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5" r:id="rId3"/>
    <p:sldId id="350" r:id="rId4"/>
    <p:sldId id="349" r:id="rId5"/>
    <p:sldId id="344" r:id="rId6"/>
    <p:sldId id="347" r:id="rId7"/>
    <p:sldId id="338" r:id="rId8"/>
    <p:sldId id="337" r:id="rId9"/>
    <p:sldId id="345" r:id="rId10"/>
    <p:sldId id="336" r:id="rId11"/>
    <p:sldId id="351" r:id="rId12"/>
  </p:sldIdLst>
  <p:sldSz cx="9144000" cy="5143500" type="screen16x9"/>
  <p:notesSz cx="6858000" cy="9144000"/>
  <p:defaultTextStyle>
    <a:defPPr>
      <a:defRPr lang="pt-B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50021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5" autoAdjust="0"/>
    <p:restoredTop sz="49357" autoAdjust="0"/>
  </p:normalViewPr>
  <p:slideViewPr>
    <p:cSldViewPr snapToGrid="0">
      <p:cViewPr>
        <p:scale>
          <a:sx n="109" d="100"/>
          <a:sy n="109" d="100"/>
        </p:scale>
        <p:origin x="-294" y="-18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1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5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5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5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 defTabSz="685783"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 defTabSz="685783"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41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" Type="http://schemas.openxmlformats.org/officeDocument/2006/relationships/image" Target="../media/image2.jpg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0.png"/><Relationship Id="rId15" Type="http://schemas.openxmlformats.org/officeDocument/2006/relationships/image" Target="../media/image16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Relationship Id="rId1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306757"/>
            <a:ext cx="9144000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685783"/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AULA Nº 5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defTabSz="685783"/>
            <a:r>
              <a:rPr lang="pt-BR" alt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GESTÃO FINANCEIRA E DE RISCO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2061013"/>
            <a:ext cx="9106886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685783"/>
            <a:r>
              <a:rPr lang="pt-BR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Estratégias Financeiras</a:t>
            </a:r>
          </a:p>
          <a:p>
            <a:pPr algn="ctr" defTabSz="685783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de Capital, Retorno do Acionista e Grau de Alavancagem Financeira (GAF)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0" y="1778872"/>
            <a:ext cx="9144000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83">
              <a:defRPr/>
            </a:pPr>
            <a:endParaRPr lang="pt-BR" baseline="-25000" dirty="0">
              <a:solidFill>
                <a:schemeClr val="bg1"/>
              </a:solidFill>
            </a:endParaRPr>
          </a:p>
        </p:txBody>
      </p:sp>
      <p:pic>
        <p:nvPicPr>
          <p:cNvPr id="5" name="Gráfico 4" descr="Pesca">
            <a:extLst>
              <a:ext uri="{FF2B5EF4-FFF2-40B4-BE49-F238E27FC236}">
                <a16:creationId xmlns:a16="http://schemas.microsoft.com/office/drawing/2014/main" xmlns="" id="{14A6E082-6DD9-4092-B2DA-036E8A649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2275" y="4107122"/>
            <a:ext cx="634621" cy="63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4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/>
          <p:nvPr/>
        </p:nvSpPr>
        <p:spPr>
          <a:xfrm>
            <a:off x="350519" y="241175"/>
            <a:ext cx="8356871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Finalizando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 o Módulo-5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F3A713A-B02D-4386-B271-FBA244CA6A20}"/>
              </a:ext>
            </a:extLst>
          </p:cNvPr>
          <p:cNvSpPr txBox="1"/>
          <p:nvPr/>
        </p:nvSpPr>
        <p:spPr>
          <a:xfrm>
            <a:off x="1721179" y="1931096"/>
            <a:ext cx="561555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600" dirty="0"/>
              <a:t>   EXERCÍCIOS DE FIXAÇÃO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Faça</a:t>
            </a:r>
            <a:r>
              <a:rPr lang="pt-BR" sz="1800" dirty="0"/>
              <a:t> o QUIZ de Avaliação Final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Aplique essas técnicas </a:t>
            </a:r>
            <a:r>
              <a:rPr lang="pt-BR" sz="1800" dirty="0"/>
              <a:t>em outros casos ou empresas.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Leia para o próximo módulo</a:t>
            </a:r>
            <a:r>
              <a:rPr lang="pt-BR" sz="1800" dirty="0"/>
              <a:t>: “Conciliação da TIR com o ROI”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8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/>
          <p:nvPr/>
        </p:nvSpPr>
        <p:spPr>
          <a:xfrm>
            <a:off x="350519" y="241175"/>
            <a:ext cx="8356871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QUIZ de </a:t>
            </a:r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Avaliação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 Final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4631768-7BC5-41DE-A88D-0BFDB0C29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58" y="771787"/>
            <a:ext cx="3303592" cy="42646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3511F92-E471-4EA4-B944-C5EA07152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908" y="771787"/>
            <a:ext cx="2228791" cy="221021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E0D9CE4-1F5E-403C-B2AE-84EB1CFF5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845" y="3079183"/>
            <a:ext cx="1354915" cy="175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5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B74BF021-6CD4-460A-9884-FD16357C4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27" y="2327215"/>
            <a:ext cx="2390577" cy="223181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BA3DA56D-CB0E-49C9-B823-5197CDB5DB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883" y="540239"/>
            <a:ext cx="1565473" cy="1708753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6BFFA36D-6548-4641-AE11-20CF7DC9A88B}"/>
              </a:ext>
            </a:extLst>
          </p:cNvPr>
          <p:cNvGrpSpPr/>
          <p:nvPr/>
        </p:nvGrpSpPr>
        <p:grpSpPr>
          <a:xfrm>
            <a:off x="2750367" y="1117422"/>
            <a:ext cx="1106028" cy="911532"/>
            <a:chOff x="2560674" y="1192176"/>
            <a:chExt cx="933849" cy="911532"/>
          </a:xfrm>
        </p:grpSpPr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xmlns="" id="{AFF73B9E-1DB7-485C-9785-B42A90EA418F}"/>
                </a:ext>
              </a:extLst>
            </p:cNvPr>
            <p:cNvSpPr txBox="1"/>
            <p:nvPr/>
          </p:nvSpPr>
          <p:spPr>
            <a:xfrm>
              <a:off x="2560674" y="1192176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–&gt; </a:t>
              </a:r>
              <a:r>
                <a:rPr lang="pt-BR" sz="1200" dirty="0">
                  <a:solidFill>
                    <a:srgbClr val="C00000"/>
                  </a:solidFill>
                </a:rPr>
                <a:t>Ki</a:t>
              </a:r>
              <a:endParaRPr lang="pt-BR" sz="1200" u="sng" dirty="0">
                <a:solidFill>
                  <a:srgbClr val="C00000"/>
                </a:solidFill>
              </a:endParaRP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xmlns="" id="{6A0DECFA-8FBB-4071-B003-354017B04EC9}"/>
                </a:ext>
              </a:extLst>
            </p:cNvPr>
            <p:cNvSpPr txBox="1"/>
            <p:nvPr/>
          </p:nvSpPr>
          <p:spPr>
            <a:xfrm>
              <a:off x="2560674" y="1888264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–&gt; </a:t>
              </a:r>
              <a:r>
                <a:rPr lang="pt-BR" sz="1200" dirty="0">
                  <a:solidFill>
                    <a:srgbClr val="C00000"/>
                  </a:solidFill>
                </a:rPr>
                <a:t>Ke</a:t>
              </a:r>
              <a:endParaRPr lang="pt-BR" sz="1200" u="sng" dirty="0">
                <a:solidFill>
                  <a:srgbClr val="C00000"/>
                </a:solidFill>
              </a:endParaRP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xmlns="" id="{2CBC42BE-7A94-474A-9D33-FA56E6D86FE9}"/>
                </a:ext>
              </a:extLst>
            </p:cNvPr>
            <p:cNvSpPr txBox="1"/>
            <p:nvPr/>
          </p:nvSpPr>
          <p:spPr>
            <a:xfrm>
              <a:off x="2697526" y="1555203"/>
              <a:ext cx="796997" cy="184666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1200" b="1" dirty="0" err="1">
                  <a:solidFill>
                    <a:srgbClr val="C00000"/>
                  </a:solidFill>
                </a:rPr>
                <a:t>Wacc</a:t>
              </a:r>
              <a:r>
                <a:rPr lang="pt-BR" sz="1200" b="1" dirty="0">
                  <a:solidFill>
                    <a:srgbClr val="C00000"/>
                  </a:solidFill>
                </a:rPr>
                <a:t> = 14,1%</a:t>
              </a:r>
              <a:endParaRPr lang="pt-BR" sz="1200" b="1" u="sng" dirty="0">
                <a:solidFill>
                  <a:srgbClr val="C00000"/>
                </a:solidFill>
              </a:endParaRPr>
            </a:p>
          </p:txBody>
        </p:sp>
      </p:grpSp>
      <p:sp>
        <p:nvSpPr>
          <p:cNvPr id="58" name="CaixaDeTexto 57">
            <a:extLst>
              <a:ext uri="{FF2B5EF4-FFF2-40B4-BE49-F238E27FC236}">
                <a16:creationId xmlns:a16="http://schemas.microsoft.com/office/drawing/2014/main" xmlns="" id="{F163676A-4184-4723-8164-3BE822F14853}"/>
              </a:ext>
            </a:extLst>
          </p:cNvPr>
          <p:cNvSpPr txBox="1"/>
          <p:nvPr/>
        </p:nvSpPr>
        <p:spPr>
          <a:xfrm>
            <a:off x="513107" y="1248637"/>
            <a:ext cx="585794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pt-BR" sz="1600" b="1" dirty="0" err="1">
                <a:solidFill>
                  <a:srgbClr val="C00000"/>
                </a:solidFill>
              </a:rPr>
              <a:t>Roi</a:t>
            </a:r>
            <a:r>
              <a:rPr lang="pt-BR" sz="1600" b="1" dirty="0">
                <a:solidFill>
                  <a:srgbClr val="C00000"/>
                </a:solidFill>
              </a:rPr>
              <a:t> =</a:t>
            </a:r>
          </a:p>
          <a:p>
            <a:pPr algn="ctr"/>
            <a:r>
              <a:rPr lang="pt-BR" sz="1600" b="1" dirty="0">
                <a:solidFill>
                  <a:srgbClr val="C00000"/>
                </a:solidFill>
              </a:rPr>
              <a:t>18,0%</a:t>
            </a:r>
            <a:endParaRPr lang="pt-BR" sz="1600" b="1" u="sng" dirty="0">
              <a:solidFill>
                <a:srgbClr val="C00000"/>
              </a:solidFill>
            </a:endParaRPr>
          </a:p>
        </p:txBody>
      </p:sp>
      <p:sp>
        <p:nvSpPr>
          <p:cNvPr id="104" name="CaixaDeTexto 103">
            <a:extLst>
              <a:ext uri="{FF2B5EF4-FFF2-40B4-BE49-F238E27FC236}">
                <a16:creationId xmlns:a16="http://schemas.microsoft.com/office/drawing/2014/main" xmlns="" id="{92AC11DA-5E1E-4E78-93AB-D4E43E9C0C2E}"/>
              </a:ext>
            </a:extLst>
          </p:cNvPr>
          <p:cNvSpPr txBox="1"/>
          <p:nvPr/>
        </p:nvSpPr>
        <p:spPr>
          <a:xfrm>
            <a:off x="1220229" y="1801352"/>
            <a:ext cx="835841" cy="1692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900" b="1" dirty="0">
                <a:solidFill>
                  <a:srgbClr val="7030A0"/>
                </a:solidFill>
              </a:rPr>
              <a:t>MVA</a:t>
            </a:r>
            <a:r>
              <a:rPr lang="pt-BR" sz="1000" b="1" dirty="0">
                <a:solidFill>
                  <a:srgbClr val="0070C0"/>
                </a:solidFill>
              </a:rPr>
              <a:t>  </a:t>
            </a:r>
            <a:r>
              <a:rPr lang="pt-BR" sz="1100" b="1" u="sng" dirty="0">
                <a:solidFill>
                  <a:srgbClr val="0070C0"/>
                </a:solidFill>
              </a:rPr>
              <a:t>2.213</a:t>
            </a:r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xmlns="" id="{E7059E92-3770-4763-8424-BD83F626A922}"/>
              </a:ext>
            </a:extLst>
          </p:cNvPr>
          <p:cNvSpPr txBox="1"/>
          <p:nvPr/>
        </p:nvSpPr>
        <p:spPr>
          <a:xfrm>
            <a:off x="1232524" y="2034867"/>
            <a:ext cx="823546" cy="1692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900" b="1" dirty="0">
                <a:solidFill>
                  <a:srgbClr val="7030A0"/>
                </a:solidFill>
              </a:rPr>
              <a:t>VE</a:t>
            </a:r>
            <a:r>
              <a:rPr lang="pt-BR" sz="1000" b="1" dirty="0">
                <a:solidFill>
                  <a:srgbClr val="7030A0"/>
                </a:solidFill>
              </a:rPr>
              <a:t> </a:t>
            </a:r>
            <a:r>
              <a:rPr lang="pt-BR" sz="1000" b="1" dirty="0">
                <a:solidFill>
                  <a:srgbClr val="0070C0"/>
                </a:solidFill>
              </a:rPr>
              <a:t>  </a:t>
            </a:r>
            <a:r>
              <a:rPr lang="pt-BR" sz="1100" b="1" dirty="0">
                <a:solidFill>
                  <a:srgbClr val="0070C0"/>
                </a:solidFill>
                <a:highlight>
                  <a:srgbClr val="FFFF00"/>
                </a:highlight>
              </a:rPr>
              <a:t>1</a:t>
            </a:r>
            <a:r>
              <a:rPr lang="pt-BR" sz="1100" b="1" u="sng" dirty="0">
                <a:solidFill>
                  <a:srgbClr val="0070C0"/>
                </a:solidFill>
                <a:highlight>
                  <a:srgbClr val="FFFF00"/>
                </a:highlight>
              </a:rPr>
              <a:t>0.213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12324186-D888-4AB7-BECD-319081DAB988}"/>
              </a:ext>
            </a:extLst>
          </p:cNvPr>
          <p:cNvSpPr txBox="1"/>
          <p:nvPr/>
        </p:nvSpPr>
        <p:spPr>
          <a:xfrm>
            <a:off x="1175412" y="4503586"/>
            <a:ext cx="2262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rgbClr val="C00000"/>
                </a:solidFill>
              </a:rPr>
              <a:t>Rem CP (6.200x15.6%)........            </a:t>
            </a:r>
            <a:r>
              <a:rPr lang="pt-BR" sz="1000" b="1" u="sng" dirty="0">
                <a:solidFill>
                  <a:srgbClr val="C00000"/>
                </a:solidFill>
              </a:rPr>
              <a:t> 967</a:t>
            </a:r>
          </a:p>
          <a:p>
            <a:r>
              <a:rPr lang="pt-BR" sz="1000" b="1" dirty="0">
                <a:solidFill>
                  <a:srgbClr val="C00000"/>
                </a:solidFill>
              </a:rPr>
              <a:t>EVA.....................................            </a:t>
            </a:r>
            <a:r>
              <a:rPr lang="pt-BR" sz="1200" b="1" dirty="0">
                <a:solidFill>
                  <a:srgbClr val="0070C0"/>
                </a:solidFill>
              </a:rPr>
              <a:t>312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52E3AEF4-9EEA-4EFC-8356-4F1A6BEA4420}"/>
              </a:ext>
            </a:extLst>
          </p:cNvPr>
          <p:cNvSpPr txBox="1"/>
          <p:nvPr/>
        </p:nvSpPr>
        <p:spPr>
          <a:xfrm>
            <a:off x="4052224" y="3933753"/>
            <a:ext cx="4437773" cy="92333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lIns="68400" rIns="36000" rtlCol="0">
            <a:spAutoFit/>
          </a:bodyPr>
          <a:lstStyle/>
          <a:p>
            <a:r>
              <a:rPr lang="pt-BR" sz="1800" dirty="0"/>
              <a:t>Qual é a melhor </a:t>
            </a:r>
            <a:r>
              <a:rPr lang="pt-BR" sz="1800" b="1" dirty="0">
                <a:solidFill>
                  <a:srgbClr val="FF9900"/>
                </a:solidFill>
              </a:rPr>
              <a:t>Estrutura de Capital</a:t>
            </a:r>
            <a:r>
              <a:rPr lang="pt-BR" sz="1800" dirty="0"/>
              <a:t>? Deve-se utilizar mais Capital Próprio </a:t>
            </a:r>
            <a:r>
              <a:rPr lang="pt-BR" sz="1800" b="1" dirty="0">
                <a:solidFill>
                  <a:srgbClr val="FF9900"/>
                </a:solidFill>
              </a:rPr>
              <a:t>(CP)</a:t>
            </a:r>
            <a:r>
              <a:rPr lang="pt-BR" sz="1800" dirty="0"/>
              <a:t> ou Capital de Terceiros </a:t>
            </a:r>
            <a:r>
              <a:rPr lang="pt-BR" sz="1800" b="1" dirty="0">
                <a:solidFill>
                  <a:srgbClr val="FF9900"/>
                </a:solidFill>
              </a:rPr>
              <a:t>(CT)</a:t>
            </a:r>
            <a:r>
              <a:rPr lang="pt-BR" sz="1800" dirty="0"/>
              <a:t> para financiar os Investimentos?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3243436E-FE5E-4211-AF31-ABA1AA77B5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4127" y="681448"/>
            <a:ext cx="2206648" cy="3038010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E8EDE308-2A49-4EE1-966F-C59A8CF3FA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0531" y="690272"/>
            <a:ext cx="2206342" cy="3028746"/>
          </a:xfrm>
          <a:prstGeom prst="rect">
            <a:avLst/>
          </a:prstGeom>
        </p:spPr>
      </p:pic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xmlns="" id="{02632ED7-7296-43CF-B5F3-7B383C526EBA}"/>
              </a:ext>
            </a:extLst>
          </p:cNvPr>
          <p:cNvSpPr/>
          <p:nvPr/>
        </p:nvSpPr>
        <p:spPr>
          <a:xfrm>
            <a:off x="4064184" y="1394341"/>
            <a:ext cx="4405187" cy="634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Gráfico 24" descr="Reunião">
            <a:extLst>
              <a:ext uri="{FF2B5EF4-FFF2-40B4-BE49-F238E27FC236}">
                <a16:creationId xmlns:a16="http://schemas.microsoft.com/office/drawing/2014/main" xmlns="" id="{334700EF-4C81-4C3F-93C6-988F587DF9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49892" y="50445"/>
            <a:ext cx="688350" cy="688350"/>
          </a:xfrm>
          <a:prstGeom prst="rect">
            <a:avLst/>
          </a:prstGeom>
        </p:spPr>
      </p:pic>
      <p:sp>
        <p:nvSpPr>
          <p:cNvPr id="19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431073" y="-23063"/>
            <a:ext cx="8281852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Análises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Retorno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Investimento</a:t>
            </a:r>
            <a:endParaRPr lang="en-US" sz="28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25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04" grpId="0"/>
      <p:bldP spid="105" grpId="0"/>
      <p:bldP spid="5" grpId="0"/>
      <p:bldP spid="15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" y="0"/>
            <a:ext cx="9144000" cy="51435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431073" y="-23063"/>
            <a:ext cx="8281852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Refletindo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sobre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2800" b="1" dirty="0" err="1">
                <a:solidFill>
                  <a:srgbClr val="C00000"/>
                </a:solidFill>
                <a:latin typeface="Arial"/>
                <a:cs typeface="Arial"/>
              </a:rPr>
              <a:t>Estrutura</a:t>
            </a:r>
            <a:r>
              <a:rPr lang="en-US" sz="2800" b="1" dirty="0">
                <a:solidFill>
                  <a:srgbClr val="C00000"/>
                </a:solidFill>
                <a:latin typeface="Arial"/>
                <a:cs typeface="Arial"/>
              </a:rPr>
              <a:t> de Capital</a:t>
            </a:r>
          </a:p>
        </p:txBody>
      </p:sp>
      <p:grpSp>
        <p:nvGrpSpPr>
          <p:cNvPr id="103" name="Agrupar 102">
            <a:extLst>
              <a:ext uri="{FF2B5EF4-FFF2-40B4-BE49-F238E27FC236}">
                <a16:creationId xmlns:a16="http://schemas.microsoft.com/office/drawing/2014/main" xmlns="" id="{EFC28C8D-A1CE-4512-8725-99CEFC7B4F30}"/>
              </a:ext>
            </a:extLst>
          </p:cNvPr>
          <p:cNvGrpSpPr/>
          <p:nvPr/>
        </p:nvGrpSpPr>
        <p:grpSpPr>
          <a:xfrm>
            <a:off x="917488" y="441977"/>
            <a:ext cx="2390577" cy="4171810"/>
            <a:chOff x="775070" y="422921"/>
            <a:chExt cx="2390577" cy="4171810"/>
          </a:xfrm>
        </p:grpSpPr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xmlns="" id="{AFF73B9E-1DB7-485C-9785-B42A90EA418F}"/>
                </a:ext>
              </a:extLst>
            </p:cNvPr>
            <p:cNvSpPr txBox="1"/>
            <p:nvPr/>
          </p:nvSpPr>
          <p:spPr>
            <a:xfrm>
              <a:off x="2560674" y="1104713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-&gt; </a:t>
              </a:r>
              <a:r>
                <a:rPr lang="pt-BR" dirty="0">
                  <a:solidFill>
                    <a:srgbClr val="C00000"/>
                  </a:solidFill>
                </a:rPr>
                <a:t>Ki</a:t>
              </a:r>
              <a:endParaRPr lang="pt-BR" u="sng" dirty="0">
                <a:solidFill>
                  <a:srgbClr val="C00000"/>
                </a:solidFill>
              </a:endParaRP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xmlns="" id="{6A0DECFA-8FBB-4071-B003-354017B04EC9}"/>
                </a:ext>
              </a:extLst>
            </p:cNvPr>
            <p:cNvSpPr txBox="1"/>
            <p:nvPr/>
          </p:nvSpPr>
          <p:spPr>
            <a:xfrm>
              <a:off x="2560674" y="1888264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dirty="0">
                  <a:solidFill>
                    <a:srgbClr val="C00000"/>
                  </a:solidFill>
                </a:rPr>
                <a:t>-&gt; Ke</a:t>
              </a:r>
              <a:endParaRPr lang="pt-BR" u="sng" dirty="0">
                <a:solidFill>
                  <a:srgbClr val="C00000"/>
                </a:solidFill>
              </a:endParaRPr>
            </a:p>
          </p:txBody>
        </p: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xmlns="" id="{B74BF021-6CD4-460A-9884-FD16357C4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070" y="2362921"/>
              <a:ext cx="2390577" cy="2231810"/>
            </a:xfrm>
            <a:prstGeom prst="rect">
              <a:avLst/>
            </a:prstGeom>
          </p:spPr>
        </p:pic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BA3DA56D-CB0E-49C9-B823-5197CDB5D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470" y="422921"/>
              <a:ext cx="1798476" cy="196308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xmlns="" id="{7FF8A98E-3D0A-4AF9-81D8-AAA9F9897E1E}"/>
                  </a:ext>
                </a:extLst>
              </p:cNvPr>
              <p:cNvSpPr txBox="1"/>
              <p:nvPr/>
            </p:nvSpPr>
            <p:spPr>
              <a:xfrm>
                <a:off x="4287009" y="531632"/>
                <a:ext cx="216392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𝑲𝒊</m:t>
                      </m:r>
                      <m:r>
                        <a:rPr lang="en-US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240 −81,6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1.800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 =  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pt-BR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dirty="0">
                  <a:solidFill>
                    <a:srgbClr val="A50021"/>
                  </a:solidFill>
                </a:endParaRP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FF8A98E-3D0A-4AF9-81D8-AAA9F9897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09" y="531632"/>
                <a:ext cx="2163926" cy="404726"/>
              </a:xfrm>
              <a:prstGeom prst="rect">
                <a:avLst/>
              </a:prstGeom>
              <a:blipFill rotWithShape="0">
                <a:blip r:embed="rId5"/>
                <a:stretch>
                  <a:fillRect l="-2817" t="-79104" r="-282" b="-73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xmlns="" id="{B71F8915-A7CC-4919-8C8D-0A0F1FE48088}"/>
                  </a:ext>
                </a:extLst>
              </p:cNvPr>
              <p:cNvSpPr txBox="1"/>
              <p:nvPr/>
            </p:nvSpPr>
            <p:spPr>
              <a:xfrm>
                <a:off x="4287009" y="1088819"/>
                <a:ext cx="29334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𝑅𝐹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𝛃</m:t>
                      </m:r>
                      <m:d>
                        <m:dPr>
                          <m:ctrlP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𝑅𝑀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e>
                      </m:d>
                    </m:oMath>
                  </m:oMathPara>
                </a14:m>
                <a:endParaRPr lang="pt-BR" sz="1600" b="0" dirty="0">
                  <a:solidFill>
                    <a:srgbClr val="A50021"/>
                  </a:solidFill>
                </a:endParaRPr>
              </a:p>
              <a:p>
                <a:r>
                  <a:rPr lang="pt-BR" sz="1600" dirty="0">
                    <a:solidFill>
                      <a:srgbClr val="A5002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8% + 1,26(14% - 8%) = </a:t>
                </a:r>
                <a:r>
                  <a:rPr lang="pt-BR" sz="1600" b="1" dirty="0">
                    <a:solidFill>
                      <a:srgbClr val="A50021"/>
                    </a:solidFill>
                  </a:rPr>
                  <a:t>15,6</a:t>
                </a:r>
                <a:r>
                  <a:rPr lang="pt-BR" sz="1600" dirty="0">
                    <a:solidFill>
                      <a:srgbClr val="A50021"/>
                    </a:solidFill>
                  </a:rPr>
                  <a:t>%</a:t>
                </a: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71F8915-A7CC-4919-8C8D-0A0F1FE48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09" y="1088819"/>
                <a:ext cx="2933495" cy="492443"/>
              </a:xfrm>
              <a:prstGeom prst="rect">
                <a:avLst/>
              </a:prstGeom>
              <a:blipFill rotWithShape="0">
                <a:blip r:embed="rId6"/>
                <a:stretch>
                  <a:fillRect l="-2495" r="-353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5C6C2E7-CB66-4823-8D9F-E1B75740C202}"/>
              </a:ext>
            </a:extLst>
          </p:cNvPr>
          <p:cNvSpPr txBox="1"/>
          <p:nvPr/>
        </p:nvSpPr>
        <p:spPr>
          <a:xfrm>
            <a:off x="2332585" y="894248"/>
            <a:ext cx="467939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0,225</a:t>
            </a:r>
            <a:endParaRPr lang="pt-BR" sz="12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62B0A76A-F9D5-43F7-BB04-BD068B8004E7}"/>
              </a:ext>
            </a:extLst>
          </p:cNvPr>
          <p:cNvSpPr txBox="1"/>
          <p:nvPr/>
        </p:nvSpPr>
        <p:spPr>
          <a:xfrm>
            <a:off x="2329282" y="1684486"/>
            <a:ext cx="467939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0,775</a:t>
            </a:r>
            <a:endParaRPr lang="pt-BR" sz="12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xmlns="" id="{C1A9900C-0F2D-44BA-91BC-E2F51FEED65C}"/>
                  </a:ext>
                </a:extLst>
              </p:cNvPr>
              <p:cNvSpPr txBox="1"/>
              <p:nvPr/>
            </p:nvSpPr>
            <p:spPr>
              <a:xfrm>
                <a:off x="4334386" y="1735507"/>
                <a:ext cx="39186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𝑾𝒂𝒄𝒄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dirty="0">
                    <a:solidFill>
                      <a:srgbClr val="FF0000"/>
                    </a:solidFill>
                  </a:rPr>
                  <a:t>0,225</a:t>
                </a:r>
                <a:r>
                  <a:rPr lang="pt-BR" sz="1600" dirty="0">
                    <a:solidFill>
                      <a:srgbClr val="A50021"/>
                    </a:solidFill>
                  </a:rPr>
                  <a:t> x 8,8% + </a:t>
                </a:r>
                <a:r>
                  <a:rPr lang="pt-BR" sz="1600" dirty="0">
                    <a:solidFill>
                      <a:srgbClr val="FF0000"/>
                    </a:solidFill>
                  </a:rPr>
                  <a:t>0,775</a:t>
                </a:r>
                <a:r>
                  <a:rPr lang="pt-BR" sz="1600" dirty="0">
                    <a:solidFill>
                      <a:srgbClr val="A50021"/>
                    </a:solidFill>
                  </a:rPr>
                  <a:t> x 15,6% =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14,1%</a:t>
                </a:r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C1A9900C-0F2D-44BA-91BC-E2F51FEED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386" y="1735507"/>
                <a:ext cx="3918637" cy="246221"/>
              </a:xfrm>
              <a:prstGeom prst="rect">
                <a:avLst/>
              </a:prstGeom>
              <a:blipFill>
                <a:blip r:embed="rId7"/>
                <a:stretch>
                  <a:fillRect l="-1711" t="-27500" r="-233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2CBC42BE-7A94-474A-9D33-FA56E6D86FE9}"/>
              </a:ext>
            </a:extLst>
          </p:cNvPr>
          <p:cNvSpPr txBox="1"/>
          <p:nvPr/>
        </p:nvSpPr>
        <p:spPr>
          <a:xfrm>
            <a:off x="2774263" y="1507087"/>
            <a:ext cx="1261113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600" b="1" dirty="0" err="1">
                <a:solidFill>
                  <a:srgbClr val="0070C0"/>
                </a:solidFill>
              </a:rPr>
              <a:t>Wacc</a:t>
            </a:r>
            <a:r>
              <a:rPr lang="pt-BR" sz="1600" b="1" dirty="0">
                <a:solidFill>
                  <a:srgbClr val="0070C0"/>
                </a:solidFill>
              </a:rPr>
              <a:t> = 14,1%</a:t>
            </a:r>
            <a:endParaRPr lang="pt-BR" sz="1600" b="1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xmlns="" id="{737570AE-C7C4-4BD7-A957-C41586FCD44C}"/>
                  </a:ext>
                </a:extLst>
              </p:cNvPr>
              <p:cNvSpPr txBox="1"/>
              <p:nvPr/>
            </p:nvSpPr>
            <p:spPr>
              <a:xfrm>
                <a:off x="4334386" y="2042900"/>
                <a:ext cx="3764620" cy="469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𝑹𝑶𝑰</m:t>
                      </m:r>
                      <m:r>
                        <a:rPr lang="en-US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𝑁𝑜𝑝𝑙𝑎𝑡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𝐿𝑂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𝐼𝑛𝑣𝑒𝑠𝑡𝑖𝑚𝑒𝑛𝑡𝑜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1.441,4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8.000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 =  </m:t>
                      </m:r>
                      <m:r>
                        <a:rPr lang="pt-BR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pt-BR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sz="1600" dirty="0">
                  <a:solidFill>
                    <a:srgbClr val="A50021"/>
                  </a:solidFill>
                  <a:latin typeface="Calibri "/>
                </a:endParaRPr>
              </a:p>
            </p:txBody>
          </p:sp>
        </mc:Choice>
        <mc:Fallback xmlns="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737570AE-C7C4-4BD7-A957-C41586FCD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386" y="2042900"/>
                <a:ext cx="3764620" cy="4691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aixaDeTexto 57">
            <a:extLst>
              <a:ext uri="{FF2B5EF4-FFF2-40B4-BE49-F238E27FC236}">
                <a16:creationId xmlns:a16="http://schemas.microsoft.com/office/drawing/2014/main" xmlns="" id="{F163676A-4184-4723-8164-3BE822F14853}"/>
              </a:ext>
            </a:extLst>
          </p:cNvPr>
          <p:cNvSpPr txBox="1"/>
          <p:nvPr/>
        </p:nvSpPr>
        <p:spPr>
          <a:xfrm>
            <a:off x="366372" y="1427252"/>
            <a:ext cx="484818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pt-BR" sz="1600" b="1" dirty="0" err="1">
                <a:solidFill>
                  <a:srgbClr val="C00000"/>
                </a:solidFill>
              </a:rPr>
              <a:t>Roi</a:t>
            </a:r>
            <a:r>
              <a:rPr lang="pt-BR" sz="1600" b="1" dirty="0">
                <a:solidFill>
                  <a:srgbClr val="C00000"/>
                </a:solidFill>
              </a:rPr>
              <a:t>=</a:t>
            </a:r>
          </a:p>
          <a:p>
            <a:pPr algn="ctr"/>
            <a:r>
              <a:rPr lang="pt-BR" sz="1600" b="1" dirty="0">
                <a:solidFill>
                  <a:srgbClr val="C00000"/>
                </a:solidFill>
              </a:rPr>
              <a:t>18%</a:t>
            </a:r>
            <a:endParaRPr lang="pt-BR" sz="1600" b="1" u="sng" dirty="0">
              <a:solidFill>
                <a:srgbClr val="C00000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AD4018CB-964C-4675-8B1F-3BB4D6257F0E}"/>
              </a:ext>
            </a:extLst>
          </p:cNvPr>
          <p:cNvSpPr/>
          <p:nvPr/>
        </p:nvSpPr>
        <p:spPr>
          <a:xfrm>
            <a:off x="7669510" y="1684864"/>
            <a:ext cx="589829" cy="3666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xmlns="" id="{2028617A-FE96-4ABB-826D-6FC9A1CA1771}"/>
              </a:ext>
            </a:extLst>
          </p:cNvPr>
          <p:cNvSpPr/>
          <p:nvPr/>
        </p:nvSpPr>
        <p:spPr>
          <a:xfrm>
            <a:off x="7477005" y="2135185"/>
            <a:ext cx="496049" cy="326451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ffectLst>
            <a:glow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xmlns="" id="{6EFBF398-F29B-4F95-A22E-0337FF690B1E}"/>
                  </a:ext>
                </a:extLst>
              </p:cNvPr>
              <p:cNvSpPr txBox="1"/>
              <p:nvPr/>
            </p:nvSpPr>
            <p:spPr>
              <a:xfrm>
                <a:off x="4325109" y="2692999"/>
                <a:ext cx="35526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𝑹𝑹𝒐𝒊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ROI</a:t>
                </a:r>
                <a14:m>
                  <m:oMath xmlns:m="http://schemas.openxmlformats.org/officeDocument/2006/math">
                    <m:r>
                      <a:rPr lang="pt-BR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1600" i="1" dirty="0" err="1">
                    <a:solidFill>
                      <a:srgbClr val="A50021"/>
                    </a:solidFill>
                  </a:rPr>
                  <a:t>Wacc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18% </a:t>
                </a:r>
                <a14:m>
                  <m:oMath xmlns:m="http://schemas.openxmlformats.org/officeDocument/2006/math">
                    <m:r>
                      <a:rPr lang="pt-BR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14,1% = 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3,9%</a:t>
                </a:r>
              </a:p>
            </p:txBody>
          </p:sp>
        </mc:Choice>
        <mc:Fallback xmlns="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6EFBF398-F29B-4F95-A22E-0337FF690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09" y="2692999"/>
                <a:ext cx="3552639" cy="246221"/>
              </a:xfrm>
              <a:prstGeom prst="rect">
                <a:avLst/>
              </a:prstGeom>
              <a:blipFill>
                <a:blip r:embed="rId9"/>
                <a:stretch>
                  <a:fillRect l="-1887" t="-27500" r="-257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xmlns="" id="{CD44529A-3961-4B86-BCD1-6F504BE9316F}"/>
                  </a:ext>
                </a:extLst>
              </p:cNvPr>
              <p:cNvSpPr txBox="1"/>
              <p:nvPr/>
            </p:nvSpPr>
            <p:spPr>
              <a:xfrm>
                <a:off x="4325109" y="3120038"/>
                <a:ext cx="429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𝑬𝑽𝑨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Investimento x RRoi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8.000 x 3,9%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312</a:t>
                </a:r>
              </a:p>
            </p:txBody>
          </p:sp>
        </mc:Choice>
        <mc:Fallback xmlns="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D44529A-3961-4B86-BCD1-6F504BE93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09" y="3120038"/>
                <a:ext cx="4291624" cy="246221"/>
              </a:xfrm>
              <a:prstGeom prst="rect">
                <a:avLst/>
              </a:prstGeom>
              <a:blipFill>
                <a:blip r:embed="rId10"/>
                <a:stretch>
                  <a:fillRect l="-1560" t="-27500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xmlns="" id="{655B800F-F9A9-4FFA-A52C-16977108C77D}"/>
                  </a:ext>
                </a:extLst>
              </p:cNvPr>
              <p:cNvSpPr txBox="1"/>
              <p:nvPr/>
            </p:nvSpPr>
            <p:spPr>
              <a:xfrm>
                <a:off x="4325109" y="3505574"/>
                <a:ext cx="3662028" cy="374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𝑴𝑽𝑨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𝑔𝑜𝑜𝑑𝑤𝑖𝑙𝑙</m:t>
                        </m:r>
                      </m:e>
                    </m:d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𝑬𝑽𝑨</m:t>
                        </m:r>
                      </m:num>
                      <m:den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𝑾𝒂𝒄𝒄</m:t>
                        </m:r>
                      </m:den>
                    </m:f>
                    <m:r>
                      <a:rPr lang="pt-BR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312</m:t>
                        </m:r>
                      </m:num>
                      <m:den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0,141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2.213</a:t>
                </a:r>
              </a:p>
            </p:txBody>
          </p:sp>
        </mc:Choice>
        <mc:Fallback xmlns="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id="{655B800F-F9A9-4FFA-A52C-16977108C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09" y="3505574"/>
                <a:ext cx="3662028" cy="374590"/>
              </a:xfrm>
              <a:prstGeom prst="rect">
                <a:avLst/>
              </a:prstGeom>
              <a:blipFill>
                <a:blip r:embed="rId11"/>
                <a:stretch>
                  <a:fillRect l="-1830" r="-2329" b="-145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CaixaDeTexto 97">
                <a:extLst>
                  <a:ext uri="{FF2B5EF4-FFF2-40B4-BE49-F238E27FC236}">
                    <a16:creationId xmlns:a16="http://schemas.microsoft.com/office/drawing/2014/main" xmlns="" id="{E8F733CA-B8CE-483E-A171-EC74D3D20CBA}"/>
                  </a:ext>
                </a:extLst>
              </p:cNvPr>
              <p:cNvSpPr txBox="1"/>
              <p:nvPr/>
            </p:nvSpPr>
            <p:spPr>
              <a:xfrm>
                <a:off x="4334386" y="4080271"/>
                <a:ext cx="44900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𝑽𝑬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=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Investimento + MVA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8.000 + 2.213 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  <a:highlight>
                      <a:srgbClr val="FFFF00"/>
                    </a:highlight>
                  </a:rPr>
                  <a:t>10.213</a:t>
                </a:r>
              </a:p>
            </p:txBody>
          </p:sp>
        </mc:Choice>
        <mc:Fallback xmlns="">
          <p:sp>
            <p:nvSpPr>
              <p:cNvPr id="98" name="CaixaDeTexto 97">
                <a:extLst>
                  <a:ext uri="{FF2B5EF4-FFF2-40B4-BE49-F238E27FC236}">
                    <a16:creationId xmlns:a16="http://schemas.microsoft.com/office/drawing/2014/main" id="{E8F733CA-B8CE-483E-A171-EC74D3D20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386" y="4080271"/>
                <a:ext cx="4490012" cy="246221"/>
              </a:xfrm>
              <a:prstGeom prst="rect">
                <a:avLst/>
              </a:prstGeom>
              <a:blipFill>
                <a:blip r:embed="rId12"/>
                <a:stretch>
                  <a:fillRect l="-1493" t="-24390" r="-407" b="-487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CaixaDeTexto 103">
            <a:extLst>
              <a:ext uri="{FF2B5EF4-FFF2-40B4-BE49-F238E27FC236}">
                <a16:creationId xmlns:a16="http://schemas.microsoft.com/office/drawing/2014/main" xmlns="" id="{92AC11DA-5E1E-4E78-93AB-D4E43E9C0C2E}"/>
              </a:ext>
            </a:extLst>
          </p:cNvPr>
          <p:cNvSpPr txBox="1"/>
          <p:nvPr/>
        </p:nvSpPr>
        <p:spPr>
          <a:xfrm>
            <a:off x="977506" y="1957901"/>
            <a:ext cx="835841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000" b="1" dirty="0">
                <a:solidFill>
                  <a:srgbClr val="7030A0"/>
                </a:solidFill>
              </a:rPr>
              <a:t>MVA</a:t>
            </a:r>
            <a:r>
              <a:rPr lang="pt-BR" sz="1000" b="1" dirty="0">
                <a:solidFill>
                  <a:srgbClr val="0070C0"/>
                </a:solidFill>
              </a:rPr>
              <a:t> </a:t>
            </a:r>
            <a:r>
              <a:rPr lang="pt-BR" b="1" u="sng" dirty="0">
                <a:solidFill>
                  <a:srgbClr val="0070C0"/>
                </a:solidFill>
              </a:rPr>
              <a:t>2.213</a:t>
            </a:r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xmlns="" id="{E7059E92-3770-4763-8424-BD83F626A922}"/>
              </a:ext>
            </a:extLst>
          </p:cNvPr>
          <p:cNvSpPr txBox="1"/>
          <p:nvPr/>
        </p:nvSpPr>
        <p:spPr>
          <a:xfrm>
            <a:off x="989801" y="2163536"/>
            <a:ext cx="75719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000" b="1" dirty="0">
                <a:solidFill>
                  <a:srgbClr val="7030A0"/>
                </a:solidFill>
              </a:rPr>
              <a:t>VE</a:t>
            </a:r>
            <a:r>
              <a:rPr lang="pt-BR" sz="1000" b="1" dirty="0">
                <a:solidFill>
                  <a:srgbClr val="0070C0"/>
                </a:solidFill>
              </a:rPr>
              <a:t> </a:t>
            </a:r>
            <a:r>
              <a:rPr lang="pt-BR" b="1" dirty="0">
                <a:solidFill>
                  <a:srgbClr val="0070C0"/>
                </a:solidFill>
                <a:highlight>
                  <a:srgbClr val="FFFF00"/>
                </a:highlight>
              </a:rPr>
              <a:t>1</a:t>
            </a:r>
            <a:r>
              <a:rPr lang="pt-BR" b="1" u="sng" dirty="0">
                <a:solidFill>
                  <a:srgbClr val="0070C0"/>
                </a:solidFill>
                <a:highlight>
                  <a:srgbClr val="FFFF00"/>
                </a:highlight>
              </a:rPr>
              <a:t>0.213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xmlns="" id="{7A246E33-85E7-4B3A-9E3A-6B3849B7800B}"/>
              </a:ext>
            </a:extLst>
          </p:cNvPr>
          <p:cNvGrpSpPr/>
          <p:nvPr/>
        </p:nvGrpSpPr>
        <p:grpSpPr>
          <a:xfrm>
            <a:off x="2462001" y="707324"/>
            <a:ext cx="350940" cy="1043054"/>
            <a:chOff x="2246336" y="582525"/>
            <a:chExt cx="233405" cy="1043054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xmlns="" id="{528AD824-6D56-45D8-B3F9-A042A8015F40}"/>
                </a:ext>
              </a:extLst>
            </p:cNvPr>
            <p:cNvSpPr txBox="1"/>
            <p:nvPr/>
          </p:nvSpPr>
          <p:spPr>
            <a:xfrm>
              <a:off x="2250046" y="582525"/>
              <a:ext cx="227514" cy="246221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46800" tIns="0" rIns="0" bIns="0" rtlCol="0">
              <a:spAutoFit/>
            </a:bodyPr>
            <a:lstStyle/>
            <a:p>
              <a:r>
                <a:rPr lang="pt-BR" sz="1600" b="1" dirty="0">
                  <a:solidFill>
                    <a:srgbClr val="C00000"/>
                  </a:solidFill>
                  <a:highlight>
                    <a:srgbClr val="FF9900"/>
                  </a:highlight>
                </a:rPr>
                <a:t>0,5</a:t>
              </a:r>
              <a:endParaRPr lang="pt-BR" sz="1600" b="1" u="sng" dirty="0">
                <a:solidFill>
                  <a:srgbClr val="C00000"/>
                </a:solidFill>
                <a:highlight>
                  <a:srgbClr val="FF9900"/>
                </a:highlight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xmlns="" id="{F7F52FB8-16F6-4E21-97C7-CA623FBFD0C3}"/>
                </a:ext>
              </a:extLst>
            </p:cNvPr>
            <p:cNvSpPr txBox="1"/>
            <p:nvPr/>
          </p:nvSpPr>
          <p:spPr>
            <a:xfrm>
              <a:off x="2246336" y="1379358"/>
              <a:ext cx="233405" cy="246221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46800" tIns="0" rIns="0" bIns="0" rtlCol="0">
              <a:spAutoFit/>
            </a:bodyPr>
            <a:lstStyle/>
            <a:p>
              <a:r>
                <a:rPr lang="pt-BR" sz="1600" b="1" dirty="0">
                  <a:solidFill>
                    <a:srgbClr val="C00000"/>
                  </a:solidFill>
                  <a:highlight>
                    <a:srgbClr val="FF9900"/>
                  </a:highlight>
                </a:rPr>
                <a:t>0,5</a:t>
              </a:r>
              <a:endParaRPr lang="pt-BR" sz="1600" b="1" u="sng" dirty="0">
                <a:solidFill>
                  <a:srgbClr val="C00000"/>
                </a:solidFill>
                <a:highlight>
                  <a:srgbClr val="FF9900"/>
                </a:highlight>
              </a:endParaRPr>
            </a:p>
          </p:txBody>
        </p:sp>
      </p:grpSp>
      <p:pic>
        <p:nvPicPr>
          <p:cNvPr id="10" name="Gráfico 9" descr="Marca de seleção">
            <a:extLst>
              <a:ext uri="{FF2B5EF4-FFF2-40B4-BE49-F238E27FC236}">
                <a16:creationId xmlns:a16="http://schemas.microsoft.com/office/drawing/2014/main" xmlns="" id="{7D5A99FA-2BF1-47C1-84F7-27C70D2ADC7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0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886" y="520618"/>
            <a:ext cx="456122" cy="456122"/>
          </a:xfrm>
          <a:prstGeom prst="rect">
            <a:avLst/>
          </a:prstGeom>
          <a:noFill/>
        </p:spPr>
      </p:pic>
      <p:pic>
        <p:nvPicPr>
          <p:cNvPr id="43" name="Gráfico 42" descr="Marca de seleção">
            <a:extLst>
              <a:ext uri="{FF2B5EF4-FFF2-40B4-BE49-F238E27FC236}">
                <a16:creationId xmlns:a16="http://schemas.microsoft.com/office/drawing/2014/main" xmlns="" id="{4B214D11-140E-4CD7-B8F4-8C55F8874F9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243127" y="1205624"/>
            <a:ext cx="456122" cy="456122"/>
          </a:xfrm>
          <a:prstGeom prst="rect">
            <a:avLst/>
          </a:prstGeom>
        </p:spPr>
      </p:pic>
      <p:pic>
        <p:nvPicPr>
          <p:cNvPr id="44" name="Gráfico 43" descr="Marca de seleção">
            <a:extLst>
              <a:ext uri="{FF2B5EF4-FFF2-40B4-BE49-F238E27FC236}">
                <a16:creationId xmlns:a16="http://schemas.microsoft.com/office/drawing/2014/main" xmlns="" id="{DF440668-8440-42C5-8A8C-74244902A3C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051816" y="2080865"/>
            <a:ext cx="456122" cy="45612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5092787" y="1470883"/>
            <a:ext cx="517228" cy="488726"/>
            <a:chOff x="5054687" y="1579739"/>
            <a:chExt cx="517228" cy="488726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8" name="Straight Connector 7"/>
            <p:cNvCxnSpPr/>
            <p:nvPr/>
          </p:nvCxnSpPr>
          <p:spPr>
            <a:xfrm>
              <a:off x="5054687" y="1913136"/>
              <a:ext cx="502154" cy="155329"/>
            </a:xfrm>
            <a:prstGeom prst="line">
              <a:avLst/>
            </a:prstGeom>
            <a:ln w="47625" cap="flat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071304" y="1579739"/>
              <a:ext cx="500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0,5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329528" y="2421074"/>
            <a:ext cx="650040" cy="479810"/>
            <a:chOff x="4927888" y="1568451"/>
            <a:chExt cx="650040" cy="479810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46" name="Straight Connector 45"/>
            <p:cNvCxnSpPr/>
            <p:nvPr/>
          </p:nvCxnSpPr>
          <p:spPr>
            <a:xfrm>
              <a:off x="5050141" y="1914903"/>
              <a:ext cx="387041" cy="13335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927888" y="1568451"/>
              <a:ext cx="65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5,8%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598585" y="1438543"/>
            <a:ext cx="808070" cy="543185"/>
            <a:chOff x="4904094" y="1545883"/>
            <a:chExt cx="808070" cy="543185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49" name="Straight Connector 48"/>
            <p:cNvCxnSpPr/>
            <p:nvPr/>
          </p:nvCxnSpPr>
          <p:spPr>
            <a:xfrm>
              <a:off x="4981325" y="1892598"/>
              <a:ext cx="577207" cy="19647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904094" y="1545883"/>
              <a:ext cx="808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12,2%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578560" y="2432351"/>
            <a:ext cx="808070" cy="452349"/>
            <a:chOff x="4904094" y="1586343"/>
            <a:chExt cx="808070" cy="452349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55" name="Straight Connector 54"/>
            <p:cNvCxnSpPr/>
            <p:nvPr/>
          </p:nvCxnSpPr>
          <p:spPr>
            <a:xfrm>
              <a:off x="5017581" y="1921518"/>
              <a:ext cx="507504" cy="117174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04094" y="1586343"/>
              <a:ext cx="808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12,2%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323014" y="2858427"/>
            <a:ext cx="650040" cy="433055"/>
            <a:chOff x="4927888" y="1615206"/>
            <a:chExt cx="650040" cy="433055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63" name="Straight Connector 62"/>
            <p:cNvCxnSpPr/>
            <p:nvPr/>
          </p:nvCxnSpPr>
          <p:spPr>
            <a:xfrm>
              <a:off x="5030910" y="1941588"/>
              <a:ext cx="406272" cy="106673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927888" y="1615206"/>
              <a:ext cx="65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5,8%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056952" y="2843907"/>
            <a:ext cx="650040" cy="460398"/>
            <a:chOff x="4938278" y="1563256"/>
            <a:chExt cx="650040" cy="460398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67" name="Straight Connector 66"/>
            <p:cNvCxnSpPr/>
            <p:nvPr/>
          </p:nvCxnSpPr>
          <p:spPr>
            <a:xfrm>
              <a:off x="5050141" y="1914903"/>
              <a:ext cx="322290" cy="108751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938278" y="1563256"/>
              <a:ext cx="65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464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76799" y="3377140"/>
            <a:ext cx="650040" cy="319258"/>
            <a:chOff x="5019989" y="1633294"/>
            <a:chExt cx="650040" cy="319258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72" name="Straight Connector 71"/>
            <p:cNvCxnSpPr/>
            <p:nvPr/>
          </p:nvCxnSpPr>
          <p:spPr>
            <a:xfrm>
              <a:off x="5120613" y="1882513"/>
              <a:ext cx="245137" cy="70039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019989" y="1633294"/>
              <a:ext cx="65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464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12455" y="3775264"/>
            <a:ext cx="650040" cy="333843"/>
            <a:chOff x="4895854" y="1875819"/>
            <a:chExt cx="650040" cy="333843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77" name="Straight Connector 76"/>
            <p:cNvCxnSpPr/>
            <p:nvPr/>
          </p:nvCxnSpPr>
          <p:spPr>
            <a:xfrm>
              <a:off x="5010238" y="1875819"/>
              <a:ext cx="355512" cy="7673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895854" y="1901885"/>
              <a:ext cx="65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0,122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364472" y="3384154"/>
            <a:ext cx="714884" cy="428977"/>
            <a:chOff x="4919483" y="1613432"/>
            <a:chExt cx="714884" cy="428977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81" name="Straight Connector 80"/>
            <p:cNvCxnSpPr/>
            <p:nvPr/>
          </p:nvCxnSpPr>
          <p:spPr>
            <a:xfrm>
              <a:off x="5036716" y="1941240"/>
              <a:ext cx="459145" cy="101169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919483" y="1613432"/>
              <a:ext cx="714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3.803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017760" y="3823697"/>
            <a:ext cx="826265" cy="437941"/>
            <a:chOff x="4900162" y="1619336"/>
            <a:chExt cx="826265" cy="437941"/>
          </a:xfrm>
          <a:effectLst>
            <a:glow rad="63500">
              <a:srgbClr val="FFFF00">
                <a:alpha val="83000"/>
              </a:srgbClr>
            </a:glow>
          </a:effectLst>
        </p:grpSpPr>
        <p:cxnSp>
          <p:nvCxnSpPr>
            <p:cNvPr id="88" name="Straight Connector 87"/>
            <p:cNvCxnSpPr/>
            <p:nvPr/>
          </p:nvCxnSpPr>
          <p:spPr>
            <a:xfrm>
              <a:off x="5036716" y="1941240"/>
              <a:ext cx="557707" cy="116037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900162" y="1619336"/>
              <a:ext cx="826265" cy="369332"/>
            </a:xfrm>
            <a:prstGeom prst="rect">
              <a:avLst/>
            </a:prstGeom>
            <a:noFill/>
            <a:effectLst>
              <a:glow>
                <a:srgbClr val="FFFF00"/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11.803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211047" y="1781504"/>
            <a:ext cx="714884" cy="337410"/>
            <a:chOff x="4991211" y="1704999"/>
            <a:chExt cx="714884" cy="337410"/>
          </a:xfrm>
          <a:effectLst>
            <a:glow rad="38100">
              <a:srgbClr val="FFFF00"/>
            </a:glow>
          </a:effectLst>
        </p:grpSpPr>
        <p:cxnSp>
          <p:nvCxnSpPr>
            <p:cNvPr id="97" name="Straight Connector 96"/>
            <p:cNvCxnSpPr/>
            <p:nvPr/>
          </p:nvCxnSpPr>
          <p:spPr>
            <a:xfrm>
              <a:off x="5081810" y="1955969"/>
              <a:ext cx="407473" cy="864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4991211" y="1704999"/>
              <a:ext cx="714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3.803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102990" y="2234960"/>
            <a:ext cx="826265" cy="335451"/>
            <a:chOff x="4946544" y="1944765"/>
            <a:chExt cx="826265" cy="335451"/>
          </a:xfrm>
          <a:effectLst>
            <a:glow rad="38100">
              <a:srgbClr val="FFFF00">
                <a:alpha val="99000"/>
              </a:srgbClr>
            </a:glow>
          </a:effectLst>
        </p:grpSpPr>
        <p:cxnSp>
          <p:nvCxnSpPr>
            <p:cNvPr id="101" name="Straight Connector 100"/>
            <p:cNvCxnSpPr/>
            <p:nvPr/>
          </p:nvCxnSpPr>
          <p:spPr>
            <a:xfrm>
              <a:off x="5040825" y="1944765"/>
              <a:ext cx="494127" cy="964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4946544" y="1972439"/>
              <a:ext cx="826265" cy="307777"/>
            </a:xfrm>
            <a:prstGeom prst="rect">
              <a:avLst/>
            </a:prstGeom>
            <a:noFill/>
            <a:effectLst>
              <a:glow>
                <a:srgbClr val="FFFF00"/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11.803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192615" y="3832661"/>
            <a:ext cx="714884" cy="428977"/>
            <a:chOff x="4919483" y="1613432"/>
            <a:chExt cx="714884" cy="428977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107" name="Straight Connector 106"/>
            <p:cNvCxnSpPr/>
            <p:nvPr/>
          </p:nvCxnSpPr>
          <p:spPr>
            <a:xfrm>
              <a:off x="5036716" y="1941240"/>
              <a:ext cx="459145" cy="101169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919483" y="1613432"/>
              <a:ext cx="714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3.803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353841" y="1472389"/>
            <a:ext cx="517228" cy="461868"/>
            <a:chOff x="5054687" y="1579739"/>
            <a:chExt cx="517228" cy="461868"/>
          </a:xfrm>
          <a:effectLst>
            <a:glow rad="25400">
              <a:srgbClr val="FFFF00">
                <a:alpha val="85000"/>
              </a:srgbClr>
            </a:glow>
          </a:effectLst>
        </p:grpSpPr>
        <p:cxnSp>
          <p:nvCxnSpPr>
            <p:cNvPr id="110" name="Straight Connector 109"/>
            <p:cNvCxnSpPr/>
            <p:nvPr/>
          </p:nvCxnSpPr>
          <p:spPr>
            <a:xfrm>
              <a:off x="5054687" y="1913136"/>
              <a:ext cx="485109" cy="128471"/>
            </a:xfrm>
            <a:prstGeom prst="line">
              <a:avLst/>
            </a:prstGeom>
            <a:ln w="47625" cap="flat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5071304" y="1579739"/>
              <a:ext cx="500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0,5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xmlns="" id="{56086290-A2C7-4922-BEA3-7758780EE09E}"/>
                  </a:ext>
                </a:extLst>
              </p:cNvPr>
              <p:cNvSpPr txBox="1"/>
              <p:nvPr/>
            </p:nvSpPr>
            <p:spPr>
              <a:xfrm>
                <a:off x="3820651" y="4553826"/>
                <a:ext cx="4456348" cy="3905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𝑽𝒂𝒍𝒐𝒓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𝑷𝒓𝒐𝒗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𝒗𝒆𝒍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çõ</m:t>
                    </m:r>
                    <m:r>
                      <a:rPr lang="pt-BR" sz="12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𝒆𝒔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𝑽𝑬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𝒇𝒄𝒅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𝑸𝒖𝒂𝒏𝒕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çõ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𝒆𝒔</m:t>
                        </m:r>
                      </m:den>
                    </m:f>
                    <m:r>
                      <a:rPr lang="pt-BR" sz="1600" b="1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𝟐𝟏𝟑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𝟏𝟖𝟎𝟎</m:t>
                        </m:r>
                      </m:num>
                      <m:den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𝟔𝟐𝟎𝟎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sz="1600" b="1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çõ</m:t>
                        </m:r>
                        <m:r>
                          <a:rPr lang="pt-BR" sz="1600" b="1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𝒆𝒔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=  </a:t>
                </a:r>
                <a:r>
                  <a:rPr lang="pt-BR" sz="1600" b="1" dirty="0">
                    <a:solidFill>
                      <a:srgbClr val="0070C0"/>
                    </a:solidFill>
                    <a:highlight>
                      <a:srgbClr val="FF9900"/>
                    </a:highlight>
                  </a:rPr>
                  <a:t>1.36</a:t>
                </a:r>
              </a:p>
            </p:txBody>
          </p:sp>
        </mc:Choice>
        <mc:Fallback xmlns="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56086290-A2C7-4922-BEA3-7758780EE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51" y="4553826"/>
                <a:ext cx="4456348" cy="390556"/>
              </a:xfrm>
              <a:prstGeom prst="rect">
                <a:avLst/>
              </a:prstGeom>
              <a:blipFill>
                <a:blip r:embed="rId17"/>
                <a:stretch>
                  <a:fillRect l="-1368" t="-1563" r="-1778" b="-171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137E4DB6-4F4D-430D-8F51-8C1CBA2037D7}"/>
              </a:ext>
            </a:extLst>
          </p:cNvPr>
          <p:cNvGrpSpPr/>
          <p:nvPr/>
        </p:nvGrpSpPr>
        <p:grpSpPr>
          <a:xfrm>
            <a:off x="6592098" y="4315386"/>
            <a:ext cx="1871875" cy="857826"/>
            <a:chOff x="7079664" y="4441280"/>
            <a:chExt cx="1871875" cy="857826"/>
          </a:xfrm>
        </p:grpSpPr>
        <p:grpSp>
          <p:nvGrpSpPr>
            <p:cNvPr id="83" name="Group 70">
              <a:extLst>
                <a:ext uri="{FF2B5EF4-FFF2-40B4-BE49-F238E27FC236}">
                  <a16:creationId xmlns:a16="http://schemas.microsoft.com/office/drawing/2014/main" xmlns="" id="{36462392-602B-491F-A8A3-3571FF17DCB0}"/>
                </a:ext>
              </a:extLst>
            </p:cNvPr>
            <p:cNvGrpSpPr/>
            <p:nvPr/>
          </p:nvGrpSpPr>
          <p:grpSpPr>
            <a:xfrm>
              <a:off x="7079664" y="4441280"/>
              <a:ext cx="1099443" cy="359645"/>
              <a:chOff x="4808843" y="1620416"/>
              <a:chExt cx="1099443" cy="359645"/>
            </a:xfrm>
            <a:effectLst>
              <a:glow rad="25400">
                <a:srgbClr val="FFFF00">
                  <a:alpha val="85000"/>
                </a:srgbClr>
              </a:glow>
            </a:effectLst>
          </p:grpSpPr>
          <p:cxnSp>
            <p:nvCxnSpPr>
              <p:cNvPr id="84" name="Straight Connector 71">
                <a:extLst>
                  <a:ext uri="{FF2B5EF4-FFF2-40B4-BE49-F238E27FC236}">
                    <a16:creationId xmlns:a16="http://schemas.microsoft.com/office/drawing/2014/main" xmlns="" id="{B86DB331-3E5A-46F9-A5E3-28F0CCBCA4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562" y="1896348"/>
                <a:ext cx="965915" cy="8371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72">
                <a:extLst>
                  <a:ext uri="{FF2B5EF4-FFF2-40B4-BE49-F238E27FC236}">
                    <a16:creationId xmlns:a16="http://schemas.microsoft.com/office/drawing/2014/main" xmlns="" id="{2EF52172-0CA7-4242-AEE0-49A606880AD8}"/>
                  </a:ext>
                </a:extLst>
              </p:cNvPr>
              <p:cNvSpPr txBox="1"/>
              <p:nvPr/>
            </p:nvSpPr>
            <p:spPr>
              <a:xfrm>
                <a:off x="4808843" y="1620416"/>
                <a:ext cx="10994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11.803-4000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6" name="Group 75">
              <a:extLst>
                <a:ext uri="{FF2B5EF4-FFF2-40B4-BE49-F238E27FC236}">
                  <a16:creationId xmlns:a16="http://schemas.microsoft.com/office/drawing/2014/main" xmlns="" id="{A80931BF-8A8C-470E-A0D1-AC3E1A394646}"/>
                </a:ext>
              </a:extLst>
            </p:cNvPr>
            <p:cNvGrpSpPr/>
            <p:nvPr/>
          </p:nvGrpSpPr>
          <p:grpSpPr>
            <a:xfrm>
              <a:off x="7144779" y="4962753"/>
              <a:ext cx="650040" cy="336353"/>
              <a:chOff x="4895854" y="1901885"/>
              <a:chExt cx="650040" cy="336353"/>
            </a:xfrm>
            <a:effectLst>
              <a:glow rad="25400">
                <a:srgbClr val="FFFF00">
                  <a:alpha val="85000"/>
                </a:srgbClr>
              </a:glow>
            </a:effectLst>
          </p:grpSpPr>
          <p:cxnSp>
            <p:nvCxnSpPr>
              <p:cNvPr id="90" name="Straight Connector 76">
                <a:extLst>
                  <a:ext uri="{FF2B5EF4-FFF2-40B4-BE49-F238E27FC236}">
                    <a16:creationId xmlns:a16="http://schemas.microsoft.com/office/drawing/2014/main" xmlns="" id="{6D208E85-C68C-47B1-A8CA-350EFDBD1A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6064" y="1901885"/>
                <a:ext cx="364396" cy="6550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77">
                <a:extLst>
                  <a:ext uri="{FF2B5EF4-FFF2-40B4-BE49-F238E27FC236}">
                    <a16:creationId xmlns:a16="http://schemas.microsoft.com/office/drawing/2014/main" xmlns="" id="{9D85EB66-7BE5-44E2-BBA3-F01778F9629B}"/>
                  </a:ext>
                </a:extLst>
              </p:cNvPr>
              <p:cNvSpPr txBox="1"/>
              <p:nvPr/>
            </p:nvSpPr>
            <p:spPr>
              <a:xfrm>
                <a:off x="4895854" y="1930461"/>
                <a:ext cx="65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4000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2" name="Group 79">
              <a:extLst>
                <a:ext uri="{FF2B5EF4-FFF2-40B4-BE49-F238E27FC236}">
                  <a16:creationId xmlns:a16="http://schemas.microsoft.com/office/drawing/2014/main" xmlns="" id="{C5AC9617-6907-4143-9A33-F1F246128D9A}"/>
                </a:ext>
              </a:extLst>
            </p:cNvPr>
            <p:cNvGrpSpPr/>
            <p:nvPr/>
          </p:nvGrpSpPr>
          <p:grpSpPr>
            <a:xfrm>
              <a:off x="8236655" y="4469732"/>
              <a:ext cx="714884" cy="441742"/>
              <a:chOff x="5259342" y="1610473"/>
              <a:chExt cx="714884" cy="441742"/>
            </a:xfrm>
            <a:effectLst>
              <a:glow rad="25400">
                <a:srgbClr val="FFFF00">
                  <a:alpha val="85000"/>
                </a:srgbClr>
              </a:glow>
            </a:effectLst>
          </p:grpSpPr>
          <p:cxnSp>
            <p:nvCxnSpPr>
              <p:cNvPr id="112" name="Straight Connector 80">
                <a:extLst>
                  <a:ext uri="{FF2B5EF4-FFF2-40B4-BE49-F238E27FC236}">
                    <a16:creationId xmlns:a16="http://schemas.microsoft.com/office/drawing/2014/main" xmlns="" id="{12F500B2-DA8F-4EB5-8BCD-777767C94AAB}"/>
                  </a:ext>
                </a:extLst>
              </p:cNvPr>
              <p:cNvCxnSpPr/>
              <p:nvPr/>
            </p:nvCxnSpPr>
            <p:spPr>
              <a:xfrm>
                <a:off x="5342561" y="1951046"/>
                <a:ext cx="459145" cy="10116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81">
                <a:extLst>
                  <a:ext uri="{FF2B5EF4-FFF2-40B4-BE49-F238E27FC236}">
                    <a16:creationId xmlns:a16="http://schemas.microsoft.com/office/drawing/2014/main" xmlns="" id="{C3AAB2CA-0C88-4285-90A3-88350CE8A7C2}"/>
                  </a:ext>
                </a:extLst>
              </p:cNvPr>
              <p:cNvSpPr txBox="1"/>
              <p:nvPr/>
            </p:nvSpPr>
            <p:spPr>
              <a:xfrm>
                <a:off x="5259342" y="1610473"/>
                <a:ext cx="714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0000"/>
                    </a:solidFill>
                  </a:rPr>
                  <a:t>1,95</a:t>
                </a:r>
              </a:p>
            </p:txBody>
          </p:sp>
        </p:grp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61433486-185F-4725-A901-A650C07C97EE}"/>
              </a:ext>
            </a:extLst>
          </p:cNvPr>
          <p:cNvSpPr txBox="1"/>
          <p:nvPr/>
        </p:nvSpPr>
        <p:spPr>
          <a:xfrm rot="19160782">
            <a:off x="8187651" y="4569677"/>
            <a:ext cx="104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rgbClr val="FF0000"/>
                </a:solidFill>
              </a:rPr>
              <a:t>Cotação = </a:t>
            </a:r>
            <a:r>
              <a:rPr lang="pt-BR" sz="1200" dirty="0">
                <a:solidFill>
                  <a:srgbClr val="FF0000"/>
                </a:solidFill>
              </a:rPr>
              <a:t>1,20</a:t>
            </a:r>
          </a:p>
        </p:txBody>
      </p:sp>
    </p:spTree>
    <p:extLst>
      <p:ext uri="{BB962C8B-B14F-4D97-AF65-F5344CB8AC3E}">
        <p14:creationId xmlns:p14="http://schemas.microsoft.com/office/powerpoint/2010/main" val="8243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1" grpId="0"/>
      <p:bldP spid="42" grpId="0"/>
      <p:bldP spid="56" grpId="0"/>
      <p:bldP spid="57" grpId="0"/>
      <p:bldP spid="58" grpId="0"/>
      <p:bldP spid="23" grpId="0" animBg="1"/>
      <p:bldP spid="79" grpId="0" animBg="1"/>
      <p:bldP spid="93" grpId="0"/>
      <p:bldP spid="94" grpId="0"/>
      <p:bldP spid="95" grpId="0"/>
      <p:bldP spid="98" grpId="0"/>
      <p:bldP spid="104" grpId="0"/>
      <p:bldP spid="105" grpId="0"/>
      <p:bldP spid="7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xmlns="" id="{34E2566A-3A02-4A17-8AB3-154D8B265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24454"/>
              </p:ext>
            </p:extLst>
          </p:nvPr>
        </p:nvGraphicFramePr>
        <p:xfrm>
          <a:off x="3451628" y="924588"/>
          <a:ext cx="5262804" cy="364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034">
                  <a:extLst>
                    <a:ext uri="{9D8B030D-6E8A-4147-A177-3AD203B41FA5}">
                      <a16:colId xmlns:a16="http://schemas.microsoft.com/office/drawing/2014/main" xmlns="" val="553004474"/>
                    </a:ext>
                  </a:extLst>
                </a:gridCol>
                <a:gridCol w="1010195">
                  <a:extLst>
                    <a:ext uri="{9D8B030D-6E8A-4147-A177-3AD203B41FA5}">
                      <a16:colId xmlns:a16="http://schemas.microsoft.com/office/drawing/2014/main" xmlns="" val="2358589117"/>
                    </a:ext>
                  </a:extLst>
                </a:gridCol>
                <a:gridCol w="931817">
                  <a:extLst>
                    <a:ext uri="{9D8B030D-6E8A-4147-A177-3AD203B41FA5}">
                      <a16:colId xmlns:a16="http://schemas.microsoft.com/office/drawing/2014/main" xmlns="" val="3589539810"/>
                    </a:ext>
                  </a:extLst>
                </a:gridCol>
                <a:gridCol w="1149758">
                  <a:extLst>
                    <a:ext uri="{9D8B030D-6E8A-4147-A177-3AD203B41FA5}">
                      <a16:colId xmlns:a16="http://schemas.microsoft.com/office/drawing/2014/main" xmlns="" val="3738682978"/>
                    </a:ext>
                  </a:extLst>
                </a:gridCol>
              </a:tblGrid>
              <a:tr h="76819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O que acontece quando se </a:t>
                      </a:r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aumenta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a participação do </a:t>
                      </a:r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capital de terceiros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(CT)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u="sng" dirty="0">
                          <a:solidFill>
                            <a:srgbClr val="FF0000"/>
                          </a:solidFill>
                        </a:rPr>
                        <a:t>Estrutura</a:t>
                      </a:r>
                    </a:p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CT 22,5%</a:t>
                      </a:r>
                    </a:p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CP 77,5%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u="sng" dirty="0">
                          <a:solidFill>
                            <a:srgbClr val="FF0000"/>
                          </a:solidFill>
                        </a:rPr>
                        <a:t>Estrutura</a:t>
                      </a:r>
                    </a:p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CT 50%</a:t>
                      </a:r>
                    </a:p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CP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O que acontece?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326373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Ki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(custo capital terceiro)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6736510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 err="1">
                          <a:solidFill>
                            <a:schemeClr val="bg1"/>
                          </a:solidFill>
                        </a:rPr>
                        <a:t>Ke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(custo capital próprio)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657758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 err="1">
                          <a:solidFill>
                            <a:schemeClr val="bg1"/>
                          </a:solidFill>
                        </a:rPr>
                        <a:t>Wacc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</a:rPr>
                        <a:t>(custo médio capital)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14,1%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12,2%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Diminui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017354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ROI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(taxa de </a:t>
                      </a:r>
                      <a:r>
                        <a:rPr lang="pt-BR" dirty="0" err="1">
                          <a:solidFill>
                            <a:schemeClr val="bg1"/>
                          </a:solidFill>
                        </a:rPr>
                        <a:t>retor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1542407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RROI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(spread)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3,9%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5,8%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Aumenta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6082260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EVA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(valor agregado)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Aumenta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1853901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MVA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pt-BR" dirty="0" err="1">
                          <a:solidFill>
                            <a:schemeClr val="bg1"/>
                          </a:solidFill>
                        </a:rPr>
                        <a:t>goodwill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2.213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3.803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Aumenta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217220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VE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 (valor da empresa)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10.213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11.803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Aumenta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9053549"/>
                  </a:ext>
                </a:extLst>
              </a:tr>
              <a:tr h="320079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Valor provável das 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1,36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</a:rPr>
                        <a:t>1,95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Aumenta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0287470"/>
                  </a:ext>
                </a:extLst>
              </a:tr>
            </a:tbl>
          </a:graphicData>
        </a:graphic>
      </p:graphicFrame>
      <p:sp>
        <p:nvSpPr>
          <p:cNvPr id="46" name="CaixaDeTexto 45">
            <a:extLst>
              <a:ext uri="{FF2B5EF4-FFF2-40B4-BE49-F238E27FC236}">
                <a16:creationId xmlns:a16="http://schemas.microsoft.com/office/drawing/2014/main" xmlns="" id="{F267552E-AFBB-4FD2-95CA-2F8343534A85}"/>
              </a:ext>
            </a:extLst>
          </p:cNvPr>
          <p:cNvSpPr txBox="1"/>
          <p:nvPr/>
        </p:nvSpPr>
        <p:spPr>
          <a:xfrm>
            <a:off x="397227" y="4005963"/>
            <a:ext cx="2737862" cy="5770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050" dirty="0"/>
              <a:t>Qual é a melhor </a:t>
            </a:r>
            <a:r>
              <a:rPr lang="pt-BR" sz="1050" b="1" dirty="0">
                <a:solidFill>
                  <a:srgbClr val="FF9900"/>
                </a:solidFill>
              </a:rPr>
              <a:t>Estrutura de Capital</a:t>
            </a:r>
            <a:r>
              <a:rPr lang="pt-BR" sz="1050" dirty="0"/>
              <a:t>? Deve-se utilizar mais Capital Próprio </a:t>
            </a:r>
            <a:r>
              <a:rPr lang="pt-BR" sz="1050" b="1" dirty="0">
                <a:solidFill>
                  <a:srgbClr val="FF9900"/>
                </a:solidFill>
              </a:rPr>
              <a:t>(CP)</a:t>
            </a:r>
            <a:r>
              <a:rPr lang="pt-BR" sz="1050" dirty="0"/>
              <a:t> ou Capital de Terceiros </a:t>
            </a:r>
            <a:r>
              <a:rPr lang="pt-BR" sz="1050" b="1" dirty="0">
                <a:solidFill>
                  <a:srgbClr val="FF9900"/>
                </a:solidFill>
              </a:rPr>
              <a:t>(CT)</a:t>
            </a:r>
            <a:r>
              <a:rPr lang="pt-BR" sz="1050" dirty="0"/>
              <a:t> para </a:t>
            </a:r>
            <a:r>
              <a:rPr lang="pt-BR" sz="1050" dirty="0" err="1"/>
              <a:t>finnciar</a:t>
            </a:r>
            <a:r>
              <a:rPr lang="pt-BR" sz="1050" dirty="0"/>
              <a:t> os Investimentos?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66594" y="2131493"/>
            <a:ext cx="2728056" cy="1647155"/>
            <a:chOff x="266594" y="2131493"/>
            <a:chExt cx="2728056" cy="1647155"/>
          </a:xfrm>
        </p:grpSpPr>
        <p:sp>
          <p:nvSpPr>
            <p:cNvPr id="48" name="TextBox 47"/>
            <p:cNvSpPr txBox="1"/>
            <p:nvPr/>
          </p:nvSpPr>
          <p:spPr>
            <a:xfrm>
              <a:off x="854400" y="3511176"/>
              <a:ext cx="826265" cy="261610"/>
            </a:xfrm>
            <a:prstGeom prst="rect">
              <a:avLst/>
            </a:prstGeom>
            <a:noFill/>
            <a:effectLst>
              <a:glow rad="1905000">
                <a:srgbClr val="FFFF00">
                  <a:alpha val="92000"/>
                </a:srgb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  <a:effectLst>
                    <a:glow rad="127000">
                      <a:srgbClr val="FFFF00">
                        <a:alpha val="85000"/>
                      </a:srgbClr>
                    </a:glow>
                  </a:effectLst>
                </a:rPr>
                <a:t>11.803</a:t>
              </a:r>
              <a:endParaRPr lang="en-US" b="1" dirty="0">
                <a:solidFill>
                  <a:srgbClr val="FF0000"/>
                </a:solidFill>
                <a:effectLst>
                  <a:glow rad="127000">
                    <a:srgbClr val="FFFF00">
                      <a:alpha val="85000"/>
                    </a:srgbClr>
                  </a:glow>
                </a:effectLst>
              </a:endParaRPr>
            </a:p>
          </p:txBody>
        </p:sp>
        <p:grpSp>
          <p:nvGrpSpPr>
            <p:cNvPr id="29" name="Agrupar 102">
              <a:extLst>
                <a:ext uri="{FF2B5EF4-FFF2-40B4-BE49-F238E27FC236}">
                  <a16:creationId xmlns:a16="http://schemas.microsoft.com/office/drawing/2014/main" xmlns="" id="{EFC28C8D-A1CE-4512-8725-99CEFC7B4F30}"/>
                </a:ext>
              </a:extLst>
            </p:cNvPr>
            <p:cNvGrpSpPr/>
            <p:nvPr/>
          </p:nvGrpSpPr>
          <p:grpSpPr>
            <a:xfrm>
              <a:off x="684957" y="2131493"/>
              <a:ext cx="1767510" cy="1614435"/>
              <a:chOff x="801470" y="422921"/>
              <a:chExt cx="2227143" cy="1963082"/>
            </a:xfrm>
          </p:grpSpPr>
          <p:sp>
            <p:nvSpPr>
              <p:cNvPr id="30" name="CaixaDeTexto 52">
                <a:extLst>
                  <a:ext uri="{FF2B5EF4-FFF2-40B4-BE49-F238E27FC236}">
                    <a16:creationId xmlns:a16="http://schemas.microsoft.com/office/drawing/2014/main" xmlns="" id="{AFF73B9E-1DB7-485C-9785-B42A90EA418F}"/>
                  </a:ext>
                </a:extLst>
              </p:cNvPr>
              <p:cNvSpPr txBox="1"/>
              <p:nvPr/>
            </p:nvSpPr>
            <p:spPr>
              <a:xfrm>
                <a:off x="2560674" y="1104712"/>
                <a:ext cx="467939" cy="22454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pt-BR" sz="1200" b="1" dirty="0">
                    <a:solidFill>
                      <a:srgbClr val="C00000"/>
                    </a:solidFill>
                  </a:rPr>
                  <a:t>-&gt; </a:t>
                </a:r>
                <a:r>
                  <a:rPr lang="pt-BR" sz="1100" b="1" dirty="0">
                    <a:solidFill>
                      <a:srgbClr val="C00000"/>
                    </a:solidFill>
                  </a:rPr>
                  <a:t>Ki</a:t>
                </a:r>
                <a:endParaRPr lang="pt-BR" sz="1200" b="1" u="sng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CaixaDeTexto 53">
                <a:extLst>
                  <a:ext uri="{FF2B5EF4-FFF2-40B4-BE49-F238E27FC236}">
                    <a16:creationId xmlns:a16="http://schemas.microsoft.com/office/drawing/2014/main" xmlns="" id="{6A0DECFA-8FBB-4071-B003-354017B04EC9}"/>
                  </a:ext>
                </a:extLst>
              </p:cNvPr>
              <p:cNvSpPr txBox="1"/>
              <p:nvPr/>
            </p:nvSpPr>
            <p:spPr>
              <a:xfrm>
                <a:off x="2560674" y="1888264"/>
                <a:ext cx="467939" cy="196478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pt-BR" sz="1050" b="1" dirty="0">
                    <a:solidFill>
                      <a:srgbClr val="C00000"/>
                    </a:solidFill>
                  </a:rPr>
                  <a:t>-&gt; Ke</a:t>
                </a:r>
                <a:endParaRPr lang="pt-BR" sz="1050" b="1" u="sng" dirty="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3" name="Imagem 2">
                <a:extLst>
                  <a:ext uri="{FF2B5EF4-FFF2-40B4-BE49-F238E27FC236}">
                    <a16:creationId xmlns:a16="http://schemas.microsoft.com/office/drawing/2014/main" xmlns="" id="{BA3DA56D-CB0E-49C9-B823-5197CDB5DB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470" y="422921"/>
                <a:ext cx="1798476" cy="1963082"/>
              </a:xfrm>
              <a:prstGeom prst="rect">
                <a:avLst/>
              </a:prstGeom>
            </p:spPr>
          </p:pic>
        </p:grpSp>
        <p:sp>
          <p:nvSpPr>
            <p:cNvPr id="36" name="CaixaDeTexto 57">
              <a:extLst>
                <a:ext uri="{FF2B5EF4-FFF2-40B4-BE49-F238E27FC236}">
                  <a16:creationId xmlns:a16="http://schemas.microsoft.com/office/drawing/2014/main" xmlns="" id="{F163676A-4184-4723-8164-3BE822F14853}"/>
                </a:ext>
              </a:extLst>
            </p:cNvPr>
            <p:cNvSpPr txBox="1"/>
            <p:nvPr/>
          </p:nvSpPr>
          <p:spPr>
            <a:xfrm>
              <a:off x="266594" y="2940996"/>
              <a:ext cx="484818" cy="323165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algn="ctr"/>
              <a:r>
                <a:rPr lang="pt-BR" sz="1050" b="1" dirty="0" err="1">
                  <a:solidFill>
                    <a:srgbClr val="0070C0"/>
                  </a:solidFill>
                </a:rPr>
                <a:t>Roi</a:t>
              </a:r>
              <a:r>
                <a:rPr lang="pt-BR" sz="1050" b="1" dirty="0">
                  <a:solidFill>
                    <a:srgbClr val="0070C0"/>
                  </a:solidFill>
                </a:rPr>
                <a:t>=</a:t>
              </a:r>
            </a:p>
            <a:p>
              <a:pPr algn="ctr"/>
              <a:r>
                <a:rPr lang="pt-BR" sz="1050" b="1" dirty="0">
                  <a:solidFill>
                    <a:srgbClr val="0070C0"/>
                  </a:solidFill>
                </a:rPr>
                <a:t>18%</a:t>
              </a:r>
              <a:endParaRPr lang="pt-BR" sz="105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37" name="CaixaDeTexto 103">
              <a:extLst>
                <a:ext uri="{FF2B5EF4-FFF2-40B4-BE49-F238E27FC236}">
                  <a16:creationId xmlns:a16="http://schemas.microsoft.com/office/drawing/2014/main" xmlns="" id="{92AC11DA-5E1E-4E78-93AB-D4E43E9C0C2E}"/>
                </a:ext>
              </a:extLst>
            </p:cNvPr>
            <p:cNvSpPr txBox="1"/>
            <p:nvPr/>
          </p:nvSpPr>
          <p:spPr>
            <a:xfrm>
              <a:off x="714547" y="3444884"/>
              <a:ext cx="835841" cy="10772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700" b="1" dirty="0">
                  <a:solidFill>
                    <a:srgbClr val="7030A0"/>
                  </a:solidFill>
                </a:rPr>
                <a:t>MVA</a:t>
              </a:r>
              <a:endParaRPr lang="pt-BR" sz="105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38" name="CaixaDeTexto 104">
              <a:extLst>
                <a:ext uri="{FF2B5EF4-FFF2-40B4-BE49-F238E27FC236}">
                  <a16:creationId xmlns:a16="http://schemas.microsoft.com/office/drawing/2014/main" xmlns="" id="{E7059E92-3770-4763-8424-BD83F626A922}"/>
                </a:ext>
              </a:extLst>
            </p:cNvPr>
            <p:cNvSpPr txBox="1"/>
            <p:nvPr/>
          </p:nvSpPr>
          <p:spPr>
            <a:xfrm>
              <a:off x="720357" y="3598639"/>
              <a:ext cx="757190" cy="10772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700" b="1" dirty="0">
                  <a:solidFill>
                    <a:srgbClr val="7030A0"/>
                  </a:solidFill>
                </a:rPr>
                <a:t>VE</a:t>
              </a:r>
              <a:endParaRPr lang="pt-BR" sz="1050" b="1" u="sng" dirty="0">
                <a:solidFill>
                  <a:srgbClr val="0070C0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39" name="Agrupar 3">
              <a:extLst>
                <a:ext uri="{FF2B5EF4-FFF2-40B4-BE49-F238E27FC236}">
                  <a16:creationId xmlns:a16="http://schemas.microsoft.com/office/drawing/2014/main" xmlns="" id="{7A246E33-85E7-4B3A-9E3A-6B3849B7800B}"/>
                </a:ext>
              </a:extLst>
            </p:cNvPr>
            <p:cNvGrpSpPr/>
            <p:nvPr/>
          </p:nvGrpSpPr>
          <p:grpSpPr>
            <a:xfrm>
              <a:off x="1848484" y="2497503"/>
              <a:ext cx="250134" cy="807335"/>
              <a:chOff x="2169807" y="778917"/>
              <a:chExt cx="166361" cy="807335"/>
            </a:xfrm>
          </p:grpSpPr>
          <p:sp>
            <p:nvSpPr>
              <p:cNvPr id="40" name="CaixaDeTexto 34">
                <a:extLst>
                  <a:ext uri="{FF2B5EF4-FFF2-40B4-BE49-F238E27FC236}">
                    <a16:creationId xmlns:a16="http://schemas.microsoft.com/office/drawing/2014/main" xmlns="" id="{528AD824-6D56-45D8-B3F9-A042A8015F40}"/>
                  </a:ext>
                </a:extLst>
              </p:cNvPr>
              <p:cNvSpPr txBox="1"/>
              <p:nvPr/>
            </p:nvSpPr>
            <p:spPr>
              <a:xfrm>
                <a:off x="2169807" y="778917"/>
                <a:ext cx="166360" cy="15388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46800" tIns="0" rIns="0" bIns="0" rtlCol="0">
                <a:spAutoFit/>
              </a:bodyPr>
              <a:lstStyle/>
              <a:p>
                <a:r>
                  <a:rPr lang="pt-BR" sz="1000" b="1" dirty="0">
                    <a:solidFill>
                      <a:srgbClr val="C00000"/>
                    </a:solidFill>
                    <a:highlight>
                      <a:srgbClr val="FF9900"/>
                    </a:highlight>
                  </a:rPr>
                  <a:t>0,5</a:t>
                </a:r>
                <a:endParaRPr lang="pt-BR" sz="1000" b="1" u="sng" dirty="0">
                  <a:solidFill>
                    <a:srgbClr val="C00000"/>
                  </a:solidFill>
                  <a:highlight>
                    <a:srgbClr val="FF9900"/>
                  </a:highlight>
                </a:endParaRPr>
              </a:p>
            </p:txBody>
          </p:sp>
          <p:sp>
            <p:nvSpPr>
              <p:cNvPr id="41" name="CaixaDeTexto 35">
                <a:extLst>
                  <a:ext uri="{FF2B5EF4-FFF2-40B4-BE49-F238E27FC236}">
                    <a16:creationId xmlns:a16="http://schemas.microsoft.com/office/drawing/2014/main" xmlns="" id="{F7F52FB8-16F6-4E21-97C7-CA623FBFD0C3}"/>
                  </a:ext>
                </a:extLst>
              </p:cNvPr>
              <p:cNvSpPr txBox="1"/>
              <p:nvPr/>
            </p:nvSpPr>
            <p:spPr>
              <a:xfrm>
                <a:off x="2169808" y="1432364"/>
                <a:ext cx="166360" cy="15388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46800" tIns="0" rIns="0" bIns="0" rtlCol="0">
                <a:spAutoFit/>
              </a:bodyPr>
              <a:lstStyle/>
              <a:p>
                <a:r>
                  <a:rPr lang="pt-BR" sz="1000" b="1" dirty="0">
                    <a:solidFill>
                      <a:srgbClr val="C00000"/>
                    </a:solidFill>
                    <a:highlight>
                      <a:srgbClr val="FF9900"/>
                    </a:highlight>
                  </a:rPr>
                  <a:t>0,5</a:t>
                </a:r>
                <a:endParaRPr lang="pt-BR" sz="1000" b="1" u="sng" dirty="0">
                  <a:solidFill>
                    <a:srgbClr val="C00000"/>
                  </a:solidFill>
                  <a:highlight>
                    <a:srgbClr val="FF9900"/>
                  </a:highlight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921075" y="3365048"/>
              <a:ext cx="714884" cy="261610"/>
            </a:xfrm>
            <a:prstGeom prst="rect">
              <a:avLst/>
            </a:prstGeom>
            <a:noFill/>
            <a:effectLst>
              <a:glow rad="673100">
                <a:srgbClr val="FFFF00">
                  <a:alpha val="84000"/>
                </a:srgb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  <a:effectLst>
                    <a:glow rad="127000">
                      <a:srgbClr val="FFFF00">
                        <a:alpha val="85000"/>
                      </a:srgbClr>
                    </a:glow>
                  </a:effectLst>
                </a:rPr>
                <a:t>3.803</a:t>
              </a:r>
              <a:endParaRPr lang="en-US" b="1" dirty="0">
                <a:solidFill>
                  <a:srgbClr val="FF0000"/>
                </a:solidFill>
                <a:effectLst>
                  <a:glow rad="127000">
                    <a:srgbClr val="FFFF00">
                      <a:alpha val="85000"/>
                    </a:srgbClr>
                  </a:glow>
                </a:effectLst>
              </a:endParaRPr>
            </a:p>
          </p:txBody>
        </p:sp>
        <p:sp>
          <p:nvSpPr>
            <p:cNvPr id="49" name="CaixaDeTexto 55">
              <a:extLst>
                <a:ext uri="{FF2B5EF4-FFF2-40B4-BE49-F238E27FC236}">
                  <a16:creationId xmlns:a16="http://schemas.microsoft.com/office/drawing/2014/main" xmlns="" id="{2CBC42BE-7A94-474A-9D33-FA56E6D86FE9}"/>
                </a:ext>
              </a:extLst>
            </p:cNvPr>
            <p:cNvSpPr txBox="1"/>
            <p:nvPr/>
          </p:nvSpPr>
          <p:spPr>
            <a:xfrm>
              <a:off x="2118092" y="3034430"/>
              <a:ext cx="876558" cy="169277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1100" b="1" i="1" dirty="0" err="1">
                  <a:solidFill>
                    <a:srgbClr val="C00000"/>
                  </a:solidFill>
                </a:rPr>
                <a:t>Wacc</a:t>
              </a:r>
              <a:r>
                <a:rPr lang="pt-BR" sz="1100" b="1" dirty="0">
                  <a:solidFill>
                    <a:srgbClr val="C00000"/>
                  </a:solidFill>
                </a:rPr>
                <a:t> =</a:t>
              </a:r>
              <a:r>
                <a:rPr lang="pt-BR" sz="1100" b="1" dirty="0">
                  <a:solidFill>
                    <a:srgbClr val="0070C0"/>
                  </a:solidFill>
                </a:rPr>
                <a:t> </a:t>
              </a:r>
              <a:r>
                <a:rPr lang="pt-BR" sz="1100" b="1" dirty="0">
                  <a:solidFill>
                    <a:srgbClr val="FF0000"/>
                  </a:solidFill>
                </a:rPr>
                <a:t>12,2%</a:t>
              </a:r>
              <a:endParaRPr lang="pt-BR" sz="11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54409" y="3517038"/>
              <a:ext cx="714884" cy="261610"/>
            </a:xfrm>
            <a:prstGeom prst="rect">
              <a:avLst/>
            </a:prstGeom>
            <a:noFill/>
            <a:effectLst>
              <a:glow rad="673100">
                <a:srgbClr val="FFFF00">
                  <a:alpha val="84000"/>
                </a:srgb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  <a:effectLst>
                    <a:glow rad="127000">
                      <a:srgbClr val="FFFF00">
                        <a:alpha val="85000"/>
                      </a:srgbClr>
                    </a:glow>
                  </a:effectLst>
                </a:rPr>
                <a:t>11.803</a:t>
              </a:r>
              <a:endParaRPr lang="en-US" b="1" dirty="0">
                <a:solidFill>
                  <a:srgbClr val="FF0000"/>
                </a:solidFill>
                <a:effectLst>
                  <a:glow rad="127000">
                    <a:srgbClr val="FFFF00">
                      <a:alpha val="85000"/>
                    </a:srgbClr>
                  </a:glow>
                </a:effectLst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7172" y="585723"/>
            <a:ext cx="2728056" cy="1614435"/>
            <a:chOff x="288944" y="585723"/>
            <a:chExt cx="2728056" cy="1614435"/>
          </a:xfrm>
        </p:grpSpPr>
        <p:grpSp>
          <p:nvGrpSpPr>
            <p:cNvPr id="50" name="Agrupar 102">
              <a:extLst>
                <a:ext uri="{FF2B5EF4-FFF2-40B4-BE49-F238E27FC236}">
                  <a16:creationId xmlns:a16="http://schemas.microsoft.com/office/drawing/2014/main" xmlns="" id="{EFC28C8D-A1CE-4512-8725-99CEFC7B4F30}"/>
                </a:ext>
              </a:extLst>
            </p:cNvPr>
            <p:cNvGrpSpPr/>
            <p:nvPr/>
          </p:nvGrpSpPr>
          <p:grpSpPr>
            <a:xfrm>
              <a:off x="707307" y="585723"/>
              <a:ext cx="1767510" cy="1614435"/>
              <a:chOff x="801470" y="422921"/>
              <a:chExt cx="2227143" cy="1963082"/>
            </a:xfrm>
          </p:grpSpPr>
          <p:sp>
            <p:nvSpPr>
              <p:cNvPr id="51" name="CaixaDeTexto 52">
                <a:extLst>
                  <a:ext uri="{FF2B5EF4-FFF2-40B4-BE49-F238E27FC236}">
                    <a16:creationId xmlns:a16="http://schemas.microsoft.com/office/drawing/2014/main" xmlns="" id="{AFF73B9E-1DB7-485C-9785-B42A90EA418F}"/>
                  </a:ext>
                </a:extLst>
              </p:cNvPr>
              <p:cNvSpPr txBox="1"/>
              <p:nvPr/>
            </p:nvSpPr>
            <p:spPr>
              <a:xfrm>
                <a:off x="2560674" y="1104712"/>
                <a:ext cx="467939" cy="22454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pt-BR" sz="1200" b="1" dirty="0">
                    <a:solidFill>
                      <a:srgbClr val="C00000"/>
                    </a:solidFill>
                  </a:rPr>
                  <a:t>-&gt; </a:t>
                </a:r>
                <a:r>
                  <a:rPr lang="pt-BR" sz="1100" b="1" dirty="0">
                    <a:solidFill>
                      <a:srgbClr val="C00000"/>
                    </a:solidFill>
                  </a:rPr>
                  <a:t>Ki</a:t>
                </a:r>
                <a:endParaRPr lang="pt-BR" sz="1200" b="1" u="sng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2" name="CaixaDeTexto 53">
                <a:extLst>
                  <a:ext uri="{FF2B5EF4-FFF2-40B4-BE49-F238E27FC236}">
                    <a16:creationId xmlns:a16="http://schemas.microsoft.com/office/drawing/2014/main" xmlns="" id="{6A0DECFA-8FBB-4071-B003-354017B04EC9}"/>
                  </a:ext>
                </a:extLst>
              </p:cNvPr>
              <p:cNvSpPr txBox="1"/>
              <p:nvPr/>
            </p:nvSpPr>
            <p:spPr>
              <a:xfrm>
                <a:off x="2560674" y="1888264"/>
                <a:ext cx="467939" cy="196478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pt-BR" sz="1050" b="1" dirty="0">
                    <a:solidFill>
                      <a:srgbClr val="C00000"/>
                    </a:solidFill>
                  </a:rPr>
                  <a:t>-&gt; Ke</a:t>
                </a:r>
                <a:endParaRPr lang="pt-BR" sz="1050" b="1" u="sng" dirty="0">
                  <a:solidFill>
                    <a:srgbClr val="C00000"/>
                  </a:solidFill>
                </a:endParaRPr>
              </a:p>
            </p:txBody>
          </p:sp>
          <p:pic>
            <p:nvPicPr>
              <p:cNvPr id="53" name="Imagem 2">
                <a:extLst>
                  <a:ext uri="{FF2B5EF4-FFF2-40B4-BE49-F238E27FC236}">
                    <a16:creationId xmlns:a16="http://schemas.microsoft.com/office/drawing/2014/main" xmlns="" id="{BA3DA56D-CB0E-49C9-B823-5197CDB5DB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470" y="422921"/>
                <a:ext cx="1798476" cy="1963082"/>
              </a:xfrm>
              <a:prstGeom prst="rect">
                <a:avLst/>
              </a:prstGeom>
            </p:spPr>
          </p:pic>
        </p:grpSp>
        <p:sp>
          <p:nvSpPr>
            <p:cNvPr id="54" name="CaixaDeTexto 57">
              <a:extLst>
                <a:ext uri="{FF2B5EF4-FFF2-40B4-BE49-F238E27FC236}">
                  <a16:creationId xmlns:a16="http://schemas.microsoft.com/office/drawing/2014/main" xmlns="" id="{F163676A-4184-4723-8164-3BE822F14853}"/>
                </a:ext>
              </a:extLst>
            </p:cNvPr>
            <p:cNvSpPr txBox="1"/>
            <p:nvPr/>
          </p:nvSpPr>
          <p:spPr>
            <a:xfrm>
              <a:off x="288944" y="1384340"/>
              <a:ext cx="484818" cy="323165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algn="ctr"/>
              <a:r>
                <a:rPr lang="pt-BR" sz="1050" b="1" dirty="0" err="1">
                  <a:solidFill>
                    <a:srgbClr val="0070C0"/>
                  </a:solidFill>
                </a:rPr>
                <a:t>Roi</a:t>
              </a:r>
              <a:r>
                <a:rPr lang="pt-BR" sz="1050" b="1" dirty="0">
                  <a:solidFill>
                    <a:srgbClr val="0070C0"/>
                  </a:solidFill>
                </a:rPr>
                <a:t>=</a:t>
              </a:r>
            </a:p>
            <a:p>
              <a:pPr algn="ctr"/>
              <a:r>
                <a:rPr lang="pt-BR" sz="1050" b="1" dirty="0">
                  <a:solidFill>
                    <a:srgbClr val="0070C0"/>
                  </a:solidFill>
                </a:rPr>
                <a:t>18%</a:t>
              </a:r>
              <a:endParaRPr lang="pt-BR" sz="105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61" name="CaixaDeTexto 55">
              <a:extLst>
                <a:ext uri="{FF2B5EF4-FFF2-40B4-BE49-F238E27FC236}">
                  <a16:creationId xmlns:a16="http://schemas.microsoft.com/office/drawing/2014/main" xmlns="" id="{2CBC42BE-7A94-474A-9D33-FA56E6D86FE9}"/>
                </a:ext>
              </a:extLst>
            </p:cNvPr>
            <p:cNvSpPr txBox="1"/>
            <p:nvPr/>
          </p:nvSpPr>
          <p:spPr>
            <a:xfrm>
              <a:off x="2140442" y="1488660"/>
              <a:ext cx="876558" cy="169277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1100" b="1" dirty="0" err="1">
                  <a:solidFill>
                    <a:srgbClr val="0070C0"/>
                  </a:solidFill>
                </a:rPr>
                <a:t>Wacc</a:t>
              </a:r>
              <a:r>
                <a:rPr lang="pt-BR" sz="1100" b="1" dirty="0">
                  <a:solidFill>
                    <a:srgbClr val="0070C0"/>
                  </a:solidFill>
                </a:rPr>
                <a:t> = 14,1%</a:t>
              </a:r>
              <a:endParaRPr lang="pt-BR" sz="110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35" name="CaixaDeTexto 40">
              <a:extLst>
                <a:ext uri="{FF2B5EF4-FFF2-40B4-BE49-F238E27FC236}">
                  <a16:creationId xmlns:a16="http://schemas.microsoft.com/office/drawing/2014/main" xmlns="" id="{62B0A76A-F9D5-43F7-BB04-BD068B8004E7}"/>
                </a:ext>
              </a:extLst>
            </p:cNvPr>
            <p:cNvSpPr txBox="1"/>
            <p:nvPr/>
          </p:nvSpPr>
          <p:spPr>
            <a:xfrm>
              <a:off x="1820619" y="1601230"/>
              <a:ext cx="467939" cy="138499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900" b="1" dirty="0">
                  <a:solidFill>
                    <a:srgbClr val="FF0000"/>
                  </a:solidFill>
                  <a:highlight>
                    <a:srgbClr val="FFFF00"/>
                  </a:highlight>
                </a:rPr>
                <a:t>0,775</a:t>
              </a:r>
              <a:endParaRPr lang="pt-BR" sz="900" b="1" u="sng" dirty="0"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34" name="CaixaDeTexto 39">
              <a:extLst>
                <a:ext uri="{FF2B5EF4-FFF2-40B4-BE49-F238E27FC236}">
                  <a16:creationId xmlns:a16="http://schemas.microsoft.com/office/drawing/2014/main" xmlns="" id="{55C6C2E7-CB66-4823-8D9F-E1B75740C202}"/>
                </a:ext>
              </a:extLst>
            </p:cNvPr>
            <p:cNvSpPr txBox="1"/>
            <p:nvPr/>
          </p:nvSpPr>
          <p:spPr>
            <a:xfrm>
              <a:off x="1823922" y="948875"/>
              <a:ext cx="467939" cy="138499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900" b="1" dirty="0">
                  <a:solidFill>
                    <a:srgbClr val="FF0000"/>
                  </a:solidFill>
                  <a:highlight>
                    <a:srgbClr val="FFFF00"/>
                  </a:highlight>
                </a:rPr>
                <a:t>0,225</a:t>
              </a:r>
              <a:endParaRPr lang="pt-BR" sz="900" b="1" u="sng" dirty="0"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62" name="CaixaDeTexto 103">
              <a:extLst>
                <a:ext uri="{FF2B5EF4-FFF2-40B4-BE49-F238E27FC236}">
                  <a16:creationId xmlns:a16="http://schemas.microsoft.com/office/drawing/2014/main" xmlns="" id="{92AC11DA-5E1E-4E78-93AB-D4E43E9C0C2E}"/>
                </a:ext>
              </a:extLst>
            </p:cNvPr>
            <p:cNvSpPr txBox="1"/>
            <p:nvPr/>
          </p:nvSpPr>
          <p:spPr>
            <a:xfrm>
              <a:off x="734401" y="1856293"/>
              <a:ext cx="835841" cy="16158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700" b="1" dirty="0">
                  <a:solidFill>
                    <a:srgbClr val="7030A0"/>
                  </a:solidFill>
                </a:rPr>
                <a:t>MVA   </a:t>
              </a:r>
              <a:r>
                <a:rPr lang="pt-BR" sz="700" b="1" dirty="0">
                  <a:solidFill>
                    <a:srgbClr val="0070C0"/>
                  </a:solidFill>
                </a:rPr>
                <a:t> </a:t>
              </a:r>
              <a:r>
                <a:rPr lang="pt-BR" sz="1050" b="1" u="sng" dirty="0">
                  <a:solidFill>
                    <a:srgbClr val="0070C0"/>
                  </a:solidFill>
                </a:rPr>
                <a:t>2.213</a:t>
              </a:r>
            </a:p>
          </p:txBody>
        </p:sp>
        <p:sp>
          <p:nvSpPr>
            <p:cNvPr id="63" name="CaixaDeTexto 104">
              <a:extLst>
                <a:ext uri="{FF2B5EF4-FFF2-40B4-BE49-F238E27FC236}">
                  <a16:creationId xmlns:a16="http://schemas.microsoft.com/office/drawing/2014/main" xmlns="" id="{E7059E92-3770-4763-8424-BD83F626A922}"/>
                </a:ext>
              </a:extLst>
            </p:cNvPr>
            <p:cNvSpPr txBox="1"/>
            <p:nvPr/>
          </p:nvSpPr>
          <p:spPr>
            <a:xfrm>
              <a:off x="739439" y="2018386"/>
              <a:ext cx="757190" cy="16158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sz="700" b="1" dirty="0">
                  <a:solidFill>
                    <a:srgbClr val="7030A0"/>
                  </a:solidFill>
                </a:rPr>
                <a:t>VE    </a:t>
              </a:r>
              <a:r>
                <a:rPr lang="pt-BR" sz="700" b="1" dirty="0">
                  <a:solidFill>
                    <a:srgbClr val="0070C0"/>
                  </a:solidFill>
                </a:rPr>
                <a:t> </a:t>
              </a:r>
              <a:r>
                <a:rPr lang="pt-BR" sz="1050" b="1" dirty="0">
                  <a:solidFill>
                    <a:srgbClr val="0070C0"/>
                  </a:solidFill>
                  <a:highlight>
                    <a:srgbClr val="FFFF00"/>
                  </a:highlight>
                </a:rPr>
                <a:t>1</a:t>
              </a:r>
              <a:r>
                <a:rPr lang="pt-BR" sz="1050" b="1" u="sng" dirty="0">
                  <a:solidFill>
                    <a:srgbClr val="0070C0"/>
                  </a:solidFill>
                  <a:highlight>
                    <a:srgbClr val="FFFF00"/>
                  </a:highlight>
                </a:rPr>
                <a:t>0.213</a:t>
              </a:r>
            </a:p>
          </p:txBody>
        </p:sp>
      </p:grpSp>
      <p:sp>
        <p:nvSpPr>
          <p:cNvPr id="64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431073" y="-23063"/>
            <a:ext cx="8281852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Mudança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Estrutura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de Capital</a:t>
            </a:r>
            <a:endParaRPr lang="en-US" sz="28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6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223284" y="-25454"/>
            <a:ext cx="8739963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Cálculo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do </a:t>
            </a:r>
            <a:r>
              <a:rPr lang="en-US" sz="2800" b="1" i="1" dirty="0">
                <a:solidFill>
                  <a:schemeClr val="bg1"/>
                </a:solidFill>
                <a:latin typeface="Arial"/>
                <a:cs typeface="Arial"/>
              </a:rPr>
              <a:t>Return on Equity (</a:t>
            </a:r>
            <a:r>
              <a:rPr lang="en-US" sz="2800" b="1" i="1" dirty="0">
                <a:solidFill>
                  <a:srgbClr val="C00000"/>
                </a:solidFill>
                <a:latin typeface="Arial"/>
                <a:cs typeface="Arial"/>
              </a:rPr>
              <a:t>ROE</a:t>
            </a:r>
            <a:r>
              <a:rPr lang="en-US" sz="2800" b="1" i="1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e do Grau de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Alavancagem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Financeira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Arial"/>
                <a:cs typeface="Arial"/>
              </a:rPr>
              <a:t>GAF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“</a:t>
            </a:r>
            <a:r>
              <a:rPr lang="en-US" sz="2800" b="1" dirty="0" err="1">
                <a:solidFill>
                  <a:srgbClr val="C00000"/>
                </a:solidFill>
                <a:latin typeface="Arial"/>
                <a:cs typeface="Arial"/>
              </a:rPr>
              <a:t>Estratégias</a:t>
            </a:r>
            <a:r>
              <a:rPr lang="en-US" sz="2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/>
                <a:cs typeface="Arial"/>
              </a:rPr>
              <a:t>Financeiras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”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3D8438A3-312A-447C-826F-3B182FC56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27" y="3097479"/>
            <a:ext cx="1495080" cy="139578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6B94300F-298F-42D6-9CDC-F0A166AB3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56" y="1815932"/>
            <a:ext cx="1148974" cy="12541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D1F310A-AD0D-4A53-86E3-57D7F46D8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591" y="2627558"/>
            <a:ext cx="3052180" cy="442509"/>
          </a:xfrm>
          <a:prstGeom prst="rect">
            <a:avLst/>
          </a:prstGeom>
          <a:effectLst>
            <a:innerShdw blurRad="114300">
              <a:srgbClr val="FF0000"/>
            </a:inn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C2DEC1FD-3E4E-41C5-BBFB-68F105311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6183" y="1978052"/>
            <a:ext cx="3055588" cy="41145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7DF2F0C3-3436-42C1-AA4D-8BF7146ACE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9271" y="3308114"/>
            <a:ext cx="2222500" cy="658119"/>
          </a:xfrm>
          <a:prstGeom prst="rect">
            <a:avLst/>
          </a:prstGeom>
          <a:effectLst>
            <a:innerShdw blurRad="114300">
              <a:srgbClr val="0070C0"/>
            </a:innerShdw>
          </a:effectLst>
        </p:spPr>
      </p:pic>
      <p:grpSp>
        <p:nvGrpSpPr>
          <p:cNvPr id="26" name="Agrupar 25">
            <a:extLst>
              <a:ext uri="{FF2B5EF4-FFF2-40B4-BE49-F238E27FC236}">
                <a16:creationId xmlns:a16="http://schemas.microsoft.com/office/drawing/2014/main" xmlns="" id="{FEC6307B-D21B-4E0A-9660-D33EAEB9CE96}"/>
              </a:ext>
            </a:extLst>
          </p:cNvPr>
          <p:cNvGrpSpPr/>
          <p:nvPr/>
        </p:nvGrpSpPr>
        <p:grpSpPr>
          <a:xfrm>
            <a:off x="535103" y="2601882"/>
            <a:ext cx="1254987" cy="1395786"/>
            <a:chOff x="278200" y="2013817"/>
            <a:chExt cx="1254987" cy="1508528"/>
          </a:xfrm>
        </p:grpSpPr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xmlns="" id="{C42547AA-10BB-44CE-B2BC-97E022005171}"/>
                </a:ext>
              </a:extLst>
            </p:cNvPr>
            <p:cNvSpPr/>
            <p:nvPr/>
          </p:nvSpPr>
          <p:spPr>
            <a:xfrm>
              <a:off x="1125965" y="3383212"/>
              <a:ext cx="407222" cy="13913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: Cantos Arredondados 19">
              <a:extLst>
                <a:ext uri="{FF2B5EF4-FFF2-40B4-BE49-F238E27FC236}">
                  <a16:creationId xmlns:a16="http://schemas.microsoft.com/office/drawing/2014/main" xmlns="" id="{8EFF3014-6872-4112-A3A2-6296D267DF0A}"/>
                </a:ext>
              </a:extLst>
            </p:cNvPr>
            <p:cNvSpPr/>
            <p:nvPr/>
          </p:nvSpPr>
          <p:spPr>
            <a:xfrm>
              <a:off x="278200" y="2013817"/>
              <a:ext cx="307269" cy="13913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xmlns="" id="{3F03F3B0-0CDA-451C-ACC3-EEC15D319090}"/>
              </a:ext>
            </a:extLst>
          </p:cNvPr>
          <p:cNvGrpSpPr/>
          <p:nvPr/>
        </p:nvGrpSpPr>
        <p:grpSpPr>
          <a:xfrm>
            <a:off x="1066801" y="2730616"/>
            <a:ext cx="729820" cy="1691424"/>
            <a:chOff x="806170" y="2140313"/>
            <a:chExt cx="729820" cy="1802054"/>
          </a:xfrm>
        </p:grpSpPr>
        <p:sp>
          <p:nvSpPr>
            <p:cNvPr id="21" name="Retângulo: Cantos Arredondados 20">
              <a:extLst>
                <a:ext uri="{FF2B5EF4-FFF2-40B4-BE49-F238E27FC236}">
                  <a16:creationId xmlns:a16="http://schemas.microsoft.com/office/drawing/2014/main" xmlns="" id="{28B97205-F9B8-4AFB-A001-836242497A23}"/>
                </a:ext>
              </a:extLst>
            </p:cNvPr>
            <p:cNvSpPr/>
            <p:nvPr/>
          </p:nvSpPr>
          <p:spPr>
            <a:xfrm>
              <a:off x="1193106" y="3776156"/>
              <a:ext cx="342884" cy="166211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: Cantos Arredondados 21">
              <a:extLst>
                <a:ext uri="{FF2B5EF4-FFF2-40B4-BE49-F238E27FC236}">
                  <a16:creationId xmlns:a16="http://schemas.microsoft.com/office/drawing/2014/main" xmlns="" id="{EB5855F2-522F-464D-9EF1-50D27102F847}"/>
                </a:ext>
              </a:extLst>
            </p:cNvPr>
            <p:cNvSpPr/>
            <p:nvPr/>
          </p:nvSpPr>
          <p:spPr>
            <a:xfrm>
              <a:off x="806170" y="2140313"/>
              <a:ext cx="340587" cy="179110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8D4ACEFB-4D95-418C-BFF8-3E1AB91CD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6881" y="1975253"/>
            <a:ext cx="3990354" cy="258860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EA7846CF-2F4E-4140-8E22-FA258F39E2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7927" y="1924661"/>
            <a:ext cx="4128261" cy="264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-1" y="-29410"/>
            <a:ext cx="907732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CC00"/>
                </a:solidFill>
                <a:latin typeface="Arial"/>
                <a:cs typeface="Arial"/>
              </a:rPr>
              <a:t>Cálculo</a:t>
            </a:r>
            <a:r>
              <a:rPr lang="en-US" sz="3200" b="1" dirty="0">
                <a:solidFill>
                  <a:srgbClr val="FFCC00"/>
                </a:solidFill>
                <a:latin typeface="Arial"/>
                <a:cs typeface="Arial"/>
              </a:rPr>
              <a:t> do </a:t>
            </a:r>
            <a:r>
              <a:rPr lang="en-US" sz="3200" b="1" dirty="0" err="1">
                <a:solidFill>
                  <a:srgbClr val="FFCC00"/>
                </a:solidFill>
                <a:latin typeface="Arial"/>
                <a:cs typeface="Arial"/>
              </a:rPr>
              <a:t>Custo</a:t>
            </a:r>
            <a:r>
              <a:rPr lang="en-US" sz="3200" b="1" dirty="0">
                <a:solidFill>
                  <a:srgbClr val="FFCC00"/>
                </a:solidFill>
                <a:latin typeface="Arial"/>
                <a:cs typeface="Arial"/>
              </a:rPr>
              <a:t> do Capital </a:t>
            </a:r>
            <a:r>
              <a:rPr lang="en-US" sz="3200" b="1" dirty="0" err="1">
                <a:solidFill>
                  <a:srgbClr val="FFCC00"/>
                </a:solidFill>
                <a:latin typeface="Arial"/>
                <a:cs typeface="Arial"/>
              </a:rPr>
              <a:t>Próprio</a:t>
            </a:r>
            <a:r>
              <a:rPr lang="en-US" sz="3200" b="1" dirty="0">
                <a:solidFill>
                  <a:srgbClr val="FFCC00"/>
                </a:solidFill>
                <a:latin typeface="Arial"/>
                <a:cs typeface="Arial"/>
              </a:rPr>
              <a:t> (</a:t>
            </a:r>
            <a:r>
              <a:rPr lang="en-US" sz="3200" b="1" dirty="0" err="1">
                <a:solidFill>
                  <a:srgbClr val="FFCC00"/>
                </a:solidFill>
                <a:latin typeface="Arial"/>
                <a:cs typeface="Arial"/>
              </a:rPr>
              <a:t>Ke</a:t>
            </a:r>
            <a:r>
              <a:rPr lang="en-US" sz="3200" b="1" dirty="0">
                <a:solidFill>
                  <a:srgbClr val="FFCC00"/>
                </a:solidFill>
                <a:latin typeface="Arial"/>
                <a:cs typeface="Arial"/>
              </a:rPr>
              <a:t>)</a:t>
            </a:r>
            <a:endParaRPr lang="en-US" sz="3200" b="1" u="sng" dirty="0">
              <a:solidFill>
                <a:srgbClr val="FFCC00"/>
              </a:solidFill>
              <a:latin typeface="Arial"/>
              <a:cs typeface="Arial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2E93230-6627-495A-ABDE-D7B5C1B6B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249" y="3081288"/>
            <a:ext cx="4504824" cy="7559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EE0530F-AF14-45A0-9F3D-D9659E4E4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844" y="4106277"/>
            <a:ext cx="4361633" cy="755984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xmlns="" id="{6D39A67D-CDF6-4558-98B3-7305269BC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03" y="603640"/>
            <a:ext cx="3957073" cy="22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6DC66EB3-C5B6-4153-9A3E-92FCF190BE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449" y="650799"/>
            <a:ext cx="4923032" cy="216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312821" y="18090"/>
            <a:ext cx="8746957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As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cinco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formulações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do </a:t>
            </a:r>
            <a:r>
              <a:rPr lang="en-US" sz="2400" b="1" i="1" u="sng" dirty="0">
                <a:solidFill>
                  <a:srgbClr val="FF0000"/>
                </a:solidFill>
                <a:latin typeface="Arial"/>
                <a:cs typeface="Arial"/>
              </a:rPr>
              <a:t>Economic Value Added (EVA)</a:t>
            </a:r>
            <a:endParaRPr lang="en-US" sz="2400" b="1" u="sng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24EBC2A5-A250-418F-83A2-26CA22ED3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78" y="670005"/>
            <a:ext cx="3696900" cy="4101451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CF12E018-B9FF-4645-96C7-E1CE41ED9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291" y="1106882"/>
            <a:ext cx="4407507" cy="322769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77BE4F1-C614-4BB3-B9AD-2CBD90B1254D}"/>
              </a:ext>
            </a:extLst>
          </p:cNvPr>
          <p:cNvSpPr txBox="1"/>
          <p:nvPr/>
        </p:nvSpPr>
        <p:spPr>
          <a:xfrm>
            <a:off x="7415317" y="1615219"/>
            <a:ext cx="1174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Lucro Gasoso</a:t>
            </a:r>
          </a:p>
        </p:txBody>
      </p:sp>
    </p:spTree>
    <p:extLst>
      <p:ext uri="{BB962C8B-B14F-4D97-AF65-F5344CB8AC3E}">
        <p14:creationId xmlns:p14="http://schemas.microsoft.com/office/powerpoint/2010/main" val="25800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1197958" y="57814"/>
            <a:ext cx="6805749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/>
                <a:cs typeface="Arial"/>
              </a:rPr>
              <a:t>Cálculo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Arial"/>
              </a:rPr>
              <a:t> do </a:t>
            </a:r>
            <a:r>
              <a:rPr lang="en-US" sz="3200" b="1" u="sng" dirty="0">
                <a:solidFill>
                  <a:srgbClr val="FF0000"/>
                </a:solidFill>
                <a:latin typeface="Arial"/>
                <a:cs typeface="Arial"/>
              </a:rPr>
              <a:t>Market Value Added (MVA) </a:t>
            </a:r>
            <a:r>
              <a:rPr lang="en-US" sz="3200" b="1" u="sng" dirty="0" err="1">
                <a:solidFill>
                  <a:srgbClr val="FF0000"/>
                </a:solidFill>
                <a:latin typeface="Arial"/>
                <a:cs typeface="Arial"/>
              </a:rPr>
              <a:t>ou</a:t>
            </a:r>
            <a:r>
              <a:rPr lang="en-US" sz="3200" b="1" u="sng" dirty="0">
                <a:solidFill>
                  <a:srgbClr val="FF0000"/>
                </a:solidFill>
                <a:latin typeface="Arial"/>
                <a:cs typeface="Arial"/>
              </a:rPr>
              <a:t> Goodwill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E16A1802-EDDC-47C9-A9AB-6F844E276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559" y="1314451"/>
            <a:ext cx="6219825" cy="11144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898E903-2CA7-4AD3-8377-269E5A59F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421" y="3387935"/>
            <a:ext cx="3848100" cy="14356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xmlns="" id="{583AA39D-BA4B-44F5-9E4C-B157A774A02E}"/>
                  </a:ext>
                </a:extLst>
              </p:cNvPr>
              <p:cNvSpPr txBox="1"/>
              <p:nvPr/>
            </p:nvSpPr>
            <p:spPr>
              <a:xfrm>
                <a:off x="2543105" y="2713967"/>
                <a:ext cx="3986732" cy="37459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𝑴𝑽𝑨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𝑔𝑜𝑜𝑑𝑤𝑖𝑙𝑙</m:t>
                        </m:r>
                      </m:e>
                    </m:d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𝑬𝑽𝑨</m:t>
                        </m:r>
                      </m:num>
                      <m:den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𝑾𝒂𝒄𝒄</m:t>
                        </m:r>
                      </m:den>
                    </m:f>
                    <m:r>
                      <a:rPr lang="pt-BR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312</m:t>
                        </m:r>
                      </m:num>
                      <m:den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0,141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2.213</a:t>
                </a: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83AA39D-BA4B-44F5-9E4C-B157A774A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105" y="2713967"/>
                <a:ext cx="3986732" cy="374590"/>
              </a:xfrm>
              <a:prstGeom prst="rect">
                <a:avLst/>
              </a:prstGeom>
              <a:blipFill rotWithShape="0">
                <a:blip r:embed="rId4"/>
                <a:stretch>
                  <a:fillRect t="-75806" b="-95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6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223284" y="18090"/>
            <a:ext cx="8739963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Continue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analisando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os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balanços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Contábeis da</a:t>
            </a:r>
          </a:p>
          <a:p>
            <a:pPr algn="ctr"/>
            <a:r>
              <a:rPr lang="en-US" sz="2400" b="1" dirty="0" err="1">
                <a:solidFill>
                  <a:srgbClr val="A50021"/>
                </a:solidFill>
                <a:latin typeface="Arial"/>
                <a:cs typeface="Arial"/>
              </a:rPr>
              <a:t>Petrobrás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&amp; </a:t>
            </a:r>
            <a:r>
              <a:rPr lang="en-US" sz="2400" b="1" dirty="0">
                <a:solidFill>
                  <a:srgbClr val="A50021"/>
                </a:solidFill>
                <a:latin typeface="Arial"/>
                <a:cs typeface="Arial"/>
              </a:rPr>
              <a:t>Apple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- Tire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mais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conclusões</a:t>
            </a: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08294DDD-B770-4658-B17F-5721D01E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3" y="1022648"/>
            <a:ext cx="3433866" cy="37638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41C14F5D-B1E2-4C30-AB6E-8222DD1DD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521" y="1022647"/>
            <a:ext cx="5127149" cy="3763843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6CCE889D-5E19-4193-8589-AE57C0A7DB0E}"/>
              </a:ext>
            </a:extLst>
          </p:cNvPr>
          <p:cNvSpPr/>
          <p:nvPr/>
        </p:nvSpPr>
        <p:spPr>
          <a:xfrm>
            <a:off x="2424658" y="1862918"/>
            <a:ext cx="1149697" cy="1382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0DBA0F26-EC68-4B23-B19E-75E458F3F8C5}"/>
              </a:ext>
            </a:extLst>
          </p:cNvPr>
          <p:cNvSpPr/>
          <p:nvPr/>
        </p:nvSpPr>
        <p:spPr>
          <a:xfrm>
            <a:off x="7161551" y="3324069"/>
            <a:ext cx="1667656" cy="16293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xmlns="" id="{891D929D-868E-4BE6-9402-4F9C43A30C48}"/>
              </a:ext>
            </a:extLst>
          </p:cNvPr>
          <p:cNvSpPr/>
          <p:nvPr/>
        </p:nvSpPr>
        <p:spPr>
          <a:xfrm>
            <a:off x="7161552" y="3740046"/>
            <a:ext cx="1667656" cy="16114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05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599</Words>
  <Application>Microsoft Office PowerPoint</Application>
  <PresentationFormat>Apresentação na tela (16:9)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Henrique Proença Soares</dc:creator>
  <cp:lastModifiedBy>Prof. José Roberto Kassai</cp:lastModifiedBy>
  <cp:revision>443</cp:revision>
  <dcterms:created xsi:type="dcterms:W3CDTF">2015-02-10T17:45:35Z</dcterms:created>
  <dcterms:modified xsi:type="dcterms:W3CDTF">2019-03-14T17:54:14Z</dcterms:modified>
</cp:coreProperties>
</file>