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1" r:id="rId2"/>
  </p:sldMasterIdLst>
  <p:notesMasterIdLst>
    <p:notesMasterId r:id="rId16"/>
  </p:notesMasterIdLst>
  <p:handoutMasterIdLst>
    <p:handoutMasterId r:id="rId17"/>
  </p:handoutMasterIdLst>
  <p:sldIdLst>
    <p:sldId id="256" r:id="rId3"/>
    <p:sldId id="416" r:id="rId4"/>
    <p:sldId id="322" r:id="rId5"/>
    <p:sldId id="423" r:id="rId6"/>
    <p:sldId id="415" r:id="rId7"/>
    <p:sldId id="421" r:id="rId8"/>
    <p:sldId id="422" r:id="rId9"/>
    <p:sldId id="424" r:id="rId10"/>
    <p:sldId id="417" r:id="rId11"/>
    <p:sldId id="418" r:id="rId12"/>
    <p:sldId id="419" r:id="rId13"/>
    <p:sldId id="420" r:id="rId14"/>
    <p:sldId id="42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BD282-CA78-468C-956E-320D47E65777}" v="3" dt="2024-05-23T00:24:52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7" autoAdjust="0"/>
    <p:restoredTop sz="86404" autoAdjust="0"/>
  </p:normalViewPr>
  <p:slideViewPr>
    <p:cSldViewPr snapToObjects="1">
      <p:cViewPr varScale="1">
        <p:scale>
          <a:sx n="94" d="100"/>
          <a:sy n="94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4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Mauricio Riaño Pachón" userId="3b77a96813978dae" providerId="LiveId" clId="{FFB5B28B-D352-4271-9C18-D1ADB9594AB8}"/>
    <pc:docChg chg="delSld">
      <pc:chgData name="Diego Mauricio Riaño Pachón" userId="3b77a96813978dae" providerId="LiveId" clId="{FFB5B28B-D352-4271-9C18-D1ADB9594AB8}" dt="2021-06-24T18:28:24.467" v="0" actId="47"/>
      <pc:docMkLst>
        <pc:docMk/>
      </pc:docMkLst>
      <pc:sldChg chg="del">
        <pc:chgData name="Diego Mauricio Riaño Pachón" userId="3b77a96813978dae" providerId="LiveId" clId="{FFB5B28B-D352-4271-9C18-D1ADB9594AB8}" dt="2021-06-24T18:28:24.467" v="0" actId="47"/>
        <pc:sldMkLst>
          <pc:docMk/>
          <pc:sldMk cId="3676634954" sldId="426"/>
        </pc:sldMkLst>
      </pc:sldChg>
      <pc:sldChg chg="del">
        <pc:chgData name="Diego Mauricio Riaño Pachón" userId="3b77a96813978dae" providerId="LiveId" clId="{FFB5B28B-D352-4271-9C18-D1ADB9594AB8}" dt="2021-06-24T18:28:24.467" v="0" actId="47"/>
        <pc:sldMkLst>
          <pc:docMk/>
          <pc:sldMk cId="1544607472" sldId="427"/>
        </pc:sldMkLst>
      </pc:sldChg>
      <pc:sldChg chg="del">
        <pc:chgData name="Diego Mauricio Riaño Pachón" userId="3b77a96813978dae" providerId="LiveId" clId="{FFB5B28B-D352-4271-9C18-D1ADB9594AB8}" dt="2021-06-24T18:28:24.467" v="0" actId="47"/>
        <pc:sldMkLst>
          <pc:docMk/>
          <pc:sldMk cId="1738392407" sldId="428"/>
        </pc:sldMkLst>
      </pc:sldChg>
      <pc:sldChg chg="del">
        <pc:chgData name="Diego Mauricio Riaño Pachón" userId="3b77a96813978dae" providerId="LiveId" clId="{FFB5B28B-D352-4271-9C18-D1ADB9594AB8}" dt="2021-06-24T18:28:24.467" v="0" actId="47"/>
        <pc:sldMkLst>
          <pc:docMk/>
          <pc:sldMk cId="1420811974" sldId="429"/>
        </pc:sldMkLst>
      </pc:sldChg>
      <pc:sldChg chg="del">
        <pc:chgData name="Diego Mauricio Riaño Pachón" userId="3b77a96813978dae" providerId="LiveId" clId="{FFB5B28B-D352-4271-9C18-D1ADB9594AB8}" dt="2021-06-24T18:28:24.467" v="0" actId="47"/>
        <pc:sldMkLst>
          <pc:docMk/>
          <pc:sldMk cId="1914546261" sldId="430"/>
        </pc:sldMkLst>
      </pc:sldChg>
      <pc:sldChg chg="del">
        <pc:chgData name="Diego Mauricio Riaño Pachón" userId="3b77a96813978dae" providerId="LiveId" clId="{FFB5B28B-D352-4271-9C18-D1ADB9594AB8}" dt="2021-06-24T18:28:24.467" v="0" actId="47"/>
        <pc:sldMkLst>
          <pc:docMk/>
          <pc:sldMk cId="3505981745" sldId="431"/>
        </pc:sldMkLst>
      </pc:sldChg>
      <pc:sldChg chg="del">
        <pc:chgData name="Diego Mauricio Riaño Pachón" userId="3b77a96813978dae" providerId="LiveId" clId="{FFB5B28B-D352-4271-9C18-D1ADB9594AB8}" dt="2021-06-24T18:28:24.467" v="0" actId="47"/>
        <pc:sldMkLst>
          <pc:docMk/>
          <pc:sldMk cId="2646264516" sldId="432"/>
        </pc:sldMkLst>
      </pc:sldChg>
      <pc:sldChg chg="del">
        <pc:chgData name="Diego Mauricio Riaño Pachón" userId="3b77a96813978dae" providerId="LiveId" clId="{FFB5B28B-D352-4271-9C18-D1ADB9594AB8}" dt="2021-06-24T18:28:24.467" v="0" actId="47"/>
        <pc:sldMkLst>
          <pc:docMk/>
          <pc:sldMk cId="1906088150" sldId="433"/>
        </pc:sldMkLst>
      </pc:sldChg>
    </pc:docChg>
  </pc:docChgLst>
  <pc:docChgLst>
    <pc:chgData name="Diego Mauricio Riaño Pachón" userId="3b77a96813978dae" providerId="LiveId" clId="{FF2BD282-CA78-468C-956E-320D47E65777}"/>
    <pc:docChg chg="custSel modSld">
      <pc:chgData name="Diego Mauricio Riaño Pachón" userId="3b77a96813978dae" providerId="LiveId" clId="{FF2BD282-CA78-468C-956E-320D47E65777}" dt="2024-05-23T00:25:41.570" v="105" actId="404"/>
      <pc:docMkLst>
        <pc:docMk/>
      </pc:docMkLst>
      <pc:sldChg chg="modSp mod">
        <pc:chgData name="Diego Mauricio Riaño Pachón" userId="3b77a96813978dae" providerId="LiveId" clId="{FF2BD282-CA78-468C-956E-320D47E65777}" dt="2024-05-23T00:24:27.696" v="85" actId="20577"/>
        <pc:sldMkLst>
          <pc:docMk/>
          <pc:sldMk cId="0" sldId="256"/>
        </pc:sldMkLst>
        <pc:spChg chg="mod">
          <ac:chgData name="Diego Mauricio Riaño Pachón" userId="3b77a96813978dae" providerId="LiveId" clId="{FF2BD282-CA78-468C-956E-320D47E65777}" dt="2024-05-23T00:24:21.784" v="7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Diego Mauricio Riaño Pachón" userId="3b77a96813978dae" providerId="LiveId" clId="{FF2BD282-CA78-468C-956E-320D47E65777}" dt="2024-05-23T00:17:20.394" v="1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Diego Mauricio Riaño Pachón" userId="3b77a96813978dae" providerId="LiveId" clId="{FF2BD282-CA78-468C-956E-320D47E65777}" dt="2024-05-23T00:24:27.696" v="85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Diego Mauricio Riaño Pachón" userId="3b77a96813978dae" providerId="LiveId" clId="{FF2BD282-CA78-468C-956E-320D47E65777}" dt="2024-05-23T00:25:21.866" v="95" actId="404"/>
        <pc:sldMkLst>
          <pc:docMk/>
          <pc:sldMk cId="1898589433" sldId="415"/>
        </pc:sldMkLst>
        <pc:spChg chg="mod">
          <ac:chgData name="Diego Mauricio Riaño Pachón" userId="3b77a96813978dae" providerId="LiveId" clId="{FF2BD282-CA78-468C-956E-320D47E65777}" dt="2024-05-23T00:25:21.866" v="95" actId="404"/>
          <ac:spMkLst>
            <pc:docMk/>
            <pc:sldMk cId="1898589433" sldId="415"/>
            <ac:spMk id="13" creationId="{364E3969-D046-42BF-8009-2C75F1565E5B}"/>
          </ac:spMkLst>
        </pc:spChg>
      </pc:sldChg>
      <pc:sldChg chg="modSp mod">
        <pc:chgData name="Diego Mauricio Riaño Pachón" userId="3b77a96813978dae" providerId="LiveId" clId="{FF2BD282-CA78-468C-956E-320D47E65777}" dt="2024-05-23T00:17:25.945" v="19" actId="1076"/>
        <pc:sldMkLst>
          <pc:docMk/>
          <pc:sldMk cId="762584285" sldId="416"/>
        </pc:sldMkLst>
        <pc:spChg chg="mod">
          <ac:chgData name="Diego Mauricio Riaño Pachón" userId="3b77a96813978dae" providerId="LiveId" clId="{FF2BD282-CA78-468C-956E-320D47E65777}" dt="2024-05-23T00:17:25.945" v="19" actId="1076"/>
          <ac:spMkLst>
            <pc:docMk/>
            <pc:sldMk cId="762584285" sldId="416"/>
            <ac:spMk id="5" creationId="{BB6FEDAA-923C-4A74-B6DD-EABF55162F33}"/>
          </ac:spMkLst>
        </pc:spChg>
      </pc:sldChg>
      <pc:sldChg chg="modSp mod">
        <pc:chgData name="Diego Mauricio Riaño Pachón" userId="3b77a96813978dae" providerId="LiveId" clId="{FF2BD282-CA78-468C-956E-320D47E65777}" dt="2024-05-23T00:25:36.730" v="103" actId="404"/>
        <pc:sldMkLst>
          <pc:docMk/>
          <pc:sldMk cId="475121194" sldId="418"/>
        </pc:sldMkLst>
        <pc:spChg chg="mod">
          <ac:chgData name="Diego Mauricio Riaño Pachón" userId="3b77a96813978dae" providerId="LiveId" clId="{FF2BD282-CA78-468C-956E-320D47E65777}" dt="2024-05-23T00:25:36.730" v="103" actId="404"/>
          <ac:spMkLst>
            <pc:docMk/>
            <pc:sldMk cId="475121194" sldId="418"/>
            <ac:spMk id="6" creationId="{ACE1E8E6-BED7-4359-A754-30639D16E6B6}"/>
          </ac:spMkLst>
        </pc:spChg>
      </pc:sldChg>
      <pc:sldChg chg="modSp mod">
        <pc:chgData name="Diego Mauricio Riaño Pachón" userId="3b77a96813978dae" providerId="LiveId" clId="{FF2BD282-CA78-468C-956E-320D47E65777}" dt="2024-05-23T00:25:41.570" v="105" actId="404"/>
        <pc:sldMkLst>
          <pc:docMk/>
          <pc:sldMk cId="3997562377" sldId="420"/>
        </pc:sldMkLst>
        <pc:spChg chg="mod">
          <ac:chgData name="Diego Mauricio Riaño Pachón" userId="3b77a96813978dae" providerId="LiveId" clId="{FF2BD282-CA78-468C-956E-320D47E65777}" dt="2024-05-23T00:25:41.570" v="105" actId="404"/>
          <ac:spMkLst>
            <pc:docMk/>
            <pc:sldMk cId="3997562377" sldId="420"/>
            <ac:spMk id="4" creationId="{09C34F89-7C81-42AD-B367-717E0FFD6E8D}"/>
          </ac:spMkLst>
        </pc:spChg>
      </pc:sldChg>
      <pc:sldChg chg="modSp mod">
        <pc:chgData name="Diego Mauricio Riaño Pachón" userId="3b77a96813978dae" providerId="LiveId" clId="{FF2BD282-CA78-468C-956E-320D47E65777}" dt="2024-05-23T00:19:38.821" v="29" actId="207"/>
        <pc:sldMkLst>
          <pc:docMk/>
          <pc:sldMk cId="1915245938" sldId="421"/>
        </pc:sldMkLst>
        <pc:spChg chg="mod">
          <ac:chgData name="Diego Mauricio Riaño Pachón" userId="3b77a96813978dae" providerId="LiveId" clId="{FF2BD282-CA78-468C-956E-320D47E65777}" dt="2024-05-23T00:17:51.383" v="22" actId="6549"/>
          <ac:spMkLst>
            <pc:docMk/>
            <pc:sldMk cId="1915245938" sldId="421"/>
            <ac:spMk id="2" creationId="{15D507D3-C179-4243-AD61-80AE7A0329FC}"/>
          </ac:spMkLst>
        </pc:spChg>
        <pc:spChg chg="mod">
          <ac:chgData name="Diego Mauricio Riaño Pachón" userId="3b77a96813978dae" providerId="LiveId" clId="{FF2BD282-CA78-468C-956E-320D47E65777}" dt="2024-05-23T00:19:38.821" v="29" actId="207"/>
          <ac:spMkLst>
            <pc:docMk/>
            <pc:sldMk cId="1915245938" sldId="421"/>
            <ac:spMk id="6" creationId="{5FBD31C1-B51E-6B4D-81BF-4512FE068926}"/>
          </ac:spMkLst>
        </pc:spChg>
      </pc:sldChg>
      <pc:sldChg chg="modSp mod modAnim">
        <pc:chgData name="Diego Mauricio Riaño Pachón" userId="3b77a96813978dae" providerId="LiveId" clId="{FF2BD282-CA78-468C-956E-320D47E65777}" dt="2024-05-23T00:25:30.185" v="102" actId="403"/>
        <pc:sldMkLst>
          <pc:docMk/>
          <pc:sldMk cId="599981167" sldId="422"/>
        </pc:sldMkLst>
        <pc:spChg chg="mod">
          <ac:chgData name="Diego Mauricio Riaño Pachón" userId="3b77a96813978dae" providerId="LiveId" clId="{FF2BD282-CA78-468C-956E-320D47E65777}" dt="2024-05-23T00:20:10.996" v="31" actId="20577"/>
          <ac:spMkLst>
            <pc:docMk/>
            <pc:sldMk cId="599981167" sldId="422"/>
            <ac:spMk id="2" creationId="{655EFA72-49D7-8542-AF38-11BED873E4F4}"/>
          </ac:spMkLst>
        </pc:spChg>
        <pc:spChg chg="mod">
          <ac:chgData name="Diego Mauricio Riaño Pachón" userId="3b77a96813978dae" providerId="LiveId" clId="{FF2BD282-CA78-468C-956E-320D47E65777}" dt="2024-05-23T00:25:30.185" v="102" actId="403"/>
          <ac:spMkLst>
            <pc:docMk/>
            <pc:sldMk cId="599981167" sldId="422"/>
            <ac:spMk id="7" creationId="{FF04C852-E292-0641-9478-B70D894E5B40}"/>
          </ac:spMkLst>
        </pc:spChg>
        <pc:spChg chg="mod">
          <ac:chgData name="Diego Mauricio Riaño Pachón" userId="3b77a96813978dae" providerId="LiveId" clId="{FF2BD282-CA78-468C-956E-320D47E65777}" dt="2024-05-23T00:21:00.874" v="33" actId="6549"/>
          <ac:spMkLst>
            <pc:docMk/>
            <pc:sldMk cId="599981167" sldId="422"/>
            <ac:spMk id="10" creationId="{CCA1A03C-2FD9-3E4A-843B-B405231C9444}"/>
          </ac:spMkLst>
        </pc:spChg>
      </pc:sldChg>
      <pc:sldChg chg="modSp mod">
        <pc:chgData name="Diego Mauricio Riaño Pachón" userId="3b77a96813978dae" providerId="LiveId" clId="{FF2BD282-CA78-468C-956E-320D47E65777}" dt="2024-05-23T00:25:14.146" v="93" actId="403"/>
        <pc:sldMkLst>
          <pc:docMk/>
          <pc:sldMk cId="3752390149" sldId="423"/>
        </pc:sldMkLst>
        <pc:spChg chg="mod">
          <ac:chgData name="Diego Mauricio Riaño Pachón" userId="3b77a96813978dae" providerId="LiveId" clId="{FF2BD282-CA78-468C-956E-320D47E65777}" dt="2024-05-23T00:25:14.146" v="93" actId="403"/>
          <ac:spMkLst>
            <pc:docMk/>
            <pc:sldMk cId="3752390149" sldId="423"/>
            <ac:spMk id="6" creationId="{99E8D96A-F0C6-7A49-80E2-AA16963A48FE}"/>
          </ac:spMkLst>
        </pc:spChg>
        <pc:spChg chg="mod">
          <ac:chgData name="Diego Mauricio Riaño Pachón" userId="3b77a96813978dae" providerId="LiveId" clId="{FF2BD282-CA78-468C-956E-320D47E65777}" dt="2024-05-23T00:24:52.070" v="86" actId="313"/>
          <ac:spMkLst>
            <pc:docMk/>
            <pc:sldMk cId="3752390149" sldId="423"/>
            <ac:spMk id="8" creationId="{774FEFD7-15DB-774C-948F-E341741117EF}"/>
          </ac:spMkLst>
        </pc:spChg>
      </pc:sldChg>
      <pc:sldChg chg="modSp mod">
        <pc:chgData name="Diego Mauricio Riaño Pachón" userId="3b77a96813978dae" providerId="LiveId" clId="{FF2BD282-CA78-468C-956E-320D47E65777}" dt="2024-05-23T00:22:34.584" v="43" actId="1076"/>
        <pc:sldMkLst>
          <pc:docMk/>
          <pc:sldMk cId="2362494601" sldId="424"/>
        </pc:sldMkLst>
        <pc:spChg chg="mod">
          <ac:chgData name="Diego Mauricio Riaño Pachón" userId="3b77a96813978dae" providerId="LiveId" clId="{FF2BD282-CA78-468C-956E-320D47E65777}" dt="2024-05-23T00:22:34.584" v="43" actId="1076"/>
          <ac:spMkLst>
            <pc:docMk/>
            <pc:sldMk cId="2362494601" sldId="424"/>
            <ac:spMk id="7" creationId="{020903AF-C17E-E442-92E1-B045A1498B6A}"/>
          </ac:spMkLst>
        </pc:spChg>
        <pc:spChg chg="mod">
          <ac:chgData name="Diego Mauricio Riaño Pachón" userId="3b77a96813978dae" providerId="LiveId" clId="{FF2BD282-CA78-468C-956E-320D47E65777}" dt="2024-05-23T00:21:36.217" v="34"/>
          <ac:spMkLst>
            <pc:docMk/>
            <pc:sldMk cId="2362494601" sldId="424"/>
            <ac:spMk id="8" creationId="{ECDB389D-15D2-524F-8FD0-0DEB05FF59D3}"/>
          </ac:spMkLst>
        </pc:spChg>
        <pc:spChg chg="mod">
          <ac:chgData name="Diego Mauricio Riaño Pachón" userId="3b77a96813978dae" providerId="LiveId" clId="{FF2BD282-CA78-468C-956E-320D47E65777}" dt="2024-05-23T00:22:23.124" v="37" actId="20577"/>
          <ac:spMkLst>
            <pc:docMk/>
            <pc:sldMk cId="2362494601" sldId="424"/>
            <ac:spMk id="9" creationId="{89C0EBE1-C879-C844-A1E0-33E1F7C4D079}"/>
          </ac:spMkLst>
        </pc:spChg>
      </pc:sldChg>
      <pc:sldChg chg="modSp mod">
        <pc:chgData name="Diego Mauricio Riaño Pachón" userId="3b77a96813978dae" providerId="LiveId" clId="{FF2BD282-CA78-468C-956E-320D47E65777}" dt="2024-05-23T00:24:00.281" v="46" actId="313"/>
        <pc:sldMkLst>
          <pc:docMk/>
          <pc:sldMk cId="2580533082" sldId="425"/>
        </pc:sldMkLst>
        <pc:spChg chg="mod">
          <ac:chgData name="Diego Mauricio Riaño Pachón" userId="3b77a96813978dae" providerId="LiveId" clId="{FF2BD282-CA78-468C-956E-320D47E65777}" dt="2024-05-23T00:24:00.281" v="46" actId="313"/>
          <ac:spMkLst>
            <pc:docMk/>
            <pc:sldMk cId="2580533082" sldId="425"/>
            <ac:spMk id="5" creationId="{14DB70C0-C5BB-0545-BF7D-EAC9058DF6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92F4-2FF8-0E4F-94AA-28E55F3AF5C7}" type="datetimeFigureOut">
              <a:rPr lang="en-US" smtClean="0"/>
              <a:pPr/>
              <a:t>22-May-24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546DD-5694-F94E-AD91-69EE5291574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447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0401-98C4-944E-A6DD-352EA72213BB}" type="datetimeFigureOut">
              <a:rPr lang="en-US" smtClean="0"/>
              <a:pPr/>
              <a:t>22-May-24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F7E44-6D28-8941-895D-10DAE72814B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0792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42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smtClean="0"/>
              <a:pPr/>
              <a:t>‹nº›</a:t>
            </a:fld>
            <a:endParaRPr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Septiembre 21 de 2009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Septiembre 21 de 2009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Septiembre 21 de 2009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Septiembre 21 de 2009</a:t>
            </a: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Diego M. Riaño Pachón - MPIMP</a:t>
            </a:r>
            <a:endParaRPr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Septiembre 21 de 2009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Diego M. Riaño Pachón - MPIMP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Septiembre 21 de 2009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D99619C8-A375-448C-891B-9999C6BE8E64}" type="slidenum">
              <a:rPr smtClean="0"/>
              <a:pPr/>
              <a:t>‹nº›</a:t>
            </a:fld>
            <a:endParaRPr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Diego M. Riaño Pachón - MPIMP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1B2ADB-27BE-4E8E-8C8D-67B7EC098AF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748465" y="6462465"/>
            <a:ext cx="395534" cy="395534"/>
          </a:xfrm>
          <a:prstGeom prst="rect">
            <a:avLst/>
          </a:prstGeom>
        </p:spPr>
      </p:pic>
      <p:pic>
        <p:nvPicPr>
          <p:cNvPr id="16" name="Imagem 15" descr="Uma imagem contendo objeto, verde&#10;&#10;Descrição gerada automaticamente">
            <a:extLst>
              <a:ext uri="{FF2B5EF4-FFF2-40B4-BE49-F238E27FC236}">
                <a16:creationId xmlns:a16="http://schemas.microsoft.com/office/drawing/2014/main" id="{C14B5227-1672-46C2-9C2D-56441CDE697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15809" y="6524325"/>
            <a:ext cx="332655" cy="332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riano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informatics/article/33/14/i75/395394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academic.oup.com/nar/article/44/D1/D286/2503059" TargetMode="Externa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dessimoz.org/tutorials/omapractical/" TargetMode="External"/><Relationship Id="rId2" Type="http://schemas.openxmlformats.org/officeDocument/2006/relationships/hyperlink" Target="https://lab.dessimoz.org/oma-howto/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nar/article/46/D1/D477/4584623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protocol/10.1007/978-1-4939-9074-0_5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575299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ink.springer.com/protocol/10.1007/978-1-4939-9074-0_5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pnas.org/content/96/6/2896.short" TargetMode="External"/><Relationship Id="rId4" Type="http://schemas.openxmlformats.org/officeDocument/2006/relationships/hyperlink" Target="https://www.biorxiv.org/content/10.1101/543223v2.f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omabrowser.org/oma/home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cademic.oup.com/nar/article/46/D1/D477/45846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198" y="620688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FFFFFF"/>
                </a:solidFill>
              </a:rPr>
              <a:t>CEN0485 – Introdução à Bioinformática</a:t>
            </a:r>
            <a:br>
              <a:rPr lang="pt-BR" sz="6000" b="1" dirty="0">
                <a:solidFill>
                  <a:srgbClr val="FFFFFF"/>
                </a:solidFill>
              </a:rPr>
            </a:br>
            <a:r>
              <a:rPr lang="es-ES_tradnl" sz="6000" b="1" dirty="0" err="1">
                <a:solidFill>
                  <a:srgbClr val="CCFFCC"/>
                </a:solidFill>
              </a:rPr>
              <a:t>Genômica</a:t>
            </a:r>
            <a:r>
              <a:rPr lang="es-ES_tradnl" sz="6000" b="1" dirty="0">
                <a:solidFill>
                  <a:srgbClr val="CCFFCC"/>
                </a:solidFill>
              </a:rPr>
              <a:t> comparativa</a:t>
            </a:r>
            <a:endParaRPr lang="es-ES_tradnl" sz="60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Prof. Dr. </a:t>
            </a:r>
            <a:r>
              <a:rPr lang="es-ES_tradnl" sz="2400" dirty="0" err="1">
                <a:solidFill>
                  <a:schemeClr val="tx1"/>
                </a:solidFill>
              </a:rPr>
              <a:t>rer</a:t>
            </a:r>
            <a:r>
              <a:rPr lang="es-ES_tradnl" sz="2400" dirty="0">
                <a:solidFill>
                  <a:schemeClr val="tx1"/>
                </a:solidFill>
              </a:rPr>
              <a:t>. </a:t>
            </a:r>
            <a:r>
              <a:rPr lang="es-ES_tradnl" sz="2400" dirty="0" err="1">
                <a:solidFill>
                  <a:schemeClr val="tx1"/>
                </a:solidFill>
              </a:rPr>
              <a:t>nat</a:t>
            </a:r>
            <a:r>
              <a:rPr lang="es-ES_tradnl" sz="2400" dirty="0">
                <a:solidFill>
                  <a:schemeClr val="tx1"/>
                </a:solidFill>
              </a:rPr>
              <a:t>. Diego Mauricio Riaño Pachón</a:t>
            </a:r>
          </a:p>
          <a:p>
            <a:pPr algn="ctr"/>
            <a:r>
              <a:rPr lang="es-ES_tradnl" dirty="0" err="1">
                <a:solidFill>
                  <a:schemeClr val="tx1"/>
                </a:solidFill>
              </a:rPr>
              <a:t>Laboratório</a:t>
            </a:r>
            <a:r>
              <a:rPr lang="es-ES_tradnl" dirty="0">
                <a:solidFill>
                  <a:schemeClr val="tx1"/>
                </a:solidFill>
              </a:rPr>
              <a:t> de </a:t>
            </a:r>
            <a:r>
              <a:rPr lang="es-ES_tradnl" dirty="0" err="1">
                <a:solidFill>
                  <a:schemeClr val="tx1"/>
                </a:solidFill>
              </a:rPr>
              <a:t>Biologia</a:t>
            </a:r>
            <a:r>
              <a:rPr lang="es-ES_tradnl" dirty="0">
                <a:solidFill>
                  <a:schemeClr val="tx1"/>
                </a:solidFill>
              </a:rPr>
              <a:t> Computacional, Evolutiva e de Sistemas</a:t>
            </a:r>
          </a:p>
          <a:p>
            <a:pPr algn="ctr"/>
            <a:r>
              <a:rPr lang="es-ES_tradnl" dirty="0">
                <a:solidFill>
                  <a:schemeClr val="tx1"/>
                </a:solidFill>
              </a:rPr>
              <a:t>Centro de </a:t>
            </a:r>
            <a:r>
              <a:rPr lang="es-ES_tradnl" dirty="0" err="1">
                <a:solidFill>
                  <a:schemeClr val="tx1"/>
                </a:solidFill>
              </a:rPr>
              <a:t>Energia</a:t>
            </a:r>
            <a:r>
              <a:rPr lang="es-ES_tradnl" dirty="0">
                <a:solidFill>
                  <a:schemeClr val="tx1"/>
                </a:solidFill>
              </a:rPr>
              <a:t> Nuclear </a:t>
            </a:r>
            <a:r>
              <a:rPr lang="es-ES_tradnl" dirty="0" err="1">
                <a:solidFill>
                  <a:schemeClr val="tx1"/>
                </a:solidFill>
              </a:rPr>
              <a:t>na</a:t>
            </a:r>
            <a:r>
              <a:rPr lang="es-ES_tradnl" dirty="0">
                <a:solidFill>
                  <a:schemeClr val="tx1"/>
                </a:solidFill>
              </a:rPr>
              <a:t> Agricultura</a:t>
            </a:r>
          </a:p>
          <a:p>
            <a:pPr algn="ctr"/>
            <a:r>
              <a:rPr lang="es-ES_tradnl" dirty="0" err="1">
                <a:solidFill>
                  <a:schemeClr val="tx1"/>
                </a:solidFill>
              </a:rPr>
              <a:t>Universidade</a:t>
            </a:r>
            <a:r>
              <a:rPr lang="es-ES_tradnl" dirty="0">
                <a:solidFill>
                  <a:schemeClr val="tx1"/>
                </a:solidFill>
              </a:rPr>
              <a:t> de São Paulo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hlinkClick r:id="rId3"/>
              </a:rPr>
              <a:t>https://labbces.cena.usp.br/</a:t>
            </a:r>
            <a:r>
              <a:rPr lang="es-ES_tradn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dirty="0">
                <a:solidFill>
                  <a:schemeClr val="tx1"/>
                </a:solidFill>
              </a:rPr>
              <a:t>diego.riano@cena.usp.br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9731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Genes ortólogos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45A8939-D8EB-46D5-872C-96F606D1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306A84-FDC6-4B00-8117-3CF14DC76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9CCE2F1-FCE9-4CF8-8603-94E45C6BC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8CBD76D-E134-4B02-B0C3-08A88FFB2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</p:spPr>
        <p:txBody>
          <a:bodyPr/>
          <a:lstStyle/>
          <a:p>
            <a:r>
              <a:rPr lang="pt-BR" i="1" dirty="0" err="1"/>
              <a:t>Hierarchical</a:t>
            </a:r>
            <a:r>
              <a:rPr lang="pt-BR" i="1" dirty="0"/>
              <a:t> </a:t>
            </a:r>
            <a:r>
              <a:rPr lang="pt-BR" i="1" dirty="0" err="1"/>
              <a:t>Orthologous</a:t>
            </a:r>
            <a:r>
              <a:rPr lang="pt-BR" i="1" dirty="0"/>
              <a:t> </a:t>
            </a:r>
            <a:r>
              <a:rPr lang="pt-BR" i="1" dirty="0" err="1"/>
              <a:t>Groups</a:t>
            </a:r>
            <a:endParaRPr lang="pt-BR" dirty="0"/>
          </a:p>
        </p:txBody>
      </p:sp>
      <p:pic>
        <p:nvPicPr>
          <p:cNvPr id="1028" name="Picture 4" descr="https://oup.silverchair-cdn.com/oup/backfile/Content_public/Journal/bioinformatics/33/14/10.1093_bioinformatics_btx229/6/btx229f1.png?Expires=1553836462&amp;Signature=nQZ6tIfJ-Ilvp5HwL0Bm8RwiNEC6ATvV6Uxdp~05qu9fUoniw4dYQnbPybrxwktlNDtgek0tPeb1BKHJpwbvlS0RAX7XiQnYd-OThE96BkwetnAw4mlx1e7zux7Ud7N7TcEpa6egJWV6G7qC5lZ3okcTRVbS6SKL5OUdiSoSN6qGjvR7UFiqSsu8M2cTjr9Ak2w~RvHxwMdRHVp7tTKiuBw9TMPxbcS3Vs8liLxKAnjyg3fvwWyx9Q6RYH9RCzKW5tag1P9NMw9T~ow9lDB~OhXOZxjpTBqtZiqXjPqM2ErEpkhd5OfiyIBTipPPdknVrVHS8Mc73rNC7OtAkP4NlA__&amp;Key-Pair-Id=APKAIE5G5CRDK6RD3PGA">
            <a:extLst>
              <a:ext uri="{FF2B5EF4-FFF2-40B4-BE49-F238E27FC236}">
                <a16:creationId xmlns:a16="http://schemas.microsoft.com/office/drawing/2014/main" id="{331181C1-6504-42CA-A4F8-9FE4ED7E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145754"/>
            <a:ext cx="88677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CE1E8E6-BED7-4359-A754-30639D16E6B6}"/>
              </a:ext>
            </a:extLst>
          </p:cNvPr>
          <p:cNvSpPr/>
          <p:nvPr/>
        </p:nvSpPr>
        <p:spPr>
          <a:xfrm>
            <a:off x="35496" y="6623774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https://academic.oup.com/bioinformatics/article/33/14/i75/3953943</a:t>
            </a:r>
            <a:endParaRPr lang="pt-B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CF394F-7206-4B39-8D70-63332C20C6BA}"/>
              </a:ext>
            </a:extLst>
          </p:cNvPr>
          <p:cNvSpPr txBox="1"/>
          <p:nvPr/>
        </p:nvSpPr>
        <p:spPr>
          <a:xfrm>
            <a:off x="971600" y="2290863"/>
            <a:ext cx="114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Gene </a:t>
            </a:r>
            <a:r>
              <a:rPr lang="pt-BR" dirty="0" err="1"/>
              <a:t>Tree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1363D5-80E9-449A-9C2F-709D5BC27907}"/>
              </a:ext>
            </a:extLst>
          </p:cNvPr>
          <p:cNvSpPr txBox="1"/>
          <p:nvPr/>
        </p:nvSpPr>
        <p:spPr>
          <a:xfrm>
            <a:off x="6516217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Species</a:t>
            </a:r>
            <a:r>
              <a:rPr lang="pt-BR" dirty="0"/>
              <a:t> </a:t>
            </a:r>
            <a:r>
              <a:rPr lang="pt-BR" dirty="0" err="1"/>
              <a:t>Tree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12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20F32E8-F5AC-4B27-A057-5E83B793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3718AAF-3FB8-4A4A-A6C3-3945EBB7B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Adrian M. </a:t>
            </a:r>
            <a:r>
              <a:rPr lang="en-GB" altLang="en-US" b="1" dirty="0" err="1">
                <a:latin typeface="Arial" panose="020B0604020202020204" pitchFamily="34" charset="0"/>
              </a:rPr>
              <a:t>Altenhoff</a:t>
            </a:r>
            <a:r>
              <a:rPr lang="en-GB" altLang="en-US" b="1" dirty="0">
                <a:latin typeface="Arial" panose="020B0604020202020204" pitchFamily="34" charset="0"/>
              </a:rPr>
              <a:t> et al. Genome Res. 2019;29:1152-1163</a:t>
            </a:r>
          </a:p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559CFC-763C-4AC1-B8A5-AB929A2E3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OMA pipeline</a:t>
            </a:r>
            <a:endParaRPr lang="pt-BR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D9D6AEC-FBEB-F847-B5B5-2A51ECB5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204863"/>
            <a:ext cx="4885577" cy="461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466CEC2B-F3E6-9347-8BD3-D4306660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6583363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endParaRPr lang="en-GB" altLang="en-US" sz="1200" b="1" dirty="0">
              <a:latin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845CFA-BDAE-034D-AE10-9C40B74FBEE1}"/>
              </a:ext>
            </a:extLst>
          </p:cNvPr>
          <p:cNvCxnSpPr/>
          <p:nvPr/>
        </p:nvCxnSpPr>
        <p:spPr>
          <a:xfrm flipH="1">
            <a:off x="6505575" y="4261740"/>
            <a:ext cx="1165569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68D951-F08A-5645-B118-088323C4C97E}"/>
              </a:ext>
            </a:extLst>
          </p:cNvPr>
          <p:cNvSpPr txBox="1"/>
          <p:nvPr/>
        </p:nvSpPr>
        <p:spPr>
          <a:xfrm>
            <a:off x="6516216" y="2708920"/>
            <a:ext cx="178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Smith-Waterman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EFCD9A-4FE0-3241-BB08-D47104F4BF73}"/>
              </a:ext>
            </a:extLst>
          </p:cNvPr>
          <p:cNvCxnSpPr/>
          <p:nvPr/>
        </p:nvCxnSpPr>
        <p:spPr>
          <a:xfrm flipH="1">
            <a:off x="5388051" y="3014028"/>
            <a:ext cx="1165569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3F25CB-9EEB-6F47-9CBA-9FE2D070E483}"/>
              </a:ext>
            </a:extLst>
          </p:cNvPr>
          <p:cNvSpPr txBox="1"/>
          <p:nvPr/>
        </p:nvSpPr>
        <p:spPr>
          <a:xfrm>
            <a:off x="7661814" y="392012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Cliques</a:t>
            </a:r>
          </a:p>
        </p:txBody>
      </p:sp>
    </p:spTree>
    <p:extLst>
      <p:ext uri="{BB962C8B-B14F-4D97-AF65-F5344CB8AC3E}">
        <p14:creationId xmlns:p14="http://schemas.microsoft.com/office/powerpoint/2010/main" val="46443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80E5C-0D06-4775-9875-00FEDE8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EggNOG</a:t>
            </a:r>
            <a:r>
              <a:rPr lang="en-US" dirty="0"/>
              <a:t> database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EDD4CEF-0787-4E8A-8E0F-D7A87C7E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9C34F89-7C81-42AD-B367-717E0FFD6E8D}"/>
              </a:ext>
            </a:extLst>
          </p:cNvPr>
          <p:cNvSpPr/>
          <p:nvPr/>
        </p:nvSpPr>
        <p:spPr>
          <a:xfrm>
            <a:off x="-36512" y="6597352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https://academic.oup.com/nar/article/44/D1/D286/2503059</a:t>
            </a:r>
            <a:endParaRPr lang="pt-B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Schematic representation of the eggNOG pipeline: Boxes labelled in green indicate new data and/or methods added in this version. Blue labels represent updated methodology and/or data with respect to previous versions. Grey boxes indicate unchanged steps in version 4.5.">
            <a:extLst>
              <a:ext uri="{FF2B5EF4-FFF2-40B4-BE49-F238E27FC236}">
                <a16:creationId xmlns:a16="http://schemas.microsoft.com/office/drawing/2014/main" id="{962D82D6-EF29-47BE-AD8A-0FA9B7CD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37" y="1844824"/>
            <a:ext cx="181727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6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D5FC-7664-6D46-B555-67673C63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Aula prática usando OMA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16A36-7238-3D4A-956F-8ED3A47C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AF9074-CDCA-FA4F-B4F8-91898E00626A}"/>
              </a:ext>
            </a:extLst>
          </p:cNvPr>
          <p:cNvSpPr/>
          <p:nvPr/>
        </p:nvSpPr>
        <p:spPr>
          <a:xfrm>
            <a:off x="2693889" y="3244334"/>
            <a:ext cx="375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hlinkClick r:id="rId2"/>
              </a:rPr>
              <a:t>https://lab.dessimoz.org/oma-howto/</a:t>
            </a:r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B70C0-C5BB-0545-BF7D-EAC9058DF662}"/>
              </a:ext>
            </a:extLst>
          </p:cNvPr>
          <p:cNvSpPr txBox="1"/>
          <p:nvPr/>
        </p:nvSpPr>
        <p:spPr>
          <a:xfrm>
            <a:off x="437067" y="4365104"/>
            <a:ext cx="8515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relatório desta aula deve ser elaborado seguindo os exercícios Parte 1a e Parte 1b  em:</a:t>
            </a:r>
          </a:p>
          <a:p>
            <a:r>
              <a:rPr lang="pt-BR" dirty="0">
                <a:hlinkClick r:id="rId3"/>
              </a:rPr>
              <a:t>https://lab.dessimoz.org/tutorials/omapractical/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5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E6B98-0E4E-4DC8-9674-B035BC70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C08A8F-3AB0-4DC8-9B06-11CCABD5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B6FEDAA-923C-4A74-B6DD-EABF55162F33}"/>
              </a:ext>
            </a:extLst>
          </p:cNvPr>
          <p:cNvSpPr/>
          <p:nvPr/>
        </p:nvSpPr>
        <p:spPr>
          <a:xfrm>
            <a:off x="779944" y="2347270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2A2A2A"/>
                </a:solidFill>
                <a:latin typeface="Merriweather"/>
              </a:rPr>
              <a:t>Orthology</a:t>
            </a:r>
            <a:r>
              <a:rPr lang="en-US" sz="3200" dirty="0">
                <a:solidFill>
                  <a:srgbClr val="2A2A2A"/>
                </a:solidFill>
                <a:latin typeface="Merriweather"/>
              </a:rPr>
              <a:t>, the formalization of the intuitive notion of ‘corresponding genes in different species’, is a cornerstone of genomics (</a:t>
            </a:r>
            <a:r>
              <a:rPr lang="en-US" sz="3200" dirty="0" err="1">
                <a:solidFill>
                  <a:srgbClr val="2A2A2A"/>
                </a:solidFill>
                <a:latin typeface="Merriweather"/>
              </a:rPr>
              <a:t>Altenhoff</a:t>
            </a:r>
            <a:r>
              <a:rPr lang="en-US" sz="3200" dirty="0">
                <a:solidFill>
                  <a:srgbClr val="2A2A2A"/>
                </a:solidFill>
                <a:latin typeface="Merriweather"/>
              </a:rPr>
              <a:t> et al., 2018)</a:t>
            </a:r>
            <a:endParaRPr lang="pt-BR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6A21D-2082-204C-8D1F-55BAEDF529E4}"/>
              </a:ext>
            </a:extLst>
          </p:cNvPr>
          <p:cNvSpPr/>
          <p:nvPr/>
        </p:nvSpPr>
        <p:spPr>
          <a:xfrm>
            <a:off x="2568702" y="5157192"/>
            <a:ext cx="4005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https://academic.oup.com/nar/article/46/D1/D477/4584623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597408"/>
            <a:ext cx="8496944" cy="820230"/>
          </a:xfrm>
        </p:spPr>
        <p:txBody>
          <a:bodyPr>
            <a:normAutofit/>
          </a:bodyPr>
          <a:lstStyle/>
          <a:p>
            <a:r>
              <a:rPr lang="es-ES_tradnl" dirty="0" err="1"/>
              <a:t>Orthology</a:t>
            </a:r>
            <a:r>
              <a:rPr lang="es-ES_tradnl" dirty="0"/>
              <a:t> vs </a:t>
            </a:r>
            <a:r>
              <a:rPr lang="es-ES_tradnl" dirty="0" err="1"/>
              <a:t>Paralogy</a:t>
            </a:r>
            <a:endParaRPr lang="es-ES_tradnl" dirty="0"/>
          </a:p>
        </p:txBody>
      </p:sp>
      <p:pic>
        <p:nvPicPr>
          <p:cNvPr id="8" name="Content Placeholder 8" descr="Homology_Fitch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919" r="-8919"/>
          <a:stretch>
            <a:fillRect/>
          </a:stretch>
        </p:blipFill>
        <p:spPr>
          <a:xfrm>
            <a:off x="-108520" y="1775792"/>
            <a:ext cx="7467600" cy="4873752"/>
          </a:xfrm>
        </p:spPr>
      </p:pic>
      <p:sp>
        <p:nvSpPr>
          <p:cNvPr id="9" name="Rectangle 8"/>
          <p:cNvSpPr/>
          <p:nvPr/>
        </p:nvSpPr>
        <p:spPr>
          <a:xfrm>
            <a:off x="3549080" y="2080592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4844480" y="3071192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5377880" y="3680792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6368480" y="4595192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ounded Rectangle 12"/>
          <p:cNvSpPr/>
          <p:nvPr/>
        </p:nvSpPr>
        <p:spPr>
          <a:xfrm>
            <a:off x="5073080" y="5661992"/>
            <a:ext cx="1295400" cy="7741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ounded Rectangle 13"/>
          <p:cNvSpPr/>
          <p:nvPr/>
        </p:nvSpPr>
        <p:spPr>
          <a:xfrm>
            <a:off x="2710880" y="5661992"/>
            <a:ext cx="60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ounded Rectangle 14"/>
          <p:cNvSpPr/>
          <p:nvPr/>
        </p:nvSpPr>
        <p:spPr>
          <a:xfrm>
            <a:off x="5073080" y="5661992"/>
            <a:ext cx="12954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ounded Rectangle 15"/>
          <p:cNvSpPr/>
          <p:nvPr/>
        </p:nvSpPr>
        <p:spPr>
          <a:xfrm>
            <a:off x="1948880" y="5661992"/>
            <a:ext cx="60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ounded Rectangle 16"/>
          <p:cNvSpPr/>
          <p:nvPr/>
        </p:nvSpPr>
        <p:spPr>
          <a:xfrm>
            <a:off x="4234880" y="5661992"/>
            <a:ext cx="60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ounded Rectangle 17"/>
          <p:cNvSpPr/>
          <p:nvPr/>
        </p:nvSpPr>
        <p:spPr>
          <a:xfrm>
            <a:off x="2710880" y="5661992"/>
            <a:ext cx="609600" cy="7741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ounded Rectangle 18"/>
          <p:cNvSpPr/>
          <p:nvPr/>
        </p:nvSpPr>
        <p:spPr>
          <a:xfrm>
            <a:off x="1948880" y="5661992"/>
            <a:ext cx="609600" cy="7741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ounded Rectangle 19"/>
          <p:cNvSpPr/>
          <p:nvPr/>
        </p:nvSpPr>
        <p:spPr>
          <a:xfrm>
            <a:off x="1948880" y="5661992"/>
            <a:ext cx="441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ounded Rectangle 20"/>
          <p:cNvSpPr/>
          <p:nvPr/>
        </p:nvSpPr>
        <p:spPr>
          <a:xfrm>
            <a:off x="348680" y="5661992"/>
            <a:ext cx="60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angle 21"/>
          <p:cNvSpPr/>
          <p:nvPr/>
        </p:nvSpPr>
        <p:spPr>
          <a:xfrm>
            <a:off x="5868144" y="1948409"/>
            <a:ext cx="3199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Fitch, W. M. </a:t>
            </a:r>
            <a:r>
              <a:rPr lang="en-US" sz="1600" b="1" dirty="0"/>
              <a:t>Homology a personal view on some of the problems. </a:t>
            </a:r>
            <a:r>
              <a:rPr lang="en-US" sz="1600" dirty="0"/>
              <a:t>Trends Genet, 2000, 16, 227-231</a:t>
            </a:r>
            <a:endParaRPr lang="es-ES_tradnl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FE204E-29FF-4E41-B2C3-98458AB8BE15}"/>
              </a:ext>
            </a:extLst>
          </p:cNvPr>
          <p:cNvSpPr txBox="1"/>
          <p:nvPr/>
        </p:nvSpPr>
        <p:spPr>
          <a:xfrm>
            <a:off x="5868144" y="2979869"/>
            <a:ext cx="3017672" cy="64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Hierarchical orthologues</a:t>
            </a:r>
          </a:p>
          <a:p>
            <a:r>
              <a:rPr lang="en-US" dirty="0"/>
              <a:t>In-paralogues/co-orthologues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BF87-E493-264B-9DC9-CCBFC925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Filogenia e grafo de ortologia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D9700-E295-3741-BEB7-5DED2E67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1D3D8-D733-BD41-A293-FC9D1277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153"/>
            <a:ext cx="6517695" cy="3429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E8D96A-F0C6-7A49-80E2-AA16963A48FE}"/>
              </a:ext>
            </a:extLst>
          </p:cNvPr>
          <p:cNvSpPr/>
          <p:nvPr/>
        </p:nvSpPr>
        <p:spPr>
          <a:xfrm>
            <a:off x="0" y="6445953"/>
            <a:ext cx="6858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hlinkClick r:id="rId3"/>
              </a:rPr>
              <a:t>https://link.springer.com/protocol/10.1007/978-1-4939-9074-0_5</a:t>
            </a:r>
            <a:endParaRPr lang="pt-BR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3EB80-2247-F14F-A507-EE15606611CD}"/>
              </a:ext>
            </a:extLst>
          </p:cNvPr>
          <p:cNvSpPr txBox="1"/>
          <p:nvPr/>
        </p:nvSpPr>
        <p:spPr>
          <a:xfrm>
            <a:off x="107504" y="5805264"/>
            <a:ext cx="448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S1 e S2 são eventos de especiação</a:t>
            </a:r>
          </a:p>
          <a:p>
            <a:r>
              <a:rPr lang="pt-BR"/>
              <a:t>A estrela representa um evento de duplicação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FEFD7-15DB-774C-948F-E341741117EF}"/>
              </a:ext>
            </a:extLst>
          </p:cNvPr>
          <p:cNvSpPr txBox="1"/>
          <p:nvPr/>
        </p:nvSpPr>
        <p:spPr>
          <a:xfrm>
            <a:off x="6501408" y="1951672"/>
            <a:ext cx="235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Nós são genes</a:t>
            </a:r>
          </a:p>
          <a:p>
            <a:r>
              <a:rPr lang="pt-BR" dirty="0"/>
              <a:t>Arestas representam relações de ortologia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725B2-F0E2-0040-B7DE-1B37ACAF4313}"/>
              </a:ext>
            </a:extLst>
          </p:cNvPr>
          <p:cNvSpPr txBox="1"/>
          <p:nvPr/>
        </p:nvSpPr>
        <p:spPr>
          <a:xfrm>
            <a:off x="6540617" y="3429000"/>
            <a:ext cx="142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One-to-many</a:t>
            </a:r>
          </a:p>
          <a:p>
            <a:r>
              <a:rPr lang="en-US" dirty="0"/>
              <a:t>One-to-one</a:t>
            </a:r>
          </a:p>
        </p:txBody>
      </p:sp>
    </p:spTree>
    <p:extLst>
      <p:ext uri="{BB962C8B-B14F-4D97-AF65-F5344CB8AC3E}">
        <p14:creationId xmlns:p14="http://schemas.microsoft.com/office/powerpoint/2010/main" val="37523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Evolutionary Dynamics of Duplicated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Imagem 11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2C4A83BB-DF82-4B74-8A4F-70974EEA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23347"/>
            <a:ext cx="8462713" cy="438340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64E3969-D046-42BF-8009-2C75F1565E5B}"/>
              </a:ext>
            </a:extLst>
          </p:cNvPr>
          <p:cNvSpPr/>
          <p:nvPr/>
        </p:nvSpPr>
        <p:spPr>
          <a:xfrm>
            <a:off x="-24625" y="6488668"/>
            <a:ext cx="71068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https://www.ncbi.nlm.nih.gov/pubmed/15752990</a:t>
            </a:r>
            <a:endParaRPr lang="pt-B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8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07D3-C179-4243-AD61-80AE7A03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630382"/>
            <a:ext cx="8652917" cy="967840"/>
          </a:xfrm>
        </p:spPr>
        <p:txBody>
          <a:bodyPr>
            <a:normAutofit fontScale="90000"/>
          </a:bodyPr>
          <a:lstStyle/>
          <a:p>
            <a:r>
              <a:rPr lang="pt-BR" dirty="0"/>
              <a:t>Explorando a informação </a:t>
            </a:r>
            <a:r>
              <a:rPr lang="pt-BR" dirty="0" err="1"/>
              <a:t>filogenetica</a:t>
            </a:r>
            <a:r>
              <a:rPr lang="pt-BR" dirty="0"/>
              <a:t> para identificar grupos de genes ortólogos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CC2B4-F935-CE4E-957C-2145A959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5" name="Content Placeholder 8" descr="Homology_Fitch.png">
            <a:extLst>
              <a:ext uri="{FF2B5EF4-FFF2-40B4-BE49-F238E27FC236}">
                <a16:creationId xmlns:a16="http://schemas.microsoft.com/office/drawing/2014/main" id="{6FF9B17D-DD26-EA4D-A167-281B72B49B1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919" r="-8919"/>
          <a:stretch>
            <a:fillRect/>
          </a:stretch>
        </p:blipFill>
        <p:spPr>
          <a:xfrm>
            <a:off x="-248293" y="2636912"/>
            <a:ext cx="4854573" cy="31683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BD31C1-B51E-6B4D-81BF-4512FE068926}"/>
              </a:ext>
            </a:extLst>
          </p:cNvPr>
          <p:cNvSpPr txBox="1"/>
          <p:nvPr/>
        </p:nvSpPr>
        <p:spPr>
          <a:xfrm>
            <a:off x="4495801" y="2533650"/>
            <a:ext cx="4362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Nesta árvore temos dois tipos de informação:</a:t>
            </a:r>
          </a:p>
          <a:p>
            <a:pPr marL="342900" indent="-342900">
              <a:buAutoNum type="arabicPeriod"/>
            </a:pPr>
            <a:r>
              <a:rPr lang="pt-BR" dirty="0"/>
              <a:t>A história das espécies</a:t>
            </a:r>
          </a:p>
          <a:p>
            <a:pPr marL="342900" indent="-342900">
              <a:buAutoNum type="arabicPeriod"/>
            </a:pPr>
            <a:r>
              <a:rPr lang="pt-BR" dirty="0"/>
              <a:t>A história dos genes</a:t>
            </a:r>
          </a:p>
          <a:p>
            <a:r>
              <a:rPr lang="pt-BR" dirty="0"/>
              <a:t>Esse tipo de árvore filogenética não é padrão, mas temos métodos para obtê-la, usando separadamente uma árvore da história dos genes e outra árvore da história das espécies. Uma forma de fazer isso é chamada de </a:t>
            </a:r>
            <a:r>
              <a:rPr lang="pt-BR" dirty="0">
                <a:solidFill>
                  <a:srgbClr val="FF0000"/>
                </a:solidFill>
              </a:rPr>
              <a:t>Reconciliação da árvore das espécies e da árvore dos genes.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FA72-49D7-8542-AF38-11BED873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Método baseado em árvores: Reconciliação da árvore das espécies e da árvore dos genes.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5DDE3-816D-A34D-8C2B-490DB7F8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459" y="167347"/>
            <a:ext cx="630621" cy="359760"/>
          </a:xfrm>
        </p:spPr>
        <p:txBody>
          <a:bodyPr/>
          <a:lstStyle/>
          <a:p>
            <a:fld id="{F9B76065-02A8-2140-ABFF-467A450FC72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4C852-E292-0641-9478-B70D894E5B40}"/>
              </a:ext>
            </a:extLst>
          </p:cNvPr>
          <p:cNvSpPr/>
          <p:nvPr/>
        </p:nvSpPr>
        <p:spPr>
          <a:xfrm>
            <a:off x="0" y="6446680"/>
            <a:ext cx="9080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hlinkClick r:id="rId2"/>
              </a:rPr>
              <a:t>https://link.springer.com/protocol/10.1007/978-1-4939-9074-0_5</a:t>
            </a:r>
            <a:endParaRPr lang="pt-BR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ED9E5-177B-DA42-92DE-0727BF1F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19104"/>
            <a:ext cx="4604786" cy="4141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A1A03C-2FD9-3E4A-843B-B405231C9444}"/>
              </a:ext>
            </a:extLst>
          </p:cNvPr>
          <p:cNvSpPr txBox="1"/>
          <p:nvPr/>
        </p:nvSpPr>
        <p:spPr>
          <a:xfrm>
            <a:off x="5220072" y="1772816"/>
            <a:ext cx="3638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árvores de espécies e de genes nem sempre são compatíveis. Os métodos de reconciliação resolvem essas incongruências inferindo eventos de especiação, duplicação e perda de genes. A árvore reconciliada representa a história mais parcimoniosa desse gene ou família gênica, compatível com a árvore das espécies.</a:t>
            </a:r>
          </a:p>
          <a:p>
            <a:endParaRPr lang="pt-BR" dirty="0"/>
          </a:p>
          <a:p>
            <a:r>
              <a:rPr lang="pt-BR" dirty="0"/>
              <a:t>Para um genoma inteiro, isso teria que ser feito para cada família gênica, então não é muito prático e isso levou ao desenvolvimento de métodos heurísticos.</a:t>
            </a:r>
          </a:p>
        </p:txBody>
      </p:sp>
    </p:spTree>
    <p:extLst>
      <p:ext uri="{BB962C8B-B14F-4D97-AF65-F5344CB8AC3E}">
        <p14:creationId xmlns:p14="http://schemas.microsoft.com/office/powerpoint/2010/main" val="5999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B67D-F96E-AE46-8511-4972BB02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/>
              <a:t>Escalando ao nivel do genoma</a:t>
            </a:r>
            <a:br>
              <a:rPr lang="pt-BR" sz="3200"/>
            </a:br>
            <a:r>
              <a:rPr lang="pt-BR" sz="3200"/>
              <a:t>Best Bidirectional BLAST hit / Reciprocal Best Hit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0E15F-83B1-1747-B06F-2D645789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D6F5B-7634-844C-A23F-07BA3584D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67861"/>
            <a:ext cx="3898900" cy="293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0903AF-C17E-E442-92E1-B045A1498B6A}"/>
              </a:ext>
            </a:extLst>
          </p:cNvPr>
          <p:cNvSpPr/>
          <p:nvPr/>
        </p:nvSpPr>
        <p:spPr>
          <a:xfrm>
            <a:off x="-31427" y="6427113"/>
            <a:ext cx="6246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hlinkClick r:id="rId4"/>
              </a:rPr>
              <a:t>https://www.biorxiv.org/content/10.1101/543223v2.full</a:t>
            </a:r>
            <a:endParaRPr lang="pt-BR" sz="1050" dirty="0"/>
          </a:p>
          <a:p>
            <a:r>
              <a:rPr lang="pt-BR" sz="1050" dirty="0">
                <a:hlinkClick r:id="rId5"/>
              </a:rPr>
              <a:t>https://www.pnas.org/content/96/6/2896.short</a:t>
            </a:r>
            <a:endParaRPr lang="pt-BR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DB389D-15D2-524F-8FD0-0DEB05FF59D3}"/>
              </a:ext>
            </a:extLst>
          </p:cNvPr>
          <p:cNvSpPr/>
          <p:nvPr/>
        </p:nvSpPr>
        <p:spPr>
          <a:xfrm>
            <a:off x="205333" y="1918475"/>
            <a:ext cx="8652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91919"/>
                </a:solidFill>
                <a:latin typeface="Lucida Sans" panose="020B0602030504020204" pitchFamily="34" charset="77"/>
              </a:rPr>
              <a:t>RBH afirma o seguinte: quando duas proteínas que são codificadas por dois genes, cada um em um genoma diferente, encontram-se mutuamente como a melhor correspondência, elas são consideradas </a:t>
            </a:r>
            <a:r>
              <a:rPr lang="pt-BR" dirty="0" err="1">
                <a:solidFill>
                  <a:srgbClr val="191919"/>
                </a:solidFill>
                <a:latin typeface="Lucida Sans" panose="020B0602030504020204" pitchFamily="34" charset="77"/>
              </a:rPr>
              <a:t>ortólogas</a:t>
            </a:r>
            <a:r>
              <a:rPr lang="pt-BR" dirty="0">
                <a:solidFill>
                  <a:srgbClr val="191919"/>
                </a:solidFill>
                <a:latin typeface="Lucida Sans" panose="020B0602030504020204" pitchFamily="34" charset="77"/>
              </a:rPr>
              <a:t>.</a:t>
            </a:r>
            <a:endParaRPr lang="pt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0EBE1-C879-C844-A1E0-33E1F7C4D079}"/>
              </a:ext>
            </a:extLst>
          </p:cNvPr>
          <p:cNvSpPr/>
          <p:nvPr/>
        </p:nvSpPr>
        <p:spPr>
          <a:xfrm>
            <a:off x="5580112" y="3067861"/>
            <a:ext cx="3359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91919"/>
                </a:solidFill>
                <a:latin typeface="Lucida Sans" panose="020B0602030504020204" pitchFamily="34" charset="77"/>
              </a:rPr>
              <a:t>A maioria dos pacotes atuais usa alguma versão desta estratégia. Muitos substituem o uso de BLAST por outros algoritmos, mais rápidos e precisos.</a:t>
            </a:r>
          </a:p>
        </p:txBody>
      </p:sp>
    </p:spTree>
    <p:extLst>
      <p:ext uri="{BB962C8B-B14F-4D97-AF65-F5344CB8AC3E}">
        <p14:creationId xmlns:p14="http://schemas.microsoft.com/office/powerpoint/2010/main" val="236249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229D4-49AE-4DD3-BDC8-2EF2C0BF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The </a:t>
            </a:r>
            <a:r>
              <a:rPr lang="pt-BR" dirty="0" err="1"/>
              <a:t>Orthologous</a:t>
            </a:r>
            <a:r>
              <a:rPr lang="pt-BR" dirty="0"/>
              <a:t> Matrix </a:t>
            </a:r>
            <a:br>
              <a:rPr lang="pt-BR" dirty="0"/>
            </a:br>
            <a:r>
              <a:rPr lang="pt-BR" dirty="0">
                <a:hlinkClick r:id="rId2"/>
              </a:rPr>
              <a:t>https://omabrowser.org/oma/home/</a:t>
            </a:r>
            <a:endParaRPr lang="pt-BR" dirty="0"/>
          </a:p>
        </p:txBody>
      </p:sp>
      <p:pic>
        <p:nvPicPr>
          <p:cNvPr id="7" name="Espaço Reservado para Conteúdo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85C5EDF-1234-4C33-A1DC-B8643DB97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2420888"/>
            <a:ext cx="7077075" cy="2438161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0BDE52-56C0-43AF-AA1B-92F6AA27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9FAD6F-F504-42B7-B911-D45852078212}"/>
              </a:ext>
            </a:extLst>
          </p:cNvPr>
          <p:cNvSpPr/>
          <p:nvPr/>
        </p:nvSpPr>
        <p:spPr>
          <a:xfrm>
            <a:off x="-36512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https://academic.oup.com/nar/article/46/D1/D477/4584623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76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pectr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spectro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spectr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43684</TotalTime>
  <Words>623</Words>
  <Application>Microsoft Office PowerPoint</Application>
  <PresentationFormat>Apresentação na tela (4:3)</PresentationFormat>
  <Paragraphs>68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Corbel</vt:lpstr>
      <vt:lpstr>Eurostile</vt:lpstr>
      <vt:lpstr>Lucida Sans</vt:lpstr>
      <vt:lpstr>Merriweather</vt:lpstr>
      <vt:lpstr>Wingdings</vt:lpstr>
      <vt:lpstr>Wingdings 2</vt:lpstr>
      <vt:lpstr>Metal</vt:lpstr>
      <vt:lpstr>Espectro</vt:lpstr>
      <vt:lpstr>CEN0485 – Introdução à Bioinformática Genômica comparativa</vt:lpstr>
      <vt:lpstr>Apresentação do PowerPoint</vt:lpstr>
      <vt:lpstr>Orthology vs Paralogy</vt:lpstr>
      <vt:lpstr>Filogenia e grafo de ortologia</vt:lpstr>
      <vt:lpstr>Evolutionary Dynamics of Duplicated Genes</vt:lpstr>
      <vt:lpstr>Explorando a informação filogenetica para identificar grupos de genes ortólogos</vt:lpstr>
      <vt:lpstr>Método baseado em árvores: Reconciliação da árvore das espécies e da árvore dos genes.</vt:lpstr>
      <vt:lpstr>Escalando ao nivel do genoma Best Bidirectional BLAST hit / Reciprocal Best Hit</vt:lpstr>
      <vt:lpstr>The Orthologous Matrix  https://omabrowser.org/oma/home/</vt:lpstr>
      <vt:lpstr>Hierarchical Orthologous Groups</vt:lpstr>
      <vt:lpstr>OMA pipeline</vt:lpstr>
      <vt:lpstr>EggNOG database</vt:lpstr>
      <vt:lpstr>Aula prática usando OMA</vt:lpstr>
    </vt:vector>
  </TitlesOfParts>
  <Manager/>
  <Company>Universidad de los Andes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1 - Bioinformática CBIO 4404</dc:title>
  <dc:subject/>
  <dc:creator>Diego Mauricio Riaño Pachón</dc:creator>
  <cp:keywords/>
  <dc:description/>
  <cp:lastModifiedBy>Diego Mauricio Riaño Pachón</cp:lastModifiedBy>
  <cp:revision>887</cp:revision>
  <cp:lastPrinted>2009-09-17T09:44:54Z</cp:lastPrinted>
  <dcterms:created xsi:type="dcterms:W3CDTF">2011-03-21T00:06:24Z</dcterms:created>
  <dcterms:modified xsi:type="dcterms:W3CDTF">2024-05-23T00:25:50Z</dcterms:modified>
  <cp:category/>
</cp:coreProperties>
</file>