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71" r:id="rId5"/>
    <p:sldId id="277" r:id="rId6"/>
    <p:sldId id="258" r:id="rId7"/>
    <p:sldId id="259" r:id="rId8"/>
    <p:sldId id="279" r:id="rId9"/>
    <p:sldId id="261" r:id="rId10"/>
    <p:sldId id="275" r:id="rId11"/>
    <p:sldId id="276" r:id="rId12"/>
    <p:sldId id="267" r:id="rId13"/>
    <p:sldId id="262" r:id="rId14"/>
    <p:sldId id="263" r:id="rId15"/>
    <p:sldId id="264" r:id="rId16"/>
    <p:sldId id="27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Planilha1!$B$1:$B$4</c:f>
              <c:numCache>
                <c:formatCode>General</c:formatCode>
                <c:ptCount val="4"/>
                <c:pt idx="0">
                  <c:v>2.86</c:v>
                </c:pt>
                <c:pt idx="1">
                  <c:v>2.63</c:v>
                </c:pt>
                <c:pt idx="2">
                  <c:v>2.5</c:v>
                </c:pt>
                <c:pt idx="3">
                  <c:v>3.33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8E-4F4B-817F-8ACEB1DFC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6568735"/>
        <c:axId val="616572063"/>
      </c:scatterChart>
      <c:valAx>
        <c:axId val="61656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i="1"/>
                  <a:t>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6572063"/>
        <c:crosses val="autoZero"/>
        <c:crossBetween val="midCat"/>
      </c:valAx>
      <c:valAx>
        <c:axId val="61657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i="1"/>
                  <a:t>1/(y-x)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65687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51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74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22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12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09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648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89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65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71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28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1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42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23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53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29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7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18F46-B69D-4E03-BDDB-38FA91FDC2E5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84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imonemedeiros@usp.b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2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1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41.jpg"/><Relationship Id="rId10" Type="http://schemas.openxmlformats.org/officeDocument/2006/relationships/image" Target="../media/image40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33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48.wmf"/><Relationship Id="rId3" Type="http://schemas.openxmlformats.org/officeDocument/2006/relationships/image" Target="../media/image49.png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jpg"/><Relationship Id="rId11" Type="http://schemas.openxmlformats.org/officeDocument/2006/relationships/image" Target="../media/image47.wmf"/><Relationship Id="rId5" Type="http://schemas.openxmlformats.org/officeDocument/2006/relationships/image" Target="../media/image51.png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50.png"/><Relationship Id="rId9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88496" y="1512042"/>
            <a:ext cx="5354644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Operações Unitárias III</a:t>
            </a:r>
            <a:endParaRPr lang="pt-BR" sz="4950" dirty="0">
              <a:latin typeface="Constantia" pitchFamily="18" charset="0"/>
            </a:endParaRPr>
          </a:p>
        </p:txBody>
      </p:sp>
      <p:sp>
        <p:nvSpPr>
          <p:cNvPr id="5" name="CaixaDeTexto 19"/>
          <p:cNvSpPr txBox="1">
            <a:spLocks noChangeArrowheads="1"/>
          </p:cNvSpPr>
          <p:nvPr/>
        </p:nvSpPr>
        <p:spPr bwMode="auto">
          <a:xfrm>
            <a:off x="1427560" y="4849398"/>
            <a:ext cx="31396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i="1" dirty="0">
                <a:latin typeface="Bookman Old Style" pitchFamily="18" charset="0"/>
              </a:rPr>
              <a:t>2° Semestre – 2020</a:t>
            </a:r>
          </a:p>
          <a:p>
            <a:pPr algn="ctr"/>
            <a:r>
              <a:rPr lang="pt-BR" i="1" dirty="0">
                <a:latin typeface="Bookman Old Style" pitchFamily="18" charset="0"/>
              </a:rPr>
              <a:t>Turma 20202N1</a:t>
            </a: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806834" y="3564633"/>
            <a:ext cx="675441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i="1" dirty="0" err="1">
                <a:latin typeface="Bookman Old Style" pitchFamily="18" charset="0"/>
              </a:rPr>
              <a:t>Prof</a:t>
            </a:r>
            <a:r>
              <a:rPr lang="pt-BR" i="1" baseline="30000" dirty="0" err="1">
                <a:latin typeface="Bookman Old Style" pitchFamily="18" charset="0"/>
              </a:rPr>
              <a:t>a</a:t>
            </a:r>
            <a:r>
              <a:rPr lang="pt-BR" i="1" dirty="0">
                <a:latin typeface="Bookman Old Style" pitchFamily="18" charset="0"/>
              </a:rPr>
              <a:t>. Dr</a:t>
            </a:r>
            <a:r>
              <a:rPr lang="pt-BR" i="1" baseline="30000" dirty="0">
                <a:latin typeface="Bookman Old Style" pitchFamily="18" charset="0"/>
              </a:rPr>
              <a:t>a</a:t>
            </a:r>
            <a:r>
              <a:rPr lang="pt-BR" i="1" dirty="0">
                <a:latin typeface="Bookman Old Style" pitchFamily="18" charset="0"/>
              </a:rPr>
              <a:t>. Simone de Fátima Medeiros </a:t>
            </a:r>
          </a:p>
          <a:p>
            <a:pPr>
              <a:spcBef>
                <a:spcPct val="50000"/>
              </a:spcBef>
            </a:pPr>
            <a:r>
              <a:rPr lang="pt-BR" i="1" dirty="0">
                <a:latin typeface="Bookman Old Style" pitchFamily="18" charset="0"/>
              </a:rPr>
              <a:t>E-mail: </a:t>
            </a:r>
            <a:r>
              <a:rPr lang="pt-BR" i="1" dirty="0">
                <a:latin typeface="Bookman Old Style" pitchFamily="18" charset="0"/>
                <a:hlinkClick r:id="rId2"/>
              </a:rPr>
              <a:t>simonemedeiros@usp.br</a:t>
            </a:r>
            <a:r>
              <a:rPr lang="pt-BR" i="1" dirty="0">
                <a:latin typeface="Bookman Old Style" pitchFamily="18" charset="0"/>
              </a:rPr>
              <a:t> </a:t>
            </a:r>
          </a:p>
        </p:txBody>
      </p:sp>
      <p:pic>
        <p:nvPicPr>
          <p:cNvPr id="7" name="Picture 70" descr="faenqui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526" y="172650"/>
            <a:ext cx="1017985" cy="101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/>
          <a:srcRect b="19679"/>
          <a:stretch>
            <a:fillRect/>
          </a:stretch>
        </p:blipFill>
        <p:spPr bwMode="auto">
          <a:xfrm>
            <a:off x="2482656" y="172650"/>
            <a:ext cx="4460484" cy="87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63934D5-DE84-46CA-A6AB-F65FAC7388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34" y="5010709"/>
            <a:ext cx="1152526" cy="153868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8BEDA01-1D3C-4066-B70E-D49B7A3D74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38" y="5031357"/>
            <a:ext cx="2145103" cy="170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260926" y="272533"/>
            <a:ext cx="56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A)</a:t>
            </a:r>
            <a:endParaRPr lang="pt-BR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ABEEE8A2-D733-4957-B83C-46A574EFE64E}"/>
              </a:ext>
            </a:extLst>
          </p:cNvPr>
          <p:cNvSpPr txBox="1">
            <a:spLocks/>
          </p:cNvSpPr>
          <p:nvPr/>
        </p:nvSpPr>
        <p:spPr>
          <a:xfrm>
            <a:off x="653896" y="1768824"/>
            <a:ext cx="10658341" cy="585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pt-BR" sz="2000" dirty="0"/>
          </a:p>
          <a:p>
            <a:pPr marL="0" indent="0">
              <a:buFont typeface="Wingdings 3" charset="2"/>
              <a:buNone/>
            </a:pPr>
            <a:endParaRPr lang="pt-BR" sz="2000" dirty="0"/>
          </a:p>
          <a:p>
            <a:pPr marL="0" indent="0">
              <a:buFont typeface="Wingdings 3" charset="2"/>
              <a:buNone/>
            </a:pPr>
            <a:endParaRPr lang="pt-BR" sz="2000" dirty="0"/>
          </a:p>
          <a:p>
            <a:pPr marL="0" indent="0">
              <a:buFont typeface="Wingdings 3" charset="2"/>
              <a:buNone/>
            </a:pPr>
            <a:endParaRPr lang="pt-BR" sz="2000" dirty="0"/>
          </a:p>
          <a:p>
            <a:pPr marL="0" indent="0">
              <a:buFont typeface="Wingdings 3" charset="2"/>
              <a:buNone/>
            </a:pPr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ângulo 2"/>
              <p:cNvSpPr/>
              <p:nvPr/>
            </p:nvSpPr>
            <p:spPr>
              <a:xfrm>
                <a:off x="1839598" y="641865"/>
                <a:ext cx="2800061" cy="89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/>
                          </m:sSub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/>
                                  </m:sSub>
                                </m:den>
                              </m:f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t-B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/>
                                          </m:sSub>
                                        </m:num>
                                        <m:den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598" y="641865"/>
                <a:ext cx="2800061" cy="8976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748145" y="287371"/>
                <a:ext cx="7040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pt-BR" i="1" baseline="-25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pt-BR" i="1" baseline="-25000" dirty="0"/>
                  <a:t> </a:t>
                </a:r>
                <a:r>
                  <a:rPr lang="pt-BR" dirty="0"/>
                  <a:t>= ?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287371"/>
                <a:ext cx="704039" cy="646331"/>
              </a:xfrm>
              <a:prstGeom prst="rect">
                <a:avLst/>
              </a:prstGeom>
              <a:blipFill>
                <a:blip r:embed="rId3"/>
                <a:stretch>
                  <a:fillRect t="-5660" r="-69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748145" y="1928553"/>
            <a:ext cx="232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Substituindo, </a:t>
            </a:r>
            <a:r>
              <a:rPr lang="pt-BR" dirty="0" smtClean="0"/>
              <a:t>temos:</a:t>
            </a:r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1117242" y="2319252"/>
                <a:ext cx="3398687" cy="969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0,35 </m:t>
                          </m:r>
                          <m:r>
                            <m:rPr>
                              <m:nor/>
                            </m:rPr>
                            <a:rPr lang="pt-BR" b="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F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pt-B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pt-BR" b="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F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pt-BR" i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pt-BR" b="0" i="1" baseline="-2500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0,4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1−0,4</m:t>
                                          </m:r>
                                        </m:num>
                                        <m:den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pt-BR" i="1">
                                              <a:latin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x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pt-BR" b="0" i="1" baseline="-25000" smtClean="0">
                                              <a:latin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A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2,4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2,4−1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42" y="2319252"/>
                <a:ext cx="3398687" cy="9699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tângulo 16"/>
              <p:cNvSpPr/>
              <p:nvPr/>
            </p:nvSpPr>
            <p:spPr>
              <a:xfrm>
                <a:off x="1343211" y="3595784"/>
                <a:ext cx="293298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pt-BR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,71</m:t>
                          </m:r>
                        </m:deg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0,35=</m:t>
                          </m:r>
                        </m:e>
                      </m:rad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pt-BR" b="0" i="1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0,4</m:t>
                          </m:r>
                        </m:den>
                      </m:f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1−0,4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m:rPr>
                                      <m:nor/>
                                    </m:rPr>
                                    <a:rPr lang="pt-BR" i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pt-BR" baseline="-25000" dirty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B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2,4</m:t>
                          </m:r>
                        </m:sup>
                      </m:sSup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211" y="3595784"/>
                <a:ext cx="2932982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tângulo 17"/>
          <p:cNvSpPr/>
          <p:nvPr/>
        </p:nvSpPr>
        <p:spPr>
          <a:xfrm>
            <a:off x="925569" y="4487082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Logo: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tângulo 18"/>
              <p:cNvSpPr/>
              <p:nvPr/>
            </p:nvSpPr>
            <p:spPr>
              <a:xfrm>
                <a:off x="1317211" y="4914683"/>
                <a:ext cx="21531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i="1">
                        <a:latin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pt-BR" b="0" i="1" baseline="-2500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pt-BR" baseline="-25000" dirty="0"/>
                      <m:t> </m:t>
                    </m:r>
                    <m:r>
                      <m:rPr>
                        <m:nor/>
                      </m:rPr>
                      <a:rPr lang="pt-BR">
                        <a:latin typeface="Cambria Math" panose="02040503050406030204" pitchFamily="18" charset="0"/>
                      </a:rPr>
                      <m:t>=0,18</m:t>
                    </m:r>
                  </m:oMath>
                </a14:m>
                <a:r>
                  <a:rPr lang="pt-BR" dirty="0" smtClean="0"/>
                  <a:t> (Benzeno)</a:t>
                </a:r>
                <a:endParaRPr lang="pt-BR" dirty="0"/>
              </a:p>
            </p:txBody>
          </p:sp>
        </mc:Choice>
        <mc:Fallback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211" y="4914683"/>
                <a:ext cx="2153154" cy="369332"/>
              </a:xfrm>
              <a:prstGeom prst="rect">
                <a:avLst/>
              </a:prstGeom>
              <a:blipFill>
                <a:blip r:embed="rId6"/>
                <a:stretch>
                  <a:fillRect t="-9836" r="-2550" b="-229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tângulo 19"/>
              <p:cNvSpPr/>
              <p:nvPr/>
            </p:nvSpPr>
            <p:spPr>
              <a:xfrm>
                <a:off x="1343211" y="5355069"/>
                <a:ext cx="20827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i="1">
                        <a:latin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pt-BR" b="0" i="1" baseline="-25000" smtClean="0"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pt-BR" baseline="-25000" dirty="0"/>
                      <m:t> </m:t>
                    </m:r>
                    <m:r>
                      <m:rPr>
                        <m:nor/>
                      </m:rPr>
                      <a:rPr lang="pt-BR">
                        <a:latin typeface="Cambria Math" panose="02040503050406030204" pitchFamily="18" charset="0"/>
                      </a:rPr>
                      <m:t>=0,</m:t>
                    </m:r>
                    <m:r>
                      <m:rPr>
                        <m:nor/>
                      </m:rPr>
                      <a:rPr lang="pt-BR" b="0" i="0" smtClean="0">
                        <a:latin typeface="Cambria Math" panose="02040503050406030204" pitchFamily="18" charset="0"/>
                      </a:rPr>
                      <m:t>82</m:t>
                    </m:r>
                  </m:oMath>
                </a14:m>
                <a:r>
                  <a:rPr lang="pt-BR" dirty="0" smtClean="0"/>
                  <a:t> (Tolueno)</a:t>
                </a:r>
                <a:endParaRPr lang="pt-BR" dirty="0"/>
              </a:p>
            </p:txBody>
          </p:sp>
        </mc:Choice>
        <mc:Fallback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211" y="5355069"/>
                <a:ext cx="2082750" cy="369332"/>
              </a:xfrm>
              <a:prstGeom prst="rect">
                <a:avLst/>
              </a:prstGeom>
              <a:blipFill>
                <a:blip r:embed="rId7"/>
                <a:stretch>
                  <a:fillRect t="-9836" r="-2047" b="-229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58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4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9362" y="239282"/>
            <a:ext cx="56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</a:t>
            </a:r>
            <a:r>
              <a:rPr lang="pt-BR" dirty="0" smtClean="0"/>
              <a:t>)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748145" y="287371"/>
                <a:ext cx="7040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b="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m:rPr>
                        <m:nor/>
                      </m:rPr>
                      <a:rPr lang="pt-BR" i="1" baseline="-25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pt-BR" i="1" baseline="-25000" dirty="0"/>
                  <a:t> </a:t>
                </a:r>
                <a:r>
                  <a:rPr lang="pt-BR" dirty="0"/>
                  <a:t>= ?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287371"/>
                <a:ext cx="704039" cy="646331"/>
              </a:xfrm>
              <a:prstGeom prst="rect">
                <a:avLst/>
              </a:prstGeom>
              <a:blipFill>
                <a:blip r:embed="rId3"/>
                <a:stretch>
                  <a:fillRect t="-5660" r="-69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856142" y="877930"/>
                <a:ext cx="28928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42" y="877930"/>
                <a:ext cx="289289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15536"/>
              </p:ext>
            </p:extLst>
          </p:nvPr>
        </p:nvGraphicFramePr>
        <p:xfrm>
          <a:off x="1100164" y="1469104"/>
          <a:ext cx="3842472" cy="3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ção" r:id="rId5" imgW="2311200" imgH="215640" progId="Equation.3">
                  <p:embed/>
                </p:oleObj>
              </mc:Choice>
              <mc:Fallback>
                <p:oleObj name="Equação" r:id="rId5" imgW="2311200" imgH="215640" progId="Equation.3">
                  <p:embed/>
                  <p:pic>
                    <p:nvPicPr>
                      <p:cNvPr id="22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64" y="1469104"/>
                        <a:ext cx="3842472" cy="358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479136"/>
              </p:ext>
            </p:extLst>
          </p:nvPr>
        </p:nvGraphicFramePr>
        <p:xfrm>
          <a:off x="1100164" y="1986124"/>
          <a:ext cx="10334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ção" r:id="rId7" imgW="622080" imgH="215640" progId="Equation.3">
                  <p:embed/>
                </p:oleObj>
              </mc:Choice>
              <mc:Fallback>
                <p:oleObj name="Equação" r:id="rId7" imgW="622080" imgH="215640" progId="Equation.3">
                  <p:embed/>
                  <p:pic>
                    <p:nvPicPr>
                      <p:cNvPr id="14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64" y="1986124"/>
                        <a:ext cx="1033463" cy="35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489067"/>
              </p:ext>
            </p:extLst>
          </p:nvPr>
        </p:nvGraphicFramePr>
        <p:xfrm>
          <a:off x="1100164" y="2489769"/>
          <a:ext cx="10334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ção" r:id="rId9" imgW="622080" imgH="215640" progId="Equation.3">
                  <p:embed/>
                </p:oleObj>
              </mc:Choice>
              <mc:Fallback>
                <p:oleObj name="Equação" r:id="rId9" imgW="622080" imgH="215640" progId="Equation.3">
                  <p:embed/>
                  <p:pic>
                    <p:nvPicPr>
                      <p:cNvPr id="15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64" y="2489769"/>
                        <a:ext cx="1033463" cy="35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4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ângulo 13"/>
              <p:cNvSpPr/>
              <p:nvPr/>
            </p:nvSpPr>
            <p:spPr>
              <a:xfrm>
                <a:off x="332508" y="169178"/>
                <a:ext cx="661693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dirty="0" smtClean="0"/>
                  <a:t>2) Uma </a:t>
                </a:r>
                <a:r>
                  <a:rPr lang="pt-BR" dirty="0"/>
                  <a:t>mistura contendo </a:t>
                </a:r>
                <a14:m>
                  <m:oMath xmlns:m="http://schemas.openxmlformats.org/officeDocument/2006/math">
                    <m:r>
                      <a:rPr lang="pt-BR" i="1" dirty="0">
                        <a:latin typeface="Cambria Math" panose="02040503050406030204" pitchFamily="18" charset="0"/>
                      </a:rPr>
                      <m:t>40 %</m:t>
                    </m:r>
                  </m:oMath>
                </a14:m>
                <a:r>
                  <a:rPr lang="pt-BR" dirty="0"/>
                  <a:t> de metanol e </a:t>
                </a:r>
                <a14:m>
                  <m:oMath xmlns:m="http://schemas.openxmlformats.org/officeDocument/2006/math">
                    <m:r>
                      <a:rPr lang="pt-BR" i="1" dirty="0">
                        <a:latin typeface="Cambria Math" panose="02040503050406030204" pitchFamily="18" charset="0"/>
                      </a:rPr>
                      <m:t>60 %</m:t>
                    </m:r>
                  </m:oMath>
                </a14:m>
                <a:r>
                  <a:rPr lang="pt-BR" dirty="0"/>
                  <a:t> de água será submetida a destilação diferencial a </a:t>
                </a:r>
                <a14:m>
                  <m:oMath xmlns:m="http://schemas.openxmlformats.org/officeDocument/2006/math">
                    <m:r>
                      <a:rPr lang="pt-BR" i="1" dirty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𝑎𝑡𝑚</m:t>
                    </m:r>
                  </m:oMath>
                </a14:m>
                <a:r>
                  <a:rPr lang="pt-BR" dirty="0"/>
                  <a:t>. Partindo de </a:t>
                </a:r>
                <a14:m>
                  <m:oMath xmlns:m="http://schemas.openxmlformats.org/officeDocument/2006/math">
                    <m:r>
                      <a:rPr lang="pt-BR" i="1" dirty="0">
                        <a:latin typeface="Cambria Math" panose="02040503050406030204" pitchFamily="18" charset="0"/>
                      </a:rPr>
                      <m:t>150 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𝑚𝑜𝑙𝑠</m:t>
                    </m:r>
                  </m:oMath>
                </a14:m>
                <a:r>
                  <a:rPr lang="pt-BR" dirty="0"/>
                  <a:t> de solução e dado o diagrama temperatura e composição, determine a quantidade e a composição no destilado e no resíduo </a:t>
                </a:r>
                <a:r>
                  <a:rPr lang="pt-BR" dirty="0" smtClean="0"/>
                  <a:t>(fração </a:t>
                </a:r>
                <a:r>
                  <a:rPr lang="pt-BR" dirty="0"/>
                  <a:t>molar), considerando que a composição de água no resíduo não deverá ultrapassar </a:t>
                </a:r>
                <a14:m>
                  <m:oMath xmlns:m="http://schemas.openxmlformats.org/officeDocument/2006/math">
                    <m:r>
                      <a:rPr lang="pt-BR" i="1" dirty="0">
                        <a:latin typeface="Cambria Math" panose="02040503050406030204" pitchFamily="18" charset="0"/>
                      </a:rPr>
                      <m:t>90 % 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𝑚𝑜𝑙𝑎𝑟</m:t>
                    </m:r>
                  </m:oMath>
                </a14:m>
                <a:r>
                  <a:rPr lang="pt-BR" dirty="0"/>
                  <a:t>. Considere que a volatilidade não seja constante e utilize um passo de </a:t>
                </a:r>
                <a14:m>
                  <m:oMath xmlns:m="http://schemas.openxmlformats.org/officeDocument/2006/math">
                    <m:r>
                      <a:rPr lang="pt-BR" i="1" dirty="0">
                        <a:latin typeface="Cambria Math" panose="02040503050406030204" pitchFamily="18" charset="0"/>
                      </a:rPr>
                      <m:t>0,1</m:t>
                    </m:r>
                  </m:oMath>
                </a14:m>
                <a:r>
                  <a:rPr lang="pt-BR" dirty="0"/>
                  <a:t> no valor da fração molar do metanol na fase líquida para integração necessária.</a:t>
                </a:r>
              </a:p>
            </p:txBody>
          </p:sp>
        </mc:Choice>
        <mc:Fallback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169178"/>
                <a:ext cx="6616931" cy="2585323"/>
              </a:xfrm>
              <a:prstGeom prst="rect">
                <a:avLst/>
              </a:prstGeom>
              <a:blipFill>
                <a:blip r:embed="rId2"/>
                <a:stretch>
                  <a:fillRect l="-829" t="-1651" r="-737" b="-25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aixaDeTexto 23"/>
          <p:cNvSpPr txBox="1"/>
          <p:nvPr/>
        </p:nvSpPr>
        <p:spPr>
          <a:xfrm>
            <a:off x="773082" y="2971147"/>
            <a:ext cx="286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Solução 1: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tângulo 24"/>
              <p:cNvSpPr/>
              <p:nvPr/>
            </p:nvSpPr>
            <p:spPr>
              <a:xfrm>
                <a:off x="631767" y="3709811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=0,4</m:t>
                      </m:r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baseline="-2500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=0,</m:t>
                    </m:r>
                    <m:r>
                      <a:rPr lang="pt-BR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67" y="3709811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tângulo 26"/>
              <p:cNvSpPr/>
              <p:nvPr/>
            </p:nvSpPr>
            <p:spPr>
              <a:xfrm>
                <a:off x="631767" y="3340479"/>
                <a:ext cx="1787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i="1" dirty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 = 150 </m:t>
                      </m:r>
                      <m:r>
                        <m:rPr>
                          <m:sty m:val="p"/>
                        </m:rPr>
                        <a:rPr lang="pt-BR" i="1" dirty="0">
                          <a:latin typeface="Cambria Math" panose="02040503050406030204" pitchFamily="18" charset="0"/>
                        </a:rPr>
                        <m:t>moles</m:t>
                      </m:r>
                    </m:oMath>
                  </m:oMathPara>
                </a14:m>
                <a:endParaRPr lang="pt-BR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67" y="3340479"/>
                <a:ext cx="178766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tângulo 27"/>
              <p:cNvSpPr/>
              <p:nvPr/>
            </p:nvSpPr>
            <p:spPr>
              <a:xfrm>
                <a:off x="631767" y="4633141"/>
                <a:ext cx="19468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ã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𝑐𝑜𝑛𝑠𝑡𝑎𝑛𝑡𝑒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67" y="4633141"/>
                <a:ext cx="194688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35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586220"/>
              </p:ext>
            </p:extLst>
          </p:nvPr>
        </p:nvGraphicFramePr>
        <p:xfrm>
          <a:off x="1351928" y="363412"/>
          <a:ext cx="187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ção" r:id="rId3" imgW="939600" imgH="419040" progId="Equation.3">
                  <p:embed/>
                </p:oleObj>
              </mc:Choice>
              <mc:Fallback>
                <p:oleObj name="Equação" r:id="rId3" imgW="939600" imgH="419040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928" y="363412"/>
                        <a:ext cx="18796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425718"/>
              </p:ext>
            </p:extLst>
          </p:nvPr>
        </p:nvGraphicFramePr>
        <p:xfrm>
          <a:off x="709077" y="1405312"/>
          <a:ext cx="106957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571">
                  <a:extLst>
                    <a:ext uri="{9D8B030D-6E8A-4147-A177-3AD203B41FA5}">
                      <a16:colId xmlns:a16="http://schemas.microsoft.com/office/drawing/2014/main" val="3937927880"/>
                    </a:ext>
                  </a:extLst>
                </a:gridCol>
              </a:tblGrid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B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637447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180789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15870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35914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76322"/>
                  </a:ext>
                </a:extLst>
              </a:tr>
            </a:tbl>
          </a:graphicData>
        </a:graphic>
      </p:graphicFrame>
      <p:pic>
        <p:nvPicPr>
          <p:cNvPr id="17" name="Imagem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59" y="4081981"/>
            <a:ext cx="2343150" cy="1952625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719145"/>
              </p:ext>
            </p:extLst>
          </p:nvPr>
        </p:nvGraphicFramePr>
        <p:xfrm>
          <a:off x="1883942" y="1405312"/>
          <a:ext cx="106957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571">
                  <a:extLst>
                    <a:ext uri="{9D8B030D-6E8A-4147-A177-3AD203B41FA5}">
                      <a16:colId xmlns:a16="http://schemas.microsoft.com/office/drawing/2014/main" val="3937927880"/>
                    </a:ext>
                  </a:extLst>
                </a:gridCol>
              </a:tblGrid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pt-B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637447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180789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15870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35914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76322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77906"/>
              </p:ext>
            </p:extLst>
          </p:nvPr>
        </p:nvGraphicFramePr>
        <p:xfrm>
          <a:off x="3098520" y="1405312"/>
          <a:ext cx="106957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571">
                  <a:extLst>
                    <a:ext uri="{9D8B030D-6E8A-4147-A177-3AD203B41FA5}">
                      <a16:colId xmlns:a16="http://schemas.microsoft.com/office/drawing/2014/main" val="3937927880"/>
                    </a:ext>
                  </a:extLst>
                </a:gridCol>
              </a:tblGrid>
              <a:tr h="292788">
                <a:tc>
                  <a:txBody>
                    <a:bodyPr/>
                    <a:lstStyle/>
                    <a:p>
                      <a:pPr algn="ctr"/>
                      <a:endParaRPr lang="pt-B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637447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180789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4,95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15870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5,62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35914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7,33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76322"/>
                  </a:ext>
                </a:extLst>
              </a:tr>
            </a:tbl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463391"/>
              </p:ext>
            </p:extLst>
          </p:nvPr>
        </p:nvGraphicFramePr>
        <p:xfrm>
          <a:off x="3205062" y="1405312"/>
          <a:ext cx="856486" cy="37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ção" r:id="rId3" imgW="939600" imgH="419040" progId="Equation.3">
                  <p:embed/>
                </p:oleObj>
              </mc:Choice>
              <mc:Fallback>
                <p:oleObj name="Equação" r:id="rId3" imgW="939600" imgH="419040" progId="Equation.3">
                  <p:embed/>
                  <p:pic>
                    <p:nvPicPr>
                      <p:cNvPr id="14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062" y="1405312"/>
                        <a:ext cx="856486" cy="37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972621"/>
              </p:ext>
            </p:extLst>
          </p:nvPr>
        </p:nvGraphicFramePr>
        <p:xfrm>
          <a:off x="3049511" y="3297975"/>
          <a:ext cx="1118580" cy="360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ção" r:id="rId6" imgW="660240" imgH="215640" progId="Equation.3">
                  <p:embed/>
                </p:oleObj>
              </mc:Choice>
              <mc:Fallback>
                <p:oleObj name="Equação" r:id="rId6" imgW="660240" imgH="215640" progId="Equation.3">
                  <p:embed/>
                  <p:pic>
                    <p:nvPicPr>
                      <p:cNvPr id="16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11" y="3297975"/>
                        <a:ext cx="1118580" cy="3600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tângulo 21"/>
              <p:cNvSpPr/>
              <p:nvPr/>
            </p:nvSpPr>
            <p:spPr>
              <a:xfrm>
                <a:off x="4707489" y="1779408"/>
                <a:ext cx="2800061" cy="89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/>
                          </m:sSub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/>
                                  </m:sSub>
                                </m:den>
                              </m:f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t-B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/>
                                          </m:sSub>
                                        </m:num>
                                        <m:den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Retâ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489" y="1779408"/>
                <a:ext cx="2800061" cy="8976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02635"/>
              </p:ext>
            </p:extLst>
          </p:nvPr>
        </p:nvGraphicFramePr>
        <p:xfrm>
          <a:off x="4837921" y="2992365"/>
          <a:ext cx="2568719" cy="85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ção" r:id="rId9" imgW="1879560" imgH="622080" progId="Equation.3">
                  <p:embed/>
                </p:oleObj>
              </mc:Choice>
              <mc:Fallback>
                <p:oleObj name="Equação" r:id="rId9" imgW="1879560" imgH="622080" progId="Equation.3">
                  <p:embed/>
                  <p:pic>
                    <p:nvPicPr>
                      <p:cNvPr id="14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921" y="2992365"/>
                        <a:ext cx="2568719" cy="850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5013817" y="4081981"/>
            <a:ext cx="202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L</a:t>
            </a:r>
            <a:r>
              <a:rPr lang="pt-BR" dirty="0" smtClean="0"/>
              <a:t> = 65,55 mols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013817" y="4640597"/>
            <a:ext cx="107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F = L + V</a:t>
            </a:r>
            <a:endParaRPr lang="pt-BR" i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5013816" y="5183697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150 = 65,55 + V</a:t>
            </a:r>
            <a:endParaRPr lang="pt-BR" i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051731" y="569742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V = 84,45 mols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0919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856142" y="877930"/>
                <a:ext cx="28928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42" y="877930"/>
                <a:ext cx="289289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1005840" y="340822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Do balanço de massa:</a:t>
            </a:r>
            <a:endParaRPr lang="pt-BR" dirty="0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923744"/>
              </p:ext>
            </p:extLst>
          </p:nvPr>
        </p:nvGraphicFramePr>
        <p:xfrm>
          <a:off x="1090786" y="1443673"/>
          <a:ext cx="34115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ção" r:id="rId4" imgW="2031840" imgH="215640" progId="Equation.3">
                  <p:embed/>
                </p:oleObj>
              </mc:Choice>
              <mc:Fallback>
                <p:oleObj name="Equação" r:id="rId4" imgW="2031840" imgH="215640" progId="Equation.3">
                  <p:embed/>
                  <p:pic>
                    <p:nvPicPr>
                      <p:cNvPr id="37" name="Obje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786" y="1443673"/>
                        <a:ext cx="3411537" cy="360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507403"/>
              </p:ext>
            </p:extLst>
          </p:nvPr>
        </p:nvGraphicFramePr>
        <p:xfrm>
          <a:off x="1090786" y="1909029"/>
          <a:ext cx="10445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ção" r:id="rId6" imgW="622080" imgH="215640" progId="Equation.3">
                  <p:embed/>
                </p:oleObj>
              </mc:Choice>
              <mc:Fallback>
                <p:oleObj name="Equação" r:id="rId6" imgW="622080" imgH="215640" progId="Equation.3">
                  <p:embed/>
                  <p:pic>
                    <p:nvPicPr>
                      <p:cNvPr id="37" name="Obje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786" y="1909029"/>
                        <a:ext cx="1044575" cy="36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240979"/>
              </p:ext>
            </p:extLst>
          </p:nvPr>
        </p:nvGraphicFramePr>
        <p:xfrm>
          <a:off x="1090785" y="2369778"/>
          <a:ext cx="10445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Equação" r:id="rId8" imgW="622080" imgH="215640" progId="Equation.3">
                  <p:embed/>
                </p:oleObj>
              </mc:Choice>
              <mc:Fallback>
                <p:oleObj name="Equação" r:id="rId8" imgW="622080" imgH="215640" progId="Equation.3">
                  <p:embed/>
                  <p:pic>
                    <p:nvPicPr>
                      <p:cNvPr id="15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785" y="2369778"/>
                        <a:ext cx="1044575" cy="36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1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532013" y="336013"/>
            <a:ext cx="286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Solução 2: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tângulo 12"/>
              <p:cNvSpPr/>
              <p:nvPr/>
            </p:nvSpPr>
            <p:spPr>
              <a:xfrm>
                <a:off x="689956" y="1149491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=0,4</m:t>
                      </m:r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baseline="-2500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=0,</m:t>
                    </m:r>
                    <m:r>
                      <a:rPr lang="pt-BR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56" y="1149491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ângulo 13"/>
              <p:cNvSpPr/>
              <p:nvPr/>
            </p:nvSpPr>
            <p:spPr>
              <a:xfrm>
                <a:off x="689956" y="780159"/>
                <a:ext cx="1787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i="1" dirty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 = 150 </m:t>
                      </m:r>
                      <m:r>
                        <m:rPr>
                          <m:sty m:val="p"/>
                        </m:rPr>
                        <a:rPr lang="pt-BR" i="1" dirty="0">
                          <a:latin typeface="Cambria Math" panose="02040503050406030204" pitchFamily="18" charset="0"/>
                        </a:rPr>
                        <m:t>moles</m:t>
                      </m:r>
                    </m:oMath>
                  </m:oMathPara>
                </a14:m>
                <a:endParaRPr lang="pt-BR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56" y="780159"/>
                <a:ext cx="178766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tângulo 14"/>
              <p:cNvSpPr/>
              <p:nvPr/>
            </p:nvSpPr>
            <p:spPr>
              <a:xfrm>
                <a:off x="689956" y="2072821"/>
                <a:ext cx="19468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ã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𝑐𝑜𝑛𝑠𝑡𝑎𝑛𝑡𝑒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5" name="Retâ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56" y="2072821"/>
                <a:ext cx="194688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86462"/>
              </p:ext>
            </p:extLst>
          </p:nvPr>
        </p:nvGraphicFramePr>
        <p:xfrm>
          <a:off x="83018" y="2594494"/>
          <a:ext cx="106957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571">
                  <a:extLst>
                    <a:ext uri="{9D8B030D-6E8A-4147-A177-3AD203B41FA5}">
                      <a16:colId xmlns:a16="http://schemas.microsoft.com/office/drawing/2014/main" val="3937927880"/>
                    </a:ext>
                  </a:extLst>
                </a:gridCol>
              </a:tblGrid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t-B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637447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180789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15870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35914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76322"/>
                  </a:ext>
                </a:extLst>
              </a:tr>
            </a:tbl>
          </a:graphicData>
        </a:graphic>
      </p:graphicFrame>
      <p:pic>
        <p:nvPicPr>
          <p:cNvPr id="17" name="Imagem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54" y="4730374"/>
            <a:ext cx="2343150" cy="1952625"/>
          </a:xfrm>
          <a:prstGeom prst="rect">
            <a:avLst/>
          </a:prstGeom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90470"/>
              </p:ext>
            </p:extLst>
          </p:nvPr>
        </p:nvGraphicFramePr>
        <p:xfrm>
          <a:off x="1152589" y="2594155"/>
          <a:ext cx="106957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571">
                  <a:extLst>
                    <a:ext uri="{9D8B030D-6E8A-4147-A177-3AD203B41FA5}">
                      <a16:colId xmlns:a16="http://schemas.microsoft.com/office/drawing/2014/main" val="3937927880"/>
                    </a:ext>
                  </a:extLst>
                </a:gridCol>
              </a:tblGrid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pt-B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637447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180789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15870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35914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76322"/>
                  </a:ext>
                </a:extLst>
              </a:tr>
            </a:tbl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62902"/>
              </p:ext>
            </p:extLst>
          </p:nvPr>
        </p:nvGraphicFramePr>
        <p:xfrm>
          <a:off x="4711758" y="971900"/>
          <a:ext cx="2139674" cy="1012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Equação" r:id="rId7" imgW="1015920" imgH="482400" progId="Equation.3">
                  <p:embed/>
                </p:oleObj>
              </mc:Choice>
              <mc:Fallback>
                <p:oleObj name="Equação" r:id="rId7" imgW="1015920" imgH="482400" progId="Equation.3">
                  <p:embed/>
                  <p:pic>
                    <p:nvPicPr>
                      <p:cNvPr id="23" name="Obje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58" y="971900"/>
                        <a:ext cx="2139674" cy="1012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48781"/>
              </p:ext>
            </p:extLst>
          </p:nvPr>
        </p:nvGraphicFramePr>
        <p:xfrm>
          <a:off x="2230678" y="2594494"/>
          <a:ext cx="106957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571">
                  <a:extLst>
                    <a:ext uri="{9D8B030D-6E8A-4147-A177-3AD203B41FA5}">
                      <a16:colId xmlns:a16="http://schemas.microsoft.com/office/drawing/2014/main" val="3937927880"/>
                    </a:ext>
                  </a:extLst>
                </a:gridCol>
              </a:tblGrid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1/(y-x)</a:t>
                      </a:r>
                      <a:endParaRPr lang="pt-B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637447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2,86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180789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15870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35914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3,33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76322"/>
                  </a:ext>
                </a:extLst>
              </a:tr>
            </a:tbl>
          </a:graphicData>
        </a:graphic>
      </p:graphicFrame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116429"/>
              </p:ext>
            </p:extLst>
          </p:nvPr>
        </p:nvGraphicFramePr>
        <p:xfrm>
          <a:off x="4468220" y="2578114"/>
          <a:ext cx="3233651" cy="1828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23823"/>
              </p:ext>
            </p:extLst>
          </p:nvPr>
        </p:nvGraphicFramePr>
        <p:xfrm>
          <a:off x="3398649" y="2736363"/>
          <a:ext cx="133804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048">
                  <a:extLst>
                    <a:ext uri="{9D8B030D-6E8A-4147-A177-3AD203B41FA5}">
                      <a16:colId xmlns:a16="http://schemas.microsoft.com/office/drawing/2014/main" val="3937927880"/>
                    </a:ext>
                  </a:extLst>
                </a:gridCol>
              </a:tblGrid>
              <a:tr h="292788">
                <a:tc>
                  <a:txBody>
                    <a:bodyPr/>
                    <a:lstStyle/>
                    <a:p>
                      <a:pPr algn="ctr"/>
                      <a:endParaRPr lang="pt-B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637447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0,28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180789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515870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235914"/>
                  </a:ext>
                </a:extLst>
              </a:tr>
              <a:tr h="292788"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476322"/>
                  </a:ext>
                </a:extLst>
              </a:tr>
            </a:tbl>
          </a:graphicData>
        </a:graphic>
      </p:graphicFrame>
      <p:sp>
        <p:nvSpPr>
          <p:cNvPr id="3" name="Chave Direita 2"/>
          <p:cNvSpPr/>
          <p:nvPr/>
        </p:nvSpPr>
        <p:spPr>
          <a:xfrm>
            <a:off x="3308767" y="3158836"/>
            <a:ext cx="174266" cy="3158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have Direita 23"/>
          <p:cNvSpPr/>
          <p:nvPr/>
        </p:nvSpPr>
        <p:spPr>
          <a:xfrm>
            <a:off x="3316050" y="3519639"/>
            <a:ext cx="174266" cy="3158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have Direita 24"/>
          <p:cNvSpPr/>
          <p:nvPr/>
        </p:nvSpPr>
        <p:spPr>
          <a:xfrm>
            <a:off x="3316050" y="3904795"/>
            <a:ext cx="174266" cy="3158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3506117" y="3491036"/>
            <a:ext cx="1116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0,26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502621" y="3875540"/>
            <a:ext cx="1116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0,29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450339" y="4301434"/>
            <a:ext cx="219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Regra dos trapézios</a:t>
            </a:r>
            <a:endParaRPr lang="pt-BR" dirty="0"/>
          </a:p>
        </p:txBody>
      </p:sp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912248"/>
              </p:ext>
            </p:extLst>
          </p:nvPr>
        </p:nvGraphicFramePr>
        <p:xfrm>
          <a:off x="5781595" y="4809375"/>
          <a:ext cx="12493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Equação" r:id="rId10" imgW="914400" imgH="393480" progId="Equation.3">
                  <p:embed/>
                </p:oleObj>
              </mc:Choice>
              <mc:Fallback>
                <p:oleObj name="Equação" r:id="rId10" imgW="914400" imgH="393480" progId="Equation.3">
                  <p:embed/>
                  <p:pic>
                    <p:nvPicPr>
                      <p:cNvPr id="23" name="Obje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595" y="4809375"/>
                        <a:ext cx="1249362" cy="53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123087"/>
              </p:ext>
            </p:extLst>
          </p:nvPr>
        </p:nvGraphicFramePr>
        <p:xfrm>
          <a:off x="3663950" y="4333875"/>
          <a:ext cx="8159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ção" r:id="rId12" imgW="596880" imgH="431640" progId="Equation.3">
                  <p:embed/>
                </p:oleObj>
              </mc:Choice>
              <mc:Fallback>
                <p:oleObj name="Equação" r:id="rId12" imgW="596880" imgH="431640" progId="Equation.3">
                  <p:embed/>
                  <p:pic>
                    <p:nvPicPr>
                      <p:cNvPr id="29" name="Objeto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4333875"/>
                        <a:ext cx="81597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1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Graphic spid="22" grpId="0">
        <p:bldAsOne/>
      </p:bldGraphic>
      <p:bldP spid="3" grpId="0" animBg="1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834908"/>
              </p:ext>
            </p:extLst>
          </p:nvPr>
        </p:nvGraphicFramePr>
        <p:xfrm>
          <a:off x="617538" y="344488"/>
          <a:ext cx="131921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ção" r:id="rId3" imgW="965160" imgH="431640" progId="Equation.3">
                  <p:embed/>
                </p:oleObj>
              </mc:Choice>
              <mc:Fallback>
                <p:oleObj name="Equação" r:id="rId3" imgW="965160" imgH="431640" progId="Equation.3">
                  <p:embed/>
                  <p:pic>
                    <p:nvPicPr>
                      <p:cNvPr id="29" name="Objeto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344488"/>
                        <a:ext cx="1319212" cy="588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247956"/>
              </p:ext>
            </p:extLst>
          </p:nvPr>
        </p:nvGraphicFramePr>
        <p:xfrm>
          <a:off x="800100" y="1203671"/>
          <a:ext cx="9540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ção" r:id="rId5" imgW="698400" imgH="393480" progId="Equation.3">
                  <p:embed/>
                </p:oleObj>
              </mc:Choice>
              <mc:Fallback>
                <p:oleObj name="Equação" r:id="rId5" imgW="698400" imgH="393480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203671"/>
                        <a:ext cx="954088" cy="536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549829"/>
              </p:ext>
            </p:extLst>
          </p:nvPr>
        </p:nvGraphicFramePr>
        <p:xfrm>
          <a:off x="791990" y="2010467"/>
          <a:ext cx="9540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ção" r:id="rId7" imgW="698400" imgH="393480" progId="Equation.3">
                  <p:embed/>
                </p:oleObj>
              </mc:Choice>
              <mc:Fallback>
                <p:oleObj name="Equação" r:id="rId7" imgW="698400" imgH="39348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990" y="2010467"/>
                        <a:ext cx="954088" cy="536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91990" y="2817263"/>
            <a:ext cx="213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L</a:t>
            </a:r>
            <a:r>
              <a:rPr lang="pt-BR" dirty="0" smtClean="0"/>
              <a:t> = 65,91 mols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91990" y="3456526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V</a:t>
            </a:r>
            <a:r>
              <a:rPr lang="pt-BR" dirty="0" smtClean="0"/>
              <a:t> = 150 – 65,91 = 84,09 mols</a:t>
            </a: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48078"/>
              </p:ext>
            </p:extLst>
          </p:nvPr>
        </p:nvGraphicFramePr>
        <p:xfrm>
          <a:off x="811892" y="4821723"/>
          <a:ext cx="33559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ção" r:id="rId9" imgW="2019240" imgH="215640" progId="Equation.3">
                  <p:embed/>
                </p:oleObj>
              </mc:Choice>
              <mc:Fallback>
                <p:oleObj name="Equação" r:id="rId9" imgW="2019240" imgH="215640" progId="Equation.3">
                  <p:embed/>
                  <p:pic>
                    <p:nvPicPr>
                      <p:cNvPr id="14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892" y="4821723"/>
                        <a:ext cx="3355975" cy="360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074641"/>
              </p:ext>
            </p:extLst>
          </p:nvPr>
        </p:nvGraphicFramePr>
        <p:xfrm>
          <a:off x="811892" y="4095336"/>
          <a:ext cx="281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ção" r:id="rId11" imgW="1409400" imgH="215640" progId="Equation.3">
                  <p:embed/>
                </p:oleObj>
              </mc:Choice>
              <mc:Fallback>
                <p:oleObj name="Equação" r:id="rId11" imgW="1409400" imgH="215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892" y="4095336"/>
                        <a:ext cx="28194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95766"/>
              </p:ext>
            </p:extLst>
          </p:nvPr>
        </p:nvGraphicFramePr>
        <p:xfrm>
          <a:off x="811892" y="5342819"/>
          <a:ext cx="10350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ção" r:id="rId13" imgW="622080" imgH="215640" progId="Equation.3">
                  <p:embed/>
                </p:oleObj>
              </mc:Choice>
              <mc:Fallback>
                <p:oleObj name="Equação" r:id="rId13" imgW="622080" imgH="215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892" y="5342819"/>
                        <a:ext cx="1035050" cy="360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69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68880" y="2685011"/>
            <a:ext cx="4081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Destilação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0489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33618" y="275355"/>
            <a:ext cx="5852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Destilação: </a:t>
            </a:r>
          </a:p>
          <a:p>
            <a:endParaRPr lang="pt-BR" sz="3200" dirty="0" smtClean="0"/>
          </a:p>
          <a:p>
            <a:r>
              <a:rPr lang="pt-BR" dirty="0" smtClean="0"/>
              <a:t>Separação de constituintes de uma mistura baseada na diferença de volatilidade entre eles.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97280" y="247125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Métodos: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74967" y="25852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554479" y="2980769"/>
            <a:ext cx="378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 smtClean="0"/>
              <a:t>Destilação simples: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99211" y="3578115"/>
            <a:ext cx="2751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Destilação Flash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11680" y="4156917"/>
            <a:ext cx="435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Destilação Diferencial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41764" y="4963733"/>
            <a:ext cx="257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2. Complexo: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011680" y="5655609"/>
            <a:ext cx="319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Destilação com retificação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49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3B1EB2-9737-4B02-B31E-F765768F21B2}"/>
              </a:ext>
            </a:extLst>
          </p:cNvPr>
          <p:cNvSpPr txBox="1">
            <a:spLocks/>
          </p:cNvSpPr>
          <p:nvPr/>
        </p:nvSpPr>
        <p:spPr>
          <a:xfrm>
            <a:off x="486982" y="1203191"/>
            <a:ext cx="8254553" cy="41787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pt-BR" dirty="0" smtClean="0"/>
              <a:t>                                                                                                              </a:t>
            </a:r>
            <a:endParaRPr lang="pt-BR" dirty="0"/>
          </a:p>
          <a:p>
            <a:pPr marL="0" indent="0">
              <a:buFont typeface="Wingdings 3" charset="2"/>
              <a:buNone/>
            </a:pPr>
            <a:r>
              <a:rPr lang="pt-BR" dirty="0" smtClean="0"/>
              <a:t>                                         </a:t>
            </a:r>
            <a:endParaRPr lang="pt-BR" dirty="0"/>
          </a:p>
          <a:p>
            <a:pPr marL="0" indent="0">
              <a:buFont typeface="Wingdings 3" charset="2"/>
              <a:buNone/>
            </a:pPr>
            <a:r>
              <a:rPr lang="pt-BR" dirty="0"/>
              <a:t>                                                                                                       </a:t>
            </a:r>
          </a:p>
          <a:p>
            <a:pPr marL="0" indent="0">
              <a:buFont typeface="Wingdings 3" charset="2"/>
              <a:buNone/>
            </a:pPr>
            <a:r>
              <a:rPr lang="pt-BR" dirty="0"/>
              <a:t>                                                       </a:t>
            </a:r>
            <a:r>
              <a:rPr lang="pt-BR" dirty="0" smtClean="0"/>
              <a:t>                                                         </a:t>
            </a:r>
            <a:endParaRPr lang="pt-BR" dirty="0"/>
          </a:p>
          <a:p>
            <a:pPr marL="0" indent="0">
              <a:buFont typeface="Wingdings 3" charset="2"/>
              <a:buNone/>
            </a:pPr>
            <a:endParaRPr lang="pt-BR" dirty="0"/>
          </a:p>
          <a:p>
            <a:pPr marL="0" indent="0">
              <a:buFont typeface="Wingdings 3" charset="2"/>
              <a:buNone/>
            </a:pPr>
            <a:r>
              <a:rPr lang="pt-BR" dirty="0"/>
              <a:t>                                                                                                                </a:t>
            </a:r>
          </a:p>
          <a:p>
            <a:pPr marL="0" indent="0">
              <a:buFont typeface="Wingdings 3" charset="2"/>
              <a:buNone/>
            </a:pPr>
            <a:endParaRPr lang="pt-BR" dirty="0"/>
          </a:p>
          <a:p>
            <a:pPr marL="0" indent="0">
              <a:buFont typeface="Wingdings 3" charset="2"/>
              <a:buNone/>
            </a:pPr>
            <a:endParaRPr lang="pt-BR" dirty="0"/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67D994BB-ED9D-45FA-B633-35040E71509E}"/>
              </a:ext>
            </a:extLst>
          </p:cNvPr>
          <p:cNvSpPr txBox="1">
            <a:spLocks/>
          </p:cNvSpPr>
          <p:nvPr/>
        </p:nvSpPr>
        <p:spPr>
          <a:xfrm>
            <a:off x="1639099" y="2529771"/>
            <a:ext cx="5185650" cy="23876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Destilação Diferencial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331" y="1262409"/>
            <a:ext cx="48768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0822" y="340822"/>
            <a:ext cx="5436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Seja a destilação de uma mistura binária composta pelos componentes A e </a:t>
            </a:r>
            <a:r>
              <a:rPr lang="pt-BR" dirty="0" smtClean="0"/>
              <a:t>B:</a:t>
            </a:r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606826" y="3718868"/>
                <a:ext cx="23109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26" y="3718868"/>
                <a:ext cx="231093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2826259" y="3718867"/>
                <a:ext cx="29510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259" y="3718867"/>
                <a:ext cx="295108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1144489" y="3257186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Balanço </a:t>
            </a:r>
            <a:r>
              <a:rPr lang="pt-BR" dirty="0" smtClean="0"/>
              <a:t>de massa:</a:t>
            </a: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17" y="1068698"/>
            <a:ext cx="2322022" cy="1936530"/>
          </a:xfrm>
          <a:prstGeom prst="rect">
            <a:avLst/>
          </a:prstGeom>
        </p:spPr>
      </p:pic>
      <p:cxnSp>
        <p:nvCxnSpPr>
          <p:cNvPr id="11" name="Conector de Seta Reta 10"/>
          <p:cNvCxnSpPr/>
          <p:nvPr/>
        </p:nvCxnSpPr>
        <p:spPr>
          <a:xfrm flipV="1">
            <a:off x="1762295" y="2427316"/>
            <a:ext cx="853423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040762" y="2057984"/>
            <a:ext cx="296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endParaRPr lang="pt-BR" i="1" dirty="0"/>
          </a:p>
        </p:txBody>
      </p:sp>
      <p:cxnSp>
        <p:nvCxnSpPr>
          <p:cNvPr id="14" name="Conector de Seta Reta 13"/>
          <p:cNvCxnSpPr/>
          <p:nvPr/>
        </p:nvCxnSpPr>
        <p:spPr>
          <a:xfrm flipH="1" flipV="1">
            <a:off x="3023062" y="2540688"/>
            <a:ext cx="451659" cy="40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H="1">
            <a:off x="4222865" y="2176694"/>
            <a:ext cx="521468" cy="44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251930" y="2481930"/>
            <a:ext cx="296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L</a:t>
            </a:r>
            <a:endParaRPr lang="pt-BR" i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448695" y="1852297"/>
            <a:ext cx="296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V</a:t>
            </a:r>
            <a:endParaRPr lang="pt-BR" i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144489" y="4232232"/>
            <a:ext cx="403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Processo que depende de </a:t>
            </a:r>
            <a:r>
              <a:rPr lang="pt-BR" i="1" dirty="0" smtClean="0"/>
              <a:t>t</a:t>
            </a:r>
            <a:r>
              <a:rPr lang="pt-BR" dirty="0" smtClean="0"/>
              <a:t> (tempo):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533391" y="5305977"/>
            <a:ext cx="317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L,V,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variam com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eta para Baixo 20"/>
          <p:cNvSpPr/>
          <p:nvPr/>
        </p:nvSpPr>
        <p:spPr>
          <a:xfrm>
            <a:off x="2743200" y="4669256"/>
            <a:ext cx="419021" cy="617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2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40328" y="423949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Condições simplificadoras: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61823" y="1000125"/>
            <a:ext cx="133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Em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2269375" y="1140629"/>
            <a:ext cx="897774" cy="149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864227"/>
              </p:ext>
            </p:extLst>
          </p:nvPr>
        </p:nvGraphicFramePr>
        <p:xfrm>
          <a:off x="3535363" y="1000125"/>
          <a:ext cx="1803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ção" r:id="rId3" imgW="901440" imgH="215640" progId="Equation.3">
                  <p:embed/>
                </p:oleObj>
              </mc:Choice>
              <mc:Fallback>
                <p:oleObj name="Equação" r:id="rId3" imgW="901440" imgH="2156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363" y="1000125"/>
                        <a:ext cx="1803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ixaDeTexto 22"/>
          <p:cNvSpPr txBox="1"/>
          <p:nvPr/>
        </p:nvSpPr>
        <p:spPr>
          <a:xfrm>
            <a:off x="970136" y="1716805"/>
            <a:ext cx="133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Em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=t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pt-B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Seta para a Direita 23"/>
          <p:cNvSpPr/>
          <p:nvPr/>
        </p:nvSpPr>
        <p:spPr>
          <a:xfrm>
            <a:off x="2350049" y="1852487"/>
            <a:ext cx="897774" cy="149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493327" y="1624472"/>
            <a:ext cx="3275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cada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vaporizados, sobram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composição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pt-BR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10736" y="2755442"/>
            <a:ext cx="5976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Balanço de massa para o componente mais volátil: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98269" y="3224988"/>
            <a:ext cx="246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Mols no destilador no instante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21681" y="33903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=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460173" y="3251889"/>
            <a:ext cx="192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destilador no instante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t=t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pt-BR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373140" y="3390388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+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798128" y="3301670"/>
            <a:ext cx="1895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Mols vaporizados entre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t=t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pt-BR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934862"/>
              </p:ext>
            </p:extLst>
          </p:nvPr>
        </p:nvGraphicFramePr>
        <p:xfrm>
          <a:off x="783199" y="4019993"/>
          <a:ext cx="5105949" cy="40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ção" r:id="rId5" imgW="2755800" imgH="215640" progId="Equation.3">
                  <p:embed/>
                </p:oleObj>
              </mc:Choice>
              <mc:Fallback>
                <p:oleObj name="Equação" r:id="rId5" imgW="2755800" imgH="215640" progId="Equation.3">
                  <p:embed/>
                  <p:pic>
                    <p:nvPicPr>
                      <p:cNvPr id="22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199" y="4019993"/>
                        <a:ext cx="5105949" cy="400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649089"/>
              </p:ext>
            </p:extLst>
          </p:nvPr>
        </p:nvGraphicFramePr>
        <p:xfrm>
          <a:off x="783199" y="4522011"/>
          <a:ext cx="6443143" cy="384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ção" r:id="rId7" imgW="3835080" imgH="228600" progId="Equation.3">
                  <p:embed/>
                </p:oleObj>
              </mc:Choice>
              <mc:Fallback>
                <p:oleObj name="Equação" r:id="rId7" imgW="3835080" imgH="228600" progId="Equation.3">
                  <p:embed/>
                  <p:pic>
                    <p:nvPicPr>
                      <p:cNvPr id="32" name="Objeto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199" y="4522011"/>
                        <a:ext cx="6443143" cy="384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738853"/>
              </p:ext>
            </p:extLst>
          </p:nvPr>
        </p:nvGraphicFramePr>
        <p:xfrm>
          <a:off x="805690" y="5014887"/>
          <a:ext cx="26876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ção" r:id="rId9" imgW="1600200" imgH="228600" progId="Equation.3">
                  <p:embed/>
                </p:oleObj>
              </mc:Choice>
              <mc:Fallback>
                <p:oleObj name="Equação" r:id="rId9" imgW="1600200" imgH="228600" progId="Equation.3">
                  <p:embed/>
                  <p:pic>
                    <p:nvPicPr>
                      <p:cNvPr id="34" name="Obje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90" y="5014887"/>
                        <a:ext cx="2687637" cy="382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75814"/>
              </p:ext>
            </p:extLst>
          </p:nvPr>
        </p:nvGraphicFramePr>
        <p:xfrm>
          <a:off x="805690" y="5556481"/>
          <a:ext cx="22606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ção" r:id="rId11" imgW="1346040" imgH="228600" progId="Equation.3">
                  <p:embed/>
                </p:oleObj>
              </mc:Choice>
              <mc:Fallback>
                <p:oleObj name="Equação" r:id="rId11" imgW="1346040" imgH="228600" progId="Equation.3">
                  <p:embed/>
                  <p:pic>
                    <p:nvPicPr>
                      <p:cNvPr id="37" name="Obje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90" y="5556481"/>
                        <a:ext cx="2260600" cy="382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433323"/>
              </p:ext>
            </p:extLst>
          </p:nvPr>
        </p:nvGraphicFramePr>
        <p:xfrm>
          <a:off x="970136" y="6098074"/>
          <a:ext cx="162083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ção" r:id="rId13" imgW="965160" imgH="431640" progId="Equation.3">
                  <p:embed/>
                </p:oleObj>
              </mc:Choice>
              <mc:Fallback>
                <p:oleObj name="Equação" r:id="rId13" imgW="965160" imgH="431640" progId="Equation.3">
                  <p:embed/>
                  <p:pic>
                    <p:nvPicPr>
                      <p:cNvPr id="39" name="Objeto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136" y="6098074"/>
                        <a:ext cx="1620837" cy="722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576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3" grpId="0"/>
      <p:bldP spid="24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193843"/>
              </p:ext>
            </p:extLst>
          </p:nvPr>
        </p:nvGraphicFramePr>
        <p:xfrm>
          <a:off x="458788" y="149225"/>
          <a:ext cx="19621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ção" r:id="rId3" imgW="1168200" imgH="507960" progId="Equation.3">
                  <p:embed/>
                </p:oleObj>
              </mc:Choice>
              <mc:Fallback>
                <p:oleObj name="Equação" r:id="rId3" imgW="1168200" imgH="507960" progId="Equation.3">
                  <p:embed/>
                  <p:pic>
                    <p:nvPicPr>
                      <p:cNvPr id="40" name="Objeto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49225"/>
                        <a:ext cx="1962150" cy="849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545973"/>
              </p:ext>
            </p:extLst>
          </p:nvPr>
        </p:nvGraphicFramePr>
        <p:xfrm>
          <a:off x="3780357" y="160337"/>
          <a:ext cx="187801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ção" r:id="rId5" imgW="1117440" imgH="495000" progId="Equation.3">
                  <p:embed/>
                </p:oleObj>
              </mc:Choice>
              <mc:Fallback>
                <p:oleObj name="Equação" r:id="rId5" imgW="1117440" imgH="495000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0357" y="160337"/>
                        <a:ext cx="1878013" cy="82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809702" y="307571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Ou:</a:t>
            </a:r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>
            <a:off x="4557264" y="1080655"/>
            <a:ext cx="324197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840480" y="1631086"/>
            <a:ext cx="1817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Equação de Rayleigh</a:t>
            </a: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525061"/>
              </p:ext>
            </p:extLst>
          </p:nvPr>
        </p:nvGraphicFramePr>
        <p:xfrm>
          <a:off x="325032" y="2547765"/>
          <a:ext cx="187801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ção" r:id="rId7" imgW="1117440" imgH="495000" progId="Equation.3">
                  <p:embed/>
                </p:oleObj>
              </mc:Choice>
              <mc:Fallback>
                <p:oleObj name="Equação" r:id="rId7" imgW="1117440" imgH="49500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032" y="2547765"/>
                        <a:ext cx="1878013" cy="82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51217" y="2178433"/>
            <a:ext cx="284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Invertendo os limites:</a:t>
            </a:r>
            <a:endParaRPr lang="pt-BR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409245"/>
              </p:ext>
            </p:extLst>
          </p:nvPr>
        </p:nvGraphicFramePr>
        <p:xfrm>
          <a:off x="217875" y="3480376"/>
          <a:ext cx="20923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ção" r:id="rId9" imgW="1244520" imgH="495000" progId="Equation.3">
                  <p:embed/>
                </p:oleObj>
              </mc:Choice>
              <mc:Fallback>
                <p:oleObj name="Equação" r:id="rId9" imgW="1244520" imgH="49500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75" y="3480376"/>
                        <a:ext cx="2092325" cy="827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48891" y="4412988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Equação da curva de equilíbrio:</a:t>
            </a:r>
            <a:endParaRPr lang="pt-BR" dirty="0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694271"/>
              </p:ext>
            </p:extLst>
          </p:nvPr>
        </p:nvGraphicFramePr>
        <p:xfrm>
          <a:off x="390799" y="4788572"/>
          <a:ext cx="2362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ção" r:id="rId11" imgW="1180800" imgH="419040" progId="Equation.3">
                  <p:embed/>
                </p:oleObj>
              </mc:Choice>
              <mc:Fallback>
                <p:oleObj name="Equação" r:id="rId11" imgW="1180800" imgH="419040" progId="Equation.3">
                  <p:embed/>
                  <p:pic>
                    <p:nvPicPr>
                      <p:cNvPr id="14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799" y="4788572"/>
                        <a:ext cx="2362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325997"/>
              </p:ext>
            </p:extLst>
          </p:nvPr>
        </p:nvGraphicFramePr>
        <p:xfrm>
          <a:off x="3646257" y="4723509"/>
          <a:ext cx="3543300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ção" r:id="rId13" imgW="2108160" imgH="736560" progId="Equation.3">
                  <p:embed/>
                </p:oleObj>
              </mc:Choice>
              <mc:Fallback>
                <p:oleObj name="Equação" r:id="rId13" imgW="2108160" imgH="73656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257" y="4723509"/>
                        <a:ext cx="3543300" cy="1230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eta para a Direita 13"/>
          <p:cNvSpPr/>
          <p:nvPr/>
        </p:nvSpPr>
        <p:spPr>
          <a:xfrm>
            <a:off x="3000122" y="5078825"/>
            <a:ext cx="399011" cy="257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257123"/>
              </p:ext>
            </p:extLst>
          </p:nvPr>
        </p:nvGraphicFramePr>
        <p:xfrm>
          <a:off x="688028" y="5743882"/>
          <a:ext cx="2312094" cy="103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ção" r:id="rId15" imgW="1358640" imgH="609480" progId="Equation.3">
                  <p:embed/>
                </p:oleObj>
              </mc:Choice>
              <mc:Fallback>
                <p:oleObj name="Equação" r:id="rId15" imgW="1358640" imgH="609480" progId="Equation.3">
                  <p:embed/>
                  <p:pic>
                    <p:nvPicPr>
                      <p:cNvPr id="23" name="Obje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8" y="5743882"/>
                        <a:ext cx="2312094" cy="103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63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9" grpId="0"/>
      <p:bldP spid="11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9FE1C106-9BDA-48DF-96D2-A664638119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2890" y="75152"/>
                <a:ext cx="6445481" cy="251966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2800" dirty="0" smtClean="0"/>
                  <a:t>Exemplos:</a:t>
                </a:r>
                <a:endParaRPr lang="pt-BR" sz="2800" dirty="0" smtClean="0"/>
              </a:p>
              <a:p>
                <a:pPr marL="0" indent="0">
                  <a:buNone/>
                </a:pPr>
                <a:r>
                  <a:rPr lang="pt-BR" sz="1600" dirty="0" smtClean="0"/>
                  <a:t>1) Uma </a:t>
                </a:r>
                <a:r>
                  <a:rPr lang="pt-BR" sz="1600" dirty="0"/>
                  <a:t>mistura benzeno tolueno com </a:t>
                </a:r>
                <a14:m>
                  <m:oMath xmlns:m="http://schemas.openxmlformats.org/officeDocument/2006/math">
                    <m:r>
                      <a:rPr lang="pt-BR" sz="1600" i="1" dirty="0">
                        <a:latin typeface="Cambria Math" panose="02040503050406030204" pitchFamily="18" charset="0"/>
                      </a:rPr>
                      <m:t>40 %</m:t>
                    </m:r>
                  </m:oMath>
                </a14:m>
                <a:r>
                  <a:rPr lang="pt-BR" sz="1600" dirty="0"/>
                  <a:t> em moles de benzeno é submetida à uma destilação diferencial até que </a:t>
                </a:r>
                <a14:m>
                  <m:oMath xmlns:m="http://schemas.openxmlformats.org/officeDocument/2006/math">
                    <m:r>
                      <a:rPr lang="pt-BR" sz="1600" i="1" dirty="0">
                        <a:latin typeface="Cambria Math" panose="02040503050406030204" pitchFamily="18" charset="0"/>
                      </a:rPr>
                      <m:t>65 %</m:t>
                    </m:r>
                  </m:oMath>
                </a14:m>
                <a:r>
                  <a:rPr lang="pt-BR" sz="1600" dirty="0"/>
                  <a:t> dos moles iniciais sejam destilados. Pede-se:</a:t>
                </a:r>
              </a:p>
              <a:p>
                <a:pPr marL="0" indent="0" algn="just">
                  <a:buNone/>
                </a:pPr>
                <a:r>
                  <a:rPr lang="pt-BR" sz="1600" dirty="0" smtClean="0"/>
                  <a:t>a) A </a:t>
                </a:r>
                <a:r>
                  <a:rPr lang="pt-BR" sz="1600" dirty="0"/>
                  <a:t>concentração do benzeno no </a:t>
                </a:r>
                <a:r>
                  <a:rPr lang="pt-BR" sz="1600" dirty="0" smtClean="0"/>
                  <a:t>balão;</a:t>
                </a:r>
                <a:endParaRPr lang="pt-BR" sz="1600" dirty="0"/>
              </a:p>
              <a:p>
                <a:pPr marL="0" indent="0">
                  <a:buNone/>
                </a:pPr>
                <a:r>
                  <a:rPr lang="pt-BR" sz="1600" dirty="0"/>
                  <a:t>b) A concentração do benzeno no </a:t>
                </a:r>
                <a:r>
                  <a:rPr lang="pt-BR" sz="1600" dirty="0" smtClean="0"/>
                  <a:t>destilado.</a:t>
                </a:r>
              </a:p>
              <a:p>
                <a:pPr marL="0" indent="0">
                  <a:buNone/>
                </a:pPr>
                <a:r>
                  <a:rPr lang="pt-BR" sz="1600" dirty="0"/>
                  <a:t>Dados:</a:t>
                </a:r>
                <a14:m>
                  <m:oMath xmlns:m="http://schemas.openxmlformats.org/officeDocument/2006/math">
                    <m:r>
                      <a:rPr lang="pt-BR" sz="1600" dirty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pt-BR" sz="1600" i="1" dirty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pt-BR" sz="1600" i="1" baseline="-25000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pt-BR" sz="1600" i="1" baseline="-25000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1600" i="1" baseline="-25000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pt-BR" sz="1600" i="1">
                        <a:latin typeface="Cambria Math" panose="02040503050406030204" pitchFamily="18" charset="0"/>
                      </a:rPr>
                      <m:t>=2,4</m:t>
                    </m:r>
                  </m:oMath>
                </a14:m>
                <a:endParaRPr lang="pt-BR" sz="1600" dirty="0"/>
              </a:p>
              <a:p>
                <a:pPr marL="0" indent="0">
                  <a:buNone/>
                </a:pPr>
                <a:endParaRPr lang="pt-BR" sz="1600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9FE1C106-9BDA-48DF-96D2-A664638119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890" y="75152"/>
                <a:ext cx="6445481" cy="2519661"/>
              </a:xfrm>
              <a:blipFill>
                <a:blip r:embed="rId2"/>
                <a:stretch>
                  <a:fillRect l="-1892" t="-2174" b="-16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881148" y="2730078"/>
            <a:ext cx="286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Solução: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1188721" y="3416531"/>
                <a:ext cx="3039422" cy="258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Mistura Benzeno-Tolueno</a:t>
                </a:r>
                <a:endParaRPr lang="pt-BR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 dirty="0">
                          <a:latin typeface="Cambria Math" panose="02040503050406030204" pitchFamily="18" charset="0"/>
                        </a:rPr>
                        <m:t>=0,4 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  <a:p>
                <a:endParaRPr lang="pt-BR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b="0" i="1" baseline="-25000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 baseline="-250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= 0,6 ;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  <a:p>
                <a:endParaRPr lang="pt-BR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pt-BR" i="1" baseline="-25000" dirty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 baseline="-25000" dirty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i="1" baseline="-25000" dirty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=2,4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  <a:p>
                <a:endParaRPr lang="pt-BR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 = 0,65 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𝑜𝑢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= 0,35 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 baseline="-25000" dirty="0">
                          <a:latin typeface="Cambria Math" panose="02040503050406030204" pitchFamily="18" charset="0"/>
                        </a:rPr>
                        <m:t>0 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21" y="3416531"/>
                <a:ext cx="3039422" cy="2585323"/>
              </a:xfrm>
              <a:prstGeom prst="rect">
                <a:avLst/>
              </a:prstGeom>
              <a:blipFill>
                <a:blip r:embed="rId3"/>
                <a:stretch>
                  <a:fillRect l="-1603" t="-14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79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1451</TotalTime>
  <Words>473</Words>
  <Application>Microsoft Office PowerPoint</Application>
  <PresentationFormat>Apresentação na tela (4:3)</PresentationFormat>
  <Paragraphs>131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Arial</vt:lpstr>
      <vt:lpstr>Bookman Old Style</vt:lpstr>
      <vt:lpstr>Cambria Math</vt:lpstr>
      <vt:lpstr>Constantia</vt:lpstr>
      <vt:lpstr>Times New Roman</vt:lpstr>
      <vt:lpstr>Trebuchet MS</vt:lpstr>
      <vt:lpstr>Wingdings 3</vt:lpstr>
      <vt:lpstr>Facetado</vt:lpstr>
      <vt:lpstr>Microsoft Equation 3.0</vt:lpstr>
      <vt:lpstr>Equação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Destilação Flash</dc:title>
  <dc:creator>gustavo da silva picirilo</dc:creator>
  <cp:lastModifiedBy>Simone</cp:lastModifiedBy>
  <cp:revision>74</cp:revision>
  <dcterms:created xsi:type="dcterms:W3CDTF">2020-08-26T01:18:22Z</dcterms:created>
  <dcterms:modified xsi:type="dcterms:W3CDTF">2020-09-10T21:31:43Z</dcterms:modified>
</cp:coreProperties>
</file>