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71" r:id="rId5"/>
    <p:sldId id="280" r:id="rId6"/>
    <p:sldId id="270" r:id="rId7"/>
    <p:sldId id="283" r:id="rId8"/>
    <p:sldId id="282" r:id="rId9"/>
    <p:sldId id="281" r:id="rId10"/>
    <p:sldId id="284" r:id="rId11"/>
    <p:sldId id="272" r:id="rId12"/>
    <p:sldId id="273" r:id="rId13"/>
    <p:sldId id="275" r:id="rId14"/>
    <p:sldId id="276" r:id="rId15"/>
    <p:sldId id="274" r:id="rId16"/>
    <p:sldId id="277" r:id="rId17"/>
    <p:sldId id="289" r:id="rId18"/>
    <p:sldId id="287" r:id="rId19"/>
    <p:sldId id="267" r:id="rId20"/>
    <p:sldId id="286" r:id="rId21"/>
    <p:sldId id="285" r:id="rId22"/>
    <p:sldId id="259" r:id="rId23"/>
    <p:sldId id="262" r:id="rId24"/>
    <p:sldId id="260" r:id="rId25"/>
    <p:sldId id="261" r:id="rId26"/>
    <p:sldId id="28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99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91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7812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1764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040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957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436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90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5592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2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81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339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694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4822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5161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7175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0063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392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523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2508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8980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465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4453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606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738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>
                <a:solidFill>
                  <a:prstClr val="black"/>
                </a:solidFill>
              </a:rPr>
              <a:pPr/>
              <a:t>08/08/2019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776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65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4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78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86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2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011FD-FFD6-4A1B-A428-5FB7885D1415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2ACC-807F-45F7-B02D-5651B8779E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89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427D"/>
            </a:gs>
            <a:gs pos="50000">
              <a:srgbClr val="325CA8"/>
            </a:gs>
            <a:gs pos="100000">
              <a:srgbClr val="2E4F8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D:\BKP_PCEGS\Documents\Edson\fundos\Imagem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0" y="0"/>
            <a:ext cx="913803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5074" y="6500834"/>
            <a:ext cx="247172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SzPct val="70000"/>
        <a:buFont typeface="Wingdings" pitchFamily="2" charset="2"/>
        <a:buChar char="v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427D"/>
            </a:gs>
            <a:gs pos="50000">
              <a:srgbClr val="325CA8"/>
            </a:gs>
            <a:gs pos="100000">
              <a:srgbClr val="2E4F8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D:\BKP_PCEGS\Documents\Edson\fundos\Imagem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0" y="0"/>
            <a:ext cx="913803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5074" y="6500834"/>
            <a:ext cx="247172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FF75A5C-C0C4-4C18-ACA1-0BD0B116CA0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SzPct val="70000"/>
        <a:buFont typeface="Wingdings" pitchFamily="2" charset="2"/>
        <a:buChar char="v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491691" y="5799138"/>
            <a:ext cx="2771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Edson Garcia Soares</a:t>
            </a:r>
          </a:p>
          <a:p>
            <a:pPr algn="ctr"/>
            <a:r>
              <a:rPr lang="en-US" sz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FMRP-USP</a:t>
            </a:r>
            <a:endParaRPr lang="pt-BR" sz="1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1965240" y="44825"/>
            <a:ext cx="5214937" cy="940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Times New Roman"/>
              </a:rPr>
              <a:t>Universidade de São Paulo</a:t>
            </a:r>
          </a:p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Times New Roman"/>
              </a:rPr>
              <a:t>Faculdade de Medicina de Ribeirão Preto</a:t>
            </a:r>
          </a:p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Times New Roman"/>
              </a:rPr>
              <a:t>Departamento de Patologia e Medicina Legal</a:t>
            </a:r>
          </a:p>
        </p:txBody>
      </p:sp>
      <p:pic>
        <p:nvPicPr>
          <p:cNvPr id="19" name="Picture 13" descr="BRASAOcolor_g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153988"/>
            <a:ext cx="6604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brasao"/>
          <p:cNvPicPr>
            <a:picLocks noChangeAspect="1" noChangeArrowheads="1"/>
          </p:cNvPicPr>
          <p:nvPr/>
        </p:nvPicPr>
        <p:blipFill>
          <a:blip r:embed="rId3" cstate="print"/>
          <a:srcRect l="10246" t="10274" r="6174" b="11035"/>
          <a:stretch>
            <a:fillRect/>
          </a:stretch>
        </p:blipFill>
        <p:spPr bwMode="auto">
          <a:xfrm>
            <a:off x="195263" y="85725"/>
            <a:ext cx="66198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6079066" y="5460998"/>
            <a:ext cx="1608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2019</a:t>
            </a:r>
            <a:endParaRPr lang="pt-BR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04800" y="1363133"/>
            <a:ext cx="8529506" cy="614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Curso de Patologia </a:t>
            </a:r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Geral para </a:t>
            </a:r>
            <a:r>
              <a:rPr lang="pt-B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Fisioterapia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4011481" y="3496733"/>
            <a:ext cx="4455186" cy="547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Alterações circulatórias</a:t>
            </a:r>
            <a:endParaRPr lang="pt-BR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1270" t="8659" r="50732" b="35027"/>
          <a:stretch>
            <a:fillRect/>
          </a:stretch>
        </p:blipFill>
        <p:spPr bwMode="auto">
          <a:xfrm>
            <a:off x="135467" y="2345268"/>
            <a:ext cx="3804094" cy="35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29901" y="5885589"/>
            <a:ext cx="22717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 dirty="0">
                <a:solidFill>
                  <a:prstClr val="white"/>
                </a:solidFill>
              </a:rPr>
              <a:t>http://www.cuorevivo.it/angina_Netter_0.jpg</a:t>
            </a:r>
          </a:p>
        </p:txBody>
      </p:sp>
    </p:spTree>
    <p:extLst>
      <p:ext uri="{BB962C8B-B14F-4D97-AF65-F5344CB8AC3E}">
        <p14:creationId xmlns:p14="http://schemas.microsoft.com/office/powerpoint/2010/main" val="41200567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9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585" y="0"/>
            <a:ext cx="8664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8652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Principais distúrbios dinâmicos causadores do edema</a:t>
            </a:r>
          </a:p>
          <a:p>
            <a:pPr algn="just"/>
            <a:r>
              <a:rPr lang="pt-BR" sz="2400" b="1" dirty="0" smtClean="0">
                <a:solidFill>
                  <a:srgbClr val="00B0F0"/>
                </a:solidFill>
              </a:rPr>
              <a:t>2. Diminuição da pressão osmótica sanguínea: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Ex.: insuficiência renal por síndrome </a:t>
            </a:r>
            <a:r>
              <a:rPr lang="pt-BR" sz="2400" b="1" dirty="0" err="1" smtClean="0">
                <a:solidFill>
                  <a:schemeClr val="bg1"/>
                </a:solidFill>
              </a:rPr>
              <a:t>nefrótica</a:t>
            </a:r>
            <a:r>
              <a:rPr lang="pt-BR" sz="2400" b="1" dirty="0" smtClean="0">
                <a:solidFill>
                  <a:schemeClr val="bg1"/>
                </a:solidFill>
              </a:rPr>
              <a:t> - aumento da permeabilidade da membrana basal glomerular -  passagem de grande quantidade de albumina e outras proteínas para a urina (</a:t>
            </a:r>
            <a:r>
              <a:rPr lang="pt-BR" sz="2400" b="1" dirty="0" err="1" smtClean="0">
                <a:solidFill>
                  <a:schemeClr val="bg1"/>
                </a:solidFill>
              </a:rPr>
              <a:t>proteinúria</a:t>
            </a:r>
            <a:r>
              <a:rPr lang="pt-BR" sz="2400" b="1" dirty="0" smtClean="0">
                <a:solidFill>
                  <a:schemeClr val="bg1"/>
                </a:solidFill>
              </a:rPr>
              <a:t>) – diminuição da </a:t>
            </a:r>
            <a:r>
              <a:rPr lang="pt-BR" sz="2400" b="1" dirty="0" err="1" smtClean="0">
                <a:solidFill>
                  <a:schemeClr val="bg1"/>
                </a:solidFill>
              </a:rPr>
              <a:t>osmolaridade</a:t>
            </a:r>
            <a:r>
              <a:rPr lang="pt-BR" sz="2400" b="1" dirty="0" smtClean="0">
                <a:solidFill>
                  <a:schemeClr val="bg1"/>
                </a:solidFill>
              </a:rPr>
              <a:t> sanguínea. Na tentativa de equilibrar a </a:t>
            </a:r>
            <a:r>
              <a:rPr lang="pt-BR" sz="2400" b="1" dirty="0" err="1" smtClean="0">
                <a:solidFill>
                  <a:schemeClr val="bg1"/>
                </a:solidFill>
              </a:rPr>
              <a:t>osmolaridade</a:t>
            </a:r>
            <a:r>
              <a:rPr lang="pt-BR" sz="2400" b="1" dirty="0" smtClean="0">
                <a:solidFill>
                  <a:schemeClr val="bg1"/>
                </a:solidFill>
              </a:rPr>
              <a:t> entre o sangue e o interstício, há passagem de líquido plasmático do sangue para o interstício, provocando edema generalizado.</a:t>
            </a:r>
          </a:p>
        </p:txBody>
      </p:sp>
    </p:spTree>
    <p:extLst>
      <p:ext uri="{BB962C8B-B14F-4D97-AF65-F5344CB8AC3E}">
        <p14:creationId xmlns:p14="http://schemas.microsoft.com/office/powerpoint/2010/main" val="3263542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500" y="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321729"/>
            <a:ext cx="86529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Principais distúrbios dinâmicos causadores do edema</a:t>
            </a:r>
          </a:p>
          <a:p>
            <a:pPr algn="just"/>
            <a:r>
              <a:rPr lang="pt-BR" sz="2400" b="1" dirty="0" smtClean="0">
                <a:solidFill>
                  <a:srgbClr val="00B0F0"/>
                </a:solidFill>
              </a:rPr>
              <a:t>3. Aumento da pressão osmótica intersticial: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Ex.: na insuficiência cardíaca, por deficiência no bombeamento do músculo cardíaco, há diminuição da pressão sanguínea arterial com diminuição da pressão arteriolar renal e ação do aparelho justa-glomerular ativando o sistema renina-angiotensina. Este promove a constrição das arteríolas aferentes glomerulares com diminuição da filtração glomerular na tentativa de aumentar o volume sanguíneo e, com isso, aumentar a pressão arterial. Isso provoca a secreção compensatória de </a:t>
            </a:r>
            <a:r>
              <a:rPr lang="pt-BR" sz="2000" b="1" dirty="0" err="1" smtClean="0">
                <a:solidFill>
                  <a:schemeClr val="bg1"/>
                </a:solidFill>
              </a:rPr>
              <a:t>aldosterona</a:t>
            </a:r>
            <a:r>
              <a:rPr lang="pt-BR" sz="2000" b="1" dirty="0" smtClean="0">
                <a:solidFill>
                  <a:schemeClr val="bg1"/>
                </a:solidFill>
              </a:rPr>
              <a:t>, a qual promove a retenção de sódio e, consequentemente, água, causando edema. Além disso, a diminuição da pressão arterial é detectada pelos barorreceptores do organismo, os quais informam o núcleo </a:t>
            </a:r>
            <a:r>
              <a:rPr lang="pt-BR" sz="2000" b="1" dirty="0" err="1" smtClean="0">
                <a:solidFill>
                  <a:schemeClr val="bg1"/>
                </a:solidFill>
              </a:rPr>
              <a:t>supra-óptico</a:t>
            </a:r>
            <a:r>
              <a:rPr lang="pt-BR" sz="2000" b="1" dirty="0" smtClean="0">
                <a:solidFill>
                  <a:schemeClr val="bg1"/>
                </a:solidFill>
              </a:rPr>
              <a:t> hipotalâmico, aumentando a secreção do hormônio </a:t>
            </a:r>
            <a:r>
              <a:rPr lang="pt-BR" sz="2000" b="1" dirty="0" err="1" smtClean="0">
                <a:solidFill>
                  <a:schemeClr val="bg1"/>
                </a:solidFill>
              </a:rPr>
              <a:t>anti-diurético</a:t>
            </a:r>
            <a:r>
              <a:rPr lang="pt-BR" sz="2000" b="1" dirty="0" smtClean="0">
                <a:solidFill>
                  <a:schemeClr val="bg1"/>
                </a:solidFill>
              </a:rPr>
              <a:t>, retendo água, provocando aumento do volume sanguíneo – hipervolemia – e, consequentemente, edema. Na insuficiência renal também ocorre o mesmo fenômeno de ativação do mecanismo renina-angiotensina pela diminuição do fluxo urinário por hipovolemia, com as mesmas consequências. Também no </a:t>
            </a:r>
            <a:r>
              <a:rPr lang="pt-BR" sz="2000" b="1" dirty="0" err="1" smtClean="0">
                <a:solidFill>
                  <a:schemeClr val="bg1"/>
                </a:solidFill>
              </a:rPr>
              <a:t>hiperaldosteronismo</a:t>
            </a:r>
            <a:r>
              <a:rPr lang="pt-BR" sz="2000" b="1" dirty="0" smtClean="0">
                <a:solidFill>
                  <a:schemeClr val="bg1"/>
                </a:solidFill>
              </a:rPr>
              <a:t> primário – causado geralmente por tumores corticais da adrenal, produtores de excesso de </a:t>
            </a:r>
            <a:r>
              <a:rPr lang="pt-BR" sz="2000" b="1" dirty="0" err="1" smtClean="0">
                <a:solidFill>
                  <a:schemeClr val="bg1"/>
                </a:solidFill>
              </a:rPr>
              <a:t>aldosterona</a:t>
            </a:r>
            <a:r>
              <a:rPr lang="pt-BR" sz="2000" b="1" dirty="0" smtClean="0">
                <a:solidFill>
                  <a:schemeClr val="bg1"/>
                </a:solidFill>
              </a:rPr>
              <a:t> – a retenção de sódio pelo excesso de </a:t>
            </a:r>
            <a:r>
              <a:rPr lang="pt-BR" sz="2000" b="1" dirty="0" err="1" smtClean="0">
                <a:solidFill>
                  <a:schemeClr val="bg1"/>
                </a:solidFill>
              </a:rPr>
              <a:t>aldosterona</a:t>
            </a:r>
            <a:r>
              <a:rPr lang="pt-BR" sz="2000" b="1" dirty="0" smtClean="0">
                <a:solidFill>
                  <a:schemeClr val="bg1"/>
                </a:solidFill>
              </a:rPr>
              <a:t> provoca o mesmo efeito.</a:t>
            </a:r>
          </a:p>
        </p:txBody>
      </p:sp>
    </p:spTree>
    <p:extLst>
      <p:ext uri="{BB962C8B-B14F-4D97-AF65-F5344CB8AC3E}">
        <p14:creationId xmlns:p14="http://schemas.microsoft.com/office/powerpoint/2010/main" val="674446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6794500" y="3428998"/>
            <a:ext cx="1651000" cy="34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dirty="0" smtClean="0"/>
              <a:t>Resposta sistêmica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400" dirty="0"/>
          </a:p>
          <a:p>
            <a:endParaRPr lang="pt-BR" sz="2400" dirty="0" smtClean="0"/>
          </a:p>
          <a:p>
            <a:endParaRPr lang="pt-BR" sz="1200" dirty="0"/>
          </a:p>
          <a:p>
            <a:endParaRPr lang="pt-BR" sz="2400" dirty="0" smtClean="0"/>
          </a:p>
          <a:p>
            <a:endParaRPr lang="pt-BR" dirty="0" smtClean="0"/>
          </a:p>
          <a:p>
            <a:pPr algn="ctr">
              <a:lnSpc>
                <a:spcPts val="1600"/>
              </a:lnSpc>
            </a:pPr>
            <a:r>
              <a:rPr lang="pt-BR" dirty="0" smtClean="0"/>
              <a:t>Febre e proliferação de leucócitos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87900" y="3428998"/>
            <a:ext cx="1651000" cy="34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dirty="0" smtClean="0"/>
              <a:t>Quimiotaxia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400" dirty="0"/>
          </a:p>
          <a:p>
            <a:endParaRPr lang="pt-BR" sz="2400" dirty="0" smtClean="0"/>
          </a:p>
          <a:p>
            <a:endParaRPr lang="pt-BR" sz="1200" dirty="0"/>
          </a:p>
          <a:p>
            <a:endParaRPr lang="pt-BR" sz="2400" dirty="0" smtClean="0"/>
          </a:p>
          <a:p>
            <a:endParaRPr lang="pt-BR" dirty="0"/>
          </a:p>
          <a:p>
            <a:endParaRPr lang="pt-BR" dirty="0" smtClean="0"/>
          </a:p>
          <a:p>
            <a:pPr algn="ctr">
              <a:lnSpc>
                <a:spcPts val="1600"/>
              </a:lnSpc>
            </a:pPr>
            <a:r>
              <a:rPr lang="pt-BR" dirty="0"/>
              <a:t>Migração de leucócitos para a zona lesada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81300" y="3428998"/>
            <a:ext cx="1651000" cy="34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dirty="0" smtClean="0"/>
              <a:t>Aumento da permeabilidade dos capilares</a:t>
            </a:r>
          </a:p>
          <a:p>
            <a:endParaRPr lang="pt-BR" dirty="0" smtClean="0"/>
          </a:p>
          <a:p>
            <a:endParaRPr lang="pt-BR" dirty="0"/>
          </a:p>
          <a:p>
            <a:endParaRPr lang="pt-BR" sz="1400" dirty="0"/>
          </a:p>
          <a:p>
            <a:endParaRPr lang="pt-BR" sz="2400" dirty="0" smtClean="0"/>
          </a:p>
          <a:p>
            <a:endParaRPr lang="pt-BR" sz="12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Liberação de fluido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4700" y="3428998"/>
            <a:ext cx="1651000" cy="34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Vasodilatação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Aumento do fluxo sanguíneo</a:t>
            </a:r>
            <a:endParaRPr lang="pt-B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500" y="0"/>
            <a:ext cx="801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609600"/>
            <a:ext cx="8652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solidFill>
                  <a:schemeClr val="bg1"/>
                </a:solidFill>
              </a:rPr>
              <a:t>Principais distúrbios dinâmicos causadores do edema</a:t>
            </a:r>
          </a:p>
          <a:p>
            <a:pPr algn="just"/>
            <a:r>
              <a:rPr lang="pt-BR" sz="2200" b="1" dirty="0" smtClean="0">
                <a:solidFill>
                  <a:srgbClr val="00B0F0"/>
                </a:solidFill>
              </a:rPr>
              <a:t>4. Aumento da permeabilidade vascular:</a:t>
            </a:r>
          </a:p>
          <a:p>
            <a:pPr algn="just"/>
            <a:r>
              <a:rPr lang="pt-BR" sz="2200" b="1" dirty="0" smtClean="0">
                <a:solidFill>
                  <a:schemeClr val="bg1"/>
                </a:solidFill>
              </a:rPr>
              <a:t>Ex.: nas lesões inflamatórias, a liberação de mediadores químicos da inflamação – histamina, </a:t>
            </a:r>
            <a:r>
              <a:rPr lang="pt-BR" sz="2200" b="1" dirty="0" err="1" smtClean="0">
                <a:solidFill>
                  <a:schemeClr val="bg1"/>
                </a:solidFill>
              </a:rPr>
              <a:t>cininas</a:t>
            </a:r>
            <a:r>
              <a:rPr lang="pt-BR" sz="2200" b="1" dirty="0" smtClean="0">
                <a:solidFill>
                  <a:schemeClr val="bg1"/>
                </a:solidFill>
              </a:rPr>
              <a:t> plasmáticas etc. – provoca aumento da permeabilidade vascular com extravasamento de líquido plasmático para o interstício, causando edema – tumefação – local.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49300" y="3034268"/>
            <a:ext cx="772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Lesão de um tecido por agentes físicos, químicos ou microrganismos patogênico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764929"/>
            <a:ext cx="7683500" cy="25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" y="0"/>
            <a:ext cx="7734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503767"/>
            <a:ext cx="8652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Principais distúrbios dinâmicos causadores do edema</a:t>
            </a:r>
          </a:p>
          <a:p>
            <a:pPr algn="just"/>
            <a:r>
              <a:rPr lang="pt-BR" sz="2400" b="1" dirty="0" smtClean="0">
                <a:solidFill>
                  <a:srgbClr val="00B0F0"/>
                </a:solidFill>
              </a:rPr>
              <a:t>5. Obstrução linfática: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Ex.: </a:t>
            </a:r>
            <a:r>
              <a:rPr lang="pt-BR" sz="2400" b="1" dirty="0" err="1" smtClean="0">
                <a:solidFill>
                  <a:schemeClr val="bg1"/>
                </a:solidFill>
              </a:rPr>
              <a:t>filariose</a:t>
            </a:r>
            <a:r>
              <a:rPr lang="pt-BR" sz="2400" b="1" dirty="0" smtClean="0">
                <a:solidFill>
                  <a:schemeClr val="bg1"/>
                </a:solidFill>
              </a:rPr>
              <a:t> (</a:t>
            </a:r>
            <a:r>
              <a:rPr lang="pt-BR" sz="2400" b="1" dirty="0" err="1" smtClean="0">
                <a:solidFill>
                  <a:schemeClr val="bg1"/>
                </a:solidFill>
              </a:rPr>
              <a:t>Wuchereria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bancrofti</a:t>
            </a:r>
            <a:r>
              <a:rPr lang="pt-BR" sz="2400" b="1" dirty="0" smtClean="0">
                <a:solidFill>
                  <a:schemeClr val="bg1"/>
                </a:solidFill>
              </a:rPr>
              <a:t>) - penetração </a:t>
            </a:r>
            <a:r>
              <a:rPr lang="pt-BR" sz="2400" b="1" dirty="0">
                <a:solidFill>
                  <a:schemeClr val="bg1"/>
                </a:solidFill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</a:rPr>
              <a:t>os vasos linfáticos com inflamação e obstrução dificultando a drenagem linfática -  </a:t>
            </a:r>
            <a:r>
              <a:rPr lang="pt-BR" sz="2400" b="1" dirty="0" err="1" smtClean="0">
                <a:solidFill>
                  <a:schemeClr val="bg1"/>
                </a:solidFill>
              </a:rPr>
              <a:t>linfedema</a:t>
            </a:r>
            <a:r>
              <a:rPr lang="pt-BR" sz="2400" b="1" dirty="0" smtClean="0">
                <a:solidFill>
                  <a:schemeClr val="bg1"/>
                </a:solidFill>
              </a:rPr>
              <a:t>  – elefantíase –, e na túnica vaginal - </a:t>
            </a:r>
            <a:r>
              <a:rPr lang="pt-BR" sz="2400" b="1" dirty="0" err="1" smtClean="0">
                <a:solidFill>
                  <a:schemeClr val="bg1"/>
                </a:solidFill>
              </a:rPr>
              <a:t>quilocele</a:t>
            </a:r>
            <a:r>
              <a:rPr lang="pt-BR" sz="2400" b="1" dirty="0" smtClean="0">
                <a:solidFill>
                  <a:schemeClr val="bg1"/>
                </a:solidFill>
              </a:rPr>
              <a:t>. Também em cirurgia mamária por câncer com </a:t>
            </a:r>
            <a:r>
              <a:rPr lang="pt-BR" sz="2400" b="1" dirty="0" err="1" smtClean="0">
                <a:solidFill>
                  <a:schemeClr val="bg1"/>
                </a:solidFill>
              </a:rPr>
              <a:t>mastectomia</a:t>
            </a:r>
            <a:r>
              <a:rPr lang="pt-BR" sz="2400" b="1" dirty="0" smtClean="0">
                <a:solidFill>
                  <a:schemeClr val="bg1"/>
                </a:solidFill>
              </a:rPr>
              <a:t> radical e retirada da cadeia linfática axilar - obstrução da drenagem linfática no braço com </a:t>
            </a:r>
            <a:r>
              <a:rPr lang="pt-BR" sz="2400" b="1" dirty="0" err="1" smtClean="0">
                <a:solidFill>
                  <a:schemeClr val="bg1"/>
                </a:solidFill>
              </a:rPr>
              <a:t>linfedema</a:t>
            </a:r>
            <a:endParaRPr lang="pt-BR" sz="24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Resultado de imagem para filario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6111" b="6343"/>
          <a:stretch/>
        </p:blipFill>
        <p:spPr bwMode="auto">
          <a:xfrm>
            <a:off x="194734" y="3716216"/>
            <a:ext cx="4216400" cy="21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62662" y="5885935"/>
            <a:ext cx="23583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https://www.opas.org.br/o-que-e-filariose/</a:t>
            </a:r>
          </a:p>
        </p:txBody>
      </p:sp>
      <p:pic>
        <p:nvPicPr>
          <p:cNvPr id="6148" name="Picture 4" descr="Resultado de imagem para quiloc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t="27685" r="35128" b="9592"/>
          <a:stretch/>
        </p:blipFill>
        <p:spPr bwMode="auto">
          <a:xfrm>
            <a:off x="5706534" y="3555999"/>
            <a:ext cx="1905000" cy="28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47729" y="6461668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https://www.slideshare.net/yuotube/genital-i</a:t>
            </a:r>
          </a:p>
        </p:txBody>
      </p:sp>
    </p:spTree>
    <p:extLst>
      <p:ext uri="{BB962C8B-B14F-4D97-AF65-F5344CB8AC3E}">
        <p14:creationId xmlns:p14="http://schemas.microsoft.com/office/powerpoint/2010/main" val="1786487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3700" y="0"/>
            <a:ext cx="838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8652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B0F0"/>
                </a:solidFill>
              </a:rPr>
              <a:t>Desidratação: </a:t>
            </a:r>
            <a:r>
              <a:rPr lang="pt-BR" sz="2400" b="1" dirty="0" smtClean="0">
                <a:solidFill>
                  <a:schemeClr val="bg1"/>
                </a:solidFill>
              </a:rPr>
              <a:t>perda de água corpórea por diminuição da ingestão (coma  sem reposição hídrica parenteral), aumento de perdas pela pele (queimaduras e sudorese intensa), por via intestinal (diarreias crônicas e vômitos) ou pelos rins (poliúria do diabete insípido e doenças renais) - choque circulatório por diminuição do líquido extracelular e, por osmose –passagem  do líquido intracelular com eletrólitos para o compartimento intersticial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- distúrbio hidroeletrolítico - morte somática</a:t>
            </a:r>
          </a:p>
        </p:txBody>
      </p:sp>
      <p:pic>
        <p:nvPicPr>
          <p:cNvPr id="7170" name="Picture 2" descr="Resultado de imagem para Desidrat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42" y="3961416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88963" y="6116340"/>
            <a:ext cx="2539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http://clinicamirellafreire.blogspot.com/2012/02/desidratacao-e-insolacao-voce-sabe.html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4" y="3918856"/>
            <a:ext cx="3173711" cy="231095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775200" y="6261483"/>
            <a:ext cx="320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https://maenaodorme.com.br/2016/11/04/desidratacao-infantil/</a:t>
            </a:r>
          </a:p>
        </p:txBody>
      </p:sp>
    </p:spTree>
    <p:extLst>
      <p:ext uri="{BB962C8B-B14F-4D97-AF65-F5344CB8AC3E}">
        <p14:creationId xmlns:p14="http://schemas.microsoft.com/office/powerpoint/2010/main" val="16833279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3685" y="0"/>
            <a:ext cx="4909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circulatórias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71818" y="3429000"/>
            <a:ext cx="1496682" cy="5892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Alterações hemodinâmicas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170062" y="714156"/>
            <a:ext cx="1332000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/>
              <a:t> </a:t>
            </a:r>
            <a:r>
              <a:rPr lang="pt-BR" dirty="0" smtClean="0"/>
              <a:t>Hiperemia</a:t>
            </a:r>
            <a:endParaRPr lang="pt-BR" dirty="0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801105" y="596201"/>
            <a:ext cx="1332000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Ativa</a:t>
            </a:r>
            <a:endParaRPr lang="pt-BR" dirty="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631737" y="5318250"/>
            <a:ext cx="967948" cy="2408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Infarto</a:t>
            </a:r>
            <a:endParaRPr lang="pt-BR" dirty="0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703590" y="5213225"/>
            <a:ext cx="1332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Anêmico</a:t>
            </a:r>
            <a:endParaRPr lang="pt-BR" dirty="0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703591" y="5477577"/>
            <a:ext cx="1332000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Hemorrágico</a:t>
            </a:r>
            <a:endParaRPr lang="pt-BR" dirty="0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170062" y="1590933"/>
            <a:ext cx="1332000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Hemorragia</a:t>
            </a:r>
            <a:endParaRPr lang="pt-BR" dirty="0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170062" y="6175610"/>
            <a:ext cx="1260000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Choque</a:t>
            </a:r>
            <a:endParaRPr lang="pt-BR" dirty="0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801105" y="1228189"/>
            <a:ext cx="1332000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Hematoma</a:t>
            </a:r>
            <a:endParaRPr lang="pt-BR" dirty="0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3801105" y="1494425"/>
            <a:ext cx="1332000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Hemotórax</a:t>
            </a:r>
            <a:endParaRPr lang="pt-BR" dirty="0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3801105" y="1760661"/>
            <a:ext cx="1584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</a:t>
            </a:r>
            <a:r>
              <a:rPr lang="pt-BR" dirty="0" err="1" smtClean="0"/>
              <a:t>Hemopericardio</a:t>
            </a:r>
            <a:endParaRPr lang="pt-BR" dirty="0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01105" y="2026896"/>
            <a:ext cx="1584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</a:t>
            </a:r>
            <a:r>
              <a:rPr lang="pt-BR" dirty="0" err="1" smtClean="0"/>
              <a:t>Hemoperitônio</a:t>
            </a:r>
            <a:endParaRPr lang="pt-BR" dirty="0"/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3801105" y="5909653"/>
            <a:ext cx="153834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Hipovolêmico</a:t>
            </a:r>
            <a:endParaRPr lang="pt-BR" dirty="0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3801105" y="6442257"/>
            <a:ext cx="1495997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</a:t>
            </a:r>
            <a:r>
              <a:rPr lang="pt-BR" dirty="0" err="1" smtClean="0"/>
              <a:t>Cardiogênico</a:t>
            </a:r>
            <a:endParaRPr lang="pt-BR" dirty="0"/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3801105" y="6171834"/>
            <a:ext cx="2196000" cy="259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Insuficiência </a:t>
            </a:r>
            <a:r>
              <a:rPr lang="pt-BR" dirty="0"/>
              <a:t>vascular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115241" y="5772860"/>
            <a:ext cx="1332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Anafilático</a:t>
            </a:r>
            <a:endParaRPr lang="pt-BR" dirty="0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6118645" y="6040835"/>
            <a:ext cx="1332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Tóxico</a:t>
            </a:r>
            <a:endParaRPr lang="pt-BR" dirty="0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6118646" y="6299845"/>
            <a:ext cx="1332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Neurogênico</a:t>
            </a:r>
            <a:endParaRPr lang="pt-BR" dirty="0"/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6115241" y="6567820"/>
            <a:ext cx="1332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Séptico</a:t>
            </a:r>
            <a:endParaRPr lang="pt-BR" dirty="0"/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4309105" y="3182673"/>
            <a:ext cx="1114909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</a:t>
            </a:r>
            <a:r>
              <a:rPr lang="pt-BR" dirty="0" err="1" smtClean="0"/>
              <a:t>Nosologia</a:t>
            </a:r>
            <a:endParaRPr lang="pt-BR" dirty="0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170062" y="3538326"/>
            <a:ext cx="1332000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Trombose</a:t>
            </a:r>
            <a:endParaRPr lang="pt-BR" dirty="0"/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5657601" y="2035894"/>
            <a:ext cx="1901738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Lesão </a:t>
            </a:r>
            <a:r>
              <a:rPr lang="pt-BR" dirty="0"/>
              <a:t>endotelial</a:t>
            </a:r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5657601" y="2277381"/>
            <a:ext cx="1901738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Estase</a:t>
            </a:r>
            <a:endParaRPr lang="pt-BR" dirty="0"/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5657601" y="2518868"/>
            <a:ext cx="1901738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Turbulência</a:t>
            </a:r>
            <a:endParaRPr lang="pt-BR" dirty="0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5657601" y="2796354"/>
            <a:ext cx="1908000" cy="2526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</a:t>
            </a:r>
            <a:r>
              <a:rPr lang="pt-BR" dirty="0" err="1" smtClean="0"/>
              <a:t>Hemoconcentração</a:t>
            </a:r>
            <a:endParaRPr lang="pt-BR" dirty="0"/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5663862" y="3373219"/>
            <a:ext cx="1901738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Oclusiva</a:t>
            </a:r>
            <a:endParaRPr lang="pt-BR" dirty="0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5663863" y="3106850"/>
            <a:ext cx="1901738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Mural</a:t>
            </a:r>
            <a:endParaRPr lang="pt-BR" dirty="0"/>
          </a:p>
        </p:txBody>
      </p:sp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4309105" y="4518809"/>
            <a:ext cx="1114909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Evolução</a:t>
            </a:r>
            <a:endParaRPr lang="pt-BR" dirty="0"/>
          </a:p>
        </p:txBody>
      </p:sp>
      <p:sp>
        <p:nvSpPr>
          <p:cNvPr id="133152" name="Text Box 32"/>
          <p:cNvSpPr txBox="1">
            <a:spLocks noChangeArrowheads="1"/>
          </p:cNvSpPr>
          <p:nvPr/>
        </p:nvSpPr>
        <p:spPr bwMode="auto">
          <a:xfrm>
            <a:off x="5657603" y="3663483"/>
            <a:ext cx="1951006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Remoção </a:t>
            </a:r>
            <a:r>
              <a:rPr lang="pt-BR" dirty="0"/>
              <a:t>do trombo</a:t>
            </a:r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5657603" y="3913359"/>
            <a:ext cx="1951006" cy="2906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Recanalização</a:t>
            </a:r>
            <a:endParaRPr lang="pt-BR" dirty="0"/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5631737" y="4512721"/>
            <a:ext cx="968436" cy="2561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Embolia</a:t>
            </a:r>
            <a:endParaRPr lang="pt-BR" dirty="0"/>
          </a:p>
        </p:txBody>
      </p:sp>
      <p:sp>
        <p:nvSpPr>
          <p:cNvPr id="133155" name="Text Box 35"/>
          <p:cNvSpPr txBox="1">
            <a:spLocks noChangeArrowheads="1"/>
          </p:cNvSpPr>
          <p:nvPr/>
        </p:nvSpPr>
        <p:spPr bwMode="auto">
          <a:xfrm>
            <a:off x="6699347" y="4444074"/>
            <a:ext cx="1080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Gasosa</a:t>
            </a:r>
            <a:endParaRPr lang="pt-BR" dirty="0"/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6699347" y="4192595"/>
            <a:ext cx="1548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</a:t>
            </a:r>
            <a:r>
              <a:rPr lang="pt-BR" dirty="0" err="1" smtClean="0"/>
              <a:t>Tromboembolia</a:t>
            </a:r>
            <a:endParaRPr lang="pt-BR" dirty="0"/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6699347" y="4695553"/>
            <a:ext cx="1080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Gordurosa</a:t>
            </a:r>
            <a:endParaRPr lang="pt-BR" dirty="0"/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6699347" y="4947031"/>
            <a:ext cx="1080000" cy="25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Outras</a:t>
            </a:r>
            <a:endParaRPr lang="pt-BR" dirty="0"/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>
            <a:off x="4309105" y="2420739"/>
            <a:ext cx="1114909" cy="2659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Etiologia</a:t>
            </a:r>
            <a:endParaRPr lang="pt-BR" dirty="0"/>
          </a:p>
        </p:txBody>
      </p:sp>
      <p:cxnSp>
        <p:nvCxnSpPr>
          <p:cNvPr id="133160" name="AutoShape 40"/>
          <p:cNvCxnSpPr>
            <a:cxnSpLocks noChangeShapeType="1"/>
          </p:cNvCxnSpPr>
          <p:nvPr/>
        </p:nvCxnSpPr>
        <p:spPr bwMode="auto">
          <a:xfrm>
            <a:off x="6061160" y="4795173"/>
            <a:ext cx="41" cy="468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33161" name="AutoShape 41"/>
          <p:cNvSpPr>
            <a:spLocks/>
          </p:cNvSpPr>
          <p:nvPr/>
        </p:nvSpPr>
        <p:spPr bwMode="auto">
          <a:xfrm>
            <a:off x="2049904" y="500332"/>
            <a:ext cx="108050" cy="6275722"/>
          </a:xfrm>
          <a:prstGeom prst="leftBrace">
            <a:avLst>
              <a:gd name="adj1" fmla="val 38755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2" name="AutoShape 42"/>
          <p:cNvSpPr>
            <a:spLocks/>
          </p:cNvSpPr>
          <p:nvPr/>
        </p:nvSpPr>
        <p:spPr bwMode="auto">
          <a:xfrm>
            <a:off x="3674105" y="594001"/>
            <a:ext cx="108000" cy="576000"/>
          </a:xfrm>
          <a:prstGeom prst="leftBrace">
            <a:avLst>
              <a:gd name="adj1" fmla="val 32587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3" name="AutoShape 43"/>
          <p:cNvSpPr>
            <a:spLocks/>
          </p:cNvSpPr>
          <p:nvPr/>
        </p:nvSpPr>
        <p:spPr bwMode="auto">
          <a:xfrm>
            <a:off x="3674105" y="1183474"/>
            <a:ext cx="90021" cy="1152000"/>
          </a:xfrm>
          <a:prstGeom prst="leftBrace">
            <a:avLst>
              <a:gd name="adj1" fmla="val 66356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4" name="AutoShape 44"/>
          <p:cNvSpPr>
            <a:spLocks/>
          </p:cNvSpPr>
          <p:nvPr/>
        </p:nvSpPr>
        <p:spPr bwMode="auto">
          <a:xfrm>
            <a:off x="5551587" y="3103462"/>
            <a:ext cx="90021" cy="504000"/>
          </a:xfrm>
          <a:prstGeom prst="leftBrace">
            <a:avLst>
              <a:gd name="adj1" fmla="val 32587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5" name="AutoShape 45"/>
          <p:cNvSpPr>
            <a:spLocks/>
          </p:cNvSpPr>
          <p:nvPr/>
        </p:nvSpPr>
        <p:spPr bwMode="auto">
          <a:xfrm>
            <a:off x="5551587" y="1985102"/>
            <a:ext cx="90021" cy="1080000"/>
          </a:xfrm>
          <a:prstGeom prst="leftBrace">
            <a:avLst>
              <a:gd name="adj1" fmla="val 58769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6" name="AutoShape 46"/>
          <p:cNvSpPr>
            <a:spLocks/>
          </p:cNvSpPr>
          <p:nvPr/>
        </p:nvSpPr>
        <p:spPr bwMode="auto">
          <a:xfrm>
            <a:off x="5551587" y="3602259"/>
            <a:ext cx="90021" cy="2088000"/>
          </a:xfrm>
          <a:prstGeom prst="leftBrace">
            <a:avLst>
              <a:gd name="adj1" fmla="val 33705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7" name="AutoShape 47"/>
          <p:cNvSpPr>
            <a:spLocks/>
          </p:cNvSpPr>
          <p:nvPr/>
        </p:nvSpPr>
        <p:spPr bwMode="auto">
          <a:xfrm>
            <a:off x="6599685" y="4158730"/>
            <a:ext cx="90021" cy="972000"/>
          </a:xfrm>
          <a:prstGeom prst="leftBrace">
            <a:avLst>
              <a:gd name="adj1" fmla="val 52674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8" name="AutoShape 48"/>
          <p:cNvSpPr>
            <a:spLocks/>
          </p:cNvSpPr>
          <p:nvPr/>
        </p:nvSpPr>
        <p:spPr bwMode="auto">
          <a:xfrm>
            <a:off x="6010306" y="5723305"/>
            <a:ext cx="104935" cy="1116000"/>
          </a:xfrm>
          <a:prstGeom prst="leftBrace">
            <a:avLst>
              <a:gd name="adj1" fmla="val 66356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69" name="AutoShape 49"/>
          <p:cNvSpPr>
            <a:spLocks/>
          </p:cNvSpPr>
          <p:nvPr/>
        </p:nvSpPr>
        <p:spPr bwMode="auto">
          <a:xfrm>
            <a:off x="6608361" y="5166659"/>
            <a:ext cx="90021" cy="576000"/>
          </a:xfrm>
          <a:prstGeom prst="leftBrace">
            <a:avLst>
              <a:gd name="adj1" fmla="val 49064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70" name="AutoShape 50"/>
          <p:cNvSpPr>
            <a:spLocks/>
          </p:cNvSpPr>
          <p:nvPr/>
        </p:nvSpPr>
        <p:spPr bwMode="auto">
          <a:xfrm>
            <a:off x="3674105" y="5828606"/>
            <a:ext cx="97601" cy="946008"/>
          </a:xfrm>
          <a:prstGeom prst="leftBrace">
            <a:avLst>
              <a:gd name="adj1" fmla="val 76691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33171" name="AutoShape 51"/>
          <p:cNvSpPr>
            <a:spLocks/>
          </p:cNvSpPr>
          <p:nvPr/>
        </p:nvSpPr>
        <p:spPr bwMode="auto">
          <a:xfrm>
            <a:off x="4182105" y="2366715"/>
            <a:ext cx="90021" cy="2484000"/>
          </a:xfrm>
          <a:prstGeom prst="leftBrace">
            <a:avLst>
              <a:gd name="adj1" fmla="val 90060"/>
              <a:gd name="adj2" fmla="val 45491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3801105" y="884057"/>
            <a:ext cx="1332000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dirty="0" smtClean="0"/>
              <a:t> Passiva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5845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4" grpId="0" animBg="1"/>
      <p:bldP spid="133125" grpId="0" animBg="1"/>
      <p:bldP spid="13312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4" grpId="0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1" grpId="0" animBg="1"/>
      <p:bldP spid="133162" grpId="0" animBg="1"/>
      <p:bldP spid="133163" grpId="0" animBg="1"/>
      <p:bldP spid="133164" grpId="0" animBg="1"/>
      <p:bldP spid="133165" grpId="0" animBg="1"/>
      <p:bldP spid="133166" grpId="0" animBg="1"/>
      <p:bldP spid="133167" grpId="0" animBg="1"/>
      <p:bldP spid="133168" grpId="0" animBg="1"/>
      <p:bldP spid="133169" grpId="0" animBg="1"/>
      <p:bldP spid="133170" grpId="0" animBg="1"/>
      <p:bldP spid="13317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0" y="0"/>
            <a:ext cx="8331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91066" y="1041400"/>
            <a:ext cx="8043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Hiperemia </a:t>
            </a:r>
            <a:r>
              <a:rPr lang="pt-BR" dirty="0">
                <a:solidFill>
                  <a:schemeClr val="bg1"/>
                </a:solidFill>
              </a:rPr>
              <a:t>ou </a:t>
            </a:r>
            <a:r>
              <a:rPr lang="pt-BR" b="1" dirty="0">
                <a:solidFill>
                  <a:schemeClr val="bg1"/>
                </a:solidFill>
              </a:rPr>
              <a:t>congestão </a:t>
            </a:r>
            <a:r>
              <a:rPr lang="pt-BR" b="1" dirty="0" smtClean="0">
                <a:solidFill>
                  <a:schemeClr val="bg1"/>
                </a:solidFill>
              </a:rPr>
              <a:t>vascular - </a:t>
            </a:r>
            <a:r>
              <a:rPr lang="pt-BR" dirty="0" smtClean="0">
                <a:solidFill>
                  <a:schemeClr val="bg1"/>
                </a:solidFill>
              </a:rPr>
              <a:t>dilatação vascular com aumento </a:t>
            </a:r>
            <a:r>
              <a:rPr lang="pt-BR" dirty="0">
                <a:solidFill>
                  <a:schemeClr val="bg1"/>
                </a:solidFill>
              </a:rPr>
              <a:t>do volume sanguíneo intravascular na região </a:t>
            </a:r>
            <a:r>
              <a:rPr lang="pt-BR" dirty="0" smtClean="0">
                <a:solidFill>
                  <a:schemeClr val="bg1"/>
                </a:solidFill>
              </a:rPr>
              <a:t>comprometida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i="1" dirty="0" smtClean="0">
                <a:solidFill>
                  <a:srgbClr val="00B0F0"/>
                </a:solidFill>
              </a:rPr>
              <a:t>hiperemia ativa localizada</a:t>
            </a:r>
            <a:r>
              <a:rPr lang="pt-BR" dirty="0" smtClean="0">
                <a:solidFill>
                  <a:srgbClr val="00B0F0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ex</a:t>
            </a:r>
            <a:r>
              <a:rPr lang="pt-BR" dirty="0" smtClean="0">
                <a:solidFill>
                  <a:schemeClr val="bg1"/>
                </a:solidFill>
              </a:rPr>
              <a:t>: fases </a:t>
            </a:r>
            <a:r>
              <a:rPr lang="pt-BR" dirty="0">
                <a:solidFill>
                  <a:schemeClr val="bg1"/>
                </a:solidFill>
              </a:rPr>
              <a:t>iniciais do </a:t>
            </a:r>
            <a:r>
              <a:rPr lang="pt-BR" dirty="0" smtClean="0">
                <a:solidFill>
                  <a:schemeClr val="bg1"/>
                </a:solidFill>
              </a:rPr>
              <a:t>processo inflamatório - dilatação </a:t>
            </a:r>
            <a:r>
              <a:rPr lang="pt-BR" dirty="0">
                <a:solidFill>
                  <a:schemeClr val="bg1"/>
                </a:solidFill>
              </a:rPr>
              <a:t>vascular na área da </a:t>
            </a:r>
            <a:r>
              <a:rPr lang="pt-BR" dirty="0" smtClean="0">
                <a:solidFill>
                  <a:schemeClr val="bg1"/>
                </a:solidFill>
              </a:rPr>
              <a:t>lesão - rubor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calor</a:t>
            </a:r>
          </a:p>
          <a:p>
            <a:pPr algn="just"/>
            <a:r>
              <a:rPr lang="pt-BR" i="1" dirty="0">
                <a:solidFill>
                  <a:srgbClr val="00B0F0"/>
                </a:solidFill>
              </a:rPr>
              <a:t>hiperemia ativa generalizada </a:t>
            </a:r>
            <a:r>
              <a:rPr lang="pt-BR" i="1" dirty="0" smtClean="0">
                <a:solidFill>
                  <a:schemeClr val="bg1"/>
                </a:solidFill>
              </a:rPr>
              <a:t>-  </a:t>
            </a:r>
            <a:r>
              <a:rPr lang="pt-BR" i="1" dirty="0" err="1" smtClean="0">
                <a:solidFill>
                  <a:schemeClr val="bg1"/>
                </a:solidFill>
              </a:rPr>
              <a:t>ex</a:t>
            </a:r>
            <a:r>
              <a:rPr lang="pt-BR" i="1" dirty="0" smtClean="0">
                <a:solidFill>
                  <a:schemeClr val="bg1"/>
                </a:solidFill>
              </a:rPr>
              <a:t>: </a:t>
            </a:r>
            <a:r>
              <a:rPr lang="pt-BR" dirty="0" smtClean="0">
                <a:solidFill>
                  <a:schemeClr val="bg1"/>
                </a:solidFill>
              </a:rPr>
              <a:t>em exercícios </a:t>
            </a:r>
            <a:r>
              <a:rPr lang="pt-BR" dirty="0">
                <a:solidFill>
                  <a:schemeClr val="bg1"/>
                </a:solidFill>
              </a:rPr>
              <a:t>para aquecimento muscular, provocando vasodilatação </a:t>
            </a:r>
            <a:r>
              <a:rPr lang="pt-BR" dirty="0" smtClean="0">
                <a:solidFill>
                  <a:schemeClr val="bg1"/>
                </a:solidFill>
              </a:rPr>
              <a:t>sistêmica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4444" t="16102" r="25555" b="18713"/>
          <a:stretch/>
        </p:blipFill>
        <p:spPr>
          <a:xfrm>
            <a:off x="4746171" y="3280229"/>
            <a:ext cx="3621973" cy="2656114"/>
          </a:xfrm>
          <a:prstGeom prst="rect">
            <a:avLst/>
          </a:prstGeom>
        </p:spPr>
      </p:pic>
      <p:pic>
        <p:nvPicPr>
          <p:cNvPr id="8194" name="Picture 2" descr="Resultado de imagem para hiperemia ativa localiz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237820"/>
            <a:ext cx="3748768" cy="27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1372" y="5907092"/>
            <a:ext cx="3795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https://www.infoescola.com/sistema-circulatorio/hiperemia/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2000" y="5921606"/>
            <a:ext cx="3795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http://www.rafaelfighera.com.br/wp-content/uploads/2018/09/rafaelfighera_hiperemia.pdf</a:t>
            </a:r>
          </a:p>
        </p:txBody>
      </p:sp>
    </p:spTree>
    <p:extLst>
      <p:ext uri="{BB962C8B-B14F-4D97-AF65-F5344CB8AC3E}">
        <p14:creationId xmlns:p14="http://schemas.microsoft.com/office/powerpoint/2010/main" val="3801166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0" y="0"/>
            <a:ext cx="8331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0630" y="446319"/>
            <a:ext cx="8781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Hiperemia </a:t>
            </a:r>
            <a:endParaRPr lang="pt-BR" b="1" dirty="0" smtClean="0">
              <a:solidFill>
                <a:schemeClr val="bg1"/>
              </a:solidFill>
            </a:endParaRPr>
          </a:p>
          <a:p>
            <a:pPr algn="just"/>
            <a:r>
              <a:rPr lang="pt-BR" i="1" dirty="0" smtClean="0">
                <a:solidFill>
                  <a:srgbClr val="00B0F0"/>
                </a:solidFill>
              </a:rPr>
              <a:t>hiperemia </a:t>
            </a:r>
            <a:r>
              <a:rPr lang="pt-BR" i="1" dirty="0">
                <a:solidFill>
                  <a:srgbClr val="00B0F0"/>
                </a:solidFill>
              </a:rPr>
              <a:t>passiva localizada </a:t>
            </a:r>
            <a:r>
              <a:rPr lang="pt-BR" i="1" dirty="0" smtClean="0">
                <a:solidFill>
                  <a:schemeClr val="bg1"/>
                </a:solidFill>
              </a:rPr>
              <a:t>–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ex</a:t>
            </a:r>
            <a:r>
              <a:rPr lang="pt-BR" dirty="0" smtClean="0">
                <a:solidFill>
                  <a:schemeClr val="bg1"/>
                </a:solidFill>
              </a:rPr>
              <a:t>: fragilidade </a:t>
            </a:r>
            <a:r>
              <a:rPr lang="pt-BR" dirty="0">
                <a:solidFill>
                  <a:schemeClr val="bg1"/>
                </a:solidFill>
              </a:rPr>
              <a:t>em áreas irregulares das paredes de vasos </a:t>
            </a:r>
            <a:r>
              <a:rPr lang="pt-BR" dirty="0" smtClean="0">
                <a:solidFill>
                  <a:schemeClr val="bg1"/>
                </a:solidFill>
              </a:rPr>
              <a:t>venosos - formação </a:t>
            </a:r>
            <a:r>
              <a:rPr lang="pt-BR" dirty="0">
                <a:solidFill>
                  <a:schemeClr val="bg1"/>
                </a:solidFill>
              </a:rPr>
              <a:t>de varizes, com congestão </a:t>
            </a:r>
            <a:r>
              <a:rPr lang="pt-BR" dirty="0" smtClean="0">
                <a:solidFill>
                  <a:schemeClr val="bg1"/>
                </a:solidFill>
              </a:rPr>
              <a:t>passiva</a:t>
            </a:r>
          </a:p>
          <a:p>
            <a:pPr algn="just"/>
            <a:r>
              <a:rPr lang="pt-BR" i="1" dirty="0">
                <a:solidFill>
                  <a:srgbClr val="00B0F0"/>
                </a:solidFill>
              </a:rPr>
              <a:t>hiperemia passiva sistêmica </a:t>
            </a:r>
            <a:r>
              <a:rPr lang="pt-BR" i="1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ex</a:t>
            </a:r>
            <a:r>
              <a:rPr lang="pt-BR" dirty="0" smtClean="0">
                <a:solidFill>
                  <a:schemeClr val="bg1"/>
                </a:solidFill>
              </a:rPr>
              <a:t>: insuficiência cardíaca - enfraquecimento </a:t>
            </a:r>
            <a:r>
              <a:rPr lang="pt-BR" dirty="0">
                <a:solidFill>
                  <a:schemeClr val="bg1"/>
                </a:solidFill>
              </a:rPr>
              <a:t>das câmaras cardíacas direitas </a:t>
            </a:r>
            <a:r>
              <a:rPr lang="pt-BR" dirty="0" smtClean="0">
                <a:solidFill>
                  <a:schemeClr val="bg1"/>
                </a:solidFill>
              </a:rPr>
              <a:t>- dificuldade </a:t>
            </a:r>
            <a:r>
              <a:rPr lang="pt-BR" dirty="0">
                <a:solidFill>
                  <a:schemeClr val="bg1"/>
                </a:solidFill>
              </a:rPr>
              <a:t>na manutenção do débito cardíaco ventricular </a:t>
            </a:r>
            <a:r>
              <a:rPr lang="pt-BR" dirty="0" smtClean="0">
                <a:solidFill>
                  <a:schemeClr val="bg1"/>
                </a:solidFill>
              </a:rPr>
              <a:t>direito -  </a:t>
            </a:r>
            <a:r>
              <a:rPr lang="pt-BR" dirty="0">
                <a:solidFill>
                  <a:schemeClr val="bg1"/>
                </a:solidFill>
              </a:rPr>
              <a:t>aumento da pressão nessas câmaras  </a:t>
            </a:r>
            <a:r>
              <a:rPr lang="pt-BR" dirty="0" smtClean="0">
                <a:solidFill>
                  <a:schemeClr val="bg1"/>
                </a:solidFill>
              </a:rPr>
              <a:t>- aumento </a:t>
            </a:r>
            <a:r>
              <a:rPr lang="pt-BR" dirty="0">
                <a:solidFill>
                  <a:schemeClr val="bg1"/>
                </a:solidFill>
              </a:rPr>
              <a:t>da pressão hidrostática nos vasos venosos de retorno ao coração </a:t>
            </a:r>
            <a:r>
              <a:rPr lang="pt-BR" dirty="0" smtClean="0">
                <a:solidFill>
                  <a:schemeClr val="bg1"/>
                </a:solidFill>
              </a:rPr>
              <a:t>(veias </a:t>
            </a:r>
            <a:r>
              <a:rPr lang="pt-BR" dirty="0">
                <a:solidFill>
                  <a:schemeClr val="bg1"/>
                </a:solidFill>
              </a:rPr>
              <a:t>cavas e seus </a:t>
            </a:r>
            <a:r>
              <a:rPr lang="pt-BR" dirty="0" smtClean="0">
                <a:solidFill>
                  <a:schemeClr val="bg1"/>
                </a:solidFill>
              </a:rPr>
              <a:t>ramos)  </a:t>
            </a:r>
            <a:r>
              <a:rPr lang="pt-BR" dirty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chemeClr val="bg1"/>
                </a:solidFill>
              </a:rPr>
              <a:t>aumento </a:t>
            </a:r>
            <a:r>
              <a:rPr lang="pt-BR" dirty="0">
                <a:solidFill>
                  <a:schemeClr val="bg1"/>
                </a:solidFill>
              </a:rPr>
              <a:t>do volume sanguíneo e dilatação desses </a:t>
            </a:r>
            <a:r>
              <a:rPr lang="pt-BR" dirty="0" smtClean="0">
                <a:solidFill>
                  <a:schemeClr val="bg1"/>
                </a:solidFill>
              </a:rPr>
              <a:t>vasos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>
                <a:solidFill>
                  <a:schemeClr val="bg1"/>
                </a:solidFill>
              </a:rPr>
              <a:t>extravasamento do líquido plasmático para o </a:t>
            </a:r>
            <a:r>
              <a:rPr lang="pt-BR" dirty="0" smtClean="0">
                <a:solidFill>
                  <a:schemeClr val="bg1"/>
                </a:solidFill>
              </a:rPr>
              <a:t>interstício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– edema. Também </a:t>
            </a:r>
            <a:r>
              <a:rPr lang="pt-BR" dirty="0">
                <a:solidFill>
                  <a:schemeClr val="bg1"/>
                </a:solidFill>
              </a:rPr>
              <a:t>há congestão </a:t>
            </a:r>
            <a:r>
              <a:rPr lang="pt-BR" dirty="0" smtClean="0">
                <a:solidFill>
                  <a:schemeClr val="bg1"/>
                </a:solidFill>
              </a:rPr>
              <a:t>passiva crônica - acúmulo </a:t>
            </a:r>
            <a:r>
              <a:rPr lang="pt-BR" dirty="0">
                <a:solidFill>
                  <a:schemeClr val="bg1"/>
                </a:solidFill>
              </a:rPr>
              <a:t>de sangue represado </a:t>
            </a:r>
            <a:r>
              <a:rPr lang="pt-BR" dirty="0" smtClean="0">
                <a:solidFill>
                  <a:schemeClr val="bg1"/>
                </a:solidFill>
              </a:rPr>
              <a:t>(fígado em noz-moscada e esplenomegalia congestiva) e  </a:t>
            </a:r>
            <a:r>
              <a:rPr lang="pt-BR" dirty="0">
                <a:solidFill>
                  <a:schemeClr val="bg1"/>
                </a:solidFill>
              </a:rPr>
              <a:t>insuficiência das câmaras esquerdas do </a:t>
            </a:r>
            <a:r>
              <a:rPr lang="pt-BR" dirty="0" smtClean="0">
                <a:solidFill>
                  <a:schemeClr val="bg1"/>
                </a:solidFill>
              </a:rPr>
              <a:t>coração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>
                <a:solidFill>
                  <a:schemeClr val="bg1"/>
                </a:solidFill>
              </a:rPr>
              <a:t>redução do débito ventricular esquerdo </a:t>
            </a:r>
            <a:r>
              <a:rPr lang="pt-BR" dirty="0" smtClean="0">
                <a:solidFill>
                  <a:schemeClr val="bg1"/>
                </a:solidFill>
              </a:rPr>
              <a:t>- aumento </a:t>
            </a:r>
            <a:r>
              <a:rPr lang="pt-BR" dirty="0">
                <a:solidFill>
                  <a:schemeClr val="bg1"/>
                </a:solidFill>
              </a:rPr>
              <a:t>da pressão hidrostática nas veias pulmonares -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congestão passiva crônica dos </a:t>
            </a:r>
            <a:r>
              <a:rPr lang="pt-BR" dirty="0" smtClean="0">
                <a:solidFill>
                  <a:schemeClr val="bg1"/>
                </a:solidFill>
              </a:rPr>
              <a:t>pulmões -  </a:t>
            </a:r>
            <a:r>
              <a:rPr lang="pt-BR" dirty="0">
                <a:solidFill>
                  <a:schemeClr val="bg1"/>
                </a:solidFill>
              </a:rPr>
              <a:t>insuficiência </a:t>
            </a:r>
            <a:r>
              <a:rPr lang="pt-BR" dirty="0" smtClean="0">
                <a:solidFill>
                  <a:schemeClr val="bg1"/>
                </a:solidFill>
              </a:rPr>
              <a:t>respiratória - </a:t>
            </a:r>
            <a:r>
              <a:rPr lang="pt-BR" dirty="0" err="1" smtClean="0">
                <a:solidFill>
                  <a:schemeClr val="bg1"/>
                </a:solidFill>
              </a:rPr>
              <a:t>dispnéia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1270" t="31340" r="27778" b="32822"/>
          <a:stretch/>
        </p:blipFill>
        <p:spPr>
          <a:xfrm>
            <a:off x="165100" y="4053114"/>
            <a:ext cx="1885715" cy="18142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6181" t="23580" r="34064" b="24691"/>
          <a:stretch/>
        </p:blipFill>
        <p:spPr>
          <a:xfrm>
            <a:off x="2006600" y="4038600"/>
            <a:ext cx="3158067" cy="23114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57200" y="6319538"/>
            <a:ext cx="48622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http://www.rafaelfighera.com.br/wp-content/uploads/2018/09/rafaelfighera_hiperemia.pdf</a:t>
            </a:r>
          </a:p>
        </p:txBody>
      </p:sp>
      <p:pic>
        <p:nvPicPr>
          <p:cNvPr id="9218" name="Picture 2" descr="Resultado de imagem para congestÃ£o passiva crÃ´nica dos pulmÃµ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/>
          <a:stretch/>
        </p:blipFill>
        <p:spPr bwMode="auto">
          <a:xfrm>
            <a:off x="5731477" y="4030133"/>
            <a:ext cx="3110897" cy="23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544733" y="6361871"/>
            <a:ext cx="2373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http://anatpat.unicamp.br/lamdegn18.html</a:t>
            </a:r>
          </a:p>
        </p:txBody>
      </p:sp>
    </p:spTree>
    <p:extLst>
      <p:ext uri="{BB962C8B-B14F-4D97-AF65-F5344CB8AC3E}">
        <p14:creationId xmlns:p14="http://schemas.microsoft.com/office/powerpoint/2010/main" val="29524827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0" y="0"/>
            <a:ext cx="8331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333" y="736600"/>
            <a:ext cx="8043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Hemorragia: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liberação </a:t>
            </a:r>
            <a:r>
              <a:rPr lang="pt-BR" dirty="0">
                <a:solidFill>
                  <a:schemeClr val="bg1"/>
                </a:solidFill>
              </a:rPr>
              <a:t>dos elementos sanguíneos, principalmente hemácias, para fora da parede </a:t>
            </a:r>
            <a:r>
              <a:rPr lang="pt-BR" dirty="0" smtClean="0">
                <a:solidFill>
                  <a:schemeClr val="bg1"/>
                </a:solidFill>
              </a:rPr>
              <a:t>vascular, por ruptura </a:t>
            </a:r>
            <a:r>
              <a:rPr lang="pt-BR" dirty="0">
                <a:solidFill>
                  <a:schemeClr val="bg1"/>
                </a:solidFill>
              </a:rPr>
              <a:t>do vaso </a:t>
            </a:r>
            <a:r>
              <a:rPr lang="pt-BR" dirty="0" smtClean="0">
                <a:solidFill>
                  <a:schemeClr val="bg1"/>
                </a:solidFill>
              </a:rPr>
              <a:t>sanguíneo ou passagem </a:t>
            </a:r>
            <a:r>
              <a:rPr lang="pt-BR" dirty="0">
                <a:solidFill>
                  <a:schemeClr val="bg1"/>
                </a:solidFill>
              </a:rPr>
              <a:t>de hemácias pela parede </a:t>
            </a:r>
            <a:r>
              <a:rPr lang="pt-BR" dirty="0" smtClean="0">
                <a:solidFill>
                  <a:schemeClr val="bg1"/>
                </a:solidFill>
              </a:rPr>
              <a:t>vascular </a:t>
            </a:r>
            <a:r>
              <a:rPr lang="pt-BR" dirty="0">
                <a:solidFill>
                  <a:schemeClr val="bg1"/>
                </a:solidFill>
              </a:rPr>
              <a:t>íntegra – diapedese ou </a:t>
            </a:r>
            <a:r>
              <a:rPr lang="pt-BR" dirty="0" err="1">
                <a:solidFill>
                  <a:schemeClr val="bg1"/>
                </a:solidFill>
              </a:rPr>
              <a:t>discrasia</a:t>
            </a:r>
            <a:r>
              <a:rPr lang="pt-BR" dirty="0">
                <a:solidFill>
                  <a:schemeClr val="bg1"/>
                </a:solidFill>
              </a:rPr>
              <a:t> sanguínea. </a:t>
            </a:r>
            <a:r>
              <a:rPr lang="pt-BR" dirty="0" err="1" smtClean="0">
                <a:solidFill>
                  <a:schemeClr val="bg1"/>
                </a:solidFill>
              </a:rPr>
              <a:t>Ex</a:t>
            </a:r>
            <a:r>
              <a:rPr lang="pt-BR" dirty="0" smtClean="0">
                <a:solidFill>
                  <a:schemeClr val="bg1"/>
                </a:solidFill>
              </a:rPr>
              <a:t>:  </a:t>
            </a:r>
            <a:r>
              <a:rPr lang="pt-BR" i="1" dirty="0" smtClean="0">
                <a:solidFill>
                  <a:schemeClr val="bg1"/>
                </a:solidFill>
              </a:rPr>
              <a:t>hematoma, 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i="1" dirty="0" smtClean="0">
                <a:solidFill>
                  <a:schemeClr val="bg1"/>
                </a:solidFill>
              </a:rPr>
              <a:t>hemotórax, </a:t>
            </a:r>
            <a:r>
              <a:rPr lang="pt-BR" i="1" dirty="0" err="1" smtClean="0">
                <a:solidFill>
                  <a:schemeClr val="bg1"/>
                </a:solidFill>
              </a:rPr>
              <a:t>hemoperitônio</a:t>
            </a:r>
            <a:r>
              <a:rPr lang="pt-BR" i="1" dirty="0" smtClean="0">
                <a:solidFill>
                  <a:schemeClr val="bg1"/>
                </a:solidFill>
              </a:rPr>
              <a:t>,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i="1" dirty="0" err="1" smtClean="0">
                <a:solidFill>
                  <a:schemeClr val="bg1"/>
                </a:solidFill>
              </a:rPr>
              <a:t>hemopericárdio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ou  </a:t>
            </a:r>
            <a:r>
              <a:rPr lang="pt-BR" i="1" dirty="0" err="1" smtClean="0">
                <a:solidFill>
                  <a:schemeClr val="bg1"/>
                </a:solidFill>
              </a:rPr>
              <a:t>hematocele</a:t>
            </a:r>
            <a:r>
              <a:rPr lang="pt-BR" dirty="0" smtClean="0">
                <a:solidFill>
                  <a:schemeClr val="bg1"/>
                </a:solidFill>
              </a:rPr>
              <a:t>, com possibilidade de hemorragia, podendo causar desde anemia até choque hipovolêmico. </a:t>
            </a:r>
            <a:r>
              <a:rPr lang="pt-BR" dirty="0">
                <a:solidFill>
                  <a:schemeClr val="bg1"/>
                </a:solidFill>
              </a:rPr>
              <a:t>dependem da quantidade de sangue perdido, da velocidade com que ocorre o extravasamento sanguíneo e do local atingido pela </a:t>
            </a:r>
            <a:r>
              <a:rPr lang="pt-BR" dirty="0" smtClean="0">
                <a:solidFill>
                  <a:schemeClr val="bg1"/>
                </a:solidFill>
              </a:rPr>
              <a:t>hemorragia. </a:t>
            </a:r>
            <a:r>
              <a:rPr lang="pt-BR" dirty="0">
                <a:solidFill>
                  <a:schemeClr val="bg1"/>
                </a:solidFill>
              </a:rPr>
              <a:t>Quanto à localização, uma pequena hemorragia no tronco cerebral pode comprometer os centros vitais, causando a morte orgânica.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Digitalizar0018.jpg"/>
          <p:cNvPicPr>
            <a:picLocks noChangeAspect="1"/>
          </p:cNvPicPr>
          <p:nvPr/>
        </p:nvPicPr>
        <p:blipFill>
          <a:blip r:embed="rId2" cstate="print"/>
          <a:srcRect l="5665" r="7729" b="7620"/>
          <a:stretch>
            <a:fillRect/>
          </a:stretch>
        </p:blipFill>
        <p:spPr>
          <a:xfrm>
            <a:off x="833219" y="3829679"/>
            <a:ext cx="3094314" cy="241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Imagem 5" descr="Digitalizar0020.jpg"/>
          <p:cNvPicPr>
            <a:picLocks noChangeAspect="1"/>
          </p:cNvPicPr>
          <p:nvPr/>
        </p:nvPicPr>
        <p:blipFill>
          <a:blip r:embed="rId3" cstate="print"/>
          <a:srcRect l="-1896" t="989" r="1967" b="12014"/>
          <a:stretch>
            <a:fillRect/>
          </a:stretch>
        </p:blipFill>
        <p:spPr>
          <a:xfrm>
            <a:off x="4777690" y="3829679"/>
            <a:ext cx="3791752" cy="241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579303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0" y="0"/>
            <a:ext cx="8331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4200" y="1117600"/>
            <a:ext cx="80433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Trombose: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Quando o organismo sofre lesão vascular, ele possui um mecanismo de coagulação capaz de permitir a correção da área lesada, evitando perda sanguínea importante. Com a ação da tromboplastina – existente nas plaquetas e nos tecidos – há ativação da </a:t>
            </a:r>
            <a:r>
              <a:rPr lang="pt-BR" dirty="0" err="1">
                <a:solidFill>
                  <a:schemeClr val="bg1"/>
                </a:solidFill>
              </a:rPr>
              <a:t>protrombina</a:t>
            </a:r>
            <a:r>
              <a:rPr lang="pt-BR" dirty="0">
                <a:solidFill>
                  <a:schemeClr val="bg1"/>
                </a:solidFill>
              </a:rPr>
              <a:t> – formada no fígado com o auxílio da vitamina K – que, sob a ação de sais de cálcio e fatores plasmáticos, é ativada e forma trombina. Esta atua sobre o fibrinogênio plasmático – proteína solúvel – transformando-o em fibrina – proteína insolúvel – capaz de aderir à parede dos vasos, juntamente com as plaquetas e as hemácias, formando um </a:t>
            </a:r>
            <a:r>
              <a:rPr lang="pt-BR" i="1" dirty="0">
                <a:solidFill>
                  <a:schemeClr val="bg1"/>
                </a:solidFill>
              </a:rPr>
              <a:t>coágulo</a:t>
            </a:r>
            <a:r>
              <a:rPr lang="pt-BR" dirty="0">
                <a:solidFill>
                  <a:schemeClr val="bg1"/>
                </a:solidFill>
              </a:rPr>
              <a:t>, evitando o sangramento. A medida que a lesão vascular é corrigida pelo organismo, mecanismos fibrinolíticos dissolvem o coágulo e desobstruem novamente a luz vascular. Porém, se essa obstrução permanecer como uma massa sólida intravascular ou mesmo </a:t>
            </a:r>
            <a:r>
              <a:rPr lang="pt-BR" dirty="0" err="1">
                <a:solidFill>
                  <a:schemeClr val="bg1"/>
                </a:solidFill>
              </a:rPr>
              <a:t>intracardíaca</a:t>
            </a:r>
            <a:r>
              <a:rPr lang="pt-BR" dirty="0">
                <a:solidFill>
                  <a:schemeClr val="bg1"/>
                </a:solidFill>
              </a:rPr>
              <a:t>, formada de elementos sanguíneos – hemácias, fibrina e plaquetas – obliterando totalmente – </a:t>
            </a:r>
            <a:r>
              <a:rPr lang="pt-BR" i="1" dirty="0">
                <a:solidFill>
                  <a:schemeClr val="bg1"/>
                </a:solidFill>
              </a:rPr>
              <a:t>trombo oclusivo</a:t>
            </a:r>
            <a:r>
              <a:rPr lang="pt-BR" dirty="0">
                <a:solidFill>
                  <a:schemeClr val="bg1"/>
                </a:solidFill>
              </a:rPr>
              <a:t> – ou parcialmente – </a:t>
            </a:r>
            <a:r>
              <a:rPr lang="pt-BR" i="1" dirty="0">
                <a:solidFill>
                  <a:schemeClr val="bg1"/>
                </a:solidFill>
              </a:rPr>
              <a:t>trombo mural</a:t>
            </a:r>
            <a:r>
              <a:rPr lang="pt-BR" dirty="0">
                <a:solidFill>
                  <a:schemeClr val="bg1"/>
                </a:solidFill>
              </a:rPr>
              <a:t> – a luz vascular, saímos do estado fisiológico para o patológico, estabelecendo-se a trombose. Esta é, portanto, o processo de formação de um trombo. O trombo pode ser </a:t>
            </a:r>
            <a:r>
              <a:rPr lang="pt-BR" i="1" dirty="0">
                <a:solidFill>
                  <a:schemeClr val="bg1"/>
                </a:solidFill>
              </a:rPr>
              <a:t>vermelho</a:t>
            </a:r>
            <a:r>
              <a:rPr lang="pt-BR" dirty="0">
                <a:solidFill>
                  <a:schemeClr val="bg1"/>
                </a:solidFill>
              </a:rPr>
              <a:t> – geralmente venoso, formado principalmente por hemácias –, </a:t>
            </a:r>
            <a:r>
              <a:rPr lang="pt-BR" i="1" dirty="0">
                <a:solidFill>
                  <a:schemeClr val="bg1"/>
                </a:solidFill>
              </a:rPr>
              <a:t>branco </a:t>
            </a:r>
            <a:r>
              <a:rPr lang="pt-BR" dirty="0">
                <a:solidFill>
                  <a:schemeClr val="bg1"/>
                </a:solidFill>
              </a:rPr>
              <a:t>– geralmente arterial, formado principalmente por fibrina e plaquetas – ou </a:t>
            </a:r>
            <a:r>
              <a:rPr lang="pt-BR" i="1" dirty="0">
                <a:solidFill>
                  <a:schemeClr val="bg1"/>
                </a:solidFill>
              </a:rPr>
              <a:t>misto</a:t>
            </a:r>
            <a:r>
              <a:rPr lang="pt-BR" dirty="0">
                <a:solidFill>
                  <a:schemeClr val="bg1"/>
                </a:solidFill>
              </a:rPr>
              <a:t> – mais </a:t>
            </a:r>
            <a:r>
              <a:rPr lang="pt-BR" dirty="0" smtClean="0">
                <a:solidFill>
                  <a:schemeClr val="bg1"/>
                </a:solidFill>
              </a:rPr>
              <a:t>frequente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333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3685" y="0"/>
            <a:ext cx="4909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circulatórias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7266" y="702734"/>
            <a:ext cx="8043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Alterações hidrodinâmicas - </a:t>
            </a:r>
            <a:r>
              <a:rPr lang="pt-BR" sz="2400" b="1" dirty="0" smtClean="0">
                <a:solidFill>
                  <a:schemeClr val="bg1"/>
                </a:solidFill>
              </a:rPr>
              <a:t>por falhas na distribuição de água e eletrólitos nos </a:t>
            </a:r>
            <a:r>
              <a:rPr lang="pt-BR" sz="2400" b="1" dirty="0">
                <a:solidFill>
                  <a:schemeClr val="bg1"/>
                </a:solidFill>
              </a:rPr>
              <a:t>compartimentos intra e extracelulares </a:t>
            </a:r>
            <a:r>
              <a:rPr lang="pt-BR" sz="2400" b="1" dirty="0" smtClean="0">
                <a:solidFill>
                  <a:schemeClr val="bg1"/>
                </a:solidFill>
              </a:rPr>
              <a:t>por acúmulo (edema) ou perda hídrica (desidratação) </a:t>
            </a:r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>
                <a:solidFill>
                  <a:schemeClr val="bg1"/>
                </a:solidFill>
              </a:rPr>
              <a:t>A</a:t>
            </a:r>
            <a:r>
              <a:rPr lang="pt-BR" sz="2400" b="1" i="1" dirty="0" smtClean="0">
                <a:solidFill>
                  <a:schemeClr val="bg1"/>
                </a:solidFill>
              </a:rPr>
              <a:t>lterações hemodinâmicas</a:t>
            </a:r>
            <a:r>
              <a:rPr lang="pt-BR" sz="2400" b="1" dirty="0" smtClean="0">
                <a:solidFill>
                  <a:schemeClr val="bg1"/>
                </a:solidFill>
              </a:rPr>
              <a:t> - modificações </a:t>
            </a:r>
            <a:r>
              <a:rPr lang="pt-BR" sz="2400" b="1" dirty="0">
                <a:solidFill>
                  <a:schemeClr val="bg1"/>
                </a:solidFill>
              </a:rPr>
              <a:t>locais ou sistêmicas na circulação </a:t>
            </a:r>
            <a:r>
              <a:rPr lang="pt-BR" sz="2400" b="1" dirty="0" smtClean="0">
                <a:solidFill>
                  <a:schemeClr val="bg1"/>
                </a:solidFill>
              </a:rPr>
              <a:t>sanguínea </a:t>
            </a:r>
            <a:r>
              <a:rPr lang="pt-BR" sz="2400" b="1" dirty="0">
                <a:solidFill>
                  <a:schemeClr val="bg1"/>
                </a:solidFill>
              </a:rPr>
              <a:t>e suas </a:t>
            </a:r>
            <a:r>
              <a:rPr lang="pt-BR" sz="2400" b="1" dirty="0" smtClean="0">
                <a:solidFill>
                  <a:schemeClr val="bg1"/>
                </a:solidFill>
              </a:rPr>
              <a:t>consequências  (hiperemia</a:t>
            </a:r>
            <a:r>
              <a:rPr lang="pt-BR" sz="2400" b="1" dirty="0">
                <a:solidFill>
                  <a:schemeClr val="bg1"/>
                </a:solidFill>
              </a:rPr>
              <a:t>, hemorragia, trombose, embolia, infarto e </a:t>
            </a:r>
            <a:r>
              <a:rPr lang="pt-BR" sz="2400" b="1" dirty="0" smtClean="0">
                <a:solidFill>
                  <a:schemeClr val="bg1"/>
                </a:solidFill>
              </a:rPr>
              <a:t>choque)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75366" y="5528743"/>
            <a:ext cx="2922054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 Alterações </a:t>
            </a:r>
            <a:r>
              <a:rPr lang="pt-BR" b="1" dirty="0">
                <a:solidFill>
                  <a:schemeClr val="tx1"/>
                </a:solidFill>
              </a:rPr>
              <a:t>hemodinâmicas</a:t>
            </a:r>
          </a:p>
        </p:txBody>
      </p:sp>
      <p:sp>
        <p:nvSpPr>
          <p:cNvPr id="6" name="AutoShape 48"/>
          <p:cNvSpPr>
            <a:spLocks/>
          </p:cNvSpPr>
          <p:nvPr/>
        </p:nvSpPr>
        <p:spPr bwMode="auto">
          <a:xfrm>
            <a:off x="4816090" y="3598177"/>
            <a:ext cx="116882" cy="828000"/>
          </a:xfrm>
          <a:prstGeom prst="leftBrace">
            <a:avLst>
              <a:gd name="adj1" fmla="val 66356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 b="1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41500" y="3877740"/>
            <a:ext cx="2922054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 Alterações hidrodinâmicas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942458" y="3658663"/>
            <a:ext cx="2890885" cy="324000"/>
          </a:xfrm>
          <a:prstGeom prst="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Acumulo hídrico - edema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42596" y="4056599"/>
            <a:ext cx="2889069" cy="324000"/>
          </a:xfrm>
          <a:prstGeom prst="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Perda hídrica - desidratação</a:t>
            </a:r>
          </a:p>
        </p:txBody>
      </p:sp>
      <p:sp>
        <p:nvSpPr>
          <p:cNvPr id="10" name="AutoShape 48"/>
          <p:cNvSpPr>
            <a:spLocks/>
          </p:cNvSpPr>
          <p:nvPr/>
        </p:nvSpPr>
        <p:spPr bwMode="auto">
          <a:xfrm>
            <a:off x="4824558" y="4924267"/>
            <a:ext cx="116882" cy="1512000"/>
          </a:xfrm>
          <a:prstGeom prst="leftBrace">
            <a:avLst>
              <a:gd name="adj1" fmla="val 66356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 b="1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02682" y="4943406"/>
            <a:ext cx="1441547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Hiperemia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02682" y="5311809"/>
            <a:ext cx="1441547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Hemorragia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02682" y="6048616"/>
            <a:ext cx="1441547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Choque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02682" y="5680212"/>
            <a:ext cx="1441547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Trombose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AutoShape 48"/>
          <p:cNvSpPr>
            <a:spLocks/>
          </p:cNvSpPr>
          <p:nvPr/>
        </p:nvSpPr>
        <p:spPr bwMode="auto">
          <a:xfrm>
            <a:off x="6468360" y="5535084"/>
            <a:ext cx="155843" cy="612000"/>
          </a:xfrm>
          <a:prstGeom prst="leftBrace">
            <a:avLst>
              <a:gd name="adj1" fmla="val 66356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606912" y="5853768"/>
            <a:ext cx="1047554" cy="2408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Infarto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606872" y="5581638"/>
            <a:ext cx="1048082" cy="2561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b="1" dirty="0" smtClean="0">
                <a:solidFill>
                  <a:schemeClr val="tx1"/>
                </a:solidFill>
              </a:rPr>
              <a:t> Embolia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699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98500" y="0"/>
            <a:ext cx="7734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m 13" descr="Digitalizar0001.jpg"/>
          <p:cNvPicPr>
            <a:picLocks noChangeAspect="1"/>
          </p:cNvPicPr>
          <p:nvPr/>
        </p:nvPicPr>
        <p:blipFill>
          <a:blip r:embed="rId2" cstate="print"/>
          <a:srcRect l="25639" t="-529" r="22849" b="10281"/>
          <a:stretch>
            <a:fillRect/>
          </a:stretch>
        </p:blipFill>
        <p:spPr>
          <a:xfrm>
            <a:off x="493057" y="717177"/>
            <a:ext cx="1967051" cy="25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" name="Imagem 21" descr="Digitalizar0002.jpg"/>
          <p:cNvPicPr>
            <a:picLocks noChangeAspect="1"/>
          </p:cNvPicPr>
          <p:nvPr/>
        </p:nvPicPr>
        <p:blipFill>
          <a:blip r:embed="rId3" cstate="print"/>
          <a:srcRect l="11652" t="2107" r="8350" b="10711"/>
          <a:stretch>
            <a:fillRect/>
          </a:stretch>
        </p:blipFill>
        <p:spPr>
          <a:xfrm>
            <a:off x="5788210" y="2871197"/>
            <a:ext cx="3157024" cy="25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3" name="Imagem 22" descr="Digitalizar0003.jpg"/>
          <p:cNvPicPr>
            <a:picLocks noChangeAspect="1"/>
          </p:cNvPicPr>
          <p:nvPr/>
        </p:nvPicPr>
        <p:blipFill>
          <a:blip r:embed="rId4" cstate="print"/>
          <a:srcRect l="13369" t="6998" r="10431" b="9342"/>
          <a:stretch>
            <a:fillRect/>
          </a:stretch>
        </p:blipFill>
        <p:spPr>
          <a:xfrm>
            <a:off x="2576852" y="1795930"/>
            <a:ext cx="3159846" cy="25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 l="24414" t="1270" r="20464" b="41879"/>
          <a:stretch>
            <a:fillRect/>
          </a:stretch>
        </p:blipFill>
        <p:spPr bwMode="auto">
          <a:xfrm>
            <a:off x="370043" y="3555051"/>
            <a:ext cx="2070847" cy="284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0491" y="6378148"/>
            <a:ext cx="2250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prstClr val="white"/>
                </a:solidFill>
              </a:rPr>
              <a:t>http://anatpat.unicamp.br/DSC54240+.</a:t>
            </a:r>
            <a:r>
              <a:rPr lang="pt-BR" sz="900" dirty="0" err="1">
                <a:solidFill>
                  <a:prstClr val="white"/>
                </a:solidFill>
              </a:rPr>
              <a:t>JPG</a:t>
            </a:r>
            <a:endParaRPr lang="pt-BR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531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8500" y="0"/>
            <a:ext cx="7480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13"/>
          <p:cNvSpPr>
            <a:spLocks noChangeArrowheads="1"/>
          </p:cNvSpPr>
          <p:nvPr/>
        </p:nvSpPr>
        <p:spPr bwMode="auto">
          <a:xfrm>
            <a:off x="4572000" y="5994399"/>
            <a:ext cx="36665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prstClr val="white"/>
                </a:solidFill>
                <a:cs typeface="Times New Roman" pitchFamily="18" charset="0"/>
              </a:rPr>
              <a:t>http://www.patientedlibrary.com/generateexhibit.</a:t>
            </a:r>
            <a:r>
              <a:rPr lang="pt-BR" sz="1000" dirty="0" err="1">
                <a:solidFill>
                  <a:prstClr val="white"/>
                </a:solidFill>
                <a:cs typeface="Times New Roman" pitchFamily="18" charset="0"/>
              </a:rPr>
              <a:t>php</a:t>
            </a:r>
            <a:r>
              <a:rPr lang="pt-BR" sz="1000" dirty="0">
                <a:solidFill>
                  <a:prstClr val="white"/>
                </a:solidFill>
                <a:cs typeface="Times New Roman" pitchFamily="18" charset="0"/>
              </a:rPr>
              <a:t>?ID=28034</a:t>
            </a:r>
          </a:p>
        </p:txBody>
      </p:sp>
      <p:pic>
        <p:nvPicPr>
          <p:cNvPr id="10" name="Picture 8" descr="http://www.patientedlibrary.com/imagescooked/2803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966" y="886487"/>
            <a:ext cx="7040801" cy="5085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611612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gitalizar0015.jpg"/>
          <p:cNvPicPr>
            <a:picLocks noChangeAspect="1"/>
          </p:cNvPicPr>
          <p:nvPr/>
        </p:nvPicPr>
        <p:blipFill>
          <a:blip r:embed="rId2" cstate="print"/>
          <a:srcRect l="2291" t="1209" r="1133" b="7399"/>
          <a:stretch>
            <a:fillRect/>
          </a:stretch>
        </p:blipFill>
        <p:spPr>
          <a:xfrm>
            <a:off x="1595719" y="909000"/>
            <a:ext cx="1814399" cy="25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Imagem 2" descr="Digitalizar0016.jpg"/>
          <p:cNvPicPr>
            <a:picLocks noChangeAspect="1"/>
          </p:cNvPicPr>
          <p:nvPr/>
        </p:nvPicPr>
        <p:blipFill>
          <a:blip r:embed="rId3" cstate="print"/>
          <a:srcRect l="17113" t="12076" r="5929" b="15807"/>
          <a:stretch>
            <a:fillRect/>
          </a:stretch>
        </p:blipFill>
        <p:spPr>
          <a:xfrm>
            <a:off x="801953" y="3756211"/>
            <a:ext cx="3770047" cy="27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Imagem 3" descr="Digitalizar0034.jpg"/>
          <p:cNvPicPr>
            <a:picLocks noChangeAspect="1"/>
          </p:cNvPicPr>
          <p:nvPr/>
        </p:nvPicPr>
        <p:blipFill>
          <a:blip r:embed="rId4" cstate="print"/>
          <a:srcRect t="5351" r="5139" b="10454"/>
          <a:stretch>
            <a:fillRect/>
          </a:stretch>
        </p:blipFill>
        <p:spPr>
          <a:xfrm>
            <a:off x="6445982" y="3854823"/>
            <a:ext cx="2174134" cy="27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2100" y="0"/>
            <a:ext cx="6709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13"/>
          <p:cNvSpPr>
            <a:spLocks noChangeArrowheads="1"/>
          </p:cNvSpPr>
          <p:nvPr/>
        </p:nvSpPr>
        <p:spPr bwMode="auto">
          <a:xfrm>
            <a:off x="5647765" y="3384059"/>
            <a:ext cx="2931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prstClr val="white"/>
                </a:solidFill>
                <a:cs typeface="Times New Roman" pitchFamily="18" charset="0"/>
              </a:rPr>
              <a:t>http://waggner7.wordpress.com/author/waggner7/</a:t>
            </a:r>
          </a:p>
        </p:txBody>
      </p:sp>
      <p:pic>
        <p:nvPicPr>
          <p:cNvPr id="7" name="Picture 12" descr="http://waggner7.files.wordpress.com/2010/12/aneurys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2" y="959224"/>
            <a:ext cx="2871832" cy="2469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2578845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9900" y="0"/>
            <a:ext cx="7721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hemodinâmicas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13"/>
          <p:cNvSpPr>
            <a:spLocks noChangeArrowheads="1"/>
          </p:cNvSpPr>
          <p:nvPr/>
        </p:nvSpPr>
        <p:spPr bwMode="auto">
          <a:xfrm>
            <a:off x="2232211" y="3305889"/>
            <a:ext cx="46795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prstClr val="white"/>
                </a:solidFill>
                <a:cs typeface="Times New Roman" pitchFamily="18" charset="0"/>
              </a:rPr>
              <a:t>http://www.anatomicaljustice.com/smi_details.</a:t>
            </a:r>
            <a:r>
              <a:rPr lang="pt-BR" sz="1000" dirty="0" err="1">
                <a:solidFill>
                  <a:prstClr val="white"/>
                </a:solidFill>
                <a:cs typeface="Times New Roman" pitchFamily="18" charset="0"/>
              </a:rPr>
              <a:t>aspx</a:t>
            </a:r>
            <a:r>
              <a:rPr lang="pt-BR" sz="1000" dirty="0">
                <a:solidFill>
                  <a:prstClr val="white"/>
                </a:solidFill>
                <a:cs typeface="Times New Roman" pitchFamily="18" charset="0"/>
              </a:rPr>
              <a:t>?</a:t>
            </a:r>
            <a:r>
              <a:rPr lang="pt-BR" sz="1000" dirty="0" err="1">
                <a:solidFill>
                  <a:prstClr val="white"/>
                </a:solidFill>
                <a:cs typeface="Times New Roman" pitchFamily="18" charset="0"/>
              </a:rPr>
              <a:t>service</a:t>
            </a:r>
            <a:r>
              <a:rPr lang="pt-BR" sz="1000" dirty="0">
                <a:solidFill>
                  <a:prstClr val="white"/>
                </a:solidFill>
                <a:cs typeface="Times New Roman" pitchFamily="18" charset="0"/>
              </a:rPr>
              <a:t>=0&amp;MS=0&amp;BR=0&amp;id=472</a:t>
            </a:r>
          </a:p>
        </p:txBody>
      </p:sp>
      <p:pic>
        <p:nvPicPr>
          <p:cNvPr id="9" name="Picture 6" descr="http://www.anatomicaljustice.com/AdminPersonalize.aspx?pid=472&amp;id=1199"/>
          <p:cNvPicPr>
            <a:picLocks noChangeAspect="1" noChangeArrowheads="1"/>
          </p:cNvPicPr>
          <p:nvPr/>
        </p:nvPicPr>
        <p:blipFill>
          <a:blip r:embed="rId2" cstate="print"/>
          <a:srcRect l="8614" t="16077" r="5091" b="7603"/>
          <a:stretch>
            <a:fillRect/>
          </a:stretch>
        </p:blipFill>
        <p:spPr bwMode="auto">
          <a:xfrm>
            <a:off x="2566140" y="564777"/>
            <a:ext cx="4011720" cy="26609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Imagem 10" descr="img006.jpg"/>
          <p:cNvPicPr>
            <a:picLocks noChangeAspect="1"/>
          </p:cNvPicPr>
          <p:nvPr/>
        </p:nvPicPr>
        <p:blipFill>
          <a:blip r:embed="rId3" cstate="print"/>
          <a:srcRect l="-656" r="6678"/>
          <a:stretch>
            <a:fillRect/>
          </a:stretch>
        </p:blipFill>
        <p:spPr>
          <a:xfrm>
            <a:off x="824753" y="3676157"/>
            <a:ext cx="2966912" cy="241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Imagem 11" descr="img007.jpg"/>
          <p:cNvPicPr>
            <a:picLocks noChangeAspect="1"/>
          </p:cNvPicPr>
          <p:nvPr/>
        </p:nvPicPr>
        <p:blipFill>
          <a:blip r:embed="rId4" cstate="print"/>
          <a:srcRect l="13092" t="2187" r="11348" b="4402"/>
          <a:stretch>
            <a:fillRect/>
          </a:stretch>
        </p:blipFill>
        <p:spPr>
          <a:xfrm>
            <a:off x="5226425" y="3666564"/>
            <a:ext cx="2815461" cy="241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596741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Resultado de imagem para cerebr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301841"/>
            <a:ext cx="8215061" cy="58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72" y="5337252"/>
            <a:ext cx="3238500" cy="7207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pt-BR" sz="4800" b="1" dirty="0" smtClean="0">
                <a:solidFill>
                  <a:srgbClr val="FFFFFF"/>
                </a:solidFill>
                <a:latin typeface="Times New Roman" pitchFamily="18" charset="0"/>
              </a:rPr>
              <a:t>Obrigado</a:t>
            </a:r>
            <a:endParaRPr lang="en-US" sz="4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7214295" y="5823412"/>
            <a:ext cx="14236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</a:rPr>
              <a:t>vidanovafranca.com.br</a:t>
            </a:r>
            <a:endParaRPr lang="pt-BR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0" y="6229350"/>
            <a:ext cx="4133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egsoares@fmrp.usp.br</a:t>
            </a:r>
            <a:endParaRPr lang="en-US" sz="32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8835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utoUpdateAnimBg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4706067" y="1202583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Anasarca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706067" y="1551909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Ascite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706067" y="1901235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Hidrotórax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706067" y="2599887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Hidropericárdio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706067" y="3298539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Transudato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706067" y="3647866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Exsudato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333787" y="4891489"/>
            <a:ext cx="1236893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Etiologia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694227" y="4143930"/>
            <a:ext cx="432912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Aumento da pressão hidrostática sanguínea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694226" y="4507433"/>
            <a:ext cx="432912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Diminuição da pressão osmótica sanguínea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4694224" y="4870936"/>
            <a:ext cx="432912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Aumento da pressão osmótica intersticial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4694225" y="5234439"/>
            <a:ext cx="432912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Aumento da permeabilidade vascular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4702691" y="5597943"/>
            <a:ext cx="432912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Obstrução linfática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2345237" y="3587927"/>
            <a:ext cx="841497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Edema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177800" y="3575977"/>
            <a:ext cx="1778033" cy="347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Acumulo hídrico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259322" y="5730742"/>
            <a:ext cx="1453773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Perda hídrica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2164883" y="5730742"/>
            <a:ext cx="1546116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Desidratação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3333787" y="2408897"/>
            <a:ext cx="1236893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Nosologia</a:t>
            </a:r>
          </a:p>
        </p:txBody>
      </p:sp>
      <p:sp>
        <p:nvSpPr>
          <p:cNvPr id="117781" name="AutoShape 21"/>
          <p:cNvSpPr>
            <a:spLocks/>
          </p:cNvSpPr>
          <p:nvPr/>
        </p:nvSpPr>
        <p:spPr bwMode="auto">
          <a:xfrm>
            <a:off x="3193233" y="2314575"/>
            <a:ext cx="193264" cy="2977091"/>
          </a:xfrm>
          <a:prstGeom prst="leftBrace">
            <a:avLst>
              <a:gd name="adj1" fmla="val 53524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b="1"/>
          </a:p>
        </p:txBody>
      </p:sp>
      <p:sp>
        <p:nvSpPr>
          <p:cNvPr id="117782" name="AutoShape 22"/>
          <p:cNvSpPr>
            <a:spLocks/>
          </p:cNvSpPr>
          <p:nvPr/>
        </p:nvSpPr>
        <p:spPr bwMode="auto">
          <a:xfrm>
            <a:off x="4519586" y="4053891"/>
            <a:ext cx="193264" cy="1944000"/>
          </a:xfrm>
          <a:prstGeom prst="leftBrace">
            <a:avLst>
              <a:gd name="adj1" fmla="val 66165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b="1"/>
          </a:p>
        </p:txBody>
      </p:sp>
      <p:sp>
        <p:nvSpPr>
          <p:cNvPr id="117784" name="AutoShape 24"/>
          <p:cNvSpPr>
            <a:spLocks/>
          </p:cNvSpPr>
          <p:nvPr/>
        </p:nvSpPr>
        <p:spPr bwMode="auto">
          <a:xfrm>
            <a:off x="4545712" y="1136978"/>
            <a:ext cx="193264" cy="2880000"/>
          </a:xfrm>
          <a:prstGeom prst="leftBrace">
            <a:avLst>
              <a:gd name="adj1" fmla="val 54487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 b="1"/>
          </a:p>
        </p:txBody>
      </p:sp>
      <p:cxnSp>
        <p:nvCxnSpPr>
          <p:cNvPr id="117786" name="AutoShape 26"/>
          <p:cNvCxnSpPr>
            <a:cxnSpLocks noChangeShapeType="1"/>
          </p:cNvCxnSpPr>
          <p:nvPr/>
        </p:nvCxnSpPr>
        <p:spPr bwMode="auto">
          <a:xfrm flipV="1">
            <a:off x="1718220" y="5893536"/>
            <a:ext cx="386529" cy="794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88685" y="0"/>
            <a:ext cx="8233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circulatórias hidrodinâmicas</a:t>
            </a:r>
          </a:p>
        </p:txBody>
      </p:sp>
      <p:cxnSp>
        <p:nvCxnSpPr>
          <p:cNvPr id="28" name="AutoShape 26"/>
          <p:cNvCxnSpPr>
            <a:cxnSpLocks noChangeShapeType="1"/>
          </p:cNvCxnSpPr>
          <p:nvPr/>
        </p:nvCxnSpPr>
        <p:spPr bwMode="auto">
          <a:xfrm flipV="1">
            <a:off x="1957568" y="3750721"/>
            <a:ext cx="386529" cy="794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706071" y="2250561"/>
            <a:ext cx="2763644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2000" b="1" dirty="0">
                <a:solidFill>
                  <a:schemeClr val="tx1"/>
                </a:solidFill>
                <a:cs typeface="Arial" pitchFamily="34" charset="0"/>
              </a:rPr>
              <a:t> Edema agudo pulmonar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706067" y="2949213"/>
            <a:ext cx="2763682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Hidrocele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039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  <p:bldP spid="117764" grpId="0" animBg="1"/>
      <p:bldP spid="117765" grpId="0" animBg="1"/>
      <p:bldP spid="117766" grpId="0" animBg="1"/>
      <p:bldP spid="117767" grpId="0" animBg="1"/>
      <p:bldP spid="117768" grpId="0" animBg="1"/>
      <p:bldP spid="117769" grpId="0" animBg="1"/>
      <p:bldP spid="117770" grpId="0" animBg="1"/>
      <p:bldP spid="117771" grpId="0" animBg="1"/>
      <p:bldP spid="117772" grpId="0" animBg="1"/>
      <p:bldP spid="117773" grpId="0" animBg="1"/>
      <p:bldP spid="117774" grpId="0" animBg="1"/>
      <p:bldP spid="117775" grpId="0" animBg="1"/>
      <p:bldP spid="117776" grpId="0" animBg="1"/>
      <p:bldP spid="117778" grpId="0" animBg="1"/>
      <p:bldP spid="117779" grpId="0" animBg="1"/>
      <p:bldP spid="117780" grpId="0" animBg="1"/>
      <p:bldP spid="117781" grpId="0" animBg="1"/>
      <p:bldP spid="117782" grpId="0" animBg="1"/>
      <p:bldP spid="117784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0"/>
            <a:ext cx="715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795866"/>
            <a:ext cx="881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B0F0"/>
                </a:solidFill>
              </a:rPr>
              <a:t>Edema</a:t>
            </a:r>
            <a:r>
              <a:rPr lang="pt-BR" sz="2000" b="1" dirty="0" smtClean="0">
                <a:solidFill>
                  <a:srgbClr val="00B0F0"/>
                </a:solidFill>
              </a:rPr>
              <a:t>:</a:t>
            </a:r>
            <a:r>
              <a:rPr lang="pt-BR" sz="2000" b="1" dirty="0" smtClean="0">
                <a:solidFill>
                  <a:schemeClr val="bg1"/>
                </a:solidFill>
              </a:rPr>
              <a:t> acúmulo hídrico anormal, localizado ou generalizado, nos espaços intersticiais dos tecidos ou nas cavidades serosas</a:t>
            </a:r>
          </a:p>
        </p:txBody>
      </p:sp>
      <p:sp>
        <p:nvSpPr>
          <p:cNvPr id="15" name="Retângulo 13"/>
          <p:cNvSpPr>
            <a:spLocks noChangeArrowheads="1"/>
          </p:cNvSpPr>
          <p:nvPr/>
        </p:nvSpPr>
        <p:spPr bwMode="auto">
          <a:xfrm>
            <a:off x="1913467" y="5949890"/>
            <a:ext cx="36244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https://www.topsimages.com/images/edema-assessment-43.html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226734" y="3125788"/>
            <a:ext cx="3940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https://www.stylecraze.com/articles/effective-home-remedies-for-edema/</a:t>
            </a:r>
          </a:p>
        </p:txBody>
      </p:sp>
      <p:pic>
        <p:nvPicPr>
          <p:cNvPr id="2050" name="Picture 2" descr="Resultado de imagem para Ede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312" r="2290" b="3889"/>
          <a:stretch/>
        </p:blipFill>
        <p:spPr bwMode="auto">
          <a:xfrm>
            <a:off x="2506133" y="1557867"/>
            <a:ext cx="3183467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38078" r="15138" b="25463"/>
          <a:stretch/>
        </p:blipFill>
        <p:spPr bwMode="auto">
          <a:xfrm>
            <a:off x="93135" y="4174068"/>
            <a:ext cx="5418984" cy="17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3"/>
          <p:cNvSpPr>
            <a:spLocks noChangeArrowheads="1"/>
          </p:cNvSpPr>
          <p:nvPr/>
        </p:nvSpPr>
        <p:spPr bwMode="auto">
          <a:xfrm>
            <a:off x="5468726" y="4002557"/>
            <a:ext cx="3624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algn="just"/>
            <a:r>
              <a:rPr lang="pt-PT" sz="1400" b="1" dirty="0" smtClean="0">
                <a:solidFill>
                  <a:srgbClr val="00B0F0"/>
                </a:solidFill>
              </a:rPr>
              <a:t>0</a:t>
            </a:r>
            <a:r>
              <a:rPr lang="pt-PT" sz="1400" b="1" dirty="0">
                <a:solidFill>
                  <a:srgbClr val="00B0F0"/>
                </a:solidFill>
              </a:rPr>
              <a:t>+ </a:t>
            </a:r>
            <a:r>
              <a:rPr lang="pt-PT" sz="1400" b="1" dirty="0">
                <a:solidFill>
                  <a:schemeClr val="bg1"/>
                </a:solidFill>
              </a:rPr>
              <a:t>Sem </a:t>
            </a:r>
            <a:r>
              <a:rPr lang="pt-PT" sz="1400" b="1" dirty="0" smtClean="0">
                <a:solidFill>
                  <a:schemeClr val="bg1"/>
                </a:solidFill>
              </a:rPr>
              <a:t>edema</a:t>
            </a:r>
          </a:p>
          <a:p>
            <a:pPr marL="271463" indent="-271463" algn="just"/>
            <a:r>
              <a:rPr lang="pt-PT" sz="1400" b="1" dirty="0">
                <a:solidFill>
                  <a:srgbClr val="00B0F0"/>
                </a:solidFill>
              </a:rPr>
              <a:t>1+ </a:t>
            </a:r>
            <a:r>
              <a:rPr lang="pt-PT" sz="1400" b="1" dirty="0">
                <a:solidFill>
                  <a:schemeClr val="bg1"/>
                </a:solidFill>
              </a:rPr>
              <a:t>Depressão leve de 2mm que desaparece </a:t>
            </a:r>
            <a:r>
              <a:rPr lang="pt-PT" sz="1400" b="1" dirty="0" smtClean="0">
                <a:solidFill>
                  <a:schemeClr val="bg1"/>
                </a:solidFill>
              </a:rPr>
              <a:t>rapidamente</a:t>
            </a:r>
          </a:p>
          <a:p>
            <a:pPr marL="271463" indent="-271463" algn="just"/>
            <a:r>
              <a:rPr lang="pt-PT" sz="1400" b="1" dirty="0" smtClean="0">
                <a:solidFill>
                  <a:srgbClr val="00B0F0"/>
                </a:solidFill>
              </a:rPr>
              <a:t>2</a:t>
            </a:r>
            <a:r>
              <a:rPr lang="pt-PT" sz="1400" b="1" dirty="0">
                <a:solidFill>
                  <a:srgbClr val="00B0F0"/>
                </a:solidFill>
              </a:rPr>
              <a:t>+ </a:t>
            </a:r>
            <a:r>
              <a:rPr lang="pt-PT" sz="1400" b="1" dirty="0" smtClean="0">
                <a:solidFill>
                  <a:schemeClr val="bg1"/>
                </a:solidFill>
              </a:rPr>
              <a:t>Edema </a:t>
            </a:r>
            <a:r>
              <a:rPr lang="pt-PT" sz="1400" b="1" dirty="0">
                <a:solidFill>
                  <a:schemeClr val="bg1"/>
                </a:solidFill>
              </a:rPr>
              <a:t>moderado. Depressão de 4mm que desaparece em 10-15 </a:t>
            </a:r>
            <a:r>
              <a:rPr lang="pt-PT" sz="1400" b="1" dirty="0" smtClean="0">
                <a:solidFill>
                  <a:schemeClr val="bg1"/>
                </a:solidFill>
              </a:rPr>
              <a:t>segundos</a:t>
            </a:r>
          </a:p>
          <a:p>
            <a:pPr marL="271463" indent="-271463" algn="just"/>
            <a:r>
              <a:rPr lang="pt-PT" sz="1400" b="1" dirty="0">
                <a:solidFill>
                  <a:srgbClr val="00B0F0"/>
                </a:solidFill>
              </a:rPr>
              <a:t>3+ </a:t>
            </a:r>
            <a:r>
              <a:rPr lang="pt-PT" sz="1400" b="1" dirty="0">
                <a:solidFill>
                  <a:schemeClr val="bg1"/>
                </a:solidFill>
              </a:rPr>
              <a:t>Edema </a:t>
            </a:r>
            <a:r>
              <a:rPr lang="pt-PT" sz="1400" b="1" dirty="0" smtClean="0">
                <a:solidFill>
                  <a:schemeClr val="bg1"/>
                </a:solidFill>
              </a:rPr>
              <a:t>moderadamente </a:t>
            </a:r>
            <a:r>
              <a:rPr lang="pt-PT" sz="1400" b="1" dirty="0">
                <a:solidFill>
                  <a:schemeClr val="bg1"/>
                </a:solidFill>
              </a:rPr>
              <a:t>grave. Depressão de 6mm que pode durar mais de 1 </a:t>
            </a:r>
            <a:r>
              <a:rPr lang="pt-PT" sz="1400" b="1" dirty="0" smtClean="0">
                <a:solidFill>
                  <a:schemeClr val="bg1"/>
                </a:solidFill>
              </a:rPr>
              <a:t>minuto</a:t>
            </a:r>
          </a:p>
          <a:p>
            <a:pPr marL="271463" indent="-271463" algn="just"/>
            <a:r>
              <a:rPr lang="pt-PT" sz="1400" b="1" dirty="0">
                <a:solidFill>
                  <a:srgbClr val="00B0F0"/>
                </a:solidFill>
              </a:rPr>
              <a:t>4+ </a:t>
            </a:r>
            <a:r>
              <a:rPr lang="pt-PT" sz="1400" b="1" dirty="0" smtClean="0">
                <a:solidFill>
                  <a:schemeClr val="bg1"/>
                </a:solidFill>
              </a:rPr>
              <a:t>Edema grave</a:t>
            </a:r>
            <a:r>
              <a:rPr lang="pt-PT" sz="1400" b="1" dirty="0">
                <a:solidFill>
                  <a:schemeClr val="bg1"/>
                </a:solidFill>
              </a:rPr>
              <a:t>. Depressão de 8mm que pode durar mais de 2 minutos</a:t>
            </a:r>
            <a:endParaRPr lang="pt-B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0" y="3615269"/>
            <a:ext cx="5596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Avaliando o edema</a:t>
            </a:r>
            <a:br>
              <a:rPr lang="pt-PT" sz="1400" b="1" dirty="0">
                <a:solidFill>
                  <a:schemeClr val="bg1"/>
                </a:solidFill>
              </a:rPr>
            </a:br>
            <a:r>
              <a:rPr lang="pt-PT" sz="1400" b="1" dirty="0" smtClean="0">
                <a:solidFill>
                  <a:schemeClr val="bg1"/>
                </a:solidFill>
              </a:rPr>
              <a:t>Pressione  </a:t>
            </a:r>
            <a:r>
              <a:rPr lang="pt-PT" sz="1400" b="1" dirty="0">
                <a:solidFill>
                  <a:schemeClr val="bg1"/>
                </a:solidFill>
              </a:rPr>
              <a:t>o </a:t>
            </a:r>
            <a:r>
              <a:rPr lang="pt-PT" sz="1400" b="1" dirty="0" smtClean="0">
                <a:solidFill>
                  <a:schemeClr val="bg1"/>
                </a:solidFill>
              </a:rPr>
              <a:t>polegar na região por </a:t>
            </a:r>
            <a:r>
              <a:rPr lang="pt-PT" sz="1400" b="1" dirty="0">
                <a:solidFill>
                  <a:schemeClr val="bg1"/>
                </a:solidFill>
              </a:rPr>
              <a:t>5 </a:t>
            </a:r>
            <a:r>
              <a:rPr lang="pt-PT" sz="1400" b="1" dirty="0" smtClean="0">
                <a:solidFill>
                  <a:schemeClr val="bg1"/>
                </a:solidFill>
              </a:rPr>
              <a:t>segundos</a:t>
            </a:r>
            <a:endParaRPr lang="pt-B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319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0"/>
            <a:ext cx="715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8813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B0F0"/>
                </a:solidFill>
              </a:rPr>
              <a:t>Edema</a:t>
            </a:r>
            <a:r>
              <a:rPr lang="pt-BR" sz="2000" b="1" dirty="0" smtClean="0">
                <a:solidFill>
                  <a:srgbClr val="00B0F0"/>
                </a:solidFill>
              </a:rPr>
              <a:t>: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b="1" dirty="0" err="1">
                <a:solidFill>
                  <a:srgbClr val="00B0F0"/>
                </a:solidFill>
              </a:rPr>
              <a:t>Anasarca</a:t>
            </a:r>
            <a:r>
              <a:rPr lang="pt-BR" sz="2000" b="1" dirty="0">
                <a:solidFill>
                  <a:srgbClr val="00B0F0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- edema acentuado e generalizado </a:t>
            </a:r>
          </a:p>
          <a:p>
            <a:pPr algn="just"/>
            <a:r>
              <a:rPr lang="pt-BR" sz="2000" b="1" dirty="0">
                <a:solidFill>
                  <a:srgbClr val="00B0F0"/>
                </a:solidFill>
              </a:rPr>
              <a:t>Ascite ou </a:t>
            </a:r>
            <a:r>
              <a:rPr lang="pt-BR" sz="2000" b="1" dirty="0" err="1">
                <a:solidFill>
                  <a:srgbClr val="00B0F0"/>
                </a:solidFill>
              </a:rPr>
              <a:t>hidroperitônio</a:t>
            </a:r>
            <a:r>
              <a:rPr lang="pt-BR" sz="2000" b="1" dirty="0">
                <a:solidFill>
                  <a:srgbClr val="00B0F0"/>
                </a:solidFill>
              </a:rPr>
              <a:t>  </a:t>
            </a:r>
            <a:r>
              <a:rPr lang="pt-BR" sz="2000" b="1" dirty="0" smtClean="0">
                <a:solidFill>
                  <a:schemeClr val="bg1"/>
                </a:solidFill>
              </a:rPr>
              <a:t>- derrame hídrico na cavidade peritoneal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411038" y="6173788"/>
            <a:ext cx="2272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https://www.slideshare.net/HarithRiyadh/edema-61833197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0589" t="24947" r="15030" b="7319"/>
          <a:stretch/>
        </p:blipFill>
        <p:spPr>
          <a:xfrm>
            <a:off x="524933" y="1883833"/>
            <a:ext cx="2048934" cy="42734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tângulo 13"/>
          <p:cNvSpPr>
            <a:spLocks noChangeArrowheads="1"/>
          </p:cNvSpPr>
          <p:nvPr/>
        </p:nvSpPr>
        <p:spPr bwMode="auto">
          <a:xfrm>
            <a:off x="3209021" y="3839140"/>
            <a:ext cx="2327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http://www.hepcentro.com.br/ascite.htm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http://www.primeirahora.com.br/fotos-noticias/esquistossom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556" y="1527767"/>
            <a:ext cx="3090176" cy="2303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5061073" y="6449420"/>
            <a:ext cx="36307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http://derepentesoumae.blogspot.com.br/2012_09_01_archive.html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://www.conversandocomopediatra.com.br/website/bancoimg/120515134802denutri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533" y="4113587"/>
            <a:ext cx="3750638" cy="23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0222968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0"/>
            <a:ext cx="715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8813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B0F0"/>
                </a:solidFill>
              </a:rPr>
              <a:t>Edema</a:t>
            </a:r>
            <a:r>
              <a:rPr lang="pt-BR" sz="2000" b="1" dirty="0" smtClean="0">
                <a:solidFill>
                  <a:srgbClr val="00B0F0"/>
                </a:solidFill>
              </a:rPr>
              <a:t>: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b="1" dirty="0" err="1" smtClean="0">
                <a:solidFill>
                  <a:srgbClr val="00B0F0"/>
                </a:solidFill>
              </a:rPr>
              <a:t>Hidropericárdio</a:t>
            </a:r>
            <a:r>
              <a:rPr lang="pt-BR" sz="2000" b="1" dirty="0" smtClean="0">
                <a:solidFill>
                  <a:schemeClr val="bg1"/>
                </a:solidFill>
              </a:rPr>
              <a:t> - derrame pericárdico hídrico</a:t>
            </a:r>
          </a:p>
          <a:p>
            <a:pPr algn="just"/>
            <a:r>
              <a:rPr lang="pt-BR" sz="2000" b="1" dirty="0" err="1">
                <a:solidFill>
                  <a:srgbClr val="00B0F0"/>
                </a:solidFill>
              </a:rPr>
              <a:t>Hidrocele</a:t>
            </a:r>
            <a:r>
              <a:rPr lang="pt-BR" sz="2000" b="1" dirty="0" smtClean="0">
                <a:solidFill>
                  <a:schemeClr val="bg1"/>
                </a:solidFill>
              </a:rPr>
              <a:t> - edema da túnica vaginal</a:t>
            </a:r>
          </a:p>
        </p:txBody>
      </p:sp>
      <p:sp>
        <p:nvSpPr>
          <p:cNvPr id="15" name="Retângulo 13"/>
          <p:cNvSpPr>
            <a:spLocks noChangeArrowheads="1"/>
          </p:cNvSpPr>
          <p:nvPr/>
        </p:nvSpPr>
        <p:spPr bwMode="auto">
          <a:xfrm>
            <a:off x="5723467" y="5602757"/>
            <a:ext cx="31418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http://www.urologicomogi.com.br/cirurgia-de-hidrocele/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919038" y="5674256"/>
            <a:ext cx="2716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https://pt.slideshare.net/josiebonel/cardio-2</a:t>
            </a:r>
          </a:p>
        </p:txBody>
      </p:sp>
      <p:pic>
        <p:nvPicPr>
          <p:cNvPr id="3074" name="Picture 2" descr="Resultado de imagem para HidropericÃ¡r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27707"/>
          <a:stretch/>
        </p:blipFill>
        <p:spPr bwMode="auto">
          <a:xfrm>
            <a:off x="287865" y="1871134"/>
            <a:ext cx="3432175" cy="37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Hidroc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42" y="1896003"/>
            <a:ext cx="4890558" cy="36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805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0"/>
            <a:ext cx="715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696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>
                <a:solidFill>
                  <a:srgbClr val="00B0F0"/>
                </a:solidFill>
              </a:rPr>
              <a:t>Hidrotórax</a:t>
            </a:r>
            <a:r>
              <a:rPr lang="pt-BR" sz="2000" b="1" dirty="0" smtClean="0">
                <a:solidFill>
                  <a:schemeClr val="bg1"/>
                </a:solidFill>
              </a:rPr>
              <a:t> - derrame pleural hídrico</a:t>
            </a:r>
          </a:p>
          <a:p>
            <a:pPr algn="just"/>
            <a:r>
              <a:rPr lang="pt-BR" sz="2000" b="1" dirty="0" smtClean="0">
                <a:solidFill>
                  <a:srgbClr val="00B0F0"/>
                </a:solidFill>
              </a:rPr>
              <a:t>Edema agudo pulmonar </a:t>
            </a:r>
            <a:r>
              <a:rPr lang="pt-BR" sz="2000" b="1" dirty="0" smtClean="0">
                <a:solidFill>
                  <a:schemeClr val="bg1"/>
                </a:solidFill>
              </a:rPr>
              <a:t>- derrame no parênquima pulmonar</a:t>
            </a:r>
          </a:p>
        </p:txBody>
      </p:sp>
      <p:sp>
        <p:nvSpPr>
          <p:cNvPr id="15" name="Retângulo 13"/>
          <p:cNvSpPr>
            <a:spLocks noChangeArrowheads="1"/>
          </p:cNvSpPr>
          <p:nvPr/>
        </p:nvSpPr>
        <p:spPr bwMode="auto">
          <a:xfrm>
            <a:off x="5975955" y="6322424"/>
            <a:ext cx="2838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http://www.medicinageriatrica.com.br/2008/08/06/estudo-de-caso-edema-agudo-de-pulmao/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922838" y="3549122"/>
            <a:ext cx="271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http://assuntodesaude.blogspot.com.br/2010/08/1-o-que-e-edema-pulmonar-cid-10-j81-um.html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://3.bp.blogspot.com/_AVOOPTLSg4M/THfeI92237I/AAAAAAAAAgE/mDjQExbxpSE/s320/071010-04edema_pulmo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230" y="1263551"/>
            <a:ext cx="1943504" cy="2308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" name="Picture 8" descr="http://www.medicinageriatrica.com.br/wp-content/uploads/2008/08/edema-pulmonar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71339" y="3968225"/>
            <a:ext cx="2680447" cy="23988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6" name="Picture 2" descr="https://upload.wikimedia.org/wikipedia/commons/thumb/2/2c/Blausen_PleuralEffusion_pt.png/250px-Blausen_PleuralEffusion_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" y="2011362"/>
            <a:ext cx="3188759" cy="40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3"/>
          <p:cNvSpPr>
            <a:spLocks noChangeArrowheads="1"/>
          </p:cNvSpPr>
          <p:nvPr/>
        </p:nvSpPr>
        <p:spPr bwMode="auto">
          <a:xfrm>
            <a:off x="972155" y="6110757"/>
            <a:ext cx="28385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https://pt.wikipedia.org/wiki/Derrame_pleural</a:t>
            </a:r>
          </a:p>
        </p:txBody>
      </p:sp>
    </p:spTree>
    <p:extLst>
      <p:ext uri="{BB962C8B-B14F-4D97-AF65-F5344CB8AC3E}">
        <p14:creationId xmlns:p14="http://schemas.microsoft.com/office/powerpoint/2010/main" val="30262950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0"/>
            <a:ext cx="715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8813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B0F0"/>
                </a:solidFill>
              </a:rPr>
              <a:t>Edema</a:t>
            </a:r>
            <a:r>
              <a:rPr lang="pt-BR" sz="2000" b="1" dirty="0" smtClean="0">
                <a:solidFill>
                  <a:srgbClr val="00B0F0"/>
                </a:solidFill>
              </a:rPr>
              <a:t>: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b="1" dirty="0" err="1" smtClean="0">
                <a:solidFill>
                  <a:srgbClr val="00B0F0"/>
                </a:solidFill>
              </a:rPr>
              <a:t>Transudato</a:t>
            </a:r>
            <a:r>
              <a:rPr lang="pt-BR" sz="2000" b="1" dirty="0" smtClean="0">
                <a:solidFill>
                  <a:schemeClr val="bg1"/>
                </a:solidFill>
              </a:rPr>
              <a:t> - edema de baixa densidade (&lt;</a:t>
            </a:r>
            <a:r>
              <a:rPr lang="pt-BR" sz="2000" b="1" dirty="0" err="1" smtClean="0">
                <a:solidFill>
                  <a:schemeClr val="bg1"/>
                </a:solidFill>
              </a:rPr>
              <a:t>1020g</a:t>
            </a:r>
            <a:r>
              <a:rPr lang="pt-BR" sz="2000" b="1" dirty="0" smtClean="0">
                <a:solidFill>
                  <a:schemeClr val="bg1"/>
                </a:solidFill>
              </a:rPr>
              <a:t>/ml). Ex. </a:t>
            </a:r>
            <a:r>
              <a:rPr lang="pt-BR" sz="2000" b="1" dirty="0" err="1" smtClean="0">
                <a:solidFill>
                  <a:schemeClr val="bg1"/>
                </a:solidFill>
              </a:rPr>
              <a:t>insuf</a:t>
            </a:r>
            <a:r>
              <a:rPr lang="pt-BR" sz="2000" b="1" dirty="0" smtClean="0">
                <a:solidFill>
                  <a:schemeClr val="bg1"/>
                </a:solidFill>
              </a:rPr>
              <a:t>. renal e cardíaca</a:t>
            </a:r>
          </a:p>
          <a:p>
            <a:pPr algn="just"/>
            <a:r>
              <a:rPr lang="pt-BR" sz="2000" b="1" dirty="0">
                <a:solidFill>
                  <a:srgbClr val="00B0F0"/>
                </a:solidFill>
              </a:rPr>
              <a:t>Exsudato</a:t>
            </a:r>
            <a:r>
              <a:rPr lang="pt-BR" sz="2000" b="1" dirty="0" smtClean="0">
                <a:solidFill>
                  <a:schemeClr val="bg1"/>
                </a:solidFill>
              </a:rPr>
              <a:t> - edema de alta densidade (&gt;</a:t>
            </a:r>
            <a:r>
              <a:rPr lang="pt-BR" sz="2000" b="1" dirty="0" err="1" smtClean="0">
                <a:solidFill>
                  <a:schemeClr val="bg1"/>
                </a:solidFill>
              </a:rPr>
              <a:t>1020g</a:t>
            </a:r>
            <a:r>
              <a:rPr lang="pt-BR" sz="2000" b="1" dirty="0" smtClean="0">
                <a:solidFill>
                  <a:schemeClr val="bg1"/>
                </a:solidFill>
              </a:rPr>
              <a:t>/ml). Ex. broncopneumonia, com derrame pleural purulento (</a:t>
            </a:r>
            <a:r>
              <a:rPr lang="pt-BR" sz="2000" b="1" dirty="0" err="1" smtClean="0">
                <a:solidFill>
                  <a:schemeClr val="bg1"/>
                </a:solidFill>
              </a:rPr>
              <a:t>piotórax</a:t>
            </a:r>
            <a:r>
              <a:rPr lang="pt-BR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tângulo 13"/>
          <p:cNvSpPr>
            <a:spLocks noChangeArrowheads="1"/>
          </p:cNvSpPr>
          <p:nvPr/>
        </p:nvSpPr>
        <p:spPr bwMode="auto">
          <a:xfrm>
            <a:off x="4951488" y="6457890"/>
            <a:ext cx="28385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https://slideplayer.com/slide/9854982/</a:t>
            </a: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4211" r="2992" b="5731"/>
          <a:stretch/>
        </p:blipFill>
        <p:spPr bwMode="auto">
          <a:xfrm>
            <a:off x="1778000" y="2031999"/>
            <a:ext cx="5808133" cy="41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54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3300" y="0"/>
            <a:ext cx="7776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Alterações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circulatórias hidrodinâmicas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866" y="440267"/>
            <a:ext cx="8652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Principais distúrbios dinâmicos causadores do edema</a:t>
            </a:r>
          </a:p>
          <a:p>
            <a:pPr algn="just"/>
            <a:r>
              <a:rPr lang="pt-BR" sz="2400" b="1" dirty="0" smtClean="0">
                <a:solidFill>
                  <a:srgbClr val="00B0F0"/>
                </a:solidFill>
              </a:rPr>
              <a:t>1. Aumento da pressão hidrostática sanguínea: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Ex.: insuficiência das câmaras cardíacas direitas por deficiência da musculatura cardíaca em bombear sangue para os pulmões - aumento da pressão venosa atrial e ventricular direita -  aumento da pressão hidrostática nas veias cavas e seus ramos - extravasamento de líquido plasmático para o interstício -  edema principalmente dos membros inferiores, (pressão hidrostática venosa mais acentuada)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2840" y="6230037"/>
            <a:ext cx="326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https://www.mdsaude.com/2009/02/inchaco-e-edema.html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89890" y="6272369"/>
            <a:ext cx="19417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https://medsimples.com/edema/</a:t>
            </a:r>
          </a:p>
        </p:txBody>
      </p:sp>
      <p:pic>
        <p:nvPicPr>
          <p:cNvPr id="5122" name="Picture 2" descr="Resultado de imagem para edema principalmente dos membros inf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2" y="3903134"/>
            <a:ext cx="4052358" cy="23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edema principalmente dos membros inferi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5412"/>
            <a:ext cx="3064933" cy="23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9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1702</Words>
  <Application>Microsoft Office PowerPoint</Application>
  <PresentationFormat>Apresentação na tela (4:3)</PresentationFormat>
  <Paragraphs>214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Samsung</cp:lastModifiedBy>
  <cp:revision>64</cp:revision>
  <dcterms:created xsi:type="dcterms:W3CDTF">2018-11-19T10:39:23Z</dcterms:created>
  <dcterms:modified xsi:type="dcterms:W3CDTF">2019-08-08T23:42:46Z</dcterms:modified>
</cp:coreProperties>
</file>