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arlow" panose="020B0604020202020204" charset="0"/>
      <p:regular r:id="rId20"/>
    </p:embeddedFont>
    <p:embeddedFont>
      <p:font typeface="Barlow Bold" panose="020B0604020202020204" charset="0"/>
      <p:regular r:id="rId21"/>
    </p:embeddedFont>
    <p:embeddedFont>
      <p:font typeface="Barlow Italics" panose="020B0604020202020204" charset="0"/>
      <p:regular r:id="rId22"/>
    </p:embeddedFont>
    <p:embeddedFont>
      <p:font typeface="Barlow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9996" y="-41740"/>
            <a:ext cx="7618608" cy="11480095"/>
          </a:xfrm>
          <a:custGeom>
            <a:avLst/>
            <a:gdLst/>
            <a:ahLst/>
            <a:cxnLst/>
            <a:rect l="l" t="t" r="r" b="b"/>
            <a:pathLst>
              <a:path w="7618608" h="11480095">
                <a:moveTo>
                  <a:pt x="0" y="0"/>
                </a:moveTo>
                <a:lnTo>
                  <a:pt x="7618608" y="0"/>
                </a:lnTo>
                <a:lnTo>
                  <a:pt x="7618608" y="11480095"/>
                </a:lnTo>
                <a:lnTo>
                  <a:pt x="0" y="11480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54195" y="-1193095"/>
            <a:ext cx="7618608" cy="11480095"/>
          </a:xfrm>
          <a:custGeom>
            <a:avLst/>
            <a:gdLst/>
            <a:ahLst/>
            <a:cxnLst/>
            <a:rect l="l" t="t" r="r" b="b"/>
            <a:pathLst>
              <a:path w="7618608" h="11480095">
                <a:moveTo>
                  <a:pt x="0" y="0"/>
                </a:moveTo>
                <a:lnTo>
                  <a:pt x="7618608" y="0"/>
                </a:lnTo>
                <a:lnTo>
                  <a:pt x="7618608" y="11480095"/>
                </a:lnTo>
                <a:lnTo>
                  <a:pt x="0" y="11480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44998" y="1241751"/>
            <a:ext cx="14998005" cy="5088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7"/>
              </a:lnSpc>
            </a:pPr>
            <a:r>
              <a:rPr lang="en-US" sz="15613">
                <a:solidFill>
                  <a:srgbClr val="FFFFFF"/>
                </a:solidFill>
                <a:latin typeface="Barlow Bold"/>
              </a:rPr>
              <a:t>Estilos de Liderança</a:t>
            </a:r>
          </a:p>
        </p:txBody>
      </p:sp>
      <p:sp>
        <p:nvSpPr>
          <p:cNvPr id="5" name="Freeform 5"/>
          <p:cNvSpPr/>
          <p:nvPr/>
        </p:nvSpPr>
        <p:spPr>
          <a:xfrm>
            <a:off x="8114764" y="6391056"/>
            <a:ext cx="2058472" cy="558361"/>
          </a:xfrm>
          <a:custGeom>
            <a:avLst/>
            <a:gdLst/>
            <a:ahLst/>
            <a:cxnLst/>
            <a:rect l="l" t="t" r="r" b="b"/>
            <a:pathLst>
              <a:path w="2058472" h="558361">
                <a:moveTo>
                  <a:pt x="0" y="0"/>
                </a:moveTo>
                <a:lnTo>
                  <a:pt x="2058472" y="0"/>
                </a:lnTo>
                <a:lnTo>
                  <a:pt x="2058472" y="558360"/>
                </a:lnTo>
                <a:lnTo>
                  <a:pt x="0" y="5583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05859">
            <a:off x="12712759" y="6578049"/>
            <a:ext cx="7300452" cy="4114800"/>
          </a:xfrm>
          <a:custGeom>
            <a:avLst/>
            <a:gdLst/>
            <a:ahLst/>
            <a:cxnLst/>
            <a:rect l="l" t="t" r="r" b="b"/>
            <a:pathLst>
              <a:path w="7300452" h="4114800">
                <a:moveTo>
                  <a:pt x="0" y="0"/>
                </a:moveTo>
                <a:lnTo>
                  <a:pt x="7300451" y="0"/>
                </a:lnTo>
                <a:lnTo>
                  <a:pt x="73004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70323">
            <a:off x="-1829068" y="-672774"/>
            <a:ext cx="7300452" cy="4114800"/>
          </a:xfrm>
          <a:custGeom>
            <a:avLst/>
            <a:gdLst/>
            <a:ahLst/>
            <a:cxnLst/>
            <a:rect l="l" t="t" r="r" b="b"/>
            <a:pathLst>
              <a:path w="7300452" h="4114800">
                <a:moveTo>
                  <a:pt x="0" y="0"/>
                </a:moveTo>
                <a:lnTo>
                  <a:pt x="7300452" y="0"/>
                </a:lnTo>
                <a:lnTo>
                  <a:pt x="7300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366054" y="7235732"/>
            <a:ext cx="11455856" cy="2551035"/>
            <a:chOff x="0" y="0"/>
            <a:chExt cx="3017180" cy="6718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17180" cy="671877"/>
            </a:xfrm>
            <a:custGeom>
              <a:avLst/>
              <a:gdLst/>
              <a:ahLst/>
              <a:cxnLst/>
              <a:rect l="l" t="t" r="r" b="b"/>
              <a:pathLst>
                <a:path w="3017180" h="671877">
                  <a:moveTo>
                    <a:pt x="34466" y="0"/>
                  </a:moveTo>
                  <a:lnTo>
                    <a:pt x="2982714" y="0"/>
                  </a:lnTo>
                  <a:cubicBezTo>
                    <a:pt x="2991855" y="0"/>
                    <a:pt x="3000622" y="3631"/>
                    <a:pt x="3007085" y="10095"/>
                  </a:cubicBezTo>
                  <a:cubicBezTo>
                    <a:pt x="3013549" y="16559"/>
                    <a:pt x="3017180" y="25325"/>
                    <a:pt x="3017180" y="34466"/>
                  </a:cubicBezTo>
                  <a:lnTo>
                    <a:pt x="3017180" y="637411"/>
                  </a:lnTo>
                  <a:cubicBezTo>
                    <a:pt x="3017180" y="646552"/>
                    <a:pt x="3013549" y="655319"/>
                    <a:pt x="3007085" y="661783"/>
                  </a:cubicBezTo>
                  <a:cubicBezTo>
                    <a:pt x="3000622" y="668246"/>
                    <a:pt x="2991855" y="671877"/>
                    <a:pt x="2982714" y="671877"/>
                  </a:cubicBezTo>
                  <a:lnTo>
                    <a:pt x="34466" y="671877"/>
                  </a:lnTo>
                  <a:cubicBezTo>
                    <a:pt x="25325" y="671877"/>
                    <a:pt x="16559" y="668246"/>
                    <a:pt x="10095" y="661783"/>
                  </a:cubicBezTo>
                  <a:cubicBezTo>
                    <a:pt x="3631" y="655319"/>
                    <a:pt x="0" y="646552"/>
                    <a:pt x="0" y="637411"/>
                  </a:cubicBezTo>
                  <a:lnTo>
                    <a:pt x="0" y="34466"/>
                  </a:lnTo>
                  <a:cubicBezTo>
                    <a:pt x="0" y="25325"/>
                    <a:pt x="3631" y="16559"/>
                    <a:pt x="10095" y="10095"/>
                  </a:cubicBezTo>
                  <a:cubicBezTo>
                    <a:pt x="16559" y="3631"/>
                    <a:pt x="25325" y="0"/>
                    <a:pt x="34466" y="0"/>
                  </a:cubicBezTo>
                  <a:close/>
                </a:path>
              </a:pathLst>
            </a:custGeom>
            <a:solidFill>
              <a:srgbClr val="404664"/>
            </a:solidFill>
            <a:ln w="66675" cap="rnd">
              <a:solidFill>
                <a:srgbClr val="06D0C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017180" cy="719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751423" y="7236631"/>
            <a:ext cx="8685118" cy="227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MÓDULO 2</a:t>
            </a:r>
          </a:p>
          <a:p>
            <a:pPr algn="ctr">
              <a:lnSpc>
                <a:spcPts val="4550"/>
              </a:lnSpc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PROF. FELIPE BELLONI</a:t>
            </a:r>
          </a:p>
          <a:p>
            <a:pPr algn="ctr">
              <a:lnSpc>
                <a:spcPts val="4550"/>
              </a:lnSpc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PROF.ª GRACIANE ARRUDA</a:t>
            </a:r>
          </a:p>
          <a:p>
            <a:pPr algn="ctr">
              <a:lnSpc>
                <a:spcPts val="4550"/>
              </a:lnSpc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PROF. MARCO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345" y="8044601"/>
            <a:ext cx="1878009" cy="2242399"/>
          </a:xfrm>
          <a:custGeom>
            <a:avLst/>
            <a:gdLst/>
            <a:ahLst/>
            <a:cxnLst/>
            <a:rect l="l" t="t" r="r" b="b"/>
            <a:pathLst>
              <a:path w="1878009" h="2242399">
                <a:moveTo>
                  <a:pt x="0" y="0"/>
                </a:moveTo>
                <a:lnTo>
                  <a:pt x="1878008" y="0"/>
                </a:lnTo>
                <a:lnTo>
                  <a:pt x="1878008" y="2242399"/>
                </a:lnTo>
                <a:lnTo>
                  <a:pt x="0" y="2242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63149">
            <a:off x="-710815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63149">
            <a:off x="1030946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37429" y="3243217"/>
            <a:ext cx="10375064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Os três estilos de Liderança (White e Lippitt):</a:t>
            </a: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 Bold"/>
            </a:endParaRPr>
          </a:p>
          <a:p>
            <a:pPr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(1) Liderança autocrática: </a:t>
            </a:r>
            <a:r>
              <a:rPr lang="en-US" sz="3500" spc="14">
                <a:solidFill>
                  <a:srgbClr val="FFFFFF"/>
                </a:solidFill>
                <a:latin typeface="Barlow"/>
              </a:rPr>
              <a:t>o líder centraliza totalmente a autoridade e as decisões (temido) .</a:t>
            </a:r>
          </a:p>
          <a:p>
            <a:pPr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Resultado: maior produção com evidentes sinais de tensão, frustração e agressividade</a:t>
            </a: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marL="0" lvl="0" indent="0" algn="ctr">
              <a:lnSpc>
                <a:spcPts val="5250"/>
              </a:lnSpc>
              <a:spcBef>
                <a:spcPct val="0"/>
              </a:spcBef>
            </a:pPr>
            <a:endParaRPr lang="en-US" sz="3500" spc="14">
              <a:solidFill>
                <a:srgbClr val="FFFFFF"/>
              </a:solidFill>
              <a:latin typeface="Barlo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75507" y="708066"/>
            <a:ext cx="11336985" cy="220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Os três estilos de White e Lippitt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4253353" y="1635166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0" y="869584"/>
                </a:moveTo>
                <a:lnTo>
                  <a:pt x="706735" y="869584"/>
                </a:lnTo>
                <a:lnTo>
                  <a:pt x="706735" y="0"/>
                </a:lnTo>
                <a:lnTo>
                  <a:pt x="0" y="0"/>
                </a:lnTo>
                <a:lnTo>
                  <a:pt x="0" y="8695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921682" y="765581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706735" y="869585"/>
                </a:moveTo>
                <a:lnTo>
                  <a:pt x="0" y="869585"/>
                </a:lnTo>
                <a:lnTo>
                  <a:pt x="0" y="0"/>
                </a:lnTo>
                <a:lnTo>
                  <a:pt x="706735" y="0"/>
                </a:lnTo>
                <a:lnTo>
                  <a:pt x="706735" y="8695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345" y="8044601"/>
            <a:ext cx="1878009" cy="2242399"/>
          </a:xfrm>
          <a:custGeom>
            <a:avLst/>
            <a:gdLst/>
            <a:ahLst/>
            <a:cxnLst/>
            <a:rect l="l" t="t" r="r" b="b"/>
            <a:pathLst>
              <a:path w="1878009" h="2242399">
                <a:moveTo>
                  <a:pt x="0" y="0"/>
                </a:moveTo>
                <a:lnTo>
                  <a:pt x="1878008" y="0"/>
                </a:lnTo>
                <a:lnTo>
                  <a:pt x="1878008" y="2242399"/>
                </a:lnTo>
                <a:lnTo>
                  <a:pt x="0" y="2242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63149">
            <a:off x="-710815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63149">
            <a:off x="1030946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06721" y="3123392"/>
            <a:ext cx="10375064" cy="862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Os três estilos de Liderança (White e Lippitt):</a:t>
            </a: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 Bold"/>
            </a:endParaRPr>
          </a:p>
          <a:p>
            <a:pPr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(2) Liderança liberal: </a:t>
            </a:r>
            <a:r>
              <a:rPr lang="en-US" sz="3500" spc="14">
                <a:solidFill>
                  <a:srgbClr val="FFFFFF"/>
                </a:solidFill>
                <a:latin typeface="Barlow"/>
              </a:rPr>
              <a:t>permite total liberdade p/ tomada de decisões, participando apenas quando solicitado.(enfatiza o grupo).</a:t>
            </a:r>
          </a:p>
          <a:p>
            <a:pPr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Resultado: fraca produção quantitativa e qualitativa, com fortes sinais de individualismo, desagregação do grupo, insatisfação e pouco respeito ao líder.</a:t>
            </a:r>
          </a:p>
          <a:p>
            <a:pPr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marL="0" lvl="0" indent="0" algn="ctr">
              <a:lnSpc>
                <a:spcPts val="5250"/>
              </a:lnSpc>
              <a:spcBef>
                <a:spcPct val="0"/>
              </a:spcBef>
            </a:pPr>
            <a:endParaRPr lang="en-US" sz="3500" spc="14">
              <a:solidFill>
                <a:srgbClr val="FFFFFF"/>
              </a:solidFill>
              <a:latin typeface="Barlo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75507" y="708066"/>
            <a:ext cx="11336985" cy="220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Os três estilos de White e Lippitt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4253353" y="1635166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0" y="869584"/>
                </a:moveTo>
                <a:lnTo>
                  <a:pt x="706735" y="869584"/>
                </a:lnTo>
                <a:lnTo>
                  <a:pt x="706735" y="0"/>
                </a:lnTo>
                <a:lnTo>
                  <a:pt x="0" y="0"/>
                </a:lnTo>
                <a:lnTo>
                  <a:pt x="0" y="8695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921682" y="765581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706735" y="869585"/>
                </a:moveTo>
                <a:lnTo>
                  <a:pt x="0" y="869585"/>
                </a:lnTo>
                <a:lnTo>
                  <a:pt x="0" y="0"/>
                </a:lnTo>
                <a:lnTo>
                  <a:pt x="706735" y="0"/>
                </a:lnTo>
                <a:lnTo>
                  <a:pt x="706735" y="8695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345" y="8044601"/>
            <a:ext cx="1878009" cy="2242399"/>
          </a:xfrm>
          <a:custGeom>
            <a:avLst/>
            <a:gdLst/>
            <a:ahLst/>
            <a:cxnLst/>
            <a:rect l="l" t="t" r="r" b="b"/>
            <a:pathLst>
              <a:path w="1878009" h="2242399">
                <a:moveTo>
                  <a:pt x="0" y="0"/>
                </a:moveTo>
                <a:lnTo>
                  <a:pt x="1878008" y="0"/>
                </a:lnTo>
                <a:lnTo>
                  <a:pt x="1878008" y="2242399"/>
                </a:lnTo>
                <a:lnTo>
                  <a:pt x="0" y="2242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63149">
            <a:off x="-710815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63149">
            <a:off x="1030946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06721" y="3295317"/>
            <a:ext cx="10375064" cy="996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Os três estilos de Liderança (White e Lippitt):</a:t>
            </a: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 Bold"/>
            </a:endParaRPr>
          </a:p>
          <a:p>
            <a:pPr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(3) Liderança democrática: </a:t>
            </a:r>
            <a:r>
              <a:rPr lang="en-US" sz="3500" spc="14">
                <a:solidFill>
                  <a:srgbClr val="FFFFFF"/>
                </a:solidFill>
                <a:latin typeface="Barlow"/>
              </a:rPr>
              <a:t>Liderança democrática: líder comunicativo, encoraja a participação das pessoas e se preocupa com o grupo(coordenador) .</a:t>
            </a:r>
          </a:p>
          <a:p>
            <a:pPr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Resultado: boa quantidade de trabalho, melhor qualidade, clima de satisfação, de integração grupal, de responsabilidade e de comprometimento das pessoas.</a:t>
            </a:r>
          </a:p>
          <a:p>
            <a:pPr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marL="0" lvl="0" indent="0" algn="ctr">
              <a:lnSpc>
                <a:spcPts val="5250"/>
              </a:lnSpc>
              <a:spcBef>
                <a:spcPct val="0"/>
              </a:spcBef>
            </a:pPr>
            <a:endParaRPr lang="en-US" sz="3500" spc="14">
              <a:solidFill>
                <a:srgbClr val="FFFFFF"/>
              </a:solidFill>
              <a:latin typeface="Barlo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75507" y="708066"/>
            <a:ext cx="11336985" cy="220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Os três estilos de White e Lippitt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4253353" y="1635166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0" y="869584"/>
                </a:moveTo>
                <a:lnTo>
                  <a:pt x="706735" y="869584"/>
                </a:lnTo>
                <a:lnTo>
                  <a:pt x="706735" y="0"/>
                </a:lnTo>
                <a:lnTo>
                  <a:pt x="0" y="0"/>
                </a:lnTo>
                <a:lnTo>
                  <a:pt x="0" y="8695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921682" y="765581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706735" y="869585"/>
                </a:moveTo>
                <a:lnTo>
                  <a:pt x="0" y="869585"/>
                </a:lnTo>
                <a:lnTo>
                  <a:pt x="0" y="0"/>
                </a:lnTo>
                <a:lnTo>
                  <a:pt x="706735" y="0"/>
                </a:lnTo>
                <a:lnTo>
                  <a:pt x="706735" y="8695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430482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6669767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28700" y="4224343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8700" y="7549353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5001665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028700" y="8364775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028700" y="5817087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028700" y="9218297"/>
            <a:ext cx="16230600" cy="0"/>
          </a:xfrm>
          <a:prstGeom prst="line">
            <a:avLst/>
          </a:prstGeom>
          <a:ln w="19050" cap="flat">
            <a:solidFill>
              <a:srgbClr val="BCEC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028700" y="395705"/>
            <a:ext cx="16607292" cy="2787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8"/>
              </a:lnSpc>
            </a:pPr>
            <a:r>
              <a:rPr lang="en-US" sz="8020">
                <a:solidFill>
                  <a:srgbClr val="FFFFFF"/>
                </a:solidFill>
                <a:latin typeface="Barlow Bold Italics"/>
              </a:rPr>
              <a:t>House e Dessler propõem 4 tipos específicos de lideranças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416300"/>
            <a:ext cx="16230600" cy="584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9"/>
              </a:lnSpc>
              <a:spcBef>
                <a:spcPct val="0"/>
              </a:spcBef>
            </a:pPr>
            <a:r>
              <a:rPr lang="en-US" sz="4749">
                <a:solidFill>
                  <a:srgbClr val="FFFFFF"/>
                </a:solidFill>
                <a:latin typeface="Barlow Bold Italics"/>
              </a:rPr>
              <a:t>Líder apoiador: </a:t>
            </a:r>
            <a:r>
              <a:rPr lang="en-US" sz="4749">
                <a:solidFill>
                  <a:srgbClr val="FFFFFF"/>
                </a:solidFill>
                <a:latin typeface="Barlow Italics"/>
              </a:rPr>
              <a:t>preocupado com o bem-estar e necessidade dos subordinados (clima de equipe)</a:t>
            </a:r>
          </a:p>
          <a:p>
            <a:pPr algn="ctr">
              <a:lnSpc>
                <a:spcPts val="6649"/>
              </a:lnSpc>
              <a:spcBef>
                <a:spcPct val="0"/>
              </a:spcBef>
            </a:pPr>
            <a:r>
              <a:rPr lang="en-US" sz="4749">
                <a:solidFill>
                  <a:srgbClr val="FFFFFF"/>
                </a:solidFill>
                <a:latin typeface="Barlow Bold Italics"/>
              </a:rPr>
              <a:t>Líder Diretivo:  </a:t>
            </a:r>
            <a:r>
              <a:rPr lang="en-US" sz="4749">
                <a:solidFill>
                  <a:srgbClr val="FFFFFF"/>
                </a:solidFill>
                <a:latin typeface="Barlow Italics"/>
              </a:rPr>
              <a:t>conta ao subordinado o que pretende fazer</a:t>
            </a:r>
          </a:p>
          <a:p>
            <a:pPr algn="ctr">
              <a:lnSpc>
                <a:spcPts val="6649"/>
              </a:lnSpc>
              <a:spcBef>
                <a:spcPct val="0"/>
              </a:spcBef>
            </a:pPr>
            <a:r>
              <a:rPr lang="en-US" sz="4749">
                <a:solidFill>
                  <a:srgbClr val="FFFFFF"/>
                </a:solidFill>
                <a:latin typeface="Barlow Bold Italics"/>
              </a:rPr>
              <a:t>Líder participativo: </a:t>
            </a:r>
            <a:r>
              <a:rPr lang="en-US" sz="4749">
                <a:solidFill>
                  <a:srgbClr val="FFFFFF"/>
                </a:solidFill>
                <a:latin typeface="Barlow Italics"/>
              </a:rPr>
              <a:t>consulta os subordinados a respeito das decisões (tomada de decisão em equipe)</a:t>
            </a:r>
          </a:p>
          <a:p>
            <a:pPr algn="ctr">
              <a:lnSpc>
                <a:spcPts val="6649"/>
              </a:lnSpc>
              <a:spcBef>
                <a:spcPct val="0"/>
              </a:spcBef>
            </a:pPr>
            <a:r>
              <a:rPr lang="en-US" sz="4749">
                <a:solidFill>
                  <a:srgbClr val="FFFFFF"/>
                </a:solidFill>
                <a:latin typeface="Barlow Bold Italics"/>
              </a:rPr>
              <a:t>Líder Orientado para metas ou resultados:  </a:t>
            </a:r>
            <a:r>
              <a:rPr lang="en-US" sz="4749">
                <a:solidFill>
                  <a:srgbClr val="FFFFFF"/>
                </a:solidFill>
                <a:latin typeface="Barlow Italics"/>
              </a:rPr>
              <a:t>formula objetivos claros e desafiadores aos subordinados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100" y="3811975"/>
            <a:ext cx="15697799" cy="2649004"/>
          </a:xfrm>
          <a:custGeom>
            <a:avLst/>
            <a:gdLst/>
            <a:ahLst/>
            <a:cxnLst/>
            <a:rect l="l" t="t" r="r" b="b"/>
            <a:pathLst>
              <a:path w="15697799" h="2649004">
                <a:moveTo>
                  <a:pt x="0" y="0"/>
                </a:moveTo>
                <a:lnTo>
                  <a:pt x="15697800" y="0"/>
                </a:lnTo>
                <a:lnTo>
                  <a:pt x="15697800" y="2649003"/>
                </a:lnTo>
                <a:lnTo>
                  <a:pt x="0" y="2649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10544" y="4346166"/>
            <a:ext cx="14466911" cy="213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038"/>
              </a:lnSpc>
            </a:pPr>
            <a:r>
              <a:rPr lang="en-US" sz="18339">
                <a:solidFill>
                  <a:srgbClr val="C81C79"/>
                </a:solidFill>
                <a:latin typeface="Barlow Bold"/>
              </a:rPr>
              <a:t>OBRIGADO</a:t>
            </a:r>
          </a:p>
        </p:txBody>
      </p:sp>
      <p:sp>
        <p:nvSpPr>
          <p:cNvPr id="4" name="Freeform 4"/>
          <p:cNvSpPr/>
          <p:nvPr/>
        </p:nvSpPr>
        <p:spPr>
          <a:xfrm>
            <a:off x="14774862" y="3523821"/>
            <a:ext cx="2632427" cy="2937158"/>
          </a:xfrm>
          <a:custGeom>
            <a:avLst/>
            <a:gdLst/>
            <a:ahLst/>
            <a:cxnLst/>
            <a:rect l="l" t="t" r="r" b="b"/>
            <a:pathLst>
              <a:path w="2632427" h="2937158">
                <a:moveTo>
                  <a:pt x="0" y="0"/>
                </a:moveTo>
                <a:lnTo>
                  <a:pt x="2632427" y="0"/>
                </a:lnTo>
                <a:lnTo>
                  <a:pt x="2632427" y="2937157"/>
                </a:lnTo>
                <a:lnTo>
                  <a:pt x="0" y="2937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84891" y="-531902"/>
            <a:ext cx="3382092" cy="11662387"/>
          </a:xfrm>
          <a:custGeom>
            <a:avLst/>
            <a:gdLst/>
            <a:ahLst/>
            <a:cxnLst/>
            <a:rect l="l" t="t" r="r" b="b"/>
            <a:pathLst>
              <a:path w="3382092" h="11662387">
                <a:moveTo>
                  <a:pt x="0" y="0"/>
                </a:moveTo>
                <a:lnTo>
                  <a:pt x="3382092" y="0"/>
                </a:lnTo>
                <a:lnTo>
                  <a:pt x="3382092" y="11662387"/>
                </a:lnTo>
                <a:lnTo>
                  <a:pt x="0" y="11662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1440981"/>
            <a:ext cx="6642467" cy="8281035"/>
            <a:chOff x="0" y="0"/>
            <a:chExt cx="1324253" cy="1650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4253" cy="1650921"/>
            </a:xfrm>
            <a:custGeom>
              <a:avLst/>
              <a:gdLst/>
              <a:ahLst/>
              <a:cxnLst/>
              <a:rect l="l" t="t" r="r" b="b"/>
              <a:pathLst>
                <a:path w="1324253" h="1650921">
                  <a:moveTo>
                    <a:pt x="59441" y="0"/>
                  </a:moveTo>
                  <a:lnTo>
                    <a:pt x="1264812" y="0"/>
                  </a:lnTo>
                  <a:cubicBezTo>
                    <a:pt x="1297640" y="0"/>
                    <a:pt x="1324253" y="26613"/>
                    <a:pt x="1324253" y="59441"/>
                  </a:cubicBezTo>
                  <a:lnTo>
                    <a:pt x="1324253" y="1591479"/>
                  </a:lnTo>
                  <a:cubicBezTo>
                    <a:pt x="1324253" y="1624308"/>
                    <a:pt x="1297640" y="1650921"/>
                    <a:pt x="1264812" y="1650921"/>
                  </a:cubicBezTo>
                  <a:lnTo>
                    <a:pt x="59441" y="1650921"/>
                  </a:lnTo>
                  <a:cubicBezTo>
                    <a:pt x="26613" y="1650921"/>
                    <a:pt x="0" y="1624308"/>
                    <a:pt x="0" y="1591479"/>
                  </a:cubicBezTo>
                  <a:lnTo>
                    <a:pt x="0" y="59441"/>
                  </a:lnTo>
                  <a:cubicBezTo>
                    <a:pt x="0" y="26613"/>
                    <a:pt x="26613" y="0"/>
                    <a:pt x="5944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B548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24253" cy="1698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78866" y="1532658"/>
            <a:ext cx="5057297" cy="289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23"/>
              </a:lnSpc>
            </a:pPr>
            <a:r>
              <a:rPr lang="en-US" sz="14616">
                <a:solidFill>
                  <a:srgbClr val="FFFFFF"/>
                </a:solidFill>
                <a:latin typeface="Barlow Bold Italics"/>
              </a:rPr>
              <a:t>intro</a:t>
            </a:r>
          </a:p>
          <a:p>
            <a:pPr marL="0" lvl="0" indent="0" algn="l">
              <a:lnSpc>
                <a:spcPts val="10523"/>
              </a:lnSpc>
            </a:pPr>
            <a:r>
              <a:rPr lang="en-US" sz="14616">
                <a:solidFill>
                  <a:srgbClr val="FFFFFF"/>
                </a:solidFill>
                <a:latin typeface="Barlow Bold Italics"/>
              </a:rPr>
              <a:t>dução</a:t>
            </a:r>
          </a:p>
        </p:txBody>
      </p:sp>
      <p:sp>
        <p:nvSpPr>
          <p:cNvPr id="7" name="Freeform 7"/>
          <p:cNvSpPr/>
          <p:nvPr/>
        </p:nvSpPr>
        <p:spPr>
          <a:xfrm>
            <a:off x="2074823" y="5852500"/>
            <a:ext cx="4152464" cy="4685432"/>
          </a:xfrm>
          <a:custGeom>
            <a:avLst/>
            <a:gdLst/>
            <a:ahLst/>
            <a:cxnLst/>
            <a:rect l="l" t="t" r="r" b="b"/>
            <a:pathLst>
              <a:path w="4152464" h="4685432">
                <a:moveTo>
                  <a:pt x="0" y="0"/>
                </a:moveTo>
                <a:lnTo>
                  <a:pt x="4152464" y="0"/>
                </a:lnTo>
                <a:lnTo>
                  <a:pt x="4152464" y="4685433"/>
                </a:lnTo>
                <a:lnTo>
                  <a:pt x="0" y="468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432056" y="1838092"/>
            <a:ext cx="5965170" cy="867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spc="12">
                <a:solidFill>
                  <a:srgbClr val="353B57"/>
                </a:solidFill>
                <a:latin typeface="Barlow Bold"/>
              </a:rPr>
              <a:t>Influência interpessoal em uma dada situação e dirigida através do processo de comunicação humana para a alcance de objetivos.</a:t>
            </a:r>
          </a:p>
          <a:p>
            <a:pPr algn="ctr">
              <a:lnSpc>
                <a:spcPts val="4339"/>
              </a:lnSpc>
            </a:pPr>
            <a:endParaRPr lang="en-US" sz="3099" spc="12">
              <a:solidFill>
                <a:srgbClr val="353B57"/>
              </a:solidFill>
              <a:latin typeface="Barlow Bold"/>
            </a:endParaRPr>
          </a:p>
          <a:p>
            <a:pPr marL="669289" lvl="1" indent="-334645" algn="ctr">
              <a:lnSpc>
                <a:spcPts val="4339"/>
              </a:lnSpc>
              <a:buFont typeface="Arial"/>
              <a:buChar char="•"/>
            </a:pPr>
            <a:r>
              <a:rPr lang="en-US" sz="3099" spc="12">
                <a:solidFill>
                  <a:srgbClr val="353B57"/>
                </a:solidFill>
                <a:latin typeface="Barlow Bold"/>
              </a:rPr>
              <a:t>Influência: modificar o comportamento </a:t>
            </a:r>
          </a:p>
          <a:p>
            <a:pPr algn="ctr">
              <a:lnSpc>
                <a:spcPts val="4339"/>
              </a:lnSpc>
            </a:pPr>
            <a:endParaRPr lang="en-US" sz="3099" spc="12">
              <a:solidFill>
                <a:srgbClr val="353B57"/>
              </a:solidFill>
              <a:latin typeface="Barlow Bold"/>
            </a:endParaRPr>
          </a:p>
          <a:p>
            <a:pPr marL="669289" lvl="1" indent="-334645" algn="ctr">
              <a:lnSpc>
                <a:spcPts val="4339"/>
              </a:lnSpc>
              <a:buFont typeface="Arial"/>
              <a:buChar char="•"/>
            </a:pPr>
            <a:r>
              <a:rPr lang="en-US" sz="3099" spc="12">
                <a:solidFill>
                  <a:srgbClr val="353B57"/>
                </a:solidFill>
                <a:latin typeface="Barlow Bold"/>
              </a:rPr>
              <a:t>Poder: potencial de influência</a:t>
            </a:r>
          </a:p>
          <a:p>
            <a:pPr algn="ctr">
              <a:lnSpc>
                <a:spcPts val="4339"/>
              </a:lnSpc>
            </a:pPr>
            <a:endParaRPr lang="en-US" sz="3099" spc="12">
              <a:solidFill>
                <a:srgbClr val="353B57"/>
              </a:solidFill>
              <a:latin typeface="Barlow Bold"/>
            </a:endParaRPr>
          </a:p>
          <a:p>
            <a:pPr marL="669289" lvl="1" indent="-334645" algn="ctr">
              <a:lnSpc>
                <a:spcPts val="4339"/>
              </a:lnSpc>
              <a:buFont typeface="Arial"/>
              <a:buChar char="•"/>
            </a:pPr>
            <a:r>
              <a:rPr lang="en-US" sz="3099" spc="12">
                <a:solidFill>
                  <a:srgbClr val="353B57"/>
                </a:solidFill>
                <a:latin typeface="Barlow Bold"/>
              </a:rPr>
              <a:t>Autoridade : poder legal e socialmente aceito.</a:t>
            </a:r>
          </a:p>
          <a:p>
            <a:pPr algn="ctr">
              <a:lnSpc>
                <a:spcPts val="4339"/>
              </a:lnSpc>
            </a:pPr>
            <a:endParaRPr lang="en-US" sz="3099" spc="12">
              <a:solidFill>
                <a:srgbClr val="353B57"/>
              </a:solidFill>
              <a:latin typeface="Barlow Bold"/>
            </a:endParaRPr>
          </a:p>
          <a:p>
            <a:pPr algn="ctr">
              <a:lnSpc>
                <a:spcPts val="4339"/>
              </a:lnSpc>
            </a:pPr>
            <a:endParaRPr lang="en-US" sz="3099" spc="12">
              <a:solidFill>
                <a:srgbClr val="353B57"/>
              </a:solidFill>
              <a:latin typeface="Barlow Bold"/>
            </a:endParaRPr>
          </a:p>
          <a:p>
            <a:pPr algn="ctr">
              <a:lnSpc>
                <a:spcPts val="4339"/>
              </a:lnSpc>
            </a:pPr>
            <a:endParaRPr lang="en-US" sz="3099" spc="12">
              <a:solidFill>
                <a:srgbClr val="353B57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89575" y="4711522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0" y="0"/>
                </a:moveTo>
                <a:lnTo>
                  <a:pt x="7315200" y="0"/>
                </a:lnTo>
                <a:lnTo>
                  <a:pt x="7315200" y="1064029"/>
                </a:lnTo>
                <a:lnTo>
                  <a:pt x="0" y="1064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49863" y="4711522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0" y="0"/>
                </a:moveTo>
                <a:lnTo>
                  <a:pt x="7315200" y="0"/>
                </a:lnTo>
                <a:lnTo>
                  <a:pt x="7315200" y="1064029"/>
                </a:lnTo>
                <a:lnTo>
                  <a:pt x="0" y="1064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57933" y="1979999"/>
            <a:ext cx="10372134" cy="6327002"/>
          </a:xfrm>
          <a:custGeom>
            <a:avLst/>
            <a:gdLst/>
            <a:ahLst/>
            <a:cxnLst/>
            <a:rect l="l" t="t" r="r" b="b"/>
            <a:pathLst>
              <a:path w="10372134" h="6327002">
                <a:moveTo>
                  <a:pt x="0" y="0"/>
                </a:moveTo>
                <a:lnTo>
                  <a:pt x="10372134" y="0"/>
                </a:lnTo>
                <a:lnTo>
                  <a:pt x="10372134" y="6327002"/>
                </a:lnTo>
                <a:lnTo>
                  <a:pt x="0" y="63270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86481" y="3837583"/>
            <a:ext cx="9115037" cy="312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86"/>
              </a:lnSpc>
            </a:pPr>
            <a:r>
              <a:rPr lang="en-US" sz="14251">
                <a:solidFill>
                  <a:srgbClr val="06D0C4"/>
                </a:solidFill>
                <a:latin typeface="Barlow Bold"/>
              </a:rPr>
              <a:t>Tipos de Poder</a:t>
            </a:r>
          </a:p>
        </p:txBody>
      </p:sp>
      <p:sp>
        <p:nvSpPr>
          <p:cNvPr id="6" name="Freeform 6"/>
          <p:cNvSpPr/>
          <p:nvPr/>
        </p:nvSpPr>
        <p:spPr>
          <a:xfrm>
            <a:off x="12821510" y="3908545"/>
            <a:ext cx="2019152" cy="2469910"/>
          </a:xfrm>
          <a:custGeom>
            <a:avLst/>
            <a:gdLst/>
            <a:ahLst/>
            <a:cxnLst/>
            <a:rect l="l" t="t" r="r" b="b"/>
            <a:pathLst>
              <a:path w="2019152" h="2469910">
                <a:moveTo>
                  <a:pt x="0" y="0"/>
                </a:moveTo>
                <a:lnTo>
                  <a:pt x="2019151" y="0"/>
                </a:lnTo>
                <a:lnTo>
                  <a:pt x="2019151" y="2469910"/>
                </a:lnTo>
                <a:lnTo>
                  <a:pt x="0" y="2469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26387" y="3768584"/>
            <a:ext cx="1838951" cy="2749833"/>
          </a:xfrm>
          <a:custGeom>
            <a:avLst/>
            <a:gdLst/>
            <a:ahLst/>
            <a:cxnLst/>
            <a:rect l="l" t="t" r="r" b="b"/>
            <a:pathLst>
              <a:path w="1838951" h="2749833">
                <a:moveTo>
                  <a:pt x="0" y="0"/>
                </a:moveTo>
                <a:lnTo>
                  <a:pt x="1838950" y="0"/>
                </a:lnTo>
                <a:lnTo>
                  <a:pt x="1838950" y="2749832"/>
                </a:lnTo>
                <a:lnTo>
                  <a:pt x="0" y="27498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1302" y="2281030"/>
            <a:ext cx="10265396" cy="6051266"/>
            <a:chOff x="0" y="0"/>
            <a:chExt cx="2046526" cy="1206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526" cy="1206390"/>
            </a:xfrm>
            <a:custGeom>
              <a:avLst/>
              <a:gdLst/>
              <a:ahLst/>
              <a:cxnLst/>
              <a:rect l="l" t="t" r="r" b="b"/>
              <a:pathLst>
                <a:path w="2046526" h="1206390">
                  <a:moveTo>
                    <a:pt x="75418" y="0"/>
                  </a:moveTo>
                  <a:lnTo>
                    <a:pt x="1971108" y="0"/>
                  </a:lnTo>
                  <a:cubicBezTo>
                    <a:pt x="2012760" y="0"/>
                    <a:pt x="2046526" y="33766"/>
                    <a:pt x="2046526" y="75418"/>
                  </a:cubicBezTo>
                  <a:lnTo>
                    <a:pt x="2046526" y="1130972"/>
                  </a:lnTo>
                  <a:cubicBezTo>
                    <a:pt x="2046526" y="1150975"/>
                    <a:pt x="2038580" y="1170157"/>
                    <a:pt x="2024437" y="1184301"/>
                  </a:cubicBezTo>
                  <a:cubicBezTo>
                    <a:pt x="2010293" y="1198444"/>
                    <a:pt x="1991110" y="1206390"/>
                    <a:pt x="1971108" y="1206390"/>
                  </a:cubicBezTo>
                  <a:lnTo>
                    <a:pt x="75418" y="1206390"/>
                  </a:lnTo>
                  <a:cubicBezTo>
                    <a:pt x="33766" y="1206390"/>
                    <a:pt x="0" y="1172624"/>
                    <a:pt x="0" y="1130972"/>
                  </a:cubicBezTo>
                  <a:lnTo>
                    <a:pt x="0" y="75418"/>
                  </a:lnTo>
                  <a:cubicBezTo>
                    <a:pt x="0" y="33766"/>
                    <a:pt x="33766" y="0"/>
                    <a:pt x="75418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1B548D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46526" cy="125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92753" y="2699759"/>
            <a:ext cx="9425085" cy="528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7691" lvl="1" indent="-418846" algn="ctr">
              <a:lnSpc>
                <a:spcPts val="3802"/>
              </a:lnSpc>
              <a:buFont typeface="Arial"/>
              <a:buChar char="•"/>
            </a:pPr>
            <a:r>
              <a:rPr lang="en-US" sz="3879" spc="15">
                <a:solidFill>
                  <a:srgbClr val="353B57"/>
                </a:solidFill>
                <a:latin typeface="Barlow"/>
              </a:rPr>
              <a:t>Coercitivo: temor, coerção, punição</a:t>
            </a:r>
          </a:p>
          <a:p>
            <a:pPr algn="ctr">
              <a:lnSpc>
                <a:spcPts val="3802"/>
              </a:lnSpc>
            </a:pPr>
            <a:endParaRPr lang="en-US" sz="3879" spc="15">
              <a:solidFill>
                <a:srgbClr val="353B57"/>
              </a:solidFill>
              <a:latin typeface="Barlow"/>
            </a:endParaRPr>
          </a:p>
          <a:p>
            <a:pPr marL="837691" lvl="1" indent="-418846" algn="ctr">
              <a:lnSpc>
                <a:spcPts val="3802"/>
              </a:lnSpc>
              <a:buFont typeface="Arial"/>
              <a:buChar char="•"/>
            </a:pPr>
            <a:r>
              <a:rPr lang="en-US" sz="3879" spc="15">
                <a:solidFill>
                  <a:srgbClr val="353B57"/>
                </a:solidFill>
                <a:latin typeface="Barlow"/>
              </a:rPr>
              <a:t>Recompensa: incentivo, elogio, reconhecimento</a:t>
            </a:r>
          </a:p>
          <a:p>
            <a:pPr algn="ctr">
              <a:lnSpc>
                <a:spcPts val="3802"/>
              </a:lnSpc>
            </a:pPr>
            <a:endParaRPr lang="en-US" sz="3879" spc="15">
              <a:solidFill>
                <a:srgbClr val="353B57"/>
              </a:solidFill>
              <a:latin typeface="Barlow"/>
            </a:endParaRPr>
          </a:p>
          <a:p>
            <a:pPr marL="837691" lvl="1" indent="-418846" algn="ctr">
              <a:lnSpc>
                <a:spcPts val="3802"/>
              </a:lnSpc>
              <a:buFont typeface="Arial"/>
              <a:buChar char="•"/>
            </a:pPr>
            <a:r>
              <a:rPr lang="en-US" sz="3879" spc="15">
                <a:solidFill>
                  <a:srgbClr val="353B57"/>
                </a:solidFill>
                <a:latin typeface="Barlow"/>
              </a:rPr>
              <a:t>Legitimado: cargo ocupado</a:t>
            </a:r>
          </a:p>
          <a:p>
            <a:pPr algn="ctr">
              <a:lnSpc>
                <a:spcPts val="3802"/>
              </a:lnSpc>
            </a:pPr>
            <a:endParaRPr lang="en-US" sz="3879" spc="15">
              <a:solidFill>
                <a:srgbClr val="353B57"/>
              </a:solidFill>
              <a:latin typeface="Barlow"/>
            </a:endParaRPr>
          </a:p>
          <a:p>
            <a:pPr marL="837691" lvl="1" indent="-418846" algn="ctr">
              <a:lnSpc>
                <a:spcPts val="3802"/>
              </a:lnSpc>
              <a:buFont typeface="Arial"/>
              <a:buChar char="•"/>
            </a:pPr>
            <a:r>
              <a:rPr lang="en-US" sz="3879" spc="15">
                <a:solidFill>
                  <a:srgbClr val="353B57"/>
                </a:solidFill>
                <a:latin typeface="Barlow"/>
              </a:rPr>
              <a:t>Competência: conhecimento, aptidões</a:t>
            </a:r>
          </a:p>
          <a:p>
            <a:pPr algn="ctr">
              <a:lnSpc>
                <a:spcPts val="3802"/>
              </a:lnSpc>
            </a:pPr>
            <a:endParaRPr lang="en-US" sz="3879" spc="15">
              <a:solidFill>
                <a:srgbClr val="353B57"/>
              </a:solidFill>
              <a:latin typeface="Barlow"/>
            </a:endParaRPr>
          </a:p>
          <a:p>
            <a:pPr marL="837691" lvl="1" indent="-418846" algn="ctr">
              <a:lnSpc>
                <a:spcPts val="3802"/>
              </a:lnSpc>
              <a:buFont typeface="Arial"/>
              <a:buChar char="•"/>
            </a:pPr>
            <a:r>
              <a:rPr lang="en-US" sz="3879" spc="15">
                <a:solidFill>
                  <a:srgbClr val="353B57"/>
                </a:solidFill>
                <a:latin typeface="Barlow"/>
              </a:rPr>
              <a:t>Referência: atuação e no apelo</a:t>
            </a:r>
          </a:p>
          <a:p>
            <a:pPr algn="ctr">
              <a:lnSpc>
                <a:spcPts val="3802"/>
              </a:lnSpc>
            </a:pPr>
            <a:endParaRPr lang="en-US" sz="3879" spc="15">
              <a:solidFill>
                <a:srgbClr val="353B57"/>
              </a:solidFill>
              <a:latin typeface="Barlow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312507" y="1255922"/>
            <a:ext cx="2668303" cy="2993889"/>
          </a:xfrm>
          <a:custGeom>
            <a:avLst/>
            <a:gdLst/>
            <a:ahLst/>
            <a:cxnLst/>
            <a:rect l="l" t="t" r="r" b="b"/>
            <a:pathLst>
              <a:path w="2668303" h="2993889">
                <a:moveTo>
                  <a:pt x="0" y="0"/>
                </a:moveTo>
                <a:lnTo>
                  <a:pt x="2668304" y="0"/>
                </a:lnTo>
                <a:lnTo>
                  <a:pt x="2668304" y="2993889"/>
                </a:lnTo>
                <a:lnTo>
                  <a:pt x="0" y="299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463187">
            <a:off x="13050465" y="-434340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463187">
            <a:off x="-1949869" y="7255075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63187">
            <a:off x="15818153" y="-395038"/>
            <a:ext cx="3657600" cy="1463040"/>
          </a:xfrm>
          <a:custGeom>
            <a:avLst/>
            <a:gdLst/>
            <a:ahLst/>
            <a:cxnLst/>
            <a:rect l="l" t="t" r="r" b="b"/>
            <a:pathLst>
              <a:path w="3657600" h="1463040">
                <a:moveTo>
                  <a:pt x="0" y="0"/>
                </a:moveTo>
                <a:lnTo>
                  <a:pt x="3657600" y="0"/>
                </a:lnTo>
                <a:lnTo>
                  <a:pt x="36576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35593" y="8972247"/>
            <a:ext cx="1222720" cy="1314753"/>
          </a:xfrm>
          <a:custGeom>
            <a:avLst/>
            <a:gdLst/>
            <a:ahLst/>
            <a:cxnLst/>
            <a:rect l="l" t="t" r="r" b="b"/>
            <a:pathLst>
              <a:path w="1222720" h="1314753">
                <a:moveTo>
                  <a:pt x="0" y="0"/>
                </a:moveTo>
                <a:lnTo>
                  <a:pt x="1222720" y="0"/>
                </a:lnTo>
                <a:lnTo>
                  <a:pt x="1222720" y="1314753"/>
                </a:lnTo>
                <a:lnTo>
                  <a:pt x="0" y="13147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0766" y="3438766"/>
            <a:ext cx="12942367" cy="6492005"/>
          </a:xfrm>
          <a:custGeom>
            <a:avLst/>
            <a:gdLst/>
            <a:ahLst/>
            <a:cxnLst/>
            <a:rect l="l" t="t" r="r" b="b"/>
            <a:pathLst>
              <a:path w="12942367" h="6492005">
                <a:moveTo>
                  <a:pt x="0" y="0"/>
                </a:moveTo>
                <a:lnTo>
                  <a:pt x="12942366" y="0"/>
                </a:lnTo>
                <a:lnTo>
                  <a:pt x="12942366" y="6492005"/>
                </a:lnTo>
                <a:lnTo>
                  <a:pt x="0" y="64920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412" b="-841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393204"/>
            <a:ext cx="13872395" cy="150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88"/>
              </a:lnSpc>
            </a:pPr>
            <a:r>
              <a:rPr lang="en-US" sz="12692">
                <a:solidFill>
                  <a:srgbClr val="FFFFFF"/>
                </a:solidFill>
                <a:latin typeface="Barlow Bold Italics"/>
              </a:rPr>
              <a:t>Fontes de Poder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63187">
            <a:off x="15818153" y="-395038"/>
            <a:ext cx="3657600" cy="1463040"/>
          </a:xfrm>
          <a:custGeom>
            <a:avLst/>
            <a:gdLst/>
            <a:ahLst/>
            <a:cxnLst/>
            <a:rect l="l" t="t" r="r" b="b"/>
            <a:pathLst>
              <a:path w="3657600" h="1463040">
                <a:moveTo>
                  <a:pt x="0" y="0"/>
                </a:moveTo>
                <a:lnTo>
                  <a:pt x="3657600" y="0"/>
                </a:lnTo>
                <a:lnTo>
                  <a:pt x="36576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35593" y="8972247"/>
            <a:ext cx="1222720" cy="1314753"/>
          </a:xfrm>
          <a:custGeom>
            <a:avLst/>
            <a:gdLst/>
            <a:ahLst/>
            <a:cxnLst/>
            <a:rect l="l" t="t" r="r" b="b"/>
            <a:pathLst>
              <a:path w="1222720" h="1314753">
                <a:moveTo>
                  <a:pt x="0" y="0"/>
                </a:moveTo>
                <a:lnTo>
                  <a:pt x="1222720" y="0"/>
                </a:lnTo>
                <a:lnTo>
                  <a:pt x="1222720" y="1314753"/>
                </a:lnTo>
                <a:lnTo>
                  <a:pt x="0" y="13147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968198"/>
            <a:ext cx="14114403" cy="7103742"/>
          </a:xfrm>
          <a:custGeom>
            <a:avLst/>
            <a:gdLst/>
            <a:ahLst/>
            <a:cxnLst/>
            <a:rect l="l" t="t" r="r" b="b"/>
            <a:pathLst>
              <a:path w="14114403" h="7103742">
                <a:moveTo>
                  <a:pt x="0" y="0"/>
                </a:moveTo>
                <a:lnTo>
                  <a:pt x="14114403" y="0"/>
                </a:lnTo>
                <a:lnTo>
                  <a:pt x="14114403" y="7103741"/>
                </a:lnTo>
                <a:lnTo>
                  <a:pt x="0" y="7103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73" b="-457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297954"/>
            <a:ext cx="13872395" cy="119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Teorias sobre Liderança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345" y="8044601"/>
            <a:ext cx="1878009" cy="2242399"/>
          </a:xfrm>
          <a:custGeom>
            <a:avLst/>
            <a:gdLst/>
            <a:ahLst/>
            <a:cxnLst/>
            <a:rect l="l" t="t" r="r" b="b"/>
            <a:pathLst>
              <a:path w="1878009" h="2242399">
                <a:moveTo>
                  <a:pt x="0" y="0"/>
                </a:moveTo>
                <a:lnTo>
                  <a:pt x="1878008" y="0"/>
                </a:lnTo>
                <a:lnTo>
                  <a:pt x="1878008" y="2242399"/>
                </a:lnTo>
                <a:lnTo>
                  <a:pt x="0" y="2242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63149">
            <a:off x="-710815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63149">
            <a:off x="1030946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53353" y="3238239"/>
            <a:ext cx="10375064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Traço de Personalidade</a:t>
            </a:r>
            <a:r>
              <a:rPr lang="en-US" sz="3500" spc="14">
                <a:solidFill>
                  <a:srgbClr val="FFFFFF"/>
                </a:solidFill>
                <a:latin typeface="Barlow"/>
              </a:rPr>
              <a:t>: Características pessoais, intelectuais, emocionais e físicas:</a:t>
            </a: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Habilidades de interpretar objetivos e missões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Habilidades de planejar e programar atividades de equipe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Facilidade em solucionar problemas e conflitos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Facilidade em supervisionar e orientar pessoas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Habilidades em delegar responsabilidades</a:t>
            </a:r>
          </a:p>
          <a:p>
            <a:pPr marL="0" lvl="0" indent="0" algn="ctr">
              <a:lnSpc>
                <a:spcPts val="5250"/>
              </a:lnSpc>
              <a:spcBef>
                <a:spcPct val="0"/>
              </a:spcBef>
            </a:pPr>
            <a:endParaRPr lang="en-US" sz="3500" spc="14">
              <a:solidFill>
                <a:srgbClr val="FFFFFF"/>
              </a:solidFill>
              <a:latin typeface="Barlo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75507" y="708066"/>
            <a:ext cx="11336985" cy="220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Traços de Personalidade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4253353" y="1635166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0" y="869584"/>
                </a:moveTo>
                <a:lnTo>
                  <a:pt x="706735" y="869584"/>
                </a:lnTo>
                <a:lnTo>
                  <a:pt x="706735" y="0"/>
                </a:lnTo>
                <a:lnTo>
                  <a:pt x="0" y="0"/>
                </a:lnTo>
                <a:lnTo>
                  <a:pt x="0" y="8695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2146092" y="765581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706735" y="869585"/>
                </a:moveTo>
                <a:lnTo>
                  <a:pt x="0" y="869585"/>
                </a:lnTo>
                <a:lnTo>
                  <a:pt x="0" y="0"/>
                </a:lnTo>
                <a:lnTo>
                  <a:pt x="706735" y="0"/>
                </a:lnTo>
                <a:lnTo>
                  <a:pt x="706735" y="8695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63149">
            <a:off x="-710815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63149">
            <a:off x="1030946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53353" y="3415452"/>
            <a:ext cx="10375064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 spc="14">
                <a:solidFill>
                  <a:srgbClr val="FFFFFF"/>
                </a:solidFill>
                <a:latin typeface="Barlow Bold"/>
              </a:rPr>
              <a:t>Os três estilos de Liderança (White e Lippitt):</a:t>
            </a: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 Bold"/>
            </a:endParaRP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Liderança orientada para tarefas 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Liderança orientada para pessoas 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 spc="14">
                <a:solidFill>
                  <a:srgbClr val="FFFFFF"/>
                </a:solidFill>
                <a:latin typeface="Barlow"/>
              </a:rPr>
              <a:t>Grade gerencial</a:t>
            </a:r>
          </a:p>
          <a:p>
            <a:pPr algn="just">
              <a:lnSpc>
                <a:spcPts val="5250"/>
              </a:lnSpc>
            </a:pPr>
            <a:endParaRPr lang="en-US" sz="3500" spc="14">
              <a:solidFill>
                <a:srgbClr val="FFFFFF"/>
              </a:solidFill>
              <a:latin typeface="Barlow"/>
            </a:endParaRPr>
          </a:p>
          <a:p>
            <a:pPr marL="0" lvl="0" indent="0" algn="ctr">
              <a:lnSpc>
                <a:spcPts val="5250"/>
              </a:lnSpc>
              <a:spcBef>
                <a:spcPct val="0"/>
              </a:spcBef>
            </a:pPr>
            <a:endParaRPr lang="en-US" sz="3500" spc="14">
              <a:solidFill>
                <a:srgbClr val="FFFFFF"/>
              </a:solidFill>
              <a:latin typeface="Barlo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75507" y="708066"/>
            <a:ext cx="11336985" cy="220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Teorias </a:t>
            </a:r>
          </a:p>
          <a:p>
            <a:pPr marL="0" lvl="0" indent="0"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Liderança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4253353" y="1635166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0" y="869584"/>
                </a:moveTo>
                <a:lnTo>
                  <a:pt x="706735" y="869584"/>
                </a:lnTo>
                <a:lnTo>
                  <a:pt x="706735" y="0"/>
                </a:lnTo>
                <a:lnTo>
                  <a:pt x="0" y="0"/>
                </a:lnTo>
                <a:lnTo>
                  <a:pt x="0" y="86958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2146092" y="765581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706735" y="869585"/>
                </a:moveTo>
                <a:lnTo>
                  <a:pt x="0" y="869585"/>
                </a:lnTo>
                <a:lnTo>
                  <a:pt x="0" y="0"/>
                </a:lnTo>
                <a:lnTo>
                  <a:pt x="706735" y="0"/>
                </a:lnTo>
                <a:lnTo>
                  <a:pt x="706735" y="8695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345" y="8044601"/>
            <a:ext cx="1878009" cy="2242399"/>
          </a:xfrm>
          <a:custGeom>
            <a:avLst/>
            <a:gdLst/>
            <a:ahLst/>
            <a:cxnLst/>
            <a:rect l="l" t="t" r="r" b="b"/>
            <a:pathLst>
              <a:path w="1878009" h="2242399">
                <a:moveTo>
                  <a:pt x="0" y="0"/>
                </a:moveTo>
                <a:lnTo>
                  <a:pt x="1878008" y="0"/>
                </a:lnTo>
                <a:lnTo>
                  <a:pt x="1878008" y="2242399"/>
                </a:lnTo>
                <a:lnTo>
                  <a:pt x="0" y="2242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63149">
            <a:off x="-710815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63149">
            <a:off x="10309460" y="2309026"/>
            <a:ext cx="15090556" cy="3731483"/>
          </a:xfrm>
          <a:custGeom>
            <a:avLst/>
            <a:gdLst/>
            <a:ahLst/>
            <a:cxnLst/>
            <a:rect l="l" t="t" r="r" b="b"/>
            <a:pathLst>
              <a:path w="15090556" h="3731483">
                <a:moveTo>
                  <a:pt x="0" y="0"/>
                </a:moveTo>
                <a:lnTo>
                  <a:pt x="15090556" y="0"/>
                </a:lnTo>
                <a:lnTo>
                  <a:pt x="15090556" y="3731482"/>
                </a:lnTo>
                <a:lnTo>
                  <a:pt x="0" y="37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75507" y="708066"/>
            <a:ext cx="11336985" cy="220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Teorias </a:t>
            </a:r>
          </a:p>
          <a:p>
            <a:pPr marL="0" lvl="0" indent="0" algn="ctr">
              <a:lnSpc>
                <a:spcPts val="8199"/>
              </a:lnSpc>
            </a:pPr>
            <a:r>
              <a:rPr lang="en-US" sz="9999">
                <a:solidFill>
                  <a:srgbClr val="FFFFFF"/>
                </a:solidFill>
                <a:latin typeface="Barlow Bold Italics"/>
              </a:rPr>
              <a:t>Liderança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4253353" y="1635166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0" y="869584"/>
                </a:moveTo>
                <a:lnTo>
                  <a:pt x="706735" y="869584"/>
                </a:lnTo>
                <a:lnTo>
                  <a:pt x="706735" y="0"/>
                </a:lnTo>
                <a:lnTo>
                  <a:pt x="0" y="0"/>
                </a:lnTo>
                <a:lnTo>
                  <a:pt x="0" y="8695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2146092" y="765581"/>
            <a:ext cx="706735" cy="869585"/>
          </a:xfrm>
          <a:custGeom>
            <a:avLst/>
            <a:gdLst/>
            <a:ahLst/>
            <a:cxnLst/>
            <a:rect l="l" t="t" r="r" b="b"/>
            <a:pathLst>
              <a:path w="706735" h="869585">
                <a:moveTo>
                  <a:pt x="706735" y="869585"/>
                </a:moveTo>
                <a:lnTo>
                  <a:pt x="0" y="869585"/>
                </a:lnTo>
                <a:lnTo>
                  <a:pt x="0" y="0"/>
                </a:lnTo>
                <a:lnTo>
                  <a:pt x="706735" y="0"/>
                </a:lnTo>
                <a:lnTo>
                  <a:pt x="706735" y="8695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06721" y="3290838"/>
            <a:ext cx="9615109" cy="6572801"/>
          </a:xfrm>
          <a:custGeom>
            <a:avLst/>
            <a:gdLst/>
            <a:ahLst/>
            <a:cxnLst/>
            <a:rect l="l" t="t" r="r" b="b"/>
            <a:pathLst>
              <a:path w="9615109" h="6572801">
                <a:moveTo>
                  <a:pt x="0" y="0"/>
                </a:moveTo>
                <a:lnTo>
                  <a:pt x="9615109" y="0"/>
                </a:lnTo>
                <a:lnTo>
                  <a:pt x="9615109" y="6572800"/>
                </a:lnTo>
                <a:lnTo>
                  <a:pt x="0" y="6572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Barlow</vt:lpstr>
      <vt:lpstr>Arial</vt:lpstr>
      <vt:lpstr>Barlow Bold</vt:lpstr>
      <vt:lpstr>Barlow Italics</vt:lpstr>
      <vt:lpstr>Barlow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tcc retrô escura com roxo e rosa</dc:title>
  <dc:creator>Felipe</dc:creator>
  <cp:lastModifiedBy>Microsoft account</cp:lastModifiedBy>
  <cp:revision>1</cp:revision>
  <dcterms:created xsi:type="dcterms:W3CDTF">2006-08-16T00:00:00Z</dcterms:created>
  <dcterms:modified xsi:type="dcterms:W3CDTF">2024-04-05T17:07:56Z</dcterms:modified>
  <dc:identifier>DAGBZN8OIBk</dc:identifier>
</cp:coreProperties>
</file>