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72" r:id="rId2"/>
    <p:sldId id="314" r:id="rId3"/>
    <p:sldId id="293" r:id="rId4"/>
    <p:sldId id="290" r:id="rId5"/>
    <p:sldId id="291" r:id="rId6"/>
    <p:sldId id="292" r:id="rId7"/>
    <p:sldId id="303" r:id="rId8"/>
    <p:sldId id="315" r:id="rId9"/>
    <p:sldId id="316" r:id="rId10"/>
    <p:sldId id="310" r:id="rId11"/>
    <p:sldId id="311" r:id="rId12"/>
    <p:sldId id="312" r:id="rId13"/>
    <p:sldId id="313" r:id="rId14"/>
    <p:sldId id="295" r:id="rId15"/>
    <p:sldId id="296" r:id="rId16"/>
    <p:sldId id="297" r:id="rId17"/>
    <p:sldId id="298" r:id="rId18"/>
    <p:sldId id="299" r:id="rId19"/>
    <p:sldId id="302" r:id="rId20"/>
    <p:sldId id="300" r:id="rId21"/>
    <p:sldId id="301" r:id="rId22"/>
    <p:sldId id="308" r:id="rId23"/>
    <p:sldId id="309" r:id="rId24"/>
    <p:sldId id="28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7DA70-28E8-4F24-8FC8-72D937D60867}" type="datetimeFigureOut">
              <a:rPr lang="pt-BR" smtClean="0"/>
              <a:t>08/04/2016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60D1E-A154-4F9A-911B-DA4FA2EFA7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7928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Arial" panose="020B0604020202020204" pitchFamily="34" charset="0"/>
            </a:endParaRPr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B38DBD-D98A-476F-8905-F8EB6B11E6FE}" type="slidenum">
              <a:rPr lang="en-US" altLang="pt-BR"/>
              <a:pPr eaLnBrk="1" hangingPunct="1">
                <a:spcBef>
                  <a:spcPct val="0"/>
                </a:spcBef>
              </a:pPr>
              <a:t>1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25121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60D1E-A154-4F9A-911B-DA4FA2EFA79E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83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0939EE4-604C-4C00-B1A4-980E1B60DE14}" type="slidenum">
              <a:rPr lang="en-US" altLang="pt-BR" sz="1200"/>
              <a:pPr/>
              <a:t>14</a:t>
            </a:fld>
            <a:endParaRPr lang="en-US" altLang="pt-BR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822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9B64539-D693-4E00-9A6A-F80F9B609FFD}" type="slidenum">
              <a:rPr lang="en-US" altLang="pt-BR" sz="1200"/>
              <a:pPr/>
              <a:t>15</a:t>
            </a:fld>
            <a:endParaRPr lang="en-US" altLang="pt-BR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368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9828944-8A44-47D0-9527-645688288CC3}" type="slidenum">
              <a:rPr lang="en-US" altLang="pt-BR" sz="1200"/>
              <a:pPr/>
              <a:t>16</a:t>
            </a:fld>
            <a:endParaRPr lang="en-US" altLang="pt-BR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pt-BR" smtClean="0">
                <a:latin typeface="Arial" panose="020B0604020202020204" pitchFamily="34" charset="0"/>
              </a:rPr>
              <a:t>Nodes: Can be anything! Individuals or corporate actors</a:t>
            </a:r>
          </a:p>
          <a:p>
            <a:pPr eaLnBrk="1" hangingPunct="1"/>
            <a:r>
              <a:rPr lang="en-US" altLang="pt-BR" smtClean="0">
                <a:latin typeface="Arial" panose="020B0604020202020204" pitchFamily="34" charset="0"/>
              </a:rPr>
              <a:t>Ties: Social, Material; Valued</a:t>
            </a:r>
          </a:p>
          <a:p>
            <a:pPr eaLnBrk="1" hangingPunct="1"/>
            <a:r>
              <a:rPr lang="en-US" altLang="pt-BR" smtClean="0">
                <a:latin typeface="Arial" panose="020B0604020202020204" pitchFamily="34" charset="0"/>
              </a:rPr>
              <a:t>Centrality measures: Path length (Closeness), Node importance (Degree, Betweenness); Improvements (Degree-&gt;Eigen), Path+Importance (Information)</a:t>
            </a:r>
          </a:p>
          <a:p>
            <a:pPr eaLnBrk="1" hangingPunct="1"/>
            <a:r>
              <a:rPr lang="en-US" altLang="pt-BR" smtClean="0">
                <a:latin typeface="Arial" panose="020B0604020202020204" pitchFamily="34" charset="0"/>
              </a:rPr>
              <a:t>Subgroups: 1-clique: USA-CHN-FRN; 2-cliques: USA-FRN, FRN-CHN, 3-4-clique: USA-FRN</a:t>
            </a:r>
          </a:p>
          <a:p>
            <a:pPr eaLnBrk="1" hangingPunct="1"/>
            <a:r>
              <a:rPr lang="en-US" altLang="pt-BR" smtClean="0">
                <a:latin typeface="Arial" panose="020B0604020202020204" pitchFamily="34" charset="0"/>
              </a:rPr>
              <a:t>StructEquiv: Hamming metric.</a:t>
            </a:r>
          </a:p>
          <a:p>
            <a:pPr eaLnBrk="1" hangingPunct="1"/>
            <a:r>
              <a:rPr lang="en-US" altLang="pt-BR" smtClean="0">
                <a:latin typeface="Arial" panose="020B0604020202020204" pitchFamily="34" charset="0"/>
              </a:rPr>
              <a:t>Tie-based: Also reciprocity</a:t>
            </a:r>
          </a:p>
        </p:txBody>
      </p:sp>
    </p:spTree>
    <p:extLst>
      <p:ext uri="{BB962C8B-B14F-4D97-AF65-F5344CB8AC3E}">
        <p14:creationId xmlns:p14="http://schemas.microsoft.com/office/powerpoint/2010/main" val="2117837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9372561-53C6-4D91-A29E-6A5176E48114}" type="slidenum">
              <a:rPr lang="en-US" altLang="pt-BR" sz="1200"/>
              <a:pPr/>
              <a:t>17</a:t>
            </a:fld>
            <a:endParaRPr lang="en-US" altLang="pt-BR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020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B9915E8-A131-4D8D-8A9C-C6FEF789A5C0}" type="slidenum">
              <a:rPr lang="en-US" altLang="pt-BR" sz="1200"/>
              <a:pPr/>
              <a:t>21</a:t>
            </a:fld>
            <a:endParaRPr lang="en-US" altLang="pt-BR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94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Arial" panose="020B0604020202020204" pitchFamily="34" charset="0"/>
            </a:endParaRPr>
          </a:p>
        </p:txBody>
      </p:sp>
      <p:sp>
        <p:nvSpPr>
          <p:cNvPr id="3379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6E07657-F6C4-46D6-9D35-1125EB4A978B}" type="slidenum">
              <a:rPr lang="en-US" altLang="pt-BR"/>
              <a:pPr eaLnBrk="1" hangingPunct="1">
                <a:spcBef>
                  <a:spcPct val="0"/>
                </a:spcBef>
              </a:pPr>
              <a:t>24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571110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76200"/>
            <a:ext cx="11988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1600" y="1295400"/>
            <a:ext cx="58928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295400"/>
            <a:ext cx="5892800" cy="5486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6A45BF-CB8F-44F0-971D-7167027B13E5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4484302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76200"/>
            <a:ext cx="11988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1600" y="1295400"/>
            <a:ext cx="58928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400"/>
            <a:ext cx="58928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0753D2-AFE1-48BF-8601-EE94527FD968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814019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  <p:sldLayoutId id="2147483665" r:id="rId17"/>
    <p:sldLayoutId id="2147483666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brasil.elpais.com/brasil/2015/03/26/cultura/1427393303_512601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onlinejournalismblog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hyperlink" Target="https://scholar.google.com/scholar?oi=bibs&amp;cluster=10532999678638378332&amp;btnI=1&amp;hl=en" TargetMode="External"/><Relationship Id="rId4" Type="http://schemas.openxmlformats.org/officeDocument/2006/relationships/image" Target="../media/image14.emf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Relationship Id="rId4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kathmandulivinglab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http://www.electionprediction.eu./uk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acervo-digital.espm.br/e-books/scrapingforjournalists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ages.ucsd.edu/~ehafner/pdfs/network_ir.pdf" TargetMode="External"/><Relationship Id="rId5" Type="http://schemas.openxmlformats.org/officeDocument/2006/relationships/hyperlink" Target="http://www.livrariacultura.com.br/busca;_lcid=YZYzpUGtbMZ--XCNow-AaHw772NRIIWt0HVPWZjtziBdH3q7IxNo!189940440?Ntt=ELSEVIER+EDITORA" TargetMode="External"/><Relationship Id="rId4" Type="http://schemas.openxmlformats.org/officeDocument/2006/relationships/hyperlink" Target="http://qubranx.com/systemadmin/mbt.resources/Purple%20Cow!%20Transform%20Your%20Business%20by%20Being%20Remarkable-2003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ivrariacultura.com.br/busca;_lcid=YZYzpUGtbMZ--XCNow-AaHw772NRIIWt0HVPWZjtziBdH3q7IxNo!189940440?Ntt=ELSEVIER+EDITORA" TargetMode="External"/><Relationship Id="rId4" Type="http://schemas.openxmlformats.org/officeDocument/2006/relationships/hyperlink" Target="http://qubranx.com/systemadmin/mbt.resources/Purple%20Cow!%20Transform%20Your%20Business%20by%20Being%20Remarkable-2003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=25&amp;v=nJ4uCOJjDF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jn.org/" TargetMode="External"/><Relationship Id="rId2" Type="http://schemas.openxmlformats.org/officeDocument/2006/relationships/hyperlink" Target="https://www.icij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www.cima.ned.org/publications/global-investigative-journalism-strategies-suppor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ma.ned.org/publications/global-investigative-journalism-strategies-support" TargetMode="External"/><Relationship Id="rId2" Type="http://schemas.openxmlformats.org/officeDocument/2006/relationships/hyperlink" Target="http://www.gij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pt.euronews.com/tag/reino-unido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895600" y="1295401"/>
            <a:ext cx="7772400" cy="1470025"/>
          </a:xfrm>
        </p:spPr>
        <p:txBody>
          <a:bodyPr/>
          <a:lstStyle/>
          <a:p>
            <a:pPr algn="ctr"/>
            <a:r>
              <a:rPr lang="pt-BR" altLang="pt-BR" smtClean="0"/>
              <a:t>Redes Eletrônicas e </a:t>
            </a:r>
            <a:br>
              <a:rPr lang="pt-BR" altLang="pt-BR" smtClean="0"/>
            </a:br>
            <a:r>
              <a:rPr lang="pt-BR" altLang="pt-BR" smtClean="0"/>
              <a:t>ambientes de informação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pPr marL="0" indent="0" algn="ctr">
              <a:buNone/>
            </a:pPr>
            <a:r>
              <a:rPr lang="pt-BR" altLang="pt-BR" dirty="0" smtClean="0"/>
              <a:t>Prof. Dr. Marcos Luiz </a:t>
            </a:r>
            <a:r>
              <a:rPr lang="pt-BR" altLang="pt-BR" dirty="0" err="1" smtClean="0"/>
              <a:t>Mucheroni</a:t>
            </a:r>
            <a:endParaRPr lang="pt-BR" altLang="pt-BR" dirty="0" smtClean="0"/>
          </a:p>
          <a:p>
            <a:pPr marL="0" indent="0" algn="ctr">
              <a:buNone/>
            </a:pPr>
            <a:r>
              <a:rPr lang="pt-BR" altLang="pt-BR" dirty="0"/>
              <a:t>8</a:t>
            </a:r>
            <a:r>
              <a:rPr lang="pt-BR" altLang="pt-BR" dirty="0" smtClean="0"/>
              <a:t>ª. AULA </a:t>
            </a:r>
          </a:p>
          <a:p>
            <a:pPr marL="0" indent="0" algn="ctr">
              <a:buNone/>
            </a:pPr>
            <a:r>
              <a:rPr lang="pt-BR" altLang="pt-BR" smtClean="0"/>
              <a:t>2016</a:t>
            </a:r>
            <a:endParaRPr lang="pt-BR" altLang="pt-BR" dirty="0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95800"/>
            <a:ext cx="12954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E:\VisitCard\Logo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943600"/>
            <a:ext cx="10556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93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Em Alexandria, </a:t>
            </a:r>
            <a:r>
              <a:rPr lang="pt-BR" dirty="0" err="1" smtClean="0"/>
              <a:t>Piemonte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7381" y="1916833"/>
            <a:ext cx="11919115" cy="4785395"/>
          </a:xfrm>
        </p:spPr>
        <p:txBody>
          <a:bodyPr>
            <a:normAutofit/>
          </a:bodyPr>
          <a:lstStyle/>
          <a:p>
            <a:r>
              <a:rPr lang="pt-BR" dirty="0" smtClean="0"/>
              <a:t>Aos 83 anos vive em </a:t>
            </a:r>
            <a:r>
              <a:rPr lang="pt-BR" dirty="0" err="1" smtClean="0"/>
              <a:t>Piemonte</a:t>
            </a:r>
            <a:r>
              <a:rPr lang="pt-BR" dirty="0" smtClean="0"/>
              <a:t> onde nasceu.</a:t>
            </a:r>
          </a:p>
          <a:p>
            <a:r>
              <a:rPr lang="pt-BR" dirty="0" smtClean="0"/>
              <a:t>Vive em meio aos seus livros</a:t>
            </a:r>
          </a:p>
          <a:p>
            <a:r>
              <a:rPr lang="pt-BR" dirty="0" smtClean="0"/>
              <a:t>Nome da Rosa (1980 - famoso)</a:t>
            </a:r>
          </a:p>
          <a:p>
            <a:r>
              <a:rPr lang="pt-BR" dirty="0" smtClean="0"/>
              <a:t>Apocalípticos e 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Integrados</a:t>
            </a:r>
          </a:p>
          <a:p>
            <a:r>
              <a:rPr lang="pt-BR" dirty="0" smtClean="0"/>
              <a:t>Número zero: estória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de uma magnata que 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faz um jornal que não 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sairá mas serve para 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fazer chantagens. 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Berlusconi ?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79" y="3645025"/>
            <a:ext cx="5472608" cy="2565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073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Jornalismo mau – em </a:t>
            </a:r>
            <a:r>
              <a:rPr lang="pt-BR" dirty="0" smtClean="0">
                <a:hlinkClick r:id="rId2"/>
              </a:rPr>
              <a:t>El país</a:t>
            </a:r>
            <a:r>
              <a:rPr lang="pt-BR" dirty="0" smtClean="0"/>
              <a:t> (29/03)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9349" y="1700809"/>
            <a:ext cx="12495179" cy="4525963"/>
          </a:xfrm>
        </p:spPr>
        <p:txBody>
          <a:bodyPr>
            <a:normAutofit/>
          </a:bodyPr>
          <a:lstStyle/>
          <a:p>
            <a:r>
              <a:rPr lang="pt-BR" dirty="0"/>
              <a:t>E</a:t>
            </a:r>
            <a:r>
              <a:rPr lang="pt-BR" dirty="0" smtClean="0"/>
              <a:t>m </a:t>
            </a:r>
            <a:r>
              <a:rPr lang="pt-BR" dirty="0"/>
              <a:t>1944 tinha quatro páginas hoje tem 64, então tem que preencher </a:t>
            </a:r>
            <a:r>
              <a:rPr lang="pt-BR" dirty="0" smtClean="0"/>
              <a:t>obsessivamente... </a:t>
            </a:r>
          </a:p>
          <a:p>
            <a:r>
              <a:rPr lang="pt-BR" dirty="0" smtClean="0"/>
              <a:t>A </a:t>
            </a:r>
            <a:r>
              <a:rPr lang="pt-BR" dirty="0"/>
              <a:t>crise do jornalismo, então, começou há quase cinquenta </a:t>
            </a:r>
            <a:r>
              <a:rPr lang="pt-BR" dirty="0" smtClean="0"/>
              <a:t>anos é </a:t>
            </a:r>
            <a:r>
              <a:rPr lang="pt-BR" dirty="0"/>
              <a:t>um problema </a:t>
            </a:r>
            <a:r>
              <a:rPr lang="pt-BR" dirty="0" smtClean="0"/>
              <a:t>grave</a:t>
            </a:r>
          </a:p>
          <a:p>
            <a:r>
              <a:rPr lang="pt-BR" dirty="0" smtClean="0"/>
              <a:t>... A verdade é que</a:t>
            </a:r>
            <a:r>
              <a:rPr lang="pt-BR" dirty="0"/>
              <a:t>, como dizia Hegel, a leitura dos jornais é a oração matinal do homem moderno. </a:t>
            </a:r>
            <a:endParaRPr lang="pt-BR" dirty="0" smtClean="0"/>
          </a:p>
          <a:p>
            <a:r>
              <a:rPr lang="pt-BR" dirty="0"/>
              <a:t>Em </a:t>
            </a:r>
            <a:r>
              <a:rPr lang="pt-BR" i="1" dirty="0"/>
              <a:t>Número Zero</a:t>
            </a:r>
            <a:r>
              <a:rPr lang="pt-BR" dirty="0"/>
              <a:t> </a:t>
            </a:r>
            <a:r>
              <a:rPr lang="pt-BR" dirty="0" smtClean="0"/>
              <a:t>- </a:t>
            </a:r>
            <a:r>
              <a:rPr lang="pt-BR" dirty="0"/>
              <a:t>a técnica do </a:t>
            </a:r>
            <a:r>
              <a:rPr lang="pt-BR" dirty="0" smtClean="0"/>
              <a:t>dossiê chantagem </a:t>
            </a:r>
            <a:r>
              <a:rPr lang="pt-BR" dirty="0"/>
              <a:t>consiste </a:t>
            </a:r>
            <a:r>
              <a:rPr lang="pt-BR" dirty="0" smtClean="0"/>
              <a:t>anunciar </a:t>
            </a:r>
            <a:r>
              <a:rPr lang="pt-BR" dirty="0"/>
              <a:t>uma documentação, um informe</a:t>
            </a:r>
            <a:r>
              <a:rPr lang="pt-BR" dirty="0" smtClean="0"/>
              <a:t>.</a:t>
            </a:r>
          </a:p>
          <a:p>
            <a:r>
              <a:rPr lang="pt-BR" dirty="0"/>
              <a:t>o que encontraram </a:t>
            </a:r>
            <a:r>
              <a:rPr lang="pt-BR" i="1" dirty="0"/>
              <a:t>online</a:t>
            </a:r>
            <a:r>
              <a:rPr lang="pt-BR" dirty="0"/>
              <a:t> é verdadeiro ou falso. </a:t>
            </a:r>
            <a:endParaRPr lang="pt-BR" dirty="0" smtClean="0"/>
          </a:p>
          <a:p>
            <a:r>
              <a:rPr lang="pt-BR" dirty="0" smtClean="0"/>
              <a:t>Jornais se comportam como se a internet não existisse.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9156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Jornalismo investigativo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Jornalismo</a:t>
            </a:r>
            <a:r>
              <a:rPr lang="pt-BR" dirty="0"/>
              <a:t> </a:t>
            </a:r>
            <a:r>
              <a:rPr lang="pt-BR" dirty="0" smtClean="0"/>
              <a:t>especializado </a:t>
            </a:r>
            <a:r>
              <a:rPr lang="pt-BR" dirty="0"/>
              <a:t>em desvendar </a:t>
            </a:r>
            <a:r>
              <a:rPr lang="pt-BR" dirty="0" smtClean="0"/>
              <a:t>tanto mistérios como </a:t>
            </a:r>
            <a:r>
              <a:rPr lang="pt-BR" dirty="0"/>
              <a:t>fatos ocultos do conhecimento público, </a:t>
            </a:r>
            <a:r>
              <a:rPr lang="pt-BR" dirty="0" smtClean="0"/>
              <a:t>especialmente crimes e corrupção.</a:t>
            </a:r>
          </a:p>
          <a:p>
            <a:r>
              <a:rPr lang="pt-BR" dirty="0" smtClean="0"/>
              <a:t>Associados, trabalho colaborativo.</a:t>
            </a:r>
          </a:p>
          <a:p>
            <a:r>
              <a:rPr lang="pt-BR" dirty="0"/>
              <a:t>ICIJ - Consórcio Internacional de Jornalistas Investigativos  - caso </a:t>
            </a:r>
            <a:r>
              <a:rPr lang="pt-BR" dirty="0" err="1"/>
              <a:t>Swiss</a:t>
            </a:r>
            <a:r>
              <a:rPr lang="pt-BR" dirty="0"/>
              <a:t> </a:t>
            </a:r>
            <a:r>
              <a:rPr lang="pt-BR" dirty="0" err="1" smtClean="0"/>
              <a:t>Leaks</a:t>
            </a:r>
            <a:r>
              <a:rPr lang="pt-BR" dirty="0" smtClean="0"/>
              <a:t> – ref. </a:t>
            </a:r>
            <a:r>
              <a:rPr lang="pt-BR" smtClean="0"/>
              <a:t>WikiLeaks</a:t>
            </a:r>
            <a:r>
              <a:rPr lang="pt-BR" dirty="0" smtClean="0"/>
              <a:t>.</a:t>
            </a:r>
            <a:endParaRPr lang="pt-BR" dirty="0"/>
          </a:p>
          <a:p>
            <a:r>
              <a:rPr lang="pt-BR" dirty="0"/>
              <a:t>P</a:t>
            </a:r>
            <a:r>
              <a:rPr lang="en-US" dirty="0" err="1"/>
              <a:t>aul</a:t>
            </a:r>
            <a:r>
              <a:rPr lang="en-US" dirty="0"/>
              <a:t> Bradshaw </a:t>
            </a:r>
            <a:r>
              <a:rPr lang="en-US" dirty="0" err="1"/>
              <a:t>jornalista</a:t>
            </a:r>
            <a:r>
              <a:rPr lang="en-US" dirty="0"/>
              <a:t> online e </a:t>
            </a:r>
            <a:r>
              <a:rPr lang="en-US" dirty="0" err="1"/>
              <a:t>blogueiro</a:t>
            </a:r>
            <a:r>
              <a:rPr lang="en-US" dirty="0"/>
              <a:t>  </a:t>
            </a:r>
            <a:r>
              <a:rPr lang="en-US" dirty="0" smtClean="0"/>
              <a:t>-</a:t>
            </a:r>
          </a:p>
          <a:p>
            <a:r>
              <a:rPr lang="en-US" dirty="0" smtClean="0">
                <a:hlinkClick r:id="rId2"/>
              </a:rPr>
              <a:t>http://onlinejournalismblog.com/</a:t>
            </a:r>
            <a:r>
              <a:rPr lang="en-US" dirty="0" smtClean="0"/>
              <a:t> </a:t>
            </a:r>
          </a:p>
          <a:p>
            <a:r>
              <a:rPr lang="en-US" dirty="0" smtClean="0"/>
              <a:t>Professor da Birmingham City Univ. e School London of Journalism.</a:t>
            </a:r>
          </a:p>
          <a:p>
            <a:r>
              <a:rPr lang="en-US" dirty="0" err="1" smtClean="0"/>
              <a:t>Escreveu</a:t>
            </a:r>
            <a:r>
              <a:rPr lang="en-US" dirty="0" smtClean="0"/>
              <a:t> : The Online Journalism Handbook. 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405" y="548680"/>
            <a:ext cx="12700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6" descr="data:image/jpeg;base64,/9j/4AAQSkZJRgABAQAAAQABAAD/2wBDAAoHBwgHBgoICAgLCgoLDhgQDg0NDh0VFhEYIx8lJCIfIiEmKzcvJik0KSEiMEExNDk7Pj4+JS5ESUM8SDc9Pjv/2wBDAQoLCw4NDhwQEBw7KCIoOzs7Ozs7Ozs7Ozs7Ozs7Ozs7Ozs7Ozs7Ozs7Ozs7Ozs7Ozs7Ozs7Ozs7Ozs7Ozs7Ozv/wAARCAFRAQQDASIAAhEBAxEB/8QAHAAAAAcBAQAAAAAAAAAAAAAAAAIDBAUGBwEI/8QATBAAAgEDAgMEBgYGBwYGAgMAAQIDAAQRBRIGITETQVFhFCJxgZGxBzJCcpKhIzM0U8HRFRZSYnOy4Rc1NlRV8CRDgpPC8UXSdJSi/8QAGgEAAwEBAQEAAAAAAAAAAAAAAAECAwQFBv/EADERAAICAQQCAQIEBgEFAAAAAAABAgMRBBIhMRNBUSJhBRQygRUjkaHB4XEzUoKS0f/aAAwDAQACEQMRAD8A1OCCIwRkxISVGSVHhSnYQ/uU/CKFv+zx/cHypjr3px0eb+jd/pXq7NmM/WGevlmtYrLSMpy2psfejw/uU/CKHo8P7lPwis5vdQ4q06NXvJ7iFWOFLbeZrllqfFOpb/Q7iebs8btu3lnp8q6vyrxnKPO/iUd23a8mj+jw/uU/CKHo8P7lPwiqFqWpcQabpNr6VcTQ3DyyZzjJUBcfM1NcFajeaja3LXlw0zI4Clschis5UtQ3+jaGtjOxV4aZY+wh/cp+EUPR4f3KfhFVXjbVL7TpLQWdy8IcPu29+MUjpOr6hPwlqd1LdO08LHY5xleQ/nSVDcFP5G9ZBWuvHKLh6PD+5T8Ioejw/uU/CKzK01ziK+uFt7a9mklfOFyozgZ76kuy438Z/wAafzrR6ba8Noxj+Ixmsxg2Xv0eH9yn4RQ9Hh/cp+EUx0EX40mManu9J3Nu3EE4ycdOXSu63qyaRp7XBXc7HbGvia59mZbUdrtSr8kuEPfR4f3SfhFc7CH91H+EVnyarr+s3XZ29xKXIztiOwAUe6fiPR9slzcXCKTyJk3rn863emceG1k4Y/iUZpyUXhey/wDYQ/uU/CKHo8P7lPwiqvofEWoapL6M2wyKVYsABlM4b38wfdUA3EWrq7A38mc9OX8qzVMm8YOiesqjFSzwzR/R4f3KfhFD0eH9yn4RVX0XW9R1NI4ldC8bL2p5biu4ZPPuxnxOcVCw6/q0l7HGt9Id0oABxg88YoVUm2sdDlq61GLz2aF6PD+5T8Ioejw/uY/wiqPres6vZ6iYTdNERGhKrjGcc/zqxcNXN9d6es92+9WQbGOMk7myeXlilKtxipP2VXqIzsda7RLejw/uU/CKHo8P7lPwikdTkeHS7qWNirpCzKR3EA1StE1zU7nWbWGa8keN3wynGDVQpc4uS9EX6uNNkYNdl77CH9yn4RQ7CH9zH+EVR+Idb1K0125ggu3jjQrtUY5eqDT/AIW4jluZjZX8u+RucUjd/wDdqnp5KG8xh+I1Su8XTLT6PD+5T8Ioejw/uU/CKo2va3qdrrdzBBeOkaMAqjGByFPdf1W/tdL0qWC5dHmiJcjHrHC/zp/l5fT9w/iNf18P6S2dhD+5T8Ioejw/uU/CKoVle8T6ijPaXEsqocMQVGD76dpHxgHXc02M8/XSm9NjuSJj+IqfKg8Fy7CH9yn4RQ9Hh/cp+EUcdKFcp6eQno8P7lPwih6PD+5T8Io9CjAEXqCKk6hFCjb0Ax3mhXdS/aF+4PmaFZvstdEhb/s8f3B8qPRLf9nj+4PlR60IKl9IX+7bX/GPyNI/R39TUPbH/wDKpviPQ3121hhScQ9m+7JXdnliicNcPNoK3Aa5E/bFTyTbjGfPzrrVkfBt9nmOiz86rccf6If6RP1dh7X/APjUDofD13rUMsltcRxCNgCGJHd5VduJeH215bcLciHsS3VN2c48/KjcN6C+hQTRNcLN2rhshNuOXtqoXqFOF2ZWaOVmq3SX0lD1zQ7rRGhFzOknag7dhJxjHj7aldD/AOCNX+8fktWPiThx9ee3ZblYexDdU3Zzjz8qSsOF3s9BvNNN2rm5OQ+zG3kO7PlVO+Mq0pPnJC0U4XycV9OP8FC0y2uLu+jgtphDK2drl9oHLxqf/q5r3/V4v/7TU4/2dzf9ST/2f9aH+zyYf/kk/wDZP861ndCTypf2OevSXQWJQf8AXBbNJikg0u3hmlEsiIA7htwJ7+dQfHat6BbOB6olIPwqY0TTG0jS47NpRKUJO4LjOTmnV5aQ31q9tOu6NxzFcMZqFm49i2l26d19NopvA9xBFe3EcjqryKNhJxnBOR8ql+MrmBdFaBnUyu67Fzz5HJPwqOueBZRITa3ilO4SKQR7xScfAt4XHa3kKr4qCT/CumTqlZ5Nx5UI6quh0eP9xrwYjNrwYdFiYt7OVREcay6ksbfVeYKfYWrRtI0S20eEpDlnf68jdT/IVBx8EyR3iT+nqQsgfHZ+efGqjqIOcpf0In+H3KqEcZw+SEvba64Z1lWjY4B3Ruejr4H5UxsOep2x8Zl/zCtG1jSIdXsjBIdrjmkmMlTUDbcESwXMUxv1YRuGx2R54OfGnDUxcHu7Fd+H3RtXjWY5z/wRXGP/ABBJ/hr8qsvDV9Zw6BbJLdQowByrSAHqaS1rhV9W1FrtbtYgygbTHnp55qP/AKhS/wDUE/8AaP8AOoc6p1Ri5YwbRq1NOpnbCGc/csOpXlrPpN8kNzFI3o7nCOCcbTVE4c/3/Zf4lWfTuEpLE3JN4r9vA8P6sjGe/rRNN4OksNRgujeq4ibdtEeM/nShOuEZRT7HfTqL7K5uGMdlf4p/4kvPav8AlFG1TSJNMhtL+AnspUVtwPNHwD/9VYNV4Qk1LUprwXqxiXHqmMnGAB4+VTh06KXSl0+4xIgjCE4x0HUVT1EYqKX7kL8OnOdjksZ6f7mZXt299dvcy43uBux4gAfwqe4n/wBzaL/gn/KtOG4Ck3HGoLjziP8AOpPVOGn1GxsbcXQjNqm0sUzu5AePLpVyvr3RafRlXotQq7FJcv8A+lU0jTb+9ikazu0gVWwwaUrk+6pa10PWIryGWTVIyiSKzD0hjkA8xXf6hS/9QT/2T/OjJwLKjq39IJyOf1X+tKdsJZ+pf0CnS3Qxmt/+3+C491CgOmKFecfSAoUKFAyM1L9oX7g+ZoUNS/aF+4PmaFZPstdEhb/s8f3B8qPRLf8AZ4/uD5UjqV9HplhLeSozpEASF69cVqlngzk1FNsdVQuJOJdX0/Xrm1tbvZFHt2r2anGVB7x51YNJ4sstYvRaQwzI5UsC4GDj31SuLiG4nvCCCMr/AJBXZp6v5m2aPK12oTpUqpe/RbbriV9N4bs7uXE13cxgqDyye8nHdVZi1vibWbkpaTSMw57YQFC+/wDma5xEjjStFY52m1wPby/0qa+j2aEWt3FuUSmQNjvIxVqMYVuaWWc7ssuvVTk0sf4IabWeJtGuFW8mlUnmFlAZW/78jVn0/iVtT4fvrhQIru1hZjgZGdpIIz7KafSBNB/R9tCWUz9ruA7wuDn5ioThdJDZ6ywyU9CcEeJwcfI0OMbKt7WGCsso1DqUm1/odcP8Tavfa5bW1zd74pGO5ezUZ5HvAq18S3lxp+hXFzaydnKm3DbQerAd9Z7wxIkXEVk0jBRvxk+YNXnjKWNeGp1LgFyoUZ6+sDSuhFWxSRppbpvTTlKXJE8I6/qeqavJBeXPaRiAuBsUc8gdw86hpuLdeF08cd59sqo7JPH2U54BB/p6U93ozf5lqvSllv3KD1hKSvfzzWyrh5JLBxSvt8EHufbLBLrPGEETSyidEUZLNbKAP/8ANO+HuML+fU4bS/ZZUmbaHChSD3dKj77WOKJLKWO7SdIHGJCbbaMHzxRODEtpOIYROhZ8M0XPkGAzzHxqXCPjbaX7GkbZq+EYyfPyOdZ4o1m01i6t4LzbFHIVVezU4HvFTnCfEz6putL2QG6XLI2AN6+7vFU3iL/iC+/xjS+p6bc6BdWt3AzCN1WSKTwOASD/AN9KHVCUEvbFDU3QtlPOYp8khrPFOs2msXdvDebY45Sqr2aHA9uKvqShbQTStgBNzH3c6yG+u2vr6a6dQrTPuIHQGr5xdqfofD0dsjYlulC8v7IHP+XvrO6lfRFLk6NLqn/MnJ5SK5dcZ6xJdSvb3XZQljsTs1OB3dRVk4O1+41VZ4L2QSTx+sp2gZX3eB+dVHQTpatdHU5+zDQmOP1C3M9/Id1I6HqH9FaxBdZOxW2vjvU8j/OtZ0xcXFLlHNTqrIWRnOWU/RceM9Z1DSXtBY3HZCUPv9RWzjGOo8zTzg/UrvVNKknvJu1kWYqDtA5YB7h51CfSEwZ9PZTkFXIx/wCmnvAc0UeiSh5EU+kNyY4+ytc8oL8unjk7oWy/POLfH+i11m8XFmttqSQm89QzBCOyTpnHhWiCeFiAsyMT0AYGsjg/3xH/APyB/mp6aCkpZQ/xC2UXDY/Zc+KuKbnTbr0Gy2q+0M8rLkjPQAVE2T8WapbG7truR48nGJFXPsFS3FOjafqF52w1S2tbpVCsksgAYd2e8VAwcLaqwaXT7m2n2nBa3uP41dfj8a9P7nPf53c85a+zHNjxNxFZzAXMUtzGDhleLn54IFS/FmvXtjbWE+nTGEXAZjuQE4wpHIjl1qqprmtabctGb6YPE21kdt4yO7nmpTiy+OpaRpF4yhWlWQkDpn1QflVSqXki2lgiGofhmlJ5XyNrTjLWVvITcXe+LeN69mgyuefPFWDjHX7vS2tYbCbs3kBdztDcu7qKqDWRbhxL1R+rumjf2FVI+R+NL27y8Q69ZRTZOFSM5P2VHP48z76qVUHLclws5M4ai5QdbbzLGB3pvFet3GqWsEt5lJJkVh2SDIJA8K0esl04AcRWoH/Nr/nrWq59VGKa2o9D8NnOUZbnnDIzUv2hfuD5mhQ1L9oX7g+ZoV577PYXRIW/7PH9wfKi3dtFeWkttMMxyqVauwfs8X3B8qE7mO3kdeqqSPhWqM5Yw8lGm4F1O2uO0sLyMgH1WLFHHwrtpwHfTXG/ULqJUJy2wlmb3kUTTeMtWutStreQw7JZVVsJzwTV4vpmt7GeZMbo42Zc+IBrsssuhhN9nkU0aS5OUU8Ia6jodpqWmpYyKUSMARsvVMDAqoy8B6nBNutLuFgPqsSUb5H50fSeMNVvdWtraUw9nLIFbCYOPjVw1bUE0zTJ7x8ZjX1R4nuHxqc20vb8mm3TaqLsxjH7FLj4D1SeXdc3UKg/WbczN8qt+kaHa6RYtaxDfv8A1jt1f/SqT/XrWcdYM/4f+tXXh/VP6X0mK6Yr2v1ZAO5hTvVyX19E6J6WU2q+/uVi/wCAJu1ZtPuYzGTkJLkFfLIBzTUcC6zK47We3AHLLOxx+VPNe4s1PTtZntLcxdnGRt3Jk9AfGpHhbih9WZ7W82LcD1kKjAceHtq3O+MN3oyVejna61lP+w84e4bi0NHfte1nlADPjAA8BUB/UO99M7f0uDb2m/GD458KNr/Fmp6drVxaQGHs4yMbkyeYB/jT/X+IL7TdL065tzHvuUy+5cj6oP8AGoSuTzn9RpJ6VxcWniBP6jam+024tQwUyxlAT0GRyqraRwbf6Xqtve+lQMIm5qN3MEYPd51HRcY8QTgmGFJAOpSEnFAcb61by7biCE46o8ZU/OqjVdBOKxyTZqdLZJTknwP9U4JvL/U7i6S6gVZXLAEHIqy3ekQ32jjT7nBxGAGH2WA5EUxg4iW/4butRtlEc0EbFkbntYDI9oqrxcaa9PII4Y45HPRUhLH4CoUbrP8AxNHZpafWd4v/ALPb7/nLf4NUlrnCuo6veJL6VAsUcYREOeXj3eNRU3FnElsoa4thEpOMyW7KPzqb4W4om1meS1u40WZE3h0BAIzg/MVpPzr621wY1rRyfiSaz8hbPgTTktUW8LyTjO5kcgHn3Uxv+AHe6ZrG4jjhwMLJkkHv513W+OZY7mS201E2odpmfnk+QqPGt8WtD6UonMPXcLYbcfDpRFX/AKs4/wCQslo/0KOcfBM6jwpqGo6fYW8l3D2lorIXOfWHLH5Co3/Z9f8A/O2/wb+VK6Rx1P6QkOpqjRscGVBgr7R3ip7iLiSLRIUCIs1xKMopPIDxNTuvg1BF7NHbF2v0RGkcFXmnarb3kl1C6xNkhc5PLFIxcC3qXyXBu4MLKHwAc9c0xj4l4m1KUiz3NjqsMAOPiDXU4w17T59l4A5XrHNHtP5YrTbfl8rJhv0eF9LxnssnEPCcWszelRTdjcbcHIyrY6ZqAj4N4gtCwtryKMN1MczLn28qsh4hF1wxPqlmAskanKNz2sO7z61D8O8V6hqOrpb3bQiEozMQmOgz1zWUJXKLx0joujpZWRznMvaELXgC7kkDX15Gq5yezyzH3nFS+vcLNqNpZW1lJHDHaKygPk8jj+VRms8cyrd9lpYjMScmkdc7z5eVTXDtxrd8gutRMcULD1IxHhm8+vIUTdySnJjqjpW3TBN/L/2NrThWWLhq60qaaNpJpN6OoOFPLHyovDnCc2j6g11cTRSkIVQJnkT31aKFY+aeGs9nYtJUnF466KVa8D3kGqQ3bXUBWOcSbeecBs+FXWhmhmpnZKf6jSqiFOdnsjNS/aF+4PmaFDUv2hfuD5mhXO+zpXQ/g/Z4/uD5UW6/ZJvuH5V2D9nj+4PlQmUyQSIMZZSBWqM5dMx+zSaS7hS2JEzOAhBwQc8udWG40jiyO2kea5nMSoS+brIxjnyzTjTuCdTtNRtriSW2KRSq7AO2cA+yrpewtcWM8KEBpI2UZ6ZIr0LtQty24Z4Wm0MnGW/KZl3D3/ENj/jL86sXH2pZeHTY2GB+klAPf3D5n4UTSuDNTsdUtrqWW2KRSBiFds4Hurmo8H6xqOozXbzWoMz7sb2OB3D6vhVSnXK1Sb4SM4VXw08q1F5b/sQ8MFh/VedpLiMXpmDJHn1to5Y/MmpLgTUvRtRexc/o7kZXn9ofzGfhUsOANM25Nzc58mXHyqLj4J1e2vFnt7m3zE+5GLtnkeX2aTsrnGSbHHT6imcJqPXwRvF3/Et37V/yik73T7rRHsr6FyEljSWOQdzYBI/77qn9a4R1PVNVmu45LZVkxyZ2yMDB7qscmjR3egRaZd4JSFU3DntYDGRSd6jGK/qUtHOc7JNY9ozTVr86nqMl4U2mQLkeBAAPyqxcX/7g0b/D/wDitINwDqwYgT2pGeRLt/8ArU7rvDl7qel6fawPCr2yYcuxAPIDly8qqVte6GHwjOvT37LN0eWNvo8/YLz/ABR8qQ+kI2//AIQDabjLZx128uvvpqnA2txgiO6t0B6hZWGfyoLwFqryZnu7cDvbczH5VOa1b5Nxpi96dUeP9xPhsN/VzXs529iMe3Df6VDaOt8+oxjTn2XODtOQOWOfXyqwaveWfDemyaFbHtJJoyZ5jjqR/KqcbqSEb1inXlyKjBNEL63uy8Z+SbNHclWlFvHwTWqX2rTxGC+vVmVG9ZA6nB6Z5U/4MvIobq4texBmniYJL3jAziqZNqscLZkgn3N19QZP500l4jEZHYLLG/cwOCPhSldWqmsr9iq9Nf51JRaX3J632i7iM31O0G/2Z51sa7OzBGNmOWOmK8+22vZbs5YpZSOroNx94q6aXZ69q+lq+n3Ekto3LatxgDyK55ew0rHC5JqWC9PG3SSknDOSO1Lsjql32OOy7Z9mPDJxUjxT2ovbXtc59Dixn2c/zzU1o/AkqzpPqckexTnsY+e7yJ/lU7xDw5DrkCYfsZ4uSPjljwPlVvUQjOP29mUdFdKqbaw36GvAhi/oAhCu8Stvx18vyqJ+kMwekWQXb24Vt2Ou3ljP5/nTReFOJNPmb0NsZ5F4Z9ufjiuxcGa3ezmS9kSLP1nlk3sfZjNTFQVvk3Fyd0tOqPG8nNC3/wBUNbz9TC49vf8AwquwJNLMIrcO0knqhU6tnurSzw+sHDU2l2RXdIhG9zjcx7zionh3hPUNJ1iO7uJLdkVWBCMSeY9lVC+OJMmzRWt1xx65+xULeR9M1JHmgDPbyetFIOuDzFaxp9/BqVlHdW7ZRx7we8Hzqv8AE/Cjarcpd2TRxzHlIHyA3nyzzovDeg61od0e0ltntZProHbIPcR6tZXThbBSzyb6Wu3TWuGMxfstVA9KG4VxjnkK4z2QZoVzuoUAR2o/tC/c/iaFc1H9oX7v8TQrJ9lrofQfqI/uD5US+uTZ2U1yIXmMSFuzTq2O4UaH9RH9wfKi3MUU9tJFMT2bKQxDFTj2jmK09CWM8kG3GEEVrBK8ClrgyKipMGG5SowTjl9bPPGMVIprGdU9BaDDCXsiwblnsu0z091RVs/DXodtIpZ4rySS3V5XZizNgMGJOeewDJ8q5I2gTOkbC8UMUczI0g2kgxLucHIyFx86zyzfbH4ZMrqu+LUXW2djYyMmxOZkIUNyHnmktP1iTUtMluoLeNpY2K9kJgQSMdTjl17xTKe00rTtRWH0fUGlu1I/RySMr+rg55/WAHXr312z1HRdLs98HbFbqN7hmYs7uF2qSSTnPMAU8/JO1Y4RyHiW4ntIJV0zLzwtcBFnHKJcc8kdcnGPLrTjU9fWws7W7S3aWK5G4OzbFUYyNxwcZz38vOmMx4fmtIbZ4LqP0RXjEQ3xyIoTcVOCCQVHTvpfVbnR7mJLd0upBEyxItsXGSybgvqkZG0c6M/ce1ZXA8GtoHIEBIF2LbIfPWMPn88UxsOMEvFDG2QRjsi7xzhxGHO31uXIg4yKUnt9Hsri3v5YJY3kUlEy2AVjPVc43BQRmu6dHoGoQSQWcZkjmsow4BODF6yqPvDDDxpNv5DEcdBhxMOzaZrRliWPtixb/wAvtCm7p4Dd7KI3E7tcww21kJDcPKsTNLtDhGC5HqnqT+VCC90adhEbO4jDgafiWMqCME7Ofhg03eTQbp7O1hhviYUeKL0ZnXaofaclSOWV7/bRl/I9sfgtGaguL9Wk0zQpTbnF1cEQwDGSzE9w9manQMACqtrMS6hxRbR53JYx9oR3b2zj8s/lWjeEc8Vl4Inh/hGKyRbnU39Jun9ZgTkKf41Y3srVxzgTy9WjEpGMlx5103MaryOfDFcmcs7cYXAye0tN2BbRn2qKjtS0HRruMxTWibj0KjBFS8p7wtRN4XhlLs3Ks5Nw5LSyZpr+hS8OXxW2k3QyDchPf5GmmncT6zoeqJe2khTAAePOVZfAirHxnOsrQgqXbBIHfVSggN3P2c80cK49UvnkfIDvreEtyycdkcSPQ2ga1Br+jwahB6vaKN6ZzsbvFSVZN9Getrp+pvpLzCSKc4G3OA3ccHp4fCtZrdPKMwVwjNdoUxAAwKLn1qMSKICN3WmB0jIye6i5LDn0oM24+VFLc8UAGzXCaGeVFbpQMN3A13NFz6ooZoER+ofrx93+JoVy+OZx93+JoVk+y0PYf1Ef3R8qQ1NIJNMuY7ic28LRkSS5A2qev5UtCf0CfdHyptq1q9/pdxaRMqvKm1S/QHzrT0JdkRa6RoUkMYt70TWjyO6x9tvBPZlW9Y8+QIPliiWthpBgVotbMtqqpFIFdCJOzLSDJxnvJOMchS0nDtzdCVrieFJLhpTJ2KkKu6MIMZ69MmlrPSL8XUNxeTwkx3Ak2RLhVURsmB7Sc+VZ4fwdDkv+4XOo6RezQXsepwutq+3KuMbnG0A+2mUfDGlOpt4ZQJIYXt5iiqGO8q2W5dcAY9tGu+Hp7uzjszcLHEsk8rFVySzsxXr4Bj78Utp1lqtpqE000lrJHclGmI3btwjCnHdzIp4y+UTlJfSzsGj6faX6QpKqsHkuVt8KPVYbW9o/+qjxZ6AmkJFFrEPZWlyJGmYpJ6+0qFORj6vIewU6utBubrVZNRN2A7HswgHIQlSpGfHJLeGcU1PD2pS2fZvcW5ZGh7NELIuEBGcjmCcjvpYfwUmvciWmsrfWbO1lF4ZlRWKyxgYk3IUJ5cu8mj6Zottp1/PdQMwaeNEdT09XPMe3POnVr2y2qLcBBKBhhGSV92edKxA7t3dWmF2c7k+VngYTaBa3CKkxMiC9N2UZQQzEEbSD3c6bQcKxWlzDPa3LRGHeFHZIwAZy+BkcuuOXdU9QpbUNWSQV2WNCzHkoyay6fiiPTv6V1O5kHaz3JESE5OAMAcvfU79KWqahpugwm0bZBLIUncZz0yo8s4NYa0d9qEx2I8hVckKvQUNJrDIUmnwaBacZXuselC2hUiKMuS8pTIHhyP8ACq+fpD1eMSCOSIdpyAMYbZ7Ce+rzwjwrDo/DazTqGurxN0m4fVU9F/Os813hO60y8dVTtIGbMThe7z8xWEVGMng6rIzcEy2cPfSDLFpMpvrpXdnJBcAELyGOVQy6xLrOvMltrV5ErjcmTvUHrtKnAqv2nDt1MRui5Hvxmrxw3w3p9gvbyoTORjLHp7BVW2rZgyqplvyRGv2Wqx2naXU8V3HGcB0Qo/w6VWFmYzPIhYkfabu91aVqcaz2csK4OVOM1nEttqEmoyJFCwc8iF6Yrnpnlcm11bUuBPT9UuLLWYboOSY3DY6V6gsrlLyyguY+aTRrIp8iM15eu9KktIhcmdHYNh0Gcr556Gtx+ifVPTuEEtnctJaSFOZydp5j3dQPZXVBp9HPKLi8Mu9A0BXD05g1qSF7xyohHjXHcbuRwPGisxbAFAHS27kKCgCgAM4o32aAOd1cbkKGaAGetAHW+qPKuDnQf9WaA5ChiGF+MTL93+JoUL4gzjH9n+dCsn2WhxE57JPuiu7jmk4z+jX7oo+a0RmLbq7uOelIhvdSofzHSqG2BnIH1c1wSZ5FCKIz5ND1SQVJ99Asim4AHuAojciCK4Wzu5Z8q4D0HVT0PhSKFArFeR60qgwuPCiKcAe2jKMA+2mIVHShQ7hQqQIjinSItb4eu7Kb7SblI6hhzBrItL0J0M0dhJIrK+yVmIyQMf61uMxUQOW+rtOfZWJ6Lq7G/wBUXPIzM4I8DmsrpOMco1pipSwxa74t1CGaS1DBZI2wqyjA/wDqnWl6lqeo3SRakLaReoZRgAVF3EVtfXryPFcXB5D9Am4J5VJ77yOFWGjNgDAy43kefP8AhXJjKyj04pljWO3t1YCJBjkCvQ1C3kpM3I4ppaTXyXIL2s0EEpwyy88npS1wVD7m+v0xWE2OOBpO0m1yDgjoKTit1FhLcqA03RV6bz4UrMu5N5UDlzHWkoNd0vTkD3VxFvUk9myklfMYpRT9BwuWMOI4oG4YM4tzE4VYgD1BDCpj6E73bqN9aE8mgD/Bsf8AyqpcT8TxawEgs1cWyvvZnGNx9nhzqY+iLtU4zCIAVaBw5z0HXPxAr0Kk0uTg1ElKfBvAORkUGOFOemKQDOjgMPV8aWfmh9ldJzDYNuPIchR+tFAweVdzg0ADPrGgTyxmk2c5O0ZzXQCASTkmgA2aUA5c6QzRHlZjjp7KAYrLICNo586K2SOXdRUQ5BYUbOAT4UCGV2CJRn+zQrl05eUMRjlQrKXZa6FUP6NefcKOW5UghGAM91HOcda0Mg4YDvzXd+c8vdSG8A5zQYgjd0NMQsTjlmjD6ucjpSGd3eaXEi7SuAeXcaYAViXx3Yrp9V+RpKPczk45CjO3rikWh0Oi0qiAKOtNVkJYchy5U5eTs1HLJoyB15VUdeY7q4J18/hSAYOxGDXMlTg8/CkMacQ3vo+kyKhHazfo4wfE8vy6+6sieMW+r3ERGxFUpGuMFgOh+Az761LXyzBCF5xAlMjluPQ+7rWV6rGlubi/kc9lA2yLLENIx5ZHu5+yuSybctptXxyPJby50WzjXSoVJm9Zmxuyaf6JPr1+S18XjixnDDGaitG1WOC2KyyBgCCOWSKPdcVPGcIwwPDNYP4OxS4yWK/nEdu4JDN4A8/bUHO2ELyEZB6nuqvXnEjXETgKNzHr0IpnJqtzMuC5x4UnW2JWrJYZ9RRYObEmq3rlqqWMcwXLSHmaNarNe3Cox9XPM+NPeKCkNrDGBlV76qC2ySCb3QbKtEpaLswMsTyFaD9EEZXi1icgiFufiKotsyiZM4XuGfGte+iiwRZrq92czGEzjkDnmP8AvxrsT5wcGOMmmEBhgjlSbHYpH2e7yo9Enz2RA762JE25mit6y7eYwetJJuBxkn2UUzY9VeZ86AFiQnfyopk3DlRChc5Lcu+gCFUY6UAdznvru5c7R9brXBg0VOc5yO40IligcsW8qDfq2oiHkx867IcRE0ex+hpc/rB7KFduf1g+7QrKXZa6Ew4HIdaAmyduelJBwGPSiK69oTnkeQNamTHG8e2jLITyYbhTZpAP51xZgrHBIBpiHTMrEbV2+yiiQg9aRE2TgnFdJUAkGkIkbX1kJ6E0JEZG3YyKJbSpGMMetOJGDbdpyCaDVdHIXjkO5frY5ig9ysrFQOnQ03KbZN48MiuQNuXcRg5waBDncld9XFEx44oYIOR8KnJQ21fTpL6FhDKquVwA3SqDrXA+uXEPbP2d12QJS3RtqqfEd5JrR8k9QK7DhGZi3JQSRWUqYyeR5aR5y1NNU06823tnJbFiEAaMoBjly8aLcq6uVckk94rvFfEuo8S6qbq+lLLGxEMYGFjXPQD+NOHaK4jE0Z3BhUSjtNK3lDS3gkkcbUGPM1KR6YWQEKRnupKxeNZVVsDn1zVgjwxypG0d4rCcmjrrrTWRPS9O2kNtzgfCmHGMQFjk9xHzqz2SgRnB61XOLQHtHXPQZzUQbc0aWcVtD76OeBNH4ptZNQu72RjC2xrZSAUPcSe8EezmDWu6Hw/Y8PWr29gjKjkMwLZyQMZ9+KwHgXiefhTXUuF9a2lxHcRk43LnqPMdR/rXpFGWRFdSCrDII7xXpI8oGKRun7OIEDPOl6b3fNAPE1QhKLJUs3U86IF9c4HdzNKjkp8BSSnm3soAOoBIzzosp9bA7qCH1s+VFcM7eqCaXoa7C5IxQgbMrHyowXH1jg+FNpZBbv8Aa9YcqpEscxn1CfOi3DfogvPn4Ck43YxdCuaM6Fz9blUZ5LxwIzHLD2UK5KuxgPKhWb7GuER85BJ8d1BnDJs8BkUSVv0r/eNFSN5X9RSx8hmtkYigZVQeNdyMFsEAc6M9pdRKGaFseQziky36ByRzxQASOQucZxRyJlkCBuRpjubIwcU5tpJe2VS3fg0wHvpLxTupTcvLFO7eaN2B9ZcdxFRk0uLlx3A09huyIVyuFPLp1pMpMeyODjGcbaRilwpJP2qDTQ9gMEgdBk0REDxgZ5E5oKHQkB5gEjxrplU9D3Ujhon3tIAgHTPKoTiHijStESJriWRnlOESEbi3upYDJZI3Ulhnn4UjeiQWN16Mds3ZN2Z8GwcfnSdq9xfaXFcQh7ftfW2zxlXA8x3Gq3xre32jaXFJbXkoeSXYzjlgYPT4UJAzB7h2aZ2YksxJbPeaPa3slqx2+srdVPQ0fUYyl07E/XJOaaEedTJegi/gdnUmzzjGPbUpY8UC1TY9uxHdhqgAfGhnny+VZuuL7NFZKPTLlHxzbxQFFs5C572cAVAalrtxqbYkIWPuRelRnIc66Mt15DwojXGLyhytnJYbDBssCRyrWtA+lu5tLK2tr7TFliiRYhLExUnAwM55ZwKy6w0+61K7jtbOFppZDhVUZ51q9/wMNK+jGaOVVa+h/wDFs47mHUewLkVqjFovWk8aaHrGxYLwRyOOUcw2nPh4E++pO6cEIVIPPPKvOEE7R4wSAamdK4lv9IuFmgmYrkb42ztYeBq8E5Nzz6jZ5cqbPKEfYMksOXKkNJ1e21rSo762PqSDBXvRu9T7KVmALR7FJbPhUspALTFiFUAeJNLB2H2j7qTWOREJZD1J5mujJw20cx3mkWkKuTtHM59lIzqTHu8OfOulXYgbjy6cqN2QOAxJqiX2FVlA7ulDKnmDj2UaFSXbaOXSnCqQDtwPhU4Hkj5wQ4znp3jFClLwESjJydtCs32UQUzgXDgjPrH51M2dwFsjLDCoCnpnrVfuHxcyj++fnUhpkwEYDNgHPWtG8IygsywSCauWHOH4Gm1zNazg+qY2bl7aax6mY5VheI7WYhcdR7adRWHbB3MgaQuPVPQCqw8ZFnnBEPEwlYEEhT1pSwkMl8se3OCTipqex3zbIpSEX6wI601S2NnfmQlWOxiCB3U+h44GCNHcTlVJDM55UtLNLBuAI2qcAEZpvYsHvTCCq9cHzp3c23Ys36Nm9XILEczQ+hd8BEuA77nYAeG3FVfWPpB9HvZ7Wzi7QQnYHYkAsDz91WfWi2m8J391MgBSEsrBsHJ5AfE1hqynrnmTmpj8jki2XfHmrToqBYU5hsqDnl7Se+nnBEV5xNxqNQunEvoMe8Bx6oY8hy+J91UZpCX69K1n6I7AwaNcamPrXExU/dXl8805PgIrkvbWbvlpJW3eCZFVH6Q9PkHC8kypMwhlRyWkzgZx099XcsM4PxqP4gtGv+H7+1UbzJAwUeeMj8xUItnny/tO1BVxhxyOR0qGNjN2yxqM7jgVddegJngvuqX8KzZH9ro4/ED8ahthR1dOTKcqfA1o0mjNNp4IeXSL+E4e0kHntri6XfkZFrIfYK9BaJHaa3odrfmFGaRPXUKDhh1Hxp2uiwk+rFHGPDArI0PPEWg6tKcJYTEn+5Vt4e+i/UNSdXv3MEWeYXr8a2WDS7dOiBvKn0cYQABQAOgAoDBEcP8ACul6BAsdnbIrKOchGWY+JNTbxq67XUMp5EEZBHhQGR5V3B8edAzz/wAW6KNA16a1Q/oX/Sw47lPd7uY91RSESDHiK1H6WNI7bSodSijy9s+12A6I3j78firKIpAnMluXhWmTNrDLr9GfER0vXhp1xIRbXp2EHoH+yf4e+tla1XO+MbSO7urzL6Sbe5SaAsjIQytnmCO+vR2h6muqaLaXy/8AnxKxHgcc6l8DiJ3V52IdJo2jOMjPfUadbjRf1aZ8Cc4qw3UEV3AY5QCO4+Bqp3dhFHcFJE5jJJBI55o47Ky10Of6wqq5VFJx3+NJHiGZ/qqi+wVXpGAYjB6+NcUjJzmrIyWiHWG9HPZ7t4OWYgUU6vctyLlSR1wP5VEJdPagqPqFQWGOZpdHWXBAIDY61OGPgl7a5a6jMjuWIbGTQpHT+UUijGFkxkd/IH+NCs5dlroZz2F29w7LESrMSD5E09hspbVEL4yDk56VMR/ql5dwphqNxFCDJcttRRgAdXPgKslLa8kTfbo9QeSKPCKASB3mn9lfQQKvayCPfzw3UVCpfA3+biJ0jc4V85x7acSQw3AZvXWRG5jlg+dX6JfZMvd/pGNs6kMc5I5Uw1S+eIjft3MhXAHUGkoZ2tYHR4twLZDq2RipP0W3utGBkjTd2fKTHMedJP0OWMZKzbEiYGHO+paZ5HtJHKSGRWBXPMDpQ03QITHullJfIZSvLFS1vb/pADjswckeOOlN9ZJXwVT6UL17LglLWRi0t1MisfZlj8gKxkS8gMCtL+ma856dZhufryEfAD+NZcrVBXscK2ct0r0FwTZJp/CtjbIOZiDt7W5n51gOnwNd3UFsvNppFQe816U06FbazQNyRFA+ApMcRwoZzgdBRZdsClpJQg/vHlXPSJphttkCJ+8auR26q+8KZpO936CkUZjq2kNPpWqW0agNpF0ZohtOTDL62B5d/uqlle/FbHqEK2vHNo0w3w6pavbyDopZeYz7sisv1/SpNE1m5sWB2o+UJ71PQ1rB+jOa4yWT6NdRjW8m0md3CzjtIsHkGA5j4fKtJFkp5pISPM1hFndS2V5DdQMRJCwdfdW46XcQatpsF/ZuUWVQ23PQ94+NTNYeSovKHQhkXGDypVSwGGFEDyxnDjcPEUqrrIOXXwqCjvXpXcVzBHWug0AR2uacNU0e6smH6+JkGegJHI/HFecZ43guHikUq6EqwPcRXp5xuQqOprB/pL0V9J4jkuljIt70mRCByDfaHx5+8VUesEyKlI2RnwrZPoo1c3nDrWcjgtauVHjtPMfM/CsUeQ46Vevoju514iuLdM9jJblnHgQRg/maTYI25G5N7Khddgn9S4tl3ZGxwPnUl2gVCefPoKDATRsrAYPd4UIoobxztdC22Ey96gZo82nXluhlkhdVyMnlyqYjaO1v5LiS2ZezQqpHVj4D86Uh16K9fsJYmiLAgBjnP5cqrJO0LbWWlrGx1C4AcqAArYCjHj486hwES5co26IE4588ZqdbSit27SOskPXCjn3DGKROjwQzG5TPZqfWXuznPOknh7WNrKyhxp6bLOM/2hu5+dCnsyqoj2sGUxgggYHwoVD7GhzGCY159wqk8Tm6bV90Su6LywBnBq7xj9EvP7IpFrCFpe0IO49TmrTwQ1ngpljBc38yrMsgRccipwamk0aUGZN7Or/VZvs1OrAF6UoFx30N5Go4IxrPsbYnCAqOpFdt7oz2joq4WNMDzp/cOEt3aRVKKpJB76aWaq+n71XYHU8qquOZZM7JYjgLpmRFICxYq20kinVqSIiCRkcs0204bbYAgjLHrTi2jKLLn7UhIz4cq0sXBFXZin0sTzNxi6yqQqQoIs9CvXl781SVYmtj+lTh9tS0VNShTdPY534HMxnr8OvxrGcc6wNiz8C2/pnF2nREHakm9j5KM16BGxyva9PsRjqfM1lf0Q6KZ2utS5qFIiVvDvOPPpWuwQRwj1V597HmTSKQZVZsbgFHgBSmMdTyrmedDA8KBlc42Xs9Hi1KPJfT7mOcY64BwfyNQn0k6Qt7plvrdv6xiAVyO9D0PxP51ddQtEv9PuLN8bZomTp0yMVBcNzR6nwelneZZ4le0nUjOCuVx8MGqTF3wY1ux0OKvn0b6/2E0ulSsdjfpIsnoe8fx+NUzVbKTStTuLKTm0L7d2MZHcfhRLO9lsbyG7hPrwsGHnWsllGUfpZ6ER1lXK4rjRgnwNQOka16dYQ3jRbYpVBDocgeR8OdTscoZQchlPQisDY6Cy8mGR40fr0rmQR1zXOa9OlABsVX+MeG4uItEntCo7XG+Fz9lx0+PSp8GiucrQB5TuYngmeGRSroxVlI5gjrWn/RFprJa3WoMmO3cRxk9dq8z8/yqA+krRPRuNisCBF1Da6+G4nB/MZ99aFw3G2n6fBbxKOytk7MbR+tfy8u802SWd5MSHLBVU9e7PlS0LBj6oIHnUfHHIX3SDdIB0z6qCn1qMnI54/OkUJ6rABatOq+shz6vfnrnxqDs17adpEAkEYyQ2B7+dWe6DG1cCMSZGME4qvT2yWlvI0anfgMSD0A7vz/ACo25Y92EC7l2RB+1G8kqdvMA/MVLzALprWoO0GIqT546/Gq9HAV1GMMinc4Ler0zz8antRlEVtI5OAFqoRafJFk00kiP0ieSfS4WkbdgFVJ8ATQpDh1zJpCE9zMPzoVEuxx6LDH+qXn9kUfNNhOERefdTeS9nc7Yl2/3jTyA/d1jGXbA86bvfqOUUZc+PQU1WMscyyb268zyrkpnJ2wx8vGlkYTUZjJauskuCy42g4xUHZ67exW4t1EWyPkeRzipW7spSsZkIVWcbs+XOq9G0SXTY2Mjjn8a3p6Oa7st+mszWsZfG4k5x7akJFATaeo51VbDU57cpbmJGiX7Q5HrzqzdvHMn6KRZCvdu5rTteMIdK7Y2mCSxsj4ZGBVh5V5y1/TTpOu3liT+qlIU+K9R+WK9Hy5ZSwI3AdWFecNZuZbvWbye5yzvM2Sfb0rH0bPs276LrU2nBNqzKVaZnkOR1y2B+QFXRTyqp8Dakl9wlp0nIbYRHj7vq/wqzrKOlIoWruQBSRk5ZJqqcScXtp0zWcKesR+sz0qoQcnhETmoLLLXJcxIrFpFAXqSelV3QytlxJq1qjo0F04uYtpHIkYcfHFZbe8Q3k07v20jbuvrHJpO14hurd8l3Bz9k866FQusnP532kXP6VNHJjg1uFRhP0U+PA/VP8AD3is0E208hy7+da9o2pwcT6HNpuoEM0sZTB5nyPtB51j+qWk+k6lPYXPKWByp8x3EeVZYceGa5UllF/+jXX1gvZNJlbMU4Lxg9Ae+tNWHsf0kH1D1TurzjZX8tldxXcDbZIXDqfMVveg65Dq+mw3ltICHX1lz0PeKzfZqnwTKOCNynHlR9xpv2it6yjDd4rna9/fSGOC3Kk2fA60gZz40k9wPHPnQBQ/pNgVtV4fu0A7Vbrs+vdkEfI1cLOA47RwwZh1Zxyqk8dCS84j0aNRuSHdK67sDqMe/lVss7x+xQR26dOrv09wH8amU4p4bKUJPpEqscWAnNh4KOvvpxvS3j3O6QrkDc5qAv7rUXjKw3S2wxzMUYz8TmqZeQ3Muo2011dz3PZSqQZXLY5jOM1m7o5waqiTWTVTKgyObnpk1HX36powo9cgfzp0uWPjz601vs9qrY9XvrrSORsjcNJrUKZ5bg2PYOdd4vvHs9OjkUj1pFXB+15UexkDapvlXaGPq8+Y5Uy46wLG3hyNzy7gPYDn51b7Rkg3C8wm0pjjG2Z/z5/xoUhwWSdHlJ/5hvktCuaXZ0R6J48ic4pI3IU4IPup6kIKgsBzoCFN2doz7KQxCBXdtzRjHdkc6foOXKigUYHlQB1kRhh1DDzFRE+kWB1GLMK7SPq7j/OpYk+FM3s2NwJ+0JI6DAqoywTKORCaxs7OGaSMHKry9bODVUvo5O0E8EzxSr0dDgiprUXu0t7lZLfs4zINjcvWHjUK0ysDmuPUWNyO3T1pQG0OvcQWZKtPFdJ4TJzHvGPzrL9fIGuXb7BGZJC5VCcAnmQM+2tKuZlVWrMtVbt9UuXz1kNXROUuydRCMUmi+fRhxB2drLpsrbRE29WJ+ye745+NaZDqSOMg8qxb6NezfiCaOTbhoTydcrnI6+FaXKt8rbIdPAXuZHyproZzrksUt+qQsc5wKybXL8G4uHXJdmJOOgq8Tw3gsJDPiMbTgE9azDVSyYRDnJ54rrowotnHesySI8SyzM7hMbfE8smjJcgHLRgsDg4pawsnkcCYAGb6g3YLeeT0FL31lNZADsYIWPULli/mSc/limpMezJPcJ3hTU4FCHDcsk8zTr6UtJUwwazHGFdSIpcfaH2SfZ0quaPxLHp1/FLc2isqctyHB59/P5cq1yFdK4k4baKJ1uYr1CjHvQ+zuIrKyWWXVBxWDzy0zHvxV6+i3VpItWl013bZMhdBn7Q/mPlULxRwLq3DMpaWMT2xJ2zRc8D+8O6hwLqFvp3EKzXDbA6GNW8GJ5VizU3EXTocPzP51xr0DuFNu0S+te0jxvAyfOoqa5dCeRBFJspEw1+o78EU3l1BQDlsD21E3bOIxMhyuKq/FWtS2VjG6hv0ysmR3Njl86jc84LS9jifVE1biORo3DR24EakePU/n8quFi+IgM91ZXwST+kOeZatJtJNqAVyWcTOupZgP7hwIT4nlzqEuohtLY51JzyK0anOc1H3BHZnurKUuTorRYLTivSRCqTzGGVUBYOCAT5Hvoj8TaXcH9FcqV3qpJBGCenUVSbmZI2RZVXnkA4qwcIW1vcwXecDLKDg9eR/nXrQlmCkePZHbY4krfYgmhnERaORuePGmPHNpcz6Tbzoykwbi5Oc4x/pUjqelTtZNHbzkxhcCLnyPiDVOEOqXCm1Z54DMixjfzBVyF+Hf7qHZyJVcZyWDgtJk0Ru2GGMxPXuIFCnPD0UcEd9DEWKx3bJlupwiA/KhUPstdE72uEA8qKJm3d2KNtyg9lcEYzmkAdZc0cNRFUCjgUAGyTXRXB1owwaAITiS6WKKOJhnPrECqXeyqwLxNkd+KtGr2sF/rDmcF1jUKq5OPOk5tAsZY9yQKjY5EZBrhsW6TZ6dOIwSKNPc4jY57qo7xyXWqNDGMySy7VHiSavfE+k3GmxvNGhki7yOq1XOC+zm4705pFDKZwQD44OPzrWjjLMNU1LCRI/R7Z3FhxldWc67JYY2jkU9MhhWnz6UsnrxMVbv2SFflTKfQltePzq68oru2xJjudSB+Yx8DVkjit5ujsSO8V1Z45ONIqNzpux2aaW6bI+1IWAqj3tqV1UW3Mq3Ujrt6nHnitjnhsoF3SuP/UaqHEv9FzBJbYoJkYIdo+yeWfjirrtSe0VlDf1fBSpbMrGLlcEP028tvliuahbSXOJcMfV645e6nSbuwaKRtuDzB6Zq32kFg2gx27qoYocGu5rCMI8vBkdwmyZlYEYNW76MtebTOIls5GJguhtI8G7j8eXvqvcQW6WuoyxK27aevnS/B1pJdcT2ipnKyAn4iuWa5wa9G9tEl4pjYAq3N8jNYTxpw7Jw9xDNGu7sZG7WBz4E9PaDW+JiKPaORAyag9d4dsOJY0F+rHsydhVtuM1kU0U3g3Wplsorl42MBPZuTzAbv8AdVt1C0jmQXEHNX8PGs60gT8JcT3HDl+d1tcHMTHoc/VPv6e0VeNOumspTYXDEwuf0bnurPrhlISRS8Elu3dzFZ9x3Lstba2Iw3asT7gP51pN0pguQxGATg1k3HdyZ+IXj+xEoC+8c6Ehti3BbAu69PWrRIXVQMnpVC4WtHi0mPUM+qbpoSP/AEqR/Grf2+6MKoyx7hXFfxM7tPzAkpZ95UDpimt1J6uDRrS0nPNyAOvWhcwqgyTnvrmbOqKILW8rbxv3h/4GrbwrZ9joUMmCrykuSOvPkPyFVHViZ2ghUfXlAAFX22SOxjjgRSERQowemK9GqX8tI83UL+a2PI7uWHAdTKg+0Ovwo8s1rLEJiVxGd4z3HB/nRFkEq/W5+2ofiKYWOlzzA4dhsXzJ5VqmYNHODZZJ9Ou5ZX3u927FvHKrQpHgOQyaJMT3XLD2eqtCmJdFwTBQeyu4oq8lX2UbPlSyB3lXM5rnUV0ZzzFABlxigTgE1wEDqa7kHPfQMq8U4lnkkPPLEk0le8S2GnDsjJ2kv9gd3tqtcT6xJpFxPYxHE245P9le78qpsTXF9drDHueV2wKxqq7lPo6Z29RgaRHqdxrYZLa1Ei9GJ6D2mo2w+ju9seJbTV4ZrcRRTrI8WTkDvwcVO6BCmnWKWo5iMbi39onqamjc71IiI9tRK2OfpRXjbX1McyGKWeMk4Zc499OFCKwCEE9ceNRCWk9yu4MVIPJvGoe/1q50S4IuozsB5Sd2KnfJ9opVxXQhxVpmqNf9q3ai3Y/rlkzt8tviScCq1HJBAZXjaRreTEckkrZIB5Z8OROauen8eaNelllv4FwOayHHuyeRrM+Kb6Ozv7uPSwPQpXwMcwD15fGumvj1yY2ttd8Du6ZmnaFnCyjzwsoHRhTOTVb21CxlmQjmN1RlrrqNZra3sQdV+q45MtSCXlj2WV1ZkwMhTHk+z/s11q54wcWz2iOaK71KYlFaRs+sx6D2mrPwdf6Tw9etc3U6O8eRyPVsd3kAT7Sarmo3ry2rPC8rIrBXZ2HMnOOQ9nfmiWsluLdRJZb32k7zPtB784xWbs+SlFs1h/pJ0jaw3ZLd+T/Kkv8AaRpijaqk4+9/+tZqbmyY7Rp0aYIYk3DE4znHtI5U6GqMHbba23Z5xtMh9nWp8kStkif4qvrTjW3H9HwkahYxtMpAOWQYyOnvHs86k9E1A8QcNw3ROJ4jskx1DDv9/X30z+ju2ubrWbjVzBHFapEYQV6Mx28ufl1oogj4S45ltACNN1dcxZPqo/h7jke8USxIccosqXTXenOkintol+IrHOJZhPxBdvnPr4+AArUXvYbXUFS3czNnBVPWzUPB9GYvNXnu7y4YW0khdI05MQTnBPd7qy8kYrk02OT4Qrwzp7SfRi5CEyNI88YA5kq2Pz2ke+n2mWd60as1sUJHMNyx7e+rPaadb2FnFbRLtihUKi56AV13UD1cGuO2amdtMXBYIoQXSAs80a4+yEPzzUdeXHLaTk1L3RaTl0qIltgdxburnOpHdEtPSdYtpGTcsBMh8ByIH5mrl2ILFuufsnp/pVf4WT17k4yAAPnVizjoK9Cr9CPMv/6jG08UXLY3ZPjvqn8a3TpHb25fd1fOOfgO/wBtXeSSNELS4CqMlm5AVmPFmqWuo6s0towaCJQm4d5Gc495rVIwl0Wv6PF26DP4m6Yn8K0KL9HOToFwW6m7b/IlCmJdF1X6g9ldya4p9RfZXc0AdHurh599A8x1xXfdQAMg9wppquow6TpdxfSn1YUJx4nuHxxTsYwcVRPpR1Exafa6fGedw5dseA6fmfyppZYMz2Z73XdTdwj3F1cOWwoySf5VI6dbDS7hTIpEw+sSOhrQOBeFl0WwF5dR/wDjbhQW3D9Wvcvt8amNV0DT9XU9tCEl7pVGCP51NuZLCLrai8sren3wliWUjKk4bHTFSAMTSgR3ADgZUA9RUVLwdq9rLssp0kjY9d23HtFKw2kml3iW9+8Indd4CNnl0yfLNcTraOxWRl0T+kXxN0beYYkXoe5h41FfSXbO3DM88IHqEF/u5/8AqizakqzRusZSWNsFfKnt1q9le6c1vcKsiSqVZSeorWDSHOts8/mUpuQcwakNIJn7W1mBMLqWAPcR4VbNc4Btpl9J0iXsh3wuS3wNG0LhTs9PVNQvFhcOxREQEruwDk/+kV1RsjnJxuix8JFe03hyPVYmkF0ICuSQFzgD301vNItrRiDdtKV7tm0fHNWK64DvbaXfYakki925cGmh4I1yZ/0skeO9iaflgT4LE+Rnoeif0sCG3BFPMA8jVkg4btdMmEno8UyHqJUDfOpDT7CHQ7RYiwaTHM0Lm8jkwS3JeZrinY2+DthUkuR9Z2Wkz9NMs1KnoIF/lU9FYaMIuemWQI8IEH8KptpfKkmd5qR/pVQQofPvrHdJM08cWWZJLaFezt0WJB9lBgflSVymn3Kh7u2hmMfOPtEDYPlnpVfk1ZYmAXm2OlEjvJZZA8rch0GaHOQ/HFFlg7FV9VEXP9lQKWDhQPWqBXUdh5UDqh6MQe+pyNInpJlVSSetNS42VE+niRsscDwz1osmrRoPrA1OWx4wP5JBzyc+FRV5dKoYCmdxrin6v5VH9tJOTI5IUDPLnyqlBsHNIuPCmdk7Ho20/Op5iedQPDMNxHamWUxmOUBotoIJXuJ86n1Bbr316SiorB5cpbpNkNxNPt4fu8vs9UcyfMcqzWeEMFBc8z6oXrmrxx6oXSI42BKySjoOmM1AcEQyPrE0vZ744ogqlue055EZ8s1TXGTOXZc+DtNfTNBWKUESSOZGUnmMgD5AUKl7VdsR9tCkUPl+oPZXBndnJrgJ2jHhXNxzQAp76HLFEB5c67keNABiQOQqrajpA1rjq3mnXdbadbhmB6GQsSo/j7qs+eWegqH0e6W41fVUByUlX5Y/hTQeya6daAIz1HxrgIEqFjy3DOfDNIRzLkTS52qNnrIAXyeuF5ch30hjncACcisavdRuuIfpEnvbWXbbWzdkjZ5Mq55eeTk1pOuX6aXw9c3E1xGnYwTR7iw3M5BCYHeScVUNWsYtE0w6mogXs7OIIkTrntDGqsSo55z308ZFlrlEPJqsusXUrQB99u+0sg/h30lJfOCQ/Jx9YdM/61edITTXtLGWP0MRlrQ7lMRzhVEmdoBHPOdxPfVbkk0rVeJNMumnhK2wuJrppY443kZWCpE0SYBAOCD3gnwrJ0r0dC1D9kVFrs64UuWX+yfrU5uNRW8xLDJslHIqehq0RabZwz3TWq6e9vJPFKGmVDiIhi64IyMEgcudMZbbTZdEcQPbRRpNujH6NnkHa5AYEb1O09c4wKzdeDXzZ6IAa3dwEb0JA71ORTpOJSygNvXyIqVmi0G4nkWNuxjTVmllMrKd0SqxIQAD1TgADxIrsFxoUWoXd5Obea3miju44+z27ZFyjR7e4Fjux4Cl40N3P4IGS8e/m+thO/J5miSyRJ6qndjuHjUpHbaYeLobdLqFra17NFfaNk2xQTk9PWIPM8udLz6TBFr9tK99DcRPIjuFSNQo3Y2ttO3kAM93Wl48hK1Lsr3bFjnko8BSscqRnod39o93sqe0qxgsoLxbt7J5zKuwxypJgdqPA8vV7vCn80VtcaRdIrWsLdo+xgYyZD2nqggjcvLoQcYqvD9zL8x9ipNdRJgqdz5ySaJ/SLBu+rHr1ppU0NudOKFrc+jyBV27wByfzyd3P2U/uDojLbRTrDJHGbQSL2caiNcAuwZRufoQwJ5Zo8I/zH2KeNQZvrMSPDNHF+PHnUpe3mmWbFNXksnuPRrpn9DMYymU7IAgY3/WxyzjrTSW60zUmFtp91ZW+I7GYG5lRSECv2oLdC3Ncjvp+APzA1bUD3fOm8l2Tk5AFTthqnCl1d2013JEBFqM0yBcKJY2l2qjjuUZVufcGqGmXQ7jhi5sZb2zXUJu0u4yBzARsKm/OASoc7fFlpqhCeoG4uI+xkm3rII+oDDlTm0mivI4Zop0RZQUPpXqKHAGQDgjv78UTX7fQ4uE7WzsbiD+ktPCdvsxmbtObDd9oq2B5DNNNTsv6L0jS7R5MzyI1xIg+xuOFHwXPvreulIwnbKRrWkWPY6bAA6v6g9ZGyp9h8KkAhFZLoPGN5oJjgQCe1CgzRN1BLH6p9mK0TQeKLPiCSSOCOSN41DhXxzXOM/GhxaJTRKyQxzRlJUV1PVWGQaSisre3BEMEcQPUIoHyp1t864RmkMIihVwPGhRqFAB1AC/W60M0wlucSFCp64yaSGVfJmYhcnBPI0sgSuASDuo2ai/TmVcqhGPInNOY7reBuABPQZoyA6JrOdA1j0LjBkmfal0zRtn+1nl+fL31oXaJt9YjPgOdY7xVC9jxDdquV2y70xywDzHzrSv2iHw0zZuZ/1rnI93sqF4U1sa3oMM5bMyfo5h4MO/39amASO/kKzawaDLWtGtNd0yWxugQj8wy8ijDoRVG+khhaaHBAPrySBCR9oKP54rSDnacHurM/pRDOlgO4M/8KuBEhbhbsLTglLuXAWJJJHPkGNQHCOmLdx3mq3Jw1xIQnszkn48vdUpaSekfR3babbY9LvJPRlzy6uSSfLANWeHRrezsYLFAqiFAqkHG7z9tVgRExxzWvNcOncaTuQlwu4xoWPeRUjPp8sQOwEio6e3cA5Wk0CeCvavDcWsBkt3VWAY+uSRgAkgeeAcU5ttMnEJFzKrybiCwGAf+xSQtze6w80mWitBsQE9XP1j7hgVKLHkYwQB51ntRpvl8hbezEa5UKvLr3mnkcQQ7gq/CkUhycbse2pCK3IUHI91NLBLeSLgthb6ncMAmycB8DqCOR/hT5bZHJyPjUdxEWsJdPv84EU+xz/dYYNTWmwTajLIIEZ1iI3spGRn2nnVYyLIi1upHn7KQltkCktz8POrB/RM6qf0Lse7O0Z/Om02jXTHJjc9/qlT3e0UbQyY7xBOs+sTbcbUO0Y/Oo3vqZ4g4evNI1e4tirzqmHaRU6AjPPGcdaiAvOmI6FzyHfS1zYXVqsZmt5YlkXchdSNw8RU7wVw63EOvRQuMW8X6Sc/3R3e/pW4Xum2F/Z+h3drHLb4wEK8gPLw91S3gaWTzhbEidW8DuJ8BT+41GXUL0yyct2FUDoigYA9gAHwrQeIfopRwZeH5ljz1t5ifyb+B+NVK74A4lsbVpn05n54xEwc/AEmqUhYI8XttcSMV/R5PIf3RyH5AVoH0V2zu17fEnbtWJfedx/hWXDT7r05bLsJBcM4QRFTuz0xit/4V0QcP8P21gcGRRumYd7nr/L3Um+MAlyTBwO+uYGK6OtdqSxM9aFButCgDlChQoAFChQoAFChQoAFChQoAFChQoAFChQoAFChQoAFChQoAFChQoAFChQoAFChQoAFChQoAFChQoAFChQoAFChQoAFChQoAFChQoA//9k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data:image/jpeg;base64,/9j/4AAQSkZJRgABAQAAAQABAAD/2wBDAAoHBwgHBgoICAgLCgoLDhgQDg0NDh0VFhEYIx8lJCIfIiEmKzcvJik0KSEiMEExNDk7Pj4+JS5ESUM8SDc9Pjv/2wBDAQoLCw4NDhwQEBw7KCIoOzs7Ozs7Ozs7Ozs7Ozs7Ozs7Ozs7Ozs7Ozs7Ozs7Ozs7Ozs7Ozs7Ozs7Ozs7Ozs7Ozv/wAARCAFRAQQDASIAAhEBAxEB/8QAHAAAAAcBAQAAAAAAAAAAAAAAAAIDBAUGBwEI/8QATBAAAgEDAgMEBgYGBwYGAgMAAQIDAAQRBRIGITETQVFhFCJxgZGxBzJCcpKhIzM0U8HRFRZSYnOy4Rc1NlRV8CRDgpPC8UXSdJSi/8QAGgEAAwEBAQEAAAAAAAAAAAAAAAECAwQFBv/EADERAAICAQQCAQIEBgEFAAAAAAABAgMRBBIhMRNBUSJhBRQygRUjkaHB4XEzUoKS0f/aAAwDAQACEQMRAD8A1OCCIwRkxISVGSVHhSnYQ/uU/CKFv+zx/cHypjr3px0eb+jd/pXq7NmM/WGevlmtYrLSMpy2psfejw/uU/CKHo8P7lPwis5vdQ4q06NXvJ7iFWOFLbeZrllqfFOpb/Q7iebs8btu3lnp8q6vyrxnKPO/iUd23a8mj+jw/uU/CKHo8P7lPwiqFqWpcQabpNr6VcTQ3DyyZzjJUBcfM1NcFajeaja3LXlw0zI4Clschis5UtQ3+jaGtjOxV4aZY+wh/cp+EUPR4f3KfhFVXjbVL7TpLQWdy8IcPu29+MUjpOr6hPwlqd1LdO08LHY5xleQ/nSVDcFP5G9ZBWuvHKLh6PD+5T8Ioejw/uU/CKzK01ziK+uFt7a9mklfOFyozgZ76kuy438Z/wAafzrR6ba8Noxj+Ixmsxg2Xv0eH9yn4RQ9Hh/cp+EUx0EX40mManu9J3Nu3EE4ycdOXSu63qyaRp7XBXc7HbGvia59mZbUdrtSr8kuEPfR4f3SfhFc7CH91H+EVnyarr+s3XZ29xKXIztiOwAUe6fiPR9slzcXCKTyJk3rn863emceG1k4Y/iUZpyUXhey/wDYQ/uU/CKHo8P7lPwiqvofEWoapL6M2wyKVYsABlM4b38wfdUA3EWrq7A38mc9OX8qzVMm8YOiesqjFSzwzR/R4f3KfhFD0eH9yn4RVX0XW9R1NI4ldC8bL2p5biu4ZPPuxnxOcVCw6/q0l7HGt9Id0oABxg88YoVUm2sdDlq61GLz2aF6PD+5T8Ioejw/uY/wiqPres6vZ6iYTdNERGhKrjGcc/zqxcNXN9d6es92+9WQbGOMk7myeXlilKtxipP2VXqIzsda7RLejw/uU/CKHo8P7lPwikdTkeHS7qWNirpCzKR3EA1StE1zU7nWbWGa8keN3wynGDVQpc4uS9EX6uNNkYNdl77CH9yn4RQ7CH9zH+EVR+Idb1K0125ggu3jjQrtUY5eqDT/AIW4jluZjZX8u+RucUjd/wDdqnp5KG8xh+I1Su8XTLT6PD+5T8Ioejw/uU/CKo2va3qdrrdzBBeOkaMAqjGByFPdf1W/tdL0qWC5dHmiJcjHrHC/zp/l5fT9w/iNf18P6S2dhD+5T8Ioejw/uU/CKoVle8T6ijPaXEsqocMQVGD76dpHxgHXc02M8/XSm9NjuSJj+IqfKg8Fy7CH9yn4RQ9Hh/cp+EUcdKFcp6eQno8P7lPwih6PD+5T8Io9CjAEXqCKk6hFCjb0Ax3mhXdS/aF+4PmaFZvstdEhb/s8f3B8qPRLf9nj+4PlR60IKl9IX+7bX/GPyNI/R39TUPbH/wDKpviPQ3121hhScQ9m+7JXdnliicNcPNoK3Aa5E/bFTyTbjGfPzrrVkfBt9nmOiz86rccf6If6RP1dh7X/APjUDofD13rUMsltcRxCNgCGJHd5VduJeH215bcLciHsS3VN2c48/KjcN6C+hQTRNcLN2rhshNuOXtqoXqFOF2ZWaOVmq3SX0lD1zQ7rRGhFzOknag7dhJxjHj7aldD/AOCNX+8fktWPiThx9ee3ZblYexDdU3Zzjz8qSsOF3s9BvNNN2rm5OQ+zG3kO7PlVO+Mq0pPnJC0U4XycV9OP8FC0y2uLu+jgtphDK2drl9oHLxqf/q5r3/V4v/7TU4/2dzf9ST/2f9aH+zyYf/kk/wDZP861ndCTypf2OevSXQWJQf8AXBbNJikg0u3hmlEsiIA7htwJ7+dQfHat6BbOB6olIPwqY0TTG0jS47NpRKUJO4LjOTmnV5aQ31q9tOu6NxzFcMZqFm49i2l26d19NopvA9xBFe3EcjqryKNhJxnBOR8ql+MrmBdFaBnUyu67Fzz5HJPwqOueBZRITa3ilO4SKQR7xScfAt4XHa3kKr4qCT/CumTqlZ5Nx5UI6quh0eP9xrwYjNrwYdFiYt7OVREcay6ksbfVeYKfYWrRtI0S20eEpDlnf68jdT/IVBx8EyR3iT+nqQsgfHZ+efGqjqIOcpf0In+H3KqEcZw+SEvba64Z1lWjY4B3Ruejr4H5UxsOep2x8Zl/zCtG1jSIdXsjBIdrjmkmMlTUDbcESwXMUxv1YRuGx2R54OfGnDUxcHu7Fd+H3RtXjWY5z/wRXGP/ABBJ/hr8qsvDV9Zw6BbJLdQowByrSAHqaS1rhV9W1FrtbtYgygbTHnp55qP/AKhS/wDUE/8AaP8AOoc6p1Ri5YwbRq1NOpnbCGc/csOpXlrPpN8kNzFI3o7nCOCcbTVE4c/3/Zf4lWfTuEpLE3JN4r9vA8P6sjGe/rRNN4OksNRgujeq4ibdtEeM/nShOuEZRT7HfTqL7K5uGMdlf4p/4kvPav8AlFG1TSJNMhtL+AnspUVtwPNHwD/9VYNV4Qk1LUprwXqxiXHqmMnGAB4+VTh06KXSl0+4xIgjCE4x0HUVT1EYqKX7kL8OnOdjksZ6f7mZXt299dvcy43uBux4gAfwqe4n/wBzaL/gn/KtOG4Ck3HGoLjziP8AOpPVOGn1GxsbcXQjNqm0sUzu5AePLpVyvr3RafRlXotQq7FJcv8A+lU0jTb+9ikazu0gVWwwaUrk+6pa10PWIryGWTVIyiSKzD0hjkA8xXf6hS/9QT/2T/OjJwLKjq39IJyOf1X+tKdsJZ+pf0CnS3Qxmt/+3+C491CgOmKFecfSAoUKFAyM1L9oX7g+ZoUNS/aF+4PmaFZPstdEhb/s8f3B8qPRLf8AZ4/uD5UjqV9HplhLeSozpEASF69cVqlngzk1FNsdVQuJOJdX0/Xrm1tbvZFHt2r2anGVB7x51YNJ4sstYvRaQwzI5UsC4GDj31SuLiG4nvCCCMr/AJBXZp6v5m2aPK12oTpUqpe/RbbriV9N4bs7uXE13cxgqDyye8nHdVZi1vibWbkpaTSMw57YQFC+/wDma5xEjjStFY52m1wPby/0qa+j2aEWt3FuUSmQNjvIxVqMYVuaWWc7ssuvVTk0sf4IabWeJtGuFW8mlUnmFlAZW/78jVn0/iVtT4fvrhQIru1hZjgZGdpIIz7KafSBNB/R9tCWUz9ruA7wuDn5ioThdJDZ6ywyU9CcEeJwcfI0OMbKt7WGCsso1DqUm1/odcP8Tavfa5bW1zd74pGO5ezUZ5HvAq18S3lxp+hXFzaydnKm3DbQerAd9Z7wxIkXEVk0jBRvxk+YNXnjKWNeGp1LgFyoUZ6+sDSuhFWxSRppbpvTTlKXJE8I6/qeqavJBeXPaRiAuBsUc8gdw86hpuLdeF08cd59sqo7JPH2U54BB/p6U93ozf5lqvSllv3KD1hKSvfzzWyrh5JLBxSvt8EHufbLBLrPGEETSyidEUZLNbKAP/8ANO+HuML+fU4bS/ZZUmbaHChSD3dKj77WOKJLKWO7SdIHGJCbbaMHzxRODEtpOIYROhZ8M0XPkGAzzHxqXCPjbaX7GkbZq+EYyfPyOdZ4o1m01i6t4LzbFHIVVezU4HvFTnCfEz6putL2QG6XLI2AN6+7vFU3iL/iC+/xjS+p6bc6BdWt3AzCN1WSKTwOASD/AN9KHVCUEvbFDU3QtlPOYp8khrPFOs2msXdvDebY45Sqr2aHA9uKvqShbQTStgBNzH3c6yG+u2vr6a6dQrTPuIHQGr5xdqfofD0dsjYlulC8v7IHP+XvrO6lfRFLk6NLqn/MnJ5SK5dcZ6xJdSvb3XZQljsTs1OB3dRVk4O1+41VZ4L2QSTx+sp2gZX3eB+dVHQTpatdHU5+zDQmOP1C3M9/Id1I6HqH9FaxBdZOxW2vjvU8j/OtZ0xcXFLlHNTqrIWRnOWU/RceM9Z1DSXtBY3HZCUPv9RWzjGOo8zTzg/UrvVNKknvJu1kWYqDtA5YB7h51CfSEwZ9PZTkFXIx/wCmnvAc0UeiSh5EU+kNyY4+ytc8oL8unjk7oWy/POLfH+i11m8XFmttqSQm89QzBCOyTpnHhWiCeFiAsyMT0AYGsjg/3xH/APyB/mp6aCkpZQ/xC2UXDY/Zc+KuKbnTbr0Gy2q+0M8rLkjPQAVE2T8WapbG7truR48nGJFXPsFS3FOjafqF52w1S2tbpVCsksgAYd2e8VAwcLaqwaXT7m2n2nBa3uP41dfj8a9P7nPf53c85a+zHNjxNxFZzAXMUtzGDhleLn54IFS/FmvXtjbWE+nTGEXAZjuQE4wpHIjl1qqprmtabctGb6YPE21kdt4yO7nmpTiy+OpaRpF4yhWlWQkDpn1QflVSqXki2lgiGofhmlJ5XyNrTjLWVvITcXe+LeN69mgyuefPFWDjHX7vS2tYbCbs3kBdztDcu7qKqDWRbhxL1R+rumjf2FVI+R+NL27y8Q69ZRTZOFSM5P2VHP48z76qVUHLclws5M4ai5QdbbzLGB3pvFet3GqWsEt5lJJkVh2SDIJA8K0esl04AcRWoH/Nr/nrWq59VGKa2o9D8NnOUZbnnDIzUv2hfuD5mhQ1L9oX7g+ZoV577PYXRIW/7PH9wfKi3dtFeWkttMMxyqVauwfs8X3B8qE7mO3kdeqqSPhWqM5Yw8lGm4F1O2uO0sLyMgH1WLFHHwrtpwHfTXG/ULqJUJy2wlmb3kUTTeMtWutStreQw7JZVVsJzwTV4vpmt7GeZMbo42Zc+IBrsssuhhN9nkU0aS5OUU8Ia6jodpqWmpYyKUSMARsvVMDAqoy8B6nBNutLuFgPqsSUb5H50fSeMNVvdWtraUw9nLIFbCYOPjVw1bUE0zTJ7x8ZjX1R4nuHxqc20vb8mm3TaqLsxjH7FLj4D1SeXdc3UKg/WbczN8qt+kaHa6RYtaxDfv8A1jt1f/SqT/XrWcdYM/4f+tXXh/VP6X0mK6Yr2v1ZAO5hTvVyX19E6J6WU2q+/uVi/wCAJu1ZtPuYzGTkJLkFfLIBzTUcC6zK47We3AHLLOxx+VPNe4s1PTtZntLcxdnGRt3Jk9AfGpHhbih9WZ7W82LcD1kKjAceHtq3O+MN3oyVejna61lP+w84e4bi0NHfte1nlADPjAA8BUB/UO99M7f0uDb2m/GD458KNr/Fmp6drVxaQGHs4yMbkyeYB/jT/X+IL7TdL065tzHvuUy+5cj6oP8AGoSuTzn9RpJ6VxcWniBP6jam+024tQwUyxlAT0GRyqraRwbf6Xqtve+lQMIm5qN3MEYPd51HRcY8QTgmGFJAOpSEnFAcb61by7biCE46o8ZU/OqjVdBOKxyTZqdLZJTknwP9U4JvL/U7i6S6gVZXLAEHIqy3ekQ32jjT7nBxGAGH2WA5EUxg4iW/4butRtlEc0EbFkbntYDI9oqrxcaa9PII4Y45HPRUhLH4CoUbrP8AxNHZpafWd4v/ALPb7/nLf4NUlrnCuo6veJL6VAsUcYREOeXj3eNRU3FnElsoa4thEpOMyW7KPzqb4W4om1meS1u40WZE3h0BAIzg/MVpPzr621wY1rRyfiSaz8hbPgTTktUW8LyTjO5kcgHn3Uxv+AHe6ZrG4jjhwMLJkkHv513W+OZY7mS201E2odpmfnk+QqPGt8WtD6UonMPXcLYbcfDpRFX/AKs4/wCQslo/0KOcfBM6jwpqGo6fYW8l3D2lorIXOfWHLH5Co3/Z9f8A/O2/wb+VK6Rx1P6QkOpqjRscGVBgr7R3ip7iLiSLRIUCIs1xKMopPIDxNTuvg1BF7NHbF2v0RGkcFXmnarb3kl1C6xNkhc5PLFIxcC3qXyXBu4MLKHwAc9c0xj4l4m1KUiz3NjqsMAOPiDXU4w17T59l4A5XrHNHtP5YrTbfl8rJhv0eF9LxnssnEPCcWszelRTdjcbcHIyrY6ZqAj4N4gtCwtryKMN1MczLn28qsh4hF1wxPqlmAskanKNz2sO7z61D8O8V6hqOrpb3bQiEozMQmOgz1zWUJXKLx0joujpZWRznMvaELXgC7kkDX15Gq5yezyzH3nFS+vcLNqNpZW1lJHDHaKygPk8jj+VRms8cyrd9lpYjMScmkdc7z5eVTXDtxrd8gutRMcULD1IxHhm8+vIUTdySnJjqjpW3TBN/L/2NrThWWLhq60qaaNpJpN6OoOFPLHyovDnCc2j6g11cTRSkIVQJnkT31aKFY+aeGs9nYtJUnF466KVa8D3kGqQ3bXUBWOcSbeecBs+FXWhmhmpnZKf6jSqiFOdnsjNS/aF+4PmaFDUv2hfuD5mhXO+zpXQ/g/Z4/uD5UW6/ZJvuH5V2D9nj+4PlQmUyQSIMZZSBWqM5dMx+zSaS7hS2JEzOAhBwQc8udWG40jiyO2kea5nMSoS+brIxjnyzTjTuCdTtNRtriSW2KRSq7AO2cA+yrpewtcWM8KEBpI2UZ6ZIr0LtQty24Z4Wm0MnGW/KZl3D3/ENj/jL86sXH2pZeHTY2GB+klAPf3D5n4UTSuDNTsdUtrqWW2KRSBiFds4Hurmo8H6xqOozXbzWoMz7sb2OB3D6vhVSnXK1Sb4SM4VXw08q1F5b/sQ8MFh/VedpLiMXpmDJHn1to5Y/MmpLgTUvRtRexc/o7kZXn9ofzGfhUsOANM25Nzc58mXHyqLj4J1e2vFnt7m3zE+5GLtnkeX2aTsrnGSbHHT6imcJqPXwRvF3/Et37V/yik73T7rRHsr6FyEljSWOQdzYBI/77qn9a4R1PVNVmu45LZVkxyZ2yMDB7qscmjR3egRaZd4JSFU3DntYDGRSd6jGK/qUtHOc7JNY9ozTVr86nqMl4U2mQLkeBAAPyqxcX/7g0b/D/wDitINwDqwYgT2pGeRLt/8ArU7rvDl7qel6fawPCr2yYcuxAPIDly8qqVte6GHwjOvT37LN0eWNvo8/YLz/ABR8qQ+kI2//AIQDabjLZx128uvvpqnA2txgiO6t0B6hZWGfyoLwFqryZnu7cDvbczH5VOa1b5Nxpi96dUeP9xPhsN/VzXs529iMe3Df6VDaOt8+oxjTn2XODtOQOWOfXyqwaveWfDemyaFbHtJJoyZ5jjqR/KqcbqSEb1inXlyKjBNEL63uy8Z+SbNHclWlFvHwTWqX2rTxGC+vVmVG9ZA6nB6Z5U/4MvIobq4texBmniYJL3jAziqZNqscLZkgn3N19QZP500l4jEZHYLLG/cwOCPhSldWqmsr9iq9Nf51JRaX3J632i7iM31O0G/2Z51sa7OzBGNmOWOmK8+22vZbs5YpZSOroNx94q6aXZ69q+lq+n3Ekto3LatxgDyK55ew0rHC5JqWC9PG3SSknDOSO1Lsjql32OOy7Z9mPDJxUjxT2ovbXtc59Dixn2c/zzU1o/AkqzpPqckexTnsY+e7yJ/lU7xDw5DrkCYfsZ4uSPjljwPlVvUQjOP29mUdFdKqbaw36GvAhi/oAhCu8Stvx18vyqJ+kMwekWQXb24Vt2Ou3ljP5/nTReFOJNPmb0NsZ5F4Z9ufjiuxcGa3ezmS9kSLP1nlk3sfZjNTFQVvk3Fyd0tOqPG8nNC3/wBUNbz9TC49vf8AwquwJNLMIrcO0knqhU6tnurSzw+sHDU2l2RXdIhG9zjcx7zionh3hPUNJ1iO7uJLdkVWBCMSeY9lVC+OJMmzRWt1xx65+xULeR9M1JHmgDPbyetFIOuDzFaxp9/BqVlHdW7ZRx7we8Hzqv8AE/Cjarcpd2TRxzHlIHyA3nyzzovDeg61od0e0ltntZProHbIPcR6tZXThbBSzyb6Wu3TWuGMxfstVA9KG4VxjnkK4z2QZoVzuoUAR2o/tC/c/iaFc1H9oX7v8TQrJ9lrofQfqI/uD5US+uTZ2U1yIXmMSFuzTq2O4UaH9RH9wfKi3MUU9tJFMT2bKQxDFTj2jmK09CWM8kG3GEEVrBK8ClrgyKipMGG5SowTjl9bPPGMVIprGdU9BaDDCXsiwblnsu0z091RVs/DXodtIpZ4rySS3V5XZizNgMGJOeewDJ8q5I2gTOkbC8UMUczI0g2kgxLucHIyFx86zyzfbH4ZMrqu+LUXW2djYyMmxOZkIUNyHnmktP1iTUtMluoLeNpY2K9kJgQSMdTjl17xTKe00rTtRWH0fUGlu1I/RySMr+rg55/WAHXr312z1HRdLs98HbFbqN7hmYs7uF2qSSTnPMAU8/JO1Y4RyHiW4ntIJV0zLzwtcBFnHKJcc8kdcnGPLrTjU9fWws7W7S3aWK5G4OzbFUYyNxwcZz38vOmMx4fmtIbZ4LqP0RXjEQ3xyIoTcVOCCQVHTvpfVbnR7mJLd0upBEyxItsXGSybgvqkZG0c6M/ce1ZXA8GtoHIEBIF2LbIfPWMPn88UxsOMEvFDG2QRjsi7xzhxGHO31uXIg4yKUnt9Hsri3v5YJY3kUlEy2AVjPVc43BQRmu6dHoGoQSQWcZkjmsow4BODF6yqPvDDDxpNv5DEcdBhxMOzaZrRliWPtixb/wAvtCm7p4Dd7KI3E7tcww21kJDcPKsTNLtDhGC5HqnqT+VCC90adhEbO4jDgafiWMqCME7Ofhg03eTQbp7O1hhviYUeKL0ZnXaofaclSOWV7/bRl/I9sfgtGaguL9Wk0zQpTbnF1cEQwDGSzE9w9manQMACqtrMS6hxRbR53JYx9oR3b2zj8s/lWjeEc8Vl4Inh/hGKyRbnU39Jun9ZgTkKf41Y3srVxzgTy9WjEpGMlx5103MaryOfDFcmcs7cYXAye0tN2BbRn2qKjtS0HRruMxTWibj0KjBFS8p7wtRN4XhlLs3Ks5Nw5LSyZpr+hS8OXxW2k3QyDchPf5GmmncT6zoeqJe2khTAAePOVZfAirHxnOsrQgqXbBIHfVSggN3P2c80cK49UvnkfIDvreEtyycdkcSPQ2ga1Br+jwahB6vaKN6ZzsbvFSVZN9Getrp+pvpLzCSKc4G3OA3ccHp4fCtZrdPKMwVwjNdoUxAAwKLn1qMSKICN3WmB0jIye6i5LDn0oM24+VFLc8UAGzXCaGeVFbpQMN3A13NFz6ooZoER+ofrx93+JoVy+OZx93+JoVk+y0PYf1Ef3R8qQ1NIJNMuY7ic28LRkSS5A2qev5UtCf0CfdHyptq1q9/pdxaRMqvKm1S/QHzrT0JdkRa6RoUkMYt70TWjyO6x9tvBPZlW9Y8+QIPliiWthpBgVotbMtqqpFIFdCJOzLSDJxnvJOMchS0nDtzdCVrieFJLhpTJ2KkKu6MIMZ69MmlrPSL8XUNxeTwkx3Ak2RLhVURsmB7Sc+VZ4fwdDkv+4XOo6RezQXsepwutq+3KuMbnG0A+2mUfDGlOpt4ZQJIYXt5iiqGO8q2W5dcAY9tGu+Hp7uzjszcLHEsk8rFVySzsxXr4Bj78Utp1lqtpqE000lrJHclGmI3btwjCnHdzIp4y+UTlJfSzsGj6faX6QpKqsHkuVt8KPVYbW9o/+qjxZ6AmkJFFrEPZWlyJGmYpJ6+0qFORj6vIewU6utBubrVZNRN2A7HswgHIQlSpGfHJLeGcU1PD2pS2fZvcW5ZGh7NELIuEBGcjmCcjvpYfwUmvciWmsrfWbO1lF4ZlRWKyxgYk3IUJ5cu8mj6Zottp1/PdQMwaeNEdT09XPMe3POnVr2y2qLcBBKBhhGSV92edKxA7t3dWmF2c7k+VngYTaBa3CKkxMiC9N2UZQQzEEbSD3c6bQcKxWlzDPa3LRGHeFHZIwAZy+BkcuuOXdU9QpbUNWSQV2WNCzHkoyay6fiiPTv6V1O5kHaz3JESE5OAMAcvfU79KWqahpugwm0bZBLIUncZz0yo8s4NYa0d9qEx2I8hVckKvQUNJrDIUmnwaBacZXuselC2hUiKMuS8pTIHhyP8ACq+fpD1eMSCOSIdpyAMYbZ7Ce+rzwjwrDo/DazTqGurxN0m4fVU9F/Os813hO60y8dVTtIGbMThe7z8xWEVGMng6rIzcEy2cPfSDLFpMpvrpXdnJBcAELyGOVQy6xLrOvMltrV5ErjcmTvUHrtKnAqv2nDt1MRui5Hvxmrxw3w3p9gvbyoTORjLHp7BVW2rZgyqplvyRGv2Wqx2naXU8V3HGcB0Qo/w6VWFmYzPIhYkfabu91aVqcaz2csK4OVOM1nEttqEmoyJFCwc8iF6Yrnpnlcm11bUuBPT9UuLLWYboOSY3DY6V6gsrlLyyguY+aTRrIp8iM15eu9KktIhcmdHYNh0Gcr556Gtx+ifVPTuEEtnctJaSFOZydp5j3dQPZXVBp9HPKLi8Mu9A0BXD05g1qSF7xyohHjXHcbuRwPGisxbAFAHS27kKCgCgAM4o32aAOd1cbkKGaAGetAHW+qPKuDnQf9WaA5ChiGF+MTL93+JoUL4gzjH9n+dCsn2WhxE57JPuiu7jmk4z+jX7oo+a0RmLbq7uOelIhvdSofzHSqG2BnIH1c1wSZ5FCKIz5ND1SQVJ99Asim4AHuAojciCK4Wzu5Z8q4D0HVT0PhSKFArFeR60qgwuPCiKcAe2jKMA+2mIVHShQ7hQqQIjinSItb4eu7Kb7SblI6hhzBrItL0J0M0dhJIrK+yVmIyQMf61uMxUQOW+rtOfZWJ6Lq7G/wBUXPIzM4I8DmsrpOMco1pipSwxa74t1CGaS1DBZI2wqyjA/wDqnWl6lqeo3SRakLaReoZRgAVF3EVtfXryPFcXB5D9Am4J5VJ77yOFWGjNgDAy43kefP8AhXJjKyj04pljWO3t1YCJBjkCvQ1C3kpM3I4ppaTXyXIL2s0EEpwyy88npS1wVD7m+v0xWE2OOBpO0m1yDgjoKTit1FhLcqA03RV6bz4UrMu5N5UDlzHWkoNd0vTkD3VxFvUk9myklfMYpRT9BwuWMOI4oG4YM4tzE4VYgD1BDCpj6E73bqN9aE8mgD/Bsf8AyqpcT8TxawEgs1cWyvvZnGNx9nhzqY+iLtU4zCIAVaBw5z0HXPxAr0Kk0uTg1ElKfBvAORkUGOFOemKQDOjgMPV8aWfmh9ldJzDYNuPIchR+tFAweVdzg0ADPrGgTyxmk2c5O0ZzXQCASTkmgA2aUA5c6QzRHlZjjp7KAYrLICNo586K2SOXdRUQ5BYUbOAT4UCGV2CJRn+zQrl05eUMRjlQrKXZa6FUP6NefcKOW5UghGAM91HOcda0Mg4YDvzXd+c8vdSG8A5zQYgjd0NMQsTjlmjD6ucjpSGd3eaXEi7SuAeXcaYAViXx3Yrp9V+RpKPczk45CjO3rikWh0Oi0qiAKOtNVkJYchy5U5eTs1HLJoyB15VUdeY7q4J18/hSAYOxGDXMlTg8/CkMacQ3vo+kyKhHazfo4wfE8vy6+6sieMW+r3ERGxFUpGuMFgOh+Az761LXyzBCF5xAlMjluPQ+7rWV6rGlubi/kc9lA2yLLENIx5ZHu5+yuSybctptXxyPJby50WzjXSoVJm9Zmxuyaf6JPr1+S18XjixnDDGaitG1WOC2KyyBgCCOWSKPdcVPGcIwwPDNYP4OxS4yWK/nEdu4JDN4A8/bUHO2ELyEZB6nuqvXnEjXETgKNzHr0IpnJqtzMuC5x4UnW2JWrJYZ9RRYObEmq3rlqqWMcwXLSHmaNarNe3Cox9XPM+NPeKCkNrDGBlV76qC2ySCb3QbKtEpaLswMsTyFaD9EEZXi1icgiFufiKotsyiZM4XuGfGte+iiwRZrq92czGEzjkDnmP8AvxrsT5wcGOMmmEBhgjlSbHYpH2e7yo9Enz2RA762JE25mit6y7eYwetJJuBxkn2UUzY9VeZ86AFiQnfyopk3DlRChc5Lcu+gCFUY6UAdznvru5c7R9brXBg0VOc5yO40IligcsW8qDfq2oiHkx867IcRE0ex+hpc/rB7KFduf1g+7QrKXZa6Ew4HIdaAmyduelJBwGPSiK69oTnkeQNamTHG8e2jLITyYbhTZpAP51xZgrHBIBpiHTMrEbV2+yiiQg9aRE2TgnFdJUAkGkIkbX1kJ6E0JEZG3YyKJbSpGMMetOJGDbdpyCaDVdHIXjkO5frY5ig9ysrFQOnQ03KbZN48MiuQNuXcRg5waBDncld9XFEx44oYIOR8KnJQ21fTpL6FhDKquVwA3SqDrXA+uXEPbP2d12QJS3RtqqfEd5JrR8k9QK7DhGZi3JQSRWUqYyeR5aR5y1NNU06823tnJbFiEAaMoBjly8aLcq6uVckk94rvFfEuo8S6qbq+lLLGxEMYGFjXPQD+NOHaK4jE0Z3BhUSjtNK3lDS3gkkcbUGPM1KR6YWQEKRnupKxeNZVVsDn1zVgjwxypG0d4rCcmjrrrTWRPS9O2kNtzgfCmHGMQFjk9xHzqz2SgRnB61XOLQHtHXPQZzUQbc0aWcVtD76OeBNH4ptZNQu72RjC2xrZSAUPcSe8EezmDWu6Hw/Y8PWr29gjKjkMwLZyQMZ9+KwHgXiefhTXUuF9a2lxHcRk43LnqPMdR/rXpFGWRFdSCrDII7xXpI8oGKRun7OIEDPOl6b3fNAPE1QhKLJUs3U86IF9c4HdzNKjkp8BSSnm3soAOoBIzzosp9bA7qCH1s+VFcM7eqCaXoa7C5IxQgbMrHyowXH1jg+FNpZBbv8Aa9YcqpEscxn1CfOi3DfogvPn4Ck43YxdCuaM6Fz9blUZ5LxwIzHLD2UK5KuxgPKhWb7GuER85BJ8d1BnDJs8BkUSVv0r/eNFSN5X9RSx8hmtkYigZVQeNdyMFsEAc6M9pdRKGaFseQziky36ByRzxQASOQucZxRyJlkCBuRpjubIwcU5tpJe2VS3fg0wHvpLxTupTcvLFO7eaN2B9ZcdxFRk0uLlx3A09huyIVyuFPLp1pMpMeyODjGcbaRilwpJP2qDTQ9gMEgdBk0REDxgZ5E5oKHQkB5gEjxrplU9D3Ujhon3tIAgHTPKoTiHijStESJriWRnlOESEbi3upYDJZI3Ulhnn4UjeiQWN16Mds3ZN2Z8GwcfnSdq9xfaXFcQh7ftfW2zxlXA8x3Gq3xre32jaXFJbXkoeSXYzjlgYPT4UJAzB7h2aZ2YksxJbPeaPa3slqx2+srdVPQ0fUYyl07E/XJOaaEedTJegi/gdnUmzzjGPbUpY8UC1TY9uxHdhqgAfGhnny+VZuuL7NFZKPTLlHxzbxQFFs5C572cAVAalrtxqbYkIWPuRelRnIc66Mt15DwojXGLyhytnJYbDBssCRyrWtA+lu5tLK2tr7TFliiRYhLExUnAwM55ZwKy6w0+61K7jtbOFppZDhVUZ51q9/wMNK+jGaOVVa+h/wDFs47mHUewLkVqjFovWk8aaHrGxYLwRyOOUcw2nPh4E++pO6cEIVIPPPKvOEE7R4wSAamdK4lv9IuFmgmYrkb42ztYeBq8E5Nzz6jZ5cqbPKEfYMksOXKkNJ1e21rSo762PqSDBXvRu9T7KVmALR7FJbPhUspALTFiFUAeJNLB2H2j7qTWOREJZD1J5mujJw20cx3mkWkKuTtHM59lIzqTHu8OfOulXYgbjy6cqN2QOAxJqiX2FVlA7ulDKnmDj2UaFSXbaOXSnCqQDtwPhU4Hkj5wQ4znp3jFClLwESjJydtCs32UQUzgXDgjPrH51M2dwFsjLDCoCnpnrVfuHxcyj++fnUhpkwEYDNgHPWtG8IygsywSCauWHOH4Gm1zNazg+qY2bl7aax6mY5VheI7WYhcdR7adRWHbB3MgaQuPVPQCqw8ZFnnBEPEwlYEEhT1pSwkMl8se3OCTipqex3zbIpSEX6wI601S2NnfmQlWOxiCB3U+h44GCNHcTlVJDM55UtLNLBuAI2qcAEZpvYsHvTCCq9cHzp3c23Ys36Nm9XILEczQ+hd8BEuA77nYAeG3FVfWPpB9HvZ7Wzi7QQnYHYkAsDz91WfWi2m8J391MgBSEsrBsHJ5AfE1hqynrnmTmpj8jki2XfHmrToqBYU5hsqDnl7Se+nnBEV5xNxqNQunEvoMe8Bx6oY8hy+J91UZpCX69K1n6I7AwaNcamPrXExU/dXl8805PgIrkvbWbvlpJW3eCZFVH6Q9PkHC8kypMwhlRyWkzgZx099XcsM4PxqP4gtGv+H7+1UbzJAwUeeMj8xUItnny/tO1BVxhxyOR0qGNjN2yxqM7jgVddegJngvuqX8KzZH9ro4/ED8ahthR1dOTKcqfA1o0mjNNp4IeXSL+E4e0kHntri6XfkZFrIfYK9BaJHaa3odrfmFGaRPXUKDhh1Hxp2uiwk+rFHGPDArI0PPEWg6tKcJYTEn+5Vt4e+i/UNSdXv3MEWeYXr8a2WDS7dOiBvKn0cYQABQAOgAoDBEcP8ACul6BAsdnbIrKOchGWY+JNTbxq67XUMp5EEZBHhQGR5V3B8edAzz/wAW6KNA16a1Q/oX/Sw47lPd7uY91RSESDHiK1H6WNI7bSodSijy9s+12A6I3j78firKIpAnMluXhWmTNrDLr9GfER0vXhp1xIRbXp2EHoH+yf4e+tla1XO+MbSO7urzL6Sbe5SaAsjIQytnmCO+vR2h6muqaLaXy/8AnxKxHgcc6l8DiJ3V52IdJo2jOMjPfUadbjRf1aZ8Cc4qw3UEV3AY5QCO4+Bqp3dhFHcFJE5jJJBI55o47Ky10Of6wqq5VFJx3+NJHiGZ/qqi+wVXpGAYjB6+NcUjJzmrIyWiHWG9HPZ7t4OWYgUU6vctyLlSR1wP5VEJdPagqPqFQWGOZpdHWXBAIDY61OGPgl7a5a6jMjuWIbGTQpHT+UUijGFkxkd/IH+NCs5dlroZz2F29w7LESrMSD5E09hspbVEL4yDk56VMR/ql5dwphqNxFCDJcttRRgAdXPgKslLa8kTfbo9QeSKPCKASB3mn9lfQQKvayCPfzw3UVCpfA3+biJ0jc4V85x7acSQw3AZvXWRG5jlg+dX6JfZMvd/pGNs6kMc5I5Uw1S+eIjft3MhXAHUGkoZ2tYHR4twLZDq2RipP0W3utGBkjTd2fKTHMedJP0OWMZKzbEiYGHO+paZ5HtJHKSGRWBXPMDpQ03QITHullJfIZSvLFS1vb/pADjswckeOOlN9ZJXwVT6UL17LglLWRi0t1MisfZlj8gKxkS8gMCtL+ma856dZhufryEfAD+NZcrVBXscK2ct0r0FwTZJp/CtjbIOZiDt7W5n51gOnwNd3UFsvNppFQe816U06FbazQNyRFA+ApMcRwoZzgdBRZdsClpJQg/vHlXPSJphttkCJ+8auR26q+8KZpO936CkUZjq2kNPpWqW0agNpF0ZohtOTDL62B5d/uqlle/FbHqEK2vHNo0w3w6pavbyDopZeYz7sisv1/SpNE1m5sWB2o+UJ71PQ1rB+jOa4yWT6NdRjW8m0md3CzjtIsHkGA5j4fKtJFkp5pISPM1hFndS2V5DdQMRJCwdfdW46XcQatpsF/ZuUWVQ23PQ94+NTNYeSovKHQhkXGDypVSwGGFEDyxnDjcPEUqrrIOXXwqCjvXpXcVzBHWug0AR2uacNU0e6smH6+JkGegJHI/HFecZ43guHikUq6EqwPcRXp5xuQqOprB/pL0V9J4jkuljIt70mRCByDfaHx5+8VUesEyKlI2RnwrZPoo1c3nDrWcjgtauVHjtPMfM/CsUeQ46Vevoju514iuLdM9jJblnHgQRg/maTYI25G5N7Khddgn9S4tl3ZGxwPnUl2gVCefPoKDATRsrAYPd4UIoobxztdC22Ey96gZo82nXluhlkhdVyMnlyqYjaO1v5LiS2ZezQqpHVj4D86Uh16K9fsJYmiLAgBjnP5cqrJO0LbWWlrGx1C4AcqAArYCjHj486hwES5co26IE4588ZqdbSit27SOskPXCjn3DGKROjwQzG5TPZqfWXuznPOknh7WNrKyhxp6bLOM/2hu5+dCnsyqoj2sGUxgggYHwoVD7GhzGCY159wqk8Tm6bV90Su6LywBnBq7xj9EvP7IpFrCFpe0IO49TmrTwQ1ngpljBc38yrMsgRccipwamk0aUGZN7Or/VZvs1OrAF6UoFx30N5Go4IxrPsbYnCAqOpFdt7oz2joq4WNMDzp/cOEt3aRVKKpJB76aWaq+n71XYHU8qquOZZM7JYjgLpmRFICxYq20kinVqSIiCRkcs0204bbYAgjLHrTi2jKLLn7UhIz4cq0sXBFXZin0sTzNxi6yqQqQoIs9CvXl781SVYmtj+lTh9tS0VNShTdPY534HMxnr8OvxrGcc6wNiz8C2/pnF2nREHakm9j5KM16BGxyva9PsRjqfM1lf0Q6KZ2utS5qFIiVvDvOPPpWuwQRwj1V597HmTSKQZVZsbgFHgBSmMdTyrmedDA8KBlc42Xs9Hi1KPJfT7mOcY64BwfyNQn0k6Qt7plvrdv6xiAVyO9D0PxP51ddQtEv9PuLN8bZomTp0yMVBcNzR6nwelneZZ4le0nUjOCuVx8MGqTF3wY1ux0OKvn0b6/2E0ulSsdjfpIsnoe8fx+NUzVbKTStTuLKTm0L7d2MZHcfhRLO9lsbyG7hPrwsGHnWsllGUfpZ6ER1lXK4rjRgnwNQOka16dYQ3jRbYpVBDocgeR8OdTscoZQchlPQisDY6Cy8mGR40fr0rmQR1zXOa9OlABsVX+MeG4uItEntCo7XG+Fz9lx0+PSp8GiucrQB5TuYngmeGRSroxVlI5gjrWn/RFprJa3WoMmO3cRxk9dq8z8/yqA+krRPRuNisCBF1Da6+G4nB/MZ99aFw3G2n6fBbxKOytk7MbR+tfy8u802SWd5MSHLBVU9e7PlS0LBj6oIHnUfHHIX3SDdIB0z6qCn1qMnI54/OkUJ6rABatOq+shz6vfnrnxqDs17adpEAkEYyQ2B7+dWe6DG1cCMSZGME4qvT2yWlvI0anfgMSD0A7vz/ACo25Y92EC7l2RB+1G8kqdvMA/MVLzALprWoO0GIqT546/Gq9HAV1GMMinc4Ler0zz8antRlEVtI5OAFqoRafJFk00kiP0ieSfS4WkbdgFVJ8ATQpDh1zJpCE9zMPzoVEuxx6LDH+qXn9kUfNNhOERefdTeS9nc7Yl2/3jTyA/d1jGXbA86bvfqOUUZc+PQU1WMscyyb268zyrkpnJ2wx8vGlkYTUZjJauskuCy42g4xUHZ67exW4t1EWyPkeRzipW7spSsZkIVWcbs+XOq9G0SXTY2Mjjn8a3p6Oa7st+mszWsZfG4k5x7akJFATaeo51VbDU57cpbmJGiX7Q5HrzqzdvHMn6KRZCvdu5rTteMIdK7Y2mCSxsj4ZGBVh5V5y1/TTpOu3liT+qlIU+K9R+WK9Hy5ZSwI3AdWFecNZuZbvWbye5yzvM2Sfb0rH0bPs276LrU2nBNqzKVaZnkOR1y2B+QFXRTyqp8Dakl9wlp0nIbYRHj7vq/wqzrKOlIoWruQBSRk5ZJqqcScXtp0zWcKesR+sz0qoQcnhETmoLLLXJcxIrFpFAXqSelV3QytlxJq1qjo0F04uYtpHIkYcfHFZbe8Q3k07v20jbuvrHJpO14hurd8l3Bz9k866FQusnP532kXP6VNHJjg1uFRhP0U+PA/VP8AD3is0E208hy7+da9o2pwcT6HNpuoEM0sZTB5nyPtB51j+qWk+k6lPYXPKWByp8x3EeVZYceGa5UllF/+jXX1gvZNJlbMU4Lxg9Ae+tNWHsf0kH1D1TurzjZX8tldxXcDbZIXDqfMVveg65Dq+mw3ltICHX1lz0PeKzfZqnwTKOCNynHlR9xpv2it6yjDd4rna9/fSGOC3Kk2fA60gZz40k9wPHPnQBQ/pNgVtV4fu0A7Vbrs+vdkEfI1cLOA47RwwZh1Zxyqk8dCS84j0aNRuSHdK67sDqMe/lVss7x+xQR26dOrv09wH8amU4p4bKUJPpEqscWAnNh4KOvvpxvS3j3O6QrkDc5qAv7rUXjKw3S2wxzMUYz8TmqZeQ3Muo2011dz3PZSqQZXLY5jOM1m7o5waqiTWTVTKgyObnpk1HX36powo9cgfzp0uWPjz601vs9qrY9XvrrSORsjcNJrUKZ5bg2PYOdd4vvHs9OjkUj1pFXB+15UexkDapvlXaGPq8+Y5Uy46wLG3hyNzy7gPYDn51b7Rkg3C8wm0pjjG2Z/z5/xoUhwWSdHlJ/5hvktCuaXZ0R6J48ic4pI3IU4IPup6kIKgsBzoCFN2doz7KQxCBXdtzRjHdkc6foOXKigUYHlQB1kRhh1DDzFRE+kWB1GLMK7SPq7j/OpYk+FM3s2NwJ+0JI6DAqoywTKORCaxs7OGaSMHKry9bODVUvo5O0E8EzxSr0dDgiprUXu0t7lZLfs4zINjcvWHjUK0ysDmuPUWNyO3T1pQG0OvcQWZKtPFdJ4TJzHvGPzrL9fIGuXb7BGZJC5VCcAnmQM+2tKuZlVWrMtVbt9UuXz1kNXROUuydRCMUmi+fRhxB2drLpsrbRE29WJ+ye745+NaZDqSOMg8qxb6NezfiCaOTbhoTydcrnI6+FaXKt8rbIdPAXuZHyproZzrksUt+qQsc5wKybXL8G4uHXJdmJOOgq8Tw3gsJDPiMbTgE9azDVSyYRDnJ54rrowotnHesySI8SyzM7hMbfE8smjJcgHLRgsDg4pawsnkcCYAGb6g3YLeeT0FL31lNZADsYIWPULli/mSc/limpMezJPcJ3hTU4FCHDcsk8zTr6UtJUwwazHGFdSIpcfaH2SfZ0quaPxLHp1/FLc2isqctyHB59/P5cq1yFdK4k4baKJ1uYr1CjHvQ+zuIrKyWWXVBxWDzy0zHvxV6+i3VpItWl013bZMhdBn7Q/mPlULxRwLq3DMpaWMT2xJ2zRc8D+8O6hwLqFvp3EKzXDbA6GNW8GJ5VizU3EXTocPzP51xr0DuFNu0S+te0jxvAyfOoqa5dCeRBFJspEw1+o78EU3l1BQDlsD21E3bOIxMhyuKq/FWtS2VjG6hv0ysmR3Njl86jc84LS9jifVE1biORo3DR24EakePU/n8quFi+IgM91ZXwST+kOeZatJtJNqAVyWcTOupZgP7hwIT4nlzqEuohtLY51JzyK0anOc1H3BHZnurKUuTorRYLTivSRCqTzGGVUBYOCAT5Hvoj8TaXcH9FcqV3qpJBGCenUVSbmZI2RZVXnkA4qwcIW1vcwXecDLKDg9eR/nXrQlmCkePZHbY4krfYgmhnERaORuePGmPHNpcz6Tbzoykwbi5Oc4x/pUjqelTtZNHbzkxhcCLnyPiDVOEOqXCm1Z54DMixjfzBVyF+Hf7qHZyJVcZyWDgtJk0Ru2GGMxPXuIFCnPD0UcEd9DEWKx3bJlupwiA/KhUPstdE72uEA8qKJm3d2KNtyg9lcEYzmkAdZc0cNRFUCjgUAGyTXRXB1owwaAITiS6WKKOJhnPrECqXeyqwLxNkd+KtGr2sF/rDmcF1jUKq5OPOk5tAsZY9yQKjY5EZBrhsW6TZ6dOIwSKNPc4jY57qo7xyXWqNDGMySy7VHiSavfE+k3GmxvNGhki7yOq1XOC+zm4705pFDKZwQD44OPzrWjjLMNU1LCRI/R7Z3FhxldWc67JYY2jkU9MhhWnz6UsnrxMVbv2SFflTKfQltePzq68oru2xJjudSB+Yx8DVkjit5ujsSO8V1Z45ONIqNzpux2aaW6bI+1IWAqj3tqV1UW3Mq3Ujrt6nHnitjnhsoF3SuP/UaqHEv9FzBJbYoJkYIdo+yeWfjirrtSe0VlDf1fBSpbMrGLlcEP028tvliuahbSXOJcMfV645e6nSbuwaKRtuDzB6Zq32kFg2gx27qoYocGu5rCMI8vBkdwmyZlYEYNW76MtebTOIls5GJguhtI8G7j8eXvqvcQW6WuoyxK27aevnS/B1pJdcT2ipnKyAn4iuWa5wa9G9tEl4pjYAq3N8jNYTxpw7Jw9xDNGu7sZG7WBz4E9PaDW+JiKPaORAyag9d4dsOJY0F+rHsydhVtuM1kU0U3g3Wplsorl42MBPZuTzAbv8AdVt1C0jmQXEHNX8PGs60gT8JcT3HDl+d1tcHMTHoc/VPv6e0VeNOumspTYXDEwuf0bnurPrhlISRS8Elu3dzFZ9x3Lstba2Iw3asT7gP51pN0pguQxGATg1k3HdyZ+IXj+xEoC+8c6Ehti3BbAu69PWrRIXVQMnpVC4WtHi0mPUM+qbpoSP/AEqR/Grf2+6MKoyx7hXFfxM7tPzAkpZ95UDpimt1J6uDRrS0nPNyAOvWhcwqgyTnvrmbOqKILW8rbxv3h/4GrbwrZ9joUMmCrykuSOvPkPyFVHViZ2ghUfXlAAFX22SOxjjgRSERQowemK9GqX8tI83UL+a2PI7uWHAdTKg+0Ovwo8s1rLEJiVxGd4z3HB/nRFkEq/W5+2ofiKYWOlzzA4dhsXzJ5VqmYNHODZZJ9Ou5ZX3u927FvHKrQpHgOQyaJMT3XLD2eqtCmJdFwTBQeyu4oq8lX2UbPlSyB3lXM5rnUV0ZzzFABlxigTgE1wEDqa7kHPfQMq8U4lnkkPPLEk0le8S2GnDsjJ2kv9gd3tqtcT6xJpFxPYxHE245P9le78qpsTXF9drDHueV2wKxqq7lPo6Z29RgaRHqdxrYZLa1Ei9GJ6D2mo2w+ju9seJbTV4ZrcRRTrI8WTkDvwcVO6BCmnWKWo5iMbi39onqamjc71IiI9tRK2OfpRXjbX1McyGKWeMk4Zc499OFCKwCEE9ceNRCWk9yu4MVIPJvGoe/1q50S4IuozsB5Sd2KnfJ9opVxXQhxVpmqNf9q3ai3Y/rlkzt8tviScCq1HJBAZXjaRreTEckkrZIB5Z8OROauen8eaNelllv4FwOayHHuyeRrM+Kb6Ozv7uPSwPQpXwMcwD15fGumvj1yY2ttd8Du6ZmnaFnCyjzwsoHRhTOTVb21CxlmQjmN1RlrrqNZra3sQdV+q45MtSCXlj2WV1ZkwMhTHk+z/s11q54wcWz2iOaK71KYlFaRs+sx6D2mrPwdf6Tw9etc3U6O8eRyPVsd3kAT7Sarmo3ry2rPC8rIrBXZ2HMnOOQ9nfmiWsluLdRJZb32k7zPtB784xWbs+SlFs1h/pJ0jaw3ZLd+T/Kkv8AaRpijaqk4+9/+tZqbmyY7Rp0aYIYk3DE4znHtI5U6GqMHbba23Z5xtMh9nWp8kStkif4qvrTjW3H9HwkahYxtMpAOWQYyOnvHs86k9E1A8QcNw3ROJ4jskx1DDv9/X30z+ju2ubrWbjVzBHFapEYQV6Mx28ufl1oogj4S45ltACNN1dcxZPqo/h7jke8USxIccosqXTXenOkintol+IrHOJZhPxBdvnPr4+AArUXvYbXUFS3czNnBVPWzUPB9GYvNXnu7y4YW0khdI05MQTnBPd7qy8kYrk02OT4Qrwzp7SfRi5CEyNI88YA5kq2Pz2ke+n2mWd60as1sUJHMNyx7e+rPaadb2FnFbRLtihUKi56AV13UD1cGuO2amdtMXBYIoQXSAs80a4+yEPzzUdeXHLaTk1L3RaTl0qIltgdxburnOpHdEtPSdYtpGTcsBMh8ByIH5mrl2ILFuufsnp/pVf4WT17k4yAAPnVizjoK9Cr9CPMv/6jG08UXLY3ZPjvqn8a3TpHb25fd1fOOfgO/wBtXeSSNELS4CqMlm5AVmPFmqWuo6s0towaCJQm4d5Gc495rVIwl0Wv6PF26DP4m6Yn8K0KL9HOToFwW6m7b/IlCmJdF1X6g9ldya4p9RfZXc0AdHurh599A8x1xXfdQAMg9wppquow6TpdxfSn1YUJx4nuHxxTsYwcVRPpR1Exafa6fGedw5dseA6fmfyppZYMz2Z73XdTdwj3F1cOWwoySf5VI6dbDS7hTIpEw+sSOhrQOBeFl0WwF5dR/wDjbhQW3D9Wvcvt8amNV0DT9XU9tCEl7pVGCP51NuZLCLrai8sren3wliWUjKk4bHTFSAMTSgR3ADgZUA9RUVLwdq9rLssp0kjY9d23HtFKw2kml3iW9+8Indd4CNnl0yfLNcTraOxWRl0T+kXxN0beYYkXoe5h41FfSXbO3DM88IHqEF/u5/8AqizakqzRusZSWNsFfKnt1q9le6c1vcKsiSqVZSeorWDSHOts8/mUpuQcwakNIJn7W1mBMLqWAPcR4VbNc4Btpl9J0iXsh3wuS3wNG0LhTs9PVNQvFhcOxREQEruwDk/+kV1RsjnJxuix8JFe03hyPVYmkF0ICuSQFzgD301vNItrRiDdtKV7tm0fHNWK64DvbaXfYakki925cGmh4I1yZ/0skeO9iaflgT4LE+Rnoeif0sCG3BFPMA8jVkg4btdMmEno8UyHqJUDfOpDT7CHQ7RYiwaTHM0Lm8jkwS3JeZrinY2+DthUkuR9Z2Wkz9NMs1KnoIF/lU9FYaMIuemWQI8IEH8KptpfKkmd5qR/pVQQofPvrHdJM08cWWZJLaFezt0WJB9lBgflSVymn3Kh7u2hmMfOPtEDYPlnpVfk1ZYmAXm2OlEjvJZZA8rch0GaHOQ/HFFlg7FV9VEXP9lQKWDhQPWqBXUdh5UDqh6MQe+pyNInpJlVSSetNS42VE+niRsscDwz1osmrRoPrA1OWx4wP5JBzyc+FRV5dKoYCmdxrin6v5VH9tJOTI5IUDPLnyqlBsHNIuPCmdk7Ho20/Op5iedQPDMNxHamWUxmOUBotoIJXuJ86n1Bbr316SiorB5cpbpNkNxNPt4fu8vs9UcyfMcqzWeEMFBc8z6oXrmrxx6oXSI42BKySjoOmM1AcEQyPrE0vZ744ogqlue055EZ8s1TXGTOXZc+DtNfTNBWKUESSOZGUnmMgD5AUKl7VdsR9tCkUPl+oPZXBndnJrgJ2jHhXNxzQAp76HLFEB5c67keNABiQOQqrajpA1rjq3mnXdbadbhmB6GQsSo/j7qs+eWegqH0e6W41fVUByUlX5Y/hTQeya6daAIz1HxrgIEqFjy3DOfDNIRzLkTS52qNnrIAXyeuF5ch30hjncACcisavdRuuIfpEnvbWXbbWzdkjZ5Mq55eeTk1pOuX6aXw9c3E1xGnYwTR7iw3M5BCYHeScVUNWsYtE0w6mogXs7OIIkTrntDGqsSo55z308ZFlrlEPJqsusXUrQB99u+0sg/h30lJfOCQ/Jx9YdM/61edITTXtLGWP0MRlrQ7lMRzhVEmdoBHPOdxPfVbkk0rVeJNMumnhK2wuJrppY443kZWCpE0SYBAOCD3gnwrJ0r0dC1D9kVFrs64UuWX+yfrU5uNRW8xLDJslHIqehq0RabZwz3TWq6e9vJPFKGmVDiIhi64IyMEgcudMZbbTZdEcQPbRRpNujH6NnkHa5AYEb1O09c4wKzdeDXzZ6IAa3dwEb0JA71ORTpOJSygNvXyIqVmi0G4nkWNuxjTVmllMrKd0SqxIQAD1TgADxIrsFxoUWoXd5Obea3miju44+z27ZFyjR7e4Fjux4Cl40N3P4IGS8e/m+thO/J5miSyRJ6qndjuHjUpHbaYeLobdLqFra17NFfaNk2xQTk9PWIPM8udLz6TBFr9tK99DcRPIjuFSNQo3Y2ttO3kAM93Wl48hK1Lsr3bFjnko8BSscqRnod39o93sqe0qxgsoLxbt7J5zKuwxypJgdqPA8vV7vCn80VtcaRdIrWsLdo+xgYyZD2nqggjcvLoQcYqvD9zL8x9ipNdRJgqdz5ySaJ/SLBu+rHr1ppU0NudOKFrc+jyBV27wByfzyd3P2U/uDojLbRTrDJHGbQSL2caiNcAuwZRufoQwJ5Zo8I/zH2KeNQZvrMSPDNHF+PHnUpe3mmWbFNXksnuPRrpn9DMYymU7IAgY3/WxyzjrTSW60zUmFtp91ZW+I7GYG5lRSECv2oLdC3Ncjvp+APzA1bUD3fOm8l2Tk5AFTthqnCl1d2013JEBFqM0yBcKJY2l2qjjuUZVufcGqGmXQ7jhi5sZb2zXUJu0u4yBzARsKm/OASoc7fFlpqhCeoG4uI+xkm3rII+oDDlTm0mivI4Zop0RZQUPpXqKHAGQDgjv78UTX7fQ4uE7WzsbiD+ktPCdvsxmbtObDd9oq2B5DNNNTsv6L0jS7R5MzyI1xIg+xuOFHwXPvreulIwnbKRrWkWPY6bAA6v6g9ZGyp9h8KkAhFZLoPGN5oJjgQCe1CgzRN1BLH6p9mK0TQeKLPiCSSOCOSN41DhXxzXOM/GhxaJTRKyQxzRlJUV1PVWGQaSisre3BEMEcQPUIoHyp1t864RmkMIihVwPGhRqFAB1AC/W60M0wlucSFCp64yaSGVfJmYhcnBPI0sgSuASDuo2ai/TmVcqhGPInNOY7reBuABPQZoyA6JrOdA1j0LjBkmfal0zRtn+1nl+fL31oXaJt9YjPgOdY7xVC9jxDdquV2y70xywDzHzrSv2iHw0zZuZ/1rnI93sqF4U1sa3oMM5bMyfo5h4MO/39amASO/kKzawaDLWtGtNd0yWxugQj8wy8ijDoRVG+khhaaHBAPrySBCR9oKP54rSDnacHurM/pRDOlgO4M/8KuBEhbhbsLTglLuXAWJJJHPkGNQHCOmLdx3mq3Jw1xIQnszkn48vdUpaSekfR3babbY9LvJPRlzy6uSSfLANWeHRrezsYLFAqiFAqkHG7z9tVgRExxzWvNcOncaTuQlwu4xoWPeRUjPp8sQOwEio6e3cA5Wk0CeCvavDcWsBkt3VWAY+uSRgAkgeeAcU5ttMnEJFzKrybiCwGAf+xSQtze6w80mWitBsQE9XP1j7hgVKLHkYwQB51ntRpvl8hbezEa5UKvLr3mnkcQQ7gq/CkUhycbse2pCK3IUHI91NLBLeSLgthb6ncMAmycB8DqCOR/hT5bZHJyPjUdxEWsJdPv84EU+xz/dYYNTWmwTajLIIEZ1iI3spGRn2nnVYyLIi1upHn7KQltkCktz8POrB/RM6qf0Lse7O0Z/Om02jXTHJjc9/qlT3e0UbQyY7xBOs+sTbcbUO0Y/Oo3vqZ4g4evNI1e4tirzqmHaRU6AjPPGcdaiAvOmI6FzyHfS1zYXVqsZmt5YlkXchdSNw8RU7wVw63EOvRQuMW8X6Sc/3R3e/pW4Xum2F/Z+h3drHLb4wEK8gPLw91S3gaWTzhbEidW8DuJ8BT+41GXUL0yyct2FUDoigYA9gAHwrQeIfopRwZeH5ljz1t5ifyb+B+NVK74A4lsbVpn05n54xEwc/AEmqUhYI8XttcSMV/R5PIf3RyH5AVoH0V2zu17fEnbtWJfedx/hWXDT7r05bLsJBcM4QRFTuz0xit/4V0QcP8P21gcGRRumYd7nr/L3Um+MAlyTBwO+uYGK6OtdqSxM9aFButCgDlChQoAFChQoAFChQoAFChQoAFChQoAFChQoAFChQoAFChQoAFChQoAFChQoAFChQoAFChQoAFChQoAFChQoAFChQoAFChQoAFChQoA//9k=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10" descr="data:image/jpeg;base64,/9j/4AAQSkZJRgABAQAAAQABAAD/2wBDAAoHBwgHBgoICAgLCgoLDhgQDg0NDh0VFhEYIx8lJCIfIiEmKzcvJik0KSEiMEExNDk7Pj4+JS5ESUM8SDc9Pjv/2wBDAQoLCw4NDhwQEBw7KCIoOzs7Ozs7Ozs7Ozs7Ozs7Ozs7Ozs7Ozs7Ozs7Ozs7Ozs7Ozs7Ozs7Ozs7Ozs7Ozs7Ozv/wAARCAFRAQQDASIAAhEBAxEB/8QAHAAAAAcBAQAAAAAAAAAAAAAAAAIDBAUGBwEI/8QATBAAAgEDAgMEBgYGBwYGAgMAAQIDAAQRBRIGITETQVFhFCJxgZGxBzJCcpKhIzM0U8HRFRZSYnOy4Rc1NlRV8CRDgpPC8UXSdJSi/8QAGgEAAwEBAQEAAAAAAAAAAAAAAAECAwQFBv/EADERAAICAQQCAQIEBgEFAAAAAAABAgMRBBIhMRNBUSJhBRQygRUjkaHB4XEzUoKS0f/aAAwDAQACEQMRAD8A1OCCIwRkxISVGSVHhSnYQ/uU/CKFv+zx/cHypjr3px0eb+jd/pXq7NmM/WGevlmtYrLSMpy2psfejw/uU/CKHo8P7lPwis5vdQ4q06NXvJ7iFWOFLbeZrllqfFOpb/Q7iebs8btu3lnp8q6vyrxnKPO/iUd23a8mj+jw/uU/CKHo8P7lPwiqFqWpcQabpNr6VcTQ3DyyZzjJUBcfM1NcFajeaja3LXlw0zI4Clschis5UtQ3+jaGtjOxV4aZY+wh/cp+EUPR4f3KfhFVXjbVL7TpLQWdy8IcPu29+MUjpOr6hPwlqd1LdO08LHY5xleQ/nSVDcFP5G9ZBWuvHKLh6PD+5T8Ioejw/uU/CKzK01ziK+uFt7a9mklfOFyozgZ76kuy438Z/wAafzrR6ba8Noxj+Ixmsxg2Xv0eH9yn4RQ9Hh/cp+EUx0EX40mManu9J3Nu3EE4ycdOXSu63qyaRp7XBXc7HbGvia59mZbUdrtSr8kuEPfR4f3SfhFc7CH91H+EVnyarr+s3XZ29xKXIztiOwAUe6fiPR9slzcXCKTyJk3rn863emceG1k4Y/iUZpyUXhey/wDYQ/uU/CKHo8P7lPwiqvofEWoapL6M2wyKVYsABlM4b38wfdUA3EWrq7A38mc9OX8qzVMm8YOiesqjFSzwzR/R4f3KfhFD0eH9yn4RVX0XW9R1NI4ldC8bL2p5biu4ZPPuxnxOcVCw6/q0l7HGt9Id0oABxg88YoVUm2sdDlq61GLz2aF6PD+5T8Ioejw/uY/wiqPres6vZ6iYTdNERGhKrjGcc/zqxcNXN9d6es92+9WQbGOMk7myeXlilKtxipP2VXqIzsda7RLejw/uU/CKHo8P7lPwikdTkeHS7qWNirpCzKR3EA1StE1zU7nWbWGa8keN3wynGDVQpc4uS9EX6uNNkYNdl77CH9yn4RQ7CH9zH+EVR+Idb1K0125ggu3jjQrtUY5eqDT/AIW4jluZjZX8u+RucUjd/wDdqnp5KG8xh+I1Su8XTLT6PD+5T8Ioejw/uU/CKo2va3qdrrdzBBeOkaMAqjGByFPdf1W/tdL0qWC5dHmiJcjHrHC/zp/l5fT9w/iNf18P6S2dhD+5T8Ioejw/uU/CKoVle8T6ijPaXEsqocMQVGD76dpHxgHXc02M8/XSm9NjuSJj+IqfKg8Fy7CH9yn4RQ9Hh/cp+EUcdKFcp6eQno8P7lPwih6PD+5T8Io9CjAEXqCKk6hFCjb0Ax3mhXdS/aF+4PmaFZvstdEhb/s8f3B8qPRLf9nj+4PlR60IKl9IX+7bX/GPyNI/R39TUPbH/wDKpviPQ3121hhScQ9m+7JXdnliicNcPNoK3Aa5E/bFTyTbjGfPzrrVkfBt9nmOiz86rccf6If6RP1dh7X/APjUDofD13rUMsltcRxCNgCGJHd5VduJeH215bcLciHsS3VN2c48/KjcN6C+hQTRNcLN2rhshNuOXtqoXqFOF2ZWaOVmq3SX0lD1zQ7rRGhFzOknag7dhJxjHj7aldD/AOCNX+8fktWPiThx9ee3ZblYexDdU3Zzjz8qSsOF3s9BvNNN2rm5OQ+zG3kO7PlVO+Mq0pPnJC0U4XycV9OP8FC0y2uLu+jgtphDK2drl9oHLxqf/q5r3/V4v/7TU4/2dzf9ST/2f9aH+zyYf/kk/wDZP861ndCTypf2OevSXQWJQf8AXBbNJikg0u3hmlEsiIA7htwJ7+dQfHat6BbOB6olIPwqY0TTG0jS47NpRKUJO4LjOTmnV5aQ31q9tOu6NxzFcMZqFm49i2l26d19NopvA9xBFe3EcjqryKNhJxnBOR8ql+MrmBdFaBnUyu67Fzz5HJPwqOueBZRITa3ilO4SKQR7xScfAt4XHa3kKr4qCT/CumTqlZ5Nx5UI6quh0eP9xrwYjNrwYdFiYt7OVREcay6ksbfVeYKfYWrRtI0S20eEpDlnf68jdT/IVBx8EyR3iT+nqQsgfHZ+efGqjqIOcpf0In+H3KqEcZw+SEvba64Z1lWjY4B3Ruejr4H5UxsOep2x8Zl/zCtG1jSIdXsjBIdrjmkmMlTUDbcESwXMUxv1YRuGx2R54OfGnDUxcHu7Fd+H3RtXjWY5z/wRXGP/ABBJ/hr8qsvDV9Zw6BbJLdQowByrSAHqaS1rhV9W1FrtbtYgygbTHnp55qP/AKhS/wDUE/8AaP8AOoc6p1Ri5YwbRq1NOpnbCGc/csOpXlrPpN8kNzFI3o7nCOCcbTVE4c/3/Zf4lWfTuEpLE3JN4r9vA8P6sjGe/rRNN4OksNRgujeq4ibdtEeM/nShOuEZRT7HfTqL7K5uGMdlf4p/4kvPav8AlFG1TSJNMhtL+AnspUVtwPNHwD/9VYNV4Qk1LUprwXqxiXHqmMnGAB4+VTh06KXSl0+4xIgjCE4x0HUVT1EYqKX7kL8OnOdjksZ6f7mZXt299dvcy43uBux4gAfwqe4n/wBzaL/gn/KtOG4Ck3HGoLjziP8AOpPVOGn1GxsbcXQjNqm0sUzu5AePLpVyvr3RafRlXotQq7FJcv8A+lU0jTb+9ikazu0gVWwwaUrk+6pa10PWIryGWTVIyiSKzD0hjkA8xXf6hS/9QT/2T/OjJwLKjq39IJyOf1X+tKdsJZ+pf0CnS3Qxmt/+3+C491CgOmKFecfSAoUKFAyM1L9oX7g+ZoUNS/aF+4PmaFZPstdEhb/s8f3B8qPRLf8AZ4/uD5UjqV9HplhLeSozpEASF69cVqlngzk1FNsdVQuJOJdX0/Xrm1tbvZFHt2r2anGVB7x51YNJ4sstYvRaQwzI5UsC4GDj31SuLiG4nvCCCMr/AJBXZp6v5m2aPK12oTpUqpe/RbbriV9N4bs7uXE13cxgqDyye8nHdVZi1vibWbkpaTSMw57YQFC+/wDma5xEjjStFY52m1wPby/0qa+j2aEWt3FuUSmQNjvIxVqMYVuaWWc7ssuvVTk0sf4IabWeJtGuFW8mlUnmFlAZW/78jVn0/iVtT4fvrhQIru1hZjgZGdpIIz7KafSBNB/R9tCWUz9ruA7wuDn5ioThdJDZ6ywyU9CcEeJwcfI0OMbKt7WGCsso1DqUm1/odcP8Tavfa5bW1zd74pGO5ezUZ5HvAq18S3lxp+hXFzaydnKm3DbQerAd9Z7wxIkXEVk0jBRvxk+YNXnjKWNeGp1LgFyoUZ6+sDSuhFWxSRppbpvTTlKXJE8I6/qeqavJBeXPaRiAuBsUc8gdw86hpuLdeF08cd59sqo7JPH2U54BB/p6U93ozf5lqvSllv3KD1hKSvfzzWyrh5JLBxSvt8EHufbLBLrPGEETSyidEUZLNbKAP/8ANO+HuML+fU4bS/ZZUmbaHChSD3dKj77WOKJLKWO7SdIHGJCbbaMHzxRODEtpOIYROhZ8M0XPkGAzzHxqXCPjbaX7GkbZq+EYyfPyOdZ4o1m01i6t4LzbFHIVVezU4HvFTnCfEz6putL2QG6XLI2AN6+7vFU3iL/iC+/xjS+p6bc6BdWt3AzCN1WSKTwOASD/AN9KHVCUEvbFDU3QtlPOYp8khrPFOs2msXdvDebY45Sqr2aHA9uKvqShbQTStgBNzH3c6yG+u2vr6a6dQrTPuIHQGr5xdqfofD0dsjYlulC8v7IHP+XvrO6lfRFLk6NLqn/MnJ5SK5dcZ6xJdSvb3XZQljsTs1OB3dRVk4O1+41VZ4L2QSTx+sp2gZX3eB+dVHQTpatdHU5+zDQmOP1C3M9/Id1I6HqH9FaxBdZOxW2vjvU8j/OtZ0xcXFLlHNTqrIWRnOWU/RceM9Z1DSXtBY3HZCUPv9RWzjGOo8zTzg/UrvVNKknvJu1kWYqDtA5YB7h51CfSEwZ9PZTkFXIx/wCmnvAc0UeiSh5EU+kNyY4+ytc8oL8unjk7oWy/POLfH+i11m8XFmttqSQm89QzBCOyTpnHhWiCeFiAsyMT0AYGsjg/3xH/APyB/mp6aCkpZQ/xC2UXDY/Zc+KuKbnTbr0Gy2q+0M8rLkjPQAVE2T8WapbG7truR48nGJFXPsFS3FOjafqF52w1S2tbpVCsksgAYd2e8VAwcLaqwaXT7m2n2nBa3uP41dfj8a9P7nPf53c85a+zHNjxNxFZzAXMUtzGDhleLn54IFS/FmvXtjbWE+nTGEXAZjuQE4wpHIjl1qqprmtabctGb6YPE21kdt4yO7nmpTiy+OpaRpF4yhWlWQkDpn1QflVSqXki2lgiGofhmlJ5XyNrTjLWVvITcXe+LeN69mgyuefPFWDjHX7vS2tYbCbs3kBdztDcu7qKqDWRbhxL1R+rumjf2FVI+R+NL27y8Q69ZRTZOFSM5P2VHP48z76qVUHLclws5M4ai5QdbbzLGB3pvFet3GqWsEt5lJJkVh2SDIJA8K0esl04AcRWoH/Nr/nrWq59VGKa2o9D8NnOUZbnnDIzUv2hfuD5mhQ1L9oX7g+ZoV577PYXRIW/7PH9wfKi3dtFeWkttMMxyqVauwfs8X3B8qE7mO3kdeqqSPhWqM5Yw8lGm4F1O2uO0sLyMgH1WLFHHwrtpwHfTXG/ULqJUJy2wlmb3kUTTeMtWutStreQw7JZVVsJzwTV4vpmt7GeZMbo42Zc+IBrsssuhhN9nkU0aS5OUU8Ia6jodpqWmpYyKUSMARsvVMDAqoy8B6nBNutLuFgPqsSUb5H50fSeMNVvdWtraUw9nLIFbCYOPjVw1bUE0zTJ7x8ZjX1R4nuHxqc20vb8mm3TaqLsxjH7FLj4D1SeXdc3UKg/WbczN8qt+kaHa6RYtaxDfv8A1jt1f/SqT/XrWcdYM/4f+tXXh/VP6X0mK6Yr2v1ZAO5hTvVyX19E6J6WU2q+/uVi/wCAJu1ZtPuYzGTkJLkFfLIBzTUcC6zK47We3AHLLOxx+VPNe4s1PTtZntLcxdnGRt3Jk9AfGpHhbih9WZ7W82LcD1kKjAceHtq3O+MN3oyVejna61lP+w84e4bi0NHfte1nlADPjAA8BUB/UO99M7f0uDb2m/GD458KNr/Fmp6drVxaQGHs4yMbkyeYB/jT/X+IL7TdL065tzHvuUy+5cj6oP8AGoSuTzn9RpJ6VxcWniBP6jam+024tQwUyxlAT0GRyqraRwbf6Xqtve+lQMIm5qN3MEYPd51HRcY8QTgmGFJAOpSEnFAcb61by7biCE46o8ZU/OqjVdBOKxyTZqdLZJTknwP9U4JvL/U7i6S6gVZXLAEHIqy3ekQ32jjT7nBxGAGH2WA5EUxg4iW/4butRtlEc0EbFkbntYDI9oqrxcaa9PII4Y45HPRUhLH4CoUbrP8AxNHZpafWd4v/ALPb7/nLf4NUlrnCuo6veJL6VAsUcYREOeXj3eNRU3FnElsoa4thEpOMyW7KPzqb4W4om1meS1u40WZE3h0BAIzg/MVpPzr621wY1rRyfiSaz8hbPgTTktUW8LyTjO5kcgHn3Uxv+AHe6ZrG4jjhwMLJkkHv513W+OZY7mS201E2odpmfnk+QqPGt8WtD6UonMPXcLYbcfDpRFX/AKs4/wCQslo/0KOcfBM6jwpqGo6fYW8l3D2lorIXOfWHLH5Co3/Z9f8A/O2/wb+VK6Rx1P6QkOpqjRscGVBgr7R3ip7iLiSLRIUCIs1xKMopPIDxNTuvg1BF7NHbF2v0RGkcFXmnarb3kl1C6xNkhc5PLFIxcC3qXyXBu4MLKHwAc9c0xj4l4m1KUiz3NjqsMAOPiDXU4w17T59l4A5XrHNHtP5YrTbfl8rJhv0eF9LxnssnEPCcWszelRTdjcbcHIyrY6ZqAj4N4gtCwtryKMN1MczLn28qsh4hF1wxPqlmAskanKNz2sO7z61D8O8V6hqOrpb3bQiEozMQmOgz1zWUJXKLx0joujpZWRznMvaELXgC7kkDX15Gq5yezyzH3nFS+vcLNqNpZW1lJHDHaKygPk8jj+VRms8cyrd9lpYjMScmkdc7z5eVTXDtxrd8gutRMcULD1IxHhm8+vIUTdySnJjqjpW3TBN/L/2NrThWWLhq60qaaNpJpN6OoOFPLHyovDnCc2j6g11cTRSkIVQJnkT31aKFY+aeGs9nYtJUnF466KVa8D3kGqQ3bXUBWOcSbeecBs+FXWhmhmpnZKf6jSqiFOdnsjNS/aF+4PmaFDUv2hfuD5mhXO+zpXQ/g/Z4/uD5UW6/ZJvuH5V2D9nj+4PlQmUyQSIMZZSBWqM5dMx+zSaS7hS2JEzOAhBwQc8udWG40jiyO2kea5nMSoS+brIxjnyzTjTuCdTtNRtriSW2KRSq7AO2cA+yrpewtcWM8KEBpI2UZ6ZIr0LtQty24Z4Wm0MnGW/KZl3D3/ENj/jL86sXH2pZeHTY2GB+klAPf3D5n4UTSuDNTsdUtrqWW2KRSBiFds4Hurmo8H6xqOozXbzWoMz7sb2OB3D6vhVSnXK1Sb4SM4VXw08q1F5b/sQ8MFh/VedpLiMXpmDJHn1to5Y/MmpLgTUvRtRexc/o7kZXn9ofzGfhUsOANM25Nzc58mXHyqLj4J1e2vFnt7m3zE+5GLtnkeX2aTsrnGSbHHT6imcJqPXwRvF3/Et37V/yik73T7rRHsr6FyEljSWOQdzYBI/77qn9a4R1PVNVmu45LZVkxyZ2yMDB7qscmjR3egRaZd4JSFU3DntYDGRSd6jGK/qUtHOc7JNY9ozTVr86nqMl4U2mQLkeBAAPyqxcX/7g0b/D/wDitINwDqwYgT2pGeRLt/8ArU7rvDl7qel6fawPCr2yYcuxAPIDly8qqVte6GHwjOvT37LN0eWNvo8/YLz/ABR8qQ+kI2//AIQDabjLZx128uvvpqnA2txgiO6t0B6hZWGfyoLwFqryZnu7cDvbczH5VOa1b5Nxpi96dUeP9xPhsN/VzXs529iMe3Df6VDaOt8+oxjTn2XODtOQOWOfXyqwaveWfDemyaFbHtJJoyZ5jjqR/KqcbqSEb1inXlyKjBNEL63uy8Z+SbNHclWlFvHwTWqX2rTxGC+vVmVG9ZA6nB6Z5U/4MvIobq4texBmniYJL3jAziqZNqscLZkgn3N19QZP500l4jEZHYLLG/cwOCPhSldWqmsr9iq9Nf51JRaX3J632i7iM31O0G/2Z51sa7OzBGNmOWOmK8+22vZbs5YpZSOroNx94q6aXZ69q+lq+n3Ekto3LatxgDyK55ew0rHC5JqWC9PG3SSknDOSO1Lsjql32OOy7Z9mPDJxUjxT2ovbXtc59Dixn2c/zzU1o/AkqzpPqckexTnsY+e7yJ/lU7xDw5DrkCYfsZ4uSPjljwPlVvUQjOP29mUdFdKqbaw36GvAhi/oAhCu8Stvx18vyqJ+kMwekWQXb24Vt2Ou3ljP5/nTReFOJNPmb0NsZ5F4Z9ufjiuxcGa3ezmS9kSLP1nlk3sfZjNTFQVvk3Fyd0tOqPG8nNC3/wBUNbz9TC49vf8AwquwJNLMIrcO0knqhU6tnurSzw+sHDU2l2RXdIhG9zjcx7zionh3hPUNJ1iO7uJLdkVWBCMSeY9lVC+OJMmzRWt1xx65+xULeR9M1JHmgDPbyetFIOuDzFaxp9/BqVlHdW7ZRx7we8Hzqv8AE/Cjarcpd2TRxzHlIHyA3nyzzovDeg61od0e0ltntZProHbIPcR6tZXThbBSzyb6Wu3TWuGMxfstVA9KG4VxjnkK4z2QZoVzuoUAR2o/tC/c/iaFc1H9oX7v8TQrJ9lrofQfqI/uD5US+uTZ2U1yIXmMSFuzTq2O4UaH9RH9wfKi3MUU9tJFMT2bKQxDFTj2jmK09CWM8kG3GEEVrBK8ClrgyKipMGG5SowTjl9bPPGMVIprGdU9BaDDCXsiwblnsu0z091RVs/DXodtIpZ4rySS3V5XZizNgMGJOeewDJ8q5I2gTOkbC8UMUczI0g2kgxLucHIyFx86zyzfbH4ZMrqu+LUXW2djYyMmxOZkIUNyHnmktP1iTUtMluoLeNpY2K9kJgQSMdTjl17xTKe00rTtRWH0fUGlu1I/RySMr+rg55/WAHXr312z1HRdLs98HbFbqN7hmYs7uF2qSSTnPMAU8/JO1Y4RyHiW4ntIJV0zLzwtcBFnHKJcc8kdcnGPLrTjU9fWws7W7S3aWK5G4OzbFUYyNxwcZz38vOmMx4fmtIbZ4LqP0RXjEQ3xyIoTcVOCCQVHTvpfVbnR7mJLd0upBEyxItsXGSybgvqkZG0c6M/ce1ZXA8GtoHIEBIF2LbIfPWMPn88UxsOMEvFDG2QRjsi7xzhxGHO31uXIg4yKUnt9Hsri3v5YJY3kUlEy2AVjPVc43BQRmu6dHoGoQSQWcZkjmsow4BODF6yqPvDDDxpNv5DEcdBhxMOzaZrRliWPtixb/wAvtCm7p4Dd7KI3E7tcww21kJDcPKsTNLtDhGC5HqnqT+VCC90adhEbO4jDgafiWMqCME7Ofhg03eTQbp7O1hhviYUeKL0ZnXaofaclSOWV7/bRl/I9sfgtGaguL9Wk0zQpTbnF1cEQwDGSzE9w9manQMACqtrMS6hxRbR53JYx9oR3b2zj8s/lWjeEc8Vl4Inh/hGKyRbnU39Jun9ZgTkKf41Y3srVxzgTy9WjEpGMlx5103MaryOfDFcmcs7cYXAye0tN2BbRn2qKjtS0HRruMxTWibj0KjBFS8p7wtRN4XhlLs3Ks5Nw5LSyZpr+hS8OXxW2k3QyDchPf5GmmncT6zoeqJe2khTAAePOVZfAirHxnOsrQgqXbBIHfVSggN3P2c80cK49UvnkfIDvreEtyycdkcSPQ2ga1Br+jwahB6vaKN6ZzsbvFSVZN9Getrp+pvpLzCSKc4G3OA3ccHp4fCtZrdPKMwVwjNdoUxAAwKLn1qMSKICN3WmB0jIye6i5LDn0oM24+VFLc8UAGzXCaGeVFbpQMN3A13NFz6ooZoER+ofrx93+JoVy+OZx93+JoVk+y0PYf1Ef3R8qQ1NIJNMuY7ic28LRkSS5A2qev5UtCf0CfdHyptq1q9/pdxaRMqvKm1S/QHzrT0JdkRa6RoUkMYt70TWjyO6x9tvBPZlW9Y8+QIPliiWthpBgVotbMtqqpFIFdCJOzLSDJxnvJOMchS0nDtzdCVrieFJLhpTJ2KkKu6MIMZ69MmlrPSL8XUNxeTwkx3Ak2RLhVURsmB7Sc+VZ4fwdDkv+4XOo6RezQXsepwutq+3KuMbnG0A+2mUfDGlOpt4ZQJIYXt5iiqGO8q2W5dcAY9tGu+Hp7uzjszcLHEsk8rFVySzsxXr4Bj78Utp1lqtpqE000lrJHclGmI3btwjCnHdzIp4y+UTlJfSzsGj6faX6QpKqsHkuVt8KPVYbW9o/+qjxZ6AmkJFFrEPZWlyJGmYpJ6+0qFORj6vIewU6utBubrVZNRN2A7HswgHIQlSpGfHJLeGcU1PD2pS2fZvcW5ZGh7NELIuEBGcjmCcjvpYfwUmvciWmsrfWbO1lF4ZlRWKyxgYk3IUJ5cu8mj6Zottp1/PdQMwaeNEdT09XPMe3POnVr2y2qLcBBKBhhGSV92edKxA7t3dWmF2c7k+VngYTaBa3CKkxMiC9N2UZQQzEEbSD3c6bQcKxWlzDPa3LRGHeFHZIwAZy+BkcuuOXdU9QpbUNWSQV2WNCzHkoyay6fiiPTv6V1O5kHaz3JESE5OAMAcvfU79KWqahpugwm0bZBLIUncZz0yo8s4NYa0d9qEx2I8hVckKvQUNJrDIUmnwaBacZXuselC2hUiKMuS8pTIHhyP8ACq+fpD1eMSCOSIdpyAMYbZ7Ce+rzwjwrDo/DazTqGurxN0m4fVU9F/Os813hO60y8dVTtIGbMThe7z8xWEVGMng6rIzcEy2cPfSDLFpMpvrpXdnJBcAELyGOVQy6xLrOvMltrV5ErjcmTvUHrtKnAqv2nDt1MRui5Hvxmrxw3w3p9gvbyoTORjLHp7BVW2rZgyqplvyRGv2Wqx2naXU8V3HGcB0Qo/w6VWFmYzPIhYkfabu91aVqcaz2csK4OVOM1nEttqEmoyJFCwc8iF6Yrnpnlcm11bUuBPT9UuLLWYboOSY3DY6V6gsrlLyyguY+aTRrIp8iM15eu9KktIhcmdHYNh0Gcr556Gtx+ifVPTuEEtnctJaSFOZydp5j3dQPZXVBp9HPKLi8Mu9A0BXD05g1qSF7xyohHjXHcbuRwPGisxbAFAHS27kKCgCgAM4o32aAOd1cbkKGaAGetAHW+qPKuDnQf9WaA5ChiGF+MTL93+JoUL4gzjH9n+dCsn2WhxE57JPuiu7jmk4z+jX7oo+a0RmLbq7uOelIhvdSofzHSqG2BnIH1c1wSZ5FCKIz5ND1SQVJ99Asim4AHuAojciCK4Wzu5Z8q4D0HVT0PhSKFArFeR60qgwuPCiKcAe2jKMA+2mIVHShQ7hQqQIjinSItb4eu7Kb7SblI6hhzBrItL0J0M0dhJIrK+yVmIyQMf61uMxUQOW+rtOfZWJ6Lq7G/wBUXPIzM4I8DmsrpOMco1pipSwxa74t1CGaS1DBZI2wqyjA/wDqnWl6lqeo3SRakLaReoZRgAVF3EVtfXryPFcXB5D9Am4J5VJ77yOFWGjNgDAy43kefP8AhXJjKyj04pljWO3t1YCJBjkCvQ1C3kpM3I4ppaTXyXIL2s0EEpwyy88npS1wVD7m+v0xWE2OOBpO0m1yDgjoKTit1FhLcqA03RV6bz4UrMu5N5UDlzHWkoNd0vTkD3VxFvUk9myklfMYpRT9BwuWMOI4oG4YM4tzE4VYgD1BDCpj6E73bqN9aE8mgD/Bsf8AyqpcT8TxawEgs1cWyvvZnGNx9nhzqY+iLtU4zCIAVaBw5z0HXPxAr0Kk0uTg1ElKfBvAORkUGOFOemKQDOjgMPV8aWfmh9ldJzDYNuPIchR+tFAweVdzg0ADPrGgTyxmk2c5O0ZzXQCASTkmgA2aUA5c6QzRHlZjjp7KAYrLICNo586K2SOXdRUQ5BYUbOAT4UCGV2CJRn+zQrl05eUMRjlQrKXZa6FUP6NefcKOW5UghGAM91HOcda0Mg4YDvzXd+c8vdSG8A5zQYgjd0NMQsTjlmjD6ucjpSGd3eaXEi7SuAeXcaYAViXx3Yrp9V+RpKPczk45CjO3rikWh0Oi0qiAKOtNVkJYchy5U5eTs1HLJoyB15VUdeY7q4J18/hSAYOxGDXMlTg8/CkMacQ3vo+kyKhHazfo4wfE8vy6+6sieMW+r3ERGxFUpGuMFgOh+Az761LXyzBCF5xAlMjluPQ+7rWV6rGlubi/kc9lA2yLLENIx5ZHu5+yuSybctptXxyPJby50WzjXSoVJm9Zmxuyaf6JPr1+S18XjixnDDGaitG1WOC2KyyBgCCOWSKPdcVPGcIwwPDNYP4OxS4yWK/nEdu4JDN4A8/bUHO2ELyEZB6nuqvXnEjXETgKNzHr0IpnJqtzMuC5x4UnW2JWrJYZ9RRYObEmq3rlqqWMcwXLSHmaNarNe3Cox9XPM+NPeKCkNrDGBlV76qC2ySCb3QbKtEpaLswMsTyFaD9EEZXi1icgiFufiKotsyiZM4XuGfGte+iiwRZrq92czGEzjkDnmP8AvxrsT5wcGOMmmEBhgjlSbHYpH2e7yo9Enz2RA762JE25mit6y7eYwetJJuBxkn2UUzY9VeZ86AFiQnfyopk3DlRChc5Lcu+gCFUY6UAdznvru5c7R9brXBg0VOc5yO40IligcsW8qDfq2oiHkx867IcRE0ex+hpc/rB7KFduf1g+7QrKXZa6Ew4HIdaAmyduelJBwGPSiK69oTnkeQNamTHG8e2jLITyYbhTZpAP51xZgrHBIBpiHTMrEbV2+yiiQg9aRE2TgnFdJUAkGkIkbX1kJ6E0JEZG3YyKJbSpGMMetOJGDbdpyCaDVdHIXjkO5frY5ig9ysrFQOnQ03KbZN48MiuQNuXcRg5waBDncld9XFEx44oYIOR8KnJQ21fTpL6FhDKquVwA3SqDrXA+uXEPbP2d12QJS3RtqqfEd5JrR8k9QK7DhGZi3JQSRWUqYyeR5aR5y1NNU06823tnJbFiEAaMoBjly8aLcq6uVckk94rvFfEuo8S6qbq+lLLGxEMYGFjXPQD+NOHaK4jE0Z3BhUSjtNK3lDS3gkkcbUGPM1KR6YWQEKRnupKxeNZVVsDn1zVgjwxypG0d4rCcmjrrrTWRPS9O2kNtzgfCmHGMQFjk9xHzqz2SgRnB61XOLQHtHXPQZzUQbc0aWcVtD76OeBNH4ptZNQu72RjC2xrZSAUPcSe8EezmDWu6Hw/Y8PWr29gjKjkMwLZyQMZ9+KwHgXiefhTXUuF9a2lxHcRk43LnqPMdR/rXpFGWRFdSCrDII7xXpI8oGKRun7OIEDPOl6b3fNAPE1QhKLJUs3U86IF9c4HdzNKjkp8BSSnm3soAOoBIzzosp9bA7qCH1s+VFcM7eqCaXoa7C5IxQgbMrHyowXH1jg+FNpZBbv8Aa9YcqpEscxn1CfOi3DfogvPn4Ck43YxdCuaM6Fz9blUZ5LxwIzHLD2UK5KuxgPKhWb7GuER85BJ8d1BnDJs8BkUSVv0r/eNFSN5X9RSx8hmtkYigZVQeNdyMFsEAc6M9pdRKGaFseQziky36ByRzxQASOQucZxRyJlkCBuRpjubIwcU5tpJe2VS3fg0wHvpLxTupTcvLFO7eaN2B9ZcdxFRk0uLlx3A09huyIVyuFPLp1pMpMeyODjGcbaRilwpJP2qDTQ9gMEgdBk0REDxgZ5E5oKHQkB5gEjxrplU9D3Ujhon3tIAgHTPKoTiHijStESJriWRnlOESEbi3upYDJZI3Ulhnn4UjeiQWN16Mds3ZN2Z8GwcfnSdq9xfaXFcQh7ftfW2zxlXA8x3Gq3xre32jaXFJbXkoeSXYzjlgYPT4UJAzB7h2aZ2YksxJbPeaPa3slqx2+srdVPQ0fUYyl07E/XJOaaEedTJegi/gdnUmzzjGPbUpY8UC1TY9uxHdhqgAfGhnny+VZuuL7NFZKPTLlHxzbxQFFs5C572cAVAalrtxqbYkIWPuRelRnIc66Mt15DwojXGLyhytnJYbDBssCRyrWtA+lu5tLK2tr7TFliiRYhLExUnAwM55ZwKy6w0+61K7jtbOFppZDhVUZ51q9/wMNK+jGaOVVa+h/wDFs47mHUewLkVqjFovWk8aaHrGxYLwRyOOUcw2nPh4E++pO6cEIVIPPPKvOEE7R4wSAamdK4lv9IuFmgmYrkb42ztYeBq8E5Nzz6jZ5cqbPKEfYMksOXKkNJ1e21rSo762PqSDBXvRu9T7KVmALR7FJbPhUspALTFiFUAeJNLB2H2j7qTWOREJZD1J5mujJw20cx3mkWkKuTtHM59lIzqTHu8OfOulXYgbjy6cqN2QOAxJqiX2FVlA7ulDKnmDj2UaFSXbaOXSnCqQDtwPhU4Hkj5wQ4znp3jFClLwESjJydtCs32UQUzgXDgjPrH51M2dwFsjLDCoCnpnrVfuHxcyj++fnUhpkwEYDNgHPWtG8IygsywSCauWHOH4Gm1zNazg+qY2bl7aax6mY5VheI7WYhcdR7adRWHbB3MgaQuPVPQCqw8ZFnnBEPEwlYEEhT1pSwkMl8se3OCTipqex3zbIpSEX6wI601S2NnfmQlWOxiCB3U+h44GCNHcTlVJDM55UtLNLBuAI2qcAEZpvYsHvTCCq9cHzp3c23Ys36Nm9XILEczQ+hd8BEuA77nYAeG3FVfWPpB9HvZ7Wzi7QQnYHYkAsDz91WfWi2m8J391MgBSEsrBsHJ5AfE1hqynrnmTmpj8jki2XfHmrToqBYU5hsqDnl7Se+nnBEV5xNxqNQunEvoMe8Bx6oY8hy+J91UZpCX69K1n6I7AwaNcamPrXExU/dXl8805PgIrkvbWbvlpJW3eCZFVH6Q9PkHC8kypMwhlRyWkzgZx099XcsM4PxqP4gtGv+H7+1UbzJAwUeeMj8xUItnny/tO1BVxhxyOR0qGNjN2yxqM7jgVddegJngvuqX8KzZH9ro4/ED8ahthR1dOTKcqfA1o0mjNNp4IeXSL+E4e0kHntri6XfkZFrIfYK9BaJHaa3odrfmFGaRPXUKDhh1Hxp2uiwk+rFHGPDArI0PPEWg6tKcJYTEn+5Vt4e+i/UNSdXv3MEWeYXr8a2WDS7dOiBvKn0cYQABQAOgAoDBEcP8ACul6BAsdnbIrKOchGWY+JNTbxq67XUMp5EEZBHhQGR5V3B8edAzz/wAW6KNA16a1Q/oX/Sw47lPd7uY91RSESDHiK1H6WNI7bSodSijy9s+12A6I3j78firKIpAnMluXhWmTNrDLr9GfER0vXhp1xIRbXp2EHoH+yf4e+tla1XO+MbSO7urzL6Sbe5SaAsjIQytnmCO+vR2h6muqaLaXy/8AnxKxHgcc6l8DiJ3V52IdJo2jOMjPfUadbjRf1aZ8Cc4qw3UEV3AY5QCO4+Bqp3dhFHcFJE5jJJBI55o47Ky10Of6wqq5VFJx3+NJHiGZ/qqi+wVXpGAYjB6+NcUjJzmrIyWiHWG9HPZ7t4OWYgUU6vctyLlSR1wP5VEJdPagqPqFQWGOZpdHWXBAIDY61OGPgl7a5a6jMjuWIbGTQpHT+UUijGFkxkd/IH+NCs5dlroZz2F29w7LESrMSD5E09hspbVEL4yDk56VMR/ql5dwphqNxFCDJcttRRgAdXPgKslLa8kTfbo9QeSKPCKASB3mn9lfQQKvayCPfzw3UVCpfA3+biJ0jc4V85x7acSQw3AZvXWRG5jlg+dX6JfZMvd/pGNs6kMc5I5Uw1S+eIjft3MhXAHUGkoZ2tYHR4twLZDq2RipP0W3utGBkjTd2fKTHMedJP0OWMZKzbEiYGHO+paZ5HtJHKSGRWBXPMDpQ03QITHullJfIZSvLFS1vb/pADjswckeOOlN9ZJXwVT6UL17LglLWRi0t1MisfZlj8gKxkS8gMCtL+ma856dZhufryEfAD+NZcrVBXscK2ct0r0FwTZJp/CtjbIOZiDt7W5n51gOnwNd3UFsvNppFQe816U06FbazQNyRFA+ApMcRwoZzgdBRZdsClpJQg/vHlXPSJphttkCJ+8auR26q+8KZpO936CkUZjq2kNPpWqW0agNpF0ZohtOTDL62B5d/uqlle/FbHqEK2vHNo0w3w6pavbyDopZeYz7sisv1/SpNE1m5sWB2o+UJ71PQ1rB+jOa4yWT6NdRjW8m0md3CzjtIsHkGA5j4fKtJFkp5pISPM1hFndS2V5DdQMRJCwdfdW46XcQatpsF/ZuUWVQ23PQ94+NTNYeSovKHQhkXGDypVSwGGFEDyxnDjcPEUqrrIOXXwqCjvXpXcVzBHWug0AR2uacNU0e6smH6+JkGegJHI/HFecZ43guHikUq6EqwPcRXp5xuQqOprB/pL0V9J4jkuljIt70mRCByDfaHx5+8VUesEyKlI2RnwrZPoo1c3nDrWcjgtauVHjtPMfM/CsUeQ46Vevoju514iuLdM9jJblnHgQRg/maTYI25G5N7Khddgn9S4tl3ZGxwPnUl2gVCefPoKDATRsrAYPd4UIoobxztdC22Ey96gZo82nXluhlkhdVyMnlyqYjaO1v5LiS2ZezQqpHVj4D86Uh16K9fsJYmiLAgBjnP5cqrJO0LbWWlrGx1C4AcqAArYCjHj486hwES5co26IE4588ZqdbSit27SOskPXCjn3DGKROjwQzG5TPZqfWXuznPOknh7WNrKyhxp6bLOM/2hu5+dCnsyqoj2sGUxgggYHwoVD7GhzGCY159wqk8Tm6bV90Su6LywBnBq7xj9EvP7IpFrCFpe0IO49TmrTwQ1ngpljBc38yrMsgRccipwamk0aUGZN7Or/VZvs1OrAF6UoFx30N5Go4IxrPsbYnCAqOpFdt7oz2joq4WNMDzp/cOEt3aRVKKpJB76aWaq+n71XYHU8qquOZZM7JYjgLpmRFICxYq20kinVqSIiCRkcs0204bbYAgjLHrTi2jKLLn7UhIz4cq0sXBFXZin0sTzNxi6yqQqQoIs9CvXl781SVYmtj+lTh9tS0VNShTdPY534HMxnr8OvxrGcc6wNiz8C2/pnF2nREHakm9j5KM16BGxyva9PsRjqfM1lf0Q6KZ2utS5qFIiVvDvOPPpWuwQRwj1V597HmTSKQZVZsbgFHgBSmMdTyrmedDA8KBlc42Xs9Hi1KPJfT7mOcY64BwfyNQn0k6Qt7plvrdv6xiAVyO9D0PxP51ddQtEv9PuLN8bZomTp0yMVBcNzR6nwelneZZ4le0nUjOCuVx8MGqTF3wY1ux0OKvn0b6/2E0ulSsdjfpIsnoe8fx+NUzVbKTStTuLKTm0L7d2MZHcfhRLO9lsbyG7hPrwsGHnWsllGUfpZ6ER1lXK4rjRgnwNQOka16dYQ3jRbYpVBDocgeR8OdTscoZQchlPQisDY6Cy8mGR40fr0rmQR1zXOa9OlABsVX+MeG4uItEntCo7XG+Fz9lx0+PSp8GiucrQB5TuYngmeGRSroxVlI5gjrWn/RFprJa3WoMmO3cRxk9dq8z8/yqA+krRPRuNisCBF1Da6+G4nB/MZ99aFw3G2n6fBbxKOytk7MbR+tfy8u802SWd5MSHLBVU9e7PlS0LBj6oIHnUfHHIX3SDdIB0z6qCn1qMnI54/OkUJ6rABatOq+shz6vfnrnxqDs17adpEAkEYyQ2B7+dWe6DG1cCMSZGME4qvT2yWlvI0anfgMSD0A7vz/ACo25Y92EC7l2RB+1G8kqdvMA/MVLzALprWoO0GIqT546/Gq9HAV1GMMinc4Ler0zz8antRlEVtI5OAFqoRafJFk00kiP0ieSfS4WkbdgFVJ8ATQpDh1zJpCE9zMPzoVEuxx6LDH+qXn9kUfNNhOERefdTeS9nc7Yl2/3jTyA/d1jGXbA86bvfqOUUZc+PQU1WMscyyb268zyrkpnJ2wx8vGlkYTUZjJauskuCy42g4xUHZ67exW4t1EWyPkeRzipW7spSsZkIVWcbs+XOq9G0SXTY2Mjjn8a3p6Oa7st+mszWsZfG4k5x7akJFATaeo51VbDU57cpbmJGiX7Q5HrzqzdvHMn6KRZCvdu5rTteMIdK7Y2mCSxsj4ZGBVh5V5y1/TTpOu3liT+qlIU+K9R+WK9Hy5ZSwI3AdWFecNZuZbvWbye5yzvM2Sfb0rH0bPs276LrU2nBNqzKVaZnkOR1y2B+QFXRTyqp8Dakl9wlp0nIbYRHj7vq/wqzrKOlIoWruQBSRk5ZJqqcScXtp0zWcKesR+sz0qoQcnhETmoLLLXJcxIrFpFAXqSelV3QytlxJq1qjo0F04uYtpHIkYcfHFZbe8Q3k07v20jbuvrHJpO14hurd8l3Bz9k866FQusnP532kXP6VNHJjg1uFRhP0U+PA/VP8AD3is0E208hy7+da9o2pwcT6HNpuoEM0sZTB5nyPtB51j+qWk+k6lPYXPKWByp8x3EeVZYceGa5UllF/+jXX1gvZNJlbMU4Lxg9Ae+tNWHsf0kH1D1TurzjZX8tldxXcDbZIXDqfMVveg65Dq+mw3ltICHX1lz0PeKzfZqnwTKOCNynHlR9xpv2it6yjDd4rna9/fSGOC3Kk2fA60gZz40k9wPHPnQBQ/pNgVtV4fu0A7Vbrs+vdkEfI1cLOA47RwwZh1Zxyqk8dCS84j0aNRuSHdK67sDqMe/lVss7x+xQR26dOrv09wH8amU4p4bKUJPpEqscWAnNh4KOvvpxvS3j3O6QrkDc5qAv7rUXjKw3S2wxzMUYz8TmqZeQ3Muo2011dz3PZSqQZXLY5jOM1m7o5waqiTWTVTKgyObnpk1HX36powo9cgfzp0uWPjz601vs9qrY9XvrrSORsjcNJrUKZ5bg2PYOdd4vvHs9OjkUj1pFXB+15UexkDapvlXaGPq8+Y5Uy46wLG3hyNzy7gPYDn51b7Rkg3C8wm0pjjG2Z/z5/xoUhwWSdHlJ/5hvktCuaXZ0R6J48ic4pI3IU4IPup6kIKgsBzoCFN2doz7KQxCBXdtzRjHdkc6foOXKigUYHlQB1kRhh1DDzFRE+kWB1GLMK7SPq7j/OpYk+FM3s2NwJ+0JI6DAqoywTKORCaxs7OGaSMHKry9bODVUvo5O0E8EzxSr0dDgiprUXu0t7lZLfs4zINjcvWHjUK0ysDmuPUWNyO3T1pQG0OvcQWZKtPFdJ4TJzHvGPzrL9fIGuXb7BGZJC5VCcAnmQM+2tKuZlVWrMtVbt9UuXz1kNXROUuydRCMUmi+fRhxB2drLpsrbRE29WJ+ye745+NaZDqSOMg8qxb6NezfiCaOTbhoTydcrnI6+FaXKt8rbIdPAXuZHyproZzrksUt+qQsc5wKybXL8G4uHXJdmJOOgq8Tw3gsJDPiMbTgE9azDVSyYRDnJ54rrowotnHesySI8SyzM7hMbfE8smjJcgHLRgsDg4pawsnkcCYAGb6g3YLeeT0FL31lNZADsYIWPULli/mSc/limpMezJPcJ3hTU4FCHDcsk8zTr6UtJUwwazHGFdSIpcfaH2SfZ0quaPxLHp1/FLc2isqctyHB59/P5cq1yFdK4k4baKJ1uYr1CjHvQ+zuIrKyWWXVBxWDzy0zHvxV6+i3VpItWl013bZMhdBn7Q/mPlULxRwLq3DMpaWMT2xJ2zRc8D+8O6hwLqFvp3EKzXDbA6GNW8GJ5VizU3EXTocPzP51xr0DuFNu0S+te0jxvAyfOoqa5dCeRBFJspEw1+o78EU3l1BQDlsD21E3bOIxMhyuKq/FWtS2VjG6hv0ysmR3Njl86jc84LS9jifVE1biORo3DR24EakePU/n8quFi+IgM91ZXwST+kOeZatJtJNqAVyWcTOupZgP7hwIT4nlzqEuohtLY51JzyK0anOc1H3BHZnurKUuTorRYLTivSRCqTzGGVUBYOCAT5Hvoj8TaXcH9FcqV3qpJBGCenUVSbmZI2RZVXnkA4qwcIW1vcwXecDLKDg9eR/nXrQlmCkePZHbY4krfYgmhnERaORuePGmPHNpcz6Tbzoykwbi5Oc4x/pUjqelTtZNHbzkxhcCLnyPiDVOEOqXCm1Z54DMixjfzBVyF+Hf7qHZyJVcZyWDgtJk0Ru2GGMxPXuIFCnPD0UcEd9DEWKx3bJlupwiA/KhUPstdE72uEA8qKJm3d2KNtyg9lcEYzmkAdZc0cNRFUCjgUAGyTXRXB1owwaAITiS6WKKOJhnPrECqXeyqwLxNkd+KtGr2sF/rDmcF1jUKq5OPOk5tAsZY9yQKjY5EZBrhsW6TZ6dOIwSKNPc4jY57qo7xyXWqNDGMySy7VHiSavfE+k3GmxvNGhki7yOq1XOC+zm4705pFDKZwQD44OPzrWjjLMNU1LCRI/R7Z3FhxldWc67JYY2jkU9MhhWnz6UsnrxMVbv2SFflTKfQltePzq68oru2xJjudSB+Yx8DVkjit5ujsSO8V1Z45ONIqNzpux2aaW6bI+1IWAqj3tqV1UW3Mq3Ujrt6nHnitjnhsoF3SuP/UaqHEv9FzBJbYoJkYIdo+yeWfjirrtSe0VlDf1fBSpbMrGLlcEP028tvliuahbSXOJcMfV645e6nSbuwaKRtuDzB6Zq32kFg2gx27qoYocGu5rCMI8vBkdwmyZlYEYNW76MtebTOIls5GJguhtI8G7j8eXvqvcQW6WuoyxK27aevnS/B1pJdcT2ipnKyAn4iuWa5wa9G9tEl4pjYAq3N8jNYTxpw7Jw9xDNGu7sZG7WBz4E9PaDW+JiKPaORAyag9d4dsOJY0F+rHsydhVtuM1kU0U3g3Wplsorl42MBPZuTzAbv8AdVt1C0jmQXEHNX8PGs60gT8JcT3HDl+d1tcHMTHoc/VPv6e0VeNOumspTYXDEwuf0bnurPrhlISRS8Elu3dzFZ9x3Lstba2Iw3asT7gP51pN0pguQxGATg1k3HdyZ+IXj+xEoC+8c6Ehti3BbAu69PWrRIXVQMnpVC4WtHi0mPUM+qbpoSP/AEqR/Grf2+6MKoyx7hXFfxM7tPzAkpZ95UDpimt1J6uDRrS0nPNyAOvWhcwqgyTnvrmbOqKILW8rbxv3h/4GrbwrZ9joUMmCrykuSOvPkPyFVHViZ2ghUfXlAAFX22SOxjjgRSERQowemK9GqX8tI83UL+a2PI7uWHAdTKg+0Ovwo8s1rLEJiVxGd4z3HB/nRFkEq/W5+2ofiKYWOlzzA4dhsXzJ5VqmYNHODZZJ9Ou5ZX3u927FvHKrQpHgOQyaJMT3XLD2eqtCmJdFwTBQeyu4oq8lX2UbPlSyB3lXM5rnUV0ZzzFABlxigTgE1wEDqa7kHPfQMq8U4lnkkPPLEk0le8S2GnDsjJ2kv9gd3tqtcT6xJpFxPYxHE245P9le78qpsTXF9drDHueV2wKxqq7lPo6Z29RgaRHqdxrYZLa1Ei9GJ6D2mo2w+ju9seJbTV4ZrcRRTrI8WTkDvwcVO6BCmnWKWo5iMbi39onqamjc71IiI9tRK2OfpRXjbX1McyGKWeMk4Zc499OFCKwCEE9ceNRCWk9yu4MVIPJvGoe/1q50S4IuozsB5Sd2KnfJ9opVxXQhxVpmqNf9q3ai3Y/rlkzt8tviScCq1HJBAZXjaRreTEckkrZIB5Z8OROauen8eaNelllv4FwOayHHuyeRrM+Kb6Ozv7uPSwPQpXwMcwD15fGumvj1yY2ttd8Du6ZmnaFnCyjzwsoHRhTOTVb21CxlmQjmN1RlrrqNZra3sQdV+q45MtSCXlj2WV1ZkwMhTHk+z/s11q54wcWz2iOaK71KYlFaRs+sx6D2mrPwdf6Tw9etc3U6O8eRyPVsd3kAT7Sarmo3ry2rPC8rIrBXZ2HMnOOQ9nfmiWsluLdRJZb32k7zPtB784xWbs+SlFs1h/pJ0jaw3ZLd+T/Kkv8AaRpijaqk4+9/+tZqbmyY7Rp0aYIYk3DE4znHtI5U6GqMHbba23Z5xtMh9nWp8kStkif4qvrTjW3H9HwkahYxtMpAOWQYyOnvHs86k9E1A8QcNw3ROJ4jskx1DDv9/X30z+ju2ubrWbjVzBHFapEYQV6Mx28ufl1oogj4S45ltACNN1dcxZPqo/h7jke8USxIccosqXTXenOkintol+IrHOJZhPxBdvnPr4+AArUXvYbXUFS3czNnBVPWzUPB9GYvNXnu7y4YW0khdI05MQTnBPd7qy8kYrk02OT4Qrwzp7SfRi5CEyNI88YA5kq2Pz2ke+n2mWd60as1sUJHMNyx7e+rPaadb2FnFbRLtihUKi56AV13UD1cGuO2amdtMXBYIoQXSAs80a4+yEPzzUdeXHLaTk1L3RaTl0qIltgdxburnOpHdEtPSdYtpGTcsBMh8ByIH5mrl2ILFuufsnp/pVf4WT17k4yAAPnVizjoK9Cr9CPMv/6jG08UXLY3ZPjvqn8a3TpHb25fd1fOOfgO/wBtXeSSNELS4CqMlm5AVmPFmqWuo6s0towaCJQm4d5Gc495rVIwl0Wv6PF26DP4m6Yn8K0KL9HOToFwW6m7b/IlCmJdF1X6g9ldya4p9RfZXc0AdHurh599A8x1xXfdQAMg9wppquow6TpdxfSn1YUJx4nuHxxTsYwcVRPpR1Exafa6fGedw5dseA6fmfyppZYMz2Z73XdTdwj3F1cOWwoySf5VI6dbDS7hTIpEw+sSOhrQOBeFl0WwF5dR/wDjbhQW3D9Wvcvt8amNV0DT9XU9tCEl7pVGCP51NuZLCLrai8sren3wliWUjKk4bHTFSAMTSgR3ADgZUA9RUVLwdq9rLssp0kjY9d23HtFKw2kml3iW9+8Indd4CNnl0yfLNcTraOxWRl0T+kXxN0beYYkXoe5h41FfSXbO3DM88IHqEF/u5/8AqizakqzRusZSWNsFfKnt1q9le6c1vcKsiSqVZSeorWDSHOts8/mUpuQcwakNIJn7W1mBMLqWAPcR4VbNc4Btpl9J0iXsh3wuS3wNG0LhTs9PVNQvFhcOxREQEruwDk/+kV1RsjnJxuix8JFe03hyPVYmkF0ICuSQFzgD301vNItrRiDdtKV7tm0fHNWK64DvbaXfYakki925cGmh4I1yZ/0skeO9iaflgT4LE+Rnoeif0sCG3BFPMA8jVkg4btdMmEno8UyHqJUDfOpDT7CHQ7RYiwaTHM0Lm8jkwS3JeZrinY2+DthUkuR9Z2Wkz9NMs1KnoIF/lU9FYaMIuemWQI8IEH8KptpfKkmd5qR/pVQQofPvrHdJM08cWWZJLaFezt0WJB9lBgflSVymn3Kh7u2hmMfOPtEDYPlnpVfk1ZYmAXm2OlEjvJZZA8rch0GaHOQ/HFFlg7FV9VEXP9lQKWDhQPWqBXUdh5UDqh6MQe+pyNInpJlVSSetNS42VE+niRsscDwz1osmrRoPrA1OWx4wP5JBzyc+FRV5dKoYCmdxrin6v5VH9tJOTI5IUDPLnyqlBsHNIuPCmdk7Ho20/Op5iedQPDMNxHamWUxmOUBotoIJXuJ86n1Bbr316SiorB5cpbpNkNxNPt4fu8vs9UcyfMcqzWeEMFBc8z6oXrmrxx6oXSI42BKySjoOmM1AcEQyPrE0vZ744ogqlue055EZ8s1TXGTOXZc+DtNfTNBWKUESSOZGUnmMgD5AUKl7VdsR9tCkUPl+oPZXBndnJrgJ2jHhXNxzQAp76HLFEB5c67keNABiQOQqrajpA1rjq3mnXdbadbhmB6GQsSo/j7qs+eWegqH0e6W41fVUByUlX5Y/hTQeya6daAIz1HxrgIEqFjy3DOfDNIRzLkTS52qNnrIAXyeuF5ch30hjncACcisavdRuuIfpEnvbWXbbWzdkjZ5Mq55eeTk1pOuX6aXw9c3E1xGnYwTR7iw3M5BCYHeScVUNWsYtE0w6mogXs7OIIkTrntDGqsSo55z308ZFlrlEPJqsusXUrQB99u+0sg/h30lJfOCQ/Jx9YdM/61edITTXtLGWP0MRlrQ7lMRzhVEmdoBHPOdxPfVbkk0rVeJNMumnhK2wuJrppY443kZWCpE0SYBAOCD3gnwrJ0r0dC1D9kVFrs64UuWX+yfrU5uNRW8xLDJslHIqehq0RabZwz3TWq6e9vJPFKGmVDiIhi64IyMEgcudMZbbTZdEcQPbRRpNujH6NnkHa5AYEb1O09c4wKzdeDXzZ6IAa3dwEb0JA71ORTpOJSygNvXyIqVmi0G4nkWNuxjTVmllMrKd0SqxIQAD1TgADxIrsFxoUWoXd5Obea3miju44+z27ZFyjR7e4Fjux4Cl40N3P4IGS8e/m+thO/J5miSyRJ6qndjuHjUpHbaYeLobdLqFra17NFfaNk2xQTk9PWIPM8udLz6TBFr9tK99DcRPIjuFSNQo3Y2ttO3kAM93Wl48hK1Lsr3bFjnko8BSscqRnod39o93sqe0qxgsoLxbt7J5zKuwxypJgdqPA8vV7vCn80VtcaRdIrWsLdo+xgYyZD2nqggjcvLoQcYqvD9zL8x9ipNdRJgqdz5ySaJ/SLBu+rHr1ppU0NudOKFrc+jyBV27wByfzyd3P2U/uDojLbRTrDJHGbQSL2caiNcAuwZRufoQwJ5Zo8I/zH2KeNQZvrMSPDNHF+PHnUpe3mmWbFNXksnuPRrpn9DMYymU7IAgY3/WxyzjrTSW60zUmFtp91ZW+I7GYG5lRSECv2oLdC3Ncjvp+APzA1bUD3fOm8l2Tk5AFTthqnCl1d2013JEBFqM0yBcKJY2l2qjjuUZVufcGqGmXQ7jhi5sZb2zXUJu0u4yBzARsKm/OASoc7fFlpqhCeoG4uI+xkm3rII+oDDlTm0mivI4Zop0RZQUPpXqKHAGQDgjv78UTX7fQ4uE7WzsbiD+ktPCdvsxmbtObDd9oq2B5DNNNTsv6L0jS7R5MzyI1xIg+xuOFHwXPvreulIwnbKRrWkWPY6bAA6v6g9ZGyp9h8KkAhFZLoPGN5oJjgQCe1CgzRN1BLH6p9mK0TQeKLPiCSSOCOSN41DhXxzXOM/GhxaJTRKyQxzRlJUV1PVWGQaSisre3BEMEcQPUIoHyp1t864RmkMIihVwPGhRqFAB1AC/W60M0wlucSFCp64yaSGVfJmYhcnBPI0sgSuASDuo2ai/TmVcqhGPInNOY7reBuABPQZoyA6JrOdA1j0LjBkmfal0zRtn+1nl+fL31oXaJt9YjPgOdY7xVC9jxDdquV2y70xywDzHzrSv2iHw0zZuZ/1rnI93sqF4U1sa3oMM5bMyfo5h4MO/39amASO/kKzawaDLWtGtNd0yWxugQj8wy8ijDoRVG+khhaaHBAPrySBCR9oKP54rSDnacHurM/pRDOlgO4M/8KuBEhbhbsLTglLuXAWJJJHPkGNQHCOmLdx3mq3Jw1xIQnszkn48vdUpaSekfR3babbY9LvJPRlzy6uSSfLANWeHRrezsYLFAqiFAqkHG7z9tVgRExxzWvNcOncaTuQlwu4xoWPeRUjPp8sQOwEio6e3cA5Wk0CeCvavDcWsBkt3VWAY+uSRgAkgeeAcU5ttMnEJFzKrybiCwGAf+xSQtze6w80mWitBsQE9XP1j7hgVKLHkYwQB51ntRpvl8hbezEa5UKvLr3mnkcQQ7gq/CkUhycbse2pCK3IUHI91NLBLeSLgthb6ncMAmycB8DqCOR/hT5bZHJyPjUdxEWsJdPv84EU+xz/dYYNTWmwTajLIIEZ1iI3spGRn2nnVYyLIi1upHn7KQltkCktz8POrB/RM6qf0Lse7O0Z/Om02jXTHJjc9/qlT3e0UbQyY7xBOs+sTbcbUO0Y/Oo3vqZ4g4evNI1e4tirzqmHaRU6AjPPGcdaiAvOmI6FzyHfS1zYXVqsZmt5YlkXchdSNw8RU7wVw63EOvRQuMW8X6Sc/3R3e/pW4Xum2F/Z+h3drHLb4wEK8gPLw91S3gaWTzhbEidW8DuJ8BT+41GXUL0yyct2FUDoigYA9gAHwrQeIfopRwZeH5ljz1t5ifyb+B+NVK74A4lsbVpn05n54xEwc/AEmqUhYI8XttcSMV/R5PIf3RyH5AVoH0V2zu17fEnbtWJfedx/hWXDT7r05bLsJBcM4QRFTuz0xit/4V0QcP8P21gcGRRumYd7nr/L3Um+MAlyTBwO+uYGK6OtdqSxM9aFButCgDlChQoAFChQoAFChQoAFChQoAFChQoAFChQoAFChQoAFChQoAFChQoAFChQoAFChQoAFChQoAFChQoAFChQoAFChQoAFChQoAFChQoA//9k="/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905" y="5046744"/>
            <a:ext cx="1651000" cy="16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0831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caso </a:t>
            </a:r>
            <a:r>
              <a:rPr lang="pt-BR" dirty="0" err="1" smtClean="0"/>
              <a:t>Swiss</a:t>
            </a:r>
            <a:r>
              <a:rPr lang="pt-BR" dirty="0" smtClean="0"/>
              <a:t> </a:t>
            </a:r>
            <a:r>
              <a:rPr lang="pt-BR" dirty="0" err="1" smtClean="0"/>
              <a:t>Leaks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</a:t>
            </a:r>
            <a:r>
              <a:rPr lang="pt-BR" dirty="0"/>
              <a:t>harles Lewis </a:t>
            </a:r>
            <a:r>
              <a:rPr lang="pt-BR" dirty="0" smtClean="0"/>
              <a:t>saiu 1988</a:t>
            </a:r>
            <a:r>
              <a:rPr lang="pt-BR" dirty="0"/>
              <a:t> </a:t>
            </a:r>
            <a:r>
              <a:rPr lang="pt-BR" dirty="0" smtClean="0"/>
              <a:t>do “60 minutes”.</a:t>
            </a:r>
          </a:p>
          <a:p>
            <a:r>
              <a:rPr lang="pt-BR" dirty="0" smtClean="0"/>
              <a:t>Em 1997 cria </a:t>
            </a:r>
            <a:r>
              <a:rPr lang="pt-BR" dirty="0"/>
              <a:t>Consórcio Internacional de Jornalistas de Investigação </a:t>
            </a:r>
            <a:r>
              <a:rPr lang="pt-BR" dirty="0" smtClean="0"/>
              <a:t>(ICIJ) - </a:t>
            </a:r>
            <a:r>
              <a:rPr lang="pt-BR" dirty="0"/>
              <a:t>fiscalizador do serviço público e de questões </a:t>
            </a:r>
            <a:r>
              <a:rPr lang="pt-BR" dirty="0" smtClean="0"/>
              <a:t>éticas.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3910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 dirty="0" err="1" smtClean="0">
                <a:latin typeface="Garamond" panose="02020404030301010803" pitchFamily="18" charset="0"/>
              </a:rPr>
              <a:t>Redes</a:t>
            </a:r>
            <a:r>
              <a:rPr lang="en-US" altLang="pt-BR" dirty="0" smtClean="0">
                <a:latin typeface="Garamond" panose="02020404030301010803" pitchFamily="18" charset="0"/>
              </a:rPr>
              <a:t> </a:t>
            </a:r>
            <a:r>
              <a:rPr lang="en-US" altLang="pt-BR" dirty="0" err="1" smtClean="0">
                <a:latin typeface="Garamond" panose="02020404030301010803" pitchFamily="18" charset="0"/>
              </a:rPr>
              <a:t>Sociais</a:t>
            </a:r>
            <a:r>
              <a:rPr lang="en-US" altLang="pt-BR" dirty="0" smtClean="0">
                <a:latin typeface="Garamond" panose="02020404030301010803" pitchFamily="18" charset="0"/>
              </a:rPr>
              <a:t> </a:t>
            </a:r>
            <a:r>
              <a:rPr lang="en-US" altLang="pt-BR" dirty="0" err="1" smtClean="0">
                <a:latin typeface="Garamond" panose="02020404030301010803" pitchFamily="18" charset="0"/>
              </a:rPr>
              <a:t>em</a:t>
            </a:r>
            <a:r>
              <a:rPr lang="en-US" altLang="pt-BR" dirty="0" smtClean="0">
                <a:latin typeface="Garamond" panose="02020404030301010803" pitchFamily="18" charset="0"/>
              </a:rPr>
              <a:t> RI (SNA)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pt-BR" dirty="0" smtClean="0">
                <a:latin typeface="Garamond" panose="02020404030301010803" pitchFamily="18" charset="0"/>
              </a:rPr>
              <a:t>O </a:t>
            </a:r>
            <a:r>
              <a:rPr lang="en-US" altLang="pt-BR" dirty="0" err="1" smtClean="0">
                <a:latin typeface="Garamond" panose="02020404030301010803" pitchFamily="18" charset="0"/>
              </a:rPr>
              <a:t>que</a:t>
            </a:r>
            <a:r>
              <a:rPr lang="en-US" altLang="pt-BR" dirty="0" smtClean="0">
                <a:latin typeface="Garamond" panose="02020404030301010803" pitchFamily="18" charset="0"/>
              </a:rPr>
              <a:t> é (e o </a:t>
            </a:r>
            <a:r>
              <a:rPr lang="en-US" altLang="pt-BR" dirty="0" err="1" smtClean="0">
                <a:latin typeface="Garamond" panose="02020404030301010803" pitchFamily="18" charset="0"/>
              </a:rPr>
              <a:t>que</a:t>
            </a:r>
            <a:r>
              <a:rPr lang="en-US" altLang="pt-BR" dirty="0" smtClean="0">
                <a:latin typeface="Garamond" panose="02020404030301010803" pitchFamily="18" charset="0"/>
              </a:rPr>
              <a:t> </a:t>
            </a:r>
            <a:r>
              <a:rPr lang="en-US" altLang="pt-BR" dirty="0" err="1" smtClean="0">
                <a:latin typeface="Garamond" panose="02020404030301010803" pitchFamily="18" charset="0"/>
              </a:rPr>
              <a:t>não</a:t>
            </a:r>
            <a:r>
              <a:rPr lang="en-US" altLang="pt-BR" dirty="0" smtClean="0">
                <a:latin typeface="Garamond" panose="02020404030301010803" pitchFamily="18" charset="0"/>
              </a:rPr>
              <a:t>  </a:t>
            </a:r>
            <a:r>
              <a:rPr lang="en-US" altLang="pt-BR" dirty="0">
                <a:latin typeface="Garamond" panose="02020404030301010803" pitchFamily="18" charset="0"/>
              </a:rPr>
              <a:t>é</a:t>
            </a:r>
            <a:r>
              <a:rPr lang="en-US" altLang="pt-BR" dirty="0" smtClean="0">
                <a:latin typeface="Garamond" panose="02020404030301010803" pitchFamily="18" charset="0"/>
              </a:rPr>
              <a:t>) SNA </a:t>
            </a:r>
            <a:r>
              <a:rPr lang="en-US" altLang="pt-BR" dirty="0" err="1" smtClean="0">
                <a:latin typeface="Garamond" panose="02020404030301010803" pitchFamily="18" charset="0"/>
              </a:rPr>
              <a:t>em</a:t>
            </a:r>
            <a:r>
              <a:rPr lang="en-US" altLang="pt-BR" dirty="0" smtClean="0">
                <a:latin typeface="Garamond" panose="02020404030301010803" pitchFamily="18" charset="0"/>
              </a:rPr>
              <a:t> RI   (</a:t>
            </a:r>
            <a:r>
              <a:rPr lang="en-US" altLang="pt-BR" dirty="0" err="1" smtClean="0">
                <a:latin typeface="Garamond" panose="02020404030301010803" pitchFamily="18" charset="0"/>
              </a:rPr>
              <a:t>obs</a:t>
            </a:r>
            <a:r>
              <a:rPr lang="en-US" altLang="pt-BR" dirty="0" smtClean="0">
                <a:latin typeface="Garamond" panose="02020404030301010803" pitchFamily="18" charset="0"/>
              </a:rPr>
              <a:t>: </a:t>
            </a:r>
            <a:r>
              <a:rPr lang="en-US" altLang="pt-BR" dirty="0" err="1" smtClean="0">
                <a:latin typeface="Garamond" panose="02020404030301010803" pitchFamily="18" charset="0"/>
              </a:rPr>
              <a:t>Nomenclatura</a:t>
            </a:r>
            <a:r>
              <a:rPr lang="en-US" altLang="pt-BR" dirty="0" smtClean="0">
                <a:latin typeface="Garamond" panose="02020404030301010803" pitchFamily="18" charset="0"/>
              </a:rPr>
              <a:t> de RI é </a:t>
            </a:r>
            <a:r>
              <a:rPr lang="en-US" altLang="pt-BR" dirty="0" err="1" smtClean="0">
                <a:latin typeface="Garamond" panose="02020404030301010803" pitchFamily="18" charset="0"/>
              </a:rPr>
              <a:t>usado</a:t>
            </a:r>
            <a:r>
              <a:rPr lang="en-US" altLang="pt-BR" dirty="0" smtClean="0">
                <a:latin typeface="Garamond" panose="02020404030301010803" pitchFamily="18" charset="0"/>
              </a:rPr>
              <a:t> </a:t>
            </a:r>
            <a:r>
              <a:rPr lang="en-US" altLang="pt-BR" dirty="0" err="1" smtClean="0">
                <a:latin typeface="Garamond" panose="02020404030301010803" pitchFamily="18" charset="0"/>
              </a:rPr>
              <a:t>só</a:t>
            </a:r>
            <a:r>
              <a:rPr lang="en-US" altLang="pt-BR" dirty="0" smtClean="0">
                <a:latin typeface="Garamond" panose="02020404030301010803" pitchFamily="18" charset="0"/>
              </a:rPr>
              <a:t> NA) </a:t>
            </a:r>
          </a:p>
          <a:p>
            <a:pPr eaLnBrk="1" hangingPunct="1"/>
            <a:r>
              <a:rPr lang="en-US" altLang="pt-BR" dirty="0" smtClean="0">
                <a:latin typeface="Garamond" panose="02020404030301010803" pitchFamily="18" charset="0"/>
              </a:rPr>
              <a:t>Como </a:t>
            </a:r>
            <a:r>
              <a:rPr lang="en-US" altLang="pt-BR" dirty="0" err="1" smtClean="0">
                <a:latin typeface="Garamond" panose="02020404030301010803" pitchFamily="18" charset="0"/>
              </a:rPr>
              <a:t>fazer</a:t>
            </a:r>
            <a:r>
              <a:rPr lang="en-US" altLang="pt-BR" dirty="0" smtClean="0">
                <a:latin typeface="Garamond" panose="02020404030301010803" pitchFamily="18" charset="0"/>
              </a:rPr>
              <a:t> um NA (</a:t>
            </a:r>
            <a:r>
              <a:rPr lang="en-US" altLang="pt-BR" dirty="0" err="1" smtClean="0">
                <a:latin typeface="Garamond" panose="02020404030301010803" pitchFamily="18" charset="0"/>
              </a:rPr>
              <a:t>em</a:t>
            </a:r>
            <a:r>
              <a:rPr lang="en-US" altLang="pt-BR" dirty="0" smtClean="0">
                <a:latin typeface="Garamond" panose="02020404030301010803" pitchFamily="18" charset="0"/>
              </a:rPr>
              <a:t> </a:t>
            </a:r>
            <a:r>
              <a:rPr lang="en-US" altLang="pt-BR" dirty="0" err="1" smtClean="0">
                <a:latin typeface="Garamond" panose="02020404030301010803" pitchFamily="18" charset="0"/>
              </a:rPr>
              <a:t>três</a:t>
            </a:r>
            <a:r>
              <a:rPr lang="en-US" altLang="pt-BR" dirty="0" smtClean="0">
                <a:latin typeface="Garamond" panose="02020404030301010803" pitchFamily="18" charset="0"/>
              </a:rPr>
              <a:t> </a:t>
            </a:r>
            <a:r>
              <a:rPr lang="en-US" altLang="pt-BR" dirty="0" err="1" smtClean="0">
                <a:latin typeface="Garamond" panose="02020404030301010803" pitchFamily="18" charset="0"/>
              </a:rPr>
              <a:t>partes</a:t>
            </a:r>
            <a:r>
              <a:rPr lang="en-US" altLang="pt-BR" dirty="0" smtClean="0">
                <a:latin typeface="Garamond" panose="02020404030301010803" pitchFamily="18" charset="0"/>
              </a:rPr>
              <a:t>)</a:t>
            </a:r>
          </a:p>
          <a:p>
            <a:pPr eaLnBrk="1" hangingPunct="1"/>
            <a:r>
              <a:rPr lang="en-US" altLang="pt-BR" dirty="0" smtClean="0">
                <a:latin typeface="Garamond" panose="02020404030301010803" pitchFamily="18" charset="0"/>
              </a:rPr>
              <a:t>NA: O </a:t>
            </a:r>
            <a:r>
              <a:rPr lang="en-US" altLang="pt-BR" dirty="0" err="1" smtClean="0">
                <a:latin typeface="Garamond" panose="02020404030301010803" pitchFamily="18" charset="0"/>
              </a:rPr>
              <a:t>Bom</a:t>
            </a:r>
            <a:r>
              <a:rPr lang="en-US" altLang="pt-BR" dirty="0" smtClean="0">
                <a:latin typeface="Garamond" panose="02020404030301010803" pitchFamily="18" charset="0"/>
              </a:rPr>
              <a:t>, o Mal, e o FEIO </a:t>
            </a:r>
          </a:p>
          <a:p>
            <a:pPr eaLnBrk="1" hangingPunct="1"/>
            <a:r>
              <a:rPr lang="en-US" altLang="pt-BR" dirty="0" err="1" smtClean="0">
                <a:latin typeface="Garamond" panose="02020404030301010803" pitchFamily="18" charset="0"/>
              </a:rPr>
              <a:t>Questões</a:t>
            </a:r>
            <a:endParaRPr lang="en-US" altLang="pt-BR" dirty="0" smtClean="0">
              <a:latin typeface="Garamond" panose="02020404030301010803" pitchFamily="18" charset="0"/>
            </a:endParaRPr>
          </a:p>
          <a:p>
            <a:pPr eaLnBrk="1" hangingPunct="1"/>
            <a:endParaRPr lang="en-US" altLang="pt-BR" dirty="0" smtClean="0">
              <a:latin typeface="Garamond" panose="02020404030301010803" pitchFamily="18" charset="0"/>
            </a:endParaRPr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800" y="5892800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0564898"/>
      </p:ext>
    </p:extLst>
  </p:cSld>
  <p:clrMapOvr>
    <a:masterClrMapping/>
  </p:clrMapOvr>
  <p:transition spd="slow" advTm="692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 dirty="0" smtClean="0">
                <a:latin typeface="Garamond" panose="02020404030301010803" pitchFamily="18" charset="0"/>
              </a:rPr>
              <a:t>O </a:t>
            </a:r>
            <a:r>
              <a:rPr lang="en-US" altLang="pt-BR" dirty="0" err="1" smtClean="0">
                <a:latin typeface="Garamond" panose="02020404030301010803" pitchFamily="18" charset="0"/>
              </a:rPr>
              <a:t>que</a:t>
            </a:r>
            <a:r>
              <a:rPr lang="en-US" altLang="pt-BR" dirty="0" smtClean="0">
                <a:latin typeface="Garamond" panose="02020404030301010803" pitchFamily="18" charset="0"/>
              </a:rPr>
              <a:t> é (e </a:t>
            </a:r>
            <a:r>
              <a:rPr lang="en-US" altLang="pt-BR" dirty="0" err="1" smtClean="0">
                <a:latin typeface="Garamond" panose="02020404030301010803" pitchFamily="18" charset="0"/>
              </a:rPr>
              <a:t>não</a:t>
            </a:r>
            <a:r>
              <a:rPr lang="en-US" altLang="pt-BR" dirty="0" smtClean="0">
                <a:latin typeface="Garamond" panose="02020404030301010803" pitchFamily="18" charset="0"/>
              </a:rPr>
              <a:t> é) SNA </a:t>
            </a:r>
            <a:r>
              <a:rPr lang="en-US" altLang="pt-BR" dirty="0" err="1" smtClean="0">
                <a:latin typeface="Garamond" panose="02020404030301010803" pitchFamily="18" charset="0"/>
              </a:rPr>
              <a:t>em</a:t>
            </a:r>
            <a:r>
              <a:rPr lang="en-US" altLang="pt-BR" dirty="0" smtClean="0">
                <a:latin typeface="Garamond" panose="02020404030301010803" pitchFamily="18" charset="0"/>
              </a:rPr>
              <a:t> RI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755882" y="1708778"/>
            <a:ext cx="4313864" cy="3777622"/>
          </a:xfrm>
        </p:spPr>
        <p:txBody>
          <a:bodyPr/>
          <a:lstStyle/>
          <a:p>
            <a:pPr eaLnBrk="1" hangingPunct="1"/>
            <a:r>
              <a:rPr lang="ja-JP" altLang="en-US" dirty="0" smtClean="0">
                <a:latin typeface="Garamond" panose="02020404030301010803" pitchFamily="18" charset="0"/>
              </a:rPr>
              <a:t>“</a:t>
            </a:r>
            <a:r>
              <a:rPr lang="en-US" altLang="ja-JP" dirty="0" err="1" smtClean="0">
                <a:latin typeface="Garamond" panose="02020404030301010803" pitchFamily="18" charset="0"/>
              </a:rPr>
              <a:t>Redes</a:t>
            </a:r>
            <a:r>
              <a:rPr lang="ja-JP" altLang="en-US" dirty="0" smtClean="0">
                <a:latin typeface="Garamond" panose="02020404030301010803" pitchFamily="18" charset="0"/>
              </a:rPr>
              <a:t>”</a:t>
            </a:r>
            <a:r>
              <a:rPr lang="en-US" altLang="ja-JP" dirty="0" smtClean="0">
                <a:latin typeface="Garamond" panose="02020404030301010803" pitchFamily="18" charset="0"/>
              </a:rPr>
              <a:t> </a:t>
            </a:r>
            <a:r>
              <a:rPr lang="en-US" altLang="ja-JP" dirty="0" err="1" smtClean="0">
                <a:latin typeface="Garamond" panose="02020404030301010803" pitchFamily="18" charset="0"/>
              </a:rPr>
              <a:t>em</a:t>
            </a:r>
            <a:r>
              <a:rPr lang="en-US" altLang="ja-JP" dirty="0" smtClean="0">
                <a:latin typeface="Garamond" panose="02020404030301010803" pitchFamily="18" charset="0"/>
              </a:rPr>
              <a:t> RI (</a:t>
            </a:r>
            <a:r>
              <a:rPr lang="en-US" altLang="ja-JP" dirty="0" err="1" smtClean="0">
                <a:latin typeface="Garamond" panose="02020404030301010803" pitchFamily="18" charset="0"/>
              </a:rPr>
              <a:t>não</a:t>
            </a:r>
            <a:r>
              <a:rPr lang="en-US" altLang="ja-JP" dirty="0" smtClean="0">
                <a:latin typeface="Garamond" panose="02020404030301010803" pitchFamily="18" charset="0"/>
              </a:rPr>
              <a:t> SNA)</a:t>
            </a:r>
          </a:p>
          <a:p>
            <a:pPr lvl="1" eaLnBrk="1" hangingPunct="1"/>
            <a:r>
              <a:rPr lang="en-US" altLang="pt-BR" dirty="0" smtClean="0">
                <a:latin typeface="Garamond" panose="02020404030301010803" pitchFamily="18" charset="0"/>
              </a:rPr>
              <a:t>TANs, CTAs, </a:t>
            </a:r>
            <a:r>
              <a:rPr lang="en-US" altLang="pt-BR" dirty="0" err="1" smtClean="0">
                <a:latin typeface="Garamond" panose="02020404030301010803" pitchFamily="18" charset="0"/>
              </a:rPr>
              <a:t>Governança</a:t>
            </a:r>
            <a:r>
              <a:rPr lang="en-US" altLang="pt-BR" dirty="0" smtClean="0">
                <a:latin typeface="Garamond" panose="02020404030301010803" pitchFamily="18" charset="0"/>
              </a:rPr>
              <a:t> </a:t>
            </a:r>
            <a:r>
              <a:rPr lang="en-US" altLang="pt-BR" dirty="0" err="1" smtClean="0">
                <a:latin typeface="Garamond" panose="02020404030301010803" pitchFamily="18" charset="0"/>
              </a:rPr>
              <a:t>em</a:t>
            </a:r>
            <a:r>
              <a:rPr lang="en-US" altLang="pt-BR" dirty="0" smtClean="0">
                <a:latin typeface="Garamond" panose="02020404030301010803" pitchFamily="18" charset="0"/>
              </a:rPr>
              <a:t> </a:t>
            </a:r>
            <a:r>
              <a:rPr lang="en-US" altLang="pt-BR" dirty="0" err="1" smtClean="0">
                <a:latin typeface="Garamond" panose="02020404030301010803" pitchFamily="18" charset="0"/>
              </a:rPr>
              <a:t>rede</a:t>
            </a:r>
            <a:endParaRPr lang="en-US" altLang="pt-BR" dirty="0" smtClean="0">
              <a:latin typeface="Garamond" panose="02020404030301010803" pitchFamily="18" charset="0"/>
            </a:endParaRPr>
          </a:p>
          <a:p>
            <a:pPr lvl="1" eaLnBrk="1" hangingPunct="1"/>
            <a:r>
              <a:rPr lang="en-US" altLang="pt-BR" dirty="0" smtClean="0">
                <a:latin typeface="Garamond" panose="02020404030301010803" pitchFamily="18" charset="0"/>
              </a:rPr>
              <a:t>Hierarchies/Networks/Markets</a:t>
            </a:r>
          </a:p>
          <a:p>
            <a:pPr eaLnBrk="1" hangingPunct="1"/>
            <a:r>
              <a:rPr lang="en-US" altLang="pt-BR" dirty="0" err="1" smtClean="0">
                <a:latin typeface="Garamond" panose="02020404030301010803" pitchFamily="18" charset="0"/>
              </a:rPr>
              <a:t>Redes</a:t>
            </a:r>
            <a:r>
              <a:rPr lang="en-US" altLang="pt-BR" dirty="0" smtClean="0">
                <a:latin typeface="Garamond" panose="02020404030301010803" pitchFamily="18" charset="0"/>
              </a:rPr>
              <a:t> </a:t>
            </a:r>
            <a:r>
              <a:rPr lang="en-US" altLang="pt-BR" dirty="0" err="1" smtClean="0">
                <a:latin typeface="Garamond" panose="02020404030301010803" pitchFamily="18" charset="0"/>
              </a:rPr>
              <a:t>como</a:t>
            </a:r>
            <a:r>
              <a:rPr lang="en-US" altLang="pt-BR" dirty="0" smtClean="0">
                <a:latin typeface="Garamond" panose="02020404030301010803" pitchFamily="18" charset="0"/>
              </a:rPr>
              <a:t> </a:t>
            </a:r>
            <a:r>
              <a:rPr lang="en-US" altLang="pt-BR" dirty="0" err="1" smtClean="0">
                <a:latin typeface="Garamond" panose="02020404030301010803" pitchFamily="18" charset="0"/>
              </a:rPr>
              <a:t>Estruturas</a:t>
            </a:r>
            <a:r>
              <a:rPr lang="en-US" altLang="pt-BR" dirty="0" smtClean="0">
                <a:latin typeface="Garamond" panose="02020404030301010803" pitchFamily="18" charset="0"/>
              </a:rPr>
              <a:t> </a:t>
            </a:r>
            <a:r>
              <a:rPr lang="en-US" altLang="pt-BR" dirty="0" err="1" smtClean="0">
                <a:latin typeface="Garamond" panose="02020404030301010803" pitchFamily="18" charset="0"/>
              </a:rPr>
              <a:t>Relacionais</a:t>
            </a:r>
            <a:r>
              <a:rPr lang="en-US" altLang="pt-BR" dirty="0">
                <a:latin typeface="Garamond" panose="02020404030301010803" pitchFamily="18" charset="0"/>
              </a:rPr>
              <a:t> </a:t>
            </a:r>
            <a:r>
              <a:rPr lang="en-US" altLang="pt-BR" dirty="0" smtClean="0">
                <a:latin typeface="Garamond" panose="02020404030301010803" pitchFamily="18" charset="0"/>
              </a:rPr>
              <a:t>(NA)</a:t>
            </a:r>
          </a:p>
          <a:p>
            <a:pPr lvl="1" eaLnBrk="1" hangingPunct="1"/>
            <a:r>
              <a:rPr lang="en-US" altLang="pt-BR" dirty="0" err="1" smtClean="0">
                <a:latin typeface="Garamond" panose="02020404030301010803" pitchFamily="18" charset="0"/>
              </a:rPr>
              <a:t>Explanações</a:t>
            </a:r>
            <a:r>
              <a:rPr lang="en-US" altLang="pt-BR" dirty="0" smtClean="0">
                <a:latin typeface="Garamond" panose="02020404030301010803" pitchFamily="18" charset="0"/>
              </a:rPr>
              <a:t> </a:t>
            </a:r>
            <a:r>
              <a:rPr lang="en-US" altLang="pt-BR" dirty="0" err="1" smtClean="0">
                <a:latin typeface="Garamond" panose="02020404030301010803" pitchFamily="18" charset="0"/>
              </a:rPr>
              <a:t>Individualistas</a:t>
            </a:r>
            <a:endParaRPr lang="en-US" altLang="pt-BR" dirty="0" smtClean="0">
              <a:latin typeface="Garamond" panose="02020404030301010803" pitchFamily="18" charset="0"/>
            </a:endParaRPr>
          </a:p>
          <a:p>
            <a:pPr lvl="1" eaLnBrk="1" hangingPunct="1"/>
            <a:r>
              <a:rPr lang="en-US" altLang="pt-BR" dirty="0" err="1" smtClean="0">
                <a:latin typeface="Garamond" panose="02020404030301010803" pitchFamily="18" charset="0"/>
              </a:rPr>
              <a:t>Explanações</a:t>
            </a:r>
            <a:r>
              <a:rPr lang="en-US" altLang="pt-BR" dirty="0" smtClean="0">
                <a:latin typeface="Garamond" panose="02020404030301010803" pitchFamily="18" charset="0"/>
              </a:rPr>
              <a:t> </a:t>
            </a:r>
            <a:r>
              <a:rPr lang="en-US" altLang="pt-BR" dirty="0" err="1" smtClean="0">
                <a:latin typeface="Garamond" panose="02020404030301010803" pitchFamily="18" charset="0"/>
              </a:rPr>
              <a:t>Holistas</a:t>
            </a:r>
            <a:endParaRPr lang="en-US" altLang="pt-BR" dirty="0" smtClean="0">
              <a:latin typeface="Garamond" panose="02020404030301010803" pitchFamily="18" charset="0"/>
            </a:endParaRPr>
          </a:p>
          <a:p>
            <a:pPr lvl="1" eaLnBrk="1" hangingPunct="1"/>
            <a:r>
              <a:rPr lang="en-US" altLang="pt-BR" dirty="0" err="1" smtClean="0">
                <a:latin typeface="Garamond" panose="02020404030301010803" pitchFamily="18" charset="0"/>
              </a:rPr>
              <a:t>Explanações</a:t>
            </a:r>
            <a:r>
              <a:rPr lang="en-US" altLang="pt-BR" dirty="0" smtClean="0">
                <a:latin typeface="Garamond" panose="02020404030301010803" pitchFamily="18" charset="0"/>
              </a:rPr>
              <a:t> </a:t>
            </a:r>
            <a:r>
              <a:rPr lang="en-US" altLang="pt-BR" dirty="0" err="1" smtClean="0">
                <a:latin typeface="Garamond" panose="02020404030301010803" pitchFamily="18" charset="0"/>
              </a:rPr>
              <a:t>Relacionais</a:t>
            </a:r>
            <a:endParaRPr lang="en-US" altLang="pt-BR" dirty="0" smtClean="0">
              <a:latin typeface="Garamond" panose="020204040303010108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00164"/>
            <a:ext cx="457200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6934200" y="4267200"/>
            <a:ext cx="1295400" cy="609600"/>
            <a:chOff x="5943600" y="4419600"/>
            <a:chExt cx="1295400" cy="609600"/>
          </a:xfrm>
        </p:grpSpPr>
        <p:sp>
          <p:nvSpPr>
            <p:cNvPr id="21539" name="Cloud Callout 25"/>
            <p:cNvSpPr>
              <a:spLocks noChangeArrowheads="1"/>
            </p:cNvSpPr>
            <p:nvPr/>
          </p:nvSpPr>
          <p:spPr bwMode="auto">
            <a:xfrm>
              <a:off x="5943600" y="4419600"/>
              <a:ext cx="1295400" cy="609600"/>
            </a:xfrm>
            <a:prstGeom prst="cloudCallout">
              <a:avLst>
                <a:gd name="adj1" fmla="val -20833"/>
                <a:gd name="adj2" fmla="val 6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21540" name="TextBox 26"/>
            <p:cNvSpPr txBox="1">
              <a:spLocks noChangeArrowheads="1"/>
            </p:cNvSpPr>
            <p:nvPr/>
          </p:nvSpPr>
          <p:spPr bwMode="auto">
            <a:xfrm>
              <a:off x="6172200" y="4491335"/>
              <a:ext cx="914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pt-BR"/>
                <a:t>A&gt;B</a:t>
              </a:r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8763000" y="4267200"/>
            <a:ext cx="1295400" cy="609600"/>
            <a:chOff x="5943600" y="4419600"/>
            <a:chExt cx="1295400" cy="609600"/>
          </a:xfrm>
        </p:grpSpPr>
        <p:sp>
          <p:nvSpPr>
            <p:cNvPr id="21537" name="Cloud Callout 31"/>
            <p:cNvSpPr>
              <a:spLocks noChangeArrowheads="1"/>
            </p:cNvSpPr>
            <p:nvPr/>
          </p:nvSpPr>
          <p:spPr bwMode="auto">
            <a:xfrm>
              <a:off x="5943600" y="4419600"/>
              <a:ext cx="1295400" cy="609600"/>
            </a:xfrm>
            <a:prstGeom prst="cloudCallout">
              <a:avLst>
                <a:gd name="adj1" fmla="val -20833"/>
                <a:gd name="adj2" fmla="val 6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21538" name="TextBox 32"/>
            <p:cNvSpPr txBox="1">
              <a:spLocks noChangeArrowheads="1"/>
            </p:cNvSpPr>
            <p:nvPr/>
          </p:nvSpPr>
          <p:spPr bwMode="auto">
            <a:xfrm>
              <a:off x="6172200" y="4491335"/>
              <a:ext cx="914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pt-BR" sz="1200"/>
                <a:t>I am A, so I do B.</a:t>
              </a:r>
            </a:p>
          </p:txBody>
        </p:sp>
      </p:grp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7010400" y="5257800"/>
            <a:ext cx="2438400" cy="1371600"/>
            <a:chOff x="5486400" y="5257800"/>
            <a:chExt cx="2438400" cy="1371600"/>
          </a:xfrm>
        </p:grpSpPr>
        <p:grpSp>
          <p:nvGrpSpPr>
            <p:cNvPr id="21525" name="Group 36"/>
            <p:cNvGrpSpPr>
              <a:grpSpLocks/>
            </p:cNvGrpSpPr>
            <p:nvPr/>
          </p:nvGrpSpPr>
          <p:grpSpPr bwMode="auto">
            <a:xfrm>
              <a:off x="7315200" y="5257800"/>
              <a:ext cx="609600" cy="1371600"/>
              <a:chOff x="7315200" y="5029200"/>
              <a:chExt cx="609600" cy="1371600"/>
            </a:xfrm>
          </p:grpSpPr>
          <p:sp>
            <p:nvSpPr>
              <p:cNvPr id="21532" name="Smiley Face 20"/>
              <p:cNvSpPr>
                <a:spLocks noChangeArrowheads="1"/>
              </p:cNvSpPr>
              <p:nvPr/>
            </p:nvSpPr>
            <p:spPr bwMode="auto">
              <a:xfrm>
                <a:off x="7391400" y="5029200"/>
                <a:ext cx="457200" cy="457200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pt-BR" altLang="pt-BR"/>
              </a:p>
            </p:txBody>
          </p:sp>
          <p:cxnSp>
            <p:nvCxnSpPr>
              <p:cNvPr id="21533" name="Straight Connector 21"/>
              <p:cNvCxnSpPr>
                <a:cxnSpLocks noChangeShapeType="1"/>
                <a:stCxn id="21532" idx="4"/>
              </p:cNvCxnSpPr>
              <p:nvPr/>
            </p:nvCxnSpPr>
            <p:spPr bwMode="auto">
              <a:xfrm rot="5400000">
                <a:off x="7391400" y="5715000"/>
                <a:ext cx="4572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34" name="Straight Connector 22"/>
              <p:cNvCxnSpPr>
                <a:cxnSpLocks noChangeShapeType="1"/>
              </p:cNvCxnSpPr>
              <p:nvPr/>
            </p:nvCxnSpPr>
            <p:spPr bwMode="auto">
              <a:xfrm rot="16200000" flipH="1">
                <a:off x="7543800" y="6019800"/>
                <a:ext cx="45720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35" name="Straight Connector 23"/>
              <p:cNvCxnSpPr>
                <a:cxnSpLocks noChangeShapeType="1"/>
              </p:cNvCxnSpPr>
              <p:nvPr/>
            </p:nvCxnSpPr>
            <p:spPr bwMode="auto">
              <a:xfrm rot="5400000">
                <a:off x="7239000" y="6019800"/>
                <a:ext cx="45720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36" name="Straight Connector 24"/>
              <p:cNvCxnSpPr>
                <a:cxnSpLocks noChangeShapeType="1"/>
              </p:cNvCxnSpPr>
              <p:nvPr/>
            </p:nvCxnSpPr>
            <p:spPr bwMode="auto">
              <a:xfrm>
                <a:off x="7315200" y="5715000"/>
                <a:ext cx="6096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1526" name="Group 35"/>
            <p:cNvGrpSpPr>
              <a:grpSpLocks/>
            </p:cNvGrpSpPr>
            <p:nvPr/>
          </p:nvGrpSpPr>
          <p:grpSpPr bwMode="auto">
            <a:xfrm>
              <a:off x="5486400" y="5257800"/>
              <a:ext cx="609600" cy="1371600"/>
              <a:chOff x="5486400" y="5029200"/>
              <a:chExt cx="609600" cy="1371600"/>
            </a:xfrm>
          </p:grpSpPr>
          <p:cxnSp>
            <p:nvCxnSpPr>
              <p:cNvPr id="21527" name="Straight Connector 9"/>
              <p:cNvCxnSpPr>
                <a:cxnSpLocks noChangeShapeType="1"/>
              </p:cNvCxnSpPr>
              <p:nvPr/>
            </p:nvCxnSpPr>
            <p:spPr bwMode="auto">
              <a:xfrm rot="5400000">
                <a:off x="5562600" y="5715000"/>
                <a:ext cx="4572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28" name="Straight Connector 11"/>
              <p:cNvCxnSpPr>
                <a:cxnSpLocks noChangeShapeType="1"/>
              </p:cNvCxnSpPr>
              <p:nvPr/>
            </p:nvCxnSpPr>
            <p:spPr bwMode="auto">
              <a:xfrm rot="16200000" flipH="1">
                <a:off x="5715000" y="6019800"/>
                <a:ext cx="45720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29" name="Straight Connector 14"/>
              <p:cNvCxnSpPr>
                <a:cxnSpLocks noChangeShapeType="1"/>
              </p:cNvCxnSpPr>
              <p:nvPr/>
            </p:nvCxnSpPr>
            <p:spPr bwMode="auto">
              <a:xfrm rot="5400000">
                <a:off x="5410200" y="6019800"/>
                <a:ext cx="45720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30" name="Straight Connector 17"/>
              <p:cNvCxnSpPr>
                <a:cxnSpLocks noChangeShapeType="1"/>
              </p:cNvCxnSpPr>
              <p:nvPr/>
            </p:nvCxnSpPr>
            <p:spPr bwMode="auto">
              <a:xfrm>
                <a:off x="5486400" y="5715000"/>
                <a:ext cx="6096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1531" name="Smiley Face 34"/>
              <p:cNvSpPr>
                <a:spLocks noChangeArrowheads="1"/>
              </p:cNvSpPr>
              <p:nvPr/>
            </p:nvSpPr>
            <p:spPr bwMode="auto">
              <a:xfrm>
                <a:off x="5562600" y="5029200"/>
                <a:ext cx="457200" cy="457200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pt-BR" altLang="pt-BR"/>
              </a:p>
            </p:txBody>
          </p:sp>
        </p:grp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5029200"/>
            <a:ext cx="6540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326" y="5013326"/>
            <a:ext cx="6254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5800299" y="4191000"/>
            <a:ext cx="4410501" cy="1371600"/>
            <a:chOff x="4876800" y="4114800"/>
            <a:chExt cx="3962400" cy="1371600"/>
          </a:xfrm>
        </p:grpSpPr>
        <p:sp>
          <p:nvSpPr>
            <p:cNvPr id="21522" name="TextBox 38"/>
            <p:cNvSpPr txBox="1">
              <a:spLocks noChangeArrowheads="1"/>
            </p:cNvSpPr>
            <p:nvPr/>
          </p:nvSpPr>
          <p:spPr bwMode="auto">
            <a:xfrm>
              <a:off x="4876800" y="4114800"/>
              <a:ext cx="3962400" cy="83099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228600" bIns="2286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pt-BR" dirty="0" smtClean="0"/>
                <a:t>ESTUTURAS HOLÍSTICAS</a:t>
              </a:r>
              <a:endParaRPr lang="en-US" altLang="pt-BR" dirty="0"/>
            </a:p>
          </p:txBody>
        </p:sp>
        <p:sp>
          <p:nvSpPr>
            <p:cNvPr id="41" name="Bent Arrow 40"/>
            <p:cNvSpPr/>
            <p:nvPr/>
          </p:nvSpPr>
          <p:spPr bwMode="auto">
            <a:xfrm flipV="1">
              <a:off x="4876800" y="4953000"/>
              <a:ext cx="457200" cy="457200"/>
            </a:xfrm>
            <a:prstGeom prst="ben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2" name="Bent Arrow 41"/>
            <p:cNvSpPr/>
            <p:nvPr/>
          </p:nvSpPr>
          <p:spPr bwMode="auto">
            <a:xfrm flipH="1" flipV="1">
              <a:off x="8382000" y="4953000"/>
              <a:ext cx="457200" cy="533400"/>
            </a:xfrm>
            <a:prstGeom prst="ben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9" name="Group 45"/>
          <p:cNvGrpSpPr>
            <a:grpSpLocks/>
          </p:cNvGrpSpPr>
          <p:nvPr/>
        </p:nvGrpSpPr>
        <p:grpSpPr bwMode="auto">
          <a:xfrm>
            <a:off x="7620000" y="5105400"/>
            <a:ext cx="1219200" cy="381000"/>
            <a:chOff x="6096000" y="5105400"/>
            <a:chExt cx="1219200" cy="38100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1520" name="Left-Right Arrow 43"/>
            <p:cNvSpPr>
              <a:spLocks noChangeArrowheads="1"/>
            </p:cNvSpPr>
            <p:nvPr/>
          </p:nvSpPr>
          <p:spPr bwMode="auto">
            <a:xfrm>
              <a:off x="6096000" y="5105400"/>
              <a:ext cx="1219200" cy="381000"/>
            </a:xfrm>
            <a:prstGeom prst="leftRightArrow">
              <a:avLst>
                <a:gd name="adj1" fmla="val 50000"/>
                <a:gd name="adj2" fmla="val 500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21521" name="TextBox 44"/>
            <p:cNvSpPr txBox="1">
              <a:spLocks noChangeArrowheads="1"/>
            </p:cNvSpPr>
            <p:nvPr/>
          </p:nvSpPr>
          <p:spPr bwMode="auto">
            <a:xfrm>
              <a:off x="6172200" y="5133201"/>
              <a:ext cx="1066800" cy="2769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pt-BR" sz="1200" dirty="0" smtClean="0"/>
                <a:t>   </a:t>
              </a:r>
              <a:r>
                <a:rPr lang="en-US" altLang="pt-BR" sz="1200" dirty="0" err="1" smtClean="0"/>
                <a:t>Relações</a:t>
              </a:r>
              <a:r>
                <a:rPr lang="en-US" altLang="pt-BR" sz="1200" dirty="0" smtClean="0"/>
                <a:t> </a:t>
              </a:r>
              <a:endParaRPr lang="en-US" altLang="pt-BR" sz="1200" dirty="0"/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934200" y="5029200"/>
            <a:ext cx="2590800" cy="889000"/>
            <a:chOff x="5410200" y="5029200"/>
            <a:chExt cx="2590801" cy="888741"/>
          </a:xfrm>
        </p:grpSpPr>
        <p:pic>
          <p:nvPicPr>
            <p:cNvPr id="21518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5029200"/>
              <a:ext cx="679957" cy="883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9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0" y="5029200"/>
              <a:ext cx="685801" cy="888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300" y="4191000"/>
            <a:ext cx="571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158081" y="538067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>
                <a:solidFill>
                  <a:srgbClr val="660099"/>
                </a:solidFill>
                <a:latin typeface="Arial" panose="020B0604020202020204" pitchFamily="34" charset="0"/>
                <a:hlinkClick r:id="rId10"/>
              </a:rPr>
              <a:t>*Network </a:t>
            </a:r>
            <a:r>
              <a:rPr lang="pt-BR" dirty="0" err="1">
                <a:solidFill>
                  <a:srgbClr val="660099"/>
                </a:solidFill>
                <a:latin typeface="Arial" panose="020B0604020202020204" pitchFamily="34" charset="0"/>
                <a:hlinkClick r:id="rId10"/>
              </a:rPr>
              <a:t>analysis</a:t>
            </a:r>
            <a:r>
              <a:rPr lang="pt-BR" dirty="0">
                <a:solidFill>
                  <a:srgbClr val="660099"/>
                </a:solidFill>
                <a:latin typeface="Arial" panose="020B0604020202020204" pitchFamily="34" charset="0"/>
                <a:hlinkClick r:id="rId10"/>
              </a:rPr>
              <a:t> for </a:t>
            </a:r>
            <a:r>
              <a:rPr lang="pt-BR" dirty="0" err="1">
                <a:solidFill>
                  <a:srgbClr val="660099"/>
                </a:solidFill>
                <a:latin typeface="Arial" panose="020B0604020202020204" pitchFamily="34" charset="0"/>
                <a:hlinkClick r:id="rId10"/>
              </a:rPr>
              <a:t>international</a:t>
            </a:r>
            <a:r>
              <a:rPr lang="pt-BR" dirty="0">
                <a:solidFill>
                  <a:srgbClr val="660099"/>
                </a:solidFill>
                <a:latin typeface="Arial" panose="020B0604020202020204" pitchFamily="34" charset="0"/>
                <a:hlinkClick r:id="rId10"/>
              </a:rPr>
              <a:t> </a:t>
            </a:r>
            <a:r>
              <a:rPr lang="pt-BR" dirty="0" err="1">
                <a:solidFill>
                  <a:srgbClr val="660099"/>
                </a:solidFill>
                <a:latin typeface="Arial" panose="020B0604020202020204" pitchFamily="34" charset="0"/>
                <a:hlinkClick r:id="rId10"/>
              </a:rPr>
              <a:t>relations</a:t>
            </a:r>
            <a:endParaRPr lang="pt-BR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EM </a:t>
            </a:r>
            <a:r>
              <a:rPr lang="pt-BR" dirty="0" err="1">
                <a:solidFill>
                  <a:srgbClr val="222222"/>
                </a:solidFill>
                <a:latin typeface="Arial" panose="020B0604020202020204" pitchFamily="34" charset="0"/>
              </a:rPr>
              <a:t>Hafner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-Burton, M </a:t>
            </a:r>
            <a:r>
              <a:rPr lang="pt-BR" dirty="0" err="1">
                <a:solidFill>
                  <a:srgbClr val="222222"/>
                </a:solidFill>
                <a:latin typeface="Arial" panose="020B0604020202020204" pitchFamily="34" charset="0"/>
              </a:rPr>
              <a:t>Kahler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, AH Montgomery - </a:t>
            </a:r>
            <a:r>
              <a:rPr lang="pt-BR" dirty="0" err="1">
                <a:solidFill>
                  <a:srgbClr val="222222"/>
                </a:solidFill>
                <a:latin typeface="Arial" panose="020B0604020202020204" pitchFamily="34" charset="0"/>
              </a:rPr>
              <a:t>International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pt-BR" dirty="0" err="1">
                <a:solidFill>
                  <a:srgbClr val="222222"/>
                </a:solidFill>
                <a:latin typeface="Arial" panose="020B0604020202020204" pitchFamily="34" charset="0"/>
              </a:rPr>
              <a:t>Organization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, 2009</a:t>
            </a:r>
          </a:p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7200314"/>
      </p:ext>
    </p:extLst>
  </p:cSld>
  <p:clrMapOvr>
    <a:masterClrMapping/>
  </p:clrMapOvr>
  <p:transition spd="slow" advTm="3738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783035" y="282054"/>
            <a:ext cx="11988800" cy="1143000"/>
          </a:xfrm>
          <a:noFill/>
        </p:spPr>
        <p:txBody>
          <a:bodyPr/>
          <a:lstStyle/>
          <a:p>
            <a:pPr eaLnBrk="1" hangingPunct="1"/>
            <a:r>
              <a:rPr lang="en-US" altLang="pt-BR" dirty="0" smtClean="0">
                <a:latin typeface="Garamond" panose="02020404030301010803" pitchFamily="18" charset="0"/>
              </a:rPr>
              <a:t>Como </a:t>
            </a:r>
            <a:r>
              <a:rPr lang="en-US" altLang="pt-BR" dirty="0" err="1" smtClean="0">
                <a:latin typeface="Garamond" panose="02020404030301010803" pitchFamily="18" charset="0"/>
              </a:rPr>
              <a:t>fazer</a:t>
            </a:r>
            <a:r>
              <a:rPr lang="en-US" altLang="pt-BR" dirty="0" smtClean="0">
                <a:latin typeface="Garamond" panose="02020404030301010803" pitchFamily="18" charset="0"/>
              </a:rPr>
              <a:t> </a:t>
            </a:r>
            <a:r>
              <a:rPr lang="en-US" altLang="pt-BR" dirty="0" err="1" smtClean="0">
                <a:latin typeface="Garamond" panose="02020404030301010803" pitchFamily="18" charset="0"/>
              </a:rPr>
              <a:t>Análises</a:t>
            </a:r>
            <a:r>
              <a:rPr lang="en-US" altLang="pt-BR" dirty="0" smtClean="0">
                <a:latin typeface="Garamond" panose="02020404030301010803" pitchFamily="18" charset="0"/>
              </a:rPr>
              <a:t> </a:t>
            </a:r>
            <a:r>
              <a:rPr lang="en-US" altLang="pt-BR" dirty="0" err="1" smtClean="0">
                <a:latin typeface="Garamond" panose="02020404030301010803" pitchFamily="18" charset="0"/>
              </a:rPr>
              <a:t>em</a:t>
            </a:r>
            <a:r>
              <a:rPr lang="en-US" altLang="pt-BR" dirty="0" smtClean="0">
                <a:latin typeface="Garamond" panose="02020404030301010803" pitchFamily="18" charset="0"/>
              </a:rPr>
              <a:t> </a:t>
            </a:r>
            <a:r>
              <a:rPr lang="en-US" altLang="pt-BR" dirty="0" err="1" smtClean="0">
                <a:latin typeface="Garamond" panose="02020404030301010803" pitchFamily="18" charset="0"/>
              </a:rPr>
              <a:t>Redes</a:t>
            </a:r>
            <a:r>
              <a:rPr lang="en-US" altLang="pt-BR" dirty="0" smtClean="0">
                <a:latin typeface="Garamond" panose="02020404030301010803" pitchFamily="18" charset="0"/>
              </a:rPr>
              <a:t> (NAs) (1)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4669" y="1182806"/>
            <a:ext cx="58928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pt-BR" sz="2800" dirty="0">
                <a:latin typeface="Garamond" panose="02020404030301010803" pitchFamily="18" charset="0"/>
              </a:rPr>
              <a:t>1. </a:t>
            </a:r>
            <a:r>
              <a:rPr lang="en-US" altLang="pt-BR" sz="2800" dirty="0" err="1" smtClean="0">
                <a:latin typeface="Garamond" panose="02020404030301010803" pitchFamily="18" charset="0"/>
              </a:rPr>
              <a:t>Definir</a:t>
            </a:r>
            <a:r>
              <a:rPr lang="en-US" altLang="pt-BR" sz="2800" dirty="0" smtClean="0">
                <a:latin typeface="Garamond" panose="02020404030301010803" pitchFamily="18" charset="0"/>
              </a:rPr>
              <a:t> </a:t>
            </a:r>
            <a:r>
              <a:rPr lang="en-US" altLang="pt-BR" sz="2800" dirty="0" err="1" smtClean="0">
                <a:latin typeface="Garamond" panose="02020404030301010803" pitchFamily="18" charset="0"/>
              </a:rPr>
              <a:t>suas</a:t>
            </a:r>
            <a:r>
              <a:rPr lang="en-US" altLang="pt-BR" sz="2800" dirty="0" smtClean="0">
                <a:latin typeface="Garamond" panose="02020404030301010803" pitchFamily="18" charset="0"/>
              </a:rPr>
              <a:t> </a:t>
            </a:r>
            <a:r>
              <a:rPr lang="en-US" altLang="pt-BR" sz="2800" smtClean="0">
                <a:latin typeface="Garamond" panose="02020404030301010803" pitchFamily="18" charset="0"/>
              </a:rPr>
              <a:t>redes</a:t>
            </a:r>
            <a:endParaRPr lang="en-US" altLang="pt-BR" sz="2800" dirty="0">
              <a:latin typeface="Garamond" panose="02020404030301010803" pitchFamily="18" charset="0"/>
            </a:endParaRPr>
          </a:p>
          <a:p>
            <a:pPr lvl="1" eaLnBrk="1" hangingPunct="1"/>
            <a:r>
              <a:rPr lang="en-US" altLang="pt-BR" sz="2400" dirty="0" err="1" smtClean="0">
                <a:latin typeface="Garamond" panose="02020404030301010803" pitchFamily="18" charset="0"/>
              </a:rPr>
              <a:t>Laços</a:t>
            </a:r>
            <a:r>
              <a:rPr lang="en-US" altLang="pt-BR" sz="2400" dirty="0" smtClean="0">
                <a:latin typeface="Garamond" panose="02020404030301010803" pitchFamily="18" charset="0"/>
              </a:rPr>
              <a:t> (Ties)</a:t>
            </a:r>
            <a:endParaRPr lang="en-US" altLang="pt-BR" sz="2400" dirty="0">
              <a:latin typeface="Garamond" panose="02020404030301010803" pitchFamily="18" charset="0"/>
            </a:endParaRPr>
          </a:p>
          <a:p>
            <a:pPr lvl="1" eaLnBrk="1" hangingPunct="1"/>
            <a:r>
              <a:rPr lang="en-US" altLang="pt-BR" sz="2400" dirty="0" err="1" smtClean="0">
                <a:latin typeface="Garamond" panose="02020404030301010803" pitchFamily="18" charset="0"/>
              </a:rPr>
              <a:t>Nós</a:t>
            </a:r>
            <a:endParaRPr lang="en-US" altLang="pt-BR" sz="24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altLang="pt-BR" sz="2800" dirty="0">
                <a:latin typeface="Garamond" panose="02020404030301010803" pitchFamily="18" charset="0"/>
              </a:rPr>
              <a:t>2a. </a:t>
            </a:r>
            <a:r>
              <a:rPr lang="en-US" altLang="pt-BR" sz="2800" dirty="0" err="1" smtClean="0">
                <a:latin typeface="Garamond" panose="02020404030301010803" pitchFamily="18" charset="0"/>
              </a:rPr>
              <a:t>Teorizar</a:t>
            </a:r>
            <a:r>
              <a:rPr lang="en-US" altLang="pt-BR" sz="2800" dirty="0" smtClean="0">
                <a:latin typeface="Garamond" panose="02020404030301010803" pitchFamily="18" charset="0"/>
              </a:rPr>
              <a:t> as </a:t>
            </a:r>
            <a:r>
              <a:rPr lang="en-US" altLang="pt-BR" sz="2800" dirty="0" err="1" smtClean="0">
                <a:latin typeface="Garamond" panose="02020404030301010803" pitchFamily="18" charset="0"/>
              </a:rPr>
              <a:t>dinâmicas</a:t>
            </a:r>
            <a:r>
              <a:rPr lang="en-US" altLang="pt-BR" sz="2800" dirty="0" smtClean="0">
                <a:latin typeface="Garamond" panose="02020404030301010803" pitchFamily="18" charset="0"/>
              </a:rPr>
              <a:t> das </a:t>
            </a:r>
            <a:r>
              <a:rPr lang="en-US" altLang="pt-BR" sz="2800" dirty="0" err="1" smtClean="0">
                <a:latin typeface="Garamond" panose="02020404030301010803" pitchFamily="18" charset="0"/>
              </a:rPr>
              <a:t>redes</a:t>
            </a:r>
            <a:endParaRPr lang="en-US" altLang="pt-BR" sz="2800" dirty="0">
              <a:latin typeface="Garamond" panose="02020404030301010803" pitchFamily="18" charset="0"/>
            </a:endParaRPr>
          </a:p>
          <a:p>
            <a:pPr lvl="1" eaLnBrk="1" hangingPunct="1"/>
            <a:r>
              <a:rPr lang="en-US" altLang="pt-BR" sz="2400" dirty="0" err="1" smtClean="0">
                <a:latin typeface="Garamond" panose="02020404030301010803" pitchFamily="18" charset="0"/>
              </a:rPr>
              <a:t>Baseada-em-laços</a:t>
            </a:r>
            <a:endParaRPr lang="en-US" altLang="pt-BR" sz="2400" dirty="0">
              <a:latin typeface="Garamond" panose="02020404030301010803" pitchFamily="18" charset="0"/>
            </a:endParaRPr>
          </a:p>
          <a:p>
            <a:pPr marL="1085850" lvl="2"/>
            <a:r>
              <a:rPr lang="en-US" altLang="pt-BR" sz="2000" dirty="0" err="1" smtClean="0">
                <a:latin typeface="Garamond" panose="02020404030301010803" pitchFamily="18" charset="0"/>
              </a:rPr>
              <a:t>Balanço</a:t>
            </a:r>
            <a:r>
              <a:rPr lang="en-US" altLang="pt-BR" sz="2000" dirty="0" smtClean="0">
                <a:latin typeface="Garamond" panose="02020404030301010803" pitchFamily="18" charset="0"/>
              </a:rPr>
              <a:t> </a:t>
            </a:r>
            <a:r>
              <a:rPr lang="en-US" altLang="pt-BR" sz="2000" dirty="0" err="1" smtClean="0">
                <a:latin typeface="Garamond" panose="02020404030301010803" pitchFamily="18" charset="0"/>
              </a:rPr>
              <a:t>estrutural</a:t>
            </a:r>
            <a:r>
              <a:rPr lang="en-US" altLang="pt-BR" sz="2000" dirty="0" smtClean="0">
                <a:latin typeface="Garamond" panose="02020404030301010803" pitchFamily="18" charset="0"/>
              </a:rPr>
              <a:t> </a:t>
            </a:r>
          </a:p>
          <a:p>
            <a:pPr marL="1085850" lvl="2"/>
            <a:r>
              <a:rPr lang="en-US" altLang="pt-BR" sz="2000" dirty="0" err="1" smtClean="0">
                <a:latin typeface="Garamond" panose="02020404030301010803" pitchFamily="18" charset="0"/>
              </a:rPr>
              <a:t>Equivalencia</a:t>
            </a:r>
            <a:r>
              <a:rPr lang="en-US" altLang="pt-BR" sz="2000" dirty="0" smtClean="0">
                <a:latin typeface="Garamond" panose="02020404030301010803" pitchFamily="18" charset="0"/>
              </a:rPr>
              <a:t> </a:t>
            </a:r>
            <a:r>
              <a:rPr lang="en-US" altLang="pt-BR" sz="2000" dirty="0" err="1" smtClean="0">
                <a:latin typeface="Garamond" panose="02020404030301010803" pitchFamily="18" charset="0"/>
              </a:rPr>
              <a:t>Estrutural</a:t>
            </a:r>
            <a:r>
              <a:rPr lang="en-US" altLang="pt-BR" sz="2000" dirty="0" smtClean="0">
                <a:latin typeface="Garamond" panose="02020404030301010803" pitchFamily="18" charset="0"/>
              </a:rPr>
              <a:t> </a:t>
            </a:r>
          </a:p>
          <a:p>
            <a:pPr marL="1085850" lvl="2"/>
            <a:r>
              <a:rPr lang="en-US" altLang="pt-BR" sz="2000" dirty="0" err="1" smtClean="0">
                <a:latin typeface="Garamond" panose="02020404030301010803" pitchFamily="18" charset="0"/>
              </a:rPr>
              <a:t>Relações</a:t>
            </a:r>
            <a:r>
              <a:rPr lang="en-US" altLang="pt-BR" sz="2000" dirty="0" smtClean="0">
                <a:latin typeface="Garamond" panose="02020404030301010803" pitchFamily="18" charset="0"/>
              </a:rPr>
              <a:t> </a:t>
            </a:r>
            <a:r>
              <a:rPr lang="en-US" altLang="pt-BR" sz="2000" dirty="0" err="1" smtClean="0">
                <a:latin typeface="Garamond" panose="02020404030301010803" pitchFamily="18" charset="0"/>
              </a:rPr>
              <a:t>Preferenciais</a:t>
            </a:r>
            <a:endParaRPr lang="en-US" altLang="pt-BR" sz="2000" dirty="0">
              <a:latin typeface="Garamond" panose="02020404030301010803" pitchFamily="18" charset="0"/>
            </a:endParaRPr>
          </a:p>
          <a:p>
            <a:pPr lvl="1" eaLnBrk="1" hangingPunct="1"/>
            <a:r>
              <a:rPr lang="en-US" altLang="pt-BR" sz="2400" dirty="0" err="1" smtClean="0">
                <a:latin typeface="Garamond" panose="02020404030301010803" pitchFamily="18" charset="0"/>
              </a:rPr>
              <a:t>Baseada-em-nós</a:t>
            </a:r>
            <a:endParaRPr lang="en-US" altLang="pt-BR" sz="2400" dirty="0">
              <a:latin typeface="Garamond" panose="02020404030301010803" pitchFamily="18" charset="0"/>
            </a:endParaRPr>
          </a:p>
          <a:p>
            <a:pPr marL="1085850" lvl="2"/>
            <a:r>
              <a:rPr lang="en-US" altLang="pt-BR" sz="2000" dirty="0" err="1" smtClean="0">
                <a:latin typeface="Garamond" panose="02020404030301010803" pitchFamily="18" charset="0"/>
              </a:rPr>
              <a:t>Homofilia</a:t>
            </a:r>
            <a:endParaRPr lang="en-US" altLang="pt-BR" sz="2000" dirty="0" smtClean="0">
              <a:latin typeface="Garamond" panose="02020404030301010803" pitchFamily="18" charset="0"/>
            </a:endParaRPr>
          </a:p>
          <a:p>
            <a:pPr marL="1085850" lvl="2"/>
            <a:r>
              <a:rPr lang="en-US" altLang="pt-BR" sz="2000" dirty="0" err="1" smtClean="0">
                <a:latin typeface="Garamond" panose="02020404030301010803" pitchFamily="18" charset="0"/>
              </a:rPr>
              <a:t>Heterofilia</a:t>
            </a:r>
            <a:endParaRPr lang="en-US" altLang="pt-BR" sz="2000" dirty="0">
              <a:latin typeface="Garamond" panose="02020404030301010803" pitchFamily="18" charset="0"/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9448800" y="3276600"/>
            <a:ext cx="1219200" cy="457200"/>
            <a:chOff x="4992" y="1824"/>
            <a:chExt cx="768" cy="288"/>
          </a:xfrm>
        </p:grpSpPr>
        <p:sp>
          <p:nvSpPr>
            <p:cNvPr id="23587" name="Oval 25"/>
            <p:cNvSpPr>
              <a:spLocks noChangeArrowheads="1"/>
            </p:cNvSpPr>
            <p:nvPr/>
          </p:nvSpPr>
          <p:spPr bwMode="auto">
            <a:xfrm>
              <a:off x="4992" y="1824"/>
              <a:ext cx="768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23588" name="Text Box 26"/>
            <p:cNvSpPr txBox="1">
              <a:spLocks noChangeArrowheads="1"/>
            </p:cNvSpPr>
            <p:nvPr/>
          </p:nvSpPr>
          <p:spPr bwMode="auto">
            <a:xfrm>
              <a:off x="4992" y="1824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pt-BR" sz="1800" dirty="0" err="1" smtClean="0"/>
                <a:t>Paquistão</a:t>
              </a:r>
              <a:endParaRPr lang="en-US" altLang="pt-BR" sz="1800" dirty="0"/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6096000" y="2362200"/>
            <a:ext cx="4572000" cy="1371600"/>
            <a:chOff x="2880" y="1248"/>
            <a:chExt cx="2880" cy="864"/>
          </a:xfrm>
        </p:grpSpPr>
        <p:grpSp>
          <p:nvGrpSpPr>
            <p:cNvPr id="23563" name="Group 5"/>
            <p:cNvGrpSpPr>
              <a:grpSpLocks/>
            </p:cNvGrpSpPr>
            <p:nvPr/>
          </p:nvGrpSpPr>
          <p:grpSpPr bwMode="auto">
            <a:xfrm>
              <a:off x="2880" y="1248"/>
              <a:ext cx="768" cy="288"/>
              <a:chOff x="3360" y="1200"/>
              <a:chExt cx="768" cy="288"/>
            </a:xfrm>
          </p:grpSpPr>
          <p:sp>
            <p:nvSpPr>
              <p:cNvPr id="23585" name="Oval 6"/>
              <p:cNvSpPr>
                <a:spLocks noChangeArrowheads="1"/>
              </p:cNvSpPr>
              <p:nvPr/>
            </p:nvSpPr>
            <p:spPr bwMode="auto">
              <a:xfrm>
                <a:off x="3360" y="1200"/>
                <a:ext cx="76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3586" name="Text Box 7"/>
              <p:cNvSpPr txBox="1">
                <a:spLocks noChangeArrowheads="1"/>
              </p:cNvSpPr>
              <p:nvPr/>
            </p:nvSpPr>
            <p:spPr bwMode="auto">
              <a:xfrm>
                <a:off x="3360" y="1200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pt-BR" sz="1800" dirty="0" smtClean="0"/>
                  <a:t>EUA</a:t>
                </a:r>
                <a:endParaRPr lang="en-US" altLang="pt-BR" sz="1800" dirty="0"/>
              </a:p>
            </p:txBody>
          </p:sp>
        </p:grpSp>
        <p:grpSp>
          <p:nvGrpSpPr>
            <p:cNvPr id="23564" name="Group 8"/>
            <p:cNvGrpSpPr>
              <a:grpSpLocks/>
            </p:cNvGrpSpPr>
            <p:nvPr/>
          </p:nvGrpSpPr>
          <p:grpSpPr bwMode="auto">
            <a:xfrm>
              <a:off x="2880" y="1824"/>
              <a:ext cx="768" cy="288"/>
              <a:chOff x="3360" y="1200"/>
              <a:chExt cx="768" cy="288"/>
            </a:xfrm>
          </p:grpSpPr>
          <p:sp>
            <p:nvSpPr>
              <p:cNvPr id="23583" name="Oval 9"/>
              <p:cNvSpPr>
                <a:spLocks noChangeArrowheads="1"/>
              </p:cNvSpPr>
              <p:nvPr/>
            </p:nvSpPr>
            <p:spPr bwMode="auto">
              <a:xfrm>
                <a:off x="3360" y="1200"/>
                <a:ext cx="76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3584" name="Text Box 10"/>
              <p:cNvSpPr txBox="1">
                <a:spLocks noChangeArrowheads="1"/>
              </p:cNvSpPr>
              <p:nvPr/>
            </p:nvSpPr>
            <p:spPr bwMode="auto">
              <a:xfrm>
                <a:off x="3360" y="1200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pt-BR" sz="1800" dirty="0" err="1" smtClean="0"/>
                  <a:t>França</a:t>
                </a:r>
                <a:endParaRPr lang="en-US" altLang="pt-BR" sz="1800" dirty="0"/>
              </a:p>
            </p:txBody>
          </p:sp>
        </p:grpSp>
        <p:cxnSp>
          <p:nvCxnSpPr>
            <p:cNvPr id="23565" name="AutoShape 11"/>
            <p:cNvCxnSpPr>
              <a:cxnSpLocks noChangeShapeType="1"/>
              <a:stCxn id="23586" idx="2"/>
              <a:endCxn id="23584" idx="0"/>
            </p:cNvCxnSpPr>
            <p:nvPr/>
          </p:nvCxnSpPr>
          <p:spPr bwMode="auto">
            <a:xfrm>
              <a:off x="3264" y="1536"/>
              <a:ext cx="0" cy="2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566" name="Text Box 12"/>
            <p:cNvSpPr txBox="1">
              <a:spLocks noChangeArrowheads="1"/>
            </p:cNvSpPr>
            <p:nvPr/>
          </p:nvSpPr>
          <p:spPr bwMode="auto">
            <a:xfrm>
              <a:off x="3264" y="1584"/>
              <a:ext cx="14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pt-BR" sz="1800"/>
                <a:t>4</a:t>
              </a:r>
              <a:endParaRPr lang="en-US" altLang="pt-BR"/>
            </a:p>
          </p:txBody>
        </p:sp>
        <p:grpSp>
          <p:nvGrpSpPr>
            <p:cNvPr id="23567" name="Group 13"/>
            <p:cNvGrpSpPr>
              <a:grpSpLocks/>
            </p:cNvGrpSpPr>
            <p:nvPr/>
          </p:nvGrpSpPr>
          <p:grpSpPr bwMode="auto">
            <a:xfrm>
              <a:off x="3936" y="1248"/>
              <a:ext cx="768" cy="288"/>
              <a:chOff x="3360" y="1200"/>
              <a:chExt cx="768" cy="288"/>
            </a:xfrm>
          </p:grpSpPr>
          <p:sp>
            <p:nvSpPr>
              <p:cNvPr id="23581" name="Oval 14"/>
              <p:cNvSpPr>
                <a:spLocks noChangeArrowheads="1"/>
              </p:cNvSpPr>
              <p:nvPr/>
            </p:nvSpPr>
            <p:spPr bwMode="auto">
              <a:xfrm>
                <a:off x="3360" y="1200"/>
                <a:ext cx="76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3582" name="Text Box 15"/>
              <p:cNvSpPr txBox="1">
                <a:spLocks noChangeArrowheads="1"/>
              </p:cNvSpPr>
              <p:nvPr/>
            </p:nvSpPr>
            <p:spPr bwMode="auto">
              <a:xfrm>
                <a:off x="3360" y="1200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pt-BR" sz="1800"/>
                  <a:t>China</a:t>
                </a:r>
              </a:p>
            </p:txBody>
          </p:sp>
        </p:grpSp>
        <p:sp>
          <p:nvSpPr>
            <p:cNvPr id="23568" name="Oval 17"/>
            <p:cNvSpPr>
              <a:spLocks noChangeArrowheads="1"/>
            </p:cNvSpPr>
            <p:nvPr/>
          </p:nvSpPr>
          <p:spPr bwMode="auto">
            <a:xfrm>
              <a:off x="3936" y="1824"/>
              <a:ext cx="768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23569" name="Text Box 18"/>
            <p:cNvSpPr txBox="1">
              <a:spLocks noChangeArrowheads="1"/>
            </p:cNvSpPr>
            <p:nvPr/>
          </p:nvSpPr>
          <p:spPr bwMode="auto">
            <a:xfrm>
              <a:off x="3936" y="1824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pt-BR" sz="1800" dirty="0" err="1" smtClean="0"/>
                <a:t>Irã</a:t>
              </a:r>
              <a:endParaRPr lang="en-US" altLang="pt-BR" sz="1800" dirty="0"/>
            </a:p>
          </p:txBody>
        </p:sp>
        <p:cxnSp>
          <p:nvCxnSpPr>
            <p:cNvPr id="23570" name="AutoShape 19"/>
            <p:cNvCxnSpPr>
              <a:cxnSpLocks noChangeShapeType="1"/>
              <a:stCxn id="23582" idx="2"/>
              <a:endCxn id="23569" idx="0"/>
            </p:cNvCxnSpPr>
            <p:nvPr/>
          </p:nvCxnSpPr>
          <p:spPr bwMode="auto">
            <a:xfrm>
              <a:off x="4320" y="1536"/>
              <a:ext cx="0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571" name="Text Box 20"/>
            <p:cNvSpPr txBox="1">
              <a:spLocks noChangeArrowheads="1"/>
            </p:cNvSpPr>
            <p:nvPr/>
          </p:nvSpPr>
          <p:spPr bwMode="auto">
            <a:xfrm>
              <a:off x="4320" y="1584"/>
              <a:ext cx="14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pt-BR" sz="1800"/>
                <a:t>1</a:t>
              </a:r>
              <a:endParaRPr lang="en-US" altLang="pt-BR"/>
            </a:p>
          </p:txBody>
        </p:sp>
        <p:grpSp>
          <p:nvGrpSpPr>
            <p:cNvPr id="23572" name="Group 21"/>
            <p:cNvGrpSpPr>
              <a:grpSpLocks/>
            </p:cNvGrpSpPr>
            <p:nvPr/>
          </p:nvGrpSpPr>
          <p:grpSpPr bwMode="auto">
            <a:xfrm>
              <a:off x="4992" y="1248"/>
              <a:ext cx="768" cy="288"/>
              <a:chOff x="3360" y="1200"/>
              <a:chExt cx="768" cy="288"/>
            </a:xfrm>
          </p:grpSpPr>
          <p:sp>
            <p:nvSpPr>
              <p:cNvPr id="23579" name="Oval 22"/>
              <p:cNvSpPr>
                <a:spLocks noChangeArrowheads="1"/>
              </p:cNvSpPr>
              <p:nvPr/>
            </p:nvSpPr>
            <p:spPr bwMode="auto">
              <a:xfrm>
                <a:off x="3360" y="1200"/>
                <a:ext cx="76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3580" name="Text Box 23"/>
              <p:cNvSpPr txBox="1">
                <a:spLocks noChangeArrowheads="1"/>
              </p:cNvSpPr>
              <p:nvPr/>
            </p:nvSpPr>
            <p:spPr bwMode="auto">
              <a:xfrm>
                <a:off x="3360" y="1200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pt-BR" sz="1800" dirty="0" err="1" smtClean="0"/>
                  <a:t>Coréia</a:t>
                </a:r>
                <a:r>
                  <a:rPr lang="en-US" altLang="pt-BR" sz="1800" dirty="0" smtClean="0"/>
                  <a:t> N;</a:t>
                </a:r>
                <a:endParaRPr lang="en-US" altLang="pt-BR" sz="1800" dirty="0"/>
              </a:p>
            </p:txBody>
          </p:sp>
        </p:grpSp>
        <p:cxnSp>
          <p:nvCxnSpPr>
            <p:cNvPr id="23573" name="AutoShape 27"/>
            <p:cNvCxnSpPr>
              <a:cxnSpLocks noChangeShapeType="1"/>
              <a:stCxn id="23586" idx="3"/>
              <a:endCxn id="23582" idx="1"/>
            </p:cNvCxnSpPr>
            <p:nvPr/>
          </p:nvCxnSpPr>
          <p:spPr bwMode="auto">
            <a:xfrm>
              <a:off x="3648" y="1392"/>
              <a:ext cx="28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4" name="AutoShape 28"/>
            <p:cNvCxnSpPr>
              <a:cxnSpLocks noChangeShapeType="1"/>
              <a:stCxn id="23583" idx="7"/>
              <a:endCxn id="23581" idx="3"/>
            </p:cNvCxnSpPr>
            <p:nvPr/>
          </p:nvCxnSpPr>
          <p:spPr bwMode="auto">
            <a:xfrm flipV="1">
              <a:off x="3536" y="1494"/>
              <a:ext cx="512" cy="37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575" name="Text Box 29"/>
            <p:cNvSpPr txBox="1">
              <a:spLocks noChangeArrowheads="1"/>
            </p:cNvSpPr>
            <p:nvPr/>
          </p:nvSpPr>
          <p:spPr bwMode="auto">
            <a:xfrm>
              <a:off x="3744" y="1248"/>
              <a:ext cx="14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pt-BR" sz="1800"/>
                <a:t>1</a:t>
              </a:r>
              <a:endParaRPr lang="en-US" altLang="pt-BR"/>
            </a:p>
          </p:txBody>
        </p:sp>
        <p:cxnSp>
          <p:nvCxnSpPr>
            <p:cNvPr id="23576" name="AutoShape 31"/>
            <p:cNvCxnSpPr>
              <a:cxnSpLocks noChangeShapeType="1"/>
              <a:stCxn id="23582" idx="3"/>
              <a:endCxn id="23580" idx="1"/>
            </p:cNvCxnSpPr>
            <p:nvPr/>
          </p:nvCxnSpPr>
          <p:spPr bwMode="auto">
            <a:xfrm>
              <a:off x="4704" y="1392"/>
              <a:ext cx="28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577" name="Text Box 32"/>
            <p:cNvSpPr txBox="1">
              <a:spLocks noChangeArrowheads="1"/>
            </p:cNvSpPr>
            <p:nvPr/>
          </p:nvSpPr>
          <p:spPr bwMode="auto">
            <a:xfrm>
              <a:off x="4752" y="1267"/>
              <a:ext cx="14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pt-BR" sz="1800"/>
                <a:t>1</a:t>
              </a:r>
              <a:endParaRPr lang="en-US" altLang="pt-BR"/>
            </a:p>
          </p:txBody>
        </p:sp>
        <p:sp>
          <p:nvSpPr>
            <p:cNvPr id="23578" name="Text Box 43"/>
            <p:cNvSpPr txBox="1">
              <a:spLocks noChangeArrowheads="1"/>
            </p:cNvSpPr>
            <p:nvPr/>
          </p:nvSpPr>
          <p:spPr bwMode="auto">
            <a:xfrm>
              <a:off x="3840" y="1593"/>
              <a:ext cx="14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pt-BR" sz="1800"/>
                <a:t>2</a:t>
              </a:r>
              <a:endParaRPr lang="en-US" altLang="pt-BR"/>
            </a:p>
          </p:txBody>
        </p:sp>
      </p:grpSp>
      <p:cxnSp>
        <p:nvCxnSpPr>
          <p:cNvPr id="5165" name="AutoShape 45"/>
          <p:cNvCxnSpPr>
            <a:cxnSpLocks noChangeShapeType="1"/>
          </p:cNvCxnSpPr>
          <p:nvPr/>
        </p:nvCxnSpPr>
        <p:spPr bwMode="auto">
          <a:xfrm>
            <a:off x="7315200" y="3249613"/>
            <a:ext cx="457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glow rad="38100">
              <a:srgbClr val="660066">
                <a:alpha val="75000"/>
              </a:srgbClr>
            </a:glow>
          </a:effectLst>
        </p:spPr>
      </p:cxnSp>
      <p:cxnSp>
        <p:nvCxnSpPr>
          <p:cNvPr id="5166" name="AutoShape 46"/>
          <p:cNvCxnSpPr>
            <a:cxnSpLocks noChangeShapeType="1"/>
          </p:cNvCxnSpPr>
          <p:nvPr/>
        </p:nvCxnSpPr>
        <p:spPr bwMode="auto">
          <a:xfrm flipV="1">
            <a:off x="8813800" y="2752725"/>
            <a:ext cx="812800" cy="5905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glow rad="38100">
              <a:srgbClr val="660066">
                <a:alpha val="75000"/>
              </a:srgbClr>
            </a:glow>
          </a:effectLst>
        </p:spPr>
      </p:cxnSp>
      <p:cxnSp>
        <p:nvCxnSpPr>
          <p:cNvPr id="5167" name="AutoShape 47"/>
          <p:cNvCxnSpPr>
            <a:cxnSpLocks noChangeShapeType="1"/>
          </p:cNvCxnSpPr>
          <p:nvPr/>
        </p:nvCxnSpPr>
        <p:spPr bwMode="auto">
          <a:xfrm flipH="1" flipV="1">
            <a:off x="8813800" y="2752725"/>
            <a:ext cx="812800" cy="5905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glow rad="38100">
              <a:srgbClr val="660066">
                <a:alpha val="75000"/>
              </a:srgbClr>
            </a:glow>
          </a:effectLst>
        </p:spPr>
      </p:cxnSp>
      <p:cxnSp>
        <p:nvCxnSpPr>
          <p:cNvPr id="5168" name="AutoShape 48"/>
          <p:cNvCxnSpPr>
            <a:cxnSpLocks noChangeShapeType="1"/>
          </p:cNvCxnSpPr>
          <p:nvPr/>
        </p:nvCxnSpPr>
        <p:spPr bwMode="auto">
          <a:xfrm>
            <a:off x="8991600" y="3249613"/>
            <a:ext cx="457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glow rad="38100">
              <a:srgbClr val="660066">
                <a:alpha val="75000"/>
              </a:srgbClr>
            </a:glow>
          </a:effectLst>
        </p:spPr>
      </p:cxnSp>
      <p:cxnSp>
        <p:nvCxnSpPr>
          <p:cNvPr id="5169" name="AutoShape 49"/>
          <p:cNvCxnSpPr>
            <a:cxnSpLocks noChangeShapeType="1"/>
          </p:cNvCxnSpPr>
          <p:nvPr/>
        </p:nvCxnSpPr>
        <p:spPr bwMode="auto">
          <a:xfrm>
            <a:off x="9796463" y="2819400"/>
            <a:ext cx="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glow rad="38100">
              <a:srgbClr val="660066">
                <a:alpha val="75000"/>
              </a:srgbClr>
            </a:glow>
          </a:effec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955668558"/>
      </p:ext>
    </p:extLst>
  </p:cSld>
  <p:clrMapOvr>
    <a:masterClrMapping/>
  </p:clrMapOvr>
  <p:transition spd="slow" advTm="4094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 dirty="0">
                <a:latin typeface="Garamond" panose="02020404030301010803" pitchFamily="18" charset="0"/>
              </a:rPr>
              <a:t>C</a:t>
            </a:r>
            <a:r>
              <a:rPr lang="en-US" altLang="pt-BR" dirty="0" smtClean="0">
                <a:latin typeface="Garamond" panose="02020404030301010803" pitchFamily="18" charset="0"/>
              </a:rPr>
              <a:t>omo </a:t>
            </a:r>
            <a:r>
              <a:rPr lang="en-US" altLang="pt-BR" dirty="0" err="1" smtClean="0">
                <a:latin typeface="Garamond" panose="02020404030301010803" pitchFamily="18" charset="0"/>
              </a:rPr>
              <a:t>fazer</a:t>
            </a:r>
            <a:r>
              <a:rPr lang="en-US" altLang="pt-BR" dirty="0" smtClean="0">
                <a:latin typeface="Garamond" panose="02020404030301010803" pitchFamily="18" charset="0"/>
              </a:rPr>
              <a:t> </a:t>
            </a:r>
            <a:r>
              <a:rPr lang="en-US" altLang="pt-BR" dirty="0" err="1" smtClean="0">
                <a:latin typeface="Garamond" panose="02020404030301010803" pitchFamily="18" charset="0"/>
              </a:rPr>
              <a:t>análise</a:t>
            </a:r>
            <a:r>
              <a:rPr lang="en-US" altLang="pt-BR" dirty="0" smtClean="0">
                <a:latin typeface="Garamond" panose="02020404030301010803" pitchFamily="18" charset="0"/>
              </a:rPr>
              <a:t> de </a:t>
            </a:r>
            <a:r>
              <a:rPr lang="en-US" altLang="pt-BR" dirty="0" err="1" smtClean="0">
                <a:latin typeface="Garamond" panose="02020404030301010803" pitchFamily="18" charset="0"/>
              </a:rPr>
              <a:t>redes</a:t>
            </a:r>
            <a:r>
              <a:rPr lang="en-US" altLang="pt-BR" dirty="0" smtClean="0">
                <a:latin typeface="Garamond" panose="02020404030301010803" pitchFamily="18" charset="0"/>
              </a:rPr>
              <a:t> (2)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1599" y="1295400"/>
            <a:ext cx="8051801" cy="5486400"/>
          </a:xfrm>
        </p:spPr>
        <p:txBody>
          <a:bodyPr/>
          <a:lstStyle/>
          <a:p>
            <a:pPr marL="0" indent="0">
              <a:buNone/>
            </a:pPr>
            <a:r>
              <a:rPr lang="en-US" altLang="pt-BR" sz="2800" dirty="0">
                <a:latin typeface="Garamond" panose="02020404030301010803" pitchFamily="18" charset="0"/>
              </a:rPr>
              <a:t>2b. </a:t>
            </a:r>
            <a:r>
              <a:rPr lang="en-US" altLang="pt-BR" sz="2800" dirty="0" err="1" smtClean="0">
                <a:latin typeface="Garamond" panose="02020404030301010803" pitchFamily="18" charset="0"/>
              </a:rPr>
              <a:t>Teorizando</a:t>
            </a:r>
            <a:r>
              <a:rPr lang="en-US" altLang="pt-BR" sz="2800" dirty="0" smtClean="0">
                <a:latin typeface="Garamond" panose="02020404030301010803" pitchFamily="18" charset="0"/>
              </a:rPr>
              <a:t> o </a:t>
            </a:r>
            <a:r>
              <a:rPr lang="en-US" altLang="pt-BR" sz="2800" dirty="0" err="1" smtClean="0">
                <a:latin typeface="Garamond" panose="02020404030301010803" pitchFamily="18" charset="0"/>
              </a:rPr>
              <a:t>efeitos</a:t>
            </a:r>
            <a:r>
              <a:rPr lang="en-US" altLang="pt-BR" sz="2800" dirty="0" smtClean="0">
                <a:latin typeface="Garamond" panose="02020404030301010803" pitchFamily="18" charset="0"/>
              </a:rPr>
              <a:t> </a:t>
            </a:r>
            <a:r>
              <a:rPr lang="en-US" altLang="pt-BR" sz="2800" dirty="0" err="1" smtClean="0">
                <a:latin typeface="Garamond" panose="02020404030301010803" pitchFamily="18" charset="0"/>
              </a:rPr>
              <a:t>sociais</a:t>
            </a:r>
            <a:endParaRPr lang="en-US" altLang="pt-BR" sz="2800" dirty="0">
              <a:latin typeface="Garamond" panose="02020404030301010803" pitchFamily="18" charset="0"/>
            </a:endParaRPr>
          </a:p>
          <a:p>
            <a:pPr lvl="1" eaLnBrk="1" hangingPunct="1"/>
            <a:r>
              <a:rPr lang="en-US" altLang="pt-BR" sz="2400" dirty="0" err="1" smtClean="0">
                <a:latin typeface="Garamond" panose="02020404030301010803" pitchFamily="18" charset="0"/>
              </a:rPr>
              <a:t>Níveis</a:t>
            </a:r>
            <a:r>
              <a:rPr lang="en-US" altLang="pt-BR" sz="2400" dirty="0" smtClean="0">
                <a:latin typeface="Garamond" panose="02020404030301010803" pitchFamily="18" charset="0"/>
              </a:rPr>
              <a:t> Individual/</a:t>
            </a:r>
            <a:r>
              <a:rPr lang="en-US" altLang="pt-BR" sz="2400" dirty="0" err="1" smtClean="0">
                <a:latin typeface="Garamond" panose="02020404030301010803" pitchFamily="18" charset="0"/>
              </a:rPr>
              <a:t>Interação</a:t>
            </a:r>
            <a:r>
              <a:rPr lang="en-US" altLang="pt-BR" sz="2400" dirty="0" smtClean="0">
                <a:latin typeface="Garamond" panose="02020404030301010803" pitchFamily="18" charset="0"/>
              </a:rPr>
              <a:t> : Capital Social/</a:t>
            </a:r>
            <a:r>
              <a:rPr lang="en-US" altLang="pt-BR" sz="2400" dirty="0" err="1" smtClean="0">
                <a:latin typeface="Garamond" panose="02020404030301010803" pitchFamily="18" charset="0"/>
              </a:rPr>
              <a:t>Potência</a:t>
            </a:r>
            <a:endParaRPr lang="en-US" altLang="pt-BR" sz="2400" dirty="0">
              <a:latin typeface="Garamond" panose="02020404030301010803" pitchFamily="18" charset="0"/>
            </a:endParaRPr>
          </a:p>
          <a:p>
            <a:pPr lvl="2" eaLnBrk="1" hangingPunct="1"/>
            <a:r>
              <a:rPr lang="en-US" altLang="pt-BR" sz="2000" dirty="0" err="1" smtClean="0">
                <a:latin typeface="Garamond" panose="02020404030301010803" pitchFamily="18" charset="0"/>
              </a:rPr>
              <a:t>Acesso</a:t>
            </a:r>
            <a:endParaRPr lang="en-US" altLang="pt-BR" sz="2000" dirty="0">
              <a:latin typeface="Garamond" panose="02020404030301010803" pitchFamily="18" charset="0"/>
            </a:endParaRPr>
          </a:p>
          <a:p>
            <a:pPr lvl="2" eaLnBrk="1" hangingPunct="1"/>
            <a:r>
              <a:rPr lang="en-US" altLang="pt-BR" sz="2000" dirty="0" err="1" smtClean="0">
                <a:latin typeface="Garamond" panose="02020404030301010803" pitchFamily="18" charset="0"/>
              </a:rPr>
              <a:t>Intermediário</a:t>
            </a:r>
            <a:endParaRPr lang="en-US" altLang="pt-BR" sz="2000" dirty="0">
              <a:latin typeface="Garamond" panose="02020404030301010803" pitchFamily="18" charset="0"/>
            </a:endParaRPr>
          </a:p>
          <a:p>
            <a:pPr lvl="2" eaLnBrk="1" hangingPunct="1"/>
            <a:r>
              <a:rPr lang="en-US" altLang="pt-BR" sz="2000" dirty="0" err="1" smtClean="0">
                <a:latin typeface="Garamond" panose="02020404030301010803" pitchFamily="18" charset="0"/>
              </a:rPr>
              <a:t>Exito</a:t>
            </a:r>
            <a:endParaRPr lang="en-US" altLang="pt-BR" sz="2000" dirty="0">
              <a:latin typeface="Garamond" panose="02020404030301010803" pitchFamily="18" charset="0"/>
            </a:endParaRPr>
          </a:p>
          <a:p>
            <a:pPr lvl="1" eaLnBrk="1" hangingPunct="1"/>
            <a:r>
              <a:rPr lang="en-US" altLang="pt-BR" sz="2400" dirty="0" err="1" smtClean="0">
                <a:latin typeface="Garamond" panose="02020404030301010803" pitchFamily="18" charset="0"/>
              </a:rPr>
              <a:t>Nível</a:t>
            </a:r>
            <a:r>
              <a:rPr lang="en-US" altLang="pt-BR" sz="2400" dirty="0" smtClean="0">
                <a:latin typeface="Garamond" panose="02020404030301010803" pitchFamily="18" charset="0"/>
              </a:rPr>
              <a:t> de </a:t>
            </a:r>
            <a:r>
              <a:rPr lang="en-US" altLang="pt-BR" sz="2400" dirty="0" err="1" smtClean="0">
                <a:latin typeface="Garamond" panose="02020404030301010803" pitchFamily="18" charset="0"/>
              </a:rPr>
              <a:t>Grupo</a:t>
            </a:r>
            <a:r>
              <a:rPr lang="en-US" altLang="pt-BR" sz="2400" dirty="0" smtClean="0">
                <a:latin typeface="Garamond" panose="02020404030301010803" pitchFamily="18" charset="0"/>
              </a:rPr>
              <a:t>: </a:t>
            </a:r>
            <a:r>
              <a:rPr lang="en-US" altLang="pt-BR" sz="2400" dirty="0" err="1" smtClean="0">
                <a:latin typeface="Garamond" panose="02020404030301010803" pitchFamily="18" charset="0"/>
              </a:rPr>
              <a:t>Conflito</a:t>
            </a:r>
            <a:r>
              <a:rPr lang="en-US" altLang="pt-BR" sz="2400" dirty="0" smtClean="0">
                <a:latin typeface="Garamond" panose="02020404030301010803" pitchFamily="18" charset="0"/>
              </a:rPr>
              <a:t> e </a:t>
            </a:r>
            <a:r>
              <a:rPr lang="en-US" altLang="pt-BR" sz="2400" dirty="0" err="1" smtClean="0">
                <a:latin typeface="Garamond" panose="02020404030301010803" pitchFamily="18" charset="0"/>
              </a:rPr>
              <a:t>cooperação</a:t>
            </a:r>
            <a:r>
              <a:rPr lang="en-US" altLang="pt-BR" sz="2400" dirty="0" smtClean="0">
                <a:latin typeface="Garamond" panose="02020404030301010803" pitchFamily="18" charset="0"/>
              </a:rPr>
              <a:t>.</a:t>
            </a:r>
            <a:endParaRPr lang="en-US" altLang="pt-BR" sz="2400" dirty="0">
              <a:latin typeface="Garamond" panose="02020404030301010803" pitchFamily="18" charset="0"/>
            </a:endParaRPr>
          </a:p>
          <a:p>
            <a:pPr lvl="1" eaLnBrk="1" hangingPunct="1"/>
            <a:r>
              <a:rPr lang="en-US" altLang="pt-BR" sz="2400" dirty="0" err="1" smtClean="0">
                <a:latin typeface="Garamond" panose="02020404030301010803" pitchFamily="18" charset="0"/>
              </a:rPr>
              <a:t>Nível</a:t>
            </a:r>
            <a:r>
              <a:rPr lang="en-US" altLang="pt-BR" sz="2400" dirty="0" smtClean="0">
                <a:latin typeface="Garamond" panose="02020404030301010803" pitchFamily="18" charset="0"/>
              </a:rPr>
              <a:t> de </a:t>
            </a:r>
            <a:r>
              <a:rPr lang="en-US" altLang="pt-BR" sz="2400" dirty="0" err="1" smtClean="0">
                <a:latin typeface="Garamond" panose="02020404030301010803" pitchFamily="18" charset="0"/>
              </a:rPr>
              <a:t>rede</a:t>
            </a:r>
            <a:r>
              <a:rPr lang="en-US" altLang="pt-BR" sz="2400" dirty="0" smtClean="0">
                <a:latin typeface="Garamond" panose="02020404030301010803" pitchFamily="18" charset="0"/>
              </a:rPr>
              <a:t>: </a:t>
            </a:r>
            <a:r>
              <a:rPr lang="en-US" altLang="pt-BR" sz="2400" dirty="0" err="1" smtClean="0">
                <a:latin typeface="Garamond" panose="02020404030301010803" pitchFamily="18" charset="0"/>
              </a:rPr>
              <a:t>Eficiencia</a:t>
            </a:r>
            <a:r>
              <a:rPr lang="en-US" altLang="pt-BR" sz="2400" dirty="0" smtClean="0">
                <a:latin typeface="Garamond" panose="02020404030301010803" pitchFamily="18" charset="0"/>
              </a:rPr>
              <a:t> e </a:t>
            </a:r>
            <a:r>
              <a:rPr lang="en-US" altLang="pt-BR" sz="2400" dirty="0" err="1" smtClean="0">
                <a:latin typeface="Garamond" panose="02020404030301010803" pitchFamily="18" charset="0"/>
              </a:rPr>
              <a:t>Robustes</a:t>
            </a:r>
            <a:endParaRPr lang="en-US" altLang="pt-BR" sz="2400" dirty="0" smtClean="0">
              <a:latin typeface="Garamond" panose="02020404030301010803" pitchFamily="18" charset="0"/>
            </a:endParaRPr>
          </a:p>
          <a:p>
            <a:pPr lvl="1" eaLnBrk="1" hangingPunct="1"/>
            <a:r>
              <a:rPr lang="en-US" altLang="pt-BR" sz="2400" dirty="0" err="1" smtClean="0">
                <a:latin typeface="Garamond" panose="02020404030301010803" pitchFamily="18" charset="0"/>
              </a:rPr>
              <a:t>Desenvolvimento</a:t>
            </a:r>
            <a:r>
              <a:rPr lang="en-US" altLang="pt-BR" sz="2400" dirty="0" smtClean="0">
                <a:latin typeface="Garamond" panose="02020404030301010803" pitchFamily="18" charset="0"/>
              </a:rPr>
              <a:t> dos 3 R: </a:t>
            </a:r>
          </a:p>
          <a:p>
            <a:pPr marL="457200" lvl="1" indent="0" eaLnBrk="1" hangingPunct="1">
              <a:buNone/>
            </a:pPr>
            <a:r>
              <a:rPr lang="en-US" altLang="pt-BR" sz="2400" dirty="0">
                <a:latin typeface="Garamond" panose="02020404030301010803" pitchFamily="18" charset="0"/>
              </a:rPr>
              <a:t> </a:t>
            </a:r>
            <a:r>
              <a:rPr lang="en-US" altLang="pt-BR" sz="2400" dirty="0" smtClean="0">
                <a:latin typeface="Garamond" panose="02020404030301010803" pitchFamily="18" charset="0"/>
              </a:rPr>
              <a:t>   </a:t>
            </a:r>
            <a:r>
              <a:rPr lang="en-US" altLang="pt-BR" sz="2400" dirty="0" err="1" smtClean="0">
                <a:latin typeface="Garamond" panose="02020404030301010803" pitchFamily="18" charset="0"/>
              </a:rPr>
              <a:t>Responsabilidade</a:t>
            </a:r>
            <a:r>
              <a:rPr lang="en-US" altLang="pt-BR" sz="2400" dirty="0" smtClean="0">
                <a:latin typeface="Garamond" panose="02020404030301010803" pitchFamily="18" charset="0"/>
              </a:rPr>
              <a:t>/</a:t>
            </a:r>
            <a:r>
              <a:rPr lang="en-US" altLang="pt-BR" sz="2400" dirty="0" err="1" smtClean="0">
                <a:latin typeface="Garamond" panose="02020404030301010803" pitchFamily="18" charset="0"/>
              </a:rPr>
              <a:t>Responsibidade</a:t>
            </a:r>
            <a:r>
              <a:rPr lang="en-US" altLang="pt-BR" sz="2400" dirty="0" smtClean="0">
                <a:latin typeface="Garamond" panose="02020404030301010803" pitchFamily="18" charset="0"/>
              </a:rPr>
              <a:t>/</a:t>
            </a:r>
            <a:r>
              <a:rPr lang="en-US" altLang="pt-BR" sz="2400" dirty="0" err="1" smtClean="0">
                <a:latin typeface="Garamond" panose="02020404030301010803" pitchFamily="18" charset="0"/>
              </a:rPr>
              <a:t>Realiabity</a:t>
            </a:r>
            <a:r>
              <a:rPr lang="en-US" altLang="pt-BR" sz="2400" dirty="0" smtClean="0">
                <a:latin typeface="Garamond" panose="02020404030301010803" pitchFamily="18" charset="0"/>
              </a:rPr>
              <a:t>  (</a:t>
            </a:r>
            <a:r>
              <a:rPr lang="en-US" altLang="pt-BR" sz="2400" dirty="0" err="1" smtClean="0">
                <a:latin typeface="Garamond" panose="02020404030301010803" pitchFamily="18" charset="0"/>
              </a:rPr>
              <a:t>Confiável</a:t>
            </a:r>
            <a:r>
              <a:rPr lang="en-US" altLang="pt-BR" sz="2400" dirty="0" smtClean="0">
                <a:latin typeface="Garamond" panose="02020404030301010803" pitchFamily="18" charset="0"/>
              </a:rPr>
              <a:t>)</a:t>
            </a:r>
          </a:p>
          <a:p>
            <a:pPr marL="457200" lvl="1" indent="0" eaLnBrk="1" hangingPunct="1">
              <a:buNone/>
            </a:pPr>
            <a:r>
              <a:rPr lang="en-US" altLang="pt-BR" sz="2400" dirty="0">
                <a:latin typeface="Garamond" panose="02020404030301010803" pitchFamily="18" charset="0"/>
              </a:rPr>
              <a:t> </a:t>
            </a:r>
            <a:r>
              <a:rPr lang="en-US" altLang="pt-BR" sz="2400" dirty="0" smtClean="0">
                <a:latin typeface="Garamond" panose="02020404030301010803" pitchFamily="18" charset="0"/>
              </a:rPr>
              <a:t>      </a:t>
            </a:r>
            <a:r>
              <a:rPr lang="en-US" altLang="pt-BR" sz="2400" dirty="0" err="1" smtClean="0">
                <a:latin typeface="Garamond" panose="02020404030301010803" pitchFamily="18" charset="0"/>
              </a:rPr>
              <a:t>Novos</a:t>
            </a:r>
            <a:r>
              <a:rPr lang="en-US" altLang="pt-BR" sz="2400" dirty="0" smtClean="0">
                <a:latin typeface="Garamond" panose="02020404030301010803" pitchFamily="18" charset="0"/>
              </a:rPr>
              <a:t> </a:t>
            </a:r>
            <a:r>
              <a:rPr lang="en-US" altLang="pt-BR" sz="2400" dirty="0" err="1" smtClean="0">
                <a:latin typeface="Garamond" panose="02020404030301010803" pitchFamily="18" charset="0"/>
              </a:rPr>
              <a:t>três</a:t>
            </a:r>
            <a:r>
              <a:rPr lang="en-US" altLang="pt-BR" sz="2400" dirty="0" smtClean="0">
                <a:latin typeface="Garamond" panose="02020404030301010803" pitchFamily="18" charset="0"/>
              </a:rPr>
              <a:t> R: </a:t>
            </a:r>
            <a:r>
              <a:rPr lang="en-US" altLang="pt-BR" sz="2400" dirty="0" err="1" smtClean="0">
                <a:latin typeface="Garamond" panose="02020404030301010803" pitchFamily="18" charset="0"/>
              </a:rPr>
              <a:t>Raciocínio</a:t>
            </a:r>
            <a:r>
              <a:rPr lang="en-US" altLang="pt-BR" sz="2400" dirty="0" smtClean="0">
                <a:latin typeface="Garamond" panose="02020404030301010803" pitchFamily="18" charset="0"/>
              </a:rPr>
              <a:t>, </a:t>
            </a:r>
            <a:r>
              <a:rPr lang="en-US" altLang="pt-BR" sz="2400" dirty="0" err="1" smtClean="0">
                <a:latin typeface="Garamond" panose="02020404030301010803" pitchFamily="18" charset="0"/>
              </a:rPr>
              <a:t>Resiliência</a:t>
            </a:r>
            <a:r>
              <a:rPr lang="en-US" altLang="pt-BR" sz="2400" dirty="0">
                <a:latin typeface="Garamond" panose="02020404030301010803" pitchFamily="18" charset="0"/>
              </a:rPr>
              <a:t> </a:t>
            </a:r>
            <a:r>
              <a:rPr lang="en-US" altLang="pt-BR" sz="2400" dirty="0" smtClean="0">
                <a:latin typeface="Garamond" panose="02020404030301010803" pitchFamily="18" charset="0"/>
              </a:rPr>
              <a:t>e </a:t>
            </a:r>
            <a:r>
              <a:rPr lang="en-US" altLang="pt-BR" sz="2400" dirty="0" err="1" smtClean="0">
                <a:latin typeface="Garamond" panose="02020404030301010803" pitchFamily="18" charset="0"/>
              </a:rPr>
              <a:t>Responsabilidade</a:t>
            </a:r>
            <a:r>
              <a:rPr lang="en-US" altLang="pt-BR" sz="2400" dirty="0" smtClean="0">
                <a:latin typeface="Garamond" panose="02020404030301010803" pitchFamily="18" charset="0"/>
              </a:rPr>
              <a:t>.</a:t>
            </a:r>
            <a:endParaRPr lang="en-US" altLang="pt-BR" sz="24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altLang="pt-BR" sz="2800" dirty="0">
              <a:latin typeface="Garamond" panose="02020404030301010803" pitchFamily="18" charset="0"/>
            </a:endParaRPr>
          </a:p>
        </p:txBody>
      </p:sp>
      <p:grpSp>
        <p:nvGrpSpPr>
          <p:cNvPr id="25603" name="Group 35"/>
          <p:cNvGrpSpPr>
            <a:grpSpLocks/>
          </p:cNvGrpSpPr>
          <p:nvPr/>
        </p:nvGrpSpPr>
        <p:grpSpPr bwMode="auto">
          <a:xfrm>
            <a:off x="6096000" y="2362200"/>
            <a:ext cx="4572000" cy="1371600"/>
            <a:chOff x="2880" y="1248"/>
            <a:chExt cx="2880" cy="864"/>
          </a:xfrm>
        </p:grpSpPr>
        <p:grpSp>
          <p:nvGrpSpPr>
            <p:cNvPr id="25605" name="Group 36"/>
            <p:cNvGrpSpPr>
              <a:grpSpLocks/>
            </p:cNvGrpSpPr>
            <p:nvPr/>
          </p:nvGrpSpPr>
          <p:grpSpPr bwMode="auto">
            <a:xfrm>
              <a:off x="2880" y="1248"/>
              <a:ext cx="768" cy="288"/>
              <a:chOff x="3360" y="1200"/>
              <a:chExt cx="768" cy="288"/>
            </a:xfrm>
          </p:grpSpPr>
          <p:sp>
            <p:nvSpPr>
              <p:cNvPr id="25627" name="Oval 37"/>
              <p:cNvSpPr>
                <a:spLocks noChangeArrowheads="1"/>
              </p:cNvSpPr>
              <p:nvPr/>
            </p:nvSpPr>
            <p:spPr bwMode="auto">
              <a:xfrm>
                <a:off x="3360" y="1200"/>
                <a:ext cx="76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5628" name="Text Box 38"/>
              <p:cNvSpPr txBox="1">
                <a:spLocks noChangeArrowheads="1"/>
              </p:cNvSpPr>
              <p:nvPr/>
            </p:nvSpPr>
            <p:spPr bwMode="auto">
              <a:xfrm>
                <a:off x="3360" y="1200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pt-BR" sz="1800" dirty="0" smtClean="0"/>
                  <a:t>EUA</a:t>
                </a:r>
                <a:endParaRPr lang="en-US" altLang="pt-BR" sz="1800" dirty="0"/>
              </a:p>
            </p:txBody>
          </p:sp>
        </p:grpSp>
        <p:grpSp>
          <p:nvGrpSpPr>
            <p:cNvPr id="25606" name="Group 39"/>
            <p:cNvGrpSpPr>
              <a:grpSpLocks/>
            </p:cNvGrpSpPr>
            <p:nvPr/>
          </p:nvGrpSpPr>
          <p:grpSpPr bwMode="auto">
            <a:xfrm>
              <a:off x="2880" y="1824"/>
              <a:ext cx="768" cy="288"/>
              <a:chOff x="3360" y="1200"/>
              <a:chExt cx="768" cy="288"/>
            </a:xfrm>
          </p:grpSpPr>
          <p:sp>
            <p:nvSpPr>
              <p:cNvPr id="25625" name="Oval 40"/>
              <p:cNvSpPr>
                <a:spLocks noChangeArrowheads="1"/>
              </p:cNvSpPr>
              <p:nvPr/>
            </p:nvSpPr>
            <p:spPr bwMode="auto">
              <a:xfrm>
                <a:off x="3360" y="1200"/>
                <a:ext cx="76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5626" name="Text Box 41"/>
              <p:cNvSpPr txBox="1">
                <a:spLocks noChangeArrowheads="1"/>
              </p:cNvSpPr>
              <p:nvPr/>
            </p:nvSpPr>
            <p:spPr bwMode="auto">
              <a:xfrm>
                <a:off x="3360" y="1200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pt-BR" sz="1800" dirty="0" err="1" smtClean="0"/>
                  <a:t>França</a:t>
                </a:r>
                <a:endParaRPr lang="en-US" altLang="pt-BR" sz="1800" dirty="0"/>
              </a:p>
            </p:txBody>
          </p:sp>
        </p:grpSp>
        <p:cxnSp>
          <p:nvCxnSpPr>
            <p:cNvPr id="25607" name="AutoShape 42"/>
            <p:cNvCxnSpPr>
              <a:cxnSpLocks noChangeShapeType="1"/>
              <a:stCxn id="25628" idx="2"/>
              <a:endCxn id="25626" idx="0"/>
            </p:cNvCxnSpPr>
            <p:nvPr/>
          </p:nvCxnSpPr>
          <p:spPr bwMode="auto">
            <a:xfrm>
              <a:off x="3264" y="1536"/>
              <a:ext cx="0" cy="2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608" name="Text Box 43"/>
            <p:cNvSpPr txBox="1">
              <a:spLocks noChangeArrowheads="1"/>
            </p:cNvSpPr>
            <p:nvPr/>
          </p:nvSpPr>
          <p:spPr bwMode="auto">
            <a:xfrm>
              <a:off x="3264" y="1584"/>
              <a:ext cx="14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pt-BR" sz="1800"/>
                <a:t>4</a:t>
              </a:r>
              <a:endParaRPr lang="en-US" altLang="pt-BR"/>
            </a:p>
          </p:txBody>
        </p:sp>
        <p:grpSp>
          <p:nvGrpSpPr>
            <p:cNvPr id="25609" name="Group 44"/>
            <p:cNvGrpSpPr>
              <a:grpSpLocks/>
            </p:cNvGrpSpPr>
            <p:nvPr/>
          </p:nvGrpSpPr>
          <p:grpSpPr bwMode="auto">
            <a:xfrm>
              <a:off x="3936" y="1248"/>
              <a:ext cx="768" cy="288"/>
              <a:chOff x="3360" y="1200"/>
              <a:chExt cx="768" cy="288"/>
            </a:xfrm>
          </p:grpSpPr>
          <p:sp>
            <p:nvSpPr>
              <p:cNvPr id="25623" name="Oval 45"/>
              <p:cNvSpPr>
                <a:spLocks noChangeArrowheads="1"/>
              </p:cNvSpPr>
              <p:nvPr/>
            </p:nvSpPr>
            <p:spPr bwMode="auto">
              <a:xfrm>
                <a:off x="3360" y="1200"/>
                <a:ext cx="76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5624" name="Text Box 46"/>
              <p:cNvSpPr txBox="1">
                <a:spLocks noChangeArrowheads="1"/>
              </p:cNvSpPr>
              <p:nvPr/>
            </p:nvSpPr>
            <p:spPr bwMode="auto">
              <a:xfrm>
                <a:off x="3360" y="1200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pt-BR" sz="1800"/>
                  <a:t>China</a:t>
                </a:r>
              </a:p>
            </p:txBody>
          </p:sp>
        </p:grpSp>
        <p:sp>
          <p:nvSpPr>
            <p:cNvPr id="25610" name="Oval 47"/>
            <p:cNvSpPr>
              <a:spLocks noChangeArrowheads="1"/>
            </p:cNvSpPr>
            <p:nvPr/>
          </p:nvSpPr>
          <p:spPr bwMode="auto">
            <a:xfrm>
              <a:off x="3936" y="1824"/>
              <a:ext cx="768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25611" name="Text Box 48"/>
            <p:cNvSpPr txBox="1">
              <a:spLocks noChangeArrowheads="1"/>
            </p:cNvSpPr>
            <p:nvPr/>
          </p:nvSpPr>
          <p:spPr bwMode="auto">
            <a:xfrm>
              <a:off x="3936" y="1824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pt-BR" sz="1800" dirty="0" err="1" smtClean="0"/>
                <a:t>Irã</a:t>
              </a:r>
              <a:endParaRPr lang="en-US" altLang="pt-BR" sz="1800" dirty="0"/>
            </a:p>
          </p:txBody>
        </p:sp>
        <p:cxnSp>
          <p:nvCxnSpPr>
            <p:cNvPr id="25612" name="AutoShape 49"/>
            <p:cNvCxnSpPr>
              <a:cxnSpLocks noChangeShapeType="1"/>
              <a:stCxn id="25624" idx="2"/>
              <a:endCxn id="25611" idx="0"/>
            </p:cNvCxnSpPr>
            <p:nvPr/>
          </p:nvCxnSpPr>
          <p:spPr bwMode="auto">
            <a:xfrm>
              <a:off x="4320" y="1536"/>
              <a:ext cx="0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613" name="Text Box 50"/>
            <p:cNvSpPr txBox="1">
              <a:spLocks noChangeArrowheads="1"/>
            </p:cNvSpPr>
            <p:nvPr/>
          </p:nvSpPr>
          <p:spPr bwMode="auto">
            <a:xfrm>
              <a:off x="4320" y="1584"/>
              <a:ext cx="14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pt-BR" sz="1800"/>
                <a:t>1</a:t>
              </a:r>
              <a:endParaRPr lang="en-US" altLang="pt-BR"/>
            </a:p>
          </p:txBody>
        </p:sp>
        <p:grpSp>
          <p:nvGrpSpPr>
            <p:cNvPr id="25614" name="Group 51"/>
            <p:cNvGrpSpPr>
              <a:grpSpLocks/>
            </p:cNvGrpSpPr>
            <p:nvPr/>
          </p:nvGrpSpPr>
          <p:grpSpPr bwMode="auto">
            <a:xfrm>
              <a:off x="4992" y="1248"/>
              <a:ext cx="768" cy="288"/>
              <a:chOff x="3360" y="1200"/>
              <a:chExt cx="768" cy="288"/>
            </a:xfrm>
          </p:grpSpPr>
          <p:sp>
            <p:nvSpPr>
              <p:cNvPr id="25621" name="Oval 52"/>
              <p:cNvSpPr>
                <a:spLocks noChangeArrowheads="1"/>
              </p:cNvSpPr>
              <p:nvPr/>
            </p:nvSpPr>
            <p:spPr bwMode="auto">
              <a:xfrm>
                <a:off x="3360" y="1200"/>
                <a:ext cx="76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25622" name="Text Box 53"/>
              <p:cNvSpPr txBox="1">
                <a:spLocks noChangeArrowheads="1"/>
              </p:cNvSpPr>
              <p:nvPr/>
            </p:nvSpPr>
            <p:spPr bwMode="auto">
              <a:xfrm>
                <a:off x="3360" y="1200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pt-BR" sz="1800" dirty="0" smtClean="0"/>
                  <a:t>Korea N.</a:t>
                </a:r>
                <a:endParaRPr lang="en-US" altLang="pt-BR" sz="1800" dirty="0"/>
              </a:p>
            </p:txBody>
          </p:sp>
        </p:grpSp>
        <p:cxnSp>
          <p:nvCxnSpPr>
            <p:cNvPr id="25615" name="AutoShape 54"/>
            <p:cNvCxnSpPr>
              <a:cxnSpLocks noChangeShapeType="1"/>
              <a:stCxn id="25628" idx="3"/>
              <a:endCxn id="25624" idx="1"/>
            </p:cNvCxnSpPr>
            <p:nvPr/>
          </p:nvCxnSpPr>
          <p:spPr bwMode="auto">
            <a:xfrm>
              <a:off x="3648" y="1392"/>
              <a:ext cx="28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6" name="AutoShape 55"/>
            <p:cNvCxnSpPr>
              <a:cxnSpLocks noChangeShapeType="1"/>
              <a:stCxn id="25625" idx="7"/>
              <a:endCxn id="25623" idx="3"/>
            </p:cNvCxnSpPr>
            <p:nvPr/>
          </p:nvCxnSpPr>
          <p:spPr bwMode="auto">
            <a:xfrm flipV="1">
              <a:off x="3536" y="1494"/>
              <a:ext cx="512" cy="37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617" name="Text Box 56"/>
            <p:cNvSpPr txBox="1">
              <a:spLocks noChangeArrowheads="1"/>
            </p:cNvSpPr>
            <p:nvPr/>
          </p:nvSpPr>
          <p:spPr bwMode="auto">
            <a:xfrm>
              <a:off x="3744" y="1248"/>
              <a:ext cx="14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pt-BR" sz="1800"/>
                <a:t>1</a:t>
              </a:r>
              <a:endParaRPr lang="en-US" altLang="pt-BR"/>
            </a:p>
          </p:txBody>
        </p:sp>
        <p:cxnSp>
          <p:nvCxnSpPr>
            <p:cNvPr id="25618" name="AutoShape 57"/>
            <p:cNvCxnSpPr>
              <a:cxnSpLocks noChangeShapeType="1"/>
              <a:stCxn id="25624" idx="3"/>
              <a:endCxn id="25622" idx="1"/>
            </p:cNvCxnSpPr>
            <p:nvPr/>
          </p:nvCxnSpPr>
          <p:spPr bwMode="auto">
            <a:xfrm>
              <a:off x="4704" y="1392"/>
              <a:ext cx="28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619" name="Text Box 58"/>
            <p:cNvSpPr txBox="1">
              <a:spLocks noChangeArrowheads="1"/>
            </p:cNvSpPr>
            <p:nvPr/>
          </p:nvSpPr>
          <p:spPr bwMode="auto">
            <a:xfrm>
              <a:off x="4752" y="1267"/>
              <a:ext cx="14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pt-BR" sz="1800"/>
                <a:t>1</a:t>
              </a:r>
              <a:endParaRPr lang="en-US" altLang="pt-BR"/>
            </a:p>
          </p:txBody>
        </p:sp>
        <p:sp>
          <p:nvSpPr>
            <p:cNvPr id="25620" name="Text Box 59"/>
            <p:cNvSpPr txBox="1">
              <a:spLocks noChangeArrowheads="1"/>
            </p:cNvSpPr>
            <p:nvPr/>
          </p:nvSpPr>
          <p:spPr bwMode="auto">
            <a:xfrm>
              <a:off x="3840" y="1593"/>
              <a:ext cx="14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pt-BR" sz="1800"/>
                <a:t>2</a:t>
              </a:r>
              <a:endParaRPr lang="en-US" altLang="pt-BR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27543258"/>
      </p:ext>
    </p:extLst>
  </p:cSld>
  <p:clrMapOvr>
    <a:masterClrMapping/>
  </p:clrMapOvr>
  <p:transition spd="slow" advTm="473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 dirty="0" smtClean="0">
                <a:latin typeface="Garamond" panose="02020404030301010803" pitchFamily="18" charset="0"/>
              </a:rPr>
              <a:t>Como </a:t>
            </a:r>
            <a:r>
              <a:rPr lang="en-US" altLang="pt-BR" dirty="0" err="1" smtClean="0">
                <a:latin typeface="Garamond" panose="02020404030301010803" pitchFamily="18" charset="0"/>
              </a:rPr>
              <a:t>fazer</a:t>
            </a:r>
            <a:r>
              <a:rPr lang="en-US" altLang="pt-BR" dirty="0" smtClean="0">
                <a:latin typeface="Garamond" panose="02020404030301010803" pitchFamily="18" charset="0"/>
              </a:rPr>
              <a:t> </a:t>
            </a:r>
            <a:r>
              <a:rPr lang="en-US" altLang="pt-BR" dirty="0" err="1" smtClean="0">
                <a:latin typeface="Garamond" panose="02020404030301010803" pitchFamily="18" charset="0"/>
              </a:rPr>
              <a:t>Análise</a:t>
            </a:r>
            <a:r>
              <a:rPr lang="en-US" altLang="pt-BR" dirty="0" smtClean="0">
                <a:latin typeface="Garamond" panose="02020404030301010803" pitchFamily="18" charset="0"/>
              </a:rPr>
              <a:t> de </a:t>
            </a:r>
            <a:r>
              <a:rPr lang="en-US" altLang="pt-BR" dirty="0" err="1" smtClean="0">
                <a:latin typeface="Garamond" panose="02020404030301010803" pitchFamily="18" charset="0"/>
              </a:rPr>
              <a:t>Redes</a:t>
            </a:r>
            <a:r>
              <a:rPr lang="en-US" altLang="pt-BR" dirty="0" smtClean="0">
                <a:latin typeface="Garamond" panose="02020404030301010803" pitchFamily="18" charset="0"/>
              </a:rPr>
              <a:t> (3)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pt-BR" sz="2800" dirty="0">
                <a:latin typeface="Garamond" panose="02020404030301010803" pitchFamily="18" charset="0"/>
              </a:rPr>
              <a:t>3. </a:t>
            </a:r>
            <a:r>
              <a:rPr lang="en-US" altLang="pt-BR" sz="2800" dirty="0" err="1" smtClean="0">
                <a:latin typeface="Garamond" panose="02020404030301010803" pitchFamily="18" charset="0"/>
              </a:rPr>
              <a:t>Medidas</a:t>
            </a:r>
            <a:r>
              <a:rPr lang="en-US" altLang="pt-BR" sz="2800" dirty="0" smtClean="0">
                <a:latin typeface="Garamond" panose="02020404030301010803" pitchFamily="18" charset="0"/>
              </a:rPr>
              <a:t> e </a:t>
            </a:r>
            <a:r>
              <a:rPr lang="en-US" altLang="pt-BR" sz="2800" dirty="0" err="1" smtClean="0">
                <a:latin typeface="Garamond" panose="02020404030301010803" pitchFamily="18" charset="0"/>
              </a:rPr>
              <a:t>análises</a:t>
            </a:r>
            <a:endParaRPr lang="en-US" altLang="pt-BR" sz="2800" dirty="0">
              <a:latin typeface="Garamond" panose="02020404030301010803" pitchFamily="18" charset="0"/>
            </a:endParaRPr>
          </a:p>
          <a:p>
            <a:pPr lvl="1" eaLnBrk="1" hangingPunct="1"/>
            <a:r>
              <a:rPr lang="en-US" altLang="pt-BR" sz="2400" dirty="0" err="1" smtClean="0">
                <a:latin typeface="Garamond" panose="02020404030301010803" pitchFamily="18" charset="0"/>
              </a:rPr>
              <a:t>Conceituais</a:t>
            </a:r>
            <a:endParaRPr lang="en-US" altLang="pt-BR" sz="2400" dirty="0">
              <a:latin typeface="Garamond" panose="02020404030301010803" pitchFamily="18" charset="0"/>
            </a:endParaRPr>
          </a:p>
          <a:p>
            <a:pPr lvl="1" eaLnBrk="1" hangingPunct="1"/>
            <a:r>
              <a:rPr lang="en-US" altLang="pt-BR" sz="2400" dirty="0" err="1" smtClean="0">
                <a:latin typeface="Garamond" panose="02020404030301010803" pitchFamily="18" charset="0"/>
              </a:rPr>
              <a:t>Grafos</a:t>
            </a:r>
            <a:endParaRPr lang="en-US" altLang="pt-BR" sz="2400" dirty="0">
              <a:latin typeface="Garamond" panose="02020404030301010803" pitchFamily="18" charset="0"/>
            </a:endParaRPr>
          </a:p>
        </p:txBody>
      </p:sp>
      <p:pic>
        <p:nvPicPr>
          <p:cNvPr id="4" name="Sound 3">
            <a:hlinkClick r:id="" action="ppaction://media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800" y="5892800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122" name="Imagem 291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886" y="981352"/>
            <a:ext cx="4485714" cy="2219048"/>
          </a:xfrm>
          <a:prstGeom prst="rect">
            <a:avLst/>
          </a:prstGeom>
        </p:spPr>
      </p:pic>
      <p:pic>
        <p:nvPicPr>
          <p:cNvPr id="29125" name="Imagem 291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267505"/>
            <a:ext cx="4400000" cy="34380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8812984"/>
      </p:ext>
    </p:extLst>
  </p:cSld>
  <p:clrMapOvr>
    <a:masterClrMapping/>
  </p:clrMapOvr>
  <p:transition spd="slow" advTm="2748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 dirty="0" smtClean="0">
                <a:latin typeface="Garamond" panose="02020404030301010803" pitchFamily="18" charset="0"/>
              </a:rPr>
              <a:t>Como </a:t>
            </a:r>
            <a:r>
              <a:rPr lang="en-US" altLang="pt-BR" dirty="0" err="1" smtClean="0">
                <a:latin typeface="Garamond" panose="02020404030301010803" pitchFamily="18" charset="0"/>
              </a:rPr>
              <a:t>fazer</a:t>
            </a:r>
            <a:r>
              <a:rPr lang="en-US" altLang="pt-BR" dirty="0" smtClean="0">
                <a:latin typeface="Garamond" panose="02020404030301010803" pitchFamily="18" charset="0"/>
              </a:rPr>
              <a:t> </a:t>
            </a:r>
            <a:r>
              <a:rPr lang="en-US" altLang="pt-BR" dirty="0" err="1" smtClean="0">
                <a:latin typeface="Garamond" panose="02020404030301010803" pitchFamily="18" charset="0"/>
              </a:rPr>
              <a:t>Análise</a:t>
            </a:r>
            <a:r>
              <a:rPr lang="en-US" altLang="pt-BR" dirty="0" smtClean="0">
                <a:latin typeface="Garamond" panose="02020404030301010803" pitchFamily="18" charset="0"/>
              </a:rPr>
              <a:t> de </a:t>
            </a:r>
            <a:r>
              <a:rPr lang="en-US" altLang="pt-BR" dirty="0" err="1" smtClean="0">
                <a:latin typeface="Garamond" panose="02020404030301010803" pitchFamily="18" charset="0"/>
              </a:rPr>
              <a:t>Redes</a:t>
            </a:r>
            <a:r>
              <a:rPr lang="en-US" altLang="pt-BR" dirty="0" smtClean="0">
                <a:latin typeface="Garamond" panose="02020404030301010803" pitchFamily="18" charset="0"/>
              </a:rPr>
              <a:t> – </a:t>
            </a:r>
            <a:r>
              <a:rPr lang="en-US" altLang="pt-BR" dirty="0" err="1" smtClean="0">
                <a:latin typeface="Garamond" panose="02020404030301010803" pitchFamily="18" charset="0"/>
              </a:rPr>
              <a:t>ações</a:t>
            </a:r>
            <a:r>
              <a:rPr lang="en-US" altLang="pt-BR" dirty="0" smtClean="0">
                <a:latin typeface="Garamond" panose="02020404030301010803" pitchFamily="18" charset="0"/>
              </a:rPr>
              <a:t> </a:t>
            </a:r>
            <a:r>
              <a:rPr lang="en-US" altLang="pt-BR" dirty="0" err="1" smtClean="0">
                <a:latin typeface="Garamond" panose="02020404030301010803" pitchFamily="18" charset="0"/>
              </a:rPr>
              <a:t>em</a:t>
            </a:r>
            <a:r>
              <a:rPr lang="en-US" altLang="pt-BR" dirty="0" smtClean="0">
                <a:latin typeface="Garamond" panose="02020404030301010803" pitchFamily="18" charset="0"/>
              </a:rPr>
              <a:t> </a:t>
            </a:r>
            <a:r>
              <a:rPr lang="en-US" altLang="pt-BR" dirty="0" err="1" smtClean="0">
                <a:latin typeface="Garamond" panose="02020404030301010803" pitchFamily="18" charset="0"/>
              </a:rPr>
              <a:t>conjunto</a:t>
            </a:r>
            <a:r>
              <a:rPr lang="en-US" altLang="pt-BR" dirty="0" smtClean="0">
                <a:latin typeface="Garamond" panose="02020404030301010803" pitchFamily="18" charset="0"/>
              </a:rPr>
              <a:t> (3b)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1600" y="1295400"/>
            <a:ext cx="4957764" cy="5486400"/>
          </a:xfrm>
        </p:spPr>
        <p:txBody>
          <a:bodyPr/>
          <a:lstStyle/>
          <a:p>
            <a:pPr marL="0" indent="0">
              <a:buNone/>
            </a:pPr>
            <a:r>
              <a:rPr lang="en-US" altLang="pt-BR" sz="2800" dirty="0">
                <a:latin typeface="Garamond" panose="02020404030301010803" pitchFamily="18" charset="0"/>
              </a:rPr>
              <a:t>3. </a:t>
            </a:r>
            <a:r>
              <a:rPr lang="en-US" altLang="pt-BR" sz="2800" dirty="0" err="1" smtClean="0">
                <a:latin typeface="Garamond" panose="02020404030301010803" pitchFamily="18" charset="0"/>
              </a:rPr>
              <a:t>Medidas</a:t>
            </a:r>
            <a:r>
              <a:rPr lang="en-US" altLang="pt-BR" sz="2800" dirty="0" smtClean="0">
                <a:latin typeface="Garamond" panose="02020404030301010803" pitchFamily="18" charset="0"/>
              </a:rPr>
              <a:t> e </a:t>
            </a:r>
            <a:r>
              <a:rPr lang="en-US" altLang="pt-BR" sz="2800" dirty="0" err="1" smtClean="0">
                <a:latin typeface="Garamond" panose="02020404030301010803" pitchFamily="18" charset="0"/>
              </a:rPr>
              <a:t>análises</a:t>
            </a:r>
            <a:endParaRPr lang="en-US" altLang="pt-BR" sz="2800" dirty="0">
              <a:latin typeface="Garamond" panose="02020404030301010803" pitchFamily="18" charset="0"/>
            </a:endParaRPr>
          </a:p>
          <a:p>
            <a:pPr lvl="1" eaLnBrk="1" hangingPunct="1"/>
            <a:r>
              <a:rPr lang="en-US" altLang="pt-BR" sz="2400" dirty="0" err="1" smtClean="0">
                <a:latin typeface="Garamond" panose="02020404030301010803" pitchFamily="18" charset="0"/>
              </a:rPr>
              <a:t>Conceituais</a:t>
            </a:r>
            <a:endParaRPr lang="en-US" altLang="pt-BR" sz="2400" dirty="0">
              <a:latin typeface="Garamond" panose="02020404030301010803" pitchFamily="18" charset="0"/>
            </a:endParaRPr>
          </a:p>
          <a:p>
            <a:pPr lvl="1" eaLnBrk="1" hangingPunct="1"/>
            <a:r>
              <a:rPr lang="en-US" altLang="pt-BR" sz="2400" dirty="0" err="1" smtClean="0">
                <a:latin typeface="Garamond" panose="02020404030301010803" pitchFamily="18" charset="0"/>
              </a:rPr>
              <a:t>Grafos</a:t>
            </a:r>
            <a:endParaRPr lang="en-US" altLang="pt-BR" sz="2400" dirty="0">
              <a:latin typeface="Garamond" panose="02020404030301010803" pitchFamily="18" charset="0"/>
            </a:endParaRPr>
          </a:p>
        </p:txBody>
      </p:sp>
      <p:pic>
        <p:nvPicPr>
          <p:cNvPr id="4" name="Sound 3">
            <a:hlinkClick r:id="" action="ppaction://media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800" y="5892800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6380164" y="1566863"/>
            <a:ext cx="4767263" cy="4735513"/>
            <a:chOff x="4019" y="987"/>
            <a:chExt cx="3003" cy="2983"/>
          </a:xfrm>
        </p:grpSpPr>
        <p:grpSp>
          <p:nvGrpSpPr>
            <p:cNvPr id="7" name="Group 205"/>
            <p:cNvGrpSpPr>
              <a:grpSpLocks/>
            </p:cNvGrpSpPr>
            <p:nvPr/>
          </p:nvGrpSpPr>
          <p:grpSpPr bwMode="auto">
            <a:xfrm>
              <a:off x="4649" y="1744"/>
              <a:ext cx="1995" cy="2014"/>
              <a:chOff x="4649" y="1744"/>
              <a:chExt cx="1995" cy="2014"/>
            </a:xfrm>
          </p:grpSpPr>
          <p:sp>
            <p:nvSpPr>
              <p:cNvPr id="28920" name="Freeform 5"/>
              <p:cNvSpPr>
                <a:spLocks/>
              </p:cNvSpPr>
              <p:nvPr/>
            </p:nvSpPr>
            <p:spPr bwMode="auto">
              <a:xfrm>
                <a:off x="6504" y="2587"/>
                <a:ext cx="38" cy="200"/>
              </a:xfrm>
              <a:custGeom>
                <a:avLst/>
                <a:gdLst>
                  <a:gd name="T0" fmla="*/ 68 w 73"/>
                  <a:gd name="T1" fmla="*/ 388 h 388"/>
                  <a:gd name="T2" fmla="*/ 68 w 73"/>
                  <a:gd name="T3" fmla="*/ 388 h 388"/>
                  <a:gd name="T4" fmla="*/ 27 w 73"/>
                  <a:gd name="T5" fmla="*/ 47 h 388"/>
                  <a:gd name="T6" fmla="*/ 0 w 73"/>
                  <a:gd name="T7" fmla="*/ 93 h 388"/>
                  <a:gd name="T8" fmla="*/ 24 w 73"/>
                  <a:gd name="T9" fmla="*/ 0 h 388"/>
                  <a:gd name="T10" fmla="*/ 69 w 73"/>
                  <a:gd name="T11" fmla="*/ 84 h 388"/>
                  <a:gd name="T12" fmla="*/ 32 w 73"/>
                  <a:gd name="T13" fmla="*/ 47 h 388"/>
                  <a:gd name="T14" fmla="*/ 73 w 73"/>
                  <a:gd name="T15" fmla="*/ 388 h 388"/>
                  <a:gd name="T16" fmla="*/ 68 w 73"/>
                  <a:gd name="T17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" h="388">
                    <a:moveTo>
                      <a:pt x="68" y="388"/>
                    </a:moveTo>
                    <a:lnTo>
                      <a:pt x="68" y="388"/>
                    </a:lnTo>
                    <a:lnTo>
                      <a:pt x="27" y="47"/>
                    </a:lnTo>
                    <a:lnTo>
                      <a:pt x="0" y="93"/>
                    </a:lnTo>
                    <a:lnTo>
                      <a:pt x="24" y="0"/>
                    </a:lnTo>
                    <a:lnTo>
                      <a:pt x="69" y="84"/>
                    </a:lnTo>
                    <a:lnTo>
                      <a:pt x="32" y="47"/>
                    </a:lnTo>
                    <a:lnTo>
                      <a:pt x="73" y="388"/>
                    </a:lnTo>
                    <a:lnTo>
                      <a:pt x="68" y="388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21" name="Freeform 6"/>
              <p:cNvSpPr>
                <a:spLocks/>
              </p:cNvSpPr>
              <p:nvPr/>
            </p:nvSpPr>
            <p:spPr bwMode="auto">
              <a:xfrm>
                <a:off x="6504" y="2587"/>
                <a:ext cx="38" cy="200"/>
              </a:xfrm>
              <a:custGeom>
                <a:avLst/>
                <a:gdLst>
                  <a:gd name="T0" fmla="*/ 68 w 73"/>
                  <a:gd name="T1" fmla="*/ 388 h 388"/>
                  <a:gd name="T2" fmla="*/ 68 w 73"/>
                  <a:gd name="T3" fmla="*/ 388 h 388"/>
                  <a:gd name="T4" fmla="*/ 27 w 73"/>
                  <a:gd name="T5" fmla="*/ 47 h 388"/>
                  <a:gd name="T6" fmla="*/ 0 w 73"/>
                  <a:gd name="T7" fmla="*/ 93 h 388"/>
                  <a:gd name="T8" fmla="*/ 24 w 73"/>
                  <a:gd name="T9" fmla="*/ 0 h 388"/>
                  <a:gd name="T10" fmla="*/ 69 w 73"/>
                  <a:gd name="T11" fmla="*/ 84 h 388"/>
                  <a:gd name="T12" fmla="*/ 32 w 73"/>
                  <a:gd name="T13" fmla="*/ 47 h 388"/>
                  <a:gd name="T14" fmla="*/ 73 w 73"/>
                  <a:gd name="T15" fmla="*/ 388 h 388"/>
                  <a:gd name="T16" fmla="*/ 68 w 73"/>
                  <a:gd name="T17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" h="388">
                    <a:moveTo>
                      <a:pt x="68" y="388"/>
                    </a:moveTo>
                    <a:lnTo>
                      <a:pt x="68" y="388"/>
                    </a:lnTo>
                    <a:lnTo>
                      <a:pt x="27" y="47"/>
                    </a:lnTo>
                    <a:lnTo>
                      <a:pt x="0" y="93"/>
                    </a:lnTo>
                    <a:lnTo>
                      <a:pt x="24" y="0"/>
                    </a:lnTo>
                    <a:lnTo>
                      <a:pt x="69" y="84"/>
                    </a:lnTo>
                    <a:lnTo>
                      <a:pt x="32" y="47"/>
                    </a:lnTo>
                    <a:lnTo>
                      <a:pt x="73" y="388"/>
                    </a:lnTo>
                    <a:lnTo>
                      <a:pt x="68" y="388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22" name="Freeform 7"/>
              <p:cNvSpPr>
                <a:spLocks/>
              </p:cNvSpPr>
              <p:nvPr/>
            </p:nvSpPr>
            <p:spPr bwMode="auto">
              <a:xfrm>
                <a:off x="5811" y="2547"/>
                <a:ext cx="614" cy="458"/>
              </a:xfrm>
              <a:custGeom>
                <a:avLst/>
                <a:gdLst>
                  <a:gd name="T0" fmla="*/ 0 w 1188"/>
                  <a:gd name="T1" fmla="*/ 882 h 886"/>
                  <a:gd name="T2" fmla="*/ 0 w 1188"/>
                  <a:gd name="T3" fmla="*/ 882 h 886"/>
                  <a:gd name="T4" fmla="*/ 1148 w 1188"/>
                  <a:gd name="T5" fmla="*/ 27 h 886"/>
                  <a:gd name="T6" fmla="*/ 1095 w 1188"/>
                  <a:gd name="T7" fmla="*/ 26 h 886"/>
                  <a:gd name="T8" fmla="*/ 1188 w 1188"/>
                  <a:gd name="T9" fmla="*/ 0 h 886"/>
                  <a:gd name="T10" fmla="*/ 1137 w 1188"/>
                  <a:gd name="T11" fmla="*/ 82 h 886"/>
                  <a:gd name="T12" fmla="*/ 1151 w 1188"/>
                  <a:gd name="T13" fmla="*/ 31 h 886"/>
                  <a:gd name="T14" fmla="*/ 3 w 1188"/>
                  <a:gd name="T15" fmla="*/ 886 h 886"/>
                  <a:gd name="T16" fmla="*/ 0 w 1188"/>
                  <a:gd name="T17" fmla="*/ 882 h 8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88" h="886">
                    <a:moveTo>
                      <a:pt x="0" y="882"/>
                    </a:moveTo>
                    <a:lnTo>
                      <a:pt x="0" y="882"/>
                    </a:lnTo>
                    <a:lnTo>
                      <a:pt x="1148" y="27"/>
                    </a:lnTo>
                    <a:lnTo>
                      <a:pt x="1095" y="26"/>
                    </a:lnTo>
                    <a:lnTo>
                      <a:pt x="1188" y="0"/>
                    </a:lnTo>
                    <a:lnTo>
                      <a:pt x="1137" y="82"/>
                    </a:lnTo>
                    <a:lnTo>
                      <a:pt x="1151" y="31"/>
                    </a:lnTo>
                    <a:lnTo>
                      <a:pt x="3" y="886"/>
                    </a:lnTo>
                    <a:lnTo>
                      <a:pt x="0" y="882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23" name="Freeform 8"/>
              <p:cNvSpPr>
                <a:spLocks/>
              </p:cNvSpPr>
              <p:nvPr/>
            </p:nvSpPr>
            <p:spPr bwMode="auto">
              <a:xfrm>
                <a:off x="5811" y="2547"/>
                <a:ext cx="614" cy="458"/>
              </a:xfrm>
              <a:custGeom>
                <a:avLst/>
                <a:gdLst>
                  <a:gd name="T0" fmla="*/ 0 w 1188"/>
                  <a:gd name="T1" fmla="*/ 882 h 886"/>
                  <a:gd name="T2" fmla="*/ 0 w 1188"/>
                  <a:gd name="T3" fmla="*/ 882 h 886"/>
                  <a:gd name="T4" fmla="*/ 1148 w 1188"/>
                  <a:gd name="T5" fmla="*/ 27 h 886"/>
                  <a:gd name="T6" fmla="*/ 1095 w 1188"/>
                  <a:gd name="T7" fmla="*/ 26 h 886"/>
                  <a:gd name="T8" fmla="*/ 1188 w 1188"/>
                  <a:gd name="T9" fmla="*/ 0 h 886"/>
                  <a:gd name="T10" fmla="*/ 1137 w 1188"/>
                  <a:gd name="T11" fmla="*/ 82 h 886"/>
                  <a:gd name="T12" fmla="*/ 1151 w 1188"/>
                  <a:gd name="T13" fmla="*/ 31 h 886"/>
                  <a:gd name="T14" fmla="*/ 3 w 1188"/>
                  <a:gd name="T15" fmla="*/ 886 h 886"/>
                  <a:gd name="T16" fmla="*/ 0 w 1188"/>
                  <a:gd name="T17" fmla="*/ 882 h 8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88" h="886">
                    <a:moveTo>
                      <a:pt x="0" y="882"/>
                    </a:moveTo>
                    <a:lnTo>
                      <a:pt x="0" y="882"/>
                    </a:lnTo>
                    <a:lnTo>
                      <a:pt x="1148" y="27"/>
                    </a:lnTo>
                    <a:lnTo>
                      <a:pt x="1095" y="26"/>
                    </a:lnTo>
                    <a:lnTo>
                      <a:pt x="1188" y="0"/>
                    </a:lnTo>
                    <a:lnTo>
                      <a:pt x="1137" y="82"/>
                    </a:lnTo>
                    <a:lnTo>
                      <a:pt x="1151" y="31"/>
                    </a:lnTo>
                    <a:lnTo>
                      <a:pt x="3" y="886"/>
                    </a:lnTo>
                    <a:lnTo>
                      <a:pt x="0" y="882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24" name="Freeform 9"/>
              <p:cNvSpPr>
                <a:spLocks/>
              </p:cNvSpPr>
              <p:nvPr/>
            </p:nvSpPr>
            <p:spPr bwMode="auto">
              <a:xfrm>
                <a:off x="6008" y="2213"/>
                <a:ext cx="409" cy="226"/>
              </a:xfrm>
              <a:custGeom>
                <a:avLst/>
                <a:gdLst>
                  <a:gd name="T0" fmla="*/ 3 w 793"/>
                  <a:gd name="T1" fmla="*/ 0 h 439"/>
                  <a:gd name="T2" fmla="*/ 3 w 793"/>
                  <a:gd name="T3" fmla="*/ 0 h 439"/>
                  <a:gd name="T4" fmla="*/ 753 w 793"/>
                  <a:gd name="T5" fmla="*/ 414 h 439"/>
                  <a:gd name="T6" fmla="*/ 732 w 793"/>
                  <a:gd name="T7" fmla="*/ 365 h 439"/>
                  <a:gd name="T8" fmla="*/ 793 w 793"/>
                  <a:gd name="T9" fmla="*/ 439 h 439"/>
                  <a:gd name="T10" fmla="*/ 698 w 793"/>
                  <a:gd name="T11" fmla="*/ 427 h 439"/>
                  <a:gd name="T12" fmla="*/ 751 w 793"/>
                  <a:gd name="T13" fmla="*/ 418 h 439"/>
                  <a:gd name="T14" fmla="*/ 0 w 793"/>
                  <a:gd name="T15" fmla="*/ 5 h 439"/>
                  <a:gd name="T16" fmla="*/ 3 w 793"/>
                  <a:gd name="T17" fmla="*/ 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3" h="439">
                    <a:moveTo>
                      <a:pt x="3" y="0"/>
                    </a:moveTo>
                    <a:lnTo>
                      <a:pt x="3" y="0"/>
                    </a:lnTo>
                    <a:lnTo>
                      <a:pt x="753" y="414"/>
                    </a:lnTo>
                    <a:lnTo>
                      <a:pt x="732" y="365"/>
                    </a:lnTo>
                    <a:lnTo>
                      <a:pt x="793" y="439"/>
                    </a:lnTo>
                    <a:lnTo>
                      <a:pt x="698" y="427"/>
                    </a:lnTo>
                    <a:lnTo>
                      <a:pt x="751" y="418"/>
                    </a:lnTo>
                    <a:lnTo>
                      <a:pt x="0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25" name="Freeform 10"/>
              <p:cNvSpPr>
                <a:spLocks/>
              </p:cNvSpPr>
              <p:nvPr/>
            </p:nvSpPr>
            <p:spPr bwMode="auto">
              <a:xfrm>
                <a:off x="6008" y="2213"/>
                <a:ext cx="409" cy="226"/>
              </a:xfrm>
              <a:custGeom>
                <a:avLst/>
                <a:gdLst>
                  <a:gd name="T0" fmla="*/ 3 w 793"/>
                  <a:gd name="T1" fmla="*/ 0 h 439"/>
                  <a:gd name="T2" fmla="*/ 3 w 793"/>
                  <a:gd name="T3" fmla="*/ 0 h 439"/>
                  <a:gd name="T4" fmla="*/ 753 w 793"/>
                  <a:gd name="T5" fmla="*/ 414 h 439"/>
                  <a:gd name="T6" fmla="*/ 732 w 793"/>
                  <a:gd name="T7" fmla="*/ 365 h 439"/>
                  <a:gd name="T8" fmla="*/ 793 w 793"/>
                  <a:gd name="T9" fmla="*/ 439 h 439"/>
                  <a:gd name="T10" fmla="*/ 698 w 793"/>
                  <a:gd name="T11" fmla="*/ 427 h 439"/>
                  <a:gd name="T12" fmla="*/ 751 w 793"/>
                  <a:gd name="T13" fmla="*/ 418 h 439"/>
                  <a:gd name="T14" fmla="*/ 0 w 793"/>
                  <a:gd name="T15" fmla="*/ 5 h 439"/>
                  <a:gd name="T16" fmla="*/ 3 w 793"/>
                  <a:gd name="T17" fmla="*/ 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3" h="439">
                    <a:moveTo>
                      <a:pt x="3" y="0"/>
                    </a:moveTo>
                    <a:lnTo>
                      <a:pt x="3" y="0"/>
                    </a:lnTo>
                    <a:lnTo>
                      <a:pt x="753" y="414"/>
                    </a:lnTo>
                    <a:lnTo>
                      <a:pt x="732" y="365"/>
                    </a:lnTo>
                    <a:lnTo>
                      <a:pt x="793" y="439"/>
                    </a:lnTo>
                    <a:lnTo>
                      <a:pt x="698" y="427"/>
                    </a:lnTo>
                    <a:lnTo>
                      <a:pt x="751" y="418"/>
                    </a:lnTo>
                    <a:lnTo>
                      <a:pt x="0" y="5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26" name="Freeform 11"/>
              <p:cNvSpPr>
                <a:spLocks/>
              </p:cNvSpPr>
              <p:nvPr/>
            </p:nvSpPr>
            <p:spPr bwMode="auto">
              <a:xfrm>
                <a:off x="6360" y="2431"/>
                <a:ext cx="49" cy="34"/>
              </a:xfrm>
              <a:custGeom>
                <a:avLst/>
                <a:gdLst>
                  <a:gd name="T0" fmla="*/ 48 w 96"/>
                  <a:gd name="T1" fmla="*/ 42 h 67"/>
                  <a:gd name="T2" fmla="*/ 48 w 96"/>
                  <a:gd name="T3" fmla="*/ 42 h 67"/>
                  <a:gd name="T4" fmla="*/ 50 w 96"/>
                  <a:gd name="T5" fmla="*/ 43 h 67"/>
                  <a:gd name="T6" fmla="*/ 19 w 96"/>
                  <a:gd name="T7" fmla="*/ 0 h 67"/>
                  <a:gd name="T8" fmla="*/ 96 w 96"/>
                  <a:gd name="T9" fmla="*/ 58 h 67"/>
                  <a:gd name="T10" fmla="*/ 0 w 96"/>
                  <a:gd name="T11" fmla="*/ 67 h 67"/>
                  <a:gd name="T12" fmla="*/ 49 w 96"/>
                  <a:gd name="T13" fmla="*/ 47 h 67"/>
                  <a:gd name="T14" fmla="*/ 47 w 96"/>
                  <a:gd name="T15" fmla="*/ 47 h 67"/>
                  <a:gd name="T16" fmla="*/ 48 w 96"/>
                  <a:gd name="T17" fmla="*/ 4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67">
                    <a:moveTo>
                      <a:pt x="48" y="42"/>
                    </a:moveTo>
                    <a:lnTo>
                      <a:pt x="48" y="42"/>
                    </a:lnTo>
                    <a:lnTo>
                      <a:pt x="50" y="43"/>
                    </a:lnTo>
                    <a:lnTo>
                      <a:pt x="19" y="0"/>
                    </a:lnTo>
                    <a:lnTo>
                      <a:pt x="96" y="58"/>
                    </a:lnTo>
                    <a:lnTo>
                      <a:pt x="0" y="67"/>
                    </a:lnTo>
                    <a:lnTo>
                      <a:pt x="49" y="47"/>
                    </a:lnTo>
                    <a:lnTo>
                      <a:pt x="47" y="47"/>
                    </a:lnTo>
                    <a:lnTo>
                      <a:pt x="48" y="42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27" name="Freeform 12"/>
              <p:cNvSpPr>
                <a:spLocks/>
              </p:cNvSpPr>
              <p:nvPr/>
            </p:nvSpPr>
            <p:spPr bwMode="auto">
              <a:xfrm>
                <a:off x="6360" y="2431"/>
                <a:ext cx="49" cy="34"/>
              </a:xfrm>
              <a:custGeom>
                <a:avLst/>
                <a:gdLst>
                  <a:gd name="T0" fmla="*/ 48 w 96"/>
                  <a:gd name="T1" fmla="*/ 42 h 67"/>
                  <a:gd name="T2" fmla="*/ 48 w 96"/>
                  <a:gd name="T3" fmla="*/ 42 h 67"/>
                  <a:gd name="T4" fmla="*/ 50 w 96"/>
                  <a:gd name="T5" fmla="*/ 43 h 67"/>
                  <a:gd name="T6" fmla="*/ 19 w 96"/>
                  <a:gd name="T7" fmla="*/ 0 h 67"/>
                  <a:gd name="T8" fmla="*/ 96 w 96"/>
                  <a:gd name="T9" fmla="*/ 58 h 67"/>
                  <a:gd name="T10" fmla="*/ 0 w 96"/>
                  <a:gd name="T11" fmla="*/ 67 h 67"/>
                  <a:gd name="T12" fmla="*/ 49 w 96"/>
                  <a:gd name="T13" fmla="*/ 47 h 67"/>
                  <a:gd name="T14" fmla="*/ 47 w 96"/>
                  <a:gd name="T15" fmla="*/ 47 h 67"/>
                  <a:gd name="T16" fmla="*/ 48 w 96"/>
                  <a:gd name="T17" fmla="*/ 4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67">
                    <a:moveTo>
                      <a:pt x="48" y="42"/>
                    </a:moveTo>
                    <a:lnTo>
                      <a:pt x="48" y="42"/>
                    </a:lnTo>
                    <a:lnTo>
                      <a:pt x="50" y="43"/>
                    </a:lnTo>
                    <a:lnTo>
                      <a:pt x="19" y="0"/>
                    </a:lnTo>
                    <a:lnTo>
                      <a:pt x="96" y="58"/>
                    </a:lnTo>
                    <a:lnTo>
                      <a:pt x="0" y="67"/>
                    </a:lnTo>
                    <a:lnTo>
                      <a:pt x="49" y="47"/>
                    </a:lnTo>
                    <a:lnTo>
                      <a:pt x="47" y="47"/>
                    </a:lnTo>
                    <a:lnTo>
                      <a:pt x="48" y="42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28" name="Freeform 13"/>
              <p:cNvSpPr>
                <a:spLocks/>
              </p:cNvSpPr>
              <p:nvPr/>
            </p:nvSpPr>
            <p:spPr bwMode="auto">
              <a:xfrm>
                <a:off x="6315" y="2539"/>
                <a:ext cx="104" cy="62"/>
              </a:xfrm>
              <a:custGeom>
                <a:avLst/>
                <a:gdLst>
                  <a:gd name="T0" fmla="*/ 0 w 202"/>
                  <a:gd name="T1" fmla="*/ 116 h 121"/>
                  <a:gd name="T2" fmla="*/ 0 w 202"/>
                  <a:gd name="T3" fmla="*/ 116 h 121"/>
                  <a:gd name="T4" fmla="*/ 159 w 202"/>
                  <a:gd name="T5" fmla="*/ 22 h 121"/>
                  <a:gd name="T6" fmla="*/ 107 w 202"/>
                  <a:gd name="T7" fmla="*/ 15 h 121"/>
                  <a:gd name="T8" fmla="*/ 202 w 202"/>
                  <a:gd name="T9" fmla="*/ 0 h 121"/>
                  <a:gd name="T10" fmla="*/ 142 w 202"/>
                  <a:gd name="T11" fmla="*/ 75 h 121"/>
                  <a:gd name="T12" fmla="*/ 162 w 202"/>
                  <a:gd name="T13" fmla="*/ 26 h 121"/>
                  <a:gd name="T14" fmla="*/ 2 w 202"/>
                  <a:gd name="T15" fmla="*/ 121 h 121"/>
                  <a:gd name="T16" fmla="*/ 0 w 202"/>
                  <a:gd name="T17" fmla="*/ 11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2" h="121">
                    <a:moveTo>
                      <a:pt x="0" y="116"/>
                    </a:moveTo>
                    <a:lnTo>
                      <a:pt x="0" y="116"/>
                    </a:lnTo>
                    <a:lnTo>
                      <a:pt x="159" y="22"/>
                    </a:lnTo>
                    <a:lnTo>
                      <a:pt x="107" y="15"/>
                    </a:lnTo>
                    <a:lnTo>
                      <a:pt x="202" y="0"/>
                    </a:lnTo>
                    <a:lnTo>
                      <a:pt x="142" y="75"/>
                    </a:lnTo>
                    <a:lnTo>
                      <a:pt x="162" y="26"/>
                    </a:lnTo>
                    <a:lnTo>
                      <a:pt x="2" y="121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29" name="Freeform 14"/>
              <p:cNvSpPr>
                <a:spLocks/>
              </p:cNvSpPr>
              <p:nvPr/>
            </p:nvSpPr>
            <p:spPr bwMode="auto">
              <a:xfrm>
                <a:off x="6315" y="2539"/>
                <a:ext cx="104" cy="62"/>
              </a:xfrm>
              <a:custGeom>
                <a:avLst/>
                <a:gdLst>
                  <a:gd name="T0" fmla="*/ 0 w 202"/>
                  <a:gd name="T1" fmla="*/ 116 h 121"/>
                  <a:gd name="T2" fmla="*/ 0 w 202"/>
                  <a:gd name="T3" fmla="*/ 116 h 121"/>
                  <a:gd name="T4" fmla="*/ 159 w 202"/>
                  <a:gd name="T5" fmla="*/ 22 h 121"/>
                  <a:gd name="T6" fmla="*/ 107 w 202"/>
                  <a:gd name="T7" fmla="*/ 15 h 121"/>
                  <a:gd name="T8" fmla="*/ 202 w 202"/>
                  <a:gd name="T9" fmla="*/ 0 h 121"/>
                  <a:gd name="T10" fmla="*/ 142 w 202"/>
                  <a:gd name="T11" fmla="*/ 75 h 121"/>
                  <a:gd name="T12" fmla="*/ 162 w 202"/>
                  <a:gd name="T13" fmla="*/ 26 h 121"/>
                  <a:gd name="T14" fmla="*/ 2 w 202"/>
                  <a:gd name="T15" fmla="*/ 121 h 121"/>
                  <a:gd name="T16" fmla="*/ 0 w 202"/>
                  <a:gd name="T17" fmla="*/ 11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2" h="121">
                    <a:moveTo>
                      <a:pt x="0" y="116"/>
                    </a:moveTo>
                    <a:lnTo>
                      <a:pt x="0" y="116"/>
                    </a:lnTo>
                    <a:lnTo>
                      <a:pt x="159" y="22"/>
                    </a:lnTo>
                    <a:lnTo>
                      <a:pt x="107" y="15"/>
                    </a:lnTo>
                    <a:lnTo>
                      <a:pt x="202" y="0"/>
                    </a:lnTo>
                    <a:lnTo>
                      <a:pt x="142" y="75"/>
                    </a:lnTo>
                    <a:lnTo>
                      <a:pt x="162" y="26"/>
                    </a:lnTo>
                    <a:lnTo>
                      <a:pt x="2" y="121"/>
                    </a:lnTo>
                    <a:lnTo>
                      <a:pt x="0" y="116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30" name="Freeform 15"/>
              <p:cNvSpPr>
                <a:spLocks/>
              </p:cNvSpPr>
              <p:nvPr/>
            </p:nvSpPr>
            <p:spPr bwMode="auto">
              <a:xfrm>
                <a:off x="6595" y="2530"/>
                <a:ext cx="49" cy="36"/>
              </a:xfrm>
              <a:custGeom>
                <a:avLst/>
                <a:gdLst>
                  <a:gd name="T0" fmla="*/ 16 w 96"/>
                  <a:gd name="T1" fmla="*/ 10 h 70"/>
                  <a:gd name="T2" fmla="*/ 16 w 96"/>
                  <a:gd name="T3" fmla="*/ 10 h 70"/>
                  <a:gd name="T4" fmla="*/ 42 w 96"/>
                  <a:gd name="T5" fmla="*/ 22 h 70"/>
                  <a:gd name="T6" fmla="*/ 66 w 96"/>
                  <a:gd name="T7" fmla="*/ 70 h 70"/>
                  <a:gd name="T8" fmla="*/ 0 w 96"/>
                  <a:gd name="T9" fmla="*/ 0 h 70"/>
                  <a:gd name="T10" fmla="*/ 96 w 96"/>
                  <a:gd name="T11" fmla="*/ 7 h 70"/>
                  <a:gd name="T12" fmla="*/ 45 w 96"/>
                  <a:gd name="T13" fmla="*/ 18 h 70"/>
                  <a:gd name="T14" fmla="*/ 18 w 96"/>
                  <a:gd name="T15" fmla="*/ 6 h 70"/>
                  <a:gd name="T16" fmla="*/ 16 w 96"/>
                  <a:gd name="T17" fmla="*/ 1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70">
                    <a:moveTo>
                      <a:pt x="16" y="10"/>
                    </a:moveTo>
                    <a:lnTo>
                      <a:pt x="16" y="10"/>
                    </a:lnTo>
                    <a:lnTo>
                      <a:pt x="42" y="22"/>
                    </a:lnTo>
                    <a:lnTo>
                      <a:pt x="66" y="70"/>
                    </a:lnTo>
                    <a:lnTo>
                      <a:pt x="0" y="0"/>
                    </a:lnTo>
                    <a:lnTo>
                      <a:pt x="96" y="7"/>
                    </a:lnTo>
                    <a:lnTo>
                      <a:pt x="45" y="18"/>
                    </a:lnTo>
                    <a:lnTo>
                      <a:pt x="18" y="6"/>
                    </a:lnTo>
                    <a:lnTo>
                      <a:pt x="16" y="1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31" name="Freeform 16"/>
              <p:cNvSpPr>
                <a:spLocks/>
              </p:cNvSpPr>
              <p:nvPr/>
            </p:nvSpPr>
            <p:spPr bwMode="auto">
              <a:xfrm>
                <a:off x="6595" y="2530"/>
                <a:ext cx="49" cy="36"/>
              </a:xfrm>
              <a:custGeom>
                <a:avLst/>
                <a:gdLst>
                  <a:gd name="T0" fmla="*/ 16 w 96"/>
                  <a:gd name="T1" fmla="*/ 10 h 70"/>
                  <a:gd name="T2" fmla="*/ 16 w 96"/>
                  <a:gd name="T3" fmla="*/ 10 h 70"/>
                  <a:gd name="T4" fmla="*/ 42 w 96"/>
                  <a:gd name="T5" fmla="*/ 22 h 70"/>
                  <a:gd name="T6" fmla="*/ 66 w 96"/>
                  <a:gd name="T7" fmla="*/ 70 h 70"/>
                  <a:gd name="T8" fmla="*/ 0 w 96"/>
                  <a:gd name="T9" fmla="*/ 0 h 70"/>
                  <a:gd name="T10" fmla="*/ 96 w 96"/>
                  <a:gd name="T11" fmla="*/ 7 h 70"/>
                  <a:gd name="T12" fmla="*/ 45 w 96"/>
                  <a:gd name="T13" fmla="*/ 18 h 70"/>
                  <a:gd name="T14" fmla="*/ 18 w 96"/>
                  <a:gd name="T15" fmla="*/ 6 h 70"/>
                  <a:gd name="T16" fmla="*/ 16 w 96"/>
                  <a:gd name="T17" fmla="*/ 1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70">
                    <a:moveTo>
                      <a:pt x="16" y="10"/>
                    </a:moveTo>
                    <a:lnTo>
                      <a:pt x="16" y="10"/>
                    </a:lnTo>
                    <a:lnTo>
                      <a:pt x="42" y="22"/>
                    </a:lnTo>
                    <a:lnTo>
                      <a:pt x="66" y="70"/>
                    </a:lnTo>
                    <a:lnTo>
                      <a:pt x="0" y="0"/>
                    </a:lnTo>
                    <a:lnTo>
                      <a:pt x="96" y="7"/>
                    </a:lnTo>
                    <a:lnTo>
                      <a:pt x="45" y="18"/>
                    </a:lnTo>
                    <a:lnTo>
                      <a:pt x="18" y="6"/>
                    </a:lnTo>
                    <a:lnTo>
                      <a:pt x="16" y="1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32" name="Freeform 17"/>
              <p:cNvSpPr>
                <a:spLocks/>
              </p:cNvSpPr>
              <p:nvPr/>
            </p:nvSpPr>
            <p:spPr bwMode="auto">
              <a:xfrm>
                <a:off x="6169" y="2547"/>
                <a:ext cx="256" cy="191"/>
              </a:xfrm>
              <a:custGeom>
                <a:avLst/>
                <a:gdLst>
                  <a:gd name="T0" fmla="*/ 0 w 496"/>
                  <a:gd name="T1" fmla="*/ 366 h 370"/>
                  <a:gd name="T2" fmla="*/ 0 w 496"/>
                  <a:gd name="T3" fmla="*/ 366 h 370"/>
                  <a:gd name="T4" fmla="*/ 456 w 496"/>
                  <a:gd name="T5" fmla="*/ 27 h 370"/>
                  <a:gd name="T6" fmla="*/ 403 w 496"/>
                  <a:gd name="T7" fmla="*/ 26 h 370"/>
                  <a:gd name="T8" fmla="*/ 496 w 496"/>
                  <a:gd name="T9" fmla="*/ 0 h 370"/>
                  <a:gd name="T10" fmla="*/ 445 w 496"/>
                  <a:gd name="T11" fmla="*/ 82 h 370"/>
                  <a:gd name="T12" fmla="*/ 459 w 496"/>
                  <a:gd name="T13" fmla="*/ 31 h 370"/>
                  <a:gd name="T14" fmla="*/ 3 w 496"/>
                  <a:gd name="T15" fmla="*/ 370 h 370"/>
                  <a:gd name="T16" fmla="*/ 0 w 496"/>
                  <a:gd name="T17" fmla="*/ 366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6" h="370">
                    <a:moveTo>
                      <a:pt x="0" y="366"/>
                    </a:moveTo>
                    <a:lnTo>
                      <a:pt x="0" y="366"/>
                    </a:lnTo>
                    <a:lnTo>
                      <a:pt x="456" y="27"/>
                    </a:lnTo>
                    <a:lnTo>
                      <a:pt x="403" y="26"/>
                    </a:lnTo>
                    <a:lnTo>
                      <a:pt x="496" y="0"/>
                    </a:lnTo>
                    <a:lnTo>
                      <a:pt x="445" y="82"/>
                    </a:lnTo>
                    <a:lnTo>
                      <a:pt x="459" y="31"/>
                    </a:lnTo>
                    <a:lnTo>
                      <a:pt x="3" y="370"/>
                    </a:lnTo>
                    <a:lnTo>
                      <a:pt x="0" y="366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33" name="Freeform 18"/>
              <p:cNvSpPr>
                <a:spLocks/>
              </p:cNvSpPr>
              <p:nvPr/>
            </p:nvSpPr>
            <p:spPr bwMode="auto">
              <a:xfrm>
                <a:off x="6169" y="2547"/>
                <a:ext cx="256" cy="191"/>
              </a:xfrm>
              <a:custGeom>
                <a:avLst/>
                <a:gdLst>
                  <a:gd name="T0" fmla="*/ 0 w 496"/>
                  <a:gd name="T1" fmla="*/ 366 h 370"/>
                  <a:gd name="T2" fmla="*/ 0 w 496"/>
                  <a:gd name="T3" fmla="*/ 366 h 370"/>
                  <a:gd name="T4" fmla="*/ 456 w 496"/>
                  <a:gd name="T5" fmla="*/ 27 h 370"/>
                  <a:gd name="T6" fmla="*/ 403 w 496"/>
                  <a:gd name="T7" fmla="*/ 26 h 370"/>
                  <a:gd name="T8" fmla="*/ 496 w 496"/>
                  <a:gd name="T9" fmla="*/ 0 h 370"/>
                  <a:gd name="T10" fmla="*/ 445 w 496"/>
                  <a:gd name="T11" fmla="*/ 82 h 370"/>
                  <a:gd name="T12" fmla="*/ 459 w 496"/>
                  <a:gd name="T13" fmla="*/ 31 h 370"/>
                  <a:gd name="T14" fmla="*/ 3 w 496"/>
                  <a:gd name="T15" fmla="*/ 370 h 370"/>
                  <a:gd name="T16" fmla="*/ 0 w 496"/>
                  <a:gd name="T17" fmla="*/ 366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6" h="370">
                    <a:moveTo>
                      <a:pt x="0" y="366"/>
                    </a:moveTo>
                    <a:lnTo>
                      <a:pt x="0" y="366"/>
                    </a:lnTo>
                    <a:lnTo>
                      <a:pt x="456" y="27"/>
                    </a:lnTo>
                    <a:lnTo>
                      <a:pt x="403" y="26"/>
                    </a:lnTo>
                    <a:lnTo>
                      <a:pt x="496" y="0"/>
                    </a:lnTo>
                    <a:lnTo>
                      <a:pt x="445" y="82"/>
                    </a:lnTo>
                    <a:lnTo>
                      <a:pt x="459" y="31"/>
                    </a:lnTo>
                    <a:lnTo>
                      <a:pt x="3" y="370"/>
                    </a:lnTo>
                    <a:lnTo>
                      <a:pt x="0" y="366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34" name="Freeform 19"/>
              <p:cNvSpPr>
                <a:spLocks/>
              </p:cNvSpPr>
              <p:nvPr/>
            </p:nvSpPr>
            <p:spPr bwMode="auto">
              <a:xfrm>
                <a:off x="6177" y="2457"/>
                <a:ext cx="229" cy="36"/>
              </a:xfrm>
              <a:custGeom>
                <a:avLst/>
                <a:gdLst>
                  <a:gd name="T0" fmla="*/ 0 w 442"/>
                  <a:gd name="T1" fmla="*/ 1 h 69"/>
                  <a:gd name="T2" fmla="*/ 0 w 442"/>
                  <a:gd name="T3" fmla="*/ 1 h 69"/>
                  <a:gd name="T4" fmla="*/ 395 w 442"/>
                  <a:gd name="T5" fmla="*/ 36 h 69"/>
                  <a:gd name="T6" fmla="*/ 356 w 442"/>
                  <a:gd name="T7" fmla="*/ 0 h 69"/>
                  <a:gd name="T8" fmla="*/ 442 w 442"/>
                  <a:gd name="T9" fmla="*/ 42 h 69"/>
                  <a:gd name="T10" fmla="*/ 350 w 442"/>
                  <a:gd name="T11" fmla="*/ 69 h 69"/>
                  <a:gd name="T12" fmla="*/ 395 w 442"/>
                  <a:gd name="T13" fmla="*/ 41 h 69"/>
                  <a:gd name="T14" fmla="*/ 0 w 442"/>
                  <a:gd name="T15" fmla="*/ 6 h 69"/>
                  <a:gd name="T16" fmla="*/ 0 w 442"/>
                  <a:gd name="T17" fmla="*/ 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2" h="69">
                    <a:moveTo>
                      <a:pt x="0" y="1"/>
                    </a:moveTo>
                    <a:lnTo>
                      <a:pt x="0" y="1"/>
                    </a:lnTo>
                    <a:lnTo>
                      <a:pt x="395" y="36"/>
                    </a:lnTo>
                    <a:lnTo>
                      <a:pt x="356" y="0"/>
                    </a:lnTo>
                    <a:lnTo>
                      <a:pt x="442" y="42"/>
                    </a:lnTo>
                    <a:lnTo>
                      <a:pt x="350" y="69"/>
                    </a:lnTo>
                    <a:lnTo>
                      <a:pt x="395" y="41"/>
                    </a:lnTo>
                    <a:lnTo>
                      <a:pt x="0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35" name="Freeform 20"/>
              <p:cNvSpPr>
                <a:spLocks/>
              </p:cNvSpPr>
              <p:nvPr/>
            </p:nvSpPr>
            <p:spPr bwMode="auto">
              <a:xfrm>
                <a:off x="6177" y="2457"/>
                <a:ext cx="229" cy="36"/>
              </a:xfrm>
              <a:custGeom>
                <a:avLst/>
                <a:gdLst>
                  <a:gd name="T0" fmla="*/ 0 w 442"/>
                  <a:gd name="T1" fmla="*/ 1 h 69"/>
                  <a:gd name="T2" fmla="*/ 0 w 442"/>
                  <a:gd name="T3" fmla="*/ 1 h 69"/>
                  <a:gd name="T4" fmla="*/ 395 w 442"/>
                  <a:gd name="T5" fmla="*/ 36 h 69"/>
                  <a:gd name="T6" fmla="*/ 356 w 442"/>
                  <a:gd name="T7" fmla="*/ 0 h 69"/>
                  <a:gd name="T8" fmla="*/ 442 w 442"/>
                  <a:gd name="T9" fmla="*/ 42 h 69"/>
                  <a:gd name="T10" fmla="*/ 350 w 442"/>
                  <a:gd name="T11" fmla="*/ 69 h 69"/>
                  <a:gd name="T12" fmla="*/ 395 w 442"/>
                  <a:gd name="T13" fmla="*/ 41 h 69"/>
                  <a:gd name="T14" fmla="*/ 0 w 442"/>
                  <a:gd name="T15" fmla="*/ 6 h 69"/>
                  <a:gd name="T16" fmla="*/ 0 w 442"/>
                  <a:gd name="T17" fmla="*/ 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2" h="69">
                    <a:moveTo>
                      <a:pt x="0" y="1"/>
                    </a:moveTo>
                    <a:lnTo>
                      <a:pt x="0" y="1"/>
                    </a:lnTo>
                    <a:lnTo>
                      <a:pt x="395" y="36"/>
                    </a:lnTo>
                    <a:lnTo>
                      <a:pt x="356" y="0"/>
                    </a:lnTo>
                    <a:lnTo>
                      <a:pt x="442" y="42"/>
                    </a:lnTo>
                    <a:lnTo>
                      <a:pt x="350" y="69"/>
                    </a:lnTo>
                    <a:lnTo>
                      <a:pt x="395" y="41"/>
                    </a:lnTo>
                    <a:lnTo>
                      <a:pt x="0" y="6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36" name="Freeform 21"/>
              <p:cNvSpPr>
                <a:spLocks/>
              </p:cNvSpPr>
              <p:nvPr/>
            </p:nvSpPr>
            <p:spPr bwMode="auto">
              <a:xfrm>
                <a:off x="6516" y="2586"/>
                <a:ext cx="37" cy="201"/>
              </a:xfrm>
              <a:custGeom>
                <a:avLst/>
                <a:gdLst>
                  <a:gd name="T0" fmla="*/ 4 w 73"/>
                  <a:gd name="T1" fmla="*/ 0 h 389"/>
                  <a:gd name="T2" fmla="*/ 4 w 73"/>
                  <a:gd name="T3" fmla="*/ 0 h 389"/>
                  <a:gd name="T4" fmla="*/ 45 w 73"/>
                  <a:gd name="T5" fmla="*/ 341 h 389"/>
                  <a:gd name="T6" fmla="*/ 73 w 73"/>
                  <a:gd name="T7" fmla="*/ 296 h 389"/>
                  <a:gd name="T8" fmla="*/ 48 w 73"/>
                  <a:gd name="T9" fmla="*/ 389 h 389"/>
                  <a:gd name="T10" fmla="*/ 3 w 73"/>
                  <a:gd name="T11" fmla="*/ 304 h 389"/>
                  <a:gd name="T12" fmla="*/ 40 w 73"/>
                  <a:gd name="T13" fmla="*/ 342 h 389"/>
                  <a:gd name="T14" fmla="*/ 0 w 73"/>
                  <a:gd name="T15" fmla="*/ 1 h 389"/>
                  <a:gd name="T16" fmla="*/ 4 w 73"/>
                  <a:gd name="T17" fmla="*/ 0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" h="389">
                    <a:moveTo>
                      <a:pt x="4" y="0"/>
                    </a:moveTo>
                    <a:lnTo>
                      <a:pt x="4" y="0"/>
                    </a:lnTo>
                    <a:lnTo>
                      <a:pt x="45" y="341"/>
                    </a:lnTo>
                    <a:lnTo>
                      <a:pt x="73" y="296"/>
                    </a:lnTo>
                    <a:lnTo>
                      <a:pt x="48" y="389"/>
                    </a:lnTo>
                    <a:lnTo>
                      <a:pt x="3" y="304"/>
                    </a:lnTo>
                    <a:lnTo>
                      <a:pt x="40" y="342"/>
                    </a:lnTo>
                    <a:lnTo>
                      <a:pt x="0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37" name="Freeform 22"/>
              <p:cNvSpPr>
                <a:spLocks/>
              </p:cNvSpPr>
              <p:nvPr/>
            </p:nvSpPr>
            <p:spPr bwMode="auto">
              <a:xfrm>
                <a:off x="6516" y="2586"/>
                <a:ext cx="37" cy="201"/>
              </a:xfrm>
              <a:custGeom>
                <a:avLst/>
                <a:gdLst>
                  <a:gd name="T0" fmla="*/ 4 w 73"/>
                  <a:gd name="T1" fmla="*/ 0 h 389"/>
                  <a:gd name="T2" fmla="*/ 4 w 73"/>
                  <a:gd name="T3" fmla="*/ 0 h 389"/>
                  <a:gd name="T4" fmla="*/ 45 w 73"/>
                  <a:gd name="T5" fmla="*/ 341 h 389"/>
                  <a:gd name="T6" fmla="*/ 73 w 73"/>
                  <a:gd name="T7" fmla="*/ 296 h 389"/>
                  <a:gd name="T8" fmla="*/ 48 w 73"/>
                  <a:gd name="T9" fmla="*/ 389 h 389"/>
                  <a:gd name="T10" fmla="*/ 3 w 73"/>
                  <a:gd name="T11" fmla="*/ 304 h 389"/>
                  <a:gd name="T12" fmla="*/ 40 w 73"/>
                  <a:gd name="T13" fmla="*/ 342 h 389"/>
                  <a:gd name="T14" fmla="*/ 0 w 73"/>
                  <a:gd name="T15" fmla="*/ 1 h 389"/>
                  <a:gd name="T16" fmla="*/ 4 w 73"/>
                  <a:gd name="T17" fmla="*/ 0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" h="389">
                    <a:moveTo>
                      <a:pt x="4" y="0"/>
                    </a:moveTo>
                    <a:lnTo>
                      <a:pt x="4" y="0"/>
                    </a:lnTo>
                    <a:lnTo>
                      <a:pt x="45" y="341"/>
                    </a:lnTo>
                    <a:lnTo>
                      <a:pt x="73" y="296"/>
                    </a:lnTo>
                    <a:lnTo>
                      <a:pt x="48" y="389"/>
                    </a:lnTo>
                    <a:lnTo>
                      <a:pt x="3" y="304"/>
                    </a:lnTo>
                    <a:lnTo>
                      <a:pt x="40" y="342"/>
                    </a:lnTo>
                    <a:lnTo>
                      <a:pt x="0" y="1"/>
                    </a:lnTo>
                    <a:lnTo>
                      <a:pt x="4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38" name="Freeform 23"/>
              <p:cNvSpPr>
                <a:spLocks/>
              </p:cNvSpPr>
              <p:nvPr/>
            </p:nvSpPr>
            <p:spPr bwMode="auto">
              <a:xfrm>
                <a:off x="5625" y="2852"/>
                <a:ext cx="869" cy="247"/>
              </a:xfrm>
              <a:custGeom>
                <a:avLst/>
                <a:gdLst>
                  <a:gd name="T0" fmla="*/ 0 w 1682"/>
                  <a:gd name="T1" fmla="*/ 475 h 479"/>
                  <a:gd name="T2" fmla="*/ 0 w 1682"/>
                  <a:gd name="T3" fmla="*/ 475 h 479"/>
                  <a:gd name="T4" fmla="*/ 1635 w 1682"/>
                  <a:gd name="T5" fmla="*/ 21 h 479"/>
                  <a:gd name="T6" fmla="*/ 1586 w 1682"/>
                  <a:gd name="T7" fmla="*/ 0 h 479"/>
                  <a:gd name="T8" fmla="*/ 1682 w 1682"/>
                  <a:gd name="T9" fmla="*/ 10 h 479"/>
                  <a:gd name="T10" fmla="*/ 1605 w 1682"/>
                  <a:gd name="T11" fmla="*/ 68 h 479"/>
                  <a:gd name="T12" fmla="*/ 1637 w 1682"/>
                  <a:gd name="T13" fmla="*/ 25 h 479"/>
                  <a:gd name="T14" fmla="*/ 2 w 1682"/>
                  <a:gd name="T15" fmla="*/ 479 h 479"/>
                  <a:gd name="T16" fmla="*/ 0 w 1682"/>
                  <a:gd name="T17" fmla="*/ 475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82" h="479">
                    <a:moveTo>
                      <a:pt x="0" y="475"/>
                    </a:moveTo>
                    <a:lnTo>
                      <a:pt x="0" y="475"/>
                    </a:lnTo>
                    <a:lnTo>
                      <a:pt x="1635" y="21"/>
                    </a:lnTo>
                    <a:lnTo>
                      <a:pt x="1586" y="0"/>
                    </a:lnTo>
                    <a:lnTo>
                      <a:pt x="1682" y="10"/>
                    </a:lnTo>
                    <a:lnTo>
                      <a:pt x="1605" y="68"/>
                    </a:lnTo>
                    <a:lnTo>
                      <a:pt x="1637" y="25"/>
                    </a:lnTo>
                    <a:lnTo>
                      <a:pt x="2" y="479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39" name="Freeform 24"/>
              <p:cNvSpPr>
                <a:spLocks/>
              </p:cNvSpPr>
              <p:nvPr/>
            </p:nvSpPr>
            <p:spPr bwMode="auto">
              <a:xfrm>
                <a:off x="5625" y="2852"/>
                <a:ext cx="869" cy="247"/>
              </a:xfrm>
              <a:custGeom>
                <a:avLst/>
                <a:gdLst>
                  <a:gd name="T0" fmla="*/ 0 w 1682"/>
                  <a:gd name="T1" fmla="*/ 475 h 479"/>
                  <a:gd name="T2" fmla="*/ 0 w 1682"/>
                  <a:gd name="T3" fmla="*/ 475 h 479"/>
                  <a:gd name="T4" fmla="*/ 1635 w 1682"/>
                  <a:gd name="T5" fmla="*/ 21 h 479"/>
                  <a:gd name="T6" fmla="*/ 1586 w 1682"/>
                  <a:gd name="T7" fmla="*/ 0 h 479"/>
                  <a:gd name="T8" fmla="*/ 1682 w 1682"/>
                  <a:gd name="T9" fmla="*/ 10 h 479"/>
                  <a:gd name="T10" fmla="*/ 1605 w 1682"/>
                  <a:gd name="T11" fmla="*/ 68 h 479"/>
                  <a:gd name="T12" fmla="*/ 1637 w 1682"/>
                  <a:gd name="T13" fmla="*/ 25 h 479"/>
                  <a:gd name="T14" fmla="*/ 2 w 1682"/>
                  <a:gd name="T15" fmla="*/ 479 h 479"/>
                  <a:gd name="T16" fmla="*/ 0 w 1682"/>
                  <a:gd name="T17" fmla="*/ 475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82" h="479">
                    <a:moveTo>
                      <a:pt x="0" y="475"/>
                    </a:moveTo>
                    <a:lnTo>
                      <a:pt x="0" y="475"/>
                    </a:lnTo>
                    <a:lnTo>
                      <a:pt x="1635" y="21"/>
                    </a:lnTo>
                    <a:lnTo>
                      <a:pt x="1586" y="0"/>
                    </a:lnTo>
                    <a:lnTo>
                      <a:pt x="1682" y="10"/>
                    </a:lnTo>
                    <a:lnTo>
                      <a:pt x="1605" y="68"/>
                    </a:lnTo>
                    <a:lnTo>
                      <a:pt x="1637" y="25"/>
                    </a:lnTo>
                    <a:lnTo>
                      <a:pt x="2" y="479"/>
                    </a:lnTo>
                    <a:lnTo>
                      <a:pt x="0" y="475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40" name="Freeform 25"/>
              <p:cNvSpPr>
                <a:spLocks/>
              </p:cNvSpPr>
              <p:nvPr/>
            </p:nvSpPr>
            <p:spPr bwMode="auto">
              <a:xfrm>
                <a:off x="6027" y="2857"/>
                <a:ext cx="467" cy="158"/>
              </a:xfrm>
              <a:custGeom>
                <a:avLst/>
                <a:gdLst>
                  <a:gd name="T0" fmla="*/ 0 w 905"/>
                  <a:gd name="T1" fmla="*/ 301 h 306"/>
                  <a:gd name="T2" fmla="*/ 0 w 905"/>
                  <a:gd name="T3" fmla="*/ 301 h 306"/>
                  <a:gd name="T4" fmla="*/ 859 w 905"/>
                  <a:gd name="T5" fmla="*/ 18 h 306"/>
                  <a:gd name="T6" fmla="*/ 809 w 905"/>
                  <a:gd name="T7" fmla="*/ 0 h 306"/>
                  <a:gd name="T8" fmla="*/ 905 w 905"/>
                  <a:gd name="T9" fmla="*/ 5 h 306"/>
                  <a:gd name="T10" fmla="*/ 831 w 905"/>
                  <a:gd name="T11" fmla="*/ 66 h 306"/>
                  <a:gd name="T12" fmla="*/ 861 w 905"/>
                  <a:gd name="T13" fmla="*/ 22 h 306"/>
                  <a:gd name="T14" fmla="*/ 2 w 905"/>
                  <a:gd name="T15" fmla="*/ 306 h 306"/>
                  <a:gd name="T16" fmla="*/ 0 w 905"/>
                  <a:gd name="T17" fmla="*/ 301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5" h="306">
                    <a:moveTo>
                      <a:pt x="0" y="301"/>
                    </a:moveTo>
                    <a:lnTo>
                      <a:pt x="0" y="301"/>
                    </a:lnTo>
                    <a:lnTo>
                      <a:pt x="859" y="18"/>
                    </a:lnTo>
                    <a:lnTo>
                      <a:pt x="809" y="0"/>
                    </a:lnTo>
                    <a:lnTo>
                      <a:pt x="905" y="5"/>
                    </a:lnTo>
                    <a:lnTo>
                      <a:pt x="831" y="66"/>
                    </a:lnTo>
                    <a:lnTo>
                      <a:pt x="861" y="22"/>
                    </a:lnTo>
                    <a:lnTo>
                      <a:pt x="2" y="306"/>
                    </a:lnTo>
                    <a:lnTo>
                      <a:pt x="0" y="301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41" name="Freeform 26"/>
              <p:cNvSpPr>
                <a:spLocks/>
              </p:cNvSpPr>
              <p:nvPr/>
            </p:nvSpPr>
            <p:spPr bwMode="auto">
              <a:xfrm>
                <a:off x="6027" y="2857"/>
                <a:ext cx="467" cy="158"/>
              </a:xfrm>
              <a:custGeom>
                <a:avLst/>
                <a:gdLst>
                  <a:gd name="T0" fmla="*/ 0 w 905"/>
                  <a:gd name="T1" fmla="*/ 301 h 306"/>
                  <a:gd name="T2" fmla="*/ 0 w 905"/>
                  <a:gd name="T3" fmla="*/ 301 h 306"/>
                  <a:gd name="T4" fmla="*/ 859 w 905"/>
                  <a:gd name="T5" fmla="*/ 18 h 306"/>
                  <a:gd name="T6" fmla="*/ 809 w 905"/>
                  <a:gd name="T7" fmla="*/ 0 h 306"/>
                  <a:gd name="T8" fmla="*/ 905 w 905"/>
                  <a:gd name="T9" fmla="*/ 5 h 306"/>
                  <a:gd name="T10" fmla="*/ 831 w 905"/>
                  <a:gd name="T11" fmla="*/ 66 h 306"/>
                  <a:gd name="T12" fmla="*/ 861 w 905"/>
                  <a:gd name="T13" fmla="*/ 22 h 306"/>
                  <a:gd name="T14" fmla="*/ 2 w 905"/>
                  <a:gd name="T15" fmla="*/ 306 h 306"/>
                  <a:gd name="T16" fmla="*/ 0 w 905"/>
                  <a:gd name="T17" fmla="*/ 301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5" h="306">
                    <a:moveTo>
                      <a:pt x="0" y="301"/>
                    </a:moveTo>
                    <a:lnTo>
                      <a:pt x="0" y="301"/>
                    </a:lnTo>
                    <a:lnTo>
                      <a:pt x="859" y="18"/>
                    </a:lnTo>
                    <a:lnTo>
                      <a:pt x="809" y="0"/>
                    </a:lnTo>
                    <a:lnTo>
                      <a:pt x="905" y="5"/>
                    </a:lnTo>
                    <a:lnTo>
                      <a:pt x="831" y="66"/>
                    </a:lnTo>
                    <a:lnTo>
                      <a:pt x="861" y="22"/>
                    </a:lnTo>
                    <a:lnTo>
                      <a:pt x="2" y="306"/>
                    </a:lnTo>
                    <a:lnTo>
                      <a:pt x="0" y="301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42" name="Freeform 27"/>
              <p:cNvSpPr>
                <a:spLocks/>
              </p:cNvSpPr>
              <p:nvPr/>
            </p:nvSpPr>
            <p:spPr bwMode="auto">
              <a:xfrm>
                <a:off x="5836" y="2854"/>
                <a:ext cx="658" cy="199"/>
              </a:xfrm>
              <a:custGeom>
                <a:avLst/>
                <a:gdLst>
                  <a:gd name="T0" fmla="*/ 0 w 1273"/>
                  <a:gd name="T1" fmla="*/ 382 h 386"/>
                  <a:gd name="T2" fmla="*/ 0 w 1273"/>
                  <a:gd name="T3" fmla="*/ 382 h 386"/>
                  <a:gd name="T4" fmla="*/ 1227 w 1273"/>
                  <a:gd name="T5" fmla="*/ 19 h 386"/>
                  <a:gd name="T6" fmla="*/ 1177 w 1273"/>
                  <a:gd name="T7" fmla="*/ 0 h 386"/>
                  <a:gd name="T8" fmla="*/ 1273 w 1273"/>
                  <a:gd name="T9" fmla="*/ 8 h 386"/>
                  <a:gd name="T10" fmla="*/ 1197 w 1273"/>
                  <a:gd name="T11" fmla="*/ 67 h 386"/>
                  <a:gd name="T12" fmla="*/ 1228 w 1273"/>
                  <a:gd name="T13" fmla="*/ 24 h 386"/>
                  <a:gd name="T14" fmla="*/ 2 w 1273"/>
                  <a:gd name="T15" fmla="*/ 386 h 386"/>
                  <a:gd name="T16" fmla="*/ 0 w 1273"/>
                  <a:gd name="T17" fmla="*/ 382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73" h="386">
                    <a:moveTo>
                      <a:pt x="0" y="382"/>
                    </a:moveTo>
                    <a:lnTo>
                      <a:pt x="0" y="382"/>
                    </a:lnTo>
                    <a:lnTo>
                      <a:pt x="1227" y="19"/>
                    </a:lnTo>
                    <a:lnTo>
                      <a:pt x="1177" y="0"/>
                    </a:lnTo>
                    <a:lnTo>
                      <a:pt x="1273" y="8"/>
                    </a:lnTo>
                    <a:lnTo>
                      <a:pt x="1197" y="67"/>
                    </a:lnTo>
                    <a:lnTo>
                      <a:pt x="1228" y="24"/>
                    </a:lnTo>
                    <a:lnTo>
                      <a:pt x="2" y="386"/>
                    </a:lnTo>
                    <a:lnTo>
                      <a:pt x="0" y="382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43" name="Freeform 28"/>
              <p:cNvSpPr>
                <a:spLocks/>
              </p:cNvSpPr>
              <p:nvPr/>
            </p:nvSpPr>
            <p:spPr bwMode="auto">
              <a:xfrm>
                <a:off x="5836" y="2854"/>
                <a:ext cx="658" cy="199"/>
              </a:xfrm>
              <a:custGeom>
                <a:avLst/>
                <a:gdLst>
                  <a:gd name="T0" fmla="*/ 0 w 1273"/>
                  <a:gd name="T1" fmla="*/ 382 h 386"/>
                  <a:gd name="T2" fmla="*/ 0 w 1273"/>
                  <a:gd name="T3" fmla="*/ 382 h 386"/>
                  <a:gd name="T4" fmla="*/ 1227 w 1273"/>
                  <a:gd name="T5" fmla="*/ 19 h 386"/>
                  <a:gd name="T6" fmla="*/ 1177 w 1273"/>
                  <a:gd name="T7" fmla="*/ 0 h 386"/>
                  <a:gd name="T8" fmla="*/ 1273 w 1273"/>
                  <a:gd name="T9" fmla="*/ 8 h 386"/>
                  <a:gd name="T10" fmla="*/ 1197 w 1273"/>
                  <a:gd name="T11" fmla="*/ 67 h 386"/>
                  <a:gd name="T12" fmla="*/ 1228 w 1273"/>
                  <a:gd name="T13" fmla="*/ 24 h 386"/>
                  <a:gd name="T14" fmla="*/ 2 w 1273"/>
                  <a:gd name="T15" fmla="*/ 386 h 386"/>
                  <a:gd name="T16" fmla="*/ 0 w 1273"/>
                  <a:gd name="T17" fmla="*/ 382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73" h="386">
                    <a:moveTo>
                      <a:pt x="0" y="382"/>
                    </a:moveTo>
                    <a:lnTo>
                      <a:pt x="0" y="382"/>
                    </a:lnTo>
                    <a:lnTo>
                      <a:pt x="1227" y="19"/>
                    </a:lnTo>
                    <a:lnTo>
                      <a:pt x="1177" y="0"/>
                    </a:lnTo>
                    <a:lnTo>
                      <a:pt x="1273" y="8"/>
                    </a:lnTo>
                    <a:lnTo>
                      <a:pt x="1197" y="67"/>
                    </a:lnTo>
                    <a:lnTo>
                      <a:pt x="1228" y="24"/>
                    </a:lnTo>
                    <a:lnTo>
                      <a:pt x="2" y="386"/>
                    </a:lnTo>
                    <a:lnTo>
                      <a:pt x="0" y="382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44" name="Freeform 29"/>
              <p:cNvSpPr>
                <a:spLocks/>
              </p:cNvSpPr>
              <p:nvPr/>
            </p:nvSpPr>
            <p:spPr bwMode="auto">
              <a:xfrm>
                <a:off x="5664" y="2869"/>
                <a:ext cx="835" cy="454"/>
              </a:xfrm>
              <a:custGeom>
                <a:avLst/>
                <a:gdLst>
                  <a:gd name="T0" fmla="*/ 0 w 1615"/>
                  <a:gd name="T1" fmla="*/ 875 h 879"/>
                  <a:gd name="T2" fmla="*/ 0 w 1615"/>
                  <a:gd name="T3" fmla="*/ 875 h 879"/>
                  <a:gd name="T4" fmla="*/ 1572 w 1615"/>
                  <a:gd name="T5" fmla="*/ 20 h 879"/>
                  <a:gd name="T6" fmla="*/ 1520 w 1615"/>
                  <a:gd name="T7" fmla="*/ 12 h 879"/>
                  <a:gd name="T8" fmla="*/ 1615 w 1615"/>
                  <a:gd name="T9" fmla="*/ 0 h 879"/>
                  <a:gd name="T10" fmla="*/ 1553 w 1615"/>
                  <a:gd name="T11" fmla="*/ 73 h 879"/>
                  <a:gd name="T12" fmla="*/ 1574 w 1615"/>
                  <a:gd name="T13" fmla="*/ 24 h 879"/>
                  <a:gd name="T14" fmla="*/ 2 w 1615"/>
                  <a:gd name="T15" fmla="*/ 879 h 879"/>
                  <a:gd name="T16" fmla="*/ 0 w 1615"/>
                  <a:gd name="T17" fmla="*/ 875 h 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15" h="879">
                    <a:moveTo>
                      <a:pt x="0" y="875"/>
                    </a:moveTo>
                    <a:lnTo>
                      <a:pt x="0" y="875"/>
                    </a:lnTo>
                    <a:lnTo>
                      <a:pt x="1572" y="20"/>
                    </a:lnTo>
                    <a:lnTo>
                      <a:pt x="1520" y="12"/>
                    </a:lnTo>
                    <a:lnTo>
                      <a:pt x="1615" y="0"/>
                    </a:lnTo>
                    <a:lnTo>
                      <a:pt x="1553" y="73"/>
                    </a:lnTo>
                    <a:lnTo>
                      <a:pt x="1574" y="24"/>
                    </a:lnTo>
                    <a:lnTo>
                      <a:pt x="2" y="879"/>
                    </a:lnTo>
                    <a:lnTo>
                      <a:pt x="0" y="875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45" name="Freeform 30"/>
              <p:cNvSpPr>
                <a:spLocks/>
              </p:cNvSpPr>
              <p:nvPr/>
            </p:nvSpPr>
            <p:spPr bwMode="auto">
              <a:xfrm>
                <a:off x="5664" y="2869"/>
                <a:ext cx="835" cy="454"/>
              </a:xfrm>
              <a:custGeom>
                <a:avLst/>
                <a:gdLst>
                  <a:gd name="T0" fmla="*/ 0 w 1615"/>
                  <a:gd name="T1" fmla="*/ 875 h 879"/>
                  <a:gd name="T2" fmla="*/ 0 w 1615"/>
                  <a:gd name="T3" fmla="*/ 875 h 879"/>
                  <a:gd name="T4" fmla="*/ 1572 w 1615"/>
                  <a:gd name="T5" fmla="*/ 20 h 879"/>
                  <a:gd name="T6" fmla="*/ 1520 w 1615"/>
                  <a:gd name="T7" fmla="*/ 12 h 879"/>
                  <a:gd name="T8" fmla="*/ 1615 w 1615"/>
                  <a:gd name="T9" fmla="*/ 0 h 879"/>
                  <a:gd name="T10" fmla="*/ 1553 w 1615"/>
                  <a:gd name="T11" fmla="*/ 73 h 879"/>
                  <a:gd name="T12" fmla="*/ 1574 w 1615"/>
                  <a:gd name="T13" fmla="*/ 24 h 879"/>
                  <a:gd name="T14" fmla="*/ 2 w 1615"/>
                  <a:gd name="T15" fmla="*/ 879 h 879"/>
                  <a:gd name="T16" fmla="*/ 0 w 1615"/>
                  <a:gd name="T17" fmla="*/ 875 h 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15" h="879">
                    <a:moveTo>
                      <a:pt x="0" y="875"/>
                    </a:moveTo>
                    <a:lnTo>
                      <a:pt x="0" y="875"/>
                    </a:lnTo>
                    <a:lnTo>
                      <a:pt x="1572" y="20"/>
                    </a:lnTo>
                    <a:lnTo>
                      <a:pt x="1520" y="12"/>
                    </a:lnTo>
                    <a:lnTo>
                      <a:pt x="1615" y="0"/>
                    </a:lnTo>
                    <a:lnTo>
                      <a:pt x="1553" y="73"/>
                    </a:lnTo>
                    <a:lnTo>
                      <a:pt x="1574" y="24"/>
                    </a:lnTo>
                    <a:lnTo>
                      <a:pt x="2" y="879"/>
                    </a:lnTo>
                    <a:lnTo>
                      <a:pt x="0" y="875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46" name="Freeform 31"/>
              <p:cNvSpPr>
                <a:spLocks/>
              </p:cNvSpPr>
              <p:nvPr/>
            </p:nvSpPr>
            <p:spPr bwMode="auto">
              <a:xfrm>
                <a:off x="4653" y="3105"/>
                <a:ext cx="880" cy="77"/>
              </a:xfrm>
              <a:custGeom>
                <a:avLst/>
                <a:gdLst>
                  <a:gd name="T0" fmla="*/ 1704 w 1704"/>
                  <a:gd name="T1" fmla="*/ 5 h 149"/>
                  <a:gd name="T2" fmla="*/ 1704 w 1704"/>
                  <a:gd name="T3" fmla="*/ 5 h 149"/>
                  <a:gd name="T4" fmla="*/ 48 w 1704"/>
                  <a:gd name="T5" fmla="*/ 119 h 149"/>
                  <a:gd name="T6" fmla="*/ 92 w 1704"/>
                  <a:gd name="T7" fmla="*/ 149 h 149"/>
                  <a:gd name="T8" fmla="*/ 0 w 1704"/>
                  <a:gd name="T9" fmla="*/ 120 h 149"/>
                  <a:gd name="T10" fmla="*/ 87 w 1704"/>
                  <a:gd name="T11" fmla="*/ 79 h 149"/>
                  <a:gd name="T12" fmla="*/ 48 w 1704"/>
                  <a:gd name="T13" fmla="*/ 115 h 149"/>
                  <a:gd name="T14" fmla="*/ 1703 w 1704"/>
                  <a:gd name="T15" fmla="*/ 0 h 149"/>
                  <a:gd name="T16" fmla="*/ 1704 w 1704"/>
                  <a:gd name="T17" fmla="*/ 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04" h="149">
                    <a:moveTo>
                      <a:pt x="1704" y="5"/>
                    </a:moveTo>
                    <a:lnTo>
                      <a:pt x="1704" y="5"/>
                    </a:lnTo>
                    <a:lnTo>
                      <a:pt x="48" y="119"/>
                    </a:lnTo>
                    <a:lnTo>
                      <a:pt x="92" y="149"/>
                    </a:lnTo>
                    <a:lnTo>
                      <a:pt x="0" y="120"/>
                    </a:lnTo>
                    <a:lnTo>
                      <a:pt x="87" y="79"/>
                    </a:lnTo>
                    <a:lnTo>
                      <a:pt x="48" y="115"/>
                    </a:lnTo>
                    <a:lnTo>
                      <a:pt x="1703" y="0"/>
                    </a:lnTo>
                    <a:lnTo>
                      <a:pt x="1704" y="5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47" name="Freeform 32"/>
              <p:cNvSpPr>
                <a:spLocks/>
              </p:cNvSpPr>
              <p:nvPr/>
            </p:nvSpPr>
            <p:spPr bwMode="auto">
              <a:xfrm>
                <a:off x="4653" y="3105"/>
                <a:ext cx="880" cy="77"/>
              </a:xfrm>
              <a:custGeom>
                <a:avLst/>
                <a:gdLst>
                  <a:gd name="T0" fmla="*/ 1704 w 1704"/>
                  <a:gd name="T1" fmla="*/ 5 h 149"/>
                  <a:gd name="T2" fmla="*/ 1704 w 1704"/>
                  <a:gd name="T3" fmla="*/ 5 h 149"/>
                  <a:gd name="T4" fmla="*/ 48 w 1704"/>
                  <a:gd name="T5" fmla="*/ 119 h 149"/>
                  <a:gd name="T6" fmla="*/ 92 w 1704"/>
                  <a:gd name="T7" fmla="*/ 149 h 149"/>
                  <a:gd name="T8" fmla="*/ 0 w 1704"/>
                  <a:gd name="T9" fmla="*/ 120 h 149"/>
                  <a:gd name="T10" fmla="*/ 87 w 1704"/>
                  <a:gd name="T11" fmla="*/ 79 h 149"/>
                  <a:gd name="T12" fmla="*/ 48 w 1704"/>
                  <a:gd name="T13" fmla="*/ 115 h 149"/>
                  <a:gd name="T14" fmla="*/ 1703 w 1704"/>
                  <a:gd name="T15" fmla="*/ 0 h 149"/>
                  <a:gd name="T16" fmla="*/ 1704 w 1704"/>
                  <a:gd name="T17" fmla="*/ 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04" h="149">
                    <a:moveTo>
                      <a:pt x="1704" y="5"/>
                    </a:moveTo>
                    <a:lnTo>
                      <a:pt x="1704" y="5"/>
                    </a:lnTo>
                    <a:lnTo>
                      <a:pt x="48" y="119"/>
                    </a:lnTo>
                    <a:lnTo>
                      <a:pt x="92" y="149"/>
                    </a:lnTo>
                    <a:lnTo>
                      <a:pt x="0" y="120"/>
                    </a:lnTo>
                    <a:lnTo>
                      <a:pt x="87" y="79"/>
                    </a:lnTo>
                    <a:lnTo>
                      <a:pt x="48" y="115"/>
                    </a:lnTo>
                    <a:lnTo>
                      <a:pt x="1703" y="0"/>
                    </a:lnTo>
                    <a:lnTo>
                      <a:pt x="1704" y="5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48" name="Freeform 33"/>
              <p:cNvSpPr>
                <a:spLocks/>
              </p:cNvSpPr>
              <p:nvPr/>
            </p:nvSpPr>
            <p:spPr bwMode="auto">
              <a:xfrm>
                <a:off x="4651" y="2935"/>
                <a:ext cx="745" cy="226"/>
              </a:xfrm>
              <a:custGeom>
                <a:avLst/>
                <a:gdLst>
                  <a:gd name="T0" fmla="*/ 1443 w 1443"/>
                  <a:gd name="T1" fmla="*/ 4 h 436"/>
                  <a:gd name="T2" fmla="*/ 1443 w 1443"/>
                  <a:gd name="T3" fmla="*/ 4 h 436"/>
                  <a:gd name="T4" fmla="*/ 47 w 1443"/>
                  <a:gd name="T5" fmla="*/ 416 h 436"/>
                  <a:gd name="T6" fmla="*/ 96 w 1443"/>
                  <a:gd name="T7" fmla="*/ 436 h 436"/>
                  <a:gd name="T8" fmla="*/ 0 w 1443"/>
                  <a:gd name="T9" fmla="*/ 427 h 436"/>
                  <a:gd name="T10" fmla="*/ 76 w 1443"/>
                  <a:gd name="T11" fmla="*/ 369 h 436"/>
                  <a:gd name="T12" fmla="*/ 45 w 1443"/>
                  <a:gd name="T13" fmla="*/ 412 h 436"/>
                  <a:gd name="T14" fmla="*/ 1441 w 1443"/>
                  <a:gd name="T15" fmla="*/ 0 h 436"/>
                  <a:gd name="T16" fmla="*/ 1443 w 1443"/>
                  <a:gd name="T17" fmla="*/ 4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43" h="436">
                    <a:moveTo>
                      <a:pt x="1443" y="4"/>
                    </a:moveTo>
                    <a:lnTo>
                      <a:pt x="1443" y="4"/>
                    </a:lnTo>
                    <a:lnTo>
                      <a:pt x="47" y="416"/>
                    </a:lnTo>
                    <a:lnTo>
                      <a:pt x="96" y="436"/>
                    </a:lnTo>
                    <a:lnTo>
                      <a:pt x="0" y="427"/>
                    </a:lnTo>
                    <a:lnTo>
                      <a:pt x="76" y="369"/>
                    </a:lnTo>
                    <a:lnTo>
                      <a:pt x="45" y="412"/>
                    </a:lnTo>
                    <a:lnTo>
                      <a:pt x="1441" y="0"/>
                    </a:lnTo>
                    <a:lnTo>
                      <a:pt x="1443" y="4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49" name="Freeform 34"/>
              <p:cNvSpPr>
                <a:spLocks/>
              </p:cNvSpPr>
              <p:nvPr/>
            </p:nvSpPr>
            <p:spPr bwMode="auto">
              <a:xfrm>
                <a:off x="4651" y="2935"/>
                <a:ext cx="745" cy="226"/>
              </a:xfrm>
              <a:custGeom>
                <a:avLst/>
                <a:gdLst>
                  <a:gd name="T0" fmla="*/ 1443 w 1443"/>
                  <a:gd name="T1" fmla="*/ 4 h 436"/>
                  <a:gd name="T2" fmla="*/ 1443 w 1443"/>
                  <a:gd name="T3" fmla="*/ 4 h 436"/>
                  <a:gd name="T4" fmla="*/ 47 w 1443"/>
                  <a:gd name="T5" fmla="*/ 416 h 436"/>
                  <a:gd name="T6" fmla="*/ 96 w 1443"/>
                  <a:gd name="T7" fmla="*/ 436 h 436"/>
                  <a:gd name="T8" fmla="*/ 0 w 1443"/>
                  <a:gd name="T9" fmla="*/ 427 h 436"/>
                  <a:gd name="T10" fmla="*/ 76 w 1443"/>
                  <a:gd name="T11" fmla="*/ 369 h 436"/>
                  <a:gd name="T12" fmla="*/ 45 w 1443"/>
                  <a:gd name="T13" fmla="*/ 412 h 436"/>
                  <a:gd name="T14" fmla="*/ 1441 w 1443"/>
                  <a:gd name="T15" fmla="*/ 0 h 436"/>
                  <a:gd name="T16" fmla="*/ 1443 w 1443"/>
                  <a:gd name="T17" fmla="*/ 4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43" h="436">
                    <a:moveTo>
                      <a:pt x="1443" y="4"/>
                    </a:moveTo>
                    <a:lnTo>
                      <a:pt x="1443" y="4"/>
                    </a:lnTo>
                    <a:lnTo>
                      <a:pt x="47" y="416"/>
                    </a:lnTo>
                    <a:lnTo>
                      <a:pt x="96" y="436"/>
                    </a:lnTo>
                    <a:lnTo>
                      <a:pt x="0" y="427"/>
                    </a:lnTo>
                    <a:lnTo>
                      <a:pt x="76" y="369"/>
                    </a:lnTo>
                    <a:lnTo>
                      <a:pt x="45" y="412"/>
                    </a:lnTo>
                    <a:lnTo>
                      <a:pt x="1441" y="0"/>
                    </a:lnTo>
                    <a:lnTo>
                      <a:pt x="1443" y="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50" name="Freeform 35"/>
              <p:cNvSpPr>
                <a:spLocks/>
              </p:cNvSpPr>
              <p:nvPr/>
            </p:nvSpPr>
            <p:spPr bwMode="auto">
              <a:xfrm>
                <a:off x="4649" y="2930"/>
                <a:ext cx="530" cy="221"/>
              </a:xfrm>
              <a:custGeom>
                <a:avLst/>
                <a:gdLst>
                  <a:gd name="T0" fmla="*/ 1026 w 1026"/>
                  <a:gd name="T1" fmla="*/ 4 h 427"/>
                  <a:gd name="T2" fmla="*/ 1026 w 1026"/>
                  <a:gd name="T3" fmla="*/ 4 h 427"/>
                  <a:gd name="T4" fmla="*/ 45 w 1026"/>
                  <a:gd name="T5" fmla="*/ 411 h 427"/>
                  <a:gd name="T6" fmla="*/ 96 w 1026"/>
                  <a:gd name="T7" fmla="*/ 425 h 427"/>
                  <a:gd name="T8" fmla="*/ 0 w 1026"/>
                  <a:gd name="T9" fmla="*/ 427 h 427"/>
                  <a:gd name="T10" fmla="*/ 69 w 1026"/>
                  <a:gd name="T11" fmla="*/ 361 h 427"/>
                  <a:gd name="T12" fmla="*/ 43 w 1026"/>
                  <a:gd name="T13" fmla="*/ 407 h 427"/>
                  <a:gd name="T14" fmla="*/ 1024 w 1026"/>
                  <a:gd name="T15" fmla="*/ 0 h 427"/>
                  <a:gd name="T16" fmla="*/ 1026 w 1026"/>
                  <a:gd name="T17" fmla="*/ 4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6" h="427">
                    <a:moveTo>
                      <a:pt x="1026" y="4"/>
                    </a:moveTo>
                    <a:lnTo>
                      <a:pt x="1026" y="4"/>
                    </a:lnTo>
                    <a:lnTo>
                      <a:pt x="45" y="411"/>
                    </a:lnTo>
                    <a:lnTo>
                      <a:pt x="96" y="425"/>
                    </a:lnTo>
                    <a:lnTo>
                      <a:pt x="0" y="427"/>
                    </a:lnTo>
                    <a:lnTo>
                      <a:pt x="69" y="361"/>
                    </a:lnTo>
                    <a:lnTo>
                      <a:pt x="43" y="407"/>
                    </a:lnTo>
                    <a:lnTo>
                      <a:pt x="1024" y="0"/>
                    </a:lnTo>
                    <a:lnTo>
                      <a:pt x="1026" y="4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51" name="Freeform 36"/>
              <p:cNvSpPr>
                <a:spLocks/>
              </p:cNvSpPr>
              <p:nvPr/>
            </p:nvSpPr>
            <p:spPr bwMode="auto">
              <a:xfrm>
                <a:off x="4649" y="2930"/>
                <a:ext cx="530" cy="221"/>
              </a:xfrm>
              <a:custGeom>
                <a:avLst/>
                <a:gdLst>
                  <a:gd name="T0" fmla="*/ 1026 w 1026"/>
                  <a:gd name="T1" fmla="*/ 4 h 427"/>
                  <a:gd name="T2" fmla="*/ 1026 w 1026"/>
                  <a:gd name="T3" fmla="*/ 4 h 427"/>
                  <a:gd name="T4" fmla="*/ 45 w 1026"/>
                  <a:gd name="T5" fmla="*/ 411 h 427"/>
                  <a:gd name="T6" fmla="*/ 96 w 1026"/>
                  <a:gd name="T7" fmla="*/ 425 h 427"/>
                  <a:gd name="T8" fmla="*/ 0 w 1026"/>
                  <a:gd name="T9" fmla="*/ 427 h 427"/>
                  <a:gd name="T10" fmla="*/ 69 w 1026"/>
                  <a:gd name="T11" fmla="*/ 361 h 427"/>
                  <a:gd name="T12" fmla="*/ 43 w 1026"/>
                  <a:gd name="T13" fmla="*/ 407 h 427"/>
                  <a:gd name="T14" fmla="*/ 1024 w 1026"/>
                  <a:gd name="T15" fmla="*/ 0 h 427"/>
                  <a:gd name="T16" fmla="*/ 1026 w 1026"/>
                  <a:gd name="T17" fmla="*/ 4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6" h="427">
                    <a:moveTo>
                      <a:pt x="1026" y="4"/>
                    </a:moveTo>
                    <a:lnTo>
                      <a:pt x="1026" y="4"/>
                    </a:lnTo>
                    <a:lnTo>
                      <a:pt x="45" y="411"/>
                    </a:lnTo>
                    <a:lnTo>
                      <a:pt x="96" y="425"/>
                    </a:lnTo>
                    <a:lnTo>
                      <a:pt x="0" y="427"/>
                    </a:lnTo>
                    <a:lnTo>
                      <a:pt x="69" y="361"/>
                    </a:lnTo>
                    <a:lnTo>
                      <a:pt x="43" y="407"/>
                    </a:lnTo>
                    <a:lnTo>
                      <a:pt x="1024" y="0"/>
                    </a:lnTo>
                    <a:lnTo>
                      <a:pt x="1026" y="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52" name="Freeform 37"/>
              <p:cNvSpPr>
                <a:spLocks/>
              </p:cNvSpPr>
              <p:nvPr/>
            </p:nvSpPr>
            <p:spPr bwMode="auto">
              <a:xfrm>
                <a:off x="4653" y="3107"/>
                <a:ext cx="565" cy="72"/>
              </a:xfrm>
              <a:custGeom>
                <a:avLst/>
                <a:gdLst>
                  <a:gd name="T0" fmla="*/ 1094 w 1094"/>
                  <a:gd name="T1" fmla="*/ 5 h 139"/>
                  <a:gd name="T2" fmla="*/ 1094 w 1094"/>
                  <a:gd name="T3" fmla="*/ 5 h 139"/>
                  <a:gd name="T4" fmla="*/ 48 w 1094"/>
                  <a:gd name="T5" fmla="*/ 111 h 139"/>
                  <a:gd name="T6" fmla="*/ 93 w 1094"/>
                  <a:gd name="T7" fmla="*/ 139 h 139"/>
                  <a:gd name="T8" fmla="*/ 0 w 1094"/>
                  <a:gd name="T9" fmla="*/ 113 h 139"/>
                  <a:gd name="T10" fmla="*/ 85 w 1094"/>
                  <a:gd name="T11" fmla="*/ 69 h 139"/>
                  <a:gd name="T12" fmla="*/ 47 w 1094"/>
                  <a:gd name="T13" fmla="*/ 106 h 139"/>
                  <a:gd name="T14" fmla="*/ 1093 w 1094"/>
                  <a:gd name="T15" fmla="*/ 0 h 139"/>
                  <a:gd name="T16" fmla="*/ 1094 w 1094"/>
                  <a:gd name="T17" fmla="*/ 5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4" h="139">
                    <a:moveTo>
                      <a:pt x="1094" y="5"/>
                    </a:moveTo>
                    <a:lnTo>
                      <a:pt x="1094" y="5"/>
                    </a:lnTo>
                    <a:lnTo>
                      <a:pt x="48" y="111"/>
                    </a:lnTo>
                    <a:lnTo>
                      <a:pt x="93" y="139"/>
                    </a:lnTo>
                    <a:lnTo>
                      <a:pt x="0" y="113"/>
                    </a:lnTo>
                    <a:lnTo>
                      <a:pt x="85" y="69"/>
                    </a:lnTo>
                    <a:lnTo>
                      <a:pt x="47" y="106"/>
                    </a:lnTo>
                    <a:lnTo>
                      <a:pt x="1093" y="0"/>
                    </a:lnTo>
                    <a:lnTo>
                      <a:pt x="1094" y="5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53" name="Freeform 38"/>
              <p:cNvSpPr>
                <a:spLocks/>
              </p:cNvSpPr>
              <p:nvPr/>
            </p:nvSpPr>
            <p:spPr bwMode="auto">
              <a:xfrm>
                <a:off x="4653" y="3107"/>
                <a:ext cx="565" cy="72"/>
              </a:xfrm>
              <a:custGeom>
                <a:avLst/>
                <a:gdLst>
                  <a:gd name="T0" fmla="*/ 1094 w 1094"/>
                  <a:gd name="T1" fmla="*/ 5 h 139"/>
                  <a:gd name="T2" fmla="*/ 1094 w 1094"/>
                  <a:gd name="T3" fmla="*/ 5 h 139"/>
                  <a:gd name="T4" fmla="*/ 48 w 1094"/>
                  <a:gd name="T5" fmla="*/ 111 h 139"/>
                  <a:gd name="T6" fmla="*/ 93 w 1094"/>
                  <a:gd name="T7" fmla="*/ 139 h 139"/>
                  <a:gd name="T8" fmla="*/ 0 w 1094"/>
                  <a:gd name="T9" fmla="*/ 113 h 139"/>
                  <a:gd name="T10" fmla="*/ 85 w 1094"/>
                  <a:gd name="T11" fmla="*/ 69 h 139"/>
                  <a:gd name="T12" fmla="*/ 47 w 1094"/>
                  <a:gd name="T13" fmla="*/ 106 h 139"/>
                  <a:gd name="T14" fmla="*/ 1093 w 1094"/>
                  <a:gd name="T15" fmla="*/ 0 h 139"/>
                  <a:gd name="T16" fmla="*/ 1094 w 1094"/>
                  <a:gd name="T17" fmla="*/ 5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4" h="139">
                    <a:moveTo>
                      <a:pt x="1094" y="5"/>
                    </a:moveTo>
                    <a:lnTo>
                      <a:pt x="1094" y="5"/>
                    </a:lnTo>
                    <a:lnTo>
                      <a:pt x="48" y="111"/>
                    </a:lnTo>
                    <a:lnTo>
                      <a:pt x="93" y="139"/>
                    </a:lnTo>
                    <a:lnTo>
                      <a:pt x="0" y="113"/>
                    </a:lnTo>
                    <a:lnTo>
                      <a:pt x="85" y="69"/>
                    </a:lnTo>
                    <a:lnTo>
                      <a:pt x="47" y="106"/>
                    </a:lnTo>
                    <a:lnTo>
                      <a:pt x="1093" y="0"/>
                    </a:lnTo>
                    <a:lnTo>
                      <a:pt x="1094" y="5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54" name="Freeform 39"/>
              <p:cNvSpPr>
                <a:spLocks/>
              </p:cNvSpPr>
              <p:nvPr/>
            </p:nvSpPr>
            <p:spPr bwMode="auto">
              <a:xfrm>
                <a:off x="4810" y="2229"/>
                <a:ext cx="256" cy="975"/>
              </a:xfrm>
              <a:custGeom>
                <a:avLst/>
                <a:gdLst>
                  <a:gd name="T0" fmla="*/ 493 w 497"/>
                  <a:gd name="T1" fmla="*/ 1886 h 1886"/>
                  <a:gd name="T2" fmla="*/ 493 w 497"/>
                  <a:gd name="T3" fmla="*/ 1886 h 1886"/>
                  <a:gd name="T4" fmla="*/ 22 w 497"/>
                  <a:gd name="T5" fmla="*/ 47 h 1886"/>
                  <a:gd name="T6" fmla="*/ 0 w 497"/>
                  <a:gd name="T7" fmla="*/ 95 h 1886"/>
                  <a:gd name="T8" fmla="*/ 12 w 497"/>
                  <a:gd name="T9" fmla="*/ 0 h 1886"/>
                  <a:gd name="T10" fmla="*/ 68 w 497"/>
                  <a:gd name="T11" fmla="*/ 78 h 1886"/>
                  <a:gd name="T12" fmla="*/ 26 w 497"/>
                  <a:gd name="T13" fmla="*/ 45 h 1886"/>
                  <a:gd name="T14" fmla="*/ 497 w 497"/>
                  <a:gd name="T15" fmla="*/ 1885 h 1886"/>
                  <a:gd name="T16" fmla="*/ 493 w 497"/>
                  <a:gd name="T17" fmla="*/ 1886 h 18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7" h="1886">
                    <a:moveTo>
                      <a:pt x="493" y="1886"/>
                    </a:moveTo>
                    <a:lnTo>
                      <a:pt x="493" y="1886"/>
                    </a:lnTo>
                    <a:lnTo>
                      <a:pt x="22" y="47"/>
                    </a:lnTo>
                    <a:lnTo>
                      <a:pt x="0" y="95"/>
                    </a:lnTo>
                    <a:lnTo>
                      <a:pt x="12" y="0"/>
                    </a:lnTo>
                    <a:lnTo>
                      <a:pt x="68" y="78"/>
                    </a:lnTo>
                    <a:lnTo>
                      <a:pt x="26" y="45"/>
                    </a:lnTo>
                    <a:lnTo>
                      <a:pt x="497" y="1885"/>
                    </a:lnTo>
                    <a:lnTo>
                      <a:pt x="493" y="1886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55" name="Freeform 40"/>
              <p:cNvSpPr>
                <a:spLocks/>
              </p:cNvSpPr>
              <p:nvPr/>
            </p:nvSpPr>
            <p:spPr bwMode="auto">
              <a:xfrm>
                <a:off x="4810" y="2229"/>
                <a:ext cx="256" cy="975"/>
              </a:xfrm>
              <a:custGeom>
                <a:avLst/>
                <a:gdLst>
                  <a:gd name="T0" fmla="*/ 493 w 497"/>
                  <a:gd name="T1" fmla="*/ 1886 h 1886"/>
                  <a:gd name="T2" fmla="*/ 493 w 497"/>
                  <a:gd name="T3" fmla="*/ 1886 h 1886"/>
                  <a:gd name="T4" fmla="*/ 22 w 497"/>
                  <a:gd name="T5" fmla="*/ 47 h 1886"/>
                  <a:gd name="T6" fmla="*/ 0 w 497"/>
                  <a:gd name="T7" fmla="*/ 95 h 1886"/>
                  <a:gd name="T8" fmla="*/ 12 w 497"/>
                  <a:gd name="T9" fmla="*/ 0 h 1886"/>
                  <a:gd name="T10" fmla="*/ 68 w 497"/>
                  <a:gd name="T11" fmla="*/ 78 h 1886"/>
                  <a:gd name="T12" fmla="*/ 26 w 497"/>
                  <a:gd name="T13" fmla="*/ 45 h 1886"/>
                  <a:gd name="T14" fmla="*/ 497 w 497"/>
                  <a:gd name="T15" fmla="*/ 1885 h 1886"/>
                  <a:gd name="T16" fmla="*/ 493 w 497"/>
                  <a:gd name="T17" fmla="*/ 1886 h 18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7" h="1886">
                    <a:moveTo>
                      <a:pt x="493" y="1886"/>
                    </a:moveTo>
                    <a:lnTo>
                      <a:pt x="493" y="1886"/>
                    </a:lnTo>
                    <a:lnTo>
                      <a:pt x="22" y="47"/>
                    </a:lnTo>
                    <a:lnTo>
                      <a:pt x="0" y="95"/>
                    </a:lnTo>
                    <a:lnTo>
                      <a:pt x="12" y="0"/>
                    </a:lnTo>
                    <a:lnTo>
                      <a:pt x="68" y="78"/>
                    </a:lnTo>
                    <a:lnTo>
                      <a:pt x="26" y="45"/>
                    </a:lnTo>
                    <a:lnTo>
                      <a:pt x="497" y="1885"/>
                    </a:lnTo>
                    <a:lnTo>
                      <a:pt x="493" y="1886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56" name="Freeform 41"/>
              <p:cNvSpPr>
                <a:spLocks/>
              </p:cNvSpPr>
              <p:nvPr/>
            </p:nvSpPr>
            <p:spPr bwMode="auto">
              <a:xfrm>
                <a:off x="4853" y="2204"/>
                <a:ext cx="551" cy="411"/>
              </a:xfrm>
              <a:custGeom>
                <a:avLst/>
                <a:gdLst>
                  <a:gd name="T0" fmla="*/ 1063 w 1066"/>
                  <a:gd name="T1" fmla="*/ 796 h 796"/>
                  <a:gd name="T2" fmla="*/ 1063 w 1066"/>
                  <a:gd name="T3" fmla="*/ 796 h 796"/>
                  <a:gd name="T4" fmla="*/ 37 w 1066"/>
                  <a:gd name="T5" fmla="*/ 30 h 796"/>
                  <a:gd name="T6" fmla="*/ 51 w 1066"/>
                  <a:gd name="T7" fmla="*/ 82 h 796"/>
                  <a:gd name="T8" fmla="*/ 0 w 1066"/>
                  <a:gd name="T9" fmla="*/ 0 h 796"/>
                  <a:gd name="T10" fmla="*/ 93 w 1066"/>
                  <a:gd name="T11" fmla="*/ 25 h 796"/>
                  <a:gd name="T12" fmla="*/ 40 w 1066"/>
                  <a:gd name="T13" fmla="*/ 26 h 796"/>
                  <a:gd name="T14" fmla="*/ 1066 w 1066"/>
                  <a:gd name="T15" fmla="*/ 792 h 796"/>
                  <a:gd name="T16" fmla="*/ 1063 w 1066"/>
                  <a:gd name="T17" fmla="*/ 796 h 7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6" h="796">
                    <a:moveTo>
                      <a:pt x="1063" y="796"/>
                    </a:moveTo>
                    <a:lnTo>
                      <a:pt x="1063" y="796"/>
                    </a:lnTo>
                    <a:lnTo>
                      <a:pt x="37" y="30"/>
                    </a:lnTo>
                    <a:lnTo>
                      <a:pt x="51" y="82"/>
                    </a:lnTo>
                    <a:lnTo>
                      <a:pt x="0" y="0"/>
                    </a:lnTo>
                    <a:lnTo>
                      <a:pt x="93" y="25"/>
                    </a:lnTo>
                    <a:lnTo>
                      <a:pt x="40" y="26"/>
                    </a:lnTo>
                    <a:lnTo>
                      <a:pt x="1066" y="792"/>
                    </a:lnTo>
                    <a:lnTo>
                      <a:pt x="1063" y="796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57" name="Freeform 42"/>
              <p:cNvSpPr>
                <a:spLocks/>
              </p:cNvSpPr>
              <p:nvPr/>
            </p:nvSpPr>
            <p:spPr bwMode="auto">
              <a:xfrm>
                <a:off x="4853" y="2204"/>
                <a:ext cx="551" cy="411"/>
              </a:xfrm>
              <a:custGeom>
                <a:avLst/>
                <a:gdLst>
                  <a:gd name="T0" fmla="*/ 1063 w 1066"/>
                  <a:gd name="T1" fmla="*/ 796 h 796"/>
                  <a:gd name="T2" fmla="*/ 1063 w 1066"/>
                  <a:gd name="T3" fmla="*/ 796 h 796"/>
                  <a:gd name="T4" fmla="*/ 37 w 1066"/>
                  <a:gd name="T5" fmla="*/ 30 h 796"/>
                  <a:gd name="T6" fmla="*/ 51 w 1066"/>
                  <a:gd name="T7" fmla="*/ 82 h 796"/>
                  <a:gd name="T8" fmla="*/ 0 w 1066"/>
                  <a:gd name="T9" fmla="*/ 0 h 796"/>
                  <a:gd name="T10" fmla="*/ 93 w 1066"/>
                  <a:gd name="T11" fmla="*/ 25 h 796"/>
                  <a:gd name="T12" fmla="*/ 40 w 1066"/>
                  <a:gd name="T13" fmla="*/ 26 h 796"/>
                  <a:gd name="T14" fmla="*/ 1066 w 1066"/>
                  <a:gd name="T15" fmla="*/ 792 h 796"/>
                  <a:gd name="T16" fmla="*/ 1063 w 1066"/>
                  <a:gd name="T17" fmla="*/ 796 h 7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6" h="796">
                    <a:moveTo>
                      <a:pt x="1063" y="796"/>
                    </a:moveTo>
                    <a:lnTo>
                      <a:pt x="1063" y="796"/>
                    </a:lnTo>
                    <a:lnTo>
                      <a:pt x="37" y="30"/>
                    </a:lnTo>
                    <a:lnTo>
                      <a:pt x="51" y="82"/>
                    </a:lnTo>
                    <a:lnTo>
                      <a:pt x="0" y="0"/>
                    </a:lnTo>
                    <a:lnTo>
                      <a:pt x="93" y="25"/>
                    </a:lnTo>
                    <a:lnTo>
                      <a:pt x="40" y="26"/>
                    </a:lnTo>
                    <a:lnTo>
                      <a:pt x="1066" y="792"/>
                    </a:lnTo>
                    <a:lnTo>
                      <a:pt x="1063" y="796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58" name="Freeform 43"/>
              <p:cNvSpPr>
                <a:spLocks/>
              </p:cNvSpPr>
              <p:nvPr/>
            </p:nvSpPr>
            <p:spPr bwMode="auto">
              <a:xfrm>
                <a:off x="4867" y="2144"/>
                <a:ext cx="335" cy="37"/>
              </a:xfrm>
              <a:custGeom>
                <a:avLst/>
                <a:gdLst>
                  <a:gd name="T0" fmla="*/ 648 w 648"/>
                  <a:gd name="T1" fmla="*/ 35 h 70"/>
                  <a:gd name="T2" fmla="*/ 648 w 648"/>
                  <a:gd name="T3" fmla="*/ 35 h 70"/>
                  <a:gd name="T4" fmla="*/ 48 w 648"/>
                  <a:gd name="T5" fmla="*/ 37 h 70"/>
                  <a:gd name="T6" fmla="*/ 90 w 648"/>
                  <a:gd name="T7" fmla="*/ 70 h 70"/>
                  <a:gd name="T8" fmla="*/ 0 w 648"/>
                  <a:gd name="T9" fmla="*/ 35 h 70"/>
                  <a:gd name="T10" fmla="*/ 90 w 648"/>
                  <a:gd name="T11" fmla="*/ 0 h 70"/>
                  <a:gd name="T12" fmla="*/ 48 w 648"/>
                  <a:gd name="T13" fmla="*/ 33 h 70"/>
                  <a:gd name="T14" fmla="*/ 648 w 648"/>
                  <a:gd name="T15" fmla="*/ 30 h 70"/>
                  <a:gd name="T16" fmla="*/ 648 w 648"/>
                  <a:gd name="T17" fmla="*/ 3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8" h="70">
                    <a:moveTo>
                      <a:pt x="648" y="35"/>
                    </a:moveTo>
                    <a:lnTo>
                      <a:pt x="648" y="35"/>
                    </a:lnTo>
                    <a:lnTo>
                      <a:pt x="48" y="37"/>
                    </a:lnTo>
                    <a:lnTo>
                      <a:pt x="90" y="70"/>
                    </a:lnTo>
                    <a:lnTo>
                      <a:pt x="0" y="35"/>
                    </a:lnTo>
                    <a:lnTo>
                      <a:pt x="90" y="0"/>
                    </a:lnTo>
                    <a:lnTo>
                      <a:pt x="48" y="33"/>
                    </a:lnTo>
                    <a:lnTo>
                      <a:pt x="648" y="30"/>
                    </a:lnTo>
                    <a:lnTo>
                      <a:pt x="648" y="35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59" name="Freeform 44"/>
              <p:cNvSpPr>
                <a:spLocks/>
              </p:cNvSpPr>
              <p:nvPr/>
            </p:nvSpPr>
            <p:spPr bwMode="auto">
              <a:xfrm>
                <a:off x="4867" y="2144"/>
                <a:ext cx="335" cy="37"/>
              </a:xfrm>
              <a:custGeom>
                <a:avLst/>
                <a:gdLst>
                  <a:gd name="T0" fmla="*/ 648 w 648"/>
                  <a:gd name="T1" fmla="*/ 35 h 70"/>
                  <a:gd name="T2" fmla="*/ 648 w 648"/>
                  <a:gd name="T3" fmla="*/ 35 h 70"/>
                  <a:gd name="T4" fmla="*/ 48 w 648"/>
                  <a:gd name="T5" fmla="*/ 37 h 70"/>
                  <a:gd name="T6" fmla="*/ 90 w 648"/>
                  <a:gd name="T7" fmla="*/ 70 h 70"/>
                  <a:gd name="T8" fmla="*/ 0 w 648"/>
                  <a:gd name="T9" fmla="*/ 35 h 70"/>
                  <a:gd name="T10" fmla="*/ 90 w 648"/>
                  <a:gd name="T11" fmla="*/ 0 h 70"/>
                  <a:gd name="T12" fmla="*/ 48 w 648"/>
                  <a:gd name="T13" fmla="*/ 33 h 70"/>
                  <a:gd name="T14" fmla="*/ 648 w 648"/>
                  <a:gd name="T15" fmla="*/ 30 h 70"/>
                  <a:gd name="T16" fmla="*/ 648 w 648"/>
                  <a:gd name="T17" fmla="*/ 3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8" h="70">
                    <a:moveTo>
                      <a:pt x="648" y="35"/>
                    </a:moveTo>
                    <a:lnTo>
                      <a:pt x="648" y="35"/>
                    </a:lnTo>
                    <a:lnTo>
                      <a:pt x="48" y="37"/>
                    </a:lnTo>
                    <a:lnTo>
                      <a:pt x="90" y="70"/>
                    </a:lnTo>
                    <a:lnTo>
                      <a:pt x="0" y="35"/>
                    </a:lnTo>
                    <a:lnTo>
                      <a:pt x="90" y="0"/>
                    </a:lnTo>
                    <a:lnTo>
                      <a:pt x="48" y="33"/>
                    </a:lnTo>
                    <a:lnTo>
                      <a:pt x="648" y="30"/>
                    </a:lnTo>
                    <a:lnTo>
                      <a:pt x="648" y="35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60" name="Freeform 45"/>
              <p:cNvSpPr>
                <a:spLocks/>
              </p:cNvSpPr>
              <p:nvPr/>
            </p:nvSpPr>
            <p:spPr bwMode="auto">
              <a:xfrm>
                <a:off x="4853" y="1849"/>
                <a:ext cx="349" cy="272"/>
              </a:xfrm>
              <a:custGeom>
                <a:avLst/>
                <a:gdLst>
                  <a:gd name="T0" fmla="*/ 676 w 676"/>
                  <a:gd name="T1" fmla="*/ 4 h 527"/>
                  <a:gd name="T2" fmla="*/ 676 w 676"/>
                  <a:gd name="T3" fmla="*/ 4 h 527"/>
                  <a:gd name="T4" fmla="*/ 39 w 676"/>
                  <a:gd name="T5" fmla="*/ 499 h 527"/>
                  <a:gd name="T6" fmla="*/ 92 w 676"/>
                  <a:gd name="T7" fmla="*/ 499 h 527"/>
                  <a:gd name="T8" fmla="*/ 0 w 676"/>
                  <a:gd name="T9" fmla="*/ 527 h 527"/>
                  <a:gd name="T10" fmla="*/ 49 w 676"/>
                  <a:gd name="T11" fmla="*/ 444 h 527"/>
                  <a:gd name="T12" fmla="*/ 36 w 676"/>
                  <a:gd name="T13" fmla="*/ 496 h 527"/>
                  <a:gd name="T14" fmla="*/ 673 w 676"/>
                  <a:gd name="T15" fmla="*/ 0 h 527"/>
                  <a:gd name="T16" fmla="*/ 676 w 676"/>
                  <a:gd name="T17" fmla="*/ 4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6" h="527">
                    <a:moveTo>
                      <a:pt x="676" y="4"/>
                    </a:moveTo>
                    <a:lnTo>
                      <a:pt x="676" y="4"/>
                    </a:lnTo>
                    <a:lnTo>
                      <a:pt x="39" y="499"/>
                    </a:lnTo>
                    <a:lnTo>
                      <a:pt x="92" y="499"/>
                    </a:lnTo>
                    <a:lnTo>
                      <a:pt x="0" y="527"/>
                    </a:lnTo>
                    <a:lnTo>
                      <a:pt x="49" y="444"/>
                    </a:lnTo>
                    <a:lnTo>
                      <a:pt x="36" y="496"/>
                    </a:lnTo>
                    <a:lnTo>
                      <a:pt x="673" y="0"/>
                    </a:lnTo>
                    <a:lnTo>
                      <a:pt x="676" y="4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61" name="Freeform 46"/>
              <p:cNvSpPr>
                <a:spLocks/>
              </p:cNvSpPr>
              <p:nvPr/>
            </p:nvSpPr>
            <p:spPr bwMode="auto">
              <a:xfrm>
                <a:off x="4853" y="1849"/>
                <a:ext cx="349" cy="272"/>
              </a:xfrm>
              <a:custGeom>
                <a:avLst/>
                <a:gdLst>
                  <a:gd name="T0" fmla="*/ 676 w 676"/>
                  <a:gd name="T1" fmla="*/ 4 h 527"/>
                  <a:gd name="T2" fmla="*/ 676 w 676"/>
                  <a:gd name="T3" fmla="*/ 4 h 527"/>
                  <a:gd name="T4" fmla="*/ 39 w 676"/>
                  <a:gd name="T5" fmla="*/ 499 h 527"/>
                  <a:gd name="T6" fmla="*/ 92 w 676"/>
                  <a:gd name="T7" fmla="*/ 499 h 527"/>
                  <a:gd name="T8" fmla="*/ 0 w 676"/>
                  <a:gd name="T9" fmla="*/ 527 h 527"/>
                  <a:gd name="T10" fmla="*/ 49 w 676"/>
                  <a:gd name="T11" fmla="*/ 444 h 527"/>
                  <a:gd name="T12" fmla="*/ 36 w 676"/>
                  <a:gd name="T13" fmla="*/ 496 h 527"/>
                  <a:gd name="T14" fmla="*/ 673 w 676"/>
                  <a:gd name="T15" fmla="*/ 0 h 527"/>
                  <a:gd name="T16" fmla="*/ 676 w 676"/>
                  <a:gd name="T17" fmla="*/ 4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6" h="527">
                    <a:moveTo>
                      <a:pt x="676" y="4"/>
                    </a:moveTo>
                    <a:lnTo>
                      <a:pt x="676" y="4"/>
                    </a:lnTo>
                    <a:lnTo>
                      <a:pt x="39" y="499"/>
                    </a:lnTo>
                    <a:lnTo>
                      <a:pt x="92" y="499"/>
                    </a:lnTo>
                    <a:lnTo>
                      <a:pt x="0" y="527"/>
                    </a:lnTo>
                    <a:lnTo>
                      <a:pt x="49" y="444"/>
                    </a:lnTo>
                    <a:lnTo>
                      <a:pt x="36" y="496"/>
                    </a:lnTo>
                    <a:lnTo>
                      <a:pt x="673" y="0"/>
                    </a:lnTo>
                    <a:lnTo>
                      <a:pt x="676" y="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62" name="Freeform 47"/>
              <p:cNvSpPr>
                <a:spLocks/>
              </p:cNvSpPr>
              <p:nvPr/>
            </p:nvSpPr>
            <p:spPr bwMode="auto">
              <a:xfrm>
                <a:off x="4754" y="2031"/>
                <a:ext cx="35" cy="66"/>
              </a:xfrm>
              <a:custGeom>
                <a:avLst/>
                <a:gdLst>
                  <a:gd name="T0" fmla="*/ 26 w 68"/>
                  <a:gd name="T1" fmla="*/ 0 h 128"/>
                  <a:gd name="T2" fmla="*/ 26 w 68"/>
                  <a:gd name="T3" fmla="*/ 0 h 128"/>
                  <a:gd name="T4" fmla="*/ 46 w 68"/>
                  <a:gd name="T5" fmla="*/ 81 h 128"/>
                  <a:gd name="T6" fmla="*/ 68 w 68"/>
                  <a:gd name="T7" fmla="*/ 32 h 128"/>
                  <a:gd name="T8" fmla="*/ 56 w 68"/>
                  <a:gd name="T9" fmla="*/ 128 h 128"/>
                  <a:gd name="T10" fmla="*/ 0 w 68"/>
                  <a:gd name="T11" fmla="*/ 49 h 128"/>
                  <a:gd name="T12" fmla="*/ 42 w 68"/>
                  <a:gd name="T13" fmla="*/ 82 h 128"/>
                  <a:gd name="T14" fmla="*/ 22 w 68"/>
                  <a:gd name="T15" fmla="*/ 1 h 128"/>
                  <a:gd name="T16" fmla="*/ 26 w 68"/>
                  <a:gd name="T17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128">
                    <a:moveTo>
                      <a:pt x="26" y="0"/>
                    </a:moveTo>
                    <a:lnTo>
                      <a:pt x="26" y="0"/>
                    </a:lnTo>
                    <a:lnTo>
                      <a:pt x="46" y="81"/>
                    </a:lnTo>
                    <a:lnTo>
                      <a:pt x="68" y="32"/>
                    </a:lnTo>
                    <a:lnTo>
                      <a:pt x="56" y="128"/>
                    </a:lnTo>
                    <a:lnTo>
                      <a:pt x="0" y="49"/>
                    </a:lnTo>
                    <a:lnTo>
                      <a:pt x="42" y="82"/>
                    </a:lnTo>
                    <a:lnTo>
                      <a:pt x="22" y="1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63" name="Freeform 48"/>
              <p:cNvSpPr>
                <a:spLocks/>
              </p:cNvSpPr>
              <p:nvPr/>
            </p:nvSpPr>
            <p:spPr bwMode="auto">
              <a:xfrm>
                <a:off x="4754" y="2031"/>
                <a:ext cx="35" cy="66"/>
              </a:xfrm>
              <a:custGeom>
                <a:avLst/>
                <a:gdLst>
                  <a:gd name="T0" fmla="*/ 26 w 68"/>
                  <a:gd name="T1" fmla="*/ 0 h 128"/>
                  <a:gd name="T2" fmla="*/ 26 w 68"/>
                  <a:gd name="T3" fmla="*/ 0 h 128"/>
                  <a:gd name="T4" fmla="*/ 46 w 68"/>
                  <a:gd name="T5" fmla="*/ 81 h 128"/>
                  <a:gd name="T6" fmla="*/ 68 w 68"/>
                  <a:gd name="T7" fmla="*/ 32 h 128"/>
                  <a:gd name="T8" fmla="*/ 56 w 68"/>
                  <a:gd name="T9" fmla="*/ 128 h 128"/>
                  <a:gd name="T10" fmla="*/ 0 w 68"/>
                  <a:gd name="T11" fmla="*/ 49 h 128"/>
                  <a:gd name="T12" fmla="*/ 42 w 68"/>
                  <a:gd name="T13" fmla="*/ 82 h 128"/>
                  <a:gd name="T14" fmla="*/ 22 w 68"/>
                  <a:gd name="T15" fmla="*/ 1 h 128"/>
                  <a:gd name="T16" fmla="*/ 26 w 68"/>
                  <a:gd name="T17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128">
                    <a:moveTo>
                      <a:pt x="26" y="0"/>
                    </a:moveTo>
                    <a:lnTo>
                      <a:pt x="26" y="0"/>
                    </a:lnTo>
                    <a:lnTo>
                      <a:pt x="46" y="81"/>
                    </a:lnTo>
                    <a:lnTo>
                      <a:pt x="68" y="32"/>
                    </a:lnTo>
                    <a:lnTo>
                      <a:pt x="56" y="128"/>
                    </a:lnTo>
                    <a:lnTo>
                      <a:pt x="0" y="49"/>
                    </a:lnTo>
                    <a:lnTo>
                      <a:pt x="42" y="82"/>
                    </a:lnTo>
                    <a:lnTo>
                      <a:pt x="22" y="1"/>
                    </a:lnTo>
                    <a:lnTo>
                      <a:pt x="26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64" name="Freeform 49"/>
              <p:cNvSpPr>
                <a:spLocks/>
              </p:cNvSpPr>
              <p:nvPr/>
            </p:nvSpPr>
            <p:spPr bwMode="auto">
              <a:xfrm>
                <a:off x="4950" y="1770"/>
                <a:ext cx="614" cy="168"/>
              </a:xfrm>
              <a:custGeom>
                <a:avLst/>
                <a:gdLst>
                  <a:gd name="T0" fmla="*/ 1188 w 1189"/>
                  <a:gd name="T1" fmla="*/ 324 h 324"/>
                  <a:gd name="T2" fmla="*/ 1188 w 1189"/>
                  <a:gd name="T3" fmla="*/ 324 h 324"/>
                  <a:gd name="T4" fmla="*/ 46 w 1189"/>
                  <a:gd name="T5" fmla="*/ 25 h 324"/>
                  <a:gd name="T6" fmla="*/ 78 w 1189"/>
                  <a:gd name="T7" fmla="*/ 67 h 324"/>
                  <a:gd name="T8" fmla="*/ 0 w 1189"/>
                  <a:gd name="T9" fmla="*/ 11 h 324"/>
                  <a:gd name="T10" fmla="*/ 96 w 1189"/>
                  <a:gd name="T11" fmla="*/ 0 h 324"/>
                  <a:gd name="T12" fmla="*/ 47 w 1189"/>
                  <a:gd name="T13" fmla="*/ 21 h 324"/>
                  <a:gd name="T14" fmla="*/ 1189 w 1189"/>
                  <a:gd name="T15" fmla="*/ 319 h 324"/>
                  <a:gd name="T16" fmla="*/ 1188 w 1189"/>
                  <a:gd name="T1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89" h="324">
                    <a:moveTo>
                      <a:pt x="1188" y="324"/>
                    </a:moveTo>
                    <a:lnTo>
                      <a:pt x="1188" y="324"/>
                    </a:lnTo>
                    <a:lnTo>
                      <a:pt x="46" y="25"/>
                    </a:lnTo>
                    <a:lnTo>
                      <a:pt x="78" y="67"/>
                    </a:lnTo>
                    <a:lnTo>
                      <a:pt x="0" y="11"/>
                    </a:lnTo>
                    <a:lnTo>
                      <a:pt x="96" y="0"/>
                    </a:lnTo>
                    <a:lnTo>
                      <a:pt x="47" y="21"/>
                    </a:lnTo>
                    <a:lnTo>
                      <a:pt x="1189" y="319"/>
                    </a:lnTo>
                    <a:lnTo>
                      <a:pt x="1188" y="324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65" name="Freeform 50"/>
              <p:cNvSpPr>
                <a:spLocks/>
              </p:cNvSpPr>
              <p:nvPr/>
            </p:nvSpPr>
            <p:spPr bwMode="auto">
              <a:xfrm>
                <a:off x="4950" y="1770"/>
                <a:ext cx="614" cy="168"/>
              </a:xfrm>
              <a:custGeom>
                <a:avLst/>
                <a:gdLst>
                  <a:gd name="T0" fmla="*/ 1188 w 1189"/>
                  <a:gd name="T1" fmla="*/ 324 h 324"/>
                  <a:gd name="T2" fmla="*/ 1188 w 1189"/>
                  <a:gd name="T3" fmla="*/ 324 h 324"/>
                  <a:gd name="T4" fmla="*/ 46 w 1189"/>
                  <a:gd name="T5" fmla="*/ 25 h 324"/>
                  <a:gd name="T6" fmla="*/ 78 w 1189"/>
                  <a:gd name="T7" fmla="*/ 67 h 324"/>
                  <a:gd name="T8" fmla="*/ 0 w 1189"/>
                  <a:gd name="T9" fmla="*/ 11 h 324"/>
                  <a:gd name="T10" fmla="*/ 96 w 1189"/>
                  <a:gd name="T11" fmla="*/ 0 h 324"/>
                  <a:gd name="T12" fmla="*/ 47 w 1189"/>
                  <a:gd name="T13" fmla="*/ 21 h 324"/>
                  <a:gd name="T14" fmla="*/ 1189 w 1189"/>
                  <a:gd name="T15" fmla="*/ 319 h 324"/>
                  <a:gd name="T16" fmla="*/ 1188 w 1189"/>
                  <a:gd name="T1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89" h="324">
                    <a:moveTo>
                      <a:pt x="1188" y="324"/>
                    </a:moveTo>
                    <a:lnTo>
                      <a:pt x="1188" y="324"/>
                    </a:lnTo>
                    <a:lnTo>
                      <a:pt x="46" y="25"/>
                    </a:lnTo>
                    <a:lnTo>
                      <a:pt x="78" y="67"/>
                    </a:lnTo>
                    <a:lnTo>
                      <a:pt x="0" y="11"/>
                    </a:lnTo>
                    <a:lnTo>
                      <a:pt x="96" y="0"/>
                    </a:lnTo>
                    <a:lnTo>
                      <a:pt x="47" y="21"/>
                    </a:lnTo>
                    <a:lnTo>
                      <a:pt x="1189" y="319"/>
                    </a:lnTo>
                    <a:lnTo>
                      <a:pt x="1188" y="32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66" name="Freeform 51"/>
              <p:cNvSpPr>
                <a:spLocks/>
              </p:cNvSpPr>
              <p:nvPr/>
            </p:nvSpPr>
            <p:spPr bwMode="auto">
              <a:xfrm>
                <a:off x="4813" y="1797"/>
                <a:ext cx="62" cy="62"/>
              </a:xfrm>
              <a:custGeom>
                <a:avLst/>
                <a:gdLst>
                  <a:gd name="T0" fmla="*/ 0 w 119"/>
                  <a:gd name="T1" fmla="*/ 117 h 120"/>
                  <a:gd name="T2" fmla="*/ 0 w 119"/>
                  <a:gd name="T3" fmla="*/ 117 h 120"/>
                  <a:gd name="T4" fmla="*/ 84 w 119"/>
                  <a:gd name="T5" fmla="*/ 32 h 120"/>
                  <a:gd name="T6" fmla="*/ 31 w 119"/>
                  <a:gd name="T7" fmla="*/ 39 h 120"/>
                  <a:gd name="T8" fmla="*/ 119 w 119"/>
                  <a:gd name="T9" fmla="*/ 0 h 120"/>
                  <a:gd name="T10" fmla="*/ 81 w 119"/>
                  <a:gd name="T11" fmla="*/ 88 h 120"/>
                  <a:gd name="T12" fmla="*/ 87 w 119"/>
                  <a:gd name="T13" fmla="*/ 35 h 120"/>
                  <a:gd name="T14" fmla="*/ 3 w 119"/>
                  <a:gd name="T15" fmla="*/ 120 h 120"/>
                  <a:gd name="T16" fmla="*/ 0 w 119"/>
                  <a:gd name="T17" fmla="*/ 117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9" h="120">
                    <a:moveTo>
                      <a:pt x="0" y="117"/>
                    </a:moveTo>
                    <a:lnTo>
                      <a:pt x="0" y="117"/>
                    </a:lnTo>
                    <a:lnTo>
                      <a:pt x="84" y="32"/>
                    </a:lnTo>
                    <a:lnTo>
                      <a:pt x="31" y="39"/>
                    </a:lnTo>
                    <a:lnTo>
                      <a:pt x="119" y="0"/>
                    </a:lnTo>
                    <a:lnTo>
                      <a:pt x="81" y="88"/>
                    </a:lnTo>
                    <a:lnTo>
                      <a:pt x="87" y="35"/>
                    </a:lnTo>
                    <a:lnTo>
                      <a:pt x="3" y="120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67" name="Freeform 52"/>
              <p:cNvSpPr>
                <a:spLocks/>
              </p:cNvSpPr>
              <p:nvPr/>
            </p:nvSpPr>
            <p:spPr bwMode="auto">
              <a:xfrm>
                <a:off x="4813" y="1797"/>
                <a:ext cx="62" cy="62"/>
              </a:xfrm>
              <a:custGeom>
                <a:avLst/>
                <a:gdLst>
                  <a:gd name="T0" fmla="*/ 0 w 119"/>
                  <a:gd name="T1" fmla="*/ 117 h 120"/>
                  <a:gd name="T2" fmla="*/ 0 w 119"/>
                  <a:gd name="T3" fmla="*/ 117 h 120"/>
                  <a:gd name="T4" fmla="*/ 84 w 119"/>
                  <a:gd name="T5" fmla="*/ 32 h 120"/>
                  <a:gd name="T6" fmla="*/ 31 w 119"/>
                  <a:gd name="T7" fmla="*/ 39 h 120"/>
                  <a:gd name="T8" fmla="*/ 119 w 119"/>
                  <a:gd name="T9" fmla="*/ 0 h 120"/>
                  <a:gd name="T10" fmla="*/ 81 w 119"/>
                  <a:gd name="T11" fmla="*/ 88 h 120"/>
                  <a:gd name="T12" fmla="*/ 87 w 119"/>
                  <a:gd name="T13" fmla="*/ 35 h 120"/>
                  <a:gd name="T14" fmla="*/ 3 w 119"/>
                  <a:gd name="T15" fmla="*/ 120 h 120"/>
                  <a:gd name="T16" fmla="*/ 0 w 119"/>
                  <a:gd name="T17" fmla="*/ 117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9" h="120">
                    <a:moveTo>
                      <a:pt x="0" y="117"/>
                    </a:moveTo>
                    <a:lnTo>
                      <a:pt x="0" y="117"/>
                    </a:lnTo>
                    <a:lnTo>
                      <a:pt x="84" y="32"/>
                    </a:lnTo>
                    <a:lnTo>
                      <a:pt x="31" y="39"/>
                    </a:lnTo>
                    <a:lnTo>
                      <a:pt x="119" y="0"/>
                    </a:lnTo>
                    <a:lnTo>
                      <a:pt x="81" y="88"/>
                    </a:lnTo>
                    <a:lnTo>
                      <a:pt x="87" y="35"/>
                    </a:lnTo>
                    <a:lnTo>
                      <a:pt x="3" y="120"/>
                    </a:lnTo>
                    <a:lnTo>
                      <a:pt x="0" y="117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68" name="Freeform 53"/>
              <p:cNvSpPr>
                <a:spLocks/>
              </p:cNvSpPr>
              <p:nvPr/>
            </p:nvSpPr>
            <p:spPr bwMode="auto">
              <a:xfrm>
                <a:off x="5365" y="2277"/>
                <a:ext cx="298" cy="980"/>
              </a:xfrm>
              <a:custGeom>
                <a:avLst/>
                <a:gdLst>
                  <a:gd name="T0" fmla="*/ 0 w 575"/>
                  <a:gd name="T1" fmla="*/ 1896 h 1897"/>
                  <a:gd name="T2" fmla="*/ 0 w 575"/>
                  <a:gd name="T3" fmla="*/ 1896 h 1897"/>
                  <a:gd name="T4" fmla="*/ 551 w 575"/>
                  <a:gd name="T5" fmla="*/ 45 h 1897"/>
                  <a:gd name="T6" fmla="*/ 508 w 575"/>
                  <a:gd name="T7" fmla="*/ 76 h 1897"/>
                  <a:gd name="T8" fmla="*/ 567 w 575"/>
                  <a:gd name="T9" fmla="*/ 0 h 1897"/>
                  <a:gd name="T10" fmla="*/ 575 w 575"/>
                  <a:gd name="T11" fmla="*/ 96 h 1897"/>
                  <a:gd name="T12" fmla="*/ 556 w 575"/>
                  <a:gd name="T13" fmla="*/ 47 h 1897"/>
                  <a:gd name="T14" fmla="*/ 5 w 575"/>
                  <a:gd name="T15" fmla="*/ 1897 h 1897"/>
                  <a:gd name="T16" fmla="*/ 0 w 575"/>
                  <a:gd name="T17" fmla="*/ 1896 h 1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5" h="1897">
                    <a:moveTo>
                      <a:pt x="0" y="1896"/>
                    </a:moveTo>
                    <a:lnTo>
                      <a:pt x="0" y="1896"/>
                    </a:lnTo>
                    <a:lnTo>
                      <a:pt x="551" y="45"/>
                    </a:lnTo>
                    <a:lnTo>
                      <a:pt x="508" y="76"/>
                    </a:lnTo>
                    <a:lnTo>
                      <a:pt x="567" y="0"/>
                    </a:lnTo>
                    <a:lnTo>
                      <a:pt x="575" y="96"/>
                    </a:lnTo>
                    <a:lnTo>
                      <a:pt x="556" y="47"/>
                    </a:lnTo>
                    <a:lnTo>
                      <a:pt x="5" y="1897"/>
                    </a:lnTo>
                    <a:lnTo>
                      <a:pt x="0" y="1896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69" name="Freeform 54"/>
              <p:cNvSpPr>
                <a:spLocks/>
              </p:cNvSpPr>
              <p:nvPr/>
            </p:nvSpPr>
            <p:spPr bwMode="auto">
              <a:xfrm>
                <a:off x="5365" y="2277"/>
                <a:ext cx="298" cy="980"/>
              </a:xfrm>
              <a:custGeom>
                <a:avLst/>
                <a:gdLst>
                  <a:gd name="T0" fmla="*/ 0 w 575"/>
                  <a:gd name="T1" fmla="*/ 1896 h 1897"/>
                  <a:gd name="T2" fmla="*/ 0 w 575"/>
                  <a:gd name="T3" fmla="*/ 1896 h 1897"/>
                  <a:gd name="T4" fmla="*/ 551 w 575"/>
                  <a:gd name="T5" fmla="*/ 45 h 1897"/>
                  <a:gd name="T6" fmla="*/ 508 w 575"/>
                  <a:gd name="T7" fmla="*/ 76 h 1897"/>
                  <a:gd name="T8" fmla="*/ 567 w 575"/>
                  <a:gd name="T9" fmla="*/ 0 h 1897"/>
                  <a:gd name="T10" fmla="*/ 575 w 575"/>
                  <a:gd name="T11" fmla="*/ 96 h 1897"/>
                  <a:gd name="T12" fmla="*/ 556 w 575"/>
                  <a:gd name="T13" fmla="*/ 47 h 1897"/>
                  <a:gd name="T14" fmla="*/ 5 w 575"/>
                  <a:gd name="T15" fmla="*/ 1897 h 1897"/>
                  <a:gd name="T16" fmla="*/ 0 w 575"/>
                  <a:gd name="T17" fmla="*/ 1896 h 1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5" h="1897">
                    <a:moveTo>
                      <a:pt x="0" y="1896"/>
                    </a:moveTo>
                    <a:lnTo>
                      <a:pt x="0" y="1896"/>
                    </a:lnTo>
                    <a:lnTo>
                      <a:pt x="551" y="45"/>
                    </a:lnTo>
                    <a:lnTo>
                      <a:pt x="508" y="76"/>
                    </a:lnTo>
                    <a:lnTo>
                      <a:pt x="567" y="0"/>
                    </a:lnTo>
                    <a:lnTo>
                      <a:pt x="575" y="96"/>
                    </a:lnTo>
                    <a:lnTo>
                      <a:pt x="556" y="47"/>
                    </a:lnTo>
                    <a:lnTo>
                      <a:pt x="5" y="1897"/>
                    </a:lnTo>
                    <a:lnTo>
                      <a:pt x="0" y="1896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70" name="Freeform 55"/>
              <p:cNvSpPr>
                <a:spLocks/>
              </p:cNvSpPr>
              <p:nvPr/>
            </p:nvSpPr>
            <p:spPr bwMode="auto">
              <a:xfrm>
                <a:off x="5344" y="2168"/>
                <a:ext cx="264" cy="45"/>
              </a:xfrm>
              <a:custGeom>
                <a:avLst/>
                <a:gdLst>
                  <a:gd name="T0" fmla="*/ 1 w 511"/>
                  <a:gd name="T1" fmla="*/ 0 h 87"/>
                  <a:gd name="T2" fmla="*/ 1 w 511"/>
                  <a:gd name="T3" fmla="*/ 0 h 87"/>
                  <a:gd name="T4" fmla="*/ 464 w 511"/>
                  <a:gd name="T5" fmla="*/ 55 h 87"/>
                  <a:gd name="T6" fmla="*/ 426 w 511"/>
                  <a:gd name="T7" fmla="*/ 17 h 87"/>
                  <a:gd name="T8" fmla="*/ 511 w 511"/>
                  <a:gd name="T9" fmla="*/ 63 h 87"/>
                  <a:gd name="T10" fmla="*/ 418 w 511"/>
                  <a:gd name="T11" fmla="*/ 87 h 87"/>
                  <a:gd name="T12" fmla="*/ 463 w 511"/>
                  <a:gd name="T13" fmla="*/ 59 h 87"/>
                  <a:gd name="T14" fmla="*/ 0 w 511"/>
                  <a:gd name="T15" fmla="*/ 4 h 87"/>
                  <a:gd name="T16" fmla="*/ 1 w 511"/>
                  <a:gd name="T1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1" h="87">
                    <a:moveTo>
                      <a:pt x="1" y="0"/>
                    </a:moveTo>
                    <a:lnTo>
                      <a:pt x="1" y="0"/>
                    </a:lnTo>
                    <a:lnTo>
                      <a:pt x="464" y="55"/>
                    </a:lnTo>
                    <a:lnTo>
                      <a:pt x="426" y="17"/>
                    </a:lnTo>
                    <a:lnTo>
                      <a:pt x="511" y="63"/>
                    </a:lnTo>
                    <a:lnTo>
                      <a:pt x="418" y="87"/>
                    </a:lnTo>
                    <a:lnTo>
                      <a:pt x="463" y="59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71" name="Freeform 56"/>
              <p:cNvSpPr>
                <a:spLocks/>
              </p:cNvSpPr>
              <p:nvPr/>
            </p:nvSpPr>
            <p:spPr bwMode="auto">
              <a:xfrm>
                <a:off x="5344" y="2168"/>
                <a:ext cx="264" cy="45"/>
              </a:xfrm>
              <a:custGeom>
                <a:avLst/>
                <a:gdLst>
                  <a:gd name="T0" fmla="*/ 1 w 511"/>
                  <a:gd name="T1" fmla="*/ 0 h 87"/>
                  <a:gd name="T2" fmla="*/ 1 w 511"/>
                  <a:gd name="T3" fmla="*/ 0 h 87"/>
                  <a:gd name="T4" fmla="*/ 464 w 511"/>
                  <a:gd name="T5" fmla="*/ 55 h 87"/>
                  <a:gd name="T6" fmla="*/ 426 w 511"/>
                  <a:gd name="T7" fmla="*/ 17 h 87"/>
                  <a:gd name="T8" fmla="*/ 511 w 511"/>
                  <a:gd name="T9" fmla="*/ 63 h 87"/>
                  <a:gd name="T10" fmla="*/ 418 w 511"/>
                  <a:gd name="T11" fmla="*/ 87 h 87"/>
                  <a:gd name="T12" fmla="*/ 463 w 511"/>
                  <a:gd name="T13" fmla="*/ 59 h 87"/>
                  <a:gd name="T14" fmla="*/ 0 w 511"/>
                  <a:gd name="T15" fmla="*/ 4 h 87"/>
                  <a:gd name="T16" fmla="*/ 1 w 511"/>
                  <a:gd name="T1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1" h="87">
                    <a:moveTo>
                      <a:pt x="1" y="0"/>
                    </a:moveTo>
                    <a:lnTo>
                      <a:pt x="1" y="0"/>
                    </a:lnTo>
                    <a:lnTo>
                      <a:pt x="464" y="55"/>
                    </a:lnTo>
                    <a:lnTo>
                      <a:pt x="426" y="17"/>
                    </a:lnTo>
                    <a:lnTo>
                      <a:pt x="511" y="63"/>
                    </a:lnTo>
                    <a:lnTo>
                      <a:pt x="418" y="87"/>
                    </a:lnTo>
                    <a:lnTo>
                      <a:pt x="463" y="59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72" name="Freeform 57"/>
              <p:cNvSpPr>
                <a:spLocks/>
              </p:cNvSpPr>
              <p:nvPr/>
            </p:nvSpPr>
            <p:spPr bwMode="auto">
              <a:xfrm>
                <a:off x="5623" y="1996"/>
                <a:ext cx="44" cy="144"/>
              </a:xfrm>
              <a:custGeom>
                <a:avLst/>
                <a:gdLst>
                  <a:gd name="T0" fmla="*/ 4 w 85"/>
                  <a:gd name="T1" fmla="*/ 0 h 278"/>
                  <a:gd name="T2" fmla="*/ 4 w 85"/>
                  <a:gd name="T3" fmla="*/ 0 h 278"/>
                  <a:gd name="T4" fmla="*/ 64 w 85"/>
                  <a:gd name="T5" fmla="*/ 231 h 278"/>
                  <a:gd name="T6" fmla="*/ 85 w 85"/>
                  <a:gd name="T7" fmla="*/ 183 h 278"/>
                  <a:gd name="T8" fmla="*/ 74 w 85"/>
                  <a:gd name="T9" fmla="*/ 278 h 278"/>
                  <a:gd name="T10" fmla="*/ 18 w 85"/>
                  <a:gd name="T11" fmla="*/ 200 h 278"/>
                  <a:gd name="T12" fmla="*/ 60 w 85"/>
                  <a:gd name="T13" fmla="*/ 232 h 278"/>
                  <a:gd name="T14" fmla="*/ 0 w 85"/>
                  <a:gd name="T15" fmla="*/ 1 h 278"/>
                  <a:gd name="T16" fmla="*/ 4 w 85"/>
                  <a:gd name="T17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278">
                    <a:moveTo>
                      <a:pt x="4" y="0"/>
                    </a:moveTo>
                    <a:lnTo>
                      <a:pt x="4" y="0"/>
                    </a:lnTo>
                    <a:lnTo>
                      <a:pt x="64" y="231"/>
                    </a:lnTo>
                    <a:lnTo>
                      <a:pt x="85" y="183"/>
                    </a:lnTo>
                    <a:lnTo>
                      <a:pt x="74" y="278"/>
                    </a:lnTo>
                    <a:lnTo>
                      <a:pt x="18" y="200"/>
                    </a:lnTo>
                    <a:lnTo>
                      <a:pt x="60" y="232"/>
                    </a:lnTo>
                    <a:lnTo>
                      <a:pt x="0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73" name="Freeform 58"/>
              <p:cNvSpPr>
                <a:spLocks/>
              </p:cNvSpPr>
              <p:nvPr/>
            </p:nvSpPr>
            <p:spPr bwMode="auto">
              <a:xfrm>
                <a:off x="5623" y="1996"/>
                <a:ext cx="44" cy="144"/>
              </a:xfrm>
              <a:custGeom>
                <a:avLst/>
                <a:gdLst>
                  <a:gd name="T0" fmla="*/ 4 w 85"/>
                  <a:gd name="T1" fmla="*/ 0 h 278"/>
                  <a:gd name="T2" fmla="*/ 4 w 85"/>
                  <a:gd name="T3" fmla="*/ 0 h 278"/>
                  <a:gd name="T4" fmla="*/ 64 w 85"/>
                  <a:gd name="T5" fmla="*/ 231 h 278"/>
                  <a:gd name="T6" fmla="*/ 85 w 85"/>
                  <a:gd name="T7" fmla="*/ 183 h 278"/>
                  <a:gd name="T8" fmla="*/ 74 w 85"/>
                  <a:gd name="T9" fmla="*/ 278 h 278"/>
                  <a:gd name="T10" fmla="*/ 18 w 85"/>
                  <a:gd name="T11" fmla="*/ 200 h 278"/>
                  <a:gd name="T12" fmla="*/ 60 w 85"/>
                  <a:gd name="T13" fmla="*/ 232 h 278"/>
                  <a:gd name="T14" fmla="*/ 0 w 85"/>
                  <a:gd name="T15" fmla="*/ 1 h 278"/>
                  <a:gd name="T16" fmla="*/ 4 w 85"/>
                  <a:gd name="T17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278">
                    <a:moveTo>
                      <a:pt x="4" y="0"/>
                    </a:moveTo>
                    <a:lnTo>
                      <a:pt x="4" y="0"/>
                    </a:lnTo>
                    <a:lnTo>
                      <a:pt x="64" y="231"/>
                    </a:lnTo>
                    <a:lnTo>
                      <a:pt x="85" y="183"/>
                    </a:lnTo>
                    <a:lnTo>
                      <a:pt x="74" y="278"/>
                    </a:lnTo>
                    <a:lnTo>
                      <a:pt x="18" y="200"/>
                    </a:lnTo>
                    <a:lnTo>
                      <a:pt x="60" y="232"/>
                    </a:lnTo>
                    <a:lnTo>
                      <a:pt x="0" y="1"/>
                    </a:lnTo>
                    <a:lnTo>
                      <a:pt x="4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74" name="Freeform 59"/>
              <p:cNvSpPr>
                <a:spLocks/>
              </p:cNvSpPr>
              <p:nvPr/>
            </p:nvSpPr>
            <p:spPr bwMode="auto">
              <a:xfrm>
                <a:off x="5299" y="1853"/>
                <a:ext cx="327" cy="307"/>
              </a:xfrm>
              <a:custGeom>
                <a:avLst/>
                <a:gdLst>
                  <a:gd name="T0" fmla="*/ 3 w 634"/>
                  <a:gd name="T1" fmla="*/ 0 h 593"/>
                  <a:gd name="T2" fmla="*/ 3 w 634"/>
                  <a:gd name="T3" fmla="*/ 0 h 593"/>
                  <a:gd name="T4" fmla="*/ 601 w 634"/>
                  <a:gd name="T5" fmla="*/ 559 h 593"/>
                  <a:gd name="T6" fmla="*/ 593 w 634"/>
                  <a:gd name="T7" fmla="*/ 507 h 593"/>
                  <a:gd name="T8" fmla="*/ 634 w 634"/>
                  <a:gd name="T9" fmla="*/ 593 h 593"/>
                  <a:gd name="T10" fmla="*/ 545 w 634"/>
                  <a:gd name="T11" fmla="*/ 558 h 593"/>
                  <a:gd name="T12" fmla="*/ 598 w 634"/>
                  <a:gd name="T13" fmla="*/ 563 h 593"/>
                  <a:gd name="T14" fmla="*/ 0 w 634"/>
                  <a:gd name="T15" fmla="*/ 3 h 593"/>
                  <a:gd name="T16" fmla="*/ 3 w 634"/>
                  <a:gd name="T17" fmla="*/ 0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4" h="593">
                    <a:moveTo>
                      <a:pt x="3" y="0"/>
                    </a:moveTo>
                    <a:lnTo>
                      <a:pt x="3" y="0"/>
                    </a:lnTo>
                    <a:lnTo>
                      <a:pt x="601" y="559"/>
                    </a:lnTo>
                    <a:lnTo>
                      <a:pt x="593" y="507"/>
                    </a:lnTo>
                    <a:lnTo>
                      <a:pt x="634" y="593"/>
                    </a:lnTo>
                    <a:lnTo>
                      <a:pt x="545" y="558"/>
                    </a:lnTo>
                    <a:lnTo>
                      <a:pt x="598" y="563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75" name="Freeform 60"/>
              <p:cNvSpPr>
                <a:spLocks/>
              </p:cNvSpPr>
              <p:nvPr/>
            </p:nvSpPr>
            <p:spPr bwMode="auto">
              <a:xfrm>
                <a:off x="5299" y="1853"/>
                <a:ext cx="327" cy="307"/>
              </a:xfrm>
              <a:custGeom>
                <a:avLst/>
                <a:gdLst>
                  <a:gd name="T0" fmla="*/ 3 w 634"/>
                  <a:gd name="T1" fmla="*/ 0 h 593"/>
                  <a:gd name="T2" fmla="*/ 3 w 634"/>
                  <a:gd name="T3" fmla="*/ 0 h 593"/>
                  <a:gd name="T4" fmla="*/ 601 w 634"/>
                  <a:gd name="T5" fmla="*/ 559 h 593"/>
                  <a:gd name="T6" fmla="*/ 593 w 634"/>
                  <a:gd name="T7" fmla="*/ 507 h 593"/>
                  <a:gd name="T8" fmla="*/ 634 w 634"/>
                  <a:gd name="T9" fmla="*/ 593 h 593"/>
                  <a:gd name="T10" fmla="*/ 545 w 634"/>
                  <a:gd name="T11" fmla="*/ 558 h 593"/>
                  <a:gd name="T12" fmla="*/ 598 w 634"/>
                  <a:gd name="T13" fmla="*/ 563 h 593"/>
                  <a:gd name="T14" fmla="*/ 0 w 634"/>
                  <a:gd name="T15" fmla="*/ 3 h 593"/>
                  <a:gd name="T16" fmla="*/ 3 w 634"/>
                  <a:gd name="T17" fmla="*/ 0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4" h="593">
                    <a:moveTo>
                      <a:pt x="3" y="0"/>
                    </a:moveTo>
                    <a:lnTo>
                      <a:pt x="3" y="0"/>
                    </a:lnTo>
                    <a:lnTo>
                      <a:pt x="601" y="559"/>
                    </a:lnTo>
                    <a:lnTo>
                      <a:pt x="593" y="507"/>
                    </a:lnTo>
                    <a:lnTo>
                      <a:pt x="634" y="593"/>
                    </a:lnTo>
                    <a:lnTo>
                      <a:pt x="545" y="558"/>
                    </a:lnTo>
                    <a:lnTo>
                      <a:pt x="598" y="563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76" name="Freeform 61"/>
              <p:cNvSpPr>
                <a:spLocks/>
              </p:cNvSpPr>
              <p:nvPr/>
            </p:nvSpPr>
            <p:spPr bwMode="auto">
              <a:xfrm>
                <a:off x="5700" y="1744"/>
                <a:ext cx="138" cy="397"/>
              </a:xfrm>
              <a:custGeom>
                <a:avLst/>
                <a:gdLst>
                  <a:gd name="T0" fmla="*/ 267 w 267"/>
                  <a:gd name="T1" fmla="*/ 1 h 768"/>
                  <a:gd name="T2" fmla="*/ 267 w 267"/>
                  <a:gd name="T3" fmla="*/ 1 h 768"/>
                  <a:gd name="T4" fmla="*/ 21 w 267"/>
                  <a:gd name="T5" fmla="*/ 724 h 768"/>
                  <a:gd name="T6" fmla="*/ 66 w 267"/>
                  <a:gd name="T7" fmla="*/ 695 h 768"/>
                  <a:gd name="T8" fmla="*/ 4 w 267"/>
                  <a:gd name="T9" fmla="*/ 768 h 768"/>
                  <a:gd name="T10" fmla="*/ 0 w 267"/>
                  <a:gd name="T11" fmla="*/ 672 h 768"/>
                  <a:gd name="T12" fmla="*/ 17 w 267"/>
                  <a:gd name="T13" fmla="*/ 722 h 768"/>
                  <a:gd name="T14" fmla="*/ 263 w 267"/>
                  <a:gd name="T15" fmla="*/ 0 h 768"/>
                  <a:gd name="T16" fmla="*/ 267 w 267"/>
                  <a:gd name="T17" fmla="*/ 1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7" h="768">
                    <a:moveTo>
                      <a:pt x="267" y="1"/>
                    </a:moveTo>
                    <a:lnTo>
                      <a:pt x="267" y="1"/>
                    </a:lnTo>
                    <a:lnTo>
                      <a:pt x="21" y="724"/>
                    </a:lnTo>
                    <a:lnTo>
                      <a:pt x="66" y="695"/>
                    </a:lnTo>
                    <a:lnTo>
                      <a:pt x="4" y="768"/>
                    </a:lnTo>
                    <a:lnTo>
                      <a:pt x="0" y="672"/>
                    </a:lnTo>
                    <a:lnTo>
                      <a:pt x="17" y="722"/>
                    </a:lnTo>
                    <a:lnTo>
                      <a:pt x="263" y="0"/>
                    </a:lnTo>
                    <a:lnTo>
                      <a:pt x="267" y="1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77" name="Freeform 62"/>
              <p:cNvSpPr>
                <a:spLocks/>
              </p:cNvSpPr>
              <p:nvPr/>
            </p:nvSpPr>
            <p:spPr bwMode="auto">
              <a:xfrm>
                <a:off x="5700" y="1744"/>
                <a:ext cx="138" cy="397"/>
              </a:xfrm>
              <a:custGeom>
                <a:avLst/>
                <a:gdLst>
                  <a:gd name="T0" fmla="*/ 267 w 267"/>
                  <a:gd name="T1" fmla="*/ 1 h 768"/>
                  <a:gd name="T2" fmla="*/ 267 w 267"/>
                  <a:gd name="T3" fmla="*/ 1 h 768"/>
                  <a:gd name="T4" fmla="*/ 21 w 267"/>
                  <a:gd name="T5" fmla="*/ 724 h 768"/>
                  <a:gd name="T6" fmla="*/ 66 w 267"/>
                  <a:gd name="T7" fmla="*/ 695 h 768"/>
                  <a:gd name="T8" fmla="*/ 4 w 267"/>
                  <a:gd name="T9" fmla="*/ 768 h 768"/>
                  <a:gd name="T10" fmla="*/ 0 w 267"/>
                  <a:gd name="T11" fmla="*/ 672 h 768"/>
                  <a:gd name="T12" fmla="*/ 17 w 267"/>
                  <a:gd name="T13" fmla="*/ 722 h 768"/>
                  <a:gd name="T14" fmla="*/ 263 w 267"/>
                  <a:gd name="T15" fmla="*/ 0 h 768"/>
                  <a:gd name="T16" fmla="*/ 267 w 267"/>
                  <a:gd name="T17" fmla="*/ 1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7" h="768">
                    <a:moveTo>
                      <a:pt x="267" y="1"/>
                    </a:moveTo>
                    <a:lnTo>
                      <a:pt x="267" y="1"/>
                    </a:lnTo>
                    <a:lnTo>
                      <a:pt x="21" y="724"/>
                    </a:lnTo>
                    <a:lnTo>
                      <a:pt x="66" y="695"/>
                    </a:lnTo>
                    <a:lnTo>
                      <a:pt x="4" y="768"/>
                    </a:lnTo>
                    <a:lnTo>
                      <a:pt x="0" y="672"/>
                    </a:lnTo>
                    <a:lnTo>
                      <a:pt x="17" y="722"/>
                    </a:lnTo>
                    <a:lnTo>
                      <a:pt x="263" y="0"/>
                    </a:lnTo>
                    <a:lnTo>
                      <a:pt x="267" y="1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78" name="Freeform 63"/>
              <p:cNvSpPr>
                <a:spLocks/>
              </p:cNvSpPr>
              <p:nvPr/>
            </p:nvSpPr>
            <p:spPr bwMode="auto">
              <a:xfrm>
                <a:off x="5117" y="2247"/>
                <a:ext cx="381" cy="794"/>
              </a:xfrm>
              <a:custGeom>
                <a:avLst/>
                <a:gdLst>
                  <a:gd name="T0" fmla="*/ 733 w 737"/>
                  <a:gd name="T1" fmla="*/ 1536 h 1536"/>
                  <a:gd name="T2" fmla="*/ 733 w 737"/>
                  <a:gd name="T3" fmla="*/ 1536 h 1536"/>
                  <a:gd name="T4" fmla="*/ 18 w 737"/>
                  <a:gd name="T5" fmla="*/ 44 h 1536"/>
                  <a:gd name="T6" fmla="*/ 7 w 737"/>
                  <a:gd name="T7" fmla="*/ 96 h 1536"/>
                  <a:gd name="T8" fmla="*/ 0 w 737"/>
                  <a:gd name="T9" fmla="*/ 0 h 1536"/>
                  <a:gd name="T10" fmla="*/ 70 w 737"/>
                  <a:gd name="T11" fmla="*/ 66 h 1536"/>
                  <a:gd name="T12" fmla="*/ 22 w 737"/>
                  <a:gd name="T13" fmla="*/ 42 h 1536"/>
                  <a:gd name="T14" fmla="*/ 737 w 737"/>
                  <a:gd name="T15" fmla="*/ 1534 h 1536"/>
                  <a:gd name="T16" fmla="*/ 733 w 737"/>
                  <a:gd name="T17" fmla="*/ 1536 h 1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7" h="1536">
                    <a:moveTo>
                      <a:pt x="733" y="1536"/>
                    </a:moveTo>
                    <a:lnTo>
                      <a:pt x="733" y="1536"/>
                    </a:lnTo>
                    <a:lnTo>
                      <a:pt x="18" y="44"/>
                    </a:lnTo>
                    <a:lnTo>
                      <a:pt x="7" y="96"/>
                    </a:lnTo>
                    <a:lnTo>
                      <a:pt x="0" y="0"/>
                    </a:lnTo>
                    <a:lnTo>
                      <a:pt x="70" y="66"/>
                    </a:lnTo>
                    <a:lnTo>
                      <a:pt x="22" y="42"/>
                    </a:lnTo>
                    <a:lnTo>
                      <a:pt x="737" y="1534"/>
                    </a:lnTo>
                    <a:lnTo>
                      <a:pt x="733" y="1536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79" name="Freeform 64"/>
              <p:cNvSpPr>
                <a:spLocks/>
              </p:cNvSpPr>
              <p:nvPr/>
            </p:nvSpPr>
            <p:spPr bwMode="auto">
              <a:xfrm>
                <a:off x="5117" y="2247"/>
                <a:ext cx="381" cy="794"/>
              </a:xfrm>
              <a:custGeom>
                <a:avLst/>
                <a:gdLst>
                  <a:gd name="T0" fmla="*/ 733 w 737"/>
                  <a:gd name="T1" fmla="*/ 1536 h 1536"/>
                  <a:gd name="T2" fmla="*/ 733 w 737"/>
                  <a:gd name="T3" fmla="*/ 1536 h 1536"/>
                  <a:gd name="T4" fmla="*/ 18 w 737"/>
                  <a:gd name="T5" fmla="*/ 44 h 1536"/>
                  <a:gd name="T6" fmla="*/ 7 w 737"/>
                  <a:gd name="T7" fmla="*/ 96 h 1536"/>
                  <a:gd name="T8" fmla="*/ 0 w 737"/>
                  <a:gd name="T9" fmla="*/ 0 h 1536"/>
                  <a:gd name="T10" fmla="*/ 70 w 737"/>
                  <a:gd name="T11" fmla="*/ 66 h 1536"/>
                  <a:gd name="T12" fmla="*/ 22 w 737"/>
                  <a:gd name="T13" fmla="*/ 42 h 1536"/>
                  <a:gd name="T14" fmla="*/ 737 w 737"/>
                  <a:gd name="T15" fmla="*/ 1534 h 1536"/>
                  <a:gd name="T16" fmla="*/ 733 w 737"/>
                  <a:gd name="T17" fmla="*/ 1536 h 1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7" h="1536">
                    <a:moveTo>
                      <a:pt x="733" y="1536"/>
                    </a:moveTo>
                    <a:lnTo>
                      <a:pt x="733" y="1536"/>
                    </a:lnTo>
                    <a:lnTo>
                      <a:pt x="18" y="44"/>
                    </a:lnTo>
                    <a:lnTo>
                      <a:pt x="7" y="96"/>
                    </a:lnTo>
                    <a:lnTo>
                      <a:pt x="0" y="0"/>
                    </a:lnTo>
                    <a:lnTo>
                      <a:pt x="70" y="66"/>
                    </a:lnTo>
                    <a:lnTo>
                      <a:pt x="22" y="42"/>
                    </a:lnTo>
                    <a:lnTo>
                      <a:pt x="737" y="1534"/>
                    </a:lnTo>
                    <a:lnTo>
                      <a:pt x="733" y="1536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80" name="Freeform 65"/>
              <p:cNvSpPr>
                <a:spLocks/>
              </p:cNvSpPr>
              <p:nvPr/>
            </p:nvSpPr>
            <p:spPr bwMode="auto">
              <a:xfrm>
                <a:off x="5147" y="1969"/>
                <a:ext cx="420" cy="196"/>
              </a:xfrm>
              <a:custGeom>
                <a:avLst/>
                <a:gdLst>
                  <a:gd name="T0" fmla="*/ 814 w 814"/>
                  <a:gd name="T1" fmla="*/ 4 h 379"/>
                  <a:gd name="T2" fmla="*/ 814 w 814"/>
                  <a:gd name="T3" fmla="*/ 4 h 379"/>
                  <a:gd name="T4" fmla="*/ 45 w 814"/>
                  <a:gd name="T5" fmla="*/ 361 h 379"/>
                  <a:gd name="T6" fmla="*/ 96 w 814"/>
                  <a:gd name="T7" fmla="*/ 373 h 379"/>
                  <a:gd name="T8" fmla="*/ 0 w 814"/>
                  <a:gd name="T9" fmla="*/ 379 h 379"/>
                  <a:gd name="T10" fmla="*/ 67 w 814"/>
                  <a:gd name="T11" fmla="*/ 310 h 379"/>
                  <a:gd name="T12" fmla="*/ 43 w 814"/>
                  <a:gd name="T13" fmla="*/ 357 h 379"/>
                  <a:gd name="T14" fmla="*/ 812 w 814"/>
                  <a:gd name="T15" fmla="*/ 0 h 379"/>
                  <a:gd name="T16" fmla="*/ 814 w 814"/>
                  <a:gd name="T17" fmla="*/ 4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4" h="379">
                    <a:moveTo>
                      <a:pt x="814" y="4"/>
                    </a:moveTo>
                    <a:lnTo>
                      <a:pt x="814" y="4"/>
                    </a:lnTo>
                    <a:lnTo>
                      <a:pt x="45" y="361"/>
                    </a:lnTo>
                    <a:lnTo>
                      <a:pt x="96" y="373"/>
                    </a:lnTo>
                    <a:lnTo>
                      <a:pt x="0" y="379"/>
                    </a:lnTo>
                    <a:lnTo>
                      <a:pt x="67" y="310"/>
                    </a:lnTo>
                    <a:lnTo>
                      <a:pt x="43" y="357"/>
                    </a:lnTo>
                    <a:lnTo>
                      <a:pt x="812" y="0"/>
                    </a:lnTo>
                    <a:lnTo>
                      <a:pt x="814" y="4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81" name="Freeform 66"/>
              <p:cNvSpPr>
                <a:spLocks/>
              </p:cNvSpPr>
              <p:nvPr/>
            </p:nvSpPr>
            <p:spPr bwMode="auto">
              <a:xfrm>
                <a:off x="5147" y="1969"/>
                <a:ext cx="420" cy="196"/>
              </a:xfrm>
              <a:custGeom>
                <a:avLst/>
                <a:gdLst>
                  <a:gd name="T0" fmla="*/ 814 w 814"/>
                  <a:gd name="T1" fmla="*/ 4 h 379"/>
                  <a:gd name="T2" fmla="*/ 814 w 814"/>
                  <a:gd name="T3" fmla="*/ 4 h 379"/>
                  <a:gd name="T4" fmla="*/ 45 w 814"/>
                  <a:gd name="T5" fmla="*/ 361 h 379"/>
                  <a:gd name="T6" fmla="*/ 96 w 814"/>
                  <a:gd name="T7" fmla="*/ 373 h 379"/>
                  <a:gd name="T8" fmla="*/ 0 w 814"/>
                  <a:gd name="T9" fmla="*/ 379 h 379"/>
                  <a:gd name="T10" fmla="*/ 67 w 814"/>
                  <a:gd name="T11" fmla="*/ 310 h 379"/>
                  <a:gd name="T12" fmla="*/ 43 w 814"/>
                  <a:gd name="T13" fmla="*/ 357 h 379"/>
                  <a:gd name="T14" fmla="*/ 812 w 814"/>
                  <a:gd name="T15" fmla="*/ 0 h 379"/>
                  <a:gd name="T16" fmla="*/ 814 w 814"/>
                  <a:gd name="T17" fmla="*/ 4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4" h="379">
                    <a:moveTo>
                      <a:pt x="814" y="4"/>
                    </a:moveTo>
                    <a:lnTo>
                      <a:pt x="814" y="4"/>
                    </a:lnTo>
                    <a:lnTo>
                      <a:pt x="45" y="361"/>
                    </a:lnTo>
                    <a:lnTo>
                      <a:pt x="96" y="373"/>
                    </a:lnTo>
                    <a:lnTo>
                      <a:pt x="0" y="379"/>
                    </a:lnTo>
                    <a:lnTo>
                      <a:pt x="67" y="310"/>
                    </a:lnTo>
                    <a:lnTo>
                      <a:pt x="43" y="357"/>
                    </a:lnTo>
                    <a:lnTo>
                      <a:pt x="812" y="0"/>
                    </a:lnTo>
                    <a:lnTo>
                      <a:pt x="814" y="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82" name="Freeform 67"/>
              <p:cNvSpPr>
                <a:spLocks/>
              </p:cNvSpPr>
              <p:nvPr/>
            </p:nvSpPr>
            <p:spPr bwMode="auto">
              <a:xfrm>
                <a:off x="4823" y="1991"/>
                <a:ext cx="217" cy="163"/>
              </a:xfrm>
              <a:custGeom>
                <a:avLst/>
                <a:gdLst>
                  <a:gd name="T0" fmla="*/ 3 w 420"/>
                  <a:gd name="T1" fmla="*/ 0 h 314"/>
                  <a:gd name="T2" fmla="*/ 3 w 420"/>
                  <a:gd name="T3" fmla="*/ 0 h 314"/>
                  <a:gd name="T4" fmla="*/ 383 w 420"/>
                  <a:gd name="T5" fmla="*/ 283 h 314"/>
                  <a:gd name="T6" fmla="*/ 369 w 420"/>
                  <a:gd name="T7" fmla="*/ 232 h 314"/>
                  <a:gd name="T8" fmla="*/ 420 w 420"/>
                  <a:gd name="T9" fmla="*/ 314 h 314"/>
                  <a:gd name="T10" fmla="*/ 327 w 420"/>
                  <a:gd name="T11" fmla="*/ 288 h 314"/>
                  <a:gd name="T12" fmla="*/ 380 w 420"/>
                  <a:gd name="T13" fmla="*/ 287 h 314"/>
                  <a:gd name="T14" fmla="*/ 0 w 420"/>
                  <a:gd name="T15" fmla="*/ 4 h 314"/>
                  <a:gd name="T16" fmla="*/ 3 w 420"/>
                  <a:gd name="T17" fmla="*/ 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0" h="314">
                    <a:moveTo>
                      <a:pt x="3" y="0"/>
                    </a:moveTo>
                    <a:lnTo>
                      <a:pt x="3" y="0"/>
                    </a:lnTo>
                    <a:lnTo>
                      <a:pt x="383" y="283"/>
                    </a:lnTo>
                    <a:lnTo>
                      <a:pt x="369" y="232"/>
                    </a:lnTo>
                    <a:lnTo>
                      <a:pt x="420" y="314"/>
                    </a:lnTo>
                    <a:lnTo>
                      <a:pt x="327" y="288"/>
                    </a:lnTo>
                    <a:lnTo>
                      <a:pt x="380" y="287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83" name="Freeform 68"/>
              <p:cNvSpPr>
                <a:spLocks/>
              </p:cNvSpPr>
              <p:nvPr/>
            </p:nvSpPr>
            <p:spPr bwMode="auto">
              <a:xfrm>
                <a:off x="4823" y="1991"/>
                <a:ext cx="217" cy="163"/>
              </a:xfrm>
              <a:custGeom>
                <a:avLst/>
                <a:gdLst>
                  <a:gd name="T0" fmla="*/ 3 w 420"/>
                  <a:gd name="T1" fmla="*/ 0 h 314"/>
                  <a:gd name="T2" fmla="*/ 3 w 420"/>
                  <a:gd name="T3" fmla="*/ 0 h 314"/>
                  <a:gd name="T4" fmla="*/ 383 w 420"/>
                  <a:gd name="T5" fmla="*/ 283 h 314"/>
                  <a:gd name="T6" fmla="*/ 369 w 420"/>
                  <a:gd name="T7" fmla="*/ 232 h 314"/>
                  <a:gd name="T8" fmla="*/ 420 w 420"/>
                  <a:gd name="T9" fmla="*/ 314 h 314"/>
                  <a:gd name="T10" fmla="*/ 327 w 420"/>
                  <a:gd name="T11" fmla="*/ 288 h 314"/>
                  <a:gd name="T12" fmla="*/ 380 w 420"/>
                  <a:gd name="T13" fmla="*/ 287 h 314"/>
                  <a:gd name="T14" fmla="*/ 0 w 420"/>
                  <a:gd name="T15" fmla="*/ 4 h 314"/>
                  <a:gd name="T16" fmla="*/ 3 w 420"/>
                  <a:gd name="T17" fmla="*/ 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0" h="314">
                    <a:moveTo>
                      <a:pt x="3" y="0"/>
                    </a:moveTo>
                    <a:lnTo>
                      <a:pt x="3" y="0"/>
                    </a:lnTo>
                    <a:lnTo>
                      <a:pt x="383" y="283"/>
                    </a:lnTo>
                    <a:lnTo>
                      <a:pt x="369" y="232"/>
                    </a:lnTo>
                    <a:lnTo>
                      <a:pt x="420" y="314"/>
                    </a:lnTo>
                    <a:lnTo>
                      <a:pt x="327" y="288"/>
                    </a:lnTo>
                    <a:lnTo>
                      <a:pt x="380" y="287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84" name="Freeform 69"/>
              <p:cNvSpPr>
                <a:spLocks/>
              </p:cNvSpPr>
              <p:nvPr/>
            </p:nvSpPr>
            <p:spPr bwMode="auto">
              <a:xfrm>
                <a:off x="5140" y="1803"/>
                <a:ext cx="456" cy="350"/>
              </a:xfrm>
              <a:custGeom>
                <a:avLst/>
                <a:gdLst>
                  <a:gd name="T0" fmla="*/ 882 w 882"/>
                  <a:gd name="T1" fmla="*/ 4 h 676"/>
                  <a:gd name="T2" fmla="*/ 882 w 882"/>
                  <a:gd name="T3" fmla="*/ 4 h 676"/>
                  <a:gd name="T4" fmla="*/ 39 w 882"/>
                  <a:gd name="T5" fmla="*/ 649 h 676"/>
                  <a:gd name="T6" fmla="*/ 92 w 882"/>
                  <a:gd name="T7" fmla="*/ 650 h 676"/>
                  <a:gd name="T8" fmla="*/ 0 w 882"/>
                  <a:gd name="T9" fmla="*/ 676 h 676"/>
                  <a:gd name="T10" fmla="*/ 50 w 882"/>
                  <a:gd name="T11" fmla="*/ 594 h 676"/>
                  <a:gd name="T12" fmla="*/ 36 w 882"/>
                  <a:gd name="T13" fmla="*/ 646 h 676"/>
                  <a:gd name="T14" fmla="*/ 879 w 882"/>
                  <a:gd name="T15" fmla="*/ 0 h 676"/>
                  <a:gd name="T16" fmla="*/ 882 w 882"/>
                  <a:gd name="T17" fmla="*/ 4 h 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2" h="676">
                    <a:moveTo>
                      <a:pt x="882" y="4"/>
                    </a:moveTo>
                    <a:lnTo>
                      <a:pt x="882" y="4"/>
                    </a:lnTo>
                    <a:lnTo>
                      <a:pt x="39" y="649"/>
                    </a:lnTo>
                    <a:lnTo>
                      <a:pt x="92" y="650"/>
                    </a:lnTo>
                    <a:lnTo>
                      <a:pt x="0" y="676"/>
                    </a:lnTo>
                    <a:lnTo>
                      <a:pt x="50" y="594"/>
                    </a:lnTo>
                    <a:lnTo>
                      <a:pt x="36" y="646"/>
                    </a:lnTo>
                    <a:lnTo>
                      <a:pt x="879" y="0"/>
                    </a:lnTo>
                    <a:lnTo>
                      <a:pt x="882" y="4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85" name="Freeform 70"/>
              <p:cNvSpPr>
                <a:spLocks/>
              </p:cNvSpPr>
              <p:nvPr/>
            </p:nvSpPr>
            <p:spPr bwMode="auto">
              <a:xfrm>
                <a:off x="5140" y="1803"/>
                <a:ext cx="456" cy="350"/>
              </a:xfrm>
              <a:custGeom>
                <a:avLst/>
                <a:gdLst>
                  <a:gd name="T0" fmla="*/ 882 w 882"/>
                  <a:gd name="T1" fmla="*/ 4 h 676"/>
                  <a:gd name="T2" fmla="*/ 882 w 882"/>
                  <a:gd name="T3" fmla="*/ 4 h 676"/>
                  <a:gd name="T4" fmla="*/ 39 w 882"/>
                  <a:gd name="T5" fmla="*/ 649 h 676"/>
                  <a:gd name="T6" fmla="*/ 92 w 882"/>
                  <a:gd name="T7" fmla="*/ 650 h 676"/>
                  <a:gd name="T8" fmla="*/ 0 w 882"/>
                  <a:gd name="T9" fmla="*/ 676 h 676"/>
                  <a:gd name="T10" fmla="*/ 50 w 882"/>
                  <a:gd name="T11" fmla="*/ 594 h 676"/>
                  <a:gd name="T12" fmla="*/ 36 w 882"/>
                  <a:gd name="T13" fmla="*/ 646 h 676"/>
                  <a:gd name="T14" fmla="*/ 879 w 882"/>
                  <a:gd name="T15" fmla="*/ 0 h 676"/>
                  <a:gd name="T16" fmla="*/ 882 w 882"/>
                  <a:gd name="T17" fmla="*/ 4 h 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2" h="676">
                    <a:moveTo>
                      <a:pt x="882" y="4"/>
                    </a:moveTo>
                    <a:lnTo>
                      <a:pt x="882" y="4"/>
                    </a:lnTo>
                    <a:lnTo>
                      <a:pt x="39" y="649"/>
                    </a:lnTo>
                    <a:lnTo>
                      <a:pt x="92" y="650"/>
                    </a:lnTo>
                    <a:lnTo>
                      <a:pt x="0" y="676"/>
                    </a:lnTo>
                    <a:lnTo>
                      <a:pt x="50" y="594"/>
                    </a:lnTo>
                    <a:lnTo>
                      <a:pt x="36" y="646"/>
                    </a:lnTo>
                    <a:lnTo>
                      <a:pt x="879" y="0"/>
                    </a:lnTo>
                    <a:lnTo>
                      <a:pt x="882" y="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86" name="Freeform 71"/>
              <p:cNvSpPr>
                <a:spLocks/>
              </p:cNvSpPr>
              <p:nvPr/>
            </p:nvSpPr>
            <p:spPr bwMode="auto">
              <a:xfrm>
                <a:off x="5148" y="2213"/>
                <a:ext cx="1035" cy="399"/>
              </a:xfrm>
              <a:custGeom>
                <a:avLst/>
                <a:gdLst>
                  <a:gd name="T0" fmla="*/ 2001 w 2002"/>
                  <a:gd name="T1" fmla="*/ 772 h 772"/>
                  <a:gd name="T2" fmla="*/ 2001 w 2002"/>
                  <a:gd name="T3" fmla="*/ 772 h 772"/>
                  <a:gd name="T4" fmla="*/ 44 w 2002"/>
                  <a:gd name="T5" fmla="*/ 20 h 772"/>
                  <a:gd name="T6" fmla="*/ 72 w 2002"/>
                  <a:gd name="T7" fmla="*/ 65 h 772"/>
                  <a:gd name="T8" fmla="*/ 0 w 2002"/>
                  <a:gd name="T9" fmla="*/ 1 h 772"/>
                  <a:gd name="T10" fmla="*/ 97 w 2002"/>
                  <a:gd name="T11" fmla="*/ 0 h 772"/>
                  <a:gd name="T12" fmla="*/ 46 w 2002"/>
                  <a:gd name="T13" fmla="*/ 16 h 772"/>
                  <a:gd name="T14" fmla="*/ 2002 w 2002"/>
                  <a:gd name="T15" fmla="*/ 768 h 772"/>
                  <a:gd name="T16" fmla="*/ 2001 w 2002"/>
                  <a:gd name="T17" fmla="*/ 772 h 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2" h="772">
                    <a:moveTo>
                      <a:pt x="2001" y="772"/>
                    </a:moveTo>
                    <a:lnTo>
                      <a:pt x="2001" y="772"/>
                    </a:lnTo>
                    <a:lnTo>
                      <a:pt x="44" y="20"/>
                    </a:lnTo>
                    <a:lnTo>
                      <a:pt x="72" y="65"/>
                    </a:lnTo>
                    <a:lnTo>
                      <a:pt x="0" y="1"/>
                    </a:lnTo>
                    <a:lnTo>
                      <a:pt x="97" y="0"/>
                    </a:lnTo>
                    <a:lnTo>
                      <a:pt x="46" y="16"/>
                    </a:lnTo>
                    <a:lnTo>
                      <a:pt x="2002" y="768"/>
                    </a:lnTo>
                    <a:lnTo>
                      <a:pt x="2001" y="772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87" name="Freeform 72"/>
              <p:cNvSpPr>
                <a:spLocks/>
              </p:cNvSpPr>
              <p:nvPr/>
            </p:nvSpPr>
            <p:spPr bwMode="auto">
              <a:xfrm>
                <a:off x="5148" y="2213"/>
                <a:ext cx="1035" cy="399"/>
              </a:xfrm>
              <a:custGeom>
                <a:avLst/>
                <a:gdLst>
                  <a:gd name="T0" fmla="*/ 2001 w 2002"/>
                  <a:gd name="T1" fmla="*/ 772 h 772"/>
                  <a:gd name="T2" fmla="*/ 2001 w 2002"/>
                  <a:gd name="T3" fmla="*/ 772 h 772"/>
                  <a:gd name="T4" fmla="*/ 44 w 2002"/>
                  <a:gd name="T5" fmla="*/ 20 h 772"/>
                  <a:gd name="T6" fmla="*/ 72 w 2002"/>
                  <a:gd name="T7" fmla="*/ 65 h 772"/>
                  <a:gd name="T8" fmla="*/ 0 w 2002"/>
                  <a:gd name="T9" fmla="*/ 1 h 772"/>
                  <a:gd name="T10" fmla="*/ 97 w 2002"/>
                  <a:gd name="T11" fmla="*/ 0 h 772"/>
                  <a:gd name="T12" fmla="*/ 46 w 2002"/>
                  <a:gd name="T13" fmla="*/ 16 h 772"/>
                  <a:gd name="T14" fmla="*/ 2002 w 2002"/>
                  <a:gd name="T15" fmla="*/ 768 h 772"/>
                  <a:gd name="T16" fmla="*/ 2001 w 2002"/>
                  <a:gd name="T17" fmla="*/ 772 h 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2" h="772">
                    <a:moveTo>
                      <a:pt x="2001" y="772"/>
                    </a:moveTo>
                    <a:lnTo>
                      <a:pt x="2001" y="772"/>
                    </a:lnTo>
                    <a:lnTo>
                      <a:pt x="44" y="20"/>
                    </a:lnTo>
                    <a:lnTo>
                      <a:pt x="72" y="65"/>
                    </a:lnTo>
                    <a:lnTo>
                      <a:pt x="0" y="1"/>
                    </a:lnTo>
                    <a:lnTo>
                      <a:pt x="97" y="0"/>
                    </a:lnTo>
                    <a:lnTo>
                      <a:pt x="46" y="16"/>
                    </a:lnTo>
                    <a:lnTo>
                      <a:pt x="2002" y="768"/>
                    </a:lnTo>
                    <a:lnTo>
                      <a:pt x="2001" y="772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88" name="Freeform 73"/>
              <p:cNvSpPr>
                <a:spLocks/>
              </p:cNvSpPr>
              <p:nvPr/>
            </p:nvSpPr>
            <p:spPr bwMode="auto">
              <a:xfrm>
                <a:off x="5017" y="2458"/>
                <a:ext cx="464" cy="593"/>
              </a:xfrm>
              <a:custGeom>
                <a:avLst/>
                <a:gdLst>
                  <a:gd name="T0" fmla="*/ 896 w 899"/>
                  <a:gd name="T1" fmla="*/ 1148 h 1148"/>
                  <a:gd name="T2" fmla="*/ 896 w 899"/>
                  <a:gd name="T3" fmla="*/ 1148 h 1148"/>
                  <a:gd name="T4" fmla="*/ 28 w 899"/>
                  <a:gd name="T5" fmla="*/ 39 h 1148"/>
                  <a:gd name="T6" fmla="*/ 28 w 899"/>
                  <a:gd name="T7" fmla="*/ 92 h 1148"/>
                  <a:gd name="T8" fmla="*/ 0 w 899"/>
                  <a:gd name="T9" fmla="*/ 0 h 1148"/>
                  <a:gd name="T10" fmla="*/ 83 w 899"/>
                  <a:gd name="T11" fmla="*/ 49 h 1148"/>
                  <a:gd name="T12" fmla="*/ 31 w 899"/>
                  <a:gd name="T13" fmla="*/ 36 h 1148"/>
                  <a:gd name="T14" fmla="*/ 899 w 899"/>
                  <a:gd name="T15" fmla="*/ 1145 h 1148"/>
                  <a:gd name="T16" fmla="*/ 896 w 899"/>
                  <a:gd name="T17" fmla="*/ 1148 h 1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9" h="1148">
                    <a:moveTo>
                      <a:pt x="896" y="1148"/>
                    </a:moveTo>
                    <a:lnTo>
                      <a:pt x="896" y="1148"/>
                    </a:lnTo>
                    <a:lnTo>
                      <a:pt x="28" y="39"/>
                    </a:lnTo>
                    <a:lnTo>
                      <a:pt x="28" y="92"/>
                    </a:lnTo>
                    <a:lnTo>
                      <a:pt x="0" y="0"/>
                    </a:lnTo>
                    <a:lnTo>
                      <a:pt x="83" y="49"/>
                    </a:lnTo>
                    <a:lnTo>
                      <a:pt x="31" y="36"/>
                    </a:lnTo>
                    <a:lnTo>
                      <a:pt x="899" y="1145"/>
                    </a:lnTo>
                    <a:lnTo>
                      <a:pt x="896" y="1148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89" name="Freeform 74"/>
              <p:cNvSpPr>
                <a:spLocks/>
              </p:cNvSpPr>
              <p:nvPr/>
            </p:nvSpPr>
            <p:spPr bwMode="auto">
              <a:xfrm>
                <a:off x="5017" y="2458"/>
                <a:ext cx="464" cy="593"/>
              </a:xfrm>
              <a:custGeom>
                <a:avLst/>
                <a:gdLst>
                  <a:gd name="T0" fmla="*/ 896 w 899"/>
                  <a:gd name="T1" fmla="*/ 1148 h 1148"/>
                  <a:gd name="T2" fmla="*/ 896 w 899"/>
                  <a:gd name="T3" fmla="*/ 1148 h 1148"/>
                  <a:gd name="T4" fmla="*/ 28 w 899"/>
                  <a:gd name="T5" fmla="*/ 39 h 1148"/>
                  <a:gd name="T6" fmla="*/ 28 w 899"/>
                  <a:gd name="T7" fmla="*/ 92 h 1148"/>
                  <a:gd name="T8" fmla="*/ 0 w 899"/>
                  <a:gd name="T9" fmla="*/ 0 h 1148"/>
                  <a:gd name="T10" fmla="*/ 83 w 899"/>
                  <a:gd name="T11" fmla="*/ 49 h 1148"/>
                  <a:gd name="T12" fmla="*/ 31 w 899"/>
                  <a:gd name="T13" fmla="*/ 36 h 1148"/>
                  <a:gd name="T14" fmla="*/ 899 w 899"/>
                  <a:gd name="T15" fmla="*/ 1145 h 1148"/>
                  <a:gd name="T16" fmla="*/ 896 w 899"/>
                  <a:gd name="T17" fmla="*/ 1148 h 1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9" h="1148">
                    <a:moveTo>
                      <a:pt x="896" y="1148"/>
                    </a:moveTo>
                    <a:lnTo>
                      <a:pt x="896" y="1148"/>
                    </a:lnTo>
                    <a:lnTo>
                      <a:pt x="28" y="39"/>
                    </a:lnTo>
                    <a:lnTo>
                      <a:pt x="28" y="92"/>
                    </a:lnTo>
                    <a:lnTo>
                      <a:pt x="0" y="0"/>
                    </a:lnTo>
                    <a:lnTo>
                      <a:pt x="83" y="49"/>
                    </a:lnTo>
                    <a:lnTo>
                      <a:pt x="31" y="36"/>
                    </a:lnTo>
                    <a:lnTo>
                      <a:pt x="899" y="1145"/>
                    </a:lnTo>
                    <a:lnTo>
                      <a:pt x="896" y="1148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90" name="Freeform 75"/>
              <p:cNvSpPr>
                <a:spLocks/>
              </p:cNvSpPr>
              <p:nvPr/>
            </p:nvSpPr>
            <p:spPr bwMode="auto">
              <a:xfrm>
                <a:off x="5026" y="1977"/>
                <a:ext cx="547" cy="413"/>
              </a:xfrm>
              <a:custGeom>
                <a:avLst/>
                <a:gdLst>
                  <a:gd name="T0" fmla="*/ 1059 w 1059"/>
                  <a:gd name="T1" fmla="*/ 4 h 798"/>
                  <a:gd name="T2" fmla="*/ 1059 w 1059"/>
                  <a:gd name="T3" fmla="*/ 4 h 798"/>
                  <a:gd name="T4" fmla="*/ 39 w 1059"/>
                  <a:gd name="T5" fmla="*/ 771 h 798"/>
                  <a:gd name="T6" fmla="*/ 92 w 1059"/>
                  <a:gd name="T7" fmla="*/ 772 h 798"/>
                  <a:gd name="T8" fmla="*/ 0 w 1059"/>
                  <a:gd name="T9" fmla="*/ 798 h 798"/>
                  <a:gd name="T10" fmla="*/ 50 w 1059"/>
                  <a:gd name="T11" fmla="*/ 716 h 798"/>
                  <a:gd name="T12" fmla="*/ 36 w 1059"/>
                  <a:gd name="T13" fmla="*/ 767 h 798"/>
                  <a:gd name="T14" fmla="*/ 1056 w 1059"/>
                  <a:gd name="T15" fmla="*/ 0 h 798"/>
                  <a:gd name="T16" fmla="*/ 1059 w 1059"/>
                  <a:gd name="T17" fmla="*/ 4 h 7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59" h="798">
                    <a:moveTo>
                      <a:pt x="1059" y="4"/>
                    </a:moveTo>
                    <a:lnTo>
                      <a:pt x="1059" y="4"/>
                    </a:lnTo>
                    <a:lnTo>
                      <a:pt x="39" y="771"/>
                    </a:lnTo>
                    <a:lnTo>
                      <a:pt x="92" y="772"/>
                    </a:lnTo>
                    <a:lnTo>
                      <a:pt x="0" y="798"/>
                    </a:lnTo>
                    <a:lnTo>
                      <a:pt x="50" y="716"/>
                    </a:lnTo>
                    <a:lnTo>
                      <a:pt x="36" y="767"/>
                    </a:lnTo>
                    <a:lnTo>
                      <a:pt x="1056" y="0"/>
                    </a:lnTo>
                    <a:lnTo>
                      <a:pt x="1059" y="4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91" name="Freeform 76"/>
              <p:cNvSpPr>
                <a:spLocks/>
              </p:cNvSpPr>
              <p:nvPr/>
            </p:nvSpPr>
            <p:spPr bwMode="auto">
              <a:xfrm>
                <a:off x="5026" y="1977"/>
                <a:ext cx="547" cy="413"/>
              </a:xfrm>
              <a:custGeom>
                <a:avLst/>
                <a:gdLst>
                  <a:gd name="T0" fmla="*/ 1059 w 1059"/>
                  <a:gd name="T1" fmla="*/ 4 h 798"/>
                  <a:gd name="T2" fmla="*/ 1059 w 1059"/>
                  <a:gd name="T3" fmla="*/ 4 h 798"/>
                  <a:gd name="T4" fmla="*/ 39 w 1059"/>
                  <a:gd name="T5" fmla="*/ 771 h 798"/>
                  <a:gd name="T6" fmla="*/ 92 w 1059"/>
                  <a:gd name="T7" fmla="*/ 772 h 798"/>
                  <a:gd name="T8" fmla="*/ 0 w 1059"/>
                  <a:gd name="T9" fmla="*/ 798 h 798"/>
                  <a:gd name="T10" fmla="*/ 50 w 1059"/>
                  <a:gd name="T11" fmla="*/ 716 h 798"/>
                  <a:gd name="T12" fmla="*/ 36 w 1059"/>
                  <a:gd name="T13" fmla="*/ 767 h 798"/>
                  <a:gd name="T14" fmla="*/ 1056 w 1059"/>
                  <a:gd name="T15" fmla="*/ 0 h 798"/>
                  <a:gd name="T16" fmla="*/ 1059 w 1059"/>
                  <a:gd name="T17" fmla="*/ 4 h 7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59" h="798">
                    <a:moveTo>
                      <a:pt x="1059" y="4"/>
                    </a:moveTo>
                    <a:lnTo>
                      <a:pt x="1059" y="4"/>
                    </a:lnTo>
                    <a:lnTo>
                      <a:pt x="39" y="771"/>
                    </a:lnTo>
                    <a:lnTo>
                      <a:pt x="92" y="772"/>
                    </a:lnTo>
                    <a:lnTo>
                      <a:pt x="0" y="798"/>
                    </a:lnTo>
                    <a:lnTo>
                      <a:pt x="50" y="716"/>
                    </a:lnTo>
                    <a:lnTo>
                      <a:pt x="36" y="767"/>
                    </a:lnTo>
                    <a:lnTo>
                      <a:pt x="1056" y="0"/>
                    </a:lnTo>
                    <a:lnTo>
                      <a:pt x="1059" y="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92" name="Freeform 77"/>
              <p:cNvSpPr>
                <a:spLocks/>
              </p:cNvSpPr>
              <p:nvPr/>
            </p:nvSpPr>
            <p:spPr bwMode="auto">
              <a:xfrm>
                <a:off x="5034" y="2188"/>
                <a:ext cx="759" cy="222"/>
              </a:xfrm>
              <a:custGeom>
                <a:avLst/>
                <a:gdLst>
                  <a:gd name="T0" fmla="*/ 1470 w 1470"/>
                  <a:gd name="T1" fmla="*/ 4 h 430"/>
                  <a:gd name="T2" fmla="*/ 1470 w 1470"/>
                  <a:gd name="T3" fmla="*/ 4 h 430"/>
                  <a:gd name="T4" fmla="*/ 46 w 1470"/>
                  <a:gd name="T5" fmla="*/ 410 h 430"/>
                  <a:gd name="T6" fmla="*/ 96 w 1470"/>
                  <a:gd name="T7" fmla="*/ 430 h 430"/>
                  <a:gd name="T8" fmla="*/ 0 w 1470"/>
                  <a:gd name="T9" fmla="*/ 421 h 430"/>
                  <a:gd name="T10" fmla="*/ 76 w 1470"/>
                  <a:gd name="T11" fmla="*/ 363 h 430"/>
                  <a:gd name="T12" fmla="*/ 45 w 1470"/>
                  <a:gd name="T13" fmla="*/ 406 h 430"/>
                  <a:gd name="T14" fmla="*/ 1468 w 1470"/>
                  <a:gd name="T15" fmla="*/ 0 h 430"/>
                  <a:gd name="T16" fmla="*/ 1470 w 1470"/>
                  <a:gd name="T17" fmla="*/ 4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70" h="430">
                    <a:moveTo>
                      <a:pt x="1470" y="4"/>
                    </a:moveTo>
                    <a:lnTo>
                      <a:pt x="1470" y="4"/>
                    </a:lnTo>
                    <a:lnTo>
                      <a:pt x="46" y="410"/>
                    </a:lnTo>
                    <a:lnTo>
                      <a:pt x="96" y="430"/>
                    </a:lnTo>
                    <a:lnTo>
                      <a:pt x="0" y="421"/>
                    </a:lnTo>
                    <a:lnTo>
                      <a:pt x="76" y="363"/>
                    </a:lnTo>
                    <a:lnTo>
                      <a:pt x="45" y="406"/>
                    </a:lnTo>
                    <a:lnTo>
                      <a:pt x="1468" y="0"/>
                    </a:lnTo>
                    <a:lnTo>
                      <a:pt x="1470" y="4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93" name="Freeform 78"/>
              <p:cNvSpPr>
                <a:spLocks/>
              </p:cNvSpPr>
              <p:nvPr/>
            </p:nvSpPr>
            <p:spPr bwMode="auto">
              <a:xfrm>
                <a:off x="5034" y="2188"/>
                <a:ext cx="759" cy="222"/>
              </a:xfrm>
              <a:custGeom>
                <a:avLst/>
                <a:gdLst>
                  <a:gd name="T0" fmla="*/ 1470 w 1470"/>
                  <a:gd name="T1" fmla="*/ 4 h 430"/>
                  <a:gd name="T2" fmla="*/ 1470 w 1470"/>
                  <a:gd name="T3" fmla="*/ 4 h 430"/>
                  <a:gd name="T4" fmla="*/ 46 w 1470"/>
                  <a:gd name="T5" fmla="*/ 410 h 430"/>
                  <a:gd name="T6" fmla="*/ 96 w 1470"/>
                  <a:gd name="T7" fmla="*/ 430 h 430"/>
                  <a:gd name="T8" fmla="*/ 0 w 1470"/>
                  <a:gd name="T9" fmla="*/ 421 h 430"/>
                  <a:gd name="T10" fmla="*/ 76 w 1470"/>
                  <a:gd name="T11" fmla="*/ 363 h 430"/>
                  <a:gd name="T12" fmla="*/ 45 w 1470"/>
                  <a:gd name="T13" fmla="*/ 406 h 430"/>
                  <a:gd name="T14" fmla="*/ 1468 w 1470"/>
                  <a:gd name="T15" fmla="*/ 0 h 430"/>
                  <a:gd name="T16" fmla="*/ 1470 w 1470"/>
                  <a:gd name="T17" fmla="*/ 4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70" h="430">
                    <a:moveTo>
                      <a:pt x="1470" y="4"/>
                    </a:moveTo>
                    <a:lnTo>
                      <a:pt x="1470" y="4"/>
                    </a:lnTo>
                    <a:lnTo>
                      <a:pt x="46" y="410"/>
                    </a:lnTo>
                    <a:lnTo>
                      <a:pt x="96" y="430"/>
                    </a:lnTo>
                    <a:lnTo>
                      <a:pt x="0" y="421"/>
                    </a:lnTo>
                    <a:lnTo>
                      <a:pt x="76" y="363"/>
                    </a:lnTo>
                    <a:lnTo>
                      <a:pt x="45" y="406"/>
                    </a:lnTo>
                    <a:lnTo>
                      <a:pt x="1468" y="0"/>
                    </a:lnTo>
                    <a:lnTo>
                      <a:pt x="1470" y="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94" name="Freeform 79"/>
              <p:cNvSpPr>
                <a:spLocks/>
              </p:cNvSpPr>
              <p:nvPr/>
            </p:nvSpPr>
            <p:spPr bwMode="auto">
              <a:xfrm>
                <a:off x="5602" y="2925"/>
                <a:ext cx="137" cy="134"/>
              </a:xfrm>
              <a:custGeom>
                <a:avLst/>
                <a:gdLst>
                  <a:gd name="T0" fmla="*/ 0 w 266"/>
                  <a:gd name="T1" fmla="*/ 257 h 260"/>
                  <a:gd name="T2" fmla="*/ 0 w 266"/>
                  <a:gd name="T3" fmla="*/ 257 h 260"/>
                  <a:gd name="T4" fmla="*/ 230 w 266"/>
                  <a:gd name="T5" fmla="*/ 32 h 260"/>
                  <a:gd name="T6" fmla="*/ 178 w 266"/>
                  <a:gd name="T7" fmla="*/ 38 h 260"/>
                  <a:gd name="T8" fmla="*/ 266 w 266"/>
                  <a:gd name="T9" fmla="*/ 0 h 260"/>
                  <a:gd name="T10" fmla="*/ 226 w 266"/>
                  <a:gd name="T11" fmla="*/ 88 h 260"/>
                  <a:gd name="T12" fmla="*/ 234 w 266"/>
                  <a:gd name="T13" fmla="*/ 35 h 260"/>
                  <a:gd name="T14" fmla="*/ 4 w 266"/>
                  <a:gd name="T15" fmla="*/ 260 h 260"/>
                  <a:gd name="T16" fmla="*/ 0 w 266"/>
                  <a:gd name="T17" fmla="*/ 257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6" h="260">
                    <a:moveTo>
                      <a:pt x="0" y="257"/>
                    </a:moveTo>
                    <a:lnTo>
                      <a:pt x="0" y="257"/>
                    </a:lnTo>
                    <a:lnTo>
                      <a:pt x="230" y="32"/>
                    </a:lnTo>
                    <a:lnTo>
                      <a:pt x="178" y="38"/>
                    </a:lnTo>
                    <a:lnTo>
                      <a:pt x="266" y="0"/>
                    </a:lnTo>
                    <a:lnTo>
                      <a:pt x="226" y="88"/>
                    </a:lnTo>
                    <a:lnTo>
                      <a:pt x="234" y="35"/>
                    </a:lnTo>
                    <a:lnTo>
                      <a:pt x="4" y="260"/>
                    </a:lnTo>
                    <a:lnTo>
                      <a:pt x="0" y="257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95" name="Freeform 80"/>
              <p:cNvSpPr>
                <a:spLocks/>
              </p:cNvSpPr>
              <p:nvPr/>
            </p:nvSpPr>
            <p:spPr bwMode="auto">
              <a:xfrm>
                <a:off x="5602" y="2925"/>
                <a:ext cx="137" cy="134"/>
              </a:xfrm>
              <a:custGeom>
                <a:avLst/>
                <a:gdLst>
                  <a:gd name="T0" fmla="*/ 0 w 266"/>
                  <a:gd name="T1" fmla="*/ 257 h 260"/>
                  <a:gd name="T2" fmla="*/ 0 w 266"/>
                  <a:gd name="T3" fmla="*/ 257 h 260"/>
                  <a:gd name="T4" fmla="*/ 230 w 266"/>
                  <a:gd name="T5" fmla="*/ 32 h 260"/>
                  <a:gd name="T6" fmla="*/ 178 w 266"/>
                  <a:gd name="T7" fmla="*/ 38 h 260"/>
                  <a:gd name="T8" fmla="*/ 266 w 266"/>
                  <a:gd name="T9" fmla="*/ 0 h 260"/>
                  <a:gd name="T10" fmla="*/ 226 w 266"/>
                  <a:gd name="T11" fmla="*/ 88 h 260"/>
                  <a:gd name="T12" fmla="*/ 234 w 266"/>
                  <a:gd name="T13" fmla="*/ 35 h 260"/>
                  <a:gd name="T14" fmla="*/ 4 w 266"/>
                  <a:gd name="T15" fmla="*/ 260 h 260"/>
                  <a:gd name="T16" fmla="*/ 0 w 266"/>
                  <a:gd name="T17" fmla="*/ 257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6" h="260">
                    <a:moveTo>
                      <a:pt x="0" y="257"/>
                    </a:moveTo>
                    <a:lnTo>
                      <a:pt x="0" y="257"/>
                    </a:lnTo>
                    <a:lnTo>
                      <a:pt x="230" y="32"/>
                    </a:lnTo>
                    <a:lnTo>
                      <a:pt x="178" y="38"/>
                    </a:lnTo>
                    <a:lnTo>
                      <a:pt x="266" y="0"/>
                    </a:lnTo>
                    <a:lnTo>
                      <a:pt x="226" y="88"/>
                    </a:lnTo>
                    <a:lnTo>
                      <a:pt x="234" y="35"/>
                    </a:lnTo>
                    <a:lnTo>
                      <a:pt x="4" y="260"/>
                    </a:lnTo>
                    <a:lnTo>
                      <a:pt x="0" y="257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96" name="Freeform 81"/>
              <p:cNvSpPr>
                <a:spLocks/>
              </p:cNvSpPr>
              <p:nvPr/>
            </p:nvSpPr>
            <p:spPr bwMode="auto">
              <a:xfrm>
                <a:off x="5929" y="2951"/>
                <a:ext cx="39" cy="49"/>
              </a:xfrm>
              <a:custGeom>
                <a:avLst/>
                <a:gdLst>
                  <a:gd name="T0" fmla="*/ 33 w 75"/>
                  <a:gd name="T1" fmla="*/ 62 h 95"/>
                  <a:gd name="T2" fmla="*/ 33 w 75"/>
                  <a:gd name="T3" fmla="*/ 62 h 95"/>
                  <a:gd name="T4" fmla="*/ 21 w 75"/>
                  <a:gd name="T5" fmla="*/ 43 h 95"/>
                  <a:gd name="T6" fmla="*/ 14 w 75"/>
                  <a:gd name="T7" fmla="*/ 95 h 95"/>
                  <a:gd name="T8" fmla="*/ 0 w 75"/>
                  <a:gd name="T9" fmla="*/ 0 h 95"/>
                  <a:gd name="T10" fmla="*/ 75 w 75"/>
                  <a:gd name="T11" fmla="*/ 60 h 95"/>
                  <a:gd name="T12" fmla="*/ 25 w 75"/>
                  <a:gd name="T13" fmla="*/ 40 h 95"/>
                  <a:gd name="T14" fmla="*/ 37 w 75"/>
                  <a:gd name="T15" fmla="*/ 60 h 95"/>
                  <a:gd name="T16" fmla="*/ 33 w 75"/>
                  <a:gd name="T17" fmla="*/ 6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95">
                    <a:moveTo>
                      <a:pt x="33" y="62"/>
                    </a:moveTo>
                    <a:lnTo>
                      <a:pt x="33" y="62"/>
                    </a:lnTo>
                    <a:lnTo>
                      <a:pt x="21" y="43"/>
                    </a:lnTo>
                    <a:lnTo>
                      <a:pt x="14" y="95"/>
                    </a:lnTo>
                    <a:lnTo>
                      <a:pt x="0" y="0"/>
                    </a:lnTo>
                    <a:lnTo>
                      <a:pt x="75" y="60"/>
                    </a:lnTo>
                    <a:lnTo>
                      <a:pt x="25" y="40"/>
                    </a:lnTo>
                    <a:lnTo>
                      <a:pt x="37" y="60"/>
                    </a:lnTo>
                    <a:lnTo>
                      <a:pt x="33" y="62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97" name="Freeform 82"/>
              <p:cNvSpPr>
                <a:spLocks/>
              </p:cNvSpPr>
              <p:nvPr/>
            </p:nvSpPr>
            <p:spPr bwMode="auto">
              <a:xfrm>
                <a:off x="5929" y="2951"/>
                <a:ext cx="39" cy="49"/>
              </a:xfrm>
              <a:custGeom>
                <a:avLst/>
                <a:gdLst>
                  <a:gd name="T0" fmla="*/ 33 w 75"/>
                  <a:gd name="T1" fmla="*/ 62 h 95"/>
                  <a:gd name="T2" fmla="*/ 33 w 75"/>
                  <a:gd name="T3" fmla="*/ 62 h 95"/>
                  <a:gd name="T4" fmla="*/ 21 w 75"/>
                  <a:gd name="T5" fmla="*/ 43 h 95"/>
                  <a:gd name="T6" fmla="*/ 14 w 75"/>
                  <a:gd name="T7" fmla="*/ 95 h 95"/>
                  <a:gd name="T8" fmla="*/ 0 w 75"/>
                  <a:gd name="T9" fmla="*/ 0 h 95"/>
                  <a:gd name="T10" fmla="*/ 75 w 75"/>
                  <a:gd name="T11" fmla="*/ 60 h 95"/>
                  <a:gd name="T12" fmla="*/ 25 w 75"/>
                  <a:gd name="T13" fmla="*/ 40 h 95"/>
                  <a:gd name="T14" fmla="*/ 37 w 75"/>
                  <a:gd name="T15" fmla="*/ 60 h 95"/>
                  <a:gd name="T16" fmla="*/ 33 w 75"/>
                  <a:gd name="T17" fmla="*/ 6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95">
                    <a:moveTo>
                      <a:pt x="33" y="62"/>
                    </a:moveTo>
                    <a:lnTo>
                      <a:pt x="33" y="62"/>
                    </a:lnTo>
                    <a:lnTo>
                      <a:pt x="21" y="43"/>
                    </a:lnTo>
                    <a:lnTo>
                      <a:pt x="14" y="95"/>
                    </a:lnTo>
                    <a:lnTo>
                      <a:pt x="0" y="0"/>
                    </a:lnTo>
                    <a:lnTo>
                      <a:pt x="75" y="60"/>
                    </a:lnTo>
                    <a:lnTo>
                      <a:pt x="25" y="40"/>
                    </a:lnTo>
                    <a:lnTo>
                      <a:pt x="37" y="60"/>
                    </a:lnTo>
                    <a:lnTo>
                      <a:pt x="33" y="62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98" name="Freeform 83"/>
              <p:cNvSpPr>
                <a:spLocks/>
              </p:cNvSpPr>
              <p:nvPr/>
            </p:nvSpPr>
            <p:spPr bwMode="auto">
              <a:xfrm>
                <a:off x="5866" y="2971"/>
                <a:ext cx="36" cy="151"/>
              </a:xfrm>
              <a:custGeom>
                <a:avLst/>
                <a:gdLst>
                  <a:gd name="T0" fmla="*/ 65 w 70"/>
                  <a:gd name="T1" fmla="*/ 293 h 293"/>
                  <a:gd name="T2" fmla="*/ 65 w 70"/>
                  <a:gd name="T3" fmla="*/ 293 h 293"/>
                  <a:gd name="T4" fmla="*/ 25 w 70"/>
                  <a:gd name="T5" fmla="*/ 47 h 293"/>
                  <a:gd name="T6" fmla="*/ 0 w 70"/>
                  <a:gd name="T7" fmla="*/ 94 h 293"/>
                  <a:gd name="T8" fmla="*/ 20 w 70"/>
                  <a:gd name="T9" fmla="*/ 0 h 293"/>
                  <a:gd name="T10" fmla="*/ 69 w 70"/>
                  <a:gd name="T11" fmla="*/ 82 h 293"/>
                  <a:gd name="T12" fmla="*/ 30 w 70"/>
                  <a:gd name="T13" fmla="*/ 46 h 293"/>
                  <a:gd name="T14" fmla="*/ 70 w 70"/>
                  <a:gd name="T15" fmla="*/ 292 h 293"/>
                  <a:gd name="T16" fmla="*/ 65 w 70"/>
                  <a:gd name="T17" fmla="*/ 293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293">
                    <a:moveTo>
                      <a:pt x="65" y="293"/>
                    </a:moveTo>
                    <a:lnTo>
                      <a:pt x="65" y="293"/>
                    </a:lnTo>
                    <a:lnTo>
                      <a:pt x="25" y="47"/>
                    </a:lnTo>
                    <a:lnTo>
                      <a:pt x="0" y="94"/>
                    </a:lnTo>
                    <a:lnTo>
                      <a:pt x="20" y="0"/>
                    </a:lnTo>
                    <a:lnTo>
                      <a:pt x="69" y="82"/>
                    </a:lnTo>
                    <a:lnTo>
                      <a:pt x="30" y="46"/>
                    </a:lnTo>
                    <a:lnTo>
                      <a:pt x="70" y="292"/>
                    </a:lnTo>
                    <a:lnTo>
                      <a:pt x="65" y="293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99" name="Freeform 84"/>
              <p:cNvSpPr>
                <a:spLocks/>
              </p:cNvSpPr>
              <p:nvPr/>
            </p:nvSpPr>
            <p:spPr bwMode="auto">
              <a:xfrm>
                <a:off x="5866" y="2971"/>
                <a:ext cx="36" cy="151"/>
              </a:xfrm>
              <a:custGeom>
                <a:avLst/>
                <a:gdLst>
                  <a:gd name="T0" fmla="*/ 65 w 70"/>
                  <a:gd name="T1" fmla="*/ 293 h 293"/>
                  <a:gd name="T2" fmla="*/ 65 w 70"/>
                  <a:gd name="T3" fmla="*/ 293 h 293"/>
                  <a:gd name="T4" fmla="*/ 25 w 70"/>
                  <a:gd name="T5" fmla="*/ 47 h 293"/>
                  <a:gd name="T6" fmla="*/ 0 w 70"/>
                  <a:gd name="T7" fmla="*/ 94 h 293"/>
                  <a:gd name="T8" fmla="*/ 20 w 70"/>
                  <a:gd name="T9" fmla="*/ 0 h 293"/>
                  <a:gd name="T10" fmla="*/ 69 w 70"/>
                  <a:gd name="T11" fmla="*/ 82 h 293"/>
                  <a:gd name="T12" fmla="*/ 30 w 70"/>
                  <a:gd name="T13" fmla="*/ 46 h 293"/>
                  <a:gd name="T14" fmla="*/ 70 w 70"/>
                  <a:gd name="T15" fmla="*/ 292 h 293"/>
                  <a:gd name="T16" fmla="*/ 65 w 70"/>
                  <a:gd name="T17" fmla="*/ 293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293">
                    <a:moveTo>
                      <a:pt x="65" y="293"/>
                    </a:moveTo>
                    <a:lnTo>
                      <a:pt x="65" y="293"/>
                    </a:lnTo>
                    <a:lnTo>
                      <a:pt x="25" y="47"/>
                    </a:lnTo>
                    <a:lnTo>
                      <a:pt x="0" y="94"/>
                    </a:lnTo>
                    <a:lnTo>
                      <a:pt x="20" y="0"/>
                    </a:lnTo>
                    <a:lnTo>
                      <a:pt x="69" y="82"/>
                    </a:lnTo>
                    <a:lnTo>
                      <a:pt x="30" y="46"/>
                    </a:lnTo>
                    <a:lnTo>
                      <a:pt x="70" y="292"/>
                    </a:lnTo>
                    <a:lnTo>
                      <a:pt x="65" y="293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00" name="Freeform 85"/>
              <p:cNvSpPr>
                <a:spLocks/>
              </p:cNvSpPr>
              <p:nvPr/>
            </p:nvSpPr>
            <p:spPr bwMode="auto">
              <a:xfrm>
                <a:off x="5847" y="2612"/>
                <a:ext cx="36" cy="197"/>
              </a:xfrm>
              <a:custGeom>
                <a:avLst/>
                <a:gdLst>
                  <a:gd name="T0" fmla="*/ 11 w 69"/>
                  <a:gd name="T1" fmla="*/ 380 h 380"/>
                  <a:gd name="T2" fmla="*/ 11 w 69"/>
                  <a:gd name="T3" fmla="*/ 380 h 380"/>
                  <a:gd name="T4" fmla="*/ 34 w 69"/>
                  <a:gd name="T5" fmla="*/ 44 h 380"/>
                  <a:gd name="T6" fmla="*/ 69 w 69"/>
                  <a:gd name="T7" fmla="*/ 5 h 380"/>
                  <a:gd name="T8" fmla="*/ 28 w 69"/>
                  <a:gd name="T9" fmla="*/ 92 h 380"/>
                  <a:gd name="T10" fmla="*/ 0 w 69"/>
                  <a:gd name="T11" fmla="*/ 0 h 380"/>
                  <a:gd name="T12" fmla="*/ 29 w 69"/>
                  <a:gd name="T13" fmla="*/ 44 h 380"/>
                  <a:gd name="T14" fmla="*/ 6 w 69"/>
                  <a:gd name="T15" fmla="*/ 379 h 380"/>
                  <a:gd name="T16" fmla="*/ 11 w 69"/>
                  <a:gd name="T17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380">
                    <a:moveTo>
                      <a:pt x="11" y="380"/>
                    </a:moveTo>
                    <a:lnTo>
                      <a:pt x="11" y="380"/>
                    </a:lnTo>
                    <a:lnTo>
                      <a:pt x="34" y="44"/>
                    </a:lnTo>
                    <a:lnTo>
                      <a:pt x="69" y="5"/>
                    </a:lnTo>
                    <a:lnTo>
                      <a:pt x="28" y="92"/>
                    </a:lnTo>
                    <a:lnTo>
                      <a:pt x="0" y="0"/>
                    </a:lnTo>
                    <a:lnTo>
                      <a:pt x="29" y="44"/>
                    </a:lnTo>
                    <a:lnTo>
                      <a:pt x="6" y="379"/>
                    </a:lnTo>
                    <a:lnTo>
                      <a:pt x="11" y="38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01" name="Freeform 86"/>
              <p:cNvSpPr>
                <a:spLocks/>
              </p:cNvSpPr>
              <p:nvPr/>
            </p:nvSpPr>
            <p:spPr bwMode="auto">
              <a:xfrm>
                <a:off x="5847" y="2612"/>
                <a:ext cx="36" cy="197"/>
              </a:xfrm>
              <a:custGeom>
                <a:avLst/>
                <a:gdLst>
                  <a:gd name="T0" fmla="*/ 11 w 69"/>
                  <a:gd name="T1" fmla="*/ 380 h 380"/>
                  <a:gd name="T2" fmla="*/ 11 w 69"/>
                  <a:gd name="T3" fmla="*/ 380 h 380"/>
                  <a:gd name="T4" fmla="*/ 34 w 69"/>
                  <a:gd name="T5" fmla="*/ 44 h 380"/>
                  <a:gd name="T6" fmla="*/ 69 w 69"/>
                  <a:gd name="T7" fmla="*/ 5 h 380"/>
                  <a:gd name="T8" fmla="*/ 28 w 69"/>
                  <a:gd name="T9" fmla="*/ 92 h 380"/>
                  <a:gd name="T10" fmla="*/ 0 w 69"/>
                  <a:gd name="T11" fmla="*/ 0 h 380"/>
                  <a:gd name="T12" fmla="*/ 29 w 69"/>
                  <a:gd name="T13" fmla="*/ 44 h 380"/>
                  <a:gd name="T14" fmla="*/ 6 w 69"/>
                  <a:gd name="T15" fmla="*/ 379 h 380"/>
                  <a:gd name="T16" fmla="*/ 11 w 69"/>
                  <a:gd name="T17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380">
                    <a:moveTo>
                      <a:pt x="11" y="380"/>
                    </a:moveTo>
                    <a:lnTo>
                      <a:pt x="11" y="380"/>
                    </a:lnTo>
                    <a:lnTo>
                      <a:pt x="34" y="44"/>
                    </a:lnTo>
                    <a:lnTo>
                      <a:pt x="69" y="5"/>
                    </a:lnTo>
                    <a:lnTo>
                      <a:pt x="28" y="92"/>
                    </a:lnTo>
                    <a:lnTo>
                      <a:pt x="0" y="0"/>
                    </a:lnTo>
                    <a:lnTo>
                      <a:pt x="29" y="44"/>
                    </a:lnTo>
                    <a:lnTo>
                      <a:pt x="6" y="379"/>
                    </a:lnTo>
                    <a:lnTo>
                      <a:pt x="11" y="38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02" name="Freeform 87"/>
              <p:cNvSpPr>
                <a:spLocks/>
              </p:cNvSpPr>
              <p:nvPr/>
            </p:nvSpPr>
            <p:spPr bwMode="auto">
              <a:xfrm>
                <a:off x="5754" y="2623"/>
                <a:ext cx="38" cy="54"/>
              </a:xfrm>
              <a:custGeom>
                <a:avLst/>
                <a:gdLst>
                  <a:gd name="T0" fmla="*/ 73 w 73"/>
                  <a:gd name="T1" fmla="*/ 102 h 104"/>
                  <a:gd name="T2" fmla="*/ 73 w 73"/>
                  <a:gd name="T3" fmla="*/ 102 h 104"/>
                  <a:gd name="T4" fmla="*/ 51 w 73"/>
                  <a:gd name="T5" fmla="*/ 51 h 104"/>
                  <a:gd name="T6" fmla="*/ 64 w 73"/>
                  <a:gd name="T7" fmla="*/ 0 h 104"/>
                  <a:gd name="T8" fmla="*/ 68 w 73"/>
                  <a:gd name="T9" fmla="*/ 96 h 104"/>
                  <a:gd name="T10" fmla="*/ 0 w 73"/>
                  <a:gd name="T11" fmla="*/ 27 h 104"/>
                  <a:gd name="T12" fmla="*/ 47 w 73"/>
                  <a:gd name="T13" fmla="*/ 53 h 104"/>
                  <a:gd name="T14" fmla="*/ 69 w 73"/>
                  <a:gd name="T15" fmla="*/ 104 h 104"/>
                  <a:gd name="T16" fmla="*/ 73 w 73"/>
                  <a:gd name="T17" fmla="*/ 10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" h="104">
                    <a:moveTo>
                      <a:pt x="73" y="102"/>
                    </a:moveTo>
                    <a:lnTo>
                      <a:pt x="73" y="102"/>
                    </a:lnTo>
                    <a:lnTo>
                      <a:pt x="51" y="51"/>
                    </a:lnTo>
                    <a:lnTo>
                      <a:pt x="64" y="0"/>
                    </a:lnTo>
                    <a:lnTo>
                      <a:pt x="68" y="96"/>
                    </a:lnTo>
                    <a:lnTo>
                      <a:pt x="0" y="27"/>
                    </a:lnTo>
                    <a:lnTo>
                      <a:pt x="47" y="53"/>
                    </a:lnTo>
                    <a:lnTo>
                      <a:pt x="69" y="104"/>
                    </a:lnTo>
                    <a:lnTo>
                      <a:pt x="73" y="102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03" name="Freeform 88"/>
              <p:cNvSpPr>
                <a:spLocks/>
              </p:cNvSpPr>
              <p:nvPr/>
            </p:nvSpPr>
            <p:spPr bwMode="auto">
              <a:xfrm>
                <a:off x="5754" y="2623"/>
                <a:ext cx="38" cy="54"/>
              </a:xfrm>
              <a:custGeom>
                <a:avLst/>
                <a:gdLst>
                  <a:gd name="T0" fmla="*/ 73 w 73"/>
                  <a:gd name="T1" fmla="*/ 102 h 104"/>
                  <a:gd name="T2" fmla="*/ 73 w 73"/>
                  <a:gd name="T3" fmla="*/ 102 h 104"/>
                  <a:gd name="T4" fmla="*/ 51 w 73"/>
                  <a:gd name="T5" fmla="*/ 51 h 104"/>
                  <a:gd name="T6" fmla="*/ 64 w 73"/>
                  <a:gd name="T7" fmla="*/ 0 h 104"/>
                  <a:gd name="T8" fmla="*/ 68 w 73"/>
                  <a:gd name="T9" fmla="*/ 96 h 104"/>
                  <a:gd name="T10" fmla="*/ 0 w 73"/>
                  <a:gd name="T11" fmla="*/ 27 h 104"/>
                  <a:gd name="T12" fmla="*/ 47 w 73"/>
                  <a:gd name="T13" fmla="*/ 53 h 104"/>
                  <a:gd name="T14" fmla="*/ 69 w 73"/>
                  <a:gd name="T15" fmla="*/ 104 h 104"/>
                  <a:gd name="T16" fmla="*/ 73 w 73"/>
                  <a:gd name="T17" fmla="*/ 10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" h="104">
                    <a:moveTo>
                      <a:pt x="73" y="102"/>
                    </a:moveTo>
                    <a:lnTo>
                      <a:pt x="73" y="102"/>
                    </a:lnTo>
                    <a:lnTo>
                      <a:pt x="51" y="51"/>
                    </a:lnTo>
                    <a:lnTo>
                      <a:pt x="64" y="0"/>
                    </a:lnTo>
                    <a:lnTo>
                      <a:pt x="68" y="96"/>
                    </a:lnTo>
                    <a:lnTo>
                      <a:pt x="0" y="27"/>
                    </a:lnTo>
                    <a:lnTo>
                      <a:pt x="47" y="53"/>
                    </a:lnTo>
                    <a:lnTo>
                      <a:pt x="69" y="104"/>
                    </a:lnTo>
                    <a:lnTo>
                      <a:pt x="73" y="102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04" name="Freeform 89"/>
              <p:cNvSpPr>
                <a:spLocks/>
              </p:cNvSpPr>
              <p:nvPr/>
            </p:nvSpPr>
            <p:spPr bwMode="auto">
              <a:xfrm>
                <a:off x="5733" y="2951"/>
                <a:ext cx="39" cy="49"/>
              </a:xfrm>
              <a:custGeom>
                <a:avLst/>
                <a:gdLst>
                  <a:gd name="T0" fmla="*/ 61 w 75"/>
                  <a:gd name="T1" fmla="*/ 20 h 95"/>
                  <a:gd name="T2" fmla="*/ 61 w 75"/>
                  <a:gd name="T3" fmla="*/ 20 h 95"/>
                  <a:gd name="T4" fmla="*/ 49 w 75"/>
                  <a:gd name="T5" fmla="*/ 40 h 95"/>
                  <a:gd name="T6" fmla="*/ 0 w 75"/>
                  <a:gd name="T7" fmla="*/ 60 h 95"/>
                  <a:gd name="T8" fmla="*/ 75 w 75"/>
                  <a:gd name="T9" fmla="*/ 0 h 95"/>
                  <a:gd name="T10" fmla="*/ 60 w 75"/>
                  <a:gd name="T11" fmla="*/ 95 h 95"/>
                  <a:gd name="T12" fmla="*/ 53 w 75"/>
                  <a:gd name="T13" fmla="*/ 43 h 95"/>
                  <a:gd name="T14" fmla="*/ 65 w 75"/>
                  <a:gd name="T15" fmla="*/ 23 h 95"/>
                  <a:gd name="T16" fmla="*/ 61 w 75"/>
                  <a:gd name="T17" fmla="*/ 2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95">
                    <a:moveTo>
                      <a:pt x="61" y="20"/>
                    </a:moveTo>
                    <a:lnTo>
                      <a:pt x="61" y="20"/>
                    </a:lnTo>
                    <a:lnTo>
                      <a:pt x="49" y="40"/>
                    </a:lnTo>
                    <a:lnTo>
                      <a:pt x="0" y="60"/>
                    </a:lnTo>
                    <a:lnTo>
                      <a:pt x="75" y="0"/>
                    </a:lnTo>
                    <a:lnTo>
                      <a:pt x="60" y="95"/>
                    </a:lnTo>
                    <a:lnTo>
                      <a:pt x="53" y="43"/>
                    </a:lnTo>
                    <a:lnTo>
                      <a:pt x="65" y="23"/>
                    </a:lnTo>
                    <a:lnTo>
                      <a:pt x="61" y="2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05" name="Freeform 90"/>
              <p:cNvSpPr>
                <a:spLocks/>
              </p:cNvSpPr>
              <p:nvPr/>
            </p:nvSpPr>
            <p:spPr bwMode="auto">
              <a:xfrm>
                <a:off x="5733" y="2951"/>
                <a:ext cx="39" cy="49"/>
              </a:xfrm>
              <a:custGeom>
                <a:avLst/>
                <a:gdLst>
                  <a:gd name="T0" fmla="*/ 61 w 75"/>
                  <a:gd name="T1" fmla="*/ 20 h 95"/>
                  <a:gd name="T2" fmla="*/ 61 w 75"/>
                  <a:gd name="T3" fmla="*/ 20 h 95"/>
                  <a:gd name="T4" fmla="*/ 49 w 75"/>
                  <a:gd name="T5" fmla="*/ 40 h 95"/>
                  <a:gd name="T6" fmla="*/ 0 w 75"/>
                  <a:gd name="T7" fmla="*/ 60 h 95"/>
                  <a:gd name="T8" fmla="*/ 75 w 75"/>
                  <a:gd name="T9" fmla="*/ 0 h 95"/>
                  <a:gd name="T10" fmla="*/ 60 w 75"/>
                  <a:gd name="T11" fmla="*/ 95 h 95"/>
                  <a:gd name="T12" fmla="*/ 53 w 75"/>
                  <a:gd name="T13" fmla="*/ 43 h 95"/>
                  <a:gd name="T14" fmla="*/ 65 w 75"/>
                  <a:gd name="T15" fmla="*/ 23 h 95"/>
                  <a:gd name="T16" fmla="*/ 61 w 75"/>
                  <a:gd name="T17" fmla="*/ 2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95">
                    <a:moveTo>
                      <a:pt x="61" y="20"/>
                    </a:moveTo>
                    <a:lnTo>
                      <a:pt x="61" y="20"/>
                    </a:lnTo>
                    <a:lnTo>
                      <a:pt x="49" y="40"/>
                    </a:lnTo>
                    <a:lnTo>
                      <a:pt x="0" y="60"/>
                    </a:lnTo>
                    <a:lnTo>
                      <a:pt x="75" y="0"/>
                    </a:lnTo>
                    <a:lnTo>
                      <a:pt x="60" y="95"/>
                    </a:lnTo>
                    <a:lnTo>
                      <a:pt x="53" y="43"/>
                    </a:lnTo>
                    <a:lnTo>
                      <a:pt x="65" y="23"/>
                    </a:lnTo>
                    <a:lnTo>
                      <a:pt x="61" y="2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06" name="Freeform 91"/>
              <p:cNvSpPr>
                <a:spLocks/>
              </p:cNvSpPr>
              <p:nvPr/>
            </p:nvSpPr>
            <p:spPr bwMode="auto">
              <a:xfrm>
                <a:off x="5574" y="2849"/>
                <a:ext cx="125" cy="39"/>
              </a:xfrm>
              <a:custGeom>
                <a:avLst/>
                <a:gdLst>
                  <a:gd name="T0" fmla="*/ 0 w 243"/>
                  <a:gd name="T1" fmla="*/ 71 h 76"/>
                  <a:gd name="T2" fmla="*/ 0 w 243"/>
                  <a:gd name="T3" fmla="*/ 71 h 76"/>
                  <a:gd name="T4" fmla="*/ 197 w 243"/>
                  <a:gd name="T5" fmla="*/ 21 h 76"/>
                  <a:gd name="T6" fmla="*/ 148 w 243"/>
                  <a:gd name="T7" fmla="*/ 0 h 76"/>
                  <a:gd name="T8" fmla="*/ 243 w 243"/>
                  <a:gd name="T9" fmla="*/ 11 h 76"/>
                  <a:gd name="T10" fmla="*/ 165 w 243"/>
                  <a:gd name="T11" fmla="*/ 67 h 76"/>
                  <a:gd name="T12" fmla="*/ 198 w 243"/>
                  <a:gd name="T13" fmla="*/ 25 h 76"/>
                  <a:gd name="T14" fmla="*/ 1 w 243"/>
                  <a:gd name="T15" fmla="*/ 76 h 76"/>
                  <a:gd name="T16" fmla="*/ 0 w 243"/>
                  <a:gd name="T17" fmla="*/ 7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3" h="76">
                    <a:moveTo>
                      <a:pt x="0" y="71"/>
                    </a:moveTo>
                    <a:lnTo>
                      <a:pt x="0" y="71"/>
                    </a:lnTo>
                    <a:lnTo>
                      <a:pt x="197" y="21"/>
                    </a:lnTo>
                    <a:lnTo>
                      <a:pt x="148" y="0"/>
                    </a:lnTo>
                    <a:lnTo>
                      <a:pt x="243" y="11"/>
                    </a:lnTo>
                    <a:lnTo>
                      <a:pt x="165" y="67"/>
                    </a:lnTo>
                    <a:lnTo>
                      <a:pt x="198" y="25"/>
                    </a:lnTo>
                    <a:lnTo>
                      <a:pt x="1" y="76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07" name="Freeform 92"/>
              <p:cNvSpPr>
                <a:spLocks/>
              </p:cNvSpPr>
              <p:nvPr/>
            </p:nvSpPr>
            <p:spPr bwMode="auto">
              <a:xfrm>
                <a:off x="5574" y="2849"/>
                <a:ext cx="125" cy="39"/>
              </a:xfrm>
              <a:custGeom>
                <a:avLst/>
                <a:gdLst>
                  <a:gd name="T0" fmla="*/ 0 w 243"/>
                  <a:gd name="T1" fmla="*/ 71 h 76"/>
                  <a:gd name="T2" fmla="*/ 0 w 243"/>
                  <a:gd name="T3" fmla="*/ 71 h 76"/>
                  <a:gd name="T4" fmla="*/ 197 w 243"/>
                  <a:gd name="T5" fmla="*/ 21 h 76"/>
                  <a:gd name="T6" fmla="*/ 148 w 243"/>
                  <a:gd name="T7" fmla="*/ 0 h 76"/>
                  <a:gd name="T8" fmla="*/ 243 w 243"/>
                  <a:gd name="T9" fmla="*/ 11 h 76"/>
                  <a:gd name="T10" fmla="*/ 165 w 243"/>
                  <a:gd name="T11" fmla="*/ 67 h 76"/>
                  <a:gd name="T12" fmla="*/ 198 w 243"/>
                  <a:gd name="T13" fmla="*/ 25 h 76"/>
                  <a:gd name="T14" fmla="*/ 1 w 243"/>
                  <a:gd name="T15" fmla="*/ 76 h 76"/>
                  <a:gd name="T16" fmla="*/ 0 w 243"/>
                  <a:gd name="T17" fmla="*/ 7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3" h="76">
                    <a:moveTo>
                      <a:pt x="0" y="71"/>
                    </a:moveTo>
                    <a:lnTo>
                      <a:pt x="0" y="71"/>
                    </a:lnTo>
                    <a:lnTo>
                      <a:pt x="197" y="21"/>
                    </a:lnTo>
                    <a:lnTo>
                      <a:pt x="148" y="0"/>
                    </a:lnTo>
                    <a:lnTo>
                      <a:pt x="243" y="11"/>
                    </a:lnTo>
                    <a:lnTo>
                      <a:pt x="165" y="67"/>
                    </a:lnTo>
                    <a:lnTo>
                      <a:pt x="198" y="25"/>
                    </a:lnTo>
                    <a:lnTo>
                      <a:pt x="1" y="76"/>
                    </a:lnTo>
                    <a:lnTo>
                      <a:pt x="0" y="71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08" name="Freeform 93"/>
              <p:cNvSpPr>
                <a:spLocks/>
              </p:cNvSpPr>
              <p:nvPr/>
            </p:nvSpPr>
            <p:spPr bwMode="auto">
              <a:xfrm>
                <a:off x="5653" y="2734"/>
                <a:ext cx="50" cy="34"/>
              </a:xfrm>
              <a:custGeom>
                <a:avLst/>
                <a:gdLst>
                  <a:gd name="T0" fmla="*/ 45 w 96"/>
                  <a:gd name="T1" fmla="*/ 42 h 66"/>
                  <a:gd name="T2" fmla="*/ 45 w 96"/>
                  <a:gd name="T3" fmla="*/ 42 h 66"/>
                  <a:gd name="T4" fmla="*/ 51 w 96"/>
                  <a:gd name="T5" fmla="*/ 44 h 66"/>
                  <a:gd name="T6" fmla="*/ 22 w 96"/>
                  <a:gd name="T7" fmla="*/ 0 h 66"/>
                  <a:gd name="T8" fmla="*/ 96 w 96"/>
                  <a:gd name="T9" fmla="*/ 61 h 66"/>
                  <a:gd name="T10" fmla="*/ 0 w 96"/>
                  <a:gd name="T11" fmla="*/ 66 h 66"/>
                  <a:gd name="T12" fmla="*/ 50 w 96"/>
                  <a:gd name="T13" fmla="*/ 48 h 66"/>
                  <a:gd name="T14" fmla="*/ 43 w 96"/>
                  <a:gd name="T15" fmla="*/ 46 h 66"/>
                  <a:gd name="T16" fmla="*/ 45 w 96"/>
                  <a:gd name="T17" fmla="*/ 4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66">
                    <a:moveTo>
                      <a:pt x="45" y="42"/>
                    </a:moveTo>
                    <a:lnTo>
                      <a:pt x="45" y="42"/>
                    </a:lnTo>
                    <a:lnTo>
                      <a:pt x="51" y="44"/>
                    </a:lnTo>
                    <a:lnTo>
                      <a:pt x="22" y="0"/>
                    </a:lnTo>
                    <a:lnTo>
                      <a:pt x="96" y="61"/>
                    </a:lnTo>
                    <a:lnTo>
                      <a:pt x="0" y="66"/>
                    </a:lnTo>
                    <a:lnTo>
                      <a:pt x="50" y="48"/>
                    </a:lnTo>
                    <a:lnTo>
                      <a:pt x="43" y="46"/>
                    </a:lnTo>
                    <a:lnTo>
                      <a:pt x="45" y="42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09" name="Freeform 94"/>
              <p:cNvSpPr>
                <a:spLocks/>
              </p:cNvSpPr>
              <p:nvPr/>
            </p:nvSpPr>
            <p:spPr bwMode="auto">
              <a:xfrm>
                <a:off x="5653" y="2734"/>
                <a:ext cx="50" cy="34"/>
              </a:xfrm>
              <a:custGeom>
                <a:avLst/>
                <a:gdLst>
                  <a:gd name="T0" fmla="*/ 45 w 96"/>
                  <a:gd name="T1" fmla="*/ 42 h 66"/>
                  <a:gd name="T2" fmla="*/ 45 w 96"/>
                  <a:gd name="T3" fmla="*/ 42 h 66"/>
                  <a:gd name="T4" fmla="*/ 51 w 96"/>
                  <a:gd name="T5" fmla="*/ 44 h 66"/>
                  <a:gd name="T6" fmla="*/ 22 w 96"/>
                  <a:gd name="T7" fmla="*/ 0 h 66"/>
                  <a:gd name="T8" fmla="*/ 96 w 96"/>
                  <a:gd name="T9" fmla="*/ 61 h 66"/>
                  <a:gd name="T10" fmla="*/ 0 w 96"/>
                  <a:gd name="T11" fmla="*/ 66 h 66"/>
                  <a:gd name="T12" fmla="*/ 50 w 96"/>
                  <a:gd name="T13" fmla="*/ 48 h 66"/>
                  <a:gd name="T14" fmla="*/ 43 w 96"/>
                  <a:gd name="T15" fmla="*/ 46 h 66"/>
                  <a:gd name="T16" fmla="*/ 45 w 96"/>
                  <a:gd name="T17" fmla="*/ 4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66">
                    <a:moveTo>
                      <a:pt x="45" y="42"/>
                    </a:moveTo>
                    <a:lnTo>
                      <a:pt x="45" y="42"/>
                    </a:lnTo>
                    <a:lnTo>
                      <a:pt x="51" y="44"/>
                    </a:lnTo>
                    <a:lnTo>
                      <a:pt x="22" y="0"/>
                    </a:lnTo>
                    <a:lnTo>
                      <a:pt x="96" y="61"/>
                    </a:lnTo>
                    <a:lnTo>
                      <a:pt x="0" y="66"/>
                    </a:lnTo>
                    <a:lnTo>
                      <a:pt x="50" y="48"/>
                    </a:lnTo>
                    <a:lnTo>
                      <a:pt x="43" y="46"/>
                    </a:lnTo>
                    <a:lnTo>
                      <a:pt x="45" y="42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10" name="Freeform 95"/>
              <p:cNvSpPr>
                <a:spLocks/>
              </p:cNvSpPr>
              <p:nvPr/>
            </p:nvSpPr>
            <p:spPr bwMode="auto">
              <a:xfrm>
                <a:off x="5850" y="2274"/>
                <a:ext cx="47" cy="386"/>
              </a:xfrm>
              <a:custGeom>
                <a:avLst/>
                <a:gdLst>
                  <a:gd name="T0" fmla="*/ 92 w 92"/>
                  <a:gd name="T1" fmla="*/ 0 h 747"/>
                  <a:gd name="T2" fmla="*/ 92 w 92"/>
                  <a:gd name="T3" fmla="*/ 0 h 747"/>
                  <a:gd name="T4" fmla="*/ 34 w 92"/>
                  <a:gd name="T5" fmla="*/ 700 h 747"/>
                  <a:gd name="T6" fmla="*/ 70 w 92"/>
                  <a:gd name="T7" fmla="*/ 661 h 747"/>
                  <a:gd name="T8" fmla="*/ 28 w 92"/>
                  <a:gd name="T9" fmla="*/ 747 h 747"/>
                  <a:gd name="T10" fmla="*/ 0 w 92"/>
                  <a:gd name="T11" fmla="*/ 655 h 747"/>
                  <a:gd name="T12" fmla="*/ 29 w 92"/>
                  <a:gd name="T13" fmla="*/ 699 h 747"/>
                  <a:gd name="T14" fmla="*/ 87 w 92"/>
                  <a:gd name="T15" fmla="*/ 0 h 747"/>
                  <a:gd name="T16" fmla="*/ 92 w 92"/>
                  <a:gd name="T17" fmla="*/ 0 h 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747">
                    <a:moveTo>
                      <a:pt x="92" y="0"/>
                    </a:moveTo>
                    <a:lnTo>
                      <a:pt x="92" y="0"/>
                    </a:lnTo>
                    <a:lnTo>
                      <a:pt x="34" y="700"/>
                    </a:lnTo>
                    <a:lnTo>
                      <a:pt x="70" y="661"/>
                    </a:lnTo>
                    <a:lnTo>
                      <a:pt x="28" y="747"/>
                    </a:lnTo>
                    <a:lnTo>
                      <a:pt x="0" y="655"/>
                    </a:lnTo>
                    <a:lnTo>
                      <a:pt x="29" y="699"/>
                    </a:lnTo>
                    <a:lnTo>
                      <a:pt x="87" y="0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11" name="Freeform 96"/>
              <p:cNvSpPr>
                <a:spLocks/>
              </p:cNvSpPr>
              <p:nvPr/>
            </p:nvSpPr>
            <p:spPr bwMode="auto">
              <a:xfrm>
                <a:off x="5850" y="2274"/>
                <a:ext cx="47" cy="386"/>
              </a:xfrm>
              <a:custGeom>
                <a:avLst/>
                <a:gdLst>
                  <a:gd name="T0" fmla="*/ 92 w 92"/>
                  <a:gd name="T1" fmla="*/ 0 h 747"/>
                  <a:gd name="T2" fmla="*/ 92 w 92"/>
                  <a:gd name="T3" fmla="*/ 0 h 747"/>
                  <a:gd name="T4" fmla="*/ 34 w 92"/>
                  <a:gd name="T5" fmla="*/ 700 h 747"/>
                  <a:gd name="T6" fmla="*/ 70 w 92"/>
                  <a:gd name="T7" fmla="*/ 661 h 747"/>
                  <a:gd name="T8" fmla="*/ 28 w 92"/>
                  <a:gd name="T9" fmla="*/ 747 h 747"/>
                  <a:gd name="T10" fmla="*/ 0 w 92"/>
                  <a:gd name="T11" fmla="*/ 655 h 747"/>
                  <a:gd name="T12" fmla="*/ 29 w 92"/>
                  <a:gd name="T13" fmla="*/ 699 h 747"/>
                  <a:gd name="T14" fmla="*/ 87 w 92"/>
                  <a:gd name="T15" fmla="*/ 0 h 747"/>
                  <a:gd name="T16" fmla="*/ 92 w 92"/>
                  <a:gd name="T17" fmla="*/ 0 h 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747">
                    <a:moveTo>
                      <a:pt x="92" y="0"/>
                    </a:moveTo>
                    <a:lnTo>
                      <a:pt x="92" y="0"/>
                    </a:lnTo>
                    <a:lnTo>
                      <a:pt x="34" y="700"/>
                    </a:lnTo>
                    <a:lnTo>
                      <a:pt x="70" y="661"/>
                    </a:lnTo>
                    <a:lnTo>
                      <a:pt x="28" y="747"/>
                    </a:lnTo>
                    <a:lnTo>
                      <a:pt x="0" y="655"/>
                    </a:lnTo>
                    <a:lnTo>
                      <a:pt x="29" y="699"/>
                    </a:lnTo>
                    <a:lnTo>
                      <a:pt x="87" y="0"/>
                    </a:lnTo>
                    <a:lnTo>
                      <a:pt x="92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12" name="Freeform 97"/>
              <p:cNvSpPr>
                <a:spLocks/>
              </p:cNvSpPr>
              <p:nvPr/>
            </p:nvSpPr>
            <p:spPr bwMode="auto">
              <a:xfrm>
                <a:off x="6006" y="2824"/>
                <a:ext cx="137" cy="35"/>
              </a:xfrm>
              <a:custGeom>
                <a:avLst/>
                <a:gdLst>
                  <a:gd name="T0" fmla="*/ 265 w 265"/>
                  <a:gd name="T1" fmla="*/ 60 h 69"/>
                  <a:gd name="T2" fmla="*/ 265 w 265"/>
                  <a:gd name="T3" fmla="*/ 60 h 69"/>
                  <a:gd name="T4" fmla="*/ 47 w 265"/>
                  <a:gd name="T5" fmla="*/ 32 h 69"/>
                  <a:gd name="T6" fmla="*/ 84 w 265"/>
                  <a:gd name="T7" fmla="*/ 69 h 69"/>
                  <a:gd name="T8" fmla="*/ 0 w 265"/>
                  <a:gd name="T9" fmla="*/ 23 h 69"/>
                  <a:gd name="T10" fmla="*/ 93 w 265"/>
                  <a:gd name="T11" fmla="*/ 0 h 69"/>
                  <a:gd name="T12" fmla="*/ 47 w 265"/>
                  <a:gd name="T13" fmla="*/ 27 h 69"/>
                  <a:gd name="T14" fmla="*/ 265 w 265"/>
                  <a:gd name="T15" fmla="*/ 55 h 69"/>
                  <a:gd name="T16" fmla="*/ 265 w 265"/>
                  <a:gd name="T17" fmla="*/ 6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5" h="69">
                    <a:moveTo>
                      <a:pt x="265" y="60"/>
                    </a:moveTo>
                    <a:lnTo>
                      <a:pt x="265" y="60"/>
                    </a:lnTo>
                    <a:lnTo>
                      <a:pt x="47" y="32"/>
                    </a:lnTo>
                    <a:lnTo>
                      <a:pt x="84" y="69"/>
                    </a:lnTo>
                    <a:lnTo>
                      <a:pt x="0" y="23"/>
                    </a:lnTo>
                    <a:lnTo>
                      <a:pt x="93" y="0"/>
                    </a:lnTo>
                    <a:lnTo>
                      <a:pt x="47" y="27"/>
                    </a:lnTo>
                    <a:lnTo>
                      <a:pt x="265" y="55"/>
                    </a:lnTo>
                    <a:lnTo>
                      <a:pt x="265" y="6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13" name="Freeform 98"/>
              <p:cNvSpPr>
                <a:spLocks/>
              </p:cNvSpPr>
              <p:nvPr/>
            </p:nvSpPr>
            <p:spPr bwMode="auto">
              <a:xfrm>
                <a:off x="6006" y="2824"/>
                <a:ext cx="137" cy="35"/>
              </a:xfrm>
              <a:custGeom>
                <a:avLst/>
                <a:gdLst>
                  <a:gd name="T0" fmla="*/ 265 w 265"/>
                  <a:gd name="T1" fmla="*/ 60 h 69"/>
                  <a:gd name="T2" fmla="*/ 265 w 265"/>
                  <a:gd name="T3" fmla="*/ 60 h 69"/>
                  <a:gd name="T4" fmla="*/ 47 w 265"/>
                  <a:gd name="T5" fmla="*/ 32 h 69"/>
                  <a:gd name="T6" fmla="*/ 84 w 265"/>
                  <a:gd name="T7" fmla="*/ 69 h 69"/>
                  <a:gd name="T8" fmla="*/ 0 w 265"/>
                  <a:gd name="T9" fmla="*/ 23 h 69"/>
                  <a:gd name="T10" fmla="*/ 93 w 265"/>
                  <a:gd name="T11" fmla="*/ 0 h 69"/>
                  <a:gd name="T12" fmla="*/ 47 w 265"/>
                  <a:gd name="T13" fmla="*/ 27 h 69"/>
                  <a:gd name="T14" fmla="*/ 265 w 265"/>
                  <a:gd name="T15" fmla="*/ 55 h 69"/>
                  <a:gd name="T16" fmla="*/ 265 w 265"/>
                  <a:gd name="T17" fmla="*/ 6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5" h="69">
                    <a:moveTo>
                      <a:pt x="265" y="60"/>
                    </a:moveTo>
                    <a:lnTo>
                      <a:pt x="265" y="60"/>
                    </a:lnTo>
                    <a:lnTo>
                      <a:pt x="47" y="32"/>
                    </a:lnTo>
                    <a:lnTo>
                      <a:pt x="84" y="69"/>
                    </a:lnTo>
                    <a:lnTo>
                      <a:pt x="0" y="23"/>
                    </a:lnTo>
                    <a:lnTo>
                      <a:pt x="93" y="0"/>
                    </a:lnTo>
                    <a:lnTo>
                      <a:pt x="47" y="27"/>
                    </a:lnTo>
                    <a:lnTo>
                      <a:pt x="265" y="55"/>
                    </a:lnTo>
                    <a:lnTo>
                      <a:pt x="265" y="6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14" name="Freeform 99"/>
              <p:cNvSpPr>
                <a:spLocks/>
              </p:cNvSpPr>
              <p:nvPr/>
            </p:nvSpPr>
            <p:spPr bwMode="auto">
              <a:xfrm>
                <a:off x="5267" y="2661"/>
                <a:ext cx="433" cy="120"/>
              </a:xfrm>
              <a:custGeom>
                <a:avLst/>
                <a:gdLst>
                  <a:gd name="T0" fmla="*/ 1 w 838"/>
                  <a:gd name="T1" fmla="*/ 0 h 234"/>
                  <a:gd name="T2" fmla="*/ 1 w 838"/>
                  <a:gd name="T3" fmla="*/ 0 h 234"/>
                  <a:gd name="T4" fmla="*/ 792 w 838"/>
                  <a:gd name="T5" fmla="*/ 209 h 234"/>
                  <a:gd name="T6" fmla="*/ 760 w 838"/>
                  <a:gd name="T7" fmla="*/ 167 h 234"/>
                  <a:gd name="T8" fmla="*/ 838 w 838"/>
                  <a:gd name="T9" fmla="*/ 223 h 234"/>
                  <a:gd name="T10" fmla="*/ 742 w 838"/>
                  <a:gd name="T11" fmla="*/ 234 h 234"/>
                  <a:gd name="T12" fmla="*/ 791 w 838"/>
                  <a:gd name="T13" fmla="*/ 214 h 234"/>
                  <a:gd name="T14" fmla="*/ 0 w 838"/>
                  <a:gd name="T15" fmla="*/ 4 h 234"/>
                  <a:gd name="T16" fmla="*/ 1 w 838"/>
                  <a:gd name="T17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8" h="234">
                    <a:moveTo>
                      <a:pt x="1" y="0"/>
                    </a:moveTo>
                    <a:lnTo>
                      <a:pt x="1" y="0"/>
                    </a:lnTo>
                    <a:lnTo>
                      <a:pt x="792" y="209"/>
                    </a:lnTo>
                    <a:lnTo>
                      <a:pt x="760" y="167"/>
                    </a:lnTo>
                    <a:lnTo>
                      <a:pt x="838" y="223"/>
                    </a:lnTo>
                    <a:lnTo>
                      <a:pt x="742" y="234"/>
                    </a:lnTo>
                    <a:lnTo>
                      <a:pt x="791" y="214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15" name="Freeform 100"/>
              <p:cNvSpPr>
                <a:spLocks/>
              </p:cNvSpPr>
              <p:nvPr/>
            </p:nvSpPr>
            <p:spPr bwMode="auto">
              <a:xfrm>
                <a:off x="5267" y="2661"/>
                <a:ext cx="433" cy="120"/>
              </a:xfrm>
              <a:custGeom>
                <a:avLst/>
                <a:gdLst>
                  <a:gd name="T0" fmla="*/ 1 w 838"/>
                  <a:gd name="T1" fmla="*/ 0 h 234"/>
                  <a:gd name="T2" fmla="*/ 1 w 838"/>
                  <a:gd name="T3" fmla="*/ 0 h 234"/>
                  <a:gd name="T4" fmla="*/ 792 w 838"/>
                  <a:gd name="T5" fmla="*/ 209 h 234"/>
                  <a:gd name="T6" fmla="*/ 760 w 838"/>
                  <a:gd name="T7" fmla="*/ 167 h 234"/>
                  <a:gd name="T8" fmla="*/ 838 w 838"/>
                  <a:gd name="T9" fmla="*/ 223 h 234"/>
                  <a:gd name="T10" fmla="*/ 742 w 838"/>
                  <a:gd name="T11" fmla="*/ 234 h 234"/>
                  <a:gd name="T12" fmla="*/ 791 w 838"/>
                  <a:gd name="T13" fmla="*/ 214 h 234"/>
                  <a:gd name="T14" fmla="*/ 0 w 838"/>
                  <a:gd name="T15" fmla="*/ 4 h 234"/>
                  <a:gd name="T16" fmla="*/ 1 w 838"/>
                  <a:gd name="T17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8" h="234">
                    <a:moveTo>
                      <a:pt x="1" y="0"/>
                    </a:moveTo>
                    <a:lnTo>
                      <a:pt x="1" y="0"/>
                    </a:lnTo>
                    <a:lnTo>
                      <a:pt x="792" y="209"/>
                    </a:lnTo>
                    <a:lnTo>
                      <a:pt x="760" y="167"/>
                    </a:lnTo>
                    <a:lnTo>
                      <a:pt x="838" y="223"/>
                    </a:lnTo>
                    <a:lnTo>
                      <a:pt x="742" y="234"/>
                    </a:lnTo>
                    <a:lnTo>
                      <a:pt x="791" y="214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16" name="Freeform 101"/>
              <p:cNvSpPr>
                <a:spLocks/>
              </p:cNvSpPr>
              <p:nvPr/>
            </p:nvSpPr>
            <p:spPr bwMode="auto">
              <a:xfrm>
                <a:off x="5357" y="2887"/>
                <a:ext cx="355" cy="182"/>
              </a:xfrm>
              <a:custGeom>
                <a:avLst/>
                <a:gdLst>
                  <a:gd name="T0" fmla="*/ 0 w 686"/>
                  <a:gd name="T1" fmla="*/ 347 h 352"/>
                  <a:gd name="T2" fmla="*/ 0 w 686"/>
                  <a:gd name="T3" fmla="*/ 347 h 352"/>
                  <a:gd name="T4" fmla="*/ 642 w 686"/>
                  <a:gd name="T5" fmla="*/ 20 h 352"/>
                  <a:gd name="T6" fmla="*/ 590 w 686"/>
                  <a:gd name="T7" fmla="*/ 10 h 352"/>
                  <a:gd name="T8" fmla="*/ 686 w 686"/>
                  <a:gd name="T9" fmla="*/ 0 h 352"/>
                  <a:gd name="T10" fmla="*/ 622 w 686"/>
                  <a:gd name="T11" fmla="*/ 72 h 352"/>
                  <a:gd name="T12" fmla="*/ 644 w 686"/>
                  <a:gd name="T13" fmla="*/ 24 h 352"/>
                  <a:gd name="T14" fmla="*/ 3 w 686"/>
                  <a:gd name="T15" fmla="*/ 352 h 352"/>
                  <a:gd name="T16" fmla="*/ 0 w 686"/>
                  <a:gd name="T17" fmla="*/ 347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6" h="352">
                    <a:moveTo>
                      <a:pt x="0" y="347"/>
                    </a:moveTo>
                    <a:lnTo>
                      <a:pt x="0" y="347"/>
                    </a:lnTo>
                    <a:lnTo>
                      <a:pt x="642" y="20"/>
                    </a:lnTo>
                    <a:lnTo>
                      <a:pt x="590" y="10"/>
                    </a:lnTo>
                    <a:lnTo>
                      <a:pt x="686" y="0"/>
                    </a:lnTo>
                    <a:lnTo>
                      <a:pt x="622" y="72"/>
                    </a:lnTo>
                    <a:lnTo>
                      <a:pt x="644" y="24"/>
                    </a:lnTo>
                    <a:lnTo>
                      <a:pt x="3" y="352"/>
                    </a:lnTo>
                    <a:lnTo>
                      <a:pt x="0" y="347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17" name="Freeform 102"/>
              <p:cNvSpPr>
                <a:spLocks/>
              </p:cNvSpPr>
              <p:nvPr/>
            </p:nvSpPr>
            <p:spPr bwMode="auto">
              <a:xfrm>
                <a:off x="5357" y="2887"/>
                <a:ext cx="355" cy="182"/>
              </a:xfrm>
              <a:custGeom>
                <a:avLst/>
                <a:gdLst>
                  <a:gd name="T0" fmla="*/ 0 w 686"/>
                  <a:gd name="T1" fmla="*/ 347 h 352"/>
                  <a:gd name="T2" fmla="*/ 0 w 686"/>
                  <a:gd name="T3" fmla="*/ 347 h 352"/>
                  <a:gd name="T4" fmla="*/ 642 w 686"/>
                  <a:gd name="T5" fmla="*/ 20 h 352"/>
                  <a:gd name="T6" fmla="*/ 590 w 686"/>
                  <a:gd name="T7" fmla="*/ 10 h 352"/>
                  <a:gd name="T8" fmla="*/ 686 w 686"/>
                  <a:gd name="T9" fmla="*/ 0 h 352"/>
                  <a:gd name="T10" fmla="*/ 622 w 686"/>
                  <a:gd name="T11" fmla="*/ 72 h 352"/>
                  <a:gd name="T12" fmla="*/ 644 w 686"/>
                  <a:gd name="T13" fmla="*/ 24 h 352"/>
                  <a:gd name="T14" fmla="*/ 3 w 686"/>
                  <a:gd name="T15" fmla="*/ 352 h 352"/>
                  <a:gd name="T16" fmla="*/ 0 w 686"/>
                  <a:gd name="T17" fmla="*/ 347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6" h="352">
                    <a:moveTo>
                      <a:pt x="0" y="347"/>
                    </a:moveTo>
                    <a:lnTo>
                      <a:pt x="0" y="347"/>
                    </a:lnTo>
                    <a:lnTo>
                      <a:pt x="642" y="20"/>
                    </a:lnTo>
                    <a:lnTo>
                      <a:pt x="590" y="10"/>
                    </a:lnTo>
                    <a:lnTo>
                      <a:pt x="686" y="0"/>
                    </a:lnTo>
                    <a:lnTo>
                      <a:pt x="622" y="72"/>
                    </a:lnTo>
                    <a:lnTo>
                      <a:pt x="644" y="24"/>
                    </a:lnTo>
                    <a:lnTo>
                      <a:pt x="3" y="352"/>
                    </a:lnTo>
                    <a:lnTo>
                      <a:pt x="0" y="347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18" name="Freeform 103"/>
              <p:cNvSpPr>
                <a:spLocks/>
              </p:cNvSpPr>
              <p:nvPr/>
            </p:nvSpPr>
            <p:spPr bwMode="auto">
              <a:xfrm>
                <a:off x="5994" y="2667"/>
                <a:ext cx="190" cy="85"/>
              </a:xfrm>
              <a:custGeom>
                <a:avLst/>
                <a:gdLst>
                  <a:gd name="T0" fmla="*/ 369 w 369"/>
                  <a:gd name="T1" fmla="*/ 4 h 166"/>
                  <a:gd name="T2" fmla="*/ 369 w 369"/>
                  <a:gd name="T3" fmla="*/ 4 h 166"/>
                  <a:gd name="T4" fmla="*/ 45 w 369"/>
                  <a:gd name="T5" fmla="*/ 149 h 166"/>
                  <a:gd name="T6" fmla="*/ 96 w 369"/>
                  <a:gd name="T7" fmla="*/ 161 h 166"/>
                  <a:gd name="T8" fmla="*/ 0 w 369"/>
                  <a:gd name="T9" fmla="*/ 166 h 166"/>
                  <a:gd name="T10" fmla="*/ 68 w 369"/>
                  <a:gd name="T11" fmla="*/ 98 h 166"/>
                  <a:gd name="T12" fmla="*/ 43 w 369"/>
                  <a:gd name="T13" fmla="*/ 144 h 166"/>
                  <a:gd name="T14" fmla="*/ 367 w 369"/>
                  <a:gd name="T15" fmla="*/ 0 h 166"/>
                  <a:gd name="T16" fmla="*/ 369 w 369"/>
                  <a:gd name="T17" fmla="*/ 4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9" h="166">
                    <a:moveTo>
                      <a:pt x="369" y="4"/>
                    </a:moveTo>
                    <a:lnTo>
                      <a:pt x="369" y="4"/>
                    </a:lnTo>
                    <a:lnTo>
                      <a:pt x="45" y="149"/>
                    </a:lnTo>
                    <a:lnTo>
                      <a:pt x="96" y="161"/>
                    </a:lnTo>
                    <a:lnTo>
                      <a:pt x="0" y="166"/>
                    </a:lnTo>
                    <a:lnTo>
                      <a:pt x="68" y="98"/>
                    </a:lnTo>
                    <a:lnTo>
                      <a:pt x="43" y="144"/>
                    </a:lnTo>
                    <a:lnTo>
                      <a:pt x="367" y="0"/>
                    </a:lnTo>
                    <a:lnTo>
                      <a:pt x="369" y="4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19" name="Freeform 104"/>
              <p:cNvSpPr>
                <a:spLocks/>
              </p:cNvSpPr>
              <p:nvPr/>
            </p:nvSpPr>
            <p:spPr bwMode="auto">
              <a:xfrm>
                <a:off x="5994" y="2667"/>
                <a:ext cx="190" cy="85"/>
              </a:xfrm>
              <a:custGeom>
                <a:avLst/>
                <a:gdLst>
                  <a:gd name="T0" fmla="*/ 369 w 369"/>
                  <a:gd name="T1" fmla="*/ 4 h 166"/>
                  <a:gd name="T2" fmla="*/ 369 w 369"/>
                  <a:gd name="T3" fmla="*/ 4 h 166"/>
                  <a:gd name="T4" fmla="*/ 45 w 369"/>
                  <a:gd name="T5" fmla="*/ 149 h 166"/>
                  <a:gd name="T6" fmla="*/ 96 w 369"/>
                  <a:gd name="T7" fmla="*/ 161 h 166"/>
                  <a:gd name="T8" fmla="*/ 0 w 369"/>
                  <a:gd name="T9" fmla="*/ 166 h 166"/>
                  <a:gd name="T10" fmla="*/ 68 w 369"/>
                  <a:gd name="T11" fmla="*/ 98 h 166"/>
                  <a:gd name="T12" fmla="*/ 43 w 369"/>
                  <a:gd name="T13" fmla="*/ 144 h 166"/>
                  <a:gd name="T14" fmla="*/ 367 w 369"/>
                  <a:gd name="T15" fmla="*/ 0 h 166"/>
                  <a:gd name="T16" fmla="*/ 369 w 369"/>
                  <a:gd name="T17" fmla="*/ 4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9" h="166">
                    <a:moveTo>
                      <a:pt x="369" y="4"/>
                    </a:moveTo>
                    <a:lnTo>
                      <a:pt x="369" y="4"/>
                    </a:lnTo>
                    <a:lnTo>
                      <a:pt x="45" y="149"/>
                    </a:lnTo>
                    <a:lnTo>
                      <a:pt x="96" y="161"/>
                    </a:lnTo>
                    <a:lnTo>
                      <a:pt x="0" y="166"/>
                    </a:lnTo>
                    <a:lnTo>
                      <a:pt x="68" y="98"/>
                    </a:lnTo>
                    <a:lnTo>
                      <a:pt x="43" y="144"/>
                    </a:lnTo>
                    <a:lnTo>
                      <a:pt x="367" y="0"/>
                    </a:lnTo>
                    <a:lnTo>
                      <a:pt x="369" y="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20" name="Freeform 105"/>
              <p:cNvSpPr>
                <a:spLocks/>
              </p:cNvSpPr>
              <p:nvPr/>
            </p:nvSpPr>
            <p:spPr bwMode="auto">
              <a:xfrm>
                <a:off x="5648" y="2798"/>
                <a:ext cx="94" cy="37"/>
              </a:xfrm>
              <a:custGeom>
                <a:avLst/>
                <a:gdLst>
                  <a:gd name="T0" fmla="*/ 182 w 182"/>
                  <a:gd name="T1" fmla="*/ 32 h 70"/>
                  <a:gd name="T2" fmla="*/ 182 w 182"/>
                  <a:gd name="T3" fmla="*/ 32 h 70"/>
                  <a:gd name="T4" fmla="*/ 42 w 182"/>
                  <a:gd name="T5" fmla="*/ 33 h 70"/>
                  <a:gd name="T6" fmla="*/ 0 w 182"/>
                  <a:gd name="T7" fmla="*/ 0 h 70"/>
                  <a:gd name="T8" fmla="*/ 90 w 182"/>
                  <a:gd name="T9" fmla="*/ 35 h 70"/>
                  <a:gd name="T10" fmla="*/ 0 w 182"/>
                  <a:gd name="T11" fmla="*/ 70 h 70"/>
                  <a:gd name="T12" fmla="*/ 42 w 182"/>
                  <a:gd name="T13" fmla="*/ 37 h 70"/>
                  <a:gd name="T14" fmla="*/ 182 w 182"/>
                  <a:gd name="T15" fmla="*/ 37 h 70"/>
                  <a:gd name="T16" fmla="*/ 182 w 182"/>
                  <a:gd name="T17" fmla="*/ 3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2" h="70">
                    <a:moveTo>
                      <a:pt x="182" y="32"/>
                    </a:moveTo>
                    <a:lnTo>
                      <a:pt x="182" y="32"/>
                    </a:lnTo>
                    <a:lnTo>
                      <a:pt x="42" y="33"/>
                    </a:lnTo>
                    <a:lnTo>
                      <a:pt x="0" y="0"/>
                    </a:lnTo>
                    <a:lnTo>
                      <a:pt x="90" y="35"/>
                    </a:lnTo>
                    <a:lnTo>
                      <a:pt x="0" y="70"/>
                    </a:lnTo>
                    <a:lnTo>
                      <a:pt x="42" y="37"/>
                    </a:lnTo>
                    <a:lnTo>
                      <a:pt x="182" y="37"/>
                    </a:lnTo>
                    <a:lnTo>
                      <a:pt x="182" y="32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21" name="Freeform 106"/>
              <p:cNvSpPr>
                <a:spLocks/>
              </p:cNvSpPr>
              <p:nvPr/>
            </p:nvSpPr>
            <p:spPr bwMode="auto">
              <a:xfrm>
                <a:off x="5648" y="2798"/>
                <a:ext cx="94" cy="37"/>
              </a:xfrm>
              <a:custGeom>
                <a:avLst/>
                <a:gdLst>
                  <a:gd name="T0" fmla="*/ 182 w 182"/>
                  <a:gd name="T1" fmla="*/ 32 h 70"/>
                  <a:gd name="T2" fmla="*/ 182 w 182"/>
                  <a:gd name="T3" fmla="*/ 32 h 70"/>
                  <a:gd name="T4" fmla="*/ 42 w 182"/>
                  <a:gd name="T5" fmla="*/ 33 h 70"/>
                  <a:gd name="T6" fmla="*/ 0 w 182"/>
                  <a:gd name="T7" fmla="*/ 0 h 70"/>
                  <a:gd name="T8" fmla="*/ 90 w 182"/>
                  <a:gd name="T9" fmla="*/ 35 h 70"/>
                  <a:gd name="T10" fmla="*/ 0 w 182"/>
                  <a:gd name="T11" fmla="*/ 70 h 70"/>
                  <a:gd name="T12" fmla="*/ 42 w 182"/>
                  <a:gd name="T13" fmla="*/ 37 h 70"/>
                  <a:gd name="T14" fmla="*/ 182 w 182"/>
                  <a:gd name="T15" fmla="*/ 37 h 70"/>
                  <a:gd name="T16" fmla="*/ 182 w 182"/>
                  <a:gd name="T17" fmla="*/ 3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2" h="70">
                    <a:moveTo>
                      <a:pt x="182" y="32"/>
                    </a:moveTo>
                    <a:lnTo>
                      <a:pt x="182" y="32"/>
                    </a:lnTo>
                    <a:lnTo>
                      <a:pt x="42" y="33"/>
                    </a:lnTo>
                    <a:lnTo>
                      <a:pt x="0" y="0"/>
                    </a:lnTo>
                    <a:lnTo>
                      <a:pt x="90" y="35"/>
                    </a:lnTo>
                    <a:lnTo>
                      <a:pt x="0" y="70"/>
                    </a:lnTo>
                    <a:lnTo>
                      <a:pt x="42" y="37"/>
                    </a:lnTo>
                    <a:lnTo>
                      <a:pt x="182" y="37"/>
                    </a:lnTo>
                    <a:lnTo>
                      <a:pt x="182" y="32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22" name="Freeform 107"/>
              <p:cNvSpPr>
                <a:spLocks/>
              </p:cNvSpPr>
              <p:nvPr/>
            </p:nvSpPr>
            <p:spPr bwMode="auto">
              <a:xfrm>
                <a:off x="4972" y="3164"/>
                <a:ext cx="484" cy="255"/>
              </a:xfrm>
              <a:custGeom>
                <a:avLst/>
                <a:gdLst>
                  <a:gd name="T0" fmla="*/ 937 w 937"/>
                  <a:gd name="T1" fmla="*/ 4 h 493"/>
                  <a:gd name="T2" fmla="*/ 937 w 937"/>
                  <a:gd name="T3" fmla="*/ 4 h 493"/>
                  <a:gd name="T4" fmla="*/ 43 w 937"/>
                  <a:gd name="T5" fmla="*/ 473 h 493"/>
                  <a:gd name="T6" fmla="*/ 95 w 937"/>
                  <a:gd name="T7" fmla="*/ 482 h 493"/>
                  <a:gd name="T8" fmla="*/ 0 w 937"/>
                  <a:gd name="T9" fmla="*/ 493 h 493"/>
                  <a:gd name="T10" fmla="*/ 63 w 937"/>
                  <a:gd name="T11" fmla="*/ 420 h 493"/>
                  <a:gd name="T12" fmla="*/ 41 w 937"/>
                  <a:gd name="T13" fmla="*/ 469 h 493"/>
                  <a:gd name="T14" fmla="*/ 935 w 937"/>
                  <a:gd name="T15" fmla="*/ 0 h 493"/>
                  <a:gd name="T16" fmla="*/ 937 w 937"/>
                  <a:gd name="T17" fmla="*/ 4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7" h="493">
                    <a:moveTo>
                      <a:pt x="937" y="4"/>
                    </a:moveTo>
                    <a:lnTo>
                      <a:pt x="937" y="4"/>
                    </a:lnTo>
                    <a:lnTo>
                      <a:pt x="43" y="473"/>
                    </a:lnTo>
                    <a:lnTo>
                      <a:pt x="95" y="482"/>
                    </a:lnTo>
                    <a:lnTo>
                      <a:pt x="0" y="493"/>
                    </a:lnTo>
                    <a:lnTo>
                      <a:pt x="63" y="420"/>
                    </a:lnTo>
                    <a:lnTo>
                      <a:pt x="41" y="469"/>
                    </a:lnTo>
                    <a:lnTo>
                      <a:pt x="935" y="0"/>
                    </a:lnTo>
                    <a:lnTo>
                      <a:pt x="937" y="4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23" name="Freeform 108"/>
              <p:cNvSpPr>
                <a:spLocks/>
              </p:cNvSpPr>
              <p:nvPr/>
            </p:nvSpPr>
            <p:spPr bwMode="auto">
              <a:xfrm>
                <a:off x="4972" y="3164"/>
                <a:ext cx="484" cy="255"/>
              </a:xfrm>
              <a:custGeom>
                <a:avLst/>
                <a:gdLst>
                  <a:gd name="T0" fmla="*/ 937 w 937"/>
                  <a:gd name="T1" fmla="*/ 4 h 493"/>
                  <a:gd name="T2" fmla="*/ 937 w 937"/>
                  <a:gd name="T3" fmla="*/ 4 h 493"/>
                  <a:gd name="T4" fmla="*/ 43 w 937"/>
                  <a:gd name="T5" fmla="*/ 473 h 493"/>
                  <a:gd name="T6" fmla="*/ 95 w 937"/>
                  <a:gd name="T7" fmla="*/ 482 h 493"/>
                  <a:gd name="T8" fmla="*/ 0 w 937"/>
                  <a:gd name="T9" fmla="*/ 493 h 493"/>
                  <a:gd name="T10" fmla="*/ 63 w 937"/>
                  <a:gd name="T11" fmla="*/ 420 h 493"/>
                  <a:gd name="T12" fmla="*/ 41 w 937"/>
                  <a:gd name="T13" fmla="*/ 469 h 493"/>
                  <a:gd name="T14" fmla="*/ 935 w 937"/>
                  <a:gd name="T15" fmla="*/ 0 h 493"/>
                  <a:gd name="T16" fmla="*/ 937 w 937"/>
                  <a:gd name="T17" fmla="*/ 4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7" h="493">
                    <a:moveTo>
                      <a:pt x="937" y="4"/>
                    </a:moveTo>
                    <a:lnTo>
                      <a:pt x="937" y="4"/>
                    </a:lnTo>
                    <a:lnTo>
                      <a:pt x="43" y="473"/>
                    </a:lnTo>
                    <a:lnTo>
                      <a:pt x="95" y="482"/>
                    </a:lnTo>
                    <a:lnTo>
                      <a:pt x="0" y="493"/>
                    </a:lnTo>
                    <a:lnTo>
                      <a:pt x="63" y="420"/>
                    </a:lnTo>
                    <a:lnTo>
                      <a:pt x="41" y="469"/>
                    </a:lnTo>
                    <a:lnTo>
                      <a:pt x="935" y="0"/>
                    </a:lnTo>
                    <a:lnTo>
                      <a:pt x="937" y="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24" name="Freeform 109"/>
              <p:cNvSpPr>
                <a:spLocks/>
              </p:cNvSpPr>
              <p:nvPr/>
            </p:nvSpPr>
            <p:spPr bwMode="auto">
              <a:xfrm>
                <a:off x="4920" y="2974"/>
                <a:ext cx="79" cy="414"/>
              </a:xfrm>
              <a:custGeom>
                <a:avLst/>
                <a:gdLst>
                  <a:gd name="T0" fmla="*/ 154 w 154"/>
                  <a:gd name="T1" fmla="*/ 0 h 803"/>
                  <a:gd name="T2" fmla="*/ 154 w 154"/>
                  <a:gd name="T3" fmla="*/ 0 h 803"/>
                  <a:gd name="T4" fmla="*/ 30 w 154"/>
                  <a:gd name="T5" fmla="*/ 757 h 803"/>
                  <a:gd name="T6" fmla="*/ 69 w 154"/>
                  <a:gd name="T7" fmla="*/ 720 h 803"/>
                  <a:gd name="T8" fmla="*/ 20 w 154"/>
                  <a:gd name="T9" fmla="*/ 803 h 803"/>
                  <a:gd name="T10" fmla="*/ 0 w 154"/>
                  <a:gd name="T11" fmla="*/ 709 h 803"/>
                  <a:gd name="T12" fmla="*/ 26 w 154"/>
                  <a:gd name="T13" fmla="*/ 756 h 803"/>
                  <a:gd name="T14" fmla="*/ 149 w 154"/>
                  <a:gd name="T15" fmla="*/ 0 h 803"/>
                  <a:gd name="T16" fmla="*/ 154 w 154"/>
                  <a:gd name="T17" fmla="*/ 0 h 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" h="803">
                    <a:moveTo>
                      <a:pt x="154" y="0"/>
                    </a:moveTo>
                    <a:lnTo>
                      <a:pt x="154" y="0"/>
                    </a:lnTo>
                    <a:lnTo>
                      <a:pt x="30" y="757"/>
                    </a:lnTo>
                    <a:lnTo>
                      <a:pt x="69" y="720"/>
                    </a:lnTo>
                    <a:lnTo>
                      <a:pt x="20" y="803"/>
                    </a:lnTo>
                    <a:lnTo>
                      <a:pt x="0" y="709"/>
                    </a:lnTo>
                    <a:lnTo>
                      <a:pt x="26" y="756"/>
                    </a:lnTo>
                    <a:lnTo>
                      <a:pt x="149" y="0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25" name="Freeform 110"/>
              <p:cNvSpPr>
                <a:spLocks/>
              </p:cNvSpPr>
              <p:nvPr/>
            </p:nvSpPr>
            <p:spPr bwMode="auto">
              <a:xfrm>
                <a:off x="4920" y="2974"/>
                <a:ext cx="79" cy="414"/>
              </a:xfrm>
              <a:custGeom>
                <a:avLst/>
                <a:gdLst>
                  <a:gd name="T0" fmla="*/ 154 w 154"/>
                  <a:gd name="T1" fmla="*/ 0 h 803"/>
                  <a:gd name="T2" fmla="*/ 154 w 154"/>
                  <a:gd name="T3" fmla="*/ 0 h 803"/>
                  <a:gd name="T4" fmla="*/ 30 w 154"/>
                  <a:gd name="T5" fmla="*/ 757 h 803"/>
                  <a:gd name="T6" fmla="*/ 69 w 154"/>
                  <a:gd name="T7" fmla="*/ 720 h 803"/>
                  <a:gd name="T8" fmla="*/ 20 w 154"/>
                  <a:gd name="T9" fmla="*/ 803 h 803"/>
                  <a:gd name="T10" fmla="*/ 0 w 154"/>
                  <a:gd name="T11" fmla="*/ 709 h 803"/>
                  <a:gd name="T12" fmla="*/ 26 w 154"/>
                  <a:gd name="T13" fmla="*/ 756 h 803"/>
                  <a:gd name="T14" fmla="*/ 149 w 154"/>
                  <a:gd name="T15" fmla="*/ 0 h 803"/>
                  <a:gd name="T16" fmla="*/ 154 w 154"/>
                  <a:gd name="T17" fmla="*/ 0 h 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" h="803">
                    <a:moveTo>
                      <a:pt x="154" y="0"/>
                    </a:moveTo>
                    <a:lnTo>
                      <a:pt x="154" y="0"/>
                    </a:lnTo>
                    <a:lnTo>
                      <a:pt x="30" y="757"/>
                    </a:lnTo>
                    <a:lnTo>
                      <a:pt x="69" y="720"/>
                    </a:lnTo>
                    <a:lnTo>
                      <a:pt x="20" y="803"/>
                    </a:lnTo>
                    <a:lnTo>
                      <a:pt x="0" y="709"/>
                    </a:lnTo>
                    <a:lnTo>
                      <a:pt x="26" y="756"/>
                    </a:lnTo>
                    <a:lnTo>
                      <a:pt x="149" y="0"/>
                    </a:lnTo>
                    <a:lnTo>
                      <a:pt x="154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26" name="Freeform 111"/>
              <p:cNvSpPr>
                <a:spLocks/>
              </p:cNvSpPr>
              <p:nvPr/>
            </p:nvSpPr>
            <p:spPr bwMode="auto">
              <a:xfrm>
                <a:off x="4977" y="3261"/>
                <a:ext cx="636" cy="176"/>
              </a:xfrm>
              <a:custGeom>
                <a:avLst/>
                <a:gdLst>
                  <a:gd name="T0" fmla="*/ 1232 w 1232"/>
                  <a:gd name="T1" fmla="*/ 5 h 339"/>
                  <a:gd name="T2" fmla="*/ 1232 w 1232"/>
                  <a:gd name="T3" fmla="*/ 5 h 339"/>
                  <a:gd name="T4" fmla="*/ 47 w 1232"/>
                  <a:gd name="T5" fmla="*/ 319 h 339"/>
                  <a:gd name="T6" fmla="*/ 95 w 1232"/>
                  <a:gd name="T7" fmla="*/ 339 h 339"/>
                  <a:gd name="T8" fmla="*/ 0 w 1232"/>
                  <a:gd name="T9" fmla="*/ 328 h 339"/>
                  <a:gd name="T10" fmla="*/ 78 w 1232"/>
                  <a:gd name="T11" fmla="*/ 272 h 339"/>
                  <a:gd name="T12" fmla="*/ 45 w 1232"/>
                  <a:gd name="T13" fmla="*/ 314 h 339"/>
                  <a:gd name="T14" fmla="*/ 1231 w 1232"/>
                  <a:gd name="T15" fmla="*/ 0 h 339"/>
                  <a:gd name="T16" fmla="*/ 1232 w 1232"/>
                  <a:gd name="T17" fmla="*/ 5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32" h="339">
                    <a:moveTo>
                      <a:pt x="1232" y="5"/>
                    </a:moveTo>
                    <a:lnTo>
                      <a:pt x="1232" y="5"/>
                    </a:lnTo>
                    <a:lnTo>
                      <a:pt x="47" y="319"/>
                    </a:lnTo>
                    <a:lnTo>
                      <a:pt x="95" y="339"/>
                    </a:lnTo>
                    <a:lnTo>
                      <a:pt x="0" y="328"/>
                    </a:lnTo>
                    <a:lnTo>
                      <a:pt x="78" y="272"/>
                    </a:lnTo>
                    <a:lnTo>
                      <a:pt x="45" y="314"/>
                    </a:lnTo>
                    <a:lnTo>
                      <a:pt x="1231" y="0"/>
                    </a:lnTo>
                    <a:lnTo>
                      <a:pt x="1232" y="5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27" name="Freeform 112"/>
              <p:cNvSpPr>
                <a:spLocks/>
              </p:cNvSpPr>
              <p:nvPr/>
            </p:nvSpPr>
            <p:spPr bwMode="auto">
              <a:xfrm>
                <a:off x="4977" y="3261"/>
                <a:ext cx="636" cy="176"/>
              </a:xfrm>
              <a:custGeom>
                <a:avLst/>
                <a:gdLst>
                  <a:gd name="T0" fmla="*/ 1232 w 1232"/>
                  <a:gd name="T1" fmla="*/ 5 h 339"/>
                  <a:gd name="T2" fmla="*/ 1232 w 1232"/>
                  <a:gd name="T3" fmla="*/ 5 h 339"/>
                  <a:gd name="T4" fmla="*/ 47 w 1232"/>
                  <a:gd name="T5" fmla="*/ 319 h 339"/>
                  <a:gd name="T6" fmla="*/ 95 w 1232"/>
                  <a:gd name="T7" fmla="*/ 339 h 339"/>
                  <a:gd name="T8" fmla="*/ 0 w 1232"/>
                  <a:gd name="T9" fmla="*/ 328 h 339"/>
                  <a:gd name="T10" fmla="*/ 78 w 1232"/>
                  <a:gd name="T11" fmla="*/ 272 h 339"/>
                  <a:gd name="T12" fmla="*/ 45 w 1232"/>
                  <a:gd name="T13" fmla="*/ 314 h 339"/>
                  <a:gd name="T14" fmla="*/ 1231 w 1232"/>
                  <a:gd name="T15" fmla="*/ 0 h 339"/>
                  <a:gd name="T16" fmla="*/ 1232 w 1232"/>
                  <a:gd name="T17" fmla="*/ 5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32" h="339">
                    <a:moveTo>
                      <a:pt x="1232" y="5"/>
                    </a:moveTo>
                    <a:lnTo>
                      <a:pt x="1232" y="5"/>
                    </a:lnTo>
                    <a:lnTo>
                      <a:pt x="47" y="319"/>
                    </a:lnTo>
                    <a:lnTo>
                      <a:pt x="95" y="339"/>
                    </a:lnTo>
                    <a:lnTo>
                      <a:pt x="0" y="328"/>
                    </a:lnTo>
                    <a:lnTo>
                      <a:pt x="78" y="272"/>
                    </a:lnTo>
                    <a:lnTo>
                      <a:pt x="45" y="314"/>
                    </a:lnTo>
                    <a:lnTo>
                      <a:pt x="1231" y="0"/>
                    </a:lnTo>
                    <a:lnTo>
                      <a:pt x="1232" y="5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28" name="Freeform 113"/>
              <p:cNvSpPr>
                <a:spLocks/>
              </p:cNvSpPr>
              <p:nvPr/>
            </p:nvSpPr>
            <p:spPr bwMode="auto">
              <a:xfrm>
                <a:off x="4977" y="3215"/>
                <a:ext cx="861" cy="223"/>
              </a:xfrm>
              <a:custGeom>
                <a:avLst/>
                <a:gdLst>
                  <a:gd name="T0" fmla="*/ 1667 w 1667"/>
                  <a:gd name="T1" fmla="*/ 4 h 432"/>
                  <a:gd name="T2" fmla="*/ 1667 w 1667"/>
                  <a:gd name="T3" fmla="*/ 4 h 432"/>
                  <a:gd name="T4" fmla="*/ 47 w 1667"/>
                  <a:gd name="T5" fmla="*/ 411 h 432"/>
                  <a:gd name="T6" fmla="*/ 96 w 1667"/>
                  <a:gd name="T7" fmla="*/ 432 h 432"/>
                  <a:gd name="T8" fmla="*/ 0 w 1667"/>
                  <a:gd name="T9" fmla="*/ 420 h 432"/>
                  <a:gd name="T10" fmla="*/ 79 w 1667"/>
                  <a:gd name="T11" fmla="*/ 364 h 432"/>
                  <a:gd name="T12" fmla="*/ 46 w 1667"/>
                  <a:gd name="T13" fmla="*/ 406 h 432"/>
                  <a:gd name="T14" fmla="*/ 1666 w 1667"/>
                  <a:gd name="T15" fmla="*/ 0 h 432"/>
                  <a:gd name="T16" fmla="*/ 1667 w 1667"/>
                  <a:gd name="T17" fmla="*/ 4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67" h="432">
                    <a:moveTo>
                      <a:pt x="1667" y="4"/>
                    </a:moveTo>
                    <a:lnTo>
                      <a:pt x="1667" y="4"/>
                    </a:lnTo>
                    <a:lnTo>
                      <a:pt x="47" y="411"/>
                    </a:lnTo>
                    <a:lnTo>
                      <a:pt x="96" y="432"/>
                    </a:lnTo>
                    <a:lnTo>
                      <a:pt x="0" y="420"/>
                    </a:lnTo>
                    <a:lnTo>
                      <a:pt x="79" y="364"/>
                    </a:lnTo>
                    <a:lnTo>
                      <a:pt x="46" y="406"/>
                    </a:lnTo>
                    <a:lnTo>
                      <a:pt x="1666" y="0"/>
                    </a:lnTo>
                    <a:lnTo>
                      <a:pt x="1667" y="4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29" name="Freeform 114"/>
              <p:cNvSpPr>
                <a:spLocks/>
              </p:cNvSpPr>
              <p:nvPr/>
            </p:nvSpPr>
            <p:spPr bwMode="auto">
              <a:xfrm>
                <a:off x="4977" y="3215"/>
                <a:ext cx="861" cy="223"/>
              </a:xfrm>
              <a:custGeom>
                <a:avLst/>
                <a:gdLst>
                  <a:gd name="T0" fmla="*/ 1667 w 1667"/>
                  <a:gd name="T1" fmla="*/ 4 h 432"/>
                  <a:gd name="T2" fmla="*/ 1667 w 1667"/>
                  <a:gd name="T3" fmla="*/ 4 h 432"/>
                  <a:gd name="T4" fmla="*/ 47 w 1667"/>
                  <a:gd name="T5" fmla="*/ 411 h 432"/>
                  <a:gd name="T6" fmla="*/ 96 w 1667"/>
                  <a:gd name="T7" fmla="*/ 432 h 432"/>
                  <a:gd name="T8" fmla="*/ 0 w 1667"/>
                  <a:gd name="T9" fmla="*/ 420 h 432"/>
                  <a:gd name="T10" fmla="*/ 79 w 1667"/>
                  <a:gd name="T11" fmla="*/ 364 h 432"/>
                  <a:gd name="T12" fmla="*/ 46 w 1667"/>
                  <a:gd name="T13" fmla="*/ 406 h 432"/>
                  <a:gd name="T14" fmla="*/ 1666 w 1667"/>
                  <a:gd name="T15" fmla="*/ 0 h 432"/>
                  <a:gd name="T16" fmla="*/ 1667 w 1667"/>
                  <a:gd name="T17" fmla="*/ 4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67" h="432">
                    <a:moveTo>
                      <a:pt x="1667" y="4"/>
                    </a:moveTo>
                    <a:lnTo>
                      <a:pt x="1667" y="4"/>
                    </a:lnTo>
                    <a:lnTo>
                      <a:pt x="47" y="411"/>
                    </a:lnTo>
                    <a:lnTo>
                      <a:pt x="96" y="432"/>
                    </a:lnTo>
                    <a:lnTo>
                      <a:pt x="0" y="420"/>
                    </a:lnTo>
                    <a:lnTo>
                      <a:pt x="79" y="364"/>
                    </a:lnTo>
                    <a:lnTo>
                      <a:pt x="46" y="406"/>
                    </a:lnTo>
                    <a:lnTo>
                      <a:pt x="1666" y="0"/>
                    </a:lnTo>
                    <a:lnTo>
                      <a:pt x="1667" y="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30" name="Freeform 115"/>
              <p:cNvSpPr>
                <a:spLocks/>
              </p:cNvSpPr>
              <p:nvPr/>
            </p:nvSpPr>
            <p:spPr bwMode="auto">
              <a:xfrm>
                <a:off x="4963" y="2973"/>
                <a:ext cx="455" cy="433"/>
              </a:xfrm>
              <a:custGeom>
                <a:avLst/>
                <a:gdLst>
                  <a:gd name="T0" fmla="*/ 881 w 881"/>
                  <a:gd name="T1" fmla="*/ 3 h 838"/>
                  <a:gd name="T2" fmla="*/ 881 w 881"/>
                  <a:gd name="T3" fmla="*/ 3 h 838"/>
                  <a:gd name="T4" fmla="*/ 36 w 881"/>
                  <a:gd name="T5" fmla="*/ 807 h 838"/>
                  <a:gd name="T6" fmla="*/ 89 w 881"/>
                  <a:gd name="T7" fmla="*/ 801 h 838"/>
                  <a:gd name="T8" fmla="*/ 0 w 881"/>
                  <a:gd name="T9" fmla="*/ 838 h 838"/>
                  <a:gd name="T10" fmla="*/ 41 w 881"/>
                  <a:gd name="T11" fmla="*/ 751 h 838"/>
                  <a:gd name="T12" fmla="*/ 33 w 881"/>
                  <a:gd name="T13" fmla="*/ 803 h 838"/>
                  <a:gd name="T14" fmla="*/ 878 w 881"/>
                  <a:gd name="T15" fmla="*/ 0 h 838"/>
                  <a:gd name="T16" fmla="*/ 881 w 881"/>
                  <a:gd name="T17" fmla="*/ 3 h 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1" h="838">
                    <a:moveTo>
                      <a:pt x="881" y="3"/>
                    </a:moveTo>
                    <a:lnTo>
                      <a:pt x="881" y="3"/>
                    </a:lnTo>
                    <a:lnTo>
                      <a:pt x="36" y="807"/>
                    </a:lnTo>
                    <a:lnTo>
                      <a:pt x="89" y="801"/>
                    </a:lnTo>
                    <a:lnTo>
                      <a:pt x="0" y="838"/>
                    </a:lnTo>
                    <a:lnTo>
                      <a:pt x="41" y="751"/>
                    </a:lnTo>
                    <a:lnTo>
                      <a:pt x="33" y="803"/>
                    </a:lnTo>
                    <a:lnTo>
                      <a:pt x="878" y="0"/>
                    </a:lnTo>
                    <a:lnTo>
                      <a:pt x="881" y="3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31" name="Freeform 116"/>
              <p:cNvSpPr>
                <a:spLocks/>
              </p:cNvSpPr>
              <p:nvPr/>
            </p:nvSpPr>
            <p:spPr bwMode="auto">
              <a:xfrm>
                <a:off x="4963" y="2973"/>
                <a:ext cx="455" cy="433"/>
              </a:xfrm>
              <a:custGeom>
                <a:avLst/>
                <a:gdLst>
                  <a:gd name="T0" fmla="*/ 881 w 881"/>
                  <a:gd name="T1" fmla="*/ 3 h 838"/>
                  <a:gd name="T2" fmla="*/ 881 w 881"/>
                  <a:gd name="T3" fmla="*/ 3 h 838"/>
                  <a:gd name="T4" fmla="*/ 36 w 881"/>
                  <a:gd name="T5" fmla="*/ 807 h 838"/>
                  <a:gd name="T6" fmla="*/ 89 w 881"/>
                  <a:gd name="T7" fmla="*/ 801 h 838"/>
                  <a:gd name="T8" fmla="*/ 0 w 881"/>
                  <a:gd name="T9" fmla="*/ 838 h 838"/>
                  <a:gd name="T10" fmla="*/ 41 w 881"/>
                  <a:gd name="T11" fmla="*/ 751 h 838"/>
                  <a:gd name="T12" fmla="*/ 33 w 881"/>
                  <a:gd name="T13" fmla="*/ 803 h 838"/>
                  <a:gd name="T14" fmla="*/ 878 w 881"/>
                  <a:gd name="T15" fmla="*/ 0 h 838"/>
                  <a:gd name="T16" fmla="*/ 881 w 881"/>
                  <a:gd name="T17" fmla="*/ 3 h 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1" h="838">
                    <a:moveTo>
                      <a:pt x="881" y="3"/>
                    </a:moveTo>
                    <a:lnTo>
                      <a:pt x="881" y="3"/>
                    </a:lnTo>
                    <a:lnTo>
                      <a:pt x="36" y="807"/>
                    </a:lnTo>
                    <a:lnTo>
                      <a:pt x="89" y="801"/>
                    </a:lnTo>
                    <a:lnTo>
                      <a:pt x="0" y="838"/>
                    </a:lnTo>
                    <a:lnTo>
                      <a:pt x="41" y="751"/>
                    </a:lnTo>
                    <a:lnTo>
                      <a:pt x="33" y="803"/>
                    </a:lnTo>
                    <a:lnTo>
                      <a:pt x="878" y="0"/>
                    </a:lnTo>
                    <a:lnTo>
                      <a:pt x="881" y="3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32" name="Freeform 117"/>
              <p:cNvSpPr>
                <a:spLocks/>
              </p:cNvSpPr>
              <p:nvPr/>
            </p:nvSpPr>
            <p:spPr bwMode="auto">
              <a:xfrm>
                <a:off x="4979" y="3369"/>
                <a:ext cx="536" cy="81"/>
              </a:xfrm>
              <a:custGeom>
                <a:avLst/>
                <a:gdLst>
                  <a:gd name="T0" fmla="*/ 1038 w 1038"/>
                  <a:gd name="T1" fmla="*/ 5 h 158"/>
                  <a:gd name="T2" fmla="*/ 1038 w 1038"/>
                  <a:gd name="T3" fmla="*/ 5 h 158"/>
                  <a:gd name="T4" fmla="*/ 47 w 1038"/>
                  <a:gd name="T5" fmla="*/ 131 h 158"/>
                  <a:gd name="T6" fmla="*/ 93 w 1038"/>
                  <a:gd name="T7" fmla="*/ 158 h 158"/>
                  <a:gd name="T8" fmla="*/ 0 w 1038"/>
                  <a:gd name="T9" fmla="*/ 135 h 158"/>
                  <a:gd name="T10" fmla="*/ 84 w 1038"/>
                  <a:gd name="T11" fmla="*/ 89 h 158"/>
                  <a:gd name="T12" fmla="*/ 47 w 1038"/>
                  <a:gd name="T13" fmla="*/ 127 h 158"/>
                  <a:gd name="T14" fmla="*/ 1037 w 1038"/>
                  <a:gd name="T15" fmla="*/ 0 h 158"/>
                  <a:gd name="T16" fmla="*/ 1038 w 1038"/>
                  <a:gd name="T17" fmla="*/ 5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8" h="158">
                    <a:moveTo>
                      <a:pt x="1038" y="5"/>
                    </a:moveTo>
                    <a:lnTo>
                      <a:pt x="1038" y="5"/>
                    </a:lnTo>
                    <a:lnTo>
                      <a:pt x="47" y="131"/>
                    </a:lnTo>
                    <a:lnTo>
                      <a:pt x="93" y="158"/>
                    </a:lnTo>
                    <a:lnTo>
                      <a:pt x="0" y="135"/>
                    </a:lnTo>
                    <a:lnTo>
                      <a:pt x="84" y="89"/>
                    </a:lnTo>
                    <a:lnTo>
                      <a:pt x="47" y="127"/>
                    </a:lnTo>
                    <a:lnTo>
                      <a:pt x="1037" y="0"/>
                    </a:lnTo>
                    <a:lnTo>
                      <a:pt x="1038" y="5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33" name="Freeform 118"/>
              <p:cNvSpPr>
                <a:spLocks/>
              </p:cNvSpPr>
              <p:nvPr/>
            </p:nvSpPr>
            <p:spPr bwMode="auto">
              <a:xfrm>
                <a:off x="4979" y="3369"/>
                <a:ext cx="536" cy="81"/>
              </a:xfrm>
              <a:custGeom>
                <a:avLst/>
                <a:gdLst>
                  <a:gd name="T0" fmla="*/ 1038 w 1038"/>
                  <a:gd name="T1" fmla="*/ 5 h 158"/>
                  <a:gd name="T2" fmla="*/ 1038 w 1038"/>
                  <a:gd name="T3" fmla="*/ 5 h 158"/>
                  <a:gd name="T4" fmla="*/ 47 w 1038"/>
                  <a:gd name="T5" fmla="*/ 131 h 158"/>
                  <a:gd name="T6" fmla="*/ 93 w 1038"/>
                  <a:gd name="T7" fmla="*/ 158 h 158"/>
                  <a:gd name="T8" fmla="*/ 0 w 1038"/>
                  <a:gd name="T9" fmla="*/ 135 h 158"/>
                  <a:gd name="T10" fmla="*/ 84 w 1038"/>
                  <a:gd name="T11" fmla="*/ 89 h 158"/>
                  <a:gd name="T12" fmla="*/ 47 w 1038"/>
                  <a:gd name="T13" fmla="*/ 127 h 158"/>
                  <a:gd name="T14" fmla="*/ 1037 w 1038"/>
                  <a:gd name="T15" fmla="*/ 0 h 158"/>
                  <a:gd name="T16" fmla="*/ 1038 w 1038"/>
                  <a:gd name="T17" fmla="*/ 5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8" h="158">
                    <a:moveTo>
                      <a:pt x="1038" y="5"/>
                    </a:moveTo>
                    <a:lnTo>
                      <a:pt x="1038" y="5"/>
                    </a:lnTo>
                    <a:lnTo>
                      <a:pt x="47" y="131"/>
                    </a:lnTo>
                    <a:lnTo>
                      <a:pt x="93" y="158"/>
                    </a:lnTo>
                    <a:lnTo>
                      <a:pt x="0" y="135"/>
                    </a:lnTo>
                    <a:lnTo>
                      <a:pt x="84" y="89"/>
                    </a:lnTo>
                    <a:lnTo>
                      <a:pt x="47" y="127"/>
                    </a:lnTo>
                    <a:lnTo>
                      <a:pt x="1037" y="0"/>
                    </a:lnTo>
                    <a:lnTo>
                      <a:pt x="1038" y="5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34" name="Freeform 119"/>
              <p:cNvSpPr>
                <a:spLocks/>
              </p:cNvSpPr>
              <p:nvPr/>
            </p:nvSpPr>
            <p:spPr bwMode="auto">
              <a:xfrm>
                <a:off x="4966" y="2849"/>
                <a:ext cx="684" cy="560"/>
              </a:xfrm>
              <a:custGeom>
                <a:avLst/>
                <a:gdLst>
                  <a:gd name="T0" fmla="*/ 1325 w 1325"/>
                  <a:gd name="T1" fmla="*/ 4 h 1085"/>
                  <a:gd name="T2" fmla="*/ 1325 w 1325"/>
                  <a:gd name="T3" fmla="*/ 4 h 1085"/>
                  <a:gd name="T4" fmla="*/ 39 w 1325"/>
                  <a:gd name="T5" fmla="*/ 1057 h 1085"/>
                  <a:gd name="T6" fmla="*/ 92 w 1325"/>
                  <a:gd name="T7" fmla="*/ 1055 h 1085"/>
                  <a:gd name="T8" fmla="*/ 0 w 1325"/>
                  <a:gd name="T9" fmla="*/ 1085 h 1085"/>
                  <a:gd name="T10" fmla="*/ 47 w 1325"/>
                  <a:gd name="T11" fmla="*/ 1001 h 1085"/>
                  <a:gd name="T12" fmla="*/ 36 w 1325"/>
                  <a:gd name="T13" fmla="*/ 1053 h 1085"/>
                  <a:gd name="T14" fmla="*/ 1322 w 1325"/>
                  <a:gd name="T15" fmla="*/ 0 h 1085"/>
                  <a:gd name="T16" fmla="*/ 1325 w 1325"/>
                  <a:gd name="T17" fmla="*/ 4 h 1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5" h="1085">
                    <a:moveTo>
                      <a:pt x="1325" y="4"/>
                    </a:moveTo>
                    <a:lnTo>
                      <a:pt x="1325" y="4"/>
                    </a:lnTo>
                    <a:lnTo>
                      <a:pt x="39" y="1057"/>
                    </a:lnTo>
                    <a:lnTo>
                      <a:pt x="92" y="1055"/>
                    </a:lnTo>
                    <a:lnTo>
                      <a:pt x="0" y="1085"/>
                    </a:lnTo>
                    <a:lnTo>
                      <a:pt x="47" y="1001"/>
                    </a:lnTo>
                    <a:lnTo>
                      <a:pt x="36" y="1053"/>
                    </a:lnTo>
                    <a:lnTo>
                      <a:pt x="1322" y="0"/>
                    </a:lnTo>
                    <a:lnTo>
                      <a:pt x="1325" y="4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35" name="Freeform 120"/>
              <p:cNvSpPr>
                <a:spLocks/>
              </p:cNvSpPr>
              <p:nvPr/>
            </p:nvSpPr>
            <p:spPr bwMode="auto">
              <a:xfrm>
                <a:off x="4966" y="2849"/>
                <a:ext cx="684" cy="560"/>
              </a:xfrm>
              <a:custGeom>
                <a:avLst/>
                <a:gdLst>
                  <a:gd name="T0" fmla="*/ 1325 w 1325"/>
                  <a:gd name="T1" fmla="*/ 4 h 1085"/>
                  <a:gd name="T2" fmla="*/ 1325 w 1325"/>
                  <a:gd name="T3" fmla="*/ 4 h 1085"/>
                  <a:gd name="T4" fmla="*/ 39 w 1325"/>
                  <a:gd name="T5" fmla="*/ 1057 h 1085"/>
                  <a:gd name="T6" fmla="*/ 92 w 1325"/>
                  <a:gd name="T7" fmla="*/ 1055 h 1085"/>
                  <a:gd name="T8" fmla="*/ 0 w 1325"/>
                  <a:gd name="T9" fmla="*/ 1085 h 1085"/>
                  <a:gd name="T10" fmla="*/ 47 w 1325"/>
                  <a:gd name="T11" fmla="*/ 1001 h 1085"/>
                  <a:gd name="T12" fmla="*/ 36 w 1325"/>
                  <a:gd name="T13" fmla="*/ 1053 h 1085"/>
                  <a:gd name="T14" fmla="*/ 1322 w 1325"/>
                  <a:gd name="T15" fmla="*/ 0 h 1085"/>
                  <a:gd name="T16" fmla="*/ 1325 w 1325"/>
                  <a:gd name="T17" fmla="*/ 4 h 1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5" h="1085">
                    <a:moveTo>
                      <a:pt x="1325" y="4"/>
                    </a:moveTo>
                    <a:lnTo>
                      <a:pt x="1325" y="4"/>
                    </a:lnTo>
                    <a:lnTo>
                      <a:pt x="39" y="1057"/>
                    </a:lnTo>
                    <a:lnTo>
                      <a:pt x="92" y="1055"/>
                    </a:lnTo>
                    <a:lnTo>
                      <a:pt x="0" y="1085"/>
                    </a:lnTo>
                    <a:lnTo>
                      <a:pt x="47" y="1001"/>
                    </a:lnTo>
                    <a:lnTo>
                      <a:pt x="36" y="1053"/>
                    </a:lnTo>
                    <a:lnTo>
                      <a:pt x="1322" y="0"/>
                    </a:lnTo>
                    <a:lnTo>
                      <a:pt x="1325" y="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36" name="Freeform 121"/>
              <p:cNvSpPr>
                <a:spLocks/>
              </p:cNvSpPr>
              <p:nvPr/>
            </p:nvSpPr>
            <p:spPr bwMode="auto">
              <a:xfrm>
                <a:off x="5613" y="2541"/>
                <a:ext cx="809" cy="531"/>
              </a:xfrm>
              <a:custGeom>
                <a:avLst/>
                <a:gdLst>
                  <a:gd name="T0" fmla="*/ 1565 w 1565"/>
                  <a:gd name="T1" fmla="*/ 4 h 1028"/>
                  <a:gd name="T2" fmla="*/ 1565 w 1565"/>
                  <a:gd name="T3" fmla="*/ 4 h 1028"/>
                  <a:gd name="T4" fmla="*/ 42 w 1565"/>
                  <a:gd name="T5" fmla="*/ 1004 h 1028"/>
                  <a:gd name="T6" fmla="*/ 94 w 1565"/>
                  <a:gd name="T7" fmla="*/ 1008 h 1028"/>
                  <a:gd name="T8" fmla="*/ 0 w 1565"/>
                  <a:gd name="T9" fmla="*/ 1028 h 1028"/>
                  <a:gd name="T10" fmla="*/ 56 w 1565"/>
                  <a:gd name="T11" fmla="*/ 950 h 1028"/>
                  <a:gd name="T12" fmla="*/ 39 w 1565"/>
                  <a:gd name="T13" fmla="*/ 1000 h 1028"/>
                  <a:gd name="T14" fmla="*/ 1563 w 1565"/>
                  <a:gd name="T15" fmla="*/ 0 h 1028"/>
                  <a:gd name="T16" fmla="*/ 1565 w 1565"/>
                  <a:gd name="T17" fmla="*/ 4 h 1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65" h="1028">
                    <a:moveTo>
                      <a:pt x="1565" y="4"/>
                    </a:moveTo>
                    <a:lnTo>
                      <a:pt x="1565" y="4"/>
                    </a:lnTo>
                    <a:lnTo>
                      <a:pt x="42" y="1004"/>
                    </a:lnTo>
                    <a:lnTo>
                      <a:pt x="94" y="1008"/>
                    </a:lnTo>
                    <a:lnTo>
                      <a:pt x="0" y="1028"/>
                    </a:lnTo>
                    <a:lnTo>
                      <a:pt x="56" y="950"/>
                    </a:lnTo>
                    <a:lnTo>
                      <a:pt x="39" y="1000"/>
                    </a:lnTo>
                    <a:lnTo>
                      <a:pt x="1563" y="0"/>
                    </a:lnTo>
                    <a:lnTo>
                      <a:pt x="1565" y="4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37" name="Freeform 122"/>
              <p:cNvSpPr>
                <a:spLocks/>
              </p:cNvSpPr>
              <p:nvPr/>
            </p:nvSpPr>
            <p:spPr bwMode="auto">
              <a:xfrm>
                <a:off x="5613" y="2541"/>
                <a:ext cx="809" cy="531"/>
              </a:xfrm>
              <a:custGeom>
                <a:avLst/>
                <a:gdLst>
                  <a:gd name="T0" fmla="*/ 1565 w 1565"/>
                  <a:gd name="T1" fmla="*/ 4 h 1028"/>
                  <a:gd name="T2" fmla="*/ 1565 w 1565"/>
                  <a:gd name="T3" fmla="*/ 4 h 1028"/>
                  <a:gd name="T4" fmla="*/ 42 w 1565"/>
                  <a:gd name="T5" fmla="*/ 1004 h 1028"/>
                  <a:gd name="T6" fmla="*/ 94 w 1565"/>
                  <a:gd name="T7" fmla="*/ 1008 h 1028"/>
                  <a:gd name="T8" fmla="*/ 0 w 1565"/>
                  <a:gd name="T9" fmla="*/ 1028 h 1028"/>
                  <a:gd name="T10" fmla="*/ 56 w 1565"/>
                  <a:gd name="T11" fmla="*/ 950 h 1028"/>
                  <a:gd name="T12" fmla="*/ 39 w 1565"/>
                  <a:gd name="T13" fmla="*/ 1000 h 1028"/>
                  <a:gd name="T14" fmla="*/ 1563 w 1565"/>
                  <a:gd name="T15" fmla="*/ 0 h 1028"/>
                  <a:gd name="T16" fmla="*/ 1565 w 1565"/>
                  <a:gd name="T17" fmla="*/ 4 h 1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65" h="1028">
                    <a:moveTo>
                      <a:pt x="1565" y="4"/>
                    </a:moveTo>
                    <a:lnTo>
                      <a:pt x="1565" y="4"/>
                    </a:lnTo>
                    <a:lnTo>
                      <a:pt x="42" y="1004"/>
                    </a:lnTo>
                    <a:lnTo>
                      <a:pt x="94" y="1008"/>
                    </a:lnTo>
                    <a:lnTo>
                      <a:pt x="0" y="1028"/>
                    </a:lnTo>
                    <a:lnTo>
                      <a:pt x="56" y="950"/>
                    </a:lnTo>
                    <a:lnTo>
                      <a:pt x="39" y="1000"/>
                    </a:lnTo>
                    <a:lnTo>
                      <a:pt x="1563" y="0"/>
                    </a:lnTo>
                    <a:lnTo>
                      <a:pt x="1565" y="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38" name="Freeform 123"/>
              <p:cNvSpPr>
                <a:spLocks/>
              </p:cNvSpPr>
              <p:nvPr/>
            </p:nvSpPr>
            <p:spPr bwMode="auto">
              <a:xfrm>
                <a:off x="5603" y="2925"/>
                <a:ext cx="137" cy="134"/>
              </a:xfrm>
              <a:custGeom>
                <a:avLst/>
                <a:gdLst>
                  <a:gd name="T0" fmla="*/ 266 w 266"/>
                  <a:gd name="T1" fmla="*/ 3 h 260"/>
                  <a:gd name="T2" fmla="*/ 266 w 266"/>
                  <a:gd name="T3" fmla="*/ 3 h 260"/>
                  <a:gd name="T4" fmla="*/ 36 w 266"/>
                  <a:gd name="T5" fmla="*/ 228 h 260"/>
                  <a:gd name="T6" fmla="*/ 88 w 266"/>
                  <a:gd name="T7" fmla="*/ 222 h 260"/>
                  <a:gd name="T8" fmla="*/ 0 w 266"/>
                  <a:gd name="T9" fmla="*/ 260 h 260"/>
                  <a:gd name="T10" fmla="*/ 39 w 266"/>
                  <a:gd name="T11" fmla="*/ 172 h 260"/>
                  <a:gd name="T12" fmla="*/ 32 w 266"/>
                  <a:gd name="T13" fmla="*/ 225 h 260"/>
                  <a:gd name="T14" fmla="*/ 262 w 266"/>
                  <a:gd name="T15" fmla="*/ 0 h 260"/>
                  <a:gd name="T16" fmla="*/ 266 w 266"/>
                  <a:gd name="T17" fmla="*/ 3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6" h="260">
                    <a:moveTo>
                      <a:pt x="266" y="3"/>
                    </a:moveTo>
                    <a:lnTo>
                      <a:pt x="266" y="3"/>
                    </a:lnTo>
                    <a:lnTo>
                      <a:pt x="36" y="228"/>
                    </a:lnTo>
                    <a:lnTo>
                      <a:pt x="88" y="222"/>
                    </a:lnTo>
                    <a:lnTo>
                      <a:pt x="0" y="260"/>
                    </a:lnTo>
                    <a:lnTo>
                      <a:pt x="39" y="172"/>
                    </a:lnTo>
                    <a:lnTo>
                      <a:pt x="32" y="225"/>
                    </a:lnTo>
                    <a:lnTo>
                      <a:pt x="262" y="0"/>
                    </a:lnTo>
                    <a:lnTo>
                      <a:pt x="266" y="3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39" name="Freeform 124"/>
              <p:cNvSpPr>
                <a:spLocks/>
              </p:cNvSpPr>
              <p:nvPr/>
            </p:nvSpPr>
            <p:spPr bwMode="auto">
              <a:xfrm>
                <a:off x="5603" y="2925"/>
                <a:ext cx="137" cy="134"/>
              </a:xfrm>
              <a:custGeom>
                <a:avLst/>
                <a:gdLst>
                  <a:gd name="T0" fmla="*/ 266 w 266"/>
                  <a:gd name="T1" fmla="*/ 3 h 260"/>
                  <a:gd name="T2" fmla="*/ 266 w 266"/>
                  <a:gd name="T3" fmla="*/ 3 h 260"/>
                  <a:gd name="T4" fmla="*/ 36 w 266"/>
                  <a:gd name="T5" fmla="*/ 228 h 260"/>
                  <a:gd name="T6" fmla="*/ 88 w 266"/>
                  <a:gd name="T7" fmla="*/ 222 h 260"/>
                  <a:gd name="T8" fmla="*/ 0 w 266"/>
                  <a:gd name="T9" fmla="*/ 260 h 260"/>
                  <a:gd name="T10" fmla="*/ 39 w 266"/>
                  <a:gd name="T11" fmla="*/ 172 h 260"/>
                  <a:gd name="T12" fmla="*/ 32 w 266"/>
                  <a:gd name="T13" fmla="*/ 225 h 260"/>
                  <a:gd name="T14" fmla="*/ 262 w 266"/>
                  <a:gd name="T15" fmla="*/ 0 h 260"/>
                  <a:gd name="T16" fmla="*/ 266 w 266"/>
                  <a:gd name="T17" fmla="*/ 3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6" h="260">
                    <a:moveTo>
                      <a:pt x="266" y="3"/>
                    </a:moveTo>
                    <a:lnTo>
                      <a:pt x="266" y="3"/>
                    </a:lnTo>
                    <a:lnTo>
                      <a:pt x="36" y="228"/>
                    </a:lnTo>
                    <a:lnTo>
                      <a:pt x="88" y="222"/>
                    </a:lnTo>
                    <a:lnTo>
                      <a:pt x="0" y="260"/>
                    </a:lnTo>
                    <a:lnTo>
                      <a:pt x="39" y="172"/>
                    </a:lnTo>
                    <a:lnTo>
                      <a:pt x="32" y="225"/>
                    </a:lnTo>
                    <a:lnTo>
                      <a:pt x="262" y="0"/>
                    </a:lnTo>
                    <a:lnTo>
                      <a:pt x="266" y="3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40" name="Freeform 125"/>
              <p:cNvSpPr>
                <a:spLocks/>
              </p:cNvSpPr>
              <p:nvPr/>
            </p:nvSpPr>
            <p:spPr bwMode="auto">
              <a:xfrm>
                <a:off x="5617" y="3167"/>
                <a:ext cx="49" cy="39"/>
              </a:xfrm>
              <a:custGeom>
                <a:avLst/>
                <a:gdLst>
                  <a:gd name="T0" fmla="*/ 14 w 95"/>
                  <a:gd name="T1" fmla="*/ 11 h 75"/>
                  <a:gd name="T2" fmla="*/ 14 w 95"/>
                  <a:gd name="T3" fmla="*/ 11 h 75"/>
                  <a:gd name="T4" fmla="*/ 40 w 95"/>
                  <a:gd name="T5" fmla="*/ 26 h 75"/>
                  <a:gd name="T6" fmla="*/ 61 w 95"/>
                  <a:gd name="T7" fmla="*/ 75 h 75"/>
                  <a:gd name="T8" fmla="*/ 0 w 95"/>
                  <a:gd name="T9" fmla="*/ 0 h 75"/>
                  <a:gd name="T10" fmla="*/ 95 w 95"/>
                  <a:gd name="T11" fmla="*/ 14 h 75"/>
                  <a:gd name="T12" fmla="*/ 43 w 95"/>
                  <a:gd name="T13" fmla="*/ 22 h 75"/>
                  <a:gd name="T14" fmla="*/ 16 w 95"/>
                  <a:gd name="T15" fmla="*/ 7 h 75"/>
                  <a:gd name="T16" fmla="*/ 14 w 95"/>
                  <a:gd name="T17" fmla="*/ 1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75">
                    <a:moveTo>
                      <a:pt x="14" y="11"/>
                    </a:moveTo>
                    <a:lnTo>
                      <a:pt x="14" y="11"/>
                    </a:lnTo>
                    <a:lnTo>
                      <a:pt x="40" y="26"/>
                    </a:lnTo>
                    <a:lnTo>
                      <a:pt x="61" y="75"/>
                    </a:lnTo>
                    <a:lnTo>
                      <a:pt x="0" y="0"/>
                    </a:lnTo>
                    <a:lnTo>
                      <a:pt x="95" y="14"/>
                    </a:lnTo>
                    <a:lnTo>
                      <a:pt x="43" y="22"/>
                    </a:lnTo>
                    <a:lnTo>
                      <a:pt x="16" y="7"/>
                    </a:lnTo>
                    <a:lnTo>
                      <a:pt x="14" y="11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41" name="Freeform 126"/>
              <p:cNvSpPr>
                <a:spLocks/>
              </p:cNvSpPr>
              <p:nvPr/>
            </p:nvSpPr>
            <p:spPr bwMode="auto">
              <a:xfrm>
                <a:off x="5617" y="3167"/>
                <a:ext cx="49" cy="39"/>
              </a:xfrm>
              <a:custGeom>
                <a:avLst/>
                <a:gdLst>
                  <a:gd name="T0" fmla="*/ 14 w 95"/>
                  <a:gd name="T1" fmla="*/ 11 h 75"/>
                  <a:gd name="T2" fmla="*/ 14 w 95"/>
                  <a:gd name="T3" fmla="*/ 11 h 75"/>
                  <a:gd name="T4" fmla="*/ 40 w 95"/>
                  <a:gd name="T5" fmla="*/ 26 h 75"/>
                  <a:gd name="T6" fmla="*/ 61 w 95"/>
                  <a:gd name="T7" fmla="*/ 75 h 75"/>
                  <a:gd name="T8" fmla="*/ 0 w 95"/>
                  <a:gd name="T9" fmla="*/ 0 h 75"/>
                  <a:gd name="T10" fmla="*/ 95 w 95"/>
                  <a:gd name="T11" fmla="*/ 14 h 75"/>
                  <a:gd name="T12" fmla="*/ 43 w 95"/>
                  <a:gd name="T13" fmla="*/ 22 h 75"/>
                  <a:gd name="T14" fmla="*/ 16 w 95"/>
                  <a:gd name="T15" fmla="*/ 7 h 75"/>
                  <a:gd name="T16" fmla="*/ 14 w 95"/>
                  <a:gd name="T17" fmla="*/ 1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75">
                    <a:moveTo>
                      <a:pt x="14" y="11"/>
                    </a:moveTo>
                    <a:lnTo>
                      <a:pt x="14" y="11"/>
                    </a:lnTo>
                    <a:lnTo>
                      <a:pt x="40" y="26"/>
                    </a:lnTo>
                    <a:lnTo>
                      <a:pt x="61" y="75"/>
                    </a:lnTo>
                    <a:lnTo>
                      <a:pt x="0" y="0"/>
                    </a:lnTo>
                    <a:lnTo>
                      <a:pt x="95" y="14"/>
                    </a:lnTo>
                    <a:lnTo>
                      <a:pt x="43" y="22"/>
                    </a:lnTo>
                    <a:lnTo>
                      <a:pt x="16" y="7"/>
                    </a:lnTo>
                    <a:lnTo>
                      <a:pt x="14" y="11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42" name="Freeform 127"/>
              <p:cNvSpPr>
                <a:spLocks/>
              </p:cNvSpPr>
              <p:nvPr/>
            </p:nvSpPr>
            <p:spPr bwMode="auto">
              <a:xfrm>
                <a:off x="5627" y="3041"/>
                <a:ext cx="294" cy="71"/>
              </a:xfrm>
              <a:custGeom>
                <a:avLst/>
                <a:gdLst>
                  <a:gd name="T0" fmla="*/ 569 w 569"/>
                  <a:gd name="T1" fmla="*/ 4 h 137"/>
                  <a:gd name="T2" fmla="*/ 569 w 569"/>
                  <a:gd name="T3" fmla="*/ 4 h 137"/>
                  <a:gd name="T4" fmla="*/ 47 w 569"/>
                  <a:gd name="T5" fmla="*/ 114 h 137"/>
                  <a:gd name="T6" fmla="*/ 94 w 569"/>
                  <a:gd name="T7" fmla="*/ 137 h 137"/>
                  <a:gd name="T8" fmla="*/ 0 w 569"/>
                  <a:gd name="T9" fmla="*/ 121 h 137"/>
                  <a:gd name="T10" fmla="*/ 80 w 569"/>
                  <a:gd name="T11" fmla="*/ 69 h 137"/>
                  <a:gd name="T12" fmla="*/ 46 w 569"/>
                  <a:gd name="T13" fmla="*/ 109 h 137"/>
                  <a:gd name="T14" fmla="*/ 568 w 569"/>
                  <a:gd name="T15" fmla="*/ 0 h 137"/>
                  <a:gd name="T16" fmla="*/ 569 w 569"/>
                  <a:gd name="T17" fmla="*/ 4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9" h="137">
                    <a:moveTo>
                      <a:pt x="569" y="4"/>
                    </a:moveTo>
                    <a:lnTo>
                      <a:pt x="569" y="4"/>
                    </a:lnTo>
                    <a:lnTo>
                      <a:pt x="47" y="114"/>
                    </a:lnTo>
                    <a:lnTo>
                      <a:pt x="94" y="137"/>
                    </a:lnTo>
                    <a:lnTo>
                      <a:pt x="0" y="121"/>
                    </a:lnTo>
                    <a:lnTo>
                      <a:pt x="80" y="69"/>
                    </a:lnTo>
                    <a:lnTo>
                      <a:pt x="46" y="109"/>
                    </a:lnTo>
                    <a:lnTo>
                      <a:pt x="568" y="0"/>
                    </a:lnTo>
                    <a:lnTo>
                      <a:pt x="569" y="4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43" name="Freeform 128"/>
              <p:cNvSpPr>
                <a:spLocks/>
              </p:cNvSpPr>
              <p:nvPr/>
            </p:nvSpPr>
            <p:spPr bwMode="auto">
              <a:xfrm>
                <a:off x="5627" y="3041"/>
                <a:ext cx="294" cy="71"/>
              </a:xfrm>
              <a:custGeom>
                <a:avLst/>
                <a:gdLst>
                  <a:gd name="T0" fmla="*/ 569 w 569"/>
                  <a:gd name="T1" fmla="*/ 4 h 137"/>
                  <a:gd name="T2" fmla="*/ 569 w 569"/>
                  <a:gd name="T3" fmla="*/ 4 h 137"/>
                  <a:gd name="T4" fmla="*/ 47 w 569"/>
                  <a:gd name="T5" fmla="*/ 114 h 137"/>
                  <a:gd name="T6" fmla="*/ 94 w 569"/>
                  <a:gd name="T7" fmla="*/ 137 h 137"/>
                  <a:gd name="T8" fmla="*/ 0 w 569"/>
                  <a:gd name="T9" fmla="*/ 121 h 137"/>
                  <a:gd name="T10" fmla="*/ 80 w 569"/>
                  <a:gd name="T11" fmla="*/ 69 h 137"/>
                  <a:gd name="T12" fmla="*/ 46 w 569"/>
                  <a:gd name="T13" fmla="*/ 109 h 137"/>
                  <a:gd name="T14" fmla="*/ 568 w 569"/>
                  <a:gd name="T15" fmla="*/ 0 h 137"/>
                  <a:gd name="T16" fmla="*/ 569 w 569"/>
                  <a:gd name="T17" fmla="*/ 4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9" h="137">
                    <a:moveTo>
                      <a:pt x="569" y="4"/>
                    </a:moveTo>
                    <a:lnTo>
                      <a:pt x="569" y="4"/>
                    </a:lnTo>
                    <a:lnTo>
                      <a:pt x="47" y="114"/>
                    </a:lnTo>
                    <a:lnTo>
                      <a:pt x="94" y="137"/>
                    </a:lnTo>
                    <a:lnTo>
                      <a:pt x="0" y="121"/>
                    </a:lnTo>
                    <a:lnTo>
                      <a:pt x="80" y="69"/>
                    </a:lnTo>
                    <a:lnTo>
                      <a:pt x="46" y="109"/>
                    </a:lnTo>
                    <a:lnTo>
                      <a:pt x="568" y="0"/>
                    </a:lnTo>
                    <a:lnTo>
                      <a:pt x="569" y="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44" name="Freeform 129"/>
              <p:cNvSpPr>
                <a:spLocks/>
              </p:cNvSpPr>
              <p:nvPr/>
            </p:nvSpPr>
            <p:spPr bwMode="auto">
              <a:xfrm>
                <a:off x="5627" y="3132"/>
                <a:ext cx="211" cy="51"/>
              </a:xfrm>
              <a:custGeom>
                <a:avLst/>
                <a:gdLst>
                  <a:gd name="T0" fmla="*/ 407 w 408"/>
                  <a:gd name="T1" fmla="*/ 100 h 100"/>
                  <a:gd name="T2" fmla="*/ 407 w 408"/>
                  <a:gd name="T3" fmla="*/ 100 h 100"/>
                  <a:gd name="T4" fmla="*/ 46 w 408"/>
                  <a:gd name="T5" fmla="*/ 29 h 100"/>
                  <a:gd name="T6" fmla="*/ 81 w 408"/>
                  <a:gd name="T7" fmla="*/ 69 h 100"/>
                  <a:gd name="T8" fmla="*/ 0 w 408"/>
                  <a:gd name="T9" fmla="*/ 17 h 100"/>
                  <a:gd name="T10" fmla="*/ 95 w 408"/>
                  <a:gd name="T11" fmla="*/ 0 h 100"/>
                  <a:gd name="T12" fmla="*/ 47 w 408"/>
                  <a:gd name="T13" fmla="*/ 24 h 100"/>
                  <a:gd name="T14" fmla="*/ 408 w 408"/>
                  <a:gd name="T15" fmla="*/ 96 h 100"/>
                  <a:gd name="T16" fmla="*/ 407 w 408"/>
                  <a:gd name="T17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8" h="100">
                    <a:moveTo>
                      <a:pt x="407" y="100"/>
                    </a:moveTo>
                    <a:lnTo>
                      <a:pt x="407" y="100"/>
                    </a:lnTo>
                    <a:lnTo>
                      <a:pt x="46" y="29"/>
                    </a:lnTo>
                    <a:lnTo>
                      <a:pt x="81" y="69"/>
                    </a:lnTo>
                    <a:lnTo>
                      <a:pt x="0" y="17"/>
                    </a:lnTo>
                    <a:lnTo>
                      <a:pt x="95" y="0"/>
                    </a:lnTo>
                    <a:lnTo>
                      <a:pt x="47" y="24"/>
                    </a:lnTo>
                    <a:lnTo>
                      <a:pt x="408" y="96"/>
                    </a:lnTo>
                    <a:lnTo>
                      <a:pt x="407" y="10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45" name="Freeform 130"/>
              <p:cNvSpPr>
                <a:spLocks/>
              </p:cNvSpPr>
              <p:nvPr/>
            </p:nvSpPr>
            <p:spPr bwMode="auto">
              <a:xfrm>
                <a:off x="5627" y="3132"/>
                <a:ext cx="211" cy="51"/>
              </a:xfrm>
              <a:custGeom>
                <a:avLst/>
                <a:gdLst>
                  <a:gd name="T0" fmla="*/ 407 w 408"/>
                  <a:gd name="T1" fmla="*/ 100 h 100"/>
                  <a:gd name="T2" fmla="*/ 407 w 408"/>
                  <a:gd name="T3" fmla="*/ 100 h 100"/>
                  <a:gd name="T4" fmla="*/ 46 w 408"/>
                  <a:gd name="T5" fmla="*/ 29 h 100"/>
                  <a:gd name="T6" fmla="*/ 81 w 408"/>
                  <a:gd name="T7" fmla="*/ 69 h 100"/>
                  <a:gd name="T8" fmla="*/ 0 w 408"/>
                  <a:gd name="T9" fmla="*/ 17 h 100"/>
                  <a:gd name="T10" fmla="*/ 95 w 408"/>
                  <a:gd name="T11" fmla="*/ 0 h 100"/>
                  <a:gd name="T12" fmla="*/ 47 w 408"/>
                  <a:gd name="T13" fmla="*/ 24 h 100"/>
                  <a:gd name="T14" fmla="*/ 408 w 408"/>
                  <a:gd name="T15" fmla="*/ 96 h 100"/>
                  <a:gd name="T16" fmla="*/ 407 w 408"/>
                  <a:gd name="T17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8" h="100">
                    <a:moveTo>
                      <a:pt x="407" y="100"/>
                    </a:moveTo>
                    <a:lnTo>
                      <a:pt x="407" y="100"/>
                    </a:lnTo>
                    <a:lnTo>
                      <a:pt x="46" y="29"/>
                    </a:lnTo>
                    <a:lnTo>
                      <a:pt x="81" y="69"/>
                    </a:lnTo>
                    <a:lnTo>
                      <a:pt x="0" y="17"/>
                    </a:lnTo>
                    <a:lnTo>
                      <a:pt x="95" y="0"/>
                    </a:lnTo>
                    <a:lnTo>
                      <a:pt x="47" y="24"/>
                    </a:lnTo>
                    <a:lnTo>
                      <a:pt x="408" y="96"/>
                    </a:lnTo>
                    <a:lnTo>
                      <a:pt x="407" y="10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46" name="Freeform 131"/>
              <p:cNvSpPr>
                <a:spLocks/>
              </p:cNvSpPr>
              <p:nvPr/>
            </p:nvSpPr>
            <p:spPr bwMode="auto">
              <a:xfrm>
                <a:off x="5594" y="2788"/>
                <a:ext cx="206" cy="263"/>
              </a:xfrm>
              <a:custGeom>
                <a:avLst/>
                <a:gdLst>
                  <a:gd name="T0" fmla="*/ 399 w 399"/>
                  <a:gd name="T1" fmla="*/ 3 h 509"/>
                  <a:gd name="T2" fmla="*/ 399 w 399"/>
                  <a:gd name="T3" fmla="*/ 3 h 509"/>
                  <a:gd name="T4" fmla="*/ 31 w 399"/>
                  <a:gd name="T5" fmla="*/ 473 h 509"/>
                  <a:gd name="T6" fmla="*/ 82 w 399"/>
                  <a:gd name="T7" fmla="*/ 460 h 509"/>
                  <a:gd name="T8" fmla="*/ 0 w 399"/>
                  <a:gd name="T9" fmla="*/ 509 h 509"/>
                  <a:gd name="T10" fmla="*/ 27 w 399"/>
                  <a:gd name="T11" fmla="*/ 417 h 509"/>
                  <a:gd name="T12" fmla="*/ 27 w 399"/>
                  <a:gd name="T13" fmla="*/ 470 h 509"/>
                  <a:gd name="T14" fmla="*/ 395 w 399"/>
                  <a:gd name="T15" fmla="*/ 0 h 509"/>
                  <a:gd name="T16" fmla="*/ 399 w 399"/>
                  <a:gd name="T17" fmla="*/ 3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9" h="509">
                    <a:moveTo>
                      <a:pt x="399" y="3"/>
                    </a:moveTo>
                    <a:lnTo>
                      <a:pt x="399" y="3"/>
                    </a:lnTo>
                    <a:lnTo>
                      <a:pt x="31" y="473"/>
                    </a:lnTo>
                    <a:lnTo>
                      <a:pt x="82" y="460"/>
                    </a:lnTo>
                    <a:lnTo>
                      <a:pt x="0" y="509"/>
                    </a:lnTo>
                    <a:lnTo>
                      <a:pt x="27" y="417"/>
                    </a:lnTo>
                    <a:lnTo>
                      <a:pt x="27" y="470"/>
                    </a:lnTo>
                    <a:lnTo>
                      <a:pt x="395" y="0"/>
                    </a:lnTo>
                    <a:lnTo>
                      <a:pt x="399" y="3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47" name="Freeform 132"/>
              <p:cNvSpPr>
                <a:spLocks/>
              </p:cNvSpPr>
              <p:nvPr/>
            </p:nvSpPr>
            <p:spPr bwMode="auto">
              <a:xfrm>
                <a:off x="5594" y="2788"/>
                <a:ext cx="206" cy="263"/>
              </a:xfrm>
              <a:custGeom>
                <a:avLst/>
                <a:gdLst>
                  <a:gd name="T0" fmla="*/ 399 w 399"/>
                  <a:gd name="T1" fmla="*/ 3 h 509"/>
                  <a:gd name="T2" fmla="*/ 399 w 399"/>
                  <a:gd name="T3" fmla="*/ 3 h 509"/>
                  <a:gd name="T4" fmla="*/ 31 w 399"/>
                  <a:gd name="T5" fmla="*/ 473 h 509"/>
                  <a:gd name="T6" fmla="*/ 82 w 399"/>
                  <a:gd name="T7" fmla="*/ 460 h 509"/>
                  <a:gd name="T8" fmla="*/ 0 w 399"/>
                  <a:gd name="T9" fmla="*/ 509 h 509"/>
                  <a:gd name="T10" fmla="*/ 27 w 399"/>
                  <a:gd name="T11" fmla="*/ 417 h 509"/>
                  <a:gd name="T12" fmla="*/ 27 w 399"/>
                  <a:gd name="T13" fmla="*/ 470 h 509"/>
                  <a:gd name="T14" fmla="*/ 395 w 399"/>
                  <a:gd name="T15" fmla="*/ 0 h 509"/>
                  <a:gd name="T16" fmla="*/ 399 w 399"/>
                  <a:gd name="T17" fmla="*/ 3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9" h="509">
                    <a:moveTo>
                      <a:pt x="399" y="3"/>
                    </a:moveTo>
                    <a:lnTo>
                      <a:pt x="399" y="3"/>
                    </a:lnTo>
                    <a:lnTo>
                      <a:pt x="31" y="473"/>
                    </a:lnTo>
                    <a:lnTo>
                      <a:pt x="82" y="460"/>
                    </a:lnTo>
                    <a:lnTo>
                      <a:pt x="0" y="509"/>
                    </a:lnTo>
                    <a:lnTo>
                      <a:pt x="27" y="417"/>
                    </a:lnTo>
                    <a:lnTo>
                      <a:pt x="27" y="470"/>
                    </a:lnTo>
                    <a:lnTo>
                      <a:pt x="395" y="0"/>
                    </a:lnTo>
                    <a:lnTo>
                      <a:pt x="399" y="3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48" name="Freeform 133"/>
              <p:cNvSpPr>
                <a:spLocks/>
              </p:cNvSpPr>
              <p:nvPr/>
            </p:nvSpPr>
            <p:spPr bwMode="auto">
              <a:xfrm>
                <a:off x="5572" y="2676"/>
                <a:ext cx="153" cy="362"/>
              </a:xfrm>
              <a:custGeom>
                <a:avLst/>
                <a:gdLst>
                  <a:gd name="T0" fmla="*/ 295 w 295"/>
                  <a:gd name="T1" fmla="*/ 2 h 701"/>
                  <a:gd name="T2" fmla="*/ 295 w 295"/>
                  <a:gd name="T3" fmla="*/ 2 h 701"/>
                  <a:gd name="T4" fmla="*/ 21 w 295"/>
                  <a:gd name="T5" fmla="*/ 658 h 701"/>
                  <a:gd name="T6" fmla="*/ 67 w 295"/>
                  <a:gd name="T7" fmla="*/ 632 h 701"/>
                  <a:gd name="T8" fmla="*/ 0 w 295"/>
                  <a:gd name="T9" fmla="*/ 701 h 701"/>
                  <a:gd name="T10" fmla="*/ 3 w 295"/>
                  <a:gd name="T11" fmla="*/ 605 h 701"/>
                  <a:gd name="T12" fmla="*/ 17 w 295"/>
                  <a:gd name="T13" fmla="*/ 656 h 701"/>
                  <a:gd name="T14" fmla="*/ 291 w 295"/>
                  <a:gd name="T15" fmla="*/ 0 h 701"/>
                  <a:gd name="T16" fmla="*/ 295 w 295"/>
                  <a:gd name="T17" fmla="*/ 2 h 7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5" h="701">
                    <a:moveTo>
                      <a:pt x="295" y="2"/>
                    </a:moveTo>
                    <a:lnTo>
                      <a:pt x="295" y="2"/>
                    </a:lnTo>
                    <a:lnTo>
                      <a:pt x="21" y="658"/>
                    </a:lnTo>
                    <a:lnTo>
                      <a:pt x="67" y="632"/>
                    </a:lnTo>
                    <a:lnTo>
                      <a:pt x="0" y="701"/>
                    </a:lnTo>
                    <a:lnTo>
                      <a:pt x="3" y="605"/>
                    </a:lnTo>
                    <a:lnTo>
                      <a:pt x="17" y="656"/>
                    </a:lnTo>
                    <a:lnTo>
                      <a:pt x="291" y="0"/>
                    </a:lnTo>
                    <a:lnTo>
                      <a:pt x="295" y="2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49" name="Freeform 134"/>
              <p:cNvSpPr>
                <a:spLocks/>
              </p:cNvSpPr>
              <p:nvPr/>
            </p:nvSpPr>
            <p:spPr bwMode="auto">
              <a:xfrm>
                <a:off x="5572" y="2676"/>
                <a:ext cx="153" cy="362"/>
              </a:xfrm>
              <a:custGeom>
                <a:avLst/>
                <a:gdLst>
                  <a:gd name="T0" fmla="*/ 295 w 295"/>
                  <a:gd name="T1" fmla="*/ 2 h 701"/>
                  <a:gd name="T2" fmla="*/ 295 w 295"/>
                  <a:gd name="T3" fmla="*/ 2 h 701"/>
                  <a:gd name="T4" fmla="*/ 21 w 295"/>
                  <a:gd name="T5" fmla="*/ 658 h 701"/>
                  <a:gd name="T6" fmla="*/ 67 w 295"/>
                  <a:gd name="T7" fmla="*/ 632 h 701"/>
                  <a:gd name="T8" fmla="*/ 0 w 295"/>
                  <a:gd name="T9" fmla="*/ 701 h 701"/>
                  <a:gd name="T10" fmla="*/ 3 w 295"/>
                  <a:gd name="T11" fmla="*/ 605 h 701"/>
                  <a:gd name="T12" fmla="*/ 17 w 295"/>
                  <a:gd name="T13" fmla="*/ 656 h 701"/>
                  <a:gd name="T14" fmla="*/ 291 w 295"/>
                  <a:gd name="T15" fmla="*/ 0 h 701"/>
                  <a:gd name="T16" fmla="*/ 295 w 295"/>
                  <a:gd name="T17" fmla="*/ 2 h 7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5" h="701">
                    <a:moveTo>
                      <a:pt x="295" y="2"/>
                    </a:moveTo>
                    <a:lnTo>
                      <a:pt x="295" y="2"/>
                    </a:lnTo>
                    <a:lnTo>
                      <a:pt x="21" y="658"/>
                    </a:lnTo>
                    <a:lnTo>
                      <a:pt x="67" y="632"/>
                    </a:lnTo>
                    <a:lnTo>
                      <a:pt x="0" y="701"/>
                    </a:lnTo>
                    <a:lnTo>
                      <a:pt x="3" y="605"/>
                    </a:lnTo>
                    <a:lnTo>
                      <a:pt x="17" y="656"/>
                    </a:lnTo>
                    <a:lnTo>
                      <a:pt x="291" y="0"/>
                    </a:lnTo>
                    <a:lnTo>
                      <a:pt x="295" y="2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50" name="Freeform 135"/>
              <p:cNvSpPr>
                <a:spLocks/>
              </p:cNvSpPr>
              <p:nvPr/>
            </p:nvSpPr>
            <p:spPr bwMode="auto">
              <a:xfrm>
                <a:off x="5535" y="3081"/>
                <a:ext cx="141" cy="43"/>
              </a:xfrm>
              <a:custGeom>
                <a:avLst/>
                <a:gdLst>
                  <a:gd name="T0" fmla="*/ 1 w 273"/>
                  <a:gd name="T1" fmla="*/ 84 h 84"/>
                  <a:gd name="T2" fmla="*/ 1 w 273"/>
                  <a:gd name="T3" fmla="*/ 84 h 84"/>
                  <a:gd name="T4" fmla="*/ 226 w 273"/>
                  <a:gd name="T5" fmla="*/ 44 h 84"/>
                  <a:gd name="T6" fmla="*/ 273 w 273"/>
                  <a:gd name="T7" fmla="*/ 69 h 84"/>
                  <a:gd name="T8" fmla="*/ 179 w 273"/>
                  <a:gd name="T9" fmla="*/ 50 h 84"/>
                  <a:gd name="T10" fmla="*/ 261 w 273"/>
                  <a:gd name="T11" fmla="*/ 0 h 84"/>
                  <a:gd name="T12" fmla="*/ 225 w 273"/>
                  <a:gd name="T13" fmla="*/ 39 h 84"/>
                  <a:gd name="T14" fmla="*/ 0 w 273"/>
                  <a:gd name="T15" fmla="*/ 79 h 84"/>
                  <a:gd name="T16" fmla="*/ 1 w 273"/>
                  <a:gd name="T1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3" h="84">
                    <a:moveTo>
                      <a:pt x="1" y="84"/>
                    </a:moveTo>
                    <a:lnTo>
                      <a:pt x="1" y="84"/>
                    </a:lnTo>
                    <a:lnTo>
                      <a:pt x="226" y="44"/>
                    </a:lnTo>
                    <a:lnTo>
                      <a:pt x="273" y="69"/>
                    </a:lnTo>
                    <a:lnTo>
                      <a:pt x="179" y="50"/>
                    </a:lnTo>
                    <a:lnTo>
                      <a:pt x="261" y="0"/>
                    </a:lnTo>
                    <a:lnTo>
                      <a:pt x="225" y="39"/>
                    </a:lnTo>
                    <a:lnTo>
                      <a:pt x="0" y="79"/>
                    </a:lnTo>
                    <a:lnTo>
                      <a:pt x="1" y="84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51" name="Freeform 136"/>
              <p:cNvSpPr>
                <a:spLocks/>
              </p:cNvSpPr>
              <p:nvPr/>
            </p:nvSpPr>
            <p:spPr bwMode="auto">
              <a:xfrm>
                <a:off x="5535" y="3081"/>
                <a:ext cx="141" cy="43"/>
              </a:xfrm>
              <a:custGeom>
                <a:avLst/>
                <a:gdLst>
                  <a:gd name="T0" fmla="*/ 1 w 273"/>
                  <a:gd name="T1" fmla="*/ 84 h 84"/>
                  <a:gd name="T2" fmla="*/ 1 w 273"/>
                  <a:gd name="T3" fmla="*/ 84 h 84"/>
                  <a:gd name="T4" fmla="*/ 226 w 273"/>
                  <a:gd name="T5" fmla="*/ 44 h 84"/>
                  <a:gd name="T6" fmla="*/ 273 w 273"/>
                  <a:gd name="T7" fmla="*/ 69 h 84"/>
                  <a:gd name="T8" fmla="*/ 179 w 273"/>
                  <a:gd name="T9" fmla="*/ 50 h 84"/>
                  <a:gd name="T10" fmla="*/ 261 w 273"/>
                  <a:gd name="T11" fmla="*/ 0 h 84"/>
                  <a:gd name="T12" fmla="*/ 225 w 273"/>
                  <a:gd name="T13" fmla="*/ 39 h 84"/>
                  <a:gd name="T14" fmla="*/ 0 w 273"/>
                  <a:gd name="T15" fmla="*/ 79 h 84"/>
                  <a:gd name="T16" fmla="*/ 1 w 273"/>
                  <a:gd name="T1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3" h="84">
                    <a:moveTo>
                      <a:pt x="1" y="84"/>
                    </a:moveTo>
                    <a:lnTo>
                      <a:pt x="1" y="84"/>
                    </a:lnTo>
                    <a:lnTo>
                      <a:pt x="226" y="44"/>
                    </a:lnTo>
                    <a:lnTo>
                      <a:pt x="273" y="69"/>
                    </a:lnTo>
                    <a:lnTo>
                      <a:pt x="179" y="50"/>
                    </a:lnTo>
                    <a:lnTo>
                      <a:pt x="261" y="0"/>
                    </a:lnTo>
                    <a:lnTo>
                      <a:pt x="225" y="39"/>
                    </a:lnTo>
                    <a:lnTo>
                      <a:pt x="0" y="79"/>
                    </a:lnTo>
                    <a:lnTo>
                      <a:pt x="1" y="8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52" name="Freeform 137"/>
              <p:cNvSpPr>
                <a:spLocks/>
              </p:cNvSpPr>
              <p:nvPr/>
            </p:nvSpPr>
            <p:spPr bwMode="auto">
              <a:xfrm>
                <a:off x="5486" y="2984"/>
                <a:ext cx="36" cy="50"/>
              </a:xfrm>
              <a:custGeom>
                <a:avLst/>
                <a:gdLst>
                  <a:gd name="T0" fmla="*/ 42 w 68"/>
                  <a:gd name="T1" fmla="*/ 29 h 95"/>
                  <a:gd name="T2" fmla="*/ 42 w 68"/>
                  <a:gd name="T3" fmla="*/ 29 h 95"/>
                  <a:gd name="T4" fmla="*/ 46 w 68"/>
                  <a:gd name="T5" fmla="*/ 49 h 95"/>
                  <a:gd name="T6" fmla="*/ 68 w 68"/>
                  <a:gd name="T7" fmla="*/ 0 h 95"/>
                  <a:gd name="T8" fmla="*/ 55 w 68"/>
                  <a:gd name="T9" fmla="*/ 95 h 95"/>
                  <a:gd name="T10" fmla="*/ 0 w 68"/>
                  <a:gd name="T11" fmla="*/ 17 h 95"/>
                  <a:gd name="T12" fmla="*/ 42 w 68"/>
                  <a:gd name="T13" fmla="*/ 50 h 95"/>
                  <a:gd name="T14" fmla="*/ 37 w 68"/>
                  <a:gd name="T15" fmla="*/ 31 h 95"/>
                  <a:gd name="T16" fmla="*/ 42 w 68"/>
                  <a:gd name="T17" fmla="*/ 29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95">
                    <a:moveTo>
                      <a:pt x="42" y="29"/>
                    </a:moveTo>
                    <a:lnTo>
                      <a:pt x="42" y="29"/>
                    </a:lnTo>
                    <a:lnTo>
                      <a:pt x="46" y="49"/>
                    </a:lnTo>
                    <a:lnTo>
                      <a:pt x="68" y="0"/>
                    </a:lnTo>
                    <a:lnTo>
                      <a:pt x="55" y="95"/>
                    </a:lnTo>
                    <a:lnTo>
                      <a:pt x="0" y="17"/>
                    </a:lnTo>
                    <a:lnTo>
                      <a:pt x="42" y="50"/>
                    </a:lnTo>
                    <a:lnTo>
                      <a:pt x="37" y="31"/>
                    </a:lnTo>
                    <a:lnTo>
                      <a:pt x="42" y="29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53" name="Freeform 138"/>
              <p:cNvSpPr>
                <a:spLocks/>
              </p:cNvSpPr>
              <p:nvPr/>
            </p:nvSpPr>
            <p:spPr bwMode="auto">
              <a:xfrm>
                <a:off x="5486" y="2984"/>
                <a:ext cx="36" cy="50"/>
              </a:xfrm>
              <a:custGeom>
                <a:avLst/>
                <a:gdLst>
                  <a:gd name="T0" fmla="*/ 42 w 68"/>
                  <a:gd name="T1" fmla="*/ 29 h 95"/>
                  <a:gd name="T2" fmla="*/ 42 w 68"/>
                  <a:gd name="T3" fmla="*/ 29 h 95"/>
                  <a:gd name="T4" fmla="*/ 46 w 68"/>
                  <a:gd name="T5" fmla="*/ 49 h 95"/>
                  <a:gd name="T6" fmla="*/ 68 w 68"/>
                  <a:gd name="T7" fmla="*/ 0 h 95"/>
                  <a:gd name="T8" fmla="*/ 55 w 68"/>
                  <a:gd name="T9" fmla="*/ 95 h 95"/>
                  <a:gd name="T10" fmla="*/ 0 w 68"/>
                  <a:gd name="T11" fmla="*/ 17 h 95"/>
                  <a:gd name="T12" fmla="*/ 42 w 68"/>
                  <a:gd name="T13" fmla="*/ 50 h 95"/>
                  <a:gd name="T14" fmla="*/ 37 w 68"/>
                  <a:gd name="T15" fmla="*/ 31 h 95"/>
                  <a:gd name="T16" fmla="*/ 42 w 68"/>
                  <a:gd name="T17" fmla="*/ 29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95">
                    <a:moveTo>
                      <a:pt x="42" y="29"/>
                    </a:moveTo>
                    <a:lnTo>
                      <a:pt x="42" y="29"/>
                    </a:lnTo>
                    <a:lnTo>
                      <a:pt x="46" y="49"/>
                    </a:lnTo>
                    <a:lnTo>
                      <a:pt x="68" y="0"/>
                    </a:lnTo>
                    <a:lnTo>
                      <a:pt x="55" y="95"/>
                    </a:lnTo>
                    <a:lnTo>
                      <a:pt x="0" y="17"/>
                    </a:lnTo>
                    <a:lnTo>
                      <a:pt x="42" y="50"/>
                    </a:lnTo>
                    <a:lnTo>
                      <a:pt x="37" y="31"/>
                    </a:lnTo>
                    <a:lnTo>
                      <a:pt x="42" y="2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54" name="Freeform 139"/>
              <p:cNvSpPr>
                <a:spLocks/>
              </p:cNvSpPr>
              <p:nvPr/>
            </p:nvSpPr>
            <p:spPr bwMode="auto">
              <a:xfrm>
                <a:off x="5580" y="3204"/>
                <a:ext cx="166" cy="311"/>
              </a:xfrm>
              <a:custGeom>
                <a:avLst/>
                <a:gdLst>
                  <a:gd name="T0" fmla="*/ 318 w 322"/>
                  <a:gd name="T1" fmla="*/ 602 h 602"/>
                  <a:gd name="T2" fmla="*/ 318 w 322"/>
                  <a:gd name="T3" fmla="*/ 602 h 602"/>
                  <a:gd name="T4" fmla="*/ 21 w 322"/>
                  <a:gd name="T5" fmla="*/ 44 h 602"/>
                  <a:gd name="T6" fmla="*/ 11 w 322"/>
                  <a:gd name="T7" fmla="*/ 96 h 602"/>
                  <a:gd name="T8" fmla="*/ 0 w 322"/>
                  <a:gd name="T9" fmla="*/ 0 h 602"/>
                  <a:gd name="T10" fmla="*/ 73 w 322"/>
                  <a:gd name="T11" fmla="*/ 63 h 602"/>
                  <a:gd name="T12" fmla="*/ 25 w 322"/>
                  <a:gd name="T13" fmla="*/ 41 h 602"/>
                  <a:gd name="T14" fmla="*/ 322 w 322"/>
                  <a:gd name="T15" fmla="*/ 600 h 602"/>
                  <a:gd name="T16" fmla="*/ 318 w 322"/>
                  <a:gd name="T17" fmla="*/ 602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2" h="602">
                    <a:moveTo>
                      <a:pt x="318" y="602"/>
                    </a:moveTo>
                    <a:lnTo>
                      <a:pt x="318" y="602"/>
                    </a:lnTo>
                    <a:lnTo>
                      <a:pt x="21" y="44"/>
                    </a:lnTo>
                    <a:lnTo>
                      <a:pt x="11" y="96"/>
                    </a:lnTo>
                    <a:lnTo>
                      <a:pt x="0" y="0"/>
                    </a:lnTo>
                    <a:lnTo>
                      <a:pt x="73" y="63"/>
                    </a:lnTo>
                    <a:lnTo>
                      <a:pt x="25" y="41"/>
                    </a:lnTo>
                    <a:lnTo>
                      <a:pt x="322" y="600"/>
                    </a:lnTo>
                    <a:lnTo>
                      <a:pt x="318" y="602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55" name="Freeform 140"/>
              <p:cNvSpPr>
                <a:spLocks/>
              </p:cNvSpPr>
              <p:nvPr/>
            </p:nvSpPr>
            <p:spPr bwMode="auto">
              <a:xfrm>
                <a:off x="5580" y="3204"/>
                <a:ext cx="166" cy="311"/>
              </a:xfrm>
              <a:custGeom>
                <a:avLst/>
                <a:gdLst>
                  <a:gd name="T0" fmla="*/ 318 w 322"/>
                  <a:gd name="T1" fmla="*/ 602 h 602"/>
                  <a:gd name="T2" fmla="*/ 318 w 322"/>
                  <a:gd name="T3" fmla="*/ 602 h 602"/>
                  <a:gd name="T4" fmla="*/ 21 w 322"/>
                  <a:gd name="T5" fmla="*/ 44 h 602"/>
                  <a:gd name="T6" fmla="*/ 11 w 322"/>
                  <a:gd name="T7" fmla="*/ 96 h 602"/>
                  <a:gd name="T8" fmla="*/ 0 w 322"/>
                  <a:gd name="T9" fmla="*/ 0 h 602"/>
                  <a:gd name="T10" fmla="*/ 73 w 322"/>
                  <a:gd name="T11" fmla="*/ 63 h 602"/>
                  <a:gd name="T12" fmla="*/ 25 w 322"/>
                  <a:gd name="T13" fmla="*/ 41 h 602"/>
                  <a:gd name="T14" fmla="*/ 322 w 322"/>
                  <a:gd name="T15" fmla="*/ 600 h 602"/>
                  <a:gd name="T16" fmla="*/ 318 w 322"/>
                  <a:gd name="T17" fmla="*/ 602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2" h="602">
                    <a:moveTo>
                      <a:pt x="318" y="602"/>
                    </a:moveTo>
                    <a:lnTo>
                      <a:pt x="318" y="602"/>
                    </a:lnTo>
                    <a:lnTo>
                      <a:pt x="21" y="44"/>
                    </a:lnTo>
                    <a:lnTo>
                      <a:pt x="11" y="96"/>
                    </a:lnTo>
                    <a:lnTo>
                      <a:pt x="0" y="0"/>
                    </a:lnTo>
                    <a:lnTo>
                      <a:pt x="73" y="63"/>
                    </a:lnTo>
                    <a:lnTo>
                      <a:pt x="25" y="41"/>
                    </a:lnTo>
                    <a:lnTo>
                      <a:pt x="322" y="600"/>
                    </a:lnTo>
                    <a:lnTo>
                      <a:pt x="318" y="602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56" name="Freeform 141"/>
              <p:cNvSpPr>
                <a:spLocks/>
              </p:cNvSpPr>
              <p:nvPr/>
            </p:nvSpPr>
            <p:spPr bwMode="auto">
              <a:xfrm>
                <a:off x="5516" y="2863"/>
                <a:ext cx="36" cy="168"/>
              </a:xfrm>
              <a:custGeom>
                <a:avLst/>
                <a:gdLst>
                  <a:gd name="T0" fmla="*/ 33 w 70"/>
                  <a:gd name="T1" fmla="*/ 0 h 325"/>
                  <a:gd name="T2" fmla="*/ 33 w 70"/>
                  <a:gd name="T3" fmla="*/ 0 h 325"/>
                  <a:gd name="T4" fmla="*/ 39 w 70"/>
                  <a:gd name="T5" fmla="*/ 278 h 325"/>
                  <a:gd name="T6" fmla="*/ 70 w 70"/>
                  <a:gd name="T7" fmla="*/ 235 h 325"/>
                  <a:gd name="T8" fmla="*/ 37 w 70"/>
                  <a:gd name="T9" fmla="*/ 325 h 325"/>
                  <a:gd name="T10" fmla="*/ 0 w 70"/>
                  <a:gd name="T11" fmla="*/ 236 h 325"/>
                  <a:gd name="T12" fmla="*/ 34 w 70"/>
                  <a:gd name="T13" fmla="*/ 278 h 325"/>
                  <a:gd name="T14" fmla="*/ 28 w 70"/>
                  <a:gd name="T15" fmla="*/ 0 h 325"/>
                  <a:gd name="T16" fmla="*/ 33 w 70"/>
                  <a:gd name="T17" fmla="*/ 0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325">
                    <a:moveTo>
                      <a:pt x="33" y="0"/>
                    </a:moveTo>
                    <a:lnTo>
                      <a:pt x="33" y="0"/>
                    </a:lnTo>
                    <a:lnTo>
                      <a:pt x="39" y="278"/>
                    </a:lnTo>
                    <a:lnTo>
                      <a:pt x="70" y="235"/>
                    </a:lnTo>
                    <a:lnTo>
                      <a:pt x="37" y="325"/>
                    </a:lnTo>
                    <a:lnTo>
                      <a:pt x="0" y="236"/>
                    </a:lnTo>
                    <a:lnTo>
                      <a:pt x="34" y="278"/>
                    </a:lnTo>
                    <a:lnTo>
                      <a:pt x="28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57" name="Freeform 142"/>
              <p:cNvSpPr>
                <a:spLocks/>
              </p:cNvSpPr>
              <p:nvPr/>
            </p:nvSpPr>
            <p:spPr bwMode="auto">
              <a:xfrm>
                <a:off x="5516" y="2863"/>
                <a:ext cx="36" cy="168"/>
              </a:xfrm>
              <a:custGeom>
                <a:avLst/>
                <a:gdLst>
                  <a:gd name="T0" fmla="*/ 33 w 70"/>
                  <a:gd name="T1" fmla="*/ 0 h 325"/>
                  <a:gd name="T2" fmla="*/ 33 w 70"/>
                  <a:gd name="T3" fmla="*/ 0 h 325"/>
                  <a:gd name="T4" fmla="*/ 39 w 70"/>
                  <a:gd name="T5" fmla="*/ 278 h 325"/>
                  <a:gd name="T6" fmla="*/ 70 w 70"/>
                  <a:gd name="T7" fmla="*/ 235 h 325"/>
                  <a:gd name="T8" fmla="*/ 37 w 70"/>
                  <a:gd name="T9" fmla="*/ 325 h 325"/>
                  <a:gd name="T10" fmla="*/ 0 w 70"/>
                  <a:gd name="T11" fmla="*/ 236 h 325"/>
                  <a:gd name="T12" fmla="*/ 34 w 70"/>
                  <a:gd name="T13" fmla="*/ 278 h 325"/>
                  <a:gd name="T14" fmla="*/ 28 w 70"/>
                  <a:gd name="T15" fmla="*/ 0 h 325"/>
                  <a:gd name="T16" fmla="*/ 33 w 70"/>
                  <a:gd name="T17" fmla="*/ 0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325">
                    <a:moveTo>
                      <a:pt x="33" y="0"/>
                    </a:moveTo>
                    <a:lnTo>
                      <a:pt x="33" y="0"/>
                    </a:lnTo>
                    <a:lnTo>
                      <a:pt x="39" y="278"/>
                    </a:lnTo>
                    <a:lnTo>
                      <a:pt x="70" y="235"/>
                    </a:lnTo>
                    <a:lnTo>
                      <a:pt x="37" y="325"/>
                    </a:lnTo>
                    <a:lnTo>
                      <a:pt x="0" y="236"/>
                    </a:lnTo>
                    <a:lnTo>
                      <a:pt x="34" y="278"/>
                    </a:lnTo>
                    <a:lnTo>
                      <a:pt x="28" y="0"/>
                    </a:lnTo>
                    <a:lnTo>
                      <a:pt x="33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58" name="Freeform 143"/>
              <p:cNvSpPr>
                <a:spLocks/>
              </p:cNvSpPr>
              <p:nvPr/>
            </p:nvSpPr>
            <p:spPr bwMode="auto">
              <a:xfrm>
                <a:off x="5551" y="3212"/>
                <a:ext cx="36" cy="71"/>
              </a:xfrm>
              <a:custGeom>
                <a:avLst/>
                <a:gdLst>
                  <a:gd name="T0" fmla="*/ 44 w 68"/>
                  <a:gd name="T1" fmla="*/ 137 h 137"/>
                  <a:gd name="T2" fmla="*/ 44 w 68"/>
                  <a:gd name="T3" fmla="*/ 137 h 137"/>
                  <a:gd name="T4" fmla="*/ 22 w 68"/>
                  <a:gd name="T5" fmla="*/ 47 h 137"/>
                  <a:gd name="T6" fmla="*/ 0 w 68"/>
                  <a:gd name="T7" fmla="*/ 95 h 137"/>
                  <a:gd name="T8" fmla="*/ 13 w 68"/>
                  <a:gd name="T9" fmla="*/ 0 h 137"/>
                  <a:gd name="T10" fmla="*/ 68 w 68"/>
                  <a:gd name="T11" fmla="*/ 79 h 137"/>
                  <a:gd name="T12" fmla="*/ 27 w 68"/>
                  <a:gd name="T13" fmla="*/ 46 h 137"/>
                  <a:gd name="T14" fmla="*/ 48 w 68"/>
                  <a:gd name="T15" fmla="*/ 135 h 137"/>
                  <a:gd name="T16" fmla="*/ 44 w 68"/>
                  <a:gd name="T17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137">
                    <a:moveTo>
                      <a:pt x="44" y="137"/>
                    </a:moveTo>
                    <a:lnTo>
                      <a:pt x="44" y="137"/>
                    </a:lnTo>
                    <a:lnTo>
                      <a:pt x="22" y="47"/>
                    </a:lnTo>
                    <a:lnTo>
                      <a:pt x="0" y="95"/>
                    </a:lnTo>
                    <a:lnTo>
                      <a:pt x="13" y="0"/>
                    </a:lnTo>
                    <a:lnTo>
                      <a:pt x="68" y="79"/>
                    </a:lnTo>
                    <a:lnTo>
                      <a:pt x="27" y="46"/>
                    </a:lnTo>
                    <a:lnTo>
                      <a:pt x="48" y="135"/>
                    </a:lnTo>
                    <a:lnTo>
                      <a:pt x="44" y="137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59" name="Freeform 144"/>
              <p:cNvSpPr>
                <a:spLocks/>
              </p:cNvSpPr>
              <p:nvPr/>
            </p:nvSpPr>
            <p:spPr bwMode="auto">
              <a:xfrm>
                <a:off x="5551" y="3212"/>
                <a:ext cx="36" cy="71"/>
              </a:xfrm>
              <a:custGeom>
                <a:avLst/>
                <a:gdLst>
                  <a:gd name="T0" fmla="*/ 44 w 68"/>
                  <a:gd name="T1" fmla="*/ 137 h 137"/>
                  <a:gd name="T2" fmla="*/ 44 w 68"/>
                  <a:gd name="T3" fmla="*/ 137 h 137"/>
                  <a:gd name="T4" fmla="*/ 22 w 68"/>
                  <a:gd name="T5" fmla="*/ 47 h 137"/>
                  <a:gd name="T6" fmla="*/ 0 w 68"/>
                  <a:gd name="T7" fmla="*/ 95 h 137"/>
                  <a:gd name="T8" fmla="*/ 13 w 68"/>
                  <a:gd name="T9" fmla="*/ 0 h 137"/>
                  <a:gd name="T10" fmla="*/ 68 w 68"/>
                  <a:gd name="T11" fmla="*/ 79 h 137"/>
                  <a:gd name="T12" fmla="*/ 27 w 68"/>
                  <a:gd name="T13" fmla="*/ 46 h 137"/>
                  <a:gd name="T14" fmla="*/ 48 w 68"/>
                  <a:gd name="T15" fmla="*/ 135 h 137"/>
                  <a:gd name="T16" fmla="*/ 44 w 68"/>
                  <a:gd name="T17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137">
                    <a:moveTo>
                      <a:pt x="44" y="137"/>
                    </a:moveTo>
                    <a:lnTo>
                      <a:pt x="44" y="137"/>
                    </a:lnTo>
                    <a:lnTo>
                      <a:pt x="22" y="47"/>
                    </a:lnTo>
                    <a:lnTo>
                      <a:pt x="0" y="95"/>
                    </a:lnTo>
                    <a:lnTo>
                      <a:pt x="13" y="0"/>
                    </a:lnTo>
                    <a:lnTo>
                      <a:pt x="68" y="79"/>
                    </a:lnTo>
                    <a:lnTo>
                      <a:pt x="27" y="46"/>
                    </a:lnTo>
                    <a:lnTo>
                      <a:pt x="48" y="135"/>
                    </a:lnTo>
                    <a:lnTo>
                      <a:pt x="44" y="137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60" name="Freeform 145"/>
              <p:cNvSpPr>
                <a:spLocks/>
              </p:cNvSpPr>
              <p:nvPr/>
            </p:nvSpPr>
            <p:spPr bwMode="auto">
              <a:xfrm>
                <a:off x="5291" y="2230"/>
                <a:ext cx="227" cy="804"/>
              </a:xfrm>
              <a:custGeom>
                <a:avLst/>
                <a:gdLst>
                  <a:gd name="T0" fmla="*/ 4 w 439"/>
                  <a:gd name="T1" fmla="*/ 0 h 1557"/>
                  <a:gd name="T2" fmla="*/ 4 w 439"/>
                  <a:gd name="T3" fmla="*/ 0 h 1557"/>
                  <a:gd name="T4" fmla="*/ 419 w 439"/>
                  <a:gd name="T5" fmla="*/ 1511 h 1557"/>
                  <a:gd name="T6" fmla="*/ 439 w 439"/>
                  <a:gd name="T7" fmla="*/ 1462 h 1557"/>
                  <a:gd name="T8" fmla="*/ 429 w 439"/>
                  <a:gd name="T9" fmla="*/ 1557 h 1557"/>
                  <a:gd name="T10" fmla="*/ 372 w 439"/>
                  <a:gd name="T11" fmla="*/ 1480 h 1557"/>
                  <a:gd name="T12" fmla="*/ 414 w 439"/>
                  <a:gd name="T13" fmla="*/ 1512 h 1557"/>
                  <a:gd name="T14" fmla="*/ 0 w 439"/>
                  <a:gd name="T15" fmla="*/ 1 h 1557"/>
                  <a:gd name="T16" fmla="*/ 4 w 439"/>
                  <a:gd name="T17" fmla="*/ 0 h 1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9" h="1557">
                    <a:moveTo>
                      <a:pt x="4" y="0"/>
                    </a:moveTo>
                    <a:lnTo>
                      <a:pt x="4" y="0"/>
                    </a:lnTo>
                    <a:lnTo>
                      <a:pt x="419" y="1511"/>
                    </a:lnTo>
                    <a:lnTo>
                      <a:pt x="439" y="1462"/>
                    </a:lnTo>
                    <a:lnTo>
                      <a:pt x="429" y="1557"/>
                    </a:lnTo>
                    <a:lnTo>
                      <a:pt x="372" y="1480"/>
                    </a:lnTo>
                    <a:lnTo>
                      <a:pt x="414" y="1512"/>
                    </a:lnTo>
                    <a:lnTo>
                      <a:pt x="0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61" name="Freeform 146"/>
              <p:cNvSpPr>
                <a:spLocks/>
              </p:cNvSpPr>
              <p:nvPr/>
            </p:nvSpPr>
            <p:spPr bwMode="auto">
              <a:xfrm>
                <a:off x="5291" y="2230"/>
                <a:ext cx="227" cy="804"/>
              </a:xfrm>
              <a:custGeom>
                <a:avLst/>
                <a:gdLst>
                  <a:gd name="T0" fmla="*/ 4 w 439"/>
                  <a:gd name="T1" fmla="*/ 0 h 1557"/>
                  <a:gd name="T2" fmla="*/ 4 w 439"/>
                  <a:gd name="T3" fmla="*/ 0 h 1557"/>
                  <a:gd name="T4" fmla="*/ 419 w 439"/>
                  <a:gd name="T5" fmla="*/ 1511 h 1557"/>
                  <a:gd name="T6" fmla="*/ 439 w 439"/>
                  <a:gd name="T7" fmla="*/ 1462 h 1557"/>
                  <a:gd name="T8" fmla="*/ 429 w 439"/>
                  <a:gd name="T9" fmla="*/ 1557 h 1557"/>
                  <a:gd name="T10" fmla="*/ 372 w 439"/>
                  <a:gd name="T11" fmla="*/ 1480 h 1557"/>
                  <a:gd name="T12" fmla="*/ 414 w 439"/>
                  <a:gd name="T13" fmla="*/ 1512 h 1557"/>
                  <a:gd name="T14" fmla="*/ 0 w 439"/>
                  <a:gd name="T15" fmla="*/ 1 h 1557"/>
                  <a:gd name="T16" fmla="*/ 4 w 439"/>
                  <a:gd name="T17" fmla="*/ 0 h 1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9" h="1557">
                    <a:moveTo>
                      <a:pt x="4" y="0"/>
                    </a:moveTo>
                    <a:lnTo>
                      <a:pt x="4" y="0"/>
                    </a:lnTo>
                    <a:lnTo>
                      <a:pt x="419" y="1511"/>
                    </a:lnTo>
                    <a:lnTo>
                      <a:pt x="439" y="1462"/>
                    </a:lnTo>
                    <a:lnTo>
                      <a:pt x="429" y="1557"/>
                    </a:lnTo>
                    <a:lnTo>
                      <a:pt x="372" y="1480"/>
                    </a:lnTo>
                    <a:lnTo>
                      <a:pt x="414" y="1512"/>
                    </a:lnTo>
                    <a:lnTo>
                      <a:pt x="0" y="1"/>
                    </a:lnTo>
                    <a:lnTo>
                      <a:pt x="4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62" name="Freeform 147"/>
              <p:cNvSpPr>
                <a:spLocks/>
              </p:cNvSpPr>
              <p:nvPr/>
            </p:nvSpPr>
            <p:spPr bwMode="auto">
              <a:xfrm>
                <a:off x="5623" y="2893"/>
                <a:ext cx="525" cy="198"/>
              </a:xfrm>
              <a:custGeom>
                <a:avLst/>
                <a:gdLst>
                  <a:gd name="T0" fmla="*/ 1017 w 1017"/>
                  <a:gd name="T1" fmla="*/ 5 h 384"/>
                  <a:gd name="T2" fmla="*/ 1017 w 1017"/>
                  <a:gd name="T3" fmla="*/ 5 h 384"/>
                  <a:gd name="T4" fmla="*/ 46 w 1017"/>
                  <a:gd name="T5" fmla="*/ 368 h 384"/>
                  <a:gd name="T6" fmla="*/ 96 w 1017"/>
                  <a:gd name="T7" fmla="*/ 384 h 384"/>
                  <a:gd name="T8" fmla="*/ 0 w 1017"/>
                  <a:gd name="T9" fmla="*/ 382 h 384"/>
                  <a:gd name="T10" fmla="*/ 72 w 1017"/>
                  <a:gd name="T11" fmla="*/ 318 h 384"/>
                  <a:gd name="T12" fmla="*/ 44 w 1017"/>
                  <a:gd name="T13" fmla="*/ 364 h 384"/>
                  <a:gd name="T14" fmla="*/ 1015 w 1017"/>
                  <a:gd name="T15" fmla="*/ 0 h 384"/>
                  <a:gd name="T16" fmla="*/ 1017 w 1017"/>
                  <a:gd name="T17" fmla="*/ 5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7" h="384">
                    <a:moveTo>
                      <a:pt x="1017" y="5"/>
                    </a:moveTo>
                    <a:lnTo>
                      <a:pt x="1017" y="5"/>
                    </a:lnTo>
                    <a:lnTo>
                      <a:pt x="46" y="368"/>
                    </a:lnTo>
                    <a:lnTo>
                      <a:pt x="96" y="384"/>
                    </a:lnTo>
                    <a:lnTo>
                      <a:pt x="0" y="382"/>
                    </a:lnTo>
                    <a:lnTo>
                      <a:pt x="72" y="318"/>
                    </a:lnTo>
                    <a:lnTo>
                      <a:pt x="44" y="364"/>
                    </a:lnTo>
                    <a:lnTo>
                      <a:pt x="1015" y="0"/>
                    </a:lnTo>
                    <a:lnTo>
                      <a:pt x="1017" y="5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63" name="Freeform 148"/>
              <p:cNvSpPr>
                <a:spLocks/>
              </p:cNvSpPr>
              <p:nvPr/>
            </p:nvSpPr>
            <p:spPr bwMode="auto">
              <a:xfrm>
                <a:off x="5623" y="2893"/>
                <a:ext cx="525" cy="198"/>
              </a:xfrm>
              <a:custGeom>
                <a:avLst/>
                <a:gdLst>
                  <a:gd name="T0" fmla="*/ 1017 w 1017"/>
                  <a:gd name="T1" fmla="*/ 5 h 384"/>
                  <a:gd name="T2" fmla="*/ 1017 w 1017"/>
                  <a:gd name="T3" fmla="*/ 5 h 384"/>
                  <a:gd name="T4" fmla="*/ 46 w 1017"/>
                  <a:gd name="T5" fmla="*/ 368 h 384"/>
                  <a:gd name="T6" fmla="*/ 96 w 1017"/>
                  <a:gd name="T7" fmla="*/ 384 h 384"/>
                  <a:gd name="T8" fmla="*/ 0 w 1017"/>
                  <a:gd name="T9" fmla="*/ 382 h 384"/>
                  <a:gd name="T10" fmla="*/ 72 w 1017"/>
                  <a:gd name="T11" fmla="*/ 318 h 384"/>
                  <a:gd name="T12" fmla="*/ 44 w 1017"/>
                  <a:gd name="T13" fmla="*/ 364 h 384"/>
                  <a:gd name="T14" fmla="*/ 1015 w 1017"/>
                  <a:gd name="T15" fmla="*/ 0 h 384"/>
                  <a:gd name="T16" fmla="*/ 1017 w 1017"/>
                  <a:gd name="T17" fmla="*/ 5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7" h="384">
                    <a:moveTo>
                      <a:pt x="1017" y="5"/>
                    </a:moveTo>
                    <a:lnTo>
                      <a:pt x="1017" y="5"/>
                    </a:lnTo>
                    <a:lnTo>
                      <a:pt x="46" y="368"/>
                    </a:lnTo>
                    <a:lnTo>
                      <a:pt x="96" y="384"/>
                    </a:lnTo>
                    <a:lnTo>
                      <a:pt x="0" y="382"/>
                    </a:lnTo>
                    <a:lnTo>
                      <a:pt x="72" y="318"/>
                    </a:lnTo>
                    <a:lnTo>
                      <a:pt x="44" y="364"/>
                    </a:lnTo>
                    <a:lnTo>
                      <a:pt x="1015" y="0"/>
                    </a:lnTo>
                    <a:lnTo>
                      <a:pt x="1017" y="5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64" name="Freeform 149"/>
              <p:cNvSpPr>
                <a:spLocks/>
              </p:cNvSpPr>
              <p:nvPr/>
            </p:nvSpPr>
            <p:spPr bwMode="auto">
              <a:xfrm>
                <a:off x="5613" y="2679"/>
                <a:ext cx="578" cy="392"/>
              </a:xfrm>
              <a:custGeom>
                <a:avLst/>
                <a:gdLst>
                  <a:gd name="T0" fmla="*/ 1119 w 1119"/>
                  <a:gd name="T1" fmla="*/ 3 h 760"/>
                  <a:gd name="T2" fmla="*/ 1119 w 1119"/>
                  <a:gd name="T3" fmla="*/ 3 h 760"/>
                  <a:gd name="T4" fmla="*/ 41 w 1119"/>
                  <a:gd name="T5" fmla="*/ 735 h 760"/>
                  <a:gd name="T6" fmla="*/ 94 w 1119"/>
                  <a:gd name="T7" fmla="*/ 739 h 760"/>
                  <a:gd name="T8" fmla="*/ 0 w 1119"/>
                  <a:gd name="T9" fmla="*/ 760 h 760"/>
                  <a:gd name="T10" fmla="*/ 54 w 1119"/>
                  <a:gd name="T11" fmla="*/ 681 h 760"/>
                  <a:gd name="T12" fmla="*/ 38 w 1119"/>
                  <a:gd name="T13" fmla="*/ 731 h 760"/>
                  <a:gd name="T14" fmla="*/ 1116 w 1119"/>
                  <a:gd name="T15" fmla="*/ 0 h 760"/>
                  <a:gd name="T16" fmla="*/ 1119 w 1119"/>
                  <a:gd name="T17" fmla="*/ 3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19" h="760">
                    <a:moveTo>
                      <a:pt x="1119" y="3"/>
                    </a:moveTo>
                    <a:lnTo>
                      <a:pt x="1119" y="3"/>
                    </a:lnTo>
                    <a:lnTo>
                      <a:pt x="41" y="735"/>
                    </a:lnTo>
                    <a:lnTo>
                      <a:pt x="94" y="739"/>
                    </a:lnTo>
                    <a:lnTo>
                      <a:pt x="0" y="760"/>
                    </a:lnTo>
                    <a:lnTo>
                      <a:pt x="54" y="681"/>
                    </a:lnTo>
                    <a:lnTo>
                      <a:pt x="38" y="731"/>
                    </a:lnTo>
                    <a:lnTo>
                      <a:pt x="1116" y="0"/>
                    </a:lnTo>
                    <a:lnTo>
                      <a:pt x="1119" y="3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65" name="Freeform 150"/>
              <p:cNvSpPr>
                <a:spLocks/>
              </p:cNvSpPr>
              <p:nvPr/>
            </p:nvSpPr>
            <p:spPr bwMode="auto">
              <a:xfrm>
                <a:off x="5613" y="2679"/>
                <a:ext cx="578" cy="392"/>
              </a:xfrm>
              <a:custGeom>
                <a:avLst/>
                <a:gdLst>
                  <a:gd name="T0" fmla="*/ 1119 w 1119"/>
                  <a:gd name="T1" fmla="*/ 3 h 760"/>
                  <a:gd name="T2" fmla="*/ 1119 w 1119"/>
                  <a:gd name="T3" fmla="*/ 3 h 760"/>
                  <a:gd name="T4" fmla="*/ 41 w 1119"/>
                  <a:gd name="T5" fmla="*/ 735 h 760"/>
                  <a:gd name="T6" fmla="*/ 94 w 1119"/>
                  <a:gd name="T7" fmla="*/ 739 h 760"/>
                  <a:gd name="T8" fmla="*/ 0 w 1119"/>
                  <a:gd name="T9" fmla="*/ 760 h 760"/>
                  <a:gd name="T10" fmla="*/ 54 w 1119"/>
                  <a:gd name="T11" fmla="*/ 681 h 760"/>
                  <a:gd name="T12" fmla="*/ 38 w 1119"/>
                  <a:gd name="T13" fmla="*/ 731 h 760"/>
                  <a:gd name="T14" fmla="*/ 1116 w 1119"/>
                  <a:gd name="T15" fmla="*/ 0 h 760"/>
                  <a:gd name="T16" fmla="*/ 1119 w 1119"/>
                  <a:gd name="T17" fmla="*/ 3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19" h="760">
                    <a:moveTo>
                      <a:pt x="1119" y="3"/>
                    </a:moveTo>
                    <a:lnTo>
                      <a:pt x="1119" y="3"/>
                    </a:lnTo>
                    <a:lnTo>
                      <a:pt x="41" y="735"/>
                    </a:lnTo>
                    <a:lnTo>
                      <a:pt x="94" y="739"/>
                    </a:lnTo>
                    <a:lnTo>
                      <a:pt x="0" y="760"/>
                    </a:lnTo>
                    <a:lnTo>
                      <a:pt x="54" y="681"/>
                    </a:lnTo>
                    <a:lnTo>
                      <a:pt x="38" y="731"/>
                    </a:lnTo>
                    <a:lnTo>
                      <a:pt x="1116" y="0"/>
                    </a:lnTo>
                    <a:lnTo>
                      <a:pt x="1119" y="3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66" name="Freeform 151"/>
              <p:cNvSpPr>
                <a:spLocks/>
              </p:cNvSpPr>
              <p:nvPr/>
            </p:nvSpPr>
            <p:spPr bwMode="auto">
              <a:xfrm>
                <a:off x="5616" y="2816"/>
                <a:ext cx="436" cy="260"/>
              </a:xfrm>
              <a:custGeom>
                <a:avLst/>
                <a:gdLst>
                  <a:gd name="T0" fmla="*/ 844 w 844"/>
                  <a:gd name="T1" fmla="*/ 4 h 504"/>
                  <a:gd name="T2" fmla="*/ 844 w 844"/>
                  <a:gd name="T3" fmla="*/ 4 h 504"/>
                  <a:gd name="T4" fmla="*/ 43 w 844"/>
                  <a:gd name="T5" fmla="*/ 481 h 504"/>
                  <a:gd name="T6" fmla="*/ 95 w 844"/>
                  <a:gd name="T7" fmla="*/ 488 h 504"/>
                  <a:gd name="T8" fmla="*/ 0 w 844"/>
                  <a:gd name="T9" fmla="*/ 504 h 504"/>
                  <a:gd name="T10" fmla="*/ 59 w 844"/>
                  <a:gd name="T11" fmla="*/ 428 h 504"/>
                  <a:gd name="T12" fmla="*/ 40 w 844"/>
                  <a:gd name="T13" fmla="*/ 477 h 504"/>
                  <a:gd name="T14" fmla="*/ 842 w 844"/>
                  <a:gd name="T15" fmla="*/ 0 h 504"/>
                  <a:gd name="T16" fmla="*/ 844 w 844"/>
                  <a:gd name="T17" fmla="*/ 4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4" h="504">
                    <a:moveTo>
                      <a:pt x="844" y="4"/>
                    </a:moveTo>
                    <a:lnTo>
                      <a:pt x="844" y="4"/>
                    </a:lnTo>
                    <a:lnTo>
                      <a:pt x="43" y="481"/>
                    </a:lnTo>
                    <a:lnTo>
                      <a:pt x="95" y="488"/>
                    </a:lnTo>
                    <a:lnTo>
                      <a:pt x="0" y="504"/>
                    </a:lnTo>
                    <a:lnTo>
                      <a:pt x="59" y="428"/>
                    </a:lnTo>
                    <a:lnTo>
                      <a:pt x="40" y="477"/>
                    </a:lnTo>
                    <a:lnTo>
                      <a:pt x="842" y="0"/>
                    </a:lnTo>
                    <a:lnTo>
                      <a:pt x="844" y="4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67" name="Freeform 152"/>
              <p:cNvSpPr>
                <a:spLocks/>
              </p:cNvSpPr>
              <p:nvPr/>
            </p:nvSpPr>
            <p:spPr bwMode="auto">
              <a:xfrm>
                <a:off x="5616" y="2816"/>
                <a:ext cx="436" cy="260"/>
              </a:xfrm>
              <a:custGeom>
                <a:avLst/>
                <a:gdLst>
                  <a:gd name="T0" fmla="*/ 844 w 844"/>
                  <a:gd name="T1" fmla="*/ 4 h 504"/>
                  <a:gd name="T2" fmla="*/ 844 w 844"/>
                  <a:gd name="T3" fmla="*/ 4 h 504"/>
                  <a:gd name="T4" fmla="*/ 43 w 844"/>
                  <a:gd name="T5" fmla="*/ 481 h 504"/>
                  <a:gd name="T6" fmla="*/ 95 w 844"/>
                  <a:gd name="T7" fmla="*/ 488 h 504"/>
                  <a:gd name="T8" fmla="*/ 0 w 844"/>
                  <a:gd name="T9" fmla="*/ 504 h 504"/>
                  <a:gd name="T10" fmla="*/ 59 w 844"/>
                  <a:gd name="T11" fmla="*/ 428 h 504"/>
                  <a:gd name="T12" fmla="*/ 40 w 844"/>
                  <a:gd name="T13" fmla="*/ 477 h 504"/>
                  <a:gd name="T14" fmla="*/ 842 w 844"/>
                  <a:gd name="T15" fmla="*/ 0 h 504"/>
                  <a:gd name="T16" fmla="*/ 844 w 844"/>
                  <a:gd name="T17" fmla="*/ 4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4" h="504">
                    <a:moveTo>
                      <a:pt x="844" y="4"/>
                    </a:moveTo>
                    <a:lnTo>
                      <a:pt x="844" y="4"/>
                    </a:lnTo>
                    <a:lnTo>
                      <a:pt x="43" y="481"/>
                    </a:lnTo>
                    <a:lnTo>
                      <a:pt x="95" y="488"/>
                    </a:lnTo>
                    <a:lnTo>
                      <a:pt x="0" y="504"/>
                    </a:lnTo>
                    <a:lnTo>
                      <a:pt x="59" y="428"/>
                    </a:lnTo>
                    <a:lnTo>
                      <a:pt x="40" y="477"/>
                    </a:lnTo>
                    <a:lnTo>
                      <a:pt x="842" y="0"/>
                    </a:lnTo>
                    <a:lnTo>
                      <a:pt x="844" y="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68" name="Freeform 153"/>
              <p:cNvSpPr>
                <a:spLocks/>
              </p:cNvSpPr>
              <p:nvPr/>
            </p:nvSpPr>
            <p:spPr bwMode="auto">
              <a:xfrm>
                <a:off x="5578" y="2863"/>
                <a:ext cx="90" cy="178"/>
              </a:xfrm>
              <a:custGeom>
                <a:avLst/>
                <a:gdLst>
                  <a:gd name="T0" fmla="*/ 174 w 174"/>
                  <a:gd name="T1" fmla="*/ 2 h 344"/>
                  <a:gd name="T2" fmla="*/ 174 w 174"/>
                  <a:gd name="T3" fmla="*/ 2 h 344"/>
                  <a:gd name="T4" fmla="*/ 24 w 174"/>
                  <a:gd name="T5" fmla="*/ 302 h 344"/>
                  <a:gd name="T6" fmla="*/ 72 w 174"/>
                  <a:gd name="T7" fmla="*/ 279 h 344"/>
                  <a:gd name="T8" fmla="*/ 0 w 174"/>
                  <a:gd name="T9" fmla="*/ 344 h 344"/>
                  <a:gd name="T10" fmla="*/ 9 w 174"/>
                  <a:gd name="T11" fmla="*/ 248 h 344"/>
                  <a:gd name="T12" fmla="*/ 19 w 174"/>
                  <a:gd name="T13" fmla="*/ 300 h 344"/>
                  <a:gd name="T14" fmla="*/ 169 w 174"/>
                  <a:gd name="T15" fmla="*/ 0 h 344"/>
                  <a:gd name="T16" fmla="*/ 174 w 174"/>
                  <a:gd name="T17" fmla="*/ 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4" h="344">
                    <a:moveTo>
                      <a:pt x="174" y="2"/>
                    </a:moveTo>
                    <a:lnTo>
                      <a:pt x="174" y="2"/>
                    </a:lnTo>
                    <a:lnTo>
                      <a:pt x="24" y="302"/>
                    </a:lnTo>
                    <a:lnTo>
                      <a:pt x="72" y="279"/>
                    </a:lnTo>
                    <a:lnTo>
                      <a:pt x="0" y="344"/>
                    </a:lnTo>
                    <a:lnTo>
                      <a:pt x="9" y="248"/>
                    </a:lnTo>
                    <a:lnTo>
                      <a:pt x="19" y="300"/>
                    </a:lnTo>
                    <a:lnTo>
                      <a:pt x="169" y="0"/>
                    </a:lnTo>
                    <a:lnTo>
                      <a:pt x="174" y="2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69" name="Freeform 154"/>
              <p:cNvSpPr>
                <a:spLocks/>
              </p:cNvSpPr>
              <p:nvPr/>
            </p:nvSpPr>
            <p:spPr bwMode="auto">
              <a:xfrm>
                <a:off x="5578" y="2863"/>
                <a:ext cx="90" cy="178"/>
              </a:xfrm>
              <a:custGeom>
                <a:avLst/>
                <a:gdLst>
                  <a:gd name="T0" fmla="*/ 174 w 174"/>
                  <a:gd name="T1" fmla="*/ 2 h 344"/>
                  <a:gd name="T2" fmla="*/ 174 w 174"/>
                  <a:gd name="T3" fmla="*/ 2 h 344"/>
                  <a:gd name="T4" fmla="*/ 24 w 174"/>
                  <a:gd name="T5" fmla="*/ 302 h 344"/>
                  <a:gd name="T6" fmla="*/ 72 w 174"/>
                  <a:gd name="T7" fmla="*/ 279 h 344"/>
                  <a:gd name="T8" fmla="*/ 0 w 174"/>
                  <a:gd name="T9" fmla="*/ 344 h 344"/>
                  <a:gd name="T10" fmla="*/ 9 w 174"/>
                  <a:gd name="T11" fmla="*/ 248 h 344"/>
                  <a:gd name="T12" fmla="*/ 19 w 174"/>
                  <a:gd name="T13" fmla="*/ 300 h 344"/>
                  <a:gd name="T14" fmla="*/ 169 w 174"/>
                  <a:gd name="T15" fmla="*/ 0 h 344"/>
                  <a:gd name="T16" fmla="*/ 174 w 174"/>
                  <a:gd name="T17" fmla="*/ 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4" h="344">
                    <a:moveTo>
                      <a:pt x="174" y="2"/>
                    </a:moveTo>
                    <a:lnTo>
                      <a:pt x="174" y="2"/>
                    </a:lnTo>
                    <a:lnTo>
                      <a:pt x="24" y="302"/>
                    </a:lnTo>
                    <a:lnTo>
                      <a:pt x="72" y="279"/>
                    </a:lnTo>
                    <a:lnTo>
                      <a:pt x="0" y="344"/>
                    </a:lnTo>
                    <a:lnTo>
                      <a:pt x="9" y="248"/>
                    </a:lnTo>
                    <a:lnTo>
                      <a:pt x="19" y="300"/>
                    </a:lnTo>
                    <a:lnTo>
                      <a:pt x="169" y="0"/>
                    </a:lnTo>
                    <a:lnTo>
                      <a:pt x="174" y="2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70" name="Freeform 155"/>
              <p:cNvSpPr>
                <a:spLocks/>
              </p:cNvSpPr>
              <p:nvPr/>
            </p:nvSpPr>
            <p:spPr bwMode="auto">
              <a:xfrm>
                <a:off x="5628" y="3109"/>
                <a:ext cx="487" cy="36"/>
              </a:xfrm>
              <a:custGeom>
                <a:avLst/>
                <a:gdLst>
                  <a:gd name="T0" fmla="*/ 941 w 941"/>
                  <a:gd name="T1" fmla="*/ 65 h 70"/>
                  <a:gd name="T2" fmla="*/ 941 w 941"/>
                  <a:gd name="T3" fmla="*/ 65 h 70"/>
                  <a:gd name="T4" fmla="*/ 48 w 941"/>
                  <a:gd name="T5" fmla="*/ 36 h 70"/>
                  <a:gd name="T6" fmla="*/ 89 w 941"/>
                  <a:gd name="T7" fmla="*/ 70 h 70"/>
                  <a:gd name="T8" fmla="*/ 0 w 941"/>
                  <a:gd name="T9" fmla="*/ 32 h 70"/>
                  <a:gd name="T10" fmla="*/ 91 w 941"/>
                  <a:gd name="T11" fmla="*/ 0 h 70"/>
                  <a:gd name="T12" fmla="*/ 48 w 941"/>
                  <a:gd name="T13" fmla="*/ 32 h 70"/>
                  <a:gd name="T14" fmla="*/ 941 w 941"/>
                  <a:gd name="T15" fmla="*/ 60 h 70"/>
                  <a:gd name="T16" fmla="*/ 941 w 941"/>
                  <a:gd name="T17" fmla="*/ 6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1" h="70">
                    <a:moveTo>
                      <a:pt x="941" y="65"/>
                    </a:moveTo>
                    <a:lnTo>
                      <a:pt x="941" y="65"/>
                    </a:lnTo>
                    <a:lnTo>
                      <a:pt x="48" y="36"/>
                    </a:lnTo>
                    <a:lnTo>
                      <a:pt x="89" y="70"/>
                    </a:lnTo>
                    <a:lnTo>
                      <a:pt x="0" y="32"/>
                    </a:lnTo>
                    <a:lnTo>
                      <a:pt x="91" y="0"/>
                    </a:lnTo>
                    <a:lnTo>
                      <a:pt x="48" y="32"/>
                    </a:lnTo>
                    <a:lnTo>
                      <a:pt x="941" y="60"/>
                    </a:lnTo>
                    <a:lnTo>
                      <a:pt x="941" y="65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71" name="Freeform 156"/>
              <p:cNvSpPr>
                <a:spLocks/>
              </p:cNvSpPr>
              <p:nvPr/>
            </p:nvSpPr>
            <p:spPr bwMode="auto">
              <a:xfrm>
                <a:off x="5628" y="3109"/>
                <a:ext cx="487" cy="36"/>
              </a:xfrm>
              <a:custGeom>
                <a:avLst/>
                <a:gdLst>
                  <a:gd name="T0" fmla="*/ 941 w 941"/>
                  <a:gd name="T1" fmla="*/ 65 h 70"/>
                  <a:gd name="T2" fmla="*/ 941 w 941"/>
                  <a:gd name="T3" fmla="*/ 65 h 70"/>
                  <a:gd name="T4" fmla="*/ 48 w 941"/>
                  <a:gd name="T5" fmla="*/ 36 h 70"/>
                  <a:gd name="T6" fmla="*/ 89 w 941"/>
                  <a:gd name="T7" fmla="*/ 70 h 70"/>
                  <a:gd name="T8" fmla="*/ 0 w 941"/>
                  <a:gd name="T9" fmla="*/ 32 h 70"/>
                  <a:gd name="T10" fmla="*/ 91 w 941"/>
                  <a:gd name="T11" fmla="*/ 0 h 70"/>
                  <a:gd name="T12" fmla="*/ 48 w 941"/>
                  <a:gd name="T13" fmla="*/ 32 h 70"/>
                  <a:gd name="T14" fmla="*/ 941 w 941"/>
                  <a:gd name="T15" fmla="*/ 60 h 70"/>
                  <a:gd name="T16" fmla="*/ 941 w 941"/>
                  <a:gd name="T17" fmla="*/ 6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1" h="70">
                    <a:moveTo>
                      <a:pt x="941" y="65"/>
                    </a:moveTo>
                    <a:lnTo>
                      <a:pt x="941" y="65"/>
                    </a:lnTo>
                    <a:lnTo>
                      <a:pt x="48" y="36"/>
                    </a:lnTo>
                    <a:lnTo>
                      <a:pt x="89" y="70"/>
                    </a:lnTo>
                    <a:lnTo>
                      <a:pt x="0" y="32"/>
                    </a:lnTo>
                    <a:lnTo>
                      <a:pt x="91" y="0"/>
                    </a:lnTo>
                    <a:lnTo>
                      <a:pt x="48" y="32"/>
                    </a:lnTo>
                    <a:lnTo>
                      <a:pt x="941" y="60"/>
                    </a:lnTo>
                    <a:lnTo>
                      <a:pt x="941" y="65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72" name="Freeform 157"/>
              <p:cNvSpPr>
                <a:spLocks/>
              </p:cNvSpPr>
              <p:nvPr/>
            </p:nvSpPr>
            <p:spPr bwMode="auto">
              <a:xfrm>
                <a:off x="5064" y="2936"/>
                <a:ext cx="388" cy="154"/>
              </a:xfrm>
              <a:custGeom>
                <a:avLst/>
                <a:gdLst>
                  <a:gd name="T0" fmla="*/ 750 w 752"/>
                  <a:gd name="T1" fmla="*/ 299 h 299"/>
                  <a:gd name="T2" fmla="*/ 750 w 752"/>
                  <a:gd name="T3" fmla="*/ 299 h 299"/>
                  <a:gd name="T4" fmla="*/ 43 w 752"/>
                  <a:gd name="T5" fmla="*/ 20 h 299"/>
                  <a:gd name="T6" fmla="*/ 70 w 752"/>
                  <a:gd name="T7" fmla="*/ 66 h 299"/>
                  <a:gd name="T8" fmla="*/ 0 w 752"/>
                  <a:gd name="T9" fmla="*/ 0 h 299"/>
                  <a:gd name="T10" fmla="*/ 96 w 752"/>
                  <a:gd name="T11" fmla="*/ 1 h 299"/>
                  <a:gd name="T12" fmla="*/ 45 w 752"/>
                  <a:gd name="T13" fmla="*/ 16 h 299"/>
                  <a:gd name="T14" fmla="*/ 752 w 752"/>
                  <a:gd name="T15" fmla="*/ 294 h 299"/>
                  <a:gd name="T16" fmla="*/ 750 w 752"/>
                  <a:gd name="T17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2" h="299">
                    <a:moveTo>
                      <a:pt x="750" y="299"/>
                    </a:moveTo>
                    <a:lnTo>
                      <a:pt x="750" y="299"/>
                    </a:lnTo>
                    <a:lnTo>
                      <a:pt x="43" y="20"/>
                    </a:lnTo>
                    <a:lnTo>
                      <a:pt x="70" y="66"/>
                    </a:lnTo>
                    <a:lnTo>
                      <a:pt x="0" y="0"/>
                    </a:lnTo>
                    <a:lnTo>
                      <a:pt x="96" y="1"/>
                    </a:lnTo>
                    <a:lnTo>
                      <a:pt x="45" y="16"/>
                    </a:lnTo>
                    <a:lnTo>
                      <a:pt x="752" y="294"/>
                    </a:lnTo>
                    <a:lnTo>
                      <a:pt x="750" y="299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73" name="Freeform 158"/>
              <p:cNvSpPr>
                <a:spLocks/>
              </p:cNvSpPr>
              <p:nvPr/>
            </p:nvSpPr>
            <p:spPr bwMode="auto">
              <a:xfrm>
                <a:off x="5064" y="2936"/>
                <a:ext cx="388" cy="154"/>
              </a:xfrm>
              <a:custGeom>
                <a:avLst/>
                <a:gdLst>
                  <a:gd name="T0" fmla="*/ 750 w 752"/>
                  <a:gd name="T1" fmla="*/ 299 h 299"/>
                  <a:gd name="T2" fmla="*/ 750 w 752"/>
                  <a:gd name="T3" fmla="*/ 299 h 299"/>
                  <a:gd name="T4" fmla="*/ 43 w 752"/>
                  <a:gd name="T5" fmla="*/ 20 h 299"/>
                  <a:gd name="T6" fmla="*/ 70 w 752"/>
                  <a:gd name="T7" fmla="*/ 66 h 299"/>
                  <a:gd name="T8" fmla="*/ 0 w 752"/>
                  <a:gd name="T9" fmla="*/ 0 h 299"/>
                  <a:gd name="T10" fmla="*/ 96 w 752"/>
                  <a:gd name="T11" fmla="*/ 1 h 299"/>
                  <a:gd name="T12" fmla="*/ 45 w 752"/>
                  <a:gd name="T13" fmla="*/ 16 h 299"/>
                  <a:gd name="T14" fmla="*/ 752 w 752"/>
                  <a:gd name="T15" fmla="*/ 294 h 299"/>
                  <a:gd name="T16" fmla="*/ 750 w 752"/>
                  <a:gd name="T17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2" h="299">
                    <a:moveTo>
                      <a:pt x="750" y="299"/>
                    </a:moveTo>
                    <a:lnTo>
                      <a:pt x="750" y="299"/>
                    </a:lnTo>
                    <a:lnTo>
                      <a:pt x="43" y="20"/>
                    </a:lnTo>
                    <a:lnTo>
                      <a:pt x="70" y="66"/>
                    </a:lnTo>
                    <a:lnTo>
                      <a:pt x="0" y="0"/>
                    </a:lnTo>
                    <a:lnTo>
                      <a:pt x="96" y="1"/>
                    </a:lnTo>
                    <a:lnTo>
                      <a:pt x="45" y="16"/>
                    </a:lnTo>
                    <a:lnTo>
                      <a:pt x="752" y="294"/>
                    </a:lnTo>
                    <a:lnTo>
                      <a:pt x="750" y="29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74" name="Freeform 159"/>
              <p:cNvSpPr>
                <a:spLocks/>
              </p:cNvSpPr>
              <p:nvPr/>
            </p:nvSpPr>
            <p:spPr bwMode="auto">
              <a:xfrm>
                <a:off x="5068" y="2895"/>
                <a:ext cx="324" cy="36"/>
              </a:xfrm>
              <a:custGeom>
                <a:avLst/>
                <a:gdLst>
                  <a:gd name="T0" fmla="*/ 628 w 628"/>
                  <a:gd name="T1" fmla="*/ 33 h 70"/>
                  <a:gd name="T2" fmla="*/ 628 w 628"/>
                  <a:gd name="T3" fmla="*/ 33 h 70"/>
                  <a:gd name="T4" fmla="*/ 48 w 628"/>
                  <a:gd name="T5" fmla="*/ 38 h 70"/>
                  <a:gd name="T6" fmla="*/ 90 w 628"/>
                  <a:gd name="T7" fmla="*/ 70 h 70"/>
                  <a:gd name="T8" fmla="*/ 0 w 628"/>
                  <a:gd name="T9" fmla="*/ 36 h 70"/>
                  <a:gd name="T10" fmla="*/ 89 w 628"/>
                  <a:gd name="T11" fmla="*/ 0 h 70"/>
                  <a:gd name="T12" fmla="*/ 48 w 628"/>
                  <a:gd name="T13" fmla="*/ 33 h 70"/>
                  <a:gd name="T14" fmla="*/ 628 w 628"/>
                  <a:gd name="T15" fmla="*/ 28 h 70"/>
                  <a:gd name="T16" fmla="*/ 628 w 628"/>
                  <a:gd name="T17" fmla="*/ 3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8" h="70">
                    <a:moveTo>
                      <a:pt x="628" y="33"/>
                    </a:moveTo>
                    <a:lnTo>
                      <a:pt x="628" y="33"/>
                    </a:lnTo>
                    <a:lnTo>
                      <a:pt x="48" y="38"/>
                    </a:lnTo>
                    <a:lnTo>
                      <a:pt x="90" y="70"/>
                    </a:lnTo>
                    <a:lnTo>
                      <a:pt x="0" y="36"/>
                    </a:lnTo>
                    <a:lnTo>
                      <a:pt x="89" y="0"/>
                    </a:lnTo>
                    <a:lnTo>
                      <a:pt x="48" y="33"/>
                    </a:lnTo>
                    <a:lnTo>
                      <a:pt x="628" y="28"/>
                    </a:lnTo>
                    <a:lnTo>
                      <a:pt x="628" y="33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75" name="Freeform 160"/>
              <p:cNvSpPr>
                <a:spLocks/>
              </p:cNvSpPr>
              <p:nvPr/>
            </p:nvSpPr>
            <p:spPr bwMode="auto">
              <a:xfrm>
                <a:off x="5068" y="2895"/>
                <a:ext cx="324" cy="36"/>
              </a:xfrm>
              <a:custGeom>
                <a:avLst/>
                <a:gdLst>
                  <a:gd name="T0" fmla="*/ 628 w 628"/>
                  <a:gd name="T1" fmla="*/ 33 h 70"/>
                  <a:gd name="T2" fmla="*/ 628 w 628"/>
                  <a:gd name="T3" fmla="*/ 33 h 70"/>
                  <a:gd name="T4" fmla="*/ 48 w 628"/>
                  <a:gd name="T5" fmla="*/ 38 h 70"/>
                  <a:gd name="T6" fmla="*/ 90 w 628"/>
                  <a:gd name="T7" fmla="*/ 70 h 70"/>
                  <a:gd name="T8" fmla="*/ 0 w 628"/>
                  <a:gd name="T9" fmla="*/ 36 h 70"/>
                  <a:gd name="T10" fmla="*/ 89 w 628"/>
                  <a:gd name="T11" fmla="*/ 0 h 70"/>
                  <a:gd name="T12" fmla="*/ 48 w 628"/>
                  <a:gd name="T13" fmla="*/ 33 h 70"/>
                  <a:gd name="T14" fmla="*/ 628 w 628"/>
                  <a:gd name="T15" fmla="*/ 28 h 70"/>
                  <a:gd name="T16" fmla="*/ 628 w 628"/>
                  <a:gd name="T17" fmla="*/ 3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8" h="70">
                    <a:moveTo>
                      <a:pt x="628" y="33"/>
                    </a:moveTo>
                    <a:lnTo>
                      <a:pt x="628" y="33"/>
                    </a:lnTo>
                    <a:lnTo>
                      <a:pt x="48" y="38"/>
                    </a:lnTo>
                    <a:lnTo>
                      <a:pt x="90" y="70"/>
                    </a:lnTo>
                    <a:lnTo>
                      <a:pt x="0" y="36"/>
                    </a:lnTo>
                    <a:lnTo>
                      <a:pt x="89" y="0"/>
                    </a:lnTo>
                    <a:lnTo>
                      <a:pt x="48" y="33"/>
                    </a:lnTo>
                    <a:lnTo>
                      <a:pt x="628" y="28"/>
                    </a:lnTo>
                    <a:lnTo>
                      <a:pt x="628" y="33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76" name="Freeform 161"/>
              <p:cNvSpPr>
                <a:spLocks/>
              </p:cNvSpPr>
              <p:nvPr/>
            </p:nvSpPr>
            <p:spPr bwMode="auto">
              <a:xfrm>
                <a:off x="5068" y="2890"/>
                <a:ext cx="105" cy="36"/>
              </a:xfrm>
              <a:custGeom>
                <a:avLst/>
                <a:gdLst>
                  <a:gd name="T0" fmla="*/ 204 w 204"/>
                  <a:gd name="T1" fmla="*/ 32 h 70"/>
                  <a:gd name="T2" fmla="*/ 204 w 204"/>
                  <a:gd name="T3" fmla="*/ 32 h 70"/>
                  <a:gd name="T4" fmla="*/ 48 w 204"/>
                  <a:gd name="T5" fmla="*/ 40 h 70"/>
                  <a:gd name="T6" fmla="*/ 91 w 204"/>
                  <a:gd name="T7" fmla="*/ 70 h 70"/>
                  <a:gd name="T8" fmla="*/ 0 w 204"/>
                  <a:gd name="T9" fmla="*/ 40 h 70"/>
                  <a:gd name="T10" fmla="*/ 87 w 204"/>
                  <a:gd name="T11" fmla="*/ 0 h 70"/>
                  <a:gd name="T12" fmla="*/ 47 w 204"/>
                  <a:gd name="T13" fmla="*/ 35 h 70"/>
                  <a:gd name="T14" fmla="*/ 204 w 204"/>
                  <a:gd name="T15" fmla="*/ 27 h 70"/>
                  <a:gd name="T16" fmla="*/ 204 w 204"/>
                  <a:gd name="T17" fmla="*/ 3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70">
                    <a:moveTo>
                      <a:pt x="204" y="32"/>
                    </a:moveTo>
                    <a:lnTo>
                      <a:pt x="204" y="32"/>
                    </a:lnTo>
                    <a:lnTo>
                      <a:pt x="48" y="40"/>
                    </a:lnTo>
                    <a:lnTo>
                      <a:pt x="91" y="70"/>
                    </a:lnTo>
                    <a:lnTo>
                      <a:pt x="0" y="40"/>
                    </a:lnTo>
                    <a:lnTo>
                      <a:pt x="87" y="0"/>
                    </a:lnTo>
                    <a:lnTo>
                      <a:pt x="47" y="35"/>
                    </a:lnTo>
                    <a:lnTo>
                      <a:pt x="204" y="27"/>
                    </a:lnTo>
                    <a:lnTo>
                      <a:pt x="204" y="32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77" name="Freeform 162"/>
              <p:cNvSpPr>
                <a:spLocks/>
              </p:cNvSpPr>
              <p:nvPr/>
            </p:nvSpPr>
            <p:spPr bwMode="auto">
              <a:xfrm>
                <a:off x="5068" y="2890"/>
                <a:ext cx="105" cy="36"/>
              </a:xfrm>
              <a:custGeom>
                <a:avLst/>
                <a:gdLst>
                  <a:gd name="T0" fmla="*/ 204 w 204"/>
                  <a:gd name="T1" fmla="*/ 32 h 70"/>
                  <a:gd name="T2" fmla="*/ 204 w 204"/>
                  <a:gd name="T3" fmla="*/ 32 h 70"/>
                  <a:gd name="T4" fmla="*/ 48 w 204"/>
                  <a:gd name="T5" fmla="*/ 40 h 70"/>
                  <a:gd name="T6" fmla="*/ 91 w 204"/>
                  <a:gd name="T7" fmla="*/ 70 h 70"/>
                  <a:gd name="T8" fmla="*/ 0 w 204"/>
                  <a:gd name="T9" fmla="*/ 40 h 70"/>
                  <a:gd name="T10" fmla="*/ 87 w 204"/>
                  <a:gd name="T11" fmla="*/ 0 h 70"/>
                  <a:gd name="T12" fmla="*/ 47 w 204"/>
                  <a:gd name="T13" fmla="*/ 35 h 70"/>
                  <a:gd name="T14" fmla="*/ 204 w 204"/>
                  <a:gd name="T15" fmla="*/ 27 h 70"/>
                  <a:gd name="T16" fmla="*/ 204 w 204"/>
                  <a:gd name="T17" fmla="*/ 3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70">
                    <a:moveTo>
                      <a:pt x="204" y="32"/>
                    </a:moveTo>
                    <a:lnTo>
                      <a:pt x="204" y="32"/>
                    </a:lnTo>
                    <a:lnTo>
                      <a:pt x="48" y="40"/>
                    </a:lnTo>
                    <a:lnTo>
                      <a:pt x="91" y="70"/>
                    </a:lnTo>
                    <a:lnTo>
                      <a:pt x="0" y="40"/>
                    </a:lnTo>
                    <a:lnTo>
                      <a:pt x="87" y="0"/>
                    </a:lnTo>
                    <a:lnTo>
                      <a:pt x="47" y="35"/>
                    </a:lnTo>
                    <a:lnTo>
                      <a:pt x="204" y="27"/>
                    </a:lnTo>
                    <a:lnTo>
                      <a:pt x="204" y="32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78" name="Freeform 163"/>
              <p:cNvSpPr>
                <a:spLocks/>
              </p:cNvSpPr>
              <p:nvPr/>
            </p:nvSpPr>
            <p:spPr bwMode="auto">
              <a:xfrm>
                <a:off x="5064" y="2764"/>
                <a:ext cx="320" cy="127"/>
              </a:xfrm>
              <a:custGeom>
                <a:avLst/>
                <a:gdLst>
                  <a:gd name="T0" fmla="*/ 619 w 619"/>
                  <a:gd name="T1" fmla="*/ 4 h 247"/>
                  <a:gd name="T2" fmla="*/ 619 w 619"/>
                  <a:gd name="T3" fmla="*/ 4 h 247"/>
                  <a:gd name="T4" fmla="*/ 45 w 619"/>
                  <a:gd name="T5" fmla="*/ 232 h 247"/>
                  <a:gd name="T6" fmla="*/ 96 w 619"/>
                  <a:gd name="T7" fmla="*/ 247 h 247"/>
                  <a:gd name="T8" fmla="*/ 0 w 619"/>
                  <a:gd name="T9" fmla="*/ 247 h 247"/>
                  <a:gd name="T10" fmla="*/ 70 w 619"/>
                  <a:gd name="T11" fmla="*/ 182 h 247"/>
                  <a:gd name="T12" fmla="*/ 43 w 619"/>
                  <a:gd name="T13" fmla="*/ 228 h 247"/>
                  <a:gd name="T14" fmla="*/ 618 w 619"/>
                  <a:gd name="T15" fmla="*/ 0 h 247"/>
                  <a:gd name="T16" fmla="*/ 619 w 619"/>
                  <a:gd name="T17" fmla="*/ 4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9" h="247">
                    <a:moveTo>
                      <a:pt x="619" y="4"/>
                    </a:moveTo>
                    <a:lnTo>
                      <a:pt x="619" y="4"/>
                    </a:lnTo>
                    <a:lnTo>
                      <a:pt x="45" y="232"/>
                    </a:lnTo>
                    <a:lnTo>
                      <a:pt x="96" y="247"/>
                    </a:lnTo>
                    <a:lnTo>
                      <a:pt x="0" y="247"/>
                    </a:lnTo>
                    <a:lnTo>
                      <a:pt x="70" y="182"/>
                    </a:lnTo>
                    <a:lnTo>
                      <a:pt x="43" y="228"/>
                    </a:lnTo>
                    <a:lnTo>
                      <a:pt x="618" y="0"/>
                    </a:lnTo>
                    <a:lnTo>
                      <a:pt x="619" y="4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79" name="Freeform 164"/>
              <p:cNvSpPr>
                <a:spLocks/>
              </p:cNvSpPr>
              <p:nvPr/>
            </p:nvSpPr>
            <p:spPr bwMode="auto">
              <a:xfrm>
                <a:off x="5064" y="2764"/>
                <a:ext cx="320" cy="127"/>
              </a:xfrm>
              <a:custGeom>
                <a:avLst/>
                <a:gdLst>
                  <a:gd name="T0" fmla="*/ 619 w 619"/>
                  <a:gd name="T1" fmla="*/ 4 h 247"/>
                  <a:gd name="T2" fmla="*/ 619 w 619"/>
                  <a:gd name="T3" fmla="*/ 4 h 247"/>
                  <a:gd name="T4" fmla="*/ 45 w 619"/>
                  <a:gd name="T5" fmla="*/ 232 h 247"/>
                  <a:gd name="T6" fmla="*/ 96 w 619"/>
                  <a:gd name="T7" fmla="*/ 247 h 247"/>
                  <a:gd name="T8" fmla="*/ 0 w 619"/>
                  <a:gd name="T9" fmla="*/ 247 h 247"/>
                  <a:gd name="T10" fmla="*/ 70 w 619"/>
                  <a:gd name="T11" fmla="*/ 182 h 247"/>
                  <a:gd name="T12" fmla="*/ 43 w 619"/>
                  <a:gd name="T13" fmla="*/ 228 h 247"/>
                  <a:gd name="T14" fmla="*/ 618 w 619"/>
                  <a:gd name="T15" fmla="*/ 0 h 247"/>
                  <a:gd name="T16" fmla="*/ 619 w 619"/>
                  <a:gd name="T17" fmla="*/ 4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9" h="247">
                    <a:moveTo>
                      <a:pt x="619" y="4"/>
                    </a:moveTo>
                    <a:lnTo>
                      <a:pt x="619" y="4"/>
                    </a:lnTo>
                    <a:lnTo>
                      <a:pt x="45" y="232"/>
                    </a:lnTo>
                    <a:lnTo>
                      <a:pt x="96" y="247"/>
                    </a:lnTo>
                    <a:lnTo>
                      <a:pt x="0" y="247"/>
                    </a:lnTo>
                    <a:lnTo>
                      <a:pt x="70" y="182"/>
                    </a:lnTo>
                    <a:lnTo>
                      <a:pt x="43" y="228"/>
                    </a:lnTo>
                    <a:lnTo>
                      <a:pt x="618" y="0"/>
                    </a:lnTo>
                    <a:lnTo>
                      <a:pt x="619" y="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80" name="Freeform 165"/>
              <p:cNvSpPr>
                <a:spLocks/>
              </p:cNvSpPr>
              <p:nvPr/>
            </p:nvSpPr>
            <p:spPr bwMode="auto">
              <a:xfrm>
                <a:off x="5063" y="2487"/>
                <a:ext cx="934" cy="403"/>
              </a:xfrm>
              <a:custGeom>
                <a:avLst/>
                <a:gdLst>
                  <a:gd name="T0" fmla="*/ 1809 w 1809"/>
                  <a:gd name="T1" fmla="*/ 4 h 780"/>
                  <a:gd name="T2" fmla="*/ 1809 w 1809"/>
                  <a:gd name="T3" fmla="*/ 4 h 780"/>
                  <a:gd name="T4" fmla="*/ 45 w 1809"/>
                  <a:gd name="T5" fmla="*/ 763 h 780"/>
                  <a:gd name="T6" fmla="*/ 97 w 1809"/>
                  <a:gd name="T7" fmla="*/ 777 h 780"/>
                  <a:gd name="T8" fmla="*/ 0 w 1809"/>
                  <a:gd name="T9" fmla="*/ 780 h 780"/>
                  <a:gd name="T10" fmla="*/ 69 w 1809"/>
                  <a:gd name="T11" fmla="*/ 713 h 780"/>
                  <a:gd name="T12" fmla="*/ 43 w 1809"/>
                  <a:gd name="T13" fmla="*/ 759 h 780"/>
                  <a:gd name="T14" fmla="*/ 1807 w 1809"/>
                  <a:gd name="T15" fmla="*/ 0 h 780"/>
                  <a:gd name="T16" fmla="*/ 1809 w 1809"/>
                  <a:gd name="T17" fmla="*/ 4 h 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09" h="780">
                    <a:moveTo>
                      <a:pt x="1809" y="4"/>
                    </a:moveTo>
                    <a:lnTo>
                      <a:pt x="1809" y="4"/>
                    </a:lnTo>
                    <a:lnTo>
                      <a:pt x="45" y="763"/>
                    </a:lnTo>
                    <a:lnTo>
                      <a:pt x="97" y="777"/>
                    </a:lnTo>
                    <a:lnTo>
                      <a:pt x="0" y="780"/>
                    </a:lnTo>
                    <a:lnTo>
                      <a:pt x="69" y="713"/>
                    </a:lnTo>
                    <a:lnTo>
                      <a:pt x="43" y="759"/>
                    </a:lnTo>
                    <a:lnTo>
                      <a:pt x="1807" y="0"/>
                    </a:lnTo>
                    <a:lnTo>
                      <a:pt x="1809" y="4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81" name="Freeform 166"/>
              <p:cNvSpPr>
                <a:spLocks/>
              </p:cNvSpPr>
              <p:nvPr/>
            </p:nvSpPr>
            <p:spPr bwMode="auto">
              <a:xfrm>
                <a:off x="5063" y="2487"/>
                <a:ext cx="934" cy="403"/>
              </a:xfrm>
              <a:custGeom>
                <a:avLst/>
                <a:gdLst>
                  <a:gd name="T0" fmla="*/ 1809 w 1809"/>
                  <a:gd name="T1" fmla="*/ 4 h 780"/>
                  <a:gd name="T2" fmla="*/ 1809 w 1809"/>
                  <a:gd name="T3" fmla="*/ 4 h 780"/>
                  <a:gd name="T4" fmla="*/ 45 w 1809"/>
                  <a:gd name="T5" fmla="*/ 763 h 780"/>
                  <a:gd name="T6" fmla="*/ 97 w 1809"/>
                  <a:gd name="T7" fmla="*/ 777 h 780"/>
                  <a:gd name="T8" fmla="*/ 0 w 1809"/>
                  <a:gd name="T9" fmla="*/ 780 h 780"/>
                  <a:gd name="T10" fmla="*/ 69 w 1809"/>
                  <a:gd name="T11" fmla="*/ 713 h 780"/>
                  <a:gd name="T12" fmla="*/ 43 w 1809"/>
                  <a:gd name="T13" fmla="*/ 759 h 780"/>
                  <a:gd name="T14" fmla="*/ 1807 w 1809"/>
                  <a:gd name="T15" fmla="*/ 0 h 780"/>
                  <a:gd name="T16" fmla="*/ 1809 w 1809"/>
                  <a:gd name="T17" fmla="*/ 4 h 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09" h="780">
                    <a:moveTo>
                      <a:pt x="1809" y="4"/>
                    </a:moveTo>
                    <a:lnTo>
                      <a:pt x="1809" y="4"/>
                    </a:lnTo>
                    <a:lnTo>
                      <a:pt x="45" y="763"/>
                    </a:lnTo>
                    <a:lnTo>
                      <a:pt x="97" y="777"/>
                    </a:lnTo>
                    <a:lnTo>
                      <a:pt x="0" y="780"/>
                    </a:lnTo>
                    <a:lnTo>
                      <a:pt x="69" y="713"/>
                    </a:lnTo>
                    <a:lnTo>
                      <a:pt x="43" y="759"/>
                    </a:lnTo>
                    <a:lnTo>
                      <a:pt x="1807" y="0"/>
                    </a:lnTo>
                    <a:lnTo>
                      <a:pt x="1809" y="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82" name="Freeform 167"/>
              <p:cNvSpPr>
                <a:spLocks/>
              </p:cNvSpPr>
              <p:nvPr/>
            </p:nvSpPr>
            <p:spPr bwMode="auto">
              <a:xfrm>
                <a:off x="5340" y="3208"/>
                <a:ext cx="165" cy="423"/>
              </a:xfrm>
              <a:custGeom>
                <a:avLst/>
                <a:gdLst>
                  <a:gd name="T0" fmla="*/ 319 w 319"/>
                  <a:gd name="T1" fmla="*/ 2 h 820"/>
                  <a:gd name="T2" fmla="*/ 319 w 319"/>
                  <a:gd name="T3" fmla="*/ 2 h 820"/>
                  <a:gd name="T4" fmla="*/ 20 w 319"/>
                  <a:gd name="T5" fmla="*/ 777 h 820"/>
                  <a:gd name="T6" fmla="*/ 65 w 319"/>
                  <a:gd name="T7" fmla="*/ 749 h 820"/>
                  <a:gd name="T8" fmla="*/ 1 w 319"/>
                  <a:gd name="T9" fmla="*/ 820 h 820"/>
                  <a:gd name="T10" fmla="*/ 0 w 319"/>
                  <a:gd name="T11" fmla="*/ 724 h 820"/>
                  <a:gd name="T12" fmla="*/ 15 w 319"/>
                  <a:gd name="T13" fmla="*/ 775 h 820"/>
                  <a:gd name="T14" fmla="*/ 315 w 319"/>
                  <a:gd name="T15" fmla="*/ 0 h 820"/>
                  <a:gd name="T16" fmla="*/ 319 w 319"/>
                  <a:gd name="T17" fmla="*/ 2 h 8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9" h="820">
                    <a:moveTo>
                      <a:pt x="319" y="2"/>
                    </a:moveTo>
                    <a:lnTo>
                      <a:pt x="319" y="2"/>
                    </a:lnTo>
                    <a:lnTo>
                      <a:pt x="20" y="777"/>
                    </a:lnTo>
                    <a:lnTo>
                      <a:pt x="65" y="749"/>
                    </a:lnTo>
                    <a:lnTo>
                      <a:pt x="1" y="820"/>
                    </a:lnTo>
                    <a:lnTo>
                      <a:pt x="0" y="724"/>
                    </a:lnTo>
                    <a:lnTo>
                      <a:pt x="15" y="775"/>
                    </a:lnTo>
                    <a:lnTo>
                      <a:pt x="315" y="0"/>
                    </a:lnTo>
                    <a:lnTo>
                      <a:pt x="319" y="2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83" name="Freeform 168"/>
              <p:cNvSpPr>
                <a:spLocks/>
              </p:cNvSpPr>
              <p:nvPr/>
            </p:nvSpPr>
            <p:spPr bwMode="auto">
              <a:xfrm>
                <a:off x="5340" y="3208"/>
                <a:ext cx="165" cy="423"/>
              </a:xfrm>
              <a:custGeom>
                <a:avLst/>
                <a:gdLst>
                  <a:gd name="T0" fmla="*/ 319 w 319"/>
                  <a:gd name="T1" fmla="*/ 2 h 820"/>
                  <a:gd name="T2" fmla="*/ 319 w 319"/>
                  <a:gd name="T3" fmla="*/ 2 h 820"/>
                  <a:gd name="T4" fmla="*/ 20 w 319"/>
                  <a:gd name="T5" fmla="*/ 777 h 820"/>
                  <a:gd name="T6" fmla="*/ 65 w 319"/>
                  <a:gd name="T7" fmla="*/ 749 h 820"/>
                  <a:gd name="T8" fmla="*/ 1 w 319"/>
                  <a:gd name="T9" fmla="*/ 820 h 820"/>
                  <a:gd name="T10" fmla="*/ 0 w 319"/>
                  <a:gd name="T11" fmla="*/ 724 h 820"/>
                  <a:gd name="T12" fmla="*/ 15 w 319"/>
                  <a:gd name="T13" fmla="*/ 775 h 820"/>
                  <a:gd name="T14" fmla="*/ 315 w 319"/>
                  <a:gd name="T15" fmla="*/ 0 h 820"/>
                  <a:gd name="T16" fmla="*/ 319 w 319"/>
                  <a:gd name="T17" fmla="*/ 2 h 8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9" h="820">
                    <a:moveTo>
                      <a:pt x="319" y="2"/>
                    </a:moveTo>
                    <a:lnTo>
                      <a:pt x="319" y="2"/>
                    </a:lnTo>
                    <a:lnTo>
                      <a:pt x="20" y="777"/>
                    </a:lnTo>
                    <a:lnTo>
                      <a:pt x="65" y="749"/>
                    </a:lnTo>
                    <a:lnTo>
                      <a:pt x="1" y="820"/>
                    </a:lnTo>
                    <a:lnTo>
                      <a:pt x="0" y="724"/>
                    </a:lnTo>
                    <a:lnTo>
                      <a:pt x="15" y="775"/>
                    </a:lnTo>
                    <a:lnTo>
                      <a:pt x="315" y="0"/>
                    </a:lnTo>
                    <a:lnTo>
                      <a:pt x="319" y="2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84" name="Freeform 169"/>
              <p:cNvSpPr>
                <a:spLocks/>
              </p:cNvSpPr>
              <p:nvPr/>
            </p:nvSpPr>
            <p:spPr bwMode="auto">
              <a:xfrm>
                <a:off x="5029" y="2969"/>
                <a:ext cx="270" cy="663"/>
              </a:xfrm>
              <a:custGeom>
                <a:avLst/>
                <a:gdLst>
                  <a:gd name="T0" fmla="*/ 4 w 523"/>
                  <a:gd name="T1" fmla="*/ 0 h 1282"/>
                  <a:gd name="T2" fmla="*/ 4 w 523"/>
                  <a:gd name="T3" fmla="*/ 0 h 1282"/>
                  <a:gd name="T4" fmla="*/ 508 w 523"/>
                  <a:gd name="T5" fmla="*/ 1237 h 1282"/>
                  <a:gd name="T6" fmla="*/ 522 w 523"/>
                  <a:gd name="T7" fmla="*/ 1186 h 1282"/>
                  <a:gd name="T8" fmla="*/ 523 w 523"/>
                  <a:gd name="T9" fmla="*/ 1282 h 1282"/>
                  <a:gd name="T10" fmla="*/ 457 w 523"/>
                  <a:gd name="T11" fmla="*/ 1212 h 1282"/>
                  <a:gd name="T12" fmla="*/ 503 w 523"/>
                  <a:gd name="T13" fmla="*/ 1239 h 1282"/>
                  <a:gd name="T14" fmla="*/ 0 w 523"/>
                  <a:gd name="T15" fmla="*/ 2 h 1282"/>
                  <a:gd name="T16" fmla="*/ 4 w 523"/>
                  <a:gd name="T17" fmla="*/ 0 h 1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3" h="1282">
                    <a:moveTo>
                      <a:pt x="4" y="0"/>
                    </a:moveTo>
                    <a:lnTo>
                      <a:pt x="4" y="0"/>
                    </a:lnTo>
                    <a:lnTo>
                      <a:pt x="508" y="1237"/>
                    </a:lnTo>
                    <a:lnTo>
                      <a:pt x="522" y="1186"/>
                    </a:lnTo>
                    <a:lnTo>
                      <a:pt x="523" y="1282"/>
                    </a:lnTo>
                    <a:lnTo>
                      <a:pt x="457" y="1212"/>
                    </a:lnTo>
                    <a:lnTo>
                      <a:pt x="503" y="1239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85" name="Freeform 170"/>
              <p:cNvSpPr>
                <a:spLocks/>
              </p:cNvSpPr>
              <p:nvPr/>
            </p:nvSpPr>
            <p:spPr bwMode="auto">
              <a:xfrm>
                <a:off x="5029" y="2969"/>
                <a:ext cx="270" cy="663"/>
              </a:xfrm>
              <a:custGeom>
                <a:avLst/>
                <a:gdLst>
                  <a:gd name="T0" fmla="*/ 4 w 523"/>
                  <a:gd name="T1" fmla="*/ 0 h 1282"/>
                  <a:gd name="T2" fmla="*/ 4 w 523"/>
                  <a:gd name="T3" fmla="*/ 0 h 1282"/>
                  <a:gd name="T4" fmla="*/ 508 w 523"/>
                  <a:gd name="T5" fmla="*/ 1237 h 1282"/>
                  <a:gd name="T6" fmla="*/ 522 w 523"/>
                  <a:gd name="T7" fmla="*/ 1186 h 1282"/>
                  <a:gd name="T8" fmla="*/ 523 w 523"/>
                  <a:gd name="T9" fmla="*/ 1282 h 1282"/>
                  <a:gd name="T10" fmla="*/ 457 w 523"/>
                  <a:gd name="T11" fmla="*/ 1212 h 1282"/>
                  <a:gd name="T12" fmla="*/ 503 w 523"/>
                  <a:gd name="T13" fmla="*/ 1239 h 1282"/>
                  <a:gd name="T14" fmla="*/ 0 w 523"/>
                  <a:gd name="T15" fmla="*/ 2 h 1282"/>
                  <a:gd name="T16" fmla="*/ 4 w 523"/>
                  <a:gd name="T17" fmla="*/ 0 h 1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3" h="1282">
                    <a:moveTo>
                      <a:pt x="4" y="0"/>
                    </a:moveTo>
                    <a:lnTo>
                      <a:pt x="4" y="0"/>
                    </a:lnTo>
                    <a:lnTo>
                      <a:pt x="508" y="1237"/>
                    </a:lnTo>
                    <a:lnTo>
                      <a:pt x="522" y="1186"/>
                    </a:lnTo>
                    <a:lnTo>
                      <a:pt x="523" y="1282"/>
                    </a:lnTo>
                    <a:lnTo>
                      <a:pt x="457" y="1212"/>
                    </a:lnTo>
                    <a:lnTo>
                      <a:pt x="503" y="1239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86" name="Freeform 171"/>
              <p:cNvSpPr>
                <a:spLocks/>
              </p:cNvSpPr>
              <p:nvPr/>
            </p:nvSpPr>
            <p:spPr bwMode="auto">
              <a:xfrm>
                <a:off x="5356" y="3421"/>
                <a:ext cx="187" cy="220"/>
              </a:xfrm>
              <a:custGeom>
                <a:avLst/>
                <a:gdLst>
                  <a:gd name="T0" fmla="*/ 362 w 362"/>
                  <a:gd name="T1" fmla="*/ 3 h 426"/>
                  <a:gd name="T2" fmla="*/ 362 w 362"/>
                  <a:gd name="T3" fmla="*/ 3 h 426"/>
                  <a:gd name="T4" fmla="*/ 33 w 362"/>
                  <a:gd name="T5" fmla="*/ 392 h 426"/>
                  <a:gd name="T6" fmla="*/ 85 w 362"/>
                  <a:gd name="T7" fmla="*/ 381 h 426"/>
                  <a:gd name="T8" fmla="*/ 0 w 362"/>
                  <a:gd name="T9" fmla="*/ 426 h 426"/>
                  <a:gd name="T10" fmla="*/ 31 w 362"/>
                  <a:gd name="T11" fmla="*/ 335 h 426"/>
                  <a:gd name="T12" fmla="*/ 29 w 362"/>
                  <a:gd name="T13" fmla="*/ 389 h 426"/>
                  <a:gd name="T14" fmla="*/ 358 w 362"/>
                  <a:gd name="T15" fmla="*/ 0 h 426"/>
                  <a:gd name="T16" fmla="*/ 362 w 362"/>
                  <a:gd name="T17" fmla="*/ 3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2" h="426">
                    <a:moveTo>
                      <a:pt x="362" y="3"/>
                    </a:moveTo>
                    <a:lnTo>
                      <a:pt x="362" y="3"/>
                    </a:lnTo>
                    <a:lnTo>
                      <a:pt x="33" y="392"/>
                    </a:lnTo>
                    <a:lnTo>
                      <a:pt x="85" y="381"/>
                    </a:lnTo>
                    <a:lnTo>
                      <a:pt x="0" y="426"/>
                    </a:lnTo>
                    <a:lnTo>
                      <a:pt x="31" y="335"/>
                    </a:lnTo>
                    <a:lnTo>
                      <a:pt x="29" y="389"/>
                    </a:lnTo>
                    <a:lnTo>
                      <a:pt x="358" y="0"/>
                    </a:lnTo>
                    <a:lnTo>
                      <a:pt x="362" y="3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87" name="Freeform 172"/>
              <p:cNvSpPr>
                <a:spLocks/>
              </p:cNvSpPr>
              <p:nvPr/>
            </p:nvSpPr>
            <p:spPr bwMode="auto">
              <a:xfrm>
                <a:off x="5356" y="3421"/>
                <a:ext cx="187" cy="220"/>
              </a:xfrm>
              <a:custGeom>
                <a:avLst/>
                <a:gdLst>
                  <a:gd name="T0" fmla="*/ 362 w 362"/>
                  <a:gd name="T1" fmla="*/ 3 h 426"/>
                  <a:gd name="T2" fmla="*/ 362 w 362"/>
                  <a:gd name="T3" fmla="*/ 3 h 426"/>
                  <a:gd name="T4" fmla="*/ 33 w 362"/>
                  <a:gd name="T5" fmla="*/ 392 h 426"/>
                  <a:gd name="T6" fmla="*/ 85 w 362"/>
                  <a:gd name="T7" fmla="*/ 381 h 426"/>
                  <a:gd name="T8" fmla="*/ 0 w 362"/>
                  <a:gd name="T9" fmla="*/ 426 h 426"/>
                  <a:gd name="T10" fmla="*/ 31 w 362"/>
                  <a:gd name="T11" fmla="*/ 335 h 426"/>
                  <a:gd name="T12" fmla="*/ 29 w 362"/>
                  <a:gd name="T13" fmla="*/ 389 h 426"/>
                  <a:gd name="T14" fmla="*/ 358 w 362"/>
                  <a:gd name="T15" fmla="*/ 0 h 426"/>
                  <a:gd name="T16" fmla="*/ 362 w 362"/>
                  <a:gd name="T17" fmla="*/ 3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2" h="426">
                    <a:moveTo>
                      <a:pt x="362" y="3"/>
                    </a:moveTo>
                    <a:lnTo>
                      <a:pt x="362" y="3"/>
                    </a:lnTo>
                    <a:lnTo>
                      <a:pt x="33" y="392"/>
                    </a:lnTo>
                    <a:lnTo>
                      <a:pt x="85" y="381"/>
                    </a:lnTo>
                    <a:lnTo>
                      <a:pt x="0" y="426"/>
                    </a:lnTo>
                    <a:lnTo>
                      <a:pt x="31" y="335"/>
                    </a:lnTo>
                    <a:lnTo>
                      <a:pt x="29" y="389"/>
                    </a:lnTo>
                    <a:lnTo>
                      <a:pt x="358" y="0"/>
                    </a:lnTo>
                    <a:lnTo>
                      <a:pt x="362" y="3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88" name="Freeform 173"/>
              <p:cNvSpPr>
                <a:spLocks/>
              </p:cNvSpPr>
              <p:nvPr/>
            </p:nvSpPr>
            <p:spPr bwMode="auto">
              <a:xfrm>
                <a:off x="5375" y="3680"/>
                <a:ext cx="445" cy="78"/>
              </a:xfrm>
              <a:custGeom>
                <a:avLst/>
                <a:gdLst>
                  <a:gd name="T0" fmla="*/ 861 w 861"/>
                  <a:gd name="T1" fmla="*/ 152 h 152"/>
                  <a:gd name="T2" fmla="*/ 861 w 861"/>
                  <a:gd name="T3" fmla="*/ 152 h 152"/>
                  <a:gd name="T4" fmla="*/ 47 w 861"/>
                  <a:gd name="T5" fmla="*/ 31 h 152"/>
                  <a:gd name="T6" fmla="*/ 83 w 861"/>
                  <a:gd name="T7" fmla="*/ 70 h 152"/>
                  <a:gd name="T8" fmla="*/ 0 w 861"/>
                  <a:gd name="T9" fmla="*/ 22 h 152"/>
                  <a:gd name="T10" fmla="*/ 94 w 861"/>
                  <a:gd name="T11" fmla="*/ 0 h 152"/>
                  <a:gd name="T12" fmla="*/ 47 w 861"/>
                  <a:gd name="T13" fmla="*/ 27 h 152"/>
                  <a:gd name="T14" fmla="*/ 861 w 861"/>
                  <a:gd name="T15" fmla="*/ 147 h 152"/>
                  <a:gd name="T16" fmla="*/ 861 w 861"/>
                  <a:gd name="T17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1" h="152">
                    <a:moveTo>
                      <a:pt x="861" y="152"/>
                    </a:moveTo>
                    <a:lnTo>
                      <a:pt x="861" y="152"/>
                    </a:lnTo>
                    <a:lnTo>
                      <a:pt x="47" y="31"/>
                    </a:lnTo>
                    <a:lnTo>
                      <a:pt x="83" y="70"/>
                    </a:lnTo>
                    <a:lnTo>
                      <a:pt x="0" y="22"/>
                    </a:lnTo>
                    <a:lnTo>
                      <a:pt x="94" y="0"/>
                    </a:lnTo>
                    <a:lnTo>
                      <a:pt x="47" y="27"/>
                    </a:lnTo>
                    <a:lnTo>
                      <a:pt x="861" y="147"/>
                    </a:lnTo>
                    <a:lnTo>
                      <a:pt x="861" y="152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89" name="Freeform 174"/>
              <p:cNvSpPr>
                <a:spLocks/>
              </p:cNvSpPr>
              <p:nvPr/>
            </p:nvSpPr>
            <p:spPr bwMode="auto">
              <a:xfrm>
                <a:off x="5375" y="3680"/>
                <a:ext cx="445" cy="78"/>
              </a:xfrm>
              <a:custGeom>
                <a:avLst/>
                <a:gdLst>
                  <a:gd name="T0" fmla="*/ 861 w 861"/>
                  <a:gd name="T1" fmla="*/ 152 h 152"/>
                  <a:gd name="T2" fmla="*/ 861 w 861"/>
                  <a:gd name="T3" fmla="*/ 152 h 152"/>
                  <a:gd name="T4" fmla="*/ 47 w 861"/>
                  <a:gd name="T5" fmla="*/ 31 h 152"/>
                  <a:gd name="T6" fmla="*/ 83 w 861"/>
                  <a:gd name="T7" fmla="*/ 70 h 152"/>
                  <a:gd name="T8" fmla="*/ 0 w 861"/>
                  <a:gd name="T9" fmla="*/ 22 h 152"/>
                  <a:gd name="T10" fmla="*/ 94 w 861"/>
                  <a:gd name="T11" fmla="*/ 0 h 152"/>
                  <a:gd name="T12" fmla="*/ 47 w 861"/>
                  <a:gd name="T13" fmla="*/ 27 h 152"/>
                  <a:gd name="T14" fmla="*/ 861 w 861"/>
                  <a:gd name="T15" fmla="*/ 147 h 152"/>
                  <a:gd name="T16" fmla="*/ 861 w 861"/>
                  <a:gd name="T17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1" h="152">
                    <a:moveTo>
                      <a:pt x="861" y="152"/>
                    </a:moveTo>
                    <a:lnTo>
                      <a:pt x="861" y="152"/>
                    </a:lnTo>
                    <a:lnTo>
                      <a:pt x="47" y="31"/>
                    </a:lnTo>
                    <a:lnTo>
                      <a:pt x="83" y="70"/>
                    </a:lnTo>
                    <a:lnTo>
                      <a:pt x="0" y="22"/>
                    </a:lnTo>
                    <a:lnTo>
                      <a:pt x="94" y="0"/>
                    </a:lnTo>
                    <a:lnTo>
                      <a:pt x="47" y="27"/>
                    </a:lnTo>
                    <a:lnTo>
                      <a:pt x="861" y="147"/>
                    </a:lnTo>
                    <a:lnTo>
                      <a:pt x="861" y="152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90" name="Freeform 175"/>
              <p:cNvSpPr>
                <a:spLocks/>
              </p:cNvSpPr>
              <p:nvPr/>
            </p:nvSpPr>
            <p:spPr bwMode="auto">
              <a:xfrm>
                <a:off x="5576" y="3134"/>
                <a:ext cx="49" cy="38"/>
              </a:xfrm>
              <a:custGeom>
                <a:avLst/>
                <a:gdLst>
                  <a:gd name="T0" fmla="*/ 81 w 95"/>
                  <a:gd name="T1" fmla="*/ 63 h 74"/>
                  <a:gd name="T2" fmla="*/ 81 w 95"/>
                  <a:gd name="T3" fmla="*/ 63 h 74"/>
                  <a:gd name="T4" fmla="*/ 55 w 95"/>
                  <a:gd name="T5" fmla="*/ 48 h 74"/>
                  <a:gd name="T6" fmla="*/ 34 w 95"/>
                  <a:gd name="T7" fmla="*/ 0 h 74"/>
                  <a:gd name="T8" fmla="*/ 95 w 95"/>
                  <a:gd name="T9" fmla="*/ 74 h 74"/>
                  <a:gd name="T10" fmla="*/ 0 w 95"/>
                  <a:gd name="T11" fmla="*/ 61 h 74"/>
                  <a:gd name="T12" fmla="*/ 52 w 95"/>
                  <a:gd name="T13" fmla="*/ 53 h 74"/>
                  <a:gd name="T14" fmla="*/ 79 w 95"/>
                  <a:gd name="T15" fmla="*/ 68 h 74"/>
                  <a:gd name="T16" fmla="*/ 81 w 95"/>
                  <a:gd name="T17" fmla="*/ 6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74">
                    <a:moveTo>
                      <a:pt x="81" y="63"/>
                    </a:moveTo>
                    <a:lnTo>
                      <a:pt x="81" y="63"/>
                    </a:lnTo>
                    <a:lnTo>
                      <a:pt x="55" y="48"/>
                    </a:lnTo>
                    <a:lnTo>
                      <a:pt x="34" y="0"/>
                    </a:lnTo>
                    <a:lnTo>
                      <a:pt x="95" y="74"/>
                    </a:lnTo>
                    <a:lnTo>
                      <a:pt x="0" y="61"/>
                    </a:lnTo>
                    <a:lnTo>
                      <a:pt x="52" y="53"/>
                    </a:lnTo>
                    <a:lnTo>
                      <a:pt x="79" y="68"/>
                    </a:lnTo>
                    <a:lnTo>
                      <a:pt x="81" y="63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91" name="Freeform 176"/>
              <p:cNvSpPr>
                <a:spLocks/>
              </p:cNvSpPr>
              <p:nvPr/>
            </p:nvSpPr>
            <p:spPr bwMode="auto">
              <a:xfrm>
                <a:off x="5576" y="3134"/>
                <a:ext cx="49" cy="38"/>
              </a:xfrm>
              <a:custGeom>
                <a:avLst/>
                <a:gdLst>
                  <a:gd name="T0" fmla="*/ 81 w 95"/>
                  <a:gd name="T1" fmla="*/ 63 h 74"/>
                  <a:gd name="T2" fmla="*/ 81 w 95"/>
                  <a:gd name="T3" fmla="*/ 63 h 74"/>
                  <a:gd name="T4" fmla="*/ 55 w 95"/>
                  <a:gd name="T5" fmla="*/ 48 h 74"/>
                  <a:gd name="T6" fmla="*/ 34 w 95"/>
                  <a:gd name="T7" fmla="*/ 0 h 74"/>
                  <a:gd name="T8" fmla="*/ 95 w 95"/>
                  <a:gd name="T9" fmla="*/ 74 h 74"/>
                  <a:gd name="T10" fmla="*/ 0 w 95"/>
                  <a:gd name="T11" fmla="*/ 61 h 74"/>
                  <a:gd name="T12" fmla="*/ 52 w 95"/>
                  <a:gd name="T13" fmla="*/ 53 h 74"/>
                  <a:gd name="T14" fmla="*/ 79 w 95"/>
                  <a:gd name="T15" fmla="*/ 68 h 74"/>
                  <a:gd name="T16" fmla="*/ 81 w 95"/>
                  <a:gd name="T17" fmla="*/ 6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74">
                    <a:moveTo>
                      <a:pt x="81" y="63"/>
                    </a:moveTo>
                    <a:lnTo>
                      <a:pt x="81" y="63"/>
                    </a:lnTo>
                    <a:lnTo>
                      <a:pt x="55" y="48"/>
                    </a:lnTo>
                    <a:lnTo>
                      <a:pt x="34" y="0"/>
                    </a:lnTo>
                    <a:lnTo>
                      <a:pt x="95" y="74"/>
                    </a:lnTo>
                    <a:lnTo>
                      <a:pt x="0" y="61"/>
                    </a:lnTo>
                    <a:lnTo>
                      <a:pt x="52" y="53"/>
                    </a:lnTo>
                    <a:lnTo>
                      <a:pt x="79" y="68"/>
                    </a:lnTo>
                    <a:lnTo>
                      <a:pt x="81" y="63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92" name="Freeform 177"/>
              <p:cNvSpPr>
                <a:spLocks/>
              </p:cNvSpPr>
              <p:nvPr/>
            </p:nvSpPr>
            <p:spPr bwMode="auto">
              <a:xfrm>
                <a:off x="5663" y="3066"/>
                <a:ext cx="73" cy="178"/>
              </a:xfrm>
              <a:custGeom>
                <a:avLst/>
                <a:gdLst>
                  <a:gd name="T0" fmla="*/ 143 w 143"/>
                  <a:gd name="T1" fmla="*/ 344 h 346"/>
                  <a:gd name="T2" fmla="*/ 143 w 143"/>
                  <a:gd name="T3" fmla="*/ 344 h 346"/>
                  <a:gd name="T4" fmla="*/ 49 w 143"/>
                  <a:gd name="T5" fmla="*/ 50 h 346"/>
                  <a:gd name="T6" fmla="*/ 67 w 143"/>
                  <a:gd name="T7" fmla="*/ 0 h 346"/>
                  <a:gd name="T8" fmla="*/ 61 w 143"/>
                  <a:gd name="T9" fmla="*/ 96 h 346"/>
                  <a:gd name="T10" fmla="*/ 0 w 143"/>
                  <a:gd name="T11" fmla="*/ 22 h 346"/>
                  <a:gd name="T12" fmla="*/ 44 w 143"/>
                  <a:gd name="T13" fmla="*/ 52 h 346"/>
                  <a:gd name="T14" fmla="*/ 138 w 143"/>
                  <a:gd name="T15" fmla="*/ 346 h 346"/>
                  <a:gd name="T16" fmla="*/ 143 w 143"/>
                  <a:gd name="T17" fmla="*/ 344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3" h="346">
                    <a:moveTo>
                      <a:pt x="143" y="344"/>
                    </a:moveTo>
                    <a:lnTo>
                      <a:pt x="143" y="344"/>
                    </a:lnTo>
                    <a:lnTo>
                      <a:pt x="49" y="50"/>
                    </a:lnTo>
                    <a:lnTo>
                      <a:pt x="67" y="0"/>
                    </a:lnTo>
                    <a:lnTo>
                      <a:pt x="61" y="96"/>
                    </a:lnTo>
                    <a:lnTo>
                      <a:pt x="0" y="22"/>
                    </a:lnTo>
                    <a:lnTo>
                      <a:pt x="44" y="52"/>
                    </a:lnTo>
                    <a:lnTo>
                      <a:pt x="138" y="346"/>
                    </a:lnTo>
                    <a:lnTo>
                      <a:pt x="143" y="344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93" name="Freeform 178"/>
              <p:cNvSpPr>
                <a:spLocks/>
              </p:cNvSpPr>
              <p:nvPr/>
            </p:nvSpPr>
            <p:spPr bwMode="auto">
              <a:xfrm>
                <a:off x="5663" y="3066"/>
                <a:ext cx="73" cy="178"/>
              </a:xfrm>
              <a:custGeom>
                <a:avLst/>
                <a:gdLst>
                  <a:gd name="T0" fmla="*/ 143 w 143"/>
                  <a:gd name="T1" fmla="*/ 344 h 346"/>
                  <a:gd name="T2" fmla="*/ 143 w 143"/>
                  <a:gd name="T3" fmla="*/ 344 h 346"/>
                  <a:gd name="T4" fmla="*/ 49 w 143"/>
                  <a:gd name="T5" fmla="*/ 50 h 346"/>
                  <a:gd name="T6" fmla="*/ 67 w 143"/>
                  <a:gd name="T7" fmla="*/ 0 h 346"/>
                  <a:gd name="T8" fmla="*/ 61 w 143"/>
                  <a:gd name="T9" fmla="*/ 96 h 346"/>
                  <a:gd name="T10" fmla="*/ 0 w 143"/>
                  <a:gd name="T11" fmla="*/ 22 h 346"/>
                  <a:gd name="T12" fmla="*/ 44 w 143"/>
                  <a:gd name="T13" fmla="*/ 52 h 346"/>
                  <a:gd name="T14" fmla="*/ 138 w 143"/>
                  <a:gd name="T15" fmla="*/ 346 h 346"/>
                  <a:gd name="T16" fmla="*/ 143 w 143"/>
                  <a:gd name="T17" fmla="*/ 344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3" h="346">
                    <a:moveTo>
                      <a:pt x="143" y="344"/>
                    </a:moveTo>
                    <a:lnTo>
                      <a:pt x="143" y="344"/>
                    </a:lnTo>
                    <a:lnTo>
                      <a:pt x="49" y="50"/>
                    </a:lnTo>
                    <a:lnTo>
                      <a:pt x="67" y="0"/>
                    </a:lnTo>
                    <a:lnTo>
                      <a:pt x="61" y="96"/>
                    </a:lnTo>
                    <a:lnTo>
                      <a:pt x="0" y="22"/>
                    </a:lnTo>
                    <a:lnTo>
                      <a:pt x="44" y="52"/>
                    </a:lnTo>
                    <a:lnTo>
                      <a:pt x="138" y="346"/>
                    </a:lnTo>
                    <a:lnTo>
                      <a:pt x="143" y="34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94" name="Freeform 179"/>
              <p:cNvSpPr>
                <a:spLocks/>
              </p:cNvSpPr>
              <p:nvPr/>
            </p:nvSpPr>
            <p:spPr bwMode="auto">
              <a:xfrm>
                <a:off x="5318" y="2945"/>
                <a:ext cx="313" cy="217"/>
              </a:xfrm>
              <a:custGeom>
                <a:avLst/>
                <a:gdLst>
                  <a:gd name="T0" fmla="*/ 3 w 605"/>
                  <a:gd name="T1" fmla="*/ 0 h 420"/>
                  <a:gd name="T2" fmla="*/ 3 w 605"/>
                  <a:gd name="T3" fmla="*/ 0 h 420"/>
                  <a:gd name="T4" fmla="*/ 567 w 605"/>
                  <a:gd name="T5" fmla="*/ 391 h 420"/>
                  <a:gd name="T6" fmla="*/ 551 w 605"/>
                  <a:gd name="T7" fmla="*/ 340 h 420"/>
                  <a:gd name="T8" fmla="*/ 605 w 605"/>
                  <a:gd name="T9" fmla="*/ 420 h 420"/>
                  <a:gd name="T10" fmla="*/ 511 w 605"/>
                  <a:gd name="T11" fmla="*/ 398 h 420"/>
                  <a:gd name="T12" fmla="*/ 564 w 605"/>
                  <a:gd name="T13" fmla="*/ 395 h 420"/>
                  <a:gd name="T14" fmla="*/ 0 w 605"/>
                  <a:gd name="T15" fmla="*/ 4 h 420"/>
                  <a:gd name="T16" fmla="*/ 3 w 605"/>
                  <a:gd name="T17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5" h="420">
                    <a:moveTo>
                      <a:pt x="3" y="0"/>
                    </a:moveTo>
                    <a:lnTo>
                      <a:pt x="3" y="0"/>
                    </a:lnTo>
                    <a:lnTo>
                      <a:pt x="567" y="391"/>
                    </a:lnTo>
                    <a:lnTo>
                      <a:pt x="551" y="340"/>
                    </a:lnTo>
                    <a:lnTo>
                      <a:pt x="605" y="420"/>
                    </a:lnTo>
                    <a:lnTo>
                      <a:pt x="511" y="398"/>
                    </a:lnTo>
                    <a:lnTo>
                      <a:pt x="564" y="395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95" name="Freeform 180"/>
              <p:cNvSpPr>
                <a:spLocks/>
              </p:cNvSpPr>
              <p:nvPr/>
            </p:nvSpPr>
            <p:spPr bwMode="auto">
              <a:xfrm>
                <a:off x="5318" y="2945"/>
                <a:ext cx="313" cy="217"/>
              </a:xfrm>
              <a:custGeom>
                <a:avLst/>
                <a:gdLst>
                  <a:gd name="T0" fmla="*/ 3 w 605"/>
                  <a:gd name="T1" fmla="*/ 0 h 420"/>
                  <a:gd name="T2" fmla="*/ 3 w 605"/>
                  <a:gd name="T3" fmla="*/ 0 h 420"/>
                  <a:gd name="T4" fmla="*/ 567 w 605"/>
                  <a:gd name="T5" fmla="*/ 391 h 420"/>
                  <a:gd name="T6" fmla="*/ 551 w 605"/>
                  <a:gd name="T7" fmla="*/ 340 h 420"/>
                  <a:gd name="T8" fmla="*/ 605 w 605"/>
                  <a:gd name="T9" fmla="*/ 420 h 420"/>
                  <a:gd name="T10" fmla="*/ 511 w 605"/>
                  <a:gd name="T11" fmla="*/ 398 h 420"/>
                  <a:gd name="T12" fmla="*/ 564 w 605"/>
                  <a:gd name="T13" fmla="*/ 395 h 420"/>
                  <a:gd name="T14" fmla="*/ 0 w 605"/>
                  <a:gd name="T15" fmla="*/ 4 h 420"/>
                  <a:gd name="T16" fmla="*/ 3 w 605"/>
                  <a:gd name="T17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5" h="420">
                    <a:moveTo>
                      <a:pt x="3" y="0"/>
                    </a:moveTo>
                    <a:lnTo>
                      <a:pt x="3" y="0"/>
                    </a:lnTo>
                    <a:lnTo>
                      <a:pt x="567" y="391"/>
                    </a:lnTo>
                    <a:lnTo>
                      <a:pt x="551" y="340"/>
                    </a:lnTo>
                    <a:lnTo>
                      <a:pt x="605" y="420"/>
                    </a:lnTo>
                    <a:lnTo>
                      <a:pt x="511" y="398"/>
                    </a:lnTo>
                    <a:lnTo>
                      <a:pt x="564" y="395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96" name="Freeform 181"/>
              <p:cNvSpPr>
                <a:spLocks/>
              </p:cNvSpPr>
              <p:nvPr/>
            </p:nvSpPr>
            <p:spPr bwMode="auto">
              <a:xfrm>
                <a:off x="5596" y="3304"/>
                <a:ext cx="57" cy="56"/>
              </a:xfrm>
              <a:custGeom>
                <a:avLst/>
                <a:gdLst>
                  <a:gd name="T0" fmla="*/ 108 w 111"/>
                  <a:gd name="T1" fmla="*/ 0 h 107"/>
                  <a:gd name="T2" fmla="*/ 108 w 111"/>
                  <a:gd name="T3" fmla="*/ 0 h 107"/>
                  <a:gd name="T4" fmla="*/ 53 w 111"/>
                  <a:gd name="T5" fmla="*/ 51 h 107"/>
                  <a:gd name="T6" fmla="*/ 0 w 111"/>
                  <a:gd name="T7" fmla="*/ 56 h 107"/>
                  <a:gd name="T8" fmla="*/ 90 w 111"/>
                  <a:gd name="T9" fmla="*/ 20 h 107"/>
                  <a:gd name="T10" fmla="*/ 48 w 111"/>
                  <a:gd name="T11" fmla="*/ 107 h 107"/>
                  <a:gd name="T12" fmla="*/ 56 w 111"/>
                  <a:gd name="T13" fmla="*/ 55 h 107"/>
                  <a:gd name="T14" fmla="*/ 111 w 111"/>
                  <a:gd name="T15" fmla="*/ 4 h 107"/>
                  <a:gd name="T16" fmla="*/ 108 w 111"/>
                  <a:gd name="T1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1" h="107">
                    <a:moveTo>
                      <a:pt x="108" y="0"/>
                    </a:moveTo>
                    <a:lnTo>
                      <a:pt x="108" y="0"/>
                    </a:lnTo>
                    <a:lnTo>
                      <a:pt x="53" y="51"/>
                    </a:lnTo>
                    <a:lnTo>
                      <a:pt x="0" y="56"/>
                    </a:lnTo>
                    <a:lnTo>
                      <a:pt x="90" y="20"/>
                    </a:lnTo>
                    <a:lnTo>
                      <a:pt x="48" y="107"/>
                    </a:lnTo>
                    <a:lnTo>
                      <a:pt x="56" y="55"/>
                    </a:lnTo>
                    <a:lnTo>
                      <a:pt x="111" y="4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97" name="Freeform 182"/>
              <p:cNvSpPr>
                <a:spLocks/>
              </p:cNvSpPr>
              <p:nvPr/>
            </p:nvSpPr>
            <p:spPr bwMode="auto">
              <a:xfrm>
                <a:off x="5596" y="3304"/>
                <a:ext cx="57" cy="56"/>
              </a:xfrm>
              <a:custGeom>
                <a:avLst/>
                <a:gdLst>
                  <a:gd name="T0" fmla="*/ 108 w 111"/>
                  <a:gd name="T1" fmla="*/ 0 h 107"/>
                  <a:gd name="T2" fmla="*/ 108 w 111"/>
                  <a:gd name="T3" fmla="*/ 0 h 107"/>
                  <a:gd name="T4" fmla="*/ 53 w 111"/>
                  <a:gd name="T5" fmla="*/ 51 h 107"/>
                  <a:gd name="T6" fmla="*/ 0 w 111"/>
                  <a:gd name="T7" fmla="*/ 56 h 107"/>
                  <a:gd name="T8" fmla="*/ 90 w 111"/>
                  <a:gd name="T9" fmla="*/ 20 h 107"/>
                  <a:gd name="T10" fmla="*/ 48 w 111"/>
                  <a:gd name="T11" fmla="*/ 107 h 107"/>
                  <a:gd name="T12" fmla="*/ 56 w 111"/>
                  <a:gd name="T13" fmla="*/ 55 h 107"/>
                  <a:gd name="T14" fmla="*/ 111 w 111"/>
                  <a:gd name="T15" fmla="*/ 4 h 107"/>
                  <a:gd name="T16" fmla="*/ 108 w 111"/>
                  <a:gd name="T1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1" h="107">
                    <a:moveTo>
                      <a:pt x="108" y="0"/>
                    </a:moveTo>
                    <a:lnTo>
                      <a:pt x="108" y="0"/>
                    </a:lnTo>
                    <a:lnTo>
                      <a:pt x="53" y="51"/>
                    </a:lnTo>
                    <a:lnTo>
                      <a:pt x="0" y="56"/>
                    </a:lnTo>
                    <a:lnTo>
                      <a:pt x="90" y="20"/>
                    </a:lnTo>
                    <a:lnTo>
                      <a:pt x="48" y="107"/>
                    </a:lnTo>
                    <a:lnTo>
                      <a:pt x="56" y="55"/>
                    </a:lnTo>
                    <a:lnTo>
                      <a:pt x="111" y="4"/>
                    </a:lnTo>
                    <a:lnTo>
                      <a:pt x="108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98" name="Freeform 183"/>
              <p:cNvSpPr>
                <a:spLocks/>
              </p:cNvSpPr>
              <p:nvPr/>
            </p:nvSpPr>
            <p:spPr bwMode="auto">
              <a:xfrm>
                <a:off x="5829" y="2914"/>
                <a:ext cx="331" cy="245"/>
              </a:xfrm>
              <a:custGeom>
                <a:avLst/>
                <a:gdLst>
                  <a:gd name="T0" fmla="*/ 639 w 639"/>
                  <a:gd name="T1" fmla="*/ 4 h 474"/>
                  <a:gd name="T2" fmla="*/ 639 w 639"/>
                  <a:gd name="T3" fmla="*/ 4 h 474"/>
                  <a:gd name="T4" fmla="*/ 39 w 639"/>
                  <a:gd name="T5" fmla="*/ 448 h 474"/>
                  <a:gd name="T6" fmla="*/ 92 w 639"/>
                  <a:gd name="T7" fmla="*/ 449 h 474"/>
                  <a:gd name="T8" fmla="*/ 0 w 639"/>
                  <a:gd name="T9" fmla="*/ 474 h 474"/>
                  <a:gd name="T10" fmla="*/ 51 w 639"/>
                  <a:gd name="T11" fmla="*/ 393 h 474"/>
                  <a:gd name="T12" fmla="*/ 37 w 639"/>
                  <a:gd name="T13" fmla="*/ 444 h 474"/>
                  <a:gd name="T14" fmla="*/ 637 w 639"/>
                  <a:gd name="T15" fmla="*/ 0 h 474"/>
                  <a:gd name="T16" fmla="*/ 639 w 639"/>
                  <a:gd name="T17" fmla="*/ 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9" h="474">
                    <a:moveTo>
                      <a:pt x="639" y="4"/>
                    </a:moveTo>
                    <a:lnTo>
                      <a:pt x="639" y="4"/>
                    </a:lnTo>
                    <a:lnTo>
                      <a:pt x="39" y="448"/>
                    </a:lnTo>
                    <a:lnTo>
                      <a:pt x="92" y="449"/>
                    </a:lnTo>
                    <a:lnTo>
                      <a:pt x="0" y="474"/>
                    </a:lnTo>
                    <a:lnTo>
                      <a:pt x="51" y="393"/>
                    </a:lnTo>
                    <a:lnTo>
                      <a:pt x="37" y="444"/>
                    </a:lnTo>
                    <a:lnTo>
                      <a:pt x="637" y="0"/>
                    </a:lnTo>
                    <a:lnTo>
                      <a:pt x="639" y="4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099" name="Freeform 184"/>
              <p:cNvSpPr>
                <a:spLocks/>
              </p:cNvSpPr>
              <p:nvPr/>
            </p:nvSpPr>
            <p:spPr bwMode="auto">
              <a:xfrm>
                <a:off x="5829" y="2914"/>
                <a:ext cx="331" cy="245"/>
              </a:xfrm>
              <a:custGeom>
                <a:avLst/>
                <a:gdLst>
                  <a:gd name="T0" fmla="*/ 639 w 639"/>
                  <a:gd name="T1" fmla="*/ 4 h 474"/>
                  <a:gd name="T2" fmla="*/ 639 w 639"/>
                  <a:gd name="T3" fmla="*/ 4 h 474"/>
                  <a:gd name="T4" fmla="*/ 39 w 639"/>
                  <a:gd name="T5" fmla="*/ 448 h 474"/>
                  <a:gd name="T6" fmla="*/ 92 w 639"/>
                  <a:gd name="T7" fmla="*/ 449 h 474"/>
                  <a:gd name="T8" fmla="*/ 0 w 639"/>
                  <a:gd name="T9" fmla="*/ 474 h 474"/>
                  <a:gd name="T10" fmla="*/ 51 w 639"/>
                  <a:gd name="T11" fmla="*/ 393 h 474"/>
                  <a:gd name="T12" fmla="*/ 37 w 639"/>
                  <a:gd name="T13" fmla="*/ 444 h 474"/>
                  <a:gd name="T14" fmla="*/ 637 w 639"/>
                  <a:gd name="T15" fmla="*/ 0 h 474"/>
                  <a:gd name="T16" fmla="*/ 639 w 639"/>
                  <a:gd name="T17" fmla="*/ 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9" h="474">
                    <a:moveTo>
                      <a:pt x="639" y="4"/>
                    </a:moveTo>
                    <a:lnTo>
                      <a:pt x="639" y="4"/>
                    </a:lnTo>
                    <a:lnTo>
                      <a:pt x="39" y="448"/>
                    </a:lnTo>
                    <a:lnTo>
                      <a:pt x="92" y="449"/>
                    </a:lnTo>
                    <a:lnTo>
                      <a:pt x="0" y="474"/>
                    </a:lnTo>
                    <a:lnTo>
                      <a:pt x="51" y="393"/>
                    </a:lnTo>
                    <a:lnTo>
                      <a:pt x="37" y="444"/>
                    </a:lnTo>
                    <a:lnTo>
                      <a:pt x="637" y="0"/>
                    </a:lnTo>
                    <a:lnTo>
                      <a:pt x="639" y="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100" name="Freeform 185"/>
              <p:cNvSpPr>
                <a:spLocks/>
              </p:cNvSpPr>
              <p:nvPr/>
            </p:nvSpPr>
            <p:spPr bwMode="auto">
              <a:xfrm>
                <a:off x="5810" y="2834"/>
                <a:ext cx="257" cy="304"/>
              </a:xfrm>
              <a:custGeom>
                <a:avLst/>
                <a:gdLst>
                  <a:gd name="T0" fmla="*/ 498 w 498"/>
                  <a:gd name="T1" fmla="*/ 3 h 590"/>
                  <a:gd name="T2" fmla="*/ 498 w 498"/>
                  <a:gd name="T3" fmla="*/ 3 h 590"/>
                  <a:gd name="T4" fmla="*/ 33 w 498"/>
                  <a:gd name="T5" fmla="*/ 555 h 590"/>
                  <a:gd name="T6" fmla="*/ 85 w 498"/>
                  <a:gd name="T7" fmla="*/ 544 h 590"/>
                  <a:gd name="T8" fmla="*/ 0 w 498"/>
                  <a:gd name="T9" fmla="*/ 590 h 590"/>
                  <a:gd name="T10" fmla="*/ 31 w 498"/>
                  <a:gd name="T11" fmla="*/ 499 h 590"/>
                  <a:gd name="T12" fmla="*/ 29 w 498"/>
                  <a:gd name="T13" fmla="*/ 552 h 590"/>
                  <a:gd name="T14" fmla="*/ 495 w 498"/>
                  <a:gd name="T15" fmla="*/ 0 h 590"/>
                  <a:gd name="T16" fmla="*/ 498 w 498"/>
                  <a:gd name="T17" fmla="*/ 3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8" h="590">
                    <a:moveTo>
                      <a:pt x="498" y="3"/>
                    </a:moveTo>
                    <a:lnTo>
                      <a:pt x="498" y="3"/>
                    </a:lnTo>
                    <a:lnTo>
                      <a:pt x="33" y="555"/>
                    </a:lnTo>
                    <a:lnTo>
                      <a:pt x="85" y="544"/>
                    </a:lnTo>
                    <a:lnTo>
                      <a:pt x="0" y="590"/>
                    </a:lnTo>
                    <a:lnTo>
                      <a:pt x="31" y="499"/>
                    </a:lnTo>
                    <a:lnTo>
                      <a:pt x="29" y="552"/>
                    </a:lnTo>
                    <a:lnTo>
                      <a:pt x="495" y="0"/>
                    </a:lnTo>
                    <a:lnTo>
                      <a:pt x="498" y="3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101" name="Freeform 186"/>
              <p:cNvSpPr>
                <a:spLocks/>
              </p:cNvSpPr>
              <p:nvPr/>
            </p:nvSpPr>
            <p:spPr bwMode="auto">
              <a:xfrm>
                <a:off x="5810" y="2834"/>
                <a:ext cx="257" cy="304"/>
              </a:xfrm>
              <a:custGeom>
                <a:avLst/>
                <a:gdLst>
                  <a:gd name="T0" fmla="*/ 498 w 498"/>
                  <a:gd name="T1" fmla="*/ 3 h 590"/>
                  <a:gd name="T2" fmla="*/ 498 w 498"/>
                  <a:gd name="T3" fmla="*/ 3 h 590"/>
                  <a:gd name="T4" fmla="*/ 33 w 498"/>
                  <a:gd name="T5" fmla="*/ 555 h 590"/>
                  <a:gd name="T6" fmla="*/ 85 w 498"/>
                  <a:gd name="T7" fmla="*/ 544 h 590"/>
                  <a:gd name="T8" fmla="*/ 0 w 498"/>
                  <a:gd name="T9" fmla="*/ 590 h 590"/>
                  <a:gd name="T10" fmla="*/ 31 w 498"/>
                  <a:gd name="T11" fmla="*/ 499 h 590"/>
                  <a:gd name="T12" fmla="*/ 29 w 498"/>
                  <a:gd name="T13" fmla="*/ 552 h 590"/>
                  <a:gd name="T14" fmla="*/ 495 w 498"/>
                  <a:gd name="T15" fmla="*/ 0 h 590"/>
                  <a:gd name="T16" fmla="*/ 498 w 498"/>
                  <a:gd name="T17" fmla="*/ 3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8" h="590">
                    <a:moveTo>
                      <a:pt x="498" y="3"/>
                    </a:moveTo>
                    <a:lnTo>
                      <a:pt x="498" y="3"/>
                    </a:lnTo>
                    <a:lnTo>
                      <a:pt x="33" y="555"/>
                    </a:lnTo>
                    <a:lnTo>
                      <a:pt x="85" y="544"/>
                    </a:lnTo>
                    <a:lnTo>
                      <a:pt x="0" y="590"/>
                    </a:lnTo>
                    <a:lnTo>
                      <a:pt x="31" y="499"/>
                    </a:lnTo>
                    <a:lnTo>
                      <a:pt x="29" y="552"/>
                    </a:lnTo>
                    <a:lnTo>
                      <a:pt x="495" y="0"/>
                    </a:lnTo>
                    <a:lnTo>
                      <a:pt x="498" y="3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102" name="Freeform 187"/>
              <p:cNvSpPr>
                <a:spLocks/>
              </p:cNvSpPr>
              <p:nvPr/>
            </p:nvSpPr>
            <p:spPr bwMode="auto">
              <a:xfrm>
                <a:off x="5851" y="3151"/>
                <a:ext cx="265" cy="64"/>
              </a:xfrm>
              <a:custGeom>
                <a:avLst/>
                <a:gdLst>
                  <a:gd name="T0" fmla="*/ 514 w 514"/>
                  <a:gd name="T1" fmla="*/ 5 h 125"/>
                  <a:gd name="T2" fmla="*/ 514 w 514"/>
                  <a:gd name="T3" fmla="*/ 5 h 125"/>
                  <a:gd name="T4" fmla="*/ 47 w 514"/>
                  <a:gd name="T5" fmla="*/ 101 h 125"/>
                  <a:gd name="T6" fmla="*/ 95 w 514"/>
                  <a:gd name="T7" fmla="*/ 125 h 125"/>
                  <a:gd name="T8" fmla="*/ 0 w 514"/>
                  <a:gd name="T9" fmla="*/ 108 h 125"/>
                  <a:gd name="T10" fmla="*/ 81 w 514"/>
                  <a:gd name="T11" fmla="*/ 56 h 125"/>
                  <a:gd name="T12" fmla="*/ 46 w 514"/>
                  <a:gd name="T13" fmla="*/ 96 h 125"/>
                  <a:gd name="T14" fmla="*/ 513 w 514"/>
                  <a:gd name="T15" fmla="*/ 0 h 125"/>
                  <a:gd name="T16" fmla="*/ 514 w 514"/>
                  <a:gd name="T17" fmla="*/ 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4" h="125">
                    <a:moveTo>
                      <a:pt x="514" y="5"/>
                    </a:moveTo>
                    <a:lnTo>
                      <a:pt x="514" y="5"/>
                    </a:lnTo>
                    <a:lnTo>
                      <a:pt x="47" y="101"/>
                    </a:lnTo>
                    <a:lnTo>
                      <a:pt x="95" y="125"/>
                    </a:lnTo>
                    <a:lnTo>
                      <a:pt x="0" y="108"/>
                    </a:lnTo>
                    <a:lnTo>
                      <a:pt x="81" y="56"/>
                    </a:lnTo>
                    <a:lnTo>
                      <a:pt x="46" y="96"/>
                    </a:lnTo>
                    <a:lnTo>
                      <a:pt x="513" y="0"/>
                    </a:lnTo>
                    <a:lnTo>
                      <a:pt x="514" y="5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103" name="Freeform 188"/>
              <p:cNvSpPr>
                <a:spLocks/>
              </p:cNvSpPr>
              <p:nvPr/>
            </p:nvSpPr>
            <p:spPr bwMode="auto">
              <a:xfrm>
                <a:off x="5851" y="3151"/>
                <a:ext cx="265" cy="64"/>
              </a:xfrm>
              <a:custGeom>
                <a:avLst/>
                <a:gdLst>
                  <a:gd name="T0" fmla="*/ 514 w 514"/>
                  <a:gd name="T1" fmla="*/ 5 h 125"/>
                  <a:gd name="T2" fmla="*/ 514 w 514"/>
                  <a:gd name="T3" fmla="*/ 5 h 125"/>
                  <a:gd name="T4" fmla="*/ 47 w 514"/>
                  <a:gd name="T5" fmla="*/ 101 h 125"/>
                  <a:gd name="T6" fmla="*/ 95 w 514"/>
                  <a:gd name="T7" fmla="*/ 125 h 125"/>
                  <a:gd name="T8" fmla="*/ 0 w 514"/>
                  <a:gd name="T9" fmla="*/ 108 h 125"/>
                  <a:gd name="T10" fmla="*/ 81 w 514"/>
                  <a:gd name="T11" fmla="*/ 56 h 125"/>
                  <a:gd name="T12" fmla="*/ 46 w 514"/>
                  <a:gd name="T13" fmla="*/ 96 h 125"/>
                  <a:gd name="T14" fmla="*/ 513 w 514"/>
                  <a:gd name="T15" fmla="*/ 0 h 125"/>
                  <a:gd name="T16" fmla="*/ 514 w 514"/>
                  <a:gd name="T17" fmla="*/ 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4" h="125">
                    <a:moveTo>
                      <a:pt x="514" y="5"/>
                    </a:moveTo>
                    <a:lnTo>
                      <a:pt x="514" y="5"/>
                    </a:lnTo>
                    <a:lnTo>
                      <a:pt x="47" y="101"/>
                    </a:lnTo>
                    <a:lnTo>
                      <a:pt x="95" y="125"/>
                    </a:lnTo>
                    <a:lnTo>
                      <a:pt x="0" y="108"/>
                    </a:lnTo>
                    <a:lnTo>
                      <a:pt x="81" y="56"/>
                    </a:lnTo>
                    <a:lnTo>
                      <a:pt x="46" y="96"/>
                    </a:lnTo>
                    <a:lnTo>
                      <a:pt x="513" y="0"/>
                    </a:lnTo>
                    <a:lnTo>
                      <a:pt x="514" y="5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104" name="Freeform 189"/>
              <p:cNvSpPr>
                <a:spLocks/>
              </p:cNvSpPr>
              <p:nvPr/>
            </p:nvSpPr>
            <p:spPr bwMode="auto">
              <a:xfrm>
                <a:off x="5839" y="3036"/>
                <a:ext cx="82" cy="35"/>
              </a:xfrm>
              <a:custGeom>
                <a:avLst/>
                <a:gdLst>
                  <a:gd name="T0" fmla="*/ 0 w 159"/>
                  <a:gd name="T1" fmla="*/ 48 h 69"/>
                  <a:gd name="T2" fmla="*/ 0 w 159"/>
                  <a:gd name="T3" fmla="*/ 48 h 69"/>
                  <a:gd name="T4" fmla="*/ 112 w 159"/>
                  <a:gd name="T5" fmla="*/ 23 h 69"/>
                  <a:gd name="T6" fmla="*/ 64 w 159"/>
                  <a:gd name="T7" fmla="*/ 0 h 69"/>
                  <a:gd name="T8" fmla="*/ 159 w 159"/>
                  <a:gd name="T9" fmla="*/ 15 h 69"/>
                  <a:gd name="T10" fmla="*/ 79 w 159"/>
                  <a:gd name="T11" fmla="*/ 69 h 69"/>
                  <a:gd name="T12" fmla="*/ 113 w 159"/>
                  <a:gd name="T13" fmla="*/ 28 h 69"/>
                  <a:gd name="T14" fmla="*/ 1 w 159"/>
                  <a:gd name="T15" fmla="*/ 53 h 69"/>
                  <a:gd name="T16" fmla="*/ 0 w 159"/>
                  <a:gd name="T17" fmla="*/ 48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9" h="69">
                    <a:moveTo>
                      <a:pt x="0" y="48"/>
                    </a:moveTo>
                    <a:lnTo>
                      <a:pt x="0" y="48"/>
                    </a:lnTo>
                    <a:lnTo>
                      <a:pt x="112" y="23"/>
                    </a:lnTo>
                    <a:lnTo>
                      <a:pt x="64" y="0"/>
                    </a:lnTo>
                    <a:lnTo>
                      <a:pt x="159" y="15"/>
                    </a:lnTo>
                    <a:lnTo>
                      <a:pt x="79" y="69"/>
                    </a:lnTo>
                    <a:lnTo>
                      <a:pt x="113" y="28"/>
                    </a:lnTo>
                    <a:lnTo>
                      <a:pt x="1" y="53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105" name="Freeform 190"/>
              <p:cNvSpPr>
                <a:spLocks/>
              </p:cNvSpPr>
              <p:nvPr/>
            </p:nvSpPr>
            <p:spPr bwMode="auto">
              <a:xfrm>
                <a:off x="5839" y="3036"/>
                <a:ext cx="82" cy="35"/>
              </a:xfrm>
              <a:custGeom>
                <a:avLst/>
                <a:gdLst>
                  <a:gd name="T0" fmla="*/ 0 w 159"/>
                  <a:gd name="T1" fmla="*/ 48 h 69"/>
                  <a:gd name="T2" fmla="*/ 0 w 159"/>
                  <a:gd name="T3" fmla="*/ 48 h 69"/>
                  <a:gd name="T4" fmla="*/ 112 w 159"/>
                  <a:gd name="T5" fmla="*/ 23 h 69"/>
                  <a:gd name="T6" fmla="*/ 64 w 159"/>
                  <a:gd name="T7" fmla="*/ 0 h 69"/>
                  <a:gd name="T8" fmla="*/ 159 w 159"/>
                  <a:gd name="T9" fmla="*/ 15 h 69"/>
                  <a:gd name="T10" fmla="*/ 79 w 159"/>
                  <a:gd name="T11" fmla="*/ 69 h 69"/>
                  <a:gd name="T12" fmla="*/ 113 w 159"/>
                  <a:gd name="T13" fmla="*/ 28 h 69"/>
                  <a:gd name="T14" fmla="*/ 1 w 159"/>
                  <a:gd name="T15" fmla="*/ 53 h 69"/>
                  <a:gd name="T16" fmla="*/ 0 w 159"/>
                  <a:gd name="T17" fmla="*/ 48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9" h="69">
                    <a:moveTo>
                      <a:pt x="0" y="48"/>
                    </a:moveTo>
                    <a:lnTo>
                      <a:pt x="0" y="48"/>
                    </a:lnTo>
                    <a:lnTo>
                      <a:pt x="112" y="23"/>
                    </a:lnTo>
                    <a:lnTo>
                      <a:pt x="64" y="0"/>
                    </a:lnTo>
                    <a:lnTo>
                      <a:pt x="159" y="15"/>
                    </a:lnTo>
                    <a:lnTo>
                      <a:pt x="79" y="69"/>
                    </a:lnTo>
                    <a:lnTo>
                      <a:pt x="113" y="28"/>
                    </a:lnTo>
                    <a:lnTo>
                      <a:pt x="1" y="53"/>
                    </a:lnTo>
                    <a:lnTo>
                      <a:pt x="0" y="48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106" name="Freeform 191"/>
              <p:cNvSpPr>
                <a:spLocks/>
              </p:cNvSpPr>
              <p:nvPr/>
            </p:nvSpPr>
            <p:spPr bwMode="auto">
              <a:xfrm>
                <a:off x="5803" y="3083"/>
                <a:ext cx="155" cy="427"/>
              </a:xfrm>
              <a:custGeom>
                <a:avLst/>
                <a:gdLst>
                  <a:gd name="T0" fmla="*/ 0 w 300"/>
                  <a:gd name="T1" fmla="*/ 825 h 827"/>
                  <a:gd name="T2" fmla="*/ 0 w 300"/>
                  <a:gd name="T3" fmla="*/ 825 h 827"/>
                  <a:gd name="T4" fmla="*/ 279 w 300"/>
                  <a:gd name="T5" fmla="*/ 44 h 827"/>
                  <a:gd name="T6" fmla="*/ 234 w 300"/>
                  <a:gd name="T7" fmla="*/ 72 h 827"/>
                  <a:gd name="T8" fmla="*/ 297 w 300"/>
                  <a:gd name="T9" fmla="*/ 0 h 827"/>
                  <a:gd name="T10" fmla="*/ 300 w 300"/>
                  <a:gd name="T11" fmla="*/ 96 h 827"/>
                  <a:gd name="T12" fmla="*/ 283 w 300"/>
                  <a:gd name="T13" fmla="*/ 46 h 827"/>
                  <a:gd name="T14" fmla="*/ 5 w 300"/>
                  <a:gd name="T15" fmla="*/ 827 h 827"/>
                  <a:gd name="T16" fmla="*/ 0 w 300"/>
                  <a:gd name="T17" fmla="*/ 825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0" h="827">
                    <a:moveTo>
                      <a:pt x="0" y="825"/>
                    </a:moveTo>
                    <a:lnTo>
                      <a:pt x="0" y="825"/>
                    </a:lnTo>
                    <a:lnTo>
                      <a:pt x="279" y="44"/>
                    </a:lnTo>
                    <a:lnTo>
                      <a:pt x="234" y="72"/>
                    </a:lnTo>
                    <a:lnTo>
                      <a:pt x="297" y="0"/>
                    </a:lnTo>
                    <a:lnTo>
                      <a:pt x="300" y="96"/>
                    </a:lnTo>
                    <a:lnTo>
                      <a:pt x="283" y="46"/>
                    </a:lnTo>
                    <a:lnTo>
                      <a:pt x="5" y="827"/>
                    </a:lnTo>
                    <a:lnTo>
                      <a:pt x="0" y="825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107" name="Freeform 192"/>
              <p:cNvSpPr>
                <a:spLocks/>
              </p:cNvSpPr>
              <p:nvPr/>
            </p:nvSpPr>
            <p:spPr bwMode="auto">
              <a:xfrm>
                <a:off x="5803" y="3083"/>
                <a:ext cx="155" cy="427"/>
              </a:xfrm>
              <a:custGeom>
                <a:avLst/>
                <a:gdLst>
                  <a:gd name="T0" fmla="*/ 0 w 300"/>
                  <a:gd name="T1" fmla="*/ 825 h 827"/>
                  <a:gd name="T2" fmla="*/ 0 w 300"/>
                  <a:gd name="T3" fmla="*/ 825 h 827"/>
                  <a:gd name="T4" fmla="*/ 279 w 300"/>
                  <a:gd name="T5" fmla="*/ 44 h 827"/>
                  <a:gd name="T6" fmla="*/ 234 w 300"/>
                  <a:gd name="T7" fmla="*/ 72 h 827"/>
                  <a:gd name="T8" fmla="*/ 297 w 300"/>
                  <a:gd name="T9" fmla="*/ 0 h 827"/>
                  <a:gd name="T10" fmla="*/ 300 w 300"/>
                  <a:gd name="T11" fmla="*/ 96 h 827"/>
                  <a:gd name="T12" fmla="*/ 283 w 300"/>
                  <a:gd name="T13" fmla="*/ 46 h 827"/>
                  <a:gd name="T14" fmla="*/ 5 w 300"/>
                  <a:gd name="T15" fmla="*/ 827 h 827"/>
                  <a:gd name="T16" fmla="*/ 0 w 300"/>
                  <a:gd name="T17" fmla="*/ 825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0" h="827">
                    <a:moveTo>
                      <a:pt x="0" y="825"/>
                    </a:moveTo>
                    <a:lnTo>
                      <a:pt x="0" y="825"/>
                    </a:lnTo>
                    <a:lnTo>
                      <a:pt x="279" y="44"/>
                    </a:lnTo>
                    <a:lnTo>
                      <a:pt x="234" y="72"/>
                    </a:lnTo>
                    <a:lnTo>
                      <a:pt x="297" y="0"/>
                    </a:lnTo>
                    <a:lnTo>
                      <a:pt x="300" y="96"/>
                    </a:lnTo>
                    <a:lnTo>
                      <a:pt x="283" y="46"/>
                    </a:lnTo>
                    <a:lnTo>
                      <a:pt x="5" y="827"/>
                    </a:lnTo>
                    <a:lnTo>
                      <a:pt x="0" y="825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108" name="Freeform 193"/>
              <p:cNvSpPr>
                <a:spLocks/>
              </p:cNvSpPr>
              <p:nvPr/>
            </p:nvSpPr>
            <p:spPr bwMode="auto">
              <a:xfrm>
                <a:off x="5332" y="2914"/>
                <a:ext cx="588" cy="116"/>
              </a:xfrm>
              <a:custGeom>
                <a:avLst/>
                <a:gdLst>
                  <a:gd name="T0" fmla="*/ 1 w 1139"/>
                  <a:gd name="T1" fmla="*/ 0 h 226"/>
                  <a:gd name="T2" fmla="*/ 1 w 1139"/>
                  <a:gd name="T3" fmla="*/ 0 h 226"/>
                  <a:gd name="T4" fmla="*/ 1092 w 1139"/>
                  <a:gd name="T5" fmla="*/ 197 h 226"/>
                  <a:gd name="T6" fmla="*/ 1057 w 1139"/>
                  <a:gd name="T7" fmla="*/ 158 h 226"/>
                  <a:gd name="T8" fmla="*/ 1139 w 1139"/>
                  <a:gd name="T9" fmla="*/ 208 h 226"/>
                  <a:gd name="T10" fmla="*/ 1044 w 1139"/>
                  <a:gd name="T11" fmla="*/ 226 h 226"/>
                  <a:gd name="T12" fmla="*/ 1091 w 1139"/>
                  <a:gd name="T13" fmla="*/ 202 h 226"/>
                  <a:gd name="T14" fmla="*/ 0 w 1139"/>
                  <a:gd name="T15" fmla="*/ 5 h 226"/>
                  <a:gd name="T16" fmla="*/ 1 w 1139"/>
                  <a:gd name="T17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39" h="226">
                    <a:moveTo>
                      <a:pt x="1" y="0"/>
                    </a:moveTo>
                    <a:lnTo>
                      <a:pt x="1" y="0"/>
                    </a:lnTo>
                    <a:lnTo>
                      <a:pt x="1092" y="197"/>
                    </a:lnTo>
                    <a:lnTo>
                      <a:pt x="1057" y="158"/>
                    </a:lnTo>
                    <a:lnTo>
                      <a:pt x="1139" y="208"/>
                    </a:lnTo>
                    <a:lnTo>
                      <a:pt x="1044" y="226"/>
                    </a:lnTo>
                    <a:lnTo>
                      <a:pt x="1091" y="202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109" name="Freeform 194"/>
              <p:cNvSpPr>
                <a:spLocks/>
              </p:cNvSpPr>
              <p:nvPr/>
            </p:nvSpPr>
            <p:spPr bwMode="auto">
              <a:xfrm>
                <a:off x="5332" y="2914"/>
                <a:ext cx="588" cy="116"/>
              </a:xfrm>
              <a:custGeom>
                <a:avLst/>
                <a:gdLst>
                  <a:gd name="T0" fmla="*/ 1 w 1139"/>
                  <a:gd name="T1" fmla="*/ 0 h 226"/>
                  <a:gd name="T2" fmla="*/ 1 w 1139"/>
                  <a:gd name="T3" fmla="*/ 0 h 226"/>
                  <a:gd name="T4" fmla="*/ 1092 w 1139"/>
                  <a:gd name="T5" fmla="*/ 197 h 226"/>
                  <a:gd name="T6" fmla="*/ 1057 w 1139"/>
                  <a:gd name="T7" fmla="*/ 158 h 226"/>
                  <a:gd name="T8" fmla="*/ 1139 w 1139"/>
                  <a:gd name="T9" fmla="*/ 208 h 226"/>
                  <a:gd name="T10" fmla="*/ 1044 w 1139"/>
                  <a:gd name="T11" fmla="*/ 226 h 226"/>
                  <a:gd name="T12" fmla="*/ 1091 w 1139"/>
                  <a:gd name="T13" fmla="*/ 202 h 226"/>
                  <a:gd name="T14" fmla="*/ 0 w 1139"/>
                  <a:gd name="T15" fmla="*/ 5 h 226"/>
                  <a:gd name="T16" fmla="*/ 1 w 1139"/>
                  <a:gd name="T17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39" h="226">
                    <a:moveTo>
                      <a:pt x="1" y="0"/>
                    </a:moveTo>
                    <a:lnTo>
                      <a:pt x="1" y="0"/>
                    </a:lnTo>
                    <a:lnTo>
                      <a:pt x="1092" y="197"/>
                    </a:lnTo>
                    <a:lnTo>
                      <a:pt x="1057" y="158"/>
                    </a:lnTo>
                    <a:lnTo>
                      <a:pt x="1139" y="208"/>
                    </a:lnTo>
                    <a:lnTo>
                      <a:pt x="1044" y="226"/>
                    </a:lnTo>
                    <a:lnTo>
                      <a:pt x="1091" y="202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110" name="Freeform 195"/>
              <p:cNvSpPr>
                <a:spLocks/>
              </p:cNvSpPr>
              <p:nvPr/>
            </p:nvSpPr>
            <p:spPr bwMode="auto">
              <a:xfrm>
                <a:off x="6021" y="2911"/>
                <a:ext cx="136" cy="89"/>
              </a:xfrm>
              <a:custGeom>
                <a:avLst/>
                <a:gdLst>
                  <a:gd name="T0" fmla="*/ 263 w 263"/>
                  <a:gd name="T1" fmla="*/ 4 h 174"/>
                  <a:gd name="T2" fmla="*/ 263 w 263"/>
                  <a:gd name="T3" fmla="*/ 4 h 174"/>
                  <a:gd name="T4" fmla="*/ 41 w 263"/>
                  <a:gd name="T5" fmla="*/ 150 h 174"/>
                  <a:gd name="T6" fmla="*/ 94 w 263"/>
                  <a:gd name="T7" fmla="*/ 154 h 174"/>
                  <a:gd name="T8" fmla="*/ 0 w 263"/>
                  <a:gd name="T9" fmla="*/ 174 h 174"/>
                  <a:gd name="T10" fmla="*/ 55 w 263"/>
                  <a:gd name="T11" fmla="*/ 96 h 174"/>
                  <a:gd name="T12" fmla="*/ 38 w 263"/>
                  <a:gd name="T13" fmla="*/ 146 h 174"/>
                  <a:gd name="T14" fmla="*/ 261 w 263"/>
                  <a:gd name="T15" fmla="*/ 0 h 174"/>
                  <a:gd name="T16" fmla="*/ 263 w 263"/>
                  <a:gd name="T17" fmla="*/ 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3" h="174">
                    <a:moveTo>
                      <a:pt x="263" y="4"/>
                    </a:moveTo>
                    <a:lnTo>
                      <a:pt x="263" y="4"/>
                    </a:lnTo>
                    <a:lnTo>
                      <a:pt x="41" y="150"/>
                    </a:lnTo>
                    <a:lnTo>
                      <a:pt x="94" y="154"/>
                    </a:lnTo>
                    <a:lnTo>
                      <a:pt x="0" y="174"/>
                    </a:lnTo>
                    <a:lnTo>
                      <a:pt x="55" y="96"/>
                    </a:lnTo>
                    <a:lnTo>
                      <a:pt x="38" y="146"/>
                    </a:lnTo>
                    <a:lnTo>
                      <a:pt x="261" y="0"/>
                    </a:lnTo>
                    <a:lnTo>
                      <a:pt x="263" y="4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111" name="Freeform 196"/>
              <p:cNvSpPr>
                <a:spLocks/>
              </p:cNvSpPr>
              <p:nvPr/>
            </p:nvSpPr>
            <p:spPr bwMode="auto">
              <a:xfrm>
                <a:off x="6021" y="2911"/>
                <a:ext cx="136" cy="89"/>
              </a:xfrm>
              <a:custGeom>
                <a:avLst/>
                <a:gdLst>
                  <a:gd name="T0" fmla="*/ 263 w 263"/>
                  <a:gd name="T1" fmla="*/ 4 h 174"/>
                  <a:gd name="T2" fmla="*/ 263 w 263"/>
                  <a:gd name="T3" fmla="*/ 4 h 174"/>
                  <a:gd name="T4" fmla="*/ 41 w 263"/>
                  <a:gd name="T5" fmla="*/ 150 h 174"/>
                  <a:gd name="T6" fmla="*/ 94 w 263"/>
                  <a:gd name="T7" fmla="*/ 154 h 174"/>
                  <a:gd name="T8" fmla="*/ 0 w 263"/>
                  <a:gd name="T9" fmla="*/ 174 h 174"/>
                  <a:gd name="T10" fmla="*/ 55 w 263"/>
                  <a:gd name="T11" fmla="*/ 96 h 174"/>
                  <a:gd name="T12" fmla="*/ 38 w 263"/>
                  <a:gd name="T13" fmla="*/ 146 h 174"/>
                  <a:gd name="T14" fmla="*/ 261 w 263"/>
                  <a:gd name="T15" fmla="*/ 0 h 174"/>
                  <a:gd name="T16" fmla="*/ 263 w 263"/>
                  <a:gd name="T17" fmla="*/ 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3" h="174">
                    <a:moveTo>
                      <a:pt x="263" y="4"/>
                    </a:moveTo>
                    <a:lnTo>
                      <a:pt x="263" y="4"/>
                    </a:lnTo>
                    <a:lnTo>
                      <a:pt x="41" y="150"/>
                    </a:lnTo>
                    <a:lnTo>
                      <a:pt x="94" y="154"/>
                    </a:lnTo>
                    <a:lnTo>
                      <a:pt x="0" y="174"/>
                    </a:lnTo>
                    <a:lnTo>
                      <a:pt x="55" y="96"/>
                    </a:lnTo>
                    <a:lnTo>
                      <a:pt x="38" y="146"/>
                    </a:lnTo>
                    <a:lnTo>
                      <a:pt x="261" y="0"/>
                    </a:lnTo>
                    <a:lnTo>
                      <a:pt x="263" y="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112" name="Freeform 197"/>
              <p:cNvSpPr>
                <a:spLocks/>
              </p:cNvSpPr>
              <p:nvPr/>
            </p:nvSpPr>
            <p:spPr bwMode="auto">
              <a:xfrm>
                <a:off x="6007" y="2698"/>
                <a:ext cx="203" cy="287"/>
              </a:xfrm>
              <a:custGeom>
                <a:avLst/>
                <a:gdLst>
                  <a:gd name="T0" fmla="*/ 394 w 394"/>
                  <a:gd name="T1" fmla="*/ 3 h 557"/>
                  <a:gd name="T2" fmla="*/ 394 w 394"/>
                  <a:gd name="T3" fmla="*/ 3 h 557"/>
                  <a:gd name="T4" fmla="*/ 29 w 394"/>
                  <a:gd name="T5" fmla="*/ 520 h 557"/>
                  <a:gd name="T6" fmla="*/ 80 w 394"/>
                  <a:gd name="T7" fmla="*/ 504 h 557"/>
                  <a:gd name="T8" fmla="*/ 0 w 394"/>
                  <a:gd name="T9" fmla="*/ 557 h 557"/>
                  <a:gd name="T10" fmla="*/ 23 w 394"/>
                  <a:gd name="T11" fmla="*/ 464 h 557"/>
                  <a:gd name="T12" fmla="*/ 25 w 394"/>
                  <a:gd name="T13" fmla="*/ 517 h 557"/>
                  <a:gd name="T14" fmla="*/ 390 w 394"/>
                  <a:gd name="T15" fmla="*/ 0 h 557"/>
                  <a:gd name="T16" fmla="*/ 394 w 394"/>
                  <a:gd name="T17" fmla="*/ 3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4" h="557">
                    <a:moveTo>
                      <a:pt x="394" y="3"/>
                    </a:moveTo>
                    <a:lnTo>
                      <a:pt x="394" y="3"/>
                    </a:lnTo>
                    <a:lnTo>
                      <a:pt x="29" y="520"/>
                    </a:lnTo>
                    <a:lnTo>
                      <a:pt x="80" y="504"/>
                    </a:lnTo>
                    <a:lnTo>
                      <a:pt x="0" y="557"/>
                    </a:lnTo>
                    <a:lnTo>
                      <a:pt x="23" y="464"/>
                    </a:lnTo>
                    <a:lnTo>
                      <a:pt x="25" y="517"/>
                    </a:lnTo>
                    <a:lnTo>
                      <a:pt x="390" y="0"/>
                    </a:lnTo>
                    <a:lnTo>
                      <a:pt x="394" y="3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113" name="Freeform 198"/>
              <p:cNvSpPr>
                <a:spLocks/>
              </p:cNvSpPr>
              <p:nvPr/>
            </p:nvSpPr>
            <p:spPr bwMode="auto">
              <a:xfrm>
                <a:off x="6007" y="2698"/>
                <a:ext cx="203" cy="287"/>
              </a:xfrm>
              <a:custGeom>
                <a:avLst/>
                <a:gdLst>
                  <a:gd name="T0" fmla="*/ 394 w 394"/>
                  <a:gd name="T1" fmla="*/ 3 h 557"/>
                  <a:gd name="T2" fmla="*/ 394 w 394"/>
                  <a:gd name="T3" fmla="*/ 3 h 557"/>
                  <a:gd name="T4" fmla="*/ 29 w 394"/>
                  <a:gd name="T5" fmla="*/ 520 h 557"/>
                  <a:gd name="T6" fmla="*/ 80 w 394"/>
                  <a:gd name="T7" fmla="*/ 504 h 557"/>
                  <a:gd name="T8" fmla="*/ 0 w 394"/>
                  <a:gd name="T9" fmla="*/ 557 h 557"/>
                  <a:gd name="T10" fmla="*/ 23 w 394"/>
                  <a:gd name="T11" fmla="*/ 464 h 557"/>
                  <a:gd name="T12" fmla="*/ 25 w 394"/>
                  <a:gd name="T13" fmla="*/ 517 h 557"/>
                  <a:gd name="T14" fmla="*/ 390 w 394"/>
                  <a:gd name="T15" fmla="*/ 0 h 557"/>
                  <a:gd name="T16" fmla="*/ 394 w 394"/>
                  <a:gd name="T17" fmla="*/ 3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4" h="557">
                    <a:moveTo>
                      <a:pt x="394" y="3"/>
                    </a:moveTo>
                    <a:lnTo>
                      <a:pt x="394" y="3"/>
                    </a:lnTo>
                    <a:lnTo>
                      <a:pt x="29" y="520"/>
                    </a:lnTo>
                    <a:lnTo>
                      <a:pt x="80" y="504"/>
                    </a:lnTo>
                    <a:lnTo>
                      <a:pt x="0" y="557"/>
                    </a:lnTo>
                    <a:lnTo>
                      <a:pt x="23" y="464"/>
                    </a:lnTo>
                    <a:lnTo>
                      <a:pt x="25" y="517"/>
                    </a:lnTo>
                    <a:lnTo>
                      <a:pt x="390" y="0"/>
                    </a:lnTo>
                    <a:lnTo>
                      <a:pt x="394" y="3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114" name="Freeform 199"/>
              <p:cNvSpPr>
                <a:spLocks/>
              </p:cNvSpPr>
              <p:nvPr/>
            </p:nvSpPr>
            <p:spPr bwMode="auto">
              <a:xfrm>
                <a:off x="5939" y="3076"/>
                <a:ext cx="34" cy="49"/>
              </a:xfrm>
              <a:custGeom>
                <a:avLst/>
                <a:gdLst>
                  <a:gd name="T0" fmla="*/ 34 w 65"/>
                  <a:gd name="T1" fmla="*/ 14 h 96"/>
                  <a:gd name="T2" fmla="*/ 34 w 65"/>
                  <a:gd name="T3" fmla="*/ 14 h 96"/>
                  <a:gd name="T4" fmla="*/ 20 w 65"/>
                  <a:gd name="T5" fmla="*/ 52 h 96"/>
                  <a:gd name="T6" fmla="*/ 65 w 65"/>
                  <a:gd name="T7" fmla="*/ 24 h 96"/>
                  <a:gd name="T8" fmla="*/ 1 w 65"/>
                  <a:gd name="T9" fmla="*/ 96 h 96"/>
                  <a:gd name="T10" fmla="*/ 0 w 65"/>
                  <a:gd name="T11" fmla="*/ 0 h 96"/>
                  <a:gd name="T12" fmla="*/ 15 w 65"/>
                  <a:gd name="T13" fmla="*/ 50 h 96"/>
                  <a:gd name="T14" fmla="*/ 29 w 65"/>
                  <a:gd name="T15" fmla="*/ 13 h 96"/>
                  <a:gd name="T16" fmla="*/ 34 w 65"/>
                  <a:gd name="T17" fmla="*/ 1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96">
                    <a:moveTo>
                      <a:pt x="34" y="14"/>
                    </a:moveTo>
                    <a:lnTo>
                      <a:pt x="34" y="14"/>
                    </a:lnTo>
                    <a:lnTo>
                      <a:pt x="20" y="52"/>
                    </a:lnTo>
                    <a:lnTo>
                      <a:pt x="65" y="24"/>
                    </a:lnTo>
                    <a:lnTo>
                      <a:pt x="1" y="96"/>
                    </a:lnTo>
                    <a:lnTo>
                      <a:pt x="0" y="0"/>
                    </a:lnTo>
                    <a:lnTo>
                      <a:pt x="15" y="50"/>
                    </a:lnTo>
                    <a:lnTo>
                      <a:pt x="29" y="13"/>
                    </a:lnTo>
                    <a:lnTo>
                      <a:pt x="34" y="14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115" name="Freeform 200"/>
              <p:cNvSpPr>
                <a:spLocks/>
              </p:cNvSpPr>
              <p:nvPr/>
            </p:nvSpPr>
            <p:spPr bwMode="auto">
              <a:xfrm>
                <a:off x="5939" y="3076"/>
                <a:ext cx="34" cy="49"/>
              </a:xfrm>
              <a:custGeom>
                <a:avLst/>
                <a:gdLst>
                  <a:gd name="T0" fmla="*/ 34 w 65"/>
                  <a:gd name="T1" fmla="*/ 14 h 96"/>
                  <a:gd name="T2" fmla="*/ 34 w 65"/>
                  <a:gd name="T3" fmla="*/ 14 h 96"/>
                  <a:gd name="T4" fmla="*/ 20 w 65"/>
                  <a:gd name="T5" fmla="*/ 52 h 96"/>
                  <a:gd name="T6" fmla="*/ 65 w 65"/>
                  <a:gd name="T7" fmla="*/ 24 h 96"/>
                  <a:gd name="T8" fmla="*/ 1 w 65"/>
                  <a:gd name="T9" fmla="*/ 96 h 96"/>
                  <a:gd name="T10" fmla="*/ 0 w 65"/>
                  <a:gd name="T11" fmla="*/ 0 h 96"/>
                  <a:gd name="T12" fmla="*/ 15 w 65"/>
                  <a:gd name="T13" fmla="*/ 50 h 96"/>
                  <a:gd name="T14" fmla="*/ 29 w 65"/>
                  <a:gd name="T15" fmla="*/ 13 h 96"/>
                  <a:gd name="T16" fmla="*/ 34 w 65"/>
                  <a:gd name="T17" fmla="*/ 1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96">
                    <a:moveTo>
                      <a:pt x="34" y="14"/>
                    </a:moveTo>
                    <a:lnTo>
                      <a:pt x="34" y="14"/>
                    </a:lnTo>
                    <a:lnTo>
                      <a:pt x="20" y="52"/>
                    </a:lnTo>
                    <a:lnTo>
                      <a:pt x="65" y="24"/>
                    </a:lnTo>
                    <a:lnTo>
                      <a:pt x="1" y="96"/>
                    </a:lnTo>
                    <a:lnTo>
                      <a:pt x="0" y="0"/>
                    </a:lnTo>
                    <a:lnTo>
                      <a:pt x="15" y="50"/>
                    </a:lnTo>
                    <a:lnTo>
                      <a:pt x="29" y="13"/>
                    </a:lnTo>
                    <a:lnTo>
                      <a:pt x="34" y="1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116" name="Freeform 201"/>
              <p:cNvSpPr>
                <a:spLocks/>
              </p:cNvSpPr>
              <p:nvPr/>
            </p:nvSpPr>
            <p:spPr bwMode="auto">
              <a:xfrm>
                <a:off x="5868" y="2808"/>
                <a:ext cx="49" cy="313"/>
              </a:xfrm>
              <a:custGeom>
                <a:avLst/>
                <a:gdLst>
                  <a:gd name="T0" fmla="*/ 4 w 95"/>
                  <a:gd name="T1" fmla="*/ 0 h 605"/>
                  <a:gd name="T2" fmla="*/ 4 w 95"/>
                  <a:gd name="T3" fmla="*/ 0 h 605"/>
                  <a:gd name="T4" fmla="*/ 67 w 95"/>
                  <a:gd name="T5" fmla="*/ 558 h 605"/>
                  <a:gd name="T6" fmla="*/ 95 w 95"/>
                  <a:gd name="T7" fmla="*/ 512 h 605"/>
                  <a:gd name="T8" fmla="*/ 70 w 95"/>
                  <a:gd name="T9" fmla="*/ 605 h 605"/>
                  <a:gd name="T10" fmla="*/ 25 w 95"/>
                  <a:gd name="T11" fmla="*/ 520 h 605"/>
                  <a:gd name="T12" fmla="*/ 62 w 95"/>
                  <a:gd name="T13" fmla="*/ 558 h 605"/>
                  <a:gd name="T14" fmla="*/ 0 w 95"/>
                  <a:gd name="T15" fmla="*/ 0 h 605"/>
                  <a:gd name="T16" fmla="*/ 4 w 95"/>
                  <a:gd name="T17" fmla="*/ 0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605">
                    <a:moveTo>
                      <a:pt x="4" y="0"/>
                    </a:moveTo>
                    <a:lnTo>
                      <a:pt x="4" y="0"/>
                    </a:lnTo>
                    <a:lnTo>
                      <a:pt x="67" y="558"/>
                    </a:lnTo>
                    <a:lnTo>
                      <a:pt x="95" y="512"/>
                    </a:lnTo>
                    <a:lnTo>
                      <a:pt x="70" y="605"/>
                    </a:lnTo>
                    <a:lnTo>
                      <a:pt x="25" y="520"/>
                    </a:lnTo>
                    <a:lnTo>
                      <a:pt x="62" y="558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117" name="Freeform 202"/>
              <p:cNvSpPr>
                <a:spLocks/>
              </p:cNvSpPr>
              <p:nvPr/>
            </p:nvSpPr>
            <p:spPr bwMode="auto">
              <a:xfrm>
                <a:off x="5868" y="2808"/>
                <a:ext cx="49" cy="313"/>
              </a:xfrm>
              <a:custGeom>
                <a:avLst/>
                <a:gdLst>
                  <a:gd name="T0" fmla="*/ 4 w 95"/>
                  <a:gd name="T1" fmla="*/ 0 h 605"/>
                  <a:gd name="T2" fmla="*/ 4 w 95"/>
                  <a:gd name="T3" fmla="*/ 0 h 605"/>
                  <a:gd name="T4" fmla="*/ 67 w 95"/>
                  <a:gd name="T5" fmla="*/ 558 h 605"/>
                  <a:gd name="T6" fmla="*/ 95 w 95"/>
                  <a:gd name="T7" fmla="*/ 512 h 605"/>
                  <a:gd name="T8" fmla="*/ 70 w 95"/>
                  <a:gd name="T9" fmla="*/ 605 h 605"/>
                  <a:gd name="T10" fmla="*/ 25 w 95"/>
                  <a:gd name="T11" fmla="*/ 520 h 605"/>
                  <a:gd name="T12" fmla="*/ 62 w 95"/>
                  <a:gd name="T13" fmla="*/ 558 h 605"/>
                  <a:gd name="T14" fmla="*/ 0 w 95"/>
                  <a:gd name="T15" fmla="*/ 0 h 605"/>
                  <a:gd name="T16" fmla="*/ 4 w 95"/>
                  <a:gd name="T17" fmla="*/ 0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605">
                    <a:moveTo>
                      <a:pt x="4" y="0"/>
                    </a:moveTo>
                    <a:lnTo>
                      <a:pt x="4" y="0"/>
                    </a:lnTo>
                    <a:lnTo>
                      <a:pt x="67" y="558"/>
                    </a:lnTo>
                    <a:lnTo>
                      <a:pt x="95" y="512"/>
                    </a:lnTo>
                    <a:lnTo>
                      <a:pt x="70" y="605"/>
                    </a:lnTo>
                    <a:lnTo>
                      <a:pt x="25" y="520"/>
                    </a:lnTo>
                    <a:lnTo>
                      <a:pt x="62" y="558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118" name="Freeform 203"/>
              <p:cNvSpPr>
                <a:spLocks/>
              </p:cNvSpPr>
              <p:nvPr/>
            </p:nvSpPr>
            <p:spPr bwMode="auto">
              <a:xfrm>
                <a:off x="5793" y="3130"/>
                <a:ext cx="49" cy="36"/>
              </a:xfrm>
              <a:custGeom>
                <a:avLst/>
                <a:gdLst>
                  <a:gd name="T0" fmla="*/ 72 w 96"/>
                  <a:gd name="T1" fmla="*/ 55 h 69"/>
                  <a:gd name="T2" fmla="*/ 72 w 96"/>
                  <a:gd name="T3" fmla="*/ 55 h 69"/>
                  <a:gd name="T4" fmla="*/ 54 w 96"/>
                  <a:gd name="T5" fmla="*/ 47 h 69"/>
                  <a:gd name="T6" fmla="*/ 29 w 96"/>
                  <a:gd name="T7" fmla="*/ 0 h 69"/>
                  <a:gd name="T8" fmla="*/ 96 w 96"/>
                  <a:gd name="T9" fmla="*/ 69 h 69"/>
                  <a:gd name="T10" fmla="*/ 0 w 96"/>
                  <a:gd name="T11" fmla="*/ 64 h 69"/>
                  <a:gd name="T12" fmla="*/ 52 w 96"/>
                  <a:gd name="T13" fmla="*/ 51 h 69"/>
                  <a:gd name="T14" fmla="*/ 70 w 96"/>
                  <a:gd name="T15" fmla="*/ 59 h 69"/>
                  <a:gd name="T16" fmla="*/ 72 w 96"/>
                  <a:gd name="T17" fmla="*/ 5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69">
                    <a:moveTo>
                      <a:pt x="72" y="55"/>
                    </a:moveTo>
                    <a:lnTo>
                      <a:pt x="72" y="55"/>
                    </a:lnTo>
                    <a:lnTo>
                      <a:pt x="54" y="47"/>
                    </a:lnTo>
                    <a:lnTo>
                      <a:pt x="29" y="0"/>
                    </a:lnTo>
                    <a:lnTo>
                      <a:pt x="96" y="69"/>
                    </a:lnTo>
                    <a:lnTo>
                      <a:pt x="0" y="64"/>
                    </a:lnTo>
                    <a:lnTo>
                      <a:pt x="52" y="51"/>
                    </a:lnTo>
                    <a:lnTo>
                      <a:pt x="70" y="59"/>
                    </a:lnTo>
                    <a:lnTo>
                      <a:pt x="72" y="55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119" name="Freeform 204"/>
              <p:cNvSpPr>
                <a:spLocks/>
              </p:cNvSpPr>
              <p:nvPr/>
            </p:nvSpPr>
            <p:spPr bwMode="auto">
              <a:xfrm>
                <a:off x="5793" y="3130"/>
                <a:ext cx="49" cy="36"/>
              </a:xfrm>
              <a:custGeom>
                <a:avLst/>
                <a:gdLst>
                  <a:gd name="T0" fmla="*/ 72 w 96"/>
                  <a:gd name="T1" fmla="*/ 55 h 69"/>
                  <a:gd name="T2" fmla="*/ 72 w 96"/>
                  <a:gd name="T3" fmla="*/ 55 h 69"/>
                  <a:gd name="T4" fmla="*/ 54 w 96"/>
                  <a:gd name="T5" fmla="*/ 47 h 69"/>
                  <a:gd name="T6" fmla="*/ 29 w 96"/>
                  <a:gd name="T7" fmla="*/ 0 h 69"/>
                  <a:gd name="T8" fmla="*/ 96 w 96"/>
                  <a:gd name="T9" fmla="*/ 69 h 69"/>
                  <a:gd name="T10" fmla="*/ 0 w 96"/>
                  <a:gd name="T11" fmla="*/ 64 h 69"/>
                  <a:gd name="T12" fmla="*/ 52 w 96"/>
                  <a:gd name="T13" fmla="*/ 51 h 69"/>
                  <a:gd name="T14" fmla="*/ 70 w 96"/>
                  <a:gd name="T15" fmla="*/ 59 h 69"/>
                  <a:gd name="T16" fmla="*/ 72 w 96"/>
                  <a:gd name="T17" fmla="*/ 5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69">
                    <a:moveTo>
                      <a:pt x="72" y="55"/>
                    </a:moveTo>
                    <a:lnTo>
                      <a:pt x="72" y="55"/>
                    </a:lnTo>
                    <a:lnTo>
                      <a:pt x="54" y="47"/>
                    </a:lnTo>
                    <a:lnTo>
                      <a:pt x="29" y="0"/>
                    </a:lnTo>
                    <a:lnTo>
                      <a:pt x="96" y="69"/>
                    </a:lnTo>
                    <a:lnTo>
                      <a:pt x="0" y="64"/>
                    </a:lnTo>
                    <a:lnTo>
                      <a:pt x="52" y="51"/>
                    </a:lnTo>
                    <a:lnTo>
                      <a:pt x="70" y="59"/>
                    </a:lnTo>
                    <a:lnTo>
                      <a:pt x="72" y="55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8" name="Group 406"/>
            <p:cNvGrpSpPr>
              <a:grpSpLocks/>
            </p:cNvGrpSpPr>
            <p:nvPr/>
          </p:nvGrpSpPr>
          <p:grpSpPr bwMode="auto">
            <a:xfrm>
              <a:off x="4820" y="1937"/>
              <a:ext cx="1794" cy="1796"/>
              <a:chOff x="4820" y="1937"/>
              <a:chExt cx="1794" cy="1796"/>
            </a:xfrm>
          </p:grpSpPr>
          <p:sp>
            <p:nvSpPr>
              <p:cNvPr id="28720" name="Freeform 206"/>
              <p:cNvSpPr>
                <a:spLocks/>
              </p:cNvSpPr>
              <p:nvPr/>
            </p:nvSpPr>
            <p:spPr bwMode="auto">
              <a:xfrm>
                <a:off x="5802" y="3270"/>
                <a:ext cx="87" cy="240"/>
              </a:xfrm>
              <a:custGeom>
                <a:avLst/>
                <a:gdLst>
                  <a:gd name="T0" fmla="*/ 0 w 168"/>
                  <a:gd name="T1" fmla="*/ 464 h 465"/>
                  <a:gd name="T2" fmla="*/ 0 w 168"/>
                  <a:gd name="T3" fmla="*/ 464 h 465"/>
                  <a:gd name="T4" fmla="*/ 147 w 168"/>
                  <a:gd name="T5" fmla="*/ 44 h 465"/>
                  <a:gd name="T6" fmla="*/ 102 w 168"/>
                  <a:gd name="T7" fmla="*/ 73 h 465"/>
                  <a:gd name="T8" fmla="*/ 165 w 168"/>
                  <a:gd name="T9" fmla="*/ 0 h 465"/>
                  <a:gd name="T10" fmla="*/ 168 w 168"/>
                  <a:gd name="T11" fmla="*/ 96 h 465"/>
                  <a:gd name="T12" fmla="*/ 151 w 168"/>
                  <a:gd name="T13" fmla="*/ 46 h 465"/>
                  <a:gd name="T14" fmla="*/ 5 w 168"/>
                  <a:gd name="T15" fmla="*/ 465 h 465"/>
                  <a:gd name="T16" fmla="*/ 0 w 168"/>
                  <a:gd name="T17" fmla="*/ 464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8" h="465">
                    <a:moveTo>
                      <a:pt x="0" y="464"/>
                    </a:moveTo>
                    <a:lnTo>
                      <a:pt x="0" y="464"/>
                    </a:lnTo>
                    <a:lnTo>
                      <a:pt x="147" y="44"/>
                    </a:lnTo>
                    <a:lnTo>
                      <a:pt x="102" y="73"/>
                    </a:lnTo>
                    <a:lnTo>
                      <a:pt x="165" y="0"/>
                    </a:lnTo>
                    <a:lnTo>
                      <a:pt x="168" y="96"/>
                    </a:lnTo>
                    <a:lnTo>
                      <a:pt x="151" y="46"/>
                    </a:lnTo>
                    <a:lnTo>
                      <a:pt x="5" y="465"/>
                    </a:lnTo>
                    <a:lnTo>
                      <a:pt x="0" y="464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21" name="Freeform 207"/>
              <p:cNvSpPr>
                <a:spLocks/>
              </p:cNvSpPr>
              <p:nvPr/>
            </p:nvSpPr>
            <p:spPr bwMode="auto">
              <a:xfrm>
                <a:off x="5802" y="3270"/>
                <a:ext cx="87" cy="240"/>
              </a:xfrm>
              <a:custGeom>
                <a:avLst/>
                <a:gdLst>
                  <a:gd name="T0" fmla="*/ 0 w 168"/>
                  <a:gd name="T1" fmla="*/ 464 h 465"/>
                  <a:gd name="T2" fmla="*/ 0 w 168"/>
                  <a:gd name="T3" fmla="*/ 464 h 465"/>
                  <a:gd name="T4" fmla="*/ 147 w 168"/>
                  <a:gd name="T5" fmla="*/ 44 h 465"/>
                  <a:gd name="T6" fmla="*/ 102 w 168"/>
                  <a:gd name="T7" fmla="*/ 73 h 465"/>
                  <a:gd name="T8" fmla="*/ 165 w 168"/>
                  <a:gd name="T9" fmla="*/ 0 h 465"/>
                  <a:gd name="T10" fmla="*/ 168 w 168"/>
                  <a:gd name="T11" fmla="*/ 96 h 465"/>
                  <a:gd name="T12" fmla="*/ 151 w 168"/>
                  <a:gd name="T13" fmla="*/ 46 h 465"/>
                  <a:gd name="T14" fmla="*/ 5 w 168"/>
                  <a:gd name="T15" fmla="*/ 465 h 465"/>
                  <a:gd name="T16" fmla="*/ 0 w 168"/>
                  <a:gd name="T17" fmla="*/ 464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8" h="465">
                    <a:moveTo>
                      <a:pt x="0" y="464"/>
                    </a:moveTo>
                    <a:lnTo>
                      <a:pt x="0" y="464"/>
                    </a:lnTo>
                    <a:lnTo>
                      <a:pt x="147" y="44"/>
                    </a:lnTo>
                    <a:lnTo>
                      <a:pt x="102" y="73"/>
                    </a:lnTo>
                    <a:lnTo>
                      <a:pt x="165" y="0"/>
                    </a:lnTo>
                    <a:lnTo>
                      <a:pt x="168" y="96"/>
                    </a:lnTo>
                    <a:lnTo>
                      <a:pt x="151" y="46"/>
                    </a:lnTo>
                    <a:lnTo>
                      <a:pt x="5" y="465"/>
                    </a:lnTo>
                    <a:lnTo>
                      <a:pt x="0" y="46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22" name="Freeform 208"/>
              <p:cNvSpPr>
                <a:spLocks/>
              </p:cNvSpPr>
              <p:nvPr/>
            </p:nvSpPr>
            <p:spPr bwMode="auto">
              <a:xfrm>
                <a:off x="5326" y="2932"/>
                <a:ext cx="516" cy="234"/>
              </a:xfrm>
              <a:custGeom>
                <a:avLst/>
                <a:gdLst>
                  <a:gd name="T0" fmla="*/ 2 w 1000"/>
                  <a:gd name="T1" fmla="*/ 0 h 452"/>
                  <a:gd name="T2" fmla="*/ 2 w 1000"/>
                  <a:gd name="T3" fmla="*/ 0 h 452"/>
                  <a:gd name="T4" fmla="*/ 958 w 1000"/>
                  <a:gd name="T5" fmla="*/ 430 h 452"/>
                  <a:gd name="T6" fmla="*/ 933 w 1000"/>
                  <a:gd name="T7" fmla="*/ 383 h 452"/>
                  <a:gd name="T8" fmla="*/ 1000 w 1000"/>
                  <a:gd name="T9" fmla="*/ 452 h 452"/>
                  <a:gd name="T10" fmla="*/ 904 w 1000"/>
                  <a:gd name="T11" fmla="*/ 447 h 452"/>
                  <a:gd name="T12" fmla="*/ 956 w 1000"/>
                  <a:gd name="T13" fmla="*/ 435 h 452"/>
                  <a:gd name="T14" fmla="*/ 0 w 1000"/>
                  <a:gd name="T15" fmla="*/ 5 h 452"/>
                  <a:gd name="T16" fmla="*/ 2 w 1000"/>
                  <a:gd name="T17" fmla="*/ 0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00" h="452">
                    <a:moveTo>
                      <a:pt x="2" y="0"/>
                    </a:moveTo>
                    <a:lnTo>
                      <a:pt x="2" y="0"/>
                    </a:lnTo>
                    <a:lnTo>
                      <a:pt x="958" y="430"/>
                    </a:lnTo>
                    <a:lnTo>
                      <a:pt x="933" y="383"/>
                    </a:lnTo>
                    <a:lnTo>
                      <a:pt x="1000" y="452"/>
                    </a:lnTo>
                    <a:lnTo>
                      <a:pt x="904" y="447"/>
                    </a:lnTo>
                    <a:lnTo>
                      <a:pt x="956" y="435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23" name="Freeform 209"/>
              <p:cNvSpPr>
                <a:spLocks/>
              </p:cNvSpPr>
              <p:nvPr/>
            </p:nvSpPr>
            <p:spPr bwMode="auto">
              <a:xfrm>
                <a:off x="5326" y="2932"/>
                <a:ext cx="516" cy="234"/>
              </a:xfrm>
              <a:custGeom>
                <a:avLst/>
                <a:gdLst>
                  <a:gd name="T0" fmla="*/ 2 w 1000"/>
                  <a:gd name="T1" fmla="*/ 0 h 452"/>
                  <a:gd name="T2" fmla="*/ 2 w 1000"/>
                  <a:gd name="T3" fmla="*/ 0 h 452"/>
                  <a:gd name="T4" fmla="*/ 958 w 1000"/>
                  <a:gd name="T5" fmla="*/ 430 h 452"/>
                  <a:gd name="T6" fmla="*/ 933 w 1000"/>
                  <a:gd name="T7" fmla="*/ 383 h 452"/>
                  <a:gd name="T8" fmla="*/ 1000 w 1000"/>
                  <a:gd name="T9" fmla="*/ 452 h 452"/>
                  <a:gd name="T10" fmla="*/ 904 w 1000"/>
                  <a:gd name="T11" fmla="*/ 447 h 452"/>
                  <a:gd name="T12" fmla="*/ 956 w 1000"/>
                  <a:gd name="T13" fmla="*/ 435 h 452"/>
                  <a:gd name="T14" fmla="*/ 0 w 1000"/>
                  <a:gd name="T15" fmla="*/ 5 h 452"/>
                  <a:gd name="T16" fmla="*/ 2 w 1000"/>
                  <a:gd name="T17" fmla="*/ 0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00" h="452">
                    <a:moveTo>
                      <a:pt x="2" y="0"/>
                    </a:moveTo>
                    <a:lnTo>
                      <a:pt x="2" y="0"/>
                    </a:lnTo>
                    <a:lnTo>
                      <a:pt x="958" y="430"/>
                    </a:lnTo>
                    <a:lnTo>
                      <a:pt x="933" y="383"/>
                    </a:lnTo>
                    <a:lnTo>
                      <a:pt x="1000" y="452"/>
                    </a:lnTo>
                    <a:lnTo>
                      <a:pt x="904" y="447"/>
                    </a:lnTo>
                    <a:lnTo>
                      <a:pt x="956" y="435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24" name="Freeform 210"/>
              <p:cNvSpPr>
                <a:spLocks/>
              </p:cNvSpPr>
              <p:nvPr/>
            </p:nvSpPr>
            <p:spPr bwMode="auto">
              <a:xfrm>
                <a:off x="5965" y="2926"/>
                <a:ext cx="205" cy="216"/>
              </a:xfrm>
              <a:custGeom>
                <a:avLst/>
                <a:gdLst>
                  <a:gd name="T0" fmla="*/ 396 w 396"/>
                  <a:gd name="T1" fmla="*/ 4 h 418"/>
                  <a:gd name="T2" fmla="*/ 396 w 396"/>
                  <a:gd name="T3" fmla="*/ 4 h 418"/>
                  <a:gd name="T4" fmla="*/ 35 w 396"/>
                  <a:gd name="T5" fmla="*/ 385 h 418"/>
                  <a:gd name="T6" fmla="*/ 87 w 396"/>
                  <a:gd name="T7" fmla="*/ 377 h 418"/>
                  <a:gd name="T8" fmla="*/ 0 w 396"/>
                  <a:gd name="T9" fmla="*/ 418 h 418"/>
                  <a:gd name="T10" fmla="*/ 36 w 396"/>
                  <a:gd name="T11" fmla="*/ 329 h 418"/>
                  <a:gd name="T12" fmla="*/ 31 w 396"/>
                  <a:gd name="T13" fmla="*/ 382 h 418"/>
                  <a:gd name="T14" fmla="*/ 393 w 396"/>
                  <a:gd name="T15" fmla="*/ 0 h 418"/>
                  <a:gd name="T16" fmla="*/ 396 w 396"/>
                  <a:gd name="T17" fmla="*/ 4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6" h="418">
                    <a:moveTo>
                      <a:pt x="396" y="4"/>
                    </a:moveTo>
                    <a:lnTo>
                      <a:pt x="396" y="4"/>
                    </a:lnTo>
                    <a:lnTo>
                      <a:pt x="35" y="385"/>
                    </a:lnTo>
                    <a:lnTo>
                      <a:pt x="87" y="377"/>
                    </a:lnTo>
                    <a:lnTo>
                      <a:pt x="0" y="418"/>
                    </a:lnTo>
                    <a:lnTo>
                      <a:pt x="36" y="329"/>
                    </a:lnTo>
                    <a:lnTo>
                      <a:pt x="31" y="382"/>
                    </a:lnTo>
                    <a:lnTo>
                      <a:pt x="393" y="0"/>
                    </a:lnTo>
                    <a:lnTo>
                      <a:pt x="396" y="4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25" name="Freeform 211"/>
              <p:cNvSpPr>
                <a:spLocks/>
              </p:cNvSpPr>
              <p:nvPr/>
            </p:nvSpPr>
            <p:spPr bwMode="auto">
              <a:xfrm>
                <a:off x="5965" y="2926"/>
                <a:ext cx="205" cy="216"/>
              </a:xfrm>
              <a:custGeom>
                <a:avLst/>
                <a:gdLst>
                  <a:gd name="T0" fmla="*/ 396 w 396"/>
                  <a:gd name="T1" fmla="*/ 4 h 418"/>
                  <a:gd name="T2" fmla="*/ 396 w 396"/>
                  <a:gd name="T3" fmla="*/ 4 h 418"/>
                  <a:gd name="T4" fmla="*/ 35 w 396"/>
                  <a:gd name="T5" fmla="*/ 385 h 418"/>
                  <a:gd name="T6" fmla="*/ 87 w 396"/>
                  <a:gd name="T7" fmla="*/ 377 h 418"/>
                  <a:gd name="T8" fmla="*/ 0 w 396"/>
                  <a:gd name="T9" fmla="*/ 418 h 418"/>
                  <a:gd name="T10" fmla="*/ 36 w 396"/>
                  <a:gd name="T11" fmla="*/ 329 h 418"/>
                  <a:gd name="T12" fmla="*/ 31 w 396"/>
                  <a:gd name="T13" fmla="*/ 382 h 418"/>
                  <a:gd name="T14" fmla="*/ 393 w 396"/>
                  <a:gd name="T15" fmla="*/ 0 h 418"/>
                  <a:gd name="T16" fmla="*/ 396 w 396"/>
                  <a:gd name="T17" fmla="*/ 4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6" h="418">
                    <a:moveTo>
                      <a:pt x="396" y="4"/>
                    </a:moveTo>
                    <a:lnTo>
                      <a:pt x="396" y="4"/>
                    </a:lnTo>
                    <a:lnTo>
                      <a:pt x="35" y="385"/>
                    </a:lnTo>
                    <a:lnTo>
                      <a:pt x="87" y="377"/>
                    </a:lnTo>
                    <a:lnTo>
                      <a:pt x="0" y="418"/>
                    </a:lnTo>
                    <a:lnTo>
                      <a:pt x="36" y="329"/>
                    </a:lnTo>
                    <a:lnTo>
                      <a:pt x="31" y="382"/>
                    </a:lnTo>
                    <a:lnTo>
                      <a:pt x="393" y="0"/>
                    </a:lnTo>
                    <a:lnTo>
                      <a:pt x="396" y="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26" name="Freeform 212"/>
              <p:cNvSpPr>
                <a:spLocks/>
              </p:cNvSpPr>
              <p:nvPr/>
            </p:nvSpPr>
            <p:spPr bwMode="auto">
              <a:xfrm>
                <a:off x="5952" y="2701"/>
                <a:ext cx="262" cy="431"/>
              </a:xfrm>
              <a:custGeom>
                <a:avLst/>
                <a:gdLst>
                  <a:gd name="T0" fmla="*/ 507 w 507"/>
                  <a:gd name="T1" fmla="*/ 2 h 834"/>
                  <a:gd name="T2" fmla="*/ 507 w 507"/>
                  <a:gd name="T3" fmla="*/ 2 h 834"/>
                  <a:gd name="T4" fmla="*/ 27 w 507"/>
                  <a:gd name="T5" fmla="*/ 794 h 834"/>
                  <a:gd name="T6" fmla="*/ 76 w 507"/>
                  <a:gd name="T7" fmla="*/ 775 h 834"/>
                  <a:gd name="T8" fmla="*/ 0 w 507"/>
                  <a:gd name="T9" fmla="*/ 834 h 834"/>
                  <a:gd name="T10" fmla="*/ 16 w 507"/>
                  <a:gd name="T11" fmla="*/ 739 h 834"/>
                  <a:gd name="T12" fmla="*/ 23 w 507"/>
                  <a:gd name="T13" fmla="*/ 792 h 834"/>
                  <a:gd name="T14" fmla="*/ 503 w 507"/>
                  <a:gd name="T15" fmla="*/ 0 h 834"/>
                  <a:gd name="T16" fmla="*/ 507 w 507"/>
                  <a:gd name="T17" fmla="*/ 2 h 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7" h="834">
                    <a:moveTo>
                      <a:pt x="507" y="2"/>
                    </a:moveTo>
                    <a:lnTo>
                      <a:pt x="507" y="2"/>
                    </a:lnTo>
                    <a:lnTo>
                      <a:pt x="27" y="794"/>
                    </a:lnTo>
                    <a:lnTo>
                      <a:pt x="76" y="775"/>
                    </a:lnTo>
                    <a:lnTo>
                      <a:pt x="0" y="834"/>
                    </a:lnTo>
                    <a:lnTo>
                      <a:pt x="16" y="739"/>
                    </a:lnTo>
                    <a:lnTo>
                      <a:pt x="23" y="792"/>
                    </a:lnTo>
                    <a:lnTo>
                      <a:pt x="503" y="0"/>
                    </a:lnTo>
                    <a:lnTo>
                      <a:pt x="507" y="2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27" name="Freeform 213"/>
              <p:cNvSpPr>
                <a:spLocks/>
              </p:cNvSpPr>
              <p:nvPr/>
            </p:nvSpPr>
            <p:spPr bwMode="auto">
              <a:xfrm>
                <a:off x="5952" y="2701"/>
                <a:ext cx="262" cy="431"/>
              </a:xfrm>
              <a:custGeom>
                <a:avLst/>
                <a:gdLst>
                  <a:gd name="T0" fmla="*/ 507 w 507"/>
                  <a:gd name="T1" fmla="*/ 2 h 834"/>
                  <a:gd name="T2" fmla="*/ 507 w 507"/>
                  <a:gd name="T3" fmla="*/ 2 h 834"/>
                  <a:gd name="T4" fmla="*/ 27 w 507"/>
                  <a:gd name="T5" fmla="*/ 794 h 834"/>
                  <a:gd name="T6" fmla="*/ 76 w 507"/>
                  <a:gd name="T7" fmla="*/ 775 h 834"/>
                  <a:gd name="T8" fmla="*/ 0 w 507"/>
                  <a:gd name="T9" fmla="*/ 834 h 834"/>
                  <a:gd name="T10" fmla="*/ 16 w 507"/>
                  <a:gd name="T11" fmla="*/ 739 h 834"/>
                  <a:gd name="T12" fmla="*/ 23 w 507"/>
                  <a:gd name="T13" fmla="*/ 792 h 834"/>
                  <a:gd name="T14" fmla="*/ 503 w 507"/>
                  <a:gd name="T15" fmla="*/ 0 h 834"/>
                  <a:gd name="T16" fmla="*/ 507 w 507"/>
                  <a:gd name="T17" fmla="*/ 2 h 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7" h="834">
                    <a:moveTo>
                      <a:pt x="507" y="2"/>
                    </a:moveTo>
                    <a:lnTo>
                      <a:pt x="507" y="2"/>
                    </a:lnTo>
                    <a:lnTo>
                      <a:pt x="27" y="794"/>
                    </a:lnTo>
                    <a:lnTo>
                      <a:pt x="76" y="775"/>
                    </a:lnTo>
                    <a:lnTo>
                      <a:pt x="0" y="834"/>
                    </a:lnTo>
                    <a:lnTo>
                      <a:pt x="16" y="739"/>
                    </a:lnTo>
                    <a:lnTo>
                      <a:pt x="23" y="792"/>
                    </a:lnTo>
                    <a:lnTo>
                      <a:pt x="503" y="0"/>
                    </a:lnTo>
                    <a:lnTo>
                      <a:pt x="507" y="2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28" name="Freeform 214"/>
              <p:cNvSpPr>
                <a:spLocks/>
              </p:cNvSpPr>
              <p:nvPr/>
            </p:nvSpPr>
            <p:spPr bwMode="auto">
              <a:xfrm>
                <a:off x="5972" y="2613"/>
                <a:ext cx="642" cy="535"/>
              </a:xfrm>
              <a:custGeom>
                <a:avLst/>
                <a:gdLst>
                  <a:gd name="T0" fmla="*/ 1244 w 1244"/>
                  <a:gd name="T1" fmla="*/ 3 h 1036"/>
                  <a:gd name="T2" fmla="*/ 1244 w 1244"/>
                  <a:gd name="T3" fmla="*/ 3 h 1036"/>
                  <a:gd name="T4" fmla="*/ 38 w 1244"/>
                  <a:gd name="T5" fmla="*/ 1007 h 1036"/>
                  <a:gd name="T6" fmla="*/ 91 w 1244"/>
                  <a:gd name="T7" fmla="*/ 1005 h 1036"/>
                  <a:gd name="T8" fmla="*/ 0 w 1244"/>
                  <a:gd name="T9" fmla="*/ 1036 h 1036"/>
                  <a:gd name="T10" fmla="*/ 47 w 1244"/>
                  <a:gd name="T11" fmla="*/ 952 h 1036"/>
                  <a:gd name="T12" fmla="*/ 35 w 1244"/>
                  <a:gd name="T13" fmla="*/ 1004 h 1036"/>
                  <a:gd name="T14" fmla="*/ 1241 w 1244"/>
                  <a:gd name="T15" fmla="*/ 0 h 1036"/>
                  <a:gd name="T16" fmla="*/ 1244 w 1244"/>
                  <a:gd name="T17" fmla="*/ 3 h 1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44" h="1036">
                    <a:moveTo>
                      <a:pt x="1244" y="3"/>
                    </a:moveTo>
                    <a:lnTo>
                      <a:pt x="1244" y="3"/>
                    </a:lnTo>
                    <a:lnTo>
                      <a:pt x="38" y="1007"/>
                    </a:lnTo>
                    <a:lnTo>
                      <a:pt x="91" y="1005"/>
                    </a:lnTo>
                    <a:lnTo>
                      <a:pt x="0" y="1036"/>
                    </a:lnTo>
                    <a:lnTo>
                      <a:pt x="47" y="952"/>
                    </a:lnTo>
                    <a:lnTo>
                      <a:pt x="35" y="1004"/>
                    </a:lnTo>
                    <a:lnTo>
                      <a:pt x="1241" y="0"/>
                    </a:lnTo>
                    <a:lnTo>
                      <a:pt x="1244" y="3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29" name="Freeform 215"/>
              <p:cNvSpPr>
                <a:spLocks/>
              </p:cNvSpPr>
              <p:nvPr/>
            </p:nvSpPr>
            <p:spPr bwMode="auto">
              <a:xfrm>
                <a:off x="5972" y="2613"/>
                <a:ext cx="642" cy="535"/>
              </a:xfrm>
              <a:custGeom>
                <a:avLst/>
                <a:gdLst>
                  <a:gd name="T0" fmla="*/ 1244 w 1244"/>
                  <a:gd name="T1" fmla="*/ 3 h 1036"/>
                  <a:gd name="T2" fmla="*/ 1244 w 1244"/>
                  <a:gd name="T3" fmla="*/ 3 h 1036"/>
                  <a:gd name="T4" fmla="*/ 38 w 1244"/>
                  <a:gd name="T5" fmla="*/ 1007 h 1036"/>
                  <a:gd name="T6" fmla="*/ 91 w 1244"/>
                  <a:gd name="T7" fmla="*/ 1005 h 1036"/>
                  <a:gd name="T8" fmla="*/ 0 w 1244"/>
                  <a:gd name="T9" fmla="*/ 1036 h 1036"/>
                  <a:gd name="T10" fmla="*/ 47 w 1244"/>
                  <a:gd name="T11" fmla="*/ 952 h 1036"/>
                  <a:gd name="T12" fmla="*/ 35 w 1244"/>
                  <a:gd name="T13" fmla="*/ 1004 h 1036"/>
                  <a:gd name="T14" fmla="*/ 1241 w 1244"/>
                  <a:gd name="T15" fmla="*/ 0 h 1036"/>
                  <a:gd name="T16" fmla="*/ 1244 w 1244"/>
                  <a:gd name="T17" fmla="*/ 3 h 1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44" h="1036">
                    <a:moveTo>
                      <a:pt x="1244" y="3"/>
                    </a:moveTo>
                    <a:lnTo>
                      <a:pt x="1244" y="3"/>
                    </a:lnTo>
                    <a:lnTo>
                      <a:pt x="38" y="1007"/>
                    </a:lnTo>
                    <a:lnTo>
                      <a:pt x="91" y="1005"/>
                    </a:lnTo>
                    <a:lnTo>
                      <a:pt x="0" y="1036"/>
                    </a:lnTo>
                    <a:lnTo>
                      <a:pt x="47" y="952"/>
                    </a:lnTo>
                    <a:lnTo>
                      <a:pt x="35" y="1004"/>
                    </a:lnTo>
                    <a:lnTo>
                      <a:pt x="1241" y="0"/>
                    </a:lnTo>
                    <a:lnTo>
                      <a:pt x="1244" y="3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30" name="Freeform 216"/>
              <p:cNvSpPr>
                <a:spLocks/>
              </p:cNvSpPr>
              <p:nvPr/>
            </p:nvSpPr>
            <p:spPr bwMode="auto">
              <a:xfrm>
                <a:off x="5946" y="2844"/>
                <a:ext cx="137" cy="284"/>
              </a:xfrm>
              <a:custGeom>
                <a:avLst/>
                <a:gdLst>
                  <a:gd name="T0" fmla="*/ 265 w 265"/>
                  <a:gd name="T1" fmla="*/ 2 h 550"/>
                  <a:gd name="T2" fmla="*/ 265 w 265"/>
                  <a:gd name="T3" fmla="*/ 2 h 550"/>
                  <a:gd name="T4" fmla="*/ 23 w 265"/>
                  <a:gd name="T5" fmla="*/ 508 h 550"/>
                  <a:gd name="T6" fmla="*/ 70 w 265"/>
                  <a:gd name="T7" fmla="*/ 484 h 550"/>
                  <a:gd name="T8" fmla="*/ 0 w 265"/>
                  <a:gd name="T9" fmla="*/ 550 h 550"/>
                  <a:gd name="T10" fmla="*/ 7 w 265"/>
                  <a:gd name="T11" fmla="*/ 454 h 550"/>
                  <a:gd name="T12" fmla="*/ 18 w 265"/>
                  <a:gd name="T13" fmla="*/ 506 h 550"/>
                  <a:gd name="T14" fmla="*/ 261 w 265"/>
                  <a:gd name="T15" fmla="*/ 0 h 550"/>
                  <a:gd name="T16" fmla="*/ 265 w 265"/>
                  <a:gd name="T17" fmla="*/ 2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5" h="550">
                    <a:moveTo>
                      <a:pt x="265" y="2"/>
                    </a:moveTo>
                    <a:lnTo>
                      <a:pt x="265" y="2"/>
                    </a:lnTo>
                    <a:lnTo>
                      <a:pt x="23" y="508"/>
                    </a:lnTo>
                    <a:lnTo>
                      <a:pt x="70" y="484"/>
                    </a:lnTo>
                    <a:lnTo>
                      <a:pt x="0" y="550"/>
                    </a:lnTo>
                    <a:lnTo>
                      <a:pt x="7" y="454"/>
                    </a:lnTo>
                    <a:lnTo>
                      <a:pt x="18" y="506"/>
                    </a:lnTo>
                    <a:lnTo>
                      <a:pt x="261" y="0"/>
                    </a:lnTo>
                    <a:lnTo>
                      <a:pt x="265" y="2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31" name="Freeform 217"/>
              <p:cNvSpPr>
                <a:spLocks/>
              </p:cNvSpPr>
              <p:nvPr/>
            </p:nvSpPr>
            <p:spPr bwMode="auto">
              <a:xfrm>
                <a:off x="5946" y="2844"/>
                <a:ext cx="137" cy="284"/>
              </a:xfrm>
              <a:custGeom>
                <a:avLst/>
                <a:gdLst>
                  <a:gd name="T0" fmla="*/ 265 w 265"/>
                  <a:gd name="T1" fmla="*/ 2 h 550"/>
                  <a:gd name="T2" fmla="*/ 265 w 265"/>
                  <a:gd name="T3" fmla="*/ 2 h 550"/>
                  <a:gd name="T4" fmla="*/ 23 w 265"/>
                  <a:gd name="T5" fmla="*/ 508 h 550"/>
                  <a:gd name="T6" fmla="*/ 70 w 265"/>
                  <a:gd name="T7" fmla="*/ 484 h 550"/>
                  <a:gd name="T8" fmla="*/ 0 w 265"/>
                  <a:gd name="T9" fmla="*/ 550 h 550"/>
                  <a:gd name="T10" fmla="*/ 7 w 265"/>
                  <a:gd name="T11" fmla="*/ 454 h 550"/>
                  <a:gd name="T12" fmla="*/ 18 w 265"/>
                  <a:gd name="T13" fmla="*/ 506 h 550"/>
                  <a:gd name="T14" fmla="*/ 261 w 265"/>
                  <a:gd name="T15" fmla="*/ 0 h 550"/>
                  <a:gd name="T16" fmla="*/ 265 w 265"/>
                  <a:gd name="T17" fmla="*/ 2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5" h="550">
                    <a:moveTo>
                      <a:pt x="265" y="2"/>
                    </a:moveTo>
                    <a:lnTo>
                      <a:pt x="265" y="2"/>
                    </a:lnTo>
                    <a:lnTo>
                      <a:pt x="23" y="508"/>
                    </a:lnTo>
                    <a:lnTo>
                      <a:pt x="70" y="484"/>
                    </a:lnTo>
                    <a:lnTo>
                      <a:pt x="0" y="550"/>
                    </a:lnTo>
                    <a:lnTo>
                      <a:pt x="7" y="454"/>
                    </a:lnTo>
                    <a:lnTo>
                      <a:pt x="18" y="506"/>
                    </a:lnTo>
                    <a:lnTo>
                      <a:pt x="261" y="0"/>
                    </a:lnTo>
                    <a:lnTo>
                      <a:pt x="265" y="2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32" name="Freeform 218"/>
              <p:cNvSpPr>
                <a:spLocks/>
              </p:cNvSpPr>
              <p:nvPr/>
            </p:nvSpPr>
            <p:spPr bwMode="auto">
              <a:xfrm>
                <a:off x="5830" y="2660"/>
                <a:ext cx="36" cy="196"/>
              </a:xfrm>
              <a:custGeom>
                <a:avLst/>
                <a:gdLst>
                  <a:gd name="T0" fmla="*/ 58 w 69"/>
                  <a:gd name="T1" fmla="*/ 0 h 379"/>
                  <a:gd name="T2" fmla="*/ 58 w 69"/>
                  <a:gd name="T3" fmla="*/ 0 h 379"/>
                  <a:gd name="T4" fmla="*/ 35 w 69"/>
                  <a:gd name="T5" fmla="*/ 335 h 379"/>
                  <a:gd name="T6" fmla="*/ 0 w 69"/>
                  <a:gd name="T7" fmla="*/ 374 h 379"/>
                  <a:gd name="T8" fmla="*/ 40 w 69"/>
                  <a:gd name="T9" fmla="*/ 287 h 379"/>
                  <a:gd name="T10" fmla="*/ 69 w 69"/>
                  <a:gd name="T11" fmla="*/ 379 h 379"/>
                  <a:gd name="T12" fmla="*/ 40 w 69"/>
                  <a:gd name="T13" fmla="*/ 335 h 379"/>
                  <a:gd name="T14" fmla="*/ 63 w 69"/>
                  <a:gd name="T15" fmla="*/ 0 h 379"/>
                  <a:gd name="T16" fmla="*/ 58 w 69"/>
                  <a:gd name="T17" fmla="*/ 0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379">
                    <a:moveTo>
                      <a:pt x="58" y="0"/>
                    </a:moveTo>
                    <a:lnTo>
                      <a:pt x="58" y="0"/>
                    </a:lnTo>
                    <a:lnTo>
                      <a:pt x="35" y="335"/>
                    </a:lnTo>
                    <a:lnTo>
                      <a:pt x="0" y="374"/>
                    </a:lnTo>
                    <a:lnTo>
                      <a:pt x="40" y="287"/>
                    </a:lnTo>
                    <a:lnTo>
                      <a:pt x="69" y="379"/>
                    </a:lnTo>
                    <a:lnTo>
                      <a:pt x="40" y="335"/>
                    </a:lnTo>
                    <a:lnTo>
                      <a:pt x="63" y="0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33" name="Freeform 219"/>
              <p:cNvSpPr>
                <a:spLocks/>
              </p:cNvSpPr>
              <p:nvPr/>
            </p:nvSpPr>
            <p:spPr bwMode="auto">
              <a:xfrm>
                <a:off x="5830" y="2660"/>
                <a:ext cx="36" cy="196"/>
              </a:xfrm>
              <a:custGeom>
                <a:avLst/>
                <a:gdLst>
                  <a:gd name="T0" fmla="*/ 58 w 69"/>
                  <a:gd name="T1" fmla="*/ 0 h 379"/>
                  <a:gd name="T2" fmla="*/ 58 w 69"/>
                  <a:gd name="T3" fmla="*/ 0 h 379"/>
                  <a:gd name="T4" fmla="*/ 35 w 69"/>
                  <a:gd name="T5" fmla="*/ 335 h 379"/>
                  <a:gd name="T6" fmla="*/ 0 w 69"/>
                  <a:gd name="T7" fmla="*/ 374 h 379"/>
                  <a:gd name="T8" fmla="*/ 40 w 69"/>
                  <a:gd name="T9" fmla="*/ 287 h 379"/>
                  <a:gd name="T10" fmla="*/ 69 w 69"/>
                  <a:gd name="T11" fmla="*/ 379 h 379"/>
                  <a:gd name="T12" fmla="*/ 40 w 69"/>
                  <a:gd name="T13" fmla="*/ 335 h 379"/>
                  <a:gd name="T14" fmla="*/ 63 w 69"/>
                  <a:gd name="T15" fmla="*/ 0 h 379"/>
                  <a:gd name="T16" fmla="*/ 58 w 69"/>
                  <a:gd name="T17" fmla="*/ 0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379">
                    <a:moveTo>
                      <a:pt x="58" y="0"/>
                    </a:moveTo>
                    <a:lnTo>
                      <a:pt x="58" y="0"/>
                    </a:lnTo>
                    <a:lnTo>
                      <a:pt x="35" y="335"/>
                    </a:lnTo>
                    <a:lnTo>
                      <a:pt x="0" y="374"/>
                    </a:lnTo>
                    <a:lnTo>
                      <a:pt x="40" y="287"/>
                    </a:lnTo>
                    <a:lnTo>
                      <a:pt x="69" y="379"/>
                    </a:lnTo>
                    <a:lnTo>
                      <a:pt x="40" y="335"/>
                    </a:lnTo>
                    <a:lnTo>
                      <a:pt x="63" y="0"/>
                    </a:lnTo>
                    <a:lnTo>
                      <a:pt x="58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34" name="Freeform 220"/>
              <p:cNvSpPr>
                <a:spLocks/>
              </p:cNvSpPr>
              <p:nvPr/>
            </p:nvSpPr>
            <p:spPr bwMode="auto">
              <a:xfrm>
                <a:off x="5944" y="2755"/>
                <a:ext cx="479" cy="234"/>
              </a:xfrm>
              <a:custGeom>
                <a:avLst/>
                <a:gdLst>
                  <a:gd name="T0" fmla="*/ 926 w 928"/>
                  <a:gd name="T1" fmla="*/ 453 h 453"/>
                  <a:gd name="T2" fmla="*/ 926 w 928"/>
                  <a:gd name="T3" fmla="*/ 453 h 453"/>
                  <a:gd name="T4" fmla="*/ 42 w 928"/>
                  <a:gd name="T5" fmla="*/ 23 h 453"/>
                  <a:gd name="T6" fmla="*/ 66 w 928"/>
                  <a:gd name="T7" fmla="*/ 71 h 453"/>
                  <a:gd name="T8" fmla="*/ 0 w 928"/>
                  <a:gd name="T9" fmla="*/ 0 h 453"/>
                  <a:gd name="T10" fmla="*/ 96 w 928"/>
                  <a:gd name="T11" fmla="*/ 8 h 453"/>
                  <a:gd name="T12" fmla="*/ 44 w 928"/>
                  <a:gd name="T13" fmla="*/ 19 h 453"/>
                  <a:gd name="T14" fmla="*/ 928 w 928"/>
                  <a:gd name="T15" fmla="*/ 448 h 453"/>
                  <a:gd name="T16" fmla="*/ 926 w 928"/>
                  <a:gd name="T17" fmla="*/ 453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8" h="453">
                    <a:moveTo>
                      <a:pt x="926" y="453"/>
                    </a:moveTo>
                    <a:lnTo>
                      <a:pt x="926" y="453"/>
                    </a:lnTo>
                    <a:lnTo>
                      <a:pt x="42" y="23"/>
                    </a:lnTo>
                    <a:lnTo>
                      <a:pt x="66" y="71"/>
                    </a:lnTo>
                    <a:lnTo>
                      <a:pt x="0" y="0"/>
                    </a:lnTo>
                    <a:lnTo>
                      <a:pt x="96" y="8"/>
                    </a:lnTo>
                    <a:lnTo>
                      <a:pt x="44" y="19"/>
                    </a:lnTo>
                    <a:lnTo>
                      <a:pt x="928" y="448"/>
                    </a:lnTo>
                    <a:lnTo>
                      <a:pt x="926" y="453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35" name="Freeform 221"/>
              <p:cNvSpPr>
                <a:spLocks/>
              </p:cNvSpPr>
              <p:nvPr/>
            </p:nvSpPr>
            <p:spPr bwMode="auto">
              <a:xfrm>
                <a:off x="5944" y="2755"/>
                <a:ext cx="479" cy="234"/>
              </a:xfrm>
              <a:custGeom>
                <a:avLst/>
                <a:gdLst>
                  <a:gd name="T0" fmla="*/ 926 w 928"/>
                  <a:gd name="T1" fmla="*/ 453 h 453"/>
                  <a:gd name="T2" fmla="*/ 926 w 928"/>
                  <a:gd name="T3" fmla="*/ 453 h 453"/>
                  <a:gd name="T4" fmla="*/ 42 w 928"/>
                  <a:gd name="T5" fmla="*/ 23 h 453"/>
                  <a:gd name="T6" fmla="*/ 66 w 928"/>
                  <a:gd name="T7" fmla="*/ 71 h 453"/>
                  <a:gd name="T8" fmla="*/ 0 w 928"/>
                  <a:gd name="T9" fmla="*/ 0 h 453"/>
                  <a:gd name="T10" fmla="*/ 96 w 928"/>
                  <a:gd name="T11" fmla="*/ 8 h 453"/>
                  <a:gd name="T12" fmla="*/ 44 w 928"/>
                  <a:gd name="T13" fmla="*/ 19 h 453"/>
                  <a:gd name="T14" fmla="*/ 928 w 928"/>
                  <a:gd name="T15" fmla="*/ 448 h 453"/>
                  <a:gd name="T16" fmla="*/ 926 w 928"/>
                  <a:gd name="T17" fmla="*/ 453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8" h="453">
                    <a:moveTo>
                      <a:pt x="926" y="453"/>
                    </a:moveTo>
                    <a:lnTo>
                      <a:pt x="926" y="453"/>
                    </a:lnTo>
                    <a:lnTo>
                      <a:pt x="42" y="23"/>
                    </a:lnTo>
                    <a:lnTo>
                      <a:pt x="66" y="71"/>
                    </a:lnTo>
                    <a:lnTo>
                      <a:pt x="0" y="0"/>
                    </a:lnTo>
                    <a:lnTo>
                      <a:pt x="96" y="8"/>
                    </a:lnTo>
                    <a:lnTo>
                      <a:pt x="44" y="19"/>
                    </a:lnTo>
                    <a:lnTo>
                      <a:pt x="928" y="448"/>
                    </a:lnTo>
                    <a:lnTo>
                      <a:pt x="926" y="453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36" name="Freeform 222"/>
              <p:cNvSpPr>
                <a:spLocks/>
              </p:cNvSpPr>
              <p:nvPr/>
            </p:nvSpPr>
            <p:spPr bwMode="auto">
              <a:xfrm>
                <a:off x="5750" y="2801"/>
                <a:ext cx="69" cy="154"/>
              </a:xfrm>
              <a:custGeom>
                <a:avLst/>
                <a:gdLst>
                  <a:gd name="T0" fmla="*/ 0 w 134"/>
                  <a:gd name="T1" fmla="*/ 297 h 299"/>
                  <a:gd name="T2" fmla="*/ 0 w 134"/>
                  <a:gd name="T3" fmla="*/ 297 h 299"/>
                  <a:gd name="T4" fmla="*/ 113 w 134"/>
                  <a:gd name="T5" fmla="*/ 43 h 299"/>
                  <a:gd name="T6" fmla="*/ 66 w 134"/>
                  <a:gd name="T7" fmla="*/ 68 h 299"/>
                  <a:gd name="T8" fmla="*/ 134 w 134"/>
                  <a:gd name="T9" fmla="*/ 0 h 299"/>
                  <a:gd name="T10" fmla="*/ 130 w 134"/>
                  <a:gd name="T11" fmla="*/ 96 h 299"/>
                  <a:gd name="T12" fmla="*/ 117 w 134"/>
                  <a:gd name="T13" fmla="*/ 45 h 299"/>
                  <a:gd name="T14" fmla="*/ 4 w 134"/>
                  <a:gd name="T15" fmla="*/ 299 h 299"/>
                  <a:gd name="T16" fmla="*/ 0 w 134"/>
                  <a:gd name="T17" fmla="*/ 297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4" h="299">
                    <a:moveTo>
                      <a:pt x="0" y="297"/>
                    </a:moveTo>
                    <a:lnTo>
                      <a:pt x="0" y="297"/>
                    </a:lnTo>
                    <a:lnTo>
                      <a:pt x="113" y="43"/>
                    </a:lnTo>
                    <a:lnTo>
                      <a:pt x="66" y="68"/>
                    </a:lnTo>
                    <a:lnTo>
                      <a:pt x="134" y="0"/>
                    </a:lnTo>
                    <a:lnTo>
                      <a:pt x="130" y="96"/>
                    </a:lnTo>
                    <a:lnTo>
                      <a:pt x="117" y="45"/>
                    </a:lnTo>
                    <a:lnTo>
                      <a:pt x="4" y="299"/>
                    </a:lnTo>
                    <a:lnTo>
                      <a:pt x="0" y="297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37" name="Freeform 223"/>
              <p:cNvSpPr>
                <a:spLocks/>
              </p:cNvSpPr>
              <p:nvPr/>
            </p:nvSpPr>
            <p:spPr bwMode="auto">
              <a:xfrm>
                <a:off x="5750" y="2801"/>
                <a:ext cx="69" cy="154"/>
              </a:xfrm>
              <a:custGeom>
                <a:avLst/>
                <a:gdLst>
                  <a:gd name="T0" fmla="*/ 0 w 134"/>
                  <a:gd name="T1" fmla="*/ 297 h 299"/>
                  <a:gd name="T2" fmla="*/ 0 w 134"/>
                  <a:gd name="T3" fmla="*/ 297 h 299"/>
                  <a:gd name="T4" fmla="*/ 113 w 134"/>
                  <a:gd name="T5" fmla="*/ 43 h 299"/>
                  <a:gd name="T6" fmla="*/ 66 w 134"/>
                  <a:gd name="T7" fmla="*/ 68 h 299"/>
                  <a:gd name="T8" fmla="*/ 134 w 134"/>
                  <a:gd name="T9" fmla="*/ 0 h 299"/>
                  <a:gd name="T10" fmla="*/ 130 w 134"/>
                  <a:gd name="T11" fmla="*/ 96 h 299"/>
                  <a:gd name="T12" fmla="*/ 117 w 134"/>
                  <a:gd name="T13" fmla="*/ 45 h 299"/>
                  <a:gd name="T14" fmla="*/ 4 w 134"/>
                  <a:gd name="T15" fmla="*/ 299 h 299"/>
                  <a:gd name="T16" fmla="*/ 0 w 134"/>
                  <a:gd name="T17" fmla="*/ 297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4" h="299">
                    <a:moveTo>
                      <a:pt x="0" y="297"/>
                    </a:moveTo>
                    <a:lnTo>
                      <a:pt x="0" y="297"/>
                    </a:lnTo>
                    <a:lnTo>
                      <a:pt x="113" y="43"/>
                    </a:lnTo>
                    <a:lnTo>
                      <a:pt x="66" y="68"/>
                    </a:lnTo>
                    <a:lnTo>
                      <a:pt x="134" y="0"/>
                    </a:lnTo>
                    <a:lnTo>
                      <a:pt x="130" y="96"/>
                    </a:lnTo>
                    <a:lnTo>
                      <a:pt x="117" y="45"/>
                    </a:lnTo>
                    <a:lnTo>
                      <a:pt x="4" y="299"/>
                    </a:lnTo>
                    <a:lnTo>
                      <a:pt x="0" y="297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38" name="Freeform 224"/>
              <p:cNvSpPr>
                <a:spLocks/>
              </p:cNvSpPr>
              <p:nvPr/>
            </p:nvSpPr>
            <p:spPr bwMode="auto">
              <a:xfrm>
                <a:off x="5684" y="2693"/>
                <a:ext cx="79" cy="36"/>
              </a:xfrm>
              <a:custGeom>
                <a:avLst/>
                <a:gdLst>
                  <a:gd name="T0" fmla="*/ 0 w 152"/>
                  <a:gd name="T1" fmla="*/ 32 h 70"/>
                  <a:gd name="T2" fmla="*/ 0 w 152"/>
                  <a:gd name="T3" fmla="*/ 32 h 70"/>
                  <a:gd name="T4" fmla="*/ 104 w 152"/>
                  <a:gd name="T5" fmla="*/ 34 h 70"/>
                  <a:gd name="T6" fmla="*/ 63 w 152"/>
                  <a:gd name="T7" fmla="*/ 0 h 70"/>
                  <a:gd name="T8" fmla="*/ 152 w 152"/>
                  <a:gd name="T9" fmla="*/ 37 h 70"/>
                  <a:gd name="T10" fmla="*/ 61 w 152"/>
                  <a:gd name="T11" fmla="*/ 70 h 70"/>
                  <a:gd name="T12" fmla="*/ 104 w 152"/>
                  <a:gd name="T13" fmla="*/ 38 h 70"/>
                  <a:gd name="T14" fmla="*/ 0 w 152"/>
                  <a:gd name="T15" fmla="*/ 37 h 70"/>
                  <a:gd name="T16" fmla="*/ 0 w 152"/>
                  <a:gd name="T17" fmla="*/ 3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2" h="70">
                    <a:moveTo>
                      <a:pt x="0" y="32"/>
                    </a:moveTo>
                    <a:lnTo>
                      <a:pt x="0" y="32"/>
                    </a:lnTo>
                    <a:lnTo>
                      <a:pt x="104" y="34"/>
                    </a:lnTo>
                    <a:lnTo>
                      <a:pt x="63" y="0"/>
                    </a:lnTo>
                    <a:lnTo>
                      <a:pt x="152" y="37"/>
                    </a:lnTo>
                    <a:lnTo>
                      <a:pt x="61" y="70"/>
                    </a:lnTo>
                    <a:lnTo>
                      <a:pt x="104" y="38"/>
                    </a:lnTo>
                    <a:lnTo>
                      <a:pt x="0" y="37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39" name="Freeform 225"/>
              <p:cNvSpPr>
                <a:spLocks/>
              </p:cNvSpPr>
              <p:nvPr/>
            </p:nvSpPr>
            <p:spPr bwMode="auto">
              <a:xfrm>
                <a:off x="5684" y="2693"/>
                <a:ext cx="79" cy="36"/>
              </a:xfrm>
              <a:custGeom>
                <a:avLst/>
                <a:gdLst>
                  <a:gd name="T0" fmla="*/ 0 w 152"/>
                  <a:gd name="T1" fmla="*/ 32 h 70"/>
                  <a:gd name="T2" fmla="*/ 0 w 152"/>
                  <a:gd name="T3" fmla="*/ 32 h 70"/>
                  <a:gd name="T4" fmla="*/ 104 w 152"/>
                  <a:gd name="T5" fmla="*/ 34 h 70"/>
                  <a:gd name="T6" fmla="*/ 63 w 152"/>
                  <a:gd name="T7" fmla="*/ 0 h 70"/>
                  <a:gd name="T8" fmla="*/ 152 w 152"/>
                  <a:gd name="T9" fmla="*/ 37 h 70"/>
                  <a:gd name="T10" fmla="*/ 61 w 152"/>
                  <a:gd name="T11" fmla="*/ 70 h 70"/>
                  <a:gd name="T12" fmla="*/ 104 w 152"/>
                  <a:gd name="T13" fmla="*/ 38 h 70"/>
                  <a:gd name="T14" fmla="*/ 0 w 152"/>
                  <a:gd name="T15" fmla="*/ 37 h 70"/>
                  <a:gd name="T16" fmla="*/ 0 w 152"/>
                  <a:gd name="T17" fmla="*/ 3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2" h="70">
                    <a:moveTo>
                      <a:pt x="0" y="32"/>
                    </a:moveTo>
                    <a:lnTo>
                      <a:pt x="0" y="32"/>
                    </a:lnTo>
                    <a:lnTo>
                      <a:pt x="104" y="34"/>
                    </a:lnTo>
                    <a:lnTo>
                      <a:pt x="63" y="0"/>
                    </a:lnTo>
                    <a:lnTo>
                      <a:pt x="152" y="37"/>
                    </a:lnTo>
                    <a:lnTo>
                      <a:pt x="61" y="70"/>
                    </a:lnTo>
                    <a:lnTo>
                      <a:pt x="104" y="38"/>
                    </a:lnTo>
                    <a:lnTo>
                      <a:pt x="0" y="37"/>
                    </a:lnTo>
                    <a:lnTo>
                      <a:pt x="0" y="32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40" name="Freeform 226"/>
              <p:cNvSpPr>
                <a:spLocks/>
              </p:cNvSpPr>
              <p:nvPr/>
            </p:nvSpPr>
            <p:spPr bwMode="auto">
              <a:xfrm>
                <a:off x="5269" y="2650"/>
                <a:ext cx="494" cy="66"/>
              </a:xfrm>
              <a:custGeom>
                <a:avLst/>
                <a:gdLst>
                  <a:gd name="T0" fmla="*/ 0 w 957"/>
                  <a:gd name="T1" fmla="*/ 0 h 128"/>
                  <a:gd name="T2" fmla="*/ 0 w 957"/>
                  <a:gd name="T3" fmla="*/ 0 h 128"/>
                  <a:gd name="T4" fmla="*/ 909 w 957"/>
                  <a:gd name="T5" fmla="*/ 96 h 128"/>
                  <a:gd name="T6" fmla="*/ 871 w 957"/>
                  <a:gd name="T7" fmla="*/ 59 h 128"/>
                  <a:gd name="T8" fmla="*/ 957 w 957"/>
                  <a:gd name="T9" fmla="*/ 103 h 128"/>
                  <a:gd name="T10" fmla="*/ 864 w 957"/>
                  <a:gd name="T11" fmla="*/ 128 h 128"/>
                  <a:gd name="T12" fmla="*/ 909 w 957"/>
                  <a:gd name="T13" fmla="*/ 100 h 128"/>
                  <a:gd name="T14" fmla="*/ 0 w 957"/>
                  <a:gd name="T15" fmla="*/ 5 h 128"/>
                  <a:gd name="T16" fmla="*/ 0 w 957"/>
                  <a:gd name="T17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7" h="128">
                    <a:moveTo>
                      <a:pt x="0" y="0"/>
                    </a:moveTo>
                    <a:lnTo>
                      <a:pt x="0" y="0"/>
                    </a:lnTo>
                    <a:lnTo>
                      <a:pt x="909" y="96"/>
                    </a:lnTo>
                    <a:lnTo>
                      <a:pt x="871" y="59"/>
                    </a:lnTo>
                    <a:lnTo>
                      <a:pt x="957" y="103"/>
                    </a:lnTo>
                    <a:lnTo>
                      <a:pt x="864" y="128"/>
                    </a:lnTo>
                    <a:lnTo>
                      <a:pt x="909" y="100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41" name="Freeform 227"/>
              <p:cNvSpPr>
                <a:spLocks/>
              </p:cNvSpPr>
              <p:nvPr/>
            </p:nvSpPr>
            <p:spPr bwMode="auto">
              <a:xfrm>
                <a:off x="5269" y="2650"/>
                <a:ext cx="494" cy="66"/>
              </a:xfrm>
              <a:custGeom>
                <a:avLst/>
                <a:gdLst>
                  <a:gd name="T0" fmla="*/ 0 w 957"/>
                  <a:gd name="T1" fmla="*/ 0 h 128"/>
                  <a:gd name="T2" fmla="*/ 0 w 957"/>
                  <a:gd name="T3" fmla="*/ 0 h 128"/>
                  <a:gd name="T4" fmla="*/ 909 w 957"/>
                  <a:gd name="T5" fmla="*/ 96 h 128"/>
                  <a:gd name="T6" fmla="*/ 871 w 957"/>
                  <a:gd name="T7" fmla="*/ 59 h 128"/>
                  <a:gd name="T8" fmla="*/ 957 w 957"/>
                  <a:gd name="T9" fmla="*/ 103 h 128"/>
                  <a:gd name="T10" fmla="*/ 864 w 957"/>
                  <a:gd name="T11" fmla="*/ 128 h 128"/>
                  <a:gd name="T12" fmla="*/ 909 w 957"/>
                  <a:gd name="T13" fmla="*/ 100 h 128"/>
                  <a:gd name="T14" fmla="*/ 0 w 957"/>
                  <a:gd name="T15" fmla="*/ 5 h 128"/>
                  <a:gd name="T16" fmla="*/ 0 w 957"/>
                  <a:gd name="T17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7" h="128">
                    <a:moveTo>
                      <a:pt x="0" y="0"/>
                    </a:moveTo>
                    <a:lnTo>
                      <a:pt x="0" y="0"/>
                    </a:lnTo>
                    <a:lnTo>
                      <a:pt x="909" y="96"/>
                    </a:lnTo>
                    <a:lnTo>
                      <a:pt x="871" y="59"/>
                    </a:lnTo>
                    <a:lnTo>
                      <a:pt x="957" y="103"/>
                    </a:lnTo>
                    <a:lnTo>
                      <a:pt x="864" y="128"/>
                    </a:lnTo>
                    <a:lnTo>
                      <a:pt x="909" y="100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42" name="Freeform 228"/>
              <p:cNvSpPr>
                <a:spLocks/>
              </p:cNvSpPr>
              <p:nvPr/>
            </p:nvSpPr>
            <p:spPr bwMode="auto">
              <a:xfrm>
                <a:off x="5950" y="2732"/>
                <a:ext cx="93" cy="34"/>
              </a:xfrm>
              <a:custGeom>
                <a:avLst/>
                <a:gdLst>
                  <a:gd name="T0" fmla="*/ 179 w 180"/>
                  <a:gd name="T1" fmla="*/ 60 h 67"/>
                  <a:gd name="T2" fmla="*/ 179 w 180"/>
                  <a:gd name="T3" fmla="*/ 60 h 67"/>
                  <a:gd name="T4" fmla="*/ 45 w 180"/>
                  <a:gd name="T5" fmla="*/ 25 h 67"/>
                  <a:gd name="T6" fmla="*/ 78 w 180"/>
                  <a:gd name="T7" fmla="*/ 67 h 67"/>
                  <a:gd name="T8" fmla="*/ 0 w 180"/>
                  <a:gd name="T9" fmla="*/ 11 h 67"/>
                  <a:gd name="T10" fmla="*/ 95 w 180"/>
                  <a:gd name="T11" fmla="*/ 0 h 67"/>
                  <a:gd name="T12" fmla="*/ 47 w 180"/>
                  <a:gd name="T13" fmla="*/ 21 h 67"/>
                  <a:gd name="T14" fmla="*/ 180 w 180"/>
                  <a:gd name="T15" fmla="*/ 56 h 67"/>
                  <a:gd name="T16" fmla="*/ 179 w 180"/>
                  <a:gd name="T17" fmla="*/ 6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0" h="67">
                    <a:moveTo>
                      <a:pt x="179" y="60"/>
                    </a:moveTo>
                    <a:lnTo>
                      <a:pt x="179" y="60"/>
                    </a:lnTo>
                    <a:lnTo>
                      <a:pt x="45" y="25"/>
                    </a:lnTo>
                    <a:lnTo>
                      <a:pt x="78" y="67"/>
                    </a:lnTo>
                    <a:lnTo>
                      <a:pt x="0" y="11"/>
                    </a:lnTo>
                    <a:lnTo>
                      <a:pt x="95" y="0"/>
                    </a:lnTo>
                    <a:lnTo>
                      <a:pt x="47" y="21"/>
                    </a:lnTo>
                    <a:lnTo>
                      <a:pt x="180" y="56"/>
                    </a:lnTo>
                    <a:lnTo>
                      <a:pt x="179" y="6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43" name="Freeform 229"/>
              <p:cNvSpPr>
                <a:spLocks/>
              </p:cNvSpPr>
              <p:nvPr/>
            </p:nvSpPr>
            <p:spPr bwMode="auto">
              <a:xfrm>
                <a:off x="5950" y="2732"/>
                <a:ext cx="93" cy="34"/>
              </a:xfrm>
              <a:custGeom>
                <a:avLst/>
                <a:gdLst>
                  <a:gd name="T0" fmla="*/ 179 w 180"/>
                  <a:gd name="T1" fmla="*/ 60 h 67"/>
                  <a:gd name="T2" fmla="*/ 179 w 180"/>
                  <a:gd name="T3" fmla="*/ 60 h 67"/>
                  <a:gd name="T4" fmla="*/ 45 w 180"/>
                  <a:gd name="T5" fmla="*/ 25 h 67"/>
                  <a:gd name="T6" fmla="*/ 78 w 180"/>
                  <a:gd name="T7" fmla="*/ 67 h 67"/>
                  <a:gd name="T8" fmla="*/ 0 w 180"/>
                  <a:gd name="T9" fmla="*/ 11 h 67"/>
                  <a:gd name="T10" fmla="*/ 95 w 180"/>
                  <a:gd name="T11" fmla="*/ 0 h 67"/>
                  <a:gd name="T12" fmla="*/ 47 w 180"/>
                  <a:gd name="T13" fmla="*/ 21 h 67"/>
                  <a:gd name="T14" fmla="*/ 180 w 180"/>
                  <a:gd name="T15" fmla="*/ 56 h 67"/>
                  <a:gd name="T16" fmla="*/ 179 w 180"/>
                  <a:gd name="T17" fmla="*/ 6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0" h="67">
                    <a:moveTo>
                      <a:pt x="179" y="60"/>
                    </a:moveTo>
                    <a:lnTo>
                      <a:pt x="179" y="60"/>
                    </a:lnTo>
                    <a:lnTo>
                      <a:pt x="45" y="25"/>
                    </a:lnTo>
                    <a:lnTo>
                      <a:pt x="78" y="67"/>
                    </a:lnTo>
                    <a:lnTo>
                      <a:pt x="0" y="11"/>
                    </a:lnTo>
                    <a:lnTo>
                      <a:pt x="95" y="0"/>
                    </a:lnTo>
                    <a:lnTo>
                      <a:pt x="47" y="21"/>
                    </a:lnTo>
                    <a:lnTo>
                      <a:pt x="180" y="56"/>
                    </a:lnTo>
                    <a:lnTo>
                      <a:pt x="179" y="6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44" name="Freeform 230"/>
              <p:cNvSpPr>
                <a:spLocks/>
              </p:cNvSpPr>
              <p:nvPr/>
            </p:nvSpPr>
            <p:spPr bwMode="auto">
              <a:xfrm>
                <a:off x="5920" y="2522"/>
                <a:ext cx="103" cy="119"/>
              </a:xfrm>
              <a:custGeom>
                <a:avLst/>
                <a:gdLst>
                  <a:gd name="T0" fmla="*/ 199 w 199"/>
                  <a:gd name="T1" fmla="*/ 3 h 231"/>
                  <a:gd name="T2" fmla="*/ 199 w 199"/>
                  <a:gd name="T3" fmla="*/ 3 h 231"/>
                  <a:gd name="T4" fmla="*/ 33 w 199"/>
                  <a:gd name="T5" fmla="*/ 197 h 231"/>
                  <a:gd name="T6" fmla="*/ 85 w 199"/>
                  <a:gd name="T7" fmla="*/ 186 h 231"/>
                  <a:gd name="T8" fmla="*/ 0 w 199"/>
                  <a:gd name="T9" fmla="*/ 231 h 231"/>
                  <a:gd name="T10" fmla="*/ 32 w 199"/>
                  <a:gd name="T11" fmla="*/ 140 h 231"/>
                  <a:gd name="T12" fmla="*/ 30 w 199"/>
                  <a:gd name="T13" fmla="*/ 193 h 231"/>
                  <a:gd name="T14" fmla="*/ 196 w 199"/>
                  <a:gd name="T15" fmla="*/ 0 h 231"/>
                  <a:gd name="T16" fmla="*/ 199 w 199"/>
                  <a:gd name="T17" fmla="*/ 3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9" h="231">
                    <a:moveTo>
                      <a:pt x="199" y="3"/>
                    </a:moveTo>
                    <a:lnTo>
                      <a:pt x="199" y="3"/>
                    </a:lnTo>
                    <a:lnTo>
                      <a:pt x="33" y="197"/>
                    </a:lnTo>
                    <a:lnTo>
                      <a:pt x="85" y="186"/>
                    </a:lnTo>
                    <a:lnTo>
                      <a:pt x="0" y="231"/>
                    </a:lnTo>
                    <a:lnTo>
                      <a:pt x="32" y="140"/>
                    </a:lnTo>
                    <a:lnTo>
                      <a:pt x="30" y="193"/>
                    </a:lnTo>
                    <a:lnTo>
                      <a:pt x="196" y="0"/>
                    </a:lnTo>
                    <a:lnTo>
                      <a:pt x="199" y="3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45" name="Freeform 231"/>
              <p:cNvSpPr>
                <a:spLocks/>
              </p:cNvSpPr>
              <p:nvPr/>
            </p:nvSpPr>
            <p:spPr bwMode="auto">
              <a:xfrm>
                <a:off x="5920" y="2522"/>
                <a:ext cx="103" cy="119"/>
              </a:xfrm>
              <a:custGeom>
                <a:avLst/>
                <a:gdLst>
                  <a:gd name="T0" fmla="*/ 199 w 199"/>
                  <a:gd name="T1" fmla="*/ 3 h 231"/>
                  <a:gd name="T2" fmla="*/ 199 w 199"/>
                  <a:gd name="T3" fmla="*/ 3 h 231"/>
                  <a:gd name="T4" fmla="*/ 33 w 199"/>
                  <a:gd name="T5" fmla="*/ 197 h 231"/>
                  <a:gd name="T6" fmla="*/ 85 w 199"/>
                  <a:gd name="T7" fmla="*/ 186 h 231"/>
                  <a:gd name="T8" fmla="*/ 0 w 199"/>
                  <a:gd name="T9" fmla="*/ 231 h 231"/>
                  <a:gd name="T10" fmla="*/ 32 w 199"/>
                  <a:gd name="T11" fmla="*/ 140 h 231"/>
                  <a:gd name="T12" fmla="*/ 30 w 199"/>
                  <a:gd name="T13" fmla="*/ 193 h 231"/>
                  <a:gd name="T14" fmla="*/ 196 w 199"/>
                  <a:gd name="T15" fmla="*/ 0 h 231"/>
                  <a:gd name="T16" fmla="*/ 199 w 199"/>
                  <a:gd name="T17" fmla="*/ 3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9" h="231">
                    <a:moveTo>
                      <a:pt x="199" y="3"/>
                    </a:moveTo>
                    <a:lnTo>
                      <a:pt x="199" y="3"/>
                    </a:lnTo>
                    <a:lnTo>
                      <a:pt x="33" y="197"/>
                    </a:lnTo>
                    <a:lnTo>
                      <a:pt x="85" y="186"/>
                    </a:lnTo>
                    <a:lnTo>
                      <a:pt x="0" y="231"/>
                    </a:lnTo>
                    <a:lnTo>
                      <a:pt x="32" y="140"/>
                    </a:lnTo>
                    <a:lnTo>
                      <a:pt x="30" y="193"/>
                    </a:lnTo>
                    <a:lnTo>
                      <a:pt x="196" y="0"/>
                    </a:lnTo>
                    <a:lnTo>
                      <a:pt x="199" y="3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46" name="Freeform 232"/>
              <p:cNvSpPr>
                <a:spLocks/>
              </p:cNvSpPr>
              <p:nvPr/>
            </p:nvSpPr>
            <p:spPr bwMode="auto">
              <a:xfrm>
                <a:off x="5362" y="2277"/>
                <a:ext cx="297" cy="980"/>
              </a:xfrm>
              <a:custGeom>
                <a:avLst/>
                <a:gdLst>
                  <a:gd name="T0" fmla="*/ 575 w 575"/>
                  <a:gd name="T1" fmla="*/ 1 h 1897"/>
                  <a:gd name="T2" fmla="*/ 575 w 575"/>
                  <a:gd name="T3" fmla="*/ 1 h 1897"/>
                  <a:gd name="T4" fmla="*/ 24 w 575"/>
                  <a:gd name="T5" fmla="*/ 1852 h 1897"/>
                  <a:gd name="T6" fmla="*/ 67 w 575"/>
                  <a:gd name="T7" fmla="*/ 1821 h 1897"/>
                  <a:gd name="T8" fmla="*/ 8 w 575"/>
                  <a:gd name="T9" fmla="*/ 1897 h 1897"/>
                  <a:gd name="T10" fmla="*/ 0 w 575"/>
                  <a:gd name="T11" fmla="*/ 1801 h 1897"/>
                  <a:gd name="T12" fmla="*/ 20 w 575"/>
                  <a:gd name="T13" fmla="*/ 1850 h 1897"/>
                  <a:gd name="T14" fmla="*/ 571 w 575"/>
                  <a:gd name="T15" fmla="*/ 0 h 1897"/>
                  <a:gd name="T16" fmla="*/ 575 w 575"/>
                  <a:gd name="T17" fmla="*/ 1 h 1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5" h="1897">
                    <a:moveTo>
                      <a:pt x="575" y="1"/>
                    </a:moveTo>
                    <a:lnTo>
                      <a:pt x="575" y="1"/>
                    </a:lnTo>
                    <a:lnTo>
                      <a:pt x="24" y="1852"/>
                    </a:lnTo>
                    <a:lnTo>
                      <a:pt x="67" y="1821"/>
                    </a:lnTo>
                    <a:lnTo>
                      <a:pt x="8" y="1897"/>
                    </a:lnTo>
                    <a:lnTo>
                      <a:pt x="0" y="1801"/>
                    </a:lnTo>
                    <a:lnTo>
                      <a:pt x="20" y="1850"/>
                    </a:lnTo>
                    <a:lnTo>
                      <a:pt x="571" y="0"/>
                    </a:lnTo>
                    <a:lnTo>
                      <a:pt x="575" y="1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47" name="Freeform 233"/>
              <p:cNvSpPr>
                <a:spLocks/>
              </p:cNvSpPr>
              <p:nvPr/>
            </p:nvSpPr>
            <p:spPr bwMode="auto">
              <a:xfrm>
                <a:off x="5362" y="2277"/>
                <a:ext cx="297" cy="980"/>
              </a:xfrm>
              <a:custGeom>
                <a:avLst/>
                <a:gdLst>
                  <a:gd name="T0" fmla="*/ 575 w 575"/>
                  <a:gd name="T1" fmla="*/ 1 h 1897"/>
                  <a:gd name="T2" fmla="*/ 575 w 575"/>
                  <a:gd name="T3" fmla="*/ 1 h 1897"/>
                  <a:gd name="T4" fmla="*/ 24 w 575"/>
                  <a:gd name="T5" fmla="*/ 1852 h 1897"/>
                  <a:gd name="T6" fmla="*/ 67 w 575"/>
                  <a:gd name="T7" fmla="*/ 1821 h 1897"/>
                  <a:gd name="T8" fmla="*/ 8 w 575"/>
                  <a:gd name="T9" fmla="*/ 1897 h 1897"/>
                  <a:gd name="T10" fmla="*/ 0 w 575"/>
                  <a:gd name="T11" fmla="*/ 1801 h 1897"/>
                  <a:gd name="T12" fmla="*/ 20 w 575"/>
                  <a:gd name="T13" fmla="*/ 1850 h 1897"/>
                  <a:gd name="T14" fmla="*/ 571 w 575"/>
                  <a:gd name="T15" fmla="*/ 0 h 1897"/>
                  <a:gd name="T16" fmla="*/ 575 w 575"/>
                  <a:gd name="T17" fmla="*/ 1 h 1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5" h="1897">
                    <a:moveTo>
                      <a:pt x="575" y="1"/>
                    </a:moveTo>
                    <a:lnTo>
                      <a:pt x="575" y="1"/>
                    </a:lnTo>
                    <a:lnTo>
                      <a:pt x="24" y="1852"/>
                    </a:lnTo>
                    <a:lnTo>
                      <a:pt x="67" y="1821"/>
                    </a:lnTo>
                    <a:lnTo>
                      <a:pt x="8" y="1897"/>
                    </a:lnTo>
                    <a:lnTo>
                      <a:pt x="0" y="1801"/>
                    </a:lnTo>
                    <a:lnTo>
                      <a:pt x="20" y="1850"/>
                    </a:lnTo>
                    <a:lnTo>
                      <a:pt x="571" y="0"/>
                    </a:lnTo>
                    <a:lnTo>
                      <a:pt x="575" y="1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48" name="Freeform 234"/>
              <p:cNvSpPr>
                <a:spLocks/>
              </p:cNvSpPr>
              <p:nvPr/>
            </p:nvSpPr>
            <p:spPr bwMode="auto">
              <a:xfrm>
                <a:off x="5411" y="3258"/>
                <a:ext cx="201" cy="54"/>
              </a:xfrm>
              <a:custGeom>
                <a:avLst/>
                <a:gdLst>
                  <a:gd name="T0" fmla="*/ 389 w 389"/>
                  <a:gd name="T1" fmla="*/ 4 h 105"/>
                  <a:gd name="T2" fmla="*/ 389 w 389"/>
                  <a:gd name="T3" fmla="*/ 4 h 105"/>
                  <a:gd name="T4" fmla="*/ 47 w 389"/>
                  <a:gd name="T5" fmla="*/ 83 h 105"/>
                  <a:gd name="T6" fmla="*/ 95 w 389"/>
                  <a:gd name="T7" fmla="*/ 105 h 105"/>
                  <a:gd name="T8" fmla="*/ 0 w 389"/>
                  <a:gd name="T9" fmla="*/ 91 h 105"/>
                  <a:gd name="T10" fmla="*/ 79 w 389"/>
                  <a:gd name="T11" fmla="*/ 37 h 105"/>
                  <a:gd name="T12" fmla="*/ 45 w 389"/>
                  <a:gd name="T13" fmla="*/ 78 h 105"/>
                  <a:gd name="T14" fmla="*/ 388 w 389"/>
                  <a:gd name="T15" fmla="*/ 0 h 105"/>
                  <a:gd name="T16" fmla="*/ 389 w 389"/>
                  <a:gd name="T17" fmla="*/ 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9" h="105">
                    <a:moveTo>
                      <a:pt x="389" y="4"/>
                    </a:moveTo>
                    <a:lnTo>
                      <a:pt x="389" y="4"/>
                    </a:lnTo>
                    <a:lnTo>
                      <a:pt x="47" y="83"/>
                    </a:lnTo>
                    <a:lnTo>
                      <a:pt x="95" y="105"/>
                    </a:lnTo>
                    <a:lnTo>
                      <a:pt x="0" y="91"/>
                    </a:lnTo>
                    <a:lnTo>
                      <a:pt x="79" y="37"/>
                    </a:lnTo>
                    <a:lnTo>
                      <a:pt x="45" y="78"/>
                    </a:lnTo>
                    <a:lnTo>
                      <a:pt x="388" y="0"/>
                    </a:lnTo>
                    <a:lnTo>
                      <a:pt x="389" y="4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49" name="Freeform 235"/>
              <p:cNvSpPr>
                <a:spLocks/>
              </p:cNvSpPr>
              <p:nvPr/>
            </p:nvSpPr>
            <p:spPr bwMode="auto">
              <a:xfrm>
                <a:off x="5411" y="3258"/>
                <a:ext cx="201" cy="54"/>
              </a:xfrm>
              <a:custGeom>
                <a:avLst/>
                <a:gdLst>
                  <a:gd name="T0" fmla="*/ 389 w 389"/>
                  <a:gd name="T1" fmla="*/ 4 h 105"/>
                  <a:gd name="T2" fmla="*/ 389 w 389"/>
                  <a:gd name="T3" fmla="*/ 4 h 105"/>
                  <a:gd name="T4" fmla="*/ 47 w 389"/>
                  <a:gd name="T5" fmla="*/ 83 h 105"/>
                  <a:gd name="T6" fmla="*/ 95 w 389"/>
                  <a:gd name="T7" fmla="*/ 105 h 105"/>
                  <a:gd name="T8" fmla="*/ 0 w 389"/>
                  <a:gd name="T9" fmla="*/ 91 h 105"/>
                  <a:gd name="T10" fmla="*/ 79 w 389"/>
                  <a:gd name="T11" fmla="*/ 37 h 105"/>
                  <a:gd name="T12" fmla="*/ 45 w 389"/>
                  <a:gd name="T13" fmla="*/ 78 h 105"/>
                  <a:gd name="T14" fmla="*/ 388 w 389"/>
                  <a:gd name="T15" fmla="*/ 0 h 105"/>
                  <a:gd name="T16" fmla="*/ 389 w 389"/>
                  <a:gd name="T17" fmla="*/ 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9" h="105">
                    <a:moveTo>
                      <a:pt x="389" y="4"/>
                    </a:moveTo>
                    <a:lnTo>
                      <a:pt x="389" y="4"/>
                    </a:lnTo>
                    <a:lnTo>
                      <a:pt x="47" y="83"/>
                    </a:lnTo>
                    <a:lnTo>
                      <a:pt x="95" y="105"/>
                    </a:lnTo>
                    <a:lnTo>
                      <a:pt x="0" y="91"/>
                    </a:lnTo>
                    <a:lnTo>
                      <a:pt x="79" y="37"/>
                    </a:lnTo>
                    <a:lnTo>
                      <a:pt x="45" y="78"/>
                    </a:lnTo>
                    <a:lnTo>
                      <a:pt x="388" y="0"/>
                    </a:lnTo>
                    <a:lnTo>
                      <a:pt x="389" y="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50" name="Freeform 236"/>
              <p:cNvSpPr>
                <a:spLocks/>
              </p:cNvSpPr>
              <p:nvPr/>
            </p:nvSpPr>
            <p:spPr bwMode="auto">
              <a:xfrm>
                <a:off x="5407" y="3053"/>
                <a:ext cx="518" cy="239"/>
              </a:xfrm>
              <a:custGeom>
                <a:avLst/>
                <a:gdLst>
                  <a:gd name="T0" fmla="*/ 1003 w 1003"/>
                  <a:gd name="T1" fmla="*/ 4 h 462"/>
                  <a:gd name="T2" fmla="*/ 1003 w 1003"/>
                  <a:gd name="T3" fmla="*/ 4 h 462"/>
                  <a:gd name="T4" fmla="*/ 45 w 1003"/>
                  <a:gd name="T5" fmla="*/ 445 h 462"/>
                  <a:gd name="T6" fmla="*/ 96 w 1003"/>
                  <a:gd name="T7" fmla="*/ 457 h 462"/>
                  <a:gd name="T8" fmla="*/ 0 w 1003"/>
                  <a:gd name="T9" fmla="*/ 462 h 462"/>
                  <a:gd name="T10" fmla="*/ 67 w 1003"/>
                  <a:gd name="T11" fmla="*/ 393 h 462"/>
                  <a:gd name="T12" fmla="*/ 43 w 1003"/>
                  <a:gd name="T13" fmla="*/ 440 h 462"/>
                  <a:gd name="T14" fmla="*/ 1001 w 1003"/>
                  <a:gd name="T15" fmla="*/ 0 h 462"/>
                  <a:gd name="T16" fmla="*/ 1003 w 1003"/>
                  <a:gd name="T17" fmla="*/ 4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03" h="462">
                    <a:moveTo>
                      <a:pt x="1003" y="4"/>
                    </a:moveTo>
                    <a:lnTo>
                      <a:pt x="1003" y="4"/>
                    </a:lnTo>
                    <a:lnTo>
                      <a:pt x="45" y="445"/>
                    </a:lnTo>
                    <a:lnTo>
                      <a:pt x="96" y="457"/>
                    </a:lnTo>
                    <a:lnTo>
                      <a:pt x="0" y="462"/>
                    </a:lnTo>
                    <a:lnTo>
                      <a:pt x="67" y="393"/>
                    </a:lnTo>
                    <a:lnTo>
                      <a:pt x="43" y="440"/>
                    </a:lnTo>
                    <a:lnTo>
                      <a:pt x="1001" y="0"/>
                    </a:lnTo>
                    <a:lnTo>
                      <a:pt x="1003" y="4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51" name="Freeform 237"/>
              <p:cNvSpPr>
                <a:spLocks/>
              </p:cNvSpPr>
              <p:nvPr/>
            </p:nvSpPr>
            <p:spPr bwMode="auto">
              <a:xfrm>
                <a:off x="5407" y="3053"/>
                <a:ext cx="518" cy="239"/>
              </a:xfrm>
              <a:custGeom>
                <a:avLst/>
                <a:gdLst>
                  <a:gd name="T0" fmla="*/ 1003 w 1003"/>
                  <a:gd name="T1" fmla="*/ 4 h 462"/>
                  <a:gd name="T2" fmla="*/ 1003 w 1003"/>
                  <a:gd name="T3" fmla="*/ 4 h 462"/>
                  <a:gd name="T4" fmla="*/ 45 w 1003"/>
                  <a:gd name="T5" fmla="*/ 445 h 462"/>
                  <a:gd name="T6" fmla="*/ 96 w 1003"/>
                  <a:gd name="T7" fmla="*/ 457 h 462"/>
                  <a:gd name="T8" fmla="*/ 0 w 1003"/>
                  <a:gd name="T9" fmla="*/ 462 h 462"/>
                  <a:gd name="T10" fmla="*/ 67 w 1003"/>
                  <a:gd name="T11" fmla="*/ 393 h 462"/>
                  <a:gd name="T12" fmla="*/ 43 w 1003"/>
                  <a:gd name="T13" fmla="*/ 440 h 462"/>
                  <a:gd name="T14" fmla="*/ 1001 w 1003"/>
                  <a:gd name="T15" fmla="*/ 0 h 462"/>
                  <a:gd name="T16" fmla="*/ 1003 w 1003"/>
                  <a:gd name="T17" fmla="*/ 4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03" h="462">
                    <a:moveTo>
                      <a:pt x="1003" y="4"/>
                    </a:moveTo>
                    <a:lnTo>
                      <a:pt x="1003" y="4"/>
                    </a:lnTo>
                    <a:lnTo>
                      <a:pt x="45" y="445"/>
                    </a:lnTo>
                    <a:lnTo>
                      <a:pt x="96" y="457"/>
                    </a:lnTo>
                    <a:lnTo>
                      <a:pt x="0" y="462"/>
                    </a:lnTo>
                    <a:lnTo>
                      <a:pt x="67" y="393"/>
                    </a:lnTo>
                    <a:lnTo>
                      <a:pt x="43" y="440"/>
                    </a:lnTo>
                    <a:lnTo>
                      <a:pt x="1001" y="0"/>
                    </a:lnTo>
                    <a:lnTo>
                      <a:pt x="1003" y="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52" name="Freeform 238"/>
              <p:cNvSpPr>
                <a:spLocks/>
              </p:cNvSpPr>
              <p:nvPr/>
            </p:nvSpPr>
            <p:spPr bwMode="auto">
              <a:xfrm>
                <a:off x="5411" y="3212"/>
                <a:ext cx="427" cy="102"/>
              </a:xfrm>
              <a:custGeom>
                <a:avLst/>
                <a:gdLst>
                  <a:gd name="T0" fmla="*/ 825 w 825"/>
                  <a:gd name="T1" fmla="*/ 5 h 196"/>
                  <a:gd name="T2" fmla="*/ 825 w 825"/>
                  <a:gd name="T3" fmla="*/ 5 h 196"/>
                  <a:gd name="T4" fmla="*/ 47 w 825"/>
                  <a:gd name="T5" fmla="*/ 173 h 196"/>
                  <a:gd name="T6" fmla="*/ 95 w 825"/>
                  <a:gd name="T7" fmla="*/ 196 h 196"/>
                  <a:gd name="T8" fmla="*/ 0 w 825"/>
                  <a:gd name="T9" fmla="*/ 180 h 196"/>
                  <a:gd name="T10" fmla="*/ 80 w 825"/>
                  <a:gd name="T11" fmla="*/ 127 h 196"/>
                  <a:gd name="T12" fmla="*/ 46 w 825"/>
                  <a:gd name="T13" fmla="*/ 168 h 196"/>
                  <a:gd name="T14" fmla="*/ 824 w 825"/>
                  <a:gd name="T15" fmla="*/ 0 h 196"/>
                  <a:gd name="T16" fmla="*/ 825 w 825"/>
                  <a:gd name="T17" fmla="*/ 5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5" h="196">
                    <a:moveTo>
                      <a:pt x="825" y="5"/>
                    </a:moveTo>
                    <a:lnTo>
                      <a:pt x="825" y="5"/>
                    </a:lnTo>
                    <a:lnTo>
                      <a:pt x="47" y="173"/>
                    </a:lnTo>
                    <a:lnTo>
                      <a:pt x="95" y="196"/>
                    </a:lnTo>
                    <a:lnTo>
                      <a:pt x="0" y="180"/>
                    </a:lnTo>
                    <a:lnTo>
                      <a:pt x="80" y="127"/>
                    </a:lnTo>
                    <a:lnTo>
                      <a:pt x="46" y="168"/>
                    </a:lnTo>
                    <a:lnTo>
                      <a:pt x="824" y="0"/>
                    </a:lnTo>
                    <a:lnTo>
                      <a:pt x="825" y="5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53" name="Freeform 239"/>
              <p:cNvSpPr>
                <a:spLocks/>
              </p:cNvSpPr>
              <p:nvPr/>
            </p:nvSpPr>
            <p:spPr bwMode="auto">
              <a:xfrm>
                <a:off x="5411" y="3212"/>
                <a:ext cx="427" cy="102"/>
              </a:xfrm>
              <a:custGeom>
                <a:avLst/>
                <a:gdLst>
                  <a:gd name="T0" fmla="*/ 825 w 825"/>
                  <a:gd name="T1" fmla="*/ 5 h 196"/>
                  <a:gd name="T2" fmla="*/ 825 w 825"/>
                  <a:gd name="T3" fmla="*/ 5 h 196"/>
                  <a:gd name="T4" fmla="*/ 47 w 825"/>
                  <a:gd name="T5" fmla="*/ 173 h 196"/>
                  <a:gd name="T6" fmla="*/ 95 w 825"/>
                  <a:gd name="T7" fmla="*/ 196 h 196"/>
                  <a:gd name="T8" fmla="*/ 0 w 825"/>
                  <a:gd name="T9" fmla="*/ 180 h 196"/>
                  <a:gd name="T10" fmla="*/ 80 w 825"/>
                  <a:gd name="T11" fmla="*/ 127 h 196"/>
                  <a:gd name="T12" fmla="*/ 46 w 825"/>
                  <a:gd name="T13" fmla="*/ 168 h 196"/>
                  <a:gd name="T14" fmla="*/ 824 w 825"/>
                  <a:gd name="T15" fmla="*/ 0 h 196"/>
                  <a:gd name="T16" fmla="*/ 825 w 825"/>
                  <a:gd name="T17" fmla="*/ 5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5" h="196">
                    <a:moveTo>
                      <a:pt x="825" y="5"/>
                    </a:moveTo>
                    <a:lnTo>
                      <a:pt x="825" y="5"/>
                    </a:lnTo>
                    <a:lnTo>
                      <a:pt x="47" y="173"/>
                    </a:lnTo>
                    <a:lnTo>
                      <a:pt x="95" y="196"/>
                    </a:lnTo>
                    <a:lnTo>
                      <a:pt x="0" y="180"/>
                    </a:lnTo>
                    <a:lnTo>
                      <a:pt x="80" y="127"/>
                    </a:lnTo>
                    <a:lnTo>
                      <a:pt x="46" y="168"/>
                    </a:lnTo>
                    <a:lnTo>
                      <a:pt x="824" y="0"/>
                    </a:lnTo>
                    <a:lnTo>
                      <a:pt x="825" y="5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54" name="Freeform 240"/>
              <p:cNvSpPr>
                <a:spLocks/>
              </p:cNvSpPr>
              <p:nvPr/>
            </p:nvSpPr>
            <p:spPr bwMode="auto">
              <a:xfrm>
                <a:off x="5402" y="3180"/>
                <a:ext cx="157" cy="104"/>
              </a:xfrm>
              <a:custGeom>
                <a:avLst/>
                <a:gdLst>
                  <a:gd name="T0" fmla="*/ 303 w 303"/>
                  <a:gd name="T1" fmla="*/ 4 h 200"/>
                  <a:gd name="T2" fmla="*/ 303 w 303"/>
                  <a:gd name="T3" fmla="*/ 4 h 200"/>
                  <a:gd name="T4" fmla="*/ 41 w 303"/>
                  <a:gd name="T5" fmla="*/ 176 h 200"/>
                  <a:gd name="T6" fmla="*/ 94 w 303"/>
                  <a:gd name="T7" fmla="*/ 180 h 200"/>
                  <a:gd name="T8" fmla="*/ 0 w 303"/>
                  <a:gd name="T9" fmla="*/ 200 h 200"/>
                  <a:gd name="T10" fmla="*/ 56 w 303"/>
                  <a:gd name="T11" fmla="*/ 122 h 200"/>
                  <a:gd name="T12" fmla="*/ 39 w 303"/>
                  <a:gd name="T13" fmla="*/ 172 h 200"/>
                  <a:gd name="T14" fmla="*/ 301 w 303"/>
                  <a:gd name="T15" fmla="*/ 0 h 200"/>
                  <a:gd name="T16" fmla="*/ 303 w 303"/>
                  <a:gd name="T17" fmla="*/ 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3" h="200">
                    <a:moveTo>
                      <a:pt x="303" y="4"/>
                    </a:moveTo>
                    <a:lnTo>
                      <a:pt x="303" y="4"/>
                    </a:lnTo>
                    <a:lnTo>
                      <a:pt x="41" y="176"/>
                    </a:lnTo>
                    <a:lnTo>
                      <a:pt x="94" y="180"/>
                    </a:lnTo>
                    <a:lnTo>
                      <a:pt x="0" y="200"/>
                    </a:lnTo>
                    <a:lnTo>
                      <a:pt x="56" y="122"/>
                    </a:lnTo>
                    <a:lnTo>
                      <a:pt x="39" y="172"/>
                    </a:lnTo>
                    <a:lnTo>
                      <a:pt x="301" y="0"/>
                    </a:lnTo>
                    <a:lnTo>
                      <a:pt x="303" y="4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55" name="Freeform 241"/>
              <p:cNvSpPr>
                <a:spLocks/>
              </p:cNvSpPr>
              <p:nvPr/>
            </p:nvSpPr>
            <p:spPr bwMode="auto">
              <a:xfrm>
                <a:off x="5402" y="3180"/>
                <a:ext cx="157" cy="104"/>
              </a:xfrm>
              <a:custGeom>
                <a:avLst/>
                <a:gdLst>
                  <a:gd name="T0" fmla="*/ 303 w 303"/>
                  <a:gd name="T1" fmla="*/ 4 h 200"/>
                  <a:gd name="T2" fmla="*/ 303 w 303"/>
                  <a:gd name="T3" fmla="*/ 4 h 200"/>
                  <a:gd name="T4" fmla="*/ 41 w 303"/>
                  <a:gd name="T5" fmla="*/ 176 h 200"/>
                  <a:gd name="T6" fmla="*/ 94 w 303"/>
                  <a:gd name="T7" fmla="*/ 180 h 200"/>
                  <a:gd name="T8" fmla="*/ 0 w 303"/>
                  <a:gd name="T9" fmla="*/ 200 h 200"/>
                  <a:gd name="T10" fmla="*/ 56 w 303"/>
                  <a:gd name="T11" fmla="*/ 122 h 200"/>
                  <a:gd name="T12" fmla="*/ 39 w 303"/>
                  <a:gd name="T13" fmla="*/ 172 h 200"/>
                  <a:gd name="T14" fmla="*/ 301 w 303"/>
                  <a:gd name="T15" fmla="*/ 0 h 200"/>
                  <a:gd name="T16" fmla="*/ 303 w 303"/>
                  <a:gd name="T17" fmla="*/ 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3" h="200">
                    <a:moveTo>
                      <a:pt x="303" y="4"/>
                    </a:moveTo>
                    <a:lnTo>
                      <a:pt x="303" y="4"/>
                    </a:lnTo>
                    <a:lnTo>
                      <a:pt x="41" y="176"/>
                    </a:lnTo>
                    <a:lnTo>
                      <a:pt x="94" y="180"/>
                    </a:lnTo>
                    <a:lnTo>
                      <a:pt x="0" y="200"/>
                    </a:lnTo>
                    <a:lnTo>
                      <a:pt x="56" y="122"/>
                    </a:lnTo>
                    <a:lnTo>
                      <a:pt x="39" y="172"/>
                    </a:lnTo>
                    <a:lnTo>
                      <a:pt x="301" y="0"/>
                    </a:lnTo>
                    <a:lnTo>
                      <a:pt x="303" y="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56" name="Freeform 242"/>
              <p:cNvSpPr>
                <a:spLocks/>
              </p:cNvSpPr>
              <p:nvPr/>
            </p:nvSpPr>
            <p:spPr bwMode="auto">
              <a:xfrm>
                <a:off x="5398" y="3361"/>
                <a:ext cx="435" cy="372"/>
              </a:xfrm>
              <a:custGeom>
                <a:avLst/>
                <a:gdLst>
                  <a:gd name="T0" fmla="*/ 838 w 842"/>
                  <a:gd name="T1" fmla="*/ 720 h 720"/>
                  <a:gd name="T2" fmla="*/ 838 w 842"/>
                  <a:gd name="T3" fmla="*/ 720 h 720"/>
                  <a:gd name="T4" fmla="*/ 34 w 842"/>
                  <a:gd name="T5" fmla="*/ 33 h 720"/>
                  <a:gd name="T6" fmla="*/ 45 w 842"/>
                  <a:gd name="T7" fmla="*/ 85 h 720"/>
                  <a:gd name="T8" fmla="*/ 0 w 842"/>
                  <a:gd name="T9" fmla="*/ 0 h 720"/>
                  <a:gd name="T10" fmla="*/ 90 w 842"/>
                  <a:gd name="T11" fmla="*/ 32 h 720"/>
                  <a:gd name="T12" fmla="*/ 37 w 842"/>
                  <a:gd name="T13" fmla="*/ 29 h 720"/>
                  <a:gd name="T14" fmla="*/ 842 w 842"/>
                  <a:gd name="T15" fmla="*/ 717 h 720"/>
                  <a:gd name="T16" fmla="*/ 838 w 842"/>
                  <a:gd name="T17" fmla="*/ 72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2" h="720">
                    <a:moveTo>
                      <a:pt x="838" y="720"/>
                    </a:moveTo>
                    <a:lnTo>
                      <a:pt x="838" y="720"/>
                    </a:lnTo>
                    <a:lnTo>
                      <a:pt x="34" y="33"/>
                    </a:lnTo>
                    <a:lnTo>
                      <a:pt x="45" y="85"/>
                    </a:lnTo>
                    <a:lnTo>
                      <a:pt x="0" y="0"/>
                    </a:lnTo>
                    <a:lnTo>
                      <a:pt x="90" y="32"/>
                    </a:lnTo>
                    <a:lnTo>
                      <a:pt x="37" y="29"/>
                    </a:lnTo>
                    <a:lnTo>
                      <a:pt x="842" y="717"/>
                    </a:lnTo>
                    <a:lnTo>
                      <a:pt x="838" y="72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57" name="Freeform 243"/>
              <p:cNvSpPr>
                <a:spLocks/>
              </p:cNvSpPr>
              <p:nvPr/>
            </p:nvSpPr>
            <p:spPr bwMode="auto">
              <a:xfrm>
                <a:off x="5398" y="3361"/>
                <a:ext cx="435" cy="372"/>
              </a:xfrm>
              <a:custGeom>
                <a:avLst/>
                <a:gdLst>
                  <a:gd name="T0" fmla="*/ 838 w 842"/>
                  <a:gd name="T1" fmla="*/ 720 h 720"/>
                  <a:gd name="T2" fmla="*/ 838 w 842"/>
                  <a:gd name="T3" fmla="*/ 720 h 720"/>
                  <a:gd name="T4" fmla="*/ 34 w 842"/>
                  <a:gd name="T5" fmla="*/ 33 h 720"/>
                  <a:gd name="T6" fmla="*/ 45 w 842"/>
                  <a:gd name="T7" fmla="*/ 85 h 720"/>
                  <a:gd name="T8" fmla="*/ 0 w 842"/>
                  <a:gd name="T9" fmla="*/ 0 h 720"/>
                  <a:gd name="T10" fmla="*/ 90 w 842"/>
                  <a:gd name="T11" fmla="*/ 32 h 720"/>
                  <a:gd name="T12" fmla="*/ 37 w 842"/>
                  <a:gd name="T13" fmla="*/ 29 h 720"/>
                  <a:gd name="T14" fmla="*/ 842 w 842"/>
                  <a:gd name="T15" fmla="*/ 717 h 720"/>
                  <a:gd name="T16" fmla="*/ 838 w 842"/>
                  <a:gd name="T17" fmla="*/ 72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2" h="720">
                    <a:moveTo>
                      <a:pt x="838" y="720"/>
                    </a:moveTo>
                    <a:lnTo>
                      <a:pt x="838" y="720"/>
                    </a:lnTo>
                    <a:lnTo>
                      <a:pt x="34" y="33"/>
                    </a:lnTo>
                    <a:lnTo>
                      <a:pt x="45" y="85"/>
                    </a:lnTo>
                    <a:lnTo>
                      <a:pt x="0" y="0"/>
                    </a:lnTo>
                    <a:lnTo>
                      <a:pt x="90" y="32"/>
                    </a:lnTo>
                    <a:lnTo>
                      <a:pt x="37" y="29"/>
                    </a:lnTo>
                    <a:lnTo>
                      <a:pt x="842" y="717"/>
                    </a:lnTo>
                    <a:lnTo>
                      <a:pt x="838" y="72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58" name="Freeform 244"/>
              <p:cNvSpPr>
                <a:spLocks/>
              </p:cNvSpPr>
              <p:nvPr/>
            </p:nvSpPr>
            <p:spPr bwMode="auto">
              <a:xfrm>
                <a:off x="5232" y="3186"/>
                <a:ext cx="240" cy="238"/>
              </a:xfrm>
              <a:custGeom>
                <a:avLst/>
                <a:gdLst>
                  <a:gd name="T0" fmla="*/ 465 w 465"/>
                  <a:gd name="T1" fmla="*/ 3 h 460"/>
                  <a:gd name="T2" fmla="*/ 465 w 465"/>
                  <a:gd name="T3" fmla="*/ 3 h 460"/>
                  <a:gd name="T4" fmla="*/ 35 w 465"/>
                  <a:gd name="T5" fmla="*/ 428 h 460"/>
                  <a:gd name="T6" fmla="*/ 88 w 465"/>
                  <a:gd name="T7" fmla="*/ 421 h 460"/>
                  <a:gd name="T8" fmla="*/ 0 w 465"/>
                  <a:gd name="T9" fmla="*/ 460 h 460"/>
                  <a:gd name="T10" fmla="*/ 39 w 465"/>
                  <a:gd name="T11" fmla="*/ 372 h 460"/>
                  <a:gd name="T12" fmla="*/ 32 w 465"/>
                  <a:gd name="T13" fmla="*/ 424 h 460"/>
                  <a:gd name="T14" fmla="*/ 462 w 465"/>
                  <a:gd name="T15" fmla="*/ 0 h 460"/>
                  <a:gd name="T16" fmla="*/ 465 w 465"/>
                  <a:gd name="T17" fmla="*/ 3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5" h="460">
                    <a:moveTo>
                      <a:pt x="465" y="3"/>
                    </a:moveTo>
                    <a:lnTo>
                      <a:pt x="465" y="3"/>
                    </a:lnTo>
                    <a:lnTo>
                      <a:pt x="35" y="428"/>
                    </a:lnTo>
                    <a:lnTo>
                      <a:pt x="88" y="421"/>
                    </a:lnTo>
                    <a:lnTo>
                      <a:pt x="0" y="460"/>
                    </a:lnTo>
                    <a:lnTo>
                      <a:pt x="39" y="372"/>
                    </a:lnTo>
                    <a:lnTo>
                      <a:pt x="32" y="424"/>
                    </a:lnTo>
                    <a:lnTo>
                      <a:pt x="462" y="0"/>
                    </a:lnTo>
                    <a:lnTo>
                      <a:pt x="465" y="3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59" name="Freeform 245"/>
              <p:cNvSpPr>
                <a:spLocks/>
              </p:cNvSpPr>
              <p:nvPr/>
            </p:nvSpPr>
            <p:spPr bwMode="auto">
              <a:xfrm>
                <a:off x="5232" y="3186"/>
                <a:ext cx="240" cy="238"/>
              </a:xfrm>
              <a:custGeom>
                <a:avLst/>
                <a:gdLst>
                  <a:gd name="T0" fmla="*/ 465 w 465"/>
                  <a:gd name="T1" fmla="*/ 3 h 460"/>
                  <a:gd name="T2" fmla="*/ 465 w 465"/>
                  <a:gd name="T3" fmla="*/ 3 h 460"/>
                  <a:gd name="T4" fmla="*/ 35 w 465"/>
                  <a:gd name="T5" fmla="*/ 428 h 460"/>
                  <a:gd name="T6" fmla="*/ 88 w 465"/>
                  <a:gd name="T7" fmla="*/ 421 h 460"/>
                  <a:gd name="T8" fmla="*/ 0 w 465"/>
                  <a:gd name="T9" fmla="*/ 460 h 460"/>
                  <a:gd name="T10" fmla="*/ 39 w 465"/>
                  <a:gd name="T11" fmla="*/ 372 h 460"/>
                  <a:gd name="T12" fmla="*/ 32 w 465"/>
                  <a:gd name="T13" fmla="*/ 424 h 460"/>
                  <a:gd name="T14" fmla="*/ 462 w 465"/>
                  <a:gd name="T15" fmla="*/ 0 h 460"/>
                  <a:gd name="T16" fmla="*/ 465 w 465"/>
                  <a:gd name="T17" fmla="*/ 3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5" h="460">
                    <a:moveTo>
                      <a:pt x="465" y="3"/>
                    </a:moveTo>
                    <a:lnTo>
                      <a:pt x="465" y="3"/>
                    </a:lnTo>
                    <a:lnTo>
                      <a:pt x="35" y="428"/>
                    </a:lnTo>
                    <a:lnTo>
                      <a:pt x="88" y="421"/>
                    </a:lnTo>
                    <a:lnTo>
                      <a:pt x="0" y="460"/>
                    </a:lnTo>
                    <a:lnTo>
                      <a:pt x="39" y="372"/>
                    </a:lnTo>
                    <a:lnTo>
                      <a:pt x="32" y="424"/>
                    </a:lnTo>
                    <a:lnTo>
                      <a:pt x="462" y="0"/>
                    </a:lnTo>
                    <a:lnTo>
                      <a:pt x="465" y="3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60" name="Freeform 246"/>
              <p:cNvSpPr>
                <a:spLocks/>
              </p:cNvSpPr>
              <p:nvPr/>
            </p:nvSpPr>
            <p:spPr bwMode="auto">
              <a:xfrm>
                <a:off x="5244" y="3057"/>
                <a:ext cx="683" cy="383"/>
              </a:xfrm>
              <a:custGeom>
                <a:avLst/>
                <a:gdLst>
                  <a:gd name="T0" fmla="*/ 1322 w 1322"/>
                  <a:gd name="T1" fmla="*/ 4 h 742"/>
                  <a:gd name="T2" fmla="*/ 1322 w 1322"/>
                  <a:gd name="T3" fmla="*/ 4 h 742"/>
                  <a:gd name="T4" fmla="*/ 43 w 1322"/>
                  <a:gd name="T5" fmla="*/ 721 h 742"/>
                  <a:gd name="T6" fmla="*/ 96 w 1322"/>
                  <a:gd name="T7" fmla="*/ 729 h 742"/>
                  <a:gd name="T8" fmla="*/ 0 w 1322"/>
                  <a:gd name="T9" fmla="*/ 742 h 742"/>
                  <a:gd name="T10" fmla="*/ 61 w 1322"/>
                  <a:gd name="T11" fmla="*/ 667 h 742"/>
                  <a:gd name="T12" fmla="*/ 41 w 1322"/>
                  <a:gd name="T13" fmla="*/ 716 h 742"/>
                  <a:gd name="T14" fmla="*/ 1319 w 1322"/>
                  <a:gd name="T15" fmla="*/ 0 h 742"/>
                  <a:gd name="T16" fmla="*/ 1322 w 1322"/>
                  <a:gd name="T17" fmla="*/ 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2" h="742">
                    <a:moveTo>
                      <a:pt x="1322" y="4"/>
                    </a:moveTo>
                    <a:lnTo>
                      <a:pt x="1322" y="4"/>
                    </a:lnTo>
                    <a:lnTo>
                      <a:pt x="43" y="721"/>
                    </a:lnTo>
                    <a:lnTo>
                      <a:pt x="96" y="729"/>
                    </a:lnTo>
                    <a:lnTo>
                      <a:pt x="0" y="742"/>
                    </a:lnTo>
                    <a:lnTo>
                      <a:pt x="61" y="667"/>
                    </a:lnTo>
                    <a:lnTo>
                      <a:pt x="41" y="716"/>
                    </a:lnTo>
                    <a:lnTo>
                      <a:pt x="1319" y="0"/>
                    </a:lnTo>
                    <a:lnTo>
                      <a:pt x="1322" y="4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61" name="Freeform 247"/>
              <p:cNvSpPr>
                <a:spLocks/>
              </p:cNvSpPr>
              <p:nvPr/>
            </p:nvSpPr>
            <p:spPr bwMode="auto">
              <a:xfrm>
                <a:off x="5244" y="3057"/>
                <a:ext cx="683" cy="383"/>
              </a:xfrm>
              <a:custGeom>
                <a:avLst/>
                <a:gdLst>
                  <a:gd name="T0" fmla="*/ 1322 w 1322"/>
                  <a:gd name="T1" fmla="*/ 4 h 742"/>
                  <a:gd name="T2" fmla="*/ 1322 w 1322"/>
                  <a:gd name="T3" fmla="*/ 4 h 742"/>
                  <a:gd name="T4" fmla="*/ 43 w 1322"/>
                  <a:gd name="T5" fmla="*/ 721 h 742"/>
                  <a:gd name="T6" fmla="*/ 96 w 1322"/>
                  <a:gd name="T7" fmla="*/ 729 h 742"/>
                  <a:gd name="T8" fmla="*/ 0 w 1322"/>
                  <a:gd name="T9" fmla="*/ 742 h 742"/>
                  <a:gd name="T10" fmla="*/ 61 w 1322"/>
                  <a:gd name="T11" fmla="*/ 667 h 742"/>
                  <a:gd name="T12" fmla="*/ 41 w 1322"/>
                  <a:gd name="T13" fmla="*/ 716 h 742"/>
                  <a:gd name="T14" fmla="*/ 1319 w 1322"/>
                  <a:gd name="T15" fmla="*/ 0 h 742"/>
                  <a:gd name="T16" fmla="*/ 1322 w 1322"/>
                  <a:gd name="T17" fmla="*/ 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2" h="742">
                    <a:moveTo>
                      <a:pt x="1322" y="4"/>
                    </a:moveTo>
                    <a:lnTo>
                      <a:pt x="1322" y="4"/>
                    </a:lnTo>
                    <a:lnTo>
                      <a:pt x="43" y="721"/>
                    </a:lnTo>
                    <a:lnTo>
                      <a:pt x="96" y="729"/>
                    </a:lnTo>
                    <a:lnTo>
                      <a:pt x="0" y="742"/>
                    </a:lnTo>
                    <a:lnTo>
                      <a:pt x="61" y="667"/>
                    </a:lnTo>
                    <a:lnTo>
                      <a:pt x="41" y="716"/>
                    </a:lnTo>
                    <a:lnTo>
                      <a:pt x="1319" y="0"/>
                    </a:lnTo>
                    <a:lnTo>
                      <a:pt x="1322" y="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62" name="Freeform 248"/>
              <p:cNvSpPr>
                <a:spLocks/>
              </p:cNvSpPr>
              <p:nvPr/>
            </p:nvSpPr>
            <p:spPr bwMode="auto">
              <a:xfrm>
                <a:off x="5249" y="3224"/>
                <a:ext cx="592" cy="226"/>
              </a:xfrm>
              <a:custGeom>
                <a:avLst/>
                <a:gdLst>
                  <a:gd name="T0" fmla="*/ 1147 w 1147"/>
                  <a:gd name="T1" fmla="*/ 4 h 439"/>
                  <a:gd name="T2" fmla="*/ 1147 w 1147"/>
                  <a:gd name="T3" fmla="*/ 4 h 439"/>
                  <a:gd name="T4" fmla="*/ 46 w 1147"/>
                  <a:gd name="T5" fmla="*/ 423 h 439"/>
                  <a:gd name="T6" fmla="*/ 96 w 1147"/>
                  <a:gd name="T7" fmla="*/ 439 h 439"/>
                  <a:gd name="T8" fmla="*/ 0 w 1147"/>
                  <a:gd name="T9" fmla="*/ 438 h 439"/>
                  <a:gd name="T10" fmla="*/ 72 w 1147"/>
                  <a:gd name="T11" fmla="*/ 374 h 439"/>
                  <a:gd name="T12" fmla="*/ 44 w 1147"/>
                  <a:gd name="T13" fmla="*/ 419 h 439"/>
                  <a:gd name="T14" fmla="*/ 1145 w 1147"/>
                  <a:gd name="T15" fmla="*/ 0 h 439"/>
                  <a:gd name="T16" fmla="*/ 1147 w 1147"/>
                  <a:gd name="T17" fmla="*/ 4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7" h="439">
                    <a:moveTo>
                      <a:pt x="1147" y="4"/>
                    </a:moveTo>
                    <a:lnTo>
                      <a:pt x="1147" y="4"/>
                    </a:lnTo>
                    <a:lnTo>
                      <a:pt x="46" y="423"/>
                    </a:lnTo>
                    <a:lnTo>
                      <a:pt x="96" y="439"/>
                    </a:lnTo>
                    <a:lnTo>
                      <a:pt x="0" y="438"/>
                    </a:lnTo>
                    <a:lnTo>
                      <a:pt x="72" y="374"/>
                    </a:lnTo>
                    <a:lnTo>
                      <a:pt x="44" y="419"/>
                    </a:lnTo>
                    <a:lnTo>
                      <a:pt x="1145" y="0"/>
                    </a:lnTo>
                    <a:lnTo>
                      <a:pt x="1147" y="4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63" name="Freeform 249"/>
              <p:cNvSpPr>
                <a:spLocks/>
              </p:cNvSpPr>
              <p:nvPr/>
            </p:nvSpPr>
            <p:spPr bwMode="auto">
              <a:xfrm>
                <a:off x="5249" y="3224"/>
                <a:ext cx="592" cy="226"/>
              </a:xfrm>
              <a:custGeom>
                <a:avLst/>
                <a:gdLst>
                  <a:gd name="T0" fmla="*/ 1147 w 1147"/>
                  <a:gd name="T1" fmla="*/ 4 h 439"/>
                  <a:gd name="T2" fmla="*/ 1147 w 1147"/>
                  <a:gd name="T3" fmla="*/ 4 h 439"/>
                  <a:gd name="T4" fmla="*/ 46 w 1147"/>
                  <a:gd name="T5" fmla="*/ 423 h 439"/>
                  <a:gd name="T6" fmla="*/ 96 w 1147"/>
                  <a:gd name="T7" fmla="*/ 439 h 439"/>
                  <a:gd name="T8" fmla="*/ 0 w 1147"/>
                  <a:gd name="T9" fmla="*/ 438 h 439"/>
                  <a:gd name="T10" fmla="*/ 72 w 1147"/>
                  <a:gd name="T11" fmla="*/ 374 h 439"/>
                  <a:gd name="T12" fmla="*/ 44 w 1147"/>
                  <a:gd name="T13" fmla="*/ 419 h 439"/>
                  <a:gd name="T14" fmla="*/ 1145 w 1147"/>
                  <a:gd name="T15" fmla="*/ 0 h 439"/>
                  <a:gd name="T16" fmla="*/ 1147 w 1147"/>
                  <a:gd name="T17" fmla="*/ 4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7" h="439">
                    <a:moveTo>
                      <a:pt x="1147" y="4"/>
                    </a:moveTo>
                    <a:lnTo>
                      <a:pt x="1147" y="4"/>
                    </a:lnTo>
                    <a:lnTo>
                      <a:pt x="46" y="423"/>
                    </a:lnTo>
                    <a:lnTo>
                      <a:pt x="96" y="439"/>
                    </a:lnTo>
                    <a:lnTo>
                      <a:pt x="0" y="438"/>
                    </a:lnTo>
                    <a:lnTo>
                      <a:pt x="72" y="374"/>
                    </a:lnTo>
                    <a:lnTo>
                      <a:pt x="44" y="419"/>
                    </a:lnTo>
                    <a:lnTo>
                      <a:pt x="1145" y="0"/>
                    </a:lnTo>
                    <a:lnTo>
                      <a:pt x="1147" y="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64" name="Freeform 250"/>
              <p:cNvSpPr>
                <a:spLocks/>
              </p:cNvSpPr>
              <p:nvPr/>
            </p:nvSpPr>
            <p:spPr bwMode="auto">
              <a:xfrm>
                <a:off x="5234" y="3362"/>
                <a:ext cx="67" cy="64"/>
              </a:xfrm>
              <a:custGeom>
                <a:avLst/>
                <a:gdLst>
                  <a:gd name="T0" fmla="*/ 131 w 131"/>
                  <a:gd name="T1" fmla="*/ 4 h 123"/>
                  <a:gd name="T2" fmla="*/ 131 w 131"/>
                  <a:gd name="T3" fmla="*/ 4 h 123"/>
                  <a:gd name="T4" fmla="*/ 36 w 131"/>
                  <a:gd name="T5" fmla="*/ 92 h 123"/>
                  <a:gd name="T6" fmla="*/ 89 w 131"/>
                  <a:gd name="T7" fmla="*/ 87 h 123"/>
                  <a:gd name="T8" fmla="*/ 0 w 131"/>
                  <a:gd name="T9" fmla="*/ 123 h 123"/>
                  <a:gd name="T10" fmla="*/ 42 w 131"/>
                  <a:gd name="T11" fmla="*/ 36 h 123"/>
                  <a:gd name="T12" fmla="*/ 33 w 131"/>
                  <a:gd name="T13" fmla="*/ 89 h 123"/>
                  <a:gd name="T14" fmla="*/ 128 w 131"/>
                  <a:gd name="T15" fmla="*/ 0 h 123"/>
                  <a:gd name="T16" fmla="*/ 131 w 131"/>
                  <a:gd name="T17" fmla="*/ 4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23">
                    <a:moveTo>
                      <a:pt x="131" y="4"/>
                    </a:moveTo>
                    <a:lnTo>
                      <a:pt x="131" y="4"/>
                    </a:lnTo>
                    <a:lnTo>
                      <a:pt x="36" y="92"/>
                    </a:lnTo>
                    <a:lnTo>
                      <a:pt x="89" y="87"/>
                    </a:lnTo>
                    <a:lnTo>
                      <a:pt x="0" y="123"/>
                    </a:lnTo>
                    <a:lnTo>
                      <a:pt x="42" y="36"/>
                    </a:lnTo>
                    <a:lnTo>
                      <a:pt x="33" y="89"/>
                    </a:lnTo>
                    <a:lnTo>
                      <a:pt x="128" y="0"/>
                    </a:lnTo>
                    <a:lnTo>
                      <a:pt x="131" y="4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65" name="Freeform 251"/>
              <p:cNvSpPr>
                <a:spLocks/>
              </p:cNvSpPr>
              <p:nvPr/>
            </p:nvSpPr>
            <p:spPr bwMode="auto">
              <a:xfrm>
                <a:off x="5234" y="3362"/>
                <a:ext cx="67" cy="64"/>
              </a:xfrm>
              <a:custGeom>
                <a:avLst/>
                <a:gdLst>
                  <a:gd name="T0" fmla="*/ 131 w 131"/>
                  <a:gd name="T1" fmla="*/ 4 h 123"/>
                  <a:gd name="T2" fmla="*/ 131 w 131"/>
                  <a:gd name="T3" fmla="*/ 4 h 123"/>
                  <a:gd name="T4" fmla="*/ 36 w 131"/>
                  <a:gd name="T5" fmla="*/ 92 h 123"/>
                  <a:gd name="T6" fmla="*/ 89 w 131"/>
                  <a:gd name="T7" fmla="*/ 87 h 123"/>
                  <a:gd name="T8" fmla="*/ 0 w 131"/>
                  <a:gd name="T9" fmla="*/ 123 h 123"/>
                  <a:gd name="T10" fmla="*/ 42 w 131"/>
                  <a:gd name="T11" fmla="*/ 36 h 123"/>
                  <a:gd name="T12" fmla="*/ 33 w 131"/>
                  <a:gd name="T13" fmla="*/ 89 h 123"/>
                  <a:gd name="T14" fmla="*/ 128 w 131"/>
                  <a:gd name="T15" fmla="*/ 0 h 123"/>
                  <a:gd name="T16" fmla="*/ 131 w 131"/>
                  <a:gd name="T17" fmla="*/ 4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23">
                    <a:moveTo>
                      <a:pt x="131" y="4"/>
                    </a:moveTo>
                    <a:lnTo>
                      <a:pt x="131" y="4"/>
                    </a:lnTo>
                    <a:lnTo>
                      <a:pt x="36" y="92"/>
                    </a:lnTo>
                    <a:lnTo>
                      <a:pt x="89" y="87"/>
                    </a:lnTo>
                    <a:lnTo>
                      <a:pt x="0" y="123"/>
                    </a:lnTo>
                    <a:lnTo>
                      <a:pt x="42" y="36"/>
                    </a:lnTo>
                    <a:lnTo>
                      <a:pt x="33" y="89"/>
                    </a:lnTo>
                    <a:lnTo>
                      <a:pt x="128" y="0"/>
                    </a:lnTo>
                    <a:lnTo>
                      <a:pt x="131" y="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66" name="Freeform 252"/>
              <p:cNvSpPr>
                <a:spLocks/>
              </p:cNvSpPr>
              <p:nvPr/>
            </p:nvSpPr>
            <p:spPr bwMode="auto">
              <a:xfrm>
                <a:off x="5239" y="3188"/>
                <a:ext cx="325" cy="244"/>
              </a:xfrm>
              <a:custGeom>
                <a:avLst/>
                <a:gdLst>
                  <a:gd name="T0" fmla="*/ 630 w 630"/>
                  <a:gd name="T1" fmla="*/ 4 h 472"/>
                  <a:gd name="T2" fmla="*/ 630 w 630"/>
                  <a:gd name="T3" fmla="*/ 4 h 472"/>
                  <a:gd name="T4" fmla="*/ 39 w 630"/>
                  <a:gd name="T5" fmla="*/ 445 h 472"/>
                  <a:gd name="T6" fmla="*/ 93 w 630"/>
                  <a:gd name="T7" fmla="*/ 446 h 472"/>
                  <a:gd name="T8" fmla="*/ 0 w 630"/>
                  <a:gd name="T9" fmla="*/ 472 h 472"/>
                  <a:gd name="T10" fmla="*/ 51 w 630"/>
                  <a:gd name="T11" fmla="*/ 390 h 472"/>
                  <a:gd name="T12" fmla="*/ 37 w 630"/>
                  <a:gd name="T13" fmla="*/ 441 h 472"/>
                  <a:gd name="T14" fmla="*/ 627 w 630"/>
                  <a:gd name="T15" fmla="*/ 0 h 472"/>
                  <a:gd name="T16" fmla="*/ 630 w 630"/>
                  <a:gd name="T17" fmla="*/ 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0" h="472">
                    <a:moveTo>
                      <a:pt x="630" y="4"/>
                    </a:moveTo>
                    <a:lnTo>
                      <a:pt x="630" y="4"/>
                    </a:lnTo>
                    <a:lnTo>
                      <a:pt x="39" y="445"/>
                    </a:lnTo>
                    <a:lnTo>
                      <a:pt x="93" y="446"/>
                    </a:lnTo>
                    <a:lnTo>
                      <a:pt x="0" y="472"/>
                    </a:lnTo>
                    <a:lnTo>
                      <a:pt x="51" y="390"/>
                    </a:lnTo>
                    <a:lnTo>
                      <a:pt x="37" y="441"/>
                    </a:lnTo>
                    <a:lnTo>
                      <a:pt x="627" y="0"/>
                    </a:lnTo>
                    <a:lnTo>
                      <a:pt x="630" y="4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67" name="Freeform 253"/>
              <p:cNvSpPr>
                <a:spLocks/>
              </p:cNvSpPr>
              <p:nvPr/>
            </p:nvSpPr>
            <p:spPr bwMode="auto">
              <a:xfrm>
                <a:off x="5239" y="3188"/>
                <a:ext cx="325" cy="244"/>
              </a:xfrm>
              <a:custGeom>
                <a:avLst/>
                <a:gdLst>
                  <a:gd name="T0" fmla="*/ 630 w 630"/>
                  <a:gd name="T1" fmla="*/ 4 h 472"/>
                  <a:gd name="T2" fmla="*/ 630 w 630"/>
                  <a:gd name="T3" fmla="*/ 4 h 472"/>
                  <a:gd name="T4" fmla="*/ 39 w 630"/>
                  <a:gd name="T5" fmla="*/ 445 h 472"/>
                  <a:gd name="T6" fmla="*/ 93 w 630"/>
                  <a:gd name="T7" fmla="*/ 446 h 472"/>
                  <a:gd name="T8" fmla="*/ 0 w 630"/>
                  <a:gd name="T9" fmla="*/ 472 h 472"/>
                  <a:gd name="T10" fmla="*/ 51 w 630"/>
                  <a:gd name="T11" fmla="*/ 390 h 472"/>
                  <a:gd name="T12" fmla="*/ 37 w 630"/>
                  <a:gd name="T13" fmla="*/ 441 h 472"/>
                  <a:gd name="T14" fmla="*/ 627 w 630"/>
                  <a:gd name="T15" fmla="*/ 0 h 472"/>
                  <a:gd name="T16" fmla="*/ 630 w 630"/>
                  <a:gd name="T17" fmla="*/ 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0" h="472">
                    <a:moveTo>
                      <a:pt x="630" y="4"/>
                    </a:moveTo>
                    <a:lnTo>
                      <a:pt x="630" y="4"/>
                    </a:lnTo>
                    <a:lnTo>
                      <a:pt x="39" y="445"/>
                    </a:lnTo>
                    <a:lnTo>
                      <a:pt x="93" y="446"/>
                    </a:lnTo>
                    <a:lnTo>
                      <a:pt x="0" y="472"/>
                    </a:lnTo>
                    <a:lnTo>
                      <a:pt x="51" y="390"/>
                    </a:lnTo>
                    <a:lnTo>
                      <a:pt x="37" y="441"/>
                    </a:lnTo>
                    <a:lnTo>
                      <a:pt x="627" y="0"/>
                    </a:lnTo>
                    <a:lnTo>
                      <a:pt x="630" y="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68" name="Freeform 254"/>
              <p:cNvSpPr>
                <a:spLocks/>
              </p:cNvSpPr>
              <p:nvPr/>
            </p:nvSpPr>
            <p:spPr bwMode="auto">
              <a:xfrm>
                <a:off x="5253" y="3479"/>
                <a:ext cx="455" cy="88"/>
              </a:xfrm>
              <a:custGeom>
                <a:avLst/>
                <a:gdLst>
                  <a:gd name="T0" fmla="*/ 879 w 880"/>
                  <a:gd name="T1" fmla="*/ 170 h 170"/>
                  <a:gd name="T2" fmla="*/ 879 w 880"/>
                  <a:gd name="T3" fmla="*/ 170 h 170"/>
                  <a:gd name="T4" fmla="*/ 46 w 880"/>
                  <a:gd name="T5" fmla="*/ 30 h 170"/>
                  <a:gd name="T6" fmla="*/ 82 w 880"/>
                  <a:gd name="T7" fmla="*/ 69 h 170"/>
                  <a:gd name="T8" fmla="*/ 0 w 880"/>
                  <a:gd name="T9" fmla="*/ 20 h 170"/>
                  <a:gd name="T10" fmla="*/ 94 w 880"/>
                  <a:gd name="T11" fmla="*/ 0 h 170"/>
                  <a:gd name="T12" fmla="*/ 47 w 880"/>
                  <a:gd name="T13" fmla="*/ 25 h 170"/>
                  <a:gd name="T14" fmla="*/ 880 w 880"/>
                  <a:gd name="T15" fmla="*/ 166 h 170"/>
                  <a:gd name="T16" fmla="*/ 879 w 880"/>
                  <a:gd name="T1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0" h="170">
                    <a:moveTo>
                      <a:pt x="879" y="170"/>
                    </a:moveTo>
                    <a:lnTo>
                      <a:pt x="879" y="170"/>
                    </a:lnTo>
                    <a:lnTo>
                      <a:pt x="46" y="30"/>
                    </a:lnTo>
                    <a:lnTo>
                      <a:pt x="82" y="69"/>
                    </a:lnTo>
                    <a:lnTo>
                      <a:pt x="0" y="20"/>
                    </a:lnTo>
                    <a:lnTo>
                      <a:pt x="94" y="0"/>
                    </a:lnTo>
                    <a:lnTo>
                      <a:pt x="47" y="25"/>
                    </a:lnTo>
                    <a:lnTo>
                      <a:pt x="880" y="166"/>
                    </a:lnTo>
                    <a:lnTo>
                      <a:pt x="879" y="17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69" name="Freeform 255"/>
              <p:cNvSpPr>
                <a:spLocks/>
              </p:cNvSpPr>
              <p:nvPr/>
            </p:nvSpPr>
            <p:spPr bwMode="auto">
              <a:xfrm>
                <a:off x="5253" y="3479"/>
                <a:ext cx="455" cy="88"/>
              </a:xfrm>
              <a:custGeom>
                <a:avLst/>
                <a:gdLst>
                  <a:gd name="T0" fmla="*/ 879 w 880"/>
                  <a:gd name="T1" fmla="*/ 170 h 170"/>
                  <a:gd name="T2" fmla="*/ 879 w 880"/>
                  <a:gd name="T3" fmla="*/ 170 h 170"/>
                  <a:gd name="T4" fmla="*/ 46 w 880"/>
                  <a:gd name="T5" fmla="*/ 30 h 170"/>
                  <a:gd name="T6" fmla="*/ 82 w 880"/>
                  <a:gd name="T7" fmla="*/ 69 h 170"/>
                  <a:gd name="T8" fmla="*/ 0 w 880"/>
                  <a:gd name="T9" fmla="*/ 20 h 170"/>
                  <a:gd name="T10" fmla="*/ 94 w 880"/>
                  <a:gd name="T11" fmla="*/ 0 h 170"/>
                  <a:gd name="T12" fmla="*/ 47 w 880"/>
                  <a:gd name="T13" fmla="*/ 25 h 170"/>
                  <a:gd name="T14" fmla="*/ 880 w 880"/>
                  <a:gd name="T15" fmla="*/ 166 h 170"/>
                  <a:gd name="T16" fmla="*/ 879 w 880"/>
                  <a:gd name="T1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0" h="170">
                    <a:moveTo>
                      <a:pt x="879" y="170"/>
                    </a:moveTo>
                    <a:lnTo>
                      <a:pt x="879" y="170"/>
                    </a:lnTo>
                    <a:lnTo>
                      <a:pt x="46" y="30"/>
                    </a:lnTo>
                    <a:lnTo>
                      <a:pt x="82" y="69"/>
                    </a:lnTo>
                    <a:lnTo>
                      <a:pt x="0" y="20"/>
                    </a:lnTo>
                    <a:lnTo>
                      <a:pt x="94" y="0"/>
                    </a:lnTo>
                    <a:lnTo>
                      <a:pt x="47" y="25"/>
                    </a:lnTo>
                    <a:lnTo>
                      <a:pt x="880" y="166"/>
                    </a:lnTo>
                    <a:lnTo>
                      <a:pt x="879" y="17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70" name="Freeform 256"/>
              <p:cNvSpPr>
                <a:spLocks/>
              </p:cNvSpPr>
              <p:nvPr/>
            </p:nvSpPr>
            <p:spPr bwMode="auto">
              <a:xfrm>
                <a:off x="5107" y="3324"/>
                <a:ext cx="40" cy="84"/>
              </a:xfrm>
              <a:custGeom>
                <a:avLst/>
                <a:gdLst>
                  <a:gd name="T0" fmla="*/ 4 w 77"/>
                  <a:gd name="T1" fmla="*/ 0 h 162"/>
                  <a:gd name="T2" fmla="*/ 4 w 77"/>
                  <a:gd name="T3" fmla="*/ 0 h 162"/>
                  <a:gd name="T4" fmla="*/ 59 w 77"/>
                  <a:gd name="T5" fmla="*/ 118 h 162"/>
                  <a:gd name="T6" fmla="*/ 71 w 77"/>
                  <a:gd name="T7" fmla="*/ 66 h 162"/>
                  <a:gd name="T8" fmla="*/ 77 w 77"/>
                  <a:gd name="T9" fmla="*/ 162 h 162"/>
                  <a:gd name="T10" fmla="*/ 8 w 77"/>
                  <a:gd name="T11" fmla="*/ 96 h 162"/>
                  <a:gd name="T12" fmla="*/ 55 w 77"/>
                  <a:gd name="T13" fmla="*/ 120 h 162"/>
                  <a:gd name="T14" fmla="*/ 0 w 77"/>
                  <a:gd name="T15" fmla="*/ 2 h 162"/>
                  <a:gd name="T16" fmla="*/ 4 w 77"/>
                  <a:gd name="T17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7" h="162">
                    <a:moveTo>
                      <a:pt x="4" y="0"/>
                    </a:moveTo>
                    <a:lnTo>
                      <a:pt x="4" y="0"/>
                    </a:lnTo>
                    <a:lnTo>
                      <a:pt x="59" y="118"/>
                    </a:lnTo>
                    <a:lnTo>
                      <a:pt x="71" y="66"/>
                    </a:lnTo>
                    <a:lnTo>
                      <a:pt x="77" y="162"/>
                    </a:lnTo>
                    <a:lnTo>
                      <a:pt x="8" y="96"/>
                    </a:lnTo>
                    <a:lnTo>
                      <a:pt x="55" y="120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71" name="Freeform 257"/>
              <p:cNvSpPr>
                <a:spLocks/>
              </p:cNvSpPr>
              <p:nvPr/>
            </p:nvSpPr>
            <p:spPr bwMode="auto">
              <a:xfrm>
                <a:off x="5107" y="3324"/>
                <a:ext cx="40" cy="84"/>
              </a:xfrm>
              <a:custGeom>
                <a:avLst/>
                <a:gdLst>
                  <a:gd name="T0" fmla="*/ 4 w 77"/>
                  <a:gd name="T1" fmla="*/ 0 h 162"/>
                  <a:gd name="T2" fmla="*/ 4 w 77"/>
                  <a:gd name="T3" fmla="*/ 0 h 162"/>
                  <a:gd name="T4" fmla="*/ 59 w 77"/>
                  <a:gd name="T5" fmla="*/ 118 h 162"/>
                  <a:gd name="T6" fmla="*/ 71 w 77"/>
                  <a:gd name="T7" fmla="*/ 66 h 162"/>
                  <a:gd name="T8" fmla="*/ 77 w 77"/>
                  <a:gd name="T9" fmla="*/ 162 h 162"/>
                  <a:gd name="T10" fmla="*/ 8 w 77"/>
                  <a:gd name="T11" fmla="*/ 96 h 162"/>
                  <a:gd name="T12" fmla="*/ 55 w 77"/>
                  <a:gd name="T13" fmla="*/ 120 h 162"/>
                  <a:gd name="T14" fmla="*/ 0 w 77"/>
                  <a:gd name="T15" fmla="*/ 2 h 162"/>
                  <a:gd name="T16" fmla="*/ 4 w 77"/>
                  <a:gd name="T17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7" h="162">
                    <a:moveTo>
                      <a:pt x="4" y="0"/>
                    </a:moveTo>
                    <a:lnTo>
                      <a:pt x="4" y="0"/>
                    </a:lnTo>
                    <a:lnTo>
                      <a:pt x="59" y="118"/>
                    </a:lnTo>
                    <a:lnTo>
                      <a:pt x="71" y="66"/>
                    </a:lnTo>
                    <a:lnTo>
                      <a:pt x="77" y="162"/>
                    </a:lnTo>
                    <a:lnTo>
                      <a:pt x="8" y="96"/>
                    </a:lnTo>
                    <a:lnTo>
                      <a:pt x="55" y="120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72" name="Freeform 258"/>
              <p:cNvSpPr>
                <a:spLocks/>
              </p:cNvSpPr>
              <p:nvPr/>
            </p:nvSpPr>
            <p:spPr bwMode="auto">
              <a:xfrm>
                <a:off x="5169" y="2232"/>
                <a:ext cx="100" cy="1169"/>
              </a:xfrm>
              <a:custGeom>
                <a:avLst/>
                <a:gdLst>
                  <a:gd name="T0" fmla="*/ 194 w 194"/>
                  <a:gd name="T1" fmla="*/ 1 h 2264"/>
                  <a:gd name="T2" fmla="*/ 194 w 194"/>
                  <a:gd name="T3" fmla="*/ 1 h 2264"/>
                  <a:gd name="T4" fmla="*/ 34 w 194"/>
                  <a:gd name="T5" fmla="*/ 2217 h 2264"/>
                  <a:gd name="T6" fmla="*/ 70 w 194"/>
                  <a:gd name="T7" fmla="*/ 2178 h 2264"/>
                  <a:gd name="T8" fmla="*/ 28 w 194"/>
                  <a:gd name="T9" fmla="*/ 2264 h 2264"/>
                  <a:gd name="T10" fmla="*/ 0 w 194"/>
                  <a:gd name="T11" fmla="*/ 2173 h 2264"/>
                  <a:gd name="T12" fmla="*/ 29 w 194"/>
                  <a:gd name="T13" fmla="*/ 2217 h 2264"/>
                  <a:gd name="T14" fmla="*/ 189 w 194"/>
                  <a:gd name="T15" fmla="*/ 0 h 2264"/>
                  <a:gd name="T16" fmla="*/ 194 w 194"/>
                  <a:gd name="T17" fmla="*/ 1 h 2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4" h="2264">
                    <a:moveTo>
                      <a:pt x="194" y="1"/>
                    </a:moveTo>
                    <a:lnTo>
                      <a:pt x="194" y="1"/>
                    </a:lnTo>
                    <a:lnTo>
                      <a:pt x="34" y="2217"/>
                    </a:lnTo>
                    <a:lnTo>
                      <a:pt x="70" y="2178"/>
                    </a:lnTo>
                    <a:lnTo>
                      <a:pt x="28" y="2264"/>
                    </a:lnTo>
                    <a:lnTo>
                      <a:pt x="0" y="2173"/>
                    </a:lnTo>
                    <a:lnTo>
                      <a:pt x="29" y="2217"/>
                    </a:lnTo>
                    <a:lnTo>
                      <a:pt x="189" y="0"/>
                    </a:lnTo>
                    <a:lnTo>
                      <a:pt x="194" y="1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73" name="Freeform 259"/>
              <p:cNvSpPr>
                <a:spLocks/>
              </p:cNvSpPr>
              <p:nvPr/>
            </p:nvSpPr>
            <p:spPr bwMode="auto">
              <a:xfrm>
                <a:off x="5169" y="2232"/>
                <a:ext cx="100" cy="1169"/>
              </a:xfrm>
              <a:custGeom>
                <a:avLst/>
                <a:gdLst>
                  <a:gd name="T0" fmla="*/ 194 w 194"/>
                  <a:gd name="T1" fmla="*/ 1 h 2264"/>
                  <a:gd name="T2" fmla="*/ 194 w 194"/>
                  <a:gd name="T3" fmla="*/ 1 h 2264"/>
                  <a:gd name="T4" fmla="*/ 34 w 194"/>
                  <a:gd name="T5" fmla="*/ 2217 h 2264"/>
                  <a:gd name="T6" fmla="*/ 70 w 194"/>
                  <a:gd name="T7" fmla="*/ 2178 h 2264"/>
                  <a:gd name="T8" fmla="*/ 28 w 194"/>
                  <a:gd name="T9" fmla="*/ 2264 h 2264"/>
                  <a:gd name="T10" fmla="*/ 0 w 194"/>
                  <a:gd name="T11" fmla="*/ 2173 h 2264"/>
                  <a:gd name="T12" fmla="*/ 29 w 194"/>
                  <a:gd name="T13" fmla="*/ 2217 h 2264"/>
                  <a:gd name="T14" fmla="*/ 189 w 194"/>
                  <a:gd name="T15" fmla="*/ 0 h 2264"/>
                  <a:gd name="T16" fmla="*/ 194 w 194"/>
                  <a:gd name="T17" fmla="*/ 1 h 2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4" h="2264">
                    <a:moveTo>
                      <a:pt x="194" y="1"/>
                    </a:moveTo>
                    <a:lnTo>
                      <a:pt x="194" y="1"/>
                    </a:lnTo>
                    <a:lnTo>
                      <a:pt x="34" y="2217"/>
                    </a:lnTo>
                    <a:lnTo>
                      <a:pt x="70" y="2178"/>
                    </a:lnTo>
                    <a:lnTo>
                      <a:pt x="28" y="2264"/>
                    </a:lnTo>
                    <a:lnTo>
                      <a:pt x="0" y="2173"/>
                    </a:lnTo>
                    <a:lnTo>
                      <a:pt x="29" y="2217"/>
                    </a:lnTo>
                    <a:lnTo>
                      <a:pt x="189" y="0"/>
                    </a:lnTo>
                    <a:lnTo>
                      <a:pt x="194" y="1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74" name="Freeform 260"/>
              <p:cNvSpPr>
                <a:spLocks/>
              </p:cNvSpPr>
              <p:nvPr/>
            </p:nvSpPr>
            <p:spPr bwMode="auto">
              <a:xfrm>
                <a:off x="5253" y="3480"/>
                <a:ext cx="139" cy="36"/>
              </a:xfrm>
              <a:custGeom>
                <a:avLst/>
                <a:gdLst>
                  <a:gd name="T0" fmla="*/ 270 w 270"/>
                  <a:gd name="T1" fmla="*/ 69 h 69"/>
                  <a:gd name="T2" fmla="*/ 270 w 270"/>
                  <a:gd name="T3" fmla="*/ 69 h 69"/>
                  <a:gd name="T4" fmla="*/ 46 w 270"/>
                  <a:gd name="T5" fmla="*/ 30 h 69"/>
                  <a:gd name="T6" fmla="*/ 82 w 270"/>
                  <a:gd name="T7" fmla="*/ 69 h 69"/>
                  <a:gd name="T8" fmla="*/ 0 w 270"/>
                  <a:gd name="T9" fmla="*/ 19 h 69"/>
                  <a:gd name="T10" fmla="*/ 94 w 270"/>
                  <a:gd name="T11" fmla="*/ 0 h 69"/>
                  <a:gd name="T12" fmla="*/ 47 w 270"/>
                  <a:gd name="T13" fmla="*/ 25 h 69"/>
                  <a:gd name="T14" fmla="*/ 270 w 270"/>
                  <a:gd name="T15" fmla="*/ 65 h 69"/>
                  <a:gd name="T16" fmla="*/ 270 w 270"/>
                  <a:gd name="T17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0" h="69">
                    <a:moveTo>
                      <a:pt x="270" y="69"/>
                    </a:moveTo>
                    <a:lnTo>
                      <a:pt x="270" y="69"/>
                    </a:lnTo>
                    <a:lnTo>
                      <a:pt x="46" y="30"/>
                    </a:lnTo>
                    <a:lnTo>
                      <a:pt x="82" y="69"/>
                    </a:lnTo>
                    <a:lnTo>
                      <a:pt x="0" y="19"/>
                    </a:lnTo>
                    <a:lnTo>
                      <a:pt x="94" y="0"/>
                    </a:lnTo>
                    <a:lnTo>
                      <a:pt x="47" y="25"/>
                    </a:lnTo>
                    <a:lnTo>
                      <a:pt x="270" y="65"/>
                    </a:lnTo>
                    <a:lnTo>
                      <a:pt x="270" y="69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75" name="Freeform 261"/>
              <p:cNvSpPr>
                <a:spLocks/>
              </p:cNvSpPr>
              <p:nvPr/>
            </p:nvSpPr>
            <p:spPr bwMode="auto">
              <a:xfrm>
                <a:off x="5253" y="3480"/>
                <a:ext cx="139" cy="36"/>
              </a:xfrm>
              <a:custGeom>
                <a:avLst/>
                <a:gdLst>
                  <a:gd name="T0" fmla="*/ 270 w 270"/>
                  <a:gd name="T1" fmla="*/ 69 h 69"/>
                  <a:gd name="T2" fmla="*/ 270 w 270"/>
                  <a:gd name="T3" fmla="*/ 69 h 69"/>
                  <a:gd name="T4" fmla="*/ 46 w 270"/>
                  <a:gd name="T5" fmla="*/ 30 h 69"/>
                  <a:gd name="T6" fmla="*/ 82 w 270"/>
                  <a:gd name="T7" fmla="*/ 69 h 69"/>
                  <a:gd name="T8" fmla="*/ 0 w 270"/>
                  <a:gd name="T9" fmla="*/ 19 h 69"/>
                  <a:gd name="T10" fmla="*/ 94 w 270"/>
                  <a:gd name="T11" fmla="*/ 0 h 69"/>
                  <a:gd name="T12" fmla="*/ 47 w 270"/>
                  <a:gd name="T13" fmla="*/ 25 h 69"/>
                  <a:gd name="T14" fmla="*/ 270 w 270"/>
                  <a:gd name="T15" fmla="*/ 65 h 69"/>
                  <a:gd name="T16" fmla="*/ 270 w 270"/>
                  <a:gd name="T17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0" h="69">
                    <a:moveTo>
                      <a:pt x="270" y="69"/>
                    </a:moveTo>
                    <a:lnTo>
                      <a:pt x="270" y="69"/>
                    </a:lnTo>
                    <a:lnTo>
                      <a:pt x="46" y="30"/>
                    </a:lnTo>
                    <a:lnTo>
                      <a:pt x="82" y="69"/>
                    </a:lnTo>
                    <a:lnTo>
                      <a:pt x="0" y="19"/>
                    </a:lnTo>
                    <a:lnTo>
                      <a:pt x="94" y="0"/>
                    </a:lnTo>
                    <a:lnTo>
                      <a:pt x="47" y="25"/>
                    </a:lnTo>
                    <a:lnTo>
                      <a:pt x="270" y="65"/>
                    </a:lnTo>
                    <a:lnTo>
                      <a:pt x="270" y="6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76" name="Freeform 262"/>
              <p:cNvSpPr>
                <a:spLocks/>
              </p:cNvSpPr>
              <p:nvPr/>
            </p:nvSpPr>
            <p:spPr bwMode="auto">
              <a:xfrm>
                <a:off x="5110" y="3548"/>
                <a:ext cx="42" cy="107"/>
              </a:xfrm>
              <a:custGeom>
                <a:avLst/>
                <a:gdLst>
                  <a:gd name="T0" fmla="*/ 0 w 81"/>
                  <a:gd name="T1" fmla="*/ 205 h 207"/>
                  <a:gd name="T2" fmla="*/ 0 w 81"/>
                  <a:gd name="T3" fmla="*/ 205 h 207"/>
                  <a:gd name="T4" fmla="*/ 61 w 81"/>
                  <a:gd name="T5" fmla="*/ 44 h 207"/>
                  <a:gd name="T6" fmla="*/ 16 w 81"/>
                  <a:gd name="T7" fmla="*/ 71 h 207"/>
                  <a:gd name="T8" fmla="*/ 80 w 81"/>
                  <a:gd name="T9" fmla="*/ 0 h 207"/>
                  <a:gd name="T10" fmla="*/ 81 w 81"/>
                  <a:gd name="T11" fmla="*/ 96 h 207"/>
                  <a:gd name="T12" fmla="*/ 66 w 81"/>
                  <a:gd name="T13" fmla="*/ 45 h 207"/>
                  <a:gd name="T14" fmla="*/ 4 w 81"/>
                  <a:gd name="T15" fmla="*/ 207 h 207"/>
                  <a:gd name="T16" fmla="*/ 0 w 81"/>
                  <a:gd name="T17" fmla="*/ 205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" h="207">
                    <a:moveTo>
                      <a:pt x="0" y="205"/>
                    </a:moveTo>
                    <a:lnTo>
                      <a:pt x="0" y="205"/>
                    </a:lnTo>
                    <a:lnTo>
                      <a:pt x="61" y="44"/>
                    </a:lnTo>
                    <a:lnTo>
                      <a:pt x="16" y="71"/>
                    </a:lnTo>
                    <a:lnTo>
                      <a:pt x="80" y="0"/>
                    </a:lnTo>
                    <a:lnTo>
                      <a:pt x="81" y="96"/>
                    </a:lnTo>
                    <a:lnTo>
                      <a:pt x="66" y="45"/>
                    </a:lnTo>
                    <a:lnTo>
                      <a:pt x="4" y="207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77" name="Freeform 263"/>
              <p:cNvSpPr>
                <a:spLocks/>
              </p:cNvSpPr>
              <p:nvPr/>
            </p:nvSpPr>
            <p:spPr bwMode="auto">
              <a:xfrm>
                <a:off x="5110" y="3548"/>
                <a:ext cx="42" cy="107"/>
              </a:xfrm>
              <a:custGeom>
                <a:avLst/>
                <a:gdLst>
                  <a:gd name="T0" fmla="*/ 0 w 81"/>
                  <a:gd name="T1" fmla="*/ 205 h 207"/>
                  <a:gd name="T2" fmla="*/ 0 w 81"/>
                  <a:gd name="T3" fmla="*/ 205 h 207"/>
                  <a:gd name="T4" fmla="*/ 61 w 81"/>
                  <a:gd name="T5" fmla="*/ 44 h 207"/>
                  <a:gd name="T6" fmla="*/ 16 w 81"/>
                  <a:gd name="T7" fmla="*/ 71 h 207"/>
                  <a:gd name="T8" fmla="*/ 80 w 81"/>
                  <a:gd name="T9" fmla="*/ 0 h 207"/>
                  <a:gd name="T10" fmla="*/ 81 w 81"/>
                  <a:gd name="T11" fmla="*/ 96 h 207"/>
                  <a:gd name="T12" fmla="*/ 66 w 81"/>
                  <a:gd name="T13" fmla="*/ 45 h 207"/>
                  <a:gd name="T14" fmla="*/ 4 w 81"/>
                  <a:gd name="T15" fmla="*/ 207 h 207"/>
                  <a:gd name="T16" fmla="*/ 0 w 81"/>
                  <a:gd name="T17" fmla="*/ 205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" h="207">
                    <a:moveTo>
                      <a:pt x="0" y="205"/>
                    </a:moveTo>
                    <a:lnTo>
                      <a:pt x="0" y="205"/>
                    </a:lnTo>
                    <a:lnTo>
                      <a:pt x="61" y="44"/>
                    </a:lnTo>
                    <a:lnTo>
                      <a:pt x="16" y="71"/>
                    </a:lnTo>
                    <a:lnTo>
                      <a:pt x="80" y="0"/>
                    </a:lnTo>
                    <a:lnTo>
                      <a:pt x="81" y="96"/>
                    </a:lnTo>
                    <a:lnTo>
                      <a:pt x="66" y="45"/>
                    </a:lnTo>
                    <a:lnTo>
                      <a:pt x="4" y="207"/>
                    </a:lnTo>
                    <a:lnTo>
                      <a:pt x="0" y="205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78" name="Freeform 264"/>
              <p:cNvSpPr>
                <a:spLocks/>
              </p:cNvSpPr>
              <p:nvPr/>
            </p:nvSpPr>
            <p:spPr bwMode="auto">
              <a:xfrm>
                <a:off x="4824" y="2540"/>
                <a:ext cx="734" cy="473"/>
              </a:xfrm>
              <a:custGeom>
                <a:avLst/>
                <a:gdLst>
                  <a:gd name="T0" fmla="*/ 1419 w 1422"/>
                  <a:gd name="T1" fmla="*/ 916 h 916"/>
                  <a:gd name="T2" fmla="*/ 1419 w 1422"/>
                  <a:gd name="T3" fmla="*/ 916 h 916"/>
                  <a:gd name="T4" fmla="*/ 39 w 1422"/>
                  <a:gd name="T5" fmla="*/ 28 h 916"/>
                  <a:gd name="T6" fmla="*/ 56 w 1422"/>
                  <a:gd name="T7" fmla="*/ 78 h 916"/>
                  <a:gd name="T8" fmla="*/ 0 w 1422"/>
                  <a:gd name="T9" fmla="*/ 0 h 916"/>
                  <a:gd name="T10" fmla="*/ 94 w 1422"/>
                  <a:gd name="T11" fmla="*/ 19 h 916"/>
                  <a:gd name="T12" fmla="*/ 41 w 1422"/>
                  <a:gd name="T13" fmla="*/ 24 h 916"/>
                  <a:gd name="T14" fmla="*/ 1422 w 1422"/>
                  <a:gd name="T15" fmla="*/ 912 h 916"/>
                  <a:gd name="T16" fmla="*/ 1419 w 1422"/>
                  <a:gd name="T17" fmla="*/ 916 h 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22" h="916">
                    <a:moveTo>
                      <a:pt x="1419" y="916"/>
                    </a:moveTo>
                    <a:lnTo>
                      <a:pt x="1419" y="916"/>
                    </a:lnTo>
                    <a:lnTo>
                      <a:pt x="39" y="28"/>
                    </a:lnTo>
                    <a:lnTo>
                      <a:pt x="56" y="78"/>
                    </a:lnTo>
                    <a:lnTo>
                      <a:pt x="0" y="0"/>
                    </a:lnTo>
                    <a:lnTo>
                      <a:pt x="94" y="19"/>
                    </a:lnTo>
                    <a:lnTo>
                      <a:pt x="41" y="24"/>
                    </a:lnTo>
                    <a:lnTo>
                      <a:pt x="1422" y="912"/>
                    </a:lnTo>
                    <a:lnTo>
                      <a:pt x="1419" y="916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79" name="Freeform 265"/>
              <p:cNvSpPr>
                <a:spLocks/>
              </p:cNvSpPr>
              <p:nvPr/>
            </p:nvSpPr>
            <p:spPr bwMode="auto">
              <a:xfrm>
                <a:off x="4824" y="2540"/>
                <a:ext cx="734" cy="473"/>
              </a:xfrm>
              <a:custGeom>
                <a:avLst/>
                <a:gdLst>
                  <a:gd name="T0" fmla="*/ 1419 w 1422"/>
                  <a:gd name="T1" fmla="*/ 916 h 916"/>
                  <a:gd name="T2" fmla="*/ 1419 w 1422"/>
                  <a:gd name="T3" fmla="*/ 916 h 916"/>
                  <a:gd name="T4" fmla="*/ 39 w 1422"/>
                  <a:gd name="T5" fmla="*/ 28 h 916"/>
                  <a:gd name="T6" fmla="*/ 56 w 1422"/>
                  <a:gd name="T7" fmla="*/ 78 h 916"/>
                  <a:gd name="T8" fmla="*/ 0 w 1422"/>
                  <a:gd name="T9" fmla="*/ 0 h 916"/>
                  <a:gd name="T10" fmla="*/ 94 w 1422"/>
                  <a:gd name="T11" fmla="*/ 19 h 916"/>
                  <a:gd name="T12" fmla="*/ 41 w 1422"/>
                  <a:gd name="T13" fmla="*/ 24 h 916"/>
                  <a:gd name="T14" fmla="*/ 1422 w 1422"/>
                  <a:gd name="T15" fmla="*/ 912 h 916"/>
                  <a:gd name="T16" fmla="*/ 1419 w 1422"/>
                  <a:gd name="T17" fmla="*/ 916 h 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22" h="916">
                    <a:moveTo>
                      <a:pt x="1419" y="916"/>
                    </a:moveTo>
                    <a:lnTo>
                      <a:pt x="1419" y="916"/>
                    </a:lnTo>
                    <a:lnTo>
                      <a:pt x="39" y="28"/>
                    </a:lnTo>
                    <a:lnTo>
                      <a:pt x="56" y="78"/>
                    </a:lnTo>
                    <a:lnTo>
                      <a:pt x="0" y="0"/>
                    </a:lnTo>
                    <a:lnTo>
                      <a:pt x="94" y="19"/>
                    </a:lnTo>
                    <a:lnTo>
                      <a:pt x="41" y="24"/>
                    </a:lnTo>
                    <a:lnTo>
                      <a:pt x="1422" y="912"/>
                    </a:lnTo>
                    <a:lnTo>
                      <a:pt x="1419" y="916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80" name="Freeform 266"/>
              <p:cNvSpPr>
                <a:spLocks/>
              </p:cNvSpPr>
              <p:nvPr/>
            </p:nvSpPr>
            <p:spPr bwMode="auto">
              <a:xfrm>
                <a:off x="4825" y="2538"/>
                <a:ext cx="580" cy="328"/>
              </a:xfrm>
              <a:custGeom>
                <a:avLst/>
                <a:gdLst>
                  <a:gd name="T0" fmla="*/ 1120 w 1122"/>
                  <a:gd name="T1" fmla="*/ 635 h 635"/>
                  <a:gd name="T2" fmla="*/ 1120 w 1122"/>
                  <a:gd name="T3" fmla="*/ 635 h 635"/>
                  <a:gd name="T4" fmla="*/ 40 w 1122"/>
                  <a:gd name="T5" fmla="*/ 25 h 635"/>
                  <a:gd name="T6" fmla="*/ 61 w 1122"/>
                  <a:gd name="T7" fmla="*/ 74 h 635"/>
                  <a:gd name="T8" fmla="*/ 0 w 1122"/>
                  <a:gd name="T9" fmla="*/ 0 h 635"/>
                  <a:gd name="T10" fmla="*/ 95 w 1122"/>
                  <a:gd name="T11" fmla="*/ 13 h 635"/>
                  <a:gd name="T12" fmla="*/ 43 w 1122"/>
                  <a:gd name="T13" fmla="*/ 21 h 635"/>
                  <a:gd name="T14" fmla="*/ 1122 w 1122"/>
                  <a:gd name="T15" fmla="*/ 631 h 635"/>
                  <a:gd name="T16" fmla="*/ 1120 w 1122"/>
                  <a:gd name="T17" fmla="*/ 635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2" h="635">
                    <a:moveTo>
                      <a:pt x="1120" y="635"/>
                    </a:moveTo>
                    <a:lnTo>
                      <a:pt x="1120" y="635"/>
                    </a:lnTo>
                    <a:lnTo>
                      <a:pt x="40" y="25"/>
                    </a:lnTo>
                    <a:lnTo>
                      <a:pt x="61" y="74"/>
                    </a:lnTo>
                    <a:lnTo>
                      <a:pt x="0" y="0"/>
                    </a:lnTo>
                    <a:lnTo>
                      <a:pt x="95" y="13"/>
                    </a:lnTo>
                    <a:lnTo>
                      <a:pt x="43" y="21"/>
                    </a:lnTo>
                    <a:lnTo>
                      <a:pt x="1122" y="631"/>
                    </a:lnTo>
                    <a:lnTo>
                      <a:pt x="1120" y="635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81" name="Freeform 267"/>
              <p:cNvSpPr>
                <a:spLocks/>
              </p:cNvSpPr>
              <p:nvPr/>
            </p:nvSpPr>
            <p:spPr bwMode="auto">
              <a:xfrm>
                <a:off x="4825" y="2538"/>
                <a:ext cx="580" cy="328"/>
              </a:xfrm>
              <a:custGeom>
                <a:avLst/>
                <a:gdLst>
                  <a:gd name="T0" fmla="*/ 1120 w 1122"/>
                  <a:gd name="T1" fmla="*/ 635 h 635"/>
                  <a:gd name="T2" fmla="*/ 1120 w 1122"/>
                  <a:gd name="T3" fmla="*/ 635 h 635"/>
                  <a:gd name="T4" fmla="*/ 40 w 1122"/>
                  <a:gd name="T5" fmla="*/ 25 h 635"/>
                  <a:gd name="T6" fmla="*/ 61 w 1122"/>
                  <a:gd name="T7" fmla="*/ 74 h 635"/>
                  <a:gd name="T8" fmla="*/ 0 w 1122"/>
                  <a:gd name="T9" fmla="*/ 0 h 635"/>
                  <a:gd name="T10" fmla="*/ 95 w 1122"/>
                  <a:gd name="T11" fmla="*/ 13 h 635"/>
                  <a:gd name="T12" fmla="*/ 43 w 1122"/>
                  <a:gd name="T13" fmla="*/ 21 h 635"/>
                  <a:gd name="T14" fmla="*/ 1122 w 1122"/>
                  <a:gd name="T15" fmla="*/ 631 h 635"/>
                  <a:gd name="T16" fmla="*/ 1120 w 1122"/>
                  <a:gd name="T17" fmla="*/ 635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2" h="635">
                    <a:moveTo>
                      <a:pt x="1120" y="635"/>
                    </a:moveTo>
                    <a:lnTo>
                      <a:pt x="1120" y="635"/>
                    </a:lnTo>
                    <a:lnTo>
                      <a:pt x="40" y="25"/>
                    </a:lnTo>
                    <a:lnTo>
                      <a:pt x="61" y="74"/>
                    </a:lnTo>
                    <a:lnTo>
                      <a:pt x="0" y="0"/>
                    </a:lnTo>
                    <a:lnTo>
                      <a:pt x="95" y="13"/>
                    </a:lnTo>
                    <a:lnTo>
                      <a:pt x="43" y="21"/>
                    </a:lnTo>
                    <a:lnTo>
                      <a:pt x="1122" y="631"/>
                    </a:lnTo>
                    <a:lnTo>
                      <a:pt x="1120" y="635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82" name="Freeform 268"/>
              <p:cNvSpPr>
                <a:spLocks/>
              </p:cNvSpPr>
              <p:nvPr/>
            </p:nvSpPr>
            <p:spPr bwMode="auto">
              <a:xfrm>
                <a:off x="4832" y="2440"/>
                <a:ext cx="585" cy="77"/>
              </a:xfrm>
              <a:custGeom>
                <a:avLst/>
                <a:gdLst>
                  <a:gd name="T0" fmla="*/ 1131 w 1131"/>
                  <a:gd name="T1" fmla="*/ 5 h 150"/>
                  <a:gd name="T2" fmla="*/ 1131 w 1131"/>
                  <a:gd name="T3" fmla="*/ 5 h 150"/>
                  <a:gd name="T4" fmla="*/ 47 w 1131"/>
                  <a:gd name="T5" fmla="*/ 122 h 150"/>
                  <a:gd name="T6" fmla="*/ 92 w 1131"/>
                  <a:gd name="T7" fmla="*/ 150 h 150"/>
                  <a:gd name="T8" fmla="*/ 0 w 1131"/>
                  <a:gd name="T9" fmla="*/ 124 h 150"/>
                  <a:gd name="T10" fmla="*/ 85 w 1131"/>
                  <a:gd name="T11" fmla="*/ 80 h 150"/>
                  <a:gd name="T12" fmla="*/ 47 w 1131"/>
                  <a:gd name="T13" fmla="*/ 117 h 150"/>
                  <a:gd name="T14" fmla="*/ 1130 w 1131"/>
                  <a:gd name="T15" fmla="*/ 0 h 150"/>
                  <a:gd name="T16" fmla="*/ 1131 w 1131"/>
                  <a:gd name="T17" fmla="*/ 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31" h="150">
                    <a:moveTo>
                      <a:pt x="1131" y="5"/>
                    </a:moveTo>
                    <a:lnTo>
                      <a:pt x="1131" y="5"/>
                    </a:lnTo>
                    <a:lnTo>
                      <a:pt x="47" y="122"/>
                    </a:lnTo>
                    <a:lnTo>
                      <a:pt x="92" y="150"/>
                    </a:lnTo>
                    <a:lnTo>
                      <a:pt x="0" y="124"/>
                    </a:lnTo>
                    <a:lnTo>
                      <a:pt x="85" y="80"/>
                    </a:lnTo>
                    <a:lnTo>
                      <a:pt x="47" y="117"/>
                    </a:lnTo>
                    <a:lnTo>
                      <a:pt x="1130" y="0"/>
                    </a:lnTo>
                    <a:lnTo>
                      <a:pt x="1131" y="5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83" name="Freeform 269"/>
              <p:cNvSpPr>
                <a:spLocks/>
              </p:cNvSpPr>
              <p:nvPr/>
            </p:nvSpPr>
            <p:spPr bwMode="auto">
              <a:xfrm>
                <a:off x="4832" y="2440"/>
                <a:ext cx="585" cy="77"/>
              </a:xfrm>
              <a:custGeom>
                <a:avLst/>
                <a:gdLst>
                  <a:gd name="T0" fmla="*/ 1131 w 1131"/>
                  <a:gd name="T1" fmla="*/ 5 h 150"/>
                  <a:gd name="T2" fmla="*/ 1131 w 1131"/>
                  <a:gd name="T3" fmla="*/ 5 h 150"/>
                  <a:gd name="T4" fmla="*/ 47 w 1131"/>
                  <a:gd name="T5" fmla="*/ 122 h 150"/>
                  <a:gd name="T6" fmla="*/ 92 w 1131"/>
                  <a:gd name="T7" fmla="*/ 150 h 150"/>
                  <a:gd name="T8" fmla="*/ 0 w 1131"/>
                  <a:gd name="T9" fmla="*/ 124 h 150"/>
                  <a:gd name="T10" fmla="*/ 85 w 1131"/>
                  <a:gd name="T11" fmla="*/ 80 h 150"/>
                  <a:gd name="T12" fmla="*/ 47 w 1131"/>
                  <a:gd name="T13" fmla="*/ 117 h 150"/>
                  <a:gd name="T14" fmla="*/ 1130 w 1131"/>
                  <a:gd name="T15" fmla="*/ 0 h 150"/>
                  <a:gd name="T16" fmla="*/ 1131 w 1131"/>
                  <a:gd name="T17" fmla="*/ 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31" h="150">
                    <a:moveTo>
                      <a:pt x="1131" y="5"/>
                    </a:moveTo>
                    <a:lnTo>
                      <a:pt x="1131" y="5"/>
                    </a:lnTo>
                    <a:lnTo>
                      <a:pt x="47" y="122"/>
                    </a:lnTo>
                    <a:lnTo>
                      <a:pt x="92" y="150"/>
                    </a:lnTo>
                    <a:lnTo>
                      <a:pt x="0" y="124"/>
                    </a:lnTo>
                    <a:lnTo>
                      <a:pt x="85" y="80"/>
                    </a:lnTo>
                    <a:lnTo>
                      <a:pt x="47" y="117"/>
                    </a:lnTo>
                    <a:lnTo>
                      <a:pt x="1130" y="0"/>
                    </a:lnTo>
                    <a:lnTo>
                      <a:pt x="1131" y="5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84" name="Freeform 270"/>
              <p:cNvSpPr>
                <a:spLocks/>
              </p:cNvSpPr>
              <p:nvPr/>
            </p:nvSpPr>
            <p:spPr bwMode="auto">
              <a:xfrm>
                <a:off x="4820" y="2545"/>
                <a:ext cx="372" cy="306"/>
              </a:xfrm>
              <a:custGeom>
                <a:avLst/>
                <a:gdLst>
                  <a:gd name="T0" fmla="*/ 717 w 720"/>
                  <a:gd name="T1" fmla="*/ 591 h 591"/>
                  <a:gd name="T2" fmla="*/ 717 w 720"/>
                  <a:gd name="T3" fmla="*/ 591 h 591"/>
                  <a:gd name="T4" fmla="*/ 35 w 720"/>
                  <a:gd name="T5" fmla="*/ 32 h 591"/>
                  <a:gd name="T6" fmla="*/ 47 w 720"/>
                  <a:gd name="T7" fmla="*/ 84 h 591"/>
                  <a:gd name="T8" fmla="*/ 0 w 720"/>
                  <a:gd name="T9" fmla="*/ 0 h 591"/>
                  <a:gd name="T10" fmla="*/ 91 w 720"/>
                  <a:gd name="T11" fmla="*/ 30 h 591"/>
                  <a:gd name="T12" fmla="*/ 38 w 720"/>
                  <a:gd name="T13" fmla="*/ 28 h 591"/>
                  <a:gd name="T14" fmla="*/ 720 w 720"/>
                  <a:gd name="T15" fmla="*/ 588 h 591"/>
                  <a:gd name="T16" fmla="*/ 717 w 720"/>
                  <a:gd name="T17" fmla="*/ 59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0" h="591">
                    <a:moveTo>
                      <a:pt x="717" y="591"/>
                    </a:moveTo>
                    <a:lnTo>
                      <a:pt x="717" y="591"/>
                    </a:lnTo>
                    <a:lnTo>
                      <a:pt x="35" y="32"/>
                    </a:lnTo>
                    <a:lnTo>
                      <a:pt x="47" y="84"/>
                    </a:lnTo>
                    <a:lnTo>
                      <a:pt x="0" y="0"/>
                    </a:lnTo>
                    <a:lnTo>
                      <a:pt x="91" y="30"/>
                    </a:lnTo>
                    <a:lnTo>
                      <a:pt x="38" y="28"/>
                    </a:lnTo>
                    <a:lnTo>
                      <a:pt x="720" y="588"/>
                    </a:lnTo>
                    <a:lnTo>
                      <a:pt x="717" y="591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85" name="Freeform 271"/>
              <p:cNvSpPr>
                <a:spLocks/>
              </p:cNvSpPr>
              <p:nvPr/>
            </p:nvSpPr>
            <p:spPr bwMode="auto">
              <a:xfrm>
                <a:off x="4820" y="2545"/>
                <a:ext cx="372" cy="306"/>
              </a:xfrm>
              <a:custGeom>
                <a:avLst/>
                <a:gdLst>
                  <a:gd name="T0" fmla="*/ 717 w 720"/>
                  <a:gd name="T1" fmla="*/ 591 h 591"/>
                  <a:gd name="T2" fmla="*/ 717 w 720"/>
                  <a:gd name="T3" fmla="*/ 591 h 591"/>
                  <a:gd name="T4" fmla="*/ 35 w 720"/>
                  <a:gd name="T5" fmla="*/ 32 h 591"/>
                  <a:gd name="T6" fmla="*/ 47 w 720"/>
                  <a:gd name="T7" fmla="*/ 84 h 591"/>
                  <a:gd name="T8" fmla="*/ 0 w 720"/>
                  <a:gd name="T9" fmla="*/ 0 h 591"/>
                  <a:gd name="T10" fmla="*/ 91 w 720"/>
                  <a:gd name="T11" fmla="*/ 30 h 591"/>
                  <a:gd name="T12" fmla="*/ 38 w 720"/>
                  <a:gd name="T13" fmla="*/ 28 h 591"/>
                  <a:gd name="T14" fmla="*/ 720 w 720"/>
                  <a:gd name="T15" fmla="*/ 588 h 591"/>
                  <a:gd name="T16" fmla="*/ 717 w 720"/>
                  <a:gd name="T17" fmla="*/ 59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0" h="591">
                    <a:moveTo>
                      <a:pt x="717" y="591"/>
                    </a:moveTo>
                    <a:lnTo>
                      <a:pt x="717" y="591"/>
                    </a:lnTo>
                    <a:lnTo>
                      <a:pt x="35" y="32"/>
                    </a:lnTo>
                    <a:lnTo>
                      <a:pt x="47" y="84"/>
                    </a:lnTo>
                    <a:lnTo>
                      <a:pt x="0" y="0"/>
                    </a:lnTo>
                    <a:lnTo>
                      <a:pt x="91" y="30"/>
                    </a:lnTo>
                    <a:lnTo>
                      <a:pt x="38" y="28"/>
                    </a:lnTo>
                    <a:lnTo>
                      <a:pt x="720" y="588"/>
                    </a:lnTo>
                    <a:lnTo>
                      <a:pt x="717" y="591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86" name="Freeform 272"/>
              <p:cNvSpPr>
                <a:spLocks/>
              </p:cNvSpPr>
              <p:nvPr/>
            </p:nvSpPr>
            <p:spPr bwMode="auto">
              <a:xfrm>
                <a:off x="4830" y="2524"/>
                <a:ext cx="306" cy="101"/>
              </a:xfrm>
              <a:custGeom>
                <a:avLst/>
                <a:gdLst>
                  <a:gd name="T0" fmla="*/ 592 w 593"/>
                  <a:gd name="T1" fmla="*/ 196 h 196"/>
                  <a:gd name="T2" fmla="*/ 592 w 593"/>
                  <a:gd name="T3" fmla="*/ 196 h 196"/>
                  <a:gd name="T4" fmla="*/ 45 w 593"/>
                  <a:gd name="T5" fmla="*/ 23 h 196"/>
                  <a:gd name="T6" fmla="*/ 75 w 593"/>
                  <a:gd name="T7" fmla="*/ 67 h 196"/>
                  <a:gd name="T8" fmla="*/ 0 w 593"/>
                  <a:gd name="T9" fmla="*/ 6 h 196"/>
                  <a:gd name="T10" fmla="*/ 96 w 593"/>
                  <a:gd name="T11" fmla="*/ 0 h 196"/>
                  <a:gd name="T12" fmla="*/ 46 w 593"/>
                  <a:gd name="T13" fmla="*/ 18 h 196"/>
                  <a:gd name="T14" fmla="*/ 593 w 593"/>
                  <a:gd name="T15" fmla="*/ 191 h 196"/>
                  <a:gd name="T16" fmla="*/ 592 w 593"/>
                  <a:gd name="T17" fmla="*/ 196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3" h="196">
                    <a:moveTo>
                      <a:pt x="592" y="196"/>
                    </a:moveTo>
                    <a:lnTo>
                      <a:pt x="592" y="196"/>
                    </a:lnTo>
                    <a:lnTo>
                      <a:pt x="45" y="23"/>
                    </a:lnTo>
                    <a:lnTo>
                      <a:pt x="75" y="67"/>
                    </a:lnTo>
                    <a:lnTo>
                      <a:pt x="0" y="6"/>
                    </a:lnTo>
                    <a:lnTo>
                      <a:pt x="96" y="0"/>
                    </a:lnTo>
                    <a:lnTo>
                      <a:pt x="46" y="18"/>
                    </a:lnTo>
                    <a:lnTo>
                      <a:pt x="593" y="191"/>
                    </a:lnTo>
                    <a:lnTo>
                      <a:pt x="592" y="196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87" name="Freeform 273"/>
              <p:cNvSpPr>
                <a:spLocks/>
              </p:cNvSpPr>
              <p:nvPr/>
            </p:nvSpPr>
            <p:spPr bwMode="auto">
              <a:xfrm>
                <a:off x="4830" y="2524"/>
                <a:ext cx="306" cy="101"/>
              </a:xfrm>
              <a:custGeom>
                <a:avLst/>
                <a:gdLst>
                  <a:gd name="T0" fmla="*/ 592 w 593"/>
                  <a:gd name="T1" fmla="*/ 196 h 196"/>
                  <a:gd name="T2" fmla="*/ 592 w 593"/>
                  <a:gd name="T3" fmla="*/ 196 h 196"/>
                  <a:gd name="T4" fmla="*/ 45 w 593"/>
                  <a:gd name="T5" fmla="*/ 23 h 196"/>
                  <a:gd name="T6" fmla="*/ 75 w 593"/>
                  <a:gd name="T7" fmla="*/ 67 h 196"/>
                  <a:gd name="T8" fmla="*/ 0 w 593"/>
                  <a:gd name="T9" fmla="*/ 6 h 196"/>
                  <a:gd name="T10" fmla="*/ 96 w 593"/>
                  <a:gd name="T11" fmla="*/ 0 h 196"/>
                  <a:gd name="T12" fmla="*/ 46 w 593"/>
                  <a:gd name="T13" fmla="*/ 18 h 196"/>
                  <a:gd name="T14" fmla="*/ 593 w 593"/>
                  <a:gd name="T15" fmla="*/ 191 h 196"/>
                  <a:gd name="T16" fmla="*/ 592 w 593"/>
                  <a:gd name="T17" fmla="*/ 196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3" h="196">
                    <a:moveTo>
                      <a:pt x="592" y="196"/>
                    </a:moveTo>
                    <a:lnTo>
                      <a:pt x="592" y="196"/>
                    </a:lnTo>
                    <a:lnTo>
                      <a:pt x="45" y="23"/>
                    </a:lnTo>
                    <a:lnTo>
                      <a:pt x="75" y="67"/>
                    </a:lnTo>
                    <a:lnTo>
                      <a:pt x="0" y="6"/>
                    </a:lnTo>
                    <a:lnTo>
                      <a:pt x="96" y="0"/>
                    </a:lnTo>
                    <a:lnTo>
                      <a:pt x="46" y="18"/>
                    </a:lnTo>
                    <a:lnTo>
                      <a:pt x="593" y="191"/>
                    </a:lnTo>
                    <a:lnTo>
                      <a:pt x="592" y="196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88" name="Freeform 274"/>
              <p:cNvSpPr>
                <a:spLocks/>
              </p:cNvSpPr>
              <p:nvPr/>
            </p:nvSpPr>
            <p:spPr bwMode="auto">
              <a:xfrm>
                <a:off x="5624" y="3150"/>
                <a:ext cx="502" cy="168"/>
              </a:xfrm>
              <a:custGeom>
                <a:avLst/>
                <a:gdLst>
                  <a:gd name="T0" fmla="*/ 1 w 972"/>
                  <a:gd name="T1" fmla="*/ 0 h 325"/>
                  <a:gd name="T2" fmla="*/ 1 w 972"/>
                  <a:gd name="T3" fmla="*/ 0 h 325"/>
                  <a:gd name="T4" fmla="*/ 927 w 972"/>
                  <a:gd name="T5" fmla="*/ 303 h 325"/>
                  <a:gd name="T6" fmla="*/ 897 w 972"/>
                  <a:gd name="T7" fmla="*/ 259 h 325"/>
                  <a:gd name="T8" fmla="*/ 972 w 972"/>
                  <a:gd name="T9" fmla="*/ 320 h 325"/>
                  <a:gd name="T10" fmla="*/ 876 w 972"/>
                  <a:gd name="T11" fmla="*/ 325 h 325"/>
                  <a:gd name="T12" fmla="*/ 925 w 972"/>
                  <a:gd name="T13" fmla="*/ 307 h 325"/>
                  <a:gd name="T14" fmla="*/ 0 w 972"/>
                  <a:gd name="T15" fmla="*/ 5 h 325"/>
                  <a:gd name="T16" fmla="*/ 1 w 972"/>
                  <a:gd name="T17" fmla="*/ 0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2" h="325">
                    <a:moveTo>
                      <a:pt x="1" y="0"/>
                    </a:moveTo>
                    <a:lnTo>
                      <a:pt x="1" y="0"/>
                    </a:lnTo>
                    <a:lnTo>
                      <a:pt x="927" y="303"/>
                    </a:lnTo>
                    <a:lnTo>
                      <a:pt x="897" y="259"/>
                    </a:lnTo>
                    <a:lnTo>
                      <a:pt x="972" y="320"/>
                    </a:lnTo>
                    <a:lnTo>
                      <a:pt x="876" y="325"/>
                    </a:lnTo>
                    <a:lnTo>
                      <a:pt x="925" y="307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89" name="Freeform 275"/>
              <p:cNvSpPr>
                <a:spLocks/>
              </p:cNvSpPr>
              <p:nvPr/>
            </p:nvSpPr>
            <p:spPr bwMode="auto">
              <a:xfrm>
                <a:off x="5624" y="3150"/>
                <a:ext cx="502" cy="168"/>
              </a:xfrm>
              <a:custGeom>
                <a:avLst/>
                <a:gdLst>
                  <a:gd name="T0" fmla="*/ 1 w 972"/>
                  <a:gd name="T1" fmla="*/ 0 h 325"/>
                  <a:gd name="T2" fmla="*/ 1 w 972"/>
                  <a:gd name="T3" fmla="*/ 0 h 325"/>
                  <a:gd name="T4" fmla="*/ 927 w 972"/>
                  <a:gd name="T5" fmla="*/ 303 h 325"/>
                  <a:gd name="T6" fmla="*/ 897 w 972"/>
                  <a:gd name="T7" fmla="*/ 259 h 325"/>
                  <a:gd name="T8" fmla="*/ 972 w 972"/>
                  <a:gd name="T9" fmla="*/ 320 h 325"/>
                  <a:gd name="T10" fmla="*/ 876 w 972"/>
                  <a:gd name="T11" fmla="*/ 325 h 325"/>
                  <a:gd name="T12" fmla="*/ 925 w 972"/>
                  <a:gd name="T13" fmla="*/ 307 h 325"/>
                  <a:gd name="T14" fmla="*/ 0 w 972"/>
                  <a:gd name="T15" fmla="*/ 5 h 325"/>
                  <a:gd name="T16" fmla="*/ 1 w 972"/>
                  <a:gd name="T17" fmla="*/ 0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2" h="325">
                    <a:moveTo>
                      <a:pt x="1" y="0"/>
                    </a:moveTo>
                    <a:lnTo>
                      <a:pt x="1" y="0"/>
                    </a:lnTo>
                    <a:lnTo>
                      <a:pt x="927" y="303"/>
                    </a:lnTo>
                    <a:lnTo>
                      <a:pt x="897" y="259"/>
                    </a:lnTo>
                    <a:lnTo>
                      <a:pt x="972" y="320"/>
                    </a:lnTo>
                    <a:lnTo>
                      <a:pt x="876" y="325"/>
                    </a:lnTo>
                    <a:lnTo>
                      <a:pt x="925" y="307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90" name="Freeform 276"/>
              <p:cNvSpPr>
                <a:spLocks/>
              </p:cNvSpPr>
              <p:nvPr/>
            </p:nvSpPr>
            <p:spPr bwMode="auto">
              <a:xfrm>
                <a:off x="5850" y="3258"/>
                <a:ext cx="273" cy="72"/>
              </a:xfrm>
              <a:custGeom>
                <a:avLst/>
                <a:gdLst>
                  <a:gd name="T0" fmla="*/ 1 w 530"/>
                  <a:gd name="T1" fmla="*/ 0 h 139"/>
                  <a:gd name="T2" fmla="*/ 1 w 530"/>
                  <a:gd name="T3" fmla="*/ 0 h 139"/>
                  <a:gd name="T4" fmla="*/ 485 w 530"/>
                  <a:gd name="T5" fmla="*/ 112 h 139"/>
                  <a:gd name="T6" fmla="*/ 451 w 530"/>
                  <a:gd name="T7" fmla="*/ 71 h 139"/>
                  <a:gd name="T8" fmla="*/ 530 w 530"/>
                  <a:gd name="T9" fmla="*/ 126 h 139"/>
                  <a:gd name="T10" fmla="*/ 435 w 530"/>
                  <a:gd name="T11" fmla="*/ 139 h 139"/>
                  <a:gd name="T12" fmla="*/ 483 w 530"/>
                  <a:gd name="T13" fmla="*/ 117 h 139"/>
                  <a:gd name="T14" fmla="*/ 0 w 530"/>
                  <a:gd name="T15" fmla="*/ 5 h 139"/>
                  <a:gd name="T16" fmla="*/ 1 w 530"/>
                  <a:gd name="T17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0" h="139">
                    <a:moveTo>
                      <a:pt x="1" y="0"/>
                    </a:moveTo>
                    <a:lnTo>
                      <a:pt x="1" y="0"/>
                    </a:lnTo>
                    <a:lnTo>
                      <a:pt x="485" y="112"/>
                    </a:lnTo>
                    <a:lnTo>
                      <a:pt x="451" y="71"/>
                    </a:lnTo>
                    <a:lnTo>
                      <a:pt x="530" y="126"/>
                    </a:lnTo>
                    <a:lnTo>
                      <a:pt x="435" y="139"/>
                    </a:lnTo>
                    <a:lnTo>
                      <a:pt x="483" y="117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91" name="Freeform 277"/>
              <p:cNvSpPr>
                <a:spLocks/>
              </p:cNvSpPr>
              <p:nvPr/>
            </p:nvSpPr>
            <p:spPr bwMode="auto">
              <a:xfrm>
                <a:off x="5850" y="3258"/>
                <a:ext cx="273" cy="72"/>
              </a:xfrm>
              <a:custGeom>
                <a:avLst/>
                <a:gdLst>
                  <a:gd name="T0" fmla="*/ 1 w 530"/>
                  <a:gd name="T1" fmla="*/ 0 h 139"/>
                  <a:gd name="T2" fmla="*/ 1 w 530"/>
                  <a:gd name="T3" fmla="*/ 0 h 139"/>
                  <a:gd name="T4" fmla="*/ 485 w 530"/>
                  <a:gd name="T5" fmla="*/ 112 h 139"/>
                  <a:gd name="T6" fmla="*/ 451 w 530"/>
                  <a:gd name="T7" fmla="*/ 71 h 139"/>
                  <a:gd name="T8" fmla="*/ 530 w 530"/>
                  <a:gd name="T9" fmla="*/ 126 h 139"/>
                  <a:gd name="T10" fmla="*/ 435 w 530"/>
                  <a:gd name="T11" fmla="*/ 139 h 139"/>
                  <a:gd name="T12" fmla="*/ 483 w 530"/>
                  <a:gd name="T13" fmla="*/ 117 h 139"/>
                  <a:gd name="T14" fmla="*/ 0 w 530"/>
                  <a:gd name="T15" fmla="*/ 5 h 139"/>
                  <a:gd name="T16" fmla="*/ 1 w 530"/>
                  <a:gd name="T17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0" h="139">
                    <a:moveTo>
                      <a:pt x="1" y="0"/>
                    </a:moveTo>
                    <a:lnTo>
                      <a:pt x="1" y="0"/>
                    </a:lnTo>
                    <a:lnTo>
                      <a:pt x="485" y="112"/>
                    </a:lnTo>
                    <a:lnTo>
                      <a:pt x="451" y="71"/>
                    </a:lnTo>
                    <a:lnTo>
                      <a:pt x="530" y="126"/>
                    </a:lnTo>
                    <a:lnTo>
                      <a:pt x="435" y="139"/>
                    </a:lnTo>
                    <a:lnTo>
                      <a:pt x="483" y="117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92" name="Freeform 278"/>
              <p:cNvSpPr>
                <a:spLocks/>
              </p:cNvSpPr>
              <p:nvPr/>
            </p:nvSpPr>
            <p:spPr bwMode="auto">
              <a:xfrm>
                <a:off x="6007" y="3074"/>
                <a:ext cx="150" cy="197"/>
              </a:xfrm>
              <a:custGeom>
                <a:avLst/>
                <a:gdLst>
                  <a:gd name="T0" fmla="*/ 4 w 290"/>
                  <a:gd name="T1" fmla="*/ 0 h 380"/>
                  <a:gd name="T2" fmla="*/ 4 w 290"/>
                  <a:gd name="T3" fmla="*/ 0 h 380"/>
                  <a:gd name="T4" fmla="*/ 263 w 290"/>
                  <a:gd name="T5" fmla="*/ 341 h 380"/>
                  <a:gd name="T6" fmla="*/ 264 w 290"/>
                  <a:gd name="T7" fmla="*/ 288 h 380"/>
                  <a:gd name="T8" fmla="*/ 290 w 290"/>
                  <a:gd name="T9" fmla="*/ 380 h 380"/>
                  <a:gd name="T10" fmla="*/ 208 w 290"/>
                  <a:gd name="T11" fmla="*/ 330 h 380"/>
                  <a:gd name="T12" fmla="*/ 260 w 290"/>
                  <a:gd name="T13" fmla="*/ 344 h 380"/>
                  <a:gd name="T14" fmla="*/ 0 w 290"/>
                  <a:gd name="T15" fmla="*/ 3 h 380"/>
                  <a:gd name="T16" fmla="*/ 4 w 290"/>
                  <a:gd name="T17" fmla="*/ 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0" h="380">
                    <a:moveTo>
                      <a:pt x="4" y="0"/>
                    </a:moveTo>
                    <a:lnTo>
                      <a:pt x="4" y="0"/>
                    </a:lnTo>
                    <a:lnTo>
                      <a:pt x="263" y="341"/>
                    </a:lnTo>
                    <a:lnTo>
                      <a:pt x="264" y="288"/>
                    </a:lnTo>
                    <a:lnTo>
                      <a:pt x="290" y="380"/>
                    </a:lnTo>
                    <a:lnTo>
                      <a:pt x="208" y="330"/>
                    </a:lnTo>
                    <a:lnTo>
                      <a:pt x="260" y="344"/>
                    </a:lnTo>
                    <a:lnTo>
                      <a:pt x="0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93" name="Freeform 279"/>
              <p:cNvSpPr>
                <a:spLocks/>
              </p:cNvSpPr>
              <p:nvPr/>
            </p:nvSpPr>
            <p:spPr bwMode="auto">
              <a:xfrm>
                <a:off x="6007" y="3074"/>
                <a:ext cx="150" cy="197"/>
              </a:xfrm>
              <a:custGeom>
                <a:avLst/>
                <a:gdLst>
                  <a:gd name="T0" fmla="*/ 4 w 290"/>
                  <a:gd name="T1" fmla="*/ 0 h 380"/>
                  <a:gd name="T2" fmla="*/ 4 w 290"/>
                  <a:gd name="T3" fmla="*/ 0 h 380"/>
                  <a:gd name="T4" fmla="*/ 263 w 290"/>
                  <a:gd name="T5" fmla="*/ 341 h 380"/>
                  <a:gd name="T6" fmla="*/ 264 w 290"/>
                  <a:gd name="T7" fmla="*/ 288 h 380"/>
                  <a:gd name="T8" fmla="*/ 290 w 290"/>
                  <a:gd name="T9" fmla="*/ 380 h 380"/>
                  <a:gd name="T10" fmla="*/ 208 w 290"/>
                  <a:gd name="T11" fmla="*/ 330 h 380"/>
                  <a:gd name="T12" fmla="*/ 260 w 290"/>
                  <a:gd name="T13" fmla="*/ 344 h 380"/>
                  <a:gd name="T14" fmla="*/ 0 w 290"/>
                  <a:gd name="T15" fmla="*/ 3 h 380"/>
                  <a:gd name="T16" fmla="*/ 4 w 290"/>
                  <a:gd name="T17" fmla="*/ 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0" h="380">
                    <a:moveTo>
                      <a:pt x="4" y="0"/>
                    </a:moveTo>
                    <a:lnTo>
                      <a:pt x="4" y="0"/>
                    </a:lnTo>
                    <a:lnTo>
                      <a:pt x="263" y="341"/>
                    </a:lnTo>
                    <a:lnTo>
                      <a:pt x="264" y="288"/>
                    </a:lnTo>
                    <a:lnTo>
                      <a:pt x="290" y="380"/>
                    </a:lnTo>
                    <a:lnTo>
                      <a:pt x="208" y="330"/>
                    </a:lnTo>
                    <a:lnTo>
                      <a:pt x="260" y="344"/>
                    </a:lnTo>
                    <a:lnTo>
                      <a:pt x="0" y="3"/>
                    </a:lnTo>
                    <a:lnTo>
                      <a:pt x="4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94" name="Freeform 280"/>
              <p:cNvSpPr>
                <a:spLocks/>
              </p:cNvSpPr>
              <p:nvPr/>
            </p:nvSpPr>
            <p:spPr bwMode="auto">
              <a:xfrm>
                <a:off x="5981" y="3230"/>
                <a:ext cx="150" cy="73"/>
              </a:xfrm>
              <a:custGeom>
                <a:avLst/>
                <a:gdLst>
                  <a:gd name="T0" fmla="*/ 3 w 290"/>
                  <a:gd name="T1" fmla="*/ 0 h 142"/>
                  <a:gd name="T2" fmla="*/ 3 w 290"/>
                  <a:gd name="T3" fmla="*/ 0 h 142"/>
                  <a:gd name="T4" fmla="*/ 248 w 290"/>
                  <a:gd name="T5" fmla="*/ 119 h 142"/>
                  <a:gd name="T6" fmla="*/ 224 w 290"/>
                  <a:gd name="T7" fmla="*/ 72 h 142"/>
                  <a:gd name="T8" fmla="*/ 290 w 290"/>
                  <a:gd name="T9" fmla="*/ 142 h 142"/>
                  <a:gd name="T10" fmla="*/ 194 w 290"/>
                  <a:gd name="T11" fmla="*/ 134 h 142"/>
                  <a:gd name="T12" fmla="*/ 246 w 290"/>
                  <a:gd name="T13" fmla="*/ 124 h 142"/>
                  <a:gd name="T14" fmla="*/ 0 w 290"/>
                  <a:gd name="T15" fmla="*/ 4 h 142"/>
                  <a:gd name="T16" fmla="*/ 3 w 290"/>
                  <a:gd name="T1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0" h="142">
                    <a:moveTo>
                      <a:pt x="3" y="0"/>
                    </a:moveTo>
                    <a:lnTo>
                      <a:pt x="3" y="0"/>
                    </a:lnTo>
                    <a:lnTo>
                      <a:pt x="248" y="119"/>
                    </a:lnTo>
                    <a:lnTo>
                      <a:pt x="224" y="72"/>
                    </a:lnTo>
                    <a:lnTo>
                      <a:pt x="290" y="142"/>
                    </a:lnTo>
                    <a:lnTo>
                      <a:pt x="194" y="134"/>
                    </a:lnTo>
                    <a:lnTo>
                      <a:pt x="246" y="124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95" name="Freeform 281"/>
              <p:cNvSpPr>
                <a:spLocks/>
              </p:cNvSpPr>
              <p:nvPr/>
            </p:nvSpPr>
            <p:spPr bwMode="auto">
              <a:xfrm>
                <a:off x="5981" y="3230"/>
                <a:ext cx="150" cy="73"/>
              </a:xfrm>
              <a:custGeom>
                <a:avLst/>
                <a:gdLst>
                  <a:gd name="T0" fmla="*/ 3 w 290"/>
                  <a:gd name="T1" fmla="*/ 0 h 142"/>
                  <a:gd name="T2" fmla="*/ 3 w 290"/>
                  <a:gd name="T3" fmla="*/ 0 h 142"/>
                  <a:gd name="T4" fmla="*/ 248 w 290"/>
                  <a:gd name="T5" fmla="*/ 119 h 142"/>
                  <a:gd name="T6" fmla="*/ 224 w 290"/>
                  <a:gd name="T7" fmla="*/ 72 h 142"/>
                  <a:gd name="T8" fmla="*/ 290 w 290"/>
                  <a:gd name="T9" fmla="*/ 142 h 142"/>
                  <a:gd name="T10" fmla="*/ 194 w 290"/>
                  <a:gd name="T11" fmla="*/ 134 h 142"/>
                  <a:gd name="T12" fmla="*/ 246 w 290"/>
                  <a:gd name="T13" fmla="*/ 124 h 142"/>
                  <a:gd name="T14" fmla="*/ 0 w 290"/>
                  <a:gd name="T15" fmla="*/ 4 h 142"/>
                  <a:gd name="T16" fmla="*/ 3 w 290"/>
                  <a:gd name="T1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0" h="142">
                    <a:moveTo>
                      <a:pt x="3" y="0"/>
                    </a:moveTo>
                    <a:lnTo>
                      <a:pt x="3" y="0"/>
                    </a:lnTo>
                    <a:lnTo>
                      <a:pt x="248" y="119"/>
                    </a:lnTo>
                    <a:lnTo>
                      <a:pt x="224" y="72"/>
                    </a:lnTo>
                    <a:lnTo>
                      <a:pt x="290" y="142"/>
                    </a:lnTo>
                    <a:lnTo>
                      <a:pt x="194" y="134"/>
                    </a:lnTo>
                    <a:lnTo>
                      <a:pt x="246" y="124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96" name="Freeform 282"/>
              <p:cNvSpPr>
                <a:spLocks/>
              </p:cNvSpPr>
              <p:nvPr/>
            </p:nvSpPr>
            <p:spPr bwMode="auto">
              <a:xfrm>
                <a:off x="5954" y="3347"/>
                <a:ext cx="168" cy="38"/>
              </a:xfrm>
              <a:custGeom>
                <a:avLst/>
                <a:gdLst>
                  <a:gd name="T0" fmla="*/ 0 w 325"/>
                  <a:gd name="T1" fmla="*/ 70 h 74"/>
                  <a:gd name="T2" fmla="*/ 0 w 325"/>
                  <a:gd name="T3" fmla="*/ 70 h 74"/>
                  <a:gd name="T4" fmla="*/ 278 w 325"/>
                  <a:gd name="T5" fmla="*/ 25 h 74"/>
                  <a:gd name="T6" fmla="*/ 231 w 325"/>
                  <a:gd name="T7" fmla="*/ 0 h 74"/>
                  <a:gd name="T8" fmla="*/ 325 w 325"/>
                  <a:gd name="T9" fmla="*/ 20 h 74"/>
                  <a:gd name="T10" fmla="*/ 242 w 325"/>
                  <a:gd name="T11" fmla="*/ 69 h 74"/>
                  <a:gd name="T12" fmla="*/ 278 w 325"/>
                  <a:gd name="T13" fmla="*/ 30 h 74"/>
                  <a:gd name="T14" fmla="*/ 1 w 325"/>
                  <a:gd name="T15" fmla="*/ 74 h 74"/>
                  <a:gd name="T16" fmla="*/ 0 w 325"/>
                  <a:gd name="T17" fmla="*/ 7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5" h="74">
                    <a:moveTo>
                      <a:pt x="0" y="70"/>
                    </a:moveTo>
                    <a:lnTo>
                      <a:pt x="0" y="70"/>
                    </a:lnTo>
                    <a:lnTo>
                      <a:pt x="278" y="25"/>
                    </a:lnTo>
                    <a:lnTo>
                      <a:pt x="231" y="0"/>
                    </a:lnTo>
                    <a:lnTo>
                      <a:pt x="325" y="20"/>
                    </a:lnTo>
                    <a:lnTo>
                      <a:pt x="242" y="69"/>
                    </a:lnTo>
                    <a:lnTo>
                      <a:pt x="278" y="30"/>
                    </a:lnTo>
                    <a:lnTo>
                      <a:pt x="1" y="74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97" name="Freeform 283"/>
              <p:cNvSpPr>
                <a:spLocks/>
              </p:cNvSpPr>
              <p:nvPr/>
            </p:nvSpPr>
            <p:spPr bwMode="auto">
              <a:xfrm>
                <a:off x="5954" y="3347"/>
                <a:ext cx="168" cy="38"/>
              </a:xfrm>
              <a:custGeom>
                <a:avLst/>
                <a:gdLst>
                  <a:gd name="T0" fmla="*/ 0 w 325"/>
                  <a:gd name="T1" fmla="*/ 70 h 74"/>
                  <a:gd name="T2" fmla="*/ 0 w 325"/>
                  <a:gd name="T3" fmla="*/ 70 h 74"/>
                  <a:gd name="T4" fmla="*/ 278 w 325"/>
                  <a:gd name="T5" fmla="*/ 25 h 74"/>
                  <a:gd name="T6" fmla="*/ 231 w 325"/>
                  <a:gd name="T7" fmla="*/ 0 h 74"/>
                  <a:gd name="T8" fmla="*/ 325 w 325"/>
                  <a:gd name="T9" fmla="*/ 20 h 74"/>
                  <a:gd name="T10" fmla="*/ 242 w 325"/>
                  <a:gd name="T11" fmla="*/ 69 h 74"/>
                  <a:gd name="T12" fmla="*/ 278 w 325"/>
                  <a:gd name="T13" fmla="*/ 30 h 74"/>
                  <a:gd name="T14" fmla="*/ 1 w 325"/>
                  <a:gd name="T15" fmla="*/ 74 h 74"/>
                  <a:gd name="T16" fmla="*/ 0 w 325"/>
                  <a:gd name="T17" fmla="*/ 7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5" h="74">
                    <a:moveTo>
                      <a:pt x="0" y="70"/>
                    </a:moveTo>
                    <a:lnTo>
                      <a:pt x="0" y="70"/>
                    </a:lnTo>
                    <a:lnTo>
                      <a:pt x="278" y="25"/>
                    </a:lnTo>
                    <a:lnTo>
                      <a:pt x="231" y="0"/>
                    </a:lnTo>
                    <a:lnTo>
                      <a:pt x="325" y="20"/>
                    </a:lnTo>
                    <a:lnTo>
                      <a:pt x="242" y="69"/>
                    </a:lnTo>
                    <a:lnTo>
                      <a:pt x="278" y="30"/>
                    </a:lnTo>
                    <a:lnTo>
                      <a:pt x="1" y="74"/>
                    </a:lnTo>
                    <a:lnTo>
                      <a:pt x="0" y="7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98" name="Freeform 284"/>
              <p:cNvSpPr>
                <a:spLocks/>
              </p:cNvSpPr>
              <p:nvPr/>
            </p:nvSpPr>
            <p:spPr bwMode="auto">
              <a:xfrm>
                <a:off x="5828" y="3161"/>
                <a:ext cx="302" cy="143"/>
              </a:xfrm>
              <a:custGeom>
                <a:avLst/>
                <a:gdLst>
                  <a:gd name="T0" fmla="*/ 2 w 585"/>
                  <a:gd name="T1" fmla="*/ 0 h 277"/>
                  <a:gd name="T2" fmla="*/ 2 w 585"/>
                  <a:gd name="T3" fmla="*/ 0 h 277"/>
                  <a:gd name="T4" fmla="*/ 543 w 585"/>
                  <a:gd name="T5" fmla="*/ 255 h 277"/>
                  <a:gd name="T6" fmla="*/ 519 w 585"/>
                  <a:gd name="T7" fmla="*/ 207 h 277"/>
                  <a:gd name="T8" fmla="*/ 585 w 585"/>
                  <a:gd name="T9" fmla="*/ 277 h 277"/>
                  <a:gd name="T10" fmla="*/ 489 w 585"/>
                  <a:gd name="T11" fmla="*/ 271 h 277"/>
                  <a:gd name="T12" fmla="*/ 541 w 585"/>
                  <a:gd name="T13" fmla="*/ 259 h 277"/>
                  <a:gd name="T14" fmla="*/ 0 w 585"/>
                  <a:gd name="T15" fmla="*/ 4 h 277"/>
                  <a:gd name="T16" fmla="*/ 2 w 585"/>
                  <a:gd name="T17" fmla="*/ 0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5" h="277">
                    <a:moveTo>
                      <a:pt x="2" y="0"/>
                    </a:moveTo>
                    <a:lnTo>
                      <a:pt x="2" y="0"/>
                    </a:lnTo>
                    <a:lnTo>
                      <a:pt x="543" y="255"/>
                    </a:lnTo>
                    <a:lnTo>
                      <a:pt x="519" y="207"/>
                    </a:lnTo>
                    <a:lnTo>
                      <a:pt x="585" y="277"/>
                    </a:lnTo>
                    <a:lnTo>
                      <a:pt x="489" y="271"/>
                    </a:lnTo>
                    <a:lnTo>
                      <a:pt x="541" y="259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99" name="Freeform 285"/>
              <p:cNvSpPr>
                <a:spLocks/>
              </p:cNvSpPr>
              <p:nvPr/>
            </p:nvSpPr>
            <p:spPr bwMode="auto">
              <a:xfrm>
                <a:off x="5828" y="3161"/>
                <a:ext cx="302" cy="143"/>
              </a:xfrm>
              <a:custGeom>
                <a:avLst/>
                <a:gdLst>
                  <a:gd name="T0" fmla="*/ 2 w 585"/>
                  <a:gd name="T1" fmla="*/ 0 h 277"/>
                  <a:gd name="T2" fmla="*/ 2 w 585"/>
                  <a:gd name="T3" fmla="*/ 0 h 277"/>
                  <a:gd name="T4" fmla="*/ 543 w 585"/>
                  <a:gd name="T5" fmla="*/ 255 h 277"/>
                  <a:gd name="T6" fmla="*/ 519 w 585"/>
                  <a:gd name="T7" fmla="*/ 207 h 277"/>
                  <a:gd name="T8" fmla="*/ 585 w 585"/>
                  <a:gd name="T9" fmla="*/ 277 h 277"/>
                  <a:gd name="T10" fmla="*/ 489 w 585"/>
                  <a:gd name="T11" fmla="*/ 271 h 277"/>
                  <a:gd name="T12" fmla="*/ 541 w 585"/>
                  <a:gd name="T13" fmla="*/ 259 h 277"/>
                  <a:gd name="T14" fmla="*/ 0 w 585"/>
                  <a:gd name="T15" fmla="*/ 4 h 277"/>
                  <a:gd name="T16" fmla="*/ 2 w 585"/>
                  <a:gd name="T17" fmla="*/ 0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5" h="277">
                    <a:moveTo>
                      <a:pt x="2" y="0"/>
                    </a:moveTo>
                    <a:lnTo>
                      <a:pt x="2" y="0"/>
                    </a:lnTo>
                    <a:lnTo>
                      <a:pt x="543" y="255"/>
                    </a:lnTo>
                    <a:lnTo>
                      <a:pt x="519" y="207"/>
                    </a:lnTo>
                    <a:lnTo>
                      <a:pt x="585" y="277"/>
                    </a:lnTo>
                    <a:lnTo>
                      <a:pt x="489" y="271"/>
                    </a:lnTo>
                    <a:lnTo>
                      <a:pt x="541" y="259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00" name="Freeform 286"/>
              <p:cNvSpPr>
                <a:spLocks/>
              </p:cNvSpPr>
              <p:nvPr/>
            </p:nvSpPr>
            <p:spPr bwMode="auto">
              <a:xfrm>
                <a:off x="5843" y="3387"/>
                <a:ext cx="289" cy="158"/>
              </a:xfrm>
              <a:custGeom>
                <a:avLst/>
                <a:gdLst>
                  <a:gd name="T0" fmla="*/ 0 w 560"/>
                  <a:gd name="T1" fmla="*/ 301 h 305"/>
                  <a:gd name="T2" fmla="*/ 0 w 560"/>
                  <a:gd name="T3" fmla="*/ 301 h 305"/>
                  <a:gd name="T4" fmla="*/ 517 w 560"/>
                  <a:gd name="T5" fmla="*/ 20 h 305"/>
                  <a:gd name="T6" fmla="*/ 465 w 560"/>
                  <a:gd name="T7" fmla="*/ 12 h 305"/>
                  <a:gd name="T8" fmla="*/ 560 w 560"/>
                  <a:gd name="T9" fmla="*/ 0 h 305"/>
                  <a:gd name="T10" fmla="*/ 498 w 560"/>
                  <a:gd name="T11" fmla="*/ 73 h 305"/>
                  <a:gd name="T12" fmla="*/ 519 w 560"/>
                  <a:gd name="T13" fmla="*/ 24 h 305"/>
                  <a:gd name="T14" fmla="*/ 2 w 560"/>
                  <a:gd name="T15" fmla="*/ 305 h 305"/>
                  <a:gd name="T16" fmla="*/ 0 w 560"/>
                  <a:gd name="T17" fmla="*/ 301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0" h="305">
                    <a:moveTo>
                      <a:pt x="0" y="301"/>
                    </a:moveTo>
                    <a:lnTo>
                      <a:pt x="0" y="301"/>
                    </a:lnTo>
                    <a:lnTo>
                      <a:pt x="517" y="20"/>
                    </a:lnTo>
                    <a:lnTo>
                      <a:pt x="465" y="12"/>
                    </a:lnTo>
                    <a:lnTo>
                      <a:pt x="560" y="0"/>
                    </a:lnTo>
                    <a:lnTo>
                      <a:pt x="498" y="73"/>
                    </a:lnTo>
                    <a:lnTo>
                      <a:pt x="519" y="24"/>
                    </a:lnTo>
                    <a:lnTo>
                      <a:pt x="2" y="305"/>
                    </a:lnTo>
                    <a:lnTo>
                      <a:pt x="0" y="301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01" name="Freeform 287"/>
              <p:cNvSpPr>
                <a:spLocks/>
              </p:cNvSpPr>
              <p:nvPr/>
            </p:nvSpPr>
            <p:spPr bwMode="auto">
              <a:xfrm>
                <a:off x="5843" y="3387"/>
                <a:ext cx="289" cy="158"/>
              </a:xfrm>
              <a:custGeom>
                <a:avLst/>
                <a:gdLst>
                  <a:gd name="T0" fmla="*/ 0 w 560"/>
                  <a:gd name="T1" fmla="*/ 301 h 305"/>
                  <a:gd name="T2" fmla="*/ 0 w 560"/>
                  <a:gd name="T3" fmla="*/ 301 h 305"/>
                  <a:gd name="T4" fmla="*/ 517 w 560"/>
                  <a:gd name="T5" fmla="*/ 20 h 305"/>
                  <a:gd name="T6" fmla="*/ 465 w 560"/>
                  <a:gd name="T7" fmla="*/ 12 h 305"/>
                  <a:gd name="T8" fmla="*/ 560 w 560"/>
                  <a:gd name="T9" fmla="*/ 0 h 305"/>
                  <a:gd name="T10" fmla="*/ 498 w 560"/>
                  <a:gd name="T11" fmla="*/ 73 h 305"/>
                  <a:gd name="T12" fmla="*/ 519 w 560"/>
                  <a:gd name="T13" fmla="*/ 24 h 305"/>
                  <a:gd name="T14" fmla="*/ 2 w 560"/>
                  <a:gd name="T15" fmla="*/ 305 h 305"/>
                  <a:gd name="T16" fmla="*/ 0 w 560"/>
                  <a:gd name="T17" fmla="*/ 301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0" h="305">
                    <a:moveTo>
                      <a:pt x="0" y="301"/>
                    </a:moveTo>
                    <a:lnTo>
                      <a:pt x="0" y="301"/>
                    </a:lnTo>
                    <a:lnTo>
                      <a:pt x="517" y="20"/>
                    </a:lnTo>
                    <a:lnTo>
                      <a:pt x="465" y="12"/>
                    </a:lnTo>
                    <a:lnTo>
                      <a:pt x="560" y="0"/>
                    </a:lnTo>
                    <a:lnTo>
                      <a:pt x="498" y="73"/>
                    </a:lnTo>
                    <a:lnTo>
                      <a:pt x="519" y="24"/>
                    </a:lnTo>
                    <a:lnTo>
                      <a:pt x="2" y="305"/>
                    </a:lnTo>
                    <a:lnTo>
                      <a:pt x="0" y="301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02" name="Freeform 288"/>
              <p:cNvSpPr>
                <a:spLocks/>
              </p:cNvSpPr>
              <p:nvPr/>
            </p:nvSpPr>
            <p:spPr bwMode="auto">
              <a:xfrm>
                <a:off x="5674" y="3329"/>
                <a:ext cx="447" cy="36"/>
              </a:xfrm>
              <a:custGeom>
                <a:avLst/>
                <a:gdLst>
                  <a:gd name="T0" fmla="*/ 0 w 866"/>
                  <a:gd name="T1" fmla="*/ 53 h 70"/>
                  <a:gd name="T2" fmla="*/ 0 w 866"/>
                  <a:gd name="T3" fmla="*/ 53 h 70"/>
                  <a:gd name="T4" fmla="*/ 818 w 866"/>
                  <a:gd name="T5" fmla="*/ 31 h 70"/>
                  <a:gd name="T6" fmla="*/ 775 w 866"/>
                  <a:gd name="T7" fmla="*/ 0 h 70"/>
                  <a:gd name="T8" fmla="*/ 866 w 866"/>
                  <a:gd name="T9" fmla="*/ 32 h 70"/>
                  <a:gd name="T10" fmla="*/ 777 w 866"/>
                  <a:gd name="T11" fmla="*/ 70 h 70"/>
                  <a:gd name="T12" fmla="*/ 818 w 866"/>
                  <a:gd name="T13" fmla="*/ 36 h 70"/>
                  <a:gd name="T14" fmla="*/ 0 w 866"/>
                  <a:gd name="T15" fmla="*/ 58 h 70"/>
                  <a:gd name="T16" fmla="*/ 0 w 866"/>
                  <a:gd name="T17" fmla="*/ 5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6" h="70">
                    <a:moveTo>
                      <a:pt x="0" y="53"/>
                    </a:moveTo>
                    <a:lnTo>
                      <a:pt x="0" y="53"/>
                    </a:lnTo>
                    <a:lnTo>
                      <a:pt x="818" y="31"/>
                    </a:lnTo>
                    <a:lnTo>
                      <a:pt x="775" y="0"/>
                    </a:lnTo>
                    <a:lnTo>
                      <a:pt x="866" y="32"/>
                    </a:lnTo>
                    <a:lnTo>
                      <a:pt x="777" y="70"/>
                    </a:lnTo>
                    <a:lnTo>
                      <a:pt x="818" y="36"/>
                    </a:lnTo>
                    <a:lnTo>
                      <a:pt x="0" y="58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03" name="Freeform 289"/>
              <p:cNvSpPr>
                <a:spLocks/>
              </p:cNvSpPr>
              <p:nvPr/>
            </p:nvSpPr>
            <p:spPr bwMode="auto">
              <a:xfrm>
                <a:off x="5674" y="3329"/>
                <a:ext cx="447" cy="36"/>
              </a:xfrm>
              <a:custGeom>
                <a:avLst/>
                <a:gdLst>
                  <a:gd name="T0" fmla="*/ 0 w 866"/>
                  <a:gd name="T1" fmla="*/ 53 h 70"/>
                  <a:gd name="T2" fmla="*/ 0 w 866"/>
                  <a:gd name="T3" fmla="*/ 53 h 70"/>
                  <a:gd name="T4" fmla="*/ 818 w 866"/>
                  <a:gd name="T5" fmla="*/ 31 h 70"/>
                  <a:gd name="T6" fmla="*/ 775 w 866"/>
                  <a:gd name="T7" fmla="*/ 0 h 70"/>
                  <a:gd name="T8" fmla="*/ 866 w 866"/>
                  <a:gd name="T9" fmla="*/ 32 h 70"/>
                  <a:gd name="T10" fmla="*/ 777 w 866"/>
                  <a:gd name="T11" fmla="*/ 70 h 70"/>
                  <a:gd name="T12" fmla="*/ 818 w 866"/>
                  <a:gd name="T13" fmla="*/ 36 h 70"/>
                  <a:gd name="T14" fmla="*/ 0 w 866"/>
                  <a:gd name="T15" fmla="*/ 58 h 70"/>
                  <a:gd name="T16" fmla="*/ 0 w 866"/>
                  <a:gd name="T17" fmla="*/ 5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6" h="70">
                    <a:moveTo>
                      <a:pt x="0" y="53"/>
                    </a:moveTo>
                    <a:lnTo>
                      <a:pt x="0" y="53"/>
                    </a:lnTo>
                    <a:lnTo>
                      <a:pt x="818" y="31"/>
                    </a:lnTo>
                    <a:lnTo>
                      <a:pt x="775" y="0"/>
                    </a:lnTo>
                    <a:lnTo>
                      <a:pt x="866" y="32"/>
                    </a:lnTo>
                    <a:lnTo>
                      <a:pt x="777" y="70"/>
                    </a:lnTo>
                    <a:lnTo>
                      <a:pt x="818" y="36"/>
                    </a:lnTo>
                    <a:lnTo>
                      <a:pt x="0" y="58"/>
                    </a:lnTo>
                    <a:lnTo>
                      <a:pt x="0" y="53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04" name="Freeform 290"/>
              <p:cNvSpPr>
                <a:spLocks/>
              </p:cNvSpPr>
              <p:nvPr/>
            </p:nvSpPr>
            <p:spPr bwMode="auto">
              <a:xfrm>
                <a:off x="6199" y="2950"/>
                <a:ext cx="36" cy="302"/>
              </a:xfrm>
              <a:custGeom>
                <a:avLst/>
                <a:gdLst>
                  <a:gd name="T0" fmla="*/ 53 w 70"/>
                  <a:gd name="T1" fmla="*/ 0 h 585"/>
                  <a:gd name="T2" fmla="*/ 53 w 70"/>
                  <a:gd name="T3" fmla="*/ 0 h 585"/>
                  <a:gd name="T4" fmla="*/ 36 w 70"/>
                  <a:gd name="T5" fmla="*/ 538 h 585"/>
                  <a:gd name="T6" fmla="*/ 70 w 70"/>
                  <a:gd name="T7" fmla="*/ 497 h 585"/>
                  <a:gd name="T8" fmla="*/ 32 w 70"/>
                  <a:gd name="T9" fmla="*/ 585 h 585"/>
                  <a:gd name="T10" fmla="*/ 0 w 70"/>
                  <a:gd name="T11" fmla="*/ 495 h 585"/>
                  <a:gd name="T12" fmla="*/ 31 w 70"/>
                  <a:gd name="T13" fmla="*/ 538 h 585"/>
                  <a:gd name="T14" fmla="*/ 49 w 70"/>
                  <a:gd name="T15" fmla="*/ 0 h 585"/>
                  <a:gd name="T16" fmla="*/ 53 w 70"/>
                  <a:gd name="T17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585">
                    <a:moveTo>
                      <a:pt x="53" y="0"/>
                    </a:moveTo>
                    <a:lnTo>
                      <a:pt x="53" y="0"/>
                    </a:lnTo>
                    <a:lnTo>
                      <a:pt x="36" y="538"/>
                    </a:lnTo>
                    <a:lnTo>
                      <a:pt x="70" y="497"/>
                    </a:lnTo>
                    <a:lnTo>
                      <a:pt x="32" y="585"/>
                    </a:lnTo>
                    <a:lnTo>
                      <a:pt x="0" y="495"/>
                    </a:lnTo>
                    <a:lnTo>
                      <a:pt x="31" y="538"/>
                    </a:lnTo>
                    <a:lnTo>
                      <a:pt x="49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05" name="Freeform 291"/>
              <p:cNvSpPr>
                <a:spLocks/>
              </p:cNvSpPr>
              <p:nvPr/>
            </p:nvSpPr>
            <p:spPr bwMode="auto">
              <a:xfrm>
                <a:off x="6199" y="2950"/>
                <a:ext cx="36" cy="302"/>
              </a:xfrm>
              <a:custGeom>
                <a:avLst/>
                <a:gdLst>
                  <a:gd name="T0" fmla="*/ 53 w 70"/>
                  <a:gd name="T1" fmla="*/ 0 h 585"/>
                  <a:gd name="T2" fmla="*/ 53 w 70"/>
                  <a:gd name="T3" fmla="*/ 0 h 585"/>
                  <a:gd name="T4" fmla="*/ 36 w 70"/>
                  <a:gd name="T5" fmla="*/ 538 h 585"/>
                  <a:gd name="T6" fmla="*/ 70 w 70"/>
                  <a:gd name="T7" fmla="*/ 497 h 585"/>
                  <a:gd name="T8" fmla="*/ 32 w 70"/>
                  <a:gd name="T9" fmla="*/ 585 h 585"/>
                  <a:gd name="T10" fmla="*/ 0 w 70"/>
                  <a:gd name="T11" fmla="*/ 495 h 585"/>
                  <a:gd name="T12" fmla="*/ 31 w 70"/>
                  <a:gd name="T13" fmla="*/ 538 h 585"/>
                  <a:gd name="T14" fmla="*/ 49 w 70"/>
                  <a:gd name="T15" fmla="*/ 0 h 585"/>
                  <a:gd name="T16" fmla="*/ 53 w 70"/>
                  <a:gd name="T17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585">
                    <a:moveTo>
                      <a:pt x="53" y="0"/>
                    </a:moveTo>
                    <a:lnTo>
                      <a:pt x="53" y="0"/>
                    </a:lnTo>
                    <a:lnTo>
                      <a:pt x="36" y="538"/>
                    </a:lnTo>
                    <a:lnTo>
                      <a:pt x="70" y="497"/>
                    </a:lnTo>
                    <a:lnTo>
                      <a:pt x="32" y="585"/>
                    </a:lnTo>
                    <a:lnTo>
                      <a:pt x="0" y="495"/>
                    </a:lnTo>
                    <a:lnTo>
                      <a:pt x="31" y="538"/>
                    </a:lnTo>
                    <a:lnTo>
                      <a:pt x="49" y="0"/>
                    </a:lnTo>
                    <a:lnTo>
                      <a:pt x="53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06" name="Freeform 292"/>
              <p:cNvSpPr>
                <a:spLocks/>
              </p:cNvSpPr>
              <p:nvPr/>
            </p:nvSpPr>
            <p:spPr bwMode="auto">
              <a:xfrm>
                <a:off x="6202" y="2712"/>
                <a:ext cx="47" cy="540"/>
              </a:xfrm>
              <a:custGeom>
                <a:avLst/>
                <a:gdLst>
                  <a:gd name="T0" fmla="*/ 91 w 91"/>
                  <a:gd name="T1" fmla="*/ 0 h 1046"/>
                  <a:gd name="T2" fmla="*/ 91 w 91"/>
                  <a:gd name="T3" fmla="*/ 0 h 1046"/>
                  <a:gd name="T4" fmla="*/ 35 w 91"/>
                  <a:gd name="T5" fmla="*/ 999 h 1046"/>
                  <a:gd name="T6" fmla="*/ 70 w 91"/>
                  <a:gd name="T7" fmla="*/ 959 h 1046"/>
                  <a:gd name="T8" fmla="*/ 30 w 91"/>
                  <a:gd name="T9" fmla="*/ 1046 h 1046"/>
                  <a:gd name="T10" fmla="*/ 0 w 91"/>
                  <a:gd name="T11" fmla="*/ 955 h 1046"/>
                  <a:gd name="T12" fmla="*/ 30 w 91"/>
                  <a:gd name="T13" fmla="*/ 999 h 1046"/>
                  <a:gd name="T14" fmla="*/ 86 w 91"/>
                  <a:gd name="T15" fmla="*/ 0 h 1046"/>
                  <a:gd name="T16" fmla="*/ 91 w 91"/>
                  <a:gd name="T17" fmla="*/ 0 h 1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" h="1046">
                    <a:moveTo>
                      <a:pt x="91" y="0"/>
                    </a:moveTo>
                    <a:lnTo>
                      <a:pt x="91" y="0"/>
                    </a:lnTo>
                    <a:lnTo>
                      <a:pt x="35" y="999"/>
                    </a:lnTo>
                    <a:lnTo>
                      <a:pt x="70" y="959"/>
                    </a:lnTo>
                    <a:lnTo>
                      <a:pt x="30" y="1046"/>
                    </a:lnTo>
                    <a:lnTo>
                      <a:pt x="0" y="955"/>
                    </a:lnTo>
                    <a:lnTo>
                      <a:pt x="30" y="999"/>
                    </a:lnTo>
                    <a:lnTo>
                      <a:pt x="86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07" name="Freeform 293"/>
              <p:cNvSpPr>
                <a:spLocks/>
              </p:cNvSpPr>
              <p:nvPr/>
            </p:nvSpPr>
            <p:spPr bwMode="auto">
              <a:xfrm>
                <a:off x="6202" y="2712"/>
                <a:ext cx="47" cy="540"/>
              </a:xfrm>
              <a:custGeom>
                <a:avLst/>
                <a:gdLst>
                  <a:gd name="T0" fmla="*/ 91 w 91"/>
                  <a:gd name="T1" fmla="*/ 0 h 1046"/>
                  <a:gd name="T2" fmla="*/ 91 w 91"/>
                  <a:gd name="T3" fmla="*/ 0 h 1046"/>
                  <a:gd name="T4" fmla="*/ 35 w 91"/>
                  <a:gd name="T5" fmla="*/ 999 h 1046"/>
                  <a:gd name="T6" fmla="*/ 70 w 91"/>
                  <a:gd name="T7" fmla="*/ 959 h 1046"/>
                  <a:gd name="T8" fmla="*/ 30 w 91"/>
                  <a:gd name="T9" fmla="*/ 1046 h 1046"/>
                  <a:gd name="T10" fmla="*/ 0 w 91"/>
                  <a:gd name="T11" fmla="*/ 955 h 1046"/>
                  <a:gd name="T12" fmla="*/ 30 w 91"/>
                  <a:gd name="T13" fmla="*/ 999 h 1046"/>
                  <a:gd name="T14" fmla="*/ 86 w 91"/>
                  <a:gd name="T15" fmla="*/ 0 h 1046"/>
                  <a:gd name="T16" fmla="*/ 91 w 91"/>
                  <a:gd name="T17" fmla="*/ 0 h 1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" h="1046">
                    <a:moveTo>
                      <a:pt x="91" y="0"/>
                    </a:moveTo>
                    <a:lnTo>
                      <a:pt x="91" y="0"/>
                    </a:lnTo>
                    <a:lnTo>
                      <a:pt x="35" y="999"/>
                    </a:lnTo>
                    <a:lnTo>
                      <a:pt x="70" y="959"/>
                    </a:lnTo>
                    <a:lnTo>
                      <a:pt x="30" y="1046"/>
                    </a:lnTo>
                    <a:lnTo>
                      <a:pt x="0" y="955"/>
                    </a:lnTo>
                    <a:lnTo>
                      <a:pt x="30" y="999"/>
                    </a:lnTo>
                    <a:lnTo>
                      <a:pt x="86" y="0"/>
                    </a:lnTo>
                    <a:lnTo>
                      <a:pt x="91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08" name="Freeform 294"/>
              <p:cNvSpPr>
                <a:spLocks/>
              </p:cNvSpPr>
              <p:nvPr/>
            </p:nvSpPr>
            <p:spPr bwMode="auto">
              <a:xfrm>
                <a:off x="6123" y="2850"/>
                <a:ext cx="83" cy="404"/>
              </a:xfrm>
              <a:custGeom>
                <a:avLst/>
                <a:gdLst>
                  <a:gd name="T0" fmla="*/ 5 w 160"/>
                  <a:gd name="T1" fmla="*/ 0 h 781"/>
                  <a:gd name="T2" fmla="*/ 5 w 160"/>
                  <a:gd name="T3" fmla="*/ 0 h 781"/>
                  <a:gd name="T4" fmla="*/ 135 w 160"/>
                  <a:gd name="T5" fmla="*/ 733 h 781"/>
                  <a:gd name="T6" fmla="*/ 160 w 160"/>
                  <a:gd name="T7" fmla="*/ 687 h 781"/>
                  <a:gd name="T8" fmla="*/ 141 w 160"/>
                  <a:gd name="T9" fmla="*/ 781 h 781"/>
                  <a:gd name="T10" fmla="*/ 91 w 160"/>
                  <a:gd name="T11" fmla="*/ 699 h 781"/>
                  <a:gd name="T12" fmla="*/ 131 w 160"/>
                  <a:gd name="T13" fmla="*/ 734 h 781"/>
                  <a:gd name="T14" fmla="*/ 0 w 160"/>
                  <a:gd name="T15" fmla="*/ 1 h 781"/>
                  <a:gd name="T16" fmla="*/ 5 w 160"/>
                  <a:gd name="T17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781">
                    <a:moveTo>
                      <a:pt x="5" y="0"/>
                    </a:moveTo>
                    <a:lnTo>
                      <a:pt x="5" y="0"/>
                    </a:lnTo>
                    <a:lnTo>
                      <a:pt x="135" y="733"/>
                    </a:lnTo>
                    <a:lnTo>
                      <a:pt x="160" y="687"/>
                    </a:lnTo>
                    <a:lnTo>
                      <a:pt x="141" y="781"/>
                    </a:lnTo>
                    <a:lnTo>
                      <a:pt x="91" y="699"/>
                    </a:lnTo>
                    <a:lnTo>
                      <a:pt x="131" y="734"/>
                    </a:lnTo>
                    <a:lnTo>
                      <a:pt x="0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09" name="Freeform 295"/>
              <p:cNvSpPr>
                <a:spLocks/>
              </p:cNvSpPr>
              <p:nvPr/>
            </p:nvSpPr>
            <p:spPr bwMode="auto">
              <a:xfrm>
                <a:off x="6123" y="2850"/>
                <a:ext cx="83" cy="404"/>
              </a:xfrm>
              <a:custGeom>
                <a:avLst/>
                <a:gdLst>
                  <a:gd name="T0" fmla="*/ 5 w 160"/>
                  <a:gd name="T1" fmla="*/ 0 h 781"/>
                  <a:gd name="T2" fmla="*/ 5 w 160"/>
                  <a:gd name="T3" fmla="*/ 0 h 781"/>
                  <a:gd name="T4" fmla="*/ 135 w 160"/>
                  <a:gd name="T5" fmla="*/ 733 h 781"/>
                  <a:gd name="T6" fmla="*/ 160 w 160"/>
                  <a:gd name="T7" fmla="*/ 687 h 781"/>
                  <a:gd name="T8" fmla="*/ 141 w 160"/>
                  <a:gd name="T9" fmla="*/ 781 h 781"/>
                  <a:gd name="T10" fmla="*/ 91 w 160"/>
                  <a:gd name="T11" fmla="*/ 699 h 781"/>
                  <a:gd name="T12" fmla="*/ 131 w 160"/>
                  <a:gd name="T13" fmla="*/ 734 h 781"/>
                  <a:gd name="T14" fmla="*/ 0 w 160"/>
                  <a:gd name="T15" fmla="*/ 1 h 781"/>
                  <a:gd name="T16" fmla="*/ 5 w 160"/>
                  <a:gd name="T17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781">
                    <a:moveTo>
                      <a:pt x="5" y="0"/>
                    </a:moveTo>
                    <a:lnTo>
                      <a:pt x="5" y="0"/>
                    </a:lnTo>
                    <a:lnTo>
                      <a:pt x="135" y="733"/>
                    </a:lnTo>
                    <a:lnTo>
                      <a:pt x="160" y="687"/>
                    </a:lnTo>
                    <a:lnTo>
                      <a:pt x="141" y="781"/>
                    </a:lnTo>
                    <a:lnTo>
                      <a:pt x="91" y="699"/>
                    </a:lnTo>
                    <a:lnTo>
                      <a:pt x="131" y="734"/>
                    </a:lnTo>
                    <a:lnTo>
                      <a:pt x="0" y="1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10" name="Freeform 296"/>
              <p:cNvSpPr>
                <a:spLocks/>
              </p:cNvSpPr>
              <p:nvPr/>
            </p:nvSpPr>
            <p:spPr bwMode="auto">
              <a:xfrm>
                <a:off x="5726" y="2853"/>
                <a:ext cx="422" cy="425"/>
              </a:xfrm>
              <a:custGeom>
                <a:avLst/>
                <a:gdLst>
                  <a:gd name="T0" fmla="*/ 3 w 817"/>
                  <a:gd name="T1" fmla="*/ 0 h 824"/>
                  <a:gd name="T2" fmla="*/ 3 w 817"/>
                  <a:gd name="T3" fmla="*/ 0 h 824"/>
                  <a:gd name="T4" fmla="*/ 785 w 817"/>
                  <a:gd name="T5" fmla="*/ 789 h 824"/>
                  <a:gd name="T6" fmla="*/ 779 w 817"/>
                  <a:gd name="T7" fmla="*/ 736 h 824"/>
                  <a:gd name="T8" fmla="*/ 817 w 817"/>
                  <a:gd name="T9" fmla="*/ 824 h 824"/>
                  <a:gd name="T10" fmla="*/ 729 w 817"/>
                  <a:gd name="T11" fmla="*/ 785 h 824"/>
                  <a:gd name="T12" fmla="*/ 782 w 817"/>
                  <a:gd name="T13" fmla="*/ 792 h 824"/>
                  <a:gd name="T14" fmla="*/ 0 w 817"/>
                  <a:gd name="T15" fmla="*/ 4 h 824"/>
                  <a:gd name="T16" fmla="*/ 3 w 817"/>
                  <a:gd name="T17" fmla="*/ 0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7" h="824">
                    <a:moveTo>
                      <a:pt x="3" y="0"/>
                    </a:moveTo>
                    <a:lnTo>
                      <a:pt x="3" y="0"/>
                    </a:lnTo>
                    <a:lnTo>
                      <a:pt x="785" y="789"/>
                    </a:lnTo>
                    <a:lnTo>
                      <a:pt x="779" y="736"/>
                    </a:lnTo>
                    <a:lnTo>
                      <a:pt x="817" y="824"/>
                    </a:lnTo>
                    <a:lnTo>
                      <a:pt x="729" y="785"/>
                    </a:lnTo>
                    <a:lnTo>
                      <a:pt x="782" y="792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11" name="Freeform 297"/>
              <p:cNvSpPr>
                <a:spLocks/>
              </p:cNvSpPr>
              <p:nvPr/>
            </p:nvSpPr>
            <p:spPr bwMode="auto">
              <a:xfrm>
                <a:off x="5726" y="2853"/>
                <a:ext cx="422" cy="425"/>
              </a:xfrm>
              <a:custGeom>
                <a:avLst/>
                <a:gdLst>
                  <a:gd name="T0" fmla="*/ 3 w 817"/>
                  <a:gd name="T1" fmla="*/ 0 h 824"/>
                  <a:gd name="T2" fmla="*/ 3 w 817"/>
                  <a:gd name="T3" fmla="*/ 0 h 824"/>
                  <a:gd name="T4" fmla="*/ 785 w 817"/>
                  <a:gd name="T5" fmla="*/ 789 h 824"/>
                  <a:gd name="T6" fmla="*/ 779 w 817"/>
                  <a:gd name="T7" fmla="*/ 736 h 824"/>
                  <a:gd name="T8" fmla="*/ 817 w 817"/>
                  <a:gd name="T9" fmla="*/ 824 h 824"/>
                  <a:gd name="T10" fmla="*/ 729 w 817"/>
                  <a:gd name="T11" fmla="*/ 785 h 824"/>
                  <a:gd name="T12" fmla="*/ 782 w 817"/>
                  <a:gd name="T13" fmla="*/ 792 h 824"/>
                  <a:gd name="T14" fmla="*/ 0 w 817"/>
                  <a:gd name="T15" fmla="*/ 4 h 824"/>
                  <a:gd name="T16" fmla="*/ 3 w 817"/>
                  <a:gd name="T17" fmla="*/ 0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7" h="824">
                    <a:moveTo>
                      <a:pt x="3" y="0"/>
                    </a:moveTo>
                    <a:lnTo>
                      <a:pt x="3" y="0"/>
                    </a:lnTo>
                    <a:lnTo>
                      <a:pt x="785" y="789"/>
                    </a:lnTo>
                    <a:lnTo>
                      <a:pt x="779" y="736"/>
                    </a:lnTo>
                    <a:lnTo>
                      <a:pt x="817" y="824"/>
                    </a:lnTo>
                    <a:lnTo>
                      <a:pt x="729" y="785"/>
                    </a:lnTo>
                    <a:lnTo>
                      <a:pt x="782" y="792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12" name="Freeform 298"/>
              <p:cNvSpPr>
                <a:spLocks/>
              </p:cNvSpPr>
              <p:nvPr/>
            </p:nvSpPr>
            <p:spPr bwMode="auto">
              <a:xfrm>
                <a:off x="6096" y="2544"/>
                <a:ext cx="115" cy="709"/>
              </a:xfrm>
              <a:custGeom>
                <a:avLst/>
                <a:gdLst>
                  <a:gd name="T0" fmla="*/ 5 w 223"/>
                  <a:gd name="T1" fmla="*/ 0 h 1373"/>
                  <a:gd name="T2" fmla="*/ 5 w 223"/>
                  <a:gd name="T3" fmla="*/ 0 h 1373"/>
                  <a:gd name="T4" fmla="*/ 196 w 223"/>
                  <a:gd name="T5" fmla="*/ 1326 h 1373"/>
                  <a:gd name="T6" fmla="*/ 223 w 223"/>
                  <a:gd name="T7" fmla="*/ 1279 h 1373"/>
                  <a:gd name="T8" fmla="*/ 201 w 223"/>
                  <a:gd name="T9" fmla="*/ 1373 h 1373"/>
                  <a:gd name="T10" fmla="*/ 153 w 223"/>
                  <a:gd name="T11" fmla="*/ 1289 h 1373"/>
                  <a:gd name="T12" fmla="*/ 192 w 223"/>
                  <a:gd name="T13" fmla="*/ 1326 h 1373"/>
                  <a:gd name="T14" fmla="*/ 0 w 223"/>
                  <a:gd name="T15" fmla="*/ 1 h 1373"/>
                  <a:gd name="T16" fmla="*/ 5 w 223"/>
                  <a:gd name="T17" fmla="*/ 0 h 1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3" h="1373">
                    <a:moveTo>
                      <a:pt x="5" y="0"/>
                    </a:moveTo>
                    <a:lnTo>
                      <a:pt x="5" y="0"/>
                    </a:lnTo>
                    <a:lnTo>
                      <a:pt x="196" y="1326"/>
                    </a:lnTo>
                    <a:lnTo>
                      <a:pt x="223" y="1279"/>
                    </a:lnTo>
                    <a:lnTo>
                      <a:pt x="201" y="1373"/>
                    </a:lnTo>
                    <a:lnTo>
                      <a:pt x="153" y="1289"/>
                    </a:lnTo>
                    <a:lnTo>
                      <a:pt x="192" y="1326"/>
                    </a:lnTo>
                    <a:lnTo>
                      <a:pt x="0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13" name="Freeform 299"/>
              <p:cNvSpPr>
                <a:spLocks/>
              </p:cNvSpPr>
              <p:nvPr/>
            </p:nvSpPr>
            <p:spPr bwMode="auto">
              <a:xfrm>
                <a:off x="6096" y="2544"/>
                <a:ext cx="115" cy="709"/>
              </a:xfrm>
              <a:custGeom>
                <a:avLst/>
                <a:gdLst>
                  <a:gd name="T0" fmla="*/ 5 w 223"/>
                  <a:gd name="T1" fmla="*/ 0 h 1373"/>
                  <a:gd name="T2" fmla="*/ 5 w 223"/>
                  <a:gd name="T3" fmla="*/ 0 h 1373"/>
                  <a:gd name="T4" fmla="*/ 196 w 223"/>
                  <a:gd name="T5" fmla="*/ 1326 h 1373"/>
                  <a:gd name="T6" fmla="*/ 223 w 223"/>
                  <a:gd name="T7" fmla="*/ 1279 h 1373"/>
                  <a:gd name="T8" fmla="*/ 201 w 223"/>
                  <a:gd name="T9" fmla="*/ 1373 h 1373"/>
                  <a:gd name="T10" fmla="*/ 153 w 223"/>
                  <a:gd name="T11" fmla="*/ 1289 h 1373"/>
                  <a:gd name="T12" fmla="*/ 192 w 223"/>
                  <a:gd name="T13" fmla="*/ 1326 h 1373"/>
                  <a:gd name="T14" fmla="*/ 0 w 223"/>
                  <a:gd name="T15" fmla="*/ 1 h 1373"/>
                  <a:gd name="T16" fmla="*/ 5 w 223"/>
                  <a:gd name="T17" fmla="*/ 0 h 1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3" h="1373">
                    <a:moveTo>
                      <a:pt x="5" y="0"/>
                    </a:moveTo>
                    <a:lnTo>
                      <a:pt x="5" y="0"/>
                    </a:lnTo>
                    <a:lnTo>
                      <a:pt x="196" y="1326"/>
                    </a:lnTo>
                    <a:lnTo>
                      <a:pt x="223" y="1279"/>
                    </a:lnTo>
                    <a:lnTo>
                      <a:pt x="201" y="1373"/>
                    </a:lnTo>
                    <a:lnTo>
                      <a:pt x="153" y="1289"/>
                    </a:lnTo>
                    <a:lnTo>
                      <a:pt x="192" y="1326"/>
                    </a:lnTo>
                    <a:lnTo>
                      <a:pt x="0" y="1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14" name="Freeform 300"/>
              <p:cNvSpPr>
                <a:spLocks/>
              </p:cNvSpPr>
              <p:nvPr/>
            </p:nvSpPr>
            <p:spPr bwMode="auto">
              <a:xfrm>
                <a:off x="6160" y="3186"/>
                <a:ext cx="35" cy="69"/>
              </a:xfrm>
              <a:custGeom>
                <a:avLst/>
                <a:gdLst>
                  <a:gd name="T0" fmla="*/ 24 w 68"/>
                  <a:gd name="T1" fmla="*/ 0 h 133"/>
                  <a:gd name="T2" fmla="*/ 24 w 68"/>
                  <a:gd name="T3" fmla="*/ 0 h 133"/>
                  <a:gd name="T4" fmla="*/ 47 w 68"/>
                  <a:gd name="T5" fmla="*/ 86 h 133"/>
                  <a:gd name="T6" fmla="*/ 68 w 68"/>
                  <a:gd name="T7" fmla="*/ 37 h 133"/>
                  <a:gd name="T8" fmla="*/ 56 w 68"/>
                  <a:gd name="T9" fmla="*/ 133 h 133"/>
                  <a:gd name="T10" fmla="*/ 0 w 68"/>
                  <a:gd name="T11" fmla="*/ 55 h 133"/>
                  <a:gd name="T12" fmla="*/ 42 w 68"/>
                  <a:gd name="T13" fmla="*/ 87 h 133"/>
                  <a:gd name="T14" fmla="*/ 20 w 68"/>
                  <a:gd name="T15" fmla="*/ 1 h 133"/>
                  <a:gd name="T16" fmla="*/ 24 w 68"/>
                  <a:gd name="T17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133">
                    <a:moveTo>
                      <a:pt x="24" y="0"/>
                    </a:moveTo>
                    <a:lnTo>
                      <a:pt x="24" y="0"/>
                    </a:lnTo>
                    <a:lnTo>
                      <a:pt x="47" y="86"/>
                    </a:lnTo>
                    <a:lnTo>
                      <a:pt x="68" y="37"/>
                    </a:lnTo>
                    <a:lnTo>
                      <a:pt x="56" y="133"/>
                    </a:lnTo>
                    <a:lnTo>
                      <a:pt x="0" y="55"/>
                    </a:lnTo>
                    <a:lnTo>
                      <a:pt x="42" y="87"/>
                    </a:lnTo>
                    <a:lnTo>
                      <a:pt x="20" y="1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15" name="Freeform 301"/>
              <p:cNvSpPr>
                <a:spLocks/>
              </p:cNvSpPr>
              <p:nvPr/>
            </p:nvSpPr>
            <p:spPr bwMode="auto">
              <a:xfrm>
                <a:off x="6160" y="3186"/>
                <a:ext cx="35" cy="69"/>
              </a:xfrm>
              <a:custGeom>
                <a:avLst/>
                <a:gdLst>
                  <a:gd name="T0" fmla="*/ 24 w 68"/>
                  <a:gd name="T1" fmla="*/ 0 h 133"/>
                  <a:gd name="T2" fmla="*/ 24 w 68"/>
                  <a:gd name="T3" fmla="*/ 0 h 133"/>
                  <a:gd name="T4" fmla="*/ 47 w 68"/>
                  <a:gd name="T5" fmla="*/ 86 h 133"/>
                  <a:gd name="T6" fmla="*/ 68 w 68"/>
                  <a:gd name="T7" fmla="*/ 37 h 133"/>
                  <a:gd name="T8" fmla="*/ 56 w 68"/>
                  <a:gd name="T9" fmla="*/ 133 h 133"/>
                  <a:gd name="T10" fmla="*/ 0 w 68"/>
                  <a:gd name="T11" fmla="*/ 55 h 133"/>
                  <a:gd name="T12" fmla="*/ 42 w 68"/>
                  <a:gd name="T13" fmla="*/ 87 h 133"/>
                  <a:gd name="T14" fmla="*/ 20 w 68"/>
                  <a:gd name="T15" fmla="*/ 1 h 133"/>
                  <a:gd name="T16" fmla="*/ 24 w 68"/>
                  <a:gd name="T17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133">
                    <a:moveTo>
                      <a:pt x="24" y="0"/>
                    </a:moveTo>
                    <a:lnTo>
                      <a:pt x="24" y="0"/>
                    </a:lnTo>
                    <a:lnTo>
                      <a:pt x="47" y="86"/>
                    </a:lnTo>
                    <a:lnTo>
                      <a:pt x="68" y="37"/>
                    </a:lnTo>
                    <a:lnTo>
                      <a:pt x="56" y="133"/>
                    </a:lnTo>
                    <a:lnTo>
                      <a:pt x="0" y="55"/>
                    </a:lnTo>
                    <a:lnTo>
                      <a:pt x="42" y="87"/>
                    </a:lnTo>
                    <a:lnTo>
                      <a:pt x="20" y="1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16" name="Freeform 302"/>
              <p:cNvSpPr>
                <a:spLocks/>
              </p:cNvSpPr>
              <p:nvPr/>
            </p:nvSpPr>
            <p:spPr bwMode="auto">
              <a:xfrm>
                <a:off x="5788" y="2672"/>
                <a:ext cx="37" cy="54"/>
              </a:xfrm>
              <a:custGeom>
                <a:avLst/>
                <a:gdLst>
                  <a:gd name="T0" fmla="*/ 0 w 73"/>
                  <a:gd name="T1" fmla="*/ 2 h 104"/>
                  <a:gd name="T2" fmla="*/ 0 w 73"/>
                  <a:gd name="T3" fmla="*/ 2 h 104"/>
                  <a:gd name="T4" fmla="*/ 23 w 73"/>
                  <a:gd name="T5" fmla="*/ 53 h 104"/>
                  <a:gd name="T6" fmla="*/ 9 w 73"/>
                  <a:gd name="T7" fmla="*/ 104 h 104"/>
                  <a:gd name="T8" fmla="*/ 6 w 73"/>
                  <a:gd name="T9" fmla="*/ 8 h 104"/>
                  <a:gd name="T10" fmla="*/ 73 w 73"/>
                  <a:gd name="T11" fmla="*/ 77 h 104"/>
                  <a:gd name="T12" fmla="*/ 27 w 73"/>
                  <a:gd name="T13" fmla="*/ 51 h 104"/>
                  <a:gd name="T14" fmla="*/ 5 w 73"/>
                  <a:gd name="T15" fmla="*/ 0 h 104"/>
                  <a:gd name="T16" fmla="*/ 0 w 73"/>
                  <a:gd name="T17" fmla="*/ 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" h="104">
                    <a:moveTo>
                      <a:pt x="0" y="2"/>
                    </a:moveTo>
                    <a:lnTo>
                      <a:pt x="0" y="2"/>
                    </a:lnTo>
                    <a:lnTo>
                      <a:pt x="23" y="53"/>
                    </a:lnTo>
                    <a:lnTo>
                      <a:pt x="9" y="104"/>
                    </a:lnTo>
                    <a:lnTo>
                      <a:pt x="6" y="8"/>
                    </a:lnTo>
                    <a:lnTo>
                      <a:pt x="73" y="77"/>
                    </a:lnTo>
                    <a:lnTo>
                      <a:pt x="27" y="51"/>
                    </a:lnTo>
                    <a:lnTo>
                      <a:pt x="5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17" name="Freeform 303"/>
              <p:cNvSpPr>
                <a:spLocks/>
              </p:cNvSpPr>
              <p:nvPr/>
            </p:nvSpPr>
            <p:spPr bwMode="auto">
              <a:xfrm>
                <a:off x="5788" y="2672"/>
                <a:ext cx="37" cy="54"/>
              </a:xfrm>
              <a:custGeom>
                <a:avLst/>
                <a:gdLst>
                  <a:gd name="T0" fmla="*/ 0 w 73"/>
                  <a:gd name="T1" fmla="*/ 2 h 104"/>
                  <a:gd name="T2" fmla="*/ 0 w 73"/>
                  <a:gd name="T3" fmla="*/ 2 h 104"/>
                  <a:gd name="T4" fmla="*/ 23 w 73"/>
                  <a:gd name="T5" fmla="*/ 53 h 104"/>
                  <a:gd name="T6" fmla="*/ 9 w 73"/>
                  <a:gd name="T7" fmla="*/ 104 h 104"/>
                  <a:gd name="T8" fmla="*/ 6 w 73"/>
                  <a:gd name="T9" fmla="*/ 8 h 104"/>
                  <a:gd name="T10" fmla="*/ 73 w 73"/>
                  <a:gd name="T11" fmla="*/ 77 h 104"/>
                  <a:gd name="T12" fmla="*/ 27 w 73"/>
                  <a:gd name="T13" fmla="*/ 51 h 104"/>
                  <a:gd name="T14" fmla="*/ 5 w 73"/>
                  <a:gd name="T15" fmla="*/ 0 h 104"/>
                  <a:gd name="T16" fmla="*/ 0 w 73"/>
                  <a:gd name="T17" fmla="*/ 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" h="104">
                    <a:moveTo>
                      <a:pt x="0" y="2"/>
                    </a:moveTo>
                    <a:lnTo>
                      <a:pt x="0" y="2"/>
                    </a:lnTo>
                    <a:lnTo>
                      <a:pt x="23" y="53"/>
                    </a:lnTo>
                    <a:lnTo>
                      <a:pt x="9" y="104"/>
                    </a:lnTo>
                    <a:lnTo>
                      <a:pt x="6" y="8"/>
                    </a:lnTo>
                    <a:lnTo>
                      <a:pt x="73" y="77"/>
                    </a:lnTo>
                    <a:lnTo>
                      <a:pt x="27" y="51"/>
                    </a:lnTo>
                    <a:lnTo>
                      <a:pt x="5" y="0"/>
                    </a:lnTo>
                    <a:lnTo>
                      <a:pt x="0" y="2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18" name="Freeform 304"/>
              <p:cNvSpPr>
                <a:spLocks/>
              </p:cNvSpPr>
              <p:nvPr/>
            </p:nvSpPr>
            <p:spPr bwMode="auto">
              <a:xfrm>
                <a:off x="5571" y="2677"/>
                <a:ext cx="153" cy="362"/>
              </a:xfrm>
              <a:custGeom>
                <a:avLst/>
                <a:gdLst>
                  <a:gd name="T0" fmla="*/ 0 w 295"/>
                  <a:gd name="T1" fmla="*/ 699 h 701"/>
                  <a:gd name="T2" fmla="*/ 0 w 295"/>
                  <a:gd name="T3" fmla="*/ 699 h 701"/>
                  <a:gd name="T4" fmla="*/ 275 w 295"/>
                  <a:gd name="T5" fmla="*/ 43 h 701"/>
                  <a:gd name="T6" fmla="*/ 228 w 295"/>
                  <a:gd name="T7" fmla="*/ 69 h 701"/>
                  <a:gd name="T8" fmla="*/ 295 w 295"/>
                  <a:gd name="T9" fmla="*/ 0 h 701"/>
                  <a:gd name="T10" fmla="*/ 293 w 295"/>
                  <a:gd name="T11" fmla="*/ 96 h 701"/>
                  <a:gd name="T12" fmla="*/ 279 w 295"/>
                  <a:gd name="T13" fmla="*/ 45 h 701"/>
                  <a:gd name="T14" fmla="*/ 5 w 295"/>
                  <a:gd name="T15" fmla="*/ 701 h 701"/>
                  <a:gd name="T16" fmla="*/ 0 w 295"/>
                  <a:gd name="T17" fmla="*/ 699 h 7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5" h="701">
                    <a:moveTo>
                      <a:pt x="0" y="699"/>
                    </a:moveTo>
                    <a:lnTo>
                      <a:pt x="0" y="699"/>
                    </a:lnTo>
                    <a:lnTo>
                      <a:pt x="275" y="43"/>
                    </a:lnTo>
                    <a:lnTo>
                      <a:pt x="228" y="69"/>
                    </a:lnTo>
                    <a:lnTo>
                      <a:pt x="295" y="0"/>
                    </a:lnTo>
                    <a:lnTo>
                      <a:pt x="293" y="96"/>
                    </a:lnTo>
                    <a:lnTo>
                      <a:pt x="279" y="45"/>
                    </a:lnTo>
                    <a:lnTo>
                      <a:pt x="5" y="701"/>
                    </a:lnTo>
                    <a:lnTo>
                      <a:pt x="0" y="699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19" name="Freeform 305"/>
              <p:cNvSpPr>
                <a:spLocks/>
              </p:cNvSpPr>
              <p:nvPr/>
            </p:nvSpPr>
            <p:spPr bwMode="auto">
              <a:xfrm>
                <a:off x="5571" y="2677"/>
                <a:ext cx="153" cy="362"/>
              </a:xfrm>
              <a:custGeom>
                <a:avLst/>
                <a:gdLst>
                  <a:gd name="T0" fmla="*/ 0 w 295"/>
                  <a:gd name="T1" fmla="*/ 699 h 701"/>
                  <a:gd name="T2" fmla="*/ 0 w 295"/>
                  <a:gd name="T3" fmla="*/ 699 h 701"/>
                  <a:gd name="T4" fmla="*/ 275 w 295"/>
                  <a:gd name="T5" fmla="*/ 43 h 701"/>
                  <a:gd name="T6" fmla="*/ 228 w 295"/>
                  <a:gd name="T7" fmla="*/ 69 h 701"/>
                  <a:gd name="T8" fmla="*/ 295 w 295"/>
                  <a:gd name="T9" fmla="*/ 0 h 701"/>
                  <a:gd name="T10" fmla="*/ 293 w 295"/>
                  <a:gd name="T11" fmla="*/ 96 h 701"/>
                  <a:gd name="T12" fmla="*/ 279 w 295"/>
                  <a:gd name="T13" fmla="*/ 45 h 701"/>
                  <a:gd name="T14" fmla="*/ 5 w 295"/>
                  <a:gd name="T15" fmla="*/ 701 h 701"/>
                  <a:gd name="T16" fmla="*/ 0 w 295"/>
                  <a:gd name="T17" fmla="*/ 699 h 7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5" h="701">
                    <a:moveTo>
                      <a:pt x="0" y="699"/>
                    </a:moveTo>
                    <a:lnTo>
                      <a:pt x="0" y="699"/>
                    </a:lnTo>
                    <a:lnTo>
                      <a:pt x="275" y="43"/>
                    </a:lnTo>
                    <a:lnTo>
                      <a:pt x="228" y="69"/>
                    </a:lnTo>
                    <a:lnTo>
                      <a:pt x="295" y="0"/>
                    </a:lnTo>
                    <a:lnTo>
                      <a:pt x="293" y="96"/>
                    </a:lnTo>
                    <a:lnTo>
                      <a:pt x="279" y="45"/>
                    </a:lnTo>
                    <a:lnTo>
                      <a:pt x="5" y="701"/>
                    </a:lnTo>
                    <a:lnTo>
                      <a:pt x="0" y="69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20" name="Freeform 306"/>
              <p:cNvSpPr>
                <a:spLocks/>
              </p:cNvSpPr>
              <p:nvPr/>
            </p:nvSpPr>
            <p:spPr bwMode="auto">
              <a:xfrm>
                <a:off x="5733" y="2683"/>
                <a:ext cx="37" cy="427"/>
              </a:xfrm>
              <a:custGeom>
                <a:avLst/>
                <a:gdLst>
                  <a:gd name="T0" fmla="*/ 3 w 70"/>
                  <a:gd name="T1" fmla="*/ 825 h 826"/>
                  <a:gd name="T2" fmla="*/ 3 w 70"/>
                  <a:gd name="T3" fmla="*/ 825 h 826"/>
                  <a:gd name="T4" fmla="*/ 34 w 70"/>
                  <a:gd name="T5" fmla="*/ 47 h 826"/>
                  <a:gd name="T6" fmla="*/ 0 w 70"/>
                  <a:gd name="T7" fmla="*/ 88 h 826"/>
                  <a:gd name="T8" fmla="*/ 38 w 70"/>
                  <a:gd name="T9" fmla="*/ 0 h 826"/>
                  <a:gd name="T10" fmla="*/ 70 w 70"/>
                  <a:gd name="T11" fmla="*/ 91 h 826"/>
                  <a:gd name="T12" fmla="*/ 39 w 70"/>
                  <a:gd name="T13" fmla="*/ 48 h 826"/>
                  <a:gd name="T14" fmla="*/ 8 w 70"/>
                  <a:gd name="T15" fmla="*/ 826 h 826"/>
                  <a:gd name="T16" fmla="*/ 3 w 70"/>
                  <a:gd name="T17" fmla="*/ 825 h 8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826">
                    <a:moveTo>
                      <a:pt x="3" y="825"/>
                    </a:moveTo>
                    <a:lnTo>
                      <a:pt x="3" y="825"/>
                    </a:lnTo>
                    <a:lnTo>
                      <a:pt x="34" y="47"/>
                    </a:lnTo>
                    <a:lnTo>
                      <a:pt x="0" y="88"/>
                    </a:lnTo>
                    <a:lnTo>
                      <a:pt x="38" y="0"/>
                    </a:lnTo>
                    <a:lnTo>
                      <a:pt x="70" y="91"/>
                    </a:lnTo>
                    <a:lnTo>
                      <a:pt x="39" y="48"/>
                    </a:lnTo>
                    <a:lnTo>
                      <a:pt x="8" y="826"/>
                    </a:lnTo>
                    <a:lnTo>
                      <a:pt x="3" y="825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21" name="Freeform 307"/>
              <p:cNvSpPr>
                <a:spLocks/>
              </p:cNvSpPr>
              <p:nvPr/>
            </p:nvSpPr>
            <p:spPr bwMode="auto">
              <a:xfrm>
                <a:off x="5733" y="2683"/>
                <a:ext cx="37" cy="427"/>
              </a:xfrm>
              <a:custGeom>
                <a:avLst/>
                <a:gdLst>
                  <a:gd name="T0" fmla="*/ 3 w 70"/>
                  <a:gd name="T1" fmla="*/ 825 h 826"/>
                  <a:gd name="T2" fmla="*/ 3 w 70"/>
                  <a:gd name="T3" fmla="*/ 825 h 826"/>
                  <a:gd name="T4" fmla="*/ 34 w 70"/>
                  <a:gd name="T5" fmla="*/ 47 h 826"/>
                  <a:gd name="T6" fmla="*/ 0 w 70"/>
                  <a:gd name="T7" fmla="*/ 88 h 826"/>
                  <a:gd name="T8" fmla="*/ 38 w 70"/>
                  <a:gd name="T9" fmla="*/ 0 h 826"/>
                  <a:gd name="T10" fmla="*/ 70 w 70"/>
                  <a:gd name="T11" fmla="*/ 91 h 826"/>
                  <a:gd name="T12" fmla="*/ 39 w 70"/>
                  <a:gd name="T13" fmla="*/ 48 h 826"/>
                  <a:gd name="T14" fmla="*/ 8 w 70"/>
                  <a:gd name="T15" fmla="*/ 826 h 826"/>
                  <a:gd name="T16" fmla="*/ 3 w 70"/>
                  <a:gd name="T17" fmla="*/ 825 h 8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826">
                    <a:moveTo>
                      <a:pt x="3" y="825"/>
                    </a:moveTo>
                    <a:lnTo>
                      <a:pt x="3" y="825"/>
                    </a:lnTo>
                    <a:lnTo>
                      <a:pt x="34" y="47"/>
                    </a:lnTo>
                    <a:lnTo>
                      <a:pt x="0" y="88"/>
                    </a:lnTo>
                    <a:lnTo>
                      <a:pt x="38" y="0"/>
                    </a:lnTo>
                    <a:lnTo>
                      <a:pt x="70" y="91"/>
                    </a:lnTo>
                    <a:lnTo>
                      <a:pt x="39" y="48"/>
                    </a:lnTo>
                    <a:lnTo>
                      <a:pt x="8" y="826"/>
                    </a:lnTo>
                    <a:lnTo>
                      <a:pt x="3" y="825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22" name="Freeform 308"/>
              <p:cNvSpPr>
                <a:spLocks/>
              </p:cNvSpPr>
              <p:nvPr/>
            </p:nvSpPr>
            <p:spPr bwMode="auto">
              <a:xfrm>
                <a:off x="5795" y="2674"/>
                <a:ext cx="156" cy="308"/>
              </a:xfrm>
              <a:custGeom>
                <a:avLst/>
                <a:gdLst>
                  <a:gd name="T0" fmla="*/ 297 w 301"/>
                  <a:gd name="T1" fmla="*/ 596 h 596"/>
                  <a:gd name="T2" fmla="*/ 297 w 301"/>
                  <a:gd name="T3" fmla="*/ 596 h 596"/>
                  <a:gd name="T4" fmla="*/ 19 w 301"/>
                  <a:gd name="T5" fmla="*/ 44 h 596"/>
                  <a:gd name="T6" fmla="*/ 9 w 301"/>
                  <a:gd name="T7" fmla="*/ 96 h 596"/>
                  <a:gd name="T8" fmla="*/ 0 w 301"/>
                  <a:gd name="T9" fmla="*/ 0 h 596"/>
                  <a:gd name="T10" fmla="*/ 71 w 301"/>
                  <a:gd name="T11" fmla="*/ 65 h 596"/>
                  <a:gd name="T12" fmla="*/ 23 w 301"/>
                  <a:gd name="T13" fmla="*/ 42 h 596"/>
                  <a:gd name="T14" fmla="*/ 301 w 301"/>
                  <a:gd name="T15" fmla="*/ 594 h 596"/>
                  <a:gd name="T16" fmla="*/ 297 w 301"/>
                  <a:gd name="T17" fmla="*/ 596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1" h="596">
                    <a:moveTo>
                      <a:pt x="297" y="596"/>
                    </a:moveTo>
                    <a:lnTo>
                      <a:pt x="297" y="596"/>
                    </a:lnTo>
                    <a:lnTo>
                      <a:pt x="19" y="44"/>
                    </a:lnTo>
                    <a:lnTo>
                      <a:pt x="9" y="96"/>
                    </a:lnTo>
                    <a:lnTo>
                      <a:pt x="0" y="0"/>
                    </a:lnTo>
                    <a:lnTo>
                      <a:pt x="71" y="65"/>
                    </a:lnTo>
                    <a:lnTo>
                      <a:pt x="23" y="42"/>
                    </a:lnTo>
                    <a:lnTo>
                      <a:pt x="301" y="594"/>
                    </a:lnTo>
                    <a:lnTo>
                      <a:pt x="297" y="596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23" name="Freeform 309"/>
              <p:cNvSpPr>
                <a:spLocks/>
              </p:cNvSpPr>
              <p:nvPr/>
            </p:nvSpPr>
            <p:spPr bwMode="auto">
              <a:xfrm>
                <a:off x="5795" y="2674"/>
                <a:ext cx="156" cy="308"/>
              </a:xfrm>
              <a:custGeom>
                <a:avLst/>
                <a:gdLst>
                  <a:gd name="T0" fmla="*/ 297 w 301"/>
                  <a:gd name="T1" fmla="*/ 596 h 596"/>
                  <a:gd name="T2" fmla="*/ 297 w 301"/>
                  <a:gd name="T3" fmla="*/ 596 h 596"/>
                  <a:gd name="T4" fmla="*/ 19 w 301"/>
                  <a:gd name="T5" fmla="*/ 44 h 596"/>
                  <a:gd name="T6" fmla="*/ 9 w 301"/>
                  <a:gd name="T7" fmla="*/ 96 h 596"/>
                  <a:gd name="T8" fmla="*/ 0 w 301"/>
                  <a:gd name="T9" fmla="*/ 0 h 596"/>
                  <a:gd name="T10" fmla="*/ 71 w 301"/>
                  <a:gd name="T11" fmla="*/ 65 h 596"/>
                  <a:gd name="T12" fmla="*/ 23 w 301"/>
                  <a:gd name="T13" fmla="*/ 42 h 596"/>
                  <a:gd name="T14" fmla="*/ 301 w 301"/>
                  <a:gd name="T15" fmla="*/ 594 h 596"/>
                  <a:gd name="T16" fmla="*/ 297 w 301"/>
                  <a:gd name="T17" fmla="*/ 596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1" h="596">
                    <a:moveTo>
                      <a:pt x="297" y="596"/>
                    </a:moveTo>
                    <a:lnTo>
                      <a:pt x="297" y="596"/>
                    </a:lnTo>
                    <a:lnTo>
                      <a:pt x="19" y="44"/>
                    </a:lnTo>
                    <a:lnTo>
                      <a:pt x="9" y="96"/>
                    </a:lnTo>
                    <a:lnTo>
                      <a:pt x="0" y="0"/>
                    </a:lnTo>
                    <a:lnTo>
                      <a:pt x="71" y="65"/>
                    </a:lnTo>
                    <a:lnTo>
                      <a:pt x="23" y="42"/>
                    </a:lnTo>
                    <a:lnTo>
                      <a:pt x="301" y="594"/>
                    </a:lnTo>
                    <a:lnTo>
                      <a:pt x="297" y="596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24" name="Freeform 310"/>
              <p:cNvSpPr>
                <a:spLocks/>
              </p:cNvSpPr>
              <p:nvPr/>
            </p:nvSpPr>
            <p:spPr bwMode="auto">
              <a:xfrm>
                <a:off x="5773" y="2681"/>
                <a:ext cx="122" cy="442"/>
              </a:xfrm>
              <a:custGeom>
                <a:avLst/>
                <a:gdLst>
                  <a:gd name="T0" fmla="*/ 231 w 236"/>
                  <a:gd name="T1" fmla="*/ 857 h 857"/>
                  <a:gd name="T2" fmla="*/ 231 w 236"/>
                  <a:gd name="T3" fmla="*/ 857 h 857"/>
                  <a:gd name="T4" fmla="*/ 21 w 236"/>
                  <a:gd name="T5" fmla="*/ 46 h 857"/>
                  <a:gd name="T6" fmla="*/ 0 w 236"/>
                  <a:gd name="T7" fmla="*/ 95 h 857"/>
                  <a:gd name="T8" fmla="*/ 11 w 236"/>
                  <a:gd name="T9" fmla="*/ 0 h 857"/>
                  <a:gd name="T10" fmla="*/ 67 w 236"/>
                  <a:gd name="T11" fmla="*/ 77 h 857"/>
                  <a:gd name="T12" fmla="*/ 25 w 236"/>
                  <a:gd name="T13" fmla="*/ 45 h 857"/>
                  <a:gd name="T14" fmla="*/ 236 w 236"/>
                  <a:gd name="T15" fmla="*/ 855 h 857"/>
                  <a:gd name="T16" fmla="*/ 231 w 236"/>
                  <a:gd name="T17" fmla="*/ 85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6" h="857">
                    <a:moveTo>
                      <a:pt x="231" y="857"/>
                    </a:moveTo>
                    <a:lnTo>
                      <a:pt x="231" y="857"/>
                    </a:lnTo>
                    <a:lnTo>
                      <a:pt x="21" y="46"/>
                    </a:lnTo>
                    <a:lnTo>
                      <a:pt x="0" y="95"/>
                    </a:lnTo>
                    <a:lnTo>
                      <a:pt x="11" y="0"/>
                    </a:lnTo>
                    <a:lnTo>
                      <a:pt x="67" y="77"/>
                    </a:lnTo>
                    <a:lnTo>
                      <a:pt x="25" y="45"/>
                    </a:lnTo>
                    <a:lnTo>
                      <a:pt x="236" y="855"/>
                    </a:lnTo>
                    <a:lnTo>
                      <a:pt x="231" y="857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25" name="Freeform 311"/>
              <p:cNvSpPr>
                <a:spLocks/>
              </p:cNvSpPr>
              <p:nvPr/>
            </p:nvSpPr>
            <p:spPr bwMode="auto">
              <a:xfrm>
                <a:off x="5773" y="2681"/>
                <a:ext cx="122" cy="442"/>
              </a:xfrm>
              <a:custGeom>
                <a:avLst/>
                <a:gdLst>
                  <a:gd name="T0" fmla="*/ 231 w 236"/>
                  <a:gd name="T1" fmla="*/ 857 h 857"/>
                  <a:gd name="T2" fmla="*/ 231 w 236"/>
                  <a:gd name="T3" fmla="*/ 857 h 857"/>
                  <a:gd name="T4" fmla="*/ 21 w 236"/>
                  <a:gd name="T5" fmla="*/ 46 h 857"/>
                  <a:gd name="T6" fmla="*/ 0 w 236"/>
                  <a:gd name="T7" fmla="*/ 95 h 857"/>
                  <a:gd name="T8" fmla="*/ 11 w 236"/>
                  <a:gd name="T9" fmla="*/ 0 h 857"/>
                  <a:gd name="T10" fmla="*/ 67 w 236"/>
                  <a:gd name="T11" fmla="*/ 77 h 857"/>
                  <a:gd name="T12" fmla="*/ 25 w 236"/>
                  <a:gd name="T13" fmla="*/ 45 h 857"/>
                  <a:gd name="T14" fmla="*/ 236 w 236"/>
                  <a:gd name="T15" fmla="*/ 855 h 857"/>
                  <a:gd name="T16" fmla="*/ 231 w 236"/>
                  <a:gd name="T17" fmla="*/ 85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6" h="857">
                    <a:moveTo>
                      <a:pt x="231" y="857"/>
                    </a:moveTo>
                    <a:lnTo>
                      <a:pt x="231" y="857"/>
                    </a:lnTo>
                    <a:lnTo>
                      <a:pt x="21" y="46"/>
                    </a:lnTo>
                    <a:lnTo>
                      <a:pt x="0" y="95"/>
                    </a:lnTo>
                    <a:lnTo>
                      <a:pt x="11" y="0"/>
                    </a:lnTo>
                    <a:lnTo>
                      <a:pt x="67" y="77"/>
                    </a:lnTo>
                    <a:lnTo>
                      <a:pt x="25" y="45"/>
                    </a:lnTo>
                    <a:lnTo>
                      <a:pt x="236" y="855"/>
                    </a:lnTo>
                    <a:lnTo>
                      <a:pt x="231" y="857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26" name="Freeform 312"/>
              <p:cNvSpPr>
                <a:spLocks/>
              </p:cNvSpPr>
              <p:nvPr/>
            </p:nvSpPr>
            <p:spPr bwMode="auto">
              <a:xfrm>
                <a:off x="5794" y="2641"/>
                <a:ext cx="63" cy="68"/>
              </a:xfrm>
              <a:custGeom>
                <a:avLst/>
                <a:gdLst>
                  <a:gd name="T0" fmla="*/ 0 w 122"/>
                  <a:gd name="T1" fmla="*/ 3 h 131"/>
                  <a:gd name="T2" fmla="*/ 0 w 122"/>
                  <a:gd name="T3" fmla="*/ 3 h 131"/>
                  <a:gd name="T4" fmla="*/ 66 w 122"/>
                  <a:gd name="T5" fmla="*/ 78 h 131"/>
                  <a:gd name="T6" fmla="*/ 69 w 122"/>
                  <a:gd name="T7" fmla="*/ 131 h 131"/>
                  <a:gd name="T8" fmla="*/ 36 w 122"/>
                  <a:gd name="T9" fmla="*/ 41 h 131"/>
                  <a:gd name="T10" fmla="*/ 122 w 122"/>
                  <a:gd name="T11" fmla="*/ 85 h 131"/>
                  <a:gd name="T12" fmla="*/ 70 w 122"/>
                  <a:gd name="T13" fmla="*/ 75 h 131"/>
                  <a:gd name="T14" fmla="*/ 4 w 122"/>
                  <a:gd name="T15" fmla="*/ 0 h 131"/>
                  <a:gd name="T16" fmla="*/ 0 w 122"/>
                  <a:gd name="T17" fmla="*/ 3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2" h="131">
                    <a:moveTo>
                      <a:pt x="0" y="3"/>
                    </a:moveTo>
                    <a:lnTo>
                      <a:pt x="0" y="3"/>
                    </a:lnTo>
                    <a:lnTo>
                      <a:pt x="66" y="78"/>
                    </a:lnTo>
                    <a:lnTo>
                      <a:pt x="69" y="131"/>
                    </a:lnTo>
                    <a:lnTo>
                      <a:pt x="36" y="41"/>
                    </a:lnTo>
                    <a:lnTo>
                      <a:pt x="122" y="85"/>
                    </a:lnTo>
                    <a:lnTo>
                      <a:pt x="70" y="75"/>
                    </a:lnTo>
                    <a:lnTo>
                      <a:pt x="4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27" name="Freeform 313"/>
              <p:cNvSpPr>
                <a:spLocks/>
              </p:cNvSpPr>
              <p:nvPr/>
            </p:nvSpPr>
            <p:spPr bwMode="auto">
              <a:xfrm>
                <a:off x="5794" y="2641"/>
                <a:ext cx="63" cy="68"/>
              </a:xfrm>
              <a:custGeom>
                <a:avLst/>
                <a:gdLst>
                  <a:gd name="T0" fmla="*/ 0 w 122"/>
                  <a:gd name="T1" fmla="*/ 3 h 131"/>
                  <a:gd name="T2" fmla="*/ 0 w 122"/>
                  <a:gd name="T3" fmla="*/ 3 h 131"/>
                  <a:gd name="T4" fmla="*/ 66 w 122"/>
                  <a:gd name="T5" fmla="*/ 78 h 131"/>
                  <a:gd name="T6" fmla="*/ 69 w 122"/>
                  <a:gd name="T7" fmla="*/ 131 h 131"/>
                  <a:gd name="T8" fmla="*/ 36 w 122"/>
                  <a:gd name="T9" fmla="*/ 41 h 131"/>
                  <a:gd name="T10" fmla="*/ 122 w 122"/>
                  <a:gd name="T11" fmla="*/ 85 h 131"/>
                  <a:gd name="T12" fmla="*/ 70 w 122"/>
                  <a:gd name="T13" fmla="*/ 75 h 131"/>
                  <a:gd name="T14" fmla="*/ 4 w 122"/>
                  <a:gd name="T15" fmla="*/ 0 h 131"/>
                  <a:gd name="T16" fmla="*/ 0 w 122"/>
                  <a:gd name="T17" fmla="*/ 3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2" h="131">
                    <a:moveTo>
                      <a:pt x="0" y="3"/>
                    </a:moveTo>
                    <a:lnTo>
                      <a:pt x="0" y="3"/>
                    </a:lnTo>
                    <a:lnTo>
                      <a:pt x="66" y="78"/>
                    </a:lnTo>
                    <a:lnTo>
                      <a:pt x="69" y="131"/>
                    </a:lnTo>
                    <a:lnTo>
                      <a:pt x="36" y="41"/>
                    </a:lnTo>
                    <a:lnTo>
                      <a:pt x="122" y="85"/>
                    </a:lnTo>
                    <a:lnTo>
                      <a:pt x="70" y="75"/>
                    </a:lnTo>
                    <a:lnTo>
                      <a:pt x="4" y="0"/>
                    </a:lnTo>
                    <a:lnTo>
                      <a:pt x="0" y="3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28" name="Freeform 314"/>
              <p:cNvSpPr>
                <a:spLocks/>
              </p:cNvSpPr>
              <p:nvPr/>
            </p:nvSpPr>
            <p:spPr bwMode="auto">
              <a:xfrm>
                <a:off x="5544" y="2662"/>
                <a:ext cx="156" cy="179"/>
              </a:xfrm>
              <a:custGeom>
                <a:avLst/>
                <a:gdLst>
                  <a:gd name="T0" fmla="*/ 0 w 302"/>
                  <a:gd name="T1" fmla="*/ 344 h 347"/>
                  <a:gd name="T2" fmla="*/ 0 w 302"/>
                  <a:gd name="T3" fmla="*/ 344 h 347"/>
                  <a:gd name="T4" fmla="*/ 269 w 302"/>
                  <a:gd name="T5" fmla="*/ 35 h 347"/>
                  <a:gd name="T6" fmla="*/ 217 w 302"/>
                  <a:gd name="T7" fmla="*/ 45 h 347"/>
                  <a:gd name="T8" fmla="*/ 302 w 302"/>
                  <a:gd name="T9" fmla="*/ 0 h 347"/>
                  <a:gd name="T10" fmla="*/ 270 w 302"/>
                  <a:gd name="T11" fmla="*/ 91 h 347"/>
                  <a:gd name="T12" fmla="*/ 273 w 302"/>
                  <a:gd name="T13" fmla="*/ 38 h 347"/>
                  <a:gd name="T14" fmla="*/ 4 w 302"/>
                  <a:gd name="T15" fmla="*/ 347 h 347"/>
                  <a:gd name="T16" fmla="*/ 0 w 302"/>
                  <a:gd name="T17" fmla="*/ 344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2" h="347">
                    <a:moveTo>
                      <a:pt x="0" y="344"/>
                    </a:moveTo>
                    <a:lnTo>
                      <a:pt x="0" y="344"/>
                    </a:lnTo>
                    <a:lnTo>
                      <a:pt x="269" y="35"/>
                    </a:lnTo>
                    <a:lnTo>
                      <a:pt x="217" y="45"/>
                    </a:lnTo>
                    <a:lnTo>
                      <a:pt x="302" y="0"/>
                    </a:lnTo>
                    <a:lnTo>
                      <a:pt x="270" y="91"/>
                    </a:lnTo>
                    <a:lnTo>
                      <a:pt x="273" y="38"/>
                    </a:lnTo>
                    <a:lnTo>
                      <a:pt x="4" y="347"/>
                    </a:lnTo>
                    <a:lnTo>
                      <a:pt x="0" y="344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29" name="Freeform 315"/>
              <p:cNvSpPr>
                <a:spLocks/>
              </p:cNvSpPr>
              <p:nvPr/>
            </p:nvSpPr>
            <p:spPr bwMode="auto">
              <a:xfrm>
                <a:off x="5544" y="2662"/>
                <a:ext cx="156" cy="179"/>
              </a:xfrm>
              <a:custGeom>
                <a:avLst/>
                <a:gdLst>
                  <a:gd name="T0" fmla="*/ 0 w 302"/>
                  <a:gd name="T1" fmla="*/ 344 h 347"/>
                  <a:gd name="T2" fmla="*/ 0 w 302"/>
                  <a:gd name="T3" fmla="*/ 344 h 347"/>
                  <a:gd name="T4" fmla="*/ 269 w 302"/>
                  <a:gd name="T5" fmla="*/ 35 h 347"/>
                  <a:gd name="T6" fmla="*/ 217 w 302"/>
                  <a:gd name="T7" fmla="*/ 45 h 347"/>
                  <a:gd name="T8" fmla="*/ 302 w 302"/>
                  <a:gd name="T9" fmla="*/ 0 h 347"/>
                  <a:gd name="T10" fmla="*/ 270 w 302"/>
                  <a:gd name="T11" fmla="*/ 91 h 347"/>
                  <a:gd name="T12" fmla="*/ 273 w 302"/>
                  <a:gd name="T13" fmla="*/ 38 h 347"/>
                  <a:gd name="T14" fmla="*/ 4 w 302"/>
                  <a:gd name="T15" fmla="*/ 347 h 347"/>
                  <a:gd name="T16" fmla="*/ 0 w 302"/>
                  <a:gd name="T17" fmla="*/ 344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2" h="347">
                    <a:moveTo>
                      <a:pt x="0" y="344"/>
                    </a:moveTo>
                    <a:lnTo>
                      <a:pt x="0" y="344"/>
                    </a:lnTo>
                    <a:lnTo>
                      <a:pt x="269" y="35"/>
                    </a:lnTo>
                    <a:lnTo>
                      <a:pt x="217" y="45"/>
                    </a:lnTo>
                    <a:lnTo>
                      <a:pt x="302" y="0"/>
                    </a:lnTo>
                    <a:lnTo>
                      <a:pt x="270" y="91"/>
                    </a:lnTo>
                    <a:lnTo>
                      <a:pt x="273" y="38"/>
                    </a:lnTo>
                    <a:lnTo>
                      <a:pt x="4" y="347"/>
                    </a:lnTo>
                    <a:lnTo>
                      <a:pt x="0" y="34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30" name="Freeform 316"/>
              <p:cNvSpPr>
                <a:spLocks/>
              </p:cNvSpPr>
              <p:nvPr/>
            </p:nvSpPr>
            <p:spPr bwMode="auto">
              <a:xfrm>
                <a:off x="5321" y="2642"/>
                <a:ext cx="362" cy="218"/>
              </a:xfrm>
              <a:custGeom>
                <a:avLst/>
                <a:gdLst>
                  <a:gd name="T0" fmla="*/ 0 w 701"/>
                  <a:gd name="T1" fmla="*/ 419 h 423"/>
                  <a:gd name="T2" fmla="*/ 0 w 701"/>
                  <a:gd name="T3" fmla="*/ 419 h 423"/>
                  <a:gd name="T4" fmla="*/ 659 w 701"/>
                  <a:gd name="T5" fmla="*/ 22 h 423"/>
                  <a:gd name="T6" fmla="*/ 606 w 701"/>
                  <a:gd name="T7" fmla="*/ 16 h 423"/>
                  <a:gd name="T8" fmla="*/ 701 w 701"/>
                  <a:gd name="T9" fmla="*/ 0 h 423"/>
                  <a:gd name="T10" fmla="*/ 642 w 701"/>
                  <a:gd name="T11" fmla="*/ 76 h 423"/>
                  <a:gd name="T12" fmla="*/ 661 w 701"/>
                  <a:gd name="T13" fmla="*/ 26 h 423"/>
                  <a:gd name="T14" fmla="*/ 3 w 701"/>
                  <a:gd name="T15" fmla="*/ 423 h 423"/>
                  <a:gd name="T16" fmla="*/ 0 w 701"/>
                  <a:gd name="T17" fmla="*/ 419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1" h="423">
                    <a:moveTo>
                      <a:pt x="0" y="419"/>
                    </a:moveTo>
                    <a:lnTo>
                      <a:pt x="0" y="419"/>
                    </a:lnTo>
                    <a:lnTo>
                      <a:pt x="659" y="22"/>
                    </a:lnTo>
                    <a:lnTo>
                      <a:pt x="606" y="16"/>
                    </a:lnTo>
                    <a:lnTo>
                      <a:pt x="701" y="0"/>
                    </a:lnTo>
                    <a:lnTo>
                      <a:pt x="642" y="76"/>
                    </a:lnTo>
                    <a:lnTo>
                      <a:pt x="661" y="26"/>
                    </a:lnTo>
                    <a:lnTo>
                      <a:pt x="3" y="423"/>
                    </a:lnTo>
                    <a:lnTo>
                      <a:pt x="0" y="419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31" name="Freeform 317"/>
              <p:cNvSpPr>
                <a:spLocks/>
              </p:cNvSpPr>
              <p:nvPr/>
            </p:nvSpPr>
            <p:spPr bwMode="auto">
              <a:xfrm>
                <a:off x="5321" y="2642"/>
                <a:ext cx="362" cy="218"/>
              </a:xfrm>
              <a:custGeom>
                <a:avLst/>
                <a:gdLst>
                  <a:gd name="T0" fmla="*/ 0 w 701"/>
                  <a:gd name="T1" fmla="*/ 419 h 423"/>
                  <a:gd name="T2" fmla="*/ 0 w 701"/>
                  <a:gd name="T3" fmla="*/ 419 h 423"/>
                  <a:gd name="T4" fmla="*/ 659 w 701"/>
                  <a:gd name="T5" fmla="*/ 22 h 423"/>
                  <a:gd name="T6" fmla="*/ 606 w 701"/>
                  <a:gd name="T7" fmla="*/ 16 h 423"/>
                  <a:gd name="T8" fmla="*/ 701 w 701"/>
                  <a:gd name="T9" fmla="*/ 0 h 423"/>
                  <a:gd name="T10" fmla="*/ 642 w 701"/>
                  <a:gd name="T11" fmla="*/ 76 h 423"/>
                  <a:gd name="T12" fmla="*/ 661 w 701"/>
                  <a:gd name="T13" fmla="*/ 26 h 423"/>
                  <a:gd name="T14" fmla="*/ 3 w 701"/>
                  <a:gd name="T15" fmla="*/ 423 h 423"/>
                  <a:gd name="T16" fmla="*/ 0 w 701"/>
                  <a:gd name="T17" fmla="*/ 419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1" h="423">
                    <a:moveTo>
                      <a:pt x="0" y="419"/>
                    </a:moveTo>
                    <a:lnTo>
                      <a:pt x="0" y="419"/>
                    </a:lnTo>
                    <a:lnTo>
                      <a:pt x="659" y="22"/>
                    </a:lnTo>
                    <a:lnTo>
                      <a:pt x="606" y="16"/>
                    </a:lnTo>
                    <a:lnTo>
                      <a:pt x="701" y="0"/>
                    </a:lnTo>
                    <a:lnTo>
                      <a:pt x="642" y="76"/>
                    </a:lnTo>
                    <a:lnTo>
                      <a:pt x="661" y="26"/>
                    </a:lnTo>
                    <a:lnTo>
                      <a:pt x="3" y="423"/>
                    </a:lnTo>
                    <a:lnTo>
                      <a:pt x="0" y="41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32" name="Freeform 318"/>
              <p:cNvSpPr>
                <a:spLocks/>
              </p:cNvSpPr>
              <p:nvPr/>
            </p:nvSpPr>
            <p:spPr bwMode="auto">
              <a:xfrm>
                <a:off x="5630" y="2635"/>
                <a:ext cx="50" cy="36"/>
              </a:xfrm>
              <a:custGeom>
                <a:avLst/>
                <a:gdLst>
                  <a:gd name="T0" fmla="*/ 74 w 96"/>
                  <a:gd name="T1" fmla="*/ 8 h 70"/>
                  <a:gd name="T2" fmla="*/ 74 w 96"/>
                  <a:gd name="T3" fmla="*/ 8 h 70"/>
                  <a:gd name="T4" fmla="*/ 52 w 96"/>
                  <a:gd name="T5" fmla="*/ 18 h 70"/>
                  <a:gd name="T6" fmla="*/ 0 w 96"/>
                  <a:gd name="T7" fmla="*/ 7 h 70"/>
                  <a:gd name="T8" fmla="*/ 96 w 96"/>
                  <a:gd name="T9" fmla="*/ 0 h 70"/>
                  <a:gd name="T10" fmla="*/ 30 w 96"/>
                  <a:gd name="T11" fmla="*/ 70 h 70"/>
                  <a:gd name="T12" fmla="*/ 54 w 96"/>
                  <a:gd name="T13" fmla="*/ 23 h 70"/>
                  <a:gd name="T14" fmla="*/ 76 w 96"/>
                  <a:gd name="T15" fmla="*/ 12 h 70"/>
                  <a:gd name="T16" fmla="*/ 74 w 96"/>
                  <a:gd name="T17" fmla="*/ 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70">
                    <a:moveTo>
                      <a:pt x="74" y="8"/>
                    </a:moveTo>
                    <a:lnTo>
                      <a:pt x="74" y="8"/>
                    </a:lnTo>
                    <a:lnTo>
                      <a:pt x="52" y="18"/>
                    </a:lnTo>
                    <a:lnTo>
                      <a:pt x="0" y="7"/>
                    </a:lnTo>
                    <a:lnTo>
                      <a:pt x="96" y="0"/>
                    </a:lnTo>
                    <a:lnTo>
                      <a:pt x="30" y="70"/>
                    </a:lnTo>
                    <a:lnTo>
                      <a:pt x="54" y="23"/>
                    </a:lnTo>
                    <a:lnTo>
                      <a:pt x="76" y="12"/>
                    </a:lnTo>
                    <a:lnTo>
                      <a:pt x="74" y="8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33" name="Freeform 319"/>
              <p:cNvSpPr>
                <a:spLocks/>
              </p:cNvSpPr>
              <p:nvPr/>
            </p:nvSpPr>
            <p:spPr bwMode="auto">
              <a:xfrm>
                <a:off x="5630" y="2635"/>
                <a:ext cx="50" cy="36"/>
              </a:xfrm>
              <a:custGeom>
                <a:avLst/>
                <a:gdLst>
                  <a:gd name="T0" fmla="*/ 74 w 96"/>
                  <a:gd name="T1" fmla="*/ 8 h 70"/>
                  <a:gd name="T2" fmla="*/ 74 w 96"/>
                  <a:gd name="T3" fmla="*/ 8 h 70"/>
                  <a:gd name="T4" fmla="*/ 52 w 96"/>
                  <a:gd name="T5" fmla="*/ 18 h 70"/>
                  <a:gd name="T6" fmla="*/ 0 w 96"/>
                  <a:gd name="T7" fmla="*/ 7 h 70"/>
                  <a:gd name="T8" fmla="*/ 96 w 96"/>
                  <a:gd name="T9" fmla="*/ 0 h 70"/>
                  <a:gd name="T10" fmla="*/ 30 w 96"/>
                  <a:gd name="T11" fmla="*/ 70 h 70"/>
                  <a:gd name="T12" fmla="*/ 54 w 96"/>
                  <a:gd name="T13" fmla="*/ 23 h 70"/>
                  <a:gd name="T14" fmla="*/ 76 w 96"/>
                  <a:gd name="T15" fmla="*/ 12 h 70"/>
                  <a:gd name="T16" fmla="*/ 74 w 96"/>
                  <a:gd name="T17" fmla="*/ 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70">
                    <a:moveTo>
                      <a:pt x="74" y="8"/>
                    </a:moveTo>
                    <a:lnTo>
                      <a:pt x="74" y="8"/>
                    </a:lnTo>
                    <a:lnTo>
                      <a:pt x="52" y="18"/>
                    </a:lnTo>
                    <a:lnTo>
                      <a:pt x="0" y="7"/>
                    </a:lnTo>
                    <a:lnTo>
                      <a:pt x="96" y="0"/>
                    </a:lnTo>
                    <a:lnTo>
                      <a:pt x="30" y="70"/>
                    </a:lnTo>
                    <a:lnTo>
                      <a:pt x="54" y="23"/>
                    </a:lnTo>
                    <a:lnTo>
                      <a:pt x="76" y="12"/>
                    </a:lnTo>
                    <a:lnTo>
                      <a:pt x="74" y="8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34" name="Freeform 320"/>
              <p:cNvSpPr>
                <a:spLocks/>
              </p:cNvSpPr>
              <p:nvPr/>
            </p:nvSpPr>
            <p:spPr bwMode="auto">
              <a:xfrm>
                <a:off x="5609" y="2681"/>
                <a:ext cx="138" cy="601"/>
              </a:xfrm>
              <a:custGeom>
                <a:avLst/>
                <a:gdLst>
                  <a:gd name="T0" fmla="*/ 0 w 266"/>
                  <a:gd name="T1" fmla="*/ 1162 h 1163"/>
                  <a:gd name="T2" fmla="*/ 0 w 266"/>
                  <a:gd name="T3" fmla="*/ 1162 h 1163"/>
                  <a:gd name="T4" fmla="*/ 238 w 266"/>
                  <a:gd name="T5" fmla="*/ 46 h 1163"/>
                  <a:gd name="T6" fmla="*/ 198 w 266"/>
                  <a:gd name="T7" fmla="*/ 81 h 1163"/>
                  <a:gd name="T8" fmla="*/ 251 w 266"/>
                  <a:gd name="T9" fmla="*/ 0 h 1163"/>
                  <a:gd name="T10" fmla="*/ 266 w 266"/>
                  <a:gd name="T11" fmla="*/ 95 h 1163"/>
                  <a:gd name="T12" fmla="*/ 243 w 266"/>
                  <a:gd name="T13" fmla="*/ 47 h 1163"/>
                  <a:gd name="T14" fmla="*/ 5 w 266"/>
                  <a:gd name="T15" fmla="*/ 1163 h 1163"/>
                  <a:gd name="T16" fmla="*/ 0 w 266"/>
                  <a:gd name="T17" fmla="*/ 1162 h 1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6" h="1163">
                    <a:moveTo>
                      <a:pt x="0" y="1162"/>
                    </a:moveTo>
                    <a:lnTo>
                      <a:pt x="0" y="1162"/>
                    </a:lnTo>
                    <a:lnTo>
                      <a:pt x="238" y="46"/>
                    </a:lnTo>
                    <a:lnTo>
                      <a:pt x="198" y="81"/>
                    </a:lnTo>
                    <a:lnTo>
                      <a:pt x="251" y="0"/>
                    </a:lnTo>
                    <a:lnTo>
                      <a:pt x="266" y="95"/>
                    </a:lnTo>
                    <a:lnTo>
                      <a:pt x="243" y="47"/>
                    </a:lnTo>
                    <a:lnTo>
                      <a:pt x="5" y="1163"/>
                    </a:lnTo>
                    <a:lnTo>
                      <a:pt x="0" y="1162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35" name="Freeform 321"/>
              <p:cNvSpPr>
                <a:spLocks/>
              </p:cNvSpPr>
              <p:nvPr/>
            </p:nvSpPr>
            <p:spPr bwMode="auto">
              <a:xfrm>
                <a:off x="5609" y="2681"/>
                <a:ext cx="138" cy="601"/>
              </a:xfrm>
              <a:custGeom>
                <a:avLst/>
                <a:gdLst>
                  <a:gd name="T0" fmla="*/ 0 w 266"/>
                  <a:gd name="T1" fmla="*/ 1162 h 1163"/>
                  <a:gd name="T2" fmla="*/ 0 w 266"/>
                  <a:gd name="T3" fmla="*/ 1162 h 1163"/>
                  <a:gd name="T4" fmla="*/ 238 w 266"/>
                  <a:gd name="T5" fmla="*/ 46 h 1163"/>
                  <a:gd name="T6" fmla="*/ 198 w 266"/>
                  <a:gd name="T7" fmla="*/ 81 h 1163"/>
                  <a:gd name="T8" fmla="*/ 251 w 266"/>
                  <a:gd name="T9" fmla="*/ 0 h 1163"/>
                  <a:gd name="T10" fmla="*/ 266 w 266"/>
                  <a:gd name="T11" fmla="*/ 95 h 1163"/>
                  <a:gd name="T12" fmla="*/ 243 w 266"/>
                  <a:gd name="T13" fmla="*/ 47 h 1163"/>
                  <a:gd name="T14" fmla="*/ 5 w 266"/>
                  <a:gd name="T15" fmla="*/ 1163 h 1163"/>
                  <a:gd name="T16" fmla="*/ 0 w 266"/>
                  <a:gd name="T17" fmla="*/ 1162 h 1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6" h="1163">
                    <a:moveTo>
                      <a:pt x="0" y="1162"/>
                    </a:moveTo>
                    <a:lnTo>
                      <a:pt x="0" y="1162"/>
                    </a:lnTo>
                    <a:lnTo>
                      <a:pt x="238" y="46"/>
                    </a:lnTo>
                    <a:lnTo>
                      <a:pt x="198" y="81"/>
                    </a:lnTo>
                    <a:lnTo>
                      <a:pt x="251" y="0"/>
                    </a:lnTo>
                    <a:lnTo>
                      <a:pt x="266" y="95"/>
                    </a:lnTo>
                    <a:lnTo>
                      <a:pt x="243" y="47"/>
                    </a:lnTo>
                    <a:lnTo>
                      <a:pt x="5" y="1163"/>
                    </a:lnTo>
                    <a:lnTo>
                      <a:pt x="0" y="1162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36" name="Freeform 322"/>
              <p:cNvSpPr>
                <a:spLocks/>
              </p:cNvSpPr>
              <p:nvPr/>
            </p:nvSpPr>
            <p:spPr bwMode="auto">
              <a:xfrm>
                <a:off x="5782" y="2268"/>
                <a:ext cx="87" cy="248"/>
              </a:xfrm>
              <a:custGeom>
                <a:avLst/>
                <a:gdLst>
                  <a:gd name="T0" fmla="*/ 169 w 169"/>
                  <a:gd name="T1" fmla="*/ 2 h 481"/>
                  <a:gd name="T2" fmla="*/ 169 w 169"/>
                  <a:gd name="T3" fmla="*/ 2 h 481"/>
                  <a:gd name="T4" fmla="*/ 22 w 169"/>
                  <a:gd name="T5" fmla="*/ 436 h 481"/>
                  <a:gd name="T6" fmla="*/ 66 w 169"/>
                  <a:gd name="T7" fmla="*/ 407 h 481"/>
                  <a:gd name="T8" fmla="*/ 4 w 169"/>
                  <a:gd name="T9" fmla="*/ 481 h 481"/>
                  <a:gd name="T10" fmla="*/ 0 w 169"/>
                  <a:gd name="T11" fmla="*/ 385 h 481"/>
                  <a:gd name="T12" fmla="*/ 17 w 169"/>
                  <a:gd name="T13" fmla="*/ 435 h 481"/>
                  <a:gd name="T14" fmla="*/ 164 w 169"/>
                  <a:gd name="T15" fmla="*/ 0 h 481"/>
                  <a:gd name="T16" fmla="*/ 169 w 169"/>
                  <a:gd name="T17" fmla="*/ 2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481">
                    <a:moveTo>
                      <a:pt x="169" y="2"/>
                    </a:moveTo>
                    <a:lnTo>
                      <a:pt x="169" y="2"/>
                    </a:lnTo>
                    <a:lnTo>
                      <a:pt x="22" y="436"/>
                    </a:lnTo>
                    <a:lnTo>
                      <a:pt x="66" y="407"/>
                    </a:lnTo>
                    <a:lnTo>
                      <a:pt x="4" y="481"/>
                    </a:lnTo>
                    <a:lnTo>
                      <a:pt x="0" y="385"/>
                    </a:lnTo>
                    <a:lnTo>
                      <a:pt x="17" y="435"/>
                    </a:lnTo>
                    <a:lnTo>
                      <a:pt x="164" y="0"/>
                    </a:lnTo>
                    <a:lnTo>
                      <a:pt x="169" y="2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37" name="Freeform 323"/>
              <p:cNvSpPr>
                <a:spLocks/>
              </p:cNvSpPr>
              <p:nvPr/>
            </p:nvSpPr>
            <p:spPr bwMode="auto">
              <a:xfrm>
                <a:off x="5782" y="2268"/>
                <a:ext cx="87" cy="248"/>
              </a:xfrm>
              <a:custGeom>
                <a:avLst/>
                <a:gdLst>
                  <a:gd name="T0" fmla="*/ 169 w 169"/>
                  <a:gd name="T1" fmla="*/ 2 h 481"/>
                  <a:gd name="T2" fmla="*/ 169 w 169"/>
                  <a:gd name="T3" fmla="*/ 2 h 481"/>
                  <a:gd name="T4" fmla="*/ 22 w 169"/>
                  <a:gd name="T5" fmla="*/ 436 h 481"/>
                  <a:gd name="T6" fmla="*/ 66 w 169"/>
                  <a:gd name="T7" fmla="*/ 407 h 481"/>
                  <a:gd name="T8" fmla="*/ 4 w 169"/>
                  <a:gd name="T9" fmla="*/ 481 h 481"/>
                  <a:gd name="T10" fmla="*/ 0 w 169"/>
                  <a:gd name="T11" fmla="*/ 385 h 481"/>
                  <a:gd name="T12" fmla="*/ 17 w 169"/>
                  <a:gd name="T13" fmla="*/ 435 h 481"/>
                  <a:gd name="T14" fmla="*/ 164 w 169"/>
                  <a:gd name="T15" fmla="*/ 0 h 481"/>
                  <a:gd name="T16" fmla="*/ 169 w 169"/>
                  <a:gd name="T17" fmla="*/ 2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481">
                    <a:moveTo>
                      <a:pt x="169" y="2"/>
                    </a:moveTo>
                    <a:lnTo>
                      <a:pt x="169" y="2"/>
                    </a:lnTo>
                    <a:lnTo>
                      <a:pt x="22" y="436"/>
                    </a:lnTo>
                    <a:lnTo>
                      <a:pt x="66" y="407"/>
                    </a:lnTo>
                    <a:lnTo>
                      <a:pt x="4" y="481"/>
                    </a:lnTo>
                    <a:lnTo>
                      <a:pt x="0" y="385"/>
                    </a:lnTo>
                    <a:lnTo>
                      <a:pt x="17" y="435"/>
                    </a:lnTo>
                    <a:lnTo>
                      <a:pt x="164" y="0"/>
                    </a:lnTo>
                    <a:lnTo>
                      <a:pt x="169" y="2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38" name="Freeform 324"/>
              <p:cNvSpPr>
                <a:spLocks/>
              </p:cNvSpPr>
              <p:nvPr/>
            </p:nvSpPr>
            <p:spPr bwMode="auto">
              <a:xfrm>
                <a:off x="5799" y="1937"/>
                <a:ext cx="341" cy="586"/>
              </a:xfrm>
              <a:custGeom>
                <a:avLst/>
                <a:gdLst>
                  <a:gd name="T0" fmla="*/ 659 w 659"/>
                  <a:gd name="T1" fmla="*/ 2 h 1134"/>
                  <a:gd name="T2" fmla="*/ 659 w 659"/>
                  <a:gd name="T3" fmla="*/ 2 h 1134"/>
                  <a:gd name="T4" fmla="*/ 26 w 659"/>
                  <a:gd name="T5" fmla="*/ 1094 h 1134"/>
                  <a:gd name="T6" fmla="*/ 76 w 659"/>
                  <a:gd name="T7" fmla="*/ 1074 h 1134"/>
                  <a:gd name="T8" fmla="*/ 0 w 659"/>
                  <a:gd name="T9" fmla="*/ 1134 h 1134"/>
                  <a:gd name="T10" fmla="*/ 15 w 659"/>
                  <a:gd name="T11" fmla="*/ 1039 h 1134"/>
                  <a:gd name="T12" fmla="*/ 22 w 659"/>
                  <a:gd name="T13" fmla="*/ 1092 h 1134"/>
                  <a:gd name="T14" fmla="*/ 655 w 659"/>
                  <a:gd name="T15" fmla="*/ 0 h 1134"/>
                  <a:gd name="T16" fmla="*/ 659 w 659"/>
                  <a:gd name="T17" fmla="*/ 2 h 1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9" h="1134">
                    <a:moveTo>
                      <a:pt x="659" y="2"/>
                    </a:moveTo>
                    <a:lnTo>
                      <a:pt x="659" y="2"/>
                    </a:lnTo>
                    <a:lnTo>
                      <a:pt x="26" y="1094"/>
                    </a:lnTo>
                    <a:lnTo>
                      <a:pt x="76" y="1074"/>
                    </a:lnTo>
                    <a:lnTo>
                      <a:pt x="0" y="1134"/>
                    </a:lnTo>
                    <a:lnTo>
                      <a:pt x="15" y="1039"/>
                    </a:lnTo>
                    <a:lnTo>
                      <a:pt x="22" y="1092"/>
                    </a:lnTo>
                    <a:lnTo>
                      <a:pt x="655" y="0"/>
                    </a:lnTo>
                    <a:lnTo>
                      <a:pt x="659" y="2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39" name="Freeform 325"/>
              <p:cNvSpPr>
                <a:spLocks/>
              </p:cNvSpPr>
              <p:nvPr/>
            </p:nvSpPr>
            <p:spPr bwMode="auto">
              <a:xfrm>
                <a:off x="5799" y="1937"/>
                <a:ext cx="341" cy="586"/>
              </a:xfrm>
              <a:custGeom>
                <a:avLst/>
                <a:gdLst>
                  <a:gd name="T0" fmla="*/ 659 w 659"/>
                  <a:gd name="T1" fmla="*/ 2 h 1134"/>
                  <a:gd name="T2" fmla="*/ 659 w 659"/>
                  <a:gd name="T3" fmla="*/ 2 h 1134"/>
                  <a:gd name="T4" fmla="*/ 26 w 659"/>
                  <a:gd name="T5" fmla="*/ 1094 h 1134"/>
                  <a:gd name="T6" fmla="*/ 76 w 659"/>
                  <a:gd name="T7" fmla="*/ 1074 h 1134"/>
                  <a:gd name="T8" fmla="*/ 0 w 659"/>
                  <a:gd name="T9" fmla="*/ 1134 h 1134"/>
                  <a:gd name="T10" fmla="*/ 15 w 659"/>
                  <a:gd name="T11" fmla="*/ 1039 h 1134"/>
                  <a:gd name="T12" fmla="*/ 22 w 659"/>
                  <a:gd name="T13" fmla="*/ 1092 h 1134"/>
                  <a:gd name="T14" fmla="*/ 655 w 659"/>
                  <a:gd name="T15" fmla="*/ 0 h 1134"/>
                  <a:gd name="T16" fmla="*/ 659 w 659"/>
                  <a:gd name="T17" fmla="*/ 2 h 1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9" h="1134">
                    <a:moveTo>
                      <a:pt x="659" y="2"/>
                    </a:moveTo>
                    <a:lnTo>
                      <a:pt x="659" y="2"/>
                    </a:lnTo>
                    <a:lnTo>
                      <a:pt x="26" y="1094"/>
                    </a:lnTo>
                    <a:lnTo>
                      <a:pt x="76" y="1074"/>
                    </a:lnTo>
                    <a:lnTo>
                      <a:pt x="0" y="1134"/>
                    </a:lnTo>
                    <a:lnTo>
                      <a:pt x="15" y="1039"/>
                    </a:lnTo>
                    <a:lnTo>
                      <a:pt x="22" y="1092"/>
                    </a:lnTo>
                    <a:lnTo>
                      <a:pt x="655" y="0"/>
                    </a:lnTo>
                    <a:lnTo>
                      <a:pt x="659" y="2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40" name="Freeform 326"/>
              <p:cNvSpPr>
                <a:spLocks/>
              </p:cNvSpPr>
              <p:nvPr/>
            </p:nvSpPr>
            <p:spPr bwMode="auto">
              <a:xfrm>
                <a:off x="5832" y="2640"/>
                <a:ext cx="322" cy="183"/>
              </a:xfrm>
              <a:custGeom>
                <a:avLst/>
                <a:gdLst>
                  <a:gd name="T0" fmla="*/ 622 w 624"/>
                  <a:gd name="T1" fmla="*/ 355 h 355"/>
                  <a:gd name="T2" fmla="*/ 622 w 624"/>
                  <a:gd name="T3" fmla="*/ 355 h 355"/>
                  <a:gd name="T4" fmla="*/ 40 w 624"/>
                  <a:gd name="T5" fmla="*/ 25 h 355"/>
                  <a:gd name="T6" fmla="*/ 60 w 624"/>
                  <a:gd name="T7" fmla="*/ 74 h 355"/>
                  <a:gd name="T8" fmla="*/ 0 w 624"/>
                  <a:gd name="T9" fmla="*/ 0 h 355"/>
                  <a:gd name="T10" fmla="*/ 95 w 624"/>
                  <a:gd name="T11" fmla="*/ 13 h 355"/>
                  <a:gd name="T12" fmla="*/ 42 w 624"/>
                  <a:gd name="T13" fmla="*/ 21 h 355"/>
                  <a:gd name="T14" fmla="*/ 624 w 624"/>
                  <a:gd name="T15" fmla="*/ 351 h 355"/>
                  <a:gd name="T16" fmla="*/ 622 w 624"/>
                  <a:gd name="T17" fmla="*/ 355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4" h="355">
                    <a:moveTo>
                      <a:pt x="622" y="355"/>
                    </a:moveTo>
                    <a:lnTo>
                      <a:pt x="622" y="355"/>
                    </a:lnTo>
                    <a:lnTo>
                      <a:pt x="40" y="25"/>
                    </a:lnTo>
                    <a:lnTo>
                      <a:pt x="60" y="74"/>
                    </a:lnTo>
                    <a:lnTo>
                      <a:pt x="0" y="0"/>
                    </a:lnTo>
                    <a:lnTo>
                      <a:pt x="95" y="13"/>
                    </a:lnTo>
                    <a:lnTo>
                      <a:pt x="42" y="21"/>
                    </a:lnTo>
                    <a:lnTo>
                      <a:pt x="624" y="351"/>
                    </a:lnTo>
                    <a:lnTo>
                      <a:pt x="622" y="355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41" name="Freeform 327"/>
              <p:cNvSpPr>
                <a:spLocks/>
              </p:cNvSpPr>
              <p:nvPr/>
            </p:nvSpPr>
            <p:spPr bwMode="auto">
              <a:xfrm>
                <a:off x="5832" y="2640"/>
                <a:ext cx="322" cy="183"/>
              </a:xfrm>
              <a:custGeom>
                <a:avLst/>
                <a:gdLst>
                  <a:gd name="T0" fmla="*/ 622 w 624"/>
                  <a:gd name="T1" fmla="*/ 355 h 355"/>
                  <a:gd name="T2" fmla="*/ 622 w 624"/>
                  <a:gd name="T3" fmla="*/ 355 h 355"/>
                  <a:gd name="T4" fmla="*/ 40 w 624"/>
                  <a:gd name="T5" fmla="*/ 25 h 355"/>
                  <a:gd name="T6" fmla="*/ 60 w 624"/>
                  <a:gd name="T7" fmla="*/ 74 h 355"/>
                  <a:gd name="T8" fmla="*/ 0 w 624"/>
                  <a:gd name="T9" fmla="*/ 0 h 355"/>
                  <a:gd name="T10" fmla="*/ 95 w 624"/>
                  <a:gd name="T11" fmla="*/ 13 h 355"/>
                  <a:gd name="T12" fmla="*/ 42 w 624"/>
                  <a:gd name="T13" fmla="*/ 21 h 355"/>
                  <a:gd name="T14" fmla="*/ 624 w 624"/>
                  <a:gd name="T15" fmla="*/ 351 h 355"/>
                  <a:gd name="T16" fmla="*/ 622 w 624"/>
                  <a:gd name="T17" fmla="*/ 355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4" h="355">
                    <a:moveTo>
                      <a:pt x="622" y="355"/>
                    </a:moveTo>
                    <a:lnTo>
                      <a:pt x="622" y="355"/>
                    </a:lnTo>
                    <a:lnTo>
                      <a:pt x="40" y="25"/>
                    </a:lnTo>
                    <a:lnTo>
                      <a:pt x="60" y="74"/>
                    </a:lnTo>
                    <a:lnTo>
                      <a:pt x="0" y="0"/>
                    </a:lnTo>
                    <a:lnTo>
                      <a:pt x="95" y="13"/>
                    </a:lnTo>
                    <a:lnTo>
                      <a:pt x="42" y="21"/>
                    </a:lnTo>
                    <a:lnTo>
                      <a:pt x="624" y="351"/>
                    </a:lnTo>
                    <a:lnTo>
                      <a:pt x="622" y="355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42" name="Freeform 328"/>
              <p:cNvSpPr>
                <a:spLocks/>
              </p:cNvSpPr>
              <p:nvPr/>
            </p:nvSpPr>
            <p:spPr bwMode="auto">
              <a:xfrm>
                <a:off x="5842" y="2590"/>
                <a:ext cx="336" cy="43"/>
              </a:xfrm>
              <a:custGeom>
                <a:avLst/>
                <a:gdLst>
                  <a:gd name="T0" fmla="*/ 649 w 650"/>
                  <a:gd name="T1" fmla="*/ 83 h 83"/>
                  <a:gd name="T2" fmla="*/ 649 w 650"/>
                  <a:gd name="T3" fmla="*/ 83 h 83"/>
                  <a:gd name="T4" fmla="*/ 47 w 650"/>
                  <a:gd name="T5" fmla="*/ 34 h 83"/>
                  <a:gd name="T6" fmla="*/ 86 w 650"/>
                  <a:gd name="T7" fmla="*/ 70 h 83"/>
                  <a:gd name="T8" fmla="*/ 0 w 650"/>
                  <a:gd name="T9" fmla="*/ 27 h 83"/>
                  <a:gd name="T10" fmla="*/ 92 w 650"/>
                  <a:gd name="T11" fmla="*/ 0 h 83"/>
                  <a:gd name="T12" fmla="*/ 47 w 650"/>
                  <a:gd name="T13" fmla="*/ 29 h 83"/>
                  <a:gd name="T14" fmla="*/ 650 w 650"/>
                  <a:gd name="T15" fmla="*/ 78 h 83"/>
                  <a:gd name="T16" fmla="*/ 649 w 650"/>
                  <a:gd name="T1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0" h="83">
                    <a:moveTo>
                      <a:pt x="649" y="83"/>
                    </a:moveTo>
                    <a:lnTo>
                      <a:pt x="649" y="83"/>
                    </a:lnTo>
                    <a:lnTo>
                      <a:pt x="47" y="34"/>
                    </a:lnTo>
                    <a:lnTo>
                      <a:pt x="86" y="70"/>
                    </a:lnTo>
                    <a:lnTo>
                      <a:pt x="0" y="27"/>
                    </a:lnTo>
                    <a:lnTo>
                      <a:pt x="92" y="0"/>
                    </a:lnTo>
                    <a:lnTo>
                      <a:pt x="47" y="29"/>
                    </a:lnTo>
                    <a:lnTo>
                      <a:pt x="650" y="78"/>
                    </a:lnTo>
                    <a:lnTo>
                      <a:pt x="649" y="83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43" name="Freeform 329"/>
              <p:cNvSpPr>
                <a:spLocks/>
              </p:cNvSpPr>
              <p:nvPr/>
            </p:nvSpPr>
            <p:spPr bwMode="auto">
              <a:xfrm>
                <a:off x="5842" y="2590"/>
                <a:ext cx="336" cy="43"/>
              </a:xfrm>
              <a:custGeom>
                <a:avLst/>
                <a:gdLst>
                  <a:gd name="T0" fmla="*/ 649 w 650"/>
                  <a:gd name="T1" fmla="*/ 83 h 83"/>
                  <a:gd name="T2" fmla="*/ 649 w 650"/>
                  <a:gd name="T3" fmla="*/ 83 h 83"/>
                  <a:gd name="T4" fmla="*/ 47 w 650"/>
                  <a:gd name="T5" fmla="*/ 34 h 83"/>
                  <a:gd name="T6" fmla="*/ 86 w 650"/>
                  <a:gd name="T7" fmla="*/ 70 h 83"/>
                  <a:gd name="T8" fmla="*/ 0 w 650"/>
                  <a:gd name="T9" fmla="*/ 27 h 83"/>
                  <a:gd name="T10" fmla="*/ 92 w 650"/>
                  <a:gd name="T11" fmla="*/ 0 h 83"/>
                  <a:gd name="T12" fmla="*/ 47 w 650"/>
                  <a:gd name="T13" fmla="*/ 29 h 83"/>
                  <a:gd name="T14" fmla="*/ 650 w 650"/>
                  <a:gd name="T15" fmla="*/ 78 h 83"/>
                  <a:gd name="T16" fmla="*/ 649 w 650"/>
                  <a:gd name="T1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0" h="83">
                    <a:moveTo>
                      <a:pt x="649" y="83"/>
                    </a:moveTo>
                    <a:lnTo>
                      <a:pt x="649" y="83"/>
                    </a:lnTo>
                    <a:lnTo>
                      <a:pt x="47" y="34"/>
                    </a:lnTo>
                    <a:lnTo>
                      <a:pt x="86" y="70"/>
                    </a:lnTo>
                    <a:lnTo>
                      <a:pt x="0" y="27"/>
                    </a:lnTo>
                    <a:lnTo>
                      <a:pt x="92" y="0"/>
                    </a:lnTo>
                    <a:lnTo>
                      <a:pt x="47" y="29"/>
                    </a:lnTo>
                    <a:lnTo>
                      <a:pt x="650" y="78"/>
                    </a:lnTo>
                    <a:lnTo>
                      <a:pt x="649" y="83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44" name="Freeform 330"/>
              <p:cNvSpPr>
                <a:spLocks/>
              </p:cNvSpPr>
              <p:nvPr/>
            </p:nvSpPr>
            <p:spPr bwMode="auto">
              <a:xfrm>
                <a:off x="5833" y="2637"/>
                <a:ext cx="217" cy="111"/>
              </a:xfrm>
              <a:custGeom>
                <a:avLst/>
                <a:gdLst>
                  <a:gd name="T0" fmla="*/ 417 w 419"/>
                  <a:gd name="T1" fmla="*/ 216 h 216"/>
                  <a:gd name="T2" fmla="*/ 417 w 419"/>
                  <a:gd name="T3" fmla="*/ 216 h 216"/>
                  <a:gd name="T4" fmla="*/ 41 w 419"/>
                  <a:gd name="T5" fmla="*/ 24 h 216"/>
                  <a:gd name="T6" fmla="*/ 64 w 419"/>
                  <a:gd name="T7" fmla="*/ 72 h 216"/>
                  <a:gd name="T8" fmla="*/ 0 w 419"/>
                  <a:gd name="T9" fmla="*/ 0 h 216"/>
                  <a:gd name="T10" fmla="*/ 95 w 419"/>
                  <a:gd name="T11" fmla="*/ 9 h 216"/>
                  <a:gd name="T12" fmla="*/ 43 w 419"/>
                  <a:gd name="T13" fmla="*/ 19 h 216"/>
                  <a:gd name="T14" fmla="*/ 419 w 419"/>
                  <a:gd name="T15" fmla="*/ 212 h 216"/>
                  <a:gd name="T16" fmla="*/ 417 w 419"/>
                  <a:gd name="T17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216">
                    <a:moveTo>
                      <a:pt x="417" y="216"/>
                    </a:moveTo>
                    <a:lnTo>
                      <a:pt x="417" y="216"/>
                    </a:lnTo>
                    <a:lnTo>
                      <a:pt x="41" y="24"/>
                    </a:lnTo>
                    <a:lnTo>
                      <a:pt x="64" y="72"/>
                    </a:lnTo>
                    <a:lnTo>
                      <a:pt x="0" y="0"/>
                    </a:lnTo>
                    <a:lnTo>
                      <a:pt x="95" y="9"/>
                    </a:lnTo>
                    <a:lnTo>
                      <a:pt x="43" y="19"/>
                    </a:lnTo>
                    <a:lnTo>
                      <a:pt x="419" y="212"/>
                    </a:lnTo>
                    <a:lnTo>
                      <a:pt x="417" y="216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45" name="Freeform 331"/>
              <p:cNvSpPr>
                <a:spLocks/>
              </p:cNvSpPr>
              <p:nvPr/>
            </p:nvSpPr>
            <p:spPr bwMode="auto">
              <a:xfrm>
                <a:off x="5833" y="2637"/>
                <a:ext cx="217" cy="111"/>
              </a:xfrm>
              <a:custGeom>
                <a:avLst/>
                <a:gdLst>
                  <a:gd name="T0" fmla="*/ 417 w 419"/>
                  <a:gd name="T1" fmla="*/ 216 h 216"/>
                  <a:gd name="T2" fmla="*/ 417 w 419"/>
                  <a:gd name="T3" fmla="*/ 216 h 216"/>
                  <a:gd name="T4" fmla="*/ 41 w 419"/>
                  <a:gd name="T5" fmla="*/ 24 h 216"/>
                  <a:gd name="T6" fmla="*/ 64 w 419"/>
                  <a:gd name="T7" fmla="*/ 72 h 216"/>
                  <a:gd name="T8" fmla="*/ 0 w 419"/>
                  <a:gd name="T9" fmla="*/ 0 h 216"/>
                  <a:gd name="T10" fmla="*/ 95 w 419"/>
                  <a:gd name="T11" fmla="*/ 9 h 216"/>
                  <a:gd name="T12" fmla="*/ 43 w 419"/>
                  <a:gd name="T13" fmla="*/ 19 h 216"/>
                  <a:gd name="T14" fmla="*/ 419 w 419"/>
                  <a:gd name="T15" fmla="*/ 212 h 216"/>
                  <a:gd name="T16" fmla="*/ 417 w 419"/>
                  <a:gd name="T17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216">
                    <a:moveTo>
                      <a:pt x="417" y="216"/>
                    </a:moveTo>
                    <a:lnTo>
                      <a:pt x="417" y="216"/>
                    </a:lnTo>
                    <a:lnTo>
                      <a:pt x="41" y="24"/>
                    </a:lnTo>
                    <a:lnTo>
                      <a:pt x="64" y="72"/>
                    </a:lnTo>
                    <a:lnTo>
                      <a:pt x="0" y="0"/>
                    </a:lnTo>
                    <a:lnTo>
                      <a:pt x="95" y="9"/>
                    </a:lnTo>
                    <a:lnTo>
                      <a:pt x="43" y="19"/>
                    </a:lnTo>
                    <a:lnTo>
                      <a:pt x="419" y="212"/>
                    </a:lnTo>
                    <a:lnTo>
                      <a:pt x="417" y="216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46" name="Freeform 332"/>
              <p:cNvSpPr>
                <a:spLocks/>
              </p:cNvSpPr>
              <p:nvPr/>
            </p:nvSpPr>
            <p:spPr bwMode="auto">
              <a:xfrm>
                <a:off x="5486" y="2679"/>
                <a:ext cx="248" cy="779"/>
              </a:xfrm>
              <a:custGeom>
                <a:avLst/>
                <a:gdLst>
                  <a:gd name="T0" fmla="*/ 0 w 480"/>
                  <a:gd name="T1" fmla="*/ 1505 h 1507"/>
                  <a:gd name="T2" fmla="*/ 0 w 480"/>
                  <a:gd name="T3" fmla="*/ 1505 h 1507"/>
                  <a:gd name="T4" fmla="*/ 457 w 480"/>
                  <a:gd name="T5" fmla="*/ 45 h 1507"/>
                  <a:gd name="T6" fmla="*/ 414 w 480"/>
                  <a:gd name="T7" fmla="*/ 75 h 1507"/>
                  <a:gd name="T8" fmla="*/ 474 w 480"/>
                  <a:gd name="T9" fmla="*/ 0 h 1507"/>
                  <a:gd name="T10" fmla="*/ 480 w 480"/>
                  <a:gd name="T11" fmla="*/ 96 h 1507"/>
                  <a:gd name="T12" fmla="*/ 462 w 480"/>
                  <a:gd name="T13" fmla="*/ 47 h 1507"/>
                  <a:gd name="T14" fmla="*/ 5 w 480"/>
                  <a:gd name="T15" fmla="*/ 1507 h 1507"/>
                  <a:gd name="T16" fmla="*/ 0 w 480"/>
                  <a:gd name="T17" fmla="*/ 1505 h 1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0" h="1507">
                    <a:moveTo>
                      <a:pt x="0" y="1505"/>
                    </a:moveTo>
                    <a:lnTo>
                      <a:pt x="0" y="1505"/>
                    </a:lnTo>
                    <a:lnTo>
                      <a:pt x="457" y="45"/>
                    </a:lnTo>
                    <a:lnTo>
                      <a:pt x="414" y="75"/>
                    </a:lnTo>
                    <a:lnTo>
                      <a:pt x="474" y="0"/>
                    </a:lnTo>
                    <a:lnTo>
                      <a:pt x="480" y="96"/>
                    </a:lnTo>
                    <a:lnTo>
                      <a:pt x="462" y="47"/>
                    </a:lnTo>
                    <a:lnTo>
                      <a:pt x="5" y="1507"/>
                    </a:lnTo>
                    <a:lnTo>
                      <a:pt x="0" y="1505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47" name="Freeform 333"/>
              <p:cNvSpPr>
                <a:spLocks/>
              </p:cNvSpPr>
              <p:nvPr/>
            </p:nvSpPr>
            <p:spPr bwMode="auto">
              <a:xfrm>
                <a:off x="5486" y="2679"/>
                <a:ext cx="248" cy="779"/>
              </a:xfrm>
              <a:custGeom>
                <a:avLst/>
                <a:gdLst>
                  <a:gd name="T0" fmla="*/ 0 w 480"/>
                  <a:gd name="T1" fmla="*/ 1505 h 1507"/>
                  <a:gd name="T2" fmla="*/ 0 w 480"/>
                  <a:gd name="T3" fmla="*/ 1505 h 1507"/>
                  <a:gd name="T4" fmla="*/ 457 w 480"/>
                  <a:gd name="T5" fmla="*/ 45 h 1507"/>
                  <a:gd name="T6" fmla="*/ 414 w 480"/>
                  <a:gd name="T7" fmla="*/ 75 h 1507"/>
                  <a:gd name="T8" fmla="*/ 474 w 480"/>
                  <a:gd name="T9" fmla="*/ 0 h 1507"/>
                  <a:gd name="T10" fmla="*/ 480 w 480"/>
                  <a:gd name="T11" fmla="*/ 96 h 1507"/>
                  <a:gd name="T12" fmla="*/ 462 w 480"/>
                  <a:gd name="T13" fmla="*/ 47 h 1507"/>
                  <a:gd name="T14" fmla="*/ 5 w 480"/>
                  <a:gd name="T15" fmla="*/ 1507 h 1507"/>
                  <a:gd name="T16" fmla="*/ 0 w 480"/>
                  <a:gd name="T17" fmla="*/ 1505 h 1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0" h="1507">
                    <a:moveTo>
                      <a:pt x="0" y="1505"/>
                    </a:moveTo>
                    <a:lnTo>
                      <a:pt x="0" y="1505"/>
                    </a:lnTo>
                    <a:lnTo>
                      <a:pt x="457" y="45"/>
                    </a:lnTo>
                    <a:lnTo>
                      <a:pt x="414" y="75"/>
                    </a:lnTo>
                    <a:lnTo>
                      <a:pt x="474" y="0"/>
                    </a:lnTo>
                    <a:lnTo>
                      <a:pt x="480" y="96"/>
                    </a:lnTo>
                    <a:lnTo>
                      <a:pt x="462" y="47"/>
                    </a:lnTo>
                    <a:lnTo>
                      <a:pt x="5" y="1507"/>
                    </a:lnTo>
                    <a:lnTo>
                      <a:pt x="0" y="1505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48" name="Freeform 334"/>
              <p:cNvSpPr>
                <a:spLocks/>
              </p:cNvSpPr>
              <p:nvPr/>
            </p:nvSpPr>
            <p:spPr bwMode="auto">
              <a:xfrm>
                <a:off x="5701" y="2680"/>
                <a:ext cx="34" cy="87"/>
              </a:xfrm>
              <a:custGeom>
                <a:avLst/>
                <a:gdLst>
                  <a:gd name="T0" fmla="*/ 6 w 67"/>
                  <a:gd name="T1" fmla="*/ 167 h 169"/>
                  <a:gd name="T2" fmla="*/ 6 w 67"/>
                  <a:gd name="T3" fmla="*/ 167 h 169"/>
                  <a:gd name="T4" fmla="*/ 44 w 67"/>
                  <a:gd name="T5" fmla="*/ 45 h 169"/>
                  <a:gd name="T6" fmla="*/ 0 w 67"/>
                  <a:gd name="T7" fmla="*/ 75 h 169"/>
                  <a:gd name="T8" fmla="*/ 60 w 67"/>
                  <a:gd name="T9" fmla="*/ 0 h 169"/>
                  <a:gd name="T10" fmla="*/ 67 w 67"/>
                  <a:gd name="T11" fmla="*/ 96 h 169"/>
                  <a:gd name="T12" fmla="*/ 48 w 67"/>
                  <a:gd name="T13" fmla="*/ 46 h 169"/>
                  <a:gd name="T14" fmla="*/ 11 w 67"/>
                  <a:gd name="T15" fmla="*/ 169 h 169"/>
                  <a:gd name="T16" fmla="*/ 6 w 67"/>
                  <a:gd name="T17" fmla="*/ 167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" h="169">
                    <a:moveTo>
                      <a:pt x="6" y="167"/>
                    </a:moveTo>
                    <a:lnTo>
                      <a:pt x="6" y="167"/>
                    </a:lnTo>
                    <a:lnTo>
                      <a:pt x="44" y="45"/>
                    </a:lnTo>
                    <a:lnTo>
                      <a:pt x="0" y="75"/>
                    </a:lnTo>
                    <a:lnTo>
                      <a:pt x="60" y="0"/>
                    </a:lnTo>
                    <a:lnTo>
                      <a:pt x="67" y="96"/>
                    </a:lnTo>
                    <a:lnTo>
                      <a:pt x="48" y="46"/>
                    </a:lnTo>
                    <a:lnTo>
                      <a:pt x="11" y="169"/>
                    </a:lnTo>
                    <a:lnTo>
                      <a:pt x="6" y="167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49" name="Freeform 335"/>
              <p:cNvSpPr>
                <a:spLocks/>
              </p:cNvSpPr>
              <p:nvPr/>
            </p:nvSpPr>
            <p:spPr bwMode="auto">
              <a:xfrm>
                <a:off x="5701" y="2680"/>
                <a:ext cx="34" cy="87"/>
              </a:xfrm>
              <a:custGeom>
                <a:avLst/>
                <a:gdLst>
                  <a:gd name="T0" fmla="*/ 6 w 67"/>
                  <a:gd name="T1" fmla="*/ 167 h 169"/>
                  <a:gd name="T2" fmla="*/ 6 w 67"/>
                  <a:gd name="T3" fmla="*/ 167 h 169"/>
                  <a:gd name="T4" fmla="*/ 44 w 67"/>
                  <a:gd name="T5" fmla="*/ 45 h 169"/>
                  <a:gd name="T6" fmla="*/ 0 w 67"/>
                  <a:gd name="T7" fmla="*/ 75 h 169"/>
                  <a:gd name="T8" fmla="*/ 60 w 67"/>
                  <a:gd name="T9" fmla="*/ 0 h 169"/>
                  <a:gd name="T10" fmla="*/ 67 w 67"/>
                  <a:gd name="T11" fmla="*/ 96 h 169"/>
                  <a:gd name="T12" fmla="*/ 48 w 67"/>
                  <a:gd name="T13" fmla="*/ 46 h 169"/>
                  <a:gd name="T14" fmla="*/ 11 w 67"/>
                  <a:gd name="T15" fmla="*/ 169 h 169"/>
                  <a:gd name="T16" fmla="*/ 6 w 67"/>
                  <a:gd name="T17" fmla="*/ 167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" h="169">
                    <a:moveTo>
                      <a:pt x="6" y="167"/>
                    </a:moveTo>
                    <a:lnTo>
                      <a:pt x="6" y="167"/>
                    </a:lnTo>
                    <a:lnTo>
                      <a:pt x="44" y="45"/>
                    </a:lnTo>
                    <a:lnTo>
                      <a:pt x="0" y="75"/>
                    </a:lnTo>
                    <a:lnTo>
                      <a:pt x="60" y="0"/>
                    </a:lnTo>
                    <a:lnTo>
                      <a:pt x="67" y="96"/>
                    </a:lnTo>
                    <a:lnTo>
                      <a:pt x="48" y="46"/>
                    </a:lnTo>
                    <a:lnTo>
                      <a:pt x="11" y="169"/>
                    </a:lnTo>
                    <a:lnTo>
                      <a:pt x="6" y="167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50" name="Freeform 336"/>
              <p:cNvSpPr>
                <a:spLocks/>
              </p:cNvSpPr>
              <p:nvPr/>
            </p:nvSpPr>
            <p:spPr bwMode="auto">
              <a:xfrm>
                <a:off x="5935" y="2876"/>
                <a:ext cx="570" cy="463"/>
              </a:xfrm>
              <a:custGeom>
                <a:avLst/>
                <a:gdLst>
                  <a:gd name="T0" fmla="*/ 1103 w 1103"/>
                  <a:gd name="T1" fmla="*/ 4 h 897"/>
                  <a:gd name="T2" fmla="*/ 1103 w 1103"/>
                  <a:gd name="T3" fmla="*/ 4 h 897"/>
                  <a:gd name="T4" fmla="*/ 38 w 1103"/>
                  <a:gd name="T5" fmla="*/ 869 h 897"/>
                  <a:gd name="T6" fmla="*/ 92 w 1103"/>
                  <a:gd name="T7" fmla="*/ 868 h 897"/>
                  <a:gd name="T8" fmla="*/ 0 w 1103"/>
                  <a:gd name="T9" fmla="*/ 897 h 897"/>
                  <a:gd name="T10" fmla="*/ 47 w 1103"/>
                  <a:gd name="T11" fmla="*/ 814 h 897"/>
                  <a:gd name="T12" fmla="*/ 36 w 1103"/>
                  <a:gd name="T13" fmla="*/ 865 h 897"/>
                  <a:gd name="T14" fmla="*/ 1100 w 1103"/>
                  <a:gd name="T15" fmla="*/ 0 h 897"/>
                  <a:gd name="T16" fmla="*/ 1103 w 1103"/>
                  <a:gd name="T17" fmla="*/ 4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3" h="897">
                    <a:moveTo>
                      <a:pt x="1103" y="4"/>
                    </a:moveTo>
                    <a:lnTo>
                      <a:pt x="1103" y="4"/>
                    </a:lnTo>
                    <a:lnTo>
                      <a:pt x="38" y="869"/>
                    </a:lnTo>
                    <a:lnTo>
                      <a:pt x="92" y="868"/>
                    </a:lnTo>
                    <a:lnTo>
                      <a:pt x="0" y="897"/>
                    </a:lnTo>
                    <a:lnTo>
                      <a:pt x="47" y="814"/>
                    </a:lnTo>
                    <a:lnTo>
                      <a:pt x="36" y="865"/>
                    </a:lnTo>
                    <a:lnTo>
                      <a:pt x="1100" y="0"/>
                    </a:lnTo>
                    <a:lnTo>
                      <a:pt x="1103" y="4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51" name="Freeform 337"/>
              <p:cNvSpPr>
                <a:spLocks/>
              </p:cNvSpPr>
              <p:nvPr/>
            </p:nvSpPr>
            <p:spPr bwMode="auto">
              <a:xfrm>
                <a:off x="5935" y="2876"/>
                <a:ext cx="570" cy="463"/>
              </a:xfrm>
              <a:custGeom>
                <a:avLst/>
                <a:gdLst>
                  <a:gd name="T0" fmla="*/ 1103 w 1103"/>
                  <a:gd name="T1" fmla="*/ 4 h 897"/>
                  <a:gd name="T2" fmla="*/ 1103 w 1103"/>
                  <a:gd name="T3" fmla="*/ 4 h 897"/>
                  <a:gd name="T4" fmla="*/ 38 w 1103"/>
                  <a:gd name="T5" fmla="*/ 869 h 897"/>
                  <a:gd name="T6" fmla="*/ 92 w 1103"/>
                  <a:gd name="T7" fmla="*/ 868 h 897"/>
                  <a:gd name="T8" fmla="*/ 0 w 1103"/>
                  <a:gd name="T9" fmla="*/ 897 h 897"/>
                  <a:gd name="T10" fmla="*/ 47 w 1103"/>
                  <a:gd name="T11" fmla="*/ 814 h 897"/>
                  <a:gd name="T12" fmla="*/ 36 w 1103"/>
                  <a:gd name="T13" fmla="*/ 865 h 897"/>
                  <a:gd name="T14" fmla="*/ 1100 w 1103"/>
                  <a:gd name="T15" fmla="*/ 0 h 897"/>
                  <a:gd name="T16" fmla="*/ 1103 w 1103"/>
                  <a:gd name="T17" fmla="*/ 4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3" h="897">
                    <a:moveTo>
                      <a:pt x="1103" y="4"/>
                    </a:moveTo>
                    <a:lnTo>
                      <a:pt x="1103" y="4"/>
                    </a:lnTo>
                    <a:lnTo>
                      <a:pt x="38" y="869"/>
                    </a:lnTo>
                    <a:lnTo>
                      <a:pt x="92" y="868"/>
                    </a:lnTo>
                    <a:lnTo>
                      <a:pt x="0" y="897"/>
                    </a:lnTo>
                    <a:lnTo>
                      <a:pt x="47" y="814"/>
                    </a:lnTo>
                    <a:lnTo>
                      <a:pt x="36" y="865"/>
                    </a:lnTo>
                    <a:lnTo>
                      <a:pt x="1100" y="0"/>
                    </a:lnTo>
                    <a:lnTo>
                      <a:pt x="1103" y="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52" name="Freeform 338"/>
              <p:cNvSpPr>
                <a:spLocks/>
              </p:cNvSpPr>
              <p:nvPr/>
            </p:nvSpPr>
            <p:spPr bwMode="auto">
              <a:xfrm>
                <a:off x="5606" y="3181"/>
                <a:ext cx="183" cy="157"/>
              </a:xfrm>
              <a:custGeom>
                <a:avLst/>
                <a:gdLst>
                  <a:gd name="T0" fmla="*/ 4 w 355"/>
                  <a:gd name="T1" fmla="*/ 0 h 303"/>
                  <a:gd name="T2" fmla="*/ 4 w 355"/>
                  <a:gd name="T3" fmla="*/ 0 h 303"/>
                  <a:gd name="T4" fmla="*/ 320 w 355"/>
                  <a:gd name="T5" fmla="*/ 270 h 303"/>
                  <a:gd name="T6" fmla="*/ 309 w 355"/>
                  <a:gd name="T7" fmla="*/ 218 h 303"/>
                  <a:gd name="T8" fmla="*/ 355 w 355"/>
                  <a:gd name="T9" fmla="*/ 303 h 303"/>
                  <a:gd name="T10" fmla="*/ 264 w 355"/>
                  <a:gd name="T11" fmla="*/ 271 h 303"/>
                  <a:gd name="T12" fmla="*/ 317 w 355"/>
                  <a:gd name="T13" fmla="*/ 274 h 303"/>
                  <a:gd name="T14" fmla="*/ 0 w 355"/>
                  <a:gd name="T15" fmla="*/ 4 h 303"/>
                  <a:gd name="T16" fmla="*/ 4 w 355"/>
                  <a:gd name="T17" fmla="*/ 0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5" h="303">
                    <a:moveTo>
                      <a:pt x="4" y="0"/>
                    </a:moveTo>
                    <a:lnTo>
                      <a:pt x="4" y="0"/>
                    </a:lnTo>
                    <a:lnTo>
                      <a:pt x="320" y="270"/>
                    </a:lnTo>
                    <a:lnTo>
                      <a:pt x="309" y="218"/>
                    </a:lnTo>
                    <a:lnTo>
                      <a:pt x="355" y="303"/>
                    </a:lnTo>
                    <a:lnTo>
                      <a:pt x="264" y="271"/>
                    </a:lnTo>
                    <a:lnTo>
                      <a:pt x="317" y="274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53" name="Freeform 339"/>
              <p:cNvSpPr>
                <a:spLocks/>
              </p:cNvSpPr>
              <p:nvPr/>
            </p:nvSpPr>
            <p:spPr bwMode="auto">
              <a:xfrm>
                <a:off x="5606" y="3181"/>
                <a:ext cx="183" cy="157"/>
              </a:xfrm>
              <a:custGeom>
                <a:avLst/>
                <a:gdLst>
                  <a:gd name="T0" fmla="*/ 4 w 355"/>
                  <a:gd name="T1" fmla="*/ 0 h 303"/>
                  <a:gd name="T2" fmla="*/ 4 w 355"/>
                  <a:gd name="T3" fmla="*/ 0 h 303"/>
                  <a:gd name="T4" fmla="*/ 320 w 355"/>
                  <a:gd name="T5" fmla="*/ 270 h 303"/>
                  <a:gd name="T6" fmla="*/ 309 w 355"/>
                  <a:gd name="T7" fmla="*/ 218 h 303"/>
                  <a:gd name="T8" fmla="*/ 355 w 355"/>
                  <a:gd name="T9" fmla="*/ 303 h 303"/>
                  <a:gd name="T10" fmla="*/ 264 w 355"/>
                  <a:gd name="T11" fmla="*/ 271 h 303"/>
                  <a:gd name="T12" fmla="*/ 317 w 355"/>
                  <a:gd name="T13" fmla="*/ 274 h 303"/>
                  <a:gd name="T14" fmla="*/ 0 w 355"/>
                  <a:gd name="T15" fmla="*/ 4 h 303"/>
                  <a:gd name="T16" fmla="*/ 4 w 355"/>
                  <a:gd name="T17" fmla="*/ 0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5" h="303">
                    <a:moveTo>
                      <a:pt x="4" y="0"/>
                    </a:moveTo>
                    <a:lnTo>
                      <a:pt x="4" y="0"/>
                    </a:lnTo>
                    <a:lnTo>
                      <a:pt x="320" y="270"/>
                    </a:lnTo>
                    <a:lnTo>
                      <a:pt x="309" y="218"/>
                    </a:lnTo>
                    <a:lnTo>
                      <a:pt x="355" y="303"/>
                    </a:lnTo>
                    <a:lnTo>
                      <a:pt x="264" y="271"/>
                    </a:lnTo>
                    <a:lnTo>
                      <a:pt x="317" y="274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54" name="Freeform 340"/>
              <p:cNvSpPr>
                <a:spLocks/>
              </p:cNvSpPr>
              <p:nvPr/>
            </p:nvSpPr>
            <p:spPr bwMode="auto">
              <a:xfrm>
                <a:off x="5369" y="3443"/>
                <a:ext cx="408" cy="216"/>
              </a:xfrm>
              <a:custGeom>
                <a:avLst/>
                <a:gdLst>
                  <a:gd name="T0" fmla="*/ 0 w 790"/>
                  <a:gd name="T1" fmla="*/ 412 h 417"/>
                  <a:gd name="T2" fmla="*/ 0 w 790"/>
                  <a:gd name="T3" fmla="*/ 412 h 417"/>
                  <a:gd name="T4" fmla="*/ 747 w 790"/>
                  <a:gd name="T5" fmla="*/ 20 h 417"/>
                  <a:gd name="T6" fmla="*/ 695 w 790"/>
                  <a:gd name="T7" fmla="*/ 11 h 417"/>
                  <a:gd name="T8" fmla="*/ 790 w 790"/>
                  <a:gd name="T9" fmla="*/ 0 h 417"/>
                  <a:gd name="T10" fmla="*/ 727 w 790"/>
                  <a:gd name="T11" fmla="*/ 73 h 417"/>
                  <a:gd name="T12" fmla="*/ 749 w 790"/>
                  <a:gd name="T13" fmla="*/ 25 h 417"/>
                  <a:gd name="T14" fmla="*/ 2 w 790"/>
                  <a:gd name="T15" fmla="*/ 417 h 417"/>
                  <a:gd name="T16" fmla="*/ 0 w 790"/>
                  <a:gd name="T17" fmla="*/ 412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0" h="417">
                    <a:moveTo>
                      <a:pt x="0" y="412"/>
                    </a:moveTo>
                    <a:lnTo>
                      <a:pt x="0" y="412"/>
                    </a:lnTo>
                    <a:lnTo>
                      <a:pt x="747" y="20"/>
                    </a:lnTo>
                    <a:lnTo>
                      <a:pt x="695" y="11"/>
                    </a:lnTo>
                    <a:lnTo>
                      <a:pt x="790" y="0"/>
                    </a:lnTo>
                    <a:lnTo>
                      <a:pt x="727" y="73"/>
                    </a:lnTo>
                    <a:lnTo>
                      <a:pt x="749" y="25"/>
                    </a:lnTo>
                    <a:lnTo>
                      <a:pt x="2" y="417"/>
                    </a:lnTo>
                    <a:lnTo>
                      <a:pt x="0" y="412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55" name="Freeform 341"/>
              <p:cNvSpPr>
                <a:spLocks/>
              </p:cNvSpPr>
              <p:nvPr/>
            </p:nvSpPr>
            <p:spPr bwMode="auto">
              <a:xfrm>
                <a:off x="5369" y="3443"/>
                <a:ext cx="408" cy="216"/>
              </a:xfrm>
              <a:custGeom>
                <a:avLst/>
                <a:gdLst>
                  <a:gd name="T0" fmla="*/ 0 w 790"/>
                  <a:gd name="T1" fmla="*/ 412 h 417"/>
                  <a:gd name="T2" fmla="*/ 0 w 790"/>
                  <a:gd name="T3" fmla="*/ 412 h 417"/>
                  <a:gd name="T4" fmla="*/ 747 w 790"/>
                  <a:gd name="T5" fmla="*/ 20 h 417"/>
                  <a:gd name="T6" fmla="*/ 695 w 790"/>
                  <a:gd name="T7" fmla="*/ 11 h 417"/>
                  <a:gd name="T8" fmla="*/ 790 w 790"/>
                  <a:gd name="T9" fmla="*/ 0 h 417"/>
                  <a:gd name="T10" fmla="*/ 727 w 790"/>
                  <a:gd name="T11" fmla="*/ 73 h 417"/>
                  <a:gd name="T12" fmla="*/ 749 w 790"/>
                  <a:gd name="T13" fmla="*/ 25 h 417"/>
                  <a:gd name="T14" fmla="*/ 2 w 790"/>
                  <a:gd name="T15" fmla="*/ 417 h 417"/>
                  <a:gd name="T16" fmla="*/ 0 w 790"/>
                  <a:gd name="T17" fmla="*/ 412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0" h="417">
                    <a:moveTo>
                      <a:pt x="0" y="412"/>
                    </a:moveTo>
                    <a:lnTo>
                      <a:pt x="0" y="412"/>
                    </a:lnTo>
                    <a:lnTo>
                      <a:pt x="747" y="20"/>
                    </a:lnTo>
                    <a:lnTo>
                      <a:pt x="695" y="11"/>
                    </a:lnTo>
                    <a:lnTo>
                      <a:pt x="790" y="0"/>
                    </a:lnTo>
                    <a:lnTo>
                      <a:pt x="727" y="73"/>
                    </a:lnTo>
                    <a:lnTo>
                      <a:pt x="749" y="25"/>
                    </a:lnTo>
                    <a:lnTo>
                      <a:pt x="2" y="417"/>
                    </a:lnTo>
                    <a:lnTo>
                      <a:pt x="0" y="412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56" name="Freeform 342"/>
              <p:cNvSpPr>
                <a:spLocks/>
              </p:cNvSpPr>
              <p:nvPr/>
            </p:nvSpPr>
            <p:spPr bwMode="auto">
              <a:xfrm>
                <a:off x="5761" y="3277"/>
                <a:ext cx="46" cy="52"/>
              </a:xfrm>
              <a:custGeom>
                <a:avLst/>
                <a:gdLst>
                  <a:gd name="T0" fmla="*/ 89 w 89"/>
                  <a:gd name="T1" fmla="*/ 97 h 100"/>
                  <a:gd name="T2" fmla="*/ 89 w 89"/>
                  <a:gd name="T3" fmla="*/ 97 h 100"/>
                  <a:gd name="T4" fmla="*/ 55 w 89"/>
                  <a:gd name="T5" fmla="*/ 53 h 100"/>
                  <a:gd name="T6" fmla="*/ 55 w 89"/>
                  <a:gd name="T7" fmla="*/ 0 h 100"/>
                  <a:gd name="T8" fmla="*/ 82 w 89"/>
                  <a:gd name="T9" fmla="*/ 92 h 100"/>
                  <a:gd name="T10" fmla="*/ 0 w 89"/>
                  <a:gd name="T11" fmla="*/ 43 h 100"/>
                  <a:gd name="T12" fmla="*/ 51 w 89"/>
                  <a:gd name="T13" fmla="*/ 56 h 100"/>
                  <a:gd name="T14" fmla="*/ 86 w 89"/>
                  <a:gd name="T15" fmla="*/ 100 h 100"/>
                  <a:gd name="T16" fmla="*/ 89 w 89"/>
                  <a:gd name="T17" fmla="*/ 9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" h="100">
                    <a:moveTo>
                      <a:pt x="89" y="97"/>
                    </a:moveTo>
                    <a:lnTo>
                      <a:pt x="89" y="97"/>
                    </a:lnTo>
                    <a:lnTo>
                      <a:pt x="55" y="53"/>
                    </a:lnTo>
                    <a:lnTo>
                      <a:pt x="55" y="0"/>
                    </a:lnTo>
                    <a:lnTo>
                      <a:pt x="82" y="92"/>
                    </a:lnTo>
                    <a:lnTo>
                      <a:pt x="0" y="43"/>
                    </a:lnTo>
                    <a:lnTo>
                      <a:pt x="51" y="56"/>
                    </a:lnTo>
                    <a:lnTo>
                      <a:pt x="86" y="100"/>
                    </a:lnTo>
                    <a:lnTo>
                      <a:pt x="89" y="97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57" name="Freeform 343"/>
              <p:cNvSpPr>
                <a:spLocks/>
              </p:cNvSpPr>
              <p:nvPr/>
            </p:nvSpPr>
            <p:spPr bwMode="auto">
              <a:xfrm>
                <a:off x="5761" y="3277"/>
                <a:ext cx="46" cy="52"/>
              </a:xfrm>
              <a:custGeom>
                <a:avLst/>
                <a:gdLst>
                  <a:gd name="T0" fmla="*/ 89 w 89"/>
                  <a:gd name="T1" fmla="*/ 97 h 100"/>
                  <a:gd name="T2" fmla="*/ 89 w 89"/>
                  <a:gd name="T3" fmla="*/ 97 h 100"/>
                  <a:gd name="T4" fmla="*/ 55 w 89"/>
                  <a:gd name="T5" fmla="*/ 53 h 100"/>
                  <a:gd name="T6" fmla="*/ 55 w 89"/>
                  <a:gd name="T7" fmla="*/ 0 h 100"/>
                  <a:gd name="T8" fmla="*/ 82 w 89"/>
                  <a:gd name="T9" fmla="*/ 92 h 100"/>
                  <a:gd name="T10" fmla="*/ 0 w 89"/>
                  <a:gd name="T11" fmla="*/ 43 h 100"/>
                  <a:gd name="T12" fmla="*/ 51 w 89"/>
                  <a:gd name="T13" fmla="*/ 56 h 100"/>
                  <a:gd name="T14" fmla="*/ 86 w 89"/>
                  <a:gd name="T15" fmla="*/ 100 h 100"/>
                  <a:gd name="T16" fmla="*/ 89 w 89"/>
                  <a:gd name="T17" fmla="*/ 9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" h="100">
                    <a:moveTo>
                      <a:pt x="89" y="97"/>
                    </a:moveTo>
                    <a:lnTo>
                      <a:pt x="89" y="97"/>
                    </a:lnTo>
                    <a:lnTo>
                      <a:pt x="55" y="53"/>
                    </a:lnTo>
                    <a:lnTo>
                      <a:pt x="55" y="0"/>
                    </a:lnTo>
                    <a:lnTo>
                      <a:pt x="82" y="92"/>
                    </a:lnTo>
                    <a:lnTo>
                      <a:pt x="0" y="43"/>
                    </a:lnTo>
                    <a:lnTo>
                      <a:pt x="51" y="56"/>
                    </a:lnTo>
                    <a:lnTo>
                      <a:pt x="86" y="100"/>
                    </a:lnTo>
                    <a:lnTo>
                      <a:pt x="89" y="97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58" name="Freeform 344"/>
              <p:cNvSpPr>
                <a:spLocks/>
              </p:cNvSpPr>
              <p:nvPr/>
            </p:nvSpPr>
            <p:spPr bwMode="auto">
              <a:xfrm>
                <a:off x="5885" y="3084"/>
                <a:ext cx="75" cy="225"/>
              </a:xfrm>
              <a:custGeom>
                <a:avLst/>
                <a:gdLst>
                  <a:gd name="T0" fmla="*/ 144 w 144"/>
                  <a:gd name="T1" fmla="*/ 1 h 436"/>
                  <a:gd name="T2" fmla="*/ 144 w 144"/>
                  <a:gd name="T3" fmla="*/ 1 h 436"/>
                  <a:gd name="T4" fmla="*/ 24 w 144"/>
                  <a:gd name="T5" fmla="*/ 391 h 436"/>
                  <a:gd name="T6" fmla="*/ 67 w 144"/>
                  <a:gd name="T7" fmla="*/ 360 h 436"/>
                  <a:gd name="T8" fmla="*/ 8 w 144"/>
                  <a:gd name="T9" fmla="*/ 436 h 436"/>
                  <a:gd name="T10" fmla="*/ 0 w 144"/>
                  <a:gd name="T11" fmla="*/ 340 h 436"/>
                  <a:gd name="T12" fmla="*/ 19 w 144"/>
                  <a:gd name="T13" fmla="*/ 389 h 436"/>
                  <a:gd name="T14" fmla="*/ 139 w 144"/>
                  <a:gd name="T15" fmla="*/ 0 h 436"/>
                  <a:gd name="T16" fmla="*/ 144 w 144"/>
                  <a:gd name="T17" fmla="*/ 1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4" h="436">
                    <a:moveTo>
                      <a:pt x="144" y="1"/>
                    </a:moveTo>
                    <a:lnTo>
                      <a:pt x="144" y="1"/>
                    </a:lnTo>
                    <a:lnTo>
                      <a:pt x="24" y="391"/>
                    </a:lnTo>
                    <a:lnTo>
                      <a:pt x="67" y="360"/>
                    </a:lnTo>
                    <a:lnTo>
                      <a:pt x="8" y="436"/>
                    </a:lnTo>
                    <a:lnTo>
                      <a:pt x="0" y="340"/>
                    </a:lnTo>
                    <a:lnTo>
                      <a:pt x="19" y="389"/>
                    </a:lnTo>
                    <a:lnTo>
                      <a:pt x="139" y="0"/>
                    </a:lnTo>
                    <a:lnTo>
                      <a:pt x="144" y="1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59" name="Freeform 345"/>
              <p:cNvSpPr>
                <a:spLocks/>
              </p:cNvSpPr>
              <p:nvPr/>
            </p:nvSpPr>
            <p:spPr bwMode="auto">
              <a:xfrm>
                <a:off x="5885" y="3084"/>
                <a:ext cx="75" cy="225"/>
              </a:xfrm>
              <a:custGeom>
                <a:avLst/>
                <a:gdLst>
                  <a:gd name="T0" fmla="*/ 144 w 144"/>
                  <a:gd name="T1" fmla="*/ 1 h 436"/>
                  <a:gd name="T2" fmla="*/ 144 w 144"/>
                  <a:gd name="T3" fmla="*/ 1 h 436"/>
                  <a:gd name="T4" fmla="*/ 24 w 144"/>
                  <a:gd name="T5" fmla="*/ 391 h 436"/>
                  <a:gd name="T6" fmla="*/ 67 w 144"/>
                  <a:gd name="T7" fmla="*/ 360 h 436"/>
                  <a:gd name="T8" fmla="*/ 8 w 144"/>
                  <a:gd name="T9" fmla="*/ 436 h 436"/>
                  <a:gd name="T10" fmla="*/ 0 w 144"/>
                  <a:gd name="T11" fmla="*/ 340 h 436"/>
                  <a:gd name="T12" fmla="*/ 19 w 144"/>
                  <a:gd name="T13" fmla="*/ 389 h 436"/>
                  <a:gd name="T14" fmla="*/ 139 w 144"/>
                  <a:gd name="T15" fmla="*/ 0 h 436"/>
                  <a:gd name="T16" fmla="*/ 144 w 144"/>
                  <a:gd name="T17" fmla="*/ 1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4" h="436">
                    <a:moveTo>
                      <a:pt x="144" y="1"/>
                    </a:moveTo>
                    <a:lnTo>
                      <a:pt x="144" y="1"/>
                    </a:lnTo>
                    <a:lnTo>
                      <a:pt x="24" y="391"/>
                    </a:lnTo>
                    <a:lnTo>
                      <a:pt x="67" y="360"/>
                    </a:lnTo>
                    <a:lnTo>
                      <a:pt x="8" y="436"/>
                    </a:lnTo>
                    <a:lnTo>
                      <a:pt x="0" y="340"/>
                    </a:lnTo>
                    <a:lnTo>
                      <a:pt x="19" y="389"/>
                    </a:lnTo>
                    <a:lnTo>
                      <a:pt x="139" y="0"/>
                    </a:lnTo>
                    <a:lnTo>
                      <a:pt x="144" y="1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60" name="Freeform 346"/>
              <p:cNvSpPr>
                <a:spLocks/>
              </p:cNvSpPr>
              <p:nvPr/>
            </p:nvSpPr>
            <p:spPr bwMode="auto">
              <a:xfrm>
                <a:off x="5879" y="3258"/>
                <a:ext cx="35" cy="49"/>
              </a:xfrm>
              <a:custGeom>
                <a:avLst/>
                <a:gdLst>
                  <a:gd name="T0" fmla="*/ 32 w 68"/>
                  <a:gd name="T1" fmla="*/ 26 h 95"/>
                  <a:gd name="T2" fmla="*/ 32 w 68"/>
                  <a:gd name="T3" fmla="*/ 26 h 95"/>
                  <a:gd name="T4" fmla="*/ 26 w 68"/>
                  <a:gd name="T5" fmla="*/ 50 h 95"/>
                  <a:gd name="T6" fmla="*/ 68 w 68"/>
                  <a:gd name="T7" fmla="*/ 17 h 95"/>
                  <a:gd name="T8" fmla="*/ 12 w 68"/>
                  <a:gd name="T9" fmla="*/ 95 h 95"/>
                  <a:gd name="T10" fmla="*/ 0 w 68"/>
                  <a:gd name="T11" fmla="*/ 0 h 95"/>
                  <a:gd name="T12" fmla="*/ 21 w 68"/>
                  <a:gd name="T13" fmla="*/ 48 h 95"/>
                  <a:gd name="T14" fmla="*/ 27 w 68"/>
                  <a:gd name="T15" fmla="*/ 25 h 95"/>
                  <a:gd name="T16" fmla="*/ 32 w 68"/>
                  <a:gd name="T17" fmla="*/ 26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95">
                    <a:moveTo>
                      <a:pt x="32" y="26"/>
                    </a:moveTo>
                    <a:lnTo>
                      <a:pt x="32" y="26"/>
                    </a:lnTo>
                    <a:lnTo>
                      <a:pt x="26" y="50"/>
                    </a:lnTo>
                    <a:lnTo>
                      <a:pt x="68" y="17"/>
                    </a:lnTo>
                    <a:lnTo>
                      <a:pt x="12" y="95"/>
                    </a:lnTo>
                    <a:lnTo>
                      <a:pt x="0" y="0"/>
                    </a:lnTo>
                    <a:lnTo>
                      <a:pt x="21" y="48"/>
                    </a:lnTo>
                    <a:lnTo>
                      <a:pt x="27" y="25"/>
                    </a:lnTo>
                    <a:lnTo>
                      <a:pt x="32" y="26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61" name="Freeform 347"/>
              <p:cNvSpPr>
                <a:spLocks/>
              </p:cNvSpPr>
              <p:nvPr/>
            </p:nvSpPr>
            <p:spPr bwMode="auto">
              <a:xfrm>
                <a:off x="5879" y="3258"/>
                <a:ext cx="35" cy="49"/>
              </a:xfrm>
              <a:custGeom>
                <a:avLst/>
                <a:gdLst>
                  <a:gd name="T0" fmla="*/ 32 w 68"/>
                  <a:gd name="T1" fmla="*/ 26 h 95"/>
                  <a:gd name="T2" fmla="*/ 32 w 68"/>
                  <a:gd name="T3" fmla="*/ 26 h 95"/>
                  <a:gd name="T4" fmla="*/ 26 w 68"/>
                  <a:gd name="T5" fmla="*/ 50 h 95"/>
                  <a:gd name="T6" fmla="*/ 68 w 68"/>
                  <a:gd name="T7" fmla="*/ 17 h 95"/>
                  <a:gd name="T8" fmla="*/ 12 w 68"/>
                  <a:gd name="T9" fmla="*/ 95 h 95"/>
                  <a:gd name="T10" fmla="*/ 0 w 68"/>
                  <a:gd name="T11" fmla="*/ 0 h 95"/>
                  <a:gd name="T12" fmla="*/ 21 w 68"/>
                  <a:gd name="T13" fmla="*/ 48 h 95"/>
                  <a:gd name="T14" fmla="*/ 27 w 68"/>
                  <a:gd name="T15" fmla="*/ 25 h 95"/>
                  <a:gd name="T16" fmla="*/ 32 w 68"/>
                  <a:gd name="T17" fmla="*/ 26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95">
                    <a:moveTo>
                      <a:pt x="32" y="26"/>
                    </a:moveTo>
                    <a:lnTo>
                      <a:pt x="32" y="26"/>
                    </a:lnTo>
                    <a:lnTo>
                      <a:pt x="26" y="50"/>
                    </a:lnTo>
                    <a:lnTo>
                      <a:pt x="68" y="17"/>
                    </a:lnTo>
                    <a:lnTo>
                      <a:pt x="12" y="95"/>
                    </a:lnTo>
                    <a:lnTo>
                      <a:pt x="0" y="0"/>
                    </a:lnTo>
                    <a:lnTo>
                      <a:pt x="21" y="48"/>
                    </a:lnTo>
                    <a:lnTo>
                      <a:pt x="27" y="25"/>
                    </a:lnTo>
                    <a:lnTo>
                      <a:pt x="32" y="26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62" name="Freeform 348"/>
              <p:cNvSpPr>
                <a:spLocks/>
              </p:cNvSpPr>
              <p:nvPr/>
            </p:nvSpPr>
            <p:spPr bwMode="auto">
              <a:xfrm>
                <a:off x="5842" y="2809"/>
                <a:ext cx="37" cy="496"/>
              </a:xfrm>
              <a:custGeom>
                <a:avLst/>
                <a:gdLst>
                  <a:gd name="T0" fmla="*/ 33 w 70"/>
                  <a:gd name="T1" fmla="*/ 0 h 960"/>
                  <a:gd name="T2" fmla="*/ 33 w 70"/>
                  <a:gd name="T3" fmla="*/ 0 h 960"/>
                  <a:gd name="T4" fmla="*/ 38 w 70"/>
                  <a:gd name="T5" fmla="*/ 912 h 960"/>
                  <a:gd name="T6" fmla="*/ 70 w 70"/>
                  <a:gd name="T7" fmla="*/ 870 h 960"/>
                  <a:gd name="T8" fmla="*/ 36 w 70"/>
                  <a:gd name="T9" fmla="*/ 960 h 960"/>
                  <a:gd name="T10" fmla="*/ 0 w 70"/>
                  <a:gd name="T11" fmla="*/ 870 h 960"/>
                  <a:gd name="T12" fmla="*/ 33 w 70"/>
                  <a:gd name="T13" fmla="*/ 912 h 960"/>
                  <a:gd name="T14" fmla="*/ 29 w 70"/>
                  <a:gd name="T15" fmla="*/ 0 h 960"/>
                  <a:gd name="T16" fmla="*/ 33 w 70"/>
                  <a:gd name="T17" fmla="*/ 0 h 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960">
                    <a:moveTo>
                      <a:pt x="33" y="0"/>
                    </a:moveTo>
                    <a:lnTo>
                      <a:pt x="33" y="0"/>
                    </a:lnTo>
                    <a:lnTo>
                      <a:pt x="38" y="912"/>
                    </a:lnTo>
                    <a:lnTo>
                      <a:pt x="70" y="870"/>
                    </a:lnTo>
                    <a:lnTo>
                      <a:pt x="36" y="960"/>
                    </a:lnTo>
                    <a:lnTo>
                      <a:pt x="0" y="870"/>
                    </a:lnTo>
                    <a:lnTo>
                      <a:pt x="33" y="912"/>
                    </a:lnTo>
                    <a:lnTo>
                      <a:pt x="29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63" name="Freeform 349"/>
              <p:cNvSpPr>
                <a:spLocks/>
              </p:cNvSpPr>
              <p:nvPr/>
            </p:nvSpPr>
            <p:spPr bwMode="auto">
              <a:xfrm>
                <a:off x="5842" y="2809"/>
                <a:ext cx="37" cy="496"/>
              </a:xfrm>
              <a:custGeom>
                <a:avLst/>
                <a:gdLst>
                  <a:gd name="T0" fmla="*/ 33 w 70"/>
                  <a:gd name="T1" fmla="*/ 0 h 960"/>
                  <a:gd name="T2" fmla="*/ 33 w 70"/>
                  <a:gd name="T3" fmla="*/ 0 h 960"/>
                  <a:gd name="T4" fmla="*/ 38 w 70"/>
                  <a:gd name="T5" fmla="*/ 912 h 960"/>
                  <a:gd name="T6" fmla="*/ 70 w 70"/>
                  <a:gd name="T7" fmla="*/ 870 h 960"/>
                  <a:gd name="T8" fmla="*/ 36 w 70"/>
                  <a:gd name="T9" fmla="*/ 960 h 960"/>
                  <a:gd name="T10" fmla="*/ 0 w 70"/>
                  <a:gd name="T11" fmla="*/ 870 h 960"/>
                  <a:gd name="T12" fmla="*/ 33 w 70"/>
                  <a:gd name="T13" fmla="*/ 912 h 960"/>
                  <a:gd name="T14" fmla="*/ 29 w 70"/>
                  <a:gd name="T15" fmla="*/ 0 h 960"/>
                  <a:gd name="T16" fmla="*/ 33 w 70"/>
                  <a:gd name="T17" fmla="*/ 0 h 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960">
                    <a:moveTo>
                      <a:pt x="33" y="0"/>
                    </a:moveTo>
                    <a:lnTo>
                      <a:pt x="33" y="0"/>
                    </a:lnTo>
                    <a:lnTo>
                      <a:pt x="38" y="912"/>
                    </a:lnTo>
                    <a:lnTo>
                      <a:pt x="70" y="870"/>
                    </a:lnTo>
                    <a:lnTo>
                      <a:pt x="36" y="960"/>
                    </a:lnTo>
                    <a:lnTo>
                      <a:pt x="0" y="870"/>
                    </a:lnTo>
                    <a:lnTo>
                      <a:pt x="33" y="912"/>
                    </a:lnTo>
                    <a:lnTo>
                      <a:pt x="29" y="0"/>
                    </a:lnTo>
                    <a:lnTo>
                      <a:pt x="33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64" name="Freeform 350"/>
              <p:cNvSpPr>
                <a:spLocks/>
              </p:cNvSpPr>
              <p:nvPr/>
            </p:nvSpPr>
            <p:spPr bwMode="auto">
              <a:xfrm>
                <a:off x="5764" y="3230"/>
                <a:ext cx="50" cy="87"/>
              </a:xfrm>
              <a:custGeom>
                <a:avLst/>
                <a:gdLst>
                  <a:gd name="T0" fmla="*/ 4 w 97"/>
                  <a:gd name="T1" fmla="*/ 0 h 169"/>
                  <a:gd name="T2" fmla="*/ 4 w 97"/>
                  <a:gd name="T3" fmla="*/ 0 h 169"/>
                  <a:gd name="T4" fmla="*/ 76 w 97"/>
                  <a:gd name="T5" fmla="*/ 126 h 169"/>
                  <a:gd name="T6" fmla="*/ 83 w 97"/>
                  <a:gd name="T7" fmla="*/ 74 h 169"/>
                  <a:gd name="T8" fmla="*/ 97 w 97"/>
                  <a:gd name="T9" fmla="*/ 169 h 169"/>
                  <a:gd name="T10" fmla="*/ 23 w 97"/>
                  <a:gd name="T11" fmla="*/ 108 h 169"/>
                  <a:gd name="T12" fmla="*/ 72 w 97"/>
                  <a:gd name="T13" fmla="*/ 129 h 169"/>
                  <a:gd name="T14" fmla="*/ 0 w 97"/>
                  <a:gd name="T15" fmla="*/ 3 h 169"/>
                  <a:gd name="T16" fmla="*/ 4 w 97"/>
                  <a:gd name="T17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169">
                    <a:moveTo>
                      <a:pt x="4" y="0"/>
                    </a:moveTo>
                    <a:lnTo>
                      <a:pt x="4" y="0"/>
                    </a:lnTo>
                    <a:lnTo>
                      <a:pt x="76" y="126"/>
                    </a:lnTo>
                    <a:lnTo>
                      <a:pt x="83" y="74"/>
                    </a:lnTo>
                    <a:lnTo>
                      <a:pt x="97" y="169"/>
                    </a:lnTo>
                    <a:lnTo>
                      <a:pt x="23" y="108"/>
                    </a:lnTo>
                    <a:lnTo>
                      <a:pt x="72" y="129"/>
                    </a:lnTo>
                    <a:lnTo>
                      <a:pt x="0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65" name="Freeform 351"/>
              <p:cNvSpPr>
                <a:spLocks/>
              </p:cNvSpPr>
              <p:nvPr/>
            </p:nvSpPr>
            <p:spPr bwMode="auto">
              <a:xfrm>
                <a:off x="5764" y="3230"/>
                <a:ext cx="50" cy="87"/>
              </a:xfrm>
              <a:custGeom>
                <a:avLst/>
                <a:gdLst>
                  <a:gd name="T0" fmla="*/ 4 w 97"/>
                  <a:gd name="T1" fmla="*/ 0 h 169"/>
                  <a:gd name="T2" fmla="*/ 4 w 97"/>
                  <a:gd name="T3" fmla="*/ 0 h 169"/>
                  <a:gd name="T4" fmla="*/ 76 w 97"/>
                  <a:gd name="T5" fmla="*/ 126 h 169"/>
                  <a:gd name="T6" fmla="*/ 83 w 97"/>
                  <a:gd name="T7" fmla="*/ 74 h 169"/>
                  <a:gd name="T8" fmla="*/ 97 w 97"/>
                  <a:gd name="T9" fmla="*/ 169 h 169"/>
                  <a:gd name="T10" fmla="*/ 23 w 97"/>
                  <a:gd name="T11" fmla="*/ 108 h 169"/>
                  <a:gd name="T12" fmla="*/ 72 w 97"/>
                  <a:gd name="T13" fmla="*/ 129 h 169"/>
                  <a:gd name="T14" fmla="*/ 0 w 97"/>
                  <a:gd name="T15" fmla="*/ 3 h 169"/>
                  <a:gd name="T16" fmla="*/ 4 w 97"/>
                  <a:gd name="T17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169">
                    <a:moveTo>
                      <a:pt x="4" y="0"/>
                    </a:moveTo>
                    <a:lnTo>
                      <a:pt x="4" y="0"/>
                    </a:lnTo>
                    <a:lnTo>
                      <a:pt x="76" y="126"/>
                    </a:lnTo>
                    <a:lnTo>
                      <a:pt x="83" y="74"/>
                    </a:lnTo>
                    <a:lnTo>
                      <a:pt x="97" y="169"/>
                    </a:lnTo>
                    <a:lnTo>
                      <a:pt x="23" y="108"/>
                    </a:lnTo>
                    <a:lnTo>
                      <a:pt x="72" y="129"/>
                    </a:lnTo>
                    <a:lnTo>
                      <a:pt x="0" y="3"/>
                    </a:lnTo>
                    <a:lnTo>
                      <a:pt x="4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66" name="Freeform 352"/>
              <p:cNvSpPr>
                <a:spLocks/>
              </p:cNvSpPr>
              <p:nvPr/>
            </p:nvSpPr>
            <p:spPr bwMode="auto">
              <a:xfrm>
                <a:off x="5786" y="3486"/>
                <a:ext cx="36" cy="49"/>
              </a:xfrm>
              <a:custGeom>
                <a:avLst/>
                <a:gdLst>
                  <a:gd name="T0" fmla="*/ 44 w 69"/>
                  <a:gd name="T1" fmla="*/ 50 h 96"/>
                  <a:gd name="T2" fmla="*/ 44 w 69"/>
                  <a:gd name="T3" fmla="*/ 50 h 96"/>
                  <a:gd name="T4" fmla="*/ 47 w 69"/>
                  <a:gd name="T5" fmla="*/ 42 h 96"/>
                  <a:gd name="T6" fmla="*/ 0 w 69"/>
                  <a:gd name="T7" fmla="*/ 67 h 96"/>
                  <a:gd name="T8" fmla="*/ 69 w 69"/>
                  <a:gd name="T9" fmla="*/ 0 h 96"/>
                  <a:gd name="T10" fmla="*/ 64 w 69"/>
                  <a:gd name="T11" fmla="*/ 96 h 96"/>
                  <a:gd name="T12" fmla="*/ 52 w 69"/>
                  <a:gd name="T13" fmla="*/ 44 h 96"/>
                  <a:gd name="T14" fmla="*/ 48 w 69"/>
                  <a:gd name="T15" fmla="*/ 52 h 96"/>
                  <a:gd name="T16" fmla="*/ 44 w 69"/>
                  <a:gd name="T17" fmla="*/ 5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96">
                    <a:moveTo>
                      <a:pt x="44" y="50"/>
                    </a:moveTo>
                    <a:lnTo>
                      <a:pt x="44" y="50"/>
                    </a:lnTo>
                    <a:lnTo>
                      <a:pt x="47" y="42"/>
                    </a:lnTo>
                    <a:lnTo>
                      <a:pt x="0" y="67"/>
                    </a:lnTo>
                    <a:lnTo>
                      <a:pt x="69" y="0"/>
                    </a:lnTo>
                    <a:lnTo>
                      <a:pt x="64" y="96"/>
                    </a:lnTo>
                    <a:lnTo>
                      <a:pt x="52" y="44"/>
                    </a:lnTo>
                    <a:lnTo>
                      <a:pt x="48" y="52"/>
                    </a:lnTo>
                    <a:lnTo>
                      <a:pt x="44" y="5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67" name="Freeform 353"/>
              <p:cNvSpPr>
                <a:spLocks/>
              </p:cNvSpPr>
              <p:nvPr/>
            </p:nvSpPr>
            <p:spPr bwMode="auto">
              <a:xfrm>
                <a:off x="5786" y="3486"/>
                <a:ext cx="36" cy="49"/>
              </a:xfrm>
              <a:custGeom>
                <a:avLst/>
                <a:gdLst>
                  <a:gd name="T0" fmla="*/ 44 w 69"/>
                  <a:gd name="T1" fmla="*/ 50 h 96"/>
                  <a:gd name="T2" fmla="*/ 44 w 69"/>
                  <a:gd name="T3" fmla="*/ 50 h 96"/>
                  <a:gd name="T4" fmla="*/ 47 w 69"/>
                  <a:gd name="T5" fmla="*/ 42 h 96"/>
                  <a:gd name="T6" fmla="*/ 0 w 69"/>
                  <a:gd name="T7" fmla="*/ 67 h 96"/>
                  <a:gd name="T8" fmla="*/ 69 w 69"/>
                  <a:gd name="T9" fmla="*/ 0 h 96"/>
                  <a:gd name="T10" fmla="*/ 64 w 69"/>
                  <a:gd name="T11" fmla="*/ 96 h 96"/>
                  <a:gd name="T12" fmla="*/ 52 w 69"/>
                  <a:gd name="T13" fmla="*/ 44 h 96"/>
                  <a:gd name="T14" fmla="*/ 48 w 69"/>
                  <a:gd name="T15" fmla="*/ 52 h 96"/>
                  <a:gd name="T16" fmla="*/ 44 w 69"/>
                  <a:gd name="T17" fmla="*/ 5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96">
                    <a:moveTo>
                      <a:pt x="44" y="50"/>
                    </a:moveTo>
                    <a:lnTo>
                      <a:pt x="44" y="50"/>
                    </a:lnTo>
                    <a:lnTo>
                      <a:pt x="47" y="42"/>
                    </a:lnTo>
                    <a:lnTo>
                      <a:pt x="0" y="67"/>
                    </a:lnTo>
                    <a:lnTo>
                      <a:pt x="69" y="0"/>
                    </a:lnTo>
                    <a:lnTo>
                      <a:pt x="64" y="96"/>
                    </a:lnTo>
                    <a:lnTo>
                      <a:pt x="52" y="44"/>
                    </a:lnTo>
                    <a:lnTo>
                      <a:pt x="48" y="52"/>
                    </a:lnTo>
                    <a:lnTo>
                      <a:pt x="44" y="5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68" name="Freeform 354"/>
              <p:cNvSpPr>
                <a:spLocks/>
              </p:cNvSpPr>
              <p:nvPr/>
            </p:nvSpPr>
            <p:spPr bwMode="auto">
              <a:xfrm>
                <a:off x="5145" y="3276"/>
                <a:ext cx="623" cy="118"/>
              </a:xfrm>
              <a:custGeom>
                <a:avLst/>
                <a:gdLst>
                  <a:gd name="T0" fmla="*/ 1 w 1206"/>
                  <a:gd name="T1" fmla="*/ 0 h 228"/>
                  <a:gd name="T2" fmla="*/ 1 w 1206"/>
                  <a:gd name="T3" fmla="*/ 0 h 228"/>
                  <a:gd name="T4" fmla="*/ 1159 w 1206"/>
                  <a:gd name="T5" fmla="*/ 198 h 228"/>
                  <a:gd name="T6" fmla="*/ 1123 w 1206"/>
                  <a:gd name="T7" fmla="*/ 159 h 228"/>
                  <a:gd name="T8" fmla="*/ 1206 w 1206"/>
                  <a:gd name="T9" fmla="*/ 208 h 228"/>
                  <a:gd name="T10" fmla="*/ 1111 w 1206"/>
                  <a:gd name="T11" fmla="*/ 228 h 228"/>
                  <a:gd name="T12" fmla="*/ 1158 w 1206"/>
                  <a:gd name="T13" fmla="*/ 203 h 228"/>
                  <a:gd name="T14" fmla="*/ 0 w 1206"/>
                  <a:gd name="T15" fmla="*/ 5 h 228"/>
                  <a:gd name="T16" fmla="*/ 1 w 1206"/>
                  <a:gd name="T17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6" h="228">
                    <a:moveTo>
                      <a:pt x="1" y="0"/>
                    </a:moveTo>
                    <a:lnTo>
                      <a:pt x="1" y="0"/>
                    </a:lnTo>
                    <a:lnTo>
                      <a:pt x="1159" y="198"/>
                    </a:lnTo>
                    <a:lnTo>
                      <a:pt x="1123" y="159"/>
                    </a:lnTo>
                    <a:lnTo>
                      <a:pt x="1206" y="208"/>
                    </a:lnTo>
                    <a:lnTo>
                      <a:pt x="1111" y="228"/>
                    </a:lnTo>
                    <a:lnTo>
                      <a:pt x="1158" y="203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69" name="Freeform 355"/>
              <p:cNvSpPr>
                <a:spLocks/>
              </p:cNvSpPr>
              <p:nvPr/>
            </p:nvSpPr>
            <p:spPr bwMode="auto">
              <a:xfrm>
                <a:off x="5145" y="3276"/>
                <a:ext cx="623" cy="118"/>
              </a:xfrm>
              <a:custGeom>
                <a:avLst/>
                <a:gdLst>
                  <a:gd name="T0" fmla="*/ 1 w 1206"/>
                  <a:gd name="T1" fmla="*/ 0 h 228"/>
                  <a:gd name="T2" fmla="*/ 1 w 1206"/>
                  <a:gd name="T3" fmla="*/ 0 h 228"/>
                  <a:gd name="T4" fmla="*/ 1159 w 1206"/>
                  <a:gd name="T5" fmla="*/ 198 h 228"/>
                  <a:gd name="T6" fmla="*/ 1123 w 1206"/>
                  <a:gd name="T7" fmla="*/ 159 h 228"/>
                  <a:gd name="T8" fmla="*/ 1206 w 1206"/>
                  <a:gd name="T9" fmla="*/ 208 h 228"/>
                  <a:gd name="T10" fmla="*/ 1111 w 1206"/>
                  <a:gd name="T11" fmla="*/ 228 h 228"/>
                  <a:gd name="T12" fmla="*/ 1158 w 1206"/>
                  <a:gd name="T13" fmla="*/ 203 h 228"/>
                  <a:gd name="T14" fmla="*/ 0 w 1206"/>
                  <a:gd name="T15" fmla="*/ 5 h 228"/>
                  <a:gd name="T16" fmla="*/ 1 w 1206"/>
                  <a:gd name="T17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6" h="228">
                    <a:moveTo>
                      <a:pt x="1" y="0"/>
                    </a:moveTo>
                    <a:lnTo>
                      <a:pt x="1" y="0"/>
                    </a:lnTo>
                    <a:lnTo>
                      <a:pt x="1159" y="198"/>
                    </a:lnTo>
                    <a:lnTo>
                      <a:pt x="1123" y="159"/>
                    </a:lnTo>
                    <a:lnTo>
                      <a:pt x="1206" y="208"/>
                    </a:lnTo>
                    <a:lnTo>
                      <a:pt x="1111" y="228"/>
                    </a:lnTo>
                    <a:lnTo>
                      <a:pt x="1158" y="203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70" name="Freeform 356"/>
              <p:cNvSpPr>
                <a:spLocks/>
              </p:cNvSpPr>
              <p:nvPr/>
            </p:nvSpPr>
            <p:spPr bwMode="auto">
              <a:xfrm>
                <a:off x="5661" y="3476"/>
                <a:ext cx="145" cy="199"/>
              </a:xfrm>
              <a:custGeom>
                <a:avLst/>
                <a:gdLst>
                  <a:gd name="T0" fmla="*/ 0 w 280"/>
                  <a:gd name="T1" fmla="*/ 381 h 384"/>
                  <a:gd name="T2" fmla="*/ 0 w 280"/>
                  <a:gd name="T3" fmla="*/ 381 h 384"/>
                  <a:gd name="T4" fmla="*/ 250 w 280"/>
                  <a:gd name="T5" fmla="*/ 37 h 384"/>
                  <a:gd name="T6" fmla="*/ 199 w 280"/>
                  <a:gd name="T7" fmla="*/ 52 h 384"/>
                  <a:gd name="T8" fmla="*/ 280 w 280"/>
                  <a:gd name="T9" fmla="*/ 0 h 384"/>
                  <a:gd name="T10" fmla="*/ 256 w 280"/>
                  <a:gd name="T11" fmla="*/ 93 h 384"/>
                  <a:gd name="T12" fmla="*/ 254 w 280"/>
                  <a:gd name="T13" fmla="*/ 40 h 384"/>
                  <a:gd name="T14" fmla="*/ 4 w 280"/>
                  <a:gd name="T15" fmla="*/ 384 h 384"/>
                  <a:gd name="T16" fmla="*/ 0 w 280"/>
                  <a:gd name="T17" fmla="*/ 381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0" h="384">
                    <a:moveTo>
                      <a:pt x="0" y="381"/>
                    </a:moveTo>
                    <a:lnTo>
                      <a:pt x="0" y="381"/>
                    </a:lnTo>
                    <a:lnTo>
                      <a:pt x="250" y="37"/>
                    </a:lnTo>
                    <a:lnTo>
                      <a:pt x="199" y="52"/>
                    </a:lnTo>
                    <a:lnTo>
                      <a:pt x="280" y="0"/>
                    </a:lnTo>
                    <a:lnTo>
                      <a:pt x="256" y="93"/>
                    </a:lnTo>
                    <a:lnTo>
                      <a:pt x="254" y="40"/>
                    </a:lnTo>
                    <a:lnTo>
                      <a:pt x="4" y="384"/>
                    </a:lnTo>
                    <a:lnTo>
                      <a:pt x="0" y="381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71" name="Freeform 357"/>
              <p:cNvSpPr>
                <a:spLocks/>
              </p:cNvSpPr>
              <p:nvPr/>
            </p:nvSpPr>
            <p:spPr bwMode="auto">
              <a:xfrm>
                <a:off x="5661" y="3476"/>
                <a:ext cx="145" cy="199"/>
              </a:xfrm>
              <a:custGeom>
                <a:avLst/>
                <a:gdLst>
                  <a:gd name="T0" fmla="*/ 0 w 280"/>
                  <a:gd name="T1" fmla="*/ 381 h 384"/>
                  <a:gd name="T2" fmla="*/ 0 w 280"/>
                  <a:gd name="T3" fmla="*/ 381 h 384"/>
                  <a:gd name="T4" fmla="*/ 250 w 280"/>
                  <a:gd name="T5" fmla="*/ 37 h 384"/>
                  <a:gd name="T6" fmla="*/ 199 w 280"/>
                  <a:gd name="T7" fmla="*/ 52 h 384"/>
                  <a:gd name="T8" fmla="*/ 280 w 280"/>
                  <a:gd name="T9" fmla="*/ 0 h 384"/>
                  <a:gd name="T10" fmla="*/ 256 w 280"/>
                  <a:gd name="T11" fmla="*/ 93 h 384"/>
                  <a:gd name="T12" fmla="*/ 254 w 280"/>
                  <a:gd name="T13" fmla="*/ 40 h 384"/>
                  <a:gd name="T14" fmla="*/ 4 w 280"/>
                  <a:gd name="T15" fmla="*/ 384 h 384"/>
                  <a:gd name="T16" fmla="*/ 0 w 280"/>
                  <a:gd name="T17" fmla="*/ 381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0" h="384">
                    <a:moveTo>
                      <a:pt x="0" y="381"/>
                    </a:moveTo>
                    <a:lnTo>
                      <a:pt x="0" y="381"/>
                    </a:lnTo>
                    <a:lnTo>
                      <a:pt x="250" y="37"/>
                    </a:lnTo>
                    <a:lnTo>
                      <a:pt x="199" y="52"/>
                    </a:lnTo>
                    <a:lnTo>
                      <a:pt x="280" y="0"/>
                    </a:lnTo>
                    <a:lnTo>
                      <a:pt x="256" y="93"/>
                    </a:lnTo>
                    <a:lnTo>
                      <a:pt x="254" y="40"/>
                    </a:lnTo>
                    <a:lnTo>
                      <a:pt x="4" y="384"/>
                    </a:lnTo>
                    <a:lnTo>
                      <a:pt x="0" y="381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72" name="Freeform 358"/>
              <p:cNvSpPr>
                <a:spLocks/>
              </p:cNvSpPr>
              <p:nvPr/>
            </p:nvSpPr>
            <p:spPr bwMode="auto">
              <a:xfrm>
                <a:off x="5673" y="3361"/>
                <a:ext cx="94" cy="36"/>
              </a:xfrm>
              <a:custGeom>
                <a:avLst/>
                <a:gdLst>
                  <a:gd name="T0" fmla="*/ 1 w 183"/>
                  <a:gd name="T1" fmla="*/ 18 h 69"/>
                  <a:gd name="T2" fmla="*/ 1 w 183"/>
                  <a:gd name="T3" fmla="*/ 18 h 69"/>
                  <a:gd name="T4" fmla="*/ 136 w 183"/>
                  <a:gd name="T5" fmla="*/ 38 h 69"/>
                  <a:gd name="T6" fmla="*/ 99 w 183"/>
                  <a:gd name="T7" fmla="*/ 0 h 69"/>
                  <a:gd name="T8" fmla="*/ 183 w 183"/>
                  <a:gd name="T9" fmla="*/ 47 h 69"/>
                  <a:gd name="T10" fmla="*/ 89 w 183"/>
                  <a:gd name="T11" fmla="*/ 69 h 69"/>
                  <a:gd name="T12" fmla="*/ 135 w 183"/>
                  <a:gd name="T13" fmla="*/ 43 h 69"/>
                  <a:gd name="T14" fmla="*/ 0 w 183"/>
                  <a:gd name="T15" fmla="*/ 23 h 69"/>
                  <a:gd name="T16" fmla="*/ 1 w 183"/>
                  <a:gd name="T17" fmla="*/ 18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69">
                    <a:moveTo>
                      <a:pt x="1" y="18"/>
                    </a:moveTo>
                    <a:lnTo>
                      <a:pt x="1" y="18"/>
                    </a:lnTo>
                    <a:lnTo>
                      <a:pt x="136" y="38"/>
                    </a:lnTo>
                    <a:lnTo>
                      <a:pt x="99" y="0"/>
                    </a:lnTo>
                    <a:lnTo>
                      <a:pt x="183" y="47"/>
                    </a:lnTo>
                    <a:lnTo>
                      <a:pt x="89" y="69"/>
                    </a:lnTo>
                    <a:lnTo>
                      <a:pt x="135" y="43"/>
                    </a:lnTo>
                    <a:lnTo>
                      <a:pt x="0" y="23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73" name="Freeform 359"/>
              <p:cNvSpPr>
                <a:spLocks/>
              </p:cNvSpPr>
              <p:nvPr/>
            </p:nvSpPr>
            <p:spPr bwMode="auto">
              <a:xfrm>
                <a:off x="5673" y="3361"/>
                <a:ext cx="94" cy="36"/>
              </a:xfrm>
              <a:custGeom>
                <a:avLst/>
                <a:gdLst>
                  <a:gd name="T0" fmla="*/ 1 w 183"/>
                  <a:gd name="T1" fmla="*/ 18 h 69"/>
                  <a:gd name="T2" fmla="*/ 1 w 183"/>
                  <a:gd name="T3" fmla="*/ 18 h 69"/>
                  <a:gd name="T4" fmla="*/ 136 w 183"/>
                  <a:gd name="T5" fmla="*/ 38 h 69"/>
                  <a:gd name="T6" fmla="*/ 99 w 183"/>
                  <a:gd name="T7" fmla="*/ 0 h 69"/>
                  <a:gd name="T8" fmla="*/ 183 w 183"/>
                  <a:gd name="T9" fmla="*/ 47 h 69"/>
                  <a:gd name="T10" fmla="*/ 89 w 183"/>
                  <a:gd name="T11" fmla="*/ 69 h 69"/>
                  <a:gd name="T12" fmla="*/ 135 w 183"/>
                  <a:gd name="T13" fmla="*/ 43 h 69"/>
                  <a:gd name="T14" fmla="*/ 0 w 183"/>
                  <a:gd name="T15" fmla="*/ 23 h 69"/>
                  <a:gd name="T16" fmla="*/ 1 w 183"/>
                  <a:gd name="T17" fmla="*/ 18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69">
                    <a:moveTo>
                      <a:pt x="1" y="18"/>
                    </a:moveTo>
                    <a:lnTo>
                      <a:pt x="1" y="18"/>
                    </a:lnTo>
                    <a:lnTo>
                      <a:pt x="136" y="38"/>
                    </a:lnTo>
                    <a:lnTo>
                      <a:pt x="99" y="0"/>
                    </a:lnTo>
                    <a:lnTo>
                      <a:pt x="183" y="47"/>
                    </a:lnTo>
                    <a:lnTo>
                      <a:pt x="89" y="69"/>
                    </a:lnTo>
                    <a:lnTo>
                      <a:pt x="135" y="43"/>
                    </a:lnTo>
                    <a:lnTo>
                      <a:pt x="0" y="23"/>
                    </a:lnTo>
                    <a:lnTo>
                      <a:pt x="1" y="18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74" name="Freeform 360"/>
              <p:cNvSpPr>
                <a:spLocks/>
              </p:cNvSpPr>
              <p:nvPr/>
            </p:nvSpPr>
            <p:spPr bwMode="auto">
              <a:xfrm>
                <a:off x="5846" y="3494"/>
                <a:ext cx="36" cy="222"/>
              </a:xfrm>
              <a:custGeom>
                <a:avLst/>
                <a:gdLst>
                  <a:gd name="T0" fmla="*/ 40 w 70"/>
                  <a:gd name="T1" fmla="*/ 428 h 428"/>
                  <a:gd name="T2" fmla="*/ 40 w 70"/>
                  <a:gd name="T3" fmla="*/ 428 h 428"/>
                  <a:gd name="T4" fmla="*/ 32 w 70"/>
                  <a:gd name="T5" fmla="*/ 47 h 428"/>
                  <a:gd name="T6" fmla="*/ 0 w 70"/>
                  <a:gd name="T7" fmla="*/ 90 h 428"/>
                  <a:gd name="T8" fmla="*/ 33 w 70"/>
                  <a:gd name="T9" fmla="*/ 0 h 428"/>
                  <a:gd name="T10" fmla="*/ 70 w 70"/>
                  <a:gd name="T11" fmla="*/ 88 h 428"/>
                  <a:gd name="T12" fmla="*/ 37 w 70"/>
                  <a:gd name="T13" fmla="*/ 47 h 428"/>
                  <a:gd name="T14" fmla="*/ 45 w 70"/>
                  <a:gd name="T15" fmla="*/ 427 h 428"/>
                  <a:gd name="T16" fmla="*/ 40 w 70"/>
                  <a:gd name="T17" fmla="*/ 428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428">
                    <a:moveTo>
                      <a:pt x="40" y="428"/>
                    </a:moveTo>
                    <a:lnTo>
                      <a:pt x="40" y="428"/>
                    </a:lnTo>
                    <a:lnTo>
                      <a:pt x="32" y="47"/>
                    </a:lnTo>
                    <a:lnTo>
                      <a:pt x="0" y="90"/>
                    </a:lnTo>
                    <a:lnTo>
                      <a:pt x="33" y="0"/>
                    </a:lnTo>
                    <a:lnTo>
                      <a:pt x="70" y="88"/>
                    </a:lnTo>
                    <a:lnTo>
                      <a:pt x="37" y="47"/>
                    </a:lnTo>
                    <a:lnTo>
                      <a:pt x="45" y="427"/>
                    </a:lnTo>
                    <a:lnTo>
                      <a:pt x="40" y="428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75" name="Freeform 361"/>
              <p:cNvSpPr>
                <a:spLocks/>
              </p:cNvSpPr>
              <p:nvPr/>
            </p:nvSpPr>
            <p:spPr bwMode="auto">
              <a:xfrm>
                <a:off x="5846" y="3494"/>
                <a:ext cx="36" cy="222"/>
              </a:xfrm>
              <a:custGeom>
                <a:avLst/>
                <a:gdLst>
                  <a:gd name="T0" fmla="*/ 40 w 70"/>
                  <a:gd name="T1" fmla="*/ 428 h 428"/>
                  <a:gd name="T2" fmla="*/ 40 w 70"/>
                  <a:gd name="T3" fmla="*/ 428 h 428"/>
                  <a:gd name="T4" fmla="*/ 32 w 70"/>
                  <a:gd name="T5" fmla="*/ 47 h 428"/>
                  <a:gd name="T6" fmla="*/ 0 w 70"/>
                  <a:gd name="T7" fmla="*/ 90 h 428"/>
                  <a:gd name="T8" fmla="*/ 33 w 70"/>
                  <a:gd name="T9" fmla="*/ 0 h 428"/>
                  <a:gd name="T10" fmla="*/ 70 w 70"/>
                  <a:gd name="T11" fmla="*/ 88 h 428"/>
                  <a:gd name="T12" fmla="*/ 37 w 70"/>
                  <a:gd name="T13" fmla="*/ 47 h 428"/>
                  <a:gd name="T14" fmla="*/ 45 w 70"/>
                  <a:gd name="T15" fmla="*/ 427 h 428"/>
                  <a:gd name="T16" fmla="*/ 40 w 70"/>
                  <a:gd name="T17" fmla="*/ 428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428">
                    <a:moveTo>
                      <a:pt x="40" y="428"/>
                    </a:moveTo>
                    <a:lnTo>
                      <a:pt x="40" y="428"/>
                    </a:lnTo>
                    <a:lnTo>
                      <a:pt x="32" y="47"/>
                    </a:lnTo>
                    <a:lnTo>
                      <a:pt x="0" y="90"/>
                    </a:lnTo>
                    <a:lnTo>
                      <a:pt x="33" y="0"/>
                    </a:lnTo>
                    <a:lnTo>
                      <a:pt x="70" y="88"/>
                    </a:lnTo>
                    <a:lnTo>
                      <a:pt x="37" y="47"/>
                    </a:lnTo>
                    <a:lnTo>
                      <a:pt x="45" y="427"/>
                    </a:lnTo>
                    <a:lnTo>
                      <a:pt x="40" y="428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76" name="Freeform 362"/>
              <p:cNvSpPr>
                <a:spLocks/>
              </p:cNvSpPr>
              <p:nvPr/>
            </p:nvSpPr>
            <p:spPr bwMode="auto">
              <a:xfrm>
                <a:off x="5245" y="2695"/>
                <a:ext cx="554" cy="633"/>
              </a:xfrm>
              <a:custGeom>
                <a:avLst/>
                <a:gdLst>
                  <a:gd name="T0" fmla="*/ 4 w 1072"/>
                  <a:gd name="T1" fmla="*/ 0 h 1226"/>
                  <a:gd name="T2" fmla="*/ 4 w 1072"/>
                  <a:gd name="T3" fmla="*/ 0 h 1226"/>
                  <a:gd name="T4" fmla="*/ 1042 w 1072"/>
                  <a:gd name="T5" fmla="*/ 1188 h 1226"/>
                  <a:gd name="T6" fmla="*/ 1039 w 1072"/>
                  <a:gd name="T7" fmla="*/ 1136 h 1226"/>
                  <a:gd name="T8" fmla="*/ 1072 w 1072"/>
                  <a:gd name="T9" fmla="*/ 1226 h 1226"/>
                  <a:gd name="T10" fmla="*/ 987 w 1072"/>
                  <a:gd name="T11" fmla="*/ 1182 h 1226"/>
                  <a:gd name="T12" fmla="*/ 1039 w 1072"/>
                  <a:gd name="T13" fmla="*/ 1192 h 1226"/>
                  <a:gd name="T14" fmla="*/ 0 w 1072"/>
                  <a:gd name="T15" fmla="*/ 3 h 1226"/>
                  <a:gd name="T16" fmla="*/ 4 w 1072"/>
                  <a:gd name="T17" fmla="*/ 0 h 1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2" h="1226">
                    <a:moveTo>
                      <a:pt x="4" y="0"/>
                    </a:moveTo>
                    <a:lnTo>
                      <a:pt x="4" y="0"/>
                    </a:lnTo>
                    <a:lnTo>
                      <a:pt x="1042" y="1188"/>
                    </a:lnTo>
                    <a:lnTo>
                      <a:pt x="1039" y="1136"/>
                    </a:lnTo>
                    <a:lnTo>
                      <a:pt x="1072" y="1226"/>
                    </a:lnTo>
                    <a:lnTo>
                      <a:pt x="987" y="1182"/>
                    </a:lnTo>
                    <a:lnTo>
                      <a:pt x="1039" y="1192"/>
                    </a:lnTo>
                    <a:lnTo>
                      <a:pt x="0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77" name="Freeform 363"/>
              <p:cNvSpPr>
                <a:spLocks/>
              </p:cNvSpPr>
              <p:nvPr/>
            </p:nvSpPr>
            <p:spPr bwMode="auto">
              <a:xfrm>
                <a:off x="5245" y="2695"/>
                <a:ext cx="554" cy="633"/>
              </a:xfrm>
              <a:custGeom>
                <a:avLst/>
                <a:gdLst>
                  <a:gd name="T0" fmla="*/ 4 w 1072"/>
                  <a:gd name="T1" fmla="*/ 0 h 1226"/>
                  <a:gd name="T2" fmla="*/ 4 w 1072"/>
                  <a:gd name="T3" fmla="*/ 0 h 1226"/>
                  <a:gd name="T4" fmla="*/ 1042 w 1072"/>
                  <a:gd name="T5" fmla="*/ 1188 h 1226"/>
                  <a:gd name="T6" fmla="*/ 1039 w 1072"/>
                  <a:gd name="T7" fmla="*/ 1136 h 1226"/>
                  <a:gd name="T8" fmla="*/ 1072 w 1072"/>
                  <a:gd name="T9" fmla="*/ 1226 h 1226"/>
                  <a:gd name="T10" fmla="*/ 987 w 1072"/>
                  <a:gd name="T11" fmla="*/ 1182 h 1226"/>
                  <a:gd name="T12" fmla="*/ 1039 w 1072"/>
                  <a:gd name="T13" fmla="*/ 1192 h 1226"/>
                  <a:gd name="T14" fmla="*/ 0 w 1072"/>
                  <a:gd name="T15" fmla="*/ 3 h 1226"/>
                  <a:gd name="T16" fmla="*/ 4 w 1072"/>
                  <a:gd name="T17" fmla="*/ 0 h 1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2" h="1226">
                    <a:moveTo>
                      <a:pt x="4" y="0"/>
                    </a:moveTo>
                    <a:lnTo>
                      <a:pt x="4" y="0"/>
                    </a:lnTo>
                    <a:lnTo>
                      <a:pt x="1042" y="1188"/>
                    </a:lnTo>
                    <a:lnTo>
                      <a:pt x="1039" y="1136"/>
                    </a:lnTo>
                    <a:lnTo>
                      <a:pt x="1072" y="1226"/>
                    </a:lnTo>
                    <a:lnTo>
                      <a:pt x="987" y="1182"/>
                    </a:lnTo>
                    <a:lnTo>
                      <a:pt x="1039" y="1192"/>
                    </a:lnTo>
                    <a:lnTo>
                      <a:pt x="0" y="3"/>
                    </a:lnTo>
                    <a:lnTo>
                      <a:pt x="4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78" name="Freeform 364"/>
              <p:cNvSpPr>
                <a:spLocks/>
              </p:cNvSpPr>
              <p:nvPr/>
            </p:nvSpPr>
            <p:spPr bwMode="auto">
              <a:xfrm>
                <a:off x="5357" y="3134"/>
                <a:ext cx="420" cy="221"/>
              </a:xfrm>
              <a:custGeom>
                <a:avLst/>
                <a:gdLst>
                  <a:gd name="T0" fmla="*/ 2 w 813"/>
                  <a:gd name="T1" fmla="*/ 0 h 428"/>
                  <a:gd name="T2" fmla="*/ 2 w 813"/>
                  <a:gd name="T3" fmla="*/ 0 h 428"/>
                  <a:gd name="T4" fmla="*/ 772 w 813"/>
                  <a:gd name="T5" fmla="*/ 404 h 428"/>
                  <a:gd name="T6" fmla="*/ 750 w 813"/>
                  <a:gd name="T7" fmla="*/ 355 h 428"/>
                  <a:gd name="T8" fmla="*/ 813 w 813"/>
                  <a:gd name="T9" fmla="*/ 428 h 428"/>
                  <a:gd name="T10" fmla="*/ 717 w 813"/>
                  <a:gd name="T11" fmla="*/ 417 h 428"/>
                  <a:gd name="T12" fmla="*/ 770 w 813"/>
                  <a:gd name="T13" fmla="*/ 408 h 428"/>
                  <a:gd name="T14" fmla="*/ 0 w 813"/>
                  <a:gd name="T15" fmla="*/ 4 h 428"/>
                  <a:gd name="T16" fmla="*/ 2 w 813"/>
                  <a:gd name="T17" fmla="*/ 0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3" h="428">
                    <a:moveTo>
                      <a:pt x="2" y="0"/>
                    </a:moveTo>
                    <a:lnTo>
                      <a:pt x="2" y="0"/>
                    </a:lnTo>
                    <a:lnTo>
                      <a:pt x="772" y="404"/>
                    </a:lnTo>
                    <a:lnTo>
                      <a:pt x="750" y="355"/>
                    </a:lnTo>
                    <a:lnTo>
                      <a:pt x="813" y="428"/>
                    </a:lnTo>
                    <a:lnTo>
                      <a:pt x="717" y="417"/>
                    </a:lnTo>
                    <a:lnTo>
                      <a:pt x="770" y="408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79" name="Freeform 365"/>
              <p:cNvSpPr>
                <a:spLocks/>
              </p:cNvSpPr>
              <p:nvPr/>
            </p:nvSpPr>
            <p:spPr bwMode="auto">
              <a:xfrm>
                <a:off x="5357" y="3134"/>
                <a:ext cx="420" cy="221"/>
              </a:xfrm>
              <a:custGeom>
                <a:avLst/>
                <a:gdLst>
                  <a:gd name="T0" fmla="*/ 2 w 813"/>
                  <a:gd name="T1" fmla="*/ 0 h 428"/>
                  <a:gd name="T2" fmla="*/ 2 w 813"/>
                  <a:gd name="T3" fmla="*/ 0 h 428"/>
                  <a:gd name="T4" fmla="*/ 772 w 813"/>
                  <a:gd name="T5" fmla="*/ 404 h 428"/>
                  <a:gd name="T6" fmla="*/ 750 w 813"/>
                  <a:gd name="T7" fmla="*/ 355 h 428"/>
                  <a:gd name="T8" fmla="*/ 813 w 813"/>
                  <a:gd name="T9" fmla="*/ 428 h 428"/>
                  <a:gd name="T10" fmla="*/ 717 w 813"/>
                  <a:gd name="T11" fmla="*/ 417 h 428"/>
                  <a:gd name="T12" fmla="*/ 770 w 813"/>
                  <a:gd name="T13" fmla="*/ 408 h 428"/>
                  <a:gd name="T14" fmla="*/ 0 w 813"/>
                  <a:gd name="T15" fmla="*/ 4 h 428"/>
                  <a:gd name="T16" fmla="*/ 2 w 813"/>
                  <a:gd name="T17" fmla="*/ 0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3" h="428">
                    <a:moveTo>
                      <a:pt x="2" y="0"/>
                    </a:moveTo>
                    <a:lnTo>
                      <a:pt x="2" y="0"/>
                    </a:lnTo>
                    <a:lnTo>
                      <a:pt x="772" y="404"/>
                    </a:lnTo>
                    <a:lnTo>
                      <a:pt x="750" y="355"/>
                    </a:lnTo>
                    <a:lnTo>
                      <a:pt x="813" y="428"/>
                    </a:lnTo>
                    <a:lnTo>
                      <a:pt x="717" y="417"/>
                    </a:lnTo>
                    <a:lnTo>
                      <a:pt x="770" y="408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80" name="Freeform 366"/>
              <p:cNvSpPr>
                <a:spLocks/>
              </p:cNvSpPr>
              <p:nvPr/>
            </p:nvSpPr>
            <p:spPr bwMode="auto">
              <a:xfrm>
                <a:off x="5897" y="2845"/>
                <a:ext cx="190" cy="466"/>
              </a:xfrm>
              <a:custGeom>
                <a:avLst/>
                <a:gdLst>
                  <a:gd name="T0" fmla="*/ 368 w 368"/>
                  <a:gd name="T1" fmla="*/ 2 h 902"/>
                  <a:gd name="T2" fmla="*/ 368 w 368"/>
                  <a:gd name="T3" fmla="*/ 2 h 902"/>
                  <a:gd name="T4" fmla="*/ 21 w 368"/>
                  <a:gd name="T5" fmla="*/ 859 h 902"/>
                  <a:gd name="T6" fmla="*/ 67 w 368"/>
                  <a:gd name="T7" fmla="*/ 832 h 902"/>
                  <a:gd name="T8" fmla="*/ 0 w 368"/>
                  <a:gd name="T9" fmla="*/ 902 h 902"/>
                  <a:gd name="T10" fmla="*/ 2 w 368"/>
                  <a:gd name="T11" fmla="*/ 806 h 902"/>
                  <a:gd name="T12" fmla="*/ 16 w 368"/>
                  <a:gd name="T13" fmla="*/ 857 h 902"/>
                  <a:gd name="T14" fmla="*/ 364 w 368"/>
                  <a:gd name="T15" fmla="*/ 0 h 902"/>
                  <a:gd name="T16" fmla="*/ 368 w 368"/>
                  <a:gd name="T17" fmla="*/ 2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8" h="902">
                    <a:moveTo>
                      <a:pt x="368" y="2"/>
                    </a:moveTo>
                    <a:lnTo>
                      <a:pt x="368" y="2"/>
                    </a:lnTo>
                    <a:lnTo>
                      <a:pt x="21" y="859"/>
                    </a:lnTo>
                    <a:lnTo>
                      <a:pt x="67" y="832"/>
                    </a:lnTo>
                    <a:lnTo>
                      <a:pt x="0" y="902"/>
                    </a:lnTo>
                    <a:lnTo>
                      <a:pt x="2" y="806"/>
                    </a:lnTo>
                    <a:lnTo>
                      <a:pt x="16" y="857"/>
                    </a:lnTo>
                    <a:lnTo>
                      <a:pt x="364" y="0"/>
                    </a:lnTo>
                    <a:lnTo>
                      <a:pt x="368" y="2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81" name="Freeform 367"/>
              <p:cNvSpPr>
                <a:spLocks/>
              </p:cNvSpPr>
              <p:nvPr/>
            </p:nvSpPr>
            <p:spPr bwMode="auto">
              <a:xfrm>
                <a:off x="5897" y="2845"/>
                <a:ext cx="190" cy="466"/>
              </a:xfrm>
              <a:custGeom>
                <a:avLst/>
                <a:gdLst>
                  <a:gd name="T0" fmla="*/ 368 w 368"/>
                  <a:gd name="T1" fmla="*/ 2 h 902"/>
                  <a:gd name="T2" fmla="*/ 368 w 368"/>
                  <a:gd name="T3" fmla="*/ 2 h 902"/>
                  <a:gd name="T4" fmla="*/ 21 w 368"/>
                  <a:gd name="T5" fmla="*/ 859 h 902"/>
                  <a:gd name="T6" fmla="*/ 67 w 368"/>
                  <a:gd name="T7" fmla="*/ 832 h 902"/>
                  <a:gd name="T8" fmla="*/ 0 w 368"/>
                  <a:gd name="T9" fmla="*/ 902 h 902"/>
                  <a:gd name="T10" fmla="*/ 2 w 368"/>
                  <a:gd name="T11" fmla="*/ 806 h 902"/>
                  <a:gd name="T12" fmla="*/ 16 w 368"/>
                  <a:gd name="T13" fmla="*/ 857 h 902"/>
                  <a:gd name="T14" fmla="*/ 364 w 368"/>
                  <a:gd name="T15" fmla="*/ 0 h 902"/>
                  <a:gd name="T16" fmla="*/ 368 w 368"/>
                  <a:gd name="T17" fmla="*/ 2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8" h="902">
                    <a:moveTo>
                      <a:pt x="368" y="2"/>
                    </a:moveTo>
                    <a:lnTo>
                      <a:pt x="368" y="2"/>
                    </a:lnTo>
                    <a:lnTo>
                      <a:pt x="21" y="859"/>
                    </a:lnTo>
                    <a:lnTo>
                      <a:pt x="67" y="832"/>
                    </a:lnTo>
                    <a:lnTo>
                      <a:pt x="0" y="902"/>
                    </a:lnTo>
                    <a:lnTo>
                      <a:pt x="2" y="806"/>
                    </a:lnTo>
                    <a:lnTo>
                      <a:pt x="16" y="857"/>
                    </a:lnTo>
                    <a:lnTo>
                      <a:pt x="364" y="0"/>
                    </a:lnTo>
                    <a:lnTo>
                      <a:pt x="368" y="2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82" name="Freeform 368"/>
              <p:cNvSpPr>
                <a:spLocks/>
              </p:cNvSpPr>
              <p:nvPr/>
            </p:nvSpPr>
            <p:spPr bwMode="auto">
              <a:xfrm>
                <a:off x="5535" y="3426"/>
                <a:ext cx="236" cy="80"/>
              </a:xfrm>
              <a:custGeom>
                <a:avLst/>
                <a:gdLst>
                  <a:gd name="T0" fmla="*/ 0 w 456"/>
                  <a:gd name="T1" fmla="*/ 152 h 156"/>
                  <a:gd name="T2" fmla="*/ 0 w 456"/>
                  <a:gd name="T3" fmla="*/ 152 h 156"/>
                  <a:gd name="T4" fmla="*/ 410 w 456"/>
                  <a:gd name="T5" fmla="*/ 18 h 156"/>
                  <a:gd name="T6" fmla="*/ 360 w 456"/>
                  <a:gd name="T7" fmla="*/ 0 h 156"/>
                  <a:gd name="T8" fmla="*/ 456 w 456"/>
                  <a:gd name="T9" fmla="*/ 6 h 156"/>
                  <a:gd name="T10" fmla="*/ 382 w 456"/>
                  <a:gd name="T11" fmla="*/ 67 h 156"/>
                  <a:gd name="T12" fmla="*/ 411 w 456"/>
                  <a:gd name="T13" fmla="*/ 23 h 156"/>
                  <a:gd name="T14" fmla="*/ 2 w 456"/>
                  <a:gd name="T15" fmla="*/ 156 h 156"/>
                  <a:gd name="T16" fmla="*/ 0 w 456"/>
                  <a:gd name="T17" fmla="*/ 15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6" h="156">
                    <a:moveTo>
                      <a:pt x="0" y="152"/>
                    </a:moveTo>
                    <a:lnTo>
                      <a:pt x="0" y="152"/>
                    </a:lnTo>
                    <a:lnTo>
                      <a:pt x="410" y="18"/>
                    </a:lnTo>
                    <a:lnTo>
                      <a:pt x="360" y="0"/>
                    </a:lnTo>
                    <a:lnTo>
                      <a:pt x="456" y="6"/>
                    </a:lnTo>
                    <a:lnTo>
                      <a:pt x="382" y="67"/>
                    </a:lnTo>
                    <a:lnTo>
                      <a:pt x="411" y="23"/>
                    </a:lnTo>
                    <a:lnTo>
                      <a:pt x="2" y="156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83" name="Freeform 369"/>
              <p:cNvSpPr>
                <a:spLocks/>
              </p:cNvSpPr>
              <p:nvPr/>
            </p:nvSpPr>
            <p:spPr bwMode="auto">
              <a:xfrm>
                <a:off x="5535" y="3426"/>
                <a:ext cx="236" cy="80"/>
              </a:xfrm>
              <a:custGeom>
                <a:avLst/>
                <a:gdLst>
                  <a:gd name="T0" fmla="*/ 0 w 456"/>
                  <a:gd name="T1" fmla="*/ 152 h 156"/>
                  <a:gd name="T2" fmla="*/ 0 w 456"/>
                  <a:gd name="T3" fmla="*/ 152 h 156"/>
                  <a:gd name="T4" fmla="*/ 410 w 456"/>
                  <a:gd name="T5" fmla="*/ 18 h 156"/>
                  <a:gd name="T6" fmla="*/ 360 w 456"/>
                  <a:gd name="T7" fmla="*/ 0 h 156"/>
                  <a:gd name="T8" fmla="*/ 456 w 456"/>
                  <a:gd name="T9" fmla="*/ 6 h 156"/>
                  <a:gd name="T10" fmla="*/ 382 w 456"/>
                  <a:gd name="T11" fmla="*/ 67 h 156"/>
                  <a:gd name="T12" fmla="*/ 411 w 456"/>
                  <a:gd name="T13" fmla="*/ 23 h 156"/>
                  <a:gd name="T14" fmla="*/ 2 w 456"/>
                  <a:gd name="T15" fmla="*/ 156 h 156"/>
                  <a:gd name="T16" fmla="*/ 0 w 456"/>
                  <a:gd name="T17" fmla="*/ 15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6" h="156">
                    <a:moveTo>
                      <a:pt x="0" y="152"/>
                    </a:moveTo>
                    <a:lnTo>
                      <a:pt x="0" y="152"/>
                    </a:lnTo>
                    <a:lnTo>
                      <a:pt x="410" y="18"/>
                    </a:lnTo>
                    <a:lnTo>
                      <a:pt x="360" y="0"/>
                    </a:lnTo>
                    <a:lnTo>
                      <a:pt x="456" y="6"/>
                    </a:lnTo>
                    <a:lnTo>
                      <a:pt x="382" y="67"/>
                    </a:lnTo>
                    <a:lnTo>
                      <a:pt x="411" y="23"/>
                    </a:lnTo>
                    <a:lnTo>
                      <a:pt x="2" y="156"/>
                    </a:lnTo>
                    <a:lnTo>
                      <a:pt x="0" y="152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84" name="Freeform 370"/>
              <p:cNvSpPr>
                <a:spLocks/>
              </p:cNvSpPr>
              <p:nvPr/>
            </p:nvSpPr>
            <p:spPr bwMode="auto">
              <a:xfrm>
                <a:off x="5703" y="2867"/>
                <a:ext cx="136" cy="441"/>
              </a:xfrm>
              <a:custGeom>
                <a:avLst/>
                <a:gdLst>
                  <a:gd name="T0" fmla="*/ 5 w 262"/>
                  <a:gd name="T1" fmla="*/ 0 h 855"/>
                  <a:gd name="T2" fmla="*/ 5 w 262"/>
                  <a:gd name="T3" fmla="*/ 0 h 855"/>
                  <a:gd name="T4" fmla="*/ 243 w 262"/>
                  <a:gd name="T5" fmla="*/ 809 h 855"/>
                  <a:gd name="T6" fmla="*/ 262 w 262"/>
                  <a:gd name="T7" fmla="*/ 759 h 855"/>
                  <a:gd name="T8" fmla="*/ 254 w 262"/>
                  <a:gd name="T9" fmla="*/ 855 h 855"/>
                  <a:gd name="T10" fmla="*/ 195 w 262"/>
                  <a:gd name="T11" fmla="*/ 779 h 855"/>
                  <a:gd name="T12" fmla="*/ 238 w 262"/>
                  <a:gd name="T13" fmla="*/ 810 h 855"/>
                  <a:gd name="T14" fmla="*/ 0 w 262"/>
                  <a:gd name="T15" fmla="*/ 1 h 855"/>
                  <a:gd name="T16" fmla="*/ 5 w 262"/>
                  <a:gd name="T17" fmla="*/ 0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2" h="855">
                    <a:moveTo>
                      <a:pt x="5" y="0"/>
                    </a:moveTo>
                    <a:lnTo>
                      <a:pt x="5" y="0"/>
                    </a:lnTo>
                    <a:lnTo>
                      <a:pt x="243" y="809"/>
                    </a:lnTo>
                    <a:lnTo>
                      <a:pt x="262" y="759"/>
                    </a:lnTo>
                    <a:lnTo>
                      <a:pt x="254" y="855"/>
                    </a:lnTo>
                    <a:lnTo>
                      <a:pt x="195" y="779"/>
                    </a:lnTo>
                    <a:lnTo>
                      <a:pt x="238" y="810"/>
                    </a:lnTo>
                    <a:lnTo>
                      <a:pt x="0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85" name="Freeform 371"/>
              <p:cNvSpPr>
                <a:spLocks/>
              </p:cNvSpPr>
              <p:nvPr/>
            </p:nvSpPr>
            <p:spPr bwMode="auto">
              <a:xfrm>
                <a:off x="5703" y="2867"/>
                <a:ext cx="136" cy="441"/>
              </a:xfrm>
              <a:custGeom>
                <a:avLst/>
                <a:gdLst>
                  <a:gd name="T0" fmla="*/ 5 w 262"/>
                  <a:gd name="T1" fmla="*/ 0 h 855"/>
                  <a:gd name="T2" fmla="*/ 5 w 262"/>
                  <a:gd name="T3" fmla="*/ 0 h 855"/>
                  <a:gd name="T4" fmla="*/ 243 w 262"/>
                  <a:gd name="T5" fmla="*/ 809 h 855"/>
                  <a:gd name="T6" fmla="*/ 262 w 262"/>
                  <a:gd name="T7" fmla="*/ 759 h 855"/>
                  <a:gd name="T8" fmla="*/ 254 w 262"/>
                  <a:gd name="T9" fmla="*/ 855 h 855"/>
                  <a:gd name="T10" fmla="*/ 195 w 262"/>
                  <a:gd name="T11" fmla="*/ 779 h 855"/>
                  <a:gd name="T12" fmla="*/ 238 w 262"/>
                  <a:gd name="T13" fmla="*/ 810 h 855"/>
                  <a:gd name="T14" fmla="*/ 0 w 262"/>
                  <a:gd name="T15" fmla="*/ 1 h 855"/>
                  <a:gd name="T16" fmla="*/ 5 w 262"/>
                  <a:gd name="T17" fmla="*/ 0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2" h="855">
                    <a:moveTo>
                      <a:pt x="5" y="0"/>
                    </a:moveTo>
                    <a:lnTo>
                      <a:pt x="5" y="0"/>
                    </a:lnTo>
                    <a:lnTo>
                      <a:pt x="243" y="809"/>
                    </a:lnTo>
                    <a:lnTo>
                      <a:pt x="262" y="759"/>
                    </a:lnTo>
                    <a:lnTo>
                      <a:pt x="254" y="855"/>
                    </a:lnTo>
                    <a:lnTo>
                      <a:pt x="195" y="779"/>
                    </a:lnTo>
                    <a:lnTo>
                      <a:pt x="238" y="810"/>
                    </a:lnTo>
                    <a:lnTo>
                      <a:pt x="0" y="1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86" name="Freeform 372"/>
              <p:cNvSpPr>
                <a:spLocks/>
              </p:cNvSpPr>
              <p:nvPr/>
            </p:nvSpPr>
            <p:spPr bwMode="auto">
              <a:xfrm>
                <a:off x="5876" y="2542"/>
                <a:ext cx="187" cy="765"/>
              </a:xfrm>
              <a:custGeom>
                <a:avLst/>
                <a:gdLst>
                  <a:gd name="T0" fmla="*/ 362 w 362"/>
                  <a:gd name="T1" fmla="*/ 1 h 1480"/>
                  <a:gd name="T2" fmla="*/ 362 w 362"/>
                  <a:gd name="T3" fmla="*/ 1 h 1480"/>
                  <a:gd name="T4" fmla="*/ 27 w 362"/>
                  <a:gd name="T5" fmla="*/ 1435 h 1480"/>
                  <a:gd name="T6" fmla="*/ 68 w 362"/>
                  <a:gd name="T7" fmla="*/ 1401 h 1480"/>
                  <a:gd name="T8" fmla="*/ 13 w 362"/>
                  <a:gd name="T9" fmla="*/ 1480 h 1480"/>
                  <a:gd name="T10" fmla="*/ 0 w 362"/>
                  <a:gd name="T11" fmla="*/ 1385 h 1480"/>
                  <a:gd name="T12" fmla="*/ 22 w 362"/>
                  <a:gd name="T13" fmla="*/ 1433 h 1480"/>
                  <a:gd name="T14" fmla="*/ 357 w 362"/>
                  <a:gd name="T15" fmla="*/ 0 h 1480"/>
                  <a:gd name="T16" fmla="*/ 362 w 362"/>
                  <a:gd name="T17" fmla="*/ 1 h 1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2" h="1480">
                    <a:moveTo>
                      <a:pt x="362" y="1"/>
                    </a:moveTo>
                    <a:lnTo>
                      <a:pt x="362" y="1"/>
                    </a:lnTo>
                    <a:lnTo>
                      <a:pt x="27" y="1435"/>
                    </a:lnTo>
                    <a:lnTo>
                      <a:pt x="68" y="1401"/>
                    </a:lnTo>
                    <a:lnTo>
                      <a:pt x="13" y="1480"/>
                    </a:lnTo>
                    <a:lnTo>
                      <a:pt x="0" y="1385"/>
                    </a:lnTo>
                    <a:lnTo>
                      <a:pt x="22" y="1433"/>
                    </a:lnTo>
                    <a:lnTo>
                      <a:pt x="357" y="0"/>
                    </a:lnTo>
                    <a:lnTo>
                      <a:pt x="362" y="1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87" name="Freeform 373"/>
              <p:cNvSpPr>
                <a:spLocks/>
              </p:cNvSpPr>
              <p:nvPr/>
            </p:nvSpPr>
            <p:spPr bwMode="auto">
              <a:xfrm>
                <a:off x="5876" y="2542"/>
                <a:ext cx="187" cy="765"/>
              </a:xfrm>
              <a:custGeom>
                <a:avLst/>
                <a:gdLst>
                  <a:gd name="T0" fmla="*/ 362 w 362"/>
                  <a:gd name="T1" fmla="*/ 1 h 1480"/>
                  <a:gd name="T2" fmla="*/ 362 w 362"/>
                  <a:gd name="T3" fmla="*/ 1 h 1480"/>
                  <a:gd name="T4" fmla="*/ 27 w 362"/>
                  <a:gd name="T5" fmla="*/ 1435 h 1480"/>
                  <a:gd name="T6" fmla="*/ 68 w 362"/>
                  <a:gd name="T7" fmla="*/ 1401 h 1480"/>
                  <a:gd name="T8" fmla="*/ 13 w 362"/>
                  <a:gd name="T9" fmla="*/ 1480 h 1480"/>
                  <a:gd name="T10" fmla="*/ 0 w 362"/>
                  <a:gd name="T11" fmla="*/ 1385 h 1480"/>
                  <a:gd name="T12" fmla="*/ 22 w 362"/>
                  <a:gd name="T13" fmla="*/ 1433 h 1480"/>
                  <a:gd name="T14" fmla="*/ 357 w 362"/>
                  <a:gd name="T15" fmla="*/ 0 h 1480"/>
                  <a:gd name="T16" fmla="*/ 362 w 362"/>
                  <a:gd name="T17" fmla="*/ 1 h 1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2" h="1480">
                    <a:moveTo>
                      <a:pt x="362" y="1"/>
                    </a:moveTo>
                    <a:lnTo>
                      <a:pt x="362" y="1"/>
                    </a:lnTo>
                    <a:lnTo>
                      <a:pt x="27" y="1435"/>
                    </a:lnTo>
                    <a:lnTo>
                      <a:pt x="68" y="1401"/>
                    </a:lnTo>
                    <a:lnTo>
                      <a:pt x="13" y="1480"/>
                    </a:lnTo>
                    <a:lnTo>
                      <a:pt x="0" y="1385"/>
                    </a:lnTo>
                    <a:lnTo>
                      <a:pt x="22" y="1433"/>
                    </a:lnTo>
                    <a:lnTo>
                      <a:pt x="357" y="0"/>
                    </a:lnTo>
                    <a:lnTo>
                      <a:pt x="362" y="1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88" name="Freeform 374"/>
              <p:cNvSpPr>
                <a:spLocks/>
              </p:cNvSpPr>
              <p:nvPr/>
            </p:nvSpPr>
            <p:spPr bwMode="auto">
              <a:xfrm>
                <a:off x="5933" y="3171"/>
                <a:ext cx="194" cy="166"/>
              </a:xfrm>
              <a:custGeom>
                <a:avLst/>
                <a:gdLst>
                  <a:gd name="T0" fmla="*/ 374 w 374"/>
                  <a:gd name="T1" fmla="*/ 3 h 321"/>
                  <a:gd name="T2" fmla="*/ 374 w 374"/>
                  <a:gd name="T3" fmla="*/ 3 h 321"/>
                  <a:gd name="T4" fmla="*/ 37 w 374"/>
                  <a:gd name="T5" fmla="*/ 292 h 321"/>
                  <a:gd name="T6" fmla="*/ 91 w 374"/>
                  <a:gd name="T7" fmla="*/ 290 h 321"/>
                  <a:gd name="T8" fmla="*/ 0 w 374"/>
                  <a:gd name="T9" fmla="*/ 321 h 321"/>
                  <a:gd name="T10" fmla="*/ 45 w 374"/>
                  <a:gd name="T11" fmla="*/ 237 h 321"/>
                  <a:gd name="T12" fmla="*/ 34 w 374"/>
                  <a:gd name="T13" fmla="*/ 289 h 321"/>
                  <a:gd name="T14" fmla="*/ 371 w 374"/>
                  <a:gd name="T15" fmla="*/ 0 h 321"/>
                  <a:gd name="T16" fmla="*/ 374 w 374"/>
                  <a:gd name="T17" fmla="*/ 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4" h="321">
                    <a:moveTo>
                      <a:pt x="374" y="3"/>
                    </a:moveTo>
                    <a:lnTo>
                      <a:pt x="374" y="3"/>
                    </a:lnTo>
                    <a:lnTo>
                      <a:pt x="37" y="292"/>
                    </a:lnTo>
                    <a:lnTo>
                      <a:pt x="91" y="290"/>
                    </a:lnTo>
                    <a:lnTo>
                      <a:pt x="0" y="321"/>
                    </a:lnTo>
                    <a:lnTo>
                      <a:pt x="45" y="237"/>
                    </a:lnTo>
                    <a:lnTo>
                      <a:pt x="34" y="289"/>
                    </a:lnTo>
                    <a:lnTo>
                      <a:pt x="371" y="0"/>
                    </a:lnTo>
                    <a:lnTo>
                      <a:pt x="374" y="3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89" name="Freeform 375"/>
              <p:cNvSpPr>
                <a:spLocks/>
              </p:cNvSpPr>
              <p:nvPr/>
            </p:nvSpPr>
            <p:spPr bwMode="auto">
              <a:xfrm>
                <a:off x="5933" y="3171"/>
                <a:ext cx="194" cy="166"/>
              </a:xfrm>
              <a:custGeom>
                <a:avLst/>
                <a:gdLst>
                  <a:gd name="T0" fmla="*/ 374 w 374"/>
                  <a:gd name="T1" fmla="*/ 3 h 321"/>
                  <a:gd name="T2" fmla="*/ 374 w 374"/>
                  <a:gd name="T3" fmla="*/ 3 h 321"/>
                  <a:gd name="T4" fmla="*/ 37 w 374"/>
                  <a:gd name="T5" fmla="*/ 292 h 321"/>
                  <a:gd name="T6" fmla="*/ 91 w 374"/>
                  <a:gd name="T7" fmla="*/ 290 h 321"/>
                  <a:gd name="T8" fmla="*/ 0 w 374"/>
                  <a:gd name="T9" fmla="*/ 321 h 321"/>
                  <a:gd name="T10" fmla="*/ 45 w 374"/>
                  <a:gd name="T11" fmla="*/ 237 h 321"/>
                  <a:gd name="T12" fmla="*/ 34 w 374"/>
                  <a:gd name="T13" fmla="*/ 289 h 321"/>
                  <a:gd name="T14" fmla="*/ 371 w 374"/>
                  <a:gd name="T15" fmla="*/ 0 h 321"/>
                  <a:gd name="T16" fmla="*/ 374 w 374"/>
                  <a:gd name="T17" fmla="*/ 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4" h="321">
                    <a:moveTo>
                      <a:pt x="374" y="3"/>
                    </a:moveTo>
                    <a:lnTo>
                      <a:pt x="374" y="3"/>
                    </a:lnTo>
                    <a:lnTo>
                      <a:pt x="37" y="292"/>
                    </a:lnTo>
                    <a:lnTo>
                      <a:pt x="91" y="290"/>
                    </a:lnTo>
                    <a:lnTo>
                      <a:pt x="0" y="321"/>
                    </a:lnTo>
                    <a:lnTo>
                      <a:pt x="45" y="237"/>
                    </a:lnTo>
                    <a:lnTo>
                      <a:pt x="34" y="289"/>
                    </a:lnTo>
                    <a:lnTo>
                      <a:pt x="371" y="0"/>
                    </a:lnTo>
                    <a:lnTo>
                      <a:pt x="374" y="3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90" name="Freeform 376"/>
              <p:cNvSpPr>
                <a:spLocks/>
              </p:cNvSpPr>
              <p:nvPr/>
            </p:nvSpPr>
            <p:spPr bwMode="auto">
              <a:xfrm>
                <a:off x="5628" y="3012"/>
                <a:ext cx="788" cy="102"/>
              </a:xfrm>
              <a:custGeom>
                <a:avLst/>
                <a:gdLst>
                  <a:gd name="T0" fmla="*/ 0 w 1526"/>
                  <a:gd name="T1" fmla="*/ 192 h 196"/>
                  <a:gd name="T2" fmla="*/ 0 w 1526"/>
                  <a:gd name="T3" fmla="*/ 192 h 196"/>
                  <a:gd name="T4" fmla="*/ 1478 w 1526"/>
                  <a:gd name="T5" fmla="*/ 28 h 196"/>
                  <a:gd name="T6" fmla="*/ 1433 w 1526"/>
                  <a:gd name="T7" fmla="*/ 0 h 196"/>
                  <a:gd name="T8" fmla="*/ 1526 w 1526"/>
                  <a:gd name="T9" fmla="*/ 25 h 196"/>
                  <a:gd name="T10" fmla="*/ 1441 w 1526"/>
                  <a:gd name="T11" fmla="*/ 69 h 196"/>
                  <a:gd name="T12" fmla="*/ 1479 w 1526"/>
                  <a:gd name="T13" fmla="*/ 32 h 196"/>
                  <a:gd name="T14" fmla="*/ 1 w 1526"/>
                  <a:gd name="T15" fmla="*/ 196 h 196"/>
                  <a:gd name="T16" fmla="*/ 0 w 1526"/>
                  <a:gd name="T17" fmla="*/ 192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26" h="196">
                    <a:moveTo>
                      <a:pt x="0" y="192"/>
                    </a:moveTo>
                    <a:lnTo>
                      <a:pt x="0" y="192"/>
                    </a:lnTo>
                    <a:lnTo>
                      <a:pt x="1478" y="28"/>
                    </a:lnTo>
                    <a:lnTo>
                      <a:pt x="1433" y="0"/>
                    </a:lnTo>
                    <a:lnTo>
                      <a:pt x="1526" y="25"/>
                    </a:lnTo>
                    <a:lnTo>
                      <a:pt x="1441" y="69"/>
                    </a:lnTo>
                    <a:lnTo>
                      <a:pt x="1479" y="32"/>
                    </a:lnTo>
                    <a:lnTo>
                      <a:pt x="1" y="196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91" name="Freeform 377"/>
              <p:cNvSpPr>
                <a:spLocks/>
              </p:cNvSpPr>
              <p:nvPr/>
            </p:nvSpPr>
            <p:spPr bwMode="auto">
              <a:xfrm>
                <a:off x="5628" y="3012"/>
                <a:ext cx="788" cy="102"/>
              </a:xfrm>
              <a:custGeom>
                <a:avLst/>
                <a:gdLst>
                  <a:gd name="T0" fmla="*/ 0 w 1526"/>
                  <a:gd name="T1" fmla="*/ 192 h 196"/>
                  <a:gd name="T2" fmla="*/ 0 w 1526"/>
                  <a:gd name="T3" fmla="*/ 192 h 196"/>
                  <a:gd name="T4" fmla="*/ 1478 w 1526"/>
                  <a:gd name="T5" fmla="*/ 28 h 196"/>
                  <a:gd name="T6" fmla="*/ 1433 w 1526"/>
                  <a:gd name="T7" fmla="*/ 0 h 196"/>
                  <a:gd name="T8" fmla="*/ 1526 w 1526"/>
                  <a:gd name="T9" fmla="*/ 25 h 196"/>
                  <a:gd name="T10" fmla="*/ 1441 w 1526"/>
                  <a:gd name="T11" fmla="*/ 69 h 196"/>
                  <a:gd name="T12" fmla="*/ 1479 w 1526"/>
                  <a:gd name="T13" fmla="*/ 32 h 196"/>
                  <a:gd name="T14" fmla="*/ 1 w 1526"/>
                  <a:gd name="T15" fmla="*/ 196 h 196"/>
                  <a:gd name="T16" fmla="*/ 0 w 1526"/>
                  <a:gd name="T17" fmla="*/ 192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26" h="196">
                    <a:moveTo>
                      <a:pt x="0" y="192"/>
                    </a:moveTo>
                    <a:lnTo>
                      <a:pt x="0" y="192"/>
                    </a:lnTo>
                    <a:lnTo>
                      <a:pt x="1478" y="28"/>
                    </a:lnTo>
                    <a:lnTo>
                      <a:pt x="1433" y="0"/>
                    </a:lnTo>
                    <a:lnTo>
                      <a:pt x="1526" y="25"/>
                    </a:lnTo>
                    <a:lnTo>
                      <a:pt x="1441" y="69"/>
                    </a:lnTo>
                    <a:lnTo>
                      <a:pt x="1479" y="32"/>
                    </a:lnTo>
                    <a:lnTo>
                      <a:pt x="1" y="196"/>
                    </a:lnTo>
                    <a:lnTo>
                      <a:pt x="0" y="192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92" name="Freeform 378"/>
              <p:cNvSpPr>
                <a:spLocks/>
              </p:cNvSpPr>
              <p:nvPr/>
            </p:nvSpPr>
            <p:spPr bwMode="auto">
              <a:xfrm>
                <a:off x="6030" y="3003"/>
                <a:ext cx="386" cy="36"/>
              </a:xfrm>
              <a:custGeom>
                <a:avLst/>
                <a:gdLst>
                  <a:gd name="T0" fmla="*/ 0 w 747"/>
                  <a:gd name="T1" fmla="*/ 50 h 70"/>
                  <a:gd name="T2" fmla="*/ 0 w 747"/>
                  <a:gd name="T3" fmla="*/ 50 h 70"/>
                  <a:gd name="T4" fmla="*/ 700 w 747"/>
                  <a:gd name="T5" fmla="*/ 31 h 70"/>
                  <a:gd name="T6" fmla="*/ 657 w 747"/>
                  <a:gd name="T7" fmla="*/ 0 h 70"/>
                  <a:gd name="T8" fmla="*/ 747 w 747"/>
                  <a:gd name="T9" fmla="*/ 33 h 70"/>
                  <a:gd name="T10" fmla="*/ 659 w 747"/>
                  <a:gd name="T11" fmla="*/ 70 h 70"/>
                  <a:gd name="T12" fmla="*/ 700 w 747"/>
                  <a:gd name="T13" fmla="*/ 36 h 70"/>
                  <a:gd name="T14" fmla="*/ 0 w 747"/>
                  <a:gd name="T15" fmla="*/ 55 h 70"/>
                  <a:gd name="T16" fmla="*/ 0 w 747"/>
                  <a:gd name="T17" fmla="*/ 5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7" h="70">
                    <a:moveTo>
                      <a:pt x="0" y="50"/>
                    </a:moveTo>
                    <a:lnTo>
                      <a:pt x="0" y="50"/>
                    </a:lnTo>
                    <a:lnTo>
                      <a:pt x="700" y="31"/>
                    </a:lnTo>
                    <a:lnTo>
                      <a:pt x="657" y="0"/>
                    </a:lnTo>
                    <a:lnTo>
                      <a:pt x="747" y="33"/>
                    </a:lnTo>
                    <a:lnTo>
                      <a:pt x="659" y="70"/>
                    </a:lnTo>
                    <a:lnTo>
                      <a:pt x="700" y="36"/>
                    </a:lnTo>
                    <a:lnTo>
                      <a:pt x="0" y="55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93" name="Freeform 379"/>
              <p:cNvSpPr>
                <a:spLocks/>
              </p:cNvSpPr>
              <p:nvPr/>
            </p:nvSpPr>
            <p:spPr bwMode="auto">
              <a:xfrm>
                <a:off x="6030" y="3003"/>
                <a:ext cx="386" cy="36"/>
              </a:xfrm>
              <a:custGeom>
                <a:avLst/>
                <a:gdLst>
                  <a:gd name="T0" fmla="*/ 0 w 747"/>
                  <a:gd name="T1" fmla="*/ 50 h 70"/>
                  <a:gd name="T2" fmla="*/ 0 w 747"/>
                  <a:gd name="T3" fmla="*/ 50 h 70"/>
                  <a:gd name="T4" fmla="*/ 700 w 747"/>
                  <a:gd name="T5" fmla="*/ 31 h 70"/>
                  <a:gd name="T6" fmla="*/ 657 w 747"/>
                  <a:gd name="T7" fmla="*/ 0 h 70"/>
                  <a:gd name="T8" fmla="*/ 747 w 747"/>
                  <a:gd name="T9" fmla="*/ 33 h 70"/>
                  <a:gd name="T10" fmla="*/ 659 w 747"/>
                  <a:gd name="T11" fmla="*/ 70 h 70"/>
                  <a:gd name="T12" fmla="*/ 700 w 747"/>
                  <a:gd name="T13" fmla="*/ 36 h 70"/>
                  <a:gd name="T14" fmla="*/ 0 w 747"/>
                  <a:gd name="T15" fmla="*/ 55 h 70"/>
                  <a:gd name="T16" fmla="*/ 0 w 747"/>
                  <a:gd name="T17" fmla="*/ 5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7" h="70">
                    <a:moveTo>
                      <a:pt x="0" y="50"/>
                    </a:moveTo>
                    <a:lnTo>
                      <a:pt x="0" y="50"/>
                    </a:lnTo>
                    <a:lnTo>
                      <a:pt x="700" y="31"/>
                    </a:lnTo>
                    <a:lnTo>
                      <a:pt x="657" y="0"/>
                    </a:lnTo>
                    <a:lnTo>
                      <a:pt x="747" y="33"/>
                    </a:lnTo>
                    <a:lnTo>
                      <a:pt x="659" y="70"/>
                    </a:lnTo>
                    <a:lnTo>
                      <a:pt x="700" y="36"/>
                    </a:lnTo>
                    <a:lnTo>
                      <a:pt x="0" y="55"/>
                    </a:lnTo>
                    <a:lnTo>
                      <a:pt x="0" y="5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94" name="Freeform 380"/>
              <p:cNvSpPr>
                <a:spLocks/>
              </p:cNvSpPr>
              <p:nvPr/>
            </p:nvSpPr>
            <p:spPr bwMode="auto">
              <a:xfrm>
                <a:off x="5943" y="2754"/>
                <a:ext cx="480" cy="234"/>
              </a:xfrm>
              <a:custGeom>
                <a:avLst/>
                <a:gdLst>
                  <a:gd name="T0" fmla="*/ 2 w 928"/>
                  <a:gd name="T1" fmla="*/ 0 h 452"/>
                  <a:gd name="T2" fmla="*/ 2 w 928"/>
                  <a:gd name="T3" fmla="*/ 0 h 452"/>
                  <a:gd name="T4" fmla="*/ 887 w 928"/>
                  <a:gd name="T5" fmla="*/ 429 h 452"/>
                  <a:gd name="T6" fmla="*/ 863 w 928"/>
                  <a:gd name="T7" fmla="*/ 382 h 452"/>
                  <a:gd name="T8" fmla="*/ 928 w 928"/>
                  <a:gd name="T9" fmla="*/ 452 h 452"/>
                  <a:gd name="T10" fmla="*/ 833 w 928"/>
                  <a:gd name="T11" fmla="*/ 445 h 452"/>
                  <a:gd name="T12" fmla="*/ 884 w 928"/>
                  <a:gd name="T13" fmla="*/ 434 h 452"/>
                  <a:gd name="T14" fmla="*/ 0 w 928"/>
                  <a:gd name="T15" fmla="*/ 4 h 452"/>
                  <a:gd name="T16" fmla="*/ 2 w 928"/>
                  <a:gd name="T17" fmla="*/ 0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8" h="452">
                    <a:moveTo>
                      <a:pt x="2" y="0"/>
                    </a:moveTo>
                    <a:lnTo>
                      <a:pt x="2" y="0"/>
                    </a:lnTo>
                    <a:lnTo>
                      <a:pt x="887" y="429"/>
                    </a:lnTo>
                    <a:lnTo>
                      <a:pt x="863" y="382"/>
                    </a:lnTo>
                    <a:lnTo>
                      <a:pt x="928" y="452"/>
                    </a:lnTo>
                    <a:lnTo>
                      <a:pt x="833" y="445"/>
                    </a:lnTo>
                    <a:lnTo>
                      <a:pt x="884" y="434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95" name="Freeform 381"/>
              <p:cNvSpPr>
                <a:spLocks/>
              </p:cNvSpPr>
              <p:nvPr/>
            </p:nvSpPr>
            <p:spPr bwMode="auto">
              <a:xfrm>
                <a:off x="5943" y="2754"/>
                <a:ext cx="480" cy="234"/>
              </a:xfrm>
              <a:custGeom>
                <a:avLst/>
                <a:gdLst>
                  <a:gd name="T0" fmla="*/ 2 w 928"/>
                  <a:gd name="T1" fmla="*/ 0 h 452"/>
                  <a:gd name="T2" fmla="*/ 2 w 928"/>
                  <a:gd name="T3" fmla="*/ 0 h 452"/>
                  <a:gd name="T4" fmla="*/ 887 w 928"/>
                  <a:gd name="T5" fmla="*/ 429 h 452"/>
                  <a:gd name="T6" fmla="*/ 863 w 928"/>
                  <a:gd name="T7" fmla="*/ 382 h 452"/>
                  <a:gd name="T8" fmla="*/ 928 w 928"/>
                  <a:gd name="T9" fmla="*/ 452 h 452"/>
                  <a:gd name="T10" fmla="*/ 833 w 928"/>
                  <a:gd name="T11" fmla="*/ 445 h 452"/>
                  <a:gd name="T12" fmla="*/ 884 w 928"/>
                  <a:gd name="T13" fmla="*/ 434 h 452"/>
                  <a:gd name="T14" fmla="*/ 0 w 928"/>
                  <a:gd name="T15" fmla="*/ 4 h 452"/>
                  <a:gd name="T16" fmla="*/ 2 w 928"/>
                  <a:gd name="T17" fmla="*/ 0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8" h="452">
                    <a:moveTo>
                      <a:pt x="2" y="0"/>
                    </a:moveTo>
                    <a:lnTo>
                      <a:pt x="2" y="0"/>
                    </a:lnTo>
                    <a:lnTo>
                      <a:pt x="887" y="429"/>
                    </a:lnTo>
                    <a:lnTo>
                      <a:pt x="863" y="382"/>
                    </a:lnTo>
                    <a:lnTo>
                      <a:pt x="928" y="452"/>
                    </a:lnTo>
                    <a:lnTo>
                      <a:pt x="833" y="445"/>
                    </a:lnTo>
                    <a:lnTo>
                      <a:pt x="884" y="434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96" name="Freeform 382"/>
              <p:cNvSpPr>
                <a:spLocks/>
              </p:cNvSpPr>
              <p:nvPr/>
            </p:nvSpPr>
            <p:spPr bwMode="auto">
              <a:xfrm>
                <a:off x="5842" y="3011"/>
                <a:ext cx="574" cy="71"/>
              </a:xfrm>
              <a:custGeom>
                <a:avLst/>
                <a:gdLst>
                  <a:gd name="T0" fmla="*/ 0 w 1111"/>
                  <a:gd name="T1" fmla="*/ 133 h 138"/>
                  <a:gd name="T2" fmla="*/ 0 w 1111"/>
                  <a:gd name="T3" fmla="*/ 133 h 138"/>
                  <a:gd name="T4" fmla="*/ 1063 w 1111"/>
                  <a:gd name="T5" fmla="*/ 28 h 138"/>
                  <a:gd name="T6" fmla="*/ 1018 w 1111"/>
                  <a:gd name="T7" fmla="*/ 0 h 138"/>
                  <a:gd name="T8" fmla="*/ 1111 w 1111"/>
                  <a:gd name="T9" fmla="*/ 26 h 138"/>
                  <a:gd name="T10" fmla="*/ 1025 w 1111"/>
                  <a:gd name="T11" fmla="*/ 70 h 138"/>
                  <a:gd name="T12" fmla="*/ 1064 w 1111"/>
                  <a:gd name="T13" fmla="*/ 33 h 138"/>
                  <a:gd name="T14" fmla="*/ 0 w 1111"/>
                  <a:gd name="T15" fmla="*/ 138 h 138"/>
                  <a:gd name="T16" fmla="*/ 0 w 1111"/>
                  <a:gd name="T17" fmla="*/ 133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11" h="138">
                    <a:moveTo>
                      <a:pt x="0" y="133"/>
                    </a:moveTo>
                    <a:lnTo>
                      <a:pt x="0" y="133"/>
                    </a:lnTo>
                    <a:lnTo>
                      <a:pt x="1063" y="28"/>
                    </a:lnTo>
                    <a:lnTo>
                      <a:pt x="1018" y="0"/>
                    </a:lnTo>
                    <a:lnTo>
                      <a:pt x="1111" y="26"/>
                    </a:lnTo>
                    <a:lnTo>
                      <a:pt x="1025" y="70"/>
                    </a:lnTo>
                    <a:lnTo>
                      <a:pt x="1064" y="33"/>
                    </a:lnTo>
                    <a:lnTo>
                      <a:pt x="0" y="138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97" name="Freeform 383"/>
              <p:cNvSpPr>
                <a:spLocks/>
              </p:cNvSpPr>
              <p:nvPr/>
            </p:nvSpPr>
            <p:spPr bwMode="auto">
              <a:xfrm>
                <a:off x="5842" y="3011"/>
                <a:ext cx="574" cy="71"/>
              </a:xfrm>
              <a:custGeom>
                <a:avLst/>
                <a:gdLst>
                  <a:gd name="T0" fmla="*/ 0 w 1111"/>
                  <a:gd name="T1" fmla="*/ 133 h 138"/>
                  <a:gd name="T2" fmla="*/ 0 w 1111"/>
                  <a:gd name="T3" fmla="*/ 133 h 138"/>
                  <a:gd name="T4" fmla="*/ 1063 w 1111"/>
                  <a:gd name="T5" fmla="*/ 28 h 138"/>
                  <a:gd name="T6" fmla="*/ 1018 w 1111"/>
                  <a:gd name="T7" fmla="*/ 0 h 138"/>
                  <a:gd name="T8" fmla="*/ 1111 w 1111"/>
                  <a:gd name="T9" fmla="*/ 26 h 138"/>
                  <a:gd name="T10" fmla="*/ 1025 w 1111"/>
                  <a:gd name="T11" fmla="*/ 70 h 138"/>
                  <a:gd name="T12" fmla="*/ 1064 w 1111"/>
                  <a:gd name="T13" fmla="*/ 33 h 138"/>
                  <a:gd name="T14" fmla="*/ 0 w 1111"/>
                  <a:gd name="T15" fmla="*/ 138 h 138"/>
                  <a:gd name="T16" fmla="*/ 0 w 1111"/>
                  <a:gd name="T17" fmla="*/ 133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11" h="138">
                    <a:moveTo>
                      <a:pt x="0" y="133"/>
                    </a:moveTo>
                    <a:lnTo>
                      <a:pt x="0" y="133"/>
                    </a:lnTo>
                    <a:lnTo>
                      <a:pt x="1063" y="28"/>
                    </a:lnTo>
                    <a:lnTo>
                      <a:pt x="1018" y="0"/>
                    </a:lnTo>
                    <a:lnTo>
                      <a:pt x="1111" y="26"/>
                    </a:lnTo>
                    <a:lnTo>
                      <a:pt x="1025" y="70"/>
                    </a:lnTo>
                    <a:lnTo>
                      <a:pt x="1064" y="33"/>
                    </a:lnTo>
                    <a:lnTo>
                      <a:pt x="0" y="138"/>
                    </a:lnTo>
                    <a:lnTo>
                      <a:pt x="0" y="133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98" name="Freeform 384"/>
              <p:cNvSpPr>
                <a:spLocks/>
              </p:cNvSpPr>
              <p:nvPr/>
            </p:nvSpPr>
            <p:spPr bwMode="auto">
              <a:xfrm>
                <a:off x="6323" y="2516"/>
                <a:ext cx="143" cy="436"/>
              </a:xfrm>
              <a:custGeom>
                <a:avLst/>
                <a:gdLst>
                  <a:gd name="T0" fmla="*/ 4 w 278"/>
                  <a:gd name="T1" fmla="*/ 0 h 845"/>
                  <a:gd name="T2" fmla="*/ 4 w 278"/>
                  <a:gd name="T3" fmla="*/ 0 h 845"/>
                  <a:gd name="T4" fmla="*/ 260 w 278"/>
                  <a:gd name="T5" fmla="*/ 799 h 845"/>
                  <a:gd name="T6" fmla="*/ 278 w 278"/>
                  <a:gd name="T7" fmla="*/ 749 h 845"/>
                  <a:gd name="T8" fmla="*/ 272 w 278"/>
                  <a:gd name="T9" fmla="*/ 845 h 845"/>
                  <a:gd name="T10" fmla="*/ 211 w 278"/>
                  <a:gd name="T11" fmla="*/ 771 h 845"/>
                  <a:gd name="T12" fmla="*/ 255 w 278"/>
                  <a:gd name="T13" fmla="*/ 800 h 845"/>
                  <a:gd name="T14" fmla="*/ 0 w 278"/>
                  <a:gd name="T15" fmla="*/ 1 h 845"/>
                  <a:gd name="T16" fmla="*/ 4 w 278"/>
                  <a:gd name="T17" fmla="*/ 0 h 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8" h="845">
                    <a:moveTo>
                      <a:pt x="4" y="0"/>
                    </a:moveTo>
                    <a:lnTo>
                      <a:pt x="4" y="0"/>
                    </a:lnTo>
                    <a:lnTo>
                      <a:pt x="260" y="799"/>
                    </a:lnTo>
                    <a:lnTo>
                      <a:pt x="278" y="749"/>
                    </a:lnTo>
                    <a:lnTo>
                      <a:pt x="272" y="845"/>
                    </a:lnTo>
                    <a:lnTo>
                      <a:pt x="211" y="771"/>
                    </a:lnTo>
                    <a:lnTo>
                      <a:pt x="255" y="800"/>
                    </a:lnTo>
                    <a:lnTo>
                      <a:pt x="0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899" name="Freeform 385"/>
              <p:cNvSpPr>
                <a:spLocks/>
              </p:cNvSpPr>
              <p:nvPr/>
            </p:nvSpPr>
            <p:spPr bwMode="auto">
              <a:xfrm>
                <a:off x="6323" y="2516"/>
                <a:ext cx="143" cy="436"/>
              </a:xfrm>
              <a:custGeom>
                <a:avLst/>
                <a:gdLst>
                  <a:gd name="T0" fmla="*/ 4 w 278"/>
                  <a:gd name="T1" fmla="*/ 0 h 845"/>
                  <a:gd name="T2" fmla="*/ 4 w 278"/>
                  <a:gd name="T3" fmla="*/ 0 h 845"/>
                  <a:gd name="T4" fmla="*/ 260 w 278"/>
                  <a:gd name="T5" fmla="*/ 799 h 845"/>
                  <a:gd name="T6" fmla="*/ 278 w 278"/>
                  <a:gd name="T7" fmla="*/ 749 h 845"/>
                  <a:gd name="T8" fmla="*/ 272 w 278"/>
                  <a:gd name="T9" fmla="*/ 845 h 845"/>
                  <a:gd name="T10" fmla="*/ 211 w 278"/>
                  <a:gd name="T11" fmla="*/ 771 h 845"/>
                  <a:gd name="T12" fmla="*/ 255 w 278"/>
                  <a:gd name="T13" fmla="*/ 800 h 845"/>
                  <a:gd name="T14" fmla="*/ 0 w 278"/>
                  <a:gd name="T15" fmla="*/ 1 h 845"/>
                  <a:gd name="T16" fmla="*/ 4 w 278"/>
                  <a:gd name="T17" fmla="*/ 0 h 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8" h="845">
                    <a:moveTo>
                      <a:pt x="4" y="0"/>
                    </a:moveTo>
                    <a:lnTo>
                      <a:pt x="4" y="0"/>
                    </a:lnTo>
                    <a:lnTo>
                      <a:pt x="260" y="799"/>
                    </a:lnTo>
                    <a:lnTo>
                      <a:pt x="278" y="749"/>
                    </a:lnTo>
                    <a:lnTo>
                      <a:pt x="272" y="845"/>
                    </a:lnTo>
                    <a:lnTo>
                      <a:pt x="211" y="771"/>
                    </a:lnTo>
                    <a:lnTo>
                      <a:pt x="255" y="800"/>
                    </a:lnTo>
                    <a:lnTo>
                      <a:pt x="0" y="1"/>
                    </a:lnTo>
                    <a:lnTo>
                      <a:pt x="4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00" name="Freeform 386"/>
              <p:cNvSpPr>
                <a:spLocks/>
              </p:cNvSpPr>
              <p:nvPr/>
            </p:nvSpPr>
            <p:spPr bwMode="auto">
              <a:xfrm>
                <a:off x="6290" y="2700"/>
                <a:ext cx="158" cy="259"/>
              </a:xfrm>
              <a:custGeom>
                <a:avLst/>
                <a:gdLst>
                  <a:gd name="T0" fmla="*/ 4 w 307"/>
                  <a:gd name="T1" fmla="*/ 0 h 501"/>
                  <a:gd name="T2" fmla="*/ 4 w 307"/>
                  <a:gd name="T3" fmla="*/ 0 h 501"/>
                  <a:gd name="T4" fmla="*/ 285 w 307"/>
                  <a:gd name="T5" fmla="*/ 459 h 501"/>
                  <a:gd name="T6" fmla="*/ 290 w 307"/>
                  <a:gd name="T7" fmla="*/ 407 h 501"/>
                  <a:gd name="T8" fmla="*/ 307 w 307"/>
                  <a:gd name="T9" fmla="*/ 501 h 501"/>
                  <a:gd name="T10" fmla="*/ 231 w 307"/>
                  <a:gd name="T11" fmla="*/ 443 h 501"/>
                  <a:gd name="T12" fmla="*/ 280 w 307"/>
                  <a:gd name="T13" fmla="*/ 462 h 501"/>
                  <a:gd name="T14" fmla="*/ 0 w 307"/>
                  <a:gd name="T15" fmla="*/ 3 h 501"/>
                  <a:gd name="T16" fmla="*/ 4 w 307"/>
                  <a:gd name="T17" fmla="*/ 0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7" h="501">
                    <a:moveTo>
                      <a:pt x="4" y="0"/>
                    </a:moveTo>
                    <a:lnTo>
                      <a:pt x="4" y="0"/>
                    </a:lnTo>
                    <a:lnTo>
                      <a:pt x="285" y="459"/>
                    </a:lnTo>
                    <a:lnTo>
                      <a:pt x="290" y="407"/>
                    </a:lnTo>
                    <a:lnTo>
                      <a:pt x="307" y="501"/>
                    </a:lnTo>
                    <a:lnTo>
                      <a:pt x="231" y="443"/>
                    </a:lnTo>
                    <a:lnTo>
                      <a:pt x="280" y="462"/>
                    </a:lnTo>
                    <a:lnTo>
                      <a:pt x="0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01" name="Freeform 387"/>
              <p:cNvSpPr>
                <a:spLocks/>
              </p:cNvSpPr>
              <p:nvPr/>
            </p:nvSpPr>
            <p:spPr bwMode="auto">
              <a:xfrm>
                <a:off x="6290" y="2700"/>
                <a:ext cx="158" cy="259"/>
              </a:xfrm>
              <a:custGeom>
                <a:avLst/>
                <a:gdLst>
                  <a:gd name="T0" fmla="*/ 4 w 307"/>
                  <a:gd name="T1" fmla="*/ 0 h 501"/>
                  <a:gd name="T2" fmla="*/ 4 w 307"/>
                  <a:gd name="T3" fmla="*/ 0 h 501"/>
                  <a:gd name="T4" fmla="*/ 285 w 307"/>
                  <a:gd name="T5" fmla="*/ 459 h 501"/>
                  <a:gd name="T6" fmla="*/ 290 w 307"/>
                  <a:gd name="T7" fmla="*/ 407 h 501"/>
                  <a:gd name="T8" fmla="*/ 307 w 307"/>
                  <a:gd name="T9" fmla="*/ 501 h 501"/>
                  <a:gd name="T10" fmla="*/ 231 w 307"/>
                  <a:gd name="T11" fmla="*/ 443 h 501"/>
                  <a:gd name="T12" fmla="*/ 280 w 307"/>
                  <a:gd name="T13" fmla="*/ 462 h 501"/>
                  <a:gd name="T14" fmla="*/ 0 w 307"/>
                  <a:gd name="T15" fmla="*/ 3 h 501"/>
                  <a:gd name="T16" fmla="*/ 4 w 307"/>
                  <a:gd name="T17" fmla="*/ 0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7" h="501">
                    <a:moveTo>
                      <a:pt x="4" y="0"/>
                    </a:moveTo>
                    <a:lnTo>
                      <a:pt x="4" y="0"/>
                    </a:lnTo>
                    <a:lnTo>
                      <a:pt x="285" y="459"/>
                    </a:lnTo>
                    <a:lnTo>
                      <a:pt x="290" y="407"/>
                    </a:lnTo>
                    <a:lnTo>
                      <a:pt x="307" y="501"/>
                    </a:lnTo>
                    <a:lnTo>
                      <a:pt x="231" y="443"/>
                    </a:lnTo>
                    <a:lnTo>
                      <a:pt x="280" y="462"/>
                    </a:lnTo>
                    <a:lnTo>
                      <a:pt x="0" y="3"/>
                    </a:lnTo>
                    <a:lnTo>
                      <a:pt x="4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02" name="Freeform 388"/>
              <p:cNvSpPr>
                <a:spLocks/>
              </p:cNvSpPr>
              <p:nvPr/>
            </p:nvSpPr>
            <p:spPr bwMode="auto">
              <a:xfrm>
                <a:off x="6201" y="3042"/>
                <a:ext cx="219" cy="86"/>
              </a:xfrm>
              <a:custGeom>
                <a:avLst/>
                <a:gdLst>
                  <a:gd name="T0" fmla="*/ 0 w 424"/>
                  <a:gd name="T1" fmla="*/ 162 h 166"/>
                  <a:gd name="T2" fmla="*/ 0 w 424"/>
                  <a:gd name="T3" fmla="*/ 162 h 166"/>
                  <a:gd name="T4" fmla="*/ 379 w 424"/>
                  <a:gd name="T5" fmla="*/ 16 h 166"/>
                  <a:gd name="T6" fmla="*/ 328 w 424"/>
                  <a:gd name="T7" fmla="*/ 0 h 166"/>
                  <a:gd name="T8" fmla="*/ 424 w 424"/>
                  <a:gd name="T9" fmla="*/ 1 h 166"/>
                  <a:gd name="T10" fmla="*/ 353 w 424"/>
                  <a:gd name="T11" fmla="*/ 66 h 166"/>
                  <a:gd name="T12" fmla="*/ 380 w 424"/>
                  <a:gd name="T13" fmla="*/ 20 h 166"/>
                  <a:gd name="T14" fmla="*/ 2 w 424"/>
                  <a:gd name="T15" fmla="*/ 166 h 166"/>
                  <a:gd name="T16" fmla="*/ 0 w 424"/>
                  <a:gd name="T17" fmla="*/ 16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4" h="166">
                    <a:moveTo>
                      <a:pt x="0" y="162"/>
                    </a:moveTo>
                    <a:lnTo>
                      <a:pt x="0" y="162"/>
                    </a:lnTo>
                    <a:lnTo>
                      <a:pt x="379" y="16"/>
                    </a:lnTo>
                    <a:lnTo>
                      <a:pt x="328" y="0"/>
                    </a:lnTo>
                    <a:lnTo>
                      <a:pt x="424" y="1"/>
                    </a:lnTo>
                    <a:lnTo>
                      <a:pt x="353" y="66"/>
                    </a:lnTo>
                    <a:lnTo>
                      <a:pt x="380" y="20"/>
                    </a:lnTo>
                    <a:lnTo>
                      <a:pt x="2" y="166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03" name="Freeform 389"/>
              <p:cNvSpPr>
                <a:spLocks/>
              </p:cNvSpPr>
              <p:nvPr/>
            </p:nvSpPr>
            <p:spPr bwMode="auto">
              <a:xfrm>
                <a:off x="6201" y="3042"/>
                <a:ext cx="219" cy="86"/>
              </a:xfrm>
              <a:custGeom>
                <a:avLst/>
                <a:gdLst>
                  <a:gd name="T0" fmla="*/ 0 w 424"/>
                  <a:gd name="T1" fmla="*/ 162 h 166"/>
                  <a:gd name="T2" fmla="*/ 0 w 424"/>
                  <a:gd name="T3" fmla="*/ 162 h 166"/>
                  <a:gd name="T4" fmla="*/ 379 w 424"/>
                  <a:gd name="T5" fmla="*/ 16 h 166"/>
                  <a:gd name="T6" fmla="*/ 328 w 424"/>
                  <a:gd name="T7" fmla="*/ 0 h 166"/>
                  <a:gd name="T8" fmla="*/ 424 w 424"/>
                  <a:gd name="T9" fmla="*/ 1 h 166"/>
                  <a:gd name="T10" fmla="*/ 353 w 424"/>
                  <a:gd name="T11" fmla="*/ 66 h 166"/>
                  <a:gd name="T12" fmla="*/ 380 w 424"/>
                  <a:gd name="T13" fmla="*/ 20 h 166"/>
                  <a:gd name="T14" fmla="*/ 2 w 424"/>
                  <a:gd name="T15" fmla="*/ 166 h 166"/>
                  <a:gd name="T16" fmla="*/ 0 w 424"/>
                  <a:gd name="T17" fmla="*/ 16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4" h="166">
                    <a:moveTo>
                      <a:pt x="0" y="162"/>
                    </a:moveTo>
                    <a:lnTo>
                      <a:pt x="0" y="162"/>
                    </a:lnTo>
                    <a:lnTo>
                      <a:pt x="379" y="16"/>
                    </a:lnTo>
                    <a:lnTo>
                      <a:pt x="328" y="0"/>
                    </a:lnTo>
                    <a:lnTo>
                      <a:pt x="424" y="1"/>
                    </a:lnTo>
                    <a:lnTo>
                      <a:pt x="353" y="66"/>
                    </a:lnTo>
                    <a:lnTo>
                      <a:pt x="380" y="20"/>
                    </a:lnTo>
                    <a:lnTo>
                      <a:pt x="2" y="166"/>
                    </a:lnTo>
                    <a:lnTo>
                      <a:pt x="0" y="162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04" name="Freeform 390"/>
              <p:cNvSpPr>
                <a:spLocks/>
              </p:cNvSpPr>
              <p:nvPr/>
            </p:nvSpPr>
            <p:spPr bwMode="auto">
              <a:xfrm>
                <a:off x="5668" y="2280"/>
                <a:ext cx="36" cy="661"/>
              </a:xfrm>
              <a:custGeom>
                <a:avLst/>
                <a:gdLst>
                  <a:gd name="T0" fmla="*/ 25 w 70"/>
                  <a:gd name="T1" fmla="*/ 0 h 1279"/>
                  <a:gd name="T2" fmla="*/ 25 w 70"/>
                  <a:gd name="T3" fmla="*/ 0 h 1279"/>
                  <a:gd name="T4" fmla="*/ 38 w 70"/>
                  <a:gd name="T5" fmla="*/ 1231 h 1279"/>
                  <a:gd name="T6" fmla="*/ 70 w 70"/>
                  <a:gd name="T7" fmla="*/ 1189 h 1279"/>
                  <a:gd name="T8" fmla="*/ 36 w 70"/>
                  <a:gd name="T9" fmla="*/ 1279 h 1279"/>
                  <a:gd name="T10" fmla="*/ 0 w 70"/>
                  <a:gd name="T11" fmla="*/ 1190 h 1279"/>
                  <a:gd name="T12" fmla="*/ 33 w 70"/>
                  <a:gd name="T13" fmla="*/ 1231 h 1279"/>
                  <a:gd name="T14" fmla="*/ 20 w 70"/>
                  <a:gd name="T15" fmla="*/ 0 h 1279"/>
                  <a:gd name="T16" fmla="*/ 25 w 70"/>
                  <a:gd name="T17" fmla="*/ 0 h 1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1279">
                    <a:moveTo>
                      <a:pt x="25" y="0"/>
                    </a:moveTo>
                    <a:lnTo>
                      <a:pt x="25" y="0"/>
                    </a:lnTo>
                    <a:lnTo>
                      <a:pt x="38" y="1231"/>
                    </a:lnTo>
                    <a:lnTo>
                      <a:pt x="70" y="1189"/>
                    </a:lnTo>
                    <a:lnTo>
                      <a:pt x="36" y="1279"/>
                    </a:lnTo>
                    <a:lnTo>
                      <a:pt x="0" y="1190"/>
                    </a:lnTo>
                    <a:lnTo>
                      <a:pt x="33" y="1231"/>
                    </a:lnTo>
                    <a:lnTo>
                      <a:pt x="20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05" name="Freeform 391"/>
              <p:cNvSpPr>
                <a:spLocks/>
              </p:cNvSpPr>
              <p:nvPr/>
            </p:nvSpPr>
            <p:spPr bwMode="auto">
              <a:xfrm>
                <a:off x="5668" y="2280"/>
                <a:ext cx="36" cy="661"/>
              </a:xfrm>
              <a:custGeom>
                <a:avLst/>
                <a:gdLst>
                  <a:gd name="T0" fmla="*/ 25 w 70"/>
                  <a:gd name="T1" fmla="*/ 0 h 1279"/>
                  <a:gd name="T2" fmla="*/ 25 w 70"/>
                  <a:gd name="T3" fmla="*/ 0 h 1279"/>
                  <a:gd name="T4" fmla="*/ 38 w 70"/>
                  <a:gd name="T5" fmla="*/ 1231 h 1279"/>
                  <a:gd name="T6" fmla="*/ 70 w 70"/>
                  <a:gd name="T7" fmla="*/ 1189 h 1279"/>
                  <a:gd name="T8" fmla="*/ 36 w 70"/>
                  <a:gd name="T9" fmla="*/ 1279 h 1279"/>
                  <a:gd name="T10" fmla="*/ 0 w 70"/>
                  <a:gd name="T11" fmla="*/ 1190 h 1279"/>
                  <a:gd name="T12" fmla="*/ 33 w 70"/>
                  <a:gd name="T13" fmla="*/ 1231 h 1279"/>
                  <a:gd name="T14" fmla="*/ 20 w 70"/>
                  <a:gd name="T15" fmla="*/ 0 h 1279"/>
                  <a:gd name="T16" fmla="*/ 25 w 70"/>
                  <a:gd name="T17" fmla="*/ 0 h 1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1279">
                    <a:moveTo>
                      <a:pt x="25" y="0"/>
                    </a:moveTo>
                    <a:lnTo>
                      <a:pt x="25" y="0"/>
                    </a:lnTo>
                    <a:lnTo>
                      <a:pt x="38" y="1231"/>
                    </a:lnTo>
                    <a:lnTo>
                      <a:pt x="70" y="1189"/>
                    </a:lnTo>
                    <a:lnTo>
                      <a:pt x="36" y="1279"/>
                    </a:lnTo>
                    <a:lnTo>
                      <a:pt x="0" y="1190"/>
                    </a:lnTo>
                    <a:lnTo>
                      <a:pt x="33" y="1231"/>
                    </a:lnTo>
                    <a:lnTo>
                      <a:pt x="20" y="0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06" name="Freeform 392"/>
              <p:cNvSpPr>
                <a:spLocks/>
              </p:cNvSpPr>
              <p:nvPr/>
            </p:nvSpPr>
            <p:spPr bwMode="auto">
              <a:xfrm>
                <a:off x="5766" y="2913"/>
                <a:ext cx="39" cy="49"/>
              </a:xfrm>
              <a:custGeom>
                <a:avLst/>
                <a:gdLst>
                  <a:gd name="T0" fmla="*/ 14 w 75"/>
                  <a:gd name="T1" fmla="*/ 75 h 95"/>
                  <a:gd name="T2" fmla="*/ 14 w 75"/>
                  <a:gd name="T3" fmla="*/ 75 h 95"/>
                  <a:gd name="T4" fmla="*/ 26 w 75"/>
                  <a:gd name="T5" fmla="*/ 55 h 95"/>
                  <a:gd name="T6" fmla="*/ 75 w 75"/>
                  <a:gd name="T7" fmla="*/ 35 h 95"/>
                  <a:gd name="T8" fmla="*/ 0 w 75"/>
                  <a:gd name="T9" fmla="*/ 95 h 95"/>
                  <a:gd name="T10" fmla="*/ 15 w 75"/>
                  <a:gd name="T11" fmla="*/ 0 h 95"/>
                  <a:gd name="T12" fmla="*/ 22 w 75"/>
                  <a:gd name="T13" fmla="*/ 52 h 95"/>
                  <a:gd name="T14" fmla="*/ 10 w 75"/>
                  <a:gd name="T15" fmla="*/ 72 h 95"/>
                  <a:gd name="T16" fmla="*/ 14 w 75"/>
                  <a:gd name="T17" fmla="*/ 7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95">
                    <a:moveTo>
                      <a:pt x="14" y="75"/>
                    </a:moveTo>
                    <a:lnTo>
                      <a:pt x="14" y="75"/>
                    </a:lnTo>
                    <a:lnTo>
                      <a:pt x="26" y="55"/>
                    </a:lnTo>
                    <a:lnTo>
                      <a:pt x="75" y="35"/>
                    </a:lnTo>
                    <a:lnTo>
                      <a:pt x="0" y="95"/>
                    </a:lnTo>
                    <a:lnTo>
                      <a:pt x="15" y="0"/>
                    </a:lnTo>
                    <a:lnTo>
                      <a:pt x="22" y="52"/>
                    </a:lnTo>
                    <a:lnTo>
                      <a:pt x="10" y="72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07" name="Freeform 393"/>
              <p:cNvSpPr>
                <a:spLocks/>
              </p:cNvSpPr>
              <p:nvPr/>
            </p:nvSpPr>
            <p:spPr bwMode="auto">
              <a:xfrm>
                <a:off x="5766" y="2913"/>
                <a:ext cx="39" cy="49"/>
              </a:xfrm>
              <a:custGeom>
                <a:avLst/>
                <a:gdLst>
                  <a:gd name="T0" fmla="*/ 14 w 75"/>
                  <a:gd name="T1" fmla="*/ 75 h 95"/>
                  <a:gd name="T2" fmla="*/ 14 w 75"/>
                  <a:gd name="T3" fmla="*/ 75 h 95"/>
                  <a:gd name="T4" fmla="*/ 26 w 75"/>
                  <a:gd name="T5" fmla="*/ 55 h 95"/>
                  <a:gd name="T6" fmla="*/ 75 w 75"/>
                  <a:gd name="T7" fmla="*/ 35 h 95"/>
                  <a:gd name="T8" fmla="*/ 0 w 75"/>
                  <a:gd name="T9" fmla="*/ 95 h 95"/>
                  <a:gd name="T10" fmla="*/ 15 w 75"/>
                  <a:gd name="T11" fmla="*/ 0 h 95"/>
                  <a:gd name="T12" fmla="*/ 22 w 75"/>
                  <a:gd name="T13" fmla="*/ 52 h 95"/>
                  <a:gd name="T14" fmla="*/ 10 w 75"/>
                  <a:gd name="T15" fmla="*/ 72 h 95"/>
                  <a:gd name="T16" fmla="*/ 14 w 75"/>
                  <a:gd name="T17" fmla="*/ 7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95">
                    <a:moveTo>
                      <a:pt x="14" y="75"/>
                    </a:moveTo>
                    <a:lnTo>
                      <a:pt x="14" y="75"/>
                    </a:lnTo>
                    <a:lnTo>
                      <a:pt x="26" y="55"/>
                    </a:lnTo>
                    <a:lnTo>
                      <a:pt x="75" y="35"/>
                    </a:lnTo>
                    <a:lnTo>
                      <a:pt x="0" y="95"/>
                    </a:lnTo>
                    <a:lnTo>
                      <a:pt x="15" y="0"/>
                    </a:lnTo>
                    <a:lnTo>
                      <a:pt x="22" y="52"/>
                    </a:lnTo>
                    <a:lnTo>
                      <a:pt x="10" y="72"/>
                    </a:lnTo>
                    <a:lnTo>
                      <a:pt x="14" y="75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08" name="Freeform 394"/>
              <p:cNvSpPr>
                <a:spLocks/>
              </p:cNvSpPr>
              <p:nvPr/>
            </p:nvSpPr>
            <p:spPr bwMode="auto">
              <a:xfrm>
                <a:off x="5486" y="3105"/>
                <a:ext cx="141" cy="44"/>
              </a:xfrm>
              <a:custGeom>
                <a:avLst/>
                <a:gdLst>
                  <a:gd name="T0" fmla="*/ 272 w 273"/>
                  <a:gd name="T1" fmla="*/ 0 h 84"/>
                  <a:gd name="T2" fmla="*/ 272 w 273"/>
                  <a:gd name="T3" fmla="*/ 0 h 84"/>
                  <a:gd name="T4" fmla="*/ 47 w 273"/>
                  <a:gd name="T5" fmla="*/ 40 h 84"/>
                  <a:gd name="T6" fmla="*/ 0 w 273"/>
                  <a:gd name="T7" fmla="*/ 15 h 84"/>
                  <a:gd name="T8" fmla="*/ 94 w 273"/>
                  <a:gd name="T9" fmla="*/ 34 h 84"/>
                  <a:gd name="T10" fmla="*/ 12 w 273"/>
                  <a:gd name="T11" fmla="*/ 84 h 84"/>
                  <a:gd name="T12" fmla="*/ 48 w 273"/>
                  <a:gd name="T13" fmla="*/ 45 h 84"/>
                  <a:gd name="T14" fmla="*/ 273 w 273"/>
                  <a:gd name="T15" fmla="*/ 5 h 84"/>
                  <a:gd name="T16" fmla="*/ 272 w 273"/>
                  <a:gd name="T17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3" h="84">
                    <a:moveTo>
                      <a:pt x="272" y="0"/>
                    </a:moveTo>
                    <a:lnTo>
                      <a:pt x="272" y="0"/>
                    </a:lnTo>
                    <a:lnTo>
                      <a:pt x="47" y="40"/>
                    </a:lnTo>
                    <a:lnTo>
                      <a:pt x="0" y="15"/>
                    </a:lnTo>
                    <a:lnTo>
                      <a:pt x="94" y="34"/>
                    </a:lnTo>
                    <a:lnTo>
                      <a:pt x="12" y="84"/>
                    </a:lnTo>
                    <a:lnTo>
                      <a:pt x="48" y="45"/>
                    </a:lnTo>
                    <a:lnTo>
                      <a:pt x="273" y="5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09" name="Freeform 395"/>
              <p:cNvSpPr>
                <a:spLocks/>
              </p:cNvSpPr>
              <p:nvPr/>
            </p:nvSpPr>
            <p:spPr bwMode="auto">
              <a:xfrm>
                <a:off x="5486" y="3105"/>
                <a:ext cx="141" cy="44"/>
              </a:xfrm>
              <a:custGeom>
                <a:avLst/>
                <a:gdLst>
                  <a:gd name="T0" fmla="*/ 272 w 273"/>
                  <a:gd name="T1" fmla="*/ 0 h 84"/>
                  <a:gd name="T2" fmla="*/ 272 w 273"/>
                  <a:gd name="T3" fmla="*/ 0 h 84"/>
                  <a:gd name="T4" fmla="*/ 47 w 273"/>
                  <a:gd name="T5" fmla="*/ 40 h 84"/>
                  <a:gd name="T6" fmla="*/ 0 w 273"/>
                  <a:gd name="T7" fmla="*/ 15 h 84"/>
                  <a:gd name="T8" fmla="*/ 94 w 273"/>
                  <a:gd name="T9" fmla="*/ 34 h 84"/>
                  <a:gd name="T10" fmla="*/ 12 w 273"/>
                  <a:gd name="T11" fmla="*/ 84 h 84"/>
                  <a:gd name="T12" fmla="*/ 48 w 273"/>
                  <a:gd name="T13" fmla="*/ 45 h 84"/>
                  <a:gd name="T14" fmla="*/ 273 w 273"/>
                  <a:gd name="T15" fmla="*/ 5 h 84"/>
                  <a:gd name="T16" fmla="*/ 272 w 273"/>
                  <a:gd name="T17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3" h="84">
                    <a:moveTo>
                      <a:pt x="272" y="0"/>
                    </a:moveTo>
                    <a:lnTo>
                      <a:pt x="272" y="0"/>
                    </a:lnTo>
                    <a:lnTo>
                      <a:pt x="47" y="40"/>
                    </a:lnTo>
                    <a:lnTo>
                      <a:pt x="0" y="15"/>
                    </a:lnTo>
                    <a:lnTo>
                      <a:pt x="94" y="34"/>
                    </a:lnTo>
                    <a:lnTo>
                      <a:pt x="12" y="84"/>
                    </a:lnTo>
                    <a:lnTo>
                      <a:pt x="48" y="45"/>
                    </a:lnTo>
                    <a:lnTo>
                      <a:pt x="273" y="5"/>
                    </a:lnTo>
                    <a:lnTo>
                      <a:pt x="272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10" name="Freeform 396"/>
              <p:cNvSpPr>
                <a:spLocks/>
              </p:cNvSpPr>
              <p:nvPr/>
            </p:nvSpPr>
            <p:spPr bwMode="auto">
              <a:xfrm>
                <a:off x="5349" y="3227"/>
                <a:ext cx="257" cy="410"/>
              </a:xfrm>
              <a:custGeom>
                <a:avLst/>
                <a:gdLst>
                  <a:gd name="T0" fmla="*/ 0 w 497"/>
                  <a:gd name="T1" fmla="*/ 790 h 793"/>
                  <a:gd name="T2" fmla="*/ 0 w 497"/>
                  <a:gd name="T3" fmla="*/ 790 h 793"/>
                  <a:gd name="T4" fmla="*/ 470 w 497"/>
                  <a:gd name="T5" fmla="*/ 40 h 793"/>
                  <a:gd name="T6" fmla="*/ 420 w 497"/>
                  <a:gd name="T7" fmla="*/ 58 h 793"/>
                  <a:gd name="T8" fmla="*/ 497 w 497"/>
                  <a:gd name="T9" fmla="*/ 0 h 793"/>
                  <a:gd name="T10" fmla="*/ 479 w 497"/>
                  <a:gd name="T11" fmla="*/ 95 h 793"/>
                  <a:gd name="T12" fmla="*/ 474 w 497"/>
                  <a:gd name="T13" fmla="*/ 42 h 793"/>
                  <a:gd name="T14" fmla="*/ 4 w 497"/>
                  <a:gd name="T15" fmla="*/ 793 h 793"/>
                  <a:gd name="T16" fmla="*/ 0 w 497"/>
                  <a:gd name="T17" fmla="*/ 79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7" h="793">
                    <a:moveTo>
                      <a:pt x="0" y="790"/>
                    </a:moveTo>
                    <a:lnTo>
                      <a:pt x="0" y="790"/>
                    </a:lnTo>
                    <a:lnTo>
                      <a:pt x="470" y="40"/>
                    </a:lnTo>
                    <a:lnTo>
                      <a:pt x="420" y="58"/>
                    </a:lnTo>
                    <a:lnTo>
                      <a:pt x="497" y="0"/>
                    </a:lnTo>
                    <a:lnTo>
                      <a:pt x="479" y="95"/>
                    </a:lnTo>
                    <a:lnTo>
                      <a:pt x="474" y="42"/>
                    </a:lnTo>
                    <a:lnTo>
                      <a:pt x="4" y="793"/>
                    </a:lnTo>
                    <a:lnTo>
                      <a:pt x="0" y="79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11" name="Freeform 397"/>
              <p:cNvSpPr>
                <a:spLocks/>
              </p:cNvSpPr>
              <p:nvPr/>
            </p:nvSpPr>
            <p:spPr bwMode="auto">
              <a:xfrm>
                <a:off x="5349" y="3227"/>
                <a:ext cx="257" cy="410"/>
              </a:xfrm>
              <a:custGeom>
                <a:avLst/>
                <a:gdLst>
                  <a:gd name="T0" fmla="*/ 0 w 497"/>
                  <a:gd name="T1" fmla="*/ 790 h 793"/>
                  <a:gd name="T2" fmla="*/ 0 w 497"/>
                  <a:gd name="T3" fmla="*/ 790 h 793"/>
                  <a:gd name="T4" fmla="*/ 470 w 497"/>
                  <a:gd name="T5" fmla="*/ 40 h 793"/>
                  <a:gd name="T6" fmla="*/ 420 w 497"/>
                  <a:gd name="T7" fmla="*/ 58 h 793"/>
                  <a:gd name="T8" fmla="*/ 497 w 497"/>
                  <a:gd name="T9" fmla="*/ 0 h 793"/>
                  <a:gd name="T10" fmla="*/ 479 w 497"/>
                  <a:gd name="T11" fmla="*/ 95 h 793"/>
                  <a:gd name="T12" fmla="*/ 474 w 497"/>
                  <a:gd name="T13" fmla="*/ 42 h 793"/>
                  <a:gd name="T14" fmla="*/ 4 w 497"/>
                  <a:gd name="T15" fmla="*/ 793 h 793"/>
                  <a:gd name="T16" fmla="*/ 0 w 497"/>
                  <a:gd name="T17" fmla="*/ 79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7" h="793">
                    <a:moveTo>
                      <a:pt x="0" y="790"/>
                    </a:moveTo>
                    <a:lnTo>
                      <a:pt x="0" y="790"/>
                    </a:lnTo>
                    <a:lnTo>
                      <a:pt x="470" y="40"/>
                    </a:lnTo>
                    <a:lnTo>
                      <a:pt x="420" y="58"/>
                    </a:lnTo>
                    <a:lnTo>
                      <a:pt x="497" y="0"/>
                    </a:lnTo>
                    <a:lnTo>
                      <a:pt x="479" y="95"/>
                    </a:lnTo>
                    <a:lnTo>
                      <a:pt x="474" y="42"/>
                    </a:lnTo>
                    <a:lnTo>
                      <a:pt x="4" y="793"/>
                    </a:lnTo>
                    <a:lnTo>
                      <a:pt x="0" y="79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12" name="Freeform 398"/>
              <p:cNvSpPr>
                <a:spLocks/>
              </p:cNvSpPr>
              <p:nvPr/>
            </p:nvSpPr>
            <p:spPr bwMode="auto">
              <a:xfrm>
                <a:off x="5693" y="3115"/>
                <a:ext cx="73" cy="178"/>
              </a:xfrm>
              <a:custGeom>
                <a:avLst/>
                <a:gdLst>
                  <a:gd name="T0" fmla="*/ 0 w 142"/>
                  <a:gd name="T1" fmla="*/ 1 h 345"/>
                  <a:gd name="T2" fmla="*/ 0 w 142"/>
                  <a:gd name="T3" fmla="*/ 1 h 345"/>
                  <a:gd name="T4" fmla="*/ 94 w 142"/>
                  <a:gd name="T5" fmla="*/ 295 h 345"/>
                  <a:gd name="T6" fmla="*/ 75 w 142"/>
                  <a:gd name="T7" fmla="*/ 345 h 345"/>
                  <a:gd name="T8" fmla="*/ 81 w 142"/>
                  <a:gd name="T9" fmla="*/ 249 h 345"/>
                  <a:gd name="T10" fmla="*/ 142 w 142"/>
                  <a:gd name="T11" fmla="*/ 324 h 345"/>
                  <a:gd name="T12" fmla="*/ 98 w 142"/>
                  <a:gd name="T13" fmla="*/ 294 h 345"/>
                  <a:gd name="T14" fmla="*/ 4 w 142"/>
                  <a:gd name="T15" fmla="*/ 0 h 345"/>
                  <a:gd name="T16" fmla="*/ 0 w 142"/>
                  <a:gd name="T17" fmla="*/ 1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2" h="345">
                    <a:moveTo>
                      <a:pt x="0" y="1"/>
                    </a:moveTo>
                    <a:lnTo>
                      <a:pt x="0" y="1"/>
                    </a:lnTo>
                    <a:lnTo>
                      <a:pt x="94" y="295"/>
                    </a:lnTo>
                    <a:lnTo>
                      <a:pt x="75" y="345"/>
                    </a:lnTo>
                    <a:lnTo>
                      <a:pt x="81" y="249"/>
                    </a:lnTo>
                    <a:lnTo>
                      <a:pt x="142" y="324"/>
                    </a:lnTo>
                    <a:lnTo>
                      <a:pt x="98" y="294"/>
                    </a:lnTo>
                    <a:lnTo>
                      <a:pt x="4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13" name="Freeform 399"/>
              <p:cNvSpPr>
                <a:spLocks/>
              </p:cNvSpPr>
              <p:nvPr/>
            </p:nvSpPr>
            <p:spPr bwMode="auto">
              <a:xfrm>
                <a:off x="5693" y="3115"/>
                <a:ext cx="73" cy="178"/>
              </a:xfrm>
              <a:custGeom>
                <a:avLst/>
                <a:gdLst>
                  <a:gd name="T0" fmla="*/ 0 w 142"/>
                  <a:gd name="T1" fmla="*/ 1 h 345"/>
                  <a:gd name="T2" fmla="*/ 0 w 142"/>
                  <a:gd name="T3" fmla="*/ 1 h 345"/>
                  <a:gd name="T4" fmla="*/ 94 w 142"/>
                  <a:gd name="T5" fmla="*/ 295 h 345"/>
                  <a:gd name="T6" fmla="*/ 75 w 142"/>
                  <a:gd name="T7" fmla="*/ 345 h 345"/>
                  <a:gd name="T8" fmla="*/ 81 w 142"/>
                  <a:gd name="T9" fmla="*/ 249 h 345"/>
                  <a:gd name="T10" fmla="*/ 142 w 142"/>
                  <a:gd name="T11" fmla="*/ 324 h 345"/>
                  <a:gd name="T12" fmla="*/ 98 w 142"/>
                  <a:gd name="T13" fmla="*/ 294 h 345"/>
                  <a:gd name="T14" fmla="*/ 4 w 142"/>
                  <a:gd name="T15" fmla="*/ 0 h 345"/>
                  <a:gd name="T16" fmla="*/ 0 w 142"/>
                  <a:gd name="T17" fmla="*/ 1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2" h="345">
                    <a:moveTo>
                      <a:pt x="0" y="1"/>
                    </a:moveTo>
                    <a:lnTo>
                      <a:pt x="0" y="1"/>
                    </a:lnTo>
                    <a:lnTo>
                      <a:pt x="94" y="295"/>
                    </a:lnTo>
                    <a:lnTo>
                      <a:pt x="75" y="345"/>
                    </a:lnTo>
                    <a:lnTo>
                      <a:pt x="81" y="249"/>
                    </a:lnTo>
                    <a:lnTo>
                      <a:pt x="142" y="324"/>
                    </a:lnTo>
                    <a:lnTo>
                      <a:pt x="98" y="294"/>
                    </a:lnTo>
                    <a:lnTo>
                      <a:pt x="4" y="0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14" name="Freeform 400"/>
              <p:cNvSpPr>
                <a:spLocks/>
              </p:cNvSpPr>
              <p:nvPr/>
            </p:nvSpPr>
            <p:spPr bwMode="auto">
              <a:xfrm>
                <a:off x="5839" y="3034"/>
                <a:ext cx="82" cy="35"/>
              </a:xfrm>
              <a:custGeom>
                <a:avLst/>
                <a:gdLst>
                  <a:gd name="T0" fmla="*/ 158 w 158"/>
                  <a:gd name="T1" fmla="*/ 20 h 68"/>
                  <a:gd name="T2" fmla="*/ 158 w 158"/>
                  <a:gd name="T3" fmla="*/ 20 h 68"/>
                  <a:gd name="T4" fmla="*/ 47 w 158"/>
                  <a:gd name="T5" fmla="*/ 45 h 68"/>
                  <a:gd name="T6" fmla="*/ 95 w 158"/>
                  <a:gd name="T7" fmla="*/ 68 h 68"/>
                  <a:gd name="T8" fmla="*/ 0 w 158"/>
                  <a:gd name="T9" fmla="*/ 54 h 68"/>
                  <a:gd name="T10" fmla="*/ 79 w 158"/>
                  <a:gd name="T11" fmla="*/ 0 h 68"/>
                  <a:gd name="T12" fmla="*/ 46 w 158"/>
                  <a:gd name="T13" fmla="*/ 41 h 68"/>
                  <a:gd name="T14" fmla="*/ 157 w 158"/>
                  <a:gd name="T15" fmla="*/ 15 h 68"/>
                  <a:gd name="T16" fmla="*/ 158 w 158"/>
                  <a:gd name="T17" fmla="*/ 2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8" h="68">
                    <a:moveTo>
                      <a:pt x="158" y="20"/>
                    </a:moveTo>
                    <a:lnTo>
                      <a:pt x="158" y="20"/>
                    </a:lnTo>
                    <a:lnTo>
                      <a:pt x="47" y="45"/>
                    </a:lnTo>
                    <a:lnTo>
                      <a:pt x="95" y="68"/>
                    </a:lnTo>
                    <a:lnTo>
                      <a:pt x="0" y="54"/>
                    </a:lnTo>
                    <a:lnTo>
                      <a:pt x="79" y="0"/>
                    </a:lnTo>
                    <a:lnTo>
                      <a:pt x="46" y="41"/>
                    </a:lnTo>
                    <a:lnTo>
                      <a:pt x="157" y="15"/>
                    </a:lnTo>
                    <a:lnTo>
                      <a:pt x="158" y="2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15" name="Freeform 401"/>
              <p:cNvSpPr>
                <a:spLocks/>
              </p:cNvSpPr>
              <p:nvPr/>
            </p:nvSpPr>
            <p:spPr bwMode="auto">
              <a:xfrm>
                <a:off x="5839" y="3034"/>
                <a:ext cx="82" cy="35"/>
              </a:xfrm>
              <a:custGeom>
                <a:avLst/>
                <a:gdLst>
                  <a:gd name="T0" fmla="*/ 158 w 158"/>
                  <a:gd name="T1" fmla="*/ 20 h 68"/>
                  <a:gd name="T2" fmla="*/ 158 w 158"/>
                  <a:gd name="T3" fmla="*/ 20 h 68"/>
                  <a:gd name="T4" fmla="*/ 47 w 158"/>
                  <a:gd name="T5" fmla="*/ 45 h 68"/>
                  <a:gd name="T6" fmla="*/ 95 w 158"/>
                  <a:gd name="T7" fmla="*/ 68 h 68"/>
                  <a:gd name="T8" fmla="*/ 0 w 158"/>
                  <a:gd name="T9" fmla="*/ 54 h 68"/>
                  <a:gd name="T10" fmla="*/ 79 w 158"/>
                  <a:gd name="T11" fmla="*/ 0 h 68"/>
                  <a:gd name="T12" fmla="*/ 46 w 158"/>
                  <a:gd name="T13" fmla="*/ 41 h 68"/>
                  <a:gd name="T14" fmla="*/ 157 w 158"/>
                  <a:gd name="T15" fmla="*/ 15 h 68"/>
                  <a:gd name="T16" fmla="*/ 158 w 158"/>
                  <a:gd name="T17" fmla="*/ 2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8" h="68">
                    <a:moveTo>
                      <a:pt x="158" y="20"/>
                    </a:moveTo>
                    <a:lnTo>
                      <a:pt x="158" y="20"/>
                    </a:lnTo>
                    <a:lnTo>
                      <a:pt x="47" y="45"/>
                    </a:lnTo>
                    <a:lnTo>
                      <a:pt x="95" y="68"/>
                    </a:lnTo>
                    <a:lnTo>
                      <a:pt x="0" y="54"/>
                    </a:lnTo>
                    <a:lnTo>
                      <a:pt x="79" y="0"/>
                    </a:lnTo>
                    <a:lnTo>
                      <a:pt x="46" y="41"/>
                    </a:lnTo>
                    <a:lnTo>
                      <a:pt x="157" y="15"/>
                    </a:lnTo>
                    <a:lnTo>
                      <a:pt x="158" y="2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16" name="Freeform 402"/>
              <p:cNvSpPr>
                <a:spLocks/>
              </p:cNvSpPr>
              <p:nvPr/>
            </p:nvSpPr>
            <p:spPr bwMode="auto">
              <a:xfrm>
                <a:off x="5829" y="3160"/>
                <a:ext cx="50" cy="35"/>
              </a:xfrm>
              <a:custGeom>
                <a:avLst/>
                <a:gdLst>
                  <a:gd name="T0" fmla="*/ 24 w 96"/>
                  <a:gd name="T1" fmla="*/ 14 h 69"/>
                  <a:gd name="T2" fmla="*/ 24 w 96"/>
                  <a:gd name="T3" fmla="*/ 14 h 69"/>
                  <a:gd name="T4" fmla="*/ 42 w 96"/>
                  <a:gd name="T5" fmla="*/ 22 h 69"/>
                  <a:gd name="T6" fmla="*/ 67 w 96"/>
                  <a:gd name="T7" fmla="*/ 69 h 69"/>
                  <a:gd name="T8" fmla="*/ 0 w 96"/>
                  <a:gd name="T9" fmla="*/ 0 h 69"/>
                  <a:gd name="T10" fmla="*/ 96 w 96"/>
                  <a:gd name="T11" fmla="*/ 5 h 69"/>
                  <a:gd name="T12" fmla="*/ 44 w 96"/>
                  <a:gd name="T13" fmla="*/ 18 h 69"/>
                  <a:gd name="T14" fmla="*/ 26 w 96"/>
                  <a:gd name="T15" fmla="*/ 10 h 69"/>
                  <a:gd name="T16" fmla="*/ 24 w 96"/>
                  <a:gd name="T17" fmla="*/ 1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69">
                    <a:moveTo>
                      <a:pt x="24" y="14"/>
                    </a:moveTo>
                    <a:lnTo>
                      <a:pt x="24" y="14"/>
                    </a:lnTo>
                    <a:lnTo>
                      <a:pt x="42" y="22"/>
                    </a:lnTo>
                    <a:lnTo>
                      <a:pt x="67" y="69"/>
                    </a:lnTo>
                    <a:lnTo>
                      <a:pt x="0" y="0"/>
                    </a:lnTo>
                    <a:lnTo>
                      <a:pt x="96" y="5"/>
                    </a:lnTo>
                    <a:lnTo>
                      <a:pt x="44" y="18"/>
                    </a:lnTo>
                    <a:lnTo>
                      <a:pt x="26" y="10"/>
                    </a:lnTo>
                    <a:lnTo>
                      <a:pt x="24" y="14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17" name="Freeform 403"/>
              <p:cNvSpPr>
                <a:spLocks/>
              </p:cNvSpPr>
              <p:nvPr/>
            </p:nvSpPr>
            <p:spPr bwMode="auto">
              <a:xfrm>
                <a:off x="5829" y="3160"/>
                <a:ext cx="50" cy="35"/>
              </a:xfrm>
              <a:custGeom>
                <a:avLst/>
                <a:gdLst>
                  <a:gd name="T0" fmla="*/ 24 w 96"/>
                  <a:gd name="T1" fmla="*/ 14 h 69"/>
                  <a:gd name="T2" fmla="*/ 24 w 96"/>
                  <a:gd name="T3" fmla="*/ 14 h 69"/>
                  <a:gd name="T4" fmla="*/ 42 w 96"/>
                  <a:gd name="T5" fmla="*/ 22 h 69"/>
                  <a:gd name="T6" fmla="*/ 67 w 96"/>
                  <a:gd name="T7" fmla="*/ 69 h 69"/>
                  <a:gd name="T8" fmla="*/ 0 w 96"/>
                  <a:gd name="T9" fmla="*/ 0 h 69"/>
                  <a:gd name="T10" fmla="*/ 96 w 96"/>
                  <a:gd name="T11" fmla="*/ 5 h 69"/>
                  <a:gd name="T12" fmla="*/ 44 w 96"/>
                  <a:gd name="T13" fmla="*/ 18 h 69"/>
                  <a:gd name="T14" fmla="*/ 26 w 96"/>
                  <a:gd name="T15" fmla="*/ 10 h 69"/>
                  <a:gd name="T16" fmla="*/ 24 w 96"/>
                  <a:gd name="T17" fmla="*/ 1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69">
                    <a:moveTo>
                      <a:pt x="24" y="14"/>
                    </a:moveTo>
                    <a:lnTo>
                      <a:pt x="24" y="14"/>
                    </a:lnTo>
                    <a:lnTo>
                      <a:pt x="42" y="22"/>
                    </a:lnTo>
                    <a:lnTo>
                      <a:pt x="67" y="69"/>
                    </a:lnTo>
                    <a:lnTo>
                      <a:pt x="0" y="0"/>
                    </a:lnTo>
                    <a:lnTo>
                      <a:pt x="96" y="5"/>
                    </a:lnTo>
                    <a:lnTo>
                      <a:pt x="44" y="18"/>
                    </a:lnTo>
                    <a:lnTo>
                      <a:pt x="26" y="10"/>
                    </a:lnTo>
                    <a:lnTo>
                      <a:pt x="24" y="1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18" name="Freeform 404"/>
              <p:cNvSpPr>
                <a:spLocks/>
              </p:cNvSpPr>
              <p:nvPr/>
            </p:nvSpPr>
            <p:spPr bwMode="auto">
              <a:xfrm>
                <a:off x="5698" y="2682"/>
                <a:ext cx="48" cy="261"/>
              </a:xfrm>
              <a:custGeom>
                <a:avLst/>
                <a:gdLst>
                  <a:gd name="T0" fmla="*/ 94 w 94"/>
                  <a:gd name="T1" fmla="*/ 1 h 504"/>
                  <a:gd name="T2" fmla="*/ 94 w 94"/>
                  <a:gd name="T3" fmla="*/ 1 h 504"/>
                  <a:gd name="T4" fmla="*/ 31 w 94"/>
                  <a:gd name="T5" fmla="*/ 457 h 504"/>
                  <a:gd name="T6" fmla="*/ 69 w 94"/>
                  <a:gd name="T7" fmla="*/ 420 h 504"/>
                  <a:gd name="T8" fmla="*/ 22 w 94"/>
                  <a:gd name="T9" fmla="*/ 504 h 504"/>
                  <a:gd name="T10" fmla="*/ 0 w 94"/>
                  <a:gd name="T11" fmla="*/ 410 h 504"/>
                  <a:gd name="T12" fmla="*/ 26 w 94"/>
                  <a:gd name="T13" fmla="*/ 456 h 504"/>
                  <a:gd name="T14" fmla="*/ 89 w 94"/>
                  <a:gd name="T15" fmla="*/ 0 h 504"/>
                  <a:gd name="T16" fmla="*/ 94 w 94"/>
                  <a:gd name="T17" fmla="*/ 1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" h="504">
                    <a:moveTo>
                      <a:pt x="94" y="1"/>
                    </a:moveTo>
                    <a:lnTo>
                      <a:pt x="94" y="1"/>
                    </a:lnTo>
                    <a:lnTo>
                      <a:pt x="31" y="457"/>
                    </a:lnTo>
                    <a:lnTo>
                      <a:pt x="69" y="420"/>
                    </a:lnTo>
                    <a:lnTo>
                      <a:pt x="22" y="504"/>
                    </a:lnTo>
                    <a:lnTo>
                      <a:pt x="0" y="410"/>
                    </a:lnTo>
                    <a:lnTo>
                      <a:pt x="26" y="456"/>
                    </a:lnTo>
                    <a:lnTo>
                      <a:pt x="89" y="0"/>
                    </a:lnTo>
                    <a:lnTo>
                      <a:pt x="94" y="1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919" name="Freeform 405"/>
              <p:cNvSpPr>
                <a:spLocks/>
              </p:cNvSpPr>
              <p:nvPr/>
            </p:nvSpPr>
            <p:spPr bwMode="auto">
              <a:xfrm>
                <a:off x="5698" y="2682"/>
                <a:ext cx="48" cy="261"/>
              </a:xfrm>
              <a:custGeom>
                <a:avLst/>
                <a:gdLst>
                  <a:gd name="T0" fmla="*/ 94 w 94"/>
                  <a:gd name="T1" fmla="*/ 1 h 504"/>
                  <a:gd name="T2" fmla="*/ 94 w 94"/>
                  <a:gd name="T3" fmla="*/ 1 h 504"/>
                  <a:gd name="T4" fmla="*/ 31 w 94"/>
                  <a:gd name="T5" fmla="*/ 457 h 504"/>
                  <a:gd name="T6" fmla="*/ 69 w 94"/>
                  <a:gd name="T7" fmla="*/ 420 h 504"/>
                  <a:gd name="T8" fmla="*/ 22 w 94"/>
                  <a:gd name="T9" fmla="*/ 504 h 504"/>
                  <a:gd name="T10" fmla="*/ 0 w 94"/>
                  <a:gd name="T11" fmla="*/ 410 h 504"/>
                  <a:gd name="T12" fmla="*/ 26 w 94"/>
                  <a:gd name="T13" fmla="*/ 456 h 504"/>
                  <a:gd name="T14" fmla="*/ 89 w 94"/>
                  <a:gd name="T15" fmla="*/ 0 h 504"/>
                  <a:gd name="T16" fmla="*/ 94 w 94"/>
                  <a:gd name="T17" fmla="*/ 1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" h="504">
                    <a:moveTo>
                      <a:pt x="94" y="1"/>
                    </a:moveTo>
                    <a:lnTo>
                      <a:pt x="94" y="1"/>
                    </a:lnTo>
                    <a:lnTo>
                      <a:pt x="31" y="457"/>
                    </a:lnTo>
                    <a:lnTo>
                      <a:pt x="69" y="420"/>
                    </a:lnTo>
                    <a:lnTo>
                      <a:pt x="22" y="504"/>
                    </a:lnTo>
                    <a:lnTo>
                      <a:pt x="0" y="410"/>
                    </a:lnTo>
                    <a:lnTo>
                      <a:pt x="26" y="456"/>
                    </a:lnTo>
                    <a:lnTo>
                      <a:pt x="89" y="0"/>
                    </a:lnTo>
                    <a:lnTo>
                      <a:pt x="94" y="1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9" name="Group 607"/>
            <p:cNvGrpSpPr>
              <a:grpSpLocks/>
            </p:cNvGrpSpPr>
            <p:nvPr/>
          </p:nvGrpSpPr>
          <p:grpSpPr bwMode="auto">
            <a:xfrm>
              <a:off x="4716" y="1995"/>
              <a:ext cx="1479" cy="1802"/>
              <a:chOff x="4716" y="1995"/>
              <a:chExt cx="1479" cy="1802"/>
            </a:xfrm>
          </p:grpSpPr>
          <p:sp>
            <p:nvSpPr>
              <p:cNvPr id="28520" name="Freeform 407"/>
              <p:cNvSpPr>
                <a:spLocks/>
              </p:cNvSpPr>
              <p:nvPr/>
            </p:nvSpPr>
            <p:spPr bwMode="auto">
              <a:xfrm>
                <a:off x="5527" y="2947"/>
                <a:ext cx="46" cy="45"/>
              </a:xfrm>
              <a:custGeom>
                <a:avLst/>
                <a:gdLst>
                  <a:gd name="T0" fmla="*/ 51 w 89"/>
                  <a:gd name="T1" fmla="*/ 48 h 87"/>
                  <a:gd name="T2" fmla="*/ 51 w 89"/>
                  <a:gd name="T3" fmla="*/ 48 h 87"/>
                  <a:gd name="T4" fmla="*/ 56 w 89"/>
                  <a:gd name="T5" fmla="*/ 53 h 87"/>
                  <a:gd name="T6" fmla="*/ 47 w 89"/>
                  <a:gd name="T7" fmla="*/ 0 h 87"/>
                  <a:gd name="T8" fmla="*/ 89 w 89"/>
                  <a:gd name="T9" fmla="*/ 87 h 87"/>
                  <a:gd name="T10" fmla="*/ 0 w 89"/>
                  <a:gd name="T11" fmla="*/ 52 h 87"/>
                  <a:gd name="T12" fmla="*/ 53 w 89"/>
                  <a:gd name="T13" fmla="*/ 56 h 87"/>
                  <a:gd name="T14" fmla="*/ 48 w 89"/>
                  <a:gd name="T15" fmla="*/ 52 h 87"/>
                  <a:gd name="T16" fmla="*/ 51 w 89"/>
                  <a:gd name="T17" fmla="*/ 4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" h="87">
                    <a:moveTo>
                      <a:pt x="51" y="48"/>
                    </a:moveTo>
                    <a:lnTo>
                      <a:pt x="51" y="48"/>
                    </a:lnTo>
                    <a:lnTo>
                      <a:pt x="56" y="53"/>
                    </a:lnTo>
                    <a:lnTo>
                      <a:pt x="47" y="0"/>
                    </a:lnTo>
                    <a:lnTo>
                      <a:pt x="89" y="87"/>
                    </a:lnTo>
                    <a:lnTo>
                      <a:pt x="0" y="52"/>
                    </a:lnTo>
                    <a:lnTo>
                      <a:pt x="53" y="56"/>
                    </a:lnTo>
                    <a:lnTo>
                      <a:pt x="48" y="52"/>
                    </a:lnTo>
                    <a:lnTo>
                      <a:pt x="51" y="48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21" name="Freeform 408"/>
              <p:cNvSpPr>
                <a:spLocks/>
              </p:cNvSpPr>
              <p:nvPr/>
            </p:nvSpPr>
            <p:spPr bwMode="auto">
              <a:xfrm>
                <a:off x="5527" y="2947"/>
                <a:ext cx="46" cy="45"/>
              </a:xfrm>
              <a:custGeom>
                <a:avLst/>
                <a:gdLst>
                  <a:gd name="T0" fmla="*/ 51 w 89"/>
                  <a:gd name="T1" fmla="*/ 48 h 87"/>
                  <a:gd name="T2" fmla="*/ 51 w 89"/>
                  <a:gd name="T3" fmla="*/ 48 h 87"/>
                  <a:gd name="T4" fmla="*/ 56 w 89"/>
                  <a:gd name="T5" fmla="*/ 53 h 87"/>
                  <a:gd name="T6" fmla="*/ 47 w 89"/>
                  <a:gd name="T7" fmla="*/ 0 h 87"/>
                  <a:gd name="T8" fmla="*/ 89 w 89"/>
                  <a:gd name="T9" fmla="*/ 87 h 87"/>
                  <a:gd name="T10" fmla="*/ 0 w 89"/>
                  <a:gd name="T11" fmla="*/ 52 h 87"/>
                  <a:gd name="T12" fmla="*/ 53 w 89"/>
                  <a:gd name="T13" fmla="*/ 56 h 87"/>
                  <a:gd name="T14" fmla="*/ 48 w 89"/>
                  <a:gd name="T15" fmla="*/ 52 h 87"/>
                  <a:gd name="T16" fmla="*/ 51 w 89"/>
                  <a:gd name="T17" fmla="*/ 4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" h="87">
                    <a:moveTo>
                      <a:pt x="51" y="48"/>
                    </a:moveTo>
                    <a:lnTo>
                      <a:pt x="51" y="48"/>
                    </a:lnTo>
                    <a:lnTo>
                      <a:pt x="56" y="53"/>
                    </a:lnTo>
                    <a:lnTo>
                      <a:pt x="47" y="0"/>
                    </a:lnTo>
                    <a:lnTo>
                      <a:pt x="89" y="87"/>
                    </a:lnTo>
                    <a:lnTo>
                      <a:pt x="0" y="52"/>
                    </a:lnTo>
                    <a:lnTo>
                      <a:pt x="53" y="56"/>
                    </a:lnTo>
                    <a:lnTo>
                      <a:pt x="48" y="52"/>
                    </a:lnTo>
                    <a:lnTo>
                      <a:pt x="51" y="48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22" name="Freeform 409"/>
              <p:cNvSpPr>
                <a:spLocks/>
              </p:cNvSpPr>
              <p:nvPr/>
            </p:nvSpPr>
            <p:spPr bwMode="auto">
              <a:xfrm>
                <a:off x="5708" y="3248"/>
                <a:ext cx="59" cy="259"/>
              </a:xfrm>
              <a:custGeom>
                <a:avLst/>
                <a:gdLst>
                  <a:gd name="T0" fmla="*/ 110 w 115"/>
                  <a:gd name="T1" fmla="*/ 500 h 500"/>
                  <a:gd name="T2" fmla="*/ 110 w 115"/>
                  <a:gd name="T3" fmla="*/ 500 h 500"/>
                  <a:gd name="T4" fmla="*/ 24 w 115"/>
                  <a:gd name="T5" fmla="*/ 47 h 500"/>
                  <a:gd name="T6" fmla="*/ 0 w 115"/>
                  <a:gd name="T7" fmla="*/ 94 h 500"/>
                  <a:gd name="T8" fmla="*/ 18 w 115"/>
                  <a:gd name="T9" fmla="*/ 0 h 500"/>
                  <a:gd name="T10" fmla="*/ 69 w 115"/>
                  <a:gd name="T11" fmla="*/ 81 h 500"/>
                  <a:gd name="T12" fmla="*/ 29 w 115"/>
                  <a:gd name="T13" fmla="*/ 46 h 500"/>
                  <a:gd name="T14" fmla="*/ 115 w 115"/>
                  <a:gd name="T15" fmla="*/ 500 h 500"/>
                  <a:gd name="T16" fmla="*/ 110 w 115"/>
                  <a:gd name="T17" fmla="*/ 50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500">
                    <a:moveTo>
                      <a:pt x="110" y="500"/>
                    </a:moveTo>
                    <a:lnTo>
                      <a:pt x="110" y="500"/>
                    </a:lnTo>
                    <a:lnTo>
                      <a:pt x="24" y="47"/>
                    </a:lnTo>
                    <a:lnTo>
                      <a:pt x="0" y="94"/>
                    </a:lnTo>
                    <a:lnTo>
                      <a:pt x="18" y="0"/>
                    </a:lnTo>
                    <a:lnTo>
                      <a:pt x="69" y="81"/>
                    </a:lnTo>
                    <a:lnTo>
                      <a:pt x="29" y="46"/>
                    </a:lnTo>
                    <a:lnTo>
                      <a:pt x="115" y="500"/>
                    </a:lnTo>
                    <a:lnTo>
                      <a:pt x="110" y="50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23" name="Freeform 410"/>
              <p:cNvSpPr>
                <a:spLocks/>
              </p:cNvSpPr>
              <p:nvPr/>
            </p:nvSpPr>
            <p:spPr bwMode="auto">
              <a:xfrm>
                <a:off x="5708" y="3248"/>
                <a:ext cx="59" cy="259"/>
              </a:xfrm>
              <a:custGeom>
                <a:avLst/>
                <a:gdLst>
                  <a:gd name="T0" fmla="*/ 110 w 115"/>
                  <a:gd name="T1" fmla="*/ 500 h 500"/>
                  <a:gd name="T2" fmla="*/ 110 w 115"/>
                  <a:gd name="T3" fmla="*/ 500 h 500"/>
                  <a:gd name="T4" fmla="*/ 24 w 115"/>
                  <a:gd name="T5" fmla="*/ 47 h 500"/>
                  <a:gd name="T6" fmla="*/ 0 w 115"/>
                  <a:gd name="T7" fmla="*/ 94 h 500"/>
                  <a:gd name="T8" fmla="*/ 18 w 115"/>
                  <a:gd name="T9" fmla="*/ 0 h 500"/>
                  <a:gd name="T10" fmla="*/ 69 w 115"/>
                  <a:gd name="T11" fmla="*/ 81 h 500"/>
                  <a:gd name="T12" fmla="*/ 29 w 115"/>
                  <a:gd name="T13" fmla="*/ 46 h 500"/>
                  <a:gd name="T14" fmla="*/ 115 w 115"/>
                  <a:gd name="T15" fmla="*/ 500 h 500"/>
                  <a:gd name="T16" fmla="*/ 110 w 115"/>
                  <a:gd name="T17" fmla="*/ 50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500">
                    <a:moveTo>
                      <a:pt x="110" y="500"/>
                    </a:moveTo>
                    <a:lnTo>
                      <a:pt x="110" y="500"/>
                    </a:lnTo>
                    <a:lnTo>
                      <a:pt x="24" y="47"/>
                    </a:lnTo>
                    <a:lnTo>
                      <a:pt x="0" y="94"/>
                    </a:lnTo>
                    <a:lnTo>
                      <a:pt x="18" y="0"/>
                    </a:lnTo>
                    <a:lnTo>
                      <a:pt x="69" y="81"/>
                    </a:lnTo>
                    <a:lnTo>
                      <a:pt x="29" y="46"/>
                    </a:lnTo>
                    <a:lnTo>
                      <a:pt x="115" y="500"/>
                    </a:lnTo>
                    <a:lnTo>
                      <a:pt x="110" y="50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24" name="Freeform 411"/>
              <p:cNvSpPr>
                <a:spLocks/>
              </p:cNvSpPr>
              <p:nvPr/>
            </p:nvSpPr>
            <p:spPr bwMode="auto">
              <a:xfrm>
                <a:off x="5480" y="2482"/>
                <a:ext cx="161" cy="467"/>
              </a:xfrm>
              <a:custGeom>
                <a:avLst/>
                <a:gdLst>
                  <a:gd name="T0" fmla="*/ 5 w 312"/>
                  <a:gd name="T1" fmla="*/ 0 h 904"/>
                  <a:gd name="T2" fmla="*/ 5 w 312"/>
                  <a:gd name="T3" fmla="*/ 0 h 904"/>
                  <a:gd name="T4" fmla="*/ 294 w 312"/>
                  <a:gd name="T5" fmla="*/ 858 h 904"/>
                  <a:gd name="T6" fmla="*/ 312 w 312"/>
                  <a:gd name="T7" fmla="*/ 808 h 904"/>
                  <a:gd name="T8" fmla="*/ 307 w 312"/>
                  <a:gd name="T9" fmla="*/ 904 h 904"/>
                  <a:gd name="T10" fmla="*/ 245 w 312"/>
                  <a:gd name="T11" fmla="*/ 830 h 904"/>
                  <a:gd name="T12" fmla="*/ 290 w 312"/>
                  <a:gd name="T13" fmla="*/ 859 h 904"/>
                  <a:gd name="T14" fmla="*/ 0 w 312"/>
                  <a:gd name="T15" fmla="*/ 1 h 904"/>
                  <a:gd name="T16" fmla="*/ 5 w 312"/>
                  <a:gd name="T17" fmla="*/ 0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2" h="904">
                    <a:moveTo>
                      <a:pt x="5" y="0"/>
                    </a:moveTo>
                    <a:lnTo>
                      <a:pt x="5" y="0"/>
                    </a:lnTo>
                    <a:lnTo>
                      <a:pt x="294" y="858"/>
                    </a:lnTo>
                    <a:lnTo>
                      <a:pt x="312" y="808"/>
                    </a:lnTo>
                    <a:lnTo>
                      <a:pt x="307" y="904"/>
                    </a:lnTo>
                    <a:lnTo>
                      <a:pt x="245" y="830"/>
                    </a:lnTo>
                    <a:lnTo>
                      <a:pt x="290" y="859"/>
                    </a:lnTo>
                    <a:lnTo>
                      <a:pt x="0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25" name="Freeform 412"/>
              <p:cNvSpPr>
                <a:spLocks/>
              </p:cNvSpPr>
              <p:nvPr/>
            </p:nvSpPr>
            <p:spPr bwMode="auto">
              <a:xfrm>
                <a:off x="5480" y="2482"/>
                <a:ext cx="161" cy="467"/>
              </a:xfrm>
              <a:custGeom>
                <a:avLst/>
                <a:gdLst>
                  <a:gd name="T0" fmla="*/ 5 w 312"/>
                  <a:gd name="T1" fmla="*/ 0 h 904"/>
                  <a:gd name="T2" fmla="*/ 5 w 312"/>
                  <a:gd name="T3" fmla="*/ 0 h 904"/>
                  <a:gd name="T4" fmla="*/ 294 w 312"/>
                  <a:gd name="T5" fmla="*/ 858 h 904"/>
                  <a:gd name="T6" fmla="*/ 312 w 312"/>
                  <a:gd name="T7" fmla="*/ 808 h 904"/>
                  <a:gd name="T8" fmla="*/ 307 w 312"/>
                  <a:gd name="T9" fmla="*/ 904 h 904"/>
                  <a:gd name="T10" fmla="*/ 245 w 312"/>
                  <a:gd name="T11" fmla="*/ 830 h 904"/>
                  <a:gd name="T12" fmla="*/ 290 w 312"/>
                  <a:gd name="T13" fmla="*/ 859 h 904"/>
                  <a:gd name="T14" fmla="*/ 0 w 312"/>
                  <a:gd name="T15" fmla="*/ 1 h 904"/>
                  <a:gd name="T16" fmla="*/ 5 w 312"/>
                  <a:gd name="T17" fmla="*/ 0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2" h="904">
                    <a:moveTo>
                      <a:pt x="5" y="0"/>
                    </a:moveTo>
                    <a:lnTo>
                      <a:pt x="5" y="0"/>
                    </a:lnTo>
                    <a:lnTo>
                      <a:pt x="294" y="858"/>
                    </a:lnTo>
                    <a:lnTo>
                      <a:pt x="312" y="808"/>
                    </a:lnTo>
                    <a:lnTo>
                      <a:pt x="307" y="904"/>
                    </a:lnTo>
                    <a:lnTo>
                      <a:pt x="245" y="830"/>
                    </a:lnTo>
                    <a:lnTo>
                      <a:pt x="290" y="859"/>
                    </a:lnTo>
                    <a:lnTo>
                      <a:pt x="0" y="1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26" name="Freeform 413"/>
              <p:cNvSpPr>
                <a:spLocks/>
              </p:cNvSpPr>
              <p:nvPr/>
            </p:nvSpPr>
            <p:spPr bwMode="auto">
              <a:xfrm>
                <a:off x="5143" y="3133"/>
                <a:ext cx="396" cy="117"/>
              </a:xfrm>
              <a:custGeom>
                <a:avLst/>
                <a:gdLst>
                  <a:gd name="T0" fmla="*/ 0 w 765"/>
                  <a:gd name="T1" fmla="*/ 221 h 226"/>
                  <a:gd name="T2" fmla="*/ 0 w 765"/>
                  <a:gd name="T3" fmla="*/ 221 h 226"/>
                  <a:gd name="T4" fmla="*/ 719 w 765"/>
                  <a:gd name="T5" fmla="*/ 20 h 226"/>
                  <a:gd name="T6" fmla="*/ 669 w 765"/>
                  <a:gd name="T7" fmla="*/ 0 h 226"/>
                  <a:gd name="T8" fmla="*/ 765 w 765"/>
                  <a:gd name="T9" fmla="*/ 9 h 226"/>
                  <a:gd name="T10" fmla="*/ 688 w 765"/>
                  <a:gd name="T11" fmla="*/ 67 h 226"/>
                  <a:gd name="T12" fmla="*/ 720 w 765"/>
                  <a:gd name="T13" fmla="*/ 24 h 226"/>
                  <a:gd name="T14" fmla="*/ 1 w 765"/>
                  <a:gd name="T15" fmla="*/ 226 h 226"/>
                  <a:gd name="T16" fmla="*/ 0 w 765"/>
                  <a:gd name="T17" fmla="*/ 221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5" h="226">
                    <a:moveTo>
                      <a:pt x="0" y="221"/>
                    </a:moveTo>
                    <a:lnTo>
                      <a:pt x="0" y="221"/>
                    </a:lnTo>
                    <a:lnTo>
                      <a:pt x="719" y="20"/>
                    </a:lnTo>
                    <a:lnTo>
                      <a:pt x="669" y="0"/>
                    </a:lnTo>
                    <a:lnTo>
                      <a:pt x="765" y="9"/>
                    </a:lnTo>
                    <a:lnTo>
                      <a:pt x="688" y="67"/>
                    </a:lnTo>
                    <a:lnTo>
                      <a:pt x="720" y="24"/>
                    </a:lnTo>
                    <a:lnTo>
                      <a:pt x="1" y="226"/>
                    </a:lnTo>
                    <a:lnTo>
                      <a:pt x="0" y="221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27" name="Freeform 414"/>
              <p:cNvSpPr>
                <a:spLocks/>
              </p:cNvSpPr>
              <p:nvPr/>
            </p:nvSpPr>
            <p:spPr bwMode="auto">
              <a:xfrm>
                <a:off x="5143" y="3133"/>
                <a:ext cx="396" cy="117"/>
              </a:xfrm>
              <a:custGeom>
                <a:avLst/>
                <a:gdLst>
                  <a:gd name="T0" fmla="*/ 0 w 765"/>
                  <a:gd name="T1" fmla="*/ 221 h 226"/>
                  <a:gd name="T2" fmla="*/ 0 w 765"/>
                  <a:gd name="T3" fmla="*/ 221 h 226"/>
                  <a:gd name="T4" fmla="*/ 719 w 765"/>
                  <a:gd name="T5" fmla="*/ 20 h 226"/>
                  <a:gd name="T6" fmla="*/ 669 w 765"/>
                  <a:gd name="T7" fmla="*/ 0 h 226"/>
                  <a:gd name="T8" fmla="*/ 765 w 765"/>
                  <a:gd name="T9" fmla="*/ 9 h 226"/>
                  <a:gd name="T10" fmla="*/ 688 w 765"/>
                  <a:gd name="T11" fmla="*/ 67 h 226"/>
                  <a:gd name="T12" fmla="*/ 720 w 765"/>
                  <a:gd name="T13" fmla="*/ 24 h 226"/>
                  <a:gd name="T14" fmla="*/ 1 w 765"/>
                  <a:gd name="T15" fmla="*/ 226 h 226"/>
                  <a:gd name="T16" fmla="*/ 0 w 765"/>
                  <a:gd name="T17" fmla="*/ 221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5" h="226">
                    <a:moveTo>
                      <a:pt x="0" y="221"/>
                    </a:moveTo>
                    <a:lnTo>
                      <a:pt x="0" y="221"/>
                    </a:lnTo>
                    <a:lnTo>
                      <a:pt x="719" y="20"/>
                    </a:lnTo>
                    <a:lnTo>
                      <a:pt x="669" y="0"/>
                    </a:lnTo>
                    <a:lnTo>
                      <a:pt x="765" y="9"/>
                    </a:lnTo>
                    <a:lnTo>
                      <a:pt x="688" y="67"/>
                    </a:lnTo>
                    <a:lnTo>
                      <a:pt x="720" y="24"/>
                    </a:lnTo>
                    <a:lnTo>
                      <a:pt x="1" y="226"/>
                    </a:lnTo>
                    <a:lnTo>
                      <a:pt x="0" y="221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28" name="Freeform 415"/>
              <p:cNvSpPr>
                <a:spLocks/>
              </p:cNvSpPr>
              <p:nvPr/>
            </p:nvSpPr>
            <p:spPr bwMode="auto">
              <a:xfrm>
                <a:off x="5326" y="2932"/>
                <a:ext cx="220" cy="101"/>
              </a:xfrm>
              <a:custGeom>
                <a:avLst/>
                <a:gdLst>
                  <a:gd name="T0" fmla="*/ 2 w 427"/>
                  <a:gd name="T1" fmla="*/ 0 h 194"/>
                  <a:gd name="T2" fmla="*/ 2 w 427"/>
                  <a:gd name="T3" fmla="*/ 0 h 194"/>
                  <a:gd name="T4" fmla="*/ 385 w 427"/>
                  <a:gd name="T5" fmla="*/ 172 h 194"/>
                  <a:gd name="T6" fmla="*/ 360 w 427"/>
                  <a:gd name="T7" fmla="*/ 125 h 194"/>
                  <a:gd name="T8" fmla="*/ 427 w 427"/>
                  <a:gd name="T9" fmla="*/ 194 h 194"/>
                  <a:gd name="T10" fmla="*/ 331 w 427"/>
                  <a:gd name="T11" fmla="*/ 189 h 194"/>
                  <a:gd name="T12" fmla="*/ 383 w 427"/>
                  <a:gd name="T13" fmla="*/ 177 h 194"/>
                  <a:gd name="T14" fmla="*/ 0 w 427"/>
                  <a:gd name="T15" fmla="*/ 5 h 194"/>
                  <a:gd name="T16" fmla="*/ 2 w 427"/>
                  <a:gd name="T17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7" h="194">
                    <a:moveTo>
                      <a:pt x="2" y="0"/>
                    </a:moveTo>
                    <a:lnTo>
                      <a:pt x="2" y="0"/>
                    </a:lnTo>
                    <a:lnTo>
                      <a:pt x="385" y="172"/>
                    </a:lnTo>
                    <a:lnTo>
                      <a:pt x="360" y="125"/>
                    </a:lnTo>
                    <a:lnTo>
                      <a:pt x="427" y="194"/>
                    </a:lnTo>
                    <a:lnTo>
                      <a:pt x="331" y="189"/>
                    </a:lnTo>
                    <a:lnTo>
                      <a:pt x="383" y="177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29" name="Freeform 416"/>
              <p:cNvSpPr>
                <a:spLocks/>
              </p:cNvSpPr>
              <p:nvPr/>
            </p:nvSpPr>
            <p:spPr bwMode="auto">
              <a:xfrm>
                <a:off x="5326" y="2932"/>
                <a:ext cx="220" cy="101"/>
              </a:xfrm>
              <a:custGeom>
                <a:avLst/>
                <a:gdLst>
                  <a:gd name="T0" fmla="*/ 2 w 427"/>
                  <a:gd name="T1" fmla="*/ 0 h 194"/>
                  <a:gd name="T2" fmla="*/ 2 w 427"/>
                  <a:gd name="T3" fmla="*/ 0 h 194"/>
                  <a:gd name="T4" fmla="*/ 385 w 427"/>
                  <a:gd name="T5" fmla="*/ 172 h 194"/>
                  <a:gd name="T6" fmla="*/ 360 w 427"/>
                  <a:gd name="T7" fmla="*/ 125 h 194"/>
                  <a:gd name="T8" fmla="*/ 427 w 427"/>
                  <a:gd name="T9" fmla="*/ 194 h 194"/>
                  <a:gd name="T10" fmla="*/ 331 w 427"/>
                  <a:gd name="T11" fmla="*/ 189 h 194"/>
                  <a:gd name="T12" fmla="*/ 383 w 427"/>
                  <a:gd name="T13" fmla="*/ 177 h 194"/>
                  <a:gd name="T14" fmla="*/ 0 w 427"/>
                  <a:gd name="T15" fmla="*/ 5 h 194"/>
                  <a:gd name="T16" fmla="*/ 2 w 427"/>
                  <a:gd name="T17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7" h="194">
                    <a:moveTo>
                      <a:pt x="2" y="0"/>
                    </a:moveTo>
                    <a:lnTo>
                      <a:pt x="2" y="0"/>
                    </a:lnTo>
                    <a:lnTo>
                      <a:pt x="385" y="172"/>
                    </a:lnTo>
                    <a:lnTo>
                      <a:pt x="360" y="125"/>
                    </a:lnTo>
                    <a:lnTo>
                      <a:pt x="427" y="194"/>
                    </a:lnTo>
                    <a:lnTo>
                      <a:pt x="331" y="189"/>
                    </a:lnTo>
                    <a:lnTo>
                      <a:pt x="383" y="177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30" name="Freeform 417"/>
              <p:cNvSpPr>
                <a:spLocks/>
              </p:cNvSpPr>
              <p:nvPr/>
            </p:nvSpPr>
            <p:spPr bwMode="auto">
              <a:xfrm>
                <a:off x="5483" y="3245"/>
                <a:ext cx="166" cy="544"/>
              </a:xfrm>
              <a:custGeom>
                <a:avLst/>
                <a:gdLst>
                  <a:gd name="T0" fmla="*/ 0 w 320"/>
                  <a:gd name="T1" fmla="*/ 1052 h 1053"/>
                  <a:gd name="T2" fmla="*/ 0 w 320"/>
                  <a:gd name="T3" fmla="*/ 1052 h 1053"/>
                  <a:gd name="T4" fmla="*/ 296 w 320"/>
                  <a:gd name="T5" fmla="*/ 45 h 1053"/>
                  <a:gd name="T6" fmla="*/ 253 w 320"/>
                  <a:gd name="T7" fmla="*/ 76 h 1053"/>
                  <a:gd name="T8" fmla="*/ 311 w 320"/>
                  <a:gd name="T9" fmla="*/ 0 h 1053"/>
                  <a:gd name="T10" fmla="*/ 320 w 320"/>
                  <a:gd name="T11" fmla="*/ 96 h 1053"/>
                  <a:gd name="T12" fmla="*/ 300 w 320"/>
                  <a:gd name="T13" fmla="*/ 46 h 1053"/>
                  <a:gd name="T14" fmla="*/ 4 w 320"/>
                  <a:gd name="T15" fmla="*/ 1053 h 1053"/>
                  <a:gd name="T16" fmla="*/ 0 w 320"/>
                  <a:gd name="T17" fmla="*/ 1052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0" h="1053">
                    <a:moveTo>
                      <a:pt x="0" y="1052"/>
                    </a:moveTo>
                    <a:lnTo>
                      <a:pt x="0" y="1052"/>
                    </a:lnTo>
                    <a:lnTo>
                      <a:pt x="296" y="45"/>
                    </a:lnTo>
                    <a:lnTo>
                      <a:pt x="253" y="76"/>
                    </a:lnTo>
                    <a:lnTo>
                      <a:pt x="311" y="0"/>
                    </a:lnTo>
                    <a:lnTo>
                      <a:pt x="320" y="96"/>
                    </a:lnTo>
                    <a:lnTo>
                      <a:pt x="300" y="46"/>
                    </a:lnTo>
                    <a:lnTo>
                      <a:pt x="4" y="1053"/>
                    </a:lnTo>
                    <a:lnTo>
                      <a:pt x="0" y="1052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31" name="Freeform 418"/>
              <p:cNvSpPr>
                <a:spLocks/>
              </p:cNvSpPr>
              <p:nvPr/>
            </p:nvSpPr>
            <p:spPr bwMode="auto">
              <a:xfrm>
                <a:off x="5483" y="3245"/>
                <a:ext cx="166" cy="544"/>
              </a:xfrm>
              <a:custGeom>
                <a:avLst/>
                <a:gdLst>
                  <a:gd name="T0" fmla="*/ 0 w 320"/>
                  <a:gd name="T1" fmla="*/ 1052 h 1053"/>
                  <a:gd name="T2" fmla="*/ 0 w 320"/>
                  <a:gd name="T3" fmla="*/ 1052 h 1053"/>
                  <a:gd name="T4" fmla="*/ 296 w 320"/>
                  <a:gd name="T5" fmla="*/ 45 h 1053"/>
                  <a:gd name="T6" fmla="*/ 253 w 320"/>
                  <a:gd name="T7" fmla="*/ 76 h 1053"/>
                  <a:gd name="T8" fmla="*/ 311 w 320"/>
                  <a:gd name="T9" fmla="*/ 0 h 1053"/>
                  <a:gd name="T10" fmla="*/ 320 w 320"/>
                  <a:gd name="T11" fmla="*/ 96 h 1053"/>
                  <a:gd name="T12" fmla="*/ 300 w 320"/>
                  <a:gd name="T13" fmla="*/ 46 h 1053"/>
                  <a:gd name="T14" fmla="*/ 4 w 320"/>
                  <a:gd name="T15" fmla="*/ 1053 h 1053"/>
                  <a:gd name="T16" fmla="*/ 0 w 320"/>
                  <a:gd name="T17" fmla="*/ 1052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0" h="1053">
                    <a:moveTo>
                      <a:pt x="0" y="1052"/>
                    </a:moveTo>
                    <a:lnTo>
                      <a:pt x="0" y="1052"/>
                    </a:lnTo>
                    <a:lnTo>
                      <a:pt x="296" y="45"/>
                    </a:lnTo>
                    <a:lnTo>
                      <a:pt x="253" y="76"/>
                    </a:lnTo>
                    <a:lnTo>
                      <a:pt x="311" y="0"/>
                    </a:lnTo>
                    <a:lnTo>
                      <a:pt x="320" y="96"/>
                    </a:lnTo>
                    <a:lnTo>
                      <a:pt x="300" y="46"/>
                    </a:lnTo>
                    <a:lnTo>
                      <a:pt x="4" y="1053"/>
                    </a:lnTo>
                    <a:lnTo>
                      <a:pt x="0" y="1052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32" name="Freeform 419"/>
              <p:cNvSpPr>
                <a:spLocks/>
              </p:cNvSpPr>
              <p:nvPr/>
            </p:nvSpPr>
            <p:spPr bwMode="auto">
              <a:xfrm>
                <a:off x="5587" y="2851"/>
                <a:ext cx="42" cy="101"/>
              </a:xfrm>
              <a:custGeom>
                <a:avLst/>
                <a:gdLst>
                  <a:gd name="T0" fmla="*/ 4 w 82"/>
                  <a:gd name="T1" fmla="*/ 0 h 196"/>
                  <a:gd name="T2" fmla="*/ 4 w 82"/>
                  <a:gd name="T3" fmla="*/ 0 h 196"/>
                  <a:gd name="T4" fmla="*/ 66 w 82"/>
                  <a:gd name="T5" fmla="*/ 151 h 196"/>
                  <a:gd name="T6" fmla="*/ 80 w 82"/>
                  <a:gd name="T7" fmla="*/ 100 h 196"/>
                  <a:gd name="T8" fmla="*/ 82 w 82"/>
                  <a:gd name="T9" fmla="*/ 196 h 196"/>
                  <a:gd name="T10" fmla="*/ 16 w 82"/>
                  <a:gd name="T11" fmla="*/ 127 h 196"/>
                  <a:gd name="T12" fmla="*/ 62 w 82"/>
                  <a:gd name="T13" fmla="*/ 153 h 196"/>
                  <a:gd name="T14" fmla="*/ 0 w 82"/>
                  <a:gd name="T15" fmla="*/ 2 h 196"/>
                  <a:gd name="T16" fmla="*/ 4 w 82"/>
                  <a:gd name="T17" fmla="*/ 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96">
                    <a:moveTo>
                      <a:pt x="4" y="0"/>
                    </a:moveTo>
                    <a:lnTo>
                      <a:pt x="4" y="0"/>
                    </a:lnTo>
                    <a:lnTo>
                      <a:pt x="66" y="151"/>
                    </a:lnTo>
                    <a:lnTo>
                      <a:pt x="80" y="100"/>
                    </a:lnTo>
                    <a:lnTo>
                      <a:pt x="82" y="196"/>
                    </a:lnTo>
                    <a:lnTo>
                      <a:pt x="16" y="127"/>
                    </a:lnTo>
                    <a:lnTo>
                      <a:pt x="62" y="153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33" name="Freeform 420"/>
              <p:cNvSpPr>
                <a:spLocks/>
              </p:cNvSpPr>
              <p:nvPr/>
            </p:nvSpPr>
            <p:spPr bwMode="auto">
              <a:xfrm>
                <a:off x="5587" y="2851"/>
                <a:ext cx="42" cy="101"/>
              </a:xfrm>
              <a:custGeom>
                <a:avLst/>
                <a:gdLst>
                  <a:gd name="T0" fmla="*/ 4 w 82"/>
                  <a:gd name="T1" fmla="*/ 0 h 196"/>
                  <a:gd name="T2" fmla="*/ 4 w 82"/>
                  <a:gd name="T3" fmla="*/ 0 h 196"/>
                  <a:gd name="T4" fmla="*/ 66 w 82"/>
                  <a:gd name="T5" fmla="*/ 151 h 196"/>
                  <a:gd name="T6" fmla="*/ 80 w 82"/>
                  <a:gd name="T7" fmla="*/ 100 h 196"/>
                  <a:gd name="T8" fmla="*/ 82 w 82"/>
                  <a:gd name="T9" fmla="*/ 196 h 196"/>
                  <a:gd name="T10" fmla="*/ 16 w 82"/>
                  <a:gd name="T11" fmla="*/ 127 h 196"/>
                  <a:gd name="T12" fmla="*/ 62 w 82"/>
                  <a:gd name="T13" fmla="*/ 153 h 196"/>
                  <a:gd name="T14" fmla="*/ 0 w 82"/>
                  <a:gd name="T15" fmla="*/ 2 h 196"/>
                  <a:gd name="T16" fmla="*/ 4 w 82"/>
                  <a:gd name="T17" fmla="*/ 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96">
                    <a:moveTo>
                      <a:pt x="4" y="0"/>
                    </a:moveTo>
                    <a:lnTo>
                      <a:pt x="4" y="0"/>
                    </a:lnTo>
                    <a:lnTo>
                      <a:pt x="66" y="151"/>
                    </a:lnTo>
                    <a:lnTo>
                      <a:pt x="80" y="100"/>
                    </a:lnTo>
                    <a:lnTo>
                      <a:pt x="82" y="196"/>
                    </a:lnTo>
                    <a:lnTo>
                      <a:pt x="16" y="127"/>
                    </a:lnTo>
                    <a:lnTo>
                      <a:pt x="62" y="153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34" name="Freeform 421"/>
              <p:cNvSpPr>
                <a:spLocks/>
              </p:cNvSpPr>
              <p:nvPr/>
            </p:nvSpPr>
            <p:spPr bwMode="auto">
              <a:xfrm>
                <a:off x="5603" y="3242"/>
                <a:ext cx="34" cy="50"/>
              </a:xfrm>
              <a:custGeom>
                <a:avLst/>
                <a:gdLst>
                  <a:gd name="T0" fmla="*/ 32 w 66"/>
                  <a:gd name="T1" fmla="*/ 81 h 96"/>
                  <a:gd name="T2" fmla="*/ 32 w 66"/>
                  <a:gd name="T3" fmla="*/ 81 h 96"/>
                  <a:gd name="T4" fmla="*/ 45 w 66"/>
                  <a:gd name="T5" fmla="*/ 44 h 96"/>
                  <a:gd name="T6" fmla="*/ 0 w 66"/>
                  <a:gd name="T7" fmla="*/ 72 h 96"/>
                  <a:gd name="T8" fmla="*/ 63 w 66"/>
                  <a:gd name="T9" fmla="*/ 0 h 96"/>
                  <a:gd name="T10" fmla="*/ 66 w 66"/>
                  <a:gd name="T11" fmla="*/ 96 h 96"/>
                  <a:gd name="T12" fmla="*/ 50 w 66"/>
                  <a:gd name="T13" fmla="*/ 46 h 96"/>
                  <a:gd name="T14" fmla="*/ 37 w 66"/>
                  <a:gd name="T15" fmla="*/ 82 h 96"/>
                  <a:gd name="T16" fmla="*/ 32 w 66"/>
                  <a:gd name="T17" fmla="*/ 8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96">
                    <a:moveTo>
                      <a:pt x="32" y="81"/>
                    </a:moveTo>
                    <a:lnTo>
                      <a:pt x="32" y="81"/>
                    </a:lnTo>
                    <a:lnTo>
                      <a:pt x="45" y="44"/>
                    </a:lnTo>
                    <a:lnTo>
                      <a:pt x="0" y="72"/>
                    </a:lnTo>
                    <a:lnTo>
                      <a:pt x="63" y="0"/>
                    </a:lnTo>
                    <a:lnTo>
                      <a:pt x="66" y="96"/>
                    </a:lnTo>
                    <a:lnTo>
                      <a:pt x="50" y="46"/>
                    </a:lnTo>
                    <a:lnTo>
                      <a:pt x="37" y="82"/>
                    </a:lnTo>
                    <a:lnTo>
                      <a:pt x="32" y="81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35" name="Freeform 422"/>
              <p:cNvSpPr>
                <a:spLocks/>
              </p:cNvSpPr>
              <p:nvPr/>
            </p:nvSpPr>
            <p:spPr bwMode="auto">
              <a:xfrm>
                <a:off x="5603" y="3242"/>
                <a:ext cx="34" cy="50"/>
              </a:xfrm>
              <a:custGeom>
                <a:avLst/>
                <a:gdLst>
                  <a:gd name="T0" fmla="*/ 32 w 66"/>
                  <a:gd name="T1" fmla="*/ 81 h 96"/>
                  <a:gd name="T2" fmla="*/ 32 w 66"/>
                  <a:gd name="T3" fmla="*/ 81 h 96"/>
                  <a:gd name="T4" fmla="*/ 45 w 66"/>
                  <a:gd name="T5" fmla="*/ 44 h 96"/>
                  <a:gd name="T6" fmla="*/ 0 w 66"/>
                  <a:gd name="T7" fmla="*/ 72 h 96"/>
                  <a:gd name="T8" fmla="*/ 63 w 66"/>
                  <a:gd name="T9" fmla="*/ 0 h 96"/>
                  <a:gd name="T10" fmla="*/ 66 w 66"/>
                  <a:gd name="T11" fmla="*/ 96 h 96"/>
                  <a:gd name="T12" fmla="*/ 50 w 66"/>
                  <a:gd name="T13" fmla="*/ 46 h 96"/>
                  <a:gd name="T14" fmla="*/ 37 w 66"/>
                  <a:gd name="T15" fmla="*/ 82 h 96"/>
                  <a:gd name="T16" fmla="*/ 32 w 66"/>
                  <a:gd name="T17" fmla="*/ 8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96">
                    <a:moveTo>
                      <a:pt x="32" y="81"/>
                    </a:moveTo>
                    <a:lnTo>
                      <a:pt x="32" y="81"/>
                    </a:lnTo>
                    <a:lnTo>
                      <a:pt x="45" y="44"/>
                    </a:lnTo>
                    <a:lnTo>
                      <a:pt x="0" y="72"/>
                    </a:lnTo>
                    <a:lnTo>
                      <a:pt x="63" y="0"/>
                    </a:lnTo>
                    <a:lnTo>
                      <a:pt x="66" y="96"/>
                    </a:lnTo>
                    <a:lnTo>
                      <a:pt x="50" y="46"/>
                    </a:lnTo>
                    <a:lnTo>
                      <a:pt x="37" y="82"/>
                    </a:lnTo>
                    <a:lnTo>
                      <a:pt x="32" y="81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36" name="Freeform 423"/>
              <p:cNvSpPr>
                <a:spLocks/>
              </p:cNvSpPr>
              <p:nvPr/>
            </p:nvSpPr>
            <p:spPr bwMode="auto">
              <a:xfrm>
                <a:off x="5723" y="3246"/>
                <a:ext cx="134" cy="471"/>
              </a:xfrm>
              <a:custGeom>
                <a:avLst/>
                <a:gdLst>
                  <a:gd name="T0" fmla="*/ 255 w 260"/>
                  <a:gd name="T1" fmla="*/ 912 h 912"/>
                  <a:gd name="T2" fmla="*/ 255 w 260"/>
                  <a:gd name="T3" fmla="*/ 912 h 912"/>
                  <a:gd name="T4" fmla="*/ 21 w 260"/>
                  <a:gd name="T5" fmla="*/ 46 h 912"/>
                  <a:gd name="T6" fmla="*/ 0 w 260"/>
                  <a:gd name="T7" fmla="*/ 95 h 912"/>
                  <a:gd name="T8" fmla="*/ 10 w 260"/>
                  <a:gd name="T9" fmla="*/ 0 h 912"/>
                  <a:gd name="T10" fmla="*/ 68 w 260"/>
                  <a:gd name="T11" fmla="*/ 77 h 912"/>
                  <a:gd name="T12" fmla="*/ 25 w 260"/>
                  <a:gd name="T13" fmla="*/ 45 h 912"/>
                  <a:gd name="T14" fmla="*/ 260 w 260"/>
                  <a:gd name="T15" fmla="*/ 911 h 912"/>
                  <a:gd name="T16" fmla="*/ 255 w 260"/>
                  <a:gd name="T17" fmla="*/ 912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0" h="912">
                    <a:moveTo>
                      <a:pt x="255" y="912"/>
                    </a:moveTo>
                    <a:lnTo>
                      <a:pt x="255" y="912"/>
                    </a:lnTo>
                    <a:lnTo>
                      <a:pt x="21" y="46"/>
                    </a:lnTo>
                    <a:lnTo>
                      <a:pt x="0" y="95"/>
                    </a:lnTo>
                    <a:lnTo>
                      <a:pt x="10" y="0"/>
                    </a:lnTo>
                    <a:lnTo>
                      <a:pt x="68" y="77"/>
                    </a:lnTo>
                    <a:lnTo>
                      <a:pt x="25" y="45"/>
                    </a:lnTo>
                    <a:lnTo>
                      <a:pt x="260" y="911"/>
                    </a:lnTo>
                    <a:lnTo>
                      <a:pt x="255" y="912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37" name="Freeform 424"/>
              <p:cNvSpPr>
                <a:spLocks/>
              </p:cNvSpPr>
              <p:nvPr/>
            </p:nvSpPr>
            <p:spPr bwMode="auto">
              <a:xfrm>
                <a:off x="5723" y="3246"/>
                <a:ext cx="134" cy="471"/>
              </a:xfrm>
              <a:custGeom>
                <a:avLst/>
                <a:gdLst>
                  <a:gd name="T0" fmla="*/ 255 w 260"/>
                  <a:gd name="T1" fmla="*/ 912 h 912"/>
                  <a:gd name="T2" fmla="*/ 255 w 260"/>
                  <a:gd name="T3" fmla="*/ 912 h 912"/>
                  <a:gd name="T4" fmla="*/ 21 w 260"/>
                  <a:gd name="T5" fmla="*/ 46 h 912"/>
                  <a:gd name="T6" fmla="*/ 0 w 260"/>
                  <a:gd name="T7" fmla="*/ 95 h 912"/>
                  <a:gd name="T8" fmla="*/ 10 w 260"/>
                  <a:gd name="T9" fmla="*/ 0 h 912"/>
                  <a:gd name="T10" fmla="*/ 68 w 260"/>
                  <a:gd name="T11" fmla="*/ 77 h 912"/>
                  <a:gd name="T12" fmla="*/ 25 w 260"/>
                  <a:gd name="T13" fmla="*/ 45 h 912"/>
                  <a:gd name="T14" fmla="*/ 260 w 260"/>
                  <a:gd name="T15" fmla="*/ 911 h 912"/>
                  <a:gd name="T16" fmla="*/ 255 w 260"/>
                  <a:gd name="T17" fmla="*/ 912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0" h="912">
                    <a:moveTo>
                      <a:pt x="255" y="912"/>
                    </a:moveTo>
                    <a:lnTo>
                      <a:pt x="255" y="912"/>
                    </a:lnTo>
                    <a:lnTo>
                      <a:pt x="21" y="46"/>
                    </a:lnTo>
                    <a:lnTo>
                      <a:pt x="0" y="95"/>
                    </a:lnTo>
                    <a:lnTo>
                      <a:pt x="10" y="0"/>
                    </a:lnTo>
                    <a:lnTo>
                      <a:pt x="68" y="77"/>
                    </a:lnTo>
                    <a:lnTo>
                      <a:pt x="25" y="45"/>
                    </a:lnTo>
                    <a:lnTo>
                      <a:pt x="260" y="911"/>
                    </a:lnTo>
                    <a:lnTo>
                      <a:pt x="255" y="912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38" name="Freeform 425"/>
              <p:cNvSpPr>
                <a:spLocks/>
              </p:cNvSpPr>
              <p:nvPr/>
            </p:nvSpPr>
            <p:spPr bwMode="auto">
              <a:xfrm>
                <a:off x="5808" y="2684"/>
                <a:ext cx="387" cy="314"/>
              </a:xfrm>
              <a:custGeom>
                <a:avLst/>
                <a:gdLst>
                  <a:gd name="T0" fmla="*/ 749 w 749"/>
                  <a:gd name="T1" fmla="*/ 3 h 609"/>
                  <a:gd name="T2" fmla="*/ 749 w 749"/>
                  <a:gd name="T3" fmla="*/ 3 h 609"/>
                  <a:gd name="T4" fmla="*/ 39 w 749"/>
                  <a:gd name="T5" fmla="*/ 581 h 609"/>
                  <a:gd name="T6" fmla="*/ 92 w 749"/>
                  <a:gd name="T7" fmla="*/ 579 h 609"/>
                  <a:gd name="T8" fmla="*/ 0 w 749"/>
                  <a:gd name="T9" fmla="*/ 609 h 609"/>
                  <a:gd name="T10" fmla="*/ 47 w 749"/>
                  <a:gd name="T11" fmla="*/ 525 h 609"/>
                  <a:gd name="T12" fmla="*/ 35 w 749"/>
                  <a:gd name="T13" fmla="*/ 577 h 609"/>
                  <a:gd name="T14" fmla="*/ 746 w 749"/>
                  <a:gd name="T15" fmla="*/ 0 h 609"/>
                  <a:gd name="T16" fmla="*/ 749 w 749"/>
                  <a:gd name="T17" fmla="*/ 3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9" h="609">
                    <a:moveTo>
                      <a:pt x="749" y="3"/>
                    </a:moveTo>
                    <a:lnTo>
                      <a:pt x="749" y="3"/>
                    </a:lnTo>
                    <a:lnTo>
                      <a:pt x="39" y="581"/>
                    </a:lnTo>
                    <a:lnTo>
                      <a:pt x="92" y="579"/>
                    </a:lnTo>
                    <a:lnTo>
                      <a:pt x="0" y="609"/>
                    </a:lnTo>
                    <a:lnTo>
                      <a:pt x="47" y="525"/>
                    </a:lnTo>
                    <a:lnTo>
                      <a:pt x="35" y="577"/>
                    </a:lnTo>
                    <a:lnTo>
                      <a:pt x="746" y="0"/>
                    </a:lnTo>
                    <a:lnTo>
                      <a:pt x="749" y="3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39" name="Freeform 426"/>
              <p:cNvSpPr>
                <a:spLocks/>
              </p:cNvSpPr>
              <p:nvPr/>
            </p:nvSpPr>
            <p:spPr bwMode="auto">
              <a:xfrm>
                <a:off x="5808" y="2684"/>
                <a:ext cx="387" cy="314"/>
              </a:xfrm>
              <a:custGeom>
                <a:avLst/>
                <a:gdLst>
                  <a:gd name="T0" fmla="*/ 749 w 749"/>
                  <a:gd name="T1" fmla="*/ 3 h 609"/>
                  <a:gd name="T2" fmla="*/ 749 w 749"/>
                  <a:gd name="T3" fmla="*/ 3 h 609"/>
                  <a:gd name="T4" fmla="*/ 39 w 749"/>
                  <a:gd name="T5" fmla="*/ 581 h 609"/>
                  <a:gd name="T6" fmla="*/ 92 w 749"/>
                  <a:gd name="T7" fmla="*/ 579 h 609"/>
                  <a:gd name="T8" fmla="*/ 0 w 749"/>
                  <a:gd name="T9" fmla="*/ 609 h 609"/>
                  <a:gd name="T10" fmla="*/ 47 w 749"/>
                  <a:gd name="T11" fmla="*/ 525 h 609"/>
                  <a:gd name="T12" fmla="*/ 35 w 749"/>
                  <a:gd name="T13" fmla="*/ 577 h 609"/>
                  <a:gd name="T14" fmla="*/ 746 w 749"/>
                  <a:gd name="T15" fmla="*/ 0 h 609"/>
                  <a:gd name="T16" fmla="*/ 749 w 749"/>
                  <a:gd name="T17" fmla="*/ 3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9" h="609">
                    <a:moveTo>
                      <a:pt x="749" y="3"/>
                    </a:moveTo>
                    <a:lnTo>
                      <a:pt x="749" y="3"/>
                    </a:lnTo>
                    <a:lnTo>
                      <a:pt x="39" y="581"/>
                    </a:lnTo>
                    <a:lnTo>
                      <a:pt x="92" y="579"/>
                    </a:lnTo>
                    <a:lnTo>
                      <a:pt x="0" y="609"/>
                    </a:lnTo>
                    <a:lnTo>
                      <a:pt x="47" y="525"/>
                    </a:lnTo>
                    <a:lnTo>
                      <a:pt x="35" y="577"/>
                    </a:lnTo>
                    <a:lnTo>
                      <a:pt x="746" y="0"/>
                    </a:lnTo>
                    <a:lnTo>
                      <a:pt x="749" y="3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40" name="Freeform 427"/>
              <p:cNvSpPr>
                <a:spLocks/>
              </p:cNvSpPr>
              <p:nvPr/>
            </p:nvSpPr>
            <p:spPr bwMode="auto">
              <a:xfrm>
                <a:off x="5812" y="2822"/>
                <a:ext cx="244" cy="182"/>
              </a:xfrm>
              <a:custGeom>
                <a:avLst/>
                <a:gdLst>
                  <a:gd name="T0" fmla="*/ 471 w 471"/>
                  <a:gd name="T1" fmla="*/ 3 h 352"/>
                  <a:gd name="T2" fmla="*/ 471 w 471"/>
                  <a:gd name="T3" fmla="*/ 3 h 352"/>
                  <a:gd name="T4" fmla="*/ 39 w 471"/>
                  <a:gd name="T5" fmla="*/ 325 h 352"/>
                  <a:gd name="T6" fmla="*/ 93 w 471"/>
                  <a:gd name="T7" fmla="*/ 326 h 352"/>
                  <a:gd name="T8" fmla="*/ 0 w 471"/>
                  <a:gd name="T9" fmla="*/ 352 h 352"/>
                  <a:gd name="T10" fmla="*/ 51 w 471"/>
                  <a:gd name="T11" fmla="*/ 270 h 352"/>
                  <a:gd name="T12" fmla="*/ 37 w 471"/>
                  <a:gd name="T13" fmla="*/ 321 h 352"/>
                  <a:gd name="T14" fmla="*/ 468 w 471"/>
                  <a:gd name="T15" fmla="*/ 0 h 352"/>
                  <a:gd name="T16" fmla="*/ 471 w 471"/>
                  <a:gd name="T17" fmla="*/ 3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1" h="352">
                    <a:moveTo>
                      <a:pt x="471" y="3"/>
                    </a:moveTo>
                    <a:lnTo>
                      <a:pt x="471" y="3"/>
                    </a:lnTo>
                    <a:lnTo>
                      <a:pt x="39" y="325"/>
                    </a:lnTo>
                    <a:lnTo>
                      <a:pt x="93" y="326"/>
                    </a:lnTo>
                    <a:lnTo>
                      <a:pt x="0" y="352"/>
                    </a:lnTo>
                    <a:lnTo>
                      <a:pt x="51" y="270"/>
                    </a:lnTo>
                    <a:lnTo>
                      <a:pt x="37" y="321"/>
                    </a:lnTo>
                    <a:lnTo>
                      <a:pt x="468" y="0"/>
                    </a:lnTo>
                    <a:lnTo>
                      <a:pt x="471" y="3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41" name="Freeform 428"/>
              <p:cNvSpPr>
                <a:spLocks/>
              </p:cNvSpPr>
              <p:nvPr/>
            </p:nvSpPr>
            <p:spPr bwMode="auto">
              <a:xfrm>
                <a:off x="5812" y="2822"/>
                <a:ext cx="244" cy="182"/>
              </a:xfrm>
              <a:custGeom>
                <a:avLst/>
                <a:gdLst>
                  <a:gd name="T0" fmla="*/ 471 w 471"/>
                  <a:gd name="T1" fmla="*/ 3 h 352"/>
                  <a:gd name="T2" fmla="*/ 471 w 471"/>
                  <a:gd name="T3" fmla="*/ 3 h 352"/>
                  <a:gd name="T4" fmla="*/ 39 w 471"/>
                  <a:gd name="T5" fmla="*/ 325 h 352"/>
                  <a:gd name="T6" fmla="*/ 93 w 471"/>
                  <a:gd name="T7" fmla="*/ 326 h 352"/>
                  <a:gd name="T8" fmla="*/ 0 w 471"/>
                  <a:gd name="T9" fmla="*/ 352 h 352"/>
                  <a:gd name="T10" fmla="*/ 51 w 471"/>
                  <a:gd name="T11" fmla="*/ 270 h 352"/>
                  <a:gd name="T12" fmla="*/ 37 w 471"/>
                  <a:gd name="T13" fmla="*/ 321 h 352"/>
                  <a:gd name="T14" fmla="*/ 468 w 471"/>
                  <a:gd name="T15" fmla="*/ 0 h 352"/>
                  <a:gd name="T16" fmla="*/ 471 w 471"/>
                  <a:gd name="T17" fmla="*/ 3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1" h="352">
                    <a:moveTo>
                      <a:pt x="471" y="3"/>
                    </a:moveTo>
                    <a:lnTo>
                      <a:pt x="471" y="3"/>
                    </a:lnTo>
                    <a:lnTo>
                      <a:pt x="39" y="325"/>
                    </a:lnTo>
                    <a:lnTo>
                      <a:pt x="93" y="326"/>
                    </a:lnTo>
                    <a:lnTo>
                      <a:pt x="0" y="352"/>
                    </a:lnTo>
                    <a:lnTo>
                      <a:pt x="51" y="270"/>
                    </a:lnTo>
                    <a:lnTo>
                      <a:pt x="37" y="321"/>
                    </a:lnTo>
                    <a:lnTo>
                      <a:pt x="468" y="0"/>
                    </a:lnTo>
                    <a:lnTo>
                      <a:pt x="471" y="3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42" name="Freeform 429"/>
              <p:cNvSpPr>
                <a:spLocks/>
              </p:cNvSpPr>
              <p:nvPr/>
            </p:nvSpPr>
            <p:spPr bwMode="auto">
              <a:xfrm>
                <a:off x="5498" y="3234"/>
                <a:ext cx="119" cy="229"/>
              </a:xfrm>
              <a:custGeom>
                <a:avLst/>
                <a:gdLst>
                  <a:gd name="T0" fmla="*/ 0 w 230"/>
                  <a:gd name="T1" fmla="*/ 440 h 443"/>
                  <a:gd name="T2" fmla="*/ 0 w 230"/>
                  <a:gd name="T3" fmla="*/ 440 h 443"/>
                  <a:gd name="T4" fmla="*/ 206 w 230"/>
                  <a:gd name="T5" fmla="*/ 41 h 443"/>
                  <a:gd name="T6" fmla="*/ 158 w 230"/>
                  <a:gd name="T7" fmla="*/ 64 h 443"/>
                  <a:gd name="T8" fmla="*/ 230 w 230"/>
                  <a:gd name="T9" fmla="*/ 0 h 443"/>
                  <a:gd name="T10" fmla="*/ 220 w 230"/>
                  <a:gd name="T11" fmla="*/ 96 h 443"/>
                  <a:gd name="T12" fmla="*/ 210 w 230"/>
                  <a:gd name="T13" fmla="*/ 43 h 443"/>
                  <a:gd name="T14" fmla="*/ 4 w 230"/>
                  <a:gd name="T15" fmla="*/ 443 h 443"/>
                  <a:gd name="T16" fmla="*/ 0 w 230"/>
                  <a:gd name="T17" fmla="*/ 440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443">
                    <a:moveTo>
                      <a:pt x="0" y="440"/>
                    </a:moveTo>
                    <a:lnTo>
                      <a:pt x="0" y="440"/>
                    </a:lnTo>
                    <a:lnTo>
                      <a:pt x="206" y="41"/>
                    </a:lnTo>
                    <a:lnTo>
                      <a:pt x="158" y="64"/>
                    </a:lnTo>
                    <a:lnTo>
                      <a:pt x="230" y="0"/>
                    </a:lnTo>
                    <a:lnTo>
                      <a:pt x="220" y="96"/>
                    </a:lnTo>
                    <a:lnTo>
                      <a:pt x="210" y="43"/>
                    </a:lnTo>
                    <a:lnTo>
                      <a:pt x="4" y="443"/>
                    </a:lnTo>
                    <a:lnTo>
                      <a:pt x="0" y="44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43" name="Freeform 430"/>
              <p:cNvSpPr>
                <a:spLocks/>
              </p:cNvSpPr>
              <p:nvPr/>
            </p:nvSpPr>
            <p:spPr bwMode="auto">
              <a:xfrm>
                <a:off x="5498" y="3234"/>
                <a:ext cx="119" cy="229"/>
              </a:xfrm>
              <a:custGeom>
                <a:avLst/>
                <a:gdLst>
                  <a:gd name="T0" fmla="*/ 0 w 230"/>
                  <a:gd name="T1" fmla="*/ 440 h 443"/>
                  <a:gd name="T2" fmla="*/ 0 w 230"/>
                  <a:gd name="T3" fmla="*/ 440 h 443"/>
                  <a:gd name="T4" fmla="*/ 206 w 230"/>
                  <a:gd name="T5" fmla="*/ 41 h 443"/>
                  <a:gd name="T6" fmla="*/ 158 w 230"/>
                  <a:gd name="T7" fmla="*/ 64 h 443"/>
                  <a:gd name="T8" fmla="*/ 230 w 230"/>
                  <a:gd name="T9" fmla="*/ 0 h 443"/>
                  <a:gd name="T10" fmla="*/ 220 w 230"/>
                  <a:gd name="T11" fmla="*/ 96 h 443"/>
                  <a:gd name="T12" fmla="*/ 210 w 230"/>
                  <a:gd name="T13" fmla="*/ 43 h 443"/>
                  <a:gd name="T14" fmla="*/ 4 w 230"/>
                  <a:gd name="T15" fmla="*/ 443 h 443"/>
                  <a:gd name="T16" fmla="*/ 0 w 230"/>
                  <a:gd name="T17" fmla="*/ 440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443">
                    <a:moveTo>
                      <a:pt x="0" y="440"/>
                    </a:moveTo>
                    <a:lnTo>
                      <a:pt x="0" y="440"/>
                    </a:lnTo>
                    <a:lnTo>
                      <a:pt x="206" y="41"/>
                    </a:lnTo>
                    <a:lnTo>
                      <a:pt x="158" y="64"/>
                    </a:lnTo>
                    <a:lnTo>
                      <a:pt x="230" y="0"/>
                    </a:lnTo>
                    <a:lnTo>
                      <a:pt x="220" y="96"/>
                    </a:lnTo>
                    <a:lnTo>
                      <a:pt x="210" y="43"/>
                    </a:lnTo>
                    <a:lnTo>
                      <a:pt x="4" y="443"/>
                    </a:lnTo>
                    <a:lnTo>
                      <a:pt x="0" y="44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44" name="Freeform 431"/>
              <p:cNvSpPr>
                <a:spLocks/>
              </p:cNvSpPr>
              <p:nvPr/>
            </p:nvSpPr>
            <p:spPr bwMode="auto">
              <a:xfrm>
                <a:off x="5135" y="3208"/>
                <a:ext cx="445" cy="462"/>
              </a:xfrm>
              <a:custGeom>
                <a:avLst/>
                <a:gdLst>
                  <a:gd name="T0" fmla="*/ 0 w 863"/>
                  <a:gd name="T1" fmla="*/ 891 h 895"/>
                  <a:gd name="T2" fmla="*/ 0 w 863"/>
                  <a:gd name="T3" fmla="*/ 891 h 895"/>
                  <a:gd name="T4" fmla="*/ 828 w 863"/>
                  <a:gd name="T5" fmla="*/ 33 h 895"/>
                  <a:gd name="T6" fmla="*/ 775 w 863"/>
                  <a:gd name="T7" fmla="*/ 40 h 895"/>
                  <a:gd name="T8" fmla="*/ 863 w 863"/>
                  <a:gd name="T9" fmla="*/ 0 h 895"/>
                  <a:gd name="T10" fmla="*/ 826 w 863"/>
                  <a:gd name="T11" fmla="*/ 89 h 895"/>
                  <a:gd name="T12" fmla="*/ 831 w 863"/>
                  <a:gd name="T13" fmla="*/ 36 h 895"/>
                  <a:gd name="T14" fmla="*/ 3 w 863"/>
                  <a:gd name="T15" fmla="*/ 895 h 895"/>
                  <a:gd name="T16" fmla="*/ 0 w 863"/>
                  <a:gd name="T17" fmla="*/ 891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3" h="895">
                    <a:moveTo>
                      <a:pt x="0" y="891"/>
                    </a:moveTo>
                    <a:lnTo>
                      <a:pt x="0" y="891"/>
                    </a:lnTo>
                    <a:lnTo>
                      <a:pt x="828" y="33"/>
                    </a:lnTo>
                    <a:lnTo>
                      <a:pt x="775" y="40"/>
                    </a:lnTo>
                    <a:lnTo>
                      <a:pt x="863" y="0"/>
                    </a:lnTo>
                    <a:lnTo>
                      <a:pt x="826" y="89"/>
                    </a:lnTo>
                    <a:lnTo>
                      <a:pt x="831" y="36"/>
                    </a:lnTo>
                    <a:lnTo>
                      <a:pt x="3" y="895"/>
                    </a:lnTo>
                    <a:lnTo>
                      <a:pt x="0" y="891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45" name="Freeform 432"/>
              <p:cNvSpPr>
                <a:spLocks/>
              </p:cNvSpPr>
              <p:nvPr/>
            </p:nvSpPr>
            <p:spPr bwMode="auto">
              <a:xfrm>
                <a:off x="5135" y="3208"/>
                <a:ext cx="445" cy="462"/>
              </a:xfrm>
              <a:custGeom>
                <a:avLst/>
                <a:gdLst>
                  <a:gd name="T0" fmla="*/ 0 w 863"/>
                  <a:gd name="T1" fmla="*/ 891 h 895"/>
                  <a:gd name="T2" fmla="*/ 0 w 863"/>
                  <a:gd name="T3" fmla="*/ 891 h 895"/>
                  <a:gd name="T4" fmla="*/ 828 w 863"/>
                  <a:gd name="T5" fmla="*/ 33 h 895"/>
                  <a:gd name="T6" fmla="*/ 775 w 863"/>
                  <a:gd name="T7" fmla="*/ 40 h 895"/>
                  <a:gd name="T8" fmla="*/ 863 w 863"/>
                  <a:gd name="T9" fmla="*/ 0 h 895"/>
                  <a:gd name="T10" fmla="*/ 826 w 863"/>
                  <a:gd name="T11" fmla="*/ 89 h 895"/>
                  <a:gd name="T12" fmla="*/ 831 w 863"/>
                  <a:gd name="T13" fmla="*/ 36 h 895"/>
                  <a:gd name="T14" fmla="*/ 3 w 863"/>
                  <a:gd name="T15" fmla="*/ 895 h 895"/>
                  <a:gd name="T16" fmla="*/ 0 w 863"/>
                  <a:gd name="T17" fmla="*/ 891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3" h="895">
                    <a:moveTo>
                      <a:pt x="0" y="891"/>
                    </a:moveTo>
                    <a:lnTo>
                      <a:pt x="0" y="891"/>
                    </a:lnTo>
                    <a:lnTo>
                      <a:pt x="828" y="33"/>
                    </a:lnTo>
                    <a:lnTo>
                      <a:pt x="775" y="40"/>
                    </a:lnTo>
                    <a:lnTo>
                      <a:pt x="863" y="0"/>
                    </a:lnTo>
                    <a:lnTo>
                      <a:pt x="826" y="89"/>
                    </a:lnTo>
                    <a:lnTo>
                      <a:pt x="831" y="36"/>
                    </a:lnTo>
                    <a:lnTo>
                      <a:pt x="3" y="895"/>
                    </a:lnTo>
                    <a:lnTo>
                      <a:pt x="0" y="891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46" name="Freeform 433"/>
              <p:cNvSpPr>
                <a:spLocks/>
              </p:cNvSpPr>
              <p:nvPr/>
            </p:nvSpPr>
            <p:spPr bwMode="auto">
              <a:xfrm>
                <a:off x="5574" y="2854"/>
                <a:ext cx="126" cy="39"/>
              </a:xfrm>
              <a:custGeom>
                <a:avLst/>
                <a:gdLst>
                  <a:gd name="T0" fmla="*/ 243 w 243"/>
                  <a:gd name="T1" fmla="*/ 5 h 76"/>
                  <a:gd name="T2" fmla="*/ 243 w 243"/>
                  <a:gd name="T3" fmla="*/ 5 h 76"/>
                  <a:gd name="T4" fmla="*/ 46 w 243"/>
                  <a:gd name="T5" fmla="*/ 55 h 76"/>
                  <a:gd name="T6" fmla="*/ 95 w 243"/>
                  <a:gd name="T7" fmla="*/ 76 h 76"/>
                  <a:gd name="T8" fmla="*/ 0 w 243"/>
                  <a:gd name="T9" fmla="*/ 65 h 76"/>
                  <a:gd name="T10" fmla="*/ 78 w 243"/>
                  <a:gd name="T11" fmla="*/ 9 h 76"/>
                  <a:gd name="T12" fmla="*/ 45 w 243"/>
                  <a:gd name="T13" fmla="*/ 51 h 76"/>
                  <a:gd name="T14" fmla="*/ 242 w 243"/>
                  <a:gd name="T15" fmla="*/ 0 h 76"/>
                  <a:gd name="T16" fmla="*/ 243 w 243"/>
                  <a:gd name="T17" fmla="*/ 5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3" h="76">
                    <a:moveTo>
                      <a:pt x="243" y="5"/>
                    </a:moveTo>
                    <a:lnTo>
                      <a:pt x="243" y="5"/>
                    </a:lnTo>
                    <a:lnTo>
                      <a:pt x="46" y="55"/>
                    </a:lnTo>
                    <a:lnTo>
                      <a:pt x="95" y="76"/>
                    </a:lnTo>
                    <a:lnTo>
                      <a:pt x="0" y="65"/>
                    </a:lnTo>
                    <a:lnTo>
                      <a:pt x="78" y="9"/>
                    </a:lnTo>
                    <a:lnTo>
                      <a:pt x="45" y="51"/>
                    </a:lnTo>
                    <a:lnTo>
                      <a:pt x="242" y="0"/>
                    </a:lnTo>
                    <a:lnTo>
                      <a:pt x="243" y="5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47" name="Freeform 434"/>
              <p:cNvSpPr>
                <a:spLocks/>
              </p:cNvSpPr>
              <p:nvPr/>
            </p:nvSpPr>
            <p:spPr bwMode="auto">
              <a:xfrm>
                <a:off x="5574" y="2854"/>
                <a:ext cx="126" cy="39"/>
              </a:xfrm>
              <a:custGeom>
                <a:avLst/>
                <a:gdLst>
                  <a:gd name="T0" fmla="*/ 243 w 243"/>
                  <a:gd name="T1" fmla="*/ 5 h 76"/>
                  <a:gd name="T2" fmla="*/ 243 w 243"/>
                  <a:gd name="T3" fmla="*/ 5 h 76"/>
                  <a:gd name="T4" fmla="*/ 46 w 243"/>
                  <a:gd name="T5" fmla="*/ 55 h 76"/>
                  <a:gd name="T6" fmla="*/ 95 w 243"/>
                  <a:gd name="T7" fmla="*/ 76 h 76"/>
                  <a:gd name="T8" fmla="*/ 0 w 243"/>
                  <a:gd name="T9" fmla="*/ 65 h 76"/>
                  <a:gd name="T10" fmla="*/ 78 w 243"/>
                  <a:gd name="T11" fmla="*/ 9 h 76"/>
                  <a:gd name="T12" fmla="*/ 45 w 243"/>
                  <a:gd name="T13" fmla="*/ 51 h 76"/>
                  <a:gd name="T14" fmla="*/ 242 w 243"/>
                  <a:gd name="T15" fmla="*/ 0 h 76"/>
                  <a:gd name="T16" fmla="*/ 243 w 243"/>
                  <a:gd name="T17" fmla="*/ 5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3" h="76">
                    <a:moveTo>
                      <a:pt x="243" y="5"/>
                    </a:moveTo>
                    <a:lnTo>
                      <a:pt x="243" y="5"/>
                    </a:lnTo>
                    <a:lnTo>
                      <a:pt x="46" y="55"/>
                    </a:lnTo>
                    <a:lnTo>
                      <a:pt x="95" y="76"/>
                    </a:lnTo>
                    <a:lnTo>
                      <a:pt x="0" y="65"/>
                    </a:lnTo>
                    <a:lnTo>
                      <a:pt x="78" y="9"/>
                    </a:lnTo>
                    <a:lnTo>
                      <a:pt x="45" y="51"/>
                    </a:lnTo>
                    <a:lnTo>
                      <a:pt x="242" y="0"/>
                    </a:lnTo>
                    <a:lnTo>
                      <a:pt x="243" y="5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48" name="Freeform 435"/>
              <p:cNvSpPr>
                <a:spLocks/>
              </p:cNvSpPr>
              <p:nvPr/>
            </p:nvSpPr>
            <p:spPr bwMode="auto">
              <a:xfrm>
                <a:off x="5500" y="3000"/>
                <a:ext cx="35" cy="49"/>
              </a:xfrm>
              <a:custGeom>
                <a:avLst/>
                <a:gdLst>
                  <a:gd name="T0" fmla="*/ 26 w 68"/>
                  <a:gd name="T1" fmla="*/ 66 h 95"/>
                  <a:gd name="T2" fmla="*/ 26 w 68"/>
                  <a:gd name="T3" fmla="*/ 66 h 95"/>
                  <a:gd name="T4" fmla="*/ 21 w 68"/>
                  <a:gd name="T5" fmla="*/ 47 h 95"/>
                  <a:gd name="T6" fmla="*/ 0 w 68"/>
                  <a:gd name="T7" fmla="*/ 95 h 95"/>
                  <a:gd name="T8" fmla="*/ 12 w 68"/>
                  <a:gd name="T9" fmla="*/ 0 h 95"/>
                  <a:gd name="T10" fmla="*/ 68 w 68"/>
                  <a:gd name="T11" fmla="*/ 79 h 95"/>
                  <a:gd name="T12" fmla="*/ 26 w 68"/>
                  <a:gd name="T13" fmla="*/ 46 h 95"/>
                  <a:gd name="T14" fmla="*/ 31 w 68"/>
                  <a:gd name="T15" fmla="*/ 65 h 95"/>
                  <a:gd name="T16" fmla="*/ 26 w 68"/>
                  <a:gd name="T17" fmla="*/ 66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95">
                    <a:moveTo>
                      <a:pt x="26" y="66"/>
                    </a:moveTo>
                    <a:lnTo>
                      <a:pt x="26" y="66"/>
                    </a:lnTo>
                    <a:lnTo>
                      <a:pt x="21" y="47"/>
                    </a:lnTo>
                    <a:lnTo>
                      <a:pt x="0" y="95"/>
                    </a:lnTo>
                    <a:lnTo>
                      <a:pt x="12" y="0"/>
                    </a:lnTo>
                    <a:lnTo>
                      <a:pt x="68" y="79"/>
                    </a:lnTo>
                    <a:lnTo>
                      <a:pt x="26" y="46"/>
                    </a:lnTo>
                    <a:lnTo>
                      <a:pt x="31" y="65"/>
                    </a:lnTo>
                    <a:lnTo>
                      <a:pt x="26" y="66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49" name="Freeform 436"/>
              <p:cNvSpPr>
                <a:spLocks/>
              </p:cNvSpPr>
              <p:nvPr/>
            </p:nvSpPr>
            <p:spPr bwMode="auto">
              <a:xfrm>
                <a:off x="5500" y="3000"/>
                <a:ext cx="35" cy="49"/>
              </a:xfrm>
              <a:custGeom>
                <a:avLst/>
                <a:gdLst>
                  <a:gd name="T0" fmla="*/ 26 w 68"/>
                  <a:gd name="T1" fmla="*/ 66 h 95"/>
                  <a:gd name="T2" fmla="*/ 26 w 68"/>
                  <a:gd name="T3" fmla="*/ 66 h 95"/>
                  <a:gd name="T4" fmla="*/ 21 w 68"/>
                  <a:gd name="T5" fmla="*/ 47 h 95"/>
                  <a:gd name="T6" fmla="*/ 0 w 68"/>
                  <a:gd name="T7" fmla="*/ 95 h 95"/>
                  <a:gd name="T8" fmla="*/ 12 w 68"/>
                  <a:gd name="T9" fmla="*/ 0 h 95"/>
                  <a:gd name="T10" fmla="*/ 68 w 68"/>
                  <a:gd name="T11" fmla="*/ 79 h 95"/>
                  <a:gd name="T12" fmla="*/ 26 w 68"/>
                  <a:gd name="T13" fmla="*/ 46 h 95"/>
                  <a:gd name="T14" fmla="*/ 31 w 68"/>
                  <a:gd name="T15" fmla="*/ 65 h 95"/>
                  <a:gd name="T16" fmla="*/ 26 w 68"/>
                  <a:gd name="T17" fmla="*/ 66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95">
                    <a:moveTo>
                      <a:pt x="26" y="66"/>
                    </a:moveTo>
                    <a:lnTo>
                      <a:pt x="26" y="66"/>
                    </a:lnTo>
                    <a:lnTo>
                      <a:pt x="21" y="47"/>
                    </a:lnTo>
                    <a:lnTo>
                      <a:pt x="0" y="95"/>
                    </a:lnTo>
                    <a:lnTo>
                      <a:pt x="12" y="0"/>
                    </a:lnTo>
                    <a:lnTo>
                      <a:pt x="68" y="79"/>
                    </a:lnTo>
                    <a:lnTo>
                      <a:pt x="26" y="46"/>
                    </a:lnTo>
                    <a:lnTo>
                      <a:pt x="31" y="65"/>
                    </a:lnTo>
                    <a:lnTo>
                      <a:pt x="26" y="66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50" name="Freeform 437"/>
              <p:cNvSpPr>
                <a:spLocks/>
              </p:cNvSpPr>
              <p:nvPr/>
            </p:nvSpPr>
            <p:spPr bwMode="auto">
              <a:xfrm>
                <a:off x="5068" y="2893"/>
                <a:ext cx="324" cy="36"/>
              </a:xfrm>
              <a:custGeom>
                <a:avLst/>
                <a:gdLst>
                  <a:gd name="T0" fmla="*/ 0 w 628"/>
                  <a:gd name="T1" fmla="*/ 37 h 70"/>
                  <a:gd name="T2" fmla="*/ 0 w 628"/>
                  <a:gd name="T3" fmla="*/ 37 h 70"/>
                  <a:gd name="T4" fmla="*/ 580 w 628"/>
                  <a:gd name="T5" fmla="*/ 33 h 70"/>
                  <a:gd name="T6" fmla="*/ 538 w 628"/>
                  <a:gd name="T7" fmla="*/ 0 h 70"/>
                  <a:gd name="T8" fmla="*/ 628 w 628"/>
                  <a:gd name="T9" fmla="*/ 35 h 70"/>
                  <a:gd name="T10" fmla="*/ 538 w 628"/>
                  <a:gd name="T11" fmla="*/ 70 h 70"/>
                  <a:gd name="T12" fmla="*/ 580 w 628"/>
                  <a:gd name="T13" fmla="*/ 38 h 70"/>
                  <a:gd name="T14" fmla="*/ 0 w 628"/>
                  <a:gd name="T15" fmla="*/ 42 h 70"/>
                  <a:gd name="T16" fmla="*/ 0 w 628"/>
                  <a:gd name="T17" fmla="*/ 3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8" h="70">
                    <a:moveTo>
                      <a:pt x="0" y="37"/>
                    </a:moveTo>
                    <a:lnTo>
                      <a:pt x="0" y="37"/>
                    </a:lnTo>
                    <a:lnTo>
                      <a:pt x="580" y="33"/>
                    </a:lnTo>
                    <a:lnTo>
                      <a:pt x="538" y="0"/>
                    </a:lnTo>
                    <a:lnTo>
                      <a:pt x="628" y="35"/>
                    </a:lnTo>
                    <a:lnTo>
                      <a:pt x="538" y="70"/>
                    </a:lnTo>
                    <a:lnTo>
                      <a:pt x="580" y="38"/>
                    </a:lnTo>
                    <a:lnTo>
                      <a:pt x="0" y="4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51" name="Freeform 438"/>
              <p:cNvSpPr>
                <a:spLocks/>
              </p:cNvSpPr>
              <p:nvPr/>
            </p:nvSpPr>
            <p:spPr bwMode="auto">
              <a:xfrm>
                <a:off x="5068" y="2893"/>
                <a:ext cx="324" cy="36"/>
              </a:xfrm>
              <a:custGeom>
                <a:avLst/>
                <a:gdLst>
                  <a:gd name="T0" fmla="*/ 0 w 628"/>
                  <a:gd name="T1" fmla="*/ 37 h 70"/>
                  <a:gd name="T2" fmla="*/ 0 w 628"/>
                  <a:gd name="T3" fmla="*/ 37 h 70"/>
                  <a:gd name="T4" fmla="*/ 580 w 628"/>
                  <a:gd name="T5" fmla="*/ 33 h 70"/>
                  <a:gd name="T6" fmla="*/ 538 w 628"/>
                  <a:gd name="T7" fmla="*/ 0 h 70"/>
                  <a:gd name="T8" fmla="*/ 628 w 628"/>
                  <a:gd name="T9" fmla="*/ 35 h 70"/>
                  <a:gd name="T10" fmla="*/ 538 w 628"/>
                  <a:gd name="T11" fmla="*/ 70 h 70"/>
                  <a:gd name="T12" fmla="*/ 580 w 628"/>
                  <a:gd name="T13" fmla="*/ 38 h 70"/>
                  <a:gd name="T14" fmla="*/ 0 w 628"/>
                  <a:gd name="T15" fmla="*/ 42 h 70"/>
                  <a:gd name="T16" fmla="*/ 0 w 628"/>
                  <a:gd name="T17" fmla="*/ 3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8" h="70">
                    <a:moveTo>
                      <a:pt x="0" y="37"/>
                    </a:moveTo>
                    <a:lnTo>
                      <a:pt x="0" y="37"/>
                    </a:lnTo>
                    <a:lnTo>
                      <a:pt x="580" y="33"/>
                    </a:lnTo>
                    <a:lnTo>
                      <a:pt x="538" y="0"/>
                    </a:lnTo>
                    <a:lnTo>
                      <a:pt x="628" y="35"/>
                    </a:lnTo>
                    <a:lnTo>
                      <a:pt x="538" y="70"/>
                    </a:lnTo>
                    <a:lnTo>
                      <a:pt x="580" y="38"/>
                    </a:lnTo>
                    <a:lnTo>
                      <a:pt x="0" y="42"/>
                    </a:lnTo>
                    <a:lnTo>
                      <a:pt x="0" y="37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52" name="Freeform 439"/>
              <p:cNvSpPr>
                <a:spLocks/>
              </p:cNvSpPr>
              <p:nvPr/>
            </p:nvSpPr>
            <p:spPr bwMode="auto">
              <a:xfrm>
                <a:off x="5541" y="2983"/>
                <a:ext cx="117" cy="153"/>
              </a:xfrm>
              <a:custGeom>
                <a:avLst/>
                <a:gdLst>
                  <a:gd name="T0" fmla="*/ 223 w 227"/>
                  <a:gd name="T1" fmla="*/ 295 h 295"/>
                  <a:gd name="T2" fmla="*/ 223 w 227"/>
                  <a:gd name="T3" fmla="*/ 295 h 295"/>
                  <a:gd name="T4" fmla="*/ 27 w 227"/>
                  <a:gd name="T5" fmla="*/ 39 h 295"/>
                  <a:gd name="T6" fmla="*/ 27 w 227"/>
                  <a:gd name="T7" fmla="*/ 93 h 295"/>
                  <a:gd name="T8" fmla="*/ 0 w 227"/>
                  <a:gd name="T9" fmla="*/ 0 h 295"/>
                  <a:gd name="T10" fmla="*/ 83 w 227"/>
                  <a:gd name="T11" fmla="*/ 50 h 295"/>
                  <a:gd name="T12" fmla="*/ 31 w 227"/>
                  <a:gd name="T13" fmla="*/ 37 h 295"/>
                  <a:gd name="T14" fmla="*/ 227 w 227"/>
                  <a:gd name="T15" fmla="*/ 292 h 295"/>
                  <a:gd name="T16" fmla="*/ 223 w 227"/>
                  <a:gd name="T17" fmla="*/ 295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7" h="295">
                    <a:moveTo>
                      <a:pt x="223" y="295"/>
                    </a:moveTo>
                    <a:lnTo>
                      <a:pt x="223" y="295"/>
                    </a:lnTo>
                    <a:lnTo>
                      <a:pt x="27" y="39"/>
                    </a:lnTo>
                    <a:lnTo>
                      <a:pt x="27" y="93"/>
                    </a:lnTo>
                    <a:lnTo>
                      <a:pt x="0" y="0"/>
                    </a:lnTo>
                    <a:lnTo>
                      <a:pt x="83" y="50"/>
                    </a:lnTo>
                    <a:lnTo>
                      <a:pt x="31" y="37"/>
                    </a:lnTo>
                    <a:lnTo>
                      <a:pt x="227" y="292"/>
                    </a:lnTo>
                    <a:lnTo>
                      <a:pt x="223" y="295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53" name="Freeform 440"/>
              <p:cNvSpPr>
                <a:spLocks/>
              </p:cNvSpPr>
              <p:nvPr/>
            </p:nvSpPr>
            <p:spPr bwMode="auto">
              <a:xfrm>
                <a:off x="5541" y="2983"/>
                <a:ext cx="117" cy="153"/>
              </a:xfrm>
              <a:custGeom>
                <a:avLst/>
                <a:gdLst>
                  <a:gd name="T0" fmla="*/ 223 w 227"/>
                  <a:gd name="T1" fmla="*/ 295 h 295"/>
                  <a:gd name="T2" fmla="*/ 223 w 227"/>
                  <a:gd name="T3" fmla="*/ 295 h 295"/>
                  <a:gd name="T4" fmla="*/ 27 w 227"/>
                  <a:gd name="T5" fmla="*/ 39 h 295"/>
                  <a:gd name="T6" fmla="*/ 27 w 227"/>
                  <a:gd name="T7" fmla="*/ 93 h 295"/>
                  <a:gd name="T8" fmla="*/ 0 w 227"/>
                  <a:gd name="T9" fmla="*/ 0 h 295"/>
                  <a:gd name="T10" fmla="*/ 83 w 227"/>
                  <a:gd name="T11" fmla="*/ 50 h 295"/>
                  <a:gd name="T12" fmla="*/ 31 w 227"/>
                  <a:gd name="T13" fmla="*/ 37 h 295"/>
                  <a:gd name="T14" fmla="*/ 227 w 227"/>
                  <a:gd name="T15" fmla="*/ 292 h 295"/>
                  <a:gd name="T16" fmla="*/ 223 w 227"/>
                  <a:gd name="T17" fmla="*/ 295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7" h="295">
                    <a:moveTo>
                      <a:pt x="223" y="295"/>
                    </a:moveTo>
                    <a:lnTo>
                      <a:pt x="223" y="295"/>
                    </a:lnTo>
                    <a:lnTo>
                      <a:pt x="27" y="39"/>
                    </a:lnTo>
                    <a:lnTo>
                      <a:pt x="27" y="93"/>
                    </a:lnTo>
                    <a:lnTo>
                      <a:pt x="0" y="0"/>
                    </a:lnTo>
                    <a:lnTo>
                      <a:pt x="83" y="50"/>
                    </a:lnTo>
                    <a:lnTo>
                      <a:pt x="31" y="37"/>
                    </a:lnTo>
                    <a:lnTo>
                      <a:pt x="227" y="292"/>
                    </a:lnTo>
                    <a:lnTo>
                      <a:pt x="223" y="295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54" name="Freeform 441"/>
              <p:cNvSpPr>
                <a:spLocks/>
              </p:cNvSpPr>
              <p:nvPr/>
            </p:nvSpPr>
            <p:spPr bwMode="auto">
              <a:xfrm>
                <a:off x="5574" y="2926"/>
                <a:ext cx="347" cy="93"/>
              </a:xfrm>
              <a:custGeom>
                <a:avLst/>
                <a:gdLst>
                  <a:gd name="T0" fmla="*/ 670 w 672"/>
                  <a:gd name="T1" fmla="*/ 180 h 180"/>
                  <a:gd name="T2" fmla="*/ 670 w 672"/>
                  <a:gd name="T3" fmla="*/ 180 h 180"/>
                  <a:gd name="T4" fmla="*/ 46 w 672"/>
                  <a:gd name="T5" fmla="*/ 26 h 180"/>
                  <a:gd name="T6" fmla="*/ 79 w 672"/>
                  <a:gd name="T7" fmla="*/ 68 h 180"/>
                  <a:gd name="T8" fmla="*/ 0 w 672"/>
                  <a:gd name="T9" fmla="*/ 12 h 180"/>
                  <a:gd name="T10" fmla="*/ 95 w 672"/>
                  <a:gd name="T11" fmla="*/ 0 h 180"/>
                  <a:gd name="T12" fmla="*/ 47 w 672"/>
                  <a:gd name="T13" fmla="*/ 21 h 180"/>
                  <a:gd name="T14" fmla="*/ 672 w 672"/>
                  <a:gd name="T15" fmla="*/ 175 h 180"/>
                  <a:gd name="T16" fmla="*/ 670 w 672"/>
                  <a:gd name="T17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2" h="180">
                    <a:moveTo>
                      <a:pt x="670" y="180"/>
                    </a:moveTo>
                    <a:lnTo>
                      <a:pt x="670" y="180"/>
                    </a:lnTo>
                    <a:lnTo>
                      <a:pt x="46" y="26"/>
                    </a:lnTo>
                    <a:lnTo>
                      <a:pt x="79" y="68"/>
                    </a:lnTo>
                    <a:lnTo>
                      <a:pt x="0" y="12"/>
                    </a:lnTo>
                    <a:lnTo>
                      <a:pt x="95" y="0"/>
                    </a:lnTo>
                    <a:lnTo>
                      <a:pt x="47" y="21"/>
                    </a:lnTo>
                    <a:lnTo>
                      <a:pt x="672" y="175"/>
                    </a:lnTo>
                    <a:lnTo>
                      <a:pt x="670" y="18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55" name="Freeform 442"/>
              <p:cNvSpPr>
                <a:spLocks/>
              </p:cNvSpPr>
              <p:nvPr/>
            </p:nvSpPr>
            <p:spPr bwMode="auto">
              <a:xfrm>
                <a:off x="5574" y="2926"/>
                <a:ext cx="347" cy="93"/>
              </a:xfrm>
              <a:custGeom>
                <a:avLst/>
                <a:gdLst>
                  <a:gd name="T0" fmla="*/ 670 w 672"/>
                  <a:gd name="T1" fmla="*/ 180 h 180"/>
                  <a:gd name="T2" fmla="*/ 670 w 672"/>
                  <a:gd name="T3" fmla="*/ 180 h 180"/>
                  <a:gd name="T4" fmla="*/ 46 w 672"/>
                  <a:gd name="T5" fmla="*/ 26 h 180"/>
                  <a:gd name="T6" fmla="*/ 79 w 672"/>
                  <a:gd name="T7" fmla="*/ 68 h 180"/>
                  <a:gd name="T8" fmla="*/ 0 w 672"/>
                  <a:gd name="T9" fmla="*/ 12 h 180"/>
                  <a:gd name="T10" fmla="*/ 95 w 672"/>
                  <a:gd name="T11" fmla="*/ 0 h 180"/>
                  <a:gd name="T12" fmla="*/ 47 w 672"/>
                  <a:gd name="T13" fmla="*/ 21 h 180"/>
                  <a:gd name="T14" fmla="*/ 672 w 672"/>
                  <a:gd name="T15" fmla="*/ 175 h 180"/>
                  <a:gd name="T16" fmla="*/ 670 w 672"/>
                  <a:gd name="T17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2" h="180">
                    <a:moveTo>
                      <a:pt x="670" y="180"/>
                    </a:moveTo>
                    <a:lnTo>
                      <a:pt x="670" y="180"/>
                    </a:lnTo>
                    <a:lnTo>
                      <a:pt x="46" y="26"/>
                    </a:lnTo>
                    <a:lnTo>
                      <a:pt x="79" y="68"/>
                    </a:lnTo>
                    <a:lnTo>
                      <a:pt x="0" y="12"/>
                    </a:lnTo>
                    <a:lnTo>
                      <a:pt x="95" y="0"/>
                    </a:lnTo>
                    <a:lnTo>
                      <a:pt x="47" y="21"/>
                    </a:lnTo>
                    <a:lnTo>
                      <a:pt x="672" y="175"/>
                    </a:lnTo>
                    <a:lnTo>
                      <a:pt x="670" y="18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56" name="Freeform 443"/>
              <p:cNvSpPr>
                <a:spLocks/>
              </p:cNvSpPr>
              <p:nvPr/>
            </p:nvSpPr>
            <p:spPr bwMode="auto">
              <a:xfrm>
                <a:off x="5561" y="2962"/>
                <a:ext cx="289" cy="193"/>
              </a:xfrm>
              <a:custGeom>
                <a:avLst/>
                <a:gdLst>
                  <a:gd name="T0" fmla="*/ 555 w 558"/>
                  <a:gd name="T1" fmla="*/ 375 h 375"/>
                  <a:gd name="T2" fmla="*/ 555 w 558"/>
                  <a:gd name="T3" fmla="*/ 375 h 375"/>
                  <a:gd name="T4" fmla="*/ 38 w 558"/>
                  <a:gd name="T5" fmla="*/ 28 h 375"/>
                  <a:gd name="T6" fmla="*/ 55 w 558"/>
                  <a:gd name="T7" fmla="*/ 79 h 375"/>
                  <a:gd name="T8" fmla="*/ 0 w 558"/>
                  <a:gd name="T9" fmla="*/ 0 h 375"/>
                  <a:gd name="T10" fmla="*/ 94 w 558"/>
                  <a:gd name="T11" fmla="*/ 21 h 375"/>
                  <a:gd name="T12" fmla="*/ 41 w 558"/>
                  <a:gd name="T13" fmla="*/ 25 h 375"/>
                  <a:gd name="T14" fmla="*/ 558 w 558"/>
                  <a:gd name="T15" fmla="*/ 371 h 375"/>
                  <a:gd name="T16" fmla="*/ 555 w 558"/>
                  <a:gd name="T17" fmla="*/ 375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8" h="375">
                    <a:moveTo>
                      <a:pt x="555" y="375"/>
                    </a:moveTo>
                    <a:lnTo>
                      <a:pt x="555" y="375"/>
                    </a:lnTo>
                    <a:lnTo>
                      <a:pt x="38" y="28"/>
                    </a:lnTo>
                    <a:lnTo>
                      <a:pt x="55" y="79"/>
                    </a:lnTo>
                    <a:lnTo>
                      <a:pt x="0" y="0"/>
                    </a:lnTo>
                    <a:lnTo>
                      <a:pt x="94" y="21"/>
                    </a:lnTo>
                    <a:lnTo>
                      <a:pt x="41" y="25"/>
                    </a:lnTo>
                    <a:lnTo>
                      <a:pt x="558" y="371"/>
                    </a:lnTo>
                    <a:lnTo>
                      <a:pt x="555" y="375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57" name="Freeform 444"/>
              <p:cNvSpPr>
                <a:spLocks/>
              </p:cNvSpPr>
              <p:nvPr/>
            </p:nvSpPr>
            <p:spPr bwMode="auto">
              <a:xfrm>
                <a:off x="5561" y="2962"/>
                <a:ext cx="289" cy="193"/>
              </a:xfrm>
              <a:custGeom>
                <a:avLst/>
                <a:gdLst>
                  <a:gd name="T0" fmla="*/ 555 w 558"/>
                  <a:gd name="T1" fmla="*/ 375 h 375"/>
                  <a:gd name="T2" fmla="*/ 555 w 558"/>
                  <a:gd name="T3" fmla="*/ 375 h 375"/>
                  <a:gd name="T4" fmla="*/ 38 w 558"/>
                  <a:gd name="T5" fmla="*/ 28 h 375"/>
                  <a:gd name="T6" fmla="*/ 55 w 558"/>
                  <a:gd name="T7" fmla="*/ 79 h 375"/>
                  <a:gd name="T8" fmla="*/ 0 w 558"/>
                  <a:gd name="T9" fmla="*/ 0 h 375"/>
                  <a:gd name="T10" fmla="*/ 94 w 558"/>
                  <a:gd name="T11" fmla="*/ 21 h 375"/>
                  <a:gd name="T12" fmla="*/ 41 w 558"/>
                  <a:gd name="T13" fmla="*/ 25 h 375"/>
                  <a:gd name="T14" fmla="*/ 558 w 558"/>
                  <a:gd name="T15" fmla="*/ 371 h 375"/>
                  <a:gd name="T16" fmla="*/ 555 w 558"/>
                  <a:gd name="T17" fmla="*/ 375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8" h="375">
                    <a:moveTo>
                      <a:pt x="555" y="375"/>
                    </a:moveTo>
                    <a:lnTo>
                      <a:pt x="555" y="375"/>
                    </a:lnTo>
                    <a:lnTo>
                      <a:pt x="38" y="28"/>
                    </a:lnTo>
                    <a:lnTo>
                      <a:pt x="55" y="79"/>
                    </a:lnTo>
                    <a:lnTo>
                      <a:pt x="0" y="0"/>
                    </a:lnTo>
                    <a:lnTo>
                      <a:pt x="94" y="21"/>
                    </a:lnTo>
                    <a:lnTo>
                      <a:pt x="41" y="25"/>
                    </a:lnTo>
                    <a:lnTo>
                      <a:pt x="558" y="371"/>
                    </a:lnTo>
                    <a:lnTo>
                      <a:pt x="555" y="375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58" name="Freeform 445"/>
              <p:cNvSpPr>
                <a:spLocks/>
              </p:cNvSpPr>
              <p:nvPr/>
            </p:nvSpPr>
            <p:spPr bwMode="auto">
              <a:xfrm>
                <a:off x="5566" y="2757"/>
                <a:ext cx="208" cy="110"/>
              </a:xfrm>
              <a:custGeom>
                <a:avLst/>
                <a:gdLst>
                  <a:gd name="T0" fmla="*/ 403 w 403"/>
                  <a:gd name="T1" fmla="*/ 4 h 214"/>
                  <a:gd name="T2" fmla="*/ 403 w 403"/>
                  <a:gd name="T3" fmla="*/ 4 h 214"/>
                  <a:gd name="T4" fmla="*/ 44 w 403"/>
                  <a:gd name="T5" fmla="*/ 194 h 214"/>
                  <a:gd name="T6" fmla="*/ 96 w 403"/>
                  <a:gd name="T7" fmla="*/ 203 h 214"/>
                  <a:gd name="T8" fmla="*/ 0 w 403"/>
                  <a:gd name="T9" fmla="*/ 214 h 214"/>
                  <a:gd name="T10" fmla="*/ 63 w 403"/>
                  <a:gd name="T11" fmla="*/ 141 h 214"/>
                  <a:gd name="T12" fmla="*/ 42 w 403"/>
                  <a:gd name="T13" fmla="*/ 190 h 214"/>
                  <a:gd name="T14" fmla="*/ 401 w 403"/>
                  <a:gd name="T15" fmla="*/ 0 h 214"/>
                  <a:gd name="T16" fmla="*/ 403 w 403"/>
                  <a:gd name="T17" fmla="*/ 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3" h="214">
                    <a:moveTo>
                      <a:pt x="403" y="4"/>
                    </a:moveTo>
                    <a:lnTo>
                      <a:pt x="403" y="4"/>
                    </a:lnTo>
                    <a:lnTo>
                      <a:pt x="44" y="194"/>
                    </a:lnTo>
                    <a:lnTo>
                      <a:pt x="96" y="203"/>
                    </a:lnTo>
                    <a:lnTo>
                      <a:pt x="0" y="214"/>
                    </a:lnTo>
                    <a:lnTo>
                      <a:pt x="63" y="141"/>
                    </a:lnTo>
                    <a:lnTo>
                      <a:pt x="42" y="190"/>
                    </a:lnTo>
                    <a:lnTo>
                      <a:pt x="401" y="0"/>
                    </a:lnTo>
                    <a:lnTo>
                      <a:pt x="403" y="4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59" name="Freeform 446"/>
              <p:cNvSpPr>
                <a:spLocks/>
              </p:cNvSpPr>
              <p:nvPr/>
            </p:nvSpPr>
            <p:spPr bwMode="auto">
              <a:xfrm>
                <a:off x="5566" y="2757"/>
                <a:ext cx="208" cy="110"/>
              </a:xfrm>
              <a:custGeom>
                <a:avLst/>
                <a:gdLst>
                  <a:gd name="T0" fmla="*/ 403 w 403"/>
                  <a:gd name="T1" fmla="*/ 4 h 214"/>
                  <a:gd name="T2" fmla="*/ 403 w 403"/>
                  <a:gd name="T3" fmla="*/ 4 h 214"/>
                  <a:gd name="T4" fmla="*/ 44 w 403"/>
                  <a:gd name="T5" fmla="*/ 194 h 214"/>
                  <a:gd name="T6" fmla="*/ 96 w 403"/>
                  <a:gd name="T7" fmla="*/ 203 h 214"/>
                  <a:gd name="T8" fmla="*/ 0 w 403"/>
                  <a:gd name="T9" fmla="*/ 214 h 214"/>
                  <a:gd name="T10" fmla="*/ 63 w 403"/>
                  <a:gd name="T11" fmla="*/ 141 h 214"/>
                  <a:gd name="T12" fmla="*/ 42 w 403"/>
                  <a:gd name="T13" fmla="*/ 190 h 214"/>
                  <a:gd name="T14" fmla="*/ 401 w 403"/>
                  <a:gd name="T15" fmla="*/ 0 h 214"/>
                  <a:gd name="T16" fmla="*/ 403 w 403"/>
                  <a:gd name="T17" fmla="*/ 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3" h="214">
                    <a:moveTo>
                      <a:pt x="403" y="4"/>
                    </a:moveTo>
                    <a:lnTo>
                      <a:pt x="403" y="4"/>
                    </a:lnTo>
                    <a:lnTo>
                      <a:pt x="44" y="194"/>
                    </a:lnTo>
                    <a:lnTo>
                      <a:pt x="96" y="203"/>
                    </a:lnTo>
                    <a:lnTo>
                      <a:pt x="0" y="214"/>
                    </a:lnTo>
                    <a:lnTo>
                      <a:pt x="63" y="141"/>
                    </a:lnTo>
                    <a:lnTo>
                      <a:pt x="42" y="190"/>
                    </a:lnTo>
                    <a:lnTo>
                      <a:pt x="401" y="0"/>
                    </a:lnTo>
                    <a:lnTo>
                      <a:pt x="403" y="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60" name="Freeform 447"/>
              <p:cNvSpPr>
                <a:spLocks/>
              </p:cNvSpPr>
              <p:nvPr/>
            </p:nvSpPr>
            <p:spPr bwMode="auto">
              <a:xfrm>
                <a:off x="5545" y="2662"/>
                <a:ext cx="156" cy="178"/>
              </a:xfrm>
              <a:custGeom>
                <a:avLst/>
                <a:gdLst>
                  <a:gd name="T0" fmla="*/ 302 w 302"/>
                  <a:gd name="T1" fmla="*/ 3 h 346"/>
                  <a:gd name="T2" fmla="*/ 302 w 302"/>
                  <a:gd name="T3" fmla="*/ 3 h 346"/>
                  <a:gd name="T4" fmla="*/ 33 w 302"/>
                  <a:gd name="T5" fmla="*/ 312 h 346"/>
                  <a:gd name="T6" fmla="*/ 85 w 302"/>
                  <a:gd name="T7" fmla="*/ 302 h 346"/>
                  <a:gd name="T8" fmla="*/ 0 w 302"/>
                  <a:gd name="T9" fmla="*/ 346 h 346"/>
                  <a:gd name="T10" fmla="*/ 32 w 302"/>
                  <a:gd name="T11" fmla="*/ 256 h 346"/>
                  <a:gd name="T12" fmla="*/ 29 w 302"/>
                  <a:gd name="T13" fmla="*/ 309 h 346"/>
                  <a:gd name="T14" fmla="*/ 298 w 302"/>
                  <a:gd name="T15" fmla="*/ 0 h 346"/>
                  <a:gd name="T16" fmla="*/ 302 w 302"/>
                  <a:gd name="T17" fmla="*/ 3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2" h="346">
                    <a:moveTo>
                      <a:pt x="302" y="3"/>
                    </a:moveTo>
                    <a:lnTo>
                      <a:pt x="302" y="3"/>
                    </a:lnTo>
                    <a:lnTo>
                      <a:pt x="33" y="312"/>
                    </a:lnTo>
                    <a:lnTo>
                      <a:pt x="85" y="302"/>
                    </a:lnTo>
                    <a:lnTo>
                      <a:pt x="0" y="346"/>
                    </a:lnTo>
                    <a:lnTo>
                      <a:pt x="32" y="256"/>
                    </a:lnTo>
                    <a:lnTo>
                      <a:pt x="29" y="309"/>
                    </a:lnTo>
                    <a:lnTo>
                      <a:pt x="298" y="0"/>
                    </a:lnTo>
                    <a:lnTo>
                      <a:pt x="302" y="3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61" name="Freeform 448"/>
              <p:cNvSpPr>
                <a:spLocks/>
              </p:cNvSpPr>
              <p:nvPr/>
            </p:nvSpPr>
            <p:spPr bwMode="auto">
              <a:xfrm>
                <a:off x="5545" y="2662"/>
                <a:ext cx="156" cy="178"/>
              </a:xfrm>
              <a:custGeom>
                <a:avLst/>
                <a:gdLst>
                  <a:gd name="T0" fmla="*/ 302 w 302"/>
                  <a:gd name="T1" fmla="*/ 3 h 346"/>
                  <a:gd name="T2" fmla="*/ 302 w 302"/>
                  <a:gd name="T3" fmla="*/ 3 h 346"/>
                  <a:gd name="T4" fmla="*/ 33 w 302"/>
                  <a:gd name="T5" fmla="*/ 312 h 346"/>
                  <a:gd name="T6" fmla="*/ 85 w 302"/>
                  <a:gd name="T7" fmla="*/ 302 h 346"/>
                  <a:gd name="T8" fmla="*/ 0 w 302"/>
                  <a:gd name="T9" fmla="*/ 346 h 346"/>
                  <a:gd name="T10" fmla="*/ 32 w 302"/>
                  <a:gd name="T11" fmla="*/ 256 h 346"/>
                  <a:gd name="T12" fmla="*/ 29 w 302"/>
                  <a:gd name="T13" fmla="*/ 309 h 346"/>
                  <a:gd name="T14" fmla="*/ 298 w 302"/>
                  <a:gd name="T15" fmla="*/ 0 h 346"/>
                  <a:gd name="T16" fmla="*/ 302 w 302"/>
                  <a:gd name="T17" fmla="*/ 3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2" h="346">
                    <a:moveTo>
                      <a:pt x="302" y="3"/>
                    </a:moveTo>
                    <a:lnTo>
                      <a:pt x="302" y="3"/>
                    </a:lnTo>
                    <a:lnTo>
                      <a:pt x="33" y="312"/>
                    </a:lnTo>
                    <a:lnTo>
                      <a:pt x="85" y="302"/>
                    </a:lnTo>
                    <a:lnTo>
                      <a:pt x="0" y="346"/>
                    </a:lnTo>
                    <a:lnTo>
                      <a:pt x="32" y="256"/>
                    </a:lnTo>
                    <a:lnTo>
                      <a:pt x="29" y="309"/>
                    </a:lnTo>
                    <a:lnTo>
                      <a:pt x="298" y="0"/>
                    </a:lnTo>
                    <a:lnTo>
                      <a:pt x="302" y="3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62" name="Freeform 449"/>
              <p:cNvSpPr>
                <a:spLocks/>
              </p:cNvSpPr>
              <p:nvPr/>
            </p:nvSpPr>
            <p:spPr bwMode="auto">
              <a:xfrm>
                <a:off x="5553" y="2973"/>
                <a:ext cx="46" cy="44"/>
              </a:xfrm>
              <a:custGeom>
                <a:avLst/>
                <a:gdLst>
                  <a:gd name="T0" fmla="*/ 39 w 90"/>
                  <a:gd name="T1" fmla="*/ 38 h 86"/>
                  <a:gd name="T2" fmla="*/ 39 w 90"/>
                  <a:gd name="T3" fmla="*/ 38 h 86"/>
                  <a:gd name="T4" fmla="*/ 34 w 90"/>
                  <a:gd name="T5" fmla="*/ 34 h 86"/>
                  <a:gd name="T6" fmla="*/ 43 w 90"/>
                  <a:gd name="T7" fmla="*/ 86 h 86"/>
                  <a:gd name="T8" fmla="*/ 0 w 90"/>
                  <a:gd name="T9" fmla="*/ 0 h 86"/>
                  <a:gd name="T10" fmla="*/ 90 w 90"/>
                  <a:gd name="T11" fmla="*/ 34 h 86"/>
                  <a:gd name="T12" fmla="*/ 37 w 90"/>
                  <a:gd name="T13" fmla="*/ 30 h 86"/>
                  <a:gd name="T14" fmla="*/ 42 w 90"/>
                  <a:gd name="T15" fmla="*/ 35 h 86"/>
                  <a:gd name="T16" fmla="*/ 39 w 90"/>
                  <a:gd name="T17" fmla="*/ 38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" h="86">
                    <a:moveTo>
                      <a:pt x="39" y="38"/>
                    </a:moveTo>
                    <a:lnTo>
                      <a:pt x="39" y="38"/>
                    </a:lnTo>
                    <a:lnTo>
                      <a:pt x="34" y="34"/>
                    </a:lnTo>
                    <a:lnTo>
                      <a:pt x="43" y="86"/>
                    </a:lnTo>
                    <a:lnTo>
                      <a:pt x="0" y="0"/>
                    </a:lnTo>
                    <a:lnTo>
                      <a:pt x="90" y="34"/>
                    </a:lnTo>
                    <a:lnTo>
                      <a:pt x="37" y="30"/>
                    </a:lnTo>
                    <a:lnTo>
                      <a:pt x="42" y="35"/>
                    </a:lnTo>
                    <a:lnTo>
                      <a:pt x="39" y="38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63" name="Freeform 450"/>
              <p:cNvSpPr>
                <a:spLocks/>
              </p:cNvSpPr>
              <p:nvPr/>
            </p:nvSpPr>
            <p:spPr bwMode="auto">
              <a:xfrm>
                <a:off x="5553" y="2973"/>
                <a:ext cx="46" cy="44"/>
              </a:xfrm>
              <a:custGeom>
                <a:avLst/>
                <a:gdLst>
                  <a:gd name="T0" fmla="*/ 39 w 90"/>
                  <a:gd name="T1" fmla="*/ 38 h 86"/>
                  <a:gd name="T2" fmla="*/ 39 w 90"/>
                  <a:gd name="T3" fmla="*/ 38 h 86"/>
                  <a:gd name="T4" fmla="*/ 34 w 90"/>
                  <a:gd name="T5" fmla="*/ 34 h 86"/>
                  <a:gd name="T6" fmla="*/ 43 w 90"/>
                  <a:gd name="T7" fmla="*/ 86 h 86"/>
                  <a:gd name="T8" fmla="*/ 0 w 90"/>
                  <a:gd name="T9" fmla="*/ 0 h 86"/>
                  <a:gd name="T10" fmla="*/ 90 w 90"/>
                  <a:gd name="T11" fmla="*/ 34 h 86"/>
                  <a:gd name="T12" fmla="*/ 37 w 90"/>
                  <a:gd name="T13" fmla="*/ 30 h 86"/>
                  <a:gd name="T14" fmla="*/ 42 w 90"/>
                  <a:gd name="T15" fmla="*/ 35 h 86"/>
                  <a:gd name="T16" fmla="*/ 39 w 90"/>
                  <a:gd name="T17" fmla="*/ 38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" h="86">
                    <a:moveTo>
                      <a:pt x="39" y="38"/>
                    </a:moveTo>
                    <a:lnTo>
                      <a:pt x="39" y="38"/>
                    </a:lnTo>
                    <a:lnTo>
                      <a:pt x="34" y="34"/>
                    </a:lnTo>
                    <a:lnTo>
                      <a:pt x="43" y="86"/>
                    </a:lnTo>
                    <a:lnTo>
                      <a:pt x="0" y="0"/>
                    </a:lnTo>
                    <a:lnTo>
                      <a:pt x="90" y="34"/>
                    </a:lnTo>
                    <a:lnTo>
                      <a:pt x="37" y="30"/>
                    </a:lnTo>
                    <a:lnTo>
                      <a:pt x="42" y="35"/>
                    </a:lnTo>
                    <a:lnTo>
                      <a:pt x="39" y="38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64" name="Freeform 451"/>
              <p:cNvSpPr>
                <a:spLocks/>
              </p:cNvSpPr>
              <p:nvPr/>
            </p:nvSpPr>
            <p:spPr bwMode="auto">
              <a:xfrm>
                <a:off x="5129" y="2972"/>
                <a:ext cx="286" cy="252"/>
              </a:xfrm>
              <a:custGeom>
                <a:avLst/>
                <a:gdLst>
                  <a:gd name="T0" fmla="*/ 0 w 554"/>
                  <a:gd name="T1" fmla="*/ 486 h 489"/>
                  <a:gd name="T2" fmla="*/ 0 w 554"/>
                  <a:gd name="T3" fmla="*/ 486 h 489"/>
                  <a:gd name="T4" fmla="*/ 517 w 554"/>
                  <a:gd name="T5" fmla="*/ 29 h 489"/>
                  <a:gd name="T6" fmla="*/ 464 w 554"/>
                  <a:gd name="T7" fmla="*/ 33 h 489"/>
                  <a:gd name="T8" fmla="*/ 554 w 554"/>
                  <a:gd name="T9" fmla="*/ 0 h 489"/>
                  <a:gd name="T10" fmla="*/ 510 w 554"/>
                  <a:gd name="T11" fmla="*/ 85 h 489"/>
                  <a:gd name="T12" fmla="*/ 520 w 554"/>
                  <a:gd name="T13" fmla="*/ 33 h 489"/>
                  <a:gd name="T14" fmla="*/ 3 w 554"/>
                  <a:gd name="T15" fmla="*/ 489 h 489"/>
                  <a:gd name="T16" fmla="*/ 0 w 554"/>
                  <a:gd name="T17" fmla="*/ 486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4" h="489">
                    <a:moveTo>
                      <a:pt x="0" y="486"/>
                    </a:moveTo>
                    <a:lnTo>
                      <a:pt x="0" y="486"/>
                    </a:lnTo>
                    <a:lnTo>
                      <a:pt x="517" y="29"/>
                    </a:lnTo>
                    <a:lnTo>
                      <a:pt x="464" y="33"/>
                    </a:lnTo>
                    <a:lnTo>
                      <a:pt x="554" y="0"/>
                    </a:lnTo>
                    <a:lnTo>
                      <a:pt x="510" y="85"/>
                    </a:lnTo>
                    <a:lnTo>
                      <a:pt x="520" y="33"/>
                    </a:lnTo>
                    <a:lnTo>
                      <a:pt x="3" y="489"/>
                    </a:lnTo>
                    <a:lnTo>
                      <a:pt x="0" y="486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65" name="Freeform 452"/>
              <p:cNvSpPr>
                <a:spLocks/>
              </p:cNvSpPr>
              <p:nvPr/>
            </p:nvSpPr>
            <p:spPr bwMode="auto">
              <a:xfrm>
                <a:off x="5129" y="2972"/>
                <a:ext cx="286" cy="252"/>
              </a:xfrm>
              <a:custGeom>
                <a:avLst/>
                <a:gdLst>
                  <a:gd name="T0" fmla="*/ 0 w 554"/>
                  <a:gd name="T1" fmla="*/ 486 h 489"/>
                  <a:gd name="T2" fmla="*/ 0 w 554"/>
                  <a:gd name="T3" fmla="*/ 486 h 489"/>
                  <a:gd name="T4" fmla="*/ 517 w 554"/>
                  <a:gd name="T5" fmla="*/ 29 h 489"/>
                  <a:gd name="T6" fmla="*/ 464 w 554"/>
                  <a:gd name="T7" fmla="*/ 33 h 489"/>
                  <a:gd name="T8" fmla="*/ 554 w 554"/>
                  <a:gd name="T9" fmla="*/ 0 h 489"/>
                  <a:gd name="T10" fmla="*/ 510 w 554"/>
                  <a:gd name="T11" fmla="*/ 85 h 489"/>
                  <a:gd name="T12" fmla="*/ 520 w 554"/>
                  <a:gd name="T13" fmla="*/ 33 h 489"/>
                  <a:gd name="T14" fmla="*/ 3 w 554"/>
                  <a:gd name="T15" fmla="*/ 489 h 489"/>
                  <a:gd name="T16" fmla="*/ 0 w 554"/>
                  <a:gd name="T17" fmla="*/ 486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4" h="489">
                    <a:moveTo>
                      <a:pt x="0" y="486"/>
                    </a:moveTo>
                    <a:lnTo>
                      <a:pt x="0" y="486"/>
                    </a:lnTo>
                    <a:lnTo>
                      <a:pt x="517" y="29"/>
                    </a:lnTo>
                    <a:lnTo>
                      <a:pt x="464" y="33"/>
                    </a:lnTo>
                    <a:lnTo>
                      <a:pt x="554" y="0"/>
                    </a:lnTo>
                    <a:lnTo>
                      <a:pt x="510" y="85"/>
                    </a:lnTo>
                    <a:lnTo>
                      <a:pt x="520" y="33"/>
                    </a:lnTo>
                    <a:lnTo>
                      <a:pt x="3" y="489"/>
                    </a:lnTo>
                    <a:lnTo>
                      <a:pt x="0" y="486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66" name="Freeform 453"/>
              <p:cNvSpPr>
                <a:spLocks/>
              </p:cNvSpPr>
              <p:nvPr/>
            </p:nvSpPr>
            <p:spPr bwMode="auto">
              <a:xfrm>
                <a:off x="5333" y="2886"/>
                <a:ext cx="59" cy="36"/>
              </a:xfrm>
              <a:custGeom>
                <a:avLst/>
                <a:gdLst>
                  <a:gd name="T0" fmla="*/ 1 w 115"/>
                  <a:gd name="T1" fmla="*/ 32 h 70"/>
                  <a:gd name="T2" fmla="*/ 1 w 115"/>
                  <a:gd name="T3" fmla="*/ 32 h 70"/>
                  <a:gd name="T4" fmla="*/ 67 w 115"/>
                  <a:gd name="T5" fmla="*/ 35 h 70"/>
                  <a:gd name="T6" fmla="*/ 27 w 115"/>
                  <a:gd name="T7" fmla="*/ 0 h 70"/>
                  <a:gd name="T8" fmla="*/ 115 w 115"/>
                  <a:gd name="T9" fmla="*/ 39 h 70"/>
                  <a:gd name="T10" fmla="*/ 24 w 115"/>
                  <a:gd name="T11" fmla="*/ 70 h 70"/>
                  <a:gd name="T12" fmla="*/ 67 w 115"/>
                  <a:gd name="T13" fmla="*/ 39 h 70"/>
                  <a:gd name="T14" fmla="*/ 0 w 115"/>
                  <a:gd name="T15" fmla="*/ 37 h 70"/>
                  <a:gd name="T16" fmla="*/ 1 w 115"/>
                  <a:gd name="T17" fmla="*/ 3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70">
                    <a:moveTo>
                      <a:pt x="1" y="32"/>
                    </a:moveTo>
                    <a:lnTo>
                      <a:pt x="1" y="32"/>
                    </a:lnTo>
                    <a:lnTo>
                      <a:pt x="67" y="35"/>
                    </a:lnTo>
                    <a:lnTo>
                      <a:pt x="27" y="0"/>
                    </a:lnTo>
                    <a:lnTo>
                      <a:pt x="115" y="39"/>
                    </a:lnTo>
                    <a:lnTo>
                      <a:pt x="24" y="70"/>
                    </a:lnTo>
                    <a:lnTo>
                      <a:pt x="67" y="39"/>
                    </a:lnTo>
                    <a:lnTo>
                      <a:pt x="0" y="37"/>
                    </a:lnTo>
                    <a:lnTo>
                      <a:pt x="1" y="32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67" name="Freeform 454"/>
              <p:cNvSpPr>
                <a:spLocks/>
              </p:cNvSpPr>
              <p:nvPr/>
            </p:nvSpPr>
            <p:spPr bwMode="auto">
              <a:xfrm>
                <a:off x="5333" y="2886"/>
                <a:ext cx="59" cy="36"/>
              </a:xfrm>
              <a:custGeom>
                <a:avLst/>
                <a:gdLst>
                  <a:gd name="T0" fmla="*/ 1 w 115"/>
                  <a:gd name="T1" fmla="*/ 32 h 70"/>
                  <a:gd name="T2" fmla="*/ 1 w 115"/>
                  <a:gd name="T3" fmla="*/ 32 h 70"/>
                  <a:gd name="T4" fmla="*/ 67 w 115"/>
                  <a:gd name="T5" fmla="*/ 35 h 70"/>
                  <a:gd name="T6" fmla="*/ 27 w 115"/>
                  <a:gd name="T7" fmla="*/ 0 h 70"/>
                  <a:gd name="T8" fmla="*/ 115 w 115"/>
                  <a:gd name="T9" fmla="*/ 39 h 70"/>
                  <a:gd name="T10" fmla="*/ 24 w 115"/>
                  <a:gd name="T11" fmla="*/ 70 h 70"/>
                  <a:gd name="T12" fmla="*/ 67 w 115"/>
                  <a:gd name="T13" fmla="*/ 39 h 70"/>
                  <a:gd name="T14" fmla="*/ 0 w 115"/>
                  <a:gd name="T15" fmla="*/ 37 h 70"/>
                  <a:gd name="T16" fmla="*/ 1 w 115"/>
                  <a:gd name="T17" fmla="*/ 3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70">
                    <a:moveTo>
                      <a:pt x="1" y="32"/>
                    </a:moveTo>
                    <a:lnTo>
                      <a:pt x="1" y="32"/>
                    </a:lnTo>
                    <a:lnTo>
                      <a:pt x="67" y="35"/>
                    </a:lnTo>
                    <a:lnTo>
                      <a:pt x="27" y="0"/>
                    </a:lnTo>
                    <a:lnTo>
                      <a:pt x="115" y="39"/>
                    </a:lnTo>
                    <a:lnTo>
                      <a:pt x="24" y="70"/>
                    </a:lnTo>
                    <a:lnTo>
                      <a:pt x="67" y="39"/>
                    </a:lnTo>
                    <a:lnTo>
                      <a:pt x="0" y="37"/>
                    </a:lnTo>
                    <a:lnTo>
                      <a:pt x="1" y="32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68" name="Freeform 455"/>
              <p:cNvSpPr>
                <a:spLocks/>
              </p:cNvSpPr>
              <p:nvPr/>
            </p:nvSpPr>
            <p:spPr bwMode="auto">
              <a:xfrm>
                <a:off x="5494" y="2771"/>
                <a:ext cx="37" cy="89"/>
              </a:xfrm>
              <a:custGeom>
                <a:avLst/>
                <a:gdLst>
                  <a:gd name="T0" fmla="*/ 5 w 72"/>
                  <a:gd name="T1" fmla="*/ 172 h 172"/>
                  <a:gd name="T2" fmla="*/ 5 w 72"/>
                  <a:gd name="T3" fmla="*/ 172 h 172"/>
                  <a:gd name="T4" fmla="*/ 31 w 72"/>
                  <a:gd name="T5" fmla="*/ 49 h 172"/>
                  <a:gd name="T6" fmla="*/ 72 w 72"/>
                  <a:gd name="T7" fmla="*/ 14 h 172"/>
                  <a:gd name="T8" fmla="*/ 19 w 72"/>
                  <a:gd name="T9" fmla="*/ 95 h 172"/>
                  <a:gd name="T10" fmla="*/ 4 w 72"/>
                  <a:gd name="T11" fmla="*/ 0 h 172"/>
                  <a:gd name="T12" fmla="*/ 27 w 72"/>
                  <a:gd name="T13" fmla="*/ 48 h 172"/>
                  <a:gd name="T14" fmla="*/ 0 w 72"/>
                  <a:gd name="T15" fmla="*/ 171 h 172"/>
                  <a:gd name="T16" fmla="*/ 5 w 72"/>
                  <a:gd name="T17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172">
                    <a:moveTo>
                      <a:pt x="5" y="172"/>
                    </a:moveTo>
                    <a:lnTo>
                      <a:pt x="5" y="172"/>
                    </a:lnTo>
                    <a:lnTo>
                      <a:pt x="31" y="49"/>
                    </a:lnTo>
                    <a:lnTo>
                      <a:pt x="72" y="14"/>
                    </a:lnTo>
                    <a:lnTo>
                      <a:pt x="19" y="95"/>
                    </a:lnTo>
                    <a:lnTo>
                      <a:pt x="4" y="0"/>
                    </a:lnTo>
                    <a:lnTo>
                      <a:pt x="27" y="48"/>
                    </a:lnTo>
                    <a:lnTo>
                      <a:pt x="0" y="171"/>
                    </a:lnTo>
                    <a:lnTo>
                      <a:pt x="5" y="172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69" name="Freeform 456"/>
              <p:cNvSpPr>
                <a:spLocks/>
              </p:cNvSpPr>
              <p:nvPr/>
            </p:nvSpPr>
            <p:spPr bwMode="auto">
              <a:xfrm>
                <a:off x="5494" y="2771"/>
                <a:ext cx="37" cy="89"/>
              </a:xfrm>
              <a:custGeom>
                <a:avLst/>
                <a:gdLst>
                  <a:gd name="T0" fmla="*/ 5 w 72"/>
                  <a:gd name="T1" fmla="*/ 172 h 172"/>
                  <a:gd name="T2" fmla="*/ 5 w 72"/>
                  <a:gd name="T3" fmla="*/ 172 h 172"/>
                  <a:gd name="T4" fmla="*/ 31 w 72"/>
                  <a:gd name="T5" fmla="*/ 49 h 172"/>
                  <a:gd name="T6" fmla="*/ 72 w 72"/>
                  <a:gd name="T7" fmla="*/ 14 h 172"/>
                  <a:gd name="T8" fmla="*/ 19 w 72"/>
                  <a:gd name="T9" fmla="*/ 95 h 172"/>
                  <a:gd name="T10" fmla="*/ 4 w 72"/>
                  <a:gd name="T11" fmla="*/ 0 h 172"/>
                  <a:gd name="T12" fmla="*/ 27 w 72"/>
                  <a:gd name="T13" fmla="*/ 48 h 172"/>
                  <a:gd name="T14" fmla="*/ 0 w 72"/>
                  <a:gd name="T15" fmla="*/ 171 h 172"/>
                  <a:gd name="T16" fmla="*/ 5 w 72"/>
                  <a:gd name="T17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172">
                    <a:moveTo>
                      <a:pt x="5" y="172"/>
                    </a:moveTo>
                    <a:lnTo>
                      <a:pt x="5" y="172"/>
                    </a:lnTo>
                    <a:lnTo>
                      <a:pt x="31" y="49"/>
                    </a:lnTo>
                    <a:lnTo>
                      <a:pt x="72" y="14"/>
                    </a:lnTo>
                    <a:lnTo>
                      <a:pt x="19" y="95"/>
                    </a:lnTo>
                    <a:lnTo>
                      <a:pt x="4" y="0"/>
                    </a:lnTo>
                    <a:lnTo>
                      <a:pt x="27" y="48"/>
                    </a:lnTo>
                    <a:lnTo>
                      <a:pt x="0" y="171"/>
                    </a:lnTo>
                    <a:lnTo>
                      <a:pt x="5" y="172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70" name="Freeform 457"/>
              <p:cNvSpPr>
                <a:spLocks/>
              </p:cNvSpPr>
              <p:nvPr/>
            </p:nvSpPr>
            <p:spPr bwMode="auto">
              <a:xfrm>
                <a:off x="5500" y="3000"/>
                <a:ext cx="76" cy="283"/>
              </a:xfrm>
              <a:custGeom>
                <a:avLst/>
                <a:gdLst>
                  <a:gd name="T0" fmla="*/ 143 w 148"/>
                  <a:gd name="T1" fmla="*/ 547 h 547"/>
                  <a:gd name="T2" fmla="*/ 143 w 148"/>
                  <a:gd name="T3" fmla="*/ 547 h 547"/>
                  <a:gd name="T4" fmla="*/ 22 w 148"/>
                  <a:gd name="T5" fmla="*/ 47 h 547"/>
                  <a:gd name="T6" fmla="*/ 0 w 148"/>
                  <a:gd name="T7" fmla="*/ 95 h 547"/>
                  <a:gd name="T8" fmla="*/ 13 w 148"/>
                  <a:gd name="T9" fmla="*/ 0 h 547"/>
                  <a:gd name="T10" fmla="*/ 68 w 148"/>
                  <a:gd name="T11" fmla="*/ 79 h 547"/>
                  <a:gd name="T12" fmla="*/ 26 w 148"/>
                  <a:gd name="T13" fmla="*/ 46 h 547"/>
                  <a:gd name="T14" fmla="*/ 148 w 148"/>
                  <a:gd name="T15" fmla="*/ 545 h 547"/>
                  <a:gd name="T16" fmla="*/ 143 w 148"/>
                  <a:gd name="T17" fmla="*/ 547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8" h="547">
                    <a:moveTo>
                      <a:pt x="143" y="547"/>
                    </a:moveTo>
                    <a:lnTo>
                      <a:pt x="143" y="547"/>
                    </a:lnTo>
                    <a:lnTo>
                      <a:pt x="22" y="47"/>
                    </a:lnTo>
                    <a:lnTo>
                      <a:pt x="0" y="95"/>
                    </a:lnTo>
                    <a:lnTo>
                      <a:pt x="13" y="0"/>
                    </a:lnTo>
                    <a:lnTo>
                      <a:pt x="68" y="79"/>
                    </a:lnTo>
                    <a:lnTo>
                      <a:pt x="26" y="46"/>
                    </a:lnTo>
                    <a:lnTo>
                      <a:pt x="148" y="545"/>
                    </a:lnTo>
                    <a:lnTo>
                      <a:pt x="143" y="547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71" name="Freeform 458"/>
              <p:cNvSpPr>
                <a:spLocks/>
              </p:cNvSpPr>
              <p:nvPr/>
            </p:nvSpPr>
            <p:spPr bwMode="auto">
              <a:xfrm>
                <a:off x="5500" y="3000"/>
                <a:ext cx="76" cy="283"/>
              </a:xfrm>
              <a:custGeom>
                <a:avLst/>
                <a:gdLst>
                  <a:gd name="T0" fmla="*/ 143 w 148"/>
                  <a:gd name="T1" fmla="*/ 547 h 547"/>
                  <a:gd name="T2" fmla="*/ 143 w 148"/>
                  <a:gd name="T3" fmla="*/ 547 h 547"/>
                  <a:gd name="T4" fmla="*/ 22 w 148"/>
                  <a:gd name="T5" fmla="*/ 47 h 547"/>
                  <a:gd name="T6" fmla="*/ 0 w 148"/>
                  <a:gd name="T7" fmla="*/ 95 h 547"/>
                  <a:gd name="T8" fmla="*/ 13 w 148"/>
                  <a:gd name="T9" fmla="*/ 0 h 547"/>
                  <a:gd name="T10" fmla="*/ 68 w 148"/>
                  <a:gd name="T11" fmla="*/ 79 h 547"/>
                  <a:gd name="T12" fmla="*/ 26 w 148"/>
                  <a:gd name="T13" fmla="*/ 46 h 547"/>
                  <a:gd name="T14" fmla="*/ 148 w 148"/>
                  <a:gd name="T15" fmla="*/ 545 h 547"/>
                  <a:gd name="T16" fmla="*/ 143 w 148"/>
                  <a:gd name="T17" fmla="*/ 547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8" h="547">
                    <a:moveTo>
                      <a:pt x="143" y="547"/>
                    </a:moveTo>
                    <a:lnTo>
                      <a:pt x="143" y="547"/>
                    </a:lnTo>
                    <a:lnTo>
                      <a:pt x="22" y="47"/>
                    </a:lnTo>
                    <a:lnTo>
                      <a:pt x="0" y="95"/>
                    </a:lnTo>
                    <a:lnTo>
                      <a:pt x="13" y="0"/>
                    </a:lnTo>
                    <a:lnTo>
                      <a:pt x="68" y="79"/>
                    </a:lnTo>
                    <a:lnTo>
                      <a:pt x="26" y="46"/>
                    </a:lnTo>
                    <a:lnTo>
                      <a:pt x="148" y="545"/>
                    </a:lnTo>
                    <a:lnTo>
                      <a:pt x="143" y="547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72" name="Freeform 459"/>
              <p:cNvSpPr>
                <a:spLocks/>
              </p:cNvSpPr>
              <p:nvPr/>
            </p:nvSpPr>
            <p:spPr bwMode="auto">
              <a:xfrm>
                <a:off x="5530" y="2259"/>
                <a:ext cx="320" cy="570"/>
              </a:xfrm>
              <a:custGeom>
                <a:avLst/>
                <a:gdLst>
                  <a:gd name="T0" fmla="*/ 619 w 619"/>
                  <a:gd name="T1" fmla="*/ 2 h 1104"/>
                  <a:gd name="T2" fmla="*/ 619 w 619"/>
                  <a:gd name="T3" fmla="*/ 2 h 1104"/>
                  <a:gd name="T4" fmla="*/ 25 w 619"/>
                  <a:gd name="T5" fmla="*/ 1064 h 1104"/>
                  <a:gd name="T6" fmla="*/ 74 w 619"/>
                  <a:gd name="T7" fmla="*/ 1043 h 1104"/>
                  <a:gd name="T8" fmla="*/ 0 w 619"/>
                  <a:gd name="T9" fmla="*/ 1104 h 1104"/>
                  <a:gd name="T10" fmla="*/ 13 w 619"/>
                  <a:gd name="T11" fmla="*/ 1009 h 1104"/>
                  <a:gd name="T12" fmla="*/ 21 w 619"/>
                  <a:gd name="T13" fmla="*/ 1062 h 1104"/>
                  <a:gd name="T14" fmla="*/ 614 w 619"/>
                  <a:gd name="T15" fmla="*/ 0 h 1104"/>
                  <a:gd name="T16" fmla="*/ 619 w 619"/>
                  <a:gd name="T17" fmla="*/ 2 h 1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9" h="1104">
                    <a:moveTo>
                      <a:pt x="619" y="2"/>
                    </a:moveTo>
                    <a:lnTo>
                      <a:pt x="619" y="2"/>
                    </a:lnTo>
                    <a:lnTo>
                      <a:pt x="25" y="1064"/>
                    </a:lnTo>
                    <a:lnTo>
                      <a:pt x="74" y="1043"/>
                    </a:lnTo>
                    <a:lnTo>
                      <a:pt x="0" y="1104"/>
                    </a:lnTo>
                    <a:lnTo>
                      <a:pt x="13" y="1009"/>
                    </a:lnTo>
                    <a:lnTo>
                      <a:pt x="21" y="1062"/>
                    </a:lnTo>
                    <a:lnTo>
                      <a:pt x="614" y="0"/>
                    </a:lnTo>
                    <a:lnTo>
                      <a:pt x="619" y="2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73" name="Freeform 460"/>
              <p:cNvSpPr>
                <a:spLocks/>
              </p:cNvSpPr>
              <p:nvPr/>
            </p:nvSpPr>
            <p:spPr bwMode="auto">
              <a:xfrm>
                <a:off x="5530" y="2259"/>
                <a:ext cx="320" cy="570"/>
              </a:xfrm>
              <a:custGeom>
                <a:avLst/>
                <a:gdLst>
                  <a:gd name="T0" fmla="*/ 619 w 619"/>
                  <a:gd name="T1" fmla="*/ 2 h 1104"/>
                  <a:gd name="T2" fmla="*/ 619 w 619"/>
                  <a:gd name="T3" fmla="*/ 2 h 1104"/>
                  <a:gd name="T4" fmla="*/ 25 w 619"/>
                  <a:gd name="T5" fmla="*/ 1064 h 1104"/>
                  <a:gd name="T6" fmla="*/ 74 w 619"/>
                  <a:gd name="T7" fmla="*/ 1043 h 1104"/>
                  <a:gd name="T8" fmla="*/ 0 w 619"/>
                  <a:gd name="T9" fmla="*/ 1104 h 1104"/>
                  <a:gd name="T10" fmla="*/ 13 w 619"/>
                  <a:gd name="T11" fmla="*/ 1009 h 1104"/>
                  <a:gd name="T12" fmla="*/ 21 w 619"/>
                  <a:gd name="T13" fmla="*/ 1062 h 1104"/>
                  <a:gd name="T14" fmla="*/ 614 w 619"/>
                  <a:gd name="T15" fmla="*/ 0 h 1104"/>
                  <a:gd name="T16" fmla="*/ 619 w 619"/>
                  <a:gd name="T17" fmla="*/ 2 h 1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9" h="1104">
                    <a:moveTo>
                      <a:pt x="619" y="2"/>
                    </a:moveTo>
                    <a:lnTo>
                      <a:pt x="619" y="2"/>
                    </a:lnTo>
                    <a:lnTo>
                      <a:pt x="25" y="1064"/>
                    </a:lnTo>
                    <a:lnTo>
                      <a:pt x="74" y="1043"/>
                    </a:lnTo>
                    <a:lnTo>
                      <a:pt x="0" y="1104"/>
                    </a:lnTo>
                    <a:lnTo>
                      <a:pt x="13" y="1009"/>
                    </a:lnTo>
                    <a:lnTo>
                      <a:pt x="21" y="1062"/>
                    </a:lnTo>
                    <a:lnTo>
                      <a:pt x="614" y="0"/>
                    </a:lnTo>
                    <a:lnTo>
                      <a:pt x="619" y="2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74" name="Freeform 461"/>
              <p:cNvSpPr>
                <a:spLocks/>
              </p:cNvSpPr>
              <p:nvPr/>
            </p:nvSpPr>
            <p:spPr bwMode="auto">
              <a:xfrm>
                <a:off x="5577" y="2868"/>
                <a:ext cx="566" cy="52"/>
              </a:xfrm>
              <a:custGeom>
                <a:avLst/>
                <a:gdLst>
                  <a:gd name="T0" fmla="*/ 1095 w 1095"/>
                  <a:gd name="T1" fmla="*/ 5 h 100"/>
                  <a:gd name="T2" fmla="*/ 1095 w 1095"/>
                  <a:gd name="T3" fmla="*/ 5 h 100"/>
                  <a:gd name="T4" fmla="*/ 47 w 1095"/>
                  <a:gd name="T5" fmla="*/ 70 h 100"/>
                  <a:gd name="T6" fmla="*/ 91 w 1095"/>
                  <a:gd name="T7" fmla="*/ 100 h 100"/>
                  <a:gd name="T8" fmla="*/ 0 w 1095"/>
                  <a:gd name="T9" fmla="*/ 70 h 100"/>
                  <a:gd name="T10" fmla="*/ 87 w 1095"/>
                  <a:gd name="T11" fmla="*/ 30 h 100"/>
                  <a:gd name="T12" fmla="*/ 47 w 1095"/>
                  <a:gd name="T13" fmla="*/ 65 h 100"/>
                  <a:gd name="T14" fmla="*/ 1095 w 1095"/>
                  <a:gd name="T15" fmla="*/ 0 h 100"/>
                  <a:gd name="T16" fmla="*/ 1095 w 1095"/>
                  <a:gd name="T17" fmla="*/ 5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5" h="100">
                    <a:moveTo>
                      <a:pt x="1095" y="5"/>
                    </a:moveTo>
                    <a:lnTo>
                      <a:pt x="1095" y="5"/>
                    </a:lnTo>
                    <a:lnTo>
                      <a:pt x="47" y="70"/>
                    </a:lnTo>
                    <a:lnTo>
                      <a:pt x="91" y="100"/>
                    </a:lnTo>
                    <a:lnTo>
                      <a:pt x="0" y="70"/>
                    </a:lnTo>
                    <a:lnTo>
                      <a:pt x="87" y="30"/>
                    </a:lnTo>
                    <a:lnTo>
                      <a:pt x="47" y="65"/>
                    </a:lnTo>
                    <a:lnTo>
                      <a:pt x="1095" y="0"/>
                    </a:lnTo>
                    <a:lnTo>
                      <a:pt x="1095" y="5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75" name="Freeform 462"/>
              <p:cNvSpPr>
                <a:spLocks/>
              </p:cNvSpPr>
              <p:nvPr/>
            </p:nvSpPr>
            <p:spPr bwMode="auto">
              <a:xfrm>
                <a:off x="5577" y="2868"/>
                <a:ext cx="566" cy="52"/>
              </a:xfrm>
              <a:custGeom>
                <a:avLst/>
                <a:gdLst>
                  <a:gd name="T0" fmla="*/ 1095 w 1095"/>
                  <a:gd name="T1" fmla="*/ 5 h 100"/>
                  <a:gd name="T2" fmla="*/ 1095 w 1095"/>
                  <a:gd name="T3" fmla="*/ 5 h 100"/>
                  <a:gd name="T4" fmla="*/ 47 w 1095"/>
                  <a:gd name="T5" fmla="*/ 70 h 100"/>
                  <a:gd name="T6" fmla="*/ 91 w 1095"/>
                  <a:gd name="T7" fmla="*/ 100 h 100"/>
                  <a:gd name="T8" fmla="*/ 0 w 1095"/>
                  <a:gd name="T9" fmla="*/ 70 h 100"/>
                  <a:gd name="T10" fmla="*/ 87 w 1095"/>
                  <a:gd name="T11" fmla="*/ 30 h 100"/>
                  <a:gd name="T12" fmla="*/ 47 w 1095"/>
                  <a:gd name="T13" fmla="*/ 65 h 100"/>
                  <a:gd name="T14" fmla="*/ 1095 w 1095"/>
                  <a:gd name="T15" fmla="*/ 0 h 100"/>
                  <a:gd name="T16" fmla="*/ 1095 w 1095"/>
                  <a:gd name="T17" fmla="*/ 5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5" h="100">
                    <a:moveTo>
                      <a:pt x="1095" y="5"/>
                    </a:moveTo>
                    <a:lnTo>
                      <a:pt x="1095" y="5"/>
                    </a:lnTo>
                    <a:lnTo>
                      <a:pt x="47" y="70"/>
                    </a:lnTo>
                    <a:lnTo>
                      <a:pt x="91" y="100"/>
                    </a:lnTo>
                    <a:lnTo>
                      <a:pt x="0" y="70"/>
                    </a:lnTo>
                    <a:lnTo>
                      <a:pt x="87" y="30"/>
                    </a:lnTo>
                    <a:lnTo>
                      <a:pt x="47" y="65"/>
                    </a:lnTo>
                    <a:lnTo>
                      <a:pt x="1095" y="0"/>
                    </a:lnTo>
                    <a:lnTo>
                      <a:pt x="1095" y="5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76" name="Freeform 463"/>
              <p:cNvSpPr>
                <a:spLocks/>
              </p:cNvSpPr>
              <p:nvPr/>
            </p:nvSpPr>
            <p:spPr bwMode="auto">
              <a:xfrm>
                <a:off x="5572" y="2662"/>
                <a:ext cx="610" cy="219"/>
              </a:xfrm>
              <a:custGeom>
                <a:avLst/>
                <a:gdLst>
                  <a:gd name="T0" fmla="*/ 1182 w 1182"/>
                  <a:gd name="T1" fmla="*/ 4 h 424"/>
                  <a:gd name="T2" fmla="*/ 1182 w 1182"/>
                  <a:gd name="T3" fmla="*/ 4 h 424"/>
                  <a:gd name="T4" fmla="*/ 45 w 1182"/>
                  <a:gd name="T5" fmla="*/ 408 h 424"/>
                  <a:gd name="T6" fmla="*/ 96 w 1182"/>
                  <a:gd name="T7" fmla="*/ 424 h 424"/>
                  <a:gd name="T8" fmla="*/ 0 w 1182"/>
                  <a:gd name="T9" fmla="*/ 422 h 424"/>
                  <a:gd name="T10" fmla="*/ 73 w 1182"/>
                  <a:gd name="T11" fmla="*/ 359 h 424"/>
                  <a:gd name="T12" fmla="*/ 44 w 1182"/>
                  <a:gd name="T13" fmla="*/ 403 h 424"/>
                  <a:gd name="T14" fmla="*/ 1180 w 1182"/>
                  <a:gd name="T15" fmla="*/ 0 h 424"/>
                  <a:gd name="T16" fmla="*/ 1182 w 1182"/>
                  <a:gd name="T17" fmla="*/ 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82" h="424">
                    <a:moveTo>
                      <a:pt x="1182" y="4"/>
                    </a:moveTo>
                    <a:lnTo>
                      <a:pt x="1182" y="4"/>
                    </a:lnTo>
                    <a:lnTo>
                      <a:pt x="45" y="408"/>
                    </a:lnTo>
                    <a:lnTo>
                      <a:pt x="96" y="424"/>
                    </a:lnTo>
                    <a:lnTo>
                      <a:pt x="0" y="422"/>
                    </a:lnTo>
                    <a:lnTo>
                      <a:pt x="73" y="359"/>
                    </a:lnTo>
                    <a:lnTo>
                      <a:pt x="44" y="403"/>
                    </a:lnTo>
                    <a:lnTo>
                      <a:pt x="1180" y="0"/>
                    </a:lnTo>
                    <a:lnTo>
                      <a:pt x="1182" y="4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77" name="Freeform 464"/>
              <p:cNvSpPr>
                <a:spLocks/>
              </p:cNvSpPr>
              <p:nvPr/>
            </p:nvSpPr>
            <p:spPr bwMode="auto">
              <a:xfrm>
                <a:off x="5572" y="2662"/>
                <a:ext cx="610" cy="219"/>
              </a:xfrm>
              <a:custGeom>
                <a:avLst/>
                <a:gdLst>
                  <a:gd name="T0" fmla="*/ 1182 w 1182"/>
                  <a:gd name="T1" fmla="*/ 4 h 424"/>
                  <a:gd name="T2" fmla="*/ 1182 w 1182"/>
                  <a:gd name="T3" fmla="*/ 4 h 424"/>
                  <a:gd name="T4" fmla="*/ 45 w 1182"/>
                  <a:gd name="T5" fmla="*/ 408 h 424"/>
                  <a:gd name="T6" fmla="*/ 96 w 1182"/>
                  <a:gd name="T7" fmla="*/ 424 h 424"/>
                  <a:gd name="T8" fmla="*/ 0 w 1182"/>
                  <a:gd name="T9" fmla="*/ 422 h 424"/>
                  <a:gd name="T10" fmla="*/ 73 w 1182"/>
                  <a:gd name="T11" fmla="*/ 359 h 424"/>
                  <a:gd name="T12" fmla="*/ 44 w 1182"/>
                  <a:gd name="T13" fmla="*/ 403 h 424"/>
                  <a:gd name="T14" fmla="*/ 1180 w 1182"/>
                  <a:gd name="T15" fmla="*/ 0 h 424"/>
                  <a:gd name="T16" fmla="*/ 1182 w 1182"/>
                  <a:gd name="T17" fmla="*/ 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82" h="424">
                    <a:moveTo>
                      <a:pt x="1182" y="4"/>
                    </a:moveTo>
                    <a:lnTo>
                      <a:pt x="1182" y="4"/>
                    </a:lnTo>
                    <a:lnTo>
                      <a:pt x="45" y="408"/>
                    </a:lnTo>
                    <a:lnTo>
                      <a:pt x="96" y="424"/>
                    </a:lnTo>
                    <a:lnTo>
                      <a:pt x="0" y="422"/>
                    </a:lnTo>
                    <a:lnTo>
                      <a:pt x="73" y="359"/>
                    </a:lnTo>
                    <a:lnTo>
                      <a:pt x="44" y="403"/>
                    </a:lnTo>
                    <a:lnTo>
                      <a:pt x="1180" y="0"/>
                    </a:lnTo>
                    <a:lnTo>
                      <a:pt x="1182" y="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78" name="Freeform 465"/>
              <p:cNvSpPr>
                <a:spLocks/>
              </p:cNvSpPr>
              <p:nvPr/>
            </p:nvSpPr>
            <p:spPr bwMode="auto">
              <a:xfrm>
                <a:off x="5575" y="2793"/>
                <a:ext cx="468" cy="107"/>
              </a:xfrm>
              <a:custGeom>
                <a:avLst/>
                <a:gdLst>
                  <a:gd name="T0" fmla="*/ 906 w 906"/>
                  <a:gd name="T1" fmla="*/ 4 h 206"/>
                  <a:gd name="T2" fmla="*/ 906 w 906"/>
                  <a:gd name="T3" fmla="*/ 4 h 206"/>
                  <a:gd name="T4" fmla="*/ 48 w 906"/>
                  <a:gd name="T5" fmla="*/ 183 h 206"/>
                  <a:gd name="T6" fmla="*/ 95 w 906"/>
                  <a:gd name="T7" fmla="*/ 206 h 206"/>
                  <a:gd name="T8" fmla="*/ 0 w 906"/>
                  <a:gd name="T9" fmla="*/ 190 h 206"/>
                  <a:gd name="T10" fmla="*/ 81 w 906"/>
                  <a:gd name="T11" fmla="*/ 138 h 206"/>
                  <a:gd name="T12" fmla="*/ 47 w 906"/>
                  <a:gd name="T13" fmla="*/ 178 h 206"/>
                  <a:gd name="T14" fmla="*/ 905 w 906"/>
                  <a:gd name="T15" fmla="*/ 0 h 206"/>
                  <a:gd name="T16" fmla="*/ 906 w 906"/>
                  <a:gd name="T17" fmla="*/ 4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6" h="206">
                    <a:moveTo>
                      <a:pt x="906" y="4"/>
                    </a:moveTo>
                    <a:lnTo>
                      <a:pt x="906" y="4"/>
                    </a:lnTo>
                    <a:lnTo>
                      <a:pt x="48" y="183"/>
                    </a:lnTo>
                    <a:lnTo>
                      <a:pt x="95" y="206"/>
                    </a:lnTo>
                    <a:lnTo>
                      <a:pt x="0" y="190"/>
                    </a:lnTo>
                    <a:lnTo>
                      <a:pt x="81" y="138"/>
                    </a:lnTo>
                    <a:lnTo>
                      <a:pt x="47" y="178"/>
                    </a:lnTo>
                    <a:lnTo>
                      <a:pt x="905" y="0"/>
                    </a:lnTo>
                    <a:lnTo>
                      <a:pt x="906" y="4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79" name="Freeform 466"/>
              <p:cNvSpPr>
                <a:spLocks/>
              </p:cNvSpPr>
              <p:nvPr/>
            </p:nvSpPr>
            <p:spPr bwMode="auto">
              <a:xfrm>
                <a:off x="5575" y="2793"/>
                <a:ext cx="468" cy="107"/>
              </a:xfrm>
              <a:custGeom>
                <a:avLst/>
                <a:gdLst>
                  <a:gd name="T0" fmla="*/ 906 w 906"/>
                  <a:gd name="T1" fmla="*/ 4 h 206"/>
                  <a:gd name="T2" fmla="*/ 906 w 906"/>
                  <a:gd name="T3" fmla="*/ 4 h 206"/>
                  <a:gd name="T4" fmla="*/ 48 w 906"/>
                  <a:gd name="T5" fmla="*/ 183 h 206"/>
                  <a:gd name="T6" fmla="*/ 95 w 906"/>
                  <a:gd name="T7" fmla="*/ 206 h 206"/>
                  <a:gd name="T8" fmla="*/ 0 w 906"/>
                  <a:gd name="T9" fmla="*/ 190 h 206"/>
                  <a:gd name="T10" fmla="*/ 81 w 906"/>
                  <a:gd name="T11" fmla="*/ 138 h 206"/>
                  <a:gd name="T12" fmla="*/ 47 w 906"/>
                  <a:gd name="T13" fmla="*/ 178 h 206"/>
                  <a:gd name="T14" fmla="*/ 905 w 906"/>
                  <a:gd name="T15" fmla="*/ 0 h 206"/>
                  <a:gd name="T16" fmla="*/ 906 w 906"/>
                  <a:gd name="T17" fmla="*/ 4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6" h="206">
                    <a:moveTo>
                      <a:pt x="906" y="4"/>
                    </a:moveTo>
                    <a:lnTo>
                      <a:pt x="906" y="4"/>
                    </a:lnTo>
                    <a:lnTo>
                      <a:pt x="48" y="183"/>
                    </a:lnTo>
                    <a:lnTo>
                      <a:pt x="95" y="206"/>
                    </a:lnTo>
                    <a:lnTo>
                      <a:pt x="0" y="190"/>
                    </a:lnTo>
                    <a:lnTo>
                      <a:pt x="81" y="138"/>
                    </a:lnTo>
                    <a:lnTo>
                      <a:pt x="47" y="178"/>
                    </a:lnTo>
                    <a:lnTo>
                      <a:pt x="905" y="0"/>
                    </a:lnTo>
                    <a:lnTo>
                      <a:pt x="906" y="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80" name="Freeform 467"/>
              <p:cNvSpPr>
                <a:spLocks/>
              </p:cNvSpPr>
              <p:nvPr/>
            </p:nvSpPr>
            <p:spPr bwMode="auto">
              <a:xfrm>
                <a:off x="5569" y="2836"/>
                <a:ext cx="74" cy="36"/>
              </a:xfrm>
              <a:custGeom>
                <a:avLst/>
                <a:gdLst>
                  <a:gd name="T0" fmla="*/ 144 w 144"/>
                  <a:gd name="T1" fmla="*/ 6 h 69"/>
                  <a:gd name="T2" fmla="*/ 144 w 144"/>
                  <a:gd name="T3" fmla="*/ 6 h 69"/>
                  <a:gd name="T4" fmla="*/ 44 w 144"/>
                  <a:gd name="T5" fmla="*/ 52 h 69"/>
                  <a:gd name="T6" fmla="*/ 96 w 144"/>
                  <a:gd name="T7" fmla="*/ 64 h 69"/>
                  <a:gd name="T8" fmla="*/ 0 w 144"/>
                  <a:gd name="T9" fmla="*/ 69 h 69"/>
                  <a:gd name="T10" fmla="*/ 67 w 144"/>
                  <a:gd name="T11" fmla="*/ 0 h 69"/>
                  <a:gd name="T12" fmla="*/ 42 w 144"/>
                  <a:gd name="T13" fmla="*/ 47 h 69"/>
                  <a:gd name="T14" fmla="*/ 142 w 144"/>
                  <a:gd name="T15" fmla="*/ 2 h 69"/>
                  <a:gd name="T16" fmla="*/ 144 w 144"/>
                  <a:gd name="T17" fmla="*/ 6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4" h="69">
                    <a:moveTo>
                      <a:pt x="144" y="6"/>
                    </a:moveTo>
                    <a:lnTo>
                      <a:pt x="144" y="6"/>
                    </a:lnTo>
                    <a:lnTo>
                      <a:pt x="44" y="52"/>
                    </a:lnTo>
                    <a:lnTo>
                      <a:pt x="96" y="64"/>
                    </a:lnTo>
                    <a:lnTo>
                      <a:pt x="0" y="69"/>
                    </a:lnTo>
                    <a:lnTo>
                      <a:pt x="67" y="0"/>
                    </a:lnTo>
                    <a:lnTo>
                      <a:pt x="42" y="47"/>
                    </a:lnTo>
                    <a:lnTo>
                      <a:pt x="142" y="2"/>
                    </a:lnTo>
                    <a:lnTo>
                      <a:pt x="144" y="6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81" name="Freeform 468"/>
              <p:cNvSpPr>
                <a:spLocks/>
              </p:cNvSpPr>
              <p:nvPr/>
            </p:nvSpPr>
            <p:spPr bwMode="auto">
              <a:xfrm>
                <a:off x="5569" y="2836"/>
                <a:ext cx="74" cy="36"/>
              </a:xfrm>
              <a:custGeom>
                <a:avLst/>
                <a:gdLst>
                  <a:gd name="T0" fmla="*/ 144 w 144"/>
                  <a:gd name="T1" fmla="*/ 6 h 69"/>
                  <a:gd name="T2" fmla="*/ 144 w 144"/>
                  <a:gd name="T3" fmla="*/ 6 h 69"/>
                  <a:gd name="T4" fmla="*/ 44 w 144"/>
                  <a:gd name="T5" fmla="*/ 52 h 69"/>
                  <a:gd name="T6" fmla="*/ 96 w 144"/>
                  <a:gd name="T7" fmla="*/ 64 h 69"/>
                  <a:gd name="T8" fmla="*/ 0 w 144"/>
                  <a:gd name="T9" fmla="*/ 69 h 69"/>
                  <a:gd name="T10" fmla="*/ 67 w 144"/>
                  <a:gd name="T11" fmla="*/ 0 h 69"/>
                  <a:gd name="T12" fmla="*/ 42 w 144"/>
                  <a:gd name="T13" fmla="*/ 47 h 69"/>
                  <a:gd name="T14" fmla="*/ 142 w 144"/>
                  <a:gd name="T15" fmla="*/ 2 h 69"/>
                  <a:gd name="T16" fmla="*/ 144 w 144"/>
                  <a:gd name="T17" fmla="*/ 6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4" h="69">
                    <a:moveTo>
                      <a:pt x="144" y="6"/>
                    </a:moveTo>
                    <a:lnTo>
                      <a:pt x="144" y="6"/>
                    </a:lnTo>
                    <a:lnTo>
                      <a:pt x="44" y="52"/>
                    </a:lnTo>
                    <a:lnTo>
                      <a:pt x="96" y="64"/>
                    </a:lnTo>
                    <a:lnTo>
                      <a:pt x="0" y="69"/>
                    </a:lnTo>
                    <a:lnTo>
                      <a:pt x="67" y="0"/>
                    </a:lnTo>
                    <a:lnTo>
                      <a:pt x="42" y="47"/>
                    </a:lnTo>
                    <a:lnTo>
                      <a:pt x="142" y="2"/>
                    </a:lnTo>
                    <a:lnTo>
                      <a:pt x="144" y="6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82" name="Freeform 469"/>
              <p:cNvSpPr>
                <a:spLocks/>
              </p:cNvSpPr>
              <p:nvPr/>
            </p:nvSpPr>
            <p:spPr bwMode="auto">
              <a:xfrm>
                <a:off x="5558" y="2507"/>
                <a:ext cx="451" cy="347"/>
              </a:xfrm>
              <a:custGeom>
                <a:avLst/>
                <a:gdLst>
                  <a:gd name="T0" fmla="*/ 874 w 874"/>
                  <a:gd name="T1" fmla="*/ 4 h 671"/>
                  <a:gd name="T2" fmla="*/ 874 w 874"/>
                  <a:gd name="T3" fmla="*/ 4 h 671"/>
                  <a:gd name="T4" fmla="*/ 39 w 874"/>
                  <a:gd name="T5" fmla="*/ 644 h 671"/>
                  <a:gd name="T6" fmla="*/ 92 w 874"/>
                  <a:gd name="T7" fmla="*/ 645 h 671"/>
                  <a:gd name="T8" fmla="*/ 0 w 874"/>
                  <a:gd name="T9" fmla="*/ 671 h 671"/>
                  <a:gd name="T10" fmla="*/ 50 w 874"/>
                  <a:gd name="T11" fmla="*/ 589 h 671"/>
                  <a:gd name="T12" fmla="*/ 36 w 874"/>
                  <a:gd name="T13" fmla="*/ 641 h 671"/>
                  <a:gd name="T14" fmla="*/ 871 w 874"/>
                  <a:gd name="T15" fmla="*/ 0 h 671"/>
                  <a:gd name="T16" fmla="*/ 874 w 874"/>
                  <a:gd name="T17" fmla="*/ 4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4" h="671">
                    <a:moveTo>
                      <a:pt x="874" y="4"/>
                    </a:moveTo>
                    <a:lnTo>
                      <a:pt x="874" y="4"/>
                    </a:lnTo>
                    <a:lnTo>
                      <a:pt x="39" y="644"/>
                    </a:lnTo>
                    <a:lnTo>
                      <a:pt x="92" y="645"/>
                    </a:lnTo>
                    <a:lnTo>
                      <a:pt x="0" y="671"/>
                    </a:lnTo>
                    <a:lnTo>
                      <a:pt x="50" y="589"/>
                    </a:lnTo>
                    <a:lnTo>
                      <a:pt x="36" y="641"/>
                    </a:lnTo>
                    <a:lnTo>
                      <a:pt x="871" y="0"/>
                    </a:lnTo>
                    <a:lnTo>
                      <a:pt x="874" y="4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83" name="Freeform 470"/>
              <p:cNvSpPr>
                <a:spLocks/>
              </p:cNvSpPr>
              <p:nvPr/>
            </p:nvSpPr>
            <p:spPr bwMode="auto">
              <a:xfrm>
                <a:off x="5558" y="2507"/>
                <a:ext cx="451" cy="347"/>
              </a:xfrm>
              <a:custGeom>
                <a:avLst/>
                <a:gdLst>
                  <a:gd name="T0" fmla="*/ 874 w 874"/>
                  <a:gd name="T1" fmla="*/ 4 h 671"/>
                  <a:gd name="T2" fmla="*/ 874 w 874"/>
                  <a:gd name="T3" fmla="*/ 4 h 671"/>
                  <a:gd name="T4" fmla="*/ 39 w 874"/>
                  <a:gd name="T5" fmla="*/ 644 h 671"/>
                  <a:gd name="T6" fmla="*/ 92 w 874"/>
                  <a:gd name="T7" fmla="*/ 645 h 671"/>
                  <a:gd name="T8" fmla="*/ 0 w 874"/>
                  <a:gd name="T9" fmla="*/ 671 h 671"/>
                  <a:gd name="T10" fmla="*/ 50 w 874"/>
                  <a:gd name="T11" fmla="*/ 589 h 671"/>
                  <a:gd name="T12" fmla="*/ 36 w 874"/>
                  <a:gd name="T13" fmla="*/ 641 h 671"/>
                  <a:gd name="T14" fmla="*/ 871 w 874"/>
                  <a:gd name="T15" fmla="*/ 0 h 671"/>
                  <a:gd name="T16" fmla="*/ 874 w 874"/>
                  <a:gd name="T17" fmla="*/ 4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4" h="671">
                    <a:moveTo>
                      <a:pt x="874" y="4"/>
                    </a:moveTo>
                    <a:lnTo>
                      <a:pt x="874" y="4"/>
                    </a:lnTo>
                    <a:lnTo>
                      <a:pt x="39" y="644"/>
                    </a:lnTo>
                    <a:lnTo>
                      <a:pt x="92" y="645"/>
                    </a:lnTo>
                    <a:lnTo>
                      <a:pt x="0" y="671"/>
                    </a:lnTo>
                    <a:lnTo>
                      <a:pt x="50" y="589"/>
                    </a:lnTo>
                    <a:lnTo>
                      <a:pt x="36" y="641"/>
                    </a:lnTo>
                    <a:lnTo>
                      <a:pt x="871" y="0"/>
                    </a:lnTo>
                    <a:lnTo>
                      <a:pt x="874" y="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84" name="Freeform 471"/>
              <p:cNvSpPr>
                <a:spLocks/>
              </p:cNvSpPr>
              <p:nvPr/>
            </p:nvSpPr>
            <p:spPr bwMode="auto">
              <a:xfrm>
                <a:off x="5572" y="2938"/>
                <a:ext cx="546" cy="191"/>
              </a:xfrm>
              <a:custGeom>
                <a:avLst/>
                <a:gdLst>
                  <a:gd name="T0" fmla="*/ 1055 w 1057"/>
                  <a:gd name="T1" fmla="*/ 369 h 369"/>
                  <a:gd name="T2" fmla="*/ 1055 w 1057"/>
                  <a:gd name="T3" fmla="*/ 369 h 369"/>
                  <a:gd name="T4" fmla="*/ 45 w 1057"/>
                  <a:gd name="T5" fmla="*/ 21 h 369"/>
                  <a:gd name="T6" fmla="*/ 74 w 1057"/>
                  <a:gd name="T7" fmla="*/ 66 h 369"/>
                  <a:gd name="T8" fmla="*/ 0 w 1057"/>
                  <a:gd name="T9" fmla="*/ 4 h 369"/>
                  <a:gd name="T10" fmla="*/ 96 w 1057"/>
                  <a:gd name="T11" fmla="*/ 0 h 369"/>
                  <a:gd name="T12" fmla="*/ 46 w 1057"/>
                  <a:gd name="T13" fmla="*/ 17 h 369"/>
                  <a:gd name="T14" fmla="*/ 1057 w 1057"/>
                  <a:gd name="T15" fmla="*/ 365 h 369"/>
                  <a:gd name="T16" fmla="*/ 1055 w 1057"/>
                  <a:gd name="T17" fmla="*/ 369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57" h="369">
                    <a:moveTo>
                      <a:pt x="1055" y="369"/>
                    </a:moveTo>
                    <a:lnTo>
                      <a:pt x="1055" y="369"/>
                    </a:lnTo>
                    <a:lnTo>
                      <a:pt x="45" y="21"/>
                    </a:lnTo>
                    <a:lnTo>
                      <a:pt x="74" y="66"/>
                    </a:lnTo>
                    <a:lnTo>
                      <a:pt x="0" y="4"/>
                    </a:lnTo>
                    <a:lnTo>
                      <a:pt x="96" y="0"/>
                    </a:lnTo>
                    <a:lnTo>
                      <a:pt x="46" y="17"/>
                    </a:lnTo>
                    <a:lnTo>
                      <a:pt x="1057" y="365"/>
                    </a:lnTo>
                    <a:lnTo>
                      <a:pt x="1055" y="369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85" name="Freeform 472"/>
              <p:cNvSpPr>
                <a:spLocks/>
              </p:cNvSpPr>
              <p:nvPr/>
            </p:nvSpPr>
            <p:spPr bwMode="auto">
              <a:xfrm>
                <a:off x="5572" y="2938"/>
                <a:ext cx="546" cy="191"/>
              </a:xfrm>
              <a:custGeom>
                <a:avLst/>
                <a:gdLst>
                  <a:gd name="T0" fmla="*/ 1055 w 1057"/>
                  <a:gd name="T1" fmla="*/ 369 h 369"/>
                  <a:gd name="T2" fmla="*/ 1055 w 1057"/>
                  <a:gd name="T3" fmla="*/ 369 h 369"/>
                  <a:gd name="T4" fmla="*/ 45 w 1057"/>
                  <a:gd name="T5" fmla="*/ 21 h 369"/>
                  <a:gd name="T6" fmla="*/ 74 w 1057"/>
                  <a:gd name="T7" fmla="*/ 66 h 369"/>
                  <a:gd name="T8" fmla="*/ 0 w 1057"/>
                  <a:gd name="T9" fmla="*/ 4 h 369"/>
                  <a:gd name="T10" fmla="*/ 96 w 1057"/>
                  <a:gd name="T11" fmla="*/ 0 h 369"/>
                  <a:gd name="T12" fmla="*/ 46 w 1057"/>
                  <a:gd name="T13" fmla="*/ 17 h 369"/>
                  <a:gd name="T14" fmla="*/ 1057 w 1057"/>
                  <a:gd name="T15" fmla="*/ 365 h 369"/>
                  <a:gd name="T16" fmla="*/ 1055 w 1057"/>
                  <a:gd name="T17" fmla="*/ 369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57" h="369">
                    <a:moveTo>
                      <a:pt x="1055" y="369"/>
                    </a:moveTo>
                    <a:lnTo>
                      <a:pt x="1055" y="369"/>
                    </a:lnTo>
                    <a:lnTo>
                      <a:pt x="45" y="21"/>
                    </a:lnTo>
                    <a:lnTo>
                      <a:pt x="74" y="66"/>
                    </a:lnTo>
                    <a:lnTo>
                      <a:pt x="0" y="4"/>
                    </a:lnTo>
                    <a:lnTo>
                      <a:pt x="96" y="0"/>
                    </a:lnTo>
                    <a:lnTo>
                      <a:pt x="46" y="17"/>
                    </a:lnTo>
                    <a:lnTo>
                      <a:pt x="1057" y="365"/>
                    </a:lnTo>
                    <a:lnTo>
                      <a:pt x="1055" y="36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86" name="Freeform 473"/>
              <p:cNvSpPr>
                <a:spLocks/>
              </p:cNvSpPr>
              <p:nvPr/>
            </p:nvSpPr>
            <p:spPr bwMode="auto">
              <a:xfrm>
                <a:off x="5579" y="3203"/>
                <a:ext cx="166" cy="311"/>
              </a:xfrm>
              <a:custGeom>
                <a:avLst/>
                <a:gdLst>
                  <a:gd name="T0" fmla="*/ 4 w 322"/>
                  <a:gd name="T1" fmla="*/ 0 h 602"/>
                  <a:gd name="T2" fmla="*/ 4 w 322"/>
                  <a:gd name="T3" fmla="*/ 0 h 602"/>
                  <a:gd name="T4" fmla="*/ 301 w 322"/>
                  <a:gd name="T5" fmla="*/ 559 h 602"/>
                  <a:gd name="T6" fmla="*/ 311 w 322"/>
                  <a:gd name="T7" fmla="*/ 507 h 602"/>
                  <a:gd name="T8" fmla="*/ 322 w 322"/>
                  <a:gd name="T9" fmla="*/ 602 h 602"/>
                  <a:gd name="T10" fmla="*/ 249 w 322"/>
                  <a:gd name="T11" fmla="*/ 539 h 602"/>
                  <a:gd name="T12" fmla="*/ 297 w 322"/>
                  <a:gd name="T13" fmla="*/ 561 h 602"/>
                  <a:gd name="T14" fmla="*/ 0 w 322"/>
                  <a:gd name="T15" fmla="*/ 2 h 602"/>
                  <a:gd name="T16" fmla="*/ 4 w 322"/>
                  <a:gd name="T17" fmla="*/ 0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2" h="602">
                    <a:moveTo>
                      <a:pt x="4" y="0"/>
                    </a:moveTo>
                    <a:lnTo>
                      <a:pt x="4" y="0"/>
                    </a:lnTo>
                    <a:lnTo>
                      <a:pt x="301" y="559"/>
                    </a:lnTo>
                    <a:lnTo>
                      <a:pt x="311" y="507"/>
                    </a:lnTo>
                    <a:lnTo>
                      <a:pt x="322" y="602"/>
                    </a:lnTo>
                    <a:lnTo>
                      <a:pt x="249" y="539"/>
                    </a:lnTo>
                    <a:lnTo>
                      <a:pt x="297" y="561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87" name="Freeform 474"/>
              <p:cNvSpPr>
                <a:spLocks/>
              </p:cNvSpPr>
              <p:nvPr/>
            </p:nvSpPr>
            <p:spPr bwMode="auto">
              <a:xfrm>
                <a:off x="5579" y="3203"/>
                <a:ext cx="166" cy="311"/>
              </a:xfrm>
              <a:custGeom>
                <a:avLst/>
                <a:gdLst>
                  <a:gd name="T0" fmla="*/ 4 w 322"/>
                  <a:gd name="T1" fmla="*/ 0 h 602"/>
                  <a:gd name="T2" fmla="*/ 4 w 322"/>
                  <a:gd name="T3" fmla="*/ 0 h 602"/>
                  <a:gd name="T4" fmla="*/ 301 w 322"/>
                  <a:gd name="T5" fmla="*/ 559 h 602"/>
                  <a:gd name="T6" fmla="*/ 311 w 322"/>
                  <a:gd name="T7" fmla="*/ 507 h 602"/>
                  <a:gd name="T8" fmla="*/ 322 w 322"/>
                  <a:gd name="T9" fmla="*/ 602 h 602"/>
                  <a:gd name="T10" fmla="*/ 249 w 322"/>
                  <a:gd name="T11" fmla="*/ 539 h 602"/>
                  <a:gd name="T12" fmla="*/ 297 w 322"/>
                  <a:gd name="T13" fmla="*/ 561 h 602"/>
                  <a:gd name="T14" fmla="*/ 0 w 322"/>
                  <a:gd name="T15" fmla="*/ 2 h 602"/>
                  <a:gd name="T16" fmla="*/ 4 w 322"/>
                  <a:gd name="T17" fmla="*/ 0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2" h="602">
                    <a:moveTo>
                      <a:pt x="4" y="0"/>
                    </a:moveTo>
                    <a:lnTo>
                      <a:pt x="4" y="0"/>
                    </a:lnTo>
                    <a:lnTo>
                      <a:pt x="301" y="559"/>
                    </a:lnTo>
                    <a:lnTo>
                      <a:pt x="311" y="507"/>
                    </a:lnTo>
                    <a:lnTo>
                      <a:pt x="322" y="602"/>
                    </a:lnTo>
                    <a:lnTo>
                      <a:pt x="249" y="539"/>
                    </a:lnTo>
                    <a:lnTo>
                      <a:pt x="297" y="561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88" name="Freeform 475"/>
              <p:cNvSpPr>
                <a:spLocks/>
              </p:cNvSpPr>
              <p:nvPr/>
            </p:nvSpPr>
            <p:spPr bwMode="auto">
              <a:xfrm>
                <a:off x="5052" y="2952"/>
                <a:ext cx="672" cy="579"/>
              </a:xfrm>
              <a:custGeom>
                <a:avLst/>
                <a:gdLst>
                  <a:gd name="T0" fmla="*/ 3 w 1300"/>
                  <a:gd name="T1" fmla="*/ 0 h 1120"/>
                  <a:gd name="T2" fmla="*/ 3 w 1300"/>
                  <a:gd name="T3" fmla="*/ 0 h 1120"/>
                  <a:gd name="T4" fmla="*/ 1266 w 1300"/>
                  <a:gd name="T5" fmla="*/ 1087 h 1120"/>
                  <a:gd name="T6" fmla="*/ 1255 w 1300"/>
                  <a:gd name="T7" fmla="*/ 1035 h 1120"/>
                  <a:gd name="T8" fmla="*/ 1300 w 1300"/>
                  <a:gd name="T9" fmla="*/ 1120 h 1120"/>
                  <a:gd name="T10" fmla="*/ 1209 w 1300"/>
                  <a:gd name="T11" fmla="*/ 1088 h 1120"/>
                  <a:gd name="T12" fmla="*/ 1262 w 1300"/>
                  <a:gd name="T13" fmla="*/ 1090 h 1120"/>
                  <a:gd name="T14" fmla="*/ 0 w 1300"/>
                  <a:gd name="T15" fmla="*/ 3 h 1120"/>
                  <a:gd name="T16" fmla="*/ 3 w 1300"/>
                  <a:gd name="T17" fmla="*/ 0 h 1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00" h="1120">
                    <a:moveTo>
                      <a:pt x="3" y="0"/>
                    </a:moveTo>
                    <a:lnTo>
                      <a:pt x="3" y="0"/>
                    </a:lnTo>
                    <a:lnTo>
                      <a:pt x="1266" y="1087"/>
                    </a:lnTo>
                    <a:lnTo>
                      <a:pt x="1255" y="1035"/>
                    </a:lnTo>
                    <a:lnTo>
                      <a:pt x="1300" y="1120"/>
                    </a:lnTo>
                    <a:lnTo>
                      <a:pt x="1209" y="1088"/>
                    </a:lnTo>
                    <a:lnTo>
                      <a:pt x="1262" y="1090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89" name="Freeform 476"/>
              <p:cNvSpPr>
                <a:spLocks/>
              </p:cNvSpPr>
              <p:nvPr/>
            </p:nvSpPr>
            <p:spPr bwMode="auto">
              <a:xfrm>
                <a:off x="5052" y="2952"/>
                <a:ext cx="672" cy="579"/>
              </a:xfrm>
              <a:custGeom>
                <a:avLst/>
                <a:gdLst>
                  <a:gd name="T0" fmla="*/ 3 w 1300"/>
                  <a:gd name="T1" fmla="*/ 0 h 1120"/>
                  <a:gd name="T2" fmla="*/ 3 w 1300"/>
                  <a:gd name="T3" fmla="*/ 0 h 1120"/>
                  <a:gd name="T4" fmla="*/ 1266 w 1300"/>
                  <a:gd name="T5" fmla="*/ 1087 h 1120"/>
                  <a:gd name="T6" fmla="*/ 1255 w 1300"/>
                  <a:gd name="T7" fmla="*/ 1035 h 1120"/>
                  <a:gd name="T8" fmla="*/ 1300 w 1300"/>
                  <a:gd name="T9" fmla="*/ 1120 h 1120"/>
                  <a:gd name="T10" fmla="*/ 1209 w 1300"/>
                  <a:gd name="T11" fmla="*/ 1088 h 1120"/>
                  <a:gd name="T12" fmla="*/ 1262 w 1300"/>
                  <a:gd name="T13" fmla="*/ 1090 h 1120"/>
                  <a:gd name="T14" fmla="*/ 0 w 1300"/>
                  <a:gd name="T15" fmla="*/ 3 h 1120"/>
                  <a:gd name="T16" fmla="*/ 3 w 1300"/>
                  <a:gd name="T17" fmla="*/ 0 h 1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00" h="1120">
                    <a:moveTo>
                      <a:pt x="3" y="0"/>
                    </a:moveTo>
                    <a:lnTo>
                      <a:pt x="3" y="0"/>
                    </a:lnTo>
                    <a:lnTo>
                      <a:pt x="1266" y="1087"/>
                    </a:lnTo>
                    <a:lnTo>
                      <a:pt x="1255" y="1035"/>
                    </a:lnTo>
                    <a:lnTo>
                      <a:pt x="1300" y="1120"/>
                    </a:lnTo>
                    <a:lnTo>
                      <a:pt x="1209" y="1088"/>
                    </a:lnTo>
                    <a:lnTo>
                      <a:pt x="1262" y="1090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90" name="Freeform 477"/>
              <p:cNvSpPr>
                <a:spLocks/>
              </p:cNvSpPr>
              <p:nvPr/>
            </p:nvSpPr>
            <p:spPr bwMode="auto">
              <a:xfrm>
                <a:off x="5745" y="3352"/>
                <a:ext cx="36" cy="154"/>
              </a:xfrm>
              <a:custGeom>
                <a:avLst/>
                <a:gdLst>
                  <a:gd name="T0" fmla="*/ 8 w 69"/>
                  <a:gd name="T1" fmla="*/ 0 h 298"/>
                  <a:gd name="T2" fmla="*/ 8 w 69"/>
                  <a:gd name="T3" fmla="*/ 0 h 298"/>
                  <a:gd name="T4" fmla="*/ 42 w 69"/>
                  <a:gd name="T5" fmla="*/ 250 h 298"/>
                  <a:gd name="T6" fmla="*/ 69 w 69"/>
                  <a:gd name="T7" fmla="*/ 204 h 298"/>
                  <a:gd name="T8" fmla="*/ 47 w 69"/>
                  <a:gd name="T9" fmla="*/ 298 h 298"/>
                  <a:gd name="T10" fmla="*/ 0 w 69"/>
                  <a:gd name="T11" fmla="*/ 214 h 298"/>
                  <a:gd name="T12" fmla="*/ 38 w 69"/>
                  <a:gd name="T13" fmla="*/ 251 h 298"/>
                  <a:gd name="T14" fmla="*/ 3 w 69"/>
                  <a:gd name="T15" fmla="*/ 0 h 298"/>
                  <a:gd name="T16" fmla="*/ 8 w 69"/>
                  <a:gd name="T1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298">
                    <a:moveTo>
                      <a:pt x="8" y="0"/>
                    </a:moveTo>
                    <a:lnTo>
                      <a:pt x="8" y="0"/>
                    </a:lnTo>
                    <a:lnTo>
                      <a:pt x="42" y="250"/>
                    </a:lnTo>
                    <a:lnTo>
                      <a:pt x="69" y="204"/>
                    </a:lnTo>
                    <a:lnTo>
                      <a:pt x="47" y="298"/>
                    </a:lnTo>
                    <a:lnTo>
                      <a:pt x="0" y="214"/>
                    </a:lnTo>
                    <a:lnTo>
                      <a:pt x="38" y="251"/>
                    </a:lnTo>
                    <a:lnTo>
                      <a:pt x="3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91" name="Freeform 478"/>
              <p:cNvSpPr>
                <a:spLocks/>
              </p:cNvSpPr>
              <p:nvPr/>
            </p:nvSpPr>
            <p:spPr bwMode="auto">
              <a:xfrm>
                <a:off x="5745" y="3352"/>
                <a:ext cx="36" cy="154"/>
              </a:xfrm>
              <a:custGeom>
                <a:avLst/>
                <a:gdLst>
                  <a:gd name="T0" fmla="*/ 8 w 69"/>
                  <a:gd name="T1" fmla="*/ 0 h 298"/>
                  <a:gd name="T2" fmla="*/ 8 w 69"/>
                  <a:gd name="T3" fmla="*/ 0 h 298"/>
                  <a:gd name="T4" fmla="*/ 42 w 69"/>
                  <a:gd name="T5" fmla="*/ 250 h 298"/>
                  <a:gd name="T6" fmla="*/ 69 w 69"/>
                  <a:gd name="T7" fmla="*/ 204 h 298"/>
                  <a:gd name="T8" fmla="*/ 47 w 69"/>
                  <a:gd name="T9" fmla="*/ 298 h 298"/>
                  <a:gd name="T10" fmla="*/ 0 w 69"/>
                  <a:gd name="T11" fmla="*/ 214 h 298"/>
                  <a:gd name="T12" fmla="*/ 38 w 69"/>
                  <a:gd name="T13" fmla="*/ 251 h 298"/>
                  <a:gd name="T14" fmla="*/ 3 w 69"/>
                  <a:gd name="T15" fmla="*/ 0 h 298"/>
                  <a:gd name="T16" fmla="*/ 8 w 69"/>
                  <a:gd name="T1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298">
                    <a:moveTo>
                      <a:pt x="8" y="0"/>
                    </a:moveTo>
                    <a:lnTo>
                      <a:pt x="8" y="0"/>
                    </a:lnTo>
                    <a:lnTo>
                      <a:pt x="42" y="250"/>
                    </a:lnTo>
                    <a:lnTo>
                      <a:pt x="69" y="204"/>
                    </a:lnTo>
                    <a:lnTo>
                      <a:pt x="47" y="298"/>
                    </a:lnTo>
                    <a:lnTo>
                      <a:pt x="0" y="214"/>
                    </a:lnTo>
                    <a:lnTo>
                      <a:pt x="38" y="251"/>
                    </a:lnTo>
                    <a:lnTo>
                      <a:pt x="3" y="0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92" name="Freeform 479"/>
              <p:cNvSpPr>
                <a:spLocks/>
              </p:cNvSpPr>
              <p:nvPr/>
            </p:nvSpPr>
            <p:spPr bwMode="auto">
              <a:xfrm>
                <a:off x="5403" y="3351"/>
                <a:ext cx="314" cy="190"/>
              </a:xfrm>
              <a:custGeom>
                <a:avLst/>
                <a:gdLst>
                  <a:gd name="T0" fmla="*/ 2 w 607"/>
                  <a:gd name="T1" fmla="*/ 0 h 367"/>
                  <a:gd name="T2" fmla="*/ 2 w 607"/>
                  <a:gd name="T3" fmla="*/ 0 h 367"/>
                  <a:gd name="T4" fmla="*/ 567 w 607"/>
                  <a:gd name="T5" fmla="*/ 340 h 367"/>
                  <a:gd name="T6" fmla="*/ 548 w 607"/>
                  <a:gd name="T7" fmla="*/ 291 h 367"/>
                  <a:gd name="T8" fmla="*/ 607 w 607"/>
                  <a:gd name="T9" fmla="*/ 367 h 367"/>
                  <a:gd name="T10" fmla="*/ 512 w 607"/>
                  <a:gd name="T11" fmla="*/ 351 h 367"/>
                  <a:gd name="T12" fmla="*/ 565 w 607"/>
                  <a:gd name="T13" fmla="*/ 344 h 367"/>
                  <a:gd name="T14" fmla="*/ 0 w 607"/>
                  <a:gd name="T15" fmla="*/ 4 h 367"/>
                  <a:gd name="T16" fmla="*/ 2 w 607"/>
                  <a:gd name="T17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7" h="367">
                    <a:moveTo>
                      <a:pt x="2" y="0"/>
                    </a:moveTo>
                    <a:lnTo>
                      <a:pt x="2" y="0"/>
                    </a:lnTo>
                    <a:lnTo>
                      <a:pt x="567" y="340"/>
                    </a:lnTo>
                    <a:lnTo>
                      <a:pt x="548" y="291"/>
                    </a:lnTo>
                    <a:lnTo>
                      <a:pt x="607" y="367"/>
                    </a:lnTo>
                    <a:lnTo>
                      <a:pt x="512" y="351"/>
                    </a:lnTo>
                    <a:lnTo>
                      <a:pt x="565" y="344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93" name="Freeform 480"/>
              <p:cNvSpPr>
                <a:spLocks/>
              </p:cNvSpPr>
              <p:nvPr/>
            </p:nvSpPr>
            <p:spPr bwMode="auto">
              <a:xfrm>
                <a:off x="5403" y="3351"/>
                <a:ext cx="314" cy="190"/>
              </a:xfrm>
              <a:custGeom>
                <a:avLst/>
                <a:gdLst>
                  <a:gd name="T0" fmla="*/ 2 w 607"/>
                  <a:gd name="T1" fmla="*/ 0 h 367"/>
                  <a:gd name="T2" fmla="*/ 2 w 607"/>
                  <a:gd name="T3" fmla="*/ 0 h 367"/>
                  <a:gd name="T4" fmla="*/ 567 w 607"/>
                  <a:gd name="T5" fmla="*/ 340 h 367"/>
                  <a:gd name="T6" fmla="*/ 548 w 607"/>
                  <a:gd name="T7" fmla="*/ 291 h 367"/>
                  <a:gd name="T8" fmla="*/ 607 w 607"/>
                  <a:gd name="T9" fmla="*/ 367 h 367"/>
                  <a:gd name="T10" fmla="*/ 512 w 607"/>
                  <a:gd name="T11" fmla="*/ 351 h 367"/>
                  <a:gd name="T12" fmla="*/ 565 w 607"/>
                  <a:gd name="T13" fmla="*/ 344 h 367"/>
                  <a:gd name="T14" fmla="*/ 0 w 607"/>
                  <a:gd name="T15" fmla="*/ 4 h 367"/>
                  <a:gd name="T16" fmla="*/ 2 w 607"/>
                  <a:gd name="T17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7" h="367">
                    <a:moveTo>
                      <a:pt x="2" y="0"/>
                    </a:moveTo>
                    <a:lnTo>
                      <a:pt x="2" y="0"/>
                    </a:lnTo>
                    <a:lnTo>
                      <a:pt x="567" y="340"/>
                    </a:lnTo>
                    <a:lnTo>
                      <a:pt x="548" y="291"/>
                    </a:lnTo>
                    <a:lnTo>
                      <a:pt x="607" y="367"/>
                    </a:lnTo>
                    <a:lnTo>
                      <a:pt x="512" y="351"/>
                    </a:lnTo>
                    <a:lnTo>
                      <a:pt x="565" y="344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94" name="Freeform 481"/>
              <p:cNvSpPr>
                <a:spLocks/>
              </p:cNvSpPr>
              <p:nvPr/>
            </p:nvSpPr>
            <p:spPr bwMode="auto">
              <a:xfrm>
                <a:off x="5810" y="3462"/>
                <a:ext cx="35" cy="50"/>
              </a:xfrm>
              <a:custGeom>
                <a:avLst/>
                <a:gdLst>
                  <a:gd name="T0" fmla="*/ 25 w 69"/>
                  <a:gd name="T1" fmla="*/ 46 h 96"/>
                  <a:gd name="T2" fmla="*/ 25 w 69"/>
                  <a:gd name="T3" fmla="*/ 46 h 96"/>
                  <a:gd name="T4" fmla="*/ 22 w 69"/>
                  <a:gd name="T5" fmla="*/ 54 h 96"/>
                  <a:gd name="T6" fmla="*/ 69 w 69"/>
                  <a:gd name="T7" fmla="*/ 30 h 96"/>
                  <a:gd name="T8" fmla="*/ 0 w 69"/>
                  <a:gd name="T9" fmla="*/ 96 h 96"/>
                  <a:gd name="T10" fmla="*/ 5 w 69"/>
                  <a:gd name="T11" fmla="*/ 0 h 96"/>
                  <a:gd name="T12" fmla="*/ 17 w 69"/>
                  <a:gd name="T13" fmla="*/ 52 h 96"/>
                  <a:gd name="T14" fmla="*/ 21 w 69"/>
                  <a:gd name="T15" fmla="*/ 44 h 96"/>
                  <a:gd name="T16" fmla="*/ 25 w 69"/>
                  <a:gd name="T17" fmla="*/ 4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96">
                    <a:moveTo>
                      <a:pt x="25" y="46"/>
                    </a:moveTo>
                    <a:lnTo>
                      <a:pt x="25" y="46"/>
                    </a:lnTo>
                    <a:lnTo>
                      <a:pt x="22" y="54"/>
                    </a:lnTo>
                    <a:lnTo>
                      <a:pt x="69" y="30"/>
                    </a:lnTo>
                    <a:lnTo>
                      <a:pt x="0" y="96"/>
                    </a:lnTo>
                    <a:lnTo>
                      <a:pt x="5" y="0"/>
                    </a:lnTo>
                    <a:lnTo>
                      <a:pt x="17" y="52"/>
                    </a:lnTo>
                    <a:lnTo>
                      <a:pt x="21" y="44"/>
                    </a:lnTo>
                    <a:lnTo>
                      <a:pt x="25" y="46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95" name="Freeform 482"/>
              <p:cNvSpPr>
                <a:spLocks/>
              </p:cNvSpPr>
              <p:nvPr/>
            </p:nvSpPr>
            <p:spPr bwMode="auto">
              <a:xfrm>
                <a:off x="5810" y="3462"/>
                <a:ext cx="35" cy="50"/>
              </a:xfrm>
              <a:custGeom>
                <a:avLst/>
                <a:gdLst>
                  <a:gd name="T0" fmla="*/ 25 w 69"/>
                  <a:gd name="T1" fmla="*/ 46 h 96"/>
                  <a:gd name="T2" fmla="*/ 25 w 69"/>
                  <a:gd name="T3" fmla="*/ 46 h 96"/>
                  <a:gd name="T4" fmla="*/ 22 w 69"/>
                  <a:gd name="T5" fmla="*/ 54 h 96"/>
                  <a:gd name="T6" fmla="*/ 69 w 69"/>
                  <a:gd name="T7" fmla="*/ 30 h 96"/>
                  <a:gd name="T8" fmla="*/ 0 w 69"/>
                  <a:gd name="T9" fmla="*/ 96 h 96"/>
                  <a:gd name="T10" fmla="*/ 5 w 69"/>
                  <a:gd name="T11" fmla="*/ 0 h 96"/>
                  <a:gd name="T12" fmla="*/ 17 w 69"/>
                  <a:gd name="T13" fmla="*/ 52 h 96"/>
                  <a:gd name="T14" fmla="*/ 21 w 69"/>
                  <a:gd name="T15" fmla="*/ 44 h 96"/>
                  <a:gd name="T16" fmla="*/ 25 w 69"/>
                  <a:gd name="T17" fmla="*/ 4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96">
                    <a:moveTo>
                      <a:pt x="25" y="46"/>
                    </a:moveTo>
                    <a:lnTo>
                      <a:pt x="25" y="46"/>
                    </a:lnTo>
                    <a:lnTo>
                      <a:pt x="22" y="54"/>
                    </a:lnTo>
                    <a:lnTo>
                      <a:pt x="69" y="30"/>
                    </a:lnTo>
                    <a:lnTo>
                      <a:pt x="0" y="96"/>
                    </a:lnTo>
                    <a:lnTo>
                      <a:pt x="5" y="0"/>
                    </a:lnTo>
                    <a:lnTo>
                      <a:pt x="17" y="52"/>
                    </a:lnTo>
                    <a:lnTo>
                      <a:pt x="21" y="44"/>
                    </a:lnTo>
                    <a:lnTo>
                      <a:pt x="25" y="46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96" name="Freeform 483"/>
              <p:cNvSpPr>
                <a:spLocks/>
              </p:cNvSpPr>
              <p:nvPr/>
            </p:nvSpPr>
            <p:spPr bwMode="auto">
              <a:xfrm>
                <a:off x="5645" y="3420"/>
                <a:ext cx="87" cy="103"/>
              </a:xfrm>
              <a:custGeom>
                <a:avLst/>
                <a:gdLst>
                  <a:gd name="T0" fmla="*/ 3 w 169"/>
                  <a:gd name="T1" fmla="*/ 0 h 199"/>
                  <a:gd name="T2" fmla="*/ 3 w 169"/>
                  <a:gd name="T3" fmla="*/ 0 h 199"/>
                  <a:gd name="T4" fmla="*/ 140 w 169"/>
                  <a:gd name="T5" fmla="*/ 161 h 199"/>
                  <a:gd name="T6" fmla="*/ 137 w 169"/>
                  <a:gd name="T7" fmla="*/ 108 h 199"/>
                  <a:gd name="T8" fmla="*/ 169 w 169"/>
                  <a:gd name="T9" fmla="*/ 199 h 199"/>
                  <a:gd name="T10" fmla="*/ 84 w 169"/>
                  <a:gd name="T11" fmla="*/ 153 h 199"/>
                  <a:gd name="T12" fmla="*/ 136 w 169"/>
                  <a:gd name="T13" fmla="*/ 164 h 199"/>
                  <a:gd name="T14" fmla="*/ 0 w 169"/>
                  <a:gd name="T15" fmla="*/ 4 h 199"/>
                  <a:gd name="T16" fmla="*/ 3 w 169"/>
                  <a:gd name="T17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199">
                    <a:moveTo>
                      <a:pt x="3" y="0"/>
                    </a:moveTo>
                    <a:lnTo>
                      <a:pt x="3" y="0"/>
                    </a:lnTo>
                    <a:lnTo>
                      <a:pt x="140" y="161"/>
                    </a:lnTo>
                    <a:lnTo>
                      <a:pt x="137" y="108"/>
                    </a:lnTo>
                    <a:lnTo>
                      <a:pt x="169" y="199"/>
                    </a:lnTo>
                    <a:lnTo>
                      <a:pt x="84" y="153"/>
                    </a:lnTo>
                    <a:lnTo>
                      <a:pt x="136" y="164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97" name="Freeform 484"/>
              <p:cNvSpPr>
                <a:spLocks/>
              </p:cNvSpPr>
              <p:nvPr/>
            </p:nvSpPr>
            <p:spPr bwMode="auto">
              <a:xfrm>
                <a:off x="5645" y="3420"/>
                <a:ext cx="87" cy="103"/>
              </a:xfrm>
              <a:custGeom>
                <a:avLst/>
                <a:gdLst>
                  <a:gd name="T0" fmla="*/ 3 w 169"/>
                  <a:gd name="T1" fmla="*/ 0 h 199"/>
                  <a:gd name="T2" fmla="*/ 3 w 169"/>
                  <a:gd name="T3" fmla="*/ 0 h 199"/>
                  <a:gd name="T4" fmla="*/ 140 w 169"/>
                  <a:gd name="T5" fmla="*/ 161 h 199"/>
                  <a:gd name="T6" fmla="*/ 137 w 169"/>
                  <a:gd name="T7" fmla="*/ 108 h 199"/>
                  <a:gd name="T8" fmla="*/ 169 w 169"/>
                  <a:gd name="T9" fmla="*/ 199 h 199"/>
                  <a:gd name="T10" fmla="*/ 84 w 169"/>
                  <a:gd name="T11" fmla="*/ 153 h 199"/>
                  <a:gd name="T12" fmla="*/ 136 w 169"/>
                  <a:gd name="T13" fmla="*/ 164 h 199"/>
                  <a:gd name="T14" fmla="*/ 0 w 169"/>
                  <a:gd name="T15" fmla="*/ 4 h 199"/>
                  <a:gd name="T16" fmla="*/ 3 w 169"/>
                  <a:gd name="T17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199">
                    <a:moveTo>
                      <a:pt x="3" y="0"/>
                    </a:moveTo>
                    <a:lnTo>
                      <a:pt x="3" y="0"/>
                    </a:lnTo>
                    <a:lnTo>
                      <a:pt x="140" y="161"/>
                    </a:lnTo>
                    <a:lnTo>
                      <a:pt x="137" y="108"/>
                    </a:lnTo>
                    <a:lnTo>
                      <a:pt x="169" y="199"/>
                    </a:lnTo>
                    <a:lnTo>
                      <a:pt x="84" y="153"/>
                    </a:lnTo>
                    <a:lnTo>
                      <a:pt x="136" y="164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98" name="Freeform 485"/>
              <p:cNvSpPr>
                <a:spLocks/>
              </p:cNvSpPr>
              <p:nvPr/>
            </p:nvSpPr>
            <p:spPr bwMode="auto">
              <a:xfrm>
                <a:off x="5811" y="3644"/>
                <a:ext cx="38" cy="77"/>
              </a:xfrm>
              <a:custGeom>
                <a:avLst/>
                <a:gdLst>
                  <a:gd name="T0" fmla="*/ 69 w 73"/>
                  <a:gd name="T1" fmla="*/ 148 h 148"/>
                  <a:gd name="T2" fmla="*/ 69 w 73"/>
                  <a:gd name="T3" fmla="*/ 148 h 148"/>
                  <a:gd name="T4" fmla="*/ 19 w 73"/>
                  <a:gd name="T5" fmla="*/ 44 h 148"/>
                  <a:gd name="T6" fmla="*/ 7 w 73"/>
                  <a:gd name="T7" fmla="*/ 96 h 148"/>
                  <a:gd name="T8" fmla="*/ 0 w 73"/>
                  <a:gd name="T9" fmla="*/ 0 h 148"/>
                  <a:gd name="T10" fmla="*/ 70 w 73"/>
                  <a:gd name="T11" fmla="*/ 65 h 148"/>
                  <a:gd name="T12" fmla="*/ 23 w 73"/>
                  <a:gd name="T13" fmla="*/ 42 h 148"/>
                  <a:gd name="T14" fmla="*/ 73 w 73"/>
                  <a:gd name="T15" fmla="*/ 146 h 148"/>
                  <a:gd name="T16" fmla="*/ 69 w 73"/>
                  <a:gd name="T17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" h="148">
                    <a:moveTo>
                      <a:pt x="69" y="148"/>
                    </a:moveTo>
                    <a:lnTo>
                      <a:pt x="69" y="148"/>
                    </a:lnTo>
                    <a:lnTo>
                      <a:pt x="19" y="44"/>
                    </a:lnTo>
                    <a:lnTo>
                      <a:pt x="7" y="96"/>
                    </a:lnTo>
                    <a:lnTo>
                      <a:pt x="0" y="0"/>
                    </a:lnTo>
                    <a:lnTo>
                      <a:pt x="70" y="65"/>
                    </a:lnTo>
                    <a:lnTo>
                      <a:pt x="23" y="42"/>
                    </a:lnTo>
                    <a:lnTo>
                      <a:pt x="73" y="146"/>
                    </a:lnTo>
                    <a:lnTo>
                      <a:pt x="69" y="148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99" name="Freeform 486"/>
              <p:cNvSpPr>
                <a:spLocks/>
              </p:cNvSpPr>
              <p:nvPr/>
            </p:nvSpPr>
            <p:spPr bwMode="auto">
              <a:xfrm>
                <a:off x="5811" y="3644"/>
                <a:ext cx="38" cy="77"/>
              </a:xfrm>
              <a:custGeom>
                <a:avLst/>
                <a:gdLst>
                  <a:gd name="T0" fmla="*/ 69 w 73"/>
                  <a:gd name="T1" fmla="*/ 148 h 148"/>
                  <a:gd name="T2" fmla="*/ 69 w 73"/>
                  <a:gd name="T3" fmla="*/ 148 h 148"/>
                  <a:gd name="T4" fmla="*/ 19 w 73"/>
                  <a:gd name="T5" fmla="*/ 44 h 148"/>
                  <a:gd name="T6" fmla="*/ 7 w 73"/>
                  <a:gd name="T7" fmla="*/ 96 h 148"/>
                  <a:gd name="T8" fmla="*/ 0 w 73"/>
                  <a:gd name="T9" fmla="*/ 0 h 148"/>
                  <a:gd name="T10" fmla="*/ 70 w 73"/>
                  <a:gd name="T11" fmla="*/ 65 h 148"/>
                  <a:gd name="T12" fmla="*/ 23 w 73"/>
                  <a:gd name="T13" fmla="*/ 42 h 148"/>
                  <a:gd name="T14" fmla="*/ 73 w 73"/>
                  <a:gd name="T15" fmla="*/ 146 h 148"/>
                  <a:gd name="T16" fmla="*/ 69 w 73"/>
                  <a:gd name="T17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" h="148">
                    <a:moveTo>
                      <a:pt x="69" y="148"/>
                    </a:moveTo>
                    <a:lnTo>
                      <a:pt x="69" y="148"/>
                    </a:lnTo>
                    <a:lnTo>
                      <a:pt x="19" y="44"/>
                    </a:lnTo>
                    <a:lnTo>
                      <a:pt x="7" y="96"/>
                    </a:lnTo>
                    <a:lnTo>
                      <a:pt x="0" y="0"/>
                    </a:lnTo>
                    <a:lnTo>
                      <a:pt x="70" y="65"/>
                    </a:lnTo>
                    <a:lnTo>
                      <a:pt x="23" y="42"/>
                    </a:lnTo>
                    <a:lnTo>
                      <a:pt x="73" y="146"/>
                    </a:lnTo>
                    <a:lnTo>
                      <a:pt x="69" y="148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00" name="Freeform 487"/>
              <p:cNvSpPr>
                <a:spLocks/>
              </p:cNvSpPr>
              <p:nvPr/>
            </p:nvSpPr>
            <p:spPr bwMode="auto">
              <a:xfrm>
                <a:off x="5610" y="3177"/>
                <a:ext cx="373" cy="278"/>
              </a:xfrm>
              <a:custGeom>
                <a:avLst/>
                <a:gdLst>
                  <a:gd name="T0" fmla="*/ 3 w 722"/>
                  <a:gd name="T1" fmla="*/ 0 h 538"/>
                  <a:gd name="T2" fmla="*/ 3 w 722"/>
                  <a:gd name="T3" fmla="*/ 0 h 538"/>
                  <a:gd name="T4" fmla="*/ 685 w 722"/>
                  <a:gd name="T5" fmla="*/ 508 h 538"/>
                  <a:gd name="T6" fmla="*/ 671 w 722"/>
                  <a:gd name="T7" fmla="*/ 456 h 538"/>
                  <a:gd name="T8" fmla="*/ 722 w 722"/>
                  <a:gd name="T9" fmla="*/ 538 h 538"/>
                  <a:gd name="T10" fmla="*/ 629 w 722"/>
                  <a:gd name="T11" fmla="*/ 513 h 538"/>
                  <a:gd name="T12" fmla="*/ 683 w 722"/>
                  <a:gd name="T13" fmla="*/ 511 h 538"/>
                  <a:gd name="T14" fmla="*/ 0 w 722"/>
                  <a:gd name="T15" fmla="*/ 3 h 538"/>
                  <a:gd name="T16" fmla="*/ 3 w 722"/>
                  <a:gd name="T17" fmla="*/ 0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2" h="538">
                    <a:moveTo>
                      <a:pt x="3" y="0"/>
                    </a:moveTo>
                    <a:lnTo>
                      <a:pt x="3" y="0"/>
                    </a:lnTo>
                    <a:lnTo>
                      <a:pt x="685" y="508"/>
                    </a:lnTo>
                    <a:lnTo>
                      <a:pt x="671" y="456"/>
                    </a:lnTo>
                    <a:lnTo>
                      <a:pt x="722" y="538"/>
                    </a:lnTo>
                    <a:lnTo>
                      <a:pt x="629" y="513"/>
                    </a:lnTo>
                    <a:lnTo>
                      <a:pt x="683" y="511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01" name="Freeform 488"/>
              <p:cNvSpPr>
                <a:spLocks/>
              </p:cNvSpPr>
              <p:nvPr/>
            </p:nvSpPr>
            <p:spPr bwMode="auto">
              <a:xfrm>
                <a:off x="5610" y="3177"/>
                <a:ext cx="373" cy="278"/>
              </a:xfrm>
              <a:custGeom>
                <a:avLst/>
                <a:gdLst>
                  <a:gd name="T0" fmla="*/ 3 w 722"/>
                  <a:gd name="T1" fmla="*/ 0 h 538"/>
                  <a:gd name="T2" fmla="*/ 3 w 722"/>
                  <a:gd name="T3" fmla="*/ 0 h 538"/>
                  <a:gd name="T4" fmla="*/ 685 w 722"/>
                  <a:gd name="T5" fmla="*/ 508 h 538"/>
                  <a:gd name="T6" fmla="*/ 671 w 722"/>
                  <a:gd name="T7" fmla="*/ 456 h 538"/>
                  <a:gd name="T8" fmla="*/ 722 w 722"/>
                  <a:gd name="T9" fmla="*/ 538 h 538"/>
                  <a:gd name="T10" fmla="*/ 629 w 722"/>
                  <a:gd name="T11" fmla="*/ 513 h 538"/>
                  <a:gd name="T12" fmla="*/ 683 w 722"/>
                  <a:gd name="T13" fmla="*/ 511 h 538"/>
                  <a:gd name="T14" fmla="*/ 0 w 722"/>
                  <a:gd name="T15" fmla="*/ 3 h 538"/>
                  <a:gd name="T16" fmla="*/ 3 w 722"/>
                  <a:gd name="T17" fmla="*/ 0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2" h="538">
                    <a:moveTo>
                      <a:pt x="3" y="0"/>
                    </a:moveTo>
                    <a:lnTo>
                      <a:pt x="3" y="0"/>
                    </a:lnTo>
                    <a:lnTo>
                      <a:pt x="685" y="508"/>
                    </a:lnTo>
                    <a:lnTo>
                      <a:pt x="671" y="456"/>
                    </a:lnTo>
                    <a:lnTo>
                      <a:pt x="722" y="538"/>
                    </a:lnTo>
                    <a:lnTo>
                      <a:pt x="629" y="513"/>
                    </a:lnTo>
                    <a:lnTo>
                      <a:pt x="683" y="511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02" name="Freeform 489"/>
              <p:cNvSpPr>
                <a:spLocks/>
              </p:cNvSpPr>
              <p:nvPr/>
            </p:nvSpPr>
            <p:spPr bwMode="auto">
              <a:xfrm>
                <a:off x="5823" y="3310"/>
                <a:ext cx="164" cy="140"/>
              </a:xfrm>
              <a:custGeom>
                <a:avLst/>
                <a:gdLst>
                  <a:gd name="T0" fmla="*/ 3 w 316"/>
                  <a:gd name="T1" fmla="*/ 0 h 271"/>
                  <a:gd name="T2" fmla="*/ 3 w 316"/>
                  <a:gd name="T3" fmla="*/ 0 h 271"/>
                  <a:gd name="T4" fmla="*/ 281 w 316"/>
                  <a:gd name="T5" fmla="*/ 239 h 271"/>
                  <a:gd name="T6" fmla="*/ 271 w 316"/>
                  <a:gd name="T7" fmla="*/ 187 h 271"/>
                  <a:gd name="T8" fmla="*/ 316 w 316"/>
                  <a:gd name="T9" fmla="*/ 271 h 271"/>
                  <a:gd name="T10" fmla="*/ 225 w 316"/>
                  <a:gd name="T11" fmla="*/ 240 h 271"/>
                  <a:gd name="T12" fmla="*/ 278 w 316"/>
                  <a:gd name="T13" fmla="*/ 242 h 271"/>
                  <a:gd name="T14" fmla="*/ 0 w 316"/>
                  <a:gd name="T15" fmla="*/ 4 h 271"/>
                  <a:gd name="T16" fmla="*/ 3 w 316"/>
                  <a:gd name="T17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6" h="271">
                    <a:moveTo>
                      <a:pt x="3" y="0"/>
                    </a:moveTo>
                    <a:lnTo>
                      <a:pt x="3" y="0"/>
                    </a:lnTo>
                    <a:lnTo>
                      <a:pt x="281" y="239"/>
                    </a:lnTo>
                    <a:lnTo>
                      <a:pt x="271" y="187"/>
                    </a:lnTo>
                    <a:lnTo>
                      <a:pt x="316" y="271"/>
                    </a:lnTo>
                    <a:lnTo>
                      <a:pt x="225" y="240"/>
                    </a:lnTo>
                    <a:lnTo>
                      <a:pt x="278" y="242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03" name="Freeform 490"/>
              <p:cNvSpPr>
                <a:spLocks/>
              </p:cNvSpPr>
              <p:nvPr/>
            </p:nvSpPr>
            <p:spPr bwMode="auto">
              <a:xfrm>
                <a:off x="5823" y="3310"/>
                <a:ext cx="164" cy="140"/>
              </a:xfrm>
              <a:custGeom>
                <a:avLst/>
                <a:gdLst>
                  <a:gd name="T0" fmla="*/ 3 w 316"/>
                  <a:gd name="T1" fmla="*/ 0 h 271"/>
                  <a:gd name="T2" fmla="*/ 3 w 316"/>
                  <a:gd name="T3" fmla="*/ 0 h 271"/>
                  <a:gd name="T4" fmla="*/ 281 w 316"/>
                  <a:gd name="T5" fmla="*/ 239 h 271"/>
                  <a:gd name="T6" fmla="*/ 271 w 316"/>
                  <a:gd name="T7" fmla="*/ 187 h 271"/>
                  <a:gd name="T8" fmla="*/ 316 w 316"/>
                  <a:gd name="T9" fmla="*/ 271 h 271"/>
                  <a:gd name="T10" fmla="*/ 225 w 316"/>
                  <a:gd name="T11" fmla="*/ 240 h 271"/>
                  <a:gd name="T12" fmla="*/ 278 w 316"/>
                  <a:gd name="T13" fmla="*/ 242 h 271"/>
                  <a:gd name="T14" fmla="*/ 0 w 316"/>
                  <a:gd name="T15" fmla="*/ 4 h 271"/>
                  <a:gd name="T16" fmla="*/ 3 w 316"/>
                  <a:gd name="T17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6" h="271">
                    <a:moveTo>
                      <a:pt x="3" y="0"/>
                    </a:moveTo>
                    <a:lnTo>
                      <a:pt x="3" y="0"/>
                    </a:lnTo>
                    <a:lnTo>
                      <a:pt x="281" y="239"/>
                    </a:lnTo>
                    <a:lnTo>
                      <a:pt x="271" y="187"/>
                    </a:lnTo>
                    <a:lnTo>
                      <a:pt x="316" y="271"/>
                    </a:lnTo>
                    <a:lnTo>
                      <a:pt x="225" y="240"/>
                    </a:lnTo>
                    <a:lnTo>
                      <a:pt x="278" y="242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04" name="Freeform 491"/>
              <p:cNvSpPr>
                <a:spLocks/>
              </p:cNvSpPr>
              <p:nvPr/>
            </p:nvSpPr>
            <p:spPr bwMode="auto">
              <a:xfrm>
                <a:off x="5928" y="3426"/>
                <a:ext cx="49" cy="38"/>
              </a:xfrm>
              <a:custGeom>
                <a:avLst/>
                <a:gdLst>
                  <a:gd name="T0" fmla="*/ 33 w 96"/>
                  <a:gd name="T1" fmla="*/ 36 h 74"/>
                  <a:gd name="T2" fmla="*/ 33 w 96"/>
                  <a:gd name="T3" fmla="*/ 36 h 74"/>
                  <a:gd name="T4" fmla="*/ 55 w 96"/>
                  <a:gd name="T5" fmla="*/ 48 h 74"/>
                  <a:gd name="T6" fmla="*/ 34 w 96"/>
                  <a:gd name="T7" fmla="*/ 0 h 74"/>
                  <a:gd name="T8" fmla="*/ 96 w 96"/>
                  <a:gd name="T9" fmla="*/ 74 h 74"/>
                  <a:gd name="T10" fmla="*/ 0 w 96"/>
                  <a:gd name="T11" fmla="*/ 61 h 74"/>
                  <a:gd name="T12" fmla="*/ 53 w 96"/>
                  <a:gd name="T13" fmla="*/ 53 h 74"/>
                  <a:gd name="T14" fmla="*/ 31 w 96"/>
                  <a:gd name="T15" fmla="*/ 40 h 74"/>
                  <a:gd name="T16" fmla="*/ 33 w 96"/>
                  <a:gd name="T17" fmla="*/ 3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74">
                    <a:moveTo>
                      <a:pt x="33" y="36"/>
                    </a:moveTo>
                    <a:lnTo>
                      <a:pt x="33" y="36"/>
                    </a:lnTo>
                    <a:lnTo>
                      <a:pt x="55" y="48"/>
                    </a:lnTo>
                    <a:lnTo>
                      <a:pt x="34" y="0"/>
                    </a:lnTo>
                    <a:lnTo>
                      <a:pt x="96" y="74"/>
                    </a:lnTo>
                    <a:lnTo>
                      <a:pt x="0" y="61"/>
                    </a:lnTo>
                    <a:lnTo>
                      <a:pt x="53" y="53"/>
                    </a:lnTo>
                    <a:lnTo>
                      <a:pt x="31" y="40"/>
                    </a:lnTo>
                    <a:lnTo>
                      <a:pt x="33" y="36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05" name="Freeform 492"/>
              <p:cNvSpPr>
                <a:spLocks/>
              </p:cNvSpPr>
              <p:nvPr/>
            </p:nvSpPr>
            <p:spPr bwMode="auto">
              <a:xfrm>
                <a:off x="5928" y="3426"/>
                <a:ext cx="49" cy="38"/>
              </a:xfrm>
              <a:custGeom>
                <a:avLst/>
                <a:gdLst>
                  <a:gd name="T0" fmla="*/ 33 w 96"/>
                  <a:gd name="T1" fmla="*/ 36 h 74"/>
                  <a:gd name="T2" fmla="*/ 33 w 96"/>
                  <a:gd name="T3" fmla="*/ 36 h 74"/>
                  <a:gd name="T4" fmla="*/ 55 w 96"/>
                  <a:gd name="T5" fmla="*/ 48 h 74"/>
                  <a:gd name="T6" fmla="*/ 34 w 96"/>
                  <a:gd name="T7" fmla="*/ 0 h 74"/>
                  <a:gd name="T8" fmla="*/ 96 w 96"/>
                  <a:gd name="T9" fmla="*/ 74 h 74"/>
                  <a:gd name="T10" fmla="*/ 0 w 96"/>
                  <a:gd name="T11" fmla="*/ 61 h 74"/>
                  <a:gd name="T12" fmla="*/ 53 w 96"/>
                  <a:gd name="T13" fmla="*/ 53 h 74"/>
                  <a:gd name="T14" fmla="*/ 31 w 96"/>
                  <a:gd name="T15" fmla="*/ 40 h 74"/>
                  <a:gd name="T16" fmla="*/ 33 w 96"/>
                  <a:gd name="T17" fmla="*/ 3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74">
                    <a:moveTo>
                      <a:pt x="33" y="36"/>
                    </a:moveTo>
                    <a:lnTo>
                      <a:pt x="33" y="36"/>
                    </a:lnTo>
                    <a:lnTo>
                      <a:pt x="55" y="48"/>
                    </a:lnTo>
                    <a:lnTo>
                      <a:pt x="34" y="0"/>
                    </a:lnTo>
                    <a:lnTo>
                      <a:pt x="96" y="74"/>
                    </a:lnTo>
                    <a:lnTo>
                      <a:pt x="0" y="61"/>
                    </a:lnTo>
                    <a:lnTo>
                      <a:pt x="53" y="53"/>
                    </a:lnTo>
                    <a:lnTo>
                      <a:pt x="31" y="40"/>
                    </a:lnTo>
                    <a:lnTo>
                      <a:pt x="33" y="36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06" name="Freeform 493"/>
              <p:cNvSpPr>
                <a:spLocks/>
              </p:cNvSpPr>
              <p:nvPr/>
            </p:nvSpPr>
            <p:spPr bwMode="auto">
              <a:xfrm>
                <a:off x="5790" y="3211"/>
                <a:ext cx="204" cy="231"/>
              </a:xfrm>
              <a:custGeom>
                <a:avLst/>
                <a:gdLst>
                  <a:gd name="T0" fmla="*/ 4 w 396"/>
                  <a:gd name="T1" fmla="*/ 0 h 447"/>
                  <a:gd name="T2" fmla="*/ 4 w 396"/>
                  <a:gd name="T3" fmla="*/ 0 h 447"/>
                  <a:gd name="T4" fmla="*/ 367 w 396"/>
                  <a:gd name="T5" fmla="*/ 410 h 447"/>
                  <a:gd name="T6" fmla="*/ 363 w 396"/>
                  <a:gd name="T7" fmla="*/ 357 h 447"/>
                  <a:gd name="T8" fmla="*/ 396 w 396"/>
                  <a:gd name="T9" fmla="*/ 447 h 447"/>
                  <a:gd name="T10" fmla="*/ 311 w 396"/>
                  <a:gd name="T11" fmla="*/ 403 h 447"/>
                  <a:gd name="T12" fmla="*/ 363 w 396"/>
                  <a:gd name="T13" fmla="*/ 413 h 447"/>
                  <a:gd name="T14" fmla="*/ 0 w 396"/>
                  <a:gd name="T15" fmla="*/ 3 h 447"/>
                  <a:gd name="T16" fmla="*/ 4 w 396"/>
                  <a:gd name="T17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6" h="447">
                    <a:moveTo>
                      <a:pt x="4" y="0"/>
                    </a:moveTo>
                    <a:lnTo>
                      <a:pt x="4" y="0"/>
                    </a:lnTo>
                    <a:lnTo>
                      <a:pt x="367" y="410"/>
                    </a:lnTo>
                    <a:lnTo>
                      <a:pt x="363" y="357"/>
                    </a:lnTo>
                    <a:lnTo>
                      <a:pt x="396" y="447"/>
                    </a:lnTo>
                    <a:lnTo>
                      <a:pt x="311" y="403"/>
                    </a:lnTo>
                    <a:lnTo>
                      <a:pt x="363" y="413"/>
                    </a:lnTo>
                    <a:lnTo>
                      <a:pt x="0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07" name="Freeform 494"/>
              <p:cNvSpPr>
                <a:spLocks/>
              </p:cNvSpPr>
              <p:nvPr/>
            </p:nvSpPr>
            <p:spPr bwMode="auto">
              <a:xfrm>
                <a:off x="5790" y="3211"/>
                <a:ext cx="204" cy="231"/>
              </a:xfrm>
              <a:custGeom>
                <a:avLst/>
                <a:gdLst>
                  <a:gd name="T0" fmla="*/ 4 w 396"/>
                  <a:gd name="T1" fmla="*/ 0 h 447"/>
                  <a:gd name="T2" fmla="*/ 4 w 396"/>
                  <a:gd name="T3" fmla="*/ 0 h 447"/>
                  <a:gd name="T4" fmla="*/ 367 w 396"/>
                  <a:gd name="T5" fmla="*/ 410 h 447"/>
                  <a:gd name="T6" fmla="*/ 363 w 396"/>
                  <a:gd name="T7" fmla="*/ 357 h 447"/>
                  <a:gd name="T8" fmla="*/ 396 w 396"/>
                  <a:gd name="T9" fmla="*/ 447 h 447"/>
                  <a:gd name="T10" fmla="*/ 311 w 396"/>
                  <a:gd name="T11" fmla="*/ 403 h 447"/>
                  <a:gd name="T12" fmla="*/ 363 w 396"/>
                  <a:gd name="T13" fmla="*/ 413 h 447"/>
                  <a:gd name="T14" fmla="*/ 0 w 396"/>
                  <a:gd name="T15" fmla="*/ 3 h 447"/>
                  <a:gd name="T16" fmla="*/ 4 w 396"/>
                  <a:gd name="T17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6" h="447">
                    <a:moveTo>
                      <a:pt x="4" y="0"/>
                    </a:moveTo>
                    <a:lnTo>
                      <a:pt x="4" y="0"/>
                    </a:lnTo>
                    <a:lnTo>
                      <a:pt x="367" y="410"/>
                    </a:lnTo>
                    <a:lnTo>
                      <a:pt x="363" y="357"/>
                    </a:lnTo>
                    <a:lnTo>
                      <a:pt x="396" y="447"/>
                    </a:lnTo>
                    <a:lnTo>
                      <a:pt x="311" y="403"/>
                    </a:lnTo>
                    <a:lnTo>
                      <a:pt x="363" y="413"/>
                    </a:lnTo>
                    <a:lnTo>
                      <a:pt x="0" y="3"/>
                    </a:lnTo>
                    <a:lnTo>
                      <a:pt x="4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08" name="Freeform 495"/>
              <p:cNvSpPr>
                <a:spLocks/>
              </p:cNvSpPr>
              <p:nvPr/>
            </p:nvSpPr>
            <p:spPr bwMode="auto">
              <a:xfrm>
                <a:off x="5547" y="2976"/>
                <a:ext cx="445" cy="468"/>
              </a:xfrm>
              <a:custGeom>
                <a:avLst/>
                <a:gdLst>
                  <a:gd name="T0" fmla="*/ 3 w 861"/>
                  <a:gd name="T1" fmla="*/ 0 h 906"/>
                  <a:gd name="T2" fmla="*/ 3 w 861"/>
                  <a:gd name="T3" fmla="*/ 0 h 906"/>
                  <a:gd name="T4" fmla="*/ 830 w 861"/>
                  <a:gd name="T5" fmla="*/ 869 h 906"/>
                  <a:gd name="T6" fmla="*/ 825 w 861"/>
                  <a:gd name="T7" fmla="*/ 817 h 906"/>
                  <a:gd name="T8" fmla="*/ 861 w 861"/>
                  <a:gd name="T9" fmla="*/ 906 h 906"/>
                  <a:gd name="T10" fmla="*/ 774 w 861"/>
                  <a:gd name="T11" fmla="*/ 865 h 906"/>
                  <a:gd name="T12" fmla="*/ 827 w 861"/>
                  <a:gd name="T13" fmla="*/ 873 h 906"/>
                  <a:gd name="T14" fmla="*/ 0 w 861"/>
                  <a:gd name="T15" fmla="*/ 4 h 906"/>
                  <a:gd name="T16" fmla="*/ 3 w 861"/>
                  <a:gd name="T17" fmla="*/ 0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1" h="906">
                    <a:moveTo>
                      <a:pt x="3" y="0"/>
                    </a:moveTo>
                    <a:lnTo>
                      <a:pt x="3" y="0"/>
                    </a:lnTo>
                    <a:lnTo>
                      <a:pt x="830" y="869"/>
                    </a:lnTo>
                    <a:lnTo>
                      <a:pt x="825" y="817"/>
                    </a:lnTo>
                    <a:lnTo>
                      <a:pt x="861" y="906"/>
                    </a:lnTo>
                    <a:lnTo>
                      <a:pt x="774" y="865"/>
                    </a:lnTo>
                    <a:lnTo>
                      <a:pt x="827" y="873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09" name="Freeform 496"/>
              <p:cNvSpPr>
                <a:spLocks/>
              </p:cNvSpPr>
              <p:nvPr/>
            </p:nvSpPr>
            <p:spPr bwMode="auto">
              <a:xfrm>
                <a:off x="5547" y="2976"/>
                <a:ext cx="445" cy="468"/>
              </a:xfrm>
              <a:custGeom>
                <a:avLst/>
                <a:gdLst>
                  <a:gd name="T0" fmla="*/ 3 w 861"/>
                  <a:gd name="T1" fmla="*/ 0 h 906"/>
                  <a:gd name="T2" fmla="*/ 3 w 861"/>
                  <a:gd name="T3" fmla="*/ 0 h 906"/>
                  <a:gd name="T4" fmla="*/ 830 w 861"/>
                  <a:gd name="T5" fmla="*/ 869 h 906"/>
                  <a:gd name="T6" fmla="*/ 825 w 861"/>
                  <a:gd name="T7" fmla="*/ 817 h 906"/>
                  <a:gd name="T8" fmla="*/ 861 w 861"/>
                  <a:gd name="T9" fmla="*/ 906 h 906"/>
                  <a:gd name="T10" fmla="*/ 774 w 861"/>
                  <a:gd name="T11" fmla="*/ 865 h 906"/>
                  <a:gd name="T12" fmla="*/ 827 w 861"/>
                  <a:gd name="T13" fmla="*/ 873 h 906"/>
                  <a:gd name="T14" fmla="*/ 0 w 861"/>
                  <a:gd name="T15" fmla="*/ 4 h 906"/>
                  <a:gd name="T16" fmla="*/ 3 w 861"/>
                  <a:gd name="T17" fmla="*/ 0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1" h="906">
                    <a:moveTo>
                      <a:pt x="3" y="0"/>
                    </a:moveTo>
                    <a:lnTo>
                      <a:pt x="3" y="0"/>
                    </a:lnTo>
                    <a:lnTo>
                      <a:pt x="830" y="869"/>
                    </a:lnTo>
                    <a:lnTo>
                      <a:pt x="825" y="817"/>
                    </a:lnTo>
                    <a:lnTo>
                      <a:pt x="861" y="906"/>
                    </a:lnTo>
                    <a:lnTo>
                      <a:pt x="774" y="865"/>
                    </a:lnTo>
                    <a:lnTo>
                      <a:pt x="827" y="873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10" name="Freeform 497"/>
              <p:cNvSpPr>
                <a:spLocks/>
              </p:cNvSpPr>
              <p:nvPr/>
            </p:nvSpPr>
            <p:spPr bwMode="auto">
              <a:xfrm>
                <a:off x="5849" y="3521"/>
                <a:ext cx="121" cy="39"/>
              </a:xfrm>
              <a:custGeom>
                <a:avLst/>
                <a:gdLst>
                  <a:gd name="T0" fmla="*/ 0 w 234"/>
                  <a:gd name="T1" fmla="*/ 72 h 76"/>
                  <a:gd name="T2" fmla="*/ 0 w 234"/>
                  <a:gd name="T3" fmla="*/ 72 h 76"/>
                  <a:gd name="T4" fmla="*/ 187 w 234"/>
                  <a:gd name="T5" fmla="*/ 20 h 76"/>
                  <a:gd name="T6" fmla="*/ 138 w 234"/>
                  <a:gd name="T7" fmla="*/ 0 h 76"/>
                  <a:gd name="T8" fmla="*/ 234 w 234"/>
                  <a:gd name="T9" fmla="*/ 9 h 76"/>
                  <a:gd name="T10" fmla="*/ 157 w 234"/>
                  <a:gd name="T11" fmla="*/ 67 h 76"/>
                  <a:gd name="T12" fmla="*/ 188 w 234"/>
                  <a:gd name="T13" fmla="*/ 24 h 76"/>
                  <a:gd name="T14" fmla="*/ 2 w 234"/>
                  <a:gd name="T15" fmla="*/ 76 h 76"/>
                  <a:gd name="T16" fmla="*/ 0 w 234"/>
                  <a:gd name="T17" fmla="*/ 7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4" h="76">
                    <a:moveTo>
                      <a:pt x="0" y="72"/>
                    </a:moveTo>
                    <a:lnTo>
                      <a:pt x="0" y="72"/>
                    </a:lnTo>
                    <a:lnTo>
                      <a:pt x="187" y="20"/>
                    </a:lnTo>
                    <a:lnTo>
                      <a:pt x="138" y="0"/>
                    </a:lnTo>
                    <a:lnTo>
                      <a:pt x="234" y="9"/>
                    </a:lnTo>
                    <a:lnTo>
                      <a:pt x="157" y="67"/>
                    </a:lnTo>
                    <a:lnTo>
                      <a:pt x="188" y="24"/>
                    </a:lnTo>
                    <a:lnTo>
                      <a:pt x="2" y="7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11" name="Freeform 498"/>
              <p:cNvSpPr>
                <a:spLocks/>
              </p:cNvSpPr>
              <p:nvPr/>
            </p:nvSpPr>
            <p:spPr bwMode="auto">
              <a:xfrm>
                <a:off x="5849" y="3521"/>
                <a:ext cx="121" cy="39"/>
              </a:xfrm>
              <a:custGeom>
                <a:avLst/>
                <a:gdLst>
                  <a:gd name="T0" fmla="*/ 0 w 234"/>
                  <a:gd name="T1" fmla="*/ 72 h 76"/>
                  <a:gd name="T2" fmla="*/ 0 w 234"/>
                  <a:gd name="T3" fmla="*/ 72 h 76"/>
                  <a:gd name="T4" fmla="*/ 187 w 234"/>
                  <a:gd name="T5" fmla="*/ 20 h 76"/>
                  <a:gd name="T6" fmla="*/ 138 w 234"/>
                  <a:gd name="T7" fmla="*/ 0 h 76"/>
                  <a:gd name="T8" fmla="*/ 234 w 234"/>
                  <a:gd name="T9" fmla="*/ 9 h 76"/>
                  <a:gd name="T10" fmla="*/ 157 w 234"/>
                  <a:gd name="T11" fmla="*/ 67 h 76"/>
                  <a:gd name="T12" fmla="*/ 188 w 234"/>
                  <a:gd name="T13" fmla="*/ 24 h 76"/>
                  <a:gd name="T14" fmla="*/ 2 w 234"/>
                  <a:gd name="T15" fmla="*/ 76 h 76"/>
                  <a:gd name="T16" fmla="*/ 0 w 234"/>
                  <a:gd name="T17" fmla="*/ 7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4" h="76">
                    <a:moveTo>
                      <a:pt x="0" y="72"/>
                    </a:moveTo>
                    <a:lnTo>
                      <a:pt x="0" y="72"/>
                    </a:lnTo>
                    <a:lnTo>
                      <a:pt x="187" y="20"/>
                    </a:lnTo>
                    <a:lnTo>
                      <a:pt x="138" y="0"/>
                    </a:lnTo>
                    <a:lnTo>
                      <a:pt x="234" y="9"/>
                    </a:lnTo>
                    <a:lnTo>
                      <a:pt x="157" y="67"/>
                    </a:lnTo>
                    <a:lnTo>
                      <a:pt x="188" y="24"/>
                    </a:lnTo>
                    <a:lnTo>
                      <a:pt x="2" y="76"/>
                    </a:lnTo>
                    <a:lnTo>
                      <a:pt x="0" y="72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12" name="Freeform 499"/>
              <p:cNvSpPr>
                <a:spLocks/>
              </p:cNvSpPr>
              <p:nvPr/>
            </p:nvSpPr>
            <p:spPr bwMode="auto">
              <a:xfrm>
                <a:off x="5488" y="2479"/>
                <a:ext cx="521" cy="952"/>
              </a:xfrm>
              <a:custGeom>
                <a:avLst/>
                <a:gdLst>
                  <a:gd name="T0" fmla="*/ 4 w 1009"/>
                  <a:gd name="T1" fmla="*/ 0 h 1844"/>
                  <a:gd name="T2" fmla="*/ 4 w 1009"/>
                  <a:gd name="T3" fmla="*/ 0 h 1844"/>
                  <a:gd name="T4" fmla="*/ 989 w 1009"/>
                  <a:gd name="T5" fmla="*/ 1801 h 1844"/>
                  <a:gd name="T6" fmla="*/ 997 w 1009"/>
                  <a:gd name="T7" fmla="*/ 1749 h 1844"/>
                  <a:gd name="T8" fmla="*/ 1009 w 1009"/>
                  <a:gd name="T9" fmla="*/ 1844 h 1844"/>
                  <a:gd name="T10" fmla="*/ 936 w 1009"/>
                  <a:gd name="T11" fmla="*/ 1782 h 1844"/>
                  <a:gd name="T12" fmla="*/ 985 w 1009"/>
                  <a:gd name="T13" fmla="*/ 1804 h 1844"/>
                  <a:gd name="T14" fmla="*/ 0 w 1009"/>
                  <a:gd name="T15" fmla="*/ 2 h 1844"/>
                  <a:gd name="T16" fmla="*/ 4 w 1009"/>
                  <a:gd name="T17" fmla="*/ 0 h 1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09" h="1844">
                    <a:moveTo>
                      <a:pt x="4" y="0"/>
                    </a:moveTo>
                    <a:lnTo>
                      <a:pt x="4" y="0"/>
                    </a:lnTo>
                    <a:lnTo>
                      <a:pt x="989" y="1801"/>
                    </a:lnTo>
                    <a:lnTo>
                      <a:pt x="997" y="1749"/>
                    </a:lnTo>
                    <a:lnTo>
                      <a:pt x="1009" y="1844"/>
                    </a:lnTo>
                    <a:lnTo>
                      <a:pt x="936" y="1782"/>
                    </a:lnTo>
                    <a:lnTo>
                      <a:pt x="985" y="1804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13" name="Freeform 500"/>
              <p:cNvSpPr>
                <a:spLocks/>
              </p:cNvSpPr>
              <p:nvPr/>
            </p:nvSpPr>
            <p:spPr bwMode="auto">
              <a:xfrm>
                <a:off x="5488" y="2479"/>
                <a:ext cx="521" cy="952"/>
              </a:xfrm>
              <a:custGeom>
                <a:avLst/>
                <a:gdLst>
                  <a:gd name="T0" fmla="*/ 4 w 1009"/>
                  <a:gd name="T1" fmla="*/ 0 h 1844"/>
                  <a:gd name="T2" fmla="*/ 4 w 1009"/>
                  <a:gd name="T3" fmla="*/ 0 h 1844"/>
                  <a:gd name="T4" fmla="*/ 989 w 1009"/>
                  <a:gd name="T5" fmla="*/ 1801 h 1844"/>
                  <a:gd name="T6" fmla="*/ 997 w 1009"/>
                  <a:gd name="T7" fmla="*/ 1749 h 1844"/>
                  <a:gd name="T8" fmla="*/ 1009 w 1009"/>
                  <a:gd name="T9" fmla="*/ 1844 h 1844"/>
                  <a:gd name="T10" fmla="*/ 936 w 1009"/>
                  <a:gd name="T11" fmla="*/ 1782 h 1844"/>
                  <a:gd name="T12" fmla="*/ 985 w 1009"/>
                  <a:gd name="T13" fmla="*/ 1804 h 1844"/>
                  <a:gd name="T14" fmla="*/ 0 w 1009"/>
                  <a:gd name="T15" fmla="*/ 2 h 1844"/>
                  <a:gd name="T16" fmla="*/ 4 w 1009"/>
                  <a:gd name="T17" fmla="*/ 0 h 1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09" h="1844">
                    <a:moveTo>
                      <a:pt x="4" y="0"/>
                    </a:moveTo>
                    <a:lnTo>
                      <a:pt x="4" y="0"/>
                    </a:lnTo>
                    <a:lnTo>
                      <a:pt x="989" y="1801"/>
                    </a:lnTo>
                    <a:lnTo>
                      <a:pt x="997" y="1749"/>
                    </a:lnTo>
                    <a:lnTo>
                      <a:pt x="1009" y="1844"/>
                    </a:lnTo>
                    <a:lnTo>
                      <a:pt x="936" y="1782"/>
                    </a:lnTo>
                    <a:lnTo>
                      <a:pt x="985" y="1804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14" name="Freeform 501"/>
              <p:cNvSpPr>
                <a:spLocks/>
              </p:cNvSpPr>
              <p:nvPr/>
            </p:nvSpPr>
            <p:spPr bwMode="auto">
              <a:xfrm>
                <a:off x="4920" y="3089"/>
                <a:ext cx="526" cy="36"/>
              </a:xfrm>
              <a:custGeom>
                <a:avLst/>
                <a:gdLst>
                  <a:gd name="T0" fmla="*/ 1017 w 1018"/>
                  <a:gd name="T1" fmla="*/ 62 h 70"/>
                  <a:gd name="T2" fmla="*/ 1017 w 1018"/>
                  <a:gd name="T3" fmla="*/ 62 h 70"/>
                  <a:gd name="T4" fmla="*/ 48 w 1018"/>
                  <a:gd name="T5" fmla="*/ 36 h 70"/>
                  <a:gd name="T6" fmla="*/ 89 w 1018"/>
                  <a:gd name="T7" fmla="*/ 70 h 70"/>
                  <a:gd name="T8" fmla="*/ 0 w 1018"/>
                  <a:gd name="T9" fmla="*/ 32 h 70"/>
                  <a:gd name="T10" fmla="*/ 91 w 1018"/>
                  <a:gd name="T11" fmla="*/ 0 h 70"/>
                  <a:gd name="T12" fmla="*/ 48 w 1018"/>
                  <a:gd name="T13" fmla="*/ 31 h 70"/>
                  <a:gd name="T14" fmla="*/ 1018 w 1018"/>
                  <a:gd name="T15" fmla="*/ 58 h 70"/>
                  <a:gd name="T16" fmla="*/ 1017 w 1018"/>
                  <a:gd name="T17" fmla="*/ 6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8" h="70">
                    <a:moveTo>
                      <a:pt x="1017" y="62"/>
                    </a:moveTo>
                    <a:lnTo>
                      <a:pt x="1017" y="62"/>
                    </a:lnTo>
                    <a:lnTo>
                      <a:pt x="48" y="36"/>
                    </a:lnTo>
                    <a:lnTo>
                      <a:pt x="89" y="70"/>
                    </a:lnTo>
                    <a:lnTo>
                      <a:pt x="0" y="32"/>
                    </a:lnTo>
                    <a:lnTo>
                      <a:pt x="91" y="0"/>
                    </a:lnTo>
                    <a:lnTo>
                      <a:pt x="48" y="31"/>
                    </a:lnTo>
                    <a:lnTo>
                      <a:pt x="1018" y="58"/>
                    </a:lnTo>
                    <a:lnTo>
                      <a:pt x="1017" y="62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15" name="Freeform 502"/>
              <p:cNvSpPr>
                <a:spLocks/>
              </p:cNvSpPr>
              <p:nvPr/>
            </p:nvSpPr>
            <p:spPr bwMode="auto">
              <a:xfrm>
                <a:off x="4920" y="3089"/>
                <a:ext cx="526" cy="36"/>
              </a:xfrm>
              <a:custGeom>
                <a:avLst/>
                <a:gdLst>
                  <a:gd name="T0" fmla="*/ 1017 w 1018"/>
                  <a:gd name="T1" fmla="*/ 62 h 70"/>
                  <a:gd name="T2" fmla="*/ 1017 w 1018"/>
                  <a:gd name="T3" fmla="*/ 62 h 70"/>
                  <a:gd name="T4" fmla="*/ 48 w 1018"/>
                  <a:gd name="T5" fmla="*/ 36 h 70"/>
                  <a:gd name="T6" fmla="*/ 89 w 1018"/>
                  <a:gd name="T7" fmla="*/ 70 h 70"/>
                  <a:gd name="T8" fmla="*/ 0 w 1018"/>
                  <a:gd name="T9" fmla="*/ 32 h 70"/>
                  <a:gd name="T10" fmla="*/ 91 w 1018"/>
                  <a:gd name="T11" fmla="*/ 0 h 70"/>
                  <a:gd name="T12" fmla="*/ 48 w 1018"/>
                  <a:gd name="T13" fmla="*/ 31 h 70"/>
                  <a:gd name="T14" fmla="*/ 1018 w 1018"/>
                  <a:gd name="T15" fmla="*/ 58 h 70"/>
                  <a:gd name="T16" fmla="*/ 1017 w 1018"/>
                  <a:gd name="T17" fmla="*/ 6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8" h="70">
                    <a:moveTo>
                      <a:pt x="1017" y="62"/>
                    </a:moveTo>
                    <a:lnTo>
                      <a:pt x="1017" y="62"/>
                    </a:lnTo>
                    <a:lnTo>
                      <a:pt x="48" y="36"/>
                    </a:lnTo>
                    <a:lnTo>
                      <a:pt x="89" y="70"/>
                    </a:lnTo>
                    <a:lnTo>
                      <a:pt x="0" y="32"/>
                    </a:lnTo>
                    <a:lnTo>
                      <a:pt x="91" y="0"/>
                    </a:lnTo>
                    <a:lnTo>
                      <a:pt x="48" y="31"/>
                    </a:lnTo>
                    <a:lnTo>
                      <a:pt x="1018" y="58"/>
                    </a:lnTo>
                    <a:lnTo>
                      <a:pt x="1017" y="62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16" name="Freeform 503"/>
              <p:cNvSpPr>
                <a:spLocks/>
              </p:cNvSpPr>
              <p:nvPr/>
            </p:nvSpPr>
            <p:spPr bwMode="auto">
              <a:xfrm>
                <a:off x="4907" y="3144"/>
                <a:ext cx="122" cy="86"/>
              </a:xfrm>
              <a:custGeom>
                <a:avLst/>
                <a:gdLst>
                  <a:gd name="T0" fmla="*/ 233 w 236"/>
                  <a:gd name="T1" fmla="*/ 166 h 166"/>
                  <a:gd name="T2" fmla="*/ 233 w 236"/>
                  <a:gd name="T3" fmla="*/ 166 h 166"/>
                  <a:gd name="T4" fmla="*/ 38 w 236"/>
                  <a:gd name="T5" fmla="*/ 30 h 166"/>
                  <a:gd name="T6" fmla="*/ 53 w 236"/>
                  <a:gd name="T7" fmla="*/ 80 h 166"/>
                  <a:gd name="T8" fmla="*/ 0 w 236"/>
                  <a:gd name="T9" fmla="*/ 0 h 166"/>
                  <a:gd name="T10" fmla="*/ 93 w 236"/>
                  <a:gd name="T11" fmla="*/ 23 h 166"/>
                  <a:gd name="T12" fmla="*/ 40 w 236"/>
                  <a:gd name="T13" fmla="*/ 26 h 166"/>
                  <a:gd name="T14" fmla="*/ 236 w 236"/>
                  <a:gd name="T15" fmla="*/ 162 h 166"/>
                  <a:gd name="T16" fmla="*/ 233 w 236"/>
                  <a:gd name="T1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6" h="166">
                    <a:moveTo>
                      <a:pt x="233" y="166"/>
                    </a:moveTo>
                    <a:lnTo>
                      <a:pt x="233" y="166"/>
                    </a:lnTo>
                    <a:lnTo>
                      <a:pt x="38" y="30"/>
                    </a:lnTo>
                    <a:lnTo>
                      <a:pt x="53" y="80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40" y="26"/>
                    </a:lnTo>
                    <a:lnTo>
                      <a:pt x="236" y="162"/>
                    </a:lnTo>
                    <a:lnTo>
                      <a:pt x="233" y="166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17" name="Freeform 504"/>
              <p:cNvSpPr>
                <a:spLocks/>
              </p:cNvSpPr>
              <p:nvPr/>
            </p:nvSpPr>
            <p:spPr bwMode="auto">
              <a:xfrm>
                <a:off x="4907" y="3144"/>
                <a:ext cx="122" cy="86"/>
              </a:xfrm>
              <a:custGeom>
                <a:avLst/>
                <a:gdLst>
                  <a:gd name="T0" fmla="*/ 233 w 236"/>
                  <a:gd name="T1" fmla="*/ 166 h 166"/>
                  <a:gd name="T2" fmla="*/ 233 w 236"/>
                  <a:gd name="T3" fmla="*/ 166 h 166"/>
                  <a:gd name="T4" fmla="*/ 38 w 236"/>
                  <a:gd name="T5" fmla="*/ 30 h 166"/>
                  <a:gd name="T6" fmla="*/ 53 w 236"/>
                  <a:gd name="T7" fmla="*/ 80 h 166"/>
                  <a:gd name="T8" fmla="*/ 0 w 236"/>
                  <a:gd name="T9" fmla="*/ 0 h 166"/>
                  <a:gd name="T10" fmla="*/ 93 w 236"/>
                  <a:gd name="T11" fmla="*/ 23 h 166"/>
                  <a:gd name="T12" fmla="*/ 40 w 236"/>
                  <a:gd name="T13" fmla="*/ 26 h 166"/>
                  <a:gd name="T14" fmla="*/ 236 w 236"/>
                  <a:gd name="T15" fmla="*/ 162 h 166"/>
                  <a:gd name="T16" fmla="*/ 233 w 236"/>
                  <a:gd name="T1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6" h="166">
                    <a:moveTo>
                      <a:pt x="233" y="166"/>
                    </a:moveTo>
                    <a:lnTo>
                      <a:pt x="233" y="166"/>
                    </a:lnTo>
                    <a:lnTo>
                      <a:pt x="38" y="30"/>
                    </a:lnTo>
                    <a:lnTo>
                      <a:pt x="53" y="80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40" y="26"/>
                    </a:lnTo>
                    <a:lnTo>
                      <a:pt x="236" y="162"/>
                    </a:lnTo>
                    <a:lnTo>
                      <a:pt x="233" y="166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18" name="Freeform 505"/>
              <p:cNvSpPr>
                <a:spLocks/>
              </p:cNvSpPr>
              <p:nvPr/>
            </p:nvSpPr>
            <p:spPr bwMode="auto">
              <a:xfrm>
                <a:off x="4912" y="2936"/>
                <a:ext cx="270" cy="137"/>
              </a:xfrm>
              <a:custGeom>
                <a:avLst/>
                <a:gdLst>
                  <a:gd name="T0" fmla="*/ 522 w 522"/>
                  <a:gd name="T1" fmla="*/ 4 h 265"/>
                  <a:gd name="T2" fmla="*/ 522 w 522"/>
                  <a:gd name="T3" fmla="*/ 4 h 265"/>
                  <a:gd name="T4" fmla="*/ 43 w 522"/>
                  <a:gd name="T5" fmla="*/ 245 h 265"/>
                  <a:gd name="T6" fmla="*/ 96 w 522"/>
                  <a:gd name="T7" fmla="*/ 256 h 265"/>
                  <a:gd name="T8" fmla="*/ 0 w 522"/>
                  <a:gd name="T9" fmla="*/ 265 h 265"/>
                  <a:gd name="T10" fmla="*/ 64 w 522"/>
                  <a:gd name="T11" fmla="*/ 193 h 265"/>
                  <a:gd name="T12" fmla="*/ 41 w 522"/>
                  <a:gd name="T13" fmla="*/ 241 h 265"/>
                  <a:gd name="T14" fmla="*/ 520 w 522"/>
                  <a:gd name="T15" fmla="*/ 0 h 265"/>
                  <a:gd name="T16" fmla="*/ 522 w 522"/>
                  <a:gd name="T17" fmla="*/ 4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2" h="265">
                    <a:moveTo>
                      <a:pt x="522" y="4"/>
                    </a:moveTo>
                    <a:lnTo>
                      <a:pt x="522" y="4"/>
                    </a:lnTo>
                    <a:lnTo>
                      <a:pt x="43" y="245"/>
                    </a:lnTo>
                    <a:lnTo>
                      <a:pt x="96" y="256"/>
                    </a:lnTo>
                    <a:lnTo>
                      <a:pt x="0" y="265"/>
                    </a:lnTo>
                    <a:lnTo>
                      <a:pt x="64" y="193"/>
                    </a:lnTo>
                    <a:lnTo>
                      <a:pt x="41" y="241"/>
                    </a:lnTo>
                    <a:lnTo>
                      <a:pt x="520" y="0"/>
                    </a:lnTo>
                    <a:lnTo>
                      <a:pt x="522" y="4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19" name="Freeform 506"/>
              <p:cNvSpPr>
                <a:spLocks/>
              </p:cNvSpPr>
              <p:nvPr/>
            </p:nvSpPr>
            <p:spPr bwMode="auto">
              <a:xfrm>
                <a:off x="4912" y="2936"/>
                <a:ext cx="270" cy="137"/>
              </a:xfrm>
              <a:custGeom>
                <a:avLst/>
                <a:gdLst>
                  <a:gd name="T0" fmla="*/ 522 w 522"/>
                  <a:gd name="T1" fmla="*/ 4 h 265"/>
                  <a:gd name="T2" fmla="*/ 522 w 522"/>
                  <a:gd name="T3" fmla="*/ 4 h 265"/>
                  <a:gd name="T4" fmla="*/ 43 w 522"/>
                  <a:gd name="T5" fmla="*/ 245 h 265"/>
                  <a:gd name="T6" fmla="*/ 96 w 522"/>
                  <a:gd name="T7" fmla="*/ 256 h 265"/>
                  <a:gd name="T8" fmla="*/ 0 w 522"/>
                  <a:gd name="T9" fmla="*/ 265 h 265"/>
                  <a:gd name="T10" fmla="*/ 64 w 522"/>
                  <a:gd name="T11" fmla="*/ 193 h 265"/>
                  <a:gd name="T12" fmla="*/ 41 w 522"/>
                  <a:gd name="T13" fmla="*/ 241 h 265"/>
                  <a:gd name="T14" fmla="*/ 520 w 522"/>
                  <a:gd name="T15" fmla="*/ 0 h 265"/>
                  <a:gd name="T16" fmla="*/ 522 w 522"/>
                  <a:gd name="T17" fmla="*/ 4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2" h="265">
                    <a:moveTo>
                      <a:pt x="522" y="4"/>
                    </a:moveTo>
                    <a:lnTo>
                      <a:pt x="522" y="4"/>
                    </a:lnTo>
                    <a:lnTo>
                      <a:pt x="43" y="245"/>
                    </a:lnTo>
                    <a:lnTo>
                      <a:pt x="96" y="256"/>
                    </a:lnTo>
                    <a:lnTo>
                      <a:pt x="0" y="265"/>
                    </a:lnTo>
                    <a:lnTo>
                      <a:pt x="64" y="193"/>
                    </a:lnTo>
                    <a:lnTo>
                      <a:pt x="41" y="241"/>
                    </a:lnTo>
                    <a:lnTo>
                      <a:pt x="520" y="0"/>
                    </a:lnTo>
                    <a:lnTo>
                      <a:pt x="522" y="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20" name="Freeform 507"/>
              <p:cNvSpPr>
                <a:spLocks/>
              </p:cNvSpPr>
              <p:nvPr/>
            </p:nvSpPr>
            <p:spPr bwMode="auto">
              <a:xfrm>
                <a:off x="4910" y="2785"/>
                <a:ext cx="484" cy="284"/>
              </a:xfrm>
              <a:custGeom>
                <a:avLst/>
                <a:gdLst>
                  <a:gd name="T0" fmla="*/ 937 w 937"/>
                  <a:gd name="T1" fmla="*/ 4 h 549"/>
                  <a:gd name="T2" fmla="*/ 937 w 937"/>
                  <a:gd name="T3" fmla="*/ 4 h 549"/>
                  <a:gd name="T4" fmla="*/ 42 w 937"/>
                  <a:gd name="T5" fmla="*/ 527 h 549"/>
                  <a:gd name="T6" fmla="*/ 95 w 937"/>
                  <a:gd name="T7" fmla="*/ 535 h 549"/>
                  <a:gd name="T8" fmla="*/ 0 w 937"/>
                  <a:gd name="T9" fmla="*/ 549 h 549"/>
                  <a:gd name="T10" fmla="*/ 59 w 937"/>
                  <a:gd name="T11" fmla="*/ 474 h 549"/>
                  <a:gd name="T12" fmla="*/ 40 w 937"/>
                  <a:gd name="T13" fmla="*/ 523 h 549"/>
                  <a:gd name="T14" fmla="*/ 934 w 937"/>
                  <a:gd name="T15" fmla="*/ 0 h 549"/>
                  <a:gd name="T16" fmla="*/ 937 w 937"/>
                  <a:gd name="T17" fmla="*/ 4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7" h="549">
                    <a:moveTo>
                      <a:pt x="937" y="4"/>
                    </a:moveTo>
                    <a:lnTo>
                      <a:pt x="937" y="4"/>
                    </a:lnTo>
                    <a:lnTo>
                      <a:pt x="42" y="527"/>
                    </a:lnTo>
                    <a:lnTo>
                      <a:pt x="95" y="535"/>
                    </a:lnTo>
                    <a:lnTo>
                      <a:pt x="0" y="549"/>
                    </a:lnTo>
                    <a:lnTo>
                      <a:pt x="59" y="474"/>
                    </a:lnTo>
                    <a:lnTo>
                      <a:pt x="40" y="523"/>
                    </a:lnTo>
                    <a:lnTo>
                      <a:pt x="934" y="0"/>
                    </a:lnTo>
                    <a:lnTo>
                      <a:pt x="937" y="4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21" name="Freeform 508"/>
              <p:cNvSpPr>
                <a:spLocks/>
              </p:cNvSpPr>
              <p:nvPr/>
            </p:nvSpPr>
            <p:spPr bwMode="auto">
              <a:xfrm>
                <a:off x="4910" y="2785"/>
                <a:ext cx="484" cy="284"/>
              </a:xfrm>
              <a:custGeom>
                <a:avLst/>
                <a:gdLst>
                  <a:gd name="T0" fmla="*/ 937 w 937"/>
                  <a:gd name="T1" fmla="*/ 4 h 549"/>
                  <a:gd name="T2" fmla="*/ 937 w 937"/>
                  <a:gd name="T3" fmla="*/ 4 h 549"/>
                  <a:gd name="T4" fmla="*/ 42 w 937"/>
                  <a:gd name="T5" fmla="*/ 527 h 549"/>
                  <a:gd name="T6" fmla="*/ 95 w 937"/>
                  <a:gd name="T7" fmla="*/ 535 h 549"/>
                  <a:gd name="T8" fmla="*/ 0 w 937"/>
                  <a:gd name="T9" fmla="*/ 549 h 549"/>
                  <a:gd name="T10" fmla="*/ 59 w 937"/>
                  <a:gd name="T11" fmla="*/ 474 h 549"/>
                  <a:gd name="T12" fmla="*/ 40 w 937"/>
                  <a:gd name="T13" fmla="*/ 523 h 549"/>
                  <a:gd name="T14" fmla="*/ 934 w 937"/>
                  <a:gd name="T15" fmla="*/ 0 h 549"/>
                  <a:gd name="T16" fmla="*/ 937 w 937"/>
                  <a:gd name="T17" fmla="*/ 4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7" h="549">
                    <a:moveTo>
                      <a:pt x="937" y="4"/>
                    </a:moveTo>
                    <a:lnTo>
                      <a:pt x="937" y="4"/>
                    </a:lnTo>
                    <a:lnTo>
                      <a:pt x="42" y="527"/>
                    </a:lnTo>
                    <a:lnTo>
                      <a:pt x="95" y="535"/>
                    </a:lnTo>
                    <a:lnTo>
                      <a:pt x="0" y="549"/>
                    </a:lnTo>
                    <a:lnTo>
                      <a:pt x="59" y="474"/>
                    </a:lnTo>
                    <a:lnTo>
                      <a:pt x="40" y="523"/>
                    </a:lnTo>
                    <a:lnTo>
                      <a:pt x="934" y="0"/>
                    </a:lnTo>
                    <a:lnTo>
                      <a:pt x="937" y="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22" name="Freeform 509"/>
              <p:cNvSpPr>
                <a:spLocks/>
              </p:cNvSpPr>
              <p:nvPr/>
            </p:nvSpPr>
            <p:spPr bwMode="auto">
              <a:xfrm>
                <a:off x="4916" y="3125"/>
                <a:ext cx="602" cy="210"/>
              </a:xfrm>
              <a:custGeom>
                <a:avLst/>
                <a:gdLst>
                  <a:gd name="T0" fmla="*/ 1165 w 1166"/>
                  <a:gd name="T1" fmla="*/ 407 h 407"/>
                  <a:gd name="T2" fmla="*/ 1165 w 1166"/>
                  <a:gd name="T3" fmla="*/ 407 h 407"/>
                  <a:gd name="T4" fmla="*/ 44 w 1166"/>
                  <a:gd name="T5" fmla="*/ 21 h 407"/>
                  <a:gd name="T6" fmla="*/ 73 w 1166"/>
                  <a:gd name="T7" fmla="*/ 66 h 407"/>
                  <a:gd name="T8" fmla="*/ 0 w 1166"/>
                  <a:gd name="T9" fmla="*/ 4 h 407"/>
                  <a:gd name="T10" fmla="*/ 96 w 1166"/>
                  <a:gd name="T11" fmla="*/ 0 h 407"/>
                  <a:gd name="T12" fmla="*/ 46 w 1166"/>
                  <a:gd name="T13" fmla="*/ 17 h 407"/>
                  <a:gd name="T14" fmla="*/ 1166 w 1166"/>
                  <a:gd name="T15" fmla="*/ 402 h 407"/>
                  <a:gd name="T16" fmla="*/ 1165 w 1166"/>
                  <a:gd name="T17" fmla="*/ 407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6" h="407">
                    <a:moveTo>
                      <a:pt x="1165" y="407"/>
                    </a:moveTo>
                    <a:lnTo>
                      <a:pt x="1165" y="407"/>
                    </a:lnTo>
                    <a:lnTo>
                      <a:pt x="44" y="21"/>
                    </a:lnTo>
                    <a:lnTo>
                      <a:pt x="73" y="66"/>
                    </a:lnTo>
                    <a:lnTo>
                      <a:pt x="0" y="4"/>
                    </a:lnTo>
                    <a:lnTo>
                      <a:pt x="96" y="0"/>
                    </a:lnTo>
                    <a:lnTo>
                      <a:pt x="46" y="17"/>
                    </a:lnTo>
                    <a:lnTo>
                      <a:pt x="1166" y="402"/>
                    </a:lnTo>
                    <a:lnTo>
                      <a:pt x="1165" y="407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23" name="Freeform 510"/>
              <p:cNvSpPr>
                <a:spLocks/>
              </p:cNvSpPr>
              <p:nvPr/>
            </p:nvSpPr>
            <p:spPr bwMode="auto">
              <a:xfrm>
                <a:off x="4916" y="3125"/>
                <a:ext cx="602" cy="210"/>
              </a:xfrm>
              <a:custGeom>
                <a:avLst/>
                <a:gdLst>
                  <a:gd name="T0" fmla="*/ 1165 w 1166"/>
                  <a:gd name="T1" fmla="*/ 407 h 407"/>
                  <a:gd name="T2" fmla="*/ 1165 w 1166"/>
                  <a:gd name="T3" fmla="*/ 407 h 407"/>
                  <a:gd name="T4" fmla="*/ 44 w 1166"/>
                  <a:gd name="T5" fmla="*/ 21 h 407"/>
                  <a:gd name="T6" fmla="*/ 73 w 1166"/>
                  <a:gd name="T7" fmla="*/ 66 h 407"/>
                  <a:gd name="T8" fmla="*/ 0 w 1166"/>
                  <a:gd name="T9" fmla="*/ 4 h 407"/>
                  <a:gd name="T10" fmla="*/ 96 w 1166"/>
                  <a:gd name="T11" fmla="*/ 0 h 407"/>
                  <a:gd name="T12" fmla="*/ 46 w 1166"/>
                  <a:gd name="T13" fmla="*/ 17 h 407"/>
                  <a:gd name="T14" fmla="*/ 1166 w 1166"/>
                  <a:gd name="T15" fmla="*/ 402 h 407"/>
                  <a:gd name="T16" fmla="*/ 1165 w 1166"/>
                  <a:gd name="T17" fmla="*/ 407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6" h="407">
                    <a:moveTo>
                      <a:pt x="1165" y="407"/>
                    </a:moveTo>
                    <a:lnTo>
                      <a:pt x="1165" y="407"/>
                    </a:lnTo>
                    <a:lnTo>
                      <a:pt x="44" y="21"/>
                    </a:lnTo>
                    <a:lnTo>
                      <a:pt x="73" y="66"/>
                    </a:lnTo>
                    <a:lnTo>
                      <a:pt x="0" y="4"/>
                    </a:lnTo>
                    <a:lnTo>
                      <a:pt x="96" y="0"/>
                    </a:lnTo>
                    <a:lnTo>
                      <a:pt x="46" y="17"/>
                    </a:lnTo>
                    <a:lnTo>
                      <a:pt x="1166" y="402"/>
                    </a:lnTo>
                    <a:lnTo>
                      <a:pt x="1165" y="407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24" name="Freeform 511"/>
              <p:cNvSpPr>
                <a:spLocks/>
              </p:cNvSpPr>
              <p:nvPr/>
            </p:nvSpPr>
            <p:spPr bwMode="auto">
              <a:xfrm>
                <a:off x="4875" y="3169"/>
                <a:ext cx="188" cy="486"/>
              </a:xfrm>
              <a:custGeom>
                <a:avLst/>
                <a:gdLst>
                  <a:gd name="T0" fmla="*/ 360 w 364"/>
                  <a:gd name="T1" fmla="*/ 939 h 939"/>
                  <a:gd name="T2" fmla="*/ 360 w 364"/>
                  <a:gd name="T3" fmla="*/ 939 h 939"/>
                  <a:gd name="T4" fmla="*/ 16 w 364"/>
                  <a:gd name="T5" fmla="*/ 45 h 939"/>
                  <a:gd name="T6" fmla="*/ 0 w 364"/>
                  <a:gd name="T7" fmla="*/ 96 h 939"/>
                  <a:gd name="T8" fmla="*/ 1 w 364"/>
                  <a:gd name="T9" fmla="*/ 0 h 939"/>
                  <a:gd name="T10" fmla="*/ 66 w 364"/>
                  <a:gd name="T11" fmla="*/ 71 h 939"/>
                  <a:gd name="T12" fmla="*/ 20 w 364"/>
                  <a:gd name="T13" fmla="*/ 44 h 939"/>
                  <a:gd name="T14" fmla="*/ 364 w 364"/>
                  <a:gd name="T15" fmla="*/ 937 h 939"/>
                  <a:gd name="T16" fmla="*/ 360 w 364"/>
                  <a:gd name="T17" fmla="*/ 939 h 9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4" h="939">
                    <a:moveTo>
                      <a:pt x="360" y="939"/>
                    </a:moveTo>
                    <a:lnTo>
                      <a:pt x="360" y="939"/>
                    </a:lnTo>
                    <a:lnTo>
                      <a:pt x="16" y="45"/>
                    </a:lnTo>
                    <a:lnTo>
                      <a:pt x="0" y="96"/>
                    </a:lnTo>
                    <a:lnTo>
                      <a:pt x="1" y="0"/>
                    </a:lnTo>
                    <a:lnTo>
                      <a:pt x="66" y="71"/>
                    </a:lnTo>
                    <a:lnTo>
                      <a:pt x="20" y="44"/>
                    </a:lnTo>
                    <a:lnTo>
                      <a:pt x="364" y="937"/>
                    </a:lnTo>
                    <a:lnTo>
                      <a:pt x="360" y="939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25" name="Freeform 512"/>
              <p:cNvSpPr>
                <a:spLocks/>
              </p:cNvSpPr>
              <p:nvPr/>
            </p:nvSpPr>
            <p:spPr bwMode="auto">
              <a:xfrm>
                <a:off x="4875" y="3169"/>
                <a:ext cx="188" cy="486"/>
              </a:xfrm>
              <a:custGeom>
                <a:avLst/>
                <a:gdLst>
                  <a:gd name="T0" fmla="*/ 360 w 364"/>
                  <a:gd name="T1" fmla="*/ 939 h 939"/>
                  <a:gd name="T2" fmla="*/ 360 w 364"/>
                  <a:gd name="T3" fmla="*/ 939 h 939"/>
                  <a:gd name="T4" fmla="*/ 16 w 364"/>
                  <a:gd name="T5" fmla="*/ 45 h 939"/>
                  <a:gd name="T6" fmla="*/ 0 w 364"/>
                  <a:gd name="T7" fmla="*/ 96 h 939"/>
                  <a:gd name="T8" fmla="*/ 1 w 364"/>
                  <a:gd name="T9" fmla="*/ 0 h 939"/>
                  <a:gd name="T10" fmla="*/ 66 w 364"/>
                  <a:gd name="T11" fmla="*/ 71 h 939"/>
                  <a:gd name="T12" fmla="*/ 20 w 364"/>
                  <a:gd name="T13" fmla="*/ 44 h 939"/>
                  <a:gd name="T14" fmla="*/ 364 w 364"/>
                  <a:gd name="T15" fmla="*/ 937 h 939"/>
                  <a:gd name="T16" fmla="*/ 360 w 364"/>
                  <a:gd name="T17" fmla="*/ 939 h 9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4" h="939">
                    <a:moveTo>
                      <a:pt x="360" y="939"/>
                    </a:moveTo>
                    <a:lnTo>
                      <a:pt x="360" y="939"/>
                    </a:lnTo>
                    <a:lnTo>
                      <a:pt x="16" y="45"/>
                    </a:lnTo>
                    <a:lnTo>
                      <a:pt x="0" y="96"/>
                    </a:lnTo>
                    <a:lnTo>
                      <a:pt x="1" y="0"/>
                    </a:lnTo>
                    <a:lnTo>
                      <a:pt x="66" y="71"/>
                    </a:lnTo>
                    <a:lnTo>
                      <a:pt x="20" y="44"/>
                    </a:lnTo>
                    <a:lnTo>
                      <a:pt x="364" y="937"/>
                    </a:lnTo>
                    <a:lnTo>
                      <a:pt x="360" y="93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26" name="Freeform 513"/>
              <p:cNvSpPr>
                <a:spLocks/>
              </p:cNvSpPr>
              <p:nvPr/>
            </p:nvSpPr>
            <p:spPr bwMode="auto">
              <a:xfrm>
                <a:off x="4721" y="2891"/>
                <a:ext cx="226" cy="36"/>
              </a:xfrm>
              <a:custGeom>
                <a:avLst/>
                <a:gdLst>
                  <a:gd name="T0" fmla="*/ 437 w 437"/>
                  <a:gd name="T1" fmla="*/ 44 h 70"/>
                  <a:gd name="T2" fmla="*/ 437 w 437"/>
                  <a:gd name="T3" fmla="*/ 44 h 70"/>
                  <a:gd name="T4" fmla="*/ 48 w 437"/>
                  <a:gd name="T5" fmla="*/ 37 h 70"/>
                  <a:gd name="T6" fmla="*/ 89 w 437"/>
                  <a:gd name="T7" fmla="*/ 70 h 70"/>
                  <a:gd name="T8" fmla="*/ 0 w 437"/>
                  <a:gd name="T9" fmla="*/ 34 h 70"/>
                  <a:gd name="T10" fmla="*/ 90 w 437"/>
                  <a:gd name="T11" fmla="*/ 0 h 70"/>
                  <a:gd name="T12" fmla="*/ 48 w 437"/>
                  <a:gd name="T13" fmla="*/ 32 h 70"/>
                  <a:gd name="T14" fmla="*/ 437 w 437"/>
                  <a:gd name="T15" fmla="*/ 40 h 70"/>
                  <a:gd name="T16" fmla="*/ 437 w 437"/>
                  <a:gd name="T17" fmla="*/ 4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7" h="70">
                    <a:moveTo>
                      <a:pt x="437" y="44"/>
                    </a:moveTo>
                    <a:lnTo>
                      <a:pt x="437" y="44"/>
                    </a:lnTo>
                    <a:lnTo>
                      <a:pt x="48" y="37"/>
                    </a:lnTo>
                    <a:lnTo>
                      <a:pt x="89" y="70"/>
                    </a:lnTo>
                    <a:lnTo>
                      <a:pt x="0" y="34"/>
                    </a:lnTo>
                    <a:lnTo>
                      <a:pt x="90" y="0"/>
                    </a:lnTo>
                    <a:lnTo>
                      <a:pt x="48" y="32"/>
                    </a:lnTo>
                    <a:lnTo>
                      <a:pt x="437" y="40"/>
                    </a:lnTo>
                    <a:lnTo>
                      <a:pt x="437" y="44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27" name="Freeform 514"/>
              <p:cNvSpPr>
                <a:spLocks/>
              </p:cNvSpPr>
              <p:nvPr/>
            </p:nvSpPr>
            <p:spPr bwMode="auto">
              <a:xfrm>
                <a:off x="4721" y="2891"/>
                <a:ext cx="226" cy="36"/>
              </a:xfrm>
              <a:custGeom>
                <a:avLst/>
                <a:gdLst>
                  <a:gd name="T0" fmla="*/ 437 w 437"/>
                  <a:gd name="T1" fmla="*/ 44 h 70"/>
                  <a:gd name="T2" fmla="*/ 437 w 437"/>
                  <a:gd name="T3" fmla="*/ 44 h 70"/>
                  <a:gd name="T4" fmla="*/ 48 w 437"/>
                  <a:gd name="T5" fmla="*/ 37 h 70"/>
                  <a:gd name="T6" fmla="*/ 89 w 437"/>
                  <a:gd name="T7" fmla="*/ 70 h 70"/>
                  <a:gd name="T8" fmla="*/ 0 w 437"/>
                  <a:gd name="T9" fmla="*/ 34 h 70"/>
                  <a:gd name="T10" fmla="*/ 90 w 437"/>
                  <a:gd name="T11" fmla="*/ 0 h 70"/>
                  <a:gd name="T12" fmla="*/ 48 w 437"/>
                  <a:gd name="T13" fmla="*/ 32 h 70"/>
                  <a:gd name="T14" fmla="*/ 437 w 437"/>
                  <a:gd name="T15" fmla="*/ 40 h 70"/>
                  <a:gd name="T16" fmla="*/ 437 w 437"/>
                  <a:gd name="T17" fmla="*/ 4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7" h="70">
                    <a:moveTo>
                      <a:pt x="437" y="44"/>
                    </a:moveTo>
                    <a:lnTo>
                      <a:pt x="437" y="44"/>
                    </a:lnTo>
                    <a:lnTo>
                      <a:pt x="48" y="37"/>
                    </a:lnTo>
                    <a:lnTo>
                      <a:pt x="89" y="70"/>
                    </a:lnTo>
                    <a:lnTo>
                      <a:pt x="0" y="34"/>
                    </a:lnTo>
                    <a:lnTo>
                      <a:pt x="90" y="0"/>
                    </a:lnTo>
                    <a:lnTo>
                      <a:pt x="48" y="32"/>
                    </a:lnTo>
                    <a:lnTo>
                      <a:pt x="437" y="40"/>
                    </a:lnTo>
                    <a:lnTo>
                      <a:pt x="437" y="4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28" name="Freeform 515"/>
              <p:cNvSpPr>
                <a:spLocks/>
              </p:cNvSpPr>
              <p:nvPr/>
            </p:nvSpPr>
            <p:spPr bwMode="auto">
              <a:xfrm>
                <a:off x="4720" y="2908"/>
                <a:ext cx="815" cy="161"/>
              </a:xfrm>
              <a:custGeom>
                <a:avLst/>
                <a:gdLst>
                  <a:gd name="T0" fmla="*/ 1577 w 1578"/>
                  <a:gd name="T1" fmla="*/ 312 h 312"/>
                  <a:gd name="T2" fmla="*/ 1577 w 1578"/>
                  <a:gd name="T3" fmla="*/ 312 h 312"/>
                  <a:gd name="T4" fmla="*/ 47 w 1578"/>
                  <a:gd name="T5" fmla="*/ 29 h 312"/>
                  <a:gd name="T6" fmla="*/ 82 w 1578"/>
                  <a:gd name="T7" fmla="*/ 69 h 312"/>
                  <a:gd name="T8" fmla="*/ 0 w 1578"/>
                  <a:gd name="T9" fmla="*/ 18 h 312"/>
                  <a:gd name="T10" fmla="*/ 95 w 1578"/>
                  <a:gd name="T11" fmla="*/ 0 h 312"/>
                  <a:gd name="T12" fmla="*/ 48 w 1578"/>
                  <a:gd name="T13" fmla="*/ 24 h 312"/>
                  <a:gd name="T14" fmla="*/ 1578 w 1578"/>
                  <a:gd name="T15" fmla="*/ 307 h 312"/>
                  <a:gd name="T16" fmla="*/ 1577 w 1578"/>
                  <a:gd name="T17" fmla="*/ 312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78" h="312">
                    <a:moveTo>
                      <a:pt x="1577" y="312"/>
                    </a:moveTo>
                    <a:lnTo>
                      <a:pt x="1577" y="312"/>
                    </a:lnTo>
                    <a:lnTo>
                      <a:pt x="47" y="29"/>
                    </a:lnTo>
                    <a:lnTo>
                      <a:pt x="82" y="69"/>
                    </a:lnTo>
                    <a:lnTo>
                      <a:pt x="0" y="18"/>
                    </a:lnTo>
                    <a:lnTo>
                      <a:pt x="95" y="0"/>
                    </a:lnTo>
                    <a:lnTo>
                      <a:pt x="48" y="24"/>
                    </a:lnTo>
                    <a:lnTo>
                      <a:pt x="1578" y="307"/>
                    </a:lnTo>
                    <a:lnTo>
                      <a:pt x="1577" y="312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29" name="Freeform 516"/>
              <p:cNvSpPr>
                <a:spLocks/>
              </p:cNvSpPr>
              <p:nvPr/>
            </p:nvSpPr>
            <p:spPr bwMode="auto">
              <a:xfrm>
                <a:off x="4720" y="2908"/>
                <a:ext cx="815" cy="161"/>
              </a:xfrm>
              <a:custGeom>
                <a:avLst/>
                <a:gdLst>
                  <a:gd name="T0" fmla="*/ 1577 w 1578"/>
                  <a:gd name="T1" fmla="*/ 312 h 312"/>
                  <a:gd name="T2" fmla="*/ 1577 w 1578"/>
                  <a:gd name="T3" fmla="*/ 312 h 312"/>
                  <a:gd name="T4" fmla="*/ 47 w 1578"/>
                  <a:gd name="T5" fmla="*/ 29 h 312"/>
                  <a:gd name="T6" fmla="*/ 82 w 1578"/>
                  <a:gd name="T7" fmla="*/ 69 h 312"/>
                  <a:gd name="T8" fmla="*/ 0 w 1578"/>
                  <a:gd name="T9" fmla="*/ 18 h 312"/>
                  <a:gd name="T10" fmla="*/ 95 w 1578"/>
                  <a:gd name="T11" fmla="*/ 0 h 312"/>
                  <a:gd name="T12" fmla="*/ 48 w 1578"/>
                  <a:gd name="T13" fmla="*/ 24 h 312"/>
                  <a:gd name="T14" fmla="*/ 1578 w 1578"/>
                  <a:gd name="T15" fmla="*/ 307 h 312"/>
                  <a:gd name="T16" fmla="*/ 1577 w 1578"/>
                  <a:gd name="T17" fmla="*/ 312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78" h="312">
                    <a:moveTo>
                      <a:pt x="1577" y="312"/>
                    </a:moveTo>
                    <a:lnTo>
                      <a:pt x="1577" y="312"/>
                    </a:lnTo>
                    <a:lnTo>
                      <a:pt x="47" y="29"/>
                    </a:lnTo>
                    <a:lnTo>
                      <a:pt x="82" y="69"/>
                    </a:lnTo>
                    <a:lnTo>
                      <a:pt x="0" y="18"/>
                    </a:lnTo>
                    <a:lnTo>
                      <a:pt x="95" y="0"/>
                    </a:lnTo>
                    <a:lnTo>
                      <a:pt x="48" y="24"/>
                    </a:lnTo>
                    <a:lnTo>
                      <a:pt x="1578" y="307"/>
                    </a:lnTo>
                    <a:lnTo>
                      <a:pt x="1577" y="312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30" name="Freeform 517"/>
              <p:cNvSpPr>
                <a:spLocks/>
              </p:cNvSpPr>
              <p:nvPr/>
            </p:nvSpPr>
            <p:spPr bwMode="auto">
              <a:xfrm>
                <a:off x="4721" y="2889"/>
                <a:ext cx="671" cy="37"/>
              </a:xfrm>
              <a:custGeom>
                <a:avLst/>
                <a:gdLst>
                  <a:gd name="T0" fmla="*/ 1299 w 1299"/>
                  <a:gd name="T1" fmla="*/ 42 h 70"/>
                  <a:gd name="T2" fmla="*/ 1299 w 1299"/>
                  <a:gd name="T3" fmla="*/ 42 h 70"/>
                  <a:gd name="T4" fmla="*/ 48 w 1299"/>
                  <a:gd name="T5" fmla="*/ 38 h 70"/>
                  <a:gd name="T6" fmla="*/ 90 w 1299"/>
                  <a:gd name="T7" fmla="*/ 70 h 70"/>
                  <a:gd name="T8" fmla="*/ 0 w 1299"/>
                  <a:gd name="T9" fmla="*/ 35 h 70"/>
                  <a:gd name="T10" fmla="*/ 90 w 1299"/>
                  <a:gd name="T11" fmla="*/ 0 h 70"/>
                  <a:gd name="T12" fmla="*/ 48 w 1299"/>
                  <a:gd name="T13" fmla="*/ 33 h 70"/>
                  <a:gd name="T14" fmla="*/ 1299 w 1299"/>
                  <a:gd name="T15" fmla="*/ 37 h 70"/>
                  <a:gd name="T16" fmla="*/ 1299 w 1299"/>
                  <a:gd name="T17" fmla="*/ 4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99" h="70">
                    <a:moveTo>
                      <a:pt x="1299" y="42"/>
                    </a:moveTo>
                    <a:lnTo>
                      <a:pt x="1299" y="42"/>
                    </a:lnTo>
                    <a:lnTo>
                      <a:pt x="48" y="38"/>
                    </a:lnTo>
                    <a:lnTo>
                      <a:pt x="90" y="70"/>
                    </a:lnTo>
                    <a:lnTo>
                      <a:pt x="0" y="35"/>
                    </a:lnTo>
                    <a:lnTo>
                      <a:pt x="90" y="0"/>
                    </a:lnTo>
                    <a:lnTo>
                      <a:pt x="48" y="33"/>
                    </a:lnTo>
                    <a:lnTo>
                      <a:pt x="1299" y="37"/>
                    </a:lnTo>
                    <a:lnTo>
                      <a:pt x="1299" y="42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31" name="Freeform 518"/>
              <p:cNvSpPr>
                <a:spLocks/>
              </p:cNvSpPr>
              <p:nvPr/>
            </p:nvSpPr>
            <p:spPr bwMode="auto">
              <a:xfrm>
                <a:off x="4721" y="2889"/>
                <a:ext cx="671" cy="37"/>
              </a:xfrm>
              <a:custGeom>
                <a:avLst/>
                <a:gdLst>
                  <a:gd name="T0" fmla="*/ 1299 w 1299"/>
                  <a:gd name="T1" fmla="*/ 42 h 70"/>
                  <a:gd name="T2" fmla="*/ 1299 w 1299"/>
                  <a:gd name="T3" fmla="*/ 42 h 70"/>
                  <a:gd name="T4" fmla="*/ 48 w 1299"/>
                  <a:gd name="T5" fmla="*/ 38 h 70"/>
                  <a:gd name="T6" fmla="*/ 90 w 1299"/>
                  <a:gd name="T7" fmla="*/ 70 h 70"/>
                  <a:gd name="T8" fmla="*/ 0 w 1299"/>
                  <a:gd name="T9" fmla="*/ 35 h 70"/>
                  <a:gd name="T10" fmla="*/ 90 w 1299"/>
                  <a:gd name="T11" fmla="*/ 0 h 70"/>
                  <a:gd name="T12" fmla="*/ 48 w 1299"/>
                  <a:gd name="T13" fmla="*/ 33 h 70"/>
                  <a:gd name="T14" fmla="*/ 1299 w 1299"/>
                  <a:gd name="T15" fmla="*/ 37 h 70"/>
                  <a:gd name="T16" fmla="*/ 1299 w 1299"/>
                  <a:gd name="T17" fmla="*/ 4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99" h="70">
                    <a:moveTo>
                      <a:pt x="1299" y="42"/>
                    </a:moveTo>
                    <a:lnTo>
                      <a:pt x="1299" y="42"/>
                    </a:lnTo>
                    <a:lnTo>
                      <a:pt x="48" y="38"/>
                    </a:lnTo>
                    <a:lnTo>
                      <a:pt x="90" y="70"/>
                    </a:lnTo>
                    <a:lnTo>
                      <a:pt x="0" y="35"/>
                    </a:lnTo>
                    <a:lnTo>
                      <a:pt x="90" y="0"/>
                    </a:lnTo>
                    <a:lnTo>
                      <a:pt x="48" y="33"/>
                    </a:lnTo>
                    <a:lnTo>
                      <a:pt x="1299" y="37"/>
                    </a:lnTo>
                    <a:lnTo>
                      <a:pt x="1299" y="42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32" name="Freeform 519"/>
              <p:cNvSpPr>
                <a:spLocks/>
              </p:cNvSpPr>
              <p:nvPr/>
            </p:nvSpPr>
            <p:spPr bwMode="auto">
              <a:xfrm>
                <a:off x="4716" y="2932"/>
                <a:ext cx="807" cy="394"/>
              </a:xfrm>
              <a:custGeom>
                <a:avLst/>
                <a:gdLst>
                  <a:gd name="T0" fmla="*/ 1560 w 1562"/>
                  <a:gd name="T1" fmla="*/ 763 h 763"/>
                  <a:gd name="T2" fmla="*/ 1560 w 1562"/>
                  <a:gd name="T3" fmla="*/ 763 h 763"/>
                  <a:gd name="T4" fmla="*/ 42 w 1562"/>
                  <a:gd name="T5" fmla="*/ 23 h 763"/>
                  <a:gd name="T6" fmla="*/ 66 w 1562"/>
                  <a:gd name="T7" fmla="*/ 70 h 763"/>
                  <a:gd name="T8" fmla="*/ 0 w 1562"/>
                  <a:gd name="T9" fmla="*/ 0 h 763"/>
                  <a:gd name="T10" fmla="*/ 96 w 1562"/>
                  <a:gd name="T11" fmla="*/ 7 h 763"/>
                  <a:gd name="T12" fmla="*/ 44 w 1562"/>
                  <a:gd name="T13" fmla="*/ 18 h 763"/>
                  <a:gd name="T14" fmla="*/ 1562 w 1562"/>
                  <a:gd name="T15" fmla="*/ 759 h 763"/>
                  <a:gd name="T16" fmla="*/ 1560 w 1562"/>
                  <a:gd name="T17" fmla="*/ 763 h 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62" h="763">
                    <a:moveTo>
                      <a:pt x="1560" y="763"/>
                    </a:moveTo>
                    <a:lnTo>
                      <a:pt x="1560" y="763"/>
                    </a:lnTo>
                    <a:lnTo>
                      <a:pt x="42" y="23"/>
                    </a:lnTo>
                    <a:lnTo>
                      <a:pt x="66" y="70"/>
                    </a:lnTo>
                    <a:lnTo>
                      <a:pt x="0" y="0"/>
                    </a:lnTo>
                    <a:lnTo>
                      <a:pt x="96" y="7"/>
                    </a:lnTo>
                    <a:lnTo>
                      <a:pt x="44" y="18"/>
                    </a:lnTo>
                    <a:lnTo>
                      <a:pt x="1562" y="759"/>
                    </a:lnTo>
                    <a:lnTo>
                      <a:pt x="1560" y="763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33" name="Freeform 520"/>
              <p:cNvSpPr>
                <a:spLocks/>
              </p:cNvSpPr>
              <p:nvPr/>
            </p:nvSpPr>
            <p:spPr bwMode="auto">
              <a:xfrm>
                <a:off x="4716" y="2932"/>
                <a:ext cx="807" cy="394"/>
              </a:xfrm>
              <a:custGeom>
                <a:avLst/>
                <a:gdLst>
                  <a:gd name="T0" fmla="*/ 1560 w 1562"/>
                  <a:gd name="T1" fmla="*/ 763 h 763"/>
                  <a:gd name="T2" fmla="*/ 1560 w 1562"/>
                  <a:gd name="T3" fmla="*/ 763 h 763"/>
                  <a:gd name="T4" fmla="*/ 42 w 1562"/>
                  <a:gd name="T5" fmla="*/ 23 h 763"/>
                  <a:gd name="T6" fmla="*/ 66 w 1562"/>
                  <a:gd name="T7" fmla="*/ 70 h 763"/>
                  <a:gd name="T8" fmla="*/ 0 w 1562"/>
                  <a:gd name="T9" fmla="*/ 0 h 763"/>
                  <a:gd name="T10" fmla="*/ 96 w 1562"/>
                  <a:gd name="T11" fmla="*/ 7 h 763"/>
                  <a:gd name="T12" fmla="*/ 44 w 1562"/>
                  <a:gd name="T13" fmla="*/ 18 h 763"/>
                  <a:gd name="T14" fmla="*/ 1562 w 1562"/>
                  <a:gd name="T15" fmla="*/ 759 h 763"/>
                  <a:gd name="T16" fmla="*/ 1560 w 1562"/>
                  <a:gd name="T17" fmla="*/ 763 h 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62" h="763">
                    <a:moveTo>
                      <a:pt x="1560" y="763"/>
                    </a:moveTo>
                    <a:lnTo>
                      <a:pt x="1560" y="763"/>
                    </a:lnTo>
                    <a:lnTo>
                      <a:pt x="42" y="23"/>
                    </a:lnTo>
                    <a:lnTo>
                      <a:pt x="66" y="70"/>
                    </a:lnTo>
                    <a:lnTo>
                      <a:pt x="0" y="0"/>
                    </a:lnTo>
                    <a:lnTo>
                      <a:pt x="96" y="7"/>
                    </a:lnTo>
                    <a:lnTo>
                      <a:pt x="44" y="18"/>
                    </a:lnTo>
                    <a:lnTo>
                      <a:pt x="1562" y="759"/>
                    </a:lnTo>
                    <a:lnTo>
                      <a:pt x="1560" y="763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34" name="Freeform 521"/>
              <p:cNvSpPr>
                <a:spLocks/>
              </p:cNvSpPr>
              <p:nvPr/>
            </p:nvSpPr>
            <p:spPr bwMode="auto">
              <a:xfrm>
                <a:off x="4716" y="2673"/>
                <a:ext cx="424" cy="210"/>
              </a:xfrm>
              <a:custGeom>
                <a:avLst/>
                <a:gdLst>
                  <a:gd name="T0" fmla="*/ 822 w 822"/>
                  <a:gd name="T1" fmla="*/ 4 h 405"/>
                  <a:gd name="T2" fmla="*/ 822 w 822"/>
                  <a:gd name="T3" fmla="*/ 4 h 405"/>
                  <a:gd name="T4" fmla="*/ 44 w 822"/>
                  <a:gd name="T5" fmla="*/ 386 h 405"/>
                  <a:gd name="T6" fmla="*/ 96 w 822"/>
                  <a:gd name="T7" fmla="*/ 397 h 405"/>
                  <a:gd name="T8" fmla="*/ 0 w 822"/>
                  <a:gd name="T9" fmla="*/ 405 h 405"/>
                  <a:gd name="T10" fmla="*/ 65 w 822"/>
                  <a:gd name="T11" fmla="*/ 334 h 405"/>
                  <a:gd name="T12" fmla="*/ 42 w 822"/>
                  <a:gd name="T13" fmla="*/ 382 h 405"/>
                  <a:gd name="T14" fmla="*/ 820 w 822"/>
                  <a:gd name="T15" fmla="*/ 0 h 405"/>
                  <a:gd name="T16" fmla="*/ 822 w 822"/>
                  <a:gd name="T17" fmla="*/ 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2" h="405">
                    <a:moveTo>
                      <a:pt x="822" y="4"/>
                    </a:moveTo>
                    <a:lnTo>
                      <a:pt x="822" y="4"/>
                    </a:lnTo>
                    <a:lnTo>
                      <a:pt x="44" y="386"/>
                    </a:lnTo>
                    <a:lnTo>
                      <a:pt x="96" y="397"/>
                    </a:lnTo>
                    <a:lnTo>
                      <a:pt x="0" y="405"/>
                    </a:lnTo>
                    <a:lnTo>
                      <a:pt x="65" y="334"/>
                    </a:lnTo>
                    <a:lnTo>
                      <a:pt x="42" y="382"/>
                    </a:lnTo>
                    <a:lnTo>
                      <a:pt x="820" y="0"/>
                    </a:lnTo>
                    <a:lnTo>
                      <a:pt x="822" y="4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35" name="Freeform 522"/>
              <p:cNvSpPr>
                <a:spLocks/>
              </p:cNvSpPr>
              <p:nvPr/>
            </p:nvSpPr>
            <p:spPr bwMode="auto">
              <a:xfrm>
                <a:off x="4716" y="2673"/>
                <a:ext cx="424" cy="210"/>
              </a:xfrm>
              <a:custGeom>
                <a:avLst/>
                <a:gdLst>
                  <a:gd name="T0" fmla="*/ 822 w 822"/>
                  <a:gd name="T1" fmla="*/ 4 h 405"/>
                  <a:gd name="T2" fmla="*/ 822 w 822"/>
                  <a:gd name="T3" fmla="*/ 4 h 405"/>
                  <a:gd name="T4" fmla="*/ 44 w 822"/>
                  <a:gd name="T5" fmla="*/ 386 h 405"/>
                  <a:gd name="T6" fmla="*/ 96 w 822"/>
                  <a:gd name="T7" fmla="*/ 397 h 405"/>
                  <a:gd name="T8" fmla="*/ 0 w 822"/>
                  <a:gd name="T9" fmla="*/ 405 h 405"/>
                  <a:gd name="T10" fmla="*/ 65 w 822"/>
                  <a:gd name="T11" fmla="*/ 334 h 405"/>
                  <a:gd name="T12" fmla="*/ 42 w 822"/>
                  <a:gd name="T13" fmla="*/ 382 h 405"/>
                  <a:gd name="T14" fmla="*/ 820 w 822"/>
                  <a:gd name="T15" fmla="*/ 0 h 405"/>
                  <a:gd name="T16" fmla="*/ 822 w 822"/>
                  <a:gd name="T17" fmla="*/ 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2" h="405">
                    <a:moveTo>
                      <a:pt x="822" y="4"/>
                    </a:moveTo>
                    <a:lnTo>
                      <a:pt x="822" y="4"/>
                    </a:lnTo>
                    <a:lnTo>
                      <a:pt x="44" y="386"/>
                    </a:lnTo>
                    <a:lnTo>
                      <a:pt x="96" y="397"/>
                    </a:lnTo>
                    <a:lnTo>
                      <a:pt x="0" y="405"/>
                    </a:lnTo>
                    <a:lnTo>
                      <a:pt x="65" y="334"/>
                    </a:lnTo>
                    <a:lnTo>
                      <a:pt x="42" y="382"/>
                    </a:lnTo>
                    <a:lnTo>
                      <a:pt x="820" y="0"/>
                    </a:lnTo>
                    <a:lnTo>
                      <a:pt x="822" y="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36" name="Freeform 523"/>
              <p:cNvSpPr>
                <a:spLocks/>
              </p:cNvSpPr>
              <p:nvPr/>
            </p:nvSpPr>
            <p:spPr bwMode="auto">
              <a:xfrm>
                <a:off x="5479" y="2482"/>
                <a:ext cx="160" cy="467"/>
              </a:xfrm>
              <a:custGeom>
                <a:avLst/>
                <a:gdLst>
                  <a:gd name="T0" fmla="*/ 307 w 311"/>
                  <a:gd name="T1" fmla="*/ 904 h 904"/>
                  <a:gd name="T2" fmla="*/ 307 w 311"/>
                  <a:gd name="T3" fmla="*/ 904 h 904"/>
                  <a:gd name="T4" fmla="*/ 17 w 311"/>
                  <a:gd name="T5" fmla="*/ 46 h 904"/>
                  <a:gd name="T6" fmla="*/ 0 w 311"/>
                  <a:gd name="T7" fmla="*/ 96 h 904"/>
                  <a:gd name="T8" fmla="*/ 5 w 311"/>
                  <a:gd name="T9" fmla="*/ 0 h 904"/>
                  <a:gd name="T10" fmla="*/ 66 w 311"/>
                  <a:gd name="T11" fmla="*/ 74 h 904"/>
                  <a:gd name="T12" fmla="*/ 22 w 311"/>
                  <a:gd name="T13" fmla="*/ 45 h 904"/>
                  <a:gd name="T14" fmla="*/ 311 w 311"/>
                  <a:gd name="T15" fmla="*/ 903 h 904"/>
                  <a:gd name="T16" fmla="*/ 307 w 311"/>
                  <a:gd name="T17" fmla="*/ 904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1" h="904">
                    <a:moveTo>
                      <a:pt x="307" y="904"/>
                    </a:moveTo>
                    <a:lnTo>
                      <a:pt x="307" y="904"/>
                    </a:lnTo>
                    <a:lnTo>
                      <a:pt x="17" y="46"/>
                    </a:lnTo>
                    <a:lnTo>
                      <a:pt x="0" y="96"/>
                    </a:lnTo>
                    <a:lnTo>
                      <a:pt x="5" y="0"/>
                    </a:lnTo>
                    <a:lnTo>
                      <a:pt x="66" y="74"/>
                    </a:lnTo>
                    <a:lnTo>
                      <a:pt x="22" y="45"/>
                    </a:lnTo>
                    <a:lnTo>
                      <a:pt x="311" y="903"/>
                    </a:lnTo>
                    <a:lnTo>
                      <a:pt x="307" y="904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37" name="Freeform 524"/>
              <p:cNvSpPr>
                <a:spLocks/>
              </p:cNvSpPr>
              <p:nvPr/>
            </p:nvSpPr>
            <p:spPr bwMode="auto">
              <a:xfrm>
                <a:off x="5479" y="2482"/>
                <a:ext cx="160" cy="467"/>
              </a:xfrm>
              <a:custGeom>
                <a:avLst/>
                <a:gdLst>
                  <a:gd name="T0" fmla="*/ 307 w 311"/>
                  <a:gd name="T1" fmla="*/ 904 h 904"/>
                  <a:gd name="T2" fmla="*/ 307 w 311"/>
                  <a:gd name="T3" fmla="*/ 904 h 904"/>
                  <a:gd name="T4" fmla="*/ 17 w 311"/>
                  <a:gd name="T5" fmla="*/ 46 h 904"/>
                  <a:gd name="T6" fmla="*/ 0 w 311"/>
                  <a:gd name="T7" fmla="*/ 96 h 904"/>
                  <a:gd name="T8" fmla="*/ 5 w 311"/>
                  <a:gd name="T9" fmla="*/ 0 h 904"/>
                  <a:gd name="T10" fmla="*/ 66 w 311"/>
                  <a:gd name="T11" fmla="*/ 74 h 904"/>
                  <a:gd name="T12" fmla="*/ 22 w 311"/>
                  <a:gd name="T13" fmla="*/ 45 h 904"/>
                  <a:gd name="T14" fmla="*/ 311 w 311"/>
                  <a:gd name="T15" fmla="*/ 903 h 904"/>
                  <a:gd name="T16" fmla="*/ 307 w 311"/>
                  <a:gd name="T17" fmla="*/ 904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1" h="904">
                    <a:moveTo>
                      <a:pt x="307" y="904"/>
                    </a:moveTo>
                    <a:lnTo>
                      <a:pt x="307" y="904"/>
                    </a:lnTo>
                    <a:lnTo>
                      <a:pt x="17" y="46"/>
                    </a:lnTo>
                    <a:lnTo>
                      <a:pt x="0" y="96"/>
                    </a:lnTo>
                    <a:lnTo>
                      <a:pt x="5" y="0"/>
                    </a:lnTo>
                    <a:lnTo>
                      <a:pt x="66" y="74"/>
                    </a:lnTo>
                    <a:lnTo>
                      <a:pt x="22" y="45"/>
                    </a:lnTo>
                    <a:lnTo>
                      <a:pt x="311" y="903"/>
                    </a:lnTo>
                    <a:lnTo>
                      <a:pt x="307" y="90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38" name="Freeform 525"/>
              <p:cNvSpPr>
                <a:spLocks/>
              </p:cNvSpPr>
              <p:nvPr/>
            </p:nvSpPr>
            <p:spPr bwMode="auto">
              <a:xfrm>
                <a:off x="5451" y="2485"/>
                <a:ext cx="36" cy="333"/>
              </a:xfrm>
              <a:custGeom>
                <a:avLst/>
                <a:gdLst>
                  <a:gd name="T0" fmla="*/ 55 w 70"/>
                  <a:gd name="T1" fmla="*/ 645 h 645"/>
                  <a:gd name="T2" fmla="*/ 55 w 70"/>
                  <a:gd name="T3" fmla="*/ 645 h 645"/>
                  <a:gd name="T4" fmla="*/ 30 w 70"/>
                  <a:gd name="T5" fmla="*/ 48 h 645"/>
                  <a:gd name="T6" fmla="*/ 0 w 70"/>
                  <a:gd name="T7" fmla="*/ 91 h 645"/>
                  <a:gd name="T8" fmla="*/ 31 w 70"/>
                  <a:gd name="T9" fmla="*/ 0 h 645"/>
                  <a:gd name="T10" fmla="*/ 70 w 70"/>
                  <a:gd name="T11" fmla="*/ 88 h 645"/>
                  <a:gd name="T12" fmla="*/ 35 w 70"/>
                  <a:gd name="T13" fmla="*/ 48 h 645"/>
                  <a:gd name="T14" fmla="*/ 60 w 70"/>
                  <a:gd name="T15" fmla="*/ 645 h 645"/>
                  <a:gd name="T16" fmla="*/ 55 w 70"/>
                  <a:gd name="T17" fmla="*/ 645 h 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645">
                    <a:moveTo>
                      <a:pt x="55" y="645"/>
                    </a:moveTo>
                    <a:lnTo>
                      <a:pt x="55" y="645"/>
                    </a:lnTo>
                    <a:lnTo>
                      <a:pt x="30" y="48"/>
                    </a:lnTo>
                    <a:lnTo>
                      <a:pt x="0" y="91"/>
                    </a:lnTo>
                    <a:lnTo>
                      <a:pt x="31" y="0"/>
                    </a:lnTo>
                    <a:lnTo>
                      <a:pt x="70" y="88"/>
                    </a:lnTo>
                    <a:lnTo>
                      <a:pt x="35" y="48"/>
                    </a:lnTo>
                    <a:lnTo>
                      <a:pt x="60" y="645"/>
                    </a:lnTo>
                    <a:lnTo>
                      <a:pt x="55" y="645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39" name="Freeform 526"/>
              <p:cNvSpPr>
                <a:spLocks/>
              </p:cNvSpPr>
              <p:nvPr/>
            </p:nvSpPr>
            <p:spPr bwMode="auto">
              <a:xfrm>
                <a:off x="5451" y="2485"/>
                <a:ext cx="36" cy="333"/>
              </a:xfrm>
              <a:custGeom>
                <a:avLst/>
                <a:gdLst>
                  <a:gd name="T0" fmla="*/ 55 w 70"/>
                  <a:gd name="T1" fmla="*/ 645 h 645"/>
                  <a:gd name="T2" fmla="*/ 55 w 70"/>
                  <a:gd name="T3" fmla="*/ 645 h 645"/>
                  <a:gd name="T4" fmla="*/ 30 w 70"/>
                  <a:gd name="T5" fmla="*/ 48 h 645"/>
                  <a:gd name="T6" fmla="*/ 0 w 70"/>
                  <a:gd name="T7" fmla="*/ 91 h 645"/>
                  <a:gd name="T8" fmla="*/ 31 w 70"/>
                  <a:gd name="T9" fmla="*/ 0 h 645"/>
                  <a:gd name="T10" fmla="*/ 70 w 70"/>
                  <a:gd name="T11" fmla="*/ 88 h 645"/>
                  <a:gd name="T12" fmla="*/ 35 w 70"/>
                  <a:gd name="T13" fmla="*/ 48 h 645"/>
                  <a:gd name="T14" fmla="*/ 60 w 70"/>
                  <a:gd name="T15" fmla="*/ 645 h 645"/>
                  <a:gd name="T16" fmla="*/ 55 w 70"/>
                  <a:gd name="T17" fmla="*/ 645 h 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645">
                    <a:moveTo>
                      <a:pt x="55" y="645"/>
                    </a:moveTo>
                    <a:lnTo>
                      <a:pt x="55" y="645"/>
                    </a:lnTo>
                    <a:lnTo>
                      <a:pt x="30" y="48"/>
                    </a:lnTo>
                    <a:lnTo>
                      <a:pt x="0" y="91"/>
                    </a:lnTo>
                    <a:lnTo>
                      <a:pt x="31" y="0"/>
                    </a:lnTo>
                    <a:lnTo>
                      <a:pt x="70" y="88"/>
                    </a:lnTo>
                    <a:lnTo>
                      <a:pt x="35" y="48"/>
                    </a:lnTo>
                    <a:lnTo>
                      <a:pt x="60" y="645"/>
                    </a:lnTo>
                    <a:lnTo>
                      <a:pt x="55" y="645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40" name="Freeform 527"/>
              <p:cNvSpPr>
                <a:spLocks/>
              </p:cNvSpPr>
              <p:nvPr/>
            </p:nvSpPr>
            <p:spPr bwMode="auto">
              <a:xfrm>
                <a:off x="5469" y="2484"/>
                <a:ext cx="35" cy="72"/>
              </a:xfrm>
              <a:custGeom>
                <a:avLst/>
                <a:gdLst>
                  <a:gd name="T0" fmla="*/ 43 w 68"/>
                  <a:gd name="T1" fmla="*/ 139 h 139"/>
                  <a:gd name="T2" fmla="*/ 43 w 68"/>
                  <a:gd name="T3" fmla="*/ 139 h 139"/>
                  <a:gd name="T4" fmla="*/ 22 w 68"/>
                  <a:gd name="T5" fmla="*/ 47 h 139"/>
                  <a:gd name="T6" fmla="*/ 0 w 68"/>
                  <a:gd name="T7" fmla="*/ 95 h 139"/>
                  <a:gd name="T8" fmla="*/ 14 w 68"/>
                  <a:gd name="T9" fmla="*/ 0 h 139"/>
                  <a:gd name="T10" fmla="*/ 68 w 68"/>
                  <a:gd name="T11" fmla="*/ 79 h 139"/>
                  <a:gd name="T12" fmla="*/ 27 w 68"/>
                  <a:gd name="T13" fmla="*/ 46 h 139"/>
                  <a:gd name="T14" fmla="*/ 48 w 68"/>
                  <a:gd name="T15" fmla="*/ 138 h 139"/>
                  <a:gd name="T16" fmla="*/ 43 w 68"/>
                  <a:gd name="T17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139">
                    <a:moveTo>
                      <a:pt x="43" y="139"/>
                    </a:moveTo>
                    <a:lnTo>
                      <a:pt x="43" y="139"/>
                    </a:lnTo>
                    <a:lnTo>
                      <a:pt x="22" y="47"/>
                    </a:lnTo>
                    <a:lnTo>
                      <a:pt x="0" y="95"/>
                    </a:lnTo>
                    <a:lnTo>
                      <a:pt x="14" y="0"/>
                    </a:lnTo>
                    <a:lnTo>
                      <a:pt x="68" y="79"/>
                    </a:lnTo>
                    <a:lnTo>
                      <a:pt x="27" y="46"/>
                    </a:lnTo>
                    <a:lnTo>
                      <a:pt x="48" y="138"/>
                    </a:lnTo>
                    <a:lnTo>
                      <a:pt x="43" y="139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41" name="Freeform 528"/>
              <p:cNvSpPr>
                <a:spLocks/>
              </p:cNvSpPr>
              <p:nvPr/>
            </p:nvSpPr>
            <p:spPr bwMode="auto">
              <a:xfrm>
                <a:off x="5469" y="2484"/>
                <a:ext cx="35" cy="72"/>
              </a:xfrm>
              <a:custGeom>
                <a:avLst/>
                <a:gdLst>
                  <a:gd name="T0" fmla="*/ 43 w 68"/>
                  <a:gd name="T1" fmla="*/ 139 h 139"/>
                  <a:gd name="T2" fmla="*/ 43 w 68"/>
                  <a:gd name="T3" fmla="*/ 139 h 139"/>
                  <a:gd name="T4" fmla="*/ 22 w 68"/>
                  <a:gd name="T5" fmla="*/ 47 h 139"/>
                  <a:gd name="T6" fmla="*/ 0 w 68"/>
                  <a:gd name="T7" fmla="*/ 95 h 139"/>
                  <a:gd name="T8" fmla="*/ 14 w 68"/>
                  <a:gd name="T9" fmla="*/ 0 h 139"/>
                  <a:gd name="T10" fmla="*/ 68 w 68"/>
                  <a:gd name="T11" fmla="*/ 79 h 139"/>
                  <a:gd name="T12" fmla="*/ 27 w 68"/>
                  <a:gd name="T13" fmla="*/ 46 h 139"/>
                  <a:gd name="T14" fmla="*/ 48 w 68"/>
                  <a:gd name="T15" fmla="*/ 138 h 139"/>
                  <a:gd name="T16" fmla="*/ 43 w 68"/>
                  <a:gd name="T17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139">
                    <a:moveTo>
                      <a:pt x="43" y="139"/>
                    </a:moveTo>
                    <a:lnTo>
                      <a:pt x="43" y="139"/>
                    </a:lnTo>
                    <a:lnTo>
                      <a:pt x="22" y="47"/>
                    </a:lnTo>
                    <a:lnTo>
                      <a:pt x="0" y="95"/>
                    </a:lnTo>
                    <a:lnTo>
                      <a:pt x="14" y="0"/>
                    </a:lnTo>
                    <a:lnTo>
                      <a:pt x="68" y="79"/>
                    </a:lnTo>
                    <a:lnTo>
                      <a:pt x="27" y="46"/>
                    </a:lnTo>
                    <a:lnTo>
                      <a:pt x="48" y="138"/>
                    </a:lnTo>
                    <a:lnTo>
                      <a:pt x="43" y="13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42" name="Freeform 529"/>
              <p:cNvSpPr>
                <a:spLocks/>
              </p:cNvSpPr>
              <p:nvPr/>
            </p:nvSpPr>
            <p:spPr bwMode="auto">
              <a:xfrm>
                <a:off x="5143" y="3149"/>
                <a:ext cx="307" cy="101"/>
              </a:xfrm>
              <a:custGeom>
                <a:avLst/>
                <a:gdLst>
                  <a:gd name="T0" fmla="*/ 594 w 594"/>
                  <a:gd name="T1" fmla="*/ 4 h 195"/>
                  <a:gd name="T2" fmla="*/ 594 w 594"/>
                  <a:gd name="T3" fmla="*/ 4 h 195"/>
                  <a:gd name="T4" fmla="*/ 47 w 594"/>
                  <a:gd name="T5" fmla="*/ 176 h 195"/>
                  <a:gd name="T6" fmla="*/ 96 w 594"/>
                  <a:gd name="T7" fmla="*/ 195 h 195"/>
                  <a:gd name="T8" fmla="*/ 0 w 594"/>
                  <a:gd name="T9" fmla="*/ 189 h 195"/>
                  <a:gd name="T10" fmla="*/ 75 w 594"/>
                  <a:gd name="T11" fmla="*/ 128 h 195"/>
                  <a:gd name="T12" fmla="*/ 45 w 594"/>
                  <a:gd name="T13" fmla="*/ 172 h 195"/>
                  <a:gd name="T14" fmla="*/ 593 w 594"/>
                  <a:gd name="T15" fmla="*/ 0 h 195"/>
                  <a:gd name="T16" fmla="*/ 594 w 594"/>
                  <a:gd name="T17" fmla="*/ 4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4" h="195">
                    <a:moveTo>
                      <a:pt x="594" y="4"/>
                    </a:moveTo>
                    <a:lnTo>
                      <a:pt x="594" y="4"/>
                    </a:lnTo>
                    <a:lnTo>
                      <a:pt x="47" y="176"/>
                    </a:lnTo>
                    <a:lnTo>
                      <a:pt x="96" y="195"/>
                    </a:lnTo>
                    <a:lnTo>
                      <a:pt x="0" y="189"/>
                    </a:lnTo>
                    <a:lnTo>
                      <a:pt x="75" y="128"/>
                    </a:lnTo>
                    <a:lnTo>
                      <a:pt x="45" y="172"/>
                    </a:lnTo>
                    <a:lnTo>
                      <a:pt x="593" y="0"/>
                    </a:lnTo>
                    <a:lnTo>
                      <a:pt x="594" y="4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43" name="Freeform 530"/>
              <p:cNvSpPr>
                <a:spLocks/>
              </p:cNvSpPr>
              <p:nvPr/>
            </p:nvSpPr>
            <p:spPr bwMode="auto">
              <a:xfrm>
                <a:off x="5143" y="3149"/>
                <a:ext cx="307" cy="101"/>
              </a:xfrm>
              <a:custGeom>
                <a:avLst/>
                <a:gdLst>
                  <a:gd name="T0" fmla="*/ 594 w 594"/>
                  <a:gd name="T1" fmla="*/ 4 h 195"/>
                  <a:gd name="T2" fmla="*/ 594 w 594"/>
                  <a:gd name="T3" fmla="*/ 4 h 195"/>
                  <a:gd name="T4" fmla="*/ 47 w 594"/>
                  <a:gd name="T5" fmla="*/ 176 h 195"/>
                  <a:gd name="T6" fmla="*/ 96 w 594"/>
                  <a:gd name="T7" fmla="*/ 195 h 195"/>
                  <a:gd name="T8" fmla="*/ 0 w 594"/>
                  <a:gd name="T9" fmla="*/ 189 h 195"/>
                  <a:gd name="T10" fmla="*/ 75 w 594"/>
                  <a:gd name="T11" fmla="*/ 128 h 195"/>
                  <a:gd name="T12" fmla="*/ 45 w 594"/>
                  <a:gd name="T13" fmla="*/ 172 h 195"/>
                  <a:gd name="T14" fmla="*/ 593 w 594"/>
                  <a:gd name="T15" fmla="*/ 0 h 195"/>
                  <a:gd name="T16" fmla="*/ 594 w 594"/>
                  <a:gd name="T17" fmla="*/ 4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4" h="195">
                    <a:moveTo>
                      <a:pt x="594" y="4"/>
                    </a:moveTo>
                    <a:lnTo>
                      <a:pt x="594" y="4"/>
                    </a:lnTo>
                    <a:lnTo>
                      <a:pt x="47" y="176"/>
                    </a:lnTo>
                    <a:lnTo>
                      <a:pt x="96" y="195"/>
                    </a:lnTo>
                    <a:lnTo>
                      <a:pt x="0" y="189"/>
                    </a:lnTo>
                    <a:lnTo>
                      <a:pt x="75" y="128"/>
                    </a:lnTo>
                    <a:lnTo>
                      <a:pt x="45" y="172"/>
                    </a:lnTo>
                    <a:lnTo>
                      <a:pt x="593" y="0"/>
                    </a:lnTo>
                    <a:lnTo>
                      <a:pt x="594" y="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44" name="Freeform 531"/>
              <p:cNvSpPr>
                <a:spLocks/>
              </p:cNvSpPr>
              <p:nvPr/>
            </p:nvSpPr>
            <p:spPr bwMode="auto">
              <a:xfrm>
                <a:off x="5109" y="2973"/>
                <a:ext cx="111" cy="235"/>
              </a:xfrm>
              <a:custGeom>
                <a:avLst/>
                <a:gdLst>
                  <a:gd name="T0" fmla="*/ 216 w 216"/>
                  <a:gd name="T1" fmla="*/ 2 h 455"/>
                  <a:gd name="T2" fmla="*/ 216 w 216"/>
                  <a:gd name="T3" fmla="*/ 2 h 455"/>
                  <a:gd name="T4" fmla="*/ 23 w 216"/>
                  <a:gd name="T5" fmla="*/ 413 h 455"/>
                  <a:gd name="T6" fmla="*/ 70 w 216"/>
                  <a:gd name="T7" fmla="*/ 389 h 455"/>
                  <a:gd name="T8" fmla="*/ 0 w 216"/>
                  <a:gd name="T9" fmla="*/ 455 h 455"/>
                  <a:gd name="T10" fmla="*/ 7 w 216"/>
                  <a:gd name="T11" fmla="*/ 359 h 455"/>
                  <a:gd name="T12" fmla="*/ 18 w 216"/>
                  <a:gd name="T13" fmla="*/ 411 h 455"/>
                  <a:gd name="T14" fmla="*/ 211 w 216"/>
                  <a:gd name="T15" fmla="*/ 0 h 455"/>
                  <a:gd name="T16" fmla="*/ 216 w 216"/>
                  <a:gd name="T17" fmla="*/ 2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6" h="455">
                    <a:moveTo>
                      <a:pt x="216" y="2"/>
                    </a:moveTo>
                    <a:lnTo>
                      <a:pt x="216" y="2"/>
                    </a:lnTo>
                    <a:lnTo>
                      <a:pt x="23" y="413"/>
                    </a:lnTo>
                    <a:lnTo>
                      <a:pt x="70" y="389"/>
                    </a:lnTo>
                    <a:lnTo>
                      <a:pt x="0" y="455"/>
                    </a:lnTo>
                    <a:lnTo>
                      <a:pt x="7" y="359"/>
                    </a:lnTo>
                    <a:lnTo>
                      <a:pt x="18" y="411"/>
                    </a:lnTo>
                    <a:lnTo>
                      <a:pt x="211" y="0"/>
                    </a:lnTo>
                    <a:lnTo>
                      <a:pt x="216" y="2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45" name="Freeform 532"/>
              <p:cNvSpPr>
                <a:spLocks/>
              </p:cNvSpPr>
              <p:nvPr/>
            </p:nvSpPr>
            <p:spPr bwMode="auto">
              <a:xfrm>
                <a:off x="5109" y="2973"/>
                <a:ext cx="111" cy="235"/>
              </a:xfrm>
              <a:custGeom>
                <a:avLst/>
                <a:gdLst>
                  <a:gd name="T0" fmla="*/ 216 w 216"/>
                  <a:gd name="T1" fmla="*/ 2 h 455"/>
                  <a:gd name="T2" fmla="*/ 216 w 216"/>
                  <a:gd name="T3" fmla="*/ 2 h 455"/>
                  <a:gd name="T4" fmla="*/ 23 w 216"/>
                  <a:gd name="T5" fmla="*/ 413 h 455"/>
                  <a:gd name="T6" fmla="*/ 70 w 216"/>
                  <a:gd name="T7" fmla="*/ 389 h 455"/>
                  <a:gd name="T8" fmla="*/ 0 w 216"/>
                  <a:gd name="T9" fmla="*/ 455 h 455"/>
                  <a:gd name="T10" fmla="*/ 7 w 216"/>
                  <a:gd name="T11" fmla="*/ 359 h 455"/>
                  <a:gd name="T12" fmla="*/ 18 w 216"/>
                  <a:gd name="T13" fmla="*/ 411 h 455"/>
                  <a:gd name="T14" fmla="*/ 211 w 216"/>
                  <a:gd name="T15" fmla="*/ 0 h 455"/>
                  <a:gd name="T16" fmla="*/ 216 w 216"/>
                  <a:gd name="T17" fmla="*/ 2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6" h="455">
                    <a:moveTo>
                      <a:pt x="216" y="2"/>
                    </a:moveTo>
                    <a:lnTo>
                      <a:pt x="216" y="2"/>
                    </a:lnTo>
                    <a:lnTo>
                      <a:pt x="23" y="413"/>
                    </a:lnTo>
                    <a:lnTo>
                      <a:pt x="70" y="389"/>
                    </a:lnTo>
                    <a:lnTo>
                      <a:pt x="0" y="455"/>
                    </a:lnTo>
                    <a:lnTo>
                      <a:pt x="7" y="359"/>
                    </a:lnTo>
                    <a:lnTo>
                      <a:pt x="18" y="411"/>
                    </a:lnTo>
                    <a:lnTo>
                      <a:pt x="211" y="0"/>
                    </a:lnTo>
                    <a:lnTo>
                      <a:pt x="216" y="2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46" name="Freeform 533"/>
              <p:cNvSpPr>
                <a:spLocks/>
              </p:cNvSpPr>
              <p:nvPr/>
            </p:nvSpPr>
            <p:spPr bwMode="auto">
              <a:xfrm>
                <a:off x="5130" y="3309"/>
                <a:ext cx="431" cy="378"/>
              </a:xfrm>
              <a:custGeom>
                <a:avLst/>
                <a:gdLst>
                  <a:gd name="T0" fmla="*/ 832 w 835"/>
                  <a:gd name="T1" fmla="*/ 731 h 731"/>
                  <a:gd name="T2" fmla="*/ 832 w 835"/>
                  <a:gd name="T3" fmla="*/ 731 h 731"/>
                  <a:gd name="T4" fmla="*/ 34 w 835"/>
                  <a:gd name="T5" fmla="*/ 33 h 731"/>
                  <a:gd name="T6" fmla="*/ 45 w 835"/>
                  <a:gd name="T7" fmla="*/ 85 h 731"/>
                  <a:gd name="T8" fmla="*/ 0 w 835"/>
                  <a:gd name="T9" fmla="*/ 0 h 731"/>
                  <a:gd name="T10" fmla="*/ 91 w 835"/>
                  <a:gd name="T11" fmla="*/ 32 h 731"/>
                  <a:gd name="T12" fmla="*/ 38 w 835"/>
                  <a:gd name="T13" fmla="*/ 29 h 731"/>
                  <a:gd name="T14" fmla="*/ 835 w 835"/>
                  <a:gd name="T15" fmla="*/ 727 h 731"/>
                  <a:gd name="T16" fmla="*/ 832 w 835"/>
                  <a:gd name="T17" fmla="*/ 731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5" h="731">
                    <a:moveTo>
                      <a:pt x="832" y="731"/>
                    </a:moveTo>
                    <a:lnTo>
                      <a:pt x="832" y="731"/>
                    </a:lnTo>
                    <a:lnTo>
                      <a:pt x="34" y="33"/>
                    </a:lnTo>
                    <a:lnTo>
                      <a:pt x="45" y="85"/>
                    </a:lnTo>
                    <a:lnTo>
                      <a:pt x="0" y="0"/>
                    </a:lnTo>
                    <a:lnTo>
                      <a:pt x="91" y="32"/>
                    </a:lnTo>
                    <a:lnTo>
                      <a:pt x="38" y="29"/>
                    </a:lnTo>
                    <a:lnTo>
                      <a:pt x="835" y="727"/>
                    </a:lnTo>
                    <a:lnTo>
                      <a:pt x="832" y="731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47" name="Freeform 534"/>
              <p:cNvSpPr>
                <a:spLocks/>
              </p:cNvSpPr>
              <p:nvPr/>
            </p:nvSpPr>
            <p:spPr bwMode="auto">
              <a:xfrm>
                <a:off x="5130" y="3309"/>
                <a:ext cx="431" cy="378"/>
              </a:xfrm>
              <a:custGeom>
                <a:avLst/>
                <a:gdLst>
                  <a:gd name="T0" fmla="*/ 832 w 835"/>
                  <a:gd name="T1" fmla="*/ 731 h 731"/>
                  <a:gd name="T2" fmla="*/ 832 w 835"/>
                  <a:gd name="T3" fmla="*/ 731 h 731"/>
                  <a:gd name="T4" fmla="*/ 34 w 835"/>
                  <a:gd name="T5" fmla="*/ 33 h 731"/>
                  <a:gd name="T6" fmla="*/ 45 w 835"/>
                  <a:gd name="T7" fmla="*/ 85 h 731"/>
                  <a:gd name="T8" fmla="*/ 0 w 835"/>
                  <a:gd name="T9" fmla="*/ 0 h 731"/>
                  <a:gd name="T10" fmla="*/ 91 w 835"/>
                  <a:gd name="T11" fmla="*/ 32 h 731"/>
                  <a:gd name="T12" fmla="*/ 38 w 835"/>
                  <a:gd name="T13" fmla="*/ 29 h 731"/>
                  <a:gd name="T14" fmla="*/ 835 w 835"/>
                  <a:gd name="T15" fmla="*/ 727 h 731"/>
                  <a:gd name="T16" fmla="*/ 832 w 835"/>
                  <a:gd name="T17" fmla="*/ 731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5" h="731">
                    <a:moveTo>
                      <a:pt x="832" y="731"/>
                    </a:moveTo>
                    <a:lnTo>
                      <a:pt x="832" y="731"/>
                    </a:lnTo>
                    <a:lnTo>
                      <a:pt x="34" y="33"/>
                    </a:lnTo>
                    <a:lnTo>
                      <a:pt x="45" y="85"/>
                    </a:lnTo>
                    <a:lnTo>
                      <a:pt x="0" y="0"/>
                    </a:lnTo>
                    <a:lnTo>
                      <a:pt x="91" y="32"/>
                    </a:lnTo>
                    <a:lnTo>
                      <a:pt x="38" y="29"/>
                    </a:lnTo>
                    <a:lnTo>
                      <a:pt x="835" y="727"/>
                    </a:lnTo>
                    <a:lnTo>
                      <a:pt x="832" y="731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48" name="Freeform 535"/>
              <p:cNvSpPr>
                <a:spLocks/>
              </p:cNvSpPr>
              <p:nvPr/>
            </p:nvSpPr>
            <p:spPr bwMode="auto">
              <a:xfrm>
                <a:off x="5145" y="3268"/>
                <a:ext cx="370" cy="79"/>
              </a:xfrm>
              <a:custGeom>
                <a:avLst/>
                <a:gdLst>
                  <a:gd name="T0" fmla="*/ 716 w 717"/>
                  <a:gd name="T1" fmla="*/ 152 h 152"/>
                  <a:gd name="T2" fmla="*/ 716 w 717"/>
                  <a:gd name="T3" fmla="*/ 152 h 152"/>
                  <a:gd name="T4" fmla="*/ 47 w 717"/>
                  <a:gd name="T5" fmla="*/ 30 h 152"/>
                  <a:gd name="T6" fmla="*/ 82 w 717"/>
                  <a:gd name="T7" fmla="*/ 69 h 152"/>
                  <a:gd name="T8" fmla="*/ 0 w 717"/>
                  <a:gd name="T9" fmla="*/ 19 h 152"/>
                  <a:gd name="T10" fmla="*/ 95 w 717"/>
                  <a:gd name="T11" fmla="*/ 0 h 152"/>
                  <a:gd name="T12" fmla="*/ 47 w 717"/>
                  <a:gd name="T13" fmla="*/ 25 h 152"/>
                  <a:gd name="T14" fmla="*/ 717 w 717"/>
                  <a:gd name="T15" fmla="*/ 148 h 152"/>
                  <a:gd name="T16" fmla="*/ 716 w 717"/>
                  <a:gd name="T17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7" h="152">
                    <a:moveTo>
                      <a:pt x="716" y="152"/>
                    </a:moveTo>
                    <a:lnTo>
                      <a:pt x="716" y="152"/>
                    </a:lnTo>
                    <a:lnTo>
                      <a:pt x="47" y="30"/>
                    </a:lnTo>
                    <a:lnTo>
                      <a:pt x="82" y="69"/>
                    </a:lnTo>
                    <a:lnTo>
                      <a:pt x="0" y="19"/>
                    </a:lnTo>
                    <a:lnTo>
                      <a:pt x="95" y="0"/>
                    </a:lnTo>
                    <a:lnTo>
                      <a:pt x="47" y="25"/>
                    </a:lnTo>
                    <a:lnTo>
                      <a:pt x="717" y="148"/>
                    </a:lnTo>
                    <a:lnTo>
                      <a:pt x="716" y="152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49" name="Freeform 536"/>
              <p:cNvSpPr>
                <a:spLocks/>
              </p:cNvSpPr>
              <p:nvPr/>
            </p:nvSpPr>
            <p:spPr bwMode="auto">
              <a:xfrm>
                <a:off x="5145" y="3268"/>
                <a:ext cx="370" cy="79"/>
              </a:xfrm>
              <a:custGeom>
                <a:avLst/>
                <a:gdLst>
                  <a:gd name="T0" fmla="*/ 716 w 717"/>
                  <a:gd name="T1" fmla="*/ 152 h 152"/>
                  <a:gd name="T2" fmla="*/ 716 w 717"/>
                  <a:gd name="T3" fmla="*/ 152 h 152"/>
                  <a:gd name="T4" fmla="*/ 47 w 717"/>
                  <a:gd name="T5" fmla="*/ 30 h 152"/>
                  <a:gd name="T6" fmla="*/ 82 w 717"/>
                  <a:gd name="T7" fmla="*/ 69 h 152"/>
                  <a:gd name="T8" fmla="*/ 0 w 717"/>
                  <a:gd name="T9" fmla="*/ 19 h 152"/>
                  <a:gd name="T10" fmla="*/ 95 w 717"/>
                  <a:gd name="T11" fmla="*/ 0 h 152"/>
                  <a:gd name="T12" fmla="*/ 47 w 717"/>
                  <a:gd name="T13" fmla="*/ 25 h 152"/>
                  <a:gd name="T14" fmla="*/ 717 w 717"/>
                  <a:gd name="T15" fmla="*/ 148 h 152"/>
                  <a:gd name="T16" fmla="*/ 716 w 717"/>
                  <a:gd name="T17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7" h="152">
                    <a:moveTo>
                      <a:pt x="716" y="152"/>
                    </a:moveTo>
                    <a:lnTo>
                      <a:pt x="716" y="152"/>
                    </a:lnTo>
                    <a:lnTo>
                      <a:pt x="47" y="30"/>
                    </a:lnTo>
                    <a:lnTo>
                      <a:pt x="82" y="69"/>
                    </a:lnTo>
                    <a:lnTo>
                      <a:pt x="0" y="19"/>
                    </a:lnTo>
                    <a:lnTo>
                      <a:pt x="95" y="0"/>
                    </a:lnTo>
                    <a:lnTo>
                      <a:pt x="47" y="25"/>
                    </a:lnTo>
                    <a:lnTo>
                      <a:pt x="717" y="148"/>
                    </a:lnTo>
                    <a:lnTo>
                      <a:pt x="716" y="152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50" name="Freeform 537"/>
              <p:cNvSpPr>
                <a:spLocks/>
              </p:cNvSpPr>
              <p:nvPr/>
            </p:nvSpPr>
            <p:spPr bwMode="auto">
              <a:xfrm>
                <a:off x="5135" y="3303"/>
                <a:ext cx="270" cy="184"/>
              </a:xfrm>
              <a:custGeom>
                <a:avLst/>
                <a:gdLst>
                  <a:gd name="T0" fmla="*/ 520 w 523"/>
                  <a:gd name="T1" fmla="*/ 357 h 357"/>
                  <a:gd name="T2" fmla="*/ 520 w 523"/>
                  <a:gd name="T3" fmla="*/ 357 h 357"/>
                  <a:gd name="T4" fmla="*/ 38 w 523"/>
                  <a:gd name="T5" fmla="*/ 29 h 357"/>
                  <a:gd name="T6" fmla="*/ 55 w 523"/>
                  <a:gd name="T7" fmla="*/ 79 h 357"/>
                  <a:gd name="T8" fmla="*/ 0 w 523"/>
                  <a:gd name="T9" fmla="*/ 0 h 357"/>
                  <a:gd name="T10" fmla="*/ 94 w 523"/>
                  <a:gd name="T11" fmla="*/ 21 h 357"/>
                  <a:gd name="T12" fmla="*/ 41 w 523"/>
                  <a:gd name="T13" fmla="*/ 25 h 357"/>
                  <a:gd name="T14" fmla="*/ 523 w 523"/>
                  <a:gd name="T15" fmla="*/ 353 h 357"/>
                  <a:gd name="T16" fmla="*/ 520 w 523"/>
                  <a:gd name="T17" fmla="*/ 357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3" h="357">
                    <a:moveTo>
                      <a:pt x="520" y="357"/>
                    </a:moveTo>
                    <a:lnTo>
                      <a:pt x="520" y="357"/>
                    </a:lnTo>
                    <a:lnTo>
                      <a:pt x="38" y="29"/>
                    </a:lnTo>
                    <a:lnTo>
                      <a:pt x="55" y="79"/>
                    </a:lnTo>
                    <a:lnTo>
                      <a:pt x="0" y="0"/>
                    </a:lnTo>
                    <a:lnTo>
                      <a:pt x="94" y="21"/>
                    </a:lnTo>
                    <a:lnTo>
                      <a:pt x="41" y="25"/>
                    </a:lnTo>
                    <a:lnTo>
                      <a:pt x="523" y="353"/>
                    </a:lnTo>
                    <a:lnTo>
                      <a:pt x="520" y="357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51" name="Freeform 538"/>
              <p:cNvSpPr>
                <a:spLocks/>
              </p:cNvSpPr>
              <p:nvPr/>
            </p:nvSpPr>
            <p:spPr bwMode="auto">
              <a:xfrm>
                <a:off x="5135" y="3303"/>
                <a:ext cx="270" cy="184"/>
              </a:xfrm>
              <a:custGeom>
                <a:avLst/>
                <a:gdLst>
                  <a:gd name="T0" fmla="*/ 520 w 523"/>
                  <a:gd name="T1" fmla="*/ 357 h 357"/>
                  <a:gd name="T2" fmla="*/ 520 w 523"/>
                  <a:gd name="T3" fmla="*/ 357 h 357"/>
                  <a:gd name="T4" fmla="*/ 38 w 523"/>
                  <a:gd name="T5" fmla="*/ 29 h 357"/>
                  <a:gd name="T6" fmla="*/ 55 w 523"/>
                  <a:gd name="T7" fmla="*/ 79 h 357"/>
                  <a:gd name="T8" fmla="*/ 0 w 523"/>
                  <a:gd name="T9" fmla="*/ 0 h 357"/>
                  <a:gd name="T10" fmla="*/ 94 w 523"/>
                  <a:gd name="T11" fmla="*/ 21 h 357"/>
                  <a:gd name="T12" fmla="*/ 41 w 523"/>
                  <a:gd name="T13" fmla="*/ 25 h 357"/>
                  <a:gd name="T14" fmla="*/ 523 w 523"/>
                  <a:gd name="T15" fmla="*/ 353 h 357"/>
                  <a:gd name="T16" fmla="*/ 520 w 523"/>
                  <a:gd name="T17" fmla="*/ 357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3" h="357">
                    <a:moveTo>
                      <a:pt x="520" y="357"/>
                    </a:moveTo>
                    <a:lnTo>
                      <a:pt x="520" y="357"/>
                    </a:lnTo>
                    <a:lnTo>
                      <a:pt x="38" y="29"/>
                    </a:lnTo>
                    <a:lnTo>
                      <a:pt x="55" y="79"/>
                    </a:lnTo>
                    <a:lnTo>
                      <a:pt x="0" y="0"/>
                    </a:lnTo>
                    <a:lnTo>
                      <a:pt x="94" y="21"/>
                    </a:lnTo>
                    <a:lnTo>
                      <a:pt x="41" y="25"/>
                    </a:lnTo>
                    <a:lnTo>
                      <a:pt x="523" y="353"/>
                    </a:lnTo>
                    <a:lnTo>
                      <a:pt x="520" y="357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52" name="Freeform 539"/>
              <p:cNvSpPr>
                <a:spLocks/>
              </p:cNvSpPr>
              <p:nvPr/>
            </p:nvSpPr>
            <p:spPr bwMode="auto">
              <a:xfrm>
                <a:off x="5065" y="3331"/>
                <a:ext cx="36" cy="318"/>
              </a:xfrm>
              <a:custGeom>
                <a:avLst/>
                <a:gdLst>
                  <a:gd name="T0" fmla="*/ 38 w 70"/>
                  <a:gd name="T1" fmla="*/ 617 h 617"/>
                  <a:gd name="T2" fmla="*/ 38 w 70"/>
                  <a:gd name="T3" fmla="*/ 617 h 617"/>
                  <a:gd name="T4" fmla="*/ 32 w 70"/>
                  <a:gd name="T5" fmla="*/ 48 h 617"/>
                  <a:gd name="T6" fmla="*/ 0 w 70"/>
                  <a:gd name="T7" fmla="*/ 90 h 617"/>
                  <a:gd name="T8" fmla="*/ 34 w 70"/>
                  <a:gd name="T9" fmla="*/ 0 h 617"/>
                  <a:gd name="T10" fmla="*/ 70 w 70"/>
                  <a:gd name="T11" fmla="*/ 89 h 617"/>
                  <a:gd name="T12" fmla="*/ 36 w 70"/>
                  <a:gd name="T13" fmla="*/ 48 h 617"/>
                  <a:gd name="T14" fmla="*/ 43 w 70"/>
                  <a:gd name="T15" fmla="*/ 617 h 617"/>
                  <a:gd name="T16" fmla="*/ 38 w 70"/>
                  <a:gd name="T17" fmla="*/ 617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617">
                    <a:moveTo>
                      <a:pt x="38" y="617"/>
                    </a:moveTo>
                    <a:lnTo>
                      <a:pt x="38" y="617"/>
                    </a:lnTo>
                    <a:lnTo>
                      <a:pt x="32" y="48"/>
                    </a:lnTo>
                    <a:lnTo>
                      <a:pt x="0" y="90"/>
                    </a:lnTo>
                    <a:lnTo>
                      <a:pt x="34" y="0"/>
                    </a:lnTo>
                    <a:lnTo>
                      <a:pt x="70" y="89"/>
                    </a:lnTo>
                    <a:lnTo>
                      <a:pt x="36" y="48"/>
                    </a:lnTo>
                    <a:lnTo>
                      <a:pt x="43" y="617"/>
                    </a:lnTo>
                    <a:lnTo>
                      <a:pt x="38" y="617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53" name="Freeform 540"/>
              <p:cNvSpPr>
                <a:spLocks/>
              </p:cNvSpPr>
              <p:nvPr/>
            </p:nvSpPr>
            <p:spPr bwMode="auto">
              <a:xfrm>
                <a:off x="5065" y="3331"/>
                <a:ext cx="36" cy="318"/>
              </a:xfrm>
              <a:custGeom>
                <a:avLst/>
                <a:gdLst>
                  <a:gd name="T0" fmla="*/ 38 w 70"/>
                  <a:gd name="T1" fmla="*/ 617 h 617"/>
                  <a:gd name="T2" fmla="*/ 38 w 70"/>
                  <a:gd name="T3" fmla="*/ 617 h 617"/>
                  <a:gd name="T4" fmla="*/ 32 w 70"/>
                  <a:gd name="T5" fmla="*/ 48 h 617"/>
                  <a:gd name="T6" fmla="*/ 0 w 70"/>
                  <a:gd name="T7" fmla="*/ 90 h 617"/>
                  <a:gd name="T8" fmla="*/ 34 w 70"/>
                  <a:gd name="T9" fmla="*/ 0 h 617"/>
                  <a:gd name="T10" fmla="*/ 70 w 70"/>
                  <a:gd name="T11" fmla="*/ 89 h 617"/>
                  <a:gd name="T12" fmla="*/ 36 w 70"/>
                  <a:gd name="T13" fmla="*/ 48 h 617"/>
                  <a:gd name="T14" fmla="*/ 43 w 70"/>
                  <a:gd name="T15" fmla="*/ 617 h 617"/>
                  <a:gd name="T16" fmla="*/ 38 w 70"/>
                  <a:gd name="T17" fmla="*/ 617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617">
                    <a:moveTo>
                      <a:pt x="38" y="617"/>
                    </a:moveTo>
                    <a:lnTo>
                      <a:pt x="38" y="617"/>
                    </a:lnTo>
                    <a:lnTo>
                      <a:pt x="32" y="48"/>
                    </a:lnTo>
                    <a:lnTo>
                      <a:pt x="0" y="90"/>
                    </a:lnTo>
                    <a:lnTo>
                      <a:pt x="34" y="0"/>
                    </a:lnTo>
                    <a:lnTo>
                      <a:pt x="70" y="89"/>
                    </a:lnTo>
                    <a:lnTo>
                      <a:pt x="36" y="48"/>
                    </a:lnTo>
                    <a:lnTo>
                      <a:pt x="43" y="617"/>
                    </a:lnTo>
                    <a:lnTo>
                      <a:pt x="38" y="617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54" name="Freeform 541"/>
              <p:cNvSpPr>
                <a:spLocks/>
              </p:cNvSpPr>
              <p:nvPr/>
            </p:nvSpPr>
            <p:spPr bwMode="auto">
              <a:xfrm>
                <a:off x="5316" y="2950"/>
                <a:ext cx="150" cy="117"/>
              </a:xfrm>
              <a:custGeom>
                <a:avLst/>
                <a:gdLst>
                  <a:gd name="T0" fmla="*/ 286 w 289"/>
                  <a:gd name="T1" fmla="*/ 227 h 227"/>
                  <a:gd name="T2" fmla="*/ 286 w 289"/>
                  <a:gd name="T3" fmla="*/ 227 h 227"/>
                  <a:gd name="T4" fmla="*/ 36 w 289"/>
                  <a:gd name="T5" fmla="*/ 32 h 227"/>
                  <a:gd name="T6" fmla="*/ 49 w 289"/>
                  <a:gd name="T7" fmla="*/ 83 h 227"/>
                  <a:gd name="T8" fmla="*/ 0 w 289"/>
                  <a:gd name="T9" fmla="*/ 0 h 227"/>
                  <a:gd name="T10" fmla="*/ 92 w 289"/>
                  <a:gd name="T11" fmla="*/ 28 h 227"/>
                  <a:gd name="T12" fmla="*/ 39 w 289"/>
                  <a:gd name="T13" fmla="*/ 28 h 227"/>
                  <a:gd name="T14" fmla="*/ 289 w 289"/>
                  <a:gd name="T15" fmla="*/ 223 h 227"/>
                  <a:gd name="T16" fmla="*/ 286 w 289"/>
                  <a:gd name="T17" fmla="*/ 22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227">
                    <a:moveTo>
                      <a:pt x="286" y="227"/>
                    </a:moveTo>
                    <a:lnTo>
                      <a:pt x="286" y="227"/>
                    </a:lnTo>
                    <a:lnTo>
                      <a:pt x="36" y="32"/>
                    </a:lnTo>
                    <a:lnTo>
                      <a:pt x="49" y="83"/>
                    </a:lnTo>
                    <a:lnTo>
                      <a:pt x="0" y="0"/>
                    </a:lnTo>
                    <a:lnTo>
                      <a:pt x="92" y="28"/>
                    </a:lnTo>
                    <a:lnTo>
                      <a:pt x="39" y="28"/>
                    </a:lnTo>
                    <a:lnTo>
                      <a:pt x="289" y="223"/>
                    </a:lnTo>
                    <a:lnTo>
                      <a:pt x="286" y="227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55" name="Freeform 542"/>
              <p:cNvSpPr>
                <a:spLocks/>
              </p:cNvSpPr>
              <p:nvPr/>
            </p:nvSpPr>
            <p:spPr bwMode="auto">
              <a:xfrm>
                <a:off x="5316" y="2950"/>
                <a:ext cx="150" cy="117"/>
              </a:xfrm>
              <a:custGeom>
                <a:avLst/>
                <a:gdLst>
                  <a:gd name="T0" fmla="*/ 286 w 289"/>
                  <a:gd name="T1" fmla="*/ 227 h 227"/>
                  <a:gd name="T2" fmla="*/ 286 w 289"/>
                  <a:gd name="T3" fmla="*/ 227 h 227"/>
                  <a:gd name="T4" fmla="*/ 36 w 289"/>
                  <a:gd name="T5" fmla="*/ 32 h 227"/>
                  <a:gd name="T6" fmla="*/ 49 w 289"/>
                  <a:gd name="T7" fmla="*/ 83 h 227"/>
                  <a:gd name="T8" fmla="*/ 0 w 289"/>
                  <a:gd name="T9" fmla="*/ 0 h 227"/>
                  <a:gd name="T10" fmla="*/ 92 w 289"/>
                  <a:gd name="T11" fmla="*/ 28 h 227"/>
                  <a:gd name="T12" fmla="*/ 39 w 289"/>
                  <a:gd name="T13" fmla="*/ 28 h 227"/>
                  <a:gd name="T14" fmla="*/ 289 w 289"/>
                  <a:gd name="T15" fmla="*/ 223 h 227"/>
                  <a:gd name="T16" fmla="*/ 286 w 289"/>
                  <a:gd name="T17" fmla="*/ 22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227">
                    <a:moveTo>
                      <a:pt x="286" y="227"/>
                    </a:moveTo>
                    <a:lnTo>
                      <a:pt x="286" y="227"/>
                    </a:lnTo>
                    <a:lnTo>
                      <a:pt x="36" y="32"/>
                    </a:lnTo>
                    <a:lnTo>
                      <a:pt x="49" y="83"/>
                    </a:lnTo>
                    <a:lnTo>
                      <a:pt x="0" y="0"/>
                    </a:lnTo>
                    <a:lnTo>
                      <a:pt x="92" y="28"/>
                    </a:lnTo>
                    <a:lnTo>
                      <a:pt x="39" y="28"/>
                    </a:lnTo>
                    <a:lnTo>
                      <a:pt x="289" y="223"/>
                    </a:lnTo>
                    <a:lnTo>
                      <a:pt x="286" y="227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56" name="Freeform 543"/>
              <p:cNvSpPr>
                <a:spLocks/>
              </p:cNvSpPr>
              <p:nvPr/>
            </p:nvSpPr>
            <p:spPr bwMode="auto">
              <a:xfrm>
                <a:off x="5319" y="2946"/>
                <a:ext cx="313" cy="217"/>
              </a:xfrm>
              <a:custGeom>
                <a:avLst/>
                <a:gdLst>
                  <a:gd name="T0" fmla="*/ 602 w 605"/>
                  <a:gd name="T1" fmla="*/ 420 h 420"/>
                  <a:gd name="T2" fmla="*/ 602 w 605"/>
                  <a:gd name="T3" fmla="*/ 420 h 420"/>
                  <a:gd name="T4" fmla="*/ 38 w 605"/>
                  <a:gd name="T5" fmla="*/ 29 h 420"/>
                  <a:gd name="T6" fmla="*/ 54 w 605"/>
                  <a:gd name="T7" fmla="*/ 80 h 420"/>
                  <a:gd name="T8" fmla="*/ 0 w 605"/>
                  <a:gd name="T9" fmla="*/ 0 h 420"/>
                  <a:gd name="T10" fmla="*/ 94 w 605"/>
                  <a:gd name="T11" fmla="*/ 22 h 420"/>
                  <a:gd name="T12" fmla="*/ 41 w 605"/>
                  <a:gd name="T13" fmla="*/ 25 h 420"/>
                  <a:gd name="T14" fmla="*/ 605 w 605"/>
                  <a:gd name="T15" fmla="*/ 416 h 420"/>
                  <a:gd name="T16" fmla="*/ 602 w 605"/>
                  <a:gd name="T17" fmla="*/ 42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5" h="420">
                    <a:moveTo>
                      <a:pt x="602" y="420"/>
                    </a:moveTo>
                    <a:lnTo>
                      <a:pt x="602" y="420"/>
                    </a:lnTo>
                    <a:lnTo>
                      <a:pt x="38" y="29"/>
                    </a:lnTo>
                    <a:lnTo>
                      <a:pt x="54" y="80"/>
                    </a:lnTo>
                    <a:lnTo>
                      <a:pt x="0" y="0"/>
                    </a:lnTo>
                    <a:lnTo>
                      <a:pt x="94" y="22"/>
                    </a:lnTo>
                    <a:lnTo>
                      <a:pt x="41" y="25"/>
                    </a:lnTo>
                    <a:lnTo>
                      <a:pt x="605" y="416"/>
                    </a:lnTo>
                    <a:lnTo>
                      <a:pt x="602" y="42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57" name="Freeform 544"/>
              <p:cNvSpPr>
                <a:spLocks/>
              </p:cNvSpPr>
              <p:nvPr/>
            </p:nvSpPr>
            <p:spPr bwMode="auto">
              <a:xfrm>
                <a:off x="5319" y="2946"/>
                <a:ext cx="313" cy="217"/>
              </a:xfrm>
              <a:custGeom>
                <a:avLst/>
                <a:gdLst>
                  <a:gd name="T0" fmla="*/ 602 w 605"/>
                  <a:gd name="T1" fmla="*/ 420 h 420"/>
                  <a:gd name="T2" fmla="*/ 602 w 605"/>
                  <a:gd name="T3" fmla="*/ 420 h 420"/>
                  <a:gd name="T4" fmla="*/ 38 w 605"/>
                  <a:gd name="T5" fmla="*/ 29 h 420"/>
                  <a:gd name="T6" fmla="*/ 54 w 605"/>
                  <a:gd name="T7" fmla="*/ 80 h 420"/>
                  <a:gd name="T8" fmla="*/ 0 w 605"/>
                  <a:gd name="T9" fmla="*/ 0 h 420"/>
                  <a:gd name="T10" fmla="*/ 94 w 605"/>
                  <a:gd name="T11" fmla="*/ 22 h 420"/>
                  <a:gd name="T12" fmla="*/ 41 w 605"/>
                  <a:gd name="T13" fmla="*/ 25 h 420"/>
                  <a:gd name="T14" fmla="*/ 605 w 605"/>
                  <a:gd name="T15" fmla="*/ 416 h 420"/>
                  <a:gd name="T16" fmla="*/ 602 w 605"/>
                  <a:gd name="T17" fmla="*/ 42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5" h="420">
                    <a:moveTo>
                      <a:pt x="602" y="420"/>
                    </a:moveTo>
                    <a:lnTo>
                      <a:pt x="602" y="420"/>
                    </a:lnTo>
                    <a:lnTo>
                      <a:pt x="38" y="29"/>
                    </a:lnTo>
                    <a:lnTo>
                      <a:pt x="54" y="80"/>
                    </a:lnTo>
                    <a:lnTo>
                      <a:pt x="0" y="0"/>
                    </a:lnTo>
                    <a:lnTo>
                      <a:pt x="94" y="22"/>
                    </a:lnTo>
                    <a:lnTo>
                      <a:pt x="41" y="25"/>
                    </a:lnTo>
                    <a:lnTo>
                      <a:pt x="605" y="416"/>
                    </a:lnTo>
                    <a:lnTo>
                      <a:pt x="602" y="42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58" name="Freeform 545"/>
              <p:cNvSpPr>
                <a:spLocks/>
              </p:cNvSpPr>
              <p:nvPr/>
            </p:nvSpPr>
            <p:spPr bwMode="auto">
              <a:xfrm>
                <a:off x="5333" y="2888"/>
                <a:ext cx="59" cy="36"/>
              </a:xfrm>
              <a:custGeom>
                <a:avLst/>
                <a:gdLst>
                  <a:gd name="T0" fmla="*/ 114 w 114"/>
                  <a:gd name="T1" fmla="*/ 38 h 70"/>
                  <a:gd name="T2" fmla="*/ 114 w 114"/>
                  <a:gd name="T3" fmla="*/ 38 h 70"/>
                  <a:gd name="T4" fmla="*/ 47 w 114"/>
                  <a:gd name="T5" fmla="*/ 36 h 70"/>
                  <a:gd name="T6" fmla="*/ 88 w 114"/>
                  <a:gd name="T7" fmla="*/ 70 h 70"/>
                  <a:gd name="T8" fmla="*/ 0 w 114"/>
                  <a:gd name="T9" fmla="*/ 31 h 70"/>
                  <a:gd name="T10" fmla="*/ 90 w 114"/>
                  <a:gd name="T11" fmla="*/ 0 h 70"/>
                  <a:gd name="T12" fmla="*/ 47 w 114"/>
                  <a:gd name="T13" fmla="*/ 31 h 70"/>
                  <a:gd name="T14" fmla="*/ 114 w 114"/>
                  <a:gd name="T15" fmla="*/ 34 h 70"/>
                  <a:gd name="T16" fmla="*/ 114 w 114"/>
                  <a:gd name="T17" fmla="*/ 3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" h="70">
                    <a:moveTo>
                      <a:pt x="114" y="38"/>
                    </a:moveTo>
                    <a:lnTo>
                      <a:pt x="114" y="38"/>
                    </a:lnTo>
                    <a:lnTo>
                      <a:pt x="47" y="36"/>
                    </a:lnTo>
                    <a:lnTo>
                      <a:pt x="88" y="70"/>
                    </a:lnTo>
                    <a:lnTo>
                      <a:pt x="0" y="31"/>
                    </a:lnTo>
                    <a:lnTo>
                      <a:pt x="90" y="0"/>
                    </a:lnTo>
                    <a:lnTo>
                      <a:pt x="47" y="31"/>
                    </a:lnTo>
                    <a:lnTo>
                      <a:pt x="114" y="34"/>
                    </a:lnTo>
                    <a:lnTo>
                      <a:pt x="114" y="38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59" name="Freeform 546"/>
              <p:cNvSpPr>
                <a:spLocks/>
              </p:cNvSpPr>
              <p:nvPr/>
            </p:nvSpPr>
            <p:spPr bwMode="auto">
              <a:xfrm>
                <a:off x="5333" y="2888"/>
                <a:ext cx="59" cy="36"/>
              </a:xfrm>
              <a:custGeom>
                <a:avLst/>
                <a:gdLst>
                  <a:gd name="T0" fmla="*/ 114 w 114"/>
                  <a:gd name="T1" fmla="*/ 38 h 70"/>
                  <a:gd name="T2" fmla="*/ 114 w 114"/>
                  <a:gd name="T3" fmla="*/ 38 h 70"/>
                  <a:gd name="T4" fmla="*/ 47 w 114"/>
                  <a:gd name="T5" fmla="*/ 36 h 70"/>
                  <a:gd name="T6" fmla="*/ 88 w 114"/>
                  <a:gd name="T7" fmla="*/ 70 h 70"/>
                  <a:gd name="T8" fmla="*/ 0 w 114"/>
                  <a:gd name="T9" fmla="*/ 31 h 70"/>
                  <a:gd name="T10" fmla="*/ 90 w 114"/>
                  <a:gd name="T11" fmla="*/ 0 h 70"/>
                  <a:gd name="T12" fmla="*/ 47 w 114"/>
                  <a:gd name="T13" fmla="*/ 31 h 70"/>
                  <a:gd name="T14" fmla="*/ 114 w 114"/>
                  <a:gd name="T15" fmla="*/ 34 h 70"/>
                  <a:gd name="T16" fmla="*/ 114 w 114"/>
                  <a:gd name="T17" fmla="*/ 3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" h="70">
                    <a:moveTo>
                      <a:pt x="114" y="38"/>
                    </a:moveTo>
                    <a:lnTo>
                      <a:pt x="114" y="38"/>
                    </a:lnTo>
                    <a:lnTo>
                      <a:pt x="47" y="36"/>
                    </a:lnTo>
                    <a:lnTo>
                      <a:pt x="88" y="70"/>
                    </a:lnTo>
                    <a:lnTo>
                      <a:pt x="0" y="31"/>
                    </a:lnTo>
                    <a:lnTo>
                      <a:pt x="90" y="0"/>
                    </a:lnTo>
                    <a:lnTo>
                      <a:pt x="47" y="31"/>
                    </a:lnTo>
                    <a:lnTo>
                      <a:pt x="114" y="34"/>
                    </a:lnTo>
                    <a:lnTo>
                      <a:pt x="114" y="38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60" name="Freeform 547"/>
              <p:cNvSpPr>
                <a:spLocks/>
              </p:cNvSpPr>
              <p:nvPr/>
            </p:nvSpPr>
            <p:spPr bwMode="auto">
              <a:xfrm>
                <a:off x="5108" y="2973"/>
                <a:ext cx="111" cy="235"/>
              </a:xfrm>
              <a:custGeom>
                <a:avLst/>
                <a:gdLst>
                  <a:gd name="T0" fmla="*/ 0 w 216"/>
                  <a:gd name="T1" fmla="*/ 453 h 455"/>
                  <a:gd name="T2" fmla="*/ 0 w 216"/>
                  <a:gd name="T3" fmla="*/ 453 h 455"/>
                  <a:gd name="T4" fmla="*/ 193 w 216"/>
                  <a:gd name="T5" fmla="*/ 42 h 455"/>
                  <a:gd name="T6" fmla="*/ 146 w 216"/>
                  <a:gd name="T7" fmla="*/ 66 h 455"/>
                  <a:gd name="T8" fmla="*/ 216 w 216"/>
                  <a:gd name="T9" fmla="*/ 0 h 455"/>
                  <a:gd name="T10" fmla="*/ 209 w 216"/>
                  <a:gd name="T11" fmla="*/ 96 h 455"/>
                  <a:gd name="T12" fmla="*/ 197 w 216"/>
                  <a:gd name="T13" fmla="*/ 44 h 455"/>
                  <a:gd name="T14" fmla="*/ 4 w 216"/>
                  <a:gd name="T15" fmla="*/ 455 h 455"/>
                  <a:gd name="T16" fmla="*/ 0 w 216"/>
                  <a:gd name="T17" fmla="*/ 453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6" h="455">
                    <a:moveTo>
                      <a:pt x="0" y="453"/>
                    </a:moveTo>
                    <a:lnTo>
                      <a:pt x="0" y="453"/>
                    </a:lnTo>
                    <a:lnTo>
                      <a:pt x="193" y="42"/>
                    </a:lnTo>
                    <a:lnTo>
                      <a:pt x="146" y="66"/>
                    </a:lnTo>
                    <a:lnTo>
                      <a:pt x="216" y="0"/>
                    </a:lnTo>
                    <a:lnTo>
                      <a:pt x="209" y="96"/>
                    </a:lnTo>
                    <a:lnTo>
                      <a:pt x="197" y="44"/>
                    </a:lnTo>
                    <a:lnTo>
                      <a:pt x="4" y="455"/>
                    </a:lnTo>
                    <a:lnTo>
                      <a:pt x="0" y="453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61" name="Freeform 548"/>
              <p:cNvSpPr>
                <a:spLocks/>
              </p:cNvSpPr>
              <p:nvPr/>
            </p:nvSpPr>
            <p:spPr bwMode="auto">
              <a:xfrm>
                <a:off x="5108" y="2973"/>
                <a:ext cx="111" cy="235"/>
              </a:xfrm>
              <a:custGeom>
                <a:avLst/>
                <a:gdLst>
                  <a:gd name="T0" fmla="*/ 0 w 216"/>
                  <a:gd name="T1" fmla="*/ 453 h 455"/>
                  <a:gd name="T2" fmla="*/ 0 w 216"/>
                  <a:gd name="T3" fmla="*/ 453 h 455"/>
                  <a:gd name="T4" fmla="*/ 193 w 216"/>
                  <a:gd name="T5" fmla="*/ 42 h 455"/>
                  <a:gd name="T6" fmla="*/ 146 w 216"/>
                  <a:gd name="T7" fmla="*/ 66 h 455"/>
                  <a:gd name="T8" fmla="*/ 216 w 216"/>
                  <a:gd name="T9" fmla="*/ 0 h 455"/>
                  <a:gd name="T10" fmla="*/ 209 w 216"/>
                  <a:gd name="T11" fmla="*/ 96 h 455"/>
                  <a:gd name="T12" fmla="*/ 197 w 216"/>
                  <a:gd name="T13" fmla="*/ 44 h 455"/>
                  <a:gd name="T14" fmla="*/ 4 w 216"/>
                  <a:gd name="T15" fmla="*/ 455 h 455"/>
                  <a:gd name="T16" fmla="*/ 0 w 216"/>
                  <a:gd name="T17" fmla="*/ 453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6" h="455">
                    <a:moveTo>
                      <a:pt x="0" y="453"/>
                    </a:moveTo>
                    <a:lnTo>
                      <a:pt x="0" y="453"/>
                    </a:lnTo>
                    <a:lnTo>
                      <a:pt x="193" y="42"/>
                    </a:lnTo>
                    <a:lnTo>
                      <a:pt x="146" y="66"/>
                    </a:lnTo>
                    <a:lnTo>
                      <a:pt x="216" y="0"/>
                    </a:lnTo>
                    <a:lnTo>
                      <a:pt x="209" y="96"/>
                    </a:lnTo>
                    <a:lnTo>
                      <a:pt x="197" y="44"/>
                    </a:lnTo>
                    <a:lnTo>
                      <a:pt x="4" y="455"/>
                    </a:lnTo>
                    <a:lnTo>
                      <a:pt x="0" y="453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62" name="Freeform 549"/>
              <p:cNvSpPr>
                <a:spLocks/>
              </p:cNvSpPr>
              <p:nvPr/>
            </p:nvSpPr>
            <p:spPr bwMode="auto">
              <a:xfrm>
                <a:off x="5319" y="2796"/>
                <a:ext cx="83" cy="59"/>
              </a:xfrm>
              <a:custGeom>
                <a:avLst/>
                <a:gdLst>
                  <a:gd name="T0" fmla="*/ 160 w 160"/>
                  <a:gd name="T1" fmla="*/ 4 h 114"/>
                  <a:gd name="T2" fmla="*/ 160 w 160"/>
                  <a:gd name="T3" fmla="*/ 4 h 114"/>
                  <a:gd name="T4" fmla="*/ 40 w 160"/>
                  <a:gd name="T5" fmla="*/ 88 h 114"/>
                  <a:gd name="T6" fmla="*/ 93 w 160"/>
                  <a:gd name="T7" fmla="*/ 91 h 114"/>
                  <a:gd name="T8" fmla="*/ 0 w 160"/>
                  <a:gd name="T9" fmla="*/ 114 h 114"/>
                  <a:gd name="T10" fmla="*/ 53 w 160"/>
                  <a:gd name="T11" fmla="*/ 34 h 114"/>
                  <a:gd name="T12" fmla="*/ 37 w 160"/>
                  <a:gd name="T13" fmla="*/ 84 h 114"/>
                  <a:gd name="T14" fmla="*/ 157 w 160"/>
                  <a:gd name="T15" fmla="*/ 0 h 114"/>
                  <a:gd name="T16" fmla="*/ 160 w 160"/>
                  <a:gd name="T17" fmla="*/ 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114">
                    <a:moveTo>
                      <a:pt x="160" y="4"/>
                    </a:moveTo>
                    <a:lnTo>
                      <a:pt x="160" y="4"/>
                    </a:lnTo>
                    <a:lnTo>
                      <a:pt x="40" y="88"/>
                    </a:lnTo>
                    <a:lnTo>
                      <a:pt x="93" y="91"/>
                    </a:lnTo>
                    <a:lnTo>
                      <a:pt x="0" y="114"/>
                    </a:lnTo>
                    <a:lnTo>
                      <a:pt x="53" y="34"/>
                    </a:lnTo>
                    <a:lnTo>
                      <a:pt x="37" y="84"/>
                    </a:lnTo>
                    <a:lnTo>
                      <a:pt x="157" y="0"/>
                    </a:lnTo>
                    <a:lnTo>
                      <a:pt x="160" y="4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63" name="Freeform 550"/>
              <p:cNvSpPr>
                <a:spLocks/>
              </p:cNvSpPr>
              <p:nvPr/>
            </p:nvSpPr>
            <p:spPr bwMode="auto">
              <a:xfrm>
                <a:off x="5319" y="2796"/>
                <a:ext cx="83" cy="59"/>
              </a:xfrm>
              <a:custGeom>
                <a:avLst/>
                <a:gdLst>
                  <a:gd name="T0" fmla="*/ 160 w 160"/>
                  <a:gd name="T1" fmla="*/ 4 h 114"/>
                  <a:gd name="T2" fmla="*/ 160 w 160"/>
                  <a:gd name="T3" fmla="*/ 4 h 114"/>
                  <a:gd name="T4" fmla="*/ 40 w 160"/>
                  <a:gd name="T5" fmla="*/ 88 h 114"/>
                  <a:gd name="T6" fmla="*/ 93 w 160"/>
                  <a:gd name="T7" fmla="*/ 91 h 114"/>
                  <a:gd name="T8" fmla="*/ 0 w 160"/>
                  <a:gd name="T9" fmla="*/ 114 h 114"/>
                  <a:gd name="T10" fmla="*/ 53 w 160"/>
                  <a:gd name="T11" fmla="*/ 34 h 114"/>
                  <a:gd name="T12" fmla="*/ 37 w 160"/>
                  <a:gd name="T13" fmla="*/ 84 h 114"/>
                  <a:gd name="T14" fmla="*/ 157 w 160"/>
                  <a:gd name="T15" fmla="*/ 0 h 114"/>
                  <a:gd name="T16" fmla="*/ 160 w 160"/>
                  <a:gd name="T17" fmla="*/ 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114">
                    <a:moveTo>
                      <a:pt x="160" y="4"/>
                    </a:moveTo>
                    <a:lnTo>
                      <a:pt x="160" y="4"/>
                    </a:lnTo>
                    <a:lnTo>
                      <a:pt x="40" y="88"/>
                    </a:lnTo>
                    <a:lnTo>
                      <a:pt x="93" y="91"/>
                    </a:lnTo>
                    <a:lnTo>
                      <a:pt x="0" y="114"/>
                    </a:lnTo>
                    <a:lnTo>
                      <a:pt x="53" y="34"/>
                    </a:lnTo>
                    <a:lnTo>
                      <a:pt x="37" y="84"/>
                    </a:lnTo>
                    <a:lnTo>
                      <a:pt x="157" y="0"/>
                    </a:lnTo>
                    <a:lnTo>
                      <a:pt x="160" y="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64" name="Freeform 551"/>
              <p:cNvSpPr>
                <a:spLocks/>
              </p:cNvSpPr>
              <p:nvPr/>
            </p:nvSpPr>
            <p:spPr bwMode="auto">
              <a:xfrm>
                <a:off x="5301" y="2965"/>
                <a:ext cx="246" cy="332"/>
              </a:xfrm>
              <a:custGeom>
                <a:avLst/>
                <a:gdLst>
                  <a:gd name="T0" fmla="*/ 473 w 477"/>
                  <a:gd name="T1" fmla="*/ 642 h 642"/>
                  <a:gd name="T2" fmla="*/ 473 w 477"/>
                  <a:gd name="T3" fmla="*/ 642 h 642"/>
                  <a:gd name="T4" fmla="*/ 27 w 477"/>
                  <a:gd name="T5" fmla="*/ 40 h 642"/>
                  <a:gd name="T6" fmla="*/ 25 w 477"/>
                  <a:gd name="T7" fmla="*/ 93 h 642"/>
                  <a:gd name="T8" fmla="*/ 0 w 477"/>
                  <a:gd name="T9" fmla="*/ 0 h 642"/>
                  <a:gd name="T10" fmla="*/ 81 w 477"/>
                  <a:gd name="T11" fmla="*/ 51 h 642"/>
                  <a:gd name="T12" fmla="*/ 30 w 477"/>
                  <a:gd name="T13" fmla="*/ 37 h 642"/>
                  <a:gd name="T14" fmla="*/ 477 w 477"/>
                  <a:gd name="T15" fmla="*/ 639 h 642"/>
                  <a:gd name="T16" fmla="*/ 473 w 477"/>
                  <a:gd name="T17" fmla="*/ 642 h 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7" h="642">
                    <a:moveTo>
                      <a:pt x="473" y="642"/>
                    </a:moveTo>
                    <a:lnTo>
                      <a:pt x="473" y="642"/>
                    </a:lnTo>
                    <a:lnTo>
                      <a:pt x="27" y="40"/>
                    </a:lnTo>
                    <a:lnTo>
                      <a:pt x="25" y="93"/>
                    </a:lnTo>
                    <a:lnTo>
                      <a:pt x="0" y="0"/>
                    </a:lnTo>
                    <a:lnTo>
                      <a:pt x="81" y="51"/>
                    </a:lnTo>
                    <a:lnTo>
                      <a:pt x="30" y="37"/>
                    </a:lnTo>
                    <a:lnTo>
                      <a:pt x="477" y="639"/>
                    </a:lnTo>
                    <a:lnTo>
                      <a:pt x="473" y="642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65" name="Freeform 552"/>
              <p:cNvSpPr>
                <a:spLocks/>
              </p:cNvSpPr>
              <p:nvPr/>
            </p:nvSpPr>
            <p:spPr bwMode="auto">
              <a:xfrm>
                <a:off x="5301" y="2965"/>
                <a:ext cx="246" cy="332"/>
              </a:xfrm>
              <a:custGeom>
                <a:avLst/>
                <a:gdLst>
                  <a:gd name="T0" fmla="*/ 473 w 477"/>
                  <a:gd name="T1" fmla="*/ 642 h 642"/>
                  <a:gd name="T2" fmla="*/ 473 w 477"/>
                  <a:gd name="T3" fmla="*/ 642 h 642"/>
                  <a:gd name="T4" fmla="*/ 27 w 477"/>
                  <a:gd name="T5" fmla="*/ 40 h 642"/>
                  <a:gd name="T6" fmla="*/ 25 w 477"/>
                  <a:gd name="T7" fmla="*/ 93 h 642"/>
                  <a:gd name="T8" fmla="*/ 0 w 477"/>
                  <a:gd name="T9" fmla="*/ 0 h 642"/>
                  <a:gd name="T10" fmla="*/ 81 w 477"/>
                  <a:gd name="T11" fmla="*/ 51 h 642"/>
                  <a:gd name="T12" fmla="*/ 30 w 477"/>
                  <a:gd name="T13" fmla="*/ 37 h 642"/>
                  <a:gd name="T14" fmla="*/ 477 w 477"/>
                  <a:gd name="T15" fmla="*/ 639 h 642"/>
                  <a:gd name="T16" fmla="*/ 473 w 477"/>
                  <a:gd name="T17" fmla="*/ 642 h 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7" h="642">
                    <a:moveTo>
                      <a:pt x="473" y="642"/>
                    </a:moveTo>
                    <a:lnTo>
                      <a:pt x="473" y="642"/>
                    </a:lnTo>
                    <a:lnTo>
                      <a:pt x="27" y="40"/>
                    </a:lnTo>
                    <a:lnTo>
                      <a:pt x="25" y="93"/>
                    </a:lnTo>
                    <a:lnTo>
                      <a:pt x="0" y="0"/>
                    </a:lnTo>
                    <a:lnTo>
                      <a:pt x="81" y="51"/>
                    </a:lnTo>
                    <a:lnTo>
                      <a:pt x="30" y="37"/>
                    </a:lnTo>
                    <a:lnTo>
                      <a:pt x="477" y="639"/>
                    </a:lnTo>
                    <a:lnTo>
                      <a:pt x="473" y="642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66" name="Freeform 553"/>
              <p:cNvSpPr>
                <a:spLocks/>
              </p:cNvSpPr>
              <p:nvPr/>
            </p:nvSpPr>
            <p:spPr bwMode="auto">
              <a:xfrm>
                <a:off x="5300" y="2966"/>
                <a:ext cx="541" cy="759"/>
              </a:xfrm>
              <a:custGeom>
                <a:avLst/>
                <a:gdLst>
                  <a:gd name="T0" fmla="*/ 1044 w 1048"/>
                  <a:gd name="T1" fmla="*/ 1469 h 1469"/>
                  <a:gd name="T2" fmla="*/ 1044 w 1048"/>
                  <a:gd name="T3" fmla="*/ 1469 h 1469"/>
                  <a:gd name="T4" fmla="*/ 25 w 1048"/>
                  <a:gd name="T5" fmla="*/ 40 h 1469"/>
                  <a:gd name="T6" fmla="*/ 23 w 1048"/>
                  <a:gd name="T7" fmla="*/ 93 h 1469"/>
                  <a:gd name="T8" fmla="*/ 0 w 1048"/>
                  <a:gd name="T9" fmla="*/ 0 h 1469"/>
                  <a:gd name="T10" fmla="*/ 80 w 1048"/>
                  <a:gd name="T11" fmla="*/ 53 h 1469"/>
                  <a:gd name="T12" fmla="*/ 29 w 1048"/>
                  <a:gd name="T13" fmla="*/ 38 h 1469"/>
                  <a:gd name="T14" fmla="*/ 1048 w 1048"/>
                  <a:gd name="T15" fmla="*/ 1467 h 1469"/>
                  <a:gd name="T16" fmla="*/ 1044 w 1048"/>
                  <a:gd name="T17" fmla="*/ 1469 h 1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8" h="1469">
                    <a:moveTo>
                      <a:pt x="1044" y="1469"/>
                    </a:moveTo>
                    <a:lnTo>
                      <a:pt x="1044" y="1469"/>
                    </a:lnTo>
                    <a:lnTo>
                      <a:pt x="25" y="40"/>
                    </a:lnTo>
                    <a:lnTo>
                      <a:pt x="23" y="93"/>
                    </a:lnTo>
                    <a:lnTo>
                      <a:pt x="0" y="0"/>
                    </a:lnTo>
                    <a:lnTo>
                      <a:pt x="80" y="53"/>
                    </a:lnTo>
                    <a:lnTo>
                      <a:pt x="29" y="38"/>
                    </a:lnTo>
                    <a:lnTo>
                      <a:pt x="1048" y="1467"/>
                    </a:lnTo>
                    <a:lnTo>
                      <a:pt x="1044" y="1469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67" name="Freeform 554"/>
              <p:cNvSpPr>
                <a:spLocks/>
              </p:cNvSpPr>
              <p:nvPr/>
            </p:nvSpPr>
            <p:spPr bwMode="auto">
              <a:xfrm>
                <a:off x="5300" y="2966"/>
                <a:ext cx="541" cy="759"/>
              </a:xfrm>
              <a:custGeom>
                <a:avLst/>
                <a:gdLst>
                  <a:gd name="T0" fmla="*/ 1044 w 1048"/>
                  <a:gd name="T1" fmla="*/ 1469 h 1469"/>
                  <a:gd name="T2" fmla="*/ 1044 w 1048"/>
                  <a:gd name="T3" fmla="*/ 1469 h 1469"/>
                  <a:gd name="T4" fmla="*/ 25 w 1048"/>
                  <a:gd name="T5" fmla="*/ 40 h 1469"/>
                  <a:gd name="T6" fmla="*/ 23 w 1048"/>
                  <a:gd name="T7" fmla="*/ 93 h 1469"/>
                  <a:gd name="T8" fmla="*/ 0 w 1048"/>
                  <a:gd name="T9" fmla="*/ 0 h 1469"/>
                  <a:gd name="T10" fmla="*/ 80 w 1048"/>
                  <a:gd name="T11" fmla="*/ 53 h 1469"/>
                  <a:gd name="T12" fmla="*/ 29 w 1048"/>
                  <a:gd name="T13" fmla="*/ 38 h 1469"/>
                  <a:gd name="T14" fmla="*/ 1048 w 1048"/>
                  <a:gd name="T15" fmla="*/ 1467 h 1469"/>
                  <a:gd name="T16" fmla="*/ 1044 w 1048"/>
                  <a:gd name="T17" fmla="*/ 1469 h 1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8" h="1469">
                    <a:moveTo>
                      <a:pt x="1044" y="1469"/>
                    </a:moveTo>
                    <a:lnTo>
                      <a:pt x="1044" y="1469"/>
                    </a:lnTo>
                    <a:lnTo>
                      <a:pt x="25" y="40"/>
                    </a:lnTo>
                    <a:lnTo>
                      <a:pt x="23" y="93"/>
                    </a:lnTo>
                    <a:lnTo>
                      <a:pt x="0" y="0"/>
                    </a:lnTo>
                    <a:lnTo>
                      <a:pt x="80" y="53"/>
                    </a:lnTo>
                    <a:lnTo>
                      <a:pt x="29" y="38"/>
                    </a:lnTo>
                    <a:lnTo>
                      <a:pt x="1048" y="1467"/>
                    </a:lnTo>
                    <a:lnTo>
                      <a:pt x="1044" y="146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68" name="Freeform 555"/>
              <p:cNvSpPr>
                <a:spLocks/>
              </p:cNvSpPr>
              <p:nvPr/>
            </p:nvSpPr>
            <p:spPr bwMode="auto">
              <a:xfrm>
                <a:off x="5281" y="1995"/>
                <a:ext cx="314" cy="831"/>
              </a:xfrm>
              <a:custGeom>
                <a:avLst/>
                <a:gdLst>
                  <a:gd name="T0" fmla="*/ 609 w 609"/>
                  <a:gd name="T1" fmla="*/ 1 h 1609"/>
                  <a:gd name="T2" fmla="*/ 609 w 609"/>
                  <a:gd name="T3" fmla="*/ 1 h 1609"/>
                  <a:gd name="T4" fmla="*/ 20 w 609"/>
                  <a:gd name="T5" fmla="*/ 1565 h 1609"/>
                  <a:gd name="T6" fmla="*/ 66 w 609"/>
                  <a:gd name="T7" fmla="*/ 1537 h 1609"/>
                  <a:gd name="T8" fmla="*/ 1 w 609"/>
                  <a:gd name="T9" fmla="*/ 1609 h 1609"/>
                  <a:gd name="T10" fmla="*/ 0 w 609"/>
                  <a:gd name="T11" fmla="*/ 1513 h 1609"/>
                  <a:gd name="T12" fmla="*/ 16 w 609"/>
                  <a:gd name="T13" fmla="*/ 1563 h 1609"/>
                  <a:gd name="T14" fmla="*/ 605 w 609"/>
                  <a:gd name="T15" fmla="*/ 0 h 1609"/>
                  <a:gd name="T16" fmla="*/ 609 w 609"/>
                  <a:gd name="T17" fmla="*/ 1 h 1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9" h="1609">
                    <a:moveTo>
                      <a:pt x="609" y="1"/>
                    </a:moveTo>
                    <a:lnTo>
                      <a:pt x="609" y="1"/>
                    </a:lnTo>
                    <a:lnTo>
                      <a:pt x="20" y="1565"/>
                    </a:lnTo>
                    <a:lnTo>
                      <a:pt x="66" y="1537"/>
                    </a:lnTo>
                    <a:lnTo>
                      <a:pt x="1" y="1609"/>
                    </a:lnTo>
                    <a:lnTo>
                      <a:pt x="0" y="1513"/>
                    </a:lnTo>
                    <a:lnTo>
                      <a:pt x="16" y="1563"/>
                    </a:lnTo>
                    <a:lnTo>
                      <a:pt x="605" y="0"/>
                    </a:lnTo>
                    <a:lnTo>
                      <a:pt x="609" y="1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69" name="Freeform 556"/>
              <p:cNvSpPr>
                <a:spLocks/>
              </p:cNvSpPr>
              <p:nvPr/>
            </p:nvSpPr>
            <p:spPr bwMode="auto">
              <a:xfrm>
                <a:off x="5281" y="1995"/>
                <a:ext cx="314" cy="831"/>
              </a:xfrm>
              <a:custGeom>
                <a:avLst/>
                <a:gdLst>
                  <a:gd name="T0" fmla="*/ 609 w 609"/>
                  <a:gd name="T1" fmla="*/ 1 h 1609"/>
                  <a:gd name="T2" fmla="*/ 609 w 609"/>
                  <a:gd name="T3" fmla="*/ 1 h 1609"/>
                  <a:gd name="T4" fmla="*/ 20 w 609"/>
                  <a:gd name="T5" fmla="*/ 1565 h 1609"/>
                  <a:gd name="T6" fmla="*/ 66 w 609"/>
                  <a:gd name="T7" fmla="*/ 1537 h 1609"/>
                  <a:gd name="T8" fmla="*/ 1 w 609"/>
                  <a:gd name="T9" fmla="*/ 1609 h 1609"/>
                  <a:gd name="T10" fmla="*/ 0 w 609"/>
                  <a:gd name="T11" fmla="*/ 1513 h 1609"/>
                  <a:gd name="T12" fmla="*/ 16 w 609"/>
                  <a:gd name="T13" fmla="*/ 1563 h 1609"/>
                  <a:gd name="T14" fmla="*/ 605 w 609"/>
                  <a:gd name="T15" fmla="*/ 0 h 1609"/>
                  <a:gd name="T16" fmla="*/ 609 w 609"/>
                  <a:gd name="T17" fmla="*/ 1 h 1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9" h="1609">
                    <a:moveTo>
                      <a:pt x="609" y="1"/>
                    </a:moveTo>
                    <a:lnTo>
                      <a:pt x="609" y="1"/>
                    </a:lnTo>
                    <a:lnTo>
                      <a:pt x="20" y="1565"/>
                    </a:lnTo>
                    <a:lnTo>
                      <a:pt x="66" y="1537"/>
                    </a:lnTo>
                    <a:lnTo>
                      <a:pt x="1" y="1609"/>
                    </a:lnTo>
                    <a:lnTo>
                      <a:pt x="0" y="1513"/>
                    </a:lnTo>
                    <a:lnTo>
                      <a:pt x="16" y="1563"/>
                    </a:lnTo>
                    <a:lnTo>
                      <a:pt x="605" y="0"/>
                    </a:lnTo>
                    <a:lnTo>
                      <a:pt x="609" y="1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70" name="Freeform 557"/>
              <p:cNvSpPr>
                <a:spLocks/>
              </p:cNvSpPr>
              <p:nvPr/>
            </p:nvSpPr>
            <p:spPr bwMode="auto">
              <a:xfrm>
                <a:off x="5099" y="2979"/>
                <a:ext cx="147" cy="672"/>
              </a:xfrm>
              <a:custGeom>
                <a:avLst/>
                <a:gdLst>
                  <a:gd name="T0" fmla="*/ 0 w 283"/>
                  <a:gd name="T1" fmla="*/ 1299 h 1300"/>
                  <a:gd name="T2" fmla="*/ 0 w 283"/>
                  <a:gd name="T3" fmla="*/ 1299 h 1300"/>
                  <a:gd name="T4" fmla="*/ 255 w 283"/>
                  <a:gd name="T5" fmla="*/ 46 h 1300"/>
                  <a:gd name="T6" fmla="*/ 215 w 283"/>
                  <a:gd name="T7" fmla="*/ 81 h 1300"/>
                  <a:gd name="T8" fmla="*/ 267 w 283"/>
                  <a:gd name="T9" fmla="*/ 0 h 1300"/>
                  <a:gd name="T10" fmla="*/ 283 w 283"/>
                  <a:gd name="T11" fmla="*/ 95 h 1300"/>
                  <a:gd name="T12" fmla="*/ 260 w 283"/>
                  <a:gd name="T13" fmla="*/ 47 h 1300"/>
                  <a:gd name="T14" fmla="*/ 5 w 283"/>
                  <a:gd name="T15" fmla="*/ 1300 h 1300"/>
                  <a:gd name="T16" fmla="*/ 0 w 283"/>
                  <a:gd name="T17" fmla="*/ 1299 h 1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3" h="1300">
                    <a:moveTo>
                      <a:pt x="0" y="1299"/>
                    </a:moveTo>
                    <a:lnTo>
                      <a:pt x="0" y="1299"/>
                    </a:lnTo>
                    <a:lnTo>
                      <a:pt x="255" y="46"/>
                    </a:lnTo>
                    <a:lnTo>
                      <a:pt x="215" y="81"/>
                    </a:lnTo>
                    <a:lnTo>
                      <a:pt x="267" y="0"/>
                    </a:lnTo>
                    <a:lnTo>
                      <a:pt x="283" y="95"/>
                    </a:lnTo>
                    <a:lnTo>
                      <a:pt x="260" y="47"/>
                    </a:lnTo>
                    <a:lnTo>
                      <a:pt x="5" y="1300"/>
                    </a:lnTo>
                    <a:lnTo>
                      <a:pt x="0" y="1299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71" name="Freeform 558"/>
              <p:cNvSpPr>
                <a:spLocks/>
              </p:cNvSpPr>
              <p:nvPr/>
            </p:nvSpPr>
            <p:spPr bwMode="auto">
              <a:xfrm>
                <a:off x="5099" y="2979"/>
                <a:ext cx="147" cy="672"/>
              </a:xfrm>
              <a:custGeom>
                <a:avLst/>
                <a:gdLst>
                  <a:gd name="T0" fmla="*/ 0 w 283"/>
                  <a:gd name="T1" fmla="*/ 1299 h 1300"/>
                  <a:gd name="T2" fmla="*/ 0 w 283"/>
                  <a:gd name="T3" fmla="*/ 1299 h 1300"/>
                  <a:gd name="T4" fmla="*/ 255 w 283"/>
                  <a:gd name="T5" fmla="*/ 46 h 1300"/>
                  <a:gd name="T6" fmla="*/ 215 w 283"/>
                  <a:gd name="T7" fmla="*/ 81 h 1300"/>
                  <a:gd name="T8" fmla="*/ 267 w 283"/>
                  <a:gd name="T9" fmla="*/ 0 h 1300"/>
                  <a:gd name="T10" fmla="*/ 283 w 283"/>
                  <a:gd name="T11" fmla="*/ 95 h 1300"/>
                  <a:gd name="T12" fmla="*/ 260 w 283"/>
                  <a:gd name="T13" fmla="*/ 47 h 1300"/>
                  <a:gd name="T14" fmla="*/ 5 w 283"/>
                  <a:gd name="T15" fmla="*/ 1300 h 1300"/>
                  <a:gd name="T16" fmla="*/ 0 w 283"/>
                  <a:gd name="T17" fmla="*/ 1299 h 1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3" h="1300">
                    <a:moveTo>
                      <a:pt x="0" y="1299"/>
                    </a:moveTo>
                    <a:lnTo>
                      <a:pt x="0" y="1299"/>
                    </a:lnTo>
                    <a:lnTo>
                      <a:pt x="255" y="46"/>
                    </a:lnTo>
                    <a:lnTo>
                      <a:pt x="215" y="81"/>
                    </a:lnTo>
                    <a:lnTo>
                      <a:pt x="267" y="0"/>
                    </a:lnTo>
                    <a:lnTo>
                      <a:pt x="283" y="95"/>
                    </a:lnTo>
                    <a:lnTo>
                      <a:pt x="260" y="47"/>
                    </a:lnTo>
                    <a:lnTo>
                      <a:pt x="5" y="1300"/>
                    </a:lnTo>
                    <a:lnTo>
                      <a:pt x="0" y="129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72" name="Freeform 559"/>
              <p:cNvSpPr>
                <a:spLocks/>
              </p:cNvSpPr>
              <p:nvPr/>
            </p:nvSpPr>
            <p:spPr bwMode="auto">
              <a:xfrm>
                <a:off x="4838" y="3147"/>
                <a:ext cx="611" cy="183"/>
              </a:xfrm>
              <a:custGeom>
                <a:avLst/>
                <a:gdLst>
                  <a:gd name="T0" fmla="*/ 1183 w 1183"/>
                  <a:gd name="T1" fmla="*/ 4 h 353"/>
                  <a:gd name="T2" fmla="*/ 1183 w 1183"/>
                  <a:gd name="T3" fmla="*/ 4 h 353"/>
                  <a:gd name="T4" fmla="*/ 46 w 1183"/>
                  <a:gd name="T5" fmla="*/ 334 h 353"/>
                  <a:gd name="T6" fmla="*/ 96 w 1183"/>
                  <a:gd name="T7" fmla="*/ 353 h 353"/>
                  <a:gd name="T8" fmla="*/ 0 w 1183"/>
                  <a:gd name="T9" fmla="*/ 344 h 353"/>
                  <a:gd name="T10" fmla="*/ 76 w 1183"/>
                  <a:gd name="T11" fmla="*/ 286 h 353"/>
                  <a:gd name="T12" fmla="*/ 45 w 1183"/>
                  <a:gd name="T13" fmla="*/ 329 h 353"/>
                  <a:gd name="T14" fmla="*/ 1182 w 1183"/>
                  <a:gd name="T15" fmla="*/ 0 h 353"/>
                  <a:gd name="T16" fmla="*/ 1183 w 1183"/>
                  <a:gd name="T17" fmla="*/ 4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83" h="353">
                    <a:moveTo>
                      <a:pt x="1183" y="4"/>
                    </a:moveTo>
                    <a:lnTo>
                      <a:pt x="1183" y="4"/>
                    </a:lnTo>
                    <a:lnTo>
                      <a:pt x="46" y="334"/>
                    </a:lnTo>
                    <a:lnTo>
                      <a:pt x="96" y="353"/>
                    </a:lnTo>
                    <a:lnTo>
                      <a:pt x="0" y="344"/>
                    </a:lnTo>
                    <a:lnTo>
                      <a:pt x="76" y="286"/>
                    </a:lnTo>
                    <a:lnTo>
                      <a:pt x="45" y="329"/>
                    </a:lnTo>
                    <a:lnTo>
                      <a:pt x="1182" y="0"/>
                    </a:lnTo>
                    <a:lnTo>
                      <a:pt x="1183" y="4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73" name="Freeform 560"/>
              <p:cNvSpPr>
                <a:spLocks/>
              </p:cNvSpPr>
              <p:nvPr/>
            </p:nvSpPr>
            <p:spPr bwMode="auto">
              <a:xfrm>
                <a:off x="4838" y="3147"/>
                <a:ext cx="611" cy="183"/>
              </a:xfrm>
              <a:custGeom>
                <a:avLst/>
                <a:gdLst>
                  <a:gd name="T0" fmla="*/ 1183 w 1183"/>
                  <a:gd name="T1" fmla="*/ 4 h 353"/>
                  <a:gd name="T2" fmla="*/ 1183 w 1183"/>
                  <a:gd name="T3" fmla="*/ 4 h 353"/>
                  <a:gd name="T4" fmla="*/ 46 w 1183"/>
                  <a:gd name="T5" fmla="*/ 334 h 353"/>
                  <a:gd name="T6" fmla="*/ 96 w 1183"/>
                  <a:gd name="T7" fmla="*/ 353 h 353"/>
                  <a:gd name="T8" fmla="*/ 0 w 1183"/>
                  <a:gd name="T9" fmla="*/ 344 h 353"/>
                  <a:gd name="T10" fmla="*/ 76 w 1183"/>
                  <a:gd name="T11" fmla="*/ 286 h 353"/>
                  <a:gd name="T12" fmla="*/ 45 w 1183"/>
                  <a:gd name="T13" fmla="*/ 329 h 353"/>
                  <a:gd name="T14" fmla="*/ 1182 w 1183"/>
                  <a:gd name="T15" fmla="*/ 0 h 353"/>
                  <a:gd name="T16" fmla="*/ 1183 w 1183"/>
                  <a:gd name="T17" fmla="*/ 4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83" h="353">
                    <a:moveTo>
                      <a:pt x="1183" y="4"/>
                    </a:moveTo>
                    <a:lnTo>
                      <a:pt x="1183" y="4"/>
                    </a:lnTo>
                    <a:lnTo>
                      <a:pt x="46" y="334"/>
                    </a:lnTo>
                    <a:lnTo>
                      <a:pt x="96" y="353"/>
                    </a:lnTo>
                    <a:lnTo>
                      <a:pt x="0" y="344"/>
                    </a:lnTo>
                    <a:lnTo>
                      <a:pt x="76" y="286"/>
                    </a:lnTo>
                    <a:lnTo>
                      <a:pt x="45" y="329"/>
                    </a:lnTo>
                    <a:lnTo>
                      <a:pt x="1182" y="0"/>
                    </a:lnTo>
                    <a:lnTo>
                      <a:pt x="1183" y="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74" name="Freeform 561"/>
              <p:cNvSpPr>
                <a:spLocks/>
              </p:cNvSpPr>
              <p:nvPr/>
            </p:nvSpPr>
            <p:spPr bwMode="auto">
              <a:xfrm>
                <a:off x="4830" y="3381"/>
                <a:ext cx="444" cy="274"/>
              </a:xfrm>
              <a:custGeom>
                <a:avLst/>
                <a:gdLst>
                  <a:gd name="T0" fmla="*/ 856 w 859"/>
                  <a:gd name="T1" fmla="*/ 530 h 530"/>
                  <a:gd name="T2" fmla="*/ 856 w 859"/>
                  <a:gd name="T3" fmla="*/ 530 h 530"/>
                  <a:gd name="T4" fmla="*/ 40 w 859"/>
                  <a:gd name="T5" fmla="*/ 27 h 530"/>
                  <a:gd name="T6" fmla="*/ 58 w 859"/>
                  <a:gd name="T7" fmla="*/ 77 h 530"/>
                  <a:gd name="T8" fmla="*/ 0 w 859"/>
                  <a:gd name="T9" fmla="*/ 0 h 530"/>
                  <a:gd name="T10" fmla="*/ 95 w 859"/>
                  <a:gd name="T11" fmla="*/ 17 h 530"/>
                  <a:gd name="T12" fmla="*/ 42 w 859"/>
                  <a:gd name="T13" fmla="*/ 23 h 530"/>
                  <a:gd name="T14" fmla="*/ 859 w 859"/>
                  <a:gd name="T15" fmla="*/ 526 h 530"/>
                  <a:gd name="T16" fmla="*/ 856 w 859"/>
                  <a:gd name="T17" fmla="*/ 53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9" h="530">
                    <a:moveTo>
                      <a:pt x="856" y="530"/>
                    </a:moveTo>
                    <a:lnTo>
                      <a:pt x="856" y="530"/>
                    </a:lnTo>
                    <a:lnTo>
                      <a:pt x="40" y="27"/>
                    </a:lnTo>
                    <a:lnTo>
                      <a:pt x="58" y="77"/>
                    </a:lnTo>
                    <a:lnTo>
                      <a:pt x="0" y="0"/>
                    </a:lnTo>
                    <a:lnTo>
                      <a:pt x="95" y="17"/>
                    </a:lnTo>
                    <a:lnTo>
                      <a:pt x="42" y="23"/>
                    </a:lnTo>
                    <a:lnTo>
                      <a:pt x="859" y="526"/>
                    </a:lnTo>
                    <a:lnTo>
                      <a:pt x="856" y="53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75" name="Freeform 562"/>
              <p:cNvSpPr>
                <a:spLocks/>
              </p:cNvSpPr>
              <p:nvPr/>
            </p:nvSpPr>
            <p:spPr bwMode="auto">
              <a:xfrm>
                <a:off x="4830" y="3381"/>
                <a:ext cx="444" cy="274"/>
              </a:xfrm>
              <a:custGeom>
                <a:avLst/>
                <a:gdLst>
                  <a:gd name="T0" fmla="*/ 856 w 859"/>
                  <a:gd name="T1" fmla="*/ 530 h 530"/>
                  <a:gd name="T2" fmla="*/ 856 w 859"/>
                  <a:gd name="T3" fmla="*/ 530 h 530"/>
                  <a:gd name="T4" fmla="*/ 40 w 859"/>
                  <a:gd name="T5" fmla="*/ 27 h 530"/>
                  <a:gd name="T6" fmla="*/ 58 w 859"/>
                  <a:gd name="T7" fmla="*/ 77 h 530"/>
                  <a:gd name="T8" fmla="*/ 0 w 859"/>
                  <a:gd name="T9" fmla="*/ 0 h 530"/>
                  <a:gd name="T10" fmla="*/ 95 w 859"/>
                  <a:gd name="T11" fmla="*/ 17 h 530"/>
                  <a:gd name="T12" fmla="*/ 42 w 859"/>
                  <a:gd name="T13" fmla="*/ 23 h 530"/>
                  <a:gd name="T14" fmla="*/ 859 w 859"/>
                  <a:gd name="T15" fmla="*/ 526 h 530"/>
                  <a:gd name="T16" fmla="*/ 856 w 859"/>
                  <a:gd name="T17" fmla="*/ 53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9" h="530">
                    <a:moveTo>
                      <a:pt x="856" y="530"/>
                    </a:moveTo>
                    <a:lnTo>
                      <a:pt x="856" y="530"/>
                    </a:lnTo>
                    <a:lnTo>
                      <a:pt x="40" y="27"/>
                    </a:lnTo>
                    <a:lnTo>
                      <a:pt x="58" y="77"/>
                    </a:lnTo>
                    <a:lnTo>
                      <a:pt x="0" y="0"/>
                    </a:lnTo>
                    <a:lnTo>
                      <a:pt x="95" y="17"/>
                    </a:lnTo>
                    <a:lnTo>
                      <a:pt x="42" y="23"/>
                    </a:lnTo>
                    <a:lnTo>
                      <a:pt x="859" y="526"/>
                    </a:lnTo>
                    <a:lnTo>
                      <a:pt x="856" y="53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76" name="Freeform 563"/>
              <p:cNvSpPr>
                <a:spLocks/>
              </p:cNvSpPr>
              <p:nvPr/>
            </p:nvSpPr>
            <p:spPr bwMode="auto">
              <a:xfrm>
                <a:off x="4838" y="3280"/>
                <a:ext cx="181" cy="54"/>
              </a:xfrm>
              <a:custGeom>
                <a:avLst/>
                <a:gdLst>
                  <a:gd name="T0" fmla="*/ 349 w 349"/>
                  <a:gd name="T1" fmla="*/ 5 h 103"/>
                  <a:gd name="T2" fmla="*/ 349 w 349"/>
                  <a:gd name="T3" fmla="*/ 5 h 103"/>
                  <a:gd name="T4" fmla="*/ 47 w 349"/>
                  <a:gd name="T5" fmla="*/ 82 h 103"/>
                  <a:gd name="T6" fmla="*/ 96 w 349"/>
                  <a:gd name="T7" fmla="*/ 103 h 103"/>
                  <a:gd name="T8" fmla="*/ 0 w 349"/>
                  <a:gd name="T9" fmla="*/ 91 h 103"/>
                  <a:gd name="T10" fmla="*/ 78 w 349"/>
                  <a:gd name="T11" fmla="*/ 35 h 103"/>
                  <a:gd name="T12" fmla="*/ 46 w 349"/>
                  <a:gd name="T13" fmla="*/ 77 h 103"/>
                  <a:gd name="T14" fmla="*/ 348 w 349"/>
                  <a:gd name="T15" fmla="*/ 0 h 103"/>
                  <a:gd name="T16" fmla="*/ 349 w 349"/>
                  <a:gd name="T17" fmla="*/ 5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9" h="103">
                    <a:moveTo>
                      <a:pt x="349" y="5"/>
                    </a:moveTo>
                    <a:lnTo>
                      <a:pt x="349" y="5"/>
                    </a:lnTo>
                    <a:lnTo>
                      <a:pt x="47" y="82"/>
                    </a:lnTo>
                    <a:lnTo>
                      <a:pt x="96" y="103"/>
                    </a:lnTo>
                    <a:lnTo>
                      <a:pt x="0" y="91"/>
                    </a:lnTo>
                    <a:lnTo>
                      <a:pt x="78" y="35"/>
                    </a:lnTo>
                    <a:lnTo>
                      <a:pt x="46" y="77"/>
                    </a:lnTo>
                    <a:lnTo>
                      <a:pt x="348" y="0"/>
                    </a:lnTo>
                    <a:lnTo>
                      <a:pt x="349" y="5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77" name="Freeform 564"/>
              <p:cNvSpPr>
                <a:spLocks/>
              </p:cNvSpPr>
              <p:nvPr/>
            </p:nvSpPr>
            <p:spPr bwMode="auto">
              <a:xfrm>
                <a:off x="4838" y="3280"/>
                <a:ext cx="181" cy="54"/>
              </a:xfrm>
              <a:custGeom>
                <a:avLst/>
                <a:gdLst>
                  <a:gd name="T0" fmla="*/ 349 w 349"/>
                  <a:gd name="T1" fmla="*/ 5 h 103"/>
                  <a:gd name="T2" fmla="*/ 349 w 349"/>
                  <a:gd name="T3" fmla="*/ 5 h 103"/>
                  <a:gd name="T4" fmla="*/ 47 w 349"/>
                  <a:gd name="T5" fmla="*/ 82 h 103"/>
                  <a:gd name="T6" fmla="*/ 96 w 349"/>
                  <a:gd name="T7" fmla="*/ 103 h 103"/>
                  <a:gd name="T8" fmla="*/ 0 w 349"/>
                  <a:gd name="T9" fmla="*/ 91 h 103"/>
                  <a:gd name="T10" fmla="*/ 78 w 349"/>
                  <a:gd name="T11" fmla="*/ 35 h 103"/>
                  <a:gd name="T12" fmla="*/ 46 w 349"/>
                  <a:gd name="T13" fmla="*/ 77 h 103"/>
                  <a:gd name="T14" fmla="*/ 348 w 349"/>
                  <a:gd name="T15" fmla="*/ 0 h 103"/>
                  <a:gd name="T16" fmla="*/ 349 w 349"/>
                  <a:gd name="T17" fmla="*/ 5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9" h="103">
                    <a:moveTo>
                      <a:pt x="349" y="5"/>
                    </a:moveTo>
                    <a:lnTo>
                      <a:pt x="349" y="5"/>
                    </a:lnTo>
                    <a:lnTo>
                      <a:pt x="47" y="82"/>
                    </a:lnTo>
                    <a:lnTo>
                      <a:pt x="96" y="103"/>
                    </a:lnTo>
                    <a:lnTo>
                      <a:pt x="0" y="91"/>
                    </a:lnTo>
                    <a:lnTo>
                      <a:pt x="78" y="35"/>
                    </a:lnTo>
                    <a:lnTo>
                      <a:pt x="46" y="77"/>
                    </a:lnTo>
                    <a:lnTo>
                      <a:pt x="348" y="0"/>
                    </a:lnTo>
                    <a:lnTo>
                      <a:pt x="349" y="5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78" name="Freeform 565"/>
              <p:cNvSpPr>
                <a:spLocks/>
              </p:cNvSpPr>
              <p:nvPr/>
            </p:nvSpPr>
            <p:spPr bwMode="auto">
              <a:xfrm>
                <a:off x="4822" y="2954"/>
                <a:ext cx="373" cy="343"/>
              </a:xfrm>
              <a:custGeom>
                <a:avLst/>
                <a:gdLst>
                  <a:gd name="T0" fmla="*/ 722 w 722"/>
                  <a:gd name="T1" fmla="*/ 4 h 664"/>
                  <a:gd name="T2" fmla="*/ 722 w 722"/>
                  <a:gd name="T3" fmla="*/ 4 h 664"/>
                  <a:gd name="T4" fmla="*/ 37 w 722"/>
                  <a:gd name="T5" fmla="*/ 634 h 664"/>
                  <a:gd name="T6" fmla="*/ 90 w 722"/>
                  <a:gd name="T7" fmla="*/ 630 h 664"/>
                  <a:gd name="T8" fmla="*/ 0 w 722"/>
                  <a:gd name="T9" fmla="*/ 664 h 664"/>
                  <a:gd name="T10" fmla="*/ 43 w 722"/>
                  <a:gd name="T11" fmla="*/ 578 h 664"/>
                  <a:gd name="T12" fmla="*/ 34 w 722"/>
                  <a:gd name="T13" fmla="*/ 630 h 664"/>
                  <a:gd name="T14" fmla="*/ 719 w 722"/>
                  <a:gd name="T15" fmla="*/ 0 h 664"/>
                  <a:gd name="T16" fmla="*/ 722 w 722"/>
                  <a:gd name="T17" fmla="*/ 4 h 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2" h="664">
                    <a:moveTo>
                      <a:pt x="722" y="4"/>
                    </a:moveTo>
                    <a:lnTo>
                      <a:pt x="722" y="4"/>
                    </a:lnTo>
                    <a:lnTo>
                      <a:pt x="37" y="634"/>
                    </a:lnTo>
                    <a:lnTo>
                      <a:pt x="90" y="630"/>
                    </a:lnTo>
                    <a:lnTo>
                      <a:pt x="0" y="664"/>
                    </a:lnTo>
                    <a:lnTo>
                      <a:pt x="43" y="578"/>
                    </a:lnTo>
                    <a:lnTo>
                      <a:pt x="34" y="630"/>
                    </a:lnTo>
                    <a:lnTo>
                      <a:pt x="719" y="0"/>
                    </a:lnTo>
                    <a:lnTo>
                      <a:pt x="722" y="4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79" name="Freeform 566"/>
              <p:cNvSpPr>
                <a:spLocks/>
              </p:cNvSpPr>
              <p:nvPr/>
            </p:nvSpPr>
            <p:spPr bwMode="auto">
              <a:xfrm>
                <a:off x="4822" y="2954"/>
                <a:ext cx="373" cy="343"/>
              </a:xfrm>
              <a:custGeom>
                <a:avLst/>
                <a:gdLst>
                  <a:gd name="T0" fmla="*/ 722 w 722"/>
                  <a:gd name="T1" fmla="*/ 4 h 664"/>
                  <a:gd name="T2" fmla="*/ 722 w 722"/>
                  <a:gd name="T3" fmla="*/ 4 h 664"/>
                  <a:gd name="T4" fmla="*/ 37 w 722"/>
                  <a:gd name="T5" fmla="*/ 634 h 664"/>
                  <a:gd name="T6" fmla="*/ 90 w 722"/>
                  <a:gd name="T7" fmla="*/ 630 h 664"/>
                  <a:gd name="T8" fmla="*/ 0 w 722"/>
                  <a:gd name="T9" fmla="*/ 664 h 664"/>
                  <a:gd name="T10" fmla="*/ 43 w 722"/>
                  <a:gd name="T11" fmla="*/ 578 h 664"/>
                  <a:gd name="T12" fmla="*/ 34 w 722"/>
                  <a:gd name="T13" fmla="*/ 630 h 664"/>
                  <a:gd name="T14" fmla="*/ 719 w 722"/>
                  <a:gd name="T15" fmla="*/ 0 h 664"/>
                  <a:gd name="T16" fmla="*/ 722 w 722"/>
                  <a:gd name="T17" fmla="*/ 4 h 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2" h="664">
                    <a:moveTo>
                      <a:pt x="722" y="4"/>
                    </a:moveTo>
                    <a:lnTo>
                      <a:pt x="722" y="4"/>
                    </a:lnTo>
                    <a:lnTo>
                      <a:pt x="37" y="634"/>
                    </a:lnTo>
                    <a:lnTo>
                      <a:pt x="90" y="630"/>
                    </a:lnTo>
                    <a:lnTo>
                      <a:pt x="0" y="664"/>
                    </a:lnTo>
                    <a:lnTo>
                      <a:pt x="43" y="578"/>
                    </a:lnTo>
                    <a:lnTo>
                      <a:pt x="34" y="630"/>
                    </a:lnTo>
                    <a:lnTo>
                      <a:pt x="719" y="0"/>
                    </a:lnTo>
                    <a:lnTo>
                      <a:pt x="722" y="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80" name="Freeform 567"/>
              <p:cNvSpPr>
                <a:spLocks/>
              </p:cNvSpPr>
              <p:nvPr/>
            </p:nvSpPr>
            <p:spPr bwMode="auto">
              <a:xfrm>
                <a:off x="4824" y="2807"/>
                <a:ext cx="586" cy="493"/>
              </a:xfrm>
              <a:custGeom>
                <a:avLst/>
                <a:gdLst>
                  <a:gd name="T0" fmla="*/ 1134 w 1134"/>
                  <a:gd name="T1" fmla="*/ 4 h 954"/>
                  <a:gd name="T2" fmla="*/ 1134 w 1134"/>
                  <a:gd name="T3" fmla="*/ 4 h 954"/>
                  <a:gd name="T4" fmla="*/ 38 w 1134"/>
                  <a:gd name="T5" fmla="*/ 925 h 954"/>
                  <a:gd name="T6" fmla="*/ 92 w 1134"/>
                  <a:gd name="T7" fmla="*/ 923 h 954"/>
                  <a:gd name="T8" fmla="*/ 0 w 1134"/>
                  <a:gd name="T9" fmla="*/ 954 h 954"/>
                  <a:gd name="T10" fmla="*/ 46 w 1134"/>
                  <a:gd name="T11" fmla="*/ 870 h 954"/>
                  <a:gd name="T12" fmla="*/ 35 w 1134"/>
                  <a:gd name="T13" fmla="*/ 921 h 954"/>
                  <a:gd name="T14" fmla="*/ 1131 w 1134"/>
                  <a:gd name="T15" fmla="*/ 0 h 954"/>
                  <a:gd name="T16" fmla="*/ 1134 w 1134"/>
                  <a:gd name="T17" fmla="*/ 4 h 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34" h="954">
                    <a:moveTo>
                      <a:pt x="1134" y="4"/>
                    </a:moveTo>
                    <a:lnTo>
                      <a:pt x="1134" y="4"/>
                    </a:lnTo>
                    <a:lnTo>
                      <a:pt x="38" y="925"/>
                    </a:lnTo>
                    <a:lnTo>
                      <a:pt x="92" y="923"/>
                    </a:lnTo>
                    <a:lnTo>
                      <a:pt x="0" y="954"/>
                    </a:lnTo>
                    <a:lnTo>
                      <a:pt x="46" y="870"/>
                    </a:lnTo>
                    <a:lnTo>
                      <a:pt x="35" y="921"/>
                    </a:lnTo>
                    <a:lnTo>
                      <a:pt x="1131" y="0"/>
                    </a:lnTo>
                    <a:lnTo>
                      <a:pt x="1134" y="4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81" name="Freeform 568"/>
              <p:cNvSpPr>
                <a:spLocks/>
              </p:cNvSpPr>
              <p:nvPr/>
            </p:nvSpPr>
            <p:spPr bwMode="auto">
              <a:xfrm>
                <a:off x="4824" y="2807"/>
                <a:ext cx="586" cy="493"/>
              </a:xfrm>
              <a:custGeom>
                <a:avLst/>
                <a:gdLst>
                  <a:gd name="T0" fmla="*/ 1134 w 1134"/>
                  <a:gd name="T1" fmla="*/ 4 h 954"/>
                  <a:gd name="T2" fmla="*/ 1134 w 1134"/>
                  <a:gd name="T3" fmla="*/ 4 h 954"/>
                  <a:gd name="T4" fmla="*/ 38 w 1134"/>
                  <a:gd name="T5" fmla="*/ 925 h 954"/>
                  <a:gd name="T6" fmla="*/ 92 w 1134"/>
                  <a:gd name="T7" fmla="*/ 923 h 954"/>
                  <a:gd name="T8" fmla="*/ 0 w 1134"/>
                  <a:gd name="T9" fmla="*/ 954 h 954"/>
                  <a:gd name="T10" fmla="*/ 46 w 1134"/>
                  <a:gd name="T11" fmla="*/ 870 h 954"/>
                  <a:gd name="T12" fmla="*/ 35 w 1134"/>
                  <a:gd name="T13" fmla="*/ 921 h 954"/>
                  <a:gd name="T14" fmla="*/ 1131 w 1134"/>
                  <a:gd name="T15" fmla="*/ 0 h 954"/>
                  <a:gd name="T16" fmla="*/ 1134 w 1134"/>
                  <a:gd name="T17" fmla="*/ 4 h 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34" h="954">
                    <a:moveTo>
                      <a:pt x="1134" y="4"/>
                    </a:moveTo>
                    <a:lnTo>
                      <a:pt x="1134" y="4"/>
                    </a:lnTo>
                    <a:lnTo>
                      <a:pt x="38" y="925"/>
                    </a:lnTo>
                    <a:lnTo>
                      <a:pt x="92" y="923"/>
                    </a:lnTo>
                    <a:lnTo>
                      <a:pt x="0" y="954"/>
                    </a:lnTo>
                    <a:lnTo>
                      <a:pt x="46" y="870"/>
                    </a:lnTo>
                    <a:lnTo>
                      <a:pt x="35" y="921"/>
                    </a:lnTo>
                    <a:lnTo>
                      <a:pt x="1131" y="0"/>
                    </a:lnTo>
                    <a:lnTo>
                      <a:pt x="1134" y="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82" name="Freeform 569"/>
              <p:cNvSpPr>
                <a:spLocks/>
              </p:cNvSpPr>
              <p:nvPr/>
            </p:nvSpPr>
            <p:spPr bwMode="auto">
              <a:xfrm>
                <a:off x="4841" y="3329"/>
                <a:ext cx="673" cy="36"/>
              </a:xfrm>
              <a:custGeom>
                <a:avLst/>
                <a:gdLst>
                  <a:gd name="T0" fmla="*/ 1303 w 1303"/>
                  <a:gd name="T1" fmla="*/ 60 h 70"/>
                  <a:gd name="T2" fmla="*/ 1303 w 1303"/>
                  <a:gd name="T3" fmla="*/ 60 h 70"/>
                  <a:gd name="T4" fmla="*/ 48 w 1303"/>
                  <a:gd name="T5" fmla="*/ 37 h 70"/>
                  <a:gd name="T6" fmla="*/ 89 w 1303"/>
                  <a:gd name="T7" fmla="*/ 70 h 70"/>
                  <a:gd name="T8" fmla="*/ 0 w 1303"/>
                  <a:gd name="T9" fmla="*/ 34 h 70"/>
                  <a:gd name="T10" fmla="*/ 90 w 1303"/>
                  <a:gd name="T11" fmla="*/ 0 h 70"/>
                  <a:gd name="T12" fmla="*/ 48 w 1303"/>
                  <a:gd name="T13" fmla="*/ 32 h 70"/>
                  <a:gd name="T14" fmla="*/ 1303 w 1303"/>
                  <a:gd name="T15" fmla="*/ 55 h 70"/>
                  <a:gd name="T16" fmla="*/ 1303 w 1303"/>
                  <a:gd name="T17" fmla="*/ 6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03" h="70">
                    <a:moveTo>
                      <a:pt x="1303" y="60"/>
                    </a:moveTo>
                    <a:lnTo>
                      <a:pt x="1303" y="60"/>
                    </a:lnTo>
                    <a:lnTo>
                      <a:pt x="48" y="37"/>
                    </a:lnTo>
                    <a:lnTo>
                      <a:pt x="89" y="70"/>
                    </a:lnTo>
                    <a:lnTo>
                      <a:pt x="0" y="34"/>
                    </a:lnTo>
                    <a:lnTo>
                      <a:pt x="90" y="0"/>
                    </a:lnTo>
                    <a:lnTo>
                      <a:pt x="48" y="32"/>
                    </a:lnTo>
                    <a:lnTo>
                      <a:pt x="1303" y="55"/>
                    </a:lnTo>
                    <a:lnTo>
                      <a:pt x="1303" y="6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83" name="Freeform 570"/>
              <p:cNvSpPr>
                <a:spLocks/>
              </p:cNvSpPr>
              <p:nvPr/>
            </p:nvSpPr>
            <p:spPr bwMode="auto">
              <a:xfrm>
                <a:off x="4841" y="3329"/>
                <a:ext cx="673" cy="36"/>
              </a:xfrm>
              <a:custGeom>
                <a:avLst/>
                <a:gdLst>
                  <a:gd name="T0" fmla="*/ 1303 w 1303"/>
                  <a:gd name="T1" fmla="*/ 60 h 70"/>
                  <a:gd name="T2" fmla="*/ 1303 w 1303"/>
                  <a:gd name="T3" fmla="*/ 60 h 70"/>
                  <a:gd name="T4" fmla="*/ 48 w 1303"/>
                  <a:gd name="T5" fmla="*/ 37 h 70"/>
                  <a:gd name="T6" fmla="*/ 89 w 1303"/>
                  <a:gd name="T7" fmla="*/ 70 h 70"/>
                  <a:gd name="T8" fmla="*/ 0 w 1303"/>
                  <a:gd name="T9" fmla="*/ 34 h 70"/>
                  <a:gd name="T10" fmla="*/ 90 w 1303"/>
                  <a:gd name="T11" fmla="*/ 0 h 70"/>
                  <a:gd name="T12" fmla="*/ 48 w 1303"/>
                  <a:gd name="T13" fmla="*/ 32 h 70"/>
                  <a:gd name="T14" fmla="*/ 1303 w 1303"/>
                  <a:gd name="T15" fmla="*/ 55 h 70"/>
                  <a:gd name="T16" fmla="*/ 1303 w 1303"/>
                  <a:gd name="T17" fmla="*/ 6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03" h="70">
                    <a:moveTo>
                      <a:pt x="1303" y="60"/>
                    </a:moveTo>
                    <a:lnTo>
                      <a:pt x="1303" y="60"/>
                    </a:lnTo>
                    <a:lnTo>
                      <a:pt x="48" y="37"/>
                    </a:lnTo>
                    <a:lnTo>
                      <a:pt x="89" y="70"/>
                    </a:lnTo>
                    <a:lnTo>
                      <a:pt x="0" y="34"/>
                    </a:lnTo>
                    <a:lnTo>
                      <a:pt x="90" y="0"/>
                    </a:lnTo>
                    <a:lnTo>
                      <a:pt x="48" y="32"/>
                    </a:lnTo>
                    <a:lnTo>
                      <a:pt x="1303" y="55"/>
                    </a:lnTo>
                    <a:lnTo>
                      <a:pt x="1303" y="6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84" name="Freeform 571"/>
              <p:cNvSpPr>
                <a:spLocks/>
              </p:cNvSpPr>
              <p:nvPr/>
            </p:nvSpPr>
            <p:spPr bwMode="auto">
              <a:xfrm>
                <a:off x="4816" y="3398"/>
                <a:ext cx="227" cy="269"/>
              </a:xfrm>
              <a:custGeom>
                <a:avLst/>
                <a:gdLst>
                  <a:gd name="T0" fmla="*/ 435 w 439"/>
                  <a:gd name="T1" fmla="*/ 520 h 520"/>
                  <a:gd name="T2" fmla="*/ 435 w 439"/>
                  <a:gd name="T3" fmla="*/ 520 h 520"/>
                  <a:gd name="T4" fmla="*/ 29 w 439"/>
                  <a:gd name="T5" fmla="*/ 38 h 520"/>
                  <a:gd name="T6" fmla="*/ 31 w 439"/>
                  <a:gd name="T7" fmla="*/ 90 h 520"/>
                  <a:gd name="T8" fmla="*/ 0 w 439"/>
                  <a:gd name="T9" fmla="*/ 0 h 520"/>
                  <a:gd name="T10" fmla="*/ 85 w 439"/>
                  <a:gd name="T11" fmla="*/ 45 h 520"/>
                  <a:gd name="T12" fmla="*/ 33 w 439"/>
                  <a:gd name="T13" fmla="*/ 34 h 520"/>
                  <a:gd name="T14" fmla="*/ 439 w 439"/>
                  <a:gd name="T15" fmla="*/ 516 h 520"/>
                  <a:gd name="T16" fmla="*/ 435 w 439"/>
                  <a:gd name="T17" fmla="*/ 520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9" h="520">
                    <a:moveTo>
                      <a:pt x="435" y="520"/>
                    </a:moveTo>
                    <a:lnTo>
                      <a:pt x="435" y="520"/>
                    </a:lnTo>
                    <a:lnTo>
                      <a:pt x="29" y="38"/>
                    </a:lnTo>
                    <a:lnTo>
                      <a:pt x="31" y="90"/>
                    </a:lnTo>
                    <a:lnTo>
                      <a:pt x="0" y="0"/>
                    </a:lnTo>
                    <a:lnTo>
                      <a:pt x="85" y="45"/>
                    </a:lnTo>
                    <a:lnTo>
                      <a:pt x="33" y="34"/>
                    </a:lnTo>
                    <a:lnTo>
                      <a:pt x="439" y="516"/>
                    </a:lnTo>
                    <a:lnTo>
                      <a:pt x="435" y="52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85" name="Freeform 572"/>
              <p:cNvSpPr>
                <a:spLocks/>
              </p:cNvSpPr>
              <p:nvPr/>
            </p:nvSpPr>
            <p:spPr bwMode="auto">
              <a:xfrm>
                <a:off x="4816" y="3398"/>
                <a:ext cx="227" cy="269"/>
              </a:xfrm>
              <a:custGeom>
                <a:avLst/>
                <a:gdLst>
                  <a:gd name="T0" fmla="*/ 435 w 439"/>
                  <a:gd name="T1" fmla="*/ 520 h 520"/>
                  <a:gd name="T2" fmla="*/ 435 w 439"/>
                  <a:gd name="T3" fmla="*/ 520 h 520"/>
                  <a:gd name="T4" fmla="*/ 29 w 439"/>
                  <a:gd name="T5" fmla="*/ 38 h 520"/>
                  <a:gd name="T6" fmla="*/ 31 w 439"/>
                  <a:gd name="T7" fmla="*/ 90 h 520"/>
                  <a:gd name="T8" fmla="*/ 0 w 439"/>
                  <a:gd name="T9" fmla="*/ 0 h 520"/>
                  <a:gd name="T10" fmla="*/ 85 w 439"/>
                  <a:gd name="T11" fmla="*/ 45 h 520"/>
                  <a:gd name="T12" fmla="*/ 33 w 439"/>
                  <a:gd name="T13" fmla="*/ 34 h 520"/>
                  <a:gd name="T14" fmla="*/ 439 w 439"/>
                  <a:gd name="T15" fmla="*/ 516 h 520"/>
                  <a:gd name="T16" fmla="*/ 435 w 439"/>
                  <a:gd name="T17" fmla="*/ 520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9" h="520">
                    <a:moveTo>
                      <a:pt x="435" y="520"/>
                    </a:moveTo>
                    <a:lnTo>
                      <a:pt x="435" y="520"/>
                    </a:lnTo>
                    <a:lnTo>
                      <a:pt x="29" y="38"/>
                    </a:lnTo>
                    <a:lnTo>
                      <a:pt x="31" y="90"/>
                    </a:lnTo>
                    <a:lnTo>
                      <a:pt x="0" y="0"/>
                    </a:lnTo>
                    <a:lnTo>
                      <a:pt x="85" y="45"/>
                    </a:lnTo>
                    <a:lnTo>
                      <a:pt x="33" y="34"/>
                    </a:lnTo>
                    <a:lnTo>
                      <a:pt x="439" y="516"/>
                    </a:lnTo>
                    <a:lnTo>
                      <a:pt x="435" y="52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86" name="Freeform 573"/>
              <p:cNvSpPr>
                <a:spLocks/>
              </p:cNvSpPr>
              <p:nvPr/>
            </p:nvSpPr>
            <p:spPr bwMode="auto">
              <a:xfrm>
                <a:off x="5459" y="3214"/>
                <a:ext cx="70" cy="572"/>
              </a:xfrm>
              <a:custGeom>
                <a:avLst/>
                <a:gdLst>
                  <a:gd name="T0" fmla="*/ 136 w 136"/>
                  <a:gd name="T1" fmla="*/ 1 h 1108"/>
                  <a:gd name="T2" fmla="*/ 136 w 136"/>
                  <a:gd name="T3" fmla="*/ 1 h 1108"/>
                  <a:gd name="T4" fmla="*/ 33 w 136"/>
                  <a:gd name="T5" fmla="*/ 1061 h 1108"/>
                  <a:gd name="T6" fmla="*/ 70 w 136"/>
                  <a:gd name="T7" fmla="*/ 1022 h 1108"/>
                  <a:gd name="T8" fmla="*/ 26 w 136"/>
                  <a:gd name="T9" fmla="*/ 1108 h 1108"/>
                  <a:gd name="T10" fmla="*/ 0 w 136"/>
                  <a:gd name="T11" fmla="*/ 1016 h 1108"/>
                  <a:gd name="T12" fmla="*/ 29 w 136"/>
                  <a:gd name="T13" fmla="*/ 1061 h 1108"/>
                  <a:gd name="T14" fmla="*/ 131 w 136"/>
                  <a:gd name="T15" fmla="*/ 0 h 1108"/>
                  <a:gd name="T16" fmla="*/ 136 w 136"/>
                  <a:gd name="T17" fmla="*/ 1 h 1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6" h="1108">
                    <a:moveTo>
                      <a:pt x="136" y="1"/>
                    </a:moveTo>
                    <a:lnTo>
                      <a:pt x="136" y="1"/>
                    </a:lnTo>
                    <a:lnTo>
                      <a:pt x="33" y="1061"/>
                    </a:lnTo>
                    <a:lnTo>
                      <a:pt x="70" y="1022"/>
                    </a:lnTo>
                    <a:lnTo>
                      <a:pt x="26" y="1108"/>
                    </a:lnTo>
                    <a:lnTo>
                      <a:pt x="0" y="1016"/>
                    </a:lnTo>
                    <a:lnTo>
                      <a:pt x="29" y="1061"/>
                    </a:lnTo>
                    <a:lnTo>
                      <a:pt x="131" y="0"/>
                    </a:lnTo>
                    <a:lnTo>
                      <a:pt x="136" y="1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87" name="Freeform 574"/>
              <p:cNvSpPr>
                <a:spLocks/>
              </p:cNvSpPr>
              <p:nvPr/>
            </p:nvSpPr>
            <p:spPr bwMode="auto">
              <a:xfrm>
                <a:off x="5459" y="3214"/>
                <a:ext cx="70" cy="572"/>
              </a:xfrm>
              <a:custGeom>
                <a:avLst/>
                <a:gdLst>
                  <a:gd name="T0" fmla="*/ 136 w 136"/>
                  <a:gd name="T1" fmla="*/ 1 h 1108"/>
                  <a:gd name="T2" fmla="*/ 136 w 136"/>
                  <a:gd name="T3" fmla="*/ 1 h 1108"/>
                  <a:gd name="T4" fmla="*/ 33 w 136"/>
                  <a:gd name="T5" fmla="*/ 1061 h 1108"/>
                  <a:gd name="T6" fmla="*/ 70 w 136"/>
                  <a:gd name="T7" fmla="*/ 1022 h 1108"/>
                  <a:gd name="T8" fmla="*/ 26 w 136"/>
                  <a:gd name="T9" fmla="*/ 1108 h 1108"/>
                  <a:gd name="T10" fmla="*/ 0 w 136"/>
                  <a:gd name="T11" fmla="*/ 1016 h 1108"/>
                  <a:gd name="T12" fmla="*/ 29 w 136"/>
                  <a:gd name="T13" fmla="*/ 1061 h 1108"/>
                  <a:gd name="T14" fmla="*/ 131 w 136"/>
                  <a:gd name="T15" fmla="*/ 0 h 1108"/>
                  <a:gd name="T16" fmla="*/ 136 w 136"/>
                  <a:gd name="T17" fmla="*/ 1 h 1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6" h="1108">
                    <a:moveTo>
                      <a:pt x="136" y="1"/>
                    </a:moveTo>
                    <a:lnTo>
                      <a:pt x="136" y="1"/>
                    </a:lnTo>
                    <a:lnTo>
                      <a:pt x="33" y="1061"/>
                    </a:lnTo>
                    <a:lnTo>
                      <a:pt x="70" y="1022"/>
                    </a:lnTo>
                    <a:lnTo>
                      <a:pt x="26" y="1108"/>
                    </a:lnTo>
                    <a:lnTo>
                      <a:pt x="0" y="1016"/>
                    </a:lnTo>
                    <a:lnTo>
                      <a:pt x="29" y="1061"/>
                    </a:lnTo>
                    <a:lnTo>
                      <a:pt x="131" y="0"/>
                    </a:lnTo>
                    <a:lnTo>
                      <a:pt x="136" y="1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88" name="Freeform 575"/>
              <p:cNvSpPr>
                <a:spLocks/>
              </p:cNvSpPr>
              <p:nvPr/>
            </p:nvSpPr>
            <p:spPr bwMode="auto">
              <a:xfrm>
                <a:off x="5502" y="3260"/>
                <a:ext cx="368" cy="537"/>
              </a:xfrm>
              <a:custGeom>
                <a:avLst/>
                <a:gdLst>
                  <a:gd name="T0" fmla="*/ 713 w 713"/>
                  <a:gd name="T1" fmla="*/ 3 h 1040"/>
                  <a:gd name="T2" fmla="*/ 713 w 713"/>
                  <a:gd name="T3" fmla="*/ 3 h 1040"/>
                  <a:gd name="T4" fmla="*/ 29 w 713"/>
                  <a:gd name="T5" fmla="*/ 1002 h 1040"/>
                  <a:gd name="T6" fmla="*/ 80 w 713"/>
                  <a:gd name="T7" fmla="*/ 986 h 1040"/>
                  <a:gd name="T8" fmla="*/ 0 w 713"/>
                  <a:gd name="T9" fmla="*/ 1040 h 1040"/>
                  <a:gd name="T10" fmla="*/ 22 w 713"/>
                  <a:gd name="T11" fmla="*/ 946 h 1040"/>
                  <a:gd name="T12" fmla="*/ 25 w 713"/>
                  <a:gd name="T13" fmla="*/ 999 h 1040"/>
                  <a:gd name="T14" fmla="*/ 709 w 713"/>
                  <a:gd name="T15" fmla="*/ 0 h 1040"/>
                  <a:gd name="T16" fmla="*/ 713 w 713"/>
                  <a:gd name="T17" fmla="*/ 3 h 1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3" h="1040">
                    <a:moveTo>
                      <a:pt x="713" y="3"/>
                    </a:moveTo>
                    <a:lnTo>
                      <a:pt x="713" y="3"/>
                    </a:lnTo>
                    <a:lnTo>
                      <a:pt x="29" y="1002"/>
                    </a:lnTo>
                    <a:lnTo>
                      <a:pt x="80" y="986"/>
                    </a:lnTo>
                    <a:lnTo>
                      <a:pt x="0" y="1040"/>
                    </a:lnTo>
                    <a:lnTo>
                      <a:pt x="22" y="946"/>
                    </a:lnTo>
                    <a:lnTo>
                      <a:pt x="25" y="999"/>
                    </a:lnTo>
                    <a:lnTo>
                      <a:pt x="709" y="0"/>
                    </a:lnTo>
                    <a:lnTo>
                      <a:pt x="713" y="3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89" name="Freeform 576"/>
              <p:cNvSpPr>
                <a:spLocks/>
              </p:cNvSpPr>
              <p:nvPr/>
            </p:nvSpPr>
            <p:spPr bwMode="auto">
              <a:xfrm>
                <a:off x="5502" y="3260"/>
                <a:ext cx="368" cy="537"/>
              </a:xfrm>
              <a:custGeom>
                <a:avLst/>
                <a:gdLst>
                  <a:gd name="T0" fmla="*/ 713 w 713"/>
                  <a:gd name="T1" fmla="*/ 3 h 1040"/>
                  <a:gd name="T2" fmla="*/ 713 w 713"/>
                  <a:gd name="T3" fmla="*/ 3 h 1040"/>
                  <a:gd name="T4" fmla="*/ 29 w 713"/>
                  <a:gd name="T5" fmla="*/ 1002 h 1040"/>
                  <a:gd name="T6" fmla="*/ 80 w 713"/>
                  <a:gd name="T7" fmla="*/ 986 h 1040"/>
                  <a:gd name="T8" fmla="*/ 0 w 713"/>
                  <a:gd name="T9" fmla="*/ 1040 h 1040"/>
                  <a:gd name="T10" fmla="*/ 22 w 713"/>
                  <a:gd name="T11" fmla="*/ 946 h 1040"/>
                  <a:gd name="T12" fmla="*/ 25 w 713"/>
                  <a:gd name="T13" fmla="*/ 999 h 1040"/>
                  <a:gd name="T14" fmla="*/ 709 w 713"/>
                  <a:gd name="T15" fmla="*/ 0 h 1040"/>
                  <a:gd name="T16" fmla="*/ 713 w 713"/>
                  <a:gd name="T17" fmla="*/ 3 h 1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3" h="1040">
                    <a:moveTo>
                      <a:pt x="713" y="3"/>
                    </a:moveTo>
                    <a:lnTo>
                      <a:pt x="713" y="3"/>
                    </a:lnTo>
                    <a:lnTo>
                      <a:pt x="29" y="1002"/>
                    </a:lnTo>
                    <a:lnTo>
                      <a:pt x="80" y="986"/>
                    </a:lnTo>
                    <a:lnTo>
                      <a:pt x="0" y="1040"/>
                    </a:lnTo>
                    <a:lnTo>
                      <a:pt x="22" y="946"/>
                    </a:lnTo>
                    <a:lnTo>
                      <a:pt x="25" y="999"/>
                    </a:lnTo>
                    <a:lnTo>
                      <a:pt x="709" y="0"/>
                    </a:lnTo>
                    <a:lnTo>
                      <a:pt x="713" y="3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90" name="Freeform 577"/>
              <p:cNvSpPr>
                <a:spLocks/>
              </p:cNvSpPr>
              <p:nvPr/>
            </p:nvSpPr>
            <p:spPr bwMode="auto">
              <a:xfrm>
                <a:off x="5480" y="3244"/>
                <a:ext cx="166" cy="545"/>
              </a:xfrm>
              <a:custGeom>
                <a:avLst/>
                <a:gdLst>
                  <a:gd name="T0" fmla="*/ 320 w 320"/>
                  <a:gd name="T1" fmla="*/ 2 h 1054"/>
                  <a:gd name="T2" fmla="*/ 320 w 320"/>
                  <a:gd name="T3" fmla="*/ 2 h 1054"/>
                  <a:gd name="T4" fmla="*/ 24 w 320"/>
                  <a:gd name="T5" fmla="*/ 1008 h 1054"/>
                  <a:gd name="T6" fmla="*/ 67 w 320"/>
                  <a:gd name="T7" fmla="*/ 978 h 1054"/>
                  <a:gd name="T8" fmla="*/ 8 w 320"/>
                  <a:gd name="T9" fmla="*/ 1054 h 1054"/>
                  <a:gd name="T10" fmla="*/ 0 w 320"/>
                  <a:gd name="T11" fmla="*/ 958 h 1054"/>
                  <a:gd name="T12" fmla="*/ 19 w 320"/>
                  <a:gd name="T13" fmla="*/ 1007 h 1054"/>
                  <a:gd name="T14" fmla="*/ 315 w 320"/>
                  <a:gd name="T15" fmla="*/ 0 h 1054"/>
                  <a:gd name="T16" fmla="*/ 320 w 320"/>
                  <a:gd name="T17" fmla="*/ 2 h 10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0" h="1054">
                    <a:moveTo>
                      <a:pt x="320" y="2"/>
                    </a:moveTo>
                    <a:lnTo>
                      <a:pt x="320" y="2"/>
                    </a:lnTo>
                    <a:lnTo>
                      <a:pt x="24" y="1008"/>
                    </a:lnTo>
                    <a:lnTo>
                      <a:pt x="67" y="978"/>
                    </a:lnTo>
                    <a:lnTo>
                      <a:pt x="8" y="1054"/>
                    </a:lnTo>
                    <a:lnTo>
                      <a:pt x="0" y="958"/>
                    </a:lnTo>
                    <a:lnTo>
                      <a:pt x="19" y="1007"/>
                    </a:lnTo>
                    <a:lnTo>
                      <a:pt x="315" y="0"/>
                    </a:lnTo>
                    <a:lnTo>
                      <a:pt x="320" y="2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91" name="Freeform 578"/>
              <p:cNvSpPr>
                <a:spLocks/>
              </p:cNvSpPr>
              <p:nvPr/>
            </p:nvSpPr>
            <p:spPr bwMode="auto">
              <a:xfrm>
                <a:off x="5480" y="3244"/>
                <a:ext cx="166" cy="545"/>
              </a:xfrm>
              <a:custGeom>
                <a:avLst/>
                <a:gdLst>
                  <a:gd name="T0" fmla="*/ 320 w 320"/>
                  <a:gd name="T1" fmla="*/ 2 h 1054"/>
                  <a:gd name="T2" fmla="*/ 320 w 320"/>
                  <a:gd name="T3" fmla="*/ 2 h 1054"/>
                  <a:gd name="T4" fmla="*/ 24 w 320"/>
                  <a:gd name="T5" fmla="*/ 1008 h 1054"/>
                  <a:gd name="T6" fmla="*/ 67 w 320"/>
                  <a:gd name="T7" fmla="*/ 978 h 1054"/>
                  <a:gd name="T8" fmla="*/ 8 w 320"/>
                  <a:gd name="T9" fmla="*/ 1054 h 1054"/>
                  <a:gd name="T10" fmla="*/ 0 w 320"/>
                  <a:gd name="T11" fmla="*/ 958 h 1054"/>
                  <a:gd name="T12" fmla="*/ 19 w 320"/>
                  <a:gd name="T13" fmla="*/ 1007 h 1054"/>
                  <a:gd name="T14" fmla="*/ 315 w 320"/>
                  <a:gd name="T15" fmla="*/ 0 h 1054"/>
                  <a:gd name="T16" fmla="*/ 320 w 320"/>
                  <a:gd name="T17" fmla="*/ 2 h 10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0" h="1054">
                    <a:moveTo>
                      <a:pt x="320" y="2"/>
                    </a:moveTo>
                    <a:lnTo>
                      <a:pt x="320" y="2"/>
                    </a:lnTo>
                    <a:lnTo>
                      <a:pt x="24" y="1008"/>
                    </a:lnTo>
                    <a:lnTo>
                      <a:pt x="67" y="978"/>
                    </a:lnTo>
                    <a:lnTo>
                      <a:pt x="8" y="1054"/>
                    </a:lnTo>
                    <a:lnTo>
                      <a:pt x="0" y="958"/>
                    </a:lnTo>
                    <a:lnTo>
                      <a:pt x="19" y="1007"/>
                    </a:lnTo>
                    <a:lnTo>
                      <a:pt x="315" y="0"/>
                    </a:lnTo>
                    <a:lnTo>
                      <a:pt x="320" y="2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92" name="Freeform 579"/>
              <p:cNvSpPr>
                <a:spLocks/>
              </p:cNvSpPr>
              <p:nvPr/>
            </p:nvSpPr>
            <p:spPr bwMode="auto">
              <a:xfrm>
                <a:off x="5116" y="3319"/>
                <a:ext cx="316" cy="478"/>
              </a:xfrm>
              <a:custGeom>
                <a:avLst/>
                <a:gdLst>
                  <a:gd name="T0" fmla="*/ 4 w 612"/>
                  <a:gd name="T1" fmla="*/ 0 h 924"/>
                  <a:gd name="T2" fmla="*/ 4 w 612"/>
                  <a:gd name="T3" fmla="*/ 0 h 924"/>
                  <a:gd name="T4" fmla="*/ 587 w 612"/>
                  <a:gd name="T5" fmla="*/ 883 h 924"/>
                  <a:gd name="T6" fmla="*/ 591 w 612"/>
                  <a:gd name="T7" fmla="*/ 830 h 924"/>
                  <a:gd name="T8" fmla="*/ 612 w 612"/>
                  <a:gd name="T9" fmla="*/ 924 h 924"/>
                  <a:gd name="T10" fmla="*/ 533 w 612"/>
                  <a:gd name="T11" fmla="*/ 868 h 924"/>
                  <a:gd name="T12" fmla="*/ 583 w 612"/>
                  <a:gd name="T13" fmla="*/ 885 h 924"/>
                  <a:gd name="T14" fmla="*/ 0 w 612"/>
                  <a:gd name="T15" fmla="*/ 3 h 924"/>
                  <a:gd name="T16" fmla="*/ 4 w 612"/>
                  <a:gd name="T17" fmla="*/ 0 h 9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2" h="924">
                    <a:moveTo>
                      <a:pt x="4" y="0"/>
                    </a:moveTo>
                    <a:lnTo>
                      <a:pt x="4" y="0"/>
                    </a:lnTo>
                    <a:lnTo>
                      <a:pt x="587" y="883"/>
                    </a:lnTo>
                    <a:lnTo>
                      <a:pt x="591" y="830"/>
                    </a:lnTo>
                    <a:lnTo>
                      <a:pt x="612" y="924"/>
                    </a:lnTo>
                    <a:lnTo>
                      <a:pt x="533" y="868"/>
                    </a:lnTo>
                    <a:lnTo>
                      <a:pt x="583" y="885"/>
                    </a:lnTo>
                    <a:lnTo>
                      <a:pt x="0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93" name="Freeform 580"/>
              <p:cNvSpPr>
                <a:spLocks/>
              </p:cNvSpPr>
              <p:nvPr/>
            </p:nvSpPr>
            <p:spPr bwMode="auto">
              <a:xfrm>
                <a:off x="5116" y="3319"/>
                <a:ext cx="316" cy="478"/>
              </a:xfrm>
              <a:custGeom>
                <a:avLst/>
                <a:gdLst>
                  <a:gd name="T0" fmla="*/ 4 w 612"/>
                  <a:gd name="T1" fmla="*/ 0 h 924"/>
                  <a:gd name="T2" fmla="*/ 4 w 612"/>
                  <a:gd name="T3" fmla="*/ 0 h 924"/>
                  <a:gd name="T4" fmla="*/ 587 w 612"/>
                  <a:gd name="T5" fmla="*/ 883 h 924"/>
                  <a:gd name="T6" fmla="*/ 591 w 612"/>
                  <a:gd name="T7" fmla="*/ 830 h 924"/>
                  <a:gd name="T8" fmla="*/ 612 w 612"/>
                  <a:gd name="T9" fmla="*/ 924 h 924"/>
                  <a:gd name="T10" fmla="*/ 533 w 612"/>
                  <a:gd name="T11" fmla="*/ 868 h 924"/>
                  <a:gd name="T12" fmla="*/ 583 w 612"/>
                  <a:gd name="T13" fmla="*/ 885 h 924"/>
                  <a:gd name="T14" fmla="*/ 0 w 612"/>
                  <a:gd name="T15" fmla="*/ 3 h 924"/>
                  <a:gd name="T16" fmla="*/ 4 w 612"/>
                  <a:gd name="T17" fmla="*/ 0 h 9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2" h="924">
                    <a:moveTo>
                      <a:pt x="4" y="0"/>
                    </a:moveTo>
                    <a:lnTo>
                      <a:pt x="4" y="0"/>
                    </a:lnTo>
                    <a:lnTo>
                      <a:pt x="587" y="883"/>
                    </a:lnTo>
                    <a:lnTo>
                      <a:pt x="591" y="830"/>
                    </a:lnTo>
                    <a:lnTo>
                      <a:pt x="612" y="924"/>
                    </a:lnTo>
                    <a:lnTo>
                      <a:pt x="533" y="868"/>
                    </a:lnTo>
                    <a:lnTo>
                      <a:pt x="583" y="885"/>
                    </a:lnTo>
                    <a:lnTo>
                      <a:pt x="0" y="3"/>
                    </a:lnTo>
                    <a:lnTo>
                      <a:pt x="4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94" name="Freeform 581"/>
              <p:cNvSpPr>
                <a:spLocks/>
              </p:cNvSpPr>
              <p:nvPr/>
            </p:nvSpPr>
            <p:spPr bwMode="auto">
              <a:xfrm>
                <a:off x="5477" y="3437"/>
                <a:ext cx="98" cy="351"/>
              </a:xfrm>
              <a:custGeom>
                <a:avLst/>
                <a:gdLst>
                  <a:gd name="T0" fmla="*/ 191 w 191"/>
                  <a:gd name="T1" fmla="*/ 1 h 680"/>
                  <a:gd name="T2" fmla="*/ 191 w 191"/>
                  <a:gd name="T3" fmla="*/ 1 h 680"/>
                  <a:gd name="T4" fmla="*/ 25 w 191"/>
                  <a:gd name="T5" fmla="*/ 634 h 680"/>
                  <a:gd name="T6" fmla="*/ 68 w 191"/>
                  <a:gd name="T7" fmla="*/ 602 h 680"/>
                  <a:gd name="T8" fmla="*/ 11 w 191"/>
                  <a:gd name="T9" fmla="*/ 680 h 680"/>
                  <a:gd name="T10" fmla="*/ 0 w 191"/>
                  <a:gd name="T11" fmla="*/ 584 h 680"/>
                  <a:gd name="T12" fmla="*/ 21 w 191"/>
                  <a:gd name="T13" fmla="*/ 633 h 680"/>
                  <a:gd name="T14" fmla="*/ 186 w 191"/>
                  <a:gd name="T15" fmla="*/ 0 h 680"/>
                  <a:gd name="T16" fmla="*/ 191 w 191"/>
                  <a:gd name="T17" fmla="*/ 1 h 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1" h="680">
                    <a:moveTo>
                      <a:pt x="191" y="1"/>
                    </a:moveTo>
                    <a:lnTo>
                      <a:pt x="191" y="1"/>
                    </a:lnTo>
                    <a:lnTo>
                      <a:pt x="25" y="634"/>
                    </a:lnTo>
                    <a:lnTo>
                      <a:pt x="68" y="602"/>
                    </a:lnTo>
                    <a:lnTo>
                      <a:pt x="11" y="680"/>
                    </a:lnTo>
                    <a:lnTo>
                      <a:pt x="0" y="584"/>
                    </a:lnTo>
                    <a:lnTo>
                      <a:pt x="21" y="633"/>
                    </a:lnTo>
                    <a:lnTo>
                      <a:pt x="186" y="0"/>
                    </a:lnTo>
                    <a:lnTo>
                      <a:pt x="191" y="1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95" name="Freeform 582"/>
              <p:cNvSpPr>
                <a:spLocks/>
              </p:cNvSpPr>
              <p:nvPr/>
            </p:nvSpPr>
            <p:spPr bwMode="auto">
              <a:xfrm>
                <a:off x="5477" y="3437"/>
                <a:ext cx="98" cy="351"/>
              </a:xfrm>
              <a:custGeom>
                <a:avLst/>
                <a:gdLst>
                  <a:gd name="T0" fmla="*/ 191 w 191"/>
                  <a:gd name="T1" fmla="*/ 1 h 680"/>
                  <a:gd name="T2" fmla="*/ 191 w 191"/>
                  <a:gd name="T3" fmla="*/ 1 h 680"/>
                  <a:gd name="T4" fmla="*/ 25 w 191"/>
                  <a:gd name="T5" fmla="*/ 634 h 680"/>
                  <a:gd name="T6" fmla="*/ 68 w 191"/>
                  <a:gd name="T7" fmla="*/ 602 h 680"/>
                  <a:gd name="T8" fmla="*/ 11 w 191"/>
                  <a:gd name="T9" fmla="*/ 680 h 680"/>
                  <a:gd name="T10" fmla="*/ 0 w 191"/>
                  <a:gd name="T11" fmla="*/ 584 h 680"/>
                  <a:gd name="T12" fmla="*/ 21 w 191"/>
                  <a:gd name="T13" fmla="*/ 633 h 680"/>
                  <a:gd name="T14" fmla="*/ 186 w 191"/>
                  <a:gd name="T15" fmla="*/ 0 h 680"/>
                  <a:gd name="T16" fmla="*/ 191 w 191"/>
                  <a:gd name="T17" fmla="*/ 1 h 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1" h="680">
                    <a:moveTo>
                      <a:pt x="191" y="1"/>
                    </a:moveTo>
                    <a:lnTo>
                      <a:pt x="191" y="1"/>
                    </a:lnTo>
                    <a:lnTo>
                      <a:pt x="25" y="634"/>
                    </a:lnTo>
                    <a:lnTo>
                      <a:pt x="68" y="602"/>
                    </a:lnTo>
                    <a:lnTo>
                      <a:pt x="11" y="680"/>
                    </a:lnTo>
                    <a:lnTo>
                      <a:pt x="0" y="584"/>
                    </a:lnTo>
                    <a:lnTo>
                      <a:pt x="21" y="633"/>
                    </a:lnTo>
                    <a:lnTo>
                      <a:pt x="186" y="0"/>
                    </a:lnTo>
                    <a:lnTo>
                      <a:pt x="191" y="1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96" name="Freeform 583"/>
              <p:cNvSpPr>
                <a:spLocks/>
              </p:cNvSpPr>
              <p:nvPr/>
            </p:nvSpPr>
            <p:spPr bwMode="auto">
              <a:xfrm>
                <a:off x="5548" y="3213"/>
                <a:ext cx="72" cy="447"/>
              </a:xfrm>
              <a:custGeom>
                <a:avLst/>
                <a:gdLst>
                  <a:gd name="T0" fmla="*/ 4 w 139"/>
                  <a:gd name="T1" fmla="*/ 0 h 865"/>
                  <a:gd name="T2" fmla="*/ 4 w 139"/>
                  <a:gd name="T3" fmla="*/ 0 h 865"/>
                  <a:gd name="T4" fmla="*/ 112 w 139"/>
                  <a:gd name="T5" fmla="*/ 818 h 865"/>
                  <a:gd name="T6" fmla="*/ 139 w 139"/>
                  <a:gd name="T7" fmla="*/ 772 h 865"/>
                  <a:gd name="T8" fmla="*/ 116 w 139"/>
                  <a:gd name="T9" fmla="*/ 865 h 865"/>
                  <a:gd name="T10" fmla="*/ 69 w 139"/>
                  <a:gd name="T11" fmla="*/ 781 h 865"/>
                  <a:gd name="T12" fmla="*/ 107 w 139"/>
                  <a:gd name="T13" fmla="*/ 818 h 865"/>
                  <a:gd name="T14" fmla="*/ 0 w 139"/>
                  <a:gd name="T15" fmla="*/ 1 h 865"/>
                  <a:gd name="T16" fmla="*/ 4 w 139"/>
                  <a:gd name="T17" fmla="*/ 0 h 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9" h="865">
                    <a:moveTo>
                      <a:pt x="4" y="0"/>
                    </a:moveTo>
                    <a:lnTo>
                      <a:pt x="4" y="0"/>
                    </a:lnTo>
                    <a:lnTo>
                      <a:pt x="112" y="818"/>
                    </a:lnTo>
                    <a:lnTo>
                      <a:pt x="139" y="772"/>
                    </a:lnTo>
                    <a:lnTo>
                      <a:pt x="116" y="865"/>
                    </a:lnTo>
                    <a:lnTo>
                      <a:pt x="69" y="781"/>
                    </a:lnTo>
                    <a:lnTo>
                      <a:pt x="107" y="818"/>
                    </a:lnTo>
                    <a:lnTo>
                      <a:pt x="0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97" name="Freeform 584"/>
              <p:cNvSpPr>
                <a:spLocks/>
              </p:cNvSpPr>
              <p:nvPr/>
            </p:nvSpPr>
            <p:spPr bwMode="auto">
              <a:xfrm>
                <a:off x="5548" y="3213"/>
                <a:ext cx="72" cy="447"/>
              </a:xfrm>
              <a:custGeom>
                <a:avLst/>
                <a:gdLst>
                  <a:gd name="T0" fmla="*/ 4 w 139"/>
                  <a:gd name="T1" fmla="*/ 0 h 865"/>
                  <a:gd name="T2" fmla="*/ 4 w 139"/>
                  <a:gd name="T3" fmla="*/ 0 h 865"/>
                  <a:gd name="T4" fmla="*/ 112 w 139"/>
                  <a:gd name="T5" fmla="*/ 818 h 865"/>
                  <a:gd name="T6" fmla="*/ 139 w 139"/>
                  <a:gd name="T7" fmla="*/ 772 h 865"/>
                  <a:gd name="T8" fmla="*/ 116 w 139"/>
                  <a:gd name="T9" fmla="*/ 865 h 865"/>
                  <a:gd name="T10" fmla="*/ 69 w 139"/>
                  <a:gd name="T11" fmla="*/ 781 h 865"/>
                  <a:gd name="T12" fmla="*/ 107 w 139"/>
                  <a:gd name="T13" fmla="*/ 818 h 865"/>
                  <a:gd name="T14" fmla="*/ 0 w 139"/>
                  <a:gd name="T15" fmla="*/ 1 h 865"/>
                  <a:gd name="T16" fmla="*/ 4 w 139"/>
                  <a:gd name="T17" fmla="*/ 0 h 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9" h="865">
                    <a:moveTo>
                      <a:pt x="4" y="0"/>
                    </a:moveTo>
                    <a:lnTo>
                      <a:pt x="4" y="0"/>
                    </a:lnTo>
                    <a:lnTo>
                      <a:pt x="112" y="818"/>
                    </a:lnTo>
                    <a:lnTo>
                      <a:pt x="139" y="772"/>
                    </a:lnTo>
                    <a:lnTo>
                      <a:pt x="116" y="865"/>
                    </a:lnTo>
                    <a:lnTo>
                      <a:pt x="69" y="781"/>
                    </a:lnTo>
                    <a:lnTo>
                      <a:pt x="107" y="818"/>
                    </a:lnTo>
                    <a:lnTo>
                      <a:pt x="0" y="1"/>
                    </a:lnTo>
                    <a:lnTo>
                      <a:pt x="4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98" name="Freeform 585"/>
              <p:cNvSpPr>
                <a:spLocks/>
              </p:cNvSpPr>
              <p:nvPr/>
            </p:nvSpPr>
            <p:spPr bwMode="auto">
              <a:xfrm>
                <a:off x="5375" y="3691"/>
                <a:ext cx="168" cy="41"/>
              </a:xfrm>
              <a:custGeom>
                <a:avLst/>
                <a:gdLst>
                  <a:gd name="T0" fmla="*/ 1 w 326"/>
                  <a:gd name="T1" fmla="*/ 0 h 79"/>
                  <a:gd name="T2" fmla="*/ 1 w 326"/>
                  <a:gd name="T3" fmla="*/ 0 h 79"/>
                  <a:gd name="T4" fmla="*/ 279 w 326"/>
                  <a:gd name="T5" fmla="*/ 49 h 79"/>
                  <a:gd name="T6" fmla="*/ 244 w 326"/>
                  <a:gd name="T7" fmla="*/ 10 h 79"/>
                  <a:gd name="T8" fmla="*/ 326 w 326"/>
                  <a:gd name="T9" fmla="*/ 60 h 79"/>
                  <a:gd name="T10" fmla="*/ 232 w 326"/>
                  <a:gd name="T11" fmla="*/ 79 h 79"/>
                  <a:gd name="T12" fmla="*/ 278 w 326"/>
                  <a:gd name="T13" fmla="*/ 54 h 79"/>
                  <a:gd name="T14" fmla="*/ 0 w 326"/>
                  <a:gd name="T15" fmla="*/ 5 h 79"/>
                  <a:gd name="T16" fmla="*/ 1 w 326"/>
                  <a:gd name="T17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79">
                    <a:moveTo>
                      <a:pt x="1" y="0"/>
                    </a:moveTo>
                    <a:lnTo>
                      <a:pt x="1" y="0"/>
                    </a:lnTo>
                    <a:lnTo>
                      <a:pt x="279" y="49"/>
                    </a:lnTo>
                    <a:lnTo>
                      <a:pt x="244" y="10"/>
                    </a:lnTo>
                    <a:lnTo>
                      <a:pt x="326" y="60"/>
                    </a:lnTo>
                    <a:lnTo>
                      <a:pt x="232" y="79"/>
                    </a:lnTo>
                    <a:lnTo>
                      <a:pt x="278" y="54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699" name="Freeform 586"/>
              <p:cNvSpPr>
                <a:spLocks/>
              </p:cNvSpPr>
              <p:nvPr/>
            </p:nvSpPr>
            <p:spPr bwMode="auto">
              <a:xfrm>
                <a:off x="5375" y="3691"/>
                <a:ext cx="168" cy="41"/>
              </a:xfrm>
              <a:custGeom>
                <a:avLst/>
                <a:gdLst>
                  <a:gd name="T0" fmla="*/ 1 w 326"/>
                  <a:gd name="T1" fmla="*/ 0 h 79"/>
                  <a:gd name="T2" fmla="*/ 1 w 326"/>
                  <a:gd name="T3" fmla="*/ 0 h 79"/>
                  <a:gd name="T4" fmla="*/ 279 w 326"/>
                  <a:gd name="T5" fmla="*/ 49 h 79"/>
                  <a:gd name="T6" fmla="*/ 244 w 326"/>
                  <a:gd name="T7" fmla="*/ 10 h 79"/>
                  <a:gd name="T8" fmla="*/ 326 w 326"/>
                  <a:gd name="T9" fmla="*/ 60 h 79"/>
                  <a:gd name="T10" fmla="*/ 232 w 326"/>
                  <a:gd name="T11" fmla="*/ 79 h 79"/>
                  <a:gd name="T12" fmla="*/ 278 w 326"/>
                  <a:gd name="T13" fmla="*/ 54 h 79"/>
                  <a:gd name="T14" fmla="*/ 0 w 326"/>
                  <a:gd name="T15" fmla="*/ 5 h 79"/>
                  <a:gd name="T16" fmla="*/ 1 w 326"/>
                  <a:gd name="T17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79">
                    <a:moveTo>
                      <a:pt x="1" y="0"/>
                    </a:moveTo>
                    <a:lnTo>
                      <a:pt x="1" y="0"/>
                    </a:lnTo>
                    <a:lnTo>
                      <a:pt x="279" y="49"/>
                    </a:lnTo>
                    <a:lnTo>
                      <a:pt x="244" y="10"/>
                    </a:lnTo>
                    <a:lnTo>
                      <a:pt x="326" y="60"/>
                    </a:lnTo>
                    <a:lnTo>
                      <a:pt x="232" y="79"/>
                    </a:lnTo>
                    <a:lnTo>
                      <a:pt x="278" y="54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00" name="Freeform 587"/>
              <p:cNvSpPr>
                <a:spLocks/>
              </p:cNvSpPr>
              <p:nvPr/>
            </p:nvSpPr>
            <p:spPr bwMode="auto">
              <a:xfrm>
                <a:off x="5627" y="3350"/>
                <a:ext cx="78" cy="312"/>
              </a:xfrm>
              <a:custGeom>
                <a:avLst/>
                <a:gdLst>
                  <a:gd name="T0" fmla="*/ 152 w 152"/>
                  <a:gd name="T1" fmla="*/ 1 h 603"/>
                  <a:gd name="T2" fmla="*/ 152 w 152"/>
                  <a:gd name="T3" fmla="*/ 1 h 603"/>
                  <a:gd name="T4" fmla="*/ 27 w 152"/>
                  <a:gd name="T5" fmla="*/ 557 h 603"/>
                  <a:gd name="T6" fmla="*/ 68 w 152"/>
                  <a:gd name="T7" fmla="*/ 523 h 603"/>
                  <a:gd name="T8" fmla="*/ 14 w 152"/>
                  <a:gd name="T9" fmla="*/ 603 h 603"/>
                  <a:gd name="T10" fmla="*/ 0 w 152"/>
                  <a:gd name="T11" fmla="*/ 507 h 603"/>
                  <a:gd name="T12" fmla="*/ 22 w 152"/>
                  <a:gd name="T13" fmla="*/ 556 h 603"/>
                  <a:gd name="T14" fmla="*/ 148 w 152"/>
                  <a:gd name="T15" fmla="*/ 0 h 603"/>
                  <a:gd name="T16" fmla="*/ 152 w 152"/>
                  <a:gd name="T17" fmla="*/ 1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2" h="603">
                    <a:moveTo>
                      <a:pt x="152" y="1"/>
                    </a:moveTo>
                    <a:lnTo>
                      <a:pt x="152" y="1"/>
                    </a:lnTo>
                    <a:lnTo>
                      <a:pt x="27" y="557"/>
                    </a:lnTo>
                    <a:lnTo>
                      <a:pt x="68" y="523"/>
                    </a:lnTo>
                    <a:lnTo>
                      <a:pt x="14" y="603"/>
                    </a:lnTo>
                    <a:lnTo>
                      <a:pt x="0" y="507"/>
                    </a:lnTo>
                    <a:lnTo>
                      <a:pt x="22" y="556"/>
                    </a:lnTo>
                    <a:lnTo>
                      <a:pt x="148" y="0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01" name="Freeform 588"/>
              <p:cNvSpPr>
                <a:spLocks/>
              </p:cNvSpPr>
              <p:nvPr/>
            </p:nvSpPr>
            <p:spPr bwMode="auto">
              <a:xfrm>
                <a:off x="5627" y="3350"/>
                <a:ext cx="78" cy="312"/>
              </a:xfrm>
              <a:custGeom>
                <a:avLst/>
                <a:gdLst>
                  <a:gd name="T0" fmla="*/ 152 w 152"/>
                  <a:gd name="T1" fmla="*/ 1 h 603"/>
                  <a:gd name="T2" fmla="*/ 152 w 152"/>
                  <a:gd name="T3" fmla="*/ 1 h 603"/>
                  <a:gd name="T4" fmla="*/ 27 w 152"/>
                  <a:gd name="T5" fmla="*/ 557 h 603"/>
                  <a:gd name="T6" fmla="*/ 68 w 152"/>
                  <a:gd name="T7" fmla="*/ 523 h 603"/>
                  <a:gd name="T8" fmla="*/ 14 w 152"/>
                  <a:gd name="T9" fmla="*/ 603 h 603"/>
                  <a:gd name="T10" fmla="*/ 0 w 152"/>
                  <a:gd name="T11" fmla="*/ 507 h 603"/>
                  <a:gd name="T12" fmla="*/ 22 w 152"/>
                  <a:gd name="T13" fmla="*/ 556 h 603"/>
                  <a:gd name="T14" fmla="*/ 148 w 152"/>
                  <a:gd name="T15" fmla="*/ 0 h 603"/>
                  <a:gd name="T16" fmla="*/ 152 w 152"/>
                  <a:gd name="T17" fmla="*/ 1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2" h="603">
                    <a:moveTo>
                      <a:pt x="152" y="1"/>
                    </a:moveTo>
                    <a:lnTo>
                      <a:pt x="152" y="1"/>
                    </a:lnTo>
                    <a:lnTo>
                      <a:pt x="27" y="557"/>
                    </a:lnTo>
                    <a:lnTo>
                      <a:pt x="68" y="523"/>
                    </a:lnTo>
                    <a:lnTo>
                      <a:pt x="14" y="603"/>
                    </a:lnTo>
                    <a:lnTo>
                      <a:pt x="0" y="507"/>
                    </a:lnTo>
                    <a:lnTo>
                      <a:pt x="22" y="556"/>
                    </a:lnTo>
                    <a:lnTo>
                      <a:pt x="148" y="0"/>
                    </a:lnTo>
                    <a:lnTo>
                      <a:pt x="152" y="1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02" name="Freeform 589"/>
              <p:cNvSpPr>
                <a:spLocks/>
              </p:cNvSpPr>
              <p:nvPr/>
            </p:nvSpPr>
            <p:spPr bwMode="auto">
              <a:xfrm>
                <a:off x="5654" y="3264"/>
                <a:ext cx="223" cy="405"/>
              </a:xfrm>
              <a:custGeom>
                <a:avLst/>
                <a:gdLst>
                  <a:gd name="T0" fmla="*/ 432 w 432"/>
                  <a:gd name="T1" fmla="*/ 2 h 784"/>
                  <a:gd name="T2" fmla="*/ 432 w 432"/>
                  <a:gd name="T3" fmla="*/ 2 h 784"/>
                  <a:gd name="T4" fmla="*/ 25 w 432"/>
                  <a:gd name="T5" fmla="*/ 743 h 784"/>
                  <a:gd name="T6" fmla="*/ 74 w 432"/>
                  <a:gd name="T7" fmla="*/ 722 h 784"/>
                  <a:gd name="T8" fmla="*/ 0 w 432"/>
                  <a:gd name="T9" fmla="*/ 784 h 784"/>
                  <a:gd name="T10" fmla="*/ 12 w 432"/>
                  <a:gd name="T11" fmla="*/ 689 h 784"/>
                  <a:gd name="T12" fmla="*/ 21 w 432"/>
                  <a:gd name="T13" fmla="*/ 741 h 784"/>
                  <a:gd name="T14" fmla="*/ 427 w 432"/>
                  <a:gd name="T15" fmla="*/ 0 h 784"/>
                  <a:gd name="T16" fmla="*/ 432 w 432"/>
                  <a:gd name="T17" fmla="*/ 2 h 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2" h="784">
                    <a:moveTo>
                      <a:pt x="432" y="2"/>
                    </a:moveTo>
                    <a:lnTo>
                      <a:pt x="432" y="2"/>
                    </a:lnTo>
                    <a:lnTo>
                      <a:pt x="25" y="743"/>
                    </a:lnTo>
                    <a:lnTo>
                      <a:pt x="74" y="722"/>
                    </a:lnTo>
                    <a:lnTo>
                      <a:pt x="0" y="784"/>
                    </a:lnTo>
                    <a:lnTo>
                      <a:pt x="12" y="689"/>
                    </a:lnTo>
                    <a:lnTo>
                      <a:pt x="21" y="741"/>
                    </a:lnTo>
                    <a:lnTo>
                      <a:pt x="427" y="0"/>
                    </a:lnTo>
                    <a:lnTo>
                      <a:pt x="432" y="2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03" name="Freeform 590"/>
              <p:cNvSpPr>
                <a:spLocks/>
              </p:cNvSpPr>
              <p:nvPr/>
            </p:nvSpPr>
            <p:spPr bwMode="auto">
              <a:xfrm>
                <a:off x="5654" y="3264"/>
                <a:ext cx="223" cy="405"/>
              </a:xfrm>
              <a:custGeom>
                <a:avLst/>
                <a:gdLst>
                  <a:gd name="T0" fmla="*/ 432 w 432"/>
                  <a:gd name="T1" fmla="*/ 2 h 784"/>
                  <a:gd name="T2" fmla="*/ 432 w 432"/>
                  <a:gd name="T3" fmla="*/ 2 h 784"/>
                  <a:gd name="T4" fmla="*/ 25 w 432"/>
                  <a:gd name="T5" fmla="*/ 743 h 784"/>
                  <a:gd name="T6" fmla="*/ 74 w 432"/>
                  <a:gd name="T7" fmla="*/ 722 h 784"/>
                  <a:gd name="T8" fmla="*/ 0 w 432"/>
                  <a:gd name="T9" fmla="*/ 784 h 784"/>
                  <a:gd name="T10" fmla="*/ 12 w 432"/>
                  <a:gd name="T11" fmla="*/ 689 h 784"/>
                  <a:gd name="T12" fmla="*/ 21 w 432"/>
                  <a:gd name="T13" fmla="*/ 741 h 784"/>
                  <a:gd name="T14" fmla="*/ 427 w 432"/>
                  <a:gd name="T15" fmla="*/ 0 h 784"/>
                  <a:gd name="T16" fmla="*/ 432 w 432"/>
                  <a:gd name="T17" fmla="*/ 2 h 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2" h="784">
                    <a:moveTo>
                      <a:pt x="432" y="2"/>
                    </a:moveTo>
                    <a:lnTo>
                      <a:pt x="432" y="2"/>
                    </a:lnTo>
                    <a:lnTo>
                      <a:pt x="25" y="743"/>
                    </a:lnTo>
                    <a:lnTo>
                      <a:pt x="74" y="722"/>
                    </a:lnTo>
                    <a:lnTo>
                      <a:pt x="0" y="784"/>
                    </a:lnTo>
                    <a:lnTo>
                      <a:pt x="12" y="689"/>
                    </a:lnTo>
                    <a:lnTo>
                      <a:pt x="21" y="741"/>
                    </a:lnTo>
                    <a:lnTo>
                      <a:pt x="427" y="0"/>
                    </a:lnTo>
                    <a:lnTo>
                      <a:pt x="432" y="2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04" name="Freeform 591"/>
              <p:cNvSpPr>
                <a:spLocks/>
              </p:cNvSpPr>
              <p:nvPr/>
            </p:nvSpPr>
            <p:spPr bwMode="auto">
              <a:xfrm>
                <a:off x="5129" y="3308"/>
                <a:ext cx="432" cy="378"/>
              </a:xfrm>
              <a:custGeom>
                <a:avLst/>
                <a:gdLst>
                  <a:gd name="T0" fmla="*/ 3 w 835"/>
                  <a:gd name="T1" fmla="*/ 0 h 731"/>
                  <a:gd name="T2" fmla="*/ 3 w 835"/>
                  <a:gd name="T3" fmla="*/ 0 h 731"/>
                  <a:gd name="T4" fmla="*/ 801 w 835"/>
                  <a:gd name="T5" fmla="*/ 698 h 731"/>
                  <a:gd name="T6" fmla="*/ 790 w 835"/>
                  <a:gd name="T7" fmla="*/ 646 h 731"/>
                  <a:gd name="T8" fmla="*/ 835 w 835"/>
                  <a:gd name="T9" fmla="*/ 731 h 731"/>
                  <a:gd name="T10" fmla="*/ 744 w 835"/>
                  <a:gd name="T11" fmla="*/ 698 h 731"/>
                  <a:gd name="T12" fmla="*/ 797 w 835"/>
                  <a:gd name="T13" fmla="*/ 701 h 731"/>
                  <a:gd name="T14" fmla="*/ 0 w 835"/>
                  <a:gd name="T15" fmla="*/ 3 h 731"/>
                  <a:gd name="T16" fmla="*/ 3 w 835"/>
                  <a:gd name="T17" fmla="*/ 0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5" h="731">
                    <a:moveTo>
                      <a:pt x="3" y="0"/>
                    </a:moveTo>
                    <a:lnTo>
                      <a:pt x="3" y="0"/>
                    </a:lnTo>
                    <a:lnTo>
                      <a:pt x="801" y="698"/>
                    </a:lnTo>
                    <a:lnTo>
                      <a:pt x="790" y="646"/>
                    </a:lnTo>
                    <a:lnTo>
                      <a:pt x="835" y="731"/>
                    </a:lnTo>
                    <a:lnTo>
                      <a:pt x="744" y="698"/>
                    </a:lnTo>
                    <a:lnTo>
                      <a:pt x="797" y="701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05" name="Freeform 592"/>
              <p:cNvSpPr>
                <a:spLocks/>
              </p:cNvSpPr>
              <p:nvPr/>
            </p:nvSpPr>
            <p:spPr bwMode="auto">
              <a:xfrm>
                <a:off x="5129" y="3308"/>
                <a:ext cx="432" cy="378"/>
              </a:xfrm>
              <a:custGeom>
                <a:avLst/>
                <a:gdLst>
                  <a:gd name="T0" fmla="*/ 3 w 835"/>
                  <a:gd name="T1" fmla="*/ 0 h 731"/>
                  <a:gd name="T2" fmla="*/ 3 w 835"/>
                  <a:gd name="T3" fmla="*/ 0 h 731"/>
                  <a:gd name="T4" fmla="*/ 801 w 835"/>
                  <a:gd name="T5" fmla="*/ 698 h 731"/>
                  <a:gd name="T6" fmla="*/ 790 w 835"/>
                  <a:gd name="T7" fmla="*/ 646 h 731"/>
                  <a:gd name="T8" fmla="*/ 835 w 835"/>
                  <a:gd name="T9" fmla="*/ 731 h 731"/>
                  <a:gd name="T10" fmla="*/ 744 w 835"/>
                  <a:gd name="T11" fmla="*/ 698 h 731"/>
                  <a:gd name="T12" fmla="*/ 797 w 835"/>
                  <a:gd name="T13" fmla="*/ 701 h 731"/>
                  <a:gd name="T14" fmla="*/ 0 w 835"/>
                  <a:gd name="T15" fmla="*/ 3 h 731"/>
                  <a:gd name="T16" fmla="*/ 3 w 835"/>
                  <a:gd name="T17" fmla="*/ 0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5" h="731">
                    <a:moveTo>
                      <a:pt x="3" y="0"/>
                    </a:moveTo>
                    <a:lnTo>
                      <a:pt x="3" y="0"/>
                    </a:lnTo>
                    <a:lnTo>
                      <a:pt x="801" y="698"/>
                    </a:lnTo>
                    <a:lnTo>
                      <a:pt x="790" y="646"/>
                    </a:lnTo>
                    <a:lnTo>
                      <a:pt x="835" y="731"/>
                    </a:lnTo>
                    <a:lnTo>
                      <a:pt x="744" y="698"/>
                    </a:lnTo>
                    <a:lnTo>
                      <a:pt x="797" y="701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06" name="Freeform 593"/>
              <p:cNvSpPr>
                <a:spLocks/>
              </p:cNvSpPr>
              <p:nvPr/>
            </p:nvSpPr>
            <p:spPr bwMode="auto">
              <a:xfrm>
                <a:off x="5284" y="2974"/>
                <a:ext cx="303" cy="692"/>
              </a:xfrm>
              <a:custGeom>
                <a:avLst/>
                <a:gdLst>
                  <a:gd name="T0" fmla="*/ 5 w 587"/>
                  <a:gd name="T1" fmla="*/ 0 h 1340"/>
                  <a:gd name="T2" fmla="*/ 5 w 587"/>
                  <a:gd name="T3" fmla="*/ 0 h 1340"/>
                  <a:gd name="T4" fmla="*/ 570 w 587"/>
                  <a:gd name="T5" fmla="*/ 1296 h 1340"/>
                  <a:gd name="T6" fmla="*/ 584 w 587"/>
                  <a:gd name="T7" fmla="*/ 1244 h 1340"/>
                  <a:gd name="T8" fmla="*/ 587 w 587"/>
                  <a:gd name="T9" fmla="*/ 1340 h 1340"/>
                  <a:gd name="T10" fmla="*/ 519 w 587"/>
                  <a:gd name="T11" fmla="*/ 1272 h 1340"/>
                  <a:gd name="T12" fmla="*/ 566 w 587"/>
                  <a:gd name="T13" fmla="*/ 1297 h 1340"/>
                  <a:gd name="T14" fmla="*/ 0 w 587"/>
                  <a:gd name="T15" fmla="*/ 2 h 1340"/>
                  <a:gd name="T16" fmla="*/ 5 w 587"/>
                  <a:gd name="T17" fmla="*/ 0 h 1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7" h="1340">
                    <a:moveTo>
                      <a:pt x="5" y="0"/>
                    </a:moveTo>
                    <a:lnTo>
                      <a:pt x="5" y="0"/>
                    </a:lnTo>
                    <a:lnTo>
                      <a:pt x="570" y="1296"/>
                    </a:lnTo>
                    <a:lnTo>
                      <a:pt x="584" y="1244"/>
                    </a:lnTo>
                    <a:lnTo>
                      <a:pt x="587" y="1340"/>
                    </a:lnTo>
                    <a:lnTo>
                      <a:pt x="519" y="1272"/>
                    </a:lnTo>
                    <a:lnTo>
                      <a:pt x="566" y="1297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07" name="Freeform 594"/>
              <p:cNvSpPr>
                <a:spLocks/>
              </p:cNvSpPr>
              <p:nvPr/>
            </p:nvSpPr>
            <p:spPr bwMode="auto">
              <a:xfrm>
                <a:off x="5284" y="2974"/>
                <a:ext cx="303" cy="692"/>
              </a:xfrm>
              <a:custGeom>
                <a:avLst/>
                <a:gdLst>
                  <a:gd name="T0" fmla="*/ 5 w 587"/>
                  <a:gd name="T1" fmla="*/ 0 h 1340"/>
                  <a:gd name="T2" fmla="*/ 5 w 587"/>
                  <a:gd name="T3" fmla="*/ 0 h 1340"/>
                  <a:gd name="T4" fmla="*/ 570 w 587"/>
                  <a:gd name="T5" fmla="*/ 1296 h 1340"/>
                  <a:gd name="T6" fmla="*/ 584 w 587"/>
                  <a:gd name="T7" fmla="*/ 1244 h 1340"/>
                  <a:gd name="T8" fmla="*/ 587 w 587"/>
                  <a:gd name="T9" fmla="*/ 1340 h 1340"/>
                  <a:gd name="T10" fmla="*/ 519 w 587"/>
                  <a:gd name="T11" fmla="*/ 1272 h 1340"/>
                  <a:gd name="T12" fmla="*/ 566 w 587"/>
                  <a:gd name="T13" fmla="*/ 1297 h 1340"/>
                  <a:gd name="T14" fmla="*/ 0 w 587"/>
                  <a:gd name="T15" fmla="*/ 2 h 1340"/>
                  <a:gd name="T16" fmla="*/ 5 w 587"/>
                  <a:gd name="T17" fmla="*/ 0 h 1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7" h="1340">
                    <a:moveTo>
                      <a:pt x="5" y="0"/>
                    </a:moveTo>
                    <a:lnTo>
                      <a:pt x="5" y="0"/>
                    </a:lnTo>
                    <a:lnTo>
                      <a:pt x="570" y="1296"/>
                    </a:lnTo>
                    <a:lnTo>
                      <a:pt x="584" y="1244"/>
                    </a:lnTo>
                    <a:lnTo>
                      <a:pt x="587" y="1340"/>
                    </a:lnTo>
                    <a:lnTo>
                      <a:pt x="519" y="1272"/>
                    </a:lnTo>
                    <a:lnTo>
                      <a:pt x="566" y="1297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08" name="Freeform 595"/>
              <p:cNvSpPr>
                <a:spLocks/>
              </p:cNvSpPr>
              <p:nvPr/>
            </p:nvSpPr>
            <p:spPr bwMode="auto">
              <a:xfrm>
                <a:off x="5592" y="3440"/>
                <a:ext cx="36" cy="220"/>
              </a:xfrm>
              <a:custGeom>
                <a:avLst/>
                <a:gdLst>
                  <a:gd name="T0" fmla="*/ 16 w 70"/>
                  <a:gd name="T1" fmla="*/ 0 h 426"/>
                  <a:gd name="T2" fmla="*/ 16 w 70"/>
                  <a:gd name="T3" fmla="*/ 0 h 426"/>
                  <a:gd name="T4" fmla="*/ 40 w 70"/>
                  <a:gd name="T5" fmla="*/ 378 h 426"/>
                  <a:gd name="T6" fmla="*/ 70 w 70"/>
                  <a:gd name="T7" fmla="*/ 335 h 426"/>
                  <a:gd name="T8" fmla="*/ 41 w 70"/>
                  <a:gd name="T9" fmla="*/ 426 h 426"/>
                  <a:gd name="T10" fmla="*/ 0 w 70"/>
                  <a:gd name="T11" fmla="*/ 339 h 426"/>
                  <a:gd name="T12" fmla="*/ 35 w 70"/>
                  <a:gd name="T13" fmla="*/ 379 h 426"/>
                  <a:gd name="T14" fmla="*/ 12 w 70"/>
                  <a:gd name="T15" fmla="*/ 1 h 426"/>
                  <a:gd name="T16" fmla="*/ 16 w 70"/>
                  <a:gd name="T17" fmla="*/ 0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426">
                    <a:moveTo>
                      <a:pt x="16" y="0"/>
                    </a:moveTo>
                    <a:lnTo>
                      <a:pt x="16" y="0"/>
                    </a:lnTo>
                    <a:lnTo>
                      <a:pt x="40" y="378"/>
                    </a:lnTo>
                    <a:lnTo>
                      <a:pt x="70" y="335"/>
                    </a:lnTo>
                    <a:lnTo>
                      <a:pt x="41" y="426"/>
                    </a:lnTo>
                    <a:lnTo>
                      <a:pt x="0" y="339"/>
                    </a:lnTo>
                    <a:lnTo>
                      <a:pt x="35" y="379"/>
                    </a:lnTo>
                    <a:lnTo>
                      <a:pt x="12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09" name="Freeform 596"/>
              <p:cNvSpPr>
                <a:spLocks/>
              </p:cNvSpPr>
              <p:nvPr/>
            </p:nvSpPr>
            <p:spPr bwMode="auto">
              <a:xfrm>
                <a:off x="5592" y="3440"/>
                <a:ext cx="36" cy="220"/>
              </a:xfrm>
              <a:custGeom>
                <a:avLst/>
                <a:gdLst>
                  <a:gd name="T0" fmla="*/ 16 w 70"/>
                  <a:gd name="T1" fmla="*/ 0 h 426"/>
                  <a:gd name="T2" fmla="*/ 16 w 70"/>
                  <a:gd name="T3" fmla="*/ 0 h 426"/>
                  <a:gd name="T4" fmla="*/ 40 w 70"/>
                  <a:gd name="T5" fmla="*/ 378 h 426"/>
                  <a:gd name="T6" fmla="*/ 70 w 70"/>
                  <a:gd name="T7" fmla="*/ 335 h 426"/>
                  <a:gd name="T8" fmla="*/ 41 w 70"/>
                  <a:gd name="T9" fmla="*/ 426 h 426"/>
                  <a:gd name="T10" fmla="*/ 0 w 70"/>
                  <a:gd name="T11" fmla="*/ 339 h 426"/>
                  <a:gd name="T12" fmla="*/ 35 w 70"/>
                  <a:gd name="T13" fmla="*/ 379 h 426"/>
                  <a:gd name="T14" fmla="*/ 12 w 70"/>
                  <a:gd name="T15" fmla="*/ 1 h 426"/>
                  <a:gd name="T16" fmla="*/ 16 w 70"/>
                  <a:gd name="T17" fmla="*/ 0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426">
                    <a:moveTo>
                      <a:pt x="16" y="0"/>
                    </a:moveTo>
                    <a:lnTo>
                      <a:pt x="16" y="0"/>
                    </a:lnTo>
                    <a:lnTo>
                      <a:pt x="40" y="378"/>
                    </a:lnTo>
                    <a:lnTo>
                      <a:pt x="70" y="335"/>
                    </a:lnTo>
                    <a:lnTo>
                      <a:pt x="41" y="426"/>
                    </a:lnTo>
                    <a:lnTo>
                      <a:pt x="0" y="339"/>
                    </a:lnTo>
                    <a:lnTo>
                      <a:pt x="35" y="379"/>
                    </a:lnTo>
                    <a:lnTo>
                      <a:pt x="12" y="1"/>
                    </a:lnTo>
                    <a:lnTo>
                      <a:pt x="16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10" name="Freeform 597"/>
              <p:cNvSpPr>
                <a:spLocks/>
              </p:cNvSpPr>
              <p:nvPr/>
            </p:nvSpPr>
            <p:spPr bwMode="auto">
              <a:xfrm>
                <a:off x="5693" y="3731"/>
                <a:ext cx="127" cy="36"/>
              </a:xfrm>
              <a:custGeom>
                <a:avLst/>
                <a:gdLst>
                  <a:gd name="T0" fmla="*/ 247 w 247"/>
                  <a:gd name="T1" fmla="*/ 56 h 70"/>
                  <a:gd name="T2" fmla="*/ 247 w 247"/>
                  <a:gd name="T3" fmla="*/ 56 h 70"/>
                  <a:gd name="T4" fmla="*/ 47 w 247"/>
                  <a:gd name="T5" fmla="*/ 33 h 70"/>
                  <a:gd name="T6" fmla="*/ 85 w 247"/>
                  <a:gd name="T7" fmla="*/ 70 h 70"/>
                  <a:gd name="T8" fmla="*/ 0 w 247"/>
                  <a:gd name="T9" fmla="*/ 25 h 70"/>
                  <a:gd name="T10" fmla="*/ 93 w 247"/>
                  <a:gd name="T11" fmla="*/ 0 h 70"/>
                  <a:gd name="T12" fmla="*/ 48 w 247"/>
                  <a:gd name="T13" fmla="*/ 28 h 70"/>
                  <a:gd name="T14" fmla="*/ 247 w 247"/>
                  <a:gd name="T15" fmla="*/ 51 h 70"/>
                  <a:gd name="T16" fmla="*/ 247 w 247"/>
                  <a:gd name="T17" fmla="*/ 5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7" h="70">
                    <a:moveTo>
                      <a:pt x="247" y="56"/>
                    </a:moveTo>
                    <a:lnTo>
                      <a:pt x="247" y="56"/>
                    </a:lnTo>
                    <a:lnTo>
                      <a:pt x="47" y="33"/>
                    </a:lnTo>
                    <a:lnTo>
                      <a:pt x="85" y="70"/>
                    </a:lnTo>
                    <a:lnTo>
                      <a:pt x="0" y="25"/>
                    </a:lnTo>
                    <a:lnTo>
                      <a:pt x="93" y="0"/>
                    </a:lnTo>
                    <a:lnTo>
                      <a:pt x="48" y="28"/>
                    </a:lnTo>
                    <a:lnTo>
                      <a:pt x="247" y="51"/>
                    </a:lnTo>
                    <a:lnTo>
                      <a:pt x="247" y="56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11" name="Freeform 598"/>
              <p:cNvSpPr>
                <a:spLocks/>
              </p:cNvSpPr>
              <p:nvPr/>
            </p:nvSpPr>
            <p:spPr bwMode="auto">
              <a:xfrm>
                <a:off x="5693" y="3731"/>
                <a:ext cx="127" cy="36"/>
              </a:xfrm>
              <a:custGeom>
                <a:avLst/>
                <a:gdLst>
                  <a:gd name="T0" fmla="*/ 247 w 247"/>
                  <a:gd name="T1" fmla="*/ 56 h 70"/>
                  <a:gd name="T2" fmla="*/ 247 w 247"/>
                  <a:gd name="T3" fmla="*/ 56 h 70"/>
                  <a:gd name="T4" fmla="*/ 47 w 247"/>
                  <a:gd name="T5" fmla="*/ 33 h 70"/>
                  <a:gd name="T6" fmla="*/ 85 w 247"/>
                  <a:gd name="T7" fmla="*/ 70 h 70"/>
                  <a:gd name="T8" fmla="*/ 0 w 247"/>
                  <a:gd name="T9" fmla="*/ 25 h 70"/>
                  <a:gd name="T10" fmla="*/ 93 w 247"/>
                  <a:gd name="T11" fmla="*/ 0 h 70"/>
                  <a:gd name="T12" fmla="*/ 48 w 247"/>
                  <a:gd name="T13" fmla="*/ 28 h 70"/>
                  <a:gd name="T14" fmla="*/ 247 w 247"/>
                  <a:gd name="T15" fmla="*/ 51 h 70"/>
                  <a:gd name="T16" fmla="*/ 247 w 247"/>
                  <a:gd name="T17" fmla="*/ 5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7" h="70">
                    <a:moveTo>
                      <a:pt x="247" y="56"/>
                    </a:moveTo>
                    <a:lnTo>
                      <a:pt x="247" y="56"/>
                    </a:lnTo>
                    <a:lnTo>
                      <a:pt x="47" y="33"/>
                    </a:lnTo>
                    <a:lnTo>
                      <a:pt x="85" y="70"/>
                    </a:lnTo>
                    <a:lnTo>
                      <a:pt x="0" y="25"/>
                    </a:lnTo>
                    <a:lnTo>
                      <a:pt x="93" y="0"/>
                    </a:lnTo>
                    <a:lnTo>
                      <a:pt x="48" y="28"/>
                    </a:lnTo>
                    <a:lnTo>
                      <a:pt x="247" y="51"/>
                    </a:lnTo>
                    <a:lnTo>
                      <a:pt x="247" y="56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12" name="Freeform 599"/>
              <p:cNvSpPr>
                <a:spLocks/>
              </p:cNvSpPr>
              <p:nvPr/>
            </p:nvSpPr>
            <p:spPr bwMode="auto">
              <a:xfrm>
                <a:off x="5325" y="3166"/>
                <a:ext cx="258" cy="502"/>
              </a:xfrm>
              <a:custGeom>
                <a:avLst/>
                <a:gdLst>
                  <a:gd name="T0" fmla="*/ 4 w 500"/>
                  <a:gd name="T1" fmla="*/ 0 h 971"/>
                  <a:gd name="T2" fmla="*/ 4 w 500"/>
                  <a:gd name="T3" fmla="*/ 0 h 971"/>
                  <a:gd name="T4" fmla="*/ 480 w 500"/>
                  <a:gd name="T5" fmla="*/ 928 h 971"/>
                  <a:gd name="T6" fmla="*/ 490 w 500"/>
                  <a:gd name="T7" fmla="*/ 875 h 971"/>
                  <a:gd name="T8" fmla="*/ 500 w 500"/>
                  <a:gd name="T9" fmla="*/ 971 h 971"/>
                  <a:gd name="T10" fmla="*/ 428 w 500"/>
                  <a:gd name="T11" fmla="*/ 907 h 971"/>
                  <a:gd name="T12" fmla="*/ 476 w 500"/>
                  <a:gd name="T13" fmla="*/ 930 h 971"/>
                  <a:gd name="T14" fmla="*/ 0 w 500"/>
                  <a:gd name="T15" fmla="*/ 3 h 971"/>
                  <a:gd name="T16" fmla="*/ 4 w 500"/>
                  <a:gd name="T17" fmla="*/ 0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0" h="971">
                    <a:moveTo>
                      <a:pt x="4" y="0"/>
                    </a:moveTo>
                    <a:lnTo>
                      <a:pt x="4" y="0"/>
                    </a:lnTo>
                    <a:lnTo>
                      <a:pt x="480" y="928"/>
                    </a:lnTo>
                    <a:lnTo>
                      <a:pt x="490" y="875"/>
                    </a:lnTo>
                    <a:lnTo>
                      <a:pt x="500" y="971"/>
                    </a:lnTo>
                    <a:lnTo>
                      <a:pt x="428" y="907"/>
                    </a:lnTo>
                    <a:lnTo>
                      <a:pt x="476" y="930"/>
                    </a:lnTo>
                    <a:lnTo>
                      <a:pt x="0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13" name="Freeform 600"/>
              <p:cNvSpPr>
                <a:spLocks/>
              </p:cNvSpPr>
              <p:nvPr/>
            </p:nvSpPr>
            <p:spPr bwMode="auto">
              <a:xfrm>
                <a:off x="5325" y="3166"/>
                <a:ext cx="258" cy="502"/>
              </a:xfrm>
              <a:custGeom>
                <a:avLst/>
                <a:gdLst>
                  <a:gd name="T0" fmla="*/ 4 w 500"/>
                  <a:gd name="T1" fmla="*/ 0 h 971"/>
                  <a:gd name="T2" fmla="*/ 4 w 500"/>
                  <a:gd name="T3" fmla="*/ 0 h 971"/>
                  <a:gd name="T4" fmla="*/ 480 w 500"/>
                  <a:gd name="T5" fmla="*/ 928 h 971"/>
                  <a:gd name="T6" fmla="*/ 490 w 500"/>
                  <a:gd name="T7" fmla="*/ 875 h 971"/>
                  <a:gd name="T8" fmla="*/ 500 w 500"/>
                  <a:gd name="T9" fmla="*/ 971 h 971"/>
                  <a:gd name="T10" fmla="*/ 428 w 500"/>
                  <a:gd name="T11" fmla="*/ 907 h 971"/>
                  <a:gd name="T12" fmla="*/ 476 w 500"/>
                  <a:gd name="T13" fmla="*/ 930 h 971"/>
                  <a:gd name="T14" fmla="*/ 0 w 500"/>
                  <a:gd name="T15" fmla="*/ 3 h 971"/>
                  <a:gd name="T16" fmla="*/ 4 w 500"/>
                  <a:gd name="T17" fmla="*/ 0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0" h="971">
                    <a:moveTo>
                      <a:pt x="4" y="0"/>
                    </a:moveTo>
                    <a:lnTo>
                      <a:pt x="4" y="0"/>
                    </a:lnTo>
                    <a:lnTo>
                      <a:pt x="480" y="928"/>
                    </a:lnTo>
                    <a:lnTo>
                      <a:pt x="490" y="875"/>
                    </a:lnTo>
                    <a:lnTo>
                      <a:pt x="500" y="971"/>
                    </a:lnTo>
                    <a:lnTo>
                      <a:pt x="428" y="907"/>
                    </a:lnTo>
                    <a:lnTo>
                      <a:pt x="476" y="930"/>
                    </a:lnTo>
                    <a:lnTo>
                      <a:pt x="0" y="3"/>
                    </a:lnTo>
                    <a:lnTo>
                      <a:pt x="4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14" name="Freeform 601"/>
              <p:cNvSpPr>
                <a:spLocks/>
              </p:cNvSpPr>
              <p:nvPr/>
            </p:nvSpPr>
            <p:spPr bwMode="auto">
              <a:xfrm>
                <a:off x="5509" y="3587"/>
                <a:ext cx="64" cy="87"/>
              </a:xfrm>
              <a:custGeom>
                <a:avLst/>
                <a:gdLst>
                  <a:gd name="T0" fmla="*/ 3 w 124"/>
                  <a:gd name="T1" fmla="*/ 0 h 168"/>
                  <a:gd name="T2" fmla="*/ 3 w 124"/>
                  <a:gd name="T3" fmla="*/ 0 h 168"/>
                  <a:gd name="T4" fmla="*/ 98 w 124"/>
                  <a:gd name="T5" fmla="*/ 128 h 168"/>
                  <a:gd name="T6" fmla="*/ 99 w 124"/>
                  <a:gd name="T7" fmla="*/ 75 h 168"/>
                  <a:gd name="T8" fmla="*/ 124 w 124"/>
                  <a:gd name="T9" fmla="*/ 168 h 168"/>
                  <a:gd name="T10" fmla="*/ 43 w 124"/>
                  <a:gd name="T11" fmla="*/ 117 h 168"/>
                  <a:gd name="T12" fmla="*/ 94 w 124"/>
                  <a:gd name="T13" fmla="*/ 131 h 168"/>
                  <a:gd name="T14" fmla="*/ 0 w 124"/>
                  <a:gd name="T15" fmla="*/ 2 h 168"/>
                  <a:gd name="T16" fmla="*/ 3 w 124"/>
                  <a:gd name="T17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4" h="168">
                    <a:moveTo>
                      <a:pt x="3" y="0"/>
                    </a:moveTo>
                    <a:lnTo>
                      <a:pt x="3" y="0"/>
                    </a:lnTo>
                    <a:lnTo>
                      <a:pt x="98" y="128"/>
                    </a:lnTo>
                    <a:lnTo>
                      <a:pt x="99" y="75"/>
                    </a:lnTo>
                    <a:lnTo>
                      <a:pt x="124" y="168"/>
                    </a:lnTo>
                    <a:lnTo>
                      <a:pt x="43" y="117"/>
                    </a:lnTo>
                    <a:lnTo>
                      <a:pt x="94" y="131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15" name="Freeform 602"/>
              <p:cNvSpPr>
                <a:spLocks/>
              </p:cNvSpPr>
              <p:nvPr/>
            </p:nvSpPr>
            <p:spPr bwMode="auto">
              <a:xfrm>
                <a:off x="5509" y="3587"/>
                <a:ext cx="64" cy="87"/>
              </a:xfrm>
              <a:custGeom>
                <a:avLst/>
                <a:gdLst>
                  <a:gd name="T0" fmla="*/ 3 w 124"/>
                  <a:gd name="T1" fmla="*/ 0 h 168"/>
                  <a:gd name="T2" fmla="*/ 3 w 124"/>
                  <a:gd name="T3" fmla="*/ 0 h 168"/>
                  <a:gd name="T4" fmla="*/ 98 w 124"/>
                  <a:gd name="T5" fmla="*/ 128 h 168"/>
                  <a:gd name="T6" fmla="*/ 99 w 124"/>
                  <a:gd name="T7" fmla="*/ 75 h 168"/>
                  <a:gd name="T8" fmla="*/ 124 w 124"/>
                  <a:gd name="T9" fmla="*/ 168 h 168"/>
                  <a:gd name="T10" fmla="*/ 43 w 124"/>
                  <a:gd name="T11" fmla="*/ 117 h 168"/>
                  <a:gd name="T12" fmla="*/ 94 w 124"/>
                  <a:gd name="T13" fmla="*/ 131 h 168"/>
                  <a:gd name="T14" fmla="*/ 0 w 124"/>
                  <a:gd name="T15" fmla="*/ 2 h 168"/>
                  <a:gd name="T16" fmla="*/ 3 w 124"/>
                  <a:gd name="T17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4" h="168">
                    <a:moveTo>
                      <a:pt x="3" y="0"/>
                    </a:moveTo>
                    <a:lnTo>
                      <a:pt x="3" y="0"/>
                    </a:lnTo>
                    <a:lnTo>
                      <a:pt x="98" y="128"/>
                    </a:lnTo>
                    <a:lnTo>
                      <a:pt x="99" y="75"/>
                    </a:lnTo>
                    <a:lnTo>
                      <a:pt x="124" y="168"/>
                    </a:lnTo>
                    <a:lnTo>
                      <a:pt x="43" y="117"/>
                    </a:lnTo>
                    <a:lnTo>
                      <a:pt x="94" y="131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16" name="Freeform 603"/>
              <p:cNvSpPr>
                <a:spLocks/>
              </p:cNvSpPr>
              <p:nvPr/>
            </p:nvSpPr>
            <p:spPr bwMode="auto">
              <a:xfrm>
                <a:off x="5609" y="2869"/>
                <a:ext cx="78" cy="791"/>
              </a:xfrm>
              <a:custGeom>
                <a:avLst/>
                <a:gdLst>
                  <a:gd name="T0" fmla="*/ 151 w 151"/>
                  <a:gd name="T1" fmla="*/ 0 h 1531"/>
                  <a:gd name="T2" fmla="*/ 151 w 151"/>
                  <a:gd name="T3" fmla="*/ 0 h 1531"/>
                  <a:gd name="T4" fmla="*/ 34 w 151"/>
                  <a:gd name="T5" fmla="*/ 1484 h 1531"/>
                  <a:gd name="T6" fmla="*/ 70 w 151"/>
                  <a:gd name="T7" fmla="*/ 1445 h 1531"/>
                  <a:gd name="T8" fmla="*/ 28 w 151"/>
                  <a:gd name="T9" fmla="*/ 1531 h 1531"/>
                  <a:gd name="T10" fmla="*/ 0 w 151"/>
                  <a:gd name="T11" fmla="*/ 1439 h 1531"/>
                  <a:gd name="T12" fmla="*/ 30 w 151"/>
                  <a:gd name="T13" fmla="*/ 1484 h 1531"/>
                  <a:gd name="T14" fmla="*/ 147 w 151"/>
                  <a:gd name="T15" fmla="*/ 0 h 1531"/>
                  <a:gd name="T16" fmla="*/ 151 w 151"/>
                  <a:gd name="T17" fmla="*/ 0 h 1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1531">
                    <a:moveTo>
                      <a:pt x="151" y="0"/>
                    </a:moveTo>
                    <a:lnTo>
                      <a:pt x="151" y="0"/>
                    </a:lnTo>
                    <a:lnTo>
                      <a:pt x="34" y="1484"/>
                    </a:lnTo>
                    <a:lnTo>
                      <a:pt x="70" y="1445"/>
                    </a:lnTo>
                    <a:lnTo>
                      <a:pt x="28" y="1531"/>
                    </a:lnTo>
                    <a:lnTo>
                      <a:pt x="0" y="1439"/>
                    </a:lnTo>
                    <a:lnTo>
                      <a:pt x="30" y="1484"/>
                    </a:lnTo>
                    <a:lnTo>
                      <a:pt x="147" y="0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17" name="Freeform 604"/>
              <p:cNvSpPr>
                <a:spLocks/>
              </p:cNvSpPr>
              <p:nvPr/>
            </p:nvSpPr>
            <p:spPr bwMode="auto">
              <a:xfrm>
                <a:off x="5609" y="2869"/>
                <a:ext cx="78" cy="791"/>
              </a:xfrm>
              <a:custGeom>
                <a:avLst/>
                <a:gdLst>
                  <a:gd name="T0" fmla="*/ 151 w 151"/>
                  <a:gd name="T1" fmla="*/ 0 h 1531"/>
                  <a:gd name="T2" fmla="*/ 151 w 151"/>
                  <a:gd name="T3" fmla="*/ 0 h 1531"/>
                  <a:gd name="T4" fmla="*/ 34 w 151"/>
                  <a:gd name="T5" fmla="*/ 1484 h 1531"/>
                  <a:gd name="T6" fmla="*/ 70 w 151"/>
                  <a:gd name="T7" fmla="*/ 1445 h 1531"/>
                  <a:gd name="T8" fmla="*/ 28 w 151"/>
                  <a:gd name="T9" fmla="*/ 1531 h 1531"/>
                  <a:gd name="T10" fmla="*/ 0 w 151"/>
                  <a:gd name="T11" fmla="*/ 1439 h 1531"/>
                  <a:gd name="T12" fmla="*/ 30 w 151"/>
                  <a:gd name="T13" fmla="*/ 1484 h 1531"/>
                  <a:gd name="T14" fmla="*/ 147 w 151"/>
                  <a:gd name="T15" fmla="*/ 0 h 1531"/>
                  <a:gd name="T16" fmla="*/ 151 w 151"/>
                  <a:gd name="T17" fmla="*/ 0 h 1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1531">
                    <a:moveTo>
                      <a:pt x="151" y="0"/>
                    </a:moveTo>
                    <a:lnTo>
                      <a:pt x="151" y="0"/>
                    </a:lnTo>
                    <a:lnTo>
                      <a:pt x="34" y="1484"/>
                    </a:lnTo>
                    <a:lnTo>
                      <a:pt x="70" y="1445"/>
                    </a:lnTo>
                    <a:lnTo>
                      <a:pt x="28" y="1531"/>
                    </a:lnTo>
                    <a:lnTo>
                      <a:pt x="0" y="1439"/>
                    </a:lnTo>
                    <a:lnTo>
                      <a:pt x="30" y="1484"/>
                    </a:lnTo>
                    <a:lnTo>
                      <a:pt x="147" y="0"/>
                    </a:lnTo>
                    <a:lnTo>
                      <a:pt x="151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18" name="Freeform 605"/>
              <p:cNvSpPr>
                <a:spLocks/>
              </p:cNvSpPr>
              <p:nvPr/>
            </p:nvSpPr>
            <p:spPr bwMode="auto">
              <a:xfrm>
                <a:off x="5063" y="2765"/>
                <a:ext cx="320" cy="128"/>
              </a:xfrm>
              <a:custGeom>
                <a:avLst/>
                <a:gdLst>
                  <a:gd name="T0" fmla="*/ 0 w 619"/>
                  <a:gd name="T1" fmla="*/ 243 h 248"/>
                  <a:gd name="T2" fmla="*/ 0 w 619"/>
                  <a:gd name="T3" fmla="*/ 243 h 248"/>
                  <a:gd name="T4" fmla="*/ 574 w 619"/>
                  <a:gd name="T5" fmla="*/ 15 h 248"/>
                  <a:gd name="T6" fmla="*/ 523 w 619"/>
                  <a:gd name="T7" fmla="*/ 0 h 248"/>
                  <a:gd name="T8" fmla="*/ 619 w 619"/>
                  <a:gd name="T9" fmla="*/ 0 h 248"/>
                  <a:gd name="T10" fmla="*/ 549 w 619"/>
                  <a:gd name="T11" fmla="*/ 66 h 248"/>
                  <a:gd name="T12" fmla="*/ 576 w 619"/>
                  <a:gd name="T13" fmla="*/ 20 h 248"/>
                  <a:gd name="T14" fmla="*/ 2 w 619"/>
                  <a:gd name="T15" fmla="*/ 248 h 248"/>
                  <a:gd name="T16" fmla="*/ 0 w 619"/>
                  <a:gd name="T17" fmla="*/ 243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9" h="248">
                    <a:moveTo>
                      <a:pt x="0" y="243"/>
                    </a:moveTo>
                    <a:lnTo>
                      <a:pt x="0" y="243"/>
                    </a:lnTo>
                    <a:lnTo>
                      <a:pt x="574" y="15"/>
                    </a:lnTo>
                    <a:lnTo>
                      <a:pt x="523" y="0"/>
                    </a:lnTo>
                    <a:lnTo>
                      <a:pt x="619" y="0"/>
                    </a:lnTo>
                    <a:lnTo>
                      <a:pt x="549" y="66"/>
                    </a:lnTo>
                    <a:lnTo>
                      <a:pt x="576" y="20"/>
                    </a:lnTo>
                    <a:lnTo>
                      <a:pt x="2" y="248"/>
                    </a:lnTo>
                    <a:lnTo>
                      <a:pt x="0" y="243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719" name="Freeform 606"/>
              <p:cNvSpPr>
                <a:spLocks/>
              </p:cNvSpPr>
              <p:nvPr/>
            </p:nvSpPr>
            <p:spPr bwMode="auto">
              <a:xfrm>
                <a:off x="5063" y="2765"/>
                <a:ext cx="320" cy="128"/>
              </a:xfrm>
              <a:custGeom>
                <a:avLst/>
                <a:gdLst>
                  <a:gd name="T0" fmla="*/ 0 w 619"/>
                  <a:gd name="T1" fmla="*/ 243 h 248"/>
                  <a:gd name="T2" fmla="*/ 0 w 619"/>
                  <a:gd name="T3" fmla="*/ 243 h 248"/>
                  <a:gd name="T4" fmla="*/ 574 w 619"/>
                  <a:gd name="T5" fmla="*/ 15 h 248"/>
                  <a:gd name="T6" fmla="*/ 523 w 619"/>
                  <a:gd name="T7" fmla="*/ 0 h 248"/>
                  <a:gd name="T8" fmla="*/ 619 w 619"/>
                  <a:gd name="T9" fmla="*/ 0 h 248"/>
                  <a:gd name="T10" fmla="*/ 549 w 619"/>
                  <a:gd name="T11" fmla="*/ 66 h 248"/>
                  <a:gd name="T12" fmla="*/ 576 w 619"/>
                  <a:gd name="T13" fmla="*/ 20 h 248"/>
                  <a:gd name="T14" fmla="*/ 2 w 619"/>
                  <a:gd name="T15" fmla="*/ 248 h 248"/>
                  <a:gd name="T16" fmla="*/ 0 w 619"/>
                  <a:gd name="T17" fmla="*/ 243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9" h="248">
                    <a:moveTo>
                      <a:pt x="0" y="243"/>
                    </a:moveTo>
                    <a:lnTo>
                      <a:pt x="0" y="243"/>
                    </a:lnTo>
                    <a:lnTo>
                      <a:pt x="574" y="15"/>
                    </a:lnTo>
                    <a:lnTo>
                      <a:pt x="523" y="0"/>
                    </a:lnTo>
                    <a:lnTo>
                      <a:pt x="619" y="0"/>
                    </a:lnTo>
                    <a:lnTo>
                      <a:pt x="549" y="66"/>
                    </a:lnTo>
                    <a:lnTo>
                      <a:pt x="576" y="20"/>
                    </a:lnTo>
                    <a:lnTo>
                      <a:pt x="2" y="248"/>
                    </a:lnTo>
                    <a:lnTo>
                      <a:pt x="0" y="243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0" name="Group 808"/>
            <p:cNvGrpSpPr>
              <a:grpSpLocks/>
            </p:cNvGrpSpPr>
            <p:nvPr/>
          </p:nvGrpSpPr>
          <p:grpSpPr bwMode="auto">
            <a:xfrm>
              <a:off x="4760" y="1419"/>
              <a:ext cx="1850" cy="2305"/>
              <a:chOff x="4760" y="1419"/>
              <a:chExt cx="1850" cy="2305"/>
            </a:xfrm>
          </p:grpSpPr>
          <p:sp>
            <p:nvSpPr>
              <p:cNvPr id="28320" name="Freeform 608"/>
              <p:cNvSpPr>
                <a:spLocks/>
              </p:cNvSpPr>
              <p:nvPr/>
            </p:nvSpPr>
            <p:spPr bwMode="auto">
              <a:xfrm>
                <a:off x="5585" y="2853"/>
                <a:ext cx="103" cy="265"/>
              </a:xfrm>
              <a:custGeom>
                <a:avLst/>
                <a:gdLst>
                  <a:gd name="T0" fmla="*/ 196 w 201"/>
                  <a:gd name="T1" fmla="*/ 514 h 514"/>
                  <a:gd name="T2" fmla="*/ 196 w 201"/>
                  <a:gd name="T3" fmla="*/ 514 h 514"/>
                  <a:gd name="T4" fmla="*/ 15 w 201"/>
                  <a:gd name="T5" fmla="*/ 46 h 514"/>
                  <a:gd name="T6" fmla="*/ 0 w 201"/>
                  <a:gd name="T7" fmla="*/ 96 h 514"/>
                  <a:gd name="T8" fmla="*/ 0 w 201"/>
                  <a:gd name="T9" fmla="*/ 0 h 514"/>
                  <a:gd name="T10" fmla="*/ 65 w 201"/>
                  <a:gd name="T11" fmla="*/ 71 h 514"/>
                  <a:gd name="T12" fmla="*/ 19 w 201"/>
                  <a:gd name="T13" fmla="*/ 44 h 514"/>
                  <a:gd name="T14" fmla="*/ 201 w 201"/>
                  <a:gd name="T15" fmla="*/ 512 h 514"/>
                  <a:gd name="T16" fmla="*/ 196 w 201"/>
                  <a:gd name="T17" fmla="*/ 514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1" h="514">
                    <a:moveTo>
                      <a:pt x="196" y="514"/>
                    </a:moveTo>
                    <a:lnTo>
                      <a:pt x="196" y="514"/>
                    </a:lnTo>
                    <a:lnTo>
                      <a:pt x="15" y="46"/>
                    </a:lnTo>
                    <a:lnTo>
                      <a:pt x="0" y="96"/>
                    </a:lnTo>
                    <a:lnTo>
                      <a:pt x="0" y="0"/>
                    </a:lnTo>
                    <a:lnTo>
                      <a:pt x="65" y="71"/>
                    </a:lnTo>
                    <a:lnTo>
                      <a:pt x="19" y="44"/>
                    </a:lnTo>
                    <a:lnTo>
                      <a:pt x="201" y="512"/>
                    </a:lnTo>
                    <a:lnTo>
                      <a:pt x="196" y="514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21" name="Freeform 609"/>
              <p:cNvSpPr>
                <a:spLocks/>
              </p:cNvSpPr>
              <p:nvPr/>
            </p:nvSpPr>
            <p:spPr bwMode="auto">
              <a:xfrm>
                <a:off x="5585" y="2853"/>
                <a:ext cx="103" cy="265"/>
              </a:xfrm>
              <a:custGeom>
                <a:avLst/>
                <a:gdLst>
                  <a:gd name="T0" fmla="*/ 196 w 201"/>
                  <a:gd name="T1" fmla="*/ 514 h 514"/>
                  <a:gd name="T2" fmla="*/ 196 w 201"/>
                  <a:gd name="T3" fmla="*/ 514 h 514"/>
                  <a:gd name="T4" fmla="*/ 15 w 201"/>
                  <a:gd name="T5" fmla="*/ 46 h 514"/>
                  <a:gd name="T6" fmla="*/ 0 w 201"/>
                  <a:gd name="T7" fmla="*/ 96 h 514"/>
                  <a:gd name="T8" fmla="*/ 0 w 201"/>
                  <a:gd name="T9" fmla="*/ 0 h 514"/>
                  <a:gd name="T10" fmla="*/ 65 w 201"/>
                  <a:gd name="T11" fmla="*/ 71 h 514"/>
                  <a:gd name="T12" fmla="*/ 19 w 201"/>
                  <a:gd name="T13" fmla="*/ 44 h 514"/>
                  <a:gd name="T14" fmla="*/ 201 w 201"/>
                  <a:gd name="T15" fmla="*/ 512 h 514"/>
                  <a:gd name="T16" fmla="*/ 196 w 201"/>
                  <a:gd name="T17" fmla="*/ 514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1" h="514">
                    <a:moveTo>
                      <a:pt x="196" y="514"/>
                    </a:moveTo>
                    <a:lnTo>
                      <a:pt x="196" y="514"/>
                    </a:lnTo>
                    <a:lnTo>
                      <a:pt x="15" y="46"/>
                    </a:lnTo>
                    <a:lnTo>
                      <a:pt x="0" y="96"/>
                    </a:lnTo>
                    <a:lnTo>
                      <a:pt x="0" y="0"/>
                    </a:lnTo>
                    <a:lnTo>
                      <a:pt x="65" y="71"/>
                    </a:lnTo>
                    <a:lnTo>
                      <a:pt x="19" y="44"/>
                    </a:lnTo>
                    <a:lnTo>
                      <a:pt x="201" y="512"/>
                    </a:lnTo>
                    <a:lnTo>
                      <a:pt x="196" y="51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22" name="Freeform 610"/>
              <p:cNvSpPr>
                <a:spLocks/>
              </p:cNvSpPr>
              <p:nvPr/>
            </p:nvSpPr>
            <p:spPr bwMode="auto">
              <a:xfrm>
                <a:off x="5654" y="2799"/>
                <a:ext cx="277" cy="200"/>
              </a:xfrm>
              <a:custGeom>
                <a:avLst/>
                <a:gdLst>
                  <a:gd name="T0" fmla="*/ 532 w 535"/>
                  <a:gd name="T1" fmla="*/ 388 h 388"/>
                  <a:gd name="T2" fmla="*/ 532 w 535"/>
                  <a:gd name="T3" fmla="*/ 388 h 388"/>
                  <a:gd name="T4" fmla="*/ 38 w 535"/>
                  <a:gd name="T5" fmla="*/ 30 h 388"/>
                  <a:gd name="T6" fmla="*/ 52 w 535"/>
                  <a:gd name="T7" fmla="*/ 81 h 388"/>
                  <a:gd name="T8" fmla="*/ 0 w 535"/>
                  <a:gd name="T9" fmla="*/ 0 h 388"/>
                  <a:gd name="T10" fmla="*/ 93 w 535"/>
                  <a:gd name="T11" fmla="*/ 24 h 388"/>
                  <a:gd name="T12" fmla="*/ 40 w 535"/>
                  <a:gd name="T13" fmla="*/ 26 h 388"/>
                  <a:gd name="T14" fmla="*/ 535 w 535"/>
                  <a:gd name="T15" fmla="*/ 384 h 388"/>
                  <a:gd name="T16" fmla="*/ 532 w 535"/>
                  <a:gd name="T17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5" h="388">
                    <a:moveTo>
                      <a:pt x="532" y="388"/>
                    </a:moveTo>
                    <a:lnTo>
                      <a:pt x="532" y="388"/>
                    </a:lnTo>
                    <a:lnTo>
                      <a:pt x="38" y="30"/>
                    </a:lnTo>
                    <a:lnTo>
                      <a:pt x="52" y="81"/>
                    </a:lnTo>
                    <a:lnTo>
                      <a:pt x="0" y="0"/>
                    </a:lnTo>
                    <a:lnTo>
                      <a:pt x="93" y="24"/>
                    </a:lnTo>
                    <a:lnTo>
                      <a:pt x="40" y="26"/>
                    </a:lnTo>
                    <a:lnTo>
                      <a:pt x="535" y="384"/>
                    </a:lnTo>
                    <a:lnTo>
                      <a:pt x="532" y="388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23" name="Freeform 611"/>
              <p:cNvSpPr>
                <a:spLocks/>
              </p:cNvSpPr>
              <p:nvPr/>
            </p:nvSpPr>
            <p:spPr bwMode="auto">
              <a:xfrm>
                <a:off x="5654" y="2799"/>
                <a:ext cx="277" cy="200"/>
              </a:xfrm>
              <a:custGeom>
                <a:avLst/>
                <a:gdLst>
                  <a:gd name="T0" fmla="*/ 532 w 535"/>
                  <a:gd name="T1" fmla="*/ 388 h 388"/>
                  <a:gd name="T2" fmla="*/ 532 w 535"/>
                  <a:gd name="T3" fmla="*/ 388 h 388"/>
                  <a:gd name="T4" fmla="*/ 38 w 535"/>
                  <a:gd name="T5" fmla="*/ 30 h 388"/>
                  <a:gd name="T6" fmla="*/ 52 w 535"/>
                  <a:gd name="T7" fmla="*/ 81 h 388"/>
                  <a:gd name="T8" fmla="*/ 0 w 535"/>
                  <a:gd name="T9" fmla="*/ 0 h 388"/>
                  <a:gd name="T10" fmla="*/ 93 w 535"/>
                  <a:gd name="T11" fmla="*/ 24 h 388"/>
                  <a:gd name="T12" fmla="*/ 40 w 535"/>
                  <a:gd name="T13" fmla="*/ 26 h 388"/>
                  <a:gd name="T14" fmla="*/ 535 w 535"/>
                  <a:gd name="T15" fmla="*/ 384 h 388"/>
                  <a:gd name="T16" fmla="*/ 532 w 535"/>
                  <a:gd name="T17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5" h="388">
                    <a:moveTo>
                      <a:pt x="532" y="388"/>
                    </a:moveTo>
                    <a:lnTo>
                      <a:pt x="532" y="388"/>
                    </a:lnTo>
                    <a:lnTo>
                      <a:pt x="38" y="30"/>
                    </a:lnTo>
                    <a:lnTo>
                      <a:pt x="52" y="81"/>
                    </a:lnTo>
                    <a:lnTo>
                      <a:pt x="0" y="0"/>
                    </a:lnTo>
                    <a:lnTo>
                      <a:pt x="93" y="24"/>
                    </a:lnTo>
                    <a:lnTo>
                      <a:pt x="40" y="26"/>
                    </a:lnTo>
                    <a:lnTo>
                      <a:pt x="535" y="384"/>
                    </a:lnTo>
                    <a:lnTo>
                      <a:pt x="532" y="388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24" name="Freeform 612"/>
              <p:cNvSpPr>
                <a:spLocks/>
              </p:cNvSpPr>
              <p:nvPr/>
            </p:nvSpPr>
            <p:spPr bwMode="auto">
              <a:xfrm>
                <a:off x="5624" y="2830"/>
                <a:ext cx="242" cy="307"/>
              </a:xfrm>
              <a:custGeom>
                <a:avLst/>
                <a:gdLst>
                  <a:gd name="T0" fmla="*/ 464 w 468"/>
                  <a:gd name="T1" fmla="*/ 595 h 595"/>
                  <a:gd name="T2" fmla="*/ 464 w 468"/>
                  <a:gd name="T3" fmla="*/ 595 h 595"/>
                  <a:gd name="T4" fmla="*/ 28 w 468"/>
                  <a:gd name="T5" fmla="*/ 39 h 595"/>
                  <a:gd name="T6" fmla="*/ 28 w 468"/>
                  <a:gd name="T7" fmla="*/ 92 h 595"/>
                  <a:gd name="T8" fmla="*/ 0 w 468"/>
                  <a:gd name="T9" fmla="*/ 0 h 595"/>
                  <a:gd name="T10" fmla="*/ 83 w 468"/>
                  <a:gd name="T11" fmla="*/ 49 h 595"/>
                  <a:gd name="T12" fmla="*/ 32 w 468"/>
                  <a:gd name="T13" fmla="*/ 36 h 595"/>
                  <a:gd name="T14" fmla="*/ 468 w 468"/>
                  <a:gd name="T15" fmla="*/ 592 h 595"/>
                  <a:gd name="T16" fmla="*/ 464 w 468"/>
                  <a:gd name="T17" fmla="*/ 595 h 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8" h="595">
                    <a:moveTo>
                      <a:pt x="464" y="595"/>
                    </a:moveTo>
                    <a:lnTo>
                      <a:pt x="464" y="595"/>
                    </a:lnTo>
                    <a:lnTo>
                      <a:pt x="28" y="39"/>
                    </a:lnTo>
                    <a:lnTo>
                      <a:pt x="28" y="92"/>
                    </a:lnTo>
                    <a:lnTo>
                      <a:pt x="0" y="0"/>
                    </a:lnTo>
                    <a:lnTo>
                      <a:pt x="83" y="49"/>
                    </a:lnTo>
                    <a:lnTo>
                      <a:pt x="32" y="36"/>
                    </a:lnTo>
                    <a:lnTo>
                      <a:pt x="468" y="592"/>
                    </a:lnTo>
                    <a:lnTo>
                      <a:pt x="464" y="595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25" name="Freeform 613"/>
              <p:cNvSpPr>
                <a:spLocks/>
              </p:cNvSpPr>
              <p:nvPr/>
            </p:nvSpPr>
            <p:spPr bwMode="auto">
              <a:xfrm>
                <a:off x="5624" y="2830"/>
                <a:ext cx="242" cy="307"/>
              </a:xfrm>
              <a:custGeom>
                <a:avLst/>
                <a:gdLst>
                  <a:gd name="T0" fmla="*/ 464 w 468"/>
                  <a:gd name="T1" fmla="*/ 595 h 595"/>
                  <a:gd name="T2" fmla="*/ 464 w 468"/>
                  <a:gd name="T3" fmla="*/ 595 h 595"/>
                  <a:gd name="T4" fmla="*/ 28 w 468"/>
                  <a:gd name="T5" fmla="*/ 39 h 595"/>
                  <a:gd name="T6" fmla="*/ 28 w 468"/>
                  <a:gd name="T7" fmla="*/ 92 h 595"/>
                  <a:gd name="T8" fmla="*/ 0 w 468"/>
                  <a:gd name="T9" fmla="*/ 0 h 595"/>
                  <a:gd name="T10" fmla="*/ 83 w 468"/>
                  <a:gd name="T11" fmla="*/ 49 h 595"/>
                  <a:gd name="T12" fmla="*/ 32 w 468"/>
                  <a:gd name="T13" fmla="*/ 36 h 595"/>
                  <a:gd name="T14" fmla="*/ 468 w 468"/>
                  <a:gd name="T15" fmla="*/ 592 h 595"/>
                  <a:gd name="T16" fmla="*/ 464 w 468"/>
                  <a:gd name="T17" fmla="*/ 595 h 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8" h="595">
                    <a:moveTo>
                      <a:pt x="464" y="595"/>
                    </a:moveTo>
                    <a:lnTo>
                      <a:pt x="464" y="595"/>
                    </a:lnTo>
                    <a:lnTo>
                      <a:pt x="28" y="39"/>
                    </a:lnTo>
                    <a:lnTo>
                      <a:pt x="28" y="92"/>
                    </a:lnTo>
                    <a:lnTo>
                      <a:pt x="0" y="0"/>
                    </a:lnTo>
                    <a:lnTo>
                      <a:pt x="83" y="49"/>
                    </a:lnTo>
                    <a:lnTo>
                      <a:pt x="32" y="36"/>
                    </a:lnTo>
                    <a:lnTo>
                      <a:pt x="468" y="592"/>
                    </a:lnTo>
                    <a:lnTo>
                      <a:pt x="464" y="595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26" name="Freeform 614"/>
              <p:cNvSpPr>
                <a:spLocks/>
              </p:cNvSpPr>
              <p:nvPr/>
            </p:nvSpPr>
            <p:spPr bwMode="auto">
              <a:xfrm>
                <a:off x="5684" y="2693"/>
                <a:ext cx="79" cy="36"/>
              </a:xfrm>
              <a:custGeom>
                <a:avLst/>
                <a:gdLst>
                  <a:gd name="T0" fmla="*/ 152 w 152"/>
                  <a:gd name="T1" fmla="*/ 38 h 70"/>
                  <a:gd name="T2" fmla="*/ 152 w 152"/>
                  <a:gd name="T3" fmla="*/ 38 h 70"/>
                  <a:gd name="T4" fmla="*/ 47 w 152"/>
                  <a:gd name="T5" fmla="*/ 36 h 70"/>
                  <a:gd name="T6" fmla="*/ 89 w 152"/>
                  <a:gd name="T7" fmla="*/ 70 h 70"/>
                  <a:gd name="T8" fmla="*/ 0 w 152"/>
                  <a:gd name="T9" fmla="*/ 33 h 70"/>
                  <a:gd name="T10" fmla="*/ 90 w 152"/>
                  <a:gd name="T11" fmla="*/ 0 h 70"/>
                  <a:gd name="T12" fmla="*/ 47 w 152"/>
                  <a:gd name="T13" fmla="*/ 32 h 70"/>
                  <a:gd name="T14" fmla="*/ 152 w 152"/>
                  <a:gd name="T15" fmla="*/ 34 h 70"/>
                  <a:gd name="T16" fmla="*/ 152 w 152"/>
                  <a:gd name="T17" fmla="*/ 3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2" h="70">
                    <a:moveTo>
                      <a:pt x="152" y="38"/>
                    </a:moveTo>
                    <a:lnTo>
                      <a:pt x="152" y="38"/>
                    </a:lnTo>
                    <a:lnTo>
                      <a:pt x="47" y="36"/>
                    </a:lnTo>
                    <a:lnTo>
                      <a:pt x="89" y="70"/>
                    </a:lnTo>
                    <a:lnTo>
                      <a:pt x="0" y="33"/>
                    </a:lnTo>
                    <a:lnTo>
                      <a:pt x="90" y="0"/>
                    </a:lnTo>
                    <a:lnTo>
                      <a:pt x="47" y="32"/>
                    </a:lnTo>
                    <a:lnTo>
                      <a:pt x="152" y="34"/>
                    </a:lnTo>
                    <a:lnTo>
                      <a:pt x="152" y="38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27" name="Freeform 615"/>
              <p:cNvSpPr>
                <a:spLocks/>
              </p:cNvSpPr>
              <p:nvPr/>
            </p:nvSpPr>
            <p:spPr bwMode="auto">
              <a:xfrm>
                <a:off x="5684" y="2693"/>
                <a:ext cx="79" cy="36"/>
              </a:xfrm>
              <a:custGeom>
                <a:avLst/>
                <a:gdLst>
                  <a:gd name="T0" fmla="*/ 152 w 152"/>
                  <a:gd name="T1" fmla="*/ 38 h 70"/>
                  <a:gd name="T2" fmla="*/ 152 w 152"/>
                  <a:gd name="T3" fmla="*/ 38 h 70"/>
                  <a:gd name="T4" fmla="*/ 47 w 152"/>
                  <a:gd name="T5" fmla="*/ 36 h 70"/>
                  <a:gd name="T6" fmla="*/ 89 w 152"/>
                  <a:gd name="T7" fmla="*/ 70 h 70"/>
                  <a:gd name="T8" fmla="*/ 0 w 152"/>
                  <a:gd name="T9" fmla="*/ 33 h 70"/>
                  <a:gd name="T10" fmla="*/ 90 w 152"/>
                  <a:gd name="T11" fmla="*/ 0 h 70"/>
                  <a:gd name="T12" fmla="*/ 47 w 152"/>
                  <a:gd name="T13" fmla="*/ 32 h 70"/>
                  <a:gd name="T14" fmla="*/ 152 w 152"/>
                  <a:gd name="T15" fmla="*/ 34 h 70"/>
                  <a:gd name="T16" fmla="*/ 152 w 152"/>
                  <a:gd name="T17" fmla="*/ 3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2" h="70">
                    <a:moveTo>
                      <a:pt x="152" y="38"/>
                    </a:moveTo>
                    <a:lnTo>
                      <a:pt x="152" y="38"/>
                    </a:lnTo>
                    <a:lnTo>
                      <a:pt x="47" y="36"/>
                    </a:lnTo>
                    <a:lnTo>
                      <a:pt x="89" y="70"/>
                    </a:lnTo>
                    <a:lnTo>
                      <a:pt x="0" y="33"/>
                    </a:lnTo>
                    <a:lnTo>
                      <a:pt x="90" y="0"/>
                    </a:lnTo>
                    <a:lnTo>
                      <a:pt x="47" y="32"/>
                    </a:lnTo>
                    <a:lnTo>
                      <a:pt x="152" y="34"/>
                    </a:lnTo>
                    <a:lnTo>
                      <a:pt x="152" y="38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28" name="Freeform 616"/>
              <p:cNvSpPr>
                <a:spLocks/>
              </p:cNvSpPr>
              <p:nvPr/>
            </p:nvSpPr>
            <p:spPr bwMode="auto">
              <a:xfrm>
                <a:off x="5677" y="2752"/>
                <a:ext cx="742" cy="246"/>
              </a:xfrm>
              <a:custGeom>
                <a:avLst/>
                <a:gdLst>
                  <a:gd name="T0" fmla="*/ 1437 w 1438"/>
                  <a:gd name="T1" fmla="*/ 475 h 475"/>
                  <a:gd name="T2" fmla="*/ 1437 w 1438"/>
                  <a:gd name="T3" fmla="*/ 475 h 475"/>
                  <a:gd name="T4" fmla="*/ 45 w 1438"/>
                  <a:gd name="T5" fmla="*/ 23 h 475"/>
                  <a:gd name="T6" fmla="*/ 74 w 1438"/>
                  <a:gd name="T7" fmla="*/ 67 h 475"/>
                  <a:gd name="T8" fmla="*/ 0 w 1438"/>
                  <a:gd name="T9" fmla="*/ 6 h 475"/>
                  <a:gd name="T10" fmla="*/ 96 w 1438"/>
                  <a:gd name="T11" fmla="*/ 0 h 475"/>
                  <a:gd name="T12" fmla="*/ 46 w 1438"/>
                  <a:gd name="T13" fmla="*/ 18 h 475"/>
                  <a:gd name="T14" fmla="*/ 1438 w 1438"/>
                  <a:gd name="T15" fmla="*/ 470 h 475"/>
                  <a:gd name="T16" fmla="*/ 1437 w 1438"/>
                  <a:gd name="T17" fmla="*/ 475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38" h="475">
                    <a:moveTo>
                      <a:pt x="1437" y="475"/>
                    </a:moveTo>
                    <a:lnTo>
                      <a:pt x="1437" y="475"/>
                    </a:lnTo>
                    <a:lnTo>
                      <a:pt x="45" y="23"/>
                    </a:lnTo>
                    <a:lnTo>
                      <a:pt x="74" y="67"/>
                    </a:lnTo>
                    <a:lnTo>
                      <a:pt x="0" y="6"/>
                    </a:lnTo>
                    <a:lnTo>
                      <a:pt x="96" y="0"/>
                    </a:lnTo>
                    <a:lnTo>
                      <a:pt x="46" y="18"/>
                    </a:lnTo>
                    <a:lnTo>
                      <a:pt x="1438" y="470"/>
                    </a:lnTo>
                    <a:lnTo>
                      <a:pt x="1437" y="475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29" name="Freeform 617"/>
              <p:cNvSpPr>
                <a:spLocks/>
              </p:cNvSpPr>
              <p:nvPr/>
            </p:nvSpPr>
            <p:spPr bwMode="auto">
              <a:xfrm>
                <a:off x="5677" y="2752"/>
                <a:ext cx="742" cy="246"/>
              </a:xfrm>
              <a:custGeom>
                <a:avLst/>
                <a:gdLst>
                  <a:gd name="T0" fmla="*/ 1437 w 1438"/>
                  <a:gd name="T1" fmla="*/ 475 h 475"/>
                  <a:gd name="T2" fmla="*/ 1437 w 1438"/>
                  <a:gd name="T3" fmla="*/ 475 h 475"/>
                  <a:gd name="T4" fmla="*/ 45 w 1438"/>
                  <a:gd name="T5" fmla="*/ 23 h 475"/>
                  <a:gd name="T6" fmla="*/ 74 w 1438"/>
                  <a:gd name="T7" fmla="*/ 67 h 475"/>
                  <a:gd name="T8" fmla="*/ 0 w 1438"/>
                  <a:gd name="T9" fmla="*/ 6 h 475"/>
                  <a:gd name="T10" fmla="*/ 96 w 1438"/>
                  <a:gd name="T11" fmla="*/ 0 h 475"/>
                  <a:gd name="T12" fmla="*/ 46 w 1438"/>
                  <a:gd name="T13" fmla="*/ 18 h 475"/>
                  <a:gd name="T14" fmla="*/ 1438 w 1438"/>
                  <a:gd name="T15" fmla="*/ 470 h 475"/>
                  <a:gd name="T16" fmla="*/ 1437 w 1438"/>
                  <a:gd name="T17" fmla="*/ 475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38" h="475">
                    <a:moveTo>
                      <a:pt x="1437" y="475"/>
                    </a:moveTo>
                    <a:lnTo>
                      <a:pt x="1437" y="475"/>
                    </a:lnTo>
                    <a:lnTo>
                      <a:pt x="45" y="23"/>
                    </a:lnTo>
                    <a:lnTo>
                      <a:pt x="74" y="67"/>
                    </a:lnTo>
                    <a:lnTo>
                      <a:pt x="0" y="6"/>
                    </a:lnTo>
                    <a:lnTo>
                      <a:pt x="96" y="0"/>
                    </a:lnTo>
                    <a:lnTo>
                      <a:pt x="46" y="18"/>
                    </a:lnTo>
                    <a:lnTo>
                      <a:pt x="1438" y="470"/>
                    </a:lnTo>
                    <a:lnTo>
                      <a:pt x="1437" y="475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30" name="Freeform 618"/>
              <p:cNvSpPr>
                <a:spLocks/>
              </p:cNvSpPr>
              <p:nvPr/>
            </p:nvSpPr>
            <p:spPr bwMode="auto">
              <a:xfrm>
                <a:off x="5588" y="2852"/>
                <a:ext cx="42" cy="101"/>
              </a:xfrm>
              <a:custGeom>
                <a:avLst/>
                <a:gdLst>
                  <a:gd name="T0" fmla="*/ 78 w 82"/>
                  <a:gd name="T1" fmla="*/ 196 h 196"/>
                  <a:gd name="T2" fmla="*/ 78 w 82"/>
                  <a:gd name="T3" fmla="*/ 196 h 196"/>
                  <a:gd name="T4" fmla="*/ 16 w 82"/>
                  <a:gd name="T5" fmla="*/ 45 h 196"/>
                  <a:gd name="T6" fmla="*/ 1 w 82"/>
                  <a:gd name="T7" fmla="*/ 96 h 196"/>
                  <a:gd name="T8" fmla="*/ 0 w 82"/>
                  <a:gd name="T9" fmla="*/ 0 h 196"/>
                  <a:gd name="T10" fmla="*/ 66 w 82"/>
                  <a:gd name="T11" fmla="*/ 69 h 196"/>
                  <a:gd name="T12" fmla="*/ 20 w 82"/>
                  <a:gd name="T13" fmla="*/ 43 h 196"/>
                  <a:gd name="T14" fmla="*/ 82 w 82"/>
                  <a:gd name="T15" fmla="*/ 194 h 196"/>
                  <a:gd name="T16" fmla="*/ 78 w 82"/>
                  <a:gd name="T17" fmla="*/ 196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96">
                    <a:moveTo>
                      <a:pt x="78" y="196"/>
                    </a:moveTo>
                    <a:lnTo>
                      <a:pt x="78" y="196"/>
                    </a:lnTo>
                    <a:lnTo>
                      <a:pt x="16" y="45"/>
                    </a:lnTo>
                    <a:lnTo>
                      <a:pt x="1" y="96"/>
                    </a:lnTo>
                    <a:lnTo>
                      <a:pt x="0" y="0"/>
                    </a:lnTo>
                    <a:lnTo>
                      <a:pt x="66" y="69"/>
                    </a:lnTo>
                    <a:lnTo>
                      <a:pt x="20" y="43"/>
                    </a:lnTo>
                    <a:lnTo>
                      <a:pt x="82" y="194"/>
                    </a:lnTo>
                    <a:lnTo>
                      <a:pt x="78" y="196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31" name="Freeform 619"/>
              <p:cNvSpPr>
                <a:spLocks/>
              </p:cNvSpPr>
              <p:nvPr/>
            </p:nvSpPr>
            <p:spPr bwMode="auto">
              <a:xfrm>
                <a:off x="5588" y="2852"/>
                <a:ext cx="42" cy="101"/>
              </a:xfrm>
              <a:custGeom>
                <a:avLst/>
                <a:gdLst>
                  <a:gd name="T0" fmla="*/ 78 w 82"/>
                  <a:gd name="T1" fmla="*/ 196 h 196"/>
                  <a:gd name="T2" fmla="*/ 78 w 82"/>
                  <a:gd name="T3" fmla="*/ 196 h 196"/>
                  <a:gd name="T4" fmla="*/ 16 w 82"/>
                  <a:gd name="T5" fmla="*/ 45 h 196"/>
                  <a:gd name="T6" fmla="*/ 1 w 82"/>
                  <a:gd name="T7" fmla="*/ 96 h 196"/>
                  <a:gd name="T8" fmla="*/ 0 w 82"/>
                  <a:gd name="T9" fmla="*/ 0 h 196"/>
                  <a:gd name="T10" fmla="*/ 66 w 82"/>
                  <a:gd name="T11" fmla="*/ 69 h 196"/>
                  <a:gd name="T12" fmla="*/ 20 w 82"/>
                  <a:gd name="T13" fmla="*/ 43 h 196"/>
                  <a:gd name="T14" fmla="*/ 82 w 82"/>
                  <a:gd name="T15" fmla="*/ 194 h 196"/>
                  <a:gd name="T16" fmla="*/ 78 w 82"/>
                  <a:gd name="T17" fmla="*/ 196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96">
                    <a:moveTo>
                      <a:pt x="78" y="196"/>
                    </a:moveTo>
                    <a:lnTo>
                      <a:pt x="78" y="196"/>
                    </a:lnTo>
                    <a:lnTo>
                      <a:pt x="16" y="45"/>
                    </a:lnTo>
                    <a:lnTo>
                      <a:pt x="1" y="96"/>
                    </a:lnTo>
                    <a:lnTo>
                      <a:pt x="0" y="0"/>
                    </a:lnTo>
                    <a:lnTo>
                      <a:pt x="66" y="69"/>
                    </a:lnTo>
                    <a:lnTo>
                      <a:pt x="20" y="43"/>
                    </a:lnTo>
                    <a:lnTo>
                      <a:pt x="82" y="194"/>
                    </a:lnTo>
                    <a:lnTo>
                      <a:pt x="78" y="196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32" name="Freeform 620"/>
              <p:cNvSpPr>
                <a:spLocks/>
              </p:cNvSpPr>
              <p:nvPr/>
            </p:nvSpPr>
            <p:spPr bwMode="auto">
              <a:xfrm>
                <a:off x="5567" y="2857"/>
                <a:ext cx="193" cy="652"/>
              </a:xfrm>
              <a:custGeom>
                <a:avLst/>
                <a:gdLst>
                  <a:gd name="T0" fmla="*/ 370 w 374"/>
                  <a:gd name="T1" fmla="*/ 1261 h 1261"/>
                  <a:gd name="T2" fmla="*/ 370 w 374"/>
                  <a:gd name="T3" fmla="*/ 1261 h 1261"/>
                  <a:gd name="T4" fmla="*/ 20 w 374"/>
                  <a:gd name="T5" fmla="*/ 46 h 1261"/>
                  <a:gd name="T6" fmla="*/ 0 w 374"/>
                  <a:gd name="T7" fmla="*/ 95 h 1261"/>
                  <a:gd name="T8" fmla="*/ 9 w 374"/>
                  <a:gd name="T9" fmla="*/ 0 h 1261"/>
                  <a:gd name="T10" fmla="*/ 67 w 374"/>
                  <a:gd name="T11" fmla="*/ 76 h 1261"/>
                  <a:gd name="T12" fmla="*/ 24 w 374"/>
                  <a:gd name="T13" fmla="*/ 45 h 1261"/>
                  <a:gd name="T14" fmla="*/ 374 w 374"/>
                  <a:gd name="T15" fmla="*/ 1259 h 1261"/>
                  <a:gd name="T16" fmla="*/ 370 w 374"/>
                  <a:gd name="T17" fmla="*/ 1261 h 1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4" h="1261">
                    <a:moveTo>
                      <a:pt x="370" y="1261"/>
                    </a:moveTo>
                    <a:lnTo>
                      <a:pt x="370" y="1261"/>
                    </a:lnTo>
                    <a:lnTo>
                      <a:pt x="20" y="46"/>
                    </a:lnTo>
                    <a:lnTo>
                      <a:pt x="0" y="95"/>
                    </a:lnTo>
                    <a:lnTo>
                      <a:pt x="9" y="0"/>
                    </a:lnTo>
                    <a:lnTo>
                      <a:pt x="67" y="76"/>
                    </a:lnTo>
                    <a:lnTo>
                      <a:pt x="24" y="45"/>
                    </a:lnTo>
                    <a:lnTo>
                      <a:pt x="374" y="1259"/>
                    </a:lnTo>
                    <a:lnTo>
                      <a:pt x="370" y="1261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33" name="Freeform 621"/>
              <p:cNvSpPr>
                <a:spLocks/>
              </p:cNvSpPr>
              <p:nvPr/>
            </p:nvSpPr>
            <p:spPr bwMode="auto">
              <a:xfrm>
                <a:off x="5567" y="2857"/>
                <a:ext cx="193" cy="652"/>
              </a:xfrm>
              <a:custGeom>
                <a:avLst/>
                <a:gdLst>
                  <a:gd name="T0" fmla="*/ 370 w 374"/>
                  <a:gd name="T1" fmla="*/ 1261 h 1261"/>
                  <a:gd name="T2" fmla="*/ 370 w 374"/>
                  <a:gd name="T3" fmla="*/ 1261 h 1261"/>
                  <a:gd name="T4" fmla="*/ 20 w 374"/>
                  <a:gd name="T5" fmla="*/ 46 h 1261"/>
                  <a:gd name="T6" fmla="*/ 0 w 374"/>
                  <a:gd name="T7" fmla="*/ 95 h 1261"/>
                  <a:gd name="T8" fmla="*/ 9 w 374"/>
                  <a:gd name="T9" fmla="*/ 0 h 1261"/>
                  <a:gd name="T10" fmla="*/ 67 w 374"/>
                  <a:gd name="T11" fmla="*/ 76 h 1261"/>
                  <a:gd name="T12" fmla="*/ 24 w 374"/>
                  <a:gd name="T13" fmla="*/ 45 h 1261"/>
                  <a:gd name="T14" fmla="*/ 374 w 374"/>
                  <a:gd name="T15" fmla="*/ 1259 h 1261"/>
                  <a:gd name="T16" fmla="*/ 370 w 374"/>
                  <a:gd name="T17" fmla="*/ 1261 h 1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4" h="1261">
                    <a:moveTo>
                      <a:pt x="370" y="1261"/>
                    </a:moveTo>
                    <a:lnTo>
                      <a:pt x="370" y="1261"/>
                    </a:lnTo>
                    <a:lnTo>
                      <a:pt x="20" y="46"/>
                    </a:lnTo>
                    <a:lnTo>
                      <a:pt x="0" y="95"/>
                    </a:lnTo>
                    <a:lnTo>
                      <a:pt x="9" y="0"/>
                    </a:lnTo>
                    <a:lnTo>
                      <a:pt x="67" y="76"/>
                    </a:lnTo>
                    <a:lnTo>
                      <a:pt x="24" y="45"/>
                    </a:lnTo>
                    <a:lnTo>
                      <a:pt x="374" y="1259"/>
                    </a:lnTo>
                    <a:lnTo>
                      <a:pt x="370" y="1261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34" name="Freeform 622"/>
              <p:cNvSpPr>
                <a:spLocks/>
              </p:cNvSpPr>
              <p:nvPr/>
            </p:nvSpPr>
            <p:spPr bwMode="auto">
              <a:xfrm>
                <a:off x="5329" y="2841"/>
                <a:ext cx="119" cy="197"/>
              </a:xfrm>
              <a:custGeom>
                <a:avLst/>
                <a:gdLst>
                  <a:gd name="T0" fmla="*/ 0 w 231"/>
                  <a:gd name="T1" fmla="*/ 378 h 381"/>
                  <a:gd name="T2" fmla="*/ 0 w 231"/>
                  <a:gd name="T3" fmla="*/ 378 h 381"/>
                  <a:gd name="T4" fmla="*/ 204 w 231"/>
                  <a:gd name="T5" fmla="*/ 39 h 381"/>
                  <a:gd name="T6" fmla="*/ 155 w 231"/>
                  <a:gd name="T7" fmla="*/ 58 h 381"/>
                  <a:gd name="T8" fmla="*/ 231 w 231"/>
                  <a:gd name="T9" fmla="*/ 0 h 381"/>
                  <a:gd name="T10" fmla="*/ 215 w 231"/>
                  <a:gd name="T11" fmla="*/ 94 h 381"/>
                  <a:gd name="T12" fmla="*/ 208 w 231"/>
                  <a:gd name="T13" fmla="*/ 42 h 381"/>
                  <a:gd name="T14" fmla="*/ 5 w 231"/>
                  <a:gd name="T15" fmla="*/ 381 h 381"/>
                  <a:gd name="T16" fmla="*/ 0 w 231"/>
                  <a:gd name="T17" fmla="*/ 378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1" h="381">
                    <a:moveTo>
                      <a:pt x="0" y="378"/>
                    </a:moveTo>
                    <a:lnTo>
                      <a:pt x="0" y="378"/>
                    </a:lnTo>
                    <a:lnTo>
                      <a:pt x="204" y="39"/>
                    </a:lnTo>
                    <a:lnTo>
                      <a:pt x="155" y="58"/>
                    </a:lnTo>
                    <a:lnTo>
                      <a:pt x="231" y="0"/>
                    </a:lnTo>
                    <a:lnTo>
                      <a:pt x="215" y="94"/>
                    </a:lnTo>
                    <a:lnTo>
                      <a:pt x="208" y="42"/>
                    </a:lnTo>
                    <a:lnTo>
                      <a:pt x="5" y="381"/>
                    </a:lnTo>
                    <a:lnTo>
                      <a:pt x="0" y="378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35" name="Freeform 623"/>
              <p:cNvSpPr>
                <a:spLocks/>
              </p:cNvSpPr>
              <p:nvPr/>
            </p:nvSpPr>
            <p:spPr bwMode="auto">
              <a:xfrm>
                <a:off x="5329" y="2841"/>
                <a:ext cx="119" cy="197"/>
              </a:xfrm>
              <a:custGeom>
                <a:avLst/>
                <a:gdLst>
                  <a:gd name="T0" fmla="*/ 0 w 231"/>
                  <a:gd name="T1" fmla="*/ 378 h 381"/>
                  <a:gd name="T2" fmla="*/ 0 w 231"/>
                  <a:gd name="T3" fmla="*/ 378 h 381"/>
                  <a:gd name="T4" fmla="*/ 204 w 231"/>
                  <a:gd name="T5" fmla="*/ 39 h 381"/>
                  <a:gd name="T6" fmla="*/ 155 w 231"/>
                  <a:gd name="T7" fmla="*/ 58 h 381"/>
                  <a:gd name="T8" fmla="*/ 231 w 231"/>
                  <a:gd name="T9" fmla="*/ 0 h 381"/>
                  <a:gd name="T10" fmla="*/ 215 w 231"/>
                  <a:gd name="T11" fmla="*/ 94 h 381"/>
                  <a:gd name="T12" fmla="*/ 208 w 231"/>
                  <a:gd name="T13" fmla="*/ 42 h 381"/>
                  <a:gd name="T14" fmla="*/ 5 w 231"/>
                  <a:gd name="T15" fmla="*/ 381 h 381"/>
                  <a:gd name="T16" fmla="*/ 0 w 231"/>
                  <a:gd name="T17" fmla="*/ 378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1" h="381">
                    <a:moveTo>
                      <a:pt x="0" y="378"/>
                    </a:moveTo>
                    <a:lnTo>
                      <a:pt x="0" y="378"/>
                    </a:lnTo>
                    <a:lnTo>
                      <a:pt x="204" y="39"/>
                    </a:lnTo>
                    <a:lnTo>
                      <a:pt x="155" y="58"/>
                    </a:lnTo>
                    <a:lnTo>
                      <a:pt x="231" y="0"/>
                    </a:lnTo>
                    <a:lnTo>
                      <a:pt x="215" y="94"/>
                    </a:lnTo>
                    <a:lnTo>
                      <a:pt x="208" y="42"/>
                    </a:lnTo>
                    <a:lnTo>
                      <a:pt x="5" y="381"/>
                    </a:lnTo>
                    <a:lnTo>
                      <a:pt x="0" y="378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36" name="Freeform 624"/>
              <p:cNvSpPr>
                <a:spLocks/>
              </p:cNvSpPr>
              <p:nvPr/>
            </p:nvSpPr>
            <p:spPr bwMode="auto">
              <a:xfrm>
                <a:off x="5670" y="2489"/>
                <a:ext cx="328" cy="153"/>
              </a:xfrm>
              <a:custGeom>
                <a:avLst/>
                <a:gdLst>
                  <a:gd name="T0" fmla="*/ 636 w 636"/>
                  <a:gd name="T1" fmla="*/ 5 h 296"/>
                  <a:gd name="T2" fmla="*/ 636 w 636"/>
                  <a:gd name="T3" fmla="*/ 5 h 296"/>
                  <a:gd name="T4" fmla="*/ 44 w 636"/>
                  <a:gd name="T5" fmla="*/ 278 h 296"/>
                  <a:gd name="T6" fmla="*/ 96 w 636"/>
                  <a:gd name="T7" fmla="*/ 290 h 296"/>
                  <a:gd name="T8" fmla="*/ 0 w 636"/>
                  <a:gd name="T9" fmla="*/ 296 h 296"/>
                  <a:gd name="T10" fmla="*/ 67 w 636"/>
                  <a:gd name="T11" fmla="*/ 227 h 296"/>
                  <a:gd name="T12" fmla="*/ 42 w 636"/>
                  <a:gd name="T13" fmla="*/ 274 h 296"/>
                  <a:gd name="T14" fmla="*/ 634 w 636"/>
                  <a:gd name="T15" fmla="*/ 0 h 296"/>
                  <a:gd name="T16" fmla="*/ 636 w 636"/>
                  <a:gd name="T17" fmla="*/ 5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6" h="296">
                    <a:moveTo>
                      <a:pt x="636" y="5"/>
                    </a:moveTo>
                    <a:lnTo>
                      <a:pt x="636" y="5"/>
                    </a:lnTo>
                    <a:lnTo>
                      <a:pt x="44" y="278"/>
                    </a:lnTo>
                    <a:lnTo>
                      <a:pt x="96" y="290"/>
                    </a:lnTo>
                    <a:lnTo>
                      <a:pt x="0" y="296"/>
                    </a:lnTo>
                    <a:lnTo>
                      <a:pt x="67" y="227"/>
                    </a:lnTo>
                    <a:lnTo>
                      <a:pt x="42" y="274"/>
                    </a:lnTo>
                    <a:lnTo>
                      <a:pt x="634" y="0"/>
                    </a:lnTo>
                    <a:lnTo>
                      <a:pt x="636" y="5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37" name="Freeform 625"/>
              <p:cNvSpPr>
                <a:spLocks/>
              </p:cNvSpPr>
              <p:nvPr/>
            </p:nvSpPr>
            <p:spPr bwMode="auto">
              <a:xfrm>
                <a:off x="5670" y="2489"/>
                <a:ext cx="328" cy="153"/>
              </a:xfrm>
              <a:custGeom>
                <a:avLst/>
                <a:gdLst>
                  <a:gd name="T0" fmla="*/ 636 w 636"/>
                  <a:gd name="T1" fmla="*/ 5 h 296"/>
                  <a:gd name="T2" fmla="*/ 636 w 636"/>
                  <a:gd name="T3" fmla="*/ 5 h 296"/>
                  <a:gd name="T4" fmla="*/ 44 w 636"/>
                  <a:gd name="T5" fmla="*/ 278 h 296"/>
                  <a:gd name="T6" fmla="*/ 96 w 636"/>
                  <a:gd name="T7" fmla="*/ 290 h 296"/>
                  <a:gd name="T8" fmla="*/ 0 w 636"/>
                  <a:gd name="T9" fmla="*/ 296 h 296"/>
                  <a:gd name="T10" fmla="*/ 67 w 636"/>
                  <a:gd name="T11" fmla="*/ 227 h 296"/>
                  <a:gd name="T12" fmla="*/ 42 w 636"/>
                  <a:gd name="T13" fmla="*/ 274 h 296"/>
                  <a:gd name="T14" fmla="*/ 634 w 636"/>
                  <a:gd name="T15" fmla="*/ 0 h 296"/>
                  <a:gd name="T16" fmla="*/ 636 w 636"/>
                  <a:gd name="T17" fmla="*/ 5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6" h="296">
                    <a:moveTo>
                      <a:pt x="636" y="5"/>
                    </a:moveTo>
                    <a:lnTo>
                      <a:pt x="636" y="5"/>
                    </a:lnTo>
                    <a:lnTo>
                      <a:pt x="44" y="278"/>
                    </a:lnTo>
                    <a:lnTo>
                      <a:pt x="96" y="290"/>
                    </a:lnTo>
                    <a:lnTo>
                      <a:pt x="0" y="296"/>
                    </a:lnTo>
                    <a:lnTo>
                      <a:pt x="67" y="227"/>
                    </a:lnTo>
                    <a:lnTo>
                      <a:pt x="42" y="274"/>
                    </a:lnTo>
                    <a:lnTo>
                      <a:pt x="634" y="0"/>
                    </a:lnTo>
                    <a:lnTo>
                      <a:pt x="636" y="5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38" name="Freeform 626"/>
              <p:cNvSpPr>
                <a:spLocks/>
              </p:cNvSpPr>
              <p:nvPr/>
            </p:nvSpPr>
            <p:spPr bwMode="auto">
              <a:xfrm>
                <a:off x="5547" y="3212"/>
                <a:ext cx="35" cy="70"/>
              </a:xfrm>
              <a:custGeom>
                <a:avLst/>
                <a:gdLst>
                  <a:gd name="T0" fmla="*/ 25 w 68"/>
                  <a:gd name="T1" fmla="*/ 0 h 136"/>
                  <a:gd name="T2" fmla="*/ 25 w 68"/>
                  <a:gd name="T3" fmla="*/ 0 h 136"/>
                  <a:gd name="T4" fmla="*/ 46 w 68"/>
                  <a:gd name="T5" fmla="*/ 89 h 136"/>
                  <a:gd name="T6" fmla="*/ 68 w 68"/>
                  <a:gd name="T7" fmla="*/ 41 h 136"/>
                  <a:gd name="T8" fmla="*/ 55 w 68"/>
                  <a:gd name="T9" fmla="*/ 136 h 136"/>
                  <a:gd name="T10" fmla="*/ 0 w 68"/>
                  <a:gd name="T11" fmla="*/ 57 h 136"/>
                  <a:gd name="T12" fmla="*/ 42 w 68"/>
                  <a:gd name="T13" fmla="*/ 90 h 136"/>
                  <a:gd name="T14" fmla="*/ 20 w 68"/>
                  <a:gd name="T15" fmla="*/ 1 h 136"/>
                  <a:gd name="T16" fmla="*/ 25 w 68"/>
                  <a:gd name="T17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136">
                    <a:moveTo>
                      <a:pt x="25" y="0"/>
                    </a:moveTo>
                    <a:lnTo>
                      <a:pt x="25" y="0"/>
                    </a:lnTo>
                    <a:lnTo>
                      <a:pt x="46" y="89"/>
                    </a:lnTo>
                    <a:lnTo>
                      <a:pt x="68" y="41"/>
                    </a:lnTo>
                    <a:lnTo>
                      <a:pt x="55" y="136"/>
                    </a:lnTo>
                    <a:lnTo>
                      <a:pt x="0" y="57"/>
                    </a:lnTo>
                    <a:lnTo>
                      <a:pt x="42" y="90"/>
                    </a:lnTo>
                    <a:lnTo>
                      <a:pt x="20" y="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39" name="Freeform 627"/>
              <p:cNvSpPr>
                <a:spLocks/>
              </p:cNvSpPr>
              <p:nvPr/>
            </p:nvSpPr>
            <p:spPr bwMode="auto">
              <a:xfrm>
                <a:off x="5547" y="3212"/>
                <a:ext cx="35" cy="70"/>
              </a:xfrm>
              <a:custGeom>
                <a:avLst/>
                <a:gdLst>
                  <a:gd name="T0" fmla="*/ 25 w 68"/>
                  <a:gd name="T1" fmla="*/ 0 h 136"/>
                  <a:gd name="T2" fmla="*/ 25 w 68"/>
                  <a:gd name="T3" fmla="*/ 0 h 136"/>
                  <a:gd name="T4" fmla="*/ 46 w 68"/>
                  <a:gd name="T5" fmla="*/ 89 h 136"/>
                  <a:gd name="T6" fmla="*/ 68 w 68"/>
                  <a:gd name="T7" fmla="*/ 41 h 136"/>
                  <a:gd name="T8" fmla="*/ 55 w 68"/>
                  <a:gd name="T9" fmla="*/ 136 h 136"/>
                  <a:gd name="T10" fmla="*/ 0 w 68"/>
                  <a:gd name="T11" fmla="*/ 57 h 136"/>
                  <a:gd name="T12" fmla="*/ 42 w 68"/>
                  <a:gd name="T13" fmla="*/ 90 h 136"/>
                  <a:gd name="T14" fmla="*/ 20 w 68"/>
                  <a:gd name="T15" fmla="*/ 1 h 136"/>
                  <a:gd name="T16" fmla="*/ 25 w 68"/>
                  <a:gd name="T17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136">
                    <a:moveTo>
                      <a:pt x="25" y="0"/>
                    </a:moveTo>
                    <a:lnTo>
                      <a:pt x="25" y="0"/>
                    </a:lnTo>
                    <a:lnTo>
                      <a:pt x="46" y="89"/>
                    </a:lnTo>
                    <a:lnTo>
                      <a:pt x="68" y="41"/>
                    </a:lnTo>
                    <a:lnTo>
                      <a:pt x="55" y="136"/>
                    </a:lnTo>
                    <a:lnTo>
                      <a:pt x="0" y="57"/>
                    </a:lnTo>
                    <a:lnTo>
                      <a:pt x="42" y="90"/>
                    </a:lnTo>
                    <a:lnTo>
                      <a:pt x="20" y="1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40" name="Freeform 628"/>
              <p:cNvSpPr>
                <a:spLocks/>
              </p:cNvSpPr>
              <p:nvPr/>
            </p:nvSpPr>
            <p:spPr bwMode="auto">
              <a:xfrm>
                <a:off x="5655" y="3066"/>
                <a:ext cx="279" cy="241"/>
              </a:xfrm>
              <a:custGeom>
                <a:avLst/>
                <a:gdLst>
                  <a:gd name="T0" fmla="*/ 540 w 540"/>
                  <a:gd name="T1" fmla="*/ 4 h 467"/>
                  <a:gd name="T2" fmla="*/ 540 w 540"/>
                  <a:gd name="T3" fmla="*/ 4 h 467"/>
                  <a:gd name="T4" fmla="*/ 37 w 540"/>
                  <a:gd name="T5" fmla="*/ 438 h 467"/>
                  <a:gd name="T6" fmla="*/ 90 w 540"/>
                  <a:gd name="T7" fmla="*/ 435 h 467"/>
                  <a:gd name="T8" fmla="*/ 0 w 540"/>
                  <a:gd name="T9" fmla="*/ 467 h 467"/>
                  <a:gd name="T10" fmla="*/ 45 w 540"/>
                  <a:gd name="T11" fmla="*/ 382 h 467"/>
                  <a:gd name="T12" fmla="*/ 34 w 540"/>
                  <a:gd name="T13" fmla="*/ 434 h 467"/>
                  <a:gd name="T14" fmla="*/ 536 w 540"/>
                  <a:gd name="T15" fmla="*/ 0 h 467"/>
                  <a:gd name="T16" fmla="*/ 540 w 540"/>
                  <a:gd name="T17" fmla="*/ 4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0" h="467">
                    <a:moveTo>
                      <a:pt x="540" y="4"/>
                    </a:moveTo>
                    <a:lnTo>
                      <a:pt x="540" y="4"/>
                    </a:lnTo>
                    <a:lnTo>
                      <a:pt x="37" y="438"/>
                    </a:lnTo>
                    <a:lnTo>
                      <a:pt x="90" y="435"/>
                    </a:lnTo>
                    <a:lnTo>
                      <a:pt x="0" y="467"/>
                    </a:lnTo>
                    <a:lnTo>
                      <a:pt x="45" y="382"/>
                    </a:lnTo>
                    <a:lnTo>
                      <a:pt x="34" y="434"/>
                    </a:lnTo>
                    <a:lnTo>
                      <a:pt x="536" y="0"/>
                    </a:lnTo>
                    <a:lnTo>
                      <a:pt x="540" y="4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41" name="Freeform 629"/>
              <p:cNvSpPr>
                <a:spLocks/>
              </p:cNvSpPr>
              <p:nvPr/>
            </p:nvSpPr>
            <p:spPr bwMode="auto">
              <a:xfrm>
                <a:off x="5655" y="3066"/>
                <a:ext cx="279" cy="241"/>
              </a:xfrm>
              <a:custGeom>
                <a:avLst/>
                <a:gdLst>
                  <a:gd name="T0" fmla="*/ 540 w 540"/>
                  <a:gd name="T1" fmla="*/ 4 h 467"/>
                  <a:gd name="T2" fmla="*/ 540 w 540"/>
                  <a:gd name="T3" fmla="*/ 4 h 467"/>
                  <a:gd name="T4" fmla="*/ 37 w 540"/>
                  <a:gd name="T5" fmla="*/ 438 h 467"/>
                  <a:gd name="T6" fmla="*/ 90 w 540"/>
                  <a:gd name="T7" fmla="*/ 435 h 467"/>
                  <a:gd name="T8" fmla="*/ 0 w 540"/>
                  <a:gd name="T9" fmla="*/ 467 h 467"/>
                  <a:gd name="T10" fmla="*/ 45 w 540"/>
                  <a:gd name="T11" fmla="*/ 382 h 467"/>
                  <a:gd name="T12" fmla="*/ 34 w 540"/>
                  <a:gd name="T13" fmla="*/ 434 h 467"/>
                  <a:gd name="T14" fmla="*/ 536 w 540"/>
                  <a:gd name="T15" fmla="*/ 0 h 467"/>
                  <a:gd name="T16" fmla="*/ 540 w 540"/>
                  <a:gd name="T17" fmla="*/ 4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0" h="467">
                    <a:moveTo>
                      <a:pt x="540" y="4"/>
                    </a:moveTo>
                    <a:lnTo>
                      <a:pt x="540" y="4"/>
                    </a:lnTo>
                    <a:lnTo>
                      <a:pt x="37" y="438"/>
                    </a:lnTo>
                    <a:lnTo>
                      <a:pt x="90" y="435"/>
                    </a:lnTo>
                    <a:lnTo>
                      <a:pt x="0" y="467"/>
                    </a:lnTo>
                    <a:lnTo>
                      <a:pt x="45" y="382"/>
                    </a:lnTo>
                    <a:lnTo>
                      <a:pt x="34" y="434"/>
                    </a:lnTo>
                    <a:lnTo>
                      <a:pt x="536" y="0"/>
                    </a:lnTo>
                    <a:lnTo>
                      <a:pt x="540" y="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42" name="Freeform 630"/>
              <p:cNvSpPr>
                <a:spLocks/>
              </p:cNvSpPr>
              <p:nvPr/>
            </p:nvSpPr>
            <p:spPr bwMode="auto">
              <a:xfrm>
                <a:off x="5619" y="3235"/>
                <a:ext cx="34" cy="50"/>
              </a:xfrm>
              <a:custGeom>
                <a:avLst/>
                <a:gdLst>
                  <a:gd name="T0" fmla="*/ 35 w 66"/>
                  <a:gd name="T1" fmla="*/ 15 h 96"/>
                  <a:gd name="T2" fmla="*/ 35 w 66"/>
                  <a:gd name="T3" fmla="*/ 15 h 96"/>
                  <a:gd name="T4" fmla="*/ 22 w 66"/>
                  <a:gd name="T5" fmla="*/ 52 h 96"/>
                  <a:gd name="T6" fmla="*/ 66 w 66"/>
                  <a:gd name="T7" fmla="*/ 23 h 96"/>
                  <a:gd name="T8" fmla="*/ 3 w 66"/>
                  <a:gd name="T9" fmla="*/ 96 h 96"/>
                  <a:gd name="T10" fmla="*/ 0 w 66"/>
                  <a:gd name="T11" fmla="*/ 0 h 96"/>
                  <a:gd name="T12" fmla="*/ 17 w 66"/>
                  <a:gd name="T13" fmla="*/ 50 h 96"/>
                  <a:gd name="T14" fmla="*/ 30 w 66"/>
                  <a:gd name="T15" fmla="*/ 13 h 96"/>
                  <a:gd name="T16" fmla="*/ 35 w 66"/>
                  <a:gd name="T17" fmla="*/ 15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96">
                    <a:moveTo>
                      <a:pt x="35" y="15"/>
                    </a:moveTo>
                    <a:lnTo>
                      <a:pt x="35" y="15"/>
                    </a:lnTo>
                    <a:lnTo>
                      <a:pt x="22" y="52"/>
                    </a:lnTo>
                    <a:lnTo>
                      <a:pt x="66" y="23"/>
                    </a:lnTo>
                    <a:lnTo>
                      <a:pt x="3" y="96"/>
                    </a:lnTo>
                    <a:lnTo>
                      <a:pt x="0" y="0"/>
                    </a:lnTo>
                    <a:lnTo>
                      <a:pt x="17" y="50"/>
                    </a:lnTo>
                    <a:lnTo>
                      <a:pt x="30" y="13"/>
                    </a:lnTo>
                    <a:lnTo>
                      <a:pt x="35" y="15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43" name="Freeform 631"/>
              <p:cNvSpPr>
                <a:spLocks/>
              </p:cNvSpPr>
              <p:nvPr/>
            </p:nvSpPr>
            <p:spPr bwMode="auto">
              <a:xfrm>
                <a:off x="5619" y="3235"/>
                <a:ext cx="34" cy="50"/>
              </a:xfrm>
              <a:custGeom>
                <a:avLst/>
                <a:gdLst>
                  <a:gd name="T0" fmla="*/ 35 w 66"/>
                  <a:gd name="T1" fmla="*/ 15 h 96"/>
                  <a:gd name="T2" fmla="*/ 35 w 66"/>
                  <a:gd name="T3" fmla="*/ 15 h 96"/>
                  <a:gd name="T4" fmla="*/ 22 w 66"/>
                  <a:gd name="T5" fmla="*/ 52 h 96"/>
                  <a:gd name="T6" fmla="*/ 66 w 66"/>
                  <a:gd name="T7" fmla="*/ 23 h 96"/>
                  <a:gd name="T8" fmla="*/ 3 w 66"/>
                  <a:gd name="T9" fmla="*/ 96 h 96"/>
                  <a:gd name="T10" fmla="*/ 0 w 66"/>
                  <a:gd name="T11" fmla="*/ 0 h 96"/>
                  <a:gd name="T12" fmla="*/ 17 w 66"/>
                  <a:gd name="T13" fmla="*/ 50 h 96"/>
                  <a:gd name="T14" fmla="*/ 30 w 66"/>
                  <a:gd name="T15" fmla="*/ 13 h 96"/>
                  <a:gd name="T16" fmla="*/ 35 w 66"/>
                  <a:gd name="T17" fmla="*/ 15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96">
                    <a:moveTo>
                      <a:pt x="35" y="15"/>
                    </a:moveTo>
                    <a:lnTo>
                      <a:pt x="35" y="15"/>
                    </a:lnTo>
                    <a:lnTo>
                      <a:pt x="22" y="52"/>
                    </a:lnTo>
                    <a:lnTo>
                      <a:pt x="66" y="23"/>
                    </a:lnTo>
                    <a:lnTo>
                      <a:pt x="3" y="96"/>
                    </a:lnTo>
                    <a:lnTo>
                      <a:pt x="0" y="0"/>
                    </a:lnTo>
                    <a:lnTo>
                      <a:pt x="17" y="50"/>
                    </a:lnTo>
                    <a:lnTo>
                      <a:pt x="30" y="13"/>
                    </a:lnTo>
                    <a:lnTo>
                      <a:pt x="35" y="15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44" name="Freeform 632"/>
              <p:cNvSpPr>
                <a:spLocks/>
              </p:cNvSpPr>
              <p:nvPr/>
            </p:nvSpPr>
            <p:spPr bwMode="auto">
              <a:xfrm>
                <a:off x="5646" y="3421"/>
                <a:ext cx="87" cy="103"/>
              </a:xfrm>
              <a:custGeom>
                <a:avLst/>
                <a:gdLst>
                  <a:gd name="T0" fmla="*/ 165 w 169"/>
                  <a:gd name="T1" fmla="*/ 199 h 199"/>
                  <a:gd name="T2" fmla="*/ 165 w 169"/>
                  <a:gd name="T3" fmla="*/ 199 h 199"/>
                  <a:gd name="T4" fmla="*/ 29 w 169"/>
                  <a:gd name="T5" fmla="*/ 38 h 199"/>
                  <a:gd name="T6" fmla="*/ 31 w 169"/>
                  <a:gd name="T7" fmla="*/ 91 h 199"/>
                  <a:gd name="T8" fmla="*/ 0 w 169"/>
                  <a:gd name="T9" fmla="*/ 0 h 199"/>
                  <a:gd name="T10" fmla="*/ 84 w 169"/>
                  <a:gd name="T11" fmla="*/ 46 h 199"/>
                  <a:gd name="T12" fmla="*/ 32 w 169"/>
                  <a:gd name="T13" fmla="*/ 35 h 199"/>
                  <a:gd name="T14" fmla="*/ 169 w 169"/>
                  <a:gd name="T15" fmla="*/ 196 h 199"/>
                  <a:gd name="T16" fmla="*/ 165 w 169"/>
                  <a:gd name="T17" fmla="*/ 19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199">
                    <a:moveTo>
                      <a:pt x="165" y="199"/>
                    </a:moveTo>
                    <a:lnTo>
                      <a:pt x="165" y="199"/>
                    </a:lnTo>
                    <a:lnTo>
                      <a:pt x="29" y="38"/>
                    </a:lnTo>
                    <a:lnTo>
                      <a:pt x="31" y="91"/>
                    </a:lnTo>
                    <a:lnTo>
                      <a:pt x="0" y="0"/>
                    </a:lnTo>
                    <a:lnTo>
                      <a:pt x="84" y="46"/>
                    </a:lnTo>
                    <a:lnTo>
                      <a:pt x="32" y="35"/>
                    </a:lnTo>
                    <a:lnTo>
                      <a:pt x="169" y="196"/>
                    </a:lnTo>
                    <a:lnTo>
                      <a:pt x="165" y="199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45" name="Freeform 633"/>
              <p:cNvSpPr>
                <a:spLocks/>
              </p:cNvSpPr>
              <p:nvPr/>
            </p:nvSpPr>
            <p:spPr bwMode="auto">
              <a:xfrm>
                <a:off x="5646" y="3421"/>
                <a:ext cx="87" cy="103"/>
              </a:xfrm>
              <a:custGeom>
                <a:avLst/>
                <a:gdLst>
                  <a:gd name="T0" fmla="*/ 165 w 169"/>
                  <a:gd name="T1" fmla="*/ 199 h 199"/>
                  <a:gd name="T2" fmla="*/ 165 w 169"/>
                  <a:gd name="T3" fmla="*/ 199 h 199"/>
                  <a:gd name="T4" fmla="*/ 29 w 169"/>
                  <a:gd name="T5" fmla="*/ 38 h 199"/>
                  <a:gd name="T6" fmla="*/ 31 w 169"/>
                  <a:gd name="T7" fmla="*/ 91 h 199"/>
                  <a:gd name="T8" fmla="*/ 0 w 169"/>
                  <a:gd name="T9" fmla="*/ 0 h 199"/>
                  <a:gd name="T10" fmla="*/ 84 w 169"/>
                  <a:gd name="T11" fmla="*/ 46 h 199"/>
                  <a:gd name="T12" fmla="*/ 32 w 169"/>
                  <a:gd name="T13" fmla="*/ 35 h 199"/>
                  <a:gd name="T14" fmla="*/ 169 w 169"/>
                  <a:gd name="T15" fmla="*/ 196 h 199"/>
                  <a:gd name="T16" fmla="*/ 165 w 169"/>
                  <a:gd name="T17" fmla="*/ 19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199">
                    <a:moveTo>
                      <a:pt x="165" y="199"/>
                    </a:moveTo>
                    <a:lnTo>
                      <a:pt x="165" y="199"/>
                    </a:lnTo>
                    <a:lnTo>
                      <a:pt x="29" y="38"/>
                    </a:lnTo>
                    <a:lnTo>
                      <a:pt x="31" y="91"/>
                    </a:lnTo>
                    <a:lnTo>
                      <a:pt x="0" y="0"/>
                    </a:lnTo>
                    <a:lnTo>
                      <a:pt x="84" y="46"/>
                    </a:lnTo>
                    <a:lnTo>
                      <a:pt x="32" y="35"/>
                    </a:lnTo>
                    <a:lnTo>
                      <a:pt x="169" y="196"/>
                    </a:lnTo>
                    <a:lnTo>
                      <a:pt x="165" y="19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46" name="Freeform 634"/>
              <p:cNvSpPr>
                <a:spLocks/>
              </p:cNvSpPr>
              <p:nvPr/>
            </p:nvSpPr>
            <p:spPr bwMode="auto">
              <a:xfrm>
                <a:off x="5300" y="2964"/>
                <a:ext cx="246" cy="331"/>
              </a:xfrm>
              <a:custGeom>
                <a:avLst/>
                <a:gdLst>
                  <a:gd name="T0" fmla="*/ 4 w 477"/>
                  <a:gd name="T1" fmla="*/ 0 h 641"/>
                  <a:gd name="T2" fmla="*/ 4 w 477"/>
                  <a:gd name="T3" fmla="*/ 0 h 641"/>
                  <a:gd name="T4" fmla="*/ 450 w 477"/>
                  <a:gd name="T5" fmla="*/ 602 h 641"/>
                  <a:gd name="T6" fmla="*/ 452 w 477"/>
                  <a:gd name="T7" fmla="*/ 548 h 641"/>
                  <a:gd name="T8" fmla="*/ 477 w 477"/>
                  <a:gd name="T9" fmla="*/ 641 h 641"/>
                  <a:gd name="T10" fmla="*/ 395 w 477"/>
                  <a:gd name="T11" fmla="*/ 590 h 641"/>
                  <a:gd name="T12" fmla="*/ 447 w 477"/>
                  <a:gd name="T13" fmla="*/ 604 h 641"/>
                  <a:gd name="T14" fmla="*/ 0 w 477"/>
                  <a:gd name="T15" fmla="*/ 3 h 641"/>
                  <a:gd name="T16" fmla="*/ 4 w 477"/>
                  <a:gd name="T17" fmla="*/ 0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7" h="641">
                    <a:moveTo>
                      <a:pt x="4" y="0"/>
                    </a:moveTo>
                    <a:lnTo>
                      <a:pt x="4" y="0"/>
                    </a:lnTo>
                    <a:lnTo>
                      <a:pt x="450" y="602"/>
                    </a:lnTo>
                    <a:lnTo>
                      <a:pt x="452" y="548"/>
                    </a:lnTo>
                    <a:lnTo>
                      <a:pt x="477" y="641"/>
                    </a:lnTo>
                    <a:lnTo>
                      <a:pt x="395" y="590"/>
                    </a:lnTo>
                    <a:lnTo>
                      <a:pt x="447" y="604"/>
                    </a:lnTo>
                    <a:lnTo>
                      <a:pt x="0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47" name="Freeform 635"/>
              <p:cNvSpPr>
                <a:spLocks/>
              </p:cNvSpPr>
              <p:nvPr/>
            </p:nvSpPr>
            <p:spPr bwMode="auto">
              <a:xfrm>
                <a:off x="5300" y="2964"/>
                <a:ext cx="246" cy="331"/>
              </a:xfrm>
              <a:custGeom>
                <a:avLst/>
                <a:gdLst>
                  <a:gd name="T0" fmla="*/ 4 w 477"/>
                  <a:gd name="T1" fmla="*/ 0 h 641"/>
                  <a:gd name="T2" fmla="*/ 4 w 477"/>
                  <a:gd name="T3" fmla="*/ 0 h 641"/>
                  <a:gd name="T4" fmla="*/ 450 w 477"/>
                  <a:gd name="T5" fmla="*/ 602 h 641"/>
                  <a:gd name="T6" fmla="*/ 452 w 477"/>
                  <a:gd name="T7" fmla="*/ 548 h 641"/>
                  <a:gd name="T8" fmla="*/ 477 w 477"/>
                  <a:gd name="T9" fmla="*/ 641 h 641"/>
                  <a:gd name="T10" fmla="*/ 395 w 477"/>
                  <a:gd name="T11" fmla="*/ 590 h 641"/>
                  <a:gd name="T12" fmla="*/ 447 w 477"/>
                  <a:gd name="T13" fmla="*/ 604 h 641"/>
                  <a:gd name="T14" fmla="*/ 0 w 477"/>
                  <a:gd name="T15" fmla="*/ 3 h 641"/>
                  <a:gd name="T16" fmla="*/ 4 w 477"/>
                  <a:gd name="T17" fmla="*/ 0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7" h="641">
                    <a:moveTo>
                      <a:pt x="4" y="0"/>
                    </a:moveTo>
                    <a:lnTo>
                      <a:pt x="4" y="0"/>
                    </a:lnTo>
                    <a:lnTo>
                      <a:pt x="450" y="602"/>
                    </a:lnTo>
                    <a:lnTo>
                      <a:pt x="452" y="548"/>
                    </a:lnTo>
                    <a:lnTo>
                      <a:pt x="477" y="641"/>
                    </a:lnTo>
                    <a:lnTo>
                      <a:pt x="395" y="590"/>
                    </a:lnTo>
                    <a:lnTo>
                      <a:pt x="447" y="604"/>
                    </a:lnTo>
                    <a:lnTo>
                      <a:pt x="0" y="3"/>
                    </a:lnTo>
                    <a:lnTo>
                      <a:pt x="4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48" name="Freeform 636"/>
              <p:cNvSpPr>
                <a:spLocks/>
              </p:cNvSpPr>
              <p:nvPr/>
            </p:nvSpPr>
            <p:spPr bwMode="auto">
              <a:xfrm>
                <a:off x="5639" y="3426"/>
                <a:ext cx="203" cy="298"/>
              </a:xfrm>
              <a:custGeom>
                <a:avLst/>
                <a:gdLst>
                  <a:gd name="T0" fmla="*/ 389 w 393"/>
                  <a:gd name="T1" fmla="*/ 577 h 577"/>
                  <a:gd name="T2" fmla="*/ 389 w 393"/>
                  <a:gd name="T3" fmla="*/ 577 h 577"/>
                  <a:gd name="T4" fmla="*/ 24 w 393"/>
                  <a:gd name="T5" fmla="*/ 41 h 577"/>
                  <a:gd name="T6" fmla="*/ 21 w 393"/>
                  <a:gd name="T7" fmla="*/ 94 h 577"/>
                  <a:gd name="T8" fmla="*/ 0 w 393"/>
                  <a:gd name="T9" fmla="*/ 0 h 577"/>
                  <a:gd name="T10" fmla="*/ 79 w 393"/>
                  <a:gd name="T11" fmla="*/ 54 h 577"/>
                  <a:gd name="T12" fmla="*/ 28 w 393"/>
                  <a:gd name="T13" fmla="*/ 38 h 577"/>
                  <a:gd name="T14" fmla="*/ 393 w 393"/>
                  <a:gd name="T15" fmla="*/ 574 h 577"/>
                  <a:gd name="T16" fmla="*/ 389 w 393"/>
                  <a:gd name="T17" fmla="*/ 577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3" h="577">
                    <a:moveTo>
                      <a:pt x="389" y="577"/>
                    </a:moveTo>
                    <a:lnTo>
                      <a:pt x="389" y="577"/>
                    </a:lnTo>
                    <a:lnTo>
                      <a:pt x="24" y="41"/>
                    </a:lnTo>
                    <a:lnTo>
                      <a:pt x="21" y="94"/>
                    </a:lnTo>
                    <a:lnTo>
                      <a:pt x="0" y="0"/>
                    </a:lnTo>
                    <a:lnTo>
                      <a:pt x="79" y="54"/>
                    </a:lnTo>
                    <a:lnTo>
                      <a:pt x="28" y="38"/>
                    </a:lnTo>
                    <a:lnTo>
                      <a:pt x="393" y="574"/>
                    </a:lnTo>
                    <a:lnTo>
                      <a:pt x="389" y="577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49" name="Freeform 637"/>
              <p:cNvSpPr>
                <a:spLocks/>
              </p:cNvSpPr>
              <p:nvPr/>
            </p:nvSpPr>
            <p:spPr bwMode="auto">
              <a:xfrm>
                <a:off x="5639" y="3426"/>
                <a:ext cx="203" cy="298"/>
              </a:xfrm>
              <a:custGeom>
                <a:avLst/>
                <a:gdLst>
                  <a:gd name="T0" fmla="*/ 389 w 393"/>
                  <a:gd name="T1" fmla="*/ 577 h 577"/>
                  <a:gd name="T2" fmla="*/ 389 w 393"/>
                  <a:gd name="T3" fmla="*/ 577 h 577"/>
                  <a:gd name="T4" fmla="*/ 24 w 393"/>
                  <a:gd name="T5" fmla="*/ 41 h 577"/>
                  <a:gd name="T6" fmla="*/ 21 w 393"/>
                  <a:gd name="T7" fmla="*/ 94 h 577"/>
                  <a:gd name="T8" fmla="*/ 0 w 393"/>
                  <a:gd name="T9" fmla="*/ 0 h 577"/>
                  <a:gd name="T10" fmla="*/ 79 w 393"/>
                  <a:gd name="T11" fmla="*/ 54 h 577"/>
                  <a:gd name="T12" fmla="*/ 28 w 393"/>
                  <a:gd name="T13" fmla="*/ 38 h 577"/>
                  <a:gd name="T14" fmla="*/ 393 w 393"/>
                  <a:gd name="T15" fmla="*/ 574 h 577"/>
                  <a:gd name="T16" fmla="*/ 389 w 393"/>
                  <a:gd name="T17" fmla="*/ 577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3" h="577">
                    <a:moveTo>
                      <a:pt x="389" y="577"/>
                    </a:moveTo>
                    <a:lnTo>
                      <a:pt x="389" y="577"/>
                    </a:lnTo>
                    <a:lnTo>
                      <a:pt x="24" y="41"/>
                    </a:lnTo>
                    <a:lnTo>
                      <a:pt x="21" y="94"/>
                    </a:lnTo>
                    <a:lnTo>
                      <a:pt x="0" y="0"/>
                    </a:lnTo>
                    <a:lnTo>
                      <a:pt x="79" y="54"/>
                    </a:lnTo>
                    <a:lnTo>
                      <a:pt x="28" y="38"/>
                    </a:lnTo>
                    <a:lnTo>
                      <a:pt x="393" y="574"/>
                    </a:lnTo>
                    <a:lnTo>
                      <a:pt x="389" y="577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50" name="Freeform 638"/>
              <p:cNvSpPr>
                <a:spLocks/>
              </p:cNvSpPr>
              <p:nvPr/>
            </p:nvSpPr>
            <p:spPr bwMode="auto">
              <a:xfrm>
                <a:off x="5657" y="2916"/>
                <a:ext cx="504" cy="394"/>
              </a:xfrm>
              <a:custGeom>
                <a:avLst/>
                <a:gdLst>
                  <a:gd name="T0" fmla="*/ 976 w 976"/>
                  <a:gd name="T1" fmla="*/ 4 h 763"/>
                  <a:gd name="T2" fmla="*/ 976 w 976"/>
                  <a:gd name="T3" fmla="*/ 4 h 763"/>
                  <a:gd name="T4" fmla="*/ 40 w 976"/>
                  <a:gd name="T5" fmla="*/ 736 h 763"/>
                  <a:gd name="T6" fmla="*/ 93 w 976"/>
                  <a:gd name="T7" fmla="*/ 736 h 763"/>
                  <a:gd name="T8" fmla="*/ 0 w 976"/>
                  <a:gd name="T9" fmla="*/ 763 h 763"/>
                  <a:gd name="T10" fmla="*/ 50 w 976"/>
                  <a:gd name="T11" fmla="*/ 681 h 763"/>
                  <a:gd name="T12" fmla="*/ 37 w 976"/>
                  <a:gd name="T13" fmla="*/ 732 h 763"/>
                  <a:gd name="T14" fmla="*/ 973 w 976"/>
                  <a:gd name="T15" fmla="*/ 0 h 763"/>
                  <a:gd name="T16" fmla="*/ 976 w 976"/>
                  <a:gd name="T17" fmla="*/ 4 h 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6" h="763">
                    <a:moveTo>
                      <a:pt x="976" y="4"/>
                    </a:moveTo>
                    <a:lnTo>
                      <a:pt x="976" y="4"/>
                    </a:lnTo>
                    <a:lnTo>
                      <a:pt x="40" y="736"/>
                    </a:lnTo>
                    <a:lnTo>
                      <a:pt x="93" y="736"/>
                    </a:lnTo>
                    <a:lnTo>
                      <a:pt x="0" y="763"/>
                    </a:lnTo>
                    <a:lnTo>
                      <a:pt x="50" y="681"/>
                    </a:lnTo>
                    <a:lnTo>
                      <a:pt x="37" y="732"/>
                    </a:lnTo>
                    <a:lnTo>
                      <a:pt x="973" y="0"/>
                    </a:lnTo>
                    <a:lnTo>
                      <a:pt x="976" y="4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51" name="Freeform 639"/>
              <p:cNvSpPr>
                <a:spLocks/>
              </p:cNvSpPr>
              <p:nvPr/>
            </p:nvSpPr>
            <p:spPr bwMode="auto">
              <a:xfrm>
                <a:off x="5657" y="2916"/>
                <a:ext cx="504" cy="394"/>
              </a:xfrm>
              <a:custGeom>
                <a:avLst/>
                <a:gdLst>
                  <a:gd name="T0" fmla="*/ 976 w 976"/>
                  <a:gd name="T1" fmla="*/ 4 h 763"/>
                  <a:gd name="T2" fmla="*/ 976 w 976"/>
                  <a:gd name="T3" fmla="*/ 4 h 763"/>
                  <a:gd name="T4" fmla="*/ 40 w 976"/>
                  <a:gd name="T5" fmla="*/ 736 h 763"/>
                  <a:gd name="T6" fmla="*/ 93 w 976"/>
                  <a:gd name="T7" fmla="*/ 736 h 763"/>
                  <a:gd name="T8" fmla="*/ 0 w 976"/>
                  <a:gd name="T9" fmla="*/ 763 h 763"/>
                  <a:gd name="T10" fmla="*/ 50 w 976"/>
                  <a:gd name="T11" fmla="*/ 681 h 763"/>
                  <a:gd name="T12" fmla="*/ 37 w 976"/>
                  <a:gd name="T13" fmla="*/ 732 h 763"/>
                  <a:gd name="T14" fmla="*/ 973 w 976"/>
                  <a:gd name="T15" fmla="*/ 0 h 763"/>
                  <a:gd name="T16" fmla="*/ 976 w 976"/>
                  <a:gd name="T17" fmla="*/ 4 h 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6" h="763">
                    <a:moveTo>
                      <a:pt x="976" y="4"/>
                    </a:moveTo>
                    <a:lnTo>
                      <a:pt x="976" y="4"/>
                    </a:lnTo>
                    <a:lnTo>
                      <a:pt x="40" y="736"/>
                    </a:lnTo>
                    <a:lnTo>
                      <a:pt x="93" y="736"/>
                    </a:lnTo>
                    <a:lnTo>
                      <a:pt x="0" y="763"/>
                    </a:lnTo>
                    <a:lnTo>
                      <a:pt x="50" y="681"/>
                    </a:lnTo>
                    <a:lnTo>
                      <a:pt x="37" y="732"/>
                    </a:lnTo>
                    <a:lnTo>
                      <a:pt x="973" y="0"/>
                    </a:lnTo>
                    <a:lnTo>
                      <a:pt x="976" y="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52" name="Freeform 640"/>
              <p:cNvSpPr>
                <a:spLocks/>
              </p:cNvSpPr>
              <p:nvPr/>
            </p:nvSpPr>
            <p:spPr bwMode="auto">
              <a:xfrm>
                <a:off x="5503" y="3424"/>
                <a:ext cx="42" cy="47"/>
              </a:xfrm>
              <a:custGeom>
                <a:avLst/>
                <a:gdLst>
                  <a:gd name="T0" fmla="*/ 13 w 82"/>
                  <a:gd name="T1" fmla="*/ 87 h 92"/>
                  <a:gd name="T2" fmla="*/ 13 w 82"/>
                  <a:gd name="T3" fmla="*/ 87 h 92"/>
                  <a:gd name="T4" fmla="*/ 51 w 82"/>
                  <a:gd name="T5" fmla="*/ 36 h 92"/>
                  <a:gd name="T6" fmla="*/ 0 w 82"/>
                  <a:gd name="T7" fmla="*/ 50 h 92"/>
                  <a:gd name="T8" fmla="*/ 82 w 82"/>
                  <a:gd name="T9" fmla="*/ 0 h 92"/>
                  <a:gd name="T10" fmla="*/ 56 w 82"/>
                  <a:gd name="T11" fmla="*/ 92 h 92"/>
                  <a:gd name="T12" fmla="*/ 55 w 82"/>
                  <a:gd name="T13" fmla="*/ 39 h 92"/>
                  <a:gd name="T14" fmla="*/ 17 w 82"/>
                  <a:gd name="T15" fmla="*/ 90 h 92"/>
                  <a:gd name="T16" fmla="*/ 13 w 82"/>
                  <a:gd name="T17" fmla="*/ 8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92">
                    <a:moveTo>
                      <a:pt x="13" y="87"/>
                    </a:moveTo>
                    <a:lnTo>
                      <a:pt x="13" y="87"/>
                    </a:lnTo>
                    <a:lnTo>
                      <a:pt x="51" y="36"/>
                    </a:lnTo>
                    <a:lnTo>
                      <a:pt x="0" y="50"/>
                    </a:lnTo>
                    <a:lnTo>
                      <a:pt x="82" y="0"/>
                    </a:lnTo>
                    <a:lnTo>
                      <a:pt x="56" y="92"/>
                    </a:lnTo>
                    <a:lnTo>
                      <a:pt x="55" y="39"/>
                    </a:lnTo>
                    <a:lnTo>
                      <a:pt x="17" y="90"/>
                    </a:lnTo>
                    <a:lnTo>
                      <a:pt x="13" y="87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53" name="Freeform 641"/>
              <p:cNvSpPr>
                <a:spLocks/>
              </p:cNvSpPr>
              <p:nvPr/>
            </p:nvSpPr>
            <p:spPr bwMode="auto">
              <a:xfrm>
                <a:off x="5503" y="3424"/>
                <a:ext cx="42" cy="47"/>
              </a:xfrm>
              <a:custGeom>
                <a:avLst/>
                <a:gdLst>
                  <a:gd name="T0" fmla="*/ 13 w 82"/>
                  <a:gd name="T1" fmla="*/ 87 h 92"/>
                  <a:gd name="T2" fmla="*/ 13 w 82"/>
                  <a:gd name="T3" fmla="*/ 87 h 92"/>
                  <a:gd name="T4" fmla="*/ 51 w 82"/>
                  <a:gd name="T5" fmla="*/ 36 h 92"/>
                  <a:gd name="T6" fmla="*/ 0 w 82"/>
                  <a:gd name="T7" fmla="*/ 50 h 92"/>
                  <a:gd name="T8" fmla="*/ 82 w 82"/>
                  <a:gd name="T9" fmla="*/ 0 h 92"/>
                  <a:gd name="T10" fmla="*/ 56 w 82"/>
                  <a:gd name="T11" fmla="*/ 92 h 92"/>
                  <a:gd name="T12" fmla="*/ 55 w 82"/>
                  <a:gd name="T13" fmla="*/ 39 h 92"/>
                  <a:gd name="T14" fmla="*/ 17 w 82"/>
                  <a:gd name="T15" fmla="*/ 90 h 92"/>
                  <a:gd name="T16" fmla="*/ 13 w 82"/>
                  <a:gd name="T17" fmla="*/ 8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92">
                    <a:moveTo>
                      <a:pt x="13" y="87"/>
                    </a:moveTo>
                    <a:lnTo>
                      <a:pt x="13" y="87"/>
                    </a:lnTo>
                    <a:lnTo>
                      <a:pt x="51" y="36"/>
                    </a:lnTo>
                    <a:lnTo>
                      <a:pt x="0" y="50"/>
                    </a:lnTo>
                    <a:lnTo>
                      <a:pt x="82" y="0"/>
                    </a:lnTo>
                    <a:lnTo>
                      <a:pt x="56" y="92"/>
                    </a:lnTo>
                    <a:lnTo>
                      <a:pt x="55" y="39"/>
                    </a:lnTo>
                    <a:lnTo>
                      <a:pt x="17" y="90"/>
                    </a:lnTo>
                    <a:lnTo>
                      <a:pt x="13" y="87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54" name="Freeform 642"/>
              <p:cNvSpPr>
                <a:spLocks/>
              </p:cNvSpPr>
              <p:nvPr/>
            </p:nvSpPr>
            <p:spPr bwMode="auto">
              <a:xfrm>
                <a:off x="5669" y="3158"/>
                <a:ext cx="449" cy="174"/>
              </a:xfrm>
              <a:custGeom>
                <a:avLst/>
                <a:gdLst>
                  <a:gd name="T0" fmla="*/ 870 w 870"/>
                  <a:gd name="T1" fmla="*/ 4 h 336"/>
                  <a:gd name="T2" fmla="*/ 870 w 870"/>
                  <a:gd name="T3" fmla="*/ 4 h 336"/>
                  <a:gd name="T4" fmla="*/ 45 w 870"/>
                  <a:gd name="T5" fmla="*/ 320 h 336"/>
                  <a:gd name="T6" fmla="*/ 96 w 870"/>
                  <a:gd name="T7" fmla="*/ 336 h 336"/>
                  <a:gd name="T8" fmla="*/ 0 w 870"/>
                  <a:gd name="T9" fmla="*/ 335 h 336"/>
                  <a:gd name="T10" fmla="*/ 71 w 870"/>
                  <a:gd name="T11" fmla="*/ 271 h 336"/>
                  <a:gd name="T12" fmla="*/ 44 w 870"/>
                  <a:gd name="T13" fmla="*/ 316 h 336"/>
                  <a:gd name="T14" fmla="*/ 868 w 870"/>
                  <a:gd name="T15" fmla="*/ 0 h 336"/>
                  <a:gd name="T16" fmla="*/ 870 w 870"/>
                  <a:gd name="T17" fmla="*/ 4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0" h="336">
                    <a:moveTo>
                      <a:pt x="870" y="4"/>
                    </a:moveTo>
                    <a:lnTo>
                      <a:pt x="870" y="4"/>
                    </a:lnTo>
                    <a:lnTo>
                      <a:pt x="45" y="320"/>
                    </a:lnTo>
                    <a:lnTo>
                      <a:pt x="96" y="336"/>
                    </a:lnTo>
                    <a:lnTo>
                      <a:pt x="0" y="335"/>
                    </a:lnTo>
                    <a:lnTo>
                      <a:pt x="71" y="271"/>
                    </a:lnTo>
                    <a:lnTo>
                      <a:pt x="44" y="316"/>
                    </a:lnTo>
                    <a:lnTo>
                      <a:pt x="868" y="0"/>
                    </a:lnTo>
                    <a:lnTo>
                      <a:pt x="870" y="4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55" name="Freeform 643"/>
              <p:cNvSpPr>
                <a:spLocks/>
              </p:cNvSpPr>
              <p:nvPr/>
            </p:nvSpPr>
            <p:spPr bwMode="auto">
              <a:xfrm>
                <a:off x="5669" y="3158"/>
                <a:ext cx="449" cy="174"/>
              </a:xfrm>
              <a:custGeom>
                <a:avLst/>
                <a:gdLst>
                  <a:gd name="T0" fmla="*/ 870 w 870"/>
                  <a:gd name="T1" fmla="*/ 4 h 336"/>
                  <a:gd name="T2" fmla="*/ 870 w 870"/>
                  <a:gd name="T3" fmla="*/ 4 h 336"/>
                  <a:gd name="T4" fmla="*/ 45 w 870"/>
                  <a:gd name="T5" fmla="*/ 320 h 336"/>
                  <a:gd name="T6" fmla="*/ 96 w 870"/>
                  <a:gd name="T7" fmla="*/ 336 h 336"/>
                  <a:gd name="T8" fmla="*/ 0 w 870"/>
                  <a:gd name="T9" fmla="*/ 335 h 336"/>
                  <a:gd name="T10" fmla="*/ 71 w 870"/>
                  <a:gd name="T11" fmla="*/ 271 h 336"/>
                  <a:gd name="T12" fmla="*/ 44 w 870"/>
                  <a:gd name="T13" fmla="*/ 316 h 336"/>
                  <a:gd name="T14" fmla="*/ 868 w 870"/>
                  <a:gd name="T15" fmla="*/ 0 h 336"/>
                  <a:gd name="T16" fmla="*/ 870 w 870"/>
                  <a:gd name="T17" fmla="*/ 4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0" h="336">
                    <a:moveTo>
                      <a:pt x="870" y="4"/>
                    </a:moveTo>
                    <a:lnTo>
                      <a:pt x="870" y="4"/>
                    </a:lnTo>
                    <a:lnTo>
                      <a:pt x="45" y="320"/>
                    </a:lnTo>
                    <a:lnTo>
                      <a:pt x="96" y="336"/>
                    </a:lnTo>
                    <a:lnTo>
                      <a:pt x="0" y="335"/>
                    </a:lnTo>
                    <a:lnTo>
                      <a:pt x="71" y="271"/>
                    </a:lnTo>
                    <a:lnTo>
                      <a:pt x="44" y="316"/>
                    </a:lnTo>
                    <a:lnTo>
                      <a:pt x="868" y="0"/>
                    </a:lnTo>
                    <a:lnTo>
                      <a:pt x="870" y="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56" name="Freeform 644"/>
              <p:cNvSpPr>
                <a:spLocks/>
              </p:cNvSpPr>
              <p:nvPr/>
            </p:nvSpPr>
            <p:spPr bwMode="auto">
              <a:xfrm>
                <a:off x="5865" y="3086"/>
                <a:ext cx="103" cy="630"/>
              </a:xfrm>
              <a:custGeom>
                <a:avLst/>
                <a:gdLst>
                  <a:gd name="T0" fmla="*/ 200 w 200"/>
                  <a:gd name="T1" fmla="*/ 0 h 1219"/>
                  <a:gd name="T2" fmla="*/ 200 w 200"/>
                  <a:gd name="T3" fmla="*/ 0 h 1219"/>
                  <a:gd name="T4" fmla="*/ 31 w 200"/>
                  <a:gd name="T5" fmla="*/ 1173 h 1219"/>
                  <a:gd name="T6" fmla="*/ 69 w 200"/>
                  <a:gd name="T7" fmla="*/ 1136 h 1219"/>
                  <a:gd name="T8" fmla="*/ 22 w 200"/>
                  <a:gd name="T9" fmla="*/ 1219 h 1219"/>
                  <a:gd name="T10" fmla="*/ 0 w 200"/>
                  <a:gd name="T11" fmla="*/ 1126 h 1219"/>
                  <a:gd name="T12" fmla="*/ 26 w 200"/>
                  <a:gd name="T13" fmla="*/ 1172 h 1219"/>
                  <a:gd name="T14" fmla="*/ 196 w 200"/>
                  <a:gd name="T15" fmla="*/ 0 h 1219"/>
                  <a:gd name="T16" fmla="*/ 200 w 200"/>
                  <a:gd name="T17" fmla="*/ 0 h 1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1219">
                    <a:moveTo>
                      <a:pt x="200" y="0"/>
                    </a:moveTo>
                    <a:lnTo>
                      <a:pt x="200" y="0"/>
                    </a:lnTo>
                    <a:lnTo>
                      <a:pt x="31" y="1173"/>
                    </a:lnTo>
                    <a:lnTo>
                      <a:pt x="69" y="1136"/>
                    </a:lnTo>
                    <a:lnTo>
                      <a:pt x="22" y="1219"/>
                    </a:lnTo>
                    <a:lnTo>
                      <a:pt x="0" y="1126"/>
                    </a:lnTo>
                    <a:lnTo>
                      <a:pt x="26" y="1172"/>
                    </a:lnTo>
                    <a:lnTo>
                      <a:pt x="196" y="0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57" name="Freeform 645"/>
              <p:cNvSpPr>
                <a:spLocks/>
              </p:cNvSpPr>
              <p:nvPr/>
            </p:nvSpPr>
            <p:spPr bwMode="auto">
              <a:xfrm>
                <a:off x="5865" y="3086"/>
                <a:ext cx="103" cy="630"/>
              </a:xfrm>
              <a:custGeom>
                <a:avLst/>
                <a:gdLst>
                  <a:gd name="T0" fmla="*/ 200 w 200"/>
                  <a:gd name="T1" fmla="*/ 0 h 1219"/>
                  <a:gd name="T2" fmla="*/ 200 w 200"/>
                  <a:gd name="T3" fmla="*/ 0 h 1219"/>
                  <a:gd name="T4" fmla="*/ 31 w 200"/>
                  <a:gd name="T5" fmla="*/ 1173 h 1219"/>
                  <a:gd name="T6" fmla="*/ 69 w 200"/>
                  <a:gd name="T7" fmla="*/ 1136 h 1219"/>
                  <a:gd name="T8" fmla="*/ 22 w 200"/>
                  <a:gd name="T9" fmla="*/ 1219 h 1219"/>
                  <a:gd name="T10" fmla="*/ 0 w 200"/>
                  <a:gd name="T11" fmla="*/ 1126 h 1219"/>
                  <a:gd name="T12" fmla="*/ 26 w 200"/>
                  <a:gd name="T13" fmla="*/ 1172 h 1219"/>
                  <a:gd name="T14" fmla="*/ 196 w 200"/>
                  <a:gd name="T15" fmla="*/ 0 h 1219"/>
                  <a:gd name="T16" fmla="*/ 200 w 200"/>
                  <a:gd name="T17" fmla="*/ 0 h 1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1219">
                    <a:moveTo>
                      <a:pt x="200" y="0"/>
                    </a:moveTo>
                    <a:lnTo>
                      <a:pt x="200" y="0"/>
                    </a:lnTo>
                    <a:lnTo>
                      <a:pt x="31" y="1173"/>
                    </a:lnTo>
                    <a:lnTo>
                      <a:pt x="69" y="1136"/>
                    </a:lnTo>
                    <a:lnTo>
                      <a:pt x="22" y="1219"/>
                    </a:lnTo>
                    <a:lnTo>
                      <a:pt x="0" y="1126"/>
                    </a:lnTo>
                    <a:lnTo>
                      <a:pt x="26" y="1172"/>
                    </a:lnTo>
                    <a:lnTo>
                      <a:pt x="196" y="0"/>
                    </a:lnTo>
                    <a:lnTo>
                      <a:pt x="200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58" name="Freeform 646"/>
              <p:cNvSpPr>
                <a:spLocks/>
              </p:cNvSpPr>
              <p:nvPr/>
            </p:nvSpPr>
            <p:spPr bwMode="auto">
              <a:xfrm>
                <a:off x="5858" y="3274"/>
                <a:ext cx="50" cy="442"/>
              </a:xfrm>
              <a:custGeom>
                <a:avLst/>
                <a:gdLst>
                  <a:gd name="T0" fmla="*/ 97 w 97"/>
                  <a:gd name="T1" fmla="*/ 0 h 855"/>
                  <a:gd name="T2" fmla="*/ 97 w 97"/>
                  <a:gd name="T3" fmla="*/ 0 h 855"/>
                  <a:gd name="T4" fmla="*/ 34 w 97"/>
                  <a:gd name="T5" fmla="*/ 807 h 855"/>
                  <a:gd name="T6" fmla="*/ 70 w 97"/>
                  <a:gd name="T7" fmla="*/ 768 h 855"/>
                  <a:gd name="T8" fmla="*/ 28 w 97"/>
                  <a:gd name="T9" fmla="*/ 855 h 855"/>
                  <a:gd name="T10" fmla="*/ 0 w 97"/>
                  <a:gd name="T11" fmla="*/ 763 h 855"/>
                  <a:gd name="T12" fmla="*/ 30 w 97"/>
                  <a:gd name="T13" fmla="*/ 807 h 855"/>
                  <a:gd name="T14" fmla="*/ 92 w 97"/>
                  <a:gd name="T15" fmla="*/ 0 h 855"/>
                  <a:gd name="T16" fmla="*/ 97 w 97"/>
                  <a:gd name="T17" fmla="*/ 0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855">
                    <a:moveTo>
                      <a:pt x="97" y="0"/>
                    </a:moveTo>
                    <a:lnTo>
                      <a:pt x="97" y="0"/>
                    </a:lnTo>
                    <a:lnTo>
                      <a:pt x="34" y="807"/>
                    </a:lnTo>
                    <a:lnTo>
                      <a:pt x="70" y="768"/>
                    </a:lnTo>
                    <a:lnTo>
                      <a:pt x="28" y="855"/>
                    </a:lnTo>
                    <a:lnTo>
                      <a:pt x="0" y="763"/>
                    </a:lnTo>
                    <a:lnTo>
                      <a:pt x="30" y="807"/>
                    </a:lnTo>
                    <a:lnTo>
                      <a:pt x="92" y="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59" name="Freeform 647"/>
              <p:cNvSpPr>
                <a:spLocks/>
              </p:cNvSpPr>
              <p:nvPr/>
            </p:nvSpPr>
            <p:spPr bwMode="auto">
              <a:xfrm>
                <a:off x="5858" y="3274"/>
                <a:ext cx="50" cy="442"/>
              </a:xfrm>
              <a:custGeom>
                <a:avLst/>
                <a:gdLst>
                  <a:gd name="T0" fmla="*/ 97 w 97"/>
                  <a:gd name="T1" fmla="*/ 0 h 855"/>
                  <a:gd name="T2" fmla="*/ 97 w 97"/>
                  <a:gd name="T3" fmla="*/ 0 h 855"/>
                  <a:gd name="T4" fmla="*/ 34 w 97"/>
                  <a:gd name="T5" fmla="*/ 807 h 855"/>
                  <a:gd name="T6" fmla="*/ 70 w 97"/>
                  <a:gd name="T7" fmla="*/ 768 h 855"/>
                  <a:gd name="T8" fmla="*/ 28 w 97"/>
                  <a:gd name="T9" fmla="*/ 855 h 855"/>
                  <a:gd name="T10" fmla="*/ 0 w 97"/>
                  <a:gd name="T11" fmla="*/ 763 h 855"/>
                  <a:gd name="T12" fmla="*/ 30 w 97"/>
                  <a:gd name="T13" fmla="*/ 807 h 855"/>
                  <a:gd name="T14" fmla="*/ 92 w 97"/>
                  <a:gd name="T15" fmla="*/ 0 h 855"/>
                  <a:gd name="T16" fmla="*/ 97 w 97"/>
                  <a:gd name="T17" fmla="*/ 0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855">
                    <a:moveTo>
                      <a:pt x="97" y="0"/>
                    </a:moveTo>
                    <a:lnTo>
                      <a:pt x="97" y="0"/>
                    </a:lnTo>
                    <a:lnTo>
                      <a:pt x="34" y="807"/>
                    </a:lnTo>
                    <a:lnTo>
                      <a:pt x="70" y="768"/>
                    </a:lnTo>
                    <a:lnTo>
                      <a:pt x="28" y="855"/>
                    </a:lnTo>
                    <a:lnTo>
                      <a:pt x="0" y="763"/>
                    </a:lnTo>
                    <a:lnTo>
                      <a:pt x="30" y="807"/>
                    </a:lnTo>
                    <a:lnTo>
                      <a:pt x="92" y="0"/>
                    </a:lnTo>
                    <a:lnTo>
                      <a:pt x="97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60" name="Freeform 648"/>
              <p:cNvSpPr>
                <a:spLocks/>
              </p:cNvSpPr>
              <p:nvPr/>
            </p:nvSpPr>
            <p:spPr bwMode="auto">
              <a:xfrm>
                <a:off x="5299" y="2965"/>
                <a:ext cx="541" cy="759"/>
              </a:xfrm>
              <a:custGeom>
                <a:avLst/>
                <a:gdLst>
                  <a:gd name="T0" fmla="*/ 4 w 1048"/>
                  <a:gd name="T1" fmla="*/ 0 h 1469"/>
                  <a:gd name="T2" fmla="*/ 4 w 1048"/>
                  <a:gd name="T3" fmla="*/ 0 h 1469"/>
                  <a:gd name="T4" fmla="*/ 1022 w 1048"/>
                  <a:gd name="T5" fmla="*/ 1429 h 1469"/>
                  <a:gd name="T6" fmla="*/ 1025 w 1048"/>
                  <a:gd name="T7" fmla="*/ 1376 h 1469"/>
                  <a:gd name="T8" fmla="*/ 1048 w 1048"/>
                  <a:gd name="T9" fmla="*/ 1469 h 1469"/>
                  <a:gd name="T10" fmla="*/ 968 w 1048"/>
                  <a:gd name="T11" fmla="*/ 1416 h 1469"/>
                  <a:gd name="T12" fmla="*/ 1018 w 1048"/>
                  <a:gd name="T13" fmla="*/ 1432 h 1469"/>
                  <a:gd name="T14" fmla="*/ 0 w 1048"/>
                  <a:gd name="T15" fmla="*/ 3 h 1469"/>
                  <a:gd name="T16" fmla="*/ 4 w 1048"/>
                  <a:gd name="T17" fmla="*/ 0 h 1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8" h="1469">
                    <a:moveTo>
                      <a:pt x="4" y="0"/>
                    </a:moveTo>
                    <a:lnTo>
                      <a:pt x="4" y="0"/>
                    </a:lnTo>
                    <a:lnTo>
                      <a:pt x="1022" y="1429"/>
                    </a:lnTo>
                    <a:lnTo>
                      <a:pt x="1025" y="1376"/>
                    </a:lnTo>
                    <a:lnTo>
                      <a:pt x="1048" y="1469"/>
                    </a:lnTo>
                    <a:lnTo>
                      <a:pt x="968" y="1416"/>
                    </a:lnTo>
                    <a:lnTo>
                      <a:pt x="1018" y="1432"/>
                    </a:lnTo>
                    <a:lnTo>
                      <a:pt x="0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61" name="Freeform 649"/>
              <p:cNvSpPr>
                <a:spLocks/>
              </p:cNvSpPr>
              <p:nvPr/>
            </p:nvSpPr>
            <p:spPr bwMode="auto">
              <a:xfrm>
                <a:off x="5299" y="2965"/>
                <a:ext cx="541" cy="759"/>
              </a:xfrm>
              <a:custGeom>
                <a:avLst/>
                <a:gdLst>
                  <a:gd name="T0" fmla="*/ 4 w 1048"/>
                  <a:gd name="T1" fmla="*/ 0 h 1469"/>
                  <a:gd name="T2" fmla="*/ 4 w 1048"/>
                  <a:gd name="T3" fmla="*/ 0 h 1469"/>
                  <a:gd name="T4" fmla="*/ 1022 w 1048"/>
                  <a:gd name="T5" fmla="*/ 1429 h 1469"/>
                  <a:gd name="T6" fmla="*/ 1025 w 1048"/>
                  <a:gd name="T7" fmla="*/ 1376 h 1469"/>
                  <a:gd name="T8" fmla="*/ 1048 w 1048"/>
                  <a:gd name="T9" fmla="*/ 1469 h 1469"/>
                  <a:gd name="T10" fmla="*/ 968 w 1048"/>
                  <a:gd name="T11" fmla="*/ 1416 h 1469"/>
                  <a:gd name="T12" fmla="*/ 1018 w 1048"/>
                  <a:gd name="T13" fmla="*/ 1432 h 1469"/>
                  <a:gd name="T14" fmla="*/ 0 w 1048"/>
                  <a:gd name="T15" fmla="*/ 3 h 1469"/>
                  <a:gd name="T16" fmla="*/ 4 w 1048"/>
                  <a:gd name="T17" fmla="*/ 0 h 1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8" h="1469">
                    <a:moveTo>
                      <a:pt x="4" y="0"/>
                    </a:moveTo>
                    <a:lnTo>
                      <a:pt x="4" y="0"/>
                    </a:lnTo>
                    <a:lnTo>
                      <a:pt x="1022" y="1429"/>
                    </a:lnTo>
                    <a:lnTo>
                      <a:pt x="1025" y="1376"/>
                    </a:lnTo>
                    <a:lnTo>
                      <a:pt x="1048" y="1469"/>
                    </a:lnTo>
                    <a:lnTo>
                      <a:pt x="968" y="1416"/>
                    </a:lnTo>
                    <a:lnTo>
                      <a:pt x="1018" y="1432"/>
                    </a:lnTo>
                    <a:lnTo>
                      <a:pt x="0" y="3"/>
                    </a:lnTo>
                    <a:lnTo>
                      <a:pt x="4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62" name="Freeform 650"/>
              <p:cNvSpPr>
                <a:spLocks/>
              </p:cNvSpPr>
              <p:nvPr/>
            </p:nvSpPr>
            <p:spPr bwMode="auto">
              <a:xfrm>
                <a:off x="5638" y="3426"/>
                <a:ext cx="203" cy="298"/>
              </a:xfrm>
              <a:custGeom>
                <a:avLst/>
                <a:gdLst>
                  <a:gd name="T0" fmla="*/ 4 w 393"/>
                  <a:gd name="T1" fmla="*/ 0 h 577"/>
                  <a:gd name="T2" fmla="*/ 4 w 393"/>
                  <a:gd name="T3" fmla="*/ 0 h 577"/>
                  <a:gd name="T4" fmla="*/ 368 w 393"/>
                  <a:gd name="T5" fmla="*/ 536 h 577"/>
                  <a:gd name="T6" fmla="*/ 371 w 393"/>
                  <a:gd name="T7" fmla="*/ 483 h 577"/>
                  <a:gd name="T8" fmla="*/ 393 w 393"/>
                  <a:gd name="T9" fmla="*/ 577 h 577"/>
                  <a:gd name="T10" fmla="*/ 314 w 393"/>
                  <a:gd name="T11" fmla="*/ 522 h 577"/>
                  <a:gd name="T12" fmla="*/ 364 w 393"/>
                  <a:gd name="T13" fmla="*/ 539 h 577"/>
                  <a:gd name="T14" fmla="*/ 0 w 393"/>
                  <a:gd name="T15" fmla="*/ 2 h 577"/>
                  <a:gd name="T16" fmla="*/ 4 w 393"/>
                  <a:gd name="T17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3" h="577">
                    <a:moveTo>
                      <a:pt x="4" y="0"/>
                    </a:moveTo>
                    <a:lnTo>
                      <a:pt x="4" y="0"/>
                    </a:lnTo>
                    <a:lnTo>
                      <a:pt x="368" y="536"/>
                    </a:lnTo>
                    <a:lnTo>
                      <a:pt x="371" y="483"/>
                    </a:lnTo>
                    <a:lnTo>
                      <a:pt x="393" y="577"/>
                    </a:lnTo>
                    <a:lnTo>
                      <a:pt x="314" y="522"/>
                    </a:lnTo>
                    <a:lnTo>
                      <a:pt x="364" y="539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63" name="Freeform 651"/>
              <p:cNvSpPr>
                <a:spLocks/>
              </p:cNvSpPr>
              <p:nvPr/>
            </p:nvSpPr>
            <p:spPr bwMode="auto">
              <a:xfrm>
                <a:off x="5638" y="3426"/>
                <a:ext cx="203" cy="298"/>
              </a:xfrm>
              <a:custGeom>
                <a:avLst/>
                <a:gdLst>
                  <a:gd name="T0" fmla="*/ 4 w 393"/>
                  <a:gd name="T1" fmla="*/ 0 h 577"/>
                  <a:gd name="T2" fmla="*/ 4 w 393"/>
                  <a:gd name="T3" fmla="*/ 0 h 577"/>
                  <a:gd name="T4" fmla="*/ 368 w 393"/>
                  <a:gd name="T5" fmla="*/ 536 h 577"/>
                  <a:gd name="T6" fmla="*/ 371 w 393"/>
                  <a:gd name="T7" fmla="*/ 483 h 577"/>
                  <a:gd name="T8" fmla="*/ 393 w 393"/>
                  <a:gd name="T9" fmla="*/ 577 h 577"/>
                  <a:gd name="T10" fmla="*/ 314 w 393"/>
                  <a:gd name="T11" fmla="*/ 522 h 577"/>
                  <a:gd name="T12" fmla="*/ 364 w 393"/>
                  <a:gd name="T13" fmla="*/ 539 h 577"/>
                  <a:gd name="T14" fmla="*/ 0 w 393"/>
                  <a:gd name="T15" fmla="*/ 2 h 577"/>
                  <a:gd name="T16" fmla="*/ 4 w 393"/>
                  <a:gd name="T17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3" h="577">
                    <a:moveTo>
                      <a:pt x="4" y="0"/>
                    </a:moveTo>
                    <a:lnTo>
                      <a:pt x="4" y="0"/>
                    </a:lnTo>
                    <a:lnTo>
                      <a:pt x="368" y="536"/>
                    </a:lnTo>
                    <a:lnTo>
                      <a:pt x="371" y="483"/>
                    </a:lnTo>
                    <a:lnTo>
                      <a:pt x="393" y="577"/>
                    </a:lnTo>
                    <a:lnTo>
                      <a:pt x="314" y="522"/>
                    </a:lnTo>
                    <a:lnTo>
                      <a:pt x="364" y="539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64" name="Freeform 652"/>
              <p:cNvSpPr>
                <a:spLocks/>
              </p:cNvSpPr>
              <p:nvPr/>
            </p:nvSpPr>
            <p:spPr bwMode="auto">
              <a:xfrm>
                <a:off x="5595" y="1988"/>
                <a:ext cx="279" cy="580"/>
              </a:xfrm>
              <a:custGeom>
                <a:avLst/>
                <a:gdLst>
                  <a:gd name="T0" fmla="*/ 0 w 540"/>
                  <a:gd name="T1" fmla="*/ 1120 h 1122"/>
                  <a:gd name="T2" fmla="*/ 0 w 540"/>
                  <a:gd name="T3" fmla="*/ 1120 h 1122"/>
                  <a:gd name="T4" fmla="*/ 518 w 540"/>
                  <a:gd name="T5" fmla="*/ 42 h 1122"/>
                  <a:gd name="T6" fmla="*/ 470 w 540"/>
                  <a:gd name="T7" fmla="*/ 65 h 1122"/>
                  <a:gd name="T8" fmla="*/ 540 w 540"/>
                  <a:gd name="T9" fmla="*/ 0 h 1122"/>
                  <a:gd name="T10" fmla="*/ 533 w 540"/>
                  <a:gd name="T11" fmla="*/ 96 h 1122"/>
                  <a:gd name="T12" fmla="*/ 522 w 540"/>
                  <a:gd name="T13" fmla="*/ 44 h 1122"/>
                  <a:gd name="T14" fmla="*/ 4 w 540"/>
                  <a:gd name="T15" fmla="*/ 1122 h 1122"/>
                  <a:gd name="T16" fmla="*/ 0 w 540"/>
                  <a:gd name="T17" fmla="*/ 1120 h 1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0" h="1122">
                    <a:moveTo>
                      <a:pt x="0" y="1120"/>
                    </a:moveTo>
                    <a:lnTo>
                      <a:pt x="0" y="1120"/>
                    </a:lnTo>
                    <a:lnTo>
                      <a:pt x="518" y="42"/>
                    </a:lnTo>
                    <a:lnTo>
                      <a:pt x="470" y="65"/>
                    </a:lnTo>
                    <a:lnTo>
                      <a:pt x="540" y="0"/>
                    </a:lnTo>
                    <a:lnTo>
                      <a:pt x="533" y="96"/>
                    </a:lnTo>
                    <a:lnTo>
                      <a:pt x="522" y="44"/>
                    </a:lnTo>
                    <a:lnTo>
                      <a:pt x="4" y="1122"/>
                    </a:lnTo>
                    <a:lnTo>
                      <a:pt x="0" y="112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65" name="Freeform 653"/>
              <p:cNvSpPr>
                <a:spLocks/>
              </p:cNvSpPr>
              <p:nvPr/>
            </p:nvSpPr>
            <p:spPr bwMode="auto">
              <a:xfrm>
                <a:off x="5595" y="1988"/>
                <a:ext cx="279" cy="580"/>
              </a:xfrm>
              <a:custGeom>
                <a:avLst/>
                <a:gdLst>
                  <a:gd name="T0" fmla="*/ 0 w 540"/>
                  <a:gd name="T1" fmla="*/ 1120 h 1122"/>
                  <a:gd name="T2" fmla="*/ 0 w 540"/>
                  <a:gd name="T3" fmla="*/ 1120 h 1122"/>
                  <a:gd name="T4" fmla="*/ 518 w 540"/>
                  <a:gd name="T5" fmla="*/ 42 h 1122"/>
                  <a:gd name="T6" fmla="*/ 470 w 540"/>
                  <a:gd name="T7" fmla="*/ 65 h 1122"/>
                  <a:gd name="T8" fmla="*/ 540 w 540"/>
                  <a:gd name="T9" fmla="*/ 0 h 1122"/>
                  <a:gd name="T10" fmla="*/ 533 w 540"/>
                  <a:gd name="T11" fmla="*/ 96 h 1122"/>
                  <a:gd name="T12" fmla="*/ 522 w 540"/>
                  <a:gd name="T13" fmla="*/ 44 h 1122"/>
                  <a:gd name="T14" fmla="*/ 4 w 540"/>
                  <a:gd name="T15" fmla="*/ 1122 h 1122"/>
                  <a:gd name="T16" fmla="*/ 0 w 540"/>
                  <a:gd name="T17" fmla="*/ 1120 h 1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0" h="1122">
                    <a:moveTo>
                      <a:pt x="0" y="1120"/>
                    </a:moveTo>
                    <a:lnTo>
                      <a:pt x="0" y="1120"/>
                    </a:lnTo>
                    <a:lnTo>
                      <a:pt x="518" y="42"/>
                    </a:lnTo>
                    <a:lnTo>
                      <a:pt x="470" y="65"/>
                    </a:lnTo>
                    <a:lnTo>
                      <a:pt x="540" y="0"/>
                    </a:lnTo>
                    <a:lnTo>
                      <a:pt x="533" y="96"/>
                    </a:lnTo>
                    <a:lnTo>
                      <a:pt x="522" y="44"/>
                    </a:lnTo>
                    <a:lnTo>
                      <a:pt x="4" y="1122"/>
                    </a:lnTo>
                    <a:lnTo>
                      <a:pt x="0" y="112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66" name="Freeform 654"/>
              <p:cNvSpPr>
                <a:spLocks/>
              </p:cNvSpPr>
              <p:nvPr/>
            </p:nvSpPr>
            <p:spPr bwMode="auto">
              <a:xfrm>
                <a:off x="5660" y="1913"/>
                <a:ext cx="171" cy="36"/>
              </a:xfrm>
              <a:custGeom>
                <a:avLst/>
                <a:gdLst>
                  <a:gd name="T0" fmla="*/ 0 w 330"/>
                  <a:gd name="T1" fmla="*/ 58 h 70"/>
                  <a:gd name="T2" fmla="*/ 0 w 330"/>
                  <a:gd name="T3" fmla="*/ 58 h 70"/>
                  <a:gd name="T4" fmla="*/ 282 w 330"/>
                  <a:gd name="T5" fmla="*/ 29 h 70"/>
                  <a:gd name="T6" fmla="*/ 237 w 330"/>
                  <a:gd name="T7" fmla="*/ 0 h 70"/>
                  <a:gd name="T8" fmla="*/ 330 w 330"/>
                  <a:gd name="T9" fmla="*/ 26 h 70"/>
                  <a:gd name="T10" fmla="*/ 244 w 330"/>
                  <a:gd name="T11" fmla="*/ 70 h 70"/>
                  <a:gd name="T12" fmla="*/ 283 w 330"/>
                  <a:gd name="T13" fmla="*/ 33 h 70"/>
                  <a:gd name="T14" fmla="*/ 0 w 330"/>
                  <a:gd name="T15" fmla="*/ 62 h 70"/>
                  <a:gd name="T16" fmla="*/ 0 w 330"/>
                  <a:gd name="T17" fmla="*/ 5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0" h="70">
                    <a:moveTo>
                      <a:pt x="0" y="58"/>
                    </a:moveTo>
                    <a:lnTo>
                      <a:pt x="0" y="58"/>
                    </a:lnTo>
                    <a:lnTo>
                      <a:pt x="282" y="29"/>
                    </a:lnTo>
                    <a:lnTo>
                      <a:pt x="237" y="0"/>
                    </a:lnTo>
                    <a:lnTo>
                      <a:pt x="330" y="26"/>
                    </a:lnTo>
                    <a:lnTo>
                      <a:pt x="244" y="70"/>
                    </a:lnTo>
                    <a:lnTo>
                      <a:pt x="283" y="33"/>
                    </a:lnTo>
                    <a:lnTo>
                      <a:pt x="0" y="62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67" name="Freeform 655"/>
              <p:cNvSpPr>
                <a:spLocks/>
              </p:cNvSpPr>
              <p:nvPr/>
            </p:nvSpPr>
            <p:spPr bwMode="auto">
              <a:xfrm>
                <a:off x="5660" y="1913"/>
                <a:ext cx="171" cy="36"/>
              </a:xfrm>
              <a:custGeom>
                <a:avLst/>
                <a:gdLst>
                  <a:gd name="T0" fmla="*/ 0 w 330"/>
                  <a:gd name="T1" fmla="*/ 58 h 70"/>
                  <a:gd name="T2" fmla="*/ 0 w 330"/>
                  <a:gd name="T3" fmla="*/ 58 h 70"/>
                  <a:gd name="T4" fmla="*/ 282 w 330"/>
                  <a:gd name="T5" fmla="*/ 29 h 70"/>
                  <a:gd name="T6" fmla="*/ 237 w 330"/>
                  <a:gd name="T7" fmla="*/ 0 h 70"/>
                  <a:gd name="T8" fmla="*/ 330 w 330"/>
                  <a:gd name="T9" fmla="*/ 26 h 70"/>
                  <a:gd name="T10" fmla="*/ 244 w 330"/>
                  <a:gd name="T11" fmla="*/ 70 h 70"/>
                  <a:gd name="T12" fmla="*/ 283 w 330"/>
                  <a:gd name="T13" fmla="*/ 33 h 70"/>
                  <a:gd name="T14" fmla="*/ 0 w 330"/>
                  <a:gd name="T15" fmla="*/ 62 h 70"/>
                  <a:gd name="T16" fmla="*/ 0 w 330"/>
                  <a:gd name="T17" fmla="*/ 5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0" h="70">
                    <a:moveTo>
                      <a:pt x="0" y="58"/>
                    </a:moveTo>
                    <a:lnTo>
                      <a:pt x="0" y="58"/>
                    </a:lnTo>
                    <a:lnTo>
                      <a:pt x="282" y="29"/>
                    </a:lnTo>
                    <a:lnTo>
                      <a:pt x="237" y="0"/>
                    </a:lnTo>
                    <a:lnTo>
                      <a:pt x="330" y="26"/>
                    </a:lnTo>
                    <a:lnTo>
                      <a:pt x="244" y="70"/>
                    </a:lnTo>
                    <a:lnTo>
                      <a:pt x="283" y="33"/>
                    </a:lnTo>
                    <a:lnTo>
                      <a:pt x="0" y="62"/>
                    </a:lnTo>
                    <a:lnTo>
                      <a:pt x="0" y="58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68" name="Freeform 656"/>
              <p:cNvSpPr>
                <a:spLocks/>
              </p:cNvSpPr>
              <p:nvPr/>
            </p:nvSpPr>
            <p:spPr bwMode="auto">
              <a:xfrm>
                <a:off x="5888" y="1995"/>
                <a:ext cx="37" cy="47"/>
              </a:xfrm>
              <a:custGeom>
                <a:avLst/>
                <a:gdLst>
                  <a:gd name="T0" fmla="*/ 33 w 70"/>
                  <a:gd name="T1" fmla="*/ 87 h 90"/>
                  <a:gd name="T2" fmla="*/ 33 w 70"/>
                  <a:gd name="T3" fmla="*/ 87 h 90"/>
                  <a:gd name="T4" fmla="*/ 33 w 70"/>
                  <a:gd name="T5" fmla="*/ 48 h 90"/>
                  <a:gd name="T6" fmla="*/ 0 w 70"/>
                  <a:gd name="T7" fmla="*/ 90 h 90"/>
                  <a:gd name="T8" fmla="*/ 36 w 70"/>
                  <a:gd name="T9" fmla="*/ 0 h 90"/>
                  <a:gd name="T10" fmla="*/ 70 w 70"/>
                  <a:gd name="T11" fmla="*/ 90 h 90"/>
                  <a:gd name="T12" fmla="*/ 38 w 70"/>
                  <a:gd name="T13" fmla="*/ 48 h 90"/>
                  <a:gd name="T14" fmla="*/ 37 w 70"/>
                  <a:gd name="T15" fmla="*/ 87 h 90"/>
                  <a:gd name="T16" fmla="*/ 33 w 70"/>
                  <a:gd name="T17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90">
                    <a:moveTo>
                      <a:pt x="33" y="87"/>
                    </a:moveTo>
                    <a:lnTo>
                      <a:pt x="33" y="87"/>
                    </a:lnTo>
                    <a:lnTo>
                      <a:pt x="33" y="48"/>
                    </a:lnTo>
                    <a:lnTo>
                      <a:pt x="0" y="90"/>
                    </a:lnTo>
                    <a:lnTo>
                      <a:pt x="36" y="0"/>
                    </a:lnTo>
                    <a:lnTo>
                      <a:pt x="70" y="90"/>
                    </a:lnTo>
                    <a:lnTo>
                      <a:pt x="38" y="48"/>
                    </a:lnTo>
                    <a:lnTo>
                      <a:pt x="37" y="87"/>
                    </a:lnTo>
                    <a:lnTo>
                      <a:pt x="33" y="87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69" name="Freeform 657"/>
              <p:cNvSpPr>
                <a:spLocks/>
              </p:cNvSpPr>
              <p:nvPr/>
            </p:nvSpPr>
            <p:spPr bwMode="auto">
              <a:xfrm>
                <a:off x="5888" y="1995"/>
                <a:ext cx="37" cy="47"/>
              </a:xfrm>
              <a:custGeom>
                <a:avLst/>
                <a:gdLst>
                  <a:gd name="T0" fmla="*/ 33 w 70"/>
                  <a:gd name="T1" fmla="*/ 87 h 90"/>
                  <a:gd name="T2" fmla="*/ 33 w 70"/>
                  <a:gd name="T3" fmla="*/ 87 h 90"/>
                  <a:gd name="T4" fmla="*/ 33 w 70"/>
                  <a:gd name="T5" fmla="*/ 48 h 90"/>
                  <a:gd name="T6" fmla="*/ 0 w 70"/>
                  <a:gd name="T7" fmla="*/ 90 h 90"/>
                  <a:gd name="T8" fmla="*/ 36 w 70"/>
                  <a:gd name="T9" fmla="*/ 0 h 90"/>
                  <a:gd name="T10" fmla="*/ 70 w 70"/>
                  <a:gd name="T11" fmla="*/ 90 h 90"/>
                  <a:gd name="T12" fmla="*/ 38 w 70"/>
                  <a:gd name="T13" fmla="*/ 48 h 90"/>
                  <a:gd name="T14" fmla="*/ 37 w 70"/>
                  <a:gd name="T15" fmla="*/ 87 h 90"/>
                  <a:gd name="T16" fmla="*/ 33 w 70"/>
                  <a:gd name="T17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90">
                    <a:moveTo>
                      <a:pt x="33" y="87"/>
                    </a:moveTo>
                    <a:lnTo>
                      <a:pt x="33" y="87"/>
                    </a:lnTo>
                    <a:lnTo>
                      <a:pt x="33" y="48"/>
                    </a:lnTo>
                    <a:lnTo>
                      <a:pt x="0" y="90"/>
                    </a:lnTo>
                    <a:lnTo>
                      <a:pt x="36" y="0"/>
                    </a:lnTo>
                    <a:lnTo>
                      <a:pt x="70" y="90"/>
                    </a:lnTo>
                    <a:lnTo>
                      <a:pt x="38" y="48"/>
                    </a:lnTo>
                    <a:lnTo>
                      <a:pt x="37" y="87"/>
                    </a:lnTo>
                    <a:lnTo>
                      <a:pt x="33" y="87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70" name="Freeform 658"/>
              <p:cNvSpPr>
                <a:spLocks/>
              </p:cNvSpPr>
              <p:nvPr/>
            </p:nvSpPr>
            <p:spPr bwMode="auto">
              <a:xfrm>
                <a:off x="5316" y="1819"/>
                <a:ext cx="516" cy="97"/>
              </a:xfrm>
              <a:custGeom>
                <a:avLst/>
                <a:gdLst>
                  <a:gd name="T0" fmla="*/ 1 w 998"/>
                  <a:gd name="T1" fmla="*/ 0 h 187"/>
                  <a:gd name="T2" fmla="*/ 1 w 998"/>
                  <a:gd name="T3" fmla="*/ 0 h 187"/>
                  <a:gd name="T4" fmla="*/ 951 w 998"/>
                  <a:gd name="T5" fmla="*/ 157 h 187"/>
                  <a:gd name="T6" fmla="*/ 915 w 998"/>
                  <a:gd name="T7" fmla="*/ 118 h 187"/>
                  <a:gd name="T8" fmla="*/ 998 w 998"/>
                  <a:gd name="T9" fmla="*/ 168 h 187"/>
                  <a:gd name="T10" fmla="*/ 904 w 998"/>
                  <a:gd name="T11" fmla="*/ 187 h 187"/>
                  <a:gd name="T12" fmla="*/ 951 w 998"/>
                  <a:gd name="T13" fmla="*/ 162 h 187"/>
                  <a:gd name="T14" fmla="*/ 0 w 998"/>
                  <a:gd name="T15" fmla="*/ 5 h 187"/>
                  <a:gd name="T16" fmla="*/ 1 w 998"/>
                  <a:gd name="T17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8" h="187">
                    <a:moveTo>
                      <a:pt x="1" y="0"/>
                    </a:moveTo>
                    <a:lnTo>
                      <a:pt x="1" y="0"/>
                    </a:lnTo>
                    <a:lnTo>
                      <a:pt x="951" y="157"/>
                    </a:lnTo>
                    <a:lnTo>
                      <a:pt x="915" y="118"/>
                    </a:lnTo>
                    <a:lnTo>
                      <a:pt x="998" y="168"/>
                    </a:lnTo>
                    <a:lnTo>
                      <a:pt x="904" y="187"/>
                    </a:lnTo>
                    <a:lnTo>
                      <a:pt x="951" y="162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71" name="Freeform 659"/>
              <p:cNvSpPr>
                <a:spLocks/>
              </p:cNvSpPr>
              <p:nvPr/>
            </p:nvSpPr>
            <p:spPr bwMode="auto">
              <a:xfrm>
                <a:off x="5316" y="1819"/>
                <a:ext cx="516" cy="97"/>
              </a:xfrm>
              <a:custGeom>
                <a:avLst/>
                <a:gdLst>
                  <a:gd name="T0" fmla="*/ 1 w 998"/>
                  <a:gd name="T1" fmla="*/ 0 h 187"/>
                  <a:gd name="T2" fmla="*/ 1 w 998"/>
                  <a:gd name="T3" fmla="*/ 0 h 187"/>
                  <a:gd name="T4" fmla="*/ 951 w 998"/>
                  <a:gd name="T5" fmla="*/ 157 h 187"/>
                  <a:gd name="T6" fmla="*/ 915 w 998"/>
                  <a:gd name="T7" fmla="*/ 118 h 187"/>
                  <a:gd name="T8" fmla="*/ 998 w 998"/>
                  <a:gd name="T9" fmla="*/ 168 h 187"/>
                  <a:gd name="T10" fmla="*/ 904 w 998"/>
                  <a:gd name="T11" fmla="*/ 187 h 187"/>
                  <a:gd name="T12" fmla="*/ 951 w 998"/>
                  <a:gd name="T13" fmla="*/ 162 h 187"/>
                  <a:gd name="T14" fmla="*/ 0 w 998"/>
                  <a:gd name="T15" fmla="*/ 5 h 187"/>
                  <a:gd name="T16" fmla="*/ 1 w 998"/>
                  <a:gd name="T17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8" h="187">
                    <a:moveTo>
                      <a:pt x="1" y="0"/>
                    </a:moveTo>
                    <a:lnTo>
                      <a:pt x="1" y="0"/>
                    </a:lnTo>
                    <a:lnTo>
                      <a:pt x="951" y="157"/>
                    </a:lnTo>
                    <a:lnTo>
                      <a:pt x="915" y="118"/>
                    </a:lnTo>
                    <a:lnTo>
                      <a:pt x="998" y="168"/>
                    </a:lnTo>
                    <a:lnTo>
                      <a:pt x="904" y="187"/>
                    </a:lnTo>
                    <a:lnTo>
                      <a:pt x="951" y="162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72" name="Freeform 660"/>
              <p:cNvSpPr>
                <a:spLocks/>
              </p:cNvSpPr>
              <p:nvPr/>
            </p:nvSpPr>
            <p:spPr bwMode="auto">
              <a:xfrm>
                <a:off x="5982" y="1929"/>
                <a:ext cx="342" cy="88"/>
              </a:xfrm>
              <a:custGeom>
                <a:avLst/>
                <a:gdLst>
                  <a:gd name="T0" fmla="*/ 661 w 662"/>
                  <a:gd name="T1" fmla="*/ 170 h 170"/>
                  <a:gd name="T2" fmla="*/ 661 w 662"/>
                  <a:gd name="T3" fmla="*/ 170 h 170"/>
                  <a:gd name="T4" fmla="*/ 46 w 662"/>
                  <a:gd name="T5" fmla="*/ 27 h 170"/>
                  <a:gd name="T6" fmla="*/ 80 w 662"/>
                  <a:gd name="T7" fmla="*/ 68 h 170"/>
                  <a:gd name="T8" fmla="*/ 0 w 662"/>
                  <a:gd name="T9" fmla="*/ 14 h 170"/>
                  <a:gd name="T10" fmla="*/ 95 w 662"/>
                  <a:gd name="T11" fmla="*/ 0 h 170"/>
                  <a:gd name="T12" fmla="*/ 47 w 662"/>
                  <a:gd name="T13" fmla="*/ 22 h 170"/>
                  <a:gd name="T14" fmla="*/ 662 w 662"/>
                  <a:gd name="T15" fmla="*/ 165 h 170"/>
                  <a:gd name="T16" fmla="*/ 661 w 662"/>
                  <a:gd name="T1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2" h="170">
                    <a:moveTo>
                      <a:pt x="661" y="170"/>
                    </a:moveTo>
                    <a:lnTo>
                      <a:pt x="661" y="170"/>
                    </a:lnTo>
                    <a:lnTo>
                      <a:pt x="46" y="27"/>
                    </a:lnTo>
                    <a:lnTo>
                      <a:pt x="80" y="68"/>
                    </a:lnTo>
                    <a:lnTo>
                      <a:pt x="0" y="14"/>
                    </a:lnTo>
                    <a:lnTo>
                      <a:pt x="95" y="0"/>
                    </a:lnTo>
                    <a:lnTo>
                      <a:pt x="47" y="22"/>
                    </a:lnTo>
                    <a:lnTo>
                      <a:pt x="662" y="165"/>
                    </a:lnTo>
                    <a:lnTo>
                      <a:pt x="661" y="17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73" name="Freeform 661"/>
              <p:cNvSpPr>
                <a:spLocks/>
              </p:cNvSpPr>
              <p:nvPr/>
            </p:nvSpPr>
            <p:spPr bwMode="auto">
              <a:xfrm>
                <a:off x="5982" y="1929"/>
                <a:ext cx="342" cy="88"/>
              </a:xfrm>
              <a:custGeom>
                <a:avLst/>
                <a:gdLst>
                  <a:gd name="T0" fmla="*/ 661 w 662"/>
                  <a:gd name="T1" fmla="*/ 170 h 170"/>
                  <a:gd name="T2" fmla="*/ 661 w 662"/>
                  <a:gd name="T3" fmla="*/ 170 h 170"/>
                  <a:gd name="T4" fmla="*/ 46 w 662"/>
                  <a:gd name="T5" fmla="*/ 27 h 170"/>
                  <a:gd name="T6" fmla="*/ 80 w 662"/>
                  <a:gd name="T7" fmla="*/ 68 h 170"/>
                  <a:gd name="T8" fmla="*/ 0 w 662"/>
                  <a:gd name="T9" fmla="*/ 14 h 170"/>
                  <a:gd name="T10" fmla="*/ 95 w 662"/>
                  <a:gd name="T11" fmla="*/ 0 h 170"/>
                  <a:gd name="T12" fmla="*/ 47 w 662"/>
                  <a:gd name="T13" fmla="*/ 22 h 170"/>
                  <a:gd name="T14" fmla="*/ 662 w 662"/>
                  <a:gd name="T15" fmla="*/ 165 h 170"/>
                  <a:gd name="T16" fmla="*/ 661 w 662"/>
                  <a:gd name="T1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2" h="170">
                    <a:moveTo>
                      <a:pt x="661" y="170"/>
                    </a:moveTo>
                    <a:lnTo>
                      <a:pt x="661" y="170"/>
                    </a:lnTo>
                    <a:lnTo>
                      <a:pt x="46" y="27"/>
                    </a:lnTo>
                    <a:lnTo>
                      <a:pt x="80" y="68"/>
                    </a:lnTo>
                    <a:lnTo>
                      <a:pt x="0" y="14"/>
                    </a:lnTo>
                    <a:lnTo>
                      <a:pt x="95" y="0"/>
                    </a:lnTo>
                    <a:lnTo>
                      <a:pt x="47" y="22"/>
                    </a:lnTo>
                    <a:lnTo>
                      <a:pt x="662" y="165"/>
                    </a:lnTo>
                    <a:lnTo>
                      <a:pt x="661" y="17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74" name="Freeform 662"/>
              <p:cNvSpPr>
                <a:spLocks/>
              </p:cNvSpPr>
              <p:nvPr/>
            </p:nvSpPr>
            <p:spPr bwMode="auto">
              <a:xfrm>
                <a:off x="5983" y="1886"/>
                <a:ext cx="127" cy="36"/>
              </a:xfrm>
              <a:custGeom>
                <a:avLst/>
                <a:gdLst>
                  <a:gd name="T0" fmla="*/ 246 w 246"/>
                  <a:gd name="T1" fmla="*/ 19 h 69"/>
                  <a:gd name="T2" fmla="*/ 246 w 246"/>
                  <a:gd name="T3" fmla="*/ 19 h 69"/>
                  <a:gd name="T4" fmla="*/ 48 w 246"/>
                  <a:gd name="T5" fmla="*/ 42 h 69"/>
                  <a:gd name="T6" fmla="*/ 93 w 246"/>
                  <a:gd name="T7" fmla="*/ 69 h 69"/>
                  <a:gd name="T8" fmla="*/ 0 w 246"/>
                  <a:gd name="T9" fmla="*/ 45 h 69"/>
                  <a:gd name="T10" fmla="*/ 85 w 246"/>
                  <a:gd name="T11" fmla="*/ 0 h 69"/>
                  <a:gd name="T12" fmla="*/ 47 w 246"/>
                  <a:gd name="T13" fmla="*/ 37 h 69"/>
                  <a:gd name="T14" fmla="*/ 246 w 246"/>
                  <a:gd name="T15" fmla="*/ 14 h 69"/>
                  <a:gd name="T16" fmla="*/ 246 w 246"/>
                  <a:gd name="T17" fmla="*/ 1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6" h="69">
                    <a:moveTo>
                      <a:pt x="246" y="19"/>
                    </a:moveTo>
                    <a:lnTo>
                      <a:pt x="246" y="19"/>
                    </a:lnTo>
                    <a:lnTo>
                      <a:pt x="48" y="42"/>
                    </a:lnTo>
                    <a:lnTo>
                      <a:pt x="93" y="69"/>
                    </a:lnTo>
                    <a:lnTo>
                      <a:pt x="0" y="45"/>
                    </a:lnTo>
                    <a:lnTo>
                      <a:pt x="85" y="0"/>
                    </a:lnTo>
                    <a:lnTo>
                      <a:pt x="47" y="37"/>
                    </a:lnTo>
                    <a:lnTo>
                      <a:pt x="246" y="14"/>
                    </a:lnTo>
                    <a:lnTo>
                      <a:pt x="246" y="19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75" name="Freeform 663"/>
              <p:cNvSpPr>
                <a:spLocks/>
              </p:cNvSpPr>
              <p:nvPr/>
            </p:nvSpPr>
            <p:spPr bwMode="auto">
              <a:xfrm>
                <a:off x="5983" y="1886"/>
                <a:ext cx="127" cy="36"/>
              </a:xfrm>
              <a:custGeom>
                <a:avLst/>
                <a:gdLst>
                  <a:gd name="T0" fmla="*/ 246 w 246"/>
                  <a:gd name="T1" fmla="*/ 19 h 69"/>
                  <a:gd name="T2" fmla="*/ 246 w 246"/>
                  <a:gd name="T3" fmla="*/ 19 h 69"/>
                  <a:gd name="T4" fmla="*/ 48 w 246"/>
                  <a:gd name="T5" fmla="*/ 42 h 69"/>
                  <a:gd name="T6" fmla="*/ 93 w 246"/>
                  <a:gd name="T7" fmla="*/ 69 h 69"/>
                  <a:gd name="T8" fmla="*/ 0 w 246"/>
                  <a:gd name="T9" fmla="*/ 45 h 69"/>
                  <a:gd name="T10" fmla="*/ 85 w 246"/>
                  <a:gd name="T11" fmla="*/ 0 h 69"/>
                  <a:gd name="T12" fmla="*/ 47 w 246"/>
                  <a:gd name="T13" fmla="*/ 37 h 69"/>
                  <a:gd name="T14" fmla="*/ 246 w 246"/>
                  <a:gd name="T15" fmla="*/ 14 h 69"/>
                  <a:gd name="T16" fmla="*/ 246 w 246"/>
                  <a:gd name="T17" fmla="*/ 1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6" h="69">
                    <a:moveTo>
                      <a:pt x="246" y="19"/>
                    </a:moveTo>
                    <a:lnTo>
                      <a:pt x="246" y="19"/>
                    </a:lnTo>
                    <a:lnTo>
                      <a:pt x="48" y="42"/>
                    </a:lnTo>
                    <a:lnTo>
                      <a:pt x="93" y="69"/>
                    </a:lnTo>
                    <a:lnTo>
                      <a:pt x="0" y="45"/>
                    </a:lnTo>
                    <a:lnTo>
                      <a:pt x="85" y="0"/>
                    </a:lnTo>
                    <a:lnTo>
                      <a:pt x="47" y="37"/>
                    </a:lnTo>
                    <a:lnTo>
                      <a:pt x="246" y="14"/>
                    </a:lnTo>
                    <a:lnTo>
                      <a:pt x="246" y="1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76" name="Freeform 664"/>
              <p:cNvSpPr>
                <a:spLocks/>
              </p:cNvSpPr>
              <p:nvPr/>
            </p:nvSpPr>
            <p:spPr bwMode="auto">
              <a:xfrm>
                <a:off x="5596" y="1556"/>
                <a:ext cx="261" cy="304"/>
              </a:xfrm>
              <a:custGeom>
                <a:avLst/>
                <a:gdLst>
                  <a:gd name="T0" fmla="*/ 4 w 505"/>
                  <a:gd name="T1" fmla="*/ 0 h 588"/>
                  <a:gd name="T2" fmla="*/ 4 w 505"/>
                  <a:gd name="T3" fmla="*/ 0 h 588"/>
                  <a:gd name="T4" fmla="*/ 476 w 505"/>
                  <a:gd name="T5" fmla="*/ 550 h 588"/>
                  <a:gd name="T6" fmla="*/ 473 w 505"/>
                  <a:gd name="T7" fmla="*/ 497 h 588"/>
                  <a:gd name="T8" fmla="*/ 505 w 505"/>
                  <a:gd name="T9" fmla="*/ 588 h 588"/>
                  <a:gd name="T10" fmla="*/ 420 w 505"/>
                  <a:gd name="T11" fmla="*/ 543 h 588"/>
                  <a:gd name="T12" fmla="*/ 472 w 505"/>
                  <a:gd name="T13" fmla="*/ 553 h 588"/>
                  <a:gd name="T14" fmla="*/ 0 w 505"/>
                  <a:gd name="T15" fmla="*/ 3 h 588"/>
                  <a:gd name="T16" fmla="*/ 4 w 505"/>
                  <a:gd name="T17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5" h="588">
                    <a:moveTo>
                      <a:pt x="4" y="0"/>
                    </a:moveTo>
                    <a:lnTo>
                      <a:pt x="4" y="0"/>
                    </a:lnTo>
                    <a:lnTo>
                      <a:pt x="476" y="550"/>
                    </a:lnTo>
                    <a:lnTo>
                      <a:pt x="473" y="497"/>
                    </a:lnTo>
                    <a:lnTo>
                      <a:pt x="505" y="588"/>
                    </a:lnTo>
                    <a:lnTo>
                      <a:pt x="420" y="543"/>
                    </a:lnTo>
                    <a:lnTo>
                      <a:pt x="472" y="553"/>
                    </a:lnTo>
                    <a:lnTo>
                      <a:pt x="0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77" name="Freeform 665"/>
              <p:cNvSpPr>
                <a:spLocks/>
              </p:cNvSpPr>
              <p:nvPr/>
            </p:nvSpPr>
            <p:spPr bwMode="auto">
              <a:xfrm>
                <a:off x="5596" y="1556"/>
                <a:ext cx="261" cy="304"/>
              </a:xfrm>
              <a:custGeom>
                <a:avLst/>
                <a:gdLst>
                  <a:gd name="T0" fmla="*/ 4 w 505"/>
                  <a:gd name="T1" fmla="*/ 0 h 588"/>
                  <a:gd name="T2" fmla="*/ 4 w 505"/>
                  <a:gd name="T3" fmla="*/ 0 h 588"/>
                  <a:gd name="T4" fmla="*/ 476 w 505"/>
                  <a:gd name="T5" fmla="*/ 550 h 588"/>
                  <a:gd name="T6" fmla="*/ 473 w 505"/>
                  <a:gd name="T7" fmla="*/ 497 h 588"/>
                  <a:gd name="T8" fmla="*/ 505 w 505"/>
                  <a:gd name="T9" fmla="*/ 588 h 588"/>
                  <a:gd name="T10" fmla="*/ 420 w 505"/>
                  <a:gd name="T11" fmla="*/ 543 h 588"/>
                  <a:gd name="T12" fmla="*/ 472 w 505"/>
                  <a:gd name="T13" fmla="*/ 553 h 588"/>
                  <a:gd name="T14" fmla="*/ 0 w 505"/>
                  <a:gd name="T15" fmla="*/ 3 h 588"/>
                  <a:gd name="T16" fmla="*/ 4 w 505"/>
                  <a:gd name="T17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5" h="588">
                    <a:moveTo>
                      <a:pt x="4" y="0"/>
                    </a:moveTo>
                    <a:lnTo>
                      <a:pt x="4" y="0"/>
                    </a:lnTo>
                    <a:lnTo>
                      <a:pt x="476" y="550"/>
                    </a:lnTo>
                    <a:lnTo>
                      <a:pt x="473" y="497"/>
                    </a:lnTo>
                    <a:lnTo>
                      <a:pt x="505" y="588"/>
                    </a:lnTo>
                    <a:lnTo>
                      <a:pt x="420" y="543"/>
                    </a:lnTo>
                    <a:lnTo>
                      <a:pt x="472" y="553"/>
                    </a:lnTo>
                    <a:lnTo>
                      <a:pt x="0" y="3"/>
                    </a:lnTo>
                    <a:lnTo>
                      <a:pt x="4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78" name="Freeform 666"/>
              <p:cNvSpPr>
                <a:spLocks/>
              </p:cNvSpPr>
              <p:nvPr/>
            </p:nvSpPr>
            <p:spPr bwMode="auto">
              <a:xfrm>
                <a:off x="5248" y="1973"/>
                <a:ext cx="606" cy="623"/>
              </a:xfrm>
              <a:custGeom>
                <a:avLst/>
                <a:gdLst>
                  <a:gd name="T0" fmla="*/ 0 w 1173"/>
                  <a:gd name="T1" fmla="*/ 1202 h 1205"/>
                  <a:gd name="T2" fmla="*/ 0 w 1173"/>
                  <a:gd name="T3" fmla="*/ 1202 h 1205"/>
                  <a:gd name="T4" fmla="*/ 1138 w 1173"/>
                  <a:gd name="T5" fmla="*/ 33 h 1205"/>
                  <a:gd name="T6" fmla="*/ 1086 w 1173"/>
                  <a:gd name="T7" fmla="*/ 40 h 1205"/>
                  <a:gd name="T8" fmla="*/ 1173 w 1173"/>
                  <a:gd name="T9" fmla="*/ 0 h 1205"/>
                  <a:gd name="T10" fmla="*/ 1136 w 1173"/>
                  <a:gd name="T11" fmla="*/ 89 h 1205"/>
                  <a:gd name="T12" fmla="*/ 1142 w 1173"/>
                  <a:gd name="T13" fmla="*/ 36 h 1205"/>
                  <a:gd name="T14" fmla="*/ 4 w 1173"/>
                  <a:gd name="T15" fmla="*/ 1205 h 1205"/>
                  <a:gd name="T16" fmla="*/ 0 w 1173"/>
                  <a:gd name="T17" fmla="*/ 1202 h 1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3" h="1205">
                    <a:moveTo>
                      <a:pt x="0" y="1202"/>
                    </a:moveTo>
                    <a:lnTo>
                      <a:pt x="0" y="1202"/>
                    </a:lnTo>
                    <a:lnTo>
                      <a:pt x="1138" y="33"/>
                    </a:lnTo>
                    <a:lnTo>
                      <a:pt x="1086" y="40"/>
                    </a:lnTo>
                    <a:lnTo>
                      <a:pt x="1173" y="0"/>
                    </a:lnTo>
                    <a:lnTo>
                      <a:pt x="1136" y="89"/>
                    </a:lnTo>
                    <a:lnTo>
                      <a:pt x="1142" y="36"/>
                    </a:lnTo>
                    <a:lnTo>
                      <a:pt x="4" y="1205"/>
                    </a:lnTo>
                    <a:lnTo>
                      <a:pt x="0" y="1202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79" name="Freeform 667"/>
              <p:cNvSpPr>
                <a:spLocks/>
              </p:cNvSpPr>
              <p:nvPr/>
            </p:nvSpPr>
            <p:spPr bwMode="auto">
              <a:xfrm>
                <a:off x="5248" y="1973"/>
                <a:ext cx="606" cy="623"/>
              </a:xfrm>
              <a:custGeom>
                <a:avLst/>
                <a:gdLst>
                  <a:gd name="T0" fmla="*/ 0 w 1173"/>
                  <a:gd name="T1" fmla="*/ 1202 h 1205"/>
                  <a:gd name="T2" fmla="*/ 0 w 1173"/>
                  <a:gd name="T3" fmla="*/ 1202 h 1205"/>
                  <a:gd name="T4" fmla="*/ 1138 w 1173"/>
                  <a:gd name="T5" fmla="*/ 33 h 1205"/>
                  <a:gd name="T6" fmla="*/ 1086 w 1173"/>
                  <a:gd name="T7" fmla="*/ 40 h 1205"/>
                  <a:gd name="T8" fmla="*/ 1173 w 1173"/>
                  <a:gd name="T9" fmla="*/ 0 h 1205"/>
                  <a:gd name="T10" fmla="*/ 1136 w 1173"/>
                  <a:gd name="T11" fmla="*/ 89 h 1205"/>
                  <a:gd name="T12" fmla="*/ 1142 w 1173"/>
                  <a:gd name="T13" fmla="*/ 36 h 1205"/>
                  <a:gd name="T14" fmla="*/ 4 w 1173"/>
                  <a:gd name="T15" fmla="*/ 1205 h 1205"/>
                  <a:gd name="T16" fmla="*/ 0 w 1173"/>
                  <a:gd name="T17" fmla="*/ 1202 h 1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3" h="1205">
                    <a:moveTo>
                      <a:pt x="0" y="1202"/>
                    </a:moveTo>
                    <a:lnTo>
                      <a:pt x="0" y="1202"/>
                    </a:lnTo>
                    <a:lnTo>
                      <a:pt x="1138" y="33"/>
                    </a:lnTo>
                    <a:lnTo>
                      <a:pt x="1086" y="40"/>
                    </a:lnTo>
                    <a:lnTo>
                      <a:pt x="1173" y="0"/>
                    </a:lnTo>
                    <a:lnTo>
                      <a:pt x="1136" y="89"/>
                    </a:lnTo>
                    <a:lnTo>
                      <a:pt x="1142" y="36"/>
                    </a:lnTo>
                    <a:lnTo>
                      <a:pt x="4" y="1205"/>
                    </a:lnTo>
                    <a:lnTo>
                      <a:pt x="0" y="1202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80" name="Freeform 668"/>
              <p:cNvSpPr>
                <a:spLocks/>
              </p:cNvSpPr>
              <p:nvPr/>
            </p:nvSpPr>
            <p:spPr bwMode="auto">
              <a:xfrm>
                <a:off x="5714" y="1798"/>
                <a:ext cx="128" cy="80"/>
              </a:xfrm>
              <a:custGeom>
                <a:avLst/>
                <a:gdLst>
                  <a:gd name="T0" fmla="*/ 3 w 247"/>
                  <a:gd name="T1" fmla="*/ 0 h 155"/>
                  <a:gd name="T2" fmla="*/ 3 w 247"/>
                  <a:gd name="T3" fmla="*/ 0 h 155"/>
                  <a:gd name="T4" fmla="*/ 208 w 247"/>
                  <a:gd name="T5" fmla="*/ 128 h 155"/>
                  <a:gd name="T6" fmla="*/ 190 w 247"/>
                  <a:gd name="T7" fmla="*/ 78 h 155"/>
                  <a:gd name="T8" fmla="*/ 247 w 247"/>
                  <a:gd name="T9" fmla="*/ 155 h 155"/>
                  <a:gd name="T10" fmla="*/ 153 w 247"/>
                  <a:gd name="T11" fmla="*/ 138 h 155"/>
                  <a:gd name="T12" fmla="*/ 206 w 247"/>
                  <a:gd name="T13" fmla="*/ 132 h 155"/>
                  <a:gd name="T14" fmla="*/ 0 w 247"/>
                  <a:gd name="T15" fmla="*/ 4 h 155"/>
                  <a:gd name="T16" fmla="*/ 3 w 247"/>
                  <a:gd name="T17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7" h="155">
                    <a:moveTo>
                      <a:pt x="3" y="0"/>
                    </a:moveTo>
                    <a:lnTo>
                      <a:pt x="3" y="0"/>
                    </a:lnTo>
                    <a:lnTo>
                      <a:pt x="208" y="128"/>
                    </a:lnTo>
                    <a:lnTo>
                      <a:pt x="190" y="78"/>
                    </a:lnTo>
                    <a:lnTo>
                      <a:pt x="247" y="155"/>
                    </a:lnTo>
                    <a:lnTo>
                      <a:pt x="153" y="138"/>
                    </a:lnTo>
                    <a:lnTo>
                      <a:pt x="206" y="132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81" name="Freeform 669"/>
              <p:cNvSpPr>
                <a:spLocks/>
              </p:cNvSpPr>
              <p:nvPr/>
            </p:nvSpPr>
            <p:spPr bwMode="auto">
              <a:xfrm>
                <a:off x="5714" y="1798"/>
                <a:ext cx="128" cy="80"/>
              </a:xfrm>
              <a:custGeom>
                <a:avLst/>
                <a:gdLst>
                  <a:gd name="T0" fmla="*/ 3 w 247"/>
                  <a:gd name="T1" fmla="*/ 0 h 155"/>
                  <a:gd name="T2" fmla="*/ 3 w 247"/>
                  <a:gd name="T3" fmla="*/ 0 h 155"/>
                  <a:gd name="T4" fmla="*/ 208 w 247"/>
                  <a:gd name="T5" fmla="*/ 128 h 155"/>
                  <a:gd name="T6" fmla="*/ 190 w 247"/>
                  <a:gd name="T7" fmla="*/ 78 h 155"/>
                  <a:gd name="T8" fmla="*/ 247 w 247"/>
                  <a:gd name="T9" fmla="*/ 155 h 155"/>
                  <a:gd name="T10" fmla="*/ 153 w 247"/>
                  <a:gd name="T11" fmla="*/ 138 h 155"/>
                  <a:gd name="T12" fmla="*/ 206 w 247"/>
                  <a:gd name="T13" fmla="*/ 132 h 155"/>
                  <a:gd name="T14" fmla="*/ 0 w 247"/>
                  <a:gd name="T15" fmla="*/ 4 h 155"/>
                  <a:gd name="T16" fmla="*/ 3 w 247"/>
                  <a:gd name="T17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7" h="155">
                    <a:moveTo>
                      <a:pt x="3" y="0"/>
                    </a:moveTo>
                    <a:lnTo>
                      <a:pt x="3" y="0"/>
                    </a:lnTo>
                    <a:lnTo>
                      <a:pt x="208" y="128"/>
                    </a:lnTo>
                    <a:lnTo>
                      <a:pt x="190" y="78"/>
                    </a:lnTo>
                    <a:lnTo>
                      <a:pt x="247" y="155"/>
                    </a:lnTo>
                    <a:lnTo>
                      <a:pt x="153" y="138"/>
                    </a:lnTo>
                    <a:lnTo>
                      <a:pt x="206" y="132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82" name="Freeform 670"/>
              <p:cNvSpPr>
                <a:spLocks/>
              </p:cNvSpPr>
              <p:nvPr/>
            </p:nvSpPr>
            <p:spPr bwMode="auto">
              <a:xfrm>
                <a:off x="5941" y="1988"/>
                <a:ext cx="280" cy="583"/>
              </a:xfrm>
              <a:custGeom>
                <a:avLst/>
                <a:gdLst>
                  <a:gd name="T0" fmla="*/ 538 w 543"/>
                  <a:gd name="T1" fmla="*/ 1129 h 1129"/>
                  <a:gd name="T2" fmla="*/ 538 w 543"/>
                  <a:gd name="T3" fmla="*/ 1129 h 1129"/>
                  <a:gd name="T4" fmla="*/ 18 w 543"/>
                  <a:gd name="T5" fmla="*/ 44 h 1129"/>
                  <a:gd name="T6" fmla="*/ 7 w 543"/>
                  <a:gd name="T7" fmla="*/ 96 h 1129"/>
                  <a:gd name="T8" fmla="*/ 0 w 543"/>
                  <a:gd name="T9" fmla="*/ 0 h 1129"/>
                  <a:gd name="T10" fmla="*/ 70 w 543"/>
                  <a:gd name="T11" fmla="*/ 65 h 1129"/>
                  <a:gd name="T12" fmla="*/ 23 w 543"/>
                  <a:gd name="T13" fmla="*/ 42 h 1129"/>
                  <a:gd name="T14" fmla="*/ 543 w 543"/>
                  <a:gd name="T15" fmla="*/ 1127 h 1129"/>
                  <a:gd name="T16" fmla="*/ 538 w 543"/>
                  <a:gd name="T17" fmla="*/ 1129 h 1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3" h="1129">
                    <a:moveTo>
                      <a:pt x="538" y="1129"/>
                    </a:moveTo>
                    <a:lnTo>
                      <a:pt x="538" y="1129"/>
                    </a:lnTo>
                    <a:lnTo>
                      <a:pt x="18" y="44"/>
                    </a:lnTo>
                    <a:lnTo>
                      <a:pt x="7" y="96"/>
                    </a:lnTo>
                    <a:lnTo>
                      <a:pt x="0" y="0"/>
                    </a:lnTo>
                    <a:lnTo>
                      <a:pt x="70" y="65"/>
                    </a:lnTo>
                    <a:lnTo>
                      <a:pt x="23" y="42"/>
                    </a:lnTo>
                    <a:lnTo>
                      <a:pt x="543" y="1127"/>
                    </a:lnTo>
                    <a:lnTo>
                      <a:pt x="538" y="1129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83" name="Freeform 671"/>
              <p:cNvSpPr>
                <a:spLocks/>
              </p:cNvSpPr>
              <p:nvPr/>
            </p:nvSpPr>
            <p:spPr bwMode="auto">
              <a:xfrm>
                <a:off x="5941" y="1988"/>
                <a:ext cx="280" cy="583"/>
              </a:xfrm>
              <a:custGeom>
                <a:avLst/>
                <a:gdLst>
                  <a:gd name="T0" fmla="*/ 538 w 543"/>
                  <a:gd name="T1" fmla="*/ 1129 h 1129"/>
                  <a:gd name="T2" fmla="*/ 538 w 543"/>
                  <a:gd name="T3" fmla="*/ 1129 h 1129"/>
                  <a:gd name="T4" fmla="*/ 18 w 543"/>
                  <a:gd name="T5" fmla="*/ 44 h 1129"/>
                  <a:gd name="T6" fmla="*/ 7 w 543"/>
                  <a:gd name="T7" fmla="*/ 96 h 1129"/>
                  <a:gd name="T8" fmla="*/ 0 w 543"/>
                  <a:gd name="T9" fmla="*/ 0 h 1129"/>
                  <a:gd name="T10" fmla="*/ 70 w 543"/>
                  <a:gd name="T11" fmla="*/ 65 h 1129"/>
                  <a:gd name="T12" fmla="*/ 23 w 543"/>
                  <a:gd name="T13" fmla="*/ 42 h 1129"/>
                  <a:gd name="T14" fmla="*/ 543 w 543"/>
                  <a:gd name="T15" fmla="*/ 1127 h 1129"/>
                  <a:gd name="T16" fmla="*/ 538 w 543"/>
                  <a:gd name="T17" fmla="*/ 1129 h 1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3" h="1129">
                    <a:moveTo>
                      <a:pt x="538" y="1129"/>
                    </a:moveTo>
                    <a:lnTo>
                      <a:pt x="538" y="1129"/>
                    </a:lnTo>
                    <a:lnTo>
                      <a:pt x="18" y="44"/>
                    </a:lnTo>
                    <a:lnTo>
                      <a:pt x="7" y="96"/>
                    </a:lnTo>
                    <a:lnTo>
                      <a:pt x="0" y="0"/>
                    </a:lnTo>
                    <a:lnTo>
                      <a:pt x="70" y="65"/>
                    </a:lnTo>
                    <a:lnTo>
                      <a:pt x="23" y="42"/>
                    </a:lnTo>
                    <a:lnTo>
                      <a:pt x="543" y="1127"/>
                    </a:lnTo>
                    <a:lnTo>
                      <a:pt x="538" y="112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84" name="Freeform 672"/>
              <p:cNvSpPr>
                <a:spLocks/>
              </p:cNvSpPr>
              <p:nvPr/>
            </p:nvSpPr>
            <p:spPr bwMode="auto">
              <a:xfrm>
                <a:off x="5929" y="1991"/>
                <a:ext cx="126" cy="370"/>
              </a:xfrm>
              <a:custGeom>
                <a:avLst/>
                <a:gdLst>
                  <a:gd name="T0" fmla="*/ 240 w 244"/>
                  <a:gd name="T1" fmla="*/ 716 h 716"/>
                  <a:gd name="T2" fmla="*/ 240 w 244"/>
                  <a:gd name="T3" fmla="*/ 716 h 716"/>
                  <a:gd name="T4" fmla="*/ 18 w 244"/>
                  <a:gd name="T5" fmla="*/ 46 h 716"/>
                  <a:gd name="T6" fmla="*/ 0 w 244"/>
                  <a:gd name="T7" fmla="*/ 96 h 716"/>
                  <a:gd name="T8" fmla="*/ 5 w 244"/>
                  <a:gd name="T9" fmla="*/ 0 h 716"/>
                  <a:gd name="T10" fmla="*/ 67 w 244"/>
                  <a:gd name="T11" fmla="*/ 74 h 716"/>
                  <a:gd name="T12" fmla="*/ 22 w 244"/>
                  <a:gd name="T13" fmla="*/ 44 h 716"/>
                  <a:gd name="T14" fmla="*/ 244 w 244"/>
                  <a:gd name="T15" fmla="*/ 715 h 716"/>
                  <a:gd name="T16" fmla="*/ 240 w 244"/>
                  <a:gd name="T17" fmla="*/ 716 h 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716">
                    <a:moveTo>
                      <a:pt x="240" y="716"/>
                    </a:moveTo>
                    <a:lnTo>
                      <a:pt x="240" y="716"/>
                    </a:lnTo>
                    <a:lnTo>
                      <a:pt x="18" y="46"/>
                    </a:lnTo>
                    <a:lnTo>
                      <a:pt x="0" y="96"/>
                    </a:lnTo>
                    <a:lnTo>
                      <a:pt x="5" y="0"/>
                    </a:lnTo>
                    <a:lnTo>
                      <a:pt x="67" y="74"/>
                    </a:lnTo>
                    <a:lnTo>
                      <a:pt x="22" y="44"/>
                    </a:lnTo>
                    <a:lnTo>
                      <a:pt x="244" y="715"/>
                    </a:lnTo>
                    <a:lnTo>
                      <a:pt x="240" y="716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85" name="Freeform 673"/>
              <p:cNvSpPr>
                <a:spLocks/>
              </p:cNvSpPr>
              <p:nvPr/>
            </p:nvSpPr>
            <p:spPr bwMode="auto">
              <a:xfrm>
                <a:off x="5929" y="1991"/>
                <a:ext cx="126" cy="370"/>
              </a:xfrm>
              <a:custGeom>
                <a:avLst/>
                <a:gdLst>
                  <a:gd name="T0" fmla="*/ 240 w 244"/>
                  <a:gd name="T1" fmla="*/ 716 h 716"/>
                  <a:gd name="T2" fmla="*/ 240 w 244"/>
                  <a:gd name="T3" fmla="*/ 716 h 716"/>
                  <a:gd name="T4" fmla="*/ 18 w 244"/>
                  <a:gd name="T5" fmla="*/ 46 h 716"/>
                  <a:gd name="T6" fmla="*/ 0 w 244"/>
                  <a:gd name="T7" fmla="*/ 96 h 716"/>
                  <a:gd name="T8" fmla="*/ 5 w 244"/>
                  <a:gd name="T9" fmla="*/ 0 h 716"/>
                  <a:gd name="T10" fmla="*/ 67 w 244"/>
                  <a:gd name="T11" fmla="*/ 74 h 716"/>
                  <a:gd name="T12" fmla="*/ 22 w 244"/>
                  <a:gd name="T13" fmla="*/ 44 h 716"/>
                  <a:gd name="T14" fmla="*/ 244 w 244"/>
                  <a:gd name="T15" fmla="*/ 715 h 716"/>
                  <a:gd name="T16" fmla="*/ 240 w 244"/>
                  <a:gd name="T17" fmla="*/ 716 h 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716">
                    <a:moveTo>
                      <a:pt x="240" y="716"/>
                    </a:moveTo>
                    <a:lnTo>
                      <a:pt x="240" y="716"/>
                    </a:lnTo>
                    <a:lnTo>
                      <a:pt x="18" y="46"/>
                    </a:lnTo>
                    <a:lnTo>
                      <a:pt x="0" y="96"/>
                    </a:lnTo>
                    <a:lnTo>
                      <a:pt x="5" y="0"/>
                    </a:lnTo>
                    <a:lnTo>
                      <a:pt x="67" y="74"/>
                    </a:lnTo>
                    <a:lnTo>
                      <a:pt x="22" y="44"/>
                    </a:lnTo>
                    <a:lnTo>
                      <a:pt x="244" y="715"/>
                    </a:lnTo>
                    <a:lnTo>
                      <a:pt x="240" y="716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86" name="Freeform 674"/>
              <p:cNvSpPr>
                <a:spLocks/>
              </p:cNvSpPr>
              <p:nvPr/>
            </p:nvSpPr>
            <p:spPr bwMode="auto">
              <a:xfrm>
                <a:off x="5287" y="2230"/>
                <a:ext cx="227" cy="805"/>
              </a:xfrm>
              <a:custGeom>
                <a:avLst/>
                <a:gdLst>
                  <a:gd name="T0" fmla="*/ 435 w 439"/>
                  <a:gd name="T1" fmla="*/ 1558 h 1558"/>
                  <a:gd name="T2" fmla="*/ 435 w 439"/>
                  <a:gd name="T3" fmla="*/ 1558 h 1558"/>
                  <a:gd name="T4" fmla="*/ 20 w 439"/>
                  <a:gd name="T5" fmla="*/ 47 h 1558"/>
                  <a:gd name="T6" fmla="*/ 0 w 439"/>
                  <a:gd name="T7" fmla="*/ 96 h 1558"/>
                  <a:gd name="T8" fmla="*/ 10 w 439"/>
                  <a:gd name="T9" fmla="*/ 0 h 1558"/>
                  <a:gd name="T10" fmla="*/ 67 w 439"/>
                  <a:gd name="T11" fmla="*/ 77 h 1558"/>
                  <a:gd name="T12" fmla="*/ 25 w 439"/>
                  <a:gd name="T13" fmla="*/ 45 h 1558"/>
                  <a:gd name="T14" fmla="*/ 439 w 439"/>
                  <a:gd name="T15" fmla="*/ 1557 h 1558"/>
                  <a:gd name="T16" fmla="*/ 435 w 439"/>
                  <a:gd name="T17" fmla="*/ 1558 h 1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9" h="1558">
                    <a:moveTo>
                      <a:pt x="435" y="1558"/>
                    </a:moveTo>
                    <a:lnTo>
                      <a:pt x="435" y="1558"/>
                    </a:lnTo>
                    <a:lnTo>
                      <a:pt x="20" y="47"/>
                    </a:lnTo>
                    <a:lnTo>
                      <a:pt x="0" y="96"/>
                    </a:lnTo>
                    <a:lnTo>
                      <a:pt x="10" y="0"/>
                    </a:lnTo>
                    <a:lnTo>
                      <a:pt x="67" y="77"/>
                    </a:lnTo>
                    <a:lnTo>
                      <a:pt x="25" y="45"/>
                    </a:lnTo>
                    <a:lnTo>
                      <a:pt x="439" y="1557"/>
                    </a:lnTo>
                    <a:lnTo>
                      <a:pt x="435" y="1558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87" name="Freeform 675"/>
              <p:cNvSpPr>
                <a:spLocks/>
              </p:cNvSpPr>
              <p:nvPr/>
            </p:nvSpPr>
            <p:spPr bwMode="auto">
              <a:xfrm>
                <a:off x="5287" y="2230"/>
                <a:ext cx="227" cy="805"/>
              </a:xfrm>
              <a:custGeom>
                <a:avLst/>
                <a:gdLst>
                  <a:gd name="T0" fmla="*/ 435 w 439"/>
                  <a:gd name="T1" fmla="*/ 1558 h 1558"/>
                  <a:gd name="T2" fmla="*/ 435 w 439"/>
                  <a:gd name="T3" fmla="*/ 1558 h 1558"/>
                  <a:gd name="T4" fmla="*/ 20 w 439"/>
                  <a:gd name="T5" fmla="*/ 47 h 1558"/>
                  <a:gd name="T6" fmla="*/ 0 w 439"/>
                  <a:gd name="T7" fmla="*/ 96 h 1558"/>
                  <a:gd name="T8" fmla="*/ 10 w 439"/>
                  <a:gd name="T9" fmla="*/ 0 h 1558"/>
                  <a:gd name="T10" fmla="*/ 67 w 439"/>
                  <a:gd name="T11" fmla="*/ 77 h 1558"/>
                  <a:gd name="T12" fmla="*/ 25 w 439"/>
                  <a:gd name="T13" fmla="*/ 45 h 1558"/>
                  <a:gd name="T14" fmla="*/ 439 w 439"/>
                  <a:gd name="T15" fmla="*/ 1557 h 1558"/>
                  <a:gd name="T16" fmla="*/ 435 w 439"/>
                  <a:gd name="T17" fmla="*/ 1558 h 1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9" h="1558">
                    <a:moveTo>
                      <a:pt x="435" y="1558"/>
                    </a:moveTo>
                    <a:lnTo>
                      <a:pt x="435" y="1558"/>
                    </a:lnTo>
                    <a:lnTo>
                      <a:pt x="20" y="47"/>
                    </a:lnTo>
                    <a:lnTo>
                      <a:pt x="0" y="96"/>
                    </a:lnTo>
                    <a:lnTo>
                      <a:pt x="10" y="0"/>
                    </a:lnTo>
                    <a:lnTo>
                      <a:pt x="67" y="77"/>
                    </a:lnTo>
                    <a:lnTo>
                      <a:pt x="25" y="45"/>
                    </a:lnTo>
                    <a:lnTo>
                      <a:pt x="439" y="1557"/>
                    </a:lnTo>
                    <a:lnTo>
                      <a:pt x="435" y="1558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88" name="Freeform 676"/>
              <p:cNvSpPr>
                <a:spLocks/>
              </p:cNvSpPr>
              <p:nvPr/>
            </p:nvSpPr>
            <p:spPr bwMode="auto">
              <a:xfrm>
                <a:off x="5299" y="1847"/>
                <a:ext cx="100" cy="247"/>
              </a:xfrm>
              <a:custGeom>
                <a:avLst/>
                <a:gdLst>
                  <a:gd name="T0" fmla="*/ 192 w 192"/>
                  <a:gd name="T1" fmla="*/ 2 h 478"/>
                  <a:gd name="T2" fmla="*/ 192 w 192"/>
                  <a:gd name="T3" fmla="*/ 2 h 478"/>
                  <a:gd name="T4" fmla="*/ 20 w 192"/>
                  <a:gd name="T5" fmla="*/ 435 h 478"/>
                  <a:gd name="T6" fmla="*/ 66 w 192"/>
                  <a:gd name="T7" fmla="*/ 408 h 478"/>
                  <a:gd name="T8" fmla="*/ 0 w 192"/>
                  <a:gd name="T9" fmla="*/ 478 h 478"/>
                  <a:gd name="T10" fmla="*/ 1 w 192"/>
                  <a:gd name="T11" fmla="*/ 382 h 478"/>
                  <a:gd name="T12" fmla="*/ 16 w 192"/>
                  <a:gd name="T13" fmla="*/ 433 h 478"/>
                  <a:gd name="T14" fmla="*/ 188 w 192"/>
                  <a:gd name="T15" fmla="*/ 0 h 478"/>
                  <a:gd name="T16" fmla="*/ 192 w 192"/>
                  <a:gd name="T17" fmla="*/ 2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2" h="478">
                    <a:moveTo>
                      <a:pt x="192" y="2"/>
                    </a:moveTo>
                    <a:lnTo>
                      <a:pt x="192" y="2"/>
                    </a:lnTo>
                    <a:lnTo>
                      <a:pt x="20" y="435"/>
                    </a:lnTo>
                    <a:lnTo>
                      <a:pt x="66" y="408"/>
                    </a:lnTo>
                    <a:lnTo>
                      <a:pt x="0" y="478"/>
                    </a:lnTo>
                    <a:lnTo>
                      <a:pt x="1" y="382"/>
                    </a:lnTo>
                    <a:lnTo>
                      <a:pt x="16" y="433"/>
                    </a:lnTo>
                    <a:lnTo>
                      <a:pt x="188" y="0"/>
                    </a:lnTo>
                    <a:lnTo>
                      <a:pt x="192" y="2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89" name="Freeform 677"/>
              <p:cNvSpPr>
                <a:spLocks/>
              </p:cNvSpPr>
              <p:nvPr/>
            </p:nvSpPr>
            <p:spPr bwMode="auto">
              <a:xfrm>
                <a:off x="5299" y="1847"/>
                <a:ext cx="100" cy="247"/>
              </a:xfrm>
              <a:custGeom>
                <a:avLst/>
                <a:gdLst>
                  <a:gd name="T0" fmla="*/ 192 w 192"/>
                  <a:gd name="T1" fmla="*/ 2 h 478"/>
                  <a:gd name="T2" fmla="*/ 192 w 192"/>
                  <a:gd name="T3" fmla="*/ 2 h 478"/>
                  <a:gd name="T4" fmla="*/ 20 w 192"/>
                  <a:gd name="T5" fmla="*/ 435 h 478"/>
                  <a:gd name="T6" fmla="*/ 66 w 192"/>
                  <a:gd name="T7" fmla="*/ 408 h 478"/>
                  <a:gd name="T8" fmla="*/ 0 w 192"/>
                  <a:gd name="T9" fmla="*/ 478 h 478"/>
                  <a:gd name="T10" fmla="*/ 1 w 192"/>
                  <a:gd name="T11" fmla="*/ 382 h 478"/>
                  <a:gd name="T12" fmla="*/ 16 w 192"/>
                  <a:gd name="T13" fmla="*/ 433 h 478"/>
                  <a:gd name="T14" fmla="*/ 188 w 192"/>
                  <a:gd name="T15" fmla="*/ 0 h 478"/>
                  <a:gd name="T16" fmla="*/ 192 w 192"/>
                  <a:gd name="T17" fmla="*/ 2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2" h="478">
                    <a:moveTo>
                      <a:pt x="192" y="2"/>
                    </a:moveTo>
                    <a:lnTo>
                      <a:pt x="192" y="2"/>
                    </a:lnTo>
                    <a:lnTo>
                      <a:pt x="20" y="435"/>
                    </a:lnTo>
                    <a:lnTo>
                      <a:pt x="66" y="408"/>
                    </a:lnTo>
                    <a:lnTo>
                      <a:pt x="0" y="478"/>
                    </a:lnTo>
                    <a:lnTo>
                      <a:pt x="1" y="382"/>
                    </a:lnTo>
                    <a:lnTo>
                      <a:pt x="16" y="433"/>
                    </a:lnTo>
                    <a:lnTo>
                      <a:pt x="188" y="0"/>
                    </a:lnTo>
                    <a:lnTo>
                      <a:pt x="192" y="2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90" name="Freeform 678"/>
              <p:cNvSpPr>
                <a:spLocks/>
              </p:cNvSpPr>
              <p:nvPr/>
            </p:nvSpPr>
            <p:spPr bwMode="auto">
              <a:xfrm>
                <a:off x="5323" y="1812"/>
                <a:ext cx="281" cy="297"/>
              </a:xfrm>
              <a:custGeom>
                <a:avLst/>
                <a:gdLst>
                  <a:gd name="T0" fmla="*/ 544 w 544"/>
                  <a:gd name="T1" fmla="*/ 4 h 574"/>
                  <a:gd name="T2" fmla="*/ 544 w 544"/>
                  <a:gd name="T3" fmla="*/ 4 h 574"/>
                  <a:gd name="T4" fmla="*/ 34 w 544"/>
                  <a:gd name="T5" fmla="*/ 542 h 574"/>
                  <a:gd name="T6" fmla="*/ 87 w 544"/>
                  <a:gd name="T7" fmla="*/ 534 h 574"/>
                  <a:gd name="T8" fmla="*/ 0 w 544"/>
                  <a:gd name="T9" fmla="*/ 574 h 574"/>
                  <a:gd name="T10" fmla="*/ 36 w 544"/>
                  <a:gd name="T11" fmla="*/ 485 h 574"/>
                  <a:gd name="T12" fmla="*/ 31 w 544"/>
                  <a:gd name="T13" fmla="*/ 538 h 574"/>
                  <a:gd name="T14" fmla="*/ 541 w 544"/>
                  <a:gd name="T15" fmla="*/ 0 h 574"/>
                  <a:gd name="T16" fmla="*/ 544 w 544"/>
                  <a:gd name="T17" fmla="*/ 4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4" h="574">
                    <a:moveTo>
                      <a:pt x="544" y="4"/>
                    </a:moveTo>
                    <a:lnTo>
                      <a:pt x="544" y="4"/>
                    </a:lnTo>
                    <a:lnTo>
                      <a:pt x="34" y="542"/>
                    </a:lnTo>
                    <a:lnTo>
                      <a:pt x="87" y="534"/>
                    </a:lnTo>
                    <a:lnTo>
                      <a:pt x="0" y="574"/>
                    </a:lnTo>
                    <a:lnTo>
                      <a:pt x="36" y="485"/>
                    </a:lnTo>
                    <a:lnTo>
                      <a:pt x="31" y="538"/>
                    </a:lnTo>
                    <a:lnTo>
                      <a:pt x="541" y="0"/>
                    </a:lnTo>
                    <a:lnTo>
                      <a:pt x="544" y="4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91" name="Freeform 679"/>
              <p:cNvSpPr>
                <a:spLocks/>
              </p:cNvSpPr>
              <p:nvPr/>
            </p:nvSpPr>
            <p:spPr bwMode="auto">
              <a:xfrm>
                <a:off x="5323" y="1812"/>
                <a:ext cx="281" cy="297"/>
              </a:xfrm>
              <a:custGeom>
                <a:avLst/>
                <a:gdLst>
                  <a:gd name="T0" fmla="*/ 544 w 544"/>
                  <a:gd name="T1" fmla="*/ 4 h 574"/>
                  <a:gd name="T2" fmla="*/ 544 w 544"/>
                  <a:gd name="T3" fmla="*/ 4 h 574"/>
                  <a:gd name="T4" fmla="*/ 34 w 544"/>
                  <a:gd name="T5" fmla="*/ 542 h 574"/>
                  <a:gd name="T6" fmla="*/ 87 w 544"/>
                  <a:gd name="T7" fmla="*/ 534 h 574"/>
                  <a:gd name="T8" fmla="*/ 0 w 544"/>
                  <a:gd name="T9" fmla="*/ 574 h 574"/>
                  <a:gd name="T10" fmla="*/ 36 w 544"/>
                  <a:gd name="T11" fmla="*/ 485 h 574"/>
                  <a:gd name="T12" fmla="*/ 31 w 544"/>
                  <a:gd name="T13" fmla="*/ 538 h 574"/>
                  <a:gd name="T14" fmla="*/ 541 w 544"/>
                  <a:gd name="T15" fmla="*/ 0 h 574"/>
                  <a:gd name="T16" fmla="*/ 544 w 544"/>
                  <a:gd name="T17" fmla="*/ 4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4" h="574">
                    <a:moveTo>
                      <a:pt x="544" y="4"/>
                    </a:moveTo>
                    <a:lnTo>
                      <a:pt x="544" y="4"/>
                    </a:lnTo>
                    <a:lnTo>
                      <a:pt x="34" y="542"/>
                    </a:lnTo>
                    <a:lnTo>
                      <a:pt x="87" y="534"/>
                    </a:lnTo>
                    <a:lnTo>
                      <a:pt x="0" y="574"/>
                    </a:lnTo>
                    <a:lnTo>
                      <a:pt x="36" y="485"/>
                    </a:lnTo>
                    <a:lnTo>
                      <a:pt x="31" y="538"/>
                    </a:lnTo>
                    <a:lnTo>
                      <a:pt x="541" y="0"/>
                    </a:lnTo>
                    <a:lnTo>
                      <a:pt x="544" y="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92" name="Freeform 680"/>
              <p:cNvSpPr>
                <a:spLocks/>
              </p:cNvSpPr>
              <p:nvPr/>
            </p:nvSpPr>
            <p:spPr bwMode="auto">
              <a:xfrm>
                <a:off x="5312" y="1832"/>
                <a:ext cx="254" cy="100"/>
              </a:xfrm>
              <a:custGeom>
                <a:avLst/>
                <a:gdLst>
                  <a:gd name="T0" fmla="*/ 2 w 491"/>
                  <a:gd name="T1" fmla="*/ 0 h 192"/>
                  <a:gd name="T2" fmla="*/ 2 w 491"/>
                  <a:gd name="T3" fmla="*/ 0 h 192"/>
                  <a:gd name="T4" fmla="*/ 447 w 491"/>
                  <a:gd name="T5" fmla="*/ 172 h 192"/>
                  <a:gd name="T6" fmla="*/ 420 w 491"/>
                  <a:gd name="T7" fmla="*/ 127 h 192"/>
                  <a:gd name="T8" fmla="*/ 491 w 491"/>
                  <a:gd name="T9" fmla="*/ 192 h 192"/>
                  <a:gd name="T10" fmla="*/ 395 w 491"/>
                  <a:gd name="T11" fmla="*/ 192 h 192"/>
                  <a:gd name="T12" fmla="*/ 445 w 491"/>
                  <a:gd name="T13" fmla="*/ 177 h 192"/>
                  <a:gd name="T14" fmla="*/ 0 w 491"/>
                  <a:gd name="T15" fmla="*/ 4 h 192"/>
                  <a:gd name="T16" fmla="*/ 2 w 491"/>
                  <a:gd name="T17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1" h="192">
                    <a:moveTo>
                      <a:pt x="2" y="0"/>
                    </a:moveTo>
                    <a:lnTo>
                      <a:pt x="2" y="0"/>
                    </a:lnTo>
                    <a:lnTo>
                      <a:pt x="447" y="172"/>
                    </a:lnTo>
                    <a:lnTo>
                      <a:pt x="420" y="127"/>
                    </a:lnTo>
                    <a:lnTo>
                      <a:pt x="491" y="192"/>
                    </a:lnTo>
                    <a:lnTo>
                      <a:pt x="395" y="192"/>
                    </a:lnTo>
                    <a:lnTo>
                      <a:pt x="445" y="177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93" name="Freeform 681"/>
              <p:cNvSpPr>
                <a:spLocks/>
              </p:cNvSpPr>
              <p:nvPr/>
            </p:nvSpPr>
            <p:spPr bwMode="auto">
              <a:xfrm>
                <a:off x="5312" y="1832"/>
                <a:ext cx="254" cy="100"/>
              </a:xfrm>
              <a:custGeom>
                <a:avLst/>
                <a:gdLst>
                  <a:gd name="T0" fmla="*/ 2 w 491"/>
                  <a:gd name="T1" fmla="*/ 0 h 192"/>
                  <a:gd name="T2" fmla="*/ 2 w 491"/>
                  <a:gd name="T3" fmla="*/ 0 h 192"/>
                  <a:gd name="T4" fmla="*/ 447 w 491"/>
                  <a:gd name="T5" fmla="*/ 172 h 192"/>
                  <a:gd name="T6" fmla="*/ 420 w 491"/>
                  <a:gd name="T7" fmla="*/ 127 h 192"/>
                  <a:gd name="T8" fmla="*/ 491 w 491"/>
                  <a:gd name="T9" fmla="*/ 192 h 192"/>
                  <a:gd name="T10" fmla="*/ 395 w 491"/>
                  <a:gd name="T11" fmla="*/ 192 h 192"/>
                  <a:gd name="T12" fmla="*/ 445 w 491"/>
                  <a:gd name="T13" fmla="*/ 177 h 192"/>
                  <a:gd name="T14" fmla="*/ 0 w 491"/>
                  <a:gd name="T15" fmla="*/ 4 h 192"/>
                  <a:gd name="T16" fmla="*/ 2 w 491"/>
                  <a:gd name="T17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1" h="192">
                    <a:moveTo>
                      <a:pt x="2" y="0"/>
                    </a:moveTo>
                    <a:lnTo>
                      <a:pt x="2" y="0"/>
                    </a:lnTo>
                    <a:lnTo>
                      <a:pt x="447" y="172"/>
                    </a:lnTo>
                    <a:lnTo>
                      <a:pt x="420" y="127"/>
                    </a:lnTo>
                    <a:lnTo>
                      <a:pt x="491" y="192"/>
                    </a:lnTo>
                    <a:lnTo>
                      <a:pt x="395" y="192"/>
                    </a:lnTo>
                    <a:lnTo>
                      <a:pt x="445" y="177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94" name="Freeform 682"/>
              <p:cNvSpPr>
                <a:spLocks/>
              </p:cNvSpPr>
              <p:nvPr/>
            </p:nvSpPr>
            <p:spPr bwMode="auto">
              <a:xfrm>
                <a:off x="5615" y="1831"/>
                <a:ext cx="35" cy="70"/>
              </a:xfrm>
              <a:custGeom>
                <a:avLst/>
                <a:gdLst>
                  <a:gd name="T0" fmla="*/ 47 w 68"/>
                  <a:gd name="T1" fmla="*/ 1 h 135"/>
                  <a:gd name="T2" fmla="*/ 47 w 68"/>
                  <a:gd name="T3" fmla="*/ 1 h 135"/>
                  <a:gd name="T4" fmla="*/ 27 w 68"/>
                  <a:gd name="T5" fmla="*/ 89 h 135"/>
                  <a:gd name="T6" fmla="*/ 68 w 68"/>
                  <a:gd name="T7" fmla="*/ 55 h 135"/>
                  <a:gd name="T8" fmla="*/ 15 w 68"/>
                  <a:gd name="T9" fmla="*/ 135 h 135"/>
                  <a:gd name="T10" fmla="*/ 0 w 68"/>
                  <a:gd name="T11" fmla="*/ 40 h 135"/>
                  <a:gd name="T12" fmla="*/ 23 w 68"/>
                  <a:gd name="T13" fmla="*/ 88 h 135"/>
                  <a:gd name="T14" fmla="*/ 42 w 68"/>
                  <a:gd name="T15" fmla="*/ 0 h 135"/>
                  <a:gd name="T16" fmla="*/ 47 w 68"/>
                  <a:gd name="T17" fmla="*/ 1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135">
                    <a:moveTo>
                      <a:pt x="47" y="1"/>
                    </a:moveTo>
                    <a:lnTo>
                      <a:pt x="47" y="1"/>
                    </a:lnTo>
                    <a:lnTo>
                      <a:pt x="27" y="89"/>
                    </a:lnTo>
                    <a:lnTo>
                      <a:pt x="68" y="55"/>
                    </a:lnTo>
                    <a:lnTo>
                      <a:pt x="15" y="135"/>
                    </a:lnTo>
                    <a:lnTo>
                      <a:pt x="0" y="40"/>
                    </a:lnTo>
                    <a:lnTo>
                      <a:pt x="23" y="88"/>
                    </a:lnTo>
                    <a:lnTo>
                      <a:pt x="42" y="0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95" name="Freeform 683"/>
              <p:cNvSpPr>
                <a:spLocks/>
              </p:cNvSpPr>
              <p:nvPr/>
            </p:nvSpPr>
            <p:spPr bwMode="auto">
              <a:xfrm>
                <a:off x="5615" y="1831"/>
                <a:ext cx="35" cy="70"/>
              </a:xfrm>
              <a:custGeom>
                <a:avLst/>
                <a:gdLst>
                  <a:gd name="T0" fmla="*/ 47 w 68"/>
                  <a:gd name="T1" fmla="*/ 1 h 135"/>
                  <a:gd name="T2" fmla="*/ 47 w 68"/>
                  <a:gd name="T3" fmla="*/ 1 h 135"/>
                  <a:gd name="T4" fmla="*/ 27 w 68"/>
                  <a:gd name="T5" fmla="*/ 89 h 135"/>
                  <a:gd name="T6" fmla="*/ 68 w 68"/>
                  <a:gd name="T7" fmla="*/ 55 h 135"/>
                  <a:gd name="T8" fmla="*/ 15 w 68"/>
                  <a:gd name="T9" fmla="*/ 135 h 135"/>
                  <a:gd name="T10" fmla="*/ 0 w 68"/>
                  <a:gd name="T11" fmla="*/ 40 h 135"/>
                  <a:gd name="T12" fmla="*/ 23 w 68"/>
                  <a:gd name="T13" fmla="*/ 88 h 135"/>
                  <a:gd name="T14" fmla="*/ 42 w 68"/>
                  <a:gd name="T15" fmla="*/ 0 h 135"/>
                  <a:gd name="T16" fmla="*/ 47 w 68"/>
                  <a:gd name="T17" fmla="*/ 1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135">
                    <a:moveTo>
                      <a:pt x="47" y="1"/>
                    </a:moveTo>
                    <a:lnTo>
                      <a:pt x="47" y="1"/>
                    </a:lnTo>
                    <a:lnTo>
                      <a:pt x="27" y="89"/>
                    </a:lnTo>
                    <a:lnTo>
                      <a:pt x="68" y="55"/>
                    </a:lnTo>
                    <a:lnTo>
                      <a:pt x="15" y="135"/>
                    </a:lnTo>
                    <a:lnTo>
                      <a:pt x="0" y="40"/>
                    </a:lnTo>
                    <a:lnTo>
                      <a:pt x="23" y="88"/>
                    </a:lnTo>
                    <a:lnTo>
                      <a:pt x="42" y="0"/>
                    </a:lnTo>
                    <a:lnTo>
                      <a:pt x="47" y="1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96" name="Freeform 684"/>
              <p:cNvSpPr>
                <a:spLocks/>
              </p:cNvSpPr>
              <p:nvPr/>
            </p:nvSpPr>
            <p:spPr bwMode="auto">
              <a:xfrm>
                <a:off x="4967" y="1586"/>
                <a:ext cx="235" cy="185"/>
              </a:xfrm>
              <a:custGeom>
                <a:avLst/>
                <a:gdLst>
                  <a:gd name="T0" fmla="*/ 452 w 455"/>
                  <a:gd name="T1" fmla="*/ 358 h 358"/>
                  <a:gd name="T2" fmla="*/ 452 w 455"/>
                  <a:gd name="T3" fmla="*/ 358 h 358"/>
                  <a:gd name="T4" fmla="*/ 36 w 455"/>
                  <a:gd name="T5" fmla="*/ 32 h 358"/>
                  <a:gd name="T6" fmla="*/ 49 w 455"/>
                  <a:gd name="T7" fmla="*/ 83 h 358"/>
                  <a:gd name="T8" fmla="*/ 0 w 455"/>
                  <a:gd name="T9" fmla="*/ 0 h 358"/>
                  <a:gd name="T10" fmla="*/ 92 w 455"/>
                  <a:gd name="T11" fmla="*/ 28 h 358"/>
                  <a:gd name="T12" fmla="*/ 39 w 455"/>
                  <a:gd name="T13" fmla="*/ 28 h 358"/>
                  <a:gd name="T14" fmla="*/ 455 w 455"/>
                  <a:gd name="T15" fmla="*/ 354 h 358"/>
                  <a:gd name="T16" fmla="*/ 452 w 455"/>
                  <a:gd name="T17" fmla="*/ 358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5" h="358">
                    <a:moveTo>
                      <a:pt x="452" y="358"/>
                    </a:moveTo>
                    <a:lnTo>
                      <a:pt x="452" y="358"/>
                    </a:lnTo>
                    <a:lnTo>
                      <a:pt x="36" y="32"/>
                    </a:lnTo>
                    <a:lnTo>
                      <a:pt x="49" y="83"/>
                    </a:lnTo>
                    <a:lnTo>
                      <a:pt x="0" y="0"/>
                    </a:lnTo>
                    <a:lnTo>
                      <a:pt x="92" y="28"/>
                    </a:lnTo>
                    <a:lnTo>
                      <a:pt x="39" y="28"/>
                    </a:lnTo>
                    <a:lnTo>
                      <a:pt x="455" y="354"/>
                    </a:lnTo>
                    <a:lnTo>
                      <a:pt x="452" y="358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97" name="Freeform 685"/>
              <p:cNvSpPr>
                <a:spLocks/>
              </p:cNvSpPr>
              <p:nvPr/>
            </p:nvSpPr>
            <p:spPr bwMode="auto">
              <a:xfrm>
                <a:off x="4967" y="1586"/>
                <a:ext cx="235" cy="185"/>
              </a:xfrm>
              <a:custGeom>
                <a:avLst/>
                <a:gdLst>
                  <a:gd name="T0" fmla="*/ 452 w 455"/>
                  <a:gd name="T1" fmla="*/ 358 h 358"/>
                  <a:gd name="T2" fmla="*/ 452 w 455"/>
                  <a:gd name="T3" fmla="*/ 358 h 358"/>
                  <a:gd name="T4" fmla="*/ 36 w 455"/>
                  <a:gd name="T5" fmla="*/ 32 h 358"/>
                  <a:gd name="T6" fmla="*/ 49 w 455"/>
                  <a:gd name="T7" fmla="*/ 83 h 358"/>
                  <a:gd name="T8" fmla="*/ 0 w 455"/>
                  <a:gd name="T9" fmla="*/ 0 h 358"/>
                  <a:gd name="T10" fmla="*/ 92 w 455"/>
                  <a:gd name="T11" fmla="*/ 28 h 358"/>
                  <a:gd name="T12" fmla="*/ 39 w 455"/>
                  <a:gd name="T13" fmla="*/ 28 h 358"/>
                  <a:gd name="T14" fmla="*/ 455 w 455"/>
                  <a:gd name="T15" fmla="*/ 354 h 358"/>
                  <a:gd name="T16" fmla="*/ 452 w 455"/>
                  <a:gd name="T17" fmla="*/ 358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5" h="358">
                    <a:moveTo>
                      <a:pt x="452" y="358"/>
                    </a:moveTo>
                    <a:lnTo>
                      <a:pt x="452" y="358"/>
                    </a:lnTo>
                    <a:lnTo>
                      <a:pt x="36" y="32"/>
                    </a:lnTo>
                    <a:lnTo>
                      <a:pt x="49" y="83"/>
                    </a:lnTo>
                    <a:lnTo>
                      <a:pt x="0" y="0"/>
                    </a:lnTo>
                    <a:lnTo>
                      <a:pt x="92" y="28"/>
                    </a:lnTo>
                    <a:lnTo>
                      <a:pt x="39" y="28"/>
                    </a:lnTo>
                    <a:lnTo>
                      <a:pt x="455" y="354"/>
                    </a:lnTo>
                    <a:lnTo>
                      <a:pt x="452" y="358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98" name="Freeform 686"/>
              <p:cNvSpPr>
                <a:spLocks/>
              </p:cNvSpPr>
              <p:nvPr/>
            </p:nvSpPr>
            <p:spPr bwMode="auto">
              <a:xfrm>
                <a:off x="6008" y="2214"/>
                <a:ext cx="410" cy="226"/>
              </a:xfrm>
              <a:custGeom>
                <a:avLst/>
                <a:gdLst>
                  <a:gd name="T0" fmla="*/ 791 w 794"/>
                  <a:gd name="T1" fmla="*/ 439 h 439"/>
                  <a:gd name="T2" fmla="*/ 791 w 794"/>
                  <a:gd name="T3" fmla="*/ 439 h 439"/>
                  <a:gd name="T4" fmla="*/ 41 w 794"/>
                  <a:gd name="T5" fmla="*/ 26 h 439"/>
                  <a:gd name="T6" fmla="*/ 62 w 794"/>
                  <a:gd name="T7" fmla="*/ 74 h 439"/>
                  <a:gd name="T8" fmla="*/ 0 w 794"/>
                  <a:gd name="T9" fmla="*/ 0 h 439"/>
                  <a:gd name="T10" fmla="*/ 96 w 794"/>
                  <a:gd name="T11" fmla="*/ 13 h 439"/>
                  <a:gd name="T12" fmla="*/ 43 w 794"/>
                  <a:gd name="T13" fmla="*/ 21 h 439"/>
                  <a:gd name="T14" fmla="*/ 794 w 794"/>
                  <a:gd name="T15" fmla="*/ 435 h 439"/>
                  <a:gd name="T16" fmla="*/ 791 w 794"/>
                  <a:gd name="T17" fmla="*/ 439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4" h="439">
                    <a:moveTo>
                      <a:pt x="791" y="439"/>
                    </a:moveTo>
                    <a:lnTo>
                      <a:pt x="791" y="439"/>
                    </a:lnTo>
                    <a:lnTo>
                      <a:pt x="41" y="26"/>
                    </a:lnTo>
                    <a:lnTo>
                      <a:pt x="62" y="74"/>
                    </a:lnTo>
                    <a:lnTo>
                      <a:pt x="0" y="0"/>
                    </a:lnTo>
                    <a:lnTo>
                      <a:pt x="96" y="13"/>
                    </a:lnTo>
                    <a:lnTo>
                      <a:pt x="43" y="21"/>
                    </a:lnTo>
                    <a:lnTo>
                      <a:pt x="794" y="435"/>
                    </a:lnTo>
                    <a:lnTo>
                      <a:pt x="791" y="439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99" name="Freeform 687"/>
              <p:cNvSpPr>
                <a:spLocks/>
              </p:cNvSpPr>
              <p:nvPr/>
            </p:nvSpPr>
            <p:spPr bwMode="auto">
              <a:xfrm>
                <a:off x="6008" y="2214"/>
                <a:ext cx="410" cy="226"/>
              </a:xfrm>
              <a:custGeom>
                <a:avLst/>
                <a:gdLst>
                  <a:gd name="T0" fmla="*/ 791 w 794"/>
                  <a:gd name="T1" fmla="*/ 439 h 439"/>
                  <a:gd name="T2" fmla="*/ 791 w 794"/>
                  <a:gd name="T3" fmla="*/ 439 h 439"/>
                  <a:gd name="T4" fmla="*/ 41 w 794"/>
                  <a:gd name="T5" fmla="*/ 26 h 439"/>
                  <a:gd name="T6" fmla="*/ 62 w 794"/>
                  <a:gd name="T7" fmla="*/ 74 h 439"/>
                  <a:gd name="T8" fmla="*/ 0 w 794"/>
                  <a:gd name="T9" fmla="*/ 0 h 439"/>
                  <a:gd name="T10" fmla="*/ 96 w 794"/>
                  <a:gd name="T11" fmla="*/ 13 h 439"/>
                  <a:gd name="T12" fmla="*/ 43 w 794"/>
                  <a:gd name="T13" fmla="*/ 21 h 439"/>
                  <a:gd name="T14" fmla="*/ 794 w 794"/>
                  <a:gd name="T15" fmla="*/ 435 h 439"/>
                  <a:gd name="T16" fmla="*/ 791 w 794"/>
                  <a:gd name="T17" fmla="*/ 439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4" h="439">
                    <a:moveTo>
                      <a:pt x="791" y="439"/>
                    </a:moveTo>
                    <a:lnTo>
                      <a:pt x="791" y="439"/>
                    </a:lnTo>
                    <a:lnTo>
                      <a:pt x="41" y="26"/>
                    </a:lnTo>
                    <a:lnTo>
                      <a:pt x="62" y="74"/>
                    </a:lnTo>
                    <a:lnTo>
                      <a:pt x="0" y="0"/>
                    </a:lnTo>
                    <a:lnTo>
                      <a:pt x="96" y="13"/>
                    </a:lnTo>
                    <a:lnTo>
                      <a:pt x="43" y="21"/>
                    </a:lnTo>
                    <a:lnTo>
                      <a:pt x="794" y="435"/>
                    </a:lnTo>
                    <a:lnTo>
                      <a:pt x="791" y="43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00" name="Freeform 688"/>
              <p:cNvSpPr>
                <a:spLocks/>
              </p:cNvSpPr>
              <p:nvPr/>
            </p:nvSpPr>
            <p:spPr bwMode="auto">
              <a:xfrm>
                <a:off x="5865" y="2274"/>
                <a:ext cx="45" cy="344"/>
              </a:xfrm>
              <a:custGeom>
                <a:avLst/>
                <a:gdLst>
                  <a:gd name="T0" fmla="*/ 0 w 86"/>
                  <a:gd name="T1" fmla="*/ 666 h 666"/>
                  <a:gd name="T2" fmla="*/ 0 w 86"/>
                  <a:gd name="T3" fmla="*/ 666 h 666"/>
                  <a:gd name="T4" fmla="*/ 53 w 86"/>
                  <a:gd name="T5" fmla="*/ 47 h 666"/>
                  <a:gd name="T6" fmla="*/ 17 w 86"/>
                  <a:gd name="T7" fmla="*/ 86 h 666"/>
                  <a:gd name="T8" fmla="*/ 59 w 86"/>
                  <a:gd name="T9" fmla="*/ 0 h 666"/>
                  <a:gd name="T10" fmla="*/ 86 w 86"/>
                  <a:gd name="T11" fmla="*/ 92 h 666"/>
                  <a:gd name="T12" fmla="*/ 57 w 86"/>
                  <a:gd name="T13" fmla="*/ 48 h 666"/>
                  <a:gd name="T14" fmla="*/ 4 w 86"/>
                  <a:gd name="T15" fmla="*/ 666 h 666"/>
                  <a:gd name="T16" fmla="*/ 0 w 86"/>
                  <a:gd name="T17" fmla="*/ 666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666">
                    <a:moveTo>
                      <a:pt x="0" y="666"/>
                    </a:moveTo>
                    <a:lnTo>
                      <a:pt x="0" y="666"/>
                    </a:lnTo>
                    <a:lnTo>
                      <a:pt x="53" y="47"/>
                    </a:lnTo>
                    <a:lnTo>
                      <a:pt x="17" y="86"/>
                    </a:lnTo>
                    <a:lnTo>
                      <a:pt x="59" y="0"/>
                    </a:lnTo>
                    <a:lnTo>
                      <a:pt x="86" y="92"/>
                    </a:lnTo>
                    <a:lnTo>
                      <a:pt x="57" y="48"/>
                    </a:lnTo>
                    <a:lnTo>
                      <a:pt x="4" y="666"/>
                    </a:lnTo>
                    <a:lnTo>
                      <a:pt x="0" y="666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01" name="Freeform 689"/>
              <p:cNvSpPr>
                <a:spLocks/>
              </p:cNvSpPr>
              <p:nvPr/>
            </p:nvSpPr>
            <p:spPr bwMode="auto">
              <a:xfrm>
                <a:off x="5865" y="2274"/>
                <a:ext cx="45" cy="344"/>
              </a:xfrm>
              <a:custGeom>
                <a:avLst/>
                <a:gdLst>
                  <a:gd name="T0" fmla="*/ 0 w 86"/>
                  <a:gd name="T1" fmla="*/ 666 h 666"/>
                  <a:gd name="T2" fmla="*/ 0 w 86"/>
                  <a:gd name="T3" fmla="*/ 666 h 666"/>
                  <a:gd name="T4" fmla="*/ 53 w 86"/>
                  <a:gd name="T5" fmla="*/ 47 h 666"/>
                  <a:gd name="T6" fmla="*/ 17 w 86"/>
                  <a:gd name="T7" fmla="*/ 86 h 666"/>
                  <a:gd name="T8" fmla="*/ 59 w 86"/>
                  <a:gd name="T9" fmla="*/ 0 h 666"/>
                  <a:gd name="T10" fmla="*/ 86 w 86"/>
                  <a:gd name="T11" fmla="*/ 92 h 666"/>
                  <a:gd name="T12" fmla="*/ 57 w 86"/>
                  <a:gd name="T13" fmla="*/ 48 h 666"/>
                  <a:gd name="T14" fmla="*/ 4 w 86"/>
                  <a:gd name="T15" fmla="*/ 666 h 666"/>
                  <a:gd name="T16" fmla="*/ 0 w 86"/>
                  <a:gd name="T17" fmla="*/ 666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666">
                    <a:moveTo>
                      <a:pt x="0" y="666"/>
                    </a:moveTo>
                    <a:lnTo>
                      <a:pt x="0" y="666"/>
                    </a:lnTo>
                    <a:lnTo>
                      <a:pt x="53" y="47"/>
                    </a:lnTo>
                    <a:lnTo>
                      <a:pt x="17" y="86"/>
                    </a:lnTo>
                    <a:lnTo>
                      <a:pt x="59" y="0"/>
                    </a:lnTo>
                    <a:lnTo>
                      <a:pt x="86" y="92"/>
                    </a:lnTo>
                    <a:lnTo>
                      <a:pt x="57" y="48"/>
                    </a:lnTo>
                    <a:lnTo>
                      <a:pt x="4" y="666"/>
                    </a:lnTo>
                    <a:lnTo>
                      <a:pt x="0" y="666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02" name="Freeform 690"/>
              <p:cNvSpPr>
                <a:spLocks/>
              </p:cNvSpPr>
              <p:nvPr/>
            </p:nvSpPr>
            <p:spPr bwMode="auto">
              <a:xfrm>
                <a:off x="5345" y="2140"/>
                <a:ext cx="443" cy="36"/>
              </a:xfrm>
              <a:custGeom>
                <a:avLst/>
                <a:gdLst>
                  <a:gd name="T0" fmla="*/ 0 w 858"/>
                  <a:gd name="T1" fmla="*/ 37 h 70"/>
                  <a:gd name="T2" fmla="*/ 0 w 858"/>
                  <a:gd name="T3" fmla="*/ 37 h 70"/>
                  <a:gd name="T4" fmla="*/ 811 w 858"/>
                  <a:gd name="T5" fmla="*/ 32 h 70"/>
                  <a:gd name="T6" fmla="*/ 769 w 858"/>
                  <a:gd name="T7" fmla="*/ 0 h 70"/>
                  <a:gd name="T8" fmla="*/ 858 w 858"/>
                  <a:gd name="T9" fmla="*/ 34 h 70"/>
                  <a:gd name="T10" fmla="*/ 769 w 858"/>
                  <a:gd name="T11" fmla="*/ 70 h 70"/>
                  <a:gd name="T12" fmla="*/ 811 w 858"/>
                  <a:gd name="T13" fmla="*/ 37 h 70"/>
                  <a:gd name="T14" fmla="*/ 0 w 858"/>
                  <a:gd name="T15" fmla="*/ 41 h 70"/>
                  <a:gd name="T16" fmla="*/ 0 w 858"/>
                  <a:gd name="T17" fmla="*/ 3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8" h="70">
                    <a:moveTo>
                      <a:pt x="0" y="37"/>
                    </a:moveTo>
                    <a:lnTo>
                      <a:pt x="0" y="37"/>
                    </a:lnTo>
                    <a:lnTo>
                      <a:pt x="811" y="32"/>
                    </a:lnTo>
                    <a:lnTo>
                      <a:pt x="769" y="0"/>
                    </a:lnTo>
                    <a:lnTo>
                      <a:pt x="858" y="34"/>
                    </a:lnTo>
                    <a:lnTo>
                      <a:pt x="769" y="70"/>
                    </a:lnTo>
                    <a:lnTo>
                      <a:pt x="811" y="37"/>
                    </a:lnTo>
                    <a:lnTo>
                      <a:pt x="0" y="41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03" name="Freeform 691"/>
              <p:cNvSpPr>
                <a:spLocks/>
              </p:cNvSpPr>
              <p:nvPr/>
            </p:nvSpPr>
            <p:spPr bwMode="auto">
              <a:xfrm>
                <a:off x="5345" y="2140"/>
                <a:ext cx="443" cy="36"/>
              </a:xfrm>
              <a:custGeom>
                <a:avLst/>
                <a:gdLst>
                  <a:gd name="T0" fmla="*/ 0 w 858"/>
                  <a:gd name="T1" fmla="*/ 37 h 70"/>
                  <a:gd name="T2" fmla="*/ 0 w 858"/>
                  <a:gd name="T3" fmla="*/ 37 h 70"/>
                  <a:gd name="T4" fmla="*/ 811 w 858"/>
                  <a:gd name="T5" fmla="*/ 32 h 70"/>
                  <a:gd name="T6" fmla="*/ 769 w 858"/>
                  <a:gd name="T7" fmla="*/ 0 h 70"/>
                  <a:gd name="T8" fmla="*/ 858 w 858"/>
                  <a:gd name="T9" fmla="*/ 34 h 70"/>
                  <a:gd name="T10" fmla="*/ 769 w 858"/>
                  <a:gd name="T11" fmla="*/ 70 h 70"/>
                  <a:gd name="T12" fmla="*/ 811 w 858"/>
                  <a:gd name="T13" fmla="*/ 37 h 70"/>
                  <a:gd name="T14" fmla="*/ 0 w 858"/>
                  <a:gd name="T15" fmla="*/ 41 h 70"/>
                  <a:gd name="T16" fmla="*/ 0 w 858"/>
                  <a:gd name="T17" fmla="*/ 3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8" h="70">
                    <a:moveTo>
                      <a:pt x="0" y="37"/>
                    </a:moveTo>
                    <a:lnTo>
                      <a:pt x="0" y="37"/>
                    </a:lnTo>
                    <a:lnTo>
                      <a:pt x="811" y="32"/>
                    </a:lnTo>
                    <a:lnTo>
                      <a:pt x="769" y="0"/>
                    </a:lnTo>
                    <a:lnTo>
                      <a:pt x="858" y="34"/>
                    </a:lnTo>
                    <a:lnTo>
                      <a:pt x="769" y="70"/>
                    </a:lnTo>
                    <a:lnTo>
                      <a:pt x="811" y="37"/>
                    </a:lnTo>
                    <a:lnTo>
                      <a:pt x="0" y="41"/>
                    </a:lnTo>
                    <a:lnTo>
                      <a:pt x="0" y="37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04" name="Freeform 692"/>
              <p:cNvSpPr>
                <a:spLocks/>
              </p:cNvSpPr>
              <p:nvPr/>
            </p:nvSpPr>
            <p:spPr bwMode="auto">
              <a:xfrm>
                <a:off x="5651" y="1976"/>
                <a:ext cx="159" cy="114"/>
              </a:xfrm>
              <a:custGeom>
                <a:avLst/>
                <a:gdLst>
                  <a:gd name="T0" fmla="*/ 3 w 308"/>
                  <a:gd name="T1" fmla="*/ 0 h 219"/>
                  <a:gd name="T2" fmla="*/ 3 w 308"/>
                  <a:gd name="T3" fmla="*/ 0 h 219"/>
                  <a:gd name="T4" fmla="*/ 271 w 308"/>
                  <a:gd name="T5" fmla="*/ 189 h 219"/>
                  <a:gd name="T6" fmla="*/ 255 w 308"/>
                  <a:gd name="T7" fmla="*/ 138 h 219"/>
                  <a:gd name="T8" fmla="*/ 308 w 308"/>
                  <a:gd name="T9" fmla="*/ 219 h 219"/>
                  <a:gd name="T10" fmla="*/ 215 w 308"/>
                  <a:gd name="T11" fmla="*/ 195 h 219"/>
                  <a:gd name="T12" fmla="*/ 268 w 308"/>
                  <a:gd name="T13" fmla="*/ 193 h 219"/>
                  <a:gd name="T14" fmla="*/ 0 w 308"/>
                  <a:gd name="T15" fmla="*/ 4 h 219"/>
                  <a:gd name="T16" fmla="*/ 3 w 308"/>
                  <a:gd name="T17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8" h="219">
                    <a:moveTo>
                      <a:pt x="3" y="0"/>
                    </a:moveTo>
                    <a:lnTo>
                      <a:pt x="3" y="0"/>
                    </a:lnTo>
                    <a:lnTo>
                      <a:pt x="271" y="189"/>
                    </a:lnTo>
                    <a:lnTo>
                      <a:pt x="255" y="138"/>
                    </a:lnTo>
                    <a:lnTo>
                      <a:pt x="308" y="219"/>
                    </a:lnTo>
                    <a:lnTo>
                      <a:pt x="215" y="195"/>
                    </a:lnTo>
                    <a:lnTo>
                      <a:pt x="268" y="193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05" name="Freeform 693"/>
              <p:cNvSpPr>
                <a:spLocks/>
              </p:cNvSpPr>
              <p:nvPr/>
            </p:nvSpPr>
            <p:spPr bwMode="auto">
              <a:xfrm>
                <a:off x="5651" y="1976"/>
                <a:ext cx="159" cy="114"/>
              </a:xfrm>
              <a:custGeom>
                <a:avLst/>
                <a:gdLst>
                  <a:gd name="T0" fmla="*/ 3 w 308"/>
                  <a:gd name="T1" fmla="*/ 0 h 219"/>
                  <a:gd name="T2" fmla="*/ 3 w 308"/>
                  <a:gd name="T3" fmla="*/ 0 h 219"/>
                  <a:gd name="T4" fmla="*/ 271 w 308"/>
                  <a:gd name="T5" fmla="*/ 189 h 219"/>
                  <a:gd name="T6" fmla="*/ 255 w 308"/>
                  <a:gd name="T7" fmla="*/ 138 h 219"/>
                  <a:gd name="T8" fmla="*/ 308 w 308"/>
                  <a:gd name="T9" fmla="*/ 219 h 219"/>
                  <a:gd name="T10" fmla="*/ 215 w 308"/>
                  <a:gd name="T11" fmla="*/ 195 h 219"/>
                  <a:gd name="T12" fmla="*/ 268 w 308"/>
                  <a:gd name="T13" fmla="*/ 193 h 219"/>
                  <a:gd name="T14" fmla="*/ 0 w 308"/>
                  <a:gd name="T15" fmla="*/ 4 h 219"/>
                  <a:gd name="T16" fmla="*/ 3 w 308"/>
                  <a:gd name="T17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8" h="219">
                    <a:moveTo>
                      <a:pt x="3" y="0"/>
                    </a:moveTo>
                    <a:lnTo>
                      <a:pt x="3" y="0"/>
                    </a:lnTo>
                    <a:lnTo>
                      <a:pt x="271" y="189"/>
                    </a:lnTo>
                    <a:lnTo>
                      <a:pt x="255" y="138"/>
                    </a:lnTo>
                    <a:lnTo>
                      <a:pt x="308" y="219"/>
                    </a:lnTo>
                    <a:lnTo>
                      <a:pt x="215" y="195"/>
                    </a:lnTo>
                    <a:lnTo>
                      <a:pt x="268" y="193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06" name="Freeform 694"/>
              <p:cNvSpPr>
                <a:spLocks/>
              </p:cNvSpPr>
              <p:nvPr/>
            </p:nvSpPr>
            <p:spPr bwMode="auto">
              <a:xfrm>
                <a:off x="4968" y="1583"/>
                <a:ext cx="838" cy="513"/>
              </a:xfrm>
              <a:custGeom>
                <a:avLst/>
                <a:gdLst>
                  <a:gd name="T0" fmla="*/ 3 w 1621"/>
                  <a:gd name="T1" fmla="*/ 0 h 993"/>
                  <a:gd name="T2" fmla="*/ 3 w 1621"/>
                  <a:gd name="T3" fmla="*/ 0 h 993"/>
                  <a:gd name="T4" fmla="*/ 1581 w 1621"/>
                  <a:gd name="T5" fmla="*/ 966 h 993"/>
                  <a:gd name="T6" fmla="*/ 1563 w 1621"/>
                  <a:gd name="T7" fmla="*/ 917 h 993"/>
                  <a:gd name="T8" fmla="*/ 1621 w 1621"/>
                  <a:gd name="T9" fmla="*/ 993 h 993"/>
                  <a:gd name="T10" fmla="*/ 1526 w 1621"/>
                  <a:gd name="T11" fmla="*/ 976 h 993"/>
                  <a:gd name="T12" fmla="*/ 1579 w 1621"/>
                  <a:gd name="T13" fmla="*/ 970 h 993"/>
                  <a:gd name="T14" fmla="*/ 0 w 1621"/>
                  <a:gd name="T15" fmla="*/ 4 h 993"/>
                  <a:gd name="T16" fmla="*/ 3 w 1621"/>
                  <a:gd name="T17" fmla="*/ 0 h 9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21" h="993">
                    <a:moveTo>
                      <a:pt x="3" y="0"/>
                    </a:moveTo>
                    <a:lnTo>
                      <a:pt x="3" y="0"/>
                    </a:lnTo>
                    <a:lnTo>
                      <a:pt x="1581" y="966"/>
                    </a:lnTo>
                    <a:lnTo>
                      <a:pt x="1563" y="917"/>
                    </a:lnTo>
                    <a:lnTo>
                      <a:pt x="1621" y="993"/>
                    </a:lnTo>
                    <a:lnTo>
                      <a:pt x="1526" y="976"/>
                    </a:lnTo>
                    <a:lnTo>
                      <a:pt x="1579" y="970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07" name="Freeform 695"/>
              <p:cNvSpPr>
                <a:spLocks/>
              </p:cNvSpPr>
              <p:nvPr/>
            </p:nvSpPr>
            <p:spPr bwMode="auto">
              <a:xfrm>
                <a:off x="4968" y="1583"/>
                <a:ext cx="838" cy="513"/>
              </a:xfrm>
              <a:custGeom>
                <a:avLst/>
                <a:gdLst>
                  <a:gd name="T0" fmla="*/ 3 w 1621"/>
                  <a:gd name="T1" fmla="*/ 0 h 993"/>
                  <a:gd name="T2" fmla="*/ 3 w 1621"/>
                  <a:gd name="T3" fmla="*/ 0 h 993"/>
                  <a:gd name="T4" fmla="*/ 1581 w 1621"/>
                  <a:gd name="T5" fmla="*/ 966 h 993"/>
                  <a:gd name="T6" fmla="*/ 1563 w 1621"/>
                  <a:gd name="T7" fmla="*/ 917 h 993"/>
                  <a:gd name="T8" fmla="*/ 1621 w 1621"/>
                  <a:gd name="T9" fmla="*/ 993 h 993"/>
                  <a:gd name="T10" fmla="*/ 1526 w 1621"/>
                  <a:gd name="T11" fmla="*/ 976 h 993"/>
                  <a:gd name="T12" fmla="*/ 1579 w 1621"/>
                  <a:gd name="T13" fmla="*/ 970 h 993"/>
                  <a:gd name="T14" fmla="*/ 0 w 1621"/>
                  <a:gd name="T15" fmla="*/ 4 h 993"/>
                  <a:gd name="T16" fmla="*/ 3 w 1621"/>
                  <a:gd name="T17" fmla="*/ 0 h 9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21" h="993">
                    <a:moveTo>
                      <a:pt x="3" y="0"/>
                    </a:moveTo>
                    <a:lnTo>
                      <a:pt x="3" y="0"/>
                    </a:lnTo>
                    <a:lnTo>
                      <a:pt x="1581" y="966"/>
                    </a:lnTo>
                    <a:lnTo>
                      <a:pt x="1563" y="917"/>
                    </a:lnTo>
                    <a:lnTo>
                      <a:pt x="1621" y="993"/>
                    </a:lnTo>
                    <a:lnTo>
                      <a:pt x="1526" y="976"/>
                    </a:lnTo>
                    <a:lnTo>
                      <a:pt x="1579" y="970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08" name="Freeform 696"/>
              <p:cNvSpPr>
                <a:spLocks/>
              </p:cNvSpPr>
              <p:nvPr/>
            </p:nvSpPr>
            <p:spPr bwMode="auto">
              <a:xfrm>
                <a:off x="5309" y="1840"/>
                <a:ext cx="493" cy="262"/>
              </a:xfrm>
              <a:custGeom>
                <a:avLst/>
                <a:gdLst>
                  <a:gd name="T0" fmla="*/ 3 w 955"/>
                  <a:gd name="T1" fmla="*/ 0 h 508"/>
                  <a:gd name="T2" fmla="*/ 3 w 955"/>
                  <a:gd name="T3" fmla="*/ 0 h 508"/>
                  <a:gd name="T4" fmla="*/ 914 w 955"/>
                  <a:gd name="T5" fmla="*/ 484 h 508"/>
                  <a:gd name="T6" fmla="*/ 892 w 955"/>
                  <a:gd name="T7" fmla="*/ 435 h 508"/>
                  <a:gd name="T8" fmla="*/ 955 w 955"/>
                  <a:gd name="T9" fmla="*/ 508 h 508"/>
                  <a:gd name="T10" fmla="*/ 859 w 955"/>
                  <a:gd name="T11" fmla="*/ 497 h 508"/>
                  <a:gd name="T12" fmla="*/ 912 w 955"/>
                  <a:gd name="T13" fmla="*/ 488 h 508"/>
                  <a:gd name="T14" fmla="*/ 0 w 955"/>
                  <a:gd name="T15" fmla="*/ 4 h 508"/>
                  <a:gd name="T16" fmla="*/ 3 w 955"/>
                  <a:gd name="T17" fmla="*/ 0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5" h="508">
                    <a:moveTo>
                      <a:pt x="3" y="0"/>
                    </a:moveTo>
                    <a:lnTo>
                      <a:pt x="3" y="0"/>
                    </a:lnTo>
                    <a:lnTo>
                      <a:pt x="914" y="484"/>
                    </a:lnTo>
                    <a:lnTo>
                      <a:pt x="892" y="435"/>
                    </a:lnTo>
                    <a:lnTo>
                      <a:pt x="955" y="508"/>
                    </a:lnTo>
                    <a:lnTo>
                      <a:pt x="859" y="497"/>
                    </a:lnTo>
                    <a:lnTo>
                      <a:pt x="912" y="488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09" name="Freeform 697"/>
              <p:cNvSpPr>
                <a:spLocks/>
              </p:cNvSpPr>
              <p:nvPr/>
            </p:nvSpPr>
            <p:spPr bwMode="auto">
              <a:xfrm>
                <a:off x="5309" y="1840"/>
                <a:ext cx="493" cy="262"/>
              </a:xfrm>
              <a:custGeom>
                <a:avLst/>
                <a:gdLst>
                  <a:gd name="T0" fmla="*/ 3 w 955"/>
                  <a:gd name="T1" fmla="*/ 0 h 508"/>
                  <a:gd name="T2" fmla="*/ 3 w 955"/>
                  <a:gd name="T3" fmla="*/ 0 h 508"/>
                  <a:gd name="T4" fmla="*/ 914 w 955"/>
                  <a:gd name="T5" fmla="*/ 484 h 508"/>
                  <a:gd name="T6" fmla="*/ 892 w 955"/>
                  <a:gd name="T7" fmla="*/ 435 h 508"/>
                  <a:gd name="T8" fmla="*/ 955 w 955"/>
                  <a:gd name="T9" fmla="*/ 508 h 508"/>
                  <a:gd name="T10" fmla="*/ 859 w 955"/>
                  <a:gd name="T11" fmla="*/ 497 h 508"/>
                  <a:gd name="T12" fmla="*/ 912 w 955"/>
                  <a:gd name="T13" fmla="*/ 488 h 508"/>
                  <a:gd name="T14" fmla="*/ 0 w 955"/>
                  <a:gd name="T15" fmla="*/ 4 h 508"/>
                  <a:gd name="T16" fmla="*/ 3 w 955"/>
                  <a:gd name="T17" fmla="*/ 0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5" h="508">
                    <a:moveTo>
                      <a:pt x="3" y="0"/>
                    </a:moveTo>
                    <a:lnTo>
                      <a:pt x="3" y="0"/>
                    </a:lnTo>
                    <a:lnTo>
                      <a:pt x="914" y="484"/>
                    </a:lnTo>
                    <a:lnTo>
                      <a:pt x="892" y="435"/>
                    </a:lnTo>
                    <a:lnTo>
                      <a:pt x="955" y="508"/>
                    </a:lnTo>
                    <a:lnTo>
                      <a:pt x="859" y="497"/>
                    </a:lnTo>
                    <a:lnTo>
                      <a:pt x="912" y="488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10" name="Freeform 698"/>
              <p:cNvSpPr>
                <a:spLocks/>
              </p:cNvSpPr>
              <p:nvPr/>
            </p:nvSpPr>
            <p:spPr bwMode="auto">
              <a:xfrm>
                <a:off x="5781" y="1504"/>
                <a:ext cx="112" cy="538"/>
              </a:xfrm>
              <a:custGeom>
                <a:avLst/>
                <a:gdLst>
                  <a:gd name="T0" fmla="*/ 5 w 217"/>
                  <a:gd name="T1" fmla="*/ 0 h 1041"/>
                  <a:gd name="T2" fmla="*/ 5 w 217"/>
                  <a:gd name="T3" fmla="*/ 0 h 1041"/>
                  <a:gd name="T4" fmla="*/ 193 w 217"/>
                  <a:gd name="T5" fmla="*/ 993 h 1041"/>
                  <a:gd name="T6" fmla="*/ 217 w 217"/>
                  <a:gd name="T7" fmla="*/ 946 h 1041"/>
                  <a:gd name="T8" fmla="*/ 199 w 217"/>
                  <a:gd name="T9" fmla="*/ 1041 h 1041"/>
                  <a:gd name="T10" fmla="*/ 148 w 217"/>
                  <a:gd name="T11" fmla="*/ 959 h 1041"/>
                  <a:gd name="T12" fmla="*/ 188 w 217"/>
                  <a:gd name="T13" fmla="*/ 994 h 1041"/>
                  <a:gd name="T14" fmla="*/ 0 w 217"/>
                  <a:gd name="T15" fmla="*/ 1 h 1041"/>
                  <a:gd name="T16" fmla="*/ 5 w 217"/>
                  <a:gd name="T17" fmla="*/ 0 h 1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7" h="1041">
                    <a:moveTo>
                      <a:pt x="5" y="0"/>
                    </a:moveTo>
                    <a:lnTo>
                      <a:pt x="5" y="0"/>
                    </a:lnTo>
                    <a:lnTo>
                      <a:pt x="193" y="993"/>
                    </a:lnTo>
                    <a:lnTo>
                      <a:pt x="217" y="946"/>
                    </a:lnTo>
                    <a:lnTo>
                      <a:pt x="199" y="1041"/>
                    </a:lnTo>
                    <a:lnTo>
                      <a:pt x="148" y="959"/>
                    </a:lnTo>
                    <a:lnTo>
                      <a:pt x="188" y="994"/>
                    </a:lnTo>
                    <a:lnTo>
                      <a:pt x="0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11" name="Freeform 699"/>
              <p:cNvSpPr>
                <a:spLocks/>
              </p:cNvSpPr>
              <p:nvPr/>
            </p:nvSpPr>
            <p:spPr bwMode="auto">
              <a:xfrm>
                <a:off x="5781" y="1504"/>
                <a:ext cx="112" cy="538"/>
              </a:xfrm>
              <a:custGeom>
                <a:avLst/>
                <a:gdLst>
                  <a:gd name="T0" fmla="*/ 5 w 217"/>
                  <a:gd name="T1" fmla="*/ 0 h 1041"/>
                  <a:gd name="T2" fmla="*/ 5 w 217"/>
                  <a:gd name="T3" fmla="*/ 0 h 1041"/>
                  <a:gd name="T4" fmla="*/ 193 w 217"/>
                  <a:gd name="T5" fmla="*/ 993 h 1041"/>
                  <a:gd name="T6" fmla="*/ 217 w 217"/>
                  <a:gd name="T7" fmla="*/ 946 h 1041"/>
                  <a:gd name="T8" fmla="*/ 199 w 217"/>
                  <a:gd name="T9" fmla="*/ 1041 h 1041"/>
                  <a:gd name="T10" fmla="*/ 148 w 217"/>
                  <a:gd name="T11" fmla="*/ 959 h 1041"/>
                  <a:gd name="T12" fmla="*/ 188 w 217"/>
                  <a:gd name="T13" fmla="*/ 994 h 1041"/>
                  <a:gd name="T14" fmla="*/ 0 w 217"/>
                  <a:gd name="T15" fmla="*/ 1 h 1041"/>
                  <a:gd name="T16" fmla="*/ 5 w 217"/>
                  <a:gd name="T17" fmla="*/ 0 h 1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7" h="1041">
                    <a:moveTo>
                      <a:pt x="5" y="0"/>
                    </a:moveTo>
                    <a:lnTo>
                      <a:pt x="5" y="0"/>
                    </a:lnTo>
                    <a:lnTo>
                      <a:pt x="193" y="993"/>
                    </a:lnTo>
                    <a:lnTo>
                      <a:pt x="217" y="946"/>
                    </a:lnTo>
                    <a:lnTo>
                      <a:pt x="199" y="1041"/>
                    </a:lnTo>
                    <a:lnTo>
                      <a:pt x="148" y="959"/>
                    </a:lnTo>
                    <a:lnTo>
                      <a:pt x="188" y="994"/>
                    </a:lnTo>
                    <a:lnTo>
                      <a:pt x="0" y="1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12" name="Freeform 700"/>
              <p:cNvSpPr>
                <a:spLocks/>
              </p:cNvSpPr>
              <p:nvPr/>
            </p:nvSpPr>
            <p:spPr bwMode="auto">
              <a:xfrm>
                <a:off x="5691" y="1821"/>
                <a:ext cx="152" cy="237"/>
              </a:xfrm>
              <a:custGeom>
                <a:avLst/>
                <a:gdLst>
                  <a:gd name="T0" fmla="*/ 4 w 294"/>
                  <a:gd name="T1" fmla="*/ 0 h 459"/>
                  <a:gd name="T2" fmla="*/ 4 w 294"/>
                  <a:gd name="T3" fmla="*/ 0 h 459"/>
                  <a:gd name="T4" fmla="*/ 270 w 294"/>
                  <a:gd name="T5" fmla="*/ 418 h 459"/>
                  <a:gd name="T6" fmla="*/ 275 w 294"/>
                  <a:gd name="T7" fmla="*/ 365 h 459"/>
                  <a:gd name="T8" fmla="*/ 294 w 294"/>
                  <a:gd name="T9" fmla="*/ 459 h 459"/>
                  <a:gd name="T10" fmla="*/ 216 w 294"/>
                  <a:gd name="T11" fmla="*/ 402 h 459"/>
                  <a:gd name="T12" fmla="*/ 266 w 294"/>
                  <a:gd name="T13" fmla="*/ 420 h 459"/>
                  <a:gd name="T14" fmla="*/ 0 w 294"/>
                  <a:gd name="T15" fmla="*/ 3 h 459"/>
                  <a:gd name="T16" fmla="*/ 4 w 294"/>
                  <a:gd name="T17" fmla="*/ 0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4" h="459">
                    <a:moveTo>
                      <a:pt x="4" y="0"/>
                    </a:moveTo>
                    <a:lnTo>
                      <a:pt x="4" y="0"/>
                    </a:lnTo>
                    <a:lnTo>
                      <a:pt x="270" y="418"/>
                    </a:lnTo>
                    <a:lnTo>
                      <a:pt x="275" y="365"/>
                    </a:lnTo>
                    <a:lnTo>
                      <a:pt x="294" y="459"/>
                    </a:lnTo>
                    <a:lnTo>
                      <a:pt x="216" y="402"/>
                    </a:lnTo>
                    <a:lnTo>
                      <a:pt x="266" y="420"/>
                    </a:lnTo>
                    <a:lnTo>
                      <a:pt x="0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13" name="Freeform 701"/>
              <p:cNvSpPr>
                <a:spLocks/>
              </p:cNvSpPr>
              <p:nvPr/>
            </p:nvSpPr>
            <p:spPr bwMode="auto">
              <a:xfrm>
                <a:off x="5691" y="1821"/>
                <a:ext cx="152" cy="237"/>
              </a:xfrm>
              <a:custGeom>
                <a:avLst/>
                <a:gdLst>
                  <a:gd name="T0" fmla="*/ 4 w 294"/>
                  <a:gd name="T1" fmla="*/ 0 h 459"/>
                  <a:gd name="T2" fmla="*/ 4 w 294"/>
                  <a:gd name="T3" fmla="*/ 0 h 459"/>
                  <a:gd name="T4" fmla="*/ 270 w 294"/>
                  <a:gd name="T5" fmla="*/ 418 h 459"/>
                  <a:gd name="T6" fmla="*/ 275 w 294"/>
                  <a:gd name="T7" fmla="*/ 365 h 459"/>
                  <a:gd name="T8" fmla="*/ 294 w 294"/>
                  <a:gd name="T9" fmla="*/ 459 h 459"/>
                  <a:gd name="T10" fmla="*/ 216 w 294"/>
                  <a:gd name="T11" fmla="*/ 402 h 459"/>
                  <a:gd name="T12" fmla="*/ 266 w 294"/>
                  <a:gd name="T13" fmla="*/ 420 h 459"/>
                  <a:gd name="T14" fmla="*/ 0 w 294"/>
                  <a:gd name="T15" fmla="*/ 3 h 459"/>
                  <a:gd name="T16" fmla="*/ 4 w 294"/>
                  <a:gd name="T17" fmla="*/ 0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4" h="459">
                    <a:moveTo>
                      <a:pt x="4" y="0"/>
                    </a:moveTo>
                    <a:lnTo>
                      <a:pt x="4" y="0"/>
                    </a:lnTo>
                    <a:lnTo>
                      <a:pt x="270" y="418"/>
                    </a:lnTo>
                    <a:lnTo>
                      <a:pt x="275" y="365"/>
                    </a:lnTo>
                    <a:lnTo>
                      <a:pt x="294" y="459"/>
                    </a:lnTo>
                    <a:lnTo>
                      <a:pt x="216" y="402"/>
                    </a:lnTo>
                    <a:lnTo>
                      <a:pt x="266" y="420"/>
                    </a:lnTo>
                    <a:lnTo>
                      <a:pt x="0" y="3"/>
                    </a:lnTo>
                    <a:lnTo>
                      <a:pt x="4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14" name="Freeform 702"/>
              <p:cNvSpPr>
                <a:spLocks/>
              </p:cNvSpPr>
              <p:nvPr/>
            </p:nvSpPr>
            <p:spPr bwMode="auto">
              <a:xfrm>
                <a:off x="6009" y="2213"/>
                <a:ext cx="596" cy="319"/>
              </a:xfrm>
              <a:custGeom>
                <a:avLst/>
                <a:gdLst>
                  <a:gd name="T0" fmla="*/ 1152 w 1154"/>
                  <a:gd name="T1" fmla="*/ 619 h 619"/>
                  <a:gd name="T2" fmla="*/ 1152 w 1154"/>
                  <a:gd name="T3" fmla="*/ 619 h 619"/>
                  <a:gd name="T4" fmla="*/ 41 w 1154"/>
                  <a:gd name="T5" fmla="*/ 25 h 619"/>
                  <a:gd name="T6" fmla="*/ 62 w 1154"/>
                  <a:gd name="T7" fmla="*/ 73 h 619"/>
                  <a:gd name="T8" fmla="*/ 0 w 1154"/>
                  <a:gd name="T9" fmla="*/ 0 h 619"/>
                  <a:gd name="T10" fmla="*/ 95 w 1154"/>
                  <a:gd name="T11" fmla="*/ 11 h 619"/>
                  <a:gd name="T12" fmla="*/ 43 w 1154"/>
                  <a:gd name="T13" fmla="*/ 20 h 619"/>
                  <a:gd name="T14" fmla="*/ 1154 w 1154"/>
                  <a:gd name="T15" fmla="*/ 615 h 619"/>
                  <a:gd name="T16" fmla="*/ 1152 w 1154"/>
                  <a:gd name="T17" fmla="*/ 619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4" h="619">
                    <a:moveTo>
                      <a:pt x="1152" y="619"/>
                    </a:moveTo>
                    <a:lnTo>
                      <a:pt x="1152" y="619"/>
                    </a:lnTo>
                    <a:lnTo>
                      <a:pt x="41" y="25"/>
                    </a:lnTo>
                    <a:lnTo>
                      <a:pt x="62" y="73"/>
                    </a:lnTo>
                    <a:lnTo>
                      <a:pt x="0" y="0"/>
                    </a:lnTo>
                    <a:lnTo>
                      <a:pt x="95" y="11"/>
                    </a:lnTo>
                    <a:lnTo>
                      <a:pt x="43" y="20"/>
                    </a:lnTo>
                    <a:lnTo>
                      <a:pt x="1154" y="615"/>
                    </a:lnTo>
                    <a:lnTo>
                      <a:pt x="1152" y="619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15" name="Freeform 703"/>
              <p:cNvSpPr>
                <a:spLocks/>
              </p:cNvSpPr>
              <p:nvPr/>
            </p:nvSpPr>
            <p:spPr bwMode="auto">
              <a:xfrm>
                <a:off x="6009" y="2213"/>
                <a:ext cx="596" cy="319"/>
              </a:xfrm>
              <a:custGeom>
                <a:avLst/>
                <a:gdLst>
                  <a:gd name="T0" fmla="*/ 1152 w 1154"/>
                  <a:gd name="T1" fmla="*/ 619 h 619"/>
                  <a:gd name="T2" fmla="*/ 1152 w 1154"/>
                  <a:gd name="T3" fmla="*/ 619 h 619"/>
                  <a:gd name="T4" fmla="*/ 41 w 1154"/>
                  <a:gd name="T5" fmla="*/ 25 h 619"/>
                  <a:gd name="T6" fmla="*/ 62 w 1154"/>
                  <a:gd name="T7" fmla="*/ 73 h 619"/>
                  <a:gd name="T8" fmla="*/ 0 w 1154"/>
                  <a:gd name="T9" fmla="*/ 0 h 619"/>
                  <a:gd name="T10" fmla="*/ 95 w 1154"/>
                  <a:gd name="T11" fmla="*/ 11 h 619"/>
                  <a:gd name="T12" fmla="*/ 43 w 1154"/>
                  <a:gd name="T13" fmla="*/ 20 h 619"/>
                  <a:gd name="T14" fmla="*/ 1154 w 1154"/>
                  <a:gd name="T15" fmla="*/ 615 h 619"/>
                  <a:gd name="T16" fmla="*/ 1152 w 1154"/>
                  <a:gd name="T17" fmla="*/ 619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4" h="619">
                    <a:moveTo>
                      <a:pt x="1152" y="619"/>
                    </a:moveTo>
                    <a:lnTo>
                      <a:pt x="1152" y="619"/>
                    </a:lnTo>
                    <a:lnTo>
                      <a:pt x="41" y="25"/>
                    </a:lnTo>
                    <a:lnTo>
                      <a:pt x="62" y="73"/>
                    </a:lnTo>
                    <a:lnTo>
                      <a:pt x="0" y="0"/>
                    </a:lnTo>
                    <a:lnTo>
                      <a:pt x="95" y="11"/>
                    </a:lnTo>
                    <a:lnTo>
                      <a:pt x="43" y="20"/>
                    </a:lnTo>
                    <a:lnTo>
                      <a:pt x="1154" y="615"/>
                    </a:lnTo>
                    <a:lnTo>
                      <a:pt x="1152" y="61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16" name="Freeform 704"/>
              <p:cNvSpPr>
                <a:spLocks/>
              </p:cNvSpPr>
              <p:nvPr/>
            </p:nvSpPr>
            <p:spPr bwMode="auto">
              <a:xfrm>
                <a:off x="5966" y="2258"/>
                <a:ext cx="70" cy="113"/>
              </a:xfrm>
              <a:custGeom>
                <a:avLst/>
                <a:gdLst>
                  <a:gd name="T0" fmla="*/ 130 w 134"/>
                  <a:gd name="T1" fmla="*/ 219 h 219"/>
                  <a:gd name="T2" fmla="*/ 130 w 134"/>
                  <a:gd name="T3" fmla="*/ 219 h 219"/>
                  <a:gd name="T4" fmla="*/ 23 w 134"/>
                  <a:gd name="T5" fmla="*/ 42 h 219"/>
                  <a:gd name="T6" fmla="*/ 17 w 134"/>
                  <a:gd name="T7" fmla="*/ 95 h 219"/>
                  <a:gd name="T8" fmla="*/ 0 w 134"/>
                  <a:gd name="T9" fmla="*/ 0 h 219"/>
                  <a:gd name="T10" fmla="*/ 76 w 134"/>
                  <a:gd name="T11" fmla="*/ 59 h 219"/>
                  <a:gd name="T12" fmla="*/ 27 w 134"/>
                  <a:gd name="T13" fmla="*/ 40 h 219"/>
                  <a:gd name="T14" fmla="*/ 134 w 134"/>
                  <a:gd name="T15" fmla="*/ 217 h 219"/>
                  <a:gd name="T16" fmla="*/ 130 w 134"/>
                  <a:gd name="T17" fmla="*/ 219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4" h="219">
                    <a:moveTo>
                      <a:pt x="130" y="219"/>
                    </a:moveTo>
                    <a:lnTo>
                      <a:pt x="130" y="219"/>
                    </a:lnTo>
                    <a:lnTo>
                      <a:pt x="23" y="42"/>
                    </a:lnTo>
                    <a:lnTo>
                      <a:pt x="17" y="95"/>
                    </a:lnTo>
                    <a:lnTo>
                      <a:pt x="0" y="0"/>
                    </a:lnTo>
                    <a:lnTo>
                      <a:pt x="76" y="59"/>
                    </a:lnTo>
                    <a:lnTo>
                      <a:pt x="27" y="40"/>
                    </a:lnTo>
                    <a:lnTo>
                      <a:pt x="134" y="217"/>
                    </a:lnTo>
                    <a:lnTo>
                      <a:pt x="130" y="219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17" name="Freeform 705"/>
              <p:cNvSpPr>
                <a:spLocks/>
              </p:cNvSpPr>
              <p:nvPr/>
            </p:nvSpPr>
            <p:spPr bwMode="auto">
              <a:xfrm>
                <a:off x="5966" y="2258"/>
                <a:ext cx="70" cy="113"/>
              </a:xfrm>
              <a:custGeom>
                <a:avLst/>
                <a:gdLst>
                  <a:gd name="T0" fmla="*/ 130 w 134"/>
                  <a:gd name="T1" fmla="*/ 219 h 219"/>
                  <a:gd name="T2" fmla="*/ 130 w 134"/>
                  <a:gd name="T3" fmla="*/ 219 h 219"/>
                  <a:gd name="T4" fmla="*/ 23 w 134"/>
                  <a:gd name="T5" fmla="*/ 42 h 219"/>
                  <a:gd name="T6" fmla="*/ 17 w 134"/>
                  <a:gd name="T7" fmla="*/ 95 h 219"/>
                  <a:gd name="T8" fmla="*/ 0 w 134"/>
                  <a:gd name="T9" fmla="*/ 0 h 219"/>
                  <a:gd name="T10" fmla="*/ 76 w 134"/>
                  <a:gd name="T11" fmla="*/ 59 h 219"/>
                  <a:gd name="T12" fmla="*/ 27 w 134"/>
                  <a:gd name="T13" fmla="*/ 40 h 219"/>
                  <a:gd name="T14" fmla="*/ 134 w 134"/>
                  <a:gd name="T15" fmla="*/ 217 h 219"/>
                  <a:gd name="T16" fmla="*/ 130 w 134"/>
                  <a:gd name="T17" fmla="*/ 219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4" h="219">
                    <a:moveTo>
                      <a:pt x="130" y="219"/>
                    </a:moveTo>
                    <a:lnTo>
                      <a:pt x="130" y="219"/>
                    </a:lnTo>
                    <a:lnTo>
                      <a:pt x="23" y="42"/>
                    </a:lnTo>
                    <a:lnTo>
                      <a:pt x="17" y="95"/>
                    </a:lnTo>
                    <a:lnTo>
                      <a:pt x="0" y="0"/>
                    </a:lnTo>
                    <a:lnTo>
                      <a:pt x="76" y="59"/>
                    </a:lnTo>
                    <a:lnTo>
                      <a:pt x="27" y="40"/>
                    </a:lnTo>
                    <a:lnTo>
                      <a:pt x="134" y="217"/>
                    </a:lnTo>
                    <a:lnTo>
                      <a:pt x="130" y="21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18" name="Freeform 706"/>
              <p:cNvSpPr>
                <a:spLocks/>
              </p:cNvSpPr>
              <p:nvPr/>
            </p:nvSpPr>
            <p:spPr bwMode="auto">
              <a:xfrm>
                <a:off x="5929" y="2271"/>
                <a:ext cx="221" cy="828"/>
              </a:xfrm>
              <a:custGeom>
                <a:avLst/>
                <a:gdLst>
                  <a:gd name="T0" fmla="*/ 423 w 427"/>
                  <a:gd name="T1" fmla="*/ 1603 h 1603"/>
                  <a:gd name="T2" fmla="*/ 423 w 427"/>
                  <a:gd name="T3" fmla="*/ 1603 h 1603"/>
                  <a:gd name="T4" fmla="*/ 21 w 427"/>
                  <a:gd name="T5" fmla="*/ 46 h 1603"/>
                  <a:gd name="T6" fmla="*/ 0 w 427"/>
                  <a:gd name="T7" fmla="*/ 95 h 1603"/>
                  <a:gd name="T8" fmla="*/ 11 w 427"/>
                  <a:gd name="T9" fmla="*/ 0 h 1603"/>
                  <a:gd name="T10" fmla="*/ 67 w 427"/>
                  <a:gd name="T11" fmla="*/ 78 h 1603"/>
                  <a:gd name="T12" fmla="*/ 25 w 427"/>
                  <a:gd name="T13" fmla="*/ 45 h 1603"/>
                  <a:gd name="T14" fmla="*/ 427 w 427"/>
                  <a:gd name="T15" fmla="*/ 1602 h 1603"/>
                  <a:gd name="T16" fmla="*/ 423 w 427"/>
                  <a:gd name="T17" fmla="*/ 1603 h 1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7" h="1603">
                    <a:moveTo>
                      <a:pt x="423" y="1603"/>
                    </a:moveTo>
                    <a:lnTo>
                      <a:pt x="423" y="1603"/>
                    </a:lnTo>
                    <a:lnTo>
                      <a:pt x="21" y="46"/>
                    </a:lnTo>
                    <a:lnTo>
                      <a:pt x="0" y="95"/>
                    </a:lnTo>
                    <a:lnTo>
                      <a:pt x="11" y="0"/>
                    </a:lnTo>
                    <a:lnTo>
                      <a:pt x="67" y="78"/>
                    </a:lnTo>
                    <a:lnTo>
                      <a:pt x="25" y="45"/>
                    </a:lnTo>
                    <a:lnTo>
                      <a:pt x="427" y="1602"/>
                    </a:lnTo>
                    <a:lnTo>
                      <a:pt x="423" y="1603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19" name="Freeform 707"/>
              <p:cNvSpPr>
                <a:spLocks/>
              </p:cNvSpPr>
              <p:nvPr/>
            </p:nvSpPr>
            <p:spPr bwMode="auto">
              <a:xfrm>
                <a:off x="5929" y="2271"/>
                <a:ext cx="221" cy="828"/>
              </a:xfrm>
              <a:custGeom>
                <a:avLst/>
                <a:gdLst>
                  <a:gd name="T0" fmla="*/ 423 w 427"/>
                  <a:gd name="T1" fmla="*/ 1603 h 1603"/>
                  <a:gd name="T2" fmla="*/ 423 w 427"/>
                  <a:gd name="T3" fmla="*/ 1603 h 1603"/>
                  <a:gd name="T4" fmla="*/ 21 w 427"/>
                  <a:gd name="T5" fmla="*/ 46 h 1603"/>
                  <a:gd name="T6" fmla="*/ 0 w 427"/>
                  <a:gd name="T7" fmla="*/ 95 h 1603"/>
                  <a:gd name="T8" fmla="*/ 11 w 427"/>
                  <a:gd name="T9" fmla="*/ 0 h 1603"/>
                  <a:gd name="T10" fmla="*/ 67 w 427"/>
                  <a:gd name="T11" fmla="*/ 78 h 1603"/>
                  <a:gd name="T12" fmla="*/ 25 w 427"/>
                  <a:gd name="T13" fmla="*/ 45 h 1603"/>
                  <a:gd name="T14" fmla="*/ 427 w 427"/>
                  <a:gd name="T15" fmla="*/ 1602 h 1603"/>
                  <a:gd name="T16" fmla="*/ 423 w 427"/>
                  <a:gd name="T17" fmla="*/ 1603 h 1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7" h="1603">
                    <a:moveTo>
                      <a:pt x="423" y="1603"/>
                    </a:moveTo>
                    <a:lnTo>
                      <a:pt x="423" y="1603"/>
                    </a:lnTo>
                    <a:lnTo>
                      <a:pt x="21" y="46"/>
                    </a:lnTo>
                    <a:lnTo>
                      <a:pt x="0" y="95"/>
                    </a:lnTo>
                    <a:lnTo>
                      <a:pt x="11" y="0"/>
                    </a:lnTo>
                    <a:lnTo>
                      <a:pt x="67" y="78"/>
                    </a:lnTo>
                    <a:lnTo>
                      <a:pt x="25" y="45"/>
                    </a:lnTo>
                    <a:lnTo>
                      <a:pt x="427" y="1602"/>
                    </a:lnTo>
                    <a:lnTo>
                      <a:pt x="423" y="1603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20" name="Freeform 708"/>
              <p:cNvSpPr>
                <a:spLocks/>
              </p:cNvSpPr>
              <p:nvPr/>
            </p:nvSpPr>
            <p:spPr bwMode="auto">
              <a:xfrm>
                <a:off x="5310" y="1841"/>
                <a:ext cx="493" cy="262"/>
              </a:xfrm>
              <a:custGeom>
                <a:avLst/>
                <a:gdLst>
                  <a:gd name="T0" fmla="*/ 952 w 954"/>
                  <a:gd name="T1" fmla="*/ 508 h 508"/>
                  <a:gd name="T2" fmla="*/ 952 w 954"/>
                  <a:gd name="T3" fmla="*/ 508 h 508"/>
                  <a:gd name="T4" fmla="*/ 41 w 954"/>
                  <a:gd name="T5" fmla="*/ 24 h 508"/>
                  <a:gd name="T6" fmla="*/ 62 w 954"/>
                  <a:gd name="T7" fmla="*/ 73 h 508"/>
                  <a:gd name="T8" fmla="*/ 0 w 954"/>
                  <a:gd name="T9" fmla="*/ 0 h 508"/>
                  <a:gd name="T10" fmla="*/ 95 w 954"/>
                  <a:gd name="T11" fmla="*/ 11 h 508"/>
                  <a:gd name="T12" fmla="*/ 43 w 954"/>
                  <a:gd name="T13" fmla="*/ 20 h 508"/>
                  <a:gd name="T14" fmla="*/ 954 w 954"/>
                  <a:gd name="T15" fmla="*/ 504 h 508"/>
                  <a:gd name="T16" fmla="*/ 952 w 954"/>
                  <a:gd name="T17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4" h="508">
                    <a:moveTo>
                      <a:pt x="952" y="508"/>
                    </a:moveTo>
                    <a:lnTo>
                      <a:pt x="952" y="508"/>
                    </a:lnTo>
                    <a:lnTo>
                      <a:pt x="41" y="24"/>
                    </a:lnTo>
                    <a:lnTo>
                      <a:pt x="62" y="73"/>
                    </a:lnTo>
                    <a:lnTo>
                      <a:pt x="0" y="0"/>
                    </a:lnTo>
                    <a:lnTo>
                      <a:pt x="95" y="11"/>
                    </a:lnTo>
                    <a:lnTo>
                      <a:pt x="43" y="20"/>
                    </a:lnTo>
                    <a:lnTo>
                      <a:pt x="954" y="504"/>
                    </a:lnTo>
                    <a:lnTo>
                      <a:pt x="952" y="508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21" name="Freeform 709"/>
              <p:cNvSpPr>
                <a:spLocks/>
              </p:cNvSpPr>
              <p:nvPr/>
            </p:nvSpPr>
            <p:spPr bwMode="auto">
              <a:xfrm>
                <a:off x="5310" y="1841"/>
                <a:ext cx="493" cy="262"/>
              </a:xfrm>
              <a:custGeom>
                <a:avLst/>
                <a:gdLst>
                  <a:gd name="T0" fmla="*/ 952 w 954"/>
                  <a:gd name="T1" fmla="*/ 508 h 508"/>
                  <a:gd name="T2" fmla="*/ 952 w 954"/>
                  <a:gd name="T3" fmla="*/ 508 h 508"/>
                  <a:gd name="T4" fmla="*/ 41 w 954"/>
                  <a:gd name="T5" fmla="*/ 24 h 508"/>
                  <a:gd name="T6" fmla="*/ 62 w 954"/>
                  <a:gd name="T7" fmla="*/ 73 h 508"/>
                  <a:gd name="T8" fmla="*/ 0 w 954"/>
                  <a:gd name="T9" fmla="*/ 0 h 508"/>
                  <a:gd name="T10" fmla="*/ 95 w 954"/>
                  <a:gd name="T11" fmla="*/ 11 h 508"/>
                  <a:gd name="T12" fmla="*/ 43 w 954"/>
                  <a:gd name="T13" fmla="*/ 20 h 508"/>
                  <a:gd name="T14" fmla="*/ 954 w 954"/>
                  <a:gd name="T15" fmla="*/ 504 h 508"/>
                  <a:gd name="T16" fmla="*/ 952 w 954"/>
                  <a:gd name="T17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4" h="508">
                    <a:moveTo>
                      <a:pt x="952" y="508"/>
                    </a:moveTo>
                    <a:lnTo>
                      <a:pt x="952" y="508"/>
                    </a:lnTo>
                    <a:lnTo>
                      <a:pt x="41" y="24"/>
                    </a:lnTo>
                    <a:lnTo>
                      <a:pt x="62" y="73"/>
                    </a:lnTo>
                    <a:lnTo>
                      <a:pt x="0" y="0"/>
                    </a:lnTo>
                    <a:lnTo>
                      <a:pt x="95" y="11"/>
                    </a:lnTo>
                    <a:lnTo>
                      <a:pt x="43" y="20"/>
                    </a:lnTo>
                    <a:lnTo>
                      <a:pt x="954" y="504"/>
                    </a:lnTo>
                    <a:lnTo>
                      <a:pt x="952" y="508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22" name="Freeform 710"/>
              <p:cNvSpPr>
                <a:spLocks/>
              </p:cNvSpPr>
              <p:nvPr/>
            </p:nvSpPr>
            <p:spPr bwMode="auto">
              <a:xfrm>
                <a:off x="5305" y="1479"/>
                <a:ext cx="417" cy="294"/>
              </a:xfrm>
              <a:custGeom>
                <a:avLst/>
                <a:gdLst>
                  <a:gd name="T0" fmla="*/ 808 w 808"/>
                  <a:gd name="T1" fmla="*/ 4 h 569"/>
                  <a:gd name="T2" fmla="*/ 808 w 808"/>
                  <a:gd name="T3" fmla="*/ 4 h 569"/>
                  <a:gd name="T4" fmla="*/ 41 w 808"/>
                  <a:gd name="T5" fmla="*/ 544 h 569"/>
                  <a:gd name="T6" fmla="*/ 94 w 808"/>
                  <a:gd name="T7" fmla="*/ 546 h 569"/>
                  <a:gd name="T8" fmla="*/ 0 w 808"/>
                  <a:gd name="T9" fmla="*/ 569 h 569"/>
                  <a:gd name="T10" fmla="*/ 54 w 808"/>
                  <a:gd name="T11" fmla="*/ 489 h 569"/>
                  <a:gd name="T12" fmla="*/ 38 w 808"/>
                  <a:gd name="T13" fmla="*/ 540 h 569"/>
                  <a:gd name="T14" fmla="*/ 805 w 808"/>
                  <a:gd name="T15" fmla="*/ 0 h 569"/>
                  <a:gd name="T16" fmla="*/ 808 w 808"/>
                  <a:gd name="T17" fmla="*/ 4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8" h="569">
                    <a:moveTo>
                      <a:pt x="808" y="4"/>
                    </a:moveTo>
                    <a:lnTo>
                      <a:pt x="808" y="4"/>
                    </a:lnTo>
                    <a:lnTo>
                      <a:pt x="41" y="544"/>
                    </a:lnTo>
                    <a:lnTo>
                      <a:pt x="94" y="546"/>
                    </a:lnTo>
                    <a:lnTo>
                      <a:pt x="0" y="569"/>
                    </a:lnTo>
                    <a:lnTo>
                      <a:pt x="54" y="489"/>
                    </a:lnTo>
                    <a:lnTo>
                      <a:pt x="38" y="540"/>
                    </a:lnTo>
                    <a:lnTo>
                      <a:pt x="805" y="0"/>
                    </a:lnTo>
                    <a:lnTo>
                      <a:pt x="808" y="4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23" name="Freeform 711"/>
              <p:cNvSpPr>
                <a:spLocks/>
              </p:cNvSpPr>
              <p:nvPr/>
            </p:nvSpPr>
            <p:spPr bwMode="auto">
              <a:xfrm>
                <a:off x="5305" y="1479"/>
                <a:ext cx="417" cy="294"/>
              </a:xfrm>
              <a:custGeom>
                <a:avLst/>
                <a:gdLst>
                  <a:gd name="T0" fmla="*/ 808 w 808"/>
                  <a:gd name="T1" fmla="*/ 4 h 569"/>
                  <a:gd name="T2" fmla="*/ 808 w 808"/>
                  <a:gd name="T3" fmla="*/ 4 h 569"/>
                  <a:gd name="T4" fmla="*/ 41 w 808"/>
                  <a:gd name="T5" fmla="*/ 544 h 569"/>
                  <a:gd name="T6" fmla="*/ 94 w 808"/>
                  <a:gd name="T7" fmla="*/ 546 h 569"/>
                  <a:gd name="T8" fmla="*/ 0 w 808"/>
                  <a:gd name="T9" fmla="*/ 569 h 569"/>
                  <a:gd name="T10" fmla="*/ 54 w 808"/>
                  <a:gd name="T11" fmla="*/ 489 h 569"/>
                  <a:gd name="T12" fmla="*/ 38 w 808"/>
                  <a:gd name="T13" fmla="*/ 540 h 569"/>
                  <a:gd name="T14" fmla="*/ 805 w 808"/>
                  <a:gd name="T15" fmla="*/ 0 h 569"/>
                  <a:gd name="T16" fmla="*/ 808 w 808"/>
                  <a:gd name="T17" fmla="*/ 4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8" h="569">
                    <a:moveTo>
                      <a:pt x="808" y="4"/>
                    </a:moveTo>
                    <a:lnTo>
                      <a:pt x="808" y="4"/>
                    </a:lnTo>
                    <a:lnTo>
                      <a:pt x="41" y="544"/>
                    </a:lnTo>
                    <a:lnTo>
                      <a:pt x="94" y="546"/>
                    </a:lnTo>
                    <a:lnTo>
                      <a:pt x="0" y="569"/>
                    </a:lnTo>
                    <a:lnTo>
                      <a:pt x="54" y="489"/>
                    </a:lnTo>
                    <a:lnTo>
                      <a:pt x="38" y="540"/>
                    </a:lnTo>
                    <a:lnTo>
                      <a:pt x="805" y="0"/>
                    </a:lnTo>
                    <a:lnTo>
                      <a:pt x="808" y="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24" name="Freeform 712"/>
              <p:cNvSpPr>
                <a:spLocks/>
              </p:cNvSpPr>
              <p:nvPr/>
            </p:nvSpPr>
            <p:spPr bwMode="auto">
              <a:xfrm>
                <a:off x="5316" y="1772"/>
                <a:ext cx="49" cy="36"/>
              </a:xfrm>
              <a:custGeom>
                <a:avLst/>
                <a:gdLst>
                  <a:gd name="T0" fmla="*/ 70 w 95"/>
                  <a:gd name="T1" fmla="*/ 41 h 69"/>
                  <a:gd name="T2" fmla="*/ 70 w 95"/>
                  <a:gd name="T3" fmla="*/ 41 h 69"/>
                  <a:gd name="T4" fmla="*/ 48 w 95"/>
                  <a:gd name="T5" fmla="*/ 45 h 69"/>
                  <a:gd name="T6" fmla="*/ 95 w 95"/>
                  <a:gd name="T7" fmla="*/ 69 h 69"/>
                  <a:gd name="T8" fmla="*/ 0 w 95"/>
                  <a:gd name="T9" fmla="*/ 51 h 69"/>
                  <a:gd name="T10" fmla="*/ 82 w 95"/>
                  <a:gd name="T11" fmla="*/ 0 h 69"/>
                  <a:gd name="T12" fmla="*/ 47 w 95"/>
                  <a:gd name="T13" fmla="*/ 40 h 69"/>
                  <a:gd name="T14" fmla="*/ 69 w 95"/>
                  <a:gd name="T15" fmla="*/ 36 h 69"/>
                  <a:gd name="T16" fmla="*/ 70 w 95"/>
                  <a:gd name="T17" fmla="*/ 4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69">
                    <a:moveTo>
                      <a:pt x="70" y="41"/>
                    </a:moveTo>
                    <a:lnTo>
                      <a:pt x="70" y="41"/>
                    </a:lnTo>
                    <a:lnTo>
                      <a:pt x="48" y="45"/>
                    </a:lnTo>
                    <a:lnTo>
                      <a:pt x="95" y="69"/>
                    </a:lnTo>
                    <a:lnTo>
                      <a:pt x="0" y="51"/>
                    </a:lnTo>
                    <a:lnTo>
                      <a:pt x="82" y="0"/>
                    </a:lnTo>
                    <a:lnTo>
                      <a:pt x="47" y="40"/>
                    </a:lnTo>
                    <a:lnTo>
                      <a:pt x="69" y="36"/>
                    </a:lnTo>
                    <a:lnTo>
                      <a:pt x="70" y="41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25" name="Freeform 713"/>
              <p:cNvSpPr>
                <a:spLocks/>
              </p:cNvSpPr>
              <p:nvPr/>
            </p:nvSpPr>
            <p:spPr bwMode="auto">
              <a:xfrm>
                <a:off x="5316" y="1772"/>
                <a:ext cx="49" cy="36"/>
              </a:xfrm>
              <a:custGeom>
                <a:avLst/>
                <a:gdLst>
                  <a:gd name="T0" fmla="*/ 70 w 95"/>
                  <a:gd name="T1" fmla="*/ 41 h 69"/>
                  <a:gd name="T2" fmla="*/ 70 w 95"/>
                  <a:gd name="T3" fmla="*/ 41 h 69"/>
                  <a:gd name="T4" fmla="*/ 48 w 95"/>
                  <a:gd name="T5" fmla="*/ 45 h 69"/>
                  <a:gd name="T6" fmla="*/ 95 w 95"/>
                  <a:gd name="T7" fmla="*/ 69 h 69"/>
                  <a:gd name="T8" fmla="*/ 0 w 95"/>
                  <a:gd name="T9" fmla="*/ 51 h 69"/>
                  <a:gd name="T10" fmla="*/ 82 w 95"/>
                  <a:gd name="T11" fmla="*/ 0 h 69"/>
                  <a:gd name="T12" fmla="*/ 47 w 95"/>
                  <a:gd name="T13" fmla="*/ 40 h 69"/>
                  <a:gd name="T14" fmla="*/ 69 w 95"/>
                  <a:gd name="T15" fmla="*/ 36 h 69"/>
                  <a:gd name="T16" fmla="*/ 70 w 95"/>
                  <a:gd name="T17" fmla="*/ 4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69">
                    <a:moveTo>
                      <a:pt x="70" y="41"/>
                    </a:moveTo>
                    <a:lnTo>
                      <a:pt x="70" y="41"/>
                    </a:lnTo>
                    <a:lnTo>
                      <a:pt x="48" y="45"/>
                    </a:lnTo>
                    <a:lnTo>
                      <a:pt x="95" y="69"/>
                    </a:lnTo>
                    <a:lnTo>
                      <a:pt x="0" y="51"/>
                    </a:lnTo>
                    <a:lnTo>
                      <a:pt x="82" y="0"/>
                    </a:lnTo>
                    <a:lnTo>
                      <a:pt x="47" y="40"/>
                    </a:lnTo>
                    <a:lnTo>
                      <a:pt x="69" y="36"/>
                    </a:lnTo>
                    <a:lnTo>
                      <a:pt x="70" y="41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26" name="Freeform 714"/>
              <p:cNvSpPr>
                <a:spLocks/>
              </p:cNvSpPr>
              <p:nvPr/>
            </p:nvSpPr>
            <p:spPr bwMode="auto">
              <a:xfrm>
                <a:off x="5316" y="1768"/>
                <a:ext cx="265" cy="46"/>
              </a:xfrm>
              <a:custGeom>
                <a:avLst/>
                <a:gdLst>
                  <a:gd name="T0" fmla="*/ 512 w 512"/>
                  <a:gd name="T1" fmla="*/ 4 h 89"/>
                  <a:gd name="T2" fmla="*/ 512 w 512"/>
                  <a:gd name="T3" fmla="*/ 4 h 89"/>
                  <a:gd name="T4" fmla="*/ 48 w 512"/>
                  <a:gd name="T5" fmla="*/ 62 h 89"/>
                  <a:gd name="T6" fmla="*/ 93 w 512"/>
                  <a:gd name="T7" fmla="*/ 89 h 89"/>
                  <a:gd name="T8" fmla="*/ 0 w 512"/>
                  <a:gd name="T9" fmla="*/ 66 h 89"/>
                  <a:gd name="T10" fmla="*/ 85 w 512"/>
                  <a:gd name="T11" fmla="*/ 20 h 89"/>
                  <a:gd name="T12" fmla="*/ 47 w 512"/>
                  <a:gd name="T13" fmla="*/ 57 h 89"/>
                  <a:gd name="T14" fmla="*/ 511 w 512"/>
                  <a:gd name="T15" fmla="*/ 0 h 89"/>
                  <a:gd name="T16" fmla="*/ 512 w 512"/>
                  <a:gd name="T17" fmla="*/ 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2" h="89">
                    <a:moveTo>
                      <a:pt x="512" y="4"/>
                    </a:moveTo>
                    <a:lnTo>
                      <a:pt x="512" y="4"/>
                    </a:lnTo>
                    <a:lnTo>
                      <a:pt x="48" y="62"/>
                    </a:lnTo>
                    <a:lnTo>
                      <a:pt x="93" y="89"/>
                    </a:lnTo>
                    <a:lnTo>
                      <a:pt x="0" y="66"/>
                    </a:lnTo>
                    <a:lnTo>
                      <a:pt x="85" y="20"/>
                    </a:lnTo>
                    <a:lnTo>
                      <a:pt x="47" y="57"/>
                    </a:lnTo>
                    <a:lnTo>
                      <a:pt x="511" y="0"/>
                    </a:lnTo>
                    <a:lnTo>
                      <a:pt x="512" y="4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27" name="Freeform 715"/>
              <p:cNvSpPr>
                <a:spLocks/>
              </p:cNvSpPr>
              <p:nvPr/>
            </p:nvSpPr>
            <p:spPr bwMode="auto">
              <a:xfrm>
                <a:off x="5316" y="1768"/>
                <a:ext cx="265" cy="46"/>
              </a:xfrm>
              <a:custGeom>
                <a:avLst/>
                <a:gdLst>
                  <a:gd name="T0" fmla="*/ 512 w 512"/>
                  <a:gd name="T1" fmla="*/ 4 h 89"/>
                  <a:gd name="T2" fmla="*/ 512 w 512"/>
                  <a:gd name="T3" fmla="*/ 4 h 89"/>
                  <a:gd name="T4" fmla="*/ 48 w 512"/>
                  <a:gd name="T5" fmla="*/ 62 h 89"/>
                  <a:gd name="T6" fmla="*/ 93 w 512"/>
                  <a:gd name="T7" fmla="*/ 89 h 89"/>
                  <a:gd name="T8" fmla="*/ 0 w 512"/>
                  <a:gd name="T9" fmla="*/ 66 h 89"/>
                  <a:gd name="T10" fmla="*/ 85 w 512"/>
                  <a:gd name="T11" fmla="*/ 20 h 89"/>
                  <a:gd name="T12" fmla="*/ 47 w 512"/>
                  <a:gd name="T13" fmla="*/ 57 h 89"/>
                  <a:gd name="T14" fmla="*/ 511 w 512"/>
                  <a:gd name="T15" fmla="*/ 0 h 89"/>
                  <a:gd name="T16" fmla="*/ 512 w 512"/>
                  <a:gd name="T17" fmla="*/ 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2" h="89">
                    <a:moveTo>
                      <a:pt x="512" y="4"/>
                    </a:moveTo>
                    <a:lnTo>
                      <a:pt x="512" y="4"/>
                    </a:lnTo>
                    <a:lnTo>
                      <a:pt x="48" y="62"/>
                    </a:lnTo>
                    <a:lnTo>
                      <a:pt x="93" y="89"/>
                    </a:lnTo>
                    <a:lnTo>
                      <a:pt x="0" y="66"/>
                    </a:lnTo>
                    <a:lnTo>
                      <a:pt x="85" y="20"/>
                    </a:lnTo>
                    <a:lnTo>
                      <a:pt x="47" y="57"/>
                    </a:lnTo>
                    <a:lnTo>
                      <a:pt x="511" y="0"/>
                    </a:lnTo>
                    <a:lnTo>
                      <a:pt x="512" y="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28" name="Freeform 716"/>
              <p:cNvSpPr>
                <a:spLocks/>
              </p:cNvSpPr>
              <p:nvPr/>
            </p:nvSpPr>
            <p:spPr bwMode="auto">
              <a:xfrm>
                <a:off x="5625" y="1503"/>
                <a:ext cx="131" cy="400"/>
              </a:xfrm>
              <a:custGeom>
                <a:avLst/>
                <a:gdLst>
                  <a:gd name="T0" fmla="*/ 0 w 253"/>
                  <a:gd name="T1" fmla="*/ 772 h 773"/>
                  <a:gd name="T2" fmla="*/ 0 w 253"/>
                  <a:gd name="T3" fmla="*/ 772 h 773"/>
                  <a:gd name="T4" fmla="*/ 230 w 253"/>
                  <a:gd name="T5" fmla="*/ 44 h 773"/>
                  <a:gd name="T6" fmla="*/ 186 w 253"/>
                  <a:gd name="T7" fmla="*/ 74 h 773"/>
                  <a:gd name="T8" fmla="*/ 247 w 253"/>
                  <a:gd name="T9" fmla="*/ 0 h 773"/>
                  <a:gd name="T10" fmla="*/ 253 w 253"/>
                  <a:gd name="T11" fmla="*/ 95 h 773"/>
                  <a:gd name="T12" fmla="*/ 235 w 253"/>
                  <a:gd name="T13" fmla="*/ 46 h 773"/>
                  <a:gd name="T14" fmla="*/ 4 w 253"/>
                  <a:gd name="T15" fmla="*/ 773 h 773"/>
                  <a:gd name="T16" fmla="*/ 0 w 253"/>
                  <a:gd name="T17" fmla="*/ 772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3" h="773">
                    <a:moveTo>
                      <a:pt x="0" y="772"/>
                    </a:moveTo>
                    <a:lnTo>
                      <a:pt x="0" y="772"/>
                    </a:lnTo>
                    <a:lnTo>
                      <a:pt x="230" y="44"/>
                    </a:lnTo>
                    <a:lnTo>
                      <a:pt x="186" y="74"/>
                    </a:lnTo>
                    <a:lnTo>
                      <a:pt x="247" y="0"/>
                    </a:lnTo>
                    <a:lnTo>
                      <a:pt x="253" y="95"/>
                    </a:lnTo>
                    <a:lnTo>
                      <a:pt x="235" y="46"/>
                    </a:lnTo>
                    <a:lnTo>
                      <a:pt x="4" y="773"/>
                    </a:lnTo>
                    <a:lnTo>
                      <a:pt x="0" y="772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29" name="Freeform 717"/>
              <p:cNvSpPr>
                <a:spLocks/>
              </p:cNvSpPr>
              <p:nvPr/>
            </p:nvSpPr>
            <p:spPr bwMode="auto">
              <a:xfrm>
                <a:off x="5625" y="1503"/>
                <a:ext cx="131" cy="400"/>
              </a:xfrm>
              <a:custGeom>
                <a:avLst/>
                <a:gdLst>
                  <a:gd name="T0" fmla="*/ 0 w 253"/>
                  <a:gd name="T1" fmla="*/ 772 h 773"/>
                  <a:gd name="T2" fmla="*/ 0 w 253"/>
                  <a:gd name="T3" fmla="*/ 772 h 773"/>
                  <a:gd name="T4" fmla="*/ 230 w 253"/>
                  <a:gd name="T5" fmla="*/ 44 h 773"/>
                  <a:gd name="T6" fmla="*/ 186 w 253"/>
                  <a:gd name="T7" fmla="*/ 74 h 773"/>
                  <a:gd name="T8" fmla="*/ 247 w 253"/>
                  <a:gd name="T9" fmla="*/ 0 h 773"/>
                  <a:gd name="T10" fmla="*/ 253 w 253"/>
                  <a:gd name="T11" fmla="*/ 95 h 773"/>
                  <a:gd name="T12" fmla="*/ 235 w 253"/>
                  <a:gd name="T13" fmla="*/ 46 h 773"/>
                  <a:gd name="T14" fmla="*/ 4 w 253"/>
                  <a:gd name="T15" fmla="*/ 773 h 773"/>
                  <a:gd name="T16" fmla="*/ 0 w 253"/>
                  <a:gd name="T17" fmla="*/ 772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3" h="773">
                    <a:moveTo>
                      <a:pt x="0" y="772"/>
                    </a:moveTo>
                    <a:lnTo>
                      <a:pt x="0" y="772"/>
                    </a:lnTo>
                    <a:lnTo>
                      <a:pt x="230" y="44"/>
                    </a:lnTo>
                    <a:lnTo>
                      <a:pt x="186" y="74"/>
                    </a:lnTo>
                    <a:lnTo>
                      <a:pt x="247" y="0"/>
                    </a:lnTo>
                    <a:lnTo>
                      <a:pt x="253" y="95"/>
                    </a:lnTo>
                    <a:lnTo>
                      <a:pt x="235" y="46"/>
                    </a:lnTo>
                    <a:lnTo>
                      <a:pt x="4" y="773"/>
                    </a:lnTo>
                    <a:lnTo>
                      <a:pt x="0" y="772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30" name="Freeform 718"/>
              <p:cNvSpPr>
                <a:spLocks/>
              </p:cNvSpPr>
              <p:nvPr/>
            </p:nvSpPr>
            <p:spPr bwMode="auto">
              <a:xfrm>
                <a:off x="5773" y="1505"/>
                <a:ext cx="112" cy="537"/>
              </a:xfrm>
              <a:custGeom>
                <a:avLst/>
                <a:gdLst>
                  <a:gd name="T0" fmla="*/ 212 w 217"/>
                  <a:gd name="T1" fmla="*/ 1040 h 1040"/>
                  <a:gd name="T2" fmla="*/ 212 w 217"/>
                  <a:gd name="T3" fmla="*/ 1040 h 1040"/>
                  <a:gd name="T4" fmla="*/ 24 w 217"/>
                  <a:gd name="T5" fmla="*/ 47 h 1040"/>
                  <a:gd name="T6" fmla="*/ 0 w 217"/>
                  <a:gd name="T7" fmla="*/ 94 h 1040"/>
                  <a:gd name="T8" fmla="*/ 18 w 217"/>
                  <a:gd name="T9" fmla="*/ 0 h 1040"/>
                  <a:gd name="T10" fmla="*/ 69 w 217"/>
                  <a:gd name="T11" fmla="*/ 81 h 1040"/>
                  <a:gd name="T12" fmla="*/ 29 w 217"/>
                  <a:gd name="T13" fmla="*/ 46 h 1040"/>
                  <a:gd name="T14" fmla="*/ 217 w 217"/>
                  <a:gd name="T15" fmla="*/ 1039 h 1040"/>
                  <a:gd name="T16" fmla="*/ 212 w 217"/>
                  <a:gd name="T17" fmla="*/ 1040 h 1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7" h="1040">
                    <a:moveTo>
                      <a:pt x="212" y="1040"/>
                    </a:moveTo>
                    <a:lnTo>
                      <a:pt x="212" y="1040"/>
                    </a:lnTo>
                    <a:lnTo>
                      <a:pt x="24" y="47"/>
                    </a:lnTo>
                    <a:lnTo>
                      <a:pt x="0" y="94"/>
                    </a:lnTo>
                    <a:lnTo>
                      <a:pt x="18" y="0"/>
                    </a:lnTo>
                    <a:lnTo>
                      <a:pt x="69" y="81"/>
                    </a:lnTo>
                    <a:lnTo>
                      <a:pt x="29" y="46"/>
                    </a:lnTo>
                    <a:lnTo>
                      <a:pt x="217" y="1039"/>
                    </a:lnTo>
                    <a:lnTo>
                      <a:pt x="212" y="104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31" name="Freeform 719"/>
              <p:cNvSpPr>
                <a:spLocks/>
              </p:cNvSpPr>
              <p:nvPr/>
            </p:nvSpPr>
            <p:spPr bwMode="auto">
              <a:xfrm>
                <a:off x="5773" y="1505"/>
                <a:ext cx="112" cy="537"/>
              </a:xfrm>
              <a:custGeom>
                <a:avLst/>
                <a:gdLst>
                  <a:gd name="T0" fmla="*/ 212 w 217"/>
                  <a:gd name="T1" fmla="*/ 1040 h 1040"/>
                  <a:gd name="T2" fmla="*/ 212 w 217"/>
                  <a:gd name="T3" fmla="*/ 1040 h 1040"/>
                  <a:gd name="T4" fmla="*/ 24 w 217"/>
                  <a:gd name="T5" fmla="*/ 47 h 1040"/>
                  <a:gd name="T6" fmla="*/ 0 w 217"/>
                  <a:gd name="T7" fmla="*/ 94 h 1040"/>
                  <a:gd name="T8" fmla="*/ 18 w 217"/>
                  <a:gd name="T9" fmla="*/ 0 h 1040"/>
                  <a:gd name="T10" fmla="*/ 69 w 217"/>
                  <a:gd name="T11" fmla="*/ 81 h 1040"/>
                  <a:gd name="T12" fmla="*/ 29 w 217"/>
                  <a:gd name="T13" fmla="*/ 46 h 1040"/>
                  <a:gd name="T14" fmla="*/ 217 w 217"/>
                  <a:gd name="T15" fmla="*/ 1039 h 1040"/>
                  <a:gd name="T16" fmla="*/ 212 w 217"/>
                  <a:gd name="T17" fmla="*/ 1040 h 1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7" h="1040">
                    <a:moveTo>
                      <a:pt x="212" y="1040"/>
                    </a:moveTo>
                    <a:lnTo>
                      <a:pt x="212" y="1040"/>
                    </a:lnTo>
                    <a:lnTo>
                      <a:pt x="24" y="47"/>
                    </a:lnTo>
                    <a:lnTo>
                      <a:pt x="0" y="94"/>
                    </a:lnTo>
                    <a:lnTo>
                      <a:pt x="18" y="0"/>
                    </a:lnTo>
                    <a:lnTo>
                      <a:pt x="69" y="81"/>
                    </a:lnTo>
                    <a:lnTo>
                      <a:pt x="29" y="46"/>
                    </a:lnTo>
                    <a:lnTo>
                      <a:pt x="217" y="1039"/>
                    </a:lnTo>
                    <a:lnTo>
                      <a:pt x="212" y="104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32" name="Freeform 720"/>
              <p:cNvSpPr>
                <a:spLocks/>
              </p:cNvSpPr>
              <p:nvPr/>
            </p:nvSpPr>
            <p:spPr bwMode="auto">
              <a:xfrm>
                <a:off x="5305" y="1480"/>
                <a:ext cx="416" cy="294"/>
              </a:xfrm>
              <a:custGeom>
                <a:avLst/>
                <a:gdLst>
                  <a:gd name="T0" fmla="*/ 0 w 807"/>
                  <a:gd name="T1" fmla="*/ 565 h 569"/>
                  <a:gd name="T2" fmla="*/ 0 w 807"/>
                  <a:gd name="T3" fmla="*/ 565 h 569"/>
                  <a:gd name="T4" fmla="*/ 767 w 807"/>
                  <a:gd name="T5" fmla="*/ 26 h 569"/>
                  <a:gd name="T6" fmla="*/ 714 w 807"/>
                  <a:gd name="T7" fmla="*/ 23 h 569"/>
                  <a:gd name="T8" fmla="*/ 807 w 807"/>
                  <a:gd name="T9" fmla="*/ 0 h 569"/>
                  <a:gd name="T10" fmla="*/ 754 w 807"/>
                  <a:gd name="T11" fmla="*/ 80 h 569"/>
                  <a:gd name="T12" fmla="*/ 770 w 807"/>
                  <a:gd name="T13" fmla="*/ 30 h 569"/>
                  <a:gd name="T14" fmla="*/ 3 w 807"/>
                  <a:gd name="T15" fmla="*/ 569 h 569"/>
                  <a:gd name="T16" fmla="*/ 0 w 807"/>
                  <a:gd name="T17" fmla="*/ 565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7" h="569">
                    <a:moveTo>
                      <a:pt x="0" y="565"/>
                    </a:moveTo>
                    <a:lnTo>
                      <a:pt x="0" y="565"/>
                    </a:lnTo>
                    <a:lnTo>
                      <a:pt x="767" y="26"/>
                    </a:lnTo>
                    <a:lnTo>
                      <a:pt x="714" y="23"/>
                    </a:lnTo>
                    <a:lnTo>
                      <a:pt x="807" y="0"/>
                    </a:lnTo>
                    <a:lnTo>
                      <a:pt x="754" y="80"/>
                    </a:lnTo>
                    <a:lnTo>
                      <a:pt x="770" y="30"/>
                    </a:lnTo>
                    <a:lnTo>
                      <a:pt x="3" y="569"/>
                    </a:lnTo>
                    <a:lnTo>
                      <a:pt x="0" y="565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33" name="Freeform 721"/>
              <p:cNvSpPr>
                <a:spLocks/>
              </p:cNvSpPr>
              <p:nvPr/>
            </p:nvSpPr>
            <p:spPr bwMode="auto">
              <a:xfrm>
                <a:off x="5305" y="1480"/>
                <a:ext cx="416" cy="294"/>
              </a:xfrm>
              <a:custGeom>
                <a:avLst/>
                <a:gdLst>
                  <a:gd name="T0" fmla="*/ 0 w 807"/>
                  <a:gd name="T1" fmla="*/ 565 h 569"/>
                  <a:gd name="T2" fmla="*/ 0 w 807"/>
                  <a:gd name="T3" fmla="*/ 565 h 569"/>
                  <a:gd name="T4" fmla="*/ 767 w 807"/>
                  <a:gd name="T5" fmla="*/ 26 h 569"/>
                  <a:gd name="T6" fmla="*/ 714 w 807"/>
                  <a:gd name="T7" fmla="*/ 23 h 569"/>
                  <a:gd name="T8" fmla="*/ 807 w 807"/>
                  <a:gd name="T9" fmla="*/ 0 h 569"/>
                  <a:gd name="T10" fmla="*/ 754 w 807"/>
                  <a:gd name="T11" fmla="*/ 80 h 569"/>
                  <a:gd name="T12" fmla="*/ 770 w 807"/>
                  <a:gd name="T13" fmla="*/ 30 h 569"/>
                  <a:gd name="T14" fmla="*/ 3 w 807"/>
                  <a:gd name="T15" fmla="*/ 569 h 569"/>
                  <a:gd name="T16" fmla="*/ 0 w 807"/>
                  <a:gd name="T17" fmla="*/ 565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7" h="569">
                    <a:moveTo>
                      <a:pt x="0" y="565"/>
                    </a:moveTo>
                    <a:lnTo>
                      <a:pt x="0" y="565"/>
                    </a:lnTo>
                    <a:lnTo>
                      <a:pt x="767" y="26"/>
                    </a:lnTo>
                    <a:lnTo>
                      <a:pt x="714" y="23"/>
                    </a:lnTo>
                    <a:lnTo>
                      <a:pt x="807" y="0"/>
                    </a:lnTo>
                    <a:lnTo>
                      <a:pt x="754" y="80"/>
                    </a:lnTo>
                    <a:lnTo>
                      <a:pt x="770" y="30"/>
                    </a:lnTo>
                    <a:lnTo>
                      <a:pt x="3" y="569"/>
                    </a:lnTo>
                    <a:lnTo>
                      <a:pt x="0" y="565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34" name="Freeform 722"/>
              <p:cNvSpPr>
                <a:spLocks/>
              </p:cNvSpPr>
              <p:nvPr/>
            </p:nvSpPr>
            <p:spPr bwMode="auto">
              <a:xfrm>
                <a:off x="5678" y="1502"/>
                <a:ext cx="72" cy="190"/>
              </a:xfrm>
              <a:custGeom>
                <a:avLst/>
                <a:gdLst>
                  <a:gd name="T0" fmla="*/ 0 w 141"/>
                  <a:gd name="T1" fmla="*/ 367 h 368"/>
                  <a:gd name="T2" fmla="*/ 0 w 141"/>
                  <a:gd name="T3" fmla="*/ 367 h 368"/>
                  <a:gd name="T4" fmla="*/ 121 w 141"/>
                  <a:gd name="T5" fmla="*/ 43 h 368"/>
                  <a:gd name="T6" fmla="*/ 76 w 141"/>
                  <a:gd name="T7" fmla="*/ 71 h 368"/>
                  <a:gd name="T8" fmla="*/ 140 w 141"/>
                  <a:gd name="T9" fmla="*/ 0 h 368"/>
                  <a:gd name="T10" fmla="*/ 141 w 141"/>
                  <a:gd name="T11" fmla="*/ 96 h 368"/>
                  <a:gd name="T12" fmla="*/ 125 w 141"/>
                  <a:gd name="T13" fmla="*/ 45 h 368"/>
                  <a:gd name="T14" fmla="*/ 4 w 141"/>
                  <a:gd name="T15" fmla="*/ 368 h 368"/>
                  <a:gd name="T16" fmla="*/ 0 w 141"/>
                  <a:gd name="T17" fmla="*/ 367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1" h="368">
                    <a:moveTo>
                      <a:pt x="0" y="367"/>
                    </a:moveTo>
                    <a:lnTo>
                      <a:pt x="0" y="367"/>
                    </a:lnTo>
                    <a:lnTo>
                      <a:pt x="121" y="43"/>
                    </a:lnTo>
                    <a:lnTo>
                      <a:pt x="76" y="71"/>
                    </a:lnTo>
                    <a:lnTo>
                      <a:pt x="140" y="0"/>
                    </a:lnTo>
                    <a:lnTo>
                      <a:pt x="141" y="96"/>
                    </a:lnTo>
                    <a:lnTo>
                      <a:pt x="125" y="45"/>
                    </a:lnTo>
                    <a:lnTo>
                      <a:pt x="4" y="368"/>
                    </a:lnTo>
                    <a:lnTo>
                      <a:pt x="0" y="367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35" name="Freeform 723"/>
              <p:cNvSpPr>
                <a:spLocks/>
              </p:cNvSpPr>
              <p:nvPr/>
            </p:nvSpPr>
            <p:spPr bwMode="auto">
              <a:xfrm>
                <a:off x="5678" y="1502"/>
                <a:ext cx="72" cy="190"/>
              </a:xfrm>
              <a:custGeom>
                <a:avLst/>
                <a:gdLst>
                  <a:gd name="T0" fmla="*/ 0 w 141"/>
                  <a:gd name="T1" fmla="*/ 367 h 368"/>
                  <a:gd name="T2" fmla="*/ 0 w 141"/>
                  <a:gd name="T3" fmla="*/ 367 h 368"/>
                  <a:gd name="T4" fmla="*/ 121 w 141"/>
                  <a:gd name="T5" fmla="*/ 43 h 368"/>
                  <a:gd name="T6" fmla="*/ 76 w 141"/>
                  <a:gd name="T7" fmla="*/ 71 h 368"/>
                  <a:gd name="T8" fmla="*/ 140 w 141"/>
                  <a:gd name="T9" fmla="*/ 0 h 368"/>
                  <a:gd name="T10" fmla="*/ 141 w 141"/>
                  <a:gd name="T11" fmla="*/ 96 h 368"/>
                  <a:gd name="T12" fmla="*/ 125 w 141"/>
                  <a:gd name="T13" fmla="*/ 45 h 368"/>
                  <a:gd name="T14" fmla="*/ 4 w 141"/>
                  <a:gd name="T15" fmla="*/ 368 h 368"/>
                  <a:gd name="T16" fmla="*/ 0 w 141"/>
                  <a:gd name="T17" fmla="*/ 367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1" h="368">
                    <a:moveTo>
                      <a:pt x="0" y="367"/>
                    </a:moveTo>
                    <a:lnTo>
                      <a:pt x="0" y="367"/>
                    </a:lnTo>
                    <a:lnTo>
                      <a:pt x="121" y="43"/>
                    </a:lnTo>
                    <a:lnTo>
                      <a:pt x="76" y="71"/>
                    </a:lnTo>
                    <a:lnTo>
                      <a:pt x="140" y="0"/>
                    </a:lnTo>
                    <a:lnTo>
                      <a:pt x="141" y="96"/>
                    </a:lnTo>
                    <a:lnTo>
                      <a:pt x="125" y="45"/>
                    </a:lnTo>
                    <a:lnTo>
                      <a:pt x="4" y="368"/>
                    </a:lnTo>
                    <a:lnTo>
                      <a:pt x="0" y="367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36" name="Freeform 724"/>
              <p:cNvSpPr>
                <a:spLocks/>
              </p:cNvSpPr>
              <p:nvPr/>
            </p:nvSpPr>
            <p:spPr bwMode="auto">
              <a:xfrm>
                <a:off x="5191" y="1538"/>
                <a:ext cx="183" cy="188"/>
              </a:xfrm>
              <a:custGeom>
                <a:avLst/>
                <a:gdLst>
                  <a:gd name="T0" fmla="*/ 350 w 354"/>
                  <a:gd name="T1" fmla="*/ 364 h 364"/>
                  <a:gd name="T2" fmla="*/ 350 w 354"/>
                  <a:gd name="T3" fmla="*/ 364 h 364"/>
                  <a:gd name="T4" fmla="*/ 31 w 354"/>
                  <a:gd name="T5" fmla="*/ 36 h 364"/>
                  <a:gd name="T6" fmla="*/ 37 w 354"/>
                  <a:gd name="T7" fmla="*/ 89 h 364"/>
                  <a:gd name="T8" fmla="*/ 0 w 354"/>
                  <a:gd name="T9" fmla="*/ 0 h 364"/>
                  <a:gd name="T10" fmla="*/ 87 w 354"/>
                  <a:gd name="T11" fmla="*/ 40 h 364"/>
                  <a:gd name="T12" fmla="*/ 35 w 354"/>
                  <a:gd name="T13" fmla="*/ 33 h 364"/>
                  <a:gd name="T14" fmla="*/ 354 w 354"/>
                  <a:gd name="T15" fmla="*/ 361 h 364"/>
                  <a:gd name="T16" fmla="*/ 350 w 354"/>
                  <a:gd name="T1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4" h="364">
                    <a:moveTo>
                      <a:pt x="350" y="364"/>
                    </a:moveTo>
                    <a:lnTo>
                      <a:pt x="350" y="364"/>
                    </a:lnTo>
                    <a:lnTo>
                      <a:pt x="31" y="36"/>
                    </a:lnTo>
                    <a:lnTo>
                      <a:pt x="37" y="89"/>
                    </a:lnTo>
                    <a:lnTo>
                      <a:pt x="0" y="0"/>
                    </a:lnTo>
                    <a:lnTo>
                      <a:pt x="87" y="40"/>
                    </a:lnTo>
                    <a:lnTo>
                      <a:pt x="35" y="33"/>
                    </a:lnTo>
                    <a:lnTo>
                      <a:pt x="354" y="361"/>
                    </a:lnTo>
                    <a:lnTo>
                      <a:pt x="350" y="364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37" name="Freeform 725"/>
              <p:cNvSpPr>
                <a:spLocks/>
              </p:cNvSpPr>
              <p:nvPr/>
            </p:nvSpPr>
            <p:spPr bwMode="auto">
              <a:xfrm>
                <a:off x="5191" y="1538"/>
                <a:ext cx="183" cy="188"/>
              </a:xfrm>
              <a:custGeom>
                <a:avLst/>
                <a:gdLst>
                  <a:gd name="T0" fmla="*/ 350 w 354"/>
                  <a:gd name="T1" fmla="*/ 364 h 364"/>
                  <a:gd name="T2" fmla="*/ 350 w 354"/>
                  <a:gd name="T3" fmla="*/ 364 h 364"/>
                  <a:gd name="T4" fmla="*/ 31 w 354"/>
                  <a:gd name="T5" fmla="*/ 36 h 364"/>
                  <a:gd name="T6" fmla="*/ 37 w 354"/>
                  <a:gd name="T7" fmla="*/ 89 h 364"/>
                  <a:gd name="T8" fmla="*/ 0 w 354"/>
                  <a:gd name="T9" fmla="*/ 0 h 364"/>
                  <a:gd name="T10" fmla="*/ 87 w 354"/>
                  <a:gd name="T11" fmla="*/ 40 h 364"/>
                  <a:gd name="T12" fmla="*/ 35 w 354"/>
                  <a:gd name="T13" fmla="*/ 33 h 364"/>
                  <a:gd name="T14" fmla="*/ 354 w 354"/>
                  <a:gd name="T15" fmla="*/ 361 h 364"/>
                  <a:gd name="T16" fmla="*/ 350 w 354"/>
                  <a:gd name="T1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4" h="364">
                    <a:moveTo>
                      <a:pt x="350" y="364"/>
                    </a:moveTo>
                    <a:lnTo>
                      <a:pt x="350" y="364"/>
                    </a:lnTo>
                    <a:lnTo>
                      <a:pt x="31" y="36"/>
                    </a:lnTo>
                    <a:lnTo>
                      <a:pt x="37" y="89"/>
                    </a:lnTo>
                    <a:lnTo>
                      <a:pt x="0" y="0"/>
                    </a:lnTo>
                    <a:lnTo>
                      <a:pt x="87" y="40"/>
                    </a:lnTo>
                    <a:lnTo>
                      <a:pt x="35" y="33"/>
                    </a:lnTo>
                    <a:lnTo>
                      <a:pt x="354" y="361"/>
                    </a:lnTo>
                    <a:lnTo>
                      <a:pt x="350" y="36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38" name="Freeform 726"/>
              <p:cNvSpPr>
                <a:spLocks/>
              </p:cNvSpPr>
              <p:nvPr/>
            </p:nvSpPr>
            <p:spPr bwMode="auto">
              <a:xfrm>
                <a:off x="5200" y="1526"/>
                <a:ext cx="389" cy="202"/>
              </a:xfrm>
              <a:custGeom>
                <a:avLst/>
                <a:gdLst>
                  <a:gd name="T0" fmla="*/ 750 w 752"/>
                  <a:gd name="T1" fmla="*/ 390 h 390"/>
                  <a:gd name="T2" fmla="*/ 750 w 752"/>
                  <a:gd name="T3" fmla="*/ 390 h 390"/>
                  <a:gd name="T4" fmla="*/ 41 w 752"/>
                  <a:gd name="T5" fmla="*/ 24 h 390"/>
                  <a:gd name="T6" fmla="*/ 63 w 752"/>
                  <a:gd name="T7" fmla="*/ 73 h 390"/>
                  <a:gd name="T8" fmla="*/ 0 w 752"/>
                  <a:gd name="T9" fmla="*/ 0 h 390"/>
                  <a:gd name="T10" fmla="*/ 95 w 752"/>
                  <a:gd name="T11" fmla="*/ 10 h 390"/>
                  <a:gd name="T12" fmla="*/ 43 w 752"/>
                  <a:gd name="T13" fmla="*/ 20 h 390"/>
                  <a:gd name="T14" fmla="*/ 752 w 752"/>
                  <a:gd name="T15" fmla="*/ 386 h 390"/>
                  <a:gd name="T16" fmla="*/ 750 w 752"/>
                  <a:gd name="T17" fmla="*/ 39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2" h="390">
                    <a:moveTo>
                      <a:pt x="750" y="390"/>
                    </a:moveTo>
                    <a:lnTo>
                      <a:pt x="750" y="390"/>
                    </a:lnTo>
                    <a:lnTo>
                      <a:pt x="41" y="24"/>
                    </a:lnTo>
                    <a:lnTo>
                      <a:pt x="63" y="73"/>
                    </a:lnTo>
                    <a:lnTo>
                      <a:pt x="0" y="0"/>
                    </a:lnTo>
                    <a:lnTo>
                      <a:pt x="95" y="10"/>
                    </a:lnTo>
                    <a:lnTo>
                      <a:pt x="43" y="20"/>
                    </a:lnTo>
                    <a:lnTo>
                      <a:pt x="752" y="386"/>
                    </a:lnTo>
                    <a:lnTo>
                      <a:pt x="750" y="39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39" name="Freeform 727"/>
              <p:cNvSpPr>
                <a:spLocks/>
              </p:cNvSpPr>
              <p:nvPr/>
            </p:nvSpPr>
            <p:spPr bwMode="auto">
              <a:xfrm>
                <a:off x="5200" y="1526"/>
                <a:ext cx="389" cy="202"/>
              </a:xfrm>
              <a:custGeom>
                <a:avLst/>
                <a:gdLst>
                  <a:gd name="T0" fmla="*/ 750 w 752"/>
                  <a:gd name="T1" fmla="*/ 390 h 390"/>
                  <a:gd name="T2" fmla="*/ 750 w 752"/>
                  <a:gd name="T3" fmla="*/ 390 h 390"/>
                  <a:gd name="T4" fmla="*/ 41 w 752"/>
                  <a:gd name="T5" fmla="*/ 24 h 390"/>
                  <a:gd name="T6" fmla="*/ 63 w 752"/>
                  <a:gd name="T7" fmla="*/ 73 h 390"/>
                  <a:gd name="T8" fmla="*/ 0 w 752"/>
                  <a:gd name="T9" fmla="*/ 0 h 390"/>
                  <a:gd name="T10" fmla="*/ 95 w 752"/>
                  <a:gd name="T11" fmla="*/ 10 h 390"/>
                  <a:gd name="T12" fmla="*/ 43 w 752"/>
                  <a:gd name="T13" fmla="*/ 20 h 390"/>
                  <a:gd name="T14" fmla="*/ 752 w 752"/>
                  <a:gd name="T15" fmla="*/ 386 h 390"/>
                  <a:gd name="T16" fmla="*/ 750 w 752"/>
                  <a:gd name="T17" fmla="*/ 39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2" h="390">
                    <a:moveTo>
                      <a:pt x="750" y="390"/>
                    </a:moveTo>
                    <a:lnTo>
                      <a:pt x="750" y="390"/>
                    </a:lnTo>
                    <a:lnTo>
                      <a:pt x="41" y="24"/>
                    </a:lnTo>
                    <a:lnTo>
                      <a:pt x="63" y="73"/>
                    </a:lnTo>
                    <a:lnTo>
                      <a:pt x="0" y="0"/>
                    </a:lnTo>
                    <a:lnTo>
                      <a:pt x="95" y="10"/>
                    </a:lnTo>
                    <a:lnTo>
                      <a:pt x="43" y="20"/>
                    </a:lnTo>
                    <a:lnTo>
                      <a:pt x="752" y="386"/>
                    </a:lnTo>
                    <a:lnTo>
                      <a:pt x="750" y="39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40" name="Freeform 728"/>
              <p:cNvSpPr>
                <a:spLocks/>
              </p:cNvSpPr>
              <p:nvPr/>
            </p:nvSpPr>
            <p:spPr bwMode="auto">
              <a:xfrm>
                <a:off x="5480" y="1829"/>
                <a:ext cx="96" cy="88"/>
              </a:xfrm>
              <a:custGeom>
                <a:avLst/>
                <a:gdLst>
                  <a:gd name="T0" fmla="*/ 184 w 187"/>
                  <a:gd name="T1" fmla="*/ 171 h 171"/>
                  <a:gd name="T2" fmla="*/ 184 w 187"/>
                  <a:gd name="T3" fmla="*/ 171 h 171"/>
                  <a:gd name="T4" fmla="*/ 34 w 187"/>
                  <a:gd name="T5" fmla="*/ 34 h 171"/>
                  <a:gd name="T6" fmla="*/ 43 w 187"/>
                  <a:gd name="T7" fmla="*/ 87 h 171"/>
                  <a:gd name="T8" fmla="*/ 0 w 187"/>
                  <a:gd name="T9" fmla="*/ 0 h 171"/>
                  <a:gd name="T10" fmla="*/ 90 w 187"/>
                  <a:gd name="T11" fmla="*/ 35 h 171"/>
                  <a:gd name="T12" fmla="*/ 37 w 187"/>
                  <a:gd name="T13" fmla="*/ 31 h 171"/>
                  <a:gd name="T14" fmla="*/ 187 w 187"/>
                  <a:gd name="T15" fmla="*/ 167 h 171"/>
                  <a:gd name="T16" fmla="*/ 184 w 187"/>
                  <a:gd name="T17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7" h="171">
                    <a:moveTo>
                      <a:pt x="184" y="171"/>
                    </a:moveTo>
                    <a:lnTo>
                      <a:pt x="184" y="171"/>
                    </a:lnTo>
                    <a:lnTo>
                      <a:pt x="34" y="34"/>
                    </a:lnTo>
                    <a:lnTo>
                      <a:pt x="43" y="87"/>
                    </a:lnTo>
                    <a:lnTo>
                      <a:pt x="0" y="0"/>
                    </a:lnTo>
                    <a:lnTo>
                      <a:pt x="90" y="35"/>
                    </a:lnTo>
                    <a:lnTo>
                      <a:pt x="37" y="31"/>
                    </a:lnTo>
                    <a:lnTo>
                      <a:pt x="187" y="167"/>
                    </a:lnTo>
                    <a:lnTo>
                      <a:pt x="184" y="171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41" name="Freeform 729"/>
              <p:cNvSpPr>
                <a:spLocks/>
              </p:cNvSpPr>
              <p:nvPr/>
            </p:nvSpPr>
            <p:spPr bwMode="auto">
              <a:xfrm>
                <a:off x="5480" y="1829"/>
                <a:ext cx="96" cy="88"/>
              </a:xfrm>
              <a:custGeom>
                <a:avLst/>
                <a:gdLst>
                  <a:gd name="T0" fmla="*/ 184 w 187"/>
                  <a:gd name="T1" fmla="*/ 171 h 171"/>
                  <a:gd name="T2" fmla="*/ 184 w 187"/>
                  <a:gd name="T3" fmla="*/ 171 h 171"/>
                  <a:gd name="T4" fmla="*/ 34 w 187"/>
                  <a:gd name="T5" fmla="*/ 34 h 171"/>
                  <a:gd name="T6" fmla="*/ 43 w 187"/>
                  <a:gd name="T7" fmla="*/ 87 h 171"/>
                  <a:gd name="T8" fmla="*/ 0 w 187"/>
                  <a:gd name="T9" fmla="*/ 0 h 171"/>
                  <a:gd name="T10" fmla="*/ 90 w 187"/>
                  <a:gd name="T11" fmla="*/ 35 h 171"/>
                  <a:gd name="T12" fmla="*/ 37 w 187"/>
                  <a:gd name="T13" fmla="*/ 31 h 171"/>
                  <a:gd name="T14" fmla="*/ 187 w 187"/>
                  <a:gd name="T15" fmla="*/ 167 h 171"/>
                  <a:gd name="T16" fmla="*/ 184 w 187"/>
                  <a:gd name="T17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7" h="171">
                    <a:moveTo>
                      <a:pt x="184" y="171"/>
                    </a:moveTo>
                    <a:lnTo>
                      <a:pt x="184" y="171"/>
                    </a:lnTo>
                    <a:lnTo>
                      <a:pt x="34" y="34"/>
                    </a:lnTo>
                    <a:lnTo>
                      <a:pt x="43" y="87"/>
                    </a:lnTo>
                    <a:lnTo>
                      <a:pt x="0" y="0"/>
                    </a:lnTo>
                    <a:lnTo>
                      <a:pt x="90" y="35"/>
                    </a:lnTo>
                    <a:lnTo>
                      <a:pt x="37" y="31"/>
                    </a:lnTo>
                    <a:lnTo>
                      <a:pt x="187" y="167"/>
                    </a:lnTo>
                    <a:lnTo>
                      <a:pt x="184" y="171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42" name="Freeform 730"/>
              <p:cNvSpPr>
                <a:spLocks/>
              </p:cNvSpPr>
              <p:nvPr/>
            </p:nvSpPr>
            <p:spPr bwMode="auto">
              <a:xfrm>
                <a:off x="5483" y="1825"/>
                <a:ext cx="331" cy="260"/>
              </a:xfrm>
              <a:custGeom>
                <a:avLst/>
                <a:gdLst>
                  <a:gd name="T0" fmla="*/ 638 w 640"/>
                  <a:gd name="T1" fmla="*/ 505 h 505"/>
                  <a:gd name="T2" fmla="*/ 638 w 640"/>
                  <a:gd name="T3" fmla="*/ 505 h 505"/>
                  <a:gd name="T4" fmla="*/ 36 w 640"/>
                  <a:gd name="T5" fmla="*/ 32 h 505"/>
                  <a:gd name="T6" fmla="*/ 49 w 640"/>
                  <a:gd name="T7" fmla="*/ 83 h 505"/>
                  <a:gd name="T8" fmla="*/ 0 w 640"/>
                  <a:gd name="T9" fmla="*/ 0 h 505"/>
                  <a:gd name="T10" fmla="*/ 92 w 640"/>
                  <a:gd name="T11" fmla="*/ 28 h 505"/>
                  <a:gd name="T12" fmla="*/ 39 w 640"/>
                  <a:gd name="T13" fmla="*/ 28 h 505"/>
                  <a:gd name="T14" fmla="*/ 640 w 640"/>
                  <a:gd name="T15" fmla="*/ 502 h 505"/>
                  <a:gd name="T16" fmla="*/ 638 w 640"/>
                  <a:gd name="T17" fmla="*/ 505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0" h="505">
                    <a:moveTo>
                      <a:pt x="638" y="505"/>
                    </a:moveTo>
                    <a:lnTo>
                      <a:pt x="638" y="505"/>
                    </a:lnTo>
                    <a:lnTo>
                      <a:pt x="36" y="32"/>
                    </a:lnTo>
                    <a:lnTo>
                      <a:pt x="49" y="83"/>
                    </a:lnTo>
                    <a:lnTo>
                      <a:pt x="0" y="0"/>
                    </a:lnTo>
                    <a:lnTo>
                      <a:pt x="92" y="28"/>
                    </a:lnTo>
                    <a:lnTo>
                      <a:pt x="39" y="28"/>
                    </a:lnTo>
                    <a:lnTo>
                      <a:pt x="640" y="502"/>
                    </a:lnTo>
                    <a:lnTo>
                      <a:pt x="638" y="505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43" name="Freeform 731"/>
              <p:cNvSpPr>
                <a:spLocks/>
              </p:cNvSpPr>
              <p:nvPr/>
            </p:nvSpPr>
            <p:spPr bwMode="auto">
              <a:xfrm>
                <a:off x="5483" y="1825"/>
                <a:ext cx="331" cy="260"/>
              </a:xfrm>
              <a:custGeom>
                <a:avLst/>
                <a:gdLst>
                  <a:gd name="T0" fmla="*/ 638 w 640"/>
                  <a:gd name="T1" fmla="*/ 505 h 505"/>
                  <a:gd name="T2" fmla="*/ 638 w 640"/>
                  <a:gd name="T3" fmla="*/ 505 h 505"/>
                  <a:gd name="T4" fmla="*/ 36 w 640"/>
                  <a:gd name="T5" fmla="*/ 32 h 505"/>
                  <a:gd name="T6" fmla="*/ 49 w 640"/>
                  <a:gd name="T7" fmla="*/ 83 h 505"/>
                  <a:gd name="T8" fmla="*/ 0 w 640"/>
                  <a:gd name="T9" fmla="*/ 0 h 505"/>
                  <a:gd name="T10" fmla="*/ 92 w 640"/>
                  <a:gd name="T11" fmla="*/ 28 h 505"/>
                  <a:gd name="T12" fmla="*/ 39 w 640"/>
                  <a:gd name="T13" fmla="*/ 28 h 505"/>
                  <a:gd name="T14" fmla="*/ 640 w 640"/>
                  <a:gd name="T15" fmla="*/ 502 h 505"/>
                  <a:gd name="T16" fmla="*/ 638 w 640"/>
                  <a:gd name="T17" fmla="*/ 505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0" h="505">
                    <a:moveTo>
                      <a:pt x="638" y="505"/>
                    </a:moveTo>
                    <a:lnTo>
                      <a:pt x="638" y="505"/>
                    </a:lnTo>
                    <a:lnTo>
                      <a:pt x="36" y="32"/>
                    </a:lnTo>
                    <a:lnTo>
                      <a:pt x="49" y="83"/>
                    </a:lnTo>
                    <a:lnTo>
                      <a:pt x="0" y="0"/>
                    </a:lnTo>
                    <a:lnTo>
                      <a:pt x="92" y="28"/>
                    </a:lnTo>
                    <a:lnTo>
                      <a:pt x="39" y="28"/>
                    </a:lnTo>
                    <a:lnTo>
                      <a:pt x="640" y="502"/>
                    </a:lnTo>
                    <a:lnTo>
                      <a:pt x="638" y="505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44" name="Freeform 732"/>
              <p:cNvSpPr>
                <a:spLocks/>
              </p:cNvSpPr>
              <p:nvPr/>
            </p:nvSpPr>
            <p:spPr bwMode="auto">
              <a:xfrm>
                <a:off x="5479" y="1486"/>
                <a:ext cx="249" cy="241"/>
              </a:xfrm>
              <a:custGeom>
                <a:avLst/>
                <a:gdLst>
                  <a:gd name="T0" fmla="*/ 483 w 483"/>
                  <a:gd name="T1" fmla="*/ 4 h 467"/>
                  <a:gd name="T2" fmla="*/ 483 w 483"/>
                  <a:gd name="T3" fmla="*/ 4 h 467"/>
                  <a:gd name="T4" fmla="*/ 36 w 483"/>
                  <a:gd name="T5" fmla="*/ 436 h 467"/>
                  <a:gd name="T6" fmla="*/ 88 w 483"/>
                  <a:gd name="T7" fmla="*/ 430 h 467"/>
                  <a:gd name="T8" fmla="*/ 0 w 483"/>
                  <a:gd name="T9" fmla="*/ 467 h 467"/>
                  <a:gd name="T10" fmla="*/ 40 w 483"/>
                  <a:gd name="T11" fmla="*/ 380 h 467"/>
                  <a:gd name="T12" fmla="*/ 32 w 483"/>
                  <a:gd name="T13" fmla="*/ 432 h 467"/>
                  <a:gd name="T14" fmla="*/ 480 w 483"/>
                  <a:gd name="T15" fmla="*/ 0 h 467"/>
                  <a:gd name="T16" fmla="*/ 483 w 483"/>
                  <a:gd name="T17" fmla="*/ 4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3" h="467">
                    <a:moveTo>
                      <a:pt x="483" y="4"/>
                    </a:moveTo>
                    <a:lnTo>
                      <a:pt x="483" y="4"/>
                    </a:lnTo>
                    <a:lnTo>
                      <a:pt x="36" y="436"/>
                    </a:lnTo>
                    <a:lnTo>
                      <a:pt x="88" y="430"/>
                    </a:lnTo>
                    <a:lnTo>
                      <a:pt x="0" y="467"/>
                    </a:lnTo>
                    <a:lnTo>
                      <a:pt x="40" y="380"/>
                    </a:lnTo>
                    <a:lnTo>
                      <a:pt x="32" y="432"/>
                    </a:lnTo>
                    <a:lnTo>
                      <a:pt x="480" y="0"/>
                    </a:lnTo>
                    <a:lnTo>
                      <a:pt x="483" y="4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45" name="Freeform 733"/>
              <p:cNvSpPr>
                <a:spLocks/>
              </p:cNvSpPr>
              <p:nvPr/>
            </p:nvSpPr>
            <p:spPr bwMode="auto">
              <a:xfrm>
                <a:off x="5479" y="1486"/>
                <a:ext cx="249" cy="241"/>
              </a:xfrm>
              <a:custGeom>
                <a:avLst/>
                <a:gdLst>
                  <a:gd name="T0" fmla="*/ 483 w 483"/>
                  <a:gd name="T1" fmla="*/ 4 h 467"/>
                  <a:gd name="T2" fmla="*/ 483 w 483"/>
                  <a:gd name="T3" fmla="*/ 4 h 467"/>
                  <a:gd name="T4" fmla="*/ 36 w 483"/>
                  <a:gd name="T5" fmla="*/ 436 h 467"/>
                  <a:gd name="T6" fmla="*/ 88 w 483"/>
                  <a:gd name="T7" fmla="*/ 430 h 467"/>
                  <a:gd name="T8" fmla="*/ 0 w 483"/>
                  <a:gd name="T9" fmla="*/ 467 h 467"/>
                  <a:gd name="T10" fmla="*/ 40 w 483"/>
                  <a:gd name="T11" fmla="*/ 380 h 467"/>
                  <a:gd name="T12" fmla="*/ 32 w 483"/>
                  <a:gd name="T13" fmla="*/ 432 h 467"/>
                  <a:gd name="T14" fmla="*/ 480 w 483"/>
                  <a:gd name="T15" fmla="*/ 0 h 467"/>
                  <a:gd name="T16" fmla="*/ 483 w 483"/>
                  <a:gd name="T17" fmla="*/ 4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3" h="467">
                    <a:moveTo>
                      <a:pt x="483" y="4"/>
                    </a:moveTo>
                    <a:lnTo>
                      <a:pt x="483" y="4"/>
                    </a:lnTo>
                    <a:lnTo>
                      <a:pt x="36" y="436"/>
                    </a:lnTo>
                    <a:lnTo>
                      <a:pt x="88" y="430"/>
                    </a:lnTo>
                    <a:lnTo>
                      <a:pt x="0" y="467"/>
                    </a:lnTo>
                    <a:lnTo>
                      <a:pt x="40" y="380"/>
                    </a:lnTo>
                    <a:lnTo>
                      <a:pt x="32" y="432"/>
                    </a:lnTo>
                    <a:lnTo>
                      <a:pt x="480" y="0"/>
                    </a:lnTo>
                    <a:lnTo>
                      <a:pt x="483" y="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46" name="Freeform 734"/>
              <p:cNvSpPr>
                <a:spLocks/>
              </p:cNvSpPr>
              <p:nvPr/>
            </p:nvSpPr>
            <p:spPr bwMode="auto">
              <a:xfrm>
                <a:off x="5498" y="1779"/>
                <a:ext cx="613" cy="101"/>
              </a:xfrm>
              <a:custGeom>
                <a:avLst/>
                <a:gdLst>
                  <a:gd name="T0" fmla="*/ 1185 w 1186"/>
                  <a:gd name="T1" fmla="*/ 197 h 197"/>
                  <a:gd name="T2" fmla="*/ 1185 w 1186"/>
                  <a:gd name="T3" fmla="*/ 197 h 197"/>
                  <a:gd name="T4" fmla="*/ 47 w 1186"/>
                  <a:gd name="T5" fmla="*/ 31 h 197"/>
                  <a:gd name="T6" fmla="*/ 84 w 1186"/>
                  <a:gd name="T7" fmla="*/ 69 h 197"/>
                  <a:gd name="T8" fmla="*/ 0 w 1186"/>
                  <a:gd name="T9" fmla="*/ 21 h 197"/>
                  <a:gd name="T10" fmla="*/ 94 w 1186"/>
                  <a:gd name="T11" fmla="*/ 0 h 197"/>
                  <a:gd name="T12" fmla="*/ 48 w 1186"/>
                  <a:gd name="T13" fmla="*/ 26 h 197"/>
                  <a:gd name="T14" fmla="*/ 1186 w 1186"/>
                  <a:gd name="T15" fmla="*/ 192 h 197"/>
                  <a:gd name="T16" fmla="*/ 1185 w 1186"/>
                  <a:gd name="T17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86" h="197">
                    <a:moveTo>
                      <a:pt x="1185" y="197"/>
                    </a:moveTo>
                    <a:lnTo>
                      <a:pt x="1185" y="197"/>
                    </a:lnTo>
                    <a:lnTo>
                      <a:pt x="47" y="31"/>
                    </a:lnTo>
                    <a:lnTo>
                      <a:pt x="84" y="69"/>
                    </a:lnTo>
                    <a:lnTo>
                      <a:pt x="0" y="21"/>
                    </a:lnTo>
                    <a:lnTo>
                      <a:pt x="94" y="0"/>
                    </a:lnTo>
                    <a:lnTo>
                      <a:pt x="48" y="26"/>
                    </a:lnTo>
                    <a:lnTo>
                      <a:pt x="1186" y="192"/>
                    </a:lnTo>
                    <a:lnTo>
                      <a:pt x="1185" y="197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47" name="Freeform 735"/>
              <p:cNvSpPr>
                <a:spLocks/>
              </p:cNvSpPr>
              <p:nvPr/>
            </p:nvSpPr>
            <p:spPr bwMode="auto">
              <a:xfrm>
                <a:off x="5498" y="1779"/>
                <a:ext cx="613" cy="101"/>
              </a:xfrm>
              <a:custGeom>
                <a:avLst/>
                <a:gdLst>
                  <a:gd name="T0" fmla="*/ 1185 w 1186"/>
                  <a:gd name="T1" fmla="*/ 197 h 197"/>
                  <a:gd name="T2" fmla="*/ 1185 w 1186"/>
                  <a:gd name="T3" fmla="*/ 197 h 197"/>
                  <a:gd name="T4" fmla="*/ 47 w 1186"/>
                  <a:gd name="T5" fmla="*/ 31 h 197"/>
                  <a:gd name="T6" fmla="*/ 84 w 1186"/>
                  <a:gd name="T7" fmla="*/ 69 h 197"/>
                  <a:gd name="T8" fmla="*/ 0 w 1186"/>
                  <a:gd name="T9" fmla="*/ 21 h 197"/>
                  <a:gd name="T10" fmla="*/ 94 w 1186"/>
                  <a:gd name="T11" fmla="*/ 0 h 197"/>
                  <a:gd name="T12" fmla="*/ 48 w 1186"/>
                  <a:gd name="T13" fmla="*/ 26 h 197"/>
                  <a:gd name="T14" fmla="*/ 1186 w 1186"/>
                  <a:gd name="T15" fmla="*/ 192 h 197"/>
                  <a:gd name="T16" fmla="*/ 1185 w 1186"/>
                  <a:gd name="T17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86" h="197">
                    <a:moveTo>
                      <a:pt x="1185" y="197"/>
                    </a:moveTo>
                    <a:lnTo>
                      <a:pt x="1185" y="197"/>
                    </a:lnTo>
                    <a:lnTo>
                      <a:pt x="47" y="31"/>
                    </a:lnTo>
                    <a:lnTo>
                      <a:pt x="84" y="69"/>
                    </a:lnTo>
                    <a:lnTo>
                      <a:pt x="0" y="21"/>
                    </a:lnTo>
                    <a:lnTo>
                      <a:pt x="94" y="0"/>
                    </a:lnTo>
                    <a:lnTo>
                      <a:pt x="48" y="26"/>
                    </a:lnTo>
                    <a:lnTo>
                      <a:pt x="1186" y="192"/>
                    </a:lnTo>
                    <a:lnTo>
                      <a:pt x="1185" y="197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48" name="Freeform 736"/>
              <p:cNvSpPr>
                <a:spLocks/>
              </p:cNvSpPr>
              <p:nvPr/>
            </p:nvSpPr>
            <p:spPr bwMode="auto">
              <a:xfrm>
                <a:off x="5499" y="1751"/>
                <a:ext cx="81" cy="36"/>
              </a:xfrm>
              <a:custGeom>
                <a:avLst/>
                <a:gdLst>
                  <a:gd name="T0" fmla="*/ 158 w 158"/>
                  <a:gd name="T1" fmla="*/ 32 h 70"/>
                  <a:gd name="T2" fmla="*/ 158 w 158"/>
                  <a:gd name="T3" fmla="*/ 32 h 70"/>
                  <a:gd name="T4" fmla="*/ 48 w 158"/>
                  <a:gd name="T5" fmla="*/ 40 h 70"/>
                  <a:gd name="T6" fmla="*/ 92 w 158"/>
                  <a:gd name="T7" fmla="*/ 70 h 70"/>
                  <a:gd name="T8" fmla="*/ 0 w 158"/>
                  <a:gd name="T9" fmla="*/ 42 h 70"/>
                  <a:gd name="T10" fmla="*/ 87 w 158"/>
                  <a:gd name="T11" fmla="*/ 0 h 70"/>
                  <a:gd name="T12" fmla="*/ 48 w 158"/>
                  <a:gd name="T13" fmla="*/ 36 h 70"/>
                  <a:gd name="T14" fmla="*/ 158 w 158"/>
                  <a:gd name="T15" fmla="*/ 27 h 70"/>
                  <a:gd name="T16" fmla="*/ 158 w 158"/>
                  <a:gd name="T17" fmla="*/ 3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8" h="70">
                    <a:moveTo>
                      <a:pt x="158" y="32"/>
                    </a:moveTo>
                    <a:lnTo>
                      <a:pt x="158" y="32"/>
                    </a:lnTo>
                    <a:lnTo>
                      <a:pt x="48" y="40"/>
                    </a:lnTo>
                    <a:lnTo>
                      <a:pt x="92" y="70"/>
                    </a:lnTo>
                    <a:lnTo>
                      <a:pt x="0" y="42"/>
                    </a:lnTo>
                    <a:lnTo>
                      <a:pt x="87" y="0"/>
                    </a:lnTo>
                    <a:lnTo>
                      <a:pt x="48" y="36"/>
                    </a:lnTo>
                    <a:lnTo>
                      <a:pt x="158" y="27"/>
                    </a:lnTo>
                    <a:lnTo>
                      <a:pt x="158" y="32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49" name="Freeform 737"/>
              <p:cNvSpPr>
                <a:spLocks/>
              </p:cNvSpPr>
              <p:nvPr/>
            </p:nvSpPr>
            <p:spPr bwMode="auto">
              <a:xfrm>
                <a:off x="5499" y="1751"/>
                <a:ext cx="81" cy="36"/>
              </a:xfrm>
              <a:custGeom>
                <a:avLst/>
                <a:gdLst>
                  <a:gd name="T0" fmla="*/ 158 w 158"/>
                  <a:gd name="T1" fmla="*/ 32 h 70"/>
                  <a:gd name="T2" fmla="*/ 158 w 158"/>
                  <a:gd name="T3" fmla="*/ 32 h 70"/>
                  <a:gd name="T4" fmla="*/ 48 w 158"/>
                  <a:gd name="T5" fmla="*/ 40 h 70"/>
                  <a:gd name="T6" fmla="*/ 92 w 158"/>
                  <a:gd name="T7" fmla="*/ 70 h 70"/>
                  <a:gd name="T8" fmla="*/ 0 w 158"/>
                  <a:gd name="T9" fmla="*/ 42 h 70"/>
                  <a:gd name="T10" fmla="*/ 87 w 158"/>
                  <a:gd name="T11" fmla="*/ 0 h 70"/>
                  <a:gd name="T12" fmla="*/ 48 w 158"/>
                  <a:gd name="T13" fmla="*/ 36 h 70"/>
                  <a:gd name="T14" fmla="*/ 158 w 158"/>
                  <a:gd name="T15" fmla="*/ 27 h 70"/>
                  <a:gd name="T16" fmla="*/ 158 w 158"/>
                  <a:gd name="T17" fmla="*/ 3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8" h="70">
                    <a:moveTo>
                      <a:pt x="158" y="32"/>
                    </a:moveTo>
                    <a:lnTo>
                      <a:pt x="158" y="32"/>
                    </a:lnTo>
                    <a:lnTo>
                      <a:pt x="48" y="40"/>
                    </a:lnTo>
                    <a:lnTo>
                      <a:pt x="92" y="70"/>
                    </a:lnTo>
                    <a:lnTo>
                      <a:pt x="0" y="42"/>
                    </a:lnTo>
                    <a:lnTo>
                      <a:pt x="87" y="0"/>
                    </a:lnTo>
                    <a:lnTo>
                      <a:pt x="48" y="36"/>
                    </a:lnTo>
                    <a:lnTo>
                      <a:pt x="158" y="27"/>
                    </a:lnTo>
                    <a:lnTo>
                      <a:pt x="158" y="32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50" name="Freeform 738"/>
              <p:cNvSpPr>
                <a:spLocks/>
              </p:cNvSpPr>
              <p:nvPr/>
            </p:nvSpPr>
            <p:spPr bwMode="auto">
              <a:xfrm>
                <a:off x="5660" y="1953"/>
                <a:ext cx="662" cy="81"/>
              </a:xfrm>
              <a:custGeom>
                <a:avLst/>
                <a:gdLst>
                  <a:gd name="T0" fmla="*/ 0 w 1281"/>
                  <a:gd name="T1" fmla="*/ 0 h 157"/>
                  <a:gd name="T2" fmla="*/ 0 w 1281"/>
                  <a:gd name="T3" fmla="*/ 0 h 157"/>
                  <a:gd name="T4" fmla="*/ 1234 w 1281"/>
                  <a:gd name="T5" fmla="*/ 124 h 157"/>
                  <a:gd name="T6" fmla="*/ 1196 w 1281"/>
                  <a:gd name="T7" fmla="*/ 88 h 157"/>
                  <a:gd name="T8" fmla="*/ 1281 w 1281"/>
                  <a:gd name="T9" fmla="*/ 132 h 157"/>
                  <a:gd name="T10" fmla="*/ 1189 w 1281"/>
                  <a:gd name="T11" fmla="*/ 157 h 157"/>
                  <a:gd name="T12" fmla="*/ 1234 w 1281"/>
                  <a:gd name="T13" fmla="*/ 129 h 157"/>
                  <a:gd name="T14" fmla="*/ 0 w 1281"/>
                  <a:gd name="T15" fmla="*/ 5 h 157"/>
                  <a:gd name="T16" fmla="*/ 0 w 1281"/>
                  <a:gd name="T17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1" h="157">
                    <a:moveTo>
                      <a:pt x="0" y="0"/>
                    </a:moveTo>
                    <a:lnTo>
                      <a:pt x="0" y="0"/>
                    </a:lnTo>
                    <a:lnTo>
                      <a:pt x="1234" y="124"/>
                    </a:lnTo>
                    <a:lnTo>
                      <a:pt x="1196" y="88"/>
                    </a:lnTo>
                    <a:lnTo>
                      <a:pt x="1281" y="132"/>
                    </a:lnTo>
                    <a:lnTo>
                      <a:pt x="1189" y="157"/>
                    </a:lnTo>
                    <a:lnTo>
                      <a:pt x="1234" y="129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51" name="Freeform 739"/>
              <p:cNvSpPr>
                <a:spLocks/>
              </p:cNvSpPr>
              <p:nvPr/>
            </p:nvSpPr>
            <p:spPr bwMode="auto">
              <a:xfrm>
                <a:off x="5660" y="1953"/>
                <a:ext cx="662" cy="81"/>
              </a:xfrm>
              <a:custGeom>
                <a:avLst/>
                <a:gdLst>
                  <a:gd name="T0" fmla="*/ 0 w 1281"/>
                  <a:gd name="T1" fmla="*/ 0 h 157"/>
                  <a:gd name="T2" fmla="*/ 0 w 1281"/>
                  <a:gd name="T3" fmla="*/ 0 h 157"/>
                  <a:gd name="T4" fmla="*/ 1234 w 1281"/>
                  <a:gd name="T5" fmla="*/ 124 h 157"/>
                  <a:gd name="T6" fmla="*/ 1196 w 1281"/>
                  <a:gd name="T7" fmla="*/ 88 h 157"/>
                  <a:gd name="T8" fmla="*/ 1281 w 1281"/>
                  <a:gd name="T9" fmla="*/ 132 h 157"/>
                  <a:gd name="T10" fmla="*/ 1189 w 1281"/>
                  <a:gd name="T11" fmla="*/ 157 h 157"/>
                  <a:gd name="T12" fmla="*/ 1234 w 1281"/>
                  <a:gd name="T13" fmla="*/ 129 h 157"/>
                  <a:gd name="T14" fmla="*/ 0 w 1281"/>
                  <a:gd name="T15" fmla="*/ 5 h 157"/>
                  <a:gd name="T16" fmla="*/ 0 w 1281"/>
                  <a:gd name="T17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1" h="157">
                    <a:moveTo>
                      <a:pt x="0" y="0"/>
                    </a:moveTo>
                    <a:lnTo>
                      <a:pt x="0" y="0"/>
                    </a:lnTo>
                    <a:lnTo>
                      <a:pt x="1234" y="124"/>
                    </a:lnTo>
                    <a:lnTo>
                      <a:pt x="1196" y="88"/>
                    </a:lnTo>
                    <a:lnTo>
                      <a:pt x="1281" y="132"/>
                    </a:lnTo>
                    <a:lnTo>
                      <a:pt x="1189" y="157"/>
                    </a:lnTo>
                    <a:lnTo>
                      <a:pt x="1234" y="129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52" name="Freeform 740"/>
              <p:cNvSpPr>
                <a:spLocks/>
              </p:cNvSpPr>
              <p:nvPr/>
            </p:nvSpPr>
            <p:spPr bwMode="auto">
              <a:xfrm>
                <a:off x="6018" y="2032"/>
                <a:ext cx="306" cy="94"/>
              </a:xfrm>
              <a:custGeom>
                <a:avLst/>
                <a:gdLst>
                  <a:gd name="T0" fmla="*/ 0 w 592"/>
                  <a:gd name="T1" fmla="*/ 177 h 182"/>
                  <a:gd name="T2" fmla="*/ 0 w 592"/>
                  <a:gd name="T3" fmla="*/ 177 h 182"/>
                  <a:gd name="T4" fmla="*/ 546 w 592"/>
                  <a:gd name="T5" fmla="*/ 19 h 182"/>
                  <a:gd name="T6" fmla="*/ 496 w 592"/>
                  <a:gd name="T7" fmla="*/ 0 h 182"/>
                  <a:gd name="T8" fmla="*/ 592 w 592"/>
                  <a:gd name="T9" fmla="*/ 8 h 182"/>
                  <a:gd name="T10" fmla="*/ 516 w 592"/>
                  <a:gd name="T11" fmla="*/ 67 h 182"/>
                  <a:gd name="T12" fmla="*/ 547 w 592"/>
                  <a:gd name="T13" fmla="*/ 24 h 182"/>
                  <a:gd name="T14" fmla="*/ 1 w 592"/>
                  <a:gd name="T15" fmla="*/ 182 h 182"/>
                  <a:gd name="T16" fmla="*/ 0 w 592"/>
                  <a:gd name="T17" fmla="*/ 177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2" h="182">
                    <a:moveTo>
                      <a:pt x="0" y="177"/>
                    </a:moveTo>
                    <a:lnTo>
                      <a:pt x="0" y="177"/>
                    </a:lnTo>
                    <a:lnTo>
                      <a:pt x="546" y="19"/>
                    </a:lnTo>
                    <a:lnTo>
                      <a:pt x="496" y="0"/>
                    </a:lnTo>
                    <a:lnTo>
                      <a:pt x="592" y="8"/>
                    </a:lnTo>
                    <a:lnTo>
                      <a:pt x="516" y="67"/>
                    </a:lnTo>
                    <a:lnTo>
                      <a:pt x="547" y="24"/>
                    </a:lnTo>
                    <a:lnTo>
                      <a:pt x="1" y="182"/>
                    </a:lnTo>
                    <a:lnTo>
                      <a:pt x="0" y="177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53" name="Freeform 741"/>
              <p:cNvSpPr>
                <a:spLocks/>
              </p:cNvSpPr>
              <p:nvPr/>
            </p:nvSpPr>
            <p:spPr bwMode="auto">
              <a:xfrm>
                <a:off x="6018" y="2032"/>
                <a:ext cx="306" cy="94"/>
              </a:xfrm>
              <a:custGeom>
                <a:avLst/>
                <a:gdLst>
                  <a:gd name="T0" fmla="*/ 0 w 592"/>
                  <a:gd name="T1" fmla="*/ 177 h 182"/>
                  <a:gd name="T2" fmla="*/ 0 w 592"/>
                  <a:gd name="T3" fmla="*/ 177 h 182"/>
                  <a:gd name="T4" fmla="*/ 546 w 592"/>
                  <a:gd name="T5" fmla="*/ 19 h 182"/>
                  <a:gd name="T6" fmla="*/ 496 w 592"/>
                  <a:gd name="T7" fmla="*/ 0 h 182"/>
                  <a:gd name="T8" fmla="*/ 592 w 592"/>
                  <a:gd name="T9" fmla="*/ 8 h 182"/>
                  <a:gd name="T10" fmla="*/ 516 w 592"/>
                  <a:gd name="T11" fmla="*/ 67 h 182"/>
                  <a:gd name="T12" fmla="*/ 547 w 592"/>
                  <a:gd name="T13" fmla="*/ 24 h 182"/>
                  <a:gd name="T14" fmla="*/ 1 w 592"/>
                  <a:gd name="T15" fmla="*/ 182 h 182"/>
                  <a:gd name="T16" fmla="*/ 0 w 592"/>
                  <a:gd name="T17" fmla="*/ 177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2" h="182">
                    <a:moveTo>
                      <a:pt x="0" y="177"/>
                    </a:moveTo>
                    <a:lnTo>
                      <a:pt x="0" y="177"/>
                    </a:lnTo>
                    <a:lnTo>
                      <a:pt x="546" y="19"/>
                    </a:lnTo>
                    <a:lnTo>
                      <a:pt x="496" y="0"/>
                    </a:lnTo>
                    <a:lnTo>
                      <a:pt x="592" y="8"/>
                    </a:lnTo>
                    <a:lnTo>
                      <a:pt x="516" y="67"/>
                    </a:lnTo>
                    <a:lnTo>
                      <a:pt x="547" y="24"/>
                    </a:lnTo>
                    <a:lnTo>
                      <a:pt x="1" y="182"/>
                    </a:lnTo>
                    <a:lnTo>
                      <a:pt x="0" y="177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54" name="Freeform 742"/>
              <p:cNvSpPr>
                <a:spLocks/>
              </p:cNvSpPr>
              <p:nvPr/>
            </p:nvSpPr>
            <p:spPr bwMode="auto">
              <a:xfrm>
                <a:off x="5660" y="1881"/>
                <a:ext cx="450" cy="64"/>
              </a:xfrm>
              <a:custGeom>
                <a:avLst/>
                <a:gdLst>
                  <a:gd name="T0" fmla="*/ 0 w 872"/>
                  <a:gd name="T1" fmla="*/ 119 h 124"/>
                  <a:gd name="T2" fmla="*/ 0 w 872"/>
                  <a:gd name="T3" fmla="*/ 119 h 124"/>
                  <a:gd name="T4" fmla="*/ 824 w 872"/>
                  <a:gd name="T5" fmla="*/ 28 h 124"/>
                  <a:gd name="T6" fmla="*/ 779 w 872"/>
                  <a:gd name="T7" fmla="*/ 0 h 124"/>
                  <a:gd name="T8" fmla="*/ 872 w 872"/>
                  <a:gd name="T9" fmla="*/ 25 h 124"/>
                  <a:gd name="T10" fmla="*/ 786 w 872"/>
                  <a:gd name="T11" fmla="*/ 70 h 124"/>
                  <a:gd name="T12" fmla="*/ 825 w 872"/>
                  <a:gd name="T13" fmla="*/ 33 h 124"/>
                  <a:gd name="T14" fmla="*/ 1 w 872"/>
                  <a:gd name="T15" fmla="*/ 124 h 124"/>
                  <a:gd name="T16" fmla="*/ 0 w 872"/>
                  <a:gd name="T17" fmla="*/ 119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2" h="124">
                    <a:moveTo>
                      <a:pt x="0" y="119"/>
                    </a:moveTo>
                    <a:lnTo>
                      <a:pt x="0" y="119"/>
                    </a:lnTo>
                    <a:lnTo>
                      <a:pt x="824" y="28"/>
                    </a:lnTo>
                    <a:lnTo>
                      <a:pt x="779" y="0"/>
                    </a:lnTo>
                    <a:lnTo>
                      <a:pt x="872" y="25"/>
                    </a:lnTo>
                    <a:lnTo>
                      <a:pt x="786" y="70"/>
                    </a:lnTo>
                    <a:lnTo>
                      <a:pt x="825" y="33"/>
                    </a:lnTo>
                    <a:lnTo>
                      <a:pt x="1" y="124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55" name="Freeform 743"/>
              <p:cNvSpPr>
                <a:spLocks/>
              </p:cNvSpPr>
              <p:nvPr/>
            </p:nvSpPr>
            <p:spPr bwMode="auto">
              <a:xfrm>
                <a:off x="5660" y="1881"/>
                <a:ext cx="450" cy="64"/>
              </a:xfrm>
              <a:custGeom>
                <a:avLst/>
                <a:gdLst>
                  <a:gd name="T0" fmla="*/ 0 w 872"/>
                  <a:gd name="T1" fmla="*/ 119 h 124"/>
                  <a:gd name="T2" fmla="*/ 0 w 872"/>
                  <a:gd name="T3" fmla="*/ 119 h 124"/>
                  <a:gd name="T4" fmla="*/ 824 w 872"/>
                  <a:gd name="T5" fmla="*/ 28 h 124"/>
                  <a:gd name="T6" fmla="*/ 779 w 872"/>
                  <a:gd name="T7" fmla="*/ 0 h 124"/>
                  <a:gd name="T8" fmla="*/ 872 w 872"/>
                  <a:gd name="T9" fmla="*/ 25 h 124"/>
                  <a:gd name="T10" fmla="*/ 786 w 872"/>
                  <a:gd name="T11" fmla="*/ 70 h 124"/>
                  <a:gd name="T12" fmla="*/ 825 w 872"/>
                  <a:gd name="T13" fmla="*/ 33 h 124"/>
                  <a:gd name="T14" fmla="*/ 1 w 872"/>
                  <a:gd name="T15" fmla="*/ 124 h 124"/>
                  <a:gd name="T16" fmla="*/ 0 w 872"/>
                  <a:gd name="T17" fmla="*/ 119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2" h="124">
                    <a:moveTo>
                      <a:pt x="0" y="119"/>
                    </a:moveTo>
                    <a:lnTo>
                      <a:pt x="0" y="119"/>
                    </a:lnTo>
                    <a:lnTo>
                      <a:pt x="824" y="28"/>
                    </a:lnTo>
                    <a:lnTo>
                      <a:pt x="779" y="0"/>
                    </a:lnTo>
                    <a:lnTo>
                      <a:pt x="872" y="25"/>
                    </a:lnTo>
                    <a:lnTo>
                      <a:pt x="786" y="70"/>
                    </a:lnTo>
                    <a:lnTo>
                      <a:pt x="825" y="33"/>
                    </a:lnTo>
                    <a:lnTo>
                      <a:pt x="1" y="124"/>
                    </a:lnTo>
                    <a:lnTo>
                      <a:pt x="0" y="11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56" name="Freeform 744"/>
              <p:cNvSpPr>
                <a:spLocks/>
              </p:cNvSpPr>
              <p:nvPr/>
            </p:nvSpPr>
            <p:spPr bwMode="auto">
              <a:xfrm>
                <a:off x="5987" y="1929"/>
                <a:ext cx="141" cy="145"/>
              </a:xfrm>
              <a:custGeom>
                <a:avLst/>
                <a:gdLst>
                  <a:gd name="T0" fmla="*/ 0 w 273"/>
                  <a:gd name="T1" fmla="*/ 276 h 280"/>
                  <a:gd name="T2" fmla="*/ 0 w 273"/>
                  <a:gd name="T3" fmla="*/ 276 h 280"/>
                  <a:gd name="T4" fmla="*/ 238 w 273"/>
                  <a:gd name="T5" fmla="*/ 32 h 280"/>
                  <a:gd name="T6" fmla="*/ 186 w 273"/>
                  <a:gd name="T7" fmla="*/ 39 h 280"/>
                  <a:gd name="T8" fmla="*/ 273 w 273"/>
                  <a:gd name="T9" fmla="*/ 0 h 280"/>
                  <a:gd name="T10" fmla="*/ 236 w 273"/>
                  <a:gd name="T11" fmla="*/ 88 h 280"/>
                  <a:gd name="T12" fmla="*/ 241 w 273"/>
                  <a:gd name="T13" fmla="*/ 35 h 280"/>
                  <a:gd name="T14" fmla="*/ 4 w 273"/>
                  <a:gd name="T15" fmla="*/ 280 h 280"/>
                  <a:gd name="T16" fmla="*/ 0 w 273"/>
                  <a:gd name="T17" fmla="*/ 27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3" h="280">
                    <a:moveTo>
                      <a:pt x="0" y="276"/>
                    </a:moveTo>
                    <a:lnTo>
                      <a:pt x="0" y="276"/>
                    </a:lnTo>
                    <a:lnTo>
                      <a:pt x="238" y="32"/>
                    </a:lnTo>
                    <a:lnTo>
                      <a:pt x="186" y="39"/>
                    </a:lnTo>
                    <a:lnTo>
                      <a:pt x="273" y="0"/>
                    </a:lnTo>
                    <a:lnTo>
                      <a:pt x="236" y="88"/>
                    </a:lnTo>
                    <a:lnTo>
                      <a:pt x="241" y="35"/>
                    </a:lnTo>
                    <a:lnTo>
                      <a:pt x="4" y="280"/>
                    </a:lnTo>
                    <a:lnTo>
                      <a:pt x="0" y="276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57" name="Freeform 745"/>
              <p:cNvSpPr>
                <a:spLocks/>
              </p:cNvSpPr>
              <p:nvPr/>
            </p:nvSpPr>
            <p:spPr bwMode="auto">
              <a:xfrm>
                <a:off x="5987" y="1929"/>
                <a:ext cx="141" cy="145"/>
              </a:xfrm>
              <a:custGeom>
                <a:avLst/>
                <a:gdLst>
                  <a:gd name="T0" fmla="*/ 0 w 273"/>
                  <a:gd name="T1" fmla="*/ 276 h 280"/>
                  <a:gd name="T2" fmla="*/ 0 w 273"/>
                  <a:gd name="T3" fmla="*/ 276 h 280"/>
                  <a:gd name="T4" fmla="*/ 238 w 273"/>
                  <a:gd name="T5" fmla="*/ 32 h 280"/>
                  <a:gd name="T6" fmla="*/ 186 w 273"/>
                  <a:gd name="T7" fmla="*/ 39 h 280"/>
                  <a:gd name="T8" fmla="*/ 273 w 273"/>
                  <a:gd name="T9" fmla="*/ 0 h 280"/>
                  <a:gd name="T10" fmla="*/ 236 w 273"/>
                  <a:gd name="T11" fmla="*/ 88 h 280"/>
                  <a:gd name="T12" fmla="*/ 241 w 273"/>
                  <a:gd name="T13" fmla="*/ 35 h 280"/>
                  <a:gd name="T14" fmla="*/ 4 w 273"/>
                  <a:gd name="T15" fmla="*/ 280 h 280"/>
                  <a:gd name="T16" fmla="*/ 0 w 273"/>
                  <a:gd name="T17" fmla="*/ 27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3" h="280">
                    <a:moveTo>
                      <a:pt x="0" y="276"/>
                    </a:moveTo>
                    <a:lnTo>
                      <a:pt x="0" y="276"/>
                    </a:lnTo>
                    <a:lnTo>
                      <a:pt x="238" y="32"/>
                    </a:lnTo>
                    <a:lnTo>
                      <a:pt x="186" y="39"/>
                    </a:lnTo>
                    <a:lnTo>
                      <a:pt x="273" y="0"/>
                    </a:lnTo>
                    <a:lnTo>
                      <a:pt x="236" y="88"/>
                    </a:lnTo>
                    <a:lnTo>
                      <a:pt x="241" y="35"/>
                    </a:lnTo>
                    <a:lnTo>
                      <a:pt x="4" y="280"/>
                    </a:lnTo>
                    <a:lnTo>
                      <a:pt x="0" y="276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58" name="Freeform 746"/>
              <p:cNvSpPr>
                <a:spLocks/>
              </p:cNvSpPr>
              <p:nvPr/>
            </p:nvSpPr>
            <p:spPr bwMode="auto">
              <a:xfrm>
                <a:off x="5498" y="1788"/>
                <a:ext cx="612" cy="102"/>
              </a:xfrm>
              <a:custGeom>
                <a:avLst/>
                <a:gdLst>
                  <a:gd name="T0" fmla="*/ 1 w 1185"/>
                  <a:gd name="T1" fmla="*/ 0 h 197"/>
                  <a:gd name="T2" fmla="*/ 1 w 1185"/>
                  <a:gd name="T3" fmla="*/ 0 h 197"/>
                  <a:gd name="T4" fmla="*/ 1138 w 1185"/>
                  <a:gd name="T5" fmla="*/ 167 h 197"/>
                  <a:gd name="T6" fmla="*/ 1102 w 1185"/>
                  <a:gd name="T7" fmla="*/ 128 h 197"/>
                  <a:gd name="T8" fmla="*/ 1185 w 1185"/>
                  <a:gd name="T9" fmla="*/ 176 h 197"/>
                  <a:gd name="T10" fmla="*/ 1091 w 1185"/>
                  <a:gd name="T11" fmla="*/ 197 h 197"/>
                  <a:gd name="T12" fmla="*/ 1138 w 1185"/>
                  <a:gd name="T13" fmla="*/ 171 h 197"/>
                  <a:gd name="T14" fmla="*/ 0 w 1185"/>
                  <a:gd name="T15" fmla="*/ 5 h 197"/>
                  <a:gd name="T16" fmla="*/ 1 w 1185"/>
                  <a:gd name="T17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85" h="197">
                    <a:moveTo>
                      <a:pt x="1" y="0"/>
                    </a:moveTo>
                    <a:lnTo>
                      <a:pt x="1" y="0"/>
                    </a:lnTo>
                    <a:lnTo>
                      <a:pt x="1138" y="167"/>
                    </a:lnTo>
                    <a:lnTo>
                      <a:pt x="1102" y="128"/>
                    </a:lnTo>
                    <a:lnTo>
                      <a:pt x="1185" y="176"/>
                    </a:lnTo>
                    <a:lnTo>
                      <a:pt x="1091" y="197"/>
                    </a:lnTo>
                    <a:lnTo>
                      <a:pt x="1138" y="171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59" name="Freeform 747"/>
              <p:cNvSpPr>
                <a:spLocks/>
              </p:cNvSpPr>
              <p:nvPr/>
            </p:nvSpPr>
            <p:spPr bwMode="auto">
              <a:xfrm>
                <a:off x="5498" y="1788"/>
                <a:ext cx="612" cy="102"/>
              </a:xfrm>
              <a:custGeom>
                <a:avLst/>
                <a:gdLst>
                  <a:gd name="T0" fmla="*/ 1 w 1185"/>
                  <a:gd name="T1" fmla="*/ 0 h 197"/>
                  <a:gd name="T2" fmla="*/ 1 w 1185"/>
                  <a:gd name="T3" fmla="*/ 0 h 197"/>
                  <a:gd name="T4" fmla="*/ 1138 w 1185"/>
                  <a:gd name="T5" fmla="*/ 167 h 197"/>
                  <a:gd name="T6" fmla="*/ 1102 w 1185"/>
                  <a:gd name="T7" fmla="*/ 128 h 197"/>
                  <a:gd name="T8" fmla="*/ 1185 w 1185"/>
                  <a:gd name="T9" fmla="*/ 176 h 197"/>
                  <a:gd name="T10" fmla="*/ 1091 w 1185"/>
                  <a:gd name="T11" fmla="*/ 197 h 197"/>
                  <a:gd name="T12" fmla="*/ 1138 w 1185"/>
                  <a:gd name="T13" fmla="*/ 171 h 197"/>
                  <a:gd name="T14" fmla="*/ 0 w 1185"/>
                  <a:gd name="T15" fmla="*/ 5 h 197"/>
                  <a:gd name="T16" fmla="*/ 1 w 1185"/>
                  <a:gd name="T17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85" h="197">
                    <a:moveTo>
                      <a:pt x="1" y="0"/>
                    </a:moveTo>
                    <a:lnTo>
                      <a:pt x="1" y="0"/>
                    </a:lnTo>
                    <a:lnTo>
                      <a:pt x="1138" y="167"/>
                    </a:lnTo>
                    <a:lnTo>
                      <a:pt x="1102" y="128"/>
                    </a:lnTo>
                    <a:lnTo>
                      <a:pt x="1185" y="176"/>
                    </a:lnTo>
                    <a:lnTo>
                      <a:pt x="1091" y="197"/>
                    </a:lnTo>
                    <a:lnTo>
                      <a:pt x="1138" y="171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60" name="Freeform 748"/>
              <p:cNvSpPr>
                <a:spLocks/>
              </p:cNvSpPr>
              <p:nvPr/>
            </p:nvSpPr>
            <p:spPr bwMode="auto">
              <a:xfrm>
                <a:off x="5588" y="1564"/>
                <a:ext cx="263" cy="490"/>
              </a:xfrm>
              <a:custGeom>
                <a:avLst/>
                <a:gdLst>
                  <a:gd name="T0" fmla="*/ 506 w 510"/>
                  <a:gd name="T1" fmla="*/ 949 h 949"/>
                  <a:gd name="T2" fmla="*/ 506 w 510"/>
                  <a:gd name="T3" fmla="*/ 949 h 949"/>
                  <a:gd name="T4" fmla="*/ 20 w 510"/>
                  <a:gd name="T5" fmla="*/ 43 h 949"/>
                  <a:gd name="T6" fmla="*/ 11 w 510"/>
                  <a:gd name="T7" fmla="*/ 95 h 949"/>
                  <a:gd name="T8" fmla="*/ 0 w 510"/>
                  <a:gd name="T9" fmla="*/ 0 h 949"/>
                  <a:gd name="T10" fmla="*/ 73 w 510"/>
                  <a:gd name="T11" fmla="*/ 62 h 949"/>
                  <a:gd name="T12" fmla="*/ 24 w 510"/>
                  <a:gd name="T13" fmla="*/ 40 h 949"/>
                  <a:gd name="T14" fmla="*/ 510 w 510"/>
                  <a:gd name="T15" fmla="*/ 947 h 949"/>
                  <a:gd name="T16" fmla="*/ 506 w 510"/>
                  <a:gd name="T17" fmla="*/ 949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0" h="949">
                    <a:moveTo>
                      <a:pt x="506" y="949"/>
                    </a:moveTo>
                    <a:lnTo>
                      <a:pt x="506" y="949"/>
                    </a:lnTo>
                    <a:lnTo>
                      <a:pt x="20" y="43"/>
                    </a:lnTo>
                    <a:lnTo>
                      <a:pt x="11" y="95"/>
                    </a:lnTo>
                    <a:lnTo>
                      <a:pt x="0" y="0"/>
                    </a:lnTo>
                    <a:lnTo>
                      <a:pt x="73" y="62"/>
                    </a:lnTo>
                    <a:lnTo>
                      <a:pt x="24" y="40"/>
                    </a:lnTo>
                    <a:lnTo>
                      <a:pt x="510" y="947"/>
                    </a:lnTo>
                    <a:lnTo>
                      <a:pt x="506" y="949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61" name="Freeform 749"/>
              <p:cNvSpPr>
                <a:spLocks/>
              </p:cNvSpPr>
              <p:nvPr/>
            </p:nvSpPr>
            <p:spPr bwMode="auto">
              <a:xfrm>
                <a:off x="5588" y="1564"/>
                <a:ext cx="263" cy="490"/>
              </a:xfrm>
              <a:custGeom>
                <a:avLst/>
                <a:gdLst>
                  <a:gd name="T0" fmla="*/ 506 w 510"/>
                  <a:gd name="T1" fmla="*/ 949 h 949"/>
                  <a:gd name="T2" fmla="*/ 506 w 510"/>
                  <a:gd name="T3" fmla="*/ 949 h 949"/>
                  <a:gd name="T4" fmla="*/ 20 w 510"/>
                  <a:gd name="T5" fmla="*/ 43 h 949"/>
                  <a:gd name="T6" fmla="*/ 11 w 510"/>
                  <a:gd name="T7" fmla="*/ 95 h 949"/>
                  <a:gd name="T8" fmla="*/ 0 w 510"/>
                  <a:gd name="T9" fmla="*/ 0 h 949"/>
                  <a:gd name="T10" fmla="*/ 73 w 510"/>
                  <a:gd name="T11" fmla="*/ 62 h 949"/>
                  <a:gd name="T12" fmla="*/ 24 w 510"/>
                  <a:gd name="T13" fmla="*/ 40 h 949"/>
                  <a:gd name="T14" fmla="*/ 510 w 510"/>
                  <a:gd name="T15" fmla="*/ 947 h 949"/>
                  <a:gd name="T16" fmla="*/ 506 w 510"/>
                  <a:gd name="T17" fmla="*/ 949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0" h="949">
                    <a:moveTo>
                      <a:pt x="506" y="949"/>
                    </a:moveTo>
                    <a:lnTo>
                      <a:pt x="506" y="949"/>
                    </a:lnTo>
                    <a:lnTo>
                      <a:pt x="20" y="43"/>
                    </a:lnTo>
                    <a:lnTo>
                      <a:pt x="11" y="95"/>
                    </a:lnTo>
                    <a:lnTo>
                      <a:pt x="0" y="0"/>
                    </a:lnTo>
                    <a:lnTo>
                      <a:pt x="73" y="62"/>
                    </a:lnTo>
                    <a:lnTo>
                      <a:pt x="24" y="40"/>
                    </a:lnTo>
                    <a:lnTo>
                      <a:pt x="510" y="947"/>
                    </a:lnTo>
                    <a:lnTo>
                      <a:pt x="506" y="94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62" name="Freeform 750"/>
              <p:cNvSpPr>
                <a:spLocks/>
              </p:cNvSpPr>
              <p:nvPr/>
            </p:nvSpPr>
            <p:spPr bwMode="auto">
              <a:xfrm>
                <a:off x="5458" y="1564"/>
                <a:ext cx="78" cy="149"/>
              </a:xfrm>
              <a:custGeom>
                <a:avLst/>
                <a:gdLst>
                  <a:gd name="T0" fmla="*/ 0 w 151"/>
                  <a:gd name="T1" fmla="*/ 287 h 289"/>
                  <a:gd name="T2" fmla="*/ 0 w 151"/>
                  <a:gd name="T3" fmla="*/ 287 h 289"/>
                  <a:gd name="T4" fmla="*/ 127 w 151"/>
                  <a:gd name="T5" fmla="*/ 42 h 289"/>
                  <a:gd name="T6" fmla="*/ 79 w 151"/>
                  <a:gd name="T7" fmla="*/ 64 h 289"/>
                  <a:gd name="T8" fmla="*/ 151 w 151"/>
                  <a:gd name="T9" fmla="*/ 0 h 289"/>
                  <a:gd name="T10" fmla="*/ 141 w 151"/>
                  <a:gd name="T11" fmla="*/ 96 h 289"/>
                  <a:gd name="T12" fmla="*/ 131 w 151"/>
                  <a:gd name="T13" fmla="*/ 44 h 289"/>
                  <a:gd name="T14" fmla="*/ 4 w 151"/>
                  <a:gd name="T15" fmla="*/ 289 h 289"/>
                  <a:gd name="T16" fmla="*/ 0 w 151"/>
                  <a:gd name="T17" fmla="*/ 287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289">
                    <a:moveTo>
                      <a:pt x="0" y="287"/>
                    </a:moveTo>
                    <a:lnTo>
                      <a:pt x="0" y="287"/>
                    </a:lnTo>
                    <a:lnTo>
                      <a:pt x="127" y="42"/>
                    </a:lnTo>
                    <a:lnTo>
                      <a:pt x="79" y="64"/>
                    </a:lnTo>
                    <a:lnTo>
                      <a:pt x="151" y="0"/>
                    </a:lnTo>
                    <a:lnTo>
                      <a:pt x="141" y="96"/>
                    </a:lnTo>
                    <a:lnTo>
                      <a:pt x="131" y="44"/>
                    </a:lnTo>
                    <a:lnTo>
                      <a:pt x="4" y="289"/>
                    </a:lnTo>
                    <a:lnTo>
                      <a:pt x="0" y="287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63" name="Freeform 751"/>
              <p:cNvSpPr>
                <a:spLocks/>
              </p:cNvSpPr>
              <p:nvPr/>
            </p:nvSpPr>
            <p:spPr bwMode="auto">
              <a:xfrm>
                <a:off x="5458" y="1564"/>
                <a:ext cx="78" cy="149"/>
              </a:xfrm>
              <a:custGeom>
                <a:avLst/>
                <a:gdLst>
                  <a:gd name="T0" fmla="*/ 0 w 151"/>
                  <a:gd name="T1" fmla="*/ 287 h 289"/>
                  <a:gd name="T2" fmla="*/ 0 w 151"/>
                  <a:gd name="T3" fmla="*/ 287 h 289"/>
                  <a:gd name="T4" fmla="*/ 127 w 151"/>
                  <a:gd name="T5" fmla="*/ 42 h 289"/>
                  <a:gd name="T6" fmla="*/ 79 w 151"/>
                  <a:gd name="T7" fmla="*/ 64 h 289"/>
                  <a:gd name="T8" fmla="*/ 151 w 151"/>
                  <a:gd name="T9" fmla="*/ 0 h 289"/>
                  <a:gd name="T10" fmla="*/ 141 w 151"/>
                  <a:gd name="T11" fmla="*/ 96 h 289"/>
                  <a:gd name="T12" fmla="*/ 131 w 151"/>
                  <a:gd name="T13" fmla="*/ 44 h 289"/>
                  <a:gd name="T14" fmla="*/ 4 w 151"/>
                  <a:gd name="T15" fmla="*/ 289 h 289"/>
                  <a:gd name="T16" fmla="*/ 0 w 151"/>
                  <a:gd name="T17" fmla="*/ 287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289">
                    <a:moveTo>
                      <a:pt x="0" y="287"/>
                    </a:moveTo>
                    <a:lnTo>
                      <a:pt x="0" y="287"/>
                    </a:lnTo>
                    <a:lnTo>
                      <a:pt x="127" y="42"/>
                    </a:lnTo>
                    <a:lnTo>
                      <a:pt x="79" y="64"/>
                    </a:lnTo>
                    <a:lnTo>
                      <a:pt x="151" y="0"/>
                    </a:lnTo>
                    <a:lnTo>
                      <a:pt x="141" y="96"/>
                    </a:lnTo>
                    <a:lnTo>
                      <a:pt x="131" y="44"/>
                    </a:lnTo>
                    <a:lnTo>
                      <a:pt x="4" y="289"/>
                    </a:lnTo>
                    <a:lnTo>
                      <a:pt x="0" y="287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64" name="Freeform 752"/>
              <p:cNvSpPr>
                <a:spLocks/>
              </p:cNvSpPr>
              <p:nvPr/>
            </p:nvSpPr>
            <p:spPr bwMode="auto">
              <a:xfrm>
                <a:off x="5658" y="1765"/>
                <a:ext cx="573" cy="172"/>
              </a:xfrm>
              <a:custGeom>
                <a:avLst/>
                <a:gdLst>
                  <a:gd name="T0" fmla="*/ 0 w 1108"/>
                  <a:gd name="T1" fmla="*/ 327 h 332"/>
                  <a:gd name="T2" fmla="*/ 0 w 1108"/>
                  <a:gd name="T3" fmla="*/ 327 h 332"/>
                  <a:gd name="T4" fmla="*/ 1061 w 1108"/>
                  <a:gd name="T5" fmla="*/ 20 h 332"/>
                  <a:gd name="T6" fmla="*/ 1012 w 1108"/>
                  <a:gd name="T7" fmla="*/ 0 h 332"/>
                  <a:gd name="T8" fmla="*/ 1108 w 1108"/>
                  <a:gd name="T9" fmla="*/ 9 h 332"/>
                  <a:gd name="T10" fmla="*/ 1032 w 1108"/>
                  <a:gd name="T11" fmla="*/ 67 h 332"/>
                  <a:gd name="T12" fmla="*/ 1063 w 1108"/>
                  <a:gd name="T13" fmla="*/ 24 h 332"/>
                  <a:gd name="T14" fmla="*/ 1 w 1108"/>
                  <a:gd name="T15" fmla="*/ 332 h 332"/>
                  <a:gd name="T16" fmla="*/ 0 w 1108"/>
                  <a:gd name="T17" fmla="*/ 327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8" h="332">
                    <a:moveTo>
                      <a:pt x="0" y="327"/>
                    </a:moveTo>
                    <a:lnTo>
                      <a:pt x="0" y="327"/>
                    </a:lnTo>
                    <a:lnTo>
                      <a:pt x="1061" y="20"/>
                    </a:lnTo>
                    <a:lnTo>
                      <a:pt x="1012" y="0"/>
                    </a:lnTo>
                    <a:lnTo>
                      <a:pt x="1108" y="9"/>
                    </a:lnTo>
                    <a:lnTo>
                      <a:pt x="1032" y="67"/>
                    </a:lnTo>
                    <a:lnTo>
                      <a:pt x="1063" y="24"/>
                    </a:lnTo>
                    <a:lnTo>
                      <a:pt x="1" y="332"/>
                    </a:lnTo>
                    <a:lnTo>
                      <a:pt x="0" y="327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65" name="Freeform 753"/>
              <p:cNvSpPr>
                <a:spLocks/>
              </p:cNvSpPr>
              <p:nvPr/>
            </p:nvSpPr>
            <p:spPr bwMode="auto">
              <a:xfrm>
                <a:off x="5658" y="1765"/>
                <a:ext cx="573" cy="172"/>
              </a:xfrm>
              <a:custGeom>
                <a:avLst/>
                <a:gdLst>
                  <a:gd name="T0" fmla="*/ 0 w 1108"/>
                  <a:gd name="T1" fmla="*/ 327 h 332"/>
                  <a:gd name="T2" fmla="*/ 0 w 1108"/>
                  <a:gd name="T3" fmla="*/ 327 h 332"/>
                  <a:gd name="T4" fmla="*/ 1061 w 1108"/>
                  <a:gd name="T5" fmla="*/ 20 h 332"/>
                  <a:gd name="T6" fmla="*/ 1012 w 1108"/>
                  <a:gd name="T7" fmla="*/ 0 h 332"/>
                  <a:gd name="T8" fmla="*/ 1108 w 1108"/>
                  <a:gd name="T9" fmla="*/ 9 h 332"/>
                  <a:gd name="T10" fmla="*/ 1032 w 1108"/>
                  <a:gd name="T11" fmla="*/ 67 h 332"/>
                  <a:gd name="T12" fmla="*/ 1063 w 1108"/>
                  <a:gd name="T13" fmla="*/ 24 h 332"/>
                  <a:gd name="T14" fmla="*/ 1 w 1108"/>
                  <a:gd name="T15" fmla="*/ 332 h 332"/>
                  <a:gd name="T16" fmla="*/ 0 w 1108"/>
                  <a:gd name="T17" fmla="*/ 327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8" h="332">
                    <a:moveTo>
                      <a:pt x="0" y="327"/>
                    </a:moveTo>
                    <a:lnTo>
                      <a:pt x="0" y="327"/>
                    </a:lnTo>
                    <a:lnTo>
                      <a:pt x="1061" y="20"/>
                    </a:lnTo>
                    <a:lnTo>
                      <a:pt x="1012" y="0"/>
                    </a:lnTo>
                    <a:lnTo>
                      <a:pt x="1108" y="9"/>
                    </a:lnTo>
                    <a:lnTo>
                      <a:pt x="1032" y="67"/>
                    </a:lnTo>
                    <a:lnTo>
                      <a:pt x="1063" y="24"/>
                    </a:lnTo>
                    <a:lnTo>
                      <a:pt x="1" y="332"/>
                    </a:lnTo>
                    <a:lnTo>
                      <a:pt x="0" y="327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66" name="Freeform 754"/>
              <p:cNvSpPr>
                <a:spLocks/>
              </p:cNvSpPr>
              <p:nvPr/>
            </p:nvSpPr>
            <p:spPr bwMode="auto">
              <a:xfrm>
                <a:off x="5985" y="1795"/>
                <a:ext cx="261" cy="278"/>
              </a:xfrm>
              <a:custGeom>
                <a:avLst/>
                <a:gdLst>
                  <a:gd name="T0" fmla="*/ 0 w 505"/>
                  <a:gd name="T1" fmla="*/ 535 h 538"/>
                  <a:gd name="T2" fmla="*/ 0 w 505"/>
                  <a:gd name="T3" fmla="*/ 535 h 538"/>
                  <a:gd name="T4" fmla="*/ 471 w 505"/>
                  <a:gd name="T5" fmla="*/ 33 h 538"/>
                  <a:gd name="T6" fmla="*/ 419 w 505"/>
                  <a:gd name="T7" fmla="*/ 41 h 538"/>
                  <a:gd name="T8" fmla="*/ 505 w 505"/>
                  <a:gd name="T9" fmla="*/ 0 h 538"/>
                  <a:gd name="T10" fmla="*/ 470 w 505"/>
                  <a:gd name="T11" fmla="*/ 89 h 538"/>
                  <a:gd name="T12" fmla="*/ 475 w 505"/>
                  <a:gd name="T13" fmla="*/ 36 h 538"/>
                  <a:gd name="T14" fmla="*/ 4 w 505"/>
                  <a:gd name="T15" fmla="*/ 538 h 538"/>
                  <a:gd name="T16" fmla="*/ 0 w 505"/>
                  <a:gd name="T17" fmla="*/ 535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5" h="538">
                    <a:moveTo>
                      <a:pt x="0" y="535"/>
                    </a:moveTo>
                    <a:lnTo>
                      <a:pt x="0" y="535"/>
                    </a:lnTo>
                    <a:lnTo>
                      <a:pt x="471" y="33"/>
                    </a:lnTo>
                    <a:lnTo>
                      <a:pt x="419" y="41"/>
                    </a:lnTo>
                    <a:lnTo>
                      <a:pt x="505" y="0"/>
                    </a:lnTo>
                    <a:lnTo>
                      <a:pt x="470" y="89"/>
                    </a:lnTo>
                    <a:lnTo>
                      <a:pt x="475" y="36"/>
                    </a:lnTo>
                    <a:lnTo>
                      <a:pt x="4" y="538"/>
                    </a:lnTo>
                    <a:lnTo>
                      <a:pt x="0" y="535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67" name="Freeform 755"/>
              <p:cNvSpPr>
                <a:spLocks/>
              </p:cNvSpPr>
              <p:nvPr/>
            </p:nvSpPr>
            <p:spPr bwMode="auto">
              <a:xfrm>
                <a:off x="5985" y="1795"/>
                <a:ext cx="261" cy="278"/>
              </a:xfrm>
              <a:custGeom>
                <a:avLst/>
                <a:gdLst>
                  <a:gd name="T0" fmla="*/ 0 w 505"/>
                  <a:gd name="T1" fmla="*/ 535 h 538"/>
                  <a:gd name="T2" fmla="*/ 0 w 505"/>
                  <a:gd name="T3" fmla="*/ 535 h 538"/>
                  <a:gd name="T4" fmla="*/ 471 w 505"/>
                  <a:gd name="T5" fmla="*/ 33 h 538"/>
                  <a:gd name="T6" fmla="*/ 419 w 505"/>
                  <a:gd name="T7" fmla="*/ 41 h 538"/>
                  <a:gd name="T8" fmla="*/ 505 w 505"/>
                  <a:gd name="T9" fmla="*/ 0 h 538"/>
                  <a:gd name="T10" fmla="*/ 470 w 505"/>
                  <a:gd name="T11" fmla="*/ 89 h 538"/>
                  <a:gd name="T12" fmla="*/ 475 w 505"/>
                  <a:gd name="T13" fmla="*/ 36 h 538"/>
                  <a:gd name="T14" fmla="*/ 4 w 505"/>
                  <a:gd name="T15" fmla="*/ 538 h 538"/>
                  <a:gd name="T16" fmla="*/ 0 w 505"/>
                  <a:gd name="T17" fmla="*/ 535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5" h="538">
                    <a:moveTo>
                      <a:pt x="0" y="535"/>
                    </a:moveTo>
                    <a:lnTo>
                      <a:pt x="0" y="535"/>
                    </a:lnTo>
                    <a:lnTo>
                      <a:pt x="471" y="33"/>
                    </a:lnTo>
                    <a:lnTo>
                      <a:pt x="419" y="41"/>
                    </a:lnTo>
                    <a:lnTo>
                      <a:pt x="505" y="0"/>
                    </a:lnTo>
                    <a:lnTo>
                      <a:pt x="470" y="89"/>
                    </a:lnTo>
                    <a:lnTo>
                      <a:pt x="475" y="36"/>
                    </a:lnTo>
                    <a:lnTo>
                      <a:pt x="4" y="538"/>
                    </a:lnTo>
                    <a:lnTo>
                      <a:pt x="0" y="535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68" name="Freeform 756"/>
              <p:cNvSpPr>
                <a:spLocks/>
              </p:cNvSpPr>
              <p:nvPr/>
            </p:nvSpPr>
            <p:spPr bwMode="auto">
              <a:xfrm>
                <a:off x="5726" y="1737"/>
                <a:ext cx="503" cy="36"/>
              </a:xfrm>
              <a:custGeom>
                <a:avLst/>
                <a:gdLst>
                  <a:gd name="T0" fmla="*/ 0 w 973"/>
                  <a:gd name="T1" fmla="*/ 41 h 70"/>
                  <a:gd name="T2" fmla="*/ 0 w 973"/>
                  <a:gd name="T3" fmla="*/ 41 h 70"/>
                  <a:gd name="T4" fmla="*/ 925 w 973"/>
                  <a:gd name="T5" fmla="*/ 32 h 70"/>
                  <a:gd name="T6" fmla="*/ 883 w 973"/>
                  <a:gd name="T7" fmla="*/ 0 h 70"/>
                  <a:gd name="T8" fmla="*/ 973 w 973"/>
                  <a:gd name="T9" fmla="*/ 34 h 70"/>
                  <a:gd name="T10" fmla="*/ 884 w 973"/>
                  <a:gd name="T11" fmla="*/ 70 h 70"/>
                  <a:gd name="T12" fmla="*/ 925 w 973"/>
                  <a:gd name="T13" fmla="*/ 37 h 70"/>
                  <a:gd name="T14" fmla="*/ 0 w 973"/>
                  <a:gd name="T15" fmla="*/ 46 h 70"/>
                  <a:gd name="T16" fmla="*/ 0 w 973"/>
                  <a:gd name="T17" fmla="*/ 4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3" h="70">
                    <a:moveTo>
                      <a:pt x="0" y="41"/>
                    </a:moveTo>
                    <a:lnTo>
                      <a:pt x="0" y="41"/>
                    </a:lnTo>
                    <a:lnTo>
                      <a:pt x="925" y="32"/>
                    </a:lnTo>
                    <a:lnTo>
                      <a:pt x="883" y="0"/>
                    </a:lnTo>
                    <a:lnTo>
                      <a:pt x="973" y="34"/>
                    </a:lnTo>
                    <a:lnTo>
                      <a:pt x="884" y="70"/>
                    </a:lnTo>
                    <a:lnTo>
                      <a:pt x="925" y="37"/>
                    </a:lnTo>
                    <a:lnTo>
                      <a:pt x="0" y="4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69" name="Freeform 757"/>
              <p:cNvSpPr>
                <a:spLocks/>
              </p:cNvSpPr>
              <p:nvPr/>
            </p:nvSpPr>
            <p:spPr bwMode="auto">
              <a:xfrm>
                <a:off x="5726" y="1737"/>
                <a:ext cx="503" cy="36"/>
              </a:xfrm>
              <a:custGeom>
                <a:avLst/>
                <a:gdLst>
                  <a:gd name="T0" fmla="*/ 0 w 973"/>
                  <a:gd name="T1" fmla="*/ 41 h 70"/>
                  <a:gd name="T2" fmla="*/ 0 w 973"/>
                  <a:gd name="T3" fmla="*/ 41 h 70"/>
                  <a:gd name="T4" fmla="*/ 925 w 973"/>
                  <a:gd name="T5" fmla="*/ 32 h 70"/>
                  <a:gd name="T6" fmla="*/ 883 w 973"/>
                  <a:gd name="T7" fmla="*/ 0 h 70"/>
                  <a:gd name="T8" fmla="*/ 973 w 973"/>
                  <a:gd name="T9" fmla="*/ 34 h 70"/>
                  <a:gd name="T10" fmla="*/ 884 w 973"/>
                  <a:gd name="T11" fmla="*/ 70 h 70"/>
                  <a:gd name="T12" fmla="*/ 925 w 973"/>
                  <a:gd name="T13" fmla="*/ 37 h 70"/>
                  <a:gd name="T14" fmla="*/ 0 w 973"/>
                  <a:gd name="T15" fmla="*/ 46 h 70"/>
                  <a:gd name="T16" fmla="*/ 0 w 973"/>
                  <a:gd name="T17" fmla="*/ 4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3" h="70">
                    <a:moveTo>
                      <a:pt x="0" y="41"/>
                    </a:moveTo>
                    <a:lnTo>
                      <a:pt x="0" y="41"/>
                    </a:lnTo>
                    <a:lnTo>
                      <a:pt x="925" y="32"/>
                    </a:lnTo>
                    <a:lnTo>
                      <a:pt x="883" y="0"/>
                    </a:lnTo>
                    <a:lnTo>
                      <a:pt x="973" y="34"/>
                    </a:lnTo>
                    <a:lnTo>
                      <a:pt x="884" y="70"/>
                    </a:lnTo>
                    <a:lnTo>
                      <a:pt x="925" y="37"/>
                    </a:lnTo>
                    <a:lnTo>
                      <a:pt x="0" y="46"/>
                    </a:lnTo>
                    <a:lnTo>
                      <a:pt x="0" y="41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70" name="Freeform 758"/>
              <p:cNvSpPr>
                <a:spLocks/>
              </p:cNvSpPr>
              <p:nvPr/>
            </p:nvSpPr>
            <p:spPr bwMode="auto">
              <a:xfrm>
                <a:off x="6253" y="1810"/>
                <a:ext cx="46" cy="753"/>
              </a:xfrm>
              <a:custGeom>
                <a:avLst/>
                <a:gdLst>
                  <a:gd name="T0" fmla="*/ 0 w 88"/>
                  <a:gd name="T1" fmla="*/ 1459 h 1459"/>
                  <a:gd name="T2" fmla="*/ 0 w 88"/>
                  <a:gd name="T3" fmla="*/ 1459 h 1459"/>
                  <a:gd name="T4" fmla="*/ 52 w 88"/>
                  <a:gd name="T5" fmla="*/ 47 h 1459"/>
                  <a:gd name="T6" fmla="*/ 18 w 88"/>
                  <a:gd name="T7" fmla="*/ 88 h 1459"/>
                  <a:gd name="T8" fmla="*/ 56 w 88"/>
                  <a:gd name="T9" fmla="*/ 0 h 1459"/>
                  <a:gd name="T10" fmla="*/ 88 w 88"/>
                  <a:gd name="T11" fmla="*/ 91 h 1459"/>
                  <a:gd name="T12" fmla="*/ 57 w 88"/>
                  <a:gd name="T13" fmla="*/ 48 h 1459"/>
                  <a:gd name="T14" fmla="*/ 5 w 88"/>
                  <a:gd name="T15" fmla="*/ 1459 h 1459"/>
                  <a:gd name="T16" fmla="*/ 0 w 88"/>
                  <a:gd name="T17" fmla="*/ 1459 h 1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" h="1459">
                    <a:moveTo>
                      <a:pt x="0" y="1459"/>
                    </a:moveTo>
                    <a:lnTo>
                      <a:pt x="0" y="1459"/>
                    </a:lnTo>
                    <a:lnTo>
                      <a:pt x="52" y="47"/>
                    </a:lnTo>
                    <a:lnTo>
                      <a:pt x="18" y="88"/>
                    </a:lnTo>
                    <a:lnTo>
                      <a:pt x="56" y="0"/>
                    </a:lnTo>
                    <a:lnTo>
                      <a:pt x="88" y="91"/>
                    </a:lnTo>
                    <a:lnTo>
                      <a:pt x="57" y="48"/>
                    </a:lnTo>
                    <a:lnTo>
                      <a:pt x="5" y="1459"/>
                    </a:lnTo>
                    <a:lnTo>
                      <a:pt x="0" y="1459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71" name="Freeform 759"/>
              <p:cNvSpPr>
                <a:spLocks/>
              </p:cNvSpPr>
              <p:nvPr/>
            </p:nvSpPr>
            <p:spPr bwMode="auto">
              <a:xfrm>
                <a:off x="6253" y="1810"/>
                <a:ext cx="46" cy="753"/>
              </a:xfrm>
              <a:custGeom>
                <a:avLst/>
                <a:gdLst>
                  <a:gd name="T0" fmla="*/ 0 w 88"/>
                  <a:gd name="T1" fmla="*/ 1459 h 1459"/>
                  <a:gd name="T2" fmla="*/ 0 w 88"/>
                  <a:gd name="T3" fmla="*/ 1459 h 1459"/>
                  <a:gd name="T4" fmla="*/ 52 w 88"/>
                  <a:gd name="T5" fmla="*/ 47 h 1459"/>
                  <a:gd name="T6" fmla="*/ 18 w 88"/>
                  <a:gd name="T7" fmla="*/ 88 h 1459"/>
                  <a:gd name="T8" fmla="*/ 56 w 88"/>
                  <a:gd name="T9" fmla="*/ 0 h 1459"/>
                  <a:gd name="T10" fmla="*/ 88 w 88"/>
                  <a:gd name="T11" fmla="*/ 91 h 1459"/>
                  <a:gd name="T12" fmla="*/ 57 w 88"/>
                  <a:gd name="T13" fmla="*/ 48 h 1459"/>
                  <a:gd name="T14" fmla="*/ 5 w 88"/>
                  <a:gd name="T15" fmla="*/ 1459 h 1459"/>
                  <a:gd name="T16" fmla="*/ 0 w 88"/>
                  <a:gd name="T17" fmla="*/ 1459 h 1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" h="1459">
                    <a:moveTo>
                      <a:pt x="0" y="1459"/>
                    </a:moveTo>
                    <a:lnTo>
                      <a:pt x="0" y="1459"/>
                    </a:lnTo>
                    <a:lnTo>
                      <a:pt x="52" y="47"/>
                    </a:lnTo>
                    <a:lnTo>
                      <a:pt x="18" y="88"/>
                    </a:lnTo>
                    <a:lnTo>
                      <a:pt x="56" y="0"/>
                    </a:lnTo>
                    <a:lnTo>
                      <a:pt x="88" y="91"/>
                    </a:lnTo>
                    <a:lnTo>
                      <a:pt x="57" y="48"/>
                    </a:lnTo>
                    <a:lnTo>
                      <a:pt x="5" y="1459"/>
                    </a:lnTo>
                    <a:lnTo>
                      <a:pt x="0" y="145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72" name="Freeform 760"/>
              <p:cNvSpPr>
                <a:spLocks/>
              </p:cNvSpPr>
              <p:nvPr/>
            </p:nvSpPr>
            <p:spPr bwMode="auto">
              <a:xfrm>
                <a:off x="5828" y="2915"/>
                <a:ext cx="331" cy="245"/>
              </a:xfrm>
              <a:custGeom>
                <a:avLst/>
                <a:gdLst>
                  <a:gd name="T0" fmla="*/ 0 w 640"/>
                  <a:gd name="T1" fmla="*/ 470 h 474"/>
                  <a:gd name="T2" fmla="*/ 0 w 640"/>
                  <a:gd name="T3" fmla="*/ 470 h 474"/>
                  <a:gd name="T4" fmla="*/ 600 w 640"/>
                  <a:gd name="T5" fmla="*/ 27 h 474"/>
                  <a:gd name="T6" fmla="*/ 547 w 640"/>
                  <a:gd name="T7" fmla="*/ 25 h 474"/>
                  <a:gd name="T8" fmla="*/ 640 w 640"/>
                  <a:gd name="T9" fmla="*/ 0 h 474"/>
                  <a:gd name="T10" fmla="*/ 589 w 640"/>
                  <a:gd name="T11" fmla="*/ 81 h 474"/>
                  <a:gd name="T12" fmla="*/ 603 w 640"/>
                  <a:gd name="T13" fmla="*/ 30 h 474"/>
                  <a:gd name="T14" fmla="*/ 3 w 640"/>
                  <a:gd name="T15" fmla="*/ 474 h 474"/>
                  <a:gd name="T16" fmla="*/ 0 w 640"/>
                  <a:gd name="T17" fmla="*/ 47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0" h="474">
                    <a:moveTo>
                      <a:pt x="0" y="470"/>
                    </a:moveTo>
                    <a:lnTo>
                      <a:pt x="0" y="470"/>
                    </a:lnTo>
                    <a:lnTo>
                      <a:pt x="600" y="27"/>
                    </a:lnTo>
                    <a:lnTo>
                      <a:pt x="547" y="25"/>
                    </a:lnTo>
                    <a:lnTo>
                      <a:pt x="640" y="0"/>
                    </a:lnTo>
                    <a:lnTo>
                      <a:pt x="589" y="81"/>
                    </a:lnTo>
                    <a:lnTo>
                      <a:pt x="603" y="30"/>
                    </a:lnTo>
                    <a:lnTo>
                      <a:pt x="3" y="474"/>
                    </a:lnTo>
                    <a:lnTo>
                      <a:pt x="0" y="47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73" name="Freeform 761"/>
              <p:cNvSpPr>
                <a:spLocks/>
              </p:cNvSpPr>
              <p:nvPr/>
            </p:nvSpPr>
            <p:spPr bwMode="auto">
              <a:xfrm>
                <a:off x="5828" y="2915"/>
                <a:ext cx="331" cy="245"/>
              </a:xfrm>
              <a:custGeom>
                <a:avLst/>
                <a:gdLst>
                  <a:gd name="T0" fmla="*/ 0 w 640"/>
                  <a:gd name="T1" fmla="*/ 470 h 474"/>
                  <a:gd name="T2" fmla="*/ 0 w 640"/>
                  <a:gd name="T3" fmla="*/ 470 h 474"/>
                  <a:gd name="T4" fmla="*/ 600 w 640"/>
                  <a:gd name="T5" fmla="*/ 27 h 474"/>
                  <a:gd name="T6" fmla="*/ 547 w 640"/>
                  <a:gd name="T7" fmla="*/ 25 h 474"/>
                  <a:gd name="T8" fmla="*/ 640 w 640"/>
                  <a:gd name="T9" fmla="*/ 0 h 474"/>
                  <a:gd name="T10" fmla="*/ 589 w 640"/>
                  <a:gd name="T11" fmla="*/ 81 h 474"/>
                  <a:gd name="T12" fmla="*/ 603 w 640"/>
                  <a:gd name="T13" fmla="*/ 30 h 474"/>
                  <a:gd name="T14" fmla="*/ 3 w 640"/>
                  <a:gd name="T15" fmla="*/ 474 h 474"/>
                  <a:gd name="T16" fmla="*/ 0 w 640"/>
                  <a:gd name="T17" fmla="*/ 47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0" h="474">
                    <a:moveTo>
                      <a:pt x="0" y="470"/>
                    </a:moveTo>
                    <a:lnTo>
                      <a:pt x="0" y="470"/>
                    </a:lnTo>
                    <a:lnTo>
                      <a:pt x="600" y="27"/>
                    </a:lnTo>
                    <a:lnTo>
                      <a:pt x="547" y="25"/>
                    </a:lnTo>
                    <a:lnTo>
                      <a:pt x="640" y="0"/>
                    </a:lnTo>
                    <a:lnTo>
                      <a:pt x="589" y="81"/>
                    </a:lnTo>
                    <a:lnTo>
                      <a:pt x="603" y="30"/>
                    </a:lnTo>
                    <a:lnTo>
                      <a:pt x="3" y="474"/>
                    </a:lnTo>
                    <a:lnTo>
                      <a:pt x="0" y="47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74" name="Freeform 762"/>
              <p:cNvSpPr>
                <a:spLocks/>
              </p:cNvSpPr>
              <p:nvPr/>
            </p:nvSpPr>
            <p:spPr bwMode="auto">
              <a:xfrm>
                <a:off x="6021" y="2912"/>
                <a:ext cx="135" cy="90"/>
              </a:xfrm>
              <a:custGeom>
                <a:avLst/>
                <a:gdLst>
                  <a:gd name="T0" fmla="*/ 0 w 263"/>
                  <a:gd name="T1" fmla="*/ 170 h 174"/>
                  <a:gd name="T2" fmla="*/ 0 w 263"/>
                  <a:gd name="T3" fmla="*/ 170 h 174"/>
                  <a:gd name="T4" fmla="*/ 222 w 263"/>
                  <a:gd name="T5" fmla="*/ 24 h 174"/>
                  <a:gd name="T6" fmla="*/ 169 w 263"/>
                  <a:gd name="T7" fmla="*/ 20 h 174"/>
                  <a:gd name="T8" fmla="*/ 263 w 263"/>
                  <a:gd name="T9" fmla="*/ 0 h 174"/>
                  <a:gd name="T10" fmla="*/ 207 w 263"/>
                  <a:gd name="T11" fmla="*/ 78 h 174"/>
                  <a:gd name="T12" fmla="*/ 224 w 263"/>
                  <a:gd name="T13" fmla="*/ 28 h 174"/>
                  <a:gd name="T14" fmla="*/ 2 w 263"/>
                  <a:gd name="T15" fmla="*/ 174 h 174"/>
                  <a:gd name="T16" fmla="*/ 0 w 263"/>
                  <a:gd name="T17" fmla="*/ 17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3" h="174">
                    <a:moveTo>
                      <a:pt x="0" y="170"/>
                    </a:moveTo>
                    <a:lnTo>
                      <a:pt x="0" y="170"/>
                    </a:lnTo>
                    <a:lnTo>
                      <a:pt x="222" y="24"/>
                    </a:lnTo>
                    <a:lnTo>
                      <a:pt x="169" y="20"/>
                    </a:lnTo>
                    <a:lnTo>
                      <a:pt x="263" y="0"/>
                    </a:lnTo>
                    <a:lnTo>
                      <a:pt x="207" y="78"/>
                    </a:lnTo>
                    <a:lnTo>
                      <a:pt x="224" y="28"/>
                    </a:lnTo>
                    <a:lnTo>
                      <a:pt x="2" y="174"/>
                    </a:lnTo>
                    <a:lnTo>
                      <a:pt x="0" y="17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75" name="Freeform 763"/>
              <p:cNvSpPr>
                <a:spLocks/>
              </p:cNvSpPr>
              <p:nvPr/>
            </p:nvSpPr>
            <p:spPr bwMode="auto">
              <a:xfrm>
                <a:off x="6021" y="2912"/>
                <a:ext cx="135" cy="90"/>
              </a:xfrm>
              <a:custGeom>
                <a:avLst/>
                <a:gdLst>
                  <a:gd name="T0" fmla="*/ 0 w 263"/>
                  <a:gd name="T1" fmla="*/ 170 h 174"/>
                  <a:gd name="T2" fmla="*/ 0 w 263"/>
                  <a:gd name="T3" fmla="*/ 170 h 174"/>
                  <a:gd name="T4" fmla="*/ 222 w 263"/>
                  <a:gd name="T5" fmla="*/ 24 h 174"/>
                  <a:gd name="T6" fmla="*/ 169 w 263"/>
                  <a:gd name="T7" fmla="*/ 20 h 174"/>
                  <a:gd name="T8" fmla="*/ 263 w 263"/>
                  <a:gd name="T9" fmla="*/ 0 h 174"/>
                  <a:gd name="T10" fmla="*/ 207 w 263"/>
                  <a:gd name="T11" fmla="*/ 78 h 174"/>
                  <a:gd name="T12" fmla="*/ 224 w 263"/>
                  <a:gd name="T13" fmla="*/ 28 h 174"/>
                  <a:gd name="T14" fmla="*/ 2 w 263"/>
                  <a:gd name="T15" fmla="*/ 174 h 174"/>
                  <a:gd name="T16" fmla="*/ 0 w 263"/>
                  <a:gd name="T17" fmla="*/ 17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3" h="174">
                    <a:moveTo>
                      <a:pt x="0" y="170"/>
                    </a:moveTo>
                    <a:lnTo>
                      <a:pt x="0" y="170"/>
                    </a:lnTo>
                    <a:lnTo>
                      <a:pt x="222" y="24"/>
                    </a:lnTo>
                    <a:lnTo>
                      <a:pt x="169" y="20"/>
                    </a:lnTo>
                    <a:lnTo>
                      <a:pt x="263" y="0"/>
                    </a:lnTo>
                    <a:lnTo>
                      <a:pt x="207" y="78"/>
                    </a:lnTo>
                    <a:lnTo>
                      <a:pt x="224" y="28"/>
                    </a:lnTo>
                    <a:lnTo>
                      <a:pt x="2" y="174"/>
                    </a:lnTo>
                    <a:lnTo>
                      <a:pt x="0" y="17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76" name="Freeform 764"/>
              <p:cNvSpPr>
                <a:spLocks/>
              </p:cNvSpPr>
              <p:nvPr/>
            </p:nvSpPr>
            <p:spPr bwMode="auto">
              <a:xfrm>
                <a:off x="5946" y="2748"/>
                <a:ext cx="203" cy="84"/>
              </a:xfrm>
              <a:custGeom>
                <a:avLst/>
                <a:gdLst>
                  <a:gd name="T0" fmla="*/ 2 w 393"/>
                  <a:gd name="T1" fmla="*/ 0 h 162"/>
                  <a:gd name="T2" fmla="*/ 2 w 393"/>
                  <a:gd name="T3" fmla="*/ 0 h 162"/>
                  <a:gd name="T4" fmla="*/ 350 w 393"/>
                  <a:gd name="T5" fmla="*/ 142 h 162"/>
                  <a:gd name="T6" fmla="*/ 323 w 393"/>
                  <a:gd name="T7" fmla="*/ 96 h 162"/>
                  <a:gd name="T8" fmla="*/ 393 w 393"/>
                  <a:gd name="T9" fmla="*/ 162 h 162"/>
                  <a:gd name="T10" fmla="*/ 297 w 393"/>
                  <a:gd name="T11" fmla="*/ 160 h 162"/>
                  <a:gd name="T12" fmla="*/ 348 w 393"/>
                  <a:gd name="T13" fmla="*/ 146 h 162"/>
                  <a:gd name="T14" fmla="*/ 0 w 393"/>
                  <a:gd name="T15" fmla="*/ 4 h 162"/>
                  <a:gd name="T16" fmla="*/ 2 w 393"/>
                  <a:gd name="T17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3" h="162">
                    <a:moveTo>
                      <a:pt x="2" y="0"/>
                    </a:moveTo>
                    <a:lnTo>
                      <a:pt x="2" y="0"/>
                    </a:lnTo>
                    <a:lnTo>
                      <a:pt x="350" y="142"/>
                    </a:lnTo>
                    <a:lnTo>
                      <a:pt x="323" y="96"/>
                    </a:lnTo>
                    <a:lnTo>
                      <a:pt x="393" y="162"/>
                    </a:lnTo>
                    <a:lnTo>
                      <a:pt x="297" y="160"/>
                    </a:lnTo>
                    <a:lnTo>
                      <a:pt x="348" y="146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77" name="Freeform 765"/>
              <p:cNvSpPr>
                <a:spLocks/>
              </p:cNvSpPr>
              <p:nvPr/>
            </p:nvSpPr>
            <p:spPr bwMode="auto">
              <a:xfrm>
                <a:off x="5946" y="2748"/>
                <a:ext cx="203" cy="84"/>
              </a:xfrm>
              <a:custGeom>
                <a:avLst/>
                <a:gdLst>
                  <a:gd name="T0" fmla="*/ 2 w 393"/>
                  <a:gd name="T1" fmla="*/ 0 h 162"/>
                  <a:gd name="T2" fmla="*/ 2 w 393"/>
                  <a:gd name="T3" fmla="*/ 0 h 162"/>
                  <a:gd name="T4" fmla="*/ 350 w 393"/>
                  <a:gd name="T5" fmla="*/ 142 h 162"/>
                  <a:gd name="T6" fmla="*/ 323 w 393"/>
                  <a:gd name="T7" fmla="*/ 96 h 162"/>
                  <a:gd name="T8" fmla="*/ 393 w 393"/>
                  <a:gd name="T9" fmla="*/ 162 h 162"/>
                  <a:gd name="T10" fmla="*/ 297 w 393"/>
                  <a:gd name="T11" fmla="*/ 160 h 162"/>
                  <a:gd name="T12" fmla="*/ 348 w 393"/>
                  <a:gd name="T13" fmla="*/ 146 h 162"/>
                  <a:gd name="T14" fmla="*/ 0 w 393"/>
                  <a:gd name="T15" fmla="*/ 4 h 162"/>
                  <a:gd name="T16" fmla="*/ 2 w 393"/>
                  <a:gd name="T17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3" h="162">
                    <a:moveTo>
                      <a:pt x="2" y="0"/>
                    </a:moveTo>
                    <a:lnTo>
                      <a:pt x="2" y="0"/>
                    </a:lnTo>
                    <a:lnTo>
                      <a:pt x="350" y="142"/>
                    </a:lnTo>
                    <a:lnTo>
                      <a:pt x="323" y="96"/>
                    </a:lnTo>
                    <a:lnTo>
                      <a:pt x="393" y="162"/>
                    </a:lnTo>
                    <a:lnTo>
                      <a:pt x="297" y="160"/>
                    </a:lnTo>
                    <a:lnTo>
                      <a:pt x="348" y="146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78" name="Freeform 766"/>
              <p:cNvSpPr>
                <a:spLocks/>
              </p:cNvSpPr>
              <p:nvPr/>
            </p:nvSpPr>
            <p:spPr bwMode="auto">
              <a:xfrm>
                <a:off x="5830" y="2898"/>
                <a:ext cx="319" cy="138"/>
              </a:xfrm>
              <a:custGeom>
                <a:avLst/>
                <a:gdLst>
                  <a:gd name="T0" fmla="*/ 0 w 618"/>
                  <a:gd name="T1" fmla="*/ 262 h 267"/>
                  <a:gd name="T2" fmla="*/ 0 w 618"/>
                  <a:gd name="T3" fmla="*/ 262 h 267"/>
                  <a:gd name="T4" fmla="*/ 573 w 618"/>
                  <a:gd name="T5" fmla="*/ 17 h 267"/>
                  <a:gd name="T6" fmla="*/ 522 w 618"/>
                  <a:gd name="T7" fmla="*/ 3 h 267"/>
                  <a:gd name="T8" fmla="*/ 618 w 618"/>
                  <a:gd name="T9" fmla="*/ 0 h 267"/>
                  <a:gd name="T10" fmla="*/ 549 w 618"/>
                  <a:gd name="T11" fmla="*/ 67 h 267"/>
                  <a:gd name="T12" fmla="*/ 575 w 618"/>
                  <a:gd name="T13" fmla="*/ 21 h 267"/>
                  <a:gd name="T14" fmla="*/ 2 w 618"/>
                  <a:gd name="T15" fmla="*/ 267 h 267"/>
                  <a:gd name="T16" fmla="*/ 0 w 618"/>
                  <a:gd name="T17" fmla="*/ 262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8" h="267">
                    <a:moveTo>
                      <a:pt x="0" y="262"/>
                    </a:moveTo>
                    <a:lnTo>
                      <a:pt x="0" y="262"/>
                    </a:lnTo>
                    <a:lnTo>
                      <a:pt x="573" y="17"/>
                    </a:lnTo>
                    <a:lnTo>
                      <a:pt x="522" y="3"/>
                    </a:lnTo>
                    <a:lnTo>
                      <a:pt x="618" y="0"/>
                    </a:lnTo>
                    <a:lnTo>
                      <a:pt x="549" y="67"/>
                    </a:lnTo>
                    <a:lnTo>
                      <a:pt x="575" y="21"/>
                    </a:lnTo>
                    <a:lnTo>
                      <a:pt x="2" y="267"/>
                    </a:lnTo>
                    <a:lnTo>
                      <a:pt x="0" y="262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79" name="Freeform 767"/>
              <p:cNvSpPr>
                <a:spLocks/>
              </p:cNvSpPr>
              <p:nvPr/>
            </p:nvSpPr>
            <p:spPr bwMode="auto">
              <a:xfrm>
                <a:off x="5830" y="2898"/>
                <a:ext cx="319" cy="138"/>
              </a:xfrm>
              <a:custGeom>
                <a:avLst/>
                <a:gdLst>
                  <a:gd name="T0" fmla="*/ 0 w 618"/>
                  <a:gd name="T1" fmla="*/ 262 h 267"/>
                  <a:gd name="T2" fmla="*/ 0 w 618"/>
                  <a:gd name="T3" fmla="*/ 262 h 267"/>
                  <a:gd name="T4" fmla="*/ 573 w 618"/>
                  <a:gd name="T5" fmla="*/ 17 h 267"/>
                  <a:gd name="T6" fmla="*/ 522 w 618"/>
                  <a:gd name="T7" fmla="*/ 3 h 267"/>
                  <a:gd name="T8" fmla="*/ 618 w 618"/>
                  <a:gd name="T9" fmla="*/ 0 h 267"/>
                  <a:gd name="T10" fmla="*/ 549 w 618"/>
                  <a:gd name="T11" fmla="*/ 67 h 267"/>
                  <a:gd name="T12" fmla="*/ 575 w 618"/>
                  <a:gd name="T13" fmla="*/ 21 h 267"/>
                  <a:gd name="T14" fmla="*/ 2 w 618"/>
                  <a:gd name="T15" fmla="*/ 267 h 267"/>
                  <a:gd name="T16" fmla="*/ 0 w 618"/>
                  <a:gd name="T17" fmla="*/ 262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8" h="267">
                    <a:moveTo>
                      <a:pt x="0" y="262"/>
                    </a:moveTo>
                    <a:lnTo>
                      <a:pt x="0" y="262"/>
                    </a:lnTo>
                    <a:lnTo>
                      <a:pt x="573" y="17"/>
                    </a:lnTo>
                    <a:lnTo>
                      <a:pt x="522" y="3"/>
                    </a:lnTo>
                    <a:lnTo>
                      <a:pt x="618" y="0"/>
                    </a:lnTo>
                    <a:lnTo>
                      <a:pt x="549" y="67"/>
                    </a:lnTo>
                    <a:lnTo>
                      <a:pt x="575" y="21"/>
                    </a:lnTo>
                    <a:lnTo>
                      <a:pt x="2" y="267"/>
                    </a:lnTo>
                    <a:lnTo>
                      <a:pt x="0" y="262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80" name="Freeform 768"/>
              <p:cNvSpPr>
                <a:spLocks/>
              </p:cNvSpPr>
              <p:nvPr/>
            </p:nvSpPr>
            <p:spPr bwMode="auto">
              <a:xfrm>
                <a:off x="5508" y="2459"/>
                <a:ext cx="645" cy="363"/>
              </a:xfrm>
              <a:custGeom>
                <a:avLst/>
                <a:gdLst>
                  <a:gd name="T0" fmla="*/ 2 w 1250"/>
                  <a:gd name="T1" fmla="*/ 0 h 703"/>
                  <a:gd name="T2" fmla="*/ 2 w 1250"/>
                  <a:gd name="T3" fmla="*/ 0 h 703"/>
                  <a:gd name="T4" fmla="*/ 1209 w 1250"/>
                  <a:gd name="T5" fmla="*/ 678 h 703"/>
                  <a:gd name="T6" fmla="*/ 1189 w 1250"/>
                  <a:gd name="T7" fmla="*/ 629 h 703"/>
                  <a:gd name="T8" fmla="*/ 1250 w 1250"/>
                  <a:gd name="T9" fmla="*/ 703 h 703"/>
                  <a:gd name="T10" fmla="*/ 1155 w 1250"/>
                  <a:gd name="T11" fmla="*/ 690 h 703"/>
                  <a:gd name="T12" fmla="*/ 1207 w 1250"/>
                  <a:gd name="T13" fmla="*/ 682 h 703"/>
                  <a:gd name="T14" fmla="*/ 0 w 1250"/>
                  <a:gd name="T15" fmla="*/ 4 h 703"/>
                  <a:gd name="T16" fmla="*/ 2 w 1250"/>
                  <a:gd name="T17" fmla="*/ 0 h 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50" h="703">
                    <a:moveTo>
                      <a:pt x="2" y="0"/>
                    </a:moveTo>
                    <a:lnTo>
                      <a:pt x="2" y="0"/>
                    </a:lnTo>
                    <a:lnTo>
                      <a:pt x="1209" y="678"/>
                    </a:lnTo>
                    <a:lnTo>
                      <a:pt x="1189" y="629"/>
                    </a:lnTo>
                    <a:lnTo>
                      <a:pt x="1250" y="703"/>
                    </a:lnTo>
                    <a:lnTo>
                      <a:pt x="1155" y="690"/>
                    </a:lnTo>
                    <a:lnTo>
                      <a:pt x="1207" y="682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81" name="Freeform 769"/>
              <p:cNvSpPr>
                <a:spLocks/>
              </p:cNvSpPr>
              <p:nvPr/>
            </p:nvSpPr>
            <p:spPr bwMode="auto">
              <a:xfrm>
                <a:off x="5508" y="2459"/>
                <a:ext cx="645" cy="363"/>
              </a:xfrm>
              <a:custGeom>
                <a:avLst/>
                <a:gdLst>
                  <a:gd name="T0" fmla="*/ 2 w 1250"/>
                  <a:gd name="T1" fmla="*/ 0 h 703"/>
                  <a:gd name="T2" fmla="*/ 2 w 1250"/>
                  <a:gd name="T3" fmla="*/ 0 h 703"/>
                  <a:gd name="T4" fmla="*/ 1209 w 1250"/>
                  <a:gd name="T5" fmla="*/ 678 h 703"/>
                  <a:gd name="T6" fmla="*/ 1189 w 1250"/>
                  <a:gd name="T7" fmla="*/ 629 h 703"/>
                  <a:gd name="T8" fmla="*/ 1250 w 1250"/>
                  <a:gd name="T9" fmla="*/ 703 h 703"/>
                  <a:gd name="T10" fmla="*/ 1155 w 1250"/>
                  <a:gd name="T11" fmla="*/ 690 h 703"/>
                  <a:gd name="T12" fmla="*/ 1207 w 1250"/>
                  <a:gd name="T13" fmla="*/ 682 h 703"/>
                  <a:gd name="T14" fmla="*/ 0 w 1250"/>
                  <a:gd name="T15" fmla="*/ 4 h 703"/>
                  <a:gd name="T16" fmla="*/ 2 w 1250"/>
                  <a:gd name="T17" fmla="*/ 0 h 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50" h="703">
                    <a:moveTo>
                      <a:pt x="2" y="0"/>
                    </a:moveTo>
                    <a:lnTo>
                      <a:pt x="2" y="0"/>
                    </a:lnTo>
                    <a:lnTo>
                      <a:pt x="1209" y="678"/>
                    </a:lnTo>
                    <a:lnTo>
                      <a:pt x="1189" y="629"/>
                    </a:lnTo>
                    <a:lnTo>
                      <a:pt x="1250" y="703"/>
                    </a:lnTo>
                    <a:lnTo>
                      <a:pt x="1155" y="690"/>
                    </a:lnTo>
                    <a:lnTo>
                      <a:pt x="1207" y="682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82" name="Freeform 770"/>
              <p:cNvSpPr>
                <a:spLocks/>
              </p:cNvSpPr>
              <p:nvPr/>
            </p:nvSpPr>
            <p:spPr bwMode="auto">
              <a:xfrm>
                <a:off x="6231" y="2065"/>
                <a:ext cx="126" cy="715"/>
              </a:xfrm>
              <a:custGeom>
                <a:avLst/>
                <a:gdLst>
                  <a:gd name="T0" fmla="*/ 244 w 244"/>
                  <a:gd name="T1" fmla="*/ 0 h 1384"/>
                  <a:gd name="T2" fmla="*/ 244 w 244"/>
                  <a:gd name="T3" fmla="*/ 0 h 1384"/>
                  <a:gd name="T4" fmla="*/ 30 w 244"/>
                  <a:gd name="T5" fmla="*/ 1337 h 1384"/>
                  <a:gd name="T6" fmla="*/ 69 w 244"/>
                  <a:gd name="T7" fmla="*/ 1301 h 1384"/>
                  <a:gd name="T8" fmla="*/ 20 w 244"/>
                  <a:gd name="T9" fmla="*/ 1384 h 1384"/>
                  <a:gd name="T10" fmla="*/ 0 w 244"/>
                  <a:gd name="T11" fmla="*/ 1290 h 1384"/>
                  <a:gd name="T12" fmla="*/ 25 w 244"/>
                  <a:gd name="T13" fmla="*/ 1336 h 1384"/>
                  <a:gd name="T14" fmla="*/ 240 w 244"/>
                  <a:gd name="T15" fmla="*/ 0 h 1384"/>
                  <a:gd name="T16" fmla="*/ 244 w 244"/>
                  <a:gd name="T17" fmla="*/ 0 h 1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1384">
                    <a:moveTo>
                      <a:pt x="244" y="0"/>
                    </a:moveTo>
                    <a:lnTo>
                      <a:pt x="244" y="0"/>
                    </a:lnTo>
                    <a:lnTo>
                      <a:pt x="30" y="1337"/>
                    </a:lnTo>
                    <a:lnTo>
                      <a:pt x="69" y="1301"/>
                    </a:lnTo>
                    <a:lnTo>
                      <a:pt x="20" y="1384"/>
                    </a:lnTo>
                    <a:lnTo>
                      <a:pt x="0" y="1290"/>
                    </a:lnTo>
                    <a:lnTo>
                      <a:pt x="25" y="1336"/>
                    </a:lnTo>
                    <a:lnTo>
                      <a:pt x="240" y="0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83" name="Freeform 771"/>
              <p:cNvSpPr>
                <a:spLocks/>
              </p:cNvSpPr>
              <p:nvPr/>
            </p:nvSpPr>
            <p:spPr bwMode="auto">
              <a:xfrm>
                <a:off x="6231" y="2065"/>
                <a:ext cx="126" cy="715"/>
              </a:xfrm>
              <a:custGeom>
                <a:avLst/>
                <a:gdLst>
                  <a:gd name="T0" fmla="*/ 244 w 244"/>
                  <a:gd name="T1" fmla="*/ 0 h 1384"/>
                  <a:gd name="T2" fmla="*/ 244 w 244"/>
                  <a:gd name="T3" fmla="*/ 0 h 1384"/>
                  <a:gd name="T4" fmla="*/ 30 w 244"/>
                  <a:gd name="T5" fmla="*/ 1337 h 1384"/>
                  <a:gd name="T6" fmla="*/ 69 w 244"/>
                  <a:gd name="T7" fmla="*/ 1301 h 1384"/>
                  <a:gd name="T8" fmla="*/ 20 w 244"/>
                  <a:gd name="T9" fmla="*/ 1384 h 1384"/>
                  <a:gd name="T10" fmla="*/ 0 w 244"/>
                  <a:gd name="T11" fmla="*/ 1290 h 1384"/>
                  <a:gd name="T12" fmla="*/ 25 w 244"/>
                  <a:gd name="T13" fmla="*/ 1336 h 1384"/>
                  <a:gd name="T14" fmla="*/ 240 w 244"/>
                  <a:gd name="T15" fmla="*/ 0 h 1384"/>
                  <a:gd name="T16" fmla="*/ 244 w 244"/>
                  <a:gd name="T17" fmla="*/ 0 h 1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1384">
                    <a:moveTo>
                      <a:pt x="244" y="0"/>
                    </a:moveTo>
                    <a:lnTo>
                      <a:pt x="244" y="0"/>
                    </a:lnTo>
                    <a:lnTo>
                      <a:pt x="30" y="1337"/>
                    </a:lnTo>
                    <a:lnTo>
                      <a:pt x="69" y="1301"/>
                    </a:lnTo>
                    <a:lnTo>
                      <a:pt x="20" y="1384"/>
                    </a:lnTo>
                    <a:lnTo>
                      <a:pt x="0" y="1290"/>
                    </a:lnTo>
                    <a:lnTo>
                      <a:pt x="25" y="1336"/>
                    </a:lnTo>
                    <a:lnTo>
                      <a:pt x="240" y="0"/>
                    </a:lnTo>
                    <a:lnTo>
                      <a:pt x="244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84" name="Freeform 772"/>
              <p:cNvSpPr>
                <a:spLocks/>
              </p:cNvSpPr>
              <p:nvPr/>
            </p:nvSpPr>
            <p:spPr bwMode="auto">
              <a:xfrm>
                <a:off x="6230" y="2519"/>
                <a:ext cx="53" cy="260"/>
              </a:xfrm>
              <a:custGeom>
                <a:avLst/>
                <a:gdLst>
                  <a:gd name="T0" fmla="*/ 102 w 102"/>
                  <a:gd name="T1" fmla="*/ 1 h 504"/>
                  <a:gd name="T2" fmla="*/ 102 w 102"/>
                  <a:gd name="T3" fmla="*/ 1 h 504"/>
                  <a:gd name="T4" fmla="*/ 31 w 102"/>
                  <a:gd name="T5" fmla="*/ 458 h 504"/>
                  <a:gd name="T6" fmla="*/ 69 w 102"/>
                  <a:gd name="T7" fmla="*/ 421 h 504"/>
                  <a:gd name="T8" fmla="*/ 21 w 102"/>
                  <a:gd name="T9" fmla="*/ 504 h 504"/>
                  <a:gd name="T10" fmla="*/ 0 w 102"/>
                  <a:gd name="T11" fmla="*/ 411 h 504"/>
                  <a:gd name="T12" fmla="*/ 26 w 102"/>
                  <a:gd name="T13" fmla="*/ 457 h 504"/>
                  <a:gd name="T14" fmla="*/ 97 w 102"/>
                  <a:gd name="T15" fmla="*/ 0 h 504"/>
                  <a:gd name="T16" fmla="*/ 102 w 102"/>
                  <a:gd name="T17" fmla="*/ 1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" h="504">
                    <a:moveTo>
                      <a:pt x="102" y="1"/>
                    </a:moveTo>
                    <a:lnTo>
                      <a:pt x="102" y="1"/>
                    </a:lnTo>
                    <a:lnTo>
                      <a:pt x="31" y="458"/>
                    </a:lnTo>
                    <a:lnTo>
                      <a:pt x="69" y="421"/>
                    </a:lnTo>
                    <a:lnTo>
                      <a:pt x="21" y="504"/>
                    </a:lnTo>
                    <a:lnTo>
                      <a:pt x="0" y="411"/>
                    </a:lnTo>
                    <a:lnTo>
                      <a:pt x="26" y="457"/>
                    </a:lnTo>
                    <a:lnTo>
                      <a:pt x="97" y="0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85" name="Freeform 773"/>
              <p:cNvSpPr>
                <a:spLocks/>
              </p:cNvSpPr>
              <p:nvPr/>
            </p:nvSpPr>
            <p:spPr bwMode="auto">
              <a:xfrm>
                <a:off x="6230" y="2519"/>
                <a:ext cx="53" cy="260"/>
              </a:xfrm>
              <a:custGeom>
                <a:avLst/>
                <a:gdLst>
                  <a:gd name="T0" fmla="*/ 102 w 102"/>
                  <a:gd name="T1" fmla="*/ 1 h 504"/>
                  <a:gd name="T2" fmla="*/ 102 w 102"/>
                  <a:gd name="T3" fmla="*/ 1 h 504"/>
                  <a:gd name="T4" fmla="*/ 31 w 102"/>
                  <a:gd name="T5" fmla="*/ 458 h 504"/>
                  <a:gd name="T6" fmla="*/ 69 w 102"/>
                  <a:gd name="T7" fmla="*/ 421 h 504"/>
                  <a:gd name="T8" fmla="*/ 21 w 102"/>
                  <a:gd name="T9" fmla="*/ 504 h 504"/>
                  <a:gd name="T10" fmla="*/ 0 w 102"/>
                  <a:gd name="T11" fmla="*/ 411 h 504"/>
                  <a:gd name="T12" fmla="*/ 26 w 102"/>
                  <a:gd name="T13" fmla="*/ 457 h 504"/>
                  <a:gd name="T14" fmla="*/ 97 w 102"/>
                  <a:gd name="T15" fmla="*/ 0 h 504"/>
                  <a:gd name="T16" fmla="*/ 102 w 102"/>
                  <a:gd name="T17" fmla="*/ 1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" h="504">
                    <a:moveTo>
                      <a:pt x="102" y="1"/>
                    </a:moveTo>
                    <a:lnTo>
                      <a:pt x="102" y="1"/>
                    </a:lnTo>
                    <a:lnTo>
                      <a:pt x="31" y="458"/>
                    </a:lnTo>
                    <a:lnTo>
                      <a:pt x="69" y="421"/>
                    </a:lnTo>
                    <a:lnTo>
                      <a:pt x="21" y="504"/>
                    </a:lnTo>
                    <a:lnTo>
                      <a:pt x="0" y="411"/>
                    </a:lnTo>
                    <a:lnTo>
                      <a:pt x="26" y="457"/>
                    </a:lnTo>
                    <a:lnTo>
                      <a:pt x="97" y="0"/>
                    </a:lnTo>
                    <a:lnTo>
                      <a:pt x="102" y="1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86" name="Freeform 774"/>
              <p:cNvSpPr>
                <a:spLocks/>
              </p:cNvSpPr>
              <p:nvPr/>
            </p:nvSpPr>
            <p:spPr bwMode="auto">
              <a:xfrm>
                <a:off x="6224" y="2711"/>
                <a:ext cx="36" cy="68"/>
              </a:xfrm>
              <a:custGeom>
                <a:avLst/>
                <a:gdLst>
                  <a:gd name="T0" fmla="*/ 42 w 70"/>
                  <a:gd name="T1" fmla="*/ 1 h 131"/>
                  <a:gd name="T2" fmla="*/ 42 w 70"/>
                  <a:gd name="T3" fmla="*/ 1 h 131"/>
                  <a:gd name="T4" fmla="*/ 33 w 70"/>
                  <a:gd name="T5" fmla="*/ 84 h 131"/>
                  <a:gd name="T6" fmla="*/ 70 w 70"/>
                  <a:gd name="T7" fmla="*/ 46 h 131"/>
                  <a:gd name="T8" fmla="*/ 26 w 70"/>
                  <a:gd name="T9" fmla="*/ 131 h 131"/>
                  <a:gd name="T10" fmla="*/ 0 w 70"/>
                  <a:gd name="T11" fmla="*/ 39 h 131"/>
                  <a:gd name="T12" fmla="*/ 29 w 70"/>
                  <a:gd name="T13" fmla="*/ 84 h 131"/>
                  <a:gd name="T14" fmla="*/ 37 w 70"/>
                  <a:gd name="T15" fmla="*/ 0 h 131"/>
                  <a:gd name="T16" fmla="*/ 42 w 70"/>
                  <a:gd name="T17" fmla="*/ 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131">
                    <a:moveTo>
                      <a:pt x="42" y="1"/>
                    </a:moveTo>
                    <a:lnTo>
                      <a:pt x="42" y="1"/>
                    </a:lnTo>
                    <a:lnTo>
                      <a:pt x="33" y="84"/>
                    </a:lnTo>
                    <a:lnTo>
                      <a:pt x="70" y="46"/>
                    </a:lnTo>
                    <a:lnTo>
                      <a:pt x="26" y="131"/>
                    </a:lnTo>
                    <a:lnTo>
                      <a:pt x="0" y="39"/>
                    </a:lnTo>
                    <a:lnTo>
                      <a:pt x="29" y="84"/>
                    </a:lnTo>
                    <a:lnTo>
                      <a:pt x="37" y="0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87" name="Freeform 775"/>
              <p:cNvSpPr>
                <a:spLocks/>
              </p:cNvSpPr>
              <p:nvPr/>
            </p:nvSpPr>
            <p:spPr bwMode="auto">
              <a:xfrm>
                <a:off x="6224" y="2711"/>
                <a:ext cx="36" cy="68"/>
              </a:xfrm>
              <a:custGeom>
                <a:avLst/>
                <a:gdLst>
                  <a:gd name="T0" fmla="*/ 42 w 70"/>
                  <a:gd name="T1" fmla="*/ 1 h 131"/>
                  <a:gd name="T2" fmla="*/ 42 w 70"/>
                  <a:gd name="T3" fmla="*/ 1 h 131"/>
                  <a:gd name="T4" fmla="*/ 33 w 70"/>
                  <a:gd name="T5" fmla="*/ 84 h 131"/>
                  <a:gd name="T6" fmla="*/ 70 w 70"/>
                  <a:gd name="T7" fmla="*/ 46 h 131"/>
                  <a:gd name="T8" fmla="*/ 26 w 70"/>
                  <a:gd name="T9" fmla="*/ 131 h 131"/>
                  <a:gd name="T10" fmla="*/ 0 w 70"/>
                  <a:gd name="T11" fmla="*/ 39 h 131"/>
                  <a:gd name="T12" fmla="*/ 29 w 70"/>
                  <a:gd name="T13" fmla="*/ 84 h 131"/>
                  <a:gd name="T14" fmla="*/ 37 w 70"/>
                  <a:gd name="T15" fmla="*/ 0 h 131"/>
                  <a:gd name="T16" fmla="*/ 42 w 70"/>
                  <a:gd name="T17" fmla="*/ 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131">
                    <a:moveTo>
                      <a:pt x="42" y="1"/>
                    </a:moveTo>
                    <a:lnTo>
                      <a:pt x="42" y="1"/>
                    </a:lnTo>
                    <a:lnTo>
                      <a:pt x="33" y="84"/>
                    </a:lnTo>
                    <a:lnTo>
                      <a:pt x="70" y="46"/>
                    </a:lnTo>
                    <a:lnTo>
                      <a:pt x="26" y="131"/>
                    </a:lnTo>
                    <a:lnTo>
                      <a:pt x="0" y="39"/>
                    </a:lnTo>
                    <a:lnTo>
                      <a:pt x="29" y="84"/>
                    </a:lnTo>
                    <a:lnTo>
                      <a:pt x="37" y="0"/>
                    </a:lnTo>
                    <a:lnTo>
                      <a:pt x="42" y="1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88" name="Freeform 776"/>
              <p:cNvSpPr>
                <a:spLocks/>
              </p:cNvSpPr>
              <p:nvPr/>
            </p:nvSpPr>
            <p:spPr bwMode="auto">
              <a:xfrm>
                <a:off x="6299" y="2607"/>
                <a:ext cx="311" cy="210"/>
              </a:xfrm>
              <a:custGeom>
                <a:avLst/>
                <a:gdLst>
                  <a:gd name="T0" fmla="*/ 601 w 601"/>
                  <a:gd name="T1" fmla="*/ 4 h 406"/>
                  <a:gd name="T2" fmla="*/ 601 w 601"/>
                  <a:gd name="T3" fmla="*/ 4 h 406"/>
                  <a:gd name="T4" fmla="*/ 41 w 601"/>
                  <a:gd name="T5" fmla="*/ 381 h 406"/>
                  <a:gd name="T6" fmla="*/ 94 w 601"/>
                  <a:gd name="T7" fmla="*/ 385 h 406"/>
                  <a:gd name="T8" fmla="*/ 0 w 601"/>
                  <a:gd name="T9" fmla="*/ 406 h 406"/>
                  <a:gd name="T10" fmla="*/ 55 w 601"/>
                  <a:gd name="T11" fmla="*/ 327 h 406"/>
                  <a:gd name="T12" fmla="*/ 38 w 601"/>
                  <a:gd name="T13" fmla="*/ 377 h 406"/>
                  <a:gd name="T14" fmla="*/ 599 w 601"/>
                  <a:gd name="T15" fmla="*/ 0 h 406"/>
                  <a:gd name="T16" fmla="*/ 601 w 601"/>
                  <a:gd name="T17" fmla="*/ 4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1" h="406">
                    <a:moveTo>
                      <a:pt x="601" y="4"/>
                    </a:moveTo>
                    <a:lnTo>
                      <a:pt x="601" y="4"/>
                    </a:lnTo>
                    <a:lnTo>
                      <a:pt x="41" y="381"/>
                    </a:lnTo>
                    <a:lnTo>
                      <a:pt x="94" y="385"/>
                    </a:lnTo>
                    <a:lnTo>
                      <a:pt x="0" y="406"/>
                    </a:lnTo>
                    <a:lnTo>
                      <a:pt x="55" y="327"/>
                    </a:lnTo>
                    <a:lnTo>
                      <a:pt x="38" y="377"/>
                    </a:lnTo>
                    <a:lnTo>
                      <a:pt x="599" y="0"/>
                    </a:lnTo>
                    <a:lnTo>
                      <a:pt x="601" y="4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89" name="Freeform 777"/>
              <p:cNvSpPr>
                <a:spLocks/>
              </p:cNvSpPr>
              <p:nvPr/>
            </p:nvSpPr>
            <p:spPr bwMode="auto">
              <a:xfrm>
                <a:off x="6299" y="2607"/>
                <a:ext cx="311" cy="210"/>
              </a:xfrm>
              <a:custGeom>
                <a:avLst/>
                <a:gdLst>
                  <a:gd name="T0" fmla="*/ 601 w 601"/>
                  <a:gd name="T1" fmla="*/ 4 h 406"/>
                  <a:gd name="T2" fmla="*/ 601 w 601"/>
                  <a:gd name="T3" fmla="*/ 4 h 406"/>
                  <a:gd name="T4" fmla="*/ 41 w 601"/>
                  <a:gd name="T5" fmla="*/ 381 h 406"/>
                  <a:gd name="T6" fmla="*/ 94 w 601"/>
                  <a:gd name="T7" fmla="*/ 385 h 406"/>
                  <a:gd name="T8" fmla="*/ 0 w 601"/>
                  <a:gd name="T9" fmla="*/ 406 h 406"/>
                  <a:gd name="T10" fmla="*/ 55 w 601"/>
                  <a:gd name="T11" fmla="*/ 327 h 406"/>
                  <a:gd name="T12" fmla="*/ 38 w 601"/>
                  <a:gd name="T13" fmla="*/ 377 h 406"/>
                  <a:gd name="T14" fmla="*/ 599 w 601"/>
                  <a:gd name="T15" fmla="*/ 0 h 406"/>
                  <a:gd name="T16" fmla="*/ 601 w 601"/>
                  <a:gd name="T17" fmla="*/ 4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1" h="406">
                    <a:moveTo>
                      <a:pt x="601" y="4"/>
                    </a:moveTo>
                    <a:lnTo>
                      <a:pt x="601" y="4"/>
                    </a:lnTo>
                    <a:lnTo>
                      <a:pt x="41" y="381"/>
                    </a:lnTo>
                    <a:lnTo>
                      <a:pt x="94" y="385"/>
                    </a:lnTo>
                    <a:lnTo>
                      <a:pt x="0" y="406"/>
                    </a:lnTo>
                    <a:lnTo>
                      <a:pt x="55" y="327"/>
                    </a:lnTo>
                    <a:lnTo>
                      <a:pt x="38" y="377"/>
                    </a:lnTo>
                    <a:lnTo>
                      <a:pt x="599" y="0"/>
                    </a:lnTo>
                    <a:lnTo>
                      <a:pt x="601" y="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90" name="Freeform 778"/>
              <p:cNvSpPr>
                <a:spLocks/>
              </p:cNvSpPr>
              <p:nvPr/>
            </p:nvSpPr>
            <p:spPr bwMode="auto">
              <a:xfrm>
                <a:off x="6111" y="2772"/>
                <a:ext cx="60" cy="51"/>
              </a:xfrm>
              <a:custGeom>
                <a:avLst/>
                <a:gdLst>
                  <a:gd name="T0" fmla="*/ 116 w 116"/>
                  <a:gd name="T1" fmla="*/ 95 h 98"/>
                  <a:gd name="T2" fmla="*/ 116 w 116"/>
                  <a:gd name="T3" fmla="*/ 95 h 98"/>
                  <a:gd name="T4" fmla="*/ 55 w 116"/>
                  <a:gd name="T5" fmla="*/ 51 h 98"/>
                  <a:gd name="T6" fmla="*/ 41 w 116"/>
                  <a:gd name="T7" fmla="*/ 0 h 98"/>
                  <a:gd name="T8" fmla="*/ 93 w 116"/>
                  <a:gd name="T9" fmla="*/ 81 h 98"/>
                  <a:gd name="T10" fmla="*/ 0 w 116"/>
                  <a:gd name="T11" fmla="*/ 56 h 98"/>
                  <a:gd name="T12" fmla="*/ 53 w 116"/>
                  <a:gd name="T13" fmla="*/ 54 h 98"/>
                  <a:gd name="T14" fmla="*/ 113 w 116"/>
                  <a:gd name="T15" fmla="*/ 98 h 98"/>
                  <a:gd name="T16" fmla="*/ 116 w 116"/>
                  <a:gd name="T17" fmla="*/ 95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98">
                    <a:moveTo>
                      <a:pt x="116" y="95"/>
                    </a:moveTo>
                    <a:lnTo>
                      <a:pt x="116" y="95"/>
                    </a:lnTo>
                    <a:lnTo>
                      <a:pt x="55" y="51"/>
                    </a:lnTo>
                    <a:lnTo>
                      <a:pt x="41" y="0"/>
                    </a:lnTo>
                    <a:lnTo>
                      <a:pt x="93" y="81"/>
                    </a:lnTo>
                    <a:lnTo>
                      <a:pt x="0" y="56"/>
                    </a:lnTo>
                    <a:lnTo>
                      <a:pt x="53" y="54"/>
                    </a:lnTo>
                    <a:lnTo>
                      <a:pt x="113" y="98"/>
                    </a:lnTo>
                    <a:lnTo>
                      <a:pt x="116" y="95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91" name="Freeform 779"/>
              <p:cNvSpPr>
                <a:spLocks/>
              </p:cNvSpPr>
              <p:nvPr/>
            </p:nvSpPr>
            <p:spPr bwMode="auto">
              <a:xfrm>
                <a:off x="6111" y="2772"/>
                <a:ext cx="60" cy="51"/>
              </a:xfrm>
              <a:custGeom>
                <a:avLst/>
                <a:gdLst>
                  <a:gd name="T0" fmla="*/ 116 w 116"/>
                  <a:gd name="T1" fmla="*/ 95 h 98"/>
                  <a:gd name="T2" fmla="*/ 116 w 116"/>
                  <a:gd name="T3" fmla="*/ 95 h 98"/>
                  <a:gd name="T4" fmla="*/ 55 w 116"/>
                  <a:gd name="T5" fmla="*/ 51 h 98"/>
                  <a:gd name="T6" fmla="*/ 41 w 116"/>
                  <a:gd name="T7" fmla="*/ 0 h 98"/>
                  <a:gd name="T8" fmla="*/ 93 w 116"/>
                  <a:gd name="T9" fmla="*/ 81 h 98"/>
                  <a:gd name="T10" fmla="*/ 0 w 116"/>
                  <a:gd name="T11" fmla="*/ 56 h 98"/>
                  <a:gd name="T12" fmla="*/ 53 w 116"/>
                  <a:gd name="T13" fmla="*/ 54 h 98"/>
                  <a:gd name="T14" fmla="*/ 113 w 116"/>
                  <a:gd name="T15" fmla="*/ 98 h 98"/>
                  <a:gd name="T16" fmla="*/ 116 w 116"/>
                  <a:gd name="T17" fmla="*/ 95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98">
                    <a:moveTo>
                      <a:pt x="116" y="95"/>
                    </a:moveTo>
                    <a:lnTo>
                      <a:pt x="116" y="95"/>
                    </a:lnTo>
                    <a:lnTo>
                      <a:pt x="55" y="51"/>
                    </a:lnTo>
                    <a:lnTo>
                      <a:pt x="41" y="0"/>
                    </a:lnTo>
                    <a:lnTo>
                      <a:pt x="93" y="81"/>
                    </a:lnTo>
                    <a:lnTo>
                      <a:pt x="0" y="56"/>
                    </a:lnTo>
                    <a:lnTo>
                      <a:pt x="53" y="54"/>
                    </a:lnTo>
                    <a:lnTo>
                      <a:pt x="113" y="98"/>
                    </a:lnTo>
                    <a:lnTo>
                      <a:pt x="116" y="95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92" name="Freeform 780"/>
              <p:cNvSpPr>
                <a:spLocks/>
              </p:cNvSpPr>
              <p:nvPr/>
            </p:nvSpPr>
            <p:spPr bwMode="auto">
              <a:xfrm>
                <a:off x="6169" y="2948"/>
                <a:ext cx="45" cy="151"/>
              </a:xfrm>
              <a:custGeom>
                <a:avLst/>
                <a:gdLst>
                  <a:gd name="T0" fmla="*/ 0 w 87"/>
                  <a:gd name="T1" fmla="*/ 292 h 293"/>
                  <a:gd name="T2" fmla="*/ 0 w 87"/>
                  <a:gd name="T3" fmla="*/ 292 h 293"/>
                  <a:gd name="T4" fmla="*/ 60 w 87"/>
                  <a:gd name="T5" fmla="*/ 45 h 293"/>
                  <a:gd name="T6" fmla="*/ 19 w 87"/>
                  <a:gd name="T7" fmla="*/ 78 h 293"/>
                  <a:gd name="T8" fmla="*/ 74 w 87"/>
                  <a:gd name="T9" fmla="*/ 0 h 293"/>
                  <a:gd name="T10" fmla="*/ 87 w 87"/>
                  <a:gd name="T11" fmla="*/ 95 h 293"/>
                  <a:gd name="T12" fmla="*/ 65 w 87"/>
                  <a:gd name="T13" fmla="*/ 47 h 293"/>
                  <a:gd name="T14" fmla="*/ 5 w 87"/>
                  <a:gd name="T15" fmla="*/ 293 h 293"/>
                  <a:gd name="T16" fmla="*/ 0 w 87"/>
                  <a:gd name="T17" fmla="*/ 29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293">
                    <a:moveTo>
                      <a:pt x="0" y="292"/>
                    </a:moveTo>
                    <a:lnTo>
                      <a:pt x="0" y="292"/>
                    </a:lnTo>
                    <a:lnTo>
                      <a:pt x="60" y="45"/>
                    </a:lnTo>
                    <a:lnTo>
                      <a:pt x="19" y="78"/>
                    </a:lnTo>
                    <a:lnTo>
                      <a:pt x="74" y="0"/>
                    </a:lnTo>
                    <a:lnTo>
                      <a:pt x="87" y="95"/>
                    </a:lnTo>
                    <a:lnTo>
                      <a:pt x="65" y="47"/>
                    </a:lnTo>
                    <a:lnTo>
                      <a:pt x="5" y="293"/>
                    </a:lnTo>
                    <a:lnTo>
                      <a:pt x="0" y="292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93" name="Freeform 781"/>
              <p:cNvSpPr>
                <a:spLocks/>
              </p:cNvSpPr>
              <p:nvPr/>
            </p:nvSpPr>
            <p:spPr bwMode="auto">
              <a:xfrm>
                <a:off x="6169" y="2948"/>
                <a:ext cx="45" cy="151"/>
              </a:xfrm>
              <a:custGeom>
                <a:avLst/>
                <a:gdLst>
                  <a:gd name="T0" fmla="*/ 0 w 87"/>
                  <a:gd name="T1" fmla="*/ 292 h 293"/>
                  <a:gd name="T2" fmla="*/ 0 w 87"/>
                  <a:gd name="T3" fmla="*/ 292 h 293"/>
                  <a:gd name="T4" fmla="*/ 60 w 87"/>
                  <a:gd name="T5" fmla="*/ 45 h 293"/>
                  <a:gd name="T6" fmla="*/ 19 w 87"/>
                  <a:gd name="T7" fmla="*/ 78 h 293"/>
                  <a:gd name="T8" fmla="*/ 74 w 87"/>
                  <a:gd name="T9" fmla="*/ 0 h 293"/>
                  <a:gd name="T10" fmla="*/ 87 w 87"/>
                  <a:gd name="T11" fmla="*/ 95 h 293"/>
                  <a:gd name="T12" fmla="*/ 65 w 87"/>
                  <a:gd name="T13" fmla="*/ 47 h 293"/>
                  <a:gd name="T14" fmla="*/ 5 w 87"/>
                  <a:gd name="T15" fmla="*/ 293 h 293"/>
                  <a:gd name="T16" fmla="*/ 0 w 87"/>
                  <a:gd name="T17" fmla="*/ 29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293">
                    <a:moveTo>
                      <a:pt x="0" y="292"/>
                    </a:moveTo>
                    <a:lnTo>
                      <a:pt x="0" y="292"/>
                    </a:lnTo>
                    <a:lnTo>
                      <a:pt x="60" y="45"/>
                    </a:lnTo>
                    <a:lnTo>
                      <a:pt x="19" y="78"/>
                    </a:lnTo>
                    <a:lnTo>
                      <a:pt x="74" y="0"/>
                    </a:lnTo>
                    <a:lnTo>
                      <a:pt x="87" y="95"/>
                    </a:lnTo>
                    <a:lnTo>
                      <a:pt x="65" y="47"/>
                    </a:lnTo>
                    <a:lnTo>
                      <a:pt x="5" y="293"/>
                    </a:lnTo>
                    <a:lnTo>
                      <a:pt x="0" y="292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94" name="Freeform 782"/>
              <p:cNvSpPr>
                <a:spLocks/>
              </p:cNvSpPr>
              <p:nvPr/>
            </p:nvSpPr>
            <p:spPr bwMode="auto">
              <a:xfrm>
                <a:off x="5713" y="1633"/>
                <a:ext cx="287" cy="514"/>
              </a:xfrm>
              <a:custGeom>
                <a:avLst/>
                <a:gdLst>
                  <a:gd name="T0" fmla="*/ 0 w 556"/>
                  <a:gd name="T1" fmla="*/ 992 h 994"/>
                  <a:gd name="T2" fmla="*/ 0 w 556"/>
                  <a:gd name="T3" fmla="*/ 992 h 994"/>
                  <a:gd name="T4" fmla="*/ 531 w 556"/>
                  <a:gd name="T5" fmla="*/ 41 h 994"/>
                  <a:gd name="T6" fmla="*/ 482 w 556"/>
                  <a:gd name="T7" fmla="*/ 61 h 994"/>
                  <a:gd name="T8" fmla="*/ 556 w 556"/>
                  <a:gd name="T9" fmla="*/ 0 h 994"/>
                  <a:gd name="T10" fmla="*/ 543 w 556"/>
                  <a:gd name="T11" fmla="*/ 95 h 994"/>
                  <a:gd name="T12" fmla="*/ 535 w 556"/>
                  <a:gd name="T13" fmla="*/ 43 h 994"/>
                  <a:gd name="T14" fmla="*/ 4 w 556"/>
                  <a:gd name="T15" fmla="*/ 994 h 994"/>
                  <a:gd name="T16" fmla="*/ 0 w 556"/>
                  <a:gd name="T17" fmla="*/ 992 h 9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6" h="994">
                    <a:moveTo>
                      <a:pt x="0" y="992"/>
                    </a:moveTo>
                    <a:lnTo>
                      <a:pt x="0" y="992"/>
                    </a:lnTo>
                    <a:lnTo>
                      <a:pt x="531" y="41"/>
                    </a:lnTo>
                    <a:lnTo>
                      <a:pt x="482" y="61"/>
                    </a:lnTo>
                    <a:lnTo>
                      <a:pt x="556" y="0"/>
                    </a:lnTo>
                    <a:lnTo>
                      <a:pt x="543" y="95"/>
                    </a:lnTo>
                    <a:lnTo>
                      <a:pt x="535" y="43"/>
                    </a:lnTo>
                    <a:lnTo>
                      <a:pt x="4" y="994"/>
                    </a:lnTo>
                    <a:lnTo>
                      <a:pt x="0" y="992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95" name="Freeform 783"/>
              <p:cNvSpPr>
                <a:spLocks/>
              </p:cNvSpPr>
              <p:nvPr/>
            </p:nvSpPr>
            <p:spPr bwMode="auto">
              <a:xfrm>
                <a:off x="5713" y="1633"/>
                <a:ext cx="287" cy="514"/>
              </a:xfrm>
              <a:custGeom>
                <a:avLst/>
                <a:gdLst>
                  <a:gd name="T0" fmla="*/ 0 w 556"/>
                  <a:gd name="T1" fmla="*/ 992 h 994"/>
                  <a:gd name="T2" fmla="*/ 0 w 556"/>
                  <a:gd name="T3" fmla="*/ 992 h 994"/>
                  <a:gd name="T4" fmla="*/ 531 w 556"/>
                  <a:gd name="T5" fmla="*/ 41 h 994"/>
                  <a:gd name="T6" fmla="*/ 482 w 556"/>
                  <a:gd name="T7" fmla="*/ 61 h 994"/>
                  <a:gd name="T8" fmla="*/ 556 w 556"/>
                  <a:gd name="T9" fmla="*/ 0 h 994"/>
                  <a:gd name="T10" fmla="*/ 543 w 556"/>
                  <a:gd name="T11" fmla="*/ 95 h 994"/>
                  <a:gd name="T12" fmla="*/ 535 w 556"/>
                  <a:gd name="T13" fmla="*/ 43 h 994"/>
                  <a:gd name="T14" fmla="*/ 4 w 556"/>
                  <a:gd name="T15" fmla="*/ 994 h 994"/>
                  <a:gd name="T16" fmla="*/ 0 w 556"/>
                  <a:gd name="T17" fmla="*/ 992 h 9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6" h="994">
                    <a:moveTo>
                      <a:pt x="0" y="992"/>
                    </a:moveTo>
                    <a:lnTo>
                      <a:pt x="0" y="992"/>
                    </a:lnTo>
                    <a:lnTo>
                      <a:pt x="531" y="41"/>
                    </a:lnTo>
                    <a:lnTo>
                      <a:pt x="482" y="61"/>
                    </a:lnTo>
                    <a:lnTo>
                      <a:pt x="556" y="0"/>
                    </a:lnTo>
                    <a:lnTo>
                      <a:pt x="543" y="95"/>
                    </a:lnTo>
                    <a:lnTo>
                      <a:pt x="535" y="43"/>
                    </a:lnTo>
                    <a:lnTo>
                      <a:pt x="4" y="994"/>
                    </a:lnTo>
                    <a:lnTo>
                      <a:pt x="0" y="992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96" name="Freeform 784"/>
              <p:cNvSpPr>
                <a:spLocks/>
              </p:cNvSpPr>
              <p:nvPr/>
            </p:nvSpPr>
            <p:spPr bwMode="auto">
              <a:xfrm>
                <a:off x="5648" y="1620"/>
                <a:ext cx="336" cy="298"/>
              </a:xfrm>
              <a:custGeom>
                <a:avLst/>
                <a:gdLst>
                  <a:gd name="T0" fmla="*/ 0 w 652"/>
                  <a:gd name="T1" fmla="*/ 571 h 575"/>
                  <a:gd name="T2" fmla="*/ 0 w 652"/>
                  <a:gd name="T3" fmla="*/ 571 h 575"/>
                  <a:gd name="T4" fmla="*/ 614 w 652"/>
                  <a:gd name="T5" fmla="*/ 30 h 575"/>
                  <a:gd name="T6" fmla="*/ 561 w 652"/>
                  <a:gd name="T7" fmla="*/ 33 h 575"/>
                  <a:gd name="T8" fmla="*/ 652 w 652"/>
                  <a:gd name="T9" fmla="*/ 0 h 575"/>
                  <a:gd name="T10" fmla="*/ 607 w 652"/>
                  <a:gd name="T11" fmla="*/ 86 h 575"/>
                  <a:gd name="T12" fmla="*/ 617 w 652"/>
                  <a:gd name="T13" fmla="*/ 34 h 575"/>
                  <a:gd name="T14" fmla="*/ 3 w 652"/>
                  <a:gd name="T15" fmla="*/ 575 h 575"/>
                  <a:gd name="T16" fmla="*/ 0 w 652"/>
                  <a:gd name="T17" fmla="*/ 571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2" h="575">
                    <a:moveTo>
                      <a:pt x="0" y="571"/>
                    </a:moveTo>
                    <a:lnTo>
                      <a:pt x="0" y="571"/>
                    </a:lnTo>
                    <a:lnTo>
                      <a:pt x="614" y="30"/>
                    </a:lnTo>
                    <a:lnTo>
                      <a:pt x="561" y="33"/>
                    </a:lnTo>
                    <a:lnTo>
                      <a:pt x="652" y="0"/>
                    </a:lnTo>
                    <a:lnTo>
                      <a:pt x="607" y="86"/>
                    </a:lnTo>
                    <a:lnTo>
                      <a:pt x="617" y="34"/>
                    </a:lnTo>
                    <a:lnTo>
                      <a:pt x="3" y="575"/>
                    </a:lnTo>
                    <a:lnTo>
                      <a:pt x="0" y="571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97" name="Freeform 785"/>
              <p:cNvSpPr>
                <a:spLocks/>
              </p:cNvSpPr>
              <p:nvPr/>
            </p:nvSpPr>
            <p:spPr bwMode="auto">
              <a:xfrm>
                <a:off x="5648" y="1620"/>
                <a:ext cx="336" cy="298"/>
              </a:xfrm>
              <a:custGeom>
                <a:avLst/>
                <a:gdLst>
                  <a:gd name="T0" fmla="*/ 0 w 652"/>
                  <a:gd name="T1" fmla="*/ 571 h 575"/>
                  <a:gd name="T2" fmla="*/ 0 w 652"/>
                  <a:gd name="T3" fmla="*/ 571 h 575"/>
                  <a:gd name="T4" fmla="*/ 614 w 652"/>
                  <a:gd name="T5" fmla="*/ 30 h 575"/>
                  <a:gd name="T6" fmla="*/ 561 w 652"/>
                  <a:gd name="T7" fmla="*/ 33 h 575"/>
                  <a:gd name="T8" fmla="*/ 652 w 652"/>
                  <a:gd name="T9" fmla="*/ 0 h 575"/>
                  <a:gd name="T10" fmla="*/ 607 w 652"/>
                  <a:gd name="T11" fmla="*/ 86 h 575"/>
                  <a:gd name="T12" fmla="*/ 617 w 652"/>
                  <a:gd name="T13" fmla="*/ 34 h 575"/>
                  <a:gd name="T14" fmla="*/ 3 w 652"/>
                  <a:gd name="T15" fmla="*/ 575 h 575"/>
                  <a:gd name="T16" fmla="*/ 0 w 652"/>
                  <a:gd name="T17" fmla="*/ 571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2" h="575">
                    <a:moveTo>
                      <a:pt x="0" y="571"/>
                    </a:moveTo>
                    <a:lnTo>
                      <a:pt x="0" y="571"/>
                    </a:lnTo>
                    <a:lnTo>
                      <a:pt x="614" y="30"/>
                    </a:lnTo>
                    <a:lnTo>
                      <a:pt x="561" y="33"/>
                    </a:lnTo>
                    <a:lnTo>
                      <a:pt x="652" y="0"/>
                    </a:lnTo>
                    <a:lnTo>
                      <a:pt x="607" y="86"/>
                    </a:lnTo>
                    <a:lnTo>
                      <a:pt x="617" y="34"/>
                    </a:lnTo>
                    <a:lnTo>
                      <a:pt x="3" y="575"/>
                    </a:lnTo>
                    <a:lnTo>
                      <a:pt x="0" y="571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98" name="Freeform 786"/>
              <p:cNvSpPr>
                <a:spLocks/>
              </p:cNvSpPr>
              <p:nvPr/>
            </p:nvSpPr>
            <p:spPr bwMode="auto">
              <a:xfrm>
                <a:off x="5929" y="1640"/>
                <a:ext cx="96" cy="403"/>
              </a:xfrm>
              <a:custGeom>
                <a:avLst/>
                <a:gdLst>
                  <a:gd name="T0" fmla="*/ 0 w 185"/>
                  <a:gd name="T1" fmla="*/ 779 h 780"/>
                  <a:gd name="T2" fmla="*/ 0 w 185"/>
                  <a:gd name="T3" fmla="*/ 779 h 780"/>
                  <a:gd name="T4" fmla="*/ 157 w 185"/>
                  <a:gd name="T5" fmla="*/ 46 h 780"/>
                  <a:gd name="T6" fmla="*/ 117 w 185"/>
                  <a:gd name="T7" fmla="*/ 81 h 780"/>
                  <a:gd name="T8" fmla="*/ 170 w 185"/>
                  <a:gd name="T9" fmla="*/ 0 h 780"/>
                  <a:gd name="T10" fmla="*/ 185 w 185"/>
                  <a:gd name="T11" fmla="*/ 95 h 780"/>
                  <a:gd name="T12" fmla="*/ 162 w 185"/>
                  <a:gd name="T13" fmla="*/ 47 h 780"/>
                  <a:gd name="T14" fmla="*/ 5 w 185"/>
                  <a:gd name="T15" fmla="*/ 780 h 780"/>
                  <a:gd name="T16" fmla="*/ 0 w 185"/>
                  <a:gd name="T17" fmla="*/ 779 h 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5" h="780">
                    <a:moveTo>
                      <a:pt x="0" y="779"/>
                    </a:moveTo>
                    <a:lnTo>
                      <a:pt x="0" y="779"/>
                    </a:lnTo>
                    <a:lnTo>
                      <a:pt x="157" y="46"/>
                    </a:lnTo>
                    <a:lnTo>
                      <a:pt x="117" y="81"/>
                    </a:lnTo>
                    <a:lnTo>
                      <a:pt x="170" y="0"/>
                    </a:lnTo>
                    <a:lnTo>
                      <a:pt x="185" y="95"/>
                    </a:lnTo>
                    <a:lnTo>
                      <a:pt x="162" y="47"/>
                    </a:lnTo>
                    <a:lnTo>
                      <a:pt x="5" y="780"/>
                    </a:lnTo>
                    <a:lnTo>
                      <a:pt x="0" y="779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499" name="Freeform 787"/>
              <p:cNvSpPr>
                <a:spLocks/>
              </p:cNvSpPr>
              <p:nvPr/>
            </p:nvSpPr>
            <p:spPr bwMode="auto">
              <a:xfrm>
                <a:off x="5929" y="1640"/>
                <a:ext cx="96" cy="403"/>
              </a:xfrm>
              <a:custGeom>
                <a:avLst/>
                <a:gdLst>
                  <a:gd name="T0" fmla="*/ 0 w 185"/>
                  <a:gd name="T1" fmla="*/ 779 h 780"/>
                  <a:gd name="T2" fmla="*/ 0 w 185"/>
                  <a:gd name="T3" fmla="*/ 779 h 780"/>
                  <a:gd name="T4" fmla="*/ 157 w 185"/>
                  <a:gd name="T5" fmla="*/ 46 h 780"/>
                  <a:gd name="T6" fmla="*/ 117 w 185"/>
                  <a:gd name="T7" fmla="*/ 81 h 780"/>
                  <a:gd name="T8" fmla="*/ 170 w 185"/>
                  <a:gd name="T9" fmla="*/ 0 h 780"/>
                  <a:gd name="T10" fmla="*/ 185 w 185"/>
                  <a:gd name="T11" fmla="*/ 95 h 780"/>
                  <a:gd name="T12" fmla="*/ 162 w 185"/>
                  <a:gd name="T13" fmla="*/ 47 h 780"/>
                  <a:gd name="T14" fmla="*/ 5 w 185"/>
                  <a:gd name="T15" fmla="*/ 780 h 780"/>
                  <a:gd name="T16" fmla="*/ 0 w 185"/>
                  <a:gd name="T17" fmla="*/ 779 h 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5" h="780">
                    <a:moveTo>
                      <a:pt x="0" y="779"/>
                    </a:moveTo>
                    <a:lnTo>
                      <a:pt x="0" y="779"/>
                    </a:lnTo>
                    <a:lnTo>
                      <a:pt x="157" y="46"/>
                    </a:lnTo>
                    <a:lnTo>
                      <a:pt x="117" y="81"/>
                    </a:lnTo>
                    <a:lnTo>
                      <a:pt x="170" y="0"/>
                    </a:lnTo>
                    <a:lnTo>
                      <a:pt x="185" y="95"/>
                    </a:lnTo>
                    <a:lnTo>
                      <a:pt x="162" y="47"/>
                    </a:lnTo>
                    <a:lnTo>
                      <a:pt x="5" y="780"/>
                    </a:lnTo>
                    <a:lnTo>
                      <a:pt x="0" y="77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00" name="Freeform 788"/>
              <p:cNvSpPr>
                <a:spLocks/>
              </p:cNvSpPr>
              <p:nvPr/>
            </p:nvSpPr>
            <p:spPr bwMode="auto">
              <a:xfrm>
                <a:off x="5616" y="1522"/>
                <a:ext cx="353" cy="62"/>
              </a:xfrm>
              <a:custGeom>
                <a:avLst/>
                <a:gdLst>
                  <a:gd name="T0" fmla="*/ 1 w 684"/>
                  <a:gd name="T1" fmla="*/ 0 h 120"/>
                  <a:gd name="T2" fmla="*/ 1 w 684"/>
                  <a:gd name="T3" fmla="*/ 0 h 120"/>
                  <a:gd name="T4" fmla="*/ 637 w 684"/>
                  <a:gd name="T5" fmla="*/ 89 h 120"/>
                  <a:gd name="T6" fmla="*/ 601 w 684"/>
                  <a:gd name="T7" fmla="*/ 51 h 120"/>
                  <a:gd name="T8" fmla="*/ 684 w 684"/>
                  <a:gd name="T9" fmla="*/ 98 h 120"/>
                  <a:gd name="T10" fmla="*/ 591 w 684"/>
                  <a:gd name="T11" fmla="*/ 120 h 120"/>
                  <a:gd name="T12" fmla="*/ 637 w 684"/>
                  <a:gd name="T13" fmla="*/ 94 h 120"/>
                  <a:gd name="T14" fmla="*/ 0 w 684"/>
                  <a:gd name="T15" fmla="*/ 4 h 120"/>
                  <a:gd name="T16" fmla="*/ 1 w 684"/>
                  <a:gd name="T1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4" h="120">
                    <a:moveTo>
                      <a:pt x="1" y="0"/>
                    </a:moveTo>
                    <a:lnTo>
                      <a:pt x="1" y="0"/>
                    </a:lnTo>
                    <a:lnTo>
                      <a:pt x="637" y="89"/>
                    </a:lnTo>
                    <a:lnTo>
                      <a:pt x="601" y="51"/>
                    </a:lnTo>
                    <a:lnTo>
                      <a:pt x="684" y="98"/>
                    </a:lnTo>
                    <a:lnTo>
                      <a:pt x="591" y="120"/>
                    </a:lnTo>
                    <a:lnTo>
                      <a:pt x="637" y="94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01" name="Freeform 789"/>
              <p:cNvSpPr>
                <a:spLocks/>
              </p:cNvSpPr>
              <p:nvPr/>
            </p:nvSpPr>
            <p:spPr bwMode="auto">
              <a:xfrm>
                <a:off x="5616" y="1522"/>
                <a:ext cx="353" cy="62"/>
              </a:xfrm>
              <a:custGeom>
                <a:avLst/>
                <a:gdLst>
                  <a:gd name="T0" fmla="*/ 1 w 684"/>
                  <a:gd name="T1" fmla="*/ 0 h 120"/>
                  <a:gd name="T2" fmla="*/ 1 w 684"/>
                  <a:gd name="T3" fmla="*/ 0 h 120"/>
                  <a:gd name="T4" fmla="*/ 637 w 684"/>
                  <a:gd name="T5" fmla="*/ 89 h 120"/>
                  <a:gd name="T6" fmla="*/ 601 w 684"/>
                  <a:gd name="T7" fmla="*/ 51 h 120"/>
                  <a:gd name="T8" fmla="*/ 684 w 684"/>
                  <a:gd name="T9" fmla="*/ 98 h 120"/>
                  <a:gd name="T10" fmla="*/ 591 w 684"/>
                  <a:gd name="T11" fmla="*/ 120 h 120"/>
                  <a:gd name="T12" fmla="*/ 637 w 684"/>
                  <a:gd name="T13" fmla="*/ 94 h 120"/>
                  <a:gd name="T14" fmla="*/ 0 w 684"/>
                  <a:gd name="T15" fmla="*/ 4 h 120"/>
                  <a:gd name="T16" fmla="*/ 1 w 684"/>
                  <a:gd name="T1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4" h="120">
                    <a:moveTo>
                      <a:pt x="1" y="0"/>
                    </a:moveTo>
                    <a:lnTo>
                      <a:pt x="1" y="0"/>
                    </a:lnTo>
                    <a:lnTo>
                      <a:pt x="637" y="89"/>
                    </a:lnTo>
                    <a:lnTo>
                      <a:pt x="601" y="51"/>
                    </a:lnTo>
                    <a:lnTo>
                      <a:pt x="684" y="98"/>
                    </a:lnTo>
                    <a:lnTo>
                      <a:pt x="591" y="120"/>
                    </a:lnTo>
                    <a:lnTo>
                      <a:pt x="637" y="94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02" name="Freeform 790"/>
              <p:cNvSpPr>
                <a:spLocks/>
              </p:cNvSpPr>
              <p:nvPr/>
            </p:nvSpPr>
            <p:spPr bwMode="auto">
              <a:xfrm>
                <a:off x="5262" y="2675"/>
                <a:ext cx="664" cy="332"/>
              </a:xfrm>
              <a:custGeom>
                <a:avLst/>
                <a:gdLst>
                  <a:gd name="T0" fmla="*/ 1282 w 1284"/>
                  <a:gd name="T1" fmla="*/ 643 h 643"/>
                  <a:gd name="T2" fmla="*/ 1282 w 1284"/>
                  <a:gd name="T3" fmla="*/ 643 h 643"/>
                  <a:gd name="T4" fmla="*/ 42 w 1284"/>
                  <a:gd name="T5" fmla="*/ 23 h 643"/>
                  <a:gd name="T6" fmla="*/ 64 w 1284"/>
                  <a:gd name="T7" fmla="*/ 71 h 643"/>
                  <a:gd name="T8" fmla="*/ 0 w 1284"/>
                  <a:gd name="T9" fmla="*/ 0 h 643"/>
                  <a:gd name="T10" fmla="*/ 96 w 1284"/>
                  <a:gd name="T11" fmla="*/ 8 h 643"/>
                  <a:gd name="T12" fmla="*/ 44 w 1284"/>
                  <a:gd name="T13" fmla="*/ 19 h 643"/>
                  <a:gd name="T14" fmla="*/ 1284 w 1284"/>
                  <a:gd name="T15" fmla="*/ 639 h 643"/>
                  <a:gd name="T16" fmla="*/ 1282 w 1284"/>
                  <a:gd name="T17" fmla="*/ 643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4" h="643">
                    <a:moveTo>
                      <a:pt x="1282" y="643"/>
                    </a:moveTo>
                    <a:lnTo>
                      <a:pt x="1282" y="643"/>
                    </a:lnTo>
                    <a:lnTo>
                      <a:pt x="42" y="23"/>
                    </a:lnTo>
                    <a:lnTo>
                      <a:pt x="64" y="71"/>
                    </a:lnTo>
                    <a:lnTo>
                      <a:pt x="0" y="0"/>
                    </a:lnTo>
                    <a:lnTo>
                      <a:pt x="96" y="8"/>
                    </a:lnTo>
                    <a:lnTo>
                      <a:pt x="44" y="19"/>
                    </a:lnTo>
                    <a:lnTo>
                      <a:pt x="1284" y="639"/>
                    </a:lnTo>
                    <a:lnTo>
                      <a:pt x="1282" y="643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03" name="Freeform 791"/>
              <p:cNvSpPr>
                <a:spLocks/>
              </p:cNvSpPr>
              <p:nvPr/>
            </p:nvSpPr>
            <p:spPr bwMode="auto">
              <a:xfrm>
                <a:off x="5262" y="2675"/>
                <a:ext cx="664" cy="332"/>
              </a:xfrm>
              <a:custGeom>
                <a:avLst/>
                <a:gdLst>
                  <a:gd name="T0" fmla="*/ 1282 w 1284"/>
                  <a:gd name="T1" fmla="*/ 643 h 643"/>
                  <a:gd name="T2" fmla="*/ 1282 w 1284"/>
                  <a:gd name="T3" fmla="*/ 643 h 643"/>
                  <a:gd name="T4" fmla="*/ 42 w 1284"/>
                  <a:gd name="T5" fmla="*/ 23 h 643"/>
                  <a:gd name="T6" fmla="*/ 64 w 1284"/>
                  <a:gd name="T7" fmla="*/ 71 h 643"/>
                  <a:gd name="T8" fmla="*/ 0 w 1284"/>
                  <a:gd name="T9" fmla="*/ 0 h 643"/>
                  <a:gd name="T10" fmla="*/ 96 w 1284"/>
                  <a:gd name="T11" fmla="*/ 8 h 643"/>
                  <a:gd name="T12" fmla="*/ 44 w 1284"/>
                  <a:gd name="T13" fmla="*/ 19 h 643"/>
                  <a:gd name="T14" fmla="*/ 1284 w 1284"/>
                  <a:gd name="T15" fmla="*/ 639 h 643"/>
                  <a:gd name="T16" fmla="*/ 1282 w 1284"/>
                  <a:gd name="T17" fmla="*/ 643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4" h="643">
                    <a:moveTo>
                      <a:pt x="1282" y="643"/>
                    </a:moveTo>
                    <a:lnTo>
                      <a:pt x="1282" y="643"/>
                    </a:lnTo>
                    <a:lnTo>
                      <a:pt x="42" y="23"/>
                    </a:lnTo>
                    <a:lnTo>
                      <a:pt x="64" y="71"/>
                    </a:lnTo>
                    <a:lnTo>
                      <a:pt x="0" y="0"/>
                    </a:lnTo>
                    <a:lnTo>
                      <a:pt x="96" y="8"/>
                    </a:lnTo>
                    <a:lnTo>
                      <a:pt x="44" y="19"/>
                    </a:lnTo>
                    <a:lnTo>
                      <a:pt x="1284" y="639"/>
                    </a:lnTo>
                    <a:lnTo>
                      <a:pt x="1282" y="643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04" name="Freeform 792"/>
              <p:cNvSpPr>
                <a:spLocks/>
              </p:cNvSpPr>
              <p:nvPr/>
            </p:nvSpPr>
            <p:spPr bwMode="auto">
              <a:xfrm>
                <a:off x="5251" y="2690"/>
                <a:ext cx="324" cy="302"/>
              </a:xfrm>
              <a:custGeom>
                <a:avLst/>
                <a:gdLst>
                  <a:gd name="T0" fmla="*/ 623 w 627"/>
                  <a:gd name="T1" fmla="*/ 583 h 583"/>
                  <a:gd name="T2" fmla="*/ 623 w 627"/>
                  <a:gd name="T3" fmla="*/ 583 h 583"/>
                  <a:gd name="T4" fmla="*/ 33 w 627"/>
                  <a:gd name="T5" fmla="*/ 34 h 583"/>
                  <a:gd name="T6" fmla="*/ 41 w 627"/>
                  <a:gd name="T7" fmla="*/ 87 h 583"/>
                  <a:gd name="T8" fmla="*/ 0 w 627"/>
                  <a:gd name="T9" fmla="*/ 0 h 583"/>
                  <a:gd name="T10" fmla="*/ 89 w 627"/>
                  <a:gd name="T11" fmla="*/ 36 h 583"/>
                  <a:gd name="T12" fmla="*/ 36 w 627"/>
                  <a:gd name="T13" fmla="*/ 31 h 583"/>
                  <a:gd name="T14" fmla="*/ 627 w 627"/>
                  <a:gd name="T15" fmla="*/ 579 h 583"/>
                  <a:gd name="T16" fmla="*/ 623 w 627"/>
                  <a:gd name="T17" fmla="*/ 583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7" h="583">
                    <a:moveTo>
                      <a:pt x="623" y="583"/>
                    </a:moveTo>
                    <a:lnTo>
                      <a:pt x="623" y="583"/>
                    </a:lnTo>
                    <a:lnTo>
                      <a:pt x="33" y="34"/>
                    </a:lnTo>
                    <a:lnTo>
                      <a:pt x="41" y="87"/>
                    </a:lnTo>
                    <a:lnTo>
                      <a:pt x="0" y="0"/>
                    </a:lnTo>
                    <a:lnTo>
                      <a:pt x="89" y="36"/>
                    </a:lnTo>
                    <a:lnTo>
                      <a:pt x="36" y="31"/>
                    </a:lnTo>
                    <a:lnTo>
                      <a:pt x="627" y="579"/>
                    </a:lnTo>
                    <a:lnTo>
                      <a:pt x="623" y="583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05" name="Freeform 793"/>
              <p:cNvSpPr>
                <a:spLocks/>
              </p:cNvSpPr>
              <p:nvPr/>
            </p:nvSpPr>
            <p:spPr bwMode="auto">
              <a:xfrm>
                <a:off x="5251" y="2690"/>
                <a:ext cx="324" cy="302"/>
              </a:xfrm>
              <a:custGeom>
                <a:avLst/>
                <a:gdLst>
                  <a:gd name="T0" fmla="*/ 623 w 627"/>
                  <a:gd name="T1" fmla="*/ 583 h 583"/>
                  <a:gd name="T2" fmla="*/ 623 w 627"/>
                  <a:gd name="T3" fmla="*/ 583 h 583"/>
                  <a:gd name="T4" fmla="*/ 33 w 627"/>
                  <a:gd name="T5" fmla="*/ 34 h 583"/>
                  <a:gd name="T6" fmla="*/ 41 w 627"/>
                  <a:gd name="T7" fmla="*/ 87 h 583"/>
                  <a:gd name="T8" fmla="*/ 0 w 627"/>
                  <a:gd name="T9" fmla="*/ 0 h 583"/>
                  <a:gd name="T10" fmla="*/ 89 w 627"/>
                  <a:gd name="T11" fmla="*/ 36 h 583"/>
                  <a:gd name="T12" fmla="*/ 36 w 627"/>
                  <a:gd name="T13" fmla="*/ 31 h 583"/>
                  <a:gd name="T14" fmla="*/ 627 w 627"/>
                  <a:gd name="T15" fmla="*/ 579 h 583"/>
                  <a:gd name="T16" fmla="*/ 623 w 627"/>
                  <a:gd name="T17" fmla="*/ 583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7" h="583">
                    <a:moveTo>
                      <a:pt x="623" y="583"/>
                    </a:moveTo>
                    <a:lnTo>
                      <a:pt x="623" y="583"/>
                    </a:lnTo>
                    <a:lnTo>
                      <a:pt x="33" y="34"/>
                    </a:lnTo>
                    <a:lnTo>
                      <a:pt x="41" y="87"/>
                    </a:lnTo>
                    <a:lnTo>
                      <a:pt x="0" y="0"/>
                    </a:lnTo>
                    <a:lnTo>
                      <a:pt x="89" y="36"/>
                    </a:lnTo>
                    <a:lnTo>
                      <a:pt x="36" y="31"/>
                    </a:lnTo>
                    <a:lnTo>
                      <a:pt x="627" y="579"/>
                    </a:lnTo>
                    <a:lnTo>
                      <a:pt x="623" y="583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06" name="Freeform 794"/>
              <p:cNvSpPr>
                <a:spLocks/>
              </p:cNvSpPr>
              <p:nvPr/>
            </p:nvSpPr>
            <p:spPr bwMode="auto">
              <a:xfrm>
                <a:off x="5251" y="2691"/>
                <a:ext cx="167" cy="157"/>
              </a:xfrm>
              <a:custGeom>
                <a:avLst/>
                <a:gdLst>
                  <a:gd name="T0" fmla="*/ 320 w 324"/>
                  <a:gd name="T1" fmla="*/ 304 h 304"/>
                  <a:gd name="T2" fmla="*/ 320 w 324"/>
                  <a:gd name="T3" fmla="*/ 304 h 304"/>
                  <a:gd name="T4" fmla="*/ 33 w 324"/>
                  <a:gd name="T5" fmla="*/ 34 h 304"/>
                  <a:gd name="T6" fmla="*/ 42 w 324"/>
                  <a:gd name="T7" fmla="*/ 87 h 304"/>
                  <a:gd name="T8" fmla="*/ 0 w 324"/>
                  <a:gd name="T9" fmla="*/ 0 h 304"/>
                  <a:gd name="T10" fmla="*/ 89 w 324"/>
                  <a:gd name="T11" fmla="*/ 36 h 304"/>
                  <a:gd name="T12" fmla="*/ 36 w 324"/>
                  <a:gd name="T13" fmla="*/ 31 h 304"/>
                  <a:gd name="T14" fmla="*/ 324 w 324"/>
                  <a:gd name="T15" fmla="*/ 300 h 304"/>
                  <a:gd name="T16" fmla="*/ 320 w 324"/>
                  <a:gd name="T17" fmla="*/ 304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4" h="304">
                    <a:moveTo>
                      <a:pt x="320" y="304"/>
                    </a:moveTo>
                    <a:lnTo>
                      <a:pt x="320" y="304"/>
                    </a:lnTo>
                    <a:lnTo>
                      <a:pt x="33" y="34"/>
                    </a:lnTo>
                    <a:lnTo>
                      <a:pt x="42" y="87"/>
                    </a:lnTo>
                    <a:lnTo>
                      <a:pt x="0" y="0"/>
                    </a:lnTo>
                    <a:lnTo>
                      <a:pt x="89" y="36"/>
                    </a:lnTo>
                    <a:lnTo>
                      <a:pt x="36" y="31"/>
                    </a:lnTo>
                    <a:lnTo>
                      <a:pt x="324" y="300"/>
                    </a:lnTo>
                    <a:lnTo>
                      <a:pt x="320" y="304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07" name="Freeform 795"/>
              <p:cNvSpPr>
                <a:spLocks/>
              </p:cNvSpPr>
              <p:nvPr/>
            </p:nvSpPr>
            <p:spPr bwMode="auto">
              <a:xfrm>
                <a:off x="5251" y="2691"/>
                <a:ext cx="167" cy="157"/>
              </a:xfrm>
              <a:custGeom>
                <a:avLst/>
                <a:gdLst>
                  <a:gd name="T0" fmla="*/ 320 w 324"/>
                  <a:gd name="T1" fmla="*/ 304 h 304"/>
                  <a:gd name="T2" fmla="*/ 320 w 324"/>
                  <a:gd name="T3" fmla="*/ 304 h 304"/>
                  <a:gd name="T4" fmla="*/ 33 w 324"/>
                  <a:gd name="T5" fmla="*/ 34 h 304"/>
                  <a:gd name="T6" fmla="*/ 42 w 324"/>
                  <a:gd name="T7" fmla="*/ 87 h 304"/>
                  <a:gd name="T8" fmla="*/ 0 w 324"/>
                  <a:gd name="T9" fmla="*/ 0 h 304"/>
                  <a:gd name="T10" fmla="*/ 89 w 324"/>
                  <a:gd name="T11" fmla="*/ 36 h 304"/>
                  <a:gd name="T12" fmla="*/ 36 w 324"/>
                  <a:gd name="T13" fmla="*/ 31 h 304"/>
                  <a:gd name="T14" fmla="*/ 324 w 324"/>
                  <a:gd name="T15" fmla="*/ 300 h 304"/>
                  <a:gd name="T16" fmla="*/ 320 w 324"/>
                  <a:gd name="T17" fmla="*/ 304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4" h="304">
                    <a:moveTo>
                      <a:pt x="320" y="304"/>
                    </a:moveTo>
                    <a:lnTo>
                      <a:pt x="320" y="304"/>
                    </a:lnTo>
                    <a:lnTo>
                      <a:pt x="33" y="34"/>
                    </a:lnTo>
                    <a:lnTo>
                      <a:pt x="42" y="87"/>
                    </a:lnTo>
                    <a:lnTo>
                      <a:pt x="0" y="0"/>
                    </a:lnTo>
                    <a:lnTo>
                      <a:pt x="89" y="36"/>
                    </a:lnTo>
                    <a:lnTo>
                      <a:pt x="36" y="31"/>
                    </a:lnTo>
                    <a:lnTo>
                      <a:pt x="324" y="300"/>
                    </a:lnTo>
                    <a:lnTo>
                      <a:pt x="320" y="30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08" name="Freeform 796"/>
              <p:cNvSpPr>
                <a:spLocks/>
              </p:cNvSpPr>
              <p:nvPr/>
            </p:nvSpPr>
            <p:spPr bwMode="auto">
              <a:xfrm>
                <a:off x="5268" y="2648"/>
                <a:ext cx="107" cy="36"/>
              </a:xfrm>
              <a:custGeom>
                <a:avLst/>
                <a:gdLst>
                  <a:gd name="T0" fmla="*/ 206 w 207"/>
                  <a:gd name="T1" fmla="*/ 60 h 69"/>
                  <a:gd name="T2" fmla="*/ 206 w 207"/>
                  <a:gd name="T3" fmla="*/ 60 h 69"/>
                  <a:gd name="T4" fmla="*/ 46 w 207"/>
                  <a:gd name="T5" fmla="*/ 29 h 69"/>
                  <a:gd name="T6" fmla="*/ 81 w 207"/>
                  <a:gd name="T7" fmla="*/ 69 h 69"/>
                  <a:gd name="T8" fmla="*/ 0 w 207"/>
                  <a:gd name="T9" fmla="*/ 18 h 69"/>
                  <a:gd name="T10" fmla="*/ 94 w 207"/>
                  <a:gd name="T11" fmla="*/ 0 h 69"/>
                  <a:gd name="T12" fmla="*/ 47 w 207"/>
                  <a:gd name="T13" fmla="*/ 24 h 69"/>
                  <a:gd name="T14" fmla="*/ 207 w 207"/>
                  <a:gd name="T15" fmla="*/ 55 h 69"/>
                  <a:gd name="T16" fmla="*/ 206 w 207"/>
                  <a:gd name="T17" fmla="*/ 6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7" h="69">
                    <a:moveTo>
                      <a:pt x="206" y="60"/>
                    </a:moveTo>
                    <a:lnTo>
                      <a:pt x="206" y="60"/>
                    </a:lnTo>
                    <a:lnTo>
                      <a:pt x="46" y="29"/>
                    </a:lnTo>
                    <a:lnTo>
                      <a:pt x="81" y="69"/>
                    </a:lnTo>
                    <a:lnTo>
                      <a:pt x="0" y="18"/>
                    </a:lnTo>
                    <a:lnTo>
                      <a:pt x="94" y="0"/>
                    </a:lnTo>
                    <a:lnTo>
                      <a:pt x="47" y="24"/>
                    </a:lnTo>
                    <a:lnTo>
                      <a:pt x="207" y="55"/>
                    </a:lnTo>
                    <a:lnTo>
                      <a:pt x="206" y="6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09" name="Freeform 797"/>
              <p:cNvSpPr>
                <a:spLocks/>
              </p:cNvSpPr>
              <p:nvPr/>
            </p:nvSpPr>
            <p:spPr bwMode="auto">
              <a:xfrm>
                <a:off x="5268" y="2648"/>
                <a:ext cx="107" cy="36"/>
              </a:xfrm>
              <a:custGeom>
                <a:avLst/>
                <a:gdLst>
                  <a:gd name="T0" fmla="*/ 206 w 207"/>
                  <a:gd name="T1" fmla="*/ 60 h 69"/>
                  <a:gd name="T2" fmla="*/ 206 w 207"/>
                  <a:gd name="T3" fmla="*/ 60 h 69"/>
                  <a:gd name="T4" fmla="*/ 46 w 207"/>
                  <a:gd name="T5" fmla="*/ 29 h 69"/>
                  <a:gd name="T6" fmla="*/ 81 w 207"/>
                  <a:gd name="T7" fmla="*/ 69 h 69"/>
                  <a:gd name="T8" fmla="*/ 0 w 207"/>
                  <a:gd name="T9" fmla="*/ 18 h 69"/>
                  <a:gd name="T10" fmla="*/ 94 w 207"/>
                  <a:gd name="T11" fmla="*/ 0 h 69"/>
                  <a:gd name="T12" fmla="*/ 47 w 207"/>
                  <a:gd name="T13" fmla="*/ 24 h 69"/>
                  <a:gd name="T14" fmla="*/ 207 w 207"/>
                  <a:gd name="T15" fmla="*/ 55 h 69"/>
                  <a:gd name="T16" fmla="*/ 206 w 207"/>
                  <a:gd name="T17" fmla="*/ 6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7" h="69">
                    <a:moveTo>
                      <a:pt x="206" y="60"/>
                    </a:moveTo>
                    <a:lnTo>
                      <a:pt x="206" y="60"/>
                    </a:lnTo>
                    <a:lnTo>
                      <a:pt x="46" y="29"/>
                    </a:lnTo>
                    <a:lnTo>
                      <a:pt x="81" y="69"/>
                    </a:lnTo>
                    <a:lnTo>
                      <a:pt x="0" y="18"/>
                    </a:lnTo>
                    <a:lnTo>
                      <a:pt x="94" y="0"/>
                    </a:lnTo>
                    <a:lnTo>
                      <a:pt x="47" y="24"/>
                    </a:lnTo>
                    <a:lnTo>
                      <a:pt x="207" y="55"/>
                    </a:lnTo>
                    <a:lnTo>
                      <a:pt x="206" y="6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10" name="Freeform 798"/>
              <p:cNvSpPr>
                <a:spLocks/>
              </p:cNvSpPr>
              <p:nvPr/>
            </p:nvSpPr>
            <p:spPr bwMode="auto">
              <a:xfrm>
                <a:off x="5206" y="2711"/>
                <a:ext cx="73" cy="317"/>
              </a:xfrm>
              <a:custGeom>
                <a:avLst/>
                <a:gdLst>
                  <a:gd name="T0" fmla="*/ 136 w 141"/>
                  <a:gd name="T1" fmla="*/ 614 h 614"/>
                  <a:gd name="T2" fmla="*/ 136 w 141"/>
                  <a:gd name="T3" fmla="*/ 614 h 614"/>
                  <a:gd name="T4" fmla="*/ 23 w 141"/>
                  <a:gd name="T5" fmla="*/ 47 h 614"/>
                  <a:gd name="T6" fmla="*/ 0 w 141"/>
                  <a:gd name="T7" fmla="*/ 95 h 614"/>
                  <a:gd name="T8" fmla="*/ 17 w 141"/>
                  <a:gd name="T9" fmla="*/ 0 h 614"/>
                  <a:gd name="T10" fmla="*/ 68 w 141"/>
                  <a:gd name="T11" fmla="*/ 81 h 614"/>
                  <a:gd name="T12" fmla="*/ 28 w 141"/>
                  <a:gd name="T13" fmla="*/ 46 h 614"/>
                  <a:gd name="T14" fmla="*/ 141 w 141"/>
                  <a:gd name="T15" fmla="*/ 613 h 614"/>
                  <a:gd name="T16" fmla="*/ 136 w 141"/>
                  <a:gd name="T17" fmla="*/ 614 h 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1" h="614">
                    <a:moveTo>
                      <a:pt x="136" y="614"/>
                    </a:moveTo>
                    <a:lnTo>
                      <a:pt x="136" y="614"/>
                    </a:lnTo>
                    <a:lnTo>
                      <a:pt x="23" y="47"/>
                    </a:lnTo>
                    <a:lnTo>
                      <a:pt x="0" y="95"/>
                    </a:lnTo>
                    <a:lnTo>
                      <a:pt x="17" y="0"/>
                    </a:lnTo>
                    <a:lnTo>
                      <a:pt x="68" y="81"/>
                    </a:lnTo>
                    <a:lnTo>
                      <a:pt x="28" y="46"/>
                    </a:lnTo>
                    <a:lnTo>
                      <a:pt x="141" y="613"/>
                    </a:lnTo>
                    <a:lnTo>
                      <a:pt x="136" y="614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11" name="Freeform 799"/>
              <p:cNvSpPr>
                <a:spLocks/>
              </p:cNvSpPr>
              <p:nvPr/>
            </p:nvSpPr>
            <p:spPr bwMode="auto">
              <a:xfrm>
                <a:off x="5206" y="2711"/>
                <a:ext cx="73" cy="317"/>
              </a:xfrm>
              <a:custGeom>
                <a:avLst/>
                <a:gdLst>
                  <a:gd name="T0" fmla="*/ 136 w 141"/>
                  <a:gd name="T1" fmla="*/ 614 h 614"/>
                  <a:gd name="T2" fmla="*/ 136 w 141"/>
                  <a:gd name="T3" fmla="*/ 614 h 614"/>
                  <a:gd name="T4" fmla="*/ 23 w 141"/>
                  <a:gd name="T5" fmla="*/ 47 h 614"/>
                  <a:gd name="T6" fmla="*/ 0 w 141"/>
                  <a:gd name="T7" fmla="*/ 95 h 614"/>
                  <a:gd name="T8" fmla="*/ 17 w 141"/>
                  <a:gd name="T9" fmla="*/ 0 h 614"/>
                  <a:gd name="T10" fmla="*/ 68 w 141"/>
                  <a:gd name="T11" fmla="*/ 81 h 614"/>
                  <a:gd name="T12" fmla="*/ 28 w 141"/>
                  <a:gd name="T13" fmla="*/ 46 h 614"/>
                  <a:gd name="T14" fmla="*/ 141 w 141"/>
                  <a:gd name="T15" fmla="*/ 613 h 614"/>
                  <a:gd name="T16" fmla="*/ 136 w 141"/>
                  <a:gd name="T17" fmla="*/ 614 h 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1" h="614">
                    <a:moveTo>
                      <a:pt x="136" y="614"/>
                    </a:moveTo>
                    <a:lnTo>
                      <a:pt x="136" y="614"/>
                    </a:lnTo>
                    <a:lnTo>
                      <a:pt x="23" y="47"/>
                    </a:lnTo>
                    <a:lnTo>
                      <a:pt x="0" y="95"/>
                    </a:lnTo>
                    <a:lnTo>
                      <a:pt x="17" y="0"/>
                    </a:lnTo>
                    <a:lnTo>
                      <a:pt x="68" y="81"/>
                    </a:lnTo>
                    <a:lnTo>
                      <a:pt x="28" y="46"/>
                    </a:lnTo>
                    <a:lnTo>
                      <a:pt x="141" y="613"/>
                    </a:lnTo>
                    <a:lnTo>
                      <a:pt x="136" y="61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12" name="Freeform 800"/>
              <p:cNvSpPr>
                <a:spLocks/>
              </p:cNvSpPr>
              <p:nvPr/>
            </p:nvSpPr>
            <p:spPr bwMode="auto">
              <a:xfrm>
                <a:off x="5266" y="1446"/>
                <a:ext cx="80" cy="302"/>
              </a:xfrm>
              <a:custGeom>
                <a:avLst/>
                <a:gdLst>
                  <a:gd name="T0" fmla="*/ 0 w 154"/>
                  <a:gd name="T1" fmla="*/ 583 h 584"/>
                  <a:gd name="T2" fmla="*/ 0 w 154"/>
                  <a:gd name="T3" fmla="*/ 583 h 584"/>
                  <a:gd name="T4" fmla="*/ 128 w 154"/>
                  <a:gd name="T5" fmla="*/ 46 h 584"/>
                  <a:gd name="T6" fmla="*/ 86 w 154"/>
                  <a:gd name="T7" fmla="*/ 79 h 584"/>
                  <a:gd name="T8" fmla="*/ 141 w 154"/>
                  <a:gd name="T9" fmla="*/ 0 h 584"/>
                  <a:gd name="T10" fmla="*/ 154 w 154"/>
                  <a:gd name="T11" fmla="*/ 95 h 584"/>
                  <a:gd name="T12" fmla="*/ 132 w 154"/>
                  <a:gd name="T13" fmla="*/ 47 h 584"/>
                  <a:gd name="T14" fmla="*/ 4 w 154"/>
                  <a:gd name="T15" fmla="*/ 584 h 584"/>
                  <a:gd name="T16" fmla="*/ 0 w 154"/>
                  <a:gd name="T17" fmla="*/ 583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" h="584">
                    <a:moveTo>
                      <a:pt x="0" y="583"/>
                    </a:moveTo>
                    <a:lnTo>
                      <a:pt x="0" y="583"/>
                    </a:lnTo>
                    <a:lnTo>
                      <a:pt x="128" y="46"/>
                    </a:lnTo>
                    <a:lnTo>
                      <a:pt x="86" y="79"/>
                    </a:lnTo>
                    <a:lnTo>
                      <a:pt x="141" y="0"/>
                    </a:lnTo>
                    <a:lnTo>
                      <a:pt x="154" y="95"/>
                    </a:lnTo>
                    <a:lnTo>
                      <a:pt x="132" y="47"/>
                    </a:lnTo>
                    <a:lnTo>
                      <a:pt x="4" y="584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13" name="Freeform 801"/>
              <p:cNvSpPr>
                <a:spLocks/>
              </p:cNvSpPr>
              <p:nvPr/>
            </p:nvSpPr>
            <p:spPr bwMode="auto">
              <a:xfrm>
                <a:off x="5266" y="1446"/>
                <a:ext cx="80" cy="302"/>
              </a:xfrm>
              <a:custGeom>
                <a:avLst/>
                <a:gdLst>
                  <a:gd name="T0" fmla="*/ 0 w 154"/>
                  <a:gd name="T1" fmla="*/ 583 h 584"/>
                  <a:gd name="T2" fmla="*/ 0 w 154"/>
                  <a:gd name="T3" fmla="*/ 583 h 584"/>
                  <a:gd name="T4" fmla="*/ 128 w 154"/>
                  <a:gd name="T5" fmla="*/ 46 h 584"/>
                  <a:gd name="T6" fmla="*/ 86 w 154"/>
                  <a:gd name="T7" fmla="*/ 79 h 584"/>
                  <a:gd name="T8" fmla="*/ 141 w 154"/>
                  <a:gd name="T9" fmla="*/ 0 h 584"/>
                  <a:gd name="T10" fmla="*/ 154 w 154"/>
                  <a:gd name="T11" fmla="*/ 95 h 584"/>
                  <a:gd name="T12" fmla="*/ 132 w 154"/>
                  <a:gd name="T13" fmla="*/ 47 h 584"/>
                  <a:gd name="T14" fmla="*/ 4 w 154"/>
                  <a:gd name="T15" fmla="*/ 584 h 584"/>
                  <a:gd name="T16" fmla="*/ 0 w 154"/>
                  <a:gd name="T17" fmla="*/ 583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" h="584">
                    <a:moveTo>
                      <a:pt x="0" y="583"/>
                    </a:moveTo>
                    <a:lnTo>
                      <a:pt x="0" y="583"/>
                    </a:lnTo>
                    <a:lnTo>
                      <a:pt x="128" y="46"/>
                    </a:lnTo>
                    <a:lnTo>
                      <a:pt x="86" y="79"/>
                    </a:lnTo>
                    <a:lnTo>
                      <a:pt x="141" y="0"/>
                    </a:lnTo>
                    <a:lnTo>
                      <a:pt x="154" y="95"/>
                    </a:lnTo>
                    <a:lnTo>
                      <a:pt x="132" y="47"/>
                    </a:lnTo>
                    <a:lnTo>
                      <a:pt x="4" y="584"/>
                    </a:lnTo>
                    <a:lnTo>
                      <a:pt x="0" y="583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14" name="Freeform 802"/>
              <p:cNvSpPr>
                <a:spLocks/>
              </p:cNvSpPr>
              <p:nvPr/>
            </p:nvSpPr>
            <p:spPr bwMode="auto">
              <a:xfrm>
                <a:off x="5405" y="1419"/>
                <a:ext cx="110" cy="68"/>
              </a:xfrm>
              <a:custGeom>
                <a:avLst/>
                <a:gdLst>
                  <a:gd name="T0" fmla="*/ 211 w 213"/>
                  <a:gd name="T1" fmla="*/ 132 h 132"/>
                  <a:gd name="T2" fmla="*/ 211 w 213"/>
                  <a:gd name="T3" fmla="*/ 132 h 132"/>
                  <a:gd name="T4" fmla="*/ 39 w 213"/>
                  <a:gd name="T5" fmla="*/ 27 h 132"/>
                  <a:gd name="T6" fmla="*/ 58 w 213"/>
                  <a:gd name="T7" fmla="*/ 76 h 132"/>
                  <a:gd name="T8" fmla="*/ 0 w 213"/>
                  <a:gd name="T9" fmla="*/ 0 h 132"/>
                  <a:gd name="T10" fmla="*/ 94 w 213"/>
                  <a:gd name="T11" fmla="*/ 17 h 132"/>
                  <a:gd name="T12" fmla="*/ 42 w 213"/>
                  <a:gd name="T13" fmla="*/ 23 h 132"/>
                  <a:gd name="T14" fmla="*/ 213 w 213"/>
                  <a:gd name="T15" fmla="*/ 128 h 132"/>
                  <a:gd name="T16" fmla="*/ 211 w 213"/>
                  <a:gd name="T17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3" h="132">
                    <a:moveTo>
                      <a:pt x="211" y="132"/>
                    </a:moveTo>
                    <a:lnTo>
                      <a:pt x="211" y="132"/>
                    </a:lnTo>
                    <a:lnTo>
                      <a:pt x="39" y="27"/>
                    </a:lnTo>
                    <a:lnTo>
                      <a:pt x="58" y="76"/>
                    </a:lnTo>
                    <a:lnTo>
                      <a:pt x="0" y="0"/>
                    </a:lnTo>
                    <a:lnTo>
                      <a:pt x="94" y="17"/>
                    </a:lnTo>
                    <a:lnTo>
                      <a:pt x="42" y="23"/>
                    </a:lnTo>
                    <a:lnTo>
                      <a:pt x="213" y="128"/>
                    </a:lnTo>
                    <a:lnTo>
                      <a:pt x="211" y="132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15" name="Freeform 803"/>
              <p:cNvSpPr>
                <a:spLocks/>
              </p:cNvSpPr>
              <p:nvPr/>
            </p:nvSpPr>
            <p:spPr bwMode="auto">
              <a:xfrm>
                <a:off x="5405" y="1419"/>
                <a:ext cx="110" cy="68"/>
              </a:xfrm>
              <a:custGeom>
                <a:avLst/>
                <a:gdLst>
                  <a:gd name="T0" fmla="*/ 211 w 213"/>
                  <a:gd name="T1" fmla="*/ 132 h 132"/>
                  <a:gd name="T2" fmla="*/ 211 w 213"/>
                  <a:gd name="T3" fmla="*/ 132 h 132"/>
                  <a:gd name="T4" fmla="*/ 39 w 213"/>
                  <a:gd name="T5" fmla="*/ 27 h 132"/>
                  <a:gd name="T6" fmla="*/ 58 w 213"/>
                  <a:gd name="T7" fmla="*/ 76 h 132"/>
                  <a:gd name="T8" fmla="*/ 0 w 213"/>
                  <a:gd name="T9" fmla="*/ 0 h 132"/>
                  <a:gd name="T10" fmla="*/ 94 w 213"/>
                  <a:gd name="T11" fmla="*/ 17 h 132"/>
                  <a:gd name="T12" fmla="*/ 42 w 213"/>
                  <a:gd name="T13" fmla="*/ 23 h 132"/>
                  <a:gd name="T14" fmla="*/ 213 w 213"/>
                  <a:gd name="T15" fmla="*/ 128 h 132"/>
                  <a:gd name="T16" fmla="*/ 211 w 213"/>
                  <a:gd name="T17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3" h="132">
                    <a:moveTo>
                      <a:pt x="211" y="132"/>
                    </a:moveTo>
                    <a:lnTo>
                      <a:pt x="211" y="132"/>
                    </a:lnTo>
                    <a:lnTo>
                      <a:pt x="39" y="27"/>
                    </a:lnTo>
                    <a:lnTo>
                      <a:pt x="58" y="76"/>
                    </a:lnTo>
                    <a:lnTo>
                      <a:pt x="0" y="0"/>
                    </a:lnTo>
                    <a:lnTo>
                      <a:pt x="94" y="17"/>
                    </a:lnTo>
                    <a:lnTo>
                      <a:pt x="42" y="23"/>
                    </a:lnTo>
                    <a:lnTo>
                      <a:pt x="213" y="128"/>
                    </a:lnTo>
                    <a:lnTo>
                      <a:pt x="211" y="132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16" name="Freeform 804"/>
              <p:cNvSpPr>
                <a:spLocks/>
              </p:cNvSpPr>
              <p:nvPr/>
            </p:nvSpPr>
            <p:spPr bwMode="auto">
              <a:xfrm>
                <a:off x="4760" y="2031"/>
                <a:ext cx="35" cy="66"/>
              </a:xfrm>
              <a:custGeom>
                <a:avLst/>
                <a:gdLst>
                  <a:gd name="T0" fmla="*/ 41 w 67"/>
                  <a:gd name="T1" fmla="*/ 128 h 128"/>
                  <a:gd name="T2" fmla="*/ 41 w 67"/>
                  <a:gd name="T3" fmla="*/ 128 h 128"/>
                  <a:gd name="T4" fmla="*/ 21 w 67"/>
                  <a:gd name="T5" fmla="*/ 47 h 128"/>
                  <a:gd name="T6" fmla="*/ 0 w 67"/>
                  <a:gd name="T7" fmla="*/ 96 h 128"/>
                  <a:gd name="T8" fmla="*/ 12 w 67"/>
                  <a:gd name="T9" fmla="*/ 0 h 128"/>
                  <a:gd name="T10" fmla="*/ 67 w 67"/>
                  <a:gd name="T11" fmla="*/ 79 h 128"/>
                  <a:gd name="T12" fmla="*/ 26 w 67"/>
                  <a:gd name="T13" fmla="*/ 46 h 128"/>
                  <a:gd name="T14" fmla="*/ 46 w 67"/>
                  <a:gd name="T15" fmla="*/ 127 h 128"/>
                  <a:gd name="T16" fmla="*/ 41 w 67"/>
                  <a:gd name="T17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" h="128">
                    <a:moveTo>
                      <a:pt x="41" y="128"/>
                    </a:moveTo>
                    <a:lnTo>
                      <a:pt x="41" y="128"/>
                    </a:lnTo>
                    <a:lnTo>
                      <a:pt x="21" y="47"/>
                    </a:lnTo>
                    <a:lnTo>
                      <a:pt x="0" y="96"/>
                    </a:lnTo>
                    <a:lnTo>
                      <a:pt x="12" y="0"/>
                    </a:lnTo>
                    <a:lnTo>
                      <a:pt x="67" y="79"/>
                    </a:lnTo>
                    <a:lnTo>
                      <a:pt x="26" y="46"/>
                    </a:lnTo>
                    <a:lnTo>
                      <a:pt x="46" y="127"/>
                    </a:lnTo>
                    <a:lnTo>
                      <a:pt x="41" y="128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17" name="Freeform 805"/>
              <p:cNvSpPr>
                <a:spLocks/>
              </p:cNvSpPr>
              <p:nvPr/>
            </p:nvSpPr>
            <p:spPr bwMode="auto">
              <a:xfrm>
                <a:off x="4760" y="2031"/>
                <a:ext cx="35" cy="66"/>
              </a:xfrm>
              <a:custGeom>
                <a:avLst/>
                <a:gdLst>
                  <a:gd name="T0" fmla="*/ 41 w 67"/>
                  <a:gd name="T1" fmla="*/ 128 h 128"/>
                  <a:gd name="T2" fmla="*/ 41 w 67"/>
                  <a:gd name="T3" fmla="*/ 128 h 128"/>
                  <a:gd name="T4" fmla="*/ 21 w 67"/>
                  <a:gd name="T5" fmla="*/ 47 h 128"/>
                  <a:gd name="T6" fmla="*/ 0 w 67"/>
                  <a:gd name="T7" fmla="*/ 96 h 128"/>
                  <a:gd name="T8" fmla="*/ 12 w 67"/>
                  <a:gd name="T9" fmla="*/ 0 h 128"/>
                  <a:gd name="T10" fmla="*/ 67 w 67"/>
                  <a:gd name="T11" fmla="*/ 79 h 128"/>
                  <a:gd name="T12" fmla="*/ 26 w 67"/>
                  <a:gd name="T13" fmla="*/ 46 h 128"/>
                  <a:gd name="T14" fmla="*/ 46 w 67"/>
                  <a:gd name="T15" fmla="*/ 127 h 128"/>
                  <a:gd name="T16" fmla="*/ 41 w 67"/>
                  <a:gd name="T17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" h="128">
                    <a:moveTo>
                      <a:pt x="41" y="128"/>
                    </a:moveTo>
                    <a:lnTo>
                      <a:pt x="41" y="128"/>
                    </a:lnTo>
                    <a:lnTo>
                      <a:pt x="21" y="47"/>
                    </a:lnTo>
                    <a:lnTo>
                      <a:pt x="0" y="96"/>
                    </a:lnTo>
                    <a:lnTo>
                      <a:pt x="12" y="0"/>
                    </a:lnTo>
                    <a:lnTo>
                      <a:pt x="67" y="79"/>
                    </a:lnTo>
                    <a:lnTo>
                      <a:pt x="26" y="46"/>
                    </a:lnTo>
                    <a:lnTo>
                      <a:pt x="46" y="127"/>
                    </a:lnTo>
                    <a:lnTo>
                      <a:pt x="41" y="128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18" name="Freeform 806"/>
              <p:cNvSpPr>
                <a:spLocks/>
              </p:cNvSpPr>
              <p:nvPr/>
            </p:nvSpPr>
            <p:spPr bwMode="auto">
              <a:xfrm>
                <a:off x="4844" y="1916"/>
                <a:ext cx="719" cy="36"/>
              </a:xfrm>
              <a:custGeom>
                <a:avLst/>
                <a:gdLst>
                  <a:gd name="T0" fmla="*/ 1390 w 1391"/>
                  <a:gd name="T1" fmla="*/ 64 h 70"/>
                  <a:gd name="T2" fmla="*/ 1390 w 1391"/>
                  <a:gd name="T3" fmla="*/ 64 h 70"/>
                  <a:gd name="T4" fmla="*/ 48 w 1391"/>
                  <a:gd name="T5" fmla="*/ 37 h 70"/>
                  <a:gd name="T6" fmla="*/ 89 w 1391"/>
                  <a:gd name="T7" fmla="*/ 70 h 70"/>
                  <a:gd name="T8" fmla="*/ 0 w 1391"/>
                  <a:gd name="T9" fmla="*/ 33 h 70"/>
                  <a:gd name="T10" fmla="*/ 91 w 1391"/>
                  <a:gd name="T11" fmla="*/ 0 h 70"/>
                  <a:gd name="T12" fmla="*/ 48 w 1391"/>
                  <a:gd name="T13" fmla="*/ 32 h 70"/>
                  <a:gd name="T14" fmla="*/ 1391 w 1391"/>
                  <a:gd name="T15" fmla="*/ 59 h 70"/>
                  <a:gd name="T16" fmla="*/ 1390 w 1391"/>
                  <a:gd name="T17" fmla="*/ 6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91" h="70">
                    <a:moveTo>
                      <a:pt x="1390" y="64"/>
                    </a:moveTo>
                    <a:lnTo>
                      <a:pt x="1390" y="64"/>
                    </a:lnTo>
                    <a:lnTo>
                      <a:pt x="48" y="37"/>
                    </a:lnTo>
                    <a:lnTo>
                      <a:pt x="89" y="70"/>
                    </a:lnTo>
                    <a:lnTo>
                      <a:pt x="0" y="33"/>
                    </a:lnTo>
                    <a:lnTo>
                      <a:pt x="91" y="0"/>
                    </a:lnTo>
                    <a:lnTo>
                      <a:pt x="48" y="32"/>
                    </a:lnTo>
                    <a:lnTo>
                      <a:pt x="1391" y="59"/>
                    </a:lnTo>
                    <a:lnTo>
                      <a:pt x="1390" y="64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519" name="Freeform 807"/>
              <p:cNvSpPr>
                <a:spLocks/>
              </p:cNvSpPr>
              <p:nvPr/>
            </p:nvSpPr>
            <p:spPr bwMode="auto">
              <a:xfrm>
                <a:off x="4844" y="1916"/>
                <a:ext cx="719" cy="36"/>
              </a:xfrm>
              <a:custGeom>
                <a:avLst/>
                <a:gdLst>
                  <a:gd name="T0" fmla="*/ 1390 w 1391"/>
                  <a:gd name="T1" fmla="*/ 64 h 70"/>
                  <a:gd name="T2" fmla="*/ 1390 w 1391"/>
                  <a:gd name="T3" fmla="*/ 64 h 70"/>
                  <a:gd name="T4" fmla="*/ 48 w 1391"/>
                  <a:gd name="T5" fmla="*/ 37 h 70"/>
                  <a:gd name="T6" fmla="*/ 89 w 1391"/>
                  <a:gd name="T7" fmla="*/ 70 h 70"/>
                  <a:gd name="T8" fmla="*/ 0 w 1391"/>
                  <a:gd name="T9" fmla="*/ 33 h 70"/>
                  <a:gd name="T10" fmla="*/ 91 w 1391"/>
                  <a:gd name="T11" fmla="*/ 0 h 70"/>
                  <a:gd name="T12" fmla="*/ 48 w 1391"/>
                  <a:gd name="T13" fmla="*/ 32 h 70"/>
                  <a:gd name="T14" fmla="*/ 1391 w 1391"/>
                  <a:gd name="T15" fmla="*/ 59 h 70"/>
                  <a:gd name="T16" fmla="*/ 1390 w 1391"/>
                  <a:gd name="T17" fmla="*/ 6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91" h="70">
                    <a:moveTo>
                      <a:pt x="1390" y="64"/>
                    </a:moveTo>
                    <a:lnTo>
                      <a:pt x="1390" y="64"/>
                    </a:lnTo>
                    <a:lnTo>
                      <a:pt x="48" y="37"/>
                    </a:lnTo>
                    <a:lnTo>
                      <a:pt x="89" y="70"/>
                    </a:lnTo>
                    <a:lnTo>
                      <a:pt x="0" y="33"/>
                    </a:lnTo>
                    <a:lnTo>
                      <a:pt x="91" y="0"/>
                    </a:lnTo>
                    <a:lnTo>
                      <a:pt x="48" y="32"/>
                    </a:lnTo>
                    <a:lnTo>
                      <a:pt x="1391" y="59"/>
                    </a:lnTo>
                    <a:lnTo>
                      <a:pt x="1390" y="6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1" name="Group 1009"/>
            <p:cNvGrpSpPr>
              <a:grpSpLocks/>
            </p:cNvGrpSpPr>
            <p:nvPr/>
          </p:nvGrpSpPr>
          <p:grpSpPr bwMode="auto">
            <a:xfrm>
              <a:off x="4587" y="1569"/>
              <a:ext cx="2069" cy="2191"/>
              <a:chOff x="4587" y="1569"/>
              <a:chExt cx="2069" cy="2191"/>
            </a:xfrm>
          </p:grpSpPr>
          <p:sp>
            <p:nvSpPr>
              <p:cNvPr id="28120" name="Freeform 809"/>
              <p:cNvSpPr>
                <a:spLocks/>
              </p:cNvSpPr>
              <p:nvPr/>
            </p:nvSpPr>
            <p:spPr bwMode="auto">
              <a:xfrm>
                <a:off x="4606" y="2153"/>
                <a:ext cx="422" cy="36"/>
              </a:xfrm>
              <a:custGeom>
                <a:avLst/>
                <a:gdLst>
                  <a:gd name="T0" fmla="*/ 816 w 816"/>
                  <a:gd name="T1" fmla="*/ 70 h 70"/>
                  <a:gd name="T2" fmla="*/ 816 w 816"/>
                  <a:gd name="T3" fmla="*/ 70 h 70"/>
                  <a:gd name="T4" fmla="*/ 47 w 816"/>
                  <a:gd name="T5" fmla="*/ 36 h 70"/>
                  <a:gd name="T6" fmla="*/ 87 w 816"/>
                  <a:gd name="T7" fmla="*/ 70 h 70"/>
                  <a:gd name="T8" fmla="*/ 0 w 816"/>
                  <a:gd name="T9" fmla="*/ 31 h 70"/>
                  <a:gd name="T10" fmla="*/ 90 w 816"/>
                  <a:gd name="T11" fmla="*/ 0 h 70"/>
                  <a:gd name="T12" fmla="*/ 47 w 816"/>
                  <a:gd name="T13" fmla="*/ 31 h 70"/>
                  <a:gd name="T14" fmla="*/ 816 w 816"/>
                  <a:gd name="T15" fmla="*/ 65 h 70"/>
                  <a:gd name="T16" fmla="*/ 816 w 816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6" h="70">
                    <a:moveTo>
                      <a:pt x="816" y="70"/>
                    </a:moveTo>
                    <a:lnTo>
                      <a:pt x="816" y="70"/>
                    </a:lnTo>
                    <a:lnTo>
                      <a:pt x="47" y="36"/>
                    </a:lnTo>
                    <a:lnTo>
                      <a:pt x="87" y="70"/>
                    </a:lnTo>
                    <a:lnTo>
                      <a:pt x="0" y="31"/>
                    </a:lnTo>
                    <a:lnTo>
                      <a:pt x="90" y="0"/>
                    </a:lnTo>
                    <a:lnTo>
                      <a:pt x="47" y="31"/>
                    </a:lnTo>
                    <a:lnTo>
                      <a:pt x="816" y="65"/>
                    </a:lnTo>
                    <a:lnTo>
                      <a:pt x="816" y="7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21" name="Freeform 810"/>
              <p:cNvSpPr>
                <a:spLocks/>
              </p:cNvSpPr>
              <p:nvPr/>
            </p:nvSpPr>
            <p:spPr bwMode="auto">
              <a:xfrm>
                <a:off x="4606" y="2153"/>
                <a:ext cx="422" cy="36"/>
              </a:xfrm>
              <a:custGeom>
                <a:avLst/>
                <a:gdLst>
                  <a:gd name="T0" fmla="*/ 816 w 816"/>
                  <a:gd name="T1" fmla="*/ 70 h 70"/>
                  <a:gd name="T2" fmla="*/ 816 w 816"/>
                  <a:gd name="T3" fmla="*/ 70 h 70"/>
                  <a:gd name="T4" fmla="*/ 47 w 816"/>
                  <a:gd name="T5" fmla="*/ 36 h 70"/>
                  <a:gd name="T6" fmla="*/ 87 w 816"/>
                  <a:gd name="T7" fmla="*/ 70 h 70"/>
                  <a:gd name="T8" fmla="*/ 0 w 816"/>
                  <a:gd name="T9" fmla="*/ 31 h 70"/>
                  <a:gd name="T10" fmla="*/ 90 w 816"/>
                  <a:gd name="T11" fmla="*/ 0 h 70"/>
                  <a:gd name="T12" fmla="*/ 47 w 816"/>
                  <a:gd name="T13" fmla="*/ 31 h 70"/>
                  <a:gd name="T14" fmla="*/ 816 w 816"/>
                  <a:gd name="T15" fmla="*/ 65 h 70"/>
                  <a:gd name="T16" fmla="*/ 816 w 816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6" h="70">
                    <a:moveTo>
                      <a:pt x="816" y="70"/>
                    </a:moveTo>
                    <a:lnTo>
                      <a:pt x="816" y="70"/>
                    </a:lnTo>
                    <a:lnTo>
                      <a:pt x="47" y="36"/>
                    </a:lnTo>
                    <a:lnTo>
                      <a:pt x="87" y="70"/>
                    </a:lnTo>
                    <a:lnTo>
                      <a:pt x="0" y="31"/>
                    </a:lnTo>
                    <a:lnTo>
                      <a:pt x="90" y="0"/>
                    </a:lnTo>
                    <a:lnTo>
                      <a:pt x="47" y="31"/>
                    </a:lnTo>
                    <a:lnTo>
                      <a:pt x="816" y="65"/>
                    </a:lnTo>
                    <a:lnTo>
                      <a:pt x="816" y="7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22" name="Freeform 811"/>
              <p:cNvSpPr>
                <a:spLocks/>
              </p:cNvSpPr>
              <p:nvPr/>
            </p:nvSpPr>
            <p:spPr bwMode="auto">
              <a:xfrm>
                <a:off x="4600" y="1839"/>
                <a:ext cx="596" cy="306"/>
              </a:xfrm>
              <a:custGeom>
                <a:avLst/>
                <a:gdLst>
                  <a:gd name="T0" fmla="*/ 1152 w 1152"/>
                  <a:gd name="T1" fmla="*/ 4 h 593"/>
                  <a:gd name="T2" fmla="*/ 1152 w 1152"/>
                  <a:gd name="T3" fmla="*/ 4 h 593"/>
                  <a:gd name="T4" fmla="*/ 44 w 1152"/>
                  <a:gd name="T5" fmla="*/ 573 h 593"/>
                  <a:gd name="T6" fmla="*/ 96 w 1152"/>
                  <a:gd name="T7" fmla="*/ 583 h 593"/>
                  <a:gd name="T8" fmla="*/ 0 w 1152"/>
                  <a:gd name="T9" fmla="*/ 593 h 593"/>
                  <a:gd name="T10" fmla="*/ 64 w 1152"/>
                  <a:gd name="T11" fmla="*/ 521 h 593"/>
                  <a:gd name="T12" fmla="*/ 41 w 1152"/>
                  <a:gd name="T13" fmla="*/ 569 h 593"/>
                  <a:gd name="T14" fmla="*/ 1150 w 1152"/>
                  <a:gd name="T15" fmla="*/ 0 h 593"/>
                  <a:gd name="T16" fmla="*/ 1152 w 1152"/>
                  <a:gd name="T17" fmla="*/ 4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2" h="593">
                    <a:moveTo>
                      <a:pt x="1152" y="4"/>
                    </a:moveTo>
                    <a:lnTo>
                      <a:pt x="1152" y="4"/>
                    </a:lnTo>
                    <a:lnTo>
                      <a:pt x="44" y="573"/>
                    </a:lnTo>
                    <a:lnTo>
                      <a:pt x="96" y="583"/>
                    </a:lnTo>
                    <a:lnTo>
                      <a:pt x="0" y="593"/>
                    </a:lnTo>
                    <a:lnTo>
                      <a:pt x="64" y="521"/>
                    </a:lnTo>
                    <a:lnTo>
                      <a:pt x="41" y="569"/>
                    </a:lnTo>
                    <a:lnTo>
                      <a:pt x="1150" y="0"/>
                    </a:lnTo>
                    <a:lnTo>
                      <a:pt x="1152" y="4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23" name="Freeform 812"/>
              <p:cNvSpPr>
                <a:spLocks/>
              </p:cNvSpPr>
              <p:nvPr/>
            </p:nvSpPr>
            <p:spPr bwMode="auto">
              <a:xfrm>
                <a:off x="4600" y="1839"/>
                <a:ext cx="596" cy="306"/>
              </a:xfrm>
              <a:custGeom>
                <a:avLst/>
                <a:gdLst>
                  <a:gd name="T0" fmla="*/ 1152 w 1152"/>
                  <a:gd name="T1" fmla="*/ 4 h 593"/>
                  <a:gd name="T2" fmla="*/ 1152 w 1152"/>
                  <a:gd name="T3" fmla="*/ 4 h 593"/>
                  <a:gd name="T4" fmla="*/ 44 w 1152"/>
                  <a:gd name="T5" fmla="*/ 573 h 593"/>
                  <a:gd name="T6" fmla="*/ 96 w 1152"/>
                  <a:gd name="T7" fmla="*/ 583 h 593"/>
                  <a:gd name="T8" fmla="*/ 0 w 1152"/>
                  <a:gd name="T9" fmla="*/ 593 h 593"/>
                  <a:gd name="T10" fmla="*/ 64 w 1152"/>
                  <a:gd name="T11" fmla="*/ 521 h 593"/>
                  <a:gd name="T12" fmla="*/ 41 w 1152"/>
                  <a:gd name="T13" fmla="*/ 569 h 593"/>
                  <a:gd name="T14" fmla="*/ 1150 w 1152"/>
                  <a:gd name="T15" fmla="*/ 0 h 593"/>
                  <a:gd name="T16" fmla="*/ 1152 w 1152"/>
                  <a:gd name="T17" fmla="*/ 4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2" h="593">
                    <a:moveTo>
                      <a:pt x="1152" y="4"/>
                    </a:moveTo>
                    <a:lnTo>
                      <a:pt x="1152" y="4"/>
                    </a:lnTo>
                    <a:lnTo>
                      <a:pt x="44" y="573"/>
                    </a:lnTo>
                    <a:lnTo>
                      <a:pt x="96" y="583"/>
                    </a:lnTo>
                    <a:lnTo>
                      <a:pt x="0" y="593"/>
                    </a:lnTo>
                    <a:lnTo>
                      <a:pt x="64" y="521"/>
                    </a:lnTo>
                    <a:lnTo>
                      <a:pt x="41" y="569"/>
                    </a:lnTo>
                    <a:lnTo>
                      <a:pt x="1150" y="0"/>
                    </a:lnTo>
                    <a:lnTo>
                      <a:pt x="1152" y="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24" name="Freeform 813"/>
              <p:cNvSpPr>
                <a:spLocks/>
              </p:cNvSpPr>
              <p:nvPr/>
            </p:nvSpPr>
            <p:spPr bwMode="auto">
              <a:xfrm>
                <a:off x="4587" y="2011"/>
                <a:ext cx="92" cy="117"/>
              </a:xfrm>
              <a:custGeom>
                <a:avLst/>
                <a:gdLst>
                  <a:gd name="T0" fmla="*/ 179 w 179"/>
                  <a:gd name="T1" fmla="*/ 3 h 227"/>
                  <a:gd name="T2" fmla="*/ 179 w 179"/>
                  <a:gd name="T3" fmla="*/ 3 h 227"/>
                  <a:gd name="T4" fmla="*/ 31 w 179"/>
                  <a:gd name="T5" fmla="*/ 191 h 227"/>
                  <a:gd name="T6" fmla="*/ 83 w 179"/>
                  <a:gd name="T7" fmla="*/ 178 h 227"/>
                  <a:gd name="T8" fmla="*/ 0 w 179"/>
                  <a:gd name="T9" fmla="*/ 227 h 227"/>
                  <a:gd name="T10" fmla="*/ 28 w 179"/>
                  <a:gd name="T11" fmla="*/ 135 h 227"/>
                  <a:gd name="T12" fmla="*/ 28 w 179"/>
                  <a:gd name="T13" fmla="*/ 188 h 227"/>
                  <a:gd name="T14" fmla="*/ 175 w 179"/>
                  <a:gd name="T15" fmla="*/ 0 h 227"/>
                  <a:gd name="T16" fmla="*/ 179 w 179"/>
                  <a:gd name="T17" fmla="*/ 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9" h="227">
                    <a:moveTo>
                      <a:pt x="179" y="3"/>
                    </a:moveTo>
                    <a:lnTo>
                      <a:pt x="179" y="3"/>
                    </a:lnTo>
                    <a:lnTo>
                      <a:pt x="31" y="191"/>
                    </a:lnTo>
                    <a:lnTo>
                      <a:pt x="83" y="178"/>
                    </a:lnTo>
                    <a:lnTo>
                      <a:pt x="0" y="227"/>
                    </a:lnTo>
                    <a:lnTo>
                      <a:pt x="28" y="135"/>
                    </a:lnTo>
                    <a:lnTo>
                      <a:pt x="28" y="188"/>
                    </a:lnTo>
                    <a:lnTo>
                      <a:pt x="175" y="0"/>
                    </a:lnTo>
                    <a:lnTo>
                      <a:pt x="179" y="3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25" name="Freeform 814"/>
              <p:cNvSpPr>
                <a:spLocks/>
              </p:cNvSpPr>
              <p:nvPr/>
            </p:nvSpPr>
            <p:spPr bwMode="auto">
              <a:xfrm>
                <a:off x="4587" y="2011"/>
                <a:ext cx="92" cy="117"/>
              </a:xfrm>
              <a:custGeom>
                <a:avLst/>
                <a:gdLst>
                  <a:gd name="T0" fmla="*/ 179 w 179"/>
                  <a:gd name="T1" fmla="*/ 3 h 227"/>
                  <a:gd name="T2" fmla="*/ 179 w 179"/>
                  <a:gd name="T3" fmla="*/ 3 h 227"/>
                  <a:gd name="T4" fmla="*/ 31 w 179"/>
                  <a:gd name="T5" fmla="*/ 191 h 227"/>
                  <a:gd name="T6" fmla="*/ 83 w 179"/>
                  <a:gd name="T7" fmla="*/ 178 h 227"/>
                  <a:gd name="T8" fmla="*/ 0 w 179"/>
                  <a:gd name="T9" fmla="*/ 227 h 227"/>
                  <a:gd name="T10" fmla="*/ 28 w 179"/>
                  <a:gd name="T11" fmla="*/ 135 h 227"/>
                  <a:gd name="T12" fmla="*/ 28 w 179"/>
                  <a:gd name="T13" fmla="*/ 188 h 227"/>
                  <a:gd name="T14" fmla="*/ 175 w 179"/>
                  <a:gd name="T15" fmla="*/ 0 h 227"/>
                  <a:gd name="T16" fmla="*/ 179 w 179"/>
                  <a:gd name="T17" fmla="*/ 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9" h="227">
                    <a:moveTo>
                      <a:pt x="179" y="3"/>
                    </a:moveTo>
                    <a:lnTo>
                      <a:pt x="179" y="3"/>
                    </a:lnTo>
                    <a:lnTo>
                      <a:pt x="31" y="191"/>
                    </a:lnTo>
                    <a:lnTo>
                      <a:pt x="83" y="178"/>
                    </a:lnTo>
                    <a:lnTo>
                      <a:pt x="0" y="227"/>
                    </a:lnTo>
                    <a:lnTo>
                      <a:pt x="28" y="135"/>
                    </a:lnTo>
                    <a:lnTo>
                      <a:pt x="28" y="188"/>
                    </a:lnTo>
                    <a:lnTo>
                      <a:pt x="175" y="0"/>
                    </a:lnTo>
                    <a:lnTo>
                      <a:pt x="179" y="3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26" name="Freeform 815"/>
              <p:cNvSpPr>
                <a:spLocks/>
              </p:cNvSpPr>
              <p:nvPr/>
            </p:nvSpPr>
            <p:spPr bwMode="auto">
              <a:xfrm>
                <a:off x="5358" y="2886"/>
                <a:ext cx="354" cy="181"/>
              </a:xfrm>
              <a:custGeom>
                <a:avLst/>
                <a:gdLst>
                  <a:gd name="T0" fmla="*/ 685 w 685"/>
                  <a:gd name="T1" fmla="*/ 4 h 351"/>
                  <a:gd name="T2" fmla="*/ 685 w 685"/>
                  <a:gd name="T3" fmla="*/ 4 h 351"/>
                  <a:gd name="T4" fmla="*/ 43 w 685"/>
                  <a:gd name="T5" fmla="*/ 332 h 351"/>
                  <a:gd name="T6" fmla="*/ 95 w 685"/>
                  <a:gd name="T7" fmla="*/ 342 h 351"/>
                  <a:gd name="T8" fmla="*/ 0 w 685"/>
                  <a:gd name="T9" fmla="*/ 351 h 351"/>
                  <a:gd name="T10" fmla="*/ 63 w 685"/>
                  <a:gd name="T11" fmla="*/ 280 h 351"/>
                  <a:gd name="T12" fmla="*/ 41 w 685"/>
                  <a:gd name="T13" fmla="*/ 328 h 351"/>
                  <a:gd name="T14" fmla="*/ 683 w 685"/>
                  <a:gd name="T15" fmla="*/ 0 h 351"/>
                  <a:gd name="T16" fmla="*/ 685 w 685"/>
                  <a:gd name="T17" fmla="*/ 4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5" h="351">
                    <a:moveTo>
                      <a:pt x="685" y="4"/>
                    </a:moveTo>
                    <a:lnTo>
                      <a:pt x="685" y="4"/>
                    </a:lnTo>
                    <a:lnTo>
                      <a:pt x="43" y="332"/>
                    </a:lnTo>
                    <a:lnTo>
                      <a:pt x="95" y="342"/>
                    </a:lnTo>
                    <a:lnTo>
                      <a:pt x="0" y="351"/>
                    </a:lnTo>
                    <a:lnTo>
                      <a:pt x="63" y="280"/>
                    </a:lnTo>
                    <a:lnTo>
                      <a:pt x="41" y="328"/>
                    </a:lnTo>
                    <a:lnTo>
                      <a:pt x="683" y="0"/>
                    </a:lnTo>
                    <a:lnTo>
                      <a:pt x="685" y="4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27" name="Freeform 816"/>
              <p:cNvSpPr>
                <a:spLocks/>
              </p:cNvSpPr>
              <p:nvPr/>
            </p:nvSpPr>
            <p:spPr bwMode="auto">
              <a:xfrm>
                <a:off x="5358" y="2886"/>
                <a:ext cx="354" cy="181"/>
              </a:xfrm>
              <a:custGeom>
                <a:avLst/>
                <a:gdLst>
                  <a:gd name="T0" fmla="*/ 685 w 685"/>
                  <a:gd name="T1" fmla="*/ 4 h 351"/>
                  <a:gd name="T2" fmla="*/ 685 w 685"/>
                  <a:gd name="T3" fmla="*/ 4 h 351"/>
                  <a:gd name="T4" fmla="*/ 43 w 685"/>
                  <a:gd name="T5" fmla="*/ 332 h 351"/>
                  <a:gd name="T6" fmla="*/ 95 w 685"/>
                  <a:gd name="T7" fmla="*/ 342 h 351"/>
                  <a:gd name="T8" fmla="*/ 0 w 685"/>
                  <a:gd name="T9" fmla="*/ 351 h 351"/>
                  <a:gd name="T10" fmla="*/ 63 w 685"/>
                  <a:gd name="T11" fmla="*/ 280 h 351"/>
                  <a:gd name="T12" fmla="*/ 41 w 685"/>
                  <a:gd name="T13" fmla="*/ 328 h 351"/>
                  <a:gd name="T14" fmla="*/ 683 w 685"/>
                  <a:gd name="T15" fmla="*/ 0 h 351"/>
                  <a:gd name="T16" fmla="*/ 685 w 685"/>
                  <a:gd name="T17" fmla="*/ 4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5" h="351">
                    <a:moveTo>
                      <a:pt x="685" y="4"/>
                    </a:moveTo>
                    <a:lnTo>
                      <a:pt x="685" y="4"/>
                    </a:lnTo>
                    <a:lnTo>
                      <a:pt x="43" y="332"/>
                    </a:lnTo>
                    <a:lnTo>
                      <a:pt x="95" y="342"/>
                    </a:lnTo>
                    <a:lnTo>
                      <a:pt x="0" y="351"/>
                    </a:lnTo>
                    <a:lnTo>
                      <a:pt x="63" y="280"/>
                    </a:lnTo>
                    <a:lnTo>
                      <a:pt x="41" y="328"/>
                    </a:lnTo>
                    <a:lnTo>
                      <a:pt x="683" y="0"/>
                    </a:lnTo>
                    <a:lnTo>
                      <a:pt x="685" y="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28" name="Freeform 817"/>
              <p:cNvSpPr>
                <a:spLocks/>
              </p:cNvSpPr>
              <p:nvPr/>
            </p:nvSpPr>
            <p:spPr bwMode="auto">
              <a:xfrm>
                <a:off x="5366" y="3093"/>
                <a:ext cx="80" cy="37"/>
              </a:xfrm>
              <a:custGeom>
                <a:avLst/>
                <a:gdLst>
                  <a:gd name="T0" fmla="*/ 154 w 154"/>
                  <a:gd name="T1" fmla="*/ 43 h 70"/>
                  <a:gd name="T2" fmla="*/ 154 w 154"/>
                  <a:gd name="T3" fmla="*/ 43 h 70"/>
                  <a:gd name="T4" fmla="*/ 47 w 154"/>
                  <a:gd name="T5" fmla="*/ 34 h 70"/>
                  <a:gd name="T6" fmla="*/ 86 w 154"/>
                  <a:gd name="T7" fmla="*/ 70 h 70"/>
                  <a:gd name="T8" fmla="*/ 0 w 154"/>
                  <a:gd name="T9" fmla="*/ 27 h 70"/>
                  <a:gd name="T10" fmla="*/ 92 w 154"/>
                  <a:gd name="T11" fmla="*/ 0 h 70"/>
                  <a:gd name="T12" fmla="*/ 47 w 154"/>
                  <a:gd name="T13" fmla="*/ 29 h 70"/>
                  <a:gd name="T14" fmla="*/ 154 w 154"/>
                  <a:gd name="T15" fmla="*/ 39 h 70"/>
                  <a:gd name="T16" fmla="*/ 154 w 154"/>
                  <a:gd name="T17" fmla="*/ 4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" h="70">
                    <a:moveTo>
                      <a:pt x="154" y="43"/>
                    </a:moveTo>
                    <a:lnTo>
                      <a:pt x="154" y="43"/>
                    </a:lnTo>
                    <a:lnTo>
                      <a:pt x="47" y="34"/>
                    </a:lnTo>
                    <a:lnTo>
                      <a:pt x="86" y="70"/>
                    </a:lnTo>
                    <a:lnTo>
                      <a:pt x="0" y="27"/>
                    </a:lnTo>
                    <a:lnTo>
                      <a:pt x="92" y="0"/>
                    </a:lnTo>
                    <a:lnTo>
                      <a:pt x="47" y="29"/>
                    </a:lnTo>
                    <a:lnTo>
                      <a:pt x="154" y="39"/>
                    </a:lnTo>
                    <a:lnTo>
                      <a:pt x="154" y="43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29" name="Freeform 818"/>
              <p:cNvSpPr>
                <a:spLocks/>
              </p:cNvSpPr>
              <p:nvPr/>
            </p:nvSpPr>
            <p:spPr bwMode="auto">
              <a:xfrm>
                <a:off x="5366" y="3093"/>
                <a:ext cx="80" cy="37"/>
              </a:xfrm>
              <a:custGeom>
                <a:avLst/>
                <a:gdLst>
                  <a:gd name="T0" fmla="*/ 154 w 154"/>
                  <a:gd name="T1" fmla="*/ 43 h 70"/>
                  <a:gd name="T2" fmla="*/ 154 w 154"/>
                  <a:gd name="T3" fmla="*/ 43 h 70"/>
                  <a:gd name="T4" fmla="*/ 47 w 154"/>
                  <a:gd name="T5" fmla="*/ 34 h 70"/>
                  <a:gd name="T6" fmla="*/ 86 w 154"/>
                  <a:gd name="T7" fmla="*/ 70 h 70"/>
                  <a:gd name="T8" fmla="*/ 0 w 154"/>
                  <a:gd name="T9" fmla="*/ 27 h 70"/>
                  <a:gd name="T10" fmla="*/ 92 w 154"/>
                  <a:gd name="T11" fmla="*/ 0 h 70"/>
                  <a:gd name="T12" fmla="*/ 47 w 154"/>
                  <a:gd name="T13" fmla="*/ 29 h 70"/>
                  <a:gd name="T14" fmla="*/ 154 w 154"/>
                  <a:gd name="T15" fmla="*/ 39 h 70"/>
                  <a:gd name="T16" fmla="*/ 154 w 154"/>
                  <a:gd name="T17" fmla="*/ 4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" h="70">
                    <a:moveTo>
                      <a:pt x="154" y="43"/>
                    </a:moveTo>
                    <a:lnTo>
                      <a:pt x="154" y="43"/>
                    </a:lnTo>
                    <a:lnTo>
                      <a:pt x="47" y="34"/>
                    </a:lnTo>
                    <a:lnTo>
                      <a:pt x="86" y="70"/>
                    </a:lnTo>
                    <a:lnTo>
                      <a:pt x="0" y="27"/>
                    </a:lnTo>
                    <a:lnTo>
                      <a:pt x="92" y="0"/>
                    </a:lnTo>
                    <a:lnTo>
                      <a:pt x="47" y="29"/>
                    </a:lnTo>
                    <a:lnTo>
                      <a:pt x="154" y="39"/>
                    </a:lnTo>
                    <a:lnTo>
                      <a:pt x="154" y="43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30" name="Freeform 819"/>
              <p:cNvSpPr>
                <a:spLocks/>
              </p:cNvSpPr>
              <p:nvPr/>
            </p:nvSpPr>
            <p:spPr bwMode="auto">
              <a:xfrm>
                <a:off x="5280" y="3175"/>
                <a:ext cx="39" cy="453"/>
              </a:xfrm>
              <a:custGeom>
                <a:avLst/>
                <a:gdLst>
                  <a:gd name="T0" fmla="*/ 71 w 76"/>
                  <a:gd name="T1" fmla="*/ 876 h 876"/>
                  <a:gd name="T2" fmla="*/ 71 w 76"/>
                  <a:gd name="T3" fmla="*/ 876 h 876"/>
                  <a:gd name="T4" fmla="*/ 30 w 76"/>
                  <a:gd name="T5" fmla="*/ 48 h 876"/>
                  <a:gd name="T6" fmla="*/ 0 w 76"/>
                  <a:gd name="T7" fmla="*/ 91 h 876"/>
                  <a:gd name="T8" fmla="*/ 31 w 76"/>
                  <a:gd name="T9" fmla="*/ 0 h 876"/>
                  <a:gd name="T10" fmla="*/ 70 w 76"/>
                  <a:gd name="T11" fmla="*/ 88 h 876"/>
                  <a:gd name="T12" fmla="*/ 35 w 76"/>
                  <a:gd name="T13" fmla="*/ 48 h 876"/>
                  <a:gd name="T14" fmla="*/ 76 w 76"/>
                  <a:gd name="T15" fmla="*/ 876 h 876"/>
                  <a:gd name="T16" fmla="*/ 71 w 76"/>
                  <a:gd name="T17" fmla="*/ 876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876">
                    <a:moveTo>
                      <a:pt x="71" y="876"/>
                    </a:moveTo>
                    <a:lnTo>
                      <a:pt x="71" y="876"/>
                    </a:lnTo>
                    <a:lnTo>
                      <a:pt x="30" y="48"/>
                    </a:lnTo>
                    <a:lnTo>
                      <a:pt x="0" y="91"/>
                    </a:lnTo>
                    <a:lnTo>
                      <a:pt x="31" y="0"/>
                    </a:lnTo>
                    <a:lnTo>
                      <a:pt x="70" y="88"/>
                    </a:lnTo>
                    <a:lnTo>
                      <a:pt x="35" y="48"/>
                    </a:lnTo>
                    <a:lnTo>
                      <a:pt x="76" y="876"/>
                    </a:lnTo>
                    <a:lnTo>
                      <a:pt x="71" y="876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31" name="Freeform 820"/>
              <p:cNvSpPr>
                <a:spLocks/>
              </p:cNvSpPr>
              <p:nvPr/>
            </p:nvSpPr>
            <p:spPr bwMode="auto">
              <a:xfrm>
                <a:off x="5280" y="3175"/>
                <a:ext cx="39" cy="453"/>
              </a:xfrm>
              <a:custGeom>
                <a:avLst/>
                <a:gdLst>
                  <a:gd name="T0" fmla="*/ 71 w 76"/>
                  <a:gd name="T1" fmla="*/ 876 h 876"/>
                  <a:gd name="T2" fmla="*/ 71 w 76"/>
                  <a:gd name="T3" fmla="*/ 876 h 876"/>
                  <a:gd name="T4" fmla="*/ 30 w 76"/>
                  <a:gd name="T5" fmla="*/ 48 h 876"/>
                  <a:gd name="T6" fmla="*/ 0 w 76"/>
                  <a:gd name="T7" fmla="*/ 91 h 876"/>
                  <a:gd name="T8" fmla="*/ 31 w 76"/>
                  <a:gd name="T9" fmla="*/ 0 h 876"/>
                  <a:gd name="T10" fmla="*/ 70 w 76"/>
                  <a:gd name="T11" fmla="*/ 88 h 876"/>
                  <a:gd name="T12" fmla="*/ 35 w 76"/>
                  <a:gd name="T13" fmla="*/ 48 h 876"/>
                  <a:gd name="T14" fmla="*/ 76 w 76"/>
                  <a:gd name="T15" fmla="*/ 876 h 876"/>
                  <a:gd name="T16" fmla="*/ 71 w 76"/>
                  <a:gd name="T17" fmla="*/ 876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876">
                    <a:moveTo>
                      <a:pt x="71" y="876"/>
                    </a:moveTo>
                    <a:lnTo>
                      <a:pt x="71" y="876"/>
                    </a:lnTo>
                    <a:lnTo>
                      <a:pt x="30" y="48"/>
                    </a:lnTo>
                    <a:lnTo>
                      <a:pt x="0" y="91"/>
                    </a:lnTo>
                    <a:lnTo>
                      <a:pt x="31" y="0"/>
                    </a:lnTo>
                    <a:lnTo>
                      <a:pt x="70" y="88"/>
                    </a:lnTo>
                    <a:lnTo>
                      <a:pt x="35" y="48"/>
                    </a:lnTo>
                    <a:lnTo>
                      <a:pt x="76" y="876"/>
                    </a:lnTo>
                    <a:lnTo>
                      <a:pt x="71" y="876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32" name="Freeform 821"/>
              <p:cNvSpPr>
                <a:spLocks/>
              </p:cNvSpPr>
              <p:nvPr/>
            </p:nvSpPr>
            <p:spPr bwMode="auto">
              <a:xfrm>
                <a:off x="5363" y="3118"/>
                <a:ext cx="252" cy="80"/>
              </a:xfrm>
              <a:custGeom>
                <a:avLst/>
                <a:gdLst>
                  <a:gd name="T0" fmla="*/ 486 w 487"/>
                  <a:gd name="T1" fmla="*/ 154 h 154"/>
                  <a:gd name="T2" fmla="*/ 486 w 487"/>
                  <a:gd name="T3" fmla="*/ 154 h 154"/>
                  <a:gd name="T4" fmla="*/ 45 w 487"/>
                  <a:gd name="T5" fmla="*/ 23 h 154"/>
                  <a:gd name="T6" fmla="*/ 76 w 487"/>
                  <a:gd name="T7" fmla="*/ 67 h 154"/>
                  <a:gd name="T8" fmla="*/ 0 w 487"/>
                  <a:gd name="T9" fmla="*/ 8 h 154"/>
                  <a:gd name="T10" fmla="*/ 96 w 487"/>
                  <a:gd name="T11" fmla="*/ 0 h 154"/>
                  <a:gd name="T12" fmla="*/ 47 w 487"/>
                  <a:gd name="T13" fmla="*/ 19 h 154"/>
                  <a:gd name="T14" fmla="*/ 487 w 487"/>
                  <a:gd name="T15" fmla="*/ 150 h 154"/>
                  <a:gd name="T16" fmla="*/ 486 w 487"/>
                  <a:gd name="T17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7" h="154">
                    <a:moveTo>
                      <a:pt x="486" y="154"/>
                    </a:moveTo>
                    <a:lnTo>
                      <a:pt x="486" y="154"/>
                    </a:lnTo>
                    <a:lnTo>
                      <a:pt x="45" y="23"/>
                    </a:lnTo>
                    <a:lnTo>
                      <a:pt x="76" y="67"/>
                    </a:lnTo>
                    <a:lnTo>
                      <a:pt x="0" y="8"/>
                    </a:lnTo>
                    <a:lnTo>
                      <a:pt x="96" y="0"/>
                    </a:lnTo>
                    <a:lnTo>
                      <a:pt x="47" y="19"/>
                    </a:lnTo>
                    <a:lnTo>
                      <a:pt x="487" y="150"/>
                    </a:lnTo>
                    <a:lnTo>
                      <a:pt x="486" y="154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33" name="Freeform 822"/>
              <p:cNvSpPr>
                <a:spLocks/>
              </p:cNvSpPr>
              <p:nvPr/>
            </p:nvSpPr>
            <p:spPr bwMode="auto">
              <a:xfrm>
                <a:off x="5363" y="3118"/>
                <a:ext cx="252" cy="80"/>
              </a:xfrm>
              <a:custGeom>
                <a:avLst/>
                <a:gdLst>
                  <a:gd name="T0" fmla="*/ 486 w 487"/>
                  <a:gd name="T1" fmla="*/ 154 h 154"/>
                  <a:gd name="T2" fmla="*/ 486 w 487"/>
                  <a:gd name="T3" fmla="*/ 154 h 154"/>
                  <a:gd name="T4" fmla="*/ 45 w 487"/>
                  <a:gd name="T5" fmla="*/ 23 h 154"/>
                  <a:gd name="T6" fmla="*/ 76 w 487"/>
                  <a:gd name="T7" fmla="*/ 67 h 154"/>
                  <a:gd name="T8" fmla="*/ 0 w 487"/>
                  <a:gd name="T9" fmla="*/ 8 h 154"/>
                  <a:gd name="T10" fmla="*/ 96 w 487"/>
                  <a:gd name="T11" fmla="*/ 0 h 154"/>
                  <a:gd name="T12" fmla="*/ 47 w 487"/>
                  <a:gd name="T13" fmla="*/ 19 h 154"/>
                  <a:gd name="T14" fmla="*/ 487 w 487"/>
                  <a:gd name="T15" fmla="*/ 150 h 154"/>
                  <a:gd name="T16" fmla="*/ 486 w 487"/>
                  <a:gd name="T17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7" h="154">
                    <a:moveTo>
                      <a:pt x="486" y="154"/>
                    </a:moveTo>
                    <a:lnTo>
                      <a:pt x="486" y="154"/>
                    </a:lnTo>
                    <a:lnTo>
                      <a:pt x="45" y="23"/>
                    </a:lnTo>
                    <a:lnTo>
                      <a:pt x="76" y="67"/>
                    </a:lnTo>
                    <a:lnTo>
                      <a:pt x="0" y="8"/>
                    </a:lnTo>
                    <a:lnTo>
                      <a:pt x="96" y="0"/>
                    </a:lnTo>
                    <a:lnTo>
                      <a:pt x="47" y="19"/>
                    </a:lnTo>
                    <a:lnTo>
                      <a:pt x="487" y="150"/>
                    </a:lnTo>
                    <a:lnTo>
                      <a:pt x="486" y="15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34" name="Freeform 823"/>
              <p:cNvSpPr>
                <a:spLocks/>
              </p:cNvSpPr>
              <p:nvPr/>
            </p:nvSpPr>
            <p:spPr bwMode="auto">
              <a:xfrm>
                <a:off x="5365" y="3036"/>
                <a:ext cx="555" cy="71"/>
              </a:xfrm>
              <a:custGeom>
                <a:avLst/>
                <a:gdLst>
                  <a:gd name="T0" fmla="*/ 1073 w 1073"/>
                  <a:gd name="T1" fmla="*/ 4 h 138"/>
                  <a:gd name="T2" fmla="*/ 1073 w 1073"/>
                  <a:gd name="T3" fmla="*/ 4 h 138"/>
                  <a:gd name="T4" fmla="*/ 48 w 1073"/>
                  <a:gd name="T5" fmla="*/ 110 h 138"/>
                  <a:gd name="T6" fmla="*/ 93 w 1073"/>
                  <a:gd name="T7" fmla="*/ 138 h 138"/>
                  <a:gd name="T8" fmla="*/ 0 w 1073"/>
                  <a:gd name="T9" fmla="*/ 112 h 138"/>
                  <a:gd name="T10" fmla="*/ 86 w 1073"/>
                  <a:gd name="T11" fmla="*/ 68 h 138"/>
                  <a:gd name="T12" fmla="*/ 48 w 1073"/>
                  <a:gd name="T13" fmla="*/ 105 h 138"/>
                  <a:gd name="T14" fmla="*/ 1072 w 1073"/>
                  <a:gd name="T15" fmla="*/ 0 h 138"/>
                  <a:gd name="T16" fmla="*/ 1073 w 1073"/>
                  <a:gd name="T17" fmla="*/ 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3" h="138">
                    <a:moveTo>
                      <a:pt x="1073" y="4"/>
                    </a:moveTo>
                    <a:lnTo>
                      <a:pt x="1073" y="4"/>
                    </a:lnTo>
                    <a:lnTo>
                      <a:pt x="48" y="110"/>
                    </a:lnTo>
                    <a:lnTo>
                      <a:pt x="93" y="138"/>
                    </a:lnTo>
                    <a:lnTo>
                      <a:pt x="0" y="112"/>
                    </a:lnTo>
                    <a:lnTo>
                      <a:pt x="86" y="68"/>
                    </a:lnTo>
                    <a:lnTo>
                      <a:pt x="48" y="105"/>
                    </a:lnTo>
                    <a:lnTo>
                      <a:pt x="1072" y="0"/>
                    </a:lnTo>
                    <a:lnTo>
                      <a:pt x="1073" y="4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35" name="Freeform 824"/>
              <p:cNvSpPr>
                <a:spLocks/>
              </p:cNvSpPr>
              <p:nvPr/>
            </p:nvSpPr>
            <p:spPr bwMode="auto">
              <a:xfrm>
                <a:off x="5365" y="3036"/>
                <a:ext cx="555" cy="71"/>
              </a:xfrm>
              <a:custGeom>
                <a:avLst/>
                <a:gdLst>
                  <a:gd name="T0" fmla="*/ 1073 w 1073"/>
                  <a:gd name="T1" fmla="*/ 4 h 138"/>
                  <a:gd name="T2" fmla="*/ 1073 w 1073"/>
                  <a:gd name="T3" fmla="*/ 4 h 138"/>
                  <a:gd name="T4" fmla="*/ 48 w 1073"/>
                  <a:gd name="T5" fmla="*/ 110 h 138"/>
                  <a:gd name="T6" fmla="*/ 93 w 1073"/>
                  <a:gd name="T7" fmla="*/ 138 h 138"/>
                  <a:gd name="T8" fmla="*/ 0 w 1073"/>
                  <a:gd name="T9" fmla="*/ 112 h 138"/>
                  <a:gd name="T10" fmla="*/ 86 w 1073"/>
                  <a:gd name="T11" fmla="*/ 68 h 138"/>
                  <a:gd name="T12" fmla="*/ 48 w 1073"/>
                  <a:gd name="T13" fmla="*/ 105 h 138"/>
                  <a:gd name="T14" fmla="*/ 1072 w 1073"/>
                  <a:gd name="T15" fmla="*/ 0 h 138"/>
                  <a:gd name="T16" fmla="*/ 1073 w 1073"/>
                  <a:gd name="T17" fmla="*/ 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3" h="138">
                    <a:moveTo>
                      <a:pt x="1073" y="4"/>
                    </a:moveTo>
                    <a:lnTo>
                      <a:pt x="1073" y="4"/>
                    </a:lnTo>
                    <a:lnTo>
                      <a:pt x="48" y="110"/>
                    </a:lnTo>
                    <a:lnTo>
                      <a:pt x="93" y="138"/>
                    </a:lnTo>
                    <a:lnTo>
                      <a:pt x="0" y="112"/>
                    </a:lnTo>
                    <a:lnTo>
                      <a:pt x="86" y="68"/>
                    </a:lnTo>
                    <a:lnTo>
                      <a:pt x="48" y="105"/>
                    </a:lnTo>
                    <a:lnTo>
                      <a:pt x="1072" y="0"/>
                    </a:lnTo>
                    <a:lnTo>
                      <a:pt x="1073" y="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36" name="Freeform 825"/>
              <p:cNvSpPr>
                <a:spLocks/>
              </p:cNvSpPr>
              <p:nvPr/>
            </p:nvSpPr>
            <p:spPr bwMode="auto">
              <a:xfrm>
                <a:off x="5365" y="3102"/>
                <a:ext cx="472" cy="84"/>
              </a:xfrm>
              <a:custGeom>
                <a:avLst/>
                <a:gdLst>
                  <a:gd name="T0" fmla="*/ 912 w 912"/>
                  <a:gd name="T1" fmla="*/ 164 h 164"/>
                  <a:gd name="T2" fmla="*/ 912 w 912"/>
                  <a:gd name="T3" fmla="*/ 164 h 164"/>
                  <a:gd name="T4" fmla="*/ 46 w 912"/>
                  <a:gd name="T5" fmla="*/ 30 h 164"/>
                  <a:gd name="T6" fmla="*/ 83 w 912"/>
                  <a:gd name="T7" fmla="*/ 69 h 164"/>
                  <a:gd name="T8" fmla="*/ 0 w 912"/>
                  <a:gd name="T9" fmla="*/ 21 h 164"/>
                  <a:gd name="T10" fmla="*/ 93 w 912"/>
                  <a:gd name="T11" fmla="*/ 0 h 164"/>
                  <a:gd name="T12" fmla="*/ 47 w 912"/>
                  <a:gd name="T13" fmla="*/ 26 h 164"/>
                  <a:gd name="T14" fmla="*/ 912 w 912"/>
                  <a:gd name="T15" fmla="*/ 160 h 164"/>
                  <a:gd name="T16" fmla="*/ 912 w 912"/>
                  <a:gd name="T17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2" h="164">
                    <a:moveTo>
                      <a:pt x="912" y="164"/>
                    </a:moveTo>
                    <a:lnTo>
                      <a:pt x="912" y="164"/>
                    </a:lnTo>
                    <a:lnTo>
                      <a:pt x="46" y="30"/>
                    </a:lnTo>
                    <a:lnTo>
                      <a:pt x="83" y="69"/>
                    </a:lnTo>
                    <a:lnTo>
                      <a:pt x="0" y="21"/>
                    </a:lnTo>
                    <a:lnTo>
                      <a:pt x="93" y="0"/>
                    </a:lnTo>
                    <a:lnTo>
                      <a:pt x="47" y="26"/>
                    </a:lnTo>
                    <a:lnTo>
                      <a:pt x="912" y="160"/>
                    </a:lnTo>
                    <a:lnTo>
                      <a:pt x="912" y="164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37" name="Freeform 826"/>
              <p:cNvSpPr>
                <a:spLocks/>
              </p:cNvSpPr>
              <p:nvPr/>
            </p:nvSpPr>
            <p:spPr bwMode="auto">
              <a:xfrm>
                <a:off x="5365" y="3102"/>
                <a:ext cx="472" cy="84"/>
              </a:xfrm>
              <a:custGeom>
                <a:avLst/>
                <a:gdLst>
                  <a:gd name="T0" fmla="*/ 912 w 912"/>
                  <a:gd name="T1" fmla="*/ 164 h 164"/>
                  <a:gd name="T2" fmla="*/ 912 w 912"/>
                  <a:gd name="T3" fmla="*/ 164 h 164"/>
                  <a:gd name="T4" fmla="*/ 46 w 912"/>
                  <a:gd name="T5" fmla="*/ 30 h 164"/>
                  <a:gd name="T6" fmla="*/ 83 w 912"/>
                  <a:gd name="T7" fmla="*/ 69 h 164"/>
                  <a:gd name="T8" fmla="*/ 0 w 912"/>
                  <a:gd name="T9" fmla="*/ 21 h 164"/>
                  <a:gd name="T10" fmla="*/ 93 w 912"/>
                  <a:gd name="T11" fmla="*/ 0 h 164"/>
                  <a:gd name="T12" fmla="*/ 47 w 912"/>
                  <a:gd name="T13" fmla="*/ 26 h 164"/>
                  <a:gd name="T14" fmla="*/ 912 w 912"/>
                  <a:gd name="T15" fmla="*/ 160 h 164"/>
                  <a:gd name="T16" fmla="*/ 912 w 912"/>
                  <a:gd name="T17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2" h="164">
                    <a:moveTo>
                      <a:pt x="912" y="164"/>
                    </a:moveTo>
                    <a:lnTo>
                      <a:pt x="912" y="164"/>
                    </a:lnTo>
                    <a:lnTo>
                      <a:pt x="46" y="30"/>
                    </a:lnTo>
                    <a:lnTo>
                      <a:pt x="83" y="69"/>
                    </a:lnTo>
                    <a:lnTo>
                      <a:pt x="0" y="21"/>
                    </a:lnTo>
                    <a:lnTo>
                      <a:pt x="93" y="0"/>
                    </a:lnTo>
                    <a:lnTo>
                      <a:pt x="47" y="26"/>
                    </a:lnTo>
                    <a:lnTo>
                      <a:pt x="912" y="160"/>
                    </a:lnTo>
                    <a:lnTo>
                      <a:pt x="912" y="16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38" name="Freeform 827"/>
              <p:cNvSpPr>
                <a:spLocks/>
              </p:cNvSpPr>
              <p:nvPr/>
            </p:nvSpPr>
            <p:spPr bwMode="auto">
              <a:xfrm>
                <a:off x="5366" y="3082"/>
                <a:ext cx="167" cy="36"/>
              </a:xfrm>
              <a:custGeom>
                <a:avLst/>
                <a:gdLst>
                  <a:gd name="T0" fmla="*/ 323 w 323"/>
                  <a:gd name="T1" fmla="*/ 34 h 70"/>
                  <a:gd name="T2" fmla="*/ 323 w 323"/>
                  <a:gd name="T3" fmla="*/ 34 h 70"/>
                  <a:gd name="T4" fmla="*/ 48 w 323"/>
                  <a:gd name="T5" fmla="*/ 38 h 70"/>
                  <a:gd name="T6" fmla="*/ 90 w 323"/>
                  <a:gd name="T7" fmla="*/ 70 h 70"/>
                  <a:gd name="T8" fmla="*/ 0 w 323"/>
                  <a:gd name="T9" fmla="*/ 36 h 70"/>
                  <a:gd name="T10" fmla="*/ 89 w 323"/>
                  <a:gd name="T11" fmla="*/ 0 h 70"/>
                  <a:gd name="T12" fmla="*/ 48 w 323"/>
                  <a:gd name="T13" fmla="*/ 33 h 70"/>
                  <a:gd name="T14" fmla="*/ 323 w 323"/>
                  <a:gd name="T15" fmla="*/ 29 h 70"/>
                  <a:gd name="T16" fmla="*/ 323 w 323"/>
                  <a:gd name="T17" fmla="*/ 3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3" h="70">
                    <a:moveTo>
                      <a:pt x="323" y="34"/>
                    </a:moveTo>
                    <a:lnTo>
                      <a:pt x="323" y="34"/>
                    </a:lnTo>
                    <a:lnTo>
                      <a:pt x="48" y="38"/>
                    </a:lnTo>
                    <a:lnTo>
                      <a:pt x="90" y="70"/>
                    </a:lnTo>
                    <a:lnTo>
                      <a:pt x="0" y="36"/>
                    </a:lnTo>
                    <a:lnTo>
                      <a:pt x="89" y="0"/>
                    </a:lnTo>
                    <a:lnTo>
                      <a:pt x="48" y="33"/>
                    </a:lnTo>
                    <a:lnTo>
                      <a:pt x="323" y="29"/>
                    </a:lnTo>
                    <a:lnTo>
                      <a:pt x="323" y="34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39" name="Freeform 828"/>
              <p:cNvSpPr>
                <a:spLocks/>
              </p:cNvSpPr>
              <p:nvPr/>
            </p:nvSpPr>
            <p:spPr bwMode="auto">
              <a:xfrm>
                <a:off x="5366" y="3082"/>
                <a:ext cx="167" cy="36"/>
              </a:xfrm>
              <a:custGeom>
                <a:avLst/>
                <a:gdLst>
                  <a:gd name="T0" fmla="*/ 323 w 323"/>
                  <a:gd name="T1" fmla="*/ 34 h 70"/>
                  <a:gd name="T2" fmla="*/ 323 w 323"/>
                  <a:gd name="T3" fmla="*/ 34 h 70"/>
                  <a:gd name="T4" fmla="*/ 48 w 323"/>
                  <a:gd name="T5" fmla="*/ 38 h 70"/>
                  <a:gd name="T6" fmla="*/ 90 w 323"/>
                  <a:gd name="T7" fmla="*/ 70 h 70"/>
                  <a:gd name="T8" fmla="*/ 0 w 323"/>
                  <a:gd name="T9" fmla="*/ 36 h 70"/>
                  <a:gd name="T10" fmla="*/ 89 w 323"/>
                  <a:gd name="T11" fmla="*/ 0 h 70"/>
                  <a:gd name="T12" fmla="*/ 48 w 323"/>
                  <a:gd name="T13" fmla="*/ 33 h 70"/>
                  <a:gd name="T14" fmla="*/ 323 w 323"/>
                  <a:gd name="T15" fmla="*/ 29 h 70"/>
                  <a:gd name="T16" fmla="*/ 323 w 323"/>
                  <a:gd name="T17" fmla="*/ 3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3" h="70">
                    <a:moveTo>
                      <a:pt x="323" y="34"/>
                    </a:moveTo>
                    <a:lnTo>
                      <a:pt x="323" y="34"/>
                    </a:lnTo>
                    <a:lnTo>
                      <a:pt x="48" y="38"/>
                    </a:lnTo>
                    <a:lnTo>
                      <a:pt x="90" y="70"/>
                    </a:lnTo>
                    <a:lnTo>
                      <a:pt x="0" y="36"/>
                    </a:lnTo>
                    <a:lnTo>
                      <a:pt x="89" y="0"/>
                    </a:lnTo>
                    <a:lnTo>
                      <a:pt x="48" y="33"/>
                    </a:lnTo>
                    <a:lnTo>
                      <a:pt x="323" y="29"/>
                    </a:lnTo>
                    <a:lnTo>
                      <a:pt x="323" y="3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40" name="Freeform 829"/>
              <p:cNvSpPr>
                <a:spLocks/>
              </p:cNvSpPr>
              <p:nvPr/>
            </p:nvSpPr>
            <p:spPr bwMode="auto">
              <a:xfrm>
                <a:off x="5345" y="2975"/>
                <a:ext cx="75" cy="74"/>
              </a:xfrm>
              <a:custGeom>
                <a:avLst/>
                <a:gdLst>
                  <a:gd name="T0" fmla="*/ 145 w 145"/>
                  <a:gd name="T1" fmla="*/ 3 h 144"/>
                  <a:gd name="T2" fmla="*/ 145 w 145"/>
                  <a:gd name="T3" fmla="*/ 3 h 144"/>
                  <a:gd name="T4" fmla="*/ 35 w 145"/>
                  <a:gd name="T5" fmla="*/ 112 h 144"/>
                  <a:gd name="T6" fmla="*/ 88 w 145"/>
                  <a:gd name="T7" fmla="*/ 105 h 144"/>
                  <a:gd name="T8" fmla="*/ 0 w 145"/>
                  <a:gd name="T9" fmla="*/ 144 h 144"/>
                  <a:gd name="T10" fmla="*/ 39 w 145"/>
                  <a:gd name="T11" fmla="*/ 56 h 144"/>
                  <a:gd name="T12" fmla="*/ 32 w 145"/>
                  <a:gd name="T13" fmla="*/ 108 h 144"/>
                  <a:gd name="T14" fmla="*/ 142 w 145"/>
                  <a:gd name="T15" fmla="*/ 0 h 144"/>
                  <a:gd name="T16" fmla="*/ 145 w 145"/>
                  <a:gd name="T17" fmla="*/ 3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5" h="144">
                    <a:moveTo>
                      <a:pt x="145" y="3"/>
                    </a:moveTo>
                    <a:lnTo>
                      <a:pt x="145" y="3"/>
                    </a:lnTo>
                    <a:lnTo>
                      <a:pt x="35" y="112"/>
                    </a:lnTo>
                    <a:lnTo>
                      <a:pt x="88" y="105"/>
                    </a:lnTo>
                    <a:lnTo>
                      <a:pt x="0" y="144"/>
                    </a:lnTo>
                    <a:lnTo>
                      <a:pt x="39" y="56"/>
                    </a:lnTo>
                    <a:lnTo>
                      <a:pt x="32" y="108"/>
                    </a:lnTo>
                    <a:lnTo>
                      <a:pt x="142" y="0"/>
                    </a:lnTo>
                    <a:lnTo>
                      <a:pt x="145" y="3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41" name="Freeform 830"/>
              <p:cNvSpPr>
                <a:spLocks/>
              </p:cNvSpPr>
              <p:nvPr/>
            </p:nvSpPr>
            <p:spPr bwMode="auto">
              <a:xfrm>
                <a:off x="5345" y="2975"/>
                <a:ext cx="75" cy="74"/>
              </a:xfrm>
              <a:custGeom>
                <a:avLst/>
                <a:gdLst>
                  <a:gd name="T0" fmla="*/ 145 w 145"/>
                  <a:gd name="T1" fmla="*/ 3 h 144"/>
                  <a:gd name="T2" fmla="*/ 145 w 145"/>
                  <a:gd name="T3" fmla="*/ 3 h 144"/>
                  <a:gd name="T4" fmla="*/ 35 w 145"/>
                  <a:gd name="T5" fmla="*/ 112 h 144"/>
                  <a:gd name="T6" fmla="*/ 88 w 145"/>
                  <a:gd name="T7" fmla="*/ 105 h 144"/>
                  <a:gd name="T8" fmla="*/ 0 w 145"/>
                  <a:gd name="T9" fmla="*/ 144 h 144"/>
                  <a:gd name="T10" fmla="*/ 39 w 145"/>
                  <a:gd name="T11" fmla="*/ 56 h 144"/>
                  <a:gd name="T12" fmla="*/ 32 w 145"/>
                  <a:gd name="T13" fmla="*/ 108 h 144"/>
                  <a:gd name="T14" fmla="*/ 142 w 145"/>
                  <a:gd name="T15" fmla="*/ 0 h 144"/>
                  <a:gd name="T16" fmla="*/ 145 w 145"/>
                  <a:gd name="T17" fmla="*/ 3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5" h="144">
                    <a:moveTo>
                      <a:pt x="145" y="3"/>
                    </a:moveTo>
                    <a:lnTo>
                      <a:pt x="145" y="3"/>
                    </a:lnTo>
                    <a:lnTo>
                      <a:pt x="35" y="112"/>
                    </a:lnTo>
                    <a:lnTo>
                      <a:pt x="88" y="105"/>
                    </a:lnTo>
                    <a:lnTo>
                      <a:pt x="0" y="144"/>
                    </a:lnTo>
                    <a:lnTo>
                      <a:pt x="39" y="56"/>
                    </a:lnTo>
                    <a:lnTo>
                      <a:pt x="32" y="108"/>
                    </a:lnTo>
                    <a:lnTo>
                      <a:pt x="142" y="0"/>
                    </a:lnTo>
                    <a:lnTo>
                      <a:pt x="145" y="3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42" name="Freeform 831"/>
              <p:cNvSpPr>
                <a:spLocks/>
              </p:cNvSpPr>
              <p:nvPr/>
            </p:nvSpPr>
            <p:spPr bwMode="auto">
              <a:xfrm>
                <a:off x="5345" y="3153"/>
                <a:ext cx="383" cy="375"/>
              </a:xfrm>
              <a:custGeom>
                <a:avLst/>
                <a:gdLst>
                  <a:gd name="T0" fmla="*/ 738 w 742"/>
                  <a:gd name="T1" fmla="*/ 727 h 727"/>
                  <a:gd name="T2" fmla="*/ 738 w 742"/>
                  <a:gd name="T3" fmla="*/ 727 h 727"/>
                  <a:gd name="T4" fmla="*/ 32 w 742"/>
                  <a:gd name="T5" fmla="*/ 35 h 727"/>
                  <a:gd name="T6" fmla="*/ 40 w 742"/>
                  <a:gd name="T7" fmla="*/ 88 h 727"/>
                  <a:gd name="T8" fmla="*/ 0 w 742"/>
                  <a:gd name="T9" fmla="*/ 0 h 727"/>
                  <a:gd name="T10" fmla="*/ 89 w 742"/>
                  <a:gd name="T11" fmla="*/ 38 h 727"/>
                  <a:gd name="T12" fmla="*/ 36 w 742"/>
                  <a:gd name="T13" fmla="*/ 32 h 727"/>
                  <a:gd name="T14" fmla="*/ 742 w 742"/>
                  <a:gd name="T15" fmla="*/ 723 h 727"/>
                  <a:gd name="T16" fmla="*/ 738 w 742"/>
                  <a:gd name="T17" fmla="*/ 727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2" h="727">
                    <a:moveTo>
                      <a:pt x="738" y="727"/>
                    </a:moveTo>
                    <a:lnTo>
                      <a:pt x="738" y="727"/>
                    </a:lnTo>
                    <a:lnTo>
                      <a:pt x="32" y="35"/>
                    </a:lnTo>
                    <a:lnTo>
                      <a:pt x="40" y="88"/>
                    </a:lnTo>
                    <a:lnTo>
                      <a:pt x="0" y="0"/>
                    </a:lnTo>
                    <a:lnTo>
                      <a:pt x="89" y="38"/>
                    </a:lnTo>
                    <a:lnTo>
                      <a:pt x="36" y="32"/>
                    </a:lnTo>
                    <a:lnTo>
                      <a:pt x="742" y="723"/>
                    </a:lnTo>
                    <a:lnTo>
                      <a:pt x="738" y="727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43" name="Freeform 832"/>
              <p:cNvSpPr>
                <a:spLocks/>
              </p:cNvSpPr>
              <p:nvPr/>
            </p:nvSpPr>
            <p:spPr bwMode="auto">
              <a:xfrm>
                <a:off x="5345" y="3153"/>
                <a:ext cx="383" cy="375"/>
              </a:xfrm>
              <a:custGeom>
                <a:avLst/>
                <a:gdLst>
                  <a:gd name="T0" fmla="*/ 738 w 742"/>
                  <a:gd name="T1" fmla="*/ 727 h 727"/>
                  <a:gd name="T2" fmla="*/ 738 w 742"/>
                  <a:gd name="T3" fmla="*/ 727 h 727"/>
                  <a:gd name="T4" fmla="*/ 32 w 742"/>
                  <a:gd name="T5" fmla="*/ 35 h 727"/>
                  <a:gd name="T6" fmla="*/ 40 w 742"/>
                  <a:gd name="T7" fmla="*/ 88 h 727"/>
                  <a:gd name="T8" fmla="*/ 0 w 742"/>
                  <a:gd name="T9" fmla="*/ 0 h 727"/>
                  <a:gd name="T10" fmla="*/ 89 w 742"/>
                  <a:gd name="T11" fmla="*/ 38 h 727"/>
                  <a:gd name="T12" fmla="*/ 36 w 742"/>
                  <a:gd name="T13" fmla="*/ 32 h 727"/>
                  <a:gd name="T14" fmla="*/ 742 w 742"/>
                  <a:gd name="T15" fmla="*/ 723 h 727"/>
                  <a:gd name="T16" fmla="*/ 738 w 742"/>
                  <a:gd name="T17" fmla="*/ 727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2" h="727">
                    <a:moveTo>
                      <a:pt x="738" y="727"/>
                    </a:moveTo>
                    <a:lnTo>
                      <a:pt x="738" y="727"/>
                    </a:lnTo>
                    <a:lnTo>
                      <a:pt x="32" y="35"/>
                    </a:lnTo>
                    <a:lnTo>
                      <a:pt x="40" y="88"/>
                    </a:lnTo>
                    <a:lnTo>
                      <a:pt x="0" y="0"/>
                    </a:lnTo>
                    <a:lnTo>
                      <a:pt x="89" y="38"/>
                    </a:lnTo>
                    <a:lnTo>
                      <a:pt x="36" y="32"/>
                    </a:lnTo>
                    <a:lnTo>
                      <a:pt x="742" y="723"/>
                    </a:lnTo>
                    <a:lnTo>
                      <a:pt x="738" y="727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44" name="Freeform 833"/>
              <p:cNvSpPr>
                <a:spLocks/>
              </p:cNvSpPr>
              <p:nvPr/>
            </p:nvSpPr>
            <p:spPr bwMode="auto">
              <a:xfrm>
                <a:off x="5348" y="3149"/>
                <a:ext cx="186" cy="160"/>
              </a:xfrm>
              <a:custGeom>
                <a:avLst/>
                <a:gdLst>
                  <a:gd name="T0" fmla="*/ 356 w 359"/>
                  <a:gd name="T1" fmla="*/ 309 h 309"/>
                  <a:gd name="T2" fmla="*/ 356 w 359"/>
                  <a:gd name="T3" fmla="*/ 309 h 309"/>
                  <a:gd name="T4" fmla="*/ 34 w 359"/>
                  <a:gd name="T5" fmla="*/ 33 h 309"/>
                  <a:gd name="T6" fmla="*/ 45 w 359"/>
                  <a:gd name="T7" fmla="*/ 85 h 309"/>
                  <a:gd name="T8" fmla="*/ 0 w 359"/>
                  <a:gd name="T9" fmla="*/ 0 h 309"/>
                  <a:gd name="T10" fmla="*/ 90 w 359"/>
                  <a:gd name="T11" fmla="*/ 32 h 309"/>
                  <a:gd name="T12" fmla="*/ 37 w 359"/>
                  <a:gd name="T13" fmla="*/ 29 h 309"/>
                  <a:gd name="T14" fmla="*/ 359 w 359"/>
                  <a:gd name="T15" fmla="*/ 305 h 309"/>
                  <a:gd name="T16" fmla="*/ 356 w 359"/>
                  <a:gd name="T17" fmla="*/ 309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309">
                    <a:moveTo>
                      <a:pt x="356" y="309"/>
                    </a:moveTo>
                    <a:lnTo>
                      <a:pt x="356" y="309"/>
                    </a:lnTo>
                    <a:lnTo>
                      <a:pt x="34" y="33"/>
                    </a:lnTo>
                    <a:lnTo>
                      <a:pt x="45" y="85"/>
                    </a:lnTo>
                    <a:lnTo>
                      <a:pt x="0" y="0"/>
                    </a:lnTo>
                    <a:lnTo>
                      <a:pt x="90" y="32"/>
                    </a:lnTo>
                    <a:lnTo>
                      <a:pt x="37" y="29"/>
                    </a:lnTo>
                    <a:lnTo>
                      <a:pt x="359" y="305"/>
                    </a:lnTo>
                    <a:lnTo>
                      <a:pt x="356" y="309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45" name="Freeform 834"/>
              <p:cNvSpPr>
                <a:spLocks/>
              </p:cNvSpPr>
              <p:nvPr/>
            </p:nvSpPr>
            <p:spPr bwMode="auto">
              <a:xfrm>
                <a:off x="5348" y="3149"/>
                <a:ext cx="186" cy="160"/>
              </a:xfrm>
              <a:custGeom>
                <a:avLst/>
                <a:gdLst>
                  <a:gd name="T0" fmla="*/ 356 w 359"/>
                  <a:gd name="T1" fmla="*/ 309 h 309"/>
                  <a:gd name="T2" fmla="*/ 356 w 359"/>
                  <a:gd name="T3" fmla="*/ 309 h 309"/>
                  <a:gd name="T4" fmla="*/ 34 w 359"/>
                  <a:gd name="T5" fmla="*/ 33 h 309"/>
                  <a:gd name="T6" fmla="*/ 45 w 359"/>
                  <a:gd name="T7" fmla="*/ 85 h 309"/>
                  <a:gd name="T8" fmla="*/ 0 w 359"/>
                  <a:gd name="T9" fmla="*/ 0 h 309"/>
                  <a:gd name="T10" fmla="*/ 90 w 359"/>
                  <a:gd name="T11" fmla="*/ 32 h 309"/>
                  <a:gd name="T12" fmla="*/ 37 w 359"/>
                  <a:gd name="T13" fmla="*/ 29 h 309"/>
                  <a:gd name="T14" fmla="*/ 359 w 359"/>
                  <a:gd name="T15" fmla="*/ 305 h 309"/>
                  <a:gd name="T16" fmla="*/ 356 w 359"/>
                  <a:gd name="T17" fmla="*/ 309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309">
                    <a:moveTo>
                      <a:pt x="356" y="309"/>
                    </a:moveTo>
                    <a:lnTo>
                      <a:pt x="356" y="309"/>
                    </a:lnTo>
                    <a:lnTo>
                      <a:pt x="34" y="33"/>
                    </a:lnTo>
                    <a:lnTo>
                      <a:pt x="45" y="85"/>
                    </a:lnTo>
                    <a:lnTo>
                      <a:pt x="0" y="0"/>
                    </a:lnTo>
                    <a:lnTo>
                      <a:pt x="90" y="32"/>
                    </a:lnTo>
                    <a:lnTo>
                      <a:pt x="37" y="29"/>
                    </a:lnTo>
                    <a:lnTo>
                      <a:pt x="359" y="305"/>
                    </a:lnTo>
                    <a:lnTo>
                      <a:pt x="356" y="30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46" name="Freeform 835"/>
              <p:cNvSpPr>
                <a:spLocks/>
              </p:cNvSpPr>
              <p:nvPr/>
            </p:nvSpPr>
            <p:spPr bwMode="auto">
              <a:xfrm>
                <a:off x="5332" y="2255"/>
                <a:ext cx="511" cy="784"/>
              </a:xfrm>
              <a:custGeom>
                <a:avLst/>
                <a:gdLst>
                  <a:gd name="T0" fmla="*/ 988 w 988"/>
                  <a:gd name="T1" fmla="*/ 3 h 1517"/>
                  <a:gd name="T2" fmla="*/ 988 w 988"/>
                  <a:gd name="T3" fmla="*/ 3 h 1517"/>
                  <a:gd name="T4" fmla="*/ 28 w 988"/>
                  <a:gd name="T5" fmla="*/ 1479 h 1517"/>
                  <a:gd name="T6" fmla="*/ 78 w 988"/>
                  <a:gd name="T7" fmla="*/ 1461 h 1517"/>
                  <a:gd name="T8" fmla="*/ 0 w 988"/>
                  <a:gd name="T9" fmla="*/ 1517 h 1517"/>
                  <a:gd name="T10" fmla="*/ 19 w 988"/>
                  <a:gd name="T11" fmla="*/ 1423 h 1517"/>
                  <a:gd name="T12" fmla="*/ 24 w 988"/>
                  <a:gd name="T13" fmla="*/ 1476 h 1517"/>
                  <a:gd name="T14" fmla="*/ 984 w 988"/>
                  <a:gd name="T15" fmla="*/ 0 h 1517"/>
                  <a:gd name="T16" fmla="*/ 988 w 988"/>
                  <a:gd name="T17" fmla="*/ 3 h 1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8" h="1517">
                    <a:moveTo>
                      <a:pt x="988" y="3"/>
                    </a:moveTo>
                    <a:lnTo>
                      <a:pt x="988" y="3"/>
                    </a:lnTo>
                    <a:lnTo>
                      <a:pt x="28" y="1479"/>
                    </a:lnTo>
                    <a:lnTo>
                      <a:pt x="78" y="1461"/>
                    </a:lnTo>
                    <a:lnTo>
                      <a:pt x="0" y="1517"/>
                    </a:lnTo>
                    <a:lnTo>
                      <a:pt x="19" y="1423"/>
                    </a:lnTo>
                    <a:lnTo>
                      <a:pt x="24" y="1476"/>
                    </a:lnTo>
                    <a:lnTo>
                      <a:pt x="984" y="0"/>
                    </a:lnTo>
                    <a:lnTo>
                      <a:pt x="988" y="3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47" name="Freeform 836"/>
              <p:cNvSpPr>
                <a:spLocks/>
              </p:cNvSpPr>
              <p:nvPr/>
            </p:nvSpPr>
            <p:spPr bwMode="auto">
              <a:xfrm>
                <a:off x="5332" y="2255"/>
                <a:ext cx="511" cy="784"/>
              </a:xfrm>
              <a:custGeom>
                <a:avLst/>
                <a:gdLst>
                  <a:gd name="T0" fmla="*/ 988 w 988"/>
                  <a:gd name="T1" fmla="*/ 3 h 1517"/>
                  <a:gd name="T2" fmla="*/ 988 w 988"/>
                  <a:gd name="T3" fmla="*/ 3 h 1517"/>
                  <a:gd name="T4" fmla="*/ 28 w 988"/>
                  <a:gd name="T5" fmla="*/ 1479 h 1517"/>
                  <a:gd name="T6" fmla="*/ 78 w 988"/>
                  <a:gd name="T7" fmla="*/ 1461 h 1517"/>
                  <a:gd name="T8" fmla="*/ 0 w 988"/>
                  <a:gd name="T9" fmla="*/ 1517 h 1517"/>
                  <a:gd name="T10" fmla="*/ 19 w 988"/>
                  <a:gd name="T11" fmla="*/ 1423 h 1517"/>
                  <a:gd name="T12" fmla="*/ 24 w 988"/>
                  <a:gd name="T13" fmla="*/ 1476 h 1517"/>
                  <a:gd name="T14" fmla="*/ 984 w 988"/>
                  <a:gd name="T15" fmla="*/ 0 h 1517"/>
                  <a:gd name="T16" fmla="*/ 988 w 988"/>
                  <a:gd name="T17" fmla="*/ 3 h 1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8" h="1517">
                    <a:moveTo>
                      <a:pt x="988" y="3"/>
                    </a:moveTo>
                    <a:lnTo>
                      <a:pt x="988" y="3"/>
                    </a:lnTo>
                    <a:lnTo>
                      <a:pt x="28" y="1479"/>
                    </a:lnTo>
                    <a:lnTo>
                      <a:pt x="78" y="1461"/>
                    </a:lnTo>
                    <a:lnTo>
                      <a:pt x="0" y="1517"/>
                    </a:lnTo>
                    <a:lnTo>
                      <a:pt x="19" y="1423"/>
                    </a:lnTo>
                    <a:lnTo>
                      <a:pt x="24" y="1476"/>
                    </a:lnTo>
                    <a:lnTo>
                      <a:pt x="984" y="0"/>
                    </a:lnTo>
                    <a:lnTo>
                      <a:pt x="988" y="3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48" name="Freeform 837"/>
              <p:cNvSpPr>
                <a:spLocks/>
              </p:cNvSpPr>
              <p:nvPr/>
            </p:nvSpPr>
            <p:spPr bwMode="auto">
              <a:xfrm>
                <a:off x="5320" y="3170"/>
                <a:ext cx="119" cy="290"/>
              </a:xfrm>
              <a:custGeom>
                <a:avLst/>
                <a:gdLst>
                  <a:gd name="T0" fmla="*/ 225 w 230"/>
                  <a:gd name="T1" fmla="*/ 561 h 561"/>
                  <a:gd name="T2" fmla="*/ 225 w 230"/>
                  <a:gd name="T3" fmla="*/ 561 h 561"/>
                  <a:gd name="T4" fmla="*/ 15 w 230"/>
                  <a:gd name="T5" fmla="*/ 45 h 561"/>
                  <a:gd name="T6" fmla="*/ 1 w 230"/>
                  <a:gd name="T7" fmla="*/ 96 h 561"/>
                  <a:gd name="T8" fmla="*/ 0 w 230"/>
                  <a:gd name="T9" fmla="*/ 0 h 561"/>
                  <a:gd name="T10" fmla="*/ 66 w 230"/>
                  <a:gd name="T11" fmla="*/ 70 h 561"/>
                  <a:gd name="T12" fmla="*/ 20 w 230"/>
                  <a:gd name="T13" fmla="*/ 43 h 561"/>
                  <a:gd name="T14" fmla="*/ 230 w 230"/>
                  <a:gd name="T15" fmla="*/ 559 h 561"/>
                  <a:gd name="T16" fmla="*/ 225 w 230"/>
                  <a:gd name="T17" fmla="*/ 561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561">
                    <a:moveTo>
                      <a:pt x="225" y="561"/>
                    </a:moveTo>
                    <a:lnTo>
                      <a:pt x="225" y="561"/>
                    </a:lnTo>
                    <a:lnTo>
                      <a:pt x="15" y="45"/>
                    </a:lnTo>
                    <a:lnTo>
                      <a:pt x="1" y="96"/>
                    </a:lnTo>
                    <a:lnTo>
                      <a:pt x="0" y="0"/>
                    </a:lnTo>
                    <a:lnTo>
                      <a:pt x="66" y="70"/>
                    </a:lnTo>
                    <a:lnTo>
                      <a:pt x="20" y="43"/>
                    </a:lnTo>
                    <a:lnTo>
                      <a:pt x="230" y="559"/>
                    </a:lnTo>
                    <a:lnTo>
                      <a:pt x="225" y="561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49" name="Freeform 838"/>
              <p:cNvSpPr>
                <a:spLocks/>
              </p:cNvSpPr>
              <p:nvPr/>
            </p:nvSpPr>
            <p:spPr bwMode="auto">
              <a:xfrm>
                <a:off x="5320" y="3170"/>
                <a:ext cx="119" cy="290"/>
              </a:xfrm>
              <a:custGeom>
                <a:avLst/>
                <a:gdLst>
                  <a:gd name="T0" fmla="*/ 225 w 230"/>
                  <a:gd name="T1" fmla="*/ 561 h 561"/>
                  <a:gd name="T2" fmla="*/ 225 w 230"/>
                  <a:gd name="T3" fmla="*/ 561 h 561"/>
                  <a:gd name="T4" fmla="*/ 15 w 230"/>
                  <a:gd name="T5" fmla="*/ 45 h 561"/>
                  <a:gd name="T6" fmla="*/ 1 w 230"/>
                  <a:gd name="T7" fmla="*/ 96 h 561"/>
                  <a:gd name="T8" fmla="*/ 0 w 230"/>
                  <a:gd name="T9" fmla="*/ 0 h 561"/>
                  <a:gd name="T10" fmla="*/ 66 w 230"/>
                  <a:gd name="T11" fmla="*/ 70 h 561"/>
                  <a:gd name="T12" fmla="*/ 20 w 230"/>
                  <a:gd name="T13" fmla="*/ 43 h 561"/>
                  <a:gd name="T14" fmla="*/ 230 w 230"/>
                  <a:gd name="T15" fmla="*/ 559 h 561"/>
                  <a:gd name="T16" fmla="*/ 225 w 230"/>
                  <a:gd name="T17" fmla="*/ 561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561">
                    <a:moveTo>
                      <a:pt x="225" y="561"/>
                    </a:moveTo>
                    <a:lnTo>
                      <a:pt x="225" y="561"/>
                    </a:lnTo>
                    <a:lnTo>
                      <a:pt x="15" y="45"/>
                    </a:lnTo>
                    <a:lnTo>
                      <a:pt x="1" y="96"/>
                    </a:lnTo>
                    <a:lnTo>
                      <a:pt x="0" y="0"/>
                    </a:lnTo>
                    <a:lnTo>
                      <a:pt x="66" y="70"/>
                    </a:lnTo>
                    <a:lnTo>
                      <a:pt x="20" y="43"/>
                    </a:lnTo>
                    <a:lnTo>
                      <a:pt x="230" y="559"/>
                    </a:lnTo>
                    <a:lnTo>
                      <a:pt x="225" y="561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50" name="Freeform 839"/>
              <p:cNvSpPr>
                <a:spLocks/>
              </p:cNvSpPr>
              <p:nvPr/>
            </p:nvSpPr>
            <p:spPr bwMode="auto">
              <a:xfrm>
                <a:off x="5349" y="2510"/>
                <a:ext cx="662" cy="544"/>
              </a:xfrm>
              <a:custGeom>
                <a:avLst/>
                <a:gdLst>
                  <a:gd name="T0" fmla="*/ 1282 w 1282"/>
                  <a:gd name="T1" fmla="*/ 3 h 1053"/>
                  <a:gd name="T2" fmla="*/ 1282 w 1282"/>
                  <a:gd name="T3" fmla="*/ 3 h 1053"/>
                  <a:gd name="T4" fmla="*/ 39 w 1282"/>
                  <a:gd name="T5" fmla="*/ 1025 h 1053"/>
                  <a:gd name="T6" fmla="*/ 92 w 1282"/>
                  <a:gd name="T7" fmla="*/ 1024 h 1053"/>
                  <a:gd name="T8" fmla="*/ 0 w 1282"/>
                  <a:gd name="T9" fmla="*/ 1053 h 1053"/>
                  <a:gd name="T10" fmla="*/ 48 w 1282"/>
                  <a:gd name="T11" fmla="*/ 970 h 1053"/>
                  <a:gd name="T12" fmla="*/ 36 w 1282"/>
                  <a:gd name="T13" fmla="*/ 1021 h 1053"/>
                  <a:gd name="T14" fmla="*/ 1279 w 1282"/>
                  <a:gd name="T15" fmla="*/ 0 h 1053"/>
                  <a:gd name="T16" fmla="*/ 1282 w 1282"/>
                  <a:gd name="T17" fmla="*/ 3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2" h="1053">
                    <a:moveTo>
                      <a:pt x="1282" y="3"/>
                    </a:moveTo>
                    <a:lnTo>
                      <a:pt x="1282" y="3"/>
                    </a:lnTo>
                    <a:lnTo>
                      <a:pt x="39" y="1025"/>
                    </a:lnTo>
                    <a:lnTo>
                      <a:pt x="92" y="1024"/>
                    </a:lnTo>
                    <a:lnTo>
                      <a:pt x="0" y="1053"/>
                    </a:lnTo>
                    <a:lnTo>
                      <a:pt x="48" y="970"/>
                    </a:lnTo>
                    <a:lnTo>
                      <a:pt x="36" y="1021"/>
                    </a:lnTo>
                    <a:lnTo>
                      <a:pt x="1279" y="0"/>
                    </a:lnTo>
                    <a:lnTo>
                      <a:pt x="1282" y="3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51" name="Freeform 840"/>
              <p:cNvSpPr>
                <a:spLocks/>
              </p:cNvSpPr>
              <p:nvPr/>
            </p:nvSpPr>
            <p:spPr bwMode="auto">
              <a:xfrm>
                <a:off x="5349" y="2510"/>
                <a:ext cx="662" cy="544"/>
              </a:xfrm>
              <a:custGeom>
                <a:avLst/>
                <a:gdLst>
                  <a:gd name="T0" fmla="*/ 1282 w 1282"/>
                  <a:gd name="T1" fmla="*/ 3 h 1053"/>
                  <a:gd name="T2" fmla="*/ 1282 w 1282"/>
                  <a:gd name="T3" fmla="*/ 3 h 1053"/>
                  <a:gd name="T4" fmla="*/ 39 w 1282"/>
                  <a:gd name="T5" fmla="*/ 1025 h 1053"/>
                  <a:gd name="T6" fmla="*/ 92 w 1282"/>
                  <a:gd name="T7" fmla="*/ 1024 h 1053"/>
                  <a:gd name="T8" fmla="*/ 0 w 1282"/>
                  <a:gd name="T9" fmla="*/ 1053 h 1053"/>
                  <a:gd name="T10" fmla="*/ 48 w 1282"/>
                  <a:gd name="T11" fmla="*/ 970 h 1053"/>
                  <a:gd name="T12" fmla="*/ 36 w 1282"/>
                  <a:gd name="T13" fmla="*/ 1021 h 1053"/>
                  <a:gd name="T14" fmla="*/ 1279 w 1282"/>
                  <a:gd name="T15" fmla="*/ 0 h 1053"/>
                  <a:gd name="T16" fmla="*/ 1282 w 1282"/>
                  <a:gd name="T17" fmla="*/ 3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2" h="1053">
                    <a:moveTo>
                      <a:pt x="1282" y="3"/>
                    </a:moveTo>
                    <a:lnTo>
                      <a:pt x="1282" y="3"/>
                    </a:lnTo>
                    <a:lnTo>
                      <a:pt x="39" y="1025"/>
                    </a:lnTo>
                    <a:lnTo>
                      <a:pt x="92" y="1024"/>
                    </a:lnTo>
                    <a:lnTo>
                      <a:pt x="0" y="1053"/>
                    </a:lnTo>
                    <a:lnTo>
                      <a:pt x="48" y="970"/>
                    </a:lnTo>
                    <a:lnTo>
                      <a:pt x="36" y="1021"/>
                    </a:lnTo>
                    <a:lnTo>
                      <a:pt x="1279" y="0"/>
                    </a:lnTo>
                    <a:lnTo>
                      <a:pt x="1282" y="3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52" name="Freeform 841"/>
              <p:cNvSpPr>
                <a:spLocks/>
              </p:cNvSpPr>
              <p:nvPr/>
            </p:nvSpPr>
            <p:spPr bwMode="auto">
              <a:xfrm>
                <a:off x="5366" y="3089"/>
                <a:ext cx="749" cy="53"/>
              </a:xfrm>
              <a:custGeom>
                <a:avLst/>
                <a:gdLst>
                  <a:gd name="T0" fmla="*/ 1449 w 1449"/>
                  <a:gd name="T1" fmla="*/ 103 h 103"/>
                  <a:gd name="T2" fmla="*/ 1449 w 1449"/>
                  <a:gd name="T3" fmla="*/ 103 h 103"/>
                  <a:gd name="T4" fmla="*/ 47 w 1449"/>
                  <a:gd name="T5" fmla="*/ 35 h 103"/>
                  <a:gd name="T6" fmla="*/ 88 w 1449"/>
                  <a:gd name="T7" fmla="*/ 70 h 103"/>
                  <a:gd name="T8" fmla="*/ 0 w 1449"/>
                  <a:gd name="T9" fmla="*/ 31 h 103"/>
                  <a:gd name="T10" fmla="*/ 91 w 1449"/>
                  <a:gd name="T11" fmla="*/ 0 h 103"/>
                  <a:gd name="T12" fmla="*/ 48 w 1449"/>
                  <a:gd name="T13" fmla="*/ 31 h 103"/>
                  <a:gd name="T14" fmla="*/ 1449 w 1449"/>
                  <a:gd name="T15" fmla="*/ 98 h 103"/>
                  <a:gd name="T16" fmla="*/ 1449 w 1449"/>
                  <a:gd name="T1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49" h="103">
                    <a:moveTo>
                      <a:pt x="1449" y="103"/>
                    </a:moveTo>
                    <a:lnTo>
                      <a:pt x="1449" y="103"/>
                    </a:lnTo>
                    <a:lnTo>
                      <a:pt x="47" y="35"/>
                    </a:lnTo>
                    <a:lnTo>
                      <a:pt x="88" y="70"/>
                    </a:lnTo>
                    <a:lnTo>
                      <a:pt x="0" y="31"/>
                    </a:lnTo>
                    <a:lnTo>
                      <a:pt x="91" y="0"/>
                    </a:lnTo>
                    <a:lnTo>
                      <a:pt x="48" y="31"/>
                    </a:lnTo>
                    <a:lnTo>
                      <a:pt x="1449" y="98"/>
                    </a:lnTo>
                    <a:lnTo>
                      <a:pt x="1449" y="103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53" name="Freeform 842"/>
              <p:cNvSpPr>
                <a:spLocks/>
              </p:cNvSpPr>
              <p:nvPr/>
            </p:nvSpPr>
            <p:spPr bwMode="auto">
              <a:xfrm>
                <a:off x="5366" y="3089"/>
                <a:ext cx="749" cy="53"/>
              </a:xfrm>
              <a:custGeom>
                <a:avLst/>
                <a:gdLst>
                  <a:gd name="T0" fmla="*/ 1449 w 1449"/>
                  <a:gd name="T1" fmla="*/ 103 h 103"/>
                  <a:gd name="T2" fmla="*/ 1449 w 1449"/>
                  <a:gd name="T3" fmla="*/ 103 h 103"/>
                  <a:gd name="T4" fmla="*/ 47 w 1449"/>
                  <a:gd name="T5" fmla="*/ 35 h 103"/>
                  <a:gd name="T6" fmla="*/ 88 w 1449"/>
                  <a:gd name="T7" fmla="*/ 70 h 103"/>
                  <a:gd name="T8" fmla="*/ 0 w 1449"/>
                  <a:gd name="T9" fmla="*/ 31 h 103"/>
                  <a:gd name="T10" fmla="*/ 91 w 1449"/>
                  <a:gd name="T11" fmla="*/ 0 h 103"/>
                  <a:gd name="T12" fmla="*/ 48 w 1449"/>
                  <a:gd name="T13" fmla="*/ 31 h 103"/>
                  <a:gd name="T14" fmla="*/ 1449 w 1449"/>
                  <a:gd name="T15" fmla="*/ 98 h 103"/>
                  <a:gd name="T16" fmla="*/ 1449 w 1449"/>
                  <a:gd name="T1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49" h="103">
                    <a:moveTo>
                      <a:pt x="1449" y="103"/>
                    </a:moveTo>
                    <a:lnTo>
                      <a:pt x="1449" y="103"/>
                    </a:lnTo>
                    <a:lnTo>
                      <a:pt x="47" y="35"/>
                    </a:lnTo>
                    <a:lnTo>
                      <a:pt x="88" y="70"/>
                    </a:lnTo>
                    <a:lnTo>
                      <a:pt x="0" y="31"/>
                    </a:lnTo>
                    <a:lnTo>
                      <a:pt x="91" y="0"/>
                    </a:lnTo>
                    <a:lnTo>
                      <a:pt x="48" y="31"/>
                    </a:lnTo>
                    <a:lnTo>
                      <a:pt x="1449" y="98"/>
                    </a:lnTo>
                    <a:lnTo>
                      <a:pt x="1449" y="103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54" name="Freeform 843"/>
              <p:cNvSpPr>
                <a:spLocks/>
              </p:cNvSpPr>
              <p:nvPr/>
            </p:nvSpPr>
            <p:spPr bwMode="auto">
              <a:xfrm>
                <a:off x="5610" y="1831"/>
                <a:ext cx="35" cy="71"/>
              </a:xfrm>
              <a:custGeom>
                <a:avLst/>
                <a:gdLst>
                  <a:gd name="T0" fmla="*/ 21 w 68"/>
                  <a:gd name="T1" fmla="*/ 135 h 136"/>
                  <a:gd name="T2" fmla="*/ 21 w 68"/>
                  <a:gd name="T3" fmla="*/ 135 h 136"/>
                  <a:gd name="T4" fmla="*/ 41 w 68"/>
                  <a:gd name="T5" fmla="*/ 46 h 136"/>
                  <a:gd name="T6" fmla="*/ 0 w 68"/>
                  <a:gd name="T7" fmla="*/ 80 h 136"/>
                  <a:gd name="T8" fmla="*/ 53 w 68"/>
                  <a:gd name="T9" fmla="*/ 0 h 136"/>
                  <a:gd name="T10" fmla="*/ 68 w 68"/>
                  <a:gd name="T11" fmla="*/ 95 h 136"/>
                  <a:gd name="T12" fmla="*/ 45 w 68"/>
                  <a:gd name="T13" fmla="*/ 47 h 136"/>
                  <a:gd name="T14" fmla="*/ 26 w 68"/>
                  <a:gd name="T15" fmla="*/ 136 h 136"/>
                  <a:gd name="T16" fmla="*/ 21 w 68"/>
                  <a:gd name="T17" fmla="*/ 135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136">
                    <a:moveTo>
                      <a:pt x="21" y="135"/>
                    </a:moveTo>
                    <a:lnTo>
                      <a:pt x="21" y="135"/>
                    </a:lnTo>
                    <a:lnTo>
                      <a:pt x="41" y="46"/>
                    </a:lnTo>
                    <a:lnTo>
                      <a:pt x="0" y="80"/>
                    </a:lnTo>
                    <a:lnTo>
                      <a:pt x="53" y="0"/>
                    </a:lnTo>
                    <a:lnTo>
                      <a:pt x="68" y="95"/>
                    </a:lnTo>
                    <a:lnTo>
                      <a:pt x="45" y="47"/>
                    </a:lnTo>
                    <a:lnTo>
                      <a:pt x="26" y="136"/>
                    </a:lnTo>
                    <a:lnTo>
                      <a:pt x="21" y="135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55" name="Freeform 844"/>
              <p:cNvSpPr>
                <a:spLocks/>
              </p:cNvSpPr>
              <p:nvPr/>
            </p:nvSpPr>
            <p:spPr bwMode="auto">
              <a:xfrm>
                <a:off x="5610" y="1831"/>
                <a:ext cx="35" cy="71"/>
              </a:xfrm>
              <a:custGeom>
                <a:avLst/>
                <a:gdLst>
                  <a:gd name="T0" fmla="*/ 21 w 68"/>
                  <a:gd name="T1" fmla="*/ 135 h 136"/>
                  <a:gd name="T2" fmla="*/ 21 w 68"/>
                  <a:gd name="T3" fmla="*/ 135 h 136"/>
                  <a:gd name="T4" fmla="*/ 41 w 68"/>
                  <a:gd name="T5" fmla="*/ 46 h 136"/>
                  <a:gd name="T6" fmla="*/ 0 w 68"/>
                  <a:gd name="T7" fmla="*/ 80 h 136"/>
                  <a:gd name="T8" fmla="*/ 53 w 68"/>
                  <a:gd name="T9" fmla="*/ 0 h 136"/>
                  <a:gd name="T10" fmla="*/ 68 w 68"/>
                  <a:gd name="T11" fmla="*/ 95 h 136"/>
                  <a:gd name="T12" fmla="*/ 45 w 68"/>
                  <a:gd name="T13" fmla="*/ 47 h 136"/>
                  <a:gd name="T14" fmla="*/ 26 w 68"/>
                  <a:gd name="T15" fmla="*/ 136 h 136"/>
                  <a:gd name="T16" fmla="*/ 21 w 68"/>
                  <a:gd name="T17" fmla="*/ 135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136">
                    <a:moveTo>
                      <a:pt x="21" y="135"/>
                    </a:moveTo>
                    <a:lnTo>
                      <a:pt x="21" y="135"/>
                    </a:lnTo>
                    <a:lnTo>
                      <a:pt x="41" y="46"/>
                    </a:lnTo>
                    <a:lnTo>
                      <a:pt x="0" y="80"/>
                    </a:lnTo>
                    <a:lnTo>
                      <a:pt x="53" y="0"/>
                    </a:lnTo>
                    <a:lnTo>
                      <a:pt x="68" y="95"/>
                    </a:lnTo>
                    <a:lnTo>
                      <a:pt x="45" y="47"/>
                    </a:lnTo>
                    <a:lnTo>
                      <a:pt x="26" y="136"/>
                    </a:lnTo>
                    <a:lnTo>
                      <a:pt x="21" y="135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56" name="Freeform 845"/>
              <p:cNvSpPr>
                <a:spLocks/>
              </p:cNvSpPr>
              <p:nvPr/>
            </p:nvSpPr>
            <p:spPr bwMode="auto">
              <a:xfrm>
                <a:off x="5692" y="1822"/>
                <a:ext cx="152" cy="237"/>
              </a:xfrm>
              <a:custGeom>
                <a:avLst/>
                <a:gdLst>
                  <a:gd name="T0" fmla="*/ 290 w 294"/>
                  <a:gd name="T1" fmla="*/ 459 h 459"/>
                  <a:gd name="T2" fmla="*/ 290 w 294"/>
                  <a:gd name="T3" fmla="*/ 459 h 459"/>
                  <a:gd name="T4" fmla="*/ 24 w 294"/>
                  <a:gd name="T5" fmla="*/ 41 h 459"/>
                  <a:gd name="T6" fmla="*/ 19 w 294"/>
                  <a:gd name="T7" fmla="*/ 94 h 459"/>
                  <a:gd name="T8" fmla="*/ 0 w 294"/>
                  <a:gd name="T9" fmla="*/ 0 h 459"/>
                  <a:gd name="T10" fmla="*/ 78 w 294"/>
                  <a:gd name="T11" fmla="*/ 56 h 459"/>
                  <a:gd name="T12" fmla="*/ 28 w 294"/>
                  <a:gd name="T13" fmla="*/ 39 h 459"/>
                  <a:gd name="T14" fmla="*/ 294 w 294"/>
                  <a:gd name="T15" fmla="*/ 456 h 459"/>
                  <a:gd name="T16" fmla="*/ 290 w 294"/>
                  <a:gd name="T17" fmla="*/ 459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4" h="459">
                    <a:moveTo>
                      <a:pt x="290" y="459"/>
                    </a:moveTo>
                    <a:lnTo>
                      <a:pt x="290" y="459"/>
                    </a:lnTo>
                    <a:lnTo>
                      <a:pt x="24" y="41"/>
                    </a:lnTo>
                    <a:lnTo>
                      <a:pt x="19" y="94"/>
                    </a:lnTo>
                    <a:lnTo>
                      <a:pt x="0" y="0"/>
                    </a:lnTo>
                    <a:lnTo>
                      <a:pt x="78" y="56"/>
                    </a:lnTo>
                    <a:lnTo>
                      <a:pt x="28" y="39"/>
                    </a:lnTo>
                    <a:lnTo>
                      <a:pt x="294" y="456"/>
                    </a:lnTo>
                    <a:lnTo>
                      <a:pt x="290" y="459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57" name="Freeform 846"/>
              <p:cNvSpPr>
                <a:spLocks/>
              </p:cNvSpPr>
              <p:nvPr/>
            </p:nvSpPr>
            <p:spPr bwMode="auto">
              <a:xfrm>
                <a:off x="5692" y="1822"/>
                <a:ext cx="152" cy="237"/>
              </a:xfrm>
              <a:custGeom>
                <a:avLst/>
                <a:gdLst>
                  <a:gd name="T0" fmla="*/ 290 w 294"/>
                  <a:gd name="T1" fmla="*/ 459 h 459"/>
                  <a:gd name="T2" fmla="*/ 290 w 294"/>
                  <a:gd name="T3" fmla="*/ 459 h 459"/>
                  <a:gd name="T4" fmla="*/ 24 w 294"/>
                  <a:gd name="T5" fmla="*/ 41 h 459"/>
                  <a:gd name="T6" fmla="*/ 19 w 294"/>
                  <a:gd name="T7" fmla="*/ 94 h 459"/>
                  <a:gd name="T8" fmla="*/ 0 w 294"/>
                  <a:gd name="T9" fmla="*/ 0 h 459"/>
                  <a:gd name="T10" fmla="*/ 78 w 294"/>
                  <a:gd name="T11" fmla="*/ 56 h 459"/>
                  <a:gd name="T12" fmla="*/ 28 w 294"/>
                  <a:gd name="T13" fmla="*/ 39 h 459"/>
                  <a:gd name="T14" fmla="*/ 294 w 294"/>
                  <a:gd name="T15" fmla="*/ 456 h 459"/>
                  <a:gd name="T16" fmla="*/ 290 w 294"/>
                  <a:gd name="T17" fmla="*/ 459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4" h="459">
                    <a:moveTo>
                      <a:pt x="290" y="459"/>
                    </a:moveTo>
                    <a:lnTo>
                      <a:pt x="290" y="459"/>
                    </a:lnTo>
                    <a:lnTo>
                      <a:pt x="24" y="41"/>
                    </a:lnTo>
                    <a:lnTo>
                      <a:pt x="19" y="94"/>
                    </a:lnTo>
                    <a:lnTo>
                      <a:pt x="0" y="0"/>
                    </a:lnTo>
                    <a:lnTo>
                      <a:pt x="78" y="56"/>
                    </a:lnTo>
                    <a:lnTo>
                      <a:pt x="28" y="39"/>
                    </a:lnTo>
                    <a:lnTo>
                      <a:pt x="294" y="456"/>
                    </a:lnTo>
                    <a:lnTo>
                      <a:pt x="290" y="45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58" name="Freeform 847"/>
              <p:cNvSpPr>
                <a:spLocks/>
              </p:cNvSpPr>
              <p:nvPr/>
            </p:nvSpPr>
            <p:spPr bwMode="auto">
              <a:xfrm>
                <a:off x="5316" y="1757"/>
                <a:ext cx="265" cy="46"/>
              </a:xfrm>
              <a:custGeom>
                <a:avLst/>
                <a:gdLst>
                  <a:gd name="T0" fmla="*/ 0 w 512"/>
                  <a:gd name="T1" fmla="*/ 85 h 90"/>
                  <a:gd name="T2" fmla="*/ 0 w 512"/>
                  <a:gd name="T3" fmla="*/ 85 h 90"/>
                  <a:gd name="T4" fmla="*/ 464 w 512"/>
                  <a:gd name="T5" fmla="*/ 28 h 90"/>
                  <a:gd name="T6" fmla="*/ 419 w 512"/>
                  <a:gd name="T7" fmla="*/ 0 h 90"/>
                  <a:gd name="T8" fmla="*/ 512 w 512"/>
                  <a:gd name="T9" fmla="*/ 24 h 90"/>
                  <a:gd name="T10" fmla="*/ 427 w 512"/>
                  <a:gd name="T11" fmla="*/ 70 h 90"/>
                  <a:gd name="T12" fmla="*/ 465 w 512"/>
                  <a:gd name="T13" fmla="*/ 32 h 90"/>
                  <a:gd name="T14" fmla="*/ 1 w 512"/>
                  <a:gd name="T15" fmla="*/ 90 h 90"/>
                  <a:gd name="T16" fmla="*/ 0 w 512"/>
                  <a:gd name="T17" fmla="*/ 85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2" h="90">
                    <a:moveTo>
                      <a:pt x="0" y="85"/>
                    </a:moveTo>
                    <a:lnTo>
                      <a:pt x="0" y="85"/>
                    </a:lnTo>
                    <a:lnTo>
                      <a:pt x="464" y="28"/>
                    </a:lnTo>
                    <a:lnTo>
                      <a:pt x="419" y="0"/>
                    </a:lnTo>
                    <a:lnTo>
                      <a:pt x="512" y="24"/>
                    </a:lnTo>
                    <a:lnTo>
                      <a:pt x="427" y="70"/>
                    </a:lnTo>
                    <a:lnTo>
                      <a:pt x="465" y="32"/>
                    </a:lnTo>
                    <a:lnTo>
                      <a:pt x="1" y="90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59" name="Freeform 848"/>
              <p:cNvSpPr>
                <a:spLocks/>
              </p:cNvSpPr>
              <p:nvPr/>
            </p:nvSpPr>
            <p:spPr bwMode="auto">
              <a:xfrm>
                <a:off x="5316" y="1757"/>
                <a:ext cx="265" cy="46"/>
              </a:xfrm>
              <a:custGeom>
                <a:avLst/>
                <a:gdLst>
                  <a:gd name="T0" fmla="*/ 0 w 512"/>
                  <a:gd name="T1" fmla="*/ 85 h 90"/>
                  <a:gd name="T2" fmla="*/ 0 w 512"/>
                  <a:gd name="T3" fmla="*/ 85 h 90"/>
                  <a:gd name="T4" fmla="*/ 464 w 512"/>
                  <a:gd name="T5" fmla="*/ 28 h 90"/>
                  <a:gd name="T6" fmla="*/ 419 w 512"/>
                  <a:gd name="T7" fmla="*/ 0 h 90"/>
                  <a:gd name="T8" fmla="*/ 512 w 512"/>
                  <a:gd name="T9" fmla="*/ 24 h 90"/>
                  <a:gd name="T10" fmla="*/ 427 w 512"/>
                  <a:gd name="T11" fmla="*/ 70 h 90"/>
                  <a:gd name="T12" fmla="*/ 465 w 512"/>
                  <a:gd name="T13" fmla="*/ 32 h 90"/>
                  <a:gd name="T14" fmla="*/ 1 w 512"/>
                  <a:gd name="T15" fmla="*/ 90 h 90"/>
                  <a:gd name="T16" fmla="*/ 0 w 512"/>
                  <a:gd name="T17" fmla="*/ 85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2" h="90">
                    <a:moveTo>
                      <a:pt x="0" y="85"/>
                    </a:moveTo>
                    <a:lnTo>
                      <a:pt x="0" y="85"/>
                    </a:lnTo>
                    <a:lnTo>
                      <a:pt x="464" y="28"/>
                    </a:lnTo>
                    <a:lnTo>
                      <a:pt x="419" y="0"/>
                    </a:lnTo>
                    <a:lnTo>
                      <a:pt x="512" y="24"/>
                    </a:lnTo>
                    <a:lnTo>
                      <a:pt x="427" y="70"/>
                    </a:lnTo>
                    <a:lnTo>
                      <a:pt x="465" y="32"/>
                    </a:lnTo>
                    <a:lnTo>
                      <a:pt x="1" y="90"/>
                    </a:lnTo>
                    <a:lnTo>
                      <a:pt x="0" y="85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60" name="Freeform 849"/>
              <p:cNvSpPr>
                <a:spLocks/>
              </p:cNvSpPr>
              <p:nvPr/>
            </p:nvSpPr>
            <p:spPr bwMode="auto">
              <a:xfrm>
                <a:off x="5499" y="1752"/>
                <a:ext cx="81" cy="36"/>
              </a:xfrm>
              <a:custGeom>
                <a:avLst/>
                <a:gdLst>
                  <a:gd name="T0" fmla="*/ 0 w 158"/>
                  <a:gd name="T1" fmla="*/ 38 h 69"/>
                  <a:gd name="T2" fmla="*/ 0 w 158"/>
                  <a:gd name="T3" fmla="*/ 38 h 69"/>
                  <a:gd name="T4" fmla="*/ 110 w 158"/>
                  <a:gd name="T5" fmla="*/ 29 h 69"/>
                  <a:gd name="T6" fmla="*/ 66 w 158"/>
                  <a:gd name="T7" fmla="*/ 0 h 69"/>
                  <a:gd name="T8" fmla="*/ 158 w 158"/>
                  <a:gd name="T9" fmla="*/ 27 h 69"/>
                  <a:gd name="T10" fmla="*/ 72 w 158"/>
                  <a:gd name="T11" fmla="*/ 69 h 69"/>
                  <a:gd name="T12" fmla="*/ 111 w 158"/>
                  <a:gd name="T13" fmla="*/ 33 h 69"/>
                  <a:gd name="T14" fmla="*/ 1 w 158"/>
                  <a:gd name="T15" fmla="*/ 42 h 69"/>
                  <a:gd name="T16" fmla="*/ 0 w 158"/>
                  <a:gd name="T17" fmla="*/ 38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8" h="69">
                    <a:moveTo>
                      <a:pt x="0" y="38"/>
                    </a:moveTo>
                    <a:lnTo>
                      <a:pt x="0" y="38"/>
                    </a:lnTo>
                    <a:lnTo>
                      <a:pt x="110" y="29"/>
                    </a:lnTo>
                    <a:lnTo>
                      <a:pt x="66" y="0"/>
                    </a:lnTo>
                    <a:lnTo>
                      <a:pt x="158" y="27"/>
                    </a:lnTo>
                    <a:lnTo>
                      <a:pt x="72" y="69"/>
                    </a:lnTo>
                    <a:lnTo>
                      <a:pt x="111" y="33"/>
                    </a:lnTo>
                    <a:lnTo>
                      <a:pt x="1" y="42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61" name="Freeform 850"/>
              <p:cNvSpPr>
                <a:spLocks/>
              </p:cNvSpPr>
              <p:nvPr/>
            </p:nvSpPr>
            <p:spPr bwMode="auto">
              <a:xfrm>
                <a:off x="5499" y="1752"/>
                <a:ext cx="81" cy="36"/>
              </a:xfrm>
              <a:custGeom>
                <a:avLst/>
                <a:gdLst>
                  <a:gd name="T0" fmla="*/ 0 w 158"/>
                  <a:gd name="T1" fmla="*/ 38 h 69"/>
                  <a:gd name="T2" fmla="*/ 0 w 158"/>
                  <a:gd name="T3" fmla="*/ 38 h 69"/>
                  <a:gd name="T4" fmla="*/ 110 w 158"/>
                  <a:gd name="T5" fmla="*/ 29 h 69"/>
                  <a:gd name="T6" fmla="*/ 66 w 158"/>
                  <a:gd name="T7" fmla="*/ 0 h 69"/>
                  <a:gd name="T8" fmla="*/ 158 w 158"/>
                  <a:gd name="T9" fmla="*/ 27 h 69"/>
                  <a:gd name="T10" fmla="*/ 72 w 158"/>
                  <a:gd name="T11" fmla="*/ 69 h 69"/>
                  <a:gd name="T12" fmla="*/ 111 w 158"/>
                  <a:gd name="T13" fmla="*/ 33 h 69"/>
                  <a:gd name="T14" fmla="*/ 1 w 158"/>
                  <a:gd name="T15" fmla="*/ 42 h 69"/>
                  <a:gd name="T16" fmla="*/ 0 w 158"/>
                  <a:gd name="T17" fmla="*/ 38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8" h="69">
                    <a:moveTo>
                      <a:pt x="0" y="38"/>
                    </a:moveTo>
                    <a:lnTo>
                      <a:pt x="0" y="38"/>
                    </a:lnTo>
                    <a:lnTo>
                      <a:pt x="110" y="29"/>
                    </a:lnTo>
                    <a:lnTo>
                      <a:pt x="66" y="0"/>
                    </a:lnTo>
                    <a:lnTo>
                      <a:pt x="158" y="27"/>
                    </a:lnTo>
                    <a:lnTo>
                      <a:pt x="72" y="69"/>
                    </a:lnTo>
                    <a:lnTo>
                      <a:pt x="111" y="33"/>
                    </a:lnTo>
                    <a:lnTo>
                      <a:pt x="1" y="42"/>
                    </a:lnTo>
                    <a:lnTo>
                      <a:pt x="0" y="38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62" name="Freeform 851"/>
              <p:cNvSpPr>
                <a:spLocks/>
              </p:cNvSpPr>
              <p:nvPr/>
            </p:nvSpPr>
            <p:spPr bwMode="auto">
              <a:xfrm>
                <a:off x="5644" y="1733"/>
                <a:ext cx="174" cy="181"/>
              </a:xfrm>
              <a:custGeom>
                <a:avLst/>
                <a:gdLst>
                  <a:gd name="T0" fmla="*/ 0 w 335"/>
                  <a:gd name="T1" fmla="*/ 347 h 351"/>
                  <a:gd name="T2" fmla="*/ 0 w 335"/>
                  <a:gd name="T3" fmla="*/ 347 h 351"/>
                  <a:gd name="T4" fmla="*/ 300 w 335"/>
                  <a:gd name="T5" fmla="*/ 33 h 351"/>
                  <a:gd name="T6" fmla="*/ 248 w 335"/>
                  <a:gd name="T7" fmla="*/ 41 h 351"/>
                  <a:gd name="T8" fmla="*/ 335 w 335"/>
                  <a:gd name="T9" fmla="*/ 0 h 351"/>
                  <a:gd name="T10" fmla="*/ 298 w 335"/>
                  <a:gd name="T11" fmla="*/ 89 h 351"/>
                  <a:gd name="T12" fmla="*/ 304 w 335"/>
                  <a:gd name="T13" fmla="*/ 36 h 351"/>
                  <a:gd name="T14" fmla="*/ 4 w 335"/>
                  <a:gd name="T15" fmla="*/ 351 h 351"/>
                  <a:gd name="T16" fmla="*/ 0 w 335"/>
                  <a:gd name="T17" fmla="*/ 347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5" h="351">
                    <a:moveTo>
                      <a:pt x="0" y="347"/>
                    </a:moveTo>
                    <a:lnTo>
                      <a:pt x="0" y="347"/>
                    </a:lnTo>
                    <a:lnTo>
                      <a:pt x="300" y="33"/>
                    </a:lnTo>
                    <a:lnTo>
                      <a:pt x="248" y="41"/>
                    </a:lnTo>
                    <a:lnTo>
                      <a:pt x="335" y="0"/>
                    </a:lnTo>
                    <a:lnTo>
                      <a:pt x="298" y="89"/>
                    </a:lnTo>
                    <a:lnTo>
                      <a:pt x="304" y="36"/>
                    </a:lnTo>
                    <a:lnTo>
                      <a:pt x="4" y="351"/>
                    </a:lnTo>
                    <a:lnTo>
                      <a:pt x="0" y="347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63" name="Freeform 852"/>
              <p:cNvSpPr>
                <a:spLocks/>
              </p:cNvSpPr>
              <p:nvPr/>
            </p:nvSpPr>
            <p:spPr bwMode="auto">
              <a:xfrm>
                <a:off x="5644" y="1733"/>
                <a:ext cx="174" cy="181"/>
              </a:xfrm>
              <a:custGeom>
                <a:avLst/>
                <a:gdLst>
                  <a:gd name="T0" fmla="*/ 0 w 335"/>
                  <a:gd name="T1" fmla="*/ 347 h 351"/>
                  <a:gd name="T2" fmla="*/ 0 w 335"/>
                  <a:gd name="T3" fmla="*/ 347 h 351"/>
                  <a:gd name="T4" fmla="*/ 300 w 335"/>
                  <a:gd name="T5" fmla="*/ 33 h 351"/>
                  <a:gd name="T6" fmla="*/ 248 w 335"/>
                  <a:gd name="T7" fmla="*/ 41 h 351"/>
                  <a:gd name="T8" fmla="*/ 335 w 335"/>
                  <a:gd name="T9" fmla="*/ 0 h 351"/>
                  <a:gd name="T10" fmla="*/ 298 w 335"/>
                  <a:gd name="T11" fmla="*/ 89 h 351"/>
                  <a:gd name="T12" fmla="*/ 304 w 335"/>
                  <a:gd name="T13" fmla="*/ 36 h 351"/>
                  <a:gd name="T14" fmla="*/ 4 w 335"/>
                  <a:gd name="T15" fmla="*/ 351 h 351"/>
                  <a:gd name="T16" fmla="*/ 0 w 335"/>
                  <a:gd name="T17" fmla="*/ 347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5" h="351">
                    <a:moveTo>
                      <a:pt x="0" y="347"/>
                    </a:moveTo>
                    <a:lnTo>
                      <a:pt x="0" y="347"/>
                    </a:lnTo>
                    <a:lnTo>
                      <a:pt x="300" y="33"/>
                    </a:lnTo>
                    <a:lnTo>
                      <a:pt x="248" y="41"/>
                    </a:lnTo>
                    <a:lnTo>
                      <a:pt x="335" y="0"/>
                    </a:lnTo>
                    <a:lnTo>
                      <a:pt x="298" y="89"/>
                    </a:lnTo>
                    <a:lnTo>
                      <a:pt x="304" y="36"/>
                    </a:lnTo>
                    <a:lnTo>
                      <a:pt x="4" y="351"/>
                    </a:lnTo>
                    <a:lnTo>
                      <a:pt x="0" y="347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64" name="Freeform 853"/>
              <p:cNvSpPr>
                <a:spLocks/>
              </p:cNvSpPr>
              <p:nvPr/>
            </p:nvSpPr>
            <p:spPr bwMode="auto">
              <a:xfrm>
                <a:off x="5847" y="1747"/>
                <a:ext cx="47" cy="294"/>
              </a:xfrm>
              <a:custGeom>
                <a:avLst/>
                <a:gdLst>
                  <a:gd name="T0" fmla="*/ 86 w 90"/>
                  <a:gd name="T1" fmla="*/ 568 h 568"/>
                  <a:gd name="T2" fmla="*/ 86 w 90"/>
                  <a:gd name="T3" fmla="*/ 568 h 568"/>
                  <a:gd name="T4" fmla="*/ 27 w 90"/>
                  <a:gd name="T5" fmla="*/ 48 h 568"/>
                  <a:gd name="T6" fmla="*/ 0 w 90"/>
                  <a:gd name="T7" fmla="*/ 93 h 568"/>
                  <a:gd name="T8" fmla="*/ 24 w 90"/>
                  <a:gd name="T9" fmla="*/ 0 h 568"/>
                  <a:gd name="T10" fmla="*/ 69 w 90"/>
                  <a:gd name="T11" fmla="*/ 85 h 568"/>
                  <a:gd name="T12" fmla="*/ 32 w 90"/>
                  <a:gd name="T13" fmla="*/ 47 h 568"/>
                  <a:gd name="T14" fmla="*/ 90 w 90"/>
                  <a:gd name="T15" fmla="*/ 568 h 568"/>
                  <a:gd name="T16" fmla="*/ 86 w 90"/>
                  <a:gd name="T17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" h="568">
                    <a:moveTo>
                      <a:pt x="86" y="568"/>
                    </a:moveTo>
                    <a:lnTo>
                      <a:pt x="86" y="568"/>
                    </a:lnTo>
                    <a:lnTo>
                      <a:pt x="27" y="48"/>
                    </a:lnTo>
                    <a:lnTo>
                      <a:pt x="0" y="93"/>
                    </a:lnTo>
                    <a:lnTo>
                      <a:pt x="24" y="0"/>
                    </a:lnTo>
                    <a:lnTo>
                      <a:pt x="69" y="85"/>
                    </a:lnTo>
                    <a:lnTo>
                      <a:pt x="32" y="47"/>
                    </a:lnTo>
                    <a:lnTo>
                      <a:pt x="90" y="568"/>
                    </a:lnTo>
                    <a:lnTo>
                      <a:pt x="86" y="568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65" name="Freeform 854"/>
              <p:cNvSpPr>
                <a:spLocks/>
              </p:cNvSpPr>
              <p:nvPr/>
            </p:nvSpPr>
            <p:spPr bwMode="auto">
              <a:xfrm>
                <a:off x="5847" y="1747"/>
                <a:ext cx="47" cy="294"/>
              </a:xfrm>
              <a:custGeom>
                <a:avLst/>
                <a:gdLst>
                  <a:gd name="T0" fmla="*/ 86 w 90"/>
                  <a:gd name="T1" fmla="*/ 568 h 568"/>
                  <a:gd name="T2" fmla="*/ 86 w 90"/>
                  <a:gd name="T3" fmla="*/ 568 h 568"/>
                  <a:gd name="T4" fmla="*/ 27 w 90"/>
                  <a:gd name="T5" fmla="*/ 48 h 568"/>
                  <a:gd name="T6" fmla="*/ 0 w 90"/>
                  <a:gd name="T7" fmla="*/ 93 h 568"/>
                  <a:gd name="T8" fmla="*/ 24 w 90"/>
                  <a:gd name="T9" fmla="*/ 0 h 568"/>
                  <a:gd name="T10" fmla="*/ 69 w 90"/>
                  <a:gd name="T11" fmla="*/ 85 h 568"/>
                  <a:gd name="T12" fmla="*/ 32 w 90"/>
                  <a:gd name="T13" fmla="*/ 47 h 568"/>
                  <a:gd name="T14" fmla="*/ 90 w 90"/>
                  <a:gd name="T15" fmla="*/ 568 h 568"/>
                  <a:gd name="T16" fmla="*/ 86 w 90"/>
                  <a:gd name="T17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" h="568">
                    <a:moveTo>
                      <a:pt x="86" y="568"/>
                    </a:moveTo>
                    <a:lnTo>
                      <a:pt x="86" y="568"/>
                    </a:lnTo>
                    <a:lnTo>
                      <a:pt x="27" y="48"/>
                    </a:lnTo>
                    <a:lnTo>
                      <a:pt x="0" y="93"/>
                    </a:lnTo>
                    <a:lnTo>
                      <a:pt x="24" y="0"/>
                    </a:lnTo>
                    <a:lnTo>
                      <a:pt x="69" y="85"/>
                    </a:lnTo>
                    <a:lnTo>
                      <a:pt x="32" y="47"/>
                    </a:lnTo>
                    <a:lnTo>
                      <a:pt x="90" y="568"/>
                    </a:lnTo>
                    <a:lnTo>
                      <a:pt x="86" y="568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66" name="Freeform 855"/>
              <p:cNvSpPr>
                <a:spLocks/>
              </p:cNvSpPr>
              <p:nvPr/>
            </p:nvSpPr>
            <p:spPr bwMode="auto">
              <a:xfrm>
                <a:off x="5316" y="1696"/>
                <a:ext cx="486" cy="103"/>
              </a:xfrm>
              <a:custGeom>
                <a:avLst/>
                <a:gdLst>
                  <a:gd name="T0" fmla="*/ 0 w 941"/>
                  <a:gd name="T1" fmla="*/ 195 h 200"/>
                  <a:gd name="T2" fmla="*/ 0 w 941"/>
                  <a:gd name="T3" fmla="*/ 195 h 200"/>
                  <a:gd name="T4" fmla="*/ 894 w 941"/>
                  <a:gd name="T5" fmla="*/ 24 h 200"/>
                  <a:gd name="T6" fmla="*/ 847 w 941"/>
                  <a:gd name="T7" fmla="*/ 0 h 200"/>
                  <a:gd name="T8" fmla="*/ 941 w 941"/>
                  <a:gd name="T9" fmla="*/ 18 h 200"/>
                  <a:gd name="T10" fmla="*/ 860 w 941"/>
                  <a:gd name="T11" fmla="*/ 69 h 200"/>
                  <a:gd name="T12" fmla="*/ 895 w 941"/>
                  <a:gd name="T13" fmla="*/ 29 h 200"/>
                  <a:gd name="T14" fmla="*/ 0 w 941"/>
                  <a:gd name="T15" fmla="*/ 200 h 200"/>
                  <a:gd name="T16" fmla="*/ 0 w 941"/>
                  <a:gd name="T17" fmla="*/ 195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1" h="200">
                    <a:moveTo>
                      <a:pt x="0" y="195"/>
                    </a:moveTo>
                    <a:lnTo>
                      <a:pt x="0" y="195"/>
                    </a:lnTo>
                    <a:lnTo>
                      <a:pt x="894" y="24"/>
                    </a:lnTo>
                    <a:lnTo>
                      <a:pt x="847" y="0"/>
                    </a:lnTo>
                    <a:lnTo>
                      <a:pt x="941" y="18"/>
                    </a:lnTo>
                    <a:lnTo>
                      <a:pt x="860" y="69"/>
                    </a:lnTo>
                    <a:lnTo>
                      <a:pt x="895" y="29"/>
                    </a:lnTo>
                    <a:lnTo>
                      <a:pt x="0" y="200"/>
                    </a:lnTo>
                    <a:lnTo>
                      <a:pt x="0" y="195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67" name="Freeform 856"/>
              <p:cNvSpPr>
                <a:spLocks/>
              </p:cNvSpPr>
              <p:nvPr/>
            </p:nvSpPr>
            <p:spPr bwMode="auto">
              <a:xfrm>
                <a:off x="5316" y="1696"/>
                <a:ext cx="486" cy="103"/>
              </a:xfrm>
              <a:custGeom>
                <a:avLst/>
                <a:gdLst>
                  <a:gd name="T0" fmla="*/ 0 w 941"/>
                  <a:gd name="T1" fmla="*/ 195 h 200"/>
                  <a:gd name="T2" fmla="*/ 0 w 941"/>
                  <a:gd name="T3" fmla="*/ 195 h 200"/>
                  <a:gd name="T4" fmla="*/ 894 w 941"/>
                  <a:gd name="T5" fmla="*/ 24 h 200"/>
                  <a:gd name="T6" fmla="*/ 847 w 941"/>
                  <a:gd name="T7" fmla="*/ 0 h 200"/>
                  <a:gd name="T8" fmla="*/ 941 w 941"/>
                  <a:gd name="T9" fmla="*/ 18 h 200"/>
                  <a:gd name="T10" fmla="*/ 860 w 941"/>
                  <a:gd name="T11" fmla="*/ 69 h 200"/>
                  <a:gd name="T12" fmla="*/ 895 w 941"/>
                  <a:gd name="T13" fmla="*/ 29 h 200"/>
                  <a:gd name="T14" fmla="*/ 0 w 941"/>
                  <a:gd name="T15" fmla="*/ 200 h 200"/>
                  <a:gd name="T16" fmla="*/ 0 w 941"/>
                  <a:gd name="T17" fmla="*/ 195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1" h="200">
                    <a:moveTo>
                      <a:pt x="0" y="195"/>
                    </a:moveTo>
                    <a:lnTo>
                      <a:pt x="0" y="195"/>
                    </a:lnTo>
                    <a:lnTo>
                      <a:pt x="894" y="24"/>
                    </a:lnTo>
                    <a:lnTo>
                      <a:pt x="847" y="0"/>
                    </a:lnTo>
                    <a:lnTo>
                      <a:pt x="941" y="18"/>
                    </a:lnTo>
                    <a:lnTo>
                      <a:pt x="860" y="69"/>
                    </a:lnTo>
                    <a:lnTo>
                      <a:pt x="895" y="29"/>
                    </a:lnTo>
                    <a:lnTo>
                      <a:pt x="0" y="200"/>
                    </a:lnTo>
                    <a:lnTo>
                      <a:pt x="0" y="195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68" name="Freeform 857"/>
              <p:cNvSpPr>
                <a:spLocks/>
              </p:cNvSpPr>
              <p:nvPr/>
            </p:nvSpPr>
            <p:spPr bwMode="auto">
              <a:xfrm>
                <a:off x="5449" y="2152"/>
                <a:ext cx="203" cy="794"/>
              </a:xfrm>
              <a:custGeom>
                <a:avLst/>
                <a:gdLst>
                  <a:gd name="T0" fmla="*/ 388 w 393"/>
                  <a:gd name="T1" fmla="*/ 1537 h 1537"/>
                  <a:gd name="T2" fmla="*/ 388 w 393"/>
                  <a:gd name="T3" fmla="*/ 1537 h 1537"/>
                  <a:gd name="T4" fmla="*/ 22 w 393"/>
                  <a:gd name="T5" fmla="*/ 47 h 1537"/>
                  <a:gd name="T6" fmla="*/ 0 w 393"/>
                  <a:gd name="T7" fmla="*/ 96 h 1537"/>
                  <a:gd name="T8" fmla="*/ 12 w 393"/>
                  <a:gd name="T9" fmla="*/ 0 h 1537"/>
                  <a:gd name="T10" fmla="*/ 68 w 393"/>
                  <a:gd name="T11" fmla="*/ 79 h 1537"/>
                  <a:gd name="T12" fmla="*/ 26 w 393"/>
                  <a:gd name="T13" fmla="*/ 46 h 1537"/>
                  <a:gd name="T14" fmla="*/ 393 w 393"/>
                  <a:gd name="T15" fmla="*/ 1536 h 1537"/>
                  <a:gd name="T16" fmla="*/ 388 w 393"/>
                  <a:gd name="T17" fmla="*/ 1537 h 1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3" h="1537">
                    <a:moveTo>
                      <a:pt x="388" y="1537"/>
                    </a:moveTo>
                    <a:lnTo>
                      <a:pt x="388" y="1537"/>
                    </a:lnTo>
                    <a:lnTo>
                      <a:pt x="22" y="47"/>
                    </a:lnTo>
                    <a:lnTo>
                      <a:pt x="0" y="96"/>
                    </a:lnTo>
                    <a:lnTo>
                      <a:pt x="12" y="0"/>
                    </a:lnTo>
                    <a:lnTo>
                      <a:pt x="68" y="79"/>
                    </a:lnTo>
                    <a:lnTo>
                      <a:pt x="26" y="46"/>
                    </a:lnTo>
                    <a:lnTo>
                      <a:pt x="393" y="1536"/>
                    </a:lnTo>
                    <a:lnTo>
                      <a:pt x="388" y="1537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69" name="Freeform 858"/>
              <p:cNvSpPr>
                <a:spLocks/>
              </p:cNvSpPr>
              <p:nvPr/>
            </p:nvSpPr>
            <p:spPr bwMode="auto">
              <a:xfrm>
                <a:off x="5449" y="2152"/>
                <a:ext cx="203" cy="794"/>
              </a:xfrm>
              <a:custGeom>
                <a:avLst/>
                <a:gdLst>
                  <a:gd name="T0" fmla="*/ 388 w 393"/>
                  <a:gd name="T1" fmla="*/ 1537 h 1537"/>
                  <a:gd name="T2" fmla="*/ 388 w 393"/>
                  <a:gd name="T3" fmla="*/ 1537 h 1537"/>
                  <a:gd name="T4" fmla="*/ 22 w 393"/>
                  <a:gd name="T5" fmla="*/ 47 h 1537"/>
                  <a:gd name="T6" fmla="*/ 0 w 393"/>
                  <a:gd name="T7" fmla="*/ 96 h 1537"/>
                  <a:gd name="T8" fmla="*/ 12 w 393"/>
                  <a:gd name="T9" fmla="*/ 0 h 1537"/>
                  <a:gd name="T10" fmla="*/ 68 w 393"/>
                  <a:gd name="T11" fmla="*/ 79 h 1537"/>
                  <a:gd name="T12" fmla="*/ 26 w 393"/>
                  <a:gd name="T13" fmla="*/ 46 h 1537"/>
                  <a:gd name="T14" fmla="*/ 393 w 393"/>
                  <a:gd name="T15" fmla="*/ 1536 h 1537"/>
                  <a:gd name="T16" fmla="*/ 388 w 393"/>
                  <a:gd name="T17" fmla="*/ 1537 h 1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3" h="1537">
                    <a:moveTo>
                      <a:pt x="388" y="1537"/>
                    </a:moveTo>
                    <a:lnTo>
                      <a:pt x="388" y="1537"/>
                    </a:lnTo>
                    <a:lnTo>
                      <a:pt x="22" y="47"/>
                    </a:lnTo>
                    <a:lnTo>
                      <a:pt x="0" y="96"/>
                    </a:lnTo>
                    <a:lnTo>
                      <a:pt x="12" y="0"/>
                    </a:lnTo>
                    <a:lnTo>
                      <a:pt x="68" y="79"/>
                    </a:lnTo>
                    <a:lnTo>
                      <a:pt x="26" y="46"/>
                    </a:lnTo>
                    <a:lnTo>
                      <a:pt x="393" y="1536"/>
                    </a:lnTo>
                    <a:lnTo>
                      <a:pt x="388" y="1537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70" name="Freeform 859"/>
              <p:cNvSpPr>
                <a:spLocks/>
              </p:cNvSpPr>
              <p:nvPr/>
            </p:nvSpPr>
            <p:spPr bwMode="auto">
              <a:xfrm>
                <a:off x="5437" y="2153"/>
                <a:ext cx="70" cy="400"/>
              </a:xfrm>
              <a:custGeom>
                <a:avLst/>
                <a:gdLst>
                  <a:gd name="T0" fmla="*/ 132 w 136"/>
                  <a:gd name="T1" fmla="*/ 774 h 774"/>
                  <a:gd name="T2" fmla="*/ 132 w 136"/>
                  <a:gd name="T3" fmla="*/ 774 h 774"/>
                  <a:gd name="T4" fmla="*/ 26 w 136"/>
                  <a:gd name="T5" fmla="*/ 48 h 774"/>
                  <a:gd name="T6" fmla="*/ 0 w 136"/>
                  <a:gd name="T7" fmla="*/ 94 h 774"/>
                  <a:gd name="T8" fmla="*/ 22 w 136"/>
                  <a:gd name="T9" fmla="*/ 0 h 774"/>
                  <a:gd name="T10" fmla="*/ 69 w 136"/>
                  <a:gd name="T11" fmla="*/ 84 h 774"/>
                  <a:gd name="T12" fmla="*/ 31 w 136"/>
                  <a:gd name="T13" fmla="*/ 47 h 774"/>
                  <a:gd name="T14" fmla="*/ 136 w 136"/>
                  <a:gd name="T15" fmla="*/ 774 h 774"/>
                  <a:gd name="T16" fmla="*/ 132 w 136"/>
                  <a:gd name="T17" fmla="*/ 774 h 7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6" h="774">
                    <a:moveTo>
                      <a:pt x="132" y="774"/>
                    </a:moveTo>
                    <a:lnTo>
                      <a:pt x="132" y="774"/>
                    </a:lnTo>
                    <a:lnTo>
                      <a:pt x="26" y="48"/>
                    </a:lnTo>
                    <a:lnTo>
                      <a:pt x="0" y="94"/>
                    </a:lnTo>
                    <a:lnTo>
                      <a:pt x="22" y="0"/>
                    </a:lnTo>
                    <a:lnTo>
                      <a:pt x="69" y="84"/>
                    </a:lnTo>
                    <a:lnTo>
                      <a:pt x="31" y="47"/>
                    </a:lnTo>
                    <a:lnTo>
                      <a:pt x="136" y="774"/>
                    </a:lnTo>
                    <a:lnTo>
                      <a:pt x="132" y="774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71" name="Freeform 860"/>
              <p:cNvSpPr>
                <a:spLocks/>
              </p:cNvSpPr>
              <p:nvPr/>
            </p:nvSpPr>
            <p:spPr bwMode="auto">
              <a:xfrm>
                <a:off x="5437" y="2153"/>
                <a:ext cx="70" cy="400"/>
              </a:xfrm>
              <a:custGeom>
                <a:avLst/>
                <a:gdLst>
                  <a:gd name="T0" fmla="*/ 132 w 136"/>
                  <a:gd name="T1" fmla="*/ 774 h 774"/>
                  <a:gd name="T2" fmla="*/ 132 w 136"/>
                  <a:gd name="T3" fmla="*/ 774 h 774"/>
                  <a:gd name="T4" fmla="*/ 26 w 136"/>
                  <a:gd name="T5" fmla="*/ 48 h 774"/>
                  <a:gd name="T6" fmla="*/ 0 w 136"/>
                  <a:gd name="T7" fmla="*/ 94 h 774"/>
                  <a:gd name="T8" fmla="*/ 22 w 136"/>
                  <a:gd name="T9" fmla="*/ 0 h 774"/>
                  <a:gd name="T10" fmla="*/ 69 w 136"/>
                  <a:gd name="T11" fmla="*/ 84 h 774"/>
                  <a:gd name="T12" fmla="*/ 31 w 136"/>
                  <a:gd name="T13" fmla="*/ 47 h 774"/>
                  <a:gd name="T14" fmla="*/ 136 w 136"/>
                  <a:gd name="T15" fmla="*/ 774 h 774"/>
                  <a:gd name="T16" fmla="*/ 132 w 136"/>
                  <a:gd name="T17" fmla="*/ 774 h 7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6" h="774">
                    <a:moveTo>
                      <a:pt x="132" y="774"/>
                    </a:moveTo>
                    <a:lnTo>
                      <a:pt x="132" y="774"/>
                    </a:lnTo>
                    <a:lnTo>
                      <a:pt x="26" y="48"/>
                    </a:lnTo>
                    <a:lnTo>
                      <a:pt x="0" y="94"/>
                    </a:lnTo>
                    <a:lnTo>
                      <a:pt x="22" y="0"/>
                    </a:lnTo>
                    <a:lnTo>
                      <a:pt x="69" y="84"/>
                    </a:lnTo>
                    <a:lnTo>
                      <a:pt x="31" y="47"/>
                    </a:lnTo>
                    <a:lnTo>
                      <a:pt x="136" y="774"/>
                    </a:lnTo>
                    <a:lnTo>
                      <a:pt x="132" y="77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72" name="Freeform 861"/>
              <p:cNvSpPr>
                <a:spLocks/>
              </p:cNvSpPr>
              <p:nvPr/>
            </p:nvSpPr>
            <p:spPr bwMode="auto">
              <a:xfrm>
                <a:off x="5434" y="2154"/>
                <a:ext cx="152" cy="1126"/>
              </a:xfrm>
              <a:custGeom>
                <a:avLst/>
                <a:gdLst>
                  <a:gd name="T0" fmla="*/ 288 w 293"/>
                  <a:gd name="T1" fmla="*/ 2181 h 2181"/>
                  <a:gd name="T2" fmla="*/ 288 w 293"/>
                  <a:gd name="T3" fmla="*/ 2181 h 2181"/>
                  <a:gd name="T4" fmla="*/ 27 w 293"/>
                  <a:gd name="T5" fmla="*/ 47 h 2181"/>
                  <a:gd name="T6" fmla="*/ 0 w 293"/>
                  <a:gd name="T7" fmla="*/ 93 h 2181"/>
                  <a:gd name="T8" fmla="*/ 24 w 293"/>
                  <a:gd name="T9" fmla="*/ 0 h 2181"/>
                  <a:gd name="T10" fmla="*/ 69 w 293"/>
                  <a:gd name="T11" fmla="*/ 84 h 2181"/>
                  <a:gd name="T12" fmla="*/ 32 w 293"/>
                  <a:gd name="T13" fmla="*/ 47 h 2181"/>
                  <a:gd name="T14" fmla="*/ 293 w 293"/>
                  <a:gd name="T15" fmla="*/ 2181 h 2181"/>
                  <a:gd name="T16" fmla="*/ 288 w 293"/>
                  <a:gd name="T17" fmla="*/ 2181 h 2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3" h="2181">
                    <a:moveTo>
                      <a:pt x="288" y="2181"/>
                    </a:moveTo>
                    <a:lnTo>
                      <a:pt x="288" y="2181"/>
                    </a:lnTo>
                    <a:lnTo>
                      <a:pt x="27" y="47"/>
                    </a:lnTo>
                    <a:lnTo>
                      <a:pt x="0" y="93"/>
                    </a:lnTo>
                    <a:lnTo>
                      <a:pt x="24" y="0"/>
                    </a:lnTo>
                    <a:lnTo>
                      <a:pt x="69" y="84"/>
                    </a:lnTo>
                    <a:lnTo>
                      <a:pt x="32" y="47"/>
                    </a:lnTo>
                    <a:lnTo>
                      <a:pt x="293" y="2181"/>
                    </a:lnTo>
                    <a:lnTo>
                      <a:pt x="288" y="2181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73" name="Freeform 862"/>
              <p:cNvSpPr>
                <a:spLocks/>
              </p:cNvSpPr>
              <p:nvPr/>
            </p:nvSpPr>
            <p:spPr bwMode="auto">
              <a:xfrm>
                <a:off x="5434" y="2154"/>
                <a:ext cx="152" cy="1126"/>
              </a:xfrm>
              <a:custGeom>
                <a:avLst/>
                <a:gdLst>
                  <a:gd name="T0" fmla="*/ 288 w 293"/>
                  <a:gd name="T1" fmla="*/ 2181 h 2181"/>
                  <a:gd name="T2" fmla="*/ 288 w 293"/>
                  <a:gd name="T3" fmla="*/ 2181 h 2181"/>
                  <a:gd name="T4" fmla="*/ 27 w 293"/>
                  <a:gd name="T5" fmla="*/ 47 h 2181"/>
                  <a:gd name="T6" fmla="*/ 0 w 293"/>
                  <a:gd name="T7" fmla="*/ 93 h 2181"/>
                  <a:gd name="T8" fmla="*/ 24 w 293"/>
                  <a:gd name="T9" fmla="*/ 0 h 2181"/>
                  <a:gd name="T10" fmla="*/ 69 w 293"/>
                  <a:gd name="T11" fmla="*/ 84 h 2181"/>
                  <a:gd name="T12" fmla="*/ 32 w 293"/>
                  <a:gd name="T13" fmla="*/ 47 h 2181"/>
                  <a:gd name="T14" fmla="*/ 293 w 293"/>
                  <a:gd name="T15" fmla="*/ 2181 h 2181"/>
                  <a:gd name="T16" fmla="*/ 288 w 293"/>
                  <a:gd name="T17" fmla="*/ 2181 h 2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3" h="2181">
                    <a:moveTo>
                      <a:pt x="288" y="2181"/>
                    </a:moveTo>
                    <a:lnTo>
                      <a:pt x="288" y="2181"/>
                    </a:lnTo>
                    <a:lnTo>
                      <a:pt x="27" y="47"/>
                    </a:lnTo>
                    <a:lnTo>
                      <a:pt x="0" y="93"/>
                    </a:lnTo>
                    <a:lnTo>
                      <a:pt x="24" y="0"/>
                    </a:lnTo>
                    <a:lnTo>
                      <a:pt x="69" y="84"/>
                    </a:lnTo>
                    <a:lnTo>
                      <a:pt x="32" y="47"/>
                    </a:lnTo>
                    <a:lnTo>
                      <a:pt x="293" y="2181"/>
                    </a:lnTo>
                    <a:lnTo>
                      <a:pt x="288" y="2181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74" name="Freeform 863"/>
              <p:cNvSpPr>
                <a:spLocks/>
              </p:cNvSpPr>
              <p:nvPr/>
            </p:nvSpPr>
            <p:spPr bwMode="auto">
              <a:xfrm>
                <a:off x="5414" y="1853"/>
                <a:ext cx="36" cy="145"/>
              </a:xfrm>
              <a:custGeom>
                <a:avLst/>
                <a:gdLst>
                  <a:gd name="T0" fmla="*/ 29 w 70"/>
                  <a:gd name="T1" fmla="*/ 0 h 281"/>
                  <a:gd name="T2" fmla="*/ 29 w 70"/>
                  <a:gd name="T3" fmla="*/ 0 h 281"/>
                  <a:gd name="T4" fmla="*/ 39 w 70"/>
                  <a:gd name="T5" fmla="*/ 233 h 281"/>
                  <a:gd name="T6" fmla="*/ 70 w 70"/>
                  <a:gd name="T7" fmla="*/ 190 h 281"/>
                  <a:gd name="T8" fmla="*/ 38 w 70"/>
                  <a:gd name="T9" fmla="*/ 281 h 281"/>
                  <a:gd name="T10" fmla="*/ 0 w 70"/>
                  <a:gd name="T11" fmla="*/ 193 h 281"/>
                  <a:gd name="T12" fmla="*/ 34 w 70"/>
                  <a:gd name="T13" fmla="*/ 234 h 281"/>
                  <a:gd name="T14" fmla="*/ 25 w 70"/>
                  <a:gd name="T15" fmla="*/ 0 h 281"/>
                  <a:gd name="T16" fmla="*/ 29 w 70"/>
                  <a:gd name="T17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281">
                    <a:moveTo>
                      <a:pt x="29" y="0"/>
                    </a:moveTo>
                    <a:lnTo>
                      <a:pt x="29" y="0"/>
                    </a:lnTo>
                    <a:lnTo>
                      <a:pt x="39" y="233"/>
                    </a:lnTo>
                    <a:lnTo>
                      <a:pt x="70" y="190"/>
                    </a:lnTo>
                    <a:lnTo>
                      <a:pt x="38" y="281"/>
                    </a:lnTo>
                    <a:lnTo>
                      <a:pt x="0" y="193"/>
                    </a:lnTo>
                    <a:lnTo>
                      <a:pt x="34" y="234"/>
                    </a:lnTo>
                    <a:lnTo>
                      <a:pt x="25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75" name="Freeform 864"/>
              <p:cNvSpPr>
                <a:spLocks/>
              </p:cNvSpPr>
              <p:nvPr/>
            </p:nvSpPr>
            <p:spPr bwMode="auto">
              <a:xfrm>
                <a:off x="5414" y="1853"/>
                <a:ext cx="36" cy="145"/>
              </a:xfrm>
              <a:custGeom>
                <a:avLst/>
                <a:gdLst>
                  <a:gd name="T0" fmla="*/ 29 w 70"/>
                  <a:gd name="T1" fmla="*/ 0 h 281"/>
                  <a:gd name="T2" fmla="*/ 29 w 70"/>
                  <a:gd name="T3" fmla="*/ 0 h 281"/>
                  <a:gd name="T4" fmla="*/ 39 w 70"/>
                  <a:gd name="T5" fmla="*/ 233 h 281"/>
                  <a:gd name="T6" fmla="*/ 70 w 70"/>
                  <a:gd name="T7" fmla="*/ 190 h 281"/>
                  <a:gd name="T8" fmla="*/ 38 w 70"/>
                  <a:gd name="T9" fmla="*/ 281 h 281"/>
                  <a:gd name="T10" fmla="*/ 0 w 70"/>
                  <a:gd name="T11" fmla="*/ 193 h 281"/>
                  <a:gd name="T12" fmla="*/ 34 w 70"/>
                  <a:gd name="T13" fmla="*/ 234 h 281"/>
                  <a:gd name="T14" fmla="*/ 25 w 70"/>
                  <a:gd name="T15" fmla="*/ 0 h 281"/>
                  <a:gd name="T16" fmla="*/ 29 w 70"/>
                  <a:gd name="T17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281">
                    <a:moveTo>
                      <a:pt x="29" y="0"/>
                    </a:moveTo>
                    <a:lnTo>
                      <a:pt x="29" y="0"/>
                    </a:lnTo>
                    <a:lnTo>
                      <a:pt x="39" y="233"/>
                    </a:lnTo>
                    <a:lnTo>
                      <a:pt x="70" y="190"/>
                    </a:lnTo>
                    <a:lnTo>
                      <a:pt x="38" y="281"/>
                    </a:lnTo>
                    <a:lnTo>
                      <a:pt x="0" y="193"/>
                    </a:lnTo>
                    <a:lnTo>
                      <a:pt x="34" y="234"/>
                    </a:lnTo>
                    <a:lnTo>
                      <a:pt x="25" y="0"/>
                    </a:lnTo>
                    <a:lnTo>
                      <a:pt x="29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76" name="Freeform 865"/>
              <p:cNvSpPr>
                <a:spLocks/>
              </p:cNvSpPr>
              <p:nvPr/>
            </p:nvSpPr>
            <p:spPr bwMode="auto">
              <a:xfrm>
                <a:off x="5446" y="1569"/>
                <a:ext cx="104" cy="431"/>
              </a:xfrm>
              <a:custGeom>
                <a:avLst/>
                <a:gdLst>
                  <a:gd name="T0" fmla="*/ 202 w 202"/>
                  <a:gd name="T1" fmla="*/ 1 h 835"/>
                  <a:gd name="T2" fmla="*/ 202 w 202"/>
                  <a:gd name="T3" fmla="*/ 1 h 835"/>
                  <a:gd name="T4" fmla="*/ 28 w 202"/>
                  <a:gd name="T5" fmla="*/ 789 h 835"/>
                  <a:gd name="T6" fmla="*/ 69 w 202"/>
                  <a:gd name="T7" fmla="*/ 755 h 835"/>
                  <a:gd name="T8" fmla="*/ 15 w 202"/>
                  <a:gd name="T9" fmla="*/ 835 h 835"/>
                  <a:gd name="T10" fmla="*/ 0 w 202"/>
                  <a:gd name="T11" fmla="*/ 740 h 835"/>
                  <a:gd name="T12" fmla="*/ 23 w 202"/>
                  <a:gd name="T13" fmla="*/ 788 h 835"/>
                  <a:gd name="T14" fmla="*/ 198 w 202"/>
                  <a:gd name="T15" fmla="*/ 0 h 835"/>
                  <a:gd name="T16" fmla="*/ 202 w 202"/>
                  <a:gd name="T17" fmla="*/ 1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2" h="835">
                    <a:moveTo>
                      <a:pt x="202" y="1"/>
                    </a:moveTo>
                    <a:lnTo>
                      <a:pt x="202" y="1"/>
                    </a:lnTo>
                    <a:lnTo>
                      <a:pt x="28" y="789"/>
                    </a:lnTo>
                    <a:lnTo>
                      <a:pt x="69" y="755"/>
                    </a:lnTo>
                    <a:lnTo>
                      <a:pt x="15" y="835"/>
                    </a:lnTo>
                    <a:lnTo>
                      <a:pt x="0" y="740"/>
                    </a:lnTo>
                    <a:lnTo>
                      <a:pt x="23" y="788"/>
                    </a:lnTo>
                    <a:lnTo>
                      <a:pt x="198" y="0"/>
                    </a:lnTo>
                    <a:lnTo>
                      <a:pt x="202" y="1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77" name="Freeform 866"/>
              <p:cNvSpPr>
                <a:spLocks/>
              </p:cNvSpPr>
              <p:nvPr/>
            </p:nvSpPr>
            <p:spPr bwMode="auto">
              <a:xfrm>
                <a:off x="5446" y="1569"/>
                <a:ext cx="104" cy="431"/>
              </a:xfrm>
              <a:custGeom>
                <a:avLst/>
                <a:gdLst>
                  <a:gd name="T0" fmla="*/ 202 w 202"/>
                  <a:gd name="T1" fmla="*/ 1 h 835"/>
                  <a:gd name="T2" fmla="*/ 202 w 202"/>
                  <a:gd name="T3" fmla="*/ 1 h 835"/>
                  <a:gd name="T4" fmla="*/ 28 w 202"/>
                  <a:gd name="T5" fmla="*/ 789 h 835"/>
                  <a:gd name="T6" fmla="*/ 69 w 202"/>
                  <a:gd name="T7" fmla="*/ 755 h 835"/>
                  <a:gd name="T8" fmla="*/ 15 w 202"/>
                  <a:gd name="T9" fmla="*/ 835 h 835"/>
                  <a:gd name="T10" fmla="*/ 0 w 202"/>
                  <a:gd name="T11" fmla="*/ 740 h 835"/>
                  <a:gd name="T12" fmla="*/ 23 w 202"/>
                  <a:gd name="T13" fmla="*/ 788 h 835"/>
                  <a:gd name="T14" fmla="*/ 198 w 202"/>
                  <a:gd name="T15" fmla="*/ 0 h 835"/>
                  <a:gd name="T16" fmla="*/ 202 w 202"/>
                  <a:gd name="T17" fmla="*/ 1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2" h="835">
                    <a:moveTo>
                      <a:pt x="202" y="1"/>
                    </a:moveTo>
                    <a:lnTo>
                      <a:pt x="202" y="1"/>
                    </a:lnTo>
                    <a:lnTo>
                      <a:pt x="28" y="789"/>
                    </a:lnTo>
                    <a:lnTo>
                      <a:pt x="69" y="755"/>
                    </a:lnTo>
                    <a:lnTo>
                      <a:pt x="15" y="835"/>
                    </a:lnTo>
                    <a:lnTo>
                      <a:pt x="0" y="740"/>
                    </a:lnTo>
                    <a:lnTo>
                      <a:pt x="23" y="788"/>
                    </a:lnTo>
                    <a:lnTo>
                      <a:pt x="198" y="0"/>
                    </a:lnTo>
                    <a:lnTo>
                      <a:pt x="202" y="1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78" name="Freeform 867"/>
              <p:cNvSpPr>
                <a:spLocks/>
              </p:cNvSpPr>
              <p:nvPr/>
            </p:nvSpPr>
            <p:spPr bwMode="auto">
              <a:xfrm>
                <a:off x="5491" y="2132"/>
                <a:ext cx="573" cy="597"/>
              </a:xfrm>
              <a:custGeom>
                <a:avLst/>
                <a:gdLst>
                  <a:gd name="T0" fmla="*/ 1105 w 1109"/>
                  <a:gd name="T1" fmla="*/ 1155 h 1155"/>
                  <a:gd name="T2" fmla="*/ 1105 w 1109"/>
                  <a:gd name="T3" fmla="*/ 1155 h 1155"/>
                  <a:gd name="T4" fmla="*/ 31 w 1109"/>
                  <a:gd name="T5" fmla="*/ 36 h 1155"/>
                  <a:gd name="T6" fmla="*/ 37 w 1109"/>
                  <a:gd name="T7" fmla="*/ 89 h 1155"/>
                  <a:gd name="T8" fmla="*/ 0 w 1109"/>
                  <a:gd name="T9" fmla="*/ 0 h 1155"/>
                  <a:gd name="T10" fmla="*/ 87 w 1109"/>
                  <a:gd name="T11" fmla="*/ 40 h 1155"/>
                  <a:gd name="T12" fmla="*/ 35 w 1109"/>
                  <a:gd name="T13" fmla="*/ 32 h 1155"/>
                  <a:gd name="T14" fmla="*/ 1109 w 1109"/>
                  <a:gd name="T15" fmla="*/ 1152 h 1155"/>
                  <a:gd name="T16" fmla="*/ 1105 w 1109"/>
                  <a:gd name="T17" fmla="*/ 1155 h 1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9" h="1155">
                    <a:moveTo>
                      <a:pt x="1105" y="1155"/>
                    </a:moveTo>
                    <a:lnTo>
                      <a:pt x="1105" y="1155"/>
                    </a:lnTo>
                    <a:lnTo>
                      <a:pt x="31" y="36"/>
                    </a:lnTo>
                    <a:lnTo>
                      <a:pt x="37" y="89"/>
                    </a:lnTo>
                    <a:lnTo>
                      <a:pt x="0" y="0"/>
                    </a:lnTo>
                    <a:lnTo>
                      <a:pt x="87" y="40"/>
                    </a:lnTo>
                    <a:lnTo>
                      <a:pt x="35" y="32"/>
                    </a:lnTo>
                    <a:lnTo>
                      <a:pt x="1109" y="1152"/>
                    </a:lnTo>
                    <a:lnTo>
                      <a:pt x="1105" y="1155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79" name="Freeform 868"/>
              <p:cNvSpPr>
                <a:spLocks/>
              </p:cNvSpPr>
              <p:nvPr/>
            </p:nvSpPr>
            <p:spPr bwMode="auto">
              <a:xfrm>
                <a:off x="5491" y="2132"/>
                <a:ext cx="573" cy="597"/>
              </a:xfrm>
              <a:custGeom>
                <a:avLst/>
                <a:gdLst>
                  <a:gd name="T0" fmla="*/ 1105 w 1109"/>
                  <a:gd name="T1" fmla="*/ 1155 h 1155"/>
                  <a:gd name="T2" fmla="*/ 1105 w 1109"/>
                  <a:gd name="T3" fmla="*/ 1155 h 1155"/>
                  <a:gd name="T4" fmla="*/ 31 w 1109"/>
                  <a:gd name="T5" fmla="*/ 36 h 1155"/>
                  <a:gd name="T6" fmla="*/ 37 w 1109"/>
                  <a:gd name="T7" fmla="*/ 89 h 1155"/>
                  <a:gd name="T8" fmla="*/ 0 w 1109"/>
                  <a:gd name="T9" fmla="*/ 0 h 1155"/>
                  <a:gd name="T10" fmla="*/ 87 w 1109"/>
                  <a:gd name="T11" fmla="*/ 40 h 1155"/>
                  <a:gd name="T12" fmla="*/ 35 w 1109"/>
                  <a:gd name="T13" fmla="*/ 32 h 1155"/>
                  <a:gd name="T14" fmla="*/ 1109 w 1109"/>
                  <a:gd name="T15" fmla="*/ 1152 h 1155"/>
                  <a:gd name="T16" fmla="*/ 1105 w 1109"/>
                  <a:gd name="T17" fmla="*/ 1155 h 1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9" h="1155">
                    <a:moveTo>
                      <a:pt x="1105" y="1155"/>
                    </a:moveTo>
                    <a:lnTo>
                      <a:pt x="1105" y="1155"/>
                    </a:lnTo>
                    <a:lnTo>
                      <a:pt x="31" y="36"/>
                    </a:lnTo>
                    <a:lnTo>
                      <a:pt x="37" y="89"/>
                    </a:lnTo>
                    <a:lnTo>
                      <a:pt x="0" y="0"/>
                    </a:lnTo>
                    <a:lnTo>
                      <a:pt x="87" y="40"/>
                    </a:lnTo>
                    <a:lnTo>
                      <a:pt x="35" y="32"/>
                    </a:lnTo>
                    <a:lnTo>
                      <a:pt x="1109" y="1152"/>
                    </a:lnTo>
                    <a:lnTo>
                      <a:pt x="1105" y="1155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80" name="Freeform 869"/>
              <p:cNvSpPr>
                <a:spLocks/>
              </p:cNvSpPr>
              <p:nvPr/>
            </p:nvSpPr>
            <p:spPr bwMode="auto">
              <a:xfrm>
                <a:off x="6344" y="2507"/>
                <a:ext cx="176" cy="288"/>
              </a:xfrm>
              <a:custGeom>
                <a:avLst/>
                <a:gdLst>
                  <a:gd name="T0" fmla="*/ 336 w 341"/>
                  <a:gd name="T1" fmla="*/ 558 h 558"/>
                  <a:gd name="T2" fmla="*/ 336 w 341"/>
                  <a:gd name="T3" fmla="*/ 558 h 558"/>
                  <a:gd name="T4" fmla="*/ 23 w 341"/>
                  <a:gd name="T5" fmla="*/ 42 h 558"/>
                  <a:gd name="T6" fmla="*/ 17 w 341"/>
                  <a:gd name="T7" fmla="*/ 95 h 558"/>
                  <a:gd name="T8" fmla="*/ 0 w 341"/>
                  <a:gd name="T9" fmla="*/ 0 h 558"/>
                  <a:gd name="T10" fmla="*/ 77 w 341"/>
                  <a:gd name="T11" fmla="*/ 58 h 558"/>
                  <a:gd name="T12" fmla="*/ 27 w 341"/>
                  <a:gd name="T13" fmla="*/ 39 h 558"/>
                  <a:gd name="T14" fmla="*/ 341 w 341"/>
                  <a:gd name="T15" fmla="*/ 556 h 558"/>
                  <a:gd name="T16" fmla="*/ 336 w 341"/>
                  <a:gd name="T17" fmla="*/ 558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1" h="558">
                    <a:moveTo>
                      <a:pt x="336" y="558"/>
                    </a:moveTo>
                    <a:lnTo>
                      <a:pt x="336" y="558"/>
                    </a:lnTo>
                    <a:lnTo>
                      <a:pt x="23" y="42"/>
                    </a:lnTo>
                    <a:lnTo>
                      <a:pt x="17" y="95"/>
                    </a:lnTo>
                    <a:lnTo>
                      <a:pt x="0" y="0"/>
                    </a:lnTo>
                    <a:lnTo>
                      <a:pt x="77" y="58"/>
                    </a:lnTo>
                    <a:lnTo>
                      <a:pt x="27" y="39"/>
                    </a:lnTo>
                    <a:lnTo>
                      <a:pt x="341" y="556"/>
                    </a:lnTo>
                    <a:lnTo>
                      <a:pt x="336" y="558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81" name="Freeform 870"/>
              <p:cNvSpPr>
                <a:spLocks/>
              </p:cNvSpPr>
              <p:nvPr/>
            </p:nvSpPr>
            <p:spPr bwMode="auto">
              <a:xfrm>
                <a:off x="6344" y="2507"/>
                <a:ext cx="176" cy="288"/>
              </a:xfrm>
              <a:custGeom>
                <a:avLst/>
                <a:gdLst>
                  <a:gd name="T0" fmla="*/ 336 w 341"/>
                  <a:gd name="T1" fmla="*/ 558 h 558"/>
                  <a:gd name="T2" fmla="*/ 336 w 341"/>
                  <a:gd name="T3" fmla="*/ 558 h 558"/>
                  <a:gd name="T4" fmla="*/ 23 w 341"/>
                  <a:gd name="T5" fmla="*/ 42 h 558"/>
                  <a:gd name="T6" fmla="*/ 17 w 341"/>
                  <a:gd name="T7" fmla="*/ 95 h 558"/>
                  <a:gd name="T8" fmla="*/ 0 w 341"/>
                  <a:gd name="T9" fmla="*/ 0 h 558"/>
                  <a:gd name="T10" fmla="*/ 77 w 341"/>
                  <a:gd name="T11" fmla="*/ 58 h 558"/>
                  <a:gd name="T12" fmla="*/ 27 w 341"/>
                  <a:gd name="T13" fmla="*/ 39 h 558"/>
                  <a:gd name="T14" fmla="*/ 341 w 341"/>
                  <a:gd name="T15" fmla="*/ 556 h 558"/>
                  <a:gd name="T16" fmla="*/ 336 w 341"/>
                  <a:gd name="T17" fmla="*/ 558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1" h="558">
                    <a:moveTo>
                      <a:pt x="336" y="558"/>
                    </a:moveTo>
                    <a:lnTo>
                      <a:pt x="336" y="558"/>
                    </a:lnTo>
                    <a:lnTo>
                      <a:pt x="23" y="42"/>
                    </a:lnTo>
                    <a:lnTo>
                      <a:pt x="17" y="95"/>
                    </a:lnTo>
                    <a:lnTo>
                      <a:pt x="0" y="0"/>
                    </a:lnTo>
                    <a:lnTo>
                      <a:pt x="77" y="58"/>
                    </a:lnTo>
                    <a:lnTo>
                      <a:pt x="27" y="39"/>
                    </a:lnTo>
                    <a:lnTo>
                      <a:pt x="341" y="556"/>
                    </a:lnTo>
                    <a:lnTo>
                      <a:pt x="336" y="558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82" name="Freeform 871"/>
              <p:cNvSpPr>
                <a:spLocks/>
              </p:cNvSpPr>
              <p:nvPr/>
            </p:nvSpPr>
            <p:spPr bwMode="auto">
              <a:xfrm>
                <a:off x="5746" y="2232"/>
                <a:ext cx="464" cy="168"/>
              </a:xfrm>
              <a:custGeom>
                <a:avLst/>
                <a:gdLst>
                  <a:gd name="T0" fmla="*/ 1 w 898"/>
                  <a:gd name="T1" fmla="*/ 0 h 325"/>
                  <a:gd name="T2" fmla="*/ 1 w 898"/>
                  <a:gd name="T3" fmla="*/ 0 h 325"/>
                  <a:gd name="T4" fmla="*/ 854 w 898"/>
                  <a:gd name="T5" fmla="*/ 303 h 325"/>
                  <a:gd name="T6" fmla="*/ 825 w 898"/>
                  <a:gd name="T7" fmla="*/ 259 h 325"/>
                  <a:gd name="T8" fmla="*/ 898 w 898"/>
                  <a:gd name="T9" fmla="*/ 322 h 325"/>
                  <a:gd name="T10" fmla="*/ 802 w 898"/>
                  <a:gd name="T11" fmla="*/ 325 h 325"/>
                  <a:gd name="T12" fmla="*/ 852 w 898"/>
                  <a:gd name="T13" fmla="*/ 308 h 325"/>
                  <a:gd name="T14" fmla="*/ 0 w 898"/>
                  <a:gd name="T15" fmla="*/ 4 h 325"/>
                  <a:gd name="T16" fmla="*/ 1 w 898"/>
                  <a:gd name="T17" fmla="*/ 0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8" h="325">
                    <a:moveTo>
                      <a:pt x="1" y="0"/>
                    </a:moveTo>
                    <a:lnTo>
                      <a:pt x="1" y="0"/>
                    </a:lnTo>
                    <a:lnTo>
                      <a:pt x="854" y="303"/>
                    </a:lnTo>
                    <a:lnTo>
                      <a:pt x="825" y="259"/>
                    </a:lnTo>
                    <a:lnTo>
                      <a:pt x="898" y="322"/>
                    </a:lnTo>
                    <a:lnTo>
                      <a:pt x="802" y="325"/>
                    </a:lnTo>
                    <a:lnTo>
                      <a:pt x="852" y="308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83" name="Freeform 872"/>
              <p:cNvSpPr>
                <a:spLocks/>
              </p:cNvSpPr>
              <p:nvPr/>
            </p:nvSpPr>
            <p:spPr bwMode="auto">
              <a:xfrm>
                <a:off x="5746" y="2232"/>
                <a:ext cx="464" cy="168"/>
              </a:xfrm>
              <a:custGeom>
                <a:avLst/>
                <a:gdLst>
                  <a:gd name="T0" fmla="*/ 1 w 898"/>
                  <a:gd name="T1" fmla="*/ 0 h 325"/>
                  <a:gd name="T2" fmla="*/ 1 w 898"/>
                  <a:gd name="T3" fmla="*/ 0 h 325"/>
                  <a:gd name="T4" fmla="*/ 854 w 898"/>
                  <a:gd name="T5" fmla="*/ 303 h 325"/>
                  <a:gd name="T6" fmla="*/ 825 w 898"/>
                  <a:gd name="T7" fmla="*/ 259 h 325"/>
                  <a:gd name="T8" fmla="*/ 898 w 898"/>
                  <a:gd name="T9" fmla="*/ 322 h 325"/>
                  <a:gd name="T10" fmla="*/ 802 w 898"/>
                  <a:gd name="T11" fmla="*/ 325 h 325"/>
                  <a:gd name="T12" fmla="*/ 852 w 898"/>
                  <a:gd name="T13" fmla="*/ 308 h 325"/>
                  <a:gd name="T14" fmla="*/ 0 w 898"/>
                  <a:gd name="T15" fmla="*/ 4 h 325"/>
                  <a:gd name="T16" fmla="*/ 1 w 898"/>
                  <a:gd name="T17" fmla="*/ 0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8" h="325">
                    <a:moveTo>
                      <a:pt x="1" y="0"/>
                    </a:moveTo>
                    <a:lnTo>
                      <a:pt x="1" y="0"/>
                    </a:lnTo>
                    <a:lnTo>
                      <a:pt x="854" y="303"/>
                    </a:lnTo>
                    <a:lnTo>
                      <a:pt x="825" y="259"/>
                    </a:lnTo>
                    <a:lnTo>
                      <a:pt x="898" y="322"/>
                    </a:lnTo>
                    <a:lnTo>
                      <a:pt x="802" y="325"/>
                    </a:lnTo>
                    <a:lnTo>
                      <a:pt x="852" y="308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84" name="Freeform 873"/>
              <p:cNvSpPr>
                <a:spLocks/>
              </p:cNvSpPr>
              <p:nvPr/>
            </p:nvSpPr>
            <p:spPr bwMode="auto">
              <a:xfrm>
                <a:off x="6000" y="2510"/>
                <a:ext cx="253" cy="473"/>
              </a:xfrm>
              <a:custGeom>
                <a:avLst/>
                <a:gdLst>
                  <a:gd name="T0" fmla="*/ 0 w 490"/>
                  <a:gd name="T1" fmla="*/ 913 h 916"/>
                  <a:gd name="T2" fmla="*/ 0 w 490"/>
                  <a:gd name="T3" fmla="*/ 913 h 916"/>
                  <a:gd name="T4" fmla="*/ 465 w 490"/>
                  <a:gd name="T5" fmla="*/ 41 h 916"/>
                  <a:gd name="T6" fmla="*/ 416 w 490"/>
                  <a:gd name="T7" fmla="*/ 62 h 916"/>
                  <a:gd name="T8" fmla="*/ 490 w 490"/>
                  <a:gd name="T9" fmla="*/ 0 h 916"/>
                  <a:gd name="T10" fmla="*/ 478 w 490"/>
                  <a:gd name="T11" fmla="*/ 95 h 916"/>
                  <a:gd name="T12" fmla="*/ 469 w 490"/>
                  <a:gd name="T13" fmla="*/ 43 h 916"/>
                  <a:gd name="T14" fmla="*/ 4 w 490"/>
                  <a:gd name="T15" fmla="*/ 916 h 916"/>
                  <a:gd name="T16" fmla="*/ 0 w 490"/>
                  <a:gd name="T17" fmla="*/ 913 h 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0" h="916">
                    <a:moveTo>
                      <a:pt x="0" y="913"/>
                    </a:moveTo>
                    <a:lnTo>
                      <a:pt x="0" y="913"/>
                    </a:lnTo>
                    <a:lnTo>
                      <a:pt x="465" y="41"/>
                    </a:lnTo>
                    <a:lnTo>
                      <a:pt x="416" y="62"/>
                    </a:lnTo>
                    <a:lnTo>
                      <a:pt x="490" y="0"/>
                    </a:lnTo>
                    <a:lnTo>
                      <a:pt x="478" y="95"/>
                    </a:lnTo>
                    <a:lnTo>
                      <a:pt x="469" y="43"/>
                    </a:lnTo>
                    <a:lnTo>
                      <a:pt x="4" y="916"/>
                    </a:lnTo>
                    <a:lnTo>
                      <a:pt x="0" y="913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85" name="Freeform 874"/>
              <p:cNvSpPr>
                <a:spLocks/>
              </p:cNvSpPr>
              <p:nvPr/>
            </p:nvSpPr>
            <p:spPr bwMode="auto">
              <a:xfrm>
                <a:off x="6000" y="2510"/>
                <a:ext cx="253" cy="473"/>
              </a:xfrm>
              <a:custGeom>
                <a:avLst/>
                <a:gdLst>
                  <a:gd name="T0" fmla="*/ 0 w 490"/>
                  <a:gd name="T1" fmla="*/ 913 h 916"/>
                  <a:gd name="T2" fmla="*/ 0 w 490"/>
                  <a:gd name="T3" fmla="*/ 913 h 916"/>
                  <a:gd name="T4" fmla="*/ 465 w 490"/>
                  <a:gd name="T5" fmla="*/ 41 h 916"/>
                  <a:gd name="T6" fmla="*/ 416 w 490"/>
                  <a:gd name="T7" fmla="*/ 62 h 916"/>
                  <a:gd name="T8" fmla="*/ 490 w 490"/>
                  <a:gd name="T9" fmla="*/ 0 h 916"/>
                  <a:gd name="T10" fmla="*/ 478 w 490"/>
                  <a:gd name="T11" fmla="*/ 95 h 916"/>
                  <a:gd name="T12" fmla="*/ 469 w 490"/>
                  <a:gd name="T13" fmla="*/ 43 h 916"/>
                  <a:gd name="T14" fmla="*/ 4 w 490"/>
                  <a:gd name="T15" fmla="*/ 916 h 916"/>
                  <a:gd name="T16" fmla="*/ 0 w 490"/>
                  <a:gd name="T17" fmla="*/ 913 h 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0" h="916">
                    <a:moveTo>
                      <a:pt x="0" y="913"/>
                    </a:moveTo>
                    <a:lnTo>
                      <a:pt x="0" y="913"/>
                    </a:lnTo>
                    <a:lnTo>
                      <a:pt x="465" y="41"/>
                    </a:lnTo>
                    <a:lnTo>
                      <a:pt x="416" y="62"/>
                    </a:lnTo>
                    <a:lnTo>
                      <a:pt x="490" y="0"/>
                    </a:lnTo>
                    <a:lnTo>
                      <a:pt x="478" y="95"/>
                    </a:lnTo>
                    <a:lnTo>
                      <a:pt x="469" y="43"/>
                    </a:lnTo>
                    <a:lnTo>
                      <a:pt x="4" y="916"/>
                    </a:lnTo>
                    <a:lnTo>
                      <a:pt x="0" y="913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86" name="Freeform 875"/>
              <p:cNvSpPr>
                <a:spLocks/>
              </p:cNvSpPr>
              <p:nvPr/>
            </p:nvSpPr>
            <p:spPr bwMode="auto">
              <a:xfrm>
                <a:off x="5651" y="1976"/>
                <a:ext cx="570" cy="400"/>
              </a:xfrm>
              <a:custGeom>
                <a:avLst/>
                <a:gdLst>
                  <a:gd name="T0" fmla="*/ 3 w 1103"/>
                  <a:gd name="T1" fmla="*/ 0 h 774"/>
                  <a:gd name="T2" fmla="*/ 3 w 1103"/>
                  <a:gd name="T3" fmla="*/ 0 h 774"/>
                  <a:gd name="T4" fmla="*/ 1065 w 1103"/>
                  <a:gd name="T5" fmla="*/ 745 h 774"/>
                  <a:gd name="T6" fmla="*/ 1049 w 1103"/>
                  <a:gd name="T7" fmla="*/ 694 h 774"/>
                  <a:gd name="T8" fmla="*/ 1103 w 1103"/>
                  <a:gd name="T9" fmla="*/ 774 h 774"/>
                  <a:gd name="T10" fmla="*/ 1009 w 1103"/>
                  <a:gd name="T11" fmla="*/ 751 h 774"/>
                  <a:gd name="T12" fmla="*/ 1062 w 1103"/>
                  <a:gd name="T13" fmla="*/ 749 h 774"/>
                  <a:gd name="T14" fmla="*/ 0 w 1103"/>
                  <a:gd name="T15" fmla="*/ 4 h 774"/>
                  <a:gd name="T16" fmla="*/ 3 w 1103"/>
                  <a:gd name="T17" fmla="*/ 0 h 7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3" h="774">
                    <a:moveTo>
                      <a:pt x="3" y="0"/>
                    </a:moveTo>
                    <a:lnTo>
                      <a:pt x="3" y="0"/>
                    </a:lnTo>
                    <a:lnTo>
                      <a:pt x="1065" y="745"/>
                    </a:lnTo>
                    <a:lnTo>
                      <a:pt x="1049" y="694"/>
                    </a:lnTo>
                    <a:lnTo>
                      <a:pt x="1103" y="774"/>
                    </a:lnTo>
                    <a:lnTo>
                      <a:pt x="1009" y="751"/>
                    </a:lnTo>
                    <a:lnTo>
                      <a:pt x="1062" y="749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87" name="Freeform 876"/>
              <p:cNvSpPr>
                <a:spLocks/>
              </p:cNvSpPr>
              <p:nvPr/>
            </p:nvSpPr>
            <p:spPr bwMode="auto">
              <a:xfrm>
                <a:off x="5651" y="1976"/>
                <a:ext cx="570" cy="400"/>
              </a:xfrm>
              <a:custGeom>
                <a:avLst/>
                <a:gdLst>
                  <a:gd name="T0" fmla="*/ 3 w 1103"/>
                  <a:gd name="T1" fmla="*/ 0 h 774"/>
                  <a:gd name="T2" fmla="*/ 3 w 1103"/>
                  <a:gd name="T3" fmla="*/ 0 h 774"/>
                  <a:gd name="T4" fmla="*/ 1065 w 1103"/>
                  <a:gd name="T5" fmla="*/ 745 h 774"/>
                  <a:gd name="T6" fmla="*/ 1049 w 1103"/>
                  <a:gd name="T7" fmla="*/ 694 h 774"/>
                  <a:gd name="T8" fmla="*/ 1103 w 1103"/>
                  <a:gd name="T9" fmla="*/ 774 h 774"/>
                  <a:gd name="T10" fmla="*/ 1009 w 1103"/>
                  <a:gd name="T11" fmla="*/ 751 h 774"/>
                  <a:gd name="T12" fmla="*/ 1062 w 1103"/>
                  <a:gd name="T13" fmla="*/ 749 h 774"/>
                  <a:gd name="T14" fmla="*/ 0 w 1103"/>
                  <a:gd name="T15" fmla="*/ 4 h 774"/>
                  <a:gd name="T16" fmla="*/ 3 w 1103"/>
                  <a:gd name="T17" fmla="*/ 0 h 7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3" h="774">
                    <a:moveTo>
                      <a:pt x="3" y="0"/>
                    </a:moveTo>
                    <a:lnTo>
                      <a:pt x="3" y="0"/>
                    </a:lnTo>
                    <a:lnTo>
                      <a:pt x="1065" y="745"/>
                    </a:lnTo>
                    <a:lnTo>
                      <a:pt x="1049" y="694"/>
                    </a:lnTo>
                    <a:lnTo>
                      <a:pt x="1103" y="774"/>
                    </a:lnTo>
                    <a:lnTo>
                      <a:pt x="1009" y="751"/>
                    </a:lnTo>
                    <a:lnTo>
                      <a:pt x="1062" y="749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88" name="Freeform 877"/>
              <p:cNvSpPr>
                <a:spLocks/>
              </p:cNvSpPr>
              <p:nvPr/>
            </p:nvSpPr>
            <p:spPr bwMode="auto">
              <a:xfrm>
                <a:off x="6240" y="2519"/>
                <a:ext cx="52" cy="261"/>
              </a:xfrm>
              <a:custGeom>
                <a:avLst/>
                <a:gdLst>
                  <a:gd name="T0" fmla="*/ 0 w 101"/>
                  <a:gd name="T1" fmla="*/ 503 h 504"/>
                  <a:gd name="T2" fmla="*/ 0 w 101"/>
                  <a:gd name="T3" fmla="*/ 503 h 504"/>
                  <a:gd name="T4" fmla="*/ 71 w 101"/>
                  <a:gd name="T5" fmla="*/ 46 h 504"/>
                  <a:gd name="T6" fmla="*/ 32 w 101"/>
                  <a:gd name="T7" fmla="*/ 83 h 504"/>
                  <a:gd name="T8" fmla="*/ 81 w 101"/>
                  <a:gd name="T9" fmla="*/ 0 h 504"/>
                  <a:gd name="T10" fmla="*/ 101 w 101"/>
                  <a:gd name="T11" fmla="*/ 93 h 504"/>
                  <a:gd name="T12" fmla="*/ 76 w 101"/>
                  <a:gd name="T13" fmla="*/ 47 h 504"/>
                  <a:gd name="T14" fmla="*/ 4 w 101"/>
                  <a:gd name="T15" fmla="*/ 504 h 504"/>
                  <a:gd name="T16" fmla="*/ 0 w 101"/>
                  <a:gd name="T17" fmla="*/ 503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" h="504">
                    <a:moveTo>
                      <a:pt x="0" y="503"/>
                    </a:moveTo>
                    <a:lnTo>
                      <a:pt x="0" y="503"/>
                    </a:lnTo>
                    <a:lnTo>
                      <a:pt x="71" y="46"/>
                    </a:lnTo>
                    <a:lnTo>
                      <a:pt x="32" y="83"/>
                    </a:lnTo>
                    <a:lnTo>
                      <a:pt x="81" y="0"/>
                    </a:lnTo>
                    <a:lnTo>
                      <a:pt x="101" y="93"/>
                    </a:lnTo>
                    <a:lnTo>
                      <a:pt x="76" y="47"/>
                    </a:lnTo>
                    <a:lnTo>
                      <a:pt x="4" y="504"/>
                    </a:lnTo>
                    <a:lnTo>
                      <a:pt x="0" y="503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89" name="Freeform 878"/>
              <p:cNvSpPr>
                <a:spLocks/>
              </p:cNvSpPr>
              <p:nvPr/>
            </p:nvSpPr>
            <p:spPr bwMode="auto">
              <a:xfrm>
                <a:off x="6240" y="2519"/>
                <a:ext cx="52" cy="261"/>
              </a:xfrm>
              <a:custGeom>
                <a:avLst/>
                <a:gdLst>
                  <a:gd name="T0" fmla="*/ 0 w 101"/>
                  <a:gd name="T1" fmla="*/ 503 h 504"/>
                  <a:gd name="T2" fmla="*/ 0 w 101"/>
                  <a:gd name="T3" fmla="*/ 503 h 504"/>
                  <a:gd name="T4" fmla="*/ 71 w 101"/>
                  <a:gd name="T5" fmla="*/ 46 h 504"/>
                  <a:gd name="T6" fmla="*/ 32 w 101"/>
                  <a:gd name="T7" fmla="*/ 83 h 504"/>
                  <a:gd name="T8" fmla="*/ 81 w 101"/>
                  <a:gd name="T9" fmla="*/ 0 h 504"/>
                  <a:gd name="T10" fmla="*/ 101 w 101"/>
                  <a:gd name="T11" fmla="*/ 93 h 504"/>
                  <a:gd name="T12" fmla="*/ 76 w 101"/>
                  <a:gd name="T13" fmla="*/ 47 h 504"/>
                  <a:gd name="T14" fmla="*/ 4 w 101"/>
                  <a:gd name="T15" fmla="*/ 504 h 504"/>
                  <a:gd name="T16" fmla="*/ 0 w 101"/>
                  <a:gd name="T17" fmla="*/ 503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" h="504">
                    <a:moveTo>
                      <a:pt x="0" y="503"/>
                    </a:moveTo>
                    <a:lnTo>
                      <a:pt x="0" y="503"/>
                    </a:lnTo>
                    <a:lnTo>
                      <a:pt x="71" y="46"/>
                    </a:lnTo>
                    <a:lnTo>
                      <a:pt x="32" y="83"/>
                    </a:lnTo>
                    <a:lnTo>
                      <a:pt x="81" y="0"/>
                    </a:lnTo>
                    <a:lnTo>
                      <a:pt x="101" y="93"/>
                    </a:lnTo>
                    <a:lnTo>
                      <a:pt x="76" y="47"/>
                    </a:lnTo>
                    <a:lnTo>
                      <a:pt x="4" y="504"/>
                    </a:lnTo>
                    <a:lnTo>
                      <a:pt x="0" y="503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90" name="Freeform 879"/>
              <p:cNvSpPr>
                <a:spLocks/>
              </p:cNvSpPr>
              <p:nvPr/>
            </p:nvSpPr>
            <p:spPr bwMode="auto">
              <a:xfrm>
                <a:off x="5703" y="1812"/>
                <a:ext cx="529" cy="550"/>
              </a:xfrm>
              <a:custGeom>
                <a:avLst/>
                <a:gdLst>
                  <a:gd name="T0" fmla="*/ 3 w 1025"/>
                  <a:gd name="T1" fmla="*/ 0 h 1065"/>
                  <a:gd name="T2" fmla="*/ 3 w 1025"/>
                  <a:gd name="T3" fmla="*/ 0 h 1065"/>
                  <a:gd name="T4" fmla="*/ 994 w 1025"/>
                  <a:gd name="T5" fmla="*/ 1029 h 1065"/>
                  <a:gd name="T6" fmla="*/ 988 w 1025"/>
                  <a:gd name="T7" fmla="*/ 976 h 1065"/>
                  <a:gd name="T8" fmla="*/ 1025 w 1025"/>
                  <a:gd name="T9" fmla="*/ 1065 h 1065"/>
                  <a:gd name="T10" fmla="*/ 938 w 1025"/>
                  <a:gd name="T11" fmla="*/ 1025 h 1065"/>
                  <a:gd name="T12" fmla="*/ 990 w 1025"/>
                  <a:gd name="T13" fmla="*/ 1033 h 1065"/>
                  <a:gd name="T14" fmla="*/ 0 w 1025"/>
                  <a:gd name="T15" fmla="*/ 3 h 1065"/>
                  <a:gd name="T16" fmla="*/ 3 w 1025"/>
                  <a:gd name="T17" fmla="*/ 0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5" h="1065">
                    <a:moveTo>
                      <a:pt x="3" y="0"/>
                    </a:moveTo>
                    <a:lnTo>
                      <a:pt x="3" y="0"/>
                    </a:lnTo>
                    <a:lnTo>
                      <a:pt x="994" y="1029"/>
                    </a:lnTo>
                    <a:lnTo>
                      <a:pt x="988" y="976"/>
                    </a:lnTo>
                    <a:lnTo>
                      <a:pt x="1025" y="1065"/>
                    </a:lnTo>
                    <a:lnTo>
                      <a:pt x="938" y="1025"/>
                    </a:lnTo>
                    <a:lnTo>
                      <a:pt x="990" y="1033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91" name="Freeform 880"/>
              <p:cNvSpPr>
                <a:spLocks/>
              </p:cNvSpPr>
              <p:nvPr/>
            </p:nvSpPr>
            <p:spPr bwMode="auto">
              <a:xfrm>
                <a:off x="5703" y="1812"/>
                <a:ext cx="529" cy="550"/>
              </a:xfrm>
              <a:custGeom>
                <a:avLst/>
                <a:gdLst>
                  <a:gd name="T0" fmla="*/ 3 w 1025"/>
                  <a:gd name="T1" fmla="*/ 0 h 1065"/>
                  <a:gd name="T2" fmla="*/ 3 w 1025"/>
                  <a:gd name="T3" fmla="*/ 0 h 1065"/>
                  <a:gd name="T4" fmla="*/ 994 w 1025"/>
                  <a:gd name="T5" fmla="*/ 1029 h 1065"/>
                  <a:gd name="T6" fmla="*/ 988 w 1025"/>
                  <a:gd name="T7" fmla="*/ 976 h 1065"/>
                  <a:gd name="T8" fmla="*/ 1025 w 1025"/>
                  <a:gd name="T9" fmla="*/ 1065 h 1065"/>
                  <a:gd name="T10" fmla="*/ 938 w 1025"/>
                  <a:gd name="T11" fmla="*/ 1025 h 1065"/>
                  <a:gd name="T12" fmla="*/ 990 w 1025"/>
                  <a:gd name="T13" fmla="*/ 1033 h 1065"/>
                  <a:gd name="T14" fmla="*/ 0 w 1025"/>
                  <a:gd name="T15" fmla="*/ 3 h 1065"/>
                  <a:gd name="T16" fmla="*/ 3 w 1025"/>
                  <a:gd name="T17" fmla="*/ 0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5" h="1065">
                    <a:moveTo>
                      <a:pt x="3" y="0"/>
                    </a:moveTo>
                    <a:lnTo>
                      <a:pt x="3" y="0"/>
                    </a:lnTo>
                    <a:lnTo>
                      <a:pt x="994" y="1029"/>
                    </a:lnTo>
                    <a:lnTo>
                      <a:pt x="988" y="976"/>
                    </a:lnTo>
                    <a:lnTo>
                      <a:pt x="1025" y="1065"/>
                    </a:lnTo>
                    <a:lnTo>
                      <a:pt x="938" y="1025"/>
                    </a:lnTo>
                    <a:lnTo>
                      <a:pt x="990" y="1033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92" name="Freeform 881"/>
              <p:cNvSpPr>
                <a:spLocks/>
              </p:cNvSpPr>
              <p:nvPr/>
            </p:nvSpPr>
            <p:spPr bwMode="auto">
              <a:xfrm>
                <a:off x="6250" y="2518"/>
                <a:ext cx="35" cy="50"/>
              </a:xfrm>
              <a:custGeom>
                <a:avLst/>
                <a:gdLst>
                  <a:gd name="T0" fmla="*/ 31 w 68"/>
                  <a:gd name="T1" fmla="*/ 90 h 95"/>
                  <a:gd name="T2" fmla="*/ 31 w 68"/>
                  <a:gd name="T3" fmla="*/ 90 h 95"/>
                  <a:gd name="T4" fmla="*/ 40 w 68"/>
                  <a:gd name="T5" fmla="*/ 46 h 95"/>
                  <a:gd name="T6" fmla="*/ 0 w 68"/>
                  <a:gd name="T7" fmla="*/ 80 h 95"/>
                  <a:gd name="T8" fmla="*/ 52 w 68"/>
                  <a:gd name="T9" fmla="*/ 0 h 95"/>
                  <a:gd name="T10" fmla="*/ 68 w 68"/>
                  <a:gd name="T11" fmla="*/ 95 h 95"/>
                  <a:gd name="T12" fmla="*/ 45 w 68"/>
                  <a:gd name="T13" fmla="*/ 47 h 95"/>
                  <a:gd name="T14" fmla="*/ 36 w 68"/>
                  <a:gd name="T15" fmla="*/ 91 h 95"/>
                  <a:gd name="T16" fmla="*/ 31 w 68"/>
                  <a:gd name="T17" fmla="*/ 9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95">
                    <a:moveTo>
                      <a:pt x="31" y="90"/>
                    </a:moveTo>
                    <a:lnTo>
                      <a:pt x="31" y="90"/>
                    </a:lnTo>
                    <a:lnTo>
                      <a:pt x="40" y="46"/>
                    </a:lnTo>
                    <a:lnTo>
                      <a:pt x="0" y="80"/>
                    </a:lnTo>
                    <a:lnTo>
                      <a:pt x="52" y="0"/>
                    </a:lnTo>
                    <a:lnTo>
                      <a:pt x="68" y="95"/>
                    </a:lnTo>
                    <a:lnTo>
                      <a:pt x="45" y="47"/>
                    </a:lnTo>
                    <a:lnTo>
                      <a:pt x="36" y="91"/>
                    </a:lnTo>
                    <a:lnTo>
                      <a:pt x="31" y="9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93" name="Freeform 882"/>
              <p:cNvSpPr>
                <a:spLocks/>
              </p:cNvSpPr>
              <p:nvPr/>
            </p:nvSpPr>
            <p:spPr bwMode="auto">
              <a:xfrm>
                <a:off x="6250" y="2518"/>
                <a:ext cx="35" cy="50"/>
              </a:xfrm>
              <a:custGeom>
                <a:avLst/>
                <a:gdLst>
                  <a:gd name="T0" fmla="*/ 31 w 68"/>
                  <a:gd name="T1" fmla="*/ 90 h 95"/>
                  <a:gd name="T2" fmla="*/ 31 w 68"/>
                  <a:gd name="T3" fmla="*/ 90 h 95"/>
                  <a:gd name="T4" fmla="*/ 40 w 68"/>
                  <a:gd name="T5" fmla="*/ 46 h 95"/>
                  <a:gd name="T6" fmla="*/ 0 w 68"/>
                  <a:gd name="T7" fmla="*/ 80 h 95"/>
                  <a:gd name="T8" fmla="*/ 52 w 68"/>
                  <a:gd name="T9" fmla="*/ 0 h 95"/>
                  <a:gd name="T10" fmla="*/ 68 w 68"/>
                  <a:gd name="T11" fmla="*/ 95 h 95"/>
                  <a:gd name="T12" fmla="*/ 45 w 68"/>
                  <a:gd name="T13" fmla="*/ 47 h 95"/>
                  <a:gd name="T14" fmla="*/ 36 w 68"/>
                  <a:gd name="T15" fmla="*/ 91 h 95"/>
                  <a:gd name="T16" fmla="*/ 31 w 68"/>
                  <a:gd name="T17" fmla="*/ 9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95">
                    <a:moveTo>
                      <a:pt x="31" y="90"/>
                    </a:moveTo>
                    <a:lnTo>
                      <a:pt x="31" y="90"/>
                    </a:lnTo>
                    <a:lnTo>
                      <a:pt x="40" y="46"/>
                    </a:lnTo>
                    <a:lnTo>
                      <a:pt x="0" y="80"/>
                    </a:lnTo>
                    <a:lnTo>
                      <a:pt x="52" y="0"/>
                    </a:lnTo>
                    <a:lnTo>
                      <a:pt x="68" y="95"/>
                    </a:lnTo>
                    <a:lnTo>
                      <a:pt x="45" y="47"/>
                    </a:lnTo>
                    <a:lnTo>
                      <a:pt x="36" y="91"/>
                    </a:lnTo>
                    <a:lnTo>
                      <a:pt x="31" y="9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94" name="Freeform 883"/>
              <p:cNvSpPr>
                <a:spLocks/>
              </p:cNvSpPr>
              <p:nvPr/>
            </p:nvSpPr>
            <p:spPr bwMode="auto">
              <a:xfrm>
                <a:off x="6145" y="2510"/>
                <a:ext cx="109" cy="207"/>
              </a:xfrm>
              <a:custGeom>
                <a:avLst/>
                <a:gdLst>
                  <a:gd name="T0" fmla="*/ 0 w 211"/>
                  <a:gd name="T1" fmla="*/ 399 h 402"/>
                  <a:gd name="T2" fmla="*/ 0 w 211"/>
                  <a:gd name="T3" fmla="*/ 399 h 402"/>
                  <a:gd name="T4" fmla="*/ 187 w 211"/>
                  <a:gd name="T5" fmla="*/ 42 h 402"/>
                  <a:gd name="T6" fmla="*/ 138 w 211"/>
                  <a:gd name="T7" fmla="*/ 64 h 402"/>
                  <a:gd name="T8" fmla="*/ 211 w 211"/>
                  <a:gd name="T9" fmla="*/ 0 h 402"/>
                  <a:gd name="T10" fmla="*/ 200 w 211"/>
                  <a:gd name="T11" fmla="*/ 96 h 402"/>
                  <a:gd name="T12" fmla="*/ 191 w 211"/>
                  <a:gd name="T13" fmla="*/ 44 h 402"/>
                  <a:gd name="T14" fmla="*/ 4 w 211"/>
                  <a:gd name="T15" fmla="*/ 402 h 402"/>
                  <a:gd name="T16" fmla="*/ 0 w 211"/>
                  <a:gd name="T17" fmla="*/ 399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1" h="402">
                    <a:moveTo>
                      <a:pt x="0" y="399"/>
                    </a:moveTo>
                    <a:lnTo>
                      <a:pt x="0" y="399"/>
                    </a:lnTo>
                    <a:lnTo>
                      <a:pt x="187" y="42"/>
                    </a:lnTo>
                    <a:lnTo>
                      <a:pt x="138" y="64"/>
                    </a:lnTo>
                    <a:lnTo>
                      <a:pt x="211" y="0"/>
                    </a:lnTo>
                    <a:lnTo>
                      <a:pt x="200" y="96"/>
                    </a:lnTo>
                    <a:lnTo>
                      <a:pt x="191" y="44"/>
                    </a:lnTo>
                    <a:lnTo>
                      <a:pt x="4" y="402"/>
                    </a:lnTo>
                    <a:lnTo>
                      <a:pt x="0" y="399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95" name="Freeform 884"/>
              <p:cNvSpPr>
                <a:spLocks/>
              </p:cNvSpPr>
              <p:nvPr/>
            </p:nvSpPr>
            <p:spPr bwMode="auto">
              <a:xfrm>
                <a:off x="6145" y="2510"/>
                <a:ext cx="109" cy="207"/>
              </a:xfrm>
              <a:custGeom>
                <a:avLst/>
                <a:gdLst>
                  <a:gd name="T0" fmla="*/ 0 w 211"/>
                  <a:gd name="T1" fmla="*/ 399 h 402"/>
                  <a:gd name="T2" fmla="*/ 0 w 211"/>
                  <a:gd name="T3" fmla="*/ 399 h 402"/>
                  <a:gd name="T4" fmla="*/ 187 w 211"/>
                  <a:gd name="T5" fmla="*/ 42 h 402"/>
                  <a:gd name="T6" fmla="*/ 138 w 211"/>
                  <a:gd name="T7" fmla="*/ 64 h 402"/>
                  <a:gd name="T8" fmla="*/ 211 w 211"/>
                  <a:gd name="T9" fmla="*/ 0 h 402"/>
                  <a:gd name="T10" fmla="*/ 200 w 211"/>
                  <a:gd name="T11" fmla="*/ 96 h 402"/>
                  <a:gd name="T12" fmla="*/ 191 w 211"/>
                  <a:gd name="T13" fmla="*/ 44 h 402"/>
                  <a:gd name="T14" fmla="*/ 4 w 211"/>
                  <a:gd name="T15" fmla="*/ 402 h 402"/>
                  <a:gd name="T16" fmla="*/ 0 w 211"/>
                  <a:gd name="T17" fmla="*/ 399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1" h="402">
                    <a:moveTo>
                      <a:pt x="0" y="399"/>
                    </a:moveTo>
                    <a:lnTo>
                      <a:pt x="0" y="399"/>
                    </a:lnTo>
                    <a:lnTo>
                      <a:pt x="187" y="42"/>
                    </a:lnTo>
                    <a:lnTo>
                      <a:pt x="138" y="64"/>
                    </a:lnTo>
                    <a:lnTo>
                      <a:pt x="211" y="0"/>
                    </a:lnTo>
                    <a:lnTo>
                      <a:pt x="200" y="96"/>
                    </a:lnTo>
                    <a:lnTo>
                      <a:pt x="191" y="44"/>
                    </a:lnTo>
                    <a:lnTo>
                      <a:pt x="4" y="402"/>
                    </a:lnTo>
                    <a:lnTo>
                      <a:pt x="0" y="39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96" name="Freeform 885"/>
              <p:cNvSpPr>
                <a:spLocks/>
              </p:cNvSpPr>
              <p:nvPr/>
            </p:nvSpPr>
            <p:spPr bwMode="auto">
              <a:xfrm>
                <a:off x="6157" y="2425"/>
                <a:ext cx="48" cy="36"/>
              </a:xfrm>
              <a:custGeom>
                <a:avLst/>
                <a:gdLst>
                  <a:gd name="T0" fmla="*/ 38 w 92"/>
                  <a:gd name="T1" fmla="*/ 29 h 69"/>
                  <a:gd name="T2" fmla="*/ 38 w 92"/>
                  <a:gd name="T3" fmla="*/ 29 h 69"/>
                  <a:gd name="T4" fmla="*/ 45 w 92"/>
                  <a:gd name="T5" fmla="*/ 28 h 69"/>
                  <a:gd name="T6" fmla="*/ 0 w 92"/>
                  <a:gd name="T7" fmla="*/ 0 h 69"/>
                  <a:gd name="T8" fmla="*/ 92 w 92"/>
                  <a:gd name="T9" fmla="*/ 25 h 69"/>
                  <a:gd name="T10" fmla="*/ 7 w 92"/>
                  <a:gd name="T11" fmla="*/ 69 h 69"/>
                  <a:gd name="T12" fmla="*/ 45 w 92"/>
                  <a:gd name="T13" fmla="*/ 33 h 69"/>
                  <a:gd name="T14" fmla="*/ 39 w 92"/>
                  <a:gd name="T15" fmla="*/ 33 h 69"/>
                  <a:gd name="T16" fmla="*/ 38 w 92"/>
                  <a:gd name="T17" fmla="*/ 2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69">
                    <a:moveTo>
                      <a:pt x="38" y="29"/>
                    </a:moveTo>
                    <a:lnTo>
                      <a:pt x="38" y="29"/>
                    </a:lnTo>
                    <a:lnTo>
                      <a:pt x="45" y="28"/>
                    </a:lnTo>
                    <a:lnTo>
                      <a:pt x="0" y="0"/>
                    </a:lnTo>
                    <a:lnTo>
                      <a:pt x="92" y="25"/>
                    </a:lnTo>
                    <a:lnTo>
                      <a:pt x="7" y="69"/>
                    </a:lnTo>
                    <a:lnTo>
                      <a:pt x="45" y="33"/>
                    </a:lnTo>
                    <a:lnTo>
                      <a:pt x="39" y="33"/>
                    </a:lnTo>
                    <a:lnTo>
                      <a:pt x="38" y="29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97" name="Freeform 886"/>
              <p:cNvSpPr>
                <a:spLocks/>
              </p:cNvSpPr>
              <p:nvPr/>
            </p:nvSpPr>
            <p:spPr bwMode="auto">
              <a:xfrm>
                <a:off x="6157" y="2425"/>
                <a:ext cx="48" cy="36"/>
              </a:xfrm>
              <a:custGeom>
                <a:avLst/>
                <a:gdLst>
                  <a:gd name="T0" fmla="*/ 38 w 92"/>
                  <a:gd name="T1" fmla="*/ 29 h 69"/>
                  <a:gd name="T2" fmla="*/ 38 w 92"/>
                  <a:gd name="T3" fmla="*/ 29 h 69"/>
                  <a:gd name="T4" fmla="*/ 45 w 92"/>
                  <a:gd name="T5" fmla="*/ 28 h 69"/>
                  <a:gd name="T6" fmla="*/ 0 w 92"/>
                  <a:gd name="T7" fmla="*/ 0 h 69"/>
                  <a:gd name="T8" fmla="*/ 92 w 92"/>
                  <a:gd name="T9" fmla="*/ 25 h 69"/>
                  <a:gd name="T10" fmla="*/ 7 w 92"/>
                  <a:gd name="T11" fmla="*/ 69 h 69"/>
                  <a:gd name="T12" fmla="*/ 45 w 92"/>
                  <a:gd name="T13" fmla="*/ 33 h 69"/>
                  <a:gd name="T14" fmla="*/ 39 w 92"/>
                  <a:gd name="T15" fmla="*/ 33 h 69"/>
                  <a:gd name="T16" fmla="*/ 38 w 92"/>
                  <a:gd name="T17" fmla="*/ 2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69">
                    <a:moveTo>
                      <a:pt x="38" y="29"/>
                    </a:moveTo>
                    <a:lnTo>
                      <a:pt x="38" y="29"/>
                    </a:lnTo>
                    <a:lnTo>
                      <a:pt x="45" y="28"/>
                    </a:lnTo>
                    <a:lnTo>
                      <a:pt x="0" y="0"/>
                    </a:lnTo>
                    <a:lnTo>
                      <a:pt x="92" y="25"/>
                    </a:lnTo>
                    <a:lnTo>
                      <a:pt x="7" y="69"/>
                    </a:lnTo>
                    <a:lnTo>
                      <a:pt x="45" y="33"/>
                    </a:lnTo>
                    <a:lnTo>
                      <a:pt x="39" y="33"/>
                    </a:lnTo>
                    <a:lnTo>
                      <a:pt x="38" y="2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98" name="Freeform 887"/>
              <p:cNvSpPr>
                <a:spLocks/>
              </p:cNvSpPr>
              <p:nvPr/>
            </p:nvSpPr>
            <p:spPr bwMode="auto">
              <a:xfrm>
                <a:off x="6167" y="2519"/>
                <a:ext cx="121" cy="580"/>
              </a:xfrm>
              <a:custGeom>
                <a:avLst/>
                <a:gdLst>
                  <a:gd name="T0" fmla="*/ 0 w 233"/>
                  <a:gd name="T1" fmla="*/ 1121 h 1122"/>
                  <a:gd name="T2" fmla="*/ 0 w 233"/>
                  <a:gd name="T3" fmla="*/ 1121 h 1122"/>
                  <a:gd name="T4" fmla="*/ 205 w 233"/>
                  <a:gd name="T5" fmla="*/ 46 h 1122"/>
                  <a:gd name="T6" fmla="*/ 165 w 233"/>
                  <a:gd name="T7" fmla="*/ 81 h 1122"/>
                  <a:gd name="T8" fmla="*/ 216 w 233"/>
                  <a:gd name="T9" fmla="*/ 0 h 1122"/>
                  <a:gd name="T10" fmla="*/ 233 w 233"/>
                  <a:gd name="T11" fmla="*/ 94 h 1122"/>
                  <a:gd name="T12" fmla="*/ 209 w 233"/>
                  <a:gd name="T13" fmla="*/ 47 h 1122"/>
                  <a:gd name="T14" fmla="*/ 4 w 233"/>
                  <a:gd name="T15" fmla="*/ 1122 h 1122"/>
                  <a:gd name="T16" fmla="*/ 0 w 233"/>
                  <a:gd name="T17" fmla="*/ 1121 h 1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3" h="1122">
                    <a:moveTo>
                      <a:pt x="0" y="1121"/>
                    </a:moveTo>
                    <a:lnTo>
                      <a:pt x="0" y="1121"/>
                    </a:lnTo>
                    <a:lnTo>
                      <a:pt x="205" y="46"/>
                    </a:lnTo>
                    <a:lnTo>
                      <a:pt x="165" y="81"/>
                    </a:lnTo>
                    <a:lnTo>
                      <a:pt x="216" y="0"/>
                    </a:lnTo>
                    <a:lnTo>
                      <a:pt x="233" y="94"/>
                    </a:lnTo>
                    <a:lnTo>
                      <a:pt x="209" y="47"/>
                    </a:lnTo>
                    <a:lnTo>
                      <a:pt x="4" y="1122"/>
                    </a:lnTo>
                    <a:lnTo>
                      <a:pt x="0" y="1121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99" name="Freeform 888"/>
              <p:cNvSpPr>
                <a:spLocks/>
              </p:cNvSpPr>
              <p:nvPr/>
            </p:nvSpPr>
            <p:spPr bwMode="auto">
              <a:xfrm>
                <a:off x="6167" y="2519"/>
                <a:ext cx="121" cy="580"/>
              </a:xfrm>
              <a:custGeom>
                <a:avLst/>
                <a:gdLst>
                  <a:gd name="T0" fmla="*/ 0 w 233"/>
                  <a:gd name="T1" fmla="*/ 1121 h 1122"/>
                  <a:gd name="T2" fmla="*/ 0 w 233"/>
                  <a:gd name="T3" fmla="*/ 1121 h 1122"/>
                  <a:gd name="T4" fmla="*/ 205 w 233"/>
                  <a:gd name="T5" fmla="*/ 46 h 1122"/>
                  <a:gd name="T6" fmla="*/ 165 w 233"/>
                  <a:gd name="T7" fmla="*/ 81 h 1122"/>
                  <a:gd name="T8" fmla="*/ 216 w 233"/>
                  <a:gd name="T9" fmla="*/ 0 h 1122"/>
                  <a:gd name="T10" fmla="*/ 233 w 233"/>
                  <a:gd name="T11" fmla="*/ 94 h 1122"/>
                  <a:gd name="T12" fmla="*/ 209 w 233"/>
                  <a:gd name="T13" fmla="*/ 47 h 1122"/>
                  <a:gd name="T14" fmla="*/ 4 w 233"/>
                  <a:gd name="T15" fmla="*/ 1122 h 1122"/>
                  <a:gd name="T16" fmla="*/ 0 w 233"/>
                  <a:gd name="T17" fmla="*/ 1121 h 1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3" h="1122">
                    <a:moveTo>
                      <a:pt x="0" y="1121"/>
                    </a:moveTo>
                    <a:lnTo>
                      <a:pt x="0" y="1121"/>
                    </a:lnTo>
                    <a:lnTo>
                      <a:pt x="205" y="46"/>
                    </a:lnTo>
                    <a:lnTo>
                      <a:pt x="165" y="81"/>
                    </a:lnTo>
                    <a:lnTo>
                      <a:pt x="216" y="0"/>
                    </a:lnTo>
                    <a:lnTo>
                      <a:pt x="233" y="94"/>
                    </a:lnTo>
                    <a:lnTo>
                      <a:pt x="209" y="47"/>
                    </a:lnTo>
                    <a:lnTo>
                      <a:pt x="4" y="1122"/>
                    </a:lnTo>
                    <a:lnTo>
                      <a:pt x="0" y="1121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00" name="Freeform 889"/>
              <p:cNvSpPr>
                <a:spLocks/>
              </p:cNvSpPr>
              <p:nvPr/>
            </p:nvSpPr>
            <p:spPr bwMode="auto">
              <a:xfrm>
                <a:off x="5514" y="2269"/>
                <a:ext cx="1043" cy="161"/>
              </a:xfrm>
              <a:custGeom>
                <a:avLst/>
                <a:gdLst>
                  <a:gd name="T0" fmla="*/ 0 w 2019"/>
                  <a:gd name="T1" fmla="*/ 307 h 311"/>
                  <a:gd name="T2" fmla="*/ 0 w 2019"/>
                  <a:gd name="T3" fmla="*/ 307 h 311"/>
                  <a:gd name="T4" fmla="*/ 1971 w 2019"/>
                  <a:gd name="T5" fmla="*/ 26 h 311"/>
                  <a:gd name="T6" fmla="*/ 1925 w 2019"/>
                  <a:gd name="T7" fmla="*/ 0 h 311"/>
                  <a:gd name="T8" fmla="*/ 2019 w 2019"/>
                  <a:gd name="T9" fmla="*/ 22 h 311"/>
                  <a:gd name="T10" fmla="*/ 1935 w 2019"/>
                  <a:gd name="T11" fmla="*/ 69 h 311"/>
                  <a:gd name="T12" fmla="*/ 1972 w 2019"/>
                  <a:gd name="T13" fmla="*/ 31 h 311"/>
                  <a:gd name="T14" fmla="*/ 1 w 2019"/>
                  <a:gd name="T15" fmla="*/ 311 h 311"/>
                  <a:gd name="T16" fmla="*/ 0 w 2019"/>
                  <a:gd name="T17" fmla="*/ 307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19" h="311">
                    <a:moveTo>
                      <a:pt x="0" y="307"/>
                    </a:moveTo>
                    <a:lnTo>
                      <a:pt x="0" y="307"/>
                    </a:lnTo>
                    <a:lnTo>
                      <a:pt x="1971" y="26"/>
                    </a:lnTo>
                    <a:lnTo>
                      <a:pt x="1925" y="0"/>
                    </a:lnTo>
                    <a:lnTo>
                      <a:pt x="2019" y="22"/>
                    </a:lnTo>
                    <a:lnTo>
                      <a:pt x="1935" y="69"/>
                    </a:lnTo>
                    <a:lnTo>
                      <a:pt x="1972" y="31"/>
                    </a:lnTo>
                    <a:lnTo>
                      <a:pt x="1" y="311"/>
                    </a:lnTo>
                    <a:lnTo>
                      <a:pt x="0" y="307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01" name="Freeform 890"/>
              <p:cNvSpPr>
                <a:spLocks/>
              </p:cNvSpPr>
              <p:nvPr/>
            </p:nvSpPr>
            <p:spPr bwMode="auto">
              <a:xfrm>
                <a:off x="5514" y="2269"/>
                <a:ext cx="1043" cy="161"/>
              </a:xfrm>
              <a:custGeom>
                <a:avLst/>
                <a:gdLst>
                  <a:gd name="T0" fmla="*/ 0 w 2019"/>
                  <a:gd name="T1" fmla="*/ 307 h 311"/>
                  <a:gd name="T2" fmla="*/ 0 w 2019"/>
                  <a:gd name="T3" fmla="*/ 307 h 311"/>
                  <a:gd name="T4" fmla="*/ 1971 w 2019"/>
                  <a:gd name="T5" fmla="*/ 26 h 311"/>
                  <a:gd name="T6" fmla="*/ 1925 w 2019"/>
                  <a:gd name="T7" fmla="*/ 0 h 311"/>
                  <a:gd name="T8" fmla="*/ 2019 w 2019"/>
                  <a:gd name="T9" fmla="*/ 22 h 311"/>
                  <a:gd name="T10" fmla="*/ 1935 w 2019"/>
                  <a:gd name="T11" fmla="*/ 69 h 311"/>
                  <a:gd name="T12" fmla="*/ 1972 w 2019"/>
                  <a:gd name="T13" fmla="*/ 31 h 311"/>
                  <a:gd name="T14" fmla="*/ 1 w 2019"/>
                  <a:gd name="T15" fmla="*/ 311 h 311"/>
                  <a:gd name="T16" fmla="*/ 0 w 2019"/>
                  <a:gd name="T17" fmla="*/ 307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19" h="311">
                    <a:moveTo>
                      <a:pt x="0" y="307"/>
                    </a:moveTo>
                    <a:lnTo>
                      <a:pt x="0" y="307"/>
                    </a:lnTo>
                    <a:lnTo>
                      <a:pt x="1971" y="26"/>
                    </a:lnTo>
                    <a:lnTo>
                      <a:pt x="1925" y="0"/>
                    </a:lnTo>
                    <a:lnTo>
                      <a:pt x="2019" y="22"/>
                    </a:lnTo>
                    <a:lnTo>
                      <a:pt x="1935" y="69"/>
                    </a:lnTo>
                    <a:lnTo>
                      <a:pt x="1972" y="31"/>
                    </a:lnTo>
                    <a:lnTo>
                      <a:pt x="1" y="311"/>
                    </a:lnTo>
                    <a:lnTo>
                      <a:pt x="0" y="307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02" name="Freeform 891"/>
              <p:cNvSpPr>
                <a:spLocks/>
              </p:cNvSpPr>
              <p:nvPr/>
            </p:nvSpPr>
            <p:spPr bwMode="auto">
              <a:xfrm>
                <a:off x="5672" y="2289"/>
                <a:ext cx="887" cy="361"/>
              </a:xfrm>
              <a:custGeom>
                <a:avLst/>
                <a:gdLst>
                  <a:gd name="T0" fmla="*/ 0 w 1716"/>
                  <a:gd name="T1" fmla="*/ 694 h 698"/>
                  <a:gd name="T2" fmla="*/ 0 w 1716"/>
                  <a:gd name="T3" fmla="*/ 694 h 698"/>
                  <a:gd name="T4" fmla="*/ 1671 w 1716"/>
                  <a:gd name="T5" fmla="*/ 15 h 698"/>
                  <a:gd name="T6" fmla="*/ 1620 w 1716"/>
                  <a:gd name="T7" fmla="*/ 1 h 698"/>
                  <a:gd name="T8" fmla="*/ 1716 w 1716"/>
                  <a:gd name="T9" fmla="*/ 0 h 698"/>
                  <a:gd name="T10" fmla="*/ 1646 w 1716"/>
                  <a:gd name="T11" fmla="*/ 66 h 698"/>
                  <a:gd name="T12" fmla="*/ 1673 w 1716"/>
                  <a:gd name="T13" fmla="*/ 20 h 698"/>
                  <a:gd name="T14" fmla="*/ 2 w 1716"/>
                  <a:gd name="T15" fmla="*/ 698 h 698"/>
                  <a:gd name="T16" fmla="*/ 0 w 1716"/>
                  <a:gd name="T17" fmla="*/ 694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16" h="698">
                    <a:moveTo>
                      <a:pt x="0" y="694"/>
                    </a:moveTo>
                    <a:lnTo>
                      <a:pt x="0" y="694"/>
                    </a:lnTo>
                    <a:lnTo>
                      <a:pt x="1671" y="15"/>
                    </a:lnTo>
                    <a:lnTo>
                      <a:pt x="1620" y="1"/>
                    </a:lnTo>
                    <a:lnTo>
                      <a:pt x="1716" y="0"/>
                    </a:lnTo>
                    <a:lnTo>
                      <a:pt x="1646" y="66"/>
                    </a:lnTo>
                    <a:lnTo>
                      <a:pt x="1673" y="20"/>
                    </a:lnTo>
                    <a:lnTo>
                      <a:pt x="2" y="698"/>
                    </a:lnTo>
                    <a:lnTo>
                      <a:pt x="0" y="694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03" name="Freeform 892"/>
              <p:cNvSpPr>
                <a:spLocks/>
              </p:cNvSpPr>
              <p:nvPr/>
            </p:nvSpPr>
            <p:spPr bwMode="auto">
              <a:xfrm>
                <a:off x="5672" y="2289"/>
                <a:ext cx="887" cy="361"/>
              </a:xfrm>
              <a:custGeom>
                <a:avLst/>
                <a:gdLst>
                  <a:gd name="T0" fmla="*/ 0 w 1716"/>
                  <a:gd name="T1" fmla="*/ 694 h 698"/>
                  <a:gd name="T2" fmla="*/ 0 w 1716"/>
                  <a:gd name="T3" fmla="*/ 694 h 698"/>
                  <a:gd name="T4" fmla="*/ 1671 w 1716"/>
                  <a:gd name="T5" fmla="*/ 15 h 698"/>
                  <a:gd name="T6" fmla="*/ 1620 w 1716"/>
                  <a:gd name="T7" fmla="*/ 1 h 698"/>
                  <a:gd name="T8" fmla="*/ 1716 w 1716"/>
                  <a:gd name="T9" fmla="*/ 0 h 698"/>
                  <a:gd name="T10" fmla="*/ 1646 w 1716"/>
                  <a:gd name="T11" fmla="*/ 66 h 698"/>
                  <a:gd name="T12" fmla="*/ 1673 w 1716"/>
                  <a:gd name="T13" fmla="*/ 20 h 698"/>
                  <a:gd name="T14" fmla="*/ 2 w 1716"/>
                  <a:gd name="T15" fmla="*/ 698 h 698"/>
                  <a:gd name="T16" fmla="*/ 0 w 1716"/>
                  <a:gd name="T17" fmla="*/ 694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16" h="698">
                    <a:moveTo>
                      <a:pt x="0" y="694"/>
                    </a:moveTo>
                    <a:lnTo>
                      <a:pt x="0" y="694"/>
                    </a:lnTo>
                    <a:lnTo>
                      <a:pt x="1671" y="15"/>
                    </a:lnTo>
                    <a:lnTo>
                      <a:pt x="1620" y="1"/>
                    </a:lnTo>
                    <a:lnTo>
                      <a:pt x="1716" y="0"/>
                    </a:lnTo>
                    <a:lnTo>
                      <a:pt x="1646" y="66"/>
                    </a:lnTo>
                    <a:lnTo>
                      <a:pt x="1673" y="20"/>
                    </a:lnTo>
                    <a:lnTo>
                      <a:pt x="2" y="698"/>
                    </a:lnTo>
                    <a:lnTo>
                      <a:pt x="0" y="69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04" name="Freeform 893"/>
              <p:cNvSpPr>
                <a:spLocks/>
              </p:cNvSpPr>
              <p:nvPr/>
            </p:nvSpPr>
            <p:spPr bwMode="auto">
              <a:xfrm>
                <a:off x="5612" y="2679"/>
                <a:ext cx="579" cy="393"/>
              </a:xfrm>
              <a:custGeom>
                <a:avLst/>
                <a:gdLst>
                  <a:gd name="T0" fmla="*/ 0 w 1119"/>
                  <a:gd name="T1" fmla="*/ 757 h 761"/>
                  <a:gd name="T2" fmla="*/ 0 w 1119"/>
                  <a:gd name="T3" fmla="*/ 757 h 761"/>
                  <a:gd name="T4" fmla="*/ 1078 w 1119"/>
                  <a:gd name="T5" fmla="*/ 25 h 761"/>
                  <a:gd name="T6" fmla="*/ 1025 w 1119"/>
                  <a:gd name="T7" fmla="*/ 22 h 761"/>
                  <a:gd name="T8" fmla="*/ 1119 w 1119"/>
                  <a:gd name="T9" fmla="*/ 0 h 761"/>
                  <a:gd name="T10" fmla="*/ 1064 w 1119"/>
                  <a:gd name="T11" fmla="*/ 80 h 761"/>
                  <a:gd name="T12" fmla="*/ 1081 w 1119"/>
                  <a:gd name="T13" fmla="*/ 29 h 761"/>
                  <a:gd name="T14" fmla="*/ 2 w 1119"/>
                  <a:gd name="T15" fmla="*/ 761 h 761"/>
                  <a:gd name="T16" fmla="*/ 0 w 1119"/>
                  <a:gd name="T17" fmla="*/ 757 h 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19" h="761">
                    <a:moveTo>
                      <a:pt x="0" y="757"/>
                    </a:moveTo>
                    <a:lnTo>
                      <a:pt x="0" y="757"/>
                    </a:lnTo>
                    <a:lnTo>
                      <a:pt x="1078" y="25"/>
                    </a:lnTo>
                    <a:lnTo>
                      <a:pt x="1025" y="22"/>
                    </a:lnTo>
                    <a:lnTo>
                      <a:pt x="1119" y="0"/>
                    </a:lnTo>
                    <a:lnTo>
                      <a:pt x="1064" y="80"/>
                    </a:lnTo>
                    <a:lnTo>
                      <a:pt x="1081" y="29"/>
                    </a:lnTo>
                    <a:lnTo>
                      <a:pt x="2" y="761"/>
                    </a:lnTo>
                    <a:lnTo>
                      <a:pt x="0" y="757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05" name="Freeform 894"/>
              <p:cNvSpPr>
                <a:spLocks/>
              </p:cNvSpPr>
              <p:nvPr/>
            </p:nvSpPr>
            <p:spPr bwMode="auto">
              <a:xfrm>
                <a:off x="5612" y="2679"/>
                <a:ext cx="579" cy="393"/>
              </a:xfrm>
              <a:custGeom>
                <a:avLst/>
                <a:gdLst>
                  <a:gd name="T0" fmla="*/ 0 w 1119"/>
                  <a:gd name="T1" fmla="*/ 757 h 761"/>
                  <a:gd name="T2" fmla="*/ 0 w 1119"/>
                  <a:gd name="T3" fmla="*/ 757 h 761"/>
                  <a:gd name="T4" fmla="*/ 1078 w 1119"/>
                  <a:gd name="T5" fmla="*/ 25 h 761"/>
                  <a:gd name="T6" fmla="*/ 1025 w 1119"/>
                  <a:gd name="T7" fmla="*/ 22 h 761"/>
                  <a:gd name="T8" fmla="*/ 1119 w 1119"/>
                  <a:gd name="T9" fmla="*/ 0 h 761"/>
                  <a:gd name="T10" fmla="*/ 1064 w 1119"/>
                  <a:gd name="T11" fmla="*/ 80 h 761"/>
                  <a:gd name="T12" fmla="*/ 1081 w 1119"/>
                  <a:gd name="T13" fmla="*/ 29 h 761"/>
                  <a:gd name="T14" fmla="*/ 2 w 1119"/>
                  <a:gd name="T15" fmla="*/ 761 h 761"/>
                  <a:gd name="T16" fmla="*/ 0 w 1119"/>
                  <a:gd name="T17" fmla="*/ 757 h 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19" h="761">
                    <a:moveTo>
                      <a:pt x="0" y="757"/>
                    </a:moveTo>
                    <a:lnTo>
                      <a:pt x="0" y="757"/>
                    </a:lnTo>
                    <a:lnTo>
                      <a:pt x="1078" y="25"/>
                    </a:lnTo>
                    <a:lnTo>
                      <a:pt x="1025" y="22"/>
                    </a:lnTo>
                    <a:lnTo>
                      <a:pt x="1119" y="0"/>
                    </a:lnTo>
                    <a:lnTo>
                      <a:pt x="1064" y="80"/>
                    </a:lnTo>
                    <a:lnTo>
                      <a:pt x="1081" y="29"/>
                    </a:lnTo>
                    <a:lnTo>
                      <a:pt x="2" y="761"/>
                    </a:lnTo>
                    <a:lnTo>
                      <a:pt x="0" y="757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06" name="Freeform 895"/>
              <p:cNvSpPr>
                <a:spLocks/>
              </p:cNvSpPr>
              <p:nvPr/>
            </p:nvSpPr>
            <p:spPr bwMode="auto">
              <a:xfrm>
                <a:off x="5951" y="2643"/>
                <a:ext cx="228" cy="54"/>
              </a:xfrm>
              <a:custGeom>
                <a:avLst/>
                <a:gdLst>
                  <a:gd name="T0" fmla="*/ 0 w 440"/>
                  <a:gd name="T1" fmla="*/ 99 h 104"/>
                  <a:gd name="T2" fmla="*/ 0 w 440"/>
                  <a:gd name="T3" fmla="*/ 99 h 104"/>
                  <a:gd name="T4" fmla="*/ 393 w 440"/>
                  <a:gd name="T5" fmla="*/ 24 h 104"/>
                  <a:gd name="T6" fmla="*/ 346 w 440"/>
                  <a:gd name="T7" fmla="*/ 0 h 104"/>
                  <a:gd name="T8" fmla="*/ 440 w 440"/>
                  <a:gd name="T9" fmla="*/ 17 h 104"/>
                  <a:gd name="T10" fmla="*/ 359 w 440"/>
                  <a:gd name="T11" fmla="*/ 68 h 104"/>
                  <a:gd name="T12" fmla="*/ 394 w 440"/>
                  <a:gd name="T13" fmla="*/ 28 h 104"/>
                  <a:gd name="T14" fmla="*/ 1 w 440"/>
                  <a:gd name="T15" fmla="*/ 104 h 104"/>
                  <a:gd name="T16" fmla="*/ 0 w 440"/>
                  <a:gd name="T17" fmla="*/ 9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0" h="104">
                    <a:moveTo>
                      <a:pt x="0" y="99"/>
                    </a:moveTo>
                    <a:lnTo>
                      <a:pt x="0" y="99"/>
                    </a:lnTo>
                    <a:lnTo>
                      <a:pt x="393" y="24"/>
                    </a:lnTo>
                    <a:lnTo>
                      <a:pt x="346" y="0"/>
                    </a:lnTo>
                    <a:lnTo>
                      <a:pt x="440" y="17"/>
                    </a:lnTo>
                    <a:lnTo>
                      <a:pt x="359" y="68"/>
                    </a:lnTo>
                    <a:lnTo>
                      <a:pt x="394" y="28"/>
                    </a:lnTo>
                    <a:lnTo>
                      <a:pt x="1" y="104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07" name="Freeform 896"/>
              <p:cNvSpPr>
                <a:spLocks/>
              </p:cNvSpPr>
              <p:nvPr/>
            </p:nvSpPr>
            <p:spPr bwMode="auto">
              <a:xfrm>
                <a:off x="5951" y="2643"/>
                <a:ext cx="228" cy="54"/>
              </a:xfrm>
              <a:custGeom>
                <a:avLst/>
                <a:gdLst>
                  <a:gd name="T0" fmla="*/ 0 w 440"/>
                  <a:gd name="T1" fmla="*/ 99 h 104"/>
                  <a:gd name="T2" fmla="*/ 0 w 440"/>
                  <a:gd name="T3" fmla="*/ 99 h 104"/>
                  <a:gd name="T4" fmla="*/ 393 w 440"/>
                  <a:gd name="T5" fmla="*/ 24 h 104"/>
                  <a:gd name="T6" fmla="*/ 346 w 440"/>
                  <a:gd name="T7" fmla="*/ 0 h 104"/>
                  <a:gd name="T8" fmla="*/ 440 w 440"/>
                  <a:gd name="T9" fmla="*/ 17 h 104"/>
                  <a:gd name="T10" fmla="*/ 359 w 440"/>
                  <a:gd name="T11" fmla="*/ 68 h 104"/>
                  <a:gd name="T12" fmla="*/ 394 w 440"/>
                  <a:gd name="T13" fmla="*/ 28 h 104"/>
                  <a:gd name="T14" fmla="*/ 1 w 440"/>
                  <a:gd name="T15" fmla="*/ 104 h 104"/>
                  <a:gd name="T16" fmla="*/ 0 w 440"/>
                  <a:gd name="T17" fmla="*/ 9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0" h="104">
                    <a:moveTo>
                      <a:pt x="0" y="99"/>
                    </a:moveTo>
                    <a:lnTo>
                      <a:pt x="0" y="99"/>
                    </a:lnTo>
                    <a:lnTo>
                      <a:pt x="393" y="24"/>
                    </a:lnTo>
                    <a:lnTo>
                      <a:pt x="346" y="0"/>
                    </a:lnTo>
                    <a:lnTo>
                      <a:pt x="440" y="17"/>
                    </a:lnTo>
                    <a:lnTo>
                      <a:pt x="359" y="68"/>
                    </a:lnTo>
                    <a:lnTo>
                      <a:pt x="394" y="28"/>
                    </a:lnTo>
                    <a:lnTo>
                      <a:pt x="1" y="104"/>
                    </a:lnTo>
                    <a:lnTo>
                      <a:pt x="0" y="9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08" name="Freeform 897"/>
              <p:cNvSpPr>
                <a:spLocks/>
              </p:cNvSpPr>
              <p:nvPr/>
            </p:nvSpPr>
            <p:spPr bwMode="auto">
              <a:xfrm>
                <a:off x="5973" y="2252"/>
                <a:ext cx="236" cy="325"/>
              </a:xfrm>
              <a:custGeom>
                <a:avLst/>
                <a:gdLst>
                  <a:gd name="T0" fmla="*/ 4 w 456"/>
                  <a:gd name="T1" fmla="*/ 0 h 630"/>
                  <a:gd name="T2" fmla="*/ 4 w 456"/>
                  <a:gd name="T3" fmla="*/ 0 h 630"/>
                  <a:gd name="T4" fmla="*/ 430 w 456"/>
                  <a:gd name="T5" fmla="*/ 590 h 630"/>
                  <a:gd name="T6" fmla="*/ 432 w 456"/>
                  <a:gd name="T7" fmla="*/ 537 h 630"/>
                  <a:gd name="T8" fmla="*/ 456 w 456"/>
                  <a:gd name="T9" fmla="*/ 630 h 630"/>
                  <a:gd name="T10" fmla="*/ 375 w 456"/>
                  <a:gd name="T11" fmla="*/ 578 h 630"/>
                  <a:gd name="T12" fmla="*/ 426 w 456"/>
                  <a:gd name="T13" fmla="*/ 593 h 630"/>
                  <a:gd name="T14" fmla="*/ 0 w 456"/>
                  <a:gd name="T15" fmla="*/ 2 h 630"/>
                  <a:gd name="T16" fmla="*/ 4 w 456"/>
                  <a:gd name="T17" fmla="*/ 0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6" h="630">
                    <a:moveTo>
                      <a:pt x="4" y="0"/>
                    </a:moveTo>
                    <a:lnTo>
                      <a:pt x="4" y="0"/>
                    </a:lnTo>
                    <a:lnTo>
                      <a:pt x="430" y="590"/>
                    </a:lnTo>
                    <a:lnTo>
                      <a:pt x="432" y="537"/>
                    </a:lnTo>
                    <a:lnTo>
                      <a:pt x="456" y="630"/>
                    </a:lnTo>
                    <a:lnTo>
                      <a:pt x="375" y="578"/>
                    </a:lnTo>
                    <a:lnTo>
                      <a:pt x="426" y="593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09" name="Freeform 898"/>
              <p:cNvSpPr>
                <a:spLocks/>
              </p:cNvSpPr>
              <p:nvPr/>
            </p:nvSpPr>
            <p:spPr bwMode="auto">
              <a:xfrm>
                <a:off x="5973" y="2252"/>
                <a:ext cx="236" cy="325"/>
              </a:xfrm>
              <a:custGeom>
                <a:avLst/>
                <a:gdLst>
                  <a:gd name="T0" fmla="*/ 4 w 456"/>
                  <a:gd name="T1" fmla="*/ 0 h 630"/>
                  <a:gd name="T2" fmla="*/ 4 w 456"/>
                  <a:gd name="T3" fmla="*/ 0 h 630"/>
                  <a:gd name="T4" fmla="*/ 430 w 456"/>
                  <a:gd name="T5" fmla="*/ 590 h 630"/>
                  <a:gd name="T6" fmla="*/ 432 w 456"/>
                  <a:gd name="T7" fmla="*/ 537 h 630"/>
                  <a:gd name="T8" fmla="*/ 456 w 456"/>
                  <a:gd name="T9" fmla="*/ 630 h 630"/>
                  <a:gd name="T10" fmla="*/ 375 w 456"/>
                  <a:gd name="T11" fmla="*/ 578 h 630"/>
                  <a:gd name="T12" fmla="*/ 426 w 456"/>
                  <a:gd name="T13" fmla="*/ 593 h 630"/>
                  <a:gd name="T14" fmla="*/ 0 w 456"/>
                  <a:gd name="T15" fmla="*/ 2 h 630"/>
                  <a:gd name="T16" fmla="*/ 4 w 456"/>
                  <a:gd name="T17" fmla="*/ 0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6" h="630">
                    <a:moveTo>
                      <a:pt x="4" y="0"/>
                    </a:moveTo>
                    <a:lnTo>
                      <a:pt x="4" y="0"/>
                    </a:lnTo>
                    <a:lnTo>
                      <a:pt x="430" y="590"/>
                    </a:lnTo>
                    <a:lnTo>
                      <a:pt x="432" y="537"/>
                    </a:lnTo>
                    <a:lnTo>
                      <a:pt x="456" y="630"/>
                    </a:lnTo>
                    <a:lnTo>
                      <a:pt x="375" y="578"/>
                    </a:lnTo>
                    <a:lnTo>
                      <a:pt x="426" y="593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10" name="Freeform 899"/>
              <p:cNvSpPr>
                <a:spLocks/>
              </p:cNvSpPr>
              <p:nvPr/>
            </p:nvSpPr>
            <p:spPr bwMode="auto">
              <a:xfrm>
                <a:off x="6325" y="2577"/>
                <a:ext cx="273" cy="58"/>
              </a:xfrm>
              <a:custGeom>
                <a:avLst/>
                <a:gdLst>
                  <a:gd name="T0" fmla="*/ 528 w 528"/>
                  <a:gd name="T1" fmla="*/ 5 h 112"/>
                  <a:gd name="T2" fmla="*/ 528 w 528"/>
                  <a:gd name="T3" fmla="*/ 5 h 112"/>
                  <a:gd name="T4" fmla="*/ 48 w 528"/>
                  <a:gd name="T5" fmla="*/ 87 h 112"/>
                  <a:gd name="T6" fmla="*/ 94 w 528"/>
                  <a:gd name="T7" fmla="*/ 112 h 112"/>
                  <a:gd name="T8" fmla="*/ 0 w 528"/>
                  <a:gd name="T9" fmla="*/ 93 h 112"/>
                  <a:gd name="T10" fmla="*/ 83 w 528"/>
                  <a:gd name="T11" fmla="*/ 43 h 112"/>
                  <a:gd name="T12" fmla="*/ 47 w 528"/>
                  <a:gd name="T13" fmla="*/ 82 h 112"/>
                  <a:gd name="T14" fmla="*/ 527 w 528"/>
                  <a:gd name="T15" fmla="*/ 0 h 112"/>
                  <a:gd name="T16" fmla="*/ 528 w 528"/>
                  <a:gd name="T17" fmla="*/ 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8" h="112">
                    <a:moveTo>
                      <a:pt x="528" y="5"/>
                    </a:moveTo>
                    <a:lnTo>
                      <a:pt x="528" y="5"/>
                    </a:lnTo>
                    <a:lnTo>
                      <a:pt x="48" y="87"/>
                    </a:lnTo>
                    <a:lnTo>
                      <a:pt x="94" y="112"/>
                    </a:lnTo>
                    <a:lnTo>
                      <a:pt x="0" y="93"/>
                    </a:lnTo>
                    <a:lnTo>
                      <a:pt x="83" y="43"/>
                    </a:lnTo>
                    <a:lnTo>
                      <a:pt x="47" y="82"/>
                    </a:lnTo>
                    <a:lnTo>
                      <a:pt x="527" y="0"/>
                    </a:lnTo>
                    <a:lnTo>
                      <a:pt x="528" y="5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11" name="Freeform 900"/>
              <p:cNvSpPr>
                <a:spLocks/>
              </p:cNvSpPr>
              <p:nvPr/>
            </p:nvSpPr>
            <p:spPr bwMode="auto">
              <a:xfrm>
                <a:off x="6325" y="2577"/>
                <a:ext cx="273" cy="58"/>
              </a:xfrm>
              <a:custGeom>
                <a:avLst/>
                <a:gdLst>
                  <a:gd name="T0" fmla="*/ 528 w 528"/>
                  <a:gd name="T1" fmla="*/ 5 h 112"/>
                  <a:gd name="T2" fmla="*/ 528 w 528"/>
                  <a:gd name="T3" fmla="*/ 5 h 112"/>
                  <a:gd name="T4" fmla="*/ 48 w 528"/>
                  <a:gd name="T5" fmla="*/ 87 h 112"/>
                  <a:gd name="T6" fmla="*/ 94 w 528"/>
                  <a:gd name="T7" fmla="*/ 112 h 112"/>
                  <a:gd name="T8" fmla="*/ 0 w 528"/>
                  <a:gd name="T9" fmla="*/ 93 h 112"/>
                  <a:gd name="T10" fmla="*/ 83 w 528"/>
                  <a:gd name="T11" fmla="*/ 43 h 112"/>
                  <a:gd name="T12" fmla="*/ 47 w 528"/>
                  <a:gd name="T13" fmla="*/ 82 h 112"/>
                  <a:gd name="T14" fmla="*/ 527 w 528"/>
                  <a:gd name="T15" fmla="*/ 0 h 112"/>
                  <a:gd name="T16" fmla="*/ 528 w 528"/>
                  <a:gd name="T17" fmla="*/ 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8" h="112">
                    <a:moveTo>
                      <a:pt x="528" y="5"/>
                    </a:moveTo>
                    <a:lnTo>
                      <a:pt x="528" y="5"/>
                    </a:lnTo>
                    <a:lnTo>
                      <a:pt x="48" y="87"/>
                    </a:lnTo>
                    <a:lnTo>
                      <a:pt x="94" y="112"/>
                    </a:lnTo>
                    <a:lnTo>
                      <a:pt x="0" y="93"/>
                    </a:lnTo>
                    <a:lnTo>
                      <a:pt x="83" y="43"/>
                    </a:lnTo>
                    <a:lnTo>
                      <a:pt x="47" y="82"/>
                    </a:lnTo>
                    <a:lnTo>
                      <a:pt x="527" y="0"/>
                    </a:lnTo>
                    <a:lnTo>
                      <a:pt x="528" y="5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12" name="Freeform 901"/>
              <p:cNvSpPr>
                <a:spLocks/>
              </p:cNvSpPr>
              <p:nvPr/>
            </p:nvSpPr>
            <p:spPr bwMode="auto">
              <a:xfrm>
                <a:off x="6154" y="2690"/>
                <a:ext cx="46" cy="46"/>
              </a:xfrm>
              <a:custGeom>
                <a:avLst/>
                <a:gdLst>
                  <a:gd name="T0" fmla="*/ 14 w 88"/>
                  <a:gd name="T1" fmla="*/ 73 h 89"/>
                  <a:gd name="T2" fmla="*/ 14 w 88"/>
                  <a:gd name="T3" fmla="*/ 73 h 89"/>
                  <a:gd name="T4" fmla="*/ 53 w 88"/>
                  <a:gd name="T5" fmla="*/ 33 h 89"/>
                  <a:gd name="T6" fmla="*/ 0 w 88"/>
                  <a:gd name="T7" fmla="*/ 40 h 89"/>
                  <a:gd name="T8" fmla="*/ 88 w 88"/>
                  <a:gd name="T9" fmla="*/ 0 h 89"/>
                  <a:gd name="T10" fmla="*/ 50 w 88"/>
                  <a:gd name="T11" fmla="*/ 89 h 89"/>
                  <a:gd name="T12" fmla="*/ 56 w 88"/>
                  <a:gd name="T13" fmla="*/ 36 h 89"/>
                  <a:gd name="T14" fmla="*/ 17 w 88"/>
                  <a:gd name="T15" fmla="*/ 76 h 89"/>
                  <a:gd name="T16" fmla="*/ 14 w 88"/>
                  <a:gd name="T17" fmla="*/ 7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" h="89">
                    <a:moveTo>
                      <a:pt x="14" y="73"/>
                    </a:moveTo>
                    <a:lnTo>
                      <a:pt x="14" y="73"/>
                    </a:lnTo>
                    <a:lnTo>
                      <a:pt x="53" y="33"/>
                    </a:lnTo>
                    <a:lnTo>
                      <a:pt x="0" y="40"/>
                    </a:lnTo>
                    <a:lnTo>
                      <a:pt x="88" y="0"/>
                    </a:lnTo>
                    <a:lnTo>
                      <a:pt x="50" y="89"/>
                    </a:lnTo>
                    <a:lnTo>
                      <a:pt x="56" y="36"/>
                    </a:lnTo>
                    <a:lnTo>
                      <a:pt x="17" y="76"/>
                    </a:lnTo>
                    <a:lnTo>
                      <a:pt x="14" y="73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13" name="Freeform 902"/>
              <p:cNvSpPr>
                <a:spLocks/>
              </p:cNvSpPr>
              <p:nvPr/>
            </p:nvSpPr>
            <p:spPr bwMode="auto">
              <a:xfrm>
                <a:off x="6154" y="2690"/>
                <a:ext cx="46" cy="46"/>
              </a:xfrm>
              <a:custGeom>
                <a:avLst/>
                <a:gdLst>
                  <a:gd name="T0" fmla="*/ 14 w 88"/>
                  <a:gd name="T1" fmla="*/ 73 h 89"/>
                  <a:gd name="T2" fmla="*/ 14 w 88"/>
                  <a:gd name="T3" fmla="*/ 73 h 89"/>
                  <a:gd name="T4" fmla="*/ 53 w 88"/>
                  <a:gd name="T5" fmla="*/ 33 h 89"/>
                  <a:gd name="T6" fmla="*/ 0 w 88"/>
                  <a:gd name="T7" fmla="*/ 40 h 89"/>
                  <a:gd name="T8" fmla="*/ 88 w 88"/>
                  <a:gd name="T9" fmla="*/ 0 h 89"/>
                  <a:gd name="T10" fmla="*/ 50 w 88"/>
                  <a:gd name="T11" fmla="*/ 89 h 89"/>
                  <a:gd name="T12" fmla="*/ 56 w 88"/>
                  <a:gd name="T13" fmla="*/ 36 h 89"/>
                  <a:gd name="T14" fmla="*/ 17 w 88"/>
                  <a:gd name="T15" fmla="*/ 76 h 89"/>
                  <a:gd name="T16" fmla="*/ 14 w 88"/>
                  <a:gd name="T17" fmla="*/ 7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" h="89">
                    <a:moveTo>
                      <a:pt x="14" y="73"/>
                    </a:moveTo>
                    <a:lnTo>
                      <a:pt x="14" y="73"/>
                    </a:lnTo>
                    <a:lnTo>
                      <a:pt x="53" y="33"/>
                    </a:lnTo>
                    <a:lnTo>
                      <a:pt x="0" y="40"/>
                    </a:lnTo>
                    <a:lnTo>
                      <a:pt x="88" y="0"/>
                    </a:lnTo>
                    <a:lnTo>
                      <a:pt x="50" y="89"/>
                    </a:lnTo>
                    <a:lnTo>
                      <a:pt x="56" y="36"/>
                    </a:lnTo>
                    <a:lnTo>
                      <a:pt x="17" y="76"/>
                    </a:lnTo>
                    <a:lnTo>
                      <a:pt x="14" y="73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14" name="Freeform 903"/>
              <p:cNvSpPr>
                <a:spLocks/>
              </p:cNvSpPr>
              <p:nvPr/>
            </p:nvSpPr>
            <p:spPr bwMode="auto">
              <a:xfrm>
                <a:off x="6146" y="2520"/>
                <a:ext cx="56" cy="62"/>
              </a:xfrm>
              <a:custGeom>
                <a:avLst/>
                <a:gdLst>
                  <a:gd name="T0" fmla="*/ 3 w 109"/>
                  <a:gd name="T1" fmla="*/ 0 h 121"/>
                  <a:gd name="T2" fmla="*/ 3 w 109"/>
                  <a:gd name="T3" fmla="*/ 0 h 121"/>
                  <a:gd name="T4" fmla="*/ 79 w 109"/>
                  <a:gd name="T5" fmla="*/ 84 h 121"/>
                  <a:gd name="T6" fmla="*/ 75 w 109"/>
                  <a:gd name="T7" fmla="*/ 31 h 121"/>
                  <a:gd name="T8" fmla="*/ 109 w 109"/>
                  <a:gd name="T9" fmla="*/ 121 h 121"/>
                  <a:gd name="T10" fmla="*/ 24 w 109"/>
                  <a:gd name="T11" fmla="*/ 78 h 121"/>
                  <a:gd name="T12" fmla="*/ 76 w 109"/>
                  <a:gd name="T13" fmla="*/ 87 h 121"/>
                  <a:gd name="T14" fmla="*/ 0 w 109"/>
                  <a:gd name="T15" fmla="*/ 3 h 121"/>
                  <a:gd name="T16" fmla="*/ 3 w 109"/>
                  <a:gd name="T17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" h="121">
                    <a:moveTo>
                      <a:pt x="3" y="0"/>
                    </a:moveTo>
                    <a:lnTo>
                      <a:pt x="3" y="0"/>
                    </a:lnTo>
                    <a:lnTo>
                      <a:pt x="79" y="84"/>
                    </a:lnTo>
                    <a:lnTo>
                      <a:pt x="75" y="31"/>
                    </a:lnTo>
                    <a:lnTo>
                      <a:pt x="109" y="121"/>
                    </a:lnTo>
                    <a:lnTo>
                      <a:pt x="24" y="78"/>
                    </a:lnTo>
                    <a:lnTo>
                      <a:pt x="76" y="87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15" name="Freeform 904"/>
              <p:cNvSpPr>
                <a:spLocks/>
              </p:cNvSpPr>
              <p:nvPr/>
            </p:nvSpPr>
            <p:spPr bwMode="auto">
              <a:xfrm>
                <a:off x="6146" y="2520"/>
                <a:ext cx="56" cy="62"/>
              </a:xfrm>
              <a:custGeom>
                <a:avLst/>
                <a:gdLst>
                  <a:gd name="T0" fmla="*/ 3 w 109"/>
                  <a:gd name="T1" fmla="*/ 0 h 121"/>
                  <a:gd name="T2" fmla="*/ 3 w 109"/>
                  <a:gd name="T3" fmla="*/ 0 h 121"/>
                  <a:gd name="T4" fmla="*/ 79 w 109"/>
                  <a:gd name="T5" fmla="*/ 84 h 121"/>
                  <a:gd name="T6" fmla="*/ 75 w 109"/>
                  <a:gd name="T7" fmla="*/ 31 h 121"/>
                  <a:gd name="T8" fmla="*/ 109 w 109"/>
                  <a:gd name="T9" fmla="*/ 121 h 121"/>
                  <a:gd name="T10" fmla="*/ 24 w 109"/>
                  <a:gd name="T11" fmla="*/ 78 h 121"/>
                  <a:gd name="T12" fmla="*/ 76 w 109"/>
                  <a:gd name="T13" fmla="*/ 87 h 121"/>
                  <a:gd name="T14" fmla="*/ 0 w 109"/>
                  <a:gd name="T15" fmla="*/ 3 h 121"/>
                  <a:gd name="T16" fmla="*/ 3 w 109"/>
                  <a:gd name="T17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" h="121">
                    <a:moveTo>
                      <a:pt x="3" y="0"/>
                    </a:moveTo>
                    <a:lnTo>
                      <a:pt x="3" y="0"/>
                    </a:lnTo>
                    <a:lnTo>
                      <a:pt x="79" y="84"/>
                    </a:lnTo>
                    <a:lnTo>
                      <a:pt x="75" y="31"/>
                    </a:lnTo>
                    <a:lnTo>
                      <a:pt x="109" y="121"/>
                    </a:lnTo>
                    <a:lnTo>
                      <a:pt x="24" y="78"/>
                    </a:lnTo>
                    <a:lnTo>
                      <a:pt x="76" y="87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16" name="Freeform 905"/>
              <p:cNvSpPr>
                <a:spLocks/>
              </p:cNvSpPr>
              <p:nvPr/>
            </p:nvSpPr>
            <p:spPr bwMode="auto">
              <a:xfrm>
                <a:off x="4742" y="2724"/>
                <a:ext cx="217" cy="156"/>
              </a:xfrm>
              <a:custGeom>
                <a:avLst/>
                <a:gdLst>
                  <a:gd name="T0" fmla="*/ 417 w 420"/>
                  <a:gd name="T1" fmla="*/ 301 h 301"/>
                  <a:gd name="T2" fmla="*/ 417 w 420"/>
                  <a:gd name="T3" fmla="*/ 301 h 301"/>
                  <a:gd name="T4" fmla="*/ 37 w 420"/>
                  <a:gd name="T5" fmla="*/ 29 h 301"/>
                  <a:gd name="T6" fmla="*/ 52 w 420"/>
                  <a:gd name="T7" fmla="*/ 80 h 301"/>
                  <a:gd name="T8" fmla="*/ 0 w 420"/>
                  <a:gd name="T9" fmla="*/ 0 h 301"/>
                  <a:gd name="T10" fmla="*/ 93 w 420"/>
                  <a:gd name="T11" fmla="*/ 23 h 301"/>
                  <a:gd name="T12" fmla="*/ 40 w 420"/>
                  <a:gd name="T13" fmla="*/ 26 h 301"/>
                  <a:gd name="T14" fmla="*/ 420 w 420"/>
                  <a:gd name="T15" fmla="*/ 297 h 301"/>
                  <a:gd name="T16" fmla="*/ 417 w 420"/>
                  <a:gd name="T17" fmla="*/ 301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0" h="301">
                    <a:moveTo>
                      <a:pt x="417" y="301"/>
                    </a:moveTo>
                    <a:lnTo>
                      <a:pt x="417" y="301"/>
                    </a:lnTo>
                    <a:lnTo>
                      <a:pt x="37" y="29"/>
                    </a:lnTo>
                    <a:lnTo>
                      <a:pt x="52" y="80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40" y="26"/>
                    </a:lnTo>
                    <a:lnTo>
                      <a:pt x="420" y="297"/>
                    </a:lnTo>
                    <a:lnTo>
                      <a:pt x="417" y="301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17" name="Freeform 906"/>
              <p:cNvSpPr>
                <a:spLocks/>
              </p:cNvSpPr>
              <p:nvPr/>
            </p:nvSpPr>
            <p:spPr bwMode="auto">
              <a:xfrm>
                <a:off x="4742" y="2724"/>
                <a:ext cx="217" cy="156"/>
              </a:xfrm>
              <a:custGeom>
                <a:avLst/>
                <a:gdLst>
                  <a:gd name="T0" fmla="*/ 417 w 420"/>
                  <a:gd name="T1" fmla="*/ 301 h 301"/>
                  <a:gd name="T2" fmla="*/ 417 w 420"/>
                  <a:gd name="T3" fmla="*/ 301 h 301"/>
                  <a:gd name="T4" fmla="*/ 37 w 420"/>
                  <a:gd name="T5" fmla="*/ 29 h 301"/>
                  <a:gd name="T6" fmla="*/ 52 w 420"/>
                  <a:gd name="T7" fmla="*/ 80 h 301"/>
                  <a:gd name="T8" fmla="*/ 0 w 420"/>
                  <a:gd name="T9" fmla="*/ 0 h 301"/>
                  <a:gd name="T10" fmla="*/ 93 w 420"/>
                  <a:gd name="T11" fmla="*/ 23 h 301"/>
                  <a:gd name="T12" fmla="*/ 40 w 420"/>
                  <a:gd name="T13" fmla="*/ 26 h 301"/>
                  <a:gd name="T14" fmla="*/ 420 w 420"/>
                  <a:gd name="T15" fmla="*/ 297 h 301"/>
                  <a:gd name="T16" fmla="*/ 417 w 420"/>
                  <a:gd name="T17" fmla="*/ 301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0" h="301">
                    <a:moveTo>
                      <a:pt x="417" y="301"/>
                    </a:moveTo>
                    <a:lnTo>
                      <a:pt x="417" y="301"/>
                    </a:lnTo>
                    <a:lnTo>
                      <a:pt x="37" y="29"/>
                    </a:lnTo>
                    <a:lnTo>
                      <a:pt x="52" y="80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40" y="26"/>
                    </a:lnTo>
                    <a:lnTo>
                      <a:pt x="420" y="297"/>
                    </a:lnTo>
                    <a:lnTo>
                      <a:pt x="417" y="301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18" name="Freeform 907"/>
              <p:cNvSpPr>
                <a:spLocks/>
              </p:cNvSpPr>
              <p:nvPr/>
            </p:nvSpPr>
            <p:spPr bwMode="auto">
              <a:xfrm>
                <a:off x="4747" y="2715"/>
                <a:ext cx="798" cy="324"/>
              </a:xfrm>
              <a:custGeom>
                <a:avLst/>
                <a:gdLst>
                  <a:gd name="T0" fmla="*/ 1542 w 1544"/>
                  <a:gd name="T1" fmla="*/ 627 h 627"/>
                  <a:gd name="T2" fmla="*/ 1542 w 1544"/>
                  <a:gd name="T3" fmla="*/ 627 h 627"/>
                  <a:gd name="T4" fmla="*/ 43 w 1544"/>
                  <a:gd name="T5" fmla="*/ 20 h 627"/>
                  <a:gd name="T6" fmla="*/ 70 w 1544"/>
                  <a:gd name="T7" fmla="*/ 66 h 627"/>
                  <a:gd name="T8" fmla="*/ 0 w 1544"/>
                  <a:gd name="T9" fmla="*/ 0 h 627"/>
                  <a:gd name="T10" fmla="*/ 96 w 1544"/>
                  <a:gd name="T11" fmla="*/ 1 h 627"/>
                  <a:gd name="T12" fmla="*/ 45 w 1544"/>
                  <a:gd name="T13" fmla="*/ 15 h 627"/>
                  <a:gd name="T14" fmla="*/ 1544 w 1544"/>
                  <a:gd name="T15" fmla="*/ 623 h 627"/>
                  <a:gd name="T16" fmla="*/ 1542 w 1544"/>
                  <a:gd name="T17" fmla="*/ 627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4" h="627">
                    <a:moveTo>
                      <a:pt x="1542" y="627"/>
                    </a:moveTo>
                    <a:lnTo>
                      <a:pt x="1542" y="627"/>
                    </a:lnTo>
                    <a:lnTo>
                      <a:pt x="43" y="20"/>
                    </a:lnTo>
                    <a:lnTo>
                      <a:pt x="70" y="66"/>
                    </a:lnTo>
                    <a:lnTo>
                      <a:pt x="0" y="0"/>
                    </a:lnTo>
                    <a:lnTo>
                      <a:pt x="96" y="1"/>
                    </a:lnTo>
                    <a:lnTo>
                      <a:pt x="45" y="15"/>
                    </a:lnTo>
                    <a:lnTo>
                      <a:pt x="1544" y="623"/>
                    </a:lnTo>
                    <a:lnTo>
                      <a:pt x="1542" y="627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19" name="Freeform 908"/>
              <p:cNvSpPr>
                <a:spLocks/>
              </p:cNvSpPr>
              <p:nvPr/>
            </p:nvSpPr>
            <p:spPr bwMode="auto">
              <a:xfrm>
                <a:off x="4747" y="2715"/>
                <a:ext cx="798" cy="324"/>
              </a:xfrm>
              <a:custGeom>
                <a:avLst/>
                <a:gdLst>
                  <a:gd name="T0" fmla="*/ 1542 w 1544"/>
                  <a:gd name="T1" fmla="*/ 627 h 627"/>
                  <a:gd name="T2" fmla="*/ 1542 w 1544"/>
                  <a:gd name="T3" fmla="*/ 627 h 627"/>
                  <a:gd name="T4" fmla="*/ 43 w 1544"/>
                  <a:gd name="T5" fmla="*/ 20 h 627"/>
                  <a:gd name="T6" fmla="*/ 70 w 1544"/>
                  <a:gd name="T7" fmla="*/ 66 h 627"/>
                  <a:gd name="T8" fmla="*/ 0 w 1544"/>
                  <a:gd name="T9" fmla="*/ 0 h 627"/>
                  <a:gd name="T10" fmla="*/ 96 w 1544"/>
                  <a:gd name="T11" fmla="*/ 1 h 627"/>
                  <a:gd name="T12" fmla="*/ 45 w 1544"/>
                  <a:gd name="T13" fmla="*/ 15 h 627"/>
                  <a:gd name="T14" fmla="*/ 1544 w 1544"/>
                  <a:gd name="T15" fmla="*/ 623 h 627"/>
                  <a:gd name="T16" fmla="*/ 1542 w 1544"/>
                  <a:gd name="T17" fmla="*/ 627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4" h="627">
                    <a:moveTo>
                      <a:pt x="1542" y="627"/>
                    </a:moveTo>
                    <a:lnTo>
                      <a:pt x="1542" y="627"/>
                    </a:lnTo>
                    <a:lnTo>
                      <a:pt x="43" y="20"/>
                    </a:lnTo>
                    <a:lnTo>
                      <a:pt x="70" y="66"/>
                    </a:lnTo>
                    <a:lnTo>
                      <a:pt x="0" y="0"/>
                    </a:lnTo>
                    <a:lnTo>
                      <a:pt x="96" y="1"/>
                    </a:lnTo>
                    <a:lnTo>
                      <a:pt x="45" y="15"/>
                    </a:lnTo>
                    <a:lnTo>
                      <a:pt x="1544" y="623"/>
                    </a:lnTo>
                    <a:lnTo>
                      <a:pt x="1542" y="627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20" name="Freeform 909"/>
              <p:cNvSpPr>
                <a:spLocks/>
              </p:cNvSpPr>
              <p:nvPr/>
            </p:nvSpPr>
            <p:spPr bwMode="auto">
              <a:xfrm>
                <a:off x="4749" y="2704"/>
                <a:ext cx="646" cy="183"/>
              </a:xfrm>
              <a:custGeom>
                <a:avLst/>
                <a:gdLst>
                  <a:gd name="T0" fmla="*/ 1251 w 1252"/>
                  <a:gd name="T1" fmla="*/ 354 h 354"/>
                  <a:gd name="T2" fmla="*/ 1251 w 1252"/>
                  <a:gd name="T3" fmla="*/ 354 h 354"/>
                  <a:gd name="T4" fmla="*/ 46 w 1252"/>
                  <a:gd name="T5" fmla="*/ 25 h 354"/>
                  <a:gd name="T6" fmla="*/ 77 w 1252"/>
                  <a:gd name="T7" fmla="*/ 67 h 354"/>
                  <a:gd name="T8" fmla="*/ 0 w 1252"/>
                  <a:gd name="T9" fmla="*/ 10 h 354"/>
                  <a:gd name="T10" fmla="*/ 96 w 1252"/>
                  <a:gd name="T11" fmla="*/ 0 h 354"/>
                  <a:gd name="T12" fmla="*/ 47 w 1252"/>
                  <a:gd name="T13" fmla="*/ 20 h 354"/>
                  <a:gd name="T14" fmla="*/ 1252 w 1252"/>
                  <a:gd name="T15" fmla="*/ 349 h 354"/>
                  <a:gd name="T16" fmla="*/ 1251 w 1252"/>
                  <a:gd name="T17" fmla="*/ 354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52" h="354">
                    <a:moveTo>
                      <a:pt x="1251" y="354"/>
                    </a:moveTo>
                    <a:lnTo>
                      <a:pt x="1251" y="354"/>
                    </a:lnTo>
                    <a:lnTo>
                      <a:pt x="46" y="25"/>
                    </a:lnTo>
                    <a:lnTo>
                      <a:pt x="77" y="67"/>
                    </a:lnTo>
                    <a:lnTo>
                      <a:pt x="0" y="10"/>
                    </a:lnTo>
                    <a:lnTo>
                      <a:pt x="96" y="0"/>
                    </a:lnTo>
                    <a:lnTo>
                      <a:pt x="47" y="20"/>
                    </a:lnTo>
                    <a:lnTo>
                      <a:pt x="1252" y="349"/>
                    </a:lnTo>
                    <a:lnTo>
                      <a:pt x="1251" y="354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21" name="Freeform 910"/>
              <p:cNvSpPr>
                <a:spLocks/>
              </p:cNvSpPr>
              <p:nvPr/>
            </p:nvSpPr>
            <p:spPr bwMode="auto">
              <a:xfrm>
                <a:off x="4749" y="2704"/>
                <a:ext cx="646" cy="183"/>
              </a:xfrm>
              <a:custGeom>
                <a:avLst/>
                <a:gdLst>
                  <a:gd name="T0" fmla="*/ 1251 w 1252"/>
                  <a:gd name="T1" fmla="*/ 354 h 354"/>
                  <a:gd name="T2" fmla="*/ 1251 w 1252"/>
                  <a:gd name="T3" fmla="*/ 354 h 354"/>
                  <a:gd name="T4" fmla="*/ 46 w 1252"/>
                  <a:gd name="T5" fmla="*/ 25 h 354"/>
                  <a:gd name="T6" fmla="*/ 77 w 1252"/>
                  <a:gd name="T7" fmla="*/ 67 h 354"/>
                  <a:gd name="T8" fmla="*/ 0 w 1252"/>
                  <a:gd name="T9" fmla="*/ 10 h 354"/>
                  <a:gd name="T10" fmla="*/ 96 w 1252"/>
                  <a:gd name="T11" fmla="*/ 0 h 354"/>
                  <a:gd name="T12" fmla="*/ 47 w 1252"/>
                  <a:gd name="T13" fmla="*/ 20 h 354"/>
                  <a:gd name="T14" fmla="*/ 1252 w 1252"/>
                  <a:gd name="T15" fmla="*/ 349 h 354"/>
                  <a:gd name="T16" fmla="*/ 1251 w 1252"/>
                  <a:gd name="T17" fmla="*/ 354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52" h="354">
                    <a:moveTo>
                      <a:pt x="1251" y="354"/>
                    </a:moveTo>
                    <a:lnTo>
                      <a:pt x="1251" y="354"/>
                    </a:lnTo>
                    <a:lnTo>
                      <a:pt x="46" y="25"/>
                    </a:lnTo>
                    <a:lnTo>
                      <a:pt x="77" y="67"/>
                    </a:lnTo>
                    <a:lnTo>
                      <a:pt x="0" y="10"/>
                    </a:lnTo>
                    <a:lnTo>
                      <a:pt x="96" y="0"/>
                    </a:lnTo>
                    <a:lnTo>
                      <a:pt x="47" y="20"/>
                    </a:lnTo>
                    <a:lnTo>
                      <a:pt x="1252" y="349"/>
                    </a:lnTo>
                    <a:lnTo>
                      <a:pt x="1251" y="35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22" name="Freeform 911"/>
              <p:cNvSpPr>
                <a:spLocks/>
              </p:cNvSpPr>
              <p:nvPr/>
            </p:nvSpPr>
            <p:spPr bwMode="auto">
              <a:xfrm>
                <a:off x="4750" y="2685"/>
                <a:ext cx="1291" cy="92"/>
              </a:xfrm>
              <a:custGeom>
                <a:avLst/>
                <a:gdLst>
                  <a:gd name="T0" fmla="*/ 2499 w 2499"/>
                  <a:gd name="T1" fmla="*/ 178 h 178"/>
                  <a:gd name="T2" fmla="*/ 2499 w 2499"/>
                  <a:gd name="T3" fmla="*/ 178 h 178"/>
                  <a:gd name="T4" fmla="*/ 48 w 2499"/>
                  <a:gd name="T5" fmla="*/ 35 h 178"/>
                  <a:gd name="T6" fmla="*/ 87 w 2499"/>
                  <a:gd name="T7" fmla="*/ 70 h 178"/>
                  <a:gd name="T8" fmla="*/ 0 w 2499"/>
                  <a:gd name="T9" fmla="*/ 30 h 178"/>
                  <a:gd name="T10" fmla="*/ 92 w 2499"/>
                  <a:gd name="T11" fmla="*/ 0 h 178"/>
                  <a:gd name="T12" fmla="*/ 48 w 2499"/>
                  <a:gd name="T13" fmla="*/ 30 h 178"/>
                  <a:gd name="T14" fmla="*/ 2499 w 2499"/>
                  <a:gd name="T15" fmla="*/ 173 h 178"/>
                  <a:gd name="T16" fmla="*/ 2499 w 2499"/>
                  <a:gd name="T17" fmla="*/ 17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99" h="178">
                    <a:moveTo>
                      <a:pt x="2499" y="178"/>
                    </a:moveTo>
                    <a:lnTo>
                      <a:pt x="2499" y="178"/>
                    </a:lnTo>
                    <a:lnTo>
                      <a:pt x="48" y="35"/>
                    </a:lnTo>
                    <a:lnTo>
                      <a:pt x="87" y="70"/>
                    </a:lnTo>
                    <a:lnTo>
                      <a:pt x="0" y="30"/>
                    </a:lnTo>
                    <a:lnTo>
                      <a:pt x="92" y="0"/>
                    </a:lnTo>
                    <a:lnTo>
                      <a:pt x="48" y="30"/>
                    </a:lnTo>
                    <a:lnTo>
                      <a:pt x="2499" y="173"/>
                    </a:lnTo>
                    <a:lnTo>
                      <a:pt x="2499" y="178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23" name="Freeform 912"/>
              <p:cNvSpPr>
                <a:spLocks/>
              </p:cNvSpPr>
              <p:nvPr/>
            </p:nvSpPr>
            <p:spPr bwMode="auto">
              <a:xfrm>
                <a:off x="4750" y="2685"/>
                <a:ext cx="1291" cy="92"/>
              </a:xfrm>
              <a:custGeom>
                <a:avLst/>
                <a:gdLst>
                  <a:gd name="T0" fmla="*/ 2499 w 2499"/>
                  <a:gd name="T1" fmla="*/ 178 h 178"/>
                  <a:gd name="T2" fmla="*/ 2499 w 2499"/>
                  <a:gd name="T3" fmla="*/ 178 h 178"/>
                  <a:gd name="T4" fmla="*/ 48 w 2499"/>
                  <a:gd name="T5" fmla="*/ 35 h 178"/>
                  <a:gd name="T6" fmla="*/ 87 w 2499"/>
                  <a:gd name="T7" fmla="*/ 70 h 178"/>
                  <a:gd name="T8" fmla="*/ 0 w 2499"/>
                  <a:gd name="T9" fmla="*/ 30 h 178"/>
                  <a:gd name="T10" fmla="*/ 92 w 2499"/>
                  <a:gd name="T11" fmla="*/ 0 h 178"/>
                  <a:gd name="T12" fmla="*/ 48 w 2499"/>
                  <a:gd name="T13" fmla="*/ 30 h 178"/>
                  <a:gd name="T14" fmla="*/ 2499 w 2499"/>
                  <a:gd name="T15" fmla="*/ 173 h 178"/>
                  <a:gd name="T16" fmla="*/ 2499 w 2499"/>
                  <a:gd name="T17" fmla="*/ 17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99" h="178">
                    <a:moveTo>
                      <a:pt x="2499" y="178"/>
                    </a:moveTo>
                    <a:lnTo>
                      <a:pt x="2499" y="178"/>
                    </a:lnTo>
                    <a:lnTo>
                      <a:pt x="48" y="35"/>
                    </a:lnTo>
                    <a:lnTo>
                      <a:pt x="87" y="70"/>
                    </a:lnTo>
                    <a:lnTo>
                      <a:pt x="0" y="30"/>
                    </a:lnTo>
                    <a:lnTo>
                      <a:pt x="92" y="0"/>
                    </a:lnTo>
                    <a:lnTo>
                      <a:pt x="48" y="30"/>
                    </a:lnTo>
                    <a:lnTo>
                      <a:pt x="2499" y="173"/>
                    </a:lnTo>
                    <a:lnTo>
                      <a:pt x="2499" y="178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24" name="Freeform 913"/>
              <p:cNvSpPr>
                <a:spLocks/>
              </p:cNvSpPr>
              <p:nvPr/>
            </p:nvSpPr>
            <p:spPr bwMode="auto">
              <a:xfrm>
                <a:off x="5628" y="3040"/>
                <a:ext cx="554" cy="74"/>
              </a:xfrm>
              <a:custGeom>
                <a:avLst/>
                <a:gdLst>
                  <a:gd name="T0" fmla="*/ 0 w 1072"/>
                  <a:gd name="T1" fmla="*/ 138 h 143"/>
                  <a:gd name="T2" fmla="*/ 0 w 1072"/>
                  <a:gd name="T3" fmla="*/ 138 h 143"/>
                  <a:gd name="T4" fmla="*/ 1024 w 1072"/>
                  <a:gd name="T5" fmla="*/ 28 h 143"/>
                  <a:gd name="T6" fmla="*/ 979 w 1072"/>
                  <a:gd name="T7" fmla="*/ 0 h 143"/>
                  <a:gd name="T8" fmla="*/ 1072 w 1072"/>
                  <a:gd name="T9" fmla="*/ 25 h 143"/>
                  <a:gd name="T10" fmla="*/ 986 w 1072"/>
                  <a:gd name="T11" fmla="*/ 69 h 143"/>
                  <a:gd name="T12" fmla="*/ 1025 w 1072"/>
                  <a:gd name="T13" fmla="*/ 33 h 143"/>
                  <a:gd name="T14" fmla="*/ 1 w 1072"/>
                  <a:gd name="T15" fmla="*/ 143 h 143"/>
                  <a:gd name="T16" fmla="*/ 0 w 1072"/>
                  <a:gd name="T17" fmla="*/ 138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2" h="143">
                    <a:moveTo>
                      <a:pt x="0" y="138"/>
                    </a:moveTo>
                    <a:lnTo>
                      <a:pt x="0" y="138"/>
                    </a:lnTo>
                    <a:lnTo>
                      <a:pt x="1024" y="28"/>
                    </a:lnTo>
                    <a:lnTo>
                      <a:pt x="979" y="0"/>
                    </a:lnTo>
                    <a:lnTo>
                      <a:pt x="1072" y="25"/>
                    </a:lnTo>
                    <a:lnTo>
                      <a:pt x="986" y="69"/>
                    </a:lnTo>
                    <a:lnTo>
                      <a:pt x="1025" y="33"/>
                    </a:lnTo>
                    <a:lnTo>
                      <a:pt x="1" y="143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25" name="Freeform 914"/>
              <p:cNvSpPr>
                <a:spLocks/>
              </p:cNvSpPr>
              <p:nvPr/>
            </p:nvSpPr>
            <p:spPr bwMode="auto">
              <a:xfrm>
                <a:off x="5628" y="3040"/>
                <a:ext cx="554" cy="74"/>
              </a:xfrm>
              <a:custGeom>
                <a:avLst/>
                <a:gdLst>
                  <a:gd name="T0" fmla="*/ 0 w 1072"/>
                  <a:gd name="T1" fmla="*/ 138 h 143"/>
                  <a:gd name="T2" fmla="*/ 0 w 1072"/>
                  <a:gd name="T3" fmla="*/ 138 h 143"/>
                  <a:gd name="T4" fmla="*/ 1024 w 1072"/>
                  <a:gd name="T5" fmla="*/ 28 h 143"/>
                  <a:gd name="T6" fmla="*/ 979 w 1072"/>
                  <a:gd name="T7" fmla="*/ 0 h 143"/>
                  <a:gd name="T8" fmla="*/ 1072 w 1072"/>
                  <a:gd name="T9" fmla="*/ 25 h 143"/>
                  <a:gd name="T10" fmla="*/ 986 w 1072"/>
                  <a:gd name="T11" fmla="*/ 69 h 143"/>
                  <a:gd name="T12" fmla="*/ 1025 w 1072"/>
                  <a:gd name="T13" fmla="*/ 33 h 143"/>
                  <a:gd name="T14" fmla="*/ 1 w 1072"/>
                  <a:gd name="T15" fmla="*/ 143 h 143"/>
                  <a:gd name="T16" fmla="*/ 0 w 1072"/>
                  <a:gd name="T17" fmla="*/ 138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2" h="143">
                    <a:moveTo>
                      <a:pt x="0" y="138"/>
                    </a:moveTo>
                    <a:lnTo>
                      <a:pt x="0" y="138"/>
                    </a:lnTo>
                    <a:lnTo>
                      <a:pt x="1024" y="28"/>
                    </a:lnTo>
                    <a:lnTo>
                      <a:pt x="979" y="0"/>
                    </a:lnTo>
                    <a:lnTo>
                      <a:pt x="1072" y="25"/>
                    </a:lnTo>
                    <a:lnTo>
                      <a:pt x="986" y="69"/>
                    </a:lnTo>
                    <a:lnTo>
                      <a:pt x="1025" y="33"/>
                    </a:lnTo>
                    <a:lnTo>
                      <a:pt x="1" y="143"/>
                    </a:lnTo>
                    <a:lnTo>
                      <a:pt x="0" y="138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26" name="Freeform 915"/>
              <p:cNvSpPr>
                <a:spLocks/>
              </p:cNvSpPr>
              <p:nvPr/>
            </p:nvSpPr>
            <p:spPr bwMode="auto">
              <a:xfrm>
                <a:off x="5846" y="3072"/>
                <a:ext cx="340" cy="121"/>
              </a:xfrm>
              <a:custGeom>
                <a:avLst/>
                <a:gdLst>
                  <a:gd name="T0" fmla="*/ 0 w 659"/>
                  <a:gd name="T1" fmla="*/ 229 h 233"/>
                  <a:gd name="T2" fmla="*/ 0 w 659"/>
                  <a:gd name="T3" fmla="*/ 229 h 233"/>
                  <a:gd name="T4" fmla="*/ 613 w 659"/>
                  <a:gd name="T5" fmla="*/ 17 h 233"/>
                  <a:gd name="T6" fmla="*/ 563 w 659"/>
                  <a:gd name="T7" fmla="*/ 0 h 233"/>
                  <a:gd name="T8" fmla="*/ 659 w 659"/>
                  <a:gd name="T9" fmla="*/ 3 h 233"/>
                  <a:gd name="T10" fmla="*/ 586 w 659"/>
                  <a:gd name="T11" fmla="*/ 66 h 233"/>
                  <a:gd name="T12" fmla="*/ 614 w 659"/>
                  <a:gd name="T13" fmla="*/ 21 h 233"/>
                  <a:gd name="T14" fmla="*/ 2 w 659"/>
                  <a:gd name="T15" fmla="*/ 233 h 233"/>
                  <a:gd name="T16" fmla="*/ 0 w 659"/>
                  <a:gd name="T17" fmla="*/ 229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9" h="233">
                    <a:moveTo>
                      <a:pt x="0" y="229"/>
                    </a:moveTo>
                    <a:lnTo>
                      <a:pt x="0" y="229"/>
                    </a:lnTo>
                    <a:lnTo>
                      <a:pt x="613" y="17"/>
                    </a:lnTo>
                    <a:lnTo>
                      <a:pt x="563" y="0"/>
                    </a:lnTo>
                    <a:lnTo>
                      <a:pt x="659" y="3"/>
                    </a:lnTo>
                    <a:lnTo>
                      <a:pt x="586" y="66"/>
                    </a:lnTo>
                    <a:lnTo>
                      <a:pt x="614" y="21"/>
                    </a:lnTo>
                    <a:lnTo>
                      <a:pt x="2" y="233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27" name="Freeform 916"/>
              <p:cNvSpPr>
                <a:spLocks/>
              </p:cNvSpPr>
              <p:nvPr/>
            </p:nvSpPr>
            <p:spPr bwMode="auto">
              <a:xfrm>
                <a:off x="5846" y="3072"/>
                <a:ext cx="340" cy="121"/>
              </a:xfrm>
              <a:custGeom>
                <a:avLst/>
                <a:gdLst>
                  <a:gd name="T0" fmla="*/ 0 w 659"/>
                  <a:gd name="T1" fmla="*/ 229 h 233"/>
                  <a:gd name="T2" fmla="*/ 0 w 659"/>
                  <a:gd name="T3" fmla="*/ 229 h 233"/>
                  <a:gd name="T4" fmla="*/ 613 w 659"/>
                  <a:gd name="T5" fmla="*/ 17 h 233"/>
                  <a:gd name="T6" fmla="*/ 563 w 659"/>
                  <a:gd name="T7" fmla="*/ 0 h 233"/>
                  <a:gd name="T8" fmla="*/ 659 w 659"/>
                  <a:gd name="T9" fmla="*/ 3 h 233"/>
                  <a:gd name="T10" fmla="*/ 586 w 659"/>
                  <a:gd name="T11" fmla="*/ 66 h 233"/>
                  <a:gd name="T12" fmla="*/ 614 w 659"/>
                  <a:gd name="T13" fmla="*/ 21 h 233"/>
                  <a:gd name="T14" fmla="*/ 2 w 659"/>
                  <a:gd name="T15" fmla="*/ 233 h 233"/>
                  <a:gd name="T16" fmla="*/ 0 w 659"/>
                  <a:gd name="T17" fmla="*/ 229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9" h="233">
                    <a:moveTo>
                      <a:pt x="0" y="229"/>
                    </a:moveTo>
                    <a:lnTo>
                      <a:pt x="0" y="229"/>
                    </a:lnTo>
                    <a:lnTo>
                      <a:pt x="613" y="17"/>
                    </a:lnTo>
                    <a:lnTo>
                      <a:pt x="563" y="0"/>
                    </a:lnTo>
                    <a:lnTo>
                      <a:pt x="659" y="3"/>
                    </a:lnTo>
                    <a:lnTo>
                      <a:pt x="586" y="66"/>
                    </a:lnTo>
                    <a:lnTo>
                      <a:pt x="614" y="21"/>
                    </a:lnTo>
                    <a:lnTo>
                      <a:pt x="2" y="233"/>
                    </a:lnTo>
                    <a:lnTo>
                      <a:pt x="0" y="22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28" name="Freeform 917"/>
              <p:cNvSpPr>
                <a:spLocks/>
              </p:cNvSpPr>
              <p:nvPr/>
            </p:nvSpPr>
            <p:spPr bwMode="auto">
              <a:xfrm>
                <a:off x="5983" y="3080"/>
                <a:ext cx="206" cy="88"/>
              </a:xfrm>
              <a:custGeom>
                <a:avLst/>
                <a:gdLst>
                  <a:gd name="T0" fmla="*/ 0 w 398"/>
                  <a:gd name="T1" fmla="*/ 167 h 171"/>
                  <a:gd name="T2" fmla="*/ 0 w 398"/>
                  <a:gd name="T3" fmla="*/ 167 h 171"/>
                  <a:gd name="T4" fmla="*/ 353 w 398"/>
                  <a:gd name="T5" fmla="*/ 16 h 171"/>
                  <a:gd name="T6" fmla="*/ 302 w 398"/>
                  <a:gd name="T7" fmla="*/ 3 h 171"/>
                  <a:gd name="T8" fmla="*/ 398 w 398"/>
                  <a:gd name="T9" fmla="*/ 0 h 171"/>
                  <a:gd name="T10" fmla="*/ 329 w 398"/>
                  <a:gd name="T11" fmla="*/ 67 h 171"/>
                  <a:gd name="T12" fmla="*/ 355 w 398"/>
                  <a:gd name="T13" fmla="*/ 21 h 171"/>
                  <a:gd name="T14" fmla="*/ 2 w 398"/>
                  <a:gd name="T15" fmla="*/ 171 h 171"/>
                  <a:gd name="T16" fmla="*/ 0 w 398"/>
                  <a:gd name="T17" fmla="*/ 167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8" h="171">
                    <a:moveTo>
                      <a:pt x="0" y="167"/>
                    </a:moveTo>
                    <a:lnTo>
                      <a:pt x="0" y="167"/>
                    </a:lnTo>
                    <a:lnTo>
                      <a:pt x="353" y="16"/>
                    </a:lnTo>
                    <a:lnTo>
                      <a:pt x="302" y="3"/>
                    </a:lnTo>
                    <a:lnTo>
                      <a:pt x="398" y="0"/>
                    </a:lnTo>
                    <a:lnTo>
                      <a:pt x="329" y="67"/>
                    </a:lnTo>
                    <a:lnTo>
                      <a:pt x="355" y="21"/>
                    </a:lnTo>
                    <a:lnTo>
                      <a:pt x="2" y="171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29" name="Freeform 918"/>
              <p:cNvSpPr>
                <a:spLocks/>
              </p:cNvSpPr>
              <p:nvPr/>
            </p:nvSpPr>
            <p:spPr bwMode="auto">
              <a:xfrm>
                <a:off x="5983" y="3080"/>
                <a:ext cx="206" cy="88"/>
              </a:xfrm>
              <a:custGeom>
                <a:avLst/>
                <a:gdLst>
                  <a:gd name="T0" fmla="*/ 0 w 398"/>
                  <a:gd name="T1" fmla="*/ 167 h 171"/>
                  <a:gd name="T2" fmla="*/ 0 w 398"/>
                  <a:gd name="T3" fmla="*/ 167 h 171"/>
                  <a:gd name="T4" fmla="*/ 353 w 398"/>
                  <a:gd name="T5" fmla="*/ 16 h 171"/>
                  <a:gd name="T6" fmla="*/ 302 w 398"/>
                  <a:gd name="T7" fmla="*/ 3 h 171"/>
                  <a:gd name="T8" fmla="*/ 398 w 398"/>
                  <a:gd name="T9" fmla="*/ 0 h 171"/>
                  <a:gd name="T10" fmla="*/ 329 w 398"/>
                  <a:gd name="T11" fmla="*/ 67 h 171"/>
                  <a:gd name="T12" fmla="*/ 355 w 398"/>
                  <a:gd name="T13" fmla="*/ 21 h 171"/>
                  <a:gd name="T14" fmla="*/ 2 w 398"/>
                  <a:gd name="T15" fmla="*/ 171 h 171"/>
                  <a:gd name="T16" fmla="*/ 0 w 398"/>
                  <a:gd name="T17" fmla="*/ 167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8" h="171">
                    <a:moveTo>
                      <a:pt x="0" y="167"/>
                    </a:moveTo>
                    <a:lnTo>
                      <a:pt x="0" y="167"/>
                    </a:lnTo>
                    <a:lnTo>
                      <a:pt x="353" y="16"/>
                    </a:lnTo>
                    <a:lnTo>
                      <a:pt x="302" y="3"/>
                    </a:lnTo>
                    <a:lnTo>
                      <a:pt x="398" y="0"/>
                    </a:lnTo>
                    <a:lnTo>
                      <a:pt x="329" y="67"/>
                    </a:lnTo>
                    <a:lnTo>
                      <a:pt x="355" y="21"/>
                    </a:lnTo>
                    <a:lnTo>
                      <a:pt x="2" y="171"/>
                    </a:lnTo>
                    <a:lnTo>
                      <a:pt x="0" y="167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30" name="Freeform 919"/>
              <p:cNvSpPr>
                <a:spLocks/>
              </p:cNvSpPr>
              <p:nvPr/>
            </p:nvSpPr>
            <p:spPr bwMode="auto">
              <a:xfrm>
                <a:off x="5932" y="3105"/>
                <a:ext cx="272" cy="233"/>
              </a:xfrm>
              <a:custGeom>
                <a:avLst/>
                <a:gdLst>
                  <a:gd name="T0" fmla="*/ 0 w 526"/>
                  <a:gd name="T1" fmla="*/ 449 h 452"/>
                  <a:gd name="T2" fmla="*/ 0 w 526"/>
                  <a:gd name="T3" fmla="*/ 449 h 452"/>
                  <a:gd name="T4" fmla="*/ 488 w 526"/>
                  <a:gd name="T5" fmla="*/ 29 h 452"/>
                  <a:gd name="T6" fmla="*/ 435 w 526"/>
                  <a:gd name="T7" fmla="*/ 32 h 452"/>
                  <a:gd name="T8" fmla="*/ 526 w 526"/>
                  <a:gd name="T9" fmla="*/ 0 h 452"/>
                  <a:gd name="T10" fmla="*/ 481 w 526"/>
                  <a:gd name="T11" fmla="*/ 85 h 452"/>
                  <a:gd name="T12" fmla="*/ 491 w 526"/>
                  <a:gd name="T13" fmla="*/ 33 h 452"/>
                  <a:gd name="T14" fmla="*/ 3 w 526"/>
                  <a:gd name="T15" fmla="*/ 452 h 452"/>
                  <a:gd name="T16" fmla="*/ 0 w 526"/>
                  <a:gd name="T17" fmla="*/ 449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6" h="452">
                    <a:moveTo>
                      <a:pt x="0" y="449"/>
                    </a:moveTo>
                    <a:lnTo>
                      <a:pt x="0" y="449"/>
                    </a:lnTo>
                    <a:lnTo>
                      <a:pt x="488" y="29"/>
                    </a:lnTo>
                    <a:lnTo>
                      <a:pt x="435" y="32"/>
                    </a:lnTo>
                    <a:lnTo>
                      <a:pt x="526" y="0"/>
                    </a:lnTo>
                    <a:lnTo>
                      <a:pt x="481" y="85"/>
                    </a:lnTo>
                    <a:lnTo>
                      <a:pt x="491" y="33"/>
                    </a:lnTo>
                    <a:lnTo>
                      <a:pt x="3" y="452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31" name="Freeform 920"/>
              <p:cNvSpPr>
                <a:spLocks/>
              </p:cNvSpPr>
              <p:nvPr/>
            </p:nvSpPr>
            <p:spPr bwMode="auto">
              <a:xfrm>
                <a:off x="5932" y="3105"/>
                <a:ext cx="272" cy="233"/>
              </a:xfrm>
              <a:custGeom>
                <a:avLst/>
                <a:gdLst>
                  <a:gd name="T0" fmla="*/ 0 w 526"/>
                  <a:gd name="T1" fmla="*/ 449 h 452"/>
                  <a:gd name="T2" fmla="*/ 0 w 526"/>
                  <a:gd name="T3" fmla="*/ 449 h 452"/>
                  <a:gd name="T4" fmla="*/ 488 w 526"/>
                  <a:gd name="T5" fmla="*/ 29 h 452"/>
                  <a:gd name="T6" fmla="*/ 435 w 526"/>
                  <a:gd name="T7" fmla="*/ 32 h 452"/>
                  <a:gd name="T8" fmla="*/ 526 w 526"/>
                  <a:gd name="T9" fmla="*/ 0 h 452"/>
                  <a:gd name="T10" fmla="*/ 481 w 526"/>
                  <a:gd name="T11" fmla="*/ 85 h 452"/>
                  <a:gd name="T12" fmla="*/ 491 w 526"/>
                  <a:gd name="T13" fmla="*/ 33 h 452"/>
                  <a:gd name="T14" fmla="*/ 3 w 526"/>
                  <a:gd name="T15" fmla="*/ 452 h 452"/>
                  <a:gd name="T16" fmla="*/ 0 w 526"/>
                  <a:gd name="T17" fmla="*/ 449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6" h="452">
                    <a:moveTo>
                      <a:pt x="0" y="449"/>
                    </a:moveTo>
                    <a:lnTo>
                      <a:pt x="0" y="449"/>
                    </a:lnTo>
                    <a:lnTo>
                      <a:pt x="488" y="29"/>
                    </a:lnTo>
                    <a:lnTo>
                      <a:pt x="435" y="32"/>
                    </a:lnTo>
                    <a:lnTo>
                      <a:pt x="526" y="0"/>
                    </a:lnTo>
                    <a:lnTo>
                      <a:pt x="481" y="85"/>
                    </a:lnTo>
                    <a:lnTo>
                      <a:pt x="491" y="33"/>
                    </a:lnTo>
                    <a:lnTo>
                      <a:pt x="3" y="452"/>
                    </a:lnTo>
                    <a:lnTo>
                      <a:pt x="0" y="44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32" name="Freeform 921"/>
              <p:cNvSpPr>
                <a:spLocks/>
              </p:cNvSpPr>
              <p:nvPr/>
            </p:nvSpPr>
            <p:spPr bwMode="auto">
              <a:xfrm>
                <a:off x="5332" y="2911"/>
                <a:ext cx="850" cy="130"/>
              </a:xfrm>
              <a:custGeom>
                <a:avLst/>
                <a:gdLst>
                  <a:gd name="T0" fmla="*/ 1 w 1644"/>
                  <a:gd name="T1" fmla="*/ 0 h 253"/>
                  <a:gd name="T2" fmla="*/ 1 w 1644"/>
                  <a:gd name="T3" fmla="*/ 0 h 253"/>
                  <a:gd name="T4" fmla="*/ 1598 w 1644"/>
                  <a:gd name="T5" fmla="*/ 222 h 253"/>
                  <a:gd name="T6" fmla="*/ 1561 w 1644"/>
                  <a:gd name="T7" fmla="*/ 184 h 253"/>
                  <a:gd name="T8" fmla="*/ 1644 w 1644"/>
                  <a:gd name="T9" fmla="*/ 231 h 253"/>
                  <a:gd name="T10" fmla="*/ 1551 w 1644"/>
                  <a:gd name="T11" fmla="*/ 253 h 253"/>
                  <a:gd name="T12" fmla="*/ 1597 w 1644"/>
                  <a:gd name="T13" fmla="*/ 227 h 253"/>
                  <a:gd name="T14" fmla="*/ 0 w 1644"/>
                  <a:gd name="T15" fmla="*/ 5 h 253"/>
                  <a:gd name="T16" fmla="*/ 1 w 1644"/>
                  <a:gd name="T17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44" h="253">
                    <a:moveTo>
                      <a:pt x="1" y="0"/>
                    </a:moveTo>
                    <a:lnTo>
                      <a:pt x="1" y="0"/>
                    </a:lnTo>
                    <a:lnTo>
                      <a:pt x="1598" y="222"/>
                    </a:lnTo>
                    <a:lnTo>
                      <a:pt x="1561" y="184"/>
                    </a:lnTo>
                    <a:lnTo>
                      <a:pt x="1644" y="231"/>
                    </a:lnTo>
                    <a:lnTo>
                      <a:pt x="1551" y="253"/>
                    </a:lnTo>
                    <a:lnTo>
                      <a:pt x="1597" y="227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33" name="Freeform 922"/>
              <p:cNvSpPr>
                <a:spLocks/>
              </p:cNvSpPr>
              <p:nvPr/>
            </p:nvSpPr>
            <p:spPr bwMode="auto">
              <a:xfrm>
                <a:off x="5332" y="2911"/>
                <a:ext cx="850" cy="130"/>
              </a:xfrm>
              <a:custGeom>
                <a:avLst/>
                <a:gdLst>
                  <a:gd name="T0" fmla="*/ 1 w 1644"/>
                  <a:gd name="T1" fmla="*/ 0 h 253"/>
                  <a:gd name="T2" fmla="*/ 1 w 1644"/>
                  <a:gd name="T3" fmla="*/ 0 h 253"/>
                  <a:gd name="T4" fmla="*/ 1598 w 1644"/>
                  <a:gd name="T5" fmla="*/ 222 h 253"/>
                  <a:gd name="T6" fmla="*/ 1561 w 1644"/>
                  <a:gd name="T7" fmla="*/ 184 h 253"/>
                  <a:gd name="T8" fmla="*/ 1644 w 1644"/>
                  <a:gd name="T9" fmla="*/ 231 h 253"/>
                  <a:gd name="T10" fmla="*/ 1551 w 1644"/>
                  <a:gd name="T11" fmla="*/ 253 h 253"/>
                  <a:gd name="T12" fmla="*/ 1597 w 1644"/>
                  <a:gd name="T13" fmla="*/ 227 h 253"/>
                  <a:gd name="T14" fmla="*/ 0 w 1644"/>
                  <a:gd name="T15" fmla="*/ 5 h 253"/>
                  <a:gd name="T16" fmla="*/ 1 w 1644"/>
                  <a:gd name="T17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44" h="253">
                    <a:moveTo>
                      <a:pt x="1" y="0"/>
                    </a:moveTo>
                    <a:lnTo>
                      <a:pt x="1" y="0"/>
                    </a:lnTo>
                    <a:lnTo>
                      <a:pt x="1598" y="222"/>
                    </a:lnTo>
                    <a:lnTo>
                      <a:pt x="1561" y="184"/>
                    </a:lnTo>
                    <a:lnTo>
                      <a:pt x="1644" y="231"/>
                    </a:lnTo>
                    <a:lnTo>
                      <a:pt x="1551" y="253"/>
                    </a:lnTo>
                    <a:lnTo>
                      <a:pt x="1597" y="227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34" name="Freeform 923"/>
              <p:cNvSpPr>
                <a:spLocks/>
              </p:cNvSpPr>
              <p:nvPr/>
            </p:nvSpPr>
            <p:spPr bwMode="auto">
              <a:xfrm>
                <a:off x="5666" y="3083"/>
                <a:ext cx="524" cy="245"/>
              </a:xfrm>
              <a:custGeom>
                <a:avLst/>
                <a:gdLst>
                  <a:gd name="T0" fmla="*/ 0 w 1014"/>
                  <a:gd name="T1" fmla="*/ 468 h 473"/>
                  <a:gd name="T2" fmla="*/ 0 w 1014"/>
                  <a:gd name="T3" fmla="*/ 468 h 473"/>
                  <a:gd name="T4" fmla="*/ 970 w 1014"/>
                  <a:gd name="T5" fmla="*/ 18 h 473"/>
                  <a:gd name="T6" fmla="*/ 918 w 1014"/>
                  <a:gd name="T7" fmla="*/ 6 h 473"/>
                  <a:gd name="T8" fmla="*/ 1014 w 1014"/>
                  <a:gd name="T9" fmla="*/ 0 h 473"/>
                  <a:gd name="T10" fmla="*/ 947 w 1014"/>
                  <a:gd name="T11" fmla="*/ 69 h 473"/>
                  <a:gd name="T12" fmla="*/ 972 w 1014"/>
                  <a:gd name="T13" fmla="*/ 22 h 473"/>
                  <a:gd name="T14" fmla="*/ 2 w 1014"/>
                  <a:gd name="T15" fmla="*/ 473 h 473"/>
                  <a:gd name="T16" fmla="*/ 0 w 1014"/>
                  <a:gd name="T17" fmla="*/ 468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4" h="473">
                    <a:moveTo>
                      <a:pt x="0" y="468"/>
                    </a:moveTo>
                    <a:lnTo>
                      <a:pt x="0" y="468"/>
                    </a:lnTo>
                    <a:lnTo>
                      <a:pt x="970" y="18"/>
                    </a:lnTo>
                    <a:lnTo>
                      <a:pt x="918" y="6"/>
                    </a:lnTo>
                    <a:lnTo>
                      <a:pt x="1014" y="0"/>
                    </a:lnTo>
                    <a:lnTo>
                      <a:pt x="947" y="69"/>
                    </a:lnTo>
                    <a:lnTo>
                      <a:pt x="972" y="22"/>
                    </a:lnTo>
                    <a:lnTo>
                      <a:pt x="2" y="473"/>
                    </a:lnTo>
                    <a:lnTo>
                      <a:pt x="0" y="468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35" name="Freeform 924"/>
              <p:cNvSpPr>
                <a:spLocks/>
              </p:cNvSpPr>
              <p:nvPr/>
            </p:nvSpPr>
            <p:spPr bwMode="auto">
              <a:xfrm>
                <a:off x="5666" y="3083"/>
                <a:ext cx="524" cy="245"/>
              </a:xfrm>
              <a:custGeom>
                <a:avLst/>
                <a:gdLst>
                  <a:gd name="T0" fmla="*/ 0 w 1014"/>
                  <a:gd name="T1" fmla="*/ 468 h 473"/>
                  <a:gd name="T2" fmla="*/ 0 w 1014"/>
                  <a:gd name="T3" fmla="*/ 468 h 473"/>
                  <a:gd name="T4" fmla="*/ 970 w 1014"/>
                  <a:gd name="T5" fmla="*/ 18 h 473"/>
                  <a:gd name="T6" fmla="*/ 918 w 1014"/>
                  <a:gd name="T7" fmla="*/ 6 h 473"/>
                  <a:gd name="T8" fmla="*/ 1014 w 1014"/>
                  <a:gd name="T9" fmla="*/ 0 h 473"/>
                  <a:gd name="T10" fmla="*/ 947 w 1014"/>
                  <a:gd name="T11" fmla="*/ 69 h 473"/>
                  <a:gd name="T12" fmla="*/ 972 w 1014"/>
                  <a:gd name="T13" fmla="*/ 22 h 473"/>
                  <a:gd name="T14" fmla="*/ 2 w 1014"/>
                  <a:gd name="T15" fmla="*/ 473 h 473"/>
                  <a:gd name="T16" fmla="*/ 0 w 1014"/>
                  <a:gd name="T17" fmla="*/ 468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4" h="473">
                    <a:moveTo>
                      <a:pt x="0" y="468"/>
                    </a:moveTo>
                    <a:lnTo>
                      <a:pt x="0" y="468"/>
                    </a:lnTo>
                    <a:lnTo>
                      <a:pt x="970" y="18"/>
                    </a:lnTo>
                    <a:lnTo>
                      <a:pt x="918" y="6"/>
                    </a:lnTo>
                    <a:lnTo>
                      <a:pt x="1014" y="0"/>
                    </a:lnTo>
                    <a:lnTo>
                      <a:pt x="947" y="69"/>
                    </a:lnTo>
                    <a:lnTo>
                      <a:pt x="972" y="22"/>
                    </a:lnTo>
                    <a:lnTo>
                      <a:pt x="2" y="473"/>
                    </a:lnTo>
                    <a:lnTo>
                      <a:pt x="0" y="468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36" name="Freeform 925"/>
              <p:cNvSpPr>
                <a:spLocks/>
              </p:cNvSpPr>
              <p:nvPr/>
            </p:nvSpPr>
            <p:spPr bwMode="auto">
              <a:xfrm>
                <a:off x="6249" y="2712"/>
                <a:ext cx="37" cy="236"/>
              </a:xfrm>
              <a:custGeom>
                <a:avLst/>
                <a:gdLst>
                  <a:gd name="T0" fmla="*/ 15 w 70"/>
                  <a:gd name="T1" fmla="*/ 0 h 458"/>
                  <a:gd name="T2" fmla="*/ 15 w 70"/>
                  <a:gd name="T3" fmla="*/ 0 h 458"/>
                  <a:gd name="T4" fmla="*/ 40 w 70"/>
                  <a:gd name="T5" fmla="*/ 410 h 458"/>
                  <a:gd name="T6" fmla="*/ 70 w 70"/>
                  <a:gd name="T7" fmla="*/ 367 h 458"/>
                  <a:gd name="T8" fmla="*/ 40 w 70"/>
                  <a:gd name="T9" fmla="*/ 458 h 458"/>
                  <a:gd name="T10" fmla="*/ 0 w 70"/>
                  <a:gd name="T11" fmla="*/ 371 h 458"/>
                  <a:gd name="T12" fmla="*/ 35 w 70"/>
                  <a:gd name="T13" fmla="*/ 411 h 458"/>
                  <a:gd name="T14" fmla="*/ 11 w 70"/>
                  <a:gd name="T15" fmla="*/ 0 h 458"/>
                  <a:gd name="T16" fmla="*/ 15 w 70"/>
                  <a:gd name="T17" fmla="*/ 0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458">
                    <a:moveTo>
                      <a:pt x="15" y="0"/>
                    </a:moveTo>
                    <a:lnTo>
                      <a:pt x="15" y="0"/>
                    </a:lnTo>
                    <a:lnTo>
                      <a:pt x="40" y="410"/>
                    </a:lnTo>
                    <a:lnTo>
                      <a:pt x="70" y="367"/>
                    </a:lnTo>
                    <a:lnTo>
                      <a:pt x="40" y="458"/>
                    </a:lnTo>
                    <a:lnTo>
                      <a:pt x="0" y="371"/>
                    </a:lnTo>
                    <a:lnTo>
                      <a:pt x="35" y="411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37" name="Freeform 926"/>
              <p:cNvSpPr>
                <a:spLocks/>
              </p:cNvSpPr>
              <p:nvPr/>
            </p:nvSpPr>
            <p:spPr bwMode="auto">
              <a:xfrm>
                <a:off x="6249" y="2712"/>
                <a:ext cx="37" cy="236"/>
              </a:xfrm>
              <a:custGeom>
                <a:avLst/>
                <a:gdLst>
                  <a:gd name="T0" fmla="*/ 15 w 70"/>
                  <a:gd name="T1" fmla="*/ 0 h 458"/>
                  <a:gd name="T2" fmla="*/ 15 w 70"/>
                  <a:gd name="T3" fmla="*/ 0 h 458"/>
                  <a:gd name="T4" fmla="*/ 40 w 70"/>
                  <a:gd name="T5" fmla="*/ 410 h 458"/>
                  <a:gd name="T6" fmla="*/ 70 w 70"/>
                  <a:gd name="T7" fmla="*/ 367 h 458"/>
                  <a:gd name="T8" fmla="*/ 40 w 70"/>
                  <a:gd name="T9" fmla="*/ 458 h 458"/>
                  <a:gd name="T10" fmla="*/ 0 w 70"/>
                  <a:gd name="T11" fmla="*/ 371 h 458"/>
                  <a:gd name="T12" fmla="*/ 35 w 70"/>
                  <a:gd name="T13" fmla="*/ 411 h 458"/>
                  <a:gd name="T14" fmla="*/ 11 w 70"/>
                  <a:gd name="T15" fmla="*/ 0 h 458"/>
                  <a:gd name="T16" fmla="*/ 15 w 70"/>
                  <a:gd name="T17" fmla="*/ 0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458">
                    <a:moveTo>
                      <a:pt x="15" y="0"/>
                    </a:moveTo>
                    <a:lnTo>
                      <a:pt x="15" y="0"/>
                    </a:lnTo>
                    <a:lnTo>
                      <a:pt x="40" y="410"/>
                    </a:lnTo>
                    <a:lnTo>
                      <a:pt x="70" y="367"/>
                    </a:lnTo>
                    <a:lnTo>
                      <a:pt x="40" y="458"/>
                    </a:lnTo>
                    <a:lnTo>
                      <a:pt x="0" y="371"/>
                    </a:lnTo>
                    <a:lnTo>
                      <a:pt x="35" y="411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38" name="Freeform 927"/>
              <p:cNvSpPr>
                <a:spLocks/>
              </p:cNvSpPr>
              <p:nvPr/>
            </p:nvSpPr>
            <p:spPr bwMode="auto">
              <a:xfrm>
                <a:off x="6336" y="2623"/>
                <a:ext cx="288" cy="347"/>
              </a:xfrm>
              <a:custGeom>
                <a:avLst/>
                <a:gdLst>
                  <a:gd name="T0" fmla="*/ 557 w 557"/>
                  <a:gd name="T1" fmla="*/ 3 h 672"/>
                  <a:gd name="T2" fmla="*/ 557 w 557"/>
                  <a:gd name="T3" fmla="*/ 3 h 672"/>
                  <a:gd name="T4" fmla="*/ 32 w 557"/>
                  <a:gd name="T5" fmla="*/ 637 h 672"/>
                  <a:gd name="T6" fmla="*/ 84 w 557"/>
                  <a:gd name="T7" fmla="*/ 625 h 672"/>
                  <a:gd name="T8" fmla="*/ 0 w 557"/>
                  <a:gd name="T9" fmla="*/ 672 h 672"/>
                  <a:gd name="T10" fmla="*/ 30 w 557"/>
                  <a:gd name="T11" fmla="*/ 581 h 672"/>
                  <a:gd name="T12" fmla="*/ 29 w 557"/>
                  <a:gd name="T13" fmla="*/ 634 h 672"/>
                  <a:gd name="T14" fmla="*/ 554 w 557"/>
                  <a:gd name="T15" fmla="*/ 0 h 672"/>
                  <a:gd name="T16" fmla="*/ 557 w 557"/>
                  <a:gd name="T17" fmla="*/ 3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7" h="672">
                    <a:moveTo>
                      <a:pt x="557" y="3"/>
                    </a:moveTo>
                    <a:lnTo>
                      <a:pt x="557" y="3"/>
                    </a:lnTo>
                    <a:lnTo>
                      <a:pt x="32" y="637"/>
                    </a:lnTo>
                    <a:lnTo>
                      <a:pt x="84" y="625"/>
                    </a:lnTo>
                    <a:lnTo>
                      <a:pt x="0" y="672"/>
                    </a:lnTo>
                    <a:lnTo>
                      <a:pt x="30" y="581"/>
                    </a:lnTo>
                    <a:lnTo>
                      <a:pt x="29" y="634"/>
                    </a:lnTo>
                    <a:lnTo>
                      <a:pt x="554" y="0"/>
                    </a:lnTo>
                    <a:lnTo>
                      <a:pt x="557" y="3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39" name="Freeform 928"/>
              <p:cNvSpPr>
                <a:spLocks/>
              </p:cNvSpPr>
              <p:nvPr/>
            </p:nvSpPr>
            <p:spPr bwMode="auto">
              <a:xfrm>
                <a:off x="6336" y="2623"/>
                <a:ext cx="288" cy="347"/>
              </a:xfrm>
              <a:custGeom>
                <a:avLst/>
                <a:gdLst>
                  <a:gd name="T0" fmla="*/ 557 w 557"/>
                  <a:gd name="T1" fmla="*/ 3 h 672"/>
                  <a:gd name="T2" fmla="*/ 557 w 557"/>
                  <a:gd name="T3" fmla="*/ 3 h 672"/>
                  <a:gd name="T4" fmla="*/ 32 w 557"/>
                  <a:gd name="T5" fmla="*/ 637 h 672"/>
                  <a:gd name="T6" fmla="*/ 84 w 557"/>
                  <a:gd name="T7" fmla="*/ 625 h 672"/>
                  <a:gd name="T8" fmla="*/ 0 w 557"/>
                  <a:gd name="T9" fmla="*/ 672 h 672"/>
                  <a:gd name="T10" fmla="*/ 30 w 557"/>
                  <a:gd name="T11" fmla="*/ 581 h 672"/>
                  <a:gd name="T12" fmla="*/ 29 w 557"/>
                  <a:gd name="T13" fmla="*/ 634 h 672"/>
                  <a:gd name="T14" fmla="*/ 554 w 557"/>
                  <a:gd name="T15" fmla="*/ 0 h 672"/>
                  <a:gd name="T16" fmla="*/ 557 w 557"/>
                  <a:gd name="T17" fmla="*/ 3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7" h="672">
                    <a:moveTo>
                      <a:pt x="557" y="3"/>
                    </a:moveTo>
                    <a:lnTo>
                      <a:pt x="557" y="3"/>
                    </a:lnTo>
                    <a:lnTo>
                      <a:pt x="32" y="637"/>
                    </a:lnTo>
                    <a:lnTo>
                      <a:pt x="84" y="625"/>
                    </a:lnTo>
                    <a:lnTo>
                      <a:pt x="0" y="672"/>
                    </a:lnTo>
                    <a:lnTo>
                      <a:pt x="30" y="581"/>
                    </a:lnTo>
                    <a:lnTo>
                      <a:pt x="29" y="634"/>
                    </a:lnTo>
                    <a:lnTo>
                      <a:pt x="554" y="0"/>
                    </a:lnTo>
                    <a:lnTo>
                      <a:pt x="557" y="3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40" name="Freeform 929"/>
              <p:cNvSpPr>
                <a:spLocks/>
              </p:cNvSpPr>
              <p:nvPr/>
            </p:nvSpPr>
            <p:spPr bwMode="auto">
              <a:xfrm>
                <a:off x="6149" y="2840"/>
                <a:ext cx="77" cy="122"/>
              </a:xfrm>
              <a:custGeom>
                <a:avLst/>
                <a:gdLst>
                  <a:gd name="T0" fmla="*/ 4 w 148"/>
                  <a:gd name="T1" fmla="*/ 0 h 237"/>
                  <a:gd name="T2" fmla="*/ 4 w 148"/>
                  <a:gd name="T3" fmla="*/ 0 h 237"/>
                  <a:gd name="T4" fmla="*/ 125 w 148"/>
                  <a:gd name="T5" fmla="*/ 196 h 237"/>
                  <a:gd name="T6" fmla="*/ 131 w 148"/>
                  <a:gd name="T7" fmla="*/ 143 h 237"/>
                  <a:gd name="T8" fmla="*/ 148 w 148"/>
                  <a:gd name="T9" fmla="*/ 237 h 237"/>
                  <a:gd name="T10" fmla="*/ 71 w 148"/>
                  <a:gd name="T11" fmla="*/ 180 h 237"/>
                  <a:gd name="T12" fmla="*/ 121 w 148"/>
                  <a:gd name="T13" fmla="*/ 198 h 237"/>
                  <a:gd name="T14" fmla="*/ 0 w 148"/>
                  <a:gd name="T15" fmla="*/ 3 h 237"/>
                  <a:gd name="T16" fmla="*/ 4 w 148"/>
                  <a:gd name="T17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8" h="237">
                    <a:moveTo>
                      <a:pt x="4" y="0"/>
                    </a:moveTo>
                    <a:lnTo>
                      <a:pt x="4" y="0"/>
                    </a:lnTo>
                    <a:lnTo>
                      <a:pt x="125" y="196"/>
                    </a:lnTo>
                    <a:lnTo>
                      <a:pt x="131" y="143"/>
                    </a:lnTo>
                    <a:lnTo>
                      <a:pt x="148" y="237"/>
                    </a:lnTo>
                    <a:lnTo>
                      <a:pt x="71" y="180"/>
                    </a:lnTo>
                    <a:lnTo>
                      <a:pt x="121" y="198"/>
                    </a:lnTo>
                    <a:lnTo>
                      <a:pt x="0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41" name="Freeform 930"/>
              <p:cNvSpPr>
                <a:spLocks/>
              </p:cNvSpPr>
              <p:nvPr/>
            </p:nvSpPr>
            <p:spPr bwMode="auto">
              <a:xfrm>
                <a:off x="6149" y="2840"/>
                <a:ext cx="77" cy="122"/>
              </a:xfrm>
              <a:custGeom>
                <a:avLst/>
                <a:gdLst>
                  <a:gd name="T0" fmla="*/ 4 w 148"/>
                  <a:gd name="T1" fmla="*/ 0 h 237"/>
                  <a:gd name="T2" fmla="*/ 4 w 148"/>
                  <a:gd name="T3" fmla="*/ 0 h 237"/>
                  <a:gd name="T4" fmla="*/ 125 w 148"/>
                  <a:gd name="T5" fmla="*/ 196 h 237"/>
                  <a:gd name="T6" fmla="*/ 131 w 148"/>
                  <a:gd name="T7" fmla="*/ 143 h 237"/>
                  <a:gd name="T8" fmla="*/ 148 w 148"/>
                  <a:gd name="T9" fmla="*/ 237 h 237"/>
                  <a:gd name="T10" fmla="*/ 71 w 148"/>
                  <a:gd name="T11" fmla="*/ 180 h 237"/>
                  <a:gd name="T12" fmla="*/ 121 w 148"/>
                  <a:gd name="T13" fmla="*/ 198 h 237"/>
                  <a:gd name="T14" fmla="*/ 0 w 148"/>
                  <a:gd name="T15" fmla="*/ 3 h 237"/>
                  <a:gd name="T16" fmla="*/ 4 w 148"/>
                  <a:gd name="T17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8" h="237">
                    <a:moveTo>
                      <a:pt x="4" y="0"/>
                    </a:moveTo>
                    <a:lnTo>
                      <a:pt x="4" y="0"/>
                    </a:lnTo>
                    <a:lnTo>
                      <a:pt x="125" y="196"/>
                    </a:lnTo>
                    <a:lnTo>
                      <a:pt x="131" y="143"/>
                    </a:lnTo>
                    <a:lnTo>
                      <a:pt x="148" y="237"/>
                    </a:lnTo>
                    <a:lnTo>
                      <a:pt x="71" y="180"/>
                    </a:lnTo>
                    <a:lnTo>
                      <a:pt x="121" y="198"/>
                    </a:lnTo>
                    <a:lnTo>
                      <a:pt x="0" y="3"/>
                    </a:lnTo>
                    <a:lnTo>
                      <a:pt x="4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42" name="Freeform 931"/>
              <p:cNvSpPr>
                <a:spLocks/>
              </p:cNvSpPr>
              <p:nvPr/>
            </p:nvSpPr>
            <p:spPr bwMode="auto">
              <a:xfrm>
                <a:off x="6111" y="2540"/>
                <a:ext cx="138" cy="413"/>
              </a:xfrm>
              <a:custGeom>
                <a:avLst/>
                <a:gdLst>
                  <a:gd name="T0" fmla="*/ 5 w 268"/>
                  <a:gd name="T1" fmla="*/ 0 h 800"/>
                  <a:gd name="T2" fmla="*/ 5 w 268"/>
                  <a:gd name="T3" fmla="*/ 0 h 800"/>
                  <a:gd name="T4" fmla="*/ 250 w 268"/>
                  <a:gd name="T5" fmla="*/ 754 h 800"/>
                  <a:gd name="T6" fmla="*/ 268 w 268"/>
                  <a:gd name="T7" fmla="*/ 704 h 800"/>
                  <a:gd name="T8" fmla="*/ 262 w 268"/>
                  <a:gd name="T9" fmla="*/ 800 h 800"/>
                  <a:gd name="T10" fmla="*/ 201 w 268"/>
                  <a:gd name="T11" fmla="*/ 726 h 800"/>
                  <a:gd name="T12" fmla="*/ 245 w 268"/>
                  <a:gd name="T13" fmla="*/ 755 h 800"/>
                  <a:gd name="T14" fmla="*/ 0 w 268"/>
                  <a:gd name="T15" fmla="*/ 2 h 800"/>
                  <a:gd name="T16" fmla="*/ 5 w 268"/>
                  <a:gd name="T17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8" h="800">
                    <a:moveTo>
                      <a:pt x="5" y="0"/>
                    </a:moveTo>
                    <a:lnTo>
                      <a:pt x="5" y="0"/>
                    </a:lnTo>
                    <a:lnTo>
                      <a:pt x="250" y="754"/>
                    </a:lnTo>
                    <a:lnTo>
                      <a:pt x="268" y="704"/>
                    </a:lnTo>
                    <a:lnTo>
                      <a:pt x="262" y="800"/>
                    </a:lnTo>
                    <a:lnTo>
                      <a:pt x="201" y="726"/>
                    </a:lnTo>
                    <a:lnTo>
                      <a:pt x="245" y="755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43" name="Freeform 932"/>
              <p:cNvSpPr>
                <a:spLocks/>
              </p:cNvSpPr>
              <p:nvPr/>
            </p:nvSpPr>
            <p:spPr bwMode="auto">
              <a:xfrm>
                <a:off x="6111" y="2540"/>
                <a:ext cx="138" cy="413"/>
              </a:xfrm>
              <a:custGeom>
                <a:avLst/>
                <a:gdLst>
                  <a:gd name="T0" fmla="*/ 5 w 268"/>
                  <a:gd name="T1" fmla="*/ 0 h 800"/>
                  <a:gd name="T2" fmla="*/ 5 w 268"/>
                  <a:gd name="T3" fmla="*/ 0 h 800"/>
                  <a:gd name="T4" fmla="*/ 250 w 268"/>
                  <a:gd name="T5" fmla="*/ 754 h 800"/>
                  <a:gd name="T6" fmla="*/ 268 w 268"/>
                  <a:gd name="T7" fmla="*/ 704 h 800"/>
                  <a:gd name="T8" fmla="*/ 262 w 268"/>
                  <a:gd name="T9" fmla="*/ 800 h 800"/>
                  <a:gd name="T10" fmla="*/ 201 w 268"/>
                  <a:gd name="T11" fmla="*/ 726 h 800"/>
                  <a:gd name="T12" fmla="*/ 245 w 268"/>
                  <a:gd name="T13" fmla="*/ 755 h 800"/>
                  <a:gd name="T14" fmla="*/ 0 w 268"/>
                  <a:gd name="T15" fmla="*/ 2 h 800"/>
                  <a:gd name="T16" fmla="*/ 5 w 268"/>
                  <a:gd name="T17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8" h="800">
                    <a:moveTo>
                      <a:pt x="5" y="0"/>
                    </a:moveTo>
                    <a:lnTo>
                      <a:pt x="5" y="0"/>
                    </a:lnTo>
                    <a:lnTo>
                      <a:pt x="250" y="754"/>
                    </a:lnTo>
                    <a:lnTo>
                      <a:pt x="268" y="704"/>
                    </a:lnTo>
                    <a:lnTo>
                      <a:pt x="262" y="800"/>
                    </a:lnTo>
                    <a:lnTo>
                      <a:pt x="201" y="726"/>
                    </a:lnTo>
                    <a:lnTo>
                      <a:pt x="245" y="755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44" name="Freeform 933"/>
              <p:cNvSpPr>
                <a:spLocks/>
              </p:cNvSpPr>
              <p:nvPr/>
            </p:nvSpPr>
            <p:spPr bwMode="auto">
              <a:xfrm>
                <a:off x="6157" y="3105"/>
                <a:ext cx="47" cy="44"/>
              </a:xfrm>
              <a:custGeom>
                <a:avLst/>
                <a:gdLst>
                  <a:gd name="T0" fmla="*/ 70 w 91"/>
                  <a:gd name="T1" fmla="*/ 15 h 85"/>
                  <a:gd name="T2" fmla="*/ 70 w 91"/>
                  <a:gd name="T3" fmla="*/ 15 h 85"/>
                  <a:gd name="T4" fmla="*/ 53 w 91"/>
                  <a:gd name="T5" fmla="*/ 29 h 85"/>
                  <a:gd name="T6" fmla="*/ 0 w 91"/>
                  <a:gd name="T7" fmla="*/ 32 h 85"/>
                  <a:gd name="T8" fmla="*/ 91 w 91"/>
                  <a:gd name="T9" fmla="*/ 0 h 85"/>
                  <a:gd name="T10" fmla="*/ 46 w 91"/>
                  <a:gd name="T11" fmla="*/ 85 h 85"/>
                  <a:gd name="T12" fmla="*/ 56 w 91"/>
                  <a:gd name="T13" fmla="*/ 33 h 85"/>
                  <a:gd name="T14" fmla="*/ 74 w 91"/>
                  <a:gd name="T15" fmla="*/ 18 h 85"/>
                  <a:gd name="T16" fmla="*/ 70 w 91"/>
                  <a:gd name="T17" fmla="*/ 1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" h="85">
                    <a:moveTo>
                      <a:pt x="70" y="15"/>
                    </a:moveTo>
                    <a:lnTo>
                      <a:pt x="70" y="15"/>
                    </a:lnTo>
                    <a:lnTo>
                      <a:pt x="53" y="29"/>
                    </a:lnTo>
                    <a:lnTo>
                      <a:pt x="0" y="32"/>
                    </a:lnTo>
                    <a:lnTo>
                      <a:pt x="91" y="0"/>
                    </a:lnTo>
                    <a:lnTo>
                      <a:pt x="46" y="85"/>
                    </a:lnTo>
                    <a:lnTo>
                      <a:pt x="56" y="33"/>
                    </a:lnTo>
                    <a:lnTo>
                      <a:pt x="74" y="18"/>
                    </a:lnTo>
                    <a:lnTo>
                      <a:pt x="70" y="15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45" name="Freeform 934"/>
              <p:cNvSpPr>
                <a:spLocks/>
              </p:cNvSpPr>
              <p:nvPr/>
            </p:nvSpPr>
            <p:spPr bwMode="auto">
              <a:xfrm>
                <a:off x="6157" y="3105"/>
                <a:ext cx="47" cy="44"/>
              </a:xfrm>
              <a:custGeom>
                <a:avLst/>
                <a:gdLst>
                  <a:gd name="T0" fmla="*/ 70 w 91"/>
                  <a:gd name="T1" fmla="*/ 15 h 85"/>
                  <a:gd name="T2" fmla="*/ 70 w 91"/>
                  <a:gd name="T3" fmla="*/ 15 h 85"/>
                  <a:gd name="T4" fmla="*/ 53 w 91"/>
                  <a:gd name="T5" fmla="*/ 29 h 85"/>
                  <a:gd name="T6" fmla="*/ 0 w 91"/>
                  <a:gd name="T7" fmla="*/ 32 h 85"/>
                  <a:gd name="T8" fmla="*/ 91 w 91"/>
                  <a:gd name="T9" fmla="*/ 0 h 85"/>
                  <a:gd name="T10" fmla="*/ 46 w 91"/>
                  <a:gd name="T11" fmla="*/ 85 h 85"/>
                  <a:gd name="T12" fmla="*/ 56 w 91"/>
                  <a:gd name="T13" fmla="*/ 33 h 85"/>
                  <a:gd name="T14" fmla="*/ 74 w 91"/>
                  <a:gd name="T15" fmla="*/ 18 h 85"/>
                  <a:gd name="T16" fmla="*/ 70 w 91"/>
                  <a:gd name="T17" fmla="*/ 1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" h="85">
                    <a:moveTo>
                      <a:pt x="70" y="15"/>
                    </a:moveTo>
                    <a:lnTo>
                      <a:pt x="70" y="15"/>
                    </a:lnTo>
                    <a:lnTo>
                      <a:pt x="53" y="29"/>
                    </a:lnTo>
                    <a:lnTo>
                      <a:pt x="0" y="32"/>
                    </a:lnTo>
                    <a:lnTo>
                      <a:pt x="91" y="0"/>
                    </a:lnTo>
                    <a:lnTo>
                      <a:pt x="46" y="85"/>
                    </a:lnTo>
                    <a:lnTo>
                      <a:pt x="56" y="33"/>
                    </a:lnTo>
                    <a:lnTo>
                      <a:pt x="74" y="18"/>
                    </a:lnTo>
                    <a:lnTo>
                      <a:pt x="70" y="15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46" name="Freeform 935"/>
              <p:cNvSpPr>
                <a:spLocks/>
              </p:cNvSpPr>
              <p:nvPr/>
            </p:nvSpPr>
            <p:spPr bwMode="auto">
              <a:xfrm>
                <a:off x="5971" y="2614"/>
                <a:ext cx="643" cy="535"/>
              </a:xfrm>
              <a:custGeom>
                <a:avLst/>
                <a:gdLst>
                  <a:gd name="T0" fmla="*/ 0 w 1244"/>
                  <a:gd name="T1" fmla="*/ 1032 h 1036"/>
                  <a:gd name="T2" fmla="*/ 0 w 1244"/>
                  <a:gd name="T3" fmla="*/ 1032 h 1036"/>
                  <a:gd name="T4" fmla="*/ 1206 w 1244"/>
                  <a:gd name="T5" fmla="*/ 28 h 1036"/>
                  <a:gd name="T6" fmla="*/ 1152 w 1244"/>
                  <a:gd name="T7" fmla="*/ 30 h 1036"/>
                  <a:gd name="T8" fmla="*/ 1244 w 1244"/>
                  <a:gd name="T9" fmla="*/ 0 h 1036"/>
                  <a:gd name="T10" fmla="*/ 1197 w 1244"/>
                  <a:gd name="T11" fmla="*/ 84 h 1036"/>
                  <a:gd name="T12" fmla="*/ 1209 w 1244"/>
                  <a:gd name="T13" fmla="*/ 32 h 1036"/>
                  <a:gd name="T14" fmla="*/ 3 w 1244"/>
                  <a:gd name="T15" fmla="*/ 1036 h 1036"/>
                  <a:gd name="T16" fmla="*/ 0 w 1244"/>
                  <a:gd name="T17" fmla="*/ 1032 h 1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44" h="1036">
                    <a:moveTo>
                      <a:pt x="0" y="1032"/>
                    </a:moveTo>
                    <a:lnTo>
                      <a:pt x="0" y="1032"/>
                    </a:lnTo>
                    <a:lnTo>
                      <a:pt x="1206" y="28"/>
                    </a:lnTo>
                    <a:lnTo>
                      <a:pt x="1152" y="30"/>
                    </a:lnTo>
                    <a:lnTo>
                      <a:pt x="1244" y="0"/>
                    </a:lnTo>
                    <a:lnTo>
                      <a:pt x="1197" y="84"/>
                    </a:lnTo>
                    <a:lnTo>
                      <a:pt x="1209" y="32"/>
                    </a:lnTo>
                    <a:lnTo>
                      <a:pt x="3" y="1036"/>
                    </a:lnTo>
                    <a:lnTo>
                      <a:pt x="0" y="1032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47" name="Freeform 936"/>
              <p:cNvSpPr>
                <a:spLocks/>
              </p:cNvSpPr>
              <p:nvPr/>
            </p:nvSpPr>
            <p:spPr bwMode="auto">
              <a:xfrm>
                <a:off x="5971" y="2614"/>
                <a:ext cx="643" cy="535"/>
              </a:xfrm>
              <a:custGeom>
                <a:avLst/>
                <a:gdLst>
                  <a:gd name="T0" fmla="*/ 0 w 1244"/>
                  <a:gd name="T1" fmla="*/ 1032 h 1036"/>
                  <a:gd name="T2" fmla="*/ 0 w 1244"/>
                  <a:gd name="T3" fmla="*/ 1032 h 1036"/>
                  <a:gd name="T4" fmla="*/ 1206 w 1244"/>
                  <a:gd name="T5" fmla="*/ 28 h 1036"/>
                  <a:gd name="T6" fmla="*/ 1152 w 1244"/>
                  <a:gd name="T7" fmla="*/ 30 h 1036"/>
                  <a:gd name="T8" fmla="*/ 1244 w 1244"/>
                  <a:gd name="T9" fmla="*/ 0 h 1036"/>
                  <a:gd name="T10" fmla="*/ 1197 w 1244"/>
                  <a:gd name="T11" fmla="*/ 84 h 1036"/>
                  <a:gd name="T12" fmla="*/ 1209 w 1244"/>
                  <a:gd name="T13" fmla="*/ 32 h 1036"/>
                  <a:gd name="T14" fmla="*/ 3 w 1244"/>
                  <a:gd name="T15" fmla="*/ 1036 h 1036"/>
                  <a:gd name="T16" fmla="*/ 0 w 1244"/>
                  <a:gd name="T17" fmla="*/ 1032 h 1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44" h="1036">
                    <a:moveTo>
                      <a:pt x="0" y="1032"/>
                    </a:moveTo>
                    <a:lnTo>
                      <a:pt x="0" y="1032"/>
                    </a:lnTo>
                    <a:lnTo>
                      <a:pt x="1206" y="28"/>
                    </a:lnTo>
                    <a:lnTo>
                      <a:pt x="1152" y="30"/>
                    </a:lnTo>
                    <a:lnTo>
                      <a:pt x="1244" y="0"/>
                    </a:lnTo>
                    <a:lnTo>
                      <a:pt x="1197" y="84"/>
                    </a:lnTo>
                    <a:lnTo>
                      <a:pt x="1209" y="32"/>
                    </a:lnTo>
                    <a:lnTo>
                      <a:pt x="3" y="1036"/>
                    </a:lnTo>
                    <a:lnTo>
                      <a:pt x="0" y="1032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48" name="Freeform 937"/>
              <p:cNvSpPr>
                <a:spLocks/>
              </p:cNvSpPr>
              <p:nvPr/>
            </p:nvSpPr>
            <p:spPr bwMode="auto">
              <a:xfrm>
                <a:off x="6299" y="2608"/>
                <a:ext cx="310" cy="210"/>
              </a:xfrm>
              <a:custGeom>
                <a:avLst/>
                <a:gdLst>
                  <a:gd name="T0" fmla="*/ 0 w 601"/>
                  <a:gd name="T1" fmla="*/ 402 h 406"/>
                  <a:gd name="T2" fmla="*/ 0 w 601"/>
                  <a:gd name="T3" fmla="*/ 402 h 406"/>
                  <a:gd name="T4" fmla="*/ 560 w 601"/>
                  <a:gd name="T5" fmla="*/ 24 h 406"/>
                  <a:gd name="T6" fmla="*/ 507 w 601"/>
                  <a:gd name="T7" fmla="*/ 21 h 406"/>
                  <a:gd name="T8" fmla="*/ 601 w 601"/>
                  <a:gd name="T9" fmla="*/ 0 h 406"/>
                  <a:gd name="T10" fmla="*/ 546 w 601"/>
                  <a:gd name="T11" fmla="*/ 79 h 406"/>
                  <a:gd name="T12" fmla="*/ 563 w 601"/>
                  <a:gd name="T13" fmla="*/ 28 h 406"/>
                  <a:gd name="T14" fmla="*/ 2 w 601"/>
                  <a:gd name="T15" fmla="*/ 406 h 406"/>
                  <a:gd name="T16" fmla="*/ 0 w 601"/>
                  <a:gd name="T17" fmla="*/ 402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1" h="406">
                    <a:moveTo>
                      <a:pt x="0" y="402"/>
                    </a:moveTo>
                    <a:lnTo>
                      <a:pt x="0" y="402"/>
                    </a:lnTo>
                    <a:lnTo>
                      <a:pt x="560" y="24"/>
                    </a:lnTo>
                    <a:lnTo>
                      <a:pt x="507" y="21"/>
                    </a:lnTo>
                    <a:lnTo>
                      <a:pt x="601" y="0"/>
                    </a:lnTo>
                    <a:lnTo>
                      <a:pt x="546" y="79"/>
                    </a:lnTo>
                    <a:lnTo>
                      <a:pt x="563" y="28"/>
                    </a:lnTo>
                    <a:lnTo>
                      <a:pt x="2" y="406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49" name="Freeform 938"/>
              <p:cNvSpPr>
                <a:spLocks/>
              </p:cNvSpPr>
              <p:nvPr/>
            </p:nvSpPr>
            <p:spPr bwMode="auto">
              <a:xfrm>
                <a:off x="6299" y="2608"/>
                <a:ext cx="310" cy="210"/>
              </a:xfrm>
              <a:custGeom>
                <a:avLst/>
                <a:gdLst>
                  <a:gd name="T0" fmla="*/ 0 w 601"/>
                  <a:gd name="T1" fmla="*/ 402 h 406"/>
                  <a:gd name="T2" fmla="*/ 0 w 601"/>
                  <a:gd name="T3" fmla="*/ 402 h 406"/>
                  <a:gd name="T4" fmla="*/ 560 w 601"/>
                  <a:gd name="T5" fmla="*/ 24 h 406"/>
                  <a:gd name="T6" fmla="*/ 507 w 601"/>
                  <a:gd name="T7" fmla="*/ 21 h 406"/>
                  <a:gd name="T8" fmla="*/ 601 w 601"/>
                  <a:gd name="T9" fmla="*/ 0 h 406"/>
                  <a:gd name="T10" fmla="*/ 546 w 601"/>
                  <a:gd name="T11" fmla="*/ 79 h 406"/>
                  <a:gd name="T12" fmla="*/ 563 w 601"/>
                  <a:gd name="T13" fmla="*/ 28 h 406"/>
                  <a:gd name="T14" fmla="*/ 2 w 601"/>
                  <a:gd name="T15" fmla="*/ 406 h 406"/>
                  <a:gd name="T16" fmla="*/ 0 w 601"/>
                  <a:gd name="T17" fmla="*/ 402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1" h="406">
                    <a:moveTo>
                      <a:pt x="0" y="402"/>
                    </a:moveTo>
                    <a:lnTo>
                      <a:pt x="0" y="402"/>
                    </a:lnTo>
                    <a:lnTo>
                      <a:pt x="560" y="24"/>
                    </a:lnTo>
                    <a:lnTo>
                      <a:pt x="507" y="21"/>
                    </a:lnTo>
                    <a:lnTo>
                      <a:pt x="601" y="0"/>
                    </a:lnTo>
                    <a:lnTo>
                      <a:pt x="546" y="79"/>
                    </a:lnTo>
                    <a:lnTo>
                      <a:pt x="563" y="28"/>
                    </a:lnTo>
                    <a:lnTo>
                      <a:pt x="2" y="406"/>
                    </a:lnTo>
                    <a:lnTo>
                      <a:pt x="0" y="402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50" name="Freeform 939"/>
              <p:cNvSpPr>
                <a:spLocks/>
              </p:cNvSpPr>
              <p:nvPr/>
            </p:nvSpPr>
            <p:spPr bwMode="auto">
              <a:xfrm>
                <a:off x="6599" y="2309"/>
                <a:ext cx="57" cy="186"/>
              </a:xfrm>
              <a:custGeom>
                <a:avLst/>
                <a:gdLst>
                  <a:gd name="T0" fmla="*/ 5 w 110"/>
                  <a:gd name="T1" fmla="*/ 0 h 359"/>
                  <a:gd name="T2" fmla="*/ 5 w 110"/>
                  <a:gd name="T3" fmla="*/ 0 h 359"/>
                  <a:gd name="T4" fmla="*/ 90 w 110"/>
                  <a:gd name="T5" fmla="*/ 312 h 359"/>
                  <a:gd name="T6" fmla="*/ 110 w 110"/>
                  <a:gd name="T7" fmla="*/ 263 h 359"/>
                  <a:gd name="T8" fmla="*/ 100 w 110"/>
                  <a:gd name="T9" fmla="*/ 359 h 359"/>
                  <a:gd name="T10" fmla="*/ 43 w 110"/>
                  <a:gd name="T11" fmla="*/ 282 h 359"/>
                  <a:gd name="T12" fmla="*/ 85 w 110"/>
                  <a:gd name="T13" fmla="*/ 314 h 359"/>
                  <a:gd name="T14" fmla="*/ 0 w 110"/>
                  <a:gd name="T15" fmla="*/ 1 h 359"/>
                  <a:gd name="T16" fmla="*/ 5 w 110"/>
                  <a:gd name="T17" fmla="*/ 0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" h="359">
                    <a:moveTo>
                      <a:pt x="5" y="0"/>
                    </a:moveTo>
                    <a:lnTo>
                      <a:pt x="5" y="0"/>
                    </a:lnTo>
                    <a:lnTo>
                      <a:pt x="90" y="312"/>
                    </a:lnTo>
                    <a:lnTo>
                      <a:pt x="110" y="263"/>
                    </a:lnTo>
                    <a:lnTo>
                      <a:pt x="100" y="359"/>
                    </a:lnTo>
                    <a:lnTo>
                      <a:pt x="43" y="282"/>
                    </a:lnTo>
                    <a:lnTo>
                      <a:pt x="85" y="314"/>
                    </a:lnTo>
                    <a:lnTo>
                      <a:pt x="0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51" name="Freeform 940"/>
              <p:cNvSpPr>
                <a:spLocks/>
              </p:cNvSpPr>
              <p:nvPr/>
            </p:nvSpPr>
            <p:spPr bwMode="auto">
              <a:xfrm>
                <a:off x="6599" y="2309"/>
                <a:ext cx="57" cy="186"/>
              </a:xfrm>
              <a:custGeom>
                <a:avLst/>
                <a:gdLst>
                  <a:gd name="T0" fmla="*/ 5 w 110"/>
                  <a:gd name="T1" fmla="*/ 0 h 359"/>
                  <a:gd name="T2" fmla="*/ 5 w 110"/>
                  <a:gd name="T3" fmla="*/ 0 h 359"/>
                  <a:gd name="T4" fmla="*/ 90 w 110"/>
                  <a:gd name="T5" fmla="*/ 312 h 359"/>
                  <a:gd name="T6" fmla="*/ 110 w 110"/>
                  <a:gd name="T7" fmla="*/ 263 h 359"/>
                  <a:gd name="T8" fmla="*/ 100 w 110"/>
                  <a:gd name="T9" fmla="*/ 359 h 359"/>
                  <a:gd name="T10" fmla="*/ 43 w 110"/>
                  <a:gd name="T11" fmla="*/ 282 h 359"/>
                  <a:gd name="T12" fmla="*/ 85 w 110"/>
                  <a:gd name="T13" fmla="*/ 314 h 359"/>
                  <a:gd name="T14" fmla="*/ 0 w 110"/>
                  <a:gd name="T15" fmla="*/ 1 h 359"/>
                  <a:gd name="T16" fmla="*/ 5 w 110"/>
                  <a:gd name="T17" fmla="*/ 0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" h="359">
                    <a:moveTo>
                      <a:pt x="5" y="0"/>
                    </a:moveTo>
                    <a:lnTo>
                      <a:pt x="5" y="0"/>
                    </a:lnTo>
                    <a:lnTo>
                      <a:pt x="90" y="312"/>
                    </a:lnTo>
                    <a:lnTo>
                      <a:pt x="110" y="263"/>
                    </a:lnTo>
                    <a:lnTo>
                      <a:pt x="100" y="359"/>
                    </a:lnTo>
                    <a:lnTo>
                      <a:pt x="43" y="282"/>
                    </a:lnTo>
                    <a:lnTo>
                      <a:pt x="85" y="314"/>
                    </a:lnTo>
                    <a:lnTo>
                      <a:pt x="0" y="1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52" name="Freeform 941"/>
              <p:cNvSpPr>
                <a:spLocks/>
              </p:cNvSpPr>
              <p:nvPr/>
            </p:nvSpPr>
            <p:spPr bwMode="auto">
              <a:xfrm>
                <a:off x="6325" y="2569"/>
                <a:ext cx="272" cy="57"/>
              </a:xfrm>
              <a:custGeom>
                <a:avLst/>
                <a:gdLst>
                  <a:gd name="T0" fmla="*/ 0 w 527"/>
                  <a:gd name="T1" fmla="*/ 107 h 112"/>
                  <a:gd name="T2" fmla="*/ 0 w 527"/>
                  <a:gd name="T3" fmla="*/ 107 h 112"/>
                  <a:gd name="T4" fmla="*/ 480 w 527"/>
                  <a:gd name="T5" fmla="*/ 25 h 112"/>
                  <a:gd name="T6" fmla="*/ 433 w 527"/>
                  <a:gd name="T7" fmla="*/ 0 h 112"/>
                  <a:gd name="T8" fmla="*/ 527 w 527"/>
                  <a:gd name="T9" fmla="*/ 20 h 112"/>
                  <a:gd name="T10" fmla="*/ 445 w 527"/>
                  <a:gd name="T11" fmla="*/ 69 h 112"/>
                  <a:gd name="T12" fmla="*/ 481 w 527"/>
                  <a:gd name="T13" fmla="*/ 30 h 112"/>
                  <a:gd name="T14" fmla="*/ 1 w 527"/>
                  <a:gd name="T15" fmla="*/ 112 h 112"/>
                  <a:gd name="T16" fmla="*/ 0 w 527"/>
                  <a:gd name="T17" fmla="*/ 10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7" h="112">
                    <a:moveTo>
                      <a:pt x="0" y="107"/>
                    </a:moveTo>
                    <a:lnTo>
                      <a:pt x="0" y="107"/>
                    </a:lnTo>
                    <a:lnTo>
                      <a:pt x="480" y="25"/>
                    </a:lnTo>
                    <a:lnTo>
                      <a:pt x="433" y="0"/>
                    </a:lnTo>
                    <a:lnTo>
                      <a:pt x="527" y="20"/>
                    </a:lnTo>
                    <a:lnTo>
                      <a:pt x="445" y="69"/>
                    </a:lnTo>
                    <a:lnTo>
                      <a:pt x="481" y="30"/>
                    </a:lnTo>
                    <a:lnTo>
                      <a:pt x="1" y="112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53" name="Freeform 942"/>
              <p:cNvSpPr>
                <a:spLocks/>
              </p:cNvSpPr>
              <p:nvPr/>
            </p:nvSpPr>
            <p:spPr bwMode="auto">
              <a:xfrm>
                <a:off x="6325" y="2569"/>
                <a:ext cx="272" cy="57"/>
              </a:xfrm>
              <a:custGeom>
                <a:avLst/>
                <a:gdLst>
                  <a:gd name="T0" fmla="*/ 0 w 527"/>
                  <a:gd name="T1" fmla="*/ 107 h 112"/>
                  <a:gd name="T2" fmla="*/ 0 w 527"/>
                  <a:gd name="T3" fmla="*/ 107 h 112"/>
                  <a:gd name="T4" fmla="*/ 480 w 527"/>
                  <a:gd name="T5" fmla="*/ 25 h 112"/>
                  <a:gd name="T6" fmla="*/ 433 w 527"/>
                  <a:gd name="T7" fmla="*/ 0 h 112"/>
                  <a:gd name="T8" fmla="*/ 527 w 527"/>
                  <a:gd name="T9" fmla="*/ 20 h 112"/>
                  <a:gd name="T10" fmla="*/ 445 w 527"/>
                  <a:gd name="T11" fmla="*/ 69 h 112"/>
                  <a:gd name="T12" fmla="*/ 481 w 527"/>
                  <a:gd name="T13" fmla="*/ 30 h 112"/>
                  <a:gd name="T14" fmla="*/ 1 w 527"/>
                  <a:gd name="T15" fmla="*/ 112 h 112"/>
                  <a:gd name="T16" fmla="*/ 0 w 527"/>
                  <a:gd name="T17" fmla="*/ 10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7" h="112">
                    <a:moveTo>
                      <a:pt x="0" y="107"/>
                    </a:moveTo>
                    <a:lnTo>
                      <a:pt x="0" y="107"/>
                    </a:lnTo>
                    <a:lnTo>
                      <a:pt x="480" y="25"/>
                    </a:lnTo>
                    <a:lnTo>
                      <a:pt x="433" y="0"/>
                    </a:lnTo>
                    <a:lnTo>
                      <a:pt x="527" y="20"/>
                    </a:lnTo>
                    <a:lnTo>
                      <a:pt x="445" y="69"/>
                    </a:lnTo>
                    <a:lnTo>
                      <a:pt x="481" y="30"/>
                    </a:lnTo>
                    <a:lnTo>
                      <a:pt x="1" y="112"/>
                    </a:lnTo>
                    <a:lnTo>
                      <a:pt x="0" y="107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54" name="Freeform 943"/>
              <p:cNvSpPr>
                <a:spLocks/>
              </p:cNvSpPr>
              <p:nvPr/>
            </p:nvSpPr>
            <p:spPr bwMode="auto">
              <a:xfrm>
                <a:off x="6179" y="2592"/>
                <a:ext cx="422" cy="164"/>
              </a:xfrm>
              <a:custGeom>
                <a:avLst/>
                <a:gdLst>
                  <a:gd name="T0" fmla="*/ 0 w 818"/>
                  <a:gd name="T1" fmla="*/ 311 h 316"/>
                  <a:gd name="T2" fmla="*/ 0 w 818"/>
                  <a:gd name="T3" fmla="*/ 311 h 316"/>
                  <a:gd name="T4" fmla="*/ 773 w 818"/>
                  <a:gd name="T5" fmla="*/ 16 h 316"/>
                  <a:gd name="T6" fmla="*/ 722 w 818"/>
                  <a:gd name="T7" fmla="*/ 0 h 316"/>
                  <a:gd name="T8" fmla="*/ 818 w 818"/>
                  <a:gd name="T9" fmla="*/ 1 h 316"/>
                  <a:gd name="T10" fmla="*/ 747 w 818"/>
                  <a:gd name="T11" fmla="*/ 66 h 316"/>
                  <a:gd name="T12" fmla="*/ 774 w 818"/>
                  <a:gd name="T13" fmla="*/ 20 h 316"/>
                  <a:gd name="T14" fmla="*/ 2 w 818"/>
                  <a:gd name="T15" fmla="*/ 316 h 316"/>
                  <a:gd name="T16" fmla="*/ 0 w 818"/>
                  <a:gd name="T17" fmla="*/ 3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8" h="316">
                    <a:moveTo>
                      <a:pt x="0" y="311"/>
                    </a:moveTo>
                    <a:lnTo>
                      <a:pt x="0" y="311"/>
                    </a:lnTo>
                    <a:lnTo>
                      <a:pt x="773" y="16"/>
                    </a:lnTo>
                    <a:lnTo>
                      <a:pt x="722" y="0"/>
                    </a:lnTo>
                    <a:lnTo>
                      <a:pt x="818" y="1"/>
                    </a:lnTo>
                    <a:lnTo>
                      <a:pt x="747" y="66"/>
                    </a:lnTo>
                    <a:lnTo>
                      <a:pt x="774" y="20"/>
                    </a:lnTo>
                    <a:lnTo>
                      <a:pt x="2" y="316"/>
                    </a:lnTo>
                    <a:lnTo>
                      <a:pt x="0" y="311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55" name="Freeform 944"/>
              <p:cNvSpPr>
                <a:spLocks/>
              </p:cNvSpPr>
              <p:nvPr/>
            </p:nvSpPr>
            <p:spPr bwMode="auto">
              <a:xfrm>
                <a:off x="6179" y="2592"/>
                <a:ext cx="422" cy="164"/>
              </a:xfrm>
              <a:custGeom>
                <a:avLst/>
                <a:gdLst>
                  <a:gd name="T0" fmla="*/ 0 w 818"/>
                  <a:gd name="T1" fmla="*/ 311 h 316"/>
                  <a:gd name="T2" fmla="*/ 0 w 818"/>
                  <a:gd name="T3" fmla="*/ 311 h 316"/>
                  <a:gd name="T4" fmla="*/ 773 w 818"/>
                  <a:gd name="T5" fmla="*/ 16 h 316"/>
                  <a:gd name="T6" fmla="*/ 722 w 818"/>
                  <a:gd name="T7" fmla="*/ 0 h 316"/>
                  <a:gd name="T8" fmla="*/ 818 w 818"/>
                  <a:gd name="T9" fmla="*/ 1 h 316"/>
                  <a:gd name="T10" fmla="*/ 747 w 818"/>
                  <a:gd name="T11" fmla="*/ 66 h 316"/>
                  <a:gd name="T12" fmla="*/ 774 w 818"/>
                  <a:gd name="T13" fmla="*/ 20 h 316"/>
                  <a:gd name="T14" fmla="*/ 2 w 818"/>
                  <a:gd name="T15" fmla="*/ 316 h 316"/>
                  <a:gd name="T16" fmla="*/ 0 w 818"/>
                  <a:gd name="T17" fmla="*/ 3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8" h="316">
                    <a:moveTo>
                      <a:pt x="0" y="311"/>
                    </a:moveTo>
                    <a:lnTo>
                      <a:pt x="0" y="311"/>
                    </a:lnTo>
                    <a:lnTo>
                      <a:pt x="773" y="16"/>
                    </a:lnTo>
                    <a:lnTo>
                      <a:pt x="722" y="0"/>
                    </a:lnTo>
                    <a:lnTo>
                      <a:pt x="818" y="1"/>
                    </a:lnTo>
                    <a:lnTo>
                      <a:pt x="747" y="66"/>
                    </a:lnTo>
                    <a:lnTo>
                      <a:pt x="774" y="20"/>
                    </a:lnTo>
                    <a:lnTo>
                      <a:pt x="2" y="316"/>
                    </a:lnTo>
                    <a:lnTo>
                      <a:pt x="0" y="311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56" name="Freeform 945"/>
              <p:cNvSpPr>
                <a:spLocks/>
              </p:cNvSpPr>
              <p:nvPr/>
            </p:nvSpPr>
            <p:spPr bwMode="auto">
              <a:xfrm>
                <a:off x="5983" y="2898"/>
                <a:ext cx="493" cy="308"/>
              </a:xfrm>
              <a:custGeom>
                <a:avLst/>
                <a:gdLst>
                  <a:gd name="T0" fmla="*/ 3 w 954"/>
                  <a:gd name="T1" fmla="*/ 0 h 596"/>
                  <a:gd name="T2" fmla="*/ 3 w 954"/>
                  <a:gd name="T3" fmla="*/ 0 h 596"/>
                  <a:gd name="T4" fmla="*/ 915 w 954"/>
                  <a:gd name="T5" fmla="*/ 569 h 596"/>
                  <a:gd name="T6" fmla="*/ 896 w 954"/>
                  <a:gd name="T7" fmla="*/ 519 h 596"/>
                  <a:gd name="T8" fmla="*/ 954 w 954"/>
                  <a:gd name="T9" fmla="*/ 596 h 596"/>
                  <a:gd name="T10" fmla="*/ 859 w 954"/>
                  <a:gd name="T11" fmla="*/ 579 h 596"/>
                  <a:gd name="T12" fmla="*/ 912 w 954"/>
                  <a:gd name="T13" fmla="*/ 573 h 596"/>
                  <a:gd name="T14" fmla="*/ 0 w 954"/>
                  <a:gd name="T15" fmla="*/ 4 h 596"/>
                  <a:gd name="T16" fmla="*/ 3 w 954"/>
                  <a:gd name="T17" fmla="*/ 0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4" h="596">
                    <a:moveTo>
                      <a:pt x="3" y="0"/>
                    </a:moveTo>
                    <a:lnTo>
                      <a:pt x="3" y="0"/>
                    </a:lnTo>
                    <a:lnTo>
                      <a:pt x="915" y="569"/>
                    </a:lnTo>
                    <a:lnTo>
                      <a:pt x="896" y="519"/>
                    </a:lnTo>
                    <a:lnTo>
                      <a:pt x="954" y="596"/>
                    </a:lnTo>
                    <a:lnTo>
                      <a:pt x="859" y="579"/>
                    </a:lnTo>
                    <a:lnTo>
                      <a:pt x="912" y="573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57" name="Freeform 946"/>
              <p:cNvSpPr>
                <a:spLocks/>
              </p:cNvSpPr>
              <p:nvPr/>
            </p:nvSpPr>
            <p:spPr bwMode="auto">
              <a:xfrm>
                <a:off x="5983" y="2898"/>
                <a:ext cx="493" cy="308"/>
              </a:xfrm>
              <a:custGeom>
                <a:avLst/>
                <a:gdLst>
                  <a:gd name="T0" fmla="*/ 3 w 954"/>
                  <a:gd name="T1" fmla="*/ 0 h 596"/>
                  <a:gd name="T2" fmla="*/ 3 w 954"/>
                  <a:gd name="T3" fmla="*/ 0 h 596"/>
                  <a:gd name="T4" fmla="*/ 915 w 954"/>
                  <a:gd name="T5" fmla="*/ 569 h 596"/>
                  <a:gd name="T6" fmla="*/ 896 w 954"/>
                  <a:gd name="T7" fmla="*/ 519 h 596"/>
                  <a:gd name="T8" fmla="*/ 954 w 954"/>
                  <a:gd name="T9" fmla="*/ 596 h 596"/>
                  <a:gd name="T10" fmla="*/ 859 w 954"/>
                  <a:gd name="T11" fmla="*/ 579 h 596"/>
                  <a:gd name="T12" fmla="*/ 912 w 954"/>
                  <a:gd name="T13" fmla="*/ 573 h 596"/>
                  <a:gd name="T14" fmla="*/ 0 w 954"/>
                  <a:gd name="T15" fmla="*/ 4 h 596"/>
                  <a:gd name="T16" fmla="*/ 3 w 954"/>
                  <a:gd name="T17" fmla="*/ 0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4" h="596">
                    <a:moveTo>
                      <a:pt x="3" y="0"/>
                    </a:moveTo>
                    <a:lnTo>
                      <a:pt x="3" y="0"/>
                    </a:lnTo>
                    <a:lnTo>
                      <a:pt x="915" y="569"/>
                    </a:lnTo>
                    <a:lnTo>
                      <a:pt x="896" y="519"/>
                    </a:lnTo>
                    <a:lnTo>
                      <a:pt x="954" y="596"/>
                    </a:lnTo>
                    <a:lnTo>
                      <a:pt x="859" y="579"/>
                    </a:lnTo>
                    <a:lnTo>
                      <a:pt x="912" y="573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58" name="Freeform 947"/>
              <p:cNvSpPr>
                <a:spLocks/>
              </p:cNvSpPr>
              <p:nvPr/>
            </p:nvSpPr>
            <p:spPr bwMode="auto">
              <a:xfrm>
                <a:off x="5853" y="3219"/>
                <a:ext cx="613" cy="36"/>
              </a:xfrm>
              <a:custGeom>
                <a:avLst/>
                <a:gdLst>
                  <a:gd name="T0" fmla="*/ 0 w 1187"/>
                  <a:gd name="T1" fmla="*/ 24 h 70"/>
                  <a:gd name="T2" fmla="*/ 0 w 1187"/>
                  <a:gd name="T3" fmla="*/ 24 h 70"/>
                  <a:gd name="T4" fmla="*/ 1139 w 1187"/>
                  <a:gd name="T5" fmla="*/ 33 h 70"/>
                  <a:gd name="T6" fmla="*/ 1098 w 1187"/>
                  <a:gd name="T7" fmla="*/ 0 h 70"/>
                  <a:gd name="T8" fmla="*/ 1187 w 1187"/>
                  <a:gd name="T9" fmla="*/ 35 h 70"/>
                  <a:gd name="T10" fmla="*/ 1097 w 1187"/>
                  <a:gd name="T11" fmla="*/ 70 h 70"/>
                  <a:gd name="T12" fmla="*/ 1139 w 1187"/>
                  <a:gd name="T13" fmla="*/ 37 h 70"/>
                  <a:gd name="T14" fmla="*/ 0 w 1187"/>
                  <a:gd name="T15" fmla="*/ 28 h 70"/>
                  <a:gd name="T16" fmla="*/ 0 w 1187"/>
                  <a:gd name="T17" fmla="*/ 2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87" h="70">
                    <a:moveTo>
                      <a:pt x="0" y="24"/>
                    </a:moveTo>
                    <a:lnTo>
                      <a:pt x="0" y="24"/>
                    </a:lnTo>
                    <a:lnTo>
                      <a:pt x="1139" y="33"/>
                    </a:lnTo>
                    <a:lnTo>
                      <a:pt x="1098" y="0"/>
                    </a:lnTo>
                    <a:lnTo>
                      <a:pt x="1187" y="35"/>
                    </a:lnTo>
                    <a:lnTo>
                      <a:pt x="1097" y="70"/>
                    </a:lnTo>
                    <a:lnTo>
                      <a:pt x="1139" y="37"/>
                    </a:lnTo>
                    <a:lnTo>
                      <a:pt x="0" y="2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59" name="Freeform 948"/>
              <p:cNvSpPr>
                <a:spLocks/>
              </p:cNvSpPr>
              <p:nvPr/>
            </p:nvSpPr>
            <p:spPr bwMode="auto">
              <a:xfrm>
                <a:off x="5853" y="3219"/>
                <a:ext cx="613" cy="36"/>
              </a:xfrm>
              <a:custGeom>
                <a:avLst/>
                <a:gdLst>
                  <a:gd name="T0" fmla="*/ 0 w 1187"/>
                  <a:gd name="T1" fmla="*/ 24 h 70"/>
                  <a:gd name="T2" fmla="*/ 0 w 1187"/>
                  <a:gd name="T3" fmla="*/ 24 h 70"/>
                  <a:gd name="T4" fmla="*/ 1139 w 1187"/>
                  <a:gd name="T5" fmla="*/ 33 h 70"/>
                  <a:gd name="T6" fmla="*/ 1098 w 1187"/>
                  <a:gd name="T7" fmla="*/ 0 h 70"/>
                  <a:gd name="T8" fmla="*/ 1187 w 1187"/>
                  <a:gd name="T9" fmla="*/ 35 h 70"/>
                  <a:gd name="T10" fmla="*/ 1097 w 1187"/>
                  <a:gd name="T11" fmla="*/ 70 h 70"/>
                  <a:gd name="T12" fmla="*/ 1139 w 1187"/>
                  <a:gd name="T13" fmla="*/ 37 h 70"/>
                  <a:gd name="T14" fmla="*/ 0 w 1187"/>
                  <a:gd name="T15" fmla="*/ 28 h 70"/>
                  <a:gd name="T16" fmla="*/ 0 w 1187"/>
                  <a:gd name="T17" fmla="*/ 2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87" h="70">
                    <a:moveTo>
                      <a:pt x="0" y="24"/>
                    </a:moveTo>
                    <a:lnTo>
                      <a:pt x="0" y="24"/>
                    </a:lnTo>
                    <a:lnTo>
                      <a:pt x="1139" y="33"/>
                    </a:lnTo>
                    <a:lnTo>
                      <a:pt x="1098" y="0"/>
                    </a:lnTo>
                    <a:lnTo>
                      <a:pt x="1187" y="35"/>
                    </a:lnTo>
                    <a:lnTo>
                      <a:pt x="1097" y="70"/>
                    </a:lnTo>
                    <a:lnTo>
                      <a:pt x="1139" y="37"/>
                    </a:lnTo>
                    <a:lnTo>
                      <a:pt x="0" y="28"/>
                    </a:lnTo>
                    <a:lnTo>
                      <a:pt x="0" y="2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60" name="Freeform 949"/>
              <p:cNvSpPr>
                <a:spLocks/>
              </p:cNvSpPr>
              <p:nvPr/>
            </p:nvSpPr>
            <p:spPr bwMode="auto">
              <a:xfrm>
                <a:off x="5841" y="3121"/>
                <a:ext cx="627" cy="117"/>
              </a:xfrm>
              <a:custGeom>
                <a:avLst/>
                <a:gdLst>
                  <a:gd name="T0" fmla="*/ 0 w 1213"/>
                  <a:gd name="T1" fmla="*/ 0 h 226"/>
                  <a:gd name="T2" fmla="*/ 0 w 1213"/>
                  <a:gd name="T3" fmla="*/ 0 h 226"/>
                  <a:gd name="T4" fmla="*/ 1166 w 1213"/>
                  <a:gd name="T5" fmla="*/ 197 h 226"/>
                  <a:gd name="T6" fmla="*/ 1130 w 1213"/>
                  <a:gd name="T7" fmla="*/ 157 h 226"/>
                  <a:gd name="T8" fmla="*/ 1213 w 1213"/>
                  <a:gd name="T9" fmla="*/ 207 h 226"/>
                  <a:gd name="T10" fmla="*/ 1119 w 1213"/>
                  <a:gd name="T11" fmla="*/ 226 h 226"/>
                  <a:gd name="T12" fmla="*/ 1165 w 1213"/>
                  <a:gd name="T13" fmla="*/ 201 h 226"/>
                  <a:gd name="T14" fmla="*/ 0 w 1213"/>
                  <a:gd name="T15" fmla="*/ 4 h 226"/>
                  <a:gd name="T16" fmla="*/ 0 w 1213"/>
                  <a:gd name="T17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13" h="226">
                    <a:moveTo>
                      <a:pt x="0" y="0"/>
                    </a:moveTo>
                    <a:lnTo>
                      <a:pt x="0" y="0"/>
                    </a:lnTo>
                    <a:lnTo>
                      <a:pt x="1166" y="197"/>
                    </a:lnTo>
                    <a:lnTo>
                      <a:pt x="1130" y="157"/>
                    </a:lnTo>
                    <a:lnTo>
                      <a:pt x="1213" y="207"/>
                    </a:lnTo>
                    <a:lnTo>
                      <a:pt x="1119" y="226"/>
                    </a:lnTo>
                    <a:lnTo>
                      <a:pt x="1165" y="201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61" name="Freeform 950"/>
              <p:cNvSpPr>
                <a:spLocks/>
              </p:cNvSpPr>
              <p:nvPr/>
            </p:nvSpPr>
            <p:spPr bwMode="auto">
              <a:xfrm>
                <a:off x="5841" y="3121"/>
                <a:ext cx="627" cy="117"/>
              </a:xfrm>
              <a:custGeom>
                <a:avLst/>
                <a:gdLst>
                  <a:gd name="T0" fmla="*/ 0 w 1213"/>
                  <a:gd name="T1" fmla="*/ 0 h 226"/>
                  <a:gd name="T2" fmla="*/ 0 w 1213"/>
                  <a:gd name="T3" fmla="*/ 0 h 226"/>
                  <a:gd name="T4" fmla="*/ 1166 w 1213"/>
                  <a:gd name="T5" fmla="*/ 197 h 226"/>
                  <a:gd name="T6" fmla="*/ 1130 w 1213"/>
                  <a:gd name="T7" fmla="*/ 157 h 226"/>
                  <a:gd name="T8" fmla="*/ 1213 w 1213"/>
                  <a:gd name="T9" fmla="*/ 207 h 226"/>
                  <a:gd name="T10" fmla="*/ 1119 w 1213"/>
                  <a:gd name="T11" fmla="*/ 226 h 226"/>
                  <a:gd name="T12" fmla="*/ 1165 w 1213"/>
                  <a:gd name="T13" fmla="*/ 201 h 226"/>
                  <a:gd name="T14" fmla="*/ 0 w 1213"/>
                  <a:gd name="T15" fmla="*/ 4 h 226"/>
                  <a:gd name="T16" fmla="*/ 0 w 1213"/>
                  <a:gd name="T17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13" h="226">
                    <a:moveTo>
                      <a:pt x="0" y="0"/>
                    </a:moveTo>
                    <a:lnTo>
                      <a:pt x="0" y="0"/>
                    </a:lnTo>
                    <a:lnTo>
                      <a:pt x="1166" y="197"/>
                    </a:lnTo>
                    <a:lnTo>
                      <a:pt x="1130" y="157"/>
                    </a:lnTo>
                    <a:lnTo>
                      <a:pt x="1213" y="207"/>
                    </a:lnTo>
                    <a:lnTo>
                      <a:pt x="1119" y="226"/>
                    </a:lnTo>
                    <a:lnTo>
                      <a:pt x="1165" y="201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62" name="Freeform 951"/>
              <p:cNvSpPr>
                <a:spLocks/>
              </p:cNvSpPr>
              <p:nvPr/>
            </p:nvSpPr>
            <p:spPr bwMode="auto">
              <a:xfrm>
                <a:off x="6282" y="2705"/>
                <a:ext cx="220" cy="478"/>
              </a:xfrm>
              <a:custGeom>
                <a:avLst/>
                <a:gdLst>
                  <a:gd name="T0" fmla="*/ 5 w 426"/>
                  <a:gd name="T1" fmla="*/ 0 h 925"/>
                  <a:gd name="T2" fmla="*/ 5 w 426"/>
                  <a:gd name="T3" fmla="*/ 0 h 925"/>
                  <a:gd name="T4" fmla="*/ 409 w 426"/>
                  <a:gd name="T5" fmla="*/ 881 h 925"/>
                  <a:gd name="T6" fmla="*/ 421 w 426"/>
                  <a:gd name="T7" fmla="*/ 829 h 925"/>
                  <a:gd name="T8" fmla="*/ 426 w 426"/>
                  <a:gd name="T9" fmla="*/ 925 h 925"/>
                  <a:gd name="T10" fmla="*/ 357 w 426"/>
                  <a:gd name="T11" fmla="*/ 858 h 925"/>
                  <a:gd name="T12" fmla="*/ 404 w 426"/>
                  <a:gd name="T13" fmla="*/ 883 h 925"/>
                  <a:gd name="T14" fmla="*/ 0 w 426"/>
                  <a:gd name="T15" fmla="*/ 1 h 925"/>
                  <a:gd name="T16" fmla="*/ 5 w 426"/>
                  <a:gd name="T17" fmla="*/ 0 h 9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6" h="925">
                    <a:moveTo>
                      <a:pt x="5" y="0"/>
                    </a:moveTo>
                    <a:lnTo>
                      <a:pt x="5" y="0"/>
                    </a:lnTo>
                    <a:lnTo>
                      <a:pt x="409" y="881"/>
                    </a:lnTo>
                    <a:lnTo>
                      <a:pt x="421" y="829"/>
                    </a:lnTo>
                    <a:lnTo>
                      <a:pt x="426" y="925"/>
                    </a:lnTo>
                    <a:lnTo>
                      <a:pt x="357" y="858"/>
                    </a:lnTo>
                    <a:lnTo>
                      <a:pt x="404" y="883"/>
                    </a:lnTo>
                    <a:lnTo>
                      <a:pt x="0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63" name="Freeform 952"/>
              <p:cNvSpPr>
                <a:spLocks/>
              </p:cNvSpPr>
              <p:nvPr/>
            </p:nvSpPr>
            <p:spPr bwMode="auto">
              <a:xfrm>
                <a:off x="6282" y="2705"/>
                <a:ext cx="220" cy="478"/>
              </a:xfrm>
              <a:custGeom>
                <a:avLst/>
                <a:gdLst>
                  <a:gd name="T0" fmla="*/ 5 w 426"/>
                  <a:gd name="T1" fmla="*/ 0 h 925"/>
                  <a:gd name="T2" fmla="*/ 5 w 426"/>
                  <a:gd name="T3" fmla="*/ 0 h 925"/>
                  <a:gd name="T4" fmla="*/ 409 w 426"/>
                  <a:gd name="T5" fmla="*/ 881 h 925"/>
                  <a:gd name="T6" fmla="*/ 421 w 426"/>
                  <a:gd name="T7" fmla="*/ 829 h 925"/>
                  <a:gd name="T8" fmla="*/ 426 w 426"/>
                  <a:gd name="T9" fmla="*/ 925 h 925"/>
                  <a:gd name="T10" fmla="*/ 357 w 426"/>
                  <a:gd name="T11" fmla="*/ 858 h 925"/>
                  <a:gd name="T12" fmla="*/ 404 w 426"/>
                  <a:gd name="T13" fmla="*/ 883 h 925"/>
                  <a:gd name="T14" fmla="*/ 0 w 426"/>
                  <a:gd name="T15" fmla="*/ 1 h 925"/>
                  <a:gd name="T16" fmla="*/ 5 w 426"/>
                  <a:gd name="T17" fmla="*/ 0 h 9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6" h="925">
                    <a:moveTo>
                      <a:pt x="5" y="0"/>
                    </a:moveTo>
                    <a:lnTo>
                      <a:pt x="5" y="0"/>
                    </a:lnTo>
                    <a:lnTo>
                      <a:pt x="409" y="881"/>
                    </a:lnTo>
                    <a:lnTo>
                      <a:pt x="421" y="829"/>
                    </a:lnTo>
                    <a:lnTo>
                      <a:pt x="426" y="925"/>
                    </a:lnTo>
                    <a:lnTo>
                      <a:pt x="357" y="858"/>
                    </a:lnTo>
                    <a:lnTo>
                      <a:pt x="404" y="883"/>
                    </a:lnTo>
                    <a:lnTo>
                      <a:pt x="0" y="1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64" name="Freeform 953"/>
              <p:cNvSpPr>
                <a:spLocks/>
              </p:cNvSpPr>
              <p:nvPr/>
            </p:nvSpPr>
            <p:spPr bwMode="auto">
              <a:xfrm>
                <a:off x="6532" y="2639"/>
                <a:ext cx="124" cy="540"/>
              </a:xfrm>
              <a:custGeom>
                <a:avLst/>
                <a:gdLst>
                  <a:gd name="T0" fmla="*/ 241 w 241"/>
                  <a:gd name="T1" fmla="*/ 1 h 1045"/>
                  <a:gd name="T2" fmla="*/ 241 w 241"/>
                  <a:gd name="T3" fmla="*/ 1 h 1045"/>
                  <a:gd name="T4" fmla="*/ 28 w 241"/>
                  <a:gd name="T5" fmla="*/ 999 h 1045"/>
                  <a:gd name="T6" fmla="*/ 69 w 241"/>
                  <a:gd name="T7" fmla="*/ 965 h 1045"/>
                  <a:gd name="T8" fmla="*/ 16 w 241"/>
                  <a:gd name="T9" fmla="*/ 1045 h 1045"/>
                  <a:gd name="T10" fmla="*/ 0 w 241"/>
                  <a:gd name="T11" fmla="*/ 950 h 1045"/>
                  <a:gd name="T12" fmla="*/ 23 w 241"/>
                  <a:gd name="T13" fmla="*/ 998 h 1045"/>
                  <a:gd name="T14" fmla="*/ 237 w 241"/>
                  <a:gd name="T15" fmla="*/ 0 h 1045"/>
                  <a:gd name="T16" fmla="*/ 241 w 241"/>
                  <a:gd name="T17" fmla="*/ 1 h 1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1" h="1045">
                    <a:moveTo>
                      <a:pt x="241" y="1"/>
                    </a:moveTo>
                    <a:lnTo>
                      <a:pt x="241" y="1"/>
                    </a:lnTo>
                    <a:lnTo>
                      <a:pt x="28" y="999"/>
                    </a:lnTo>
                    <a:lnTo>
                      <a:pt x="69" y="965"/>
                    </a:lnTo>
                    <a:lnTo>
                      <a:pt x="16" y="1045"/>
                    </a:lnTo>
                    <a:lnTo>
                      <a:pt x="0" y="950"/>
                    </a:lnTo>
                    <a:lnTo>
                      <a:pt x="23" y="998"/>
                    </a:lnTo>
                    <a:lnTo>
                      <a:pt x="237" y="0"/>
                    </a:lnTo>
                    <a:lnTo>
                      <a:pt x="241" y="1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65" name="Freeform 954"/>
              <p:cNvSpPr>
                <a:spLocks/>
              </p:cNvSpPr>
              <p:nvPr/>
            </p:nvSpPr>
            <p:spPr bwMode="auto">
              <a:xfrm>
                <a:off x="6532" y="2639"/>
                <a:ext cx="124" cy="540"/>
              </a:xfrm>
              <a:custGeom>
                <a:avLst/>
                <a:gdLst>
                  <a:gd name="T0" fmla="*/ 241 w 241"/>
                  <a:gd name="T1" fmla="*/ 1 h 1045"/>
                  <a:gd name="T2" fmla="*/ 241 w 241"/>
                  <a:gd name="T3" fmla="*/ 1 h 1045"/>
                  <a:gd name="T4" fmla="*/ 28 w 241"/>
                  <a:gd name="T5" fmla="*/ 999 h 1045"/>
                  <a:gd name="T6" fmla="*/ 69 w 241"/>
                  <a:gd name="T7" fmla="*/ 965 h 1045"/>
                  <a:gd name="T8" fmla="*/ 16 w 241"/>
                  <a:gd name="T9" fmla="*/ 1045 h 1045"/>
                  <a:gd name="T10" fmla="*/ 0 w 241"/>
                  <a:gd name="T11" fmla="*/ 950 h 1045"/>
                  <a:gd name="T12" fmla="*/ 23 w 241"/>
                  <a:gd name="T13" fmla="*/ 998 h 1045"/>
                  <a:gd name="T14" fmla="*/ 237 w 241"/>
                  <a:gd name="T15" fmla="*/ 0 h 1045"/>
                  <a:gd name="T16" fmla="*/ 241 w 241"/>
                  <a:gd name="T17" fmla="*/ 1 h 1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1" h="1045">
                    <a:moveTo>
                      <a:pt x="241" y="1"/>
                    </a:moveTo>
                    <a:lnTo>
                      <a:pt x="241" y="1"/>
                    </a:lnTo>
                    <a:lnTo>
                      <a:pt x="28" y="999"/>
                    </a:lnTo>
                    <a:lnTo>
                      <a:pt x="69" y="965"/>
                    </a:lnTo>
                    <a:lnTo>
                      <a:pt x="16" y="1045"/>
                    </a:lnTo>
                    <a:lnTo>
                      <a:pt x="0" y="950"/>
                    </a:lnTo>
                    <a:lnTo>
                      <a:pt x="23" y="998"/>
                    </a:lnTo>
                    <a:lnTo>
                      <a:pt x="237" y="0"/>
                    </a:lnTo>
                    <a:lnTo>
                      <a:pt x="241" y="1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66" name="Freeform 955"/>
              <p:cNvSpPr>
                <a:spLocks/>
              </p:cNvSpPr>
              <p:nvPr/>
            </p:nvSpPr>
            <p:spPr bwMode="auto">
              <a:xfrm>
                <a:off x="6160" y="2832"/>
                <a:ext cx="327" cy="361"/>
              </a:xfrm>
              <a:custGeom>
                <a:avLst/>
                <a:gdLst>
                  <a:gd name="T0" fmla="*/ 3 w 633"/>
                  <a:gd name="T1" fmla="*/ 0 h 698"/>
                  <a:gd name="T2" fmla="*/ 3 w 633"/>
                  <a:gd name="T3" fmla="*/ 0 h 698"/>
                  <a:gd name="T4" fmla="*/ 602 w 633"/>
                  <a:gd name="T5" fmla="*/ 662 h 698"/>
                  <a:gd name="T6" fmla="*/ 598 w 633"/>
                  <a:gd name="T7" fmla="*/ 609 h 698"/>
                  <a:gd name="T8" fmla="*/ 633 w 633"/>
                  <a:gd name="T9" fmla="*/ 698 h 698"/>
                  <a:gd name="T10" fmla="*/ 547 w 633"/>
                  <a:gd name="T11" fmla="*/ 656 h 698"/>
                  <a:gd name="T12" fmla="*/ 599 w 633"/>
                  <a:gd name="T13" fmla="*/ 665 h 698"/>
                  <a:gd name="T14" fmla="*/ 0 w 633"/>
                  <a:gd name="T15" fmla="*/ 3 h 698"/>
                  <a:gd name="T16" fmla="*/ 3 w 633"/>
                  <a:gd name="T1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3" h="698">
                    <a:moveTo>
                      <a:pt x="3" y="0"/>
                    </a:moveTo>
                    <a:lnTo>
                      <a:pt x="3" y="0"/>
                    </a:lnTo>
                    <a:lnTo>
                      <a:pt x="602" y="662"/>
                    </a:lnTo>
                    <a:lnTo>
                      <a:pt x="598" y="609"/>
                    </a:lnTo>
                    <a:lnTo>
                      <a:pt x="633" y="698"/>
                    </a:lnTo>
                    <a:lnTo>
                      <a:pt x="547" y="656"/>
                    </a:lnTo>
                    <a:lnTo>
                      <a:pt x="599" y="665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67" name="Freeform 956"/>
              <p:cNvSpPr>
                <a:spLocks/>
              </p:cNvSpPr>
              <p:nvPr/>
            </p:nvSpPr>
            <p:spPr bwMode="auto">
              <a:xfrm>
                <a:off x="6160" y="2832"/>
                <a:ext cx="327" cy="361"/>
              </a:xfrm>
              <a:custGeom>
                <a:avLst/>
                <a:gdLst>
                  <a:gd name="T0" fmla="*/ 3 w 633"/>
                  <a:gd name="T1" fmla="*/ 0 h 698"/>
                  <a:gd name="T2" fmla="*/ 3 w 633"/>
                  <a:gd name="T3" fmla="*/ 0 h 698"/>
                  <a:gd name="T4" fmla="*/ 602 w 633"/>
                  <a:gd name="T5" fmla="*/ 662 h 698"/>
                  <a:gd name="T6" fmla="*/ 598 w 633"/>
                  <a:gd name="T7" fmla="*/ 609 h 698"/>
                  <a:gd name="T8" fmla="*/ 633 w 633"/>
                  <a:gd name="T9" fmla="*/ 698 h 698"/>
                  <a:gd name="T10" fmla="*/ 547 w 633"/>
                  <a:gd name="T11" fmla="*/ 656 h 698"/>
                  <a:gd name="T12" fmla="*/ 599 w 633"/>
                  <a:gd name="T13" fmla="*/ 665 h 698"/>
                  <a:gd name="T14" fmla="*/ 0 w 633"/>
                  <a:gd name="T15" fmla="*/ 3 h 698"/>
                  <a:gd name="T16" fmla="*/ 3 w 633"/>
                  <a:gd name="T1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3" h="698">
                    <a:moveTo>
                      <a:pt x="3" y="0"/>
                    </a:moveTo>
                    <a:lnTo>
                      <a:pt x="3" y="0"/>
                    </a:lnTo>
                    <a:lnTo>
                      <a:pt x="602" y="662"/>
                    </a:lnTo>
                    <a:lnTo>
                      <a:pt x="598" y="609"/>
                    </a:lnTo>
                    <a:lnTo>
                      <a:pt x="633" y="698"/>
                    </a:lnTo>
                    <a:lnTo>
                      <a:pt x="547" y="656"/>
                    </a:lnTo>
                    <a:lnTo>
                      <a:pt x="599" y="665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68" name="Freeform 957"/>
              <p:cNvSpPr>
                <a:spLocks/>
              </p:cNvSpPr>
              <p:nvPr/>
            </p:nvSpPr>
            <p:spPr bwMode="auto">
              <a:xfrm>
                <a:off x="5615" y="2817"/>
                <a:ext cx="436" cy="260"/>
              </a:xfrm>
              <a:custGeom>
                <a:avLst/>
                <a:gdLst>
                  <a:gd name="T0" fmla="*/ 0 w 844"/>
                  <a:gd name="T1" fmla="*/ 500 h 504"/>
                  <a:gd name="T2" fmla="*/ 0 w 844"/>
                  <a:gd name="T3" fmla="*/ 500 h 504"/>
                  <a:gd name="T4" fmla="*/ 802 w 844"/>
                  <a:gd name="T5" fmla="*/ 22 h 504"/>
                  <a:gd name="T6" fmla="*/ 749 w 844"/>
                  <a:gd name="T7" fmla="*/ 16 h 504"/>
                  <a:gd name="T8" fmla="*/ 844 w 844"/>
                  <a:gd name="T9" fmla="*/ 0 h 504"/>
                  <a:gd name="T10" fmla="*/ 785 w 844"/>
                  <a:gd name="T11" fmla="*/ 76 h 504"/>
                  <a:gd name="T12" fmla="*/ 804 w 844"/>
                  <a:gd name="T13" fmla="*/ 26 h 504"/>
                  <a:gd name="T14" fmla="*/ 3 w 844"/>
                  <a:gd name="T15" fmla="*/ 504 h 504"/>
                  <a:gd name="T16" fmla="*/ 0 w 844"/>
                  <a:gd name="T17" fmla="*/ 50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4" h="504">
                    <a:moveTo>
                      <a:pt x="0" y="500"/>
                    </a:moveTo>
                    <a:lnTo>
                      <a:pt x="0" y="500"/>
                    </a:lnTo>
                    <a:lnTo>
                      <a:pt x="802" y="22"/>
                    </a:lnTo>
                    <a:lnTo>
                      <a:pt x="749" y="16"/>
                    </a:lnTo>
                    <a:lnTo>
                      <a:pt x="844" y="0"/>
                    </a:lnTo>
                    <a:lnTo>
                      <a:pt x="785" y="76"/>
                    </a:lnTo>
                    <a:lnTo>
                      <a:pt x="804" y="26"/>
                    </a:lnTo>
                    <a:lnTo>
                      <a:pt x="3" y="504"/>
                    </a:lnTo>
                    <a:lnTo>
                      <a:pt x="0" y="50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69" name="Freeform 958"/>
              <p:cNvSpPr>
                <a:spLocks/>
              </p:cNvSpPr>
              <p:nvPr/>
            </p:nvSpPr>
            <p:spPr bwMode="auto">
              <a:xfrm>
                <a:off x="5615" y="2817"/>
                <a:ext cx="436" cy="260"/>
              </a:xfrm>
              <a:custGeom>
                <a:avLst/>
                <a:gdLst>
                  <a:gd name="T0" fmla="*/ 0 w 844"/>
                  <a:gd name="T1" fmla="*/ 500 h 504"/>
                  <a:gd name="T2" fmla="*/ 0 w 844"/>
                  <a:gd name="T3" fmla="*/ 500 h 504"/>
                  <a:gd name="T4" fmla="*/ 802 w 844"/>
                  <a:gd name="T5" fmla="*/ 22 h 504"/>
                  <a:gd name="T6" fmla="*/ 749 w 844"/>
                  <a:gd name="T7" fmla="*/ 16 h 504"/>
                  <a:gd name="T8" fmla="*/ 844 w 844"/>
                  <a:gd name="T9" fmla="*/ 0 h 504"/>
                  <a:gd name="T10" fmla="*/ 785 w 844"/>
                  <a:gd name="T11" fmla="*/ 76 h 504"/>
                  <a:gd name="T12" fmla="*/ 804 w 844"/>
                  <a:gd name="T13" fmla="*/ 26 h 504"/>
                  <a:gd name="T14" fmla="*/ 3 w 844"/>
                  <a:gd name="T15" fmla="*/ 504 h 504"/>
                  <a:gd name="T16" fmla="*/ 0 w 844"/>
                  <a:gd name="T17" fmla="*/ 50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4" h="504">
                    <a:moveTo>
                      <a:pt x="0" y="500"/>
                    </a:moveTo>
                    <a:lnTo>
                      <a:pt x="0" y="500"/>
                    </a:lnTo>
                    <a:lnTo>
                      <a:pt x="802" y="22"/>
                    </a:lnTo>
                    <a:lnTo>
                      <a:pt x="749" y="16"/>
                    </a:lnTo>
                    <a:lnTo>
                      <a:pt x="844" y="0"/>
                    </a:lnTo>
                    <a:lnTo>
                      <a:pt x="785" y="76"/>
                    </a:lnTo>
                    <a:lnTo>
                      <a:pt x="804" y="26"/>
                    </a:lnTo>
                    <a:lnTo>
                      <a:pt x="3" y="504"/>
                    </a:lnTo>
                    <a:lnTo>
                      <a:pt x="0" y="50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70" name="Freeform 959"/>
              <p:cNvSpPr>
                <a:spLocks/>
              </p:cNvSpPr>
              <p:nvPr/>
            </p:nvSpPr>
            <p:spPr bwMode="auto">
              <a:xfrm>
                <a:off x="6000" y="2842"/>
                <a:ext cx="78" cy="141"/>
              </a:xfrm>
              <a:custGeom>
                <a:avLst/>
                <a:gdLst>
                  <a:gd name="T0" fmla="*/ 0 w 150"/>
                  <a:gd name="T1" fmla="*/ 270 h 272"/>
                  <a:gd name="T2" fmla="*/ 0 w 150"/>
                  <a:gd name="T3" fmla="*/ 270 h 272"/>
                  <a:gd name="T4" fmla="*/ 125 w 150"/>
                  <a:gd name="T5" fmla="*/ 41 h 272"/>
                  <a:gd name="T6" fmla="*/ 77 w 150"/>
                  <a:gd name="T7" fmla="*/ 62 h 272"/>
                  <a:gd name="T8" fmla="*/ 150 w 150"/>
                  <a:gd name="T9" fmla="*/ 0 h 272"/>
                  <a:gd name="T10" fmla="*/ 138 w 150"/>
                  <a:gd name="T11" fmla="*/ 96 h 272"/>
                  <a:gd name="T12" fmla="*/ 129 w 150"/>
                  <a:gd name="T13" fmla="*/ 43 h 272"/>
                  <a:gd name="T14" fmla="*/ 4 w 150"/>
                  <a:gd name="T15" fmla="*/ 272 h 272"/>
                  <a:gd name="T16" fmla="*/ 0 w 150"/>
                  <a:gd name="T17" fmla="*/ 27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0" h="272">
                    <a:moveTo>
                      <a:pt x="0" y="270"/>
                    </a:moveTo>
                    <a:lnTo>
                      <a:pt x="0" y="270"/>
                    </a:lnTo>
                    <a:lnTo>
                      <a:pt x="125" y="41"/>
                    </a:lnTo>
                    <a:lnTo>
                      <a:pt x="77" y="62"/>
                    </a:lnTo>
                    <a:lnTo>
                      <a:pt x="150" y="0"/>
                    </a:lnTo>
                    <a:lnTo>
                      <a:pt x="138" y="96"/>
                    </a:lnTo>
                    <a:lnTo>
                      <a:pt x="129" y="43"/>
                    </a:lnTo>
                    <a:lnTo>
                      <a:pt x="4" y="272"/>
                    </a:lnTo>
                    <a:lnTo>
                      <a:pt x="0" y="27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71" name="Freeform 960"/>
              <p:cNvSpPr>
                <a:spLocks/>
              </p:cNvSpPr>
              <p:nvPr/>
            </p:nvSpPr>
            <p:spPr bwMode="auto">
              <a:xfrm>
                <a:off x="6000" y="2842"/>
                <a:ext cx="78" cy="141"/>
              </a:xfrm>
              <a:custGeom>
                <a:avLst/>
                <a:gdLst>
                  <a:gd name="T0" fmla="*/ 0 w 150"/>
                  <a:gd name="T1" fmla="*/ 270 h 272"/>
                  <a:gd name="T2" fmla="*/ 0 w 150"/>
                  <a:gd name="T3" fmla="*/ 270 h 272"/>
                  <a:gd name="T4" fmla="*/ 125 w 150"/>
                  <a:gd name="T5" fmla="*/ 41 h 272"/>
                  <a:gd name="T6" fmla="*/ 77 w 150"/>
                  <a:gd name="T7" fmla="*/ 62 h 272"/>
                  <a:gd name="T8" fmla="*/ 150 w 150"/>
                  <a:gd name="T9" fmla="*/ 0 h 272"/>
                  <a:gd name="T10" fmla="*/ 138 w 150"/>
                  <a:gd name="T11" fmla="*/ 96 h 272"/>
                  <a:gd name="T12" fmla="*/ 129 w 150"/>
                  <a:gd name="T13" fmla="*/ 43 h 272"/>
                  <a:gd name="T14" fmla="*/ 4 w 150"/>
                  <a:gd name="T15" fmla="*/ 272 h 272"/>
                  <a:gd name="T16" fmla="*/ 0 w 150"/>
                  <a:gd name="T17" fmla="*/ 27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0" h="272">
                    <a:moveTo>
                      <a:pt x="0" y="270"/>
                    </a:moveTo>
                    <a:lnTo>
                      <a:pt x="0" y="270"/>
                    </a:lnTo>
                    <a:lnTo>
                      <a:pt x="125" y="41"/>
                    </a:lnTo>
                    <a:lnTo>
                      <a:pt x="77" y="62"/>
                    </a:lnTo>
                    <a:lnTo>
                      <a:pt x="150" y="0"/>
                    </a:lnTo>
                    <a:lnTo>
                      <a:pt x="138" y="96"/>
                    </a:lnTo>
                    <a:lnTo>
                      <a:pt x="129" y="43"/>
                    </a:lnTo>
                    <a:lnTo>
                      <a:pt x="4" y="272"/>
                    </a:lnTo>
                    <a:lnTo>
                      <a:pt x="0" y="27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72" name="Freeform 961"/>
              <p:cNvSpPr>
                <a:spLocks/>
              </p:cNvSpPr>
              <p:nvPr/>
            </p:nvSpPr>
            <p:spPr bwMode="auto">
              <a:xfrm>
                <a:off x="5945" y="2844"/>
                <a:ext cx="137" cy="285"/>
              </a:xfrm>
              <a:custGeom>
                <a:avLst/>
                <a:gdLst>
                  <a:gd name="T0" fmla="*/ 0 w 265"/>
                  <a:gd name="T1" fmla="*/ 548 h 550"/>
                  <a:gd name="T2" fmla="*/ 0 w 265"/>
                  <a:gd name="T3" fmla="*/ 548 h 550"/>
                  <a:gd name="T4" fmla="*/ 242 w 265"/>
                  <a:gd name="T5" fmla="*/ 42 h 550"/>
                  <a:gd name="T6" fmla="*/ 195 w 265"/>
                  <a:gd name="T7" fmla="*/ 65 h 550"/>
                  <a:gd name="T8" fmla="*/ 265 w 265"/>
                  <a:gd name="T9" fmla="*/ 0 h 550"/>
                  <a:gd name="T10" fmla="*/ 258 w 265"/>
                  <a:gd name="T11" fmla="*/ 96 h 550"/>
                  <a:gd name="T12" fmla="*/ 247 w 265"/>
                  <a:gd name="T13" fmla="*/ 44 h 550"/>
                  <a:gd name="T14" fmla="*/ 4 w 265"/>
                  <a:gd name="T15" fmla="*/ 550 h 550"/>
                  <a:gd name="T16" fmla="*/ 0 w 265"/>
                  <a:gd name="T17" fmla="*/ 548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5" h="550">
                    <a:moveTo>
                      <a:pt x="0" y="548"/>
                    </a:moveTo>
                    <a:lnTo>
                      <a:pt x="0" y="548"/>
                    </a:lnTo>
                    <a:lnTo>
                      <a:pt x="242" y="42"/>
                    </a:lnTo>
                    <a:lnTo>
                      <a:pt x="195" y="65"/>
                    </a:lnTo>
                    <a:lnTo>
                      <a:pt x="265" y="0"/>
                    </a:lnTo>
                    <a:lnTo>
                      <a:pt x="258" y="96"/>
                    </a:lnTo>
                    <a:lnTo>
                      <a:pt x="247" y="44"/>
                    </a:lnTo>
                    <a:lnTo>
                      <a:pt x="4" y="550"/>
                    </a:lnTo>
                    <a:lnTo>
                      <a:pt x="0" y="548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73" name="Freeform 962"/>
              <p:cNvSpPr>
                <a:spLocks/>
              </p:cNvSpPr>
              <p:nvPr/>
            </p:nvSpPr>
            <p:spPr bwMode="auto">
              <a:xfrm>
                <a:off x="5945" y="2844"/>
                <a:ext cx="137" cy="285"/>
              </a:xfrm>
              <a:custGeom>
                <a:avLst/>
                <a:gdLst>
                  <a:gd name="T0" fmla="*/ 0 w 265"/>
                  <a:gd name="T1" fmla="*/ 548 h 550"/>
                  <a:gd name="T2" fmla="*/ 0 w 265"/>
                  <a:gd name="T3" fmla="*/ 548 h 550"/>
                  <a:gd name="T4" fmla="*/ 242 w 265"/>
                  <a:gd name="T5" fmla="*/ 42 h 550"/>
                  <a:gd name="T6" fmla="*/ 195 w 265"/>
                  <a:gd name="T7" fmla="*/ 65 h 550"/>
                  <a:gd name="T8" fmla="*/ 265 w 265"/>
                  <a:gd name="T9" fmla="*/ 0 h 550"/>
                  <a:gd name="T10" fmla="*/ 258 w 265"/>
                  <a:gd name="T11" fmla="*/ 96 h 550"/>
                  <a:gd name="T12" fmla="*/ 247 w 265"/>
                  <a:gd name="T13" fmla="*/ 44 h 550"/>
                  <a:gd name="T14" fmla="*/ 4 w 265"/>
                  <a:gd name="T15" fmla="*/ 550 h 550"/>
                  <a:gd name="T16" fmla="*/ 0 w 265"/>
                  <a:gd name="T17" fmla="*/ 548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5" h="550">
                    <a:moveTo>
                      <a:pt x="0" y="548"/>
                    </a:moveTo>
                    <a:lnTo>
                      <a:pt x="0" y="548"/>
                    </a:lnTo>
                    <a:lnTo>
                      <a:pt x="242" y="42"/>
                    </a:lnTo>
                    <a:lnTo>
                      <a:pt x="195" y="65"/>
                    </a:lnTo>
                    <a:lnTo>
                      <a:pt x="265" y="0"/>
                    </a:lnTo>
                    <a:lnTo>
                      <a:pt x="258" y="96"/>
                    </a:lnTo>
                    <a:lnTo>
                      <a:pt x="247" y="44"/>
                    </a:lnTo>
                    <a:lnTo>
                      <a:pt x="4" y="550"/>
                    </a:lnTo>
                    <a:lnTo>
                      <a:pt x="0" y="548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74" name="Freeform 963"/>
              <p:cNvSpPr>
                <a:spLocks/>
              </p:cNvSpPr>
              <p:nvPr/>
            </p:nvSpPr>
            <p:spPr bwMode="auto">
              <a:xfrm>
                <a:off x="5575" y="2786"/>
                <a:ext cx="467" cy="106"/>
              </a:xfrm>
              <a:custGeom>
                <a:avLst/>
                <a:gdLst>
                  <a:gd name="T0" fmla="*/ 0 w 905"/>
                  <a:gd name="T1" fmla="*/ 202 h 206"/>
                  <a:gd name="T2" fmla="*/ 0 w 905"/>
                  <a:gd name="T3" fmla="*/ 202 h 206"/>
                  <a:gd name="T4" fmla="*/ 858 w 905"/>
                  <a:gd name="T5" fmla="*/ 23 h 206"/>
                  <a:gd name="T6" fmla="*/ 811 w 905"/>
                  <a:gd name="T7" fmla="*/ 0 h 206"/>
                  <a:gd name="T8" fmla="*/ 905 w 905"/>
                  <a:gd name="T9" fmla="*/ 16 h 206"/>
                  <a:gd name="T10" fmla="*/ 825 w 905"/>
                  <a:gd name="T11" fmla="*/ 69 h 206"/>
                  <a:gd name="T12" fmla="*/ 859 w 905"/>
                  <a:gd name="T13" fmla="*/ 28 h 206"/>
                  <a:gd name="T14" fmla="*/ 1 w 905"/>
                  <a:gd name="T15" fmla="*/ 206 h 206"/>
                  <a:gd name="T16" fmla="*/ 0 w 905"/>
                  <a:gd name="T17" fmla="*/ 202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5" h="206">
                    <a:moveTo>
                      <a:pt x="0" y="202"/>
                    </a:moveTo>
                    <a:lnTo>
                      <a:pt x="0" y="202"/>
                    </a:lnTo>
                    <a:lnTo>
                      <a:pt x="858" y="23"/>
                    </a:lnTo>
                    <a:lnTo>
                      <a:pt x="811" y="0"/>
                    </a:lnTo>
                    <a:lnTo>
                      <a:pt x="905" y="16"/>
                    </a:lnTo>
                    <a:lnTo>
                      <a:pt x="825" y="69"/>
                    </a:lnTo>
                    <a:lnTo>
                      <a:pt x="859" y="28"/>
                    </a:lnTo>
                    <a:lnTo>
                      <a:pt x="1" y="206"/>
                    </a:lnTo>
                    <a:lnTo>
                      <a:pt x="0" y="202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75" name="Freeform 964"/>
              <p:cNvSpPr>
                <a:spLocks/>
              </p:cNvSpPr>
              <p:nvPr/>
            </p:nvSpPr>
            <p:spPr bwMode="auto">
              <a:xfrm>
                <a:off x="5575" y="2786"/>
                <a:ext cx="467" cy="106"/>
              </a:xfrm>
              <a:custGeom>
                <a:avLst/>
                <a:gdLst>
                  <a:gd name="T0" fmla="*/ 0 w 905"/>
                  <a:gd name="T1" fmla="*/ 202 h 206"/>
                  <a:gd name="T2" fmla="*/ 0 w 905"/>
                  <a:gd name="T3" fmla="*/ 202 h 206"/>
                  <a:gd name="T4" fmla="*/ 858 w 905"/>
                  <a:gd name="T5" fmla="*/ 23 h 206"/>
                  <a:gd name="T6" fmla="*/ 811 w 905"/>
                  <a:gd name="T7" fmla="*/ 0 h 206"/>
                  <a:gd name="T8" fmla="*/ 905 w 905"/>
                  <a:gd name="T9" fmla="*/ 16 h 206"/>
                  <a:gd name="T10" fmla="*/ 825 w 905"/>
                  <a:gd name="T11" fmla="*/ 69 h 206"/>
                  <a:gd name="T12" fmla="*/ 859 w 905"/>
                  <a:gd name="T13" fmla="*/ 28 h 206"/>
                  <a:gd name="T14" fmla="*/ 1 w 905"/>
                  <a:gd name="T15" fmla="*/ 206 h 206"/>
                  <a:gd name="T16" fmla="*/ 0 w 905"/>
                  <a:gd name="T17" fmla="*/ 202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5" h="206">
                    <a:moveTo>
                      <a:pt x="0" y="202"/>
                    </a:moveTo>
                    <a:lnTo>
                      <a:pt x="0" y="202"/>
                    </a:lnTo>
                    <a:lnTo>
                      <a:pt x="858" y="23"/>
                    </a:lnTo>
                    <a:lnTo>
                      <a:pt x="811" y="0"/>
                    </a:lnTo>
                    <a:lnTo>
                      <a:pt x="905" y="16"/>
                    </a:lnTo>
                    <a:lnTo>
                      <a:pt x="825" y="69"/>
                    </a:lnTo>
                    <a:lnTo>
                      <a:pt x="859" y="28"/>
                    </a:lnTo>
                    <a:lnTo>
                      <a:pt x="1" y="206"/>
                    </a:lnTo>
                    <a:lnTo>
                      <a:pt x="0" y="202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76" name="Freeform 965"/>
              <p:cNvSpPr>
                <a:spLocks/>
              </p:cNvSpPr>
              <p:nvPr/>
            </p:nvSpPr>
            <p:spPr bwMode="auto">
              <a:xfrm>
                <a:off x="6162" y="2683"/>
                <a:ext cx="46" cy="46"/>
              </a:xfrm>
              <a:custGeom>
                <a:avLst/>
                <a:gdLst>
                  <a:gd name="T0" fmla="*/ 75 w 88"/>
                  <a:gd name="T1" fmla="*/ 16 h 88"/>
                  <a:gd name="T2" fmla="*/ 75 w 88"/>
                  <a:gd name="T3" fmla="*/ 16 h 88"/>
                  <a:gd name="T4" fmla="*/ 36 w 88"/>
                  <a:gd name="T5" fmla="*/ 56 h 88"/>
                  <a:gd name="T6" fmla="*/ 88 w 88"/>
                  <a:gd name="T7" fmla="*/ 49 h 88"/>
                  <a:gd name="T8" fmla="*/ 0 w 88"/>
                  <a:gd name="T9" fmla="*/ 88 h 88"/>
                  <a:gd name="T10" fmla="*/ 38 w 88"/>
                  <a:gd name="T11" fmla="*/ 0 h 88"/>
                  <a:gd name="T12" fmla="*/ 32 w 88"/>
                  <a:gd name="T13" fmla="*/ 53 h 88"/>
                  <a:gd name="T14" fmla="*/ 71 w 88"/>
                  <a:gd name="T15" fmla="*/ 13 h 88"/>
                  <a:gd name="T16" fmla="*/ 75 w 88"/>
                  <a:gd name="T17" fmla="*/ 1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" h="88">
                    <a:moveTo>
                      <a:pt x="75" y="16"/>
                    </a:moveTo>
                    <a:lnTo>
                      <a:pt x="75" y="16"/>
                    </a:lnTo>
                    <a:lnTo>
                      <a:pt x="36" y="56"/>
                    </a:lnTo>
                    <a:lnTo>
                      <a:pt x="88" y="49"/>
                    </a:lnTo>
                    <a:lnTo>
                      <a:pt x="0" y="88"/>
                    </a:lnTo>
                    <a:lnTo>
                      <a:pt x="38" y="0"/>
                    </a:lnTo>
                    <a:lnTo>
                      <a:pt x="32" y="53"/>
                    </a:lnTo>
                    <a:lnTo>
                      <a:pt x="71" y="13"/>
                    </a:lnTo>
                    <a:lnTo>
                      <a:pt x="75" y="16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77" name="Freeform 966"/>
              <p:cNvSpPr>
                <a:spLocks/>
              </p:cNvSpPr>
              <p:nvPr/>
            </p:nvSpPr>
            <p:spPr bwMode="auto">
              <a:xfrm>
                <a:off x="6162" y="2683"/>
                <a:ext cx="46" cy="46"/>
              </a:xfrm>
              <a:custGeom>
                <a:avLst/>
                <a:gdLst>
                  <a:gd name="T0" fmla="*/ 75 w 88"/>
                  <a:gd name="T1" fmla="*/ 16 h 88"/>
                  <a:gd name="T2" fmla="*/ 75 w 88"/>
                  <a:gd name="T3" fmla="*/ 16 h 88"/>
                  <a:gd name="T4" fmla="*/ 36 w 88"/>
                  <a:gd name="T5" fmla="*/ 56 h 88"/>
                  <a:gd name="T6" fmla="*/ 88 w 88"/>
                  <a:gd name="T7" fmla="*/ 49 h 88"/>
                  <a:gd name="T8" fmla="*/ 0 w 88"/>
                  <a:gd name="T9" fmla="*/ 88 h 88"/>
                  <a:gd name="T10" fmla="*/ 38 w 88"/>
                  <a:gd name="T11" fmla="*/ 0 h 88"/>
                  <a:gd name="T12" fmla="*/ 32 w 88"/>
                  <a:gd name="T13" fmla="*/ 53 h 88"/>
                  <a:gd name="T14" fmla="*/ 71 w 88"/>
                  <a:gd name="T15" fmla="*/ 13 h 88"/>
                  <a:gd name="T16" fmla="*/ 75 w 88"/>
                  <a:gd name="T17" fmla="*/ 1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" h="88">
                    <a:moveTo>
                      <a:pt x="75" y="16"/>
                    </a:moveTo>
                    <a:lnTo>
                      <a:pt x="75" y="16"/>
                    </a:lnTo>
                    <a:lnTo>
                      <a:pt x="36" y="56"/>
                    </a:lnTo>
                    <a:lnTo>
                      <a:pt x="88" y="49"/>
                    </a:lnTo>
                    <a:lnTo>
                      <a:pt x="0" y="88"/>
                    </a:lnTo>
                    <a:lnTo>
                      <a:pt x="38" y="0"/>
                    </a:lnTo>
                    <a:lnTo>
                      <a:pt x="32" y="53"/>
                    </a:lnTo>
                    <a:lnTo>
                      <a:pt x="71" y="13"/>
                    </a:lnTo>
                    <a:lnTo>
                      <a:pt x="75" y="16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78" name="Freeform 967"/>
              <p:cNvSpPr>
                <a:spLocks/>
              </p:cNvSpPr>
              <p:nvPr/>
            </p:nvSpPr>
            <p:spPr bwMode="auto">
              <a:xfrm>
                <a:off x="6179" y="2592"/>
                <a:ext cx="423" cy="163"/>
              </a:xfrm>
              <a:custGeom>
                <a:avLst/>
                <a:gdLst>
                  <a:gd name="T0" fmla="*/ 818 w 818"/>
                  <a:gd name="T1" fmla="*/ 4 h 315"/>
                  <a:gd name="T2" fmla="*/ 818 w 818"/>
                  <a:gd name="T3" fmla="*/ 4 h 315"/>
                  <a:gd name="T4" fmla="*/ 45 w 818"/>
                  <a:gd name="T5" fmla="*/ 300 h 315"/>
                  <a:gd name="T6" fmla="*/ 96 w 818"/>
                  <a:gd name="T7" fmla="*/ 315 h 315"/>
                  <a:gd name="T8" fmla="*/ 0 w 818"/>
                  <a:gd name="T9" fmla="*/ 315 h 315"/>
                  <a:gd name="T10" fmla="*/ 71 w 818"/>
                  <a:gd name="T11" fmla="*/ 250 h 315"/>
                  <a:gd name="T12" fmla="*/ 43 w 818"/>
                  <a:gd name="T13" fmla="*/ 295 h 315"/>
                  <a:gd name="T14" fmla="*/ 816 w 818"/>
                  <a:gd name="T15" fmla="*/ 0 h 315"/>
                  <a:gd name="T16" fmla="*/ 818 w 818"/>
                  <a:gd name="T17" fmla="*/ 4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8" h="315">
                    <a:moveTo>
                      <a:pt x="818" y="4"/>
                    </a:moveTo>
                    <a:lnTo>
                      <a:pt x="818" y="4"/>
                    </a:lnTo>
                    <a:lnTo>
                      <a:pt x="45" y="300"/>
                    </a:lnTo>
                    <a:lnTo>
                      <a:pt x="96" y="315"/>
                    </a:lnTo>
                    <a:lnTo>
                      <a:pt x="0" y="315"/>
                    </a:lnTo>
                    <a:lnTo>
                      <a:pt x="71" y="250"/>
                    </a:lnTo>
                    <a:lnTo>
                      <a:pt x="43" y="295"/>
                    </a:lnTo>
                    <a:lnTo>
                      <a:pt x="816" y="0"/>
                    </a:lnTo>
                    <a:lnTo>
                      <a:pt x="818" y="4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79" name="Freeform 968"/>
              <p:cNvSpPr>
                <a:spLocks/>
              </p:cNvSpPr>
              <p:nvPr/>
            </p:nvSpPr>
            <p:spPr bwMode="auto">
              <a:xfrm>
                <a:off x="6179" y="2592"/>
                <a:ext cx="423" cy="163"/>
              </a:xfrm>
              <a:custGeom>
                <a:avLst/>
                <a:gdLst>
                  <a:gd name="T0" fmla="*/ 818 w 818"/>
                  <a:gd name="T1" fmla="*/ 4 h 315"/>
                  <a:gd name="T2" fmla="*/ 818 w 818"/>
                  <a:gd name="T3" fmla="*/ 4 h 315"/>
                  <a:gd name="T4" fmla="*/ 45 w 818"/>
                  <a:gd name="T5" fmla="*/ 300 h 315"/>
                  <a:gd name="T6" fmla="*/ 96 w 818"/>
                  <a:gd name="T7" fmla="*/ 315 h 315"/>
                  <a:gd name="T8" fmla="*/ 0 w 818"/>
                  <a:gd name="T9" fmla="*/ 315 h 315"/>
                  <a:gd name="T10" fmla="*/ 71 w 818"/>
                  <a:gd name="T11" fmla="*/ 250 h 315"/>
                  <a:gd name="T12" fmla="*/ 43 w 818"/>
                  <a:gd name="T13" fmla="*/ 295 h 315"/>
                  <a:gd name="T14" fmla="*/ 816 w 818"/>
                  <a:gd name="T15" fmla="*/ 0 h 315"/>
                  <a:gd name="T16" fmla="*/ 818 w 818"/>
                  <a:gd name="T17" fmla="*/ 4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8" h="315">
                    <a:moveTo>
                      <a:pt x="818" y="4"/>
                    </a:moveTo>
                    <a:lnTo>
                      <a:pt x="818" y="4"/>
                    </a:lnTo>
                    <a:lnTo>
                      <a:pt x="45" y="300"/>
                    </a:lnTo>
                    <a:lnTo>
                      <a:pt x="96" y="315"/>
                    </a:lnTo>
                    <a:lnTo>
                      <a:pt x="0" y="315"/>
                    </a:lnTo>
                    <a:lnTo>
                      <a:pt x="71" y="250"/>
                    </a:lnTo>
                    <a:lnTo>
                      <a:pt x="43" y="295"/>
                    </a:lnTo>
                    <a:lnTo>
                      <a:pt x="816" y="0"/>
                    </a:lnTo>
                    <a:lnTo>
                      <a:pt x="818" y="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80" name="Freeform 969"/>
              <p:cNvSpPr>
                <a:spLocks/>
              </p:cNvSpPr>
              <p:nvPr/>
            </p:nvSpPr>
            <p:spPr bwMode="auto">
              <a:xfrm>
                <a:off x="4947" y="3181"/>
                <a:ext cx="520" cy="435"/>
              </a:xfrm>
              <a:custGeom>
                <a:avLst/>
                <a:gdLst>
                  <a:gd name="T0" fmla="*/ 1007 w 1007"/>
                  <a:gd name="T1" fmla="*/ 3 h 843"/>
                  <a:gd name="T2" fmla="*/ 1007 w 1007"/>
                  <a:gd name="T3" fmla="*/ 3 h 843"/>
                  <a:gd name="T4" fmla="*/ 38 w 1007"/>
                  <a:gd name="T5" fmla="*/ 814 h 843"/>
                  <a:gd name="T6" fmla="*/ 91 w 1007"/>
                  <a:gd name="T7" fmla="*/ 812 h 843"/>
                  <a:gd name="T8" fmla="*/ 0 w 1007"/>
                  <a:gd name="T9" fmla="*/ 843 h 843"/>
                  <a:gd name="T10" fmla="*/ 46 w 1007"/>
                  <a:gd name="T11" fmla="*/ 759 h 843"/>
                  <a:gd name="T12" fmla="*/ 35 w 1007"/>
                  <a:gd name="T13" fmla="*/ 811 h 843"/>
                  <a:gd name="T14" fmla="*/ 1004 w 1007"/>
                  <a:gd name="T15" fmla="*/ 0 h 843"/>
                  <a:gd name="T16" fmla="*/ 1007 w 1007"/>
                  <a:gd name="T17" fmla="*/ 3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07" h="843">
                    <a:moveTo>
                      <a:pt x="1007" y="3"/>
                    </a:moveTo>
                    <a:lnTo>
                      <a:pt x="1007" y="3"/>
                    </a:lnTo>
                    <a:lnTo>
                      <a:pt x="38" y="814"/>
                    </a:lnTo>
                    <a:lnTo>
                      <a:pt x="91" y="812"/>
                    </a:lnTo>
                    <a:lnTo>
                      <a:pt x="0" y="843"/>
                    </a:lnTo>
                    <a:lnTo>
                      <a:pt x="46" y="759"/>
                    </a:lnTo>
                    <a:lnTo>
                      <a:pt x="35" y="811"/>
                    </a:lnTo>
                    <a:lnTo>
                      <a:pt x="1004" y="0"/>
                    </a:lnTo>
                    <a:lnTo>
                      <a:pt x="1007" y="3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81" name="Freeform 970"/>
              <p:cNvSpPr>
                <a:spLocks/>
              </p:cNvSpPr>
              <p:nvPr/>
            </p:nvSpPr>
            <p:spPr bwMode="auto">
              <a:xfrm>
                <a:off x="4947" y="3181"/>
                <a:ext cx="520" cy="435"/>
              </a:xfrm>
              <a:custGeom>
                <a:avLst/>
                <a:gdLst>
                  <a:gd name="T0" fmla="*/ 1007 w 1007"/>
                  <a:gd name="T1" fmla="*/ 3 h 843"/>
                  <a:gd name="T2" fmla="*/ 1007 w 1007"/>
                  <a:gd name="T3" fmla="*/ 3 h 843"/>
                  <a:gd name="T4" fmla="*/ 38 w 1007"/>
                  <a:gd name="T5" fmla="*/ 814 h 843"/>
                  <a:gd name="T6" fmla="*/ 91 w 1007"/>
                  <a:gd name="T7" fmla="*/ 812 h 843"/>
                  <a:gd name="T8" fmla="*/ 0 w 1007"/>
                  <a:gd name="T9" fmla="*/ 843 h 843"/>
                  <a:gd name="T10" fmla="*/ 46 w 1007"/>
                  <a:gd name="T11" fmla="*/ 759 h 843"/>
                  <a:gd name="T12" fmla="*/ 35 w 1007"/>
                  <a:gd name="T13" fmla="*/ 811 h 843"/>
                  <a:gd name="T14" fmla="*/ 1004 w 1007"/>
                  <a:gd name="T15" fmla="*/ 0 h 843"/>
                  <a:gd name="T16" fmla="*/ 1007 w 1007"/>
                  <a:gd name="T17" fmla="*/ 3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07" h="843">
                    <a:moveTo>
                      <a:pt x="1007" y="3"/>
                    </a:moveTo>
                    <a:lnTo>
                      <a:pt x="1007" y="3"/>
                    </a:lnTo>
                    <a:lnTo>
                      <a:pt x="38" y="814"/>
                    </a:lnTo>
                    <a:lnTo>
                      <a:pt x="91" y="812"/>
                    </a:lnTo>
                    <a:lnTo>
                      <a:pt x="0" y="843"/>
                    </a:lnTo>
                    <a:lnTo>
                      <a:pt x="46" y="759"/>
                    </a:lnTo>
                    <a:lnTo>
                      <a:pt x="35" y="811"/>
                    </a:lnTo>
                    <a:lnTo>
                      <a:pt x="1004" y="0"/>
                    </a:lnTo>
                    <a:lnTo>
                      <a:pt x="1007" y="3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82" name="Freeform 971"/>
              <p:cNvSpPr>
                <a:spLocks/>
              </p:cNvSpPr>
              <p:nvPr/>
            </p:nvSpPr>
            <p:spPr bwMode="auto">
              <a:xfrm>
                <a:off x="4954" y="3286"/>
                <a:ext cx="669" cy="342"/>
              </a:xfrm>
              <a:custGeom>
                <a:avLst/>
                <a:gdLst>
                  <a:gd name="T0" fmla="*/ 1295 w 1295"/>
                  <a:gd name="T1" fmla="*/ 5 h 662"/>
                  <a:gd name="T2" fmla="*/ 1295 w 1295"/>
                  <a:gd name="T3" fmla="*/ 5 h 662"/>
                  <a:gd name="T4" fmla="*/ 44 w 1295"/>
                  <a:gd name="T5" fmla="*/ 642 h 662"/>
                  <a:gd name="T6" fmla="*/ 96 w 1295"/>
                  <a:gd name="T7" fmla="*/ 652 h 662"/>
                  <a:gd name="T8" fmla="*/ 0 w 1295"/>
                  <a:gd name="T9" fmla="*/ 662 h 662"/>
                  <a:gd name="T10" fmla="*/ 64 w 1295"/>
                  <a:gd name="T11" fmla="*/ 590 h 662"/>
                  <a:gd name="T12" fmla="*/ 42 w 1295"/>
                  <a:gd name="T13" fmla="*/ 638 h 662"/>
                  <a:gd name="T14" fmla="*/ 1292 w 1295"/>
                  <a:gd name="T15" fmla="*/ 0 h 662"/>
                  <a:gd name="T16" fmla="*/ 1295 w 1295"/>
                  <a:gd name="T17" fmla="*/ 5 h 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95" h="662">
                    <a:moveTo>
                      <a:pt x="1295" y="5"/>
                    </a:moveTo>
                    <a:lnTo>
                      <a:pt x="1295" y="5"/>
                    </a:lnTo>
                    <a:lnTo>
                      <a:pt x="44" y="642"/>
                    </a:lnTo>
                    <a:lnTo>
                      <a:pt x="96" y="652"/>
                    </a:lnTo>
                    <a:lnTo>
                      <a:pt x="0" y="662"/>
                    </a:lnTo>
                    <a:lnTo>
                      <a:pt x="64" y="590"/>
                    </a:lnTo>
                    <a:lnTo>
                      <a:pt x="42" y="638"/>
                    </a:lnTo>
                    <a:lnTo>
                      <a:pt x="1292" y="0"/>
                    </a:lnTo>
                    <a:lnTo>
                      <a:pt x="1295" y="5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83" name="Freeform 972"/>
              <p:cNvSpPr>
                <a:spLocks/>
              </p:cNvSpPr>
              <p:nvPr/>
            </p:nvSpPr>
            <p:spPr bwMode="auto">
              <a:xfrm>
                <a:off x="4954" y="3286"/>
                <a:ext cx="669" cy="342"/>
              </a:xfrm>
              <a:custGeom>
                <a:avLst/>
                <a:gdLst>
                  <a:gd name="T0" fmla="*/ 1295 w 1295"/>
                  <a:gd name="T1" fmla="*/ 5 h 662"/>
                  <a:gd name="T2" fmla="*/ 1295 w 1295"/>
                  <a:gd name="T3" fmla="*/ 5 h 662"/>
                  <a:gd name="T4" fmla="*/ 44 w 1295"/>
                  <a:gd name="T5" fmla="*/ 642 h 662"/>
                  <a:gd name="T6" fmla="*/ 96 w 1295"/>
                  <a:gd name="T7" fmla="*/ 652 h 662"/>
                  <a:gd name="T8" fmla="*/ 0 w 1295"/>
                  <a:gd name="T9" fmla="*/ 662 h 662"/>
                  <a:gd name="T10" fmla="*/ 64 w 1295"/>
                  <a:gd name="T11" fmla="*/ 590 h 662"/>
                  <a:gd name="T12" fmla="*/ 42 w 1295"/>
                  <a:gd name="T13" fmla="*/ 638 h 662"/>
                  <a:gd name="T14" fmla="*/ 1292 w 1295"/>
                  <a:gd name="T15" fmla="*/ 0 h 662"/>
                  <a:gd name="T16" fmla="*/ 1295 w 1295"/>
                  <a:gd name="T17" fmla="*/ 5 h 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95" h="662">
                    <a:moveTo>
                      <a:pt x="1295" y="5"/>
                    </a:moveTo>
                    <a:lnTo>
                      <a:pt x="1295" y="5"/>
                    </a:lnTo>
                    <a:lnTo>
                      <a:pt x="44" y="642"/>
                    </a:lnTo>
                    <a:lnTo>
                      <a:pt x="96" y="652"/>
                    </a:lnTo>
                    <a:lnTo>
                      <a:pt x="0" y="662"/>
                    </a:lnTo>
                    <a:lnTo>
                      <a:pt x="64" y="590"/>
                    </a:lnTo>
                    <a:lnTo>
                      <a:pt x="42" y="638"/>
                    </a:lnTo>
                    <a:lnTo>
                      <a:pt x="1292" y="0"/>
                    </a:lnTo>
                    <a:lnTo>
                      <a:pt x="1295" y="5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84" name="Freeform 973"/>
              <p:cNvSpPr>
                <a:spLocks/>
              </p:cNvSpPr>
              <p:nvPr/>
            </p:nvSpPr>
            <p:spPr bwMode="auto">
              <a:xfrm>
                <a:off x="4926" y="3324"/>
                <a:ext cx="129" cy="276"/>
              </a:xfrm>
              <a:custGeom>
                <a:avLst/>
                <a:gdLst>
                  <a:gd name="T0" fmla="*/ 250 w 250"/>
                  <a:gd name="T1" fmla="*/ 2 h 534"/>
                  <a:gd name="T2" fmla="*/ 250 w 250"/>
                  <a:gd name="T3" fmla="*/ 2 h 534"/>
                  <a:gd name="T4" fmla="*/ 23 w 250"/>
                  <a:gd name="T5" fmla="*/ 492 h 534"/>
                  <a:gd name="T6" fmla="*/ 70 w 250"/>
                  <a:gd name="T7" fmla="*/ 467 h 534"/>
                  <a:gd name="T8" fmla="*/ 0 w 250"/>
                  <a:gd name="T9" fmla="*/ 534 h 534"/>
                  <a:gd name="T10" fmla="*/ 6 w 250"/>
                  <a:gd name="T11" fmla="*/ 438 h 534"/>
                  <a:gd name="T12" fmla="*/ 18 w 250"/>
                  <a:gd name="T13" fmla="*/ 490 h 534"/>
                  <a:gd name="T14" fmla="*/ 246 w 250"/>
                  <a:gd name="T15" fmla="*/ 0 h 534"/>
                  <a:gd name="T16" fmla="*/ 250 w 250"/>
                  <a:gd name="T17" fmla="*/ 2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534">
                    <a:moveTo>
                      <a:pt x="250" y="2"/>
                    </a:moveTo>
                    <a:lnTo>
                      <a:pt x="250" y="2"/>
                    </a:lnTo>
                    <a:lnTo>
                      <a:pt x="23" y="492"/>
                    </a:lnTo>
                    <a:lnTo>
                      <a:pt x="70" y="467"/>
                    </a:lnTo>
                    <a:lnTo>
                      <a:pt x="0" y="534"/>
                    </a:lnTo>
                    <a:lnTo>
                      <a:pt x="6" y="438"/>
                    </a:lnTo>
                    <a:lnTo>
                      <a:pt x="18" y="490"/>
                    </a:lnTo>
                    <a:lnTo>
                      <a:pt x="246" y="0"/>
                    </a:lnTo>
                    <a:lnTo>
                      <a:pt x="250" y="2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85" name="Freeform 974"/>
              <p:cNvSpPr>
                <a:spLocks/>
              </p:cNvSpPr>
              <p:nvPr/>
            </p:nvSpPr>
            <p:spPr bwMode="auto">
              <a:xfrm>
                <a:off x="4926" y="3324"/>
                <a:ext cx="129" cy="276"/>
              </a:xfrm>
              <a:custGeom>
                <a:avLst/>
                <a:gdLst>
                  <a:gd name="T0" fmla="*/ 250 w 250"/>
                  <a:gd name="T1" fmla="*/ 2 h 534"/>
                  <a:gd name="T2" fmla="*/ 250 w 250"/>
                  <a:gd name="T3" fmla="*/ 2 h 534"/>
                  <a:gd name="T4" fmla="*/ 23 w 250"/>
                  <a:gd name="T5" fmla="*/ 492 h 534"/>
                  <a:gd name="T6" fmla="*/ 70 w 250"/>
                  <a:gd name="T7" fmla="*/ 467 h 534"/>
                  <a:gd name="T8" fmla="*/ 0 w 250"/>
                  <a:gd name="T9" fmla="*/ 534 h 534"/>
                  <a:gd name="T10" fmla="*/ 6 w 250"/>
                  <a:gd name="T11" fmla="*/ 438 h 534"/>
                  <a:gd name="T12" fmla="*/ 18 w 250"/>
                  <a:gd name="T13" fmla="*/ 490 h 534"/>
                  <a:gd name="T14" fmla="*/ 246 w 250"/>
                  <a:gd name="T15" fmla="*/ 0 h 534"/>
                  <a:gd name="T16" fmla="*/ 250 w 250"/>
                  <a:gd name="T17" fmla="*/ 2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534">
                    <a:moveTo>
                      <a:pt x="250" y="2"/>
                    </a:moveTo>
                    <a:lnTo>
                      <a:pt x="250" y="2"/>
                    </a:lnTo>
                    <a:lnTo>
                      <a:pt x="23" y="492"/>
                    </a:lnTo>
                    <a:lnTo>
                      <a:pt x="70" y="467"/>
                    </a:lnTo>
                    <a:lnTo>
                      <a:pt x="0" y="534"/>
                    </a:lnTo>
                    <a:lnTo>
                      <a:pt x="6" y="438"/>
                    </a:lnTo>
                    <a:lnTo>
                      <a:pt x="18" y="490"/>
                    </a:lnTo>
                    <a:lnTo>
                      <a:pt x="246" y="0"/>
                    </a:lnTo>
                    <a:lnTo>
                      <a:pt x="250" y="2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86" name="Freeform 975"/>
              <p:cNvSpPr>
                <a:spLocks/>
              </p:cNvSpPr>
              <p:nvPr/>
            </p:nvSpPr>
            <p:spPr bwMode="auto">
              <a:xfrm>
                <a:off x="4956" y="3390"/>
                <a:ext cx="565" cy="241"/>
              </a:xfrm>
              <a:custGeom>
                <a:avLst/>
                <a:gdLst>
                  <a:gd name="T0" fmla="*/ 1093 w 1093"/>
                  <a:gd name="T1" fmla="*/ 5 h 467"/>
                  <a:gd name="T2" fmla="*/ 1093 w 1093"/>
                  <a:gd name="T3" fmla="*/ 5 h 467"/>
                  <a:gd name="T4" fmla="*/ 44 w 1093"/>
                  <a:gd name="T5" fmla="*/ 451 h 467"/>
                  <a:gd name="T6" fmla="*/ 96 w 1093"/>
                  <a:gd name="T7" fmla="*/ 464 h 467"/>
                  <a:gd name="T8" fmla="*/ 0 w 1093"/>
                  <a:gd name="T9" fmla="*/ 467 h 467"/>
                  <a:gd name="T10" fmla="*/ 68 w 1093"/>
                  <a:gd name="T11" fmla="*/ 400 h 467"/>
                  <a:gd name="T12" fmla="*/ 42 w 1093"/>
                  <a:gd name="T13" fmla="*/ 446 h 467"/>
                  <a:gd name="T14" fmla="*/ 1091 w 1093"/>
                  <a:gd name="T15" fmla="*/ 0 h 467"/>
                  <a:gd name="T16" fmla="*/ 1093 w 1093"/>
                  <a:gd name="T17" fmla="*/ 5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467">
                    <a:moveTo>
                      <a:pt x="1093" y="5"/>
                    </a:moveTo>
                    <a:lnTo>
                      <a:pt x="1093" y="5"/>
                    </a:lnTo>
                    <a:lnTo>
                      <a:pt x="44" y="451"/>
                    </a:lnTo>
                    <a:lnTo>
                      <a:pt x="96" y="464"/>
                    </a:lnTo>
                    <a:lnTo>
                      <a:pt x="0" y="467"/>
                    </a:lnTo>
                    <a:lnTo>
                      <a:pt x="68" y="400"/>
                    </a:lnTo>
                    <a:lnTo>
                      <a:pt x="42" y="446"/>
                    </a:lnTo>
                    <a:lnTo>
                      <a:pt x="1091" y="0"/>
                    </a:lnTo>
                    <a:lnTo>
                      <a:pt x="1093" y="5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87" name="Freeform 976"/>
              <p:cNvSpPr>
                <a:spLocks/>
              </p:cNvSpPr>
              <p:nvPr/>
            </p:nvSpPr>
            <p:spPr bwMode="auto">
              <a:xfrm>
                <a:off x="4956" y="3390"/>
                <a:ext cx="565" cy="241"/>
              </a:xfrm>
              <a:custGeom>
                <a:avLst/>
                <a:gdLst>
                  <a:gd name="T0" fmla="*/ 1093 w 1093"/>
                  <a:gd name="T1" fmla="*/ 5 h 467"/>
                  <a:gd name="T2" fmla="*/ 1093 w 1093"/>
                  <a:gd name="T3" fmla="*/ 5 h 467"/>
                  <a:gd name="T4" fmla="*/ 44 w 1093"/>
                  <a:gd name="T5" fmla="*/ 451 h 467"/>
                  <a:gd name="T6" fmla="*/ 96 w 1093"/>
                  <a:gd name="T7" fmla="*/ 464 h 467"/>
                  <a:gd name="T8" fmla="*/ 0 w 1093"/>
                  <a:gd name="T9" fmla="*/ 467 h 467"/>
                  <a:gd name="T10" fmla="*/ 68 w 1093"/>
                  <a:gd name="T11" fmla="*/ 400 h 467"/>
                  <a:gd name="T12" fmla="*/ 42 w 1093"/>
                  <a:gd name="T13" fmla="*/ 446 h 467"/>
                  <a:gd name="T14" fmla="*/ 1091 w 1093"/>
                  <a:gd name="T15" fmla="*/ 0 h 467"/>
                  <a:gd name="T16" fmla="*/ 1093 w 1093"/>
                  <a:gd name="T17" fmla="*/ 5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467">
                    <a:moveTo>
                      <a:pt x="1093" y="5"/>
                    </a:moveTo>
                    <a:lnTo>
                      <a:pt x="1093" y="5"/>
                    </a:lnTo>
                    <a:lnTo>
                      <a:pt x="44" y="451"/>
                    </a:lnTo>
                    <a:lnTo>
                      <a:pt x="96" y="464"/>
                    </a:lnTo>
                    <a:lnTo>
                      <a:pt x="0" y="467"/>
                    </a:lnTo>
                    <a:lnTo>
                      <a:pt x="68" y="400"/>
                    </a:lnTo>
                    <a:lnTo>
                      <a:pt x="42" y="446"/>
                    </a:lnTo>
                    <a:lnTo>
                      <a:pt x="1091" y="0"/>
                    </a:lnTo>
                    <a:lnTo>
                      <a:pt x="1093" y="5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88" name="Freeform 977"/>
              <p:cNvSpPr>
                <a:spLocks/>
              </p:cNvSpPr>
              <p:nvPr/>
            </p:nvSpPr>
            <p:spPr bwMode="auto">
              <a:xfrm>
                <a:off x="4960" y="3649"/>
                <a:ext cx="860" cy="111"/>
              </a:xfrm>
              <a:custGeom>
                <a:avLst/>
                <a:gdLst>
                  <a:gd name="T0" fmla="*/ 1664 w 1664"/>
                  <a:gd name="T1" fmla="*/ 215 h 215"/>
                  <a:gd name="T2" fmla="*/ 1664 w 1664"/>
                  <a:gd name="T3" fmla="*/ 215 h 215"/>
                  <a:gd name="T4" fmla="*/ 47 w 1664"/>
                  <a:gd name="T5" fmla="*/ 33 h 215"/>
                  <a:gd name="T6" fmla="*/ 85 w 1664"/>
                  <a:gd name="T7" fmla="*/ 70 h 215"/>
                  <a:gd name="T8" fmla="*/ 0 w 1664"/>
                  <a:gd name="T9" fmla="*/ 25 h 215"/>
                  <a:gd name="T10" fmla="*/ 93 w 1664"/>
                  <a:gd name="T11" fmla="*/ 0 h 215"/>
                  <a:gd name="T12" fmla="*/ 48 w 1664"/>
                  <a:gd name="T13" fmla="*/ 28 h 215"/>
                  <a:gd name="T14" fmla="*/ 1664 w 1664"/>
                  <a:gd name="T15" fmla="*/ 210 h 215"/>
                  <a:gd name="T16" fmla="*/ 1664 w 1664"/>
                  <a:gd name="T17" fmla="*/ 21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64" h="215">
                    <a:moveTo>
                      <a:pt x="1664" y="215"/>
                    </a:moveTo>
                    <a:lnTo>
                      <a:pt x="1664" y="215"/>
                    </a:lnTo>
                    <a:lnTo>
                      <a:pt x="47" y="33"/>
                    </a:lnTo>
                    <a:lnTo>
                      <a:pt x="85" y="70"/>
                    </a:lnTo>
                    <a:lnTo>
                      <a:pt x="0" y="25"/>
                    </a:lnTo>
                    <a:lnTo>
                      <a:pt x="93" y="0"/>
                    </a:lnTo>
                    <a:lnTo>
                      <a:pt x="48" y="28"/>
                    </a:lnTo>
                    <a:lnTo>
                      <a:pt x="1664" y="210"/>
                    </a:lnTo>
                    <a:lnTo>
                      <a:pt x="1664" y="215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89" name="Freeform 978"/>
              <p:cNvSpPr>
                <a:spLocks/>
              </p:cNvSpPr>
              <p:nvPr/>
            </p:nvSpPr>
            <p:spPr bwMode="auto">
              <a:xfrm>
                <a:off x="4960" y="3649"/>
                <a:ext cx="860" cy="111"/>
              </a:xfrm>
              <a:custGeom>
                <a:avLst/>
                <a:gdLst>
                  <a:gd name="T0" fmla="*/ 1664 w 1664"/>
                  <a:gd name="T1" fmla="*/ 215 h 215"/>
                  <a:gd name="T2" fmla="*/ 1664 w 1664"/>
                  <a:gd name="T3" fmla="*/ 215 h 215"/>
                  <a:gd name="T4" fmla="*/ 47 w 1664"/>
                  <a:gd name="T5" fmla="*/ 33 h 215"/>
                  <a:gd name="T6" fmla="*/ 85 w 1664"/>
                  <a:gd name="T7" fmla="*/ 70 h 215"/>
                  <a:gd name="T8" fmla="*/ 0 w 1664"/>
                  <a:gd name="T9" fmla="*/ 25 h 215"/>
                  <a:gd name="T10" fmla="*/ 93 w 1664"/>
                  <a:gd name="T11" fmla="*/ 0 h 215"/>
                  <a:gd name="T12" fmla="*/ 48 w 1664"/>
                  <a:gd name="T13" fmla="*/ 28 h 215"/>
                  <a:gd name="T14" fmla="*/ 1664 w 1664"/>
                  <a:gd name="T15" fmla="*/ 210 h 215"/>
                  <a:gd name="T16" fmla="*/ 1664 w 1664"/>
                  <a:gd name="T17" fmla="*/ 21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64" h="215">
                    <a:moveTo>
                      <a:pt x="1664" y="215"/>
                    </a:moveTo>
                    <a:lnTo>
                      <a:pt x="1664" y="215"/>
                    </a:lnTo>
                    <a:lnTo>
                      <a:pt x="47" y="33"/>
                    </a:lnTo>
                    <a:lnTo>
                      <a:pt x="85" y="70"/>
                    </a:lnTo>
                    <a:lnTo>
                      <a:pt x="0" y="25"/>
                    </a:lnTo>
                    <a:lnTo>
                      <a:pt x="93" y="0"/>
                    </a:lnTo>
                    <a:lnTo>
                      <a:pt x="48" y="28"/>
                    </a:lnTo>
                    <a:lnTo>
                      <a:pt x="1664" y="210"/>
                    </a:lnTo>
                    <a:lnTo>
                      <a:pt x="1664" y="215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90" name="Freeform 979"/>
              <p:cNvSpPr>
                <a:spLocks/>
              </p:cNvSpPr>
              <p:nvPr/>
            </p:nvSpPr>
            <p:spPr bwMode="auto">
              <a:xfrm>
                <a:off x="4935" y="3161"/>
                <a:ext cx="315" cy="445"/>
              </a:xfrm>
              <a:custGeom>
                <a:avLst/>
                <a:gdLst>
                  <a:gd name="T0" fmla="*/ 609 w 609"/>
                  <a:gd name="T1" fmla="*/ 2 h 861"/>
                  <a:gd name="T2" fmla="*/ 609 w 609"/>
                  <a:gd name="T3" fmla="*/ 2 h 861"/>
                  <a:gd name="T4" fmla="*/ 30 w 609"/>
                  <a:gd name="T5" fmla="*/ 823 h 861"/>
                  <a:gd name="T6" fmla="*/ 81 w 609"/>
                  <a:gd name="T7" fmla="*/ 808 h 861"/>
                  <a:gd name="T8" fmla="*/ 0 w 609"/>
                  <a:gd name="T9" fmla="*/ 861 h 861"/>
                  <a:gd name="T10" fmla="*/ 24 w 609"/>
                  <a:gd name="T11" fmla="*/ 767 h 861"/>
                  <a:gd name="T12" fmla="*/ 26 w 609"/>
                  <a:gd name="T13" fmla="*/ 820 h 861"/>
                  <a:gd name="T14" fmla="*/ 606 w 609"/>
                  <a:gd name="T15" fmla="*/ 0 h 861"/>
                  <a:gd name="T16" fmla="*/ 609 w 609"/>
                  <a:gd name="T17" fmla="*/ 2 h 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9" h="861">
                    <a:moveTo>
                      <a:pt x="609" y="2"/>
                    </a:moveTo>
                    <a:lnTo>
                      <a:pt x="609" y="2"/>
                    </a:lnTo>
                    <a:lnTo>
                      <a:pt x="30" y="823"/>
                    </a:lnTo>
                    <a:lnTo>
                      <a:pt x="81" y="808"/>
                    </a:lnTo>
                    <a:lnTo>
                      <a:pt x="0" y="861"/>
                    </a:lnTo>
                    <a:lnTo>
                      <a:pt x="24" y="767"/>
                    </a:lnTo>
                    <a:lnTo>
                      <a:pt x="26" y="820"/>
                    </a:lnTo>
                    <a:lnTo>
                      <a:pt x="606" y="0"/>
                    </a:lnTo>
                    <a:lnTo>
                      <a:pt x="609" y="2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91" name="Freeform 980"/>
              <p:cNvSpPr>
                <a:spLocks/>
              </p:cNvSpPr>
              <p:nvPr/>
            </p:nvSpPr>
            <p:spPr bwMode="auto">
              <a:xfrm>
                <a:off x="4935" y="3161"/>
                <a:ext cx="315" cy="445"/>
              </a:xfrm>
              <a:custGeom>
                <a:avLst/>
                <a:gdLst>
                  <a:gd name="T0" fmla="*/ 609 w 609"/>
                  <a:gd name="T1" fmla="*/ 2 h 861"/>
                  <a:gd name="T2" fmla="*/ 609 w 609"/>
                  <a:gd name="T3" fmla="*/ 2 h 861"/>
                  <a:gd name="T4" fmla="*/ 30 w 609"/>
                  <a:gd name="T5" fmla="*/ 823 h 861"/>
                  <a:gd name="T6" fmla="*/ 81 w 609"/>
                  <a:gd name="T7" fmla="*/ 808 h 861"/>
                  <a:gd name="T8" fmla="*/ 0 w 609"/>
                  <a:gd name="T9" fmla="*/ 861 h 861"/>
                  <a:gd name="T10" fmla="*/ 24 w 609"/>
                  <a:gd name="T11" fmla="*/ 767 h 861"/>
                  <a:gd name="T12" fmla="*/ 26 w 609"/>
                  <a:gd name="T13" fmla="*/ 820 h 861"/>
                  <a:gd name="T14" fmla="*/ 606 w 609"/>
                  <a:gd name="T15" fmla="*/ 0 h 861"/>
                  <a:gd name="T16" fmla="*/ 609 w 609"/>
                  <a:gd name="T17" fmla="*/ 2 h 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9" h="861">
                    <a:moveTo>
                      <a:pt x="609" y="2"/>
                    </a:moveTo>
                    <a:lnTo>
                      <a:pt x="609" y="2"/>
                    </a:lnTo>
                    <a:lnTo>
                      <a:pt x="30" y="823"/>
                    </a:lnTo>
                    <a:lnTo>
                      <a:pt x="81" y="808"/>
                    </a:lnTo>
                    <a:lnTo>
                      <a:pt x="0" y="861"/>
                    </a:lnTo>
                    <a:lnTo>
                      <a:pt x="24" y="767"/>
                    </a:lnTo>
                    <a:lnTo>
                      <a:pt x="26" y="820"/>
                    </a:lnTo>
                    <a:lnTo>
                      <a:pt x="606" y="0"/>
                    </a:lnTo>
                    <a:lnTo>
                      <a:pt x="609" y="2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92" name="Freeform 981"/>
              <p:cNvSpPr>
                <a:spLocks/>
              </p:cNvSpPr>
              <p:nvPr/>
            </p:nvSpPr>
            <p:spPr bwMode="auto">
              <a:xfrm>
                <a:off x="5467" y="2279"/>
                <a:ext cx="202" cy="1176"/>
              </a:xfrm>
              <a:custGeom>
                <a:avLst/>
                <a:gdLst>
                  <a:gd name="T0" fmla="*/ 391 w 391"/>
                  <a:gd name="T1" fmla="*/ 1 h 2275"/>
                  <a:gd name="T2" fmla="*/ 391 w 391"/>
                  <a:gd name="T3" fmla="*/ 1 h 2275"/>
                  <a:gd name="T4" fmla="*/ 30 w 391"/>
                  <a:gd name="T5" fmla="*/ 2229 h 2275"/>
                  <a:gd name="T6" fmla="*/ 69 w 391"/>
                  <a:gd name="T7" fmla="*/ 2193 h 2275"/>
                  <a:gd name="T8" fmla="*/ 20 w 391"/>
                  <a:gd name="T9" fmla="*/ 2275 h 2275"/>
                  <a:gd name="T10" fmla="*/ 0 w 391"/>
                  <a:gd name="T11" fmla="*/ 2181 h 2275"/>
                  <a:gd name="T12" fmla="*/ 26 w 391"/>
                  <a:gd name="T13" fmla="*/ 2228 h 2275"/>
                  <a:gd name="T14" fmla="*/ 386 w 391"/>
                  <a:gd name="T15" fmla="*/ 0 h 2275"/>
                  <a:gd name="T16" fmla="*/ 391 w 391"/>
                  <a:gd name="T17" fmla="*/ 1 h 2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1" h="2275">
                    <a:moveTo>
                      <a:pt x="391" y="1"/>
                    </a:moveTo>
                    <a:lnTo>
                      <a:pt x="391" y="1"/>
                    </a:lnTo>
                    <a:lnTo>
                      <a:pt x="30" y="2229"/>
                    </a:lnTo>
                    <a:lnTo>
                      <a:pt x="69" y="2193"/>
                    </a:lnTo>
                    <a:lnTo>
                      <a:pt x="20" y="2275"/>
                    </a:lnTo>
                    <a:lnTo>
                      <a:pt x="0" y="2181"/>
                    </a:lnTo>
                    <a:lnTo>
                      <a:pt x="26" y="2228"/>
                    </a:lnTo>
                    <a:lnTo>
                      <a:pt x="386" y="0"/>
                    </a:lnTo>
                    <a:lnTo>
                      <a:pt x="391" y="1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93" name="Freeform 982"/>
              <p:cNvSpPr>
                <a:spLocks/>
              </p:cNvSpPr>
              <p:nvPr/>
            </p:nvSpPr>
            <p:spPr bwMode="auto">
              <a:xfrm>
                <a:off x="5467" y="2279"/>
                <a:ext cx="202" cy="1176"/>
              </a:xfrm>
              <a:custGeom>
                <a:avLst/>
                <a:gdLst>
                  <a:gd name="T0" fmla="*/ 391 w 391"/>
                  <a:gd name="T1" fmla="*/ 1 h 2275"/>
                  <a:gd name="T2" fmla="*/ 391 w 391"/>
                  <a:gd name="T3" fmla="*/ 1 h 2275"/>
                  <a:gd name="T4" fmla="*/ 30 w 391"/>
                  <a:gd name="T5" fmla="*/ 2229 h 2275"/>
                  <a:gd name="T6" fmla="*/ 69 w 391"/>
                  <a:gd name="T7" fmla="*/ 2193 h 2275"/>
                  <a:gd name="T8" fmla="*/ 20 w 391"/>
                  <a:gd name="T9" fmla="*/ 2275 h 2275"/>
                  <a:gd name="T10" fmla="*/ 0 w 391"/>
                  <a:gd name="T11" fmla="*/ 2181 h 2275"/>
                  <a:gd name="T12" fmla="*/ 26 w 391"/>
                  <a:gd name="T13" fmla="*/ 2228 h 2275"/>
                  <a:gd name="T14" fmla="*/ 386 w 391"/>
                  <a:gd name="T15" fmla="*/ 0 h 2275"/>
                  <a:gd name="T16" fmla="*/ 391 w 391"/>
                  <a:gd name="T17" fmla="*/ 1 h 2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1" h="2275">
                    <a:moveTo>
                      <a:pt x="391" y="1"/>
                    </a:moveTo>
                    <a:lnTo>
                      <a:pt x="391" y="1"/>
                    </a:lnTo>
                    <a:lnTo>
                      <a:pt x="30" y="2229"/>
                    </a:lnTo>
                    <a:lnTo>
                      <a:pt x="69" y="2193"/>
                    </a:lnTo>
                    <a:lnTo>
                      <a:pt x="20" y="2275"/>
                    </a:lnTo>
                    <a:lnTo>
                      <a:pt x="0" y="2181"/>
                    </a:lnTo>
                    <a:lnTo>
                      <a:pt x="26" y="2228"/>
                    </a:lnTo>
                    <a:lnTo>
                      <a:pt x="386" y="0"/>
                    </a:lnTo>
                    <a:lnTo>
                      <a:pt x="391" y="1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94" name="Freeform 983"/>
              <p:cNvSpPr>
                <a:spLocks/>
              </p:cNvSpPr>
              <p:nvPr/>
            </p:nvSpPr>
            <p:spPr bwMode="auto">
              <a:xfrm>
                <a:off x="5469" y="3213"/>
                <a:ext cx="53" cy="242"/>
              </a:xfrm>
              <a:custGeom>
                <a:avLst/>
                <a:gdLst>
                  <a:gd name="T0" fmla="*/ 103 w 103"/>
                  <a:gd name="T1" fmla="*/ 1 h 469"/>
                  <a:gd name="T2" fmla="*/ 103 w 103"/>
                  <a:gd name="T3" fmla="*/ 1 h 469"/>
                  <a:gd name="T4" fmla="*/ 29 w 103"/>
                  <a:gd name="T5" fmla="*/ 422 h 469"/>
                  <a:gd name="T6" fmla="*/ 68 w 103"/>
                  <a:gd name="T7" fmla="*/ 387 h 469"/>
                  <a:gd name="T8" fmla="*/ 18 w 103"/>
                  <a:gd name="T9" fmla="*/ 469 h 469"/>
                  <a:gd name="T10" fmla="*/ 0 w 103"/>
                  <a:gd name="T11" fmla="*/ 375 h 469"/>
                  <a:gd name="T12" fmla="*/ 24 w 103"/>
                  <a:gd name="T13" fmla="*/ 421 h 469"/>
                  <a:gd name="T14" fmla="*/ 99 w 103"/>
                  <a:gd name="T15" fmla="*/ 0 h 469"/>
                  <a:gd name="T16" fmla="*/ 103 w 103"/>
                  <a:gd name="T17" fmla="*/ 1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" h="469">
                    <a:moveTo>
                      <a:pt x="103" y="1"/>
                    </a:moveTo>
                    <a:lnTo>
                      <a:pt x="103" y="1"/>
                    </a:lnTo>
                    <a:lnTo>
                      <a:pt x="29" y="422"/>
                    </a:lnTo>
                    <a:lnTo>
                      <a:pt x="68" y="387"/>
                    </a:lnTo>
                    <a:lnTo>
                      <a:pt x="18" y="469"/>
                    </a:lnTo>
                    <a:lnTo>
                      <a:pt x="0" y="375"/>
                    </a:lnTo>
                    <a:lnTo>
                      <a:pt x="24" y="421"/>
                    </a:lnTo>
                    <a:lnTo>
                      <a:pt x="99" y="0"/>
                    </a:lnTo>
                    <a:lnTo>
                      <a:pt x="103" y="1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95" name="Freeform 984"/>
              <p:cNvSpPr>
                <a:spLocks/>
              </p:cNvSpPr>
              <p:nvPr/>
            </p:nvSpPr>
            <p:spPr bwMode="auto">
              <a:xfrm>
                <a:off x="5469" y="3213"/>
                <a:ext cx="53" cy="242"/>
              </a:xfrm>
              <a:custGeom>
                <a:avLst/>
                <a:gdLst>
                  <a:gd name="T0" fmla="*/ 103 w 103"/>
                  <a:gd name="T1" fmla="*/ 1 h 469"/>
                  <a:gd name="T2" fmla="*/ 103 w 103"/>
                  <a:gd name="T3" fmla="*/ 1 h 469"/>
                  <a:gd name="T4" fmla="*/ 29 w 103"/>
                  <a:gd name="T5" fmla="*/ 422 h 469"/>
                  <a:gd name="T6" fmla="*/ 68 w 103"/>
                  <a:gd name="T7" fmla="*/ 387 h 469"/>
                  <a:gd name="T8" fmla="*/ 18 w 103"/>
                  <a:gd name="T9" fmla="*/ 469 h 469"/>
                  <a:gd name="T10" fmla="*/ 0 w 103"/>
                  <a:gd name="T11" fmla="*/ 375 h 469"/>
                  <a:gd name="T12" fmla="*/ 24 w 103"/>
                  <a:gd name="T13" fmla="*/ 421 h 469"/>
                  <a:gd name="T14" fmla="*/ 99 w 103"/>
                  <a:gd name="T15" fmla="*/ 0 h 469"/>
                  <a:gd name="T16" fmla="*/ 103 w 103"/>
                  <a:gd name="T17" fmla="*/ 1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" h="469">
                    <a:moveTo>
                      <a:pt x="103" y="1"/>
                    </a:moveTo>
                    <a:lnTo>
                      <a:pt x="103" y="1"/>
                    </a:lnTo>
                    <a:lnTo>
                      <a:pt x="29" y="422"/>
                    </a:lnTo>
                    <a:lnTo>
                      <a:pt x="68" y="387"/>
                    </a:lnTo>
                    <a:lnTo>
                      <a:pt x="18" y="469"/>
                    </a:lnTo>
                    <a:lnTo>
                      <a:pt x="0" y="375"/>
                    </a:lnTo>
                    <a:lnTo>
                      <a:pt x="24" y="421"/>
                    </a:lnTo>
                    <a:lnTo>
                      <a:pt x="99" y="0"/>
                    </a:lnTo>
                    <a:lnTo>
                      <a:pt x="103" y="1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96" name="Freeform 985"/>
              <p:cNvSpPr>
                <a:spLocks/>
              </p:cNvSpPr>
              <p:nvPr/>
            </p:nvSpPr>
            <p:spPr bwMode="auto">
              <a:xfrm>
                <a:off x="5518" y="3069"/>
                <a:ext cx="418" cy="407"/>
              </a:xfrm>
              <a:custGeom>
                <a:avLst/>
                <a:gdLst>
                  <a:gd name="T0" fmla="*/ 808 w 808"/>
                  <a:gd name="T1" fmla="*/ 4 h 789"/>
                  <a:gd name="T2" fmla="*/ 808 w 808"/>
                  <a:gd name="T3" fmla="*/ 4 h 789"/>
                  <a:gd name="T4" fmla="*/ 36 w 808"/>
                  <a:gd name="T5" fmla="*/ 757 h 789"/>
                  <a:gd name="T6" fmla="*/ 89 w 808"/>
                  <a:gd name="T7" fmla="*/ 751 h 789"/>
                  <a:gd name="T8" fmla="*/ 0 w 808"/>
                  <a:gd name="T9" fmla="*/ 789 h 789"/>
                  <a:gd name="T10" fmla="*/ 40 w 808"/>
                  <a:gd name="T11" fmla="*/ 701 h 789"/>
                  <a:gd name="T12" fmla="*/ 33 w 808"/>
                  <a:gd name="T13" fmla="*/ 754 h 789"/>
                  <a:gd name="T14" fmla="*/ 805 w 808"/>
                  <a:gd name="T15" fmla="*/ 0 h 789"/>
                  <a:gd name="T16" fmla="*/ 808 w 808"/>
                  <a:gd name="T17" fmla="*/ 4 h 7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8" h="789">
                    <a:moveTo>
                      <a:pt x="808" y="4"/>
                    </a:moveTo>
                    <a:lnTo>
                      <a:pt x="808" y="4"/>
                    </a:lnTo>
                    <a:lnTo>
                      <a:pt x="36" y="757"/>
                    </a:lnTo>
                    <a:lnTo>
                      <a:pt x="89" y="751"/>
                    </a:lnTo>
                    <a:lnTo>
                      <a:pt x="0" y="789"/>
                    </a:lnTo>
                    <a:lnTo>
                      <a:pt x="40" y="701"/>
                    </a:lnTo>
                    <a:lnTo>
                      <a:pt x="33" y="754"/>
                    </a:lnTo>
                    <a:lnTo>
                      <a:pt x="805" y="0"/>
                    </a:lnTo>
                    <a:lnTo>
                      <a:pt x="808" y="4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97" name="Freeform 986"/>
              <p:cNvSpPr>
                <a:spLocks/>
              </p:cNvSpPr>
              <p:nvPr/>
            </p:nvSpPr>
            <p:spPr bwMode="auto">
              <a:xfrm>
                <a:off x="5518" y="3069"/>
                <a:ext cx="418" cy="407"/>
              </a:xfrm>
              <a:custGeom>
                <a:avLst/>
                <a:gdLst>
                  <a:gd name="T0" fmla="*/ 808 w 808"/>
                  <a:gd name="T1" fmla="*/ 4 h 789"/>
                  <a:gd name="T2" fmla="*/ 808 w 808"/>
                  <a:gd name="T3" fmla="*/ 4 h 789"/>
                  <a:gd name="T4" fmla="*/ 36 w 808"/>
                  <a:gd name="T5" fmla="*/ 757 h 789"/>
                  <a:gd name="T6" fmla="*/ 89 w 808"/>
                  <a:gd name="T7" fmla="*/ 751 h 789"/>
                  <a:gd name="T8" fmla="*/ 0 w 808"/>
                  <a:gd name="T9" fmla="*/ 789 h 789"/>
                  <a:gd name="T10" fmla="*/ 40 w 808"/>
                  <a:gd name="T11" fmla="*/ 701 h 789"/>
                  <a:gd name="T12" fmla="*/ 33 w 808"/>
                  <a:gd name="T13" fmla="*/ 754 h 789"/>
                  <a:gd name="T14" fmla="*/ 805 w 808"/>
                  <a:gd name="T15" fmla="*/ 0 h 789"/>
                  <a:gd name="T16" fmla="*/ 808 w 808"/>
                  <a:gd name="T17" fmla="*/ 4 h 7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8" h="789">
                    <a:moveTo>
                      <a:pt x="808" y="4"/>
                    </a:moveTo>
                    <a:lnTo>
                      <a:pt x="808" y="4"/>
                    </a:lnTo>
                    <a:lnTo>
                      <a:pt x="36" y="757"/>
                    </a:lnTo>
                    <a:lnTo>
                      <a:pt x="89" y="751"/>
                    </a:lnTo>
                    <a:lnTo>
                      <a:pt x="0" y="789"/>
                    </a:lnTo>
                    <a:lnTo>
                      <a:pt x="40" y="701"/>
                    </a:lnTo>
                    <a:lnTo>
                      <a:pt x="33" y="754"/>
                    </a:lnTo>
                    <a:lnTo>
                      <a:pt x="805" y="0"/>
                    </a:lnTo>
                    <a:lnTo>
                      <a:pt x="808" y="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98" name="Freeform 987"/>
              <p:cNvSpPr>
                <a:spLocks/>
              </p:cNvSpPr>
              <p:nvPr/>
            </p:nvSpPr>
            <p:spPr bwMode="auto">
              <a:xfrm>
                <a:off x="5525" y="3242"/>
                <a:ext cx="327" cy="242"/>
              </a:xfrm>
              <a:custGeom>
                <a:avLst/>
                <a:gdLst>
                  <a:gd name="T0" fmla="*/ 632 w 632"/>
                  <a:gd name="T1" fmla="*/ 4 h 469"/>
                  <a:gd name="T2" fmla="*/ 632 w 632"/>
                  <a:gd name="T3" fmla="*/ 4 h 469"/>
                  <a:gd name="T4" fmla="*/ 40 w 632"/>
                  <a:gd name="T5" fmla="*/ 442 h 469"/>
                  <a:gd name="T6" fmla="*/ 93 w 632"/>
                  <a:gd name="T7" fmla="*/ 444 h 469"/>
                  <a:gd name="T8" fmla="*/ 0 w 632"/>
                  <a:gd name="T9" fmla="*/ 469 h 469"/>
                  <a:gd name="T10" fmla="*/ 51 w 632"/>
                  <a:gd name="T11" fmla="*/ 387 h 469"/>
                  <a:gd name="T12" fmla="*/ 37 w 632"/>
                  <a:gd name="T13" fmla="*/ 439 h 469"/>
                  <a:gd name="T14" fmla="*/ 629 w 632"/>
                  <a:gd name="T15" fmla="*/ 0 h 469"/>
                  <a:gd name="T16" fmla="*/ 632 w 632"/>
                  <a:gd name="T17" fmla="*/ 4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2" h="469">
                    <a:moveTo>
                      <a:pt x="632" y="4"/>
                    </a:moveTo>
                    <a:lnTo>
                      <a:pt x="632" y="4"/>
                    </a:lnTo>
                    <a:lnTo>
                      <a:pt x="40" y="442"/>
                    </a:lnTo>
                    <a:lnTo>
                      <a:pt x="93" y="444"/>
                    </a:lnTo>
                    <a:lnTo>
                      <a:pt x="0" y="469"/>
                    </a:lnTo>
                    <a:lnTo>
                      <a:pt x="51" y="387"/>
                    </a:lnTo>
                    <a:lnTo>
                      <a:pt x="37" y="439"/>
                    </a:lnTo>
                    <a:lnTo>
                      <a:pt x="629" y="0"/>
                    </a:lnTo>
                    <a:lnTo>
                      <a:pt x="632" y="4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99" name="Freeform 988"/>
              <p:cNvSpPr>
                <a:spLocks/>
              </p:cNvSpPr>
              <p:nvPr/>
            </p:nvSpPr>
            <p:spPr bwMode="auto">
              <a:xfrm>
                <a:off x="5525" y="3242"/>
                <a:ext cx="327" cy="242"/>
              </a:xfrm>
              <a:custGeom>
                <a:avLst/>
                <a:gdLst>
                  <a:gd name="T0" fmla="*/ 632 w 632"/>
                  <a:gd name="T1" fmla="*/ 4 h 469"/>
                  <a:gd name="T2" fmla="*/ 632 w 632"/>
                  <a:gd name="T3" fmla="*/ 4 h 469"/>
                  <a:gd name="T4" fmla="*/ 40 w 632"/>
                  <a:gd name="T5" fmla="*/ 442 h 469"/>
                  <a:gd name="T6" fmla="*/ 93 w 632"/>
                  <a:gd name="T7" fmla="*/ 444 h 469"/>
                  <a:gd name="T8" fmla="*/ 0 w 632"/>
                  <a:gd name="T9" fmla="*/ 469 h 469"/>
                  <a:gd name="T10" fmla="*/ 51 w 632"/>
                  <a:gd name="T11" fmla="*/ 387 h 469"/>
                  <a:gd name="T12" fmla="*/ 37 w 632"/>
                  <a:gd name="T13" fmla="*/ 439 h 469"/>
                  <a:gd name="T14" fmla="*/ 629 w 632"/>
                  <a:gd name="T15" fmla="*/ 0 h 469"/>
                  <a:gd name="T16" fmla="*/ 632 w 632"/>
                  <a:gd name="T17" fmla="*/ 4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2" h="469">
                    <a:moveTo>
                      <a:pt x="632" y="4"/>
                    </a:moveTo>
                    <a:lnTo>
                      <a:pt x="632" y="4"/>
                    </a:lnTo>
                    <a:lnTo>
                      <a:pt x="40" y="442"/>
                    </a:lnTo>
                    <a:lnTo>
                      <a:pt x="93" y="444"/>
                    </a:lnTo>
                    <a:lnTo>
                      <a:pt x="0" y="469"/>
                    </a:lnTo>
                    <a:lnTo>
                      <a:pt x="51" y="387"/>
                    </a:lnTo>
                    <a:lnTo>
                      <a:pt x="37" y="439"/>
                    </a:lnTo>
                    <a:lnTo>
                      <a:pt x="629" y="0"/>
                    </a:lnTo>
                    <a:lnTo>
                      <a:pt x="632" y="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00" name="Freeform 989"/>
              <p:cNvSpPr>
                <a:spLocks/>
              </p:cNvSpPr>
              <p:nvPr/>
            </p:nvSpPr>
            <p:spPr bwMode="auto">
              <a:xfrm>
                <a:off x="5539" y="3530"/>
                <a:ext cx="169" cy="38"/>
              </a:xfrm>
              <a:custGeom>
                <a:avLst/>
                <a:gdLst>
                  <a:gd name="T0" fmla="*/ 326 w 327"/>
                  <a:gd name="T1" fmla="*/ 75 h 75"/>
                  <a:gd name="T2" fmla="*/ 326 w 327"/>
                  <a:gd name="T3" fmla="*/ 75 h 75"/>
                  <a:gd name="T4" fmla="*/ 47 w 327"/>
                  <a:gd name="T5" fmla="*/ 30 h 75"/>
                  <a:gd name="T6" fmla="*/ 83 w 327"/>
                  <a:gd name="T7" fmla="*/ 69 h 75"/>
                  <a:gd name="T8" fmla="*/ 0 w 327"/>
                  <a:gd name="T9" fmla="*/ 20 h 75"/>
                  <a:gd name="T10" fmla="*/ 94 w 327"/>
                  <a:gd name="T11" fmla="*/ 0 h 75"/>
                  <a:gd name="T12" fmla="*/ 48 w 327"/>
                  <a:gd name="T13" fmla="*/ 25 h 75"/>
                  <a:gd name="T14" fmla="*/ 327 w 327"/>
                  <a:gd name="T15" fmla="*/ 70 h 75"/>
                  <a:gd name="T16" fmla="*/ 326 w 327"/>
                  <a:gd name="T1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7" h="75">
                    <a:moveTo>
                      <a:pt x="326" y="75"/>
                    </a:moveTo>
                    <a:lnTo>
                      <a:pt x="326" y="75"/>
                    </a:lnTo>
                    <a:lnTo>
                      <a:pt x="47" y="30"/>
                    </a:lnTo>
                    <a:lnTo>
                      <a:pt x="83" y="69"/>
                    </a:lnTo>
                    <a:lnTo>
                      <a:pt x="0" y="20"/>
                    </a:lnTo>
                    <a:lnTo>
                      <a:pt x="94" y="0"/>
                    </a:lnTo>
                    <a:lnTo>
                      <a:pt x="48" y="25"/>
                    </a:lnTo>
                    <a:lnTo>
                      <a:pt x="327" y="70"/>
                    </a:lnTo>
                    <a:lnTo>
                      <a:pt x="326" y="75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01" name="Freeform 990"/>
              <p:cNvSpPr>
                <a:spLocks/>
              </p:cNvSpPr>
              <p:nvPr/>
            </p:nvSpPr>
            <p:spPr bwMode="auto">
              <a:xfrm>
                <a:off x="5539" y="3530"/>
                <a:ext cx="169" cy="38"/>
              </a:xfrm>
              <a:custGeom>
                <a:avLst/>
                <a:gdLst>
                  <a:gd name="T0" fmla="*/ 326 w 327"/>
                  <a:gd name="T1" fmla="*/ 75 h 75"/>
                  <a:gd name="T2" fmla="*/ 326 w 327"/>
                  <a:gd name="T3" fmla="*/ 75 h 75"/>
                  <a:gd name="T4" fmla="*/ 47 w 327"/>
                  <a:gd name="T5" fmla="*/ 30 h 75"/>
                  <a:gd name="T6" fmla="*/ 83 w 327"/>
                  <a:gd name="T7" fmla="*/ 69 h 75"/>
                  <a:gd name="T8" fmla="*/ 0 w 327"/>
                  <a:gd name="T9" fmla="*/ 20 h 75"/>
                  <a:gd name="T10" fmla="*/ 94 w 327"/>
                  <a:gd name="T11" fmla="*/ 0 h 75"/>
                  <a:gd name="T12" fmla="*/ 48 w 327"/>
                  <a:gd name="T13" fmla="*/ 25 h 75"/>
                  <a:gd name="T14" fmla="*/ 327 w 327"/>
                  <a:gd name="T15" fmla="*/ 70 h 75"/>
                  <a:gd name="T16" fmla="*/ 326 w 327"/>
                  <a:gd name="T1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7" h="75">
                    <a:moveTo>
                      <a:pt x="326" y="75"/>
                    </a:moveTo>
                    <a:lnTo>
                      <a:pt x="326" y="75"/>
                    </a:lnTo>
                    <a:lnTo>
                      <a:pt x="47" y="30"/>
                    </a:lnTo>
                    <a:lnTo>
                      <a:pt x="83" y="69"/>
                    </a:lnTo>
                    <a:lnTo>
                      <a:pt x="0" y="20"/>
                    </a:lnTo>
                    <a:lnTo>
                      <a:pt x="94" y="0"/>
                    </a:lnTo>
                    <a:lnTo>
                      <a:pt x="48" y="25"/>
                    </a:lnTo>
                    <a:lnTo>
                      <a:pt x="327" y="70"/>
                    </a:lnTo>
                    <a:lnTo>
                      <a:pt x="326" y="75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02" name="Freeform 991"/>
              <p:cNvSpPr>
                <a:spLocks/>
              </p:cNvSpPr>
              <p:nvPr/>
            </p:nvSpPr>
            <p:spPr bwMode="auto">
              <a:xfrm>
                <a:off x="5134" y="3302"/>
                <a:ext cx="270" cy="184"/>
              </a:xfrm>
              <a:custGeom>
                <a:avLst/>
                <a:gdLst>
                  <a:gd name="T0" fmla="*/ 3 w 523"/>
                  <a:gd name="T1" fmla="*/ 0 h 357"/>
                  <a:gd name="T2" fmla="*/ 3 w 523"/>
                  <a:gd name="T3" fmla="*/ 0 h 357"/>
                  <a:gd name="T4" fmla="*/ 485 w 523"/>
                  <a:gd name="T5" fmla="*/ 328 h 357"/>
                  <a:gd name="T6" fmla="*/ 468 w 523"/>
                  <a:gd name="T7" fmla="*/ 278 h 357"/>
                  <a:gd name="T8" fmla="*/ 523 w 523"/>
                  <a:gd name="T9" fmla="*/ 357 h 357"/>
                  <a:gd name="T10" fmla="*/ 429 w 523"/>
                  <a:gd name="T11" fmla="*/ 336 h 357"/>
                  <a:gd name="T12" fmla="*/ 482 w 523"/>
                  <a:gd name="T13" fmla="*/ 332 h 357"/>
                  <a:gd name="T14" fmla="*/ 0 w 523"/>
                  <a:gd name="T15" fmla="*/ 4 h 357"/>
                  <a:gd name="T16" fmla="*/ 3 w 523"/>
                  <a:gd name="T17" fmla="*/ 0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3" h="357">
                    <a:moveTo>
                      <a:pt x="3" y="0"/>
                    </a:moveTo>
                    <a:lnTo>
                      <a:pt x="3" y="0"/>
                    </a:lnTo>
                    <a:lnTo>
                      <a:pt x="485" y="328"/>
                    </a:lnTo>
                    <a:lnTo>
                      <a:pt x="468" y="278"/>
                    </a:lnTo>
                    <a:lnTo>
                      <a:pt x="523" y="357"/>
                    </a:lnTo>
                    <a:lnTo>
                      <a:pt x="429" y="336"/>
                    </a:lnTo>
                    <a:lnTo>
                      <a:pt x="482" y="332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03" name="Freeform 992"/>
              <p:cNvSpPr>
                <a:spLocks/>
              </p:cNvSpPr>
              <p:nvPr/>
            </p:nvSpPr>
            <p:spPr bwMode="auto">
              <a:xfrm>
                <a:off x="5134" y="3302"/>
                <a:ext cx="270" cy="184"/>
              </a:xfrm>
              <a:custGeom>
                <a:avLst/>
                <a:gdLst>
                  <a:gd name="T0" fmla="*/ 3 w 523"/>
                  <a:gd name="T1" fmla="*/ 0 h 357"/>
                  <a:gd name="T2" fmla="*/ 3 w 523"/>
                  <a:gd name="T3" fmla="*/ 0 h 357"/>
                  <a:gd name="T4" fmla="*/ 485 w 523"/>
                  <a:gd name="T5" fmla="*/ 328 h 357"/>
                  <a:gd name="T6" fmla="*/ 468 w 523"/>
                  <a:gd name="T7" fmla="*/ 278 h 357"/>
                  <a:gd name="T8" fmla="*/ 523 w 523"/>
                  <a:gd name="T9" fmla="*/ 357 h 357"/>
                  <a:gd name="T10" fmla="*/ 429 w 523"/>
                  <a:gd name="T11" fmla="*/ 336 h 357"/>
                  <a:gd name="T12" fmla="*/ 482 w 523"/>
                  <a:gd name="T13" fmla="*/ 332 h 357"/>
                  <a:gd name="T14" fmla="*/ 0 w 523"/>
                  <a:gd name="T15" fmla="*/ 4 h 357"/>
                  <a:gd name="T16" fmla="*/ 3 w 523"/>
                  <a:gd name="T17" fmla="*/ 0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3" h="357">
                    <a:moveTo>
                      <a:pt x="3" y="0"/>
                    </a:moveTo>
                    <a:lnTo>
                      <a:pt x="3" y="0"/>
                    </a:lnTo>
                    <a:lnTo>
                      <a:pt x="485" y="328"/>
                    </a:lnTo>
                    <a:lnTo>
                      <a:pt x="468" y="278"/>
                    </a:lnTo>
                    <a:lnTo>
                      <a:pt x="523" y="357"/>
                    </a:lnTo>
                    <a:lnTo>
                      <a:pt x="429" y="336"/>
                    </a:lnTo>
                    <a:lnTo>
                      <a:pt x="482" y="332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04" name="Freeform 993"/>
              <p:cNvSpPr>
                <a:spLocks/>
              </p:cNvSpPr>
              <p:nvPr/>
            </p:nvSpPr>
            <p:spPr bwMode="auto">
              <a:xfrm>
                <a:off x="5278" y="2976"/>
                <a:ext cx="166" cy="482"/>
              </a:xfrm>
              <a:custGeom>
                <a:avLst/>
                <a:gdLst>
                  <a:gd name="T0" fmla="*/ 5 w 322"/>
                  <a:gd name="T1" fmla="*/ 0 h 932"/>
                  <a:gd name="T2" fmla="*/ 5 w 322"/>
                  <a:gd name="T3" fmla="*/ 0 h 932"/>
                  <a:gd name="T4" fmla="*/ 304 w 322"/>
                  <a:gd name="T5" fmla="*/ 886 h 932"/>
                  <a:gd name="T6" fmla="*/ 322 w 322"/>
                  <a:gd name="T7" fmla="*/ 836 h 932"/>
                  <a:gd name="T8" fmla="*/ 317 w 322"/>
                  <a:gd name="T9" fmla="*/ 932 h 932"/>
                  <a:gd name="T10" fmla="*/ 256 w 322"/>
                  <a:gd name="T11" fmla="*/ 859 h 932"/>
                  <a:gd name="T12" fmla="*/ 300 w 322"/>
                  <a:gd name="T13" fmla="*/ 888 h 932"/>
                  <a:gd name="T14" fmla="*/ 0 w 322"/>
                  <a:gd name="T15" fmla="*/ 2 h 932"/>
                  <a:gd name="T16" fmla="*/ 5 w 322"/>
                  <a:gd name="T17" fmla="*/ 0 h 9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2" h="932">
                    <a:moveTo>
                      <a:pt x="5" y="0"/>
                    </a:moveTo>
                    <a:lnTo>
                      <a:pt x="5" y="0"/>
                    </a:lnTo>
                    <a:lnTo>
                      <a:pt x="304" y="886"/>
                    </a:lnTo>
                    <a:lnTo>
                      <a:pt x="322" y="836"/>
                    </a:lnTo>
                    <a:lnTo>
                      <a:pt x="317" y="932"/>
                    </a:lnTo>
                    <a:lnTo>
                      <a:pt x="256" y="859"/>
                    </a:lnTo>
                    <a:lnTo>
                      <a:pt x="300" y="888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05" name="Freeform 994"/>
              <p:cNvSpPr>
                <a:spLocks/>
              </p:cNvSpPr>
              <p:nvPr/>
            </p:nvSpPr>
            <p:spPr bwMode="auto">
              <a:xfrm>
                <a:off x="5278" y="2976"/>
                <a:ext cx="166" cy="482"/>
              </a:xfrm>
              <a:custGeom>
                <a:avLst/>
                <a:gdLst>
                  <a:gd name="T0" fmla="*/ 5 w 322"/>
                  <a:gd name="T1" fmla="*/ 0 h 932"/>
                  <a:gd name="T2" fmla="*/ 5 w 322"/>
                  <a:gd name="T3" fmla="*/ 0 h 932"/>
                  <a:gd name="T4" fmla="*/ 304 w 322"/>
                  <a:gd name="T5" fmla="*/ 886 h 932"/>
                  <a:gd name="T6" fmla="*/ 322 w 322"/>
                  <a:gd name="T7" fmla="*/ 836 h 932"/>
                  <a:gd name="T8" fmla="*/ 317 w 322"/>
                  <a:gd name="T9" fmla="*/ 932 h 932"/>
                  <a:gd name="T10" fmla="*/ 256 w 322"/>
                  <a:gd name="T11" fmla="*/ 859 h 932"/>
                  <a:gd name="T12" fmla="*/ 300 w 322"/>
                  <a:gd name="T13" fmla="*/ 888 h 932"/>
                  <a:gd name="T14" fmla="*/ 0 w 322"/>
                  <a:gd name="T15" fmla="*/ 2 h 932"/>
                  <a:gd name="T16" fmla="*/ 5 w 322"/>
                  <a:gd name="T17" fmla="*/ 0 h 9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2" h="932">
                    <a:moveTo>
                      <a:pt x="5" y="0"/>
                    </a:moveTo>
                    <a:lnTo>
                      <a:pt x="5" y="0"/>
                    </a:lnTo>
                    <a:lnTo>
                      <a:pt x="304" y="886"/>
                    </a:lnTo>
                    <a:lnTo>
                      <a:pt x="322" y="836"/>
                    </a:lnTo>
                    <a:lnTo>
                      <a:pt x="317" y="932"/>
                    </a:lnTo>
                    <a:lnTo>
                      <a:pt x="256" y="859"/>
                    </a:lnTo>
                    <a:lnTo>
                      <a:pt x="300" y="888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06" name="Freeform 995"/>
              <p:cNvSpPr>
                <a:spLocks/>
              </p:cNvSpPr>
              <p:nvPr/>
            </p:nvSpPr>
            <p:spPr bwMode="auto">
              <a:xfrm>
                <a:off x="5509" y="3588"/>
                <a:ext cx="65" cy="87"/>
              </a:xfrm>
              <a:custGeom>
                <a:avLst/>
                <a:gdLst>
                  <a:gd name="T0" fmla="*/ 121 w 125"/>
                  <a:gd name="T1" fmla="*/ 169 h 169"/>
                  <a:gd name="T2" fmla="*/ 121 w 125"/>
                  <a:gd name="T3" fmla="*/ 169 h 169"/>
                  <a:gd name="T4" fmla="*/ 27 w 125"/>
                  <a:gd name="T5" fmla="*/ 40 h 169"/>
                  <a:gd name="T6" fmla="*/ 25 w 125"/>
                  <a:gd name="T7" fmla="*/ 93 h 169"/>
                  <a:gd name="T8" fmla="*/ 0 w 125"/>
                  <a:gd name="T9" fmla="*/ 0 h 169"/>
                  <a:gd name="T10" fmla="*/ 82 w 125"/>
                  <a:gd name="T11" fmla="*/ 52 h 169"/>
                  <a:gd name="T12" fmla="*/ 31 w 125"/>
                  <a:gd name="T13" fmla="*/ 37 h 169"/>
                  <a:gd name="T14" fmla="*/ 125 w 125"/>
                  <a:gd name="T15" fmla="*/ 166 h 169"/>
                  <a:gd name="T16" fmla="*/ 121 w 125"/>
                  <a:gd name="T17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5" h="169">
                    <a:moveTo>
                      <a:pt x="121" y="169"/>
                    </a:moveTo>
                    <a:lnTo>
                      <a:pt x="121" y="169"/>
                    </a:lnTo>
                    <a:lnTo>
                      <a:pt x="27" y="40"/>
                    </a:lnTo>
                    <a:lnTo>
                      <a:pt x="25" y="93"/>
                    </a:lnTo>
                    <a:lnTo>
                      <a:pt x="0" y="0"/>
                    </a:lnTo>
                    <a:lnTo>
                      <a:pt x="82" y="52"/>
                    </a:lnTo>
                    <a:lnTo>
                      <a:pt x="31" y="37"/>
                    </a:lnTo>
                    <a:lnTo>
                      <a:pt x="125" y="166"/>
                    </a:lnTo>
                    <a:lnTo>
                      <a:pt x="121" y="169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07" name="Freeform 996"/>
              <p:cNvSpPr>
                <a:spLocks/>
              </p:cNvSpPr>
              <p:nvPr/>
            </p:nvSpPr>
            <p:spPr bwMode="auto">
              <a:xfrm>
                <a:off x="5509" y="3588"/>
                <a:ext cx="65" cy="87"/>
              </a:xfrm>
              <a:custGeom>
                <a:avLst/>
                <a:gdLst>
                  <a:gd name="T0" fmla="*/ 121 w 125"/>
                  <a:gd name="T1" fmla="*/ 169 h 169"/>
                  <a:gd name="T2" fmla="*/ 121 w 125"/>
                  <a:gd name="T3" fmla="*/ 169 h 169"/>
                  <a:gd name="T4" fmla="*/ 27 w 125"/>
                  <a:gd name="T5" fmla="*/ 40 h 169"/>
                  <a:gd name="T6" fmla="*/ 25 w 125"/>
                  <a:gd name="T7" fmla="*/ 93 h 169"/>
                  <a:gd name="T8" fmla="*/ 0 w 125"/>
                  <a:gd name="T9" fmla="*/ 0 h 169"/>
                  <a:gd name="T10" fmla="*/ 82 w 125"/>
                  <a:gd name="T11" fmla="*/ 52 h 169"/>
                  <a:gd name="T12" fmla="*/ 31 w 125"/>
                  <a:gd name="T13" fmla="*/ 37 h 169"/>
                  <a:gd name="T14" fmla="*/ 125 w 125"/>
                  <a:gd name="T15" fmla="*/ 166 h 169"/>
                  <a:gd name="T16" fmla="*/ 121 w 125"/>
                  <a:gd name="T17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5" h="169">
                    <a:moveTo>
                      <a:pt x="121" y="169"/>
                    </a:moveTo>
                    <a:lnTo>
                      <a:pt x="121" y="169"/>
                    </a:lnTo>
                    <a:lnTo>
                      <a:pt x="27" y="40"/>
                    </a:lnTo>
                    <a:lnTo>
                      <a:pt x="25" y="93"/>
                    </a:lnTo>
                    <a:lnTo>
                      <a:pt x="0" y="0"/>
                    </a:lnTo>
                    <a:lnTo>
                      <a:pt x="82" y="52"/>
                    </a:lnTo>
                    <a:lnTo>
                      <a:pt x="31" y="37"/>
                    </a:lnTo>
                    <a:lnTo>
                      <a:pt x="125" y="166"/>
                    </a:lnTo>
                    <a:lnTo>
                      <a:pt x="121" y="16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08" name="Freeform 997"/>
              <p:cNvSpPr>
                <a:spLocks/>
              </p:cNvSpPr>
              <p:nvPr/>
            </p:nvSpPr>
            <p:spPr bwMode="auto">
              <a:xfrm>
                <a:off x="5511" y="3422"/>
                <a:ext cx="42" cy="47"/>
              </a:xfrm>
              <a:custGeom>
                <a:avLst/>
                <a:gdLst>
                  <a:gd name="T0" fmla="*/ 69 w 82"/>
                  <a:gd name="T1" fmla="*/ 5 h 92"/>
                  <a:gd name="T2" fmla="*/ 69 w 82"/>
                  <a:gd name="T3" fmla="*/ 5 h 92"/>
                  <a:gd name="T4" fmla="*/ 31 w 82"/>
                  <a:gd name="T5" fmla="*/ 56 h 92"/>
                  <a:gd name="T6" fmla="*/ 82 w 82"/>
                  <a:gd name="T7" fmla="*/ 42 h 92"/>
                  <a:gd name="T8" fmla="*/ 0 w 82"/>
                  <a:gd name="T9" fmla="*/ 92 h 92"/>
                  <a:gd name="T10" fmla="*/ 26 w 82"/>
                  <a:gd name="T11" fmla="*/ 0 h 92"/>
                  <a:gd name="T12" fmla="*/ 27 w 82"/>
                  <a:gd name="T13" fmla="*/ 53 h 92"/>
                  <a:gd name="T14" fmla="*/ 65 w 82"/>
                  <a:gd name="T15" fmla="*/ 3 h 92"/>
                  <a:gd name="T16" fmla="*/ 69 w 82"/>
                  <a:gd name="T17" fmla="*/ 5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92">
                    <a:moveTo>
                      <a:pt x="69" y="5"/>
                    </a:moveTo>
                    <a:lnTo>
                      <a:pt x="69" y="5"/>
                    </a:lnTo>
                    <a:lnTo>
                      <a:pt x="31" y="56"/>
                    </a:lnTo>
                    <a:lnTo>
                      <a:pt x="82" y="42"/>
                    </a:lnTo>
                    <a:lnTo>
                      <a:pt x="0" y="92"/>
                    </a:lnTo>
                    <a:lnTo>
                      <a:pt x="26" y="0"/>
                    </a:lnTo>
                    <a:lnTo>
                      <a:pt x="27" y="53"/>
                    </a:lnTo>
                    <a:lnTo>
                      <a:pt x="65" y="3"/>
                    </a:lnTo>
                    <a:lnTo>
                      <a:pt x="69" y="5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09" name="Freeform 998"/>
              <p:cNvSpPr>
                <a:spLocks/>
              </p:cNvSpPr>
              <p:nvPr/>
            </p:nvSpPr>
            <p:spPr bwMode="auto">
              <a:xfrm>
                <a:off x="5511" y="3422"/>
                <a:ext cx="42" cy="47"/>
              </a:xfrm>
              <a:custGeom>
                <a:avLst/>
                <a:gdLst>
                  <a:gd name="T0" fmla="*/ 69 w 82"/>
                  <a:gd name="T1" fmla="*/ 5 h 92"/>
                  <a:gd name="T2" fmla="*/ 69 w 82"/>
                  <a:gd name="T3" fmla="*/ 5 h 92"/>
                  <a:gd name="T4" fmla="*/ 31 w 82"/>
                  <a:gd name="T5" fmla="*/ 56 h 92"/>
                  <a:gd name="T6" fmla="*/ 82 w 82"/>
                  <a:gd name="T7" fmla="*/ 42 h 92"/>
                  <a:gd name="T8" fmla="*/ 0 w 82"/>
                  <a:gd name="T9" fmla="*/ 92 h 92"/>
                  <a:gd name="T10" fmla="*/ 26 w 82"/>
                  <a:gd name="T11" fmla="*/ 0 h 92"/>
                  <a:gd name="T12" fmla="*/ 27 w 82"/>
                  <a:gd name="T13" fmla="*/ 53 h 92"/>
                  <a:gd name="T14" fmla="*/ 65 w 82"/>
                  <a:gd name="T15" fmla="*/ 3 h 92"/>
                  <a:gd name="T16" fmla="*/ 69 w 82"/>
                  <a:gd name="T17" fmla="*/ 5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92">
                    <a:moveTo>
                      <a:pt x="69" y="5"/>
                    </a:moveTo>
                    <a:lnTo>
                      <a:pt x="69" y="5"/>
                    </a:lnTo>
                    <a:lnTo>
                      <a:pt x="31" y="56"/>
                    </a:lnTo>
                    <a:lnTo>
                      <a:pt x="82" y="42"/>
                    </a:lnTo>
                    <a:lnTo>
                      <a:pt x="0" y="92"/>
                    </a:lnTo>
                    <a:lnTo>
                      <a:pt x="26" y="0"/>
                    </a:lnTo>
                    <a:lnTo>
                      <a:pt x="27" y="53"/>
                    </a:lnTo>
                    <a:lnTo>
                      <a:pt x="65" y="3"/>
                    </a:lnTo>
                    <a:lnTo>
                      <a:pt x="69" y="5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10" name="Freeform 999"/>
              <p:cNvSpPr>
                <a:spLocks/>
              </p:cNvSpPr>
              <p:nvPr/>
            </p:nvSpPr>
            <p:spPr bwMode="auto">
              <a:xfrm>
                <a:off x="5148" y="3562"/>
                <a:ext cx="251" cy="127"/>
              </a:xfrm>
              <a:custGeom>
                <a:avLst/>
                <a:gdLst>
                  <a:gd name="T0" fmla="*/ 0 w 485"/>
                  <a:gd name="T1" fmla="*/ 242 h 247"/>
                  <a:gd name="T2" fmla="*/ 0 w 485"/>
                  <a:gd name="T3" fmla="*/ 242 h 247"/>
                  <a:gd name="T4" fmla="*/ 442 w 485"/>
                  <a:gd name="T5" fmla="*/ 19 h 247"/>
                  <a:gd name="T6" fmla="*/ 390 w 485"/>
                  <a:gd name="T7" fmla="*/ 9 h 247"/>
                  <a:gd name="T8" fmla="*/ 485 w 485"/>
                  <a:gd name="T9" fmla="*/ 0 h 247"/>
                  <a:gd name="T10" fmla="*/ 421 w 485"/>
                  <a:gd name="T11" fmla="*/ 72 h 247"/>
                  <a:gd name="T12" fmla="*/ 444 w 485"/>
                  <a:gd name="T13" fmla="*/ 24 h 247"/>
                  <a:gd name="T14" fmla="*/ 2 w 485"/>
                  <a:gd name="T15" fmla="*/ 247 h 247"/>
                  <a:gd name="T16" fmla="*/ 0 w 485"/>
                  <a:gd name="T17" fmla="*/ 242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5" h="247">
                    <a:moveTo>
                      <a:pt x="0" y="242"/>
                    </a:moveTo>
                    <a:lnTo>
                      <a:pt x="0" y="242"/>
                    </a:lnTo>
                    <a:lnTo>
                      <a:pt x="442" y="19"/>
                    </a:lnTo>
                    <a:lnTo>
                      <a:pt x="390" y="9"/>
                    </a:lnTo>
                    <a:lnTo>
                      <a:pt x="485" y="0"/>
                    </a:lnTo>
                    <a:lnTo>
                      <a:pt x="421" y="72"/>
                    </a:lnTo>
                    <a:lnTo>
                      <a:pt x="444" y="24"/>
                    </a:lnTo>
                    <a:lnTo>
                      <a:pt x="2" y="247"/>
                    </a:lnTo>
                    <a:lnTo>
                      <a:pt x="0" y="242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11" name="Freeform 1000"/>
              <p:cNvSpPr>
                <a:spLocks/>
              </p:cNvSpPr>
              <p:nvPr/>
            </p:nvSpPr>
            <p:spPr bwMode="auto">
              <a:xfrm>
                <a:off x="5148" y="3562"/>
                <a:ext cx="251" cy="127"/>
              </a:xfrm>
              <a:custGeom>
                <a:avLst/>
                <a:gdLst>
                  <a:gd name="T0" fmla="*/ 0 w 485"/>
                  <a:gd name="T1" fmla="*/ 242 h 247"/>
                  <a:gd name="T2" fmla="*/ 0 w 485"/>
                  <a:gd name="T3" fmla="*/ 242 h 247"/>
                  <a:gd name="T4" fmla="*/ 442 w 485"/>
                  <a:gd name="T5" fmla="*/ 19 h 247"/>
                  <a:gd name="T6" fmla="*/ 390 w 485"/>
                  <a:gd name="T7" fmla="*/ 9 h 247"/>
                  <a:gd name="T8" fmla="*/ 485 w 485"/>
                  <a:gd name="T9" fmla="*/ 0 h 247"/>
                  <a:gd name="T10" fmla="*/ 421 w 485"/>
                  <a:gd name="T11" fmla="*/ 72 h 247"/>
                  <a:gd name="T12" fmla="*/ 444 w 485"/>
                  <a:gd name="T13" fmla="*/ 24 h 247"/>
                  <a:gd name="T14" fmla="*/ 2 w 485"/>
                  <a:gd name="T15" fmla="*/ 247 h 247"/>
                  <a:gd name="T16" fmla="*/ 0 w 485"/>
                  <a:gd name="T17" fmla="*/ 242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5" h="247">
                    <a:moveTo>
                      <a:pt x="0" y="242"/>
                    </a:moveTo>
                    <a:lnTo>
                      <a:pt x="0" y="242"/>
                    </a:lnTo>
                    <a:lnTo>
                      <a:pt x="442" y="19"/>
                    </a:lnTo>
                    <a:lnTo>
                      <a:pt x="390" y="9"/>
                    </a:lnTo>
                    <a:lnTo>
                      <a:pt x="485" y="0"/>
                    </a:lnTo>
                    <a:lnTo>
                      <a:pt x="421" y="72"/>
                    </a:lnTo>
                    <a:lnTo>
                      <a:pt x="444" y="24"/>
                    </a:lnTo>
                    <a:lnTo>
                      <a:pt x="2" y="247"/>
                    </a:lnTo>
                    <a:lnTo>
                      <a:pt x="0" y="242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12" name="Freeform 1001"/>
              <p:cNvSpPr>
                <a:spLocks/>
              </p:cNvSpPr>
              <p:nvPr/>
            </p:nvSpPr>
            <p:spPr bwMode="auto">
              <a:xfrm>
                <a:off x="5129" y="3195"/>
                <a:ext cx="354" cy="469"/>
              </a:xfrm>
              <a:custGeom>
                <a:avLst/>
                <a:gdLst>
                  <a:gd name="T0" fmla="*/ 685 w 685"/>
                  <a:gd name="T1" fmla="*/ 3 h 907"/>
                  <a:gd name="T2" fmla="*/ 685 w 685"/>
                  <a:gd name="T3" fmla="*/ 3 h 907"/>
                  <a:gd name="T4" fmla="*/ 31 w 685"/>
                  <a:gd name="T5" fmla="*/ 870 h 907"/>
                  <a:gd name="T6" fmla="*/ 82 w 685"/>
                  <a:gd name="T7" fmla="*/ 856 h 907"/>
                  <a:gd name="T8" fmla="*/ 0 w 685"/>
                  <a:gd name="T9" fmla="*/ 907 h 907"/>
                  <a:gd name="T10" fmla="*/ 26 w 685"/>
                  <a:gd name="T11" fmla="*/ 814 h 907"/>
                  <a:gd name="T12" fmla="*/ 27 w 685"/>
                  <a:gd name="T13" fmla="*/ 867 h 907"/>
                  <a:gd name="T14" fmla="*/ 681 w 685"/>
                  <a:gd name="T15" fmla="*/ 0 h 907"/>
                  <a:gd name="T16" fmla="*/ 685 w 685"/>
                  <a:gd name="T17" fmla="*/ 3 h 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5" h="907">
                    <a:moveTo>
                      <a:pt x="685" y="3"/>
                    </a:moveTo>
                    <a:lnTo>
                      <a:pt x="685" y="3"/>
                    </a:lnTo>
                    <a:lnTo>
                      <a:pt x="31" y="870"/>
                    </a:lnTo>
                    <a:lnTo>
                      <a:pt x="82" y="856"/>
                    </a:lnTo>
                    <a:lnTo>
                      <a:pt x="0" y="907"/>
                    </a:lnTo>
                    <a:lnTo>
                      <a:pt x="26" y="814"/>
                    </a:lnTo>
                    <a:lnTo>
                      <a:pt x="27" y="867"/>
                    </a:lnTo>
                    <a:lnTo>
                      <a:pt x="681" y="0"/>
                    </a:lnTo>
                    <a:lnTo>
                      <a:pt x="685" y="3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13" name="Freeform 1002"/>
              <p:cNvSpPr>
                <a:spLocks/>
              </p:cNvSpPr>
              <p:nvPr/>
            </p:nvSpPr>
            <p:spPr bwMode="auto">
              <a:xfrm>
                <a:off x="5129" y="3195"/>
                <a:ext cx="354" cy="469"/>
              </a:xfrm>
              <a:custGeom>
                <a:avLst/>
                <a:gdLst>
                  <a:gd name="T0" fmla="*/ 685 w 685"/>
                  <a:gd name="T1" fmla="*/ 3 h 907"/>
                  <a:gd name="T2" fmla="*/ 685 w 685"/>
                  <a:gd name="T3" fmla="*/ 3 h 907"/>
                  <a:gd name="T4" fmla="*/ 31 w 685"/>
                  <a:gd name="T5" fmla="*/ 870 h 907"/>
                  <a:gd name="T6" fmla="*/ 82 w 685"/>
                  <a:gd name="T7" fmla="*/ 856 h 907"/>
                  <a:gd name="T8" fmla="*/ 0 w 685"/>
                  <a:gd name="T9" fmla="*/ 907 h 907"/>
                  <a:gd name="T10" fmla="*/ 26 w 685"/>
                  <a:gd name="T11" fmla="*/ 814 h 907"/>
                  <a:gd name="T12" fmla="*/ 27 w 685"/>
                  <a:gd name="T13" fmla="*/ 867 h 907"/>
                  <a:gd name="T14" fmla="*/ 681 w 685"/>
                  <a:gd name="T15" fmla="*/ 0 h 907"/>
                  <a:gd name="T16" fmla="*/ 685 w 685"/>
                  <a:gd name="T17" fmla="*/ 3 h 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5" h="907">
                    <a:moveTo>
                      <a:pt x="685" y="3"/>
                    </a:moveTo>
                    <a:lnTo>
                      <a:pt x="685" y="3"/>
                    </a:lnTo>
                    <a:lnTo>
                      <a:pt x="31" y="870"/>
                    </a:lnTo>
                    <a:lnTo>
                      <a:pt x="82" y="856"/>
                    </a:lnTo>
                    <a:lnTo>
                      <a:pt x="0" y="907"/>
                    </a:lnTo>
                    <a:lnTo>
                      <a:pt x="26" y="814"/>
                    </a:lnTo>
                    <a:lnTo>
                      <a:pt x="27" y="867"/>
                    </a:lnTo>
                    <a:lnTo>
                      <a:pt x="681" y="0"/>
                    </a:lnTo>
                    <a:lnTo>
                      <a:pt x="685" y="3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14" name="Freeform 1003"/>
              <p:cNvSpPr>
                <a:spLocks/>
              </p:cNvSpPr>
              <p:nvPr/>
            </p:nvSpPr>
            <p:spPr bwMode="auto">
              <a:xfrm>
                <a:off x="5142" y="3304"/>
                <a:ext cx="493" cy="373"/>
              </a:xfrm>
              <a:custGeom>
                <a:avLst/>
                <a:gdLst>
                  <a:gd name="T0" fmla="*/ 953 w 953"/>
                  <a:gd name="T1" fmla="*/ 4 h 722"/>
                  <a:gd name="T2" fmla="*/ 953 w 953"/>
                  <a:gd name="T3" fmla="*/ 4 h 722"/>
                  <a:gd name="T4" fmla="*/ 40 w 953"/>
                  <a:gd name="T5" fmla="*/ 695 h 722"/>
                  <a:gd name="T6" fmla="*/ 93 w 953"/>
                  <a:gd name="T7" fmla="*/ 696 h 722"/>
                  <a:gd name="T8" fmla="*/ 0 w 953"/>
                  <a:gd name="T9" fmla="*/ 722 h 722"/>
                  <a:gd name="T10" fmla="*/ 51 w 953"/>
                  <a:gd name="T11" fmla="*/ 640 h 722"/>
                  <a:gd name="T12" fmla="*/ 37 w 953"/>
                  <a:gd name="T13" fmla="*/ 691 h 722"/>
                  <a:gd name="T14" fmla="*/ 950 w 953"/>
                  <a:gd name="T15" fmla="*/ 0 h 722"/>
                  <a:gd name="T16" fmla="*/ 953 w 953"/>
                  <a:gd name="T17" fmla="*/ 4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3" h="722">
                    <a:moveTo>
                      <a:pt x="953" y="4"/>
                    </a:moveTo>
                    <a:lnTo>
                      <a:pt x="953" y="4"/>
                    </a:lnTo>
                    <a:lnTo>
                      <a:pt x="40" y="695"/>
                    </a:lnTo>
                    <a:lnTo>
                      <a:pt x="93" y="696"/>
                    </a:lnTo>
                    <a:lnTo>
                      <a:pt x="0" y="722"/>
                    </a:lnTo>
                    <a:lnTo>
                      <a:pt x="51" y="640"/>
                    </a:lnTo>
                    <a:lnTo>
                      <a:pt x="37" y="691"/>
                    </a:lnTo>
                    <a:lnTo>
                      <a:pt x="950" y="0"/>
                    </a:lnTo>
                    <a:lnTo>
                      <a:pt x="953" y="4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15" name="Freeform 1004"/>
              <p:cNvSpPr>
                <a:spLocks/>
              </p:cNvSpPr>
              <p:nvPr/>
            </p:nvSpPr>
            <p:spPr bwMode="auto">
              <a:xfrm>
                <a:off x="5142" y="3304"/>
                <a:ext cx="493" cy="373"/>
              </a:xfrm>
              <a:custGeom>
                <a:avLst/>
                <a:gdLst>
                  <a:gd name="T0" fmla="*/ 953 w 953"/>
                  <a:gd name="T1" fmla="*/ 4 h 722"/>
                  <a:gd name="T2" fmla="*/ 953 w 953"/>
                  <a:gd name="T3" fmla="*/ 4 h 722"/>
                  <a:gd name="T4" fmla="*/ 40 w 953"/>
                  <a:gd name="T5" fmla="*/ 695 h 722"/>
                  <a:gd name="T6" fmla="*/ 93 w 953"/>
                  <a:gd name="T7" fmla="*/ 696 h 722"/>
                  <a:gd name="T8" fmla="*/ 0 w 953"/>
                  <a:gd name="T9" fmla="*/ 722 h 722"/>
                  <a:gd name="T10" fmla="*/ 51 w 953"/>
                  <a:gd name="T11" fmla="*/ 640 h 722"/>
                  <a:gd name="T12" fmla="*/ 37 w 953"/>
                  <a:gd name="T13" fmla="*/ 691 h 722"/>
                  <a:gd name="T14" fmla="*/ 950 w 953"/>
                  <a:gd name="T15" fmla="*/ 0 h 722"/>
                  <a:gd name="T16" fmla="*/ 953 w 953"/>
                  <a:gd name="T17" fmla="*/ 4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3" h="722">
                    <a:moveTo>
                      <a:pt x="953" y="4"/>
                    </a:moveTo>
                    <a:lnTo>
                      <a:pt x="953" y="4"/>
                    </a:lnTo>
                    <a:lnTo>
                      <a:pt x="40" y="695"/>
                    </a:lnTo>
                    <a:lnTo>
                      <a:pt x="93" y="696"/>
                    </a:lnTo>
                    <a:lnTo>
                      <a:pt x="0" y="722"/>
                    </a:lnTo>
                    <a:lnTo>
                      <a:pt x="51" y="640"/>
                    </a:lnTo>
                    <a:lnTo>
                      <a:pt x="37" y="691"/>
                    </a:lnTo>
                    <a:lnTo>
                      <a:pt x="950" y="0"/>
                    </a:lnTo>
                    <a:lnTo>
                      <a:pt x="953" y="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16" name="Freeform 1005"/>
              <p:cNvSpPr>
                <a:spLocks/>
              </p:cNvSpPr>
              <p:nvPr/>
            </p:nvSpPr>
            <p:spPr bwMode="auto">
              <a:xfrm>
                <a:off x="5067" y="3331"/>
                <a:ext cx="37" cy="318"/>
              </a:xfrm>
              <a:custGeom>
                <a:avLst/>
                <a:gdLst>
                  <a:gd name="T0" fmla="*/ 31 w 70"/>
                  <a:gd name="T1" fmla="*/ 0 h 617"/>
                  <a:gd name="T2" fmla="*/ 31 w 70"/>
                  <a:gd name="T3" fmla="*/ 0 h 617"/>
                  <a:gd name="T4" fmla="*/ 38 w 70"/>
                  <a:gd name="T5" fmla="*/ 569 h 617"/>
                  <a:gd name="T6" fmla="*/ 70 w 70"/>
                  <a:gd name="T7" fmla="*/ 527 h 617"/>
                  <a:gd name="T8" fmla="*/ 36 w 70"/>
                  <a:gd name="T9" fmla="*/ 617 h 617"/>
                  <a:gd name="T10" fmla="*/ 0 w 70"/>
                  <a:gd name="T11" fmla="*/ 528 h 617"/>
                  <a:gd name="T12" fmla="*/ 33 w 70"/>
                  <a:gd name="T13" fmla="*/ 570 h 617"/>
                  <a:gd name="T14" fmla="*/ 26 w 70"/>
                  <a:gd name="T15" fmla="*/ 0 h 617"/>
                  <a:gd name="T16" fmla="*/ 31 w 70"/>
                  <a:gd name="T17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617">
                    <a:moveTo>
                      <a:pt x="31" y="0"/>
                    </a:moveTo>
                    <a:lnTo>
                      <a:pt x="31" y="0"/>
                    </a:lnTo>
                    <a:lnTo>
                      <a:pt x="38" y="569"/>
                    </a:lnTo>
                    <a:lnTo>
                      <a:pt x="70" y="527"/>
                    </a:lnTo>
                    <a:lnTo>
                      <a:pt x="36" y="617"/>
                    </a:lnTo>
                    <a:lnTo>
                      <a:pt x="0" y="528"/>
                    </a:lnTo>
                    <a:lnTo>
                      <a:pt x="33" y="570"/>
                    </a:lnTo>
                    <a:lnTo>
                      <a:pt x="26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17" name="Freeform 1006"/>
              <p:cNvSpPr>
                <a:spLocks/>
              </p:cNvSpPr>
              <p:nvPr/>
            </p:nvSpPr>
            <p:spPr bwMode="auto">
              <a:xfrm>
                <a:off x="5067" y="3331"/>
                <a:ext cx="37" cy="318"/>
              </a:xfrm>
              <a:custGeom>
                <a:avLst/>
                <a:gdLst>
                  <a:gd name="T0" fmla="*/ 31 w 70"/>
                  <a:gd name="T1" fmla="*/ 0 h 617"/>
                  <a:gd name="T2" fmla="*/ 31 w 70"/>
                  <a:gd name="T3" fmla="*/ 0 h 617"/>
                  <a:gd name="T4" fmla="*/ 38 w 70"/>
                  <a:gd name="T5" fmla="*/ 569 h 617"/>
                  <a:gd name="T6" fmla="*/ 70 w 70"/>
                  <a:gd name="T7" fmla="*/ 527 h 617"/>
                  <a:gd name="T8" fmla="*/ 36 w 70"/>
                  <a:gd name="T9" fmla="*/ 617 h 617"/>
                  <a:gd name="T10" fmla="*/ 0 w 70"/>
                  <a:gd name="T11" fmla="*/ 528 h 617"/>
                  <a:gd name="T12" fmla="*/ 33 w 70"/>
                  <a:gd name="T13" fmla="*/ 570 h 617"/>
                  <a:gd name="T14" fmla="*/ 26 w 70"/>
                  <a:gd name="T15" fmla="*/ 0 h 617"/>
                  <a:gd name="T16" fmla="*/ 31 w 70"/>
                  <a:gd name="T17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617">
                    <a:moveTo>
                      <a:pt x="31" y="0"/>
                    </a:moveTo>
                    <a:lnTo>
                      <a:pt x="31" y="0"/>
                    </a:lnTo>
                    <a:lnTo>
                      <a:pt x="38" y="569"/>
                    </a:lnTo>
                    <a:lnTo>
                      <a:pt x="70" y="527"/>
                    </a:lnTo>
                    <a:lnTo>
                      <a:pt x="36" y="617"/>
                    </a:lnTo>
                    <a:lnTo>
                      <a:pt x="0" y="528"/>
                    </a:lnTo>
                    <a:lnTo>
                      <a:pt x="33" y="570"/>
                    </a:lnTo>
                    <a:lnTo>
                      <a:pt x="26" y="0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18" name="Freeform 1007"/>
              <p:cNvSpPr>
                <a:spLocks/>
              </p:cNvSpPr>
              <p:nvPr/>
            </p:nvSpPr>
            <p:spPr bwMode="auto">
              <a:xfrm>
                <a:off x="5092" y="2979"/>
                <a:ext cx="146" cy="672"/>
              </a:xfrm>
              <a:custGeom>
                <a:avLst/>
                <a:gdLst>
                  <a:gd name="T0" fmla="*/ 283 w 283"/>
                  <a:gd name="T1" fmla="*/ 1 h 1301"/>
                  <a:gd name="T2" fmla="*/ 283 w 283"/>
                  <a:gd name="T3" fmla="*/ 1 h 1301"/>
                  <a:gd name="T4" fmla="*/ 28 w 283"/>
                  <a:gd name="T5" fmla="*/ 1255 h 1301"/>
                  <a:gd name="T6" fmla="*/ 69 w 283"/>
                  <a:gd name="T7" fmla="*/ 1220 h 1301"/>
                  <a:gd name="T8" fmla="*/ 16 w 283"/>
                  <a:gd name="T9" fmla="*/ 1301 h 1301"/>
                  <a:gd name="T10" fmla="*/ 0 w 283"/>
                  <a:gd name="T11" fmla="*/ 1206 h 1301"/>
                  <a:gd name="T12" fmla="*/ 24 w 283"/>
                  <a:gd name="T13" fmla="*/ 1254 h 1301"/>
                  <a:gd name="T14" fmla="*/ 278 w 283"/>
                  <a:gd name="T15" fmla="*/ 0 h 1301"/>
                  <a:gd name="T16" fmla="*/ 283 w 283"/>
                  <a:gd name="T17" fmla="*/ 1 h 1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3" h="1301">
                    <a:moveTo>
                      <a:pt x="283" y="1"/>
                    </a:moveTo>
                    <a:lnTo>
                      <a:pt x="283" y="1"/>
                    </a:lnTo>
                    <a:lnTo>
                      <a:pt x="28" y="1255"/>
                    </a:lnTo>
                    <a:lnTo>
                      <a:pt x="69" y="1220"/>
                    </a:lnTo>
                    <a:lnTo>
                      <a:pt x="16" y="1301"/>
                    </a:lnTo>
                    <a:lnTo>
                      <a:pt x="0" y="1206"/>
                    </a:lnTo>
                    <a:lnTo>
                      <a:pt x="24" y="1254"/>
                    </a:lnTo>
                    <a:lnTo>
                      <a:pt x="278" y="0"/>
                    </a:lnTo>
                    <a:lnTo>
                      <a:pt x="283" y="1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319" name="Freeform 1008"/>
              <p:cNvSpPr>
                <a:spLocks/>
              </p:cNvSpPr>
              <p:nvPr/>
            </p:nvSpPr>
            <p:spPr bwMode="auto">
              <a:xfrm>
                <a:off x="5092" y="2979"/>
                <a:ext cx="146" cy="672"/>
              </a:xfrm>
              <a:custGeom>
                <a:avLst/>
                <a:gdLst>
                  <a:gd name="T0" fmla="*/ 283 w 283"/>
                  <a:gd name="T1" fmla="*/ 1 h 1301"/>
                  <a:gd name="T2" fmla="*/ 283 w 283"/>
                  <a:gd name="T3" fmla="*/ 1 h 1301"/>
                  <a:gd name="T4" fmla="*/ 28 w 283"/>
                  <a:gd name="T5" fmla="*/ 1255 h 1301"/>
                  <a:gd name="T6" fmla="*/ 69 w 283"/>
                  <a:gd name="T7" fmla="*/ 1220 h 1301"/>
                  <a:gd name="T8" fmla="*/ 16 w 283"/>
                  <a:gd name="T9" fmla="*/ 1301 h 1301"/>
                  <a:gd name="T10" fmla="*/ 0 w 283"/>
                  <a:gd name="T11" fmla="*/ 1206 h 1301"/>
                  <a:gd name="T12" fmla="*/ 24 w 283"/>
                  <a:gd name="T13" fmla="*/ 1254 h 1301"/>
                  <a:gd name="T14" fmla="*/ 278 w 283"/>
                  <a:gd name="T15" fmla="*/ 0 h 1301"/>
                  <a:gd name="T16" fmla="*/ 283 w 283"/>
                  <a:gd name="T17" fmla="*/ 1 h 1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3" h="1301">
                    <a:moveTo>
                      <a:pt x="283" y="1"/>
                    </a:moveTo>
                    <a:lnTo>
                      <a:pt x="283" y="1"/>
                    </a:lnTo>
                    <a:lnTo>
                      <a:pt x="28" y="1255"/>
                    </a:lnTo>
                    <a:lnTo>
                      <a:pt x="69" y="1220"/>
                    </a:lnTo>
                    <a:lnTo>
                      <a:pt x="16" y="1301"/>
                    </a:lnTo>
                    <a:lnTo>
                      <a:pt x="0" y="1206"/>
                    </a:lnTo>
                    <a:lnTo>
                      <a:pt x="24" y="1254"/>
                    </a:lnTo>
                    <a:lnTo>
                      <a:pt x="278" y="0"/>
                    </a:lnTo>
                    <a:lnTo>
                      <a:pt x="283" y="1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2" name="Group 1210"/>
            <p:cNvGrpSpPr>
              <a:grpSpLocks/>
            </p:cNvGrpSpPr>
            <p:nvPr/>
          </p:nvGrpSpPr>
          <p:grpSpPr bwMode="auto">
            <a:xfrm>
              <a:off x="4508" y="1327"/>
              <a:ext cx="2237" cy="2584"/>
              <a:chOff x="4508" y="1327"/>
              <a:chExt cx="2237" cy="2584"/>
            </a:xfrm>
          </p:grpSpPr>
          <p:sp>
            <p:nvSpPr>
              <p:cNvPr id="27920" name="Freeform 1010"/>
              <p:cNvSpPr>
                <a:spLocks/>
              </p:cNvSpPr>
              <p:nvPr/>
            </p:nvSpPr>
            <p:spPr bwMode="auto">
              <a:xfrm>
                <a:off x="5144" y="3406"/>
                <a:ext cx="385" cy="273"/>
              </a:xfrm>
              <a:custGeom>
                <a:avLst/>
                <a:gdLst>
                  <a:gd name="T0" fmla="*/ 746 w 746"/>
                  <a:gd name="T1" fmla="*/ 3 h 529"/>
                  <a:gd name="T2" fmla="*/ 746 w 746"/>
                  <a:gd name="T3" fmla="*/ 3 h 529"/>
                  <a:gd name="T4" fmla="*/ 40 w 746"/>
                  <a:gd name="T5" fmla="*/ 504 h 529"/>
                  <a:gd name="T6" fmla="*/ 93 w 746"/>
                  <a:gd name="T7" fmla="*/ 506 h 529"/>
                  <a:gd name="T8" fmla="*/ 0 w 746"/>
                  <a:gd name="T9" fmla="*/ 529 h 529"/>
                  <a:gd name="T10" fmla="*/ 53 w 746"/>
                  <a:gd name="T11" fmla="*/ 449 h 529"/>
                  <a:gd name="T12" fmla="*/ 37 w 746"/>
                  <a:gd name="T13" fmla="*/ 500 h 529"/>
                  <a:gd name="T14" fmla="*/ 743 w 746"/>
                  <a:gd name="T15" fmla="*/ 0 h 529"/>
                  <a:gd name="T16" fmla="*/ 746 w 746"/>
                  <a:gd name="T17" fmla="*/ 3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6" h="529">
                    <a:moveTo>
                      <a:pt x="746" y="3"/>
                    </a:moveTo>
                    <a:lnTo>
                      <a:pt x="746" y="3"/>
                    </a:lnTo>
                    <a:lnTo>
                      <a:pt x="40" y="504"/>
                    </a:lnTo>
                    <a:lnTo>
                      <a:pt x="93" y="506"/>
                    </a:lnTo>
                    <a:lnTo>
                      <a:pt x="0" y="529"/>
                    </a:lnTo>
                    <a:lnTo>
                      <a:pt x="53" y="449"/>
                    </a:lnTo>
                    <a:lnTo>
                      <a:pt x="37" y="500"/>
                    </a:lnTo>
                    <a:lnTo>
                      <a:pt x="743" y="0"/>
                    </a:lnTo>
                    <a:lnTo>
                      <a:pt x="746" y="3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21" name="Freeform 1011"/>
              <p:cNvSpPr>
                <a:spLocks/>
              </p:cNvSpPr>
              <p:nvPr/>
            </p:nvSpPr>
            <p:spPr bwMode="auto">
              <a:xfrm>
                <a:off x="5144" y="3406"/>
                <a:ext cx="385" cy="273"/>
              </a:xfrm>
              <a:custGeom>
                <a:avLst/>
                <a:gdLst>
                  <a:gd name="T0" fmla="*/ 746 w 746"/>
                  <a:gd name="T1" fmla="*/ 3 h 529"/>
                  <a:gd name="T2" fmla="*/ 746 w 746"/>
                  <a:gd name="T3" fmla="*/ 3 h 529"/>
                  <a:gd name="T4" fmla="*/ 40 w 746"/>
                  <a:gd name="T5" fmla="*/ 504 h 529"/>
                  <a:gd name="T6" fmla="*/ 93 w 746"/>
                  <a:gd name="T7" fmla="*/ 506 h 529"/>
                  <a:gd name="T8" fmla="*/ 0 w 746"/>
                  <a:gd name="T9" fmla="*/ 529 h 529"/>
                  <a:gd name="T10" fmla="*/ 53 w 746"/>
                  <a:gd name="T11" fmla="*/ 449 h 529"/>
                  <a:gd name="T12" fmla="*/ 37 w 746"/>
                  <a:gd name="T13" fmla="*/ 500 h 529"/>
                  <a:gd name="T14" fmla="*/ 743 w 746"/>
                  <a:gd name="T15" fmla="*/ 0 h 529"/>
                  <a:gd name="T16" fmla="*/ 746 w 746"/>
                  <a:gd name="T17" fmla="*/ 3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6" h="529">
                    <a:moveTo>
                      <a:pt x="746" y="3"/>
                    </a:moveTo>
                    <a:lnTo>
                      <a:pt x="746" y="3"/>
                    </a:lnTo>
                    <a:lnTo>
                      <a:pt x="40" y="504"/>
                    </a:lnTo>
                    <a:lnTo>
                      <a:pt x="93" y="506"/>
                    </a:lnTo>
                    <a:lnTo>
                      <a:pt x="0" y="529"/>
                    </a:lnTo>
                    <a:lnTo>
                      <a:pt x="53" y="449"/>
                    </a:lnTo>
                    <a:lnTo>
                      <a:pt x="37" y="500"/>
                    </a:lnTo>
                    <a:lnTo>
                      <a:pt x="743" y="0"/>
                    </a:lnTo>
                    <a:lnTo>
                      <a:pt x="746" y="3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22" name="Freeform 1012"/>
              <p:cNvSpPr>
                <a:spLocks/>
              </p:cNvSpPr>
              <p:nvPr/>
            </p:nvSpPr>
            <p:spPr bwMode="auto">
              <a:xfrm>
                <a:off x="4957" y="3664"/>
                <a:ext cx="64" cy="34"/>
              </a:xfrm>
              <a:custGeom>
                <a:avLst/>
                <a:gdLst>
                  <a:gd name="T0" fmla="*/ 1 w 123"/>
                  <a:gd name="T1" fmla="*/ 18 h 66"/>
                  <a:gd name="T2" fmla="*/ 1 w 123"/>
                  <a:gd name="T3" fmla="*/ 18 h 66"/>
                  <a:gd name="T4" fmla="*/ 78 w 123"/>
                  <a:gd name="T5" fmla="*/ 45 h 66"/>
                  <a:gd name="T6" fmla="*/ 49 w 123"/>
                  <a:gd name="T7" fmla="*/ 0 h 66"/>
                  <a:gd name="T8" fmla="*/ 123 w 123"/>
                  <a:gd name="T9" fmla="*/ 62 h 66"/>
                  <a:gd name="T10" fmla="*/ 26 w 123"/>
                  <a:gd name="T11" fmla="*/ 66 h 66"/>
                  <a:gd name="T12" fmla="*/ 77 w 123"/>
                  <a:gd name="T13" fmla="*/ 49 h 66"/>
                  <a:gd name="T14" fmla="*/ 0 w 123"/>
                  <a:gd name="T15" fmla="*/ 23 h 66"/>
                  <a:gd name="T16" fmla="*/ 1 w 123"/>
                  <a:gd name="T17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3" h="66">
                    <a:moveTo>
                      <a:pt x="1" y="18"/>
                    </a:moveTo>
                    <a:lnTo>
                      <a:pt x="1" y="18"/>
                    </a:lnTo>
                    <a:lnTo>
                      <a:pt x="78" y="45"/>
                    </a:lnTo>
                    <a:lnTo>
                      <a:pt x="49" y="0"/>
                    </a:lnTo>
                    <a:lnTo>
                      <a:pt x="123" y="62"/>
                    </a:lnTo>
                    <a:lnTo>
                      <a:pt x="26" y="66"/>
                    </a:lnTo>
                    <a:lnTo>
                      <a:pt x="77" y="49"/>
                    </a:lnTo>
                    <a:lnTo>
                      <a:pt x="0" y="23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23" name="Freeform 1013"/>
              <p:cNvSpPr>
                <a:spLocks/>
              </p:cNvSpPr>
              <p:nvPr/>
            </p:nvSpPr>
            <p:spPr bwMode="auto">
              <a:xfrm>
                <a:off x="4957" y="3664"/>
                <a:ext cx="64" cy="34"/>
              </a:xfrm>
              <a:custGeom>
                <a:avLst/>
                <a:gdLst>
                  <a:gd name="T0" fmla="*/ 1 w 123"/>
                  <a:gd name="T1" fmla="*/ 18 h 66"/>
                  <a:gd name="T2" fmla="*/ 1 w 123"/>
                  <a:gd name="T3" fmla="*/ 18 h 66"/>
                  <a:gd name="T4" fmla="*/ 78 w 123"/>
                  <a:gd name="T5" fmla="*/ 45 h 66"/>
                  <a:gd name="T6" fmla="*/ 49 w 123"/>
                  <a:gd name="T7" fmla="*/ 0 h 66"/>
                  <a:gd name="T8" fmla="*/ 123 w 123"/>
                  <a:gd name="T9" fmla="*/ 62 h 66"/>
                  <a:gd name="T10" fmla="*/ 26 w 123"/>
                  <a:gd name="T11" fmla="*/ 66 h 66"/>
                  <a:gd name="T12" fmla="*/ 77 w 123"/>
                  <a:gd name="T13" fmla="*/ 49 h 66"/>
                  <a:gd name="T14" fmla="*/ 0 w 123"/>
                  <a:gd name="T15" fmla="*/ 23 h 66"/>
                  <a:gd name="T16" fmla="*/ 1 w 123"/>
                  <a:gd name="T17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3" h="66">
                    <a:moveTo>
                      <a:pt x="1" y="18"/>
                    </a:moveTo>
                    <a:lnTo>
                      <a:pt x="1" y="18"/>
                    </a:lnTo>
                    <a:lnTo>
                      <a:pt x="78" y="45"/>
                    </a:lnTo>
                    <a:lnTo>
                      <a:pt x="49" y="0"/>
                    </a:lnTo>
                    <a:lnTo>
                      <a:pt x="123" y="62"/>
                    </a:lnTo>
                    <a:lnTo>
                      <a:pt x="26" y="66"/>
                    </a:lnTo>
                    <a:lnTo>
                      <a:pt x="77" y="49"/>
                    </a:lnTo>
                    <a:lnTo>
                      <a:pt x="0" y="23"/>
                    </a:lnTo>
                    <a:lnTo>
                      <a:pt x="1" y="18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24" name="Freeform 1014"/>
              <p:cNvSpPr>
                <a:spLocks/>
              </p:cNvSpPr>
              <p:nvPr/>
            </p:nvSpPr>
            <p:spPr bwMode="auto">
              <a:xfrm>
                <a:off x="5149" y="3561"/>
                <a:ext cx="251" cy="127"/>
              </a:xfrm>
              <a:custGeom>
                <a:avLst/>
                <a:gdLst>
                  <a:gd name="T0" fmla="*/ 485 w 485"/>
                  <a:gd name="T1" fmla="*/ 4 h 246"/>
                  <a:gd name="T2" fmla="*/ 485 w 485"/>
                  <a:gd name="T3" fmla="*/ 4 h 246"/>
                  <a:gd name="T4" fmla="*/ 44 w 485"/>
                  <a:gd name="T5" fmla="*/ 227 h 246"/>
                  <a:gd name="T6" fmla="*/ 96 w 485"/>
                  <a:gd name="T7" fmla="*/ 237 h 246"/>
                  <a:gd name="T8" fmla="*/ 0 w 485"/>
                  <a:gd name="T9" fmla="*/ 246 h 246"/>
                  <a:gd name="T10" fmla="*/ 64 w 485"/>
                  <a:gd name="T11" fmla="*/ 175 h 246"/>
                  <a:gd name="T12" fmla="*/ 42 w 485"/>
                  <a:gd name="T13" fmla="*/ 223 h 246"/>
                  <a:gd name="T14" fmla="*/ 483 w 485"/>
                  <a:gd name="T15" fmla="*/ 0 h 246"/>
                  <a:gd name="T16" fmla="*/ 485 w 485"/>
                  <a:gd name="T17" fmla="*/ 4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5" h="246">
                    <a:moveTo>
                      <a:pt x="485" y="4"/>
                    </a:moveTo>
                    <a:lnTo>
                      <a:pt x="485" y="4"/>
                    </a:lnTo>
                    <a:lnTo>
                      <a:pt x="44" y="227"/>
                    </a:lnTo>
                    <a:lnTo>
                      <a:pt x="96" y="237"/>
                    </a:lnTo>
                    <a:lnTo>
                      <a:pt x="0" y="246"/>
                    </a:lnTo>
                    <a:lnTo>
                      <a:pt x="64" y="175"/>
                    </a:lnTo>
                    <a:lnTo>
                      <a:pt x="42" y="223"/>
                    </a:lnTo>
                    <a:lnTo>
                      <a:pt x="483" y="0"/>
                    </a:lnTo>
                    <a:lnTo>
                      <a:pt x="485" y="4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25" name="Freeform 1015"/>
              <p:cNvSpPr>
                <a:spLocks/>
              </p:cNvSpPr>
              <p:nvPr/>
            </p:nvSpPr>
            <p:spPr bwMode="auto">
              <a:xfrm>
                <a:off x="5149" y="3561"/>
                <a:ext cx="251" cy="127"/>
              </a:xfrm>
              <a:custGeom>
                <a:avLst/>
                <a:gdLst>
                  <a:gd name="T0" fmla="*/ 485 w 485"/>
                  <a:gd name="T1" fmla="*/ 4 h 246"/>
                  <a:gd name="T2" fmla="*/ 485 w 485"/>
                  <a:gd name="T3" fmla="*/ 4 h 246"/>
                  <a:gd name="T4" fmla="*/ 44 w 485"/>
                  <a:gd name="T5" fmla="*/ 227 h 246"/>
                  <a:gd name="T6" fmla="*/ 96 w 485"/>
                  <a:gd name="T7" fmla="*/ 237 h 246"/>
                  <a:gd name="T8" fmla="*/ 0 w 485"/>
                  <a:gd name="T9" fmla="*/ 246 h 246"/>
                  <a:gd name="T10" fmla="*/ 64 w 485"/>
                  <a:gd name="T11" fmla="*/ 175 h 246"/>
                  <a:gd name="T12" fmla="*/ 42 w 485"/>
                  <a:gd name="T13" fmla="*/ 223 h 246"/>
                  <a:gd name="T14" fmla="*/ 483 w 485"/>
                  <a:gd name="T15" fmla="*/ 0 h 246"/>
                  <a:gd name="T16" fmla="*/ 485 w 485"/>
                  <a:gd name="T17" fmla="*/ 4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5" h="246">
                    <a:moveTo>
                      <a:pt x="485" y="4"/>
                    </a:moveTo>
                    <a:lnTo>
                      <a:pt x="485" y="4"/>
                    </a:lnTo>
                    <a:lnTo>
                      <a:pt x="44" y="227"/>
                    </a:lnTo>
                    <a:lnTo>
                      <a:pt x="96" y="237"/>
                    </a:lnTo>
                    <a:lnTo>
                      <a:pt x="0" y="246"/>
                    </a:lnTo>
                    <a:lnTo>
                      <a:pt x="64" y="175"/>
                    </a:lnTo>
                    <a:lnTo>
                      <a:pt x="42" y="223"/>
                    </a:lnTo>
                    <a:lnTo>
                      <a:pt x="483" y="0"/>
                    </a:lnTo>
                    <a:lnTo>
                      <a:pt x="485" y="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26" name="Freeform 1016"/>
              <p:cNvSpPr>
                <a:spLocks/>
              </p:cNvSpPr>
              <p:nvPr/>
            </p:nvSpPr>
            <p:spPr bwMode="auto">
              <a:xfrm>
                <a:off x="5577" y="2864"/>
                <a:ext cx="90" cy="177"/>
              </a:xfrm>
              <a:custGeom>
                <a:avLst/>
                <a:gdLst>
                  <a:gd name="T0" fmla="*/ 0 w 174"/>
                  <a:gd name="T1" fmla="*/ 342 h 344"/>
                  <a:gd name="T2" fmla="*/ 0 w 174"/>
                  <a:gd name="T3" fmla="*/ 342 h 344"/>
                  <a:gd name="T4" fmla="*/ 150 w 174"/>
                  <a:gd name="T5" fmla="*/ 41 h 344"/>
                  <a:gd name="T6" fmla="*/ 102 w 174"/>
                  <a:gd name="T7" fmla="*/ 64 h 344"/>
                  <a:gd name="T8" fmla="*/ 174 w 174"/>
                  <a:gd name="T9" fmla="*/ 0 h 344"/>
                  <a:gd name="T10" fmla="*/ 165 w 174"/>
                  <a:gd name="T11" fmla="*/ 95 h 344"/>
                  <a:gd name="T12" fmla="*/ 155 w 174"/>
                  <a:gd name="T13" fmla="*/ 43 h 344"/>
                  <a:gd name="T14" fmla="*/ 4 w 174"/>
                  <a:gd name="T15" fmla="*/ 344 h 344"/>
                  <a:gd name="T16" fmla="*/ 0 w 174"/>
                  <a:gd name="T17" fmla="*/ 34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4" h="344">
                    <a:moveTo>
                      <a:pt x="0" y="342"/>
                    </a:moveTo>
                    <a:lnTo>
                      <a:pt x="0" y="342"/>
                    </a:lnTo>
                    <a:lnTo>
                      <a:pt x="150" y="41"/>
                    </a:lnTo>
                    <a:lnTo>
                      <a:pt x="102" y="64"/>
                    </a:lnTo>
                    <a:lnTo>
                      <a:pt x="174" y="0"/>
                    </a:lnTo>
                    <a:lnTo>
                      <a:pt x="165" y="95"/>
                    </a:lnTo>
                    <a:lnTo>
                      <a:pt x="155" y="43"/>
                    </a:lnTo>
                    <a:lnTo>
                      <a:pt x="4" y="344"/>
                    </a:lnTo>
                    <a:lnTo>
                      <a:pt x="0" y="342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27" name="Freeform 1017"/>
              <p:cNvSpPr>
                <a:spLocks/>
              </p:cNvSpPr>
              <p:nvPr/>
            </p:nvSpPr>
            <p:spPr bwMode="auto">
              <a:xfrm>
                <a:off x="5577" y="2864"/>
                <a:ext cx="90" cy="177"/>
              </a:xfrm>
              <a:custGeom>
                <a:avLst/>
                <a:gdLst>
                  <a:gd name="T0" fmla="*/ 0 w 174"/>
                  <a:gd name="T1" fmla="*/ 342 h 344"/>
                  <a:gd name="T2" fmla="*/ 0 w 174"/>
                  <a:gd name="T3" fmla="*/ 342 h 344"/>
                  <a:gd name="T4" fmla="*/ 150 w 174"/>
                  <a:gd name="T5" fmla="*/ 41 h 344"/>
                  <a:gd name="T6" fmla="*/ 102 w 174"/>
                  <a:gd name="T7" fmla="*/ 64 h 344"/>
                  <a:gd name="T8" fmla="*/ 174 w 174"/>
                  <a:gd name="T9" fmla="*/ 0 h 344"/>
                  <a:gd name="T10" fmla="*/ 165 w 174"/>
                  <a:gd name="T11" fmla="*/ 95 h 344"/>
                  <a:gd name="T12" fmla="*/ 155 w 174"/>
                  <a:gd name="T13" fmla="*/ 43 h 344"/>
                  <a:gd name="T14" fmla="*/ 4 w 174"/>
                  <a:gd name="T15" fmla="*/ 344 h 344"/>
                  <a:gd name="T16" fmla="*/ 0 w 174"/>
                  <a:gd name="T17" fmla="*/ 34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4" h="344">
                    <a:moveTo>
                      <a:pt x="0" y="342"/>
                    </a:moveTo>
                    <a:lnTo>
                      <a:pt x="0" y="342"/>
                    </a:lnTo>
                    <a:lnTo>
                      <a:pt x="150" y="41"/>
                    </a:lnTo>
                    <a:lnTo>
                      <a:pt x="102" y="64"/>
                    </a:lnTo>
                    <a:lnTo>
                      <a:pt x="174" y="0"/>
                    </a:lnTo>
                    <a:lnTo>
                      <a:pt x="165" y="95"/>
                    </a:lnTo>
                    <a:lnTo>
                      <a:pt x="155" y="43"/>
                    </a:lnTo>
                    <a:lnTo>
                      <a:pt x="4" y="344"/>
                    </a:lnTo>
                    <a:lnTo>
                      <a:pt x="0" y="342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28" name="Freeform 1018"/>
              <p:cNvSpPr>
                <a:spLocks/>
              </p:cNvSpPr>
              <p:nvPr/>
            </p:nvSpPr>
            <p:spPr bwMode="auto">
              <a:xfrm>
                <a:off x="5732" y="2848"/>
                <a:ext cx="199" cy="150"/>
              </a:xfrm>
              <a:custGeom>
                <a:avLst/>
                <a:gdLst>
                  <a:gd name="T0" fmla="*/ 383 w 386"/>
                  <a:gd name="T1" fmla="*/ 291 h 291"/>
                  <a:gd name="T2" fmla="*/ 383 w 386"/>
                  <a:gd name="T3" fmla="*/ 291 h 291"/>
                  <a:gd name="T4" fmla="*/ 37 w 386"/>
                  <a:gd name="T5" fmla="*/ 31 h 291"/>
                  <a:gd name="T6" fmla="*/ 51 w 386"/>
                  <a:gd name="T7" fmla="*/ 82 h 291"/>
                  <a:gd name="T8" fmla="*/ 0 w 386"/>
                  <a:gd name="T9" fmla="*/ 0 h 291"/>
                  <a:gd name="T10" fmla="*/ 93 w 386"/>
                  <a:gd name="T11" fmla="*/ 26 h 291"/>
                  <a:gd name="T12" fmla="*/ 40 w 386"/>
                  <a:gd name="T13" fmla="*/ 27 h 291"/>
                  <a:gd name="T14" fmla="*/ 386 w 386"/>
                  <a:gd name="T15" fmla="*/ 288 h 291"/>
                  <a:gd name="T16" fmla="*/ 383 w 386"/>
                  <a:gd name="T17" fmla="*/ 291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291">
                    <a:moveTo>
                      <a:pt x="383" y="291"/>
                    </a:moveTo>
                    <a:lnTo>
                      <a:pt x="383" y="291"/>
                    </a:lnTo>
                    <a:lnTo>
                      <a:pt x="37" y="31"/>
                    </a:lnTo>
                    <a:lnTo>
                      <a:pt x="51" y="82"/>
                    </a:lnTo>
                    <a:lnTo>
                      <a:pt x="0" y="0"/>
                    </a:lnTo>
                    <a:lnTo>
                      <a:pt x="93" y="26"/>
                    </a:lnTo>
                    <a:lnTo>
                      <a:pt x="40" y="27"/>
                    </a:lnTo>
                    <a:lnTo>
                      <a:pt x="386" y="288"/>
                    </a:lnTo>
                    <a:lnTo>
                      <a:pt x="383" y="291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29" name="Freeform 1019"/>
              <p:cNvSpPr>
                <a:spLocks/>
              </p:cNvSpPr>
              <p:nvPr/>
            </p:nvSpPr>
            <p:spPr bwMode="auto">
              <a:xfrm>
                <a:off x="5732" y="2848"/>
                <a:ext cx="199" cy="150"/>
              </a:xfrm>
              <a:custGeom>
                <a:avLst/>
                <a:gdLst>
                  <a:gd name="T0" fmla="*/ 383 w 386"/>
                  <a:gd name="T1" fmla="*/ 291 h 291"/>
                  <a:gd name="T2" fmla="*/ 383 w 386"/>
                  <a:gd name="T3" fmla="*/ 291 h 291"/>
                  <a:gd name="T4" fmla="*/ 37 w 386"/>
                  <a:gd name="T5" fmla="*/ 31 h 291"/>
                  <a:gd name="T6" fmla="*/ 51 w 386"/>
                  <a:gd name="T7" fmla="*/ 82 h 291"/>
                  <a:gd name="T8" fmla="*/ 0 w 386"/>
                  <a:gd name="T9" fmla="*/ 0 h 291"/>
                  <a:gd name="T10" fmla="*/ 93 w 386"/>
                  <a:gd name="T11" fmla="*/ 26 h 291"/>
                  <a:gd name="T12" fmla="*/ 40 w 386"/>
                  <a:gd name="T13" fmla="*/ 27 h 291"/>
                  <a:gd name="T14" fmla="*/ 386 w 386"/>
                  <a:gd name="T15" fmla="*/ 288 h 291"/>
                  <a:gd name="T16" fmla="*/ 383 w 386"/>
                  <a:gd name="T17" fmla="*/ 291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291">
                    <a:moveTo>
                      <a:pt x="383" y="291"/>
                    </a:moveTo>
                    <a:lnTo>
                      <a:pt x="383" y="291"/>
                    </a:lnTo>
                    <a:lnTo>
                      <a:pt x="37" y="31"/>
                    </a:lnTo>
                    <a:lnTo>
                      <a:pt x="51" y="82"/>
                    </a:lnTo>
                    <a:lnTo>
                      <a:pt x="0" y="0"/>
                    </a:lnTo>
                    <a:lnTo>
                      <a:pt x="93" y="26"/>
                    </a:lnTo>
                    <a:lnTo>
                      <a:pt x="40" y="27"/>
                    </a:lnTo>
                    <a:lnTo>
                      <a:pt x="386" y="288"/>
                    </a:lnTo>
                    <a:lnTo>
                      <a:pt x="383" y="291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30" name="Freeform 1020"/>
              <p:cNvSpPr>
                <a:spLocks/>
              </p:cNvSpPr>
              <p:nvPr/>
            </p:nvSpPr>
            <p:spPr bwMode="auto">
              <a:xfrm>
                <a:off x="5311" y="2220"/>
                <a:ext cx="351" cy="552"/>
              </a:xfrm>
              <a:custGeom>
                <a:avLst/>
                <a:gdLst>
                  <a:gd name="T0" fmla="*/ 4 w 680"/>
                  <a:gd name="T1" fmla="*/ 0 h 1068"/>
                  <a:gd name="T2" fmla="*/ 4 w 680"/>
                  <a:gd name="T3" fmla="*/ 0 h 1068"/>
                  <a:gd name="T4" fmla="*/ 656 w 680"/>
                  <a:gd name="T5" fmla="*/ 1027 h 1068"/>
                  <a:gd name="T6" fmla="*/ 661 w 680"/>
                  <a:gd name="T7" fmla="*/ 974 h 1068"/>
                  <a:gd name="T8" fmla="*/ 680 w 680"/>
                  <a:gd name="T9" fmla="*/ 1068 h 1068"/>
                  <a:gd name="T10" fmla="*/ 602 w 680"/>
                  <a:gd name="T11" fmla="*/ 1011 h 1068"/>
                  <a:gd name="T12" fmla="*/ 652 w 680"/>
                  <a:gd name="T13" fmla="*/ 1029 h 1068"/>
                  <a:gd name="T14" fmla="*/ 0 w 680"/>
                  <a:gd name="T15" fmla="*/ 3 h 1068"/>
                  <a:gd name="T16" fmla="*/ 4 w 680"/>
                  <a:gd name="T17" fmla="*/ 0 h 1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0" h="1068">
                    <a:moveTo>
                      <a:pt x="4" y="0"/>
                    </a:moveTo>
                    <a:lnTo>
                      <a:pt x="4" y="0"/>
                    </a:lnTo>
                    <a:lnTo>
                      <a:pt x="656" y="1027"/>
                    </a:lnTo>
                    <a:lnTo>
                      <a:pt x="661" y="974"/>
                    </a:lnTo>
                    <a:lnTo>
                      <a:pt x="680" y="1068"/>
                    </a:lnTo>
                    <a:lnTo>
                      <a:pt x="602" y="1011"/>
                    </a:lnTo>
                    <a:lnTo>
                      <a:pt x="652" y="1029"/>
                    </a:lnTo>
                    <a:lnTo>
                      <a:pt x="0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31" name="Freeform 1021"/>
              <p:cNvSpPr>
                <a:spLocks/>
              </p:cNvSpPr>
              <p:nvPr/>
            </p:nvSpPr>
            <p:spPr bwMode="auto">
              <a:xfrm>
                <a:off x="5311" y="2220"/>
                <a:ext cx="351" cy="552"/>
              </a:xfrm>
              <a:custGeom>
                <a:avLst/>
                <a:gdLst>
                  <a:gd name="T0" fmla="*/ 4 w 680"/>
                  <a:gd name="T1" fmla="*/ 0 h 1068"/>
                  <a:gd name="T2" fmla="*/ 4 w 680"/>
                  <a:gd name="T3" fmla="*/ 0 h 1068"/>
                  <a:gd name="T4" fmla="*/ 656 w 680"/>
                  <a:gd name="T5" fmla="*/ 1027 h 1068"/>
                  <a:gd name="T6" fmla="*/ 661 w 680"/>
                  <a:gd name="T7" fmla="*/ 974 h 1068"/>
                  <a:gd name="T8" fmla="*/ 680 w 680"/>
                  <a:gd name="T9" fmla="*/ 1068 h 1068"/>
                  <a:gd name="T10" fmla="*/ 602 w 680"/>
                  <a:gd name="T11" fmla="*/ 1011 h 1068"/>
                  <a:gd name="T12" fmla="*/ 652 w 680"/>
                  <a:gd name="T13" fmla="*/ 1029 h 1068"/>
                  <a:gd name="T14" fmla="*/ 0 w 680"/>
                  <a:gd name="T15" fmla="*/ 3 h 1068"/>
                  <a:gd name="T16" fmla="*/ 4 w 680"/>
                  <a:gd name="T17" fmla="*/ 0 h 1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0" h="1068">
                    <a:moveTo>
                      <a:pt x="4" y="0"/>
                    </a:moveTo>
                    <a:lnTo>
                      <a:pt x="4" y="0"/>
                    </a:lnTo>
                    <a:lnTo>
                      <a:pt x="656" y="1027"/>
                    </a:lnTo>
                    <a:lnTo>
                      <a:pt x="661" y="974"/>
                    </a:lnTo>
                    <a:lnTo>
                      <a:pt x="680" y="1068"/>
                    </a:lnTo>
                    <a:lnTo>
                      <a:pt x="602" y="1011"/>
                    </a:lnTo>
                    <a:lnTo>
                      <a:pt x="652" y="1029"/>
                    </a:lnTo>
                    <a:lnTo>
                      <a:pt x="0" y="3"/>
                    </a:lnTo>
                    <a:lnTo>
                      <a:pt x="4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32" name="Freeform 1022"/>
              <p:cNvSpPr>
                <a:spLocks/>
              </p:cNvSpPr>
              <p:nvPr/>
            </p:nvSpPr>
            <p:spPr bwMode="auto">
              <a:xfrm>
                <a:off x="5742" y="2785"/>
                <a:ext cx="299" cy="41"/>
              </a:xfrm>
              <a:custGeom>
                <a:avLst/>
                <a:gdLst>
                  <a:gd name="T0" fmla="*/ 579 w 579"/>
                  <a:gd name="T1" fmla="*/ 5 h 80"/>
                  <a:gd name="T2" fmla="*/ 579 w 579"/>
                  <a:gd name="T3" fmla="*/ 5 h 80"/>
                  <a:gd name="T4" fmla="*/ 48 w 579"/>
                  <a:gd name="T5" fmla="*/ 51 h 80"/>
                  <a:gd name="T6" fmla="*/ 92 w 579"/>
                  <a:gd name="T7" fmla="*/ 80 h 80"/>
                  <a:gd name="T8" fmla="*/ 0 w 579"/>
                  <a:gd name="T9" fmla="*/ 53 h 80"/>
                  <a:gd name="T10" fmla="*/ 86 w 579"/>
                  <a:gd name="T11" fmla="*/ 11 h 80"/>
                  <a:gd name="T12" fmla="*/ 47 w 579"/>
                  <a:gd name="T13" fmla="*/ 47 h 80"/>
                  <a:gd name="T14" fmla="*/ 579 w 579"/>
                  <a:gd name="T15" fmla="*/ 0 h 80"/>
                  <a:gd name="T16" fmla="*/ 579 w 579"/>
                  <a:gd name="T17" fmla="*/ 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9" h="80">
                    <a:moveTo>
                      <a:pt x="579" y="5"/>
                    </a:moveTo>
                    <a:lnTo>
                      <a:pt x="579" y="5"/>
                    </a:lnTo>
                    <a:lnTo>
                      <a:pt x="48" y="51"/>
                    </a:lnTo>
                    <a:lnTo>
                      <a:pt x="92" y="80"/>
                    </a:lnTo>
                    <a:lnTo>
                      <a:pt x="0" y="53"/>
                    </a:lnTo>
                    <a:lnTo>
                      <a:pt x="86" y="11"/>
                    </a:lnTo>
                    <a:lnTo>
                      <a:pt x="47" y="47"/>
                    </a:lnTo>
                    <a:lnTo>
                      <a:pt x="579" y="0"/>
                    </a:lnTo>
                    <a:lnTo>
                      <a:pt x="579" y="5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33" name="Freeform 1023"/>
              <p:cNvSpPr>
                <a:spLocks/>
              </p:cNvSpPr>
              <p:nvPr/>
            </p:nvSpPr>
            <p:spPr bwMode="auto">
              <a:xfrm>
                <a:off x="5742" y="2785"/>
                <a:ext cx="299" cy="41"/>
              </a:xfrm>
              <a:custGeom>
                <a:avLst/>
                <a:gdLst>
                  <a:gd name="T0" fmla="*/ 579 w 579"/>
                  <a:gd name="T1" fmla="*/ 5 h 80"/>
                  <a:gd name="T2" fmla="*/ 579 w 579"/>
                  <a:gd name="T3" fmla="*/ 5 h 80"/>
                  <a:gd name="T4" fmla="*/ 48 w 579"/>
                  <a:gd name="T5" fmla="*/ 51 h 80"/>
                  <a:gd name="T6" fmla="*/ 92 w 579"/>
                  <a:gd name="T7" fmla="*/ 80 h 80"/>
                  <a:gd name="T8" fmla="*/ 0 w 579"/>
                  <a:gd name="T9" fmla="*/ 53 h 80"/>
                  <a:gd name="T10" fmla="*/ 86 w 579"/>
                  <a:gd name="T11" fmla="*/ 11 h 80"/>
                  <a:gd name="T12" fmla="*/ 47 w 579"/>
                  <a:gd name="T13" fmla="*/ 47 h 80"/>
                  <a:gd name="T14" fmla="*/ 579 w 579"/>
                  <a:gd name="T15" fmla="*/ 0 h 80"/>
                  <a:gd name="T16" fmla="*/ 579 w 579"/>
                  <a:gd name="T17" fmla="*/ 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9" h="80">
                    <a:moveTo>
                      <a:pt x="579" y="5"/>
                    </a:moveTo>
                    <a:lnTo>
                      <a:pt x="579" y="5"/>
                    </a:lnTo>
                    <a:lnTo>
                      <a:pt x="48" y="51"/>
                    </a:lnTo>
                    <a:lnTo>
                      <a:pt x="92" y="80"/>
                    </a:lnTo>
                    <a:lnTo>
                      <a:pt x="0" y="53"/>
                    </a:lnTo>
                    <a:lnTo>
                      <a:pt x="86" y="11"/>
                    </a:lnTo>
                    <a:lnTo>
                      <a:pt x="47" y="47"/>
                    </a:lnTo>
                    <a:lnTo>
                      <a:pt x="579" y="0"/>
                    </a:lnTo>
                    <a:lnTo>
                      <a:pt x="579" y="5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34" name="Freeform 1024"/>
              <p:cNvSpPr>
                <a:spLocks/>
              </p:cNvSpPr>
              <p:nvPr/>
            </p:nvSpPr>
            <p:spPr bwMode="auto">
              <a:xfrm>
                <a:off x="6155" y="2511"/>
                <a:ext cx="351" cy="296"/>
              </a:xfrm>
              <a:custGeom>
                <a:avLst/>
                <a:gdLst>
                  <a:gd name="T0" fmla="*/ 675 w 678"/>
                  <a:gd name="T1" fmla="*/ 573 h 573"/>
                  <a:gd name="T2" fmla="*/ 675 w 678"/>
                  <a:gd name="T3" fmla="*/ 573 h 573"/>
                  <a:gd name="T4" fmla="*/ 35 w 678"/>
                  <a:gd name="T5" fmla="*/ 33 h 573"/>
                  <a:gd name="T6" fmla="*/ 46 w 678"/>
                  <a:gd name="T7" fmla="*/ 85 h 573"/>
                  <a:gd name="T8" fmla="*/ 0 w 678"/>
                  <a:gd name="T9" fmla="*/ 0 h 573"/>
                  <a:gd name="T10" fmla="*/ 91 w 678"/>
                  <a:gd name="T11" fmla="*/ 31 h 573"/>
                  <a:gd name="T12" fmla="*/ 38 w 678"/>
                  <a:gd name="T13" fmla="*/ 29 h 573"/>
                  <a:gd name="T14" fmla="*/ 678 w 678"/>
                  <a:gd name="T15" fmla="*/ 569 h 573"/>
                  <a:gd name="T16" fmla="*/ 675 w 678"/>
                  <a:gd name="T17" fmla="*/ 573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8" h="573">
                    <a:moveTo>
                      <a:pt x="675" y="573"/>
                    </a:moveTo>
                    <a:lnTo>
                      <a:pt x="675" y="573"/>
                    </a:lnTo>
                    <a:lnTo>
                      <a:pt x="35" y="33"/>
                    </a:lnTo>
                    <a:lnTo>
                      <a:pt x="46" y="85"/>
                    </a:lnTo>
                    <a:lnTo>
                      <a:pt x="0" y="0"/>
                    </a:lnTo>
                    <a:lnTo>
                      <a:pt x="91" y="31"/>
                    </a:lnTo>
                    <a:lnTo>
                      <a:pt x="38" y="29"/>
                    </a:lnTo>
                    <a:lnTo>
                      <a:pt x="678" y="569"/>
                    </a:lnTo>
                    <a:lnTo>
                      <a:pt x="675" y="573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35" name="Freeform 1025"/>
              <p:cNvSpPr>
                <a:spLocks/>
              </p:cNvSpPr>
              <p:nvPr/>
            </p:nvSpPr>
            <p:spPr bwMode="auto">
              <a:xfrm>
                <a:off x="6155" y="2511"/>
                <a:ext cx="351" cy="296"/>
              </a:xfrm>
              <a:custGeom>
                <a:avLst/>
                <a:gdLst>
                  <a:gd name="T0" fmla="*/ 675 w 678"/>
                  <a:gd name="T1" fmla="*/ 573 h 573"/>
                  <a:gd name="T2" fmla="*/ 675 w 678"/>
                  <a:gd name="T3" fmla="*/ 573 h 573"/>
                  <a:gd name="T4" fmla="*/ 35 w 678"/>
                  <a:gd name="T5" fmla="*/ 33 h 573"/>
                  <a:gd name="T6" fmla="*/ 46 w 678"/>
                  <a:gd name="T7" fmla="*/ 85 h 573"/>
                  <a:gd name="T8" fmla="*/ 0 w 678"/>
                  <a:gd name="T9" fmla="*/ 0 h 573"/>
                  <a:gd name="T10" fmla="*/ 91 w 678"/>
                  <a:gd name="T11" fmla="*/ 31 h 573"/>
                  <a:gd name="T12" fmla="*/ 38 w 678"/>
                  <a:gd name="T13" fmla="*/ 29 h 573"/>
                  <a:gd name="T14" fmla="*/ 678 w 678"/>
                  <a:gd name="T15" fmla="*/ 569 h 573"/>
                  <a:gd name="T16" fmla="*/ 675 w 678"/>
                  <a:gd name="T17" fmla="*/ 573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8" h="573">
                    <a:moveTo>
                      <a:pt x="675" y="573"/>
                    </a:moveTo>
                    <a:lnTo>
                      <a:pt x="675" y="573"/>
                    </a:lnTo>
                    <a:lnTo>
                      <a:pt x="35" y="33"/>
                    </a:lnTo>
                    <a:lnTo>
                      <a:pt x="46" y="85"/>
                    </a:lnTo>
                    <a:lnTo>
                      <a:pt x="0" y="0"/>
                    </a:lnTo>
                    <a:lnTo>
                      <a:pt x="91" y="31"/>
                    </a:lnTo>
                    <a:lnTo>
                      <a:pt x="38" y="29"/>
                    </a:lnTo>
                    <a:lnTo>
                      <a:pt x="678" y="569"/>
                    </a:lnTo>
                    <a:lnTo>
                      <a:pt x="675" y="573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36" name="Freeform 1026"/>
              <p:cNvSpPr>
                <a:spLocks/>
              </p:cNvSpPr>
              <p:nvPr/>
            </p:nvSpPr>
            <p:spPr bwMode="auto">
              <a:xfrm>
                <a:off x="5063" y="2488"/>
                <a:ext cx="934" cy="403"/>
              </a:xfrm>
              <a:custGeom>
                <a:avLst/>
                <a:gdLst>
                  <a:gd name="T0" fmla="*/ 0 w 1808"/>
                  <a:gd name="T1" fmla="*/ 776 h 780"/>
                  <a:gd name="T2" fmla="*/ 0 w 1808"/>
                  <a:gd name="T3" fmla="*/ 776 h 780"/>
                  <a:gd name="T4" fmla="*/ 1763 w 1808"/>
                  <a:gd name="T5" fmla="*/ 17 h 780"/>
                  <a:gd name="T6" fmla="*/ 1712 w 1808"/>
                  <a:gd name="T7" fmla="*/ 3 h 780"/>
                  <a:gd name="T8" fmla="*/ 1808 w 1808"/>
                  <a:gd name="T9" fmla="*/ 0 h 780"/>
                  <a:gd name="T10" fmla="*/ 1739 w 1808"/>
                  <a:gd name="T11" fmla="*/ 68 h 780"/>
                  <a:gd name="T12" fmla="*/ 1765 w 1808"/>
                  <a:gd name="T13" fmla="*/ 21 h 780"/>
                  <a:gd name="T14" fmla="*/ 1 w 1808"/>
                  <a:gd name="T15" fmla="*/ 780 h 780"/>
                  <a:gd name="T16" fmla="*/ 0 w 1808"/>
                  <a:gd name="T17" fmla="*/ 776 h 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08" h="780">
                    <a:moveTo>
                      <a:pt x="0" y="776"/>
                    </a:moveTo>
                    <a:lnTo>
                      <a:pt x="0" y="776"/>
                    </a:lnTo>
                    <a:lnTo>
                      <a:pt x="1763" y="17"/>
                    </a:lnTo>
                    <a:lnTo>
                      <a:pt x="1712" y="3"/>
                    </a:lnTo>
                    <a:lnTo>
                      <a:pt x="1808" y="0"/>
                    </a:lnTo>
                    <a:lnTo>
                      <a:pt x="1739" y="68"/>
                    </a:lnTo>
                    <a:lnTo>
                      <a:pt x="1765" y="21"/>
                    </a:lnTo>
                    <a:lnTo>
                      <a:pt x="1" y="780"/>
                    </a:lnTo>
                    <a:lnTo>
                      <a:pt x="0" y="776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37" name="Freeform 1027"/>
              <p:cNvSpPr>
                <a:spLocks/>
              </p:cNvSpPr>
              <p:nvPr/>
            </p:nvSpPr>
            <p:spPr bwMode="auto">
              <a:xfrm>
                <a:off x="5063" y="2488"/>
                <a:ext cx="934" cy="403"/>
              </a:xfrm>
              <a:custGeom>
                <a:avLst/>
                <a:gdLst>
                  <a:gd name="T0" fmla="*/ 0 w 1808"/>
                  <a:gd name="T1" fmla="*/ 776 h 780"/>
                  <a:gd name="T2" fmla="*/ 0 w 1808"/>
                  <a:gd name="T3" fmla="*/ 776 h 780"/>
                  <a:gd name="T4" fmla="*/ 1763 w 1808"/>
                  <a:gd name="T5" fmla="*/ 17 h 780"/>
                  <a:gd name="T6" fmla="*/ 1712 w 1808"/>
                  <a:gd name="T7" fmla="*/ 3 h 780"/>
                  <a:gd name="T8" fmla="*/ 1808 w 1808"/>
                  <a:gd name="T9" fmla="*/ 0 h 780"/>
                  <a:gd name="T10" fmla="*/ 1739 w 1808"/>
                  <a:gd name="T11" fmla="*/ 68 h 780"/>
                  <a:gd name="T12" fmla="*/ 1765 w 1808"/>
                  <a:gd name="T13" fmla="*/ 21 h 780"/>
                  <a:gd name="T14" fmla="*/ 1 w 1808"/>
                  <a:gd name="T15" fmla="*/ 780 h 780"/>
                  <a:gd name="T16" fmla="*/ 0 w 1808"/>
                  <a:gd name="T17" fmla="*/ 776 h 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08" h="780">
                    <a:moveTo>
                      <a:pt x="0" y="776"/>
                    </a:moveTo>
                    <a:lnTo>
                      <a:pt x="0" y="776"/>
                    </a:lnTo>
                    <a:lnTo>
                      <a:pt x="1763" y="17"/>
                    </a:lnTo>
                    <a:lnTo>
                      <a:pt x="1712" y="3"/>
                    </a:lnTo>
                    <a:lnTo>
                      <a:pt x="1808" y="0"/>
                    </a:lnTo>
                    <a:lnTo>
                      <a:pt x="1739" y="68"/>
                    </a:lnTo>
                    <a:lnTo>
                      <a:pt x="1765" y="21"/>
                    </a:lnTo>
                    <a:lnTo>
                      <a:pt x="1" y="780"/>
                    </a:lnTo>
                    <a:lnTo>
                      <a:pt x="0" y="776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38" name="Freeform 1028"/>
              <p:cNvSpPr>
                <a:spLocks/>
              </p:cNvSpPr>
              <p:nvPr/>
            </p:nvSpPr>
            <p:spPr bwMode="auto">
              <a:xfrm>
                <a:off x="6138" y="2528"/>
                <a:ext cx="308" cy="435"/>
              </a:xfrm>
              <a:custGeom>
                <a:avLst/>
                <a:gdLst>
                  <a:gd name="T0" fmla="*/ 592 w 596"/>
                  <a:gd name="T1" fmla="*/ 842 h 842"/>
                  <a:gd name="T2" fmla="*/ 592 w 596"/>
                  <a:gd name="T3" fmla="*/ 842 h 842"/>
                  <a:gd name="T4" fmla="*/ 25 w 596"/>
                  <a:gd name="T5" fmla="*/ 40 h 842"/>
                  <a:gd name="T6" fmla="*/ 23 w 596"/>
                  <a:gd name="T7" fmla="*/ 93 h 842"/>
                  <a:gd name="T8" fmla="*/ 0 w 596"/>
                  <a:gd name="T9" fmla="*/ 0 h 842"/>
                  <a:gd name="T10" fmla="*/ 80 w 596"/>
                  <a:gd name="T11" fmla="*/ 53 h 842"/>
                  <a:gd name="T12" fmla="*/ 29 w 596"/>
                  <a:gd name="T13" fmla="*/ 37 h 842"/>
                  <a:gd name="T14" fmla="*/ 596 w 596"/>
                  <a:gd name="T15" fmla="*/ 839 h 842"/>
                  <a:gd name="T16" fmla="*/ 592 w 596"/>
                  <a:gd name="T17" fmla="*/ 842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6" h="842">
                    <a:moveTo>
                      <a:pt x="592" y="842"/>
                    </a:moveTo>
                    <a:lnTo>
                      <a:pt x="592" y="842"/>
                    </a:lnTo>
                    <a:lnTo>
                      <a:pt x="25" y="40"/>
                    </a:lnTo>
                    <a:lnTo>
                      <a:pt x="23" y="93"/>
                    </a:lnTo>
                    <a:lnTo>
                      <a:pt x="0" y="0"/>
                    </a:lnTo>
                    <a:lnTo>
                      <a:pt x="80" y="53"/>
                    </a:lnTo>
                    <a:lnTo>
                      <a:pt x="29" y="37"/>
                    </a:lnTo>
                    <a:lnTo>
                      <a:pt x="596" y="839"/>
                    </a:lnTo>
                    <a:lnTo>
                      <a:pt x="592" y="842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39" name="Freeform 1029"/>
              <p:cNvSpPr>
                <a:spLocks/>
              </p:cNvSpPr>
              <p:nvPr/>
            </p:nvSpPr>
            <p:spPr bwMode="auto">
              <a:xfrm>
                <a:off x="6138" y="2528"/>
                <a:ext cx="308" cy="435"/>
              </a:xfrm>
              <a:custGeom>
                <a:avLst/>
                <a:gdLst>
                  <a:gd name="T0" fmla="*/ 592 w 596"/>
                  <a:gd name="T1" fmla="*/ 842 h 842"/>
                  <a:gd name="T2" fmla="*/ 592 w 596"/>
                  <a:gd name="T3" fmla="*/ 842 h 842"/>
                  <a:gd name="T4" fmla="*/ 25 w 596"/>
                  <a:gd name="T5" fmla="*/ 40 h 842"/>
                  <a:gd name="T6" fmla="*/ 23 w 596"/>
                  <a:gd name="T7" fmla="*/ 93 h 842"/>
                  <a:gd name="T8" fmla="*/ 0 w 596"/>
                  <a:gd name="T9" fmla="*/ 0 h 842"/>
                  <a:gd name="T10" fmla="*/ 80 w 596"/>
                  <a:gd name="T11" fmla="*/ 53 h 842"/>
                  <a:gd name="T12" fmla="*/ 29 w 596"/>
                  <a:gd name="T13" fmla="*/ 37 h 842"/>
                  <a:gd name="T14" fmla="*/ 596 w 596"/>
                  <a:gd name="T15" fmla="*/ 839 h 842"/>
                  <a:gd name="T16" fmla="*/ 592 w 596"/>
                  <a:gd name="T17" fmla="*/ 842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6" h="842">
                    <a:moveTo>
                      <a:pt x="592" y="842"/>
                    </a:moveTo>
                    <a:lnTo>
                      <a:pt x="592" y="842"/>
                    </a:lnTo>
                    <a:lnTo>
                      <a:pt x="25" y="40"/>
                    </a:lnTo>
                    <a:lnTo>
                      <a:pt x="23" y="93"/>
                    </a:lnTo>
                    <a:lnTo>
                      <a:pt x="0" y="0"/>
                    </a:lnTo>
                    <a:lnTo>
                      <a:pt x="80" y="53"/>
                    </a:lnTo>
                    <a:lnTo>
                      <a:pt x="29" y="37"/>
                    </a:lnTo>
                    <a:lnTo>
                      <a:pt x="596" y="839"/>
                    </a:lnTo>
                    <a:lnTo>
                      <a:pt x="592" y="842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40" name="Freeform 1030"/>
              <p:cNvSpPr>
                <a:spLocks/>
              </p:cNvSpPr>
              <p:nvPr/>
            </p:nvSpPr>
            <p:spPr bwMode="auto">
              <a:xfrm>
                <a:off x="5557" y="2508"/>
                <a:ext cx="452" cy="347"/>
              </a:xfrm>
              <a:custGeom>
                <a:avLst/>
                <a:gdLst>
                  <a:gd name="T0" fmla="*/ 0 w 874"/>
                  <a:gd name="T1" fmla="*/ 668 h 671"/>
                  <a:gd name="T2" fmla="*/ 0 w 874"/>
                  <a:gd name="T3" fmla="*/ 668 h 671"/>
                  <a:gd name="T4" fmla="*/ 834 w 874"/>
                  <a:gd name="T5" fmla="*/ 27 h 671"/>
                  <a:gd name="T6" fmla="*/ 781 w 874"/>
                  <a:gd name="T7" fmla="*/ 27 h 671"/>
                  <a:gd name="T8" fmla="*/ 874 w 874"/>
                  <a:gd name="T9" fmla="*/ 0 h 671"/>
                  <a:gd name="T10" fmla="*/ 824 w 874"/>
                  <a:gd name="T11" fmla="*/ 82 h 671"/>
                  <a:gd name="T12" fmla="*/ 837 w 874"/>
                  <a:gd name="T13" fmla="*/ 31 h 671"/>
                  <a:gd name="T14" fmla="*/ 3 w 874"/>
                  <a:gd name="T15" fmla="*/ 671 h 671"/>
                  <a:gd name="T16" fmla="*/ 0 w 874"/>
                  <a:gd name="T17" fmla="*/ 668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4" h="671">
                    <a:moveTo>
                      <a:pt x="0" y="668"/>
                    </a:moveTo>
                    <a:lnTo>
                      <a:pt x="0" y="668"/>
                    </a:lnTo>
                    <a:lnTo>
                      <a:pt x="834" y="27"/>
                    </a:lnTo>
                    <a:lnTo>
                      <a:pt x="781" y="27"/>
                    </a:lnTo>
                    <a:lnTo>
                      <a:pt x="874" y="0"/>
                    </a:lnTo>
                    <a:lnTo>
                      <a:pt x="824" y="82"/>
                    </a:lnTo>
                    <a:lnTo>
                      <a:pt x="837" y="31"/>
                    </a:lnTo>
                    <a:lnTo>
                      <a:pt x="3" y="671"/>
                    </a:lnTo>
                    <a:lnTo>
                      <a:pt x="0" y="668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41" name="Freeform 1031"/>
              <p:cNvSpPr>
                <a:spLocks/>
              </p:cNvSpPr>
              <p:nvPr/>
            </p:nvSpPr>
            <p:spPr bwMode="auto">
              <a:xfrm>
                <a:off x="5557" y="2508"/>
                <a:ext cx="452" cy="347"/>
              </a:xfrm>
              <a:custGeom>
                <a:avLst/>
                <a:gdLst>
                  <a:gd name="T0" fmla="*/ 0 w 874"/>
                  <a:gd name="T1" fmla="*/ 668 h 671"/>
                  <a:gd name="T2" fmla="*/ 0 w 874"/>
                  <a:gd name="T3" fmla="*/ 668 h 671"/>
                  <a:gd name="T4" fmla="*/ 834 w 874"/>
                  <a:gd name="T5" fmla="*/ 27 h 671"/>
                  <a:gd name="T6" fmla="*/ 781 w 874"/>
                  <a:gd name="T7" fmla="*/ 27 h 671"/>
                  <a:gd name="T8" fmla="*/ 874 w 874"/>
                  <a:gd name="T9" fmla="*/ 0 h 671"/>
                  <a:gd name="T10" fmla="*/ 824 w 874"/>
                  <a:gd name="T11" fmla="*/ 82 h 671"/>
                  <a:gd name="T12" fmla="*/ 837 w 874"/>
                  <a:gd name="T13" fmla="*/ 31 h 671"/>
                  <a:gd name="T14" fmla="*/ 3 w 874"/>
                  <a:gd name="T15" fmla="*/ 671 h 671"/>
                  <a:gd name="T16" fmla="*/ 0 w 874"/>
                  <a:gd name="T17" fmla="*/ 668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4" h="671">
                    <a:moveTo>
                      <a:pt x="0" y="668"/>
                    </a:moveTo>
                    <a:lnTo>
                      <a:pt x="0" y="668"/>
                    </a:lnTo>
                    <a:lnTo>
                      <a:pt x="834" y="27"/>
                    </a:lnTo>
                    <a:lnTo>
                      <a:pt x="781" y="27"/>
                    </a:lnTo>
                    <a:lnTo>
                      <a:pt x="874" y="0"/>
                    </a:lnTo>
                    <a:lnTo>
                      <a:pt x="824" y="82"/>
                    </a:lnTo>
                    <a:lnTo>
                      <a:pt x="837" y="31"/>
                    </a:lnTo>
                    <a:lnTo>
                      <a:pt x="3" y="671"/>
                    </a:lnTo>
                    <a:lnTo>
                      <a:pt x="0" y="668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42" name="Freeform 1032"/>
              <p:cNvSpPr>
                <a:spLocks/>
              </p:cNvSpPr>
              <p:nvPr/>
            </p:nvSpPr>
            <p:spPr bwMode="auto">
              <a:xfrm>
                <a:off x="5669" y="2490"/>
                <a:ext cx="329" cy="153"/>
              </a:xfrm>
              <a:custGeom>
                <a:avLst/>
                <a:gdLst>
                  <a:gd name="T0" fmla="*/ 0 w 636"/>
                  <a:gd name="T1" fmla="*/ 292 h 296"/>
                  <a:gd name="T2" fmla="*/ 0 w 636"/>
                  <a:gd name="T3" fmla="*/ 292 h 296"/>
                  <a:gd name="T4" fmla="*/ 592 w 636"/>
                  <a:gd name="T5" fmla="*/ 18 h 296"/>
                  <a:gd name="T6" fmla="*/ 540 w 636"/>
                  <a:gd name="T7" fmla="*/ 6 h 296"/>
                  <a:gd name="T8" fmla="*/ 636 w 636"/>
                  <a:gd name="T9" fmla="*/ 0 h 296"/>
                  <a:gd name="T10" fmla="*/ 569 w 636"/>
                  <a:gd name="T11" fmla="*/ 70 h 296"/>
                  <a:gd name="T12" fmla="*/ 594 w 636"/>
                  <a:gd name="T13" fmla="*/ 23 h 296"/>
                  <a:gd name="T14" fmla="*/ 2 w 636"/>
                  <a:gd name="T15" fmla="*/ 296 h 296"/>
                  <a:gd name="T16" fmla="*/ 0 w 636"/>
                  <a:gd name="T17" fmla="*/ 29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6" h="296">
                    <a:moveTo>
                      <a:pt x="0" y="292"/>
                    </a:moveTo>
                    <a:lnTo>
                      <a:pt x="0" y="292"/>
                    </a:lnTo>
                    <a:lnTo>
                      <a:pt x="592" y="18"/>
                    </a:lnTo>
                    <a:lnTo>
                      <a:pt x="540" y="6"/>
                    </a:lnTo>
                    <a:lnTo>
                      <a:pt x="636" y="0"/>
                    </a:lnTo>
                    <a:lnTo>
                      <a:pt x="569" y="70"/>
                    </a:lnTo>
                    <a:lnTo>
                      <a:pt x="594" y="23"/>
                    </a:lnTo>
                    <a:lnTo>
                      <a:pt x="2" y="296"/>
                    </a:lnTo>
                    <a:lnTo>
                      <a:pt x="0" y="292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43" name="Freeform 1033"/>
              <p:cNvSpPr>
                <a:spLocks/>
              </p:cNvSpPr>
              <p:nvPr/>
            </p:nvSpPr>
            <p:spPr bwMode="auto">
              <a:xfrm>
                <a:off x="5669" y="2490"/>
                <a:ext cx="329" cy="153"/>
              </a:xfrm>
              <a:custGeom>
                <a:avLst/>
                <a:gdLst>
                  <a:gd name="T0" fmla="*/ 0 w 636"/>
                  <a:gd name="T1" fmla="*/ 292 h 296"/>
                  <a:gd name="T2" fmla="*/ 0 w 636"/>
                  <a:gd name="T3" fmla="*/ 292 h 296"/>
                  <a:gd name="T4" fmla="*/ 592 w 636"/>
                  <a:gd name="T5" fmla="*/ 18 h 296"/>
                  <a:gd name="T6" fmla="*/ 540 w 636"/>
                  <a:gd name="T7" fmla="*/ 6 h 296"/>
                  <a:gd name="T8" fmla="*/ 636 w 636"/>
                  <a:gd name="T9" fmla="*/ 0 h 296"/>
                  <a:gd name="T10" fmla="*/ 569 w 636"/>
                  <a:gd name="T11" fmla="*/ 70 h 296"/>
                  <a:gd name="T12" fmla="*/ 594 w 636"/>
                  <a:gd name="T13" fmla="*/ 23 h 296"/>
                  <a:gd name="T14" fmla="*/ 2 w 636"/>
                  <a:gd name="T15" fmla="*/ 296 h 296"/>
                  <a:gd name="T16" fmla="*/ 0 w 636"/>
                  <a:gd name="T17" fmla="*/ 29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6" h="296">
                    <a:moveTo>
                      <a:pt x="0" y="292"/>
                    </a:moveTo>
                    <a:lnTo>
                      <a:pt x="0" y="292"/>
                    </a:lnTo>
                    <a:lnTo>
                      <a:pt x="592" y="18"/>
                    </a:lnTo>
                    <a:lnTo>
                      <a:pt x="540" y="6"/>
                    </a:lnTo>
                    <a:lnTo>
                      <a:pt x="636" y="0"/>
                    </a:lnTo>
                    <a:lnTo>
                      <a:pt x="569" y="70"/>
                    </a:lnTo>
                    <a:lnTo>
                      <a:pt x="594" y="23"/>
                    </a:lnTo>
                    <a:lnTo>
                      <a:pt x="2" y="296"/>
                    </a:lnTo>
                    <a:lnTo>
                      <a:pt x="0" y="292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44" name="Freeform 1034"/>
              <p:cNvSpPr>
                <a:spLocks/>
              </p:cNvSpPr>
              <p:nvPr/>
            </p:nvSpPr>
            <p:spPr bwMode="auto">
              <a:xfrm>
                <a:off x="6077" y="2545"/>
                <a:ext cx="37" cy="164"/>
              </a:xfrm>
              <a:custGeom>
                <a:avLst/>
                <a:gdLst>
                  <a:gd name="T0" fmla="*/ 53 w 70"/>
                  <a:gd name="T1" fmla="*/ 317 h 317"/>
                  <a:gd name="T2" fmla="*/ 53 w 70"/>
                  <a:gd name="T3" fmla="*/ 317 h 317"/>
                  <a:gd name="T4" fmla="*/ 29 w 70"/>
                  <a:gd name="T5" fmla="*/ 47 h 317"/>
                  <a:gd name="T6" fmla="*/ 0 w 70"/>
                  <a:gd name="T7" fmla="*/ 92 h 317"/>
                  <a:gd name="T8" fmla="*/ 27 w 70"/>
                  <a:gd name="T9" fmla="*/ 0 h 317"/>
                  <a:gd name="T10" fmla="*/ 70 w 70"/>
                  <a:gd name="T11" fmla="*/ 86 h 317"/>
                  <a:gd name="T12" fmla="*/ 34 w 70"/>
                  <a:gd name="T13" fmla="*/ 47 h 317"/>
                  <a:gd name="T14" fmla="*/ 58 w 70"/>
                  <a:gd name="T15" fmla="*/ 317 h 317"/>
                  <a:gd name="T16" fmla="*/ 53 w 70"/>
                  <a:gd name="T17" fmla="*/ 317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317">
                    <a:moveTo>
                      <a:pt x="53" y="317"/>
                    </a:moveTo>
                    <a:lnTo>
                      <a:pt x="53" y="317"/>
                    </a:lnTo>
                    <a:lnTo>
                      <a:pt x="29" y="47"/>
                    </a:lnTo>
                    <a:lnTo>
                      <a:pt x="0" y="92"/>
                    </a:lnTo>
                    <a:lnTo>
                      <a:pt x="27" y="0"/>
                    </a:lnTo>
                    <a:lnTo>
                      <a:pt x="70" y="86"/>
                    </a:lnTo>
                    <a:lnTo>
                      <a:pt x="34" y="47"/>
                    </a:lnTo>
                    <a:lnTo>
                      <a:pt x="58" y="317"/>
                    </a:lnTo>
                    <a:lnTo>
                      <a:pt x="53" y="317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45" name="Freeform 1035"/>
              <p:cNvSpPr>
                <a:spLocks/>
              </p:cNvSpPr>
              <p:nvPr/>
            </p:nvSpPr>
            <p:spPr bwMode="auto">
              <a:xfrm>
                <a:off x="6077" y="2545"/>
                <a:ext cx="37" cy="164"/>
              </a:xfrm>
              <a:custGeom>
                <a:avLst/>
                <a:gdLst>
                  <a:gd name="T0" fmla="*/ 53 w 70"/>
                  <a:gd name="T1" fmla="*/ 317 h 317"/>
                  <a:gd name="T2" fmla="*/ 53 w 70"/>
                  <a:gd name="T3" fmla="*/ 317 h 317"/>
                  <a:gd name="T4" fmla="*/ 29 w 70"/>
                  <a:gd name="T5" fmla="*/ 47 h 317"/>
                  <a:gd name="T6" fmla="*/ 0 w 70"/>
                  <a:gd name="T7" fmla="*/ 92 h 317"/>
                  <a:gd name="T8" fmla="*/ 27 w 70"/>
                  <a:gd name="T9" fmla="*/ 0 h 317"/>
                  <a:gd name="T10" fmla="*/ 70 w 70"/>
                  <a:gd name="T11" fmla="*/ 86 h 317"/>
                  <a:gd name="T12" fmla="*/ 34 w 70"/>
                  <a:gd name="T13" fmla="*/ 47 h 317"/>
                  <a:gd name="T14" fmla="*/ 58 w 70"/>
                  <a:gd name="T15" fmla="*/ 317 h 317"/>
                  <a:gd name="T16" fmla="*/ 53 w 70"/>
                  <a:gd name="T17" fmla="*/ 317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317">
                    <a:moveTo>
                      <a:pt x="53" y="317"/>
                    </a:moveTo>
                    <a:lnTo>
                      <a:pt x="53" y="317"/>
                    </a:lnTo>
                    <a:lnTo>
                      <a:pt x="29" y="47"/>
                    </a:lnTo>
                    <a:lnTo>
                      <a:pt x="0" y="92"/>
                    </a:lnTo>
                    <a:lnTo>
                      <a:pt x="27" y="0"/>
                    </a:lnTo>
                    <a:lnTo>
                      <a:pt x="70" y="86"/>
                    </a:lnTo>
                    <a:lnTo>
                      <a:pt x="34" y="47"/>
                    </a:lnTo>
                    <a:lnTo>
                      <a:pt x="58" y="317"/>
                    </a:lnTo>
                    <a:lnTo>
                      <a:pt x="53" y="317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46" name="Freeform 1036"/>
              <p:cNvSpPr>
                <a:spLocks/>
              </p:cNvSpPr>
              <p:nvPr/>
            </p:nvSpPr>
            <p:spPr bwMode="auto">
              <a:xfrm>
                <a:off x="6196" y="2875"/>
                <a:ext cx="308" cy="240"/>
              </a:xfrm>
              <a:custGeom>
                <a:avLst/>
                <a:gdLst>
                  <a:gd name="T0" fmla="*/ 597 w 597"/>
                  <a:gd name="T1" fmla="*/ 4 h 465"/>
                  <a:gd name="T2" fmla="*/ 597 w 597"/>
                  <a:gd name="T3" fmla="*/ 4 h 465"/>
                  <a:gd name="T4" fmla="*/ 39 w 597"/>
                  <a:gd name="T5" fmla="*/ 437 h 465"/>
                  <a:gd name="T6" fmla="*/ 92 w 597"/>
                  <a:gd name="T7" fmla="*/ 438 h 465"/>
                  <a:gd name="T8" fmla="*/ 0 w 597"/>
                  <a:gd name="T9" fmla="*/ 465 h 465"/>
                  <a:gd name="T10" fmla="*/ 49 w 597"/>
                  <a:gd name="T11" fmla="*/ 382 h 465"/>
                  <a:gd name="T12" fmla="*/ 36 w 597"/>
                  <a:gd name="T13" fmla="*/ 434 h 465"/>
                  <a:gd name="T14" fmla="*/ 594 w 597"/>
                  <a:gd name="T15" fmla="*/ 0 h 465"/>
                  <a:gd name="T16" fmla="*/ 597 w 597"/>
                  <a:gd name="T17" fmla="*/ 4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7" h="465">
                    <a:moveTo>
                      <a:pt x="597" y="4"/>
                    </a:moveTo>
                    <a:lnTo>
                      <a:pt x="597" y="4"/>
                    </a:lnTo>
                    <a:lnTo>
                      <a:pt x="39" y="437"/>
                    </a:lnTo>
                    <a:lnTo>
                      <a:pt x="92" y="438"/>
                    </a:lnTo>
                    <a:lnTo>
                      <a:pt x="0" y="465"/>
                    </a:lnTo>
                    <a:lnTo>
                      <a:pt x="49" y="382"/>
                    </a:lnTo>
                    <a:lnTo>
                      <a:pt x="36" y="434"/>
                    </a:lnTo>
                    <a:lnTo>
                      <a:pt x="594" y="0"/>
                    </a:lnTo>
                    <a:lnTo>
                      <a:pt x="597" y="4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47" name="Freeform 1037"/>
              <p:cNvSpPr>
                <a:spLocks/>
              </p:cNvSpPr>
              <p:nvPr/>
            </p:nvSpPr>
            <p:spPr bwMode="auto">
              <a:xfrm>
                <a:off x="6196" y="2875"/>
                <a:ext cx="308" cy="240"/>
              </a:xfrm>
              <a:custGeom>
                <a:avLst/>
                <a:gdLst>
                  <a:gd name="T0" fmla="*/ 597 w 597"/>
                  <a:gd name="T1" fmla="*/ 4 h 465"/>
                  <a:gd name="T2" fmla="*/ 597 w 597"/>
                  <a:gd name="T3" fmla="*/ 4 h 465"/>
                  <a:gd name="T4" fmla="*/ 39 w 597"/>
                  <a:gd name="T5" fmla="*/ 437 h 465"/>
                  <a:gd name="T6" fmla="*/ 92 w 597"/>
                  <a:gd name="T7" fmla="*/ 438 h 465"/>
                  <a:gd name="T8" fmla="*/ 0 w 597"/>
                  <a:gd name="T9" fmla="*/ 465 h 465"/>
                  <a:gd name="T10" fmla="*/ 49 w 597"/>
                  <a:gd name="T11" fmla="*/ 382 h 465"/>
                  <a:gd name="T12" fmla="*/ 36 w 597"/>
                  <a:gd name="T13" fmla="*/ 434 h 465"/>
                  <a:gd name="T14" fmla="*/ 594 w 597"/>
                  <a:gd name="T15" fmla="*/ 0 h 465"/>
                  <a:gd name="T16" fmla="*/ 597 w 597"/>
                  <a:gd name="T17" fmla="*/ 4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7" h="465">
                    <a:moveTo>
                      <a:pt x="597" y="4"/>
                    </a:moveTo>
                    <a:lnTo>
                      <a:pt x="597" y="4"/>
                    </a:lnTo>
                    <a:lnTo>
                      <a:pt x="39" y="437"/>
                    </a:lnTo>
                    <a:lnTo>
                      <a:pt x="92" y="438"/>
                    </a:lnTo>
                    <a:lnTo>
                      <a:pt x="0" y="465"/>
                    </a:lnTo>
                    <a:lnTo>
                      <a:pt x="49" y="382"/>
                    </a:lnTo>
                    <a:lnTo>
                      <a:pt x="36" y="434"/>
                    </a:lnTo>
                    <a:lnTo>
                      <a:pt x="594" y="0"/>
                    </a:lnTo>
                    <a:lnTo>
                      <a:pt x="597" y="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48" name="Freeform 1038"/>
              <p:cNvSpPr>
                <a:spLocks/>
              </p:cNvSpPr>
              <p:nvPr/>
            </p:nvSpPr>
            <p:spPr bwMode="auto">
              <a:xfrm>
                <a:off x="5987" y="3145"/>
                <a:ext cx="129" cy="37"/>
              </a:xfrm>
              <a:custGeom>
                <a:avLst/>
                <a:gdLst>
                  <a:gd name="T0" fmla="*/ 0 w 249"/>
                  <a:gd name="T1" fmla="*/ 68 h 72"/>
                  <a:gd name="T2" fmla="*/ 0 w 249"/>
                  <a:gd name="T3" fmla="*/ 68 h 72"/>
                  <a:gd name="T4" fmla="*/ 202 w 249"/>
                  <a:gd name="T5" fmla="*/ 23 h 72"/>
                  <a:gd name="T6" fmla="*/ 154 w 249"/>
                  <a:gd name="T7" fmla="*/ 0 h 72"/>
                  <a:gd name="T8" fmla="*/ 249 w 249"/>
                  <a:gd name="T9" fmla="*/ 15 h 72"/>
                  <a:gd name="T10" fmla="*/ 169 w 249"/>
                  <a:gd name="T11" fmla="*/ 69 h 72"/>
                  <a:gd name="T12" fmla="*/ 203 w 249"/>
                  <a:gd name="T13" fmla="*/ 28 h 72"/>
                  <a:gd name="T14" fmla="*/ 1 w 249"/>
                  <a:gd name="T15" fmla="*/ 72 h 72"/>
                  <a:gd name="T16" fmla="*/ 0 w 249"/>
                  <a:gd name="T17" fmla="*/ 6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9" h="72">
                    <a:moveTo>
                      <a:pt x="0" y="68"/>
                    </a:moveTo>
                    <a:lnTo>
                      <a:pt x="0" y="68"/>
                    </a:lnTo>
                    <a:lnTo>
                      <a:pt x="202" y="23"/>
                    </a:lnTo>
                    <a:lnTo>
                      <a:pt x="154" y="0"/>
                    </a:lnTo>
                    <a:lnTo>
                      <a:pt x="249" y="15"/>
                    </a:lnTo>
                    <a:lnTo>
                      <a:pt x="169" y="69"/>
                    </a:lnTo>
                    <a:lnTo>
                      <a:pt x="203" y="28"/>
                    </a:lnTo>
                    <a:lnTo>
                      <a:pt x="1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49" name="Freeform 1039"/>
              <p:cNvSpPr>
                <a:spLocks/>
              </p:cNvSpPr>
              <p:nvPr/>
            </p:nvSpPr>
            <p:spPr bwMode="auto">
              <a:xfrm>
                <a:off x="5987" y="3145"/>
                <a:ext cx="129" cy="37"/>
              </a:xfrm>
              <a:custGeom>
                <a:avLst/>
                <a:gdLst>
                  <a:gd name="T0" fmla="*/ 0 w 249"/>
                  <a:gd name="T1" fmla="*/ 68 h 72"/>
                  <a:gd name="T2" fmla="*/ 0 w 249"/>
                  <a:gd name="T3" fmla="*/ 68 h 72"/>
                  <a:gd name="T4" fmla="*/ 202 w 249"/>
                  <a:gd name="T5" fmla="*/ 23 h 72"/>
                  <a:gd name="T6" fmla="*/ 154 w 249"/>
                  <a:gd name="T7" fmla="*/ 0 h 72"/>
                  <a:gd name="T8" fmla="*/ 249 w 249"/>
                  <a:gd name="T9" fmla="*/ 15 h 72"/>
                  <a:gd name="T10" fmla="*/ 169 w 249"/>
                  <a:gd name="T11" fmla="*/ 69 h 72"/>
                  <a:gd name="T12" fmla="*/ 203 w 249"/>
                  <a:gd name="T13" fmla="*/ 28 h 72"/>
                  <a:gd name="T14" fmla="*/ 1 w 249"/>
                  <a:gd name="T15" fmla="*/ 72 h 72"/>
                  <a:gd name="T16" fmla="*/ 0 w 249"/>
                  <a:gd name="T17" fmla="*/ 6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9" h="72">
                    <a:moveTo>
                      <a:pt x="0" y="68"/>
                    </a:moveTo>
                    <a:lnTo>
                      <a:pt x="0" y="68"/>
                    </a:lnTo>
                    <a:lnTo>
                      <a:pt x="202" y="23"/>
                    </a:lnTo>
                    <a:lnTo>
                      <a:pt x="154" y="0"/>
                    </a:lnTo>
                    <a:lnTo>
                      <a:pt x="249" y="15"/>
                    </a:lnTo>
                    <a:lnTo>
                      <a:pt x="169" y="69"/>
                    </a:lnTo>
                    <a:lnTo>
                      <a:pt x="203" y="28"/>
                    </a:lnTo>
                    <a:lnTo>
                      <a:pt x="1" y="72"/>
                    </a:lnTo>
                    <a:lnTo>
                      <a:pt x="0" y="68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50" name="Freeform 1040"/>
              <p:cNvSpPr>
                <a:spLocks/>
              </p:cNvSpPr>
              <p:nvPr/>
            </p:nvSpPr>
            <p:spPr bwMode="auto">
              <a:xfrm>
                <a:off x="5656" y="2795"/>
                <a:ext cx="467" cy="322"/>
              </a:xfrm>
              <a:custGeom>
                <a:avLst/>
                <a:gdLst>
                  <a:gd name="T0" fmla="*/ 3 w 904"/>
                  <a:gd name="T1" fmla="*/ 0 h 624"/>
                  <a:gd name="T2" fmla="*/ 3 w 904"/>
                  <a:gd name="T3" fmla="*/ 0 h 624"/>
                  <a:gd name="T4" fmla="*/ 866 w 904"/>
                  <a:gd name="T5" fmla="*/ 595 h 624"/>
                  <a:gd name="T6" fmla="*/ 850 w 904"/>
                  <a:gd name="T7" fmla="*/ 544 h 624"/>
                  <a:gd name="T8" fmla="*/ 904 w 904"/>
                  <a:gd name="T9" fmla="*/ 624 h 624"/>
                  <a:gd name="T10" fmla="*/ 810 w 904"/>
                  <a:gd name="T11" fmla="*/ 602 h 624"/>
                  <a:gd name="T12" fmla="*/ 863 w 904"/>
                  <a:gd name="T13" fmla="*/ 599 h 624"/>
                  <a:gd name="T14" fmla="*/ 0 w 904"/>
                  <a:gd name="T15" fmla="*/ 4 h 624"/>
                  <a:gd name="T16" fmla="*/ 3 w 904"/>
                  <a:gd name="T17" fmla="*/ 0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4" h="624">
                    <a:moveTo>
                      <a:pt x="3" y="0"/>
                    </a:moveTo>
                    <a:lnTo>
                      <a:pt x="3" y="0"/>
                    </a:lnTo>
                    <a:lnTo>
                      <a:pt x="866" y="595"/>
                    </a:lnTo>
                    <a:lnTo>
                      <a:pt x="850" y="544"/>
                    </a:lnTo>
                    <a:lnTo>
                      <a:pt x="904" y="624"/>
                    </a:lnTo>
                    <a:lnTo>
                      <a:pt x="810" y="602"/>
                    </a:lnTo>
                    <a:lnTo>
                      <a:pt x="863" y="599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51" name="Freeform 1041"/>
              <p:cNvSpPr>
                <a:spLocks/>
              </p:cNvSpPr>
              <p:nvPr/>
            </p:nvSpPr>
            <p:spPr bwMode="auto">
              <a:xfrm>
                <a:off x="5656" y="2795"/>
                <a:ext cx="467" cy="322"/>
              </a:xfrm>
              <a:custGeom>
                <a:avLst/>
                <a:gdLst>
                  <a:gd name="T0" fmla="*/ 3 w 904"/>
                  <a:gd name="T1" fmla="*/ 0 h 624"/>
                  <a:gd name="T2" fmla="*/ 3 w 904"/>
                  <a:gd name="T3" fmla="*/ 0 h 624"/>
                  <a:gd name="T4" fmla="*/ 866 w 904"/>
                  <a:gd name="T5" fmla="*/ 595 h 624"/>
                  <a:gd name="T6" fmla="*/ 850 w 904"/>
                  <a:gd name="T7" fmla="*/ 544 h 624"/>
                  <a:gd name="T8" fmla="*/ 904 w 904"/>
                  <a:gd name="T9" fmla="*/ 624 h 624"/>
                  <a:gd name="T10" fmla="*/ 810 w 904"/>
                  <a:gd name="T11" fmla="*/ 602 h 624"/>
                  <a:gd name="T12" fmla="*/ 863 w 904"/>
                  <a:gd name="T13" fmla="*/ 599 h 624"/>
                  <a:gd name="T14" fmla="*/ 0 w 904"/>
                  <a:gd name="T15" fmla="*/ 4 h 624"/>
                  <a:gd name="T16" fmla="*/ 3 w 904"/>
                  <a:gd name="T17" fmla="*/ 0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4" h="624">
                    <a:moveTo>
                      <a:pt x="3" y="0"/>
                    </a:moveTo>
                    <a:lnTo>
                      <a:pt x="3" y="0"/>
                    </a:lnTo>
                    <a:lnTo>
                      <a:pt x="866" y="595"/>
                    </a:lnTo>
                    <a:lnTo>
                      <a:pt x="850" y="544"/>
                    </a:lnTo>
                    <a:lnTo>
                      <a:pt x="904" y="624"/>
                    </a:lnTo>
                    <a:lnTo>
                      <a:pt x="810" y="602"/>
                    </a:lnTo>
                    <a:lnTo>
                      <a:pt x="863" y="599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52" name="Freeform 1042"/>
              <p:cNvSpPr>
                <a:spLocks/>
              </p:cNvSpPr>
              <p:nvPr/>
            </p:nvSpPr>
            <p:spPr bwMode="auto">
              <a:xfrm>
                <a:off x="6120" y="2851"/>
                <a:ext cx="46" cy="247"/>
              </a:xfrm>
              <a:custGeom>
                <a:avLst/>
                <a:gdLst>
                  <a:gd name="T0" fmla="*/ 5 w 88"/>
                  <a:gd name="T1" fmla="*/ 0 h 479"/>
                  <a:gd name="T2" fmla="*/ 5 w 88"/>
                  <a:gd name="T3" fmla="*/ 0 h 479"/>
                  <a:gd name="T4" fmla="*/ 62 w 88"/>
                  <a:gd name="T5" fmla="*/ 431 h 479"/>
                  <a:gd name="T6" fmla="*/ 88 w 88"/>
                  <a:gd name="T7" fmla="*/ 386 h 479"/>
                  <a:gd name="T8" fmla="*/ 65 w 88"/>
                  <a:gd name="T9" fmla="*/ 479 h 479"/>
                  <a:gd name="T10" fmla="*/ 19 w 88"/>
                  <a:gd name="T11" fmla="*/ 395 h 479"/>
                  <a:gd name="T12" fmla="*/ 57 w 88"/>
                  <a:gd name="T13" fmla="*/ 432 h 479"/>
                  <a:gd name="T14" fmla="*/ 0 w 88"/>
                  <a:gd name="T15" fmla="*/ 0 h 479"/>
                  <a:gd name="T16" fmla="*/ 5 w 88"/>
                  <a:gd name="T17" fmla="*/ 0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" h="479">
                    <a:moveTo>
                      <a:pt x="5" y="0"/>
                    </a:moveTo>
                    <a:lnTo>
                      <a:pt x="5" y="0"/>
                    </a:lnTo>
                    <a:lnTo>
                      <a:pt x="62" y="431"/>
                    </a:lnTo>
                    <a:lnTo>
                      <a:pt x="88" y="386"/>
                    </a:lnTo>
                    <a:lnTo>
                      <a:pt x="65" y="479"/>
                    </a:lnTo>
                    <a:lnTo>
                      <a:pt x="19" y="395"/>
                    </a:lnTo>
                    <a:lnTo>
                      <a:pt x="57" y="432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EBEB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53" name="Freeform 1043"/>
              <p:cNvSpPr>
                <a:spLocks/>
              </p:cNvSpPr>
              <p:nvPr/>
            </p:nvSpPr>
            <p:spPr bwMode="auto">
              <a:xfrm>
                <a:off x="6120" y="2851"/>
                <a:ext cx="46" cy="247"/>
              </a:xfrm>
              <a:custGeom>
                <a:avLst/>
                <a:gdLst>
                  <a:gd name="T0" fmla="*/ 5 w 88"/>
                  <a:gd name="T1" fmla="*/ 0 h 479"/>
                  <a:gd name="T2" fmla="*/ 5 w 88"/>
                  <a:gd name="T3" fmla="*/ 0 h 479"/>
                  <a:gd name="T4" fmla="*/ 62 w 88"/>
                  <a:gd name="T5" fmla="*/ 431 h 479"/>
                  <a:gd name="T6" fmla="*/ 88 w 88"/>
                  <a:gd name="T7" fmla="*/ 386 h 479"/>
                  <a:gd name="T8" fmla="*/ 65 w 88"/>
                  <a:gd name="T9" fmla="*/ 479 h 479"/>
                  <a:gd name="T10" fmla="*/ 19 w 88"/>
                  <a:gd name="T11" fmla="*/ 395 h 479"/>
                  <a:gd name="T12" fmla="*/ 57 w 88"/>
                  <a:gd name="T13" fmla="*/ 432 h 479"/>
                  <a:gd name="T14" fmla="*/ 0 w 88"/>
                  <a:gd name="T15" fmla="*/ 0 h 479"/>
                  <a:gd name="T16" fmla="*/ 5 w 88"/>
                  <a:gd name="T17" fmla="*/ 0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" h="479">
                    <a:moveTo>
                      <a:pt x="5" y="0"/>
                    </a:moveTo>
                    <a:lnTo>
                      <a:pt x="5" y="0"/>
                    </a:lnTo>
                    <a:lnTo>
                      <a:pt x="62" y="431"/>
                    </a:lnTo>
                    <a:lnTo>
                      <a:pt x="88" y="386"/>
                    </a:lnTo>
                    <a:lnTo>
                      <a:pt x="65" y="479"/>
                    </a:lnTo>
                    <a:lnTo>
                      <a:pt x="19" y="395"/>
                    </a:lnTo>
                    <a:lnTo>
                      <a:pt x="57" y="432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BEBEB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54" name="Freeform 1044"/>
              <p:cNvSpPr>
                <a:spLocks/>
              </p:cNvSpPr>
              <p:nvPr/>
            </p:nvSpPr>
            <p:spPr bwMode="auto">
              <a:xfrm>
                <a:off x="6405" y="2388"/>
                <a:ext cx="199" cy="199"/>
              </a:xfrm>
              <a:custGeom>
                <a:avLst/>
                <a:gdLst>
                  <a:gd name="T0" fmla="*/ 385 w 386"/>
                  <a:gd name="T1" fmla="*/ 168 h 385"/>
                  <a:gd name="T2" fmla="*/ 385 w 386"/>
                  <a:gd name="T3" fmla="*/ 168 h 385"/>
                  <a:gd name="T4" fmla="*/ 380 w 386"/>
                  <a:gd name="T5" fmla="*/ 144 h 385"/>
                  <a:gd name="T6" fmla="*/ 373 w 386"/>
                  <a:gd name="T7" fmla="*/ 121 h 385"/>
                  <a:gd name="T8" fmla="*/ 362 w 386"/>
                  <a:gd name="T9" fmla="*/ 99 h 385"/>
                  <a:gd name="T10" fmla="*/ 349 w 386"/>
                  <a:gd name="T11" fmla="*/ 79 h 385"/>
                  <a:gd name="T12" fmla="*/ 334 w 386"/>
                  <a:gd name="T13" fmla="*/ 60 h 385"/>
                  <a:gd name="T14" fmla="*/ 316 w 386"/>
                  <a:gd name="T15" fmla="*/ 44 h 385"/>
                  <a:gd name="T16" fmla="*/ 297 w 386"/>
                  <a:gd name="T17" fmla="*/ 29 h 385"/>
                  <a:gd name="T18" fmla="*/ 275 w 386"/>
                  <a:gd name="T19" fmla="*/ 18 h 385"/>
                  <a:gd name="T20" fmla="*/ 253 w 386"/>
                  <a:gd name="T21" fmla="*/ 9 h 385"/>
                  <a:gd name="T22" fmla="*/ 229 w 386"/>
                  <a:gd name="T23" fmla="*/ 3 h 385"/>
                  <a:gd name="T24" fmla="*/ 205 w 386"/>
                  <a:gd name="T25" fmla="*/ 0 h 385"/>
                  <a:gd name="T26" fmla="*/ 181 w 386"/>
                  <a:gd name="T27" fmla="*/ 0 h 385"/>
                  <a:gd name="T28" fmla="*/ 157 w 386"/>
                  <a:gd name="T29" fmla="*/ 3 h 385"/>
                  <a:gd name="T30" fmla="*/ 134 w 386"/>
                  <a:gd name="T31" fmla="*/ 9 h 385"/>
                  <a:gd name="T32" fmla="*/ 111 w 386"/>
                  <a:gd name="T33" fmla="*/ 18 h 385"/>
                  <a:gd name="T34" fmla="*/ 90 w 386"/>
                  <a:gd name="T35" fmla="*/ 29 h 385"/>
                  <a:gd name="T36" fmla="*/ 70 w 386"/>
                  <a:gd name="T37" fmla="*/ 44 h 385"/>
                  <a:gd name="T38" fmla="*/ 53 w 386"/>
                  <a:gd name="T39" fmla="*/ 60 h 385"/>
                  <a:gd name="T40" fmla="*/ 37 w 386"/>
                  <a:gd name="T41" fmla="*/ 79 h 385"/>
                  <a:gd name="T42" fmla="*/ 24 w 386"/>
                  <a:gd name="T43" fmla="*/ 99 h 385"/>
                  <a:gd name="T44" fmla="*/ 14 w 386"/>
                  <a:gd name="T45" fmla="*/ 121 h 385"/>
                  <a:gd name="T46" fmla="*/ 6 w 386"/>
                  <a:gd name="T47" fmla="*/ 144 h 385"/>
                  <a:gd name="T48" fmla="*/ 2 w 386"/>
                  <a:gd name="T49" fmla="*/ 168 h 385"/>
                  <a:gd name="T50" fmla="*/ 0 w 386"/>
                  <a:gd name="T51" fmla="*/ 192 h 385"/>
                  <a:gd name="T52" fmla="*/ 2 w 386"/>
                  <a:gd name="T53" fmla="*/ 216 h 385"/>
                  <a:gd name="T54" fmla="*/ 6 w 386"/>
                  <a:gd name="T55" fmla="*/ 240 h 385"/>
                  <a:gd name="T56" fmla="*/ 14 w 386"/>
                  <a:gd name="T57" fmla="*/ 263 h 385"/>
                  <a:gd name="T58" fmla="*/ 24 w 386"/>
                  <a:gd name="T59" fmla="*/ 285 h 385"/>
                  <a:gd name="T60" fmla="*/ 37 w 386"/>
                  <a:gd name="T61" fmla="*/ 305 h 385"/>
                  <a:gd name="T62" fmla="*/ 53 w 386"/>
                  <a:gd name="T63" fmla="*/ 324 h 385"/>
                  <a:gd name="T64" fmla="*/ 70 w 386"/>
                  <a:gd name="T65" fmla="*/ 341 h 385"/>
                  <a:gd name="T66" fmla="*/ 90 w 386"/>
                  <a:gd name="T67" fmla="*/ 355 h 385"/>
                  <a:gd name="T68" fmla="*/ 111 w 386"/>
                  <a:gd name="T69" fmla="*/ 367 h 385"/>
                  <a:gd name="T70" fmla="*/ 134 w 386"/>
                  <a:gd name="T71" fmla="*/ 376 h 385"/>
                  <a:gd name="T72" fmla="*/ 157 w 386"/>
                  <a:gd name="T73" fmla="*/ 382 h 385"/>
                  <a:gd name="T74" fmla="*/ 181 w 386"/>
                  <a:gd name="T75" fmla="*/ 385 h 385"/>
                  <a:gd name="T76" fmla="*/ 205 w 386"/>
                  <a:gd name="T77" fmla="*/ 385 h 385"/>
                  <a:gd name="T78" fmla="*/ 229 w 386"/>
                  <a:gd name="T79" fmla="*/ 382 h 385"/>
                  <a:gd name="T80" fmla="*/ 253 w 386"/>
                  <a:gd name="T81" fmla="*/ 376 h 385"/>
                  <a:gd name="T82" fmla="*/ 275 w 386"/>
                  <a:gd name="T83" fmla="*/ 367 h 385"/>
                  <a:gd name="T84" fmla="*/ 297 w 386"/>
                  <a:gd name="T85" fmla="*/ 355 h 385"/>
                  <a:gd name="T86" fmla="*/ 316 w 386"/>
                  <a:gd name="T87" fmla="*/ 341 h 385"/>
                  <a:gd name="T88" fmla="*/ 334 w 386"/>
                  <a:gd name="T89" fmla="*/ 324 h 385"/>
                  <a:gd name="T90" fmla="*/ 349 w 386"/>
                  <a:gd name="T91" fmla="*/ 305 h 385"/>
                  <a:gd name="T92" fmla="*/ 362 w 386"/>
                  <a:gd name="T93" fmla="*/ 285 h 385"/>
                  <a:gd name="T94" fmla="*/ 373 w 386"/>
                  <a:gd name="T95" fmla="*/ 263 h 385"/>
                  <a:gd name="T96" fmla="*/ 380 w 386"/>
                  <a:gd name="T97" fmla="*/ 240 h 385"/>
                  <a:gd name="T98" fmla="*/ 385 w 386"/>
                  <a:gd name="T99" fmla="*/ 216 h 385"/>
                  <a:gd name="T100" fmla="*/ 386 w 386"/>
                  <a:gd name="T101" fmla="*/ 192 h 385"/>
                  <a:gd name="T102" fmla="*/ 385 w 386"/>
                  <a:gd name="T103" fmla="*/ 168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86" h="385">
                    <a:moveTo>
                      <a:pt x="385" y="168"/>
                    </a:moveTo>
                    <a:lnTo>
                      <a:pt x="385" y="168"/>
                    </a:lnTo>
                    <a:lnTo>
                      <a:pt x="380" y="144"/>
                    </a:lnTo>
                    <a:lnTo>
                      <a:pt x="373" y="121"/>
                    </a:lnTo>
                    <a:lnTo>
                      <a:pt x="362" y="99"/>
                    </a:lnTo>
                    <a:lnTo>
                      <a:pt x="349" y="79"/>
                    </a:lnTo>
                    <a:lnTo>
                      <a:pt x="334" y="60"/>
                    </a:lnTo>
                    <a:lnTo>
                      <a:pt x="316" y="44"/>
                    </a:lnTo>
                    <a:lnTo>
                      <a:pt x="297" y="29"/>
                    </a:lnTo>
                    <a:lnTo>
                      <a:pt x="275" y="18"/>
                    </a:lnTo>
                    <a:lnTo>
                      <a:pt x="253" y="9"/>
                    </a:lnTo>
                    <a:lnTo>
                      <a:pt x="229" y="3"/>
                    </a:lnTo>
                    <a:lnTo>
                      <a:pt x="205" y="0"/>
                    </a:lnTo>
                    <a:lnTo>
                      <a:pt x="181" y="0"/>
                    </a:lnTo>
                    <a:lnTo>
                      <a:pt x="157" y="3"/>
                    </a:lnTo>
                    <a:lnTo>
                      <a:pt x="134" y="9"/>
                    </a:lnTo>
                    <a:lnTo>
                      <a:pt x="111" y="18"/>
                    </a:lnTo>
                    <a:lnTo>
                      <a:pt x="90" y="29"/>
                    </a:lnTo>
                    <a:lnTo>
                      <a:pt x="70" y="44"/>
                    </a:lnTo>
                    <a:lnTo>
                      <a:pt x="53" y="60"/>
                    </a:lnTo>
                    <a:lnTo>
                      <a:pt x="37" y="79"/>
                    </a:lnTo>
                    <a:lnTo>
                      <a:pt x="24" y="99"/>
                    </a:lnTo>
                    <a:lnTo>
                      <a:pt x="14" y="121"/>
                    </a:lnTo>
                    <a:lnTo>
                      <a:pt x="6" y="144"/>
                    </a:lnTo>
                    <a:lnTo>
                      <a:pt x="2" y="168"/>
                    </a:lnTo>
                    <a:lnTo>
                      <a:pt x="0" y="192"/>
                    </a:lnTo>
                    <a:lnTo>
                      <a:pt x="2" y="216"/>
                    </a:lnTo>
                    <a:lnTo>
                      <a:pt x="6" y="240"/>
                    </a:lnTo>
                    <a:lnTo>
                      <a:pt x="14" y="263"/>
                    </a:lnTo>
                    <a:lnTo>
                      <a:pt x="24" y="285"/>
                    </a:lnTo>
                    <a:lnTo>
                      <a:pt x="37" y="305"/>
                    </a:lnTo>
                    <a:lnTo>
                      <a:pt x="53" y="324"/>
                    </a:lnTo>
                    <a:lnTo>
                      <a:pt x="70" y="341"/>
                    </a:lnTo>
                    <a:lnTo>
                      <a:pt x="90" y="355"/>
                    </a:lnTo>
                    <a:lnTo>
                      <a:pt x="111" y="367"/>
                    </a:lnTo>
                    <a:lnTo>
                      <a:pt x="134" y="376"/>
                    </a:lnTo>
                    <a:lnTo>
                      <a:pt x="157" y="382"/>
                    </a:lnTo>
                    <a:lnTo>
                      <a:pt x="181" y="385"/>
                    </a:lnTo>
                    <a:lnTo>
                      <a:pt x="205" y="385"/>
                    </a:lnTo>
                    <a:lnTo>
                      <a:pt x="229" y="382"/>
                    </a:lnTo>
                    <a:lnTo>
                      <a:pt x="253" y="376"/>
                    </a:lnTo>
                    <a:lnTo>
                      <a:pt x="275" y="367"/>
                    </a:lnTo>
                    <a:lnTo>
                      <a:pt x="297" y="355"/>
                    </a:lnTo>
                    <a:lnTo>
                      <a:pt x="316" y="341"/>
                    </a:lnTo>
                    <a:lnTo>
                      <a:pt x="334" y="324"/>
                    </a:lnTo>
                    <a:lnTo>
                      <a:pt x="349" y="305"/>
                    </a:lnTo>
                    <a:lnTo>
                      <a:pt x="362" y="285"/>
                    </a:lnTo>
                    <a:lnTo>
                      <a:pt x="373" y="263"/>
                    </a:lnTo>
                    <a:lnTo>
                      <a:pt x="380" y="240"/>
                    </a:lnTo>
                    <a:lnTo>
                      <a:pt x="385" y="216"/>
                    </a:lnTo>
                    <a:lnTo>
                      <a:pt x="386" y="192"/>
                    </a:lnTo>
                    <a:lnTo>
                      <a:pt x="385" y="16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55" name="Freeform 1045"/>
              <p:cNvSpPr>
                <a:spLocks/>
              </p:cNvSpPr>
              <p:nvPr/>
            </p:nvSpPr>
            <p:spPr bwMode="auto">
              <a:xfrm>
                <a:off x="6405" y="2388"/>
                <a:ext cx="199" cy="199"/>
              </a:xfrm>
              <a:custGeom>
                <a:avLst/>
                <a:gdLst>
                  <a:gd name="T0" fmla="*/ 385 w 386"/>
                  <a:gd name="T1" fmla="*/ 168 h 385"/>
                  <a:gd name="T2" fmla="*/ 385 w 386"/>
                  <a:gd name="T3" fmla="*/ 168 h 385"/>
                  <a:gd name="T4" fmla="*/ 380 w 386"/>
                  <a:gd name="T5" fmla="*/ 144 h 385"/>
                  <a:gd name="T6" fmla="*/ 373 w 386"/>
                  <a:gd name="T7" fmla="*/ 121 h 385"/>
                  <a:gd name="T8" fmla="*/ 362 w 386"/>
                  <a:gd name="T9" fmla="*/ 99 h 385"/>
                  <a:gd name="T10" fmla="*/ 349 w 386"/>
                  <a:gd name="T11" fmla="*/ 79 h 385"/>
                  <a:gd name="T12" fmla="*/ 334 w 386"/>
                  <a:gd name="T13" fmla="*/ 60 h 385"/>
                  <a:gd name="T14" fmla="*/ 316 w 386"/>
                  <a:gd name="T15" fmla="*/ 44 h 385"/>
                  <a:gd name="T16" fmla="*/ 297 w 386"/>
                  <a:gd name="T17" fmla="*/ 29 h 385"/>
                  <a:gd name="T18" fmla="*/ 275 w 386"/>
                  <a:gd name="T19" fmla="*/ 18 h 385"/>
                  <a:gd name="T20" fmla="*/ 253 w 386"/>
                  <a:gd name="T21" fmla="*/ 9 h 385"/>
                  <a:gd name="T22" fmla="*/ 229 w 386"/>
                  <a:gd name="T23" fmla="*/ 3 h 385"/>
                  <a:gd name="T24" fmla="*/ 205 w 386"/>
                  <a:gd name="T25" fmla="*/ 0 h 385"/>
                  <a:gd name="T26" fmla="*/ 181 w 386"/>
                  <a:gd name="T27" fmla="*/ 0 h 385"/>
                  <a:gd name="T28" fmla="*/ 157 w 386"/>
                  <a:gd name="T29" fmla="*/ 3 h 385"/>
                  <a:gd name="T30" fmla="*/ 134 w 386"/>
                  <a:gd name="T31" fmla="*/ 9 h 385"/>
                  <a:gd name="T32" fmla="*/ 111 w 386"/>
                  <a:gd name="T33" fmla="*/ 18 h 385"/>
                  <a:gd name="T34" fmla="*/ 90 w 386"/>
                  <a:gd name="T35" fmla="*/ 29 h 385"/>
                  <a:gd name="T36" fmla="*/ 70 w 386"/>
                  <a:gd name="T37" fmla="*/ 44 h 385"/>
                  <a:gd name="T38" fmla="*/ 53 w 386"/>
                  <a:gd name="T39" fmla="*/ 60 h 385"/>
                  <a:gd name="T40" fmla="*/ 37 w 386"/>
                  <a:gd name="T41" fmla="*/ 79 h 385"/>
                  <a:gd name="T42" fmla="*/ 24 w 386"/>
                  <a:gd name="T43" fmla="*/ 99 h 385"/>
                  <a:gd name="T44" fmla="*/ 14 w 386"/>
                  <a:gd name="T45" fmla="*/ 121 h 385"/>
                  <a:gd name="T46" fmla="*/ 6 w 386"/>
                  <a:gd name="T47" fmla="*/ 144 h 385"/>
                  <a:gd name="T48" fmla="*/ 2 w 386"/>
                  <a:gd name="T49" fmla="*/ 168 h 385"/>
                  <a:gd name="T50" fmla="*/ 0 w 386"/>
                  <a:gd name="T51" fmla="*/ 192 h 385"/>
                  <a:gd name="T52" fmla="*/ 2 w 386"/>
                  <a:gd name="T53" fmla="*/ 216 h 385"/>
                  <a:gd name="T54" fmla="*/ 6 w 386"/>
                  <a:gd name="T55" fmla="*/ 240 h 385"/>
                  <a:gd name="T56" fmla="*/ 14 w 386"/>
                  <a:gd name="T57" fmla="*/ 263 h 385"/>
                  <a:gd name="T58" fmla="*/ 24 w 386"/>
                  <a:gd name="T59" fmla="*/ 285 h 385"/>
                  <a:gd name="T60" fmla="*/ 37 w 386"/>
                  <a:gd name="T61" fmla="*/ 305 h 385"/>
                  <a:gd name="T62" fmla="*/ 53 w 386"/>
                  <a:gd name="T63" fmla="*/ 324 h 385"/>
                  <a:gd name="T64" fmla="*/ 70 w 386"/>
                  <a:gd name="T65" fmla="*/ 341 h 385"/>
                  <a:gd name="T66" fmla="*/ 90 w 386"/>
                  <a:gd name="T67" fmla="*/ 355 h 385"/>
                  <a:gd name="T68" fmla="*/ 111 w 386"/>
                  <a:gd name="T69" fmla="*/ 367 h 385"/>
                  <a:gd name="T70" fmla="*/ 134 w 386"/>
                  <a:gd name="T71" fmla="*/ 376 h 385"/>
                  <a:gd name="T72" fmla="*/ 157 w 386"/>
                  <a:gd name="T73" fmla="*/ 382 h 385"/>
                  <a:gd name="T74" fmla="*/ 181 w 386"/>
                  <a:gd name="T75" fmla="*/ 385 h 385"/>
                  <a:gd name="T76" fmla="*/ 205 w 386"/>
                  <a:gd name="T77" fmla="*/ 385 h 385"/>
                  <a:gd name="T78" fmla="*/ 229 w 386"/>
                  <a:gd name="T79" fmla="*/ 382 h 385"/>
                  <a:gd name="T80" fmla="*/ 253 w 386"/>
                  <a:gd name="T81" fmla="*/ 376 h 385"/>
                  <a:gd name="T82" fmla="*/ 275 w 386"/>
                  <a:gd name="T83" fmla="*/ 367 h 385"/>
                  <a:gd name="T84" fmla="*/ 297 w 386"/>
                  <a:gd name="T85" fmla="*/ 355 h 385"/>
                  <a:gd name="T86" fmla="*/ 316 w 386"/>
                  <a:gd name="T87" fmla="*/ 341 h 385"/>
                  <a:gd name="T88" fmla="*/ 334 w 386"/>
                  <a:gd name="T89" fmla="*/ 324 h 385"/>
                  <a:gd name="T90" fmla="*/ 349 w 386"/>
                  <a:gd name="T91" fmla="*/ 305 h 385"/>
                  <a:gd name="T92" fmla="*/ 362 w 386"/>
                  <a:gd name="T93" fmla="*/ 285 h 385"/>
                  <a:gd name="T94" fmla="*/ 373 w 386"/>
                  <a:gd name="T95" fmla="*/ 263 h 385"/>
                  <a:gd name="T96" fmla="*/ 380 w 386"/>
                  <a:gd name="T97" fmla="*/ 240 h 385"/>
                  <a:gd name="T98" fmla="*/ 385 w 386"/>
                  <a:gd name="T99" fmla="*/ 216 h 385"/>
                  <a:gd name="T100" fmla="*/ 386 w 386"/>
                  <a:gd name="T101" fmla="*/ 192 h 385"/>
                  <a:gd name="T102" fmla="*/ 385 w 386"/>
                  <a:gd name="T103" fmla="*/ 168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86" h="385">
                    <a:moveTo>
                      <a:pt x="385" y="168"/>
                    </a:moveTo>
                    <a:lnTo>
                      <a:pt x="385" y="168"/>
                    </a:lnTo>
                    <a:lnTo>
                      <a:pt x="380" y="144"/>
                    </a:lnTo>
                    <a:lnTo>
                      <a:pt x="373" y="121"/>
                    </a:lnTo>
                    <a:lnTo>
                      <a:pt x="362" y="99"/>
                    </a:lnTo>
                    <a:lnTo>
                      <a:pt x="349" y="79"/>
                    </a:lnTo>
                    <a:lnTo>
                      <a:pt x="334" y="60"/>
                    </a:lnTo>
                    <a:lnTo>
                      <a:pt x="316" y="44"/>
                    </a:lnTo>
                    <a:lnTo>
                      <a:pt x="297" y="29"/>
                    </a:lnTo>
                    <a:lnTo>
                      <a:pt x="275" y="18"/>
                    </a:lnTo>
                    <a:lnTo>
                      <a:pt x="253" y="9"/>
                    </a:lnTo>
                    <a:lnTo>
                      <a:pt x="229" y="3"/>
                    </a:lnTo>
                    <a:lnTo>
                      <a:pt x="205" y="0"/>
                    </a:lnTo>
                    <a:lnTo>
                      <a:pt x="181" y="0"/>
                    </a:lnTo>
                    <a:lnTo>
                      <a:pt x="157" y="3"/>
                    </a:lnTo>
                    <a:lnTo>
                      <a:pt x="134" y="9"/>
                    </a:lnTo>
                    <a:lnTo>
                      <a:pt x="111" y="18"/>
                    </a:lnTo>
                    <a:lnTo>
                      <a:pt x="90" y="29"/>
                    </a:lnTo>
                    <a:lnTo>
                      <a:pt x="70" y="44"/>
                    </a:lnTo>
                    <a:lnTo>
                      <a:pt x="53" y="60"/>
                    </a:lnTo>
                    <a:lnTo>
                      <a:pt x="37" y="79"/>
                    </a:lnTo>
                    <a:lnTo>
                      <a:pt x="24" y="99"/>
                    </a:lnTo>
                    <a:lnTo>
                      <a:pt x="14" y="121"/>
                    </a:lnTo>
                    <a:lnTo>
                      <a:pt x="6" y="144"/>
                    </a:lnTo>
                    <a:lnTo>
                      <a:pt x="2" y="168"/>
                    </a:lnTo>
                    <a:lnTo>
                      <a:pt x="0" y="192"/>
                    </a:lnTo>
                    <a:lnTo>
                      <a:pt x="2" y="216"/>
                    </a:lnTo>
                    <a:lnTo>
                      <a:pt x="6" y="240"/>
                    </a:lnTo>
                    <a:lnTo>
                      <a:pt x="14" y="263"/>
                    </a:lnTo>
                    <a:lnTo>
                      <a:pt x="24" y="285"/>
                    </a:lnTo>
                    <a:lnTo>
                      <a:pt x="37" y="305"/>
                    </a:lnTo>
                    <a:lnTo>
                      <a:pt x="53" y="324"/>
                    </a:lnTo>
                    <a:lnTo>
                      <a:pt x="70" y="341"/>
                    </a:lnTo>
                    <a:lnTo>
                      <a:pt x="90" y="355"/>
                    </a:lnTo>
                    <a:lnTo>
                      <a:pt x="111" y="367"/>
                    </a:lnTo>
                    <a:lnTo>
                      <a:pt x="134" y="376"/>
                    </a:lnTo>
                    <a:lnTo>
                      <a:pt x="157" y="382"/>
                    </a:lnTo>
                    <a:lnTo>
                      <a:pt x="181" y="385"/>
                    </a:lnTo>
                    <a:lnTo>
                      <a:pt x="205" y="385"/>
                    </a:lnTo>
                    <a:lnTo>
                      <a:pt x="229" y="382"/>
                    </a:lnTo>
                    <a:lnTo>
                      <a:pt x="253" y="376"/>
                    </a:lnTo>
                    <a:lnTo>
                      <a:pt x="275" y="367"/>
                    </a:lnTo>
                    <a:lnTo>
                      <a:pt x="297" y="355"/>
                    </a:lnTo>
                    <a:lnTo>
                      <a:pt x="316" y="341"/>
                    </a:lnTo>
                    <a:lnTo>
                      <a:pt x="334" y="324"/>
                    </a:lnTo>
                    <a:lnTo>
                      <a:pt x="349" y="305"/>
                    </a:lnTo>
                    <a:lnTo>
                      <a:pt x="362" y="285"/>
                    </a:lnTo>
                    <a:lnTo>
                      <a:pt x="373" y="263"/>
                    </a:lnTo>
                    <a:lnTo>
                      <a:pt x="380" y="240"/>
                    </a:lnTo>
                    <a:lnTo>
                      <a:pt x="385" y="216"/>
                    </a:lnTo>
                    <a:lnTo>
                      <a:pt x="386" y="192"/>
                    </a:lnTo>
                    <a:lnTo>
                      <a:pt x="385" y="168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56" name="Freeform 1046"/>
              <p:cNvSpPr>
                <a:spLocks/>
              </p:cNvSpPr>
              <p:nvPr/>
            </p:nvSpPr>
            <p:spPr bwMode="auto">
              <a:xfrm>
                <a:off x="6492" y="2787"/>
                <a:ext cx="110" cy="110"/>
              </a:xfrm>
              <a:custGeom>
                <a:avLst/>
                <a:gdLst>
                  <a:gd name="T0" fmla="*/ 214 w 214"/>
                  <a:gd name="T1" fmla="*/ 94 h 214"/>
                  <a:gd name="T2" fmla="*/ 214 w 214"/>
                  <a:gd name="T3" fmla="*/ 94 h 214"/>
                  <a:gd name="T4" fmla="*/ 211 w 214"/>
                  <a:gd name="T5" fmla="*/ 81 h 214"/>
                  <a:gd name="T6" fmla="*/ 207 w 214"/>
                  <a:gd name="T7" fmla="*/ 68 h 214"/>
                  <a:gd name="T8" fmla="*/ 201 w 214"/>
                  <a:gd name="T9" fmla="*/ 56 h 214"/>
                  <a:gd name="T10" fmla="*/ 194 w 214"/>
                  <a:gd name="T11" fmla="*/ 44 h 214"/>
                  <a:gd name="T12" fmla="*/ 185 w 214"/>
                  <a:gd name="T13" fmla="*/ 34 h 214"/>
                  <a:gd name="T14" fmla="*/ 176 w 214"/>
                  <a:gd name="T15" fmla="*/ 25 h 214"/>
                  <a:gd name="T16" fmla="*/ 165 w 214"/>
                  <a:gd name="T17" fmla="*/ 17 h 214"/>
                  <a:gd name="T18" fmla="*/ 153 w 214"/>
                  <a:gd name="T19" fmla="*/ 10 h 214"/>
                  <a:gd name="T20" fmla="*/ 140 w 214"/>
                  <a:gd name="T21" fmla="*/ 5 h 214"/>
                  <a:gd name="T22" fmla="*/ 127 w 214"/>
                  <a:gd name="T23" fmla="*/ 2 h 214"/>
                  <a:gd name="T24" fmla="*/ 114 w 214"/>
                  <a:gd name="T25" fmla="*/ 0 h 214"/>
                  <a:gd name="T26" fmla="*/ 100 w 214"/>
                  <a:gd name="T27" fmla="*/ 0 h 214"/>
                  <a:gd name="T28" fmla="*/ 87 w 214"/>
                  <a:gd name="T29" fmla="*/ 2 h 214"/>
                  <a:gd name="T30" fmla="*/ 74 w 214"/>
                  <a:gd name="T31" fmla="*/ 5 h 214"/>
                  <a:gd name="T32" fmla="*/ 62 w 214"/>
                  <a:gd name="T33" fmla="*/ 10 h 214"/>
                  <a:gd name="T34" fmla="*/ 50 w 214"/>
                  <a:gd name="T35" fmla="*/ 17 h 214"/>
                  <a:gd name="T36" fmla="*/ 39 w 214"/>
                  <a:gd name="T37" fmla="*/ 25 h 214"/>
                  <a:gd name="T38" fmla="*/ 29 w 214"/>
                  <a:gd name="T39" fmla="*/ 34 h 214"/>
                  <a:gd name="T40" fmla="*/ 20 w 214"/>
                  <a:gd name="T41" fmla="*/ 44 h 214"/>
                  <a:gd name="T42" fmla="*/ 13 w 214"/>
                  <a:gd name="T43" fmla="*/ 56 h 214"/>
                  <a:gd name="T44" fmla="*/ 7 w 214"/>
                  <a:gd name="T45" fmla="*/ 68 h 214"/>
                  <a:gd name="T46" fmla="*/ 3 w 214"/>
                  <a:gd name="T47" fmla="*/ 81 h 214"/>
                  <a:gd name="T48" fmla="*/ 1 w 214"/>
                  <a:gd name="T49" fmla="*/ 94 h 214"/>
                  <a:gd name="T50" fmla="*/ 0 w 214"/>
                  <a:gd name="T51" fmla="*/ 107 h 214"/>
                  <a:gd name="T52" fmla="*/ 1 w 214"/>
                  <a:gd name="T53" fmla="*/ 121 h 214"/>
                  <a:gd name="T54" fmla="*/ 3 w 214"/>
                  <a:gd name="T55" fmla="*/ 134 h 214"/>
                  <a:gd name="T56" fmla="*/ 7 w 214"/>
                  <a:gd name="T57" fmla="*/ 147 h 214"/>
                  <a:gd name="T58" fmla="*/ 13 w 214"/>
                  <a:gd name="T59" fmla="*/ 159 h 214"/>
                  <a:gd name="T60" fmla="*/ 20 w 214"/>
                  <a:gd name="T61" fmla="*/ 170 h 214"/>
                  <a:gd name="T62" fmla="*/ 29 w 214"/>
                  <a:gd name="T63" fmla="*/ 181 h 214"/>
                  <a:gd name="T64" fmla="*/ 39 w 214"/>
                  <a:gd name="T65" fmla="*/ 190 h 214"/>
                  <a:gd name="T66" fmla="*/ 50 w 214"/>
                  <a:gd name="T67" fmla="*/ 198 h 214"/>
                  <a:gd name="T68" fmla="*/ 62 w 214"/>
                  <a:gd name="T69" fmla="*/ 204 h 214"/>
                  <a:gd name="T70" fmla="*/ 74 w 214"/>
                  <a:gd name="T71" fmla="*/ 209 h 214"/>
                  <a:gd name="T72" fmla="*/ 87 w 214"/>
                  <a:gd name="T73" fmla="*/ 213 h 214"/>
                  <a:gd name="T74" fmla="*/ 100 w 214"/>
                  <a:gd name="T75" fmla="*/ 214 h 214"/>
                  <a:gd name="T76" fmla="*/ 114 w 214"/>
                  <a:gd name="T77" fmla="*/ 214 h 214"/>
                  <a:gd name="T78" fmla="*/ 127 w 214"/>
                  <a:gd name="T79" fmla="*/ 213 h 214"/>
                  <a:gd name="T80" fmla="*/ 140 w 214"/>
                  <a:gd name="T81" fmla="*/ 209 h 214"/>
                  <a:gd name="T82" fmla="*/ 153 w 214"/>
                  <a:gd name="T83" fmla="*/ 204 h 214"/>
                  <a:gd name="T84" fmla="*/ 165 w 214"/>
                  <a:gd name="T85" fmla="*/ 198 h 214"/>
                  <a:gd name="T86" fmla="*/ 176 w 214"/>
                  <a:gd name="T87" fmla="*/ 190 h 214"/>
                  <a:gd name="T88" fmla="*/ 185 w 214"/>
                  <a:gd name="T89" fmla="*/ 181 h 214"/>
                  <a:gd name="T90" fmla="*/ 194 w 214"/>
                  <a:gd name="T91" fmla="*/ 170 h 214"/>
                  <a:gd name="T92" fmla="*/ 201 w 214"/>
                  <a:gd name="T93" fmla="*/ 159 h 214"/>
                  <a:gd name="T94" fmla="*/ 207 w 214"/>
                  <a:gd name="T95" fmla="*/ 147 h 214"/>
                  <a:gd name="T96" fmla="*/ 211 w 214"/>
                  <a:gd name="T97" fmla="*/ 134 h 214"/>
                  <a:gd name="T98" fmla="*/ 214 w 214"/>
                  <a:gd name="T99" fmla="*/ 121 h 214"/>
                  <a:gd name="T100" fmla="*/ 214 w 214"/>
                  <a:gd name="T101" fmla="*/ 107 h 214"/>
                  <a:gd name="T102" fmla="*/ 214 w 214"/>
                  <a:gd name="T103" fmla="*/ 9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4" h="214">
                    <a:moveTo>
                      <a:pt x="214" y="94"/>
                    </a:moveTo>
                    <a:lnTo>
                      <a:pt x="214" y="94"/>
                    </a:lnTo>
                    <a:lnTo>
                      <a:pt x="211" y="81"/>
                    </a:lnTo>
                    <a:lnTo>
                      <a:pt x="207" y="68"/>
                    </a:lnTo>
                    <a:lnTo>
                      <a:pt x="201" y="56"/>
                    </a:lnTo>
                    <a:lnTo>
                      <a:pt x="194" y="44"/>
                    </a:lnTo>
                    <a:lnTo>
                      <a:pt x="185" y="34"/>
                    </a:lnTo>
                    <a:lnTo>
                      <a:pt x="176" y="25"/>
                    </a:lnTo>
                    <a:lnTo>
                      <a:pt x="165" y="17"/>
                    </a:lnTo>
                    <a:lnTo>
                      <a:pt x="153" y="10"/>
                    </a:lnTo>
                    <a:lnTo>
                      <a:pt x="140" y="5"/>
                    </a:lnTo>
                    <a:lnTo>
                      <a:pt x="127" y="2"/>
                    </a:lnTo>
                    <a:lnTo>
                      <a:pt x="11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4" y="5"/>
                    </a:lnTo>
                    <a:lnTo>
                      <a:pt x="62" y="10"/>
                    </a:lnTo>
                    <a:lnTo>
                      <a:pt x="50" y="17"/>
                    </a:lnTo>
                    <a:lnTo>
                      <a:pt x="39" y="25"/>
                    </a:lnTo>
                    <a:lnTo>
                      <a:pt x="29" y="34"/>
                    </a:lnTo>
                    <a:lnTo>
                      <a:pt x="20" y="44"/>
                    </a:lnTo>
                    <a:lnTo>
                      <a:pt x="13" y="56"/>
                    </a:lnTo>
                    <a:lnTo>
                      <a:pt x="7" y="68"/>
                    </a:lnTo>
                    <a:lnTo>
                      <a:pt x="3" y="81"/>
                    </a:lnTo>
                    <a:lnTo>
                      <a:pt x="1" y="94"/>
                    </a:lnTo>
                    <a:lnTo>
                      <a:pt x="0" y="107"/>
                    </a:lnTo>
                    <a:lnTo>
                      <a:pt x="1" y="121"/>
                    </a:lnTo>
                    <a:lnTo>
                      <a:pt x="3" y="134"/>
                    </a:lnTo>
                    <a:lnTo>
                      <a:pt x="7" y="147"/>
                    </a:lnTo>
                    <a:lnTo>
                      <a:pt x="13" y="159"/>
                    </a:lnTo>
                    <a:lnTo>
                      <a:pt x="20" y="170"/>
                    </a:lnTo>
                    <a:lnTo>
                      <a:pt x="29" y="181"/>
                    </a:lnTo>
                    <a:lnTo>
                      <a:pt x="39" y="190"/>
                    </a:lnTo>
                    <a:lnTo>
                      <a:pt x="50" y="198"/>
                    </a:lnTo>
                    <a:lnTo>
                      <a:pt x="62" y="204"/>
                    </a:lnTo>
                    <a:lnTo>
                      <a:pt x="74" y="209"/>
                    </a:lnTo>
                    <a:lnTo>
                      <a:pt x="87" y="213"/>
                    </a:lnTo>
                    <a:lnTo>
                      <a:pt x="100" y="214"/>
                    </a:lnTo>
                    <a:lnTo>
                      <a:pt x="114" y="214"/>
                    </a:lnTo>
                    <a:lnTo>
                      <a:pt x="127" y="213"/>
                    </a:lnTo>
                    <a:lnTo>
                      <a:pt x="140" y="209"/>
                    </a:lnTo>
                    <a:lnTo>
                      <a:pt x="153" y="204"/>
                    </a:lnTo>
                    <a:lnTo>
                      <a:pt x="165" y="198"/>
                    </a:lnTo>
                    <a:lnTo>
                      <a:pt x="176" y="190"/>
                    </a:lnTo>
                    <a:lnTo>
                      <a:pt x="185" y="181"/>
                    </a:lnTo>
                    <a:lnTo>
                      <a:pt x="194" y="170"/>
                    </a:lnTo>
                    <a:lnTo>
                      <a:pt x="201" y="159"/>
                    </a:lnTo>
                    <a:lnTo>
                      <a:pt x="207" y="147"/>
                    </a:lnTo>
                    <a:lnTo>
                      <a:pt x="211" y="134"/>
                    </a:lnTo>
                    <a:lnTo>
                      <a:pt x="214" y="121"/>
                    </a:lnTo>
                    <a:lnTo>
                      <a:pt x="214" y="107"/>
                    </a:lnTo>
                    <a:lnTo>
                      <a:pt x="214" y="9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57" name="Freeform 1047"/>
              <p:cNvSpPr>
                <a:spLocks/>
              </p:cNvSpPr>
              <p:nvPr/>
            </p:nvSpPr>
            <p:spPr bwMode="auto">
              <a:xfrm>
                <a:off x="6492" y="2787"/>
                <a:ext cx="110" cy="110"/>
              </a:xfrm>
              <a:custGeom>
                <a:avLst/>
                <a:gdLst>
                  <a:gd name="T0" fmla="*/ 214 w 214"/>
                  <a:gd name="T1" fmla="*/ 94 h 214"/>
                  <a:gd name="T2" fmla="*/ 214 w 214"/>
                  <a:gd name="T3" fmla="*/ 94 h 214"/>
                  <a:gd name="T4" fmla="*/ 211 w 214"/>
                  <a:gd name="T5" fmla="*/ 81 h 214"/>
                  <a:gd name="T6" fmla="*/ 207 w 214"/>
                  <a:gd name="T7" fmla="*/ 68 h 214"/>
                  <a:gd name="T8" fmla="*/ 201 w 214"/>
                  <a:gd name="T9" fmla="*/ 56 h 214"/>
                  <a:gd name="T10" fmla="*/ 194 w 214"/>
                  <a:gd name="T11" fmla="*/ 44 h 214"/>
                  <a:gd name="T12" fmla="*/ 185 w 214"/>
                  <a:gd name="T13" fmla="*/ 34 h 214"/>
                  <a:gd name="T14" fmla="*/ 176 w 214"/>
                  <a:gd name="T15" fmla="*/ 25 h 214"/>
                  <a:gd name="T16" fmla="*/ 165 w 214"/>
                  <a:gd name="T17" fmla="*/ 17 h 214"/>
                  <a:gd name="T18" fmla="*/ 153 w 214"/>
                  <a:gd name="T19" fmla="*/ 10 h 214"/>
                  <a:gd name="T20" fmla="*/ 140 w 214"/>
                  <a:gd name="T21" fmla="*/ 5 h 214"/>
                  <a:gd name="T22" fmla="*/ 127 w 214"/>
                  <a:gd name="T23" fmla="*/ 2 h 214"/>
                  <a:gd name="T24" fmla="*/ 114 w 214"/>
                  <a:gd name="T25" fmla="*/ 0 h 214"/>
                  <a:gd name="T26" fmla="*/ 100 w 214"/>
                  <a:gd name="T27" fmla="*/ 0 h 214"/>
                  <a:gd name="T28" fmla="*/ 87 w 214"/>
                  <a:gd name="T29" fmla="*/ 2 h 214"/>
                  <a:gd name="T30" fmla="*/ 74 w 214"/>
                  <a:gd name="T31" fmla="*/ 5 h 214"/>
                  <a:gd name="T32" fmla="*/ 62 w 214"/>
                  <a:gd name="T33" fmla="*/ 10 h 214"/>
                  <a:gd name="T34" fmla="*/ 50 w 214"/>
                  <a:gd name="T35" fmla="*/ 17 h 214"/>
                  <a:gd name="T36" fmla="*/ 39 w 214"/>
                  <a:gd name="T37" fmla="*/ 25 h 214"/>
                  <a:gd name="T38" fmla="*/ 29 w 214"/>
                  <a:gd name="T39" fmla="*/ 34 h 214"/>
                  <a:gd name="T40" fmla="*/ 20 w 214"/>
                  <a:gd name="T41" fmla="*/ 44 h 214"/>
                  <a:gd name="T42" fmla="*/ 13 w 214"/>
                  <a:gd name="T43" fmla="*/ 56 h 214"/>
                  <a:gd name="T44" fmla="*/ 7 w 214"/>
                  <a:gd name="T45" fmla="*/ 68 h 214"/>
                  <a:gd name="T46" fmla="*/ 3 w 214"/>
                  <a:gd name="T47" fmla="*/ 81 h 214"/>
                  <a:gd name="T48" fmla="*/ 1 w 214"/>
                  <a:gd name="T49" fmla="*/ 94 h 214"/>
                  <a:gd name="T50" fmla="*/ 0 w 214"/>
                  <a:gd name="T51" fmla="*/ 107 h 214"/>
                  <a:gd name="T52" fmla="*/ 1 w 214"/>
                  <a:gd name="T53" fmla="*/ 121 h 214"/>
                  <a:gd name="T54" fmla="*/ 3 w 214"/>
                  <a:gd name="T55" fmla="*/ 134 h 214"/>
                  <a:gd name="T56" fmla="*/ 7 w 214"/>
                  <a:gd name="T57" fmla="*/ 147 h 214"/>
                  <a:gd name="T58" fmla="*/ 13 w 214"/>
                  <a:gd name="T59" fmla="*/ 159 h 214"/>
                  <a:gd name="T60" fmla="*/ 20 w 214"/>
                  <a:gd name="T61" fmla="*/ 170 h 214"/>
                  <a:gd name="T62" fmla="*/ 29 w 214"/>
                  <a:gd name="T63" fmla="*/ 181 h 214"/>
                  <a:gd name="T64" fmla="*/ 39 w 214"/>
                  <a:gd name="T65" fmla="*/ 190 h 214"/>
                  <a:gd name="T66" fmla="*/ 50 w 214"/>
                  <a:gd name="T67" fmla="*/ 198 h 214"/>
                  <a:gd name="T68" fmla="*/ 62 w 214"/>
                  <a:gd name="T69" fmla="*/ 204 h 214"/>
                  <a:gd name="T70" fmla="*/ 74 w 214"/>
                  <a:gd name="T71" fmla="*/ 209 h 214"/>
                  <a:gd name="T72" fmla="*/ 87 w 214"/>
                  <a:gd name="T73" fmla="*/ 213 h 214"/>
                  <a:gd name="T74" fmla="*/ 100 w 214"/>
                  <a:gd name="T75" fmla="*/ 214 h 214"/>
                  <a:gd name="T76" fmla="*/ 114 w 214"/>
                  <a:gd name="T77" fmla="*/ 214 h 214"/>
                  <a:gd name="T78" fmla="*/ 127 w 214"/>
                  <a:gd name="T79" fmla="*/ 213 h 214"/>
                  <a:gd name="T80" fmla="*/ 140 w 214"/>
                  <a:gd name="T81" fmla="*/ 209 h 214"/>
                  <a:gd name="T82" fmla="*/ 153 w 214"/>
                  <a:gd name="T83" fmla="*/ 204 h 214"/>
                  <a:gd name="T84" fmla="*/ 165 w 214"/>
                  <a:gd name="T85" fmla="*/ 198 h 214"/>
                  <a:gd name="T86" fmla="*/ 176 w 214"/>
                  <a:gd name="T87" fmla="*/ 190 h 214"/>
                  <a:gd name="T88" fmla="*/ 185 w 214"/>
                  <a:gd name="T89" fmla="*/ 181 h 214"/>
                  <a:gd name="T90" fmla="*/ 194 w 214"/>
                  <a:gd name="T91" fmla="*/ 170 h 214"/>
                  <a:gd name="T92" fmla="*/ 201 w 214"/>
                  <a:gd name="T93" fmla="*/ 159 h 214"/>
                  <a:gd name="T94" fmla="*/ 207 w 214"/>
                  <a:gd name="T95" fmla="*/ 147 h 214"/>
                  <a:gd name="T96" fmla="*/ 211 w 214"/>
                  <a:gd name="T97" fmla="*/ 134 h 214"/>
                  <a:gd name="T98" fmla="*/ 214 w 214"/>
                  <a:gd name="T99" fmla="*/ 121 h 214"/>
                  <a:gd name="T100" fmla="*/ 214 w 214"/>
                  <a:gd name="T101" fmla="*/ 107 h 214"/>
                  <a:gd name="T102" fmla="*/ 214 w 214"/>
                  <a:gd name="T103" fmla="*/ 9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4" h="214">
                    <a:moveTo>
                      <a:pt x="214" y="94"/>
                    </a:moveTo>
                    <a:lnTo>
                      <a:pt x="214" y="94"/>
                    </a:lnTo>
                    <a:lnTo>
                      <a:pt x="211" y="81"/>
                    </a:lnTo>
                    <a:lnTo>
                      <a:pt x="207" y="68"/>
                    </a:lnTo>
                    <a:lnTo>
                      <a:pt x="201" y="56"/>
                    </a:lnTo>
                    <a:lnTo>
                      <a:pt x="194" y="44"/>
                    </a:lnTo>
                    <a:lnTo>
                      <a:pt x="185" y="34"/>
                    </a:lnTo>
                    <a:lnTo>
                      <a:pt x="176" y="25"/>
                    </a:lnTo>
                    <a:lnTo>
                      <a:pt x="165" y="17"/>
                    </a:lnTo>
                    <a:lnTo>
                      <a:pt x="153" y="10"/>
                    </a:lnTo>
                    <a:lnTo>
                      <a:pt x="140" y="5"/>
                    </a:lnTo>
                    <a:lnTo>
                      <a:pt x="127" y="2"/>
                    </a:lnTo>
                    <a:lnTo>
                      <a:pt x="11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4" y="5"/>
                    </a:lnTo>
                    <a:lnTo>
                      <a:pt x="62" y="10"/>
                    </a:lnTo>
                    <a:lnTo>
                      <a:pt x="50" y="17"/>
                    </a:lnTo>
                    <a:lnTo>
                      <a:pt x="39" y="25"/>
                    </a:lnTo>
                    <a:lnTo>
                      <a:pt x="29" y="34"/>
                    </a:lnTo>
                    <a:lnTo>
                      <a:pt x="20" y="44"/>
                    </a:lnTo>
                    <a:lnTo>
                      <a:pt x="13" y="56"/>
                    </a:lnTo>
                    <a:lnTo>
                      <a:pt x="7" y="68"/>
                    </a:lnTo>
                    <a:lnTo>
                      <a:pt x="3" y="81"/>
                    </a:lnTo>
                    <a:lnTo>
                      <a:pt x="1" y="94"/>
                    </a:lnTo>
                    <a:lnTo>
                      <a:pt x="0" y="107"/>
                    </a:lnTo>
                    <a:lnTo>
                      <a:pt x="1" y="121"/>
                    </a:lnTo>
                    <a:lnTo>
                      <a:pt x="3" y="134"/>
                    </a:lnTo>
                    <a:lnTo>
                      <a:pt x="7" y="147"/>
                    </a:lnTo>
                    <a:lnTo>
                      <a:pt x="13" y="159"/>
                    </a:lnTo>
                    <a:lnTo>
                      <a:pt x="20" y="170"/>
                    </a:lnTo>
                    <a:lnTo>
                      <a:pt x="29" y="181"/>
                    </a:lnTo>
                    <a:lnTo>
                      <a:pt x="39" y="190"/>
                    </a:lnTo>
                    <a:lnTo>
                      <a:pt x="50" y="198"/>
                    </a:lnTo>
                    <a:lnTo>
                      <a:pt x="62" y="204"/>
                    </a:lnTo>
                    <a:lnTo>
                      <a:pt x="74" y="209"/>
                    </a:lnTo>
                    <a:lnTo>
                      <a:pt x="87" y="213"/>
                    </a:lnTo>
                    <a:lnTo>
                      <a:pt x="100" y="214"/>
                    </a:lnTo>
                    <a:lnTo>
                      <a:pt x="114" y="214"/>
                    </a:lnTo>
                    <a:lnTo>
                      <a:pt x="127" y="213"/>
                    </a:lnTo>
                    <a:lnTo>
                      <a:pt x="140" y="209"/>
                    </a:lnTo>
                    <a:lnTo>
                      <a:pt x="153" y="204"/>
                    </a:lnTo>
                    <a:lnTo>
                      <a:pt x="165" y="198"/>
                    </a:lnTo>
                    <a:lnTo>
                      <a:pt x="176" y="190"/>
                    </a:lnTo>
                    <a:lnTo>
                      <a:pt x="185" y="181"/>
                    </a:lnTo>
                    <a:lnTo>
                      <a:pt x="194" y="170"/>
                    </a:lnTo>
                    <a:lnTo>
                      <a:pt x="201" y="159"/>
                    </a:lnTo>
                    <a:lnTo>
                      <a:pt x="207" y="147"/>
                    </a:lnTo>
                    <a:lnTo>
                      <a:pt x="211" y="134"/>
                    </a:lnTo>
                    <a:lnTo>
                      <a:pt x="214" y="121"/>
                    </a:lnTo>
                    <a:lnTo>
                      <a:pt x="214" y="107"/>
                    </a:lnTo>
                    <a:lnTo>
                      <a:pt x="214" y="9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58" name="Freeform 1048"/>
              <p:cNvSpPr>
                <a:spLocks/>
              </p:cNvSpPr>
              <p:nvPr/>
            </p:nvSpPr>
            <p:spPr bwMode="auto">
              <a:xfrm>
                <a:off x="4548" y="3119"/>
                <a:ext cx="106" cy="104"/>
              </a:xfrm>
              <a:custGeom>
                <a:avLst/>
                <a:gdLst>
                  <a:gd name="T0" fmla="*/ 203 w 204"/>
                  <a:gd name="T1" fmla="*/ 88 h 202"/>
                  <a:gd name="T2" fmla="*/ 203 w 204"/>
                  <a:gd name="T3" fmla="*/ 88 h 202"/>
                  <a:gd name="T4" fmla="*/ 200 w 204"/>
                  <a:gd name="T5" fmla="*/ 76 h 202"/>
                  <a:gd name="T6" fmla="*/ 196 w 204"/>
                  <a:gd name="T7" fmla="*/ 64 h 202"/>
                  <a:gd name="T8" fmla="*/ 191 w 204"/>
                  <a:gd name="T9" fmla="*/ 52 h 202"/>
                  <a:gd name="T10" fmla="*/ 184 w 204"/>
                  <a:gd name="T11" fmla="*/ 41 h 202"/>
                  <a:gd name="T12" fmla="*/ 176 w 204"/>
                  <a:gd name="T13" fmla="*/ 32 h 202"/>
                  <a:gd name="T14" fmla="*/ 167 w 204"/>
                  <a:gd name="T15" fmla="*/ 23 h 202"/>
                  <a:gd name="T16" fmla="*/ 156 w 204"/>
                  <a:gd name="T17" fmla="*/ 15 h 202"/>
                  <a:gd name="T18" fmla="*/ 145 w 204"/>
                  <a:gd name="T19" fmla="*/ 9 h 202"/>
                  <a:gd name="T20" fmla="*/ 133 w 204"/>
                  <a:gd name="T21" fmla="*/ 5 h 202"/>
                  <a:gd name="T22" fmla="*/ 121 w 204"/>
                  <a:gd name="T23" fmla="*/ 1 h 202"/>
                  <a:gd name="T24" fmla="*/ 108 w 204"/>
                  <a:gd name="T25" fmla="*/ 0 h 202"/>
                  <a:gd name="T26" fmla="*/ 96 w 204"/>
                  <a:gd name="T27" fmla="*/ 0 h 202"/>
                  <a:gd name="T28" fmla="*/ 83 w 204"/>
                  <a:gd name="T29" fmla="*/ 1 h 202"/>
                  <a:gd name="T30" fmla="*/ 71 w 204"/>
                  <a:gd name="T31" fmla="*/ 5 h 202"/>
                  <a:gd name="T32" fmla="*/ 59 w 204"/>
                  <a:gd name="T33" fmla="*/ 9 h 202"/>
                  <a:gd name="T34" fmla="*/ 48 w 204"/>
                  <a:gd name="T35" fmla="*/ 15 h 202"/>
                  <a:gd name="T36" fmla="*/ 37 w 204"/>
                  <a:gd name="T37" fmla="*/ 23 h 202"/>
                  <a:gd name="T38" fmla="*/ 28 w 204"/>
                  <a:gd name="T39" fmla="*/ 32 h 202"/>
                  <a:gd name="T40" fmla="*/ 20 w 204"/>
                  <a:gd name="T41" fmla="*/ 41 h 202"/>
                  <a:gd name="T42" fmla="*/ 13 w 204"/>
                  <a:gd name="T43" fmla="*/ 52 h 202"/>
                  <a:gd name="T44" fmla="*/ 8 w 204"/>
                  <a:gd name="T45" fmla="*/ 64 h 202"/>
                  <a:gd name="T46" fmla="*/ 4 w 204"/>
                  <a:gd name="T47" fmla="*/ 76 h 202"/>
                  <a:gd name="T48" fmla="*/ 1 w 204"/>
                  <a:gd name="T49" fmla="*/ 88 h 202"/>
                  <a:gd name="T50" fmla="*/ 0 w 204"/>
                  <a:gd name="T51" fmla="*/ 101 h 202"/>
                  <a:gd name="T52" fmla="*/ 1 w 204"/>
                  <a:gd name="T53" fmla="*/ 114 h 202"/>
                  <a:gd name="T54" fmla="*/ 4 w 204"/>
                  <a:gd name="T55" fmla="*/ 126 h 202"/>
                  <a:gd name="T56" fmla="*/ 8 w 204"/>
                  <a:gd name="T57" fmla="*/ 139 h 202"/>
                  <a:gd name="T58" fmla="*/ 13 w 204"/>
                  <a:gd name="T59" fmla="*/ 150 h 202"/>
                  <a:gd name="T60" fmla="*/ 20 w 204"/>
                  <a:gd name="T61" fmla="*/ 161 h 202"/>
                  <a:gd name="T62" fmla="*/ 28 w 204"/>
                  <a:gd name="T63" fmla="*/ 171 h 202"/>
                  <a:gd name="T64" fmla="*/ 37 w 204"/>
                  <a:gd name="T65" fmla="*/ 179 h 202"/>
                  <a:gd name="T66" fmla="*/ 48 w 204"/>
                  <a:gd name="T67" fmla="*/ 187 h 202"/>
                  <a:gd name="T68" fmla="*/ 59 w 204"/>
                  <a:gd name="T69" fmla="*/ 193 h 202"/>
                  <a:gd name="T70" fmla="*/ 71 w 204"/>
                  <a:gd name="T71" fmla="*/ 198 h 202"/>
                  <a:gd name="T72" fmla="*/ 83 w 204"/>
                  <a:gd name="T73" fmla="*/ 201 h 202"/>
                  <a:gd name="T74" fmla="*/ 96 w 204"/>
                  <a:gd name="T75" fmla="*/ 202 h 202"/>
                  <a:gd name="T76" fmla="*/ 108 w 204"/>
                  <a:gd name="T77" fmla="*/ 202 h 202"/>
                  <a:gd name="T78" fmla="*/ 121 w 204"/>
                  <a:gd name="T79" fmla="*/ 201 h 202"/>
                  <a:gd name="T80" fmla="*/ 133 w 204"/>
                  <a:gd name="T81" fmla="*/ 198 h 202"/>
                  <a:gd name="T82" fmla="*/ 145 w 204"/>
                  <a:gd name="T83" fmla="*/ 193 h 202"/>
                  <a:gd name="T84" fmla="*/ 156 w 204"/>
                  <a:gd name="T85" fmla="*/ 187 h 202"/>
                  <a:gd name="T86" fmla="*/ 167 w 204"/>
                  <a:gd name="T87" fmla="*/ 179 h 202"/>
                  <a:gd name="T88" fmla="*/ 176 w 204"/>
                  <a:gd name="T89" fmla="*/ 171 h 202"/>
                  <a:gd name="T90" fmla="*/ 184 w 204"/>
                  <a:gd name="T91" fmla="*/ 161 h 202"/>
                  <a:gd name="T92" fmla="*/ 191 w 204"/>
                  <a:gd name="T93" fmla="*/ 150 h 202"/>
                  <a:gd name="T94" fmla="*/ 196 w 204"/>
                  <a:gd name="T95" fmla="*/ 139 h 202"/>
                  <a:gd name="T96" fmla="*/ 200 w 204"/>
                  <a:gd name="T97" fmla="*/ 126 h 202"/>
                  <a:gd name="T98" fmla="*/ 203 w 204"/>
                  <a:gd name="T99" fmla="*/ 114 h 202"/>
                  <a:gd name="T100" fmla="*/ 204 w 204"/>
                  <a:gd name="T101" fmla="*/ 101 h 202"/>
                  <a:gd name="T102" fmla="*/ 203 w 204"/>
                  <a:gd name="T103" fmla="*/ 88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4" h="202">
                    <a:moveTo>
                      <a:pt x="203" y="88"/>
                    </a:moveTo>
                    <a:lnTo>
                      <a:pt x="203" y="88"/>
                    </a:lnTo>
                    <a:lnTo>
                      <a:pt x="200" y="76"/>
                    </a:lnTo>
                    <a:lnTo>
                      <a:pt x="196" y="64"/>
                    </a:lnTo>
                    <a:lnTo>
                      <a:pt x="191" y="52"/>
                    </a:lnTo>
                    <a:lnTo>
                      <a:pt x="184" y="41"/>
                    </a:lnTo>
                    <a:lnTo>
                      <a:pt x="176" y="32"/>
                    </a:lnTo>
                    <a:lnTo>
                      <a:pt x="167" y="23"/>
                    </a:lnTo>
                    <a:lnTo>
                      <a:pt x="156" y="15"/>
                    </a:lnTo>
                    <a:lnTo>
                      <a:pt x="145" y="9"/>
                    </a:lnTo>
                    <a:lnTo>
                      <a:pt x="133" y="5"/>
                    </a:lnTo>
                    <a:lnTo>
                      <a:pt x="121" y="1"/>
                    </a:lnTo>
                    <a:lnTo>
                      <a:pt x="108" y="0"/>
                    </a:lnTo>
                    <a:lnTo>
                      <a:pt x="96" y="0"/>
                    </a:lnTo>
                    <a:lnTo>
                      <a:pt x="83" y="1"/>
                    </a:lnTo>
                    <a:lnTo>
                      <a:pt x="71" y="5"/>
                    </a:lnTo>
                    <a:lnTo>
                      <a:pt x="59" y="9"/>
                    </a:lnTo>
                    <a:lnTo>
                      <a:pt x="48" y="15"/>
                    </a:lnTo>
                    <a:lnTo>
                      <a:pt x="37" y="23"/>
                    </a:lnTo>
                    <a:lnTo>
                      <a:pt x="28" y="32"/>
                    </a:lnTo>
                    <a:lnTo>
                      <a:pt x="20" y="41"/>
                    </a:lnTo>
                    <a:lnTo>
                      <a:pt x="13" y="52"/>
                    </a:lnTo>
                    <a:lnTo>
                      <a:pt x="8" y="64"/>
                    </a:lnTo>
                    <a:lnTo>
                      <a:pt x="4" y="76"/>
                    </a:lnTo>
                    <a:lnTo>
                      <a:pt x="1" y="88"/>
                    </a:lnTo>
                    <a:lnTo>
                      <a:pt x="0" y="101"/>
                    </a:lnTo>
                    <a:lnTo>
                      <a:pt x="1" y="114"/>
                    </a:lnTo>
                    <a:lnTo>
                      <a:pt x="4" y="126"/>
                    </a:lnTo>
                    <a:lnTo>
                      <a:pt x="8" y="139"/>
                    </a:lnTo>
                    <a:lnTo>
                      <a:pt x="13" y="150"/>
                    </a:lnTo>
                    <a:lnTo>
                      <a:pt x="20" y="161"/>
                    </a:lnTo>
                    <a:lnTo>
                      <a:pt x="28" y="171"/>
                    </a:lnTo>
                    <a:lnTo>
                      <a:pt x="37" y="179"/>
                    </a:lnTo>
                    <a:lnTo>
                      <a:pt x="48" y="187"/>
                    </a:lnTo>
                    <a:lnTo>
                      <a:pt x="59" y="193"/>
                    </a:lnTo>
                    <a:lnTo>
                      <a:pt x="71" y="198"/>
                    </a:lnTo>
                    <a:lnTo>
                      <a:pt x="83" y="201"/>
                    </a:lnTo>
                    <a:lnTo>
                      <a:pt x="96" y="202"/>
                    </a:lnTo>
                    <a:lnTo>
                      <a:pt x="108" y="202"/>
                    </a:lnTo>
                    <a:lnTo>
                      <a:pt x="121" y="201"/>
                    </a:lnTo>
                    <a:lnTo>
                      <a:pt x="133" y="198"/>
                    </a:lnTo>
                    <a:lnTo>
                      <a:pt x="145" y="193"/>
                    </a:lnTo>
                    <a:lnTo>
                      <a:pt x="156" y="187"/>
                    </a:lnTo>
                    <a:lnTo>
                      <a:pt x="167" y="179"/>
                    </a:lnTo>
                    <a:lnTo>
                      <a:pt x="176" y="171"/>
                    </a:lnTo>
                    <a:lnTo>
                      <a:pt x="184" y="161"/>
                    </a:lnTo>
                    <a:lnTo>
                      <a:pt x="191" y="150"/>
                    </a:lnTo>
                    <a:lnTo>
                      <a:pt x="196" y="139"/>
                    </a:lnTo>
                    <a:lnTo>
                      <a:pt x="200" y="126"/>
                    </a:lnTo>
                    <a:lnTo>
                      <a:pt x="203" y="114"/>
                    </a:lnTo>
                    <a:lnTo>
                      <a:pt x="204" y="101"/>
                    </a:lnTo>
                    <a:lnTo>
                      <a:pt x="203" y="8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59" name="Freeform 1049"/>
              <p:cNvSpPr>
                <a:spLocks/>
              </p:cNvSpPr>
              <p:nvPr/>
            </p:nvSpPr>
            <p:spPr bwMode="auto">
              <a:xfrm>
                <a:off x="4548" y="3119"/>
                <a:ext cx="106" cy="104"/>
              </a:xfrm>
              <a:custGeom>
                <a:avLst/>
                <a:gdLst>
                  <a:gd name="T0" fmla="*/ 203 w 204"/>
                  <a:gd name="T1" fmla="*/ 88 h 202"/>
                  <a:gd name="T2" fmla="*/ 203 w 204"/>
                  <a:gd name="T3" fmla="*/ 88 h 202"/>
                  <a:gd name="T4" fmla="*/ 200 w 204"/>
                  <a:gd name="T5" fmla="*/ 76 h 202"/>
                  <a:gd name="T6" fmla="*/ 196 w 204"/>
                  <a:gd name="T7" fmla="*/ 64 h 202"/>
                  <a:gd name="T8" fmla="*/ 191 w 204"/>
                  <a:gd name="T9" fmla="*/ 52 h 202"/>
                  <a:gd name="T10" fmla="*/ 184 w 204"/>
                  <a:gd name="T11" fmla="*/ 41 h 202"/>
                  <a:gd name="T12" fmla="*/ 176 w 204"/>
                  <a:gd name="T13" fmla="*/ 32 h 202"/>
                  <a:gd name="T14" fmla="*/ 167 w 204"/>
                  <a:gd name="T15" fmla="*/ 23 h 202"/>
                  <a:gd name="T16" fmla="*/ 156 w 204"/>
                  <a:gd name="T17" fmla="*/ 15 h 202"/>
                  <a:gd name="T18" fmla="*/ 145 w 204"/>
                  <a:gd name="T19" fmla="*/ 9 h 202"/>
                  <a:gd name="T20" fmla="*/ 133 w 204"/>
                  <a:gd name="T21" fmla="*/ 5 h 202"/>
                  <a:gd name="T22" fmla="*/ 121 w 204"/>
                  <a:gd name="T23" fmla="*/ 1 h 202"/>
                  <a:gd name="T24" fmla="*/ 108 w 204"/>
                  <a:gd name="T25" fmla="*/ 0 h 202"/>
                  <a:gd name="T26" fmla="*/ 96 w 204"/>
                  <a:gd name="T27" fmla="*/ 0 h 202"/>
                  <a:gd name="T28" fmla="*/ 83 w 204"/>
                  <a:gd name="T29" fmla="*/ 1 h 202"/>
                  <a:gd name="T30" fmla="*/ 71 w 204"/>
                  <a:gd name="T31" fmla="*/ 5 h 202"/>
                  <a:gd name="T32" fmla="*/ 59 w 204"/>
                  <a:gd name="T33" fmla="*/ 9 h 202"/>
                  <a:gd name="T34" fmla="*/ 48 w 204"/>
                  <a:gd name="T35" fmla="*/ 15 h 202"/>
                  <a:gd name="T36" fmla="*/ 37 w 204"/>
                  <a:gd name="T37" fmla="*/ 23 h 202"/>
                  <a:gd name="T38" fmla="*/ 28 w 204"/>
                  <a:gd name="T39" fmla="*/ 32 h 202"/>
                  <a:gd name="T40" fmla="*/ 20 w 204"/>
                  <a:gd name="T41" fmla="*/ 41 h 202"/>
                  <a:gd name="T42" fmla="*/ 13 w 204"/>
                  <a:gd name="T43" fmla="*/ 52 h 202"/>
                  <a:gd name="T44" fmla="*/ 8 w 204"/>
                  <a:gd name="T45" fmla="*/ 64 h 202"/>
                  <a:gd name="T46" fmla="*/ 4 w 204"/>
                  <a:gd name="T47" fmla="*/ 76 h 202"/>
                  <a:gd name="T48" fmla="*/ 1 w 204"/>
                  <a:gd name="T49" fmla="*/ 88 h 202"/>
                  <a:gd name="T50" fmla="*/ 0 w 204"/>
                  <a:gd name="T51" fmla="*/ 101 h 202"/>
                  <a:gd name="T52" fmla="*/ 1 w 204"/>
                  <a:gd name="T53" fmla="*/ 114 h 202"/>
                  <a:gd name="T54" fmla="*/ 4 w 204"/>
                  <a:gd name="T55" fmla="*/ 126 h 202"/>
                  <a:gd name="T56" fmla="*/ 8 w 204"/>
                  <a:gd name="T57" fmla="*/ 139 h 202"/>
                  <a:gd name="T58" fmla="*/ 13 w 204"/>
                  <a:gd name="T59" fmla="*/ 150 h 202"/>
                  <a:gd name="T60" fmla="*/ 20 w 204"/>
                  <a:gd name="T61" fmla="*/ 161 h 202"/>
                  <a:gd name="T62" fmla="*/ 28 w 204"/>
                  <a:gd name="T63" fmla="*/ 171 h 202"/>
                  <a:gd name="T64" fmla="*/ 37 w 204"/>
                  <a:gd name="T65" fmla="*/ 179 h 202"/>
                  <a:gd name="T66" fmla="*/ 48 w 204"/>
                  <a:gd name="T67" fmla="*/ 187 h 202"/>
                  <a:gd name="T68" fmla="*/ 59 w 204"/>
                  <a:gd name="T69" fmla="*/ 193 h 202"/>
                  <a:gd name="T70" fmla="*/ 71 w 204"/>
                  <a:gd name="T71" fmla="*/ 198 h 202"/>
                  <a:gd name="T72" fmla="*/ 83 w 204"/>
                  <a:gd name="T73" fmla="*/ 201 h 202"/>
                  <a:gd name="T74" fmla="*/ 96 w 204"/>
                  <a:gd name="T75" fmla="*/ 202 h 202"/>
                  <a:gd name="T76" fmla="*/ 108 w 204"/>
                  <a:gd name="T77" fmla="*/ 202 h 202"/>
                  <a:gd name="T78" fmla="*/ 121 w 204"/>
                  <a:gd name="T79" fmla="*/ 201 h 202"/>
                  <a:gd name="T80" fmla="*/ 133 w 204"/>
                  <a:gd name="T81" fmla="*/ 198 h 202"/>
                  <a:gd name="T82" fmla="*/ 145 w 204"/>
                  <a:gd name="T83" fmla="*/ 193 h 202"/>
                  <a:gd name="T84" fmla="*/ 156 w 204"/>
                  <a:gd name="T85" fmla="*/ 187 h 202"/>
                  <a:gd name="T86" fmla="*/ 167 w 204"/>
                  <a:gd name="T87" fmla="*/ 179 h 202"/>
                  <a:gd name="T88" fmla="*/ 176 w 204"/>
                  <a:gd name="T89" fmla="*/ 171 h 202"/>
                  <a:gd name="T90" fmla="*/ 184 w 204"/>
                  <a:gd name="T91" fmla="*/ 161 h 202"/>
                  <a:gd name="T92" fmla="*/ 191 w 204"/>
                  <a:gd name="T93" fmla="*/ 150 h 202"/>
                  <a:gd name="T94" fmla="*/ 196 w 204"/>
                  <a:gd name="T95" fmla="*/ 139 h 202"/>
                  <a:gd name="T96" fmla="*/ 200 w 204"/>
                  <a:gd name="T97" fmla="*/ 126 h 202"/>
                  <a:gd name="T98" fmla="*/ 203 w 204"/>
                  <a:gd name="T99" fmla="*/ 114 h 202"/>
                  <a:gd name="T100" fmla="*/ 204 w 204"/>
                  <a:gd name="T101" fmla="*/ 101 h 202"/>
                  <a:gd name="T102" fmla="*/ 203 w 204"/>
                  <a:gd name="T103" fmla="*/ 88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4" h="202">
                    <a:moveTo>
                      <a:pt x="203" y="88"/>
                    </a:moveTo>
                    <a:lnTo>
                      <a:pt x="203" y="88"/>
                    </a:lnTo>
                    <a:lnTo>
                      <a:pt x="200" y="76"/>
                    </a:lnTo>
                    <a:lnTo>
                      <a:pt x="196" y="64"/>
                    </a:lnTo>
                    <a:lnTo>
                      <a:pt x="191" y="52"/>
                    </a:lnTo>
                    <a:lnTo>
                      <a:pt x="184" y="41"/>
                    </a:lnTo>
                    <a:lnTo>
                      <a:pt x="176" y="32"/>
                    </a:lnTo>
                    <a:lnTo>
                      <a:pt x="167" y="23"/>
                    </a:lnTo>
                    <a:lnTo>
                      <a:pt x="156" y="15"/>
                    </a:lnTo>
                    <a:lnTo>
                      <a:pt x="145" y="9"/>
                    </a:lnTo>
                    <a:lnTo>
                      <a:pt x="133" y="5"/>
                    </a:lnTo>
                    <a:lnTo>
                      <a:pt x="121" y="1"/>
                    </a:lnTo>
                    <a:lnTo>
                      <a:pt x="108" y="0"/>
                    </a:lnTo>
                    <a:lnTo>
                      <a:pt x="96" y="0"/>
                    </a:lnTo>
                    <a:lnTo>
                      <a:pt x="83" y="1"/>
                    </a:lnTo>
                    <a:lnTo>
                      <a:pt x="71" y="5"/>
                    </a:lnTo>
                    <a:lnTo>
                      <a:pt x="59" y="9"/>
                    </a:lnTo>
                    <a:lnTo>
                      <a:pt x="48" y="15"/>
                    </a:lnTo>
                    <a:lnTo>
                      <a:pt x="37" y="23"/>
                    </a:lnTo>
                    <a:lnTo>
                      <a:pt x="28" y="32"/>
                    </a:lnTo>
                    <a:lnTo>
                      <a:pt x="20" y="41"/>
                    </a:lnTo>
                    <a:lnTo>
                      <a:pt x="13" y="52"/>
                    </a:lnTo>
                    <a:lnTo>
                      <a:pt x="8" y="64"/>
                    </a:lnTo>
                    <a:lnTo>
                      <a:pt x="4" y="76"/>
                    </a:lnTo>
                    <a:lnTo>
                      <a:pt x="1" y="88"/>
                    </a:lnTo>
                    <a:lnTo>
                      <a:pt x="0" y="101"/>
                    </a:lnTo>
                    <a:lnTo>
                      <a:pt x="1" y="114"/>
                    </a:lnTo>
                    <a:lnTo>
                      <a:pt x="4" y="126"/>
                    </a:lnTo>
                    <a:lnTo>
                      <a:pt x="8" y="139"/>
                    </a:lnTo>
                    <a:lnTo>
                      <a:pt x="13" y="150"/>
                    </a:lnTo>
                    <a:lnTo>
                      <a:pt x="20" y="161"/>
                    </a:lnTo>
                    <a:lnTo>
                      <a:pt x="28" y="171"/>
                    </a:lnTo>
                    <a:lnTo>
                      <a:pt x="37" y="179"/>
                    </a:lnTo>
                    <a:lnTo>
                      <a:pt x="48" y="187"/>
                    </a:lnTo>
                    <a:lnTo>
                      <a:pt x="59" y="193"/>
                    </a:lnTo>
                    <a:lnTo>
                      <a:pt x="71" y="198"/>
                    </a:lnTo>
                    <a:lnTo>
                      <a:pt x="83" y="201"/>
                    </a:lnTo>
                    <a:lnTo>
                      <a:pt x="96" y="202"/>
                    </a:lnTo>
                    <a:lnTo>
                      <a:pt x="108" y="202"/>
                    </a:lnTo>
                    <a:lnTo>
                      <a:pt x="121" y="201"/>
                    </a:lnTo>
                    <a:lnTo>
                      <a:pt x="133" y="198"/>
                    </a:lnTo>
                    <a:lnTo>
                      <a:pt x="145" y="193"/>
                    </a:lnTo>
                    <a:lnTo>
                      <a:pt x="156" y="187"/>
                    </a:lnTo>
                    <a:lnTo>
                      <a:pt x="167" y="179"/>
                    </a:lnTo>
                    <a:lnTo>
                      <a:pt x="176" y="171"/>
                    </a:lnTo>
                    <a:lnTo>
                      <a:pt x="184" y="161"/>
                    </a:lnTo>
                    <a:lnTo>
                      <a:pt x="191" y="150"/>
                    </a:lnTo>
                    <a:lnTo>
                      <a:pt x="196" y="139"/>
                    </a:lnTo>
                    <a:lnTo>
                      <a:pt x="200" y="126"/>
                    </a:lnTo>
                    <a:lnTo>
                      <a:pt x="203" y="114"/>
                    </a:lnTo>
                    <a:lnTo>
                      <a:pt x="204" y="101"/>
                    </a:lnTo>
                    <a:lnTo>
                      <a:pt x="203" y="88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60" name="Freeform 1050"/>
              <p:cNvSpPr>
                <a:spLocks/>
              </p:cNvSpPr>
              <p:nvPr/>
            </p:nvSpPr>
            <p:spPr bwMode="auto">
              <a:xfrm>
                <a:off x="4731" y="2095"/>
                <a:ext cx="136" cy="136"/>
              </a:xfrm>
              <a:custGeom>
                <a:avLst/>
                <a:gdLst>
                  <a:gd name="T0" fmla="*/ 263 w 264"/>
                  <a:gd name="T1" fmla="*/ 115 h 264"/>
                  <a:gd name="T2" fmla="*/ 263 w 264"/>
                  <a:gd name="T3" fmla="*/ 115 h 264"/>
                  <a:gd name="T4" fmla="*/ 260 w 264"/>
                  <a:gd name="T5" fmla="*/ 99 h 264"/>
                  <a:gd name="T6" fmla="*/ 255 w 264"/>
                  <a:gd name="T7" fmla="*/ 83 h 264"/>
                  <a:gd name="T8" fmla="*/ 248 w 264"/>
                  <a:gd name="T9" fmla="*/ 68 h 264"/>
                  <a:gd name="T10" fmla="*/ 239 w 264"/>
                  <a:gd name="T11" fmla="*/ 54 h 264"/>
                  <a:gd name="T12" fmla="*/ 229 w 264"/>
                  <a:gd name="T13" fmla="*/ 41 h 264"/>
                  <a:gd name="T14" fmla="*/ 216 w 264"/>
                  <a:gd name="T15" fmla="*/ 30 h 264"/>
                  <a:gd name="T16" fmla="*/ 203 w 264"/>
                  <a:gd name="T17" fmla="*/ 20 h 264"/>
                  <a:gd name="T18" fmla="*/ 188 w 264"/>
                  <a:gd name="T19" fmla="*/ 12 h 264"/>
                  <a:gd name="T20" fmla="*/ 173 w 264"/>
                  <a:gd name="T21" fmla="*/ 6 h 264"/>
                  <a:gd name="T22" fmla="*/ 157 w 264"/>
                  <a:gd name="T23" fmla="*/ 2 h 264"/>
                  <a:gd name="T24" fmla="*/ 140 w 264"/>
                  <a:gd name="T25" fmla="*/ 0 h 264"/>
                  <a:gd name="T26" fmla="*/ 124 w 264"/>
                  <a:gd name="T27" fmla="*/ 0 h 264"/>
                  <a:gd name="T28" fmla="*/ 107 w 264"/>
                  <a:gd name="T29" fmla="*/ 2 h 264"/>
                  <a:gd name="T30" fmla="*/ 91 w 264"/>
                  <a:gd name="T31" fmla="*/ 6 h 264"/>
                  <a:gd name="T32" fmla="*/ 76 w 264"/>
                  <a:gd name="T33" fmla="*/ 12 h 264"/>
                  <a:gd name="T34" fmla="*/ 61 w 264"/>
                  <a:gd name="T35" fmla="*/ 20 h 264"/>
                  <a:gd name="T36" fmla="*/ 48 w 264"/>
                  <a:gd name="T37" fmla="*/ 30 h 264"/>
                  <a:gd name="T38" fmla="*/ 36 w 264"/>
                  <a:gd name="T39" fmla="*/ 41 h 264"/>
                  <a:gd name="T40" fmla="*/ 25 w 264"/>
                  <a:gd name="T41" fmla="*/ 54 h 264"/>
                  <a:gd name="T42" fmla="*/ 16 w 264"/>
                  <a:gd name="T43" fmla="*/ 68 h 264"/>
                  <a:gd name="T44" fmla="*/ 9 w 264"/>
                  <a:gd name="T45" fmla="*/ 83 h 264"/>
                  <a:gd name="T46" fmla="*/ 4 w 264"/>
                  <a:gd name="T47" fmla="*/ 99 h 264"/>
                  <a:gd name="T48" fmla="*/ 1 w 264"/>
                  <a:gd name="T49" fmla="*/ 115 h 264"/>
                  <a:gd name="T50" fmla="*/ 0 w 264"/>
                  <a:gd name="T51" fmla="*/ 132 h 264"/>
                  <a:gd name="T52" fmla="*/ 1 w 264"/>
                  <a:gd name="T53" fmla="*/ 148 h 264"/>
                  <a:gd name="T54" fmla="*/ 4 w 264"/>
                  <a:gd name="T55" fmla="*/ 165 h 264"/>
                  <a:gd name="T56" fmla="*/ 9 w 264"/>
                  <a:gd name="T57" fmla="*/ 181 h 264"/>
                  <a:gd name="T58" fmla="*/ 16 w 264"/>
                  <a:gd name="T59" fmla="*/ 195 h 264"/>
                  <a:gd name="T60" fmla="*/ 25 w 264"/>
                  <a:gd name="T61" fmla="*/ 210 h 264"/>
                  <a:gd name="T62" fmla="*/ 36 w 264"/>
                  <a:gd name="T63" fmla="*/ 222 h 264"/>
                  <a:gd name="T64" fmla="*/ 48 w 264"/>
                  <a:gd name="T65" fmla="*/ 234 h 264"/>
                  <a:gd name="T66" fmla="*/ 61 w 264"/>
                  <a:gd name="T67" fmla="*/ 243 h 264"/>
                  <a:gd name="T68" fmla="*/ 76 w 264"/>
                  <a:gd name="T69" fmla="*/ 251 h 264"/>
                  <a:gd name="T70" fmla="*/ 91 w 264"/>
                  <a:gd name="T71" fmla="*/ 258 h 264"/>
                  <a:gd name="T72" fmla="*/ 107 w 264"/>
                  <a:gd name="T73" fmla="*/ 262 h 264"/>
                  <a:gd name="T74" fmla="*/ 124 w 264"/>
                  <a:gd name="T75" fmla="*/ 264 h 264"/>
                  <a:gd name="T76" fmla="*/ 140 w 264"/>
                  <a:gd name="T77" fmla="*/ 264 h 264"/>
                  <a:gd name="T78" fmla="*/ 157 w 264"/>
                  <a:gd name="T79" fmla="*/ 262 h 264"/>
                  <a:gd name="T80" fmla="*/ 173 w 264"/>
                  <a:gd name="T81" fmla="*/ 258 h 264"/>
                  <a:gd name="T82" fmla="*/ 188 w 264"/>
                  <a:gd name="T83" fmla="*/ 251 h 264"/>
                  <a:gd name="T84" fmla="*/ 203 w 264"/>
                  <a:gd name="T85" fmla="*/ 243 h 264"/>
                  <a:gd name="T86" fmla="*/ 216 w 264"/>
                  <a:gd name="T87" fmla="*/ 234 h 264"/>
                  <a:gd name="T88" fmla="*/ 229 w 264"/>
                  <a:gd name="T89" fmla="*/ 222 h 264"/>
                  <a:gd name="T90" fmla="*/ 239 w 264"/>
                  <a:gd name="T91" fmla="*/ 210 h 264"/>
                  <a:gd name="T92" fmla="*/ 248 w 264"/>
                  <a:gd name="T93" fmla="*/ 195 h 264"/>
                  <a:gd name="T94" fmla="*/ 255 w 264"/>
                  <a:gd name="T95" fmla="*/ 181 h 264"/>
                  <a:gd name="T96" fmla="*/ 260 w 264"/>
                  <a:gd name="T97" fmla="*/ 165 h 264"/>
                  <a:gd name="T98" fmla="*/ 263 w 264"/>
                  <a:gd name="T99" fmla="*/ 148 h 264"/>
                  <a:gd name="T100" fmla="*/ 264 w 264"/>
                  <a:gd name="T101" fmla="*/ 132 h 264"/>
                  <a:gd name="T102" fmla="*/ 263 w 264"/>
                  <a:gd name="T103" fmla="*/ 115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64" h="264">
                    <a:moveTo>
                      <a:pt x="263" y="115"/>
                    </a:moveTo>
                    <a:lnTo>
                      <a:pt x="263" y="115"/>
                    </a:lnTo>
                    <a:lnTo>
                      <a:pt x="260" y="99"/>
                    </a:lnTo>
                    <a:lnTo>
                      <a:pt x="255" y="83"/>
                    </a:lnTo>
                    <a:lnTo>
                      <a:pt x="248" y="68"/>
                    </a:lnTo>
                    <a:lnTo>
                      <a:pt x="239" y="54"/>
                    </a:lnTo>
                    <a:lnTo>
                      <a:pt x="229" y="41"/>
                    </a:lnTo>
                    <a:lnTo>
                      <a:pt x="216" y="30"/>
                    </a:lnTo>
                    <a:lnTo>
                      <a:pt x="203" y="20"/>
                    </a:lnTo>
                    <a:lnTo>
                      <a:pt x="188" y="12"/>
                    </a:lnTo>
                    <a:lnTo>
                      <a:pt x="173" y="6"/>
                    </a:lnTo>
                    <a:lnTo>
                      <a:pt x="157" y="2"/>
                    </a:lnTo>
                    <a:lnTo>
                      <a:pt x="140" y="0"/>
                    </a:lnTo>
                    <a:lnTo>
                      <a:pt x="124" y="0"/>
                    </a:lnTo>
                    <a:lnTo>
                      <a:pt x="107" y="2"/>
                    </a:lnTo>
                    <a:lnTo>
                      <a:pt x="91" y="6"/>
                    </a:lnTo>
                    <a:lnTo>
                      <a:pt x="76" y="12"/>
                    </a:lnTo>
                    <a:lnTo>
                      <a:pt x="61" y="20"/>
                    </a:lnTo>
                    <a:lnTo>
                      <a:pt x="48" y="30"/>
                    </a:lnTo>
                    <a:lnTo>
                      <a:pt x="36" y="41"/>
                    </a:lnTo>
                    <a:lnTo>
                      <a:pt x="25" y="54"/>
                    </a:lnTo>
                    <a:lnTo>
                      <a:pt x="16" y="68"/>
                    </a:lnTo>
                    <a:lnTo>
                      <a:pt x="9" y="83"/>
                    </a:lnTo>
                    <a:lnTo>
                      <a:pt x="4" y="99"/>
                    </a:lnTo>
                    <a:lnTo>
                      <a:pt x="1" y="115"/>
                    </a:lnTo>
                    <a:lnTo>
                      <a:pt x="0" y="132"/>
                    </a:lnTo>
                    <a:lnTo>
                      <a:pt x="1" y="148"/>
                    </a:lnTo>
                    <a:lnTo>
                      <a:pt x="4" y="165"/>
                    </a:lnTo>
                    <a:lnTo>
                      <a:pt x="9" y="181"/>
                    </a:lnTo>
                    <a:lnTo>
                      <a:pt x="16" y="195"/>
                    </a:lnTo>
                    <a:lnTo>
                      <a:pt x="25" y="210"/>
                    </a:lnTo>
                    <a:lnTo>
                      <a:pt x="36" y="222"/>
                    </a:lnTo>
                    <a:lnTo>
                      <a:pt x="48" y="234"/>
                    </a:lnTo>
                    <a:lnTo>
                      <a:pt x="61" y="243"/>
                    </a:lnTo>
                    <a:lnTo>
                      <a:pt x="76" y="251"/>
                    </a:lnTo>
                    <a:lnTo>
                      <a:pt x="91" y="258"/>
                    </a:lnTo>
                    <a:lnTo>
                      <a:pt x="107" y="262"/>
                    </a:lnTo>
                    <a:lnTo>
                      <a:pt x="124" y="264"/>
                    </a:lnTo>
                    <a:lnTo>
                      <a:pt x="140" y="264"/>
                    </a:lnTo>
                    <a:lnTo>
                      <a:pt x="157" y="262"/>
                    </a:lnTo>
                    <a:lnTo>
                      <a:pt x="173" y="258"/>
                    </a:lnTo>
                    <a:lnTo>
                      <a:pt x="188" y="251"/>
                    </a:lnTo>
                    <a:lnTo>
                      <a:pt x="203" y="243"/>
                    </a:lnTo>
                    <a:lnTo>
                      <a:pt x="216" y="234"/>
                    </a:lnTo>
                    <a:lnTo>
                      <a:pt x="229" y="222"/>
                    </a:lnTo>
                    <a:lnTo>
                      <a:pt x="239" y="210"/>
                    </a:lnTo>
                    <a:lnTo>
                      <a:pt x="248" y="195"/>
                    </a:lnTo>
                    <a:lnTo>
                      <a:pt x="255" y="181"/>
                    </a:lnTo>
                    <a:lnTo>
                      <a:pt x="260" y="165"/>
                    </a:lnTo>
                    <a:lnTo>
                      <a:pt x="263" y="148"/>
                    </a:lnTo>
                    <a:lnTo>
                      <a:pt x="264" y="132"/>
                    </a:lnTo>
                    <a:lnTo>
                      <a:pt x="263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61" name="Freeform 1051"/>
              <p:cNvSpPr>
                <a:spLocks/>
              </p:cNvSpPr>
              <p:nvPr/>
            </p:nvSpPr>
            <p:spPr bwMode="auto">
              <a:xfrm>
                <a:off x="4731" y="2095"/>
                <a:ext cx="136" cy="136"/>
              </a:xfrm>
              <a:custGeom>
                <a:avLst/>
                <a:gdLst>
                  <a:gd name="T0" fmla="*/ 263 w 264"/>
                  <a:gd name="T1" fmla="*/ 115 h 264"/>
                  <a:gd name="T2" fmla="*/ 263 w 264"/>
                  <a:gd name="T3" fmla="*/ 115 h 264"/>
                  <a:gd name="T4" fmla="*/ 260 w 264"/>
                  <a:gd name="T5" fmla="*/ 99 h 264"/>
                  <a:gd name="T6" fmla="*/ 255 w 264"/>
                  <a:gd name="T7" fmla="*/ 83 h 264"/>
                  <a:gd name="T8" fmla="*/ 248 w 264"/>
                  <a:gd name="T9" fmla="*/ 68 h 264"/>
                  <a:gd name="T10" fmla="*/ 239 w 264"/>
                  <a:gd name="T11" fmla="*/ 54 h 264"/>
                  <a:gd name="T12" fmla="*/ 229 w 264"/>
                  <a:gd name="T13" fmla="*/ 41 h 264"/>
                  <a:gd name="T14" fmla="*/ 216 w 264"/>
                  <a:gd name="T15" fmla="*/ 30 h 264"/>
                  <a:gd name="T16" fmla="*/ 203 w 264"/>
                  <a:gd name="T17" fmla="*/ 20 h 264"/>
                  <a:gd name="T18" fmla="*/ 188 w 264"/>
                  <a:gd name="T19" fmla="*/ 12 h 264"/>
                  <a:gd name="T20" fmla="*/ 173 w 264"/>
                  <a:gd name="T21" fmla="*/ 6 h 264"/>
                  <a:gd name="T22" fmla="*/ 157 w 264"/>
                  <a:gd name="T23" fmla="*/ 2 h 264"/>
                  <a:gd name="T24" fmla="*/ 140 w 264"/>
                  <a:gd name="T25" fmla="*/ 0 h 264"/>
                  <a:gd name="T26" fmla="*/ 124 w 264"/>
                  <a:gd name="T27" fmla="*/ 0 h 264"/>
                  <a:gd name="T28" fmla="*/ 107 w 264"/>
                  <a:gd name="T29" fmla="*/ 2 h 264"/>
                  <a:gd name="T30" fmla="*/ 91 w 264"/>
                  <a:gd name="T31" fmla="*/ 6 h 264"/>
                  <a:gd name="T32" fmla="*/ 76 w 264"/>
                  <a:gd name="T33" fmla="*/ 12 h 264"/>
                  <a:gd name="T34" fmla="*/ 61 w 264"/>
                  <a:gd name="T35" fmla="*/ 20 h 264"/>
                  <a:gd name="T36" fmla="*/ 48 w 264"/>
                  <a:gd name="T37" fmla="*/ 30 h 264"/>
                  <a:gd name="T38" fmla="*/ 36 w 264"/>
                  <a:gd name="T39" fmla="*/ 41 h 264"/>
                  <a:gd name="T40" fmla="*/ 25 w 264"/>
                  <a:gd name="T41" fmla="*/ 54 h 264"/>
                  <a:gd name="T42" fmla="*/ 16 w 264"/>
                  <a:gd name="T43" fmla="*/ 68 h 264"/>
                  <a:gd name="T44" fmla="*/ 9 w 264"/>
                  <a:gd name="T45" fmla="*/ 83 h 264"/>
                  <a:gd name="T46" fmla="*/ 4 w 264"/>
                  <a:gd name="T47" fmla="*/ 99 h 264"/>
                  <a:gd name="T48" fmla="*/ 1 w 264"/>
                  <a:gd name="T49" fmla="*/ 115 h 264"/>
                  <a:gd name="T50" fmla="*/ 0 w 264"/>
                  <a:gd name="T51" fmla="*/ 132 h 264"/>
                  <a:gd name="T52" fmla="*/ 1 w 264"/>
                  <a:gd name="T53" fmla="*/ 148 h 264"/>
                  <a:gd name="T54" fmla="*/ 4 w 264"/>
                  <a:gd name="T55" fmla="*/ 165 h 264"/>
                  <a:gd name="T56" fmla="*/ 9 w 264"/>
                  <a:gd name="T57" fmla="*/ 181 h 264"/>
                  <a:gd name="T58" fmla="*/ 16 w 264"/>
                  <a:gd name="T59" fmla="*/ 195 h 264"/>
                  <a:gd name="T60" fmla="*/ 25 w 264"/>
                  <a:gd name="T61" fmla="*/ 210 h 264"/>
                  <a:gd name="T62" fmla="*/ 36 w 264"/>
                  <a:gd name="T63" fmla="*/ 222 h 264"/>
                  <a:gd name="T64" fmla="*/ 48 w 264"/>
                  <a:gd name="T65" fmla="*/ 234 h 264"/>
                  <a:gd name="T66" fmla="*/ 61 w 264"/>
                  <a:gd name="T67" fmla="*/ 243 h 264"/>
                  <a:gd name="T68" fmla="*/ 76 w 264"/>
                  <a:gd name="T69" fmla="*/ 251 h 264"/>
                  <a:gd name="T70" fmla="*/ 91 w 264"/>
                  <a:gd name="T71" fmla="*/ 258 h 264"/>
                  <a:gd name="T72" fmla="*/ 107 w 264"/>
                  <a:gd name="T73" fmla="*/ 262 h 264"/>
                  <a:gd name="T74" fmla="*/ 124 w 264"/>
                  <a:gd name="T75" fmla="*/ 264 h 264"/>
                  <a:gd name="T76" fmla="*/ 140 w 264"/>
                  <a:gd name="T77" fmla="*/ 264 h 264"/>
                  <a:gd name="T78" fmla="*/ 157 w 264"/>
                  <a:gd name="T79" fmla="*/ 262 h 264"/>
                  <a:gd name="T80" fmla="*/ 173 w 264"/>
                  <a:gd name="T81" fmla="*/ 258 h 264"/>
                  <a:gd name="T82" fmla="*/ 188 w 264"/>
                  <a:gd name="T83" fmla="*/ 251 h 264"/>
                  <a:gd name="T84" fmla="*/ 203 w 264"/>
                  <a:gd name="T85" fmla="*/ 243 h 264"/>
                  <a:gd name="T86" fmla="*/ 216 w 264"/>
                  <a:gd name="T87" fmla="*/ 234 h 264"/>
                  <a:gd name="T88" fmla="*/ 229 w 264"/>
                  <a:gd name="T89" fmla="*/ 222 h 264"/>
                  <a:gd name="T90" fmla="*/ 239 w 264"/>
                  <a:gd name="T91" fmla="*/ 210 h 264"/>
                  <a:gd name="T92" fmla="*/ 248 w 264"/>
                  <a:gd name="T93" fmla="*/ 195 h 264"/>
                  <a:gd name="T94" fmla="*/ 255 w 264"/>
                  <a:gd name="T95" fmla="*/ 181 h 264"/>
                  <a:gd name="T96" fmla="*/ 260 w 264"/>
                  <a:gd name="T97" fmla="*/ 165 h 264"/>
                  <a:gd name="T98" fmla="*/ 263 w 264"/>
                  <a:gd name="T99" fmla="*/ 148 h 264"/>
                  <a:gd name="T100" fmla="*/ 264 w 264"/>
                  <a:gd name="T101" fmla="*/ 132 h 264"/>
                  <a:gd name="T102" fmla="*/ 263 w 264"/>
                  <a:gd name="T103" fmla="*/ 115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64" h="264">
                    <a:moveTo>
                      <a:pt x="263" y="115"/>
                    </a:moveTo>
                    <a:lnTo>
                      <a:pt x="263" y="115"/>
                    </a:lnTo>
                    <a:lnTo>
                      <a:pt x="260" y="99"/>
                    </a:lnTo>
                    <a:lnTo>
                      <a:pt x="255" y="83"/>
                    </a:lnTo>
                    <a:lnTo>
                      <a:pt x="248" y="68"/>
                    </a:lnTo>
                    <a:lnTo>
                      <a:pt x="239" y="54"/>
                    </a:lnTo>
                    <a:lnTo>
                      <a:pt x="229" y="41"/>
                    </a:lnTo>
                    <a:lnTo>
                      <a:pt x="216" y="30"/>
                    </a:lnTo>
                    <a:lnTo>
                      <a:pt x="203" y="20"/>
                    </a:lnTo>
                    <a:lnTo>
                      <a:pt x="188" y="12"/>
                    </a:lnTo>
                    <a:lnTo>
                      <a:pt x="173" y="6"/>
                    </a:lnTo>
                    <a:lnTo>
                      <a:pt x="157" y="2"/>
                    </a:lnTo>
                    <a:lnTo>
                      <a:pt x="140" y="0"/>
                    </a:lnTo>
                    <a:lnTo>
                      <a:pt x="124" y="0"/>
                    </a:lnTo>
                    <a:lnTo>
                      <a:pt x="107" y="2"/>
                    </a:lnTo>
                    <a:lnTo>
                      <a:pt x="91" y="6"/>
                    </a:lnTo>
                    <a:lnTo>
                      <a:pt x="76" y="12"/>
                    </a:lnTo>
                    <a:lnTo>
                      <a:pt x="61" y="20"/>
                    </a:lnTo>
                    <a:lnTo>
                      <a:pt x="48" y="30"/>
                    </a:lnTo>
                    <a:lnTo>
                      <a:pt x="36" y="41"/>
                    </a:lnTo>
                    <a:lnTo>
                      <a:pt x="25" y="54"/>
                    </a:lnTo>
                    <a:lnTo>
                      <a:pt x="16" y="68"/>
                    </a:lnTo>
                    <a:lnTo>
                      <a:pt x="9" y="83"/>
                    </a:lnTo>
                    <a:lnTo>
                      <a:pt x="4" y="99"/>
                    </a:lnTo>
                    <a:lnTo>
                      <a:pt x="1" y="115"/>
                    </a:lnTo>
                    <a:lnTo>
                      <a:pt x="0" y="132"/>
                    </a:lnTo>
                    <a:lnTo>
                      <a:pt x="1" y="148"/>
                    </a:lnTo>
                    <a:lnTo>
                      <a:pt x="4" y="165"/>
                    </a:lnTo>
                    <a:lnTo>
                      <a:pt x="9" y="181"/>
                    </a:lnTo>
                    <a:lnTo>
                      <a:pt x="16" y="195"/>
                    </a:lnTo>
                    <a:lnTo>
                      <a:pt x="25" y="210"/>
                    </a:lnTo>
                    <a:lnTo>
                      <a:pt x="36" y="222"/>
                    </a:lnTo>
                    <a:lnTo>
                      <a:pt x="48" y="234"/>
                    </a:lnTo>
                    <a:lnTo>
                      <a:pt x="61" y="243"/>
                    </a:lnTo>
                    <a:lnTo>
                      <a:pt x="76" y="251"/>
                    </a:lnTo>
                    <a:lnTo>
                      <a:pt x="91" y="258"/>
                    </a:lnTo>
                    <a:lnTo>
                      <a:pt x="107" y="262"/>
                    </a:lnTo>
                    <a:lnTo>
                      <a:pt x="124" y="264"/>
                    </a:lnTo>
                    <a:lnTo>
                      <a:pt x="140" y="264"/>
                    </a:lnTo>
                    <a:lnTo>
                      <a:pt x="157" y="262"/>
                    </a:lnTo>
                    <a:lnTo>
                      <a:pt x="173" y="258"/>
                    </a:lnTo>
                    <a:lnTo>
                      <a:pt x="188" y="251"/>
                    </a:lnTo>
                    <a:lnTo>
                      <a:pt x="203" y="243"/>
                    </a:lnTo>
                    <a:lnTo>
                      <a:pt x="216" y="234"/>
                    </a:lnTo>
                    <a:lnTo>
                      <a:pt x="229" y="222"/>
                    </a:lnTo>
                    <a:lnTo>
                      <a:pt x="239" y="210"/>
                    </a:lnTo>
                    <a:lnTo>
                      <a:pt x="248" y="195"/>
                    </a:lnTo>
                    <a:lnTo>
                      <a:pt x="255" y="181"/>
                    </a:lnTo>
                    <a:lnTo>
                      <a:pt x="260" y="165"/>
                    </a:lnTo>
                    <a:lnTo>
                      <a:pt x="263" y="148"/>
                    </a:lnTo>
                    <a:lnTo>
                      <a:pt x="264" y="132"/>
                    </a:lnTo>
                    <a:lnTo>
                      <a:pt x="263" y="115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62" name="Freeform 1052"/>
              <p:cNvSpPr>
                <a:spLocks/>
              </p:cNvSpPr>
              <p:nvPr/>
            </p:nvSpPr>
            <p:spPr bwMode="auto">
              <a:xfrm>
                <a:off x="4861" y="1719"/>
                <a:ext cx="91" cy="91"/>
              </a:xfrm>
              <a:custGeom>
                <a:avLst/>
                <a:gdLst>
                  <a:gd name="T0" fmla="*/ 174 w 175"/>
                  <a:gd name="T1" fmla="*/ 77 h 175"/>
                  <a:gd name="T2" fmla="*/ 174 w 175"/>
                  <a:gd name="T3" fmla="*/ 77 h 175"/>
                  <a:gd name="T4" fmla="*/ 172 w 175"/>
                  <a:gd name="T5" fmla="*/ 66 h 175"/>
                  <a:gd name="T6" fmla="*/ 169 w 175"/>
                  <a:gd name="T7" fmla="*/ 55 h 175"/>
                  <a:gd name="T8" fmla="*/ 164 w 175"/>
                  <a:gd name="T9" fmla="*/ 46 h 175"/>
                  <a:gd name="T10" fmla="*/ 158 w 175"/>
                  <a:gd name="T11" fmla="*/ 36 h 175"/>
                  <a:gd name="T12" fmla="*/ 151 w 175"/>
                  <a:gd name="T13" fmla="*/ 28 h 175"/>
                  <a:gd name="T14" fmla="*/ 143 w 175"/>
                  <a:gd name="T15" fmla="*/ 20 h 175"/>
                  <a:gd name="T16" fmla="*/ 134 w 175"/>
                  <a:gd name="T17" fmla="*/ 14 h 175"/>
                  <a:gd name="T18" fmla="*/ 125 w 175"/>
                  <a:gd name="T19" fmla="*/ 9 h 175"/>
                  <a:gd name="T20" fmla="*/ 115 w 175"/>
                  <a:gd name="T21" fmla="*/ 4 h 175"/>
                  <a:gd name="T22" fmla="*/ 104 w 175"/>
                  <a:gd name="T23" fmla="*/ 2 h 175"/>
                  <a:gd name="T24" fmla="*/ 93 w 175"/>
                  <a:gd name="T25" fmla="*/ 0 h 175"/>
                  <a:gd name="T26" fmla="*/ 82 w 175"/>
                  <a:gd name="T27" fmla="*/ 0 h 175"/>
                  <a:gd name="T28" fmla="*/ 71 w 175"/>
                  <a:gd name="T29" fmla="*/ 2 h 175"/>
                  <a:gd name="T30" fmla="*/ 61 w 175"/>
                  <a:gd name="T31" fmla="*/ 4 h 175"/>
                  <a:gd name="T32" fmla="*/ 50 w 175"/>
                  <a:gd name="T33" fmla="*/ 9 h 175"/>
                  <a:gd name="T34" fmla="*/ 41 w 175"/>
                  <a:gd name="T35" fmla="*/ 14 h 175"/>
                  <a:gd name="T36" fmla="*/ 32 w 175"/>
                  <a:gd name="T37" fmla="*/ 20 h 175"/>
                  <a:gd name="T38" fmla="*/ 24 w 175"/>
                  <a:gd name="T39" fmla="*/ 28 h 175"/>
                  <a:gd name="T40" fmla="*/ 17 w 175"/>
                  <a:gd name="T41" fmla="*/ 36 h 175"/>
                  <a:gd name="T42" fmla="*/ 11 w 175"/>
                  <a:gd name="T43" fmla="*/ 46 h 175"/>
                  <a:gd name="T44" fmla="*/ 6 w 175"/>
                  <a:gd name="T45" fmla="*/ 55 h 175"/>
                  <a:gd name="T46" fmla="*/ 3 w 175"/>
                  <a:gd name="T47" fmla="*/ 66 h 175"/>
                  <a:gd name="T48" fmla="*/ 1 w 175"/>
                  <a:gd name="T49" fmla="*/ 77 h 175"/>
                  <a:gd name="T50" fmla="*/ 0 w 175"/>
                  <a:gd name="T51" fmla="*/ 88 h 175"/>
                  <a:gd name="T52" fmla="*/ 1 w 175"/>
                  <a:gd name="T53" fmla="*/ 99 h 175"/>
                  <a:gd name="T54" fmla="*/ 3 w 175"/>
                  <a:gd name="T55" fmla="*/ 109 h 175"/>
                  <a:gd name="T56" fmla="*/ 6 w 175"/>
                  <a:gd name="T57" fmla="*/ 120 h 175"/>
                  <a:gd name="T58" fmla="*/ 11 w 175"/>
                  <a:gd name="T59" fmla="*/ 130 h 175"/>
                  <a:gd name="T60" fmla="*/ 17 w 175"/>
                  <a:gd name="T61" fmla="*/ 139 h 175"/>
                  <a:gd name="T62" fmla="*/ 24 w 175"/>
                  <a:gd name="T63" fmla="*/ 148 h 175"/>
                  <a:gd name="T64" fmla="*/ 32 w 175"/>
                  <a:gd name="T65" fmla="*/ 155 h 175"/>
                  <a:gd name="T66" fmla="*/ 41 w 175"/>
                  <a:gd name="T67" fmla="*/ 162 h 175"/>
                  <a:gd name="T68" fmla="*/ 50 w 175"/>
                  <a:gd name="T69" fmla="*/ 167 h 175"/>
                  <a:gd name="T70" fmla="*/ 61 w 175"/>
                  <a:gd name="T71" fmla="*/ 171 h 175"/>
                  <a:gd name="T72" fmla="*/ 71 w 175"/>
                  <a:gd name="T73" fmla="*/ 174 h 175"/>
                  <a:gd name="T74" fmla="*/ 82 w 175"/>
                  <a:gd name="T75" fmla="*/ 175 h 175"/>
                  <a:gd name="T76" fmla="*/ 93 w 175"/>
                  <a:gd name="T77" fmla="*/ 175 h 175"/>
                  <a:gd name="T78" fmla="*/ 104 w 175"/>
                  <a:gd name="T79" fmla="*/ 174 h 175"/>
                  <a:gd name="T80" fmla="*/ 115 w 175"/>
                  <a:gd name="T81" fmla="*/ 171 h 175"/>
                  <a:gd name="T82" fmla="*/ 125 w 175"/>
                  <a:gd name="T83" fmla="*/ 167 h 175"/>
                  <a:gd name="T84" fmla="*/ 134 w 175"/>
                  <a:gd name="T85" fmla="*/ 162 h 175"/>
                  <a:gd name="T86" fmla="*/ 143 w 175"/>
                  <a:gd name="T87" fmla="*/ 155 h 175"/>
                  <a:gd name="T88" fmla="*/ 151 w 175"/>
                  <a:gd name="T89" fmla="*/ 148 h 175"/>
                  <a:gd name="T90" fmla="*/ 158 w 175"/>
                  <a:gd name="T91" fmla="*/ 139 h 175"/>
                  <a:gd name="T92" fmla="*/ 164 w 175"/>
                  <a:gd name="T93" fmla="*/ 130 h 175"/>
                  <a:gd name="T94" fmla="*/ 169 w 175"/>
                  <a:gd name="T95" fmla="*/ 120 h 175"/>
                  <a:gd name="T96" fmla="*/ 172 w 175"/>
                  <a:gd name="T97" fmla="*/ 109 h 175"/>
                  <a:gd name="T98" fmla="*/ 174 w 175"/>
                  <a:gd name="T99" fmla="*/ 99 h 175"/>
                  <a:gd name="T100" fmla="*/ 175 w 175"/>
                  <a:gd name="T101" fmla="*/ 88 h 175"/>
                  <a:gd name="T102" fmla="*/ 174 w 175"/>
                  <a:gd name="T103" fmla="*/ 77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75" h="175">
                    <a:moveTo>
                      <a:pt x="174" y="77"/>
                    </a:moveTo>
                    <a:lnTo>
                      <a:pt x="174" y="77"/>
                    </a:lnTo>
                    <a:lnTo>
                      <a:pt x="172" y="66"/>
                    </a:lnTo>
                    <a:lnTo>
                      <a:pt x="169" y="55"/>
                    </a:lnTo>
                    <a:lnTo>
                      <a:pt x="164" y="46"/>
                    </a:lnTo>
                    <a:lnTo>
                      <a:pt x="158" y="36"/>
                    </a:lnTo>
                    <a:lnTo>
                      <a:pt x="151" y="28"/>
                    </a:lnTo>
                    <a:lnTo>
                      <a:pt x="143" y="20"/>
                    </a:lnTo>
                    <a:lnTo>
                      <a:pt x="134" y="14"/>
                    </a:lnTo>
                    <a:lnTo>
                      <a:pt x="125" y="9"/>
                    </a:lnTo>
                    <a:lnTo>
                      <a:pt x="115" y="4"/>
                    </a:lnTo>
                    <a:lnTo>
                      <a:pt x="104" y="2"/>
                    </a:lnTo>
                    <a:lnTo>
                      <a:pt x="93" y="0"/>
                    </a:lnTo>
                    <a:lnTo>
                      <a:pt x="82" y="0"/>
                    </a:lnTo>
                    <a:lnTo>
                      <a:pt x="71" y="2"/>
                    </a:lnTo>
                    <a:lnTo>
                      <a:pt x="61" y="4"/>
                    </a:lnTo>
                    <a:lnTo>
                      <a:pt x="50" y="9"/>
                    </a:lnTo>
                    <a:lnTo>
                      <a:pt x="41" y="14"/>
                    </a:lnTo>
                    <a:lnTo>
                      <a:pt x="32" y="20"/>
                    </a:lnTo>
                    <a:lnTo>
                      <a:pt x="24" y="28"/>
                    </a:lnTo>
                    <a:lnTo>
                      <a:pt x="17" y="36"/>
                    </a:lnTo>
                    <a:lnTo>
                      <a:pt x="11" y="46"/>
                    </a:lnTo>
                    <a:lnTo>
                      <a:pt x="6" y="55"/>
                    </a:lnTo>
                    <a:lnTo>
                      <a:pt x="3" y="66"/>
                    </a:lnTo>
                    <a:lnTo>
                      <a:pt x="1" y="77"/>
                    </a:lnTo>
                    <a:lnTo>
                      <a:pt x="0" y="88"/>
                    </a:lnTo>
                    <a:lnTo>
                      <a:pt x="1" y="99"/>
                    </a:lnTo>
                    <a:lnTo>
                      <a:pt x="3" y="109"/>
                    </a:lnTo>
                    <a:lnTo>
                      <a:pt x="6" y="120"/>
                    </a:lnTo>
                    <a:lnTo>
                      <a:pt x="11" y="130"/>
                    </a:lnTo>
                    <a:lnTo>
                      <a:pt x="17" y="139"/>
                    </a:lnTo>
                    <a:lnTo>
                      <a:pt x="24" y="148"/>
                    </a:lnTo>
                    <a:lnTo>
                      <a:pt x="32" y="155"/>
                    </a:lnTo>
                    <a:lnTo>
                      <a:pt x="41" y="162"/>
                    </a:lnTo>
                    <a:lnTo>
                      <a:pt x="50" y="167"/>
                    </a:lnTo>
                    <a:lnTo>
                      <a:pt x="61" y="171"/>
                    </a:lnTo>
                    <a:lnTo>
                      <a:pt x="71" y="174"/>
                    </a:lnTo>
                    <a:lnTo>
                      <a:pt x="82" y="175"/>
                    </a:lnTo>
                    <a:lnTo>
                      <a:pt x="93" y="175"/>
                    </a:lnTo>
                    <a:lnTo>
                      <a:pt x="104" y="174"/>
                    </a:lnTo>
                    <a:lnTo>
                      <a:pt x="115" y="171"/>
                    </a:lnTo>
                    <a:lnTo>
                      <a:pt x="125" y="167"/>
                    </a:lnTo>
                    <a:lnTo>
                      <a:pt x="134" y="162"/>
                    </a:lnTo>
                    <a:lnTo>
                      <a:pt x="143" y="155"/>
                    </a:lnTo>
                    <a:lnTo>
                      <a:pt x="151" y="148"/>
                    </a:lnTo>
                    <a:lnTo>
                      <a:pt x="158" y="139"/>
                    </a:lnTo>
                    <a:lnTo>
                      <a:pt x="164" y="130"/>
                    </a:lnTo>
                    <a:lnTo>
                      <a:pt x="169" y="120"/>
                    </a:lnTo>
                    <a:lnTo>
                      <a:pt x="172" y="109"/>
                    </a:lnTo>
                    <a:lnTo>
                      <a:pt x="174" y="99"/>
                    </a:lnTo>
                    <a:lnTo>
                      <a:pt x="175" y="88"/>
                    </a:lnTo>
                    <a:lnTo>
                      <a:pt x="174" y="7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63" name="Freeform 1053"/>
              <p:cNvSpPr>
                <a:spLocks/>
              </p:cNvSpPr>
              <p:nvPr/>
            </p:nvSpPr>
            <p:spPr bwMode="auto">
              <a:xfrm>
                <a:off x="4861" y="1719"/>
                <a:ext cx="91" cy="91"/>
              </a:xfrm>
              <a:custGeom>
                <a:avLst/>
                <a:gdLst>
                  <a:gd name="T0" fmla="*/ 174 w 175"/>
                  <a:gd name="T1" fmla="*/ 77 h 175"/>
                  <a:gd name="T2" fmla="*/ 174 w 175"/>
                  <a:gd name="T3" fmla="*/ 77 h 175"/>
                  <a:gd name="T4" fmla="*/ 172 w 175"/>
                  <a:gd name="T5" fmla="*/ 66 h 175"/>
                  <a:gd name="T6" fmla="*/ 169 w 175"/>
                  <a:gd name="T7" fmla="*/ 55 h 175"/>
                  <a:gd name="T8" fmla="*/ 164 w 175"/>
                  <a:gd name="T9" fmla="*/ 46 h 175"/>
                  <a:gd name="T10" fmla="*/ 158 w 175"/>
                  <a:gd name="T11" fmla="*/ 36 h 175"/>
                  <a:gd name="T12" fmla="*/ 151 w 175"/>
                  <a:gd name="T13" fmla="*/ 28 h 175"/>
                  <a:gd name="T14" fmla="*/ 143 w 175"/>
                  <a:gd name="T15" fmla="*/ 20 h 175"/>
                  <a:gd name="T16" fmla="*/ 134 w 175"/>
                  <a:gd name="T17" fmla="*/ 14 h 175"/>
                  <a:gd name="T18" fmla="*/ 125 w 175"/>
                  <a:gd name="T19" fmla="*/ 9 h 175"/>
                  <a:gd name="T20" fmla="*/ 115 w 175"/>
                  <a:gd name="T21" fmla="*/ 4 h 175"/>
                  <a:gd name="T22" fmla="*/ 104 w 175"/>
                  <a:gd name="T23" fmla="*/ 2 h 175"/>
                  <a:gd name="T24" fmla="*/ 93 w 175"/>
                  <a:gd name="T25" fmla="*/ 0 h 175"/>
                  <a:gd name="T26" fmla="*/ 82 w 175"/>
                  <a:gd name="T27" fmla="*/ 0 h 175"/>
                  <a:gd name="T28" fmla="*/ 71 w 175"/>
                  <a:gd name="T29" fmla="*/ 2 h 175"/>
                  <a:gd name="T30" fmla="*/ 61 w 175"/>
                  <a:gd name="T31" fmla="*/ 4 h 175"/>
                  <a:gd name="T32" fmla="*/ 50 w 175"/>
                  <a:gd name="T33" fmla="*/ 9 h 175"/>
                  <a:gd name="T34" fmla="*/ 41 w 175"/>
                  <a:gd name="T35" fmla="*/ 14 h 175"/>
                  <a:gd name="T36" fmla="*/ 32 w 175"/>
                  <a:gd name="T37" fmla="*/ 20 h 175"/>
                  <a:gd name="T38" fmla="*/ 24 w 175"/>
                  <a:gd name="T39" fmla="*/ 28 h 175"/>
                  <a:gd name="T40" fmla="*/ 17 w 175"/>
                  <a:gd name="T41" fmla="*/ 36 h 175"/>
                  <a:gd name="T42" fmla="*/ 11 w 175"/>
                  <a:gd name="T43" fmla="*/ 46 h 175"/>
                  <a:gd name="T44" fmla="*/ 6 w 175"/>
                  <a:gd name="T45" fmla="*/ 55 h 175"/>
                  <a:gd name="T46" fmla="*/ 3 w 175"/>
                  <a:gd name="T47" fmla="*/ 66 h 175"/>
                  <a:gd name="T48" fmla="*/ 1 w 175"/>
                  <a:gd name="T49" fmla="*/ 77 h 175"/>
                  <a:gd name="T50" fmla="*/ 0 w 175"/>
                  <a:gd name="T51" fmla="*/ 88 h 175"/>
                  <a:gd name="T52" fmla="*/ 1 w 175"/>
                  <a:gd name="T53" fmla="*/ 99 h 175"/>
                  <a:gd name="T54" fmla="*/ 3 w 175"/>
                  <a:gd name="T55" fmla="*/ 109 h 175"/>
                  <a:gd name="T56" fmla="*/ 6 w 175"/>
                  <a:gd name="T57" fmla="*/ 120 h 175"/>
                  <a:gd name="T58" fmla="*/ 11 w 175"/>
                  <a:gd name="T59" fmla="*/ 130 h 175"/>
                  <a:gd name="T60" fmla="*/ 17 w 175"/>
                  <a:gd name="T61" fmla="*/ 139 h 175"/>
                  <a:gd name="T62" fmla="*/ 24 w 175"/>
                  <a:gd name="T63" fmla="*/ 148 h 175"/>
                  <a:gd name="T64" fmla="*/ 32 w 175"/>
                  <a:gd name="T65" fmla="*/ 155 h 175"/>
                  <a:gd name="T66" fmla="*/ 41 w 175"/>
                  <a:gd name="T67" fmla="*/ 162 h 175"/>
                  <a:gd name="T68" fmla="*/ 50 w 175"/>
                  <a:gd name="T69" fmla="*/ 167 h 175"/>
                  <a:gd name="T70" fmla="*/ 61 w 175"/>
                  <a:gd name="T71" fmla="*/ 171 h 175"/>
                  <a:gd name="T72" fmla="*/ 71 w 175"/>
                  <a:gd name="T73" fmla="*/ 174 h 175"/>
                  <a:gd name="T74" fmla="*/ 82 w 175"/>
                  <a:gd name="T75" fmla="*/ 175 h 175"/>
                  <a:gd name="T76" fmla="*/ 93 w 175"/>
                  <a:gd name="T77" fmla="*/ 175 h 175"/>
                  <a:gd name="T78" fmla="*/ 104 w 175"/>
                  <a:gd name="T79" fmla="*/ 174 h 175"/>
                  <a:gd name="T80" fmla="*/ 115 w 175"/>
                  <a:gd name="T81" fmla="*/ 171 h 175"/>
                  <a:gd name="T82" fmla="*/ 125 w 175"/>
                  <a:gd name="T83" fmla="*/ 167 h 175"/>
                  <a:gd name="T84" fmla="*/ 134 w 175"/>
                  <a:gd name="T85" fmla="*/ 162 h 175"/>
                  <a:gd name="T86" fmla="*/ 143 w 175"/>
                  <a:gd name="T87" fmla="*/ 155 h 175"/>
                  <a:gd name="T88" fmla="*/ 151 w 175"/>
                  <a:gd name="T89" fmla="*/ 148 h 175"/>
                  <a:gd name="T90" fmla="*/ 158 w 175"/>
                  <a:gd name="T91" fmla="*/ 139 h 175"/>
                  <a:gd name="T92" fmla="*/ 164 w 175"/>
                  <a:gd name="T93" fmla="*/ 130 h 175"/>
                  <a:gd name="T94" fmla="*/ 169 w 175"/>
                  <a:gd name="T95" fmla="*/ 120 h 175"/>
                  <a:gd name="T96" fmla="*/ 172 w 175"/>
                  <a:gd name="T97" fmla="*/ 109 h 175"/>
                  <a:gd name="T98" fmla="*/ 174 w 175"/>
                  <a:gd name="T99" fmla="*/ 99 h 175"/>
                  <a:gd name="T100" fmla="*/ 175 w 175"/>
                  <a:gd name="T101" fmla="*/ 88 h 175"/>
                  <a:gd name="T102" fmla="*/ 174 w 175"/>
                  <a:gd name="T103" fmla="*/ 77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75" h="175">
                    <a:moveTo>
                      <a:pt x="174" y="77"/>
                    </a:moveTo>
                    <a:lnTo>
                      <a:pt x="174" y="77"/>
                    </a:lnTo>
                    <a:lnTo>
                      <a:pt x="172" y="66"/>
                    </a:lnTo>
                    <a:lnTo>
                      <a:pt x="169" y="55"/>
                    </a:lnTo>
                    <a:lnTo>
                      <a:pt x="164" y="46"/>
                    </a:lnTo>
                    <a:lnTo>
                      <a:pt x="158" y="36"/>
                    </a:lnTo>
                    <a:lnTo>
                      <a:pt x="151" y="28"/>
                    </a:lnTo>
                    <a:lnTo>
                      <a:pt x="143" y="20"/>
                    </a:lnTo>
                    <a:lnTo>
                      <a:pt x="134" y="14"/>
                    </a:lnTo>
                    <a:lnTo>
                      <a:pt x="125" y="9"/>
                    </a:lnTo>
                    <a:lnTo>
                      <a:pt x="115" y="4"/>
                    </a:lnTo>
                    <a:lnTo>
                      <a:pt x="104" y="2"/>
                    </a:lnTo>
                    <a:lnTo>
                      <a:pt x="93" y="0"/>
                    </a:lnTo>
                    <a:lnTo>
                      <a:pt x="82" y="0"/>
                    </a:lnTo>
                    <a:lnTo>
                      <a:pt x="71" y="2"/>
                    </a:lnTo>
                    <a:lnTo>
                      <a:pt x="61" y="4"/>
                    </a:lnTo>
                    <a:lnTo>
                      <a:pt x="50" y="9"/>
                    </a:lnTo>
                    <a:lnTo>
                      <a:pt x="41" y="14"/>
                    </a:lnTo>
                    <a:lnTo>
                      <a:pt x="32" y="20"/>
                    </a:lnTo>
                    <a:lnTo>
                      <a:pt x="24" y="28"/>
                    </a:lnTo>
                    <a:lnTo>
                      <a:pt x="17" y="36"/>
                    </a:lnTo>
                    <a:lnTo>
                      <a:pt x="11" y="46"/>
                    </a:lnTo>
                    <a:lnTo>
                      <a:pt x="6" y="55"/>
                    </a:lnTo>
                    <a:lnTo>
                      <a:pt x="3" y="66"/>
                    </a:lnTo>
                    <a:lnTo>
                      <a:pt x="1" y="77"/>
                    </a:lnTo>
                    <a:lnTo>
                      <a:pt x="0" y="88"/>
                    </a:lnTo>
                    <a:lnTo>
                      <a:pt x="1" y="99"/>
                    </a:lnTo>
                    <a:lnTo>
                      <a:pt x="3" y="109"/>
                    </a:lnTo>
                    <a:lnTo>
                      <a:pt x="6" y="120"/>
                    </a:lnTo>
                    <a:lnTo>
                      <a:pt x="11" y="130"/>
                    </a:lnTo>
                    <a:lnTo>
                      <a:pt x="17" y="139"/>
                    </a:lnTo>
                    <a:lnTo>
                      <a:pt x="24" y="148"/>
                    </a:lnTo>
                    <a:lnTo>
                      <a:pt x="32" y="155"/>
                    </a:lnTo>
                    <a:lnTo>
                      <a:pt x="41" y="162"/>
                    </a:lnTo>
                    <a:lnTo>
                      <a:pt x="50" y="167"/>
                    </a:lnTo>
                    <a:lnTo>
                      <a:pt x="61" y="171"/>
                    </a:lnTo>
                    <a:lnTo>
                      <a:pt x="71" y="174"/>
                    </a:lnTo>
                    <a:lnTo>
                      <a:pt x="82" y="175"/>
                    </a:lnTo>
                    <a:lnTo>
                      <a:pt x="93" y="175"/>
                    </a:lnTo>
                    <a:lnTo>
                      <a:pt x="104" y="174"/>
                    </a:lnTo>
                    <a:lnTo>
                      <a:pt x="115" y="171"/>
                    </a:lnTo>
                    <a:lnTo>
                      <a:pt x="125" y="167"/>
                    </a:lnTo>
                    <a:lnTo>
                      <a:pt x="134" y="162"/>
                    </a:lnTo>
                    <a:lnTo>
                      <a:pt x="143" y="155"/>
                    </a:lnTo>
                    <a:lnTo>
                      <a:pt x="151" y="148"/>
                    </a:lnTo>
                    <a:lnTo>
                      <a:pt x="158" y="139"/>
                    </a:lnTo>
                    <a:lnTo>
                      <a:pt x="164" y="130"/>
                    </a:lnTo>
                    <a:lnTo>
                      <a:pt x="169" y="120"/>
                    </a:lnTo>
                    <a:lnTo>
                      <a:pt x="172" y="109"/>
                    </a:lnTo>
                    <a:lnTo>
                      <a:pt x="174" y="99"/>
                    </a:lnTo>
                    <a:lnTo>
                      <a:pt x="175" y="88"/>
                    </a:lnTo>
                    <a:lnTo>
                      <a:pt x="174" y="77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64" name="Freeform 1054"/>
              <p:cNvSpPr>
                <a:spLocks/>
              </p:cNvSpPr>
              <p:nvPr/>
            </p:nvSpPr>
            <p:spPr bwMode="auto">
              <a:xfrm>
                <a:off x="5607" y="2138"/>
                <a:ext cx="143" cy="142"/>
              </a:xfrm>
              <a:custGeom>
                <a:avLst/>
                <a:gdLst>
                  <a:gd name="T0" fmla="*/ 275 w 277"/>
                  <a:gd name="T1" fmla="*/ 120 h 276"/>
                  <a:gd name="T2" fmla="*/ 275 w 277"/>
                  <a:gd name="T3" fmla="*/ 120 h 276"/>
                  <a:gd name="T4" fmla="*/ 272 w 277"/>
                  <a:gd name="T5" fmla="*/ 104 h 276"/>
                  <a:gd name="T6" fmla="*/ 267 w 277"/>
                  <a:gd name="T7" fmla="*/ 87 h 276"/>
                  <a:gd name="T8" fmla="*/ 259 w 277"/>
                  <a:gd name="T9" fmla="*/ 71 h 276"/>
                  <a:gd name="T10" fmla="*/ 250 w 277"/>
                  <a:gd name="T11" fmla="*/ 57 h 276"/>
                  <a:gd name="T12" fmla="*/ 239 w 277"/>
                  <a:gd name="T13" fmla="*/ 43 h 276"/>
                  <a:gd name="T14" fmla="*/ 226 w 277"/>
                  <a:gd name="T15" fmla="*/ 31 h 276"/>
                  <a:gd name="T16" fmla="*/ 212 w 277"/>
                  <a:gd name="T17" fmla="*/ 21 h 276"/>
                  <a:gd name="T18" fmla="*/ 197 w 277"/>
                  <a:gd name="T19" fmla="*/ 13 h 276"/>
                  <a:gd name="T20" fmla="*/ 181 w 277"/>
                  <a:gd name="T21" fmla="*/ 6 h 276"/>
                  <a:gd name="T22" fmla="*/ 164 w 277"/>
                  <a:gd name="T23" fmla="*/ 2 h 276"/>
                  <a:gd name="T24" fmla="*/ 147 w 277"/>
                  <a:gd name="T25" fmla="*/ 0 h 276"/>
                  <a:gd name="T26" fmla="*/ 130 w 277"/>
                  <a:gd name="T27" fmla="*/ 0 h 276"/>
                  <a:gd name="T28" fmla="*/ 112 w 277"/>
                  <a:gd name="T29" fmla="*/ 2 h 276"/>
                  <a:gd name="T30" fmla="*/ 96 w 277"/>
                  <a:gd name="T31" fmla="*/ 6 h 276"/>
                  <a:gd name="T32" fmla="*/ 79 w 277"/>
                  <a:gd name="T33" fmla="*/ 13 h 276"/>
                  <a:gd name="T34" fmla="*/ 64 w 277"/>
                  <a:gd name="T35" fmla="*/ 21 h 276"/>
                  <a:gd name="T36" fmla="*/ 50 w 277"/>
                  <a:gd name="T37" fmla="*/ 31 h 276"/>
                  <a:gd name="T38" fmla="*/ 38 w 277"/>
                  <a:gd name="T39" fmla="*/ 43 h 276"/>
                  <a:gd name="T40" fmla="*/ 26 w 277"/>
                  <a:gd name="T41" fmla="*/ 57 h 276"/>
                  <a:gd name="T42" fmla="*/ 17 w 277"/>
                  <a:gd name="T43" fmla="*/ 71 h 276"/>
                  <a:gd name="T44" fmla="*/ 10 w 277"/>
                  <a:gd name="T45" fmla="*/ 87 h 276"/>
                  <a:gd name="T46" fmla="*/ 4 w 277"/>
                  <a:gd name="T47" fmla="*/ 104 h 276"/>
                  <a:gd name="T48" fmla="*/ 1 w 277"/>
                  <a:gd name="T49" fmla="*/ 120 h 276"/>
                  <a:gd name="T50" fmla="*/ 0 w 277"/>
                  <a:gd name="T51" fmla="*/ 138 h 276"/>
                  <a:gd name="T52" fmla="*/ 1 w 277"/>
                  <a:gd name="T53" fmla="*/ 155 h 276"/>
                  <a:gd name="T54" fmla="*/ 4 w 277"/>
                  <a:gd name="T55" fmla="*/ 172 h 276"/>
                  <a:gd name="T56" fmla="*/ 10 w 277"/>
                  <a:gd name="T57" fmla="*/ 189 h 276"/>
                  <a:gd name="T58" fmla="*/ 17 w 277"/>
                  <a:gd name="T59" fmla="*/ 204 h 276"/>
                  <a:gd name="T60" fmla="*/ 26 w 277"/>
                  <a:gd name="T61" fmla="*/ 219 h 276"/>
                  <a:gd name="T62" fmla="*/ 38 w 277"/>
                  <a:gd name="T63" fmla="*/ 232 h 276"/>
                  <a:gd name="T64" fmla="*/ 50 w 277"/>
                  <a:gd name="T65" fmla="*/ 244 h 276"/>
                  <a:gd name="T66" fmla="*/ 64 w 277"/>
                  <a:gd name="T67" fmla="*/ 255 h 276"/>
                  <a:gd name="T68" fmla="*/ 79 w 277"/>
                  <a:gd name="T69" fmla="*/ 263 h 276"/>
                  <a:gd name="T70" fmla="*/ 96 w 277"/>
                  <a:gd name="T71" fmla="*/ 269 h 276"/>
                  <a:gd name="T72" fmla="*/ 112 w 277"/>
                  <a:gd name="T73" fmla="*/ 274 h 276"/>
                  <a:gd name="T74" fmla="*/ 130 w 277"/>
                  <a:gd name="T75" fmla="*/ 276 h 276"/>
                  <a:gd name="T76" fmla="*/ 147 w 277"/>
                  <a:gd name="T77" fmla="*/ 276 h 276"/>
                  <a:gd name="T78" fmla="*/ 164 w 277"/>
                  <a:gd name="T79" fmla="*/ 274 h 276"/>
                  <a:gd name="T80" fmla="*/ 181 w 277"/>
                  <a:gd name="T81" fmla="*/ 269 h 276"/>
                  <a:gd name="T82" fmla="*/ 197 w 277"/>
                  <a:gd name="T83" fmla="*/ 263 h 276"/>
                  <a:gd name="T84" fmla="*/ 212 w 277"/>
                  <a:gd name="T85" fmla="*/ 255 h 276"/>
                  <a:gd name="T86" fmla="*/ 226 w 277"/>
                  <a:gd name="T87" fmla="*/ 244 h 276"/>
                  <a:gd name="T88" fmla="*/ 239 w 277"/>
                  <a:gd name="T89" fmla="*/ 232 h 276"/>
                  <a:gd name="T90" fmla="*/ 250 w 277"/>
                  <a:gd name="T91" fmla="*/ 219 h 276"/>
                  <a:gd name="T92" fmla="*/ 259 w 277"/>
                  <a:gd name="T93" fmla="*/ 204 h 276"/>
                  <a:gd name="T94" fmla="*/ 267 w 277"/>
                  <a:gd name="T95" fmla="*/ 189 h 276"/>
                  <a:gd name="T96" fmla="*/ 272 w 277"/>
                  <a:gd name="T97" fmla="*/ 172 h 276"/>
                  <a:gd name="T98" fmla="*/ 275 w 277"/>
                  <a:gd name="T99" fmla="*/ 155 h 276"/>
                  <a:gd name="T100" fmla="*/ 277 w 277"/>
                  <a:gd name="T101" fmla="*/ 138 h 276"/>
                  <a:gd name="T102" fmla="*/ 275 w 277"/>
                  <a:gd name="T103" fmla="*/ 12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77" h="276">
                    <a:moveTo>
                      <a:pt x="275" y="120"/>
                    </a:moveTo>
                    <a:lnTo>
                      <a:pt x="275" y="120"/>
                    </a:lnTo>
                    <a:lnTo>
                      <a:pt x="272" y="104"/>
                    </a:lnTo>
                    <a:lnTo>
                      <a:pt x="267" y="87"/>
                    </a:lnTo>
                    <a:lnTo>
                      <a:pt x="259" y="71"/>
                    </a:lnTo>
                    <a:lnTo>
                      <a:pt x="250" y="57"/>
                    </a:lnTo>
                    <a:lnTo>
                      <a:pt x="239" y="43"/>
                    </a:lnTo>
                    <a:lnTo>
                      <a:pt x="226" y="31"/>
                    </a:lnTo>
                    <a:lnTo>
                      <a:pt x="212" y="21"/>
                    </a:lnTo>
                    <a:lnTo>
                      <a:pt x="197" y="13"/>
                    </a:lnTo>
                    <a:lnTo>
                      <a:pt x="181" y="6"/>
                    </a:lnTo>
                    <a:lnTo>
                      <a:pt x="164" y="2"/>
                    </a:lnTo>
                    <a:lnTo>
                      <a:pt x="147" y="0"/>
                    </a:lnTo>
                    <a:lnTo>
                      <a:pt x="130" y="0"/>
                    </a:lnTo>
                    <a:lnTo>
                      <a:pt x="112" y="2"/>
                    </a:lnTo>
                    <a:lnTo>
                      <a:pt x="96" y="6"/>
                    </a:lnTo>
                    <a:lnTo>
                      <a:pt x="79" y="13"/>
                    </a:lnTo>
                    <a:lnTo>
                      <a:pt x="64" y="21"/>
                    </a:lnTo>
                    <a:lnTo>
                      <a:pt x="50" y="31"/>
                    </a:lnTo>
                    <a:lnTo>
                      <a:pt x="38" y="43"/>
                    </a:lnTo>
                    <a:lnTo>
                      <a:pt x="26" y="57"/>
                    </a:lnTo>
                    <a:lnTo>
                      <a:pt x="17" y="71"/>
                    </a:lnTo>
                    <a:lnTo>
                      <a:pt x="10" y="87"/>
                    </a:lnTo>
                    <a:lnTo>
                      <a:pt x="4" y="104"/>
                    </a:lnTo>
                    <a:lnTo>
                      <a:pt x="1" y="120"/>
                    </a:lnTo>
                    <a:lnTo>
                      <a:pt x="0" y="138"/>
                    </a:lnTo>
                    <a:lnTo>
                      <a:pt x="1" y="155"/>
                    </a:lnTo>
                    <a:lnTo>
                      <a:pt x="4" y="172"/>
                    </a:lnTo>
                    <a:lnTo>
                      <a:pt x="10" y="189"/>
                    </a:lnTo>
                    <a:lnTo>
                      <a:pt x="17" y="204"/>
                    </a:lnTo>
                    <a:lnTo>
                      <a:pt x="26" y="219"/>
                    </a:lnTo>
                    <a:lnTo>
                      <a:pt x="38" y="232"/>
                    </a:lnTo>
                    <a:lnTo>
                      <a:pt x="50" y="244"/>
                    </a:lnTo>
                    <a:lnTo>
                      <a:pt x="64" y="255"/>
                    </a:lnTo>
                    <a:lnTo>
                      <a:pt x="79" y="263"/>
                    </a:lnTo>
                    <a:lnTo>
                      <a:pt x="96" y="269"/>
                    </a:lnTo>
                    <a:lnTo>
                      <a:pt x="112" y="274"/>
                    </a:lnTo>
                    <a:lnTo>
                      <a:pt x="130" y="276"/>
                    </a:lnTo>
                    <a:lnTo>
                      <a:pt x="147" y="276"/>
                    </a:lnTo>
                    <a:lnTo>
                      <a:pt x="164" y="274"/>
                    </a:lnTo>
                    <a:lnTo>
                      <a:pt x="181" y="269"/>
                    </a:lnTo>
                    <a:lnTo>
                      <a:pt x="197" y="263"/>
                    </a:lnTo>
                    <a:lnTo>
                      <a:pt x="212" y="255"/>
                    </a:lnTo>
                    <a:lnTo>
                      <a:pt x="226" y="244"/>
                    </a:lnTo>
                    <a:lnTo>
                      <a:pt x="239" y="232"/>
                    </a:lnTo>
                    <a:lnTo>
                      <a:pt x="250" y="219"/>
                    </a:lnTo>
                    <a:lnTo>
                      <a:pt x="259" y="204"/>
                    </a:lnTo>
                    <a:lnTo>
                      <a:pt x="267" y="189"/>
                    </a:lnTo>
                    <a:lnTo>
                      <a:pt x="272" y="172"/>
                    </a:lnTo>
                    <a:lnTo>
                      <a:pt x="275" y="155"/>
                    </a:lnTo>
                    <a:lnTo>
                      <a:pt x="277" y="138"/>
                    </a:lnTo>
                    <a:lnTo>
                      <a:pt x="275" y="12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65" name="Freeform 1055"/>
              <p:cNvSpPr>
                <a:spLocks/>
              </p:cNvSpPr>
              <p:nvPr/>
            </p:nvSpPr>
            <p:spPr bwMode="auto">
              <a:xfrm>
                <a:off x="5607" y="2138"/>
                <a:ext cx="143" cy="142"/>
              </a:xfrm>
              <a:custGeom>
                <a:avLst/>
                <a:gdLst>
                  <a:gd name="T0" fmla="*/ 275 w 277"/>
                  <a:gd name="T1" fmla="*/ 120 h 276"/>
                  <a:gd name="T2" fmla="*/ 275 w 277"/>
                  <a:gd name="T3" fmla="*/ 120 h 276"/>
                  <a:gd name="T4" fmla="*/ 272 w 277"/>
                  <a:gd name="T5" fmla="*/ 104 h 276"/>
                  <a:gd name="T6" fmla="*/ 267 w 277"/>
                  <a:gd name="T7" fmla="*/ 87 h 276"/>
                  <a:gd name="T8" fmla="*/ 259 w 277"/>
                  <a:gd name="T9" fmla="*/ 71 h 276"/>
                  <a:gd name="T10" fmla="*/ 250 w 277"/>
                  <a:gd name="T11" fmla="*/ 57 h 276"/>
                  <a:gd name="T12" fmla="*/ 239 w 277"/>
                  <a:gd name="T13" fmla="*/ 43 h 276"/>
                  <a:gd name="T14" fmla="*/ 226 w 277"/>
                  <a:gd name="T15" fmla="*/ 31 h 276"/>
                  <a:gd name="T16" fmla="*/ 212 w 277"/>
                  <a:gd name="T17" fmla="*/ 21 h 276"/>
                  <a:gd name="T18" fmla="*/ 197 w 277"/>
                  <a:gd name="T19" fmla="*/ 13 h 276"/>
                  <a:gd name="T20" fmla="*/ 181 w 277"/>
                  <a:gd name="T21" fmla="*/ 6 h 276"/>
                  <a:gd name="T22" fmla="*/ 164 w 277"/>
                  <a:gd name="T23" fmla="*/ 2 h 276"/>
                  <a:gd name="T24" fmla="*/ 147 w 277"/>
                  <a:gd name="T25" fmla="*/ 0 h 276"/>
                  <a:gd name="T26" fmla="*/ 130 w 277"/>
                  <a:gd name="T27" fmla="*/ 0 h 276"/>
                  <a:gd name="T28" fmla="*/ 112 w 277"/>
                  <a:gd name="T29" fmla="*/ 2 h 276"/>
                  <a:gd name="T30" fmla="*/ 96 w 277"/>
                  <a:gd name="T31" fmla="*/ 6 h 276"/>
                  <a:gd name="T32" fmla="*/ 79 w 277"/>
                  <a:gd name="T33" fmla="*/ 13 h 276"/>
                  <a:gd name="T34" fmla="*/ 64 w 277"/>
                  <a:gd name="T35" fmla="*/ 21 h 276"/>
                  <a:gd name="T36" fmla="*/ 50 w 277"/>
                  <a:gd name="T37" fmla="*/ 31 h 276"/>
                  <a:gd name="T38" fmla="*/ 38 w 277"/>
                  <a:gd name="T39" fmla="*/ 43 h 276"/>
                  <a:gd name="T40" fmla="*/ 26 w 277"/>
                  <a:gd name="T41" fmla="*/ 57 h 276"/>
                  <a:gd name="T42" fmla="*/ 17 w 277"/>
                  <a:gd name="T43" fmla="*/ 71 h 276"/>
                  <a:gd name="T44" fmla="*/ 10 w 277"/>
                  <a:gd name="T45" fmla="*/ 87 h 276"/>
                  <a:gd name="T46" fmla="*/ 4 w 277"/>
                  <a:gd name="T47" fmla="*/ 104 h 276"/>
                  <a:gd name="T48" fmla="*/ 1 w 277"/>
                  <a:gd name="T49" fmla="*/ 120 h 276"/>
                  <a:gd name="T50" fmla="*/ 0 w 277"/>
                  <a:gd name="T51" fmla="*/ 138 h 276"/>
                  <a:gd name="T52" fmla="*/ 1 w 277"/>
                  <a:gd name="T53" fmla="*/ 155 h 276"/>
                  <a:gd name="T54" fmla="*/ 4 w 277"/>
                  <a:gd name="T55" fmla="*/ 172 h 276"/>
                  <a:gd name="T56" fmla="*/ 10 w 277"/>
                  <a:gd name="T57" fmla="*/ 189 h 276"/>
                  <a:gd name="T58" fmla="*/ 17 w 277"/>
                  <a:gd name="T59" fmla="*/ 204 h 276"/>
                  <a:gd name="T60" fmla="*/ 26 w 277"/>
                  <a:gd name="T61" fmla="*/ 219 h 276"/>
                  <a:gd name="T62" fmla="*/ 38 w 277"/>
                  <a:gd name="T63" fmla="*/ 232 h 276"/>
                  <a:gd name="T64" fmla="*/ 50 w 277"/>
                  <a:gd name="T65" fmla="*/ 244 h 276"/>
                  <a:gd name="T66" fmla="*/ 64 w 277"/>
                  <a:gd name="T67" fmla="*/ 255 h 276"/>
                  <a:gd name="T68" fmla="*/ 79 w 277"/>
                  <a:gd name="T69" fmla="*/ 263 h 276"/>
                  <a:gd name="T70" fmla="*/ 96 w 277"/>
                  <a:gd name="T71" fmla="*/ 269 h 276"/>
                  <a:gd name="T72" fmla="*/ 112 w 277"/>
                  <a:gd name="T73" fmla="*/ 274 h 276"/>
                  <a:gd name="T74" fmla="*/ 130 w 277"/>
                  <a:gd name="T75" fmla="*/ 276 h 276"/>
                  <a:gd name="T76" fmla="*/ 147 w 277"/>
                  <a:gd name="T77" fmla="*/ 276 h 276"/>
                  <a:gd name="T78" fmla="*/ 164 w 277"/>
                  <a:gd name="T79" fmla="*/ 274 h 276"/>
                  <a:gd name="T80" fmla="*/ 181 w 277"/>
                  <a:gd name="T81" fmla="*/ 269 h 276"/>
                  <a:gd name="T82" fmla="*/ 197 w 277"/>
                  <a:gd name="T83" fmla="*/ 263 h 276"/>
                  <a:gd name="T84" fmla="*/ 212 w 277"/>
                  <a:gd name="T85" fmla="*/ 255 h 276"/>
                  <a:gd name="T86" fmla="*/ 226 w 277"/>
                  <a:gd name="T87" fmla="*/ 244 h 276"/>
                  <a:gd name="T88" fmla="*/ 239 w 277"/>
                  <a:gd name="T89" fmla="*/ 232 h 276"/>
                  <a:gd name="T90" fmla="*/ 250 w 277"/>
                  <a:gd name="T91" fmla="*/ 219 h 276"/>
                  <a:gd name="T92" fmla="*/ 259 w 277"/>
                  <a:gd name="T93" fmla="*/ 204 h 276"/>
                  <a:gd name="T94" fmla="*/ 267 w 277"/>
                  <a:gd name="T95" fmla="*/ 189 h 276"/>
                  <a:gd name="T96" fmla="*/ 272 w 277"/>
                  <a:gd name="T97" fmla="*/ 172 h 276"/>
                  <a:gd name="T98" fmla="*/ 275 w 277"/>
                  <a:gd name="T99" fmla="*/ 155 h 276"/>
                  <a:gd name="T100" fmla="*/ 277 w 277"/>
                  <a:gd name="T101" fmla="*/ 138 h 276"/>
                  <a:gd name="T102" fmla="*/ 275 w 277"/>
                  <a:gd name="T103" fmla="*/ 12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77" h="276">
                    <a:moveTo>
                      <a:pt x="275" y="120"/>
                    </a:moveTo>
                    <a:lnTo>
                      <a:pt x="275" y="120"/>
                    </a:lnTo>
                    <a:lnTo>
                      <a:pt x="272" y="104"/>
                    </a:lnTo>
                    <a:lnTo>
                      <a:pt x="267" y="87"/>
                    </a:lnTo>
                    <a:lnTo>
                      <a:pt x="259" y="71"/>
                    </a:lnTo>
                    <a:lnTo>
                      <a:pt x="250" y="57"/>
                    </a:lnTo>
                    <a:lnTo>
                      <a:pt x="239" y="43"/>
                    </a:lnTo>
                    <a:lnTo>
                      <a:pt x="226" y="31"/>
                    </a:lnTo>
                    <a:lnTo>
                      <a:pt x="212" y="21"/>
                    </a:lnTo>
                    <a:lnTo>
                      <a:pt x="197" y="13"/>
                    </a:lnTo>
                    <a:lnTo>
                      <a:pt x="181" y="6"/>
                    </a:lnTo>
                    <a:lnTo>
                      <a:pt x="164" y="2"/>
                    </a:lnTo>
                    <a:lnTo>
                      <a:pt x="147" y="0"/>
                    </a:lnTo>
                    <a:lnTo>
                      <a:pt x="130" y="0"/>
                    </a:lnTo>
                    <a:lnTo>
                      <a:pt x="112" y="2"/>
                    </a:lnTo>
                    <a:lnTo>
                      <a:pt x="96" y="6"/>
                    </a:lnTo>
                    <a:lnTo>
                      <a:pt x="79" y="13"/>
                    </a:lnTo>
                    <a:lnTo>
                      <a:pt x="64" y="21"/>
                    </a:lnTo>
                    <a:lnTo>
                      <a:pt x="50" y="31"/>
                    </a:lnTo>
                    <a:lnTo>
                      <a:pt x="38" y="43"/>
                    </a:lnTo>
                    <a:lnTo>
                      <a:pt x="26" y="57"/>
                    </a:lnTo>
                    <a:lnTo>
                      <a:pt x="17" y="71"/>
                    </a:lnTo>
                    <a:lnTo>
                      <a:pt x="10" y="87"/>
                    </a:lnTo>
                    <a:lnTo>
                      <a:pt x="4" y="104"/>
                    </a:lnTo>
                    <a:lnTo>
                      <a:pt x="1" y="120"/>
                    </a:lnTo>
                    <a:lnTo>
                      <a:pt x="0" y="138"/>
                    </a:lnTo>
                    <a:lnTo>
                      <a:pt x="1" y="155"/>
                    </a:lnTo>
                    <a:lnTo>
                      <a:pt x="4" y="172"/>
                    </a:lnTo>
                    <a:lnTo>
                      <a:pt x="10" y="189"/>
                    </a:lnTo>
                    <a:lnTo>
                      <a:pt x="17" y="204"/>
                    </a:lnTo>
                    <a:lnTo>
                      <a:pt x="26" y="219"/>
                    </a:lnTo>
                    <a:lnTo>
                      <a:pt x="38" y="232"/>
                    </a:lnTo>
                    <a:lnTo>
                      <a:pt x="50" y="244"/>
                    </a:lnTo>
                    <a:lnTo>
                      <a:pt x="64" y="255"/>
                    </a:lnTo>
                    <a:lnTo>
                      <a:pt x="79" y="263"/>
                    </a:lnTo>
                    <a:lnTo>
                      <a:pt x="96" y="269"/>
                    </a:lnTo>
                    <a:lnTo>
                      <a:pt x="112" y="274"/>
                    </a:lnTo>
                    <a:lnTo>
                      <a:pt x="130" y="276"/>
                    </a:lnTo>
                    <a:lnTo>
                      <a:pt x="147" y="276"/>
                    </a:lnTo>
                    <a:lnTo>
                      <a:pt x="164" y="274"/>
                    </a:lnTo>
                    <a:lnTo>
                      <a:pt x="181" y="269"/>
                    </a:lnTo>
                    <a:lnTo>
                      <a:pt x="197" y="263"/>
                    </a:lnTo>
                    <a:lnTo>
                      <a:pt x="212" y="255"/>
                    </a:lnTo>
                    <a:lnTo>
                      <a:pt x="226" y="244"/>
                    </a:lnTo>
                    <a:lnTo>
                      <a:pt x="239" y="232"/>
                    </a:lnTo>
                    <a:lnTo>
                      <a:pt x="250" y="219"/>
                    </a:lnTo>
                    <a:lnTo>
                      <a:pt x="259" y="204"/>
                    </a:lnTo>
                    <a:lnTo>
                      <a:pt x="267" y="189"/>
                    </a:lnTo>
                    <a:lnTo>
                      <a:pt x="272" y="172"/>
                    </a:lnTo>
                    <a:lnTo>
                      <a:pt x="275" y="155"/>
                    </a:lnTo>
                    <a:lnTo>
                      <a:pt x="277" y="138"/>
                    </a:lnTo>
                    <a:lnTo>
                      <a:pt x="275" y="12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66" name="Freeform 1056"/>
              <p:cNvSpPr>
                <a:spLocks/>
              </p:cNvSpPr>
              <p:nvPr/>
            </p:nvSpPr>
            <p:spPr bwMode="auto">
              <a:xfrm>
                <a:off x="5028" y="2128"/>
                <a:ext cx="125" cy="125"/>
              </a:xfrm>
              <a:custGeom>
                <a:avLst/>
                <a:gdLst>
                  <a:gd name="T0" fmla="*/ 242 w 243"/>
                  <a:gd name="T1" fmla="*/ 106 h 242"/>
                  <a:gd name="T2" fmla="*/ 242 w 243"/>
                  <a:gd name="T3" fmla="*/ 106 h 242"/>
                  <a:gd name="T4" fmla="*/ 239 w 243"/>
                  <a:gd name="T5" fmla="*/ 91 h 242"/>
                  <a:gd name="T6" fmla="*/ 234 w 243"/>
                  <a:gd name="T7" fmla="*/ 76 h 242"/>
                  <a:gd name="T8" fmla="*/ 228 w 243"/>
                  <a:gd name="T9" fmla="*/ 63 h 242"/>
                  <a:gd name="T10" fmla="*/ 219 w 243"/>
                  <a:gd name="T11" fmla="*/ 50 h 242"/>
                  <a:gd name="T12" fmla="*/ 210 w 243"/>
                  <a:gd name="T13" fmla="*/ 38 h 242"/>
                  <a:gd name="T14" fmla="*/ 199 w 243"/>
                  <a:gd name="T15" fmla="*/ 28 h 242"/>
                  <a:gd name="T16" fmla="*/ 186 w 243"/>
                  <a:gd name="T17" fmla="*/ 19 h 242"/>
                  <a:gd name="T18" fmla="*/ 173 w 243"/>
                  <a:gd name="T19" fmla="*/ 11 h 242"/>
                  <a:gd name="T20" fmla="*/ 159 w 243"/>
                  <a:gd name="T21" fmla="*/ 6 h 242"/>
                  <a:gd name="T22" fmla="*/ 144 w 243"/>
                  <a:gd name="T23" fmla="*/ 2 h 242"/>
                  <a:gd name="T24" fmla="*/ 129 w 243"/>
                  <a:gd name="T25" fmla="*/ 0 h 242"/>
                  <a:gd name="T26" fmla="*/ 114 w 243"/>
                  <a:gd name="T27" fmla="*/ 0 h 242"/>
                  <a:gd name="T28" fmla="*/ 99 w 243"/>
                  <a:gd name="T29" fmla="*/ 2 h 242"/>
                  <a:gd name="T30" fmla="*/ 84 w 243"/>
                  <a:gd name="T31" fmla="*/ 6 h 242"/>
                  <a:gd name="T32" fmla="*/ 70 w 243"/>
                  <a:gd name="T33" fmla="*/ 11 h 242"/>
                  <a:gd name="T34" fmla="*/ 56 w 243"/>
                  <a:gd name="T35" fmla="*/ 19 h 242"/>
                  <a:gd name="T36" fmla="*/ 44 w 243"/>
                  <a:gd name="T37" fmla="*/ 28 h 242"/>
                  <a:gd name="T38" fmla="*/ 33 w 243"/>
                  <a:gd name="T39" fmla="*/ 38 h 242"/>
                  <a:gd name="T40" fmla="*/ 23 w 243"/>
                  <a:gd name="T41" fmla="*/ 50 h 242"/>
                  <a:gd name="T42" fmla="*/ 15 w 243"/>
                  <a:gd name="T43" fmla="*/ 63 h 242"/>
                  <a:gd name="T44" fmla="*/ 9 w 243"/>
                  <a:gd name="T45" fmla="*/ 76 h 242"/>
                  <a:gd name="T46" fmla="*/ 4 w 243"/>
                  <a:gd name="T47" fmla="*/ 91 h 242"/>
                  <a:gd name="T48" fmla="*/ 1 w 243"/>
                  <a:gd name="T49" fmla="*/ 106 h 242"/>
                  <a:gd name="T50" fmla="*/ 0 w 243"/>
                  <a:gd name="T51" fmla="*/ 121 h 242"/>
                  <a:gd name="T52" fmla="*/ 1 w 243"/>
                  <a:gd name="T53" fmla="*/ 136 h 242"/>
                  <a:gd name="T54" fmla="*/ 4 w 243"/>
                  <a:gd name="T55" fmla="*/ 151 h 242"/>
                  <a:gd name="T56" fmla="*/ 9 w 243"/>
                  <a:gd name="T57" fmla="*/ 166 h 242"/>
                  <a:gd name="T58" fmla="*/ 15 w 243"/>
                  <a:gd name="T59" fmla="*/ 180 h 242"/>
                  <a:gd name="T60" fmla="*/ 23 w 243"/>
                  <a:gd name="T61" fmla="*/ 192 h 242"/>
                  <a:gd name="T62" fmla="*/ 33 w 243"/>
                  <a:gd name="T63" fmla="*/ 204 h 242"/>
                  <a:gd name="T64" fmla="*/ 44 w 243"/>
                  <a:gd name="T65" fmla="*/ 215 h 242"/>
                  <a:gd name="T66" fmla="*/ 56 w 243"/>
                  <a:gd name="T67" fmla="*/ 224 h 242"/>
                  <a:gd name="T68" fmla="*/ 70 w 243"/>
                  <a:gd name="T69" fmla="*/ 231 h 242"/>
                  <a:gd name="T70" fmla="*/ 84 w 243"/>
                  <a:gd name="T71" fmla="*/ 236 h 242"/>
                  <a:gd name="T72" fmla="*/ 99 w 243"/>
                  <a:gd name="T73" fmla="*/ 240 h 242"/>
                  <a:gd name="T74" fmla="*/ 114 w 243"/>
                  <a:gd name="T75" fmla="*/ 242 h 242"/>
                  <a:gd name="T76" fmla="*/ 129 w 243"/>
                  <a:gd name="T77" fmla="*/ 242 h 242"/>
                  <a:gd name="T78" fmla="*/ 144 w 243"/>
                  <a:gd name="T79" fmla="*/ 240 h 242"/>
                  <a:gd name="T80" fmla="*/ 159 w 243"/>
                  <a:gd name="T81" fmla="*/ 236 h 242"/>
                  <a:gd name="T82" fmla="*/ 173 w 243"/>
                  <a:gd name="T83" fmla="*/ 231 h 242"/>
                  <a:gd name="T84" fmla="*/ 186 w 243"/>
                  <a:gd name="T85" fmla="*/ 224 h 242"/>
                  <a:gd name="T86" fmla="*/ 199 w 243"/>
                  <a:gd name="T87" fmla="*/ 215 h 242"/>
                  <a:gd name="T88" fmla="*/ 210 w 243"/>
                  <a:gd name="T89" fmla="*/ 204 h 242"/>
                  <a:gd name="T90" fmla="*/ 219 w 243"/>
                  <a:gd name="T91" fmla="*/ 192 h 242"/>
                  <a:gd name="T92" fmla="*/ 228 w 243"/>
                  <a:gd name="T93" fmla="*/ 180 h 242"/>
                  <a:gd name="T94" fmla="*/ 234 w 243"/>
                  <a:gd name="T95" fmla="*/ 166 h 242"/>
                  <a:gd name="T96" fmla="*/ 239 w 243"/>
                  <a:gd name="T97" fmla="*/ 151 h 242"/>
                  <a:gd name="T98" fmla="*/ 242 w 243"/>
                  <a:gd name="T99" fmla="*/ 136 h 242"/>
                  <a:gd name="T100" fmla="*/ 243 w 243"/>
                  <a:gd name="T101" fmla="*/ 121 h 242"/>
                  <a:gd name="T102" fmla="*/ 242 w 243"/>
                  <a:gd name="T103" fmla="*/ 106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43" h="242">
                    <a:moveTo>
                      <a:pt x="242" y="106"/>
                    </a:moveTo>
                    <a:lnTo>
                      <a:pt x="242" y="106"/>
                    </a:lnTo>
                    <a:lnTo>
                      <a:pt x="239" y="91"/>
                    </a:lnTo>
                    <a:lnTo>
                      <a:pt x="234" y="76"/>
                    </a:lnTo>
                    <a:lnTo>
                      <a:pt x="228" y="63"/>
                    </a:lnTo>
                    <a:lnTo>
                      <a:pt x="219" y="50"/>
                    </a:lnTo>
                    <a:lnTo>
                      <a:pt x="210" y="38"/>
                    </a:lnTo>
                    <a:lnTo>
                      <a:pt x="199" y="28"/>
                    </a:lnTo>
                    <a:lnTo>
                      <a:pt x="186" y="19"/>
                    </a:lnTo>
                    <a:lnTo>
                      <a:pt x="173" y="11"/>
                    </a:lnTo>
                    <a:lnTo>
                      <a:pt x="159" y="6"/>
                    </a:lnTo>
                    <a:lnTo>
                      <a:pt x="144" y="2"/>
                    </a:lnTo>
                    <a:lnTo>
                      <a:pt x="129" y="0"/>
                    </a:lnTo>
                    <a:lnTo>
                      <a:pt x="114" y="0"/>
                    </a:lnTo>
                    <a:lnTo>
                      <a:pt x="99" y="2"/>
                    </a:lnTo>
                    <a:lnTo>
                      <a:pt x="84" y="6"/>
                    </a:lnTo>
                    <a:lnTo>
                      <a:pt x="70" y="11"/>
                    </a:lnTo>
                    <a:lnTo>
                      <a:pt x="56" y="19"/>
                    </a:lnTo>
                    <a:lnTo>
                      <a:pt x="44" y="28"/>
                    </a:lnTo>
                    <a:lnTo>
                      <a:pt x="33" y="38"/>
                    </a:lnTo>
                    <a:lnTo>
                      <a:pt x="23" y="50"/>
                    </a:lnTo>
                    <a:lnTo>
                      <a:pt x="15" y="63"/>
                    </a:lnTo>
                    <a:lnTo>
                      <a:pt x="9" y="76"/>
                    </a:lnTo>
                    <a:lnTo>
                      <a:pt x="4" y="91"/>
                    </a:lnTo>
                    <a:lnTo>
                      <a:pt x="1" y="106"/>
                    </a:lnTo>
                    <a:lnTo>
                      <a:pt x="0" y="121"/>
                    </a:lnTo>
                    <a:lnTo>
                      <a:pt x="1" y="136"/>
                    </a:lnTo>
                    <a:lnTo>
                      <a:pt x="4" y="151"/>
                    </a:lnTo>
                    <a:lnTo>
                      <a:pt x="9" y="166"/>
                    </a:lnTo>
                    <a:lnTo>
                      <a:pt x="15" y="180"/>
                    </a:lnTo>
                    <a:lnTo>
                      <a:pt x="23" y="192"/>
                    </a:lnTo>
                    <a:lnTo>
                      <a:pt x="33" y="204"/>
                    </a:lnTo>
                    <a:lnTo>
                      <a:pt x="44" y="215"/>
                    </a:lnTo>
                    <a:lnTo>
                      <a:pt x="56" y="224"/>
                    </a:lnTo>
                    <a:lnTo>
                      <a:pt x="70" y="231"/>
                    </a:lnTo>
                    <a:lnTo>
                      <a:pt x="84" y="236"/>
                    </a:lnTo>
                    <a:lnTo>
                      <a:pt x="99" y="240"/>
                    </a:lnTo>
                    <a:lnTo>
                      <a:pt x="114" y="242"/>
                    </a:lnTo>
                    <a:lnTo>
                      <a:pt x="129" y="242"/>
                    </a:lnTo>
                    <a:lnTo>
                      <a:pt x="144" y="240"/>
                    </a:lnTo>
                    <a:lnTo>
                      <a:pt x="159" y="236"/>
                    </a:lnTo>
                    <a:lnTo>
                      <a:pt x="173" y="231"/>
                    </a:lnTo>
                    <a:lnTo>
                      <a:pt x="186" y="224"/>
                    </a:lnTo>
                    <a:lnTo>
                      <a:pt x="199" y="215"/>
                    </a:lnTo>
                    <a:lnTo>
                      <a:pt x="210" y="204"/>
                    </a:lnTo>
                    <a:lnTo>
                      <a:pt x="219" y="192"/>
                    </a:lnTo>
                    <a:lnTo>
                      <a:pt x="228" y="180"/>
                    </a:lnTo>
                    <a:lnTo>
                      <a:pt x="234" y="166"/>
                    </a:lnTo>
                    <a:lnTo>
                      <a:pt x="239" y="151"/>
                    </a:lnTo>
                    <a:lnTo>
                      <a:pt x="242" y="136"/>
                    </a:lnTo>
                    <a:lnTo>
                      <a:pt x="243" y="121"/>
                    </a:lnTo>
                    <a:lnTo>
                      <a:pt x="242" y="10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67" name="Freeform 1057"/>
              <p:cNvSpPr>
                <a:spLocks/>
              </p:cNvSpPr>
              <p:nvPr/>
            </p:nvSpPr>
            <p:spPr bwMode="auto">
              <a:xfrm>
                <a:off x="5028" y="2128"/>
                <a:ext cx="125" cy="125"/>
              </a:xfrm>
              <a:custGeom>
                <a:avLst/>
                <a:gdLst>
                  <a:gd name="T0" fmla="*/ 242 w 243"/>
                  <a:gd name="T1" fmla="*/ 106 h 242"/>
                  <a:gd name="T2" fmla="*/ 242 w 243"/>
                  <a:gd name="T3" fmla="*/ 106 h 242"/>
                  <a:gd name="T4" fmla="*/ 239 w 243"/>
                  <a:gd name="T5" fmla="*/ 91 h 242"/>
                  <a:gd name="T6" fmla="*/ 234 w 243"/>
                  <a:gd name="T7" fmla="*/ 76 h 242"/>
                  <a:gd name="T8" fmla="*/ 228 w 243"/>
                  <a:gd name="T9" fmla="*/ 63 h 242"/>
                  <a:gd name="T10" fmla="*/ 219 w 243"/>
                  <a:gd name="T11" fmla="*/ 50 h 242"/>
                  <a:gd name="T12" fmla="*/ 210 w 243"/>
                  <a:gd name="T13" fmla="*/ 38 h 242"/>
                  <a:gd name="T14" fmla="*/ 199 w 243"/>
                  <a:gd name="T15" fmla="*/ 28 h 242"/>
                  <a:gd name="T16" fmla="*/ 186 w 243"/>
                  <a:gd name="T17" fmla="*/ 19 h 242"/>
                  <a:gd name="T18" fmla="*/ 173 w 243"/>
                  <a:gd name="T19" fmla="*/ 11 h 242"/>
                  <a:gd name="T20" fmla="*/ 159 w 243"/>
                  <a:gd name="T21" fmla="*/ 6 h 242"/>
                  <a:gd name="T22" fmla="*/ 144 w 243"/>
                  <a:gd name="T23" fmla="*/ 2 h 242"/>
                  <a:gd name="T24" fmla="*/ 129 w 243"/>
                  <a:gd name="T25" fmla="*/ 0 h 242"/>
                  <a:gd name="T26" fmla="*/ 114 w 243"/>
                  <a:gd name="T27" fmla="*/ 0 h 242"/>
                  <a:gd name="T28" fmla="*/ 99 w 243"/>
                  <a:gd name="T29" fmla="*/ 2 h 242"/>
                  <a:gd name="T30" fmla="*/ 84 w 243"/>
                  <a:gd name="T31" fmla="*/ 6 h 242"/>
                  <a:gd name="T32" fmla="*/ 70 w 243"/>
                  <a:gd name="T33" fmla="*/ 11 h 242"/>
                  <a:gd name="T34" fmla="*/ 56 w 243"/>
                  <a:gd name="T35" fmla="*/ 19 h 242"/>
                  <a:gd name="T36" fmla="*/ 44 w 243"/>
                  <a:gd name="T37" fmla="*/ 28 h 242"/>
                  <a:gd name="T38" fmla="*/ 33 w 243"/>
                  <a:gd name="T39" fmla="*/ 38 h 242"/>
                  <a:gd name="T40" fmla="*/ 23 w 243"/>
                  <a:gd name="T41" fmla="*/ 50 h 242"/>
                  <a:gd name="T42" fmla="*/ 15 w 243"/>
                  <a:gd name="T43" fmla="*/ 63 h 242"/>
                  <a:gd name="T44" fmla="*/ 9 w 243"/>
                  <a:gd name="T45" fmla="*/ 76 h 242"/>
                  <a:gd name="T46" fmla="*/ 4 w 243"/>
                  <a:gd name="T47" fmla="*/ 91 h 242"/>
                  <a:gd name="T48" fmla="*/ 1 w 243"/>
                  <a:gd name="T49" fmla="*/ 106 h 242"/>
                  <a:gd name="T50" fmla="*/ 0 w 243"/>
                  <a:gd name="T51" fmla="*/ 121 h 242"/>
                  <a:gd name="T52" fmla="*/ 1 w 243"/>
                  <a:gd name="T53" fmla="*/ 136 h 242"/>
                  <a:gd name="T54" fmla="*/ 4 w 243"/>
                  <a:gd name="T55" fmla="*/ 151 h 242"/>
                  <a:gd name="T56" fmla="*/ 9 w 243"/>
                  <a:gd name="T57" fmla="*/ 166 h 242"/>
                  <a:gd name="T58" fmla="*/ 15 w 243"/>
                  <a:gd name="T59" fmla="*/ 180 h 242"/>
                  <a:gd name="T60" fmla="*/ 23 w 243"/>
                  <a:gd name="T61" fmla="*/ 192 h 242"/>
                  <a:gd name="T62" fmla="*/ 33 w 243"/>
                  <a:gd name="T63" fmla="*/ 204 h 242"/>
                  <a:gd name="T64" fmla="*/ 44 w 243"/>
                  <a:gd name="T65" fmla="*/ 215 h 242"/>
                  <a:gd name="T66" fmla="*/ 56 w 243"/>
                  <a:gd name="T67" fmla="*/ 224 h 242"/>
                  <a:gd name="T68" fmla="*/ 70 w 243"/>
                  <a:gd name="T69" fmla="*/ 231 h 242"/>
                  <a:gd name="T70" fmla="*/ 84 w 243"/>
                  <a:gd name="T71" fmla="*/ 236 h 242"/>
                  <a:gd name="T72" fmla="*/ 99 w 243"/>
                  <a:gd name="T73" fmla="*/ 240 h 242"/>
                  <a:gd name="T74" fmla="*/ 114 w 243"/>
                  <a:gd name="T75" fmla="*/ 242 h 242"/>
                  <a:gd name="T76" fmla="*/ 129 w 243"/>
                  <a:gd name="T77" fmla="*/ 242 h 242"/>
                  <a:gd name="T78" fmla="*/ 144 w 243"/>
                  <a:gd name="T79" fmla="*/ 240 h 242"/>
                  <a:gd name="T80" fmla="*/ 159 w 243"/>
                  <a:gd name="T81" fmla="*/ 236 h 242"/>
                  <a:gd name="T82" fmla="*/ 173 w 243"/>
                  <a:gd name="T83" fmla="*/ 231 h 242"/>
                  <a:gd name="T84" fmla="*/ 186 w 243"/>
                  <a:gd name="T85" fmla="*/ 224 h 242"/>
                  <a:gd name="T86" fmla="*/ 199 w 243"/>
                  <a:gd name="T87" fmla="*/ 215 h 242"/>
                  <a:gd name="T88" fmla="*/ 210 w 243"/>
                  <a:gd name="T89" fmla="*/ 204 h 242"/>
                  <a:gd name="T90" fmla="*/ 219 w 243"/>
                  <a:gd name="T91" fmla="*/ 192 h 242"/>
                  <a:gd name="T92" fmla="*/ 228 w 243"/>
                  <a:gd name="T93" fmla="*/ 180 h 242"/>
                  <a:gd name="T94" fmla="*/ 234 w 243"/>
                  <a:gd name="T95" fmla="*/ 166 h 242"/>
                  <a:gd name="T96" fmla="*/ 239 w 243"/>
                  <a:gd name="T97" fmla="*/ 151 h 242"/>
                  <a:gd name="T98" fmla="*/ 242 w 243"/>
                  <a:gd name="T99" fmla="*/ 136 h 242"/>
                  <a:gd name="T100" fmla="*/ 243 w 243"/>
                  <a:gd name="T101" fmla="*/ 121 h 242"/>
                  <a:gd name="T102" fmla="*/ 242 w 243"/>
                  <a:gd name="T103" fmla="*/ 106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43" h="242">
                    <a:moveTo>
                      <a:pt x="242" y="106"/>
                    </a:moveTo>
                    <a:lnTo>
                      <a:pt x="242" y="106"/>
                    </a:lnTo>
                    <a:lnTo>
                      <a:pt x="239" y="91"/>
                    </a:lnTo>
                    <a:lnTo>
                      <a:pt x="234" y="76"/>
                    </a:lnTo>
                    <a:lnTo>
                      <a:pt x="228" y="63"/>
                    </a:lnTo>
                    <a:lnTo>
                      <a:pt x="219" y="50"/>
                    </a:lnTo>
                    <a:lnTo>
                      <a:pt x="210" y="38"/>
                    </a:lnTo>
                    <a:lnTo>
                      <a:pt x="199" y="28"/>
                    </a:lnTo>
                    <a:lnTo>
                      <a:pt x="186" y="19"/>
                    </a:lnTo>
                    <a:lnTo>
                      <a:pt x="173" y="11"/>
                    </a:lnTo>
                    <a:lnTo>
                      <a:pt x="159" y="6"/>
                    </a:lnTo>
                    <a:lnTo>
                      <a:pt x="144" y="2"/>
                    </a:lnTo>
                    <a:lnTo>
                      <a:pt x="129" y="0"/>
                    </a:lnTo>
                    <a:lnTo>
                      <a:pt x="114" y="0"/>
                    </a:lnTo>
                    <a:lnTo>
                      <a:pt x="99" y="2"/>
                    </a:lnTo>
                    <a:lnTo>
                      <a:pt x="84" y="6"/>
                    </a:lnTo>
                    <a:lnTo>
                      <a:pt x="70" y="11"/>
                    </a:lnTo>
                    <a:lnTo>
                      <a:pt x="56" y="19"/>
                    </a:lnTo>
                    <a:lnTo>
                      <a:pt x="44" y="28"/>
                    </a:lnTo>
                    <a:lnTo>
                      <a:pt x="33" y="38"/>
                    </a:lnTo>
                    <a:lnTo>
                      <a:pt x="23" y="50"/>
                    </a:lnTo>
                    <a:lnTo>
                      <a:pt x="15" y="63"/>
                    </a:lnTo>
                    <a:lnTo>
                      <a:pt x="9" y="76"/>
                    </a:lnTo>
                    <a:lnTo>
                      <a:pt x="4" y="91"/>
                    </a:lnTo>
                    <a:lnTo>
                      <a:pt x="1" y="106"/>
                    </a:lnTo>
                    <a:lnTo>
                      <a:pt x="0" y="121"/>
                    </a:lnTo>
                    <a:lnTo>
                      <a:pt x="1" y="136"/>
                    </a:lnTo>
                    <a:lnTo>
                      <a:pt x="4" y="151"/>
                    </a:lnTo>
                    <a:lnTo>
                      <a:pt x="9" y="166"/>
                    </a:lnTo>
                    <a:lnTo>
                      <a:pt x="15" y="180"/>
                    </a:lnTo>
                    <a:lnTo>
                      <a:pt x="23" y="192"/>
                    </a:lnTo>
                    <a:lnTo>
                      <a:pt x="33" y="204"/>
                    </a:lnTo>
                    <a:lnTo>
                      <a:pt x="44" y="215"/>
                    </a:lnTo>
                    <a:lnTo>
                      <a:pt x="56" y="224"/>
                    </a:lnTo>
                    <a:lnTo>
                      <a:pt x="70" y="231"/>
                    </a:lnTo>
                    <a:lnTo>
                      <a:pt x="84" y="236"/>
                    </a:lnTo>
                    <a:lnTo>
                      <a:pt x="99" y="240"/>
                    </a:lnTo>
                    <a:lnTo>
                      <a:pt x="114" y="242"/>
                    </a:lnTo>
                    <a:lnTo>
                      <a:pt x="129" y="242"/>
                    </a:lnTo>
                    <a:lnTo>
                      <a:pt x="144" y="240"/>
                    </a:lnTo>
                    <a:lnTo>
                      <a:pt x="159" y="236"/>
                    </a:lnTo>
                    <a:lnTo>
                      <a:pt x="173" y="231"/>
                    </a:lnTo>
                    <a:lnTo>
                      <a:pt x="186" y="224"/>
                    </a:lnTo>
                    <a:lnTo>
                      <a:pt x="199" y="215"/>
                    </a:lnTo>
                    <a:lnTo>
                      <a:pt x="210" y="204"/>
                    </a:lnTo>
                    <a:lnTo>
                      <a:pt x="219" y="192"/>
                    </a:lnTo>
                    <a:lnTo>
                      <a:pt x="228" y="180"/>
                    </a:lnTo>
                    <a:lnTo>
                      <a:pt x="234" y="166"/>
                    </a:lnTo>
                    <a:lnTo>
                      <a:pt x="239" y="151"/>
                    </a:lnTo>
                    <a:lnTo>
                      <a:pt x="242" y="136"/>
                    </a:lnTo>
                    <a:lnTo>
                      <a:pt x="243" y="121"/>
                    </a:lnTo>
                    <a:lnTo>
                      <a:pt x="242" y="106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68" name="Freeform 1058"/>
              <p:cNvSpPr>
                <a:spLocks/>
              </p:cNvSpPr>
              <p:nvPr/>
            </p:nvSpPr>
            <p:spPr bwMode="auto">
              <a:xfrm>
                <a:off x="4938" y="2370"/>
                <a:ext cx="98" cy="98"/>
              </a:xfrm>
              <a:custGeom>
                <a:avLst/>
                <a:gdLst>
                  <a:gd name="T0" fmla="*/ 189 w 190"/>
                  <a:gd name="T1" fmla="*/ 83 h 190"/>
                  <a:gd name="T2" fmla="*/ 189 w 190"/>
                  <a:gd name="T3" fmla="*/ 83 h 190"/>
                  <a:gd name="T4" fmla="*/ 187 w 190"/>
                  <a:gd name="T5" fmla="*/ 71 h 190"/>
                  <a:gd name="T6" fmla="*/ 183 w 190"/>
                  <a:gd name="T7" fmla="*/ 60 h 190"/>
                  <a:gd name="T8" fmla="*/ 178 w 190"/>
                  <a:gd name="T9" fmla="*/ 49 h 190"/>
                  <a:gd name="T10" fmla="*/ 172 w 190"/>
                  <a:gd name="T11" fmla="*/ 39 h 190"/>
                  <a:gd name="T12" fmla="*/ 164 w 190"/>
                  <a:gd name="T13" fmla="*/ 30 h 190"/>
                  <a:gd name="T14" fmla="*/ 155 w 190"/>
                  <a:gd name="T15" fmla="*/ 22 h 190"/>
                  <a:gd name="T16" fmla="*/ 146 w 190"/>
                  <a:gd name="T17" fmla="*/ 15 h 190"/>
                  <a:gd name="T18" fmla="*/ 135 w 190"/>
                  <a:gd name="T19" fmla="*/ 9 h 190"/>
                  <a:gd name="T20" fmla="*/ 124 w 190"/>
                  <a:gd name="T21" fmla="*/ 5 h 190"/>
                  <a:gd name="T22" fmla="*/ 112 w 190"/>
                  <a:gd name="T23" fmla="*/ 2 h 190"/>
                  <a:gd name="T24" fmla="*/ 101 w 190"/>
                  <a:gd name="T25" fmla="*/ 0 h 190"/>
                  <a:gd name="T26" fmla="*/ 89 w 190"/>
                  <a:gd name="T27" fmla="*/ 0 h 190"/>
                  <a:gd name="T28" fmla="*/ 77 w 190"/>
                  <a:gd name="T29" fmla="*/ 2 h 190"/>
                  <a:gd name="T30" fmla="*/ 65 w 190"/>
                  <a:gd name="T31" fmla="*/ 5 h 190"/>
                  <a:gd name="T32" fmla="*/ 54 w 190"/>
                  <a:gd name="T33" fmla="*/ 9 h 190"/>
                  <a:gd name="T34" fmla="*/ 44 w 190"/>
                  <a:gd name="T35" fmla="*/ 15 h 190"/>
                  <a:gd name="T36" fmla="*/ 34 w 190"/>
                  <a:gd name="T37" fmla="*/ 22 h 190"/>
                  <a:gd name="T38" fmla="*/ 26 w 190"/>
                  <a:gd name="T39" fmla="*/ 30 h 190"/>
                  <a:gd name="T40" fmla="*/ 18 w 190"/>
                  <a:gd name="T41" fmla="*/ 39 h 190"/>
                  <a:gd name="T42" fmla="*/ 12 w 190"/>
                  <a:gd name="T43" fmla="*/ 49 h 190"/>
                  <a:gd name="T44" fmla="*/ 6 w 190"/>
                  <a:gd name="T45" fmla="*/ 60 h 190"/>
                  <a:gd name="T46" fmla="*/ 3 w 190"/>
                  <a:gd name="T47" fmla="*/ 71 h 190"/>
                  <a:gd name="T48" fmla="*/ 0 w 190"/>
                  <a:gd name="T49" fmla="*/ 83 h 190"/>
                  <a:gd name="T50" fmla="*/ 0 w 190"/>
                  <a:gd name="T51" fmla="*/ 95 h 190"/>
                  <a:gd name="T52" fmla="*/ 0 w 190"/>
                  <a:gd name="T53" fmla="*/ 107 h 190"/>
                  <a:gd name="T54" fmla="*/ 3 w 190"/>
                  <a:gd name="T55" fmla="*/ 119 h 190"/>
                  <a:gd name="T56" fmla="*/ 6 w 190"/>
                  <a:gd name="T57" fmla="*/ 130 h 190"/>
                  <a:gd name="T58" fmla="*/ 12 w 190"/>
                  <a:gd name="T59" fmla="*/ 141 h 190"/>
                  <a:gd name="T60" fmla="*/ 18 w 190"/>
                  <a:gd name="T61" fmla="*/ 151 h 190"/>
                  <a:gd name="T62" fmla="*/ 26 w 190"/>
                  <a:gd name="T63" fmla="*/ 160 h 190"/>
                  <a:gd name="T64" fmla="*/ 34 w 190"/>
                  <a:gd name="T65" fmla="*/ 168 h 190"/>
                  <a:gd name="T66" fmla="*/ 44 w 190"/>
                  <a:gd name="T67" fmla="*/ 175 h 190"/>
                  <a:gd name="T68" fmla="*/ 54 w 190"/>
                  <a:gd name="T69" fmla="*/ 181 h 190"/>
                  <a:gd name="T70" fmla="*/ 65 w 190"/>
                  <a:gd name="T71" fmla="*/ 185 h 190"/>
                  <a:gd name="T72" fmla="*/ 77 w 190"/>
                  <a:gd name="T73" fmla="*/ 188 h 190"/>
                  <a:gd name="T74" fmla="*/ 89 w 190"/>
                  <a:gd name="T75" fmla="*/ 190 h 190"/>
                  <a:gd name="T76" fmla="*/ 101 w 190"/>
                  <a:gd name="T77" fmla="*/ 190 h 190"/>
                  <a:gd name="T78" fmla="*/ 112 w 190"/>
                  <a:gd name="T79" fmla="*/ 188 h 190"/>
                  <a:gd name="T80" fmla="*/ 124 w 190"/>
                  <a:gd name="T81" fmla="*/ 185 h 190"/>
                  <a:gd name="T82" fmla="*/ 135 w 190"/>
                  <a:gd name="T83" fmla="*/ 181 h 190"/>
                  <a:gd name="T84" fmla="*/ 146 w 190"/>
                  <a:gd name="T85" fmla="*/ 175 h 190"/>
                  <a:gd name="T86" fmla="*/ 155 w 190"/>
                  <a:gd name="T87" fmla="*/ 168 h 190"/>
                  <a:gd name="T88" fmla="*/ 164 w 190"/>
                  <a:gd name="T89" fmla="*/ 160 h 190"/>
                  <a:gd name="T90" fmla="*/ 172 w 190"/>
                  <a:gd name="T91" fmla="*/ 151 h 190"/>
                  <a:gd name="T92" fmla="*/ 178 w 190"/>
                  <a:gd name="T93" fmla="*/ 141 h 190"/>
                  <a:gd name="T94" fmla="*/ 183 w 190"/>
                  <a:gd name="T95" fmla="*/ 130 h 190"/>
                  <a:gd name="T96" fmla="*/ 187 w 190"/>
                  <a:gd name="T97" fmla="*/ 119 h 190"/>
                  <a:gd name="T98" fmla="*/ 189 w 190"/>
                  <a:gd name="T99" fmla="*/ 107 h 190"/>
                  <a:gd name="T100" fmla="*/ 190 w 190"/>
                  <a:gd name="T101" fmla="*/ 95 h 190"/>
                  <a:gd name="T102" fmla="*/ 189 w 190"/>
                  <a:gd name="T103" fmla="*/ 8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0" h="190">
                    <a:moveTo>
                      <a:pt x="189" y="83"/>
                    </a:moveTo>
                    <a:lnTo>
                      <a:pt x="189" y="83"/>
                    </a:lnTo>
                    <a:lnTo>
                      <a:pt x="187" y="71"/>
                    </a:lnTo>
                    <a:lnTo>
                      <a:pt x="183" y="60"/>
                    </a:lnTo>
                    <a:lnTo>
                      <a:pt x="178" y="49"/>
                    </a:lnTo>
                    <a:lnTo>
                      <a:pt x="172" y="39"/>
                    </a:lnTo>
                    <a:lnTo>
                      <a:pt x="164" y="30"/>
                    </a:lnTo>
                    <a:lnTo>
                      <a:pt x="155" y="22"/>
                    </a:lnTo>
                    <a:lnTo>
                      <a:pt x="146" y="15"/>
                    </a:lnTo>
                    <a:lnTo>
                      <a:pt x="135" y="9"/>
                    </a:lnTo>
                    <a:lnTo>
                      <a:pt x="124" y="5"/>
                    </a:lnTo>
                    <a:lnTo>
                      <a:pt x="112" y="2"/>
                    </a:lnTo>
                    <a:lnTo>
                      <a:pt x="101" y="0"/>
                    </a:lnTo>
                    <a:lnTo>
                      <a:pt x="89" y="0"/>
                    </a:lnTo>
                    <a:lnTo>
                      <a:pt x="77" y="2"/>
                    </a:lnTo>
                    <a:lnTo>
                      <a:pt x="65" y="5"/>
                    </a:lnTo>
                    <a:lnTo>
                      <a:pt x="54" y="9"/>
                    </a:lnTo>
                    <a:lnTo>
                      <a:pt x="44" y="15"/>
                    </a:lnTo>
                    <a:lnTo>
                      <a:pt x="34" y="22"/>
                    </a:lnTo>
                    <a:lnTo>
                      <a:pt x="26" y="30"/>
                    </a:lnTo>
                    <a:lnTo>
                      <a:pt x="18" y="39"/>
                    </a:lnTo>
                    <a:lnTo>
                      <a:pt x="12" y="49"/>
                    </a:lnTo>
                    <a:lnTo>
                      <a:pt x="6" y="60"/>
                    </a:lnTo>
                    <a:lnTo>
                      <a:pt x="3" y="71"/>
                    </a:lnTo>
                    <a:lnTo>
                      <a:pt x="0" y="83"/>
                    </a:lnTo>
                    <a:lnTo>
                      <a:pt x="0" y="95"/>
                    </a:lnTo>
                    <a:lnTo>
                      <a:pt x="0" y="107"/>
                    </a:lnTo>
                    <a:lnTo>
                      <a:pt x="3" y="119"/>
                    </a:lnTo>
                    <a:lnTo>
                      <a:pt x="6" y="130"/>
                    </a:lnTo>
                    <a:lnTo>
                      <a:pt x="12" y="141"/>
                    </a:lnTo>
                    <a:lnTo>
                      <a:pt x="18" y="151"/>
                    </a:lnTo>
                    <a:lnTo>
                      <a:pt x="26" y="160"/>
                    </a:lnTo>
                    <a:lnTo>
                      <a:pt x="34" y="168"/>
                    </a:lnTo>
                    <a:lnTo>
                      <a:pt x="44" y="175"/>
                    </a:lnTo>
                    <a:lnTo>
                      <a:pt x="54" y="181"/>
                    </a:lnTo>
                    <a:lnTo>
                      <a:pt x="65" y="185"/>
                    </a:lnTo>
                    <a:lnTo>
                      <a:pt x="77" y="188"/>
                    </a:lnTo>
                    <a:lnTo>
                      <a:pt x="89" y="190"/>
                    </a:lnTo>
                    <a:lnTo>
                      <a:pt x="101" y="190"/>
                    </a:lnTo>
                    <a:lnTo>
                      <a:pt x="112" y="188"/>
                    </a:lnTo>
                    <a:lnTo>
                      <a:pt x="124" y="185"/>
                    </a:lnTo>
                    <a:lnTo>
                      <a:pt x="135" y="181"/>
                    </a:lnTo>
                    <a:lnTo>
                      <a:pt x="146" y="175"/>
                    </a:lnTo>
                    <a:lnTo>
                      <a:pt x="155" y="168"/>
                    </a:lnTo>
                    <a:lnTo>
                      <a:pt x="164" y="160"/>
                    </a:lnTo>
                    <a:lnTo>
                      <a:pt x="172" y="151"/>
                    </a:lnTo>
                    <a:lnTo>
                      <a:pt x="178" y="141"/>
                    </a:lnTo>
                    <a:lnTo>
                      <a:pt x="183" y="130"/>
                    </a:lnTo>
                    <a:lnTo>
                      <a:pt x="187" y="119"/>
                    </a:lnTo>
                    <a:lnTo>
                      <a:pt x="189" y="107"/>
                    </a:lnTo>
                    <a:lnTo>
                      <a:pt x="190" y="95"/>
                    </a:lnTo>
                    <a:lnTo>
                      <a:pt x="189" y="8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69" name="Freeform 1059"/>
              <p:cNvSpPr>
                <a:spLocks/>
              </p:cNvSpPr>
              <p:nvPr/>
            </p:nvSpPr>
            <p:spPr bwMode="auto">
              <a:xfrm>
                <a:off x="4938" y="2370"/>
                <a:ext cx="98" cy="98"/>
              </a:xfrm>
              <a:custGeom>
                <a:avLst/>
                <a:gdLst>
                  <a:gd name="T0" fmla="*/ 189 w 190"/>
                  <a:gd name="T1" fmla="*/ 83 h 190"/>
                  <a:gd name="T2" fmla="*/ 189 w 190"/>
                  <a:gd name="T3" fmla="*/ 83 h 190"/>
                  <a:gd name="T4" fmla="*/ 187 w 190"/>
                  <a:gd name="T5" fmla="*/ 71 h 190"/>
                  <a:gd name="T6" fmla="*/ 183 w 190"/>
                  <a:gd name="T7" fmla="*/ 60 h 190"/>
                  <a:gd name="T8" fmla="*/ 178 w 190"/>
                  <a:gd name="T9" fmla="*/ 49 h 190"/>
                  <a:gd name="T10" fmla="*/ 172 w 190"/>
                  <a:gd name="T11" fmla="*/ 39 h 190"/>
                  <a:gd name="T12" fmla="*/ 164 w 190"/>
                  <a:gd name="T13" fmla="*/ 30 h 190"/>
                  <a:gd name="T14" fmla="*/ 155 w 190"/>
                  <a:gd name="T15" fmla="*/ 22 h 190"/>
                  <a:gd name="T16" fmla="*/ 146 w 190"/>
                  <a:gd name="T17" fmla="*/ 15 h 190"/>
                  <a:gd name="T18" fmla="*/ 135 w 190"/>
                  <a:gd name="T19" fmla="*/ 9 h 190"/>
                  <a:gd name="T20" fmla="*/ 124 w 190"/>
                  <a:gd name="T21" fmla="*/ 5 h 190"/>
                  <a:gd name="T22" fmla="*/ 112 w 190"/>
                  <a:gd name="T23" fmla="*/ 2 h 190"/>
                  <a:gd name="T24" fmla="*/ 101 w 190"/>
                  <a:gd name="T25" fmla="*/ 0 h 190"/>
                  <a:gd name="T26" fmla="*/ 89 w 190"/>
                  <a:gd name="T27" fmla="*/ 0 h 190"/>
                  <a:gd name="T28" fmla="*/ 77 w 190"/>
                  <a:gd name="T29" fmla="*/ 2 h 190"/>
                  <a:gd name="T30" fmla="*/ 65 w 190"/>
                  <a:gd name="T31" fmla="*/ 5 h 190"/>
                  <a:gd name="T32" fmla="*/ 54 w 190"/>
                  <a:gd name="T33" fmla="*/ 9 h 190"/>
                  <a:gd name="T34" fmla="*/ 44 w 190"/>
                  <a:gd name="T35" fmla="*/ 15 h 190"/>
                  <a:gd name="T36" fmla="*/ 34 w 190"/>
                  <a:gd name="T37" fmla="*/ 22 h 190"/>
                  <a:gd name="T38" fmla="*/ 26 w 190"/>
                  <a:gd name="T39" fmla="*/ 30 h 190"/>
                  <a:gd name="T40" fmla="*/ 18 w 190"/>
                  <a:gd name="T41" fmla="*/ 39 h 190"/>
                  <a:gd name="T42" fmla="*/ 12 w 190"/>
                  <a:gd name="T43" fmla="*/ 49 h 190"/>
                  <a:gd name="T44" fmla="*/ 6 w 190"/>
                  <a:gd name="T45" fmla="*/ 60 h 190"/>
                  <a:gd name="T46" fmla="*/ 3 w 190"/>
                  <a:gd name="T47" fmla="*/ 71 h 190"/>
                  <a:gd name="T48" fmla="*/ 0 w 190"/>
                  <a:gd name="T49" fmla="*/ 83 h 190"/>
                  <a:gd name="T50" fmla="*/ 0 w 190"/>
                  <a:gd name="T51" fmla="*/ 95 h 190"/>
                  <a:gd name="T52" fmla="*/ 0 w 190"/>
                  <a:gd name="T53" fmla="*/ 107 h 190"/>
                  <a:gd name="T54" fmla="*/ 3 w 190"/>
                  <a:gd name="T55" fmla="*/ 119 h 190"/>
                  <a:gd name="T56" fmla="*/ 6 w 190"/>
                  <a:gd name="T57" fmla="*/ 130 h 190"/>
                  <a:gd name="T58" fmla="*/ 12 w 190"/>
                  <a:gd name="T59" fmla="*/ 141 h 190"/>
                  <a:gd name="T60" fmla="*/ 18 w 190"/>
                  <a:gd name="T61" fmla="*/ 151 h 190"/>
                  <a:gd name="T62" fmla="*/ 26 w 190"/>
                  <a:gd name="T63" fmla="*/ 160 h 190"/>
                  <a:gd name="T64" fmla="*/ 34 w 190"/>
                  <a:gd name="T65" fmla="*/ 168 h 190"/>
                  <a:gd name="T66" fmla="*/ 44 w 190"/>
                  <a:gd name="T67" fmla="*/ 175 h 190"/>
                  <a:gd name="T68" fmla="*/ 54 w 190"/>
                  <a:gd name="T69" fmla="*/ 181 h 190"/>
                  <a:gd name="T70" fmla="*/ 65 w 190"/>
                  <a:gd name="T71" fmla="*/ 185 h 190"/>
                  <a:gd name="T72" fmla="*/ 77 w 190"/>
                  <a:gd name="T73" fmla="*/ 188 h 190"/>
                  <a:gd name="T74" fmla="*/ 89 w 190"/>
                  <a:gd name="T75" fmla="*/ 190 h 190"/>
                  <a:gd name="T76" fmla="*/ 101 w 190"/>
                  <a:gd name="T77" fmla="*/ 190 h 190"/>
                  <a:gd name="T78" fmla="*/ 112 w 190"/>
                  <a:gd name="T79" fmla="*/ 188 h 190"/>
                  <a:gd name="T80" fmla="*/ 124 w 190"/>
                  <a:gd name="T81" fmla="*/ 185 h 190"/>
                  <a:gd name="T82" fmla="*/ 135 w 190"/>
                  <a:gd name="T83" fmla="*/ 181 h 190"/>
                  <a:gd name="T84" fmla="*/ 146 w 190"/>
                  <a:gd name="T85" fmla="*/ 175 h 190"/>
                  <a:gd name="T86" fmla="*/ 155 w 190"/>
                  <a:gd name="T87" fmla="*/ 168 h 190"/>
                  <a:gd name="T88" fmla="*/ 164 w 190"/>
                  <a:gd name="T89" fmla="*/ 160 h 190"/>
                  <a:gd name="T90" fmla="*/ 172 w 190"/>
                  <a:gd name="T91" fmla="*/ 151 h 190"/>
                  <a:gd name="T92" fmla="*/ 178 w 190"/>
                  <a:gd name="T93" fmla="*/ 141 h 190"/>
                  <a:gd name="T94" fmla="*/ 183 w 190"/>
                  <a:gd name="T95" fmla="*/ 130 h 190"/>
                  <a:gd name="T96" fmla="*/ 187 w 190"/>
                  <a:gd name="T97" fmla="*/ 119 h 190"/>
                  <a:gd name="T98" fmla="*/ 189 w 190"/>
                  <a:gd name="T99" fmla="*/ 107 h 190"/>
                  <a:gd name="T100" fmla="*/ 190 w 190"/>
                  <a:gd name="T101" fmla="*/ 95 h 190"/>
                  <a:gd name="T102" fmla="*/ 189 w 190"/>
                  <a:gd name="T103" fmla="*/ 8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0" h="190">
                    <a:moveTo>
                      <a:pt x="189" y="83"/>
                    </a:moveTo>
                    <a:lnTo>
                      <a:pt x="189" y="83"/>
                    </a:lnTo>
                    <a:lnTo>
                      <a:pt x="187" y="71"/>
                    </a:lnTo>
                    <a:lnTo>
                      <a:pt x="183" y="60"/>
                    </a:lnTo>
                    <a:lnTo>
                      <a:pt x="178" y="49"/>
                    </a:lnTo>
                    <a:lnTo>
                      <a:pt x="172" y="39"/>
                    </a:lnTo>
                    <a:lnTo>
                      <a:pt x="164" y="30"/>
                    </a:lnTo>
                    <a:lnTo>
                      <a:pt x="155" y="22"/>
                    </a:lnTo>
                    <a:lnTo>
                      <a:pt x="146" y="15"/>
                    </a:lnTo>
                    <a:lnTo>
                      <a:pt x="135" y="9"/>
                    </a:lnTo>
                    <a:lnTo>
                      <a:pt x="124" y="5"/>
                    </a:lnTo>
                    <a:lnTo>
                      <a:pt x="112" y="2"/>
                    </a:lnTo>
                    <a:lnTo>
                      <a:pt x="101" y="0"/>
                    </a:lnTo>
                    <a:lnTo>
                      <a:pt x="89" y="0"/>
                    </a:lnTo>
                    <a:lnTo>
                      <a:pt x="77" y="2"/>
                    </a:lnTo>
                    <a:lnTo>
                      <a:pt x="65" y="5"/>
                    </a:lnTo>
                    <a:lnTo>
                      <a:pt x="54" y="9"/>
                    </a:lnTo>
                    <a:lnTo>
                      <a:pt x="44" y="15"/>
                    </a:lnTo>
                    <a:lnTo>
                      <a:pt x="34" y="22"/>
                    </a:lnTo>
                    <a:lnTo>
                      <a:pt x="26" y="30"/>
                    </a:lnTo>
                    <a:lnTo>
                      <a:pt x="18" y="39"/>
                    </a:lnTo>
                    <a:lnTo>
                      <a:pt x="12" y="49"/>
                    </a:lnTo>
                    <a:lnTo>
                      <a:pt x="6" y="60"/>
                    </a:lnTo>
                    <a:lnTo>
                      <a:pt x="3" y="71"/>
                    </a:lnTo>
                    <a:lnTo>
                      <a:pt x="0" y="83"/>
                    </a:lnTo>
                    <a:lnTo>
                      <a:pt x="0" y="95"/>
                    </a:lnTo>
                    <a:lnTo>
                      <a:pt x="0" y="107"/>
                    </a:lnTo>
                    <a:lnTo>
                      <a:pt x="3" y="119"/>
                    </a:lnTo>
                    <a:lnTo>
                      <a:pt x="6" y="130"/>
                    </a:lnTo>
                    <a:lnTo>
                      <a:pt x="12" y="141"/>
                    </a:lnTo>
                    <a:lnTo>
                      <a:pt x="18" y="151"/>
                    </a:lnTo>
                    <a:lnTo>
                      <a:pt x="26" y="160"/>
                    </a:lnTo>
                    <a:lnTo>
                      <a:pt x="34" y="168"/>
                    </a:lnTo>
                    <a:lnTo>
                      <a:pt x="44" y="175"/>
                    </a:lnTo>
                    <a:lnTo>
                      <a:pt x="54" y="181"/>
                    </a:lnTo>
                    <a:lnTo>
                      <a:pt x="65" y="185"/>
                    </a:lnTo>
                    <a:lnTo>
                      <a:pt x="77" y="188"/>
                    </a:lnTo>
                    <a:lnTo>
                      <a:pt x="89" y="190"/>
                    </a:lnTo>
                    <a:lnTo>
                      <a:pt x="101" y="190"/>
                    </a:lnTo>
                    <a:lnTo>
                      <a:pt x="112" y="188"/>
                    </a:lnTo>
                    <a:lnTo>
                      <a:pt x="124" y="185"/>
                    </a:lnTo>
                    <a:lnTo>
                      <a:pt x="135" y="181"/>
                    </a:lnTo>
                    <a:lnTo>
                      <a:pt x="146" y="175"/>
                    </a:lnTo>
                    <a:lnTo>
                      <a:pt x="155" y="168"/>
                    </a:lnTo>
                    <a:lnTo>
                      <a:pt x="164" y="160"/>
                    </a:lnTo>
                    <a:lnTo>
                      <a:pt x="172" y="151"/>
                    </a:lnTo>
                    <a:lnTo>
                      <a:pt x="178" y="141"/>
                    </a:lnTo>
                    <a:lnTo>
                      <a:pt x="183" y="130"/>
                    </a:lnTo>
                    <a:lnTo>
                      <a:pt x="187" y="119"/>
                    </a:lnTo>
                    <a:lnTo>
                      <a:pt x="189" y="107"/>
                    </a:lnTo>
                    <a:lnTo>
                      <a:pt x="190" y="95"/>
                    </a:lnTo>
                    <a:lnTo>
                      <a:pt x="189" y="83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70" name="Freeform 1060"/>
              <p:cNvSpPr>
                <a:spLocks/>
              </p:cNvSpPr>
              <p:nvPr/>
            </p:nvSpPr>
            <p:spPr bwMode="auto">
              <a:xfrm>
                <a:off x="5695" y="2660"/>
                <a:ext cx="312" cy="312"/>
              </a:xfrm>
              <a:custGeom>
                <a:avLst/>
                <a:gdLst>
                  <a:gd name="T0" fmla="*/ 603 w 605"/>
                  <a:gd name="T1" fmla="*/ 264 h 604"/>
                  <a:gd name="T2" fmla="*/ 603 w 605"/>
                  <a:gd name="T3" fmla="*/ 264 h 604"/>
                  <a:gd name="T4" fmla="*/ 596 w 605"/>
                  <a:gd name="T5" fmla="*/ 227 h 604"/>
                  <a:gd name="T6" fmla="*/ 584 w 605"/>
                  <a:gd name="T7" fmla="*/ 190 h 604"/>
                  <a:gd name="T8" fmla="*/ 568 w 605"/>
                  <a:gd name="T9" fmla="*/ 156 h 604"/>
                  <a:gd name="T10" fmla="*/ 547 w 605"/>
                  <a:gd name="T11" fmla="*/ 124 h 604"/>
                  <a:gd name="T12" fmla="*/ 523 w 605"/>
                  <a:gd name="T13" fmla="*/ 95 h 604"/>
                  <a:gd name="T14" fmla="*/ 496 w 605"/>
                  <a:gd name="T15" fmla="*/ 69 h 604"/>
                  <a:gd name="T16" fmla="*/ 465 w 605"/>
                  <a:gd name="T17" fmla="*/ 46 h 604"/>
                  <a:gd name="T18" fmla="*/ 431 w 605"/>
                  <a:gd name="T19" fmla="*/ 28 h 604"/>
                  <a:gd name="T20" fmla="*/ 396 w 605"/>
                  <a:gd name="T21" fmla="*/ 14 h 604"/>
                  <a:gd name="T22" fmla="*/ 359 w 605"/>
                  <a:gd name="T23" fmla="*/ 4 h 604"/>
                  <a:gd name="T24" fmla="*/ 322 w 605"/>
                  <a:gd name="T25" fmla="*/ 0 h 604"/>
                  <a:gd name="T26" fmla="*/ 284 w 605"/>
                  <a:gd name="T27" fmla="*/ 0 h 604"/>
                  <a:gd name="T28" fmla="*/ 246 w 605"/>
                  <a:gd name="T29" fmla="*/ 4 h 604"/>
                  <a:gd name="T30" fmla="*/ 209 w 605"/>
                  <a:gd name="T31" fmla="*/ 14 h 604"/>
                  <a:gd name="T32" fmla="*/ 174 w 605"/>
                  <a:gd name="T33" fmla="*/ 28 h 604"/>
                  <a:gd name="T34" fmla="*/ 140 w 605"/>
                  <a:gd name="T35" fmla="*/ 46 h 604"/>
                  <a:gd name="T36" fmla="*/ 110 w 605"/>
                  <a:gd name="T37" fmla="*/ 69 h 604"/>
                  <a:gd name="T38" fmla="*/ 82 w 605"/>
                  <a:gd name="T39" fmla="*/ 95 h 604"/>
                  <a:gd name="T40" fmla="*/ 58 w 605"/>
                  <a:gd name="T41" fmla="*/ 124 h 604"/>
                  <a:gd name="T42" fmla="*/ 37 w 605"/>
                  <a:gd name="T43" fmla="*/ 156 h 604"/>
                  <a:gd name="T44" fmla="*/ 21 w 605"/>
                  <a:gd name="T45" fmla="*/ 190 h 604"/>
                  <a:gd name="T46" fmla="*/ 9 w 605"/>
                  <a:gd name="T47" fmla="*/ 227 h 604"/>
                  <a:gd name="T48" fmla="*/ 2 w 605"/>
                  <a:gd name="T49" fmla="*/ 264 h 604"/>
                  <a:gd name="T50" fmla="*/ 0 w 605"/>
                  <a:gd name="T51" fmla="*/ 302 h 604"/>
                  <a:gd name="T52" fmla="*/ 2 w 605"/>
                  <a:gd name="T53" fmla="*/ 340 h 604"/>
                  <a:gd name="T54" fmla="*/ 9 w 605"/>
                  <a:gd name="T55" fmla="*/ 377 h 604"/>
                  <a:gd name="T56" fmla="*/ 21 w 605"/>
                  <a:gd name="T57" fmla="*/ 413 h 604"/>
                  <a:gd name="T58" fmla="*/ 37 w 605"/>
                  <a:gd name="T59" fmla="*/ 448 h 604"/>
                  <a:gd name="T60" fmla="*/ 58 w 605"/>
                  <a:gd name="T61" fmla="*/ 480 h 604"/>
                  <a:gd name="T62" fmla="*/ 82 w 605"/>
                  <a:gd name="T63" fmla="*/ 509 h 604"/>
                  <a:gd name="T64" fmla="*/ 110 w 605"/>
                  <a:gd name="T65" fmla="*/ 535 h 604"/>
                  <a:gd name="T66" fmla="*/ 140 w 605"/>
                  <a:gd name="T67" fmla="*/ 557 h 604"/>
                  <a:gd name="T68" fmla="*/ 174 w 605"/>
                  <a:gd name="T69" fmla="*/ 576 h 604"/>
                  <a:gd name="T70" fmla="*/ 209 w 605"/>
                  <a:gd name="T71" fmla="*/ 590 h 604"/>
                  <a:gd name="T72" fmla="*/ 246 w 605"/>
                  <a:gd name="T73" fmla="*/ 599 h 604"/>
                  <a:gd name="T74" fmla="*/ 284 w 605"/>
                  <a:gd name="T75" fmla="*/ 604 h 604"/>
                  <a:gd name="T76" fmla="*/ 322 w 605"/>
                  <a:gd name="T77" fmla="*/ 604 h 604"/>
                  <a:gd name="T78" fmla="*/ 359 w 605"/>
                  <a:gd name="T79" fmla="*/ 599 h 604"/>
                  <a:gd name="T80" fmla="*/ 396 w 605"/>
                  <a:gd name="T81" fmla="*/ 590 h 604"/>
                  <a:gd name="T82" fmla="*/ 431 w 605"/>
                  <a:gd name="T83" fmla="*/ 576 h 604"/>
                  <a:gd name="T84" fmla="*/ 465 w 605"/>
                  <a:gd name="T85" fmla="*/ 557 h 604"/>
                  <a:gd name="T86" fmla="*/ 496 w 605"/>
                  <a:gd name="T87" fmla="*/ 535 h 604"/>
                  <a:gd name="T88" fmla="*/ 523 w 605"/>
                  <a:gd name="T89" fmla="*/ 509 h 604"/>
                  <a:gd name="T90" fmla="*/ 547 w 605"/>
                  <a:gd name="T91" fmla="*/ 480 h 604"/>
                  <a:gd name="T92" fmla="*/ 568 w 605"/>
                  <a:gd name="T93" fmla="*/ 448 h 604"/>
                  <a:gd name="T94" fmla="*/ 584 w 605"/>
                  <a:gd name="T95" fmla="*/ 413 h 604"/>
                  <a:gd name="T96" fmla="*/ 596 w 605"/>
                  <a:gd name="T97" fmla="*/ 377 h 604"/>
                  <a:gd name="T98" fmla="*/ 603 w 605"/>
                  <a:gd name="T99" fmla="*/ 340 h 604"/>
                  <a:gd name="T100" fmla="*/ 605 w 605"/>
                  <a:gd name="T101" fmla="*/ 302 h 604"/>
                  <a:gd name="T102" fmla="*/ 603 w 605"/>
                  <a:gd name="T103" fmla="*/ 264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5" h="604">
                    <a:moveTo>
                      <a:pt x="603" y="264"/>
                    </a:moveTo>
                    <a:lnTo>
                      <a:pt x="603" y="264"/>
                    </a:lnTo>
                    <a:lnTo>
                      <a:pt x="596" y="227"/>
                    </a:lnTo>
                    <a:lnTo>
                      <a:pt x="584" y="190"/>
                    </a:lnTo>
                    <a:lnTo>
                      <a:pt x="568" y="156"/>
                    </a:lnTo>
                    <a:lnTo>
                      <a:pt x="547" y="124"/>
                    </a:lnTo>
                    <a:lnTo>
                      <a:pt x="523" y="95"/>
                    </a:lnTo>
                    <a:lnTo>
                      <a:pt x="496" y="69"/>
                    </a:lnTo>
                    <a:lnTo>
                      <a:pt x="465" y="46"/>
                    </a:lnTo>
                    <a:lnTo>
                      <a:pt x="431" y="28"/>
                    </a:lnTo>
                    <a:lnTo>
                      <a:pt x="396" y="14"/>
                    </a:lnTo>
                    <a:lnTo>
                      <a:pt x="359" y="4"/>
                    </a:lnTo>
                    <a:lnTo>
                      <a:pt x="322" y="0"/>
                    </a:lnTo>
                    <a:lnTo>
                      <a:pt x="284" y="0"/>
                    </a:lnTo>
                    <a:lnTo>
                      <a:pt x="246" y="4"/>
                    </a:lnTo>
                    <a:lnTo>
                      <a:pt x="209" y="14"/>
                    </a:lnTo>
                    <a:lnTo>
                      <a:pt x="174" y="28"/>
                    </a:lnTo>
                    <a:lnTo>
                      <a:pt x="140" y="46"/>
                    </a:lnTo>
                    <a:lnTo>
                      <a:pt x="110" y="69"/>
                    </a:lnTo>
                    <a:lnTo>
                      <a:pt x="82" y="95"/>
                    </a:lnTo>
                    <a:lnTo>
                      <a:pt x="58" y="124"/>
                    </a:lnTo>
                    <a:lnTo>
                      <a:pt x="37" y="156"/>
                    </a:lnTo>
                    <a:lnTo>
                      <a:pt x="21" y="190"/>
                    </a:lnTo>
                    <a:lnTo>
                      <a:pt x="9" y="227"/>
                    </a:lnTo>
                    <a:lnTo>
                      <a:pt x="2" y="264"/>
                    </a:lnTo>
                    <a:lnTo>
                      <a:pt x="0" y="302"/>
                    </a:lnTo>
                    <a:lnTo>
                      <a:pt x="2" y="340"/>
                    </a:lnTo>
                    <a:lnTo>
                      <a:pt x="9" y="377"/>
                    </a:lnTo>
                    <a:lnTo>
                      <a:pt x="21" y="413"/>
                    </a:lnTo>
                    <a:lnTo>
                      <a:pt x="37" y="448"/>
                    </a:lnTo>
                    <a:lnTo>
                      <a:pt x="58" y="480"/>
                    </a:lnTo>
                    <a:lnTo>
                      <a:pt x="82" y="509"/>
                    </a:lnTo>
                    <a:lnTo>
                      <a:pt x="110" y="535"/>
                    </a:lnTo>
                    <a:lnTo>
                      <a:pt x="140" y="557"/>
                    </a:lnTo>
                    <a:lnTo>
                      <a:pt x="174" y="576"/>
                    </a:lnTo>
                    <a:lnTo>
                      <a:pt x="209" y="590"/>
                    </a:lnTo>
                    <a:lnTo>
                      <a:pt x="246" y="599"/>
                    </a:lnTo>
                    <a:lnTo>
                      <a:pt x="284" y="604"/>
                    </a:lnTo>
                    <a:lnTo>
                      <a:pt x="322" y="604"/>
                    </a:lnTo>
                    <a:lnTo>
                      <a:pt x="359" y="599"/>
                    </a:lnTo>
                    <a:lnTo>
                      <a:pt x="396" y="590"/>
                    </a:lnTo>
                    <a:lnTo>
                      <a:pt x="431" y="576"/>
                    </a:lnTo>
                    <a:lnTo>
                      <a:pt x="465" y="557"/>
                    </a:lnTo>
                    <a:lnTo>
                      <a:pt x="496" y="535"/>
                    </a:lnTo>
                    <a:lnTo>
                      <a:pt x="523" y="509"/>
                    </a:lnTo>
                    <a:lnTo>
                      <a:pt x="547" y="480"/>
                    </a:lnTo>
                    <a:lnTo>
                      <a:pt x="568" y="448"/>
                    </a:lnTo>
                    <a:lnTo>
                      <a:pt x="584" y="413"/>
                    </a:lnTo>
                    <a:lnTo>
                      <a:pt x="596" y="377"/>
                    </a:lnTo>
                    <a:lnTo>
                      <a:pt x="603" y="340"/>
                    </a:lnTo>
                    <a:lnTo>
                      <a:pt x="605" y="302"/>
                    </a:lnTo>
                    <a:lnTo>
                      <a:pt x="603" y="26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71" name="Freeform 1061"/>
              <p:cNvSpPr>
                <a:spLocks/>
              </p:cNvSpPr>
              <p:nvPr/>
            </p:nvSpPr>
            <p:spPr bwMode="auto">
              <a:xfrm>
                <a:off x="5695" y="2660"/>
                <a:ext cx="312" cy="312"/>
              </a:xfrm>
              <a:custGeom>
                <a:avLst/>
                <a:gdLst>
                  <a:gd name="T0" fmla="*/ 603 w 605"/>
                  <a:gd name="T1" fmla="*/ 264 h 604"/>
                  <a:gd name="T2" fmla="*/ 603 w 605"/>
                  <a:gd name="T3" fmla="*/ 264 h 604"/>
                  <a:gd name="T4" fmla="*/ 596 w 605"/>
                  <a:gd name="T5" fmla="*/ 227 h 604"/>
                  <a:gd name="T6" fmla="*/ 584 w 605"/>
                  <a:gd name="T7" fmla="*/ 190 h 604"/>
                  <a:gd name="T8" fmla="*/ 568 w 605"/>
                  <a:gd name="T9" fmla="*/ 156 h 604"/>
                  <a:gd name="T10" fmla="*/ 547 w 605"/>
                  <a:gd name="T11" fmla="*/ 124 h 604"/>
                  <a:gd name="T12" fmla="*/ 523 w 605"/>
                  <a:gd name="T13" fmla="*/ 95 h 604"/>
                  <a:gd name="T14" fmla="*/ 496 w 605"/>
                  <a:gd name="T15" fmla="*/ 69 h 604"/>
                  <a:gd name="T16" fmla="*/ 465 w 605"/>
                  <a:gd name="T17" fmla="*/ 46 h 604"/>
                  <a:gd name="T18" fmla="*/ 431 w 605"/>
                  <a:gd name="T19" fmla="*/ 28 h 604"/>
                  <a:gd name="T20" fmla="*/ 396 w 605"/>
                  <a:gd name="T21" fmla="*/ 14 h 604"/>
                  <a:gd name="T22" fmla="*/ 359 w 605"/>
                  <a:gd name="T23" fmla="*/ 4 h 604"/>
                  <a:gd name="T24" fmla="*/ 322 w 605"/>
                  <a:gd name="T25" fmla="*/ 0 h 604"/>
                  <a:gd name="T26" fmla="*/ 284 w 605"/>
                  <a:gd name="T27" fmla="*/ 0 h 604"/>
                  <a:gd name="T28" fmla="*/ 246 w 605"/>
                  <a:gd name="T29" fmla="*/ 4 h 604"/>
                  <a:gd name="T30" fmla="*/ 209 w 605"/>
                  <a:gd name="T31" fmla="*/ 14 h 604"/>
                  <a:gd name="T32" fmla="*/ 174 w 605"/>
                  <a:gd name="T33" fmla="*/ 28 h 604"/>
                  <a:gd name="T34" fmla="*/ 140 w 605"/>
                  <a:gd name="T35" fmla="*/ 46 h 604"/>
                  <a:gd name="T36" fmla="*/ 110 w 605"/>
                  <a:gd name="T37" fmla="*/ 69 h 604"/>
                  <a:gd name="T38" fmla="*/ 82 w 605"/>
                  <a:gd name="T39" fmla="*/ 95 h 604"/>
                  <a:gd name="T40" fmla="*/ 58 w 605"/>
                  <a:gd name="T41" fmla="*/ 124 h 604"/>
                  <a:gd name="T42" fmla="*/ 37 w 605"/>
                  <a:gd name="T43" fmla="*/ 156 h 604"/>
                  <a:gd name="T44" fmla="*/ 21 w 605"/>
                  <a:gd name="T45" fmla="*/ 190 h 604"/>
                  <a:gd name="T46" fmla="*/ 9 w 605"/>
                  <a:gd name="T47" fmla="*/ 227 h 604"/>
                  <a:gd name="T48" fmla="*/ 2 w 605"/>
                  <a:gd name="T49" fmla="*/ 264 h 604"/>
                  <a:gd name="T50" fmla="*/ 0 w 605"/>
                  <a:gd name="T51" fmla="*/ 302 h 604"/>
                  <a:gd name="T52" fmla="*/ 2 w 605"/>
                  <a:gd name="T53" fmla="*/ 340 h 604"/>
                  <a:gd name="T54" fmla="*/ 9 w 605"/>
                  <a:gd name="T55" fmla="*/ 377 h 604"/>
                  <a:gd name="T56" fmla="*/ 21 w 605"/>
                  <a:gd name="T57" fmla="*/ 413 h 604"/>
                  <a:gd name="T58" fmla="*/ 37 w 605"/>
                  <a:gd name="T59" fmla="*/ 448 h 604"/>
                  <a:gd name="T60" fmla="*/ 58 w 605"/>
                  <a:gd name="T61" fmla="*/ 480 h 604"/>
                  <a:gd name="T62" fmla="*/ 82 w 605"/>
                  <a:gd name="T63" fmla="*/ 509 h 604"/>
                  <a:gd name="T64" fmla="*/ 110 w 605"/>
                  <a:gd name="T65" fmla="*/ 535 h 604"/>
                  <a:gd name="T66" fmla="*/ 140 w 605"/>
                  <a:gd name="T67" fmla="*/ 557 h 604"/>
                  <a:gd name="T68" fmla="*/ 174 w 605"/>
                  <a:gd name="T69" fmla="*/ 576 h 604"/>
                  <a:gd name="T70" fmla="*/ 209 w 605"/>
                  <a:gd name="T71" fmla="*/ 590 h 604"/>
                  <a:gd name="T72" fmla="*/ 246 w 605"/>
                  <a:gd name="T73" fmla="*/ 599 h 604"/>
                  <a:gd name="T74" fmla="*/ 284 w 605"/>
                  <a:gd name="T75" fmla="*/ 604 h 604"/>
                  <a:gd name="T76" fmla="*/ 322 w 605"/>
                  <a:gd name="T77" fmla="*/ 604 h 604"/>
                  <a:gd name="T78" fmla="*/ 359 w 605"/>
                  <a:gd name="T79" fmla="*/ 599 h 604"/>
                  <a:gd name="T80" fmla="*/ 396 w 605"/>
                  <a:gd name="T81" fmla="*/ 590 h 604"/>
                  <a:gd name="T82" fmla="*/ 431 w 605"/>
                  <a:gd name="T83" fmla="*/ 576 h 604"/>
                  <a:gd name="T84" fmla="*/ 465 w 605"/>
                  <a:gd name="T85" fmla="*/ 557 h 604"/>
                  <a:gd name="T86" fmla="*/ 496 w 605"/>
                  <a:gd name="T87" fmla="*/ 535 h 604"/>
                  <a:gd name="T88" fmla="*/ 523 w 605"/>
                  <a:gd name="T89" fmla="*/ 509 h 604"/>
                  <a:gd name="T90" fmla="*/ 547 w 605"/>
                  <a:gd name="T91" fmla="*/ 480 h 604"/>
                  <a:gd name="T92" fmla="*/ 568 w 605"/>
                  <a:gd name="T93" fmla="*/ 448 h 604"/>
                  <a:gd name="T94" fmla="*/ 584 w 605"/>
                  <a:gd name="T95" fmla="*/ 413 h 604"/>
                  <a:gd name="T96" fmla="*/ 596 w 605"/>
                  <a:gd name="T97" fmla="*/ 377 h 604"/>
                  <a:gd name="T98" fmla="*/ 603 w 605"/>
                  <a:gd name="T99" fmla="*/ 340 h 604"/>
                  <a:gd name="T100" fmla="*/ 605 w 605"/>
                  <a:gd name="T101" fmla="*/ 302 h 604"/>
                  <a:gd name="T102" fmla="*/ 603 w 605"/>
                  <a:gd name="T103" fmla="*/ 264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5" h="604">
                    <a:moveTo>
                      <a:pt x="603" y="264"/>
                    </a:moveTo>
                    <a:lnTo>
                      <a:pt x="603" y="264"/>
                    </a:lnTo>
                    <a:lnTo>
                      <a:pt x="596" y="227"/>
                    </a:lnTo>
                    <a:lnTo>
                      <a:pt x="584" y="190"/>
                    </a:lnTo>
                    <a:lnTo>
                      <a:pt x="568" y="156"/>
                    </a:lnTo>
                    <a:lnTo>
                      <a:pt x="547" y="124"/>
                    </a:lnTo>
                    <a:lnTo>
                      <a:pt x="523" y="95"/>
                    </a:lnTo>
                    <a:lnTo>
                      <a:pt x="496" y="69"/>
                    </a:lnTo>
                    <a:lnTo>
                      <a:pt x="465" y="46"/>
                    </a:lnTo>
                    <a:lnTo>
                      <a:pt x="431" y="28"/>
                    </a:lnTo>
                    <a:lnTo>
                      <a:pt x="396" y="14"/>
                    </a:lnTo>
                    <a:lnTo>
                      <a:pt x="359" y="4"/>
                    </a:lnTo>
                    <a:lnTo>
                      <a:pt x="322" y="0"/>
                    </a:lnTo>
                    <a:lnTo>
                      <a:pt x="284" y="0"/>
                    </a:lnTo>
                    <a:lnTo>
                      <a:pt x="246" y="4"/>
                    </a:lnTo>
                    <a:lnTo>
                      <a:pt x="209" y="14"/>
                    </a:lnTo>
                    <a:lnTo>
                      <a:pt x="174" y="28"/>
                    </a:lnTo>
                    <a:lnTo>
                      <a:pt x="140" y="46"/>
                    </a:lnTo>
                    <a:lnTo>
                      <a:pt x="110" y="69"/>
                    </a:lnTo>
                    <a:lnTo>
                      <a:pt x="82" y="95"/>
                    </a:lnTo>
                    <a:lnTo>
                      <a:pt x="58" y="124"/>
                    </a:lnTo>
                    <a:lnTo>
                      <a:pt x="37" y="156"/>
                    </a:lnTo>
                    <a:lnTo>
                      <a:pt x="21" y="190"/>
                    </a:lnTo>
                    <a:lnTo>
                      <a:pt x="9" y="227"/>
                    </a:lnTo>
                    <a:lnTo>
                      <a:pt x="2" y="264"/>
                    </a:lnTo>
                    <a:lnTo>
                      <a:pt x="0" y="302"/>
                    </a:lnTo>
                    <a:lnTo>
                      <a:pt x="2" y="340"/>
                    </a:lnTo>
                    <a:lnTo>
                      <a:pt x="9" y="377"/>
                    </a:lnTo>
                    <a:lnTo>
                      <a:pt x="21" y="413"/>
                    </a:lnTo>
                    <a:lnTo>
                      <a:pt x="37" y="448"/>
                    </a:lnTo>
                    <a:lnTo>
                      <a:pt x="58" y="480"/>
                    </a:lnTo>
                    <a:lnTo>
                      <a:pt x="82" y="509"/>
                    </a:lnTo>
                    <a:lnTo>
                      <a:pt x="110" y="535"/>
                    </a:lnTo>
                    <a:lnTo>
                      <a:pt x="140" y="557"/>
                    </a:lnTo>
                    <a:lnTo>
                      <a:pt x="174" y="576"/>
                    </a:lnTo>
                    <a:lnTo>
                      <a:pt x="209" y="590"/>
                    </a:lnTo>
                    <a:lnTo>
                      <a:pt x="246" y="599"/>
                    </a:lnTo>
                    <a:lnTo>
                      <a:pt x="284" y="604"/>
                    </a:lnTo>
                    <a:lnTo>
                      <a:pt x="322" y="604"/>
                    </a:lnTo>
                    <a:lnTo>
                      <a:pt x="359" y="599"/>
                    </a:lnTo>
                    <a:lnTo>
                      <a:pt x="396" y="590"/>
                    </a:lnTo>
                    <a:lnTo>
                      <a:pt x="431" y="576"/>
                    </a:lnTo>
                    <a:lnTo>
                      <a:pt x="465" y="557"/>
                    </a:lnTo>
                    <a:lnTo>
                      <a:pt x="496" y="535"/>
                    </a:lnTo>
                    <a:lnTo>
                      <a:pt x="523" y="509"/>
                    </a:lnTo>
                    <a:lnTo>
                      <a:pt x="547" y="480"/>
                    </a:lnTo>
                    <a:lnTo>
                      <a:pt x="568" y="448"/>
                    </a:lnTo>
                    <a:lnTo>
                      <a:pt x="584" y="413"/>
                    </a:lnTo>
                    <a:lnTo>
                      <a:pt x="596" y="377"/>
                    </a:lnTo>
                    <a:lnTo>
                      <a:pt x="603" y="340"/>
                    </a:lnTo>
                    <a:lnTo>
                      <a:pt x="605" y="302"/>
                    </a:lnTo>
                    <a:lnTo>
                      <a:pt x="603" y="26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72" name="Freeform 1062"/>
              <p:cNvSpPr>
                <a:spLocks/>
              </p:cNvSpPr>
              <p:nvPr/>
            </p:nvSpPr>
            <p:spPr bwMode="auto">
              <a:xfrm>
                <a:off x="4863" y="3388"/>
                <a:ext cx="116" cy="116"/>
              </a:xfrm>
              <a:custGeom>
                <a:avLst/>
                <a:gdLst>
                  <a:gd name="T0" fmla="*/ 224 w 225"/>
                  <a:gd name="T1" fmla="*/ 98 h 224"/>
                  <a:gd name="T2" fmla="*/ 224 w 225"/>
                  <a:gd name="T3" fmla="*/ 98 h 224"/>
                  <a:gd name="T4" fmla="*/ 221 w 225"/>
                  <a:gd name="T5" fmla="*/ 84 h 224"/>
                  <a:gd name="T6" fmla="*/ 217 w 225"/>
                  <a:gd name="T7" fmla="*/ 71 h 224"/>
                  <a:gd name="T8" fmla="*/ 211 w 225"/>
                  <a:gd name="T9" fmla="*/ 58 h 224"/>
                  <a:gd name="T10" fmla="*/ 203 w 225"/>
                  <a:gd name="T11" fmla="*/ 46 h 224"/>
                  <a:gd name="T12" fmla="*/ 194 w 225"/>
                  <a:gd name="T13" fmla="*/ 35 h 224"/>
                  <a:gd name="T14" fmla="*/ 184 w 225"/>
                  <a:gd name="T15" fmla="*/ 26 h 224"/>
                  <a:gd name="T16" fmla="*/ 173 w 225"/>
                  <a:gd name="T17" fmla="*/ 17 h 224"/>
                  <a:gd name="T18" fmla="*/ 160 w 225"/>
                  <a:gd name="T19" fmla="*/ 10 h 224"/>
                  <a:gd name="T20" fmla="*/ 147 w 225"/>
                  <a:gd name="T21" fmla="*/ 5 h 224"/>
                  <a:gd name="T22" fmla="*/ 133 w 225"/>
                  <a:gd name="T23" fmla="*/ 2 h 224"/>
                  <a:gd name="T24" fmla="*/ 119 w 225"/>
                  <a:gd name="T25" fmla="*/ 0 h 224"/>
                  <a:gd name="T26" fmla="*/ 105 w 225"/>
                  <a:gd name="T27" fmla="*/ 0 h 224"/>
                  <a:gd name="T28" fmla="*/ 91 w 225"/>
                  <a:gd name="T29" fmla="*/ 2 h 224"/>
                  <a:gd name="T30" fmla="*/ 78 w 225"/>
                  <a:gd name="T31" fmla="*/ 5 h 224"/>
                  <a:gd name="T32" fmla="*/ 64 w 225"/>
                  <a:gd name="T33" fmla="*/ 10 h 224"/>
                  <a:gd name="T34" fmla="*/ 52 w 225"/>
                  <a:gd name="T35" fmla="*/ 17 h 224"/>
                  <a:gd name="T36" fmla="*/ 41 w 225"/>
                  <a:gd name="T37" fmla="*/ 26 h 224"/>
                  <a:gd name="T38" fmla="*/ 30 w 225"/>
                  <a:gd name="T39" fmla="*/ 35 h 224"/>
                  <a:gd name="T40" fmla="*/ 21 w 225"/>
                  <a:gd name="T41" fmla="*/ 46 h 224"/>
                  <a:gd name="T42" fmla="*/ 14 w 225"/>
                  <a:gd name="T43" fmla="*/ 58 h 224"/>
                  <a:gd name="T44" fmla="*/ 8 w 225"/>
                  <a:gd name="T45" fmla="*/ 71 h 224"/>
                  <a:gd name="T46" fmla="*/ 3 w 225"/>
                  <a:gd name="T47" fmla="*/ 84 h 224"/>
                  <a:gd name="T48" fmla="*/ 1 w 225"/>
                  <a:gd name="T49" fmla="*/ 98 h 224"/>
                  <a:gd name="T50" fmla="*/ 0 w 225"/>
                  <a:gd name="T51" fmla="*/ 112 h 224"/>
                  <a:gd name="T52" fmla="*/ 1 w 225"/>
                  <a:gd name="T53" fmla="*/ 126 h 224"/>
                  <a:gd name="T54" fmla="*/ 3 w 225"/>
                  <a:gd name="T55" fmla="*/ 140 h 224"/>
                  <a:gd name="T56" fmla="*/ 8 w 225"/>
                  <a:gd name="T57" fmla="*/ 154 h 224"/>
                  <a:gd name="T58" fmla="*/ 14 w 225"/>
                  <a:gd name="T59" fmla="*/ 166 h 224"/>
                  <a:gd name="T60" fmla="*/ 21 w 225"/>
                  <a:gd name="T61" fmla="*/ 178 h 224"/>
                  <a:gd name="T62" fmla="*/ 30 w 225"/>
                  <a:gd name="T63" fmla="*/ 189 h 224"/>
                  <a:gd name="T64" fmla="*/ 41 w 225"/>
                  <a:gd name="T65" fmla="*/ 199 h 224"/>
                  <a:gd name="T66" fmla="*/ 52 w 225"/>
                  <a:gd name="T67" fmla="*/ 207 h 224"/>
                  <a:gd name="T68" fmla="*/ 64 w 225"/>
                  <a:gd name="T69" fmla="*/ 214 h 224"/>
                  <a:gd name="T70" fmla="*/ 78 w 225"/>
                  <a:gd name="T71" fmla="*/ 219 h 224"/>
                  <a:gd name="T72" fmla="*/ 91 w 225"/>
                  <a:gd name="T73" fmla="*/ 222 h 224"/>
                  <a:gd name="T74" fmla="*/ 105 w 225"/>
                  <a:gd name="T75" fmla="*/ 224 h 224"/>
                  <a:gd name="T76" fmla="*/ 119 w 225"/>
                  <a:gd name="T77" fmla="*/ 224 h 224"/>
                  <a:gd name="T78" fmla="*/ 133 w 225"/>
                  <a:gd name="T79" fmla="*/ 222 h 224"/>
                  <a:gd name="T80" fmla="*/ 147 w 225"/>
                  <a:gd name="T81" fmla="*/ 219 h 224"/>
                  <a:gd name="T82" fmla="*/ 160 w 225"/>
                  <a:gd name="T83" fmla="*/ 214 h 224"/>
                  <a:gd name="T84" fmla="*/ 173 w 225"/>
                  <a:gd name="T85" fmla="*/ 207 h 224"/>
                  <a:gd name="T86" fmla="*/ 184 w 225"/>
                  <a:gd name="T87" fmla="*/ 199 h 224"/>
                  <a:gd name="T88" fmla="*/ 194 w 225"/>
                  <a:gd name="T89" fmla="*/ 189 h 224"/>
                  <a:gd name="T90" fmla="*/ 203 w 225"/>
                  <a:gd name="T91" fmla="*/ 178 h 224"/>
                  <a:gd name="T92" fmla="*/ 211 w 225"/>
                  <a:gd name="T93" fmla="*/ 166 h 224"/>
                  <a:gd name="T94" fmla="*/ 217 w 225"/>
                  <a:gd name="T95" fmla="*/ 154 h 224"/>
                  <a:gd name="T96" fmla="*/ 221 w 225"/>
                  <a:gd name="T97" fmla="*/ 140 h 224"/>
                  <a:gd name="T98" fmla="*/ 224 w 225"/>
                  <a:gd name="T99" fmla="*/ 126 h 224"/>
                  <a:gd name="T100" fmla="*/ 225 w 225"/>
                  <a:gd name="T101" fmla="*/ 112 h 224"/>
                  <a:gd name="T102" fmla="*/ 224 w 225"/>
                  <a:gd name="T103" fmla="*/ 98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5" h="224">
                    <a:moveTo>
                      <a:pt x="224" y="98"/>
                    </a:moveTo>
                    <a:lnTo>
                      <a:pt x="224" y="98"/>
                    </a:lnTo>
                    <a:lnTo>
                      <a:pt x="221" y="84"/>
                    </a:lnTo>
                    <a:lnTo>
                      <a:pt x="217" y="71"/>
                    </a:lnTo>
                    <a:lnTo>
                      <a:pt x="211" y="58"/>
                    </a:lnTo>
                    <a:lnTo>
                      <a:pt x="203" y="46"/>
                    </a:lnTo>
                    <a:lnTo>
                      <a:pt x="194" y="35"/>
                    </a:lnTo>
                    <a:lnTo>
                      <a:pt x="184" y="26"/>
                    </a:lnTo>
                    <a:lnTo>
                      <a:pt x="173" y="17"/>
                    </a:lnTo>
                    <a:lnTo>
                      <a:pt x="160" y="10"/>
                    </a:lnTo>
                    <a:lnTo>
                      <a:pt x="147" y="5"/>
                    </a:lnTo>
                    <a:lnTo>
                      <a:pt x="133" y="2"/>
                    </a:lnTo>
                    <a:lnTo>
                      <a:pt x="119" y="0"/>
                    </a:lnTo>
                    <a:lnTo>
                      <a:pt x="105" y="0"/>
                    </a:lnTo>
                    <a:lnTo>
                      <a:pt x="91" y="2"/>
                    </a:lnTo>
                    <a:lnTo>
                      <a:pt x="78" y="5"/>
                    </a:lnTo>
                    <a:lnTo>
                      <a:pt x="64" y="10"/>
                    </a:lnTo>
                    <a:lnTo>
                      <a:pt x="52" y="17"/>
                    </a:lnTo>
                    <a:lnTo>
                      <a:pt x="41" y="26"/>
                    </a:lnTo>
                    <a:lnTo>
                      <a:pt x="30" y="35"/>
                    </a:lnTo>
                    <a:lnTo>
                      <a:pt x="21" y="46"/>
                    </a:lnTo>
                    <a:lnTo>
                      <a:pt x="14" y="58"/>
                    </a:lnTo>
                    <a:lnTo>
                      <a:pt x="8" y="71"/>
                    </a:lnTo>
                    <a:lnTo>
                      <a:pt x="3" y="84"/>
                    </a:lnTo>
                    <a:lnTo>
                      <a:pt x="1" y="98"/>
                    </a:lnTo>
                    <a:lnTo>
                      <a:pt x="0" y="112"/>
                    </a:lnTo>
                    <a:lnTo>
                      <a:pt x="1" y="126"/>
                    </a:lnTo>
                    <a:lnTo>
                      <a:pt x="3" y="140"/>
                    </a:lnTo>
                    <a:lnTo>
                      <a:pt x="8" y="154"/>
                    </a:lnTo>
                    <a:lnTo>
                      <a:pt x="14" y="166"/>
                    </a:lnTo>
                    <a:lnTo>
                      <a:pt x="21" y="178"/>
                    </a:lnTo>
                    <a:lnTo>
                      <a:pt x="30" y="189"/>
                    </a:lnTo>
                    <a:lnTo>
                      <a:pt x="41" y="199"/>
                    </a:lnTo>
                    <a:lnTo>
                      <a:pt x="52" y="207"/>
                    </a:lnTo>
                    <a:lnTo>
                      <a:pt x="64" y="214"/>
                    </a:lnTo>
                    <a:lnTo>
                      <a:pt x="78" y="219"/>
                    </a:lnTo>
                    <a:lnTo>
                      <a:pt x="91" y="222"/>
                    </a:lnTo>
                    <a:lnTo>
                      <a:pt x="105" y="224"/>
                    </a:lnTo>
                    <a:lnTo>
                      <a:pt x="119" y="224"/>
                    </a:lnTo>
                    <a:lnTo>
                      <a:pt x="133" y="222"/>
                    </a:lnTo>
                    <a:lnTo>
                      <a:pt x="147" y="219"/>
                    </a:lnTo>
                    <a:lnTo>
                      <a:pt x="160" y="214"/>
                    </a:lnTo>
                    <a:lnTo>
                      <a:pt x="173" y="207"/>
                    </a:lnTo>
                    <a:lnTo>
                      <a:pt x="184" y="199"/>
                    </a:lnTo>
                    <a:lnTo>
                      <a:pt x="194" y="189"/>
                    </a:lnTo>
                    <a:lnTo>
                      <a:pt x="203" y="178"/>
                    </a:lnTo>
                    <a:lnTo>
                      <a:pt x="211" y="166"/>
                    </a:lnTo>
                    <a:lnTo>
                      <a:pt x="217" y="154"/>
                    </a:lnTo>
                    <a:lnTo>
                      <a:pt x="221" y="140"/>
                    </a:lnTo>
                    <a:lnTo>
                      <a:pt x="224" y="126"/>
                    </a:lnTo>
                    <a:lnTo>
                      <a:pt x="225" y="112"/>
                    </a:lnTo>
                    <a:lnTo>
                      <a:pt x="224" y="9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73" name="Freeform 1063"/>
              <p:cNvSpPr>
                <a:spLocks/>
              </p:cNvSpPr>
              <p:nvPr/>
            </p:nvSpPr>
            <p:spPr bwMode="auto">
              <a:xfrm>
                <a:off x="4863" y="3388"/>
                <a:ext cx="116" cy="116"/>
              </a:xfrm>
              <a:custGeom>
                <a:avLst/>
                <a:gdLst>
                  <a:gd name="T0" fmla="*/ 224 w 225"/>
                  <a:gd name="T1" fmla="*/ 98 h 224"/>
                  <a:gd name="T2" fmla="*/ 224 w 225"/>
                  <a:gd name="T3" fmla="*/ 98 h 224"/>
                  <a:gd name="T4" fmla="*/ 221 w 225"/>
                  <a:gd name="T5" fmla="*/ 84 h 224"/>
                  <a:gd name="T6" fmla="*/ 217 w 225"/>
                  <a:gd name="T7" fmla="*/ 71 h 224"/>
                  <a:gd name="T8" fmla="*/ 211 w 225"/>
                  <a:gd name="T9" fmla="*/ 58 h 224"/>
                  <a:gd name="T10" fmla="*/ 203 w 225"/>
                  <a:gd name="T11" fmla="*/ 46 h 224"/>
                  <a:gd name="T12" fmla="*/ 194 w 225"/>
                  <a:gd name="T13" fmla="*/ 35 h 224"/>
                  <a:gd name="T14" fmla="*/ 184 w 225"/>
                  <a:gd name="T15" fmla="*/ 26 h 224"/>
                  <a:gd name="T16" fmla="*/ 173 w 225"/>
                  <a:gd name="T17" fmla="*/ 17 h 224"/>
                  <a:gd name="T18" fmla="*/ 160 w 225"/>
                  <a:gd name="T19" fmla="*/ 10 h 224"/>
                  <a:gd name="T20" fmla="*/ 147 w 225"/>
                  <a:gd name="T21" fmla="*/ 5 h 224"/>
                  <a:gd name="T22" fmla="*/ 133 w 225"/>
                  <a:gd name="T23" fmla="*/ 2 h 224"/>
                  <a:gd name="T24" fmla="*/ 119 w 225"/>
                  <a:gd name="T25" fmla="*/ 0 h 224"/>
                  <a:gd name="T26" fmla="*/ 105 w 225"/>
                  <a:gd name="T27" fmla="*/ 0 h 224"/>
                  <a:gd name="T28" fmla="*/ 91 w 225"/>
                  <a:gd name="T29" fmla="*/ 2 h 224"/>
                  <a:gd name="T30" fmla="*/ 78 w 225"/>
                  <a:gd name="T31" fmla="*/ 5 h 224"/>
                  <a:gd name="T32" fmla="*/ 64 w 225"/>
                  <a:gd name="T33" fmla="*/ 10 h 224"/>
                  <a:gd name="T34" fmla="*/ 52 w 225"/>
                  <a:gd name="T35" fmla="*/ 17 h 224"/>
                  <a:gd name="T36" fmla="*/ 41 w 225"/>
                  <a:gd name="T37" fmla="*/ 26 h 224"/>
                  <a:gd name="T38" fmla="*/ 30 w 225"/>
                  <a:gd name="T39" fmla="*/ 35 h 224"/>
                  <a:gd name="T40" fmla="*/ 21 w 225"/>
                  <a:gd name="T41" fmla="*/ 46 h 224"/>
                  <a:gd name="T42" fmla="*/ 14 w 225"/>
                  <a:gd name="T43" fmla="*/ 58 h 224"/>
                  <a:gd name="T44" fmla="*/ 8 w 225"/>
                  <a:gd name="T45" fmla="*/ 71 h 224"/>
                  <a:gd name="T46" fmla="*/ 3 w 225"/>
                  <a:gd name="T47" fmla="*/ 84 h 224"/>
                  <a:gd name="T48" fmla="*/ 1 w 225"/>
                  <a:gd name="T49" fmla="*/ 98 h 224"/>
                  <a:gd name="T50" fmla="*/ 0 w 225"/>
                  <a:gd name="T51" fmla="*/ 112 h 224"/>
                  <a:gd name="T52" fmla="*/ 1 w 225"/>
                  <a:gd name="T53" fmla="*/ 126 h 224"/>
                  <a:gd name="T54" fmla="*/ 3 w 225"/>
                  <a:gd name="T55" fmla="*/ 140 h 224"/>
                  <a:gd name="T56" fmla="*/ 8 w 225"/>
                  <a:gd name="T57" fmla="*/ 154 h 224"/>
                  <a:gd name="T58" fmla="*/ 14 w 225"/>
                  <a:gd name="T59" fmla="*/ 166 h 224"/>
                  <a:gd name="T60" fmla="*/ 21 w 225"/>
                  <a:gd name="T61" fmla="*/ 178 h 224"/>
                  <a:gd name="T62" fmla="*/ 30 w 225"/>
                  <a:gd name="T63" fmla="*/ 189 h 224"/>
                  <a:gd name="T64" fmla="*/ 41 w 225"/>
                  <a:gd name="T65" fmla="*/ 199 h 224"/>
                  <a:gd name="T66" fmla="*/ 52 w 225"/>
                  <a:gd name="T67" fmla="*/ 207 h 224"/>
                  <a:gd name="T68" fmla="*/ 64 w 225"/>
                  <a:gd name="T69" fmla="*/ 214 h 224"/>
                  <a:gd name="T70" fmla="*/ 78 w 225"/>
                  <a:gd name="T71" fmla="*/ 219 h 224"/>
                  <a:gd name="T72" fmla="*/ 91 w 225"/>
                  <a:gd name="T73" fmla="*/ 222 h 224"/>
                  <a:gd name="T74" fmla="*/ 105 w 225"/>
                  <a:gd name="T75" fmla="*/ 224 h 224"/>
                  <a:gd name="T76" fmla="*/ 119 w 225"/>
                  <a:gd name="T77" fmla="*/ 224 h 224"/>
                  <a:gd name="T78" fmla="*/ 133 w 225"/>
                  <a:gd name="T79" fmla="*/ 222 h 224"/>
                  <a:gd name="T80" fmla="*/ 147 w 225"/>
                  <a:gd name="T81" fmla="*/ 219 h 224"/>
                  <a:gd name="T82" fmla="*/ 160 w 225"/>
                  <a:gd name="T83" fmla="*/ 214 h 224"/>
                  <a:gd name="T84" fmla="*/ 173 w 225"/>
                  <a:gd name="T85" fmla="*/ 207 h 224"/>
                  <a:gd name="T86" fmla="*/ 184 w 225"/>
                  <a:gd name="T87" fmla="*/ 199 h 224"/>
                  <a:gd name="T88" fmla="*/ 194 w 225"/>
                  <a:gd name="T89" fmla="*/ 189 h 224"/>
                  <a:gd name="T90" fmla="*/ 203 w 225"/>
                  <a:gd name="T91" fmla="*/ 178 h 224"/>
                  <a:gd name="T92" fmla="*/ 211 w 225"/>
                  <a:gd name="T93" fmla="*/ 166 h 224"/>
                  <a:gd name="T94" fmla="*/ 217 w 225"/>
                  <a:gd name="T95" fmla="*/ 154 h 224"/>
                  <a:gd name="T96" fmla="*/ 221 w 225"/>
                  <a:gd name="T97" fmla="*/ 140 h 224"/>
                  <a:gd name="T98" fmla="*/ 224 w 225"/>
                  <a:gd name="T99" fmla="*/ 126 h 224"/>
                  <a:gd name="T100" fmla="*/ 225 w 225"/>
                  <a:gd name="T101" fmla="*/ 112 h 224"/>
                  <a:gd name="T102" fmla="*/ 224 w 225"/>
                  <a:gd name="T103" fmla="*/ 98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5" h="224">
                    <a:moveTo>
                      <a:pt x="224" y="98"/>
                    </a:moveTo>
                    <a:lnTo>
                      <a:pt x="224" y="98"/>
                    </a:lnTo>
                    <a:lnTo>
                      <a:pt x="221" y="84"/>
                    </a:lnTo>
                    <a:lnTo>
                      <a:pt x="217" y="71"/>
                    </a:lnTo>
                    <a:lnTo>
                      <a:pt x="211" y="58"/>
                    </a:lnTo>
                    <a:lnTo>
                      <a:pt x="203" y="46"/>
                    </a:lnTo>
                    <a:lnTo>
                      <a:pt x="194" y="35"/>
                    </a:lnTo>
                    <a:lnTo>
                      <a:pt x="184" y="26"/>
                    </a:lnTo>
                    <a:lnTo>
                      <a:pt x="173" y="17"/>
                    </a:lnTo>
                    <a:lnTo>
                      <a:pt x="160" y="10"/>
                    </a:lnTo>
                    <a:lnTo>
                      <a:pt x="147" y="5"/>
                    </a:lnTo>
                    <a:lnTo>
                      <a:pt x="133" y="2"/>
                    </a:lnTo>
                    <a:lnTo>
                      <a:pt x="119" y="0"/>
                    </a:lnTo>
                    <a:lnTo>
                      <a:pt x="105" y="0"/>
                    </a:lnTo>
                    <a:lnTo>
                      <a:pt x="91" y="2"/>
                    </a:lnTo>
                    <a:lnTo>
                      <a:pt x="78" y="5"/>
                    </a:lnTo>
                    <a:lnTo>
                      <a:pt x="64" y="10"/>
                    </a:lnTo>
                    <a:lnTo>
                      <a:pt x="52" y="17"/>
                    </a:lnTo>
                    <a:lnTo>
                      <a:pt x="41" y="26"/>
                    </a:lnTo>
                    <a:lnTo>
                      <a:pt x="30" y="35"/>
                    </a:lnTo>
                    <a:lnTo>
                      <a:pt x="21" y="46"/>
                    </a:lnTo>
                    <a:lnTo>
                      <a:pt x="14" y="58"/>
                    </a:lnTo>
                    <a:lnTo>
                      <a:pt x="8" y="71"/>
                    </a:lnTo>
                    <a:lnTo>
                      <a:pt x="3" y="84"/>
                    </a:lnTo>
                    <a:lnTo>
                      <a:pt x="1" y="98"/>
                    </a:lnTo>
                    <a:lnTo>
                      <a:pt x="0" y="112"/>
                    </a:lnTo>
                    <a:lnTo>
                      <a:pt x="1" y="126"/>
                    </a:lnTo>
                    <a:lnTo>
                      <a:pt x="3" y="140"/>
                    </a:lnTo>
                    <a:lnTo>
                      <a:pt x="8" y="154"/>
                    </a:lnTo>
                    <a:lnTo>
                      <a:pt x="14" y="166"/>
                    </a:lnTo>
                    <a:lnTo>
                      <a:pt x="21" y="178"/>
                    </a:lnTo>
                    <a:lnTo>
                      <a:pt x="30" y="189"/>
                    </a:lnTo>
                    <a:lnTo>
                      <a:pt x="41" y="199"/>
                    </a:lnTo>
                    <a:lnTo>
                      <a:pt x="52" y="207"/>
                    </a:lnTo>
                    <a:lnTo>
                      <a:pt x="64" y="214"/>
                    </a:lnTo>
                    <a:lnTo>
                      <a:pt x="78" y="219"/>
                    </a:lnTo>
                    <a:lnTo>
                      <a:pt x="91" y="222"/>
                    </a:lnTo>
                    <a:lnTo>
                      <a:pt x="105" y="224"/>
                    </a:lnTo>
                    <a:lnTo>
                      <a:pt x="119" y="224"/>
                    </a:lnTo>
                    <a:lnTo>
                      <a:pt x="133" y="222"/>
                    </a:lnTo>
                    <a:lnTo>
                      <a:pt x="147" y="219"/>
                    </a:lnTo>
                    <a:lnTo>
                      <a:pt x="160" y="214"/>
                    </a:lnTo>
                    <a:lnTo>
                      <a:pt x="173" y="207"/>
                    </a:lnTo>
                    <a:lnTo>
                      <a:pt x="184" y="199"/>
                    </a:lnTo>
                    <a:lnTo>
                      <a:pt x="194" y="189"/>
                    </a:lnTo>
                    <a:lnTo>
                      <a:pt x="203" y="178"/>
                    </a:lnTo>
                    <a:lnTo>
                      <a:pt x="211" y="166"/>
                    </a:lnTo>
                    <a:lnTo>
                      <a:pt x="217" y="154"/>
                    </a:lnTo>
                    <a:lnTo>
                      <a:pt x="221" y="140"/>
                    </a:lnTo>
                    <a:lnTo>
                      <a:pt x="224" y="126"/>
                    </a:lnTo>
                    <a:lnTo>
                      <a:pt x="225" y="112"/>
                    </a:lnTo>
                    <a:lnTo>
                      <a:pt x="224" y="98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74" name="Freeform 1064"/>
              <p:cNvSpPr>
                <a:spLocks/>
              </p:cNvSpPr>
              <p:nvPr/>
            </p:nvSpPr>
            <p:spPr bwMode="auto">
              <a:xfrm>
                <a:off x="5445" y="3031"/>
                <a:ext cx="184" cy="183"/>
              </a:xfrm>
              <a:custGeom>
                <a:avLst/>
                <a:gdLst>
                  <a:gd name="T0" fmla="*/ 354 w 356"/>
                  <a:gd name="T1" fmla="*/ 154 h 354"/>
                  <a:gd name="T2" fmla="*/ 354 w 356"/>
                  <a:gd name="T3" fmla="*/ 154 h 354"/>
                  <a:gd name="T4" fmla="*/ 350 w 356"/>
                  <a:gd name="T5" fmla="*/ 132 h 354"/>
                  <a:gd name="T6" fmla="*/ 343 w 356"/>
                  <a:gd name="T7" fmla="*/ 111 h 354"/>
                  <a:gd name="T8" fmla="*/ 334 w 356"/>
                  <a:gd name="T9" fmla="*/ 91 h 354"/>
                  <a:gd name="T10" fmla="*/ 322 w 356"/>
                  <a:gd name="T11" fmla="*/ 72 h 354"/>
                  <a:gd name="T12" fmla="*/ 307 w 356"/>
                  <a:gd name="T13" fmla="*/ 55 h 354"/>
                  <a:gd name="T14" fmla="*/ 291 w 356"/>
                  <a:gd name="T15" fmla="*/ 40 h 354"/>
                  <a:gd name="T16" fmla="*/ 273 w 356"/>
                  <a:gd name="T17" fmla="*/ 27 h 354"/>
                  <a:gd name="T18" fmla="*/ 254 w 356"/>
                  <a:gd name="T19" fmla="*/ 16 h 354"/>
                  <a:gd name="T20" fmla="*/ 233 w 356"/>
                  <a:gd name="T21" fmla="*/ 8 h 354"/>
                  <a:gd name="T22" fmla="*/ 211 w 356"/>
                  <a:gd name="T23" fmla="*/ 2 h 354"/>
                  <a:gd name="T24" fmla="*/ 189 w 356"/>
                  <a:gd name="T25" fmla="*/ 0 h 354"/>
                  <a:gd name="T26" fmla="*/ 167 w 356"/>
                  <a:gd name="T27" fmla="*/ 0 h 354"/>
                  <a:gd name="T28" fmla="*/ 145 w 356"/>
                  <a:gd name="T29" fmla="*/ 2 h 354"/>
                  <a:gd name="T30" fmla="*/ 123 w 356"/>
                  <a:gd name="T31" fmla="*/ 8 h 354"/>
                  <a:gd name="T32" fmla="*/ 102 w 356"/>
                  <a:gd name="T33" fmla="*/ 16 h 354"/>
                  <a:gd name="T34" fmla="*/ 83 w 356"/>
                  <a:gd name="T35" fmla="*/ 27 h 354"/>
                  <a:gd name="T36" fmla="*/ 65 w 356"/>
                  <a:gd name="T37" fmla="*/ 40 h 354"/>
                  <a:gd name="T38" fmla="*/ 49 w 356"/>
                  <a:gd name="T39" fmla="*/ 55 h 354"/>
                  <a:gd name="T40" fmla="*/ 34 w 356"/>
                  <a:gd name="T41" fmla="*/ 72 h 354"/>
                  <a:gd name="T42" fmla="*/ 22 w 356"/>
                  <a:gd name="T43" fmla="*/ 91 h 354"/>
                  <a:gd name="T44" fmla="*/ 13 w 356"/>
                  <a:gd name="T45" fmla="*/ 111 h 354"/>
                  <a:gd name="T46" fmla="*/ 6 w 356"/>
                  <a:gd name="T47" fmla="*/ 132 h 354"/>
                  <a:gd name="T48" fmla="*/ 2 w 356"/>
                  <a:gd name="T49" fmla="*/ 154 h 354"/>
                  <a:gd name="T50" fmla="*/ 0 w 356"/>
                  <a:gd name="T51" fmla="*/ 177 h 354"/>
                  <a:gd name="T52" fmla="*/ 2 w 356"/>
                  <a:gd name="T53" fmla="*/ 199 h 354"/>
                  <a:gd name="T54" fmla="*/ 6 w 356"/>
                  <a:gd name="T55" fmla="*/ 221 h 354"/>
                  <a:gd name="T56" fmla="*/ 13 w 356"/>
                  <a:gd name="T57" fmla="*/ 242 h 354"/>
                  <a:gd name="T58" fmla="*/ 22 w 356"/>
                  <a:gd name="T59" fmla="*/ 262 h 354"/>
                  <a:gd name="T60" fmla="*/ 34 w 356"/>
                  <a:gd name="T61" fmla="*/ 281 h 354"/>
                  <a:gd name="T62" fmla="*/ 49 w 356"/>
                  <a:gd name="T63" fmla="*/ 298 h 354"/>
                  <a:gd name="T64" fmla="*/ 65 w 356"/>
                  <a:gd name="T65" fmla="*/ 313 h 354"/>
                  <a:gd name="T66" fmla="*/ 83 w 356"/>
                  <a:gd name="T67" fmla="*/ 326 h 354"/>
                  <a:gd name="T68" fmla="*/ 102 w 356"/>
                  <a:gd name="T69" fmla="*/ 337 h 354"/>
                  <a:gd name="T70" fmla="*/ 123 w 356"/>
                  <a:gd name="T71" fmla="*/ 345 h 354"/>
                  <a:gd name="T72" fmla="*/ 145 w 356"/>
                  <a:gd name="T73" fmla="*/ 351 h 354"/>
                  <a:gd name="T74" fmla="*/ 167 w 356"/>
                  <a:gd name="T75" fmla="*/ 354 h 354"/>
                  <a:gd name="T76" fmla="*/ 189 w 356"/>
                  <a:gd name="T77" fmla="*/ 354 h 354"/>
                  <a:gd name="T78" fmla="*/ 211 w 356"/>
                  <a:gd name="T79" fmla="*/ 351 h 354"/>
                  <a:gd name="T80" fmla="*/ 233 w 356"/>
                  <a:gd name="T81" fmla="*/ 345 h 354"/>
                  <a:gd name="T82" fmla="*/ 254 w 356"/>
                  <a:gd name="T83" fmla="*/ 337 h 354"/>
                  <a:gd name="T84" fmla="*/ 273 w 356"/>
                  <a:gd name="T85" fmla="*/ 326 h 354"/>
                  <a:gd name="T86" fmla="*/ 291 w 356"/>
                  <a:gd name="T87" fmla="*/ 313 h 354"/>
                  <a:gd name="T88" fmla="*/ 307 w 356"/>
                  <a:gd name="T89" fmla="*/ 298 h 354"/>
                  <a:gd name="T90" fmla="*/ 322 w 356"/>
                  <a:gd name="T91" fmla="*/ 281 h 354"/>
                  <a:gd name="T92" fmla="*/ 334 w 356"/>
                  <a:gd name="T93" fmla="*/ 262 h 354"/>
                  <a:gd name="T94" fmla="*/ 343 w 356"/>
                  <a:gd name="T95" fmla="*/ 242 h 354"/>
                  <a:gd name="T96" fmla="*/ 350 w 356"/>
                  <a:gd name="T97" fmla="*/ 221 h 354"/>
                  <a:gd name="T98" fmla="*/ 354 w 356"/>
                  <a:gd name="T99" fmla="*/ 199 h 354"/>
                  <a:gd name="T100" fmla="*/ 356 w 356"/>
                  <a:gd name="T101" fmla="*/ 177 h 354"/>
                  <a:gd name="T102" fmla="*/ 354 w 356"/>
                  <a:gd name="T103" fmla="*/ 154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56" h="354">
                    <a:moveTo>
                      <a:pt x="354" y="154"/>
                    </a:moveTo>
                    <a:lnTo>
                      <a:pt x="354" y="154"/>
                    </a:lnTo>
                    <a:lnTo>
                      <a:pt x="350" y="132"/>
                    </a:lnTo>
                    <a:lnTo>
                      <a:pt x="343" y="111"/>
                    </a:lnTo>
                    <a:lnTo>
                      <a:pt x="334" y="91"/>
                    </a:lnTo>
                    <a:lnTo>
                      <a:pt x="322" y="72"/>
                    </a:lnTo>
                    <a:lnTo>
                      <a:pt x="307" y="55"/>
                    </a:lnTo>
                    <a:lnTo>
                      <a:pt x="291" y="40"/>
                    </a:lnTo>
                    <a:lnTo>
                      <a:pt x="273" y="27"/>
                    </a:lnTo>
                    <a:lnTo>
                      <a:pt x="254" y="16"/>
                    </a:lnTo>
                    <a:lnTo>
                      <a:pt x="233" y="8"/>
                    </a:lnTo>
                    <a:lnTo>
                      <a:pt x="211" y="2"/>
                    </a:lnTo>
                    <a:lnTo>
                      <a:pt x="189" y="0"/>
                    </a:lnTo>
                    <a:lnTo>
                      <a:pt x="167" y="0"/>
                    </a:lnTo>
                    <a:lnTo>
                      <a:pt x="145" y="2"/>
                    </a:lnTo>
                    <a:lnTo>
                      <a:pt x="123" y="8"/>
                    </a:lnTo>
                    <a:lnTo>
                      <a:pt x="102" y="16"/>
                    </a:lnTo>
                    <a:lnTo>
                      <a:pt x="83" y="27"/>
                    </a:lnTo>
                    <a:lnTo>
                      <a:pt x="65" y="40"/>
                    </a:lnTo>
                    <a:lnTo>
                      <a:pt x="49" y="55"/>
                    </a:lnTo>
                    <a:lnTo>
                      <a:pt x="34" y="72"/>
                    </a:lnTo>
                    <a:lnTo>
                      <a:pt x="22" y="91"/>
                    </a:lnTo>
                    <a:lnTo>
                      <a:pt x="13" y="111"/>
                    </a:lnTo>
                    <a:lnTo>
                      <a:pt x="6" y="132"/>
                    </a:lnTo>
                    <a:lnTo>
                      <a:pt x="2" y="154"/>
                    </a:lnTo>
                    <a:lnTo>
                      <a:pt x="0" y="177"/>
                    </a:lnTo>
                    <a:lnTo>
                      <a:pt x="2" y="199"/>
                    </a:lnTo>
                    <a:lnTo>
                      <a:pt x="6" y="221"/>
                    </a:lnTo>
                    <a:lnTo>
                      <a:pt x="13" y="242"/>
                    </a:lnTo>
                    <a:lnTo>
                      <a:pt x="22" y="262"/>
                    </a:lnTo>
                    <a:lnTo>
                      <a:pt x="34" y="281"/>
                    </a:lnTo>
                    <a:lnTo>
                      <a:pt x="49" y="298"/>
                    </a:lnTo>
                    <a:lnTo>
                      <a:pt x="65" y="313"/>
                    </a:lnTo>
                    <a:lnTo>
                      <a:pt x="83" y="326"/>
                    </a:lnTo>
                    <a:lnTo>
                      <a:pt x="102" y="337"/>
                    </a:lnTo>
                    <a:lnTo>
                      <a:pt x="123" y="345"/>
                    </a:lnTo>
                    <a:lnTo>
                      <a:pt x="145" y="351"/>
                    </a:lnTo>
                    <a:lnTo>
                      <a:pt x="167" y="354"/>
                    </a:lnTo>
                    <a:lnTo>
                      <a:pt x="189" y="354"/>
                    </a:lnTo>
                    <a:lnTo>
                      <a:pt x="211" y="351"/>
                    </a:lnTo>
                    <a:lnTo>
                      <a:pt x="233" y="345"/>
                    </a:lnTo>
                    <a:lnTo>
                      <a:pt x="254" y="337"/>
                    </a:lnTo>
                    <a:lnTo>
                      <a:pt x="273" y="326"/>
                    </a:lnTo>
                    <a:lnTo>
                      <a:pt x="291" y="313"/>
                    </a:lnTo>
                    <a:lnTo>
                      <a:pt x="307" y="298"/>
                    </a:lnTo>
                    <a:lnTo>
                      <a:pt x="322" y="281"/>
                    </a:lnTo>
                    <a:lnTo>
                      <a:pt x="334" y="262"/>
                    </a:lnTo>
                    <a:lnTo>
                      <a:pt x="343" y="242"/>
                    </a:lnTo>
                    <a:lnTo>
                      <a:pt x="350" y="221"/>
                    </a:lnTo>
                    <a:lnTo>
                      <a:pt x="354" y="199"/>
                    </a:lnTo>
                    <a:lnTo>
                      <a:pt x="356" y="177"/>
                    </a:lnTo>
                    <a:lnTo>
                      <a:pt x="354" y="15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75" name="Freeform 1065"/>
              <p:cNvSpPr>
                <a:spLocks/>
              </p:cNvSpPr>
              <p:nvPr/>
            </p:nvSpPr>
            <p:spPr bwMode="auto">
              <a:xfrm>
                <a:off x="5445" y="3031"/>
                <a:ext cx="184" cy="183"/>
              </a:xfrm>
              <a:custGeom>
                <a:avLst/>
                <a:gdLst>
                  <a:gd name="T0" fmla="*/ 354 w 356"/>
                  <a:gd name="T1" fmla="*/ 154 h 354"/>
                  <a:gd name="T2" fmla="*/ 354 w 356"/>
                  <a:gd name="T3" fmla="*/ 154 h 354"/>
                  <a:gd name="T4" fmla="*/ 350 w 356"/>
                  <a:gd name="T5" fmla="*/ 132 h 354"/>
                  <a:gd name="T6" fmla="*/ 343 w 356"/>
                  <a:gd name="T7" fmla="*/ 111 h 354"/>
                  <a:gd name="T8" fmla="*/ 334 w 356"/>
                  <a:gd name="T9" fmla="*/ 91 h 354"/>
                  <a:gd name="T10" fmla="*/ 322 w 356"/>
                  <a:gd name="T11" fmla="*/ 72 h 354"/>
                  <a:gd name="T12" fmla="*/ 307 w 356"/>
                  <a:gd name="T13" fmla="*/ 55 h 354"/>
                  <a:gd name="T14" fmla="*/ 291 w 356"/>
                  <a:gd name="T15" fmla="*/ 40 h 354"/>
                  <a:gd name="T16" fmla="*/ 273 w 356"/>
                  <a:gd name="T17" fmla="*/ 27 h 354"/>
                  <a:gd name="T18" fmla="*/ 254 w 356"/>
                  <a:gd name="T19" fmla="*/ 16 h 354"/>
                  <a:gd name="T20" fmla="*/ 233 w 356"/>
                  <a:gd name="T21" fmla="*/ 8 h 354"/>
                  <a:gd name="T22" fmla="*/ 211 w 356"/>
                  <a:gd name="T23" fmla="*/ 2 h 354"/>
                  <a:gd name="T24" fmla="*/ 189 w 356"/>
                  <a:gd name="T25" fmla="*/ 0 h 354"/>
                  <a:gd name="T26" fmla="*/ 167 w 356"/>
                  <a:gd name="T27" fmla="*/ 0 h 354"/>
                  <a:gd name="T28" fmla="*/ 145 w 356"/>
                  <a:gd name="T29" fmla="*/ 2 h 354"/>
                  <a:gd name="T30" fmla="*/ 123 w 356"/>
                  <a:gd name="T31" fmla="*/ 8 h 354"/>
                  <a:gd name="T32" fmla="*/ 102 w 356"/>
                  <a:gd name="T33" fmla="*/ 16 h 354"/>
                  <a:gd name="T34" fmla="*/ 83 w 356"/>
                  <a:gd name="T35" fmla="*/ 27 h 354"/>
                  <a:gd name="T36" fmla="*/ 65 w 356"/>
                  <a:gd name="T37" fmla="*/ 40 h 354"/>
                  <a:gd name="T38" fmla="*/ 49 w 356"/>
                  <a:gd name="T39" fmla="*/ 55 h 354"/>
                  <a:gd name="T40" fmla="*/ 34 w 356"/>
                  <a:gd name="T41" fmla="*/ 72 h 354"/>
                  <a:gd name="T42" fmla="*/ 22 w 356"/>
                  <a:gd name="T43" fmla="*/ 91 h 354"/>
                  <a:gd name="T44" fmla="*/ 13 w 356"/>
                  <a:gd name="T45" fmla="*/ 111 h 354"/>
                  <a:gd name="T46" fmla="*/ 6 w 356"/>
                  <a:gd name="T47" fmla="*/ 132 h 354"/>
                  <a:gd name="T48" fmla="*/ 2 w 356"/>
                  <a:gd name="T49" fmla="*/ 154 h 354"/>
                  <a:gd name="T50" fmla="*/ 0 w 356"/>
                  <a:gd name="T51" fmla="*/ 177 h 354"/>
                  <a:gd name="T52" fmla="*/ 2 w 356"/>
                  <a:gd name="T53" fmla="*/ 199 h 354"/>
                  <a:gd name="T54" fmla="*/ 6 w 356"/>
                  <a:gd name="T55" fmla="*/ 221 h 354"/>
                  <a:gd name="T56" fmla="*/ 13 w 356"/>
                  <a:gd name="T57" fmla="*/ 242 h 354"/>
                  <a:gd name="T58" fmla="*/ 22 w 356"/>
                  <a:gd name="T59" fmla="*/ 262 h 354"/>
                  <a:gd name="T60" fmla="*/ 34 w 356"/>
                  <a:gd name="T61" fmla="*/ 281 h 354"/>
                  <a:gd name="T62" fmla="*/ 49 w 356"/>
                  <a:gd name="T63" fmla="*/ 298 h 354"/>
                  <a:gd name="T64" fmla="*/ 65 w 356"/>
                  <a:gd name="T65" fmla="*/ 313 h 354"/>
                  <a:gd name="T66" fmla="*/ 83 w 356"/>
                  <a:gd name="T67" fmla="*/ 326 h 354"/>
                  <a:gd name="T68" fmla="*/ 102 w 356"/>
                  <a:gd name="T69" fmla="*/ 337 h 354"/>
                  <a:gd name="T70" fmla="*/ 123 w 356"/>
                  <a:gd name="T71" fmla="*/ 345 h 354"/>
                  <a:gd name="T72" fmla="*/ 145 w 356"/>
                  <a:gd name="T73" fmla="*/ 351 h 354"/>
                  <a:gd name="T74" fmla="*/ 167 w 356"/>
                  <a:gd name="T75" fmla="*/ 354 h 354"/>
                  <a:gd name="T76" fmla="*/ 189 w 356"/>
                  <a:gd name="T77" fmla="*/ 354 h 354"/>
                  <a:gd name="T78" fmla="*/ 211 w 356"/>
                  <a:gd name="T79" fmla="*/ 351 h 354"/>
                  <a:gd name="T80" fmla="*/ 233 w 356"/>
                  <a:gd name="T81" fmla="*/ 345 h 354"/>
                  <a:gd name="T82" fmla="*/ 254 w 356"/>
                  <a:gd name="T83" fmla="*/ 337 h 354"/>
                  <a:gd name="T84" fmla="*/ 273 w 356"/>
                  <a:gd name="T85" fmla="*/ 326 h 354"/>
                  <a:gd name="T86" fmla="*/ 291 w 356"/>
                  <a:gd name="T87" fmla="*/ 313 h 354"/>
                  <a:gd name="T88" fmla="*/ 307 w 356"/>
                  <a:gd name="T89" fmla="*/ 298 h 354"/>
                  <a:gd name="T90" fmla="*/ 322 w 356"/>
                  <a:gd name="T91" fmla="*/ 281 h 354"/>
                  <a:gd name="T92" fmla="*/ 334 w 356"/>
                  <a:gd name="T93" fmla="*/ 262 h 354"/>
                  <a:gd name="T94" fmla="*/ 343 w 356"/>
                  <a:gd name="T95" fmla="*/ 242 h 354"/>
                  <a:gd name="T96" fmla="*/ 350 w 356"/>
                  <a:gd name="T97" fmla="*/ 221 h 354"/>
                  <a:gd name="T98" fmla="*/ 354 w 356"/>
                  <a:gd name="T99" fmla="*/ 199 h 354"/>
                  <a:gd name="T100" fmla="*/ 356 w 356"/>
                  <a:gd name="T101" fmla="*/ 177 h 354"/>
                  <a:gd name="T102" fmla="*/ 354 w 356"/>
                  <a:gd name="T103" fmla="*/ 154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56" h="354">
                    <a:moveTo>
                      <a:pt x="354" y="154"/>
                    </a:moveTo>
                    <a:lnTo>
                      <a:pt x="354" y="154"/>
                    </a:lnTo>
                    <a:lnTo>
                      <a:pt x="350" y="132"/>
                    </a:lnTo>
                    <a:lnTo>
                      <a:pt x="343" y="111"/>
                    </a:lnTo>
                    <a:lnTo>
                      <a:pt x="334" y="91"/>
                    </a:lnTo>
                    <a:lnTo>
                      <a:pt x="322" y="72"/>
                    </a:lnTo>
                    <a:lnTo>
                      <a:pt x="307" y="55"/>
                    </a:lnTo>
                    <a:lnTo>
                      <a:pt x="291" y="40"/>
                    </a:lnTo>
                    <a:lnTo>
                      <a:pt x="273" y="27"/>
                    </a:lnTo>
                    <a:lnTo>
                      <a:pt x="254" y="16"/>
                    </a:lnTo>
                    <a:lnTo>
                      <a:pt x="233" y="8"/>
                    </a:lnTo>
                    <a:lnTo>
                      <a:pt x="211" y="2"/>
                    </a:lnTo>
                    <a:lnTo>
                      <a:pt x="189" y="0"/>
                    </a:lnTo>
                    <a:lnTo>
                      <a:pt x="167" y="0"/>
                    </a:lnTo>
                    <a:lnTo>
                      <a:pt x="145" y="2"/>
                    </a:lnTo>
                    <a:lnTo>
                      <a:pt x="123" y="8"/>
                    </a:lnTo>
                    <a:lnTo>
                      <a:pt x="102" y="16"/>
                    </a:lnTo>
                    <a:lnTo>
                      <a:pt x="83" y="27"/>
                    </a:lnTo>
                    <a:lnTo>
                      <a:pt x="65" y="40"/>
                    </a:lnTo>
                    <a:lnTo>
                      <a:pt x="49" y="55"/>
                    </a:lnTo>
                    <a:lnTo>
                      <a:pt x="34" y="72"/>
                    </a:lnTo>
                    <a:lnTo>
                      <a:pt x="22" y="91"/>
                    </a:lnTo>
                    <a:lnTo>
                      <a:pt x="13" y="111"/>
                    </a:lnTo>
                    <a:lnTo>
                      <a:pt x="6" y="132"/>
                    </a:lnTo>
                    <a:lnTo>
                      <a:pt x="2" y="154"/>
                    </a:lnTo>
                    <a:lnTo>
                      <a:pt x="0" y="177"/>
                    </a:lnTo>
                    <a:lnTo>
                      <a:pt x="2" y="199"/>
                    </a:lnTo>
                    <a:lnTo>
                      <a:pt x="6" y="221"/>
                    </a:lnTo>
                    <a:lnTo>
                      <a:pt x="13" y="242"/>
                    </a:lnTo>
                    <a:lnTo>
                      <a:pt x="22" y="262"/>
                    </a:lnTo>
                    <a:lnTo>
                      <a:pt x="34" y="281"/>
                    </a:lnTo>
                    <a:lnTo>
                      <a:pt x="49" y="298"/>
                    </a:lnTo>
                    <a:lnTo>
                      <a:pt x="65" y="313"/>
                    </a:lnTo>
                    <a:lnTo>
                      <a:pt x="83" y="326"/>
                    </a:lnTo>
                    <a:lnTo>
                      <a:pt x="102" y="337"/>
                    </a:lnTo>
                    <a:lnTo>
                      <a:pt x="123" y="345"/>
                    </a:lnTo>
                    <a:lnTo>
                      <a:pt x="145" y="351"/>
                    </a:lnTo>
                    <a:lnTo>
                      <a:pt x="167" y="354"/>
                    </a:lnTo>
                    <a:lnTo>
                      <a:pt x="189" y="354"/>
                    </a:lnTo>
                    <a:lnTo>
                      <a:pt x="211" y="351"/>
                    </a:lnTo>
                    <a:lnTo>
                      <a:pt x="233" y="345"/>
                    </a:lnTo>
                    <a:lnTo>
                      <a:pt x="254" y="337"/>
                    </a:lnTo>
                    <a:lnTo>
                      <a:pt x="273" y="326"/>
                    </a:lnTo>
                    <a:lnTo>
                      <a:pt x="291" y="313"/>
                    </a:lnTo>
                    <a:lnTo>
                      <a:pt x="307" y="298"/>
                    </a:lnTo>
                    <a:lnTo>
                      <a:pt x="322" y="281"/>
                    </a:lnTo>
                    <a:lnTo>
                      <a:pt x="334" y="262"/>
                    </a:lnTo>
                    <a:lnTo>
                      <a:pt x="343" y="242"/>
                    </a:lnTo>
                    <a:lnTo>
                      <a:pt x="350" y="221"/>
                    </a:lnTo>
                    <a:lnTo>
                      <a:pt x="354" y="199"/>
                    </a:lnTo>
                    <a:lnTo>
                      <a:pt x="356" y="177"/>
                    </a:lnTo>
                    <a:lnTo>
                      <a:pt x="354" y="15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76" name="Freeform 1066"/>
              <p:cNvSpPr>
                <a:spLocks/>
              </p:cNvSpPr>
              <p:nvPr/>
            </p:nvSpPr>
            <p:spPr bwMode="auto">
              <a:xfrm>
                <a:off x="4947" y="2854"/>
                <a:ext cx="121" cy="120"/>
              </a:xfrm>
              <a:custGeom>
                <a:avLst/>
                <a:gdLst>
                  <a:gd name="T0" fmla="*/ 233 w 234"/>
                  <a:gd name="T1" fmla="*/ 102 h 233"/>
                  <a:gd name="T2" fmla="*/ 233 w 234"/>
                  <a:gd name="T3" fmla="*/ 102 h 233"/>
                  <a:gd name="T4" fmla="*/ 230 w 234"/>
                  <a:gd name="T5" fmla="*/ 87 h 233"/>
                  <a:gd name="T6" fmla="*/ 226 w 234"/>
                  <a:gd name="T7" fmla="*/ 73 h 233"/>
                  <a:gd name="T8" fmla="*/ 220 w 234"/>
                  <a:gd name="T9" fmla="*/ 60 h 233"/>
                  <a:gd name="T10" fmla="*/ 212 w 234"/>
                  <a:gd name="T11" fmla="*/ 48 h 233"/>
                  <a:gd name="T12" fmla="*/ 202 w 234"/>
                  <a:gd name="T13" fmla="*/ 36 h 233"/>
                  <a:gd name="T14" fmla="*/ 192 w 234"/>
                  <a:gd name="T15" fmla="*/ 26 h 233"/>
                  <a:gd name="T16" fmla="*/ 180 w 234"/>
                  <a:gd name="T17" fmla="*/ 18 h 233"/>
                  <a:gd name="T18" fmla="*/ 167 w 234"/>
                  <a:gd name="T19" fmla="*/ 10 h 233"/>
                  <a:gd name="T20" fmla="*/ 153 w 234"/>
                  <a:gd name="T21" fmla="*/ 5 h 233"/>
                  <a:gd name="T22" fmla="*/ 139 w 234"/>
                  <a:gd name="T23" fmla="*/ 1 h 233"/>
                  <a:gd name="T24" fmla="*/ 124 w 234"/>
                  <a:gd name="T25" fmla="*/ 0 h 233"/>
                  <a:gd name="T26" fmla="*/ 110 w 234"/>
                  <a:gd name="T27" fmla="*/ 0 h 233"/>
                  <a:gd name="T28" fmla="*/ 95 w 234"/>
                  <a:gd name="T29" fmla="*/ 1 h 233"/>
                  <a:gd name="T30" fmla="*/ 81 w 234"/>
                  <a:gd name="T31" fmla="*/ 5 h 233"/>
                  <a:gd name="T32" fmla="*/ 67 w 234"/>
                  <a:gd name="T33" fmla="*/ 10 h 233"/>
                  <a:gd name="T34" fmla="*/ 54 w 234"/>
                  <a:gd name="T35" fmla="*/ 18 h 233"/>
                  <a:gd name="T36" fmla="*/ 42 w 234"/>
                  <a:gd name="T37" fmla="*/ 26 h 233"/>
                  <a:gd name="T38" fmla="*/ 32 w 234"/>
                  <a:gd name="T39" fmla="*/ 36 h 233"/>
                  <a:gd name="T40" fmla="*/ 22 w 234"/>
                  <a:gd name="T41" fmla="*/ 48 h 233"/>
                  <a:gd name="T42" fmla="*/ 14 w 234"/>
                  <a:gd name="T43" fmla="*/ 60 h 233"/>
                  <a:gd name="T44" fmla="*/ 8 w 234"/>
                  <a:gd name="T45" fmla="*/ 73 h 233"/>
                  <a:gd name="T46" fmla="*/ 4 w 234"/>
                  <a:gd name="T47" fmla="*/ 87 h 233"/>
                  <a:gd name="T48" fmla="*/ 1 w 234"/>
                  <a:gd name="T49" fmla="*/ 102 h 233"/>
                  <a:gd name="T50" fmla="*/ 0 w 234"/>
                  <a:gd name="T51" fmla="*/ 116 h 233"/>
                  <a:gd name="T52" fmla="*/ 1 w 234"/>
                  <a:gd name="T53" fmla="*/ 131 h 233"/>
                  <a:gd name="T54" fmla="*/ 4 w 234"/>
                  <a:gd name="T55" fmla="*/ 146 h 233"/>
                  <a:gd name="T56" fmla="*/ 8 w 234"/>
                  <a:gd name="T57" fmla="*/ 159 h 233"/>
                  <a:gd name="T58" fmla="*/ 14 w 234"/>
                  <a:gd name="T59" fmla="*/ 173 h 233"/>
                  <a:gd name="T60" fmla="*/ 22 w 234"/>
                  <a:gd name="T61" fmla="*/ 185 h 233"/>
                  <a:gd name="T62" fmla="*/ 32 w 234"/>
                  <a:gd name="T63" fmla="*/ 196 h 233"/>
                  <a:gd name="T64" fmla="*/ 42 w 234"/>
                  <a:gd name="T65" fmla="*/ 207 h 233"/>
                  <a:gd name="T66" fmla="*/ 54 w 234"/>
                  <a:gd name="T67" fmla="*/ 215 h 233"/>
                  <a:gd name="T68" fmla="*/ 67 w 234"/>
                  <a:gd name="T69" fmla="*/ 222 h 233"/>
                  <a:gd name="T70" fmla="*/ 81 w 234"/>
                  <a:gd name="T71" fmla="*/ 228 h 233"/>
                  <a:gd name="T72" fmla="*/ 95 w 234"/>
                  <a:gd name="T73" fmla="*/ 231 h 233"/>
                  <a:gd name="T74" fmla="*/ 110 w 234"/>
                  <a:gd name="T75" fmla="*/ 233 h 233"/>
                  <a:gd name="T76" fmla="*/ 124 w 234"/>
                  <a:gd name="T77" fmla="*/ 233 h 233"/>
                  <a:gd name="T78" fmla="*/ 139 w 234"/>
                  <a:gd name="T79" fmla="*/ 231 h 233"/>
                  <a:gd name="T80" fmla="*/ 153 w 234"/>
                  <a:gd name="T81" fmla="*/ 228 h 233"/>
                  <a:gd name="T82" fmla="*/ 167 w 234"/>
                  <a:gd name="T83" fmla="*/ 222 h 233"/>
                  <a:gd name="T84" fmla="*/ 180 w 234"/>
                  <a:gd name="T85" fmla="*/ 215 h 233"/>
                  <a:gd name="T86" fmla="*/ 192 w 234"/>
                  <a:gd name="T87" fmla="*/ 207 h 233"/>
                  <a:gd name="T88" fmla="*/ 202 w 234"/>
                  <a:gd name="T89" fmla="*/ 196 h 233"/>
                  <a:gd name="T90" fmla="*/ 212 w 234"/>
                  <a:gd name="T91" fmla="*/ 185 h 233"/>
                  <a:gd name="T92" fmla="*/ 220 w 234"/>
                  <a:gd name="T93" fmla="*/ 173 h 233"/>
                  <a:gd name="T94" fmla="*/ 226 w 234"/>
                  <a:gd name="T95" fmla="*/ 159 h 233"/>
                  <a:gd name="T96" fmla="*/ 230 w 234"/>
                  <a:gd name="T97" fmla="*/ 146 h 233"/>
                  <a:gd name="T98" fmla="*/ 233 w 234"/>
                  <a:gd name="T99" fmla="*/ 131 h 233"/>
                  <a:gd name="T100" fmla="*/ 234 w 234"/>
                  <a:gd name="T101" fmla="*/ 116 h 233"/>
                  <a:gd name="T102" fmla="*/ 233 w 234"/>
                  <a:gd name="T103" fmla="*/ 102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4" h="233">
                    <a:moveTo>
                      <a:pt x="233" y="102"/>
                    </a:moveTo>
                    <a:lnTo>
                      <a:pt x="233" y="102"/>
                    </a:lnTo>
                    <a:lnTo>
                      <a:pt x="230" y="87"/>
                    </a:lnTo>
                    <a:lnTo>
                      <a:pt x="226" y="73"/>
                    </a:lnTo>
                    <a:lnTo>
                      <a:pt x="220" y="60"/>
                    </a:lnTo>
                    <a:lnTo>
                      <a:pt x="212" y="48"/>
                    </a:lnTo>
                    <a:lnTo>
                      <a:pt x="202" y="36"/>
                    </a:lnTo>
                    <a:lnTo>
                      <a:pt x="192" y="26"/>
                    </a:lnTo>
                    <a:lnTo>
                      <a:pt x="180" y="18"/>
                    </a:lnTo>
                    <a:lnTo>
                      <a:pt x="167" y="10"/>
                    </a:lnTo>
                    <a:lnTo>
                      <a:pt x="153" y="5"/>
                    </a:lnTo>
                    <a:lnTo>
                      <a:pt x="139" y="1"/>
                    </a:lnTo>
                    <a:lnTo>
                      <a:pt x="124" y="0"/>
                    </a:lnTo>
                    <a:lnTo>
                      <a:pt x="110" y="0"/>
                    </a:lnTo>
                    <a:lnTo>
                      <a:pt x="95" y="1"/>
                    </a:lnTo>
                    <a:lnTo>
                      <a:pt x="81" y="5"/>
                    </a:lnTo>
                    <a:lnTo>
                      <a:pt x="67" y="10"/>
                    </a:lnTo>
                    <a:lnTo>
                      <a:pt x="54" y="18"/>
                    </a:lnTo>
                    <a:lnTo>
                      <a:pt x="42" y="26"/>
                    </a:lnTo>
                    <a:lnTo>
                      <a:pt x="32" y="36"/>
                    </a:lnTo>
                    <a:lnTo>
                      <a:pt x="22" y="48"/>
                    </a:lnTo>
                    <a:lnTo>
                      <a:pt x="14" y="60"/>
                    </a:lnTo>
                    <a:lnTo>
                      <a:pt x="8" y="73"/>
                    </a:lnTo>
                    <a:lnTo>
                      <a:pt x="4" y="87"/>
                    </a:lnTo>
                    <a:lnTo>
                      <a:pt x="1" y="102"/>
                    </a:lnTo>
                    <a:lnTo>
                      <a:pt x="0" y="116"/>
                    </a:lnTo>
                    <a:lnTo>
                      <a:pt x="1" y="131"/>
                    </a:lnTo>
                    <a:lnTo>
                      <a:pt x="4" y="146"/>
                    </a:lnTo>
                    <a:lnTo>
                      <a:pt x="8" y="159"/>
                    </a:lnTo>
                    <a:lnTo>
                      <a:pt x="14" y="173"/>
                    </a:lnTo>
                    <a:lnTo>
                      <a:pt x="22" y="185"/>
                    </a:lnTo>
                    <a:lnTo>
                      <a:pt x="32" y="196"/>
                    </a:lnTo>
                    <a:lnTo>
                      <a:pt x="42" y="207"/>
                    </a:lnTo>
                    <a:lnTo>
                      <a:pt x="54" y="215"/>
                    </a:lnTo>
                    <a:lnTo>
                      <a:pt x="67" y="222"/>
                    </a:lnTo>
                    <a:lnTo>
                      <a:pt x="81" y="228"/>
                    </a:lnTo>
                    <a:lnTo>
                      <a:pt x="95" y="231"/>
                    </a:lnTo>
                    <a:lnTo>
                      <a:pt x="110" y="233"/>
                    </a:lnTo>
                    <a:lnTo>
                      <a:pt x="124" y="233"/>
                    </a:lnTo>
                    <a:lnTo>
                      <a:pt x="139" y="231"/>
                    </a:lnTo>
                    <a:lnTo>
                      <a:pt x="153" y="228"/>
                    </a:lnTo>
                    <a:lnTo>
                      <a:pt x="167" y="222"/>
                    </a:lnTo>
                    <a:lnTo>
                      <a:pt x="180" y="215"/>
                    </a:lnTo>
                    <a:lnTo>
                      <a:pt x="192" y="207"/>
                    </a:lnTo>
                    <a:lnTo>
                      <a:pt x="202" y="196"/>
                    </a:lnTo>
                    <a:lnTo>
                      <a:pt x="212" y="185"/>
                    </a:lnTo>
                    <a:lnTo>
                      <a:pt x="220" y="173"/>
                    </a:lnTo>
                    <a:lnTo>
                      <a:pt x="226" y="159"/>
                    </a:lnTo>
                    <a:lnTo>
                      <a:pt x="230" y="146"/>
                    </a:lnTo>
                    <a:lnTo>
                      <a:pt x="233" y="131"/>
                    </a:lnTo>
                    <a:lnTo>
                      <a:pt x="234" y="116"/>
                    </a:lnTo>
                    <a:lnTo>
                      <a:pt x="233" y="10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77" name="Freeform 1067"/>
              <p:cNvSpPr>
                <a:spLocks/>
              </p:cNvSpPr>
              <p:nvPr/>
            </p:nvSpPr>
            <p:spPr bwMode="auto">
              <a:xfrm>
                <a:off x="4947" y="2854"/>
                <a:ext cx="121" cy="120"/>
              </a:xfrm>
              <a:custGeom>
                <a:avLst/>
                <a:gdLst>
                  <a:gd name="T0" fmla="*/ 233 w 234"/>
                  <a:gd name="T1" fmla="*/ 102 h 233"/>
                  <a:gd name="T2" fmla="*/ 233 w 234"/>
                  <a:gd name="T3" fmla="*/ 102 h 233"/>
                  <a:gd name="T4" fmla="*/ 230 w 234"/>
                  <a:gd name="T5" fmla="*/ 87 h 233"/>
                  <a:gd name="T6" fmla="*/ 226 w 234"/>
                  <a:gd name="T7" fmla="*/ 73 h 233"/>
                  <a:gd name="T8" fmla="*/ 220 w 234"/>
                  <a:gd name="T9" fmla="*/ 60 h 233"/>
                  <a:gd name="T10" fmla="*/ 212 w 234"/>
                  <a:gd name="T11" fmla="*/ 48 h 233"/>
                  <a:gd name="T12" fmla="*/ 202 w 234"/>
                  <a:gd name="T13" fmla="*/ 36 h 233"/>
                  <a:gd name="T14" fmla="*/ 192 w 234"/>
                  <a:gd name="T15" fmla="*/ 26 h 233"/>
                  <a:gd name="T16" fmla="*/ 180 w 234"/>
                  <a:gd name="T17" fmla="*/ 18 h 233"/>
                  <a:gd name="T18" fmla="*/ 167 w 234"/>
                  <a:gd name="T19" fmla="*/ 10 h 233"/>
                  <a:gd name="T20" fmla="*/ 153 w 234"/>
                  <a:gd name="T21" fmla="*/ 5 h 233"/>
                  <a:gd name="T22" fmla="*/ 139 w 234"/>
                  <a:gd name="T23" fmla="*/ 1 h 233"/>
                  <a:gd name="T24" fmla="*/ 124 w 234"/>
                  <a:gd name="T25" fmla="*/ 0 h 233"/>
                  <a:gd name="T26" fmla="*/ 110 w 234"/>
                  <a:gd name="T27" fmla="*/ 0 h 233"/>
                  <a:gd name="T28" fmla="*/ 95 w 234"/>
                  <a:gd name="T29" fmla="*/ 1 h 233"/>
                  <a:gd name="T30" fmla="*/ 81 w 234"/>
                  <a:gd name="T31" fmla="*/ 5 h 233"/>
                  <a:gd name="T32" fmla="*/ 67 w 234"/>
                  <a:gd name="T33" fmla="*/ 10 h 233"/>
                  <a:gd name="T34" fmla="*/ 54 w 234"/>
                  <a:gd name="T35" fmla="*/ 18 h 233"/>
                  <a:gd name="T36" fmla="*/ 42 w 234"/>
                  <a:gd name="T37" fmla="*/ 26 h 233"/>
                  <a:gd name="T38" fmla="*/ 32 w 234"/>
                  <a:gd name="T39" fmla="*/ 36 h 233"/>
                  <a:gd name="T40" fmla="*/ 22 w 234"/>
                  <a:gd name="T41" fmla="*/ 48 h 233"/>
                  <a:gd name="T42" fmla="*/ 14 w 234"/>
                  <a:gd name="T43" fmla="*/ 60 h 233"/>
                  <a:gd name="T44" fmla="*/ 8 w 234"/>
                  <a:gd name="T45" fmla="*/ 73 h 233"/>
                  <a:gd name="T46" fmla="*/ 4 w 234"/>
                  <a:gd name="T47" fmla="*/ 87 h 233"/>
                  <a:gd name="T48" fmla="*/ 1 w 234"/>
                  <a:gd name="T49" fmla="*/ 102 h 233"/>
                  <a:gd name="T50" fmla="*/ 0 w 234"/>
                  <a:gd name="T51" fmla="*/ 116 h 233"/>
                  <a:gd name="T52" fmla="*/ 1 w 234"/>
                  <a:gd name="T53" fmla="*/ 131 h 233"/>
                  <a:gd name="T54" fmla="*/ 4 w 234"/>
                  <a:gd name="T55" fmla="*/ 146 h 233"/>
                  <a:gd name="T56" fmla="*/ 8 w 234"/>
                  <a:gd name="T57" fmla="*/ 159 h 233"/>
                  <a:gd name="T58" fmla="*/ 14 w 234"/>
                  <a:gd name="T59" fmla="*/ 173 h 233"/>
                  <a:gd name="T60" fmla="*/ 22 w 234"/>
                  <a:gd name="T61" fmla="*/ 185 h 233"/>
                  <a:gd name="T62" fmla="*/ 32 w 234"/>
                  <a:gd name="T63" fmla="*/ 196 h 233"/>
                  <a:gd name="T64" fmla="*/ 42 w 234"/>
                  <a:gd name="T65" fmla="*/ 207 h 233"/>
                  <a:gd name="T66" fmla="*/ 54 w 234"/>
                  <a:gd name="T67" fmla="*/ 215 h 233"/>
                  <a:gd name="T68" fmla="*/ 67 w 234"/>
                  <a:gd name="T69" fmla="*/ 222 h 233"/>
                  <a:gd name="T70" fmla="*/ 81 w 234"/>
                  <a:gd name="T71" fmla="*/ 228 h 233"/>
                  <a:gd name="T72" fmla="*/ 95 w 234"/>
                  <a:gd name="T73" fmla="*/ 231 h 233"/>
                  <a:gd name="T74" fmla="*/ 110 w 234"/>
                  <a:gd name="T75" fmla="*/ 233 h 233"/>
                  <a:gd name="T76" fmla="*/ 124 w 234"/>
                  <a:gd name="T77" fmla="*/ 233 h 233"/>
                  <a:gd name="T78" fmla="*/ 139 w 234"/>
                  <a:gd name="T79" fmla="*/ 231 h 233"/>
                  <a:gd name="T80" fmla="*/ 153 w 234"/>
                  <a:gd name="T81" fmla="*/ 228 h 233"/>
                  <a:gd name="T82" fmla="*/ 167 w 234"/>
                  <a:gd name="T83" fmla="*/ 222 h 233"/>
                  <a:gd name="T84" fmla="*/ 180 w 234"/>
                  <a:gd name="T85" fmla="*/ 215 h 233"/>
                  <a:gd name="T86" fmla="*/ 192 w 234"/>
                  <a:gd name="T87" fmla="*/ 207 h 233"/>
                  <a:gd name="T88" fmla="*/ 202 w 234"/>
                  <a:gd name="T89" fmla="*/ 196 h 233"/>
                  <a:gd name="T90" fmla="*/ 212 w 234"/>
                  <a:gd name="T91" fmla="*/ 185 h 233"/>
                  <a:gd name="T92" fmla="*/ 220 w 234"/>
                  <a:gd name="T93" fmla="*/ 173 h 233"/>
                  <a:gd name="T94" fmla="*/ 226 w 234"/>
                  <a:gd name="T95" fmla="*/ 159 h 233"/>
                  <a:gd name="T96" fmla="*/ 230 w 234"/>
                  <a:gd name="T97" fmla="*/ 146 h 233"/>
                  <a:gd name="T98" fmla="*/ 233 w 234"/>
                  <a:gd name="T99" fmla="*/ 131 h 233"/>
                  <a:gd name="T100" fmla="*/ 234 w 234"/>
                  <a:gd name="T101" fmla="*/ 116 h 233"/>
                  <a:gd name="T102" fmla="*/ 233 w 234"/>
                  <a:gd name="T103" fmla="*/ 102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4" h="233">
                    <a:moveTo>
                      <a:pt x="233" y="102"/>
                    </a:moveTo>
                    <a:lnTo>
                      <a:pt x="233" y="102"/>
                    </a:lnTo>
                    <a:lnTo>
                      <a:pt x="230" y="87"/>
                    </a:lnTo>
                    <a:lnTo>
                      <a:pt x="226" y="73"/>
                    </a:lnTo>
                    <a:lnTo>
                      <a:pt x="220" y="60"/>
                    </a:lnTo>
                    <a:lnTo>
                      <a:pt x="212" y="48"/>
                    </a:lnTo>
                    <a:lnTo>
                      <a:pt x="202" y="36"/>
                    </a:lnTo>
                    <a:lnTo>
                      <a:pt x="192" y="26"/>
                    </a:lnTo>
                    <a:lnTo>
                      <a:pt x="180" y="18"/>
                    </a:lnTo>
                    <a:lnTo>
                      <a:pt x="167" y="10"/>
                    </a:lnTo>
                    <a:lnTo>
                      <a:pt x="153" y="5"/>
                    </a:lnTo>
                    <a:lnTo>
                      <a:pt x="139" y="1"/>
                    </a:lnTo>
                    <a:lnTo>
                      <a:pt x="124" y="0"/>
                    </a:lnTo>
                    <a:lnTo>
                      <a:pt x="110" y="0"/>
                    </a:lnTo>
                    <a:lnTo>
                      <a:pt x="95" y="1"/>
                    </a:lnTo>
                    <a:lnTo>
                      <a:pt x="81" y="5"/>
                    </a:lnTo>
                    <a:lnTo>
                      <a:pt x="67" y="10"/>
                    </a:lnTo>
                    <a:lnTo>
                      <a:pt x="54" y="18"/>
                    </a:lnTo>
                    <a:lnTo>
                      <a:pt x="42" y="26"/>
                    </a:lnTo>
                    <a:lnTo>
                      <a:pt x="32" y="36"/>
                    </a:lnTo>
                    <a:lnTo>
                      <a:pt x="22" y="48"/>
                    </a:lnTo>
                    <a:lnTo>
                      <a:pt x="14" y="60"/>
                    </a:lnTo>
                    <a:lnTo>
                      <a:pt x="8" y="73"/>
                    </a:lnTo>
                    <a:lnTo>
                      <a:pt x="4" y="87"/>
                    </a:lnTo>
                    <a:lnTo>
                      <a:pt x="1" y="102"/>
                    </a:lnTo>
                    <a:lnTo>
                      <a:pt x="0" y="116"/>
                    </a:lnTo>
                    <a:lnTo>
                      <a:pt x="1" y="131"/>
                    </a:lnTo>
                    <a:lnTo>
                      <a:pt x="4" y="146"/>
                    </a:lnTo>
                    <a:lnTo>
                      <a:pt x="8" y="159"/>
                    </a:lnTo>
                    <a:lnTo>
                      <a:pt x="14" y="173"/>
                    </a:lnTo>
                    <a:lnTo>
                      <a:pt x="22" y="185"/>
                    </a:lnTo>
                    <a:lnTo>
                      <a:pt x="32" y="196"/>
                    </a:lnTo>
                    <a:lnTo>
                      <a:pt x="42" y="207"/>
                    </a:lnTo>
                    <a:lnTo>
                      <a:pt x="54" y="215"/>
                    </a:lnTo>
                    <a:lnTo>
                      <a:pt x="67" y="222"/>
                    </a:lnTo>
                    <a:lnTo>
                      <a:pt x="81" y="228"/>
                    </a:lnTo>
                    <a:lnTo>
                      <a:pt x="95" y="231"/>
                    </a:lnTo>
                    <a:lnTo>
                      <a:pt x="110" y="233"/>
                    </a:lnTo>
                    <a:lnTo>
                      <a:pt x="124" y="233"/>
                    </a:lnTo>
                    <a:lnTo>
                      <a:pt x="139" y="231"/>
                    </a:lnTo>
                    <a:lnTo>
                      <a:pt x="153" y="228"/>
                    </a:lnTo>
                    <a:lnTo>
                      <a:pt x="167" y="222"/>
                    </a:lnTo>
                    <a:lnTo>
                      <a:pt x="180" y="215"/>
                    </a:lnTo>
                    <a:lnTo>
                      <a:pt x="192" y="207"/>
                    </a:lnTo>
                    <a:lnTo>
                      <a:pt x="202" y="196"/>
                    </a:lnTo>
                    <a:lnTo>
                      <a:pt x="212" y="185"/>
                    </a:lnTo>
                    <a:lnTo>
                      <a:pt x="220" y="173"/>
                    </a:lnTo>
                    <a:lnTo>
                      <a:pt x="226" y="159"/>
                    </a:lnTo>
                    <a:lnTo>
                      <a:pt x="230" y="146"/>
                    </a:lnTo>
                    <a:lnTo>
                      <a:pt x="233" y="131"/>
                    </a:lnTo>
                    <a:lnTo>
                      <a:pt x="234" y="116"/>
                    </a:lnTo>
                    <a:lnTo>
                      <a:pt x="233" y="102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78" name="Freeform 1068"/>
              <p:cNvSpPr>
                <a:spLocks/>
              </p:cNvSpPr>
              <p:nvPr/>
            </p:nvSpPr>
            <p:spPr bwMode="auto">
              <a:xfrm>
                <a:off x="5265" y="3628"/>
                <a:ext cx="111" cy="110"/>
              </a:xfrm>
              <a:custGeom>
                <a:avLst/>
                <a:gdLst>
                  <a:gd name="T0" fmla="*/ 213 w 214"/>
                  <a:gd name="T1" fmla="*/ 94 h 214"/>
                  <a:gd name="T2" fmla="*/ 213 w 214"/>
                  <a:gd name="T3" fmla="*/ 94 h 214"/>
                  <a:gd name="T4" fmla="*/ 211 w 214"/>
                  <a:gd name="T5" fmla="*/ 81 h 214"/>
                  <a:gd name="T6" fmla="*/ 207 w 214"/>
                  <a:gd name="T7" fmla="*/ 68 h 214"/>
                  <a:gd name="T8" fmla="*/ 201 w 214"/>
                  <a:gd name="T9" fmla="*/ 56 h 214"/>
                  <a:gd name="T10" fmla="*/ 194 w 214"/>
                  <a:gd name="T11" fmla="*/ 44 h 214"/>
                  <a:gd name="T12" fmla="*/ 185 w 214"/>
                  <a:gd name="T13" fmla="*/ 34 h 214"/>
                  <a:gd name="T14" fmla="*/ 175 w 214"/>
                  <a:gd name="T15" fmla="*/ 25 h 214"/>
                  <a:gd name="T16" fmla="*/ 164 w 214"/>
                  <a:gd name="T17" fmla="*/ 17 h 214"/>
                  <a:gd name="T18" fmla="*/ 153 w 214"/>
                  <a:gd name="T19" fmla="*/ 10 h 214"/>
                  <a:gd name="T20" fmla="*/ 140 w 214"/>
                  <a:gd name="T21" fmla="*/ 5 h 214"/>
                  <a:gd name="T22" fmla="*/ 127 w 214"/>
                  <a:gd name="T23" fmla="*/ 2 h 214"/>
                  <a:gd name="T24" fmla="*/ 114 w 214"/>
                  <a:gd name="T25" fmla="*/ 0 h 214"/>
                  <a:gd name="T26" fmla="*/ 100 w 214"/>
                  <a:gd name="T27" fmla="*/ 0 h 214"/>
                  <a:gd name="T28" fmla="*/ 87 w 214"/>
                  <a:gd name="T29" fmla="*/ 2 h 214"/>
                  <a:gd name="T30" fmla="*/ 74 w 214"/>
                  <a:gd name="T31" fmla="*/ 5 h 214"/>
                  <a:gd name="T32" fmla="*/ 61 w 214"/>
                  <a:gd name="T33" fmla="*/ 10 h 214"/>
                  <a:gd name="T34" fmla="*/ 49 w 214"/>
                  <a:gd name="T35" fmla="*/ 17 h 214"/>
                  <a:gd name="T36" fmla="*/ 39 w 214"/>
                  <a:gd name="T37" fmla="*/ 25 h 214"/>
                  <a:gd name="T38" fmla="*/ 29 w 214"/>
                  <a:gd name="T39" fmla="*/ 34 h 214"/>
                  <a:gd name="T40" fmla="*/ 20 w 214"/>
                  <a:gd name="T41" fmla="*/ 44 h 214"/>
                  <a:gd name="T42" fmla="*/ 13 w 214"/>
                  <a:gd name="T43" fmla="*/ 56 h 214"/>
                  <a:gd name="T44" fmla="*/ 7 w 214"/>
                  <a:gd name="T45" fmla="*/ 68 h 214"/>
                  <a:gd name="T46" fmla="*/ 3 w 214"/>
                  <a:gd name="T47" fmla="*/ 81 h 214"/>
                  <a:gd name="T48" fmla="*/ 0 w 214"/>
                  <a:gd name="T49" fmla="*/ 94 h 214"/>
                  <a:gd name="T50" fmla="*/ 0 w 214"/>
                  <a:gd name="T51" fmla="*/ 107 h 214"/>
                  <a:gd name="T52" fmla="*/ 0 w 214"/>
                  <a:gd name="T53" fmla="*/ 121 h 214"/>
                  <a:gd name="T54" fmla="*/ 3 w 214"/>
                  <a:gd name="T55" fmla="*/ 134 h 214"/>
                  <a:gd name="T56" fmla="*/ 7 w 214"/>
                  <a:gd name="T57" fmla="*/ 147 h 214"/>
                  <a:gd name="T58" fmla="*/ 13 w 214"/>
                  <a:gd name="T59" fmla="*/ 159 h 214"/>
                  <a:gd name="T60" fmla="*/ 20 w 214"/>
                  <a:gd name="T61" fmla="*/ 170 h 214"/>
                  <a:gd name="T62" fmla="*/ 29 w 214"/>
                  <a:gd name="T63" fmla="*/ 181 h 214"/>
                  <a:gd name="T64" fmla="*/ 39 w 214"/>
                  <a:gd name="T65" fmla="*/ 190 h 214"/>
                  <a:gd name="T66" fmla="*/ 49 w 214"/>
                  <a:gd name="T67" fmla="*/ 198 h 214"/>
                  <a:gd name="T68" fmla="*/ 61 w 214"/>
                  <a:gd name="T69" fmla="*/ 204 h 214"/>
                  <a:gd name="T70" fmla="*/ 74 w 214"/>
                  <a:gd name="T71" fmla="*/ 209 h 214"/>
                  <a:gd name="T72" fmla="*/ 87 w 214"/>
                  <a:gd name="T73" fmla="*/ 213 h 214"/>
                  <a:gd name="T74" fmla="*/ 100 w 214"/>
                  <a:gd name="T75" fmla="*/ 214 h 214"/>
                  <a:gd name="T76" fmla="*/ 114 w 214"/>
                  <a:gd name="T77" fmla="*/ 214 h 214"/>
                  <a:gd name="T78" fmla="*/ 127 w 214"/>
                  <a:gd name="T79" fmla="*/ 213 h 214"/>
                  <a:gd name="T80" fmla="*/ 140 w 214"/>
                  <a:gd name="T81" fmla="*/ 209 h 214"/>
                  <a:gd name="T82" fmla="*/ 153 w 214"/>
                  <a:gd name="T83" fmla="*/ 204 h 214"/>
                  <a:gd name="T84" fmla="*/ 164 w 214"/>
                  <a:gd name="T85" fmla="*/ 198 h 214"/>
                  <a:gd name="T86" fmla="*/ 175 w 214"/>
                  <a:gd name="T87" fmla="*/ 190 h 214"/>
                  <a:gd name="T88" fmla="*/ 185 w 214"/>
                  <a:gd name="T89" fmla="*/ 181 h 214"/>
                  <a:gd name="T90" fmla="*/ 194 w 214"/>
                  <a:gd name="T91" fmla="*/ 170 h 214"/>
                  <a:gd name="T92" fmla="*/ 201 w 214"/>
                  <a:gd name="T93" fmla="*/ 159 h 214"/>
                  <a:gd name="T94" fmla="*/ 207 w 214"/>
                  <a:gd name="T95" fmla="*/ 147 h 214"/>
                  <a:gd name="T96" fmla="*/ 211 w 214"/>
                  <a:gd name="T97" fmla="*/ 134 h 214"/>
                  <a:gd name="T98" fmla="*/ 213 w 214"/>
                  <a:gd name="T99" fmla="*/ 121 h 214"/>
                  <a:gd name="T100" fmla="*/ 214 w 214"/>
                  <a:gd name="T101" fmla="*/ 107 h 214"/>
                  <a:gd name="T102" fmla="*/ 213 w 214"/>
                  <a:gd name="T103" fmla="*/ 9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4" h="214">
                    <a:moveTo>
                      <a:pt x="213" y="94"/>
                    </a:moveTo>
                    <a:lnTo>
                      <a:pt x="213" y="94"/>
                    </a:lnTo>
                    <a:lnTo>
                      <a:pt x="211" y="81"/>
                    </a:lnTo>
                    <a:lnTo>
                      <a:pt x="207" y="68"/>
                    </a:lnTo>
                    <a:lnTo>
                      <a:pt x="201" y="56"/>
                    </a:lnTo>
                    <a:lnTo>
                      <a:pt x="194" y="44"/>
                    </a:lnTo>
                    <a:lnTo>
                      <a:pt x="185" y="34"/>
                    </a:lnTo>
                    <a:lnTo>
                      <a:pt x="175" y="25"/>
                    </a:lnTo>
                    <a:lnTo>
                      <a:pt x="164" y="17"/>
                    </a:lnTo>
                    <a:lnTo>
                      <a:pt x="153" y="10"/>
                    </a:lnTo>
                    <a:lnTo>
                      <a:pt x="140" y="5"/>
                    </a:lnTo>
                    <a:lnTo>
                      <a:pt x="127" y="2"/>
                    </a:lnTo>
                    <a:lnTo>
                      <a:pt x="11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4" y="5"/>
                    </a:lnTo>
                    <a:lnTo>
                      <a:pt x="61" y="10"/>
                    </a:lnTo>
                    <a:lnTo>
                      <a:pt x="49" y="17"/>
                    </a:lnTo>
                    <a:lnTo>
                      <a:pt x="39" y="25"/>
                    </a:lnTo>
                    <a:lnTo>
                      <a:pt x="29" y="34"/>
                    </a:lnTo>
                    <a:lnTo>
                      <a:pt x="20" y="44"/>
                    </a:lnTo>
                    <a:lnTo>
                      <a:pt x="13" y="56"/>
                    </a:lnTo>
                    <a:lnTo>
                      <a:pt x="7" y="68"/>
                    </a:lnTo>
                    <a:lnTo>
                      <a:pt x="3" y="81"/>
                    </a:lnTo>
                    <a:lnTo>
                      <a:pt x="0" y="94"/>
                    </a:lnTo>
                    <a:lnTo>
                      <a:pt x="0" y="107"/>
                    </a:lnTo>
                    <a:lnTo>
                      <a:pt x="0" y="121"/>
                    </a:lnTo>
                    <a:lnTo>
                      <a:pt x="3" y="134"/>
                    </a:lnTo>
                    <a:lnTo>
                      <a:pt x="7" y="147"/>
                    </a:lnTo>
                    <a:lnTo>
                      <a:pt x="13" y="159"/>
                    </a:lnTo>
                    <a:lnTo>
                      <a:pt x="20" y="170"/>
                    </a:lnTo>
                    <a:lnTo>
                      <a:pt x="29" y="181"/>
                    </a:lnTo>
                    <a:lnTo>
                      <a:pt x="39" y="190"/>
                    </a:lnTo>
                    <a:lnTo>
                      <a:pt x="49" y="198"/>
                    </a:lnTo>
                    <a:lnTo>
                      <a:pt x="61" y="204"/>
                    </a:lnTo>
                    <a:lnTo>
                      <a:pt x="74" y="209"/>
                    </a:lnTo>
                    <a:lnTo>
                      <a:pt x="87" y="213"/>
                    </a:lnTo>
                    <a:lnTo>
                      <a:pt x="100" y="214"/>
                    </a:lnTo>
                    <a:lnTo>
                      <a:pt x="114" y="214"/>
                    </a:lnTo>
                    <a:lnTo>
                      <a:pt x="127" y="213"/>
                    </a:lnTo>
                    <a:lnTo>
                      <a:pt x="140" y="209"/>
                    </a:lnTo>
                    <a:lnTo>
                      <a:pt x="153" y="204"/>
                    </a:lnTo>
                    <a:lnTo>
                      <a:pt x="164" y="198"/>
                    </a:lnTo>
                    <a:lnTo>
                      <a:pt x="175" y="190"/>
                    </a:lnTo>
                    <a:lnTo>
                      <a:pt x="185" y="181"/>
                    </a:lnTo>
                    <a:lnTo>
                      <a:pt x="194" y="170"/>
                    </a:lnTo>
                    <a:lnTo>
                      <a:pt x="201" y="159"/>
                    </a:lnTo>
                    <a:lnTo>
                      <a:pt x="207" y="147"/>
                    </a:lnTo>
                    <a:lnTo>
                      <a:pt x="211" y="134"/>
                    </a:lnTo>
                    <a:lnTo>
                      <a:pt x="213" y="121"/>
                    </a:lnTo>
                    <a:lnTo>
                      <a:pt x="214" y="107"/>
                    </a:lnTo>
                    <a:lnTo>
                      <a:pt x="213" y="9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79" name="Freeform 1069"/>
              <p:cNvSpPr>
                <a:spLocks/>
              </p:cNvSpPr>
              <p:nvPr/>
            </p:nvSpPr>
            <p:spPr bwMode="auto">
              <a:xfrm>
                <a:off x="5265" y="3628"/>
                <a:ext cx="111" cy="110"/>
              </a:xfrm>
              <a:custGeom>
                <a:avLst/>
                <a:gdLst>
                  <a:gd name="T0" fmla="*/ 213 w 214"/>
                  <a:gd name="T1" fmla="*/ 94 h 214"/>
                  <a:gd name="T2" fmla="*/ 213 w 214"/>
                  <a:gd name="T3" fmla="*/ 94 h 214"/>
                  <a:gd name="T4" fmla="*/ 211 w 214"/>
                  <a:gd name="T5" fmla="*/ 81 h 214"/>
                  <a:gd name="T6" fmla="*/ 207 w 214"/>
                  <a:gd name="T7" fmla="*/ 68 h 214"/>
                  <a:gd name="T8" fmla="*/ 201 w 214"/>
                  <a:gd name="T9" fmla="*/ 56 h 214"/>
                  <a:gd name="T10" fmla="*/ 194 w 214"/>
                  <a:gd name="T11" fmla="*/ 44 h 214"/>
                  <a:gd name="T12" fmla="*/ 185 w 214"/>
                  <a:gd name="T13" fmla="*/ 34 h 214"/>
                  <a:gd name="T14" fmla="*/ 175 w 214"/>
                  <a:gd name="T15" fmla="*/ 25 h 214"/>
                  <a:gd name="T16" fmla="*/ 164 w 214"/>
                  <a:gd name="T17" fmla="*/ 17 h 214"/>
                  <a:gd name="T18" fmla="*/ 153 w 214"/>
                  <a:gd name="T19" fmla="*/ 10 h 214"/>
                  <a:gd name="T20" fmla="*/ 140 w 214"/>
                  <a:gd name="T21" fmla="*/ 5 h 214"/>
                  <a:gd name="T22" fmla="*/ 127 w 214"/>
                  <a:gd name="T23" fmla="*/ 2 h 214"/>
                  <a:gd name="T24" fmla="*/ 114 w 214"/>
                  <a:gd name="T25" fmla="*/ 0 h 214"/>
                  <a:gd name="T26" fmla="*/ 100 w 214"/>
                  <a:gd name="T27" fmla="*/ 0 h 214"/>
                  <a:gd name="T28" fmla="*/ 87 w 214"/>
                  <a:gd name="T29" fmla="*/ 2 h 214"/>
                  <a:gd name="T30" fmla="*/ 74 w 214"/>
                  <a:gd name="T31" fmla="*/ 5 h 214"/>
                  <a:gd name="T32" fmla="*/ 61 w 214"/>
                  <a:gd name="T33" fmla="*/ 10 h 214"/>
                  <a:gd name="T34" fmla="*/ 49 w 214"/>
                  <a:gd name="T35" fmla="*/ 17 h 214"/>
                  <a:gd name="T36" fmla="*/ 39 w 214"/>
                  <a:gd name="T37" fmla="*/ 25 h 214"/>
                  <a:gd name="T38" fmla="*/ 29 w 214"/>
                  <a:gd name="T39" fmla="*/ 34 h 214"/>
                  <a:gd name="T40" fmla="*/ 20 w 214"/>
                  <a:gd name="T41" fmla="*/ 44 h 214"/>
                  <a:gd name="T42" fmla="*/ 13 w 214"/>
                  <a:gd name="T43" fmla="*/ 56 h 214"/>
                  <a:gd name="T44" fmla="*/ 7 w 214"/>
                  <a:gd name="T45" fmla="*/ 68 h 214"/>
                  <a:gd name="T46" fmla="*/ 3 w 214"/>
                  <a:gd name="T47" fmla="*/ 81 h 214"/>
                  <a:gd name="T48" fmla="*/ 0 w 214"/>
                  <a:gd name="T49" fmla="*/ 94 h 214"/>
                  <a:gd name="T50" fmla="*/ 0 w 214"/>
                  <a:gd name="T51" fmla="*/ 107 h 214"/>
                  <a:gd name="T52" fmla="*/ 0 w 214"/>
                  <a:gd name="T53" fmla="*/ 121 h 214"/>
                  <a:gd name="T54" fmla="*/ 3 w 214"/>
                  <a:gd name="T55" fmla="*/ 134 h 214"/>
                  <a:gd name="T56" fmla="*/ 7 w 214"/>
                  <a:gd name="T57" fmla="*/ 147 h 214"/>
                  <a:gd name="T58" fmla="*/ 13 w 214"/>
                  <a:gd name="T59" fmla="*/ 159 h 214"/>
                  <a:gd name="T60" fmla="*/ 20 w 214"/>
                  <a:gd name="T61" fmla="*/ 170 h 214"/>
                  <a:gd name="T62" fmla="*/ 29 w 214"/>
                  <a:gd name="T63" fmla="*/ 181 h 214"/>
                  <a:gd name="T64" fmla="*/ 39 w 214"/>
                  <a:gd name="T65" fmla="*/ 190 h 214"/>
                  <a:gd name="T66" fmla="*/ 49 w 214"/>
                  <a:gd name="T67" fmla="*/ 198 h 214"/>
                  <a:gd name="T68" fmla="*/ 61 w 214"/>
                  <a:gd name="T69" fmla="*/ 204 h 214"/>
                  <a:gd name="T70" fmla="*/ 74 w 214"/>
                  <a:gd name="T71" fmla="*/ 209 h 214"/>
                  <a:gd name="T72" fmla="*/ 87 w 214"/>
                  <a:gd name="T73" fmla="*/ 213 h 214"/>
                  <a:gd name="T74" fmla="*/ 100 w 214"/>
                  <a:gd name="T75" fmla="*/ 214 h 214"/>
                  <a:gd name="T76" fmla="*/ 114 w 214"/>
                  <a:gd name="T77" fmla="*/ 214 h 214"/>
                  <a:gd name="T78" fmla="*/ 127 w 214"/>
                  <a:gd name="T79" fmla="*/ 213 h 214"/>
                  <a:gd name="T80" fmla="*/ 140 w 214"/>
                  <a:gd name="T81" fmla="*/ 209 h 214"/>
                  <a:gd name="T82" fmla="*/ 153 w 214"/>
                  <a:gd name="T83" fmla="*/ 204 h 214"/>
                  <a:gd name="T84" fmla="*/ 164 w 214"/>
                  <a:gd name="T85" fmla="*/ 198 h 214"/>
                  <a:gd name="T86" fmla="*/ 175 w 214"/>
                  <a:gd name="T87" fmla="*/ 190 h 214"/>
                  <a:gd name="T88" fmla="*/ 185 w 214"/>
                  <a:gd name="T89" fmla="*/ 181 h 214"/>
                  <a:gd name="T90" fmla="*/ 194 w 214"/>
                  <a:gd name="T91" fmla="*/ 170 h 214"/>
                  <a:gd name="T92" fmla="*/ 201 w 214"/>
                  <a:gd name="T93" fmla="*/ 159 h 214"/>
                  <a:gd name="T94" fmla="*/ 207 w 214"/>
                  <a:gd name="T95" fmla="*/ 147 h 214"/>
                  <a:gd name="T96" fmla="*/ 211 w 214"/>
                  <a:gd name="T97" fmla="*/ 134 h 214"/>
                  <a:gd name="T98" fmla="*/ 213 w 214"/>
                  <a:gd name="T99" fmla="*/ 121 h 214"/>
                  <a:gd name="T100" fmla="*/ 214 w 214"/>
                  <a:gd name="T101" fmla="*/ 107 h 214"/>
                  <a:gd name="T102" fmla="*/ 213 w 214"/>
                  <a:gd name="T103" fmla="*/ 9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4" h="214">
                    <a:moveTo>
                      <a:pt x="213" y="94"/>
                    </a:moveTo>
                    <a:lnTo>
                      <a:pt x="213" y="94"/>
                    </a:lnTo>
                    <a:lnTo>
                      <a:pt x="211" y="81"/>
                    </a:lnTo>
                    <a:lnTo>
                      <a:pt x="207" y="68"/>
                    </a:lnTo>
                    <a:lnTo>
                      <a:pt x="201" y="56"/>
                    </a:lnTo>
                    <a:lnTo>
                      <a:pt x="194" y="44"/>
                    </a:lnTo>
                    <a:lnTo>
                      <a:pt x="185" y="34"/>
                    </a:lnTo>
                    <a:lnTo>
                      <a:pt x="175" y="25"/>
                    </a:lnTo>
                    <a:lnTo>
                      <a:pt x="164" y="17"/>
                    </a:lnTo>
                    <a:lnTo>
                      <a:pt x="153" y="10"/>
                    </a:lnTo>
                    <a:lnTo>
                      <a:pt x="140" y="5"/>
                    </a:lnTo>
                    <a:lnTo>
                      <a:pt x="127" y="2"/>
                    </a:lnTo>
                    <a:lnTo>
                      <a:pt x="11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4" y="5"/>
                    </a:lnTo>
                    <a:lnTo>
                      <a:pt x="61" y="10"/>
                    </a:lnTo>
                    <a:lnTo>
                      <a:pt x="49" y="17"/>
                    </a:lnTo>
                    <a:lnTo>
                      <a:pt x="39" y="25"/>
                    </a:lnTo>
                    <a:lnTo>
                      <a:pt x="29" y="34"/>
                    </a:lnTo>
                    <a:lnTo>
                      <a:pt x="20" y="44"/>
                    </a:lnTo>
                    <a:lnTo>
                      <a:pt x="13" y="56"/>
                    </a:lnTo>
                    <a:lnTo>
                      <a:pt x="7" y="68"/>
                    </a:lnTo>
                    <a:lnTo>
                      <a:pt x="3" y="81"/>
                    </a:lnTo>
                    <a:lnTo>
                      <a:pt x="0" y="94"/>
                    </a:lnTo>
                    <a:lnTo>
                      <a:pt x="0" y="107"/>
                    </a:lnTo>
                    <a:lnTo>
                      <a:pt x="0" y="121"/>
                    </a:lnTo>
                    <a:lnTo>
                      <a:pt x="3" y="134"/>
                    </a:lnTo>
                    <a:lnTo>
                      <a:pt x="7" y="147"/>
                    </a:lnTo>
                    <a:lnTo>
                      <a:pt x="13" y="159"/>
                    </a:lnTo>
                    <a:lnTo>
                      <a:pt x="20" y="170"/>
                    </a:lnTo>
                    <a:lnTo>
                      <a:pt x="29" y="181"/>
                    </a:lnTo>
                    <a:lnTo>
                      <a:pt x="39" y="190"/>
                    </a:lnTo>
                    <a:lnTo>
                      <a:pt x="49" y="198"/>
                    </a:lnTo>
                    <a:lnTo>
                      <a:pt x="61" y="204"/>
                    </a:lnTo>
                    <a:lnTo>
                      <a:pt x="74" y="209"/>
                    </a:lnTo>
                    <a:lnTo>
                      <a:pt x="87" y="213"/>
                    </a:lnTo>
                    <a:lnTo>
                      <a:pt x="100" y="214"/>
                    </a:lnTo>
                    <a:lnTo>
                      <a:pt x="114" y="214"/>
                    </a:lnTo>
                    <a:lnTo>
                      <a:pt x="127" y="213"/>
                    </a:lnTo>
                    <a:lnTo>
                      <a:pt x="140" y="209"/>
                    </a:lnTo>
                    <a:lnTo>
                      <a:pt x="153" y="204"/>
                    </a:lnTo>
                    <a:lnTo>
                      <a:pt x="164" y="198"/>
                    </a:lnTo>
                    <a:lnTo>
                      <a:pt x="175" y="190"/>
                    </a:lnTo>
                    <a:lnTo>
                      <a:pt x="185" y="181"/>
                    </a:lnTo>
                    <a:lnTo>
                      <a:pt x="194" y="170"/>
                    </a:lnTo>
                    <a:lnTo>
                      <a:pt x="201" y="159"/>
                    </a:lnTo>
                    <a:lnTo>
                      <a:pt x="207" y="147"/>
                    </a:lnTo>
                    <a:lnTo>
                      <a:pt x="211" y="134"/>
                    </a:lnTo>
                    <a:lnTo>
                      <a:pt x="213" y="121"/>
                    </a:lnTo>
                    <a:lnTo>
                      <a:pt x="214" y="107"/>
                    </a:lnTo>
                    <a:lnTo>
                      <a:pt x="213" y="9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80" name="Freeform 1070"/>
              <p:cNvSpPr>
                <a:spLocks/>
              </p:cNvSpPr>
              <p:nvPr/>
            </p:nvSpPr>
            <p:spPr bwMode="auto">
              <a:xfrm>
                <a:off x="5609" y="3110"/>
                <a:ext cx="244" cy="243"/>
              </a:xfrm>
              <a:custGeom>
                <a:avLst/>
                <a:gdLst>
                  <a:gd name="T0" fmla="*/ 470 w 472"/>
                  <a:gd name="T1" fmla="*/ 206 h 471"/>
                  <a:gd name="T2" fmla="*/ 470 w 472"/>
                  <a:gd name="T3" fmla="*/ 206 h 471"/>
                  <a:gd name="T4" fmla="*/ 464 w 472"/>
                  <a:gd name="T5" fmla="*/ 177 h 471"/>
                  <a:gd name="T6" fmla="*/ 455 w 472"/>
                  <a:gd name="T7" fmla="*/ 148 h 471"/>
                  <a:gd name="T8" fmla="*/ 443 w 472"/>
                  <a:gd name="T9" fmla="*/ 122 h 471"/>
                  <a:gd name="T10" fmla="*/ 427 w 472"/>
                  <a:gd name="T11" fmla="*/ 96 h 471"/>
                  <a:gd name="T12" fmla="*/ 408 w 472"/>
                  <a:gd name="T13" fmla="*/ 74 h 471"/>
                  <a:gd name="T14" fmla="*/ 386 w 472"/>
                  <a:gd name="T15" fmla="*/ 53 h 471"/>
                  <a:gd name="T16" fmla="*/ 362 w 472"/>
                  <a:gd name="T17" fmla="*/ 36 h 471"/>
                  <a:gd name="T18" fmla="*/ 336 w 472"/>
                  <a:gd name="T19" fmla="*/ 22 h 471"/>
                  <a:gd name="T20" fmla="*/ 309 w 472"/>
                  <a:gd name="T21" fmla="*/ 11 h 471"/>
                  <a:gd name="T22" fmla="*/ 280 w 472"/>
                  <a:gd name="T23" fmla="*/ 3 h 471"/>
                  <a:gd name="T24" fmla="*/ 251 w 472"/>
                  <a:gd name="T25" fmla="*/ 0 h 471"/>
                  <a:gd name="T26" fmla="*/ 221 w 472"/>
                  <a:gd name="T27" fmla="*/ 0 h 471"/>
                  <a:gd name="T28" fmla="*/ 192 w 472"/>
                  <a:gd name="T29" fmla="*/ 3 h 471"/>
                  <a:gd name="T30" fmla="*/ 163 w 472"/>
                  <a:gd name="T31" fmla="*/ 11 h 471"/>
                  <a:gd name="T32" fmla="*/ 135 w 472"/>
                  <a:gd name="T33" fmla="*/ 22 h 471"/>
                  <a:gd name="T34" fmla="*/ 109 w 472"/>
                  <a:gd name="T35" fmla="*/ 36 h 471"/>
                  <a:gd name="T36" fmla="*/ 85 w 472"/>
                  <a:gd name="T37" fmla="*/ 53 h 471"/>
                  <a:gd name="T38" fmla="*/ 64 w 472"/>
                  <a:gd name="T39" fmla="*/ 74 h 471"/>
                  <a:gd name="T40" fmla="*/ 45 w 472"/>
                  <a:gd name="T41" fmla="*/ 96 h 471"/>
                  <a:gd name="T42" fmla="*/ 29 w 472"/>
                  <a:gd name="T43" fmla="*/ 122 h 471"/>
                  <a:gd name="T44" fmla="*/ 16 w 472"/>
                  <a:gd name="T45" fmla="*/ 148 h 471"/>
                  <a:gd name="T46" fmla="*/ 7 w 472"/>
                  <a:gd name="T47" fmla="*/ 177 h 471"/>
                  <a:gd name="T48" fmla="*/ 2 w 472"/>
                  <a:gd name="T49" fmla="*/ 206 h 471"/>
                  <a:gd name="T50" fmla="*/ 0 w 472"/>
                  <a:gd name="T51" fmla="*/ 235 h 471"/>
                  <a:gd name="T52" fmla="*/ 2 w 472"/>
                  <a:gd name="T53" fmla="*/ 265 h 471"/>
                  <a:gd name="T54" fmla="*/ 7 w 472"/>
                  <a:gd name="T55" fmla="*/ 294 h 471"/>
                  <a:gd name="T56" fmla="*/ 16 w 472"/>
                  <a:gd name="T57" fmla="*/ 322 h 471"/>
                  <a:gd name="T58" fmla="*/ 29 w 472"/>
                  <a:gd name="T59" fmla="*/ 349 h 471"/>
                  <a:gd name="T60" fmla="*/ 45 w 472"/>
                  <a:gd name="T61" fmla="*/ 374 h 471"/>
                  <a:gd name="T62" fmla="*/ 64 w 472"/>
                  <a:gd name="T63" fmla="*/ 397 h 471"/>
                  <a:gd name="T64" fmla="*/ 85 w 472"/>
                  <a:gd name="T65" fmla="*/ 417 h 471"/>
                  <a:gd name="T66" fmla="*/ 109 w 472"/>
                  <a:gd name="T67" fmla="*/ 434 h 471"/>
                  <a:gd name="T68" fmla="*/ 135 w 472"/>
                  <a:gd name="T69" fmla="*/ 449 h 471"/>
                  <a:gd name="T70" fmla="*/ 163 w 472"/>
                  <a:gd name="T71" fmla="*/ 460 h 471"/>
                  <a:gd name="T72" fmla="*/ 192 w 472"/>
                  <a:gd name="T73" fmla="*/ 467 h 471"/>
                  <a:gd name="T74" fmla="*/ 221 w 472"/>
                  <a:gd name="T75" fmla="*/ 471 h 471"/>
                  <a:gd name="T76" fmla="*/ 251 w 472"/>
                  <a:gd name="T77" fmla="*/ 471 h 471"/>
                  <a:gd name="T78" fmla="*/ 280 w 472"/>
                  <a:gd name="T79" fmla="*/ 467 h 471"/>
                  <a:gd name="T80" fmla="*/ 309 w 472"/>
                  <a:gd name="T81" fmla="*/ 460 h 471"/>
                  <a:gd name="T82" fmla="*/ 336 w 472"/>
                  <a:gd name="T83" fmla="*/ 449 h 471"/>
                  <a:gd name="T84" fmla="*/ 362 w 472"/>
                  <a:gd name="T85" fmla="*/ 434 h 471"/>
                  <a:gd name="T86" fmla="*/ 386 w 472"/>
                  <a:gd name="T87" fmla="*/ 417 h 471"/>
                  <a:gd name="T88" fmla="*/ 408 w 472"/>
                  <a:gd name="T89" fmla="*/ 397 h 471"/>
                  <a:gd name="T90" fmla="*/ 427 w 472"/>
                  <a:gd name="T91" fmla="*/ 374 h 471"/>
                  <a:gd name="T92" fmla="*/ 443 w 472"/>
                  <a:gd name="T93" fmla="*/ 349 h 471"/>
                  <a:gd name="T94" fmla="*/ 455 w 472"/>
                  <a:gd name="T95" fmla="*/ 322 h 471"/>
                  <a:gd name="T96" fmla="*/ 464 w 472"/>
                  <a:gd name="T97" fmla="*/ 294 h 471"/>
                  <a:gd name="T98" fmla="*/ 470 w 472"/>
                  <a:gd name="T99" fmla="*/ 265 h 471"/>
                  <a:gd name="T100" fmla="*/ 472 w 472"/>
                  <a:gd name="T101" fmla="*/ 235 h 471"/>
                  <a:gd name="T102" fmla="*/ 470 w 472"/>
                  <a:gd name="T103" fmla="*/ 206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72" h="471">
                    <a:moveTo>
                      <a:pt x="470" y="206"/>
                    </a:moveTo>
                    <a:lnTo>
                      <a:pt x="470" y="206"/>
                    </a:lnTo>
                    <a:lnTo>
                      <a:pt x="464" y="177"/>
                    </a:lnTo>
                    <a:lnTo>
                      <a:pt x="455" y="148"/>
                    </a:lnTo>
                    <a:lnTo>
                      <a:pt x="443" y="122"/>
                    </a:lnTo>
                    <a:lnTo>
                      <a:pt x="427" y="96"/>
                    </a:lnTo>
                    <a:lnTo>
                      <a:pt x="408" y="74"/>
                    </a:lnTo>
                    <a:lnTo>
                      <a:pt x="386" y="53"/>
                    </a:lnTo>
                    <a:lnTo>
                      <a:pt x="362" y="36"/>
                    </a:lnTo>
                    <a:lnTo>
                      <a:pt x="336" y="22"/>
                    </a:lnTo>
                    <a:lnTo>
                      <a:pt x="309" y="11"/>
                    </a:lnTo>
                    <a:lnTo>
                      <a:pt x="280" y="3"/>
                    </a:lnTo>
                    <a:lnTo>
                      <a:pt x="251" y="0"/>
                    </a:lnTo>
                    <a:lnTo>
                      <a:pt x="221" y="0"/>
                    </a:lnTo>
                    <a:lnTo>
                      <a:pt x="192" y="3"/>
                    </a:lnTo>
                    <a:lnTo>
                      <a:pt x="163" y="11"/>
                    </a:lnTo>
                    <a:lnTo>
                      <a:pt x="135" y="22"/>
                    </a:lnTo>
                    <a:lnTo>
                      <a:pt x="109" y="36"/>
                    </a:lnTo>
                    <a:lnTo>
                      <a:pt x="85" y="53"/>
                    </a:lnTo>
                    <a:lnTo>
                      <a:pt x="64" y="74"/>
                    </a:lnTo>
                    <a:lnTo>
                      <a:pt x="45" y="96"/>
                    </a:lnTo>
                    <a:lnTo>
                      <a:pt x="29" y="122"/>
                    </a:lnTo>
                    <a:lnTo>
                      <a:pt x="16" y="148"/>
                    </a:lnTo>
                    <a:lnTo>
                      <a:pt x="7" y="177"/>
                    </a:lnTo>
                    <a:lnTo>
                      <a:pt x="2" y="206"/>
                    </a:lnTo>
                    <a:lnTo>
                      <a:pt x="0" y="235"/>
                    </a:lnTo>
                    <a:lnTo>
                      <a:pt x="2" y="265"/>
                    </a:lnTo>
                    <a:lnTo>
                      <a:pt x="7" y="294"/>
                    </a:lnTo>
                    <a:lnTo>
                      <a:pt x="16" y="322"/>
                    </a:lnTo>
                    <a:lnTo>
                      <a:pt x="29" y="349"/>
                    </a:lnTo>
                    <a:lnTo>
                      <a:pt x="45" y="374"/>
                    </a:lnTo>
                    <a:lnTo>
                      <a:pt x="64" y="397"/>
                    </a:lnTo>
                    <a:lnTo>
                      <a:pt x="85" y="417"/>
                    </a:lnTo>
                    <a:lnTo>
                      <a:pt x="109" y="434"/>
                    </a:lnTo>
                    <a:lnTo>
                      <a:pt x="135" y="449"/>
                    </a:lnTo>
                    <a:lnTo>
                      <a:pt x="163" y="460"/>
                    </a:lnTo>
                    <a:lnTo>
                      <a:pt x="192" y="467"/>
                    </a:lnTo>
                    <a:lnTo>
                      <a:pt x="221" y="471"/>
                    </a:lnTo>
                    <a:lnTo>
                      <a:pt x="251" y="471"/>
                    </a:lnTo>
                    <a:lnTo>
                      <a:pt x="280" y="467"/>
                    </a:lnTo>
                    <a:lnTo>
                      <a:pt x="309" y="460"/>
                    </a:lnTo>
                    <a:lnTo>
                      <a:pt x="336" y="449"/>
                    </a:lnTo>
                    <a:lnTo>
                      <a:pt x="362" y="434"/>
                    </a:lnTo>
                    <a:lnTo>
                      <a:pt x="386" y="417"/>
                    </a:lnTo>
                    <a:lnTo>
                      <a:pt x="408" y="397"/>
                    </a:lnTo>
                    <a:lnTo>
                      <a:pt x="427" y="374"/>
                    </a:lnTo>
                    <a:lnTo>
                      <a:pt x="443" y="349"/>
                    </a:lnTo>
                    <a:lnTo>
                      <a:pt x="455" y="322"/>
                    </a:lnTo>
                    <a:lnTo>
                      <a:pt x="464" y="294"/>
                    </a:lnTo>
                    <a:lnTo>
                      <a:pt x="470" y="265"/>
                    </a:lnTo>
                    <a:lnTo>
                      <a:pt x="472" y="235"/>
                    </a:lnTo>
                    <a:lnTo>
                      <a:pt x="470" y="20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81" name="Freeform 1071"/>
              <p:cNvSpPr>
                <a:spLocks/>
              </p:cNvSpPr>
              <p:nvPr/>
            </p:nvSpPr>
            <p:spPr bwMode="auto">
              <a:xfrm>
                <a:off x="5609" y="3110"/>
                <a:ext cx="244" cy="243"/>
              </a:xfrm>
              <a:custGeom>
                <a:avLst/>
                <a:gdLst>
                  <a:gd name="T0" fmla="*/ 470 w 472"/>
                  <a:gd name="T1" fmla="*/ 206 h 471"/>
                  <a:gd name="T2" fmla="*/ 470 w 472"/>
                  <a:gd name="T3" fmla="*/ 206 h 471"/>
                  <a:gd name="T4" fmla="*/ 464 w 472"/>
                  <a:gd name="T5" fmla="*/ 177 h 471"/>
                  <a:gd name="T6" fmla="*/ 455 w 472"/>
                  <a:gd name="T7" fmla="*/ 148 h 471"/>
                  <a:gd name="T8" fmla="*/ 443 w 472"/>
                  <a:gd name="T9" fmla="*/ 122 h 471"/>
                  <a:gd name="T10" fmla="*/ 427 w 472"/>
                  <a:gd name="T11" fmla="*/ 96 h 471"/>
                  <a:gd name="T12" fmla="*/ 408 w 472"/>
                  <a:gd name="T13" fmla="*/ 74 h 471"/>
                  <a:gd name="T14" fmla="*/ 386 w 472"/>
                  <a:gd name="T15" fmla="*/ 53 h 471"/>
                  <a:gd name="T16" fmla="*/ 362 w 472"/>
                  <a:gd name="T17" fmla="*/ 36 h 471"/>
                  <a:gd name="T18" fmla="*/ 336 w 472"/>
                  <a:gd name="T19" fmla="*/ 22 h 471"/>
                  <a:gd name="T20" fmla="*/ 309 w 472"/>
                  <a:gd name="T21" fmla="*/ 11 h 471"/>
                  <a:gd name="T22" fmla="*/ 280 w 472"/>
                  <a:gd name="T23" fmla="*/ 3 h 471"/>
                  <a:gd name="T24" fmla="*/ 251 w 472"/>
                  <a:gd name="T25" fmla="*/ 0 h 471"/>
                  <a:gd name="T26" fmla="*/ 221 w 472"/>
                  <a:gd name="T27" fmla="*/ 0 h 471"/>
                  <a:gd name="T28" fmla="*/ 192 w 472"/>
                  <a:gd name="T29" fmla="*/ 3 h 471"/>
                  <a:gd name="T30" fmla="*/ 163 w 472"/>
                  <a:gd name="T31" fmla="*/ 11 h 471"/>
                  <a:gd name="T32" fmla="*/ 135 w 472"/>
                  <a:gd name="T33" fmla="*/ 22 h 471"/>
                  <a:gd name="T34" fmla="*/ 109 w 472"/>
                  <a:gd name="T35" fmla="*/ 36 h 471"/>
                  <a:gd name="T36" fmla="*/ 85 w 472"/>
                  <a:gd name="T37" fmla="*/ 53 h 471"/>
                  <a:gd name="T38" fmla="*/ 64 w 472"/>
                  <a:gd name="T39" fmla="*/ 74 h 471"/>
                  <a:gd name="T40" fmla="*/ 45 w 472"/>
                  <a:gd name="T41" fmla="*/ 96 h 471"/>
                  <a:gd name="T42" fmla="*/ 29 w 472"/>
                  <a:gd name="T43" fmla="*/ 122 h 471"/>
                  <a:gd name="T44" fmla="*/ 16 w 472"/>
                  <a:gd name="T45" fmla="*/ 148 h 471"/>
                  <a:gd name="T46" fmla="*/ 7 w 472"/>
                  <a:gd name="T47" fmla="*/ 177 h 471"/>
                  <a:gd name="T48" fmla="*/ 2 w 472"/>
                  <a:gd name="T49" fmla="*/ 206 h 471"/>
                  <a:gd name="T50" fmla="*/ 0 w 472"/>
                  <a:gd name="T51" fmla="*/ 235 h 471"/>
                  <a:gd name="T52" fmla="*/ 2 w 472"/>
                  <a:gd name="T53" fmla="*/ 265 h 471"/>
                  <a:gd name="T54" fmla="*/ 7 w 472"/>
                  <a:gd name="T55" fmla="*/ 294 h 471"/>
                  <a:gd name="T56" fmla="*/ 16 w 472"/>
                  <a:gd name="T57" fmla="*/ 322 h 471"/>
                  <a:gd name="T58" fmla="*/ 29 w 472"/>
                  <a:gd name="T59" fmla="*/ 349 h 471"/>
                  <a:gd name="T60" fmla="*/ 45 w 472"/>
                  <a:gd name="T61" fmla="*/ 374 h 471"/>
                  <a:gd name="T62" fmla="*/ 64 w 472"/>
                  <a:gd name="T63" fmla="*/ 397 h 471"/>
                  <a:gd name="T64" fmla="*/ 85 w 472"/>
                  <a:gd name="T65" fmla="*/ 417 h 471"/>
                  <a:gd name="T66" fmla="*/ 109 w 472"/>
                  <a:gd name="T67" fmla="*/ 434 h 471"/>
                  <a:gd name="T68" fmla="*/ 135 w 472"/>
                  <a:gd name="T69" fmla="*/ 449 h 471"/>
                  <a:gd name="T70" fmla="*/ 163 w 472"/>
                  <a:gd name="T71" fmla="*/ 460 h 471"/>
                  <a:gd name="T72" fmla="*/ 192 w 472"/>
                  <a:gd name="T73" fmla="*/ 467 h 471"/>
                  <a:gd name="T74" fmla="*/ 221 w 472"/>
                  <a:gd name="T75" fmla="*/ 471 h 471"/>
                  <a:gd name="T76" fmla="*/ 251 w 472"/>
                  <a:gd name="T77" fmla="*/ 471 h 471"/>
                  <a:gd name="T78" fmla="*/ 280 w 472"/>
                  <a:gd name="T79" fmla="*/ 467 h 471"/>
                  <a:gd name="T80" fmla="*/ 309 w 472"/>
                  <a:gd name="T81" fmla="*/ 460 h 471"/>
                  <a:gd name="T82" fmla="*/ 336 w 472"/>
                  <a:gd name="T83" fmla="*/ 449 h 471"/>
                  <a:gd name="T84" fmla="*/ 362 w 472"/>
                  <a:gd name="T85" fmla="*/ 434 h 471"/>
                  <a:gd name="T86" fmla="*/ 386 w 472"/>
                  <a:gd name="T87" fmla="*/ 417 h 471"/>
                  <a:gd name="T88" fmla="*/ 408 w 472"/>
                  <a:gd name="T89" fmla="*/ 397 h 471"/>
                  <a:gd name="T90" fmla="*/ 427 w 472"/>
                  <a:gd name="T91" fmla="*/ 374 h 471"/>
                  <a:gd name="T92" fmla="*/ 443 w 472"/>
                  <a:gd name="T93" fmla="*/ 349 h 471"/>
                  <a:gd name="T94" fmla="*/ 455 w 472"/>
                  <a:gd name="T95" fmla="*/ 322 h 471"/>
                  <a:gd name="T96" fmla="*/ 464 w 472"/>
                  <a:gd name="T97" fmla="*/ 294 h 471"/>
                  <a:gd name="T98" fmla="*/ 470 w 472"/>
                  <a:gd name="T99" fmla="*/ 265 h 471"/>
                  <a:gd name="T100" fmla="*/ 472 w 472"/>
                  <a:gd name="T101" fmla="*/ 235 h 471"/>
                  <a:gd name="T102" fmla="*/ 470 w 472"/>
                  <a:gd name="T103" fmla="*/ 206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72" h="471">
                    <a:moveTo>
                      <a:pt x="470" y="206"/>
                    </a:moveTo>
                    <a:lnTo>
                      <a:pt x="470" y="206"/>
                    </a:lnTo>
                    <a:lnTo>
                      <a:pt x="464" y="177"/>
                    </a:lnTo>
                    <a:lnTo>
                      <a:pt x="455" y="148"/>
                    </a:lnTo>
                    <a:lnTo>
                      <a:pt x="443" y="122"/>
                    </a:lnTo>
                    <a:lnTo>
                      <a:pt x="427" y="96"/>
                    </a:lnTo>
                    <a:lnTo>
                      <a:pt x="408" y="74"/>
                    </a:lnTo>
                    <a:lnTo>
                      <a:pt x="386" y="53"/>
                    </a:lnTo>
                    <a:lnTo>
                      <a:pt x="362" y="36"/>
                    </a:lnTo>
                    <a:lnTo>
                      <a:pt x="336" y="22"/>
                    </a:lnTo>
                    <a:lnTo>
                      <a:pt x="309" y="11"/>
                    </a:lnTo>
                    <a:lnTo>
                      <a:pt x="280" y="3"/>
                    </a:lnTo>
                    <a:lnTo>
                      <a:pt x="251" y="0"/>
                    </a:lnTo>
                    <a:lnTo>
                      <a:pt x="221" y="0"/>
                    </a:lnTo>
                    <a:lnTo>
                      <a:pt x="192" y="3"/>
                    </a:lnTo>
                    <a:lnTo>
                      <a:pt x="163" y="11"/>
                    </a:lnTo>
                    <a:lnTo>
                      <a:pt x="135" y="22"/>
                    </a:lnTo>
                    <a:lnTo>
                      <a:pt x="109" y="36"/>
                    </a:lnTo>
                    <a:lnTo>
                      <a:pt x="85" y="53"/>
                    </a:lnTo>
                    <a:lnTo>
                      <a:pt x="64" y="74"/>
                    </a:lnTo>
                    <a:lnTo>
                      <a:pt x="45" y="96"/>
                    </a:lnTo>
                    <a:lnTo>
                      <a:pt x="29" y="122"/>
                    </a:lnTo>
                    <a:lnTo>
                      <a:pt x="16" y="148"/>
                    </a:lnTo>
                    <a:lnTo>
                      <a:pt x="7" y="177"/>
                    </a:lnTo>
                    <a:lnTo>
                      <a:pt x="2" y="206"/>
                    </a:lnTo>
                    <a:lnTo>
                      <a:pt x="0" y="235"/>
                    </a:lnTo>
                    <a:lnTo>
                      <a:pt x="2" y="265"/>
                    </a:lnTo>
                    <a:lnTo>
                      <a:pt x="7" y="294"/>
                    </a:lnTo>
                    <a:lnTo>
                      <a:pt x="16" y="322"/>
                    </a:lnTo>
                    <a:lnTo>
                      <a:pt x="29" y="349"/>
                    </a:lnTo>
                    <a:lnTo>
                      <a:pt x="45" y="374"/>
                    </a:lnTo>
                    <a:lnTo>
                      <a:pt x="64" y="397"/>
                    </a:lnTo>
                    <a:lnTo>
                      <a:pt x="85" y="417"/>
                    </a:lnTo>
                    <a:lnTo>
                      <a:pt x="109" y="434"/>
                    </a:lnTo>
                    <a:lnTo>
                      <a:pt x="135" y="449"/>
                    </a:lnTo>
                    <a:lnTo>
                      <a:pt x="163" y="460"/>
                    </a:lnTo>
                    <a:lnTo>
                      <a:pt x="192" y="467"/>
                    </a:lnTo>
                    <a:lnTo>
                      <a:pt x="221" y="471"/>
                    </a:lnTo>
                    <a:lnTo>
                      <a:pt x="251" y="471"/>
                    </a:lnTo>
                    <a:lnTo>
                      <a:pt x="280" y="467"/>
                    </a:lnTo>
                    <a:lnTo>
                      <a:pt x="309" y="460"/>
                    </a:lnTo>
                    <a:lnTo>
                      <a:pt x="336" y="449"/>
                    </a:lnTo>
                    <a:lnTo>
                      <a:pt x="362" y="434"/>
                    </a:lnTo>
                    <a:lnTo>
                      <a:pt x="386" y="417"/>
                    </a:lnTo>
                    <a:lnTo>
                      <a:pt x="408" y="397"/>
                    </a:lnTo>
                    <a:lnTo>
                      <a:pt x="427" y="374"/>
                    </a:lnTo>
                    <a:lnTo>
                      <a:pt x="443" y="349"/>
                    </a:lnTo>
                    <a:lnTo>
                      <a:pt x="455" y="322"/>
                    </a:lnTo>
                    <a:lnTo>
                      <a:pt x="464" y="294"/>
                    </a:lnTo>
                    <a:lnTo>
                      <a:pt x="470" y="265"/>
                    </a:lnTo>
                    <a:lnTo>
                      <a:pt x="472" y="235"/>
                    </a:lnTo>
                    <a:lnTo>
                      <a:pt x="470" y="206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82" name="Freeform 1072"/>
              <p:cNvSpPr>
                <a:spLocks/>
              </p:cNvSpPr>
              <p:nvPr/>
            </p:nvSpPr>
            <p:spPr bwMode="auto">
              <a:xfrm>
                <a:off x="5919" y="2976"/>
                <a:ext cx="111" cy="110"/>
              </a:xfrm>
              <a:custGeom>
                <a:avLst/>
                <a:gdLst>
                  <a:gd name="T0" fmla="*/ 214 w 214"/>
                  <a:gd name="T1" fmla="*/ 94 h 214"/>
                  <a:gd name="T2" fmla="*/ 214 w 214"/>
                  <a:gd name="T3" fmla="*/ 94 h 214"/>
                  <a:gd name="T4" fmla="*/ 211 w 214"/>
                  <a:gd name="T5" fmla="*/ 80 h 214"/>
                  <a:gd name="T6" fmla="*/ 207 w 214"/>
                  <a:gd name="T7" fmla="*/ 68 h 214"/>
                  <a:gd name="T8" fmla="*/ 201 w 214"/>
                  <a:gd name="T9" fmla="*/ 55 h 214"/>
                  <a:gd name="T10" fmla="*/ 194 w 214"/>
                  <a:gd name="T11" fmla="*/ 44 h 214"/>
                  <a:gd name="T12" fmla="*/ 185 w 214"/>
                  <a:gd name="T13" fmla="*/ 34 h 214"/>
                  <a:gd name="T14" fmla="*/ 176 w 214"/>
                  <a:gd name="T15" fmla="*/ 24 h 214"/>
                  <a:gd name="T16" fmla="*/ 165 w 214"/>
                  <a:gd name="T17" fmla="*/ 16 h 214"/>
                  <a:gd name="T18" fmla="*/ 153 w 214"/>
                  <a:gd name="T19" fmla="*/ 10 h 214"/>
                  <a:gd name="T20" fmla="*/ 140 w 214"/>
                  <a:gd name="T21" fmla="*/ 5 h 214"/>
                  <a:gd name="T22" fmla="*/ 127 w 214"/>
                  <a:gd name="T23" fmla="*/ 2 h 214"/>
                  <a:gd name="T24" fmla="*/ 114 w 214"/>
                  <a:gd name="T25" fmla="*/ 0 h 214"/>
                  <a:gd name="T26" fmla="*/ 100 w 214"/>
                  <a:gd name="T27" fmla="*/ 0 h 214"/>
                  <a:gd name="T28" fmla="*/ 87 w 214"/>
                  <a:gd name="T29" fmla="*/ 2 h 214"/>
                  <a:gd name="T30" fmla="*/ 74 w 214"/>
                  <a:gd name="T31" fmla="*/ 5 h 214"/>
                  <a:gd name="T32" fmla="*/ 62 w 214"/>
                  <a:gd name="T33" fmla="*/ 10 h 214"/>
                  <a:gd name="T34" fmla="*/ 50 w 214"/>
                  <a:gd name="T35" fmla="*/ 16 h 214"/>
                  <a:gd name="T36" fmla="*/ 39 w 214"/>
                  <a:gd name="T37" fmla="*/ 24 h 214"/>
                  <a:gd name="T38" fmla="*/ 29 w 214"/>
                  <a:gd name="T39" fmla="*/ 34 h 214"/>
                  <a:gd name="T40" fmla="*/ 20 w 214"/>
                  <a:gd name="T41" fmla="*/ 44 h 214"/>
                  <a:gd name="T42" fmla="*/ 13 w 214"/>
                  <a:gd name="T43" fmla="*/ 55 h 214"/>
                  <a:gd name="T44" fmla="*/ 8 w 214"/>
                  <a:gd name="T45" fmla="*/ 68 h 214"/>
                  <a:gd name="T46" fmla="*/ 3 w 214"/>
                  <a:gd name="T47" fmla="*/ 80 h 214"/>
                  <a:gd name="T48" fmla="*/ 1 w 214"/>
                  <a:gd name="T49" fmla="*/ 94 h 214"/>
                  <a:gd name="T50" fmla="*/ 0 w 214"/>
                  <a:gd name="T51" fmla="*/ 107 h 214"/>
                  <a:gd name="T52" fmla="*/ 1 w 214"/>
                  <a:gd name="T53" fmla="*/ 120 h 214"/>
                  <a:gd name="T54" fmla="*/ 3 w 214"/>
                  <a:gd name="T55" fmla="*/ 134 h 214"/>
                  <a:gd name="T56" fmla="*/ 8 w 214"/>
                  <a:gd name="T57" fmla="*/ 146 h 214"/>
                  <a:gd name="T58" fmla="*/ 13 w 214"/>
                  <a:gd name="T59" fmla="*/ 159 h 214"/>
                  <a:gd name="T60" fmla="*/ 20 w 214"/>
                  <a:gd name="T61" fmla="*/ 170 h 214"/>
                  <a:gd name="T62" fmla="*/ 29 w 214"/>
                  <a:gd name="T63" fmla="*/ 180 h 214"/>
                  <a:gd name="T64" fmla="*/ 39 w 214"/>
                  <a:gd name="T65" fmla="*/ 190 h 214"/>
                  <a:gd name="T66" fmla="*/ 50 w 214"/>
                  <a:gd name="T67" fmla="*/ 198 h 214"/>
                  <a:gd name="T68" fmla="*/ 62 w 214"/>
                  <a:gd name="T69" fmla="*/ 204 h 214"/>
                  <a:gd name="T70" fmla="*/ 74 w 214"/>
                  <a:gd name="T71" fmla="*/ 209 h 214"/>
                  <a:gd name="T72" fmla="*/ 87 w 214"/>
                  <a:gd name="T73" fmla="*/ 212 h 214"/>
                  <a:gd name="T74" fmla="*/ 100 w 214"/>
                  <a:gd name="T75" fmla="*/ 214 h 214"/>
                  <a:gd name="T76" fmla="*/ 114 w 214"/>
                  <a:gd name="T77" fmla="*/ 214 h 214"/>
                  <a:gd name="T78" fmla="*/ 127 w 214"/>
                  <a:gd name="T79" fmla="*/ 212 h 214"/>
                  <a:gd name="T80" fmla="*/ 140 w 214"/>
                  <a:gd name="T81" fmla="*/ 209 h 214"/>
                  <a:gd name="T82" fmla="*/ 153 w 214"/>
                  <a:gd name="T83" fmla="*/ 204 h 214"/>
                  <a:gd name="T84" fmla="*/ 165 w 214"/>
                  <a:gd name="T85" fmla="*/ 198 h 214"/>
                  <a:gd name="T86" fmla="*/ 176 w 214"/>
                  <a:gd name="T87" fmla="*/ 190 h 214"/>
                  <a:gd name="T88" fmla="*/ 185 w 214"/>
                  <a:gd name="T89" fmla="*/ 180 h 214"/>
                  <a:gd name="T90" fmla="*/ 194 w 214"/>
                  <a:gd name="T91" fmla="*/ 170 h 214"/>
                  <a:gd name="T92" fmla="*/ 201 w 214"/>
                  <a:gd name="T93" fmla="*/ 159 h 214"/>
                  <a:gd name="T94" fmla="*/ 207 w 214"/>
                  <a:gd name="T95" fmla="*/ 146 h 214"/>
                  <a:gd name="T96" fmla="*/ 211 w 214"/>
                  <a:gd name="T97" fmla="*/ 134 h 214"/>
                  <a:gd name="T98" fmla="*/ 214 w 214"/>
                  <a:gd name="T99" fmla="*/ 120 h 214"/>
                  <a:gd name="T100" fmla="*/ 214 w 214"/>
                  <a:gd name="T101" fmla="*/ 107 h 214"/>
                  <a:gd name="T102" fmla="*/ 214 w 214"/>
                  <a:gd name="T103" fmla="*/ 9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4" h="214">
                    <a:moveTo>
                      <a:pt x="214" y="94"/>
                    </a:moveTo>
                    <a:lnTo>
                      <a:pt x="214" y="94"/>
                    </a:lnTo>
                    <a:lnTo>
                      <a:pt x="211" y="80"/>
                    </a:lnTo>
                    <a:lnTo>
                      <a:pt x="207" y="68"/>
                    </a:lnTo>
                    <a:lnTo>
                      <a:pt x="201" y="55"/>
                    </a:lnTo>
                    <a:lnTo>
                      <a:pt x="194" y="44"/>
                    </a:lnTo>
                    <a:lnTo>
                      <a:pt x="185" y="34"/>
                    </a:lnTo>
                    <a:lnTo>
                      <a:pt x="176" y="24"/>
                    </a:lnTo>
                    <a:lnTo>
                      <a:pt x="165" y="16"/>
                    </a:lnTo>
                    <a:lnTo>
                      <a:pt x="153" y="10"/>
                    </a:lnTo>
                    <a:lnTo>
                      <a:pt x="140" y="5"/>
                    </a:lnTo>
                    <a:lnTo>
                      <a:pt x="127" y="2"/>
                    </a:lnTo>
                    <a:lnTo>
                      <a:pt x="11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4" y="5"/>
                    </a:lnTo>
                    <a:lnTo>
                      <a:pt x="62" y="10"/>
                    </a:lnTo>
                    <a:lnTo>
                      <a:pt x="50" y="16"/>
                    </a:lnTo>
                    <a:lnTo>
                      <a:pt x="39" y="24"/>
                    </a:lnTo>
                    <a:lnTo>
                      <a:pt x="29" y="34"/>
                    </a:lnTo>
                    <a:lnTo>
                      <a:pt x="20" y="44"/>
                    </a:lnTo>
                    <a:lnTo>
                      <a:pt x="13" y="55"/>
                    </a:lnTo>
                    <a:lnTo>
                      <a:pt x="8" y="68"/>
                    </a:lnTo>
                    <a:lnTo>
                      <a:pt x="3" y="80"/>
                    </a:lnTo>
                    <a:lnTo>
                      <a:pt x="1" y="94"/>
                    </a:lnTo>
                    <a:lnTo>
                      <a:pt x="0" y="107"/>
                    </a:lnTo>
                    <a:lnTo>
                      <a:pt x="1" y="120"/>
                    </a:lnTo>
                    <a:lnTo>
                      <a:pt x="3" y="134"/>
                    </a:lnTo>
                    <a:lnTo>
                      <a:pt x="8" y="146"/>
                    </a:lnTo>
                    <a:lnTo>
                      <a:pt x="13" y="159"/>
                    </a:lnTo>
                    <a:lnTo>
                      <a:pt x="20" y="170"/>
                    </a:lnTo>
                    <a:lnTo>
                      <a:pt x="29" y="180"/>
                    </a:lnTo>
                    <a:lnTo>
                      <a:pt x="39" y="190"/>
                    </a:lnTo>
                    <a:lnTo>
                      <a:pt x="50" y="198"/>
                    </a:lnTo>
                    <a:lnTo>
                      <a:pt x="62" y="204"/>
                    </a:lnTo>
                    <a:lnTo>
                      <a:pt x="74" y="209"/>
                    </a:lnTo>
                    <a:lnTo>
                      <a:pt x="87" y="212"/>
                    </a:lnTo>
                    <a:lnTo>
                      <a:pt x="100" y="214"/>
                    </a:lnTo>
                    <a:lnTo>
                      <a:pt x="114" y="214"/>
                    </a:lnTo>
                    <a:lnTo>
                      <a:pt x="127" y="212"/>
                    </a:lnTo>
                    <a:lnTo>
                      <a:pt x="140" y="209"/>
                    </a:lnTo>
                    <a:lnTo>
                      <a:pt x="153" y="204"/>
                    </a:lnTo>
                    <a:lnTo>
                      <a:pt x="165" y="198"/>
                    </a:lnTo>
                    <a:lnTo>
                      <a:pt x="176" y="190"/>
                    </a:lnTo>
                    <a:lnTo>
                      <a:pt x="185" y="180"/>
                    </a:lnTo>
                    <a:lnTo>
                      <a:pt x="194" y="170"/>
                    </a:lnTo>
                    <a:lnTo>
                      <a:pt x="201" y="159"/>
                    </a:lnTo>
                    <a:lnTo>
                      <a:pt x="207" y="146"/>
                    </a:lnTo>
                    <a:lnTo>
                      <a:pt x="211" y="134"/>
                    </a:lnTo>
                    <a:lnTo>
                      <a:pt x="214" y="120"/>
                    </a:lnTo>
                    <a:lnTo>
                      <a:pt x="214" y="107"/>
                    </a:lnTo>
                    <a:lnTo>
                      <a:pt x="214" y="9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83" name="Freeform 1073"/>
              <p:cNvSpPr>
                <a:spLocks/>
              </p:cNvSpPr>
              <p:nvPr/>
            </p:nvSpPr>
            <p:spPr bwMode="auto">
              <a:xfrm>
                <a:off x="5919" y="2976"/>
                <a:ext cx="111" cy="110"/>
              </a:xfrm>
              <a:custGeom>
                <a:avLst/>
                <a:gdLst>
                  <a:gd name="T0" fmla="*/ 214 w 214"/>
                  <a:gd name="T1" fmla="*/ 94 h 214"/>
                  <a:gd name="T2" fmla="*/ 214 w 214"/>
                  <a:gd name="T3" fmla="*/ 94 h 214"/>
                  <a:gd name="T4" fmla="*/ 211 w 214"/>
                  <a:gd name="T5" fmla="*/ 80 h 214"/>
                  <a:gd name="T6" fmla="*/ 207 w 214"/>
                  <a:gd name="T7" fmla="*/ 68 h 214"/>
                  <a:gd name="T8" fmla="*/ 201 w 214"/>
                  <a:gd name="T9" fmla="*/ 55 h 214"/>
                  <a:gd name="T10" fmla="*/ 194 w 214"/>
                  <a:gd name="T11" fmla="*/ 44 h 214"/>
                  <a:gd name="T12" fmla="*/ 185 w 214"/>
                  <a:gd name="T13" fmla="*/ 34 h 214"/>
                  <a:gd name="T14" fmla="*/ 176 w 214"/>
                  <a:gd name="T15" fmla="*/ 24 h 214"/>
                  <a:gd name="T16" fmla="*/ 165 w 214"/>
                  <a:gd name="T17" fmla="*/ 16 h 214"/>
                  <a:gd name="T18" fmla="*/ 153 w 214"/>
                  <a:gd name="T19" fmla="*/ 10 h 214"/>
                  <a:gd name="T20" fmla="*/ 140 w 214"/>
                  <a:gd name="T21" fmla="*/ 5 h 214"/>
                  <a:gd name="T22" fmla="*/ 127 w 214"/>
                  <a:gd name="T23" fmla="*/ 2 h 214"/>
                  <a:gd name="T24" fmla="*/ 114 w 214"/>
                  <a:gd name="T25" fmla="*/ 0 h 214"/>
                  <a:gd name="T26" fmla="*/ 100 w 214"/>
                  <a:gd name="T27" fmla="*/ 0 h 214"/>
                  <a:gd name="T28" fmla="*/ 87 w 214"/>
                  <a:gd name="T29" fmla="*/ 2 h 214"/>
                  <a:gd name="T30" fmla="*/ 74 w 214"/>
                  <a:gd name="T31" fmla="*/ 5 h 214"/>
                  <a:gd name="T32" fmla="*/ 62 w 214"/>
                  <a:gd name="T33" fmla="*/ 10 h 214"/>
                  <a:gd name="T34" fmla="*/ 50 w 214"/>
                  <a:gd name="T35" fmla="*/ 16 h 214"/>
                  <a:gd name="T36" fmla="*/ 39 w 214"/>
                  <a:gd name="T37" fmla="*/ 24 h 214"/>
                  <a:gd name="T38" fmla="*/ 29 w 214"/>
                  <a:gd name="T39" fmla="*/ 34 h 214"/>
                  <a:gd name="T40" fmla="*/ 20 w 214"/>
                  <a:gd name="T41" fmla="*/ 44 h 214"/>
                  <a:gd name="T42" fmla="*/ 13 w 214"/>
                  <a:gd name="T43" fmla="*/ 55 h 214"/>
                  <a:gd name="T44" fmla="*/ 8 w 214"/>
                  <a:gd name="T45" fmla="*/ 68 h 214"/>
                  <a:gd name="T46" fmla="*/ 3 w 214"/>
                  <a:gd name="T47" fmla="*/ 80 h 214"/>
                  <a:gd name="T48" fmla="*/ 1 w 214"/>
                  <a:gd name="T49" fmla="*/ 94 h 214"/>
                  <a:gd name="T50" fmla="*/ 0 w 214"/>
                  <a:gd name="T51" fmla="*/ 107 h 214"/>
                  <a:gd name="T52" fmla="*/ 1 w 214"/>
                  <a:gd name="T53" fmla="*/ 120 h 214"/>
                  <a:gd name="T54" fmla="*/ 3 w 214"/>
                  <a:gd name="T55" fmla="*/ 134 h 214"/>
                  <a:gd name="T56" fmla="*/ 8 w 214"/>
                  <a:gd name="T57" fmla="*/ 146 h 214"/>
                  <a:gd name="T58" fmla="*/ 13 w 214"/>
                  <a:gd name="T59" fmla="*/ 159 h 214"/>
                  <a:gd name="T60" fmla="*/ 20 w 214"/>
                  <a:gd name="T61" fmla="*/ 170 h 214"/>
                  <a:gd name="T62" fmla="*/ 29 w 214"/>
                  <a:gd name="T63" fmla="*/ 180 h 214"/>
                  <a:gd name="T64" fmla="*/ 39 w 214"/>
                  <a:gd name="T65" fmla="*/ 190 h 214"/>
                  <a:gd name="T66" fmla="*/ 50 w 214"/>
                  <a:gd name="T67" fmla="*/ 198 h 214"/>
                  <a:gd name="T68" fmla="*/ 62 w 214"/>
                  <a:gd name="T69" fmla="*/ 204 h 214"/>
                  <a:gd name="T70" fmla="*/ 74 w 214"/>
                  <a:gd name="T71" fmla="*/ 209 h 214"/>
                  <a:gd name="T72" fmla="*/ 87 w 214"/>
                  <a:gd name="T73" fmla="*/ 212 h 214"/>
                  <a:gd name="T74" fmla="*/ 100 w 214"/>
                  <a:gd name="T75" fmla="*/ 214 h 214"/>
                  <a:gd name="T76" fmla="*/ 114 w 214"/>
                  <a:gd name="T77" fmla="*/ 214 h 214"/>
                  <a:gd name="T78" fmla="*/ 127 w 214"/>
                  <a:gd name="T79" fmla="*/ 212 h 214"/>
                  <a:gd name="T80" fmla="*/ 140 w 214"/>
                  <a:gd name="T81" fmla="*/ 209 h 214"/>
                  <a:gd name="T82" fmla="*/ 153 w 214"/>
                  <a:gd name="T83" fmla="*/ 204 h 214"/>
                  <a:gd name="T84" fmla="*/ 165 w 214"/>
                  <a:gd name="T85" fmla="*/ 198 h 214"/>
                  <a:gd name="T86" fmla="*/ 176 w 214"/>
                  <a:gd name="T87" fmla="*/ 190 h 214"/>
                  <a:gd name="T88" fmla="*/ 185 w 214"/>
                  <a:gd name="T89" fmla="*/ 180 h 214"/>
                  <a:gd name="T90" fmla="*/ 194 w 214"/>
                  <a:gd name="T91" fmla="*/ 170 h 214"/>
                  <a:gd name="T92" fmla="*/ 201 w 214"/>
                  <a:gd name="T93" fmla="*/ 159 h 214"/>
                  <a:gd name="T94" fmla="*/ 207 w 214"/>
                  <a:gd name="T95" fmla="*/ 146 h 214"/>
                  <a:gd name="T96" fmla="*/ 211 w 214"/>
                  <a:gd name="T97" fmla="*/ 134 h 214"/>
                  <a:gd name="T98" fmla="*/ 214 w 214"/>
                  <a:gd name="T99" fmla="*/ 120 h 214"/>
                  <a:gd name="T100" fmla="*/ 214 w 214"/>
                  <a:gd name="T101" fmla="*/ 107 h 214"/>
                  <a:gd name="T102" fmla="*/ 214 w 214"/>
                  <a:gd name="T103" fmla="*/ 9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4" h="214">
                    <a:moveTo>
                      <a:pt x="214" y="94"/>
                    </a:moveTo>
                    <a:lnTo>
                      <a:pt x="214" y="94"/>
                    </a:lnTo>
                    <a:lnTo>
                      <a:pt x="211" y="80"/>
                    </a:lnTo>
                    <a:lnTo>
                      <a:pt x="207" y="68"/>
                    </a:lnTo>
                    <a:lnTo>
                      <a:pt x="201" y="55"/>
                    </a:lnTo>
                    <a:lnTo>
                      <a:pt x="194" y="44"/>
                    </a:lnTo>
                    <a:lnTo>
                      <a:pt x="185" y="34"/>
                    </a:lnTo>
                    <a:lnTo>
                      <a:pt x="176" y="24"/>
                    </a:lnTo>
                    <a:lnTo>
                      <a:pt x="165" y="16"/>
                    </a:lnTo>
                    <a:lnTo>
                      <a:pt x="153" y="10"/>
                    </a:lnTo>
                    <a:lnTo>
                      <a:pt x="140" y="5"/>
                    </a:lnTo>
                    <a:lnTo>
                      <a:pt x="127" y="2"/>
                    </a:lnTo>
                    <a:lnTo>
                      <a:pt x="11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4" y="5"/>
                    </a:lnTo>
                    <a:lnTo>
                      <a:pt x="62" y="10"/>
                    </a:lnTo>
                    <a:lnTo>
                      <a:pt x="50" y="16"/>
                    </a:lnTo>
                    <a:lnTo>
                      <a:pt x="39" y="24"/>
                    </a:lnTo>
                    <a:lnTo>
                      <a:pt x="29" y="34"/>
                    </a:lnTo>
                    <a:lnTo>
                      <a:pt x="20" y="44"/>
                    </a:lnTo>
                    <a:lnTo>
                      <a:pt x="13" y="55"/>
                    </a:lnTo>
                    <a:lnTo>
                      <a:pt x="8" y="68"/>
                    </a:lnTo>
                    <a:lnTo>
                      <a:pt x="3" y="80"/>
                    </a:lnTo>
                    <a:lnTo>
                      <a:pt x="1" y="94"/>
                    </a:lnTo>
                    <a:lnTo>
                      <a:pt x="0" y="107"/>
                    </a:lnTo>
                    <a:lnTo>
                      <a:pt x="1" y="120"/>
                    </a:lnTo>
                    <a:lnTo>
                      <a:pt x="3" y="134"/>
                    </a:lnTo>
                    <a:lnTo>
                      <a:pt x="8" y="146"/>
                    </a:lnTo>
                    <a:lnTo>
                      <a:pt x="13" y="159"/>
                    </a:lnTo>
                    <a:lnTo>
                      <a:pt x="20" y="170"/>
                    </a:lnTo>
                    <a:lnTo>
                      <a:pt x="29" y="180"/>
                    </a:lnTo>
                    <a:lnTo>
                      <a:pt x="39" y="190"/>
                    </a:lnTo>
                    <a:lnTo>
                      <a:pt x="50" y="198"/>
                    </a:lnTo>
                    <a:lnTo>
                      <a:pt x="62" y="204"/>
                    </a:lnTo>
                    <a:lnTo>
                      <a:pt x="74" y="209"/>
                    </a:lnTo>
                    <a:lnTo>
                      <a:pt x="87" y="212"/>
                    </a:lnTo>
                    <a:lnTo>
                      <a:pt x="100" y="214"/>
                    </a:lnTo>
                    <a:lnTo>
                      <a:pt x="114" y="214"/>
                    </a:lnTo>
                    <a:lnTo>
                      <a:pt x="127" y="212"/>
                    </a:lnTo>
                    <a:lnTo>
                      <a:pt x="140" y="209"/>
                    </a:lnTo>
                    <a:lnTo>
                      <a:pt x="153" y="204"/>
                    </a:lnTo>
                    <a:lnTo>
                      <a:pt x="165" y="198"/>
                    </a:lnTo>
                    <a:lnTo>
                      <a:pt x="176" y="190"/>
                    </a:lnTo>
                    <a:lnTo>
                      <a:pt x="185" y="180"/>
                    </a:lnTo>
                    <a:lnTo>
                      <a:pt x="194" y="170"/>
                    </a:lnTo>
                    <a:lnTo>
                      <a:pt x="201" y="159"/>
                    </a:lnTo>
                    <a:lnTo>
                      <a:pt x="207" y="146"/>
                    </a:lnTo>
                    <a:lnTo>
                      <a:pt x="211" y="134"/>
                    </a:lnTo>
                    <a:lnTo>
                      <a:pt x="214" y="120"/>
                    </a:lnTo>
                    <a:lnTo>
                      <a:pt x="214" y="107"/>
                    </a:lnTo>
                    <a:lnTo>
                      <a:pt x="214" y="9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84" name="Freeform 1074"/>
              <p:cNvSpPr>
                <a:spLocks/>
              </p:cNvSpPr>
              <p:nvPr/>
            </p:nvSpPr>
            <p:spPr bwMode="auto">
              <a:xfrm>
                <a:off x="5836" y="3121"/>
                <a:ext cx="153" cy="153"/>
              </a:xfrm>
              <a:custGeom>
                <a:avLst/>
                <a:gdLst>
                  <a:gd name="T0" fmla="*/ 296 w 297"/>
                  <a:gd name="T1" fmla="*/ 129 h 296"/>
                  <a:gd name="T2" fmla="*/ 296 w 297"/>
                  <a:gd name="T3" fmla="*/ 129 h 296"/>
                  <a:gd name="T4" fmla="*/ 293 w 297"/>
                  <a:gd name="T5" fmla="*/ 111 h 296"/>
                  <a:gd name="T6" fmla="*/ 287 w 297"/>
                  <a:gd name="T7" fmla="*/ 93 h 296"/>
                  <a:gd name="T8" fmla="*/ 279 w 297"/>
                  <a:gd name="T9" fmla="*/ 76 h 296"/>
                  <a:gd name="T10" fmla="*/ 269 w 297"/>
                  <a:gd name="T11" fmla="*/ 61 h 296"/>
                  <a:gd name="T12" fmla="*/ 257 w 297"/>
                  <a:gd name="T13" fmla="*/ 46 h 296"/>
                  <a:gd name="T14" fmla="*/ 244 w 297"/>
                  <a:gd name="T15" fmla="*/ 33 h 296"/>
                  <a:gd name="T16" fmla="*/ 228 w 297"/>
                  <a:gd name="T17" fmla="*/ 22 h 296"/>
                  <a:gd name="T18" fmla="*/ 212 w 297"/>
                  <a:gd name="T19" fmla="*/ 13 h 296"/>
                  <a:gd name="T20" fmla="*/ 195 w 297"/>
                  <a:gd name="T21" fmla="*/ 7 h 296"/>
                  <a:gd name="T22" fmla="*/ 177 w 297"/>
                  <a:gd name="T23" fmla="*/ 2 h 296"/>
                  <a:gd name="T24" fmla="*/ 158 w 297"/>
                  <a:gd name="T25" fmla="*/ 0 h 296"/>
                  <a:gd name="T26" fmla="*/ 140 w 297"/>
                  <a:gd name="T27" fmla="*/ 0 h 296"/>
                  <a:gd name="T28" fmla="*/ 121 w 297"/>
                  <a:gd name="T29" fmla="*/ 2 h 296"/>
                  <a:gd name="T30" fmla="*/ 103 w 297"/>
                  <a:gd name="T31" fmla="*/ 7 h 296"/>
                  <a:gd name="T32" fmla="*/ 86 w 297"/>
                  <a:gd name="T33" fmla="*/ 13 h 296"/>
                  <a:gd name="T34" fmla="*/ 69 w 297"/>
                  <a:gd name="T35" fmla="*/ 22 h 296"/>
                  <a:gd name="T36" fmla="*/ 54 w 297"/>
                  <a:gd name="T37" fmla="*/ 33 h 296"/>
                  <a:gd name="T38" fmla="*/ 41 w 297"/>
                  <a:gd name="T39" fmla="*/ 46 h 296"/>
                  <a:gd name="T40" fmla="*/ 29 w 297"/>
                  <a:gd name="T41" fmla="*/ 61 h 296"/>
                  <a:gd name="T42" fmla="*/ 19 w 297"/>
                  <a:gd name="T43" fmla="*/ 76 h 296"/>
                  <a:gd name="T44" fmla="*/ 11 w 297"/>
                  <a:gd name="T45" fmla="*/ 93 h 296"/>
                  <a:gd name="T46" fmla="*/ 5 w 297"/>
                  <a:gd name="T47" fmla="*/ 111 h 296"/>
                  <a:gd name="T48" fmla="*/ 2 w 297"/>
                  <a:gd name="T49" fmla="*/ 129 h 296"/>
                  <a:gd name="T50" fmla="*/ 0 w 297"/>
                  <a:gd name="T51" fmla="*/ 148 h 296"/>
                  <a:gd name="T52" fmla="*/ 2 w 297"/>
                  <a:gd name="T53" fmla="*/ 167 h 296"/>
                  <a:gd name="T54" fmla="*/ 5 w 297"/>
                  <a:gd name="T55" fmla="*/ 185 h 296"/>
                  <a:gd name="T56" fmla="*/ 11 w 297"/>
                  <a:gd name="T57" fmla="*/ 203 h 296"/>
                  <a:gd name="T58" fmla="*/ 19 w 297"/>
                  <a:gd name="T59" fmla="*/ 219 h 296"/>
                  <a:gd name="T60" fmla="*/ 29 w 297"/>
                  <a:gd name="T61" fmla="*/ 235 h 296"/>
                  <a:gd name="T62" fmla="*/ 41 w 297"/>
                  <a:gd name="T63" fmla="*/ 250 h 296"/>
                  <a:gd name="T64" fmla="*/ 54 w 297"/>
                  <a:gd name="T65" fmla="*/ 262 h 296"/>
                  <a:gd name="T66" fmla="*/ 69 w 297"/>
                  <a:gd name="T67" fmla="*/ 273 h 296"/>
                  <a:gd name="T68" fmla="*/ 86 w 297"/>
                  <a:gd name="T69" fmla="*/ 282 h 296"/>
                  <a:gd name="T70" fmla="*/ 103 w 297"/>
                  <a:gd name="T71" fmla="*/ 289 h 296"/>
                  <a:gd name="T72" fmla="*/ 121 w 297"/>
                  <a:gd name="T73" fmla="*/ 294 h 296"/>
                  <a:gd name="T74" fmla="*/ 140 w 297"/>
                  <a:gd name="T75" fmla="*/ 296 h 296"/>
                  <a:gd name="T76" fmla="*/ 158 w 297"/>
                  <a:gd name="T77" fmla="*/ 296 h 296"/>
                  <a:gd name="T78" fmla="*/ 177 w 297"/>
                  <a:gd name="T79" fmla="*/ 294 h 296"/>
                  <a:gd name="T80" fmla="*/ 195 w 297"/>
                  <a:gd name="T81" fmla="*/ 289 h 296"/>
                  <a:gd name="T82" fmla="*/ 212 w 297"/>
                  <a:gd name="T83" fmla="*/ 282 h 296"/>
                  <a:gd name="T84" fmla="*/ 228 w 297"/>
                  <a:gd name="T85" fmla="*/ 273 h 296"/>
                  <a:gd name="T86" fmla="*/ 244 w 297"/>
                  <a:gd name="T87" fmla="*/ 262 h 296"/>
                  <a:gd name="T88" fmla="*/ 257 w 297"/>
                  <a:gd name="T89" fmla="*/ 250 h 296"/>
                  <a:gd name="T90" fmla="*/ 269 w 297"/>
                  <a:gd name="T91" fmla="*/ 235 h 296"/>
                  <a:gd name="T92" fmla="*/ 279 w 297"/>
                  <a:gd name="T93" fmla="*/ 219 h 296"/>
                  <a:gd name="T94" fmla="*/ 287 w 297"/>
                  <a:gd name="T95" fmla="*/ 203 h 296"/>
                  <a:gd name="T96" fmla="*/ 293 w 297"/>
                  <a:gd name="T97" fmla="*/ 185 h 296"/>
                  <a:gd name="T98" fmla="*/ 296 w 297"/>
                  <a:gd name="T99" fmla="*/ 167 h 296"/>
                  <a:gd name="T100" fmla="*/ 297 w 297"/>
                  <a:gd name="T101" fmla="*/ 148 h 296"/>
                  <a:gd name="T102" fmla="*/ 296 w 297"/>
                  <a:gd name="T103" fmla="*/ 129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97" h="296">
                    <a:moveTo>
                      <a:pt x="296" y="129"/>
                    </a:moveTo>
                    <a:lnTo>
                      <a:pt x="296" y="129"/>
                    </a:lnTo>
                    <a:lnTo>
                      <a:pt x="293" y="111"/>
                    </a:lnTo>
                    <a:lnTo>
                      <a:pt x="287" y="93"/>
                    </a:lnTo>
                    <a:lnTo>
                      <a:pt x="279" y="76"/>
                    </a:lnTo>
                    <a:lnTo>
                      <a:pt x="269" y="61"/>
                    </a:lnTo>
                    <a:lnTo>
                      <a:pt x="257" y="46"/>
                    </a:lnTo>
                    <a:lnTo>
                      <a:pt x="244" y="33"/>
                    </a:lnTo>
                    <a:lnTo>
                      <a:pt x="228" y="22"/>
                    </a:lnTo>
                    <a:lnTo>
                      <a:pt x="212" y="13"/>
                    </a:lnTo>
                    <a:lnTo>
                      <a:pt x="195" y="7"/>
                    </a:lnTo>
                    <a:lnTo>
                      <a:pt x="177" y="2"/>
                    </a:lnTo>
                    <a:lnTo>
                      <a:pt x="158" y="0"/>
                    </a:lnTo>
                    <a:lnTo>
                      <a:pt x="140" y="0"/>
                    </a:lnTo>
                    <a:lnTo>
                      <a:pt x="121" y="2"/>
                    </a:lnTo>
                    <a:lnTo>
                      <a:pt x="103" y="7"/>
                    </a:lnTo>
                    <a:lnTo>
                      <a:pt x="86" y="13"/>
                    </a:lnTo>
                    <a:lnTo>
                      <a:pt x="69" y="22"/>
                    </a:lnTo>
                    <a:lnTo>
                      <a:pt x="54" y="33"/>
                    </a:lnTo>
                    <a:lnTo>
                      <a:pt x="41" y="46"/>
                    </a:lnTo>
                    <a:lnTo>
                      <a:pt x="29" y="61"/>
                    </a:lnTo>
                    <a:lnTo>
                      <a:pt x="19" y="76"/>
                    </a:lnTo>
                    <a:lnTo>
                      <a:pt x="11" y="93"/>
                    </a:lnTo>
                    <a:lnTo>
                      <a:pt x="5" y="111"/>
                    </a:lnTo>
                    <a:lnTo>
                      <a:pt x="2" y="129"/>
                    </a:lnTo>
                    <a:lnTo>
                      <a:pt x="0" y="148"/>
                    </a:lnTo>
                    <a:lnTo>
                      <a:pt x="2" y="167"/>
                    </a:lnTo>
                    <a:lnTo>
                      <a:pt x="5" y="185"/>
                    </a:lnTo>
                    <a:lnTo>
                      <a:pt x="11" y="203"/>
                    </a:lnTo>
                    <a:lnTo>
                      <a:pt x="19" y="219"/>
                    </a:lnTo>
                    <a:lnTo>
                      <a:pt x="29" y="235"/>
                    </a:lnTo>
                    <a:lnTo>
                      <a:pt x="41" y="250"/>
                    </a:lnTo>
                    <a:lnTo>
                      <a:pt x="54" y="262"/>
                    </a:lnTo>
                    <a:lnTo>
                      <a:pt x="69" y="273"/>
                    </a:lnTo>
                    <a:lnTo>
                      <a:pt x="86" y="282"/>
                    </a:lnTo>
                    <a:lnTo>
                      <a:pt x="103" y="289"/>
                    </a:lnTo>
                    <a:lnTo>
                      <a:pt x="121" y="294"/>
                    </a:lnTo>
                    <a:lnTo>
                      <a:pt x="140" y="296"/>
                    </a:lnTo>
                    <a:lnTo>
                      <a:pt x="158" y="296"/>
                    </a:lnTo>
                    <a:lnTo>
                      <a:pt x="177" y="294"/>
                    </a:lnTo>
                    <a:lnTo>
                      <a:pt x="195" y="289"/>
                    </a:lnTo>
                    <a:lnTo>
                      <a:pt x="212" y="282"/>
                    </a:lnTo>
                    <a:lnTo>
                      <a:pt x="228" y="273"/>
                    </a:lnTo>
                    <a:lnTo>
                      <a:pt x="244" y="262"/>
                    </a:lnTo>
                    <a:lnTo>
                      <a:pt x="257" y="250"/>
                    </a:lnTo>
                    <a:lnTo>
                      <a:pt x="269" y="235"/>
                    </a:lnTo>
                    <a:lnTo>
                      <a:pt x="279" y="219"/>
                    </a:lnTo>
                    <a:lnTo>
                      <a:pt x="287" y="203"/>
                    </a:lnTo>
                    <a:lnTo>
                      <a:pt x="293" y="185"/>
                    </a:lnTo>
                    <a:lnTo>
                      <a:pt x="296" y="167"/>
                    </a:lnTo>
                    <a:lnTo>
                      <a:pt x="297" y="148"/>
                    </a:lnTo>
                    <a:lnTo>
                      <a:pt x="296" y="12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85" name="Freeform 1075"/>
              <p:cNvSpPr>
                <a:spLocks/>
              </p:cNvSpPr>
              <p:nvPr/>
            </p:nvSpPr>
            <p:spPr bwMode="auto">
              <a:xfrm>
                <a:off x="5836" y="3121"/>
                <a:ext cx="153" cy="153"/>
              </a:xfrm>
              <a:custGeom>
                <a:avLst/>
                <a:gdLst>
                  <a:gd name="T0" fmla="*/ 296 w 297"/>
                  <a:gd name="T1" fmla="*/ 129 h 296"/>
                  <a:gd name="T2" fmla="*/ 296 w 297"/>
                  <a:gd name="T3" fmla="*/ 129 h 296"/>
                  <a:gd name="T4" fmla="*/ 293 w 297"/>
                  <a:gd name="T5" fmla="*/ 111 h 296"/>
                  <a:gd name="T6" fmla="*/ 287 w 297"/>
                  <a:gd name="T7" fmla="*/ 93 h 296"/>
                  <a:gd name="T8" fmla="*/ 279 w 297"/>
                  <a:gd name="T9" fmla="*/ 76 h 296"/>
                  <a:gd name="T10" fmla="*/ 269 w 297"/>
                  <a:gd name="T11" fmla="*/ 61 h 296"/>
                  <a:gd name="T12" fmla="*/ 257 w 297"/>
                  <a:gd name="T13" fmla="*/ 46 h 296"/>
                  <a:gd name="T14" fmla="*/ 244 w 297"/>
                  <a:gd name="T15" fmla="*/ 33 h 296"/>
                  <a:gd name="T16" fmla="*/ 228 w 297"/>
                  <a:gd name="T17" fmla="*/ 22 h 296"/>
                  <a:gd name="T18" fmla="*/ 212 w 297"/>
                  <a:gd name="T19" fmla="*/ 13 h 296"/>
                  <a:gd name="T20" fmla="*/ 195 w 297"/>
                  <a:gd name="T21" fmla="*/ 7 h 296"/>
                  <a:gd name="T22" fmla="*/ 177 w 297"/>
                  <a:gd name="T23" fmla="*/ 2 h 296"/>
                  <a:gd name="T24" fmla="*/ 158 w 297"/>
                  <a:gd name="T25" fmla="*/ 0 h 296"/>
                  <a:gd name="T26" fmla="*/ 140 w 297"/>
                  <a:gd name="T27" fmla="*/ 0 h 296"/>
                  <a:gd name="T28" fmla="*/ 121 w 297"/>
                  <a:gd name="T29" fmla="*/ 2 h 296"/>
                  <a:gd name="T30" fmla="*/ 103 w 297"/>
                  <a:gd name="T31" fmla="*/ 7 h 296"/>
                  <a:gd name="T32" fmla="*/ 86 w 297"/>
                  <a:gd name="T33" fmla="*/ 13 h 296"/>
                  <a:gd name="T34" fmla="*/ 69 w 297"/>
                  <a:gd name="T35" fmla="*/ 22 h 296"/>
                  <a:gd name="T36" fmla="*/ 54 w 297"/>
                  <a:gd name="T37" fmla="*/ 33 h 296"/>
                  <a:gd name="T38" fmla="*/ 41 w 297"/>
                  <a:gd name="T39" fmla="*/ 46 h 296"/>
                  <a:gd name="T40" fmla="*/ 29 w 297"/>
                  <a:gd name="T41" fmla="*/ 61 h 296"/>
                  <a:gd name="T42" fmla="*/ 19 w 297"/>
                  <a:gd name="T43" fmla="*/ 76 h 296"/>
                  <a:gd name="T44" fmla="*/ 11 w 297"/>
                  <a:gd name="T45" fmla="*/ 93 h 296"/>
                  <a:gd name="T46" fmla="*/ 5 w 297"/>
                  <a:gd name="T47" fmla="*/ 111 h 296"/>
                  <a:gd name="T48" fmla="*/ 2 w 297"/>
                  <a:gd name="T49" fmla="*/ 129 h 296"/>
                  <a:gd name="T50" fmla="*/ 0 w 297"/>
                  <a:gd name="T51" fmla="*/ 148 h 296"/>
                  <a:gd name="T52" fmla="*/ 2 w 297"/>
                  <a:gd name="T53" fmla="*/ 167 h 296"/>
                  <a:gd name="T54" fmla="*/ 5 w 297"/>
                  <a:gd name="T55" fmla="*/ 185 h 296"/>
                  <a:gd name="T56" fmla="*/ 11 w 297"/>
                  <a:gd name="T57" fmla="*/ 203 h 296"/>
                  <a:gd name="T58" fmla="*/ 19 w 297"/>
                  <a:gd name="T59" fmla="*/ 219 h 296"/>
                  <a:gd name="T60" fmla="*/ 29 w 297"/>
                  <a:gd name="T61" fmla="*/ 235 h 296"/>
                  <a:gd name="T62" fmla="*/ 41 w 297"/>
                  <a:gd name="T63" fmla="*/ 250 h 296"/>
                  <a:gd name="T64" fmla="*/ 54 w 297"/>
                  <a:gd name="T65" fmla="*/ 262 h 296"/>
                  <a:gd name="T66" fmla="*/ 69 w 297"/>
                  <a:gd name="T67" fmla="*/ 273 h 296"/>
                  <a:gd name="T68" fmla="*/ 86 w 297"/>
                  <a:gd name="T69" fmla="*/ 282 h 296"/>
                  <a:gd name="T70" fmla="*/ 103 w 297"/>
                  <a:gd name="T71" fmla="*/ 289 h 296"/>
                  <a:gd name="T72" fmla="*/ 121 w 297"/>
                  <a:gd name="T73" fmla="*/ 294 h 296"/>
                  <a:gd name="T74" fmla="*/ 140 w 297"/>
                  <a:gd name="T75" fmla="*/ 296 h 296"/>
                  <a:gd name="T76" fmla="*/ 158 w 297"/>
                  <a:gd name="T77" fmla="*/ 296 h 296"/>
                  <a:gd name="T78" fmla="*/ 177 w 297"/>
                  <a:gd name="T79" fmla="*/ 294 h 296"/>
                  <a:gd name="T80" fmla="*/ 195 w 297"/>
                  <a:gd name="T81" fmla="*/ 289 h 296"/>
                  <a:gd name="T82" fmla="*/ 212 w 297"/>
                  <a:gd name="T83" fmla="*/ 282 h 296"/>
                  <a:gd name="T84" fmla="*/ 228 w 297"/>
                  <a:gd name="T85" fmla="*/ 273 h 296"/>
                  <a:gd name="T86" fmla="*/ 244 w 297"/>
                  <a:gd name="T87" fmla="*/ 262 h 296"/>
                  <a:gd name="T88" fmla="*/ 257 w 297"/>
                  <a:gd name="T89" fmla="*/ 250 h 296"/>
                  <a:gd name="T90" fmla="*/ 269 w 297"/>
                  <a:gd name="T91" fmla="*/ 235 h 296"/>
                  <a:gd name="T92" fmla="*/ 279 w 297"/>
                  <a:gd name="T93" fmla="*/ 219 h 296"/>
                  <a:gd name="T94" fmla="*/ 287 w 297"/>
                  <a:gd name="T95" fmla="*/ 203 h 296"/>
                  <a:gd name="T96" fmla="*/ 293 w 297"/>
                  <a:gd name="T97" fmla="*/ 185 h 296"/>
                  <a:gd name="T98" fmla="*/ 296 w 297"/>
                  <a:gd name="T99" fmla="*/ 167 h 296"/>
                  <a:gd name="T100" fmla="*/ 297 w 297"/>
                  <a:gd name="T101" fmla="*/ 148 h 296"/>
                  <a:gd name="T102" fmla="*/ 296 w 297"/>
                  <a:gd name="T103" fmla="*/ 129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97" h="296">
                    <a:moveTo>
                      <a:pt x="296" y="129"/>
                    </a:moveTo>
                    <a:lnTo>
                      <a:pt x="296" y="129"/>
                    </a:lnTo>
                    <a:lnTo>
                      <a:pt x="293" y="111"/>
                    </a:lnTo>
                    <a:lnTo>
                      <a:pt x="287" y="93"/>
                    </a:lnTo>
                    <a:lnTo>
                      <a:pt x="279" y="76"/>
                    </a:lnTo>
                    <a:lnTo>
                      <a:pt x="269" y="61"/>
                    </a:lnTo>
                    <a:lnTo>
                      <a:pt x="257" y="46"/>
                    </a:lnTo>
                    <a:lnTo>
                      <a:pt x="244" y="33"/>
                    </a:lnTo>
                    <a:lnTo>
                      <a:pt x="228" y="22"/>
                    </a:lnTo>
                    <a:lnTo>
                      <a:pt x="212" y="13"/>
                    </a:lnTo>
                    <a:lnTo>
                      <a:pt x="195" y="7"/>
                    </a:lnTo>
                    <a:lnTo>
                      <a:pt x="177" y="2"/>
                    </a:lnTo>
                    <a:lnTo>
                      <a:pt x="158" y="0"/>
                    </a:lnTo>
                    <a:lnTo>
                      <a:pt x="140" y="0"/>
                    </a:lnTo>
                    <a:lnTo>
                      <a:pt x="121" y="2"/>
                    </a:lnTo>
                    <a:lnTo>
                      <a:pt x="103" y="7"/>
                    </a:lnTo>
                    <a:lnTo>
                      <a:pt x="86" y="13"/>
                    </a:lnTo>
                    <a:lnTo>
                      <a:pt x="69" y="22"/>
                    </a:lnTo>
                    <a:lnTo>
                      <a:pt x="54" y="33"/>
                    </a:lnTo>
                    <a:lnTo>
                      <a:pt x="41" y="46"/>
                    </a:lnTo>
                    <a:lnTo>
                      <a:pt x="29" y="61"/>
                    </a:lnTo>
                    <a:lnTo>
                      <a:pt x="19" y="76"/>
                    </a:lnTo>
                    <a:lnTo>
                      <a:pt x="11" y="93"/>
                    </a:lnTo>
                    <a:lnTo>
                      <a:pt x="5" y="111"/>
                    </a:lnTo>
                    <a:lnTo>
                      <a:pt x="2" y="129"/>
                    </a:lnTo>
                    <a:lnTo>
                      <a:pt x="0" y="148"/>
                    </a:lnTo>
                    <a:lnTo>
                      <a:pt x="2" y="167"/>
                    </a:lnTo>
                    <a:lnTo>
                      <a:pt x="5" y="185"/>
                    </a:lnTo>
                    <a:lnTo>
                      <a:pt x="11" y="203"/>
                    </a:lnTo>
                    <a:lnTo>
                      <a:pt x="19" y="219"/>
                    </a:lnTo>
                    <a:lnTo>
                      <a:pt x="29" y="235"/>
                    </a:lnTo>
                    <a:lnTo>
                      <a:pt x="41" y="250"/>
                    </a:lnTo>
                    <a:lnTo>
                      <a:pt x="54" y="262"/>
                    </a:lnTo>
                    <a:lnTo>
                      <a:pt x="69" y="273"/>
                    </a:lnTo>
                    <a:lnTo>
                      <a:pt x="86" y="282"/>
                    </a:lnTo>
                    <a:lnTo>
                      <a:pt x="103" y="289"/>
                    </a:lnTo>
                    <a:lnTo>
                      <a:pt x="121" y="294"/>
                    </a:lnTo>
                    <a:lnTo>
                      <a:pt x="140" y="296"/>
                    </a:lnTo>
                    <a:lnTo>
                      <a:pt x="158" y="296"/>
                    </a:lnTo>
                    <a:lnTo>
                      <a:pt x="177" y="294"/>
                    </a:lnTo>
                    <a:lnTo>
                      <a:pt x="195" y="289"/>
                    </a:lnTo>
                    <a:lnTo>
                      <a:pt x="212" y="282"/>
                    </a:lnTo>
                    <a:lnTo>
                      <a:pt x="228" y="273"/>
                    </a:lnTo>
                    <a:lnTo>
                      <a:pt x="244" y="262"/>
                    </a:lnTo>
                    <a:lnTo>
                      <a:pt x="257" y="250"/>
                    </a:lnTo>
                    <a:lnTo>
                      <a:pt x="269" y="235"/>
                    </a:lnTo>
                    <a:lnTo>
                      <a:pt x="279" y="219"/>
                    </a:lnTo>
                    <a:lnTo>
                      <a:pt x="287" y="203"/>
                    </a:lnTo>
                    <a:lnTo>
                      <a:pt x="293" y="185"/>
                    </a:lnTo>
                    <a:lnTo>
                      <a:pt x="296" y="167"/>
                    </a:lnTo>
                    <a:lnTo>
                      <a:pt x="297" y="148"/>
                    </a:lnTo>
                    <a:lnTo>
                      <a:pt x="296" y="12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86" name="Freeform 1076"/>
              <p:cNvSpPr>
                <a:spLocks/>
              </p:cNvSpPr>
              <p:nvPr/>
            </p:nvSpPr>
            <p:spPr bwMode="auto">
              <a:xfrm>
                <a:off x="5763" y="2618"/>
                <a:ext cx="190" cy="191"/>
              </a:xfrm>
              <a:custGeom>
                <a:avLst/>
                <a:gdLst>
                  <a:gd name="T0" fmla="*/ 367 w 369"/>
                  <a:gd name="T1" fmla="*/ 161 h 369"/>
                  <a:gd name="T2" fmla="*/ 367 w 369"/>
                  <a:gd name="T3" fmla="*/ 161 h 369"/>
                  <a:gd name="T4" fmla="*/ 363 w 369"/>
                  <a:gd name="T5" fmla="*/ 138 h 369"/>
                  <a:gd name="T6" fmla="*/ 356 w 369"/>
                  <a:gd name="T7" fmla="*/ 116 h 369"/>
                  <a:gd name="T8" fmla="*/ 346 w 369"/>
                  <a:gd name="T9" fmla="*/ 95 h 369"/>
                  <a:gd name="T10" fmla="*/ 334 w 369"/>
                  <a:gd name="T11" fmla="*/ 76 h 369"/>
                  <a:gd name="T12" fmla="*/ 319 w 369"/>
                  <a:gd name="T13" fmla="*/ 58 h 369"/>
                  <a:gd name="T14" fmla="*/ 302 w 369"/>
                  <a:gd name="T15" fmla="*/ 42 h 369"/>
                  <a:gd name="T16" fmla="*/ 283 w 369"/>
                  <a:gd name="T17" fmla="*/ 28 h 369"/>
                  <a:gd name="T18" fmla="*/ 263 w 369"/>
                  <a:gd name="T19" fmla="*/ 17 h 369"/>
                  <a:gd name="T20" fmla="*/ 241 w 369"/>
                  <a:gd name="T21" fmla="*/ 9 h 369"/>
                  <a:gd name="T22" fmla="*/ 219 w 369"/>
                  <a:gd name="T23" fmla="*/ 3 h 369"/>
                  <a:gd name="T24" fmla="*/ 196 w 369"/>
                  <a:gd name="T25" fmla="*/ 0 h 369"/>
                  <a:gd name="T26" fmla="*/ 173 w 369"/>
                  <a:gd name="T27" fmla="*/ 0 h 369"/>
                  <a:gd name="T28" fmla="*/ 150 w 369"/>
                  <a:gd name="T29" fmla="*/ 3 h 369"/>
                  <a:gd name="T30" fmla="*/ 127 w 369"/>
                  <a:gd name="T31" fmla="*/ 9 h 369"/>
                  <a:gd name="T32" fmla="*/ 106 w 369"/>
                  <a:gd name="T33" fmla="*/ 17 h 369"/>
                  <a:gd name="T34" fmla="*/ 85 w 369"/>
                  <a:gd name="T35" fmla="*/ 28 h 369"/>
                  <a:gd name="T36" fmla="*/ 67 w 369"/>
                  <a:gd name="T37" fmla="*/ 42 h 369"/>
                  <a:gd name="T38" fmla="*/ 50 w 369"/>
                  <a:gd name="T39" fmla="*/ 58 h 369"/>
                  <a:gd name="T40" fmla="*/ 35 w 369"/>
                  <a:gd name="T41" fmla="*/ 76 h 369"/>
                  <a:gd name="T42" fmla="*/ 22 w 369"/>
                  <a:gd name="T43" fmla="*/ 95 h 369"/>
                  <a:gd name="T44" fmla="*/ 13 w 369"/>
                  <a:gd name="T45" fmla="*/ 116 h 369"/>
                  <a:gd name="T46" fmla="*/ 5 w 369"/>
                  <a:gd name="T47" fmla="*/ 138 h 369"/>
                  <a:gd name="T48" fmla="*/ 1 w 369"/>
                  <a:gd name="T49" fmla="*/ 161 h 369"/>
                  <a:gd name="T50" fmla="*/ 0 w 369"/>
                  <a:gd name="T51" fmla="*/ 184 h 369"/>
                  <a:gd name="T52" fmla="*/ 1 w 369"/>
                  <a:gd name="T53" fmla="*/ 207 h 369"/>
                  <a:gd name="T54" fmla="*/ 5 w 369"/>
                  <a:gd name="T55" fmla="*/ 230 h 369"/>
                  <a:gd name="T56" fmla="*/ 13 w 369"/>
                  <a:gd name="T57" fmla="*/ 252 h 369"/>
                  <a:gd name="T58" fmla="*/ 22 w 369"/>
                  <a:gd name="T59" fmla="*/ 273 h 369"/>
                  <a:gd name="T60" fmla="*/ 35 w 369"/>
                  <a:gd name="T61" fmla="*/ 293 h 369"/>
                  <a:gd name="T62" fmla="*/ 50 w 369"/>
                  <a:gd name="T63" fmla="*/ 311 h 369"/>
                  <a:gd name="T64" fmla="*/ 67 w 369"/>
                  <a:gd name="T65" fmla="*/ 327 h 369"/>
                  <a:gd name="T66" fmla="*/ 85 w 369"/>
                  <a:gd name="T67" fmla="*/ 340 h 369"/>
                  <a:gd name="T68" fmla="*/ 106 w 369"/>
                  <a:gd name="T69" fmla="*/ 351 h 369"/>
                  <a:gd name="T70" fmla="*/ 127 w 369"/>
                  <a:gd name="T71" fmla="*/ 360 h 369"/>
                  <a:gd name="T72" fmla="*/ 150 w 369"/>
                  <a:gd name="T73" fmla="*/ 366 h 369"/>
                  <a:gd name="T74" fmla="*/ 173 w 369"/>
                  <a:gd name="T75" fmla="*/ 369 h 369"/>
                  <a:gd name="T76" fmla="*/ 196 w 369"/>
                  <a:gd name="T77" fmla="*/ 369 h 369"/>
                  <a:gd name="T78" fmla="*/ 219 w 369"/>
                  <a:gd name="T79" fmla="*/ 366 h 369"/>
                  <a:gd name="T80" fmla="*/ 241 w 369"/>
                  <a:gd name="T81" fmla="*/ 360 h 369"/>
                  <a:gd name="T82" fmla="*/ 263 w 369"/>
                  <a:gd name="T83" fmla="*/ 351 h 369"/>
                  <a:gd name="T84" fmla="*/ 283 w 369"/>
                  <a:gd name="T85" fmla="*/ 340 h 369"/>
                  <a:gd name="T86" fmla="*/ 302 w 369"/>
                  <a:gd name="T87" fmla="*/ 327 h 369"/>
                  <a:gd name="T88" fmla="*/ 319 w 369"/>
                  <a:gd name="T89" fmla="*/ 311 h 369"/>
                  <a:gd name="T90" fmla="*/ 334 w 369"/>
                  <a:gd name="T91" fmla="*/ 293 h 369"/>
                  <a:gd name="T92" fmla="*/ 346 w 369"/>
                  <a:gd name="T93" fmla="*/ 273 h 369"/>
                  <a:gd name="T94" fmla="*/ 356 w 369"/>
                  <a:gd name="T95" fmla="*/ 252 h 369"/>
                  <a:gd name="T96" fmla="*/ 363 w 369"/>
                  <a:gd name="T97" fmla="*/ 230 h 369"/>
                  <a:gd name="T98" fmla="*/ 367 w 369"/>
                  <a:gd name="T99" fmla="*/ 207 h 369"/>
                  <a:gd name="T100" fmla="*/ 369 w 369"/>
                  <a:gd name="T101" fmla="*/ 184 h 369"/>
                  <a:gd name="T102" fmla="*/ 367 w 369"/>
                  <a:gd name="T103" fmla="*/ 161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69" h="369">
                    <a:moveTo>
                      <a:pt x="367" y="161"/>
                    </a:moveTo>
                    <a:lnTo>
                      <a:pt x="367" y="161"/>
                    </a:lnTo>
                    <a:lnTo>
                      <a:pt x="363" y="138"/>
                    </a:lnTo>
                    <a:lnTo>
                      <a:pt x="356" y="116"/>
                    </a:lnTo>
                    <a:lnTo>
                      <a:pt x="346" y="95"/>
                    </a:lnTo>
                    <a:lnTo>
                      <a:pt x="334" y="76"/>
                    </a:lnTo>
                    <a:lnTo>
                      <a:pt x="319" y="58"/>
                    </a:lnTo>
                    <a:lnTo>
                      <a:pt x="302" y="42"/>
                    </a:lnTo>
                    <a:lnTo>
                      <a:pt x="283" y="28"/>
                    </a:lnTo>
                    <a:lnTo>
                      <a:pt x="263" y="17"/>
                    </a:lnTo>
                    <a:lnTo>
                      <a:pt x="241" y="9"/>
                    </a:lnTo>
                    <a:lnTo>
                      <a:pt x="219" y="3"/>
                    </a:lnTo>
                    <a:lnTo>
                      <a:pt x="196" y="0"/>
                    </a:lnTo>
                    <a:lnTo>
                      <a:pt x="173" y="0"/>
                    </a:lnTo>
                    <a:lnTo>
                      <a:pt x="150" y="3"/>
                    </a:lnTo>
                    <a:lnTo>
                      <a:pt x="127" y="9"/>
                    </a:lnTo>
                    <a:lnTo>
                      <a:pt x="106" y="17"/>
                    </a:lnTo>
                    <a:lnTo>
                      <a:pt x="85" y="28"/>
                    </a:lnTo>
                    <a:lnTo>
                      <a:pt x="67" y="42"/>
                    </a:lnTo>
                    <a:lnTo>
                      <a:pt x="50" y="58"/>
                    </a:lnTo>
                    <a:lnTo>
                      <a:pt x="35" y="76"/>
                    </a:lnTo>
                    <a:lnTo>
                      <a:pt x="22" y="95"/>
                    </a:lnTo>
                    <a:lnTo>
                      <a:pt x="13" y="116"/>
                    </a:lnTo>
                    <a:lnTo>
                      <a:pt x="5" y="138"/>
                    </a:lnTo>
                    <a:lnTo>
                      <a:pt x="1" y="161"/>
                    </a:lnTo>
                    <a:lnTo>
                      <a:pt x="0" y="184"/>
                    </a:lnTo>
                    <a:lnTo>
                      <a:pt x="1" y="207"/>
                    </a:lnTo>
                    <a:lnTo>
                      <a:pt x="5" y="230"/>
                    </a:lnTo>
                    <a:lnTo>
                      <a:pt x="13" y="252"/>
                    </a:lnTo>
                    <a:lnTo>
                      <a:pt x="22" y="273"/>
                    </a:lnTo>
                    <a:lnTo>
                      <a:pt x="35" y="293"/>
                    </a:lnTo>
                    <a:lnTo>
                      <a:pt x="50" y="311"/>
                    </a:lnTo>
                    <a:lnTo>
                      <a:pt x="67" y="327"/>
                    </a:lnTo>
                    <a:lnTo>
                      <a:pt x="85" y="340"/>
                    </a:lnTo>
                    <a:lnTo>
                      <a:pt x="106" y="351"/>
                    </a:lnTo>
                    <a:lnTo>
                      <a:pt x="127" y="360"/>
                    </a:lnTo>
                    <a:lnTo>
                      <a:pt x="150" y="366"/>
                    </a:lnTo>
                    <a:lnTo>
                      <a:pt x="173" y="369"/>
                    </a:lnTo>
                    <a:lnTo>
                      <a:pt x="196" y="369"/>
                    </a:lnTo>
                    <a:lnTo>
                      <a:pt x="219" y="366"/>
                    </a:lnTo>
                    <a:lnTo>
                      <a:pt x="241" y="360"/>
                    </a:lnTo>
                    <a:lnTo>
                      <a:pt x="263" y="351"/>
                    </a:lnTo>
                    <a:lnTo>
                      <a:pt x="283" y="340"/>
                    </a:lnTo>
                    <a:lnTo>
                      <a:pt x="302" y="327"/>
                    </a:lnTo>
                    <a:lnTo>
                      <a:pt x="319" y="311"/>
                    </a:lnTo>
                    <a:lnTo>
                      <a:pt x="334" y="293"/>
                    </a:lnTo>
                    <a:lnTo>
                      <a:pt x="346" y="273"/>
                    </a:lnTo>
                    <a:lnTo>
                      <a:pt x="356" y="252"/>
                    </a:lnTo>
                    <a:lnTo>
                      <a:pt x="363" y="230"/>
                    </a:lnTo>
                    <a:lnTo>
                      <a:pt x="367" y="207"/>
                    </a:lnTo>
                    <a:lnTo>
                      <a:pt x="369" y="184"/>
                    </a:lnTo>
                    <a:lnTo>
                      <a:pt x="367" y="16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87" name="Freeform 1077"/>
              <p:cNvSpPr>
                <a:spLocks/>
              </p:cNvSpPr>
              <p:nvPr/>
            </p:nvSpPr>
            <p:spPr bwMode="auto">
              <a:xfrm>
                <a:off x="5763" y="2618"/>
                <a:ext cx="190" cy="191"/>
              </a:xfrm>
              <a:custGeom>
                <a:avLst/>
                <a:gdLst>
                  <a:gd name="T0" fmla="*/ 367 w 369"/>
                  <a:gd name="T1" fmla="*/ 161 h 369"/>
                  <a:gd name="T2" fmla="*/ 367 w 369"/>
                  <a:gd name="T3" fmla="*/ 161 h 369"/>
                  <a:gd name="T4" fmla="*/ 363 w 369"/>
                  <a:gd name="T5" fmla="*/ 138 h 369"/>
                  <a:gd name="T6" fmla="*/ 356 w 369"/>
                  <a:gd name="T7" fmla="*/ 116 h 369"/>
                  <a:gd name="T8" fmla="*/ 346 w 369"/>
                  <a:gd name="T9" fmla="*/ 95 h 369"/>
                  <a:gd name="T10" fmla="*/ 334 w 369"/>
                  <a:gd name="T11" fmla="*/ 76 h 369"/>
                  <a:gd name="T12" fmla="*/ 319 w 369"/>
                  <a:gd name="T13" fmla="*/ 58 h 369"/>
                  <a:gd name="T14" fmla="*/ 302 w 369"/>
                  <a:gd name="T15" fmla="*/ 42 h 369"/>
                  <a:gd name="T16" fmla="*/ 283 w 369"/>
                  <a:gd name="T17" fmla="*/ 28 h 369"/>
                  <a:gd name="T18" fmla="*/ 263 w 369"/>
                  <a:gd name="T19" fmla="*/ 17 h 369"/>
                  <a:gd name="T20" fmla="*/ 241 w 369"/>
                  <a:gd name="T21" fmla="*/ 9 h 369"/>
                  <a:gd name="T22" fmla="*/ 219 w 369"/>
                  <a:gd name="T23" fmla="*/ 3 h 369"/>
                  <a:gd name="T24" fmla="*/ 196 w 369"/>
                  <a:gd name="T25" fmla="*/ 0 h 369"/>
                  <a:gd name="T26" fmla="*/ 173 w 369"/>
                  <a:gd name="T27" fmla="*/ 0 h 369"/>
                  <a:gd name="T28" fmla="*/ 150 w 369"/>
                  <a:gd name="T29" fmla="*/ 3 h 369"/>
                  <a:gd name="T30" fmla="*/ 127 w 369"/>
                  <a:gd name="T31" fmla="*/ 9 h 369"/>
                  <a:gd name="T32" fmla="*/ 106 w 369"/>
                  <a:gd name="T33" fmla="*/ 17 h 369"/>
                  <a:gd name="T34" fmla="*/ 85 w 369"/>
                  <a:gd name="T35" fmla="*/ 28 h 369"/>
                  <a:gd name="T36" fmla="*/ 67 w 369"/>
                  <a:gd name="T37" fmla="*/ 42 h 369"/>
                  <a:gd name="T38" fmla="*/ 50 w 369"/>
                  <a:gd name="T39" fmla="*/ 58 h 369"/>
                  <a:gd name="T40" fmla="*/ 35 w 369"/>
                  <a:gd name="T41" fmla="*/ 76 h 369"/>
                  <a:gd name="T42" fmla="*/ 22 w 369"/>
                  <a:gd name="T43" fmla="*/ 95 h 369"/>
                  <a:gd name="T44" fmla="*/ 13 w 369"/>
                  <a:gd name="T45" fmla="*/ 116 h 369"/>
                  <a:gd name="T46" fmla="*/ 5 w 369"/>
                  <a:gd name="T47" fmla="*/ 138 h 369"/>
                  <a:gd name="T48" fmla="*/ 1 w 369"/>
                  <a:gd name="T49" fmla="*/ 161 h 369"/>
                  <a:gd name="T50" fmla="*/ 0 w 369"/>
                  <a:gd name="T51" fmla="*/ 184 h 369"/>
                  <a:gd name="T52" fmla="*/ 1 w 369"/>
                  <a:gd name="T53" fmla="*/ 207 h 369"/>
                  <a:gd name="T54" fmla="*/ 5 w 369"/>
                  <a:gd name="T55" fmla="*/ 230 h 369"/>
                  <a:gd name="T56" fmla="*/ 13 w 369"/>
                  <a:gd name="T57" fmla="*/ 252 h 369"/>
                  <a:gd name="T58" fmla="*/ 22 w 369"/>
                  <a:gd name="T59" fmla="*/ 273 h 369"/>
                  <a:gd name="T60" fmla="*/ 35 w 369"/>
                  <a:gd name="T61" fmla="*/ 293 h 369"/>
                  <a:gd name="T62" fmla="*/ 50 w 369"/>
                  <a:gd name="T63" fmla="*/ 311 h 369"/>
                  <a:gd name="T64" fmla="*/ 67 w 369"/>
                  <a:gd name="T65" fmla="*/ 327 h 369"/>
                  <a:gd name="T66" fmla="*/ 85 w 369"/>
                  <a:gd name="T67" fmla="*/ 340 h 369"/>
                  <a:gd name="T68" fmla="*/ 106 w 369"/>
                  <a:gd name="T69" fmla="*/ 351 h 369"/>
                  <a:gd name="T70" fmla="*/ 127 w 369"/>
                  <a:gd name="T71" fmla="*/ 360 h 369"/>
                  <a:gd name="T72" fmla="*/ 150 w 369"/>
                  <a:gd name="T73" fmla="*/ 366 h 369"/>
                  <a:gd name="T74" fmla="*/ 173 w 369"/>
                  <a:gd name="T75" fmla="*/ 369 h 369"/>
                  <a:gd name="T76" fmla="*/ 196 w 369"/>
                  <a:gd name="T77" fmla="*/ 369 h 369"/>
                  <a:gd name="T78" fmla="*/ 219 w 369"/>
                  <a:gd name="T79" fmla="*/ 366 h 369"/>
                  <a:gd name="T80" fmla="*/ 241 w 369"/>
                  <a:gd name="T81" fmla="*/ 360 h 369"/>
                  <a:gd name="T82" fmla="*/ 263 w 369"/>
                  <a:gd name="T83" fmla="*/ 351 h 369"/>
                  <a:gd name="T84" fmla="*/ 283 w 369"/>
                  <a:gd name="T85" fmla="*/ 340 h 369"/>
                  <a:gd name="T86" fmla="*/ 302 w 369"/>
                  <a:gd name="T87" fmla="*/ 327 h 369"/>
                  <a:gd name="T88" fmla="*/ 319 w 369"/>
                  <a:gd name="T89" fmla="*/ 311 h 369"/>
                  <a:gd name="T90" fmla="*/ 334 w 369"/>
                  <a:gd name="T91" fmla="*/ 293 h 369"/>
                  <a:gd name="T92" fmla="*/ 346 w 369"/>
                  <a:gd name="T93" fmla="*/ 273 h 369"/>
                  <a:gd name="T94" fmla="*/ 356 w 369"/>
                  <a:gd name="T95" fmla="*/ 252 h 369"/>
                  <a:gd name="T96" fmla="*/ 363 w 369"/>
                  <a:gd name="T97" fmla="*/ 230 h 369"/>
                  <a:gd name="T98" fmla="*/ 367 w 369"/>
                  <a:gd name="T99" fmla="*/ 207 h 369"/>
                  <a:gd name="T100" fmla="*/ 369 w 369"/>
                  <a:gd name="T101" fmla="*/ 184 h 369"/>
                  <a:gd name="T102" fmla="*/ 367 w 369"/>
                  <a:gd name="T103" fmla="*/ 161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69" h="369">
                    <a:moveTo>
                      <a:pt x="367" y="161"/>
                    </a:moveTo>
                    <a:lnTo>
                      <a:pt x="367" y="161"/>
                    </a:lnTo>
                    <a:lnTo>
                      <a:pt x="363" y="138"/>
                    </a:lnTo>
                    <a:lnTo>
                      <a:pt x="356" y="116"/>
                    </a:lnTo>
                    <a:lnTo>
                      <a:pt x="346" y="95"/>
                    </a:lnTo>
                    <a:lnTo>
                      <a:pt x="334" y="76"/>
                    </a:lnTo>
                    <a:lnTo>
                      <a:pt x="319" y="58"/>
                    </a:lnTo>
                    <a:lnTo>
                      <a:pt x="302" y="42"/>
                    </a:lnTo>
                    <a:lnTo>
                      <a:pt x="283" y="28"/>
                    </a:lnTo>
                    <a:lnTo>
                      <a:pt x="263" y="17"/>
                    </a:lnTo>
                    <a:lnTo>
                      <a:pt x="241" y="9"/>
                    </a:lnTo>
                    <a:lnTo>
                      <a:pt x="219" y="3"/>
                    </a:lnTo>
                    <a:lnTo>
                      <a:pt x="196" y="0"/>
                    </a:lnTo>
                    <a:lnTo>
                      <a:pt x="173" y="0"/>
                    </a:lnTo>
                    <a:lnTo>
                      <a:pt x="150" y="3"/>
                    </a:lnTo>
                    <a:lnTo>
                      <a:pt x="127" y="9"/>
                    </a:lnTo>
                    <a:lnTo>
                      <a:pt x="106" y="17"/>
                    </a:lnTo>
                    <a:lnTo>
                      <a:pt x="85" y="28"/>
                    </a:lnTo>
                    <a:lnTo>
                      <a:pt x="67" y="42"/>
                    </a:lnTo>
                    <a:lnTo>
                      <a:pt x="50" y="58"/>
                    </a:lnTo>
                    <a:lnTo>
                      <a:pt x="35" y="76"/>
                    </a:lnTo>
                    <a:lnTo>
                      <a:pt x="22" y="95"/>
                    </a:lnTo>
                    <a:lnTo>
                      <a:pt x="13" y="116"/>
                    </a:lnTo>
                    <a:lnTo>
                      <a:pt x="5" y="138"/>
                    </a:lnTo>
                    <a:lnTo>
                      <a:pt x="1" y="161"/>
                    </a:lnTo>
                    <a:lnTo>
                      <a:pt x="0" y="184"/>
                    </a:lnTo>
                    <a:lnTo>
                      <a:pt x="1" y="207"/>
                    </a:lnTo>
                    <a:lnTo>
                      <a:pt x="5" y="230"/>
                    </a:lnTo>
                    <a:lnTo>
                      <a:pt x="13" y="252"/>
                    </a:lnTo>
                    <a:lnTo>
                      <a:pt x="22" y="273"/>
                    </a:lnTo>
                    <a:lnTo>
                      <a:pt x="35" y="293"/>
                    </a:lnTo>
                    <a:lnTo>
                      <a:pt x="50" y="311"/>
                    </a:lnTo>
                    <a:lnTo>
                      <a:pt x="67" y="327"/>
                    </a:lnTo>
                    <a:lnTo>
                      <a:pt x="85" y="340"/>
                    </a:lnTo>
                    <a:lnTo>
                      <a:pt x="106" y="351"/>
                    </a:lnTo>
                    <a:lnTo>
                      <a:pt x="127" y="360"/>
                    </a:lnTo>
                    <a:lnTo>
                      <a:pt x="150" y="366"/>
                    </a:lnTo>
                    <a:lnTo>
                      <a:pt x="173" y="369"/>
                    </a:lnTo>
                    <a:lnTo>
                      <a:pt x="196" y="369"/>
                    </a:lnTo>
                    <a:lnTo>
                      <a:pt x="219" y="366"/>
                    </a:lnTo>
                    <a:lnTo>
                      <a:pt x="241" y="360"/>
                    </a:lnTo>
                    <a:lnTo>
                      <a:pt x="263" y="351"/>
                    </a:lnTo>
                    <a:lnTo>
                      <a:pt x="283" y="340"/>
                    </a:lnTo>
                    <a:lnTo>
                      <a:pt x="302" y="327"/>
                    </a:lnTo>
                    <a:lnTo>
                      <a:pt x="319" y="311"/>
                    </a:lnTo>
                    <a:lnTo>
                      <a:pt x="334" y="293"/>
                    </a:lnTo>
                    <a:lnTo>
                      <a:pt x="346" y="273"/>
                    </a:lnTo>
                    <a:lnTo>
                      <a:pt x="356" y="252"/>
                    </a:lnTo>
                    <a:lnTo>
                      <a:pt x="363" y="230"/>
                    </a:lnTo>
                    <a:lnTo>
                      <a:pt x="367" y="207"/>
                    </a:lnTo>
                    <a:lnTo>
                      <a:pt x="369" y="184"/>
                    </a:lnTo>
                    <a:lnTo>
                      <a:pt x="367" y="161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88" name="Freeform 1078"/>
              <p:cNvSpPr>
                <a:spLocks/>
              </p:cNvSpPr>
              <p:nvPr/>
            </p:nvSpPr>
            <p:spPr bwMode="auto">
              <a:xfrm>
                <a:off x="5283" y="3255"/>
                <a:ext cx="130" cy="129"/>
              </a:xfrm>
              <a:custGeom>
                <a:avLst/>
                <a:gdLst>
                  <a:gd name="T0" fmla="*/ 250 w 251"/>
                  <a:gd name="T1" fmla="*/ 109 h 250"/>
                  <a:gd name="T2" fmla="*/ 250 w 251"/>
                  <a:gd name="T3" fmla="*/ 109 h 250"/>
                  <a:gd name="T4" fmla="*/ 247 w 251"/>
                  <a:gd name="T5" fmla="*/ 94 h 250"/>
                  <a:gd name="T6" fmla="*/ 242 w 251"/>
                  <a:gd name="T7" fmla="*/ 79 h 250"/>
                  <a:gd name="T8" fmla="*/ 235 w 251"/>
                  <a:gd name="T9" fmla="*/ 64 h 250"/>
                  <a:gd name="T10" fmla="*/ 227 w 251"/>
                  <a:gd name="T11" fmla="*/ 51 h 250"/>
                  <a:gd name="T12" fmla="*/ 217 w 251"/>
                  <a:gd name="T13" fmla="*/ 39 h 250"/>
                  <a:gd name="T14" fmla="*/ 205 w 251"/>
                  <a:gd name="T15" fmla="*/ 28 h 250"/>
                  <a:gd name="T16" fmla="*/ 193 w 251"/>
                  <a:gd name="T17" fmla="*/ 19 h 250"/>
                  <a:gd name="T18" fmla="*/ 179 w 251"/>
                  <a:gd name="T19" fmla="*/ 12 h 250"/>
                  <a:gd name="T20" fmla="*/ 164 w 251"/>
                  <a:gd name="T21" fmla="*/ 6 h 250"/>
                  <a:gd name="T22" fmla="*/ 149 w 251"/>
                  <a:gd name="T23" fmla="*/ 2 h 250"/>
                  <a:gd name="T24" fmla="*/ 133 w 251"/>
                  <a:gd name="T25" fmla="*/ 0 h 250"/>
                  <a:gd name="T26" fmla="*/ 118 w 251"/>
                  <a:gd name="T27" fmla="*/ 0 h 250"/>
                  <a:gd name="T28" fmla="*/ 102 w 251"/>
                  <a:gd name="T29" fmla="*/ 2 h 250"/>
                  <a:gd name="T30" fmla="*/ 87 w 251"/>
                  <a:gd name="T31" fmla="*/ 6 h 250"/>
                  <a:gd name="T32" fmla="*/ 72 w 251"/>
                  <a:gd name="T33" fmla="*/ 12 h 250"/>
                  <a:gd name="T34" fmla="*/ 59 w 251"/>
                  <a:gd name="T35" fmla="*/ 19 h 250"/>
                  <a:gd name="T36" fmla="*/ 46 w 251"/>
                  <a:gd name="T37" fmla="*/ 28 h 250"/>
                  <a:gd name="T38" fmla="*/ 34 w 251"/>
                  <a:gd name="T39" fmla="*/ 39 h 250"/>
                  <a:gd name="T40" fmla="*/ 24 w 251"/>
                  <a:gd name="T41" fmla="*/ 51 h 250"/>
                  <a:gd name="T42" fmla="*/ 16 w 251"/>
                  <a:gd name="T43" fmla="*/ 64 h 250"/>
                  <a:gd name="T44" fmla="*/ 9 w 251"/>
                  <a:gd name="T45" fmla="*/ 79 h 250"/>
                  <a:gd name="T46" fmla="*/ 4 w 251"/>
                  <a:gd name="T47" fmla="*/ 94 h 250"/>
                  <a:gd name="T48" fmla="*/ 1 w 251"/>
                  <a:gd name="T49" fmla="*/ 109 h 250"/>
                  <a:gd name="T50" fmla="*/ 0 w 251"/>
                  <a:gd name="T51" fmla="*/ 125 h 250"/>
                  <a:gd name="T52" fmla="*/ 1 w 251"/>
                  <a:gd name="T53" fmla="*/ 140 h 250"/>
                  <a:gd name="T54" fmla="*/ 4 w 251"/>
                  <a:gd name="T55" fmla="*/ 156 h 250"/>
                  <a:gd name="T56" fmla="*/ 9 w 251"/>
                  <a:gd name="T57" fmla="*/ 171 h 250"/>
                  <a:gd name="T58" fmla="*/ 16 w 251"/>
                  <a:gd name="T59" fmla="*/ 185 h 250"/>
                  <a:gd name="T60" fmla="*/ 24 w 251"/>
                  <a:gd name="T61" fmla="*/ 198 h 250"/>
                  <a:gd name="T62" fmla="*/ 34 w 251"/>
                  <a:gd name="T63" fmla="*/ 210 h 250"/>
                  <a:gd name="T64" fmla="*/ 46 w 251"/>
                  <a:gd name="T65" fmla="*/ 221 h 250"/>
                  <a:gd name="T66" fmla="*/ 59 w 251"/>
                  <a:gd name="T67" fmla="*/ 230 h 250"/>
                  <a:gd name="T68" fmla="*/ 72 w 251"/>
                  <a:gd name="T69" fmla="*/ 238 h 250"/>
                  <a:gd name="T70" fmla="*/ 87 w 251"/>
                  <a:gd name="T71" fmla="*/ 244 h 250"/>
                  <a:gd name="T72" fmla="*/ 102 w 251"/>
                  <a:gd name="T73" fmla="*/ 248 h 250"/>
                  <a:gd name="T74" fmla="*/ 118 w 251"/>
                  <a:gd name="T75" fmla="*/ 250 h 250"/>
                  <a:gd name="T76" fmla="*/ 133 w 251"/>
                  <a:gd name="T77" fmla="*/ 250 h 250"/>
                  <a:gd name="T78" fmla="*/ 149 w 251"/>
                  <a:gd name="T79" fmla="*/ 248 h 250"/>
                  <a:gd name="T80" fmla="*/ 164 w 251"/>
                  <a:gd name="T81" fmla="*/ 244 h 250"/>
                  <a:gd name="T82" fmla="*/ 179 w 251"/>
                  <a:gd name="T83" fmla="*/ 238 h 250"/>
                  <a:gd name="T84" fmla="*/ 193 w 251"/>
                  <a:gd name="T85" fmla="*/ 230 h 250"/>
                  <a:gd name="T86" fmla="*/ 205 w 251"/>
                  <a:gd name="T87" fmla="*/ 221 h 250"/>
                  <a:gd name="T88" fmla="*/ 217 w 251"/>
                  <a:gd name="T89" fmla="*/ 210 h 250"/>
                  <a:gd name="T90" fmla="*/ 227 w 251"/>
                  <a:gd name="T91" fmla="*/ 198 h 250"/>
                  <a:gd name="T92" fmla="*/ 235 w 251"/>
                  <a:gd name="T93" fmla="*/ 185 h 250"/>
                  <a:gd name="T94" fmla="*/ 242 w 251"/>
                  <a:gd name="T95" fmla="*/ 171 h 250"/>
                  <a:gd name="T96" fmla="*/ 247 w 251"/>
                  <a:gd name="T97" fmla="*/ 156 h 250"/>
                  <a:gd name="T98" fmla="*/ 250 w 251"/>
                  <a:gd name="T99" fmla="*/ 140 h 250"/>
                  <a:gd name="T100" fmla="*/ 251 w 251"/>
                  <a:gd name="T101" fmla="*/ 125 h 250"/>
                  <a:gd name="T102" fmla="*/ 250 w 251"/>
                  <a:gd name="T103" fmla="*/ 109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51" h="250">
                    <a:moveTo>
                      <a:pt x="250" y="109"/>
                    </a:moveTo>
                    <a:lnTo>
                      <a:pt x="250" y="109"/>
                    </a:lnTo>
                    <a:lnTo>
                      <a:pt x="247" y="94"/>
                    </a:lnTo>
                    <a:lnTo>
                      <a:pt x="242" y="79"/>
                    </a:lnTo>
                    <a:lnTo>
                      <a:pt x="235" y="64"/>
                    </a:lnTo>
                    <a:lnTo>
                      <a:pt x="227" y="51"/>
                    </a:lnTo>
                    <a:lnTo>
                      <a:pt x="217" y="39"/>
                    </a:lnTo>
                    <a:lnTo>
                      <a:pt x="205" y="28"/>
                    </a:lnTo>
                    <a:lnTo>
                      <a:pt x="193" y="19"/>
                    </a:lnTo>
                    <a:lnTo>
                      <a:pt x="179" y="12"/>
                    </a:lnTo>
                    <a:lnTo>
                      <a:pt x="164" y="6"/>
                    </a:lnTo>
                    <a:lnTo>
                      <a:pt x="149" y="2"/>
                    </a:lnTo>
                    <a:lnTo>
                      <a:pt x="133" y="0"/>
                    </a:lnTo>
                    <a:lnTo>
                      <a:pt x="118" y="0"/>
                    </a:lnTo>
                    <a:lnTo>
                      <a:pt x="102" y="2"/>
                    </a:lnTo>
                    <a:lnTo>
                      <a:pt x="87" y="6"/>
                    </a:lnTo>
                    <a:lnTo>
                      <a:pt x="72" y="12"/>
                    </a:lnTo>
                    <a:lnTo>
                      <a:pt x="59" y="19"/>
                    </a:lnTo>
                    <a:lnTo>
                      <a:pt x="46" y="28"/>
                    </a:lnTo>
                    <a:lnTo>
                      <a:pt x="34" y="39"/>
                    </a:lnTo>
                    <a:lnTo>
                      <a:pt x="24" y="51"/>
                    </a:lnTo>
                    <a:lnTo>
                      <a:pt x="16" y="64"/>
                    </a:lnTo>
                    <a:lnTo>
                      <a:pt x="9" y="79"/>
                    </a:lnTo>
                    <a:lnTo>
                      <a:pt x="4" y="94"/>
                    </a:lnTo>
                    <a:lnTo>
                      <a:pt x="1" y="109"/>
                    </a:lnTo>
                    <a:lnTo>
                      <a:pt x="0" y="125"/>
                    </a:lnTo>
                    <a:lnTo>
                      <a:pt x="1" y="140"/>
                    </a:lnTo>
                    <a:lnTo>
                      <a:pt x="4" y="156"/>
                    </a:lnTo>
                    <a:lnTo>
                      <a:pt x="9" y="171"/>
                    </a:lnTo>
                    <a:lnTo>
                      <a:pt x="16" y="185"/>
                    </a:lnTo>
                    <a:lnTo>
                      <a:pt x="24" y="198"/>
                    </a:lnTo>
                    <a:lnTo>
                      <a:pt x="34" y="210"/>
                    </a:lnTo>
                    <a:lnTo>
                      <a:pt x="46" y="221"/>
                    </a:lnTo>
                    <a:lnTo>
                      <a:pt x="59" y="230"/>
                    </a:lnTo>
                    <a:lnTo>
                      <a:pt x="72" y="238"/>
                    </a:lnTo>
                    <a:lnTo>
                      <a:pt x="87" y="244"/>
                    </a:lnTo>
                    <a:lnTo>
                      <a:pt x="102" y="248"/>
                    </a:lnTo>
                    <a:lnTo>
                      <a:pt x="118" y="250"/>
                    </a:lnTo>
                    <a:lnTo>
                      <a:pt x="133" y="250"/>
                    </a:lnTo>
                    <a:lnTo>
                      <a:pt x="149" y="248"/>
                    </a:lnTo>
                    <a:lnTo>
                      <a:pt x="164" y="244"/>
                    </a:lnTo>
                    <a:lnTo>
                      <a:pt x="179" y="238"/>
                    </a:lnTo>
                    <a:lnTo>
                      <a:pt x="193" y="230"/>
                    </a:lnTo>
                    <a:lnTo>
                      <a:pt x="205" y="221"/>
                    </a:lnTo>
                    <a:lnTo>
                      <a:pt x="217" y="210"/>
                    </a:lnTo>
                    <a:lnTo>
                      <a:pt x="227" y="198"/>
                    </a:lnTo>
                    <a:lnTo>
                      <a:pt x="235" y="185"/>
                    </a:lnTo>
                    <a:lnTo>
                      <a:pt x="242" y="171"/>
                    </a:lnTo>
                    <a:lnTo>
                      <a:pt x="247" y="156"/>
                    </a:lnTo>
                    <a:lnTo>
                      <a:pt x="250" y="140"/>
                    </a:lnTo>
                    <a:lnTo>
                      <a:pt x="251" y="125"/>
                    </a:lnTo>
                    <a:lnTo>
                      <a:pt x="250" y="10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89" name="Freeform 1079"/>
              <p:cNvSpPr>
                <a:spLocks/>
              </p:cNvSpPr>
              <p:nvPr/>
            </p:nvSpPr>
            <p:spPr bwMode="auto">
              <a:xfrm>
                <a:off x="5283" y="3255"/>
                <a:ext cx="130" cy="129"/>
              </a:xfrm>
              <a:custGeom>
                <a:avLst/>
                <a:gdLst>
                  <a:gd name="T0" fmla="*/ 250 w 251"/>
                  <a:gd name="T1" fmla="*/ 109 h 250"/>
                  <a:gd name="T2" fmla="*/ 250 w 251"/>
                  <a:gd name="T3" fmla="*/ 109 h 250"/>
                  <a:gd name="T4" fmla="*/ 247 w 251"/>
                  <a:gd name="T5" fmla="*/ 94 h 250"/>
                  <a:gd name="T6" fmla="*/ 242 w 251"/>
                  <a:gd name="T7" fmla="*/ 79 h 250"/>
                  <a:gd name="T8" fmla="*/ 235 w 251"/>
                  <a:gd name="T9" fmla="*/ 64 h 250"/>
                  <a:gd name="T10" fmla="*/ 227 w 251"/>
                  <a:gd name="T11" fmla="*/ 51 h 250"/>
                  <a:gd name="T12" fmla="*/ 217 w 251"/>
                  <a:gd name="T13" fmla="*/ 39 h 250"/>
                  <a:gd name="T14" fmla="*/ 205 w 251"/>
                  <a:gd name="T15" fmla="*/ 28 h 250"/>
                  <a:gd name="T16" fmla="*/ 193 w 251"/>
                  <a:gd name="T17" fmla="*/ 19 h 250"/>
                  <a:gd name="T18" fmla="*/ 179 w 251"/>
                  <a:gd name="T19" fmla="*/ 12 h 250"/>
                  <a:gd name="T20" fmla="*/ 164 w 251"/>
                  <a:gd name="T21" fmla="*/ 6 h 250"/>
                  <a:gd name="T22" fmla="*/ 149 w 251"/>
                  <a:gd name="T23" fmla="*/ 2 h 250"/>
                  <a:gd name="T24" fmla="*/ 133 w 251"/>
                  <a:gd name="T25" fmla="*/ 0 h 250"/>
                  <a:gd name="T26" fmla="*/ 118 w 251"/>
                  <a:gd name="T27" fmla="*/ 0 h 250"/>
                  <a:gd name="T28" fmla="*/ 102 w 251"/>
                  <a:gd name="T29" fmla="*/ 2 h 250"/>
                  <a:gd name="T30" fmla="*/ 87 w 251"/>
                  <a:gd name="T31" fmla="*/ 6 h 250"/>
                  <a:gd name="T32" fmla="*/ 72 w 251"/>
                  <a:gd name="T33" fmla="*/ 12 h 250"/>
                  <a:gd name="T34" fmla="*/ 59 w 251"/>
                  <a:gd name="T35" fmla="*/ 19 h 250"/>
                  <a:gd name="T36" fmla="*/ 46 w 251"/>
                  <a:gd name="T37" fmla="*/ 28 h 250"/>
                  <a:gd name="T38" fmla="*/ 34 w 251"/>
                  <a:gd name="T39" fmla="*/ 39 h 250"/>
                  <a:gd name="T40" fmla="*/ 24 w 251"/>
                  <a:gd name="T41" fmla="*/ 51 h 250"/>
                  <a:gd name="T42" fmla="*/ 16 w 251"/>
                  <a:gd name="T43" fmla="*/ 64 h 250"/>
                  <a:gd name="T44" fmla="*/ 9 w 251"/>
                  <a:gd name="T45" fmla="*/ 79 h 250"/>
                  <a:gd name="T46" fmla="*/ 4 w 251"/>
                  <a:gd name="T47" fmla="*/ 94 h 250"/>
                  <a:gd name="T48" fmla="*/ 1 w 251"/>
                  <a:gd name="T49" fmla="*/ 109 h 250"/>
                  <a:gd name="T50" fmla="*/ 0 w 251"/>
                  <a:gd name="T51" fmla="*/ 125 h 250"/>
                  <a:gd name="T52" fmla="*/ 1 w 251"/>
                  <a:gd name="T53" fmla="*/ 140 h 250"/>
                  <a:gd name="T54" fmla="*/ 4 w 251"/>
                  <a:gd name="T55" fmla="*/ 156 h 250"/>
                  <a:gd name="T56" fmla="*/ 9 w 251"/>
                  <a:gd name="T57" fmla="*/ 171 h 250"/>
                  <a:gd name="T58" fmla="*/ 16 w 251"/>
                  <a:gd name="T59" fmla="*/ 185 h 250"/>
                  <a:gd name="T60" fmla="*/ 24 w 251"/>
                  <a:gd name="T61" fmla="*/ 198 h 250"/>
                  <a:gd name="T62" fmla="*/ 34 w 251"/>
                  <a:gd name="T63" fmla="*/ 210 h 250"/>
                  <a:gd name="T64" fmla="*/ 46 w 251"/>
                  <a:gd name="T65" fmla="*/ 221 h 250"/>
                  <a:gd name="T66" fmla="*/ 59 w 251"/>
                  <a:gd name="T67" fmla="*/ 230 h 250"/>
                  <a:gd name="T68" fmla="*/ 72 w 251"/>
                  <a:gd name="T69" fmla="*/ 238 h 250"/>
                  <a:gd name="T70" fmla="*/ 87 w 251"/>
                  <a:gd name="T71" fmla="*/ 244 h 250"/>
                  <a:gd name="T72" fmla="*/ 102 w 251"/>
                  <a:gd name="T73" fmla="*/ 248 h 250"/>
                  <a:gd name="T74" fmla="*/ 118 w 251"/>
                  <a:gd name="T75" fmla="*/ 250 h 250"/>
                  <a:gd name="T76" fmla="*/ 133 w 251"/>
                  <a:gd name="T77" fmla="*/ 250 h 250"/>
                  <a:gd name="T78" fmla="*/ 149 w 251"/>
                  <a:gd name="T79" fmla="*/ 248 h 250"/>
                  <a:gd name="T80" fmla="*/ 164 w 251"/>
                  <a:gd name="T81" fmla="*/ 244 h 250"/>
                  <a:gd name="T82" fmla="*/ 179 w 251"/>
                  <a:gd name="T83" fmla="*/ 238 h 250"/>
                  <a:gd name="T84" fmla="*/ 193 w 251"/>
                  <a:gd name="T85" fmla="*/ 230 h 250"/>
                  <a:gd name="T86" fmla="*/ 205 w 251"/>
                  <a:gd name="T87" fmla="*/ 221 h 250"/>
                  <a:gd name="T88" fmla="*/ 217 w 251"/>
                  <a:gd name="T89" fmla="*/ 210 h 250"/>
                  <a:gd name="T90" fmla="*/ 227 w 251"/>
                  <a:gd name="T91" fmla="*/ 198 h 250"/>
                  <a:gd name="T92" fmla="*/ 235 w 251"/>
                  <a:gd name="T93" fmla="*/ 185 h 250"/>
                  <a:gd name="T94" fmla="*/ 242 w 251"/>
                  <a:gd name="T95" fmla="*/ 171 h 250"/>
                  <a:gd name="T96" fmla="*/ 247 w 251"/>
                  <a:gd name="T97" fmla="*/ 156 h 250"/>
                  <a:gd name="T98" fmla="*/ 250 w 251"/>
                  <a:gd name="T99" fmla="*/ 140 h 250"/>
                  <a:gd name="T100" fmla="*/ 251 w 251"/>
                  <a:gd name="T101" fmla="*/ 125 h 250"/>
                  <a:gd name="T102" fmla="*/ 250 w 251"/>
                  <a:gd name="T103" fmla="*/ 109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51" h="250">
                    <a:moveTo>
                      <a:pt x="250" y="109"/>
                    </a:moveTo>
                    <a:lnTo>
                      <a:pt x="250" y="109"/>
                    </a:lnTo>
                    <a:lnTo>
                      <a:pt x="247" y="94"/>
                    </a:lnTo>
                    <a:lnTo>
                      <a:pt x="242" y="79"/>
                    </a:lnTo>
                    <a:lnTo>
                      <a:pt x="235" y="64"/>
                    </a:lnTo>
                    <a:lnTo>
                      <a:pt x="227" y="51"/>
                    </a:lnTo>
                    <a:lnTo>
                      <a:pt x="217" y="39"/>
                    </a:lnTo>
                    <a:lnTo>
                      <a:pt x="205" y="28"/>
                    </a:lnTo>
                    <a:lnTo>
                      <a:pt x="193" y="19"/>
                    </a:lnTo>
                    <a:lnTo>
                      <a:pt x="179" y="12"/>
                    </a:lnTo>
                    <a:lnTo>
                      <a:pt x="164" y="6"/>
                    </a:lnTo>
                    <a:lnTo>
                      <a:pt x="149" y="2"/>
                    </a:lnTo>
                    <a:lnTo>
                      <a:pt x="133" y="0"/>
                    </a:lnTo>
                    <a:lnTo>
                      <a:pt x="118" y="0"/>
                    </a:lnTo>
                    <a:lnTo>
                      <a:pt x="102" y="2"/>
                    </a:lnTo>
                    <a:lnTo>
                      <a:pt x="87" y="6"/>
                    </a:lnTo>
                    <a:lnTo>
                      <a:pt x="72" y="12"/>
                    </a:lnTo>
                    <a:lnTo>
                      <a:pt x="59" y="19"/>
                    </a:lnTo>
                    <a:lnTo>
                      <a:pt x="46" y="28"/>
                    </a:lnTo>
                    <a:lnTo>
                      <a:pt x="34" y="39"/>
                    </a:lnTo>
                    <a:lnTo>
                      <a:pt x="24" y="51"/>
                    </a:lnTo>
                    <a:lnTo>
                      <a:pt x="16" y="64"/>
                    </a:lnTo>
                    <a:lnTo>
                      <a:pt x="9" y="79"/>
                    </a:lnTo>
                    <a:lnTo>
                      <a:pt x="4" y="94"/>
                    </a:lnTo>
                    <a:lnTo>
                      <a:pt x="1" y="109"/>
                    </a:lnTo>
                    <a:lnTo>
                      <a:pt x="0" y="125"/>
                    </a:lnTo>
                    <a:lnTo>
                      <a:pt x="1" y="140"/>
                    </a:lnTo>
                    <a:lnTo>
                      <a:pt x="4" y="156"/>
                    </a:lnTo>
                    <a:lnTo>
                      <a:pt x="9" y="171"/>
                    </a:lnTo>
                    <a:lnTo>
                      <a:pt x="16" y="185"/>
                    </a:lnTo>
                    <a:lnTo>
                      <a:pt x="24" y="198"/>
                    </a:lnTo>
                    <a:lnTo>
                      <a:pt x="34" y="210"/>
                    </a:lnTo>
                    <a:lnTo>
                      <a:pt x="46" y="221"/>
                    </a:lnTo>
                    <a:lnTo>
                      <a:pt x="59" y="230"/>
                    </a:lnTo>
                    <a:lnTo>
                      <a:pt x="72" y="238"/>
                    </a:lnTo>
                    <a:lnTo>
                      <a:pt x="87" y="244"/>
                    </a:lnTo>
                    <a:lnTo>
                      <a:pt x="102" y="248"/>
                    </a:lnTo>
                    <a:lnTo>
                      <a:pt x="118" y="250"/>
                    </a:lnTo>
                    <a:lnTo>
                      <a:pt x="133" y="250"/>
                    </a:lnTo>
                    <a:lnTo>
                      <a:pt x="149" y="248"/>
                    </a:lnTo>
                    <a:lnTo>
                      <a:pt x="164" y="244"/>
                    </a:lnTo>
                    <a:lnTo>
                      <a:pt x="179" y="238"/>
                    </a:lnTo>
                    <a:lnTo>
                      <a:pt x="193" y="230"/>
                    </a:lnTo>
                    <a:lnTo>
                      <a:pt x="205" y="221"/>
                    </a:lnTo>
                    <a:lnTo>
                      <a:pt x="217" y="210"/>
                    </a:lnTo>
                    <a:lnTo>
                      <a:pt x="227" y="198"/>
                    </a:lnTo>
                    <a:lnTo>
                      <a:pt x="235" y="185"/>
                    </a:lnTo>
                    <a:lnTo>
                      <a:pt x="242" y="171"/>
                    </a:lnTo>
                    <a:lnTo>
                      <a:pt x="247" y="156"/>
                    </a:lnTo>
                    <a:lnTo>
                      <a:pt x="250" y="140"/>
                    </a:lnTo>
                    <a:lnTo>
                      <a:pt x="251" y="125"/>
                    </a:lnTo>
                    <a:lnTo>
                      <a:pt x="250" y="10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90" name="Freeform 1080"/>
              <p:cNvSpPr>
                <a:spLocks/>
              </p:cNvSpPr>
              <p:nvPr/>
            </p:nvSpPr>
            <p:spPr bwMode="auto">
              <a:xfrm>
                <a:off x="5103" y="3401"/>
                <a:ext cx="151" cy="151"/>
              </a:xfrm>
              <a:custGeom>
                <a:avLst/>
                <a:gdLst>
                  <a:gd name="T0" fmla="*/ 291 w 292"/>
                  <a:gd name="T1" fmla="*/ 128 h 292"/>
                  <a:gd name="T2" fmla="*/ 291 w 292"/>
                  <a:gd name="T3" fmla="*/ 128 h 292"/>
                  <a:gd name="T4" fmla="*/ 287 w 292"/>
                  <a:gd name="T5" fmla="*/ 110 h 292"/>
                  <a:gd name="T6" fmla="*/ 282 w 292"/>
                  <a:gd name="T7" fmla="*/ 92 h 292"/>
                  <a:gd name="T8" fmla="*/ 274 w 292"/>
                  <a:gd name="T9" fmla="*/ 76 h 292"/>
                  <a:gd name="T10" fmla="*/ 264 w 292"/>
                  <a:gd name="T11" fmla="*/ 60 h 292"/>
                  <a:gd name="T12" fmla="*/ 252 w 292"/>
                  <a:gd name="T13" fmla="*/ 46 h 292"/>
                  <a:gd name="T14" fmla="*/ 239 w 292"/>
                  <a:gd name="T15" fmla="*/ 34 h 292"/>
                  <a:gd name="T16" fmla="*/ 224 w 292"/>
                  <a:gd name="T17" fmla="*/ 23 h 292"/>
                  <a:gd name="T18" fmla="*/ 208 w 292"/>
                  <a:gd name="T19" fmla="*/ 14 h 292"/>
                  <a:gd name="T20" fmla="*/ 191 w 292"/>
                  <a:gd name="T21" fmla="*/ 7 h 292"/>
                  <a:gd name="T22" fmla="*/ 173 w 292"/>
                  <a:gd name="T23" fmla="*/ 3 h 292"/>
                  <a:gd name="T24" fmla="*/ 155 w 292"/>
                  <a:gd name="T25" fmla="*/ 0 h 292"/>
                  <a:gd name="T26" fmla="*/ 137 w 292"/>
                  <a:gd name="T27" fmla="*/ 0 h 292"/>
                  <a:gd name="T28" fmla="*/ 118 w 292"/>
                  <a:gd name="T29" fmla="*/ 3 h 292"/>
                  <a:gd name="T30" fmla="*/ 101 w 292"/>
                  <a:gd name="T31" fmla="*/ 7 h 292"/>
                  <a:gd name="T32" fmla="*/ 84 w 292"/>
                  <a:gd name="T33" fmla="*/ 14 h 292"/>
                  <a:gd name="T34" fmla="*/ 67 w 292"/>
                  <a:gd name="T35" fmla="*/ 23 h 292"/>
                  <a:gd name="T36" fmla="*/ 53 w 292"/>
                  <a:gd name="T37" fmla="*/ 34 h 292"/>
                  <a:gd name="T38" fmla="*/ 39 w 292"/>
                  <a:gd name="T39" fmla="*/ 46 h 292"/>
                  <a:gd name="T40" fmla="*/ 28 w 292"/>
                  <a:gd name="T41" fmla="*/ 60 h 292"/>
                  <a:gd name="T42" fmla="*/ 18 w 292"/>
                  <a:gd name="T43" fmla="*/ 76 h 292"/>
                  <a:gd name="T44" fmla="*/ 10 w 292"/>
                  <a:gd name="T45" fmla="*/ 92 h 292"/>
                  <a:gd name="T46" fmla="*/ 4 w 292"/>
                  <a:gd name="T47" fmla="*/ 110 h 292"/>
                  <a:gd name="T48" fmla="*/ 1 w 292"/>
                  <a:gd name="T49" fmla="*/ 128 h 292"/>
                  <a:gd name="T50" fmla="*/ 0 w 292"/>
                  <a:gd name="T51" fmla="*/ 146 h 292"/>
                  <a:gd name="T52" fmla="*/ 1 w 292"/>
                  <a:gd name="T53" fmla="*/ 165 h 292"/>
                  <a:gd name="T54" fmla="*/ 4 w 292"/>
                  <a:gd name="T55" fmla="*/ 183 h 292"/>
                  <a:gd name="T56" fmla="*/ 10 w 292"/>
                  <a:gd name="T57" fmla="*/ 200 h 292"/>
                  <a:gd name="T58" fmla="*/ 18 w 292"/>
                  <a:gd name="T59" fmla="*/ 217 h 292"/>
                  <a:gd name="T60" fmla="*/ 28 w 292"/>
                  <a:gd name="T61" fmla="*/ 232 h 292"/>
                  <a:gd name="T62" fmla="*/ 39 w 292"/>
                  <a:gd name="T63" fmla="*/ 246 h 292"/>
                  <a:gd name="T64" fmla="*/ 53 w 292"/>
                  <a:gd name="T65" fmla="*/ 259 h 292"/>
                  <a:gd name="T66" fmla="*/ 67 w 292"/>
                  <a:gd name="T67" fmla="*/ 270 h 292"/>
                  <a:gd name="T68" fmla="*/ 84 w 292"/>
                  <a:gd name="T69" fmla="*/ 278 h 292"/>
                  <a:gd name="T70" fmla="*/ 101 w 292"/>
                  <a:gd name="T71" fmla="*/ 285 h 292"/>
                  <a:gd name="T72" fmla="*/ 118 w 292"/>
                  <a:gd name="T73" fmla="*/ 290 h 292"/>
                  <a:gd name="T74" fmla="*/ 137 w 292"/>
                  <a:gd name="T75" fmla="*/ 292 h 292"/>
                  <a:gd name="T76" fmla="*/ 155 w 292"/>
                  <a:gd name="T77" fmla="*/ 292 h 292"/>
                  <a:gd name="T78" fmla="*/ 173 w 292"/>
                  <a:gd name="T79" fmla="*/ 290 h 292"/>
                  <a:gd name="T80" fmla="*/ 191 w 292"/>
                  <a:gd name="T81" fmla="*/ 285 h 292"/>
                  <a:gd name="T82" fmla="*/ 208 w 292"/>
                  <a:gd name="T83" fmla="*/ 278 h 292"/>
                  <a:gd name="T84" fmla="*/ 224 w 292"/>
                  <a:gd name="T85" fmla="*/ 270 h 292"/>
                  <a:gd name="T86" fmla="*/ 239 w 292"/>
                  <a:gd name="T87" fmla="*/ 259 h 292"/>
                  <a:gd name="T88" fmla="*/ 252 w 292"/>
                  <a:gd name="T89" fmla="*/ 246 h 292"/>
                  <a:gd name="T90" fmla="*/ 264 w 292"/>
                  <a:gd name="T91" fmla="*/ 232 h 292"/>
                  <a:gd name="T92" fmla="*/ 274 w 292"/>
                  <a:gd name="T93" fmla="*/ 217 h 292"/>
                  <a:gd name="T94" fmla="*/ 282 w 292"/>
                  <a:gd name="T95" fmla="*/ 200 h 292"/>
                  <a:gd name="T96" fmla="*/ 287 w 292"/>
                  <a:gd name="T97" fmla="*/ 183 h 292"/>
                  <a:gd name="T98" fmla="*/ 291 w 292"/>
                  <a:gd name="T99" fmla="*/ 165 h 292"/>
                  <a:gd name="T100" fmla="*/ 292 w 292"/>
                  <a:gd name="T101" fmla="*/ 146 h 292"/>
                  <a:gd name="T102" fmla="*/ 291 w 292"/>
                  <a:gd name="T103" fmla="*/ 128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92" h="292">
                    <a:moveTo>
                      <a:pt x="291" y="128"/>
                    </a:moveTo>
                    <a:lnTo>
                      <a:pt x="291" y="128"/>
                    </a:lnTo>
                    <a:lnTo>
                      <a:pt x="287" y="110"/>
                    </a:lnTo>
                    <a:lnTo>
                      <a:pt x="282" y="92"/>
                    </a:lnTo>
                    <a:lnTo>
                      <a:pt x="274" y="76"/>
                    </a:lnTo>
                    <a:lnTo>
                      <a:pt x="264" y="60"/>
                    </a:lnTo>
                    <a:lnTo>
                      <a:pt x="252" y="46"/>
                    </a:lnTo>
                    <a:lnTo>
                      <a:pt x="239" y="34"/>
                    </a:lnTo>
                    <a:lnTo>
                      <a:pt x="224" y="23"/>
                    </a:lnTo>
                    <a:lnTo>
                      <a:pt x="208" y="14"/>
                    </a:lnTo>
                    <a:lnTo>
                      <a:pt x="191" y="7"/>
                    </a:lnTo>
                    <a:lnTo>
                      <a:pt x="173" y="3"/>
                    </a:lnTo>
                    <a:lnTo>
                      <a:pt x="155" y="0"/>
                    </a:lnTo>
                    <a:lnTo>
                      <a:pt x="137" y="0"/>
                    </a:lnTo>
                    <a:lnTo>
                      <a:pt x="118" y="3"/>
                    </a:lnTo>
                    <a:lnTo>
                      <a:pt x="101" y="7"/>
                    </a:lnTo>
                    <a:lnTo>
                      <a:pt x="84" y="14"/>
                    </a:lnTo>
                    <a:lnTo>
                      <a:pt x="67" y="23"/>
                    </a:lnTo>
                    <a:lnTo>
                      <a:pt x="53" y="34"/>
                    </a:lnTo>
                    <a:lnTo>
                      <a:pt x="39" y="46"/>
                    </a:lnTo>
                    <a:lnTo>
                      <a:pt x="28" y="60"/>
                    </a:lnTo>
                    <a:lnTo>
                      <a:pt x="18" y="76"/>
                    </a:lnTo>
                    <a:lnTo>
                      <a:pt x="10" y="92"/>
                    </a:lnTo>
                    <a:lnTo>
                      <a:pt x="4" y="110"/>
                    </a:lnTo>
                    <a:lnTo>
                      <a:pt x="1" y="128"/>
                    </a:lnTo>
                    <a:lnTo>
                      <a:pt x="0" y="146"/>
                    </a:lnTo>
                    <a:lnTo>
                      <a:pt x="1" y="165"/>
                    </a:lnTo>
                    <a:lnTo>
                      <a:pt x="4" y="183"/>
                    </a:lnTo>
                    <a:lnTo>
                      <a:pt x="10" y="200"/>
                    </a:lnTo>
                    <a:lnTo>
                      <a:pt x="18" y="217"/>
                    </a:lnTo>
                    <a:lnTo>
                      <a:pt x="28" y="232"/>
                    </a:lnTo>
                    <a:lnTo>
                      <a:pt x="39" y="246"/>
                    </a:lnTo>
                    <a:lnTo>
                      <a:pt x="53" y="259"/>
                    </a:lnTo>
                    <a:lnTo>
                      <a:pt x="67" y="270"/>
                    </a:lnTo>
                    <a:lnTo>
                      <a:pt x="84" y="278"/>
                    </a:lnTo>
                    <a:lnTo>
                      <a:pt x="101" y="285"/>
                    </a:lnTo>
                    <a:lnTo>
                      <a:pt x="118" y="290"/>
                    </a:lnTo>
                    <a:lnTo>
                      <a:pt x="137" y="292"/>
                    </a:lnTo>
                    <a:lnTo>
                      <a:pt x="155" y="292"/>
                    </a:lnTo>
                    <a:lnTo>
                      <a:pt x="173" y="290"/>
                    </a:lnTo>
                    <a:lnTo>
                      <a:pt x="191" y="285"/>
                    </a:lnTo>
                    <a:lnTo>
                      <a:pt x="208" y="278"/>
                    </a:lnTo>
                    <a:lnTo>
                      <a:pt x="224" y="270"/>
                    </a:lnTo>
                    <a:lnTo>
                      <a:pt x="239" y="259"/>
                    </a:lnTo>
                    <a:lnTo>
                      <a:pt x="252" y="246"/>
                    </a:lnTo>
                    <a:lnTo>
                      <a:pt x="264" y="232"/>
                    </a:lnTo>
                    <a:lnTo>
                      <a:pt x="274" y="217"/>
                    </a:lnTo>
                    <a:lnTo>
                      <a:pt x="282" y="200"/>
                    </a:lnTo>
                    <a:lnTo>
                      <a:pt x="287" y="183"/>
                    </a:lnTo>
                    <a:lnTo>
                      <a:pt x="291" y="165"/>
                    </a:lnTo>
                    <a:lnTo>
                      <a:pt x="292" y="146"/>
                    </a:lnTo>
                    <a:lnTo>
                      <a:pt x="291" y="12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91" name="Freeform 1081"/>
              <p:cNvSpPr>
                <a:spLocks/>
              </p:cNvSpPr>
              <p:nvPr/>
            </p:nvSpPr>
            <p:spPr bwMode="auto">
              <a:xfrm>
                <a:off x="5103" y="3401"/>
                <a:ext cx="151" cy="151"/>
              </a:xfrm>
              <a:custGeom>
                <a:avLst/>
                <a:gdLst>
                  <a:gd name="T0" fmla="*/ 291 w 292"/>
                  <a:gd name="T1" fmla="*/ 128 h 292"/>
                  <a:gd name="T2" fmla="*/ 291 w 292"/>
                  <a:gd name="T3" fmla="*/ 128 h 292"/>
                  <a:gd name="T4" fmla="*/ 287 w 292"/>
                  <a:gd name="T5" fmla="*/ 110 h 292"/>
                  <a:gd name="T6" fmla="*/ 282 w 292"/>
                  <a:gd name="T7" fmla="*/ 92 h 292"/>
                  <a:gd name="T8" fmla="*/ 274 w 292"/>
                  <a:gd name="T9" fmla="*/ 76 h 292"/>
                  <a:gd name="T10" fmla="*/ 264 w 292"/>
                  <a:gd name="T11" fmla="*/ 60 h 292"/>
                  <a:gd name="T12" fmla="*/ 252 w 292"/>
                  <a:gd name="T13" fmla="*/ 46 h 292"/>
                  <a:gd name="T14" fmla="*/ 239 w 292"/>
                  <a:gd name="T15" fmla="*/ 34 h 292"/>
                  <a:gd name="T16" fmla="*/ 224 w 292"/>
                  <a:gd name="T17" fmla="*/ 23 h 292"/>
                  <a:gd name="T18" fmla="*/ 208 w 292"/>
                  <a:gd name="T19" fmla="*/ 14 h 292"/>
                  <a:gd name="T20" fmla="*/ 191 w 292"/>
                  <a:gd name="T21" fmla="*/ 7 h 292"/>
                  <a:gd name="T22" fmla="*/ 173 w 292"/>
                  <a:gd name="T23" fmla="*/ 3 h 292"/>
                  <a:gd name="T24" fmla="*/ 155 w 292"/>
                  <a:gd name="T25" fmla="*/ 0 h 292"/>
                  <a:gd name="T26" fmla="*/ 137 w 292"/>
                  <a:gd name="T27" fmla="*/ 0 h 292"/>
                  <a:gd name="T28" fmla="*/ 118 w 292"/>
                  <a:gd name="T29" fmla="*/ 3 h 292"/>
                  <a:gd name="T30" fmla="*/ 101 w 292"/>
                  <a:gd name="T31" fmla="*/ 7 h 292"/>
                  <a:gd name="T32" fmla="*/ 84 w 292"/>
                  <a:gd name="T33" fmla="*/ 14 h 292"/>
                  <a:gd name="T34" fmla="*/ 67 w 292"/>
                  <a:gd name="T35" fmla="*/ 23 h 292"/>
                  <a:gd name="T36" fmla="*/ 53 w 292"/>
                  <a:gd name="T37" fmla="*/ 34 h 292"/>
                  <a:gd name="T38" fmla="*/ 39 w 292"/>
                  <a:gd name="T39" fmla="*/ 46 h 292"/>
                  <a:gd name="T40" fmla="*/ 28 w 292"/>
                  <a:gd name="T41" fmla="*/ 60 h 292"/>
                  <a:gd name="T42" fmla="*/ 18 w 292"/>
                  <a:gd name="T43" fmla="*/ 76 h 292"/>
                  <a:gd name="T44" fmla="*/ 10 w 292"/>
                  <a:gd name="T45" fmla="*/ 92 h 292"/>
                  <a:gd name="T46" fmla="*/ 4 w 292"/>
                  <a:gd name="T47" fmla="*/ 110 h 292"/>
                  <a:gd name="T48" fmla="*/ 1 w 292"/>
                  <a:gd name="T49" fmla="*/ 128 h 292"/>
                  <a:gd name="T50" fmla="*/ 0 w 292"/>
                  <a:gd name="T51" fmla="*/ 146 h 292"/>
                  <a:gd name="T52" fmla="*/ 1 w 292"/>
                  <a:gd name="T53" fmla="*/ 165 h 292"/>
                  <a:gd name="T54" fmla="*/ 4 w 292"/>
                  <a:gd name="T55" fmla="*/ 183 h 292"/>
                  <a:gd name="T56" fmla="*/ 10 w 292"/>
                  <a:gd name="T57" fmla="*/ 200 h 292"/>
                  <a:gd name="T58" fmla="*/ 18 w 292"/>
                  <a:gd name="T59" fmla="*/ 217 h 292"/>
                  <a:gd name="T60" fmla="*/ 28 w 292"/>
                  <a:gd name="T61" fmla="*/ 232 h 292"/>
                  <a:gd name="T62" fmla="*/ 39 w 292"/>
                  <a:gd name="T63" fmla="*/ 246 h 292"/>
                  <a:gd name="T64" fmla="*/ 53 w 292"/>
                  <a:gd name="T65" fmla="*/ 259 h 292"/>
                  <a:gd name="T66" fmla="*/ 67 w 292"/>
                  <a:gd name="T67" fmla="*/ 270 h 292"/>
                  <a:gd name="T68" fmla="*/ 84 w 292"/>
                  <a:gd name="T69" fmla="*/ 278 h 292"/>
                  <a:gd name="T70" fmla="*/ 101 w 292"/>
                  <a:gd name="T71" fmla="*/ 285 h 292"/>
                  <a:gd name="T72" fmla="*/ 118 w 292"/>
                  <a:gd name="T73" fmla="*/ 290 h 292"/>
                  <a:gd name="T74" fmla="*/ 137 w 292"/>
                  <a:gd name="T75" fmla="*/ 292 h 292"/>
                  <a:gd name="T76" fmla="*/ 155 w 292"/>
                  <a:gd name="T77" fmla="*/ 292 h 292"/>
                  <a:gd name="T78" fmla="*/ 173 w 292"/>
                  <a:gd name="T79" fmla="*/ 290 h 292"/>
                  <a:gd name="T80" fmla="*/ 191 w 292"/>
                  <a:gd name="T81" fmla="*/ 285 h 292"/>
                  <a:gd name="T82" fmla="*/ 208 w 292"/>
                  <a:gd name="T83" fmla="*/ 278 h 292"/>
                  <a:gd name="T84" fmla="*/ 224 w 292"/>
                  <a:gd name="T85" fmla="*/ 270 h 292"/>
                  <a:gd name="T86" fmla="*/ 239 w 292"/>
                  <a:gd name="T87" fmla="*/ 259 h 292"/>
                  <a:gd name="T88" fmla="*/ 252 w 292"/>
                  <a:gd name="T89" fmla="*/ 246 h 292"/>
                  <a:gd name="T90" fmla="*/ 264 w 292"/>
                  <a:gd name="T91" fmla="*/ 232 h 292"/>
                  <a:gd name="T92" fmla="*/ 274 w 292"/>
                  <a:gd name="T93" fmla="*/ 217 h 292"/>
                  <a:gd name="T94" fmla="*/ 282 w 292"/>
                  <a:gd name="T95" fmla="*/ 200 h 292"/>
                  <a:gd name="T96" fmla="*/ 287 w 292"/>
                  <a:gd name="T97" fmla="*/ 183 h 292"/>
                  <a:gd name="T98" fmla="*/ 291 w 292"/>
                  <a:gd name="T99" fmla="*/ 165 h 292"/>
                  <a:gd name="T100" fmla="*/ 292 w 292"/>
                  <a:gd name="T101" fmla="*/ 146 h 292"/>
                  <a:gd name="T102" fmla="*/ 291 w 292"/>
                  <a:gd name="T103" fmla="*/ 128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92" h="292">
                    <a:moveTo>
                      <a:pt x="291" y="128"/>
                    </a:moveTo>
                    <a:lnTo>
                      <a:pt x="291" y="128"/>
                    </a:lnTo>
                    <a:lnTo>
                      <a:pt x="287" y="110"/>
                    </a:lnTo>
                    <a:lnTo>
                      <a:pt x="282" y="92"/>
                    </a:lnTo>
                    <a:lnTo>
                      <a:pt x="274" y="76"/>
                    </a:lnTo>
                    <a:lnTo>
                      <a:pt x="264" y="60"/>
                    </a:lnTo>
                    <a:lnTo>
                      <a:pt x="252" y="46"/>
                    </a:lnTo>
                    <a:lnTo>
                      <a:pt x="239" y="34"/>
                    </a:lnTo>
                    <a:lnTo>
                      <a:pt x="224" y="23"/>
                    </a:lnTo>
                    <a:lnTo>
                      <a:pt x="208" y="14"/>
                    </a:lnTo>
                    <a:lnTo>
                      <a:pt x="191" y="7"/>
                    </a:lnTo>
                    <a:lnTo>
                      <a:pt x="173" y="3"/>
                    </a:lnTo>
                    <a:lnTo>
                      <a:pt x="155" y="0"/>
                    </a:lnTo>
                    <a:lnTo>
                      <a:pt x="137" y="0"/>
                    </a:lnTo>
                    <a:lnTo>
                      <a:pt x="118" y="3"/>
                    </a:lnTo>
                    <a:lnTo>
                      <a:pt x="101" y="7"/>
                    </a:lnTo>
                    <a:lnTo>
                      <a:pt x="84" y="14"/>
                    </a:lnTo>
                    <a:lnTo>
                      <a:pt x="67" y="23"/>
                    </a:lnTo>
                    <a:lnTo>
                      <a:pt x="53" y="34"/>
                    </a:lnTo>
                    <a:lnTo>
                      <a:pt x="39" y="46"/>
                    </a:lnTo>
                    <a:lnTo>
                      <a:pt x="28" y="60"/>
                    </a:lnTo>
                    <a:lnTo>
                      <a:pt x="18" y="76"/>
                    </a:lnTo>
                    <a:lnTo>
                      <a:pt x="10" y="92"/>
                    </a:lnTo>
                    <a:lnTo>
                      <a:pt x="4" y="110"/>
                    </a:lnTo>
                    <a:lnTo>
                      <a:pt x="1" y="128"/>
                    </a:lnTo>
                    <a:lnTo>
                      <a:pt x="0" y="146"/>
                    </a:lnTo>
                    <a:lnTo>
                      <a:pt x="1" y="165"/>
                    </a:lnTo>
                    <a:lnTo>
                      <a:pt x="4" y="183"/>
                    </a:lnTo>
                    <a:lnTo>
                      <a:pt x="10" y="200"/>
                    </a:lnTo>
                    <a:lnTo>
                      <a:pt x="18" y="217"/>
                    </a:lnTo>
                    <a:lnTo>
                      <a:pt x="28" y="232"/>
                    </a:lnTo>
                    <a:lnTo>
                      <a:pt x="39" y="246"/>
                    </a:lnTo>
                    <a:lnTo>
                      <a:pt x="53" y="259"/>
                    </a:lnTo>
                    <a:lnTo>
                      <a:pt x="67" y="270"/>
                    </a:lnTo>
                    <a:lnTo>
                      <a:pt x="84" y="278"/>
                    </a:lnTo>
                    <a:lnTo>
                      <a:pt x="101" y="285"/>
                    </a:lnTo>
                    <a:lnTo>
                      <a:pt x="118" y="290"/>
                    </a:lnTo>
                    <a:lnTo>
                      <a:pt x="137" y="292"/>
                    </a:lnTo>
                    <a:lnTo>
                      <a:pt x="155" y="292"/>
                    </a:lnTo>
                    <a:lnTo>
                      <a:pt x="173" y="290"/>
                    </a:lnTo>
                    <a:lnTo>
                      <a:pt x="191" y="285"/>
                    </a:lnTo>
                    <a:lnTo>
                      <a:pt x="208" y="278"/>
                    </a:lnTo>
                    <a:lnTo>
                      <a:pt x="224" y="270"/>
                    </a:lnTo>
                    <a:lnTo>
                      <a:pt x="239" y="259"/>
                    </a:lnTo>
                    <a:lnTo>
                      <a:pt x="252" y="246"/>
                    </a:lnTo>
                    <a:lnTo>
                      <a:pt x="264" y="232"/>
                    </a:lnTo>
                    <a:lnTo>
                      <a:pt x="274" y="217"/>
                    </a:lnTo>
                    <a:lnTo>
                      <a:pt x="282" y="200"/>
                    </a:lnTo>
                    <a:lnTo>
                      <a:pt x="287" y="183"/>
                    </a:lnTo>
                    <a:lnTo>
                      <a:pt x="291" y="165"/>
                    </a:lnTo>
                    <a:lnTo>
                      <a:pt x="292" y="146"/>
                    </a:lnTo>
                    <a:lnTo>
                      <a:pt x="291" y="128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92" name="Freeform 1082"/>
              <p:cNvSpPr>
                <a:spLocks/>
              </p:cNvSpPr>
              <p:nvPr/>
            </p:nvSpPr>
            <p:spPr bwMode="auto">
              <a:xfrm>
                <a:off x="4722" y="2455"/>
                <a:ext cx="110" cy="110"/>
              </a:xfrm>
              <a:custGeom>
                <a:avLst/>
                <a:gdLst>
                  <a:gd name="T0" fmla="*/ 213 w 214"/>
                  <a:gd name="T1" fmla="*/ 93 h 214"/>
                  <a:gd name="T2" fmla="*/ 213 w 214"/>
                  <a:gd name="T3" fmla="*/ 93 h 214"/>
                  <a:gd name="T4" fmla="*/ 211 w 214"/>
                  <a:gd name="T5" fmla="*/ 80 h 214"/>
                  <a:gd name="T6" fmla="*/ 207 w 214"/>
                  <a:gd name="T7" fmla="*/ 67 h 214"/>
                  <a:gd name="T8" fmla="*/ 201 w 214"/>
                  <a:gd name="T9" fmla="*/ 55 h 214"/>
                  <a:gd name="T10" fmla="*/ 194 w 214"/>
                  <a:gd name="T11" fmla="*/ 44 h 214"/>
                  <a:gd name="T12" fmla="*/ 185 w 214"/>
                  <a:gd name="T13" fmla="*/ 34 h 214"/>
                  <a:gd name="T14" fmla="*/ 175 w 214"/>
                  <a:gd name="T15" fmla="*/ 24 h 214"/>
                  <a:gd name="T16" fmla="*/ 164 w 214"/>
                  <a:gd name="T17" fmla="*/ 16 h 214"/>
                  <a:gd name="T18" fmla="*/ 153 w 214"/>
                  <a:gd name="T19" fmla="*/ 10 h 214"/>
                  <a:gd name="T20" fmla="*/ 140 w 214"/>
                  <a:gd name="T21" fmla="*/ 5 h 214"/>
                  <a:gd name="T22" fmla="*/ 127 w 214"/>
                  <a:gd name="T23" fmla="*/ 2 h 214"/>
                  <a:gd name="T24" fmla="*/ 114 w 214"/>
                  <a:gd name="T25" fmla="*/ 0 h 214"/>
                  <a:gd name="T26" fmla="*/ 100 w 214"/>
                  <a:gd name="T27" fmla="*/ 0 h 214"/>
                  <a:gd name="T28" fmla="*/ 87 w 214"/>
                  <a:gd name="T29" fmla="*/ 2 h 214"/>
                  <a:gd name="T30" fmla="*/ 74 w 214"/>
                  <a:gd name="T31" fmla="*/ 5 h 214"/>
                  <a:gd name="T32" fmla="*/ 61 w 214"/>
                  <a:gd name="T33" fmla="*/ 10 h 214"/>
                  <a:gd name="T34" fmla="*/ 49 w 214"/>
                  <a:gd name="T35" fmla="*/ 16 h 214"/>
                  <a:gd name="T36" fmla="*/ 39 w 214"/>
                  <a:gd name="T37" fmla="*/ 24 h 214"/>
                  <a:gd name="T38" fmla="*/ 29 w 214"/>
                  <a:gd name="T39" fmla="*/ 34 h 214"/>
                  <a:gd name="T40" fmla="*/ 20 w 214"/>
                  <a:gd name="T41" fmla="*/ 44 h 214"/>
                  <a:gd name="T42" fmla="*/ 13 w 214"/>
                  <a:gd name="T43" fmla="*/ 55 h 214"/>
                  <a:gd name="T44" fmla="*/ 7 w 214"/>
                  <a:gd name="T45" fmla="*/ 67 h 214"/>
                  <a:gd name="T46" fmla="*/ 3 w 214"/>
                  <a:gd name="T47" fmla="*/ 80 h 214"/>
                  <a:gd name="T48" fmla="*/ 0 w 214"/>
                  <a:gd name="T49" fmla="*/ 93 h 214"/>
                  <a:gd name="T50" fmla="*/ 0 w 214"/>
                  <a:gd name="T51" fmla="*/ 107 h 214"/>
                  <a:gd name="T52" fmla="*/ 0 w 214"/>
                  <a:gd name="T53" fmla="*/ 120 h 214"/>
                  <a:gd name="T54" fmla="*/ 3 w 214"/>
                  <a:gd name="T55" fmla="*/ 134 h 214"/>
                  <a:gd name="T56" fmla="*/ 7 w 214"/>
                  <a:gd name="T57" fmla="*/ 146 h 214"/>
                  <a:gd name="T58" fmla="*/ 13 w 214"/>
                  <a:gd name="T59" fmla="*/ 159 h 214"/>
                  <a:gd name="T60" fmla="*/ 20 w 214"/>
                  <a:gd name="T61" fmla="*/ 170 h 214"/>
                  <a:gd name="T62" fmla="*/ 29 w 214"/>
                  <a:gd name="T63" fmla="*/ 180 h 214"/>
                  <a:gd name="T64" fmla="*/ 39 w 214"/>
                  <a:gd name="T65" fmla="*/ 190 h 214"/>
                  <a:gd name="T66" fmla="*/ 49 w 214"/>
                  <a:gd name="T67" fmla="*/ 197 h 214"/>
                  <a:gd name="T68" fmla="*/ 61 w 214"/>
                  <a:gd name="T69" fmla="*/ 204 h 214"/>
                  <a:gd name="T70" fmla="*/ 74 w 214"/>
                  <a:gd name="T71" fmla="*/ 209 h 214"/>
                  <a:gd name="T72" fmla="*/ 87 w 214"/>
                  <a:gd name="T73" fmla="*/ 212 h 214"/>
                  <a:gd name="T74" fmla="*/ 100 w 214"/>
                  <a:gd name="T75" fmla="*/ 214 h 214"/>
                  <a:gd name="T76" fmla="*/ 114 w 214"/>
                  <a:gd name="T77" fmla="*/ 214 h 214"/>
                  <a:gd name="T78" fmla="*/ 127 w 214"/>
                  <a:gd name="T79" fmla="*/ 212 h 214"/>
                  <a:gd name="T80" fmla="*/ 140 w 214"/>
                  <a:gd name="T81" fmla="*/ 209 h 214"/>
                  <a:gd name="T82" fmla="*/ 153 w 214"/>
                  <a:gd name="T83" fmla="*/ 204 h 214"/>
                  <a:gd name="T84" fmla="*/ 164 w 214"/>
                  <a:gd name="T85" fmla="*/ 197 h 214"/>
                  <a:gd name="T86" fmla="*/ 175 w 214"/>
                  <a:gd name="T87" fmla="*/ 190 h 214"/>
                  <a:gd name="T88" fmla="*/ 185 w 214"/>
                  <a:gd name="T89" fmla="*/ 180 h 214"/>
                  <a:gd name="T90" fmla="*/ 194 w 214"/>
                  <a:gd name="T91" fmla="*/ 170 h 214"/>
                  <a:gd name="T92" fmla="*/ 201 w 214"/>
                  <a:gd name="T93" fmla="*/ 159 h 214"/>
                  <a:gd name="T94" fmla="*/ 207 w 214"/>
                  <a:gd name="T95" fmla="*/ 146 h 214"/>
                  <a:gd name="T96" fmla="*/ 211 w 214"/>
                  <a:gd name="T97" fmla="*/ 134 h 214"/>
                  <a:gd name="T98" fmla="*/ 213 w 214"/>
                  <a:gd name="T99" fmla="*/ 120 h 214"/>
                  <a:gd name="T100" fmla="*/ 214 w 214"/>
                  <a:gd name="T101" fmla="*/ 107 h 214"/>
                  <a:gd name="T102" fmla="*/ 213 w 214"/>
                  <a:gd name="T103" fmla="*/ 93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4" h="214">
                    <a:moveTo>
                      <a:pt x="213" y="93"/>
                    </a:moveTo>
                    <a:lnTo>
                      <a:pt x="213" y="93"/>
                    </a:lnTo>
                    <a:lnTo>
                      <a:pt x="211" y="80"/>
                    </a:lnTo>
                    <a:lnTo>
                      <a:pt x="207" y="67"/>
                    </a:lnTo>
                    <a:lnTo>
                      <a:pt x="201" y="55"/>
                    </a:lnTo>
                    <a:lnTo>
                      <a:pt x="194" y="44"/>
                    </a:lnTo>
                    <a:lnTo>
                      <a:pt x="185" y="34"/>
                    </a:lnTo>
                    <a:lnTo>
                      <a:pt x="175" y="24"/>
                    </a:lnTo>
                    <a:lnTo>
                      <a:pt x="164" y="16"/>
                    </a:lnTo>
                    <a:lnTo>
                      <a:pt x="153" y="10"/>
                    </a:lnTo>
                    <a:lnTo>
                      <a:pt x="140" y="5"/>
                    </a:lnTo>
                    <a:lnTo>
                      <a:pt x="127" y="2"/>
                    </a:lnTo>
                    <a:lnTo>
                      <a:pt x="11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4" y="5"/>
                    </a:lnTo>
                    <a:lnTo>
                      <a:pt x="61" y="10"/>
                    </a:lnTo>
                    <a:lnTo>
                      <a:pt x="49" y="16"/>
                    </a:lnTo>
                    <a:lnTo>
                      <a:pt x="39" y="24"/>
                    </a:lnTo>
                    <a:lnTo>
                      <a:pt x="29" y="34"/>
                    </a:lnTo>
                    <a:lnTo>
                      <a:pt x="20" y="44"/>
                    </a:lnTo>
                    <a:lnTo>
                      <a:pt x="13" y="55"/>
                    </a:lnTo>
                    <a:lnTo>
                      <a:pt x="7" y="67"/>
                    </a:lnTo>
                    <a:lnTo>
                      <a:pt x="3" y="80"/>
                    </a:lnTo>
                    <a:lnTo>
                      <a:pt x="0" y="93"/>
                    </a:lnTo>
                    <a:lnTo>
                      <a:pt x="0" y="107"/>
                    </a:lnTo>
                    <a:lnTo>
                      <a:pt x="0" y="120"/>
                    </a:lnTo>
                    <a:lnTo>
                      <a:pt x="3" y="134"/>
                    </a:lnTo>
                    <a:lnTo>
                      <a:pt x="7" y="146"/>
                    </a:lnTo>
                    <a:lnTo>
                      <a:pt x="13" y="159"/>
                    </a:lnTo>
                    <a:lnTo>
                      <a:pt x="20" y="170"/>
                    </a:lnTo>
                    <a:lnTo>
                      <a:pt x="29" y="180"/>
                    </a:lnTo>
                    <a:lnTo>
                      <a:pt x="39" y="190"/>
                    </a:lnTo>
                    <a:lnTo>
                      <a:pt x="49" y="197"/>
                    </a:lnTo>
                    <a:lnTo>
                      <a:pt x="61" y="204"/>
                    </a:lnTo>
                    <a:lnTo>
                      <a:pt x="74" y="209"/>
                    </a:lnTo>
                    <a:lnTo>
                      <a:pt x="87" y="212"/>
                    </a:lnTo>
                    <a:lnTo>
                      <a:pt x="100" y="214"/>
                    </a:lnTo>
                    <a:lnTo>
                      <a:pt x="114" y="214"/>
                    </a:lnTo>
                    <a:lnTo>
                      <a:pt x="127" y="212"/>
                    </a:lnTo>
                    <a:lnTo>
                      <a:pt x="140" y="209"/>
                    </a:lnTo>
                    <a:lnTo>
                      <a:pt x="153" y="204"/>
                    </a:lnTo>
                    <a:lnTo>
                      <a:pt x="164" y="197"/>
                    </a:lnTo>
                    <a:lnTo>
                      <a:pt x="175" y="190"/>
                    </a:lnTo>
                    <a:lnTo>
                      <a:pt x="185" y="180"/>
                    </a:lnTo>
                    <a:lnTo>
                      <a:pt x="194" y="170"/>
                    </a:lnTo>
                    <a:lnTo>
                      <a:pt x="201" y="159"/>
                    </a:lnTo>
                    <a:lnTo>
                      <a:pt x="207" y="146"/>
                    </a:lnTo>
                    <a:lnTo>
                      <a:pt x="211" y="134"/>
                    </a:lnTo>
                    <a:lnTo>
                      <a:pt x="213" y="120"/>
                    </a:lnTo>
                    <a:lnTo>
                      <a:pt x="214" y="107"/>
                    </a:lnTo>
                    <a:lnTo>
                      <a:pt x="213" y="9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93" name="Freeform 1083"/>
              <p:cNvSpPr>
                <a:spLocks/>
              </p:cNvSpPr>
              <p:nvPr/>
            </p:nvSpPr>
            <p:spPr bwMode="auto">
              <a:xfrm>
                <a:off x="4722" y="2455"/>
                <a:ext cx="110" cy="110"/>
              </a:xfrm>
              <a:custGeom>
                <a:avLst/>
                <a:gdLst>
                  <a:gd name="T0" fmla="*/ 213 w 214"/>
                  <a:gd name="T1" fmla="*/ 93 h 214"/>
                  <a:gd name="T2" fmla="*/ 213 w 214"/>
                  <a:gd name="T3" fmla="*/ 93 h 214"/>
                  <a:gd name="T4" fmla="*/ 211 w 214"/>
                  <a:gd name="T5" fmla="*/ 80 h 214"/>
                  <a:gd name="T6" fmla="*/ 207 w 214"/>
                  <a:gd name="T7" fmla="*/ 67 h 214"/>
                  <a:gd name="T8" fmla="*/ 201 w 214"/>
                  <a:gd name="T9" fmla="*/ 55 h 214"/>
                  <a:gd name="T10" fmla="*/ 194 w 214"/>
                  <a:gd name="T11" fmla="*/ 44 h 214"/>
                  <a:gd name="T12" fmla="*/ 185 w 214"/>
                  <a:gd name="T13" fmla="*/ 34 h 214"/>
                  <a:gd name="T14" fmla="*/ 175 w 214"/>
                  <a:gd name="T15" fmla="*/ 24 h 214"/>
                  <a:gd name="T16" fmla="*/ 164 w 214"/>
                  <a:gd name="T17" fmla="*/ 16 h 214"/>
                  <a:gd name="T18" fmla="*/ 153 w 214"/>
                  <a:gd name="T19" fmla="*/ 10 h 214"/>
                  <a:gd name="T20" fmla="*/ 140 w 214"/>
                  <a:gd name="T21" fmla="*/ 5 h 214"/>
                  <a:gd name="T22" fmla="*/ 127 w 214"/>
                  <a:gd name="T23" fmla="*/ 2 h 214"/>
                  <a:gd name="T24" fmla="*/ 114 w 214"/>
                  <a:gd name="T25" fmla="*/ 0 h 214"/>
                  <a:gd name="T26" fmla="*/ 100 w 214"/>
                  <a:gd name="T27" fmla="*/ 0 h 214"/>
                  <a:gd name="T28" fmla="*/ 87 w 214"/>
                  <a:gd name="T29" fmla="*/ 2 h 214"/>
                  <a:gd name="T30" fmla="*/ 74 w 214"/>
                  <a:gd name="T31" fmla="*/ 5 h 214"/>
                  <a:gd name="T32" fmla="*/ 61 w 214"/>
                  <a:gd name="T33" fmla="*/ 10 h 214"/>
                  <a:gd name="T34" fmla="*/ 49 w 214"/>
                  <a:gd name="T35" fmla="*/ 16 h 214"/>
                  <a:gd name="T36" fmla="*/ 39 w 214"/>
                  <a:gd name="T37" fmla="*/ 24 h 214"/>
                  <a:gd name="T38" fmla="*/ 29 w 214"/>
                  <a:gd name="T39" fmla="*/ 34 h 214"/>
                  <a:gd name="T40" fmla="*/ 20 w 214"/>
                  <a:gd name="T41" fmla="*/ 44 h 214"/>
                  <a:gd name="T42" fmla="*/ 13 w 214"/>
                  <a:gd name="T43" fmla="*/ 55 h 214"/>
                  <a:gd name="T44" fmla="*/ 7 w 214"/>
                  <a:gd name="T45" fmla="*/ 67 h 214"/>
                  <a:gd name="T46" fmla="*/ 3 w 214"/>
                  <a:gd name="T47" fmla="*/ 80 h 214"/>
                  <a:gd name="T48" fmla="*/ 0 w 214"/>
                  <a:gd name="T49" fmla="*/ 93 h 214"/>
                  <a:gd name="T50" fmla="*/ 0 w 214"/>
                  <a:gd name="T51" fmla="*/ 107 h 214"/>
                  <a:gd name="T52" fmla="*/ 0 w 214"/>
                  <a:gd name="T53" fmla="*/ 120 h 214"/>
                  <a:gd name="T54" fmla="*/ 3 w 214"/>
                  <a:gd name="T55" fmla="*/ 134 h 214"/>
                  <a:gd name="T56" fmla="*/ 7 w 214"/>
                  <a:gd name="T57" fmla="*/ 146 h 214"/>
                  <a:gd name="T58" fmla="*/ 13 w 214"/>
                  <a:gd name="T59" fmla="*/ 159 h 214"/>
                  <a:gd name="T60" fmla="*/ 20 w 214"/>
                  <a:gd name="T61" fmla="*/ 170 h 214"/>
                  <a:gd name="T62" fmla="*/ 29 w 214"/>
                  <a:gd name="T63" fmla="*/ 180 h 214"/>
                  <a:gd name="T64" fmla="*/ 39 w 214"/>
                  <a:gd name="T65" fmla="*/ 190 h 214"/>
                  <a:gd name="T66" fmla="*/ 49 w 214"/>
                  <a:gd name="T67" fmla="*/ 197 h 214"/>
                  <a:gd name="T68" fmla="*/ 61 w 214"/>
                  <a:gd name="T69" fmla="*/ 204 h 214"/>
                  <a:gd name="T70" fmla="*/ 74 w 214"/>
                  <a:gd name="T71" fmla="*/ 209 h 214"/>
                  <a:gd name="T72" fmla="*/ 87 w 214"/>
                  <a:gd name="T73" fmla="*/ 212 h 214"/>
                  <a:gd name="T74" fmla="*/ 100 w 214"/>
                  <a:gd name="T75" fmla="*/ 214 h 214"/>
                  <a:gd name="T76" fmla="*/ 114 w 214"/>
                  <a:gd name="T77" fmla="*/ 214 h 214"/>
                  <a:gd name="T78" fmla="*/ 127 w 214"/>
                  <a:gd name="T79" fmla="*/ 212 h 214"/>
                  <a:gd name="T80" fmla="*/ 140 w 214"/>
                  <a:gd name="T81" fmla="*/ 209 h 214"/>
                  <a:gd name="T82" fmla="*/ 153 w 214"/>
                  <a:gd name="T83" fmla="*/ 204 h 214"/>
                  <a:gd name="T84" fmla="*/ 164 w 214"/>
                  <a:gd name="T85" fmla="*/ 197 h 214"/>
                  <a:gd name="T86" fmla="*/ 175 w 214"/>
                  <a:gd name="T87" fmla="*/ 190 h 214"/>
                  <a:gd name="T88" fmla="*/ 185 w 214"/>
                  <a:gd name="T89" fmla="*/ 180 h 214"/>
                  <a:gd name="T90" fmla="*/ 194 w 214"/>
                  <a:gd name="T91" fmla="*/ 170 h 214"/>
                  <a:gd name="T92" fmla="*/ 201 w 214"/>
                  <a:gd name="T93" fmla="*/ 159 h 214"/>
                  <a:gd name="T94" fmla="*/ 207 w 214"/>
                  <a:gd name="T95" fmla="*/ 146 h 214"/>
                  <a:gd name="T96" fmla="*/ 211 w 214"/>
                  <a:gd name="T97" fmla="*/ 134 h 214"/>
                  <a:gd name="T98" fmla="*/ 213 w 214"/>
                  <a:gd name="T99" fmla="*/ 120 h 214"/>
                  <a:gd name="T100" fmla="*/ 214 w 214"/>
                  <a:gd name="T101" fmla="*/ 107 h 214"/>
                  <a:gd name="T102" fmla="*/ 213 w 214"/>
                  <a:gd name="T103" fmla="*/ 93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4" h="214">
                    <a:moveTo>
                      <a:pt x="213" y="93"/>
                    </a:moveTo>
                    <a:lnTo>
                      <a:pt x="213" y="93"/>
                    </a:lnTo>
                    <a:lnTo>
                      <a:pt x="211" y="80"/>
                    </a:lnTo>
                    <a:lnTo>
                      <a:pt x="207" y="67"/>
                    </a:lnTo>
                    <a:lnTo>
                      <a:pt x="201" y="55"/>
                    </a:lnTo>
                    <a:lnTo>
                      <a:pt x="194" y="44"/>
                    </a:lnTo>
                    <a:lnTo>
                      <a:pt x="185" y="34"/>
                    </a:lnTo>
                    <a:lnTo>
                      <a:pt x="175" y="24"/>
                    </a:lnTo>
                    <a:lnTo>
                      <a:pt x="164" y="16"/>
                    </a:lnTo>
                    <a:lnTo>
                      <a:pt x="153" y="10"/>
                    </a:lnTo>
                    <a:lnTo>
                      <a:pt x="140" y="5"/>
                    </a:lnTo>
                    <a:lnTo>
                      <a:pt x="127" y="2"/>
                    </a:lnTo>
                    <a:lnTo>
                      <a:pt x="11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4" y="5"/>
                    </a:lnTo>
                    <a:lnTo>
                      <a:pt x="61" y="10"/>
                    </a:lnTo>
                    <a:lnTo>
                      <a:pt x="49" y="16"/>
                    </a:lnTo>
                    <a:lnTo>
                      <a:pt x="39" y="24"/>
                    </a:lnTo>
                    <a:lnTo>
                      <a:pt x="29" y="34"/>
                    </a:lnTo>
                    <a:lnTo>
                      <a:pt x="20" y="44"/>
                    </a:lnTo>
                    <a:lnTo>
                      <a:pt x="13" y="55"/>
                    </a:lnTo>
                    <a:lnTo>
                      <a:pt x="7" y="67"/>
                    </a:lnTo>
                    <a:lnTo>
                      <a:pt x="3" y="80"/>
                    </a:lnTo>
                    <a:lnTo>
                      <a:pt x="0" y="93"/>
                    </a:lnTo>
                    <a:lnTo>
                      <a:pt x="0" y="107"/>
                    </a:lnTo>
                    <a:lnTo>
                      <a:pt x="0" y="120"/>
                    </a:lnTo>
                    <a:lnTo>
                      <a:pt x="3" y="134"/>
                    </a:lnTo>
                    <a:lnTo>
                      <a:pt x="7" y="146"/>
                    </a:lnTo>
                    <a:lnTo>
                      <a:pt x="13" y="159"/>
                    </a:lnTo>
                    <a:lnTo>
                      <a:pt x="20" y="170"/>
                    </a:lnTo>
                    <a:lnTo>
                      <a:pt x="29" y="180"/>
                    </a:lnTo>
                    <a:lnTo>
                      <a:pt x="39" y="190"/>
                    </a:lnTo>
                    <a:lnTo>
                      <a:pt x="49" y="197"/>
                    </a:lnTo>
                    <a:lnTo>
                      <a:pt x="61" y="204"/>
                    </a:lnTo>
                    <a:lnTo>
                      <a:pt x="74" y="209"/>
                    </a:lnTo>
                    <a:lnTo>
                      <a:pt x="87" y="212"/>
                    </a:lnTo>
                    <a:lnTo>
                      <a:pt x="100" y="214"/>
                    </a:lnTo>
                    <a:lnTo>
                      <a:pt x="114" y="214"/>
                    </a:lnTo>
                    <a:lnTo>
                      <a:pt x="127" y="212"/>
                    </a:lnTo>
                    <a:lnTo>
                      <a:pt x="140" y="209"/>
                    </a:lnTo>
                    <a:lnTo>
                      <a:pt x="153" y="204"/>
                    </a:lnTo>
                    <a:lnTo>
                      <a:pt x="164" y="197"/>
                    </a:lnTo>
                    <a:lnTo>
                      <a:pt x="175" y="190"/>
                    </a:lnTo>
                    <a:lnTo>
                      <a:pt x="185" y="180"/>
                    </a:lnTo>
                    <a:lnTo>
                      <a:pt x="194" y="170"/>
                    </a:lnTo>
                    <a:lnTo>
                      <a:pt x="201" y="159"/>
                    </a:lnTo>
                    <a:lnTo>
                      <a:pt x="207" y="146"/>
                    </a:lnTo>
                    <a:lnTo>
                      <a:pt x="211" y="134"/>
                    </a:lnTo>
                    <a:lnTo>
                      <a:pt x="213" y="120"/>
                    </a:lnTo>
                    <a:lnTo>
                      <a:pt x="214" y="107"/>
                    </a:lnTo>
                    <a:lnTo>
                      <a:pt x="213" y="93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94" name="Freeform 1084"/>
              <p:cNvSpPr>
                <a:spLocks/>
              </p:cNvSpPr>
              <p:nvPr/>
            </p:nvSpPr>
            <p:spPr bwMode="auto">
              <a:xfrm>
                <a:off x="6121" y="3253"/>
                <a:ext cx="182" cy="181"/>
              </a:xfrm>
              <a:custGeom>
                <a:avLst/>
                <a:gdLst>
                  <a:gd name="T0" fmla="*/ 351 w 352"/>
                  <a:gd name="T1" fmla="*/ 153 h 351"/>
                  <a:gd name="T2" fmla="*/ 351 w 352"/>
                  <a:gd name="T3" fmla="*/ 153 h 351"/>
                  <a:gd name="T4" fmla="*/ 347 w 352"/>
                  <a:gd name="T5" fmla="*/ 132 h 351"/>
                  <a:gd name="T6" fmla="*/ 340 w 352"/>
                  <a:gd name="T7" fmla="*/ 110 h 351"/>
                  <a:gd name="T8" fmla="*/ 330 w 352"/>
                  <a:gd name="T9" fmla="*/ 90 h 351"/>
                  <a:gd name="T10" fmla="*/ 319 w 352"/>
                  <a:gd name="T11" fmla="*/ 72 h 351"/>
                  <a:gd name="T12" fmla="*/ 304 w 352"/>
                  <a:gd name="T13" fmla="*/ 55 h 351"/>
                  <a:gd name="T14" fmla="*/ 288 w 352"/>
                  <a:gd name="T15" fmla="*/ 40 h 351"/>
                  <a:gd name="T16" fmla="*/ 270 w 352"/>
                  <a:gd name="T17" fmla="*/ 27 h 351"/>
                  <a:gd name="T18" fmla="*/ 251 w 352"/>
                  <a:gd name="T19" fmla="*/ 16 h 351"/>
                  <a:gd name="T20" fmla="*/ 230 w 352"/>
                  <a:gd name="T21" fmla="*/ 8 h 351"/>
                  <a:gd name="T22" fmla="*/ 209 w 352"/>
                  <a:gd name="T23" fmla="*/ 2 h 351"/>
                  <a:gd name="T24" fmla="*/ 187 w 352"/>
                  <a:gd name="T25" fmla="*/ 0 h 351"/>
                  <a:gd name="T26" fmla="*/ 165 w 352"/>
                  <a:gd name="T27" fmla="*/ 0 h 351"/>
                  <a:gd name="T28" fmla="*/ 143 w 352"/>
                  <a:gd name="T29" fmla="*/ 2 h 351"/>
                  <a:gd name="T30" fmla="*/ 122 w 352"/>
                  <a:gd name="T31" fmla="*/ 8 h 351"/>
                  <a:gd name="T32" fmla="*/ 101 w 352"/>
                  <a:gd name="T33" fmla="*/ 16 h 351"/>
                  <a:gd name="T34" fmla="*/ 82 w 352"/>
                  <a:gd name="T35" fmla="*/ 27 h 351"/>
                  <a:gd name="T36" fmla="*/ 64 w 352"/>
                  <a:gd name="T37" fmla="*/ 40 h 351"/>
                  <a:gd name="T38" fmla="*/ 48 w 352"/>
                  <a:gd name="T39" fmla="*/ 55 h 351"/>
                  <a:gd name="T40" fmla="*/ 33 w 352"/>
                  <a:gd name="T41" fmla="*/ 72 h 351"/>
                  <a:gd name="T42" fmla="*/ 22 w 352"/>
                  <a:gd name="T43" fmla="*/ 90 h 351"/>
                  <a:gd name="T44" fmla="*/ 12 w 352"/>
                  <a:gd name="T45" fmla="*/ 110 h 351"/>
                  <a:gd name="T46" fmla="*/ 5 w 352"/>
                  <a:gd name="T47" fmla="*/ 132 h 351"/>
                  <a:gd name="T48" fmla="*/ 1 w 352"/>
                  <a:gd name="T49" fmla="*/ 153 h 351"/>
                  <a:gd name="T50" fmla="*/ 0 w 352"/>
                  <a:gd name="T51" fmla="*/ 175 h 351"/>
                  <a:gd name="T52" fmla="*/ 1 w 352"/>
                  <a:gd name="T53" fmla="*/ 197 h 351"/>
                  <a:gd name="T54" fmla="*/ 5 w 352"/>
                  <a:gd name="T55" fmla="*/ 219 h 351"/>
                  <a:gd name="T56" fmla="*/ 12 w 352"/>
                  <a:gd name="T57" fmla="*/ 240 h 351"/>
                  <a:gd name="T58" fmla="*/ 22 w 352"/>
                  <a:gd name="T59" fmla="*/ 260 h 351"/>
                  <a:gd name="T60" fmla="*/ 33 w 352"/>
                  <a:gd name="T61" fmla="*/ 279 h 351"/>
                  <a:gd name="T62" fmla="*/ 48 w 352"/>
                  <a:gd name="T63" fmla="*/ 296 h 351"/>
                  <a:gd name="T64" fmla="*/ 64 w 352"/>
                  <a:gd name="T65" fmla="*/ 311 h 351"/>
                  <a:gd name="T66" fmla="*/ 82 w 352"/>
                  <a:gd name="T67" fmla="*/ 324 h 351"/>
                  <a:gd name="T68" fmla="*/ 101 w 352"/>
                  <a:gd name="T69" fmla="*/ 335 h 351"/>
                  <a:gd name="T70" fmla="*/ 122 w 352"/>
                  <a:gd name="T71" fmla="*/ 343 h 351"/>
                  <a:gd name="T72" fmla="*/ 143 w 352"/>
                  <a:gd name="T73" fmla="*/ 348 h 351"/>
                  <a:gd name="T74" fmla="*/ 165 w 352"/>
                  <a:gd name="T75" fmla="*/ 351 h 351"/>
                  <a:gd name="T76" fmla="*/ 187 w 352"/>
                  <a:gd name="T77" fmla="*/ 351 h 351"/>
                  <a:gd name="T78" fmla="*/ 209 w 352"/>
                  <a:gd name="T79" fmla="*/ 348 h 351"/>
                  <a:gd name="T80" fmla="*/ 230 w 352"/>
                  <a:gd name="T81" fmla="*/ 343 h 351"/>
                  <a:gd name="T82" fmla="*/ 251 w 352"/>
                  <a:gd name="T83" fmla="*/ 335 h 351"/>
                  <a:gd name="T84" fmla="*/ 270 w 352"/>
                  <a:gd name="T85" fmla="*/ 324 h 351"/>
                  <a:gd name="T86" fmla="*/ 288 w 352"/>
                  <a:gd name="T87" fmla="*/ 311 h 351"/>
                  <a:gd name="T88" fmla="*/ 304 w 352"/>
                  <a:gd name="T89" fmla="*/ 296 h 351"/>
                  <a:gd name="T90" fmla="*/ 319 w 352"/>
                  <a:gd name="T91" fmla="*/ 279 h 351"/>
                  <a:gd name="T92" fmla="*/ 330 w 352"/>
                  <a:gd name="T93" fmla="*/ 260 h 351"/>
                  <a:gd name="T94" fmla="*/ 340 w 352"/>
                  <a:gd name="T95" fmla="*/ 240 h 351"/>
                  <a:gd name="T96" fmla="*/ 347 w 352"/>
                  <a:gd name="T97" fmla="*/ 219 h 351"/>
                  <a:gd name="T98" fmla="*/ 351 w 352"/>
                  <a:gd name="T99" fmla="*/ 197 h 351"/>
                  <a:gd name="T100" fmla="*/ 352 w 352"/>
                  <a:gd name="T101" fmla="*/ 175 h 351"/>
                  <a:gd name="T102" fmla="*/ 351 w 352"/>
                  <a:gd name="T103" fmla="*/ 153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52" h="351">
                    <a:moveTo>
                      <a:pt x="351" y="153"/>
                    </a:moveTo>
                    <a:lnTo>
                      <a:pt x="351" y="153"/>
                    </a:lnTo>
                    <a:lnTo>
                      <a:pt x="347" y="132"/>
                    </a:lnTo>
                    <a:lnTo>
                      <a:pt x="340" y="110"/>
                    </a:lnTo>
                    <a:lnTo>
                      <a:pt x="330" y="90"/>
                    </a:lnTo>
                    <a:lnTo>
                      <a:pt x="319" y="72"/>
                    </a:lnTo>
                    <a:lnTo>
                      <a:pt x="304" y="55"/>
                    </a:lnTo>
                    <a:lnTo>
                      <a:pt x="288" y="40"/>
                    </a:lnTo>
                    <a:lnTo>
                      <a:pt x="270" y="27"/>
                    </a:lnTo>
                    <a:lnTo>
                      <a:pt x="251" y="16"/>
                    </a:lnTo>
                    <a:lnTo>
                      <a:pt x="230" y="8"/>
                    </a:lnTo>
                    <a:lnTo>
                      <a:pt x="209" y="2"/>
                    </a:lnTo>
                    <a:lnTo>
                      <a:pt x="187" y="0"/>
                    </a:lnTo>
                    <a:lnTo>
                      <a:pt x="165" y="0"/>
                    </a:lnTo>
                    <a:lnTo>
                      <a:pt x="143" y="2"/>
                    </a:lnTo>
                    <a:lnTo>
                      <a:pt x="122" y="8"/>
                    </a:lnTo>
                    <a:lnTo>
                      <a:pt x="101" y="16"/>
                    </a:lnTo>
                    <a:lnTo>
                      <a:pt x="82" y="27"/>
                    </a:lnTo>
                    <a:lnTo>
                      <a:pt x="64" y="40"/>
                    </a:lnTo>
                    <a:lnTo>
                      <a:pt x="48" y="55"/>
                    </a:lnTo>
                    <a:lnTo>
                      <a:pt x="33" y="72"/>
                    </a:lnTo>
                    <a:lnTo>
                      <a:pt x="22" y="90"/>
                    </a:lnTo>
                    <a:lnTo>
                      <a:pt x="12" y="110"/>
                    </a:lnTo>
                    <a:lnTo>
                      <a:pt x="5" y="132"/>
                    </a:lnTo>
                    <a:lnTo>
                      <a:pt x="1" y="153"/>
                    </a:lnTo>
                    <a:lnTo>
                      <a:pt x="0" y="175"/>
                    </a:lnTo>
                    <a:lnTo>
                      <a:pt x="1" y="197"/>
                    </a:lnTo>
                    <a:lnTo>
                      <a:pt x="5" y="219"/>
                    </a:lnTo>
                    <a:lnTo>
                      <a:pt x="12" y="240"/>
                    </a:lnTo>
                    <a:lnTo>
                      <a:pt x="22" y="260"/>
                    </a:lnTo>
                    <a:lnTo>
                      <a:pt x="33" y="279"/>
                    </a:lnTo>
                    <a:lnTo>
                      <a:pt x="48" y="296"/>
                    </a:lnTo>
                    <a:lnTo>
                      <a:pt x="64" y="311"/>
                    </a:lnTo>
                    <a:lnTo>
                      <a:pt x="82" y="324"/>
                    </a:lnTo>
                    <a:lnTo>
                      <a:pt x="101" y="335"/>
                    </a:lnTo>
                    <a:lnTo>
                      <a:pt x="122" y="343"/>
                    </a:lnTo>
                    <a:lnTo>
                      <a:pt x="143" y="348"/>
                    </a:lnTo>
                    <a:lnTo>
                      <a:pt x="165" y="351"/>
                    </a:lnTo>
                    <a:lnTo>
                      <a:pt x="187" y="351"/>
                    </a:lnTo>
                    <a:lnTo>
                      <a:pt x="209" y="348"/>
                    </a:lnTo>
                    <a:lnTo>
                      <a:pt x="230" y="343"/>
                    </a:lnTo>
                    <a:lnTo>
                      <a:pt x="251" y="335"/>
                    </a:lnTo>
                    <a:lnTo>
                      <a:pt x="270" y="324"/>
                    </a:lnTo>
                    <a:lnTo>
                      <a:pt x="288" y="311"/>
                    </a:lnTo>
                    <a:lnTo>
                      <a:pt x="304" y="296"/>
                    </a:lnTo>
                    <a:lnTo>
                      <a:pt x="319" y="279"/>
                    </a:lnTo>
                    <a:lnTo>
                      <a:pt x="330" y="260"/>
                    </a:lnTo>
                    <a:lnTo>
                      <a:pt x="340" y="240"/>
                    </a:lnTo>
                    <a:lnTo>
                      <a:pt x="347" y="219"/>
                    </a:lnTo>
                    <a:lnTo>
                      <a:pt x="351" y="197"/>
                    </a:lnTo>
                    <a:lnTo>
                      <a:pt x="352" y="175"/>
                    </a:lnTo>
                    <a:lnTo>
                      <a:pt x="351" y="15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95" name="Freeform 1085"/>
              <p:cNvSpPr>
                <a:spLocks/>
              </p:cNvSpPr>
              <p:nvPr/>
            </p:nvSpPr>
            <p:spPr bwMode="auto">
              <a:xfrm>
                <a:off x="6121" y="3253"/>
                <a:ext cx="182" cy="181"/>
              </a:xfrm>
              <a:custGeom>
                <a:avLst/>
                <a:gdLst>
                  <a:gd name="T0" fmla="*/ 351 w 352"/>
                  <a:gd name="T1" fmla="*/ 153 h 351"/>
                  <a:gd name="T2" fmla="*/ 351 w 352"/>
                  <a:gd name="T3" fmla="*/ 153 h 351"/>
                  <a:gd name="T4" fmla="*/ 347 w 352"/>
                  <a:gd name="T5" fmla="*/ 132 h 351"/>
                  <a:gd name="T6" fmla="*/ 340 w 352"/>
                  <a:gd name="T7" fmla="*/ 110 h 351"/>
                  <a:gd name="T8" fmla="*/ 330 w 352"/>
                  <a:gd name="T9" fmla="*/ 90 h 351"/>
                  <a:gd name="T10" fmla="*/ 319 w 352"/>
                  <a:gd name="T11" fmla="*/ 72 h 351"/>
                  <a:gd name="T12" fmla="*/ 304 w 352"/>
                  <a:gd name="T13" fmla="*/ 55 h 351"/>
                  <a:gd name="T14" fmla="*/ 288 w 352"/>
                  <a:gd name="T15" fmla="*/ 40 h 351"/>
                  <a:gd name="T16" fmla="*/ 270 w 352"/>
                  <a:gd name="T17" fmla="*/ 27 h 351"/>
                  <a:gd name="T18" fmla="*/ 251 w 352"/>
                  <a:gd name="T19" fmla="*/ 16 h 351"/>
                  <a:gd name="T20" fmla="*/ 230 w 352"/>
                  <a:gd name="T21" fmla="*/ 8 h 351"/>
                  <a:gd name="T22" fmla="*/ 209 w 352"/>
                  <a:gd name="T23" fmla="*/ 2 h 351"/>
                  <a:gd name="T24" fmla="*/ 187 w 352"/>
                  <a:gd name="T25" fmla="*/ 0 h 351"/>
                  <a:gd name="T26" fmla="*/ 165 w 352"/>
                  <a:gd name="T27" fmla="*/ 0 h 351"/>
                  <a:gd name="T28" fmla="*/ 143 w 352"/>
                  <a:gd name="T29" fmla="*/ 2 h 351"/>
                  <a:gd name="T30" fmla="*/ 122 w 352"/>
                  <a:gd name="T31" fmla="*/ 8 h 351"/>
                  <a:gd name="T32" fmla="*/ 101 w 352"/>
                  <a:gd name="T33" fmla="*/ 16 h 351"/>
                  <a:gd name="T34" fmla="*/ 82 w 352"/>
                  <a:gd name="T35" fmla="*/ 27 h 351"/>
                  <a:gd name="T36" fmla="*/ 64 w 352"/>
                  <a:gd name="T37" fmla="*/ 40 h 351"/>
                  <a:gd name="T38" fmla="*/ 48 w 352"/>
                  <a:gd name="T39" fmla="*/ 55 h 351"/>
                  <a:gd name="T40" fmla="*/ 33 w 352"/>
                  <a:gd name="T41" fmla="*/ 72 h 351"/>
                  <a:gd name="T42" fmla="*/ 22 w 352"/>
                  <a:gd name="T43" fmla="*/ 90 h 351"/>
                  <a:gd name="T44" fmla="*/ 12 w 352"/>
                  <a:gd name="T45" fmla="*/ 110 h 351"/>
                  <a:gd name="T46" fmla="*/ 5 w 352"/>
                  <a:gd name="T47" fmla="*/ 132 h 351"/>
                  <a:gd name="T48" fmla="*/ 1 w 352"/>
                  <a:gd name="T49" fmla="*/ 153 h 351"/>
                  <a:gd name="T50" fmla="*/ 0 w 352"/>
                  <a:gd name="T51" fmla="*/ 175 h 351"/>
                  <a:gd name="T52" fmla="*/ 1 w 352"/>
                  <a:gd name="T53" fmla="*/ 197 h 351"/>
                  <a:gd name="T54" fmla="*/ 5 w 352"/>
                  <a:gd name="T55" fmla="*/ 219 h 351"/>
                  <a:gd name="T56" fmla="*/ 12 w 352"/>
                  <a:gd name="T57" fmla="*/ 240 h 351"/>
                  <a:gd name="T58" fmla="*/ 22 w 352"/>
                  <a:gd name="T59" fmla="*/ 260 h 351"/>
                  <a:gd name="T60" fmla="*/ 33 w 352"/>
                  <a:gd name="T61" fmla="*/ 279 h 351"/>
                  <a:gd name="T62" fmla="*/ 48 w 352"/>
                  <a:gd name="T63" fmla="*/ 296 h 351"/>
                  <a:gd name="T64" fmla="*/ 64 w 352"/>
                  <a:gd name="T65" fmla="*/ 311 h 351"/>
                  <a:gd name="T66" fmla="*/ 82 w 352"/>
                  <a:gd name="T67" fmla="*/ 324 h 351"/>
                  <a:gd name="T68" fmla="*/ 101 w 352"/>
                  <a:gd name="T69" fmla="*/ 335 h 351"/>
                  <a:gd name="T70" fmla="*/ 122 w 352"/>
                  <a:gd name="T71" fmla="*/ 343 h 351"/>
                  <a:gd name="T72" fmla="*/ 143 w 352"/>
                  <a:gd name="T73" fmla="*/ 348 h 351"/>
                  <a:gd name="T74" fmla="*/ 165 w 352"/>
                  <a:gd name="T75" fmla="*/ 351 h 351"/>
                  <a:gd name="T76" fmla="*/ 187 w 352"/>
                  <a:gd name="T77" fmla="*/ 351 h 351"/>
                  <a:gd name="T78" fmla="*/ 209 w 352"/>
                  <a:gd name="T79" fmla="*/ 348 h 351"/>
                  <a:gd name="T80" fmla="*/ 230 w 352"/>
                  <a:gd name="T81" fmla="*/ 343 h 351"/>
                  <a:gd name="T82" fmla="*/ 251 w 352"/>
                  <a:gd name="T83" fmla="*/ 335 h 351"/>
                  <a:gd name="T84" fmla="*/ 270 w 352"/>
                  <a:gd name="T85" fmla="*/ 324 h 351"/>
                  <a:gd name="T86" fmla="*/ 288 w 352"/>
                  <a:gd name="T87" fmla="*/ 311 h 351"/>
                  <a:gd name="T88" fmla="*/ 304 w 352"/>
                  <a:gd name="T89" fmla="*/ 296 h 351"/>
                  <a:gd name="T90" fmla="*/ 319 w 352"/>
                  <a:gd name="T91" fmla="*/ 279 h 351"/>
                  <a:gd name="T92" fmla="*/ 330 w 352"/>
                  <a:gd name="T93" fmla="*/ 260 h 351"/>
                  <a:gd name="T94" fmla="*/ 340 w 352"/>
                  <a:gd name="T95" fmla="*/ 240 h 351"/>
                  <a:gd name="T96" fmla="*/ 347 w 352"/>
                  <a:gd name="T97" fmla="*/ 219 h 351"/>
                  <a:gd name="T98" fmla="*/ 351 w 352"/>
                  <a:gd name="T99" fmla="*/ 197 h 351"/>
                  <a:gd name="T100" fmla="*/ 352 w 352"/>
                  <a:gd name="T101" fmla="*/ 175 h 351"/>
                  <a:gd name="T102" fmla="*/ 351 w 352"/>
                  <a:gd name="T103" fmla="*/ 153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52" h="351">
                    <a:moveTo>
                      <a:pt x="351" y="153"/>
                    </a:moveTo>
                    <a:lnTo>
                      <a:pt x="351" y="153"/>
                    </a:lnTo>
                    <a:lnTo>
                      <a:pt x="347" y="132"/>
                    </a:lnTo>
                    <a:lnTo>
                      <a:pt x="340" y="110"/>
                    </a:lnTo>
                    <a:lnTo>
                      <a:pt x="330" y="90"/>
                    </a:lnTo>
                    <a:lnTo>
                      <a:pt x="319" y="72"/>
                    </a:lnTo>
                    <a:lnTo>
                      <a:pt x="304" y="55"/>
                    </a:lnTo>
                    <a:lnTo>
                      <a:pt x="288" y="40"/>
                    </a:lnTo>
                    <a:lnTo>
                      <a:pt x="270" y="27"/>
                    </a:lnTo>
                    <a:lnTo>
                      <a:pt x="251" y="16"/>
                    </a:lnTo>
                    <a:lnTo>
                      <a:pt x="230" y="8"/>
                    </a:lnTo>
                    <a:lnTo>
                      <a:pt x="209" y="2"/>
                    </a:lnTo>
                    <a:lnTo>
                      <a:pt x="187" y="0"/>
                    </a:lnTo>
                    <a:lnTo>
                      <a:pt x="165" y="0"/>
                    </a:lnTo>
                    <a:lnTo>
                      <a:pt x="143" y="2"/>
                    </a:lnTo>
                    <a:lnTo>
                      <a:pt x="122" y="8"/>
                    </a:lnTo>
                    <a:lnTo>
                      <a:pt x="101" y="16"/>
                    </a:lnTo>
                    <a:lnTo>
                      <a:pt x="82" y="27"/>
                    </a:lnTo>
                    <a:lnTo>
                      <a:pt x="64" y="40"/>
                    </a:lnTo>
                    <a:lnTo>
                      <a:pt x="48" y="55"/>
                    </a:lnTo>
                    <a:lnTo>
                      <a:pt x="33" y="72"/>
                    </a:lnTo>
                    <a:lnTo>
                      <a:pt x="22" y="90"/>
                    </a:lnTo>
                    <a:lnTo>
                      <a:pt x="12" y="110"/>
                    </a:lnTo>
                    <a:lnTo>
                      <a:pt x="5" y="132"/>
                    </a:lnTo>
                    <a:lnTo>
                      <a:pt x="1" y="153"/>
                    </a:lnTo>
                    <a:lnTo>
                      <a:pt x="0" y="175"/>
                    </a:lnTo>
                    <a:lnTo>
                      <a:pt x="1" y="197"/>
                    </a:lnTo>
                    <a:lnTo>
                      <a:pt x="5" y="219"/>
                    </a:lnTo>
                    <a:lnTo>
                      <a:pt x="12" y="240"/>
                    </a:lnTo>
                    <a:lnTo>
                      <a:pt x="22" y="260"/>
                    </a:lnTo>
                    <a:lnTo>
                      <a:pt x="33" y="279"/>
                    </a:lnTo>
                    <a:lnTo>
                      <a:pt x="48" y="296"/>
                    </a:lnTo>
                    <a:lnTo>
                      <a:pt x="64" y="311"/>
                    </a:lnTo>
                    <a:lnTo>
                      <a:pt x="82" y="324"/>
                    </a:lnTo>
                    <a:lnTo>
                      <a:pt x="101" y="335"/>
                    </a:lnTo>
                    <a:lnTo>
                      <a:pt x="122" y="343"/>
                    </a:lnTo>
                    <a:lnTo>
                      <a:pt x="143" y="348"/>
                    </a:lnTo>
                    <a:lnTo>
                      <a:pt x="165" y="351"/>
                    </a:lnTo>
                    <a:lnTo>
                      <a:pt x="187" y="351"/>
                    </a:lnTo>
                    <a:lnTo>
                      <a:pt x="209" y="348"/>
                    </a:lnTo>
                    <a:lnTo>
                      <a:pt x="230" y="343"/>
                    </a:lnTo>
                    <a:lnTo>
                      <a:pt x="251" y="335"/>
                    </a:lnTo>
                    <a:lnTo>
                      <a:pt x="270" y="324"/>
                    </a:lnTo>
                    <a:lnTo>
                      <a:pt x="288" y="311"/>
                    </a:lnTo>
                    <a:lnTo>
                      <a:pt x="304" y="296"/>
                    </a:lnTo>
                    <a:lnTo>
                      <a:pt x="319" y="279"/>
                    </a:lnTo>
                    <a:lnTo>
                      <a:pt x="330" y="260"/>
                    </a:lnTo>
                    <a:lnTo>
                      <a:pt x="340" y="240"/>
                    </a:lnTo>
                    <a:lnTo>
                      <a:pt x="347" y="219"/>
                    </a:lnTo>
                    <a:lnTo>
                      <a:pt x="351" y="197"/>
                    </a:lnTo>
                    <a:lnTo>
                      <a:pt x="352" y="175"/>
                    </a:lnTo>
                    <a:lnTo>
                      <a:pt x="351" y="153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96" name="Freeform 1086"/>
              <p:cNvSpPr>
                <a:spLocks/>
              </p:cNvSpPr>
              <p:nvPr/>
            </p:nvSpPr>
            <p:spPr bwMode="auto">
              <a:xfrm>
                <a:off x="5671" y="2512"/>
                <a:ext cx="171" cy="171"/>
              </a:xfrm>
              <a:custGeom>
                <a:avLst/>
                <a:gdLst>
                  <a:gd name="T0" fmla="*/ 331 w 332"/>
                  <a:gd name="T1" fmla="*/ 145 h 332"/>
                  <a:gd name="T2" fmla="*/ 331 w 332"/>
                  <a:gd name="T3" fmla="*/ 145 h 332"/>
                  <a:gd name="T4" fmla="*/ 327 w 332"/>
                  <a:gd name="T5" fmla="*/ 125 h 332"/>
                  <a:gd name="T6" fmla="*/ 321 w 332"/>
                  <a:gd name="T7" fmla="*/ 105 h 332"/>
                  <a:gd name="T8" fmla="*/ 312 w 332"/>
                  <a:gd name="T9" fmla="*/ 86 h 332"/>
                  <a:gd name="T10" fmla="*/ 300 w 332"/>
                  <a:gd name="T11" fmla="*/ 68 h 332"/>
                  <a:gd name="T12" fmla="*/ 287 w 332"/>
                  <a:gd name="T13" fmla="*/ 52 h 332"/>
                  <a:gd name="T14" fmla="*/ 272 w 332"/>
                  <a:gd name="T15" fmla="*/ 38 h 332"/>
                  <a:gd name="T16" fmla="*/ 255 w 332"/>
                  <a:gd name="T17" fmla="*/ 26 h 332"/>
                  <a:gd name="T18" fmla="*/ 237 w 332"/>
                  <a:gd name="T19" fmla="*/ 16 h 332"/>
                  <a:gd name="T20" fmla="*/ 217 w 332"/>
                  <a:gd name="T21" fmla="*/ 8 h 332"/>
                  <a:gd name="T22" fmla="*/ 197 w 332"/>
                  <a:gd name="T23" fmla="*/ 3 h 332"/>
                  <a:gd name="T24" fmla="*/ 177 w 332"/>
                  <a:gd name="T25" fmla="*/ 0 h 332"/>
                  <a:gd name="T26" fmla="*/ 156 w 332"/>
                  <a:gd name="T27" fmla="*/ 0 h 332"/>
                  <a:gd name="T28" fmla="*/ 135 w 332"/>
                  <a:gd name="T29" fmla="*/ 3 h 332"/>
                  <a:gd name="T30" fmla="*/ 115 w 332"/>
                  <a:gd name="T31" fmla="*/ 8 h 332"/>
                  <a:gd name="T32" fmla="*/ 95 w 332"/>
                  <a:gd name="T33" fmla="*/ 16 h 332"/>
                  <a:gd name="T34" fmla="*/ 77 w 332"/>
                  <a:gd name="T35" fmla="*/ 26 h 332"/>
                  <a:gd name="T36" fmla="*/ 60 w 332"/>
                  <a:gd name="T37" fmla="*/ 38 h 332"/>
                  <a:gd name="T38" fmla="*/ 45 w 332"/>
                  <a:gd name="T39" fmla="*/ 52 h 332"/>
                  <a:gd name="T40" fmla="*/ 32 w 332"/>
                  <a:gd name="T41" fmla="*/ 68 h 332"/>
                  <a:gd name="T42" fmla="*/ 21 w 332"/>
                  <a:gd name="T43" fmla="*/ 86 h 332"/>
                  <a:gd name="T44" fmla="*/ 12 w 332"/>
                  <a:gd name="T45" fmla="*/ 105 h 332"/>
                  <a:gd name="T46" fmla="*/ 5 w 332"/>
                  <a:gd name="T47" fmla="*/ 125 h 332"/>
                  <a:gd name="T48" fmla="*/ 1 w 332"/>
                  <a:gd name="T49" fmla="*/ 145 h 332"/>
                  <a:gd name="T50" fmla="*/ 0 w 332"/>
                  <a:gd name="T51" fmla="*/ 166 h 332"/>
                  <a:gd name="T52" fmla="*/ 1 w 332"/>
                  <a:gd name="T53" fmla="*/ 187 h 332"/>
                  <a:gd name="T54" fmla="*/ 5 w 332"/>
                  <a:gd name="T55" fmla="*/ 207 h 332"/>
                  <a:gd name="T56" fmla="*/ 12 w 332"/>
                  <a:gd name="T57" fmla="*/ 227 h 332"/>
                  <a:gd name="T58" fmla="*/ 21 w 332"/>
                  <a:gd name="T59" fmla="*/ 246 h 332"/>
                  <a:gd name="T60" fmla="*/ 32 w 332"/>
                  <a:gd name="T61" fmla="*/ 264 h 332"/>
                  <a:gd name="T62" fmla="*/ 45 w 332"/>
                  <a:gd name="T63" fmla="*/ 280 h 332"/>
                  <a:gd name="T64" fmla="*/ 60 w 332"/>
                  <a:gd name="T65" fmla="*/ 294 h 332"/>
                  <a:gd name="T66" fmla="*/ 77 w 332"/>
                  <a:gd name="T67" fmla="*/ 306 h 332"/>
                  <a:gd name="T68" fmla="*/ 95 w 332"/>
                  <a:gd name="T69" fmla="*/ 316 h 332"/>
                  <a:gd name="T70" fmla="*/ 115 w 332"/>
                  <a:gd name="T71" fmla="*/ 324 h 332"/>
                  <a:gd name="T72" fmla="*/ 135 w 332"/>
                  <a:gd name="T73" fmla="*/ 329 h 332"/>
                  <a:gd name="T74" fmla="*/ 156 w 332"/>
                  <a:gd name="T75" fmla="*/ 332 h 332"/>
                  <a:gd name="T76" fmla="*/ 177 w 332"/>
                  <a:gd name="T77" fmla="*/ 332 h 332"/>
                  <a:gd name="T78" fmla="*/ 197 w 332"/>
                  <a:gd name="T79" fmla="*/ 329 h 332"/>
                  <a:gd name="T80" fmla="*/ 217 w 332"/>
                  <a:gd name="T81" fmla="*/ 324 h 332"/>
                  <a:gd name="T82" fmla="*/ 237 w 332"/>
                  <a:gd name="T83" fmla="*/ 316 h 332"/>
                  <a:gd name="T84" fmla="*/ 255 w 332"/>
                  <a:gd name="T85" fmla="*/ 306 h 332"/>
                  <a:gd name="T86" fmla="*/ 272 w 332"/>
                  <a:gd name="T87" fmla="*/ 294 h 332"/>
                  <a:gd name="T88" fmla="*/ 287 w 332"/>
                  <a:gd name="T89" fmla="*/ 280 h 332"/>
                  <a:gd name="T90" fmla="*/ 300 w 332"/>
                  <a:gd name="T91" fmla="*/ 264 h 332"/>
                  <a:gd name="T92" fmla="*/ 312 w 332"/>
                  <a:gd name="T93" fmla="*/ 246 h 332"/>
                  <a:gd name="T94" fmla="*/ 321 w 332"/>
                  <a:gd name="T95" fmla="*/ 227 h 332"/>
                  <a:gd name="T96" fmla="*/ 327 w 332"/>
                  <a:gd name="T97" fmla="*/ 207 h 332"/>
                  <a:gd name="T98" fmla="*/ 331 w 332"/>
                  <a:gd name="T99" fmla="*/ 187 h 332"/>
                  <a:gd name="T100" fmla="*/ 332 w 332"/>
                  <a:gd name="T101" fmla="*/ 166 h 332"/>
                  <a:gd name="T102" fmla="*/ 331 w 332"/>
                  <a:gd name="T103" fmla="*/ 145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2" h="332">
                    <a:moveTo>
                      <a:pt x="331" y="145"/>
                    </a:moveTo>
                    <a:lnTo>
                      <a:pt x="331" y="145"/>
                    </a:lnTo>
                    <a:lnTo>
                      <a:pt x="327" y="125"/>
                    </a:lnTo>
                    <a:lnTo>
                      <a:pt x="321" y="105"/>
                    </a:lnTo>
                    <a:lnTo>
                      <a:pt x="312" y="86"/>
                    </a:lnTo>
                    <a:lnTo>
                      <a:pt x="300" y="68"/>
                    </a:lnTo>
                    <a:lnTo>
                      <a:pt x="287" y="52"/>
                    </a:lnTo>
                    <a:lnTo>
                      <a:pt x="272" y="38"/>
                    </a:lnTo>
                    <a:lnTo>
                      <a:pt x="255" y="26"/>
                    </a:lnTo>
                    <a:lnTo>
                      <a:pt x="237" y="16"/>
                    </a:lnTo>
                    <a:lnTo>
                      <a:pt x="217" y="8"/>
                    </a:lnTo>
                    <a:lnTo>
                      <a:pt x="197" y="3"/>
                    </a:lnTo>
                    <a:lnTo>
                      <a:pt x="177" y="0"/>
                    </a:lnTo>
                    <a:lnTo>
                      <a:pt x="156" y="0"/>
                    </a:lnTo>
                    <a:lnTo>
                      <a:pt x="135" y="3"/>
                    </a:lnTo>
                    <a:lnTo>
                      <a:pt x="115" y="8"/>
                    </a:lnTo>
                    <a:lnTo>
                      <a:pt x="95" y="16"/>
                    </a:lnTo>
                    <a:lnTo>
                      <a:pt x="77" y="26"/>
                    </a:lnTo>
                    <a:lnTo>
                      <a:pt x="60" y="38"/>
                    </a:lnTo>
                    <a:lnTo>
                      <a:pt x="45" y="52"/>
                    </a:lnTo>
                    <a:lnTo>
                      <a:pt x="32" y="68"/>
                    </a:lnTo>
                    <a:lnTo>
                      <a:pt x="21" y="86"/>
                    </a:lnTo>
                    <a:lnTo>
                      <a:pt x="12" y="105"/>
                    </a:lnTo>
                    <a:lnTo>
                      <a:pt x="5" y="125"/>
                    </a:lnTo>
                    <a:lnTo>
                      <a:pt x="1" y="145"/>
                    </a:lnTo>
                    <a:lnTo>
                      <a:pt x="0" y="166"/>
                    </a:lnTo>
                    <a:lnTo>
                      <a:pt x="1" y="187"/>
                    </a:lnTo>
                    <a:lnTo>
                      <a:pt x="5" y="207"/>
                    </a:lnTo>
                    <a:lnTo>
                      <a:pt x="12" y="227"/>
                    </a:lnTo>
                    <a:lnTo>
                      <a:pt x="21" y="246"/>
                    </a:lnTo>
                    <a:lnTo>
                      <a:pt x="32" y="264"/>
                    </a:lnTo>
                    <a:lnTo>
                      <a:pt x="45" y="280"/>
                    </a:lnTo>
                    <a:lnTo>
                      <a:pt x="60" y="294"/>
                    </a:lnTo>
                    <a:lnTo>
                      <a:pt x="77" y="306"/>
                    </a:lnTo>
                    <a:lnTo>
                      <a:pt x="95" y="316"/>
                    </a:lnTo>
                    <a:lnTo>
                      <a:pt x="115" y="324"/>
                    </a:lnTo>
                    <a:lnTo>
                      <a:pt x="135" y="329"/>
                    </a:lnTo>
                    <a:lnTo>
                      <a:pt x="156" y="332"/>
                    </a:lnTo>
                    <a:lnTo>
                      <a:pt x="177" y="332"/>
                    </a:lnTo>
                    <a:lnTo>
                      <a:pt x="197" y="329"/>
                    </a:lnTo>
                    <a:lnTo>
                      <a:pt x="217" y="324"/>
                    </a:lnTo>
                    <a:lnTo>
                      <a:pt x="237" y="316"/>
                    </a:lnTo>
                    <a:lnTo>
                      <a:pt x="255" y="306"/>
                    </a:lnTo>
                    <a:lnTo>
                      <a:pt x="272" y="294"/>
                    </a:lnTo>
                    <a:lnTo>
                      <a:pt x="287" y="280"/>
                    </a:lnTo>
                    <a:lnTo>
                      <a:pt x="300" y="264"/>
                    </a:lnTo>
                    <a:lnTo>
                      <a:pt x="312" y="246"/>
                    </a:lnTo>
                    <a:lnTo>
                      <a:pt x="321" y="227"/>
                    </a:lnTo>
                    <a:lnTo>
                      <a:pt x="327" y="207"/>
                    </a:lnTo>
                    <a:lnTo>
                      <a:pt x="331" y="187"/>
                    </a:lnTo>
                    <a:lnTo>
                      <a:pt x="332" y="166"/>
                    </a:lnTo>
                    <a:lnTo>
                      <a:pt x="331" y="14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97" name="Freeform 1087"/>
              <p:cNvSpPr>
                <a:spLocks/>
              </p:cNvSpPr>
              <p:nvPr/>
            </p:nvSpPr>
            <p:spPr bwMode="auto">
              <a:xfrm>
                <a:off x="5671" y="2512"/>
                <a:ext cx="171" cy="171"/>
              </a:xfrm>
              <a:custGeom>
                <a:avLst/>
                <a:gdLst>
                  <a:gd name="T0" fmla="*/ 331 w 332"/>
                  <a:gd name="T1" fmla="*/ 145 h 332"/>
                  <a:gd name="T2" fmla="*/ 331 w 332"/>
                  <a:gd name="T3" fmla="*/ 145 h 332"/>
                  <a:gd name="T4" fmla="*/ 327 w 332"/>
                  <a:gd name="T5" fmla="*/ 125 h 332"/>
                  <a:gd name="T6" fmla="*/ 321 w 332"/>
                  <a:gd name="T7" fmla="*/ 105 h 332"/>
                  <a:gd name="T8" fmla="*/ 312 w 332"/>
                  <a:gd name="T9" fmla="*/ 86 h 332"/>
                  <a:gd name="T10" fmla="*/ 300 w 332"/>
                  <a:gd name="T11" fmla="*/ 68 h 332"/>
                  <a:gd name="T12" fmla="*/ 287 w 332"/>
                  <a:gd name="T13" fmla="*/ 52 h 332"/>
                  <a:gd name="T14" fmla="*/ 272 w 332"/>
                  <a:gd name="T15" fmla="*/ 38 h 332"/>
                  <a:gd name="T16" fmla="*/ 255 w 332"/>
                  <a:gd name="T17" fmla="*/ 26 h 332"/>
                  <a:gd name="T18" fmla="*/ 237 w 332"/>
                  <a:gd name="T19" fmla="*/ 16 h 332"/>
                  <a:gd name="T20" fmla="*/ 217 w 332"/>
                  <a:gd name="T21" fmla="*/ 8 h 332"/>
                  <a:gd name="T22" fmla="*/ 197 w 332"/>
                  <a:gd name="T23" fmla="*/ 3 h 332"/>
                  <a:gd name="T24" fmla="*/ 177 w 332"/>
                  <a:gd name="T25" fmla="*/ 0 h 332"/>
                  <a:gd name="T26" fmla="*/ 156 w 332"/>
                  <a:gd name="T27" fmla="*/ 0 h 332"/>
                  <a:gd name="T28" fmla="*/ 135 w 332"/>
                  <a:gd name="T29" fmla="*/ 3 h 332"/>
                  <a:gd name="T30" fmla="*/ 115 w 332"/>
                  <a:gd name="T31" fmla="*/ 8 h 332"/>
                  <a:gd name="T32" fmla="*/ 95 w 332"/>
                  <a:gd name="T33" fmla="*/ 16 h 332"/>
                  <a:gd name="T34" fmla="*/ 77 w 332"/>
                  <a:gd name="T35" fmla="*/ 26 h 332"/>
                  <a:gd name="T36" fmla="*/ 60 w 332"/>
                  <a:gd name="T37" fmla="*/ 38 h 332"/>
                  <a:gd name="T38" fmla="*/ 45 w 332"/>
                  <a:gd name="T39" fmla="*/ 52 h 332"/>
                  <a:gd name="T40" fmla="*/ 32 w 332"/>
                  <a:gd name="T41" fmla="*/ 68 h 332"/>
                  <a:gd name="T42" fmla="*/ 21 w 332"/>
                  <a:gd name="T43" fmla="*/ 86 h 332"/>
                  <a:gd name="T44" fmla="*/ 12 w 332"/>
                  <a:gd name="T45" fmla="*/ 105 h 332"/>
                  <a:gd name="T46" fmla="*/ 5 w 332"/>
                  <a:gd name="T47" fmla="*/ 125 h 332"/>
                  <a:gd name="T48" fmla="*/ 1 w 332"/>
                  <a:gd name="T49" fmla="*/ 145 h 332"/>
                  <a:gd name="T50" fmla="*/ 0 w 332"/>
                  <a:gd name="T51" fmla="*/ 166 h 332"/>
                  <a:gd name="T52" fmla="*/ 1 w 332"/>
                  <a:gd name="T53" fmla="*/ 187 h 332"/>
                  <a:gd name="T54" fmla="*/ 5 w 332"/>
                  <a:gd name="T55" fmla="*/ 207 h 332"/>
                  <a:gd name="T56" fmla="*/ 12 w 332"/>
                  <a:gd name="T57" fmla="*/ 227 h 332"/>
                  <a:gd name="T58" fmla="*/ 21 w 332"/>
                  <a:gd name="T59" fmla="*/ 246 h 332"/>
                  <a:gd name="T60" fmla="*/ 32 w 332"/>
                  <a:gd name="T61" fmla="*/ 264 h 332"/>
                  <a:gd name="T62" fmla="*/ 45 w 332"/>
                  <a:gd name="T63" fmla="*/ 280 h 332"/>
                  <a:gd name="T64" fmla="*/ 60 w 332"/>
                  <a:gd name="T65" fmla="*/ 294 h 332"/>
                  <a:gd name="T66" fmla="*/ 77 w 332"/>
                  <a:gd name="T67" fmla="*/ 306 h 332"/>
                  <a:gd name="T68" fmla="*/ 95 w 332"/>
                  <a:gd name="T69" fmla="*/ 316 h 332"/>
                  <a:gd name="T70" fmla="*/ 115 w 332"/>
                  <a:gd name="T71" fmla="*/ 324 h 332"/>
                  <a:gd name="T72" fmla="*/ 135 w 332"/>
                  <a:gd name="T73" fmla="*/ 329 h 332"/>
                  <a:gd name="T74" fmla="*/ 156 w 332"/>
                  <a:gd name="T75" fmla="*/ 332 h 332"/>
                  <a:gd name="T76" fmla="*/ 177 w 332"/>
                  <a:gd name="T77" fmla="*/ 332 h 332"/>
                  <a:gd name="T78" fmla="*/ 197 w 332"/>
                  <a:gd name="T79" fmla="*/ 329 h 332"/>
                  <a:gd name="T80" fmla="*/ 217 w 332"/>
                  <a:gd name="T81" fmla="*/ 324 h 332"/>
                  <a:gd name="T82" fmla="*/ 237 w 332"/>
                  <a:gd name="T83" fmla="*/ 316 h 332"/>
                  <a:gd name="T84" fmla="*/ 255 w 332"/>
                  <a:gd name="T85" fmla="*/ 306 h 332"/>
                  <a:gd name="T86" fmla="*/ 272 w 332"/>
                  <a:gd name="T87" fmla="*/ 294 h 332"/>
                  <a:gd name="T88" fmla="*/ 287 w 332"/>
                  <a:gd name="T89" fmla="*/ 280 h 332"/>
                  <a:gd name="T90" fmla="*/ 300 w 332"/>
                  <a:gd name="T91" fmla="*/ 264 h 332"/>
                  <a:gd name="T92" fmla="*/ 312 w 332"/>
                  <a:gd name="T93" fmla="*/ 246 h 332"/>
                  <a:gd name="T94" fmla="*/ 321 w 332"/>
                  <a:gd name="T95" fmla="*/ 227 h 332"/>
                  <a:gd name="T96" fmla="*/ 327 w 332"/>
                  <a:gd name="T97" fmla="*/ 207 h 332"/>
                  <a:gd name="T98" fmla="*/ 331 w 332"/>
                  <a:gd name="T99" fmla="*/ 187 h 332"/>
                  <a:gd name="T100" fmla="*/ 332 w 332"/>
                  <a:gd name="T101" fmla="*/ 166 h 332"/>
                  <a:gd name="T102" fmla="*/ 331 w 332"/>
                  <a:gd name="T103" fmla="*/ 145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2" h="332">
                    <a:moveTo>
                      <a:pt x="331" y="145"/>
                    </a:moveTo>
                    <a:lnTo>
                      <a:pt x="331" y="145"/>
                    </a:lnTo>
                    <a:lnTo>
                      <a:pt x="327" y="125"/>
                    </a:lnTo>
                    <a:lnTo>
                      <a:pt x="321" y="105"/>
                    </a:lnTo>
                    <a:lnTo>
                      <a:pt x="312" y="86"/>
                    </a:lnTo>
                    <a:lnTo>
                      <a:pt x="300" y="68"/>
                    </a:lnTo>
                    <a:lnTo>
                      <a:pt x="287" y="52"/>
                    </a:lnTo>
                    <a:lnTo>
                      <a:pt x="272" y="38"/>
                    </a:lnTo>
                    <a:lnTo>
                      <a:pt x="255" y="26"/>
                    </a:lnTo>
                    <a:lnTo>
                      <a:pt x="237" y="16"/>
                    </a:lnTo>
                    <a:lnTo>
                      <a:pt x="217" y="8"/>
                    </a:lnTo>
                    <a:lnTo>
                      <a:pt x="197" y="3"/>
                    </a:lnTo>
                    <a:lnTo>
                      <a:pt x="177" y="0"/>
                    </a:lnTo>
                    <a:lnTo>
                      <a:pt x="156" y="0"/>
                    </a:lnTo>
                    <a:lnTo>
                      <a:pt x="135" y="3"/>
                    </a:lnTo>
                    <a:lnTo>
                      <a:pt x="115" y="8"/>
                    </a:lnTo>
                    <a:lnTo>
                      <a:pt x="95" y="16"/>
                    </a:lnTo>
                    <a:lnTo>
                      <a:pt x="77" y="26"/>
                    </a:lnTo>
                    <a:lnTo>
                      <a:pt x="60" y="38"/>
                    </a:lnTo>
                    <a:lnTo>
                      <a:pt x="45" y="52"/>
                    </a:lnTo>
                    <a:lnTo>
                      <a:pt x="32" y="68"/>
                    </a:lnTo>
                    <a:lnTo>
                      <a:pt x="21" y="86"/>
                    </a:lnTo>
                    <a:lnTo>
                      <a:pt x="12" y="105"/>
                    </a:lnTo>
                    <a:lnTo>
                      <a:pt x="5" y="125"/>
                    </a:lnTo>
                    <a:lnTo>
                      <a:pt x="1" y="145"/>
                    </a:lnTo>
                    <a:lnTo>
                      <a:pt x="0" y="166"/>
                    </a:lnTo>
                    <a:lnTo>
                      <a:pt x="1" y="187"/>
                    </a:lnTo>
                    <a:lnTo>
                      <a:pt x="5" y="207"/>
                    </a:lnTo>
                    <a:lnTo>
                      <a:pt x="12" y="227"/>
                    </a:lnTo>
                    <a:lnTo>
                      <a:pt x="21" y="246"/>
                    </a:lnTo>
                    <a:lnTo>
                      <a:pt x="32" y="264"/>
                    </a:lnTo>
                    <a:lnTo>
                      <a:pt x="45" y="280"/>
                    </a:lnTo>
                    <a:lnTo>
                      <a:pt x="60" y="294"/>
                    </a:lnTo>
                    <a:lnTo>
                      <a:pt x="77" y="306"/>
                    </a:lnTo>
                    <a:lnTo>
                      <a:pt x="95" y="316"/>
                    </a:lnTo>
                    <a:lnTo>
                      <a:pt x="115" y="324"/>
                    </a:lnTo>
                    <a:lnTo>
                      <a:pt x="135" y="329"/>
                    </a:lnTo>
                    <a:lnTo>
                      <a:pt x="156" y="332"/>
                    </a:lnTo>
                    <a:lnTo>
                      <a:pt x="177" y="332"/>
                    </a:lnTo>
                    <a:lnTo>
                      <a:pt x="197" y="329"/>
                    </a:lnTo>
                    <a:lnTo>
                      <a:pt x="217" y="324"/>
                    </a:lnTo>
                    <a:lnTo>
                      <a:pt x="237" y="316"/>
                    </a:lnTo>
                    <a:lnTo>
                      <a:pt x="255" y="306"/>
                    </a:lnTo>
                    <a:lnTo>
                      <a:pt x="272" y="294"/>
                    </a:lnTo>
                    <a:lnTo>
                      <a:pt x="287" y="280"/>
                    </a:lnTo>
                    <a:lnTo>
                      <a:pt x="300" y="264"/>
                    </a:lnTo>
                    <a:lnTo>
                      <a:pt x="312" y="246"/>
                    </a:lnTo>
                    <a:lnTo>
                      <a:pt x="321" y="227"/>
                    </a:lnTo>
                    <a:lnTo>
                      <a:pt x="327" y="207"/>
                    </a:lnTo>
                    <a:lnTo>
                      <a:pt x="331" y="187"/>
                    </a:lnTo>
                    <a:lnTo>
                      <a:pt x="332" y="166"/>
                    </a:lnTo>
                    <a:lnTo>
                      <a:pt x="331" y="145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98" name="Freeform 1088"/>
              <p:cNvSpPr>
                <a:spLocks/>
              </p:cNvSpPr>
              <p:nvPr/>
            </p:nvSpPr>
            <p:spPr bwMode="auto">
              <a:xfrm>
                <a:off x="5766" y="3305"/>
                <a:ext cx="190" cy="189"/>
              </a:xfrm>
              <a:custGeom>
                <a:avLst/>
                <a:gdLst>
                  <a:gd name="T0" fmla="*/ 366 w 367"/>
                  <a:gd name="T1" fmla="*/ 160 h 366"/>
                  <a:gd name="T2" fmla="*/ 366 w 367"/>
                  <a:gd name="T3" fmla="*/ 160 h 366"/>
                  <a:gd name="T4" fmla="*/ 361 w 367"/>
                  <a:gd name="T5" fmla="*/ 137 h 366"/>
                  <a:gd name="T6" fmla="*/ 354 w 367"/>
                  <a:gd name="T7" fmla="*/ 115 h 366"/>
                  <a:gd name="T8" fmla="*/ 344 w 367"/>
                  <a:gd name="T9" fmla="*/ 95 h 366"/>
                  <a:gd name="T10" fmla="*/ 332 w 367"/>
                  <a:gd name="T11" fmla="*/ 75 h 366"/>
                  <a:gd name="T12" fmla="*/ 317 w 367"/>
                  <a:gd name="T13" fmla="*/ 57 h 366"/>
                  <a:gd name="T14" fmla="*/ 301 w 367"/>
                  <a:gd name="T15" fmla="*/ 42 h 366"/>
                  <a:gd name="T16" fmla="*/ 282 w 367"/>
                  <a:gd name="T17" fmla="*/ 28 h 366"/>
                  <a:gd name="T18" fmla="*/ 262 w 367"/>
                  <a:gd name="T19" fmla="*/ 17 h 366"/>
                  <a:gd name="T20" fmla="*/ 240 w 367"/>
                  <a:gd name="T21" fmla="*/ 9 h 366"/>
                  <a:gd name="T22" fmla="*/ 218 w 367"/>
                  <a:gd name="T23" fmla="*/ 3 h 366"/>
                  <a:gd name="T24" fmla="*/ 195 w 367"/>
                  <a:gd name="T25" fmla="*/ 0 h 366"/>
                  <a:gd name="T26" fmla="*/ 172 w 367"/>
                  <a:gd name="T27" fmla="*/ 0 h 366"/>
                  <a:gd name="T28" fmla="*/ 149 w 367"/>
                  <a:gd name="T29" fmla="*/ 3 h 366"/>
                  <a:gd name="T30" fmla="*/ 127 w 367"/>
                  <a:gd name="T31" fmla="*/ 9 h 366"/>
                  <a:gd name="T32" fmla="*/ 105 w 367"/>
                  <a:gd name="T33" fmla="*/ 17 h 366"/>
                  <a:gd name="T34" fmla="*/ 85 w 367"/>
                  <a:gd name="T35" fmla="*/ 28 h 366"/>
                  <a:gd name="T36" fmla="*/ 67 w 367"/>
                  <a:gd name="T37" fmla="*/ 42 h 366"/>
                  <a:gd name="T38" fmla="*/ 50 w 367"/>
                  <a:gd name="T39" fmla="*/ 57 h 366"/>
                  <a:gd name="T40" fmla="*/ 35 w 367"/>
                  <a:gd name="T41" fmla="*/ 75 h 366"/>
                  <a:gd name="T42" fmla="*/ 23 w 367"/>
                  <a:gd name="T43" fmla="*/ 95 h 366"/>
                  <a:gd name="T44" fmla="*/ 13 w 367"/>
                  <a:gd name="T45" fmla="*/ 115 h 366"/>
                  <a:gd name="T46" fmla="*/ 6 w 367"/>
                  <a:gd name="T47" fmla="*/ 137 h 366"/>
                  <a:gd name="T48" fmla="*/ 2 w 367"/>
                  <a:gd name="T49" fmla="*/ 160 h 366"/>
                  <a:gd name="T50" fmla="*/ 0 w 367"/>
                  <a:gd name="T51" fmla="*/ 183 h 366"/>
                  <a:gd name="T52" fmla="*/ 2 w 367"/>
                  <a:gd name="T53" fmla="*/ 206 h 366"/>
                  <a:gd name="T54" fmla="*/ 6 w 367"/>
                  <a:gd name="T55" fmla="*/ 229 h 366"/>
                  <a:gd name="T56" fmla="*/ 13 w 367"/>
                  <a:gd name="T57" fmla="*/ 251 h 366"/>
                  <a:gd name="T58" fmla="*/ 23 w 367"/>
                  <a:gd name="T59" fmla="*/ 271 h 366"/>
                  <a:gd name="T60" fmla="*/ 35 w 367"/>
                  <a:gd name="T61" fmla="*/ 291 h 366"/>
                  <a:gd name="T62" fmla="*/ 50 w 367"/>
                  <a:gd name="T63" fmla="*/ 309 h 366"/>
                  <a:gd name="T64" fmla="*/ 67 w 367"/>
                  <a:gd name="T65" fmla="*/ 325 h 366"/>
                  <a:gd name="T66" fmla="*/ 85 w 367"/>
                  <a:gd name="T67" fmla="*/ 338 h 366"/>
                  <a:gd name="T68" fmla="*/ 105 w 367"/>
                  <a:gd name="T69" fmla="*/ 349 h 366"/>
                  <a:gd name="T70" fmla="*/ 127 w 367"/>
                  <a:gd name="T71" fmla="*/ 358 h 366"/>
                  <a:gd name="T72" fmla="*/ 149 w 367"/>
                  <a:gd name="T73" fmla="*/ 363 h 366"/>
                  <a:gd name="T74" fmla="*/ 172 w 367"/>
                  <a:gd name="T75" fmla="*/ 366 h 366"/>
                  <a:gd name="T76" fmla="*/ 195 w 367"/>
                  <a:gd name="T77" fmla="*/ 366 h 366"/>
                  <a:gd name="T78" fmla="*/ 218 w 367"/>
                  <a:gd name="T79" fmla="*/ 363 h 366"/>
                  <a:gd name="T80" fmla="*/ 240 w 367"/>
                  <a:gd name="T81" fmla="*/ 358 h 366"/>
                  <a:gd name="T82" fmla="*/ 262 w 367"/>
                  <a:gd name="T83" fmla="*/ 349 h 366"/>
                  <a:gd name="T84" fmla="*/ 282 w 367"/>
                  <a:gd name="T85" fmla="*/ 338 h 366"/>
                  <a:gd name="T86" fmla="*/ 301 w 367"/>
                  <a:gd name="T87" fmla="*/ 325 h 366"/>
                  <a:gd name="T88" fmla="*/ 317 w 367"/>
                  <a:gd name="T89" fmla="*/ 309 h 366"/>
                  <a:gd name="T90" fmla="*/ 332 w 367"/>
                  <a:gd name="T91" fmla="*/ 291 h 366"/>
                  <a:gd name="T92" fmla="*/ 344 w 367"/>
                  <a:gd name="T93" fmla="*/ 271 h 366"/>
                  <a:gd name="T94" fmla="*/ 354 w 367"/>
                  <a:gd name="T95" fmla="*/ 251 h 366"/>
                  <a:gd name="T96" fmla="*/ 361 w 367"/>
                  <a:gd name="T97" fmla="*/ 229 h 366"/>
                  <a:gd name="T98" fmla="*/ 366 w 367"/>
                  <a:gd name="T99" fmla="*/ 206 h 366"/>
                  <a:gd name="T100" fmla="*/ 367 w 367"/>
                  <a:gd name="T101" fmla="*/ 183 h 366"/>
                  <a:gd name="T102" fmla="*/ 366 w 367"/>
                  <a:gd name="T103" fmla="*/ 160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67" h="366">
                    <a:moveTo>
                      <a:pt x="366" y="160"/>
                    </a:moveTo>
                    <a:lnTo>
                      <a:pt x="366" y="160"/>
                    </a:lnTo>
                    <a:lnTo>
                      <a:pt x="361" y="137"/>
                    </a:lnTo>
                    <a:lnTo>
                      <a:pt x="354" y="115"/>
                    </a:lnTo>
                    <a:lnTo>
                      <a:pt x="344" y="95"/>
                    </a:lnTo>
                    <a:lnTo>
                      <a:pt x="332" y="75"/>
                    </a:lnTo>
                    <a:lnTo>
                      <a:pt x="317" y="57"/>
                    </a:lnTo>
                    <a:lnTo>
                      <a:pt x="301" y="42"/>
                    </a:lnTo>
                    <a:lnTo>
                      <a:pt x="282" y="28"/>
                    </a:lnTo>
                    <a:lnTo>
                      <a:pt x="262" y="17"/>
                    </a:lnTo>
                    <a:lnTo>
                      <a:pt x="240" y="9"/>
                    </a:lnTo>
                    <a:lnTo>
                      <a:pt x="218" y="3"/>
                    </a:lnTo>
                    <a:lnTo>
                      <a:pt x="195" y="0"/>
                    </a:lnTo>
                    <a:lnTo>
                      <a:pt x="172" y="0"/>
                    </a:lnTo>
                    <a:lnTo>
                      <a:pt x="149" y="3"/>
                    </a:lnTo>
                    <a:lnTo>
                      <a:pt x="127" y="9"/>
                    </a:lnTo>
                    <a:lnTo>
                      <a:pt x="105" y="17"/>
                    </a:lnTo>
                    <a:lnTo>
                      <a:pt x="85" y="28"/>
                    </a:lnTo>
                    <a:lnTo>
                      <a:pt x="67" y="42"/>
                    </a:lnTo>
                    <a:lnTo>
                      <a:pt x="50" y="57"/>
                    </a:lnTo>
                    <a:lnTo>
                      <a:pt x="35" y="75"/>
                    </a:lnTo>
                    <a:lnTo>
                      <a:pt x="23" y="95"/>
                    </a:lnTo>
                    <a:lnTo>
                      <a:pt x="13" y="115"/>
                    </a:lnTo>
                    <a:lnTo>
                      <a:pt x="6" y="137"/>
                    </a:lnTo>
                    <a:lnTo>
                      <a:pt x="2" y="160"/>
                    </a:lnTo>
                    <a:lnTo>
                      <a:pt x="0" y="183"/>
                    </a:lnTo>
                    <a:lnTo>
                      <a:pt x="2" y="206"/>
                    </a:lnTo>
                    <a:lnTo>
                      <a:pt x="6" y="229"/>
                    </a:lnTo>
                    <a:lnTo>
                      <a:pt x="13" y="251"/>
                    </a:lnTo>
                    <a:lnTo>
                      <a:pt x="23" y="271"/>
                    </a:lnTo>
                    <a:lnTo>
                      <a:pt x="35" y="291"/>
                    </a:lnTo>
                    <a:lnTo>
                      <a:pt x="50" y="309"/>
                    </a:lnTo>
                    <a:lnTo>
                      <a:pt x="67" y="325"/>
                    </a:lnTo>
                    <a:lnTo>
                      <a:pt x="85" y="338"/>
                    </a:lnTo>
                    <a:lnTo>
                      <a:pt x="105" y="349"/>
                    </a:lnTo>
                    <a:lnTo>
                      <a:pt x="127" y="358"/>
                    </a:lnTo>
                    <a:lnTo>
                      <a:pt x="149" y="363"/>
                    </a:lnTo>
                    <a:lnTo>
                      <a:pt x="172" y="366"/>
                    </a:lnTo>
                    <a:lnTo>
                      <a:pt x="195" y="366"/>
                    </a:lnTo>
                    <a:lnTo>
                      <a:pt x="218" y="363"/>
                    </a:lnTo>
                    <a:lnTo>
                      <a:pt x="240" y="358"/>
                    </a:lnTo>
                    <a:lnTo>
                      <a:pt x="262" y="349"/>
                    </a:lnTo>
                    <a:lnTo>
                      <a:pt x="282" y="338"/>
                    </a:lnTo>
                    <a:lnTo>
                      <a:pt x="301" y="325"/>
                    </a:lnTo>
                    <a:lnTo>
                      <a:pt x="317" y="309"/>
                    </a:lnTo>
                    <a:lnTo>
                      <a:pt x="332" y="291"/>
                    </a:lnTo>
                    <a:lnTo>
                      <a:pt x="344" y="271"/>
                    </a:lnTo>
                    <a:lnTo>
                      <a:pt x="354" y="251"/>
                    </a:lnTo>
                    <a:lnTo>
                      <a:pt x="361" y="229"/>
                    </a:lnTo>
                    <a:lnTo>
                      <a:pt x="366" y="206"/>
                    </a:lnTo>
                    <a:lnTo>
                      <a:pt x="367" y="183"/>
                    </a:lnTo>
                    <a:lnTo>
                      <a:pt x="366" y="16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99" name="Freeform 1089"/>
              <p:cNvSpPr>
                <a:spLocks/>
              </p:cNvSpPr>
              <p:nvPr/>
            </p:nvSpPr>
            <p:spPr bwMode="auto">
              <a:xfrm>
                <a:off x="5766" y="3305"/>
                <a:ext cx="190" cy="189"/>
              </a:xfrm>
              <a:custGeom>
                <a:avLst/>
                <a:gdLst>
                  <a:gd name="T0" fmla="*/ 366 w 367"/>
                  <a:gd name="T1" fmla="*/ 160 h 366"/>
                  <a:gd name="T2" fmla="*/ 366 w 367"/>
                  <a:gd name="T3" fmla="*/ 160 h 366"/>
                  <a:gd name="T4" fmla="*/ 361 w 367"/>
                  <a:gd name="T5" fmla="*/ 137 h 366"/>
                  <a:gd name="T6" fmla="*/ 354 w 367"/>
                  <a:gd name="T7" fmla="*/ 115 h 366"/>
                  <a:gd name="T8" fmla="*/ 344 w 367"/>
                  <a:gd name="T9" fmla="*/ 95 h 366"/>
                  <a:gd name="T10" fmla="*/ 332 w 367"/>
                  <a:gd name="T11" fmla="*/ 75 h 366"/>
                  <a:gd name="T12" fmla="*/ 317 w 367"/>
                  <a:gd name="T13" fmla="*/ 57 h 366"/>
                  <a:gd name="T14" fmla="*/ 301 w 367"/>
                  <a:gd name="T15" fmla="*/ 42 h 366"/>
                  <a:gd name="T16" fmla="*/ 282 w 367"/>
                  <a:gd name="T17" fmla="*/ 28 h 366"/>
                  <a:gd name="T18" fmla="*/ 262 w 367"/>
                  <a:gd name="T19" fmla="*/ 17 h 366"/>
                  <a:gd name="T20" fmla="*/ 240 w 367"/>
                  <a:gd name="T21" fmla="*/ 9 h 366"/>
                  <a:gd name="T22" fmla="*/ 218 w 367"/>
                  <a:gd name="T23" fmla="*/ 3 h 366"/>
                  <a:gd name="T24" fmla="*/ 195 w 367"/>
                  <a:gd name="T25" fmla="*/ 0 h 366"/>
                  <a:gd name="T26" fmla="*/ 172 w 367"/>
                  <a:gd name="T27" fmla="*/ 0 h 366"/>
                  <a:gd name="T28" fmla="*/ 149 w 367"/>
                  <a:gd name="T29" fmla="*/ 3 h 366"/>
                  <a:gd name="T30" fmla="*/ 127 w 367"/>
                  <a:gd name="T31" fmla="*/ 9 h 366"/>
                  <a:gd name="T32" fmla="*/ 105 w 367"/>
                  <a:gd name="T33" fmla="*/ 17 h 366"/>
                  <a:gd name="T34" fmla="*/ 85 w 367"/>
                  <a:gd name="T35" fmla="*/ 28 h 366"/>
                  <a:gd name="T36" fmla="*/ 67 w 367"/>
                  <a:gd name="T37" fmla="*/ 42 h 366"/>
                  <a:gd name="T38" fmla="*/ 50 w 367"/>
                  <a:gd name="T39" fmla="*/ 57 h 366"/>
                  <a:gd name="T40" fmla="*/ 35 w 367"/>
                  <a:gd name="T41" fmla="*/ 75 h 366"/>
                  <a:gd name="T42" fmla="*/ 23 w 367"/>
                  <a:gd name="T43" fmla="*/ 95 h 366"/>
                  <a:gd name="T44" fmla="*/ 13 w 367"/>
                  <a:gd name="T45" fmla="*/ 115 h 366"/>
                  <a:gd name="T46" fmla="*/ 6 w 367"/>
                  <a:gd name="T47" fmla="*/ 137 h 366"/>
                  <a:gd name="T48" fmla="*/ 2 w 367"/>
                  <a:gd name="T49" fmla="*/ 160 h 366"/>
                  <a:gd name="T50" fmla="*/ 0 w 367"/>
                  <a:gd name="T51" fmla="*/ 183 h 366"/>
                  <a:gd name="T52" fmla="*/ 2 w 367"/>
                  <a:gd name="T53" fmla="*/ 206 h 366"/>
                  <a:gd name="T54" fmla="*/ 6 w 367"/>
                  <a:gd name="T55" fmla="*/ 229 h 366"/>
                  <a:gd name="T56" fmla="*/ 13 w 367"/>
                  <a:gd name="T57" fmla="*/ 251 h 366"/>
                  <a:gd name="T58" fmla="*/ 23 w 367"/>
                  <a:gd name="T59" fmla="*/ 271 h 366"/>
                  <a:gd name="T60" fmla="*/ 35 w 367"/>
                  <a:gd name="T61" fmla="*/ 291 h 366"/>
                  <a:gd name="T62" fmla="*/ 50 w 367"/>
                  <a:gd name="T63" fmla="*/ 309 h 366"/>
                  <a:gd name="T64" fmla="*/ 67 w 367"/>
                  <a:gd name="T65" fmla="*/ 325 h 366"/>
                  <a:gd name="T66" fmla="*/ 85 w 367"/>
                  <a:gd name="T67" fmla="*/ 338 h 366"/>
                  <a:gd name="T68" fmla="*/ 105 w 367"/>
                  <a:gd name="T69" fmla="*/ 349 h 366"/>
                  <a:gd name="T70" fmla="*/ 127 w 367"/>
                  <a:gd name="T71" fmla="*/ 358 h 366"/>
                  <a:gd name="T72" fmla="*/ 149 w 367"/>
                  <a:gd name="T73" fmla="*/ 363 h 366"/>
                  <a:gd name="T74" fmla="*/ 172 w 367"/>
                  <a:gd name="T75" fmla="*/ 366 h 366"/>
                  <a:gd name="T76" fmla="*/ 195 w 367"/>
                  <a:gd name="T77" fmla="*/ 366 h 366"/>
                  <a:gd name="T78" fmla="*/ 218 w 367"/>
                  <a:gd name="T79" fmla="*/ 363 h 366"/>
                  <a:gd name="T80" fmla="*/ 240 w 367"/>
                  <a:gd name="T81" fmla="*/ 358 h 366"/>
                  <a:gd name="T82" fmla="*/ 262 w 367"/>
                  <a:gd name="T83" fmla="*/ 349 h 366"/>
                  <a:gd name="T84" fmla="*/ 282 w 367"/>
                  <a:gd name="T85" fmla="*/ 338 h 366"/>
                  <a:gd name="T86" fmla="*/ 301 w 367"/>
                  <a:gd name="T87" fmla="*/ 325 h 366"/>
                  <a:gd name="T88" fmla="*/ 317 w 367"/>
                  <a:gd name="T89" fmla="*/ 309 h 366"/>
                  <a:gd name="T90" fmla="*/ 332 w 367"/>
                  <a:gd name="T91" fmla="*/ 291 h 366"/>
                  <a:gd name="T92" fmla="*/ 344 w 367"/>
                  <a:gd name="T93" fmla="*/ 271 h 366"/>
                  <a:gd name="T94" fmla="*/ 354 w 367"/>
                  <a:gd name="T95" fmla="*/ 251 h 366"/>
                  <a:gd name="T96" fmla="*/ 361 w 367"/>
                  <a:gd name="T97" fmla="*/ 229 h 366"/>
                  <a:gd name="T98" fmla="*/ 366 w 367"/>
                  <a:gd name="T99" fmla="*/ 206 h 366"/>
                  <a:gd name="T100" fmla="*/ 367 w 367"/>
                  <a:gd name="T101" fmla="*/ 183 h 366"/>
                  <a:gd name="T102" fmla="*/ 366 w 367"/>
                  <a:gd name="T103" fmla="*/ 160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67" h="366">
                    <a:moveTo>
                      <a:pt x="366" y="160"/>
                    </a:moveTo>
                    <a:lnTo>
                      <a:pt x="366" y="160"/>
                    </a:lnTo>
                    <a:lnTo>
                      <a:pt x="361" y="137"/>
                    </a:lnTo>
                    <a:lnTo>
                      <a:pt x="354" y="115"/>
                    </a:lnTo>
                    <a:lnTo>
                      <a:pt x="344" y="95"/>
                    </a:lnTo>
                    <a:lnTo>
                      <a:pt x="332" y="75"/>
                    </a:lnTo>
                    <a:lnTo>
                      <a:pt x="317" y="57"/>
                    </a:lnTo>
                    <a:lnTo>
                      <a:pt x="301" y="42"/>
                    </a:lnTo>
                    <a:lnTo>
                      <a:pt x="282" y="28"/>
                    </a:lnTo>
                    <a:lnTo>
                      <a:pt x="262" y="17"/>
                    </a:lnTo>
                    <a:lnTo>
                      <a:pt x="240" y="9"/>
                    </a:lnTo>
                    <a:lnTo>
                      <a:pt x="218" y="3"/>
                    </a:lnTo>
                    <a:lnTo>
                      <a:pt x="195" y="0"/>
                    </a:lnTo>
                    <a:lnTo>
                      <a:pt x="172" y="0"/>
                    </a:lnTo>
                    <a:lnTo>
                      <a:pt x="149" y="3"/>
                    </a:lnTo>
                    <a:lnTo>
                      <a:pt x="127" y="9"/>
                    </a:lnTo>
                    <a:lnTo>
                      <a:pt x="105" y="17"/>
                    </a:lnTo>
                    <a:lnTo>
                      <a:pt x="85" y="28"/>
                    </a:lnTo>
                    <a:lnTo>
                      <a:pt x="67" y="42"/>
                    </a:lnTo>
                    <a:lnTo>
                      <a:pt x="50" y="57"/>
                    </a:lnTo>
                    <a:lnTo>
                      <a:pt x="35" y="75"/>
                    </a:lnTo>
                    <a:lnTo>
                      <a:pt x="23" y="95"/>
                    </a:lnTo>
                    <a:lnTo>
                      <a:pt x="13" y="115"/>
                    </a:lnTo>
                    <a:lnTo>
                      <a:pt x="6" y="137"/>
                    </a:lnTo>
                    <a:lnTo>
                      <a:pt x="2" y="160"/>
                    </a:lnTo>
                    <a:lnTo>
                      <a:pt x="0" y="183"/>
                    </a:lnTo>
                    <a:lnTo>
                      <a:pt x="2" y="206"/>
                    </a:lnTo>
                    <a:lnTo>
                      <a:pt x="6" y="229"/>
                    </a:lnTo>
                    <a:lnTo>
                      <a:pt x="13" y="251"/>
                    </a:lnTo>
                    <a:lnTo>
                      <a:pt x="23" y="271"/>
                    </a:lnTo>
                    <a:lnTo>
                      <a:pt x="35" y="291"/>
                    </a:lnTo>
                    <a:lnTo>
                      <a:pt x="50" y="309"/>
                    </a:lnTo>
                    <a:lnTo>
                      <a:pt x="67" y="325"/>
                    </a:lnTo>
                    <a:lnTo>
                      <a:pt x="85" y="338"/>
                    </a:lnTo>
                    <a:lnTo>
                      <a:pt x="105" y="349"/>
                    </a:lnTo>
                    <a:lnTo>
                      <a:pt x="127" y="358"/>
                    </a:lnTo>
                    <a:lnTo>
                      <a:pt x="149" y="363"/>
                    </a:lnTo>
                    <a:lnTo>
                      <a:pt x="172" y="366"/>
                    </a:lnTo>
                    <a:lnTo>
                      <a:pt x="195" y="366"/>
                    </a:lnTo>
                    <a:lnTo>
                      <a:pt x="218" y="363"/>
                    </a:lnTo>
                    <a:lnTo>
                      <a:pt x="240" y="358"/>
                    </a:lnTo>
                    <a:lnTo>
                      <a:pt x="262" y="349"/>
                    </a:lnTo>
                    <a:lnTo>
                      <a:pt x="282" y="338"/>
                    </a:lnTo>
                    <a:lnTo>
                      <a:pt x="301" y="325"/>
                    </a:lnTo>
                    <a:lnTo>
                      <a:pt x="317" y="309"/>
                    </a:lnTo>
                    <a:lnTo>
                      <a:pt x="332" y="291"/>
                    </a:lnTo>
                    <a:lnTo>
                      <a:pt x="344" y="271"/>
                    </a:lnTo>
                    <a:lnTo>
                      <a:pt x="354" y="251"/>
                    </a:lnTo>
                    <a:lnTo>
                      <a:pt x="361" y="229"/>
                    </a:lnTo>
                    <a:lnTo>
                      <a:pt x="366" y="206"/>
                    </a:lnTo>
                    <a:lnTo>
                      <a:pt x="367" y="183"/>
                    </a:lnTo>
                    <a:lnTo>
                      <a:pt x="366" y="16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00" name="Freeform 1090"/>
              <p:cNvSpPr>
                <a:spLocks/>
              </p:cNvSpPr>
              <p:nvPr/>
            </p:nvSpPr>
            <p:spPr bwMode="auto">
              <a:xfrm>
                <a:off x="6416" y="2949"/>
                <a:ext cx="136" cy="137"/>
              </a:xfrm>
              <a:custGeom>
                <a:avLst/>
                <a:gdLst>
                  <a:gd name="T0" fmla="*/ 263 w 264"/>
                  <a:gd name="T1" fmla="*/ 115 h 264"/>
                  <a:gd name="T2" fmla="*/ 263 w 264"/>
                  <a:gd name="T3" fmla="*/ 115 h 264"/>
                  <a:gd name="T4" fmla="*/ 260 w 264"/>
                  <a:gd name="T5" fmla="*/ 99 h 264"/>
                  <a:gd name="T6" fmla="*/ 255 w 264"/>
                  <a:gd name="T7" fmla="*/ 83 h 264"/>
                  <a:gd name="T8" fmla="*/ 248 w 264"/>
                  <a:gd name="T9" fmla="*/ 68 h 264"/>
                  <a:gd name="T10" fmla="*/ 239 w 264"/>
                  <a:gd name="T11" fmla="*/ 54 h 264"/>
                  <a:gd name="T12" fmla="*/ 229 w 264"/>
                  <a:gd name="T13" fmla="*/ 42 h 264"/>
                  <a:gd name="T14" fmla="*/ 217 w 264"/>
                  <a:gd name="T15" fmla="*/ 30 h 264"/>
                  <a:gd name="T16" fmla="*/ 203 w 264"/>
                  <a:gd name="T17" fmla="*/ 21 h 264"/>
                  <a:gd name="T18" fmla="*/ 189 w 264"/>
                  <a:gd name="T19" fmla="*/ 13 h 264"/>
                  <a:gd name="T20" fmla="*/ 173 w 264"/>
                  <a:gd name="T21" fmla="*/ 6 h 264"/>
                  <a:gd name="T22" fmla="*/ 157 w 264"/>
                  <a:gd name="T23" fmla="*/ 2 h 264"/>
                  <a:gd name="T24" fmla="*/ 141 w 264"/>
                  <a:gd name="T25" fmla="*/ 0 h 264"/>
                  <a:gd name="T26" fmla="*/ 124 w 264"/>
                  <a:gd name="T27" fmla="*/ 0 h 264"/>
                  <a:gd name="T28" fmla="*/ 107 w 264"/>
                  <a:gd name="T29" fmla="*/ 2 h 264"/>
                  <a:gd name="T30" fmla="*/ 91 w 264"/>
                  <a:gd name="T31" fmla="*/ 6 h 264"/>
                  <a:gd name="T32" fmla="*/ 76 w 264"/>
                  <a:gd name="T33" fmla="*/ 13 h 264"/>
                  <a:gd name="T34" fmla="*/ 61 w 264"/>
                  <a:gd name="T35" fmla="*/ 21 h 264"/>
                  <a:gd name="T36" fmla="*/ 48 w 264"/>
                  <a:gd name="T37" fmla="*/ 30 h 264"/>
                  <a:gd name="T38" fmla="*/ 36 w 264"/>
                  <a:gd name="T39" fmla="*/ 42 h 264"/>
                  <a:gd name="T40" fmla="*/ 25 w 264"/>
                  <a:gd name="T41" fmla="*/ 54 h 264"/>
                  <a:gd name="T42" fmla="*/ 16 w 264"/>
                  <a:gd name="T43" fmla="*/ 68 h 264"/>
                  <a:gd name="T44" fmla="*/ 9 w 264"/>
                  <a:gd name="T45" fmla="*/ 83 h 264"/>
                  <a:gd name="T46" fmla="*/ 4 w 264"/>
                  <a:gd name="T47" fmla="*/ 99 h 264"/>
                  <a:gd name="T48" fmla="*/ 1 w 264"/>
                  <a:gd name="T49" fmla="*/ 115 h 264"/>
                  <a:gd name="T50" fmla="*/ 0 w 264"/>
                  <a:gd name="T51" fmla="*/ 132 h 264"/>
                  <a:gd name="T52" fmla="*/ 1 w 264"/>
                  <a:gd name="T53" fmla="*/ 149 h 264"/>
                  <a:gd name="T54" fmla="*/ 4 w 264"/>
                  <a:gd name="T55" fmla="*/ 165 h 264"/>
                  <a:gd name="T56" fmla="*/ 9 w 264"/>
                  <a:gd name="T57" fmla="*/ 181 h 264"/>
                  <a:gd name="T58" fmla="*/ 16 w 264"/>
                  <a:gd name="T59" fmla="*/ 196 h 264"/>
                  <a:gd name="T60" fmla="*/ 25 w 264"/>
                  <a:gd name="T61" fmla="*/ 210 h 264"/>
                  <a:gd name="T62" fmla="*/ 36 w 264"/>
                  <a:gd name="T63" fmla="*/ 223 h 264"/>
                  <a:gd name="T64" fmla="*/ 48 w 264"/>
                  <a:gd name="T65" fmla="*/ 234 h 264"/>
                  <a:gd name="T66" fmla="*/ 61 w 264"/>
                  <a:gd name="T67" fmla="*/ 244 h 264"/>
                  <a:gd name="T68" fmla="*/ 76 w 264"/>
                  <a:gd name="T69" fmla="*/ 252 h 264"/>
                  <a:gd name="T70" fmla="*/ 91 w 264"/>
                  <a:gd name="T71" fmla="*/ 258 h 264"/>
                  <a:gd name="T72" fmla="*/ 107 w 264"/>
                  <a:gd name="T73" fmla="*/ 262 h 264"/>
                  <a:gd name="T74" fmla="*/ 124 w 264"/>
                  <a:gd name="T75" fmla="*/ 264 h 264"/>
                  <a:gd name="T76" fmla="*/ 141 w 264"/>
                  <a:gd name="T77" fmla="*/ 264 h 264"/>
                  <a:gd name="T78" fmla="*/ 157 w 264"/>
                  <a:gd name="T79" fmla="*/ 262 h 264"/>
                  <a:gd name="T80" fmla="*/ 173 w 264"/>
                  <a:gd name="T81" fmla="*/ 258 h 264"/>
                  <a:gd name="T82" fmla="*/ 189 w 264"/>
                  <a:gd name="T83" fmla="*/ 252 h 264"/>
                  <a:gd name="T84" fmla="*/ 203 w 264"/>
                  <a:gd name="T85" fmla="*/ 244 h 264"/>
                  <a:gd name="T86" fmla="*/ 217 w 264"/>
                  <a:gd name="T87" fmla="*/ 234 h 264"/>
                  <a:gd name="T88" fmla="*/ 229 w 264"/>
                  <a:gd name="T89" fmla="*/ 223 h 264"/>
                  <a:gd name="T90" fmla="*/ 239 w 264"/>
                  <a:gd name="T91" fmla="*/ 210 h 264"/>
                  <a:gd name="T92" fmla="*/ 248 w 264"/>
                  <a:gd name="T93" fmla="*/ 196 h 264"/>
                  <a:gd name="T94" fmla="*/ 255 w 264"/>
                  <a:gd name="T95" fmla="*/ 181 h 264"/>
                  <a:gd name="T96" fmla="*/ 260 w 264"/>
                  <a:gd name="T97" fmla="*/ 165 h 264"/>
                  <a:gd name="T98" fmla="*/ 263 w 264"/>
                  <a:gd name="T99" fmla="*/ 149 h 264"/>
                  <a:gd name="T100" fmla="*/ 264 w 264"/>
                  <a:gd name="T101" fmla="*/ 132 h 264"/>
                  <a:gd name="T102" fmla="*/ 263 w 264"/>
                  <a:gd name="T103" fmla="*/ 115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64" h="264">
                    <a:moveTo>
                      <a:pt x="263" y="115"/>
                    </a:moveTo>
                    <a:lnTo>
                      <a:pt x="263" y="115"/>
                    </a:lnTo>
                    <a:lnTo>
                      <a:pt x="260" y="99"/>
                    </a:lnTo>
                    <a:lnTo>
                      <a:pt x="255" y="83"/>
                    </a:lnTo>
                    <a:lnTo>
                      <a:pt x="248" y="68"/>
                    </a:lnTo>
                    <a:lnTo>
                      <a:pt x="239" y="54"/>
                    </a:lnTo>
                    <a:lnTo>
                      <a:pt x="229" y="42"/>
                    </a:lnTo>
                    <a:lnTo>
                      <a:pt x="217" y="30"/>
                    </a:lnTo>
                    <a:lnTo>
                      <a:pt x="203" y="21"/>
                    </a:lnTo>
                    <a:lnTo>
                      <a:pt x="189" y="13"/>
                    </a:lnTo>
                    <a:lnTo>
                      <a:pt x="173" y="6"/>
                    </a:lnTo>
                    <a:lnTo>
                      <a:pt x="157" y="2"/>
                    </a:lnTo>
                    <a:lnTo>
                      <a:pt x="141" y="0"/>
                    </a:lnTo>
                    <a:lnTo>
                      <a:pt x="124" y="0"/>
                    </a:lnTo>
                    <a:lnTo>
                      <a:pt x="107" y="2"/>
                    </a:lnTo>
                    <a:lnTo>
                      <a:pt x="91" y="6"/>
                    </a:lnTo>
                    <a:lnTo>
                      <a:pt x="76" y="13"/>
                    </a:lnTo>
                    <a:lnTo>
                      <a:pt x="61" y="21"/>
                    </a:lnTo>
                    <a:lnTo>
                      <a:pt x="48" y="30"/>
                    </a:lnTo>
                    <a:lnTo>
                      <a:pt x="36" y="42"/>
                    </a:lnTo>
                    <a:lnTo>
                      <a:pt x="25" y="54"/>
                    </a:lnTo>
                    <a:lnTo>
                      <a:pt x="16" y="68"/>
                    </a:lnTo>
                    <a:lnTo>
                      <a:pt x="9" y="83"/>
                    </a:lnTo>
                    <a:lnTo>
                      <a:pt x="4" y="99"/>
                    </a:lnTo>
                    <a:lnTo>
                      <a:pt x="1" y="115"/>
                    </a:lnTo>
                    <a:lnTo>
                      <a:pt x="0" y="132"/>
                    </a:lnTo>
                    <a:lnTo>
                      <a:pt x="1" y="149"/>
                    </a:lnTo>
                    <a:lnTo>
                      <a:pt x="4" y="165"/>
                    </a:lnTo>
                    <a:lnTo>
                      <a:pt x="9" y="181"/>
                    </a:lnTo>
                    <a:lnTo>
                      <a:pt x="16" y="196"/>
                    </a:lnTo>
                    <a:lnTo>
                      <a:pt x="25" y="210"/>
                    </a:lnTo>
                    <a:lnTo>
                      <a:pt x="36" y="223"/>
                    </a:lnTo>
                    <a:lnTo>
                      <a:pt x="48" y="234"/>
                    </a:lnTo>
                    <a:lnTo>
                      <a:pt x="61" y="244"/>
                    </a:lnTo>
                    <a:lnTo>
                      <a:pt x="76" y="252"/>
                    </a:lnTo>
                    <a:lnTo>
                      <a:pt x="91" y="258"/>
                    </a:lnTo>
                    <a:lnTo>
                      <a:pt x="107" y="262"/>
                    </a:lnTo>
                    <a:lnTo>
                      <a:pt x="124" y="264"/>
                    </a:lnTo>
                    <a:lnTo>
                      <a:pt x="141" y="264"/>
                    </a:lnTo>
                    <a:lnTo>
                      <a:pt x="157" y="262"/>
                    </a:lnTo>
                    <a:lnTo>
                      <a:pt x="173" y="258"/>
                    </a:lnTo>
                    <a:lnTo>
                      <a:pt x="189" y="252"/>
                    </a:lnTo>
                    <a:lnTo>
                      <a:pt x="203" y="244"/>
                    </a:lnTo>
                    <a:lnTo>
                      <a:pt x="217" y="234"/>
                    </a:lnTo>
                    <a:lnTo>
                      <a:pt x="229" y="223"/>
                    </a:lnTo>
                    <a:lnTo>
                      <a:pt x="239" y="210"/>
                    </a:lnTo>
                    <a:lnTo>
                      <a:pt x="248" y="196"/>
                    </a:lnTo>
                    <a:lnTo>
                      <a:pt x="255" y="181"/>
                    </a:lnTo>
                    <a:lnTo>
                      <a:pt x="260" y="165"/>
                    </a:lnTo>
                    <a:lnTo>
                      <a:pt x="263" y="149"/>
                    </a:lnTo>
                    <a:lnTo>
                      <a:pt x="264" y="132"/>
                    </a:lnTo>
                    <a:lnTo>
                      <a:pt x="263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01" name="Freeform 1091"/>
              <p:cNvSpPr>
                <a:spLocks/>
              </p:cNvSpPr>
              <p:nvPr/>
            </p:nvSpPr>
            <p:spPr bwMode="auto">
              <a:xfrm>
                <a:off x="6416" y="2949"/>
                <a:ext cx="136" cy="137"/>
              </a:xfrm>
              <a:custGeom>
                <a:avLst/>
                <a:gdLst>
                  <a:gd name="T0" fmla="*/ 263 w 264"/>
                  <a:gd name="T1" fmla="*/ 115 h 264"/>
                  <a:gd name="T2" fmla="*/ 263 w 264"/>
                  <a:gd name="T3" fmla="*/ 115 h 264"/>
                  <a:gd name="T4" fmla="*/ 260 w 264"/>
                  <a:gd name="T5" fmla="*/ 99 h 264"/>
                  <a:gd name="T6" fmla="*/ 255 w 264"/>
                  <a:gd name="T7" fmla="*/ 83 h 264"/>
                  <a:gd name="T8" fmla="*/ 248 w 264"/>
                  <a:gd name="T9" fmla="*/ 68 h 264"/>
                  <a:gd name="T10" fmla="*/ 239 w 264"/>
                  <a:gd name="T11" fmla="*/ 54 h 264"/>
                  <a:gd name="T12" fmla="*/ 229 w 264"/>
                  <a:gd name="T13" fmla="*/ 42 h 264"/>
                  <a:gd name="T14" fmla="*/ 217 w 264"/>
                  <a:gd name="T15" fmla="*/ 30 h 264"/>
                  <a:gd name="T16" fmla="*/ 203 w 264"/>
                  <a:gd name="T17" fmla="*/ 21 h 264"/>
                  <a:gd name="T18" fmla="*/ 189 w 264"/>
                  <a:gd name="T19" fmla="*/ 13 h 264"/>
                  <a:gd name="T20" fmla="*/ 173 w 264"/>
                  <a:gd name="T21" fmla="*/ 6 h 264"/>
                  <a:gd name="T22" fmla="*/ 157 w 264"/>
                  <a:gd name="T23" fmla="*/ 2 h 264"/>
                  <a:gd name="T24" fmla="*/ 141 w 264"/>
                  <a:gd name="T25" fmla="*/ 0 h 264"/>
                  <a:gd name="T26" fmla="*/ 124 w 264"/>
                  <a:gd name="T27" fmla="*/ 0 h 264"/>
                  <a:gd name="T28" fmla="*/ 107 w 264"/>
                  <a:gd name="T29" fmla="*/ 2 h 264"/>
                  <a:gd name="T30" fmla="*/ 91 w 264"/>
                  <a:gd name="T31" fmla="*/ 6 h 264"/>
                  <a:gd name="T32" fmla="*/ 76 w 264"/>
                  <a:gd name="T33" fmla="*/ 13 h 264"/>
                  <a:gd name="T34" fmla="*/ 61 w 264"/>
                  <a:gd name="T35" fmla="*/ 21 h 264"/>
                  <a:gd name="T36" fmla="*/ 48 w 264"/>
                  <a:gd name="T37" fmla="*/ 30 h 264"/>
                  <a:gd name="T38" fmla="*/ 36 w 264"/>
                  <a:gd name="T39" fmla="*/ 42 h 264"/>
                  <a:gd name="T40" fmla="*/ 25 w 264"/>
                  <a:gd name="T41" fmla="*/ 54 h 264"/>
                  <a:gd name="T42" fmla="*/ 16 w 264"/>
                  <a:gd name="T43" fmla="*/ 68 h 264"/>
                  <a:gd name="T44" fmla="*/ 9 w 264"/>
                  <a:gd name="T45" fmla="*/ 83 h 264"/>
                  <a:gd name="T46" fmla="*/ 4 w 264"/>
                  <a:gd name="T47" fmla="*/ 99 h 264"/>
                  <a:gd name="T48" fmla="*/ 1 w 264"/>
                  <a:gd name="T49" fmla="*/ 115 h 264"/>
                  <a:gd name="T50" fmla="*/ 0 w 264"/>
                  <a:gd name="T51" fmla="*/ 132 h 264"/>
                  <a:gd name="T52" fmla="*/ 1 w 264"/>
                  <a:gd name="T53" fmla="*/ 149 h 264"/>
                  <a:gd name="T54" fmla="*/ 4 w 264"/>
                  <a:gd name="T55" fmla="*/ 165 h 264"/>
                  <a:gd name="T56" fmla="*/ 9 w 264"/>
                  <a:gd name="T57" fmla="*/ 181 h 264"/>
                  <a:gd name="T58" fmla="*/ 16 w 264"/>
                  <a:gd name="T59" fmla="*/ 196 h 264"/>
                  <a:gd name="T60" fmla="*/ 25 w 264"/>
                  <a:gd name="T61" fmla="*/ 210 h 264"/>
                  <a:gd name="T62" fmla="*/ 36 w 264"/>
                  <a:gd name="T63" fmla="*/ 223 h 264"/>
                  <a:gd name="T64" fmla="*/ 48 w 264"/>
                  <a:gd name="T65" fmla="*/ 234 h 264"/>
                  <a:gd name="T66" fmla="*/ 61 w 264"/>
                  <a:gd name="T67" fmla="*/ 244 h 264"/>
                  <a:gd name="T68" fmla="*/ 76 w 264"/>
                  <a:gd name="T69" fmla="*/ 252 h 264"/>
                  <a:gd name="T70" fmla="*/ 91 w 264"/>
                  <a:gd name="T71" fmla="*/ 258 h 264"/>
                  <a:gd name="T72" fmla="*/ 107 w 264"/>
                  <a:gd name="T73" fmla="*/ 262 h 264"/>
                  <a:gd name="T74" fmla="*/ 124 w 264"/>
                  <a:gd name="T75" fmla="*/ 264 h 264"/>
                  <a:gd name="T76" fmla="*/ 141 w 264"/>
                  <a:gd name="T77" fmla="*/ 264 h 264"/>
                  <a:gd name="T78" fmla="*/ 157 w 264"/>
                  <a:gd name="T79" fmla="*/ 262 h 264"/>
                  <a:gd name="T80" fmla="*/ 173 w 264"/>
                  <a:gd name="T81" fmla="*/ 258 h 264"/>
                  <a:gd name="T82" fmla="*/ 189 w 264"/>
                  <a:gd name="T83" fmla="*/ 252 h 264"/>
                  <a:gd name="T84" fmla="*/ 203 w 264"/>
                  <a:gd name="T85" fmla="*/ 244 h 264"/>
                  <a:gd name="T86" fmla="*/ 217 w 264"/>
                  <a:gd name="T87" fmla="*/ 234 h 264"/>
                  <a:gd name="T88" fmla="*/ 229 w 264"/>
                  <a:gd name="T89" fmla="*/ 223 h 264"/>
                  <a:gd name="T90" fmla="*/ 239 w 264"/>
                  <a:gd name="T91" fmla="*/ 210 h 264"/>
                  <a:gd name="T92" fmla="*/ 248 w 264"/>
                  <a:gd name="T93" fmla="*/ 196 h 264"/>
                  <a:gd name="T94" fmla="*/ 255 w 264"/>
                  <a:gd name="T95" fmla="*/ 181 h 264"/>
                  <a:gd name="T96" fmla="*/ 260 w 264"/>
                  <a:gd name="T97" fmla="*/ 165 h 264"/>
                  <a:gd name="T98" fmla="*/ 263 w 264"/>
                  <a:gd name="T99" fmla="*/ 149 h 264"/>
                  <a:gd name="T100" fmla="*/ 264 w 264"/>
                  <a:gd name="T101" fmla="*/ 132 h 264"/>
                  <a:gd name="T102" fmla="*/ 263 w 264"/>
                  <a:gd name="T103" fmla="*/ 115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64" h="264">
                    <a:moveTo>
                      <a:pt x="263" y="115"/>
                    </a:moveTo>
                    <a:lnTo>
                      <a:pt x="263" y="115"/>
                    </a:lnTo>
                    <a:lnTo>
                      <a:pt x="260" y="99"/>
                    </a:lnTo>
                    <a:lnTo>
                      <a:pt x="255" y="83"/>
                    </a:lnTo>
                    <a:lnTo>
                      <a:pt x="248" y="68"/>
                    </a:lnTo>
                    <a:lnTo>
                      <a:pt x="239" y="54"/>
                    </a:lnTo>
                    <a:lnTo>
                      <a:pt x="229" y="42"/>
                    </a:lnTo>
                    <a:lnTo>
                      <a:pt x="217" y="30"/>
                    </a:lnTo>
                    <a:lnTo>
                      <a:pt x="203" y="21"/>
                    </a:lnTo>
                    <a:lnTo>
                      <a:pt x="189" y="13"/>
                    </a:lnTo>
                    <a:lnTo>
                      <a:pt x="173" y="6"/>
                    </a:lnTo>
                    <a:lnTo>
                      <a:pt x="157" y="2"/>
                    </a:lnTo>
                    <a:lnTo>
                      <a:pt x="141" y="0"/>
                    </a:lnTo>
                    <a:lnTo>
                      <a:pt x="124" y="0"/>
                    </a:lnTo>
                    <a:lnTo>
                      <a:pt x="107" y="2"/>
                    </a:lnTo>
                    <a:lnTo>
                      <a:pt x="91" y="6"/>
                    </a:lnTo>
                    <a:lnTo>
                      <a:pt x="76" y="13"/>
                    </a:lnTo>
                    <a:lnTo>
                      <a:pt x="61" y="21"/>
                    </a:lnTo>
                    <a:lnTo>
                      <a:pt x="48" y="30"/>
                    </a:lnTo>
                    <a:lnTo>
                      <a:pt x="36" y="42"/>
                    </a:lnTo>
                    <a:lnTo>
                      <a:pt x="25" y="54"/>
                    </a:lnTo>
                    <a:lnTo>
                      <a:pt x="16" y="68"/>
                    </a:lnTo>
                    <a:lnTo>
                      <a:pt x="9" y="83"/>
                    </a:lnTo>
                    <a:lnTo>
                      <a:pt x="4" y="99"/>
                    </a:lnTo>
                    <a:lnTo>
                      <a:pt x="1" y="115"/>
                    </a:lnTo>
                    <a:lnTo>
                      <a:pt x="0" y="132"/>
                    </a:lnTo>
                    <a:lnTo>
                      <a:pt x="1" y="149"/>
                    </a:lnTo>
                    <a:lnTo>
                      <a:pt x="4" y="165"/>
                    </a:lnTo>
                    <a:lnTo>
                      <a:pt x="9" y="181"/>
                    </a:lnTo>
                    <a:lnTo>
                      <a:pt x="16" y="196"/>
                    </a:lnTo>
                    <a:lnTo>
                      <a:pt x="25" y="210"/>
                    </a:lnTo>
                    <a:lnTo>
                      <a:pt x="36" y="223"/>
                    </a:lnTo>
                    <a:lnTo>
                      <a:pt x="48" y="234"/>
                    </a:lnTo>
                    <a:lnTo>
                      <a:pt x="61" y="244"/>
                    </a:lnTo>
                    <a:lnTo>
                      <a:pt x="76" y="252"/>
                    </a:lnTo>
                    <a:lnTo>
                      <a:pt x="91" y="258"/>
                    </a:lnTo>
                    <a:lnTo>
                      <a:pt x="107" y="262"/>
                    </a:lnTo>
                    <a:lnTo>
                      <a:pt x="124" y="264"/>
                    </a:lnTo>
                    <a:lnTo>
                      <a:pt x="141" y="264"/>
                    </a:lnTo>
                    <a:lnTo>
                      <a:pt x="157" y="262"/>
                    </a:lnTo>
                    <a:lnTo>
                      <a:pt x="173" y="258"/>
                    </a:lnTo>
                    <a:lnTo>
                      <a:pt x="189" y="252"/>
                    </a:lnTo>
                    <a:lnTo>
                      <a:pt x="203" y="244"/>
                    </a:lnTo>
                    <a:lnTo>
                      <a:pt x="217" y="234"/>
                    </a:lnTo>
                    <a:lnTo>
                      <a:pt x="229" y="223"/>
                    </a:lnTo>
                    <a:lnTo>
                      <a:pt x="239" y="210"/>
                    </a:lnTo>
                    <a:lnTo>
                      <a:pt x="248" y="196"/>
                    </a:lnTo>
                    <a:lnTo>
                      <a:pt x="255" y="181"/>
                    </a:lnTo>
                    <a:lnTo>
                      <a:pt x="260" y="165"/>
                    </a:lnTo>
                    <a:lnTo>
                      <a:pt x="263" y="149"/>
                    </a:lnTo>
                    <a:lnTo>
                      <a:pt x="264" y="132"/>
                    </a:lnTo>
                    <a:lnTo>
                      <a:pt x="263" y="115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02" name="Freeform 1092"/>
              <p:cNvSpPr>
                <a:spLocks/>
              </p:cNvSpPr>
              <p:nvPr/>
            </p:nvSpPr>
            <p:spPr bwMode="auto">
              <a:xfrm>
                <a:off x="5533" y="2942"/>
                <a:ext cx="310" cy="309"/>
              </a:xfrm>
              <a:custGeom>
                <a:avLst/>
                <a:gdLst>
                  <a:gd name="T0" fmla="*/ 598 w 600"/>
                  <a:gd name="T1" fmla="*/ 261 h 599"/>
                  <a:gd name="T2" fmla="*/ 598 w 600"/>
                  <a:gd name="T3" fmla="*/ 261 h 599"/>
                  <a:gd name="T4" fmla="*/ 591 w 600"/>
                  <a:gd name="T5" fmla="*/ 224 h 599"/>
                  <a:gd name="T6" fmla="*/ 579 w 600"/>
                  <a:gd name="T7" fmla="*/ 189 h 599"/>
                  <a:gd name="T8" fmla="*/ 563 w 600"/>
                  <a:gd name="T9" fmla="*/ 154 h 599"/>
                  <a:gd name="T10" fmla="*/ 543 w 600"/>
                  <a:gd name="T11" fmla="*/ 123 h 599"/>
                  <a:gd name="T12" fmla="*/ 519 w 600"/>
                  <a:gd name="T13" fmla="*/ 94 h 599"/>
                  <a:gd name="T14" fmla="*/ 491 w 600"/>
                  <a:gd name="T15" fmla="*/ 68 h 599"/>
                  <a:gd name="T16" fmla="*/ 461 w 600"/>
                  <a:gd name="T17" fmla="*/ 46 h 599"/>
                  <a:gd name="T18" fmla="*/ 428 w 600"/>
                  <a:gd name="T19" fmla="*/ 27 h 599"/>
                  <a:gd name="T20" fmla="*/ 393 w 600"/>
                  <a:gd name="T21" fmla="*/ 14 h 599"/>
                  <a:gd name="T22" fmla="*/ 356 w 600"/>
                  <a:gd name="T23" fmla="*/ 4 h 599"/>
                  <a:gd name="T24" fmla="*/ 319 w 600"/>
                  <a:gd name="T25" fmla="*/ 0 h 599"/>
                  <a:gd name="T26" fmla="*/ 281 w 600"/>
                  <a:gd name="T27" fmla="*/ 0 h 599"/>
                  <a:gd name="T28" fmla="*/ 244 w 600"/>
                  <a:gd name="T29" fmla="*/ 4 h 599"/>
                  <a:gd name="T30" fmla="*/ 207 w 600"/>
                  <a:gd name="T31" fmla="*/ 14 h 599"/>
                  <a:gd name="T32" fmla="*/ 172 w 600"/>
                  <a:gd name="T33" fmla="*/ 27 h 599"/>
                  <a:gd name="T34" fmla="*/ 139 w 600"/>
                  <a:gd name="T35" fmla="*/ 46 h 599"/>
                  <a:gd name="T36" fmla="*/ 109 w 600"/>
                  <a:gd name="T37" fmla="*/ 68 h 599"/>
                  <a:gd name="T38" fmla="*/ 81 w 600"/>
                  <a:gd name="T39" fmla="*/ 94 h 599"/>
                  <a:gd name="T40" fmla="*/ 57 w 600"/>
                  <a:gd name="T41" fmla="*/ 123 h 599"/>
                  <a:gd name="T42" fmla="*/ 37 w 600"/>
                  <a:gd name="T43" fmla="*/ 154 h 599"/>
                  <a:gd name="T44" fmla="*/ 21 w 600"/>
                  <a:gd name="T45" fmla="*/ 189 h 599"/>
                  <a:gd name="T46" fmla="*/ 9 w 600"/>
                  <a:gd name="T47" fmla="*/ 224 h 599"/>
                  <a:gd name="T48" fmla="*/ 2 w 600"/>
                  <a:gd name="T49" fmla="*/ 261 h 599"/>
                  <a:gd name="T50" fmla="*/ 0 w 600"/>
                  <a:gd name="T51" fmla="*/ 299 h 599"/>
                  <a:gd name="T52" fmla="*/ 2 w 600"/>
                  <a:gd name="T53" fmla="*/ 337 h 599"/>
                  <a:gd name="T54" fmla="*/ 9 w 600"/>
                  <a:gd name="T55" fmla="*/ 374 h 599"/>
                  <a:gd name="T56" fmla="*/ 21 w 600"/>
                  <a:gd name="T57" fmla="*/ 410 h 599"/>
                  <a:gd name="T58" fmla="*/ 37 w 600"/>
                  <a:gd name="T59" fmla="*/ 444 h 599"/>
                  <a:gd name="T60" fmla="*/ 57 w 600"/>
                  <a:gd name="T61" fmla="*/ 475 h 599"/>
                  <a:gd name="T62" fmla="*/ 81 w 600"/>
                  <a:gd name="T63" fmla="*/ 504 h 599"/>
                  <a:gd name="T64" fmla="*/ 109 w 600"/>
                  <a:gd name="T65" fmla="*/ 530 h 599"/>
                  <a:gd name="T66" fmla="*/ 139 w 600"/>
                  <a:gd name="T67" fmla="*/ 552 h 599"/>
                  <a:gd name="T68" fmla="*/ 172 w 600"/>
                  <a:gd name="T69" fmla="*/ 571 h 599"/>
                  <a:gd name="T70" fmla="*/ 207 w 600"/>
                  <a:gd name="T71" fmla="*/ 584 h 599"/>
                  <a:gd name="T72" fmla="*/ 244 w 600"/>
                  <a:gd name="T73" fmla="*/ 594 h 599"/>
                  <a:gd name="T74" fmla="*/ 281 w 600"/>
                  <a:gd name="T75" fmla="*/ 599 h 599"/>
                  <a:gd name="T76" fmla="*/ 319 w 600"/>
                  <a:gd name="T77" fmla="*/ 599 h 599"/>
                  <a:gd name="T78" fmla="*/ 356 w 600"/>
                  <a:gd name="T79" fmla="*/ 594 h 599"/>
                  <a:gd name="T80" fmla="*/ 393 w 600"/>
                  <a:gd name="T81" fmla="*/ 584 h 599"/>
                  <a:gd name="T82" fmla="*/ 428 w 600"/>
                  <a:gd name="T83" fmla="*/ 571 h 599"/>
                  <a:gd name="T84" fmla="*/ 461 w 600"/>
                  <a:gd name="T85" fmla="*/ 552 h 599"/>
                  <a:gd name="T86" fmla="*/ 491 w 600"/>
                  <a:gd name="T87" fmla="*/ 530 h 599"/>
                  <a:gd name="T88" fmla="*/ 519 w 600"/>
                  <a:gd name="T89" fmla="*/ 504 h 599"/>
                  <a:gd name="T90" fmla="*/ 543 w 600"/>
                  <a:gd name="T91" fmla="*/ 475 h 599"/>
                  <a:gd name="T92" fmla="*/ 563 w 600"/>
                  <a:gd name="T93" fmla="*/ 444 h 599"/>
                  <a:gd name="T94" fmla="*/ 579 w 600"/>
                  <a:gd name="T95" fmla="*/ 410 h 599"/>
                  <a:gd name="T96" fmla="*/ 591 w 600"/>
                  <a:gd name="T97" fmla="*/ 374 h 599"/>
                  <a:gd name="T98" fmla="*/ 598 w 600"/>
                  <a:gd name="T99" fmla="*/ 337 h 599"/>
                  <a:gd name="T100" fmla="*/ 600 w 600"/>
                  <a:gd name="T101" fmla="*/ 299 h 599"/>
                  <a:gd name="T102" fmla="*/ 598 w 600"/>
                  <a:gd name="T103" fmla="*/ 261 h 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0" h="599">
                    <a:moveTo>
                      <a:pt x="598" y="261"/>
                    </a:moveTo>
                    <a:lnTo>
                      <a:pt x="598" y="261"/>
                    </a:lnTo>
                    <a:lnTo>
                      <a:pt x="591" y="224"/>
                    </a:lnTo>
                    <a:lnTo>
                      <a:pt x="579" y="189"/>
                    </a:lnTo>
                    <a:lnTo>
                      <a:pt x="563" y="154"/>
                    </a:lnTo>
                    <a:lnTo>
                      <a:pt x="543" y="123"/>
                    </a:lnTo>
                    <a:lnTo>
                      <a:pt x="519" y="94"/>
                    </a:lnTo>
                    <a:lnTo>
                      <a:pt x="491" y="68"/>
                    </a:lnTo>
                    <a:lnTo>
                      <a:pt x="461" y="46"/>
                    </a:lnTo>
                    <a:lnTo>
                      <a:pt x="428" y="27"/>
                    </a:lnTo>
                    <a:lnTo>
                      <a:pt x="393" y="14"/>
                    </a:lnTo>
                    <a:lnTo>
                      <a:pt x="356" y="4"/>
                    </a:lnTo>
                    <a:lnTo>
                      <a:pt x="319" y="0"/>
                    </a:lnTo>
                    <a:lnTo>
                      <a:pt x="281" y="0"/>
                    </a:lnTo>
                    <a:lnTo>
                      <a:pt x="244" y="4"/>
                    </a:lnTo>
                    <a:lnTo>
                      <a:pt x="207" y="14"/>
                    </a:lnTo>
                    <a:lnTo>
                      <a:pt x="172" y="27"/>
                    </a:lnTo>
                    <a:lnTo>
                      <a:pt x="139" y="46"/>
                    </a:lnTo>
                    <a:lnTo>
                      <a:pt x="109" y="68"/>
                    </a:lnTo>
                    <a:lnTo>
                      <a:pt x="81" y="94"/>
                    </a:lnTo>
                    <a:lnTo>
                      <a:pt x="57" y="123"/>
                    </a:lnTo>
                    <a:lnTo>
                      <a:pt x="37" y="154"/>
                    </a:lnTo>
                    <a:lnTo>
                      <a:pt x="21" y="189"/>
                    </a:lnTo>
                    <a:lnTo>
                      <a:pt x="9" y="224"/>
                    </a:lnTo>
                    <a:lnTo>
                      <a:pt x="2" y="261"/>
                    </a:lnTo>
                    <a:lnTo>
                      <a:pt x="0" y="299"/>
                    </a:lnTo>
                    <a:lnTo>
                      <a:pt x="2" y="337"/>
                    </a:lnTo>
                    <a:lnTo>
                      <a:pt x="9" y="374"/>
                    </a:lnTo>
                    <a:lnTo>
                      <a:pt x="21" y="410"/>
                    </a:lnTo>
                    <a:lnTo>
                      <a:pt x="37" y="444"/>
                    </a:lnTo>
                    <a:lnTo>
                      <a:pt x="57" y="475"/>
                    </a:lnTo>
                    <a:lnTo>
                      <a:pt x="81" y="504"/>
                    </a:lnTo>
                    <a:lnTo>
                      <a:pt x="109" y="530"/>
                    </a:lnTo>
                    <a:lnTo>
                      <a:pt x="139" y="552"/>
                    </a:lnTo>
                    <a:lnTo>
                      <a:pt x="172" y="571"/>
                    </a:lnTo>
                    <a:lnTo>
                      <a:pt x="207" y="584"/>
                    </a:lnTo>
                    <a:lnTo>
                      <a:pt x="244" y="594"/>
                    </a:lnTo>
                    <a:lnTo>
                      <a:pt x="281" y="599"/>
                    </a:lnTo>
                    <a:lnTo>
                      <a:pt x="319" y="599"/>
                    </a:lnTo>
                    <a:lnTo>
                      <a:pt x="356" y="594"/>
                    </a:lnTo>
                    <a:lnTo>
                      <a:pt x="393" y="584"/>
                    </a:lnTo>
                    <a:lnTo>
                      <a:pt x="428" y="571"/>
                    </a:lnTo>
                    <a:lnTo>
                      <a:pt x="461" y="552"/>
                    </a:lnTo>
                    <a:lnTo>
                      <a:pt x="491" y="530"/>
                    </a:lnTo>
                    <a:lnTo>
                      <a:pt x="519" y="504"/>
                    </a:lnTo>
                    <a:lnTo>
                      <a:pt x="543" y="475"/>
                    </a:lnTo>
                    <a:lnTo>
                      <a:pt x="563" y="444"/>
                    </a:lnTo>
                    <a:lnTo>
                      <a:pt x="579" y="410"/>
                    </a:lnTo>
                    <a:lnTo>
                      <a:pt x="591" y="374"/>
                    </a:lnTo>
                    <a:lnTo>
                      <a:pt x="598" y="337"/>
                    </a:lnTo>
                    <a:lnTo>
                      <a:pt x="600" y="299"/>
                    </a:lnTo>
                    <a:lnTo>
                      <a:pt x="598" y="26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03" name="Freeform 1093"/>
              <p:cNvSpPr>
                <a:spLocks/>
              </p:cNvSpPr>
              <p:nvPr/>
            </p:nvSpPr>
            <p:spPr bwMode="auto">
              <a:xfrm>
                <a:off x="5533" y="2942"/>
                <a:ext cx="310" cy="309"/>
              </a:xfrm>
              <a:custGeom>
                <a:avLst/>
                <a:gdLst>
                  <a:gd name="T0" fmla="*/ 598 w 600"/>
                  <a:gd name="T1" fmla="*/ 261 h 599"/>
                  <a:gd name="T2" fmla="*/ 598 w 600"/>
                  <a:gd name="T3" fmla="*/ 261 h 599"/>
                  <a:gd name="T4" fmla="*/ 591 w 600"/>
                  <a:gd name="T5" fmla="*/ 224 h 599"/>
                  <a:gd name="T6" fmla="*/ 579 w 600"/>
                  <a:gd name="T7" fmla="*/ 189 h 599"/>
                  <a:gd name="T8" fmla="*/ 563 w 600"/>
                  <a:gd name="T9" fmla="*/ 154 h 599"/>
                  <a:gd name="T10" fmla="*/ 543 w 600"/>
                  <a:gd name="T11" fmla="*/ 123 h 599"/>
                  <a:gd name="T12" fmla="*/ 519 w 600"/>
                  <a:gd name="T13" fmla="*/ 94 h 599"/>
                  <a:gd name="T14" fmla="*/ 491 w 600"/>
                  <a:gd name="T15" fmla="*/ 68 h 599"/>
                  <a:gd name="T16" fmla="*/ 461 w 600"/>
                  <a:gd name="T17" fmla="*/ 46 h 599"/>
                  <a:gd name="T18" fmla="*/ 428 w 600"/>
                  <a:gd name="T19" fmla="*/ 27 h 599"/>
                  <a:gd name="T20" fmla="*/ 393 w 600"/>
                  <a:gd name="T21" fmla="*/ 14 h 599"/>
                  <a:gd name="T22" fmla="*/ 356 w 600"/>
                  <a:gd name="T23" fmla="*/ 4 h 599"/>
                  <a:gd name="T24" fmla="*/ 319 w 600"/>
                  <a:gd name="T25" fmla="*/ 0 h 599"/>
                  <a:gd name="T26" fmla="*/ 281 w 600"/>
                  <a:gd name="T27" fmla="*/ 0 h 599"/>
                  <a:gd name="T28" fmla="*/ 244 w 600"/>
                  <a:gd name="T29" fmla="*/ 4 h 599"/>
                  <a:gd name="T30" fmla="*/ 207 w 600"/>
                  <a:gd name="T31" fmla="*/ 14 h 599"/>
                  <a:gd name="T32" fmla="*/ 172 w 600"/>
                  <a:gd name="T33" fmla="*/ 27 h 599"/>
                  <a:gd name="T34" fmla="*/ 139 w 600"/>
                  <a:gd name="T35" fmla="*/ 46 h 599"/>
                  <a:gd name="T36" fmla="*/ 109 w 600"/>
                  <a:gd name="T37" fmla="*/ 68 h 599"/>
                  <a:gd name="T38" fmla="*/ 81 w 600"/>
                  <a:gd name="T39" fmla="*/ 94 h 599"/>
                  <a:gd name="T40" fmla="*/ 57 w 600"/>
                  <a:gd name="T41" fmla="*/ 123 h 599"/>
                  <a:gd name="T42" fmla="*/ 37 w 600"/>
                  <a:gd name="T43" fmla="*/ 154 h 599"/>
                  <a:gd name="T44" fmla="*/ 21 w 600"/>
                  <a:gd name="T45" fmla="*/ 189 h 599"/>
                  <a:gd name="T46" fmla="*/ 9 w 600"/>
                  <a:gd name="T47" fmla="*/ 224 h 599"/>
                  <a:gd name="T48" fmla="*/ 2 w 600"/>
                  <a:gd name="T49" fmla="*/ 261 h 599"/>
                  <a:gd name="T50" fmla="*/ 0 w 600"/>
                  <a:gd name="T51" fmla="*/ 299 h 599"/>
                  <a:gd name="T52" fmla="*/ 2 w 600"/>
                  <a:gd name="T53" fmla="*/ 337 h 599"/>
                  <a:gd name="T54" fmla="*/ 9 w 600"/>
                  <a:gd name="T55" fmla="*/ 374 h 599"/>
                  <a:gd name="T56" fmla="*/ 21 w 600"/>
                  <a:gd name="T57" fmla="*/ 410 h 599"/>
                  <a:gd name="T58" fmla="*/ 37 w 600"/>
                  <a:gd name="T59" fmla="*/ 444 h 599"/>
                  <a:gd name="T60" fmla="*/ 57 w 600"/>
                  <a:gd name="T61" fmla="*/ 475 h 599"/>
                  <a:gd name="T62" fmla="*/ 81 w 600"/>
                  <a:gd name="T63" fmla="*/ 504 h 599"/>
                  <a:gd name="T64" fmla="*/ 109 w 600"/>
                  <a:gd name="T65" fmla="*/ 530 h 599"/>
                  <a:gd name="T66" fmla="*/ 139 w 600"/>
                  <a:gd name="T67" fmla="*/ 552 h 599"/>
                  <a:gd name="T68" fmla="*/ 172 w 600"/>
                  <a:gd name="T69" fmla="*/ 571 h 599"/>
                  <a:gd name="T70" fmla="*/ 207 w 600"/>
                  <a:gd name="T71" fmla="*/ 584 h 599"/>
                  <a:gd name="T72" fmla="*/ 244 w 600"/>
                  <a:gd name="T73" fmla="*/ 594 h 599"/>
                  <a:gd name="T74" fmla="*/ 281 w 600"/>
                  <a:gd name="T75" fmla="*/ 599 h 599"/>
                  <a:gd name="T76" fmla="*/ 319 w 600"/>
                  <a:gd name="T77" fmla="*/ 599 h 599"/>
                  <a:gd name="T78" fmla="*/ 356 w 600"/>
                  <a:gd name="T79" fmla="*/ 594 h 599"/>
                  <a:gd name="T80" fmla="*/ 393 w 600"/>
                  <a:gd name="T81" fmla="*/ 584 h 599"/>
                  <a:gd name="T82" fmla="*/ 428 w 600"/>
                  <a:gd name="T83" fmla="*/ 571 h 599"/>
                  <a:gd name="T84" fmla="*/ 461 w 600"/>
                  <a:gd name="T85" fmla="*/ 552 h 599"/>
                  <a:gd name="T86" fmla="*/ 491 w 600"/>
                  <a:gd name="T87" fmla="*/ 530 h 599"/>
                  <a:gd name="T88" fmla="*/ 519 w 600"/>
                  <a:gd name="T89" fmla="*/ 504 h 599"/>
                  <a:gd name="T90" fmla="*/ 543 w 600"/>
                  <a:gd name="T91" fmla="*/ 475 h 599"/>
                  <a:gd name="T92" fmla="*/ 563 w 600"/>
                  <a:gd name="T93" fmla="*/ 444 h 599"/>
                  <a:gd name="T94" fmla="*/ 579 w 600"/>
                  <a:gd name="T95" fmla="*/ 410 h 599"/>
                  <a:gd name="T96" fmla="*/ 591 w 600"/>
                  <a:gd name="T97" fmla="*/ 374 h 599"/>
                  <a:gd name="T98" fmla="*/ 598 w 600"/>
                  <a:gd name="T99" fmla="*/ 337 h 599"/>
                  <a:gd name="T100" fmla="*/ 600 w 600"/>
                  <a:gd name="T101" fmla="*/ 299 h 599"/>
                  <a:gd name="T102" fmla="*/ 598 w 600"/>
                  <a:gd name="T103" fmla="*/ 261 h 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0" h="599">
                    <a:moveTo>
                      <a:pt x="598" y="261"/>
                    </a:moveTo>
                    <a:lnTo>
                      <a:pt x="598" y="261"/>
                    </a:lnTo>
                    <a:lnTo>
                      <a:pt x="591" y="224"/>
                    </a:lnTo>
                    <a:lnTo>
                      <a:pt x="579" y="189"/>
                    </a:lnTo>
                    <a:lnTo>
                      <a:pt x="563" y="154"/>
                    </a:lnTo>
                    <a:lnTo>
                      <a:pt x="543" y="123"/>
                    </a:lnTo>
                    <a:lnTo>
                      <a:pt x="519" y="94"/>
                    </a:lnTo>
                    <a:lnTo>
                      <a:pt x="491" y="68"/>
                    </a:lnTo>
                    <a:lnTo>
                      <a:pt x="461" y="46"/>
                    </a:lnTo>
                    <a:lnTo>
                      <a:pt x="428" y="27"/>
                    </a:lnTo>
                    <a:lnTo>
                      <a:pt x="393" y="14"/>
                    </a:lnTo>
                    <a:lnTo>
                      <a:pt x="356" y="4"/>
                    </a:lnTo>
                    <a:lnTo>
                      <a:pt x="319" y="0"/>
                    </a:lnTo>
                    <a:lnTo>
                      <a:pt x="281" y="0"/>
                    </a:lnTo>
                    <a:lnTo>
                      <a:pt x="244" y="4"/>
                    </a:lnTo>
                    <a:lnTo>
                      <a:pt x="207" y="14"/>
                    </a:lnTo>
                    <a:lnTo>
                      <a:pt x="172" y="27"/>
                    </a:lnTo>
                    <a:lnTo>
                      <a:pt x="139" y="46"/>
                    </a:lnTo>
                    <a:lnTo>
                      <a:pt x="109" y="68"/>
                    </a:lnTo>
                    <a:lnTo>
                      <a:pt x="81" y="94"/>
                    </a:lnTo>
                    <a:lnTo>
                      <a:pt x="57" y="123"/>
                    </a:lnTo>
                    <a:lnTo>
                      <a:pt x="37" y="154"/>
                    </a:lnTo>
                    <a:lnTo>
                      <a:pt x="21" y="189"/>
                    </a:lnTo>
                    <a:lnTo>
                      <a:pt x="9" y="224"/>
                    </a:lnTo>
                    <a:lnTo>
                      <a:pt x="2" y="261"/>
                    </a:lnTo>
                    <a:lnTo>
                      <a:pt x="0" y="299"/>
                    </a:lnTo>
                    <a:lnTo>
                      <a:pt x="2" y="337"/>
                    </a:lnTo>
                    <a:lnTo>
                      <a:pt x="9" y="374"/>
                    </a:lnTo>
                    <a:lnTo>
                      <a:pt x="21" y="410"/>
                    </a:lnTo>
                    <a:lnTo>
                      <a:pt x="37" y="444"/>
                    </a:lnTo>
                    <a:lnTo>
                      <a:pt x="57" y="475"/>
                    </a:lnTo>
                    <a:lnTo>
                      <a:pt x="81" y="504"/>
                    </a:lnTo>
                    <a:lnTo>
                      <a:pt x="109" y="530"/>
                    </a:lnTo>
                    <a:lnTo>
                      <a:pt x="139" y="552"/>
                    </a:lnTo>
                    <a:lnTo>
                      <a:pt x="172" y="571"/>
                    </a:lnTo>
                    <a:lnTo>
                      <a:pt x="207" y="584"/>
                    </a:lnTo>
                    <a:lnTo>
                      <a:pt x="244" y="594"/>
                    </a:lnTo>
                    <a:lnTo>
                      <a:pt x="281" y="599"/>
                    </a:lnTo>
                    <a:lnTo>
                      <a:pt x="319" y="599"/>
                    </a:lnTo>
                    <a:lnTo>
                      <a:pt x="356" y="594"/>
                    </a:lnTo>
                    <a:lnTo>
                      <a:pt x="393" y="584"/>
                    </a:lnTo>
                    <a:lnTo>
                      <a:pt x="428" y="571"/>
                    </a:lnTo>
                    <a:lnTo>
                      <a:pt x="461" y="552"/>
                    </a:lnTo>
                    <a:lnTo>
                      <a:pt x="491" y="530"/>
                    </a:lnTo>
                    <a:lnTo>
                      <a:pt x="519" y="504"/>
                    </a:lnTo>
                    <a:lnTo>
                      <a:pt x="543" y="475"/>
                    </a:lnTo>
                    <a:lnTo>
                      <a:pt x="563" y="444"/>
                    </a:lnTo>
                    <a:lnTo>
                      <a:pt x="579" y="410"/>
                    </a:lnTo>
                    <a:lnTo>
                      <a:pt x="591" y="374"/>
                    </a:lnTo>
                    <a:lnTo>
                      <a:pt x="598" y="337"/>
                    </a:lnTo>
                    <a:lnTo>
                      <a:pt x="600" y="299"/>
                    </a:lnTo>
                    <a:lnTo>
                      <a:pt x="598" y="261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04" name="Freeform 1094"/>
              <p:cNvSpPr>
                <a:spLocks/>
              </p:cNvSpPr>
              <p:nvPr/>
            </p:nvSpPr>
            <p:spPr bwMode="auto">
              <a:xfrm>
                <a:off x="5392" y="2818"/>
                <a:ext cx="185" cy="185"/>
              </a:xfrm>
              <a:custGeom>
                <a:avLst/>
                <a:gdLst>
                  <a:gd name="T0" fmla="*/ 356 w 357"/>
                  <a:gd name="T1" fmla="*/ 156 h 357"/>
                  <a:gd name="T2" fmla="*/ 356 w 357"/>
                  <a:gd name="T3" fmla="*/ 156 h 357"/>
                  <a:gd name="T4" fmla="*/ 352 w 357"/>
                  <a:gd name="T5" fmla="*/ 134 h 357"/>
                  <a:gd name="T6" fmla="*/ 345 w 357"/>
                  <a:gd name="T7" fmla="*/ 113 h 357"/>
                  <a:gd name="T8" fmla="*/ 335 w 357"/>
                  <a:gd name="T9" fmla="*/ 92 h 357"/>
                  <a:gd name="T10" fmla="*/ 323 w 357"/>
                  <a:gd name="T11" fmla="*/ 73 h 357"/>
                  <a:gd name="T12" fmla="*/ 309 w 357"/>
                  <a:gd name="T13" fmla="*/ 56 h 357"/>
                  <a:gd name="T14" fmla="*/ 292 w 357"/>
                  <a:gd name="T15" fmla="*/ 41 h 357"/>
                  <a:gd name="T16" fmla="*/ 274 w 357"/>
                  <a:gd name="T17" fmla="*/ 27 h 357"/>
                  <a:gd name="T18" fmla="*/ 254 w 357"/>
                  <a:gd name="T19" fmla="*/ 17 h 357"/>
                  <a:gd name="T20" fmla="*/ 234 w 357"/>
                  <a:gd name="T21" fmla="*/ 8 h 357"/>
                  <a:gd name="T22" fmla="*/ 212 w 357"/>
                  <a:gd name="T23" fmla="*/ 3 h 357"/>
                  <a:gd name="T24" fmla="*/ 190 w 357"/>
                  <a:gd name="T25" fmla="*/ 0 h 357"/>
                  <a:gd name="T26" fmla="*/ 167 w 357"/>
                  <a:gd name="T27" fmla="*/ 0 h 357"/>
                  <a:gd name="T28" fmla="*/ 145 w 357"/>
                  <a:gd name="T29" fmla="*/ 3 h 357"/>
                  <a:gd name="T30" fmla="*/ 123 w 357"/>
                  <a:gd name="T31" fmla="*/ 8 h 357"/>
                  <a:gd name="T32" fmla="*/ 102 w 357"/>
                  <a:gd name="T33" fmla="*/ 17 h 357"/>
                  <a:gd name="T34" fmla="*/ 83 w 357"/>
                  <a:gd name="T35" fmla="*/ 27 h 357"/>
                  <a:gd name="T36" fmla="*/ 64 w 357"/>
                  <a:gd name="T37" fmla="*/ 41 h 357"/>
                  <a:gd name="T38" fmla="*/ 48 w 357"/>
                  <a:gd name="T39" fmla="*/ 56 h 357"/>
                  <a:gd name="T40" fmla="*/ 34 w 357"/>
                  <a:gd name="T41" fmla="*/ 73 h 357"/>
                  <a:gd name="T42" fmla="*/ 22 w 357"/>
                  <a:gd name="T43" fmla="*/ 92 h 357"/>
                  <a:gd name="T44" fmla="*/ 12 w 357"/>
                  <a:gd name="T45" fmla="*/ 113 h 357"/>
                  <a:gd name="T46" fmla="*/ 5 w 357"/>
                  <a:gd name="T47" fmla="*/ 134 h 357"/>
                  <a:gd name="T48" fmla="*/ 1 w 357"/>
                  <a:gd name="T49" fmla="*/ 156 h 357"/>
                  <a:gd name="T50" fmla="*/ 0 w 357"/>
                  <a:gd name="T51" fmla="*/ 178 h 357"/>
                  <a:gd name="T52" fmla="*/ 1 w 357"/>
                  <a:gd name="T53" fmla="*/ 201 h 357"/>
                  <a:gd name="T54" fmla="*/ 5 w 357"/>
                  <a:gd name="T55" fmla="*/ 223 h 357"/>
                  <a:gd name="T56" fmla="*/ 12 w 357"/>
                  <a:gd name="T57" fmla="*/ 244 h 357"/>
                  <a:gd name="T58" fmla="*/ 22 w 357"/>
                  <a:gd name="T59" fmla="*/ 265 h 357"/>
                  <a:gd name="T60" fmla="*/ 34 w 357"/>
                  <a:gd name="T61" fmla="*/ 283 h 357"/>
                  <a:gd name="T62" fmla="*/ 48 w 357"/>
                  <a:gd name="T63" fmla="*/ 301 h 357"/>
                  <a:gd name="T64" fmla="*/ 64 w 357"/>
                  <a:gd name="T65" fmla="*/ 316 h 357"/>
                  <a:gd name="T66" fmla="*/ 83 w 357"/>
                  <a:gd name="T67" fmla="*/ 329 h 357"/>
                  <a:gd name="T68" fmla="*/ 102 w 357"/>
                  <a:gd name="T69" fmla="*/ 340 h 357"/>
                  <a:gd name="T70" fmla="*/ 123 w 357"/>
                  <a:gd name="T71" fmla="*/ 348 h 357"/>
                  <a:gd name="T72" fmla="*/ 145 w 357"/>
                  <a:gd name="T73" fmla="*/ 354 h 357"/>
                  <a:gd name="T74" fmla="*/ 167 w 357"/>
                  <a:gd name="T75" fmla="*/ 357 h 357"/>
                  <a:gd name="T76" fmla="*/ 190 w 357"/>
                  <a:gd name="T77" fmla="*/ 357 h 357"/>
                  <a:gd name="T78" fmla="*/ 212 w 357"/>
                  <a:gd name="T79" fmla="*/ 354 h 357"/>
                  <a:gd name="T80" fmla="*/ 234 w 357"/>
                  <a:gd name="T81" fmla="*/ 348 h 357"/>
                  <a:gd name="T82" fmla="*/ 254 w 357"/>
                  <a:gd name="T83" fmla="*/ 340 h 357"/>
                  <a:gd name="T84" fmla="*/ 274 w 357"/>
                  <a:gd name="T85" fmla="*/ 329 h 357"/>
                  <a:gd name="T86" fmla="*/ 292 w 357"/>
                  <a:gd name="T87" fmla="*/ 316 h 357"/>
                  <a:gd name="T88" fmla="*/ 309 w 357"/>
                  <a:gd name="T89" fmla="*/ 301 h 357"/>
                  <a:gd name="T90" fmla="*/ 323 w 357"/>
                  <a:gd name="T91" fmla="*/ 283 h 357"/>
                  <a:gd name="T92" fmla="*/ 335 w 357"/>
                  <a:gd name="T93" fmla="*/ 265 h 357"/>
                  <a:gd name="T94" fmla="*/ 345 w 357"/>
                  <a:gd name="T95" fmla="*/ 244 h 357"/>
                  <a:gd name="T96" fmla="*/ 352 w 357"/>
                  <a:gd name="T97" fmla="*/ 223 h 357"/>
                  <a:gd name="T98" fmla="*/ 356 w 357"/>
                  <a:gd name="T99" fmla="*/ 201 h 357"/>
                  <a:gd name="T100" fmla="*/ 357 w 357"/>
                  <a:gd name="T101" fmla="*/ 178 h 357"/>
                  <a:gd name="T102" fmla="*/ 356 w 357"/>
                  <a:gd name="T103" fmla="*/ 156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57" h="357">
                    <a:moveTo>
                      <a:pt x="356" y="156"/>
                    </a:moveTo>
                    <a:lnTo>
                      <a:pt x="356" y="156"/>
                    </a:lnTo>
                    <a:lnTo>
                      <a:pt x="352" y="134"/>
                    </a:lnTo>
                    <a:lnTo>
                      <a:pt x="345" y="113"/>
                    </a:lnTo>
                    <a:lnTo>
                      <a:pt x="335" y="92"/>
                    </a:lnTo>
                    <a:lnTo>
                      <a:pt x="323" y="73"/>
                    </a:lnTo>
                    <a:lnTo>
                      <a:pt x="309" y="56"/>
                    </a:lnTo>
                    <a:lnTo>
                      <a:pt x="292" y="41"/>
                    </a:lnTo>
                    <a:lnTo>
                      <a:pt x="274" y="27"/>
                    </a:lnTo>
                    <a:lnTo>
                      <a:pt x="254" y="17"/>
                    </a:lnTo>
                    <a:lnTo>
                      <a:pt x="234" y="8"/>
                    </a:lnTo>
                    <a:lnTo>
                      <a:pt x="212" y="3"/>
                    </a:lnTo>
                    <a:lnTo>
                      <a:pt x="190" y="0"/>
                    </a:lnTo>
                    <a:lnTo>
                      <a:pt x="167" y="0"/>
                    </a:lnTo>
                    <a:lnTo>
                      <a:pt x="145" y="3"/>
                    </a:lnTo>
                    <a:lnTo>
                      <a:pt x="123" y="8"/>
                    </a:lnTo>
                    <a:lnTo>
                      <a:pt x="102" y="17"/>
                    </a:lnTo>
                    <a:lnTo>
                      <a:pt x="83" y="27"/>
                    </a:lnTo>
                    <a:lnTo>
                      <a:pt x="64" y="41"/>
                    </a:lnTo>
                    <a:lnTo>
                      <a:pt x="48" y="56"/>
                    </a:lnTo>
                    <a:lnTo>
                      <a:pt x="34" y="73"/>
                    </a:lnTo>
                    <a:lnTo>
                      <a:pt x="22" y="92"/>
                    </a:lnTo>
                    <a:lnTo>
                      <a:pt x="12" y="113"/>
                    </a:lnTo>
                    <a:lnTo>
                      <a:pt x="5" y="134"/>
                    </a:lnTo>
                    <a:lnTo>
                      <a:pt x="1" y="156"/>
                    </a:lnTo>
                    <a:lnTo>
                      <a:pt x="0" y="178"/>
                    </a:lnTo>
                    <a:lnTo>
                      <a:pt x="1" y="201"/>
                    </a:lnTo>
                    <a:lnTo>
                      <a:pt x="5" y="223"/>
                    </a:lnTo>
                    <a:lnTo>
                      <a:pt x="12" y="244"/>
                    </a:lnTo>
                    <a:lnTo>
                      <a:pt x="22" y="265"/>
                    </a:lnTo>
                    <a:lnTo>
                      <a:pt x="34" y="283"/>
                    </a:lnTo>
                    <a:lnTo>
                      <a:pt x="48" y="301"/>
                    </a:lnTo>
                    <a:lnTo>
                      <a:pt x="64" y="316"/>
                    </a:lnTo>
                    <a:lnTo>
                      <a:pt x="83" y="329"/>
                    </a:lnTo>
                    <a:lnTo>
                      <a:pt x="102" y="340"/>
                    </a:lnTo>
                    <a:lnTo>
                      <a:pt x="123" y="348"/>
                    </a:lnTo>
                    <a:lnTo>
                      <a:pt x="145" y="354"/>
                    </a:lnTo>
                    <a:lnTo>
                      <a:pt x="167" y="357"/>
                    </a:lnTo>
                    <a:lnTo>
                      <a:pt x="190" y="357"/>
                    </a:lnTo>
                    <a:lnTo>
                      <a:pt x="212" y="354"/>
                    </a:lnTo>
                    <a:lnTo>
                      <a:pt x="234" y="348"/>
                    </a:lnTo>
                    <a:lnTo>
                      <a:pt x="254" y="340"/>
                    </a:lnTo>
                    <a:lnTo>
                      <a:pt x="274" y="329"/>
                    </a:lnTo>
                    <a:lnTo>
                      <a:pt x="292" y="316"/>
                    </a:lnTo>
                    <a:lnTo>
                      <a:pt x="309" y="301"/>
                    </a:lnTo>
                    <a:lnTo>
                      <a:pt x="323" y="283"/>
                    </a:lnTo>
                    <a:lnTo>
                      <a:pt x="335" y="265"/>
                    </a:lnTo>
                    <a:lnTo>
                      <a:pt x="345" y="244"/>
                    </a:lnTo>
                    <a:lnTo>
                      <a:pt x="352" y="223"/>
                    </a:lnTo>
                    <a:lnTo>
                      <a:pt x="356" y="201"/>
                    </a:lnTo>
                    <a:lnTo>
                      <a:pt x="357" y="178"/>
                    </a:lnTo>
                    <a:lnTo>
                      <a:pt x="356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05" name="Freeform 1095"/>
              <p:cNvSpPr>
                <a:spLocks/>
              </p:cNvSpPr>
              <p:nvPr/>
            </p:nvSpPr>
            <p:spPr bwMode="auto">
              <a:xfrm>
                <a:off x="5392" y="2818"/>
                <a:ext cx="185" cy="185"/>
              </a:xfrm>
              <a:custGeom>
                <a:avLst/>
                <a:gdLst>
                  <a:gd name="T0" fmla="*/ 356 w 357"/>
                  <a:gd name="T1" fmla="*/ 156 h 357"/>
                  <a:gd name="T2" fmla="*/ 356 w 357"/>
                  <a:gd name="T3" fmla="*/ 156 h 357"/>
                  <a:gd name="T4" fmla="*/ 352 w 357"/>
                  <a:gd name="T5" fmla="*/ 134 h 357"/>
                  <a:gd name="T6" fmla="*/ 345 w 357"/>
                  <a:gd name="T7" fmla="*/ 113 h 357"/>
                  <a:gd name="T8" fmla="*/ 335 w 357"/>
                  <a:gd name="T9" fmla="*/ 92 h 357"/>
                  <a:gd name="T10" fmla="*/ 323 w 357"/>
                  <a:gd name="T11" fmla="*/ 73 h 357"/>
                  <a:gd name="T12" fmla="*/ 309 w 357"/>
                  <a:gd name="T13" fmla="*/ 56 h 357"/>
                  <a:gd name="T14" fmla="*/ 292 w 357"/>
                  <a:gd name="T15" fmla="*/ 41 h 357"/>
                  <a:gd name="T16" fmla="*/ 274 w 357"/>
                  <a:gd name="T17" fmla="*/ 27 h 357"/>
                  <a:gd name="T18" fmla="*/ 254 w 357"/>
                  <a:gd name="T19" fmla="*/ 17 h 357"/>
                  <a:gd name="T20" fmla="*/ 234 w 357"/>
                  <a:gd name="T21" fmla="*/ 8 h 357"/>
                  <a:gd name="T22" fmla="*/ 212 w 357"/>
                  <a:gd name="T23" fmla="*/ 3 h 357"/>
                  <a:gd name="T24" fmla="*/ 190 w 357"/>
                  <a:gd name="T25" fmla="*/ 0 h 357"/>
                  <a:gd name="T26" fmla="*/ 167 w 357"/>
                  <a:gd name="T27" fmla="*/ 0 h 357"/>
                  <a:gd name="T28" fmla="*/ 145 w 357"/>
                  <a:gd name="T29" fmla="*/ 3 h 357"/>
                  <a:gd name="T30" fmla="*/ 123 w 357"/>
                  <a:gd name="T31" fmla="*/ 8 h 357"/>
                  <a:gd name="T32" fmla="*/ 102 w 357"/>
                  <a:gd name="T33" fmla="*/ 17 h 357"/>
                  <a:gd name="T34" fmla="*/ 83 w 357"/>
                  <a:gd name="T35" fmla="*/ 27 h 357"/>
                  <a:gd name="T36" fmla="*/ 64 w 357"/>
                  <a:gd name="T37" fmla="*/ 41 h 357"/>
                  <a:gd name="T38" fmla="*/ 48 w 357"/>
                  <a:gd name="T39" fmla="*/ 56 h 357"/>
                  <a:gd name="T40" fmla="*/ 34 w 357"/>
                  <a:gd name="T41" fmla="*/ 73 h 357"/>
                  <a:gd name="T42" fmla="*/ 22 w 357"/>
                  <a:gd name="T43" fmla="*/ 92 h 357"/>
                  <a:gd name="T44" fmla="*/ 12 w 357"/>
                  <a:gd name="T45" fmla="*/ 113 h 357"/>
                  <a:gd name="T46" fmla="*/ 5 w 357"/>
                  <a:gd name="T47" fmla="*/ 134 h 357"/>
                  <a:gd name="T48" fmla="*/ 1 w 357"/>
                  <a:gd name="T49" fmla="*/ 156 h 357"/>
                  <a:gd name="T50" fmla="*/ 0 w 357"/>
                  <a:gd name="T51" fmla="*/ 178 h 357"/>
                  <a:gd name="T52" fmla="*/ 1 w 357"/>
                  <a:gd name="T53" fmla="*/ 201 h 357"/>
                  <a:gd name="T54" fmla="*/ 5 w 357"/>
                  <a:gd name="T55" fmla="*/ 223 h 357"/>
                  <a:gd name="T56" fmla="*/ 12 w 357"/>
                  <a:gd name="T57" fmla="*/ 244 h 357"/>
                  <a:gd name="T58" fmla="*/ 22 w 357"/>
                  <a:gd name="T59" fmla="*/ 265 h 357"/>
                  <a:gd name="T60" fmla="*/ 34 w 357"/>
                  <a:gd name="T61" fmla="*/ 283 h 357"/>
                  <a:gd name="T62" fmla="*/ 48 w 357"/>
                  <a:gd name="T63" fmla="*/ 301 h 357"/>
                  <a:gd name="T64" fmla="*/ 64 w 357"/>
                  <a:gd name="T65" fmla="*/ 316 h 357"/>
                  <a:gd name="T66" fmla="*/ 83 w 357"/>
                  <a:gd name="T67" fmla="*/ 329 h 357"/>
                  <a:gd name="T68" fmla="*/ 102 w 357"/>
                  <a:gd name="T69" fmla="*/ 340 h 357"/>
                  <a:gd name="T70" fmla="*/ 123 w 357"/>
                  <a:gd name="T71" fmla="*/ 348 h 357"/>
                  <a:gd name="T72" fmla="*/ 145 w 357"/>
                  <a:gd name="T73" fmla="*/ 354 h 357"/>
                  <a:gd name="T74" fmla="*/ 167 w 357"/>
                  <a:gd name="T75" fmla="*/ 357 h 357"/>
                  <a:gd name="T76" fmla="*/ 190 w 357"/>
                  <a:gd name="T77" fmla="*/ 357 h 357"/>
                  <a:gd name="T78" fmla="*/ 212 w 357"/>
                  <a:gd name="T79" fmla="*/ 354 h 357"/>
                  <a:gd name="T80" fmla="*/ 234 w 357"/>
                  <a:gd name="T81" fmla="*/ 348 h 357"/>
                  <a:gd name="T82" fmla="*/ 254 w 357"/>
                  <a:gd name="T83" fmla="*/ 340 h 357"/>
                  <a:gd name="T84" fmla="*/ 274 w 357"/>
                  <a:gd name="T85" fmla="*/ 329 h 357"/>
                  <a:gd name="T86" fmla="*/ 292 w 357"/>
                  <a:gd name="T87" fmla="*/ 316 h 357"/>
                  <a:gd name="T88" fmla="*/ 309 w 357"/>
                  <a:gd name="T89" fmla="*/ 301 h 357"/>
                  <a:gd name="T90" fmla="*/ 323 w 357"/>
                  <a:gd name="T91" fmla="*/ 283 h 357"/>
                  <a:gd name="T92" fmla="*/ 335 w 357"/>
                  <a:gd name="T93" fmla="*/ 265 h 357"/>
                  <a:gd name="T94" fmla="*/ 345 w 357"/>
                  <a:gd name="T95" fmla="*/ 244 h 357"/>
                  <a:gd name="T96" fmla="*/ 352 w 357"/>
                  <a:gd name="T97" fmla="*/ 223 h 357"/>
                  <a:gd name="T98" fmla="*/ 356 w 357"/>
                  <a:gd name="T99" fmla="*/ 201 h 357"/>
                  <a:gd name="T100" fmla="*/ 357 w 357"/>
                  <a:gd name="T101" fmla="*/ 178 h 357"/>
                  <a:gd name="T102" fmla="*/ 356 w 357"/>
                  <a:gd name="T103" fmla="*/ 156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57" h="357">
                    <a:moveTo>
                      <a:pt x="356" y="156"/>
                    </a:moveTo>
                    <a:lnTo>
                      <a:pt x="356" y="156"/>
                    </a:lnTo>
                    <a:lnTo>
                      <a:pt x="352" y="134"/>
                    </a:lnTo>
                    <a:lnTo>
                      <a:pt x="345" y="113"/>
                    </a:lnTo>
                    <a:lnTo>
                      <a:pt x="335" y="92"/>
                    </a:lnTo>
                    <a:lnTo>
                      <a:pt x="323" y="73"/>
                    </a:lnTo>
                    <a:lnTo>
                      <a:pt x="309" y="56"/>
                    </a:lnTo>
                    <a:lnTo>
                      <a:pt x="292" y="41"/>
                    </a:lnTo>
                    <a:lnTo>
                      <a:pt x="274" y="27"/>
                    </a:lnTo>
                    <a:lnTo>
                      <a:pt x="254" y="17"/>
                    </a:lnTo>
                    <a:lnTo>
                      <a:pt x="234" y="8"/>
                    </a:lnTo>
                    <a:lnTo>
                      <a:pt x="212" y="3"/>
                    </a:lnTo>
                    <a:lnTo>
                      <a:pt x="190" y="0"/>
                    </a:lnTo>
                    <a:lnTo>
                      <a:pt x="167" y="0"/>
                    </a:lnTo>
                    <a:lnTo>
                      <a:pt x="145" y="3"/>
                    </a:lnTo>
                    <a:lnTo>
                      <a:pt x="123" y="8"/>
                    </a:lnTo>
                    <a:lnTo>
                      <a:pt x="102" y="17"/>
                    </a:lnTo>
                    <a:lnTo>
                      <a:pt x="83" y="27"/>
                    </a:lnTo>
                    <a:lnTo>
                      <a:pt x="64" y="41"/>
                    </a:lnTo>
                    <a:lnTo>
                      <a:pt x="48" y="56"/>
                    </a:lnTo>
                    <a:lnTo>
                      <a:pt x="34" y="73"/>
                    </a:lnTo>
                    <a:lnTo>
                      <a:pt x="22" y="92"/>
                    </a:lnTo>
                    <a:lnTo>
                      <a:pt x="12" y="113"/>
                    </a:lnTo>
                    <a:lnTo>
                      <a:pt x="5" y="134"/>
                    </a:lnTo>
                    <a:lnTo>
                      <a:pt x="1" y="156"/>
                    </a:lnTo>
                    <a:lnTo>
                      <a:pt x="0" y="178"/>
                    </a:lnTo>
                    <a:lnTo>
                      <a:pt x="1" y="201"/>
                    </a:lnTo>
                    <a:lnTo>
                      <a:pt x="5" y="223"/>
                    </a:lnTo>
                    <a:lnTo>
                      <a:pt x="12" y="244"/>
                    </a:lnTo>
                    <a:lnTo>
                      <a:pt x="22" y="265"/>
                    </a:lnTo>
                    <a:lnTo>
                      <a:pt x="34" y="283"/>
                    </a:lnTo>
                    <a:lnTo>
                      <a:pt x="48" y="301"/>
                    </a:lnTo>
                    <a:lnTo>
                      <a:pt x="64" y="316"/>
                    </a:lnTo>
                    <a:lnTo>
                      <a:pt x="83" y="329"/>
                    </a:lnTo>
                    <a:lnTo>
                      <a:pt x="102" y="340"/>
                    </a:lnTo>
                    <a:lnTo>
                      <a:pt x="123" y="348"/>
                    </a:lnTo>
                    <a:lnTo>
                      <a:pt x="145" y="354"/>
                    </a:lnTo>
                    <a:lnTo>
                      <a:pt x="167" y="357"/>
                    </a:lnTo>
                    <a:lnTo>
                      <a:pt x="190" y="357"/>
                    </a:lnTo>
                    <a:lnTo>
                      <a:pt x="212" y="354"/>
                    </a:lnTo>
                    <a:lnTo>
                      <a:pt x="234" y="348"/>
                    </a:lnTo>
                    <a:lnTo>
                      <a:pt x="254" y="340"/>
                    </a:lnTo>
                    <a:lnTo>
                      <a:pt x="274" y="329"/>
                    </a:lnTo>
                    <a:lnTo>
                      <a:pt x="292" y="316"/>
                    </a:lnTo>
                    <a:lnTo>
                      <a:pt x="309" y="301"/>
                    </a:lnTo>
                    <a:lnTo>
                      <a:pt x="323" y="283"/>
                    </a:lnTo>
                    <a:lnTo>
                      <a:pt x="335" y="265"/>
                    </a:lnTo>
                    <a:lnTo>
                      <a:pt x="345" y="244"/>
                    </a:lnTo>
                    <a:lnTo>
                      <a:pt x="352" y="223"/>
                    </a:lnTo>
                    <a:lnTo>
                      <a:pt x="356" y="201"/>
                    </a:lnTo>
                    <a:lnTo>
                      <a:pt x="357" y="178"/>
                    </a:lnTo>
                    <a:lnTo>
                      <a:pt x="356" y="156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06" name="Freeform 1096"/>
              <p:cNvSpPr>
                <a:spLocks/>
              </p:cNvSpPr>
              <p:nvPr/>
            </p:nvSpPr>
            <p:spPr bwMode="auto">
              <a:xfrm>
                <a:off x="5706" y="3506"/>
                <a:ext cx="146" cy="145"/>
              </a:xfrm>
              <a:custGeom>
                <a:avLst/>
                <a:gdLst>
                  <a:gd name="T0" fmla="*/ 281 w 282"/>
                  <a:gd name="T1" fmla="*/ 123 h 281"/>
                  <a:gd name="T2" fmla="*/ 281 w 282"/>
                  <a:gd name="T3" fmla="*/ 123 h 281"/>
                  <a:gd name="T4" fmla="*/ 278 w 282"/>
                  <a:gd name="T5" fmla="*/ 106 h 281"/>
                  <a:gd name="T6" fmla="*/ 272 w 282"/>
                  <a:gd name="T7" fmla="*/ 89 h 281"/>
                  <a:gd name="T8" fmla="*/ 265 w 282"/>
                  <a:gd name="T9" fmla="*/ 73 h 281"/>
                  <a:gd name="T10" fmla="*/ 255 w 282"/>
                  <a:gd name="T11" fmla="*/ 58 h 281"/>
                  <a:gd name="T12" fmla="*/ 244 w 282"/>
                  <a:gd name="T13" fmla="*/ 44 h 281"/>
                  <a:gd name="T14" fmla="*/ 231 w 282"/>
                  <a:gd name="T15" fmla="*/ 32 h 281"/>
                  <a:gd name="T16" fmla="*/ 216 w 282"/>
                  <a:gd name="T17" fmla="*/ 22 h 281"/>
                  <a:gd name="T18" fmla="*/ 201 w 282"/>
                  <a:gd name="T19" fmla="*/ 13 h 281"/>
                  <a:gd name="T20" fmla="*/ 184 w 282"/>
                  <a:gd name="T21" fmla="*/ 6 h 281"/>
                  <a:gd name="T22" fmla="*/ 167 w 282"/>
                  <a:gd name="T23" fmla="*/ 2 h 281"/>
                  <a:gd name="T24" fmla="*/ 150 w 282"/>
                  <a:gd name="T25" fmla="*/ 0 h 281"/>
                  <a:gd name="T26" fmla="*/ 132 w 282"/>
                  <a:gd name="T27" fmla="*/ 0 h 281"/>
                  <a:gd name="T28" fmla="*/ 114 w 282"/>
                  <a:gd name="T29" fmla="*/ 2 h 281"/>
                  <a:gd name="T30" fmla="*/ 97 w 282"/>
                  <a:gd name="T31" fmla="*/ 6 h 281"/>
                  <a:gd name="T32" fmla="*/ 81 w 282"/>
                  <a:gd name="T33" fmla="*/ 13 h 281"/>
                  <a:gd name="T34" fmla="*/ 65 w 282"/>
                  <a:gd name="T35" fmla="*/ 22 h 281"/>
                  <a:gd name="T36" fmla="*/ 51 w 282"/>
                  <a:gd name="T37" fmla="*/ 32 h 281"/>
                  <a:gd name="T38" fmla="*/ 38 w 282"/>
                  <a:gd name="T39" fmla="*/ 44 h 281"/>
                  <a:gd name="T40" fmla="*/ 27 w 282"/>
                  <a:gd name="T41" fmla="*/ 58 h 281"/>
                  <a:gd name="T42" fmla="*/ 17 w 282"/>
                  <a:gd name="T43" fmla="*/ 73 h 281"/>
                  <a:gd name="T44" fmla="*/ 10 w 282"/>
                  <a:gd name="T45" fmla="*/ 89 h 281"/>
                  <a:gd name="T46" fmla="*/ 4 w 282"/>
                  <a:gd name="T47" fmla="*/ 106 h 281"/>
                  <a:gd name="T48" fmla="*/ 1 w 282"/>
                  <a:gd name="T49" fmla="*/ 123 h 281"/>
                  <a:gd name="T50" fmla="*/ 0 w 282"/>
                  <a:gd name="T51" fmla="*/ 141 h 281"/>
                  <a:gd name="T52" fmla="*/ 1 w 282"/>
                  <a:gd name="T53" fmla="*/ 158 h 281"/>
                  <a:gd name="T54" fmla="*/ 4 w 282"/>
                  <a:gd name="T55" fmla="*/ 176 h 281"/>
                  <a:gd name="T56" fmla="*/ 10 w 282"/>
                  <a:gd name="T57" fmla="*/ 192 h 281"/>
                  <a:gd name="T58" fmla="*/ 17 w 282"/>
                  <a:gd name="T59" fmla="*/ 209 h 281"/>
                  <a:gd name="T60" fmla="*/ 27 w 282"/>
                  <a:gd name="T61" fmla="*/ 224 h 281"/>
                  <a:gd name="T62" fmla="*/ 38 w 282"/>
                  <a:gd name="T63" fmla="*/ 237 h 281"/>
                  <a:gd name="T64" fmla="*/ 51 w 282"/>
                  <a:gd name="T65" fmla="*/ 249 h 281"/>
                  <a:gd name="T66" fmla="*/ 65 w 282"/>
                  <a:gd name="T67" fmla="*/ 260 h 281"/>
                  <a:gd name="T68" fmla="*/ 81 w 282"/>
                  <a:gd name="T69" fmla="*/ 268 h 281"/>
                  <a:gd name="T70" fmla="*/ 97 w 282"/>
                  <a:gd name="T71" fmla="*/ 275 h 281"/>
                  <a:gd name="T72" fmla="*/ 114 w 282"/>
                  <a:gd name="T73" fmla="*/ 279 h 281"/>
                  <a:gd name="T74" fmla="*/ 132 w 282"/>
                  <a:gd name="T75" fmla="*/ 281 h 281"/>
                  <a:gd name="T76" fmla="*/ 150 w 282"/>
                  <a:gd name="T77" fmla="*/ 281 h 281"/>
                  <a:gd name="T78" fmla="*/ 167 w 282"/>
                  <a:gd name="T79" fmla="*/ 279 h 281"/>
                  <a:gd name="T80" fmla="*/ 184 w 282"/>
                  <a:gd name="T81" fmla="*/ 275 h 281"/>
                  <a:gd name="T82" fmla="*/ 201 w 282"/>
                  <a:gd name="T83" fmla="*/ 268 h 281"/>
                  <a:gd name="T84" fmla="*/ 216 w 282"/>
                  <a:gd name="T85" fmla="*/ 260 h 281"/>
                  <a:gd name="T86" fmla="*/ 231 w 282"/>
                  <a:gd name="T87" fmla="*/ 249 h 281"/>
                  <a:gd name="T88" fmla="*/ 244 w 282"/>
                  <a:gd name="T89" fmla="*/ 237 h 281"/>
                  <a:gd name="T90" fmla="*/ 255 w 282"/>
                  <a:gd name="T91" fmla="*/ 224 h 281"/>
                  <a:gd name="T92" fmla="*/ 265 w 282"/>
                  <a:gd name="T93" fmla="*/ 209 h 281"/>
                  <a:gd name="T94" fmla="*/ 272 w 282"/>
                  <a:gd name="T95" fmla="*/ 192 h 281"/>
                  <a:gd name="T96" fmla="*/ 278 w 282"/>
                  <a:gd name="T97" fmla="*/ 176 h 281"/>
                  <a:gd name="T98" fmla="*/ 281 w 282"/>
                  <a:gd name="T99" fmla="*/ 158 h 281"/>
                  <a:gd name="T100" fmla="*/ 282 w 282"/>
                  <a:gd name="T101" fmla="*/ 141 h 281"/>
                  <a:gd name="T102" fmla="*/ 281 w 282"/>
                  <a:gd name="T103" fmla="*/ 123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2" h="281">
                    <a:moveTo>
                      <a:pt x="281" y="123"/>
                    </a:moveTo>
                    <a:lnTo>
                      <a:pt x="281" y="123"/>
                    </a:lnTo>
                    <a:lnTo>
                      <a:pt x="278" y="106"/>
                    </a:lnTo>
                    <a:lnTo>
                      <a:pt x="272" y="89"/>
                    </a:lnTo>
                    <a:lnTo>
                      <a:pt x="265" y="73"/>
                    </a:lnTo>
                    <a:lnTo>
                      <a:pt x="255" y="58"/>
                    </a:lnTo>
                    <a:lnTo>
                      <a:pt x="244" y="44"/>
                    </a:lnTo>
                    <a:lnTo>
                      <a:pt x="231" y="32"/>
                    </a:lnTo>
                    <a:lnTo>
                      <a:pt x="216" y="22"/>
                    </a:lnTo>
                    <a:lnTo>
                      <a:pt x="201" y="13"/>
                    </a:lnTo>
                    <a:lnTo>
                      <a:pt x="184" y="6"/>
                    </a:lnTo>
                    <a:lnTo>
                      <a:pt x="167" y="2"/>
                    </a:lnTo>
                    <a:lnTo>
                      <a:pt x="150" y="0"/>
                    </a:lnTo>
                    <a:lnTo>
                      <a:pt x="132" y="0"/>
                    </a:lnTo>
                    <a:lnTo>
                      <a:pt x="114" y="2"/>
                    </a:lnTo>
                    <a:lnTo>
                      <a:pt x="97" y="6"/>
                    </a:lnTo>
                    <a:lnTo>
                      <a:pt x="81" y="13"/>
                    </a:lnTo>
                    <a:lnTo>
                      <a:pt x="65" y="22"/>
                    </a:lnTo>
                    <a:lnTo>
                      <a:pt x="51" y="32"/>
                    </a:lnTo>
                    <a:lnTo>
                      <a:pt x="38" y="44"/>
                    </a:lnTo>
                    <a:lnTo>
                      <a:pt x="27" y="58"/>
                    </a:lnTo>
                    <a:lnTo>
                      <a:pt x="17" y="73"/>
                    </a:lnTo>
                    <a:lnTo>
                      <a:pt x="10" y="89"/>
                    </a:lnTo>
                    <a:lnTo>
                      <a:pt x="4" y="106"/>
                    </a:lnTo>
                    <a:lnTo>
                      <a:pt x="1" y="123"/>
                    </a:lnTo>
                    <a:lnTo>
                      <a:pt x="0" y="141"/>
                    </a:lnTo>
                    <a:lnTo>
                      <a:pt x="1" y="158"/>
                    </a:lnTo>
                    <a:lnTo>
                      <a:pt x="4" y="176"/>
                    </a:lnTo>
                    <a:lnTo>
                      <a:pt x="10" y="192"/>
                    </a:lnTo>
                    <a:lnTo>
                      <a:pt x="17" y="209"/>
                    </a:lnTo>
                    <a:lnTo>
                      <a:pt x="27" y="224"/>
                    </a:lnTo>
                    <a:lnTo>
                      <a:pt x="38" y="237"/>
                    </a:lnTo>
                    <a:lnTo>
                      <a:pt x="51" y="249"/>
                    </a:lnTo>
                    <a:lnTo>
                      <a:pt x="65" y="260"/>
                    </a:lnTo>
                    <a:lnTo>
                      <a:pt x="81" y="268"/>
                    </a:lnTo>
                    <a:lnTo>
                      <a:pt x="97" y="275"/>
                    </a:lnTo>
                    <a:lnTo>
                      <a:pt x="114" y="279"/>
                    </a:lnTo>
                    <a:lnTo>
                      <a:pt x="132" y="281"/>
                    </a:lnTo>
                    <a:lnTo>
                      <a:pt x="150" y="281"/>
                    </a:lnTo>
                    <a:lnTo>
                      <a:pt x="167" y="279"/>
                    </a:lnTo>
                    <a:lnTo>
                      <a:pt x="184" y="275"/>
                    </a:lnTo>
                    <a:lnTo>
                      <a:pt x="201" y="268"/>
                    </a:lnTo>
                    <a:lnTo>
                      <a:pt x="216" y="260"/>
                    </a:lnTo>
                    <a:lnTo>
                      <a:pt x="231" y="249"/>
                    </a:lnTo>
                    <a:lnTo>
                      <a:pt x="244" y="237"/>
                    </a:lnTo>
                    <a:lnTo>
                      <a:pt x="255" y="224"/>
                    </a:lnTo>
                    <a:lnTo>
                      <a:pt x="265" y="209"/>
                    </a:lnTo>
                    <a:lnTo>
                      <a:pt x="272" y="192"/>
                    </a:lnTo>
                    <a:lnTo>
                      <a:pt x="278" y="176"/>
                    </a:lnTo>
                    <a:lnTo>
                      <a:pt x="281" y="158"/>
                    </a:lnTo>
                    <a:lnTo>
                      <a:pt x="282" y="141"/>
                    </a:lnTo>
                    <a:lnTo>
                      <a:pt x="281" y="12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07" name="Freeform 1097"/>
              <p:cNvSpPr>
                <a:spLocks/>
              </p:cNvSpPr>
              <p:nvPr/>
            </p:nvSpPr>
            <p:spPr bwMode="auto">
              <a:xfrm>
                <a:off x="5706" y="3506"/>
                <a:ext cx="146" cy="145"/>
              </a:xfrm>
              <a:custGeom>
                <a:avLst/>
                <a:gdLst>
                  <a:gd name="T0" fmla="*/ 281 w 282"/>
                  <a:gd name="T1" fmla="*/ 123 h 281"/>
                  <a:gd name="T2" fmla="*/ 281 w 282"/>
                  <a:gd name="T3" fmla="*/ 123 h 281"/>
                  <a:gd name="T4" fmla="*/ 278 w 282"/>
                  <a:gd name="T5" fmla="*/ 106 h 281"/>
                  <a:gd name="T6" fmla="*/ 272 w 282"/>
                  <a:gd name="T7" fmla="*/ 89 h 281"/>
                  <a:gd name="T8" fmla="*/ 265 w 282"/>
                  <a:gd name="T9" fmla="*/ 73 h 281"/>
                  <a:gd name="T10" fmla="*/ 255 w 282"/>
                  <a:gd name="T11" fmla="*/ 58 h 281"/>
                  <a:gd name="T12" fmla="*/ 244 w 282"/>
                  <a:gd name="T13" fmla="*/ 44 h 281"/>
                  <a:gd name="T14" fmla="*/ 231 w 282"/>
                  <a:gd name="T15" fmla="*/ 32 h 281"/>
                  <a:gd name="T16" fmla="*/ 216 w 282"/>
                  <a:gd name="T17" fmla="*/ 22 h 281"/>
                  <a:gd name="T18" fmla="*/ 201 w 282"/>
                  <a:gd name="T19" fmla="*/ 13 h 281"/>
                  <a:gd name="T20" fmla="*/ 184 w 282"/>
                  <a:gd name="T21" fmla="*/ 6 h 281"/>
                  <a:gd name="T22" fmla="*/ 167 w 282"/>
                  <a:gd name="T23" fmla="*/ 2 h 281"/>
                  <a:gd name="T24" fmla="*/ 150 w 282"/>
                  <a:gd name="T25" fmla="*/ 0 h 281"/>
                  <a:gd name="T26" fmla="*/ 132 w 282"/>
                  <a:gd name="T27" fmla="*/ 0 h 281"/>
                  <a:gd name="T28" fmla="*/ 114 w 282"/>
                  <a:gd name="T29" fmla="*/ 2 h 281"/>
                  <a:gd name="T30" fmla="*/ 97 w 282"/>
                  <a:gd name="T31" fmla="*/ 6 h 281"/>
                  <a:gd name="T32" fmla="*/ 81 w 282"/>
                  <a:gd name="T33" fmla="*/ 13 h 281"/>
                  <a:gd name="T34" fmla="*/ 65 w 282"/>
                  <a:gd name="T35" fmla="*/ 22 h 281"/>
                  <a:gd name="T36" fmla="*/ 51 w 282"/>
                  <a:gd name="T37" fmla="*/ 32 h 281"/>
                  <a:gd name="T38" fmla="*/ 38 w 282"/>
                  <a:gd name="T39" fmla="*/ 44 h 281"/>
                  <a:gd name="T40" fmla="*/ 27 w 282"/>
                  <a:gd name="T41" fmla="*/ 58 h 281"/>
                  <a:gd name="T42" fmla="*/ 17 w 282"/>
                  <a:gd name="T43" fmla="*/ 73 h 281"/>
                  <a:gd name="T44" fmla="*/ 10 w 282"/>
                  <a:gd name="T45" fmla="*/ 89 h 281"/>
                  <a:gd name="T46" fmla="*/ 4 w 282"/>
                  <a:gd name="T47" fmla="*/ 106 h 281"/>
                  <a:gd name="T48" fmla="*/ 1 w 282"/>
                  <a:gd name="T49" fmla="*/ 123 h 281"/>
                  <a:gd name="T50" fmla="*/ 0 w 282"/>
                  <a:gd name="T51" fmla="*/ 141 h 281"/>
                  <a:gd name="T52" fmla="*/ 1 w 282"/>
                  <a:gd name="T53" fmla="*/ 158 h 281"/>
                  <a:gd name="T54" fmla="*/ 4 w 282"/>
                  <a:gd name="T55" fmla="*/ 176 h 281"/>
                  <a:gd name="T56" fmla="*/ 10 w 282"/>
                  <a:gd name="T57" fmla="*/ 192 h 281"/>
                  <a:gd name="T58" fmla="*/ 17 w 282"/>
                  <a:gd name="T59" fmla="*/ 209 h 281"/>
                  <a:gd name="T60" fmla="*/ 27 w 282"/>
                  <a:gd name="T61" fmla="*/ 224 h 281"/>
                  <a:gd name="T62" fmla="*/ 38 w 282"/>
                  <a:gd name="T63" fmla="*/ 237 h 281"/>
                  <a:gd name="T64" fmla="*/ 51 w 282"/>
                  <a:gd name="T65" fmla="*/ 249 h 281"/>
                  <a:gd name="T66" fmla="*/ 65 w 282"/>
                  <a:gd name="T67" fmla="*/ 260 h 281"/>
                  <a:gd name="T68" fmla="*/ 81 w 282"/>
                  <a:gd name="T69" fmla="*/ 268 h 281"/>
                  <a:gd name="T70" fmla="*/ 97 w 282"/>
                  <a:gd name="T71" fmla="*/ 275 h 281"/>
                  <a:gd name="T72" fmla="*/ 114 w 282"/>
                  <a:gd name="T73" fmla="*/ 279 h 281"/>
                  <a:gd name="T74" fmla="*/ 132 w 282"/>
                  <a:gd name="T75" fmla="*/ 281 h 281"/>
                  <a:gd name="T76" fmla="*/ 150 w 282"/>
                  <a:gd name="T77" fmla="*/ 281 h 281"/>
                  <a:gd name="T78" fmla="*/ 167 w 282"/>
                  <a:gd name="T79" fmla="*/ 279 h 281"/>
                  <a:gd name="T80" fmla="*/ 184 w 282"/>
                  <a:gd name="T81" fmla="*/ 275 h 281"/>
                  <a:gd name="T82" fmla="*/ 201 w 282"/>
                  <a:gd name="T83" fmla="*/ 268 h 281"/>
                  <a:gd name="T84" fmla="*/ 216 w 282"/>
                  <a:gd name="T85" fmla="*/ 260 h 281"/>
                  <a:gd name="T86" fmla="*/ 231 w 282"/>
                  <a:gd name="T87" fmla="*/ 249 h 281"/>
                  <a:gd name="T88" fmla="*/ 244 w 282"/>
                  <a:gd name="T89" fmla="*/ 237 h 281"/>
                  <a:gd name="T90" fmla="*/ 255 w 282"/>
                  <a:gd name="T91" fmla="*/ 224 h 281"/>
                  <a:gd name="T92" fmla="*/ 265 w 282"/>
                  <a:gd name="T93" fmla="*/ 209 h 281"/>
                  <a:gd name="T94" fmla="*/ 272 w 282"/>
                  <a:gd name="T95" fmla="*/ 192 h 281"/>
                  <a:gd name="T96" fmla="*/ 278 w 282"/>
                  <a:gd name="T97" fmla="*/ 176 h 281"/>
                  <a:gd name="T98" fmla="*/ 281 w 282"/>
                  <a:gd name="T99" fmla="*/ 158 h 281"/>
                  <a:gd name="T100" fmla="*/ 282 w 282"/>
                  <a:gd name="T101" fmla="*/ 141 h 281"/>
                  <a:gd name="T102" fmla="*/ 281 w 282"/>
                  <a:gd name="T103" fmla="*/ 123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2" h="281">
                    <a:moveTo>
                      <a:pt x="281" y="123"/>
                    </a:moveTo>
                    <a:lnTo>
                      <a:pt x="281" y="123"/>
                    </a:lnTo>
                    <a:lnTo>
                      <a:pt x="278" y="106"/>
                    </a:lnTo>
                    <a:lnTo>
                      <a:pt x="272" y="89"/>
                    </a:lnTo>
                    <a:lnTo>
                      <a:pt x="265" y="73"/>
                    </a:lnTo>
                    <a:lnTo>
                      <a:pt x="255" y="58"/>
                    </a:lnTo>
                    <a:lnTo>
                      <a:pt x="244" y="44"/>
                    </a:lnTo>
                    <a:lnTo>
                      <a:pt x="231" y="32"/>
                    </a:lnTo>
                    <a:lnTo>
                      <a:pt x="216" y="22"/>
                    </a:lnTo>
                    <a:lnTo>
                      <a:pt x="201" y="13"/>
                    </a:lnTo>
                    <a:lnTo>
                      <a:pt x="184" y="6"/>
                    </a:lnTo>
                    <a:lnTo>
                      <a:pt x="167" y="2"/>
                    </a:lnTo>
                    <a:lnTo>
                      <a:pt x="150" y="0"/>
                    </a:lnTo>
                    <a:lnTo>
                      <a:pt x="132" y="0"/>
                    </a:lnTo>
                    <a:lnTo>
                      <a:pt x="114" y="2"/>
                    </a:lnTo>
                    <a:lnTo>
                      <a:pt x="97" y="6"/>
                    </a:lnTo>
                    <a:lnTo>
                      <a:pt x="81" y="13"/>
                    </a:lnTo>
                    <a:lnTo>
                      <a:pt x="65" y="22"/>
                    </a:lnTo>
                    <a:lnTo>
                      <a:pt x="51" y="32"/>
                    </a:lnTo>
                    <a:lnTo>
                      <a:pt x="38" y="44"/>
                    </a:lnTo>
                    <a:lnTo>
                      <a:pt x="27" y="58"/>
                    </a:lnTo>
                    <a:lnTo>
                      <a:pt x="17" y="73"/>
                    </a:lnTo>
                    <a:lnTo>
                      <a:pt x="10" y="89"/>
                    </a:lnTo>
                    <a:lnTo>
                      <a:pt x="4" y="106"/>
                    </a:lnTo>
                    <a:lnTo>
                      <a:pt x="1" y="123"/>
                    </a:lnTo>
                    <a:lnTo>
                      <a:pt x="0" y="141"/>
                    </a:lnTo>
                    <a:lnTo>
                      <a:pt x="1" y="158"/>
                    </a:lnTo>
                    <a:lnTo>
                      <a:pt x="4" y="176"/>
                    </a:lnTo>
                    <a:lnTo>
                      <a:pt x="10" y="192"/>
                    </a:lnTo>
                    <a:lnTo>
                      <a:pt x="17" y="209"/>
                    </a:lnTo>
                    <a:lnTo>
                      <a:pt x="27" y="224"/>
                    </a:lnTo>
                    <a:lnTo>
                      <a:pt x="38" y="237"/>
                    </a:lnTo>
                    <a:lnTo>
                      <a:pt x="51" y="249"/>
                    </a:lnTo>
                    <a:lnTo>
                      <a:pt x="65" y="260"/>
                    </a:lnTo>
                    <a:lnTo>
                      <a:pt x="81" y="268"/>
                    </a:lnTo>
                    <a:lnTo>
                      <a:pt x="97" y="275"/>
                    </a:lnTo>
                    <a:lnTo>
                      <a:pt x="114" y="279"/>
                    </a:lnTo>
                    <a:lnTo>
                      <a:pt x="132" y="281"/>
                    </a:lnTo>
                    <a:lnTo>
                      <a:pt x="150" y="281"/>
                    </a:lnTo>
                    <a:lnTo>
                      <a:pt x="167" y="279"/>
                    </a:lnTo>
                    <a:lnTo>
                      <a:pt x="184" y="275"/>
                    </a:lnTo>
                    <a:lnTo>
                      <a:pt x="201" y="268"/>
                    </a:lnTo>
                    <a:lnTo>
                      <a:pt x="216" y="260"/>
                    </a:lnTo>
                    <a:lnTo>
                      <a:pt x="231" y="249"/>
                    </a:lnTo>
                    <a:lnTo>
                      <a:pt x="244" y="237"/>
                    </a:lnTo>
                    <a:lnTo>
                      <a:pt x="255" y="224"/>
                    </a:lnTo>
                    <a:lnTo>
                      <a:pt x="265" y="209"/>
                    </a:lnTo>
                    <a:lnTo>
                      <a:pt x="272" y="192"/>
                    </a:lnTo>
                    <a:lnTo>
                      <a:pt x="278" y="176"/>
                    </a:lnTo>
                    <a:lnTo>
                      <a:pt x="281" y="158"/>
                    </a:lnTo>
                    <a:lnTo>
                      <a:pt x="282" y="141"/>
                    </a:lnTo>
                    <a:lnTo>
                      <a:pt x="281" y="123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08" name="Freeform 1098"/>
              <p:cNvSpPr>
                <a:spLocks/>
              </p:cNvSpPr>
              <p:nvPr/>
            </p:nvSpPr>
            <p:spPr bwMode="auto">
              <a:xfrm>
                <a:off x="5967" y="3422"/>
                <a:ext cx="164" cy="163"/>
              </a:xfrm>
              <a:custGeom>
                <a:avLst/>
                <a:gdLst>
                  <a:gd name="T0" fmla="*/ 316 w 318"/>
                  <a:gd name="T1" fmla="*/ 139 h 317"/>
                  <a:gd name="T2" fmla="*/ 316 w 318"/>
                  <a:gd name="T3" fmla="*/ 139 h 317"/>
                  <a:gd name="T4" fmla="*/ 313 w 318"/>
                  <a:gd name="T5" fmla="*/ 119 h 317"/>
                  <a:gd name="T6" fmla="*/ 307 w 318"/>
                  <a:gd name="T7" fmla="*/ 100 h 317"/>
                  <a:gd name="T8" fmla="*/ 298 w 318"/>
                  <a:gd name="T9" fmla="*/ 82 h 317"/>
                  <a:gd name="T10" fmla="*/ 287 w 318"/>
                  <a:gd name="T11" fmla="*/ 65 h 317"/>
                  <a:gd name="T12" fmla="*/ 275 w 318"/>
                  <a:gd name="T13" fmla="*/ 50 h 317"/>
                  <a:gd name="T14" fmla="*/ 260 w 318"/>
                  <a:gd name="T15" fmla="*/ 36 h 317"/>
                  <a:gd name="T16" fmla="*/ 244 w 318"/>
                  <a:gd name="T17" fmla="*/ 25 h 317"/>
                  <a:gd name="T18" fmla="*/ 226 w 318"/>
                  <a:gd name="T19" fmla="*/ 15 h 317"/>
                  <a:gd name="T20" fmla="*/ 208 w 318"/>
                  <a:gd name="T21" fmla="*/ 8 h 317"/>
                  <a:gd name="T22" fmla="*/ 189 w 318"/>
                  <a:gd name="T23" fmla="*/ 3 h 317"/>
                  <a:gd name="T24" fmla="*/ 169 w 318"/>
                  <a:gd name="T25" fmla="*/ 0 h 317"/>
                  <a:gd name="T26" fmla="*/ 149 w 318"/>
                  <a:gd name="T27" fmla="*/ 0 h 317"/>
                  <a:gd name="T28" fmla="*/ 129 w 318"/>
                  <a:gd name="T29" fmla="*/ 3 h 317"/>
                  <a:gd name="T30" fmla="*/ 110 w 318"/>
                  <a:gd name="T31" fmla="*/ 8 h 317"/>
                  <a:gd name="T32" fmla="*/ 91 w 318"/>
                  <a:gd name="T33" fmla="*/ 15 h 317"/>
                  <a:gd name="T34" fmla="*/ 74 w 318"/>
                  <a:gd name="T35" fmla="*/ 25 h 317"/>
                  <a:gd name="T36" fmla="*/ 57 w 318"/>
                  <a:gd name="T37" fmla="*/ 36 h 317"/>
                  <a:gd name="T38" fmla="*/ 43 w 318"/>
                  <a:gd name="T39" fmla="*/ 50 h 317"/>
                  <a:gd name="T40" fmla="*/ 30 w 318"/>
                  <a:gd name="T41" fmla="*/ 65 h 317"/>
                  <a:gd name="T42" fmla="*/ 19 w 318"/>
                  <a:gd name="T43" fmla="*/ 82 h 317"/>
                  <a:gd name="T44" fmla="*/ 11 w 318"/>
                  <a:gd name="T45" fmla="*/ 100 h 317"/>
                  <a:gd name="T46" fmla="*/ 5 w 318"/>
                  <a:gd name="T47" fmla="*/ 119 h 317"/>
                  <a:gd name="T48" fmla="*/ 1 w 318"/>
                  <a:gd name="T49" fmla="*/ 139 h 317"/>
                  <a:gd name="T50" fmla="*/ 0 w 318"/>
                  <a:gd name="T51" fmla="*/ 159 h 317"/>
                  <a:gd name="T52" fmla="*/ 1 w 318"/>
                  <a:gd name="T53" fmla="*/ 179 h 317"/>
                  <a:gd name="T54" fmla="*/ 5 w 318"/>
                  <a:gd name="T55" fmla="*/ 198 h 317"/>
                  <a:gd name="T56" fmla="*/ 11 w 318"/>
                  <a:gd name="T57" fmla="*/ 217 h 317"/>
                  <a:gd name="T58" fmla="*/ 19 w 318"/>
                  <a:gd name="T59" fmla="*/ 235 h 317"/>
                  <a:gd name="T60" fmla="*/ 30 w 318"/>
                  <a:gd name="T61" fmla="*/ 252 h 317"/>
                  <a:gd name="T62" fmla="*/ 43 w 318"/>
                  <a:gd name="T63" fmla="*/ 268 h 317"/>
                  <a:gd name="T64" fmla="*/ 57 w 318"/>
                  <a:gd name="T65" fmla="*/ 281 h 317"/>
                  <a:gd name="T66" fmla="*/ 74 w 318"/>
                  <a:gd name="T67" fmla="*/ 293 h 317"/>
                  <a:gd name="T68" fmla="*/ 91 w 318"/>
                  <a:gd name="T69" fmla="*/ 303 h 317"/>
                  <a:gd name="T70" fmla="*/ 110 w 318"/>
                  <a:gd name="T71" fmla="*/ 310 h 317"/>
                  <a:gd name="T72" fmla="*/ 129 w 318"/>
                  <a:gd name="T73" fmla="*/ 315 h 317"/>
                  <a:gd name="T74" fmla="*/ 149 w 318"/>
                  <a:gd name="T75" fmla="*/ 317 h 317"/>
                  <a:gd name="T76" fmla="*/ 169 w 318"/>
                  <a:gd name="T77" fmla="*/ 317 h 317"/>
                  <a:gd name="T78" fmla="*/ 189 w 318"/>
                  <a:gd name="T79" fmla="*/ 315 h 317"/>
                  <a:gd name="T80" fmla="*/ 208 w 318"/>
                  <a:gd name="T81" fmla="*/ 310 h 317"/>
                  <a:gd name="T82" fmla="*/ 226 w 318"/>
                  <a:gd name="T83" fmla="*/ 303 h 317"/>
                  <a:gd name="T84" fmla="*/ 244 w 318"/>
                  <a:gd name="T85" fmla="*/ 293 h 317"/>
                  <a:gd name="T86" fmla="*/ 260 w 318"/>
                  <a:gd name="T87" fmla="*/ 281 h 317"/>
                  <a:gd name="T88" fmla="*/ 275 w 318"/>
                  <a:gd name="T89" fmla="*/ 268 h 317"/>
                  <a:gd name="T90" fmla="*/ 287 w 318"/>
                  <a:gd name="T91" fmla="*/ 252 h 317"/>
                  <a:gd name="T92" fmla="*/ 298 w 318"/>
                  <a:gd name="T93" fmla="*/ 235 h 317"/>
                  <a:gd name="T94" fmla="*/ 307 w 318"/>
                  <a:gd name="T95" fmla="*/ 217 h 317"/>
                  <a:gd name="T96" fmla="*/ 313 w 318"/>
                  <a:gd name="T97" fmla="*/ 198 h 317"/>
                  <a:gd name="T98" fmla="*/ 316 w 318"/>
                  <a:gd name="T99" fmla="*/ 179 h 317"/>
                  <a:gd name="T100" fmla="*/ 318 w 318"/>
                  <a:gd name="T101" fmla="*/ 159 h 317"/>
                  <a:gd name="T102" fmla="*/ 316 w 318"/>
                  <a:gd name="T103" fmla="*/ 139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18" h="317">
                    <a:moveTo>
                      <a:pt x="316" y="139"/>
                    </a:moveTo>
                    <a:lnTo>
                      <a:pt x="316" y="139"/>
                    </a:lnTo>
                    <a:lnTo>
                      <a:pt x="313" y="119"/>
                    </a:lnTo>
                    <a:lnTo>
                      <a:pt x="307" y="100"/>
                    </a:lnTo>
                    <a:lnTo>
                      <a:pt x="298" y="82"/>
                    </a:lnTo>
                    <a:lnTo>
                      <a:pt x="287" y="65"/>
                    </a:lnTo>
                    <a:lnTo>
                      <a:pt x="275" y="50"/>
                    </a:lnTo>
                    <a:lnTo>
                      <a:pt x="260" y="36"/>
                    </a:lnTo>
                    <a:lnTo>
                      <a:pt x="244" y="25"/>
                    </a:lnTo>
                    <a:lnTo>
                      <a:pt x="226" y="15"/>
                    </a:lnTo>
                    <a:lnTo>
                      <a:pt x="208" y="8"/>
                    </a:lnTo>
                    <a:lnTo>
                      <a:pt x="189" y="3"/>
                    </a:lnTo>
                    <a:lnTo>
                      <a:pt x="169" y="0"/>
                    </a:lnTo>
                    <a:lnTo>
                      <a:pt x="149" y="0"/>
                    </a:lnTo>
                    <a:lnTo>
                      <a:pt x="129" y="3"/>
                    </a:lnTo>
                    <a:lnTo>
                      <a:pt x="110" y="8"/>
                    </a:lnTo>
                    <a:lnTo>
                      <a:pt x="91" y="15"/>
                    </a:lnTo>
                    <a:lnTo>
                      <a:pt x="74" y="25"/>
                    </a:lnTo>
                    <a:lnTo>
                      <a:pt x="57" y="36"/>
                    </a:lnTo>
                    <a:lnTo>
                      <a:pt x="43" y="50"/>
                    </a:lnTo>
                    <a:lnTo>
                      <a:pt x="30" y="65"/>
                    </a:lnTo>
                    <a:lnTo>
                      <a:pt x="19" y="82"/>
                    </a:lnTo>
                    <a:lnTo>
                      <a:pt x="11" y="100"/>
                    </a:lnTo>
                    <a:lnTo>
                      <a:pt x="5" y="119"/>
                    </a:lnTo>
                    <a:lnTo>
                      <a:pt x="1" y="139"/>
                    </a:lnTo>
                    <a:lnTo>
                      <a:pt x="0" y="159"/>
                    </a:lnTo>
                    <a:lnTo>
                      <a:pt x="1" y="179"/>
                    </a:lnTo>
                    <a:lnTo>
                      <a:pt x="5" y="198"/>
                    </a:lnTo>
                    <a:lnTo>
                      <a:pt x="11" y="217"/>
                    </a:lnTo>
                    <a:lnTo>
                      <a:pt x="19" y="235"/>
                    </a:lnTo>
                    <a:lnTo>
                      <a:pt x="30" y="252"/>
                    </a:lnTo>
                    <a:lnTo>
                      <a:pt x="43" y="268"/>
                    </a:lnTo>
                    <a:lnTo>
                      <a:pt x="57" y="281"/>
                    </a:lnTo>
                    <a:lnTo>
                      <a:pt x="74" y="293"/>
                    </a:lnTo>
                    <a:lnTo>
                      <a:pt x="91" y="303"/>
                    </a:lnTo>
                    <a:lnTo>
                      <a:pt x="110" y="310"/>
                    </a:lnTo>
                    <a:lnTo>
                      <a:pt x="129" y="315"/>
                    </a:lnTo>
                    <a:lnTo>
                      <a:pt x="149" y="317"/>
                    </a:lnTo>
                    <a:lnTo>
                      <a:pt x="169" y="317"/>
                    </a:lnTo>
                    <a:lnTo>
                      <a:pt x="189" y="315"/>
                    </a:lnTo>
                    <a:lnTo>
                      <a:pt x="208" y="310"/>
                    </a:lnTo>
                    <a:lnTo>
                      <a:pt x="226" y="303"/>
                    </a:lnTo>
                    <a:lnTo>
                      <a:pt x="244" y="293"/>
                    </a:lnTo>
                    <a:lnTo>
                      <a:pt x="260" y="281"/>
                    </a:lnTo>
                    <a:lnTo>
                      <a:pt x="275" y="268"/>
                    </a:lnTo>
                    <a:lnTo>
                      <a:pt x="287" y="252"/>
                    </a:lnTo>
                    <a:lnTo>
                      <a:pt x="298" y="235"/>
                    </a:lnTo>
                    <a:lnTo>
                      <a:pt x="307" y="217"/>
                    </a:lnTo>
                    <a:lnTo>
                      <a:pt x="313" y="198"/>
                    </a:lnTo>
                    <a:lnTo>
                      <a:pt x="316" y="179"/>
                    </a:lnTo>
                    <a:lnTo>
                      <a:pt x="318" y="159"/>
                    </a:lnTo>
                    <a:lnTo>
                      <a:pt x="316" y="13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09" name="Freeform 1099"/>
              <p:cNvSpPr>
                <a:spLocks/>
              </p:cNvSpPr>
              <p:nvPr/>
            </p:nvSpPr>
            <p:spPr bwMode="auto">
              <a:xfrm>
                <a:off x="5967" y="3422"/>
                <a:ext cx="164" cy="163"/>
              </a:xfrm>
              <a:custGeom>
                <a:avLst/>
                <a:gdLst>
                  <a:gd name="T0" fmla="*/ 316 w 318"/>
                  <a:gd name="T1" fmla="*/ 139 h 317"/>
                  <a:gd name="T2" fmla="*/ 316 w 318"/>
                  <a:gd name="T3" fmla="*/ 139 h 317"/>
                  <a:gd name="T4" fmla="*/ 313 w 318"/>
                  <a:gd name="T5" fmla="*/ 119 h 317"/>
                  <a:gd name="T6" fmla="*/ 307 w 318"/>
                  <a:gd name="T7" fmla="*/ 100 h 317"/>
                  <a:gd name="T8" fmla="*/ 298 w 318"/>
                  <a:gd name="T9" fmla="*/ 82 h 317"/>
                  <a:gd name="T10" fmla="*/ 287 w 318"/>
                  <a:gd name="T11" fmla="*/ 65 h 317"/>
                  <a:gd name="T12" fmla="*/ 275 w 318"/>
                  <a:gd name="T13" fmla="*/ 50 h 317"/>
                  <a:gd name="T14" fmla="*/ 260 w 318"/>
                  <a:gd name="T15" fmla="*/ 36 h 317"/>
                  <a:gd name="T16" fmla="*/ 244 w 318"/>
                  <a:gd name="T17" fmla="*/ 25 h 317"/>
                  <a:gd name="T18" fmla="*/ 226 w 318"/>
                  <a:gd name="T19" fmla="*/ 15 h 317"/>
                  <a:gd name="T20" fmla="*/ 208 w 318"/>
                  <a:gd name="T21" fmla="*/ 8 h 317"/>
                  <a:gd name="T22" fmla="*/ 189 w 318"/>
                  <a:gd name="T23" fmla="*/ 3 h 317"/>
                  <a:gd name="T24" fmla="*/ 169 w 318"/>
                  <a:gd name="T25" fmla="*/ 0 h 317"/>
                  <a:gd name="T26" fmla="*/ 149 w 318"/>
                  <a:gd name="T27" fmla="*/ 0 h 317"/>
                  <a:gd name="T28" fmla="*/ 129 w 318"/>
                  <a:gd name="T29" fmla="*/ 3 h 317"/>
                  <a:gd name="T30" fmla="*/ 110 w 318"/>
                  <a:gd name="T31" fmla="*/ 8 h 317"/>
                  <a:gd name="T32" fmla="*/ 91 w 318"/>
                  <a:gd name="T33" fmla="*/ 15 h 317"/>
                  <a:gd name="T34" fmla="*/ 74 w 318"/>
                  <a:gd name="T35" fmla="*/ 25 h 317"/>
                  <a:gd name="T36" fmla="*/ 57 w 318"/>
                  <a:gd name="T37" fmla="*/ 36 h 317"/>
                  <a:gd name="T38" fmla="*/ 43 w 318"/>
                  <a:gd name="T39" fmla="*/ 50 h 317"/>
                  <a:gd name="T40" fmla="*/ 30 w 318"/>
                  <a:gd name="T41" fmla="*/ 65 h 317"/>
                  <a:gd name="T42" fmla="*/ 19 w 318"/>
                  <a:gd name="T43" fmla="*/ 82 h 317"/>
                  <a:gd name="T44" fmla="*/ 11 w 318"/>
                  <a:gd name="T45" fmla="*/ 100 h 317"/>
                  <a:gd name="T46" fmla="*/ 5 w 318"/>
                  <a:gd name="T47" fmla="*/ 119 h 317"/>
                  <a:gd name="T48" fmla="*/ 1 w 318"/>
                  <a:gd name="T49" fmla="*/ 139 h 317"/>
                  <a:gd name="T50" fmla="*/ 0 w 318"/>
                  <a:gd name="T51" fmla="*/ 159 h 317"/>
                  <a:gd name="T52" fmla="*/ 1 w 318"/>
                  <a:gd name="T53" fmla="*/ 179 h 317"/>
                  <a:gd name="T54" fmla="*/ 5 w 318"/>
                  <a:gd name="T55" fmla="*/ 198 h 317"/>
                  <a:gd name="T56" fmla="*/ 11 w 318"/>
                  <a:gd name="T57" fmla="*/ 217 h 317"/>
                  <a:gd name="T58" fmla="*/ 19 w 318"/>
                  <a:gd name="T59" fmla="*/ 235 h 317"/>
                  <a:gd name="T60" fmla="*/ 30 w 318"/>
                  <a:gd name="T61" fmla="*/ 252 h 317"/>
                  <a:gd name="T62" fmla="*/ 43 w 318"/>
                  <a:gd name="T63" fmla="*/ 268 h 317"/>
                  <a:gd name="T64" fmla="*/ 57 w 318"/>
                  <a:gd name="T65" fmla="*/ 281 h 317"/>
                  <a:gd name="T66" fmla="*/ 74 w 318"/>
                  <a:gd name="T67" fmla="*/ 293 h 317"/>
                  <a:gd name="T68" fmla="*/ 91 w 318"/>
                  <a:gd name="T69" fmla="*/ 303 h 317"/>
                  <a:gd name="T70" fmla="*/ 110 w 318"/>
                  <a:gd name="T71" fmla="*/ 310 h 317"/>
                  <a:gd name="T72" fmla="*/ 129 w 318"/>
                  <a:gd name="T73" fmla="*/ 315 h 317"/>
                  <a:gd name="T74" fmla="*/ 149 w 318"/>
                  <a:gd name="T75" fmla="*/ 317 h 317"/>
                  <a:gd name="T76" fmla="*/ 169 w 318"/>
                  <a:gd name="T77" fmla="*/ 317 h 317"/>
                  <a:gd name="T78" fmla="*/ 189 w 318"/>
                  <a:gd name="T79" fmla="*/ 315 h 317"/>
                  <a:gd name="T80" fmla="*/ 208 w 318"/>
                  <a:gd name="T81" fmla="*/ 310 h 317"/>
                  <a:gd name="T82" fmla="*/ 226 w 318"/>
                  <a:gd name="T83" fmla="*/ 303 h 317"/>
                  <a:gd name="T84" fmla="*/ 244 w 318"/>
                  <a:gd name="T85" fmla="*/ 293 h 317"/>
                  <a:gd name="T86" fmla="*/ 260 w 318"/>
                  <a:gd name="T87" fmla="*/ 281 h 317"/>
                  <a:gd name="T88" fmla="*/ 275 w 318"/>
                  <a:gd name="T89" fmla="*/ 268 h 317"/>
                  <a:gd name="T90" fmla="*/ 287 w 318"/>
                  <a:gd name="T91" fmla="*/ 252 h 317"/>
                  <a:gd name="T92" fmla="*/ 298 w 318"/>
                  <a:gd name="T93" fmla="*/ 235 h 317"/>
                  <a:gd name="T94" fmla="*/ 307 w 318"/>
                  <a:gd name="T95" fmla="*/ 217 h 317"/>
                  <a:gd name="T96" fmla="*/ 313 w 318"/>
                  <a:gd name="T97" fmla="*/ 198 h 317"/>
                  <a:gd name="T98" fmla="*/ 316 w 318"/>
                  <a:gd name="T99" fmla="*/ 179 h 317"/>
                  <a:gd name="T100" fmla="*/ 318 w 318"/>
                  <a:gd name="T101" fmla="*/ 159 h 317"/>
                  <a:gd name="T102" fmla="*/ 316 w 318"/>
                  <a:gd name="T103" fmla="*/ 139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18" h="317">
                    <a:moveTo>
                      <a:pt x="316" y="139"/>
                    </a:moveTo>
                    <a:lnTo>
                      <a:pt x="316" y="139"/>
                    </a:lnTo>
                    <a:lnTo>
                      <a:pt x="313" y="119"/>
                    </a:lnTo>
                    <a:lnTo>
                      <a:pt x="307" y="100"/>
                    </a:lnTo>
                    <a:lnTo>
                      <a:pt x="298" y="82"/>
                    </a:lnTo>
                    <a:lnTo>
                      <a:pt x="287" y="65"/>
                    </a:lnTo>
                    <a:lnTo>
                      <a:pt x="275" y="50"/>
                    </a:lnTo>
                    <a:lnTo>
                      <a:pt x="260" y="36"/>
                    </a:lnTo>
                    <a:lnTo>
                      <a:pt x="244" y="25"/>
                    </a:lnTo>
                    <a:lnTo>
                      <a:pt x="226" y="15"/>
                    </a:lnTo>
                    <a:lnTo>
                      <a:pt x="208" y="8"/>
                    </a:lnTo>
                    <a:lnTo>
                      <a:pt x="189" y="3"/>
                    </a:lnTo>
                    <a:lnTo>
                      <a:pt x="169" y="0"/>
                    </a:lnTo>
                    <a:lnTo>
                      <a:pt x="149" y="0"/>
                    </a:lnTo>
                    <a:lnTo>
                      <a:pt x="129" y="3"/>
                    </a:lnTo>
                    <a:lnTo>
                      <a:pt x="110" y="8"/>
                    </a:lnTo>
                    <a:lnTo>
                      <a:pt x="91" y="15"/>
                    </a:lnTo>
                    <a:lnTo>
                      <a:pt x="74" y="25"/>
                    </a:lnTo>
                    <a:lnTo>
                      <a:pt x="57" y="36"/>
                    </a:lnTo>
                    <a:lnTo>
                      <a:pt x="43" y="50"/>
                    </a:lnTo>
                    <a:lnTo>
                      <a:pt x="30" y="65"/>
                    </a:lnTo>
                    <a:lnTo>
                      <a:pt x="19" y="82"/>
                    </a:lnTo>
                    <a:lnTo>
                      <a:pt x="11" y="100"/>
                    </a:lnTo>
                    <a:lnTo>
                      <a:pt x="5" y="119"/>
                    </a:lnTo>
                    <a:lnTo>
                      <a:pt x="1" y="139"/>
                    </a:lnTo>
                    <a:lnTo>
                      <a:pt x="0" y="159"/>
                    </a:lnTo>
                    <a:lnTo>
                      <a:pt x="1" y="179"/>
                    </a:lnTo>
                    <a:lnTo>
                      <a:pt x="5" y="198"/>
                    </a:lnTo>
                    <a:lnTo>
                      <a:pt x="11" y="217"/>
                    </a:lnTo>
                    <a:lnTo>
                      <a:pt x="19" y="235"/>
                    </a:lnTo>
                    <a:lnTo>
                      <a:pt x="30" y="252"/>
                    </a:lnTo>
                    <a:lnTo>
                      <a:pt x="43" y="268"/>
                    </a:lnTo>
                    <a:lnTo>
                      <a:pt x="57" y="281"/>
                    </a:lnTo>
                    <a:lnTo>
                      <a:pt x="74" y="293"/>
                    </a:lnTo>
                    <a:lnTo>
                      <a:pt x="91" y="303"/>
                    </a:lnTo>
                    <a:lnTo>
                      <a:pt x="110" y="310"/>
                    </a:lnTo>
                    <a:lnTo>
                      <a:pt x="129" y="315"/>
                    </a:lnTo>
                    <a:lnTo>
                      <a:pt x="149" y="317"/>
                    </a:lnTo>
                    <a:lnTo>
                      <a:pt x="169" y="317"/>
                    </a:lnTo>
                    <a:lnTo>
                      <a:pt x="189" y="315"/>
                    </a:lnTo>
                    <a:lnTo>
                      <a:pt x="208" y="310"/>
                    </a:lnTo>
                    <a:lnTo>
                      <a:pt x="226" y="303"/>
                    </a:lnTo>
                    <a:lnTo>
                      <a:pt x="244" y="293"/>
                    </a:lnTo>
                    <a:lnTo>
                      <a:pt x="260" y="281"/>
                    </a:lnTo>
                    <a:lnTo>
                      <a:pt x="275" y="268"/>
                    </a:lnTo>
                    <a:lnTo>
                      <a:pt x="287" y="252"/>
                    </a:lnTo>
                    <a:lnTo>
                      <a:pt x="298" y="235"/>
                    </a:lnTo>
                    <a:lnTo>
                      <a:pt x="307" y="217"/>
                    </a:lnTo>
                    <a:lnTo>
                      <a:pt x="313" y="198"/>
                    </a:lnTo>
                    <a:lnTo>
                      <a:pt x="316" y="179"/>
                    </a:lnTo>
                    <a:lnTo>
                      <a:pt x="318" y="159"/>
                    </a:lnTo>
                    <a:lnTo>
                      <a:pt x="316" y="13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10" name="Freeform 1100"/>
              <p:cNvSpPr>
                <a:spLocks/>
              </p:cNvSpPr>
              <p:nvPr/>
            </p:nvSpPr>
            <p:spPr bwMode="auto">
              <a:xfrm>
                <a:off x="4780" y="3035"/>
                <a:ext cx="140" cy="139"/>
              </a:xfrm>
              <a:custGeom>
                <a:avLst/>
                <a:gdLst>
                  <a:gd name="T0" fmla="*/ 269 w 270"/>
                  <a:gd name="T1" fmla="*/ 118 h 270"/>
                  <a:gd name="T2" fmla="*/ 269 w 270"/>
                  <a:gd name="T3" fmla="*/ 118 h 270"/>
                  <a:gd name="T4" fmla="*/ 266 w 270"/>
                  <a:gd name="T5" fmla="*/ 101 h 270"/>
                  <a:gd name="T6" fmla="*/ 261 w 270"/>
                  <a:gd name="T7" fmla="*/ 85 h 270"/>
                  <a:gd name="T8" fmla="*/ 254 w 270"/>
                  <a:gd name="T9" fmla="*/ 70 h 270"/>
                  <a:gd name="T10" fmla="*/ 245 w 270"/>
                  <a:gd name="T11" fmla="*/ 55 h 270"/>
                  <a:gd name="T12" fmla="*/ 234 w 270"/>
                  <a:gd name="T13" fmla="*/ 42 h 270"/>
                  <a:gd name="T14" fmla="*/ 221 w 270"/>
                  <a:gd name="T15" fmla="*/ 31 h 270"/>
                  <a:gd name="T16" fmla="*/ 208 w 270"/>
                  <a:gd name="T17" fmla="*/ 21 h 270"/>
                  <a:gd name="T18" fmla="*/ 193 w 270"/>
                  <a:gd name="T19" fmla="*/ 12 h 270"/>
                  <a:gd name="T20" fmla="*/ 177 w 270"/>
                  <a:gd name="T21" fmla="*/ 6 h 270"/>
                  <a:gd name="T22" fmla="*/ 160 w 270"/>
                  <a:gd name="T23" fmla="*/ 2 h 270"/>
                  <a:gd name="T24" fmla="*/ 144 w 270"/>
                  <a:gd name="T25" fmla="*/ 0 h 270"/>
                  <a:gd name="T26" fmla="*/ 127 w 270"/>
                  <a:gd name="T27" fmla="*/ 0 h 270"/>
                  <a:gd name="T28" fmla="*/ 110 w 270"/>
                  <a:gd name="T29" fmla="*/ 2 h 270"/>
                  <a:gd name="T30" fmla="*/ 93 w 270"/>
                  <a:gd name="T31" fmla="*/ 6 h 270"/>
                  <a:gd name="T32" fmla="*/ 77 w 270"/>
                  <a:gd name="T33" fmla="*/ 12 h 270"/>
                  <a:gd name="T34" fmla="*/ 63 w 270"/>
                  <a:gd name="T35" fmla="*/ 21 h 270"/>
                  <a:gd name="T36" fmla="*/ 49 w 270"/>
                  <a:gd name="T37" fmla="*/ 31 h 270"/>
                  <a:gd name="T38" fmla="*/ 36 w 270"/>
                  <a:gd name="T39" fmla="*/ 42 h 270"/>
                  <a:gd name="T40" fmla="*/ 26 w 270"/>
                  <a:gd name="T41" fmla="*/ 55 h 270"/>
                  <a:gd name="T42" fmla="*/ 17 w 270"/>
                  <a:gd name="T43" fmla="*/ 70 h 270"/>
                  <a:gd name="T44" fmla="*/ 9 w 270"/>
                  <a:gd name="T45" fmla="*/ 85 h 270"/>
                  <a:gd name="T46" fmla="*/ 4 w 270"/>
                  <a:gd name="T47" fmla="*/ 101 h 270"/>
                  <a:gd name="T48" fmla="*/ 1 w 270"/>
                  <a:gd name="T49" fmla="*/ 118 h 270"/>
                  <a:gd name="T50" fmla="*/ 0 w 270"/>
                  <a:gd name="T51" fmla="*/ 135 h 270"/>
                  <a:gd name="T52" fmla="*/ 1 w 270"/>
                  <a:gd name="T53" fmla="*/ 152 h 270"/>
                  <a:gd name="T54" fmla="*/ 4 w 270"/>
                  <a:gd name="T55" fmla="*/ 168 h 270"/>
                  <a:gd name="T56" fmla="*/ 9 w 270"/>
                  <a:gd name="T57" fmla="*/ 185 h 270"/>
                  <a:gd name="T58" fmla="*/ 17 w 270"/>
                  <a:gd name="T59" fmla="*/ 200 h 270"/>
                  <a:gd name="T60" fmla="*/ 26 w 270"/>
                  <a:gd name="T61" fmla="*/ 214 h 270"/>
                  <a:gd name="T62" fmla="*/ 36 w 270"/>
                  <a:gd name="T63" fmla="*/ 227 h 270"/>
                  <a:gd name="T64" fmla="*/ 49 w 270"/>
                  <a:gd name="T65" fmla="*/ 239 h 270"/>
                  <a:gd name="T66" fmla="*/ 63 w 270"/>
                  <a:gd name="T67" fmla="*/ 249 h 270"/>
                  <a:gd name="T68" fmla="*/ 77 w 270"/>
                  <a:gd name="T69" fmla="*/ 257 h 270"/>
                  <a:gd name="T70" fmla="*/ 93 w 270"/>
                  <a:gd name="T71" fmla="*/ 264 h 270"/>
                  <a:gd name="T72" fmla="*/ 110 w 270"/>
                  <a:gd name="T73" fmla="*/ 268 h 270"/>
                  <a:gd name="T74" fmla="*/ 127 w 270"/>
                  <a:gd name="T75" fmla="*/ 270 h 270"/>
                  <a:gd name="T76" fmla="*/ 144 w 270"/>
                  <a:gd name="T77" fmla="*/ 270 h 270"/>
                  <a:gd name="T78" fmla="*/ 160 w 270"/>
                  <a:gd name="T79" fmla="*/ 268 h 270"/>
                  <a:gd name="T80" fmla="*/ 177 w 270"/>
                  <a:gd name="T81" fmla="*/ 264 h 270"/>
                  <a:gd name="T82" fmla="*/ 193 w 270"/>
                  <a:gd name="T83" fmla="*/ 257 h 270"/>
                  <a:gd name="T84" fmla="*/ 208 w 270"/>
                  <a:gd name="T85" fmla="*/ 249 h 270"/>
                  <a:gd name="T86" fmla="*/ 221 w 270"/>
                  <a:gd name="T87" fmla="*/ 239 h 270"/>
                  <a:gd name="T88" fmla="*/ 234 w 270"/>
                  <a:gd name="T89" fmla="*/ 227 h 270"/>
                  <a:gd name="T90" fmla="*/ 245 w 270"/>
                  <a:gd name="T91" fmla="*/ 214 h 270"/>
                  <a:gd name="T92" fmla="*/ 254 w 270"/>
                  <a:gd name="T93" fmla="*/ 200 h 270"/>
                  <a:gd name="T94" fmla="*/ 261 w 270"/>
                  <a:gd name="T95" fmla="*/ 185 h 270"/>
                  <a:gd name="T96" fmla="*/ 266 w 270"/>
                  <a:gd name="T97" fmla="*/ 168 h 270"/>
                  <a:gd name="T98" fmla="*/ 269 w 270"/>
                  <a:gd name="T99" fmla="*/ 152 h 270"/>
                  <a:gd name="T100" fmla="*/ 270 w 270"/>
                  <a:gd name="T101" fmla="*/ 135 h 270"/>
                  <a:gd name="T102" fmla="*/ 269 w 270"/>
                  <a:gd name="T103" fmla="*/ 118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70" h="270">
                    <a:moveTo>
                      <a:pt x="269" y="118"/>
                    </a:moveTo>
                    <a:lnTo>
                      <a:pt x="269" y="118"/>
                    </a:lnTo>
                    <a:lnTo>
                      <a:pt x="266" y="101"/>
                    </a:lnTo>
                    <a:lnTo>
                      <a:pt x="261" y="85"/>
                    </a:lnTo>
                    <a:lnTo>
                      <a:pt x="254" y="70"/>
                    </a:lnTo>
                    <a:lnTo>
                      <a:pt x="245" y="55"/>
                    </a:lnTo>
                    <a:lnTo>
                      <a:pt x="234" y="42"/>
                    </a:lnTo>
                    <a:lnTo>
                      <a:pt x="221" y="31"/>
                    </a:lnTo>
                    <a:lnTo>
                      <a:pt x="208" y="21"/>
                    </a:lnTo>
                    <a:lnTo>
                      <a:pt x="193" y="12"/>
                    </a:lnTo>
                    <a:lnTo>
                      <a:pt x="177" y="6"/>
                    </a:lnTo>
                    <a:lnTo>
                      <a:pt x="160" y="2"/>
                    </a:lnTo>
                    <a:lnTo>
                      <a:pt x="144" y="0"/>
                    </a:lnTo>
                    <a:lnTo>
                      <a:pt x="127" y="0"/>
                    </a:lnTo>
                    <a:lnTo>
                      <a:pt x="110" y="2"/>
                    </a:lnTo>
                    <a:lnTo>
                      <a:pt x="93" y="6"/>
                    </a:lnTo>
                    <a:lnTo>
                      <a:pt x="77" y="12"/>
                    </a:lnTo>
                    <a:lnTo>
                      <a:pt x="63" y="21"/>
                    </a:lnTo>
                    <a:lnTo>
                      <a:pt x="49" y="31"/>
                    </a:lnTo>
                    <a:lnTo>
                      <a:pt x="36" y="42"/>
                    </a:lnTo>
                    <a:lnTo>
                      <a:pt x="26" y="55"/>
                    </a:lnTo>
                    <a:lnTo>
                      <a:pt x="17" y="70"/>
                    </a:lnTo>
                    <a:lnTo>
                      <a:pt x="9" y="85"/>
                    </a:lnTo>
                    <a:lnTo>
                      <a:pt x="4" y="101"/>
                    </a:lnTo>
                    <a:lnTo>
                      <a:pt x="1" y="118"/>
                    </a:lnTo>
                    <a:lnTo>
                      <a:pt x="0" y="135"/>
                    </a:lnTo>
                    <a:lnTo>
                      <a:pt x="1" y="152"/>
                    </a:lnTo>
                    <a:lnTo>
                      <a:pt x="4" y="168"/>
                    </a:lnTo>
                    <a:lnTo>
                      <a:pt x="9" y="185"/>
                    </a:lnTo>
                    <a:lnTo>
                      <a:pt x="17" y="200"/>
                    </a:lnTo>
                    <a:lnTo>
                      <a:pt x="26" y="214"/>
                    </a:lnTo>
                    <a:lnTo>
                      <a:pt x="36" y="227"/>
                    </a:lnTo>
                    <a:lnTo>
                      <a:pt x="49" y="239"/>
                    </a:lnTo>
                    <a:lnTo>
                      <a:pt x="63" y="249"/>
                    </a:lnTo>
                    <a:lnTo>
                      <a:pt x="77" y="257"/>
                    </a:lnTo>
                    <a:lnTo>
                      <a:pt x="93" y="264"/>
                    </a:lnTo>
                    <a:lnTo>
                      <a:pt x="110" y="268"/>
                    </a:lnTo>
                    <a:lnTo>
                      <a:pt x="127" y="270"/>
                    </a:lnTo>
                    <a:lnTo>
                      <a:pt x="144" y="270"/>
                    </a:lnTo>
                    <a:lnTo>
                      <a:pt x="160" y="268"/>
                    </a:lnTo>
                    <a:lnTo>
                      <a:pt x="177" y="264"/>
                    </a:lnTo>
                    <a:lnTo>
                      <a:pt x="193" y="257"/>
                    </a:lnTo>
                    <a:lnTo>
                      <a:pt x="208" y="249"/>
                    </a:lnTo>
                    <a:lnTo>
                      <a:pt x="221" y="239"/>
                    </a:lnTo>
                    <a:lnTo>
                      <a:pt x="234" y="227"/>
                    </a:lnTo>
                    <a:lnTo>
                      <a:pt x="245" y="214"/>
                    </a:lnTo>
                    <a:lnTo>
                      <a:pt x="254" y="200"/>
                    </a:lnTo>
                    <a:lnTo>
                      <a:pt x="261" y="185"/>
                    </a:lnTo>
                    <a:lnTo>
                      <a:pt x="266" y="168"/>
                    </a:lnTo>
                    <a:lnTo>
                      <a:pt x="269" y="152"/>
                    </a:lnTo>
                    <a:lnTo>
                      <a:pt x="270" y="135"/>
                    </a:lnTo>
                    <a:lnTo>
                      <a:pt x="269" y="11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11" name="Freeform 1101"/>
              <p:cNvSpPr>
                <a:spLocks/>
              </p:cNvSpPr>
              <p:nvPr/>
            </p:nvSpPr>
            <p:spPr bwMode="auto">
              <a:xfrm>
                <a:off x="4780" y="3035"/>
                <a:ext cx="140" cy="139"/>
              </a:xfrm>
              <a:custGeom>
                <a:avLst/>
                <a:gdLst>
                  <a:gd name="T0" fmla="*/ 269 w 270"/>
                  <a:gd name="T1" fmla="*/ 118 h 270"/>
                  <a:gd name="T2" fmla="*/ 269 w 270"/>
                  <a:gd name="T3" fmla="*/ 118 h 270"/>
                  <a:gd name="T4" fmla="*/ 266 w 270"/>
                  <a:gd name="T5" fmla="*/ 101 h 270"/>
                  <a:gd name="T6" fmla="*/ 261 w 270"/>
                  <a:gd name="T7" fmla="*/ 85 h 270"/>
                  <a:gd name="T8" fmla="*/ 254 w 270"/>
                  <a:gd name="T9" fmla="*/ 70 h 270"/>
                  <a:gd name="T10" fmla="*/ 245 w 270"/>
                  <a:gd name="T11" fmla="*/ 55 h 270"/>
                  <a:gd name="T12" fmla="*/ 234 w 270"/>
                  <a:gd name="T13" fmla="*/ 42 h 270"/>
                  <a:gd name="T14" fmla="*/ 221 w 270"/>
                  <a:gd name="T15" fmla="*/ 31 h 270"/>
                  <a:gd name="T16" fmla="*/ 208 w 270"/>
                  <a:gd name="T17" fmla="*/ 21 h 270"/>
                  <a:gd name="T18" fmla="*/ 193 w 270"/>
                  <a:gd name="T19" fmla="*/ 12 h 270"/>
                  <a:gd name="T20" fmla="*/ 177 w 270"/>
                  <a:gd name="T21" fmla="*/ 6 h 270"/>
                  <a:gd name="T22" fmla="*/ 160 w 270"/>
                  <a:gd name="T23" fmla="*/ 2 h 270"/>
                  <a:gd name="T24" fmla="*/ 144 w 270"/>
                  <a:gd name="T25" fmla="*/ 0 h 270"/>
                  <a:gd name="T26" fmla="*/ 127 w 270"/>
                  <a:gd name="T27" fmla="*/ 0 h 270"/>
                  <a:gd name="T28" fmla="*/ 110 w 270"/>
                  <a:gd name="T29" fmla="*/ 2 h 270"/>
                  <a:gd name="T30" fmla="*/ 93 w 270"/>
                  <a:gd name="T31" fmla="*/ 6 h 270"/>
                  <a:gd name="T32" fmla="*/ 77 w 270"/>
                  <a:gd name="T33" fmla="*/ 12 h 270"/>
                  <a:gd name="T34" fmla="*/ 63 w 270"/>
                  <a:gd name="T35" fmla="*/ 21 h 270"/>
                  <a:gd name="T36" fmla="*/ 49 w 270"/>
                  <a:gd name="T37" fmla="*/ 31 h 270"/>
                  <a:gd name="T38" fmla="*/ 36 w 270"/>
                  <a:gd name="T39" fmla="*/ 42 h 270"/>
                  <a:gd name="T40" fmla="*/ 26 w 270"/>
                  <a:gd name="T41" fmla="*/ 55 h 270"/>
                  <a:gd name="T42" fmla="*/ 17 w 270"/>
                  <a:gd name="T43" fmla="*/ 70 h 270"/>
                  <a:gd name="T44" fmla="*/ 9 w 270"/>
                  <a:gd name="T45" fmla="*/ 85 h 270"/>
                  <a:gd name="T46" fmla="*/ 4 w 270"/>
                  <a:gd name="T47" fmla="*/ 101 h 270"/>
                  <a:gd name="T48" fmla="*/ 1 w 270"/>
                  <a:gd name="T49" fmla="*/ 118 h 270"/>
                  <a:gd name="T50" fmla="*/ 0 w 270"/>
                  <a:gd name="T51" fmla="*/ 135 h 270"/>
                  <a:gd name="T52" fmla="*/ 1 w 270"/>
                  <a:gd name="T53" fmla="*/ 152 h 270"/>
                  <a:gd name="T54" fmla="*/ 4 w 270"/>
                  <a:gd name="T55" fmla="*/ 168 h 270"/>
                  <a:gd name="T56" fmla="*/ 9 w 270"/>
                  <a:gd name="T57" fmla="*/ 185 h 270"/>
                  <a:gd name="T58" fmla="*/ 17 w 270"/>
                  <a:gd name="T59" fmla="*/ 200 h 270"/>
                  <a:gd name="T60" fmla="*/ 26 w 270"/>
                  <a:gd name="T61" fmla="*/ 214 h 270"/>
                  <a:gd name="T62" fmla="*/ 36 w 270"/>
                  <a:gd name="T63" fmla="*/ 227 h 270"/>
                  <a:gd name="T64" fmla="*/ 49 w 270"/>
                  <a:gd name="T65" fmla="*/ 239 h 270"/>
                  <a:gd name="T66" fmla="*/ 63 w 270"/>
                  <a:gd name="T67" fmla="*/ 249 h 270"/>
                  <a:gd name="T68" fmla="*/ 77 w 270"/>
                  <a:gd name="T69" fmla="*/ 257 h 270"/>
                  <a:gd name="T70" fmla="*/ 93 w 270"/>
                  <a:gd name="T71" fmla="*/ 264 h 270"/>
                  <a:gd name="T72" fmla="*/ 110 w 270"/>
                  <a:gd name="T73" fmla="*/ 268 h 270"/>
                  <a:gd name="T74" fmla="*/ 127 w 270"/>
                  <a:gd name="T75" fmla="*/ 270 h 270"/>
                  <a:gd name="T76" fmla="*/ 144 w 270"/>
                  <a:gd name="T77" fmla="*/ 270 h 270"/>
                  <a:gd name="T78" fmla="*/ 160 w 270"/>
                  <a:gd name="T79" fmla="*/ 268 h 270"/>
                  <a:gd name="T80" fmla="*/ 177 w 270"/>
                  <a:gd name="T81" fmla="*/ 264 h 270"/>
                  <a:gd name="T82" fmla="*/ 193 w 270"/>
                  <a:gd name="T83" fmla="*/ 257 h 270"/>
                  <a:gd name="T84" fmla="*/ 208 w 270"/>
                  <a:gd name="T85" fmla="*/ 249 h 270"/>
                  <a:gd name="T86" fmla="*/ 221 w 270"/>
                  <a:gd name="T87" fmla="*/ 239 h 270"/>
                  <a:gd name="T88" fmla="*/ 234 w 270"/>
                  <a:gd name="T89" fmla="*/ 227 h 270"/>
                  <a:gd name="T90" fmla="*/ 245 w 270"/>
                  <a:gd name="T91" fmla="*/ 214 h 270"/>
                  <a:gd name="T92" fmla="*/ 254 w 270"/>
                  <a:gd name="T93" fmla="*/ 200 h 270"/>
                  <a:gd name="T94" fmla="*/ 261 w 270"/>
                  <a:gd name="T95" fmla="*/ 185 h 270"/>
                  <a:gd name="T96" fmla="*/ 266 w 270"/>
                  <a:gd name="T97" fmla="*/ 168 h 270"/>
                  <a:gd name="T98" fmla="*/ 269 w 270"/>
                  <a:gd name="T99" fmla="*/ 152 h 270"/>
                  <a:gd name="T100" fmla="*/ 270 w 270"/>
                  <a:gd name="T101" fmla="*/ 135 h 270"/>
                  <a:gd name="T102" fmla="*/ 269 w 270"/>
                  <a:gd name="T103" fmla="*/ 118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70" h="270">
                    <a:moveTo>
                      <a:pt x="269" y="118"/>
                    </a:moveTo>
                    <a:lnTo>
                      <a:pt x="269" y="118"/>
                    </a:lnTo>
                    <a:lnTo>
                      <a:pt x="266" y="101"/>
                    </a:lnTo>
                    <a:lnTo>
                      <a:pt x="261" y="85"/>
                    </a:lnTo>
                    <a:lnTo>
                      <a:pt x="254" y="70"/>
                    </a:lnTo>
                    <a:lnTo>
                      <a:pt x="245" y="55"/>
                    </a:lnTo>
                    <a:lnTo>
                      <a:pt x="234" y="42"/>
                    </a:lnTo>
                    <a:lnTo>
                      <a:pt x="221" y="31"/>
                    </a:lnTo>
                    <a:lnTo>
                      <a:pt x="208" y="21"/>
                    </a:lnTo>
                    <a:lnTo>
                      <a:pt x="193" y="12"/>
                    </a:lnTo>
                    <a:lnTo>
                      <a:pt x="177" y="6"/>
                    </a:lnTo>
                    <a:lnTo>
                      <a:pt x="160" y="2"/>
                    </a:lnTo>
                    <a:lnTo>
                      <a:pt x="144" y="0"/>
                    </a:lnTo>
                    <a:lnTo>
                      <a:pt x="127" y="0"/>
                    </a:lnTo>
                    <a:lnTo>
                      <a:pt x="110" y="2"/>
                    </a:lnTo>
                    <a:lnTo>
                      <a:pt x="93" y="6"/>
                    </a:lnTo>
                    <a:lnTo>
                      <a:pt x="77" y="12"/>
                    </a:lnTo>
                    <a:lnTo>
                      <a:pt x="63" y="21"/>
                    </a:lnTo>
                    <a:lnTo>
                      <a:pt x="49" y="31"/>
                    </a:lnTo>
                    <a:lnTo>
                      <a:pt x="36" y="42"/>
                    </a:lnTo>
                    <a:lnTo>
                      <a:pt x="26" y="55"/>
                    </a:lnTo>
                    <a:lnTo>
                      <a:pt x="17" y="70"/>
                    </a:lnTo>
                    <a:lnTo>
                      <a:pt x="9" y="85"/>
                    </a:lnTo>
                    <a:lnTo>
                      <a:pt x="4" y="101"/>
                    </a:lnTo>
                    <a:lnTo>
                      <a:pt x="1" y="118"/>
                    </a:lnTo>
                    <a:lnTo>
                      <a:pt x="0" y="135"/>
                    </a:lnTo>
                    <a:lnTo>
                      <a:pt x="1" y="152"/>
                    </a:lnTo>
                    <a:lnTo>
                      <a:pt x="4" y="168"/>
                    </a:lnTo>
                    <a:lnTo>
                      <a:pt x="9" y="185"/>
                    </a:lnTo>
                    <a:lnTo>
                      <a:pt x="17" y="200"/>
                    </a:lnTo>
                    <a:lnTo>
                      <a:pt x="26" y="214"/>
                    </a:lnTo>
                    <a:lnTo>
                      <a:pt x="36" y="227"/>
                    </a:lnTo>
                    <a:lnTo>
                      <a:pt x="49" y="239"/>
                    </a:lnTo>
                    <a:lnTo>
                      <a:pt x="63" y="249"/>
                    </a:lnTo>
                    <a:lnTo>
                      <a:pt x="77" y="257"/>
                    </a:lnTo>
                    <a:lnTo>
                      <a:pt x="93" y="264"/>
                    </a:lnTo>
                    <a:lnTo>
                      <a:pt x="110" y="268"/>
                    </a:lnTo>
                    <a:lnTo>
                      <a:pt x="127" y="270"/>
                    </a:lnTo>
                    <a:lnTo>
                      <a:pt x="144" y="270"/>
                    </a:lnTo>
                    <a:lnTo>
                      <a:pt x="160" y="268"/>
                    </a:lnTo>
                    <a:lnTo>
                      <a:pt x="177" y="264"/>
                    </a:lnTo>
                    <a:lnTo>
                      <a:pt x="193" y="257"/>
                    </a:lnTo>
                    <a:lnTo>
                      <a:pt x="208" y="249"/>
                    </a:lnTo>
                    <a:lnTo>
                      <a:pt x="221" y="239"/>
                    </a:lnTo>
                    <a:lnTo>
                      <a:pt x="234" y="227"/>
                    </a:lnTo>
                    <a:lnTo>
                      <a:pt x="245" y="214"/>
                    </a:lnTo>
                    <a:lnTo>
                      <a:pt x="254" y="200"/>
                    </a:lnTo>
                    <a:lnTo>
                      <a:pt x="261" y="185"/>
                    </a:lnTo>
                    <a:lnTo>
                      <a:pt x="266" y="168"/>
                    </a:lnTo>
                    <a:lnTo>
                      <a:pt x="269" y="152"/>
                    </a:lnTo>
                    <a:lnTo>
                      <a:pt x="270" y="135"/>
                    </a:lnTo>
                    <a:lnTo>
                      <a:pt x="269" y="118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12" name="Freeform 1102"/>
              <p:cNvSpPr>
                <a:spLocks/>
              </p:cNvSpPr>
              <p:nvPr/>
            </p:nvSpPr>
            <p:spPr bwMode="auto">
              <a:xfrm>
                <a:off x="4611" y="2852"/>
                <a:ext cx="110" cy="111"/>
              </a:xfrm>
              <a:custGeom>
                <a:avLst/>
                <a:gdLst>
                  <a:gd name="T0" fmla="*/ 213 w 214"/>
                  <a:gd name="T1" fmla="*/ 93 h 214"/>
                  <a:gd name="T2" fmla="*/ 213 w 214"/>
                  <a:gd name="T3" fmla="*/ 93 h 214"/>
                  <a:gd name="T4" fmla="*/ 211 w 214"/>
                  <a:gd name="T5" fmla="*/ 80 h 214"/>
                  <a:gd name="T6" fmla="*/ 207 w 214"/>
                  <a:gd name="T7" fmla="*/ 67 h 214"/>
                  <a:gd name="T8" fmla="*/ 201 w 214"/>
                  <a:gd name="T9" fmla="*/ 55 h 214"/>
                  <a:gd name="T10" fmla="*/ 194 w 214"/>
                  <a:gd name="T11" fmla="*/ 44 h 214"/>
                  <a:gd name="T12" fmla="*/ 185 w 214"/>
                  <a:gd name="T13" fmla="*/ 33 h 214"/>
                  <a:gd name="T14" fmla="*/ 175 w 214"/>
                  <a:gd name="T15" fmla="*/ 24 h 214"/>
                  <a:gd name="T16" fmla="*/ 164 w 214"/>
                  <a:gd name="T17" fmla="*/ 16 h 214"/>
                  <a:gd name="T18" fmla="*/ 153 w 214"/>
                  <a:gd name="T19" fmla="*/ 10 h 214"/>
                  <a:gd name="T20" fmla="*/ 140 w 214"/>
                  <a:gd name="T21" fmla="*/ 5 h 214"/>
                  <a:gd name="T22" fmla="*/ 127 w 214"/>
                  <a:gd name="T23" fmla="*/ 1 h 214"/>
                  <a:gd name="T24" fmla="*/ 114 w 214"/>
                  <a:gd name="T25" fmla="*/ 0 h 214"/>
                  <a:gd name="T26" fmla="*/ 100 w 214"/>
                  <a:gd name="T27" fmla="*/ 0 h 214"/>
                  <a:gd name="T28" fmla="*/ 87 w 214"/>
                  <a:gd name="T29" fmla="*/ 1 h 214"/>
                  <a:gd name="T30" fmla="*/ 74 w 214"/>
                  <a:gd name="T31" fmla="*/ 5 h 214"/>
                  <a:gd name="T32" fmla="*/ 61 w 214"/>
                  <a:gd name="T33" fmla="*/ 10 h 214"/>
                  <a:gd name="T34" fmla="*/ 49 w 214"/>
                  <a:gd name="T35" fmla="*/ 16 h 214"/>
                  <a:gd name="T36" fmla="*/ 39 w 214"/>
                  <a:gd name="T37" fmla="*/ 24 h 214"/>
                  <a:gd name="T38" fmla="*/ 29 w 214"/>
                  <a:gd name="T39" fmla="*/ 33 h 214"/>
                  <a:gd name="T40" fmla="*/ 20 w 214"/>
                  <a:gd name="T41" fmla="*/ 44 h 214"/>
                  <a:gd name="T42" fmla="*/ 13 w 214"/>
                  <a:gd name="T43" fmla="*/ 55 h 214"/>
                  <a:gd name="T44" fmla="*/ 7 w 214"/>
                  <a:gd name="T45" fmla="*/ 67 h 214"/>
                  <a:gd name="T46" fmla="*/ 3 w 214"/>
                  <a:gd name="T47" fmla="*/ 80 h 214"/>
                  <a:gd name="T48" fmla="*/ 1 w 214"/>
                  <a:gd name="T49" fmla="*/ 93 h 214"/>
                  <a:gd name="T50" fmla="*/ 0 w 214"/>
                  <a:gd name="T51" fmla="*/ 107 h 214"/>
                  <a:gd name="T52" fmla="*/ 1 w 214"/>
                  <a:gd name="T53" fmla="*/ 120 h 214"/>
                  <a:gd name="T54" fmla="*/ 3 w 214"/>
                  <a:gd name="T55" fmla="*/ 133 h 214"/>
                  <a:gd name="T56" fmla="*/ 7 w 214"/>
                  <a:gd name="T57" fmla="*/ 146 h 214"/>
                  <a:gd name="T58" fmla="*/ 13 w 214"/>
                  <a:gd name="T59" fmla="*/ 158 h 214"/>
                  <a:gd name="T60" fmla="*/ 20 w 214"/>
                  <a:gd name="T61" fmla="*/ 170 h 214"/>
                  <a:gd name="T62" fmla="*/ 29 w 214"/>
                  <a:gd name="T63" fmla="*/ 180 h 214"/>
                  <a:gd name="T64" fmla="*/ 39 w 214"/>
                  <a:gd name="T65" fmla="*/ 189 h 214"/>
                  <a:gd name="T66" fmla="*/ 49 w 214"/>
                  <a:gd name="T67" fmla="*/ 197 h 214"/>
                  <a:gd name="T68" fmla="*/ 61 w 214"/>
                  <a:gd name="T69" fmla="*/ 204 h 214"/>
                  <a:gd name="T70" fmla="*/ 74 w 214"/>
                  <a:gd name="T71" fmla="*/ 209 h 214"/>
                  <a:gd name="T72" fmla="*/ 87 w 214"/>
                  <a:gd name="T73" fmla="*/ 212 h 214"/>
                  <a:gd name="T74" fmla="*/ 100 w 214"/>
                  <a:gd name="T75" fmla="*/ 214 h 214"/>
                  <a:gd name="T76" fmla="*/ 114 w 214"/>
                  <a:gd name="T77" fmla="*/ 214 h 214"/>
                  <a:gd name="T78" fmla="*/ 127 w 214"/>
                  <a:gd name="T79" fmla="*/ 212 h 214"/>
                  <a:gd name="T80" fmla="*/ 140 w 214"/>
                  <a:gd name="T81" fmla="*/ 209 h 214"/>
                  <a:gd name="T82" fmla="*/ 153 w 214"/>
                  <a:gd name="T83" fmla="*/ 204 h 214"/>
                  <a:gd name="T84" fmla="*/ 164 w 214"/>
                  <a:gd name="T85" fmla="*/ 197 h 214"/>
                  <a:gd name="T86" fmla="*/ 175 w 214"/>
                  <a:gd name="T87" fmla="*/ 189 h 214"/>
                  <a:gd name="T88" fmla="*/ 185 w 214"/>
                  <a:gd name="T89" fmla="*/ 180 h 214"/>
                  <a:gd name="T90" fmla="*/ 194 w 214"/>
                  <a:gd name="T91" fmla="*/ 170 h 214"/>
                  <a:gd name="T92" fmla="*/ 201 w 214"/>
                  <a:gd name="T93" fmla="*/ 158 h 214"/>
                  <a:gd name="T94" fmla="*/ 207 w 214"/>
                  <a:gd name="T95" fmla="*/ 146 h 214"/>
                  <a:gd name="T96" fmla="*/ 211 w 214"/>
                  <a:gd name="T97" fmla="*/ 133 h 214"/>
                  <a:gd name="T98" fmla="*/ 213 w 214"/>
                  <a:gd name="T99" fmla="*/ 120 h 214"/>
                  <a:gd name="T100" fmla="*/ 214 w 214"/>
                  <a:gd name="T101" fmla="*/ 107 h 214"/>
                  <a:gd name="T102" fmla="*/ 213 w 214"/>
                  <a:gd name="T103" fmla="*/ 93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4" h="214">
                    <a:moveTo>
                      <a:pt x="213" y="93"/>
                    </a:moveTo>
                    <a:lnTo>
                      <a:pt x="213" y="93"/>
                    </a:lnTo>
                    <a:lnTo>
                      <a:pt x="211" y="80"/>
                    </a:lnTo>
                    <a:lnTo>
                      <a:pt x="207" y="67"/>
                    </a:lnTo>
                    <a:lnTo>
                      <a:pt x="201" y="55"/>
                    </a:lnTo>
                    <a:lnTo>
                      <a:pt x="194" y="44"/>
                    </a:lnTo>
                    <a:lnTo>
                      <a:pt x="185" y="33"/>
                    </a:lnTo>
                    <a:lnTo>
                      <a:pt x="175" y="24"/>
                    </a:lnTo>
                    <a:lnTo>
                      <a:pt x="164" y="16"/>
                    </a:lnTo>
                    <a:lnTo>
                      <a:pt x="153" y="10"/>
                    </a:lnTo>
                    <a:lnTo>
                      <a:pt x="140" y="5"/>
                    </a:lnTo>
                    <a:lnTo>
                      <a:pt x="127" y="1"/>
                    </a:lnTo>
                    <a:lnTo>
                      <a:pt x="114" y="0"/>
                    </a:lnTo>
                    <a:lnTo>
                      <a:pt x="100" y="0"/>
                    </a:lnTo>
                    <a:lnTo>
                      <a:pt x="87" y="1"/>
                    </a:lnTo>
                    <a:lnTo>
                      <a:pt x="74" y="5"/>
                    </a:lnTo>
                    <a:lnTo>
                      <a:pt x="61" y="10"/>
                    </a:lnTo>
                    <a:lnTo>
                      <a:pt x="49" y="16"/>
                    </a:lnTo>
                    <a:lnTo>
                      <a:pt x="39" y="24"/>
                    </a:lnTo>
                    <a:lnTo>
                      <a:pt x="29" y="33"/>
                    </a:lnTo>
                    <a:lnTo>
                      <a:pt x="20" y="44"/>
                    </a:lnTo>
                    <a:lnTo>
                      <a:pt x="13" y="55"/>
                    </a:lnTo>
                    <a:lnTo>
                      <a:pt x="7" y="67"/>
                    </a:lnTo>
                    <a:lnTo>
                      <a:pt x="3" y="80"/>
                    </a:lnTo>
                    <a:lnTo>
                      <a:pt x="1" y="93"/>
                    </a:lnTo>
                    <a:lnTo>
                      <a:pt x="0" y="107"/>
                    </a:lnTo>
                    <a:lnTo>
                      <a:pt x="1" y="120"/>
                    </a:lnTo>
                    <a:lnTo>
                      <a:pt x="3" y="133"/>
                    </a:lnTo>
                    <a:lnTo>
                      <a:pt x="7" y="146"/>
                    </a:lnTo>
                    <a:lnTo>
                      <a:pt x="13" y="158"/>
                    </a:lnTo>
                    <a:lnTo>
                      <a:pt x="20" y="170"/>
                    </a:lnTo>
                    <a:lnTo>
                      <a:pt x="29" y="180"/>
                    </a:lnTo>
                    <a:lnTo>
                      <a:pt x="39" y="189"/>
                    </a:lnTo>
                    <a:lnTo>
                      <a:pt x="49" y="197"/>
                    </a:lnTo>
                    <a:lnTo>
                      <a:pt x="61" y="204"/>
                    </a:lnTo>
                    <a:lnTo>
                      <a:pt x="74" y="209"/>
                    </a:lnTo>
                    <a:lnTo>
                      <a:pt x="87" y="212"/>
                    </a:lnTo>
                    <a:lnTo>
                      <a:pt x="100" y="214"/>
                    </a:lnTo>
                    <a:lnTo>
                      <a:pt x="114" y="214"/>
                    </a:lnTo>
                    <a:lnTo>
                      <a:pt x="127" y="212"/>
                    </a:lnTo>
                    <a:lnTo>
                      <a:pt x="140" y="209"/>
                    </a:lnTo>
                    <a:lnTo>
                      <a:pt x="153" y="204"/>
                    </a:lnTo>
                    <a:lnTo>
                      <a:pt x="164" y="197"/>
                    </a:lnTo>
                    <a:lnTo>
                      <a:pt x="175" y="189"/>
                    </a:lnTo>
                    <a:lnTo>
                      <a:pt x="185" y="180"/>
                    </a:lnTo>
                    <a:lnTo>
                      <a:pt x="194" y="170"/>
                    </a:lnTo>
                    <a:lnTo>
                      <a:pt x="201" y="158"/>
                    </a:lnTo>
                    <a:lnTo>
                      <a:pt x="207" y="146"/>
                    </a:lnTo>
                    <a:lnTo>
                      <a:pt x="211" y="133"/>
                    </a:lnTo>
                    <a:lnTo>
                      <a:pt x="213" y="120"/>
                    </a:lnTo>
                    <a:lnTo>
                      <a:pt x="214" y="107"/>
                    </a:lnTo>
                    <a:lnTo>
                      <a:pt x="213" y="9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13" name="Freeform 1103"/>
              <p:cNvSpPr>
                <a:spLocks/>
              </p:cNvSpPr>
              <p:nvPr/>
            </p:nvSpPr>
            <p:spPr bwMode="auto">
              <a:xfrm>
                <a:off x="4611" y="2852"/>
                <a:ext cx="110" cy="111"/>
              </a:xfrm>
              <a:custGeom>
                <a:avLst/>
                <a:gdLst>
                  <a:gd name="T0" fmla="*/ 213 w 214"/>
                  <a:gd name="T1" fmla="*/ 93 h 214"/>
                  <a:gd name="T2" fmla="*/ 213 w 214"/>
                  <a:gd name="T3" fmla="*/ 93 h 214"/>
                  <a:gd name="T4" fmla="*/ 211 w 214"/>
                  <a:gd name="T5" fmla="*/ 80 h 214"/>
                  <a:gd name="T6" fmla="*/ 207 w 214"/>
                  <a:gd name="T7" fmla="*/ 67 h 214"/>
                  <a:gd name="T8" fmla="*/ 201 w 214"/>
                  <a:gd name="T9" fmla="*/ 55 h 214"/>
                  <a:gd name="T10" fmla="*/ 194 w 214"/>
                  <a:gd name="T11" fmla="*/ 44 h 214"/>
                  <a:gd name="T12" fmla="*/ 185 w 214"/>
                  <a:gd name="T13" fmla="*/ 33 h 214"/>
                  <a:gd name="T14" fmla="*/ 175 w 214"/>
                  <a:gd name="T15" fmla="*/ 24 h 214"/>
                  <a:gd name="T16" fmla="*/ 164 w 214"/>
                  <a:gd name="T17" fmla="*/ 16 h 214"/>
                  <a:gd name="T18" fmla="*/ 153 w 214"/>
                  <a:gd name="T19" fmla="*/ 10 h 214"/>
                  <a:gd name="T20" fmla="*/ 140 w 214"/>
                  <a:gd name="T21" fmla="*/ 5 h 214"/>
                  <a:gd name="T22" fmla="*/ 127 w 214"/>
                  <a:gd name="T23" fmla="*/ 1 h 214"/>
                  <a:gd name="T24" fmla="*/ 114 w 214"/>
                  <a:gd name="T25" fmla="*/ 0 h 214"/>
                  <a:gd name="T26" fmla="*/ 100 w 214"/>
                  <a:gd name="T27" fmla="*/ 0 h 214"/>
                  <a:gd name="T28" fmla="*/ 87 w 214"/>
                  <a:gd name="T29" fmla="*/ 1 h 214"/>
                  <a:gd name="T30" fmla="*/ 74 w 214"/>
                  <a:gd name="T31" fmla="*/ 5 h 214"/>
                  <a:gd name="T32" fmla="*/ 61 w 214"/>
                  <a:gd name="T33" fmla="*/ 10 h 214"/>
                  <a:gd name="T34" fmla="*/ 49 w 214"/>
                  <a:gd name="T35" fmla="*/ 16 h 214"/>
                  <a:gd name="T36" fmla="*/ 39 w 214"/>
                  <a:gd name="T37" fmla="*/ 24 h 214"/>
                  <a:gd name="T38" fmla="*/ 29 w 214"/>
                  <a:gd name="T39" fmla="*/ 33 h 214"/>
                  <a:gd name="T40" fmla="*/ 20 w 214"/>
                  <a:gd name="T41" fmla="*/ 44 h 214"/>
                  <a:gd name="T42" fmla="*/ 13 w 214"/>
                  <a:gd name="T43" fmla="*/ 55 h 214"/>
                  <a:gd name="T44" fmla="*/ 7 w 214"/>
                  <a:gd name="T45" fmla="*/ 67 h 214"/>
                  <a:gd name="T46" fmla="*/ 3 w 214"/>
                  <a:gd name="T47" fmla="*/ 80 h 214"/>
                  <a:gd name="T48" fmla="*/ 1 w 214"/>
                  <a:gd name="T49" fmla="*/ 93 h 214"/>
                  <a:gd name="T50" fmla="*/ 0 w 214"/>
                  <a:gd name="T51" fmla="*/ 107 h 214"/>
                  <a:gd name="T52" fmla="*/ 1 w 214"/>
                  <a:gd name="T53" fmla="*/ 120 h 214"/>
                  <a:gd name="T54" fmla="*/ 3 w 214"/>
                  <a:gd name="T55" fmla="*/ 133 h 214"/>
                  <a:gd name="T56" fmla="*/ 7 w 214"/>
                  <a:gd name="T57" fmla="*/ 146 h 214"/>
                  <a:gd name="T58" fmla="*/ 13 w 214"/>
                  <a:gd name="T59" fmla="*/ 158 h 214"/>
                  <a:gd name="T60" fmla="*/ 20 w 214"/>
                  <a:gd name="T61" fmla="*/ 170 h 214"/>
                  <a:gd name="T62" fmla="*/ 29 w 214"/>
                  <a:gd name="T63" fmla="*/ 180 h 214"/>
                  <a:gd name="T64" fmla="*/ 39 w 214"/>
                  <a:gd name="T65" fmla="*/ 189 h 214"/>
                  <a:gd name="T66" fmla="*/ 49 w 214"/>
                  <a:gd name="T67" fmla="*/ 197 h 214"/>
                  <a:gd name="T68" fmla="*/ 61 w 214"/>
                  <a:gd name="T69" fmla="*/ 204 h 214"/>
                  <a:gd name="T70" fmla="*/ 74 w 214"/>
                  <a:gd name="T71" fmla="*/ 209 h 214"/>
                  <a:gd name="T72" fmla="*/ 87 w 214"/>
                  <a:gd name="T73" fmla="*/ 212 h 214"/>
                  <a:gd name="T74" fmla="*/ 100 w 214"/>
                  <a:gd name="T75" fmla="*/ 214 h 214"/>
                  <a:gd name="T76" fmla="*/ 114 w 214"/>
                  <a:gd name="T77" fmla="*/ 214 h 214"/>
                  <a:gd name="T78" fmla="*/ 127 w 214"/>
                  <a:gd name="T79" fmla="*/ 212 h 214"/>
                  <a:gd name="T80" fmla="*/ 140 w 214"/>
                  <a:gd name="T81" fmla="*/ 209 h 214"/>
                  <a:gd name="T82" fmla="*/ 153 w 214"/>
                  <a:gd name="T83" fmla="*/ 204 h 214"/>
                  <a:gd name="T84" fmla="*/ 164 w 214"/>
                  <a:gd name="T85" fmla="*/ 197 h 214"/>
                  <a:gd name="T86" fmla="*/ 175 w 214"/>
                  <a:gd name="T87" fmla="*/ 189 h 214"/>
                  <a:gd name="T88" fmla="*/ 185 w 214"/>
                  <a:gd name="T89" fmla="*/ 180 h 214"/>
                  <a:gd name="T90" fmla="*/ 194 w 214"/>
                  <a:gd name="T91" fmla="*/ 170 h 214"/>
                  <a:gd name="T92" fmla="*/ 201 w 214"/>
                  <a:gd name="T93" fmla="*/ 158 h 214"/>
                  <a:gd name="T94" fmla="*/ 207 w 214"/>
                  <a:gd name="T95" fmla="*/ 146 h 214"/>
                  <a:gd name="T96" fmla="*/ 211 w 214"/>
                  <a:gd name="T97" fmla="*/ 133 h 214"/>
                  <a:gd name="T98" fmla="*/ 213 w 214"/>
                  <a:gd name="T99" fmla="*/ 120 h 214"/>
                  <a:gd name="T100" fmla="*/ 214 w 214"/>
                  <a:gd name="T101" fmla="*/ 107 h 214"/>
                  <a:gd name="T102" fmla="*/ 213 w 214"/>
                  <a:gd name="T103" fmla="*/ 93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4" h="214">
                    <a:moveTo>
                      <a:pt x="213" y="93"/>
                    </a:moveTo>
                    <a:lnTo>
                      <a:pt x="213" y="93"/>
                    </a:lnTo>
                    <a:lnTo>
                      <a:pt x="211" y="80"/>
                    </a:lnTo>
                    <a:lnTo>
                      <a:pt x="207" y="67"/>
                    </a:lnTo>
                    <a:lnTo>
                      <a:pt x="201" y="55"/>
                    </a:lnTo>
                    <a:lnTo>
                      <a:pt x="194" y="44"/>
                    </a:lnTo>
                    <a:lnTo>
                      <a:pt x="185" y="33"/>
                    </a:lnTo>
                    <a:lnTo>
                      <a:pt x="175" y="24"/>
                    </a:lnTo>
                    <a:lnTo>
                      <a:pt x="164" y="16"/>
                    </a:lnTo>
                    <a:lnTo>
                      <a:pt x="153" y="10"/>
                    </a:lnTo>
                    <a:lnTo>
                      <a:pt x="140" y="5"/>
                    </a:lnTo>
                    <a:lnTo>
                      <a:pt x="127" y="1"/>
                    </a:lnTo>
                    <a:lnTo>
                      <a:pt x="114" y="0"/>
                    </a:lnTo>
                    <a:lnTo>
                      <a:pt x="100" y="0"/>
                    </a:lnTo>
                    <a:lnTo>
                      <a:pt x="87" y="1"/>
                    </a:lnTo>
                    <a:lnTo>
                      <a:pt x="74" y="5"/>
                    </a:lnTo>
                    <a:lnTo>
                      <a:pt x="61" y="10"/>
                    </a:lnTo>
                    <a:lnTo>
                      <a:pt x="49" y="16"/>
                    </a:lnTo>
                    <a:lnTo>
                      <a:pt x="39" y="24"/>
                    </a:lnTo>
                    <a:lnTo>
                      <a:pt x="29" y="33"/>
                    </a:lnTo>
                    <a:lnTo>
                      <a:pt x="20" y="44"/>
                    </a:lnTo>
                    <a:lnTo>
                      <a:pt x="13" y="55"/>
                    </a:lnTo>
                    <a:lnTo>
                      <a:pt x="7" y="67"/>
                    </a:lnTo>
                    <a:lnTo>
                      <a:pt x="3" y="80"/>
                    </a:lnTo>
                    <a:lnTo>
                      <a:pt x="1" y="93"/>
                    </a:lnTo>
                    <a:lnTo>
                      <a:pt x="0" y="107"/>
                    </a:lnTo>
                    <a:lnTo>
                      <a:pt x="1" y="120"/>
                    </a:lnTo>
                    <a:lnTo>
                      <a:pt x="3" y="133"/>
                    </a:lnTo>
                    <a:lnTo>
                      <a:pt x="7" y="146"/>
                    </a:lnTo>
                    <a:lnTo>
                      <a:pt x="13" y="158"/>
                    </a:lnTo>
                    <a:lnTo>
                      <a:pt x="20" y="170"/>
                    </a:lnTo>
                    <a:lnTo>
                      <a:pt x="29" y="180"/>
                    </a:lnTo>
                    <a:lnTo>
                      <a:pt x="39" y="189"/>
                    </a:lnTo>
                    <a:lnTo>
                      <a:pt x="49" y="197"/>
                    </a:lnTo>
                    <a:lnTo>
                      <a:pt x="61" y="204"/>
                    </a:lnTo>
                    <a:lnTo>
                      <a:pt x="74" y="209"/>
                    </a:lnTo>
                    <a:lnTo>
                      <a:pt x="87" y="212"/>
                    </a:lnTo>
                    <a:lnTo>
                      <a:pt x="100" y="214"/>
                    </a:lnTo>
                    <a:lnTo>
                      <a:pt x="114" y="214"/>
                    </a:lnTo>
                    <a:lnTo>
                      <a:pt x="127" y="212"/>
                    </a:lnTo>
                    <a:lnTo>
                      <a:pt x="140" y="209"/>
                    </a:lnTo>
                    <a:lnTo>
                      <a:pt x="153" y="204"/>
                    </a:lnTo>
                    <a:lnTo>
                      <a:pt x="164" y="197"/>
                    </a:lnTo>
                    <a:lnTo>
                      <a:pt x="175" y="189"/>
                    </a:lnTo>
                    <a:lnTo>
                      <a:pt x="185" y="180"/>
                    </a:lnTo>
                    <a:lnTo>
                      <a:pt x="194" y="170"/>
                    </a:lnTo>
                    <a:lnTo>
                      <a:pt x="201" y="158"/>
                    </a:lnTo>
                    <a:lnTo>
                      <a:pt x="207" y="146"/>
                    </a:lnTo>
                    <a:lnTo>
                      <a:pt x="211" y="133"/>
                    </a:lnTo>
                    <a:lnTo>
                      <a:pt x="213" y="120"/>
                    </a:lnTo>
                    <a:lnTo>
                      <a:pt x="214" y="107"/>
                    </a:lnTo>
                    <a:lnTo>
                      <a:pt x="213" y="93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14" name="Freeform 1104"/>
              <p:cNvSpPr>
                <a:spLocks/>
              </p:cNvSpPr>
              <p:nvPr/>
            </p:nvSpPr>
            <p:spPr bwMode="auto">
              <a:xfrm>
                <a:off x="5416" y="2387"/>
                <a:ext cx="98" cy="98"/>
              </a:xfrm>
              <a:custGeom>
                <a:avLst/>
                <a:gdLst>
                  <a:gd name="T0" fmla="*/ 189 w 190"/>
                  <a:gd name="T1" fmla="*/ 83 h 189"/>
                  <a:gd name="T2" fmla="*/ 189 w 190"/>
                  <a:gd name="T3" fmla="*/ 83 h 189"/>
                  <a:gd name="T4" fmla="*/ 187 w 190"/>
                  <a:gd name="T5" fmla="*/ 71 h 189"/>
                  <a:gd name="T6" fmla="*/ 183 w 190"/>
                  <a:gd name="T7" fmla="*/ 59 h 189"/>
                  <a:gd name="T8" fmla="*/ 178 w 190"/>
                  <a:gd name="T9" fmla="*/ 49 h 189"/>
                  <a:gd name="T10" fmla="*/ 172 w 190"/>
                  <a:gd name="T11" fmla="*/ 39 h 189"/>
                  <a:gd name="T12" fmla="*/ 164 w 190"/>
                  <a:gd name="T13" fmla="*/ 29 h 189"/>
                  <a:gd name="T14" fmla="*/ 156 w 190"/>
                  <a:gd name="T15" fmla="*/ 21 h 189"/>
                  <a:gd name="T16" fmla="*/ 146 w 190"/>
                  <a:gd name="T17" fmla="*/ 14 h 189"/>
                  <a:gd name="T18" fmla="*/ 136 w 190"/>
                  <a:gd name="T19" fmla="*/ 9 h 189"/>
                  <a:gd name="T20" fmla="*/ 124 w 190"/>
                  <a:gd name="T21" fmla="*/ 4 h 189"/>
                  <a:gd name="T22" fmla="*/ 113 w 190"/>
                  <a:gd name="T23" fmla="*/ 1 h 189"/>
                  <a:gd name="T24" fmla="*/ 101 w 190"/>
                  <a:gd name="T25" fmla="*/ 0 h 189"/>
                  <a:gd name="T26" fmla="*/ 89 w 190"/>
                  <a:gd name="T27" fmla="*/ 0 h 189"/>
                  <a:gd name="T28" fmla="*/ 77 w 190"/>
                  <a:gd name="T29" fmla="*/ 1 h 189"/>
                  <a:gd name="T30" fmla="*/ 66 w 190"/>
                  <a:gd name="T31" fmla="*/ 4 h 189"/>
                  <a:gd name="T32" fmla="*/ 55 w 190"/>
                  <a:gd name="T33" fmla="*/ 9 h 189"/>
                  <a:gd name="T34" fmla="*/ 44 w 190"/>
                  <a:gd name="T35" fmla="*/ 14 h 189"/>
                  <a:gd name="T36" fmla="*/ 35 w 190"/>
                  <a:gd name="T37" fmla="*/ 21 h 189"/>
                  <a:gd name="T38" fmla="*/ 26 w 190"/>
                  <a:gd name="T39" fmla="*/ 29 h 189"/>
                  <a:gd name="T40" fmla="*/ 18 w 190"/>
                  <a:gd name="T41" fmla="*/ 39 h 189"/>
                  <a:gd name="T42" fmla="*/ 12 w 190"/>
                  <a:gd name="T43" fmla="*/ 49 h 189"/>
                  <a:gd name="T44" fmla="*/ 7 w 190"/>
                  <a:gd name="T45" fmla="*/ 59 h 189"/>
                  <a:gd name="T46" fmla="*/ 3 w 190"/>
                  <a:gd name="T47" fmla="*/ 71 h 189"/>
                  <a:gd name="T48" fmla="*/ 1 w 190"/>
                  <a:gd name="T49" fmla="*/ 83 h 189"/>
                  <a:gd name="T50" fmla="*/ 0 w 190"/>
                  <a:gd name="T51" fmla="*/ 94 h 189"/>
                  <a:gd name="T52" fmla="*/ 1 w 190"/>
                  <a:gd name="T53" fmla="*/ 106 h 189"/>
                  <a:gd name="T54" fmla="*/ 3 w 190"/>
                  <a:gd name="T55" fmla="*/ 118 h 189"/>
                  <a:gd name="T56" fmla="*/ 7 w 190"/>
                  <a:gd name="T57" fmla="*/ 129 h 189"/>
                  <a:gd name="T58" fmla="*/ 12 w 190"/>
                  <a:gd name="T59" fmla="*/ 140 h 189"/>
                  <a:gd name="T60" fmla="*/ 18 w 190"/>
                  <a:gd name="T61" fmla="*/ 150 h 189"/>
                  <a:gd name="T62" fmla="*/ 26 w 190"/>
                  <a:gd name="T63" fmla="*/ 159 h 189"/>
                  <a:gd name="T64" fmla="*/ 35 w 190"/>
                  <a:gd name="T65" fmla="*/ 168 h 189"/>
                  <a:gd name="T66" fmla="*/ 44 w 190"/>
                  <a:gd name="T67" fmla="*/ 175 h 189"/>
                  <a:gd name="T68" fmla="*/ 55 w 190"/>
                  <a:gd name="T69" fmla="*/ 180 h 189"/>
                  <a:gd name="T70" fmla="*/ 66 w 190"/>
                  <a:gd name="T71" fmla="*/ 185 h 189"/>
                  <a:gd name="T72" fmla="*/ 77 w 190"/>
                  <a:gd name="T73" fmla="*/ 188 h 189"/>
                  <a:gd name="T74" fmla="*/ 89 w 190"/>
                  <a:gd name="T75" fmla="*/ 189 h 189"/>
                  <a:gd name="T76" fmla="*/ 101 w 190"/>
                  <a:gd name="T77" fmla="*/ 189 h 189"/>
                  <a:gd name="T78" fmla="*/ 113 w 190"/>
                  <a:gd name="T79" fmla="*/ 188 h 189"/>
                  <a:gd name="T80" fmla="*/ 124 w 190"/>
                  <a:gd name="T81" fmla="*/ 185 h 189"/>
                  <a:gd name="T82" fmla="*/ 136 w 190"/>
                  <a:gd name="T83" fmla="*/ 180 h 189"/>
                  <a:gd name="T84" fmla="*/ 146 w 190"/>
                  <a:gd name="T85" fmla="*/ 175 h 189"/>
                  <a:gd name="T86" fmla="*/ 156 w 190"/>
                  <a:gd name="T87" fmla="*/ 168 h 189"/>
                  <a:gd name="T88" fmla="*/ 164 w 190"/>
                  <a:gd name="T89" fmla="*/ 159 h 189"/>
                  <a:gd name="T90" fmla="*/ 172 w 190"/>
                  <a:gd name="T91" fmla="*/ 150 h 189"/>
                  <a:gd name="T92" fmla="*/ 178 w 190"/>
                  <a:gd name="T93" fmla="*/ 140 h 189"/>
                  <a:gd name="T94" fmla="*/ 183 w 190"/>
                  <a:gd name="T95" fmla="*/ 129 h 189"/>
                  <a:gd name="T96" fmla="*/ 187 w 190"/>
                  <a:gd name="T97" fmla="*/ 118 h 189"/>
                  <a:gd name="T98" fmla="*/ 189 w 190"/>
                  <a:gd name="T99" fmla="*/ 106 h 189"/>
                  <a:gd name="T100" fmla="*/ 190 w 190"/>
                  <a:gd name="T101" fmla="*/ 94 h 189"/>
                  <a:gd name="T102" fmla="*/ 189 w 190"/>
                  <a:gd name="T103" fmla="*/ 83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0" h="189">
                    <a:moveTo>
                      <a:pt x="189" y="83"/>
                    </a:moveTo>
                    <a:lnTo>
                      <a:pt x="189" y="83"/>
                    </a:lnTo>
                    <a:lnTo>
                      <a:pt x="187" y="71"/>
                    </a:lnTo>
                    <a:lnTo>
                      <a:pt x="183" y="59"/>
                    </a:lnTo>
                    <a:lnTo>
                      <a:pt x="178" y="49"/>
                    </a:lnTo>
                    <a:lnTo>
                      <a:pt x="172" y="39"/>
                    </a:lnTo>
                    <a:lnTo>
                      <a:pt x="164" y="29"/>
                    </a:lnTo>
                    <a:lnTo>
                      <a:pt x="156" y="21"/>
                    </a:lnTo>
                    <a:lnTo>
                      <a:pt x="146" y="14"/>
                    </a:lnTo>
                    <a:lnTo>
                      <a:pt x="136" y="9"/>
                    </a:lnTo>
                    <a:lnTo>
                      <a:pt x="124" y="4"/>
                    </a:lnTo>
                    <a:lnTo>
                      <a:pt x="113" y="1"/>
                    </a:lnTo>
                    <a:lnTo>
                      <a:pt x="101" y="0"/>
                    </a:lnTo>
                    <a:lnTo>
                      <a:pt x="89" y="0"/>
                    </a:lnTo>
                    <a:lnTo>
                      <a:pt x="77" y="1"/>
                    </a:lnTo>
                    <a:lnTo>
                      <a:pt x="66" y="4"/>
                    </a:lnTo>
                    <a:lnTo>
                      <a:pt x="55" y="9"/>
                    </a:lnTo>
                    <a:lnTo>
                      <a:pt x="44" y="14"/>
                    </a:lnTo>
                    <a:lnTo>
                      <a:pt x="35" y="21"/>
                    </a:lnTo>
                    <a:lnTo>
                      <a:pt x="26" y="29"/>
                    </a:lnTo>
                    <a:lnTo>
                      <a:pt x="18" y="39"/>
                    </a:lnTo>
                    <a:lnTo>
                      <a:pt x="12" y="49"/>
                    </a:lnTo>
                    <a:lnTo>
                      <a:pt x="7" y="59"/>
                    </a:lnTo>
                    <a:lnTo>
                      <a:pt x="3" y="71"/>
                    </a:lnTo>
                    <a:lnTo>
                      <a:pt x="1" y="83"/>
                    </a:lnTo>
                    <a:lnTo>
                      <a:pt x="0" y="94"/>
                    </a:lnTo>
                    <a:lnTo>
                      <a:pt x="1" y="106"/>
                    </a:lnTo>
                    <a:lnTo>
                      <a:pt x="3" y="118"/>
                    </a:lnTo>
                    <a:lnTo>
                      <a:pt x="7" y="129"/>
                    </a:lnTo>
                    <a:lnTo>
                      <a:pt x="12" y="140"/>
                    </a:lnTo>
                    <a:lnTo>
                      <a:pt x="18" y="150"/>
                    </a:lnTo>
                    <a:lnTo>
                      <a:pt x="26" y="159"/>
                    </a:lnTo>
                    <a:lnTo>
                      <a:pt x="35" y="168"/>
                    </a:lnTo>
                    <a:lnTo>
                      <a:pt x="44" y="175"/>
                    </a:lnTo>
                    <a:lnTo>
                      <a:pt x="55" y="180"/>
                    </a:lnTo>
                    <a:lnTo>
                      <a:pt x="66" y="185"/>
                    </a:lnTo>
                    <a:lnTo>
                      <a:pt x="77" y="188"/>
                    </a:lnTo>
                    <a:lnTo>
                      <a:pt x="89" y="189"/>
                    </a:lnTo>
                    <a:lnTo>
                      <a:pt x="101" y="189"/>
                    </a:lnTo>
                    <a:lnTo>
                      <a:pt x="113" y="188"/>
                    </a:lnTo>
                    <a:lnTo>
                      <a:pt x="124" y="185"/>
                    </a:lnTo>
                    <a:lnTo>
                      <a:pt x="136" y="180"/>
                    </a:lnTo>
                    <a:lnTo>
                      <a:pt x="146" y="175"/>
                    </a:lnTo>
                    <a:lnTo>
                      <a:pt x="156" y="168"/>
                    </a:lnTo>
                    <a:lnTo>
                      <a:pt x="164" y="159"/>
                    </a:lnTo>
                    <a:lnTo>
                      <a:pt x="172" y="150"/>
                    </a:lnTo>
                    <a:lnTo>
                      <a:pt x="178" y="140"/>
                    </a:lnTo>
                    <a:lnTo>
                      <a:pt x="183" y="129"/>
                    </a:lnTo>
                    <a:lnTo>
                      <a:pt x="187" y="118"/>
                    </a:lnTo>
                    <a:lnTo>
                      <a:pt x="189" y="106"/>
                    </a:lnTo>
                    <a:lnTo>
                      <a:pt x="190" y="94"/>
                    </a:lnTo>
                    <a:lnTo>
                      <a:pt x="189" y="8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15" name="Freeform 1105"/>
              <p:cNvSpPr>
                <a:spLocks/>
              </p:cNvSpPr>
              <p:nvPr/>
            </p:nvSpPr>
            <p:spPr bwMode="auto">
              <a:xfrm>
                <a:off x="5416" y="2387"/>
                <a:ext cx="98" cy="98"/>
              </a:xfrm>
              <a:custGeom>
                <a:avLst/>
                <a:gdLst>
                  <a:gd name="T0" fmla="*/ 189 w 190"/>
                  <a:gd name="T1" fmla="*/ 83 h 189"/>
                  <a:gd name="T2" fmla="*/ 189 w 190"/>
                  <a:gd name="T3" fmla="*/ 83 h 189"/>
                  <a:gd name="T4" fmla="*/ 187 w 190"/>
                  <a:gd name="T5" fmla="*/ 71 h 189"/>
                  <a:gd name="T6" fmla="*/ 183 w 190"/>
                  <a:gd name="T7" fmla="*/ 59 h 189"/>
                  <a:gd name="T8" fmla="*/ 178 w 190"/>
                  <a:gd name="T9" fmla="*/ 49 h 189"/>
                  <a:gd name="T10" fmla="*/ 172 w 190"/>
                  <a:gd name="T11" fmla="*/ 39 h 189"/>
                  <a:gd name="T12" fmla="*/ 164 w 190"/>
                  <a:gd name="T13" fmla="*/ 29 h 189"/>
                  <a:gd name="T14" fmla="*/ 156 w 190"/>
                  <a:gd name="T15" fmla="*/ 21 h 189"/>
                  <a:gd name="T16" fmla="*/ 146 w 190"/>
                  <a:gd name="T17" fmla="*/ 14 h 189"/>
                  <a:gd name="T18" fmla="*/ 136 w 190"/>
                  <a:gd name="T19" fmla="*/ 9 h 189"/>
                  <a:gd name="T20" fmla="*/ 124 w 190"/>
                  <a:gd name="T21" fmla="*/ 4 h 189"/>
                  <a:gd name="T22" fmla="*/ 113 w 190"/>
                  <a:gd name="T23" fmla="*/ 1 h 189"/>
                  <a:gd name="T24" fmla="*/ 101 w 190"/>
                  <a:gd name="T25" fmla="*/ 0 h 189"/>
                  <a:gd name="T26" fmla="*/ 89 w 190"/>
                  <a:gd name="T27" fmla="*/ 0 h 189"/>
                  <a:gd name="T28" fmla="*/ 77 w 190"/>
                  <a:gd name="T29" fmla="*/ 1 h 189"/>
                  <a:gd name="T30" fmla="*/ 66 w 190"/>
                  <a:gd name="T31" fmla="*/ 4 h 189"/>
                  <a:gd name="T32" fmla="*/ 55 w 190"/>
                  <a:gd name="T33" fmla="*/ 9 h 189"/>
                  <a:gd name="T34" fmla="*/ 44 w 190"/>
                  <a:gd name="T35" fmla="*/ 14 h 189"/>
                  <a:gd name="T36" fmla="*/ 35 w 190"/>
                  <a:gd name="T37" fmla="*/ 21 h 189"/>
                  <a:gd name="T38" fmla="*/ 26 w 190"/>
                  <a:gd name="T39" fmla="*/ 29 h 189"/>
                  <a:gd name="T40" fmla="*/ 18 w 190"/>
                  <a:gd name="T41" fmla="*/ 39 h 189"/>
                  <a:gd name="T42" fmla="*/ 12 w 190"/>
                  <a:gd name="T43" fmla="*/ 49 h 189"/>
                  <a:gd name="T44" fmla="*/ 7 w 190"/>
                  <a:gd name="T45" fmla="*/ 59 h 189"/>
                  <a:gd name="T46" fmla="*/ 3 w 190"/>
                  <a:gd name="T47" fmla="*/ 71 h 189"/>
                  <a:gd name="T48" fmla="*/ 1 w 190"/>
                  <a:gd name="T49" fmla="*/ 83 h 189"/>
                  <a:gd name="T50" fmla="*/ 0 w 190"/>
                  <a:gd name="T51" fmla="*/ 94 h 189"/>
                  <a:gd name="T52" fmla="*/ 1 w 190"/>
                  <a:gd name="T53" fmla="*/ 106 h 189"/>
                  <a:gd name="T54" fmla="*/ 3 w 190"/>
                  <a:gd name="T55" fmla="*/ 118 h 189"/>
                  <a:gd name="T56" fmla="*/ 7 w 190"/>
                  <a:gd name="T57" fmla="*/ 129 h 189"/>
                  <a:gd name="T58" fmla="*/ 12 w 190"/>
                  <a:gd name="T59" fmla="*/ 140 h 189"/>
                  <a:gd name="T60" fmla="*/ 18 w 190"/>
                  <a:gd name="T61" fmla="*/ 150 h 189"/>
                  <a:gd name="T62" fmla="*/ 26 w 190"/>
                  <a:gd name="T63" fmla="*/ 159 h 189"/>
                  <a:gd name="T64" fmla="*/ 35 w 190"/>
                  <a:gd name="T65" fmla="*/ 168 h 189"/>
                  <a:gd name="T66" fmla="*/ 44 w 190"/>
                  <a:gd name="T67" fmla="*/ 175 h 189"/>
                  <a:gd name="T68" fmla="*/ 55 w 190"/>
                  <a:gd name="T69" fmla="*/ 180 h 189"/>
                  <a:gd name="T70" fmla="*/ 66 w 190"/>
                  <a:gd name="T71" fmla="*/ 185 h 189"/>
                  <a:gd name="T72" fmla="*/ 77 w 190"/>
                  <a:gd name="T73" fmla="*/ 188 h 189"/>
                  <a:gd name="T74" fmla="*/ 89 w 190"/>
                  <a:gd name="T75" fmla="*/ 189 h 189"/>
                  <a:gd name="T76" fmla="*/ 101 w 190"/>
                  <a:gd name="T77" fmla="*/ 189 h 189"/>
                  <a:gd name="T78" fmla="*/ 113 w 190"/>
                  <a:gd name="T79" fmla="*/ 188 h 189"/>
                  <a:gd name="T80" fmla="*/ 124 w 190"/>
                  <a:gd name="T81" fmla="*/ 185 h 189"/>
                  <a:gd name="T82" fmla="*/ 136 w 190"/>
                  <a:gd name="T83" fmla="*/ 180 h 189"/>
                  <a:gd name="T84" fmla="*/ 146 w 190"/>
                  <a:gd name="T85" fmla="*/ 175 h 189"/>
                  <a:gd name="T86" fmla="*/ 156 w 190"/>
                  <a:gd name="T87" fmla="*/ 168 h 189"/>
                  <a:gd name="T88" fmla="*/ 164 w 190"/>
                  <a:gd name="T89" fmla="*/ 159 h 189"/>
                  <a:gd name="T90" fmla="*/ 172 w 190"/>
                  <a:gd name="T91" fmla="*/ 150 h 189"/>
                  <a:gd name="T92" fmla="*/ 178 w 190"/>
                  <a:gd name="T93" fmla="*/ 140 h 189"/>
                  <a:gd name="T94" fmla="*/ 183 w 190"/>
                  <a:gd name="T95" fmla="*/ 129 h 189"/>
                  <a:gd name="T96" fmla="*/ 187 w 190"/>
                  <a:gd name="T97" fmla="*/ 118 h 189"/>
                  <a:gd name="T98" fmla="*/ 189 w 190"/>
                  <a:gd name="T99" fmla="*/ 106 h 189"/>
                  <a:gd name="T100" fmla="*/ 190 w 190"/>
                  <a:gd name="T101" fmla="*/ 94 h 189"/>
                  <a:gd name="T102" fmla="*/ 189 w 190"/>
                  <a:gd name="T103" fmla="*/ 83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0" h="189">
                    <a:moveTo>
                      <a:pt x="189" y="83"/>
                    </a:moveTo>
                    <a:lnTo>
                      <a:pt x="189" y="83"/>
                    </a:lnTo>
                    <a:lnTo>
                      <a:pt x="187" y="71"/>
                    </a:lnTo>
                    <a:lnTo>
                      <a:pt x="183" y="59"/>
                    </a:lnTo>
                    <a:lnTo>
                      <a:pt x="178" y="49"/>
                    </a:lnTo>
                    <a:lnTo>
                      <a:pt x="172" y="39"/>
                    </a:lnTo>
                    <a:lnTo>
                      <a:pt x="164" y="29"/>
                    </a:lnTo>
                    <a:lnTo>
                      <a:pt x="156" y="21"/>
                    </a:lnTo>
                    <a:lnTo>
                      <a:pt x="146" y="14"/>
                    </a:lnTo>
                    <a:lnTo>
                      <a:pt x="136" y="9"/>
                    </a:lnTo>
                    <a:lnTo>
                      <a:pt x="124" y="4"/>
                    </a:lnTo>
                    <a:lnTo>
                      <a:pt x="113" y="1"/>
                    </a:lnTo>
                    <a:lnTo>
                      <a:pt x="101" y="0"/>
                    </a:lnTo>
                    <a:lnTo>
                      <a:pt x="89" y="0"/>
                    </a:lnTo>
                    <a:lnTo>
                      <a:pt x="77" y="1"/>
                    </a:lnTo>
                    <a:lnTo>
                      <a:pt x="66" y="4"/>
                    </a:lnTo>
                    <a:lnTo>
                      <a:pt x="55" y="9"/>
                    </a:lnTo>
                    <a:lnTo>
                      <a:pt x="44" y="14"/>
                    </a:lnTo>
                    <a:lnTo>
                      <a:pt x="35" y="21"/>
                    </a:lnTo>
                    <a:lnTo>
                      <a:pt x="26" y="29"/>
                    </a:lnTo>
                    <a:lnTo>
                      <a:pt x="18" y="39"/>
                    </a:lnTo>
                    <a:lnTo>
                      <a:pt x="12" y="49"/>
                    </a:lnTo>
                    <a:lnTo>
                      <a:pt x="7" y="59"/>
                    </a:lnTo>
                    <a:lnTo>
                      <a:pt x="3" y="71"/>
                    </a:lnTo>
                    <a:lnTo>
                      <a:pt x="1" y="83"/>
                    </a:lnTo>
                    <a:lnTo>
                      <a:pt x="0" y="94"/>
                    </a:lnTo>
                    <a:lnTo>
                      <a:pt x="1" y="106"/>
                    </a:lnTo>
                    <a:lnTo>
                      <a:pt x="3" y="118"/>
                    </a:lnTo>
                    <a:lnTo>
                      <a:pt x="7" y="129"/>
                    </a:lnTo>
                    <a:lnTo>
                      <a:pt x="12" y="140"/>
                    </a:lnTo>
                    <a:lnTo>
                      <a:pt x="18" y="150"/>
                    </a:lnTo>
                    <a:lnTo>
                      <a:pt x="26" y="159"/>
                    </a:lnTo>
                    <a:lnTo>
                      <a:pt x="35" y="168"/>
                    </a:lnTo>
                    <a:lnTo>
                      <a:pt x="44" y="175"/>
                    </a:lnTo>
                    <a:lnTo>
                      <a:pt x="55" y="180"/>
                    </a:lnTo>
                    <a:lnTo>
                      <a:pt x="66" y="185"/>
                    </a:lnTo>
                    <a:lnTo>
                      <a:pt x="77" y="188"/>
                    </a:lnTo>
                    <a:lnTo>
                      <a:pt x="89" y="189"/>
                    </a:lnTo>
                    <a:lnTo>
                      <a:pt x="101" y="189"/>
                    </a:lnTo>
                    <a:lnTo>
                      <a:pt x="113" y="188"/>
                    </a:lnTo>
                    <a:lnTo>
                      <a:pt x="124" y="185"/>
                    </a:lnTo>
                    <a:lnTo>
                      <a:pt x="136" y="180"/>
                    </a:lnTo>
                    <a:lnTo>
                      <a:pt x="146" y="175"/>
                    </a:lnTo>
                    <a:lnTo>
                      <a:pt x="156" y="168"/>
                    </a:lnTo>
                    <a:lnTo>
                      <a:pt x="164" y="159"/>
                    </a:lnTo>
                    <a:lnTo>
                      <a:pt x="172" y="150"/>
                    </a:lnTo>
                    <a:lnTo>
                      <a:pt x="178" y="140"/>
                    </a:lnTo>
                    <a:lnTo>
                      <a:pt x="183" y="129"/>
                    </a:lnTo>
                    <a:lnTo>
                      <a:pt x="187" y="118"/>
                    </a:lnTo>
                    <a:lnTo>
                      <a:pt x="189" y="106"/>
                    </a:lnTo>
                    <a:lnTo>
                      <a:pt x="190" y="94"/>
                    </a:lnTo>
                    <a:lnTo>
                      <a:pt x="189" y="83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16" name="Freeform 1106"/>
              <p:cNvSpPr>
                <a:spLocks/>
              </p:cNvSpPr>
              <p:nvPr/>
            </p:nvSpPr>
            <p:spPr bwMode="auto">
              <a:xfrm>
                <a:off x="5017" y="3201"/>
                <a:ext cx="129" cy="130"/>
              </a:xfrm>
              <a:custGeom>
                <a:avLst/>
                <a:gdLst>
                  <a:gd name="T0" fmla="*/ 249 w 250"/>
                  <a:gd name="T1" fmla="*/ 109 h 250"/>
                  <a:gd name="T2" fmla="*/ 249 w 250"/>
                  <a:gd name="T3" fmla="*/ 109 h 250"/>
                  <a:gd name="T4" fmla="*/ 246 w 250"/>
                  <a:gd name="T5" fmla="*/ 94 h 250"/>
                  <a:gd name="T6" fmla="*/ 241 w 250"/>
                  <a:gd name="T7" fmla="*/ 79 h 250"/>
                  <a:gd name="T8" fmla="*/ 235 w 250"/>
                  <a:gd name="T9" fmla="*/ 65 h 250"/>
                  <a:gd name="T10" fmla="*/ 226 w 250"/>
                  <a:gd name="T11" fmla="*/ 52 h 250"/>
                  <a:gd name="T12" fmla="*/ 216 w 250"/>
                  <a:gd name="T13" fmla="*/ 39 h 250"/>
                  <a:gd name="T14" fmla="*/ 205 w 250"/>
                  <a:gd name="T15" fmla="*/ 29 h 250"/>
                  <a:gd name="T16" fmla="*/ 192 w 250"/>
                  <a:gd name="T17" fmla="*/ 19 h 250"/>
                  <a:gd name="T18" fmla="*/ 178 w 250"/>
                  <a:gd name="T19" fmla="*/ 12 h 250"/>
                  <a:gd name="T20" fmla="*/ 164 w 250"/>
                  <a:gd name="T21" fmla="*/ 6 h 250"/>
                  <a:gd name="T22" fmla="*/ 149 w 250"/>
                  <a:gd name="T23" fmla="*/ 2 h 250"/>
                  <a:gd name="T24" fmla="*/ 133 w 250"/>
                  <a:gd name="T25" fmla="*/ 0 h 250"/>
                  <a:gd name="T26" fmla="*/ 117 w 250"/>
                  <a:gd name="T27" fmla="*/ 0 h 250"/>
                  <a:gd name="T28" fmla="*/ 102 w 250"/>
                  <a:gd name="T29" fmla="*/ 2 h 250"/>
                  <a:gd name="T30" fmla="*/ 86 w 250"/>
                  <a:gd name="T31" fmla="*/ 6 h 250"/>
                  <a:gd name="T32" fmla="*/ 72 w 250"/>
                  <a:gd name="T33" fmla="*/ 12 h 250"/>
                  <a:gd name="T34" fmla="*/ 58 w 250"/>
                  <a:gd name="T35" fmla="*/ 19 h 250"/>
                  <a:gd name="T36" fmla="*/ 45 w 250"/>
                  <a:gd name="T37" fmla="*/ 29 h 250"/>
                  <a:gd name="T38" fmla="*/ 34 w 250"/>
                  <a:gd name="T39" fmla="*/ 39 h 250"/>
                  <a:gd name="T40" fmla="*/ 24 w 250"/>
                  <a:gd name="T41" fmla="*/ 52 h 250"/>
                  <a:gd name="T42" fmla="*/ 15 w 250"/>
                  <a:gd name="T43" fmla="*/ 65 h 250"/>
                  <a:gd name="T44" fmla="*/ 9 w 250"/>
                  <a:gd name="T45" fmla="*/ 79 h 250"/>
                  <a:gd name="T46" fmla="*/ 4 w 250"/>
                  <a:gd name="T47" fmla="*/ 94 h 250"/>
                  <a:gd name="T48" fmla="*/ 1 w 250"/>
                  <a:gd name="T49" fmla="*/ 109 h 250"/>
                  <a:gd name="T50" fmla="*/ 0 w 250"/>
                  <a:gd name="T51" fmla="*/ 125 h 250"/>
                  <a:gd name="T52" fmla="*/ 1 w 250"/>
                  <a:gd name="T53" fmla="*/ 141 h 250"/>
                  <a:gd name="T54" fmla="*/ 4 w 250"/>
                  <a:gd name="T55" fmla="*/ 156 h 250"/>
                  <a:gd name="T56" fmla="*/ 9 w 250"/>
                  <a:gd name="T57" fmla="*/ 171 h 250"/>
                  <a:gd name="T58" fmla="*/ 15 w 250"/>
                  <a:gd name="T59" fmla="*/ 185 h 250"/>
                  <a:gd name="T60" fmla="*/ 24 w 250"/>
                  <a:gd name="T61" fmla="*/ 199 h 250"/>
                  <a:gd name="T62" fmla="*/ 34 w 250"/>
                  <a:gd name="T63" fmla="*/ 211 h 250"/>
                  <a:gd name="T64" fmla="*/ 45 w 250"/>
                  <a:gd name="T65" fmla="*/ 222 h 250"/>
                  <a:gd name="T66" fmla="*/ 58 w 250"/>
                  <a:gd name="T67" fmla="*/ 231 h 250"/>
                  <a:gd name="T68" fmla="*/ 72 w 250"/>
                  <a:gd name="T69" fmla="*/ 238 h 250"/>
                  <a:gd name="T70" fmla="*/ 86 w 250"/>
                  <a:gd name="T71" fmla="*/ 244 h 250"/>
                  <a:gd name="T72" fmla="*/ 102 w 250"/>
                  <a:gd name="T73" fmla="*/ 248 h 250"/>
                  <a:gd name="T74" fmla="*/ 117 w 250"/>
                  <a:gd name="T75" fmla="*/ 250 h 250"/>
                  <a:gd name="T76" fmla="*/ 133 w 250"/>
                  <a:gd name="T77" fmla="*/ 250 h 250"/>
                  <a:gd name="T78" fmla="*/ 149 w 250"/>
                  <a:gd name="T79" fmla="*/ 248 h 250"/>
                  <a:gd name="T80" fmla="*/ 164 w 250"/>
                  <a:gd name="T81" fmla="*/ 244 h 250"/>
                  <a:gd name="T82" fmla="*/ 178 w 250"/>
                  <a:gd name="T83" fmla="*/ 238 h 250"/>
                  <a:gd name="T84" fmla="*/ 192 w 250"/>
                  <a:gd name="T85" fmla="*/ 231 h 250"/>
                  <a:gd name="T86" fmla="*/ 205 w 250"/>
                  <a:gd name="T87" fmla="*/ 222 h 250"/>
                  <a:gd name="T88" fmla="*/ 216 w 250"/>
                  <a:gd name="T89" fmla="*/ 211 h 250"/>
                  <a:gd name="T90" fmla="*/ 226 w 250"/>
                  <a:gd name="T91" fmla="*/ 199 h 250"/>
                  <a:gd name="T92" fmla="*/ 235 w 250"/>
                  <a:gd name="T93" fmla="*/ 185 h 250"/>
                  <a:gd name="T94" fmla="*/ 241 w 250"/>
                  <a:gd name="T95" fmla="*/ 171 h 250"/>
                  <a:gd name="T96" fmla="*/ 246 w 250"/>
                  <a:gd name="T97" fmla="*/ 156 h 250"/>
                  <a:gd name="T98" fmla="*/ 249 w 250"/>
                  <a:gd name="T99" fmla="*/ 141 h 250"/>
                  <a:gd name="T100" fmla="*/ 250 w 250"/>
                  <a:gd name="T101" fmla="*/ 125 h 250"/>
                  <a:gd name="T102" fmla="*/ 249 w 250"/>
                  <a:gd name="T103" fmla="*/ 109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50" h="250">
                    <a:moveTo>
                      <a:pt x="249" y="109"/>
                    </a:moveTo>
                    <a:lnTo>
                      <a:pt x="249" y="109"/>
                    </a:lnTo>
                    <a:lnTo>
                      <a:pt x="246" y="94"/>
                    </a:lnTo>
                    <a:lnTo>
                      <a:pt x="241" y="79"/>
                    </a:lnTo>
                    <a:lnTo>
                      <a:pt x="235" y="65"/>
                    </a:lnTo>
                    <a:lnTo>
                      <a:pt x="226" y="52"/>
                    </a:lnTo>
                    <a:lnTo>
                      <a:pt x="216" y="39"/>
                    </a:lnTo>
                    <a:lnTo>
                      <a:pt x="205" y="29"/>
                    </a:lnTo>
                    <a:lnTo>
                      <a:pt x="192" y="19"/>
                    </a:lnTo>
                    <a:lnTo>
                      <a:pt x="178" y="12"/>
                    </a:lnTo>
                    <a:lnTo>
                      <a:pt x="164" y="6"/>
                    </a:lnTo>
                    <a:lnTo>
                      <a:pt x="149" y="2"/>
                    </a:lnTo>
                    <a:lnTo>
                      <a:pt x="133" y="0"/>
                    </a:lnTo>
                    <a:lnTo>
                      <a:pt x="117" y="0"/>
                    </a:lnTo>
                    <a:lnTo>
                      <a:pt x="102" y="2"/>
                    </a:lnTo>
                    <a:lnTo>
                      <a:pt x="86" y="6"/>
                    </a:lnTo>
                    <a:lnTo>
                      <a:pt x="72" y="12"/>
                    </a:lnTo>
                    <a:lnTo>
                      <a:pt x="58" y="19"/>
                    </a:lnTo>
                    <a:lnTo>
                      <a:pt x="45" y="29"/>
                    </a:lnTo>
                    <a:lnTo>
                      <a:pt x="34" y="39"/>
                    </a:lnTo>
                    <a:lnTo>
                      <a:pt x="24" y="52"/>
                    </a:lnTo>
                    <a:lnTo>
                      <a:pt x="15" y="65"/>
                    </a:lnTo>
                    <a:lnTo>
                      <a:pt x="9" y="79"/>
                    </a:lnTo>
                    <a:lnTo>
                      <a:pt x="4" y="94"/>
                    </a:lnTo>
                    <a:lnTo>
                      <a:pt x="1" y="109"/>
                    </a:lnTo>
                    <a:lnTo>
                      <a:pt x="0" y="125"/>
                    </a:lnTo>
                    <a:lnTo>
                      <a:pt x="1" y="141"/>
                    </a:lnTo>
                    <a:lnTo>
                      <a:pt x="4" y="156"/>
                    </a:lnTo>
                    <a:lnTo>
                      <a:pt x="9" y="171"/>
                    </a:lnTo>
                    <a:lnTo>
                      <a:pt x="15" y="185"/>
                    </a:lnTo>
                    <a:lnTo>
                      <a:pt x="24" y="199"/>
                    </a:lnTo>
                    <a:lnTo>
                      <a:pt x="34" y="211"/>
                    </a:lnTo>
                    <a:lnTo>
                      <a:pt x="45" y="222"/>
                    </a:lnTo>
                    <a:lnTo>
                      <a:pt x="58" y="231"/>
                    </a:lnTo>
                    <a:lnTo>
                      <a:pt x="72" y="238"/>
                    </a:lnTo>
                    <a:lnTo>
                      <a:pt x="86" y="244"/>
                    </a:lnTo>
                    <a:lnTo>
                      <a:pt x="102" y="248"/>
                    </a:lnTo>
                    <a:lnTo>
                      <a:pt x="117" y="250"/>
                    </a:lnTo>
                    <a:lnTo>
                      <a:pt x="133" y="250"/>
                    </a:lnTo>
                    <a:lnTo>
                      <a:pt x="149" y="248"/>
                    </a:lnTo>
                    <a:lnTo>
                      <a:pt x="164" y="244"/>
                    </a:lnTo>
                    <a:lnTo>
                      <a:pt x="178" y="238"/>
                    </a:lnTo>
                    <a:lnTo>
                      <a:pt x="192" y="231"/>
                    </a:lnTo>
                    <a:lnTo>
                      <a:pt x="205" y="222"/>
                    </a:lnTo>
                    <a:lnTo>
                      <a:pt x="216" y="211"/>
                    </a:lnTo>
                    <a:lnTo>
                      <a:pt x="226" y="199"/>
                    </a:lnTo>
                    <a:lnTo>
                      <a:pt x="235" y="185"/>
                    </a:lnTo>
                    <a:lnTo>
                      <a:pt x="241" y="171"/>
                    </a:lnTo>
                    <a:lnTo>
                      <a:pt x="246" y="156"/>
                    </a:lnTo>
                    <a:lnTo>
                      <a:pt x="249" y="141"/>
                    </a:lnTo>
                    <a:lnTo>
                      <a:pt x="250" y="125"/>
                    </a:lnTo>
                    <a:lnTo>
                      <a:pt x="249" y="10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17" name="Freeform 1107"/>
              <p:cNvSpPr>
                <a:spLocks/>
              </p:cNvSpPr>
              <p:nvPr/>
            </p:nvSpPr>
            <p:spPr bwMode="auto">
              <a:xfrm>
                <a:off x="5017" y="3201"/>
                <a:ext cx="129" cy="130"/>
              </a:xfrm>
              <a:custGeom>
                <a:avLst/>
                <a:gdLst>
                  <a:gd name="T0" fmla="*/ 249 w 250"/>
                  <a:gd name="T1" fmla="*/ 109 h 250"/>
                  <a:gd name="T2" fmla="*/ 249 w 250"/>
                  <a:gd name="T3" fmla="*/ 109 h 250"/>
                  <a:gd name="T4" fmla="*/ 246 w 250"/>
                  <a:gd name="T5" fmla="*/ 94 h 250"/>
                  <a:gd name="T6" fmla="*/ 241 w 250"/>
                  <a:gd name="T7" fmla="*/ 79 h 250"/>
                  <a:gd name="T8" fmla="*/ 235 w 250"/>
                  <a:gd name="T9" fmla="*/ 65 h 250"/>
                  <a:gd name="T10" fmla="*/ 226 w 250"/>
                  <a:gd name="T11" fmla="*/ 52 h 250"/>
                  <a:gd name="T12" fmla="*/ 216 w 250"/>
                  <a:gd name="T13" fmla="*/ 39 h 250"/>
                  <a:gd name="T14" fmla="*/ 205 w 250"/>
                  <a:gd name="T15" fmla="*/ 29 h 250"/>
                  <a:gd name="T16" fmla="*/ 192 w 250"/>
                  <a:gd name="T17" fmla="*/ 19 h 250"/>
                  <a:gd name="T18" fmla="*/ 178 w 250"/>
                  <a:gd name="T19" fmla="*/ 12 h 250"/>
                  <a:gd name="T20" fmla="*/ 164 w 250"/>
                  <a:gd name="T21" fmla="*/ 6 h 250"/>
                  <a:gd name="T22" fmla="*/ 149 w 250"/>
                  <a:gd name="T23" fmla="*/ 2 h 250"/>
                  <a:gd name="T24" fmla="*/ 133 w 250"/>
                  <a:gd name="T25" fmla="*/ 0 h 250"/>
                  <a:gd name="T26" fmla="*/ 117 w 250"/>
                  <a:gd name="T27" fmla="*/ 0 h 250"/>
                  <a:gd name="T28" fmla="*/ 102 w 250"/>
                  <a:gd name="T29" fmla="*/ 2 h 250"/>
                  <a:gd name="T30" fmla="*/ 86 w 250"/>
                  <a:gd name="T31" fmla="*/ 6 h 250"/>
                  <a:gd name="T32" fmla="*/ 72 w 250"/>
                  <a:gd name="T33" fmla="*/ 12 h 250"/>
                  <a:gd name="T34" fmla="*/ 58 w 250"/>
                  <a:gd name="T35" fmla="*/ 19 h 250"/>
                  <a:gd name="T36" fmla="*/ 45 w 250"/>
                  <a:gd name="T37" fmla="*/ 29 h 250"/>
                  <a:gd name="T38" fmla="*/ 34 w 250"/>
                  <a:gd name="T39" fmla="*/ 39 h 250"/>
                  <a:gd name="T40" fmla="*/ 24 w 250"/>
                  <a:gd name="T41" fmla="*/ 52 h 250"/>
                  <a:gd name="T42" fmla="*/ 15 w 250"/>
                  <a:gd name="T43" fmla="*/ 65 h 250"/>
                  <a:gd name="T44" fmla="*/ 9 w 250"/>
                  <a:gd name="T45" fmla="*/ 79 h 250"/>
                  <a:gd name="T46" fmla="*/ 4 w 250"/>
                  <a:gd name="T47" fmla="*/ 94 h 250"/>
                  <a:gd name="T48" fmla="*/ 1 w 250"/>
                  <a:gd name="T49" fmla="*/ 109 h 250"/>
                  <a:gd name="T50" fmla="*/ 0 w 250"/>
                  <a:gd name="T51" fmla="*/ 125 h 250"/>
                  <a:gd name="T52" fmla="*/ 1 w 250"/>
                  <a:gd name="T53" fmla="*/ 141 h 250"/>
                  <a:gd name="T54" fmla="*/ 4 w 250"/>
                  <a:gd name="T55" fmla="*/ 156 h 250"/>
                  <a:gd name="T56" fmla="*/ 9 w 250"/>
                  <a:gd name="T57" fmla="*/ 171 h 250"/>
                  <a:gd name="T58" fmla="*/ 15 w 250"/>
                  <a:gd name="T59" fmla="*/ 185 h 250"/>
                  <a:gd name="T60" fmla="*/ 24 w 250"/>
                  <a:gd name="T61" fmla="*/ 199 h 250"/>
                  <a:gd name="T62" fmla="*/ 34 w 250"/>
                  <a:gd name="T63" fmla="*/ 211 h 250"/>
                  <a:gd name="T64" fmla="*/ 45 w 250"/>
                  <a:gd name="T65" fmla="*/ 222 h 250"/>
                  <a:gd name="T66" fmla="*/ 58 w 250"/>
                  <a:gd name="T67" fmla="*/ 231 h 250"/>
                  <a:gd name="T68" fmla="*/ 72 w 250"/>
                  <a:gd name="T69" fmla="*/ 238 h 250"/>
                  <a:gd name="T70" fmla="*/ 86 w 250"/>
                  <a:gd name="T71" fmla="*/ 244 h 250"/>
                  <a:gd name="T72" fmla="*/ 102 w 250"/>
                  <a:gd name="T73" fmla="*/ 248 h 250"/>
                  <a:gd name="T74" fmla="*/ 117 w 250"/>
                  <a:gd name="T75" fmla="*/ 250 h 250"/>
                  <a:gd name="T76" fmla="*/ 133 w 250"/>
                  <a:gd name="T77" fmla="*/ 250 h 250"/>
                  <a:gd name="T78" fmla="*/ 149 w 250"/>
                  <a:gd name="T79" fmla="*/ 248 h 250"/>
                  <a:gd name="T80" fmla="*/ 164 w 250"/>
                  <a:gd name="T81" fmla="*/ 244 h 250"/>
                  <a:gd name="T82" fmla="*/ 178 w 250"/>
                  <a:gd name="T83" fmla="*/ 238 h 250"/>
                  <a:gd name="T84" fmla="*/ 192 w 250"/>
                  <a:gd name="T85" fmla="*/ 231 h 250"/>
                  <a:gd name="T86" fmla="*/ 205 w 250"/>
                  <a:gd name="T87" fmla="*/ 222 h 250"/>
                  <a:gd name="T88" fmla="*/ 216 w 250"/>
                  <a:gd name="T89" fmla="*/ 211 h 250"/>
                  <a:gd name="T90" fmla="*/ 226 w 250"/>
                  <a:gd name="T91" fmla="*/ 199 h 250"/>
                  <a:gd name="T92" fmla="*/ 235 w 250"/>
                  <a:gd name="T93" fmla="*/ 185 h 250"/>
                  <a:gd name="T94" fmla="*/ 241 w 250"/>
                  <a:gd name="T95" fmla="*/ 171 h 250"/>
                  <a:gd name="T96" fmla="*/ 246 w 250"/>
                  <a:gd name="T97" fmla="*/ 156 h 250"/>
                  <a:gd name="T98" fmla="*/ 249 w 250"/>
                  <a:gd name="T99" fmla="*/ 141 h 250"/>
                  <a:gd name="T100" fmla="*/ 250 w 250"/>
                  <a:gd name="T101" fmla="*/ 125 h 250"/>
                  <a:gd name="T102" fmla="*/ 249 w 250"/>
                  <a:gd name="T103" fmla="*/ 109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50" h="250">
                    <a:moveTo>
                      <a:pt x="249" y="109"/>
                    </a:moveTo>
                    <a:lnTo>
                      <a:pt x="249" y="109"/>
                    </a:lnTo>
                    <a:lnTo>
                      <a:pt x="246" y="94"/>
                    </a:lnTo>
                    <a:lnTo>
                      <a:pt x="241" y="79"/>
                    </a:lnTo>
                    <a:lnTo>
                      <a:pt x="235" y="65"/>
                    </a:lnTo>
                    <a:lnTo>
                      <a:pt x="226" y="52"/>
                    </a:lnTo>
                    <a:lnTo>
                      <a:pt x="216" y="39"/>
                    </a:lnTo>
                    <a:lnTo>
                      <a:pt x="205" y="29"/>
                    </a:lnTo>
                    <a:lnTo>
                      <a:pt x="192" y="19"/>
                    </a:lnTo>
                    <a:lnTo>
                      <a:pt x="178" y="12"/>
                    </a:lnTo>
                    <a:lnTo>
                      <a:pt x="164" y="6"/>
                    </a:lnTo>
                    <a:lnTo>
                      <a:pt x="149" y="2"/>
                    </a:lnTo>
                    <a:lnTo>
                      <a:pt x="133" y="0"/>
                    </a:lnTo>
                    <a:lnTo>
                      <a:pt x="117" y="0"/>
                    </a:lnTo>
                    <a:lnTo>
                      <a:pt x="102" y="2"/>
                    </a:lnTo>
                    <a:lnTo>
                      <a:pt x="86" y="6"/>
                    </a:lnTo>
                    <a:lnTo>
                      <a:pt x="72" y="12"/>
                    </a:lnTo>
                    <a:lnTo>
                      <a:pt x="58" y="19"/>
                    </a:lnTo>
                    <a:lnTo>
                      <a:pt x="45" y="29"/>
                    </a:lnTo>
                    <a:lnTo>
                      <a:pt x="34" y="39"/>
                    </a:lnTo>
                    <a:lnTo>
                      <a:pt x="24" y="52"/>
                    </a:lnTo>
                    <a:lnTo>
                      <a:pt x="15" y="65"/>
                    </a:lnTo>
                    <a:lnTo>
                      <a:pt x="9" y="79"/>
                    </a:lnTo>
                    <a:lnTo>
                      <a:pt x="4" y="94"/>
                    </a:lnTo>
                    <a:lnTo>
                      <a:pt x="1" y="109"/>
                    </a:lnTo>
                    <a:lnTo>
                      <a:pt x="0" y="125"/>
                    </a:lnTo>
                    <a:lnTo>
                      <a:pt x="1" y="141"/>
                    </a:lnTo>
                    <a:lnTo>
                      <a:pt x="4" y="156"/>
                    </a:lnTo>
                    <a:lnTo>
                      <a:pt x="9" y="171"/>
                    </a:lnTo>
                    <a:lnTo>
                      <a:pt x="15" y="185"/>
                    </a:lnTo>
                    <a:lnTo>
                      <a:pt x="24" y="199"/>
                    </a:lnTo>
                    <a:lnTo>
                      <a:pt x="34" y="211"/>
                    </a:lnTo>
                    <a:lnTo>
                      <a:pt x="45" y="222"/>
                    </a:lnTo>
                    <a:lnTo>
                      <a:pt x="58" y="231"/>
                    </a:lnTo>
                    <a:lnTo>
                      <a:pt x="72" y="238"/>
                    </a:lnTo>
                    <a:lnTo>
                      <a:pt x="86" y="244"/>
                    </a:lnTo>
                    <a:lnTo>
                      <a:pt x="102" y="248"/>
                    </a:lnTo>
                    <a:lnTo>
                      <a:pt x="117" y="250"/>
                    </a:lnTo>
                    <a:lnTo>
                      <a:pt x="133" y="250"/>
                    </a:lnTo>
                    <a:lnTo>
                      <a:pt x="149" y="248"/>
                    </a:lnTo>
                    <a:lnTo>
                      <a:pt x="164" y="244"/>
                    </a:lnTo>
                    <a:lnTo>
                      <a:pt x="178" y="238"/>
                    </a:lnTo>
                    <a:lnTo>
                      <a:pt x="192" y="231"/>
                    </a:lnTo>
                    <a:lnTo>
                      <a:pt x="205" y="222"/>
                    </a:lnTo>
                    <a:lnTo>
                      <a:pt x="216" y="211"/>
                    </a:lnTo>
                    <a:lnTo>
                      <a:pt x="226" y="199"/>
                    </a:lnTo>
                    <a:lnTo>
                      <a:pt x="235" y="185"/>
                    </a:lnTo>
                    <a:lnTo>
                      <a:pt x="241" y="171"/>
                    </a:lnTo>
                    <a:lnTo>
                      <a:pt x="246" y="156"/>
                    </a:lnTo>
                    <a:lnTo>
                      <a:pt x="249" y="141"/>
                    </a:lnTo>
                    <a:lnTo>
                      <a:pt x="250" y="125"/>
                    </a:lnTo>
                    <a:lnTo>
                      <a:pt x="249" y="10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18" name="Freeform 1108"/>
              <p:cNvSpPr>
                <a:spLocks/>
              </p:cNvSpPr>
              <p:nvPr/>
            </p:nvSpPr>
            <p:spPr bwMode="auto">
              <a:xfrm>
                <a:off x="5173" y="2821"/>
                <a:ext cx="160" cy="160"/>
              </a:xfrm>
              <a:custGeom>
                <a:avLst/>
                <a:gdLst>
                  <a:gd name="T0" fmla="*/ 308 w 310"/>
                  <a:gd name="T1" fmla="*/ 135 h 310"/>
                  <a:gd name="T2" fmla="*/ 308 w 310"/>
                  <a:gd name="T3" fmla="*/ 135 h 310"/>
                  <a:gd name="T4" fmla="*/ 305 w 310"/>
                  <a:gd name="T5" fmla="*/ 116 h 310"/>
                  <a:gd name="T6" fmla="*/ 299 w 310"/>
                  <a:gd name="T7" fmla="*/ 98 h 310"/>
                  <a:gd name="T8" fmla="*/ 290 w 310"/>
                  <a:gd name="T9" fmla="*/ 80 h 310"/>
                  <a:gd name="T10" fmla="*/ 280 w 310"/>
                  <a:gd name="T11" fmla="*/ 64 h 310"/>
                  <a:gd name="T12" fmla="*/ 268 w 310"/>
                  <a:gd name="T13" fmla="*/ 49 h 310"/>
                  <a:gd name="T14" fmla="*/ 253 w 310"/>
                  <a:gd name="T15" fmla="*/ 35 h 310"/>
                  <a:gd name="T16" fmla="*/ 238 w 310"/>
                  <a:gd name="T17" fmla="*/ 24 h 310"/>
                  <a:gd name="T18" fmla="*/ 221 w 310"/>
                  <a:gd name="T19" fmla="*/ 15 h 310"/>
                  <a:gd name="T20" fmla="*/ 202 w 310"/>
                  <a:gd name="T21" fmla="*/ 7 h 310"/>
                  <a:gd name="T22" fmla="*/ 184 w 310"/>
                  <a:gd name="T23" fmla="*/ 3 h 310"/>
                  <a:gd name="T24" fmla="*/ 164 w 310"/>
                  <a:gd name="T25" fmla="*/ 0 h 310"/>
                  <a:gd name="T26" fmla="*/ 145 w 310"/>
                  <a:gd name="T27" fmla="*/ 0 h 310"/>
                  <a:gd name="T28" fmla="*/ 126 w 310"/>
                  <a:gd name="T29" fmla="*/ 3 h 310"/>
                  <a:gd name="T30" fmla="*/ 107 w 310"/>
                  <a:gd name="T31" fmla="*/ 7 h 310"/>
                  <a:gd name="T32" fmla="*/ 89 w 310"/>
                  <a:gd name="T33" fmla="*/ 15 h 310"/>
                  <a:gd name="T34" fmla="*/ 72 w 310"/>
                  <a:gd name="T35" fmla="*/ 24 h 310"/>
                  <a:gd name="T36" fmla="*/ 56 w 310"/>
                  <a:gd name="T37" fmla="*/ 35 h 310"/>
                  <a:gd name="T38" fmla="*/ 42 w 310"/>
                  <a:gd name="T39" fmla="*/ 49 h 310"/>
                  <a:gd name="T40" fmla="*/ 29 w 310"/>
                  <a:gd name="T41" fmla="*/ 64 h 310"/>
                  <a:gd name="T42" fmla="*/ 19 w 310"/>
                  <a:gd name="T43" fmla="*/ 80 h 310"/>
                  <a:gd name="T44" fmla="*/ 10 w 310"/>
                  <a:gd name="T45" fmla="*/ 98 h 310"/>
                  <a:gd name="T46" fmla="*/ 4 w 310"/>
                  <a:gd name="T47" fmla="*/ 116 h 310"/>
                  <a:gd name="T48" fmla="*/ 1 w 310"/>
                  <a:gd name="T49" fmla="*/ 135 h 310"/>
                  <a:gd name="T50" fmla="*/ 0 w 310"/>
                  <a:gd name="T51" fmla="*/ 155 h 310"/>
                  <a:gd name="T52" fmla="*/ 1 w 310"/>
                  <a:gd name="T53" fmla="*/ 174 h 310"/>
                  <a:gd name="T54" fmla="*/ 4 w 310"/>
                  <a:gd name="T55" fmla="*/ 193 h 310"/>
                  <a:gd name="T56" fmla="*/ 10 w 310"/>
                  <a:gd name="T57" fmla="*/ 212 h 310"/>
                  <a:gd name="T58" fmla="*/ 19 w 310"/>
                  <a:gd name="T59" fmla="*/ 230 h 310"/>
                  <a:gd name="T60" fmla="*/ 29 w 310"/>
                  <a:gd name="T61" fmla="*/ 246 h 310"/>
                  <a:gd name="T62" fmla="*/ 42 w 310"/>
                  <a:gd name="T63" fmla="*/ 261 h 310"/>
                  <a:gd name="T64" fmla="*/ 56 w 310"/>
                  <a:gd name="T65" fmla="*/ 274 h 310"/>
                  <a:gd name="T66" fmla="*/ 72 w 310"/>
                  <a:gd name="T67" fmla="*/ 286 h 310"/>
                  <a:gd name="T68" fmla="*/ 89 w 310"/>
                  <a:gd name="T69" fmla="*/ 295 h 310"/>
                  <a:gd name="T70" fmla="*/ 107 w 310"/>
                  <a:gd name="T71" fmla="*/ 302 h 310"/>
                  <a:gd name="T72" fmla="*/ 126 w 310"/>
                  <a:gd name="T73" fmla="*/ 307 h 310"/>
                  <a:gd name="T74" fmla="*/ 145 w 310"/>
                  <a:gd name="T75" fmla="*/ 310 h 310"/>
                  <a:gd name="T76" fmla="*/ 164 w 310"/>
                  <a:gd name="T77" fmla="*/ 310 h 310"/>
                  <a:gd name="T78" fmla="*/ 184 w 310"/>
                  <a:gd name="T79" fmla="*/ 307 h 310"/>
                  <a:gd name="T80" fmla="*/ 202 w 310"/>
                  <a:gd name="T81" fmla="*/ 302 h 310"/>
                  <a:gd name="T82" fmla="*/ 221 w 310"/>
                  <a:gd name="T83" fmla="*/ 295 h 310"/>
                  <a:gd name="T84" fmla="*/ 238 w 310"/>
                  <a:gd name="T85" fmla="*/ 286 h 310"/>
                  <a:gd name="T86" fmla="*/ 253 w 310"/>
                  <a:gd name="T87" fmla="*/ 274 h 310"/>
                  <a:gd name="T88" fmla="*/ 268 w 310"/>
                  <a:gd name="T89" fmla="*/ 261 h 310"/>
                  <a:gd name="T90" fmla="*/ 280 w 310"/>
                  <a:gd name="T91" fmla="*/ 246 h 310"/>
                  <a:gd name="T92" fmla="*/ 290 w 310"/>
                  <a:gd name="T93" fmla="*/ 230 h 310"/>
                  <a:gd name="T94" fmla="*/ 299 w 310"/>
                  <a:gd name="T95" fmla="*/ 212 h 310"/>
                  <a:gd name="T96" fmla="*/ 305 w 310"/>
                  <a:gd name="T97" fmla="*/ 193 h 310"/>
                  <a:gd name="T98" fmla="*/ 308 w 310"/>
                  <a:gd name="T99" fmla="*/ 174 h 310"/>
                  <a:gd name="T100" fmla="*/ 310 w 310"/>
                  <a:gd name="T101" fmla="*/ 155 h 310"/>
                  <a:gd name="T102" fmla="*/ 308 w 310"/>
                  <a:gd name="T103" fmla="*/ 135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10" h="310">
                    <a:moveTo>
                      <a:pt x="308" y="135"/>
                    </a:moveTo>
                    <a:lnTo>
                      <a:pt x="308" y="135"/>
                    </a:lnTo>
                    <a:lnTo>
                      <a:pt x="305" y="116"/>
                    </a:lnTo>
                    <a:lnTo>
                      <a:pt x="299" y="98"/>
                    </a:lnTo>
                    <a:lnTo>
                      <a:pt x="290" y="80"/>
                    </a:lnTo>
                    <a:lnTo>
                      <a:pt x="280" y="64"/>
                    </a:lnTo>
                    <a:lnTo>
                      <a:pt x="268" y="49"/>
                    </a:lnTo>
                    <a:lnTo>
                      <a:pt x="253" y="35"/>
                    </a:lnTo>
                    <a:lnTo>
                      <a:pt x="238" y="24"/>
                    </a:lnTo>
                    <a:lnTo>
                      <a:pt x="221" y="15"/>
                    </a:lnTo>
                    <a:lnTo>
                      <a:pt x="202" y="7"/>
                    </a:lnTo>
                    <a:lnTo>
                      <a:pt x="184" y="3"/>
                    </a:lnTo>
                    <a:lnTo>
                      <a:pt x="164" y="0"/>
                    </a:lnTo>
                    <a:lnTo>
                      <a:pt x="145" y="0"/>
                    </a:lnTo>
                    <a:lnTo>
                      <a:pt x="126" y="3"/>
                    </a:lnTo>
                    <a:lnTo>
                      <a:pt x="107" y="7"/>
                    </a:lnTo>
                    <a:lnTo>
                      <a:pt x="89" y="15"/>
                    </a:lnTo>
                    <a:lnTo>
                      <a:pt x="72" y="24"/>
                    </a:lnTo>
                    <a:lnTo>
                      <a:pt x="56" y="35"/>
                    </a:lnTo>
                    <a:lnTo>
                      <a:pt x="42" y="49"/>
                    </a:lnTo>
                    <a:lnTo>
                      <a:pt x="29" y="64"/>
                    </a:lnTo>
                    <a:lnTo>
                      <a:pt x="19" y="80"/>
                    </a:lnTo>
                    <a:lnTo>
                      <a:pt x="10" y="98"/>
                    </a:lnTo>
                    <a:lnTo>
                      <a:pt x="4" y="116"/>
                    </a:lnTo>
                    <a:lnTo>
                      <a:pt x="1" y="135"/>
                    </a:lnTo>
                    <a:lnTo>
                      <a:pt x="0" y="155"/>
                    </a:lnTo>
                    <a:lnTo>
                      <a:pt x="1" y="174"/>
                    </a:lnTo>
                    <a:lnTo>
                      <a:pt x="4" y="193"/>
                    </a:lnTo>
                    <a:lnTo>
                      <a:pt x="10" y="212"/>
                    </a:lnTo>
                    <a:lnTo>
                      <a:pt x="19" y="230"/>
                    </a:lnTo>
                    <a:lnTo>
                      <a:pt x="29" y="246"/>
                    </a:lnTo>
                    <a:lnTo>
                      <a:pt x="42" y="261"/>
                    </a:lnTo>
                    <a:lnTo>
                      <a:pt x="56" y="274"/>
                    </a:lnTo>
                    <a:lnTo>
                      <a:pt x="72" y="286"/>
                    </a:lnTo>
                    <a:lnTo>
                      <a:pt x="89" y="295"/>
                    </a:lnTo>
                    <a:lnTo>
                      <a:pt x="107" y="302"/>
                    </a:lnTo>
                    <a:lnTo>
                      <a:pt x="126" y="307"/>
                    </a:lnTo>
                    <a:lnTo>
                      <a:pt x="145" y="310"/>
                    </a:lnTo>
                    <a:lnTo>
                      <a:pt x="164" y="310"/>
                    </a:lnTo>
                    <a:lnTo>
                      <a:pt x="184" y="307"/>
                    </a:lnTo>
                    <a:lnTo>
                      <a:pt x="202" y="302"/>
                    </a:lnTo>
                    <a:lnTo>
                      <a:pt x="221" y="295"/>
                    </a:lnTo>
                    <a:lnTo>
                      <a:pt x="238" y="286"/>
                    </a:lnTo>
                    <a:lnTo>
                      <a:pt x="253" y="274"/>
                    </a:lnTo>
                    <a:lnTo>
                      <a:pt x="268" y="261"/>
                    </a:lnTo>
                    <a:lnTo>
                      <a:pt x="280" y="246"/>
                    </a:lnTo>
                    <a:lnTo>
                      <a:pt x="290" y="230"/>
                    </a:lnTo>
                    <a:lnTo>
                      <a:pt x="299" y="212"/>
                    </a:lnTo>
                    <a:lnTo>
                      <a:pt x="305" y="193"/>
                    </a:lnTo>
                    <a:lnTo>
                      <a:pt x="308" y="174"/>
                    </a:lnTo>
                    <a:lnTo>
                      <a:pt x="310" y="155"/>
                    </a:lnTo>
                    <a:lnTo>
                      <a:pt x="308" y="13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19" name="Freeform 1109"/>
              <p:cNvSpPr>
                <a:spLocks/>
              </p:cNvSpPr>
              <p:nvPr/>
            </p:nvSpPr>
            <p:spPr bwMode="auto">
              <a:xfrm>
                <a:off x="5173" y="2821"/>
                <a:ext cx="160" cy="160"/>
              </a:xfrm>
              <a:custGeom>
                <a:avLst/>
                <a:gdLst>
                  <a:gd name="T0" fmla="*/ 308 w 310"/>
                  <a:gd name="T1" fmla="*/ 135 h 310"/>
                  <a:gd name="T2" fmla="*/ 308 w 310"/>
                  <a:gd name="T3" fmla="*/ 135 h 310"/>
                  <a:gd name="T4" fmla="*/ 305 w 310"/>
                  <a:gd name="T5" fmla="*/ 116 h 310"/>
                  <a:gd name="T6" fmla="*/ 299 w 310"/>
                  <a:gd name="T7" fmla="*/ 98 h 310"/>
                  <a:gd name="T8" fmla="*/ 290 w 310"/>
                  <a:gd name="T9" fmla="*/ 80 h 310"/>
                  <a:gd name="T10" fmla="*/ 280 w 310"/>
                  <a:gd name="T11" fmla="*/ 64 h 310"/>
                  <a:gd name="T12" fmla="*/ 268 w 310"/>
                  <a:gd name="T13" fmla="*/ 49 h 310"/>
                  <a:gd name="T14" fmla="*/ 253 w 310"/>
                  <a:gd name="T15" fmla="*/ 35 h 310"/>
                  <a:gd name="T16" fmla="*/ 238 w 310"/>
                  <a:gd name="T17" fmla="*/ 24 h 310"/>
                  <a:gd name="T18" fmla="*/ 221 w 310"/>
                  <a:gd name="T19" fmla="*/ 15 h 310"/>
                  <a:gd name="T20" fmla="*/ 202 w 310"/>
                  <a:gd name="T21" fmla="*/ 7 h 310"/>
                  <a:gd name="T22" fmla="*/ 184 w 310"/>
                  <a:gd name="T23" fmla="*/ 3 h 310"/>
                  <a:gd name="T24" fmla="*/ 164 w 310"/>
                  <a:gd name="T25" fmla="*/ 0 h 310"/>
                  <a:gd name="T26" fmla="*/ 145 w 310"/>
                  <a:gd name="T27" fmla="*/ 0 h 310"/>
                  <a:gd name="T28" fmla="*/ 126 w 310"/>
                  <a:gd name="T29" fmla="*/ 3 h 310"/>
                  <a:gd name="T30" fmla="*/ 107 w 310"/>
                  <a:gd name="T31" fmla="*/ 7 h 310"/>
                  <a:gd name="T32" fmla="*/ 89 w 310"/>
                  <a:gd name="T33" fmla="*/ 15 h 310"/>
                  <a:gd name="T34" fmla="*/ 72 w 310"/>
                  <a:gd name="T35" fmla="*/ 24 h 310"/>
                  <a:gd name="T36" fmla="*/ 56 w 310"/>
                  <a:gd name="T37" fmla="*/ 35 h 310"/>
                  <a:gd name="T38" fmla="*/ 42 w 310"/>
                  <a:gd name="T39" fmla="*/ 49 h 310"/>
                  <a:gd name="T40" fmla="*/ 29 w 310"/>
                  <a:gd name="T41" fmla="*/ 64 h 310"/>
                  <a:gd name="T42" fmla="*/ 19 w 310"/>
                  <a:gd name="T43" fmla="*/ 80 h 310"/>
                  <a:gd name="T44" fmla="*/ 10 w 310"/>
                  <a:gd name="T45" fmla="*/ 98 h 310"/>
                  <a:gd name="T46" fmla="*/ 4 w 310"/>
                  <a:gd name="T47" fmla="*/ 116 h 310"/>
                  <a:gd name="T48" fmla="*/ 1 w 310"/>
                  <a:gd name="T49" fmla="*/ 135 h 310"/>
                  <a:gd name="T50" fmla="*/ 0 w 310"/>
                  <a:gd name="T51" fmla="*/ 155 h 310"/>
                  <a:gd name="T52" fmla="*/ 1 w 310"/>
                  <a:gd name="T53" fmla="*/ 174 h 310"/>
                  <a:gd name="T54" fmla="*/ 4 w 310"/>
                  <a:gd name="T55" fmla="*/ 193 h 310"/>
                  <a:gd name="T56" fmla="*/ 10 w 310"/>
                  <a:gd name="T57" fmla="*/ 212 h 310"/>
                  <a:gd name="T58" fmla="*/ 19 w 310"/>
                  <a:gd name="T59" fmla="*/ 230 h 310"/>
                  <a:gd name="T60" fmla="*/ 29 w 310"/>
                  <a:gd name="T61" fmla="*/ 246 h 310"/>
                  <a:gd name="T62" fmla="*/ 42 w 310"/>
                  <a:gd name="T63" fmla="*/ 261 h 310"/>
                  <a:gd name="T64" fmla="*/ 56 w 310"/>
                  <a:gd name="T65" fmla="*/ 274 h 310"/>
                  <a:gd name="T66" fmla="*/ 72 w 310"/>
                  <a:gd name="T67" fmla="*/ 286 h 310"/>
                  <a:gd name="T68" fmla="*/ 89 w 310"/>
                  <a:gd name="T69" fmla="*/ 295 h 310"/>
                  <a:gd name="T70" fmla="*/ 107 w 310"/>
                  <a:gd name="T71" fmla="*/ 302 h 310"/>
                  <a:gd name="T72" fmla="*/ 126 w 310"/>
                  <a:gd name="T73" fmla="*/ 307 h 310"/>
                  <a:gd name="T74" fmla="*/ 145 w 310"/>
                  <a:gd name="T75" fmla="*/ 310 h 310"/>
                  <a:gd name="T76" fmla="*/ 164 w 310"/>
                  <a:gd name="T77" fmla="*/ 310 h 310"/>
                  <a:gd name="T78" fmla="*/ 184 w 310"/>
                  <a:gd name="T79" fmla="*/ 307 h 310"/>
                  <a:gd name="T80" fmla="*/ 202 w 310"/>
                  <a:gd name="T81" fmla="*/ 302 h 310"/>
                  <a:gd name="T82" fmla="*/ 221 w 310"/>
                  <a:gd name="T83" fmla="*/ 295 h 310"/>
                  <a:gd name="T84" fmla="*/ 238 w 310"/>
                  <a:gd name="T85" fmla="*/ 286 h 310"/>
                  <a:gd name="T86" fmla="*/ 253 w 310"/>
                  <a:gd name="T87" fmla="*/ 274 h 310"/>
                  <a:gd name="T88" fmla="*/ 268 w 310"/>
                  <a:gd name="T89" fmla="*/ 261 h 310"/>
                  <a:gd name="T90" fmla="*/ 280 w 310"/>
                  <a:gd name="T91" fmla="*/ 246 h 310"/>
                  <a:gd name="T92" fmla="*/ 290 w 310"/>
                  <a:gd name="T93" fmla="*/ 230 h 310"/>
                  <a:gd name="T94" fmla="*/ 299 w 310"/>
                  <a:gd name="T95" fmla="*/ 212 h 310"/>
                  <a:gd name="T96" fmla="*/ 305 w 310"/>
                  <a:gd name="T97" fmla="*/ 193 h 310"/>
                  <a:gd name="T98" fmla="*/ 308 w 310"/>
                  <a:gd name="T99" fmla="*/ 174 h 310"/>
                  <a:gd name="T100" fmla="*/ 310 w 310"/>
                  <a:gd name="T101" fmla="*/ 155 h 310"/>
                  <a:gd name="T102" fmla="*/ 308 w 310"/>
                  <a:gd name="T103" fmla="*/ 135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10" h="310">
                    <a:moveTo>
                      <a:pt x="308" y="135"/>
                    </a:moveTo>
                    <a:lnTo>
                      <a:pt x="308" y="135"/>
                    </a:lnTo>
                    <a:lnTo>
                      <a:pt x="305" y="116"/>
                    </a:lnTo>
                    <a:lnTo>
                      <a:pt x="299" y="98"/>
                    </a:lnTo>
                    <a:lnTo>
                      <a:pt x="290" y="80"/>
                    </a:lnTo>
                    <a:lnTo>
                      <a:pt x="280" y="64"/>
                    </a:lnTo>
                    <a:lnTo>
                      <a:pt x="268" y="49"/>
                    </a:lnTo>
                    <a:lnTo>
                      <a:pt x="253" y="35"/>
                    </a:lnTo>
                    <a:lnTo>
                      <a:pt x="238" y="24"/>
                    </a:lnTo>
                    <a:lnTo>
                      <a:pt x="221" y="15"/>
                    </a:lnTo>
                    <a:lnTo>
                      <a:pt x="202" y="7"/>
                    </a:lnTo>
                    <a:lnTo>
                      <a:pt x="184" y="3"/>
                    </a:lnTo>
                    <a:lnTo>
                      <a:pt x="164" y="0"/>
                    </a:lnTo>
                    <a:lnTo>
                      <a:pt x="145" y="0"/>
                    </a:lnTo>
                    <a:lnTo>
                      <a:pt x="126" y="3"/>
                    </a:lnTo>
                    <a:lnTo>
                      <a:pt x="107" y="7"/>
                    </a:lnTo>
                    <a:lnTo>
                      <a:pt x="89" y="15"/>
                    </a:lnTo>
                    <a:lnTo>
                      <a:pt x="72" y="24"/>
                    </a:lnTo>
                    <a:lnTo>
                      <a:pt x="56" y="35"/>
                    </a:lnTo>
                    <a:lnTo>
                      <a:pt x="42" y="49"/>
                    </a:lnTo>
                    <a:lnTo>
                      <a:pt x="29" y="64"/>
                    </a:lnTo>
                    <a:lnTo>
                      <a:pt x="19" y="80"/>
                    </a:lnTo>
                    <a:lnTo>
                      <a:pt x="10" y="98"/>
                    </a:lnTo>
                    <a:lnTo>
                      <a:pt x="4" y="116"/>
                    </a:lnTo>
                    <a:lnTo>
                      <a:pt x="1" y="135"/>
                    </a:lnTo>
                    <a:lnTo>
                      <a:pt x="0" y="155"/>
                    </a:lnTo>
                    <a:lnTo>
                      <a:pt x="1" y="174"/>
                    </a:lnTo>
                    <a:lnTo>
                      <a:pt x="4" y="193"/>
                    </a:lnTo>
                    <a:lnTo>
                      <a:pt x="10" y="212"/>
                    </a:lnTo>
                    <a:lnTo>
                      <a:pt x="19" y="230"/>
                    </a:lnTo>
                    <a:lnTo>
                      <a:pt x="29" y="246"/>
                    </a:lnTo>
                    <a:lnTo>
                      <a:pt x="42" y="261"/>
                    </a:lnTo>
                    <a:lnTo>
                      <a:pt x="56" y="274"/>
                    </a:lnTo>
                    <a:lnTo>
                      <a:pt x="72" y="286"/>
                    </a:lnTo>
                    <a:lnTo>
                      <a:pt x="89" y="295"/>
                    </a:lnTo>
                    <a:lnTo>
                      <a:pt x="107" y="302"/>
                    </a:lnTo>
                    <a:lnTo>
                      <a:pt x="126" y="307"/>
                    </a:lnTo>
                    <a:lnTo>
                      <a:pt x="145" y="310"/>
                    </a:lnTo>
                    <a:lnTo>
                      <a:pt x="164" y="310"/>
                    </a:lnTo>
                    <a:lnTo>
                      <a:pt x="184" y="307"/>
                    </a:lnTo>
                    <a:lnTo>
                      <a:pt x="202" y="302"/>
                    </a:lnTo>
                    <a:lnTo>
                      <a:pt x="221" y="295"/>
                    </a:lnTo>
                    <a:lnTo>
                      <a:pt x="238" y="286"/>
                    </a:lnTo>
                    <a:lnTo>
                      <a:pt x="253" y="274"/>
                    </a:lnTo>
                    <a:lnTo>
                      <a:pt x="268" y="261"/>
                    </a:lnTo>
                    <a:lnTo>
                      <a:pt x="280" y="246"/>
                    </a:lnTo>
                    <a:lnTo>
                      <a:pt x="290" y="230"/>
                    </a:lnTo>
                    <a:lnTo>
                      <a:pt x="299" y="212"/>
                    </a:lnTo>
                    <a:lnTo>
                      <a:pt x="305" y="193"/>
                    </a:lnTo>
                    <a:lnTo>
                      <a:pt x="308" y="174"/>
                    </a:lnTo>
                    <a:lnTo>
                      <a:pt x="310" y="155"/>
                    </a:lnTo>
                    <a:lnTo>
                      <a:pt x="308" y="135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20" name="Freeform 1110"/>
              <p:cNvSpPr>
                <a:spLocks/>
              </p:cNvSpPr>
              <p:nvPr/>
            </p:nvSpPr>
            <p:spPr bwMode="auto">
              <a:xfrm>
                <a:off x="4701" y="3275"/>
                <a:ext cx="140" cy="139"/>
              </a:xfrm>
              <a:custGeom>
                <a:avLst/>
                <a:gdLst>
                  <a:gd name="T0" fmla="*/ 269 w 270"/>
                  <a:gd name="T1" fmla="*/ 118 h 270"/>
                  <a:gd name="T2" fmla="*/ 269 w 270"/>
                  <a:gd name="T3" fmla="*/ 118 h 270"/>
                  <a:gd name="T4" fmla="*/ 266 w 270"/>
                  <a:gd name="T5" fmla="*/ 101 h 270"/>
                  <a:gd name="T6" fmla="*/ 261 w 270"/>
                  <a:gd name="T7" fmla="*/ 85 h 270"/>
                  <a:gd name="T8" fmla="*/ 254 w 270"/>
                  <a:gd name="T9" fmla="*/ 70 h 270"/>
                  <a:gd name="T10" fmla="*/ 244 w 270"/>
                  <a:gd name="T11" fmla="*/ 56 h 270"/>
                  <a:gd name="T12" fmla="*/ 234 w 270"/>
                  <a:gd name="T13" fmla="*/ 42 h 270"/>
                  <a:gd name="T14" fmla="*/ 221 w 270"/>
                  <a:gd name="T15" fmla="*/ 31 h 270"/>
                  <a:gd name="T16" fmla="*/ 207 w 270"/>
                  <a:gd name="T17" fmla="*/ 21 h 270"/>
                  <a:gd name="T18" fmla="*/ 193 w 270"/>
                  <a:gd name="T19" fmla="*/ 13 h 270"/>
                  <a:gd name="T20" fmla="*/ 177 w 270"/>
                  <a:gd name="T21" fmla="*/ 6 h 270"/>
                  <a:gd name="T22" fmla="*/ 160 w 270"/>
                  <a:gd name="T23" fmla="*/ 2 h 270"/>
                  <a:gd name="T24" fmla="*/ 143 w 270"/>
                  <a:gd name="T25" fmla="*/ 0 h 270"/>
                  <a:gd name="T26" fmla="*/ 126 w 270"/>
                  <a:gd name="T27" fmla="*/ 0 h 270"/>
                  <a:gd name="T28" fmla="*/ 110 w 270"/>
                  <a:gd name="T29" fmla="*/ 2 h 270"/>
                  <a:gd name="T30" fmla="*/ 93 w 270"/>
                  <a:gd name="T31" fmla="*/ 6 h 270"/>
                  <a:gd name="T32" fmla="*/ 77 w 270"/>
                  <a:gd name="T33" fmla="*/ 13 h 270"/>
                  <a:gd name="T34" fmla="*/ 62 w 270"/>
                  <a:gd name="T35" fmla="*/ 21 h 270"/>
                  <a:gd name="T36" fmla="*/ 49 w 270"/>
                  <a:gd name="T37" fmla="*/ 31 h 270"/>
                  <a:gd name="T38" fmla="*/ 36 w 270"/>
                  <a:gd name="T39" fmla="*/ 42 h 270"/>
                  <a:gd name="T40" fmla="*/ 26 w 270"/>
                  <a:gd name="T41" fmla="*/ 56 h 270"/>
                  <a:gd name="T42" fmla="*/ 16 w 270"/>
                  <a:gd name="T43" fmla="*/ 70 h 270"/>
                  <a:gd name="T44" fmla="*/ 9 w 270"/>
                  <a:gd name="T45" fmla="*/ 85 h 270"/>
                  <a:gd name="T46" fmla="*/ 4 w 270"/>
                  <a:gd name="T47" fmla="*/ 101 h 270"/>
                  <a:gd name="T48" fmla="*/ 1 w 270"/>
                  <a:gd name="T49" fmla="*/ 118 h 270"/>
                  <a:gd name="T50" fmla="*/ 0 w 270"/>
                  <a:gd name="T51" fmla="*/ 135 h 270"/>
                  <a:gd name="T52" fmla="*/ 1 w 270"/>
                  <a:gd name="T53" fmla="*/ 152 h 270"/>
                  <a:gd name="T54" fmla="*/ 4 w 270"/>
                  <a:gd name="T55" fmla="*/ 169 h 270"/>
                  <a:gd name="T56" fmla="*/ 9 w 270"/>
                  <a:gd name="T57" fmla="*/ 185 h 270"/>
                  <a:gd name="T58" fmla="*/ 16 w 270"/>
                  <a:gd name="T59" fmla="*/ 200 h 270"/>
                  <a:gd name="T60" fmla="*/ 26 w 270"/>
                  <a:gd name="T61" fmla="*/ 215 h 270"/>
                  <a:gd name="T62" fmla="*/ 36 w 270"/>
                  <a:gd name="T63" fmla="*/ 228 h 270"/>
                  <a:gd name="T64" fmla="*/ 49 w 270"/>
                  <a:gd name="T65" fmla="*/ 239 h 270"/>
                  <a:gd name="T66" fmla="*/ 62 w 270"/>
                  <a:gd name="T67" fmla="*/ 249 h 270"/>
                  <a:gd name="T68" fmla="*/ 77 w 270"/>
                  <a:gd name="T69" fmla="*/ 257 h 270"/>
                  <a:gd name="T70" fmla="*/ 93 w 270"/>
                  <a:gd name="T71" fmla="*/ 264 h 270"/>
                  <a:gd name="T72" fmla="*/ 110 w 270"/>
                  <a:gd name="T73" fmla="*/ 268 h 270"/>
                  <a:gd name="T74" fmla="*/ 126 w 270"/>
                  <a:gd name="T75" fmla="*/ 270 h 270"/>
                  <a:gd name="T76" fmla="*/ 143 w 270"/>
                  <a:gd name="T77" fmla="*/ 270 h 270"/>
                  <a:gd name="T78" fmla="*/ 160 w 270"/>
                  <a:gd name="T79" fmla="*/ 268 h 270"/>
                  <a:gd name="T80" fmla="*/ 177 w 270"/>
                  <a:gd name="T81" fmla="*/ 264 h 270"/>
                  <a:gd name="T82" fmla="*/ 193 w 270"/>
                  <a:gd name="T83" fmla="*/ 257 h 270"/>
                  <a:gd name="T84" fmla="*/ 207 w 270"/>
                  <a:gd name="T85" fmla="*/ 249 h 270"/>
                  <a:gd name="T86" fmla="*/ 221 w 270"/>
                  <a:gd name="T87" fmla="*/ 239 h 270"/>
                  <a:gd name="T88" fmla="*/ 234 w 270"/>
                  <a:gd name="T89" fmla="*/ 228 h 270"/>
                  <a:gd name="T90" fmla="*/ 244 w 270"/>
                  <a:gd name="T91" fmla="*/ 215 h 270"/>
                  <a:gd name="T92" fmla="*/ 254 w 270"/>
                  <a:gd name="T93" fmla="*/ 200 h 270"/>
                  <a:gd name="T94" fmla="*/ 261 w 270"/>
                  <a:gd name="T95" fmla="*/ 185 h 270"/>
                  <a:gd name="T96" fmla="*/ 266 w 270"/>
                  <a:gd name="T97" fmla="*/ 169 h 270"/>
                  <a:gd name="T98" fmla="*/ 269 w 270"/>
                  <a:gd name="T99" fmla="*/ 152 h 270"/>
                  <a:gd name="T100" fmla="*/ 270 w 270"/>
                  <a:gd name="T101" fmla="*/ 135 h 270"/>
                  <a:gd name="T102" fmla="*/ 269 w 270"/>
                  <a:gd name="T103" fmla="*/ 118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70" h="270">
                    <a:moveTo>
                      <a:pt x="269" y="118"/>
                    </a:moveTo>
                    <a:lnTo>
                      <a:pt x="269" y="118"/>
                    </a:lnTo>
                    <a:lnTo>
                      <a:pt x="266" y="101"/>
                    </a:lnTo>
                    <a:lnTo>
                      <a:pt x="261" y="85"/>
                    </a:lnTo>
                    <a:lnTo>
                      <a:pt x="254" y="70"/>
                    </a:lnTo>
                    <a:lnTo>
                      <a:pt x="244" y="56"/>
                    </a:lnTo>
                    <a:lnTo>
                      <a:pt x="234" y="42"/>
                    </a:lnTo>
                    <a:lnTo>
                      <a:pt x="221" y="31"/>
                    </a:lnTo>
                    <a:lnTo>
                      <a:pt x="207" y="21"/>
                    </a:lnTo>
                    <a:lnTo>
                      <a:pt x="193" y="13"/>
                    </a:lnTo>
                    <a:lnTo>
                      <a:pt x="177" y="6"/>
                    </a:lnTo>
                    <a:lnTo>
                      <a:pt x="160" y="2"/>
                    </a:lnTo>
                    <a:lnTo>
                      <a:pt x="143" y="0"/>
                    </a:lnTo>
                    <a:lnTo>
                      <a:pt x="126" y="0"/>
                    </a:lnTo>
                    <a:lnTo>
                      <a:pt x="110" y="2"/>
                    </a:lnTo>
                    <a:lnTo>
                      <a:pt x="93" y="6"/>
                    </a:lnTo>
                    <a:lnTo>
                      <a:pt x="77" y="13"/>
                    </a:lnTo>
                    <a:lnTo>
                      <a:pt x="62" y="21"/>
                    </a:lnTo>
                    <a:lnTo>
                      <a:pt x="49" y="31"/>
                    </a:lnTo>
                    <a:lnTo>
                      <a:pt x="36" y="42"/>
                    </a:lnTo>
                    <a:lnTo>
                      <a:pt x="26" y="56"/>
                    </a:lnTo>
                    <a:lnTo>
                      <a:pt x="16" y="70"/>
                    </a:lnTo>
                    <a:lnTo>
                      <a:pt x="9" y="85"/>
                    </a:lnTo>
                    <a:lnTo>
                      <a:pt x="4" y="101"/>
                    </a:lnTo>
                    <a:lnTo>
                      <a:pt x="1" y="118"/>
                    </a:lnTo>
                    <a:lnTo>
                      <a:pt x="0" y="135"/>
                    </a:lnTo>
                    <a:lnTo>
                      <a:pt x="1" y="152"/>
                    </a:lnTo>
                    <a:lnTo>
                      <a:pt x="4" y="169"/>
                    </a:lnTo>
                    <a:lnTo>
                      <a:pt x="9" y="185"/>
                    </a:lnTo>
                    <a:lnTo>
                      <a:pt x="16" y="200"/>
                    </a:lnTo>
                    <a:lnTo>
                      <a:pt x="26" y="215"/>
                    </a:lnTo>
                    <a:lnTo>
                      <a:pt x="36" y="228"/>
                    </a:lnTo>
                    <a:lnTo>
                      <a:pt x="49" y="239"/>
                    </a:lnTo>
                    <a:lnTo>
                      <a:pt x="62" y="249"/>
                    </a:lnTo>
                    <a:lnTo>
                      <a:pt x="77" y="257"/>
                    </a:lnTo>
                    <a:lnTo>
                      <a:pt x="93" y="264"/>
                    </a:lnTo>
                    <a:lnTo>
                      <a:pt x="110" y="268"/>
                    </a:lnTo>
                    <a:lnTo>
                      <a:pt x="126" y="270"/>
                    </a:lnTo>
                    <a:lnTo>
                      <a:pt x="143" y="270"/>
                    </a:lnTo>
                    <a:lnTo>
                      <a:pt x="160" y="268"/>
                    </a:lnTo>
                    <a:lnTo>
                      <a:pt x="177" y="264"/>
                    </a:lnTo>
                    <a:lnTo>
                      <a:pt x="193" y="257"/>
                    </a:lnTo>
                    <a:lnTo>
                      <a:pt x="207" y="249"/>
                    </a:lnTo>
                    <a:lnTo>
                      <a:pt x="221" y="239"/>
                    </a:lnTo>
                    <a:lnTo>
                      <a:pt x="234" y="228"/>
                    </a:lnTo>
                    <a:lnTo>
                      <a:pt x="244" y="215"/>
                    </a:lnTo>
                    <a:lnTo>
                      <a:pt x="254" y="200"/>
                    </a:lnTo>
                    <a:lnTo>
                      <a:pt x="261" y="185"/>
                    </a:lnTo>
                    <a:lnTo>
                      <a:pt x="266" y="169"/>
                    </a:lnTo>
                    <a:lnTo>
                      <a:pt x="269" y="152"/>
                    </a:lnTo>
                    <a:lnTo>
                      <a:pt x="270" y="135"/>
                    </a:lnTo>
                    <a:lnTo>
                      <a:pt x="269" y="11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21" name="Freeform 1111"/>
              <p:cNvSpPr>
                <a:spLocks/>
              </p:cNvSpPr>
              <p:nvPr/>
            </p:nvSpPr>
            <p:spPr bwMode="auto">
              <a:xfrm>
                <a:off x="4701" y="3275"/>
                <a:ext cx="140" cy="139"/>
              </a:xfrm>
              <a:custGeom>
                <a:avLst/>
                <a:gdLst>
                  <a:gd name="T0" fmla="*/ 269 w 270"/>
                  <a:gd name="T1" fmla="*/ 118 h 270"/>
                  <a:gd name="T2" fmla="*/ 269 w 270"/>
                  <a:gd name="T3" fmla="*/ 118 h 270"/>
                  <a:gd name="T4" fmla="*/ 266 w 270"/>
                  <a:gd name="T5" fmla="*/ 101 h 270"/>
                  <a:gd name="T6" fmla="*/ 261 w 270"/>
                  <a:gd name="T7" fmla="*/ 85 h 270"/>
                  <a:gd name="T8" fmla="*/ 254 w 270"/>
                  <a:gd name="T9" fmla="*/ 70 h 270"/>
                  <a:gd name="T10" fmla="*/ 244 w 270"/>
                  <a:gd name="T11" fmla="*/ 56 h 270"/>
                  <a:gd name="T12" fmla="*/ 234 w 270"/>
                  <a:gd name="T13" fmla="*/ 42 h 270"/>
                  <a:gd name="T14" fmla="*/ 221 w 270"/>
                  <a:gd name="T15" fmla="*/ 31 h 270"/>
                  <a:gd name="T16" fmla="*/ 207 w 270"/>
                  <a:gd name="T17" fmla="*/ 21 h 270"/>
                  <a:gd name="T18" fmla="*/ 193 w 270"/>
                  <a:gd name="T19" fmla="*/ 13 h 270"/>
                  <a:gd name="T20" fmla="*/ 177 w 270"/>
                  <a:gd name="T21" fmla="*/ 6 h 270"/>
                  <a:gd name="T22" fmla="*/ 160 w 270"/>
                  <a:gd name="T23" fmla="*/ 2 h 270"/>
                  <a:gd name="T24" fmla="*/ 143 w 270"/>
                  <a:gd name="T25" fmla="*/ 0 h 270"/>
                  <a:gd name="T26" fmla="*/ 126 w 270"/>
                  <a:gd name="T27" fmla="*/ 0 h 270"/>
                  <a:gd name="T28" fmla="*/ 110 w 270"/>
                  <a:gd name="T29" fmla="*/ 2 h 270"/>
                  <a:gd name="T30" fmla="*/ 93 w 270"/>
                  <a:gd name="T31" fmla="*/ 6 h 270"/>
                  <a:gd name="T32" fmla="*/ 77 w 270"/>
                  <a:gd name="T33" fmla="*/ 13 h 270"/>
                  <a:gd name="T34" fmla="*/ 62 w 270"/>
                  <a:gd name="T35" fmla="*/ 21 h 270"/>
                  <a:gd name="T36" fmla="*/ 49 w 270"/>
                  <a:gd name="T37" fmla="*/ 31 h 270"/>
                  <a:gd name="T38" fmla="*/ 36 w 270"/>
                  <a:gd name="T39" fmla="*/ 42 h 270"/>
                  <a:gd name="T40" fmla="*/ 26 w 270"/>
                  <a:gd name="T41" fmla="*/ 56 h 270"/>
                  <a:gd name="T42" fmla="*/ 16 w 270"/>
                  <a:gd name="T43" fmla="*/ 70 h 270"/>
                  <a:gd name="T44" fmla="*/ 9 w 270"/>
                  <a:gd name="T45" fmla="*/ 85 h 270"/>
                  <a:gd name="T46" fmla="*/ 4 w 270"/>
                  <a:gd name="T47" fmla="*/ 101 h 270"/>
                  <a:gd name="T48" fmla="*/ 1 w 270"/>
                  <a:gd name="T49" fmla="*/ 118 h 270"/>
                  <a:gd name="T50" fmla="*/ 0 w 270"/>
                  <a:gd name="T51" fmla="*/ 135 h 270"/>
                  <a:gd name="T52" fmla="*/ 1 w 270"/>
                  <a:gd name="T53" fmla="*/ 152 h 270"/>
                  <a:gd name="T54" fmla="*/ 4 w 270"/>
                  <a:gd name="T55" fmla="*/ 169 h 270"/>
                  <a:gd name="T56" fmla="*/ 9 w 270"/>
                  <a:gd name="T57" fmla="*/ 185 h 270"/>
                  <a:gd name="T58" fmla="*/ 16 w 270"/>
                  <a:gd name="T59" fmla="*/ 200 h 270"/>
                  <a:gd name="T60" fmla="*/ 26 w 270"/>
                  <a:gd name="T61" fmla="*/ 215 h 270"/>
                  <a:gd name="T62" fmla="*/ 36 w 270"/>
                  <a:gd name="T63" fmla="*/ 228 h 270"/>
                  <a:gd name="T64" fmla="*/ 49 w 270"/>
                  <a:gd name="T65" fmla="*/ 239 h 270"/>
                  <a:gd name="T66" fmla="*/ 62 w 270"/>
                  <a:gd name="T67" fmla="*/ 249 h 270"/>
                  <a:gd name="T68" fmla="*/ 77 w 270"/>
                  <a:gd name="T69" fmla="*/ 257 h 270"/>
                  <a:gd name="T70" fmla="*/ 93 w 270"/>
                  <a:gd name="T71" fmla="*/ 264 h 270"/>
                  <a:gd name="T72" fmla="*/ 110 w 270"/>
                  <a:gd name="T73" fmla="*/ 268 h 270"/>
                  <a:gd name="T74" fmla="*/ 126 w 270"/>
                  <a:gd name="T75" fmla="*/ 270 h 270"/>
                  <a:gd name="T76" fmla="*/ 143 w 270"/>
                  <a:gd name="T77" fmla="*/ 270 h 270"/>
                  <a:gd name="T78" fmla="*/ 160 w 270"/>
                  <a:gd name="T79" fmla="*/ 268 h 270"/>
                  <a:gd name="T80" fmla="*/ 177 w 270"/>
                  <a:gd name="T81" fmla="*/ 264 h 270"/>
                  <a:gd name="T82" fmla="*/ 193 w 270"/>
                  <a:gd name="T83" fmla="*/ 257 h 270"/>
                  <a:gd name="T84" fmla="*/ 207 w 270"/>
                  <a:gd name="T85" fmla="*/ 249 h 270"/>
                  <a:gd name="T86" fmla="*/ 221 w 270"/>
                  <a:gd name="T87" fmla="*/ 239 h 270"/>
                  <a:gd name="T88" fmla="*/ 234 w 270"/>
                  <a:gd name="T89" fmla="*/ 228 h 270"/>
                  <a:gd name="T90" fmla="*/ 244 w 270"/>
                  <a:gd name="T91" fmla="*/ 215 h 270"/>
                  <a:gd name="T92" fmla="*/ 254 w 270"/>
                  <a:gd name="T93" fmla="*/ 200 h 270"/>
                  <a:gd name="T94" fmla="*/ 261 w 270"/>
                  <a:gd name="T95" fmla="*/ 185 h 270"/>
                  <a:gd name="T96" fmla="*/ 266 w 270"/>
                  <a:gd name="T97" fmla="*/ 169 h 270"/>
                  <a:gd name="T98" fmla="*/ 269 w 270"/>
                  <a:gd name="T99" fmla="*/ 152 h 270"/>
                  <a:gd name="T100" fmla="*/ 270 w 270"/>
                  <a:gd name="T101" fmla="*/ 135 h 270"/>
                  <a:gd name="T102" fmla="*/ 269 w 270"/>
                  <a:gd name="T103" fmla="*/ 118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70" h="270">
                    <a:moveTo>
                      <a:pt x="269" y="118"/>
                    </a:moveTo>
                    <a:lnTo>
                      <a:pt x="269" y="118"/>
                    </a:lnTo>
                    <a:lnTo>
                      <a:pt x="266" y="101"/>
                    </a:lnTo>
                    <a:lnTo>
                      <a:pt x="261" y="85"/>
                    </a:lnTo>
                    <a:lnTo>
                      <a:pt x="254" y="70"/>
                    </a:lnTo>
                    <a:lnTo>
                      <a:pt x="244" y="56"/>
                    </a:lnTo>
                    <a:lnTo>
                      <a:pt x="234" y="42"/>
                    </a:lnTo>
                    <a:lnTo>
                      <a:pt x="221" y="31"/>
                    </a:lnTo>
                    <a:lnTo>
                      <a:pt x="207" y="21"/>
                    </a:lnTo>
                    <a:lnTo>
                      <a:pt x="193" y="13"/>
                    </a:lnTo>
                    <a:lnTo>
                      <a:pt x="177" y="6"/>
                    </a:lnTo>
                    <a:lnTo>
                      <a:pt x="160" y="2"/>
                    </a:lnTo>
                    <a:lnTo>
                      <a:pt x="143" y="0"/>
                    </a:lnTo>
                    <a:lnTo>
                      <a:pt x="126" y="0"/>
                    </a:lnTo>
                    <a:lnTo>
                      <a:pt x="110" y="2"/>
                    </a:lnTo>
                    <a:lnTo>
                      <a:pt x="93" y="6"/>
                    </a:lnTo>
                    <a:lnTo>
                      <a:pt x="77" y="13"/>
                    </a:lnTo>
                    <a:lnTo>
                      <a:pt x="62" y="21"/>
                    </a:lnTo>
                    <a:lnTo>
                      <a:pt x="49" y="31"/>
                    </a:lnTo>
                    <a:lnTo>
                      <a:pt x="36" y="42"/>
                    </a:lnTo>
                    <a:lnTo>
                      <a:pt x="26" y="56"/>
                    </a:lnTo>
                    <a:lnTo>
                      <a:pt x="16" y="70"/>
                    </a:lnTo>
                    <a:lnTo>
                      <a:pt x="9" y="85"/>
                    </a:lnTo>
                    <a:lnTo>
                      <a:pt x="4" y="101"/>
                    </a:lnTo>
                    <a:lnTo>
                      <a:pt x="1" y="118"/>
                    </a:lnTo>
                    <a:lnTo>
                      <a:pt x="0" y="135"/>
                    </a:lnTo>
                    <a:lnTo>
                      <a:pt x="1" y="152"/>
                    </a:lnTo>
                    <a:lnTo>
                      <a:pt x="4" y="169"/>
                    </a:lnTo>
                    <a:lnTo>
                      <a:pt x="9" y="185"/>
                    </a:lnTo>
                    <a:lnTo>
                      <a:pt x="16" y="200"/>
                    </a:lnTo>
                    <a:lnTo>
                      <a:pt x="26" y="215"/>
                    </a:lnTo>
                    <a:lnTo>
                      <a:pt x="36" y="228"/>
                    </a:lnTo>
                    <a:lnTo>
                      <a:pt x="49" y="239"/>
                    </a:lnTo>
                    <a:lnTo>
                      <a:pt x="62" y="249"/>
                    </a:lnTo>
                    <a:lnTo>
                      <a:pt x="77" y="257"/>
                    </a:lnTo>
                    <a:lnTo>
                      <a:pt x="93" y="264"/>
                    </a:lnTo>
                    <a:lnTo>
                      <a:pt x="110" y="268"/>
                    </a:lnTo>
                    <a:lnTo>
                      <a:pt x="126" y="270"/>
                    </a:lnTo>
                    <a:lnTo>
                      <a:pt x="143" y="270"/>
                    </a:lnTo>
                    <a:lnTo>
                      <a:pt x="160" y="268"/>
                    </a:lnTo>
                    <a:lnTo>
                      <a:pt x="177" y="264"/>
                    </a:lnTo>
                    <a:lnTo>
                      <a:pt x="193" y="257"/>
                    </a:lnTo>
                    <a:lnTo>
                      <a:pt x="207" y="249"/>
                    </a:lnTo>
                    <a:lnTo>
                      <a:pt x="221" y="239"/>
                    </a:lnTo>
                    <a:lnTo>
                      <a:pt x="234" y="228"/>
                    </a:lnTo>
                    <a:lnTo>
                      <a:pt x="244" y="215"/>
                    </a:lnTo>
                    <a:lnTo>
                      <a:pt x="254" y="200"/>
                    </a:lnTo>
                    <a:lnTo>
                      <a:pt x="261" y="185"/>
                    </a:lnTo>
                    <a:lnTo>
                      <a:pt x="266" y="169"/>
                    </a:lnTo>
                    <a:lnTo>
                      <a:pt x="269" y="152"/>
                    </a:lnTo>
                    <a:lnTo>
                      <a:pt x="270" y="135"/>
                    </a:lnTo>
                    <a:lnTo>
                      <a:pt x="269" y="118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22" name="Freeform 1112"/>
              <p:cNvSpPr>
                <a:spLocks/>
              </p:cNvSpPr>
              <p:nvPr/>
            </p:nvSpPr>
            <p:spPr bwMode="auto">
              <a:xfrm>
                <a:off x="5404" y="3786"/>
                <a:ext cx="125" cy="125"/>
              </a:xfrm>
              <a:custGeom>
                <a:avLst/>
                <a:gdLst>
                  <a:gd name="T0" fmla="*/ 242 w 243"/>
                  <a:gd name="T1" fmla="*/ 106 h 242"/>
                  <a:gd name="T2" fmla="*/ 242 w 243"/>
                  <a:gd name="T3" fmla="*/ 106 h 242"/>
                  <a:gd name="T4" fmla="*/ 239 w 243"/>
                  <a:gd name="T5" fmla="*/ 91 h 242"/>
                  <a:gd name="T6" fmla="*/ 234 w 243"/>
                  <a:gd name="T7" fmla="*/ 76 h 242"/>
                  <a:gd name="T8" fmla="*/ 228 w 243"/>
                  <a:gd name="T9" fmla="*/ 63 h 242"/>
                  <a:gd name="T10" fmla="*/ 220 w 243"/>
                  <a:gd name="T11" fmla="*/ 50 h 242"/>
                  <a:gd name="T12" fmla="*/ 210 w 243"/>
                  <a:gd name="T13" fmla="*/ 38 h 242"/>
                  <a:gd name="T14" fmla="*/ 199 w 243"/>
                  <a:gd name="T15" fmla="*/ 27 h 242"/>
                  <a:gd name="T16" fmla="*/ 187 w 243"/>
                  <a:gd name="T17" fmla="*/ 19 h 242"/>
                  <a:gd name="T18" fmla="*/ 173 w 243"/>
                  <a:gd name="T19" fmla="*/ 11 h 242"/>
                  <a:gd name="T20" fmla="*/ 159 w 243"/>
                  <a:gd name="T21" fmla="*/ 6 h 242"/>
                  <a:gd name="T22" fmla="*/ 144 w 243"/>
                  <a:gd name="T23" fmla="*/ 2 h 242"/>
                  <a:gd name="T24" fmla="*/ 129 w 243"/>
                  <a:gd name="T25" fmla="*/ 0 h 242"/>
                  <a:gd name="T26" fmla="*/ 114 w 243"/>
                  <a:gd name="T27" fmla="*/ 0 h 242"/>
                  <a:gd name="T28" fmla="*/ 99 w 243"/>
                  <a:gd name="T29" fmla="*/ 2 h 242"/>
                  <a:gd name="T30" fmla="*/ 84 w 243"/>
                  <a:gd name="T31" fmla="*/ 6 h 242"/>
                  <a:gd name="T32" fmla="*/ 70 w 243"/>
                  <a:gd name="T33" fmla="*/ 11 h 242"/>
                  <a:gd name="T34" fmla="*/ 57 w 243"/>
                  <a:gd name="T35" fmla="*/ 19 h 242"/>
                  <a:gd name="T36" fmla="*/ 44 w 243"/>
                  <a:gd name="T37" fmla="*/ 27 h 242"/>
                  <a:gd name="T38" fmla="*/ 33 w 243"/>
                  <a:gd name="T39" fmla="*/ 38 h 242"/>
                  <a:gd name="T40" fmla="*/ 24 w 243"/>
                  <a:gd name="T41" fmla="*/ 50 h 242"/>
                  <a:gd name="T42" fmla="*/ 15 w 243"/>
                  <a:gd name="T43" fmla="*/ 63 h 242"/>
                  <a:gd name="T44" fmla="*/ 9 w 243"/>
                  <a:gd name="T45" fmla="*/ 76 h 242"/>
                  <a:gd name="T46" fmla="*/ 4 w 243"/>
                  <a:gd name="T47" fmla="*/ 91 h 242"/>
                  <a:gd name="T48" fmla="*/ 1 w 243"/>
                  <a:gd name="T49" fmla="*/ 106 h 242"/>
                  <a:gd name="T50" fmla="*/ 0 w 243"/>
                  <a:gd name="T51" fmla="*/ 121 h 242"/>
                  <a:gd name="T52" fmla="*/ 1 w 243"/>
                  <a:gd name="T53" fmla="*/ 136 h 242"/>
                  <a:gd name="T54" fmla="*/ 4 w 243"/>
                  <a:gd name="T55" fmla="*/ 151 h 242"/>
                  <a:gd name="T56" fmla="*/ 9 w 243"/>
                  <a:gd name="T57" fmla="*/ 165 h 242"/>
                  <a:gd name="T58" fmla="*/ 15 w 243"/>
                  <a:gd name="T59" fmla="*/ 179 h 242"/>
                  <a:gd name="T60" fmla="*/ 24 w 243"/>
                  <a:gd name="T61" fmla="*/ 192 h 242"/>
                  <a:gd name="T62" fmla="*/ 33 w 243"/>
                  <a:gd name="T63" fmla="*/ 204 h 242"/>
                  <a:gd name="T64" fmla="*/ 44 w 243"/>
                  <a:gd name="T65" fmla="*/ 214 h 242"/>
                  <a:gd name="T66" fmla="*/ 57 w 243"/>
                  <a:gd name="T67" fmla="*/ 223 h 242"/>
                  <a:gd name="T68" fmla="*/ 70 w 243"/>
                  <a:gd name="T69" fmla="*/ 231 h 242"/>
                  <a:gd name="T70" fmla="*/ 84 w 243"/>
                  <a:gd name="T71" fmla="*/ 236 h 242"/>
                  <a:gd name="T72" fmla="*/ 99 w 243"/>
                  <a:gd name="T73" fmla="*/ 240 h 242"/>
                  <a:gd name="T74" fmla="*/ 114 w 243"/>
                  <a:gd name="T75" fmla="*/ 242 h 242"/>
                  <a:gd name="T76" fmla="*/ 129 w 243"/>
                  <a:gd name="T77" fmla="*/ 242 h 242"/>
                  <a:gd name="T78" fmla="*/ 144 w 243"/>
                  <a:gd name="T79" fmla="*/ 240 h 242"/>
                  <a:gd name="T80" fmla="*/ 159 w 243"/>
                  <a:gd name="T81" fmla="*/ 236 h 242"/>
                  <a:gd name="T82" fmla="*/ 173 w 243"/>
                  <a:gd name="T83" fmla="*/ 231 h 242"/>
                  <a:gd name="T84" fmla="*/ 187 w 243"/>
                  <a:gd name="T85" fmla="*/ 223 h 242"/>
                  <a:gd name="T86" fmla="*/ 199 w 243"/>
                  <a:gd name="T87" fmla="*/ 214 h 242"/>
                  <a:gd name="T88" fmla="*/ 210 w 243"/>
                  <a:gd name="T89" fmla="*/ 204 h 242"/>
                  <a:gd name="T90" fmla="*/ 220 w 243"/>
                  <a:gd name="T91" fmla="*/ 192 h 242"/>
                  <a:gd name="T92" fmla="*/ 228 w 243"/>
                  <a:gd name="T93" fmla="*/ 179 h 242"/>
                  <a:gd name="T94" fmla="*/ 234 w 243"/>
                  <a:gd name="T95" fmla="*/ 165 h 242"/>
                  <a:gd name="T96" fmla="*/ 239 w 243"/>
                  <a:gd name="T97" fmla="*/ 151 h 242"/>
                  <a:gd name="T98" fmla="*/ 242 w 243"/>
                  <a:gd name="T99" fmla="*/ 136 h 242"/>
                  <a:gd name="T100" fmla="*/ 243 w 243"/>
                  <a:gd name="T101" fmla="*/ 121 h 242"/>
                  <a:gd name="T102" fmla="*/ 242 w 243"/>
                  <a:gd name="T103" fmla="*/ 106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43" h="242">
                    <a:moveTo>
                      <a:pt x="242" y="106"/>
                    </a:moveTo>
                    <a:lnTo>
                      <a:pt x="242" y="106"/>
                    </a:lnTo>
                    <a:lnTo>
                      <a:pt x="239" y="91"/>
                    </a:lnTo>
                    <a:lnTo>
                      <a:pt x="234" y="76"/>
                    </a:lnTo>
                    <a:lnTo>
                      <a:pt x="228" y="63"/>
                    </a:lnTo>
                    <a:lnTo>
                      <a:pt x="220" y="50"/>
                    </a:lnTo>
                    <a:lnTo>
                      <a:pt x="210" y="38"/>
                    </a:lnTo>
                    <a:lnTo>
                      <a:pt x="199" y="27"/>
                    </a:lnTo>
                    <a:lnTo>
                      <a:pt x="187" y="19"/>
                    </a:lnTo>
                    <a:lnTo>
                      <a:pt x="173" y="11"/>
                    </a:lnTo>
                    <a:lnTo>
                      <a:pt x="159" y="6"/>
                    </a:lnTo>
                    <a:lnTo>
                      <a:pt x="144" y="2"/>
                    </a:lnTo>
                    <a:lnTo>
                      <a:pt x="129" y="0"/>
                    </a:lnTo>
                    <a:lnTo>
                      <a:pt x="114" y="0"/>
                    </a:lnTo>
                    <a:lnTo>
                      <a:pt x="99" y="2"/>
                    </a:lnTo>
                    <a:lnTo>
                      <a:pt x="84" y="6"/>
                    </a:lnTo>
                    <a:lnTo>
                      <a:pt x="70" y="11"/>
                    </a:lnTo>
                    <a:lnTo>
                      <a:pt x="57" y="19"/>
                    </a:lnTo>
                    <a:lnTo>
                      <a:pt x="44" y="27"/>
                    </a:lnTo>
                    <a:lnTo>
                      <a:pt x="33" y="38"/>
                    </a:lnTo>
                    <a:lnTo>
                      <a:pt x="24" y="50"/>
                    </a:lnTo>
                    <a:lnTo>
                      <a:pt x="15" y="63"/>
                    </a:lnTo>
                    <a:lnTo>
                      <a:pt x="9" y="76"/>
                    </a:lnTo>
                    <a:lnTo>
                      <a:pt x="4" y="91"/>
                    </a:lnTo>
                    <a:lnTo>
                      <a:pt x="1" y="106"/>
                    </a:lnTo>
                    <a:lnTo>
                      <a:pt x="0" y="121"/>
                    </a:lnTo>
                    <a:lnTo>
                      <a:pt x="1" y="136"/>
                    </a:lnTo>
                    <a:lnTo>
                      <a:pt x="4" y="151"/>
                    </a:lnTo>
                    <a:lnTo>
                      <a:pt x="9" y="165"/>
                    </a:lnTo>
                    <a:lnTo>
                      <a:pt x="15" y="179"/>
                    </a:lnTo>
                    <a:lnTo>
                      <a:pt x="24" y="192"/>
                    </a:lnTo>
                    <a:lnTo>
                      <a:pt x="33" y="204"/>
                    </a:lnTo>
                    <a:lnTo>
                      <a:pt x="44" y="214"/>
                    </a:lnTo>
                    <a:lnTo>
                      <a:pt x="57" y="223"/>
                    </a:lnTo>
                    <a:lnTo>
                      <a:pt x="70" y="231"/>
                    </a:lnTo>
                    <a:lnTo>
                      <a:pt x="84" y="236"/>
                    </a:lnTo>
                    <a:lnTo>
                      <a:pt x="99" y="240"/>
                    </a:lnTo>
                    <a:lnTo>
                      <a:pt x="114" y="242"/>
                    </a:lnTo>
                    <a:lnTo>
                      <a:pt x="129" y="242"/>
                    </a:lnTo>
                    <a:lnTo>
                      <a:pt x="144" y="240"/>
                    </a:lnTo>
                    <a:lnTo>
                      <a:pt x="159" y="236"/>
                    </a:lnTo>
                    <a:lnTo>
                      <a:pt x="173" y="231"/>
                    </a:lnTo>
                    <a:lnTo>
                      <a:pt x="187" y="223"/>
                    </a:lnTo>
                    <a:lnTo>
                      <a:pt x="199" y="214"/>
                    </a:lnTo>
                    <a:lnTo>
                      <a:pt x="210" y="204"/>
                    </a:lnTo>
                    <a:lnTo>
                      <a:pt x="220" y="192"/>
                    </a:lnTo>
                    <a:lnTo>
                      <a:pt x="228" y="179"/>
                    </a:lnTo>
                    <a:lnTo>
                      <a:pt x="234" y="165"/>
                    </a:lnTo>
                    <a:lnTo>
                      <a:pt x="239" y="151"/>
                    </a:lnTo>
                    <a:lnTo>
                      <a:pt x="242" y="136"/>
                    </a:lnTo>
                    <a:lnTo>
                      <a:pt x="243" y="121"/>
                    </a:lnTo>
                    <a:lnTo>
                      <a:pt x="242" y="10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23" name="Freeform 1113"/>
              <p:cNvSpPr>
                <a:spLocks/>
              </p:cNvSpPr>
              <p:nvPr/>
            </p:nvSpPr>
            <p:spPr bwMode="auto">
              <a:xfrm>
                <a:off x="5404" y="3786"/>
                <a:ext cx="125" cy="125"/>
              </a:xfrm>
              <a:custGeom>
                <a:avLst/>
                <a:gdLst>
                  <a:gd name="T0" fmla="*/ 242 w 243"/>
                  <a:gd name="T1" fmla="*/ 106 h 242"/>
                  <a:gd name="T2" fmla="*/ 242 w 243"/>
                  <a:gd name="T3" fmla="*/ 106 h 242"/>
                  <a:gd name="T4" fmla="*/ 239 w 243"/>
                  <a:gd name="T5" fmla="*/ 91 h 242"/>
                  <a:gd name="T6" fmla="*/ 234 w 243"/>
                  <a:gd name="T7" fmla="*/ 76 h 242"/>
                  <a:gd name="T8" fmla="*/ 228 w 243"/>
                  <a:gd name="T9" fmla="*/ 63 h 242"/>
                  <a:gd name="T10" fmla="*/ 220 w 243"/>
                  <a:gd name="T11" fmla="*/ 50 h 242"/>
                  <a:gd name="T12" fmla="*/ 210 w 243"/>
                  <a:gd name="T13" fmla="*/ 38 h 242"/>
                  <a:gd name="T14" fmla="*/ 199 w 243"/>
                  <a:gd name="T15" fmla="*/ 27 h 242"/>
                  <a:gd name="T16" fmla="*/ 187 w 243"/>
                  <a:gd name="T17" fmla="*/ 19 h 242"/>
                  <a:gd name="T18" fmla="*/ 173 w 243"/>
                  <a:gd name="T19" fmla="*/ 11 h 242"/>
                  <a:gd name="T20" fmla="*/ 159 w 243"/>
                  <a:gd name="T21" fmla="*/ 6 h 242"/>
                  <a:gd name="T22" fmla="*/ 144 w 243"/>
                  <a:gd name="T23" fmla="*/ 2 h 242"/>
                  <a:gd name="T24" fmla="*/ 129 w 243"/>
                  <a:gd name="T25" fmla="*/ 0 h 242"/>
                  <a:gd name="T26" fmla="*/ 114 w 243"/>
                  <a:gd name="T27" fmla="*/ 0 h 242"/>
                  <a:gd name="T28" fmla="*/ 99 w 243"/>
                  <a:gd name="T29" fmla="*/ 2 h 242"/>
                  <a:gd name="T30" fmla="*/ 84 w 243"/>
                  <a:gd name="T31" fmla="*/ 6 h 242"/>
                  <a:gd name="T32" fmla="*/ 70 w 243"/>
                  <a:gd name="T33" fmla="*/ 11 h 242"/>
                  <a:gd name="T34" fmla="*/ 57 w 243"/>
                  <a:gd name="T35" fmla="*/ 19 h 242"/>
                  <a:gd name="T36" fmla="*/ 44 w 243"/>
                  <a:gd name="T37" fmla="*/ 27 h 242"/>
                  <a:gd name="T38" fmla="*/ 33 w 243"/>
                  <a:gd name="T39" fmla="*/ 38 h 242"/>
                  <a:gd name="T40" fmla="*/ 24 w 243"/>
                  <a:gd name="T41" fmla="*/ 50 h 242"/>
                  <a:gd name="T42" fmla="*/ 15 w 243"/>
                  <a:gd name="T43" fmla="*/ 63 h 242"/>
                  <a:gd name="T44" fmla="*/ 9 w 243"/>
                  <a:gd name="T45" fmla="*/ 76 h 242"/>
                  <a:gd name="T46" fmla="*/ 4 w 243"/>
                  <a:gd name="T47" fmla="*/ 91 h 242"/>
                  <a:gd name="T48" fmla="*/ 1 w 243"/>
                  <a:gd name="T49" fmla="*/ 106 h 242"/>
                  <a:gd name="T50" fmla="*/ 0 w 243"/>
                  <a:gd name="T51" fmla="*/ 121 h 242"/>
                  <a:gd name="T52" fmla="*/ 1 w 243"/>
                  <a:gd name="T53" fmla="*/ 136 h 242"/>
                  <a:gd name="T54" fmla="*/ 4 w 243"/>
                  <a:gd name="T55" fmla="*/ 151 h 242"/>
                  <a:gd name="T56" fmla="*/ 9 w 243"/>
                  <a:gd name="T57" fmla="*/ 165 h 242"/>
                  <a:gd name="T58" fmla="*/ 15 w 243"/>
                  <a:gd name="T59" fmla="*/ 179 h 242"/>
                  <a:gd name="T60" fmla="*/ 24 w 243"/>
                  <a:gd name="T61" fmla="*/ 192 h 242"/>
                  <a:gd name="T62" fmla="*/ 33 w 243"/>
                  <a:gd name="T63" fmla="*/ 204 h 242"/>
                  <a:gd name="T64" fmla="*/ 44 w 243"/>
                  <a:gd name="T65" fmla="*/ 214 h 242"/>
                  <a:gd name="T66" fmla="*/ 57 w 243"/>
                  <a:gd name="T67" fmla="*/ 223 h 242"/>
                  <a:gd name="T68" fmla="*/ 70 w 243"/>
                  <a:gd name="T69" fmla="*/ 231 h 242"/>
                  <a:gd name="T70" fmla="*/ 84 w 243"/>
                  <a:gd name="T71" fmla="*/ 236 h 242"/>
                  <a:gd name="T72" fmla="*/ 99 w 243"/>
                  <a:gd name="T73" fmla="*/ 240 h 242"/>
                  <a:gd name="T74" fmla="*/ 114 w 243"/>
                  <a:gd name="T75" fmla="*/ 242 h 242"/>
                  <a:gd name="T76" fmla="*/ 129 w 243"/>
                  <a:gd name="T77" fmla="*/ 242 h 242"/>
                  <a:gd name="T78" fmla="*/ 144 w 243"/>
                  <a:gd name="T79" fmla="*/ 240 h 242"/>
                  <a:gd name="T80" fmla="*/ 159 w 243"/>
                  <a:gd name="T81" fmla="*/ 236 h 242"/>
                  <a:gd name="T82" fmla="*/ 173 w 243"/>
                  <a:gd name="T83" fmla="*/ 231 h 242"/>
                  <a:gd name="T84" fmla="*/ 187 w 243"/>
                  <a:gd name="T85" fmla="*/ 223 h 242"/>
                  <a:gd name="T86" fmla="*/ 199 w 243"/>
                  <a:gd name="T87" fmla="*/ 214 h 242"/>
                  <a:gd name="T88" fmla="*/ 210 w 243"/>
                  <a:gd name="T89" fmla="*/ 204 h 242"/>
                  <a:gd name="T90" fmla="*/ 220 w 243"/>
                  <a:gd name="T91" fmla="*/ 192 h 242"/>
                  <a:gd name="T92" fmla="*/ 228 w 243"/>
                  <a:gd name="T93" fmla="*/ 179 h 242"/>
                  <a:gd name="T94" fmla="*/ 234 w 243"/>
                  <a:gd name="T95" fmla="*/ 165 h 242"/>
                  <a:gd name="T96" fmla="*/ 239 w 243"/>
                  <a:gd name="T97" fmla="*/ 151 h 242"/>
                  <a:gd name="T98" fmla="*/ 242 w 243"/>
                  <a:gd name="T99" fmla="*/ 136 h 242"/>
                  <a:gd name="T100" fmla="*/ 243 w 243"/>
                  <a:gd name="T101" fmla="*/ 121 h 242"/>
                  <a:gd name="T102" fmla="*/ 242 w 243"/>
                  <a:gd name="T103" fmla="*/ 106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43" h="242">
                    <a:moveTo>
                      <a:pt x="242" y="106"/>
                    </a:moveTo>
                    <a:lnTo>
                      <a:pt x="242" y="106"/>
                    </a:lnTo>
                    <a:lnTo>
                      <a:pt x="239" y="91"/>
                    </a:lnTo>
                    <a:lnTo>
                      <a:pt x="234" y="76"/>
                    </a:lnTo>
                    <a:lnTo>
                      <a:pt x="228" y="63"/>
                    </a:lnTo>
                    <a:lnTo>
                      <a:pt x="220" y="50"/>
                    </a:lnTo>
                    <a:lnTo>
                      <a:pt x="210" y="38"/>
                    </a:lnTo>
                    <a:lnTo>
                      <a:pt x="199" y="27"/>
                    </a:lnTo>
                    <a:lnTo>
                      <a:pt x="187" y="19"/>
                    </a:lnTo>
                    <a:lnTo>
                      <a:pt x="173" y="11"/>
                    </a:lnTo>
                    <a:lnTo>
                      <a:pt x="159" y="6"/>
                    </a:lnTo>
                    <a:lnTo>
                      <a:pt x="144" y="2"/>
                    </a:lnTo>
                    <a:lnTo>
                      <a:pt x="129" y="0"/>
                    </a:lnTo>
                    <a:lnTo>
                      <a:pt x="114" y="0"/>
                    </a:lnTo>
                    <a:lnTo>
                      <a:pt x="99" y="2"/>
                    </a:lnTo>
                    <a:lnTo>
                      <a:pt x="84" y="6"/>
                    </a:lnTo>
                    <a:lnTo>
                      <a:pt x="70" y="11"/>
                    </a:lnTo>
                    <a:lnTo>
                      <a:pt x="57" y="19"/>
                    </a:lnTo>
                    <a:lnTo>
                      <a:pt x="44" y="27"/>
                    </a:lnTo>
                    <a:lnTo>
                      <a:pt x="33" y="38"/>
                    </a:lnTo>
                    <a:lnTo>
                      <a:pt x="24" y="50"/>
                    </a:lnTo>
                    <a:lnTo>
                      <a:pt x="15" y="63"/>
                    </a:lnTo>
                    <a:lnTo>
                      <a:pt x="9" y="76"/>
                    </a:lnTo>
                    <a:lnTo>
                      <a:pt x="4" y="91"/>
                    </a:lnTo>
                    <a:lnTo>
                      <a:pt x="1" y="106"/>
                    </a:lnTo>
                    <a:lnTo>
                      <a:pt x="0" y="121"/>
                    </a:lnTo>
                    <a:lnTo>
                      <a:pt x="1" y="136"/>
                    </a:lnTo>
                    <a:lnTo>
                      <a:pt x="4" y="151"/>
                    </a:lnTo>
                    <a:lnTo>
                      <a:pt x="9" y="165"/>
                    </a:lnTo>
                    <a:lnTo>
                      <a:pt x="15" y="179"/>
                    </a:lnTo>
                    <a:lnTo>
                      <a:pt x="24" y="192"/>
                    </a:lnTo>
                    <a:lnTo>
                      <a:pt x="33" y="204"/>
                    </a:lnTo>
                    <a:lnTo>
                      <a:pt x="44" y="214"/>
                    </a:lnTo>
                    <a:lnTo>
                      <a:pt x="57" y="223"/>
                    </a:lnTo>
                    <a:lnTo>
                      <a:pt x="70" y="231"/>
                    </a:lnTo>
                    <a:lnTo>
                      <a:pt x="84" y="236"/>
                    </a:lnTo>
                    <a:lnTo>
                      <a:pt x="99" y="240"/>
                    </a:lnTo>
                    <a:lnTo>
                      <a:pt x="114" y="242"/>
                    </a:lnTo>
                    <a:lnTo>
                      <a:pt x="129" y="242"/>
                    </a:lnTo>
                    <a:lnTo>
                      <a:pt x="144" y="240"/>
                    </a:lnTo>
                    <a:lnTo>
                      <a:pt x="159" y="236"/>
                    </a:lnTo>
                    <a:lnTo>
                      <a:pt x="173" y="231"/>
                    </a:lnTo>
                    <a:lnTo>
                      <a:pt x="187" y="223"/>
                    </a:lnTo>
                    <a:lnTo>
                      <a:pt x="199" y="214"/>
                    </a:lnTo>
                    <a:lnTo>
                      <a:pt x="210" y="204"/>
                    </a:lnTo>
                    <a:lnTo>
                      <a:pt x="220" y="192"/>
                    </a:lnTo>
                    <a:lnTo>
                      <a:pt x="228" y="179"/>
                    </a:lnTo>
                    <a:lnTo>
                      <a:pt x="234" y="165"/>
                    </a:lnTo>
                    <a:lnTo>
                      <a:pt x="239" y="151"/>
                    </a:lnTo>
                    <a:lnTo>
                      <a:pt x="242" y="136"/>
                    </a:lnTo>
                    <a:lnTo>
                      <a:pt x="243" y="121"/>
                    </a:lnTo>
                    <a:lnTo>
                      <a:pt x="242" y="106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24" name="Freeform 1114"/>
              <p:cNvSpPr>
                <a:spLocks/>
              </p:cNvSpPr>
              <p:nvPr/>
            </p:nvSpPr>
            <p:spPr bwMode="auto">
              <a:xfrm>
                <a:off x="5542" y="3660"/>
                <a:ext cx="151" cy="151"/>
              </a:xfrm>
              <a:custGeom>
                <a:avLst/>
                <a:gdLst>
                  <a:gd name="T0" fmla="*/ 291 w 292"/>
                  <a:gd name="T1" fmla="*/ 128 h 292"/>
                  <a:gd name="T2" fmla="*/ 291 w 292"/>
                  <a:gd name="T3" fmla="*/ 128 h 292"/>
                  <a:gd name="T4" fmla="*/ 287 w 292"/>
                  <a:gd name="T5" fmla="*/ 110 h 292"/>
                  <a:gd name="T6" fmla="*/ 282 w 292"/>
                  <a:gd name="T7" fmla="*/ 92 h 292"/>
                  <a:gd name="T8" fmla="*/ 274 w 292"/>
                  <a:gd name="T9" fmla="*/ 76 h 292"/>
                  <a:gd name="T10" fmla="*/ 264 w 292"/>
                  <a:gd name="T11" fmla="*/ 60 h 292"/>
                  <a:gd name="T12" fmla="*/ 252 w 292"/>
                  <a:gd name="T13" fmla="*/ 46 h 292"/>
                  <a:gd name="T14" fmla="*/ 239 w 292"/>
                  <a:gd name="T15" fmla="*/ 34 h 292"/>
                  <a:gd name="T16" fmla="*/ 224 w 292"/>
                  <a:gd name="T17" fmla="*/ 23 h 292"/>
                  <a:gd name="T18" fmla="*/ 208 w 292"/>
                  <a:gd name="T19" fmla="*/ 14 h 292"/>
                  <a:gd name="T20" fmla="*/ 191 w 292"/>
                  <a:gd name="T21" fmla="*/ 7 h 292"/>
                  <a:gd name="T22" fmla="*/ 173 w 292"/>
                  <a:gd name="T23" fmla="*/ 3 h 292"/>
                  <a:gd name="T24" fmla="*/ 155 w 292"/>
                  <a:gd name="T25" fmla="*/ 0 h 292"/>
                  <a:gd name="T26" fmla="*/ 137 w 292"/>
                  <a:gd name="T27" fmla="*/ 0 h 292"/>
                  <a:gd name="T28" fmla="*/ 118 w 292"/>
                  <a:gd name="T29" fmla="*/ 3 h 292"/>
                  <a:gd name="T30" fmla="*/ 101 w 292"/>
                  <a:gd name="T31" fmla="*/ 7 h 292"/>
                  <a:gd name="T32" fmla="*/ 84 w 292"/>
                  <a:gd name="T33" fmla="*/ 14 h 292"/>
                  <a:gd name="T34" fmla="*/ 67 w 292"/>
                  <a:gd name="T35" fmla="*/ 23 h 292"/>
                  <a:gd name="T36" fmla="*/ 53 w 292"/>
                  <a:gd name="T37" fmla="*/ 34 h 292"/>
                  <a:gd name="T38" fmla="*/ 39 w 292"/>
                  <a:gd name="T39" fmla="*/ 46 h 292"/>
                  <a:gd name="T40" fmla="*/ 28 w 292"/>
                  <a:gd name="T41" fmla="*/ 60 h 292"/>
                  <a:gd name="T42" fmla="*/ 18 w 292"/>
                  <a:gd name="T43" fmla="*/ 76 h 292"/>
                  <a:gd name="T44" fmla="*/ 10 w 292"/>
                  <a:gd name="T45" fmla="*/ 92 h 292"/>
                  <a:gd name="T46" fmla="*/ 4 w 292"/>
                  <a:gd name="T47" fmla="*/ 110 h 292"/>
                  <a:gd name="T48" fmla="*/ 1 w 292"/>
                  <a:gd name="T49" fmla="*/ 128 h 292"/>
                  <a:gd name="T50" fmla="*/ 0 w 292"/>
                  <a:gd name="T51" fmla="*/ 146 h 292"/>
                  <a:gd name="T52" fmla="*/ 1 w 292"/>
                  <a:gd name="T53" fmla="*/ 164 h 292"/>
                  <a:gd name="T54" fmla="*/ 4 w 292"/>
                  <a:gd name="T55" fmla="*/ 182 h 292"/>
                  <a:gd name="T56" fmla="*/ 10 w 292"/>
                  <a:gd name="T57" fmla="*/ 200 h 292"/>
                  <a:gd name="T58" fmla="*/ 18 w 292"/>
                  <a:gd name="T59" fmla="*/ 217 h 292"/>
                  <a:gd name="T60" fmla="*/ 28 w 292"/>
                  <a:gd name="T61" fmla="*/ 232 h 292"/>
                  <a:gd name="T62" fmla="*/ 39 w 292"/>
                  <a:gd name="T63" fmla="*/ 246 h 292"/>
                  <a:gd name="T64" fmla="*/ 53 w 292"/>
                  <a:gd name="T65" fmla="*/ 259 h 292"/>
                  <a:gd name="T66" fmla="*/ 67 w 292"/>
                  <a:gd name="T67" fmla="*/ 270 h 292"/>
                  <a:gd name="T68" fmla="*/ 84 w 292"/>
                  <a:gd name="T69" fmla="*/ 278 h 292"/>
                  <a:gd name="T70" fmla="*/ 101 w 292"/>
                  <a:gd name="T71" fmla="*/ 285 h 292"/>
                  <a:gd name="T72" fmla="*/ 118 w 292"/>
                  <a:gd name="T73" fmla="*/ 290 h 292"/>
                  <a:gd name="T74" fmla="*/ 137 w 292"/>
                  <a:gd name="T75" fmla="*/ 292 h 292"/>
                  <a:gd name="T76" fmla="*/ 155 w 292"/>
                  <a:gd name="T77" fmla="*/ 292 h 292"/>
                  <a:gd name="T78" fmla="*/ 173 w 292"/>
                  <a:gd name="T79" fmla="*/ 290 h 292"/>
                  <a:gd name="T80" fmla="*/ 191 w 292"/>
                  <a:gd name="T81" fmla="*/ 285 h 292"/>
                  <a:gd name="T82" fmla="*/ 208 w 292"/>
                  <a:gd name="T83" fmla="*/ 278 h 292"/>
                  <a:gd name="T84" fmla="*/ 224 w 292"/>
                  <a:gd name="T85" fmla="*/ 270 h 292"/>
                  <a:gd name="T86" fmla="*/ 239 w 292"/>
                  <a:gd name="T87" fmla="*/ 259 h 292"/>
                  <a:gd name="T88" fmla="*/ 252 w 292"/>
                  <a:gd name="T89" fmla="*/ 246 h 292"/>
                  <a:gd name="T90" fmla="*/ 264 w 292"/>
                  <a:gd name="T91" fmla="*/ 232 h 292"/>
                  <a:gd name="T92" fmla="*/ 274 w 292"/>
                  <a:gd name="T93" fmla="*/ 217 h 292"/>
                  <a:gd name="T94" fmla="*/ 282 w 292"/>
                  <a:gd name="T95" fmla="*/ 200 h 292"/>
                  <a:gd name="T96" fmla="*/ 287 w 292"/>
                  <a:gd name="T97" fmla="*/ 182 h 292"/>
                  <a:gd name="T98" fmla="*/ 291 w 292"/>
                  <a:gd name="T99" fmla="*/ 164 h 292"/>
                  <a:gd name="T100" fmla="*/ 292 w 292"/>
                  <a:gd name="T101" fmla="*/ 146 h 292"/>
                  <a:gd name="T102" fmla="*/ 291 w 292"/>
                  <a:gd name="T103" fmla="*/ 128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92" h="292">
                    <a:moveTo>
                      <a:pt x="291" y="128"/>
                    </a:moveTo>
                    <a:lnTo>
                      <a:pt x="291" y="128"/>
                    </a:lnTo>
                    <a:lnTo>
                      <a:pt x="287" y="110"/>
                    </a:lnTo>
                    <a:lnTo>
                      <a:pt x="282" y="92"/>
                    </a:lnTo>
                    <a:lnTo>
                      <a:pt x="274" y="76"/>
                    </a:lnTo>
                    <a:lnTo>
                      <a:pt x="264" y="60"/>
                    </a:lnTo>
                    <a:lnTo>
                      <a:pt x="252" y="46"/>
                    </a:lnTo>
                    <a:lnTo>
                      <a:pt x="239" y="34"/>
                    </a:lnTo>
                    <a:lnTo>
                      <a:pt x="224" y="23"/>
                    </a:lnTo>
                    <a:lnTo>
                      <a:pt x="208" y="14"/>
                    </a:lnTo>
                    <a:lnTo>
                      <a:pt x="191" y="7"/>
                    </a:lnTo>
                    <a:lnTo>
                      <a:pt x="173" y="3"/>
                    </a:lnTo>
                    <a:lnTo>
                      <a:pt x="155" y="0"/>
                    </a:lnTo>
                    <a:lnTo>
                      <a:pt x="137" y="0"/>
                    </a:lnTo>
                    <a:lnTo>
                      <a:pt x="118" y="3"/>
                    </a:lnTo>
                    <a:lnTo>
                      <a:pt x="101" y="7"/>
                    </a:lnTo>
                    <a:lnTo>
                      <a:pt x="84" y="14"/>
                    </a:lnTo>
                    <a:lnTo>
                      <a:pt x="67" y="23"/>
                    </a:lnTo>
                    <a:lnTo>
                      <a:pt x="53" y="34"/>
                    </a:lnTo>
                    <a:lnTo>
                      <a:pt x="39" y="46"/>
                    </a:lnTo>
                    <a:lnTo>
                      <a:pt x="28" y="60"/>
                    </a:lnTo>
                    <a:lnTo>
                      <a:pt x="18" y="76"/>
                    </a:lnTo>
                    <a:lnTo>
                      <a:pt x="10" y="92"/>
                    </a:lnTo>
                    <a:lnTo>
                      <a:pt x="4" y="110"/>
                    </a:lnTo>
                    <a:lnTo>
                      <a:pt x="1" y="128"/>
                    </a:lnTo>
                    <a:lnTo>
                      <a:pt x="0" y="146"/>
                    </a:lnTo>
                    <a:lnTo>
                      <a:pt x="1" y="164"/>
                    </a:lnTo>
                    <a:lnTo>
                      <a:pt x="4" y="182"/>
                    </a:lnTo>
                    <a:lnTo>
                      <a:pt x="10" y="200"/>
                    </a:lnTo>
                    <a:lnTo>
                      <a:pt x="18" y="217"/>
                    </a:lnTo>
                    <a:lnTo>
                      <a:pt x="28" y="232"/>
                    </a:lnTo>
                    <a:lnTo>
                      <a:pt x="39" y="246"/>
                    </a:lnTo>
                    <a:lnTo>
                      <a:pt x="53" y="259"/>
                    </a:lnTo>
                    <a:lnTo>
                      <a:pt x="67" y="270"/>
                    </a:lnTo>
                    <a:lnTo>
                      <a:pt x="84" y="278"/>
                    </a:lnTo>
                    <a:lnTo>
                      <a:pt x="101" y="285"/>
                    </a:lnTo>
                    <a:lnTo>
                      <a:pt x="118" y="290"/>
                    </a:lnTo>
                    <a:lnTo>
                      <a:pt x="137" y="292"/>
                    </a:lnTo>
                    <a:lnTo>
                      <a:pt x="155" y="292"/>
                    </a:lnTo>
                    <a:lnTo>
                      <a:pt x="173" y="290"/>
                    </a:lnTo>
                    <a:lnTo>
                      <a:pt x="191" y="285"/>
                    </a:lnTo>
                    <a:lnTo>
                      <a:pt x="208" y="278"/>
                    </a:lnTo>
                    <a:lnTo>
                      <a:pt x="224" y="270"/>
                    </a:lnTo>
                    <a:lnTo>
                      <a:pt x="239" y="259"/>
                    </a:lnTo>
                    <a:lnTo>
                      <a:pt x="252" y="246"/>
                    </a:lnTo>
                    <a:lnTo>
                      <a:pt x="264" y="232"/>
                    </a:lnTo>
                    <a:lnTo>
                      <a:pt x="274" y="217"/>
                    </a:lnTo>
                    <a:lnTo>
                      <a:pt x="282" y="200"/>
                    </a:lnTo>
                    <a:lnTo>
                      <a:pt x="287" y="182"/>
                    </a:lnTo>
                    <a:lnTo>
                      <a:pt x="291" y="164"/>
                    </a:lnTo>
                    <a:lnTo>
                      <a:pt x="292" y="146"/>
                    </a:lnTo>
                    <a:lnTo>
                      <a:pt x="291" y="12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25" name="Freeform 1115"/>
              <p:cNvSpPr>
                <a:spLocks/>
              </p:cNvSpPr>
              <p:nvPr/>
            </p:nvSpPr>
            <p:spPr bwMode="auto">
              <a:xfrm>
                <a:off x="5542" y="3660"/>
                <a:ext cx="151" cy="151"/>
              </a:xfrm>
              <a:custGeom>
                <a:avLst/>
                <a:gdLst>
                  <a:gd name="T0" fmla="*/ 291 w 292"/>
                  <a:gd name="T1" fmla="*/ 128 h 292"/>
                  <a:gd name="T2" fmla="*/ 291 w 292"/>
                  <a:gd name="T3" fmla="*/ 128 h 292"/>
                  <a:gd name="T4" fmla="*/ 287 w 292"/>
                  <a:gd name="T5" fmla="*/ 110 h 292"/>
                  <a:gd name="T6" fmla="*/ 282 w 292"/>
                  <a:gd name="T7" fmla="*/ 92 h 292"/>
                  <a:gd name="T8" fmla="*/ 274 w 292"/>
                  <a:gd name="T9" fmla="*/ 76 h 292"/>
                  <a:gd name="T10" fmla="*/ 264 w 292"/>
                  <a:gd name="T11" fmla="*/ 60 h 292"/>
                  <a:gd name="T12" fmla="*/ 252 w 292"/>
                  <a:gd name="T13" fmla="*/ 46 h 292"/>
                  <a:gd name="T14" fmla="*/ 239 w 292"/>
                  <a:gd name="T15" fmla="*/ 34 h 292"/>
                  <a:gd name="T16" fmla="*/ 224 w 292"/>
                  <a:gd name="T17" fmla="*/ 23 h 292"/>
                  <a:gd name="T18" fmla="*/ 208 w 292"/>
                  <a:gd name="T19" fmla="*/ 14 h 292"/>
                  <a:gd name="T20" fmla="*/ 191 w 292"/>
                  <a:gd name="T21" fmla="*/ 7 h 292"/>
                  <a:gd name="T22" fmla="*/ 173 w 292"/>
                  <a:gd name="T23" fmla="*/ 3 h 292"/>
                  <a:gd name="T24" fmla="*/ 155 w 292"/>
                  <a:gd name="T25" fmla="*/ 0 h 292"/>
                  <a:gd name="T26" fmla="*/ 137 w 292"/>
                  <a:gd name="T27" fmla="*/ 0 h 292"/>
                  <a:gd name="T28" fmla="*/ 118 w 292"/>
                  <a:gd name="T29" fmla="*/ 3 h 292"/>
                  <a:gd name="T30" fmla="*/ 101 w 292"/>
                  <a:gd name="T31" fmla="*/ 7 h 292"/>
                  <a:gd name="T32" fmla="*/ 84 w 292"/>
                  <a:gd name="T33" fmla="*/ 14 h 292"/>
                  <a:gd name="T34" fmla="*/ 67 w 292"/>
                  <a:gd name="T35" fmla="*/ 23 h 292"/>
                  <a:gd name="T36" fmla="*/ 53 w 292"/>
                  <a:gd name="T37" fmla="*/ 34 h 292"/>
                  <a:gd name="T38" fmla="*/ 39 w 292"/>
                  <a:gd name="T39" fmla="*/ 46 h 292"/>
                  <a:gd name="T40" fmla="*/ 28 w 292"/>
                  <a:gd name="T41" fmla="*/ 60 h 292"/>
                  <a:gd name="T42" fmla="*/ 18 w 292"/>
                  <a:gd name="T43" fmla="*/ 76 h 292"/>
                  <a:gd name="T44" fmla="*/ 10 w 292"/>
                  <a:gd name="T45" fmla="*/ 92 h 292"/>
                  <a:gd name="T46" fmla="*/ 4 w 292"/>
                  <a:gd name="T47" fmla="*/ 110 h 292"/>
                  <a:gd name="T48" fmla="*/ 1 w 292"/>
                  <a:gd name="T49" fmla="*/ 128 h 292"/>
                  <a:gd name="T50" fmla="*/ 0 w 292"/>
                  <a:gd name="T51" fmla="*/ 146 h 292"/>
                  <a:gd name="T52" fmla="*/ 1 w 292"/>
                  <a:gd name="T53" fmla="*/ 164 h 292"/>
                  <a:gd name="T54" fmla="*/ 4 w 292"/>
                  <a:gd name="T55" fmla="*/ 182 h 292"/>
                  <a:gd name="T56" fmla="*/ 10 w 292"/>
                  <a:gd name="T57" fmla="*/ 200 h 292"/>
                  <a:gd name="T58" fmla="*/ 18 w 292"/>
                  <a:gd name="T59" fmla="*/ 217 h 292"/>
                  <a:gd name="T60" fmla="*/ 28 w 292"/>
                  <a:gd name="T61" fmla="*/ 232 h 292"/>
                  <a:gd name="T62" fmla="*/ 39 w 292"/>
                  <a:gd name="T63" fmla="*/ 246 h 292"/>
                  <a:gd name="T64" fmla="*/ 53 w 292"/>
                  <a:gd name="T65" fmla="*/ 259 h 292"/>
                  <a:gd name="T66" fmla="*/ 67 w 292"/>
                  <a:gd name="T67" fmla="*/ 270 h 292"/>
                  <a:gd name="T68" fmla="*/ 84 w 292"/>
                  <a:gd name="T69" fmla="*/ 278 h 292"/>
                  <a:gd name="T70" fmla="*/ 101 w 292"/>
                  <a:gd name="T71" fmla="*/ 285 h 292"/>
                  <a:gd name="T72" fmla="*/ 118 w 292"/>
                  <a:gd name="T73" fmla="*/ 290 h 292"/>
                  <a:gd name="T74" fmla="*/ 137 w 292"/>
                  <a:gd name="T75" fmla="*/ 292 h 292"/>
                  <a:gd name="T76" fmla="*/ 155 w 292"/>
                  <a:gd name="T77" fmla="*/ 292 h 292"/>
                  <a:gd name="T78" fmla="*/ 173 w 292"/>
                  <a:gd name="T79" fmla="*/ 290 h 292"/>
                  <a:gd name="T80" fmla="*/ 191 w 292"/>
                  <a:gd name="T81" fmla="*/ 285 h 292"/>
                  <a:gd name="T82" fmla="*/ 208 w 292"/>
                  <a:gd name="T83" fmla="*/ 278 h 292"/>
                  <a:gd name="T84" fmla="*/ 224 w 292"/>
                  <a:gd name="T85" fmla="*/ 270 h 292"/>
                  <a:gd name="T86" fmla="*/ 239 w 292"/>
                  <a:gd name="T87" fmla="*/ 259 h 292"/>
                  <a:gd name="T88" fmla="*/ 252 w 292"/>
                  <a:gd name="T89" fmla="*/ 246 h 292"/>
                  <a:gd name="T90" fmla="*/ 264 w 292"/>
                  <a:gd name="T91" fmla="*/ 232 h 292"/>
                  <a:gd name="T92" fmla="*/ 274 w 292"/>
                  <a:gd name="T93" fmla="*/ 217 h 292"/>
                  <a:gd name="T94" fmla="*/ 282 w 292"/>
                  <a:gd name="T95" fmla="*/ 200 h 292"/>
                  <a:gd name="T96" fmla="*/ 287 w 292"/>
                  <a:gd name="T97" fmla="*/ 182 h 292"/>
                  <a:gd name="T98" fmla="*/ 291 w 292"/>
                  <a:gd name="T99" fmla="*/ 164 h 292"/>
                  <a:gd name="T100" fmla="*/ 292 w 292"/>
                  <a:gd name="T101" fmla="*/ 146 h 292"/>
                  <a:gd name="T102" fmla="*/ 291 w 292"/>
                  <a:gd name="T103" fmla="*/ 128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92" h="292">
                    <a:moveTo>
                      <a:pt x="291" y="128"/>
                    </a:moveTo>
                    <a:lnTo>
                      <a:pt x="291" y="128"/>
                    </a:lnTo>
                    <a:lnTo>
                      <a:pt x="287" y="110"/>
                    </a:lnTo>
                    <a:lnTo>
                      <a:pt x="282" y="92"/>
                    </a:lnTo>
                    <a:lnTo>
                      <a:pt x="274" y="76"/>
                    </a:lnTo>
                    <a:lnTo>
                      <a:pt x="264" y="60"/>
                    </a:lnTo>
                    <a:lnTo>
                      <a:pt x="252" y="46"/>
                    </a:lnTo>
                    <a:lnTo>
                      <a:pt x="239" y="34"/>
                    </a:lnTo>
                    <a:lnTo>
                      <a:pt x="224" y="23"/>
                    </a:lnTo>
                    <a:lnTo>
                      <a:pt x="208" y="14"/>
                    </a:lnTo>
                    <a:lnTo>
                      <a:pt x="191" y="7"/>
                    </a:lnTo>
                    <a:lnTo>
                      <a:pt x="173" y="3"/>
                    </a:lnTo>
                    <a:lnTo>
                      <a:pt x="155" y="0"/>
                    </a:lnTo>
                    <a:lnTo>
                      <a:pt x="137" y="0"/>
                    </a:lnTo>
                    <a:lnTo>
                      <a:pt x="118" y="3"/>
                    </a:lnTo>
                    <a:lnTo>
                      <a:pt x="101" y="7"/>
                    </a:lnTo>
                    <a:lnTo>
                      <a:pt x="84" y="14"/>
                    </a:lnTo>
                    <a:lnTo>
                      <a:pt x="67" y="23"/>
                    </a:lnTo>
                    <a:lnTo>
                      <a:pt x="53" y="34"/>
                    </a:lnTo>
                    <a:lnTo>
                      <a:pt x="39" y="46"/>
                    </a:lnTo>
                    <a:lnTo>
                      <a:pt x="28" y="60"/>
                    </a:lnTo>
                    <a:lnTo>
                      <a:pt x="18" y="76"/>
                    </a:lnTo>
                    <a:lnTo>
                      <a:pt x="10" y="92"/>
                    </a:lnTo>
                    <a:lnTo>
                      <a:pt x="4" y="110"/>
                    </a:lnTo>
                    <a:lnTo>
                      <a:pt x="1" y="128"/>
                    </a:lnTo>
                    <a:lnTo>
                      <a:pt x="0" y="146"/>
                    </a:lnTo>
                    <a:lnTo>
                      <a:pt x="1" y="164"/>
                    </a:lnTo>
                    <a:lnTo>
                      <a:pt x="4" y="182"/>
                    </a:lnTo>
                    <a:lnTo>
                      <a:pt x="10" y="200"/>
                    </a:lnTo>
                    <a:lnTo>
                      <a:pt x="18" y="217"/>
                    </a:lnTo>
                    <a:lnTo>
                      <a:pt x="28" y="232"/>
                    </a:lnTo>
                    <a:lnTo>
                      <a:pt x="39" y="246"/>
                    </a:lnTo>
                    <a:lnTo>
                      <a:pt x="53" y="259"/>
                    </a:lnTo>
                    <a:lnTo>
                      <a:pt x="67" y="270"/>
                    </a:lnTo>
                    <a:lnTo>
                      <a:pt x="84" y="278"/>
                    </a:lnTo>
                    <a:lnTo>
                      <a:pt x="101" y="285"/>
                    </a:lnTo>
                    <a:lnTo>
                      <a:pt x="118" y="290"/>
                    </a:lnTo>
                    <a:lnTo>
                      <a:pt x="137" y="292"/>
                    </a:lnTo>
                    <a:lnTo>
                      <a:pt x="155" y="292"/>
                    </a:lnTo>
                    <a:lnTo>
                      <a:pt x="173" y="290"/>
                    </a:lnTo>
                    <a:lnTo>
                      <a:pt x="191" y="285"/>
                    </a:lnTo>
                    <a:lnTo>
                      <a:pt x="208" y="278"/>
                    </a:lnTo>
                    <a:lnTo>
                      <a:pt x="224" y="270"/>
                    </a:lnTo>
                    <a:lnTo>
                      <a:pt x="239" y="259"/>
                    </a:lnTo>
                    <a:lnTo>
                      <a:pt x="252" y="246"/>
                    </a:lnTo>
                    <a:lnTo>
                      <a:pt x="264" y="232"/>
                    </a:lnTo>
                    <a:lnTo>
                      <a:pt x="274" y="217"/>
                    </a:lnTo>
                    <a:lnTo>
                      <a:pt x="282" y="200"/>
                    </a:lnTo>
                    <a:lnTo>
                      <a:pt x="287" y="182"/>
                    </a:lnTo>
                    <a:lnTo>
                      <a:pt x="291" y="164"/>
                    </a:lnTo>
                    <a:lnTo>
                      <a:pt x="292" y="146"/>
                    </a:lnTo>
                    <a:lnTo>
                      <a:pt x="291" y="128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26" name="Freeform 1116"/>
              <p:cNvSpPr>
                <a:spLocks/>
              </p:cNvSpPr>
              <p:nvPr/>
            </p:nvSpPr>
            <p:spPr bwMode="auto">
              <a:xfrm>
                <a:off x="5372" y="2552"/>
                <a:ext cx="312" cy="311"/>
              </a:xfrm>
              <a:custGeom>
                <a:avLst/>
                <a:gdLst>
                  <a:gd name="T0" fmla="*/ 601 w 604"/>
                  <a:gd name="T1" fmla="*/ 263 h 602"/>
                  <a:gd name="T2" fmla="*/ 601 w 604"/>
                  <a:gd name="T3" fmla="*/ 263 h 602"/>
                  <a:gd name="T4" fmla="*/ 594 w 604"/>
                  <a:gd name="T5" fmla="*/ 226 h 602"/>
                  <a:gd name="T6" fmla="*/ 583 w 604"/>
                  <a:gd name="T7" fmla="*/ 190 h 602"/>
                  <a:gd name="T8" fmla="*/ 567 w 604"/>
                  <a:gd name="T9" fmla="*/ 155 h 602"/>
                  <a:gd name="T10" fmla="*/ 546 w 604"/>
                  <a:gd name="T11" fmla="*/ 123 h 602"/>
                  <a:gd name="T12" fmla="*/ 522 w 604"/>
                  <a:gd name="T13" fmla="*/ 94 h 602"/>
                  <a:gd name="T14" fmla="*/ 494 w 604"/>
                  <a:gd name="T15" fmla="*/ 68 h 602"/>
                  <a:gd name="T16" fmla="*/ 464 w 604"/>
                  <a:gd name="T17" fmla="*/ 46 h 602"/>
                  <a:gd name="T18" fmla="*/ 431 w 604"/>
                  <a:gd name="T19" fmla="*/ 28 h 602"/>
                  <a:gd name="T20" fmla="*/ 395 w 604"/>
                  <a:gd name="T21" fmla="*/ 14 h 602"/>
                  <a:gd name="T22" fmla="*/ 359 w 604"/>
                  <a:gd name="T23" fmla="*/ 4 h 602"/>
                  <a:gd name="T24" fmla="*/ 321 w 604"/>
                  <a:gd name="T25" fmla="*/ 0 h 602"/>
                  <a:gd name="T26" fmla="*/ 283 w 604"/>
                  <a:gd name="T27" fmla="*/ 0 h 602"/>
                  <a:gd name="T28" fmla="*/ 245 w 604"/>
                  <a:gd name="T29" fmla="*/ 4 h 602"/>
                  <a:gd name="T30" fmla="*/ 209 w 604"/>
                  <a:gd name="T31" fmla="*/ 14 h 602"/>
                  <a:gd name="T32" fmla="*/ 174 w 604"/>
                  <a:gd name="T33" fmla="*/ 28 h 602"/>
                  <a:gd name="T34" fmla="*/ 140 w 604"/>
                  <a:gd name="T35" fmla="*/ 46 h 602"/>
                  <a:gd name="T36" fmla="*/ 110 w 604"/>
                  <a:gd name="T37" fmla="*/ 68 h 602"/>
                  <a:gd name="T38" fmla="*/ 82 w 604"/>
                  <a:gd name="T39" fmla="*/ 94 h 602"/>
                  <a:gd name="T40" fmla="*/ 58 w 604"/>
                  <a:gd name="T41" fmla="*/ 123 h 602"/>
                  <a:gd name="T42" fmla="*/ 38 w 604"/>
                  <a:gd name="T43" fmla="*/ 155 h 602"/>
                  <a:gd name="T44" fmla="*/ 21 w 604"/>
                  <a:gd name="T45" fmla="*/ 190 h 602"/>
                  <a:gd name="T46" fmla="*/ 10 w 604"/>
                  <a:gd name="T47" fmla="*/ 226 h 602"/>
                  <a:gd name="T48" fmla="*/ 3 w 604"/>
                  <a:gd name="T49" fmla="*/ 263 h 602"/>
                  <a:gd name="T50" fmla="*/ 0 w 604"/>
                  <a:gd name="T51" fmla="*/ 301 h 602"/>
                  <a:gd name="T52" fmla="*/ 3 w 604"/>
                  <a:gd name="T53" fmla="*/ 339 h 602"/>
                  <a:gd name="T54" fmla="*/ 10 w 604"/>
                  <a:gd name="T55" fmla="*/ 376 h 602"/>
                  <a:gd name="T56" fmla="*/ 21 w 604"/>
                  <a:gd name="T57" fmla="*/ 412 h 602"/>
                  <a:gd name="T58" fmla="*/ 38 w 604"/>
                  <a:gd name="T59" fmla="*/ 446 h 602"/>
                  <a:gd name="T60" fmla="*/ 58 w 604"/>
                  <a:gd name="T61" fmla="*/ 478 h 602"/>
                  <a:gd name="T62" fmla="*/ 82 w 604"/>
                  <a:gd name="T63" fmla="*/ 507 h 602"/>
                  <a:gd name="T64" fmla="*/ 110 w 604"/>
                  <a:gd name="T65" fmla="*/ 533 h 602"/>
                  <a:gd name="T66" fmla="*/ 140 w 604"/>
                  <a:gd name="T67" fmla="*/ 556 h 602"/>
                  <a:gd name="T68" fmla="*/ 174 w 604"/>
                  <a:gd name="T69" fmla="*/ 574 h 602"/>
                  <a:gd name="T70" fmla="*/ 209 w 604"/>
                  <a:gd name="T71" fmla="*/ 588 h 602"/>
                  <a:gd name="T72" fmla="*/ 245 w 604"/>
                  <a:gd name="T73" fmla="*/ 597 h 602"/>
                  <a:gd name="T74" fmla="*/ 283 w 604"/>
                  <a:gd name="T75" fmla="*/ 602 h 602"/>
                  <a:gd name="T76" fmla="*/ 321 w 604"/>
                  <a:gd name="T77" fmla="*/ 602 h 602"/>
                  <a:gd name="T78" fmla="*/ 359 w 604"/>
                  <a:gd name="T79" fmla="*/ 597 h 602"/>
                  <a:gd name="T80" fmla="*/ 395 w 604"/>
                  <a:gd name="T81" fmla="*/ 588 h 602"/>
                  <a:gd name="T82" fmla="*/ 431 w 604"/>
                  <a:gd name="T83" fmla="*/ 574 h 602"/>
                  <a:gd name="T84" fmla="*/ 464 w 604"/>
                  <a:gd name="T85" fmla="*/ 556 h 602"/>
                  <a:gd name="T86" fmla="*/ 494 w 604"/>
                  <a:gd name="T87" fmla="*/ 533 h 602"/>
                  <a:gd name="T88" fmla="*/ 522 w 604"/>
                  <a:gd name="T89" fmla="*/ 507 h 602"/>
                  <a:gd name="T90" fmla="*/ 546 w 604"/>
                  <a:gd name="T91" fmla="*/ 478 h 602"/>
                  <a:gd name="T92" fmla="*/ 567 w 604"/>
                  <a:gd name="T93" fmla="*/ 446 h 602"/>
                  <a:gd name="T94" fmla="*/ 583 w 604"/>
                  <a:gd name="T95" fmla="*/ 412 h 602"/>
                  <a:gd name="T96" fmla="*/ 594 w 604"/>
                  <a:gd name="T97" fmla="*/ 376 h 602"/>
                  <a:gd name="T98" fmla="*/ 601 w 604"/>
                  <a:gd name="T99" fmla="*/ 339 h 602"/>
                  <a:gd name="T100" fmla="*/ 604 w 604"/>
                  <a:gd name="T101" fmla="*/ 301 h 602"/>
                  <a:gd name="T102" fmla="*/ 601 w 604"/>
                  <a:gd name="T103" fmla="*/ 263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4" h="602">
                    <a:moveTo>
                      <a:pt x="601" y="263"/>
                    </a:moveTo>
                    <a:lnTo>
                      <a:pt x="601" y="263"/>
                    </a:lnTo>
                    <a:lnTo>
                      <a:pt x="594" y="226"/>
                    </a:lnTo>
                    <a:lnTo>
                      <a:pt x="583" y="190"/>
                    </a:lnTo>
                    <a:lnTo>
                      <a:pt x="567" y="155"/>
                    </a:lnTo>
                    <a:lnTo>
                      <a:pt x="546" y="123"/>
                    </a:lnTo>
                    <a:lnTo>
                      <a:pt x="522" y="94"/>
                    </a:lnTo>
                    <a:lnTo>
                      <a:pt x="494" y="68"/>
                    </a:lnTo>
                    <a:lnTo>
                      <a:pt x="464" y="46"/>
                    </a:lnTo>
                    <a:lnTo>
                      <a:pt x="431" y="28"/>
                    </a:lnTo>
                    <a:lnTo>
                      <a:pt x="395" y="14"/>
                    </a:lnTo>
                    <a:lnTo>
                      <a:pt x="359" y="4"/>
                    </a:lnTo>
                    <a:lnTo>
                      <a:pt x="321" y="0"/>
                    </a:lnTo>
                    <a:lnTo>
                      <a:pt x="283" y="0"/>
                    </a:lnTo>
                    <a:lnTo>
                      <a:pt x="245" y="4"/>
                    </a:lnTo>
                    <a:lnTo>
                      <a:pt x="209" y="14"/>
                    </a:lnTo>
                    <a:lnTo>
                      <a:pt x="174" y="28"/>
                    </a:lnTo>
                    <a:lnTo>
                      <a:pt x="140" y="46"/>
                    </a:lnTo>
                    <a:lnTo>
                      <a:pt x="110" y="68"/>
                    </a:lnTo>
                    <a:lnTo>
                      <a:pt x="82" y="94"/>
                    </a:lnTo>
                    <a:lnTo>
                      <a:pt x="58" y="123"/>
                    </a:lnTo>
                    <a:lnTo>
                      <a:pt x="38" y="155"/>
                    </a:lnTo>
                    <a:lnTo>
                      <a:pt x="21" y="190"/>
                    </a:lnTo>
                    <a:lnTo>
                      <a:pt x="10" y="226"/>
                    </a:lnTo>
                    <a:lnTo>
                      <a:pt x="3" y="263"/>
                    </a:lnTo>
                    <a:lnTo>
                      <a:pt x="0" y="301"/>
                    </a:lnTo>
                    <a:lnTo>
                      <a:pt x="3" y="339"/>
                    </a:lnTo>
                    <a:lnTo>
                      <a:pt x="10" y="376"/>
                    </a:lnTo>
                    <a:lnTo>
                      <a:pt x="21" y="412"/>
                    </a:lnTo>
                    <a:lnTo>
                      <a:pt x="38" y="446"/>
                    </a:lnTo>
                    <a:lnTo>
                      <a:pt x="58" y="478"/>
                    </a:lnTo>
                    <a:lnTo>
                      <a:pt x="82" y="507"/>
                    </a:lnTo>
                    <a:lnTo>
                      <a:pt x="110" y="533"/>
                    </a:lnTo>
                    <a:lnTo>
                      <a:pt x="140" y="556"/>
                    </a:lnTo>
                    <a:lnTo>
                      <a:pt x="174" y="574"/>
                    </a:lnTo>
                    <a:lnTo>
                      <a:pt x="209" y="588"/>
                    </a:lnTo>
                    <a:lnTo>
                      <a:pt x="245" y="597"/>
                    </a:lnTo>
                    <a:lnTo>
                      <a:pt x="283" y="602"/>
                    </a:lnTo>
                    <a:lnTo>
                      <a:pt x="321" y="602"/>
                    </a:lnTo>
                    <a:lnTo>
                      <a:pt x="359" y="597"/>
                    </a:lnTo>
                    <a:lnTo>
                      <a:pt x="395" y="588"/>
                    </a:lnTo>
                    <a:lnTo>
                      <a:pt x="431" y="574"/>
                    </a:lnTo>
                    <a:lnTo>
                      <a:pt x="464" y="556"/>
                    </a:lnTo>
                    <a:lnTo>
                      <a:pt x="494" y="533"/>
                    </a:lnTo>
                    <a:lnTo>
                      <a:pt x="522" y="507"/>
                    </a:lnTo>
                    <a:lnTo>
                      <a:pt x="546" y="478"/>
                    </a:lnTo>
                    <a:lnTo>
                      <a:pt x="567" y="446"/>
                    </a:lnTo>
                    <a:lnTo>
                      <a:pt x="583" y="412"/>
                    </a:lnTo>
                    <a:lnTo>
                      <a:pt x="594" y="376"/>
                    </a:lnTo>
                    <a:lnTo>
                      <a:pt x="601" y="339"/>
                    </a:lnTo>
                    <a:lnTo>
                      <a:pt x="604" y="301"/>
                    </a:lnTo>
                    <a:lnTo>
                      <a:pt x="601" y="26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27" name="Freeform 1117"/>
              <p:cNvSpPr>
                <a:spLocks/>
              </p:cNvSpPr>
              <p:nvPr/>
            </p:nvSpPr>
            <p:spPr bwMode="auto">
              <a:xfrm>
                <a:off x="5372" y="2552"/>
                <a:ext cx="312" cy="311"/>
              </a:xfrm>
              <a:custGeom>
                <a:avLst/>
                <a:gdLst>
                  <a:gd name="T0" fmla="*/ 601 w 604"/>
                  <a:gd name="T1" fmla="*/ 263 h 602"/>
                  <a:gd name="T2" fmla="*/ 601 w 604"/>
                  <a:gd name="T3" fmla="*/ 263 h 602"/>
                  <a:gd name="T4" fmla="*/ 594 w 604"/>
                  <a:gd name="T5" fmla="*/ 226 h 602"/>
                  <a:gd name="T6" fmla="*/ 583 w 604"/>
                  <a:gd name="T7" fmla="*/ 190 h 602"/>
                  <a:gd name="T8" fmla="*/ 567 w 604"/>
                  <a:gd name="T9" fmla="*/ 155 h 602"/>
                  <a:gd name="T10" fmla="*/ 546 w 604"/>
                  <a:gd name="T11" fmla="*/ 123 h 602"/>
                  <a:gd name="T12" fmla="*/ 522 w 604"/>
                  <a:gd name="T13" fmla="*/ 94 h 602"/>
                  <a:gd name="T14" fmla="*/ 494 w 604"/>
                  <a:gd name="T15" fmla="*/ 68 h 602"/>
                  <a:gd name="T16" fmla="*/ 464 w 604"/>
                  <a:gd name="T17" fmla="*/ 46 h 602"/>
                  <a:gd name="T18" fmla="*/ 431 w 604"/>
                  <a:gd name="T19" fmla="*/ 28 h 602"/>
                  <a:gd name="T20" fmla="*/ 395 w 604"/>
                  <a:gd name="T21" fmla="*/ 14 h 602"/>
                  <a:gd name="T22" fmla="*/ 359 w 604"/>
                  <a:gd name="T23" fmla="*/ 4 h 602"/>
                  <a:gd name="T24" fmla="*/ 321 w 604"/>
                  <a:gd name="T25" fmla="*/ 0 h 602"/>
                  <a:gd name="T26" fmla="*/ 283 w 604"/>
                  <a:gd name="T27" fmla="*/ 0 h 602"/>
                  <a:gd name="T28" fmla="*/ 245 w 604"/>
                  <a:gd name="T29" fmla="*/ 4 h 602"/>
                  <a:gd name="T30" fmla="*/ 209 w 604"/>
                  <a:gd name="T31" fmla="*/ 14 h 602"/>
                  <a:gd name="T32" fmla="*/ 174 w 604"/>
                  <a:gd name="T33" fmla="*/ 28 h 602"/>
                  <a:gd name="T34" fmla="*/ 140 w 604"/>
                  <a:gd name="T35" fmla="*/ 46 h 602"/>
                  <a:gd name="T36" fmla="*/ 110 w 604"/>
                  <a:gd name="T37" fmla="*/ 68 h 602"/>
                  <a:gd name="T38" fmla="*/ 82 w 604"/>
                  <a:gd name="T39" fmla="*/ 94 h 602"/>
                  <a:gd name="T40" fmla="*/ 58 w 604"/>
                  <a:gd name="T41" fmla="*/ 123 h 602"/>
                  <a:gd name="T42" fmla="*/ 38 w 604"/>
                  <a:gd name="T43" fmla="*/ 155 h 602"/>
                  <a:gd name="T44" fmla="*/ 21 w 604"/>
                  <a:gd name="T45" fmla="*/ 190 h 602"/>
                  <a:gd name="T46" fmla="*/ 10 w 604"/>
                  <a:gd name="T47" fmla="*/ 226 h 602"/>
                  <a:gd name="T48" fmla="*/ 3 w 604"/>
                  <a:gd name="T49" fmla="*/ 263 h 602"/>
                  <a:gd name="T50" fmla="*/ 0 w 604"/>
                  <a:gd name="T51" fmla="*/ 301 h 602"/>
                  <a:gd name="T52" fmla="*/ 3 w 604"/>
                  <a:gd name="T53" fmla="*/ 339 h 602"/>
                  <a:gd name="T54" fmla="*/ 10 w 604"/>
                  <a:gd name="T55" fmla="*/ 376 h 602"/>
                  <a:gd name="T56" fmla="*/ 21 w 604"/>
                  <a:gd name="T57" fmla="*/ 412 h 602"/>
                  <a:gd name="T58" fmla="*/ 38 w 604"/>
                  <a:gd name="T59" fmla="*/ 446 h 602"/>
                  <a:gd name="T60" fmla="*/ 58 w 604"/>
                  <a:gd name="T61" fmla="*/ 478 h 602"/>
                  <a:gd name="T62" fmla="*/ 82 w 604"/>
                  <a:gd name="T63" fmla="*/ 507 h 602"/>
                  <a:gd name="T64" fmla="*/ 110 w 604"/>
                  <a:gd name="T65" fmla="*/ 533 h 602"/>
                  <a:gd name="T66" fmla="*/ 140 w 604"/>
                  <a:gd name="T67" fmla="*/ 556 h 602"/>
                  <a:gd name="T68" fmla="*/ 174 w 604"/>
                  <a:gd name="T69" fmla="*/ 574 h 602"/>
                  <a:gd name="T70" fmla="*/ 209 w 604"/>
                  <a:gd name="T71" fmla="*/ 588 h 602"/>
                  <a:gd name="T72" fmla="*/ 245 w 604"/>
                  <a:gd name="T73" fmla="*/ 597 h 602"/>
                  <a:gd name="T74" fmla="*/ 283 w 604"/>
                  <a:gd name="T75" fmla="*/ 602 h 602"/>
                  <a:gd name="T76" fmla="*/ 321 w 604"/>
                  <a:gd name="T77" fmla="*/ 602 h 602"/>
                  <a:gd name="T78" fmla="*/ 359 w 604"/>
                  <a:gd name="T79" fmla="*/ 597 h 602"/>
                  <a:gd name="T80" fmla="*/ 395 w 604"/>
                  <a:gd name="T81" fmla="*/ 588 h 602"/>
                  <a:gd name="T82" fmla="*/ 431 w 604"/>
                  <a:gd name="T83" fmla="*/ 574 h 602"/>
                  <a:gd name="T84" fmla="*/ 464 w 604"/>
                  <a:gd name="T85" fmla="*/ 556 h 602"/>
                  <a:gd name="T86" fmla="*/ 494 w 604"/>
                  <a:gd name="T87" fmla="*/ 533 h 602"/>
                  <a:gd name="T88" fmla="*/ 522 w 604"/>
                  <a:gd name="T89" fmla="*/ 507 h 602"/>
                  <a:gd name="T90" fmla="*/ 546 w 604"/>
                  <a:gd name="T91" fmla="*/ 478 h 602"/>
                  <a:gd name="T92" fmla="*/ 567 w 604"/>
                  <a:gd name="T93" fmla="*/ 446 h 602"/>
                  <a:gd name="T94" fmla="*/ 583 w 604"/>
                  <a:gd name="T95" fmla="*/ 412 h 602"/>
                  <a:gd name="T96" fmla="*/ 594 w 604"/>
                  <a:gd name="T97" fmla="*/ 376 h 602"/>
                  <a:gd name="T98" fmla="*/ 601 w 604"/>
                  <a:gd name="T99" fmla="*/ 339 h 602"/>
                  <a:gd name="T100" fmla="*/ 604 w 604"/>
                  <a:gd name="T101" fmla="*/ 301 h 602"/>
                  <a:gd name="T102" fmla="*/ 601 w 604"/>
                  <a:gd name="T103" fmla="*/ 263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4" h="602">
                    <a:moveTo>
                      <a:pt x="601" y="263"/>
                    </a:moveTo>
                    <a:lnTo>
                      <a:pt x="601" y="263"/>
                    </a:lnTo>
                    <a:lnTo>
                      <a:pt x="594" y="226"/>
                    </a:lnTo>
                    <a:lnTo>
                      <a:pt x="583" y="190"/>
                    </a:lnTo>
                    <a:lnTo>
                      <a:pt x="567" y="155"/>
                    </a:lnTo>
                    <a:lnTo>
                      <a:pt x="546" y="123"/>
                    </a:lnTo>
                    <a:lnTo>
                      <a:pt x="522" y="94"/>
                    </a:lnTo>
                    <a:lnTo>
                      <a:pt x="494" y="68"/>
                    </a:lnTo>
                    <a:lnTo>
                      <a:pt x="464" y="46"/>
                    </a:lnTo>
                    <a:lnTo>
                      <a:pt x="431" y="28"/>
                    </a:lnTo>
                    <a:lnTo>
                      <a:pt x="395" y="14"/>
                    </a:lnTo>
                    <a:lnTo>
                      <a:pt x="359" y="4"/>
                    </a:lnTo>
                    <a:lnTo>
                      <a:pt x="321" y="0"/>
                    </a:lnTo>
                    <a:lnTo>
                      <a:pt x="283" y="0"/>
                    </a:lnTo>
                    <a:lnTo>
                      <a:pt x="245" y="4"/>
                    </a:lnTo>
                    <a:lnTo>
                      <a:pt x="209" y="14"/>
                    </a:lnTo>
                    <a:lnTo>
                      <a:pt x="174" y="28"/>
                    </a:lnTo>
                    <a:lnTo>
                      <a:pt x="140" y="46"/>
                    </a:lnTo>
                    <a:lnTo>
                      <a:pt x="110" y="68"/>
                    </a:lnTo>
                    <a:lnTo>
                      <a:pt x="82" y="94"/>
                    </a:lnTo>
                    <a:lnTo>
                      <a:pt x="58" y="123"/>
                    </a:lnTo>
                    <a:lnTo>
                      <a:pt x="38" y="155"/>
                    </a:lnTo>
                    <a:lnTo>
                      <a:pt x="21" y="190"/>
                    </a:lnTo>
                    <a:lnTo>
                      <a:pt x="10" y="226"/>
                    </a:lnTo>
                    <a:lnTo>
                      <a:pt x="3" y="263"/>
                    </a:lnTo>
                    <a:lnTo>
                      <a:pt x="0" y="301"/>
                    </a:lnTo>
                    <a:lnTo>
                      <a:pt x="3" y="339"/>
                    </a:lnTo>
                    <a:lnTo>
                      <a:pt x="10" y="376"/>
                    </a:lnTo>
                    <a:lnTo>
                      <a:pt x="21" y="412"/>
                    </a:lnTo>
                    <a:lnTo>
                      <a:pt x="38" y="446"/>
                    </a:lnTo>
                    <a:lnTo>
                      <a:pt x="58" y="478"/>
                    </a:lnTo>
                    <a:lnTo>
                      <a:pt x="82" y="507"/>
                    </a:lnTo>
                    <a:lnTo>
                      <a:pt x="110" y="533"/>
                    </a:lnTo>
                    <a:lnTo>
                      <a:pt x="140" y="556"/>
                    </a:lnTo>
                    <a:lnTo>
                      <a:pt x="174" y="574"/>
                    </a:lnTo>
                    <a:lnTo>
                      <a:pt x="209" y="588"/>
                    </a:lnTo>
                    <a:lnTo>
                      <a:pt x="245" y="597"/>
                    </a:lnTo>
                    <a:lnTo>
                      <a:pt x="283" y="602"/>
                    </a:lnTo>
                    <a:lnTo>
                      <a:pt x="321" y="602"/>
                    </a:lnTo>
                    <a:lnTo>
                      <a:pt x="359" y="597"/>
                    </a:lnTo>
                    <a:lnTo>
                      <a:pt x="395" y="588"/>
                    </a:lnTo>
                    <a:lnTo>
                      <a:pt x="431" y="574"/>
                    </a:lnTo>
                    <a:lnTo>
                      <a:pt x="464" y="556"/>
                    </a:lnTo>
                    <a:lnTo>
                      <a:pt x="494" y="533"/>
                    </a:lnTo>
                    <a:lnTo>
                      <a:pt x="522" y="507"/>
                    </a:lnTo>
                    <a:lnTo>
                      <a:pt x="546" y="478"/>
                    </a:lnTo>
                    <a:lnTo>
                      <a:pt x="567" y="446"/>
                    </a:lnTo>
                    <a:lnTo>
                      <a:pt x="583" y="412"/>
                    </a:lnTo>
                    <a:lnTo>
                      <a:pt x="594" y="376"/>
                    </a:lnTo>
                    <a:lnTo>
                      <a:pt x="601" y="339"/>
                    </a:lnTo>
                    <a:lnTo>
                      <a:pt x="604" y="301"/>
                    </a:lnTo>
                    <a:lnTo>
                      <a:pt x="601" y="263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28" name="Freeform 1118"/>
              <p:cNvSpPr>
                <a:spLocks/>
              </p:cNvSpPr>
              <p:nvPr/>
            </p:nvSpPr>
            <p:spPr bwMode="auto">
              <a:xfrm>
                <a:off x="5514" y="3280"/>
                <a:ext cx="160" cy="160"/>
              </a:xfrm>
              <a:custGeom>
                <a:avLst/>
                <a:gdLst>
                  <a:gd name="T0" fmla="*/ 309 w 310"/>
                  <a:gd name="T1" fmla="*/ 135 h 310"/>
                  <a:gd name="T2" fmla="*/ 309 w 310"/>
                  <a:gd name="T3" fmla="*/ 135 h 310"/>
                  <a:gd name="T4" fmla="*/ 306 w 310"/>
                  <a:gd name="T5" fmla="*/ 116 h 310"/>
                  <a:gd name="T6" fmla="*/ 300 w 310"/>
                  <a:gd name="T7" fmla="*/ 98 h 310"/>
                  <a:gd name="T8" fmla="*/ 291 w 310"/>
                  <a:gd name="T9" fmla="*/ 80 h 310"/>
                  <a:gd name="T10" fmla="*/ 281 w 310"/>
                  <a:gd name="T11" fmla="*/ 64 h 310"/>
                  <a:gd name="T12" fmla="*/ 268 w 310"/>
                  <a:gd name="T13" fmla="*/ 49 h 310"/>
                  <a:gd name="T14" fmla="*/ 254 w 310"/>
                  <a:gd name="T15" fmla="*/ 35 h 310"/>
                  <a:gd name="T16" fmla="*/ 238 w 310"/>
                  <a:gd name="T17" fmla="*/ 24 h 310"/>
                  <a:gd name="T18" fmla="*/ 221 w 310"/>
                  <a:gd name="T19" fmla="*/ 14 h 310"/>
                  <a:gd name="T20" fmla="*/ 203 w 310"/>
                  <a:gd name="T21" fmla="*/ 7 h 310"/>
                  <a:gd name="T22" fmla="*/ 184 w 310"/>
                  <a:gd name="T23" fmla="*/ 2 h 310"/>
                  <a:gd name="T24" fmla="*/ 165 w 310"/>
                  <a:gd name="T25" fmla="*/ 0 h 310"/>
                  <a:gd name="T26" fmla="*/ 146 w 310"/>
                  <a:gd name="T27" fmla="*/ 0 h 310"/>
                  <a:gd name="T28" fmla="*/ 126 w 310"/>
                  <a:gd name="T29" fmla="*/ 2 h 310"/>
                  <a:gd name="T30" fmla="*/ 107 w 310"/>
                  <a:gd name="T31" fmla="*/ 7 h 310"/>
                  <a:gd name="T32" fmla="*/ 89 w 310"/>
                  <a:gd name="T33" fmla="*/ 14 h 310"/>
                  <a:gd name="T34" fmla="*/ 72 w 310"/>
                  <a:gd name="T35" fmla="*/ 24 h 310"/>
                  <a:gd name="T36" fmla="*/ 57 w 310"/>
                  <a:gd name="T37" fmla="*/ 35 h 310"/>
                  <a:gd name="T38" fmla="*/ 42 w 310"/>
                  <a:gd name="T39" fmla="*/ 49 h 310"/>
                  <a:gd name="T40" fmla="*/ 30 w 310"/>
                  <a:gd name="T41" fmla="*/ 64 h 310"/>
                  <a:gd name="T42" fmla="*/ 19 w 310"/>
                  <a:gd name="T43" fmla="*/ 80 h 310"/>
                  <a:gd name="T44" fmla="*/ 11 w 310"/>
                  <a:gd name="T45" fmla="*/ 98 h 310"/>
                  <a:gd name="T46" fmla="*/ 5 w 310"/>
                  <a:gd name="T47" fmla="*/ 116 h 310"/>
                  <a:gd name="T48" fmla="*/ 1 w 310"/>
                  <a:gd name="T49" fmla="*/ 135 h 310"/>
                  <a:gd name="T50" fmla="*/ 0 w 310"/>
                  <a:gd name="T51" fmla="*/ 155 h 310"/>
                  <a:gd name="T52" fmla="*/ 1 w 310"/>
                  <a:gd name="T53" fmla="*/ 174 h 310"/>
                  <a:gd name="T54" fmla="*/ 5 w 310"/>
                  <a:gd name="T55" fmla="*/ 193 h 310"/>
                  <a:gd name="T56" fmla="*/ 11 w 310"/>
                  <a:gd name="T57" fmla="*/ 212 h 310"/>
                  <a:gd name="T58" fmla="*/ 19 w 310"/>
                  <a:gd name="T59" fmla="*/ 229 h 310"/>
                  <a:gd name="T60" fmla="*/ 30 w 310"/>
                  <a:gd name="T61" fmla="*/ 246 h 310"/>
                  <a:gd name="T62" fmla="*/ 42 w 310"/>
                  <a:gd name="T63" fmla="*/ 261 h 310"/>
                  <a:gd name="T64" fmla="*/ 57 w 310"/>
                  <a:gd name="T65" fmla="*/ 274 h 310"/>
                  <a:gd name="T66" fmla="*/ 72 w 310"/>
                  <a:gd name="T67" fmla="*/ 286 h 310"/>
                  <a:gd name="T68" fmla="*/ 89 w 310"/>
                  <a:gd name="T69" fmla="*/ 295 h 310"/>
                  <a:gd name="T70" fmla="*/ 107 w 310"/>
                  <a:gd name="T71" fmla="*/ 302 h 310"/>
                  <a:gd name="T72" fmla="*/ 126 w 310"/>
                  <a:gd name="T73" fmla="*/ 307 h 310"/>
                  <a:gd name="T74" fmla="*/ 146 w 310"/>
                  <a:gd name="T75" fmla="*/ 310 h 310"/>
                  <a:gd name="T76" fmla="*/ 165 w 310"/>
                  <a:gd name="T77" fmla="*/ 310 h 310"/>
                  <a:gd name="T78" fmla="*/ 184 w 310"/>
                  <a:gd name="T79" fmla="*/ 307 h 310"/>
                  <a:gd name="T80" fmla="*/ 203 w 310"/>
                  <a:gd name="T81" fmla="*/ 302 h 310"/>
                  <a:gd name="T82" fmla="*/ 221 w 310"/>
                  <a:gd name="T83" fmla="*/ 295 h 310"/>
                  <a:gd name="T84" fmla="*/ 238 w 310"/>
                  <a:gd name="T85" fmla="*/ 286 h 310"/>
                  <a:gd name="T86" fmla="*/ 254 w 310"/>
                  <a:gd name="T87" fmla="*/ 274 h 310"/>
                  <a:gd name="T88" fmla="*/ 268 w 310"/>
                  <a:gd name="T89" fmla="*/ 261 h 310"/>
                  <a:gd name="T90" fmla="*/ 281 w 310"/>
                  <a:gd name="T91" fmla="*/ 246 h 310"/>
                  <a:gd name="T92" fmla="*/ 291 w 310"/>
                  <a:gd name="T93" fmla="*/ 229 h 310"/>
                  <a:gd name="T94" fmla="*/ 300 w 310"/>
                  <a:gd name="T95" fmla="*/ 212 h 310"/>
                  <a:gd name="T96" fmla="*/ 306 w 310"/>
                  <a:gd name="T97" fmla="*/ 193 h 310"/>
                  <a:gd name="T98" fmla="*/ 309 w 310"/>
                  <a:gd name="T99" fmla="*/ 174 h 310"/>
                  <a:gd name="T100" fmla="*/ 310 w 310"/>
                  <a:gd name="T101" fmla="*/ 155 h 310"/>
                  <a:gd name="T102" fmla="*/ 309 w 310"/>
                  <a:gd name="T103" fmla="*/ 135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10" h="310">
                    <a:moveTo>
                      <a:pt x="309" y="135"/>
                    </a:moveTo>
                    <a:lnTo>
                      <a:pt x="309" y="135"/>
                    </a:lnTo>
                    <a:lnTo>
                      <a:pt x="306" y="116"/>
                    </a:lnTo>
                    <a:lnTo>
                      <a:pt x="300" y="98"/>
                    </a:lnTo>
                    <a:lnTo>
                      <a:pt x="291" y="80"/>
                    </a:lnTo>
                    <a:lnTo>
                      <a:pt x="281" y="64"/>
                    </a:lnTo>
                    <a:lnTo>
                      <a:pt x="268" y="49"/>
                    </a:lnTo>
                    <a:lnTo>
                      <a:pt x="254" y="35"/>
                    </a:lnTo>
                    <a:lnTo>
                      <a:pt x="238" y="24"/>
                    </a:lnTo>
                    <a:lnTo>
                      <a:pt x="221" y="14"/>
                    </a:lnTo>
                    <a:lnTo>
                      <a:pt x="203" y="7"/>
                    </a:lnTo>
                    <a:lnTo>
                      <a:pt x="184" y="2"/>
                    </a:lnTo>
                    <a:lnTo>
                      <a:pt x="165" y="0"/>
                    </a:lnTo>
                    <a:lnTo>
                      <a:pt x="146" y="0"/>
                    </a:lnTo>
                    <a:lnTo>
                      <a:pt x="126" y="2"/>
                    </a:lnTo>
                    <a:lnTo>
                      <a:pt x="107" y="7"/>
                    </a:lnTo>
                    <a:lnTo>
                      <a:pt x="89" y="14"/>
                    </a:lnTo>
                    <a:lnTo>
                      <a:pt x="72" y="24"/>
                    </a:lnTo>
                    <a:lnTo>
                      <a:pt x="57" y="35"/>
                    </a:lnTo>
                    <a:lnTo>
                      <a:pt x="42" y="49"/>
                    </a:lnTo>
                    <a:lnTo>
                      <a:pt x="30" y="64"/>
                    </a:lnTo>
                    <a:lnTo>
                      <a:pt x="19" y="80"/>
                    </a:lnTo>
                    <a:lnTo>
                      <a:pt x="11" y="98"/>
                    </a:lnTo>
                    <a:lnTo>
                      <a:pt x="5" y="116"/>
                    </a:lnTo>
                    <a:lnTo>
                      <a:pt x="1" y="135"/>
                    </a:lnTo>
                    <a:lnTo>
                      <a:pt x="0" y="155"/>
                    </a:lnTo>
                    <a:lnTo>
                      <a:pt x="1" y="174"/>
                    </a:lnTo>
                    <a:lnTo>
                      <a:pt x="5" y="193"/>
                    </a:lnTo>
                    <a:lnTo>
                      <a:pt x="11" y="212"/>
                    </a:lnTo>
                    <a:lnTo>
                      <a:pt x="19" y="229"/>
                    </a:lnTo>
                    <a:lnTo>
                      <a:pt x="30" y="246"/>
                    </a:lnTo>
                    <a:lnTo>
                      <a:pt x="42" y="261"/>
                    </a:lnTo>
                    <a:lnTo>
                      <a:pt x="57" y="274"/>
                    </a:lnTo>
                    <a:lnTo>
                      <a:pt x="72" y="286"/>
                    </a:lnTo>
                    <a:lnTo>
                      <a:pt x="89" y="295"/>
                    </a:lnTo>
                    <a:lnTo>
                      <a:pt x="107" y="302"/>
                    </a:lnTo>
                    <a:lnTo>
                      <a:pt x="126" y="307"/>
                    </a:lnTo>
                    <a:lnTo>
                      <a:pt x="146" y="310"/>
                    </a:lnTo>
                    <a:lnTo>
                      <a:pt x="165" y="310"/>
                    </a:lnTo>
                    <a:lnTo>
                      <a:pt x="184" y="307"/>
                    </a:lnTo>
                    <a:lnTo>
                      <a:pt x="203" y="302"/>
                    </a:lnTo>
                    <a:lnTo>
                      <a:pt x="221" y="295"/>
                    </a:lnTo>
                    <a:lnTo>
                      <a:pt x="238" y="286"/>
                    </a:lnTo>
                    <a:lnTo>
                      <a:pt x="254" y="274"/>
                    </a:lnTo>
                    <a:lnTo>
                      <a:pt x="268" y="261"/>
                    </a:lnTo>
                    <a:lnTo>
                      <a:pt x="281" y="246"/>
                    </a:lnTo>
                    <a:lnTo>
                      <a:pt x="291" y="229"/>
                    </a:lnTo>
                    <a:lnTo>
                      <a:pt x="300" y="212"/>
                    </a:lnTo>
                    <a:lnTo>
                      <a:pt x="306" y="193"/>
                    </a:lnTo>
                    <a:lnTo>
                      <a:pt x="309" y="174"/>
                    </a:lnTo>
                    <a:lnTo>
                      <a:pt x="310" y="155"/>
                    </a:lnTo>
                    <a:lnTo>
                      <a:pt x="309" y="13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29" name="Freeform 1119"/>
              <p:cNvSpPr>
                <a:spLocks/>
              </p:cNvSpPr>
              <p:nvPr/>
            </p:nvSpPr>
            <p:spPr bwMode="auto">
              <a:xfrm>
                <a:off x="5514" y="3280"/>
                <a:ext cx="160" cy="160"/>
              </a:xfrm>
              <a:custGeom>
                <a:avLst/>
                <a:gdLst>
                  <a:gd name="T0" fmla="*/ 309 w 310"/>
                  <a:gd name="T1" fmla="*/ 135 h 310"/>
                  <a:gd name="T2" fmla="*/ 309 w 310"/>
                  <a:gd name="T3" fmla="*/ 135 h 310"/>
                  <a:gd name="T4" fmla="*/ 306 w 310"/>
                  <a:gd name="T5" fmla="*/ 116 h 310"/>
                  <a:gd name="T6" fmla="*/ 300 w 310"/>
                  <a:gd name="T7" fmla="*/ 98 h 310"/>
                  <a:gd name="T8" fmla="*/ 291 w 310"/>
                  <a:gd name="T9" fmla="*/ 80 h 310"/>
                  <a:gd name="T10" fmla="*/ 281 w 310"/>
                  <a:gd name="T11" fmla="*/ 64 h 310"/>
                  <a:gd name="T12" fmla="*/ 268 w 310"/>
                  <a:gd name="T13" fmla="*/ 49 h 310"/>
                  <a:gd name="T14" fmla="*/ 254 w 310"/>
                  <a:gd name="T15" fmla="*/ 35 h 310"/>
                  <a:gd name="T16" fmla="*/ 238 w 310"/>
                  <a:gd name="T17" fmla="*/ 24 h 310"/>
                  <a:gd name="T18" fmla="*/ 221 w 310"/>
                  <a:gd name="T19" fmla="*/ 14 h 310"/>
                  <a:gd name="T20" fmla="*/ 203 w 310"/>
                  <a:gd name="T21" fmla="*/ 7 h 310"/>
                  <a:gd name="T22" fmla="*/ 184 w 310"/>
                  <a:gd name="T23" fmla="*/ 2 h 310"/>
                  <a:gd name="T24" fmla="*/ 165 w 310"/>
                  <a:gd name="T25" fmla="*/ 0 h 310"/>
                  <a:gd name="T26" fmla="*/ 146 w 310"/>
                  <a:gd name="T27" fmla="*/ 0 h 310"/>
                  <a:gd name="T28" fmla="*/ 126 w 310"/>
                  <a:gd name="T29" fmla="*/ 2 h 310"/>
                  <a:gd name="T30" fmla="*/ 107 w 310"/>
                  <a:gd name="T31" fmla="*/ 7 h 310"/>
                  <a:gd name="T32" fmla="*/ 89 w 310"/>
                  <a:gd name="T33" fmla="*/ 14 h 310"/>
                  <a:gd name="T34" fmla="*/ 72 w 310"/>
                  <a:gd name="T35" fmla="*/ 24 h 310"/>
                  <a:gd name="T36" fmla="*/ 57 w 310"/>
                  <a:gd name="T37" fmla="*/ 35 h 310"/>
                  <a:gd name="T38" fmla="*/ 42 w 310"/>
                  <a:gd name="T39" fmla="*/ 49 h 310"/>
                  <a:gd name="T40" fmla="*/ 30 w 310"/>
                  <a:gd name="T41" fmla="*/ 64 h 310"/>
                  <a:gd name="T42" fmla="*/ 19 w 310"/>
                  <a:gd name="T43" fmla="*/ 80 h 310"/>
                  <a:gd name="T44" fmla="*/ 11 w 310"/>
                  <a:gd name="T45" fmla="*/ 98 h 310"/>
                  <a:gd name="T46" fmla="*/ 5 w 310"/>
                  <a:gd name="T47" fmla="*/ 116 h 310"/>
                  <a:gd name="T48" fmla="*/ 1 w 310"/>
                  <a:gd name="T49" fmla="*/ 135 h 310"/>
                  <a:gd name="T50" fmla="*/ 0 w 310"/>
                  <a:gd name="T51" fmla="*/ 155 h 310"/>
                  <a:gd name="T52" fmla="*/ 1 w 310"/>
                  <a:gd name="T53" fmla="*/ 174 h 310"/>
                  <a:gd name="T54" fmla="*/ 5 w 310"/>
                  <a:gd name="T55" fmla="*/ 193 h 310"/>
                  <a:gd name="T56" fmla="*/ 11 w 310"/>
                  <a:gd name="T57" fmla="*/ 212 h 310"/>
                  <a:gd name="T58" fmla="*/ 19 w 310"/>
                  <a:gd name="T59" fmla="*/ 229 h 310"/>
                  <a:gd name="T60" fmla="*/ 30 w 310"/>
                  <a:gd name="T61" fmla="*/ 246 h 310"/>
                  <a:gd name="T62" fmla="*/ 42 w 310"/>
                  <a:gd name="T63" fmla="*/ 261 h 310"/>
                  <a:gd name="T64" fmla="*/ 57 w 310"/>
                  <a:gd name="T65" fmla="*/ 274 h 310"/>
                  <a:gd name="T66" fmla="*/ 72 w 310"/>
                  <a:gd name="T67" fmla="*/ 286 h 310"/>
                  <a:gd name="T68" fmla="*/ 89 w 310"/>
                  <a:gd name="T69" fmla="*/ 295 h 310"/>
                  <a:gd name="T70" fmla="*/ 107 w 310"/>
                  <a:gd name="T71" fmla="*/ 302 h 310"/>
                  <a:gd name="T72" fmla="*/ 126 w 310"/>
                  <a:gd name="T73" fmla="*/ 307 h 310"/>
                  <a:gd name="T74" fmla="*/ 146 w 310"/>
                  <a:gd name="T75" fmla="*/ 310 h 310"/>
                  <a:gd name="T76" fmla="*/ 165 w 310"/>
                  <a:gd name="T77" fmla="*/ 310 h 310"/>
                  <a:gd name="T78" fmla="*/ 184 w 310"/>
                  <a:gd name="T79" fmla="*/ 307 h 310"/>
                  <a:gd name="T80" fmla="*/ 203 w 310"/>
                  <a:gd name="T81" fmla="*/ 302 h 310"/>
                  <a:gd name="T82" fmla="*/ 221 w 310"/>
                  <a:gd name="T83" fmla="*/ 295 h 310"/>
                  <a:gd name="T84" fmla="*/ 238 w 310"/>
                  <a:gd name="T85" fmla="*/ 286 h 310"/>
                  <a:gd name="T86" fmla="*/ 254 w 310"/>
                  <a:gd name="T87" fmla="*/ 274 h 310"/>
                  <a:gd name="T88" fmla="*/ 268 w 310"/>
                  <a:gd name="T89" fmla="*/ 261 h 310"/>
                  <a:gd name="T90" fmla="*/ 281 w 310"/>
                  <a:gd name="T91" fmla="*/ 246 h 310"/>
                  <a:gd name="T92" fmla="*/ 291 w 310"/>
                  <a:gd name="T93" fmla="*/ 229 h 310"/>
                  <a:gd name="T94" fmla="*/ 300 w 310"/>
                  <a:gd name="T95" fmla="*/ 212 h 310"/>
                  <a:gd name="T96" fmla="*/ 306 w 310"/>
                  <a:gd name="T97" fmla="*/ 193 h 310"/>
                  <a:gd name="T98" fmla="*/ 309 w 310"/>
                  <a:gd name="T99" fmla="*/ 174 h 310"/>
                  <a:gd name="T100" fmla="*/ 310 w 310"/>
                  <a:gd name="T101" fmla="*/ 155 h 310"/>
                  <a:gd name="T102" fmla="*/ 309 w 310"/>
                  <a:gd name="T103" fmla="*/ 135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10" h="310">
                    <a:moveTo>
                      <a:pt x="309" y="135"/>
                    </a:moveTo>
                    <a:lnTo>
                      <a:pt x="309" y="135"/>
                    </a:lnTo>
                    <a:lnTo>
                      <a:pt x="306" y="116"/>
                    </a:lnTo>
                    <a:lnTo>
                      <a:pt x="300" y="98"/>
                    </a:lnTo>
                    <a:lnTo>
                      <a:pt x="291" y="80"/>
                    </a:lnTo>
                    <a:lnTo>
                      <a:pt x="281" y="64"/>
                    </a:lnTo>
                    <a:lnTo>
                      <a:pt x="268" y="49"/>
                    </a:lnTo>
                    <a:lnTo>
                      <a:pt x="254" y="35"/>
                    </a:lnTo>
                    <a:lnTo>
                      <a:pt x="238" y="24"/>
                    </a:lnTo>
                    <a:lnTo>
                      <a:pt x="221" y="14"/>
                    </a:lnTo>
                    <a:lnTo>
                      <a:pt x="203" y="7"/>
                    </a:lnTo>
                    <a:lnTo>
                      <a:pt x="184" y="2"/>
                    </a:lnTo>
                    <a:lnTo>
                      <a:pt x="165" y="0"/>
                    </a:lnTo>
                    <a:lnTo>
                      <a:pt x="146" y="0"/>
                    </a:lnTo>
                    <a:lnTo>
                      <a:pt x="126" y="2"/>
                    </a:lnTo>
                    <a:lnTo>
                      <a:pt x="107" y="7"/>
                    </a:lnTo>
                    <a:lnTo>
                      <a:pt x="89" y="14"/>
                    </a:lnTo>
                    <a:lnTo>
                      <a:pt x="72" y="24"/>
                    </a:lnTo>
                    <a:lnTo>
                      <a:pt x="57" y="35"/>
                    </a:lnTo>
                    <a:lnTo>
                      <a:pt x="42" y="49"/>
                    </a:lnTo>
                    <a:lnTo>
                      <a:pt x="30" y="64"/>
                    </a:lnTo>
                    <a:lnTo>
                      <a:pt x="19" y="80"/>
                    </a:lnTo>
                    <a:lnTo>
                      <a:pt x="11" y="98"/>
                    </a:lnTo>
                    <a:lnTo>
                      <a:pt x="5" y="116"/>
                    </a:lnTo>
                    <a:lnTo>
                      <a:pt x="1" y="135"/>
                    </a:lnTo>
                    <a:lnTo>
                      <a:pt x="0" y="155"/>
                    </a:lnTo>
                    <a:lnTo>
                      <a:pt x="1" y="174"/>
                    </a:lnTo>
                    <a:lnTo>
                      <a:pt x="5" y="193"/>
                    </a:lnTo>
                    <a:lnTo>
                      <a:pt x="11" y="212"/>
                    </a:lnTo>
                    <a:lnTo>
                      <a:pt x="19" y="229"/>
                    </a:lnTo>
                    <a:lnTo>
                      <a:pt x="30" y="246"/>
                    </a:lnTo>
                    <a:lnTo>
                      <a:pt x="42" y="261"/>
                    </a:lnTo>
                    <a:lnTo>
                      <a:pt x="57" y="274"/>
                    </a:lnTo>
                    <a:lnTo>
                      <a:pt x="72" y="286"/>
                    </a:lnTo>
                    <a:lnTo>
                      <a:pt x="89" y="295"/>
                    </a:lnTo>
                    <a:lnTo>
                      <a:pt x="107" y="302"/>
                    </a:lnTo>
                    <a:lnTo>
                      <a:pt x="126" y="307"/>
                    </a:lnTo>
                    <a:lnTo>
                      <a:pt x="146" y="310"/>
                    </a:lnTo>
                    <a:lnTo>
                      <a:pt x="165" y="310"/>
                    </a:lnTo>
                    <a:lnTo>
                      <a:pt x="184" y="307"/>
                    </a:lnTo>
                    <a:lnTo>
                      <a:pt x="203" y="302"/>
                    </a:lnTo>
                    <a:lnTo>
                      <a:pt x="221" y="295"/>
                    </a:lnTo>
                    <a:lnTo>
                      <a:pt x="238" y="286"/>
                    </a:lnTo>
                    <a:lnTo>
                      <a:pt x="254" y="274"/>
                    </a:lnTo>
                    <a:lnTo>
                      <a:pt x="268" y="261"/>
                    </a:lnTo>
                    <a:lnTo>
                      <a:pt x="281" y="246"/>
                    </a:lnTo>
                    <a:lnTo>
                      <a:pt x="291" y="229"/>
                    </a:lnTo>
                    <a:lnTo>
                      <a:pt x="300" y="212"/>
                    </a:lnTo>
                    <a:lnTo>
                      <a:pt x="306" y="193"/>
                    </a:lnTo>
                    <a:lnTo>
                      <a:pt x="309" y="174"/>
                    </a:lnTo>
                    <a:lnTo>
                      <a:pt x="310" y="155"/>
                    </a:lnTo>
                    <a:lnTo>
                      <a:pt x="309" y="135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30" name="Freeform 1120"/>
              <p:cNvSpPr>
                <a:spLocks/>
              </p:cNvSpPr>
              <p:nvPr/>
            </p:nvSpPr>
            <p:spPr bwMode="auto">
              <a:xfrm>
                <a:off x="5820" y="3716"/>
                <a:ext cx="98" cy="97"/>
              </a:xfrm>
              <a:custGeom>
                <a:avLst/>
                <a:gdLst>
                  <a:gd name="T0" fmla="*/ 189 w 190"/>
                  <a:gd name="T1" fmla="*/ 82 h 189"/>
                  <a:gd name="T2" fmla="*/ 189 w 190"/>
                  <a:gd name="T3" fmla="*/ 82 h 189"/>
                  <a:gd name="T4" fmla="*/ 187 w 190"/>
                  <a:gd name="T5" fmla="*/ 71 h 189"/>
                  <a:gd name="T6" fmla="*/ 183 w 190"/>
                  <a:gd name="T7" fmla="*/ 59 h 189"/>
                  <a:gd name="T8" fmla="*/ 178 w 190"/>
                  <a:gd name="T9" fmla="*/ 49 h 189"/>
                  <a:gd name="T10" fmla="*/ 172 w 190"/>
                  <a:gd name="T11" fmla="*/ 39 h 189"/>
                  <a:gd name="T12" fmla="*/ 164 w 190"/>
                  <a:gd name="T13" fmla="*/ 29 h 189"/>
                  <a:gd name="T14" fmla="*/ 156 w 190"/>
                  <a:gd name="T15" fmla="*/ 21 h 189"/>
                  <a:gd name="T16" fmla="*/ 146 w 190"/>
                  <a:gd name="T17" fmla="*/ 14 h 189"/>
                  <a:gd name="T18" fmla="*/ 136 w 190"/>
                  <a:gd name="T19" fmla="*/ 8 h 189"/>
                  <a:gd name="T20" fmla="*/ 124 w 190"/>
                  <a:gd name="T21" fmla="*/ 4 h 189"/>
                  <a:gd name="T22" fmla="*/ 113 w 190"/>
                  <a:gd name="T23" fmla="*/ 1 h 189"/>
                  <a:gd name="T24" fmla="*/ 101 w 190"/>
                  <a:gd name="T25" fmla="*/ 0 h 189"/>
                  <a:gd name="T26" fmla="*/ 89 w 190"/>
                  <a:gd name="T27" fmla="*/ 0 h 189"/>
                  <a:gd name="T28" fmla="*/ 77 w 190"/>
                  <a:gd name="T29" fmla="*/ 1 h 189"/>
                  <a:gd name="T30" fmla="*/ 66 w 190"/>
                  <a:gd name="T31" fmla="*/ 4 h 189"/>
                  <a:gd name="T32" fmla="*/ 55 w 190"/>
                  <a:gd name="T33" fmla="*/ 8 h 189"/>
                  <a:gd name="T34" fmla="*/ 44 w 190"/>
                  <a:gd name="T35" fmla="*/ 14 h 189"/>
                  <a:gd name="T36" fmla="*/ 35 w 190"/>
                  <a:gd name="T37" fmla="*/ 21 h 189"/>
                  <a:gd name="T38" fmla="*/ 26 w 190"/>
                  <a:gd name="T39" fmla="*/ 29 h 189"/>
                  <a:gd name="T40" fmla="*/ 18 w 190"/>
                  <a:gd name="T41" fmla="*/ 39 h 189"/>
                  <a:gd name="T42" fmla="*/ 12 w 190"/>
                  <a:gd name="T43" fmla="*/ 49 h 189"/>
                  <a:gd name="T44" fmla="*/ 7 w 190"/>
                  <a:gd name="T45" fmla="*/ 59 h 189"/>
                  <a:gd name="T46" fmla="*/ 3 w 190"/>
                  <a:gd name="T47" fmla="*/ 71 h 189"/>
                  <a:gd name="T48" fmla="*/ 1 w 190"/>
                  <a:gd name="T49" fmla="*/ 82 h 189"/>
                  <a:gd name="T50" fmla="*/ 0 w 190"/>
                  <a:gd name="T51" fmla="*/ 94 h 189"/>
                  <a:gd name="T52" fmla="*/ 1 w 190"/>
                  <a:gd name="T53" fmla="*/ 106 h 189"/>
                  <a:gd name="T54" fmla="*/ 3 w 190"/>
                  <a:gd name="T55" fmla="*/ 118 h 189"/>
                  <a:gd name="T56" fmla="*/ 7 w 190"/>
                  <a:gd name="T57" fmla="*/ 129 h 189"/>
                  <a:gd name="T58" fmla="*/ 12 w 190"/>
                  <a:gd name="T59" fmla="*/ 140 h 189"/>
                  <a:gd name="T60" fmla="*/ 18 w 190"/>
                  <a:gd name="T61" fmla="*/ 150 h 189"/>
                  <a:gd name="T62" fmla="*/ 26 w 190"/>
                  <a:gd name="T63" fmla="*/ 159 h 189"/>
                  <a:gd name="T64" fmla="*/ 35 w 190"/>
                  <a:gd name="T65" fmla="*/ 168 h 189"/>
                  <a:gd name="T66" fmla="*/ 44 w 190"/>
                  <a:gd name="T67" fmla="*/ 175 h 189"/>
                  <a:gd name="T68" fmla="*/ 55 w 190"/>
                  <a:gd name="T69" fmla="*/ 180 h 189"/>
                  <a:gd name="T70" fmla="*/ 66 w 190"/>
                  <a:gd name="T71" fmla="*/ 185 h 189"/>
                  <a:gd name="T72" fmla="*/ 77 w 190"/>
                  <a:gd name="T73" fmla="*/ 188 h 189"/>
                  <a:gd name="T74" fmla="*/ 89 w 190"/>
                  <a:gd name="T75" fmla="*/ 189 h 189"/>
                  <a:gd name="T76" fmla="*/ 101 w 190"/>
                  <a:gd name="T77" fmla="*/ 189 h 189"/>
                  <a:gd name="T78" fmla="*/ 113 w 190"/>
                  <a:gd name="T79" fmla="*/ 188 h 189"/>
                  <a:gd name="T80" fmla="*/ 124 w 190"/>
                  <a:gd name="T81" fmla="*/ 185 h 189"/>
                  <a:gd name="T82" fmla="*/ 136 w 190"/>
                  <a:gd name="T83" fmla="*/ 180 h 189"/>
                  <a:gd name="T84" fmla="*/ 146 w 190"/>
                  <a:gd name="T85" fmla="*/ 175 h 189"/>
                  <a:gd name="T86" fmla="*/ 156 w 190"/>
                  <a:gd name="T87" fmla="*/ 168 h 189"/>
                  <a:gd name="T88" fmla="*/ 164 w 190"/>
                  <a:gd name="T89" fmla="*/ 159 h 189"/>
                  <a:gd name="T90" fmla="*/ 172 w 190"/>
                  <a:gd name="T91" fmla="*/ 150 h 189"/>
                  <a:gd name="T92" fmla="*/ 178 w 190"/>
                  <a:gd name="T93" fmla="*/ 140 h 189"/>
                  <a:gd name="T94" fmla="*/ 183 w 190"/>
                  <a:gd name="T95" fmla="*/ 129 h 189"/>
                  <a:gd name="T96" fmla="*/ 187 w 190"/>
                  <a:gd name="T97" fmla="*/ 118 h 189"/>
                  <a:gd name="T98" fmla="*/ 189 w 190"/>
                  <a:gd name="T99" fmla="*/ 106 h 189"/>
                  <a:gd name="T100" fmla="*/ 190 w 190"/>
                  <a:gd name="T101" fmla="*/ 94 h 189"/>
                  <a:gd name="T102" fmla="*/ 189 w 190"/>
                  <a:gd name="T103" fmla="*/ 82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0" h="189">
                    <a:moveTo>
                      <a:pt x="189" y="82"/>
                    </a:moveTo>
                    <a:lnTo>
                      <a:pt x="189" y="82"/>
                    </a:lnTo>
                    <a:lnTo>
                      <a:pt x="187" y="71"/>
                    </a:lnTo>
                    <a:lnTo>
                      <a:pt x="183" y="59"/>
                    </a:lnTo>
                    <a:lnTo>
                      <a:pt x="178" y="49"/>
                    </a:lnTo>
                    <a:lnTo>
                      <a:pt x="172" y="39"/>
                    </a:lnTo>
                    <a:lnTo>
                      <a:pt x="164" y="29"/>
                    </a:lnTo>
                    <a:lnTo>
                      <a:pt x="156" y="21"/>
                    </a:lnTo>
                    <a:lnTo>
                      <a:pt x="146" y="14"/>
                    </a:lnTo>
                    <a:lnTo>
                      <a:pt x="136" y="8"/>
                    </a:lnTo>
                    <a:lnTo>
                      <a:pt x="124" y="4"/>
                    </a:lnTo>
                    <a:lnTo>
                      <a:pt x="113" y="1"/>
                    </a:lnTo>
                    <a:lnTo>
                      <a:pt x="101" y="0"/>
                    </a:lnTo>
                    <a:lnTo>
                      <a:pt x="89" y="0"/>
                    </a:lnTo>
                    <a:lnTo>
                      <a:pt x="77" y="1"/>
                    </a:lnTo>
                    <a:lnTo>
                      <a:pt x="66" y="4"/>
                    </a:lnTo>
                    <a:lnTo>
                      <a:pt x="55" y="8"/>
                    </a:lnTo>
                    <a:lnTo>
                      <a:pt x="44" y="14"/>
                    </a:lnTo>
                    <a:lnTo>
                      <a:pt x="35" y="21"/>
                    </a:lnTo>
                    <a:lnTo>
                      <a:pt x="26" y="29"/>
                    </a:lnTo>
                    <a:lnTo>
                      <a:pt x="18" y="39"/>
                    </a:lnTo>
                    <a:lnTo>
                      <a:pt x="12" y="49"/>
                    </a:lnTo>
                    <a:lnTo>
                      <a:pt x="7" y="59"/>
                    </a:lnTo>
                    <a:lnTo>
                      <a:pt x="3" y="71"/>
                    </a:lnTo>
                    <a:lnTo>
                      <a:pt x="1" y="82"/>
                    </a:lnTo>
                    <a:lnTo>
                      <a:pt x="0" y="94"/>
                    </a:lnTo>
                    <a:lnTo>
                      <a:pt x="1" y="106"/>
                    </a:lnTo>
                    <a:lnTo>
                      <a:pt x="3" y="118"/>
                    </a:lnTo>
                    <a:lnTo>
                      <a:pt x="7" y="129"/>
                    </a:lnTo>
                    <a:lnTo>
                      <a:pt x="12" y="140"/>
                    </a:lnTo>
                    <a:lnTo>
                      <a:pt x="18" y="150"/>
                    </a:lnTo>
                    <a:lnTo>
                      <a:pt x="26" y="159"/>
                    </a:lnTo>
                    <a:lnTo>
                      <a:pt x="35" y="168"/>
                    </a:lnTo>
                    <a:lnTo>
                      <a:pt x="44" y="175"/>
                    </a:lnTo>
                    <a:lnTo>
                      <a:pt x="55" y="180"/>
                    </a:lnTo>
                    <a:lnTo>
                      <a:pt x="66" y="185"/>
                    </a:lnTo>
                    <a:lnTo>
                      <a:pt x="77" y="188"/>
                    </a:lnTo>
                    <a:lnTo>
                      <a:pt x="89" y="189"/>
                    </a:lnTo>
                    <a:lnTo>
                      <a:pt x="101" y="189"/>
                    </a:lnTo>
                    <a:lnTo>
                      <a:pt x="113" y="188"/>
                    </a:lnTo>
                    <a:lnTo>
                      <a:pt x="124" y="185"/>
                    </a:lnTo>
                    <a:lnTo>
                      <a:pt x="136" y="180"/>
                    </a:lnTo>
                    <a:lnTo>
                      <a:pt x="146" y="175"/>
                    </a:lnTo>
                    <a:lnTo>
                      <a:pt x="156" y="168"/>
                    </a:lnTo>
                    <a:lnTo>
                      <a:pt x="164" y="159"/>
                    </a:lnTo>
                    <a:lnTo>
                      <a:pt x="172" y="150"/>
                    </a:lnTo>
                    <a:lnTo>
                      <a:pt x="178" y="140"/>
                    </a:lnTo>
                    <a:lnTo>
                      <a:pt x="183" y="129"/>
                    </a:lnTo>
                    <a:lnTo>
                      <a:pt x="187" y="118"/>
                    </a:lnTo>
                    <a:lnTo>
                      <a:pt x="189" y="106"/>
                    </a:lnTo>
                    <a:lnTo>
                      <a:pt x="190" y="94"/>
                    </a:lnTo>
                    <a:lnTo>
                      <a:pt x="189" y="8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31" name="Freeform 1121"/>
              <p:cNvSpPr>
                <a:spLocks/>
              </p:cNvSpPr>
              <p:nvPr/>
            </p:nvSpPr>
            <p:spPr bwMode="auto">
              <a:xfrm>
                <a:off x="5820" y="3716"/>
                <a:ext cx="98" cy="97"/>
              </a:xfrm>
              <a:custGeom>
                <a:avLst/>
                <a:gdLst>
                  <a:gd name="T0" fmla="*/ 189 w 190"/>
                  <a:gd name="T1" fmla="*/ 82 h 189"/>
                  <a:gd name="T2" fmla="*/ 189 w 190"/>
                  <a:gd name="T3" fmla="*/ 82 h 189"/>
                  <a:gd name="T4" fmla="*/ 187 w 190"/>
                  <a:gd name="T5" fmla="*/ 71 h 189"/>
                  <a:gd name="T6" fmla="*/ 183 w 190"/>
                  <a:gd name="T7" fmla="*/ 59 h 189"/>
                  <a:gd name="T8" fmla="*/ 178 w 190"/>
                  <a:gd name="T9" fmla="*/ 49 h 189"/>
                  <a:gd name="T10" fmla="*/ 172 w 190"/>
                  <a:gd name="T11" fmla="*/ 39 h 189"/>
                  <a:gd name="T12" fmla="*/ 164 w 190"/>
                  <a:gd name="T13" fmla="*/ 29 h 189"/>
                  <a:gd name="T14" fmla="*/ 156 w 190"/>
                  <a:gd name="T15" fmla="*/ 21 h 189"/>
                  <a:gd name="T16" fmla="*/ 146 w 190"/>
                  <a:gd name="T17" fmla="*/ 14 h 189"/>
                  <a:gd name="T18" fmla="*/ 136 w 190"/>
                  <a:gd name="T19" fmla="*/ 8 h 189"/>
                  <a:gd name="T20" fmla="*/ 124 w 190"/>
                  <a:gd name="T21" fmla="*/ 4 h 189"/>
                  <a:gd name="T22" fmla="*/ 113 w 190"/>
                  <a:gd name="T23" fmla="*/ 1 h 189"/>
                  <a:gd name="T24" fmla="*/ 101 w 190"/>
                  <a:gd name="T25" fmla="*/ 0 h 189"/>
                  <a:gd name="T26" fmla="*/ 89 w 190"/>
                  <a:gd name="T27" fmla="*/ 0 h 189"/>
                  <a:gd name="T28" fmla="*/ 77 w 190"/>
                  <a:gd name="T29" fmla="*/ 1 h 189"/>
                  <a:gd name="T30" fmla="*/ 66 w 190"/>
                  <a:gd name="T31" fmla="*/ 4 h 189"/>
                  <a:gd name="T32" fmla="*/ 55 w 190"/>
                  <a:gd name="T33" fmla="*/ 8 h 189"/>
                  <a:gd name="T34" fmla="*/ 44 w 190"/>
                  <a:gd name="T35" fmla="*/ 14 h 189"/>
                  <a:gd name="T36" fmla="*/ 35 w 190"/>
                  <a:gd name="T37" fmla="*/ 21 h 189"/>
                  <a:gd name="T38" fmla="*/ 26 w 190"/>
                  <a:gd name="T39" fmla="*/ 29 h 189"/>
                  <a:gd name="T40" fmla="*/ 18 w 190"/>
                  <a:gd name="T41" fmla="*/ 39 h 189"/>
                  <a:gd name="T42" fmla="*/ 12 w 190"/>
                  <a:gd name="T43" fmla="*/ 49 h 189"/>
                  <a:gd name="T44" fmla="*/ 7 w 190"/>
                  <a:gd name="T45" fmla="*/ 59 h 189"/>
                  <a:gd name="T46" fmla="*/ 3 w 190"/>
                  <a:gd name="T47" fmla="*/ 71 h 189"/>
                  <a:gd name="T48" fmla="*/ 1 w 190"/>
                  <a:gd name="T49" fmla="*/ 82 h 189"/>
                  <a:gd name="T50" fmla="*/ 0 w 190"/>
                  <a:gd name="T51" fmla="*/ 94 h 189"/>
                  <a:gd name="T52" fmla="*/ 1 w 190"/>
                  <a:gd name="T53" fmla="*/ 106 h 189"/>
                  <a:gd name="T54" fmla="*/ 3 w 190"/>
                  <a:gd name="T55" fmla="*/ 118 h 189"/>
                  <a:gd name="T56" fmla="*/ 7 w 190"/>
                  <a:gd name="T57" fmla="*/ 129 h 189"/>
                  <a:gd name="T58" fmla="*/ 12 w 190"/>
                  <a:gd name="T59" fmla="*/ 140 h 189"/>
                  <a:gd name="T60" fmla="*/ 18 w 190"/>
                  <a:gd name="T61" fmla="*/ 150 h 189"/>
                  <a:gd name="T62" fmla="*/ 26 w 190"/>
                  <a:gd name="T63" fmla="*/ 159 h 189"/>
                  <a:gd name="T64" fmla="*/ 35 w 190"/>
                  <a:gd name="T65" fmla="*/ 168 h 189"/>
                  <a:gd name="T66" fmla="*/ 44 w 190"/>
                  <a:gd name="T67" fmla="*/ 175 h 189"/>
                  <a:gd name="T68" fmla="*/ 55 w 190"/>
                  <a:gd name="T69" fmla="*/ 180 h 189"/>
                  <a:gd name="T70" fmla="*/ 66 w 190"/>
                  <a:gd name="T71" fmla="*/ 185 h 189"/>
                  <a:gd name="T72" fmla="*/ 77 w 190"/>
                  <a:gd name="T73" fmla="*/ 188 h 189"/>
                  <a:gd name="T74" fmla="*/ 89 w 190"/>
                  <a:gd name="T75" fmla="*/ 189 h 189"/>
                  <a:gd name="T76" fmla="*/ 101 w 190"/>
                  <a:gd name="T77" fmla="*/ 189 h 189"/>
                  <a:gd name="T78" fmla="*/ 113 w 190"/>
                  <a:gd name="T79" fmla="*/ 188 h 189"/>
                  <a:gd name="T80" fmla="*/ 124 w 190"/>
                  <a:gd name="T81" fmla="*/ 185 h 189"/>
                  <a:gd name="T82" fmla="*/ 136 w 190"/>
                  <a:gd name="T83" fmla="*/ 180 h 189"/>
                  <a:gd name="T84" fmla="*/ 146 w 190"/>
                  <a:gd name="T85" fmla="*/ 175 h 189"/>
                  <a:gd name="T86" fmla="*/ 156 w 190"/>
                  <a:gd name="T87" fmla="*/ 168 h 189"/>
                  <a:gd name="T88" fmla="*/ 164 w 190"/>
                  <a:gd name="T89" fmla="*/ 159 h 189"/>
                  <a:gd name="T90" fmla="*/ 172 w 190"/>
                  <a:gd name="T91" fmla="*/ 150 h 189"/>
                  <a:gd name="T92" fmla="*/ 178 w 190"/>
                  <a:gd name="T93" fmla="*/ 140 h 189"/>
                  <a:gd name="T94" fmla="*/ 183 w 190"/>
                  <a:gd name="T95" fmla="*/ 129 h 189"/>
                  <a:gd name="T96" fmla="*/ 187 w 190"/>
                  <a:gd name="T97" fmla="*/ 118 h 189"/>
                  <a:gd name="T98" fmla="*/ 189 w 190"/>
                  <a:gd name="T99" fmla="*/ 106 h 189"/>
                  <a:gd name="T100" fmla="*/ 190 w 190"/>
                  <a:gd name="T101" fmla="*/ 94 h 189"/>
                  <a:gd name="T102" fmla="*/ 189 w 190"/>
                  <a:gd name="T103" fmla="*/ 82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0" h="189">
                    <a:moveTo>
                      <a:pt x="189" y="82"/>
                    </a:moveTo>
                    <a:lnTo>
                      <a:pt x="189" y="82"/>
                    </a:lnTo>
                    <a:lnTo>
                      <a:pt x="187" y="71"/>
                    </a:lnTo>
                    <a:lnTo>
                      <a:pt x="183" y="59"/>
                    </a:lnTo>
                    <a:lnTo>
                      <a:pt x="178" y="49"/>
                    </a:lnTo>
                    <a:lnTo>
                      <a:pt x="172" y="39"/>
                    </a:lnTo>
                    <a:lnTo>
                      <a:pt x="164" y="29"/>
                    </a:lnTo>
                    <a:lnTo>
                      <a:pt x="156" y="21"/>
                    </a:lnTo>
                    <a:lnTo>
                      <a:pt x="146" y="14"/>
                    </a:lnTo>
                    <a:lnTo>
                      <a:pt x="136" y="8"/>
                    </a:lnTo>
                    <a:lnTo>
                      <a:pt x="124" y="4"/>
                    </a:lnTo>
                    <a:lnTo>
                      <a:pt x="113" y="1"/>
                    </a:lnTo>
                    <a:lnTo>
                      <a:pt x="101" y="0"/>
                    </a:lnTo>
                    <a:lnTo>
                      <a:pt x="89" y="0"/>
                    </a:lnTo>
                    <a:lnTo>
                      <a:pt x="77" y="1"/>
                    </a:lnTo>
                    <a:lnTo>
                      <a:pt x="66" y="4"/>
                    </a:lnTo>
                    <a:lnTo>
                      <a:pt x="55" y="8"/>
                    </a:lnTo>
                    <a:lnTo>
                      <a:pt x="44" y="14"/>
                    </a:lnTo>
                    <a:lnTo>
                      <a:pt x="35" y="21"/>
                    </a:lnTo>
                    <a:lnTo>
                      <a:pt x="26" y="29"/>
                    </a:lnTo>
                    <a:lnTo>
                      <a:pt x="18" y="39"/>
                    </a:lnTo>
                    <a:lnTo>
                      <a:pt x="12" y="49"/>
                    </a:lnTo>
                    <a:lnTo>
                      <a:pt x="7" y="59"/>
                    </a:lnTo>
                    <a:lnTo>
                      <a:pt x="3" y="71"/>
                    </a:lnTo>
                    <a:lnTo>
                      <a:pt x="1" y="82"/>
                    </a:lnTo>
                    <a:lnTo>
                      <a:pt x="0" y="94"/>
                    </a:lnTo>
                    <a:lnTo>
                      <a:pt x="1" y="106"/>
                    </a:lnTo>
                    <a:lnTo>
                      <a:pt x="3" y="118"/>
                    </a:lnTo>
                    <a:lnTo>
                      <a:pt x="7" y="129"/>
                    </a:lnTo>
                    <a:lnTo>
                      <a:pt x="12" y="140"/>
                    </a:lnTo>
                    <a:lnTo>
                      <a:pt x="18" y="150"/>
                    </a:lnTo>
                    <a:lnTo>
                      <a:pt x="26" y="159"/>
                    </a:lnTo>
                    <a:lnTo>
                      <a:pt x="35" y="168"/>
                    </a:lnTo>
                    <a:lnTo>
                      <a:pt x="44" y="175"/>
                    </a:lnTo>
                    <a:lnTo>
                      <a:pt x="55" y="180"/>
                    </a:lnTo>
                    <a:lnTo>
                      <a:pt x="66" y="185"/>
                    </a:lnTo>
                    <a:lnTo>
                      <a:pt x="77" y="188"/>
                    </a:lnTo>
                    <a:lnTo>
                      <a:pt x="89" y="189"/>
                    </a:lnTo>
                    <a:lnTo>
                      <a:pt x="101" y="189"/>
                    </a:lnTo>
                    <a:lnTo>
                      <a:pt x="113" y="188"/>
                    </a:lnTo>
                    <a:lnTo>
                      <a:pt x="124" y="185"/>
                    </a:lnTo>
                    <a:lnTo>
                      <a:pt x="136" y="180"/>
                    </a:lnTo>
                    <a:lnTo>
                      <a:pt x="146" y="175"/>
                    </a:lnTo>
                    <a:lnTo>
                      <a:pt x="156" y="168"/>
                    </a:lnTo>
                    <a:lnTo>
                      <a:pt x="164" y="159"/>
                    </a:lnTo>
                    <a:lnTo>
                      <a:pt x="172" y="150"/>
                    </a:lnTo>
                    <a:lnTo>
                      <a:pt x="178" y="140"/>
                    </a:lnTo>
                    <a:lnTo>
                      <a:pt x="183" y="129"/>
                    </a:lnTo>
                    <a:lnTo>
                      <a:pt x="187" y="118"/>
                    </a:lnTo>
                    <a:lnTo>
                      <a:pt x="189" y="106"/>
                    </a:lnTo>
                    <a:lnTo>
                      <a:pt x="190" y="94"/>
                    </a:lnTo>
                    <a:lnTo>
                      <a:pt x="189" y="82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32" name="Freeform 1122"/>
              <p:cNvSpPr>
                <a:spLocks/>
              </p:cNvSpPr>
              <p:nvPr/>
            </p:nvSpPr>
            <p:spPr bwMode="auto">
              <a:xfrm>
                <a:off x="5830" y="1842"/>
                <a:ext cx="154" cy="153"/>
              </a:xfrm>
              <a:custGeom>
                <a:avLst/>
                <a:gdLst>
                  <a:gd name="T0" fmla="*/ 296 w 297"/>
                  <a:gd name="T1" fmla="*/ 129 h 296"/>
                  <a:gd name="T2" fmla="*/ 296 w 297"/>
                  <a:gd name="T3" fmla="*/ 129 h 296"/>
                  <a:gd name="T4" fmla="*/ 293 w 297"/>
                  <a:gd name="T5" fmla="*/ 111 h 296"/>
                  <a:gd name="T6" fmla="*/ 287 w 297"/>
                  <a:gd name="T7" fmla="*/ 93 h 296"/>
                  <a:gd name="T8" fmla="*/ 279 w 297"/>
                  <a:gd name="T9" fmla="*/ 76 h 296"/>
                  <a:gd name="T10" fmla="*/ 269 w 297"/>
                  <a:gd name="T11" fmla="*/ 60 h 296"/>
                  <a:gd name="T12" fmla="*/ 257 w 297"/>
                  <a:gd name="T13" fmla="*/ 46 h 296"/>
                  <a:gd name="T14" fmla="*/ 243 w 297"/>
                  <a:gd name="T15" fmla="*/ 33 h 296"/>
                  <a:gd name="T16" fmla="*/ 228 w 297"/>
                  <a:gd name="T17" fmla="*/ 22 h 296"/>
                  <a:gd name="T18" fmla="*/ 212 w 297"/>
                  <a:gd name="T19" fmla="*/ 13 h 296"/>
                  <a:gd name="T20" fmla="*/ 195 w 297"/>
                  <a:gd name="T21" fmla="*/ 6 h 296"/>
                  <a:gd name="T22" fmla="*/ 176 w 297"/>
                  <a:gd name="T23" fmla="*/ 2 h 296"/>
                  <a:gd name="T24" fmla="*/ 158 w 297"/>
                  <a:gd name="T25" fmla="*/ 0 h 296"/>
                  <a:gd name="T26" fmla="*/ 139 w 297"/>
                  <a:gd name="T27" fmla="*/ 0 h 296"/>
                  <a:gd name="T28" fmla="*/ 121 w 297"/>
                  <a:gd name="T29" fmla="*/ 2 h 296"/>
                  <a:gd name="T30" fmla="*/ 103 w 297"/>
                  <a:gd name="T31" fmla="*/ 6 h 296"/>
                  <a:gd name="T32" fmla="*/ 85 w 297"/>
                  <a:gd name="T33" fmla="*/ 13 h 296"/>
                  <a:gd name="T34" fmla="*/ 69 w 297"/>
                  <a:gd name="T35" fmla="*/ 22 h 296"/>
                  <a:gd name="T36" fmla="*/ 54 w 297"/>
                  <a:gd name="T37" fmla="*/ 33 h 296"/>
                  <a:gd name="T38" fmla="*/ 40 w 297"/>
                  <a:gd name="T39" fmla="*/ 46 h 296"/>
                  <a:gd name="T40" fmla="*/ 28 w 297"/>
                  <a:gd name="T41" fmla="*/ 60 h 296"/>
                  <a:gd name="T42" fmla="*/ 18 w 297"/>
                  <a:gd name="T43" fmla="*/ 76 h 296"/>
                  <a:gd name="T44" fmla="*/ 10 w 297"/>
                  <a:gd name="T45" fmla="*/ 93 h 296"/>
                  <a:gd name="T46" fmla="*/ 5 w 297"/>
                  <a:gd name="T47" fmla="*/ 111 h 296"/>
                  <a:gd name="T48" fmla="*/ 1 w 297"/>
                  <a:gd name="T49" fmla="*/ 129 h 296"/>
                  <a:gd name="T50" fmla="*/ 0 w 297"/>
                  <a:gd name="T51" fmla="*/ 148 h 296"/>
                  <a:gd name="T52" fmla="*/ 1 w 297"/>
                  <a:gd name="T53" fmla="*/ 166 h 296"/>
                  <a:gd name="T54" fmla="*/ 5 w 297"/>
                  <a:gd name="T55" fmla="*/ 185 h 296"/>
                  <a:gd name="T56" fmla="*/ 10 w 297"/>
                  <a:gd name="T57" fmla="*/ 202 h 296"/>
                  <a:gd name="T58" fmla="*/ 18 w 297"/>
                  <a:gd name="T59" fmla="*/ 219 h 296"/>
                  <a:gd name="T60" fmla="*/ 28 w 297"/>
                  <a:gd name="T61" fmla="*/ 235 h 296"/>
                  <a:gd name="T62" fmla="*/ 40 w 297"/>
                  <a:gd name="T63" fmla="*/ 249 h 296"/>
                  <a:gd name="T64" fmla="*/ 54 w 297"/>
                  <a:gd name="T65" fmla="*/ 262 h 296"/>
                  <a:gd name="T66" fmla="*/ 69 w 297"/>
                  <a:gd name="T67" fmla="*/ 273 h 296"/>
                  <a:gd name="T68" fmla="*/ 85 w 297"/>
                  <a:gd name="T69" fmla="*/ 282 h 296"/>
                  <a:gd name="T70" fmla="*/ 103 w 297"/>
                  <a:gd name="T71" fmla="*/ 289 h 296"/>
                  <a:gd name="T72" fmla="*/ 121 w 297"/>
                  <a:gd name="T73" fmla="*/ 294 h 296"/>
                  <a:gd name="T74" fmla="*/ 139 w 297"/>
                  <a:gd name="T75" fmla="*/ 296 h 296"/>
                  <a:gd name="T76" fmla="*/ 158 w 297"/>
                  <a:gd name="T77" fmla="*/ 296 h 296"/>
                  <a:gd name="T78" fmla="*/ 176 w 297"/>
                  <a:gd name="T79" fmla="*/ 294 h 296"/>
                  <a:gd name="T80" fmla="*/ 195 w 297"/>
                  <a:gd name="T81" fmla="*/ 289 h 296"/>
                  <a:gd name="T82" fmla="*/ 212 w 297"/>
                  <a:gd name="T83" fmla="*/ 282 h 296"/>
                  <a:gd name="T84" fmla="*/ 228 w 297"/>
                  <a:gd name="T85" fmla="*/ 273 h 296"/>
                  <a:gd name="T86" fmla="*/ 243 w 297"/>
                  <a:gd name="T87" fmla="*/ 262 h 296"/>
                  <a:gd name="T88" fmla="*/ 257 w 297"/>
                  <a:gd name="T89" fmla="*/ 249 h 296"/>
                  <a:gd name="T90" fmla="*/ 269 w 297"/>
                  <a:gd name="T91" fmla="*/ 235 h 296"/>
                  <a:gd name="T92" fmla="*/ 279 w 297"/>
                  <a:gd name="T93" fmla="*/ 219 h 296"/>
                  <a:gd name="T94" fmla="*/ 287 w 297"/>
                  <a:gd name="T95" fmla="*/ 202 h 296"/>
                  <a:gd name="T96" fmla="*/ 293 w 297"/>
                  <a:gd name="T97" fmla="*/ 185 h 296"/>
                  <a:gd name="T98" fmla="*/ 296 w 297"/>
                  <a:gd name="T99" fmla="*/ 166 h 296"/>
                  <a:gd name="T100" fmla="*/ 297 w 297"/>
                  <a:gd name="T101" fmla="*/ 148 h 296"/>
                  <a:gd name="T102" fmla="*/ 296 w 297"/>
                  <a:gd name="T103" fmla="*/ 129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97" h="296">
                    <a:moveTo>
                      <a:pt x="296" y="129"/>
                    </a:moveTo>
                    <a:lnTo>
                      <a:pt x="296" y="129"/>
                    </a:lnTo>
                    <a:lnTo>
                      <a:pt x="293" y="111"/>
                    </a:lnTo>
                    <a:lnTo>
                      <a:pt x="287" y="93"/>
                    </a:lnTo>
                    <a:lnTo>
                      <a:pt x="279" y="76"/>
                    </a:lnTo>
                    <a:lnTo>
                      <a:pt x="269" y="60"/>
                    </a:lnTo>
                    <a:lnTo>
                      <a:pt x="257" y="46"/>
                    </a:lnTo>
                    <a:lnTo>
                      <a:pt x="243" y="33"/>
                    </a:lnTo>
                    <a:lnTo>
                      <a:pt x="228" y="22"/>
                    </a:lnTo>
                    <a:lnTo>
                      <a:pt x="212" y="13"/>
                    </a:lnTo>
                    <a:lnTo>
                      <a:pt x="195" y="6"/>
                    </a:lnTo>
                    <a:lnTo>
                      <a:pt x="176" y="2"/>
                    </a:lnTo>
                    <a:lnTo>
                      <a:pt x="158" y="0"/>
                    </a:lnTo>
                    <a:lnTo>
                      <a:pt x="139" y="0"/>
                    </a:lnTo>
                    <a:lnTo>
                      <a:pt x="121" y="2"/>
                    </a:lnTo>
                    <a:lnTo>
                      <a:pt x="103" y="6"/>
                    </a:lnTo>
                    <a:lnTo>
                      <a:pt x="85" y="13"/>
                    </a:lnTo>
                    <a:lnTo>
                      <a:pt x="69" y="22"/>
                    </a:lnTo>
                    <a:lnTo>
                      <a:pt x="54" y="33"/>
                    </a:lnTo>
                    <a:lnTo>
                      <a:pt x="40" y="46"/>
                    </a:lnTo>
                    <a:lnTo>
                      <a:pt x="28" y="60"/>
                    </a:lnTo>
                    <a:lnTo>
                      <a:pt x="18" y="76"/>
                    </a:lnTo>
                    <a:lnTo>
                      <a:pt x="10" y="93"/>
                    </a:lnTo>
                    <a:lnTo>
                      <a:pt x="5" y="111"/>
                    </a:lnTo>
                    <a:lnTo>
                      <a:pt x="1" y="129"/>
                    </a:lnTo>
                    <a:lnTo>
                      <a:pt x="0" y="148"/>
                    </a:lnTo>
                    <a:lnTo>
                      <a:pt x="1" y="166"/>
                    </a:lnTo>
                    <a:lnTo>
                      <a:pt x="5" y="185"/>
                    </a:lnTo>
                    <a:lnTo>
                      <a:pt x="10" y="202"/>
                    </a:lnTo>
                    <a:lnTo>
                      <a:pt x="18" y="219"/>
                    </a:lnTo>
                    <a:lnTo>
                      <a:pt x="28" y="235"/>
                    </a:lnTo>
                    <a:lnTo>
                      <a:pt x="40" y="249"/>
                    </a:lnTo>
                    <a:lnTo>
                      <a:pt x="54" y="262"/>
                    </a:lnTo>
                    <a:lnTo>
                      <a:pt x="69" y="273"/>
                    </a:lnTo>
                    <a:lnTo>
                      <a:pt x="85" y="282"/>
                    </a:lnTo>
                    <a:lnTo>
                      <a:pt x="103" y="289"/>
                    </a:lnTo>
                    <a:lnTo>
                      <a:pt x="121" y="294"/>
                    </a:lnTo>
                    <a:lnTo>
                      <a:pt x="139" y="296"/>
                    </a:lnTo>
                    <a:lnTo>
                      <a:pt x="158" y="296"/>
                    </a:lnTo>
                    <a:lnTo>
                      <a:pt x="176" y="294"/>
                    </a:lnTo>
                    <a:lnTo>
                      <a:pt x="195" y="289"/>
                    </a:lnTo>
                    <a:lnTo>
                      <a:pt x="212" y="282"/>
                    </a:lnTo>
                    <a:lnTo>
                      <a:pt x="228" y="273"/>
                    </a:lnTo>
                    <a:lnTo>
                      <a:pt x="243" y="262"/>
                    </a:lnTo>
                    <a:lnTo>
                      <a:pt x="257" y="249"/>
                    </a:lnTo>
                    <a:lnTo>
                      <a:pt x="269" y="235"/>
                    </a:lnTo>
                    <a:lnTo>
                      <a:pt x="279" y="219"/>
                    </a:lnTo>
                    <a:lnTo>
                      <a:pt x="287" y="202"/>
                    </a:lnTo>
                    <a:lnTo>
                      <a:pt x="293" y="185"/>
                    </a:lnTo>
                    <a:lnTo>
                      <a:pt x="296" y="166"/>
                    </a:lnTo>
                    <a:lnTo>
                      <a:pt x="297" y="148"/>
                    </a:lnTo>
                    <a:lnTo>
                      <a:pt x="296" y="12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33" name="Freeform 1123"/>
              <p:cNvSpPr>
                <a:spLocks/>
              </p:cNvSpPr>
              <p:nvPr/>
            </p:nvSpPr>
            <p:spPr bwMode="auto">
              <a:xfrm>
                <a:off x="5830" y="1842"/>
                <a:ext cx="154" cy="153"/>
              </a:xfrm>
              <a:custGeom>
                <a:avLst/>
                <a:gdLst>
                  <a:gd name="T0" fmla="*/ 296 w 297"/>
                  <a:gd name="T1" fmla="*/ 129 h 296"/>
                  <a:gd name="T2" fmla="*/ 296 w 297"/>
                  <a:gd name="T3" fmla="*/ 129 h 296"/>
                  <a:gd name="T4" fmla="*/ 293 w 297"/>
                  <a:gd name="T5" fmla="*/ 111 h 296"/>
                  <a:gd name="T6" fmla="*/ 287 w 297"/>
                  <a:gd name="T7" fmla="*/ 93 h 296"/>
                  <a:gd name="T8" fmla="*/ 279 w 297"/>
                  <a:gd name="T9" fmla="*/ 76 h 296"/>
                  <a:gd name="T10" fmla="*/ 269 w 297"/>
                  <a:gd name="T11" fmla="*/ 60 h 296"/>
                  <a:gd name="T12" fmla="*/ 257 w 297"/>
                  <a:gd name="T13" fmla="*/ 46 h 296"/>
                  <a:gd name="T14" fmla="*/ 243 w 297"/>
                  <a:gd name="T15" fmla="*/ 33 h 296"/>
                  <a:gd name="T16" fmla="*/ 228 w 297"/>
                  <a:gd name="T17" fmla="*/ 22 h 296"/>
                  <a:gd name="T18" fmla="*/ 212 w 297"/>
                  <a:gd name="T19" fmla="*/ 13 h 296"/>
                  <a:gd name="T20" fmla="*/ 195 w 297"/>
                  <a:gd name="T21" fmla="*/ 6 h 296"/>
                  <a:gd name="T22" fmla="*/ 176 w 297"/>
                  <a:gd name="T23" fmla="*/ 2 h 296"/>
                  <a:gd name="T24" fmla="*/ 158 w 297"/>
                  <a:gd name="T25" fmla="*/ 0 h 296"/>
                  <a:gd name="T26" fmla="*/ 139 w 297"/>
                  <a:gd name="T27" fmla="*/ 0 h 296"/>
                  <a:gd name="T28" fmla="*/ 121 w 297"/>
                  <a:gd name="T29" fmla="*/ 2 h 296"/>
                  <a:gd name="T30" fmla="*/ 103 w 297"/>
                  <a:gd name="T31" fmla="*/ 6 h 296"/>
                  <a:gd name="T32" fmla="*/ 85 w 297"/>
                  <a:gd name="T33" fmla="*/ 13 h 296"/>
                  <a:gd name="T34" fmla="*/ 69 w 297"/>
                  <a:gd name="T35" fmla="*/ 22 h 296"/>
                  <a:gd name="T36" fmla="*/ 54 w 297"/>
                  <a:gd name="T37" fmla="*/ 33 h 296"/>
                  <a:gd name="T38" fmla="*/ 40 w 297"/>
                  <a:gd name="T39" fmla="*/ 46 h 296"/>
                  <a:gd name="T40" fmla="*/ 28 w 297"/>
                  <a:gd name="T41" fmla="*/ 60 h 296"/>
                  <a:gd name="T42" fmla="*/ 18 w 297"/>
                  <a:gd name="T43" fmla="*/ 76 h 296"/>
                  <a:gd name="T44" fmla="*/ 10 w 297"/>
                  <a:gd name="T45" fmla="*/ 93 h 296"/>
                  <a:gd name="T46" fmla="*/ 5 w 297"/>
                  <a:gd name="T47" fmla="*/ 111 h 296"/>
                  <a:gd name="T48" fmla="*/ 1 w 297"/>
                  <a:gd name="T49" fmla="*/ 129 h 296"/>
                  <a:gd name="T50" fmla="*/ 0 w 297"/>
                  <a:gd name="T51" fmla="*/ 148 h 296"/>
                  <a:gd name="T52" fmla="*/ 1 w 297"/>
                  <a:gd name="T53" fmla="*/ 166 h 296"/>
                  <a:gd name="T54" fmla="*/ 5 w 297"/>
                  <a:gd name="T55" fmla="*/ 185 h 296"/>
                  <a:gd name="T56" fmla="*/ 10 w 297"/>
                  <a:gd name="T57" fmla="*/ 202 h 296"/>
                  <a:gd name="T58" fmla="*/ 18 w 297"/>
                  <a:gd name="T59" fmla="*/ 219 h 296"/>
                  <a:gd name="T60" fmla="*/ 28 w 297"/>
                  <a:gd name="T61" fmla="*/ 235 h 296"/>
                  <a:gd name="T62" fmla="*/ 40 w 297"/>
                  <a:gd name="T63" fmla="*/ 249 h 296"/>
                  <a:gd name="T64" fmla="*/ 54 w 297"/>
                  <a:gd name="T65" fmla="*/ 262 h 296"/>
                  <a:gd name="T66" fmla="*/ 69 w 297"/>
                  <a:gd name="T67" fmla="*/ 273 h 296"/>
                  <a:gd name="T68" fmla="*/ 85 w 297"/>
                  <a:gd name="T69" fmla="*/ 282 h 296"/>
                  <a:gd name="T70" fmla="*/ 103 w 297"/>
                  <a:gd name="T71" fmla="*/ 289 h 296"/>
                  <a:gd name="T72" fmla="*/ 121 w 297"/>
                  <a:gd name="T73" fmla="*/ 294 h 296"/>
                  <a:gd name="T74" fmla="*/ 139 w 297"/>
                  <a:gd name="T75" fmla="*/ 296 h 296"/>
                  <a:gd name="T76" fmla="*/ 158 w 297"/>
                  <a:gd name="T77" fmla="*/ 296 h 296"/>
                  <a:gd name="T78" fmla="*/ 176 w 297"/>
                  <a:gd name="T79" fmla="*/ 294 h 296"/>
                  <a:gd name="T80" fmla="*/ 195 w 297"/>
                  <a:gd name="T81" fmla="*/ 289 h 296"/>
                  <a:gd name="T82" fmla="*/ 212 w 297"/>
                  <a:gd name="T83" fmla="*/ 282 h 296"/>
                  <a:gd name="T84" fmla="*/ 228 w 297"/>
                  <a:gd name="T85" fmla="*/ 273 h 296"/>
                  <a:gd name="T86" fmla="*/ 243 w 297"/>
                  <a:gd name="T87" fmla="*/ 262 h 296"/>
                  <a:gd name="T88" fmla="*/ 257 w 297"/>
                  <a:gd name="T89" fmla="*/ 249 h 296"/>
                  <a:gd name="T90" fmla="*/ 269 w 297"/>
                  <a:gd name="T91" fmla="*/ 235 h 296"/>
                  <a:gd name="T92" fmla="*/ 279 w 297"/>
                  <a:gd name="T93" fmla="*/ 219 h 296"/>
                  <a:gd name="T94" fmla="*/ 287 w 297"/>
                  <a:gd name="T95" fmla="*/ 202 h 296"/>
                  <a:gd name="T96" fmla="*/ 293 w 297"/>
                  <a:gd name="T97" fmla="*/ 185 h 296"/>
                  <a:gd name="T98" fmla="*/ 296 w 297"/>
                  <a:gd name="T99" fmla="*/ 166 h 296"/>
                  <a:gd name="T100" fmla="*/ 297 w 297"/>
                  <a:gd name="T101" fmla="*/ 148 h 296"/>
                  <a:gd name="T102" fmla="*/ 296 w 297"/>
                  <a:gd name="T103" fmla="*/ 129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97" h="296">
                    <a:moveTo>
                      <a:pt x="296" y="129"/>
                    </a:moveTo>
                    <a:lnTo>
                      <a:pt x="296" y="129"/>
                    </a:lnTo>
                    <a:lnTo>
                      <a:pt x="293" y="111"/>
                    </a:lnTo>
                    <a:lnTo>
                      <a:pt x="287" y="93"/>
                    </a:lnTo>
                    <a:lnTo>
                      <a:pt x="279" y="76"/>
                    </a:lnTo>
                    <a:lnTo>
                      <a:pt x="269" y="60"/>
                    </a:lnTo>
                    <a:lnTo>
                      <a:pt x="257" y="46"/>
                    </a:lnTo>
                    <a:lnTo>
                      <a:pt x="243" y="33"/>
                    </a:lnTo>
                    <a:lnTo>
                      <a:pt x="228" y="22"/>
                    </a:lnTo>
                    <a:lnTo>
                      <a:pt x="212" y="13"/>
                    </a:lnTo>
                    <a:lnTo>
                      <a:pt x="195" y="6"/>
                    </a:lnTo>
                    <a:lnTo>
                      <a:pt x="176" y="2"/>
                    </a:lnTo>
                    <a:lnTo>
                      <a:pt x="158" y="0"/>
                    </a:lnTo>
                    <a:lnTo>
                      <a:pt x="139" y="0"/>
                    </a:lnTo>
                    <a:lnTo>
                      <a:pt x="121" y="2"/>
                    </a:lnTo>
                    <a:lnTo>
                      <a:pt x="103" y="6"/>
                    </a:lnTo>
                    <a:lnTo>
                      <a:pt x="85" y="13"/>
                    </a:lnTo>
                    <a:lnTo>
                      <a:pt x="69" y="22"/>
                    </a:lnTo>
                    <a:lnTo>
                      <a:pt x="54" y="33"/>
                    </a:lnTo>
                    <a:lnTo>
                      <a:pt x="40" y="46"/>
                    </a:lnTo>
                    <a:lnTo>
                      <a:pt x="28" y="60"/>
                    </a:lnTo>
                    <a:lnTo>
                      <a:pt x="18" y="76"/>
                    </a:lnTo>
                    <a:lnTo>
                      <a:pt x="10" y="93"/>
                    </a:lnTo>
                    <a:lnTo>
                      <a:pt x="5" y="111"/>
                    </a:lnTo>
                    <a:lnTo>
                      <a:pt x="1" y="129"/>
                    </a:lnTo>
                    <a:lnTo>
                      <a:pt x="0" y="148"/>
                    </a:lnTo>
                    <a:lnTo>
                      <a:pt x="1" y="166"/>
                    </a:lnTo>
                    <a:lnTo>
                      <a:pt x="5" y="185"/>
                    </a:lnTo>
                    <a:lnTo>
                      <a:pt x="10" y="202"/>
                    </a:lnTo>
                    <a:lnTo>
                      <a:pt x="18" y="219"/>
                    </a:lnTo>
                    <a:lnTo>
                      <a:pt x="28" y="235"/>
                    </a:lnTo>
                    <a:lnTo>
                      <a:pt x="40" y="249"/>
                    </a:lnTo>
                    <a:lnTo>
                      <a:pt x="54" y="262"/>
                    </a:lnTo>
                    <a:lnTo>
                      <a:pt x="69" y="273"/>
                    </a:lnTo>
                    <a:lnTo>
                      <a:pt x="85" y="282"/>
                    </a:lnTo>
                    <a:lnTo>
                      <a:pt x="103" y="289"/>
                    </a:lnTo>
                    <a:lnTo>
                      <a:pt x="121" y="294"/>
                    </a:lnTo>
                    <a:lnTo>
                      <a:pt x="139" y="296"/>
                    </a:lnTo>
                    <a:lnTo>
                      <a:pt x="158" y="296"/>
                    </a:lnTo>
                    <a:lnTo>
                      <a:pt x="176" y="294"/>
                    </a:lnTo>
                    <a:lnTo>
                      <a:pt x="195" y="289"/>
                    </a:lnTo>
                    <a:lnTo>
                      <a:pt x="212" y="282"/>
                    </a:lnTo>
                    <a:lnTo>
                      <a:pt x="228" y="273"/>
                    </a:lnTo>
                    <a:lnTo>
                      <a:pt x="243" y="262"/>
                    </a:lnTo>
                    <a:lnTo>
                      <a:pt x="257" y="249"/>
                    </a:lnTo>
                    <a:lnTo>
                      <a:pt x="269" y="235"/>
                    </a:lnTo>
                    <a:lnTo>
                      <a:pt x="279" y="219"/>
                    </a:lnTo>
                    <a:lnTo>
                      <a:pt x="287" y="202"/>
                    </a:lnTo>
                    <a:lnTo>
                      <a:pt x="293" y="185"/>
                    </a:lnTo>
                    <a:lnTo>
                      <a:pt x="296" y="166"/>
                    </a:lnTo>
                    <a:lnTo>
                      <a:pt x="297" y="148"/>
                    </a:lnTo>
                    <a:lnTo>
                      <a:pt x="296" y="12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34" name="Freeform 1124"/>
              <p:cNvSpPr>
                <a:spLocks/>
              </p:cNvSpPr>
              <p:nvPr/>
            </p:nvSpPr>
            <p:spPr bwMode="auto">
              <a:xfrm>
                <a:off x="5202" y="2090"/>
                <a:ext cx="143" cy="142"/>
              </a:xfrm>
              <a:custGeom>
                <a:avLst/>
                <a:gdLst>
                  <a:gd name="T0" fmla="*/ 276 w 277"/>
                  <a:gd name="T1" fmla="*/ 120 h 276"/>
                  <a:gd name="T2" fmla="*/ 276 w 277"/>
                  <a:gd name="T3" fmla="*/ 120 h 276"/>
                  <a:gd name="T4" fmla="*/ 272 w 277"/>
                  <a:gd name="T5" fmla="*/ 103 h 276"/>
                  <a:gd name="T6" fmla="*/ 267 w 277"/>
                  <a:gd name="T7" fmla="*/ 87 h 276"/>
                  <a:gd name="T8" fmla="*/ 260 w 277"/>
                  <a:gd name="T9" fmla="*/ 71 h 276"/>
                  <a:gd name="T10" fmla="*/ 250 w 277"/>
                  <a:gd name="T11" fmla="*/ 57 h 276"/>
                  <a:gd name="T12" fmla="*/ 239 w 277"/>
                  <a:gd name="T13" fmla="*/ 43 h 276"/>
                  <a:gd name="T14" fmla="*/ 227 w 277"/>
                  <a:gd name="T15" fmla="*/ 31 h 276"/>
                  <a:gd name="T16" fmla="*/ 213 w 277"/>
                  <a:gd name="T17" fmla="*/ 21 h 276"/>
                  <a:gd name="T18" fmla="*/ 197 w 277"/>
                  <a:gd name="T19" fmla="*/ 13 h 276"/>
                  <a:gd name="T20" fmla="*/ 181 w 277"/>
                  <a:gd name="T21" fmla="*/ 6 h 276"/>
                  <a:gd name="T22" fmla="*/ 164 w 277"/>
                  <a:gd name="T23" fmla="*/ 2 h 276"/>
                  <a:gd name="T24" fmla="*/ 147 w 277"/>
                  <a:gd name="T25" fmla="*/ 0 h 276"/>
                  <a:gd name="T26" fmla="*/ 130 w 277"/>
                  <a:gd name="T27" fmla="*/ 0 h 276"/>
                  <a:gd name="T28" fmla="*/ 113 w 277"/>
                  <a:gd name="T29" fmla="*/ 2 h 276"/>
                  <a:gd name="T30" fmla="*/ 96 w 277"/>
                  <a:gd name="T31" fmla="*/ 6 h 276"/>
                  <a:gd name="T32" fmla="*/ 80 w 277"/>
                  <a:gd name="T33" fmla="*/ 13 h 276"/>
                  <a:gd name="T34" fmla="*/ 64 w 277"/>
                  <a:gd name="T35" fmla="*/ 21 h 276"/>
                  <a:gd name="T36" fmla="*/ 50 w 277"/>
                  <a:gd name="T37" fmla="*/ 31 h 276"/>
                  <a:gd name="T38" fmla="*/ 38 w 277"/>
                  <a:gd name="T39" fmla="*/ 43 h 276"/>
                  <a:gd name="T40" fmla="*/ 27 w 277"/>
                  <a:gd name="T41" fmla="*/ 57 h 276"/>
                  <a:gd name="T42" fmla="*/ 17 w 277"/>
                  <a:gd name="T43" fmla="*/ 71 h 276"/>
                  <a:gd name="T44" fmla="*/ 10 w 277"/>
                  <a:gd name="T45" fmla="*/ 87 h 276"/>
                  <a:gd name="T46" fmla="*/ 5 w 277"/>
                  <a:gd name="T47" fmla="*/ 103 h 276"/>
                  <a:gd name="T48" fmla="*/ 1 w 277"/>
                  <a:gd name="T49" fmla="*/ 120 h 276"/>
                  <a:gd name="T50" fmla="*/ 0 w 277"/>
                  <a:gd name="T51" fmla="*/ 138 h 276"/>
                  <a:gd name="T52" fmla="*/ 1 w 277"/>
                  <a:gd name="T53" fmla="*/ 155 h 276"/>
                  <a:gd name="T54" fmla="*/ 5 w 277"/>
                  <a:gd name="T55" fmla="*/ 172 h 276"/>
                  <a:gd name="T56" fmla="*/ 10 w 277"/>
                  <a:gd name="T57" fmla="*/ 189 h 276"/>
                  <a:gd name="T58" fmla="*/ 17 w 277"/>
                  <a:gd name="T59" fmla="*/ 204 h 276"/>
                  <a:gd name="T60" fmla="*/ 27 w 277"/>
                  <a:gd name="T61" fmla="*/ 219 h 276"/>
                  <a:gd name="T62" fmla="*/ 38 w 277"/>
                  <a:gd name="T63" fmla="*/ 232 h 276"/>
                  <a:gd name="T64" fmla="*/ 50 w 277"/>
                  <a:gd name="T65" fmla="*/ 244 h 276"/>
                  <a:gd name="T66" fmla="*/ 64 w 277"/>
                  <a:gd name="T67" fmla="*/ 255 h 276"/>
                  <a:gd name="T68" fmla="*/ 80 w 277"/>
                  <a:gd name="T69" fmla="*/ 263 h 276"/>
                  <a:gd name="T70" fmla="*/ 96 w 277"/>
                  <a:gd name="T71" fmla="*/ 269 h 276"/>
                  <a:gd name="T72" fmla="*/ 113 w 277"/>
                  <a:gd name="T73" fmla="*/ 274 h 276"/>
                  <a:gd name="T74" fmla="*/ 130 w 277"/>
                  <a:gd name="T75" fmla="*/ 276 h 276"/>
                  <a:gd name="T76" fmla="*/ 147 w 277"/>
                  <a:gd name="T77" fmla="*/ 276 h 276"/>
                  <a:gd name="T78" fmla="*/ 164 w 277"/>
                  <a:gd name="T79" fmla="*/ 274 h 276"/>
                  <a:gd name="T80" fmla="*/ 181 w 277"/>
                  <a:gd name="T81" fmla="*/ 269 h 276"/>
                  <a:gd name="T82" fmla="*/ 197 w 277"/>
                  <a:gd name="T83" fmla="*/ 263 h 276"/>
                  <a:gd name="T84" fmla="*/ 213 w 277"/>
                  <a:gd name="T85" fmla="*/ 255 h 276"/>
                  <a:gd name="T86" fmla="*/ 227 w 277"/>
                  <a:gd name="T87" fmla="*/ 244 h 276"/>
                  <a:gd name="T88" fmla="*/ 239 w 277"/>
                  <a:gd name="T89" fmla="*/ 232 h 276"/>
                  <a:gd name="T90" fmla="*/ 250 w 277"/>
                  <a:gd name="T91" fmla="*/ 219 h 276"/>
                  <a:gd name="T92" fmla="*/ 260 w 277"/>
                  <a:gd name="T93" fmla="*/ 204 h 276"/>
                  <a:gd name="T94" fmla="*/ 267 w 277"/>
                  <a:gd name="T95" fmla="*/ 189 h 276"/>
                  <a:gd name="T96" fmla="*/ 272 w 277"/>
                  <a:gd name="T97" fmla="*/ 172 h 276"/>
                  <a:gd name="T98" fmla="*/ 276 w 277"/>
                  <a:gd name="T99" fmla="*/ 155 h 276"/>
                  <a:gd name="T100" fmla="*/ 277 w 277"/>
                  <a:gd name="T101" fmla="*/ 138 h 276"/>
                  <a:gd name="T102" fmla="*/ 276 w 277"/>
                  <a:gd name="T103" fmla="*/ 12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77" h="276">
                    <a:moveTo>
                      <a:pt x="276" y="120"/>
                    </a:moveTo>
                    <a:lnTo>
                      <a:pt x="276" y="120"/>
                    </a:lnTo>
                    <a:lnTo>
                      <a:pt x="272" y="103"/>
                    </a:lnTo>
                    <a:lnTo>
                      <a:pt x="267" y="87"/>
                    </a:lnTo>
                    <a:lnTo>
                      <a:pt x="260" y="71"/>
                    </a:lnTo>
                    <a:lnTo>
                      <a:pt x="250" y="57"/>
                    </a:lnTo>
                    <a:lnTo>
                      <a:pt x="239" y="43"/>
                    </a:lnTo>
                    <a:lnTo>
                      <a:pt x="227" y="31"/>
                    </a:lnTo>
                    <a:lnTo>
                      <a:pt x="213" y="21"/>
                    </a:lnTo>
                    <a:lnTo>
                      <a:pt x="197" y="13"/>
                    </a:lnTo>
                    <a:lnTo>
                      <a:pt x="181" y="6"/>
                    </a:lnTo>
                    <a:lnTo>
                      <a:pt x="164" y="2"/>
                    </a:lnTo>
                    <a:lnTo>
                      <a:pt x="147" y="0"/>
                    </a:lnTo>
                    <a:lnTo>
                      <a:pt x="130" y="0"/>
                    </a:lnTo>
                    <a:lnTo>
                      <a:pt x="113" y="2"/>
                    </a:lnTo>
                    <a:lnTo>
                      <a:pt x="96" y="6"/>
                    </a:lnTo>
                    <a:lnTo>
                      <a:pt x="80" y="13"/>
                    </a:lnTo>
                    <a:lnTo>
                      <a:pt x="64" y="21"/>
                    </a:lnTo>
                    <a:lnTo>
                      <a:pt x="50" y="31"/>
                    </a:lnTo>
                    <a:lnTo>
                      <a:pt x="38" y="43"/>
                    </a:lnTo>
                    <a:lnTo>
                      <a:pt x="27" y="57"/>
                    </a:lnTo>
                    <a:lnTo>
                      <a:pt x="17" y="71"/>
                    </a:lnTo>
                    <a:lnTo>
                      <a:pt x="10" y="87"/>
                    </a:lnTo>
                    <a:lnTo>
                      <a:pt x="5" y="103"/>
                    </a:lnTo>
                    <a:lnTo>
                      <a:pt x="1" y="120"/>
                    </a:lnTo>
                    <a:lnTo>
                      <a:pt x="0" y="138"/>
                    </a:lnTo>
                    <a:lnTo>
                      <a:pt x="1" y="155"/>
                    </a:lnTo>
                    <a:lnTo>
                      <a:pt x="5" y="172"/>
                    </a:lnTo>
                    <a:lnTo>
                      <a:pt x="10" y="189"/>
                    </a:lnTo>
                    <a:lnTo>
                      <a:pt x="17" y="204"/>
                    </a:lnTo>
                    <a:lnTo>
                      <a:pt x="27" y="219"/>
                    </a:lnTo>
                    <a:lnTo>
                      <a:pt x="38" y="232"/>
                    </a:lnTo>
                    <a:lnTo>
                      <a:pt x="50" y="244"/>
                    </a:lnTo>
                    <a:lnTo>
                      <a:pt x="64" y="255"/>
                    </a:lnTo>
                    <a:lnTo>
                      <a:pt x="80" y="263"/>
                    </a:lnTo>
                    <a:lnTo>
                      <a:pt x="96" y="269"/>
                    </a:lnTo>
                    <a:lnTo>
                      <a:pt x="113" y="274"/>
                    </a:lnTo>
                    <a:lnTo>
                      <a:pt x="130" y="276"/>
                    </a:lnTo>
                    <a:lnTo>
                      <a:pt x="147" y="276"/>
                    </a:lnTo>
                    <a:lnTo>
                      <a:pt x="164" y="274"/>
                    </a:lnTo>
                    <a:lnTo>
                      <a:pt x="181" y="269"/>
                    </a:lnTo>
                    <a:lnTo>
                      <a:pt x="197" y="263"/>
                    </a:lnTo>
                    <a:lnTo>
                      <a:pt x="213" y="255"/>
                    </a:lnTo>
                    <a:lnTo>
                      <a:pt x="227" y="244"/>
                    </a:lnTo>
                    <a:lnTo>
                      <a:pt x="239" y="232"/>
                    </a:lnTo>
                    <a:lnTo>
                      <a:pt x="250" y="219"/>
                    </a:lnTo>
                    <a:lnTo>
                      <a:pt x="260" y="204"/>
                    </a:lnTo>
                    <a:lnTo>
                      <a:pt x="267" y="189"/>
                    </a:lnTo>
                    <a:lnTo>
                      <a:pt x="272" y="172"/>
                    </a:lnTo>
                    <a:lnTo>
                      <a:pt x="276" y="155"/>
                    </a:lnTo>
                    <a:lnTo>
                      <a:pt x="277" y="138"/>
                    </a:lnTo>
                    <a:lnTo>
                      <a:pt x="276" y="12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35" name="Freeform 1125"/>
              <p:cNvSpPr>
                <a:spLocks/>
              </p:cNvSpPr>
              <p:nvPr/>
            </p:nvSpPr>
            <p:spPr bwMode="auto">
              <a:xfrm>
                <a:off x="5202" y="2090"/>
                <a:ext cx="143" cy="142"/>
              </a:xfrm>
              <a:custGeom>
                <a:avLst/>
                <a:gdLst>
                  <a:gd name="T0" fmla="*/ 276 w 277"/>
                  <a:gd name="T1" fmla="*/ 120 h 276"/>
                  <a:gd name="T2" fmla="*/ 276 w 277"/>
                  <a:gd name="T3" fmla="*/ 120 h 276"/>
                  <a:gd name="T4" fmla="*/ 272 w 277"/>
                  <a:gd name="T5" fmla="*/ 103 h 276"/>
                  <a:gd name="T6" fmla="*/ 267 w 277"/>
                  <a:gd name="T7" fmla="*/ 87 h 276"/>
                  <a:gd name="T8" fmla="*/ 260 w 277"/>
                  <a:gd name="T9" fmla="*/ 71 h 276"/>
                  <a:gd name="T10" fmla="*/ 250 w 277"/>
                  <a:gd name="T11" fmla="*/ 57 h 276"/>
                  <a:gd name="T12" fmla="*/ 239 w 277"/>
                  <a:gd name="T13" fmla="*/ 43 h 276"/>
                  <a:gd name="T14" fmla="*/ 227 w 277"/>
                  <a:gd name="T15" fmla="*/ 31 h 276"/>
                  <a:gd name="T16" fmla="*/ 213 w 277"/>
                  <a:gd name="T17" fmla="*/ 21 h 276"/>
                  <a:gd name="T18" fmla="*/ 197 w 277"/>
                  <a:gd name="T19" fmla="*/ 13 h 276"/>
                  <a:gd name="T20" fmla="*/ 181 w 277"/>
                  <a:gd name="T21" fmla="*/ 6 h 276"/>
                  <a:gd name="T22" fmla="*/ 164 w 277"/>
                  <a:gd name="T23" fmla="*/ 2 h 276"/>
                  <a:gd name="T24" fmla="*/ 147 w 277"/>
                  <a:gd name="T25" fmla="*/ 0 h 276"/>
                  <a:gd name="T26" fmla="*/ 130 w 277"/>
                  <a:gd name="T27" fmla="*/ 0 h 276"/>
                  <a:gd name="T28" fmla="*/ 113 w 277"/>
                  <a:gd name="T29" fmla="*/ 2 h 276"/>
                  <a:gd name="T30" fmla="*/ 96 w 277"/>
                  <a:gd name="T31" fmla="*/ 6 h 276"/>
                  <a:gd name="T32" fmla="*/ 80 w 277"/>
                  <a:gd name="T33" fmla="*/ 13 h 276"/>
                  <a:gd name="T34" fmla="*/ 64 w 277"/>
                  <a:gd name="T35" fmla="*/ 21 h 276"/>
                  <a:gd name="T36" fmla="*/ 50 w 277"/>
                  <a:gd name="T37" fmla="*/ 31 h 276"/>
                  <a:gd name="T38" fmla="*/ 38 w 277"/>
                  <a:gd name="T39" fmla="*/ 43 h 276"/>
                  <a:gd name="T40" fmla="*/ 27 w 277"/>
                  <a:gd name="T41" fmla="*/ 57 h 276"/>
                  <a:gd name="T42" fmla="*/ 17 w 277"/>
                  <a:gd name="T43" fmla="*/ 71 h 276"/>
                  <a:gd name="T44" fmla="*/ 10 w 277"/>
                  <a:gd name="T45" fmla="*/ 87 h 276"/>
                  <a:gd name="T46" fmla="*/ 5 w 277"/>
                  <a:gd name="T47" fmla="*/ 103 h 276"/>
                  <a:gd name="T48" fmla="*/ 1 w 277"/>
                  <a:gd name="T49" fmla="*/ 120 h 276"/>
                  <a:gd name="T50" fmla="*/ 0 w 277"/>
                  <a:gd name="T51" fmla="*/ 138 h 276"/>
                  <a:gd name="T52" fmla="*/ 1 w 277"/>
                  <a:gd name="T53" fmla="*/ 155 h 276"/>
                  <a:gd name="T54" fmla="*/ 5 w 277"/>
                  <a:gd name="T55" fmla="*/ 172 h 276"/>
                  <a:gd name="T56" fmla="*/ 10 w 277"/>
                  <a:gd name="T57" fmla="*/ 189 h 276"/>
                  <a:gd name="T58" fmla="*/ 17 w 277"/>
                  <a:gd name="T59" fmla="*/ 204 h 276"/>
                  <a:gd name="T60" fmla="*/ 27 w 277"/>
                  <a:gd name="T61" fmla="*/ 219 h 276"/>
                  <a:gd name="T62" fmla="*/ 38 w 277"/>
                  <a:gd name="T63" fmla="*/ 232 h 276"/>
                  <a:gd name="T64" fmla="*/ 50 w 277"/>
                  <a:gd name="T65" fmla="*/ 244 h 276"/>
                  <a:gd name="T66" fmla="*/ 64 w 277"/>
                  <a:gd name="T67" fmla="*/ 255 h 276"/>
                  <a:gd name="T68" fmla="*/ 80 w 277"/>
                  <a:gd name="T69" fmla="*/ 263 h 276"/>
                  <a:gd name="T70" fmla="*/ 96 w 277"/>
                  <a:gd name="T71" fmla="*/ 269 h 276"/>
                  <a:gd name="T72" fmla="*/ 113 w 277"/>
                  <a:gd name="T73" fmla="*/ 274 h 276"/>
                  <a:gd name="T74" fmla="*/ 130 w 277"/>
                  <a:gd name="T75" fmla="*/ 276 h 276"/>
                  <a:gd name="T76" fmla="*/ 147 w 277"/>
                  <a:gd name="T77" fmla="*/ 276 h 276"/>
                  <a:gd name="T78" fmla="*/ 164 w 277"/>
                  <a:gd name="T79" fmla="*/ 274 h 276"/>
                  <a:gd name="T80" fmla="*/ 181 w 277"/>
                  <a:gd name="T81" fmla="*/ 269 h 276"/>
                  <a:gd name="T82" fmla="*/ 197 w 277"/>
                  <a:gd name="T83" fmla="*/ 263 h 276"/>
                  <a:gd name="T84" fmla="*/ 213 w 277"/>
                  <a:gd name="T85" fmla="*/ 255 h 276"/>
                  <a:gd name="T86" fmla="*/ 227 w 277"/>
                  <a:gd name="T87" fmla="*/ 244 h 276"/>
                  <a:gd name="T88" fmla="*/ 239 w 277"/>
                  <a:gd name="T89" fmla="*/ 232 h 276"/>
                  <a:gd name="T90" fmla="*/ 250 w 277"/>
                  <a:gd name="T91" fmla="*/ 219 h 276"/>
                  <a:gd name="T92" fmla="*/ 260 w 277"/>
                  <a:gd name="T93" fmla="*/ 204 h 276"/>
                  <a:gd name="T94" fmla="*/ 267 w 277"/>
                  <a:gd name="T95" fmla="*/ 189 h 276"/>
                  <a:gd name="T96" fmla="*/ 272 w 277"/>
                  <a:gd name="T97" fmla="*/ 172 h 276"/>
                  <a:gd name="T98" fmla="*/ 276 w 277"/>
                  <a:gd name="T99" fmla="*/ 155 h 276"/>
                  <a:gd name="T100" fmla="*/ 277 w 277"/>
                  <a:gd name="T101" fmla="*/ 138 h 276"/>
                  <a:gd name="T102" fmla="*/ 276 w 277"/>
                  <a:gd name="T103" fmla="*/ 12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77" h="276">
                    <a:moveTo>
                      <a:pt x="276" y="120"/>
                    </a:moveTo>
                    <a:lnTo>
                      <a:pt x="276" y="120"/>
                    </a:lnTo>
                    <a:lnTo>
                      <a:pt x="272" y="103"/>
                    </a:lnTo>
                    <a:lnTo>
                      <a:pt x="267" y="87"/>
                    </a:lnTo>
                    <a:lnTo>
                      <a:pt x="260" y="71"/>
                    </a:lnTo>
                    <a:lnTo>
                      <a:pt x="250" y="57"/>
                    </a:lnTo>
                    <a:lnTo>
                      <a:pt x="239" y="43"/>
                    </a:lnTo>
                    <a:lnTo>
                      <a:pt x="227" y="31"/>
                    </a:lnTo>
                    <a:lnTo>
                      <a:pt x="213" y="21"/>
                    </a:lnTo>
                    <a:lnTo>
                      <a:pt x="197" y="13"/>
                    </a:lnTo>
                    <a:lnTo>
                      <a:pt x="181" y="6"/>
                    </a:lnTo>
                    <a:lnTo>
                      <a:pt x="164" y="2"/>
                    </a:lnTo>
                    <a:lnTo>
                      <a:pt x="147" y="0"/>
                    </a:lnTo>
                    <a:lnTo>
                      <a:pt x="130" y="0"/>
                    </a:lnTo>
                    <a:lnTo>
                      <a:pt x="113" y="2"/>
                    </a:lnTo>
                    <a:lnTo>
                      <a:pt x="96" y="6"/>
                    </a:lnTo>
                    <a:lnTo>
                      <a:pt x="80" y="13"/>
                    </a:lnTo>
                    <a:lnTo>
                      <a:pt x="64" y="21"/>
                    </a:lnTo>
                    <a:lnTo>
                      <a:pt x="50" y="31"/>
                    </a:lnTo>
                    <a:lnTo>
                      <a:pt x="38" y="43"/>
                    </a:lnTo>
                    <a:lnTo>
                      <a:pt x="27" y="57"/>
                    </a:lnTo>
                    <a:lnTo>
                      <a:pt x="17" y="71"/>
                    </a:lnTo>
                    <a:lnTo>
                      <a:pt x="10" y="87"/>
                    </a:lnTo>
                    <a:lnTo>
                      <a:pt x="5" y="103"/>
                    </a:lnTo>
                    <a:lnTo>
                      <a:pt x="1" y="120"/>
                    </a:lnTo>
                    <a:lnTo>
                      <a:pt x="0" y="138"/>
                    </a:lnTo>
                    <a:lnTo>
                      <a:pt x="1" y="155"/>
                    </a:lnTo>
                    <a:lnTo>
                      <a:pt x="5" y="172"/>
                    </a:lnTo>
                    <a:lnTo>
                      <a:pt x="10" y="189"/>
                    </a:lnTo>
                    <a:lnTo>
                      <a:pt x="17" y="204"/>
                    </a:lnTo>
                    <a:lnTo>
                      <a:pt x="27" y="219"/>
                    </a:lnTo>
                    <a:lnTo>
                      <a:pt x="38" y="232"/>
                    </a:lnTo>
                    <a:lnTo>
                      <a:pt x="50" y="244"/>
                    </a:lnTo>
                    <a:lnTo>
                      <a:pt x="64" y="255"/>
                    </a:lnTo>
                    <a:lnTo>
                      <a:pt x="80" y="263"/>
                    </a:lnTo>
                    <a:lnTo>
                      <a:pt x="96" y="269"/>
                    </a:lnTo>
                    <a:lnTo>
                      <a:pt x="113" y="274"/>
                    </a:lnTo>
                    <a:lnTo>
                      <a:pt x="130" y="276"/>
                    </a:lnTo>
                    <a:lnTo>
                      <a:pt x="147" y="276"/>
                    </a:lnTo>
                    <a:lnTo>
                      <a:pt x="164" y="274"/>
                    </a:lnTo>
                    <a:lnTo>
                      <a:pt x="181" y="269"/>
                    </a:lnTo>
                    <a:lnTo>
                      <a:pt x="197" y="263"/>
                    </a:lnTo>
                    <a:lnTo>
                      <a:pt x="213" y="255"/>
                    </a:lnTo>
                    <a:lnTo>
                      <a:pt x="227" y="244"/>
                    </a:lnTo>
                    <a:lnTo>
                      <a:pt x="239" y="232"/>
                    </a:lnTo>
                    <a:lnTo>
                      <a:pt x="250" y="219"/>
                    </a:lnTo>
                    <a:lnTo>
                      <a:pt x="260" y="204"/>
                    </a:lnTo>
                    <a:lnTo>
                      <a:pt x="267" y="189"/>
                    </a:lnTo>
                    <a:lnTo>
                      <a:pt x="272" y="172"/>
                    </a:lnTo>
                    <a:lnTo>
                      <a:pt x="276" y="155"/>
                    </a:lnTo>
                    <a:lnTo>
                      <a:pt x="277" y="138"/>
                    </a:lnTo>
                    <a:lnTo>
                      <a:pt x="276" y="12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36" name="Freeform 1126"/>
              <p:cNvSpPr>
                <a:spLocks/>
              </p:cNvSpPr>
              <p:nvPr/>
            </p:nvSpPr>
            <p:spPr bwMode="auto">
              <a:xfrm>
                <a:off x="5562" y="1900"/>
                <a:ext cx="98" cy="98"/>
              </a:xfrm>
              <a:custGeom>
                <a:avLst/>
                <a:gdLst>
                  <a:gd name="T0" fmla="*/ 190 w 190"/>
                  <a:gd name="T1" fmla="*/ 83 h 190"/>
                  <a:gd name="T2" fmla="*/ 190 w 190"/>
                  <a:gd name="T3" fmla="*/ 83 h 190"/>
                  <a:gd name="T4" fmla="*/ 187 w 190"/>
                  <a:gd name="T5" fmla="*/ 71 h 190"/>
                  <a:gd name="T6" fmla="*/ 184 w 190"/>
                  <a:gd name="T7" fmla="*/ 60 h 190"/>
                  <a:gd name="T8" fmla="*/ 179 w 190"/>
                  <a:gd name="T9" fmla="*/ 49 h 190"/>
                  <a:gd name="T10" fmla="*/ 172 w 190"/>
                  <a:gd name="T11" fmla="*/ 39 h 190"/>
                  <a:gd name="T12" fmla="*/ 165 w 190"/>
                  <a:gd name="T13" fmla="*/ 30 h 190"/>
                  <a:gd name="T14" fmla="*/ 156 w 190"/>
                  <a:gd name="T15" fmla="*/ 22 h 190"/>
                  <a:gd name="T16" fmla="*/ 146 w 190"/>
                  <a:gd name="T17" fmla="*/ 15 h 190"/>
                  <a:gd name="T18" fmla="*/ 136 w 190"/>
                  <a:gd name="T19" fmla="*/ 9 h 190"/>
                  <a:gd name="T20" fmla="*/ 125 w 190"/>
                  <a:gd name="T21" fmla="*/ 4 h 190"/>
                  <a:gd name="T22" fmla="*/ 113 w 190"/>
                  <a:gd name="T23" fmla="*/ 2 h 190"/>
                  <a:gd name="T24" fmla="*/ 101 w 190"/>
                  <a:gd name="T25" fmla="*/ 0 h 190"/>
                  <a:gd name="T26" fmla="*/ 89 w 190"/>
                  <a:gd name="T27" fmla="*/ 0 h 190"/>
                  <a:gd name="T28" fmla="*/ 78 w 190"/>
                  <a:gd name="T29" fmla="*/ 2 h 190"/>
                  <a:gd name="T30" fmla="*/ 66 w 190"/>
                  <a:gd name="T31" fmla="*/ 4 h 190"/>
                  <a:gd name="T32" fmla="*/ 55 w 190"/>
                  <a:gd name="T33" fmla="*/ 9 h 190"/>
                  <a:gd name="T34" fmla="*/ 45 w 190"/>
                  <a:gd name="T35" fmla="*/ 15 h 190"/>
                  <a:gd name="T36" fmla="*/ 35 w 190"/>
                  <a:gd name="T37" fmla="*/ 22 h 190"/>
                  <a:gd name="T38" fmla="*/ 26 w 190"/>
                  <a:gd name="T39" fmla="*/ 30 h 190"/>
                  <a:gd name="T40" fmla="*/ 19 w 190"/>
                  <a:gd name="T41" fmla="*/ 39 h 190"/>
                  <a:gd name="T42" fmla="*/ 12 w 190"/>
                  <a:gd name="T43" fmla="*/ 49 h 190"/>
                  <a:gd name="T44" fmla="*/ 7 w 190"/>
                  <a:gd name="T45" fmla="*/ 60 h 190"/>
                  <a:gd name="T46" fmla="*/ 3 w 190"/>
                  <a:gd name="T47" fmla="*/ 71 h 190"/>
                  <a:gd name="T48" fmla="*/ 1 w 190"/>
                  <a:gd name="T49" fmla="*/ 83 h 190"/>
                  <a:gd name="T50" fmla="*/ 0 w 190"/>
                  <a:gd name="T51" fmla="*/ 95 h 190"/>
                  <a:gd name="T52" fmla="*/ 1 w 190"/>
                  <a:gd name="T53" fmla="*/ 107 h 190"/>
                  <a:gd name="T54" fmla="*/ 3 w 190"/>
                  <a:gd name="T55" fmla="*/ 118 h 190"/>
                  <a:gd name="T56" fmla="*/ 7 w 190"/>
                  <a:gd name="T57" fmla="*/ 130 h 190"/>
                  <a:gd name="T58" fmla="*/ 12 w 190"/>
                  <a:gd name="T59" fmla="*/ 141 h 190"/>
                  <a:gd name="T60" fmla="*/ 19 w 190"/>
                  <a:gd name="T61" fmla="*/ 151 h 190"/>
                  <a:gd name="T62" fmla="*/ 26 w 190"/>
                  <a:gd name="T63" fmla="*/ 160 h 190"/>
                  <a:gd name="T64" fmla="*/ 35 w 190"/>
                  <a:gd name="T65" fmla="*/ 168 h 190"/>
                  <a:gd name="T66" fmla="*/ 45 w 190"/>
                  <a:gd name="T67" fmla="*/ 175 h 190"/>
                  <a:gd name="T68" fmla="*/ 55 w 190"/>
                  <a:gd name="T69" fmla="*/ 181 h 190"/>
                  <a:gd name="T70" fmla="*/ 66 w 190"/>
                  <a:gd name="T71" fmla="*/ 185 h 190"/>
                  <a:gd name="T72" fmla="*/ 78 w 190"/>
                  <a:gd name="T73" fmla="*/ 188 h 190"/>
                  <a:gd name="T74" fmla="*/ 89 w 190"/>
                  <a:gd name="T75" fmla="*/ 190 h 190"/>
                  <a:gd name="T76" fmla="*/ 101 w 190"/>
                  <a:gd name="T77" fmla="*/ 190 h 190"/>
                  <a:gd name="T78" fmla="*/ 113 w 190"/>
                  <a:gd name="T79" fmla="*/ 188 h 190"/>
                  <a:gd name="T80" fmla="*/ 125 w 190"/>
                  <a:gd name="T81" fmla="*/ 185 h 190"/>
                  <a:gd name="T82" fmla="*/ 136 w 190"/>
                  <a:gd name="T83" fmla="*/ 181 h 190"/>
                  <a:gd name="T84" fmla="*/ 146 w 190"/>
                  <a:gd name="T85" fmla="*/ 175 h 190"/>
                  <a:gd name="T86" fmla="*/ 156 w 190"/>
                  <a:gd name="T87" fmla="*/ 168 h 190"/>
                  <a:gd name="T88" fmla="*/ 165 w 190"/>
                  <a:gd name="T89" fmla="*/ 160 h 190"/>
                  <a:gd name="T90" fmla="*/ 172 w 190"/>
                  <a:gd name="T91" fmla="*/ 151 h 190"/>
                  <a:gd name="T92" fmla="*/ 179 w 190"/>
                  <a:gd name="T93" fmla="*/ 141 h 190"/>
                  <a:gd name="T94" fmla="*/ 184 w 190"/>
                  <a:gd name="T95" fmla="*/ 130 h 190"/>
                  <a:gd name="T96" fmla="*/ 187 w 190"/>
                  <a:gd name="T97" fmla="*/ 118 h 190"/>
                  <a:gd name="T98" fmla="*/ 190 w 190"/>
                  <a:gd name="T99" fmla="*/ 107 h 190"/>
                  <a:gd name="T100" fmla="*/ 190 w 190"/>
                  <a:gd name="T101" fmla="*/ 95 h 190"/>
                  <a:gd name="T102" fmla="*/ 190 w 190"/>
                  <a:gd name="T103" fmla="*/ 8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0" h="190">
                    <a:moveTo>
                      <a:pt x="190" y="83"/>
                    </a:moveTo>
                    <a:lnTo>
                      <a:pt x="190" y="83"/>
                    </a:lnTo>
                    <a:lnTo>
                      <a:pt x="187" y="71"/>
                    </a:lnTo>
                    <a:lnTo>
                      <a:pt x="184" y="60"/>
                    </a:lnTo>
                    <a:lnTo>
                      <a:pt x="179" y="49"/>
                    </a:lnTo>
                    <a:lnTo>
                      <a:pt x="172" y="39"/>
                    </a:lnTo>
                    <a:lnTo>
                      <a:pt x="165" y="30"/>
                    </a:lnTo>
                    <a:lnTo>
                      <a:pt x="156" y="22"/>
                    </a:lnTo>
                    <a:lnTo>
                      <a:pt x="146" y="15"/>
                    </a:lnTo>
                    <a:lnTo>
                      <a:pt x="136" y="9"/>
                    </a:lnTo>
                    <a:lnTo>
                      <a:pt x="125" y="4"/>
                    </a:lnTo>
                    <a:lnTo>
                      <a:pt x="113" y="2"/>
                    </a:lnTo>
                    <a:lnTo>
                      <a:pt x="101" y="0"/>
                    </a:lnTo>
                    <a:lnTo>
                      <a:pt x="89" y="0"/>
                    </a:lnTo>
                    <a:lnTo>
                      <a:pt x="78" y="2"/>
                    </a:lnTo>
                    <a:lnTo>
                      <a:pt x="66" y="4"/>
                    </a:lnTo>
                    <a:lnTo>
                      <a:pt x="55" y="9"/>
                    </a:lnTo>
                    <a:lnTo>
                      <a:pt x="45" y="15"/>
                    </a:lnTo>
                    <a:lnTo>
                      <a:pt x="35" y="22"/>
                    </a:lnTo>
                    <a:lnTo>
                      <a:pt x="26" y="30"/>
                    </a:lnTo>
                    <a:lnTo>
                      <a:pt x="19" y="39"/>
                    </a:lnTo>
                    <a:lnTo>
                      <a:pt x="12" y="49"/>
                    </a:lnTo>
                    <a:lnTo>
                      <a:pt x="7" y="60"/>
                    </a:lnTo>
                    <a:lnTo>
                      <a:pt x="3" y="71"/>
                    </a:lnTo>
                    <a:lnTo>
                      <a:pt x="1" y="83"/>
                    </a:lnTo>
                    <a:lnTo>
                      <a:pt x="0" y="95"/>
                    </a:lnTo>
                    <a:lnTo>
                      <a:pt x="1" y="107"/>
                    </a:lnTo>
                    <a:lnTo>
                      <a:pt x="3" y="118"/>
                    </a:lnTo>
                    <a:lnTo>
                      <a:pt x="7" y="130"/>
                    </a:lnTo>
                    <a:lnTo>
                      <a:pt x="12" y="141"/>
                    </a:lnTo>
                    <a:lnTo>
                      <a:pt x="19" y="151"/>
                    </a:lnTo>
                    <a:lnTo>
                      <a:pt x="26" y="160"/>
                    </a:lnTo>
                    <a:lnTo>
                      <a:pt x="35" y="168"/>
                    </a:lnTo>
                    <a:lnTo>
                      <a:pt x="45" y="175"/>
                    </a:lnTo>
                    <a:lnTo>
                      <a:pt x="55" y="181"/>
                    </a:lnTo>
                    <a:lnTo>
                      <a:pt x="66" y="185"/>
                    </a:lnTo>
                    <a:lnTo>
                      <a:pt x="78" y="188"/>
                    </a:lnTo>
                    <a:lnTo>
                      <a:pt x="89" y="190"/>
                    </a:lnTo>
                    <a:lnTo>
                      <a:pt x="101" y="190"/>
                    </a:lnTo>
                    <a:lnTo>
                      <a:pt x="113" y="188"/>
                    </a:lnTo>
                    <a:lnTo>
                      <a:pt x="125" y="185"/>
                    </a:lnTo>
                    <a:lnTo>
                      <a:pt x="136" y="181"/>
                    </a:lnTo>
                    <a:lnTo>
                      <a:pt x="146" y="175"/>
                    </a:lnTo>
                    <a:lnTo>
                      <a:pt x="156" y="168"/>
                    </a:lnTo>
                    <a:lnTo>
                      <a:pt x="165" y="160"/>
                    </a:lnTo>
                    <a:lnTo>
                      <a:pt x="172" y="151"/>
                    </a:lnTo>
                    <a:lnTo>
                      <a:pt x="179" y="141"/>
                    </a:lnTo>
                    <a:lnTo>
                      <a:pt x="184" y="130"/>
                    </a:lnTo>
                    <a:lnTo>
                      <a:pt x="187" y="118"/>
                    </a:lnTo>
                    <a:lnTo>
                      <a:pt x="190" y="107"/>
                    </a:lnTo>
                    <a:lnTo>
                      <a:pt x="190" y="95"/>
                    </a:lnTo>
                    <a:lnTo>
                      <a:pt x="190" y="8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37" name="Freeform 1127"/>
              <p:cNvSpPr>
                <a:spLocks/>
              </p:cNvSpPr>
              <p:nvPr/>
            </p:nvSpPr>
            <p:spPr bwMode="auto">
              <a:xfrm>
                <a:off x="5562" y="1900"/>
                <a:ext cx="98" cy="98"/>
              </a:xfrm>
              <a:custGeom>
                <a:avLst/>
                <a:gdLst>
                  <a:gd name="T0" fmla="*/ 190 w 190"/>
                  <a:gd name="T1" fmla="*/ 83 h 190"/>
                  <a:gd name="T2" fmla="*/ 190 w 190"/>
                  <a:gd name="T3" fmla="*/ 83 h 190"/>
                  <a:gd name="T4" fmla="*/ 187 w 190"/>
                  <a:gd name="T5" fmla="*/ 71 h 190"/>
                  <a:gd name="T6" fmla="*/ 184 w 190"/>
                  <a:gd name="T7" fmla="*/ 60 h 190"/>
                  <a:gd name="T8" fmla="*/ 179 w 190"/>
                  <a:gd name="T9" fmla="*/ 49 h 190"/>
                  <a:gd name="T10" fmla="*/ 172 w 190"/>
                  <a:gd name="T11" fmla="*/ 39 h 190"/>
                  <a:gd name="T12" fmla="*/ 165 w 190"/>
                  <a:gd name="T13" fmla="*/ 30 h 190"/>
                  <a:gd name="T14" fmla="*/ 156 w 190"/>
                  <a:gd name="T15" fmla="*/ 22 h 190"/>
                  <a:gd name="T16" fmla="*/ 146 w 190"/>
                  <a:gd name="T17" fmla="*/ 15 h 190"/>
                  <a:gd name="T18" fmla="*/ 136 w 190"/>
                  <a:gd name="T19" fmla="*/ 9 h 190"/>
                  <a:gd name="T20" fmla="*/ 125 w 190"/>
                  <a:gd name="T21" fmla="*/ 4 h 190"/>
                  <a:gd name="T22" fmla="*/ 113 w 190"/>
                  <a:gd name="T23" fmla="*/ 2 h 190"/>
                  <a:gd name="T24" fmla="*/ 101 w 190"/>
                  <a:gd name="T25" fmla="*/ 0 h 190"/>
                  <a:gd name="T26" fmla="*/ 89 w 190"/>
                  <a:gd name="T27" fmla="*/ 0 h 190"/>
                  <a:gd name="T28" fmla="*/ 78 w 190"/>
                  <a:gd name="T29" fmla="*/ 2 h 190"/>
                  <a:gd name="T30" fmla="*/ 66 w 190"/>
                  <a:gd name="T31" fmla="*/ 4 h 190"/>
                  <a:gd name="T32" fmla="*/ 55 w 190"/>
                  <a:gd name="T33" fmla="*/ 9 h 190"/>
                  <a:gd name="T34" fmla="*/ 45 w 190"/>
                  <a:gd name="T35" fmla="*/ 15 h 190"/>
                  <a:gd name="T36" fmla="*/ 35 w 190"/>
                  <a:gd name="T37" fmla="*/ 22 h 190"/>
                  <a:gd name="T38" fmla="*/ 26 w 190"/>
                  <a:gd name="T39" fmla="*/ 30 h 190"/>
                  <a:gd name="T40" fmla="*/ 19 w 190"/>
                  <a:gd name="T41" fmla="*/ 39 h 190"/>
                  <a:gd name="T42" fmla="*/ 12 w 190"/>
                  <a:gd name="T43" fmla="*/ 49 h 190"/>
                  <a:gd name="T44" fmla="*/ 7 w 190"/>
                  <a:gd name="T45" fmla="*/ 60 h 190"/>
                  <a:gd name="T46" fmla="*/ 3 w 190"/>
                  <a:gd name="T47" fmla="*/ 71 h 190"/>
                  <a:gd name="T48" fmla="*/ 1 w 190"/>
                  <a:gd name="T49" fmla="*/ 83 h 190"/>
                  <a:gd name="T50" fmla="*/ 0 w 190"/>
                  <a:gd name="T51" fmla="*/ 95 h 190"/>
                  <a:gd name="T52" fmla="*/ 1 w 190"/>
                  <a:gd name="T53" fmla="*/ 107 h 190"/>
                  <a:gd name="T54" fmla="*/ 3 w 190"/>
                  <a:gd name="T55" fmla="*/ 118 h 190"/>
                  <a:gd name="T56" fmla="*/ 7 w 190"/>
                  <a:gd name="T57" fmla="*/ 130 h 190"/>
                  <a:gd name="T58" fmla="*/ 12 w 190"/>
                  <a:gd name="T59" fmla="*/ 141 h 190"/>
                  <a:gd name="T60" fmla="*/ 19 w 190"/>
                  <a:gd name="T61" fmla="*/ 151 h 190"/>
                  <a:gd name="T62" fmla="*/ 26 w 190"/>
                  <a:gd name="T63" fmla="*/ 160 h 190"/>
                  <a:gd name="T64" fmla="*/ 35 w 190"/>
                  <a:gd name="T65" fmla="*/ 168 h 190"/>
                  <a:gd name="T66" fmla="*/ 45 w 190"/>
                  <a:gd name="T67" fmla="*/ 175 h 190"/>
                  <a:gd name="T68" fmla="*/ 55 w 190"/>
                  <a:gd name="T69" fmla="*/ 181 h 190"/>
                  <a:gd name="T70" fmla="*/ 66 w 190"/>
                  <a:gd name="T71" fmla="*/ 185 h 190"/>
                  <a:gd name="T72" fmla="*/ 78 w 190"/>
                  <a:gd name="T73" fmla="*/ 188 h 190"/>
                  <a:gd name="T74" fmla="*/ 89 w 190"/>
                  <a:gd name="T75" fmla="*/ 190 h 190"/>
                  <a:gd name="T76" fmla="*/ 101 w 190"/>
                  <a:gd name="T77" fmla="*/ 190 h 190"/>
                  <a:gd name="T78" fmla="*/ 113 w 190"/>
                  <a:gd name="T79" fmla="*/ 188 h 190"/>
                  <a:gd name="T80" fmla="*/ 125 w 190"/>
                  <a:gd name="T81" fmla="*/ 185 h 190"/>
                  <a:gd name="T82" fmla="*/ 136 w 190"/>
                  <a:gd name="T83" fmla="*/ 181 h 190"/>
                  <a:gd name="T84" fmla="*/ 146 w 190"/>
                  <a:gd name="T85" fmla="*/ 175 h 190"/>
                  <a:gd name="T86" fmla="*/ 156 w 190"/>
                  <a:gd name="T87" fmla="*/ 168 h 190"/>
                  <a:gd name="T88" fmla="*/ 165 w 190"/>
                  <a:gd name="T89" fmla="*/ 160 h 190"/>
                  <a:gd name="T90" fmla="*/ 172 w 190"/>
                  <a:gd name="T91" fmla="*/ 151 h 190"/>
                  <a:gd name="T92" fmla="*/ 179 w 190"/>
                  <a:gd name="T93" fmla="*/ 141 h 190"/>
                  <a:gd name="T94" fmla="*/ 184 w 190"/>
                  <a:gd name="T95" fmla="*/ 130 h 190"/>
                  <a:gd name="T96" fmla="*/ 187 w 190"/>
                  <a:gd name="T97" fmla="*/ 118 h 190"/>
                  <a:gd name="T98" fmla="*/ 190 w 190"/>
                  <a:gd name="T99" fmla="*/ 107 h 190"/>
                  <a:gd name="T100" fmla="*/ 190 w 190"/>
                  <a:gd name="T101" fmla="*/ 95 h 190"/>
                  <a:gd name="T102" fmla="*/ 190 w 190"/>
                  <a:gd name="T103" fmla="*/ 8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0" h="190">
                    <a:moveTo>
                      <a:pt x="190" y="83"/>
                    </a:moveTo>
                    <a:lnTo>
                      <a:pt x="190" y="83"/>
                    </a:lnTo>
                    <a:lnTo>
                      <a:pt x="187" y="71"/>
                    </a:lnTo>
                    <a:lnTo>
                      <a:pt x="184" y="60"/>
                    </a:lnTo>
                    <a:lnTo>
                      <a:pt x="179" y="49"/>
                    </a:lnTo>
                    <a:lnTo>
                      <a:pt x="172" y="39"/>
                    </a:lnTo>
                    <a:lnTo>
                      <a:pt x="165" y="30"/>
                    </a:lnTo>
                    <a:lnTo>
                      <a:pt x="156" y="22"/>
                    </a:lnTo>
                    <a:lnTo>
                      <a:pt x="146" y="15"/>
                    </a:lnTo>
                    <a:lnTo>
                      <a:pt x="136" y="9"/>
                    </a:lnTo>
                    <a:lnTo>
                      <a:pt x="125" y="4"/>
                    </a:lnTo>
                    <a:lnTo>
                      <a:pt x="113" y="2"/>
                    </a:lnTo>
                    <a:lnTo>
                      <a:pt x="101" y="0"/>
                    </a:lnTo>
                    <a:lnTo>
                      <a:pt x="89" y="0"/>
                    </a:lnTo>
                    <a:lnTo>
                      <a:pt x="78" y="2"/>
                    </a:lnTo>
                    <a:lnTo>
                      <a:pt x="66" y="4"/>
                    </a:lnTo>
                    <a:lnTo>
                      <a:pt x="55" y="9"/>
                    </a:lnTo>
                    <a:lnTo>
                      <a:pt x="45" y="15"/>
                    </a:lnTo>
                    <a:lnTo>
                      <a:pt x="35" y="22"/>
                    </a:lnTo>
                    <a:lnTo>
                      <a:pt x="26" y="30"/>
                    </a:lnTo>
                    <a:lnTo>
                      <a:pt x="19" y="39"/>
                    </a:lnTo>
                    <a:lnTo>
                      <a:pt x="12" y="49"/>
                    </a:lnTo>
                    <a:lnTo>
                      <a:pt x="7" y="60"/>
                    </a:lnTo>
                    <a:lnTo>
                      <a:pt x="3" y="71"/>
                    </a:lnTo>
                    <a:lnTo>
                      <a:pt x="1" y="83"/>
                    </a:lnTo>
                    <a:lnTo>
                      <a:pt x="0" y="95"/>
                    </a:lnTo>
                    <a:lnTo>
                      <a:pt x="1" y="107"/>
                    </a:lnTo>
                    <a:lnTo>
                      <a:pt x="3" y="118"/>
                    </a:lnTo>
                    <a:lnTo>
                      <a:pt x="7" y="130"/>
                    </a:lnTo>
                    <a:lnTo>
                      <a:pt x="12" y="141"/>
                    </a:lnTo>
                    <a:lnTo>
                      <a:pt x="19" y="151"/>
                    </a:lnTo>
                    <a:lnTo>
                      <a:pt x="26" y="160"/>
                    </a:lnTo>
                    <a:lnTo>
                      <a:pt x="35" y="168"/>
                    </a:lnTo>
                    <a:lnTo>
                      <a:pt x="45" y="175"/>
                    </a:lnTo>
                    <a:lnTo>
                      <a:pt x="55" y="181"/>
                    </a:lnTo>
                    <a:lnTo>
                      <a:pt x="66" y="185"/>
                    </a:lnTo>
                    <a:lnTo>
                      <a:pt x="78" y="188"/>
                    </a:lnTo>
                    <a:lnTo>
                      <a:pt x="89" y="190"/>
                    </a:lnTo>
                    <a:lnTo>
                      <a:pt x="101" y="190"/>
                    </a:lnTo>
                    <a:lnTo>
                      <a:pt x="113" y="188"/>
                    </a:lnTo>
                    <a:lnTo>
                      <a:pt x="125" y="185"/>
                    </a:lnTo>
                    <a:lnTo>
                      <a:pt x="136" y="181"/>
                    </a:lnTo>
                    <a:lnTo>
                      <a:pt x="146" y="175"/>
                    </a:lnTo>
                    <a:lnTo>
                      <a:pt x="156" y="168"/>
                    </a:lnTo>
                    <a:lnTo>
                      <a:pt x="165" y="160"/>
                    </a:lnTo>
                    <a:lnTo>
                      <a:pt x="172" y="151"/>
                    </a:lnTo>
                    <a:lnTo>
                      <a:pt x="179" y="141"/>
                    </a:lnTo>
                    <a:lnTo>
                      <a:pt x="184" y="130"/>
                    </a:lnTo>
                    <a:lnTo>
                      <a:pt x="187" y="118"/>
                    </a:lnTo>
                    <a:lnTo>
                      <a:pt x="190" y="107"/>
                    </a:lnTo>
                    <a:lnTo>
                      <a:pt x="190" y="95"/>
                    </a:lnTo>
                    <a:lnTo>
                      <a:pt x="190" y="83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38" name="Freeform 1128"/>
              <p:cNvSpPr>
                <a:spLocks/>
              </p:cNvSpPr>
              <p:nvPr/>
            </p:nvSpPr>
            <p:spPr bwMode="auto">
              <a:xfrm>
                <a:off x="4918" y="1542"/>
                <a:ext cx="55" cy="55"/>
              </a:xfrm>
              <a:custGeom>
                <a:avLst/>
                <a:gdLst>
                  <a:gd name="T0" fmla="*/ 107 w 107"/>
                  <a:gd name="T1" fmla="*/ 47 h 107"/>
                  <a:gd name="T2" fmla="*/ 107 w 107"/>
                  <a:gd name="T3" fmla="*/ 47 h 107"/>
                  <a:gd name="T4" fmla="*/ 106 w 107"/>
                  <a:gd name="T5" fmla="*/ 40 h 107"/>
                  <a:gd name="T6" fmla="*/ 104 w 107"/>
                  <a:gd name="T7" fmla="*/ 34 h 107"/>
                  <a:gd name="T8" fmla="*/ 101 w 107"/>
                  <a:gd name="T9" fmla="*/ 27 h 107"/>
                  <a:gd name="T10" fmla="*/ 97 w 107"/>
                  <a:gd name="T11" fmla="*/ 22 h 107"/>
                  <a:gd name="T12" fmla="*/ 93 w 107"/>
                  <a:gd name="T13" fmla="*/ 17 h 107"/>
                  <a:gd name="T14" fmla="*/ 88 w 107"/>
                  <a:gd name="T15" fmla="*/ 12 h 107"/>
                  <a:gd name="T16" fmla="*/ 82 w 107"/>
                  <a:gd name="T17" fmla="*/ 8 h 107"/>
                  <a:gd name="T18" fmla="*/ 77 w 107"/>
                  <a:gd name="T19" fmla="*/ 5 h 107"/>
                  <a:gd name="T20" fmla="*/ 70 w 107"/>
                  <a:gd name="T21" fmla="*/ 2 h 107"/>
                  <a:gd name="T22" fmla="*/ 64 w 107"/>
                  <a:gd name="T23" fmla="*/ 1 h 107"/>
                  <a:gd name="T24" fmla="*/ 57 w 107"/>
                  <a:gd name="T25" fmla="*/ 0 h 107"/>
                  <a:gd name="T26" fmla="*/ 50 w 107"/>
                  <a:gd name="T27" fmla="*/ 0 h 107"/>
                  <a:gd name="T28" fmla="*/ 44 w 107"/>
                  <a:gd name="T29" fmla="*/ 1 h 107"/>
                  <a:gd name="T30" fmla="*/ 37 w 107"/>
                  <a:gd name="T31" fmla="*/ 2 h 107"/>
                  <a:gd name="T32" fmla="*/ 31 w 107"/>
                  <a:gd name="T33" fmla="*/ 5 h 107"/>
                  <a:gd name="T34" fmla="*/ 25 w 107"/>
                  <a:gd name="T35" fmla="*/ 8 h 107"/>
                  <a:gd name="T36" fmla="*/ 20 w 107"/>
                  <a:gd name="T37" fmla="*/ 12 h 107"/>
                  <a:gd name="T38" fmla="*/ 15 w 107"/>
                  <a:gd name="T39" fmla="*/ 17 h 107"/>
                  <a:gd name="T40" fmla="*/ 10 w 107"/>
                  <a:gd name="T41" fmla="*/ 22 h 107"/>
                  <a:gd name="T42" fmla="*/ 7 w 107"/>
                  <a:gd name="T43" fmla="*/ 27 h 107"/>
                  <a:gd name="T44" fmla="*/ 4 w 107"/>
                  <a:gd name="T45" fmla="*/ 34 h 107"/>
                  <a:gd name="T46" fmla="*/ 2 w 107"/>
                  <a:gd name="T47" fmla="*/ 40 h 107"/>
                  <a:gd name="T48" fmla="*/ 1 w 107"/>
                  <a:gd name="T49" fmla="*/ 47 h 107"/>
                  <a:gd name="T50" fmla="*/ 0 w 107"/>
                  <a:gd name="T51" fmla="*/ 53 h 107"/>
                  <a:gd name="T52" fmla="*/ 1 w 107"/>
                  <a:gd name="T53" fmla="*/ 60 h 107"/>
                  <a:gd name="T54" fmla="*/ 2 w 107"/>
                  <a:gd name="T55" fmla="*/ 67 h 107"/>
                  <a:gd name="T56" fmla="*/ 4 w 107"/>
                  <a:gd name="T57" fmla="*/ 73 h 107"/>
                  <a:gd name="T58" fmla="*/ 7 w 107"/>
                  <a:gd name="T59" fmla="*/ 79 h 107"/>
                  <a:gd name="T60" fmla="*/ 10 w 107"/>
                  <a:gd name="T61" fmla="*/ 85 h 107"/>
                  <a:gd name="T62" fmla="*/ 15 w 107"/>
                  <a:gd name="T63" fmla="*/ 90 h 107"/>
                  <a:gd name="T64" fmla="*/ 20 w 107"/>
                  <a:gd name="T65" fmla="*/ 95 h 107"/>
                  <a:gd name="T66" fmla="*/ 25 w 107"/>
                  <a:gd name="T67" fmla="*/ 99 h 107"/>
                  <a:gd name="T68" fmla="*/ 31 w 107"/>
                  <a:gd name="T69" fmla="*/ 102 h 107"/>
                  <a:gd name="T70" fmla="*/ 37 w 107"/>
                  <a:gd name="T71" fmla="*/ 104 h 107"/>
                  <a:gd name="T72" fmla="*/ 44 w 107"/>
                  <a:gd name="T73" fmla="*/ 106 h 107"/>
                  <a:gd name="T74" fmla="*/ 50 w 107"/>
                  <a:gd name="T75" fmla="*/ 107 h 107"/>
                  <a:gd name="T76" fmla="*/ 57 w 107"/>
                  <a:gd name="T77" fmla="*/ 107 h 107"/>
                  <a:gd name="T78" fmla="*/ 64 w 107"/>
                  <a:gd name="T79" fmla="*/ 106 h 107"/>
                  <a:gd name="T80" fmla="*/ 70 w 107"/>
                  <a:gd name="T81" fmla="*/ 104 h 107"/>
                  <a:gd name="T82" fmla="*/ 77 w 107"/>
                  <a:gd name="T83" fmla="*/ 102 h 107"/>
                  <a:gd name="T84" fmla="*/ 82 w 107"/>
                  <a:gd name="T85" fmla="*/ 99 h 107"/>
                  <a:gd name="T86" fmla="*/ 88 w 107"/>
                  <a:gd name="T87" fmla="*/ 95 h 107"/>
                  <a:gd name="T88" fmla="*/ 93 w 107"/>
                  <a:gd name="T89" fmla="*/ 90 h 107"/>
                  <a:gd name="T90" fmla="*/ 97 w 107"/>
                  <a:gd name="T91" fmla="*/ 85 h 107"/>
                  <a:gd name="T92" fmla="*/ 101 w 107"/>
                  <a:gd name="T93" fmla="*/ 79 h 107"/>
                  <a:gd name="T94" fmla="*/ 104 w 107"/>
                  <a:gd name="T95" fmla="*/ 73 h 107"/>
                  <a:gd name="T96" fmla="*/ 106 w 107"/>
                  <a:gd name="T97" fmla="*/ 67 h 107"/>
                  <a:gd name="T98" fmla="*/ 107 w 107"/>
                  <a:gd name="T99" fmla="*/ 60 h 107"/>
                  <a:gd name="T100" fmla="*/ 107 w 107"/>
                  <a:gd name="T101" fmla="*/ 53 h 107"/>
                  <a:gd name="T102" fmla="*/ 107 w 107"/>
                  <a:gd name="T103" fmla="*/ 4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7" h="107">
                    <a:moveTo>
                      <a:pt x="107" y="47"/>
                    </a:moveTo>
                    <a:lnTo>
                      <a:pt x="107" y="47"/>
                    </a:lnTo>
                    <a:lnTo>
                      <a:pt x="106" y="40"/>
                    </a:lnTo>
                    <a:lnTo>
                      <a:pt x="104" y="34"/>
                    </a:lnTo>
                    <a:lnTo>
                      <a:pt x="101" y="27"/>
                    </a:lnTo>
                    <a:lnTo>
                      <a:pt x="97" y="22"/>
                    </a:lnTo>
                    <a:lnTo>
                      <a:pt x="93" y="17"/>
                    </a:lnTo>
                    <a:lnTo>
                      <a:pt x="88" y="12"/>
                    </a:lnTo>
                    <a:lnTo>
                      <a:pt x="82" y="8"/>
                    </a:lnTo>
                    <a:lnTo>
                      <a:pt x="77" y="5"/>
                    </a:lnTo>
                    <a:lnTo>
                      <a:pt x="70" y="2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7" y="2"/>
                    </a:lnTo>
                    <a:lnTo>
                      <a:pt x="31" y="5"/>
                    </a:lnTo>
                    <a:lnTo>
                      <a:pt x="25" y="8"/>
                    </a:lnTo>
                    <a:lnTo>
                      <a:pt x="20" y="12"/>
                    </a:lnTo>
                    <a:lnTo>
                      <a:pt x="15" y="17"/>
                    </a:lnTo>
                    <a:lnTo>
                      <a:pt x="10" y="22"/>
                    </a:lnTo>
                    <a:lnTo>
                      <a:pt x="7" y="27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1" y="47"/>
                    </a:lnTo>
                    <a:lnTo>
                      <a:pt x="0" y="53"/>
                    </a:lnTo>
                    <a:lnTo>
                      <a:pt x="1" y="60"/>
                    </a:lnTo>
                    <a:lnTo>
                      <a:pt x="2" y="67"/>
                    </a:lnTo>
                    <a:lnTo>
                      <a:pt x="4" y="73"/>
                    </a:lnTo>
                    <a:lnTo>
                      <a:pt x="7" y="79"/>
                    </a:lnTo>
                    <a:lnTo>
                      <a:pt x="10" y="85"/>
                    </a:lnTo>
                    <a:lnTo>
                      <a:pt x="15" y="90"/>
                    </a:lnTo>
                    <a:lnTo>
                      <a:pt x="20" y="95"/>
                    </a:lnTo>
                    <a:lnTo>
                      <a:pt x="25" y="99"/>
                    </a:lnTo>
                    <a:lnTo>
                      <a:pt x="31" y="102"/>
                    </a:lnTo>
                    <a:lnTo>
                      <a:pt x="37" y="104"/>
                    </a:lnTo>
                    <a:lnTo>
                      <a:pt x="44" y="106"/>
                    </a:lnTo>
                    <a:lnTo>
                      <a:pt x="50" y="107"/>
                    </a:lnTo>
                    <a:lnTo>
                      <a:pt x="57" y="107"/>
                    </a:lnTo>
                    <a:lnTo>
                      <a:pt x="64" y="106"/>
                    </a:lnTo>
                    <a:lnTo>
                      <a:pt x="70" y="104"/>
                    </a:lnTo>
                    <a:lnTo>
                      <a:pt x="77" y="102"/>
                    </a:lnTo>
                    <a:lnTo>
                      <a:pt x="82" y="99"/>
                    </a:lnTo>
                    <a:lnTo>
                      <a:pt x="88" y="95"/>
                    </a:lnTo>
                    <a:lnTo>
                      <a:pt x="93" y="90"/>
                    </a:lnTo>
                    <a:lnTo>
                      <a:pt x="97" y="85"/>
                    </a:lnTo>
                    <a:lnTo>
                      <a:pt x="101" y="79"/>
                    </a:lnTo>
                    <a:lnTo>
                      <a:pt x="104" y="73"/>
                    </a:lnTo>
                    <a:lnTo>
                      <a:pt x="106" y="67"/>
                    </a:lnTo>
                    <a:lnTo>
                      <a:pt x="107" y="60"/>
                    </a:lnTo>
                    <a:lnTo>
                      <a:pt x="107" y="53"/>
                    </a:lnTo>
                    <a:lnTo>
                      <a:pt x="107" y="4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39" name="Freeform 1129"/>
              <p:cNvSpPr>
                <a:spLocks/>
              </p:cNvSpPr>
              <p:nvPr/>
            </p:nvSpPr>
            <p:spPr bwMode="auto">
              <a:xfrm>
                <a:off x="4918" y="1542"/>
                <a:ext cx="55" cy="55"/>
              </a:xfrm>
              <a:custGeom>
                <a:avLst/>
                <a:gdLst>
                  <a:gd name="T0" fmla="*/ 107 w 107"/>
                  <a:gd name="T1" fmla="*/ 47 h 107"/>
                  <a:gd name="T2" fmla="*/ 107 w 107"/>
                  <a:gd name="T3" fmla="*/ 47 h 107"/>
                  <a:gd name="T4" fmla="*/ 106 w 107"/>
                  <a:gd name="T5" fmla="*/ 40 h 107"/>
                  <a:gd name="T6" fmla="*/ 104 w 107"/>
                  <a:gd name="T7" fmla="*/ 34 h 107"/>
                  <a:gd name="T8" fmla="*/ 101 w 107"/>
                  <a:gd name="T9" fmla="*/ 27 h 107"/>
                  <a:gd name="T10" fmla="*/ 97 w 107"/>
                  <a:gd name="T11" fmla="*/ 22 h 107"/>
                  <a:gd name="T12" fmla="*/ 93 w 107"/>
                  <a:gd name="T13" fmla="*/ 17 h 107"/>
                  <a:gd name="T14" fmla="*/ 88 w 107"/>
                  <a:gd name="T15" fmla="*/ 12 h 107"/>
                  <a:gd name="T16" fmla="*/ 82 w 107"/>
                  <a:gd name="T17" fmla="*/ 8 h 107"/>
                  <a:gd name="T18" fmla="*/ 77 w 107"/>
                  <a:gd name="T19" fmla="*/ 5 h 107"/>
                  <a:gd name="T20" fmla="*/ 70 w 107"/>
                  <a:gd name="T21" fmla="*/ 2 h 107"/>
                  <a:gd name="T22" fmla="*/ 64 w 107"/>
                  <a:gd name="T23" fmla="*/ 1 h 107"/>
                  <a:gd name="T24" fmla="*/ 57 w 107"/>
                  <a:gd name="T25" fmla="*/ 0 h 107"/>
                  <a:gd name="T26" fmla="*/ 50 w 107"/>
                  <a:gd name="T27" fmla="*/ 0 h 107"/>
                  <a:gd name="T28" fmla="*/ 44 w 107"/>
                  <a:gd name="T29" fmla="*/ 1 h 107"/>
                  <a:gd name="T30" fmla="*/ 37 w 107"/>
                  <a:gd name="T31" fmla="*/ 2 h 107"/>
                  <a:gd name="T32" fmla="*/ 31 w 107"/>
                  <a:gd name="T33" fmla="*/ 5 h 107"/>
                  <a:gd name="T34" fmla="*/ 25 w 107"/>
                  <a:gd name="T35" fmla="*/ 8 h 107"/>
                  <a:gd name="T36" fmla="*/ 20 w 107"/>
                  <a:gd name="T37" fmla="*/ 12 h 107"/>
                  <a:gd name="T38" fmla="*/ 15 w 107"/>
                  <a:gd name="T39" fmla="*/ 17 h 107"/>
                  <a:gd name="T40" fmla="*/ 10 w 107"/>
                  <a:gd name="T41" fmla="*/ 22 h 107"/>
                  <a:gd name="T42" fmla="*/ 7 w 107"/>
                  <a:gd name="T43" fmla="*/ 27 h 107"/>
                  <a:gd name="T44" fmla="*/ 4 w 107"/>
                  <a:gd name="T45" fmla="*/ 34 h 107"/>
                  <a:gd name="T46" fmla="*/ 2 w 107"/>
                  <a:gd name="T47" fmla="*/ 40 h 107"/>
                  <a:gd name="T48" fmla="*/ 1 w 107"/>
                  <a:gd name="T49" fmla="*/ 47 h 107"/>
                  <a:gd name="T50" fmla="*/ 0 w 107"/>
                  <a:gd name="T51" fmla="*/ 53 h 107"/>
                  <a:gd name="T52" fmla="*/ 1 w 107"/>
                  <a:gd name="T53" fmla="*/ 60 h 107"/>
                  <a:gd name="T54" fmla="*/ 2 w 107"/>
                  <a:gd name="T55" fmla="*/ 67 h 107"/>
                  <a:gd name="T56" fmla="*/ 4 w 107"/>
                  <a:gd name="T57" fmla="*/ 73 h 107"/>
                  <a:gd name="T58" fmla="*/ 7 w 107"/>
                  <a:gd name="T59" fmla="*/ 79 h 107"/>
                  <a:gd name="T60" fmla="*/ 10 w 107"/>
                  <a:gd name="T61" fmla="*/ 85 h 107"/>
                  <a:gd name="T62" fmla="*/ 15 w 107"/>
                  <a:gd name="T63" fmla="*/ 90 h 107"/>
                  <a:gd name="T64" fmla="*/ 20 w 107"/>
                  <a:gd name="T65" fmla="*/ 95 h 107"/>
                  <a:gd name="T66" fmla="*/ 25 w 107"/>
                  <a:gd name="T67" fmla="*/ 99 h 107"/>
                  <a:gd name="T68" fmla="*/ 31 w 107"/>
                  <a:gd name="T69" fmla="*/ 102 h 107"/>
                  <a:gd name="T70" fmla="*/ 37 w 107"/>
                  <a:gd name="T71" fmla="*/ 104 h 107"/>
                  <a:gd name="T72" fmla="*/ 44 w 107"/>
                  <a:gd name="T73" fmla="*/ 106 h 107"/>
                  <a:gd name="T74" fmla="*/ 50 w 107"/>
                  <a:gd name="T75" fmla="*/ 107 h 107"/>
                  <a:gd name="T76" fmla="*/ 57 w 107"/>
                  <a:gd name="T77" fmla="*/ 107 h 107"/>
                  <a:gd name="T78" fmla="*/ 64 w 107"/>
                  <a:gd name="T79" fmla="*/ 106 h 107"/>
                  <a:gd name="T80" fmla="*/ 70 w 107"/>
                  <a:gd name="T81" fmla="*/ 104 h 107"/>
                  <a:gd name="T82" fmla="*/ 77 w 107"/>
                  <a:gd name="T83" fmla="*/ 102 h 107"/>
                  <a:gd name="T84" fmla="*/ 82 w 107"/>
                  <a:gd name="T85" fmla="*/ 99 h 107"/>
                  <a:gd name="T86" fmla="*/ 88 w 107"/>
                  <a:gd name="T87" fmla="*/ 95 h 107"/>
                  <a:gd name="T88" fmla="*/ 93 w 107"/>
                  <a:gd name="T89" fmla="*/ 90 h 107"/>
                  <a:gd name="T90" fmla="*/ 97 w 107"/>
                  <a:gd name="T91" fmla="*/ 85 h 107"/>
                  <a:gd name="T92" fmla="*/ 101 w 107"/>
                  <a:gd name="T93" fmla="*/ 79 h 107"/>
                  <a:gd name="T94" fmla="*/ 104 w 107"/>
                  <a:gd name="T95" fmla="*/ 73 h 107"/>
                  <a:gd name="T96" fmla="*/ 106 w 107"/>
                  <a:gd name="T97" fmla="*/ 67 h 107"/>
                  <a:gd name="T98" fmla="*/ 107 w 107"/>
                  <a:gd name="T99" fmla="*/ 60 h 107"/>
                  <a:gd name="T100" fmla="*/ 107 w 107"/>
                  <a:gd name="T101" fmla="*/ 53 h 107"/>
                  <a:gd name="T102" fmla="*/ 107 w 107"/>
                  <a:gd name="T103" fmla="*/ 4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7" h="107">
                    <a:moveTo>
                      <a:pt x="107" y="47"/>
                    </a:moveTo>
                    <a:lnTo>
                      <a:pt x="107" y="47"/>
                    </a:lnTo>
                    <a:lnTo>
                      <a:pt x="106" y="40"/>
                    </a:lnTo>
                    <a:lnTo>
                      <a:pt x="104" y="34"/>
                    </a:lnTo>
                    <a:lnTo>
                      <a:pt x="101" y="27"/>
                    </a:lnTo>
                    <a:lnTo>
                      <a:pt x="97" y="22"/>
                    </a:lnTo>
                    <a:lnTo>
                      <a:pt x="93" y="17"/>
                    </a:lnTo>
                    <a:lnTo>
                      <a:pt x="88" y="12"/>
                    </a:lnTo>
                    <a:lnTo>
                      <a:pt x="82" y="8"/>
                    </a:lnTo>
                    <a:lnTo>
                      <a:pt x="77" y="5"/>
                    </a:lnTo>
                    <a:lnTo>
                      <a:pt x="70" y="2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7" y="2"/>
                    </a:lnTo>
                    <a:lnTo>
                      <a:pt x="31" y="5"/>
                    </a:lnTo>
                    <a:lnTo>
                      <a:pt x="25" y="8"/>
                    </a:lnTo>
                    <a:lnTo>
                      <a:pt x="20" y="12"/>
                    </a:lnTo>
                    <a:lnTo>
                      <a:pt x="15" y="17"/>
                    </a:lnTo>
                    <a:lnTo>
                      <a:pt x="10" y="22"/>
                    </a:lnTo>
                    <a:lnTo>
                      <a:pt x="7" y="27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1" y="47"/>
                    </a:lnTo>
                    <a:lnTo>
                      <a:pt x="0" y="53"/>
                    </a:lnTo>
                    <a:lnTo>
                      <a:pt x="1" y="60"/>
                    </a:lnTo>
                    <a:lnTo>
                      <a:pt x="2" y="67"/>
                    </a:lnTo>
                    <a:lnTo>
                      <a:pt x="4" y="73"/>
                    </a:lnTo>
                    <a:lnTo>
                      <a:pt x="7" y="79"/>
                    </a:lnTo>
                    <a:lnTo>
                      <a:pt x="10" y="85"/>
                    </a:lnTo>
                    <a:lnTo>
                      <a:pt x="15" y="90"/>
                    </a:lnTo>
                    <a:lnTo>
                      <a:pt x="20" y="95"/>
                    </a:lnTo>
                    <a:lnTo>
                      <a:pt x="25" y="99"/>
                    </a:lnTo>
                    <a:lnTo>
                      <a:pt x="31" y="102"/>
                    </a:lnTo>
                    <a:lnTo>
                      <a:pt x="37" y="104"/>
                    </a:lnTo>
                    <a:lnTo>
                      <a:pt x="44" y="106"/>
                    </a:lnTo>
                    <a:lnTo>
                      <a:pt x="50" y="107"/>
                    </a:lnTo>
                    <a:lnTo>
                      <a:pt x="57" y="107"/>
                    </a:lnTo>
                    <a:lnTo>
                      <a:pt x="64" y="106"/>
                    </a:lnTo>
                    <a:lnTo>
                      <a:pt x="70" y="104"/>
                    </a:lnTo>
                    <a:lnTo>
                      <a:pt x="77" y="102"/>
                    </a:lnTo>
                    <a:lnTo>
                      <a:pt x="82" y="99"/>
                    </a:lnTo>
                    <a:lnTo>
                      <a:pt x="88" y="95"/>
                    </a:lnTo>
                    <a:lnTo>
                      <a:pt x="93" y="90"/>
                    </a:lnTo>
                    <a:lnTo>
                      <a:pt x="97" y="85"/>
                    </a:lnTo>
                    <a:lnTo>
                      <a:pt x="101" y="79"/>
                    </a:lnTo>
                    <a:lnTo>
                      <a:pt x="104" y="73"/>
                    </a:lnTo>
                    <a:lnTo>
                      <a:pt x="106" y="67"/>
                    </a:lnTo>
                    <a:lnTo>
                      <a:pt x="107" y="60"/>
                    </a:lnTo>
                    <a:lnTo>
                      <a:pt x="107" y="53"/>
                    </a:lnTo>
                    <a:lnTo>
                      <a:pt x="107" y="47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40" name="Freeform 1130"/>
              <p:cNvSpPr>
                <a:spLocks/>
              </p:cNvSpPr>
              <p:nvPr/>
            </p:nvSpPr>
            <p:spPr bwMode="auto">
              <a:xfrm>
                <a:off x="5788" y="2040"/>
                <a:ext cx="235" cy="234"/>
              </a:xfrm>
              <a:custGeom>
                <a:avLst/>
                <a:gdLst>
                  <a:gd name="T0" fmla="*/ 453 w 455"/>
                  <a:gd name="T1" fmla="*/ 198 h 453"/>
                  <a:gd name="T2" fmla="*/ 453 w 455"/>
                  <a:gd name="T3" fmla="*/ 198 h 453"/>
                  <a:gd name="T4" fmla="*/ 447 w 455"/>
                  <a:gd name="T5" fmla="*/ 170 h 453"/>
                  <a:gd name="T6" fmla="*/ 439 w 455"/>
                  <a:gd name="T7" fmla="*/ 143 h 453"/>
                  <a:gd name="T8" fmla="*/ 426 w 455"/>
                  <a:gd name="T9" fmla="*/ 117 h 453"/>
                  <a:gd name="T10" fmla="*/ 411 w 455"/>
                  <a:gd name="T11" fmla="*/ 93 h 453"/>
                  <a:gd name="T12" fmla="*/ 393 w 455"/>
                  <a:gd name="T13" fmla="*/ 71 h 453"/>
                  <a:gd name="T14" fmla="*/ 372 w 455"/>
                  <a:gd name="T15" fmla="*/ 52 h 453"/>
                  <a:gd name="T16" fmla="*/ 349 w 455"/>
                  <a:gd name="T17" fmla="*/ 35 h 453"/>
                  <a:gd name="T18" fmla="*/ 324 w 455"/>
                  <a:gd name="T19" fmla="*/ 21 h 453"/>
                  <a:gd name="T20" fmla="*/ 298 w 455"/>
                  <a:gd name="T21" fmla="*/ 11 h 453"/>
                  <a:gd name="T22" fmla="*/ 270 w 455"/>
                  <a:gd name="T23" fmla="*/ 4 h 453"/>
                  <a:gd name="T24" fmla="*/ 242 w 455"/>
                  <a:gd name="T25" fmla="*/ 0 h 453"/>
                  <a:gd name="T26" fmla="*/ 213 w 455"/>
                  <a:gd name="T27" fmla="*/ 0 h 453"/>
                  <a:gd name="T28" fmla="*/ 185 w 455"/>
                  <a:gd name="T29" fmla="*/ 4 h 453"/>
                  <a:gd name="T30" fmla="*/ 157 w 455"/>
                  <a:gd name="T31" fmla="*/ 11 h 453"/>
                  <a:gd name="T32" fmla="*/ 131 w 455"/>
                  <a:gd name="T33" fmla="*/ 21 h 453"/>
                  <a:gd name="T34" fmla="*/ 106 w 455"/>
                  <a:gd name="T35" fmla="*/ 35 h 453"/>
                  <a:gd name="T36" fmla="*/ 83 w 455"/>
                  <a:gd name="T37" fmla="*/ 52 h 453"/>
                  <a:gd name="T38" fmla="*/ 62 w 455"/>
                  <a:gd name="T39" fmla="*/ 71 h 453"/>
                  <a:gd name="T40" fmla="*/ 44 w 455"/>
                  <a:gd name="T41" fmla="*/ 93 h 453"/>
                  <a:gd name="T42" fmla="*/ 28 w 455"/>
                  <a:gd name="T43" fmla="*/ 117 h 453"/>
                  <a:gd name="T44" fmla="*/ 16 w 455"/>
                  <a:gd name="T45" fmla="*/ 143 h 453"/>
                  <a:gd name="T46" fmla="*/ 7 w 455"/>
                  <a:gd name="T47" fmla="*/ 170 h 453"/>
                  <a:gd name="T48" fmla="*/ 2 w 455"/>
                  <a:gd name="T49" fmla="*/ 198 h 453"/>
                  <a:gd name="T50" fmla="*/ 0 w 455"/>
                  <a:gd name="T51" fmla="*/ 227 h 453"/>
                  <a:gd name="T52" fmla="*/ 2 w 455"/>
                  <a:gd name="T53" fmla="*/ 255 h 453"/>
                  <a:gd name="T54" fmla="*/ 7 w 455"/>
                  <a:gd name="T55" fmla="*/ 283 h 453"/>
                  <a:gd name="T56" fmla="*/ 16 w 455"/>
                  <a:gd name="T57" fmla="*/ 310 h 453"/>
                  <a:gd name="T58" fmla="*/ 28 w 455"/>
                  <a:gd name="T59" fmla="*/ 336 h 453"/>
                  <a:gd name="T60" fmla="*/ 44 w 455"/>
                  <a:gd name="T61" fmla="*/ 360 h 453"/>
                  <a:gd name="T62" fmla="*/ 62 w 455"/>
                  <a:gd name="T63" fmla="*/ 382 h 453"/>
                  <a:gd name="T64" fmla="*/ 83 w 455"/>
                  <a:gd name="T65" fmla="*/ 402 h 453"/>
                  <a:gd name="T66" fmla="*/ 106 w 455"/>
                  <a:gd name="T67" fmla="*/ 419 h 453"/>
                  <a:gd name="T68" fmla="*/ 131 w 455"/>
                  <a:gd name="T69" fmla="*/ 432 h 453"/>
                  <a:gd name="T70" fmla="*/ 157 w 455"/>
                  <a:gd name="T71" fmla="*/ 443 h 453"/>
                  <a:gd name="T72" fmla="*/ 185 w 455"/>
                  <a:gd name="T73" fmla="*/ 450 h 453"/>
                  <a:gd name="T74" fmla="*/ 213 w 455"/>
                  <a:gd name="T75" fmla="*/ 453 h 453"/>
                  <a:gd name="T76" fmla="*/ 242 w 455"/>
                  <a:gd name="T77" fmla="*/ 453 h 453"/>
                  <a:gd name="T78" fmla="*/ 270 w 455"/>
                  <a:gd name="T79" fmla="*/ 450 h 453"/>
                  <a:gd name="T80" fmla="*/ 298 w 455"/>
                  <a:gd name="T81" fmla="*/ 443 h 453"/>
                  <a:gd name="T82" fmla="*/ 324 w 455"/>
                  <a:gd name="T83" fmla="*/ 432 h 453"/>
                  <a:gd name="T84" fmla="*/ 349 w 455"/>
                  <a:gd name="T85" fmla="*/ 419 h 453"/>
                  <a:gd name="T86" fmla="*/ 372 w 455"/>
                  <a:gd name="T87" fmla="*/ 402 h 453"/>
                  <a:gd name="T88" fmla="*/ 393 w 455"/>
                  <a:gd name="T89" fmla="*/ 382 h 453"/>
                  <a:gd name="T90" fmla="*/ 411 w 455"/>
                  <a:gd name="T91" fmla="*/ 360 h 453"/>
                  <a:gd name="T92" fmla="*/ 426 w 455"/>
                  <a:gd name="T93" fmla="*/ 336 h 453"/>
                  <a:gd name="T94" fmla="*/ 439 w 455"/>
                  <a:gd name="T95" fmla="*/ 310 h 453"/>
                  <a:gd name="T96" fmla="*/ 447 w 455"/>
                  <a:gd name="T97" fmla="*/ 283 h 453"/>
                  <a:gd name="T98" fmla="*/ 453 w 455"/>
                  <a:gd name="T99" fmla="*/ 255 h 453"/>
                  <a:gd name="T100" fmla="*/ 455 w 455"/>
                  <a:gd name="T101" fmla="*/ 227 h 453"/>
                  <a:gd name="T102" fmla="*/ 453 w 455"/>
                  <a:gd name="T103" fmla="*/ 198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55" h="453">
                    <a:moveTo>
                      <a:pt x="453" y="198"/>
                    </a:moveTo>
                    <a:lnTo>
                      <a:pt x="453" y="198"/>
                    </a:lnTo>
                    <a:lnTo>
                      <a:pt x="447" y="170"/>
                    </a:lnTo>
                    <a:lnTo>
                      <a:pt x="439" y="143"/>
                    </a:lnTo>
                    <a:lnTo>
                      <a:pt x="426" y="117"/>
                    </a:lnTo>
                    <a:lnTo>
                      <a:pt x="411" y="93"/>
                    </a:lnTo>
                    <a:lnTo>
                      <a:pt x="393" y="71"/>
                    </a:lnTo>
                    <a:lnTo>
                      <a:pt x="372" y="52"/>
                    </a:lnTo>
                    <a:lnTo>
                      <a:pt x="349" y="35"/>
                    </a:lnTo>
                    <a:lnTo>
                      <a:pt x="324" y="21"/>
                    </a:lnTo>
                    <a:lnTo>
                      <a:pt x="298" y="11"/>
                    </a:lnTo>
                    <a:lnTo>
                      <a:pt x="270" y="4"/>
                    </a:lnTo>
                    <a:lnTo>
                      <a:pt x="242" y="0"/>
                    </a:lnTo>
                    <a:lnTo>
                      <a:pt x="213" y="0"/>
                    </a:lnTo>
                    <a:lnTo>
                      <a:pt x="185" y="4"/>
                    </a:lnTo>
                    <a:lnTo>
                      <a:pt x="157" y="11"/>
                    </a:lnTo>
                    <a:lnTo>
                      <a:pt x="131" y="21"/>
                    </a:lnTo>
                    <a:lnTo>
                      <a:pt x="106" y="35"/>
                    </a:lnTo>
                    <a:lnTo>
                      <a:pt x="83" y="52"/>
                    </a:lnTo>
                    <a:lnTo>
                      <a:pt x="62" y="71"/>
                    </a:lnTo>
                    <a:lnTo>
                      <a:pt x="44" y="93"/>
                    </a:lnTo>
                    <a:lnTo>
                      <a:pt x="28" y="117"/>
                    </a:lnTo>
                    <a:lnTo>
                      <a:pt x="16" y="143"/>
                    </a:lnTo>
                    <a:lnTo>
                      <a:pt x="7" y="170"/>
                    </a:lnTo>
                    <a:lnTo>
                      <a:pt x="2" y="198"/>
                    </a:lnTo>
                    <a:lnTo>
                      <a:pt x="0" y="227"/>
                    </a:lnTo>
                    <a:lnTo>
                      <a:pt x="2" y="255"/>
                    </a:lnTo>
                    <a:lnTo>
                      <a:pt x="7" y="283"/>
                    </a:lnTo>
                    <a:lnTo>
                      <a:pt x="16" y="310"/>
                    </a:lnTo>
                    <a:lnTo>
                      <a:pt x="28" y="336"/>
                    </a:lnTo>
                    <a:lnTo>
                      <a:pt x="44" y="360"/>
                    </a:lnTo>
                    <a:lnTo>
                      <a:pt x="62" y="382"/>
                    </a:lnTo>
                    <a:lnTo>
                      <a:pt x="83" y="402"/>
                    </a:lnTo>
                    <a:lnTo>
                      <a:pt x="106" y="419"/>
                    </a:lnTo>
                    <a:lnTo>
                      <a:pt x="131" y="432"/>
                    </a:lnTo>
                    <a:lnTo>
                      <a:pt x="157" y="443"/>
                    </a:lnTo>
                    <a:lnTo>
                      <a:pt x="185" y="450"/>
                    </a:lnTo>
                    <a:lnTo>
                      <a:pt x="213" y="453"/>
                    </a:lnTo>
                    <a:lnTo>
                      <a:pt x="242" y="453"/>
                    </a:lnTo>
                    <a:lnTo>
                      <a:pt x="270" y="450"/>
                    </a:lnTo>
                    <a:lnTo>
                      <a:pt x="298" y="443"/>
                    </a:lnTo>
                    <a:lnTo>
                      <a:pt x="324" y="432"/>
                    </a:lnTo>
                    <a:lnTo>
                      <a:pt x="349" y="419"/>
                    </a:lnTo>
                    <a:lnTo>
                      <a:pt x="372" y="402"/>
                    </a:lnTo>
                    <a:lnTo>
                      <a:pt x="393" y="382"/>
                    </a:lnTo>
                    <a:lnTo>
                      <a:pt x="411" y="360"/>
                    </a:lnTo>
                    <a:lnTo>
                      <a:pt x="426" y="336"/>
                    </a:lnTo>
                    <a:lnTo>
                      <a:pt x="439" y="310"/>
                    </a:lnTo>
                    <a:lnTo>
                      <a:pt x="447" y="283"/>
                    </a:lnTo>
                    <a:lnTo>
                      <a:pt x="453" y="255"/>
                    </a:lnTo>
                    <a:lnTo>
                      <a:pt x="455" y="227"/>
                    </a:lnTo>
                    <a:lnTo>
                      <a:pt x="453" y="19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41" name="Freeform 1131"/>
              <p:cNvSpPr>
                <a:spLocks/>
              </p:cNvSpPr>
              <p:nvPr/>
            </p:nvSpPr>
            <p:spPr bwMode="auto">
              <a:xfrm>
                <a:off x="5788" y="2040"/>
                <a:ext cx="235" cy="234"/>
              </a:xfrm>
              <a:custGeom>
                <a:avLst/>
                <a:gdLst>
                  <a:gd name="T0" fmla="*/ 453 w 455"/>
                  <a:gd name="T1" fmla="*/ 198 h 453"/>
                  <a:gd name="T2" fmla="*/ 453 w 455"/>
                  <a:gd name="T3" fmla="*/ 198 h 453"/>
                  <a:gd name="T4" fmla="*/ 447 w 455"/>
                  <a:gd name="T5" fmla="*/ 170 h 453"/>
                  <a:gd name="T6" fmla="*/ 439 w 455"/>
                  <a:gd name="T7" fmla="*/ 143 h 453"/>
                  <a:gd name="T8" fmla="*/ 426 w 455"/>
                  <a:gd name="T9" fmla="*/ 117 h 453"/>
                  <a:gd name="T10" fmla="*/ 411 w 455"/>
                  <a:gd name="T11" fmla="*/ 93 h 453"/>
                  <a:gd name="T12" fmla="*/ 393 w 455"/>
                  <a:gd name="T13" fmla="*/ 71 h 453"/>
                  <a:gd name="T14" fmla="*/ 372 w 455"/>
                  <a:gd name="T15" fmla="*/ 52 h 453"/>
                  <a:gd name="T16" fmla="*/ 349 w 455"/>
                  <a:gd name="T17" fmla="*/ 35 h 453"/>
                  <a:gd name="T18" fmla="*/ 324 w 455"/>
                  <a:gd name="T19" fmla="*/ 21 h 453"/>
                  <a:gd name="T20" fmla="*/ 298 w 455"/>
                  <a:gd name="T21" fmla="*/ 11 h 453"/>
                  <a:gd name="T22" fmla="*/ 270 w 455"/>
                  <a:gd name="T23" fmla="*/ 4 h 453"/>
                  <a:gd name="T24" fmla="*/ 242 w 455"/>
                  <a:gd name="T25" fmla="*/ 0 h 453"/>
                  <a:gd name="T26" fmla="*/ 213 w 455"/>
                  <a:gd name="T27" fmla="*/ 0 h 453"/>
                  <a:gd name="T28" fmla="*/ 185 w 455"/>
                  <a:gd name="T29" fmla="*/ 4 h 453"/>
                  <a:gd name="T30" fmla="*/ 157 w 455"/>
                  <a:gd name="T31" fmla="*/ 11 h 453"/>
                  <a:gd name="T32" fmla="*/ 131 w 455"/>
                  <a:gd name="T33" fmla="*/ 21 h 453"/>
                  <a:gd name="T34" fmla="*/ 106 w 455"/>
                  <a:gd name="T35" fmla="*/ 35 h 453"/>
                  <a:gd name="T36" fmla="*/ 83 w 455"/>
                  <a:gd name="T37" fmla="*/ 52 h 453"/>
                  <a:gd name="T38" fmla="*/ 62 w 455"/>
                  <a:gd name="T39" fmla="*/ 71 h 453"/>
                  <a:gd name="T40" fmla="*/ 44 w 455"/>
                  <a:gd name="T41" fmla="*/ 93 h 453"/>
                  <a:gd name="T42" fmla="*/ 28 w 455"/>
                  <a:gd name="T43" fmla="*/ 117 h 453"/>
                  <a:gd name="T44" fmla="*/ 16 w 455"/>
                  <a:gd name="T45" fmla="*/ 143 h 453"/>
                  <a:gd name="T46" fmla="*/ 7 w 455"/>
                  <a:gd name="T47" fmla="*/ 170 h 453"/>
                  <a:gd name="T48" fmla="*/ 2 w 455"/>
                  <a:gd name="T49" fmla="*/ 198 h 453"/>
                  <a:gd name="T50" fmla="*/ 0 w 455"/>
                  <a:gd name="T51" fmla="*/ 227 h 453"/>
                  <a:gd name="T52" fmla="*/ 2 w 455"/>
                  <a:gd name="T53" fmla="*/ 255 h 453"/>
                  <a:gd name="T54" fmla="*/ 7 w 455"/>
                  <a:gd name="T55" fmla="*/ 283 h 453"/>
                  <a:gd name="T56" fmla="*/ 16 w 455"/>
                  <a:gd name="T57" fmla="*/ 310 h 453"/>
                  <a:gd name="T58" fmla="*/ 28 w 455"/>
                  <a:gd name="T59" fmla="*/ 336 h 453"/>
                  <a:gd name="T60" fmla="*/ 44 w 455"/>
                  <a:gd name="T61" fmla="*/ 360 h 453"/>
                  <a:gd name="T62" fmla="*/ 62 w 455"/>
                  <a:gd name="T63" fmla="*/ 382 h 453"/>
                  <a:gd name="T64" fmla="*/ 83 w 455"/>
                  <a:gd name="T65" fmla="*/ 402 h 453"/>
                  <a:gd name="T66" fmla="*/ 106 w 455"/>
                  <a:gd name="T67" fmla="*/ 419 h 453"/>
                  <a:gd name="T68" fmla="*/ 131 w 455"/>
                  <a:gd name="T69" fmla="*/ 432 h 453"/>
                  <a:gd name="T70" fmla="*/ 157 w 455"/>
                  <a:gd name="T71" fmla="*/ 443 h 453"/>
                  <a:gd name="T72" fmla="*/ 185 w 455"/>
                  <a:gd name="T73" fmla="*/ 450 h 453"/>
                  <a:gd name="T74" fmla="*/ 213 w 455"/>
                  <a:gd name="T75" fmla="*/ 453 h 453"/>
                  <a:gd name="T76" fmla="*/ 242 w 455"/>
                  <a:gd name="T77" fmla="*/ 453 h 453"/>
                  <a:gd name="T78" fmla="*/ 270 w 455"/>
                  <a:gd name="T79" fmla="*/ 450 h 453"/>
                  <a:gd name="T80" fmla="*/ 298 w 455"/>
                  <a:gd name="T81" fmla="*/ 443 h 453"/>
                  <a:gd name="T82" fmla="*/ 324 w 455"/>
                  <a:gd name="T83" fmla="*/ 432 h 453"/>
                  <a:gd name="T84" fmla="*/ 349 w 455"/>
                  <a:gd name="T85" fmla="*/ 419 h 453"/>
                  <a:gd name="T86" fmla="*/ 372 w 455"/>
                  <a:gd name="T87" fmla="*/ 402 h 453"/>
                  <a:gd name="T88" fmla="*/ 393 w 455"/>
                  <a:gd name="T89" fmla="*/ 382 h 453"/>
                  <a:gd name="T90" fmla="*/ 411 w 455"/>
                  <a:gd name="T91" fmla="*/ 360 h 453"/>
                  <a:gd name="T92" fmla="*/ 426 w 455"/>
                  <a:gd name="T93" fmla="*/ 336 h 453"/>
                  <a:gd name="T94" fmla="*/ 439 w 455"/>
                  <a:gd name="T95" fmla="*/ 310 h 453"/>
                  <a:gd name="T96" fmla="*/ 447 w 455"/>
                  <a:gd name="T97" fmla="*/ 283 h 453"/>
                  <a:gd name="T98" fmla="*/ 453 w 455"/>
                  <a:gd name="T99" fmla="*/ 255 h 453"/>
                  <a:gd name="T100" fmla="*/ 455 w 455"/>
                  <a:gd name="T101" fmla="*/ 227 h 453"/>
                  <a:gd name="T102" fmla="*/ 453 w 455"/>
                  <a:gd name="T103" fmla="*/ 198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55" h="453">
                    <a:moveTo>
                      <a:pt x="453" y="198"/>
                    </a:moveTo>
                    <a:lnTo>
                      <a:pt x="453" y="198"/>
                    </a:lnTo>
                    <a:lnTo>
                      <a:pt x="447" y="170"/>
                    </a:lnTo>
                    <a:lnTo>
                      <a:pt x="439" y="143"/>
                    </a:lnTo>
                    <a:lnTo>
                      <a:pt x="426" y="117"/>
                    </a:lnTo>
                    <a:lnTo>
                      <a:pt x="411" y="93"/>
                    </a:lnTo>
                    <a:lnTo>
                      <a:pt x="393" y="71"/>
                    </a:lnTo>
                    <a:lnTo>
                      <a:pt x="372" y="52"/>
                    </a:lnTo>
                    <a:lnTo>
                      <a:pt x="349" y="35"/>
                    </a:lnTo>
                    <a:lnTo>
                      <a:pt x="324" y="21"/>
                    </a:lnTo>
                    <a:lnTo>
                      <a:pt x="298" y="11"/>
                    </a:lnTo>
                    <a:lnTo>
                      <a:pt x="270" y="4"/>
                    </a:lnTo>
                    <a:lnTo>
                      <a:pt x="242" y="0"/>
                    </a:lnTo>
                    <a:lnTo>
                      <a:pt x="213" y="0"/>
                    </a:lnTo>
                    <a:lnTo>
                      <a:pt x="185" y="4"/>
                    </a:lnTo>
                    <a:lnTo>
                      <a:pt x="157" y="11"/>
                    </a:lnTo>
                    <a:lnTo>
                      <a:pt x="131" y="21"/>
                    </a:lnTo>
                    <a:lnTo>
                      <a:pt x="106" y="35"/>
                    </a:lnTo>
                    <a:lnTo>
                      <a:pt x="83" y="52"/>
                    </a:lnTo>
                    <a:lnTo>
                      <a:pt x="62" y="71"/>
                    </a:lnTo>
                    <a:lnTo>
                      <a:pt x="44" y="93"/>
                    </a:lnTo>
                    <a:lnTo>
                      <a:pt x="28" y="117"/>
                    </a:lnTo>
                    <a:lnTo>
                      <a:pt x="16" y="143"/>
                    </a:lnTo>
                    <a:lnTo>
                      <a:pt x="7" y="170"/>
                    </a:lnTo>
                    <a:lnTo>
                      <a:pt x="2" y="198"/>
                    </a:lnTo>
                    <a:lnTo>
                      <a:pt x="0" y="227"/>
                    </a:lnTo>
                    <a:lnTo>
                      <a:pt x="2" y="255"/>
                    </a:lnTo>
                    <a:lnTo>
                      <a:pt x="7" y="283"/>
                    </a:lnTo>
                    <a:lnTo>
                      <a:pt x="16" y="310"/>
                    </a:lnTo>
                    <a:lnTo>
                      <a:pt x="28" y="336"/>
                    </a:lnTo>
                    <a:lnTo>
                      <a:pt x="44" y="360"/>
                    </a:lnTo>
                    <a:lnTo>
                      <a:pt x="62" y="382"/>
                    </a:lnTo>
                    <a:lnTo>
                      <a:pt x="83" y="402"/>
                    </a:lnTo>
                    <a:lnTo>
                      <a:pt x="106" y="419"/>
                    </a:lnTo>
                    <a:lnTo>
                      <a:pt x="131" y="432"/>
                    </a:lnTo>
                    <a:lnTo>
                      <a:pt x="157" y="443"/>
                    </a:lnTo>
                    <a:lnTo>
                      <a:pt x="185" y="450"/>
                    </a:lnTo>
                    <a:lnTo>
                      <a:pt x="213" y="453"/>
                    </a:lnTo>
                    <a:lnTo>
                      <a:pt x="242" y="453"/>
                    </a:lnTo>
                    <a:lnTo>
                      <a:pt x="270" y="450"/>
                    </a:lnTo>
                    <a:lnTo>
                      <a:pt x="298" y="443"/>
                    </a:lnTo>
                    <a:lnTo>
                      <a:pt x="324" y="432"/>
                    </a:lnTo>
                    <a:lnTo>
                      <a:pt x="349" y="419"/>
                    </a:lnTo>
                    <a:lnTo>
                      <a:pt x="372" y="402"/>
                    </a:lnTo>
                    <a:lnTo>
                      <a:pt x="393" y="382"/>
                    </a:lnTo>
                    <a:lnTo>
                      <a:pt x="411" y="360"/>
                    </a:lnTo>
                    <a:lnTo>
                      <a:pt x="426" y="336"/>
                    </a:lnTo>
                    <a:lnTo>
                      <a:pt x="439" y="310"/>
                    </a:lnTo>
                    <a:lnTo>
                      <a:pt x="447" y="283"/>
                    </a:lnTo>
                    <a:lnTo>
                      <a:pt x="453" y="255"/>
                    </a:lnTo>
                    <a:lnTo>
                      <a:pt x="455" y="227"/>
                    </a:lnTo>
                    <a:lnTo>
                      <a:pt x="453" y="198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42" name="Freeform 1132"/>
              <p:cNvSpPr>
                <a:spLocks/>
              </p:cNvSpPr>
              <p:nvPr/>
            </p:nvSpPr>
            <p:spPr bwMode="auto">
              <a:xfrm>
                <a:off x="5188" y="1746"/>
                <a:ext cx="129" cy="129"/>
              </a:xfrm>
              <a:custGeom>
                <a:avLst/>
                <a:gdLst>
                  <a:gd name="T0" fmla="*/ 249 w 250"/>
                  <a:gd name="T1" fmla="*/ 109 h 250"/>
                  <a:gd name="T2" fmla="*/ 249 w 250"/>
                  <a:gd name="T3" fmla="*/ 109 h 250"/>
                  <a:gd name="T4" fmla="*/ 246 w 250"/>
                  <a:gd name="T5" fmla="*/ 94 h 250"/>
                  <a:gd name="T6" fmla="*/ 241 w 250"/>
                  <a:gd name="T7" fmla="*/ 79 h 250"/>
                  <a:gd name="T8" fmla="*/ 235 w 250"/>
                  <a:gd name="T9" fmla="*/ 65 h 250"/>
                  <a:gd name="T10" fmla="*/ 226 w 250"/>
                  <a:gd name="T11" fmla="*/ 51 h 250"/>
                  <a:gd name="T12" fmla="*/ 216 w 250"/>
                  <a:gd name="T13" fmla="*/ 39 h 250"/>
                  <a:gd name="T14" fmla="*/ 205 w 250"/>
                  <a:gd name="T15" fmla="*/ 29 h 250"/>
                  <a:gd name="T16" fmla="*/ 192 w 250"/>
                  <a:gd name="T17" fmla="*/ 19 h 250"/>
                  <a:gd name="T18" fmla="*/ 178 w 250"/>
                  <a:gd name="T19" fmla="*/ 12 h 250"/>
                  <a:gd name="T20" fmla="*/ 164 w 250"/>
                  <a:gd name="T21" fmla="*/ 6 h 250"/>
                  <a:gd name="T22" fmla="*/ 148 w 250"/>
                  <a:gd name="T23" fmla="*/ 2 h 250"/>
                  <a:gd name="T24" fmla="*/ 133 w 250"/>
                  <a:gd name="T25" fmla="*/ 0 h 250"/>
                  <a:gd name="T26" fmla="*/ 117 w 250"/>
                  <a:gd name="T27" fmla="*/ 0 h 250"/>
                  <a:gd name="T28" fmla="*/ 102 w 250"/>
                  <a:gd name="T29" fmla="*/ 2 h 250"/>
                  <a:gd name="T30" fmla="*/ 86 w 250"/>
                  <a:gd name="T31" fmla="*/ 6 h 250"/>
                  <a:gd name="T32" fmla="*/ 72 w 250"/>
                  <a:gd name="T33" fmla="*/ 12 h 250"/>
                  <a:gd name="T34" fmla="*/ 58 w 250"/>
                  <a:gd name="T35" fmla="*/ 19 h 250"/>
                  <a:gd name="T36" fmla="*/ 45 w 250"/>
                  <a:gd name="T37" fmla="*/ 29 h 250"/>
                  <a:gd name="T38" fmla="*/ 34 w 250"/>
                  <a:gd name="T39" fmla="*/ 39 h 250"/>
                  <a:gd name="T40" fmla="*/ 24 w 250"/>
                  <a:gd name="T41" fmla="*/ 51 h 250"/>
                  <a:gd name="T42" fmla="*/ 15 w 250"/>
                  <a:gd name="T43" fmla="*/ 65 h 250"/>
                  <a:gd name="T44" fmla="*/ 9 w 250"/>
                  <a:gd name="T45" fmla="*/ 79 h 250"/>
                  <a:gd name="T46" fmla="*/ 4 w 250"/>
                  <a:gd name="T47" fmla="*/ 94 h 250"/>
                  <a:gd name="T48" fmla="*/ 1 w 250"/>
                  <a:gd name="T49" fmla="*/ 109 h 250"/>
                  <a:gd name="T50" fmla="*/ 0 w 250"/>
                  <a:gd name="T51" fmla="*/ 125 h 250"/>
                  <a:gd name="T52" fmla="*/ 1 w 250"/>
                  <a:gd name="T53" fmla="*/ 141 h 250"/>
                  <a:gd name="T54" fmla="*/ 4 w 250"/>
                  <a:gd name="T55" fmla="*/ 156 h 250"/>
                  <a:gd name="T56" fmla="*/ 9 w 250"/>
                  <a:gd name="T57" fmla="*/ 171 h 250"/>
                  <a:gd name="T58" fmla="*/ 15 w 250"/>
                  <a:gd name="T59" fmla="*/ 185 h 250"/>
                  <a:gd name="T60" fmla="*/ 24 w 250"/>
                  <a:gd name="T61" fmla="*/ 199 h 250"/>
                  <a:gd name="T62" fmla="*/ 34 w 250"/>
                  <a:gd name="T63" fmla="*/ 211 h 250"/>
                  <a:gd name="T64" fmla="*/ 45 w 250"/>
                  <a:gd name="T65" fmla="*/ 221 h 250"/>
                  <a:gd name="T66" fmla="*/ 58 w 250"/>
                  <a:gd name="T67" fmla="*/ 231 h 250"/>
                  <a:gd name="T68" fmla="*/ 72 w 250"/>
                  <a:gd name="T69" fmla="*/ 238 h 250"/>
                  <a:gd name="T70" fmla="*/ 86 w 250"/>
                  <a:gd name="T71" fmla="*/ 244 h 250"/>
                  <a:gd name="T72" fmla="*/ 102 w 250"/>
                  <a:gd name="T73" fmla="*/ 248 h 250"/>
                  <a:gd name="T74" fmla="*/ 117 w 250"/>
                  <a:gd name="T75" fmla="*/ 250 h 250"/>
                  <a:gd name="T76" fmla="*/ 133 w 250"/>
                  <a:gd name="T77" fmla="*/ 250 h 250"/>
                  <a:gd name="T78" fmla="*/ 148 w 250"/>
                  <a:gd name="T79" fmla="*/ 248 h 250"/>
                  <a:gd name="T80" fmla="*/ 164 w 250"/>
                  <a:gd name="T81" fmla="*/ 244 h 250"/>
                  <a:gd name="T82" fmla="*/ 178 w 250"/>
                  <a:gd name="T83" fmla="*/ 238 h 250"/>
                  <a:gd name="T84" fmla="*/ 192 w 250"/>
                  <a:gd name="T85" fmla="*/ 231 h 250"/>
                  <a:gd name="T86" fmla="*/ 205 w 250"/>
                  <a:gd name="T87" fmla="*/ 221 h 250"/>
                  <a:gd name="T88" fmla="*/ 216 w 250"/>
                  <a:gd name="T89" fmla="*/ 211 h 250"/>
                  <a:gd name="T90" fmla="*/ 226 w 250"/>
                  <a:gd name="T91" fmla="*/ 199 h 250"/>
                  <a:gd name="T92" fmla="*/ 235 w 250"/>
                  <a:gd name="T93" fmla="*/ 185 h 250"/>
                  <a:gd name="T94" fmla="*/ 241 w 250"/>
                  <a:gd name="T95" fmla="*/ 171 h 250"/>
                  <a:gd name="T96" fmla="*/ 246 w 250"/>
                  <a:gd name="T97" fmla="*/ 156 h 250"/>
                  <a:gd name="T98" fmla="*/ 249 w 250"/>
                  <a:gd name="T99" fmla="*/ 141 h 250"/>
                  <a:gd name="T100" fmla="*/ 250 w 250"/>
                  <a:gd name="T101" fmla="*/ 125 h 250"/>
                  <a:gd name="T102" fmla="*/ 249 w 250"/>
                  <a:gd name="T103" fmla="*/ 109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50" h="250">
                    <a:moveTo>
                      <a:pt x="249" y="109"/>
                    </a:moveTo>
                    <a:lnTo>
                      <a:pt x="249" y="109"/>
                    </a:lnTo>
                    <a:lnTo>
                      <a:pt x="246" y="94"/>
                    </a:lnTo>
                    <a:lnTo>
                      <a:pt x="241" y="79"/>
                    </a:lnTo>
                    <a:lnTo>
                      <a:pt x="235" y="65"/>
                    </a:lnTo>
                    <a:lnTo>
                      <a:pt x="226" y="51"/>
                    </a:lnTo>
                    <a:lnTo>
                      <a:pt x="216" y="39"/>
                    </a:lnTo>
                    <a:lnTo>
                      <a:pt x="205" y="29"/>
                    </a:lnTo>
                    <a:lnTo>
                      <a:pt x="192" y="19"/>
                    </a:lnTo>
                    <a:lnTo>
                      <a:pt x="178" y="12"/>
                    </a:lnTo>
                    <a:lnTo>
                      <a:pt x="164" y="6"/>
                    </a:lnTo>
                    <a:lnTo>
                      <a:pt x="148" y="2"/>
                    </a:lnTo>
                    <a:lnTo>
                      <a:pt x="133" y="0"/>
                    </a:lnTo>
                    <a:lnTo>
                      <a:pt x="117" y="0"/>
                    </a:lnTo>
                    <a:lnTo>
                      <a:pt x="102" y="2"/>
                    </a:lnTo>
                    <a:lnTo>
                      <a:pt x="86" y="6"/>
                    </a:lnTo>
                    <a:lnTo>
                      <a:pt x="72" y="12"/>
                    </a:lnTo>
                    <a:lnTo>
                      <a:pt x="58" y="19"/>
                    </a:lnTo>
                    <a:lnTo>
                      <a:pt x="45" y="29"/>
                    </a:lnTo>
                    <a:lnTo>
                      <a:pt x="34" y="39"/>
                    </a:lnTo>
                    <a:lnTo>
                      <a:pt x="24" y="51"/>
                    </a:lnTo>
                    <a:lnTo>
                      <a:pt x="15" y="65"/>
                    </a:lnTo>
                    <a:lnTo>
                      <a:pt x="9" y="79"/>
                    </a:lnTo>
                    <a:lnTo>
                      <a:pt x="4" y="94"/>
                    </a:lnTo>
                    <a:lnTo>
                      <a:pt x="1" y="109"/>
                    </a:lnTo>
                    <a:lnTo>
                      <a:pt x="0" y="125"/>
                    </a:lnTo>
                    <a:lnTo>
                      <a:pt x="1" y="141"/>
                    </a:lnTo>
                    <a:lnTo>
                      <a:pt x="4" y="156"/>
                    </a:lnTo>
                    <a:lnTo>
                      <a:pt x="9" y="171"/>
                    </a:lnTo>
                    <a:lnTo>
                      <a:pt x="15" y="185"/>
                    </a:lnTo>
                    <a:lnTo>
                      <a:pt x="24" y="199"/>
                    </a:lnTo>
                    <a:lnTo>
                      <a:pt x="34" y="211"/>
                    </a:lnTo>
                    <a:lnTo>
                      <a:pt x="45" y="221"/>
                    </a:lnTo>
                    <a:lnTo>
                      <a:pt x="58" y="231"/>
                    </a:lnTo>
                    <a:lnTo>
                      <a:pt x="72" y="238"/>
                    </a:lnTo>
                    <a:lnTo>
                      <a:pt x="86" y="244"/>
                    </a:lnTo>
                    <a:lnTo>
                      <a:pt x="102" y="248"/>
                    </a:lnTo>
                    <a:lnTo>
                      <a:pt x="117" y="250"/>
                    </a:lnTo>
                    <a:lnTo>
                      <a:pt x="133" y="250"/>
                    </a:lnTo>
                    <a:lnTo>
                      <a:pt x="148" y="248"/>
                    </a:lnTo>
                    <a:lnTo>
                      <a:pt x="164" y="244"/>
                    </a:lnTo>
                    <a:lnTo>
                      <a:pt x="178" y="238"/>
                    </a:lnTo>
                    <a:lnTo>
                      <a:pt x="192" y="231"/>
                    </a:lnTo>
                    <a:lnTo>
                      <a:pt x="205" y="221"/>
                    </a:lnTo>
                    <a:lnTo>
                      <a:pt x="216" y="211"/>
                    </a:lnTo>
                    <a:lnTo>
                      <a:pt x="226" y="199"/>
                    </a:lnTo>
                    <a:lnTo>
                      <a:pt x="235" y="185"/>
                    </a:lnTo>
                    <a:lnTo>
                      <a:pt x="241" y="171"/>
                    </a:lnTo>
                    <a:lnTo>
                      <a:pt x="246" y="156"/>
                    </a:lnTo>
                    <a:lnTo>
                      <a:pt x="249" y="141"/>
                    </a:lnTo>
                    <a:lnTo>
                      <a:pt x="250" y="125"/>
                    </a:lnTo>
                    <a:lnTo>
                      <a:pt x="249" y="10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43" name="Freeform 1133"/>
              <p:cNvSpPr>
                <a:spLocks/>
              </p:cNvSpPr>
              <p:nvPr/>
            </p:nvSpPr>
            <p:spPr bwMode="auto">
              <a:xfrm>
                <a:off x="5188" y="1746"/>
                <a:ext cx="129" cy="129"/>
              </a:xfrm>
              <a:custGeom>
                <a:avLst/>
                <a:gdLst>
                  <a:gd name="T0" fmla="*/ 249 w 250"/>
                  <a:gd name="T1" fmla="*/ 109 h 250"/>
                  <a:gd name="T2" fmla="*/ 249 w 250"/>
                  <a:gd name="T3" fmla="*/ 109 h 250"/>
                  <a:gd name="T4" fmla="*/ 246 w 250"/>
                  <a:gd name="T5" fmla="*/ 94 h 250"/>
                  <a:gd name="T6" fmla="*/ 241 w 250"/>
                  <a:gd name="T7" fmla="*/ 79 h 250"/>
                  <a:gd name="T8" fmla="*/ 235 w 250"/>
                  <a:gd name="T9" fmla="*/ 65 h 250"/>
                  <a:gd name="T10" fmla="*/ 226 w 250"/>
                  <a:gd name="T11" fmla="*/ 51 h 250"/>
                  <a:gd name="T12" fmla="*/ 216 w 250"/>
                  <a:gd name="T13" fmla="*/ 39 h 250"/>
                  <a:gd name="T14" fmla="*/ 205 w 250"/>
                  <a:gd name="T15" fmla="*/ 29 h 250"/>
                  <a:gd name="T16" fmla="*/ 192 w 250"/>
                  <a:gd name="T17" fmla="*/ 19 h 250"/>
                  <a:gd name="T18" fmla="*/ 178 w 250"/>
                  <a:gd name="T19" fmla="*/ 12 h 250"/>
                  <a:gd name="T20" fmla="*/ 164 w 250"/>
                  <a:gd name="T21" fmla="*/ 6 h 250"/>
                  <a:gd name="T22" fmla="*/ 148 w 250"/>
                  <a:gd name="T23" fmla="*/ 2 h 250"/>
                  <a:gd name="T24" fmla="*/ 133 w 250"/>
                  <a:gd name="T25" fmla="*/ 0 h 250"/>
                  <a:gd name="T26" fmla="*/ 117 w 250"/>
                  <a:gd name="T27" fmla="*/ 0 h 250"/>
                  <a:gd name="T28" fmla="*/ 102 w 250"/>
                  <a:gd name="T29" fmla="*/ 2 h 250"/>
                  <a:gd name="T30" fmla="*/ 86 w 250"/>
                  <a:gd name="T31" fmla="*/ 6 h 250"/>
                  <a:gd name="T32" fmla="*/ 72 w 250"/>
                  <a:gd name="T33" fmla="*/ 12 h 250"/>
                  <a:gd name="T34" fmla="*/ 58 w 250"/>
                  <a:gd name="T35" fmla="*/ 19 h 250"/>
                  <a:gd name="T36" fmla="*/ 45 w 250"/>
                  <a:gd name="T37" fmla="*/ 29 h 250"/>
                  <a:gd name="T38" fmla="*/ 34 w 250"/>
                  <a:gd name="T39" fmla="*/ 39 h 250"/>
                  <a:gd name="T40" fmla="*/ 24 w 250"/>
                  <a:gd name="T41" fmla="*/ 51 h 250"/>
                  <a:gd name="T42" fmla="*/ 15 w 250"/>
                  <a:gd name="T43" fmla="*/ 65 h 250"/>
                  <a:gd name="T44" fmla="*/ 9 w 250"/>
                  <a:gd name="T45" fmla="*/ 79 h 250"/>
                  <a:gd name="T46" fmla="*/ 4 w 250"/>
                  <a:gd name="T47" fmla="*/ 94 h 250"/>
                  <a:gd name="T48" fmla="*/ 1 w 250"/>
                  <a:gd name="T49" fmla="*/ 109 h 250"/>
                  <a:gd name="T50" fmla="*/ 0 w 250"/>
                  <a:gd name="T51" fmla="*/ 125 h 250"/>
                  <a:gd name="T52" fmla="*/ 1 w 250"/>
                  <a:gd name="T53" fmla="*/ 141 h 250"/>
                  <a:gd name="T54" fmla="*/ 4 w 250"/>
                  <a:gd name="T55" fmla="*/ 156 h 250"/>
                  <a:gd name="T56" fmla="*/ 9 w 250"/>
                  <a:gd name="T57" fmla="*/ 171 h 250"/>
                  <a:gd name="T58" fmla="*/ 15 w 250"/>
                  <a:gd name="T59" fmla="*/ 185 h 250"/>
                  <a:gd name="T60" fmla="*/ 24 w 250"/>
                  <a:gd name="T61" fmla="*/ 199 h 250"/>
                  <a:gd name="T62" fmla="*/ 34 w 250"/>
                  <a:gd name="T63" fmla="*/ 211 h 250"/>
                  <a:gd name="T64" fmla="*/ 45 w 250"/>
                  <a:gd name="T65" fmla="*/ 221 h 250"/>
                  <a:gd name="T66" fmla="*/ 58 w 250"/>
                  <a:gd name="T67" fmla="*/ 231 h 250"/>
                  <a:gd name="T68" fmla="*/ 72 w 250"/>
                  <a:gd name="T69" fmla="*/ 238 h 250"/>
                  <a:gd name="T70" fmla="*/ 86 w 250"/>
                  <a:gd name="T71" fmla="*/ 244 h 250"/>
                  <a:gd name="T72" fmla="*/ 102 w 250"/>
                  <a:gd name="T73" fmla="*/ 248 h 250"/>
                  <a:gd name="T74" fmla="*/ 117 w 250"/>
                  <a:gd name="T75" fmla="*/ 250 h 250"/>
                  <a:gd name="T76" fmla="*/ 133 w 250"/>
                  <a:gd name="T77" fmla="*/ 250 h 250"/>
                  <a:gd name="T78" fmla="*/ 148 w 250"/>
                  <a:gd name="T79" fmla="*/ 248 h 250"/>
                  <a:gd name="T80" fmla="*/ 164 w 250"/>
                  <a:gd name="T81" fmla="*/ 244 h 250"/>
                  <a:gd name="T82" fmla="*/ 178 w 250"/>
                  <a:gd name="T83" fmla="*/ 238 h 250"/>
                  <a:gd name="T84" fmla="*/ 192 w 250"/>
                  <a:gd name="T85" fmla="*/ 231 h 250"/>
                  <a:gd name="T86" fmla="*/ 205 w 250"/>
                  <a:gd name="T87" fmla="*/ 221 h 250"/>
                  <a:gd name="T88" fmla="*/ 216 w 250"/>
                  <a:gd name="T89" fmla="*/ 211 h 250"/>
                  <a:gd name="T90" fmla="*/ 226 w 250"/>
                  <a:gd name="T91" fmla="*/ 199 h 250"/>
                  <a:gd name="T92" fmla="*/ 235 w 250"/>
                  <a:gd name="T93" fmla="*/ 185 h 250"/>
                  <a:gd name="T94" fmla="*/ 241 w 250"/>
                  <a:gd name="T95" fmla="*/ 171 h 250"/>
                  <a:gd name="T96" fmla="*/ 246 w 250"/>
                  <a:gd name="T97" fmla="*/ 156 h 250"/>
                  <a:gd name="T98" fmla="*/ 249 w 250"/>
                  <a:gd name="T99" fmla="*/ 141 h 250"/>
                  <a:gd name="T100" fmla="*/ 250 w 250"/>
                  <a:gd name="T101" fmla="*/ 125 h 250"/>
                  <a:gd name="T102" fmla="*/ 249 w 250"/>
                  <a:gd name="T103" fmla="*/ 109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50" h="250">
                    <a:moveTo>
                      <a:pt x="249" y="109"/>
                    </a:moveTo>
                    <a:lnTo>
                      <a:pt x="249" y="109"/>
                    </a:lnTo>
                    <a:lnTo>
                      <a:pt x="246" y="94"/>
                    </a:lnTo>
                    <a:lnTo>
                      <a:pt x="241" y="79"/>
                    </a:lnTo>
                    <a:lnTo>
                      <a:pt x="235" y="65"/>
                    </a:lnTo>
                    <a:lnTo>
                      <a:pt x="226" y="51"/>
                    </a:lnTo>
                    <a:lnTo>
                      <a:pt x="216" y="39"/>
                    </a:lnTo>
                    <a:lnTo>
                      <a:pt x="205" y="29"/>
                    </a:lnTo>
                    <a:lnTo>
                      <a:pt x="192" y="19"/>
                    </a:lnTo>
                    <a:lnTo>
                      <a:pt x="178" y="12"/>
                    </a:lnTo>
                    <a:lnTo>
                      <a:pt x="164" y="6"/>
                    </a:lnTo>
                    <a:lnTo>
                      <a:pt x="148" y="2"/>
                    </a:lnTo>
                    <a:lnTo>
                      <a:pt x="133" y="0"/>
                    </a:lnTo>
                    <a:lnTo>
                      <a:pt x="117" y="0"/>
                    </a:lnTo>
                    <a:lnTo>
                      <a:pt x="102" y="2"/>
                    </a:lnTo>
                    <a:lnTo>
                      <a:pt x="86" y="6"/>
                    </a:lnTo>
                    <a:lnTo>
                      <a:pt x="72" y="12"/>
                    </a:lnTo>
                    <a:lnTo>
                      <a:pt x="58" y="19"/>
                    </a:lnTo>
                    <a:lnTo>
                      <a:pt x="45" y="29"/>
                    </a:lnTo>
                    <a:lnTo>
                      <a:pt x="34" y="39"/>
                    </a:lnTo>
                    <a:lnTo>
                      <a:pt x="24" y="51"/>
                    </a:lnTo>
                    <a:lnTo>
                      <a:pt x="15" y="65"/>
                    </a:lnTo>
                    <a:lnTo>
                      <a:pt x="9" y="79"/>
                    </a:lnTo>
                    <a:lnTo>
                      <a:pt x="4" y="94"/>
                    </a:lnTo>
                    <a:lnTo>
                      <a:pt x="1" y="109"/>
                    </a:lnTo>
                    <a:lnTo>
                      <a:pt x="0" y="125"/>
                    </a:lnTo>
                    <a:lnTo>
                      <a:pt x="1" y="141"/>
                    </a:lnTo>
                    <a:lnTo>
                      <a:pt x="4" y="156"/>
                    </a:lnTo>
                    <a:lnTo>
                      <a:pt x="9" y="171"/>
                    </a:lnTo>
                    <a:lnTo>
                      <a:pt x="15" y="185"/>
                    </a:lnTo>
                    <a:lnTo>
                      <a:pt x="24" y="199"/>
                    </a:lnTo>
                    <a:lnTo>
                      <a:pt x="34" y="211"/>
                    </a:lnTo>
                    <a:lnTo>
                      <a:pt x="45" y="221"/>
                    </a:lnTo>
                    <a:lnTo>
                      <a:pt x="58" y="231"/>
                    </a:lnTo>
                    <a:lnTo>
                      <a:pt x="72" y="238"/>
                    </a:lnTo>
                    <a:lnTo>
                      <a:pt x="86" y="244"/>
                    </a:lnTo>
                    <a:lnTo>
                      <a:pt x="102" y="248"/>
                    </a:lnTo>
                    <a:lnTo>
                      <a:pt x="117" y="250"/>
                    </a:lnTo>
                    <a:lnTo>
                      <a:pt x="133" y="250"/>
                    </a:lnTo>
                    <a:lnTo>
                      <a:pt x="148" y="248"/>
                    </a:lnTo>
                    <a:lnTo>
                      <a:pt x="164" y="244"/>
                    </a:lnTo>
                    <a:lnTo>
                      <a:pt x="178" y="238"/>
                    </a:lnTo>
                    <a:lnTo>
                      <a:pt x="192" y="231"/>
                    </a:lnTo>
                    <a:lnTo>
                      <a:pt x="205" y="221"/>
                    </a:lnTo>
                    <a:lnTo>
                      <a:pt x="216" y="211"/>
                    </a:lnTo>
                    <a:lnTo>
                      <a:pt x="226" y="199"/>
                    </a:lnTo>
                    <a:lnTo>
                      <a:pt x="235" y="185"/>
                    </a:lnTo>
                    <a:lnTo>
                      <a:pt x="241" y="171"/>
                    </a:lnTo>
                    <a:lnTo>
                      <a:pt x="246" y="156"/>
                    </a:lnTo>
                    <a:lnTo>
                      <a:pt x="249" y="141"/>
                    </a:lnTo>
                    <a:lnTo>
                      <a:pt x="250" y="125"/>
                    </a:lnTo>
                    <a:lnTo>
                      <a:pt x="249" y="10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44" name="Freeform 1134"/>
              <p:cNvSpPr>
                <a:spLocks/>
              </p:cNvSpPr>
              <p:nvPr/>
            </p:nvSpPr>
            <p:spPr bwMode="auto">
              <a:xfrm>
                <a:off x="5711" y="1385"/>
                <a:ext cx="121" cy="121"/>
              </a:xfrm>
              <a:custGeom>
                <a:avLst/>
                <a:gdLst>
                  <a:gd name="T0" fmla="*/ 233 w 234"/>
                  <a:gd name="T1" fmla="*/ 102 h 234"/>
                  <a:gd name="T2" fmla="*/ 233 w 234"/>
                  <a:gd name="T3" fmla="*/ 102 h 234"/>
                  <a:gd name="T4" fmla="*/ 230 w 234"/>
                  <a:gd name="T5" fmla="*/ 88 h 234"/>
                  <a:gd name="T6" fmla="*/ 226 w 234"/>
                  <a:gd name="T7" fmla="*/ 74 h 234"/>
                  <a:gd name="T8" fmla="*/ 220 w 234"/>
                  <a:gd name="T9" fmla="*/ 61 h 234"/>
                  <a:gd name="T10" fmla="*/ 212 w 234"/>
                  <a:gd name="T11" fmla="*/ 48 h 234"/>
                  <a:gd name="T12" fmla="*/ 202 w 234"/>
                  <a:gd name="T13" fmla="*/ 37 h 234"/>
                  <a:gd name="T14" fmla="*/ 192 w 234"/>
                  <a:gd name="T15" fmla="*/ 27 h 234"/>
                  <a:gd name="T16" fmla="*/ 180 w 234"/>
                  <a:gd name="T17" fmla="*/ 18 h 234"/>
                  <a:gd name="T18" fmla="*/ 167 w 234"/>
                  <a:gd name="T19" fmla="*/ 11 h 234"/>
                  <a:gd name="T20" fmla="*/ 153 w 234"/>
                  <a:gd name="T21" fmla="*/ 6 h 234"/>
                  <a:gd name="T22" fmla="*/ 139 w 234"/>
                  <a:gd name="T23" fmla="*/ 2 h 234"/>
                  <a:gd name="T24" fmla="*/ 124 w 234"/>
                  <a:gd name="T25" fmla="*/ 0 h 234"/>
                  <a:gd name="T26" fmla="*/ 110 w 234"/>
                  <a:gd name="T27" fmla="*/ 0 h 234"/>
                  <a:gd name="T28" fmla="*/ 95 w 234"/>
                  <a:gd name="T29" fmla="*/ 2 h 234"/>
                  <a:gd name="T30" fmla="*/ 81 w 234"/>
                  <a:gd name="T31" fmla="*/ 6 h 234"/>
                  <a:gd name="T32" fmla="*/ 67 w 234"/>
                  <a:gd name="T33" fmla="*/ 11 h 234"/>
                  <a:gd name="T34" fmla="*/ 54 w 234"/>
                  <a:gd name="T35" fmla="*/ 18 h 234"/>
                  <a:gd name="T36" fmla="*/ 42 w 234"/>
                  <a:gd name="T37" fmla="*/ 27 h 234"/>
                  <a:gd name="T38" fmla="*/ 32 w 234"/>
                  <a:gd name="T39" fmla="*/ 37 h 234"/>
                  <a:gd name="T40" fmla="*/ 22 w 234"/>
                  <a:gd name="T41" fmla="*/ 48 h 234"/>
                  <a:gd name="T42" fmla="*/ 14 w 234"/>
                  <a:gd name="T43" fmla="*/ 61 h 234"/>
                  <a:gd name="T44" fmla="*/ 8 w 234"/>
                  <a:gd name="T45" fmla="*/ 74 h 234"/>
                  <a:gd name="T46" fmla="*/ 4 w 234"/>
                  <a:gd name="T47" fmla="*/ 88 h 234"/>
                  <a:gd name="T48" fmla="*/ 1 w 234"/>
                  <a:gd name="T49" fmla="*/ 102 h 234"/>
                  <a:gd name="T50" fmla="*/ 0 w 234"/>
                  <a:gd name="T51" fmla="*/ 117 h 234"/>
                  <a:gd name="T52" fmla="*/ 1 w 234"/>
                  <a:gd name="T53" fmla="*/ 132 h 234"/>
                  <a:gd name="T54" fmla="*/ 4 w 234"/>
                  <a:gd name="T55" fmla="*/ 146 h 234"/>
                  <a:gd name="T56" fmla="*/ 8 w 234"/>
                  <a:gd name="T57" fmla="*/ 160 h 234"/>
                  <a:gd name="T58" fmla="*/ 14 w 234"/>
                  <a:gd name="T59" fmla="*/ 173 h 234"/>
                  <a:gd name="T60" fmla="*/ 22 w 234"/>
                  <a:gd name="T61" fmla="*/ 186 h 234"/>
                  <a:gd name="T62" fmla="*/ 32 w 234"/>
                  <a:gd name="T63" fmla="*/ 197 h 234"/>
                  <a:gd name="T64" fmla="*/ 42 w 234"/>
                  <a:gd name="T65" fmla="*/ 207 h 234"/>
                  <a:gd name="T66" fmla="*/ 54 w 234"/>
                  <a:gd name="T67" fmla="*/ 216 h 234"/>
                  <a:gd name="T68" fmla="*/ 67 w 234"/>
                  <a:gd name="T69" fmla="*/ 223 h 234"/>
                  <a:gd name="T70" fmla="*/ 81 w 234"/>
                  <a:gd name="T71" fmla="*/ 228 h 234"/>
                  <a:gd name="T72" fmla="*/ 95 w 234"/>
                  <a:gd name="T73" fmla="*/ 232 h 234"/>
                  <a:gd name="T74" fmla="*/ 110 w 234"/>
                  <a:gd name="T75" fmla="*/ 234 h 234"/>
                  <a:gd name="T76" fmla="*/ 124 w 234"/>
                  <a:gd name="T77" fmla="*/ 234 h 234"/>
                  <a:gd name="T78" fmla="*/ 139 w 234"/>
                  <a:gd name="T79" fmla="*/ 232 h 234"/>
                  <a:gd name="T80" fmla="*/ 153 w 234"/>
                  <a:gd name="T81" fmla="*/ 228 h 234"/>
                  <a:gd name="T82" fmla="*/ 167 w 234"/>
                  <a:gd name="T83" fmla="*/ 223 h 234"/>
                  <a:gd name="T84" fmla="*/ 180 w 234"/>
                  <a:gd name="T85" fmla="*/ 216 h 234"/>
                  <a:gd name="T86" fmla="*/ 192 w 234"/>
                  <a:gd name="T87" fmla="*/ 207 h 234"/>
                  <a:gd name="T88" fmla="*/ 202 w 234"/>
                  <a:gd name="T89" fmla="*/ 197 h 234"/>
                  <a:gd name="T90" fmla="*/ 212 w 234"/>
                  <a:gd name="T91" fmla="*/ 186 h 234"/>
                  <a:gd name="T92" fmla="*/ 220 w 234"/>
                  <a:gd name="T93" fmla="*/ 173 h 234"/>
                  <a:gd name="T94" fmla="*/ 226 w 234"/>
                  <a:gd name="T95" fmla="*/ 160 h 234"/>
                  <a:gd name="T96" fmla="*/ 230 w 234"/>
                  <a:gd name="T97" fmla="*/ 146 h 234"/>
                  <a:gd name="T98" fmla="*/ 233 w 234"/>
                  <a:gd name="T99" fmla="*/ 132 h 234"/>
                  <a:gd name="T100" fmla="*/ 234 w 234"/>
                  <a:gd name="T101" fmla="*/ 117 h 234"/>
                  <a:gd name="T102" fmla="*/ 233 w 234"/>
                  <a:gd name="T103" fmla="*/ 102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4" h="234">
                    <a:moveTo>
                      <a:pt x="233" y="102"/>
                    </a:moveTo>
                    <a:lnTo>
                      <a:pt x="233" y="102"/>
                    </a:lnTo>
                    <a:lnTo>
                      <a:pt x="230" y="88"/>
                    </a:lnTo>
                    <a:lnTo>
                      <a:pt x="226" y="74"/>
                    </a:lnTo>
                    <a:lnTo>
                      <a:pt x="220" y="61"/>
                    </a:lnTo>
                    <a:lnTo>
                      <a:pt x="212" y="48"/>
                    </a:lnTo>
                    <a:lnTo>
                      <a:pt x="202" y="37"/>
                    </a:lnTo>
                    <a:lnTo>
                      <a:pt x="192" y="27"/>
                    </a:lnTo>
                    <a:lnTo>
                      <a:pt x="180" y="18"/>
                    </a:lnTo>
                    <a:lnTo>
                      <a:pt x="167" y="11"/>
                    </a:lnTo>
                    <a:lnTo>
                      <a:pt x="153" y="6"/>
                    </a:lnTo>
                    <a:lnTo>
                      <a:pt x="139" y="2"/>
                    </a:lnTo>
                    <a:lnTo>
                      <a:pt x="124" y="0"/>
                    </a:lnTo>
                    <a:lnTo>
                      <a:pt x="110" y="0"/>
                    </a:lnTo>
                    <a:lnTo>
                      <a:pt x="95" y="2"/>
                    </a:lnTo>
                    <a:lnTo>
                      <a:pt x="81" y="6"/>
                    </a:lnTo>
                    <a:lnTo>
                      <a:pt x="67" y="11"/>
                    </a:lnTo>
                    <a:lnTo>
                      <a:pt x="54" y="18"/>
                    </a:lnTo>
                    <a:lnTo>
                      <a:pt x="42" y="27"/>
                    </a:lnTo>
                    <a:lnTo>
                      <a:pt x="32" y="37"/>
                    </a:lnTo>
                    <a:lnTo>
                      <a:pt x="22" y="48"/>
                    </a:lnTo>
                    <a:lnTo>
                      <a:pt x="14" y="61"/>
                    </a:lnTo>
                    <a:lnTo>
                      <a:pt x="8" y="74"/>
                    </a:lnTo>
                    <a:lnTo>
                      <a:pt x="4" y="88"/>
                    </a:lnTo>
                    <a:lnTo>
                      <a:pt x="1" y="102"/>
                    </a:lnTo>
                    <a:lnTo>
                      <a:pt x="0" y="117"/>
                    </a:lnTo>
                    <a:lnTo>
                      <a:pt x="1" y="132"/>
                    </a:lnTo>
                    <a:lnTo>
                      <a:pt x="4" y="146"/>
                    </a:lnTo>
                    <a:lnTo>
                      <a:pt x="8" y="160"/>
                    </a:lnTo>
                    <a:lnTo>
                      <a:pt x="14" y="173"/>
                    </a:lnTo>
                    <a:lnTo>
                      <a:pt x="22" y="186"/>
                    </a:lnTo>
                    <a:lnTo>
                      <a:pt x="32" y="197"/>
                    </a:lnTo>
                    <a:lnTo>
                      <a:pt x="42" y="207"/>
                    </a:lnTo>
                    <a:lnTo>
                      <a:pt x="54" y="216"/>
                    </a:lnTo>
                    <a:lnTo>
                      <a:pt x="67" y="223"/>
                    </a:lnTo>
                    <a:lnTo>
                      <a:pt x="81" y="228"/>
                    </a:lnTo>
                    <a:lnTo>
                      <a:pt x="95" y="232"/>
                    </a:lnTo>
                    <a:lnTo>
                      <a:pt x="110" y="234"/>
                    </a:lnTo>
                    <a:lnTo>
                      <a:pt x="124" y="234"/>
                    </a:lnTo>
                    <a:lnTo>
                      <a:pt x="139" y="232"/>
                    </a:lnTo>
                    <a:lnTo>
                      <a:pt x="153" y="228"/>
                    </a:lnTo>
                    <a:lnTo>
                      <a:pt x="167" y="223"/>
                    </a:lnTo>
                    <a:lnTo>
                      <a:pt x="180" y="216"/>
                    </a:lnTo>
                    <a:lnTo>
                      <a:pt x="192" y="207"/>
                    </a:lnTo>
                    <a:lnTo>
                      <a:pt x="202" y="197"/>
                    </a:lnTo>
                    <a:lnTo>
                      <a:pt x="212" y="186"/>
                    </a:lnTo>
                    <a:lnTo>
                      <a:pt x="220" y="173"/>
                    </a:lnTo>
                    <a:lnTo>
                      <a:pt x="226" y="160"/>
                    </a:lnTo>
                    <a:lnTo>
                      <a:pt x="230" y="146"/>
                    </a:lnTo>
                    <a:lnTo>
                      <a:pt x="233" y="132"/>
                    </a:lnTo>
                    <a:lnTo>
                      <a:pt x="234" y="117"/>
                    </a:lnTo>
                    <a:lnTo>
                      <a:pt x="233" y="10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45" name="Freeform 1135"/>
              <p:cNvSpPr>
                <a:spLocks/>
              </p:cNvSpPr>
              <p:nvPr/>
            </p:nvSpPr>
            <p:spPr bwMode="auto">
              <a:xfrm>
                <a:off x="5711" y="1385"/>
                <a:ext cx="121" cy="121"/>
              </a:xfrm>
              <a:custGeom>
                <a:avLst/>
                <a:gdLst>
                  <a:gd name="T0" fmla="*/ 233 w 234"/>
                  <a:gd name="T1" fmla="*/ 102 h 234"/>
                  <a:gd name="T2" fmla="*/ 233 w 234"/>
                  <a:gd name="T3" fmla="*/ 102 h 234"/>
                  <a:gd name="T4" fmla="*/ 230 w 234"/>
                  <a:gd name="T5" fmla="*/ 88 h 234"/>
                  <a:gd name="T6" fmla="*/ 226 w 234"/>
                  <a:gd name="T7" fmla="*/ 74 h 234"/>
                  <a:gd name="T8" fmla="*/ 220 w 234"/>
                  <a:gd name="T9" fmla="*/ 61 h 234"/>
                  <a:gd name="T10" fmla="*/ 212 w 234"/>
                  <a:gd name="T11" fmla="*/ 48 h 234"/>
                  <a:gd name="T12" fmla="*/ 202 w 234"/>
                  <a:gd name="T13" fmla="*/ 37 h 234"/>
                  <a:gd name="T14" fmla="*/ 192 w 234"/>
                  <a:gd name="T15" fmla="*/ 27 h 234"/>
                  <a:gd name="T16" fmla="*/ 180 w 234"/>
                  <a:gd name="T17" fmla="*/ 18 h 234"/>
                  <a:gd name="T18" fmla="*/ 167 w 234"/>
                  <a:gd name="T19" fmla="*/ 11 h 234"/>
                  <a:gd name="T20" fmla="*/ 153 w 234"/>
                  <a:gd name="T21" fmla="*/ 6 h 234"/>
                  <a:gd name="T22" fmla="*/ 139 w 234"/>
                  <a:gd name="T23" fmla="*/ 2 h 234"/>
                  <a:gd name="T24" fmla="*/ 124 w 234"/>
                  <a:gd name="T25" fmla="*/ 0 h 234"/>
                  <a:gd name="T26" fmla="*/ 110 w 234"/>
                  <a:gd name="T27" fmla="*/ 0 h 234"/>
                  <a:gd name="T28" fmla="*/ 95 w 234"/>
                  <a:gd name="T29" fmla="*/ 2 h 234"/>
                  <a:gd name="T30" fmla="*/ 81 w 234"/>
                  <a:gd name="T31" fmla="*/ 6 h 234"/>
                  <a:gd name="T32" fmla="*/ 67 w 234"/>
                  <a:gd name="T33" fmla="*/ 11 h 234"/>
                  <a:gd name="T34" fmla="*/ 54 w 234"/>
                  <a:gd name="T35" fmla="*/ 18 h 234"/>
                  <a:gd name="T36" fmla="*/ 42 w 234"/>
                  <a:gd name="T37" fmla="*/ 27 h 234"/>
                  <a:gd name="T38" fmla="*/ 32 w 234"/>
                  <a:gd name="T39" fmla="*/ 37 h 234"/>
                  <a:gd name="T40" fmla="*/ 22 w 234"/>
                  <a:gd name="T41" fmla="*/ 48 h 234"/>
                  <a:gd name="T42" fmla="*/ 14 w 234"/>
                  <a:gd name="T43" fmla="*/ 61 h 234"/>
                  <a:gd name="T44" fmla="*/ 8 w 234"/>
                  <a:gd name="T45" fmla="*/ 74 h 234"/>
                  <a:gd name="T46" fmla="*/ 4 w 234"/>
                  <a:gd name="T47" fmla="*/ 88 h 234"/>
                  <a:gd name="T48" fmla="*/ 1 w 234"/>
                  <a:gd name="T49" fmla="*/ 102 h 234"/>
                  <a:gd name="T50" fmla="*/ 0 w 234"/>
                  <a:gd name="T51" fmla="*/ 117 h 234"/>
                  <a:gd name="T52" fmla="*/ 1 w 234"/>
                  <a:gd name="T53" fmla="*/ 132 h 234"/>
                  <a:gd name="T54" fmla="*/ 4 w 234"/>
                  <a:gd name="T55" fmla="*/ 146 h 234"/>
                  <a:gd name="T56" fmla="*/ 8 w 234"/>
                  <a:gd name="T57" fmla="*/ 160 h 234"/>
                  <a:gd name="T58" fmla="*/ 14 w 234"/>
                  <a:gd name="T59" fmla="*/ 173 h 234"/>
                  <a:gd name="T60" fmla="*/ 22 w 234"/>
                  <a:gd name="T61" fmla="*/ 186 h 234"/>
                  <a:gd name="T62" fmla="*/ 32 w 234"/>
                  <a:gd name="T63" fmla="*/ 197 h 234"/>
                  <a:gd name="T64" fmla="*/ 42 w 234"/>
                  <a:gd name="T65" fmla="*/ 207 h 234"/>
                  <a:gd name="T66" fmla="*/ 54 w 234"/>
                  <a:gd name="T67" fmla="*/ 216 h 234"/>
                  <a:gd name="T68" fmla="*/ 67 w 234"/>
                  <a:gd name="T69" fmla="*/ 223 h 234"/>
                  <a:gd name="T70" fmla="*/ 81 w 234"/>
                  <a:gd name="T71" fmla="*/ 228 h 234"/>
                  <a:gd name="T72" fmla="*/ 95 w 234"/>
                  <a:gd name="T73" fmla="*/ 232 h 234"/>
                  <a:gd name="T74" fmla="*/ 110 w 234"/>
                  <a:gd name="T75" fmla="*/ 234 h 234"/>
                  <a:gd name="T76" fmla="*/ 124 w 234"/>
                  <a:gd name="T77" fmla="*/ 234 h 234"/>
                  <a:gd name="T78" fmla="*/ 139 w 234"/>
                  <a:gd name="T79" fmla="*/ 232 h 234"/>
                  <a:gd name="T80" fmla="*/ 153 w 234"/>
                  <a:gd name="T81" fmla="*/ 228 h 234"/>
                  <a:gd name="T82" fmla="*/ 167 w 234"/>
                  <a:gd name="T83" fmla="*/ 223 h 234"/>
                  <a:gd name="T84" fmla="*/ 180 w 234"/>
                  <a:gd name="T85" fmla="*/ 216 h 234"/>
                  <a:gd name="T86" fmla="*/ 192 w 234"/>
                  <a:gd name="T87" fmla="*/ 207 h 234"/>
                  <a:gd name="T88" fmla="*/ 202 w 234"/>
                  <a:gd name="T89" fmla="*/ 197 h 234"/>
                  <a:gd name="T90" fmla="*/ 212 w 234"/>
                  <a:gd name="T91" fmla="*/ 186 h 234"/>
                  <a:gd name="T92" fmla="*/ 220 w 234"/>
                  <a:gd name="T93" fmla="*/ 173 h 234"/>
                  <a:gd name="T94" fmla="*/ 226 w 234"/>
                  <a:gd name="T95" fmla="*/ 160 h 234"/>
                  <a:gd name="T96" fmla="*/ 230 w 234"/>
                  <a:gd name="T97" fmla="*/ 146 h 234"/>
                  <a:gd name="T98" fmla="*/ 233 w 234"/>
                  <a:gd name="T99" fmla="*/ 132 h 234"/>
                  <a:gd name="T100" fmla="*/ 234 w 234"/>
                  <a:gd name="T101" fmla="*/ 117 h 234"/>
                  <a:gd name="T102" fmla="*/ 233 w 234"/>
                  <a:gd name="T103" fmla="*/ 102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4" h="234">
                    <a:moveTo>
                      <a:pt x="233" y="102"/>
                    </a:moveTo>
                    <a:lnTo>
                      <a:pt x="233" y="102"/>
                    </a:lnTo>
                    <a:lnTo>
                      <a:pt x="230" y="88"/>
                    </a:lnTo>
                    <a:lnTo>
                      <a:pt x="226" y="74"/>
                    </a:lnTo>
                    <a:lnTo>
                      <a:pt x="220" y="61"/>
                    </a:lnTo>
                    <a:lnTo>
                      <a:pt x="212" y="48"/>
                    </a:lnTo>
                    <a:lnTo>
                      <a:pt x="202" y="37"/>
                    </a:lnTo>
                    <a:lnTo>
                      <a:pt x="192" y="27"/>
                    </a:lnTo>
                    <a:lnTo>
                      <a:pt x="180" y="18"/>
                    </a:lnTo>
                    <a:lnTo>
                      <a:pt x="167" y="11"/>
                    </a:lnTo>
                    <a:lnTo>
                      <a:pt x="153" y="6"/>
                    </a:lnTo>
                    <a:lnTo>
                      <a:pt x="139" y="2"/>
                    </a:lnTo>
                    <a:lnTo>
                      <a:pt x="124" y="0"/>
                    </a:lnTo>
                    <a:lnTo>
                      <a:pt x="110" y="0"/>
                    </a:lnTo>
                    <a:lnTo>
                      <a:pt x="95" y="2"/>
                    </a:lnTo>
                    <a:lnTo>
                      <a:pt x="81" y="6"/>
                    </a:lnTo>
                    <a:lnTo>
                      <a:pt x="67" y="11"/>
                    </a:lnTo>
                    <a:lnTo>
                      <a:pt x="54" y="18"/>
                    </a:lnTo>
                    <a:lnTo>
                      <a:pt x="42" y="27"/>
                    </a:lnTo>
                    <a:lnTo>
                      <a:pt x="32" y="37"/>
                    </a:lnTo>
                    <a:lnTo>
                      <a:pt x="22" y="48"/>
                    </a:lnTo>
                    <a:lnTo>
                      <a:pt x="14" y="61"/>
                    </a:lnTo>
                    <a:lnTo>
                      <a:pt x="8" y="74"/>
                    </a:lnTo>
                    <a:lnTo>
                      <a:pt x="4" y="88"/>
                    </a:lnTo>
                    <a:lnTo>
                      <a:pt x="1" y="102"/>
                    </a:lnTo>
                    <a:lnTo>
                      <a:pt x="0" y="117"/>
                    </a:lnTo>
                    <a:lnTo>
                      <a:pt x="1" y="132"/>
                    </a:lnTo>
                    <a:lnTo>
                      <a:pt x="4" y="146"/>
                    </a:lnTo>
                    <a:lnTo>
                      <a:pt x="8" y="160"/>
                    </a:lnTo>
                    <a:lnTo>
                      <a:pt x="14" y="173"/>
                    </a:lnTo>
                    <a:lnTo>
                      <a:pt x="22" y="186"/>
                    </a:lnTo>
                    <a:lnTo>
                      <a:pt x="32" y="197"/>
                    </a:lnTo>
                    <a:lnTo>
                      <a:pt x="42" y="207"/>
                    </a:lnTo>
                    <a:lnTo>
                      <a:pt x="54" y="216"/>
                    </a:lnTo>
                    <a:lnTo>
                      <a:pt x="67" y="223"/>
                    </a:lnTo>
                    <a:lnTo>
                      <a:pt x="81" y="228"/>
                    </a:lnTo>
                    <a:lnTo>
                      <a:pt x="95" y="232"/>
                    </a:lnTo>
                    <a:lnTo>
                      <a:pt x="110" y="234"/>
                    </a:lnTo>
                    <a:lnTo>
                      <a:pt x="124" y="234"/>
                    </a:lnTo>
                    <a:lnTo>
                      <a:pt x="139" y="232"/>
                    </a:lnTo>
                    <a:lnTo>
                      <a:pt x="153" y="228"/>
                    </a:lnTo>
                    <a:lnTo>
                      <a:pt x="167" y="223"/>
                    </a:lnTo>
                    <a:lnTo>
                      <a:pt x="180" y="216"/>
                    </a:lnTo>
                    <a:lnTo>
                      <a:pt x="192" y="207"/>
                    </a:lnTo>
                    <a:lnTo>
                      <a:pt x="202" y="197"/>
                    </a:lnTo>
                    <a:lnTo>
                      <a:pt x="212" y="186"/>
                    </a:lnTo>
                    <a:lnTo>
                      <a:pt x="220" y="173"/>
                    </a:lnTo>
                    <a:lnTo>
                      <a:pt x="226" y="160"/>
                    </a:lnTo>
                    <a:lnTo>
                      <a:pt x="230" y="146"/>
                    </a:lnTo>
                    <a:lnTo>
                      <a:pt x="233" y="132"/>
                    </a:lnTo>
                    <a:lnTo>
                      <a:pt x="234" y="117"/>
                    </a:lnTo>
                    <a:lnTo>
                      <a:pt x="233" y="102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46" name="Freeform 1136"/>
              <p:cNvSpPr>
                <a:spLocks/>
              </p:cNvSpPr>
              <p:nvPr/>
            </p:nvSpPr>
            <p:spPr bwMode="auto">
              <a:xfrm>
                <a:off x="5114" y="1461"/>
                <a:ext cx="91" cy="90"/>
              </a:xfrm>
              <a:custGeom>
                <a:avLst/>
                <a:gdLst>
                  <a:gd name="T0" fmla="*/ 174 w 175"/>
                  <a:gd name="T1" fmla="*/ 76 h 175"/>
                  <a:gd name="T2" fmla="*/ 174 w 175"/>
                  <a:gd name="T3" fmla="*/ 76 h 175"/>
                  <a:gd name="T4" fmla="*/ 172 w 175"/>
                  <a:gd name="T5" fmla="*/ 66 h 175"/>
                  <a:gd name="T6" fmla="*/ 169 w 175"/>
                  <a:gd name="T7" fmla="*/ 55 h 175"/>
                  <a:gd name="T8" fmla="*/ 164 w 175"/>
                  <a:gd name="T9" fmla="*/ 45 h 175"/>
                  <a:gd name="T10" fmla="*/ 158 w 175"/>
                  <a:gd name="T11" fmla="*/ 36 h 175"/>
                  <a:gd name="T12" fmla="*/ 152 w 175"/>
                  <a:gd name="T13" fmla="*/ 28 h 175"/>
                  <a:gd name="T14" fmla="*/ 144 w 175"/>
                  <a:gd name="T15" fmla="*/ 20 h 175"/>
                  <a:gd name="T16" fmla="*/ 135 w 175"/>
                  <a:gd name="T17" fmla="*/ 14 h 175"/>
                  <a:gd name="T18" fmla="*/ 125 w 175"/>
                  <a:gd name="T19" fmla="*/ 8 h 175"/>
                  <a:gd name="T20" fmla="*/ 115 w 175"/>
                  <a:gd name="T21" fmla="*/ 4 h 175"/>
                  <a:gd name="T22" fmla="*/ 104 w 175"/>
                  <a:gd name="T23" fmla="*/ 2 h 175"/>
                  <a:gd name="T24" fmla="*/ 93 w 175"/>
                  <a:gd name="T25" fmla="*/ 0 h 175"/>
                  <a:gd name="T26" fmla="*/ 82 w 175"/>
                  <a:gd name="T27" fmla="*/ 0 h 175"/>
                  <a:gd name="T28" fmla="*/ 71 w 175"/>
                  <a:gd name="T29" fmla="*/ 2 h 175"/>
                  <a:gd name="T30" fmla="*/ 61 w 175"/>
                  <a:gd name="T31" fmla="*/ 4 h 175"/>
                  <a:gd name="T32" fmla="*/ 50 w 175"/>
                  <a:gd name="T33" fmla="*/ 8 h 175"/>
                  <a:gd name="T34" fmla="*/ 41 w 175"/>
                  <a:gd name="T35" fmla="*/ 14 h 175"/>
                  <a:gd name="T36" fmla="*/ 32 w 175"/>
                  <a:gd name="T37" fmla="*/ 20 h 175"/>
                  <a:gd name="T38" fmla="*/ 24 w 175"/>
                  <a:gd name="T39" fmla="*/ 28 h 175"/>
                  <a:gd name="T40" fmla="*/ 17 w 175"/>
                  <a:gd name="T41" fmla="*/ 36 h 175"/>
                  <a:gd name="T42" fmla="*/ 11 w 175"/>
                  <a:gd name="T43" fmla="*/ 45 h 175"/>
                  <a:gd name="T44" fmla="*/ 6 w 175"/>
                  <a:gd name="T45" fmla="*/ 55 h 175"/>
                  <a:gd name="T46" fmla="*/ 3 w 175"/>
                  <a:gd name="T47" fmla="*/ 66 h 175"/>
                  <a:gd name="T48" fmla="*/ 1 w 175"/>
                  <a:gd name="T49" fmla="*/ 76 h 175"/>
                  <a:gd name="T50" fmla="*/ 0 w 175"/>
                  <a:gd name="T51" fmla="*/ 87 h 175"/>
                  <a:gd name="T52" fmla="*/ 1 w 175"/>
                  <a:gd name="T53" fmla="*/ 98 h 175"/>
                  <a:gd name="T54" fmla="*/ 3 w 175"/>
                  <a:gd name="T55" fmla="*/ 109 h 175"/>
                  <a:gd name="T56" fmla="*/ 6 w 175"/>
                  <a:gd name="T57" fmla="*/ 120 h 175"/>
                  <a:gd name="T58" fmla="*/ 11 w 175"/>
                  <a:gd name="T59" fmla="*/ 130 h 175"/>
                  <a:gd name="T60" fmla="*/ 17 w 175"/>
                  <a:gd name="T61" fmla="*/ 139 h 175"/>
                  <a:gd name="T62" fmla="*/ 24 w 175"/>
                  <a:gd name="T63" fmla="*/ 147 h 175"/>
                  <a:gd name="T64" fmla="*/ 32 w 175"/>
                  <a:gd name="T65" fmla="*/ 155 h 175"/>
                  <a:gd name="T66" fmla="*/ 41 w 175"/>
                  <a:gd name="T67" fmla="*/ 161 h 175"/>
                  <a:gd name="T68" fmla="*/ 50 w 175"/>
                  <a:gd name="T69" fmla="*/ 166 h 175"/>
                  <a:gd name="T70" fmla="*/ 61 w 175"/>
                  <a:gd name="T71" fmla="*/ 170 h 175"/>
                  <a:gd name="T72" fmla="*/ 71 w 175"/>
                  <a:gd name="T73" fmla="*/ 173 h 175"/>
                  <a:gd name="T74" fmla="*/ 82 w 175"/>
                  <a:gd name="T75" fmla="*/ 175 h 175"/>
                  <a:gd name="T76" fmla="*/ 93 w 175"/>
                  <a:gd name="T77" fmla="*/ 175 h 175"/>
                  <a:gd name="T78" fmla="*/ 104 w 175"/>
                  <a:gd name="T79" fmla="*/ 173 h 175"/>
                  <a:gd name="T80" fmla="*/ 115 w 175"/>
                  <a:gd name="T81" fmla="*/ 170 h 175"/>
                  <a:gd name="T82" fmla="*/ 125 w 175"/>
                  <a:gd name="T83" fmla="*/ 166 h 175"/>
                  <a:gd name="T84" fmla="*/ 135 w 175"/>
                  <a:gd name="T85" fmla="*/ 161 h 175"/>
                  <a:gd name="T86" fmla="*/ 144 w 175"/>
                  <a:gd name="T87" fmla="*/ 155 h 175"/>
                  <a:gd name="T88" fmla="*/ 152 w 175"/>
                  <a:gd name="T89" fmla="*/ 147 h 175"/>
                  <a:gd name="T90" fmla="*/ 158 w 175"/>
                  <a:gd name="T91" fmla="*/ 139 h 175"/>
                  <a:gd name="T92" fmla="*/ 164 w 175"/>
                  <a:gd name="T93" fmla="*/ 130 h 175"/>
                  <a:gd name="T94" fmla="*/ 169 w 175"/>
                  <a:gd name="T95" fmla="*/ 120 h 175"/>
                  <a:gd name="T96" fmla="*/ 172 w 175"/>
                  <a:gd name="T97" fmla="*/ 109 h 175"/>
                  <a:gd name="T98" fmla="*/ 174 w 175"/>
                  <a:gd name="T99" fmla="*/ 98 h 175"/>
                  <a:gd name="T100" fmla="*/ 175 w 175"/>
                  <a:gd name="T101" fmla="*/ 87 h 175"/>
                  <a:gd name="T102" fmla="*/ 174 w 175"/>
                  <a:gd name="T103" fmla="*/ 76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75" h="175">
                    <a:moveTo>
                      <a:pt x="174" y="76"/>
                    </a:moveTo>
                    <a:lnTo>
                      <a:pt x="174" y="76"/>
                    </a:lnTo>
                    <a:lnTo>
                      <a:pt x="172" y="66"/>
                    </a:lnTo>
                    <a:lnTo>
                      <a:pt x="169" y="55"/>
                    </a:lnTo>
                    <a:lnTo>
                      <a:pt x="164" y="45"/>
                    </a:lnTo>
                    <a:lnTo>
                      <a:pt x="158" y="36"/>
                    </a:lnTo>
                    <a:lnTo>
                      <a:pt x="152" y="28"/>
                    </a:lnTo>
                    <a:lnTo>
                      <a:pt x="144" y="20"/>
                    </a:lnTo>
                    <a:lnTo>
                      <a:pt x="135" y="14"/>
                    </a:lnTo>
                    <a:lnTo>
                      <a:pt x="125" y="8"/>
                    </a:lnTo>
                    <a:lnTo>
                      <a:pt x="115" y="4"/>
                    </a:lnTo>
                    <a:lnTo>
                      <a:pt x="104" y="2"/>
                    </a:lnTo>
                    <a:lnTo>
                      <a:pt x="93" y="0"/>
                    </a:lnTo>
                    <a:lnTo>
                      <a:pt x="82" y="0"/>
                    </a:lnTo>
                    <a:lnTo>
                      <a:pt x="71" y="2"/>
                    </a:lnTo>
                    <a:lnTo>
                      <a:pt x="61" y="4"/>
                    </a:lnTo>
                    <a:lnTo>
                      <a:pt x="50" y="8"/>
                    </a:lnTo>
                    <a:lnTo>
                      <a:pt x="41" y="14"/>
                    </a:lnTo>
                    <a:lnTo>
                      <a:pt x="32" y="20"/>
                    </a:lnTo>
                    <a:lnTo>
                      <a:pt x="24" y="28"/>
                    </a:lnTo>
                    <a:lnTo>
                      <a:pt x="17" y="36"/>
                    </a:lnTo>
                    <a:lnTo>
                      <a:pt x="11" y="45"/>
                    </a:lnTo>
                    <a:lnTo>
                      <a:pt x="6" y="55"/>
                    </a:lnTo>
                    <a:lnTo>
                      <a:pt x="3" y="66"/>
                    </a:lnTo>
                    <a:lnTo>
                      <a:pt x="1" y="76"/>
                    </a:lnTo>
                    <a:lnTo>
                      <a:pt x="0" y="87"/>
                    </a:lnTo>
                    <a:lnTo>
                      <a:pt x="1" y="98"/>
                    </a:lnTo>
                    <a:lnTo>
                      <a:pt x="3" y="109"/>
                    </a:lnTo>
                    <a:lnTo>
                      <a:pt x="6" y="120"/>
                    </a:lnTo>
                    <a:lnTo>
                      <a:pt x="11" y="130"/>
                    </a:lnTo>
                    <a:lnTo>
                      <a:pt x="17" y="139"/>
                    </a:lnTo>
                    <a:lnTo>
                      <a:pt x="24" y="147"/>
                    </a:lnTo>
                    <a:lnTo>
                      <a:pt x="32" y="155"/>
                    </a:lnTo>
                    <a:lnTo>
                      <a:pt x="41" y="161"/>
                    </a:lnTo>
                    <a:lnTo>
                      <a:pt x="50" y="166"/>
                    </a:lnTo>
                    <a:lnTo>
                      <a:pt x="61" y="170"/>
                    </a:lnTo>
                    <a:lnTo>
                      <a:pt x="71" y="173"/>
                    </a:lnTo>
                    <a:lnTo>
                      <a:pt x="82" y="175"/>
                    </a:lnTo>
                    <a:lnTo>
                      <a:pt x="93" y="175"/>
                    </a:lnTo>
                    <a:lnTo>
                      <a:pt x="104" y="173"/>
                    </a:lnTo>
                    <a:lnTo>
                      <a:pt x="115" y="170"/>
                    </a:lnTo>
                    <a:lnTo>
                      <a:pt x="125" y="166"/>
                    </a:lnTo>
                    <a:lnTo>
                      <a:pt x="135" y="161"/>
                    </a:lnTo>
                    <a:lnTo>
                      <a:pt x="144" y="155"/>
                    </a:lnTo>
                    <a:lnTo>
                      <a:pt x="152" y="147"/>
                    </a:lnTo>
                    <a:lnTo>
                      <a:pt x="158" y="139"/>
                    </a:lnTo>
                    <a:lnTo>
                      <a:pt x="164" y="130"/>
                    </a:lnTo>
                    <a:lnTo>
                      <a:pt x="169" y="120"/>
                    </a:lnTo>
                    <a:lnTo>
                      <a:pt x="172" y="109"/>
                    </a:lnTo>
                    <a:lnTo>
                      <a:pt x="174" y="98"/>
                    </a:lnTo>
                    <a:lnTo>
                      <a:pt x="175" y="87"/>
                    </a:lnTo>
                    <a:lnTo>
                      <a:pt x="174" y="7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47" name="Freeform 1137"/>
              <p:cNvSpPr>
                <a:spLocks/>
              </p:cNvSpPr>
              <p:nvPr/>
            </p:nvSpPr>
            <p:spPr bwMode="auto">
              <a:xfrm>
                <a:off x="5114" y="1461"/>
                <a:ext cx="91" cy="90"/>
              </a:xfrm>
              <a:custGeom>
                <a:avLst/>
                <a:gdLst>
                  <a:gd name="T0" fmla="*/ 174 w 175"/>
                  <a:gd name="T1" fmla="*/ 76 h 175"/>
                  <a:gd name="T2" fmla="*/ 174 w 175"/>
                  <a:gd name="T3" fmla="*/ 76 h 175"/>
                  <a:gd name="T4" fmla="*/ 172 w 175"/>
                  <a:gd name="T5" fmla="*/ 66 h 175"/>
                  <a:gd name="T6" fmla="*/ 169 w 175"/>
                  <a:gd name="T7" fmla="*/ 55 h 175"/>
                  <a:gd name="T8" fmla="*/ 164 w 175"/>
                  <a:gd name="T9" fmla="*/ 45 h 175"/>
                  <a:gd name="T10" fmla="*/ 158 w 175"/>
                  <a:gd name="T11" fmla="*/ 36 h 175"/>
                  <a:gd name="T12" fmla="*/ 152 w 175"/>
                  <a:gd name="T13" fmla="*/ 28 h 175"/>
                  <a:gd name="T14" fmla="*/ 144 w 175"/>
                  <a:gd name="T15" fmla="*/ 20 h 175"/>
                  <a:gd name="T16" fmla="*/ 135 w 175"/>
                  <a:gd name="T17" fmla="*/ 14 h 175"/>
                  <a:gd name="T18" fmla="*/ 125 w 175"/>
                  <a:gd name="T19" fmla="*/ 8 h 175"/>
                  <a:gd name="T20" fmla="*/ 115 w 175"/>
                  <a:gd name="T21" fmla="*/ 4 h 175"/>
                  <a:gd name="T22" fmla="*/ 104 w 175"/>
                  <a:gd name="T23" fmla="*/ 2 h 175"/>
                  <a:gd name="T24" fmla="*/ 93 w 175"/>
                  <a:gd name="T25" fmla="*/ 0 h 175"/>
                  <a:gd name="T26" fmla="*/ 82 w 175"/>
                  <a:gd name="T27" fmla="*/ 0 h 175"/>
                  <a:gd name="T28" fmla="*/ 71 w 175"/>
                  <a:gd name="T29" fmla="*/ 2 h 175"/>
                  <a:gd name="T30" fmla="*/ 61 w 175"/>
                  <a:gd name="T31" fmla="*/ 4 h 175"/>
                  <a:gd name="T32" fmla="*/ 50 w 175"/>
                  <a:gd name="T33" fmla="*/ 8 h 175"/>
                  <a:gd name="T34" fmla="*/ 41 w 175"/>
                  <a:gd name="T35" fmla="*/ 14 h 175"/>
                  <a:gd name="T36" fmla="*/ 32 w 175"/>
                  <a:gd name="T37" fmla="*/ 20 h 175"/>
                  <a:gd name="T38" fmla="*/ 24 w 175"/>
                  <a:gd name="T39" fmla="*/ 28 h 175"/>
                  <a:gd name="T40" fmla="*/ 17 w 175"/>
                  <a:gd name="T41" fmla="*/ 36 h 175"/>
                  <a:gd name="T42" fmla="*/ 11 w 175"/>
                  <a:gd name="T43" fmla="*/ 45 h 175"/>
                  <a:gd name="T44" fmla="*/ 6 w 175"/>
                  <a:gd name="T45" fmla="*/ 55 h 175"/>
                  <a:gd name="T46" fmla="*/ 3 w 175"/>
                  <a:gd name="T47" fmla="*/ 66 h 175"/>
                  <a:gd name="T48" fmla="*/ 1 w 175"/>
                  <a:gd name="T49" fmla="*/ 76 h 175"/>
                  <a:gd name="T50" fmla="*/ 0 w 175"/>
                  <a:gd name="T51" fmla="*/ 87 h 175"/>
                  <a:gd name="T52" fmla="*/ 1 w 175"/>
                  <a:gd name="T53" fmla="*/ 98 h 175"/>
                  <a:gd name="T54" fmla="*/ 3 w 175"/>
                  <a:gd name="T55" fmla="*/ 109 h 175"/>
                  <a:gd name="T56" fmla="*/ 6 w 175"/>
                  <a:gd name="T57" fmla="*/ 120 h 175"/>
                  <a:gd name="T58" fmla="*/ 11 w 175"/>
                  <a:gd name="T59" fmla="*/ 130 h 175"/>
                  <a:gd name="T60" fmla="*/ 17 w 175"/>
                  <a:gd name="T61" fmla="*/ 139 h 175"/>
                  <a:gd name="T62" fmla="*/ 24 w 175"/>
                  <a:gd name="T63" fmla="*/ 147 h 175"/>
                  <a:gd name="T64" fmla="*/ 32 w 175"/>
                  <a:gd name="T65" fmla="*/ 155 h 175"/>
                  <a:gd name="T66" fmla="*/ 41 w 175"/>
                  <a:gd name="T67" fmla="*/ 161 h 175"/>
                  <a:gd name="T68" fmla="*/ 50 w 175"/>
                  <a:gd name="T69" fmla="*/ 166 h 175"/>
                  <a:gd name="T70" fmla="*/ 61 w 175"/>
                  <a:gd name="T71" fmla="*/ 170 h 175"/>
                  <a:gd name="T72" fmla="*/ 71 w 175"/>
                  <a:gd name="T73" fmla="*/ 173 h 175"/>
                  <a:gd name="T74" fmla="*/ 82 w 175"/>
                  <a:gd name="T75" fmla="*/ 175 h 175"/>
                  <a:gd name="T76" fmla="*/ 93 w 175"/>
                  <a:gd name="T77" fmla="*/ 175 h 175"/>
                  <a:gd name="T78" fmla="*/ 104 w 175"/>
                  <a:gd name="T79" fmla="*/ 173 h 175"/>
                  <a:gd name="T80" fmla="*/ 115 w 175"/>
                  <a:gd name="T81" fmla="*/ 170 h 175"/>
                  <a:gd name="T82" fmla="*/ 125 w 175"/>
                  <a:gd name="T83" fmla="*/ 166 h 175"/>
                  <a:gd name="T84" fmla="*/ 135 w 175"/>
                  <a:gd name="T85" fmla="*/ 161 h 175"/>
                  <a:gd name="T86" fmla="*/ 144 w 175"/>
                  <a:gd name="T87" fmla="*/ 155 h 175"/>
                  <a:gd name="T88" fmla="*/ 152 w 175"/>
                  <a:gd name="T89" fmla="*/ 147 h 175"/>
                  <a:gd name="T90" fmla="*/ 158 w 175"/>
                  <a:gd name="T91" fmla="*/ 139 h 175"/>
                  <a:gd name="T92" fmla="*/ 164 w 175"/>
                  <a:gd name="T93" fmla="*/ 130 h 175"/>
                  <a:gd name="T94" fmla="*/ 169 w 175"/>
                  <a:gd name="T95" fmla="*/ 120 h 175"/>
                  <a:gd name="T96" fmla="*/ 172 w 175"/>
                  <a:gd name="T97" fmla="*/ 109 h 175"/>
                  <a:gd name="T98" fmla="*/ 174 w 175"/>
                  <a:gd name="T99" fmla="*/ 98 h 175"/>
                  <a:gd name="T100" fmla="*/ 175 w 175"/>
                  <a:gd name="T101" fmla="*/ 87 h 175"/>
                  <a:gd name="T102" fmla="*/ 174 w 175"/>
                  <a:gd name="T103" fmla="*/ 76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75" h="175">
                    <a:moveTo>
                      <a:pt x="174" y="76"/>
                    </a:moveTo>
                    <a:lnTo>
                      <a:pt x="174" y="76"/>
                    </a:lnTo>
                    <a:lnTo>
                      <a:pt x="172" y="66"/>
                    </a:lnTo>
                    <a:lnTo>
                      <a:pt x="169" y="55"/>
                    </a:lnTo>
                    <a:lnTo>
                      <a:pt x="164" y="45"/>
                    </a:lnTo>
                    <a:lnTo>
                      <a:pt x="158" y="36"/>
                    </a:lnTo>
                    <a:lnTo>
                      <a:pt x="152" y="28"/>
                    </a:lnTo>
                    <a:lnTo>
                      <a:pt x="144" y="20"/>
                    </a:lnTo>
                    <a:lnTo>
                      <a:pt x="135" y="14"/>
                    </a:lnTo>
                    <a:lnTo>
                      <a:pt x="125" y="8"/>
                    </a:lnTo>
                    <a:lnTo>
                      <a:pt x="115" y="4"/>
                    </a:lnTo>
                    <a:lnTo>
                      <a:pt x="104" y="2"/>
                    </a:lnTo>
                    <a:lnTo>
                      <a:pt x="93" y="0"/>
                    </a:lnTo>
                    <a:lnTo>
                      <a:pt x="82" y="0"/>
                    </a:lnTo>
                    <a:lnTo>
                      <a:pt x="71" y="2"/>
                    </a:lnTo>
                    <a:lnTo>
                      <a:pt x="61" y="4"/>
                    </a:lnTo>
                    <a:lnTo>
                      <a:pt x="50" y="8"/>
                    </a:lnTo>
                    <a:lnTo>
                      <a:pt x="41" y="14"/>
                    </a:lnTo>
                    <a:lnTo>
                      <a:pt x="32" y="20"/>
                    </a:lnTo>
                    <a:lnTo>
                      <a:pt x="24" y="28"/>
                    </a:lnTo>
                    <a:lnTo>
                      <a:pt x="17" y="36"/>
                    </a:lnTo>
                    <a:lnTo>
                      <a:pt x="11" y="45"/>
                    </a:lnTo>
                    <a:lnTo>
                      <a:pt x="6" y="55"/>
                    </a:lnTo>
                    <a:lnTo>
                      <a:pt x="3" y="66"/>
                    </a:lnTo>
                    <a:lnTo>
                      <a:pt x="1" y="76"/>
                    </a:lnTo>
                    <a:lnTo>
                      <a:pt x="0" y="87"/>
                    </a:lnTo>
                    <a:lnTo>
                      <a:pt x="1" y="98"/>
                    </a:lnTo>
                    <a:lnTo>
                      <a:pt x="3" y="109"/>
                    </a:lnTo>
                    <a:lnTo>
                      <a:pt x="6" y="120"/>
                    </a:lnTo>
                    <a:lnTo>
                      <a:pt x="11" y="130"/>
                    </a:lnTo>
                    <a:lnTo>
                      <a:pt x="17" y="139"/>
                    </a:lnTo>
                    <a:lnTo>
                      <a:pt x="24" y="147"/>
                    </a:lnTo>
                    <a:lnTo>
                      <a:pt x="32" y="155"/>
                    </a:lnTo>
                    <a:lnTo>
                      <a:pt x="41" y="161"/>
                    </a:lnTo>
                    <a:lnTo>
                      <a:pt x="50" y="166"/>
                    </a:lnTo>
                    <a:lnTo>
                      <a:pt x="61" y="170"/>
                    </a:lnTo>
                    <a:lnTo>
                      <a:pt x="71" y="173"/>
                    </a:lnTo>
                    <a:lnTo>
                      <a:pt x="82" y="175"/>
                    </a:lnTo>
                    <a:lnTo>
                      <a:pt x="93" y="175"/>
                    </a:lnTo>
                    <a:lnTo>
                      <a:pt x="104" y="173"/>
                    </a:lnTo>
                    <a:lnTo>
                      <a:pt x="115" y="170"/>
                    </a:lnTo>
                    <a:lnTo>
                      <a:pt x="125" y="166"/>
                    </a:lnTo>
                    <a:lnTo>
                      <a:pt x="135" y="161"/>
                    </a:lnTo>
                    <a:lnTo>
                      <a:pt x="144" y="155"/>
                    </a:lnTo>
                    <a:lnTo>
                      <a:pt x="152" y="147"/>
                    </a:lnTo>
                    <a:lnTo>
                      <a:pt x="158" y="139"/>
                    </a:lnTo>
                    <a:lnTo>
                      <a:pt x="164" y="130"/>
                    </a:lnTo>
                    <a:lnTo>
                      <a:pt x="169" y="120"/>
                    </a:lnTo>
                    <a:lnTo>
                      <a:pt x="172" y="109"/>
                    </a:lnTo>
                    <a:lnTo>
                      <a:pt x="174" y="98"/>
                    </a:lnTo>
                    <a:lnTo>
                      <a:pt x="175" y="87"/>
                    </a:lnTo>
                    <a:lnTo>
                      <a:pt x="174" y="76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48" name="Freeform 1138"/>
              <p:cNvSpPr>
                <a:spLocks/>
              </p:cNvSpPr>
              <p:nvPr/>
            </p:nvSpPr>
            <p:spPr bwMode="auto">
              <a:xfrm>
                <a:off x="5351" y="1705"/>
                <a:ext cx="148" cy="148"/>
              </a:xfrm>
              <a:custGeom>
                <a:avLst/>
                <a:gdLst>
                  <a:gd name="T0" fmla="*/ 286 w 287"/>
                  <a:gd name="T1" fmla="*/ 126 h 287"/>
                  <a:gd name="T2" fmla="*/ 286 w 287"/>
                  <a:gd name="T3" fmla="*/ 126 h 287"/>
                  <a:gd name="T4" fmla="*/ 282 w 287"/>
                  <a:gd name="T5" fmla="*/ 108 h 287"/>
                  <a:gd name="T6" fmla="*/ 277 w 287"/>
                  <a:gd name="T7" fmla="*/ 91 h 287"/>
                  <a:gd name="T8" fmla="*/ 269 w 287"/>
                  <a:gd name="T9" fmla="*/ 74 h 287"/>
                  <a:gd name="T10" fmla="*/ 259 w 287"/>
                  <a:gd name="T11" fmla="*/ 59 h 287"/>
                  <a:gd name="T12" fmla="*/ 248 w 287"/>
                  <a:gd name="T13" fmla="*/ 45 h 287"/>
                  <a:gd name="T14" fmla="*/ 235 w 287"/>
                  <a:gd name="T15" fmla="*/ 33 h 287"/>
                  <a:gd name="T16" fmla="*/ 220 w 287"/>
                  <a:gd name="T17" fmla="*/ 22 h 287"/>
                  <a:gd name="T18" fmla="*/ 204 w 287"/>
                  <a:gd name="T19" fmla="*/ 14 h 287"/>
                  <a:gd name="T20" fmla="*/ 188 w 287"/>
                  <a:gd name="T21" fmla="*/ 7 h 287"/>
                  <a:gd name="T22" fmla="*/ 170 w 287"/>
                  <a:gd name="T23" fmla="*/ 2 h 287"/>
                  <a:gd name="T24" fmla="*/ 152 w 287"/>
                  <a:gd name="T25" fmla="*/ 0 h 287"/>
                  <a:gd name="T26" fmla="*/ 134 w 287"/>
                  <a:gd name="T27" fmla="*/ 0 h 287"/>
                  <a:gd name="T28" fmla="*/ 116 w 287"/>
                  <a:gd name="T29" fmla="*/ 2 h 287"/>
                  <a:gd name="T30" fmla="*/ 99 w 287"/>
                  <a:gd name="T31" fmla="*/ 7 h 287"/>
                  <a:gd name="T32" fmla="*/ 82 w 287"/>
                  <a:gd name="T33" fmla="*/ 14 h 287"/>
                  <a:gd name="T34" fmla="*/ 66 w 287"/>
                  <a:gd name="T35" fmla="*/ 22 h 287"/>
                  <a:gd name="T36" fmla="*/ 52 w 287"/>
                  <a:gd name="T37" fmla="*/ 33 h 287"/>
                  <a:gd name="T38" fmla="*/ 38 w 287"/>
                  <a:gd name="T39" fmla="*/ 45 h 287"/>
                  <a:gd name="T40" fmla="*/ 27 w 287"/>
                  <a:gd name="T41" fmla="*/ 59 h 287"/>
                  <a:gd name="T42" fmla="*/ 17 w 287"/>
                  <a:gd name="T43" fmla="*/ 74 h 287"/>
                  <a:gd name="T44" fmla="*/ 10 w 287"/>
                  <a:gd name="T45" fmla="*/ 91 h 287"/>
                  <a:gd name="T46" fmla="*/ 4 w 287"/>
                  <a:gd name="T47" fmla="*/ 108 h 287"/>
                  <a:gd name="T48" fmla="*/ 1 w 287"/>
                  <a:gd name="T49" fmla="*/ 126 h 287"/>
                  <a:gd name="T50" fmla="*/ 0 w 287"/>
                  <a:gd name="T51" fmla="*/ 144 h 287"/>
                  <a:gd name="T52" fmla="*/ 1 w 287"/>
                  <a:gd name="T53" fmla="*/ 162 h 287"/>
                  <a:gd name="T54" fmla="*/ 4 w 287"/>
                  <a:gd name="T55" fmla="*/ 179 h 287"/>
                  <a:gd name="T56" fmla="*/ 10 w 287"/>
                  <a:gd name="T57" fmla="*/ 196 h 287"/>
                  <a:gd name="T58" fmla="*/ 17 w 287"/>
                  <a:gd name="T59" fmla="*/ 213 h 287"/>
                  <a:gd name="T60" fmla="*/ 27 w 287"/>
                  <a:gd name="T61" fmla="*/ 228 h 287"/>
                  <a:gd name="T62" fmla="*/ 38 w 287"/>
                  <a:gd name="T63" fmla="*/ 242 h 287"/>
                  <a:gd name="T64" fmla="*/ 52 w 287"/>
                  <a:gd name="T65" fmla="*/ 254 h 287"/>
                  <a:gd name="T66" fmla="*/ 66 w 287"/>
                  <a:gd name="T67" fmla="*/ 265 h 287"/>
                  <a:gd name="T68" fmla="*/ 82 w 287"/>
                  <a:gd name="T69" fmla="*/ 274 h 287"/>
                  <a:gd name="T70" fmla="*/ 99 w 287"/>
                  <a:gd name="T71" fmla="*/ 280 h 287"/>
                  <a:gd name="T72" fmla="*/ 116 w 287"/>
                  <a:gd name="T73" fmla="*/ 285 h 287"/>
                  <a:gd name="T74" fmla="*/ 134 w 287"/>
                  <a:gd name="T75" fmla="*/ 287 h 287"/>
                  <a:gd name="T76" fmla="*/ 152 w 287"/>
                  <a:gd name="T77" fmla="*/ 287 h 287"/>
                  <a:gd name="T78" fmla="*/ 170 w 287"/>
                  <a:gd name="T79" fmla="*/ 285 h 287"/>
                  <a:gd name="T80" fmla="*/ 188 w 287"/>
                  <a:gd name="T81" fmla="*/ 280 h 287"/>
                  <a:gd name="T82" fmla="*/ 204 w 287"/>
                  <a:gd name="T83" fmla="*/ 274 h 287"/>
                  <a:gd name="T84" fmla="*/ 220 w 287"/>
                  <a:gd name="T85" fmla="*/ 265 h 287"/>
                  <a:gd name="T86" fmla="*/ 235 w 287"/>
                  <a:gd name="T87" fmla="*/ 254 h 287"/>
                  <a:gd name="T88" fmla="*/ 248 w 287"/>
                  <a:gd name="T89" fmla="*/ 242 h 287"/>
                  <a:gd name="T90" fmla="*/ 259 w 287"/>
                  <a:gd name="T91" fmla="*/ 228 h 287"/>
                  <a:gd name="T92" fmla="*/ 269 w 287"/>
                  <a:gd name="T93" fmla="*/ 213 h 287"/>
                  <a:gd name="T94" fmla="*/ 277 w 287"/>
                  <a:gd name="T95" fmla="*/ 196 h 287"/>
                  <a:gd name="T96" fmla="*/ 282 w 287"/>
                  <a:gd name="T97" fmla="*/ 179 h 287"/>
                  <a:gd name="T98" fmla="*/ 286 w 287"/>
                  <a:gd name="T99" fmla="*/ 162 h 287"/>
                  <a:gd name="T100" fmla="*/ 287 w 287"/>
                  <a:gd name="T101" fmla="*/ 144 h 287"/>
                  <a:gd name="T102" fmla="*/ 286 w 287"/>
                  <a:gd name="T103" fmla="*/ 126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7" h="287">
                    <a:moveTo>
                      <a:pt x="286" y="126"/>
                    </a:moveTo>
                    <a:lnTo>
                      <a:pt x="286" y="126"/>
                    </a:lnTo>
                    <a:lnTo>
                      <a:pt x="282" y="108"/>
                    </a:lnTo>
                    <a:lnTo>
                      <a:pt x="277" y="91"/>
                    </a:lnTo>
                    <a:lnTo>
                      <a:pt x="269" y="74"/>
                    </a:lnTo>
                    <a:lnTo>
                      <a:pt x="259" y="59"/>
                    </a:lnTo>
                    <a:lnTo>
                      <a:pt x="248" y="45"/>
                    </a:lnTo>
                    <a:lnTo>
                      <a:pt x="235" y="33"/>
                    </a:lnTo>
                    <a:lnTo>
                      <a:pt x="220" y="22"/>
                    </a:lnTo>
                    <a:lnTo>
                      <a:pt x="204" y="14"/>
                    </a:lnTo>
                    <a:lnTo>
                      <a:pt x="188" y="7"/>
                    </a:lnTo>
                    <a:lnTo>
                      <a:pt x="170" y="2"/>
                    </a:lnTo>
                    <a:lnTo>
                      <a:pt x="152" y="0"/>
                    </a:lnTo>
                    <a:lnTo>
                      <a:pt x="134" y="0"/>
                    </a:lnTo>
                    <a:lnTo>
                      <a:pt x="116" y="2"/>
                    </a:lnTo>
                    <a:lnTo>
                      <a:pt x="99" y="7"/>
                    </a:lnTo>
                    <a:lnTo>
                      <a:pt x="82" y="14"/>
                    </a:lnTo>
                    <a:lnTo>
                      <a:pt x="66" y="22"/>
                    </a:lnTo>
                    <a:lnTo>
                      <a:pt x="52" y="33"/>
                    </a:lnTo>
                    <a:lnTo>
                      <a:pt x="38" y="45"/>
                    </a:lnTo>
                    <a:lnTo>
                      <a:pt x="27" y="59"/>
                    </a:lnTo>
                    <a:lnTo>
                      <a:pt x="17" y="74"/>
                    </a:lnTo>
                    <a:lnTo>
                      <a:pt x="10" y="91"/>
                    </a:lnTo>
                    <a:lnTo>
                      <a:pt x="4" y="108"/>
                    </a:lnTo>
                    <a:lnTo>
                      <a:pt x="1" y="126"/>
                    </a:lnTo>
                    <a:lnTo>
                      <a:pt x="0" y="144"/>
                    </a:lnTo>
                    <a:lnTo>
                      <a:pt x="1" y="162"/>
                    </a:lnTo>
                    <a:lnTo>
                      <a:pt x="4" y="179"/>
                    </a:lnTo>
                    <a:lnTo>
                      <a:pt x="10" y="196"/>
                    </a:lnTo>
                    <a:lnTo>
                      <a:pt x="17" y="213"/>
                    </a:lnTo>
                    <a:lnTo>
                      <a:pt x="27" y="228"/>
                    </a:lnTo>
                    <a:lnTo>
                      <a:pt x="38" y="242"/>
                    </a:lnTo>
                    <a:lnTo>
                      <a:pt x="52" y="254"/>
                    </a:lnTo>
                    <a:lnTo>
                      <a:pt x="66" y="265"/>
                    </a:lnTo>
                    <a:lnTo>
                      <a:pt x="82" y="274"/>
                    </a:lnTo>
                    <a:lnTo>
                      <a:pt x="99" y="280"/>
                    </a:lnTo>
                    <a:lnTo>
                      <a:pt x="116" y="285"/>
                    </a:lnTo>
                    <a:lnTo>
                      <a:pt x="134" y="287"/>
                    </a:lnTo>
                    <a:lnTo>
                      <a:pt x="152" y="287"/>
                    </a:lnTo>
                    <a:lnTo>
                      <a:pt x="170" y="285"/>
                    </a:lnTo>
                    <a:lnTo>
                      <a:pt x="188" y="280"/>
                    </a:lnTo>
                    <a:lnTo>
                      <a:pt x="204" y="274"/>
                    </a:lnTo>
                    <a:lnTo>
                      <a:pt x="220" y="265"/>
                    </a:lnTo>
                    <a:lnTo>
                      <a:pt x="235" y="254"/>
                    </a:lnTo>
                    <a:lnTo>
                      <a:pt x="248" y="242"/>
                    </a:lnTo>
                    <a:lnTo>
                      <a:pt x="259" y="228"/>
                    </a:lnTo>
                    <a:lnTo>
                      <a:pt x="269" y="213"/>
                    </a:lnTo>
                    <a:lnTo>
                      <a:pt x="277" y="196"/>
                    </a:lnTo>
                    <a:lnTo>
                      <a:pt x="282" y="179"/>
                    </a:lnTo>
                    <a:lnTo>
                      <a:pt x="286" y="162"/>
                    </a:lnTo>
                    <a:lnTo>
                      <a:pt x="287" y="144"/>
                    </a:lnTo>
                    <a:lnTo>
                      <a:pt x="286" y="12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49" name="Freeform 1139"/>
              <p:cNvSpPr>
                <a:spLocks/>
              </p:cNvSpPr>
              <p:nvPr/>
            </p:nvSpPr>
            <p:spPr bwMode="auto">
              <a:xfrm>
                <a:off x="5351" y="1705"/>
                <a:ext cx="148" cy="148"/>
              </a:xfrm>
              <a:custGeom>
                <a:avLst/>
                <a:gdLst>
                  <a:gd name="T0" fmla="*/ 286 w 287"/>
                  <a:gd name="T1" fmla="*/ 126 h 287"/>
                  <a:gd name="T2" fmla="*/ 286 w 287"/>
                  <a:gd name="T3" fmla="*/ 126 h 287"/>
                  <a:gd name="T4" fmla="*/ 282 w 287"/>
                  <a:gd name="T5" fmla="*/ 108 h 287"/>
                  <a:gd name="T6" fmla="*/ 277 w 287"/>
                  <a:gd name="T7" fmla="*/ 91 h 287"/>
                  <a:gd name="T8" fmla="*/ 269 w 287"/>
                  <a:gd name="T9" fmla="*/ 74 h 287"/>
                  <a:gd name="T10" fmla="*/ 259 w 287"/>
                  <a:gd name="T11" fmla="*/ 59 h 287"/>
                  <a:gd name="T12" fmla="*/ 248 w 287"/>
                  <a:gd name="T13" fmla="*/ 45 h 287"/>
                  <a:gd name="T14" fmla="*/ 235 w 287"/>
                  <a:gd name="T15" fmla="*/ 33 h 287"/>
                  <a:gd name="T16" fmla="*/ 220 w 287"/>
                  <a:gd name="T17" fmla="*/ 22 h 287"/>
                  <a:gd name="T18" fmla="*/ 204 w 287"/>
                  <a:gd name="T19" fmla="*/ 14 h 287"/>
                  <a:gd name="T20" fmla="*/ 188 w 287"/>
                  <a:gd name="T21" fmla="*/ 7 h 287"/>
                  <a:gd name="T22" fmla="*/ 170 w 287"/>
                  <a:gd name="T23" fmla="*/ 2 h 287"/>
                  <a:gd name="T24" fmla="*/ 152 w 287"/>
                  <a:gd name="T25" fmla="*/ 0 h 287"/>
                  <a:gd name="T26" fmla="*/ 134 w 287"/>
                  <a:gd name="T27" fmla="*/ 0 h 287"/>
                  <a:gd name="T28" fmla="*/ 116 w 287"/>
                  <a:gd name="T29" fmla="*/ 2 h 287"/>
                  <a:gd name="T30" fmla="*/ 99 w 287"/>
                  <a:gd name="T31" fmla="*/ 7 h 287"/>
                  <a:gd name="T32" fmla="*/ 82 w 287"/>
                  <a:gd name="T33" fmla="*/ 14 h 287"/>
                  <a:gd name="T34" fmla="*/ 66 w 287"/>
                  <a:gd name="T35" fmla="*/ 22 h 287"/>
                  <a:gd name="T36" fmla="*/ 52 w 287"/>
                  <a:gd name="T37" fmla="*/ 33 h 287"/>
                  <a:gd name="T38" fmla="*/ 38 w 287"/>
                  <a:gd name="T39" fmla="*/ 45 h 287"/>
                  <a:gd name="T40" fmla="*/ 27 w 287"/>
                  <a:gd name="T41" fmla="*/ 59 h 287"/>
                  <a:gd name="T42" fmla="*/ 17 w 287"/>
                  <a:gd name="T43" fmla="*/ 74 h 287"/>
                  <a:gd name="T44" fmla="*/ 10 w 287"/>
                  <a:gd name="T45" fmla="*/ 91 h 287"/>
                  <a:gd name="T46" fmla="*/ 4 w 287"/>
                  <a:gd name="T47" fmla="*/ 108 h 287"/>
                  <a:gd name="T48" fmla="*/ 1 w 287"/>
                  <a:gd name="T49" fmla="*/ 126 h 287"/>
                  <a:gd name="T50" fmla="*/ 0 w 287"/>
                  <a:gd name="T51" fmla="*/ 144 h 287"/>
                  <a:gd name="T52" fmla="*/ 1 w 287"/>
                  <a:gd name="T53" fmla="*/ 162 h 287"/>
                  <a:gd name="T54" fmla="*/ 4 w 287"/>
                  <a:gd name="T55" fmla="*/ 179 h 287"/>
                  <a:gd name="T56" fmla="*/ 10 w 287"/>
                  <a:gd name="T57" fmla="*/ 196 h 287"/>
                  <a:gd name="T58" fmla="*/ 17 w 287"/>
                  <a:gd name="T59" fmla="*/ 213 h 287"/>
                  <a:gd name="T60" fmla="*/ 27 w 287"/>
                  <a:gd name="T61" fmla="*/ 228 h 287"/>
                  <a:gd name="T62" fmla="*/ 38 w 287"/>
                  <a:gd name="T63" fmla="*/ 242 h 287"/>
                  <a:gd name="T64" fmla="*/ 52 w 287"/>
                  <a:gd name="T65" fmla="*/ 254 h 287"/>
                  <a:gd name="T66" fmla="*/ 66 w 287"/>
                  <a:gd name="T67" fmla="*/ 265 h 287"/>
                  <a:gd name="T68" fmla="*/ 82 w 287"/>
                  <a:gd name="T69" fmla="*/ 274 h 287"/>
                  <a:gd name="T70" fmla="*/ 99 w 287"/>
                  <a:gd name="T71" fmla="*/ 280 h 287"/>
                  <a:gd name="T72" fmla="*/ 116 w 287"/>
                  <a:gd name="T73" fmla="*/ 285 h 287"/>
                  <a:gd name="T74" fmla="*/ 134 w 287"/>
                  <a:gd name="T75" fmla="*/ 287 h 287"/>
                  <a:gd name="T76" fmla="*/ 152 w 287"/>
                  <a:gd name="T77" fmla="*/ 287 h 287"/>
                  <a:gd name="T78" fmla="*/ 170 w 287"/>
                  <a:gd name="T79" fmla="*/ 285 h 287"/>
                  <a:gd name="T80" fmla="*/ 188 w 287"/>
                  <a:gd name="T81" fmla="*/ 280 h 287"/>
                  <a:gd name="T82" fmla="*/ 204 w 287"/>
                  <a:gd name="T83" fmla="*/ 274 h 287"/>
                  <a:gd name="T84" fmla="*/ 220 w 287"/>
                  <a:gd name="T85" fmla="*/ 265 h 287"/>
                  <a:gd name="T86" fmla="*/ 235 w 287"/>
                  <a:gd name="T87" fmla="*/ 254 h 287"/>
                  <a:gd name="T88" fmla="*/ 248 w 287"/>
                  <a:gd name="T89" fmla="*/ 242 h 287"/>
                  <a:gd name="T90" fmla="*/ 259 w 287"/>
                  <a:gd name="T91" fmla="*/ 228 h 287"/>
                  <a:gd name="T92" fmla="*/ 269 w 287"/>
                  <a:gd name="T93" fmla="*/ 213 h 287"/>
                  <a:gd name="T94" fmla="*/ 277 w 287"/>
                  <a:gd name="T95" fmla="*/ 196 h 287"/>
                  <a:gd name="T96" fmla="*/ 282 w 287"/>
                  <a:gd name="T97" fmla="*/ 179 h 287"/>
                  <a:gd name="T98" fmla="*/ 286 w 287"/>
                  <a:gd name="T99" fmla="*/ 162 h 287"/>
                  <a:gd name="T100" fmla="*/ 287 w 287"/>
                  <a:gd name="T101" fmla="*/ 144 h 287"/>
                  <a:gd name="T102" fmla="*/ 286 w 287"/>
                  <a:gd name="T103" fmla="*/ 126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7" h="287">
                    <a:moveTo>
                      <a:pt x="286" y="126"/>
                    </a:moveTo>
                    <a:lnTo>
                      <a:pt x="286" y="126"/>
                    </a:lnTo>
                    <a:lnTo>
                      <a:pt x="282" y="108"/>
                    </a:lnTo>
                    <a:lnTo>
                      <a:pt x="277" y="91"/>
                    </a:lnTo>
                    <a:lnTo>
                      <a:pt x="269" y="74"/>
                    </a:lnTo>
                    <a:lnTo>
                      <a:pt x="259" y="59"/>
                    </a:lnTo>
                    <a:lnTo>
                      <a:pt x="248" y="45"/>
                    </a:lnTo>
                    <a:lnTo>
                      <a:pt x="235" y="33"/>
                    </a:lnTo>
                    <a:lnTo>
                      <a:pt x="220" y="22"/>
                    </a:lnTo>
                    <a:lnTo>
                      <a:pt x="204" y="14"/>
                    </a:lnTo>
                    <a:lnTo>
                      <a:pt x="188" y="7"/>
                    </a:lnTo>
                    <a:lnTo>
                      <a:pt x="170" y="2"/>
                    </a:lnTo>
                    <a:lnTo>
                      <a:pt x="152" y="0"/>
                    </a:lnTo>
                    <a:lnTo>
                      <a:pt x="134" y="0"/>
                    </a:lnTo>
                    <a:lnTo>
                      <a:pt x="116" y="2"/>
                    </a:lnTo>
                    <a:lnTo>
                      <a:pt x="99" y="7"/>
                    </a:lnTo>
                    <a:lnTo>
                      <a:pt x="82" y="14"/>
                    </a:lnTo>
                    <a:lnTo>
                      <a:pt x="66" y="22"/>
                    </a:lnTo>
                    <a:lnTo>
                      <a:pt x="52" y="33"/>
                    </a:lnTo>
                    <a:lnTo>
                      <a:pt x="38" y="45"/>
                    </a:lnTo>
                    <a:lnTo>
                      <a:pt x="27" y="59"/>
                    </a:lnTo>
                    <a:lnTo>
                      <a:pt x="17" y="74"/>
                    </a:lnTo>
                    <a:lnTo>
                      <a:pt x="10" y="91"/>
                    </a:lnTo>
                    <a:lnTo>
                      <a:pt x="4" y="108"/>
                    </a:lnTo>
                    <a:lnTo>
                      <a:pt x="1" y="126"/>
                    </a:lnTo>
                    <a:lnTo>
                      <a:pt x="0" y="144"/>
                    </a:lnTo>
                    <a:lnTo>
                      <a:pt x="1" y="162"/>
                    </a:lnTo>
                    <a:lnTo>
                      <a:pt x="4" y="179"/>
                    </a:lnTo>
                    <a:lnTo>
                      <a:pt x="10" y="196"/>
                    </a:lnTo>
                    <a:lnTo>
                      <a:pt x="17" y="213"/>
                    </a:lnTo>
                    <a:lnTo>
                      <a:pt x="27" y="228"/>
                    </a:lnTo>
                    <a:lnTo>
                      <a:pt x="38" y="242"/>
                    </a:lnTo>
                    <a:lnTo>
                      <a:pt x="52" y="254"/>
                    </a:lnTo>
                    <a:lnTo>
                      <a:pt x="66" y="265"/>
                    </a:lnTo>
                    <a:lnTo>
                      <a:pt x="82" y="274"/>
                    </a:lnTo>
                    <a:lnTo>
                      <a:pt x="99" y="280"/>
                    </a:lnTo>
                    <a:lnTo>
                      <a:pt x="116" y="285"/>
                    </a:lnTo>
                    <a:lnTo>
                      <a:pt x="134" y="287"/>
                    </a:lnTo>
                    <a:lnTo>
                      <a:pt x="152" y="287"/>
                    </a:lnTo>
                    <a:lnTo>
                      <a:pt x="170" y="285"/>
                    </a:lnTo>
                    <a:lnTo>
                      <a:pt x="188" y="280"/>
                    </a:lnTo>
                    <a:lnTo>
                      <a:pt x="204" y="274"/>
                    </a:lnTo>
                    <a:lnTo>
                      <a:pt x="220" y="265"/>
                    </a:lnTo>
                    <a:lnTo>
                      <a:pt x="235" y="254"/>
                    </a:lnTo>
                    <a:lnTo>
                      <a:pt x="248" y="242"/>
                    </a:lnTo>
                    <a:lnTo>
                      <a:pt x="259" y="228"/>
                    </a:lnTo>
                    <a:lnTo>
                      <a:pt x="269" y="213"/>
                    </a:lnTo>
                    <a:lnTo>
                      <a:pt x="277" y="196"/>
                    </a:lnTo>
                    <a:lnTo>
                      <a:pt x="282" y="179"/>
                    </a:lnTo>
                    <a:lnTo>
                      <a:pt x="286" y="162"/>
                    </a:lnTo>
                    <a:lnTo>
                      <a:pt x="287" y="144"/>
                    </a:lnTo>
                    <a:lnTo>
                      <a:pt x="286" y="126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50" name="Freeform 1140"/>
              <p:cNvSpPr>
                <a:spLocks/>
              </p:cNvSpPr>
              <p:nvPr/>
            </p:nvSpPr>
            <p:spPr bwMode="auto">
              <a:xfrm>
                <a:off x="6322" y="1984"/>
                <a:ext cx="81" cy="81"/>
              </a:xfrm>
              <a:custGeom>
                <a:avLst/>
                <a:gdLst>
                  <a:gd name="T0" fmla="*/ 156 w 157"/>
                  <a:gd name="T1" fmla="*/ 69 h 157"/>
                  <a:gd name="T2" fmla="*/ 156 w 157"/>
                  <a:gd name="T3" fmla="*/ 69 h 157"/>
                  <a:gd name="T4" fmla="*/ 155 w 157"/>
                  <a:gd name="T5" fmla="*/ 59 h 157"/>
                  <a:gd name="T6" fmla="*/ 152 w 157"/>
                  <a:gd name="T7" fmla="*/ 50 h 157"/>
                  <a:gd name="T8" fmla="*/ 147 w 157"/>
                  <a:gd name="T9" fmla="*/ 41 h 157"/>
                  <a:gd name="T10" fmla="*/ 142 w 157"/>
                  <a:gd name="T11" fmla="*/ 32 h 157"/>
                  <a:gd name="T12" fmla="*/ 136 w 157"/>
                  <a:gd name="T13" fmla="*/ 25 h 157"/>
                  <a:gd name="T14" fmla="*/ 129 w 157"/>
                  <a:gd name="T15" fmla="*/ 18 h 157"/>
                  <a:gd name="T16" fmla="*/ 121 w 157"/>
                  <a:gd name="T17" fmla="*/ 12 h 157"/>
                  <a:gd name="T18" fmla="*/ 112 w 157"/>
                  <a:gd name="T19" fmla="*/ 7 h 157"/>
                  <a:gd name="T20" fmla="*/ 103 w 157"/>
                  <a:gd name="T21" fmla="*/ 4 h 157"/>
                  <a:gd name="T22" fmla="*/ 93 w 157"/>
                  <a:gd name="T23" fmla="*/ 1 h 157"/>
                  <a:gd name="T24" fmla="*/ 83 w 157"/>
                  <a:gd name="T25" fmla="*/ 0 h 157"/>
                  <a:gd name="T26" fmla="*/ 74 w 157"/>
                  <a:gd name="T27" fmla="*/ 0 h 157"/>
                  <a:gd name="T28" fmla="*/ 64 w 157"/>
                  <a:gd name="T29" fmla="*/ 1 h 157"/>
                  <a:gd name="T30" fmla="*/ 54 w 157"/>
                  <a:gd name="T31" fmla="*/ 4 h 157"/>
                  <a:gd name="T32" fmla="*/ 45 w 157"/>
                  <a:gd name="T33" fmla="*/ 7 h 157"/>
                  <a:gd name="T34" fmla="*/ 36 w 157"/>
                  <a:gd name="T35" fmla="*/ 12 h 157"/>
                  <a:gd name="T36" fmla="*/ 28 w 157"/>
                  <a:gd name="T37" fmla="*/ 18 h 157"/>
                  <a:gd name="T38" fmla="*/ 21 w 157"/>
                  <a:gd name="T39" fmla="*/ 25 h 157"/>
                  <a:gd name="T40" fmla="*/ 15 w 157"/>
                  <a:gd name="T41" fmla="*/ 32 h 157"/>
                  <a:gd name="T42" fmla="*/ 10 w 157"/>
                  <a:gd name="T43" fmla="*/ 41 h 157"/>
                  <a:gd name="T44" fmla="*/ 6 w 157"/>
                  <a:gd name="T45" fmla="*/ 50 h 157"/>
                  <a:gd name="T46" fmla="*/ 2 w 157"/>
                  <a:gd name="T47" fmla="*/ 59 h 157"/>
                  <a:gd name="T48" fmla="*/ 1 w 157"/>
                  <a:gd name="T49" fmla="*/ 69 h 157"/>
                  <a:gd name="T50" fmla="*/ 0 w 157"/>
                  <a:gd name="T51" fmla="*/ 79 h 157"/>
                  <a:gd name="T52" fmla="*/ 1 w 157"/>
                  <a:gd name="T53" fmla="*/ 88 h 157"/>
                  <a:gd name="T54" fmla="*/ 2 w 157"/>
                  <a:gd name="T55" fmla="*/ 98 h 157"/>
                  <a:gd name="T56" fmla="*/ 6 w 157"/>
                  <a:gd name="T57" fmla="*/ 107 h 157"/>
                  <a:gd name="T58" fmla="*/ 10 w 157"/>
                  <a:gd name="T59" fmla="*/ 116 h 157"/>
                  <a:gd name="T60" fmla="*/ 15 w 157"/>
                  <a:gd name="T61" fmla="*/ 125 h 157"/>
                  <a:gd name="T62" fmla="*/ 21 w 157"/>
                  <a:gd name="T63" fmla="*/ 132 h 157"/>
                  <a:gd name="T64" fmla="*/ 28 w 157"/>
                  <a:gd name="T65" fmla="*/ 139 h 157"/>
                  <a:gd name="T66" fmla="*/ 36 w 157"/>
                  <a:gd name="T67" fmla="*/ 145 h 157"/>
                  <a:gd name="T68" fmla="*/ 45 w 157"/>
                  <a:gd name="T69" fmla="*/ 150 h 157"/>
                  <a:gd name="T70" fmla="*/ 54 w 157"/>
                  <a:gd name="T71" fmla="*/ 153 h 157"/>
                  <a:gd name="T72" fmla="*/ 64 w 157"/>
                  <a:gd name="T73" fmla="*/ 156 h 157"/>
                  <a:gd name="T74" fmla="*/ 74 w 157"/>
                  <a:gd name="T75" fmla="*/ 157 h 157"/>
                  <a:gd name="T76" fmla="*/ 83 w 157"/>
                  <a:gd name="T77" fmla="*/ 157 h 157"/>
                  <a:gd name="T78" fmla="*/ 93 w 157"/>
                  <a:gd name="T79" fmla="*/ 156 h 157"/>
                  <a:gd name="T80" fmla="*/ 103 w 157"/>
                  <a:gd name="T81" fmla="*/ 153 h 157"/>
                  <a:gd name="T82" fmla="*/ 112 w 157"/>
                  <a:gd name="T83" fmla="*/ 150 h 157"/>
                  <a:gd name="T84" fmla="*/ 121 w 157"/>
                  <a:gd name="T85" fmla="*/ 145 h 157"/>
                  <a:gd name="T86" fmla="*/ 129 w 157"/>
                  <a:gd name="T87" fmla="*/ 139 h 157"/>
                  <a:gd name="T88" fmla="*/ 136 w 157"/>
                  <a:gd name="T89" fmla="*/ 132 h 157"/>
                  <a:gd name="T90" fmla="*/ 142 w 157"/>
                  <a:gd name="T91" fmla="*/ 125 h 157"/>
                  <a:gd name="T92" fmla="*/ 147 w 157"/>
                  <a:gd name="T93" fmla="*/ 116 h 157"/>
                  <a:gd name="T94" fmla="*/ 152 w 157"/>
                  <a:gd name="T95" fmla="*/ 107 h 157"/>
                  <a:gd name="T96" fmla="*/ 155 w 157"/>
                  <a:gd name="T97" fmla="*/ 98 h 157"/>
                  <a:gd name="T98" fmla="*/ 156 w 157"/>
                  <a:gd name="T99" fmla="*/ 88 h 157"/>
                  <a:gd name="T100" fmla="*/ 157 w 157"/>
                  <a:gd name="T101" fmla="*/ 79 h 157"/>
                  <a:gd name="T102" fmla="*/ 156 w 157"/>
                  <a:gd name="T103" fmla="*/ 69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57" h="157">
                    <a:moveTo>
                      <a:pt x="156" y="69"/>
                    </a:moveTo>
                    <a:lnTo>
                      <a:pt x="156" y="69"/>
                    </a:lnTo>
                    <a:lnTo>
                      <a:pt x="155" y="59"/>
                    </a:lnTo>
                    <a:lnTo>
                      <a:pt x="152" y="50"/>
                    </a:lnTo>
                    <a:lnTo>
                      <a:pt x="147" y="41"/>
                    </a:lnTo>
                    <a:lnTo>
                      <a:pt x="142" y="32"/>
                    </a:lnTo>
                    <a:lnTo>
                      <a:pt x="136" y="25"/>
                    </a:lnTo>
                    <a:lnTo>
                      <a:pt x="129" y="18"/>
                    </a:lnTo>
                    <a:lnTo>
                      <a:pt x="121" y="12"/>
                    </a:lnTo>
                    <a:lnTo>
                      <a:pt x="112" y="7"/>
                    </a:lnTo>
                    <a:lnTo>
                      <a:pt x="103" y="4"/>
                    </a:lnTo>
                    <a:lnTo>
                      <a:pt x="93" y="1"/>
                    </a:lnTo>
                    <a:lnTo>
                      <a:pt x="83" y="0"/>
                    </a:lnTo>
                    <a:lnTo>
                      <a:pt x="74" y="0"/>
                    </a:lnTo>
                    <a:lnTo>
                      <a:pt x="64" y="1"/>
                    </a:lnTo>
                    <a:lnTo>
                      <a:pt x="54" y="4"/>
                    </a:lnTo>
                    <a:lnTo>
                      <a:pt x="45" y="7"/>
                    </a:lnTo>
                    <a:lnTo>
                      <a:pt x="36" y="12"/>
                    </a:lnTo>
                    <a:lnTo>
                      <a:pt x="28" y="18"/>
                    </a:lnTo>
                    <a:lnTo>
                      <a:pt x="21" y="25"/>
                    </a:lnTo>
                    <a:lnTo>
                      <a:pt x="15" y="32"/>
                    </a:lnTo>
                    <a:lnTo>
                      <a:pt x="10" y="41"/>
                    </a:lnTo>
                    <a:lnTo>
                      <a:pt x="6" y="50"/>
                    </a:lnTo>
                    <a:lnTo>
                      <a:pt x="2" y="59"/>
                    </a:lnTo>
                    <a:lnTo>
                      <a:pt x="1" y="69"/>
                    </a:lnTo>
                    <a:lnTo>
                      <a:pt x="0" y="79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6" y="107"/>
                    </a:lnTo>
                    <a:lnTo>
                      <a:pt x="10" y="116"/>
                    </a:lnTo>
                    <a:lnTo>
                      <a:pt x="15" y="125"/>
                    </a:lnTo>
                    <a:lnTo>
                      <a:pt x="21" y="132"/>
                    </a:lnTo>
                    <a:lnTo>
                      <a:pt x="28" y="139"/>
                    </a:lnTo>
                    <a:lnTo>
                      <a:pt x="36" y="145"/>
                    </a:lnTo>
                    <a:lnTo>
                      <a:pt x="45" y="150"/>
                    </a:lnTo>
                    <a:lnTo>
                      <a:pt x="54" y="153"/>
                    </a:lnTo>
                    <a:lnTo>
                      <a:pt x="64" y="156"/>
                    </a:lnTo>
                    <a:lnTo>
                      <a:pt x="74" y="157"/>
                    </a:lnTo>
                    <a:lnTo>
                      <a:pt x="83" y="157"/>
                    </a:lnTo>
                    <a:lnTo>
                      <a:pt x="93" y="156"/>
                    </a:lnTo>
                    <a:lnTo>
                      <a:pt x="103" y="153"/>
                    </a:lnTo>
                    <a:lnTo>
                      <a:pt x="112" y="150"/>
                    </a:lnTo>
                    <a:lnTo>
                      <a:pt x="121" y="145"/>
                    </a:lnTo>
                    <a:lnTo>
                      <a:pt x="129" y="139"/>
                    </a:lnTo>
                    <a:lnTo>
                      <a:pt x="136" y="132"/>
                    </a:lnTo>
                    <a:lnTo>
                      <a:pt x="142" y="125"/>
                    </a:lnTo>
                    <a:lnTo>
                      <a:pt x="147" y="116"/>
                    </a:lnTo>
                    <a:lnTo>
                      <a:pt x="152" y="107"/>
                    </a:lnTo>
                    <a:lnTo>
                      <a:pt x="155" y="98"/>
                    </a:lnTo>
                    <a:lnTo>
                      <a:pt x="156" y="88"/>
                    </a:lnTo>
                    <a:lnTo>
                      <a:pt x="157" y="79"/>
                    </a:lnTo>
                    <a:lnTo>
                      <a:pt x="156" y="6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51" name="Freeform 1141"/>
              <p:cNvSpPr>
                <a:spLocks/>
              </p:cNvSpPr>
              <p:nvPr/>
            </p:nvSpPr>
            <p:spPr bwMode="auto">
              <a:xfrm>
                <a:off x="6322" y="1984"/>
                <a:ext cx="81" cy="81"/>
              </a:xfrm>
              <a:custGeom>
                <a:avLst/>
                <a:gdLst>
                  <a:gd name="T0" fmla="*/ 156 w 157"/>
                  <a:gd name="T1" fmla="*/ 69 h 157"/>
                  <a:gd name="T2" fmla="*/ 156 w 157"/>
                  <a:gd name="T3" fmla="*/ 69 h 157"/>
                  <a:gd name="T4" fmla="*/ 155 w 157"/>
                  <a:gd name="T5" fmla="*/ 59 h 157"/>
                  <a:gd name="T6" fmla="*/ 152 w 157"/>
                  <a:gd name="T7" fmla="*/ 50 h 157"/>
                  <a:gd name="T8" fmla="*/ 147 w 157"/>
                  <a:gd name="T9" fmla="*/ 41 h 157"/>
                  <a:gd name="T10" fmla="*/ 142 w 157"/>
                  <a:gd name="T11" fmla="*/ 32 h 157"/>
                  <a:gd name="T12" fmla="*/ 136 w 157"/>
                  <a:gd name="T13" fmla="*/ 25 h 157"/>
                  <a:gd name="T14" fmla="*/ 129 w 157"/>
                  <a:gd name="T15" fmla="*/ 18 h 157"/>
                  <a:gd name="T16" fmla="*/ 121 w 157"/>
                  <a:gd name="T17" fmla="*/ 12 h 157"/>
                  <a:gd name="T18" fmla="*/ 112 w 157"/>
                  <a:gd name="T19" fmla="*/ 7 h 157"/>
                  <a:gd name="T20" fmla="*/ 103 w 157"/>
                  <a:gd name="T21" fmla="*/ 4 h 157"/>
                  <a:gd name="T22" fmla="*/ 93 w 157"/>
                  <a:gd name="T23" fmla="*/ 1 h 157"/>
                  <a:gd name="T24" fmla="*/ 83 w 157"/>
                  <a:gd name="T25" fmla="*/ 0 h 157"/>
                  <a:gd name="T26" fmla="*/ 74 w 157"/>
                  <a:gd name="T27" fmla="*/ 0 h 157"/>
                  <a:gd name="T28" fmla="*/ 64 w 157"/>
                  <a:gd name="T29" fmla="*/ 1 h 157"/>
                  <a:gd name="T30" fmla="*/ 54 w 157"/>
                  <a:gd name="T31" fmla="*/ 4 h 157"/>
                  <a:gd name="T32" fmla="*/ 45 w 157"/>
                  <a:gd name="T33" fmla="*/ 7 h 157"/>
                  <a:gd name="T34" fmla="*/ 36 w 157"/>
                  <a:gd name="T35" fmla="*/ 12 h 157"/>
                  <a:gd name="T36" fmla="*/ 28 w 157"/>
                  <a:gd name="T37" fmla="*/ 18 h 157"/>
                  <a:gd name="T38" fmla="*/ 21 w 157"/>
                  <a:gd name="T39" fmla="*/ 25 h 157"/>
                  <a:gd name="T40" fmla="*/ 15 w 157"/>
                  <a:gd name="T41" fmla="*/ 32 h 157"/>
                  <a:gd name="T42" fmla="*/ 10 w 157"/>
                  <a:gd name="T43" fmla="*/ 41 h 157"/>
                  <a:gd name="T44" fmla="*/ 6 w 157"/>
                  <a:gd name="T45" fmla="*/ 50 h 157"/>
                  <a:gd name="T46" fmla="*/ 2 w 157"/>
                  <a:gd name="T47" fmla="*/ 59 h 157"/>
                  <a:gd name="T48" fmla="*/ 1 w 157"/>
                  <a:gd name="T49" fmla="*/ 69 h 157"/>
                  <a:gd name="T50" fmla="*/ 0 w 157"/>
                  <a:gd name="T51" fmla="*/ 79 h 157"/>
                  <a:gd name="T52" fmla="*/ 1 w 157"/>
                  <a:gd name="T53" fmla="*/ 88 h 157"/>
                  <a:gd name="T54" fmla="*/ 2 w 157"/>
                  <a:gd name="T55" fmla="*/ 98 h 157"/>
                  <a:gd name="T56" fmla="*/ 6 w 157"/>
                  <a:gd name="T57" fmla="*/ 107 h 157"/>
                  <a:gd name="T58" fmla="*/ 10 w 157"/>
                  <a:gd name="T59" fmla="*/ 116 h 157"/>
                  <a:gd name="T60" fmla="*/ 15 w 157"/>
                  <a:gd name="T61" fmla="*/ 125 h 157"/>
                  <a:gd name="T62" fmla="*/ 21 w 157"/>
                  <a:gd name="T63" fmla="*/ 132 h 157"/>
                  <a:gd name="T64" fmla="*/ 28 w 157"/>
                  <a:gd name="T65" fmla="*/ 139 h 157"/>
                  <a:gd name="T66" fmla="*/ 36 w 157"/>
                  <a:gd name="T67" fmla="*/ 145 h 157"/>
                  <a:gd name="T68" fmla="*/ 45 w 157"/>
                  <a:gd name="T69" fmla="*/ 150 h 157"/>
                  <a:gd name="T70" fmla="*/ 54 w 157"/>
                  <a:gd name="T71" fmla="*/ 153 h 157"/>
                  <a:gd name="T72" fmla="*/ 64 w 157"/>
                  <a:gd name="T73" fmla="*/ 156 h 157"/>
                  <a:gd name="T74" fmla="*/ 74 w 157"/>
                  <a:gd name="T75" fmla="*/ 157 h 157"/>
                  <a:gd name="T76" fmla="*/ 83 w 157"/>
                  <a:gd name="T77" fmla="*/ 157 h 157"/>
                  <a:gd name="T78" fmla="*/ 93 w 157"/>
                  <a:gd name="T79" fmla="*/ 156 h 157"/>
                  <a:gd name="T80" fmla="*/ 103 w 157"/>
                  <a:gd name="T81" fmla="*/ 153 h 157"/>
                  <a:gd name="T82" fmla="*/ 112 w 157"/>
                  <a:gd name="T83" fmla="*/ 150 h 157"/>
                  <a:gd name="T84" fmla="*/ 121 w 157"/>
                  <a:gd name="T85" fmla="*/ 145 h 157"/>
                  <a:gd name="T86" fmla="*/ 129 w 157"/>
                  <a:gd name="T87" fmla="*/ 139 h 157"/>
                  <a:gd name="T88" fmla="*/ 136 w 157"/>
                  <a:gd name="T89" fmla="*/ 132 h 157"/>
                  <a:gd name="T90" fmla="*/ 142 w 157"/>
                  <a:gd name="T91" fmla="*/ 125 h 157"/>
                  <a:gd name="T92" fmla="*/ 147 w 157"/>
                  <a:gd name="T93" fmla="*/ 116 h 157"/>
                  <a:gd name="T94" fmla="*/ 152 w 157"/>
                  <a:gd name="T95" fmla="*/ 107 h 157"/>
                  <a:gd name="T96" fmla="*/ 155 w 157"/>
                  <a:gd name="T97" fmla="*/ 98 h 157"/>
                  <a:gd name="T98" fmla="*/ 156 w 157"/>
                  <a:gd name="T99" fmla="*/ 88 h 157"/>
                  <a:gd name="T100" fmla="*/ 157 w 157"/>
                  <a:gd name="T101" fmla="*/ 79 h 157"/>
                  <a:gd name="T102" fmla="*/ 156 w 157"/>
                  <a:gd name="T103" fmla="*/ 69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57" h="157">
                    <a:moveTo>
                      <a:pt x="156" y="69"/>
                    </a:moveTo>
                    <a:lnTo>
                      <a:pt x="156" y="69"/>
                    </a:lnTo>
                    <a:lnTo>
                      <a:pt x="155" y="59"/>
                    </a:lnTo>
                    <a:lnTo>
                      <a:pt x="152" y="50"/>
                    </a:lnTo>
                    <a:lnTo>
                      <a:pt x="147" y="41"/>
                    </a:lnTo>
                    <a:lnTo>
                      <a:pt x="142" y="32"/>
                    </a:lnTo>
                    <a:lnTo>
                      <a:pt x="136" y="25"/>
                    </a:lnTo>
                    <a:lnTo>
                      <a:pt x="129" y="18"/>
                    </a:lnTo>
                    <a:lnTo>
                      <a:pt x="121" y="12"/>
                    </a:lnTo>
                    <a:lnTo>
                      <a:pt x="112" y="7"/>
                    </a:lnTo>
                    <a:lnTo>
                      <a:pt x="103" y="4"/>
                    </a:lnTo>
                    <a:lnTo>
                      <a:pt x="93" y="1"/>
                    </a:lnTo>
                    <a:lnTo>
                      <a:pt x="83" y="0"/>
                    </a:lnTo>
                    <a:lnTo>
                      <a:pt x="74" y="0"/>
                    </a:lnTo>
                    <a:lnTo>
                      <a:pt x="64" y="1"/>
                    </a:lnTo>
                    <a:lnTo>
                      <a:pt x="54" y="4"/>
                    </a:lnTo>
                    <a:lnTo>
                      <a:pt x="45" y="7"/>
                    </a:lnTo>
                    <a:lnTo>
                      <a:pt x="36" y="12"/>
                    </a:lnTo>
                    <a:lnTo>
                      <a:pt x="28" y="18"/>
                    </a:lnTo>
                    <a:lnTo>
                      <a:pt x="21" y="25"/>
                    </a:lnTo>
                    <a:lnTo>
                      <a:pt x="15" y="32"/>
                    </a:lnTo>
                    <a:lnTo>
                      <a:pt x="10" y="41"/>
                    </a:lnTo>
                    <a:lnTo>
                      <a:pt x="6" y="50"/>
                    </a:lnTo>
                    <a:lnTo>
                      <a:pt x="2" y="59"/>
                    </a:lnTo>
                    <a:lnTo>
                      <a:pt x="1" y="69"/>
                    </a:lnTo>
                    <a:lnTo>
                      <a:pt x="0" y="79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6" y="107"/>
                    </a:lnTo>
                    <a:lnTo>
                      <a:pt x="10" y="116"/>
                    </a:lnTo>
                    <a:lnTo>
                      <a:pt x="15" y="125"/>
                    </a:lnTo>
                    <a:lnTo>
                      <a:pt x="21" y="132"/>
                    </a:lnTo>
                    <a:lnTo>
                      <a:pt x="28" y="139"/>
                    </a:lnTo>
                    <a:lnTo>
                      <a:pt x="36" y="145"/>
                    </a:lnTo>
                    <a:lnTo>
                      <a:pt x="45" y="150"/>
                    </a:lnTo>
                    <a:lnTo>
                      <a:pt x="54" y="153"/>
                    </a:lnTo>
                    <a:lnTo>
                      <a:pt x="64" y="156"/>
                    </a:lnTo>
                    <a:lnTo>
                      <a:pt x="74" y="157"/>
                    </a:lnTo>
                    <a:lnTo>
                      <a:pt x="83" y="157"/>
                    </a:lnTo>
                    <a:lnTo>
                      <a:pt x="93" y="156"/>
                    </a:lnTo>
                    <a:lnTo>
                      <a:pt x="103" y="153"/>
                    </a:lnTo>
                    <a:lnTo>
                      <a:pt x="112" y="150"/>
                    </a:lnTo>
                    <a:lnTo>
                      <a:pt x="121" y="145"/>
                    </a:lnTo>
                    <a:lnTo>
                      <a:pt x="129" y="139"/>
                    </a:lnTo>
                    <a:lnTo>
                      <a:pt x="136" y="132"/>
                    </a:lnTo>
                    <a:lnTo>
                      <a:pt x="142" y="125"/>
                    </a:lnTo>
                    <a:lnTo>
                      <a:pt x="147" y="116"/>
                    </a:lnTo>
                    <a:lnTo>
                      <a:pt x="152" y="107"/>
                    </a:lnTo>
                    <a:lnTo>
                      <a:pt x="155" y="98"/>
                    </a:lnTo>
                    <a:lnTo>
                      <a:pt x="156" y="88"/>
                    </a:lnTo>
                    <a:lnTo>
                      <a:pt x="157" y="79"/>
                    </a:lnTo>
                    <a:lnTo>
                      <a:pt x="156" y="6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52" name="Freeform 1142"/>
              <p:cNvSpPr>
                <a:spLocks/>
              </p:cNvSpPr>
              <p:nvPr/>
            </p:nvSpPr>
            <p:spPr bwMode="auto">
              <a:xfrm>
                <a:off x="6110" y="1830"/>
                <a:ext cx="116" cy="115"/>
              </a:xfrm>
              <a:custGeom>
                <a:avLst/>
                <a:gdLst>
                  <a:gd name="T0" fmla="*/ 224 w 225"/>
                  <a:gd name="T1" fmla="*/ 98 h 224"/>
                  <a:gd name="T2" fmla="*/ 224 w 225"/>
                  <a:gd name="T3" fmla="*/ 98 h 224"/>
                  <a:gd name="T4" fmla="*/ 221 w 225"/>
                  <a:gd name="T5" fmla="*/ 84 h 224"/>
                  <a:gd name="T6" fmla="*/ 217 w 225"/>
                  <a:gd name="T7" fmla="*/ 71 h 224"/>
                  <a:gd name="T8" fmla="*/ 211 w 225"/>
                  <a:gd name="T9" fmla="*/ 58 h 224"/>
                  <a:gd name="T10" fmla="*/ 203 w 225"/>
                  <a:gd name="T11" fmla="*/ 46 h 224"/>
                  <a:gd name="T12" fmla="*/ 194 w 225"/>
                  <a:gd name="T13" fmla="*/ 35 h 224"/>
                  <a:gd name="T14" fmla="*/ 184 w 225"/>
                  <a:gd name="T15" fmla="*/ 26 h 224"/>
                  <a:gd name="T16" fmla="*/ 173 w 225"/>
                  <a:gd name="T17" fmla="*/ 17 h 224"/>
                  <a:gd name="T18" fmla="*/ 160 w 225"/>
                  <a:gd name="T19" fmla="*/ 10 h 224"/>
                  <a:gd name="T20" fmla="*/ 147 w 225"/>
                  <a:gd name="T21" fmla="*/ 5 h 224"/>
                  <a:gd name="T22" fmla="*/ 133 w 225"/>
                  <a:gd name="T23" fmla="*/ 2 h 224"/>
                  <a:gd name="T24" fmla="*/ 119 w 225"/>
                  <a:gd name="T25" fmla="*/ 0 h 224"/>
                  <a:gd name="T26" fmla="*/ 105 w 225"/>
                  <a:gd name="T27" fmla="*/ 0 h 224"/>
                  <a:gd name="T28" fmla="*/ 91 w 225"/>
                  <a:gd name="T29" fmla="*/ 2 h 224"/>
                  <a:gd name="T30" fmla="*/ 78 w 225"/>
                  <a:gd name="T31" fmla="*/ 5 h 224"/>
                  <a:gd name="T32" fmla="*/ 65 w 225"/>
                  <a:gd name="T33" fmla="*/ 10 h 224"/>
                  <a:gd name="T34" fmla="*/ 52 w 225"/>
                  <a:gd name="T35" fmla="*/ 17 h 224"/>
                  <a:gd name="T36" fmla="*/ 41 w 225"/>
                  <a:gd name="T37" fmla="*/ 26 h 224"/>
                  <a:gd name="T38" fmla="*/ 30 w 225"/>
                  <a:gd name="T39" fmla="*/ 35 h 224"/>
                  <a:gd name="T40" fmla="*/ 21 w 225"/>
                  <a:gd name="T41" fmla="*/ 46 h 224"/>
                  <a:gd name="T42" fmla="*/ 14 w 225"/>
                  <a:gd name="T43" fmla="*/ 58 h 224"/>
                  <a:gd name="T44" fmla="*/ 8 w 225"/>
                  <a:gd name="T45" fmla="*/ 71 h 224"/>
                  <a:gd name="T46" fmla="*/ 4 w 225"/>
                  <a:gd name="T47" fmla="*/ 84 h 224"/>
                  <a:gd name="T48" fmla="*/ 1 w 225"/>
                  <a:gd name="T49" fmla="*/ 98 h 224"/>
                  <a:gd name="T50" fmla="*/ 0 w 225"/>
                  <a:gd name="T51" fmla="*/ 112 h 224"/>
                  <a:gd name="T52" fmla="*/ 1 w 225"/>
                  <a:gd name="T53" fmla="*/ 126 h 224"/>
                  <a:gd name="T54" fmla="*/ 4 w 225"/>
                  <a:gd name="T55" fmla="*/ 140 h 224"/>
                  <a:gd name="T56" fmla="*/ 8 w 225"/>
                  <a:gd name="T57" fmla="*/ 153 h 224"/>
                  <a:gd name="T58" fmla="*/ 14 w 225"/>
                  <a:gd name="T59" fmla="*/ 166 h 224"/>
                  <a:gd name="T60" fmla="*/ 21 w 225"/>
                  <a:gd name="T61" fmla="*/ 178 h 224"/>
                  <a:gd name="T62" fmla="*/ 30 w 225"/>
                  <a:gd name="T63" fmla="*/ 189 h 224"/>
                  <a:gd name="T64" fmla="*/ 41 w 225"/>
                  <a:gd name="T65" fmla="*/ 199 h 224"/>
                  <a:gd name="T66" fmla="*/ 52 w 225"/>
                  <a:gd name="T67" fmla="*/ 207 h 224"/>
                  <a:gd name="T68" fmla="*/ 65 w 225"/>
                  <a:gd name="T69" fmla="*/ 214 h 224"/>
                  <a:gd name="T70" fmla="*/ 78 w 225"/>
                  <a:gd name="T71" fmla="*/ 219 h 224"/>
                  <a:gd name="T72" fmla="*/ 91 w 225"/>
                  <a:gd name="T73" fmla="*/ 222 h 224"/>
                  <a:gd name="T74" fmla="*/ 105 w 225"/>
                  <a:gd name="T75" fmla="*/ 224 h 224"/>
                  <a:gd name="T76" fmla="*/ 119 w 225"/>
                  <a:gd name="T77" fmla="*/ 224 h 224"/>
                  <a:gd name="T78" fmla="*/ 133 w 225"/>
                  <a:gd name="T79" fmla="*/ 222 h 224"/>
                  <a:gd name="T80" fmla="*/ 147 w 225"/>
                  <a:gd name="T81" fmla="*/ 219 h 224"/>
                  <a:gd name="T82" fmla="*/ 160 w 225"/>
                  <a:gd name="T83" fmla="*/ 214 h 224"/>
                  <a:gd name="T84" fmla="*/ 173 w 225"/>
                  <a:gd name="T85" fmla="*/ 207 h 224"/>
                  <a:gd name="T86" fmla="*/ 184 w 225"/>
                  <a:gd name="T87" fmla="*/ 199 h 224"/>
                  <a:gd name="T88" fmla="*/ 194 w 225"/>
                  <a:gd name="T89" fmla="*/ 189 h 224"/>
                  <a:gd name="T90" fmla="*/ 203 w 225"/>
                  <a:gd name="T91" fmla="*/ 178 h 224"/>
                  <a:gd name="T92" fmla="*/ 211 w 225"/>
                  <a:gd name="T93" fmla="*/ 166 h 224"/>
                  <a:gd name="T94" fmla="*/ 217 w 225"/>
                  <a:gd name="T95" fmla="*/ 153 h 224"/>
                  <a:gd name="T96" fmla="*/ 221 w 225"/>
                  <a:gd name="T97" fmla="*/ 140 h 224"/>
                  <a:gd name="T98" fmla="*/ 224 w 225"/>
                  <a:gd name="T99" fmla="*/ 126 h 224"/>
                  <a:gd name="T100" fmla="*/ 225 w 225"/>
                  <a:gd name="T101" fmla="*/ 112 h 224"/>
                  <a:gd name="T102" fmla="*/ 224 w 225"/>
                  <a:gd name="T103" fmla="*/ 98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5" h="224">
                    <a:moveTo>
                      <a:pt x="224" y="98"/>
                    </a:moveTo>
                    <a:lnTo>
                      <a:pt x="224" y="98"/>
                    </a:lnTo>
                    <a:lnTo>
                      <a:pt x="221" y="84"/>
                    </a:lnTo>
                    <a:lnTo>
                      <a:pt x="217" y="71"/>
                    </a:lnTo>
                    <a:lnTo>
                      <a:pt x="211" y="58"/>
                    </a:lnTo>
                    <a:lnTo>
                      <a:pt x="203" y="46"/>
                    </a:lnTo>
                    <a:lnTo>
                      <a:pt x="194" y="35"/>
                    </a:lnTo>
                    <a:lnTo>
                      <a:pt x="184" y="26"/>
                    </a:lnTo>
                    <a:lnTo>
                      <a:pt x="173" y="17"/>
                    </a:lnTo>
                    <a:lnTo>
                      <a:pt x="160" y="10"/>
                    </a:lnTo>
                    <a:lnTo>
                      <a:pt x="147" y="5"/>
                    </a:lnTo>
                    <a:lnTo>
                      <a:pt x="133" y="2"/>
                    </a:lnTo>
                    <a:lnTo>
                      <a:pt x="119" y="0"/>
                    </a:lnTo>
                    <a:lnTo>
                      <a:pt x="105" y="0"/>
                    </a:lnTo>
                    <a:lnTo>
                      <a:pt x="91" y="2"/>
                    </a:lnTo>
                    <a:lnTo>
                      <a:pt x="78" y="5"/>
                    </a:lnTo>
                    <a:lnTo>
                      <a:pt x="65" y="10"/>
                    </a:lnTo>
                    <a:lnTo>
                      <a:pt x="52" y="17"/>
                    </a:lnTo>
                    <a:lnTo>
                      <a:pt x="41" y="26"/>
                    </a:lnTo>
                    <a:lnTo>
                      <a:pt x="30" y="35"/>
                    </a:lnTo>
                    <a:lnTo>
                      <a:pt x="21" y="46"/>
                    </a:lnTo>
                    <a:lnTo>
                      <a:pt x="14" y="58"/>
                    </a:lnTo>
                    <a:lnTo>
                      <a:pt x="8" y="71"/>
                    </a:lnTo>
                    <a:lnTo>
                      <a:pt x="4" y="84"/>
                    </a:lnTo>
                    <a:lnTo>
                      <a:pt x="1" y="98"/>
                    </a:lnTo>
                    <a:lnTo>
                      <a:pt x="0" y="112"/>
                    </a:lnTo>
                    <a:lnTo>
                      <a:pt x="1" y="126"/>
                    </a:lnTo>
                    <a:lnTo>
                      <a:pt x="4" y="140"/>
                    </a:lnTo>
                    <a:lnTo>
                      <a:pt x="8" y="153"/>
                    </a:lnTo>
                    <a:lnTo>
                      <a:pt x="14" y="166"/>
                    </a:lnTo>
                    <a:lnTo>
                      <a:pt x="21" y="178"/>
                    </a:lnTo>
                    <a:lnTo>
                      <a:pt x="30" y="189"/>
                    </a:lnTo>
                    <a:lnTo>
                      <a:pt x="41" y="199"/>
                    </a:lnTo>
                    <a:lnTo>
                      <a:pt x="52" y="207"/>
                    </a:lnTo>
                    <a:lnTo>
                      <a:pt x="65" y="214"/>
                    </a:lnTo>
                    <a:lnTo>
                      <a:pt x="78" y="219"/>
                    </a:lnTo>
                    <a:lnTo>
                      <a:pt x="91" y="222"/>
                    </a:lnTo>
                    <a:lnTo>
                      <a:pt x="105" y="224"/>
                    </a:lnTo>
                    <a:lnTo>
                      <a:pt x="119" y="224"/>
                    </a:lnTo>
                    <a:lnTo>
                      <a:pt x="133" y="222"/>
                    </a:lnTo>
                    <a:lnTo>
                      <a:pt x="147" y="219"/>
                    </a:lnTo>
                    <a:lnTo>
                      <a:pt x="160" y="214"/>
                    </a:lnTo>
                    <a:lnTo>
                      <a:pt x="173" y="207"/>
                    </a:lnTo>
                    <a:lnTo>
                      <a:pt x="184" y="199"/>
                    </a:lnTo>
                    <a:lnTo>
                      <a:pt x="194" y="189"/>
                    </a:lnTo>
                    <a:lnTo>
                      <a:pt x="203" y="178"/>
                    </a:lnTo>
                    <a:lnTo>
                      <a:pt x="211" y="166"/>
                    </a:lnTo>
                    <a:lnTo>
                      <a:pt x="217" y="153"/>
                    </a:lnTo>
                    <a:lnTo>
                      <a:pt x="221" y="140"/>
                    </a:lnTo>
                    <a:lnTo>
                      <a:pt x="224" y="126"/>
                    </a:lnTo>
                    <a:lnTo>
                      <a:pt x="225" y="112"/>
                    </a:lnTo>
                    <a:lnTo>
                      <a:pt x="224" y="9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53" name="Freeform 1143"/>
              <p:cNvSpPr>
                <a:spLocks/>
              </p:cNvSpPr>
              <p:nvPr/>
            </p:nvSpPr>
            <p:spPr bwMode="auto">
              <a:xfrm>
                <a:off x="6110" y="1830"/>
                <a:ext cx="116" cy="115"/>
              </a:xfrm>
              <a:custGeom>
                <a:avLst/>
                <a:gdLst>
                  <a:gd name="T0" fmla="*/ 224 w 225"/>
                  <a:gd name="T1" fmla="*/ 98 h 224"/>
                  <a:gd name="T2" fmla="*/ 224 w 225"/>
                  <a:gd name="T3" fmla="*/ 98 h 224"/>
                  <a:gd name="T4" fmla="*/ 221 w 225"/>
                  <a:gd name="T5" fmla="*/ 84 h 224"/>
                  <a:gd name="T6" fmla="*/ 217 w 225"/>
                  <a:gd name="T7" fmla="*/ 71 h 224"/>
                  <a:gd name="T8" fmla="*/ 211 w 225"/>
                  <a:gd name="T9" fmla="*/ 58 h 224"/>
                  <a:gd name="T10" fmla="*/ 203 w 225"/>
                  <a:gd name="T11" fmla="*/ 46 h 224"/>
                  <a:gd name="T12" fmla="*/ 194 w 225"/>
                  <a:gd name="T13" fmla="*/ 35 h 224"/>
                  <a:gd name="T14" fmla="*/ 184 w 225"/>
                  <a:gd name="T15" fmla="*/ 26 h 224"/>
                  <a:gd name="T16" fmla="*/ 173 w 225"/>
                  <a:gd name="T17" fmla="*/ 17 h 224"/>
                  <a:gd name="T18" fmla="*/ 160 w 225"/>
                  <a:gd name="T19" fmla="*/ 10 h 224"/>
                  <a:gd name="T20" fmla="*/ 147 w 225"/>
                  <a:gd name="T21" fmla="*/ 5 h 224"/>
                  <a:gd name="T22" fmla="*/ 133 w 225"/>
                  <a:gd name="T23" fmla="*/ 2 h 224"/>
                  <a:gd name="T24" fmla="*/ 119 w 225"/>
                  <a:gd name="T25" fmla="*/ 0 h 224"/>
                  <a:gd name="T26" fmla="*/ 105 w 225"/>
                  <a:gd name="T27" fmla="*/ 0 h 224"/>
                  <a:gd name="T28" fmla="*/ 91 w 225"/>
                  <a:gd name="T29" fmla="*/ 2 h 224"/>
                  <a:gd name="T30" fmla="*/ 78 w 225"/>
                  <a:gd name="T31" fmla="*/ 5 h 224"/>
                  <a:gd name="T32" fmla="*/ 65 w 225"/>
                  <a:gd name="T33" fmla="*/ 10 h 224"/>
                  <a:gd name="T34" fmla="*/ 52 w 225"/>
                  <a:gd name="T35" fmla="*/ 17 h 224"/>
                  <a:gd name="T36" fmla="*/ 41 w 225"/>
                  <a:gd name="T37" fmla="*/ 26 h 224"/>
                  <a:gd name="T38" fmla="*/ 30 w 225"/>
                  <a:gd name="T39" fmla="*/ 35 h 224"/>
                  <a:gd name="T40" fmla="*/ 21 w 225"/>
                  <a:gd name="T41" fmla="*/ 46 h 224"/>
                  <a:gd name="T42" fmla="*/ 14 w 225"/>
                  <a:gd name="T43" fmla="*/ 58 h 224"/>
                  <a:gd name="T44" fmla="*/ 8 w 225"/>
                  <a:gd name="T45" fmla="*/ 71 h 224"/>
                  <a:gd name="T46" fmla="*/ 4 w 225"/>
                  <a:gd name="T47" fmla="*/ 84 h 224"/>
                  <a:gd name="T48" fmla="*/ 1 w 225"/>
                  <a:gd name="T49" fmla="*/ 98 h 224"/>
                  <a:gd name="T50" fmla="*/ 0 w 225"/>
                  <a:gd name="T51" fmla="*/ 112 h 224"/>
                  <a:gd name="T52" fmla="*/ 1 w 225"/>
                  <a:gd name="T53" fmla="*/ 126 h 224"/>
                  <a:gd name="T54" fmla="*/ 4 w 225"/>
                  <a:gd name="T55" fmla="*/ 140 h 224"/>
                  <a:gd name="T56" fmla="*/ 8 w 225"/>
                  <a:gd name="T57" fmla="*/ 153 h 224"/>
                  <a:gd name="T58" fmla="*/ 14 w 225"/>
                  <a:gd name="T59" fmla="*/ 166 h 224"/>
                  <a:gd name="T60" fmla="*/ 21 w 225"/>
                  <a:gd name="T61" fmla="*/ 178 h 224"/>
                  <a:gd name="T62" fmla="*/ 30 w 225"/>
                  <a:gd name="T63" fmla="*/ 189 h 224"/>
                  <a:gd name="T64" fmla="*/ 41 w 225"/>
                  <a:gd name="T65" fmla="*/ 199 h 224"/>
                  <a:gd name="T66" fmla="*/ 52 w 225"/>
                  <a:gd name="T67" fmla="*/ 207 h 224"/>
                  <a:gd name="T68" fmla="*/ 65 w 225"/>
                  <a:gd name="T69" fmla="*/ 214 h 224"/>
                  <a:gd name="T70" fmla="*/ 78 w 225"/>
                  <a:gd name="T71" fmla="*/ 219 h 224"/>
                  <a:gd name="T72" fmla="*/ 91 w 225"/>
                  <a:gd name="T73" fmla="*/ 222 h 224"/>
                  <a:gd name="T74" fmla="*/ 105 w 225"/>
                  <a:gd name="T75" fmla="*/ 224 h 224"/>
                  <a:gd name="T76" fmla="*/ 119 w 225"/>
                  <a:gd name="T77" fmla="*/ 224 h 224"/>
                  <a:gd name="T78" fmla="*/ 133 w 225"/>
                  <a:gd name="T79" fmla="*/ 222 h 224"/>
                  <a:gd name="T80" fmla="*/ 147 w 225"/>
                  <a:gd name="T81" fmla="*/ 219 h 224"/>
                  <a:gd name="T82" fmla="*/ 160 w 225"/>
                  <a:gd name="T83" fmla="*/ 214 h 224"/>
                  <a:gd name="T84" fmla="*/ 173 w 225"/>
                  <a:gd name="T85" fmla="*/ 207 h 224"/>
                  <a:gd name="T86" fmla="*/ 184 w 225"/>
                  <a:gd name="T87" fmla="*/ 199 h 224"/>
                  <a:gd name="T88" fmla="*/ 194 w 225"/>
                  <a:gd name="T89" fmla="*/ 189 h 224"/>
                  <a:gd name="T90" fmla="*/ 203 w 225"/>
                  <a:gd name="T91" fmla="*/ 178 h 224"/>
                  <a:gd name="T92" fmla="*/ 211 w 225"/>
                  <a:gd name="T93" fmla="*/ 166 h 224"/>
                  <a:gd name="T94" fmla="*/ 217 w 225"/>
                  <a:gd name="T95" fmla="*/ 153 h 224"/>
                  <a:gd name="T96" fmla="*/ 221 w 225"/>
                  <a:gd name="T97" fmla="*/ 140 h 224"/>
                  <a:gd name="T98" fmla="*/ 224 w 225"/>
                  <a:gd name="T99" fmla="*/ 126 h 224"/>
                  <a:gd name="T100" fmla="*/ 225 w 225"/>
                  <a:gd name="T101" fmla="*/ 112 h 224"/>
                  <a:gd name="T102" fmla="*/ 224 w 225"/>
                  <a:gd name="T103" fmla="*/ 98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5" h="224">
                    <a:moveTo>
                      <a:pt x="224" y="98"/>
                    </a:moveTo>
                    <a:lnTo>
                      <a:pt x="224" y="98"/>
                    </a:lnTo>
                    <a:lnTo>
                      <a:pt x="221" y="84"/>
                    </a:lnTo>
                    <a:lnTo>
                      <a:pt x="217" y="71"/>
                    </a:lnTo>
                    <a:lnTo>
                      <a:pt x="211" y="58"/>
                    </a:lnTo>
                    <a:lnTo>
                      <a:pt x="203" y="46"/>
                    </a:lnTo>
                    <a:lnTo>
                      <a:pt x="194" y="35"/>
                    </a:lnTo>
                    <a:lnTo>
                      <a:pt x="184" y="26"/>
                    </a:lnTo>
                    <a:lnTo>
                      <a:pt x="173" y="17"/>
                    </a:lnTo>
                    <a:lnTo>
                      <a:pt x="160" y="10"/>
                    </a:lnTo>
                    <a:lnTo>
                      <a:pt x="147" y="5"/>
                    </a:lnTo>
                    <a:lnTo>
                      <a:pt x="133" y="2"/>
                    </a:lnTo>
                    <a:lnTo>
                      <a:pt x="119" y="0"/>
                    </a:lnTo>
                    <a:lnTo>
                      <a:pt x="105" y="0"/>
                    </a:lnTo>
                    <a:lnTo>
                      <a:pt x="91" y="2"/>
                    </a:lnTo>
                    <a:lnTo>
                      <a:pt x="78" y="5"/>
                    </a:lnTo>
                    <a:lnTo>
                      <a:pt x="65" y="10"/>
                    </a:lnTo>
                    <a:lnTo>
                      <a:pt x="52" y="17"/>
                    </a:lnTo>
                    <a:lnTo>
                      <a:pt x="41" y="26"/>
                    </a:lnTo>
                    <a:lnTo>
                      <a:pt x="30" y="35"/>
                    </a:lnTo>
                    <a:lnTo>
                      <a:pt x="21" y="46"/>
                    </a:lnTo>
                    <a:lnTo>
                      <a:pt x="14" y="58"/>
                    </a:lnTo>
                    <a:lnTo>
                      <a:pt x="8" y="71"/>
                    </a:lnTo>
                    <a:lnTo>
                      <a:pt x="4" y="84"/>
                    </a:lnTo>
                    <a:lnTo>
                      <a:pt x="1" y="98"/>
                    </a:lnTo>
                    <a:lnTo>
                      <a:pt x="0" y="112"/>
                    </a:lnTo>
                    <a:lnTo>
                      <a:pt x="1" y="126"/>
                    </a:lnTo>
                    <a:lnTo>
                      <a:pt x="4" y="140"/>
                    </a:lnTo>
                    <a:lnTo>
                      <a:pt x="8" y="153"/>
                    </a:lnTo>
                    <a:lnTo>
                      <a:pt x="14" y="166"/>
                    </a:lnTo>
                    <a:lnTo>
                      <a:pt x="21" y="178"/>
                    </a:lnTo>
                    <a:lnTo>
                      <a:pt x="30" y="189"/>
                    </a:lnTo>
                    <a:lnTo>
                      <a:pt x="41" y="199"/>
                    </a:lnTo>
                    <a:lnTo>
                      <a:pt x="52" y="207"/>
                    </a:lnTo>
                    <a:lnTo>
                      <a:pt x="65" y="214"/>
                    </a:lnTo>
                    <a:lnTo>
                      <a:pt x="78" y="219"/>
                    </a:lnTo>
                    <a:lnTo>
                      <a:pt x="91" y="222"/>
                    </a:lnTo>
                    <a:lnTo>
                      <a:pt x="105" y="224"/>
                    </a:lnTo>
                    <a:lnTo>
                      <a:pt x="119" y="224"/>
                    </a:lnTo>
                    <a:lnTo>
                      <a:pt x="133" y="222"/>
                    </a:lnTo>
                    <a:lnTo>
                      <a:pt x="147" y="219"/>
                    </a:lnTo>
                    <a:lnTo>
                      <a:pt x="160" y="214"/>
                    </a:lnTo>
                    <a:lnTo>
                      <a:pt x="173" y="207"/>
                    </a:lnTo>
                    <a:lnTo>
                      <a:pt x="184" y="199"/>
                    </a:lnTo>
                    <a:lnTo>
                      <a:pt x="194" y="189"/>
                    </a:lnTo>
                    <a:lnTo>
                      <a:pt x="203" y="178"/>
                    </a:lnTo>
                    <a:lnTo>
                      <a:pt x="211" y="166"/>
                    </a:lnTo>
                    <a:lnTo>
                      <a:pt x="217" y="153"/>
                    </a:lnTo>
                    <a:lnTo>
                      <a:pt x="221" y="140"/>
                    </a:lnTo>
                    <a:lnTo>
                      <a:pt x="224" y="126"/>
                    </a:lnTo>
                    <a:lnTo>
                      <a:pt x="225" y="112"/>
                    </a:lnTo>
                    <a:lnTo>
                      <a:pt x="224" y="98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54" name="Freeform 1144"/>
              <p:cNvSpPr>
                <a:spLocks/>
              </p:cNvSpPr>
              <p:nvPr/>
            </p:nvSpPr>
            <p:spPr bwMode="auto">
              <a:xfrm>
                <a:off x="5506" y="1460"/>
                <a:ext cx="111" cy="110"/>
              </a:xfrm>
              <a:custGeom>
                <a:avLst/>
                <a:gdLst>
                  <a:gd name="T0" fmla="*/ 214 w 214"/>
                  <a:gd name="T1" fmla="*/ 94 h 214"/>
                  <a:gd name="T2" fmla="*/ 214 w 214"/>
                  <a:gd name="T3" fmla="*/ 94 h 214"/>
                  <a:gd name="T4" fmla="*/ 211 w 214"/>
                  <a:gd name="T5" fmla="*/ 80 h 214"/>
                  <a:gd name="T6" fmla="*/ 207 w 214"/>
                  <a:gd name="T7" fmla="*/ 68 h 214"/>
                  <a:gd name="T8" fmla="*/ 201 w 214"/>
                  <a:gd name="T9" fmla="*/ 56 h 214"/>
                  <a:gd name="T10" fmla="*/ 194 w 214"/>
                  <a:gd name="T11" fmla="*/ 44 h 214"/>
                  <a:gd name="T12" fmla="*/ 185 w 214"/>
                  <a:gd name="T13" fmla="*/ 34 h 214"/>
                  <a:gd name="T14" fmla="*/ 176 w 214"/>
                  <a:gd name="T15" fmla="*/ 24 h 214"/>
                  <a:gd name="T16" fmla="*/ 165 w 214"/>
                  <a:gd name="T17" fmla="*/ 17 h 214"/>
                  <a:gd name="T18" fmla="*/ 153 w 214"/>
                  <a:gd name="T19" fmla="*/ 10 h 214"/>
                  <a:gd name="T20" fmla="*/ 140 w 214"/>
                  <a:gd name="T21" fmla="*/ 5 h 214"/>
                  <a:gd name="T22" fmla="*/ 127 w 214"/>
                  <a:gd name="T23" fmla="*/ 2 h 214"/>
                  <a:gd name="T24" fmla="*/ 114 w 214"/>
                  <a:gd name="T25" fmla="*/ 0 h 214"/>
                  <a:gd name="T26" fmla="*/ 100 w 214"/>
                  <a:gd name="T27" fmla="*/ 0 h 214"/>
                  <a:gd name="T28" fmla="*/ 87 w 214"/>
                  <a:gd name="T29" fmla="*/ 2 h 214"/>
                  <a:gd name="T30" fmla="*/ 74 w 214"/>
                  <a:gd name="T31" fmla="*/ 5 h 214"/>
                  <a:gd name="T32" fmla="*/ 62 w 214"/>
                  <a:gd name="T33" fmla="*/ 10 h 214"/>
                  <a:gd name="T34" fmla="*/ 50 w 214"/>
                  <a:gd name="T35" fmla="*/ 17 h 214"/>
                  <a:gd name="T36" fmla="*/ 39 w 214"/>
                  <a:gd name="T37" fmla="*/ 24 h 214"/>
                  <a:gd name="T38" fmla="*/ 29 w 214"/>
                  <a:gd name="T39" fmla="*/ 34 h 214"/>
                  <a:gd name="T40" fmla="*/ 20 w 214"/>
                  <a:gd name="T41" fmla="*/ 44 h 214"/>
                  <a:gd name="T42" fmla="*/ 13 w 214"/>
                  <a:gd name="T43" fmla="*/ 56 h 214"/>
                  <a:gd name="T44" fmla="*/ 7 w 214"/>
                  <a:gd name="T45" fmla="*/ 68 h 214"/>
                  <a:gd name="T46" fmla="*/ 3 w 214"/>
                  <a:gd name="T47" fmla="*/ 80 h 214"/>
                  <a:gd name="T48" fmla="*/ 1 w 214"/>
                  <a:gd name="T49" fmla="*/ 94 h 214"/>
                  <a:gd name="T50" fmla="*/ 0 w 214"/>
                  <a:gd name="T51" fmla="*/ 107 h 214"/>
                  <a:gd name="T52" fmla="*/ 1 w 214"/>
                  <a:gd name="T53" fmla="*/ 121 h 214"/>
                  <a:gd name="T54" fmla="*/ 3 w 214"/>
                  <a:gd name="T55" fmla="*/ 134 h 214"/>
                  <a:gd name="T56" fmla="*/ 7 w 214"/>
                  <a:gd name="T57" fmla="*/ 147 h 214"/>
                  <a:gd name="T58" fmla="*/ 13 w 214"/>
                  <a:gd name="T59" fmla="*/ 159 h 214"/>
                  <a:gd name="T60" fmla="*/ 20 w 214"/>
                  <a:gd name="T61" fmla="*/ 170 h 214"/>
                  <a:gd name="T62" fmla="*/ 29 w 214"/>
                  <a:gd name="T63" fmla="*/ 181 h 214"/>
                  <a:gd name="T64" fmla="*/ 39 w 214"/>
                  <a:gd name="T65" fmla="*/ 190 h 214"/>
                  <a:gd name="T66" fmla="*/ 50 w 214"/>
                  <a:gd name="T67" fmla="*/ 198 h 214"/>
                  <a:gd name="T68" fmla="*/ 62 w 214"/>
                  <a:gd name="T69" fmla="*/ 204 h 214"/>
                  <a:gd name="T70" fmla="*/ 74 w 214"/>
                  <a:gd name="T71" fmla="*/ 209 h 214"/>
                  <a:gd name="T72" fmla="*/ 87 w 214"/>
                  <a:gd name="T73" fmla="*/ 212 h 214"/>
                  <a:gd name="T74" fmla="*/ 100 w 214"/>
                  <a:gd name="T75" fmla="*/ 214 h 214"/>
                  <a:gd name="T76" fmla="*/ 114 w 214"/>
                  <a:gd name="T77" fmla="*/ 214 h 214"/>
                  <a:gd name="T78" fmla="*/ 127 w 214"/>
                  <a:gd name="T79" fmla="*/ 212 h 214"/>
                  <a:gd name="T80" fmla="*/ 140 w 214"/>
                  <a:gd name="T81" fmla="*/ 209 h 214"/>
                  <a:gd name="T82" fmla="*/ 153 w 214"/>
                  <a:gd name="T83" fmla="*/ 204 h 214"/>
                  <a:gd name="T84" fmla="*/ 165 w 214"/>
                  <a:gd name="T85" fmla="*/ 198 h 214"/>
                  <a:gd name="T86" fmla="*/ 176 w 214"/>
                  <a:gd name="T87" fmla="*/ 190 h 214"/>
                  <a:gd name="T88" fmla="*/ 185 w 214"/>
                  <a:gd name="T89" fmla="*/ 181 h 214"/>
                  <a:gd name="T90" fmla="*/ 194 w 214"/>
                  <a:gd name="T91" fmla="*/ 170 h 214"/>
                  <a:gd name="T92" fmla="*/ 201 w 214"/>
                  <a:gd name="T93" fmla="*/ 159 h 214"/>
                  <a:gd name="T94" fmla="*/ 207 w 214"/>
                  <a:gd name="T95" fmla="*/ 147 h 214"/>
                  <a:gd name="T96" fmla="*/ 211 w 214"/>
                  <a:gd name="T97" fmla="*/ 134 h 214"/>
                  <a:gd name="T98" fmla="*/ 214 w 214"/>
                  <a:gd name="T99" fmla="*/ 121 h 214"/>
                  <a:gd name="T100" fmla="*/ 214 w 214"/>
                  <a:gd name="T101" fmla="*/ 107 h 214"/>
                  <a:gd name="T102" fmla="*/ 214 w 214"/>
                  <a:gd name="T103" fmla="*/ 9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4" h="214">
                    <a:moveTo>
                      <a:pt x="214" y="94"/>
                    </a:moveTo>
                    <a:lnTo>
                      <a:pt x="214" y="94"/>
                    </a:lnTo>
                    <a:lnTo>
                      <a:pt x="211" y="80"/>
                    </a:lnTo>
                    <a:lnTo>
                      <a:pt x="207" y="68"/>
                    </a:lnTo>
                    <a:lnTo>
                      <a:pt x="201" y="56"/>
                    </a:lnTo>
                    <a:lnTo>
                      <a:pt x="194" y="44"/>
                    </a:lnTo>
                    <a:lnTo>
                      <a:pt x="185" y="34"/>
                    </a:lnTo>
                    <a:lnTo>
                      <a:pt x="176" y="24"/>
                    </a:lnTo>
                    <a:lnTo>
                      <a:pt x="165" y="17"/>
                    </a:lnTo>
                    <a:lnTo>
                      <a:pt x="153" y="10"/>
                    </a:lnTo>
                    <a:lnTo>
                      <a:pt x="140" y="5"/>
                    </a:lnTo>
                    <a:lnTo>
                      <a:pt x="127" y="2"/>
                    </a:lnTo>
                    <a:lnTo>
                      <a:pt x="11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4" y="5"/>
                    </a:lnTo>
                    <a:lnTo>
                      <a:pt x="62" y="10"/>
                    </a:lnTo>
                    <a:lnTo>
                      <a:pt x="50" y="17"/>
                    </a:lnTo>
                    <a:lnTo>
                      <a:pt x="39" y="24"/>
                    </a:lnTo>
                    <a:lnTo>
                      <a:pt x="29" y="34"/>
                    </a:lnTo>
                    <a:lnTo>
                      <a:pt x="20" y="44"/>
                    </a:lnTo>
                    <a:lnTo>
                      <a:pt x="13" y="56"/>
                    </a:lnTo>
                    <a:lnTo>
                      <a:pt x="7" y="68"/>
                    </a:lnTo>
                    <a:lnTo>
                      <a:pt x="3" y="80"/>
                    </a:lnTo>
                    <a:lnTo>
                      <a:pt x="1" y="94"/>
                    </a:lnTo>
                    <a:lnTo>
                      <a:pt x="0" y="107"/>
                    </a:lnTo>
                    <a:lnTo>
                      <a:pt x="1" y="121"/>
                    </a:lnTo>
                    <a:lnTo>
                      <a:pt x="3" y="134"/>
                    </a:lnTo>
                    <a:lnTo>
                      <a:pt x="7" y="147"/>
                    </a:lnTo>
                    <a:lnTo>
                      <a:pt x="13" y="159"/>
                    </a:lnTo>
                    <a:lnTo>
                      <a:pt x="20" y="170"/>
                    </a:lnTo>
                    <a:lnTo>
                      <a:pt x="29" y="181"/>
                    </a:lnTo>
                    <a:lnTo>
                      <a:pt x="39" y="190"/>
                    </a:lnTo>
                    <a:lnTo>
                      <a:pt x="50" y="198"/>
                    </a:lnTo>
                    <a:lnTo>
                      <a:pt x="62" y="204"/>
                    </a:lnTo>
                    <a:lnTo>
                      <a:pt x="74" y="209"/>
                    </a:lnTo>
                    <a:lnTo>
                      <a:pt x="87" y="212"/>
                    </a:lnTo>
                    <a:lnTo>
                      <a:pt x="100" y="214"/>
                    </a:lnTo>
                    <a:lnTo>
                      <a:pt x="114" y="214"/>
                    </a:lnTo>
                    <a:lnTo>
                      <a:pt x="127" y="212"/>
                    </a:lnTo>
                    <a:lnTo>
                      <a:pt x="140" y="209"/>
                    </a:lnTo>
                    <a:lnTo>
                      <a:pt x="153" y="204"/>
                    </a:lnTo>
                    <a:lnTo>
                      <a:pt x="165" y="198"/>
                    </a:lnTo>
                    <a:lnTo>
                      <a:pt x="176" y="190"/>
                    </a:lnTo>
                    <a:lnTo>
                      <a:pt x="185" y="181"/>
                    </a:lnTo>
                    <a:lnTo>
                      <a:pt x="194" y="170"/>
                    </a:lnTo>
                    <a:lnTo>
                      <a:pt x="201" y="159"/>
                    </a:lnTo>
                    <a:lnTo>
                      <a:pt x="207" y="147"/>
                    </a:lnTo>
                    <a:lnTo>
                      <a:pt x="211" y="134"/>
                    </a:lnTo>
                    <a:lnTo>
                      <a:pt x="214" y="121"/>
                    </a:lnTo>
                    <a:lnTo>
                      <a:pt x="214" y="107"/>
                    </a:lnTo>
                    <a:lnTo>
                      <a:pt x="214" y="9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55" name="Freeform 1145"/>
              <p:cNvSpPr>
                <a:spLocks/>
              </p:cNvSpPr>
              <p:nvPr/>
            </p:nvSpPr>
            <p:spPr bwMode="auto">
              <a:xfrm>
                <a:off x="5506" y="1460"/>
                <a:ext cx="111" cy="110"/>
              </a:xfrm>
              <a:custGeom>
                <a:avLst/>
                <a:gdLst>
                  <a:gd name="T0" fmla="*/ 214 w 214"/>
                  <a:gd name="T1" fmla="*/ 94 h 214"/>
                  <a:gd name="T2" fmla="*/ 214 w 214"/>
                  <a:gd name="T3" fmla="*/ 94 h 214"/>
                  <a:gd name="T4" fmla="*/ 211 w 214"/>
                  <a:gd name="T5" fmla="*/ 80 h 214"/>
                  <a:gd name="T6" fmla="*/ 207 w 214"/>
                  <a:gd name="T7" fmla="*/ 68 h 214"/>
                  <a:gd name="T8" fmla="*/ 201 w 214"/>
                  <a:gd name="T9" fmla="*/ 56 h 214"/>
                  <a:gd name="T10" fmla="*/ 194 w 214"/>
                  <a:gd name="T11" fmla="*/ 44 h 214"/>
                  <a:gd name="T12" fmla="*/ 185 w 214"/>
                  <a:gd name="T13" fmla="*/ 34 h 214"/>
                  <a:gd name="T14" fmla="*/ 176 w 214"/>
                  <a:gd name="T15" fmla="*/ 24 h 214"/>
                  <a:gd name="T16" fmla="*/ 165 w 214"/>
                  <a:gd name="T17" fmla="*/ 17 h 214"/>
                  <a:gd name="T18" fmla="*/ 153 w 214"/>
                  <a:gd name="T19" fmla="*/ 10 h 214"/>
                  <a:gd name="T20" fmla="*/ 140 w 214"/>
                  <a:gd name="T21" fmla="*/ 5 h 214"/>
                  <a:gd name="T22" fmla="*/ 127 w 214"/>
                  <a:gd name="T23" fmla="*/ 2 h 214"/>
                  <a:gd name="T24" fmla="*/ 114 w 214"/>
                  <a:gd name="T25" fmla="*/ 0 h 214"/>
                  <a:gd name="T26" fmla="*/ 100 w 214"/>
                  <a:gd name="T27" fmla="*/ 0 h 214"/>
                  <a:gd name="T28" fmla="*/ 87 w 214"/>
                  <a:gd name="T29" fmla="*/ 2 h 214"/>
                  <a:gd name="T30" fmla="*/ 74 w 214"/>
                  <a:gd name="T31" fmla="*/ 5 h 214"/>
                  <a:gd name="T32" fmla="*/ 62 w 214"/>
                  <a:gd name="T33" fmla="*/ 10 h 214"/>
                  <a:gd name="T34" fmla="*/ 50 w 214"/>
                  <a:gd name="T35" fmla="*/ 17 h 214"/>
                  <a:gd name="T36" fmla="*/ 39 w 214"/>
                  <a:gd name="T37" fmla="*/ 24 h 214"/>
                  <a:gd name="T38" fmla="*/ 29 w 214"/>
                  <a:gd name="T39" fmla="*/ 34 h 214"/>
                  <a:gd name="T40" fmla="*/ 20 w 214"/>
                  <a:gd name="T41" fmla="*/ 44 h 214"/>
                  <a:gd name="T42" fmla="*/ 13 w 214"/>
                  <a:gd name="T43" fmla="*/ 56 h 214"/>
                  <a:gd name="T44" fmla="*/ 7 w 214"/>
                  <a:gd name="T45" fmla="*/ 68 h 214"/>
                  <a:gd name="T46" fmla="*/ 3 w 214"/>
                  <a:gd name="T47" fmla="*/ 80 h 214"/>
                  <a:gd name="T48" fmla="*/ 1 w 214"/>
                  <a:gd name="T49" fmla="*/ 94 h 214"/>
                  <a:gd name="T50" fmla="*/ 0 w 214"/>
                  <a:gd name="T51" fmla="*/ 107 h 214"/>
                  <a:gd name="T52" fmla="*/ 1 w 214"/>
                  <a:gd name="T53" fmla="*/ 121 h 214"/>
                  <a:gd name="T54" fmla="*/ 3 w 214"/>
                  <a:gd name="T55" fmla="*/ 134 h 214"/>
                  <a:gd name="T56" fmla="*/ 7 w 214"/>
                  <a:gd name="T57" fmla="*/ 147 h 214"/>
                  <a:gd name="T58" fmla="*/ 13 w 214"/>
                  <a:gd name="T59" fmla="*/ 159 h 214"/>
                  <a:gd name="T60" fmla="*/ 20 w 214"/>
                  <a:gd name="T61" fmla="*/ 170 h 214"/>
                  <a:gd name="T62" fmla="*/ 29 w 214"/>
                  <a:gd name="T63" fmla="*/ 181 h 214"/>
                  <a:gd name="T64" fmla="*/ 39 w 214"/>
                  <a:gd name="T65" fmla="*/ 190 h 214"/>
                  <a:gd name="T66" fmla="*/ 50 w 214"/>
                  <a:gd name="T67" fmla="*/ 198 h 214"/>
                  <a:gd name="T68" fmla="*/ 62 w 214"/>
                  <a:gd name="T69" fmla="*/ 204 h 214"/>
                  <a:gd name="T70" fmla="*/ 74 w 214"/>
                  <a:gd name="T71" fmla="*/ 209 h 214"/>
                  <a:gd name="T72" fmla="*/ 87 w 214"/>
                  <a:gd name="T73" fmla="*/ 212 h 214"/>
                  <a:gd name="T74" fmla="*/ 100 w 214"/>
                  <a:gd name="T75" fmla="*/ 214 h 214"/>
                  <a:gd name="T76" fmla="*/ 114 w 214"/>
                  <a:gd name="T77" fmla="*/ 214 h 214"/>
                  <a:gd name="T78" fmla="*/ 127 w 214"/>
                  <a:gd name="T79" fmla="*/ 212 h 214"/>
                  <a:gd name="T80" fmla="*/ 140 w 214"/>
                  <a:gd name="T81" fmla="*/ 209 h 214"/>
                  <a:gd name="T82" fmla="*/ 153 w 214"/>
                  <a:gd name="T83" fmla="*/ 204 h 214"/>
                  <a:gd name="T84" fmla="*/ 165 w 214"/>
                  <a:gd name="T85" fmla="*/ 198 h 214"/>
                  <a:gd name="T86" fmla="*/ 176 w 214"/>
                  <a:gd name="T87" fmla="*/ 190 h 214"/>
                  <a:gd name="T88" fmla="*/ 185 w 214"/>
                  <a:gd name="T89" fmla="*/ 181 h 214"/>
                  <a:gd name="T90" fmla="*/ 194 w 214"/>
                  <a:gd name="T91" fmla="*/ 170 h 214"/>
                  <a:gd name="T92" fmla="*/ 201 w 214"/>
                  <a:gd name="T93" fmla="*/ 159 h 214"/>
                  <a:gd name="T94" fmla="*/ 207 w 214"/>
                  <a:gd name="T95" fmla="*/ 147 h 214"/>
                  <a:gd name="T96" fmla="*/ 211 w 214"/>
                  <a:gd name="T97" fmla="*/ 134 h 214"/>
                  <a:gd name="T98" fmla="*/ 214 w 214"/>
                  <a:gd name="T99" fmla="*/ 121 h 214"/>
                  <a:gd name="T100" fmla="*/ 214 w 214"/>
                  <a:gd name="T101" fmla="*/ 107 h 214"/>
                  <a:gd name="T102" fmla="*/ 214 w 214"/>
                  <a:gd name="T103" fmla="*/ 9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4" h="214">
                    <a:moveTo>
                      <a:pt x="214" y="94"/>
                    </a:moveTo>
                    <a:lnTo>
                      <a:pt x="214" y="94"/>
                    </a:lnTo>
                    <a:lnTo>
                      <a:pt x="211" y="80"/>
                    </a:lnTo>
                    <a:lnTo>
                      <a:pt x="207" y="68"/>
                    </a:lnTo>
                    <a:lnTo>
                      <a:pt x="201" y="56"/>
                    </a:lnTo>
                    <a:lnTo>
                      <a:pt x="194" y="44"/>
                    </a:lnTo>
                    <a:lnTo>
                      <a:pt x="185" y="34"/>
                    </a:lnTo>
                    <a:lnTo>
                      <a:pt x="176" y="24"/>
                    </a:lnTo>
                    <a:lnTo>
                      <a:pt x="165" y="17"/>
                    </a:lnTo>
                    <a:lnTo>
                      <a:pt x="153" y="10"/>
                    </a:lnTo>
                    <a:lnTo>
                      <a:pt x="140" y="5"/>
                    </a:lnTo>
                    <a:lnTo>
                      <a:pt x="127" y="2"/>
                    </a:lnTo>
                    <a:lnTo>
                      <a:pt x="11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4" y="5"/>
                    </a:lnTo>
                    <a:lnTo>
                      <a:pt x="62" y="10"/>
                    </a:lnTo>
                    <a:lnTo>
                      <a:pt x="50" y="17"/>
                    </a:lnTo>
                    <a:lnTo>
                      <a:pt x="39" y="24"/>
                    </a:lnTo>
                    <a:lnTo>
                      <a:pt x="29" y="34"/>
                    </a:lnTo>
                    <a:lnTo>
                      <a:pt x="20" y="44"/>
                    </a:lnTo>
                    <a:lnTo>
                      <a:pt x="13" y="56"/>
                    </a:lnTo>
                    <a:lnTo>
                      <a:pt x="7" y="68"/>
                    </a:lnTo>
                    <a:lnTo>
                      <a:pt x="3" y="80"/>
                    </a:lnTo>
                    <a:lnTo>
                      <a:pt x="1" y="94"/>
                    </a:lnTo>
                    <a:lnTo>
                      <a:pt x="0" y="107"/>
                    </a:lnTo>
                    <a:lnTo>
                      <a:pt x="1" y="121"/>
                    </a:lnTo>
                    <a:lnTo>
                      <a:pt x="3" y="134"/>
                    </a:lnTo>
                    <a:lnTo>
                      <a:pt x="7" y="147"/>
                    </a:lnTo>
                    <a:lnTo>
                      <a:pt x="13" y="159"/>
                    </a:lnTo>
                    <a:lnTo>
                      <a:pt x="20" y="170"/>
                    </a:lnTo>
                    <a:lnTo>
                      <a:pt x="29" y="181"/>
                    </a:lnTo>
                    <a:lnTo>
                      <a:pt x="39" y="190"/>
                    </a:lnTo>
                    <a:lnTo>
                      <a:pt x="50" y="198"/>
                    </a:lnTo>
                    <a:lnTo>
                      <a:pt x="62" y="204"/>
                    </a:lnTo>
                    <a:lnTo>
                      <a:pt x="74" y="209"/>
                    </a:lnTo>
                    <a:lnTo>
                      <a:pt x="87" y="212"/>
                    </a:lnTo>
                    <a:lnTo>
                      <a:pt x="100" y="214"/>
                    </a:lnTo>
                    <a:lnTo>
                      <a:pt x="114" y="214"/>
                    </a:lnTo>
                    <a:lnTo>
                      <a:pt x="127" y="212"/>
                    </a:lnTo>
                    <a:lnTo>
                      <a:pt x="140" y="209"/>
                    </a:lnTo>
                    <a:lnTo>
                      <a:pt x="153" y="204"/>
                    </a:lnTo>
                    <a:lnTo>
                      <a:pt x="165" y="198"/>
                    </a:lnTo>
                    <a:lnTo>
                      <a:pt x="176" y="190"/>
                    </a:lnTo>
                    <a:lnTo>
                      <a:pt x="185" y="181"/>
                    </a:lnTo>
                    <a:lnTo>
                      <a:pt x="194" y="170"/>
                    </a:lnTo>
                    <a:lnTo>
                      <a:pt x="201" y="159"/>
                    </a:lnTo>
                    <a:lnTo>
                      <a:pt x="207" y="147"/>
                    </a:lnTo>
                    <a:lnTo>
                      <a:pt x="211" y="134"/>
                    </a:lnTo>
                    <a:lnTo>
                      <a:pt x="214" y="121"/>
                    </a:lnTo>
                    <a:lnTo>
                      <a:pt x="214" y="107"/>
                    </a:lnTo>
                    <a:lnTo>
                      <a:pt x="214" y="9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56" name="Freeform 1146"/>
              <p:cNvSpPr>
                <a:spLocks/>
              </p:cNvSpPr>
              <p:nvPr/>
            </p:nvSpPr>
            <p:spPr bwMode="auto">
              <a:xfrm>
                <a:off x="6229" y="1699"/>
                <a:ext cx="110" cy="111"/>
              </a:xfrm>
              <a:custGeom>
                <a:avLst/>
                <a:gdLst>
                  <a:gd name="T0" fmla="*/ 213 w 214"/>
                  <a:gd name="T1" fmla="*/ 93 h 214"/>
                  <a:gd name="T2" fmla="*/ 213 w 214"/>
                  <a:gd name="T3" fmla="*/ 93 h 214"/>
                  <a:gd name="T4" fmla="*/ 211 w 214"/>
                  <a:gd name="T5" fmla="*/ 80 h 214"/>
                  <a:gd name="T6" fmla="*/ 207 w 214"/>
                  <a:gd name="T7" fmla="*/ 67 h 214"/>
                  <a:gd name="T8" fmla="*/ 201 w 214"/>
                  <a:gd name="T9" fmla="*/ 55 h 214"/>
                  <a:gd name="T10" fmla="*/ 194 w 214"/>
                  <a:gd name="T11" fmla="*/ 44 h 214"/>
                  <a:gd name="T12" fmla="*/ 185 w 214"/>
                  <a:gd name="T13" fmla="*/ 33 h 214"/>
                  <a:gd name="T14" fmla="*/ 175 w 214"/>
                  <a:gd name="T15" fmla="*/ 24 h 214"/>
                  <a:gd name="T16" fmla="*/ 164 w 214"/>
                  <a:gd name="T17" fmla="*/ 16 h 214"/>
                  <a:gd name="T18" fmla="*/ 153 w 214"/>
                  <a:gd name="T19" fmla="*/ 10 h 214"/>
                  <a:gd name="T20" fmla="*/ 140 w 214"/>
                  <a:gd name="T21" fmla="*/ 5 h 214"/>
                  <a:gd name="T22" fmla="*/ 127 w 214"/>
                  <a:gd name="T23" fmla="*/ 1 h 214"/>
                  <a:gd name="T24" fmla="*/ 114 w 214"/>
                  <a:gd name="T25" fmla="*/ 0 h 214"/>
                  <a:gd name="T26" fmla="*/ 100 w 214"/>
                  <a:gd name="T27" fmla="*/ 0 h 214"/>
                  <a:gd name="T28" fmla="*/ 87 w 214"/>
                  <a:gd name="T29" fmla="*/ 1 h 214"/>
                  <a:gd name="T30" fmla="*/ 74 w 214"/>
                  <a:gd name="T31" fmla="*/ 5 h 214"/>
                  <a:gd name="T32" fmla="*/ 61 w 214"/>
                  <a:gd name="T33" fmla="*/ 10 h 214"/>
                  <a:gd name="T34" fmla="*/ 49 w 214"/>
                  <a:gd name="T35" fmla="*/ 16 h 214"/>
                  <a:gd name="T36" fmla="*/ 39 w 214"/>
                  <a:gd name="T37" fmla="*/ 24 h 214"/>
                  <a:gd name="T38" fmla="*/ 29 w 214"/>
                  <a:gd name="T39" fmla="*/ 33 h 214"/>
                  <a:gd name="T40" fmla="*/ 20 w 214"/>
                  <a:gd name="T41" fmla="*/ 44 h 214"/>
                  <a:gd name="T42" fmla="*/ 13 w 214"/>
                  <a:gd name="T43" fmla="*/ 55 h 214"/>
                  <a:gd name="T44" fmla="*/ 7 w 214"/>
                  <a:gd name="T45" fmla="*/ 67 h 214"/>
                  <a:gd name="T46" fmla="*/ 3 w 214"/>
                  <a:gd name="T47" fmla="*/ 80 h 214"/>
                  <a:gd name="T48" fmla="*/ 1 w 214"/>
                  <a:gd name="T49" fmla="*/ 93 h 214"/>
                  <a:gd name="T50" fmla="*/ 0 w 214"/>
                  <a:gd name="T51" fmla="*/ 107 h 214"/>
                  <a:gd name="T52" fmla="*/ 1 w 214"/>
                  <a:gd name="T53" fmla="*/ 120 h 214"/>
                  <a:gd name="T54" fmla="*/ 3 w 214"/>
                  <a:gd name="T55" fmla="*/ 133 h 214"/>
                  <a:gd name="T56" fmla="*/ 7 w 214"/>
                  <a:gd name="T57" fmla="*/ 146 h 214"/>
                  <a:gd name="T58" fmla="*/ 13 w 214"/>
                  <a:gd name="T59" fmla="*/ 158 h 214"/>
                  <a:gd name="T60" fmla="*/ 20 w 214"/>
                  <a:gd name="T61" fmla="*/ 170 h 214"/>
                  <a:gd name="T62" fmla="*/ 29 w 214"/>
                  <a:gd name="T63" fmla="*/ 180 h 214"/>
                  <a:gd name="T64" fmla="*/ 39 w 214"/>
                  <a:gd name="T65" fmla="*/ 189 h 214"/>
                  <a:gd name="T66" fmla="*/ 49 w 214"/>
                  <a:gd name="T67" fmla="*/ 197 h 214"/>
                  <a:gd name="T68" fmla="*/ 61 w 214"/>
                  <a:gd name="T69" fmla="*/ 204 h 214"/>
                  <a:gd name="T70" fmla="*/ 74 w 214"/>
                  <a:gd name="T71" fmla="*/ 209 h 214"/>
                  <a:gd name="T72" fmla="*/ 87 w 214"/>
                  <a:gd name="T73" fmla="*/ 212 h 214"/>
                  <a:gd name="T74" fmla="*/ 100 w 214"/>
                  <a:gd name="T75" fmla="*/ 214 h 214"/>
                  <a:gd name="T76" fmla="*/ 114 w 214"/>
                  <a:gd name="T77" fmla="*/ 214 h 214"/>
                  <a:gd name="T78" fmla="*/ 127 w 214"/>
                  <a:gd name="T79" fmla="*/ 212 h 214"/>
                  <a:gd name="T80" fmla="*/ 140 w 214"/>
                  <a:gd name="T81" fmla="*/ 209 h 214"/>
                  <a:gd name="T82" fmla="*/ 153 w 214"/>
                  <a:gd name="T83" fmla="*/ 204 h 214"/>
                  <a:gd name="T84" fmla="*/ 164 w 214"/>
                  <a:gd name="T85" fmla="*/ 197 h 214"/>
                  <a:gd name="T86" fmla="*/ 175 w 214"/>
                  <a:gd name="T87" fmla="*/ 189 h 214"/>
                  <a:gd name="T88" fmla="*/ 185 w 214"/>
                  <a:gd name="T89" fmla="*/ 180 h 214"/>
                  <a:gd name="T90" fmla="*/ 194 w 214"/>
                  <a:gd name="T91" fmla="*/ 170 h 214"/>
                  <a:gd name="T92" fmla="*/ 201 w 214"/>
                  <a:gd name="T93" fmla="*/ 158 h 214"/>
                  <a:gd name="T94" fmla="*/ 207 w 214"/>
                  <a:gd name="T95" fmla="*/ 146 h 214"/>
                  <a:gd name="T96" fmla="*/ 211 w 214"/>
                  <a:gd name="T97" fmla="*/ 133 h 214"/>
                  <a:gd name="T98" fmla="*/ 213 w 214"/>
                  <a:gd name="T99" fmla="*/ 120 h 214"/>
                  <a:gd name="T100" fmla="*/ 214 w 214"/>
                  <a:gd name="T101" fmla="*/ 107 h 214"/>
                  <a:gd name="T102" fmla="*/ 213 w 214"/>
                  <a:gd name="T103" fmla="*/ 93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4" h="214">
                    <a:moveTo>
                      <a:pt x="213" y="93"/>
                    </a:moveTo>
                    <a:lnTo>
                      <a:pt x="213" y="93"/>
                    </a:lnTo>
                    <a:lnTo>
                      <a:pt x="211" y="80"/>
                    </a:lnTo>
                    <a:lnTo>
                      <a:pt x="207" y="67"/>
                    </a:lnTo>
                    <a:lnTo>
                      <a:pt x="201" y="55"/>
                    </a:lnTo>
                    <a:lnTo>
                      <a:pt x="194" y="44"/>
                    </a:lnTo>
                    <a:lnTo>
                      <a:pt x="185" y="33"/>
                    </a:lnTo>
                    <a:lnTo>
                      <a:pt x="175" y="24"/>
                    </a:lnTo>
                    <a:lnTo>
                      <a:pt x="164" y="16"/>
                    </a:lnTo>
                    <a:lnTo>
                      <a:pt x="153" y="10"/>
                    </a:lnTo>
                    <a:lnTo>
                      <a:pt x="140" y="5"/>
                    </a:lnTo>
                    <a:lnTo>
                      <a:pt x="127" y="1"/>
                    </a:lnTo>
                    <a:lnTo>
                      <a:pt x="114" y="0"/>
                    </a:lnTo>
                    <a:lnTo>
                      <a:pt x="100" y="0"/>
                    </a:lnTo>
                    <a:lnTo>
                      <a:pt x="87" y="1"/>
                    </a:lnTo>
                    <a:lnTo>
                      <a:pt x="74" y="5"/>
                    </a:lnTo>
                    <a:lnTo>
                      <a:pt x="61" y="10"/>
                    </a:lnTo>
                    <a:lnTo>
                      <a:pt x="49" y="16"/>
                    </a:lnTo>
                    <a:lnTo>
                      <a:pt x="39" y="24"/>
                    </a:lnTo>
                    <a:lnTo>
                      <a:pt x="29" y="33"/>
                    </a:lnTo>
                    <a:lnTo>
                      <a:pt x="20" y="44"/>
                    </a:lnTo>
                    <a:lnTo>
                      <a:pt x="13" y="55"/>
                    </a:lnTo>
                    <a:lnTo>
                      <a:pt x="7" y="67"/>
                    </a:lnTo>
                    <a:lnTo>
                      <a:pt x="3" y="80"/>
                    </a:lnTo>
                    <a:lnTo>
                      <a:pt x="1" y="93"/>
                    </a:lnTo>
                    <a:lnTo>
                      <a:pt x="0" y="107"/>
                    </a:lnTo>
                    <a:lnTo>
                      <a:pt x="1" y="120"/>
                    </a:lnTo>
                    <a:lnTo>
                      <a:pt x="3" y="133"/>
                    </a:lnTo>
                    <a:lnTo>
                      <a:pt x="7" y="146"/>
                    </a:lnTo>
                    <a:lnTo>
                      <a:pt x="13" y="158"/>
                    </a:lnTo>
                    <a:lnTo>
                      <a:pt x="20" y="170"/>
                    </a:lnTo>
                    <a:lnTo>
                      <a:pt x="29" y="180"/>
                    </a:lnTo>
                    <a:lnTo>
                      <a:pt x="39" y="189"/>
                    </a:lnTo>
                    <a:lnTo>
                      <a:pt x="49" y="197"/>
                    </a:lnTo>
                    <a:lnTo>
                      <a:pt x="61" y="204"/>
                    </a:lnTo>
                    <a:lnTo>
                      <a:pt x="74" y="209"/>
                    </a:lnTo>
                    <a:lnTo>
                      <a:pt x="87" y="212"/>
                    </a:lnTo>
                    <a:lnTo>
                      <a:pt x="100" y="214"/>
                    </a:lnTo>
                    <a:lnTo>
                      <a:pt x="114" y="214"/>
                    </a:lnTo>
                    <a:lnTo>
                      <a:pt x="127" y="212"/>
                    </a:lnTo>
                    <a:lnTo>
                      <a:pt x="140" y="209"/>
                    </a:lnTo>
                    <a:lnTo>
                      <a:pt x="153" y="204"/>
                    </a:lnTo>
                    <a:lnTo>
                      <a:pt x="164" y="197"/>
                    </a:lnTo>
                    <a:lnTo>
                      <a:pt x="175" y="189"/>
                    </a:lnTo>
                    <a:lnTo>
                      <a:pt x="185" y="180"/>
                    </a:lnTo>
                    <a:lnTo>
                      <a:pt x="194" y="170"/>
                    </a:lnTo>
                    <a:lnTo>
                      <a:pt x="201" y="158"/>
                    </a:lnTo>
                    <a:lnTo>
                      <a:pt x="207" y="146"/>
                    </a:lnTo>
                    <a:lnTo>
                      <a:pt x="211" y="133"/>
                    </a:lnTo>
                    <a:lnTo>
                      <a:pt x="213" y="120"/>
                    </a:lnTo>
                    <a:lnTo>
                      <a:pt x="214" y="107"/>
                    </a:lnTo>
                    <a:lnTo>
                      <a:pt x="213" y="9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57" name="Freeform 1147"/>
              <p:cNvSpPr>
                <a:spLocks/>
              </p:cNvSpPr>
              <p:nvPr/>
            </p:nvSpPr>
            <p:spPr bwMode="auto">
              <a:xfrm>
                <a:off x="6229" y="1699"/>
                <a:ext cx="110" cy="111"/>
              </a:xfrm>
              <a:custGeom>
                <a:avLst/>
                <a:gdLst>
                  <a:gd name="T0" fmla="*/ 213 w 214"/>
                  <a:gd name="T1" fmla="*/ 93 h 214"/>
                  <a:gd name="T2" fmla="*/ 213 w 214"/>
                  <a:gd name="T3" fmla="*/ 93 h 214"/>
                  <a:gd name="T4" fmla="*/ 211 w 214"/>
                  <a:gd name="T5" fmla="*/ 80 h 214"/>
                  <a:gd name="T6" fmla="*/ 207 w 214"/>
                  <a:gd name="T7" fmla="*/ 67 h 214"/>
                  <a:gd name="T8" fmla="*/ 201 w 214"/>
                  <a:gd name="T9" fmla="*/ 55 h 214"/>
                  <a:gd name="T10" fmla="*/ 194 w 214"/>
                  <a:gd name="T11" fmla="*/ 44 h 214"/>
                  <a:gd name="T12" fmla="*/ 185 w 214"/>
                  <a:gd name="T13" fmla="*/ 33 h 214"/>
                  <a:gd name="T14" fmla="*/ 175 w 214"/>
                  <a:gd name="T15" fmla="*/ 24 h 214"/>
                  <a:gd name="T16" fmla="*/ 164 w 214"/>
                  <a:gd name="T17" fmla="*/ 16 h 214"/>
                  <a:gd name="T18" fmla="*/ 153 w 214"/>
                  <a:gd name="T19" fmla="*/ 10 h 214"/>
                  <a:gd name="T20" fmla="*/ 140 w 214"/>
                  <a:gd name="T21" fmla="*/ 5 h 214"/>
                  <a:gd name="T22" fmla="*/ 127 w 214"/>
                  <a:gd name="T23" fmla="*/ 1 h 214"/>
                  <a:gd name="T24" fmla="*/ 114 w 214"/>
                  <a:gd name="T25" fmla="*/ 0 h 214"/>
                  <a:gd name="T26" fmla="*/ 100 w 214"/>
                  <a:gd name="T27" fmla="*/ 0 h 214"/>
                  <a:gd name="T28" fmla="*/ 87 w 214"/>
                  <a:gd name="T29" fmla="*/ 1 h 214"/>
                  <a:gd name="T30" fmla="*/ 74 w 214"/>
                  <a:gd name="T31" fmla="*/ 5 h 214"/>
                  <a:gd name="T32" fmla="*/ 61 w 214"/>
                  <a:gd name="T33" fmla="*/ 10 h 214"/>
                  <a:gd name="T34" fmla="*/ 49 w 214"/>
                  <a:gd name="T35" fmla="*/ 16 h 214"/>
                  <a:gd name="T36" fmla="*/ 39 w 214"/>
                  <a:gd name="T37" fmla="*/ 24 h 214"/>
                  <a:gd name="T38" fmla="*/ 29 w 214"/>
                  <a:gd name="T39" fmla="*/ 33 h 214"/>
                  <a:gd name="T40" fmla="*/ 20 w 214"/>
                  <a:gd name="T41" fmla="*/ 44 h 214"/>
                  <a:gd name="T42" fmla="*/ 13 w 214"/>
                  <a:gd name="T43" fmla="*/ 55 h 214"/>
                  <a:gd name="T44" fmla="*/ 7 w 214"/>
                  <a:gd name="T45" fmla="*/ 67 h 214"/>
                  <a:gd name="T46" fmla="*/ 3 w 214"/>
                  <a:gd name="T47" fmla="*/ 80 h 214"/>
                  <a:gd name="T48" fmla="*/ 1 w 214"/>
                  <a:gd name="T49" fmla="*/ 93 h 214"/>
                  <a:gd name="T50" fmla="*/ 0 w 214"/>
                  <a:gd name="T51" fmla="*/ 107 h 214"/>
                  <a:gd name="T52" fmla="*/ 1 w 214"/>
                  <a:gd name="T53" fmla="*/ 120 h 214"/>
                  <a:gd name="T54" fmla="*/ 3 w 214"/>
                  <a:gd name="T55" fmla="*/ 133 h 214"/>
                  <a:gd name="T56" fmla="*/ 7 w 214"/>
                  <a:gd name="T57" fmla="*/ 146 h 214"/>
                  <a:gd name="T58" fmla="*/ 13 w 214"/>
                  <a:gd name="T59" fmla="*/ 158 h 214"/>
                  <a:gd name="T60" fmla="*/ 20 w 214"/>
                  <a:gd name="T61" fmla="*/ 170 h 214"/>
                  <a:gd name="T62" fmla="*/ 29 w 214"/>
                  <a:gd name="T63" fmla="*/ 180 h 214"/>
                  <a:gd name="T64" fmla="*/ 39 w 214"/>
                  <a:gd name="T65" fmla="*/ 189 h 214"/>
                  <a:gd name="T66" fmla="*/ 49 w 214"/>
                  <a:gd name="T67" fmla="*/ 197 h 214"/>
                  <a:gd name="T68" fmla="*/ 61 w 214"/>
                  <a:gd name="T69" fmla="*/ 204 h 214"/>
                  <a:gd name="T70" fmla="*/ 74 w 214"/>
                  <a:gd name="T71" fmla="*/ 209 h 214"/>
                  <a:gd name="T72" fmla="*/ 87 w 214"/>
                  <a:gd name="T73" fmla="*/ 212 h 214"/>
                  <a:gd name="T74" fmla="*/ 100 w 214"/>
                  <a:gd name="T75" fmla="*/ 214 h 214"/>
                  <a:gd name="T76" fmla="*/ 114 w 214"/>
                  <a:gd name="T77" fmla="*/ 214 h 214"/>
                  <a:gd name="T78" fmla="*/ 127 w 214"/>
                  <a:gd name="T79" fmla="*/ 212 h 214"/>
                  <a:gd name="T80" fmla="*/ 140 w 214"/>
                  <a:gd name="T81" fmla="*/ 209 h 214"/>
                  <a:gd name="T82" fmla="*/ 153 w 214"/>
                  <a:gd name="T83" fmla="*/ 204 h 214"/>
                  <a:gd name="T84" fmla="*/ 164 w 214"/>
                  <a:gd name="T85" fmla="*/ 197 h 214"/>
                  <a:gd name="T86" fmla="*/ 175 w 214"/>
                  <a:gd name="T87" fmla="*/ 189 h 214"/>
                  <a:gd name="T88" fmla="*/ 185 w 214"/>
                  <a:gd name="T89" fmla="*/ 180 h 214"/>
                  <a:gd name="T90" fmla="*/ 194 w 214"/>
                  <a:gd name="T91" fmla="*/ 170 h 214"/>
                  <a:gd name="T92" fmla="*/ 201 w 214"/>
                  <a:gd name="T93" fmla="*/ 158 h 214"/>
                  <a:gd name="T94" fmla="*/ 207 w 214"/>
                  <a:gd name="T95" fmla="*/ 146 h 214"/>
                  <a:gd name="T96" fmla="*/ 211 w 214"/>
                  <a:gd name="T97" fmla="*/ 133 h 214"/>
                  <a:gd name="T98" fmla="*/ 213 w 214"/>
                  <a:gd name="T99" fmla="*/ 120 h 214"/>
                  <a:gd name="T100" fmla="*/ 214 w 214"/>
                  <a:gd name="T101" fmla="*/ 107 h 214"/>
                  <a:gd name="T102" fmla="*/ 213 w 214"/>
                  <a:gd name="T103" fmla="*/ 93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4" h="214">
                    <a:moveTo>
                      <a:pt x="213" y="93"/>
                    </a:moveTo>
                    <a:lnTo>
                      <a:pt x="213" y="93"/>
                    </a:lnTo>
                    <a:lnTo>
                      <a:pt x="211" y="80"/>
                    </a:lnTo>
                    <a:lnTo>
                      <a:pt x="207" y="67"/>
                    </a:lnTo>
                    <a:lnTo>
                      <a:pt x="201" y="55"/>
                    </a:lnTo>
                    <a:lnTo>
                      <a:pt x="194" y="44"/>
                    </a:lnTo>
                    <a:lnTo>
                      <a:pt x="185" y="33"/>
                    </a:lnTo>
                    <a:lnTo>
                      <a:pt x="175" y="24"/>
                    </a:lnTo>
                    <a:lnTo>
                      <a:pt x="164" y="16"/>
                    </a:lnTo>
                    <a:lnTo>
                      <a:pt x="153" y="10"/>
                    </a:lnTo>
                    <a:lnTo>
                      <a:pt x="140" y="5"/>
                    </a:lnTo>
                    <a:lnTo>
                      <a:pt x="127" y="1"/>
                    </a:lnTo>
                    <a:lnTo>
                      <a:pt x="114" y="0"/>
                    </a:lnTo>
                    <a:lnTo>
                      <a:pt x="100" y="0"/>
                    </a:lnTo>
                    <a:lnTo>
                      <a:pt x="87" y="1"/>
                    </a:lnTo>
                    <a:lnTo>
                      <a:pt x="74" y="5"/>
                    </a:lnTo>
                    <a:lnTo>
                      <a:pt x="61" y="10"/>
                    </a:lnTo>
                    <a:lnTo>
                      <a:pt x="49" y="16"/>
                    </a:lnTo>
                    <a:lnTo>
                      <a:pt x="39" y="24"/>
                    </a:lnTo>
                    <a:lnTo>
                      <a:pt x="29" y="33"/>
                    </a:lnTo>
                    <a:lnTo>
                      <a:pt x="20" y="44"/>
                    </a:lnTo>
                    <a:lnTo>
                      <a:pt x="13" y="55"/>
                    </a:lnTo>
                    <a:lnTo>
                      <a:pt x="7" y="67"/>
                    </a:lnTo>
                    <a:lnTo>
                      <a:pt x="3" y="80"/>
                    </a:lnTo>
                    <a:lnTo>
                      <a:pt x="1" y="93"/>
                    </a:lnTo>
                    <a:lnTo>
                      <a:pt x="0" y="107"/>
                    </a:lnTo>
                    <a:lnTo>
                      <a:pt x="1" y="120"/>
                    </a:lnTo>
                    <a:lnTo>
                      <a:pt x="3" y="133"/>
                    </a:lnTo>
                    <a:lnTo>
                      <a:pt x="7" y="146"/>
                    </a:lnTo>
                    <a:lnTo>
                      <a:pt x="13" y="158"/>
                    </a:lnTo>
                    <a:lnTo>
                      <a:pt x="20" y="170"/>
                    </a:lnTo>
                    <a:lnTo>
                      <a:pt x="29" y="180"/>
                    </a:lnTo>
                    <a:lnTo>
                      <a:pt x="39" y="189"/>
                    </a:lnTo>
                    <a:lnTo>
                      <a:pt x="49" y="197"/>
                    </a:lnTo>
                    <a:lnTo>
                      <a:pt x="61" y="204"/>
                    </a:lnTo>
                    <a:lnTo>
                      <a:pt x="74" y="209"/>
                    </a:lnTo>
                    <a:lnTo>
                      <a:pt x="87" y="212"/>
                    </a:lnTo>
                    <a:lnTo>
                      <a:pt x="100" y="214"/>
                    </a:lnTo>
                    <a:lnTo>
                      <a:pt x="114" y="214"/>
                    </a:lnTo>
                    <a:lnTo>
                      <a:pt x="127" y="212"/>
                    </a:lnTo>
                    <a:lnTo>
                      <a:pt x="140" y="209"/>
                    </a:lnTo>
                    <a:lnTo>
                      <a:pt x="153" y="204"/>
                    </a:lnTo>
                    <a:lnTo>
                      <a:pt x="164" y="197"/>
                    </a:lnTo>
                    <a:lnTo>
                      <a:pt x="175" y="189"/>
                    </a:lnTo>
                    <a:lnTo>
                      <a:pt x="185" y="180"/>
                    </a:lnTo>
                    <a:lnTo>
                      <a:pt x="194" y="170"/>
                    </a:lnTo>
                    <a:lnTo>
                      <a:pt x="201" y="158"/>
                    </a:lnTo>
                    <a:lnTo>
                      <a:pt x="207" y="146"/>
                    </a:lnTo>
                    <a:lnTo>
                      <a:pt x="211" y="133"/>
                    </a:lnTo>
                    <a:lnTo>
                      <a:pt x="213" y="120"/>
                    </a:lnTo>
                    <a:lnTo>
                      <a:pt x="214" y="107"/>
                    </a:lnTo>
                    <a:lnTo>
                      <a:pt x="213" y="93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58" name="Freeform 1148"/>
              <p:cNvSpPr>
                <a:spLocks/>
              </p:cNvSpPr>
              <p:nvPr/>
            </p:nvSpPr>
            <p:spPr bwMode="auto">
              <a:xfrm>
                <a:off x="6143" y="2779"/>
                <a:ext cx="171" cy="171"/>
              </a:xfrm>
              <a:custGeom>
                <a:avLst/>
                <a:gdLst>
                  <a:gd name="T0" fmla="*/ 330 w 332"/>
                  <a:gd name="T1" fmla="*/ 145 h 331"/>
                  <a:gd name="T2" fmla="*/ 330 w 332"/>
                  <a:gd name="T3" fmla="*/ 145 h 331"/>
                  <a:gd name="T4" fmla="*/ 326 w 332"/>
                  <a:gd name="T5" fmla="*/ 124 h 331"/>
                  <a:gd name="T6" fmla="*/ 320 w 332"/>
                  <a:gd name="T7" fmla="*/ 104 h 331"/>
                  <a:gd name="T8" fmla="*/ 311 w 332"/>
                  <a:gd name="T9" fmla="*/ 86 h 331"/>
                  <a:gd name="T10" fmla="*/ 300 w 332"/>
                  <a:gd name="T11" fmla="*/ 68 h 331"/>
                  <a:gd name="T12" fmla="*/ 286 w 332"/>
                  <a:gd name="T13" fmla="*/ 52 h 331"/>
                  <a:gd name="T14" fmla="*/ 271 w 332"/>
                  <a:gd name="T15" fmla="*/ 38 h 331"/>
                  <a:gd name="T16" fmla="*/ 254 w 332"/>
                  <a:gd name="T17" fmla="*/ 25 h 331"/>
                  <a:gd name="T18" fmla="*/ 236 w 332"/>
                  <a:gd name="T19" fmla="*/ 15 h 331"/>
                  <a:gd name="T20" fmla="*/ 217 w 332"/>
                  <a:gd name="T21" fmla="*/ 8 h 331"/>
                  <a:gd name="T22" fmla="*/ 197 w 332"/>
                  <a:gd name="T23" fmla="*/ 3 h 331"/>
                  <a:gd name="T24" fmla="*/ 176 w 332"/>
                  <a:gd name="T25" fmla="*/ 0 h 331"/>
                  <a:gd name="T26" fmla="*/ 155 w 332"/>
                  <a:gd name="T27" fmla="*/ 0 h 331"/>
                  <a:gd name="T28" fmla="*/ 134 w 332"/>
                  <a:gd name="T29" fmla="*/ 3 h 331"/>
                  <a:gd name="T30" fmla="*/ 114 w 332"/>
                  <a:gd name="T31" fmla="*/ 8 h 331"/>
                  <a:gd name="T32" fmla="*/ 95 w 332"/>
                  <a:gd name="T33" fmla="*/ 15 h 331"/>
                  <a:gd name="T34" fmla="*/ 77 w 332"/>
                  <a:gd name="T35" fmla="*/ 25 h 331"/>
                  <a:gd name="T36" fmla="*/ 60 w 332"/>
                  <a:gd name="T37" fmla="*/ 38 h 331"/>
                  <a:gd name="T38" fmla="*/ 44 w 332"/>
                  <a:gd name="T39" fmla="*/ 52 h 331"/>
                  <a:gd name="T40" fmla="*/ 31 w 332"/>
                  <a:gd name="T41" fmla="*/ 68 h 331"/>
                  <a:gd name="T42" fmla="*/ 20 w 332"/>
                  <a:gd name="T43" fmla="*/ 86 h 331"/>
                  <a:gd name="T44" fmla="*/ 11 w 332"/>
                  <a:gd name="T45" fmla="*/ 104 h 331"/>
                  <a:gd name="T46" fmla="*/ 5 w 332"/>
                  <a:gd name="T47" fmla="*/ 124 h 331"/>
                  <a:gd name="T48" fmla="*/ 1 w 332"/>
                  <a:gd name="T49" fmla="*/ 145 h 331"/>
                  <a:gd name="T50" fmla="*/ 0 w 332"/>
                  <a:gd name="T51" fmla="*/ 165 h 331"/>
                  <a:gd name="T52" fmla="*/ 1 w 332"/>
                  <a:gd name="T53" fmla="*/ 186 h 331"/>
                  <a:gd name="T54" fmla="*/ 5 w 332"/>
                  <a:gd name="T55" fmla="*/ 207 h 331"/>
                  <a:gd name="T56" fmla="*/ 11 w 332"/>
                  <a:gd name="T57" fmla="*/ 227 h 331"/>
                  <a:gd name="T58" fmla="*/ 20 w 332"/>
                  <a:gd name="T59" fmla="*/ 245 h 331"/>
                  <a:gd name="T60" fmla="*/ 31 w 332"/>
                  <a:gd name="T61" fmla="*/ 263 h 331"/>
                  <a:gd name="T62" fmla="*/ 44 w 332"/>
                  <a:gd name="T63" fmla="*/ 279 h 331"/>
                  <a:gd name="T64" fmla="*/ 60 w 332"/>
                  <a:gd name="T65" fmla="*/ 293 h 331"/>
                  <a:gd name="T66" fmla="*/ 77 w 332"/>
                  <a:gd name="T67" fmla="*/ 306 h 331"/>
                  <a:gd name="T68" fmla="*/ 95 w 332"/>
                  <a:gd name="T69" fmla="*/ 316 h 331"/>
                  <a:gd name="T70" fmla="*/ 114 w 332"/>
                  <a:gd name="T71" fmla="*/ 323 h 331"/>
                  <a:gd name="T72" fmla="*/ 134 w 332"/>
                  <a:gd name="T73" fmla="*/ 329 h 331"/>
                  <a:gd name="T74" fmla="*/ 155 w 332"/>
                  <a:gd name="T75" fmla="*/ 331 h 331"/>
                  <a:gd name="T76" fmla="*/ 176 w 332"/>
                  <a:gd name="T77" fmla="*/ 331 h 331"/>
                  <a:gd name="T78" fmla="*/ 197 w 332"/>
                  <a:gd name="T79" fmla="*/ 329 h 331"/>
                  <a:gd name="T80" fmla="*/ 217 w 332"/>
                  <a:gd name="T81" fmla="*/ 323 h 331"/>
                  <a:gd name="T82" fmla="*/ 236 w 332"/>
                  <a:gd name="T83" fmla="*/ 316 h 331"/>
                  <a:gd name="T84" fmla="*/ 254 w 332"/>
                  <a:gd name="T85" fmla="*/ 306 h 331"/>
                  <a:gd name="T86" fmla="*/ 271 w 332"/>
                  <a:gd name="T87" fmla="*/ 293 h 331"/>
                  <a:gd name="T88" fmla="*/ 286 w 332"/>
                  <a:gd name="T89" fmla="*/ 279 h 331"/>
                  <a:gd name="T90" fmla="*/ 300 w 332"/>
                  <a:gd name="T91" fmla="*/ 263 h 331"/>
                  <a:gd name="T92" fmla="*/ 311 w 332"/>
                  <a:gd name="T93" fmla="*/ 245 h 331"/>
                  <a:gd name="T94" fmla="*/ 320 w 332"/>
                  <a:gd name="T95" fmla="*/ 227 h 331"/>
                  <a:gd name="T96" fmla="*/ 326 w 332"/>
                  <a:gd name="T97" fmla="*/ 207 h 331"/>
                  <a:gd name="T98" fmla="*/ 330 w 332"/>
                  <a:gd name="T99" fmla="*/ 186 h 331"/>
                  <a:gd name="T100" fmla="*/ 332 w 332"/>
                  <a:gd name="T101" fmla="*/ 165 h 331"/>
                  <a:gd name="T102" fmla="*/ 330 w 332"/>
                  <a:gd name="T103" fmla="*/ 145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2" h="331">
                    <a:moveTo>
                      <a:pt x="330" y="145"/>
                    </a:moveTo>
                    <a:lnTo>
                      <a:pt x="330" y="145"/>
                    </a:lnTo>
                    <a:lnTo>
                      <a:pt x="326" y="124"/>
                    </a:lnTo>
                    <a:lnTo>
                      <a:pt x="320" y="104"/>
                    </a:lnTo>
                    <a:lnTo>
                      <a:pt x="311" y="86"/>
                    </a:lnTo>
                    <a:lnTo>
                      <a:pt x="300" y="68"/>
                    </a:lnTo>
                    <a:lnTo>
                      <a:pt x="286" y="52"/>
                    </a:lnTo>
                    <a:lnTo>
                      <a:pt x="271" y="38"/>
                    </a:lnTo>
                    <a:lnTo>
                      <a:pt x="254" y="25"/>
                    </a:lnTo>
                    <a:lnTo>
                      <a:pt x="236" y="15"/>
                    </a:lnTo>
                    <a:lnTo>
                      <a:pt x="217" y="8"/>
                    </a:lnTo>
                    <a:lnTo>
                      <a:pt x="197" y="3"/>
                    </a:lnTo>
                    <a:lnTo>
                      <a:pt x="176" y="0"/>
                    </a:lnTo>
                    <a:lnTo>
                      <a:pt x="155" y="0"/>
                    </a:lnTo>
                    <a:lnTo>
                      <a:pt x="134" y="3"/>
                    </a:lnTo>
                    <a:lnTo>
                      <a:pt x="114" y="8"/>
                    </a:lnTo>
                    <a:lnTo>
                      <a:pt x="95" y="15"/>
                    </a:lnTo>
                    <a:lnTo>
                      <a:pt x="77" y="25"/>
                    </a:lnTo>
                    <a:lnTo>
                      <a:pt x="60" y="38"/>
                    </a:lnTo>
                    <a:lnTo>
                      <a:pt x="44" y="52"/>
                    </a:lnTo>
                    <a:lnTo>
                      <a:pt x="31" y="68"/>
                    </a:lnTo>
                    <a:lnTo>
                      <a:pt x="20" y="86"/>
                    </a:lnTo>
                    <a:lnTo>
                      <a:pt x="11" y="104"/>
                    </a:lnTo>
                    <a:lnTo>
                      <a:pt x="5" y="124"/>
                    </a:lnTo>
                    <a:lnTo>
                      <a:pt x="1" y="145"/>
                    </a:lnTo>
                    <a:lnTo>
                      <a:pt x="0" y="165"/>
                    </a:lnTo>
                    <a:lnTo>
                      <a:pt x="1" y="186"/>
                    </a:lnTo>
                    <a:lnTo>
                      <a:pt x="5" y="207"/>
                    </a:lnTo>
                    <a:lnTo>
                      <a:pt x="11" y="227"/>
                    </a:lnTo>
                    <a:lnTo>
                      <a:pt x="20" y="245"/>
                    </a:lnTo>
                    <a:lnTo>
                      <a:pt x="31" y="263"/>
                    </a:lnTo>
                    <a:lnTo>
                      <a:pt x="44" y="279"/>
                    </a:lnTo>
                    <a:lnTo>
                      <a:pt x="60" y="293"/>
                    </a:lnTo>
                    <a:lnTo>
                      <a:pt x="77" y="306"/>
                    </a:lnTo>
                    <a:lnTo>
                      <a:pt x="95" y="316"/>
                    </a:lnTo>
                    <a:lnTo>
                      <a:pt x="114" y="323"/>
                    </a:lnTo>
                    <a:lnTo>
                      <a:pt x="134" y="329"/>
                    </a:lnTo>
                    <a:lnTo>
                      <a:pt x="155" y="331"/>
                    </a:lnTo>
                    <a:lnTo>
                      <a:pt x="176" y="331"/>
                    </a:lnTo>
                    <a:lnTo>
                      <a:pt x="197" y="329"/>
                    </a:lnTo>
                    <a:lnTo>
                      <a:pt x="217" y="323"/>
                    </a:lnTo>
                    <a:lnTo>
                      <a:pt x="236" y="316"/>
                    </a:lnTo>
                    <a:lnTo>
                      <a:pt x="254" y="306"/>
                    </a:lnTo>
                    <a:lnTo>
                      <a:pt x="271" y="293"/>
                    </a:lnTo>
                    <a:lnTo>
                      <a:pt x="286" y="279"/>
                    </a:lnTo>
                    <a:lnTo>
                      <a:pt x="300" y="263"/>
                    </a:lnTo>
                    <a:lnTo>
                      <a:pt x="311" y="245"/>
                    </a:lnTo>
                    <a:lnTo>
                      <a:pt x="320" y="227"/>
                    </a:lnTo>
                    <a:lnTo>
                      <a:pt x="326" y="207"/>
                    </a:lnTo>
                    <a:lnTo>
                      <a:pt x="330" y="186"/>
                    </a:lnTo>
                    <a:lnTo>
                      <a:pt x="332" y="165"/>
                    </a:lnTo>
                    <a:lnTo>
                      <a:pt x="330" y="14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59" name="Freeform 1149"/>
              <p:cNvSpPr>
                <a:spLocks/>
              </p:cNvSpPr>
              <p:nvPr/>
            </p:nvSpPr>
            <p:spPr bwMode="auto">
              <a:xfrm>
                <a:off x="6143" y="2779"/>
                <a:ext cx="171" cy="171"/>
              </a:xfrm>
              <a:custGeom>
                <a:avLst/>
                <a:gdLst>
                  <a:gd name="T0" fmla="*/ 330 w 332"/>
                  <a:gd name="T1" fmla="*/ 145 h 331"/>
                  <a:gd name="T2" fmla="*/ 330 w 332"/>
                  <a:gd name="T3" fmla="*/ 145 h 331"/>
                  <a:gd name="T4" fmla="*/ 326 w 332"/>
                  <a:gd name="T5" fmla="*/ 124 h 331"/>
                  <a:gd name="T6" fmla="*/ 320 w 332"/>
                  <a:gd name="T7" fmla="*/ 104 h 331"/>
                  <a:gd name="T8" fmla="*/ 311 w 332"/>
                  <a:gd name="T9" fmla="*/ 86 h 331"/>
                  <a:gd name="T10" fmla="*/ 300 w 332"/>
                  <a:gd name="T11" fmla="*/ 68 h 331"/>
                  <a:gd name="T12" fmla="*/ 286 w 332"/>
                  <a:gd name="T13" fmla="*/ 52 h 331"/>
                  <a:gd name="T14" fmla="*/ 271 w 332"/>
                  <a:gd name="T15" fmla="*/ 38 h 331"/>
                  <a:gd name="T16" fmla="*/ 254 w 332"/>
                  <a:gd name="T17" fmla="*/ 25 h 331"/>
                  <a:gd name="T18" fmla="*/ 236 w 332"/>
                  <a:gd name="T19" fmla="*/ 15 h 331"/>
                  <a:gd name="T20" fmla="*/ 217 w 332"/>
                  <a:gd name="T21" fmla="*/ 8 h 331"/>
                  <a:gd name="T22" fmla="*/ 197 w 332"/>
                  <a:gd name="T23" fmla="*/ 3 h 331"/>
                  <a:gd name="T24" fmla="*/ 176 w 332"/>
                  <a:gd name="T25" fmla="*/ 0 h 331"/>
                  <a:gd name="T26" fmla="*/ 155 w 332"/>
                  <a:gd name="T27" fmla="*/ 0 h 331"/>
                  <a:gd name="T28" fmla="*/ 134 w 332"/>
                  <a:gd name="T29" fmla="*/ 3 h 331"/>
                  <a:gd name="T30" fmla="*/ 114 w 332"/>
                  <a:gd name="T31" fmla="*/ 8 h 331"/>
                  <a:gd name="T32" fmla="*/ 95 w 332"/>
                  <a:gd name="T33" fmla="*/ 15 h 331"/>
                  <a:gd name="T34" fmla="*/ 77 w 332"/>
                  <a:gd name="T35" fmla="*/ 25 h 331"/>
                  <a:gd name="T36" fmla="*/ 60 w 332"/>
                  <a:gd name="T37" fmla="*/ 38 h 331"/>
                  <a:gd name="T38" fmla="*/ 44 w 332"/>
                  <a:gd name="T39" fmla="*/ 52 h 331"/>
                  <a:gd name="T40" fmla="*/ 31 w 332"/>
                  <a:gd name="T41" fmla="*/ 68 h 331"/>
                  <a:gd name="T42" fmla="*/ 20 w 332"/>
                  <a:gd name="T43" fmla="*/ 86 h 331"/>
                  <a:gd name="T44" fmla="*/ 11 w 332"/>
                  <a:gd name="T45" fmla="*/ 104 h 331"/>
                  <a:gd name="T46" fmla="*/ 5 w 332"/>
                  <a:gd name="T47" fmla="*/ 124 h 331"/>
                  <a:gd name="T48" fmla="*/ 1 w 332"/>
                  <a:gd name="T49" fmla="*/ 145 h 331"/>
                  <a:gd name="T50" fmla="*/ 0 w 332"/>
                  <a:gd name="T51" fmla="*/ 165 h 331"/>
                  <a:gd name="T52" fmla="*/ 1 w 332"/>
                  <a:gd name="T53" fmla="*/ 186 h 331"/>
                  <a:gd name="T54" fmla="*/ 5 w 332"/>
                  <a:gd name="T55" fmla="*/ 207 h 331"/>
                  <a:gd name="T56" fmla="*/ 11 w 332"/>
                  <a:gd name="T57" fmla="*/ 227 h 331"/>
                  <a:gd name="T58" fmla="*/ 20 w 332"/>
                  <a:gd name="T59" fmla="*/ 245 h 331"/>
                  <a:gd name="T60" fmla="*/ 31 w 332"/>
                  <a:gd name="T61" fmla="*/ 263 h 331"/>
                  <a:gd name="T62" fmla="*/ 44 w 332"/>
                  <a:gd name="T63" fmla="*/ 279 h 331"/>
                  <a:gd name="T64" fmla="*/ 60 w 332"/>
                  <a:gd name="T65" fmla="*/ 293 h 331"/>
                  <a:gd name="T66" fmla="*/ 77 w 332"/>
                  <a:gd name="T67" fmla="*/ 306 h 331"/>
                  <a:gd name="T68" fmla="*/ 95 w 332"/>
                  <a:gd name="T69" fmla="*/ 316 h 331"/>
                  <a:gd name="T70" fmla="*/ 114 w 332"/>
                  <a:gd name="T71" fmla="*/ 323 h 331"/>
                  <a:gd name="T72" fmla="*/ 134 w 332"/>
                  <a:gd name="T73" fmla="*/ 329 h 331"/>
                  <a:gd name="T74" fmla="*/ 155 w 332"/>
                  <a:gd name="T75" fmla="*/ 331 h 331"/>
                  <a:gd name="T76" fmla="*/ 176 w 332"/>
                  <a:gd name="T77" fmla="*/ 331 h 331"/>
                  <a:gd name="T78" fmla="*/ 197 w 332"/>
                  <a:gd name="T79" fmla="*/ 329 h 331"/>
                  <a:gd name="T80" fmla="*/ 217 w 332"/>
                  <a:gd name="T81" fmla="*/ 323 h 331"/>
                  <a:gd name="T82" fmla="*/ 236 w 332"/>
                  <a:gd name="T83" fmla="*/ 316 h 331"/>
                  <a:gd name="T84" fmla="*/ 254 w 332"/>
                  <a:gd name="T85" fmla="*/ 306 h 331"/>
                  <a:gd name="T86" fmla="*/ 271 w 332"/>
                  <a:gd name="T87" fmla="*/ 293 h 331"/>
                  <a:gd name="T88" fmla="*/ 286 w 332"/>
                  <a:gd name="T89" fmla="*/ 279 h 331"/>
                  <a:gd name="T90" fmla="*/ 300 w 332"/>
                  <a:gd name="T91" fmla="*/ 263 h 331"/>
                  <a:gd name="T92" fmla="*/ 311 w 332"/>
                  <a:gd name="T93" fmla="*/ 245 h 331"/>
                  <a:gd name="T94" fmla="*/ 320 w 332"/>
                  <a:gd name="T95" fmla="*/ 227 h 331"/>
                  <a:gd name="T96" fmla="*/ 326 w 332"/>
                  <a:gd name="T97" fmla="*/ 207 h 331"/>
                  <a:gd name="T98" fmla="*/ 330 w 332"/>
                  <a:gd name="T99" fmla="*/ 186 h 331"/>
                  <a:gd name="T100" fmla="*/ 332 w 332"/>
                  <a:gd name="T101" fmla="*/ 165 h 331"/>
                  <a:gd name="T102" fmla="*/ 330 w 332"/>
                  <a:gd name="T103" fmla="*/ 145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2" h="331">
                    <a:moveTo>
                      <a:pt x="330" y="145"/>
                    </a:moveTo>
                    <a:lnTo>
                      <a:pt x="330" y="145"/>
                    </a:lnTo>
                    <a:lnTo>
                      <a:pt x="326" y="124"/>
                    </a:lnTo>
                    <a:lnTo>
                      <a:pt x="320" y="104"/>
                    </a:lnTo>
                    <a:lnTo>
                      <a:pt x="311" y="86"/>
                    </a:lnTo>
                    <a:lnTo>
                      <a:pt x="300" y="68"/>
                    </a:lnTo>
                    <a:lnTo>
                      <a:pt x="286" y="52"/>
                    </a:lnTo>
                    <a:lnTo>
                      <a:pt x="271" y="38"/>
                    </a:lnTo>
                    <a:lnTo>
                      <a:pt x="254" y="25"/>
                    </a:lnTo>
                    <a:lnTo>
                      <a:pt x="236" y="15"/>
                    </a:lnTo>
                    <a:lnTo>
                      <a:pt x="217" y="8"/>
                    </a:lnTo>
                    <a:lnTo>
                      <a:pt x="197" y="3"/>
                    </a:lnTo>
                    <a:lnTo>
                      <a:pt x="176" y="0"/>
                    </a:lnTo>
                    <a:lnTo>
                      <a:pt x="155" y="0"/>
                    </a:lnTo>
                    <a:lnTo>
                      <a:pt x="134" y="3"/>
                    </a:lnTo>
                    <a:lnTo>
                      <a:pt x="114" y="8"/>
                    </a:lnTo>
                    <a:lnTo>
                      <a:pt x="95" y="15"/>
                    </a:lnTo>
                    <a:lnTo>
                      <a:pt x="77" y="25"/>
                    </a:lnTo>
                    <a:lnTo>
                      <a:pt x="60" y="38"/>
                    </a:lnTo>
                    <a:lnTo>
                      <a:pt x="44" y="52"/>
                    </a:lnTo>
                    <a:lnTo>
                      <a:pt x="31" y="68"/>
                    </a:lnTo>
                    <a:lnTo>
                      <a:pt x="20" y="86"/>
                    </a:lnTo>
                    <a:lnTo>
                      <a:pt x="11" y="104"/>
                    </a:lnTo>
                    <a:lnTo>
                      <a:pt x="5" y="124"/>
                    </a:lnTo>
                    <a:lnTo>
                      <a:pt x="1" y="145"/>
                    </a:lnTo>
                    <a:lnTo>
                      <a:pt x="0" y="165"/>
                    </a:lnTo>
                    <a:lnTo>
                      <a:pt x="1" y="186"/>
                    </a:lnTo>
                    <a:lnTo>
                      <a:pt x="5" y="207"/>
                    </a:lnTo>
                    <a:lnTo>
                      <a:pt x="11" y="227"/>
                    </a:lnTo>
                    <a:lnTo>
                      <a:pt x="20" y="245"/>
                    </a:lnTo>
                    <a:lnTo>
                      <a:pt x="31" y="263"/>
                    </a:lnTo>
                    <a:lnTo>
                      <a:pt x="44" y="279"/>
                    </a:lnTo>
                    <a:lnTo>
                      <a:pt x="60" y="293"/>
                    </a:lnTo>
                    <a:lnTo>
                      <a:pt x="77" y="306"/>
                    </a:lnTo>
                    <a:lnTo>
                      <a:pt x="95" y="316"/>
                    </a:lnTo>
                    <a:lnTo>
                      <a:pt x="114" y="323"/>
                    </a:lnTo>
                    <a:lnTo>
                      <a:pt x="134" y="329"/>
                    </a:lnTo>
                    <a:lnTo>
                      <a:pt x="155" y="331"/>
                    </a:lnTo>
                    <a:lnTo>
                      <a:pt x="176" y="331"/>
                    </a:lnTo>
                    <a:lnTo>
                      <a:pt x="197" y="329"/>
                    </a:lnTo>
                    <a:lnTo>
                      <a:pt x="217" y="323"/>
                    </a:lnTo>
                    <a:lnTo>
                      <a:pt x="236" y="316"/>
                    </a:lnTo>
                    <a:lnTo>
                      <a:pt x="254" y="306"/>
                    </a:lnTo>
                    <a:lnTo>
                      <a:pt x="271" y="293"/>
                    </a:lnTo>
                    <a:lnTo>
                      <a:pt x="286" y="279"/>
                    </a:lnTo>
                    <a:lnTo>
                      <a:pt x="300" y="263"/>
                    </a:lnTo>
                    <a:lnTo>
                      <a:pt x="311" y="245"/>
                    </a:lnTo>
                    <a:lnTo>
                      <a:pt x="320" y="227"/>
                    </a:lnTo>
                    <a:lnTo>
                      <a:pt x="326" y="207"/>
                    </a:lnTo>
                    <a:lnTo>
                      <a:pt x="330" y="186"/>
                    </a:lnTo>
                    <a:lnTo>
                      <a:pt x="332" y="165"/>
                    </a:lnTo>
                    <a:lnTo>
                      <a:pt x="330" y="145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60" name="Freeform 1150"/>
              <p:cNvSpPr>
                <a:spLocks/>
              </p:cNvSpPr>
              <p:nvPr/>
            </p:nvSpPr>
            <p:spPr bwMode="auto">
              <a:xfrm>
                <a:off x="5969" y="1520"/>
                <a:ext cx="121" cy="121"/>
              </a:xfrm>
              <a:custGeom>
                <a:avLst/>
                <a:gdLst>
                  <a:gd name="T0" fmla="*/ 233 w 234"/>
                  <a:gd name="T1" fmla="*/ 102 h 234"/>
                  <a:gd name="T2" fmla="*/ 233 w 234"/>
                  <a:gd name="T3" fmla="*/ 102 h 234"/>
                  <a:gd name="T4" fmla="*/ 231 w 234"/>
                  <a:gd name="T5" fmla="*/ 88 h 234"/>
                  <a:gd name="T6" fmla="*/ 226 w 234"/>
                  <a:gd name="T7" fmla="*/ 74 h 234"/>
                  <a:gd name="T8" fmla="*/ 220 w 234"/>
                  <a:gd name="T9" fmla="*/ 61 h 234"/>
                  <a:gd name="T10" fmla="*/ 212 w 234"/>
                  <a:gd name="T11" fmla="*/ 48 h 234"/>
                  <a:gd name="T12" fmla="*/ 203 w 234"/>
                  <a:gd name="T13" fmla="*/ 37 h 234"/>
                  <a:gd name="T14" fmla="*/ 192 w 234"/>
                  <a:gd name="T15" fmla="*/ 27 h 234"/>
                  <a:gd name="T16" fmla="*/ 180 w 234"/>
                  <a:gd name="T17" fmla="*/ 18 h 234"/>
                  <a:gd name="T18" fmla="*/ 167 w 234"/>
                  <a:gd name="T19" fmla="*/ 11 h 234"/>
                  <a:gd name="T20" fmla="*/ 153 w 234"/>
                  <a:gd name="T21" fmla="*/ 6 h 234"/>
                  <a:gd name="T22" fmla="*/ 139 w 234"/>
                  <a:gd name="T23" fmla="*/ 2 h 234"/>
                  <a:gd name="T24" fmla="*/ 125 w 234"/>
                  <a:gd name="T25" fmla="*/ 0 h 234"/>
                  <a:gd name="T26" fmla="*/ 110 w 234"/>
                  <a:gd name="T27" fmla="*/ 0 h 234"/>
                  <a:gd name="T28" fmla="*/ 95 w 234"/>
                  <a:gd name="T29" fmla="*/ 2 h 234"/>
                  <a:gd name="T30" fmla="*/ 81 w 234"/>
                  <a:gd name="T31" fmla="*/ 6 h 234"/>
                  <a:gd name="T32" fmla="*/ 67 w 234"/>
                  <a:gd name="T33" fmla="*/ 11 h 234"/>
                  <a:gd name="T34" fmla="*/ 55 w 234"/>
                  <a:gd name="T35" fmla="*/ 18 h 234"/>
                  <a:gd name="T36" fmla="*/ 43 w 234"/>
                  <a:gd name="T37" fmla="*/ 27 h 234"/>
                  <a:gd name="T38" fmla="*/ 32 w 234"/>
                  <a:gd name="T39" fmla="*/ 37 h 234"/>
                  <a:gd name="T40" fmla="*/ 23 w 234"/>
                  <a:gd name="T41" fmla="*/ 48 h 234"/>
                  <a:gd name="T42" fmla="*/ 15 w 234"/>
                  <a:gd name="T43" fmla="*/ 61 h 234"/>
                  <a:gd name="T44" fmla="*/ 8 w 234"/>
                  <a:gd name="T45" fmla="*/ 74 h 234"/>
                  <a:gd name="T46" fmla="*/ 4 w 234"/>
                  <a:gd name="T47" fmla="*/ 88 h 234"/>
                  <a:gd name="T48" fmla="*/ 1 w 234"/>
                  <a:gd name="T49" fmla="*/ 102 h 234"/>
                  <a:gd name="T50" fmla="*/ 0 w 234"/>
                  <a:gd name="T51" fmla="*/ 117 h 234"/>
                  <a:gd name="T52" fmla="*/ 1 w 234"/>
                  <a:gd name="T53" fmla="*/ 132 h 234"/>
                  <a:gd name="T54" fmla="*/ 4 w 234"/>
                  <a:gd name="T55" fmla="*/ 146 h 234"/>
                  <a:gd name="T56" fmla="*/ 8 w 234"/>
                  <a:gd name="T57" fmla="*/ 160 h 234"/>
                  <a:gd name="T58" fmla="*/ 15 w 234"/>
                  <a:gd name="T59" fmla="*/ 173 h 234"/>
                  <a:gd name="T60" fmla="*/ 23 w 234"/>
                  <a:gd name="T61" fmla="*/ 186 h 234"/>
                  <a:gd name="T62" fmla="*/ 32 w 234"/>
                  <a:gd name="T63" fmla="*/ 197 h 234"/>
                  <a:gd name="T64" fmla="*/ 43 w 234"/>
                  <a:gd name="T65" fmla="*/ 207 h 234"/>
                  <a:gd name="T66" fmla="*/ 55 w 234"/>
                  <a:gd name="T67" fmla="*/ 216 h 234"/>
                  <a:gd name="T68" fmla="*/ 67 w 234"/>
                  <a:gd name="T69" fmla="*/ 223 h 234"/>
                  <a:gd name="T70" fmla="*/ 81 w 234"/>
                  <a:gd name="T71" fmla="*/ 228 h 234"/>
                  <a:gd name="T72" fmla="*/ 95 w 234"/>
                  <a:gd name="T73" fmla="*/ 232 h 234"/>
                  <a:gd name="T74" fmla="*/ 110 w 234"/>
                  <a:gd name="T75" fmla="*/ 234 h 234"/>
                  <a:gd name="T76" fmla="*/ 125 w 234"/>
                  <a:gd name="T77" fmla="*/ 234 h 234"/>
                  <a:gd name="T78" fmla="*/ 139 w 234"/>
                  <a:gd name="T79" fmla="*/ 232 h 234"/>
                  <a:gd name="T80" fmla="*/ 153 w 234"/>
                  <a:gd name="T81" fmla="*/ 228 h 234"/>
                  <a:gd name="T82" fmla="*/ 167 w 234"/>
                  <a:gd name="T83" fmla="*/ 223 h 234"/>
                  <a:gd name="T84" fmla="*/ 180 w 234"/>
                  <a:gd name="T85" fmla="*/ 216 h 234"/>
                  <a:gd name="T86" fmla="*/ 192 w 234"/>
                  <a:gd name="T87" fmla="*/ 207 h 234"/>
                  <a:gd name="T88" fmla="*/ 203 w 234"/>
                  <a:gd name="T89" fmla="*/ 197 h 234"/>
                  <a:gd name="T90" fmla="*/ 212 w 234"/>
                  <a:gd name="T91" fmla="*/ 186 h 234"/>
                  <a:gd name="T92" fmla="*/ 220 w 234"/>
                  <a:gd name="T93" fmla="*/ 173 h 234"/>
                  <a:gd name="T94" fmla="*/ 226 w 234"/>
                  <a:gd name="T95" fmla="*/ 160 h 234"/>
                  <a:gd name="T96" fmla="*/ 231 w 234"/>
                  <a:gd name="T97" fmla="*/ 146 h 234"/>
                  <a:gd name="T98" fmla="*/ 233 w 234"/>
                  <a:gd name="T99" fmla="*/ 132 h 234"/>
                  <a:gd name="T100" fmla="*/ 234 w 234"/>
                  <a:gd name="T101" fmla="*/ 117 h 234"/>
                  <a:gd name="T102" fmla="*/ 233 w 234"/>
                  <a:gd name="T103" fmla="*/ 102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4" h="234">
                    <a:moveTo>
                      <a:pt x="233" y="102"/>
                    </a:moveTo>
                    <a:lnTo>
                      <a:pt x="233" y="102"/>
                    </a:lnTo>
                    <a:lnTo>
                      <a:pt x="231" y="88"/>
                    </a:lnTo>
                    <a:lnTo>
                      <a:pt x="226" y="74"/>
                    </a:lnTo>
                    <a:lnTo>
                      <a:pt x="220" y="61"/>
                    </a:lnTo>
                    <a:lnTo>
                      <a:pt x="212" y="48"/>
                    </a:lnTo>
                    <a:lnTo>
                      <a:pt x="203" y="37"/>
                    </a:lnTo>
                    <a:lnTo>
                      <a:pt x="192" y="27"/>
                    </a:lnTo>
                    <a:lnTo>
                      <a:pt x="180" y="18"/>
                    </a:lnTo>
                    <a:lnTo>
                      <a:pt x="167" y="11"/>
                    </a:lnTo>
                    <a:lnTo>
                      <a:pt x="153" y="6"/>
                    </a:lnTo>
                    <a:lnTo>
                      <a:pt x="139" y="2"/>
                    </a:lnTo>
                    <a:lnTo>
                      <a:pt x="125" y="0"/>
                    </a:lnTo>
                    <a:lnTo>
                      <a:pt x="110" y="0"/>
                    </a:lnTo>
                    <a:lnTo>
                      <a:pt x="95" y="2"/>
                    </a:lnTo>
                    <a:lnTo>
                      <a:pt x="81" y="6"/>
                    </a:lnTo>
                    <a:lnTo>
                      <a:pt x="67" y="11"/>
                    </a:lnTo>
                    <a:lnTo>
                      <a:pt x="55" y="18"/>
                    </a:lnTo>
                    <a:lnTo>
                      <a:pt x="43" y="27"/>
                    </a:lnTo>
                    <a:lnTo>
                      <a:pt x="32" y="37"/>
                    </a:lnTo>
                    <a:lnTo>
                      <a:pt x="23" y="48"/>
                    </a:lnTo>
                    <a:lnTo>
                      <a:pt x="15" y="61"/>
                    </a:lnTo>
                    <a:lnTo>
                      <a:pt x="8" y="74"/>
                    </a:lnTo>
                    <a:lnTo>
                      <a:pt x="4" y="88"/>
                    </a:lnTo>
                    <a:lnTo>
                      <a:pt x="1" y="102"/>
                    </a:lnTo>
                    <a:lnTo>
                      <a:pt x="0" y="117"/>
                    </a:lnTo>
                    <a:lnTo>
                      <a:pt x="1" y="132"/>
                    </a:lnTo>
                    <a:lnTo>
                      <a:pt x="4" y="146"/>
                    </a:lnTo>
                    <a:lnTo>
                      <a:pt x="8" y="160"/>
                    </a:lnTo>
                    <a:lnTo>
                      <a:pt x="15" y="173"/>
                    </a:lnTo>
                    <a:lnTo>
                      <a:pt x="23" y="186"/>
                    </a:lnTo>
                    <a:lnTo>
                      <a:pt x="32" y="197"/>
                    </a:lnTo>
                    <a:lnTo>
                      <a:pt x="43" y="207"/>
                    </a:lnTo>
                    <a:lnTo>
                      <a:pt x="55" y="216"/>
                    </a:lnTo>
                    <a:lnTo>
                      <a:pt x="67" y="223"/>
                    </a:lnTo>
                    <a:lnTo>
                      <a:pt x="81" y="228"/>
                    </a:lnTo>
                    <a:lnTo>
                      <a:pt x="95" y="232"/>
                    </a:lnTo>
                    <a:lnTo>
                      <a:pt x="110" y="234"/>
                    </a:lnTo>
                    <a:lnTo>
                      <a:pt x="125" y="234"/>
                    </a:lnTo>
                    <a:lnTo>
                      <a:pt x="139" y="232"/>
                    </a:lnTo>
                    <a:lnTo>
                      <a:pt x="153" y="228"/>
                    </a:lnTo>
                    <a:lnTo>
                      <a:pt x="167" y="223"/>
                    </a:lnTo>
                    <a:lnTo>
                      <a:pt x="180" y="216"/>
                    </a:lnTo>
                    <a:lnTo>
                      <a:pt x="192" y="207"/>
                    </a:lnTo>
                    <a:lnTo>
                      <a:pt x="203" y="197"/>
                    </a:lnTo>
                    <a:lnTo>
                      <a:pt x="212" y="186"/>
                    </a:lnTo>
                    <a:lnTo>
                      <a:pt x="220" y="173"/>
                    </a:lnTo>
                    <a:lnTo>
                      <a:pt x="226" y="160"/>
                    </a:lnTo>
                    <a:lnTo>
                      <a:pt x="231" y="146"/>
                    </a:lnTo>
                    <a:lnTo>
                      <a:pt x="233" y="132"/>
                    </a:lnTo>
                    <a:lnTo>
                      <a:pt x="234" y="117"/>
                    </a:lnTo>
                    <a:lnTo>
                      <a:pt x="233" y="10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61" name="Freeform 1151"/>
              <p:cNvSpPr>
                <a:spLocks/>
              </p:cNvSpPr>
              <p:nvPr/>
            </p:nvSpPr>
            <p:spPr bwMode="auto">
              <a:xfrm>
                <a:off x="5969" y="1520"/>
                <a:ext cx="121" cy="121"/>
              </a:xfrm>
              <a:custGeom>
                <a:avLst/>
                <a:gdLst>
                  <a:gd name="T0" fmla="*/ 233 w 234"/>
                  <a:gd name="T1" fmla="*/ 102 h 234"/>
                  <a:gd name="T2" fmla="*/ 233 w 234"/>
                  <a:gd name="T3" fmla="*/ 102 h 234"/>
                  <a:gd name="T4" fmla="*/ 231 w 234"/>
                  <a:gd name="T5" fmla="*/ 88 h 234"/>
                  <a:gd name="T6" fmla="*/ 226 w 234"/>
                  <a:gd name="T7" fmla="*/ 74 h 234"/>
                  <a:gd name="T8" fmla="*/ 220 w 234"/>
                  <a:gd name="T9" fmla="*/ 61 h 234"/>
                  <a:gd name="T10" fmla="*/ 212 w 234"/>
                  <a:gd name="T11" fmla="*/ 48 h 234"/>
                  <a:gd name="T12" fmla="*/ 203 w 234"/>
                  <a:gd name="T13" fmla="*/ 37 h 234"/>
                  <a:gd name="T14" fmla="*/ 192 w 234"/>
                  <a:gd name="T15" fmla="*/ 27 h 234"/>
                  <a:gd name="T16" fmla="*/ 180 w 234"/>
                  <a:gd name="T17" fmla="*/ 18 h 234"/>
                  <a:gd name="T18" fmla="*/ 167 w 234"/>
                  <a:gd name="T19" fmla="*/ 11 h 234"/>
                  <a:gd name="T20" fmla="*/ 153 w 234"/>
                  <a:gd name="T21" fmla="*/ 6 h 234"/>
                  <a:gd name="T22" fmla="*/ 139 w 234"/>
                  <a:gd name="T23" fmla="*/ 2 h 234"/>
                  <a:gd name="T24" fmla="*/ 125 w 234"/>
                  <a:gd name="T25" fmla="*/ 0 h 234"/>
                  <a:gd name="T26" fmla="*/ 110 w 234"/>
                  <a:gd name="T27" fmla="*/ 0 h 234"/>
                  <a:gd name="T28" fmla="*/ 95 w 234"/>
                  <a:gd name="T29" fmla="*/ 2 h 234"/>
                  <a:gd name="T30" fmla="*/ 81 w 234"/>
                  <a:gd name="T31" fmla="*/ 6 h 234"/>
                  <a:gd name="T32" fmla="*/ 67 w 234"/>
                  <a:gd name="T33" fmla="*/ 11 h 234"/>
                  <a:gd name="T34" fmla="*/ 55 w 234"/>
                  <a:gd name="T35" fmla="*/ 18 h 234"/>
                  <a:gd name="T36" fmla="*/ 43 w 234"/>
                  <a:gd name="T37" fmla="*/ 27 h 234"/>
                  <a:gd name="T38" fmla="*/ 32 w 234"/>
                  <a:gd name="T39" fmla="*/ 37 h 234"/>
                  <a:gd name="T40" fmla="*/ 23 w 234"/>
                  <a:gd name="T41" fmla="*/ 48 h 234"/>
                  <a:gd name="T42" fmla="*/ 15 w 234"/>
                  <a:gd name="T43" fmla="*/ 61 h 234"/>
                  <a:gd name="T44" fmla="*/ 8 w 234"/>
                  <a:gd name="T45" fmla="*/ 74 h 234"/>
                  <a:gd name="T46" fmla="*/ 4 w 234"/>
                  <a:gd name="T47" fmla="*/ 88 h 234"/>
                  <a:gd name="T48" fmla="*/ 1 w 234"/>
                  <a:gd name="T49" fmla="*/ 102 h 234"/>
                  <a:gd name="T50" fmla="*/ 0 w 234"/>
                  <a:gd name="T51" fmla="*/ 117 h 234"/>
                  <a:gd name="T52" fmla="*/ 1 w 234"/>
                  <a:gd name="T53" fmla="*/ 132 h 234"/>
                  <a:gd name="T54" fmla="*/ 4 w 234"/>
                  <a:gd name="T55" fmla="*/ 146 h 234"/>
                  <a:gd name="T56" fmla="*/ 8 w 234"/>
                  <a:gd name="T57" fmla="*/ 160 h 234"/>
                  <a:gd name="T58" fmla="*/ 15 w 234"/>
                  <a:gd name="T59" fmla="*/ 173 h 234"/>
                  <a:gd name="T60" fmla="*/ 23 w 234"/>
                  <a:gd name="T61" fmla="*/ 186 h 234"/>
                  <a:gd name="T62" fmla="*/ 32 w 234"/>
                  <a:gd name="T63" fmla="*/ 197 h 234"/>
                  <a:gd name="T64" fmla="*/ 43 w 234"/>
                  <a:gd name="T65" fmla="*/ 207 h 234"/>
                  <a:gd name="T66" fmla="*/ 55 w 234"/>
                  <a:gd name="T67" fmla="*/ 216 h 234"/>
                  <a:gd name="T68" fmla="*/ 67 w 234"/>
                  <a:gd name="T69" fmla="*/ 223 h 234"/>
                  <a:gd name="T70" fmla="*/ 81 w 234"/>
                  <a:gd name="T71" fmla="*/ 228 h 234"/>
                  <a:gd name="T72" fmla="*/ 95 w 234"/>
                  <a:gd name="T73" fmla="*/ 232 h 234"/>
                  <a:gd name="T74" fmla="*/ 110 w 234"/>
                  <a:gd name="T75" fmla="*/ 234 h 234"/>
                  <a:gd name="T76" fmla="*/ 125 w 234"/>
                  <a:gd name="T77" fmla="*/ 234 h 234"/>
                  <a:gd name="T78" fmla="*/ 139 w 234"/>
                  <a:gd name="T79" fmla="*/ 232 h 234"/>
                  <a:gd name="T80" fmla="*/ 153 w 234"/>
                  <a:gd name="T81" fmla="*/ 228 h 234"/>
                  <a:gd name="T82" fmla="*/ 167 w 234"/>
                  <a:gd name="T83" fmla="*/ 223 h 234"/>
                  <a:gd name="T84" fmla="*/ 180 w 234"/>
                  <a:gd name="T85" fmla="*/ 216 h 234"/>
                  <a:gd name="T86" fmla="*/ 192 w 234"/>
                  <a:gd name="T87" fmla="*/ 207 h 234"/>
                  <a:gd name="T88" fmla="*/ 203 w 234"/>
                  <a:gd name="T89" fmla="*/ 197 h 234"/>
                  <a:gd name="T90" fmla="*/ 212 w 234"/>
                  <a:gd name="T91" fmla="*/ 186 h 234"/>
                  <a:gd name="T92" fmla="*/ 220 w 234"/>
                  <a:gd name="T93" fmla="*/ 173 h 234"/>
                  <a:gd name="T94" fmla="*/ 226 w 234"/>
                  <a:gd name="T95" fmla="*/ 160 h 234"/>
                  <a:gd name="T96" fmla="*/ 231 w 234"/>
                  <a:gd name="T97" fmla="*/ 146 h 234"/>
                  <a:gd name="T98" fmla="*/ 233 w 234"/>
                  <a:gd name="T99" fmla="*/ 132 h 234"/>
                  <a:gd name="T100" fmla="*/ 234 w 234"/>
                  <a:gd name="T101" fmla="*/ 117 h 234"/>
                  <a:gd name="T102" fmla="*/ 233 w 234"/>
                  <a:gd name="T103" fmla="*/ 102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4" h="234">
                    <a:moveTo>
                      <a:pt x="233" y="102"/>
                    </a:moveTo>
                    <a:lnTo>
                      <a:pt x="233" y="102"/>
                    </a:lnTo>
                    <a:lnTo>
                      <a:pt x="231" y="88"/>
                    </a:lnTo>
                    <a:lnTo>
                      <a:pt x="226" y="74"/>
                    </a:lnTo>
                    <a:lnTo>
                      <a:pt x="220" y="61"/>
                    </a:lnTo>
                    <a:lnTo>
                      <a:pt x="212" y="48"/>
                    </a:lnTo>
                    <a:lnTo>
                      <a:pt x="203" y="37"/>
                    </a:lnTo>
                    <a:lnTo>
                      <a:pt x="192" y="27"/>
                    </a:lnTo>
                    <a:lnTo>
                      <a:pt x="180" y="18"/>
                    </a:lnTo>
                    <a:lnTo>
                      <a:pt x="167" y="11"/>
                    </a:lnTo>
                    <a:lnTo>
                      <a:pt x="153" y="6"/>
                    </a:lnTo>
                    <a:lnTo>
                      <a:pt x="139" y="2"/>
                    </a:lnTo>
                    <a:lnTo>
                      <a:pt x="125" y="0"/>
                    </a:lnTo>
                    <a:lnTo>
                      <a:pt x="110" y="0"/>
                    </a:lnTo>
                    <a:lnTo>
                      <a:pt x="95" y="2"/>
                    </a:lnTo>
                    <a:lnTo>
                      <a:pt x="81" y="6"/>
                    </a:lnTo>
                    <a:lnTo>
                      <a:pt x="67" y="11"/>
                    </a:lnTo>
                    <a:lnTo>
                      <a:pt x="55" y="18"/>
                    </a:lnTo>
                    <a:lnTo>
                      <a:pt x="43" y="27"/>
                    </a:lnTo>
                    <a:lnTo>
                      <a:pt x="32" y="37"/>
                    </a:lnTo>
                    <a:lnTo>
                      <a:pt x="23" y="48"/>
                    </a:lnTo>
                    <a:lnTo>
                      <a:pt x="15" y="61"/>
                    </a:lnTo>
                    <a:lnTo>
                      <a:pt x="8" y="74"/>
                    </a:lnTo>
                    <a:lnTo>
                      <a:pt x="4" y="88"/>
                    </a:lnTo>
                    <a:lnTo>
                      <a:pt x="1" y="102"/>
                    </a:lnTo>
                    <a:lnTo>
                      <a:pt x="0" y="117"/>
                    </a:lnTo>
                    <a:lnTo>
                      <a:pt x="1" y="132"/>
                    </a:lnTo>
                    <a:lnTo>
                      <a:pt x="4" y="146"/>
                    </a:lnTo>
                    <a:lnTo>
                      <a:pt x="8" y="160"/>
                    </a:lnTo>
                    <a:lnTo>
                      <a:pt x="15" y="173"/>
                    </a:lnTo>
                    <a:lnTo>
                      <a:pt x="23" y="186"/>
                    </a:lnTo>
                    <a:lnTo>
                      <a:pt x="32" y="197"/>
                    </a:lnTo>
                    <a:lnTo>
                      <a:pt x="43" y="207"/>
                    </a:lnTo>
                    <a:lnTo>
                      <a:pt x="55" y="216"/>
                    </a:lnTo>
                    <a:lnTo>
                      <a:pt x="67" y="223"/>
                    </a:lnTo>
                    <a:lnTo>
                      <a:pt x="81" y="228"/>
                    </a:lnTo>
                    <a:lnTo>
                      <a:pt x="95" y="232"/>
                    </a:lnTo>
                    <a:lnTo>
                      <a:pt x="110" y="234"/>
                    </a:lnTo>
                    <a:lnTo>
                      <a:pt x="125" y="234"/>
                    </a:lnTo>
                    <a:lnTo>
                      <a:pt x="139" y="232"/>
                    </a:lnTo>
                    <a:lnTo>
                      <a:pt x="153" y="228"/>
                    </a:lnTo>
                    <a:lnTo>
                      <a:pt x="167" y="223"/>
                    </a:lnTo>
                    <a:lnTo>
                      <a:pt x="180" y="216"/>
                    </a:lnTo>
                    <a:lnTo>
                      <a:pt x="192" y="207"/>
                    </a:lnTo>
                    <a:lnTo>
                      <a:pt x="203" y="197"/>
                    </a:lnTo>
                    <a:lnTo>
                      <a:pt x="212" y="186"/>
                    </a:lnTo>
                    <a:lnTo>
                      <a:pt x="220" y="173"/>
                    </a:lnTo>
                    <a:lnTo>
                      <a:pt x="226" y="160"/>
                    </a:lnTo>
                    <a:lnTo>
                      <a:pt x="231" y="146"/>
                    </a:lnTo>
                    <a:lnTo>
                      <a:pt x="233" y="132"/>
                    </a:lnTo>
                    <a:lnTo>
                      <a:pt x="234" y="117"/>
                    </a:lnTo>
                    <a:lnTo>
                      <a:pt x="233" y="102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62" name="Freeform 1152"/>
              <p:cNvSpPr>
                <a:spLocks/>
              </p:cNvSpPr>
              <p:nvPr/>
            </p:nvSpPr>
            <p:spPr bwMode="auto">
              <a:xfrm>
                <a:off x="5133" y="2576"/>
                <a:ext cx="136" cy="136"/>
              </a:xfrm>
              <a:custGeom>
                <a:avLst/>
                <a:gdLst>
                  <a:gd name="T0" fmla="*/ 263 w 264"/>
                  <a:gd name="T1" fmla="*/ 116 h 264"/>
                  <a:gd name="T2" fmla="*/ 263 w 264"/>
                  <a:gd name="T3" fmla="*/ 116 h 264"/>
                  <a:gd name="T4" fmla="*/ 260 w 264"/>
                  <a:gd name="T5" fmla="*/ 100 h 264"/>
                  <a:gd name="T6" fmla="*/ 255 w 264"/>
                  <a:gd name="T7" fmla="*/ 84 h 264"/>
                  <a:gd name="T8" fmla="*/ 248 w 264"/>
                  <a:gd name="T9" fmla="*/ 69 h 264"/>
                  <a:gd name="T10" fmla="*/ 239 w 264"/>
                  <a:gd name="T11" fmla="*/ 55 h 264"/>
                  <a:gd name="T12" fmla="*/ 228 w 264"/>
                  <a:gd name="T13" fmla="*/ 42 h 264"/>
                  <a:gd name="T14" fmla="*/ 216 w 264"/>
                  <a:gd name="T15" fmla="*/ 31 h 264"/>
                  <a:gd name="T16" fmla="*/ 203 w 264"/>
                  <a:gd name="T17" fmla="*/ 21 h 264"/>
                  <a:gd name="T18" fmla="*/ 188 w 264"/>
                  <a:gd name="T19" fmla="*/ 13 h 264"/>
                  <a:gd name="T20" fmla="*/ 173 w 264"/>
                  <a:gd name="T21" fmla="*/ 7 h 264"/>
                  <a:gd name="T22" fmla="*/ 157 w 264"/>
                  <a:gd name="T23" fmla="*/ 3 h 264"/>
                  <a:gd name="T24" fmla="*/ 140 w 264"/>
                  <a:gd name="T25" fmla="*/ 0 h 264"/>
                  <a:gd name="T26" fmla="*/ 124 w 264"/>
                  <a:gd name="T27" fmla="*/ 0 h 264"/>
                  <a:gd name="T28" fmla="*/ 107 w 264"/>
                  <a:gd name="T29" fmla="*/ 3 h 264"/>
                  <a:gd name="T30" fmla="*/ 91 w 264"/>
                  <a:gd name="T31" fmla="*/ 7 h 264"/>
                  <a:gd name="T32" fmla="*/ 76 w 264"/>
                  <a:gd name="T33" fmla="*/ 13 h 264"/>
                  <a:gd name="T34" fmla="*/ 61 w 264"/>
                  <a:gd name="T35" fmla="*/ 21 h 264"/>
                  <a:gd name="T36" fmla="*/ 48 w 264"/>
                  <a:gd name="T37" fmla="*/ 31 h 264"/>
                  <a:gd name="T38" fmla="*/ 35 w 264"/>
                  <a:gd name="T39" fmla="*/ 42 h 264"/>
                  <a:gd name="T40" fmla="*/ 25 w 264"/>
                  <a:gd name="T41" fmla="*/ 55 h 264"/>
                  <a:gd name="T42" fmla="*/ 16 w 264"/>
                  <a:gd name="T43" fmla="*/ 69 h 264"/>
                  <a:gd name="T44" fmla="*/ 9 w 264"/>
                  <a:gd name="T45" fmla="*/ 84 h 264"/>
                  <a:gd name="T46" fmla="*/ 4 w 264"/>
                  <a:gd name="T47" fmla="*/ 100 h 264"/>
                  <a:gd name="T48" fmla="*/ 1 w 264"/>
                  <a:gd name="T49" fmla="*/ 116 h 264"/>
                  <a:gd name="T50" fmla="*/ 0 w 264"/>
                  <a:gd name="T51" fmla="*/ 132 h 264"/>
                  <a:gd name="T52" fmla="*/ 1 w 264"/>
                  <a:gd name="T53" fmla="*/ 149 h 264"/>
                  <a:gd name="T54" fmla="*/ 4 w 264"/>
                  <a:gd name="T55" fmla="*/ 165 h 264"/>
                  <a:gd name="T56" fmla="*/ 9 w 264"/>
                  <a:gd name="T57" fmla="*/ 181 h 264"/>
                  <a:gd name="T58" fmla="*/ 16 w 264"/>
                  <a:gd name="T59" fmla="*/ 196 h 264"/>
                  <a:gd name="T60" fmla="*/ 25 w 264"/>
                  <a:gd name="T61" fmla="*/ 210 h 264"/>
                  <a:gd name="T62" fmla="*/ 35 w 264"/>
                  <a:gd name="T63" fmla="*/ 223 h 264"/>
                  <a:gd name="T64" fmla="*/ 48 w 264"/>
                  <a:gd name="T65" fmla="*/ 234 h 264"/>
                  <a:gd name="T66" fmla="*/ 61 w 264"/>
                  <a:gd name="T67" fmla="*/ 244 h 264"/>
                  <a:gd name="T68" fmla="*/ 76 w 264"/>
                  <a:gd name="T69" fmla="*/ 252 h 264"/>
                  <a:gd name="T70" fmla="*/ 91 w 264"/>
                  <a:gd name="T71" fmla="*/ 258 h 264"/>
                  <a:gd name="T72" fmla="*/ 107 w 264"/>
                  <a:gd name="T73" fmla="*/ 262 h 264"/>
                  <a:gd name="T74" fmla="*/ 124 w 264"/>
                  <a:gd name="T75" fmla="*/ 264 h 264"/>
                  <a:gd name="T76" fmla="*/ 140 w 264"/>
                  <a:gd name="T77" fmla="*/ 264 h 264"/>
                  <a:gd name="T78" fmla="*/ 157 w 264"/>
                  <a:gd name="T79" fmla="*/ 262 h 264"/>
                  <a:gd name="T80" fmla="*/ 173 w 264"/>
                  <a:gd name="T81" fmla="*/ 258 h 264"/>
                  <a:gd name="T82" fmla="*/ 188 w 264"/>
                  <a:gd name="T83" fmla="*/ 252 h 264"/>
                  <a:gd name="T84" fmla="*/ 203 w 264"/>
                  <a:gd name="T85" fmla="*/ 244 h 264"/>
                  <a:gd name="T86" fmla="*/ 216 w 264"/>
                  <a:gd name="T87" fmla="*/ 234 h 264"/>
                  <a:gd name="T88" fmla="*/ 228 w 264"/>
                  <a:gd name="T89" fmla="*/ 223 h 264"/>
                  <a:gd name="T90" fmla="*/ 239 w 264"/>
                  <a:gd name="T91" fmla="*/ 210 h 264"/>
                  <a:gd name="T92" fmla="*/ 248 w 264"/>
                  <a:gd name="T93" fmla="*/ 196 h 264"/>
                  <a:gd name="T94" fmla="*/ 255 w 264"/>
                  <a:gd name="T95" fmla="*/ 181 h 264"/>
                  <a:gd name="T96" fmla="*/ 260 w 264"/>
                  <a:gd name="T97" fmla="*/ 165 h 264"/>
                  <a:gd name="T98" fmla="*/ 263 w 264"/>
                  <a:gd name="T99" fmla="*/ 149 h 264"/>
                  <a:gd name="T100" fmla="*/ 264 w 264"/>
                  <a:gd name="T101" fmla="*/ 132 h 264"/>
                  <a:gd name="T102" fmla="*/ 263 w 264"/>
                  <a:gd name="T103" fmla="*/ 116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64" h="264">
                    <a:moveTo>
                      <a:pt x="263" y="116"/>
                    </a:moveTo>
                    <a:lnTo>
                      <a:pt x="263" y="116"/>
                    </a:lnTo>
                    <a:lnTo>
                      <a:pt x="260" y="100"/>
                    </a:lnTo>
                    <a:lnTo>
                      <a:pt x="255" y="84"/>
                    </a:lnTo>
                    <a:lnTo>
                      <a:pt x="248" y="69"/>
                    </a:lnTo>
                    <a:lnTo>
                      <a:pt x="239" y="55"/>
                    </a:lnTo>
                    <a:lnTo>
                      <a:pt x="228" y="42"/>
                    </a:lnTo>
                    <a:lnTo>
                      <a:pt x="216" y="31"/>
                    </a:lnTo>
                    <a:lnTo>
                      <a:pt x="203" y="21"/>
                    </a:lnTo>
                    <a:lnTo>
                      <a:pt x="188" y="13"/>
                    </a:lnTo>
                    <a:lnTo>
                      <a:pt x="173" y="7"/>
                    </a:lnTo>
                    <a:lnTo>
                      <a:pt x="157" y="3"/>
                    </a:lnTo>
                    <a:lnTo>
                      <a:pt x="140" y="0"/>
                    </a:lnTo>
                    <a:lnTo>
                      <a:pt x="124" y="0"/>
                    </a:lnTo>
                    <a:lnTo>
                      <a:pt x="107" y="3"/>
                    </a:lnTo>
                    <a:lnTo>
                      <a:pt x="91" y="7"/>
                    </a:lnTo>
                    <a:lnTo>
                      <a:pt x="76" y="13"/>
                    </a:lnTo>
                    <a:lnTo>
                      <a:pt x="61" y="21"/>
                    </a:lnTo>
                    <a:lnTo>
                      <a:pt x="48" y="31"/>
                    </a:lnTo>
                    <a:lnTo>
                      <a:pt x="35" y="42"/>
                    </a:lnTo>
                    <a:lnTo>
                      <a:pt x="25" y="55"/>
                    </a:lnTo>
                    <a:lnTo>
                      <a:pt x="16" y="69"/>
                    </a:lnTo>
                    <a:lnTo>
                      <a:pt x="9" y="84"/>
                    </a:lnTo>
                    <a:lnTo>
                      <a:pt x="4" y="100"/>
                    </a:lnTo>
                    <a:lnTo>
                      <a:pt x="1" y="116"/>
                    </a:lnTo>
                    <a:lnTo>
                      <a:pt x="0" y="132"/>
                    </a:lnTo>
                    <a:lnTo>
                      <a:pt x="1" y="149"/>
                    </a:lnTo>
                    <a:lnTo>
                      <a:pt x="4" y="165"/>
                    </a:lnTo>
                    <a:lnTo>
                      <a:pt x="9" y="181"/>
                    </a:lnTo>
                    <a:lnTo>
                      <a:pt x="16" y="196"/>
                    </a:lnTo>
                    <a:lnTo>
                      <a:pt x="25" y="210"/>
                    </a:lnTo>
                    <a:lnTo>
                      <a:pt x="35" y="223"/>
                    </a:lnTo>
                    <a:lnTo>
                      <a:pt x="48" y="234"/>
                    </a:lnTo>
                    <a:lnTo>
                      <a:pt x="61" y="244"/>
                    </a:lnTo>
                    <a:lnTo>
                      <a:pt x="76" y="252"/>
                    </a:lnTo>
                    <a:lnTo>
                      <a:pt x="91" y="258"/>
                    </a:lnTo>
                    <a:lnTo>
                      <a:pt x="107" y="262"/>
                    </a:lnTo>
                    <a:lnTo>
                      <a:pt x="124" y="264"/>
                    </a:lnTo>
                    <a:lnTo>
                      <a:pt x="140" y="264"/>
                    </a:lnTo>
                    <a:lnTo>
                      <a:pt x="157" y="262"/>
                    </a:lnTo>
                    <a:lnTo>
                      <a:pt x="173" y="258"/>
                    </a:lnTo>
                    <a:lnTo>
                      <a:pt x="188" y="252"/>
                    </a:lnTo>
                    <a:lnTo>
                      <a:pt x="203" y="244"/>
                    </a:lnTo>
                    <a:lnTo>
                      <a:pt x="216" y="234"/>
                    </a:lnTo>
                    <a:lnTo>
                      <a:pt x="228" y="223"/>
                    </a:lnTo>
                    <a:lnTo>
                      <a:pt x="239" y="210"/>
                    </a:lnTo>
                    <a:lnTo>
                      <a:pt x="248" y="196"/>
                    </a:lnTo>
                    <a:lnTo>
                      <a:pt x="255" y="181"/>
                    </a:lnTo>
                    <a:lnTo>
                      <a:pt x="260" y="165"/>
                    </a:lnTo>
                    <a:lnTo>
                      <a:pt x="263" y="149"/>
                    </a:lnTo>
                    <a:lnTo>
                      <a:pt x="264" y="132"/>
                    </a:lnTo>
                    <a:lnTo>
                      <a:pt x="263" y="11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63" name="Freeform 1153"/>
              <p:cNvSpPr>
                <a:spLocks/>
              </p:cNvSpPr>
              <p:nvPr/>
            </p:nvSpPr>
            <p:spPr bwMode="auto">
              <a:xfrm>
                <a:off x="5133" y="2576"/>
                <a:ext cx="136" cy="136"/>
              </a:xfrm>
              <a:custGeom>
                <a:avLst/>
                <a:gdLst>
                  <a:gd name="T0" fmla="*/ 263 w 264"/>
                  <a:gd name="T1" fmla="*/ 116 h 264"/>
                  <a:gd name="T2" fmla="*/ 263 w 264"/>
                  <a:gd name="T3" fmla="*/ 116 h 264"/>
                  <a:gd name="T4" fmla="*/ 260 w 264"/>
                  <a:gd name="T5" fmla="*/ 100 h 264"/>
                  <a:gd name="T6" fmla="*/ 255 w 264"/>
                  <a:gd name="T7" fmla="*/ 84 h 264"/>
                  <a:gd name="T8" fmla="*/ 248 w 264"/>
                  <a:gd name="T9" fmla="*/ 69 h 264"/>
                  <a:gd name="T10" fmla="*/ 239 w 264"/>
                  <a:gd name="T11" fmla="*/ 55 h 264"/>
                  <a:gd name="T12" fmla="*/ 228 w 264"/>
                  <a:gd name="T13" fmla="*/ 42 h 264"/>
                  <a:gd name="T14" fmla="*/ 216 w 264"/>
                  <a:gd name="T15" fmla="*/ 31 h 264"/>
                  <a:gd name="T16" fmla="*/ 203 w 264"/>
                  <a:gd name="T17" fmla="*/ 21 h 264"/>
                  <a:gd name="T18" fmla="*/ 188 w 264"/>
                  <a:gd name="T19" fmla="*/ 13 h 264"/>
                  <a:gd name="T20" fmla="*/ 173 w 264"/>
                  <a:gd name="T21" fmla="*/ 7 h 264"/>
                  <a:gd name="T22" fmla="*/ 157 w 264"/>
                  <a:gd name="T23" fmla="*/ 3 h 264"/>
                  <a:gd name="T24" fmla="*/ 140 w 264"/>
                  <a:gd name="T25" fmla="*/ 0 h 264"/>
                  <a:gd name="T26" fmla="*/ 124 w 264"/>
                  <a:gd name="T27" fmla="*/ 0 h 264"/>
                  <a:gd name="T28" fmla="*/ 107 w 264"/>
                  <a:gd name="T29" fmla="*/ 3 h 264"/>
                  <a:gd name="T30" fmla="*/ 91 w 264"/>
                  <a:gd name="T31" fmla="*/ 7 h 264"/>
                  <a:gd name="T32" fmla="*/ 76 w 264"/>
                  <a:gd name="T33" fmla="*/ 13 h 264"/>
                  <a:gd name="T34" fmla="*/ 61 w 264"/>
                  <a:gd name="T35" fmla="*/ 21 h 264"/>
                  <a:gd name="T36" fmla="*/ 48 w 264"/>
                  <a:gd name="T37" fmla="*/ 31 h 264"/>
                  <a:gd name="T38" fmla="*/ 35 w 264"/>
                  <a:gd name="T39" fmla="*/ 42 h 264"/>
                  <a:gd name="T40" fmla="*/ 25 w 264"/>
                  <a:gd name="T41" fmla="*/ 55 h 264"/>
                  <a:gd name="T42" fmla="*/ 16 w 264"/>
                  <a:gd name="T43" fmla="*/ 69 h 264"/>
                  <a:gd name="T44" fmla="*/ 9 w 264"/>
                  <a:gd name="T45" fmla="*/ 84 h 264"/>
                  <a:gd name="T46" fmla="*/ 4 w 264"/>
                  <a:gd name="T47" fmla="*/ 100 h 264"/>
                  <a:gd name="T48" fmla="*/ 1 w 264"/>
                  <a:gd name="T49" fmla="*/ 116 h 264"/>
                  <a:gd name="T50" fmla="*/ 0 w 264"/>
                  <a:gd name="T51" fmla="*/ 132 h 264"/>
                  <a:gd name="T52" fmla="*/ 1 w 264"/>
                  <a:gd name="T53" fmla="*/ 149 h 264"/>
                  <a:gd name="T54" fmla="*/ 4 w 264"/>
                  <a:gd name="T55" fmla="*/ 165 h 264"/>
                  <a:gd name="T56" fmla="*/ 9 w 264"/>
                  <a:gd name="T57" fmla="*/ 181 h 264"/>
                  <a:gd name="T58" fmla="*/ 16 w 264"/>
                  <a:gd name="T59" fmla="*/ 196 h 264"/>
                  <a:gd name="T60" fmla="*/ 25 w 264"/>
                  <a:gd name="T61" fmla="*/ 210 h 264"/>
                  <a:gd name="T62" fmla="*/ 35 w 264"/>
                  <a:gd name="T63" fmla="*/ 223 h 264"/>
                  <a:gd name="T64" fmla="*/ 48 w 264"/>
                  <a:gd name="T65" fmla="*/ 234 h 264"/>
                  <a:gd name="T66" fmla="*/ 61 w 264"/>
                  <a:gd name="T67" fmla="*/ 244 h 264"/>
                  <a:gd name="T68" fmla="*/ 76 w 264"/>
                  <a:gd name="T69" fmla="*/ 252 h 264"/>
                  <a:gd name="T70" fmla="*/ 91 w 264"/>
                  <a:gd name="T71" fmla="*/ 258 h 264"/>
                  <a:gd name="T72" fmla="*/ 107 w 264"/>
                  <a:gd name="T73" fmla="*/ 262 h 264"/>
                  <a:gd name="T74" fmla="*/ 124 w 264"/>
                  <a:gd name="T75" fmla="*/ 264 h 264"/>
                  <a:gd name="T76" fmla="*/ 140 w 264"/>
                  <a:gd name="T77" fmla="*/ 264 h 264"/>
                  <a:gd name="T78" fmla="*/ 157 w 264"/>
                  <a:gd name="T79" fmla="*/ 262 h 264"/>
                  <a:gd name="T80" fmla="*/ 173 w 264"/>
                  <a:gd name="T81" fmla="*/ 258 h 264"/>
                  <a:gd name="T82" fmla="*/ 188 w 264"/>
                  <a:gd name="T83" fmla="*/ 252 h 264"/>
                  <a:gd name="T84" fmla="*/ 203 w 264"/>
                  <a:gd name="T85" fmla="*/ 244 h 264"/>
                  <a:gd name="T86" fmla="*/ 216 w 264"/>
                  <a:gd name="T87" fmla="*/ 234 h 264"/>
                  <a:gd name="T88" fmla="*/ 228 w 264"/>
                  <a:gd name="T89" fmla="*/ 223 h 264"/>
                  <a:gd name="T90" fmla="*/ 239 w 264"/>
                  <a:gd name="T91" fmla="*/ 210 h 264"/>
                  <a:gd name="T92" fmla="*/ 248 w 264"/>
                  <a:gd name="T93" fmla="*/ 196 h 264"/>
                  <a:gd name="T94" fmla="*/ 255 w 264"/>
                  <a:gd name="T95" fmla="*/ 181 h 264"/>
                  <a:gd name="T96" fmla="*/ 260 w 264"/>
                  <a:gd name="T97" fmla="*/ 165 h 264"/>
                  <a:gd name="T98" fmla="*/ 263 w 264"/>
                  <a:gd name="T99" fmla="*/ 149 h 264"/>
                  <a:gd name="T100" fmla="*/ 264 w 264"/>
                  <a:gd name="T101" fmla="*/ 132 h 264"/>
                  <a:gd name="T102" fmla="*/ 263 w 264"/>
                  <a:gd name="T103" fmla="*/ 116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64" h="264">
                    <a:moveTo>
                      <a:pt x="263" y="116"/>
                    </a:moveTo>
                    <a:lnTo>
                      <a:pt x="263" y="116"/>
                    </a:lnTo>
                    <a:lnTo>
                      <a:pt x="260" y="100"/>
                    </a:lnTo>
                    <a:lnTo>
                      <a:pt x="255" y="84"/>
                    </a:lnTo>
                    <a:lnTo>
                      <a:pt x="248" y="69"/>
                    </a:lnTo>
                    <a:lnTo>
                      <a:pt x="239" y="55"/>
                    </a:lnTo>
                    <a:lnTo>
                      <a:pt x="228" y="42"/>
                    </a:lnTo>
                    <a:lnTo>
                      <a:pt x="216" y="31"/>
                    </a:lnTo>
                    <a:lnTo>
                      <a:pt x="203" y="21"/>
                    </a:lnTo>
                    <a:lnTo>
                      <a:pt x="188" y="13"/>
                    </a:lnTo>
                    <a:lnTo>
                      <a:pt x="173" y="7"/>
                    </a:lnTo>
                    <a:lnTo>
                      <a:pt x="157" y="3"/>
                    </a:lnTo>
                    <a:lnTo>
                      <a:pt x="140" y="0"/>
                    </a:lnTo>
                    <a:lnTo>
                      <a:pt x="124" y="0"/>
                    </a:lnTo>
                    <a:lnTo>
                      <a:pt x="107" y="3"/>
                    </a:lnTo>
                    <a:lnTo>
                      <a:pt x="91" y="7"/>
                    </a:lnTo>
                    <a:lnTo>
                      <a:pt x="76" y="13"/>
                    </a:lnTo>
                    <a:lnTo>
                      <a:pt x="61" y="21"/>
                    </a:lnTo>
                    <a:lnTo>
                      <a:pt x="48" y="31"/>
                    </a:lnTo>
                    <a:lnTo>
                      <a:pt x="35" y="42"/>
                    </a:lnTo>
                    <a:lnTo>
                      <a:pt x="25" y="55"/>
                    </a:lnTo>
                    <a:lnTo>
                      <a:pt x="16" y="69"/>
                    </a:lnTo>
                    <a:lnTo>
                      <a:pt x="9" y="84"/>
                    </a:lnTo>
                    <a:lnTo>
                      <a:pt x="4" y="100"/>
                    </a:lnTo>
                    <a:lnTo>
                      <a:pt x="1" y="116"/>
                    </a:lnTo>
                    <a:lnTo>
                      <a:pt x="0" y="132"/>
                    </a:lnTo>
                    <a:lnTo>
                      <a:pt x="1" y="149"/>
                    </a:lnTo>
                    <a:lnTo>
                      <a:pt x="4" y="165"/>
                    </a:lnTo>
                    <a:lnTo>
                      <a:pt x="9" y="181"/>
                    </a:lnTo>
                    <a:lnTo>
                      <a:pt x="16" y="196"/>
                    </a:lnTo>
                    <a:lnTo>
                      <a:pt x="25" y="210"/>
                    </a:lnTo>
                    <a:lnTo>
                      <a:pt x="35" y="223"/>
                    </a:lnTo>
                    <a:lnTo>
                      <a:pt x="48" y="234"/>
                    </a:lnTo>
                    <a:lnTo>
                      <a:pt x="61" y="244"/>
                    </a:lnTo>
                    <a:lnTo>
                      <a:pt x="76" y="252"/>
                    </a:lnTo>
                    <a:lnTo>
                      <a:pt x="91" y="258"/>
                    </a:lnTo>
                    <a:lnTo>
                      <a:pt x="107" y="262"/>
                    </a:lnTo>
                    <a:lnTo>
                      <a:pt x="124" y="264"/>
                    </a:lnTo>
                    <a:lnTo>
                      <a:pt x="140" y="264"/>
                    </a:lnTo>
                    <a:lnTo>
                      <a:pt x="157" y="262"/>
                    </a:lnTo>
                    <a:lnTo>
                      <a:pt x="173" y="258"/>
                    </a:lnTo>
                    <a:lnTo>
                      <a:pt x="188" y="252"/>
                    </a:lnTo>
                    <a:lnTo>
                      <a:pt x="203" y="244"/>
                    </a:lnTo>
                    <a:lnTo>
                      <a:pt x="216" y="234"/>
                    </a:lnTo>
                    <a:lnTo>
                      <a:pt x="228" y="223"/>
                    </a:lnTo>
                    <a:lnTo>
                      <a:pt x="239" y="210"/>
                    </a:lnTo>
                    <a:lnTo>
                      <a:pt x="248" y="196"/>
                    </a:lnTo>
                    <a:lnTo>
                      <a:pt x="255" y="181"/>
                    </a:lnTo>
                    <a:lnTo>
                      <a:pt x="260" y="165"/>
                    </a:lnTo>
                    <a:lnTo>
                      <a:pt x="263" y="149"/>
                    </a:lnTo>
                    <a:lnTo>
                      <a:pt x="264" y="132"/>
                    </a:lnTo>
                    <a:lnTo>
                      <a:pt x="263" y="116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64" name="Freeform 1154"/>
              <p:cNvSpPr>
                <a:spLocks/>
              </p:cNvSpPr>
              <p:nvPr/>
            </p:nvSpPr>
            <p:spPr bwMode="auto">
              <a:xfrm>
                <a:off x="5293" y="1327"/>
                <a:ext cx="121" cy="120"/>
              </a:xfrm>
              <a:custGeom>
                <a:avLst/>
                <a:gdLst>
                  <a:gd name="T0" fmla="*/ 233 w 234"/>
                  <a:gd name="T1" fmla="*/ 103 h 234"/>
                  <a:gd name="T2" fmla="*/ 233 w 234"/>
                  <a:gd name="T3" fmla="*/ 103 h 234"/>
                  <a:gd name="T4" fmla="*/ 231 w 234"/>
                  <a:gd name="T5" fmla="*/ 88 h 234"/>
                  <a:gd name="T6" fmla="*/ 226 w 234"/>
                  <a:gd name="T7" fmla="*/ 74 h 234"/>
                  <a:gd name="T8" fmla="*/ 220 w 234"/>
                  <a:gd name="T9" fmla="*/ 61 h 234"/>
                  <a:gd name="T10" fmla="*/ 212 w 234"/>
                  <a:gd name="T11" fmla="*/ 48 h 234"/>
                  <a:gd name="T12" fmla="*/ 203 w 234"/>
                  <a:gd name="T13" fmla="*/ 37 h 234"/>
                  <a:gd name="T14" fmla="*/ 192 w 234"/>
                  <a:gd name="T15" fmla="*/ 27 h 234"/>
                  <a:gd name="T16" fmla="*/ 180 w 234"/>
                  <a:gd name="T17" fmla="*/ 18 h 234"/>
                  <a:gd name="T18" fmla="*/ 167 w 234"/>
                  <a:gd name="T19" fmla="*/ 11 h 234"/>
                  <a:gd name="T20" fmla="*/ 153 w 234"/>
                  <a:gd name="T21" fmla="*/ 6 h 234"/>
                  <a:gd name="T22" fmla="*/ 139 w 234"/>
                  <a:gd name="T23" fmla="*/ 2 h 234"/>
                  <a:gd name="T24" fmla="*/ 125 w 234"/>
                  <a:gd name="T25" fmla="*/ 0 h 234"/>
                  <a:gd name="T26" fmla="*/ 110 w 234"/>
                  <a:gd name="T27" fmla="*/ 0 h 234"/>
                  <a:gd name="T28" fmla="*/ 95 w 234"/>
                  <a:gd name="T29" fmla="*/ 2 h 234"/>
                  <a:gd name="T30" fmla="*/ 81 w 234"/>
                  <a:gd name="T31" fmla="*/ 6 h 234"/>
                  <a:gd name="T32" fmla="*/ 67 w 234"/>
                  <a:gd name="T33" fmla="*/ 11 h 234"/>
                  <a:gd name="T34" fmla="*/ 55 w 234"/>
                  <a:gd name="T35" fmla="*/ 18 h 234"/>
                  <a:gd name="T36" fmla="*/ 43 w 234"/>
                  <a:gd name="T37" fmla="*/ 27 h 234"/>
                  <a:gd name="T38" fmla="*/ 32 w 234"/>
                  <a:gd name="T39" fmla="*/ 37 h 234"/>
                  <a:gd name="T40" fmla="*/ 23 w 234"/>
                  <a:gd name="T41" fmla="*/ 48 h 234"/>
                  <a:gd name="T42" fmla="*/ 15 w 234"/>
                  <a:gd name="T43" fmla="*/ 61 h 234"/>
                  <a:gd name="T44" fmla="*/ 8 w 234"/>
                  <a:gd name="T45" fmla="*/ 74 h 234"/>
                  <a:gd name="T46" fmla="*/ 4 w 234"/>
                  <a:gd name="T47" fmla="*/ 88 h 234"/>
                  <a:gd name="T48" fmla="*/ 1 w 234"/>
                  <a:gd name="T49" fmla="*/ 103 h 234"/>
                  <a:gd name="T50" fmla="*/ 0 w 234"/>
                  <a:gd name="T51" fmla="*/ 117 h 234"/>
                  <a:gd name="T52" fmla="*/ 1 w 234"/>
                  <a:gd name="T53" fmla="*/ 132 h 234"/>
                  <a:gd name="T54" fmla="*/ 4 w 234"/>
                  <a:gd name="T55" fmla="*/ 146 h 234"/>
                  <a:gd name="T56" fmla="*/ 8 w 234"/>
                  <a:gd name="T57" fmla="*/ 160 h 234"/>
                  <a:gd name="T58" fmla="*/ 15 w 234"/>
                  <a:gd name="T59" fmla="*/ 174 h 234"/>
                  <a:gd name="T60" fmla="*/ 23 w 234"/>
                  <a:gd name="T61" fmla="*/ 186 h 234"/>
                  <a:gd name="T62" fmla="*/ 32 w 234"/>
                  <a:gd name="T63" fmla="*/ 197 h 234"/>
                  <a:gd name="T64" fmla="*/ 43 w 234"/>
                  <a:gd name="T65" fmla="*/ 207 h 234"/>
                  <a:gd name="T66" fmla="*/ 55 w 234"/>
                  <a:gd name="T67" fmla="*/ 216 h 234"/>
                  <a:gd name="T68" fmla="*/ 67 w 234"/>
                  <a:gd name="T69" fmla="*/ 223 h 234"/>
                  <a:gd name="T70" fmla="*/ 81 w 234"/>
                  <a:gd name="T71" fmla="*/ 229 h 234"/>
                  <a:gd name="T72" fmla="*/ 95 w 234"/>
                  <a:gd name="T73" fmla="*/ 232 h 234"/>
                  <a:gd name="T74" fmla="*/ 110 w 234"/>
                  <a:gd name="T75" fmla="*/ 234 h 234"/>
                  <a:gd name="T76" fmla="*/ 125 w 234"/>
                  <a:gd name="T77" fmla="*/ 234 h 234"/>
                  <a:gd name="T78" fmla="*/ 139 w 234"/>
                  <a:gd name="T79" fmla="*/ 232 h 234"/>
                  <a:gd name="T80" fmla="*/ 153 w 234"/>
                  <a:gd name="T81" fmla="*/ 229 h 234"/>
                  <a:gd name="T82" fmla="*/ 167 w 234"/>
                  <a:gd name="T83" fmla="*/ 223 h 234"/>
                  <a:gd name="T84" fmla="*/ 180 w 234"/>
                  <a:gd name="T85" fmla="*/ 216 h 234"/>
                  <a:gd name="T86" fmla="*/ 192 w 234"/>
                  <a:gd name="T87" fmla="*/ 207 h 234"/>
                  <a:gd name="T88" fmla="*/ 203 w 234"/>
                  <a:gd name="T89" fmla="*/ 197 h 234"/>
                  <a:gd name="T90" fmla="*/ 212 w 234"/>
                  <a:gd name="T91" fmla="*/ 186 h 234"/>
                  <a:gd name="T92" fmla="*/ 220 w 234"/>
                  <a:gd name="T93" fmla="*/ 174 h 234"/>
                  <a:gd name="T94" fmla="*/ 226 w 234"/>
                  <a:gd name="T95" fmla="*/ 160 h 234"/>
                  <a:gd name="T96" fmla="*/ 231 w 234"/>
                  <a:gd name="T97" fmla="*/ 146 h 234"/>
                  <a:gd name="T98" fmla="*/ 233 w 234"/>
                  <a:gd name="T99" fmla="*/ 132 h 234"/>
                  <a:gd name="T100" fmla="*/ 234 w 234"/>
                  <a:gd name="T101" fmla="*/ 117 h 234"/>
                  <a:gd name="T102" fmla="*/ 233 w 234"/>
                  <a:gd name="T103" fmla="*/ 103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4" h="234">
                    <a:moveTo>
                      <a:pt x="233" y="103"/>
                    </a:moveTo>
                    <a:lnTo>
                      <a:pt x="233" y="103"/>
                    </a:lnTo>
                    <a:lnTo>
                      <a:pt x="231" y="88"/>
                    </a:lnTo>
                    <a:lnTo>
                      <a:pt x="226" y="74"/>
                    </a:lnTo>
                    <a:lnTo>
                      <a:pt x="220" y="61"/>
                    </a:lnTo>
                    <a:lnTo>
                      <a:pt x="212" y="48"/>
                    </a:lnTo>
                    <a:lnTo>
                      <a:pt x="203" y="37"/>
                    </a:lnTo>
                    <a:lnTo>
                      <a:pt x="192" y="27"/>
                    </a:lnTo>
                    <a:lnTo>
                      <a:pt x="180" y="18"/>
                    </a:lnTo>
                    <a:lnTo>
                      <a:pt x="167" y="11"/>
                    </a:lnTo>
                    <a:lnTo>
                      <a:pt x="153" y="6"/>
                    </a:lnTo>
                    <a:lnTo>
                      <a:pt x="139" y="2"/>
                    </a:lnTo>
                    <a:lnTo>
                      <a:pt x="125" y="0"/>
                    </a:lnTo>
                    <a:lnTo>
                      <a:pt x="110" y="0"/>
                    </a:lnTo>
                    <a:lnTo>
                      <a:pt x="95" y="2"/>
                    </a:lnTo>
                    <a:lnTo>
                      <a:pt x="81" y="6"/>
                    </a:lnTo>
                    <a:lnTo>
                      <a:pt x="67" y="11"/>
                    </a:lnTo>
                    <a:lnTo>
                      <a:pt x="55" y="18"/>
                    </a:lnTo>
                    <a:lnTo>
                      <a:pt x="43" y="27"/>
                    </a:lnTo>
                    <a:lnTo>
                      <a:pt x="32" y="37"/>
                    </a:lnTo>
                    <a:lnTo>
                      <a:pt x="23" y="48"/>
                    </a:lnTo>
                    <a:lnTo>
                      <a:pt x="15" y="61"/>
                    </a:lnTo>
                    <a:lnTo>
                      <a:pt x="8" y="74"/>
                    </a:lnTo>
                    <a:lnTo>
                      <a:pt x="4" y="88"/>
                    </a:lnTo>
                    <a:lnTo>
                      <a:pt x="1" y="103"/>
                    </a:lnTo>
                    <a:lnTo>
                      <a:pt x="0" y="117"/>
                    </a:lnTo>
                    <a:lnTo>
                      <a:pt x="1" y="132"/>
                    </a:lnTo>
                    <a:lnTo>
                      <a:pt x="4" y="146"/>
                    </a:lnTo>
                    <a:lnTo>
                      <a:pt x="8" y="160"/>
                    </a:lnTo>
                    <a:lnTo>
                      <a:pt x="15" y="174"/>
                    </a:lnTo>
                    <a:lnTo>
                      <a:pt x="23" y="186"/>
                    </a:lnTo>
                    <a:lnTo>
                      <a:pt x="32" y="197"/>
                    </a:lnTo>
                    <a:lnTo>
                      <a:pt x="43" y="207"/>
                    </a:lnTo>
                    <a:lnTo>
                      <a:pt x="55" y="216"/>
                    </a:lnTo>
                    <a:lnTo>
                      <a:pt x="67" y="223"/>
                    </a:lnTo>
                    <a:lnTo>
                      <a:pt x="81" y="229"/>
                    </a:lnTo>
                    <a:lnTo>
                      <a:pt x="95" y="232"/>
                    </a:lnTo>
                    <a:lnTo>
                      <a:pt x="110" y="234"/>
                    </a:lnTo>
                    <a:lnTo>
                      <a:pt x="125" y="234"/>
                    </a:lnTo>
                    <a:lnTo>
                      <a:pt x="139" y="232"/>
                    </a:lnTo>
                    <a:lnTo>
                      <a:pt x="153" y="229"/>
                    </a:lnTo>
                    <a:lnTo>
                      <a:pt x="167" y="223"/>
                    </a:lnTo>
                    <a:lnTo>
                      <a:pt x="180" y="216"/>
                    </a:lnTo>
                    <a:lnTo>
                      <a:pt x="192" y="207"/>
                    </a:lnTo>
                    <a:lnTo>
                      <a:pt x="203" y="197"/>
                    </a:lnTo>
                    <a:lnTo>
                      <a:pt x="212" y="186"/>
                    </a:lnTo>
                    <a:lnTo>
                      <a:pt x="220" y="174"/>
                    </a:lnTo>
                    <a:lnTo>
                      <a:pt x="226" y="160"/>
                    </a:lnTo>
                    <a:lnTo>
                      <a:pt x="231" y="146"/>
                    </a:lnTo>
                    <a:lnTo>
                      <a:pt x="233" y="132"/>
                    </a:lnTo>
                    <a:lnTo>
                      <a:pt x="234" y="117"/>
                    </a:lnTo>
                    <a:lnTo>
                      <a:pt x="233" y="10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65" name="Freeform 1155"/>
              <p:cNvSpPr>
                <a:spLocks/>
              </p:cNvSpPr>
              <p:nvPr/>
            </p:nvSpPr>
            <p:spPr bwMode="auto">
              <a:xfrm>
                <a:off x="5293" y="1327"/>
                <a:ext cx="121" cy="120"/>
              </a:xfrm>
              <a:custGeom>
                <a:avLst/>
                <a:gdLst>
                  <a:gd name="T0" fmla="*/ 233 w 234"/>
                  <a:gd name="T1" fmla="*/ 103 h 234"/>
                  <a:gd name="T2" fmla="*/ 233 w 234"/>
                  <a:gd name="T3" fmla="*/ 103 h 234"/>
                  <a:gd name="T4" fmla="*/ 231 w 234"/>
                  <a:gd name="T5" fmla="*/ 88 h 234"/>
                  <a:gd name="T6" fmla="*/ 226 w 234"/>
                  <a:gd name="T7" fmla="*/ 74 h 234"/>
                  <a:gd name="T8" fmla="*/ 220 w 234"/>
                  <a:gd name="T9" fmla="*/ 61 h 234"/>
                  <a:gd name="T10" fmla="*/ 212 w 234"/>
                  <a:gd name="T11" fmla="*/ 48 h 234"/>
                  <a:gd name="T12" fmla="*/ 203 w 234"/>
                  <a:gd name="T13" fmla="*/ 37 h 234"/>
                  <a:gd name="T14" fmla="*/ 192 w 234"/>
                  <a:gd name="T15" fmla="*/ 27 h 234"/>
                  <a:gd name="T16" fmla="*/ 180 w 234"/>
                  <a:gd name="T17" fmla="*/ 18 h 234"/>
                  <a:gd name="T18" fmla="*/ 167 w 234"/>
                  <a:gd name="T19" fmla="*/ 11 h 234"/>
                  <a:gd name="T20" fmla="*/ 153 w 234"/>
                  <a:gd name="T21" fmla="*/ 6 h 234"/>
                  <a:gd name="T22" fmla="*/ 139 w 234"/>
                  <a:gd name="T23" fmla="*/ 2 h 234"/>
                  <a:gd name="T24" fmla="*/ 125 w 234"/>
                  <a:gd name="T25" fmla="*/ 0 h 234"/>
                  <a:gd name="T26" fmla="*/ 110 w 234"/>
                  <a:gd name="T27" fmla="*/ 0 h 234"/>
                  <a:gd name="T28" fmla="*/ 95 w 234"/>
                  <a:gd name="T29" fmla="*/ 2 h 234"/>
                  <a:gd name="T30" fmla="*/ 81 w 234"/>
                  <a:gd name="T31" fmla="*/ 6 h 234"/>
                  <a:gd name="T32" fmla="*/ 67 w 234"/>
                  <a:gd name="T33" fmla="*/ 11 h 234"/>
                  <a:gd name="T34" fmla="*/ 55 w 234"/>
                  <a:gd name="T35" fmla="*/ 18 h 234"/>
                  <a:gd name="T36" fmla="*/ 43 w 234"/>
                  <a:gd name="T37" fmla="*/ 27 h 234"/>
                  <a:gd name="T38" fmla="*/ 32 w 234"/>
                  <a:gd name="T39" fmla="*/ 37 h 234"/>
                  <a:gd name="T40" fmla="*/ 23 w 234"/>
                  <a:gd name="T41" fmla="*/ 48 h 234"/>
                  <a:gd name="T42" fmla="*/ 15 w 234"/>
                  <a:gd name="T43" fmla="*/ 61 h 234"/>
                  <a:gd name="T44" fmla="*/ 8 w 234"/>
                  <a:gd name="T45" fmla="*/ 74 h 234"/>
                  <a:gd name="T46" fmla="*/ 4 w 234"/>
                  <a:gd name="T47" fmla="*/ 88 h 234"/>
                  <a:gd name="T48" fmla="*/ 1 w 234"/>
                  <a:gd name="T49" fmla="*/ 103 h 234"/>
                  <a:gd name="T50" fmla="*/ 0 w 234"/>
                  <a:gd name="T51" fmla="*/ 117 h 234"/>
                  <a:gd name="T52" fmla="*/ 1 w 234"/>
                  <a:gd name="T53" fmla="*/ 132 h 234"/>
                  <a:gd name="T54" fmla="*/ 4 w 234"/>
                  <a:gd name="T55" fmla="*/ 146 h 234"/>
                  <a:gd name="T56" fmla="*/ 8 w 234"/>
                  <a:gd name="T57" fmla="*/ 160 h 234"/>
                  <a:gd name="T58" fmla="*/ 15 w 234"/>
                  <a:gd name="T59" fmla="*/ 174 h 234"/>
                  <a:gd name="T60" fmla="*/ 23 w 234"/>
                  <a:gd name="T61" fmla="*/ 186 h 234"/>
                  <a:gd name="T62" fmla="*/ 32 w 234"/>
                  <a:gd name="T63" fmla="*/ 197 h 234"/>
                  <a:gd name="T64" fmla="*/ 43 w 234"/>
                  <a:gd name="T65" fmla="*/ 207 h 234"/>
                  <a:gd name="T66" fmla="*/ 55 w 234"/>
                  <a:gd name="T67" fmla="*/ 216 h 234"/>
                  <a:gd name="T68" fmla="*/ 67 w 234"/>
                  <a:gd name="T69" fmla="*/ 223 h 234"/>
                  <a:gd name="T70" fmla="*/ 81 w 234"/>
                  <a:gd name="T71" fmla="*/ 229 h 234"/>
                  <a:gd name="T72" fmla="*/ 95 w 234"/>
                  <a:gd name="T73" fmla="*/ 232 h 234"/>
                  <a:gd name="T74" fmla="*/ 110 w 234"/>
                  <a:gd name="T75" fmla="*/ 234 h 234"/>
                  <a:gd name="T76" fmla="*/ 125 w 234"/>
                  <a:gd name="T77" fmla="*/ 234 h 234"/>
                  <a:gd name="T78" fmla="*/ 139 w 234"/>
                  <a:gd name="T79" fmla="*/ 232 h 234"/>
                  <a:gd name="T80" fmla="*/ 153 w 234"/>
                  <a:gd name="T81" fmla="*/ 229 h 234"/>
                  <a:gd name="T82" fmla="*/ 167 w 234"/>
                  <a:gd name="T83" fmla="*/ 223 h 234"/>
                  <a:gd name="T84" fmla="*/ 180 w 234"/>
                  <a:gd name="T85" fmla="*/ 216 h 234"/>
                  <a:gd name="T86" fmla="*/ 192 w 234"/>
                  <a:gd name="T87" fmla="*/ 207 h 234"/>
                  <a:gd name="T88" fmla="*/ 203 w 234"/>
                  <a:gd name="T89" fmla="*/ 197 h 234"/>
                  <a:gd name="T90" fmla="*/ 212 w 234"/>
                  <a:gd name="T91" fmla="*/ 186 h 234"/>
                  <a:gd name="T92" fmla="*/ 220 w 234"/>
                  <a:gd name="T93" fmla="*/ 174 h 234"/>
                  <a:gd name="T94" fmla="*/ 226 w 234"/>
                  <a:gd name="T95" fmla="*/ 160 h 234"/>
                  <a:gd name="T96" fmla="*/ 231 w 234"/>
                  <a:gd name="T97" fmla="*/ 146 h 234"/>
                  <a:gd name="T98" fmla="*/ 233 w 234"/>
                  <a:gd name="T99" fmla="*/ 132 h 234"/>
                  <a:gd name="T100" fmla="*/ 234 w 234"/>
                  <a:gd name="T101" fmla="*/ 117 h 234"/>
                  <a:gd name="T102" fmla="*/ 233 w 234"/>
                  <a:gd name="T103" fmla="*/ 103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4" h="234">
                    <a:moveTo>
                      <a:pt x="233" y="103"/>
                    </a:moveTo>
                    <a:lnTo>
                      <a:pt x="233" y="103"/>
                    </a:lnTo>
                    <a:lnTo>
                      <a:pt x="231" y="88"/>
                    </a:lnTo>
                    <a:lnTo>
                      <a:pt x="226" y="74"/>
                    </a:lnTo>
                    <a:lnTo>
                      <a:pt x="220" y="61"/>
                    </a:lnTo>
                    <a:lnTo>
                      <a:pt x="212" y="48"/>
                    </a:lnTo>
                    <a:lnTo>
                      <a:pt x="203" y="37"/>
                    </a:lnTo>
                    <a:lnTo>
                      <a:pt x="192" y="27"/>
                    </a:lnTo>
                    <a:lnTo>
                      <a:pt x="180" y="18"/>
                    </a:lnTo>
                    <a:lnTo>
                      <a:pt x="167" y="11"/>
                    </a:lnTo>
                    <a:lnTo>
                      <a:pt x="153" y="6"/>
                    </a:lnTo>
                    <a:lnTo>
                      <a:pt x="139" y="2"/>
                    </a:lnTo>
                    <a:lnTo>
                      <a:pt x="125" y="0"/>
                    </a:lnTo>
                    <a:lnTo>
                      <a:pt x="110" y="0"/>
                    </a:lnTo>
                    <a:lnTo>
                      <a:pt x="95" y="2"/>
                    </a:lnTo>
                    <a:lnTo>
                      <a:pt x="81" y="6"/>
                    </a:lnTo>
                    <a:lnTo>
                      <a:pt x="67" y="11"/>
                    </a:lnTo>
                    <a:lnTo>
                      <a:pt x="55" y="18"/>
                    </a:lnTo>
                    <a:lnTo>
                      <a:pt x="43" y="27"/>
                    </a:lnTo>
                    <a:lnTo>
                      <a:pt x="32" y="37"/>
                    </a:lnTo>
                    <a:lnTo>
                      <a:pt x="23" y="48"/>
                    </a:lnTo>
                    <a:lnTo>
                      <a:pt x="15" y="61"/>
                    </a:lnTo>
                    <a:lnTo>
                      <a:pt x="8" y="74"/>
                    </a:lnTo>
                    <a:lnTo>
                      <a:pt x="4" y="88"/>
                    </a:lnTo>
                    <a:lnTo>
                      <a:pt x="1" y="103"/>
                    </a:lnTo>
                    <a:lnTo>
                      <a:pt x="0" y="117"/>
                    </a:lnTo>
                    <a:lnTo>
                      <a:pt x="1" y="132"/>
                    </a:lnTo>
                    <a:lnTo>
                      <a:pt x="4" y="146"/>
                    </a:lnTo>
                    <a:lnTo>
                      <a:pt x="8" y="160"/>
                    </a:lnTo>
                    <a:lnTo>
                      <a:pt x="15" y="174"/>
                    </a:lnTo>
                    <a:lnTo>
                      <a:pt x="23" y="186"/>
                    </a:lnTo>
                    <a:lnTo>
                      <a:pt x="32" y="197"/>
                    </a:lnTo>
                    <a:lnTo>
                      <a:pt x="43" y="207"/>
                    </a:lnTo>
                    <a:lnTo>
                      <a:pt x="55" y="216"/>
                    </a:lnTo>
                    <a:lnTo>
                      <a:pt x="67" y="223"/>
                    </a:lnTo>
                    <a:lnTo>
                      <a:pt x="81" y="229"/>
                    </a:lnTo>
                    <a:lnTo>
                      <a:pt x="95" y="232"/>
                    </a:lnTo>
                    <a:lnTo>
                      <a:pt x="110" y="234"/>
                    </a:lnTo>
                    <a:lnTo>
                      <a:pt x="125" y="234"/>
                    </a:lnTo>
                    <a:lnTo>
                      <a:pt x="139" y="232"/>
                    </a:lnTo>
                    <a:lnTo>
                      <a:pt x="153" y="229"/>
                    </a:lnTo>
                    <a:lnTo>
                      <a:pt x="167" y="223"/>
                    </a:lnTo>
                    <a:lnTo>
                      <a:pt x="180" y="216"/>
                    </a:lnTo>
                    <a:lnTo>
                      <a:pt x="192" y="207"/>
                    </a:lnTo>
                    <a:lnTo>
                      <a:pt x="203" y="197"/>
                    </a:lnTo>
                    <a:lnTo>
                      <a:pt x="212" y="186"/>
                    </a:lnTo>
                    <a:lnTo>
                      <a:pt x="220" y="174"/>
                    </a:lnTo>
                    <a:lnTo>
                      <a:pt x="226" y="160"/>
                    </a:lnTo>
                    <a:lnTo>
                      <a:pt x="231" y="146"/>
                    </a:lnTo>
                    <a:lnTo>
                      <a:pt x="233" y="132"/>
                    </a:lnTo>
                    <a:lnTo>
                      <a:pt x="234" y="117"/>
                    </a:lnTo>
                    <a:lnTo>
                      <a:pt x="233" y="103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66" name="Freeform 1156"/>
              <p:cNvSpPr>
                <a:spLocks/>
              </p:cNvSpPr>
              <p:nvPr/>
            </p:nvSpPr>
            <p:spPr bwMode="auto">
              <a:xfrm>
                <a:off x="4639" y="1829"/>
                <a:ext cx="205" cy="205"/>
              </a:xfrm>
              <a:custGeom>
                <a:avLst/>
                <a:gdLst>
                  <a:gd name="T0" fmla="*/ 397 w 398"/>
                  <a:gd name="T1" fmla="*/ 173 h 397"/>
                  <a:gd name="T2" fmla="*/ 397 w 398"/>
                  <a:gd name="T3" fmla="*/ 173 h 397"/>
                  <a:gd name="T4" fmla="*/ 392 w 398"/>
                  <a:gd name="T5" fmla="*/ 149 h 397"/>
                  <a:gd name="T6" fmla="*/ 384 w 398"/>
                  <a:gd name="T7" fmla="*/ 125 h 397"/>
                  <a:gd name="T8" fmla="*/ 374 w 398"/>
                  <a:gd name="T9" fmla="*/ 102 h 397"/>
                  <a:gd name="T10" fmla="*/ 360 w 398"/>
                  <a:gd name="T11" fmla="*/ 81 h 397"/>
                  <a:gd name="T12" fmla="*/ 344 w 398"/>
                  <a:gd name="T13" fmla="*/ 62 h 397"/>
                  <a:gd name="T14" fmla="*/ 326 w 398"/>
                  <a:gd name="T15" fmla="*/ 45 h 397"/>
                  <a:gd name="T16" fmla="*/ 306 w 398"/>
                  <a:gd name="T17" fmla="*/ 30 h 397"/>
                  <a:gd name="T18" fmla="*/ 284 w 398"/>
                  <a:gd name="T19" fmla="*/ 18 h 397"/>
                  <a:gd name="T20" fmla="*/ 261 w 398"/>
                  <a:gd name="T21" fmla="*/ 9 h 397"/>
                  <a:gd name="T22" fmla="*/ 237 w 398"/>
                  <a:gd name="T23" fmla="*/ 3 h 397"/>
                  <a:gd name="T24" fmla="*/ 212 w 398"/>
                  <a:gd name="T25" fmla="*/ 0 h 397"/>
                  <a:gd name="T26" fmla="*/ 187 w 398"/>
                  <a:gd name="T27" fmla="*/ 0 h 397"/>
                  <a:gd name="T28" fmla="*/ 162 w 398"/>
                  <a:gd name="T29" fmla="*/ 3 h 397"/>
                  <a:gd name="T30" fmla="*/ 138 w 398"/>
                  <a:gd name="T31" fmla="*/ 9 h 397"/>
                  <a:gd name="T32" fmla="*/ 115 w 398"/>
                  <a:gd name="T33" fmla="*/ 18 h 397"/>
                  <a:gd name="T34" fmla="*/ 93 w 398"/>
                  <a:gd name="T35" fmla="*/ 30 h 397"/>
                  <a:gd name="T36" fmla="*/ 73 w 398"/>
                  <a:gd name="T37" fmla="*/ 45 h 397"/>
                  <a:gd name="T38" fmla="*/ 54 w 398"/>
                  <a:gd name="T39" fmla="*/ 62 h 397"/>
                  <a:gd name="T40" fmla="*/ 38 w 398"/>
                  <a:gd name="T41" fmla="*/ 81 h 397"/>
                  <a:gd name="T42" fmla="*/ 25 w 398"/>
                  <a:gd name="T43" fmla="*/ 102 h 397"/>
                  <a:gd name="T44" fmla="*/ 14 w 398"/>
                  <a:gd name="T45" fmla="*/ 125 h 397"/>
                  <a:gd name="T46" fmla="*/ 7 w 398"/>
                  <a:gd name="T47" fmla="*/ 149 h 397"/>
                  <a:gd name="T48" fmla="*/ 2 w 398"/>
                  <a:gd name="T49" fmla="*/ 173 h 397"/>
                  <a:gd name="T50" fmla="*/ 0 w 398"/>
                  <a:gd name="T51" fmla="*/ 198 h 397"/>
                  <a:gd name="T52" fmla="*/ 2 w 398"/>
                  <a:gd name="T53" fmla="*/ 223 h 397"/>
                  <a:gd name="T54" fmla="*/ 7 w 398"/>
                  <a:gd name="T55" fmla="*/ 248 h 397"/>
                  <a:gd name="T56" fmla="*/ 14 w 398"/>
                  <a:gd name="T57" fmla="*/ 271 h 397"/>
                  <a:gd name="T58" fmla="*/ 25 w 398"/>
                  <a:gd name="T59" fmla="*/ 294 h 397"/>
                  <a:gd name="T60" fmla="*/ 38 w 398"/>
                  <a:gd name="T61" fmla="*/ 315 h 397"/>
                  <a:gd name="T62" fmla="*/ 54 w 398"/>
                  <a:gd name="T63" fmla="*/ 334 h 397"/>
                  <a:gd name="T64" fmla="*/ 73 w 398"/>
                  <a:gd name="T65" fmla="*/ 352 h 397"/>
                  <a:gd name="T66" fmla="*/ 93 w 398"/>
                  <a:gd name="T67" fmla="*/ 366 h 397"/>
                  <a:gd name="T68" fmla="*/ 115 w 398"/>
                  <a:gd name="T69" fmla="*/ 378 h 397"/>
                  <a:gd name="T70" fmla="*/ 138 w 398"/>
                  <a:gd name="T71" fmla="*/ 387 h 397"/>
                  <a:gd name="T72" fmla="*/ 162 w 398"/>
                  <a:gd name="T73" fmla="*/ 394 h 397"/>
                  <a:gd name="T74" fmla="*/ 187 w 398"/>
                  <a:gd name="T75" fmla="*/ 397 h 397"/>
                  <a:gd name="T76" fmla="*/ 212 w 398"/>
                  <a:gd name="T77" fmla="*/ 397 h 397"/>
                  <a:gd name="T78" fmla="*/ 237 w 398"/>
                  <a:gd name="T79" fmla="*/ 394 h 397"/>
                  <a:gd name="T80" fmla="*/ 261 w 398"/>
                  <a:gd name="T81" fmla="*/ 387 h 397"/>
                  <a:gd name="T82" fmla="*/ 284 w 398"/>
                  <a:gd name="T83" fmla="*/ 378 h 397"/>
                  <a:gd name="T84" fmla="*/ 306 w 398"/>
                  <a:gd name="T85" fmla="*/ 366 h 397"/>
                  <a:gd name="T86" fmla="*/ 326 w 398"/>
                  <a:gd name="T87" fmla="*/ 352 h 397"/>
                  <a:gd name="T88" fmla="*/ 344 w 398"/>
                  <a:gd name="T89" fmla="*/ 334 h 397"/>
                  <a:gd name="T90" fmla="*/ 360 w 398"/>
                  <a:gd name="T91" fmla="*/ 315 h 397"/>
                  <a:gd name="T92" fmla="*/ 374 w 398"/>
                  <a:gd name="T93" fmla="*/ 294 h 397"/>
                  <a:gd name="T94" fmla="*/ 384 w 398"/>
                  <a:gd name="T95" fmla="*/ 271 h 397"/>
                  <a:gd name="T96" fmla="*/ 392 w 398"/>
                  <a:gd name="T97" fmla="*/ 248 h 397"/>
                  <a:gd name="T98" fmla="*/ 397 w 398"/>
                  <a:gd name="T99" fmla="*/ 223 h 397"/>
                  <a:gd name="T100" fmla="*/ 398 w 398"/>
                  <a:gd name="T101" fmla="*/ 198 h 397"/>
                  <a:gd name="T102" fmla="*/ 397 w 398"/>
                  <a:gd name="T103" fmla="*/ 173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98" h="397">
                    <a:moveTo>
                      <a:pt x="397" y="173"/>
                    </a:moveTo>
                    <a:lnTo>
                      <a:pt x="397" y="173"/>
                    </a:lnTo>
                    <a:lnTo>
                      <a:pt x="392" y="149"/>
                    </a:lnTo>
                    <a:lnTo>
                      <a:pt x="384" y="125"/>
                    </a:lnTo>
                    <a:lnTo>
                      <a:pt x="374" y="102"/>
                    </a:lnTo>
                    <a:lnTo>
                      <a:pt x="360" y="81"/>
                    </a:lnTo>
                    <a:lnTo>
                      <a:pt x="344" y="62"/>
                    </a:lnTo>
                    <a:lnTo>
                      <a:pt x="326" y="45"/>
                    </a:lnTo>
                    <a:lnTo>
                      <a:pt x="306" y="30"/>
                    </a:lnTo>
                    <a:lnTo>
                      <a:pt x="284" y="18"/>
                    </a:lnTo>
                    <a:lnTo>
                      <a:pt x="261" y="9"/>
                    </a:lnTo>
                    <a:lnTo>
                      <a:pt x="237" y="3"/>
                    </a:lnTo>
                    <a:lnTo>
                      <a:pt x="212" y="0"/>
                    </a:lnTo>
                    <a:lnTo>
                      <a:pt x="187" y="0"/>
                    </a:lnTo>
                    <a:lnTo>
                      <a:pt x="162" y="3"/>
                    </a:lnTo>
                    <a:lnTo>
                      <a:pt x="138" y="9"/>
                    </a:lnTo>
                    <a:lnTo>
                      <a:pt x="115" y="18"/>
                    </a:lnTo>
                    <a:lnTo>
                      <a:pt x="93" y="30"/>
                    </a:lnTo>
                    <a:lnTo>
                      <a:pt x="73" y="45"/>
                    </a:lnTo>
                    <a:lnTo>
                      <a:pt x="54" y="62"/>
                    </a:lnTo>
                    <a:lnTo>
                      <a:pt x="38" y="81"/>
                    </a:lnTo>
                    <a:lnTo>
                      <a:pt x="25" y="102"/>
                    </a:lnTo>
                    <a:lnTo>
                      <a:pt x="14" y="125"/>
                    </a:lnTo>
                    <a:lnTo>
                      <a:pt x="7" y="149"/>
                    </a:lnTo>
                    <a:lnTo>
                      <a:pt x="2" y="173"/>
                    </a:lnTo>
                    <a:lnTo>
                      <a:pt x="0" y="198"/>
                    </a:lnTo>
                    <a:lnTo>
                      <a:pt x="2" y="223"/>
                    </a:lnTo>
                    <a:lnTo>
                      <a:pt x="7" y="248"/>
                    </a:lnTo>
                    <a:lnTo>
                      <a:pt x="14" y="271"/>
                    </a:lnTo>
                    <a:lnTo>
                      <a:pt x="25" y="294"/>
                    </a:lnTo>
                    <a:lnTo>
                      <a:pt x="38" y="315"/>
                    </a:lnTo>
                    <a:lnTo>
                      <a:pt x="54" y="334"/>
                    </a:lnTo>
                    <a:lnTo>
                      <a:pt x="73" y="352"/>
                    </a:lnTo>
                    <a:lnTo>
                      <a:pt x="93" y="366"/>
                    </a:lnTo>
                    <a:lnTo>
                      <a:pt x="115" y="378"/>
                    </a:lnTo>
                    <a:lnTo>
                      <a:pt x="138" y="387"/>
                    </a:lnTo>
                    <a:lnTo>
                      <a:pt x="162" y="394"/>
                    </a:lnTo>
                    <a:lnTo>
                      <a:pt x="187" y="397"/>
                    </a:lnTo>
                    <a:lnTo>
                      <a:pt x="212" y="397"/>
                    </a:lnTo>
                    <a:lnTo>
                      <a:pt x="237" y="394"/>
                    </a:lnTo>
                    <a:lnTo>
                      <a:pt x="261" y="387"/>
                    </a:lnTo>
                    <a:lnTo>
                      <a:pt x="284" y="378"/>
                    </a:lnTo>
                    <a:lnTo>
                      <a:pt x="306" y="366"/>
                    </a:lnTo>
                    <a:lnTo>
                      <a:pt x="326" y="352"/>
                    </a:lnTo>
                    <a:lnTo>
                      <a:pt x="344" y="334"/>
                    </a:lnTo>
                    <a:lnTo>
                      <a:pt x="360" y="315"/>
                    </a:lnTo>
                    <a:lnTo>
                      <a:pt x="374" y="294"/>
                    </a:lnTo>
                    <a:lnTo>
                      <a:pt x="384" y="271"/>
                    </a:lnTo>
                    <a:lnTo>
                      <a:pt x="392" y="248"/>
                    </a:lnTo>
                    <a:lnTo>
                      <a:pt x="397" y="223"/>
                    </a:lnTo>
                    <a:lnTo>
                      <a:pt x="398" y="198"/>
                    </a:lnTo>
                    <a:lnTo>
                      <a:pt x="397" y="17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67" name="Freeform 1157"/>
              <p:cNvSpPr>
                <a:spLocks/>
              </p:cNvSpPr>
              <p:nvPr/>
            </p:nvSpPr>
            <p:spPr bwMode="auto">
              <a:xfrm>
                <a:off x="4639" y="1829"/>
                <a:ext cx="205" cy="205"/>
              </a:xfrm>
              <a:custGeom>
                <a:avLst/>
                <a:gdLst>
                  <a:gd name="T0" fmla="*/ 397 w 398"/>
                  <a:gd name="T1" fmla="*/ 173 h 397"/>
                  <a:gd name="T2" fmla="*/ 397 w 398"/>
                  <a:gd name="T3" fmla="*/ 173 h 397"/>
                  <a:gd name="T4" fmla="*/ 392 w 398"/>
                  <a:gd name="T5" fmla="*/ 149 h 397"/>
                  <a:gd name="T6" fmla="*/ 384 w 398"/>
                  <a:gd name="T7" fmla="*/ 125 h 397"/>
                  <a:gd name="T8" fmla="*/ 374 w 398"/>
                  <a:gd name="T9" fmla="*/ 102 h 397"/>
                  <a:gd name="T10" fmla="*/ 360 w 398"/>
                  <a:gd name="T11" fmla="*/ 81 h 397"/>
                  <a:gd name="T12" fmla="*/ 344 w 398"/>
                  <a:gd name="T13" fmla="*/ 62 h 397"/>
                  <a:gd name="T14" fmla="*/ 326 w 398"/>
                  <a:gd name="T15" fmla="*/ 45 h 397"/>
                  <a:gd name="T16" fmla="*/ 306 w 398"/>
                  <a:gd name="T17" fmla="*/ 30 h 397"/>
                  <a:gd name="T18" fmla="*/ 284 w 398"/>
                  <a:gd name="T19" fmla="*/ 18 h 397"/>
                  <a:gd name="T20" fmla="*/ 261 w 398"/>
                  <a:gd name="T21" fmla="*/ 9 h 397"/>
                  <a:gd name="T22" fmla="*/ 237 w 398"/>
                  <a:gd name="T23" fmla="*/ 3 h 397"/>
                  <a:gd name="T24" fmla="*/ 212 w 398"/>
                  <a:gd name="T25" fmla="*/ 0 h 397"/>
                  <a:gd name="T26" fmla="*/ 187 w 398"/>
                  <a:gd name="T27" fmla="*/ 0 h 397"/>
                  <a:gd name="T28" fmla="*/ 162 w 398"/>
                  <a:gd name="T29" fmla="*/ 3 h 397"/>
                  <a:gd name="T30" fmla="*/ 138 w 398"/>
                  <a:gd name="T31" fmla="*/ 9 h 397"/>
                  <a:gd name="T32" fmla="*/ 115 w 398"/>
                  <a:gd name="T33" fmla="*/ 18 h 397"/>
                  <a:gd name="T34" fmla="*/ 93 w 398"/>
                  <a:gd name="T35" fmla="*/ 30 h 397"/>
                  <a:gd name="T36" fmla="*/ 73 w 398"/>
                  <a:gd name="T37" fmla="*/ 45 h 397"/>
                  <a:gd name="T38" fmla="*/ 54 w 398"/>
                  <a:gd name="T39" fmla="*/ 62 h 397"/>
                  <a:gd name="T40" fmla="*/ 38 w 398"/>
                  <a:gd name="T41" fmla="*/ 81 h 397"/>
                  <a:gd name="T42" fmla="*/ 25 w 398"/>
                  <a:gd name="T43" fmla="*/ 102 h 397"/>
                  <a:gd name="T44" fmla="*/ 14 w 398"/>
                  <a:gd name="T45" fmla="*/ 125 h 397"/>
                  <a:gd name="T46" fmla="*/ 7 w 398"/>
                  <a:gd name="T47" fmla="*/ 149 h 397"/>
                  <a:gd name="T48" fmla="*/ 2 w 398"/>
                  <a:gd name="T49" fmla="*/ 173 h 397"/>
                  <a:gd name="T50" fmla="*/ 0 w 398"/>
                  <a:gd name="T51" fmla="*/ 198 h 397"/>
                  <a:gd name="T52" fmla="*/ 2 w 398"/>
                  <a:gd name="T53" fmla="*/ 223 h 397"/>
                  <a:gd name="T54" fmla="*/ 7 w 398"/>
                  <a:gd name="T55" fmla="*/ 248 h 397"/>
                  <a:gd name="T56" fmla="*/ 14 w 398"/>
                  <a:gd name="T57" fmla="*/ 271 h 397"/>
                  <a:gd name="T58" fmla="*/ 25 w 398"/>
                  <a:gd name="T59" fmla="*/ 294 h 397"/>
                  <a:gd name="T60" fmla="*/ 38 w 398"/>
                  <a:gd name="T61" fmla="*/ 315 h 397"/>
                  <a:gd name="T62" fmla="*/ 54 w 398"/>
                  <a:gd name="T63" fmla="*/ 334 h 397"/>
                  <a:gd name="T64" fmla="*/ 73 w 398"/>
                  <a:gd name="T65" fmla="*/ 352 h 397"/>
                  <a:gd name="T66" fmla="*/ 93 w 398"/>
                  <a:gd name="T67" fmla="*/ 366 h 397"/>
                  <a:gd name="T68" fmla="*/ 115 w 398"/>
                  <a:gd name="T69" fmla="*/ 378 h 397"/>
                  <a:gd name="T70" fmla="*/ 138 w 398"/>
                  <a:gd name="T71" fmla="*/ 387 h 397"/>
                  <a:gd name="T72" fmla="*/ 162 w 398"/>
                  <a:gd name="T73" fmla="*/ 394 h 397"/>
                  <a:gd name="T74" fmla="*/ 187 w 398"/>
                  <a:gd name="T75" fmla="*/ 397 h 397"/>
                  <a:gd name="T76" fmla="*/ 212 w 398"/>
                  <a:gd name="T77" fmla="*/ 397 h 397"/>
                  <a:gd name="T78" fmla="*/ 237 w 398"/>
                  <a:gd name="T79" fmla="*/ 394 h 397"/>
                  <a:gd name="T80" fmla="*/ 261 w 398"/>
                  <a:gd name="T81" fmla="*/ 387 h 397"/>
                  <a:gd name="T82" fmla="*/ 284 w 398"/>
                  <a:gd name="T83" fmla="*/ 378 h 397"/>
                  <a:gd name="T84" fmla="*/ 306 w 398"/>
                  <a:gd name="T85" fmla="*/ 366 h 397"/>
                  <a:gd name="T86" fmla="*/ 326 w 398"/>
                  <a:gd name="T87" fmla="*/ 352 h 397"/>
                  <a:gd name="T88" fmla="*/ 344 w 398"/>
                  <a:gd name="T89" fmla="*/ 334 h 397"/>
                  <a:gd name="T90" fmla="*/ 360 w 398"/>
                  <a:gd name="T91" fmla="*/ 315 h 397"/>
                  <a:gd name="T92" fmla="*/ 374 w 398"/>
                  <a:gd name="T93" fmla="*/ 294 h 397"/>
                  <a:gd name="T94" fmla="*/ 384 w 398"/>
                  <a:gd name="T95" fmla="*/ 271 h 397"/>
                  <a:gd name="T96" fmla="*/ 392 w 398"/>
                  <a:gd name="T97" fmla="*/ 248 h 397"/>
                  <a:gd name="T98" fmla="*/ 397 w 398"/>
                  <a:gd name="T99" fmla="*/ 223 h 397"/>
                  <a:gd name="T100" fmla="*/ 398 w 398"/>
                  <a:gd name="T101" fmla="*/ 198 h 397"/>
                  <a:gd name="T102" fmla="*/ 397 w 398"/>
                  <a:gd name="T103" fmla="*/ 173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98" h="397">
                    <a:moveTo>
                      <a:pt x="397" y="173"/>
                    </a:moveTo>
                    <a:lnTo>
                      <a:pt x="397" y="173"/>
                    </a:lnTo>
                    <a:lnTo>
                      <a:pt x="392" y="149"/>
                    </a:lnTo>
                    <a:lnTo>
                      <a:pt x="384" y="125"/>
                    </a:lnTo>
                    <a:lnTo>
                      <a:pt x="374" y="102"/>
                    </a:lnTo>
                    <a:lnTo>
                      <a:pt x="360" y="81"/>
                    </a:lnTo>
                    <a:lnTo>
                      <a:pt x="344" y="62"/>
                    </a:lnTo>
                    <a:lnTo>
                      <a:pt x="326" y="45"/>
                    </a:lnTo>
                    <a:lnTo>
                      <a:pt x="306" y="30"/>
                    </a:lnTo>
                    <a:lnTo>
                      <a:pt x="284" y="18"/>
                    </a:lnTo>
                    <a:lnTo>
                      <a:pt x="261" y="9"/>
                    </a:lnTo>
                    <a:lnTo>
                      <a:pt x="237" y="3"/>
                    </a:lnTo>
                    <a:lnTo>
                      <a:pt x="212" y="0"/>
                    </a:lnTo>
                    <a:lnTo>
                      <a:pt x="187" y="0"/>
                    </a:lnTo>
                    <a:lnTo>
                      <a:pt x="162" y="3"/>
                    </a:lnTo>
                    <a:lnTo>
                      <a:pt x="138" y="9"/>
                    </a:lnTo>
                    <a:lnTo>
                      <a:pt x="115" y="18"/>
                    </a:lnTo>
                    <a:lnTo>
                      <a:pt x="93" y="30"/>
                    </a:lnTo>
                    <a:lnTo>
                      <a:pt x="73" y="45"/>
                    </a:lnTo>
                    <a:lnTo>
                      <a:pt x="54" y="62"/>
                    </a:lnTo>
                    <a:lnTo>
                      <a:pt x="38" y="81"/>
                    </a:lnTo>
                    <a:lnTo>
                      <a:pt x="25" y="102"/>
                    </a:lnTo>
                    <a:lnTo>
                      <a:pt x="14" y="125"/>
                    </a:lnTo>
                    <a:lnTo>
                      <a:pt x="7" y="149"/>
                    </a:lnTo>
                    <a:lnTo>
                      <a:pt x="2" y="173"/>
                    </a:lnTo>
                    <a:lnTo>
                      <a:pt x="0" y="198"/>
                    </a:lnTo>
                    <a:lnTo>
                      <a:pt x="2" y="223"/>
                    </a:lnTo>
                    <a:lnTo>
                      <a:pt x="7" y="248"/>
                    </a:lnTo>
                    <a:lnTo>
                      <a:pt x="14" y="271"/>
                    </a:lnTo>
                    <a:lnTo>
                      <a:pt x="25" y="294"/>
                    </a:lnTo>
                    <a:lnTo>
                      <a:pt x="38" y="315"/>
                    </a:lnTo>
                    <a:lnTo>
                      <a:pt x="54" y="334"/>
                    </a:lnTo>
                    <a:lnTo>
                      <a:pt x="73" y="352"/>
                    </a:lnTo>
                    <a:lnTo>
                      <a:pt x="93" y="366"/>
                    </a:lnTo>
                    <a:lnTo>
                      <a:pt x="115" y="378"/>
                    </a:lnTo>
                    <a:lnTo>
                      <a:pt x="138" y="387"/>
                    </a:lnTo>
                    <a:lnTo>
                      <a:pt x="162" y="394"/>
                    </a:lnTo>
                    <a:lnTo>
                      <a:pt x="187" y="397"/>
                    </a:lnTo>
                    <a:lnTo>
                      <a:pt x="212" y="397"/>
                    </a:lnTo>
                    <a:lnTo>
                      <a:pt x="237" y="394"/>
                    </a:lnTo>
                    <a:lnTo>
                      <a:pt x="261" y="387"/>
                    </a:lnTo>
                    <a:lnTo>
                      <a:pt x="284" y="378"/>
                    </a:lnTo>
                    <a:lnTo>
                      <a:pt x="306" y="366"/>
                    </a:lnTo>
                    <a:lnTo>
                      <a:pt x="326" y="352"/>
                    </a:lnTo>
                    <a:lnTo>
                      <a:pt x="344" y="334"/>
                    </a:lnTo>
                    <a:lnTo>
                      <a:pt x="360" y="315"/>
                    </a:lnTo>
                    <a:lnTo>
                      <a:pt x="374" y="294"/>
                    </a:lnTo>
                    <a:lnTo>
                      <a:pt x="384" y="271"/>
                    </a:lnTo>
                    <a:lnTo>
                      <a:pt x="392" y="248"/>
                    </a:lnTo>
                    <a:lnTo>
                      <a:pt x="397" y="223"/>
                    </a:lnTo>
                    <a:lnTo>
                      <a:pt x="398" y="198"/>
                    </a:lnTo>
                    <a:lnTo>
                      <a:pt x="397" y="173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68" name="Freeform 1158"/>
              <p:cNvSpPr>
                <a:spLocks/>
              </p:cNvSpPr>
              <p:nvPr/>
            </p:nvSpPr>
            <p:spPr bwMode="auto">
              <a:xfrm>
                <a:off x="4508" y="2118"/>
                <a:ext cx="98" cy="98"/>
              </a:xfrm>
              <a:custGeom>
                <a:avLst/>
                <a:gdLst>
                  <a:gd name="T0" fmla="*/ 189 w 190"/>
                  <a:gd name="T1" fmla="*/ 83 h 190"/>
                  <a:gd name="T2" fmla="*/ 189 w 190"/>
                  <a:gd name="T3" fmla="*/ 83 h 190"/>
                  <a:gd name="T4" fmla="*/ 187 w 190"/>
                  <a:gd name="T5" fmla="*/ 72 h 190"/>
                  <a:gd name="T6" fmla="*/ 183 w 190"/>
                  <a:gd name="T7" fmla="*/ 60 h 190"/>
                  <a:gd name="T8" fmla="*/ 178 w 190"/>
                  <a:gd name="T9" fmla="*/ 49 h 190"/>
                  <a:gd name="T10" fmla="*/ 171 w 190"/>
                  <a:gd name="T11" fmla="*/ 39 h 190"/>
                  <a:gd name="T12" fmla="*/ 164 w 190"/>
                  <a:gd name="T13" fmla="*/ 30 h 190"/>
                  <a:gd name="T14" fmla="*/ 155 w 190"/>
                  <a:gd name="T15" fmla="*/ 22 h 190"/>
                  <a:gd name="T16" fmla="*/ 146 w 190"/>
                  <a:gd name="T17" fmla="*/ 15 h 190"/>
                  <a:gd name="T18" fmla="*/ 135 w 190"/>
                  <a:gd name="T19" fmla="*/ 9 h 190"/>
                  <a:gd name="T20" fmla="*/ 124 w 190"/>
                  <a:gd name="T21" fmla="*/ 5 h 190"/>
                  <a:gd name="T22" fmla="*/ 112 w 190"/>
                  <a:gd name="T23" fmla="*/ 2 h 190"/>
                  <a:gd name="T24" fmla="*/ 101 w 190"/>
                  <a:gd name="T25" fmla="*/ 0 h 190"/>
                  <a:gd name="T26" fmla="*/ 89 w 190"/>
                  <a:gd name="T27" fmla="*/ 0 h 190"/>
                  <a:gd name="T28" fmla="*/ 77 w 190"/>
                  <a:gd name="T29" fmla="*/ 2 h 190"/>
                  <a:gd name="T30" fmla="*/ 65 w 190"/>
                  <a:gd name="T31" fmla="*/ 5 h 190"/>
                  <a:gd name="T32" fmla="*/ 54 w 190"/>
                  <a:gd name="T33" fmla="*/ 9 h 190"/>
                  <a:gd name="T34" fmla="*/ 44 w 190"/>
                  <a:gd name="T35" fmla="*/ 15 h 190"/>
                  <a:gd name="T36" fmla="*/ 34 w 190"/>
                  <a:gd name="T37" fmla="*/ 22 h 190"/>
                  <a:gd name="T38" fmla="*/ 25 w 190"/>
                  <a:gd name="T39" fmla="*/ 30 h 190"/>
                  <a:gd name="T40" fmla="*/ 18 w 190"/>
                  <a:gd name="T41" fmla="*/ 39 h 190"/>
                  <a:gd name="T42" fmla="*/ 11 w 190"/>
                  <a:gd name="T43" fmla="*/ 49 h 190"/>
                  <a:gd name="T44" fmla="*/ 6 w 190"/>
                  <a:gd name="T45" fmla="*/ 60 h 190"/>
                  <a:gd name="T46" fmla="*/ 3 w 190"/>
                  <a:gd name="T47" fmla="*/ 72 h 190"/>
                  <a:gd name="T48" fmla="*/ 0 w 190"/>
                  <a:gd name="T49" fmla="*/ 83 h 190"/>
                  <a:gd name="T50" fmla="*/ 0 w 190"/>
                  <a:gd name="T51" fmla="*/ 95 h 190"/>
                  <a:gd name="T52" fmla="*/ 0 w 190"/>
                  <a:gd name="T53" fmla="*/ 107 h 190"/>
                  <a:gd name="T54" fmla="*/ 3 w 190"/>
                  <a:gd name="T55" fmla="*/ 119 h 190"/>
                  <a:gd name="T56" fmla="*/ 6 w 190"/>
                  <a:gd name="T57" fmla="*/ 130 h 190"/>
                  <a:gd name="T58" fmla="*/ 11 w 190"/>
                  <a:gd name="T59" fmla="*/ 141 h 190"/>
                  <a:gd name="T60" fmla="*/ 18 w 190"/>
                  <a:gd name="T61" fmla="*/ 151 h 190"/>
                  <a:gd name="T62" fmla="*/ 25 w 190"/>
                  <a:gd name="T63" fmla="*/ 160 h 190"/>
                  <a:gd name="T64" fmla="*/ 34 w 190"/>
                  <a:gd name="T65" fmla="*/ 168 h 190"/>
                  <a:gd name="T66" fmla="*/ 44 w 190"/>
                  <a:gd name="T67" fmla="*/ 175 h 190"/>
                  <a:gd name="T68" fmla="*/ 54 w 190"/>
                  <a:gd name="T69" fmla="*/ 181 h 190"/>
                  <a:gd name="T70" fmla="*/ 65 w 190"/>
                  <a:gd name="T71" fmla="*/ 185 h 190"/>
                  <a:gd name="T72" fmla="*/ 77 w 190"/>
                  <a:gd name="T73" fmla="*/ 188 h 190"/>
                  <a:gd name="T74" fmla="*/ 89 w 190"/>
                  <a:gd name="T75" fmla="*/ 190 h 190"/>
                  <a:gd name="T76" fmla="*/ 101 w 190"/>
                  <a:gd name="T77" fmla="*/ 190 h 190"/>
                  <a:gd name="T78" fmla="*/ 112 w 190"/>
                  <a:gd name="T79" fmla="*/ 188 h 190"/>
                  <a:gd name="T80" fmla="*/ 124 w 190"/>
                  <a:gd name="T81" fmla="*/ 185 h 190"/>
                  <a:gd name="T82" fmla="*/ 135 w 190"/>
                  <a:gd name="T83" fmla="*/ 181 h 190"/>
                  <a:gd name="T84" fmla="*/ 146 w 190"/>
                  <a:gd name="T85" fmla="*/ 175 h 190"/>
                  <a:gd name="T86" fmla="*/ 155 w 190"/>
                  <a:gd name="T87" fmla="*/ 168 h 190"/>
                  <a:gd name="T88" fmla="*/ 164 w 190"/>
                  <a:gd name="T89" fmla="*/ 160 h 190"/>
                  <a:gd name="T90" fmla="*/ 171 w 190"/>
                  <a:gd name="T91" fmla="*/ 151 h 190"/>
                  <a:gd name="T92" fmla="*/ 178 w 190"/>
                  <a:gd name="T93" fmla="*/ 141 h 190"/>
                  <a:gd name="T94" fmla="*/ 183 w 190"/>
                  <a:gd name="T95" fmla="*/ 130 h 190"/>
                  <a:gd name="T96" fmla="*/ 187 w 190"/>
                  <a:gd name="T97" fmla="*/ 119 h 190"/>
                  <a:gd name="T98" fmla="*/ 189 w 190"/>
                  <a:gd name="T99" fmla="*/ 107 h 190"/>
                  <a:gd name="T100" fmla="*/ 190 w 190"/>
                  <a:gd name="T101" fmla="*/ 95 h 190"/>
                  <a:gd name="T102" fmla="*/ 189 w 190"/>
                  <a:gd name="T103" fmla="*/ 8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0" h="190">
                    <a:moveTo>
                      <a:pt x="189" y="83"/>
                    </a:moveTo>
                    <a:lnTo>
                      <a:pt x="189" y="83"/>
                    </a:lnTo>
                    <a:lnTo>
                      <a:pt x="187" y="72"/>
                    </a:lnTo>
                    <a:lnTo>
                      <a:pt x="183" y="60"/>
                    </a:lnTo>
                    <a:lnTo>
                      <a:pt x="178" y="49"/>
                    </a:lnTo>
                    <a:lnTo>
                      <a:pt x="171" y="39"/>
                    </a:lnTo>
                    <a:lnTo>
                      <a:pt x="164" y="30"/>
                    </a:lnTo>
                    <a:lnTo>
                      <a:pt x="155" y="22"/>
                    </a:lnTo>
                    <a:lnTo>
                      <a:pt x="146" y="15"/>
                    </a:lnTo>
                    <a:lnTo>
                      <a:pt x="135" y="9"/>
                    </a:lnTo>
                    <a:lnTo>
                      <a:pt x="124" y="5"/>
                    </a:lnTo>
                    <a:lnTo>
                      <a:pt x="112" y="2"/>
                    </a:lnTo>
                    <a:lnTo>
                      <a:pt x="101" y="0"/>
                    </a:lnTo>
                    <a:lnTo>
                      <a:pt x="89" y="0"/>
                    </a:lnTo>
                    <a:lnTo>
                      <a:pt x="77" y="2"/>
                    </a:lnTo>
                    <a:lnTo>
                      <a:pt x="65" y="5"/>
                    </a:lnTo>
                    <a:lnTo>
                      <a:pt x="54" y="9"/>
                    </a:lnTo>
                    <a:lnTo>
                      <a:pt x="44" y="15"/>
                    </a:lnTo>
                    <a:lnTo>
                      <a:pt x="34" y="22"/>
                    </a:lnTo>
                    <a:lnTo>
                      <a:pt x="25" y="30"/>
                    </a:lnTo>
                    <a:lnTo>
                      <a:pt x="18" y="39"/>
                    </a:lnTo>
                    <a:lnTo>
                      <a:pt x="11" y="49"/>
                    </a:lnTo>
                    <a:lnTo>
                      <a:pt x="6" y="60"/>
                    </a:lnTo>
                    <a:lnTo>
                      <a:pt x="3" y="72"/>
                    </a:lnTo>
                    <a:lnTo>
                      <a:pt x="0" y="83"/>
                    </a:lnTo>
                    <a:lnTo>
                      <a:pt x="0" y="95"/>
                    </a:lnTo>
                    <a:lnTo>
                      <a:pt x="0" y="107"/>
                    </a:lnTo>
                    <a:lnTo>
                      <a:pt x="3" y="119"/>
                    </a:lnTo>
                    <a:lnTo>
                      <a:pt x="6" y="130"/>
                    </a:lnTo>
                    <a:lnTo>
                      <a:pt x="11" y="141"/>
                    </a:lnTo>
                    <a:lnTo>
                      <a:pt x="18" y="151"/>
                    </a:lnTo>
                    <a:lnTo>
                      <a:pt x="25" y="160"/>
                    </a:lnTo>
                    <a:lnTo>
                      <a:pt x="34" y="168"/>
                    </a:lnTo>
                    <a:lnTo>
                      <a:pt x="44" y="175"/>
                    </a:lnTo>
                    <a:lnTo>
                      <a:pt x="54" y="181"/>
                    </a:lnTo>
                    <a:lnTo>
                      <a:pt x="65" y="185"/>
                    </a:lnTo>
                    <a:lnTo>
                      <a:pt x="77" y="188"/>
                    </a:lnTo>
                    <a:lnTo>
                      <a:pt x="89" y="190"/>
                    </a:lnTo>
                    <a:lnTo>
                      <a:pt x="101" y="190"/>
                    </a:lnTo>
                    <a:lnTo>
                      <a:pt x="112" y="188"/>
                    </a:lnTo>
                    <a:lnTo>
                      <a:pt x="124" y="185"/>
                    </a:lnTo>
                    <a:lnTo>
                      <a:pt x="135" y="181"/>
                    </a:lnTo>
                    <a:lnTo>
                      <a:pt x="146" y="175"/>
                    </a:lnTo>
                    <a:lnTo>
                      <a:pt x="155" y="168"/>
                    </a:lnTo>
                    <a:lnTo>
                      <a:pt x="164" y="160"/>
                    </a:lnTo>
                    <a:lnTo>
                      <a:pt x="171" y="151"/>
                    </a:lnTo>
                    <a:lnTo>
                      <a:pt x="178" y="141"/>
                    </a:lnTo>
                    <a:lnTo>
                      <a:pt x="183" y="130"/>
                    </a:lnTo>
                    <a:lnTo>
                      <a:pt x="187" y="119"/>
                    </a:lnTo>
                    <a:lnTo>
                      <a:pt x="189" y="107"/>
                    </a:lnTo>
                    <a:lnTo>
                      <a:pt x="190" y="95"/>
                    </a:lnTo>
                    <a:lnTo>
                      <a:pt x="189" y="8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69" name="Freeform 1159"/>
              <p:cNvSpPr>
                <a:spLocks/>
              </p:cNvSpPr>
              <p:nvPr/>
            </p:nvSpPr>
            <p:spPr bwMode="auto">
              <a:xfrm>
                <a:off x="4508" y="2118"/>
                <a:ext cx="98" cy="98"/>
              </a:xfrm>
              <a:custGeom>
                <a:avLst/>
                <a:gdLst>
                  <a:gd name="T0" fmla="*/ 189 w 190"/>
                  <a:gd name="T1" fmla="*/ 83 h 190"/>
                  <a:gd name="T2" fmla="*/ 189 w 190"/>
                  <a:gd name="T3" fmla="*/ 83 h 190"/>
                  <a:gd name="T4" fmla="*/ 187 w 190"/>
                  <a:gd name="T5" fmla="*/ 72 h 190"/>
                  <a:gd name="T6" fmla="*/ 183 w 190"/>
                  <a:gd name="T7" fmla="*/ 60 h 190"/>
                  <a:gd name="T8" fmla="*/ 178 w 190"/>
                  <a:gd name="T9" fmla="*/ 49 h 190"/>
                  <a:gd name="T10" fmla="*/ 171 w 190"/>
                  <a:gd name="T11" fmla="*/ 39 h 190"/>
                  <a:gd name="T12" fmla="*/ 164 w 190"/>
                  <a:gd name="T13" fmla="*/ 30 h 190"/>
                  <a:gd name="T14" fmla="*/ 155 w 190"/>
                  <a:gd name="T15" fmla="*/ 22 h 190"/>
                  <a:gd name="T16" fmla="*/ 146 w 190"/>
                  <a:gd name="T17" fmla="*/ 15 h 190"/>
                  <a:gd name="T18" fmla="*/ 135 w 190"/>
                  <a:gd name="T19" fmla="*/ 9 h 190"/>
                  <a:gd name="T20" fmla="*/ 124 w 190"/>
                  <a:gd name="T21" fmla="*/ 5 h 190"/>
                  <a:gd name="T22" fmla="*/ 112 w 190"/>
                  <a:gd name="T23" fmla="*/ 2 h 190"/>
                  <a:gd name="T24" fmla="*/ 101 w 190"/>
                  <a:gd name="T25" fmla="*/ 0 h 190"/>
                  <a:gd name="T26" fmla="*/ 89 w 190"/>
                  <a:gd name="T27" fmla="*/ 0 h 190"/>
                  <a:gd name="T28" fmla="*/ 77 w 190"/>
                  <a:gd name="T29" fmla="*/ 2 h 190"/>
                  <a:gd name="T30" fmla="*/ 65 w 190"/>
                  <a:gd name="T31" fmla="*/ 5 h 190"/>
                  <a:gd name="T32" fmla="*/ 54 w 190"/>
                  <a:gd name="T33" fmla="*/ 9 h 190"/>
                  <a:gd name="T34" fmla="*/ 44 w 190"/>
                  <a:gd name="T35" fmla="*/ 15 h 190"/>
                  <a:gd name="T36" fmla="*/ 34 w 190"/>
                  <a:gd name="T37" fmla="*/ 22 h 190"/>
                  <a:gd name="T38" fmla="*/ 25 w 190"/>
                  <a:gd name="T39" fmla="*/ 30 h 190"/>
                  <a:gd name="T40" fmla="*/ 18 w 190"/>
                  <a:gd name="T41" fmla="*/ 39 h 190"/>
                  <a:gd name="T42" fmla="*/ 11 w 190"/>
                  <a:gd name="T43" fmla="*/ 49 h 190"/>
                  <a:gd name="T44" fmla="*/ 6 w 190"/>
                  <a:gd name="T45" fmla="*/ 60 h 190"/>
                  <a:gd name="T46" fmla="*/ 3 w 190"/>
                  <a:gd name="T47" fmla="*/ 72 h 190"/>
                  <a:gd name="T48" fmla="*/ 0 w 190"/>
                  <a:gd name="T49" fmla="*/ 83 h 190"/>
                  <a:gd name="T50" fmla="*/ 0 w 190"/>
                  <a:gd name="T51" fmla="*/ 95 h 190"/>
                  <a:gd name="T52" fmla="*/ 0 w 190"/>
                  <a:gd name="T53" fmla="*/ 107 h 190"/>
                  <a:gd name="T54" fmla="*/ 3 w 190"/>
                  <a:gd name="T55" fmla="*/ 119 h 190"/>
                  <a:gd name="T56" fmla="*/ 6 w 190"/>
                  <a:gd name="T57" fmla="*/ 130 h 190"/>
                  <a:gd name="T58" fmla="*/ 11 w 190"/>
                  <a:gd name="T59" fmla="*/ 141 h 190"/>
                  <a:gd name="T60" fmla="*/ 18 w 190"/>
                  <a:gd name="T61" fmla="*/ 151 h 190"/>
                  <a:gd name="T62" fmla="*/ 25 w 190"/>
                  <a:gd name="T63" fmla="*/ 160 h 190"/>
                  <a:gd name="T64" fmla="*/ 34 w 190"/>
                  <a:gd name="T65" fmla="*/ 168 h 190"/>
                  <a:gd name="T66" fmla="*/ 44 w 190"/>
                  <a:gd name="T67" fmla="*/ 175 h 190"/>
                  <a:gd name="T68" fmla="*/ 54 w 190"/>
                  <a:gd name="T69" fmla="*/ 181 h 190"/>
                  <a:gd name="T70" fmla="*/ 65 w 190"/>
                  <a:gd name="T71" fmla="*/ 185 h 190"/>
                  <a:gd name="T72" fmla="*/ 77 w 190"/>
                  <a:gd name="T73" fmla="*/ 188 h 190"/>
                  <a:gd name="T74" fmla="*/ 89 w 190"/>
                  <a:gd name="T75" fmla="*/ 190 h 190"/>
                  <a:gd name="T76" fmla="*/ 101 w 190"/>
                  <a:gd name="T77" fmla="*/ 190 h 190"/>
                  <a:gd name="T78" fmla="*/ 112 w 190"/>
                  <a:gd name="T79" fmla="*/ 188 h 190"/>
                  <a:gd name="T80" fmla="*/ 124 w 190"/>
                  <a:gd name="T81" fmla="*/ 185 h 190"/>
                  <a:gd name="T82" fmla="*/ 135 w 190"/>
                  <a:gd name="T83" fmla="*/ 181 h 190"/>
                  <a:gd name="T84" fmla="*/ 146 w 190"/>
                  <a:gd name="T85" fmla="*/ 175 h 190"/>
                  <a:gd name="T86" fmla="*/ 155 w 190"/>
                  <a:gd name="T87" fmla="*/ 168 h 190"/>
                  <a:gd name="T88" fmla="*/ 164 w 190"/>
                  <a:gd name="T89" fmla="*/ 160 h 190"/>
                  <a:gd name="T90" fmla="*/ 171 w 190"/>
                  <a:gd name="T91" fmla="*/ 151 h 190"/>
                  <a:gd name="T92" fmla="*/ 178 w 190"/>
                  <a:gd name="T93" fmla="*/ 141 h 190"/>
                  <a:gd name="T94" fmla="*/ 183 w 190"/>
                  <a:gd name="T95" fmla="*/ 130 h 190"/>
                  <a:gd name="T96" fmla="*/ 187 w 190"/>
                  <a:gd name="T97" fmla="*/ 119 h 190"/>
                  <a:gd name="T98" fmla="*/ 189 w 190"/>
                  <a:gd name="T99" fmla="*/ 107 h 190"/>
                  <a:gd name="T100" fmla="*/ 190 w 190"/>
                  <a:gd name="T101" fmla="*/ 95 h 190"/>
                  <a:gd name="T102" fmla="*/ 189 w 190"/>
                  <a:gd name="T103" fmla="*/ 8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0" h="190">
                    <a:moveTo>
                      <a:pt x="189" y="83"/>
                    </a:moveTo>
                    <a:lnTo>
                      <a:pt x="189" y="83"/>
                    </a:lnTo>
                    <a:lnTo>
                      <a:pt x="187" y="72"/>
                    </a:lnTo>
                    <a:lnTo>
                      <a:pt x="183" y="60"/>
                    </a:lnTo>
                    <a:lnTo>
                      <a:pt x="178" y="49"/>
                    </a:lnTo>
                    <a:lnTo>
                      <a:pt x="171" y="39"/>
                    </a:lnTo>
                    <a:lnTo>
                      <a:pt x="164" y="30"/>
                    </a:lnTo>
                    <a:lnTo>
                      <a:pt x="155" y="22"/>
                    </a:lnTo>
                    <a:lnTo>
                      <a:pt x="146" y="15"/>
                    </a:lnTo>
                    <a:lnTo>
                      <a:pt x="135" y="9"/>
                    </a:lnTo>
                    <a:lnTo>
                      <a:pt x="124" y="5"/>
                    </a:lnTo>
                    <a:lnTo>
                      <a:pt x="112" y="2"/>
                    </a:lnTo>
                    <a:lnTo>
                      <a:pt x="101" y="0"/>
                    </a:lnTo>
                    <a:lnTo>
                      <a:pt x="89" y="0"/>
                    </a:lnTo>
                    <a:lnTo>
                      <a:pt x="77" y="2"/>
                    </a:lnTo>
                    <a:lnTo>
                      <a:pt x="65" y="5"/>
                    </a:lnTo>
                    <a:lnTo>
                      <a:pt x="54" y="9"/>
                    </a:lnTo>
                    <a:lnTo>
                      <a:pt x="44" y="15"/>
                    </a:lnTo>
                    <a:lnTo>
                      <a:pt x="34" y="22"/>
                    </a:lnTo>
                    <a:lnTo>
                      <a:pt x="25" y="30"/>
                    </a:lnTo>
                    <a:lnTo>
                      <a:pt x="18" y="39"/>
                    </a:lnTo>
                    <a:lnTo>
                      <a:pt x="11" y="49"/>
                    </a:lnTo>
                    <a:lnTo>
                      <a:pt x="6" y="60"/>
                    </a:lnTo>
                    <a:lnTo>
                      <a:pt x="3" y="72"/>
                    </a:lnTo>
                    <a:lnTo>
                      <a:pt x="0" y="83"/>
                    </a:lnTo>
                    <a:lnTo>
                      <a:pt x="0" y="95"/>
                    </a:lnTo>
                    <a:lnTo>
                      <a:pt x="0" y="107"/>
                    </a:lnTo>
                    <a:lnTo>
                      <a:pt x="3" y="119"/>
                    </a:lnTo>
                    <a:lnTo>
                      <a:pt x="6" y="130"/>
                    </a:lnTo>
                    <a:lnTo>
                      <a:pt x="11" y="141"/>
                    </a:lnTo>
                    <a:lnTo>
                      <a:pt x="18" y="151"/>
                    </a:lnTo>
                    <a:lnTo>
                      <a:pt x="25" y="160"/>
                    </a:lnTo>
                    <a:lnTo>
                      <a:pt x="34" y="168"/>
                    </a:lnTo>
                    <a:lnTo>
                      <a:pt x="44" y="175"/>
                    </a:lnTo>
                    <a:lnTo>
                      <a:pt x="54" y="181"/>
                    </a:lnTo>
                    <a:lnTo>
                      <a:pt x="65" y="185"/>
                    </a:lnTo>
                    <a:lnTo>
                      <a:pt x="77" y="188"/>
                    </a:lnTo>
                    <a:lnTo>
                      <a:pt x="89" y="190"/>
                    </a:lnTo>
                    <a:lnTo>
                      <a:pt x="101" y="190"/>
                    </a:lnTo>
                    <a:lnTo>
                      <a:pt x="112" y="188"/>
                    </a:lnTo>
                    <a:lnTo>
                      <a:pt x="124" y="185"/>
                    </a:lnTo>
                    <a:lnTo>
                      <a:pt x="135" y="181"/>
                    </a:lnTo>
                    <a:lnTo>
                      <a:pt x="146" y="175"/>
                    </a:lnTo>
                    <a:lnTo>
                      <a:pt x="155" y="168"/>
                    </a:lnTo>
                    <a:lnTo>
                      <a:pt x="164" y="160"/>
                    </a:lnTo>
                    <a:lnTo>
                      <a:pt x="171" y="151"/>
                    </a:lnTo>
                    <a:lnTo>
                      <a:pt x="178" y="141"/>
                    </a:lnTo>
                    <a:lnTo>
                      <a:pt x="183" y="130"/>
                    </a:lnTo>
                    <a:lnTo>
                      <a:pt x="187" y="119"/>
                    </a:lnTo>
                    <a:lnTo>
                      <a:pt x="189" y="107"/>
                    </a:lnTo>
                    <a:lnTo>
                      <a:pt x="190" y="95"/>
                    </a:lnTo>
                    <a:lnTo>
                      <a:pt x="189" y="83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70" name="Freeform 1160"/>
              <p:cNvSpPr>
                <a:spLocks/>
              </p:cNvSpPr>
              <p:nvPr/>
            </p:nvSpPr>
            <p:spPr bwMode="auto">
              <a:xfrm>
                <a:off x="5218" y="3027"/>
                <a:ext cx="148" cy="148"/>
              </a:xfrm>
              <a:custGeom>
                <a:avLst/>
                <a:gdLst>
                  <a:gd name="T0" fmla="*/ 286 w 287"/>
                  <a:gd name="T1" fmla="*/ 126 h 287"/>
                  <a:gd name="T2" fmla="*/ 286 w 287"/>
                  <a:gd name="T3" fmla="*/ 126 h 287"/>
                  <a:gd name="T4" fmla="*/ 283 w 287"/>
                  <a:gd name="T5" fmla="*/ 108 h 287"/>
                  <a:gd name="T6" fmla="*/ 277 w 287"/>
                  <a:gd name="T7" fmla="*/ 91 h 287"/>
                  <a:gd name="T8" fmla="*/ 269 w 287"/>
                  <a:gd name="T9" fmla="*/ 74 h 287"/>
                  <a:gd name="T10" fmla="*/ 260 w 287"/>
                  <a:gd name="T11" fmla="*/ 59 h 287"/>
                  <a:gd name="T12" fmla="*/ 248 w 287"/>
                  <a:gd name="T13" fmla="*/ 45 h 287"/>
                  <a:gd name="T14" fmla="*/ 235 w 287"/>
                  <a:gd name="T15" fmla="*/ 33 h 287"/>
                  <a:gd name="T16" fmla="*/ 220 w 287"/>
                  <a:gd name="T17" fmla="*/ 22 h 287"/>
                  <a:gd name="T18" fmla="*/ 205 w 287"/>
                  <a:gd name="T19" fmla="*/ 14 h 287"/>
                  <a:gd name="T20" fmla="*/ 188 w 287"/>
                  <a:gd name="T21" fmla="*/ 7 h 287"/>
                  <a:gd name="T22" fmla="*/ 170 w 287"/>
                  <a:gd name="T23" fmla="*/ 3 h 287"/>
                  <a:gd name="T24" fmla="*/ 152 w 287"/>
                  <a:gd name="T25" fmla="*/ 0 h 287"/>
                  <a:gd name="T26" fmla="*/ 134 w 287"/>
                  <a:gd name="T27" fmla="*/ 0 h 287"/>
                  <a:gd name="T28" fmla="*/ 117 w 287"/>
                  <a:gd name="T29" fmla="*/ 3 h 287"/>
                  <a:gd name="T30" fmla="*/ 99 w 287"/>
                  <a:gd name="T31" fmla="*/ 7 h 287"/>
                  <a:gd name="T32" fmla="*/ 82 w 287"/>
                  <a:gd name="T33" fmla="*/ 14 h 287"/>
                  <a:gd name="T34" fmla="*/ 66 w 287"/>
                  <a:gd name="T35" fmla="*/ 22 h 287"/>
                  <a:gd name="T36" fmla="*/ 52 w 287"/>
                  <a:gd name="T37" fmla="*/ 33 h 287"/>
                  <a:gd name="T38" fmla="*/ 39 w 287"/>
                  <a:gd name="T39" fmla="*/ 45 h 287"/>
                  <a:gd name="T40" fmla="*/ 27 w 287"/>
                  <a:gd name="T41" fmla="*/ 59 h 287"/>
                  <a:gd name="T42" fmla="*/ 18 w 287"/>
                  <a:gd name="T43" fmla="*/ 74 h 287"/>
                  <a:gd name="T44" fmla="*/ 10 w 287"/>
                  <a:gd name="T45" fmla="*/ 91 h 287"/>
                  <a:gd name="T46" fmla="*/ 4 w 287"/>
                  <a:gd name="T47" fmla="*/ 108 h 287"/>
                  <a:gd name="T48" fmla="*/ 1 w 287"/>
                  <a:gd name="T49" fmla="*/ 126 h 287"/>
                  <a:gd name="T50" fmla="*/ 0 w 287"/>
                  <a:gd name="T51" fmla="*/ 144 h 287"/>
                  <a:gd name="T52" fmla="*/ 1 w 287"/>
                  <a:gd name="T53" fmla="*/ 162 h 287"/>
                  <a:gd name="T54" fmla="*/ 4 w 287"/>
                  <a:gd name="T55" fmla="*/ 179 h 287"/>
                  <a:gd name="T56" fmla="*/ 10 w 287"/>
                  <a:gd name="T57" fmla="*/ 197 h 287"/>
                  <a:gd name="T58" fmla="*/ 18 w 287"/>
                  <a:gd name="T59" fmla="*/ 213 h 287"/>
                  <a:gd name="T60" fmla="*/ 27 w 287"/>
                  <a:gd name="T61" fmla="*/ 228 h 287"/>
                  <a:gd name="T62" fmla="*/ 39 w 287"/>
                  <a:gd name="T63" fmla="*/ 242 h 287"/>
                  <a:gd name="T64" fmla="*/ 52 w 287"/>
                  <a:gd name="T65" fmla="*/ 254 h 287"/>
                  <a:gd name="T66" fmla="*/ 66 w 287"/>
                  <a:gd name="T67" fmla="*/ 265 h 287"/>
                  <a:gd name="T68" fmla="*/ 82 w 287"/>
                  <a:gd name="T69" fmla="*/ 274 h 287"/>
                  <a:gd name="T70" fmla="*/ 99 w 287"/>
                  <a:gd name="T71" fmla="*/ 280 h 287"/>
                  <a:gd name="T72" fmla="*/ 117 w 287"/>
                  <a:gd name="T73" fmla="*/ 285 h 287"/>
                  <a:gd name="T74" fmla="*/ 134 w 287"/>
                  <a:gd name="T75" fmla="*/ 287 h 287"/>
                  <a:gd name="T76" fmla="*/ 152 w 287"/>
                  <a:gd name="T77" fmla="*/ 287 h 287"/>
                  <a:gd name="T78" fmla="*/ 170 w 287"/>
                  <a:gd name="T79" fmla="*/ 285 h 287"/>
                  <a:gd name="T80" fmla="*/ 188 w 287"/>
                  <a:gd name="T81" fmla="*/ 280 h 287"/>
                  <a:gd name="T82" fmla="*/ 205 w 287"/>
                  <a:gd name="T83" fmla="*/ 274 h 287"/>
                  <a:gd name="T84" fmla="*/ 220 w 287"/>
                  <a:gd name="T85" fmla="*/ 265 h 287"/>
                  <a:gd name="T86" fmla="*/ 235 w 287"/>
                  <a:gd name="T87" fmla="*/ 254 h 287"/>
                  <a:gd name="T88" fmla="*/ 248 w 287"/>
                  <a:gd name="T89" fmla="*/ 242 h 287"/>
                  <a:gd name="T90" fmla="*/ 260 w 287"/>
                  <a:gd name="T91" fmla="*/ 228 h 287"/>
                  <a:gd name="T92" fmla="*/ 269 w 287"/>
                  <a:gd name="T93" fmla="*/ 213 h 287"/>
                  <a:gd name="T94" fmla="*/ 277 w 287"/>
                  <a:gd name="T95" fmla="*/ 197 h 287"/>
                  <a:gd name="T96" fmla="*/ 283 w 287"/>
                  <a:gd name="T97" fmla="*/ 179 h 287"/>
                  <a:gd name="T98" fmla="*/ 286 w 287"/>
                  <a:gd name="T99" fmla="*/ 162 h 287"/>
                  <a:gd name="T100" fmla="*/ 287 w 287"/>
                  <a:gd name="T101" fmla="*/ 144 h 287"/>
                  <a:gd name="T102" fmla="*/ 286 w 287"/>
                  <a:gd name="T103" fmla="*/ 126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7" h="287">
                    <a:moveTo>
                      <a:pt x="286" y="126"/>
                    </a:moveTo>
                    <a:lnTo>
                      <a:pt x="286" y="126"/>
                    </a:lnTo>
                    <a:lnTo>
                      <a:pt x="283" y="108"/>
                    </a:lnTo>
                    <a:lnTo>
                      <a:pt x="277" y="91"/>
                    </a:lnTo>
                    <a:lnTo>
                      <a:pt x="269" y="74"/>
                    </a:lnTo>
                    <a:lnTo>
                      <a:pt x="260" y="59"/>
                    </a:lnTo>
                    <a:lnTo>
                      <a:pt x="248" y="45"/>
                    </a:lnTo>
                    <a:lnTo>
                      <a:pt x="235" y="33"/>
                    </a:lnTo>
                    <a:lnTo>
                      <a:pt x="220" y="22"/>
                    </a:lnTo>
                    <a:lnTo>
                      <a:pt x="205" y="14"/>
                    </a:lnTo>
                    <a:lnTo>
                      <a:pt x="188" y="7"/>
                    </a:lnTo>
                    <a:lnTo>
                      <a:pt x="170" y="3"/>
                    </a:lnTo>
                    <a:lnTo>
                      <a:pt x="152" y="0"/>
                    </a:lnTo>
                    <a:lnTo>
                      <a:pt x="134" y="0"/>
                    </a:lnTo>
                    <a:lnTo>
                      <a:pt x="117" y="3"/>
                    </a:lnTo>
                    <a:lnTo>
                      <a:pt x="99" y="7"/>
                    </a:lnTo>
                    <a:lnTo>
                      <a:pt x="82" y="14"/>
                    </a:lnTo>
                    <a:lnTo>
                      <a:pt x="66" y="22"/>
                    </a:lnTo>
                    <a:lnTo>
                      <a:pt x="52" y="33"/>
                    </a:lnTo>
                    <a:lnTo>
                      <a:pt x="39" y="45"/>
                    </a:lnTo>
                    <a:lnTo>
                      <a:pt x="27" y="59"/>
                    </a:lnTo>
                    <a:lnTo>
                      <a:pt x="18" y="74"/>
                    </a:lnTo>
                    <a:lnTo>
                      <a:pt x="10" y="91"/>
                    </a:lnTo>
                    <a:lnTo>
                      <a:pt x="4" y="108"/>
                    </a:lnTo>
                    <a:lnTo>
                      <a:pt x="1" y="126"/>
                    </a:lnTo>
                    <a:lnTo>
                      <a:pt x="0" y="144"/>
                    </a:lnTo>
                    <a:lnTo>
                      <a:pt x="1" y="162"/>
                    </a:lnTo>
                    <a:lnTo>
                      <a:pt x="4" y="179"/>
                    </a:lnTo>
                    <a:lnTo>
                      <a:pt x="10" y="197"/>
                    </a:lnTo>
                    <a:lnTo>
                      <a:pt x="18" y="213"/>
                    </a:lnTo>
                    <a:lnTo>
                      <a:pt x="27" y="228"/>
                    </a:lnTo>
                    <a:lnTo>
                      <a:pt x="39" y="242"/>
                    </a:lnTo>
                    <a:lnTo>
                      <a:pt x="52" y="254"/>
                    </a:lnTo>
                    <a:lnTo>
                      <a:pt x="66" y="265"/>
                    </a:lnTo>
                    <a:lnTo>
                      <a:pt x="82" y="274"/>
                    </a:lnTo>
                    <a:lnTo>
                      <a:pt x="99" y="280"/>
                    </a:lnTo>
                    <a:lnTo>
                      <a:pt x="117" y="285"/>
                    </a:lnTo>
                    <a:lnTo>
                      <a:pt x="134" y="287"/>
                    </a:lnTo>
                    <a:lnTo>
                      <a:pt x="152" y="287"/>
                    </a:lnTo>
                    <a:lnTo>
                      <a:pt x="170" y="285"/>
                    </a:lnTo>
                    <a:lnTo>
                      <a:pt x="188" y="280"/>
                    </a:lnTo>
                    <a:lnTo>
                      <a:pt x="205" y="274"/>
                    </a:lnTo>
                    <a:lnTo>
                      <a:pt x="220" y="265"/>
                    </a:lnTo>
                    <a:lnTo>
                      <a:pt x="235" y="254"/>
                    </a:lnTo>
                    <a:lnTo>
                      <a:pt x="248" y="242"/>
                    </a:lnTo>
                    <a:lnTo>
                      <a:pt x="260" y="228"/>
                    </a:lnTo>
                    <a:lnTo>
                      <a:pt x="269" y="213"/>
                    </a:lnTo>
                    <a:lnTo>
                      <a:pt x="277" y="197"/>
                    </a:lnTo>
                    <a:lnTo>
                      <a:pt x="283" y="179"/>
                    </a:lnTo>
                    <a:lnTo>
                      <a:pt x="286" y="162"/>
                    </a:lnTo>
                    <a:lnTo>
                      <a:pt x="287" y="144"/>
                    </a:lnTo>
                    <a:lnTo>
                      <a:pt x="286" y="12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71" name="Freeform 1161"/>
              <p:cNvSpPr>
                <a:spLocks/>
              </p:cNvSpPr>
              <p:nvPr/>
            </p:nvSpPr>
            <p:spPr bwMode="auto">
              <a:xfrm>
                <a:off x="5218" y="3027"/>
                <a:ext cx="148" cy="148"/>
              </a:xfrm>
              <a:custGeom>
                <a:avLst/>
                <a:gdLst>
                  <a:gd name="T0" fmla="*/ 286 w 287"/>
                  <a:gd name="T1" fmla="*/ 126 h 287"/>
                  <a:gd name="T2" fmla="*/ 286 w 287"/>
                  <a:gd name="T3" fmla="*/ 126 h 287"/>
                  <a:gd name="T4" fmla="*/ 283 w 287"/>
                  <a:gd name="T5" fmla="*/ 108 h 287"/>
                  <a:gd name="T6" fmla="*/ 277 w 287"/>
                  <a:gd name="T7" fmla="*/ 91 h 287"/>
                  <a:gd name="T8" fmla="*/ 269 w 287"/>
                  <a:gd name="T9" fmla="*/ 74 h 287"/>
                  <a:gd name="T10" fmla="*/ 260 w 287"/>
                  <a:gd name="T11" fmla="*/ 59 h 287"/>
                  <a:gd name="T12" fmla="*/ 248 w 287"/>
                  <a:gd name="T13" fmla="*/ 45 h 287"/>
                  <a:gd name="T14" fmla="*/ 235 w 287"/>
                  <a:gd name="T15" fmla="*/ 33 h 287"/>
                  <a:gd name="T16" fmla="*/ 220 w 287"/>
                  <a:gd name="T17" fmla="*/ 22 h 287"/>
                  <a:gd name="T18" fmla="*/ 205 w 287"/>
                  <a:gd name="T19" fmla="*/ 14 h 287"/>
                  <a:gd name="T20" fmla="*/ 188 w 287"/>
                  <a:gd name="T21" fmla="*/ 7 h 287"/>
                  <a:gd name="T22" fmla="*/ 170 w 287"/>
                  <a:gd name="T23" fmla="*/ 3 h 287"/>
                  <a:gd name="T24" fmla="*/ 152 w 287"/>
                  <a:gd name="T25" fmla="*/ 0 h 287"/>
                  <a:gd name="T26" fmla="*/ 134 w 287"/>
                  <a:gd name="T27" fmla="*/ 0 h 287"/>
                  <a:gd name="T28" fmla="*/ 117 w 287"/>
                  <a:gd name="T29" fmla="*/ 3 h 287"/>
                  <a:gd name="T30" fmla="*/ 99 w 287"/>
                  <a:gd name="T31" fmla="*/ 7 h 287"/>
                  <a:gd name="T32" fmla="*/ 82 w 287"/>
                  <a:gd name="T33" fmla="*/ 14 h 287"/>
                  <a:gd name="T34" fmla="*/ 66 w 287"/>
                  <a:gd name="T35" fmla="*/ 22 h 287"/>
                  <a:gd name="T36" fmla="*/ 52 w 287"/>
                  <a:gd name="T37" fmla="*/ 33 h 287"/>
                  <a:gd name="T38" fmla="*/ 39 w 287"/>
                  <a:gd name="T39" fmla="*/ 45 h 287"/>
                  <a:gd name="T40" fmla="*/ 27 w 287"/>
                  <a:gd name="T41" fmla="*/ 59 h 287"/>
                  <a:gd name="T42" fmla="*/ 18 w 287"/>
                  <a:gd name="T43" fmla="*/ 74 h 287"/>
                  <a:gd name="T44" fmla="*/ 10 w 287"/>
                  <a:gd name="T45" fmla="*/ 91 h 287"/>
                  <a:gd name="T46" fmla="*/ 4 w 287"/>
                  <a:gd name="T47" fmla="*/ 108 h 287"/>
                  <a:gd name="T48" fmla="*/ 1 w 287"/>
                  <a:gd name="T49" fmla="*/ 126 h 287"/>
                  <a:gd name="T50" fmla="*/ 0 w 287"/>
                  <a:gd name="T51" fmla="*/ 144 h 287"/>
                  <a:gd name="T52" fmla="*/ 1 w 287"/>
                  <a:gd name="T53" fmla="*/ 162 h 287"/>
                  <a:gd name="T54" fmla="*/ 4 w 287"/>
                  <a:gd name="T55" fmla="*/ 179 h 287"/>
                  <a:gd name="T56" fmla="*/ 10 w 287"/>
                  <a:gd name="T57" fmla="*/ 197 h 287"/>
                  <a:gd name="T58" fmla="*/ 18 w 287"/>
                  <a:gd name="T59" fmla="*/ 213 h 287"/>
                  <a:gd name="T60" fmla="*/ 27 w 287"/>
                  <a:gd name="T61" fmla="*/ 228 h 287"/>
                  <a:gd name="T62" fmla="*/ 39 w 287"/>
                  <a:gd name="T63" fmla="*/ 242 h 287"/>
                  <a:gd name="T64" fmla="*/ 52 w 287"/>
                  <a:gd name="T65" fmla="*/ 254 h 287"/>
                  <a:gd name="T66" fmla="*/ 66 w 287"/>
                  <a:gd name="T67" fmla="*/ 265 h 287"/>
                  <a:gd name="T68" fmla="*/ 82 w 287"/>
                  <a:gd name="T69" fmla="*/ 274 h 287"/>
                  <a:gd name="T70" fmla="*/ 99 w 287"/>
                  <a:gd name="T71" fmla="*/ 280 h 287"/>
                  <a:gd name="T72" fmla="*/ 117 w 287"/>
                  <a:gd name="T73" fmla="*/ 285 h 287"/>
                  <a:gd name="T74" fmla="*/ 134 w 287"/>
                  <a:gd name="T75" fmla="*/ 287 h 287"/>
                  <a:gd name="T76" fmla="*/ 152 w 287"/>
                  <a:gd name="T77" fmla="*/ 287 h 287"/>
                  <a:gd name="T78" fmla="*/ 170 w 287"/>
                  <a:gd name="T79" fmla="*/ 285 h 287"/>
                  <a:gd name="T80" fmla="*/ 188 w 287"/>
                  <a:gd name="T81" fmla="*/ 280 h 287"/>
                  <a:gd name="T82" fmla="*/ 205 w 287"/>
                  <a:gd name="T83" fmla="*/ 274 h 287"/>
                  <a:gd name="T84" fmla="*/ 220 w 287"/>
                  <a:gd name="T85" fmla="*/ 265 h 287"/>
                  <a:gd name="T86" fmla="*/ 235 w 287"/>
                  <a:gd name="T87" fmla="*/ 254 h 287"/>
                  <a:gd name="T88" fmla="*/ 248 w 287"/>
                  <a:gd name="T89" fmla="*/ 242 h 287"/>
                  <a:gd name="T90" fmla="*/ 260 w 287"/>
                  <a:gd name="T91" fmla="*/ 228 h 287"/>
                  <a:gd name="T92" fmla="*/ 269 w 287"/>
                  <a:gd name="T93" fmla="*/ 213 h 287"/>
                  <a:gd name="T94" fmla="*/ 277 w 287"/>
                  <a:gd name="T95" fmla="*/ 197 h 287"/>
                  <a:gd name="T96" fmla="*/ 283 w 287"/>
                  <a:gd name="T97" fmla="*/ 179 h 287"/>
                  <a:gd name="T98" fmla="*/ 286 w 287"/>
                  <a:gd name="T99" fmla="*/ 162 h 287"/>
                  <a:gd name="T100" fmla="*/ 287 w 287"/>
                  <a:gd name="T101" fmla="*/ 144 h 287"/>
                  <a:gd name="T102" fmla="*/ 286 w 287"/>
                  <a:gd name="T103" fmla="*/ 126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7" h="287">
                    <a:moveTo>
                      <a:pt x="286" y="126"/>
                    </a:moveTo>
                    <a:lnTo>
                      <a:pt x="286" y="126"/>
                    </a:lnTo>
                    <a:lnTo>
                      <a:pt x="283" y="108"/>
                    </a:lnTo>
                    <a:lnTo>
                      <a:pt x="277" y="91"/>
                    </a:lnTo>
                    <a:lnTo>
                      <a:pt x="269" y="74"/>
                    </a:lnTo>
                    <a:lnTo>
                      <a:pt x="260" y="59"/>
                    </a:lnTo>
                    <a:lnTo>
                      <a:pt x="248" y="45"/>
                    </a:lnTo>
                    <a:lnTo>
                      <a:pt x="235" y="33"/>
                    </a:lnTo>
                    <a:lnTo>
                      <a:pt x="220" y="22"/>
                    </a:lnTo>
                    <a:lnTo>
                      <a:pt x="205" y="14"/>
                    </a:lnTo>
                    <a:lnTo>
                      <a:pt x="188" y="7"/>
                    </a:lnTo>
                    <a:lnTo>
                      <a:pt x="170" y="3"/>
                    </a:lnTo>
                    <a:lnTo>
                      <a:pt x="152" y="0"/>
                    </a:lnTo>
                    <a:lnTo>
                      <a:pt x="134" y="0"/>
                    </a:lnTo>
                    <a:lnTo>
                      <a:pt x="117" y="3"/>
                    </a:lnTo>
                    <a:lnTo>
                      <a:pt x="99" y="7"/>
                    </a:lnTo>
                    <a:lnTo>
                      <a:pt x="82" y="14"/>
                    </a:lnTo>
                    <a:lnTo>
                      <a:pt x="66" y="22"/>
                    </a:lnTo>
                    <a:lnTo>
                      <a:pt x="52" y="33"/>
                    </a:lnTo>
                    <a:lnTo>
                      <a:pt x="39" y="45"/>
                    </a:lnTo>
                    <a:lnTo>
                      <a:pt x="27" y="59"/>
                    </a:lnTo>
                    <a:lnTo>
                      <a:pt x="18" y="74"/>
                    </a:lnTo>
                    <a:lnTo>
                      <a:pt x="10" y="91"/>
                    </a:lnTo>
                    <a:lnTo>
                      <a:pt x="4" y="108"/>
                    </a:lnTo>
                    <a:lnTo>
                      <a:pt x="1" y="126"/>
                    </a:lnTo>
                    <a:lnTo>
                      <a:pt x="0" y="144"/>
                    </a:lnTo>
                    <a:lnTo>
                      <a:pt x="1" y="162"/>
                    </a:lnTo>
                    <a:lnTo>
                      <a:pt x="4" y="179"/>
                    </a:lnTo>
                    <a:lnTo>
                      <a:pt x="10" y="197"/>
                    </a:lnTo>
                    <a:lnTo>
                      <a:pt x="18" y="213"/>
                    </a:lnTo>
                    <a:lnTo>
                      <a:pt x="27" y="228"/>
                    </a:lnTo>
                    <a:lnTo>
                      <a:pt x="39" y="242"/>
                    </a:lnTo>
                    <a:lnTo>
                      <a:pt x="52" y="254"/>
                    </a:lnTo>
                    <a:lnTo>
                      <a:pt x="66" y="265"/>
                    </a:lnTo>
                    <a:lnTo>
                      <a:pt x="82" y="274"/>
                    </a:lnTo>
                    <a:lnTo>
                      <a:pt x="99" y="280"/>
                    </a:lnTo>
                    <a:lnTo>
                      <a:pt x="117" y="285"/>
                    </a:lnTo>
                    <a:lnTo>
                      <a:pt x="134" y="287"/>
                    </a:lnTo>
                    <a:lnTo>
                      <a:pt x="152" y="287"/>
                    </a:lnTo>
                    <a:lnTo>
                      <a:pt x="170" y="285"/>
                    </a:lnTo>
                    <a:lnTo>
                      <a:pt x="188" y="280"/>
                    </a:lnTo>
                    <a:lnTo>
                      <a:pt x="205" y="274"/>
                    </a:lnTo>
                    <a:lnTo>
                      <a:pt x="220" y="265"/>
                    </a:lnTo>
                    <a:lnTo>
                      <a:pt x="235" y="254"/>
                    </a:lnTo>
                    <a:lnTo>
                      <a:pt x="248" y="242"/>
                    </a:lnTo>
                    <a:lnTo>
                      <a:pt x="260" y="228"/>
                    </a:lnTo>
                    <a:lnTo>
                      <a:pt x="269" y="213"/>
                    </a:lnTo>
                    <a:lnTo>
                      <a:pt x="277" y="197"/>
                    </a:lnTo>
                    <a:lnTo>
                      <a:pt x="283" y="179"/>
                    </a:lnTo>
                    <a:lnTo>
                      <a:pt x="286" y="162"/>
                    </a:lnTo>
                    <a:lnTo>
                      <a:pt x="287" y="144"/>
                    </a:lnTo>
                    <a:lnTo>
                      <a:pt x="286" y="126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72" name="Freeform 1162"/>
              <p:cNvSpPr>
                <a:spLocks/>
              </p:cNvSpPr>
              <p:nvPr/>
            </p:nvSpPr>
            <p:spPr bwMode="auto">
              <a:xfrm>
                <a:off x="5580" y="1688"/>
                <a:ext cx="146" cy="145"/>
              </a:xfrm>
              <a:custGeom>
                <a:avLst/>
                <a:gdLst>
                  <a:gd name="T0" fmla="*/ 281 w 282"/>
                  <a:gd name="T1" fmla="*/ 123 h 281"/>
                  <a:gd name="T2" fmla="*/ 281 w 282"/>
                  <a:gd name="T3" fmla="*/ 123 h 281"/>
                  <a:gd name="T4" fmla="*/ 277 w 282"/>
                  <a:gd name="T5" fmla="*/ 106 h 281"/>
                  <a:gd name="T6" fmla="*/ 272 w 282"/>
                  <a:gd name="T7" fmla="*/ 89 h 281"/>
                  <a:gd name="T8" fmla="*/ 264 w 282"/>
                  <a:gd name="T9" fmla="*/ 73 h 281"/>
                  <a:gd name="T10" fmla="*/ 255 w 282"/>
                  <a:gd name="T11" fmla="*/ 58 h 281"/>
                  <a:gd name="T12" fmla="*/ 243 w 282"/>
                  <a:gd name="T13" fmla="*/ 44 h 281"/>
                  <a:gd name="T14" fmla="*/ 231 w 282"/>
                  <a:gd name="T15" fmla="*/ 32 h 281"/>
                  <a:gd name="T16" fmla="*/ 216 w 282"/>
                  <a:gd name="T17" fmla="*/ 22 h 281"/>
                  <a:gd name="T18" fmla="*/ 201 w 282"/>
                  <a:gd name="T19" fmla="*/ 13 h 281"/>
                  <a:gd name="T20" fmla="*/ 184 w 282"/>
                  <a:gd name="T21" fmla="*/ 7 h 281"/>
                  <a:gd name="T22" fmla="*/ 167 w 282"/>
                  <a:gd name="T23" fmla="*/ 2 h 281"/>
                  <a:gd name="T24" fmla="*/ 150 w 282"/>
                  <a:gd name="T25" fmla="*/ 0 h 281"/>
                  <a:gd name="T26" fmla="*/ 132 w 282"/>
                  <a:gd name="T27" fmla="*/ 0 h 281"/>
                  <a:gd name="T28" fmla="*/ 114 w 282"/>
                  <a:gd name="T29" fmla="*/ 2 h 281"/>
                  <a:gd name="T30" fmla="*/ 97 w 282"/>
                  <a:gd name="T31" fmla="*/ 7 h 281"/>
                  <a:gd name="T32" fmla="*/ 81 w 282"/>
                  <a:gd name="T33" fmla="*/ 13 h 281"/>
                  <a:gd name="T34" fmla="*/ 65 w 282"/>
                  <a:gd name="T35" fmla="*/ 22 h 281"/>
                  <a:gd name="T36" fmla="*/ 51 w 282"/>
                  <a:gd name="T37" fmla="*/ 32 h 281"/>
                  <a:gd name="T38" fmla="*/ 38 w 282"/>
                  <a:gd name="T39" fmla="*/ 44 h 281"/>
                  <a:gd name="T40" fmla="*/ 26 w 282"/>
                  <a:gd name="T41" fmla="*/ 58 h 281"/>
                  <a:gd name="T42" fmla="*/ 17 w 282"/>
                  <a:gd name="T43" fmla="*/ 73 h 281"/>
                  <a:gd name="T44" fmla="*/ 10 w 282"/>
                  <a:gd name="T45" fmla="*/ 89 h 281"/>
                  <a:gd name="T46" fmla="*/ 4 w 282"/>
                  <a:gd name="T47" fmla="*/ 106 h 281"/>
                  <a:gd name="T48" fmla="*/ 1 w 282"/>
                  <a:gd name="T49" fmla="*/ 123 h 281"/>
                  <a:gd name="T50" fmla="*/ 0 w 282"/>
                  <a:gd name="T51" fmla="*/ 141 h 281"/>
                  <a:gd name="T52" fmla="*/ 1 w 282"/>
                  <a:gd name="T53" fmla="*/ 158 h 281"/>
                  <a:gd name="T54" fmla="*/ 4 w 282"/>
                  <a:gd name="T55" fmla="*/ 176 h 281"/>
                  <a:gd name="T56" fmla="*/ 10 w 282"/>
                  <a:gd name="T57" fmla="*/ 193 h 281"/>
                  <a:gd name="T58" fmla="*/ 17 w 282"/>
                  <a:gd name="T59" fmla="*/ 209 h 281"/>
                  <a:gd name="T60" fmla="*/ 26 w 282"/>
                  <a:gd name="T61" fmla="*/ 224 h 281"/>
                  <a:gd name="T62" fmla="*/ 38 w 282"/>
                  <a:gd name="T63" fmla="*/ 237 h 281"/>
                  <a:gd name="T64" fmla="*/ 51 w 282"/>
                  <a:gd name="T65" fmla="*/ 249 h 281"/>
                  <a:gd name="T66" fmla="*/ 65 w 282"/>
                  <a:gd name="T67" fmla="*/ 260 h 281"/>
                  <a:gd name="T68" fmla="*/ 81 w 282"/>
                  <a:gd name="T69" fmla="*/ 268 h 281"/>
                  <a:gd name="T70" fmla="*/ 97 w 282"/>
                  <a:gd name="T71" fmla="*/ 275 h 281"/>
                  <a:gd name="T72" fmla="*/ 114 w 282"/>
                  <a:gd name="T73" fmla="*/ 279 h 281"/>
                  <a:gd name="T74" fmla="*/ 132 w 282"/>
                  <a:gd name="T75" fmla="*/ 281 h 281"/>
                  <a:gd name="T76" fmla="*/ 150 w 282"/>
                  <a:gd name="T77" fmla="*/ 281 h 281"/>
                  <a:gd name="T78" fmla="*/ 167 w 282"/>
                  <a:gd name="T79" fmla="*/ 279 h 281"/>
                  <a:gd name="T80" fmla="*/ 184 w 282"/>
                  <a:gd name="T81" fmla="*/ 275 h 281"/>
                  <a:gd name="T82" fmla="*/ 201 w 282"/>
                  <a:gd name="T83" fmla="*/ 268 h 281"/>
                  <a:gd name="T84" fmla="*/ 216 w 282"/>
                  <a:gd name="T85" fmla="*/ 260 h 281"/>
                  <a:gd name="T86" fmla="*/ 231 w 282"/>
                  <a:gd name="T87" fmla="*/ 249 h 281"/>
                  <a:gd name="T88" fmla="*/ 243 w 282"/>
                  <a:gd name="T89" fmla="*/ 237 h 281"/>
                  <a:gd name="T90" fmla="*/ 255 w 282"/>
                  <a:gd name="T91" fmla="*/ 224 h 281"/>
                  <a:gd name="T92" fmla="*/ 264 w 282"/>
                  <a:gd name="T93" fmla="*/ 209 h 281"/>
                  <a:gd name="T94" fmla="*/ 272 w 282"/>
                  <a:gd name="T95" fmla="*/ 193 h 281"/>
                  <a:gd name="T96" fmla="*/ 277 w 282"/>
                  <a:gd name="T97" fmla="*/ 176 h 281"/>
                  <a:gd name="T98" fmla="*/ 281 w 282"/>
                  <a:gd name="T99" fmla="*/ 158 h 281"/>
                  <a:gd name="T100" fmla="*/ 282 w 282"/>
                  <a:gd name="T101" fmla="*/ 141 h 281"/>
                  <a:gd name="T102" fmla="*/ 281 w 282"/>
                  <a:gd name="T103" fmla="*/ 123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2" h="281">
                    <a:moveTo>
                      <a:pt x="281" y="123"/>
                    </a:moveTo>
                    <a:lnTo>
                      <a:pt x="281" y="123"/>
                    </a:lnTo>
                    <a:lnTo>
                      <a:pt x="277" y="106"/>
                    </a:lnTo>
                    <a:lnTo>
                      <a:pt x="272" y="89"/>
                    </a:lnTo>
                    <a:lnTo>
                      <a:pt x="264" y="73"/>
                    </a:lnTo>
                    <a:lnTo>
                      <a:pt x="255" y="58"/>
                    </a:lnTo>
                    <a:lnTo>
                      <a:pt x="243" y="44"/>
                    </a:lnTo>
                    <a:lnTo>
                      <a:pt x="231" y="32"/>
                    </a:lnTo>
                    <a:lnTo>
                      <a:pt x="216" y="22"/>
                    </a:lnTo>
                    <a:lnTo>
                      <a:pt x="201" y="13"/>
                    </a:lnTo>
                    <a:lnTo>
                      <a:pt x="184" y="7"/>
                    </a:lnTo>
                    <a:lnTo>
                      <a:pt x="167" y="2"/>
                    </a:lnTo>
                    <a:lnTo>
                      <a:pt x="150" y="0"/>
                    </a:lnTo>
                    <a:lnTo>
                      <a:pt x="132" y="0"/>
                    </a:lnTo>
                    <a:lnTo>
                      <a:pt x="114" y="2"/>
                    </a:lnTo>
                    <a:lnTo>
                      <a:pt x="97" y="7"/>
                    </a:lnTo>
                    <a:lnTo>
                      <a:pt x="81" y="13"/>
                    </a:lnTo>
                    <a:lnTo>
                      <a:pt x="65" y="22"/>
                    </a:lnTo>
                    <a:lnTo>
                      <a:pt x="51" y="32"/>
                    </a:lnTo>
                    <a:lnTo>
                      <a:pt x="38" y="44"/>
                    </a:lnTo>
                    <a:lnTo>
                      <a:pt x="26" y="58"/>
                    </a:lnTo>
                    <a:lnTo>
                      <a:pt x="17" y="73"/>
                    </a:lnTo>
                    <a:lnTo>
                      <a:pt x="10" y="89"/>
                    </a:lnTo>
                    <a:lnTo>
                      <a:pt x="4" y="106"/>
                    </a:lnTo>
                    <a:lnTo>
                      <a:pt x="1" y="123"/>
                    </a:lnTo>
                    <a:lnTo>
                      <a:pt x="0" y="141"/>
                    </a:lnTo>
                    <a:lnTo>
                      <a:pt x="1" y="158"/>
                    </a:lnTo>
                    <a:lnTo>
                      <a:pt x="4" y="176"/>
                    </a:lnTo>
                    <a:lnTo>
                      <a:pt x="10" y="193"/>
                    </a:lnTo>
                    <a:lnTo>
                      <a:pt x="17" y="209"/>
                    </a:lnTo>
                    <a:lnTo>
                      <a:pt x="26" y="224"/>
                    </a:lnTo>
                    <a:lnTo>
                      <a:pt x="38" y="237"/>
                    </a:lnTo>
                    <a:lnTo>
                      <a:pt x="51" y="249"/>
                    </a:lnTo>
                    <a:lnTo>
                      <a:pt x="65" y="260"/>
                    </a:lnTo>
                    <a:lnTo>
                      <a:pt x="81" y="268"/>
                    </a:lnTo>
                    <a:lnTo>
                      <a:pt x="97" y="275"/>
                    </a:lnTo>
                    <a:lnTo>
                      <a:pt x="114" y="279"/>
                    </a:lnTo>
                    <a:lnTo>
                      <a:pt x="132" y="281"/>
                    </a:lnTo>
                    <a:lnTo>
                      <a:pt x="150" y="281"/>
                    </a:lnTo>
                    <a:lnTo>
                      <a:pt x="167" y="279"/>
                    </a:lnTo>
                    <a:lnTo>
                      <a:pt x="184" y="275"/>
                    </a:lnTo>
                    <a:lnTo>
                      <a:pt x="201" y="268"/>
                    </a:lnTo>
                    <a:lnTo>
                      <a:pt x="216" y="260"/>
                    </a:lnTo>
                    <a:lnTo>
                      <a:pt x="231" y="249"/>
                    </a:lnTo>
                    <a:lnTo>
                      <a:pt x="243" y="237"/>
                    </a:lnTo>
                    <a:lnTo>
                      <a:pt x="255" y="224"/>
                    </a:lnTo>
                    <a:lnTo>
                      <a:pt x="264" y="209"/>
                    </a:lnTo>
                    <a:lnTo>
                      <a:pt x="272" y="193"/>
                    </a:lnTo>
                    <a:lnTo>
                      <a:pt x="277" y="176"/>
                    </a:lnTo>
                    <a:lnTo>
                      <a:pt x="281" y="158"/>
                    </a:lnTo>
                    <a:lnTo>
                      <a:pt x="282" y="141"/>
                    </a:lnTo>
                    <a:lnTo>
                      <a:pt x="281" y="12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73" name="Freeform 1163"/>
              <p:cNvSpPr>
                <a:spLocks/>
              </p:cNvSpPr>
              <p:nvPr/>
            </p:nvSpPr>
            <p:spPr bwMode="auto">
              <a:xfrm>
                <a:off x="5580" y="1688"/>
                <a:ext cx="146" cy="145"/>
              </a:xfrm>
              <a:custGeom>
                <a:avLst/>
                <a:gdLst>
                  <a:gd name="T0" fmla="*/ 281 w 282"/>
                  <a:gd name="T1" fmla="*/ 123 h 281"/>
                  <a:gd name="T2" fmla="*/ 281 w 282"/>
                  <a:gd name="T3" fmla="*/ 123 h 281"/>
                  <a:gd name="T4" fmla="*/ 277 w 282"/>
                  <a:gd name="T5" fmla="*/ 106 h 281"/>
                  <a:gd name="T6" fmla="*/ 272 w 282"/>
                  <a:gd name="T7" fmla="*/ 89 h 281"/>
                  <a:gd name="T8" fmla="*/ 264 w 282"/>
                  <a:gd name="T9" fmla="*/ 73 h 281"/>
                  <a:gd name="T10" fmla="*/ 255 w 282"/>
                  <a:gd name="T11" fmla="*/ 58 h 281"/>
                  <a:gd name="T12" fmla="*/ 243 w 282"/>
                  <a:gd name="T13" fmla="*/ 44 h 281"/>
                  <a:gd name="T14" fmla="*/ 231 w 282"/>
                  <a:gd name="T15" fmla="*/ 32 h 281"/>
                  <a:gd name="T16" fmla="*/ 216 w 282"/>
                  <a:gd name="T17" fmla="*/ 22 h 281"/>
                  <a:gd name="T18" fmla="*/ 201 w 282"/>
                  <a:gd name="T19" fmla="*/ 13 h 281"/>
                  <a:gd name="T20" fmla="*/ 184 w 282"/>
                  <a:gd name="T21" fmla="*/ 7 h 281"/>
                  <a:gd name="T22" fmla="*/ 167 w 282"/>
                  <a:gd name="T23" fmla="*/ 2 h 281"/>
                  <a:gd name="T24" fmla="*/ 150 w 282"/>
                  <a:gd name="T25" fmla="*/ 0 h 281"/>
                  <a:gd name="T26" fmla="*/ 132 w 282"/>
                  <a:gd name="T27" fmla="*/ 0 h 281"/>
                  <a:gd name="T28" fmla="*/ 114 w 282"/>
                  <a:gd name="T29" fmla="*/ 2 h 281"/>
                  <a:gd name="T30" fmla="*/ 97 w 282"/>
                  <a:gd name="T31" fmla="*/ 7 h 281"/>
                  <a:gd name="T32" fmla="*/ 81 w 282"/>
                  <a:gd name="T33" fmla="*/ 13 h 281"/>
                  <a:gd name="T34" fmla="*/ 65 w 282"/>
                  <a:gd name="T35" fmla="*/ 22 h 281"/>
                  <a:gd name="T36" fmla="*/ 51 w 282"/>
                  <a:gd name="T37" fmla="*/ 32 h 281"/>
                  <a:gd name="T38" fmla="*/ 38 w 282"/>
                  <a:gd name="T39" fmla="*/ 44 h 281"/>
                  <a:gd name="T40" fmla="*/ 26 w 282"/>
                  <a:gd name="T41" fmla="*/ 58 h 281"/>
                  <a:gd name="T42" fmla="*/ 17 w 282"/>
                  <a:gd name="T43" fmla="*/ 73 h 281"/>
                  <a:gd name="T44" fmla="*/ 10 w 282"/>
                  <a:gd name="T45" fmla="*/ 89 h 281"/>
                  <a:gd name="T46" fmla="*/ 4 w 282"/>
                  <a:gd name="T47" fmla="*/ 106 h 281"/>
                  <a:gd name="T48" fmla="*/ 1 w 282"/>
                  <a:gd name="T49" fmla="*/ 123 h 281"/>
                  <a:gd name="T50" fmla="*/ 0 w 282"/>
                  <a:gd name="T51" fmla="*/ 141 h 281"/>
                  <a:gd name="T52" fmla="*/ 1 w 282"/>
                  <a:gd name="T53" fmla="*/ 158 h 281"/>
                  <a:gd name="T54" fmla="*/ 4 w 282"/>
                  <a:gd name="T55" fmla="*/ 176 h 281"/>
                  <a:gd name="T56" fmla="*/ 10 w 282"/>
                  <a:gd name="T57" fmla="*/ 193 h 281"/>
                  <a:gd name="T58" fmla="*/ 17 w 282"/>
                  <a:gd name="T59" fmla="*/ 209 h 281"/>
                  <a:gd name="T60" fmla="*/ 26 w 282"/>
                  <a:gd name="T61" fmla="*/ 224 h 281"/>
                  <a:gd name="T62" fmla="*/ 38 w 282"/>
                  <a:gd name="T63" fmla="*/ 237 h 281"/>
                  <a:gd name="T64" fmla="*/ 51 w 282"/>
                  <a:gd name="T65" fmla="*/ 249 h 281"/>
                  <a:gd name="T66" fmla="*/ 65 w 282"/>
                  <a:gd name="T67" fmla="*/ 260 h 281"/>
                  <a:gd name="T68" fmla="*/ 81 w 282"/>
                  <a:gd name="T69" fmla="*/ 268 h 281"/>
                  <a:gd name="T70" fmla="*/ 97 w 282"/>
                  <a:gd name="T71" fmla="*/ 275 h 281"/>
                  <a:gd name="T72" fmla="*/ 114 w 282"/>
                  <a:gd name="T73" fmla="*/ 279 h 281"/>
                  <a:gd name="T74" fmla="*/ 132 w 282"/>
                  <a:gd name="T75" fmla="*/ 281 h 281"/>
                  <a:gd name="T76" fmla="*/ 150 w 282"/>
                  <a:gd name="T77" fmla="*/ 281 h 281"/>
                  <a:gd name="T78" fmla="*/ 167 w 282"/>
                  <a:gd name="T79" fmla="*/ 279 h 281"/>
                  <a:gd name="T80" fmla="*/ 184 w 282"/>
                  <a:gd name="T81" fmla="*/ 275 h 281"/>
                  <a:gd name="T82" fmla="*/ 201 w 282"/>
                  <a:gd name="T83" fmla="*/ 268 h 281"/>
                  <a:gd name="T84" fmla="*/ 216 w 282"/>
                  <a:gd name="T85" fmla="*/ 260 h 281"/>
                  <a:gd name="T86" fmla="*/ 231 w 282"/>
                  <a:gd name="T87" fmla="*/ 249 h 281"/>
                  <a:gd name="T88" fmla="*/ 243 w 282"/>
                  <a:gd name="T89" fmla="*/ 237 h 281"/>
                  <a:gd name="T90" fmla="*/ 255 w 282"/>
                  <a:gd name="T91" fmla="*/ 224 h 281"/>
                  <a:gd name="T92" fmla="*/ 264 w 282"/>
                  <a:gd name="T93" fmla="*/ 209 h 281"/>
                  <a:gd name="T94" fmla="*/ 272 w 282"/>
                  <a:gd name="T95" fmla="*/ 193 h 281"/>
                  <a:gd name="T96" fmla="*/ 277 w 282"/>
                  <a:gd name="T97" fmla="*/ 176 h 281"/>
                  <a:gd name="T98" fmla="*/ 281 w 282"/>
                  <a:gd name="T99" fmla="*/ 158 h 281"/>
                  <a:gd name="T100" fmla="*/ 282 w 282"/>
                  <a:gd name="T101" fmla="*/ 141 h 281"/>
                  <a:gd name="T102" fmla="*/ 281 w 282"/>
                  <a:gd name="T103" fmla="*/ 123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2" h="281">
                    <a:moveTo>
                      <a:pt x="281" y="123"/>
                    </a:moveTo>
                    <a:lnTo>
                      <a:pt x="281" y="123"/>
                    </a:lnTo>
                    <a:lnTo>
                      <a:pt x="277" y="106"/>
                    </a:lnTo>
                    <a:lnTo>
                      <a:pt x="272" y="89"/>
                    </a:lnTo>
                    <a:lnTo>
                      <a:pt x="264" y="73"/>
                    </a:lnTo>
                    <a:lnTo>
                      <a:pt x="255" y="58"/>
                    </a:lnTo>
                    <a:lnTo>
                      <a:pt x="243" y="44"/>
                    </a:lnTo>
                    <a:lnTo>
                      <a:pt x="231" y="32"/>
                    </a:lnTo>
                    <a:lnTo>
                      <a:pt x="216" y="22"/>
                    </a:lnTo>
                    <a:lnTo>
                      <a:pt x="201" y="13"/>
                    </a:lnTo>
                    <a:lnTo>
                      <a:pt x="184" y="7"/>
                    </a:lnTo>
                    <a:lnTo>
                      <a:pt x="167" y="2"/>
                    </a:lnTo>
                    <a:lnTo>
                      <a:pt x="150" y="0"/>
                    </a:lnTo>
                    <a:lnTo>
                      <a:pt x="132" y="0"/>
                    </a:lnTo>
                    <a:lnTo>
                      <a:pt x="114" y="2"/>
                    </a:lnTo>
                    <a:lnTo>
                      <a:pt x="97" y="7"/>
                    </a:lnTo>
                    <a:lnTo>
                      <a:pt x="81" y="13"/>
                    </a:lnTo>
                    <a:lnTo>
                      <a:pt x="65" y="22"/>
                    </a:lnTo>
                    <a:lnTo>
                      <a:pt x="51" y="32"/>
                    </a:lnTo>
                    <a:lnTo>
                      <a:pt x="38" y="44"/>
                    </a:lnTo>
                    <a:lnTo>
                      <a:pt x="26" y="58"/>
                    </a:lnTo>
                    <a:lnTo>
                      <a:pt x="17" y="73"/>
                    </a:lnTo>
                    <a:lnTo>
                      <a:pt x="10" y="89"/>
                    </a:lnTo>
                    <a:lnTo>
                      <a:pt x="4" y="106"/>
                    </a:lnTo>
                    <a:lnTo>
                      <a:pt x="1" y="123"/>
                    </a:lnTo>
                    <a:lnTo>
                      <a:pt x="0" y="141"/>
                    </a:lnTo>
                    <a:lnTo>
                      <a:pt x="1" y="158"/>
                    </a:lnTo>
                    <a:lnTo>
                      <a:pt x="4" y="176"/>
                    </a:lnTo>
                    <a:lnTo>
                      <a:pt x="10" y="193"/>
                    </a:lnTo>
                    <a:lnTo>
                      <a:pt x="17" y="209"/>
                    </a:lnTo>
                    <a:lnTo>
                      <a:pt x="26" y="224"/>
                    </a:lnTo>
                    <a:lnTo>
                      <a:pt x="38" y="237"/>
                    </a:lnTo>
                    <a:lnTo>
                      <a:pt x="51" y="249"/>
                    </a:lnTo>
                    <a:lnTo>
                      <a:pt x="65" y="260"/>
                    </a:lnTo>
                    <a:lnTo>
                      <a:pt x="81" y="268"/>
                    </a:lnTo>
                    <a:lnTo>
                      <a:pt x="97" y="275"/>
                    </a:lnTo>
                    <a:lnTo>
                      <a:pt x="114" y="279"/>
                    </a:lnTo>
                    <a:lnTo>
                      <a:pt x="132" y="281"/>
                    </a:lnTo>
                    <a:lnTo>
                      <a:pt x="150" y="281"/>
                    </a:lnTo>
                    <a:lnTo>
                      <a:pt x="167" y="279"/>
                    </a:lnTo>
                    <a:lnTo>
                      <a:pt x="184" y="275"/>
                    </a:lnTo>
                    <a:lnTo>
                      <a:pt x="201" y="268"/>
                    </a:lnTo>
                    <a:lnTo>
                      <a:pt x="216" y="260"/>
                    </a:lnTo>
                    <a:lnTo>
                      <a:pt x="231" y="249"/>
                    </a:lnTo>
                    <a:lnTo>
                      <a:pt x="243" y="237"/>
                    </a:lnTo>
                    <a:lnTo>
                      <a:pt x="255" y="224"/>
                    </a:lnTo>
                    <a:lnTo>
                      <a:pt x="264" y="209"/>
                    </a:lnTo>
                    <a:lnTo>
                      <a:pt x="272" y="193"/>
                    </a:lnTo>
                    <a:lnTo>
                      <a:pt x="277" y="176"/>
                    </a:lnTo>
                    <a:lnTo>
                      <a:pt x="281" y="158"/>
                    </a:lnTo>
                    <a:lnTo>
                      <a:pt x="282" y="141"/>
                    </a:lnTo>
                    <a:lnTo>
                      <a:pt x="281" y="123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74" name="Freeform 1164"/>
              <p:cNvSpPr>
                <a:spLocks/>
              </p:cNvSpPr>
              <p:nvPr/>
            </p:nvSpPr>
            <p:spPr bwMode="auto">
              <a:xfrm>
                <a:off x="5801" y="1643"/>
                <a:ext cx="105" cy="105"/>
              </a:xfrm>
              <a:custGeom>
                <a:avLst/>
                <a:gdLst>
                  <a:gd name="T0" fmla="*/ 203 w 203"/>
                  <a:gd name="T1" fmla="*/ 89 h 203"/>
                  <a:gd name="T2" fmla="*/ 203 w 203"/>
                  <a:gd name="T3" fmla="*/ 89 h 203"/>
                  <a:gd name="T4" fmla="*/ 200 w 203"/>
                  <a:gd name="T5" fmla="*/ 76 h 203"/>
                  <a:gd name="T6" fmla="*/ 196 w 203"/>
                  <a:gd name="T7" fmla="*/ 64 h 203"/>
                  <a:gd name="T8" fmla="*/ 191 w 203"/>
                  <a:gd name="T9" fmla="*/ 53 h 203"/>
                  <a:gd name="T10" fmla="*/ 184 w 203"/>
                  <a:gd name="T11" fmla="*/ 42 h 203"/>
                  <a:gd name="T12" fmla="*/ 176 w 203"/>
                  <a:gd name="T13" fmla="*/ 32 h 203"/>
                  <a:gd name="T14" fmla="*/ 167 w 203"/>
                  <a:gd name="T15" fmla="*/ 23 h 203"/>
                  <a:gd name="T16" fmla="*/ 156 w 203"/>
                  <a:gd name="T17" fmla="*/ 16 h 203"/>
                  <a:gd name="T18" fmla="*/ 145 w 203"/>
                  <a:gd name="T19" fmla="*/ 10 h 203"/>
                  <a:gd name="T20" fmla="*/ 133 w 203"/>
                  <a:gd name="T21" fmla="*/ 5 h 203"/>
                  <a:gd name="T22" fmla="*/ 121 w 203"/>
                  <a:gd name="T23" fmla="*/ 2 h 203"/>
                  <a:gd name="T24" fmla="*/ 108 w 203"/>
                  <a:gd name="T25" fmla="*/ 0 h 203"/>
                  <a:gd name="T26" fmla="*/ 96 w 203"/>
                  <a:gd name="T27" fmla="*/ 0 h 203"/>
                  <a:gd name="T28" fmla="*/ 83 w 203"/>
                  <a:gd name="T29" fmla="*/ 2 h 203"/>
                  <a:gd name="T30" fmla="*/ 71 w 203"/>
                  <a:gd name="T31" fmla="*/ 5 h 203"/>
                  <a:gd name="T32" fmla="*/ 59 w 203"/>
                  <a:gd name="T33" fmla="*/ 10 h 203"/>
                  <a:gd name="T34" fmla="*/ 48 w 203"/>
                  <a:gd name="T35" fmla="*/ 16 h 203"/>
                  <a:gd name="T36" fmla="*/ 37 w 203"/>
                  <a:gd name="T37" fmla="*/ 23 h 203"/>
                  <a:gd name="T38" fmla="*/ 28 w 203"/>
                  <a:gd name="T39" fmla="*/ 32 h 203"/>
                  <a:gd name="T40" fmla="*/ 20 w 203"/>
                  <a:gd name="T41" fmla="*/ 42 h 203"/>
                  <a:gd name="T42" fmla="*/ 13 w 203"/>
                  <a:gd name="T43" fmla="*/ 53 h 203"/>
                  <a:gd name="T44" fmla="*/ 8 w 203"/>
                  <a:gd name="T45" fmla="*/ 64 h 203"/>
                  <a:gd name="T46" fmla="*/ 4 w 203"/>
                  <a:gd name="T47" fmla="*/ 76 h 203"/>
                  <a:gd name="T48" fmla="*/ 1 w 203"/>
                  <a:gd name="T49" fmla="*/ 89 h 203"/>
                  <a:gd name="T50" fmla="*/ 0 w 203"/>
                  <a:gd name="T51" fmla="*/ 102 h 203"/>
                  <a:gd name="T52" fmla="*/ 1 w 203"/>
                  <a:gd name="T53" fmla="*/ 114 h 203"/>
                  <a:gd name="T54" fmla="*/ 4 w 203"/>
                  <a:gd name="T55" fmla="*/ 127 h 203"/>
                  <a:gd name="T56" fmla="*/ 8 w 203"/>
                  <a:gd name="T57" fmla="*/ 139 h 203"/>
                  <a:gd name="T58" fmla="*/ 13 w 203"/>
                  <a:gd name="T59" fmla="*/ 150 h 203"/>
                  <a:gd name="T60" fmla="*/ 20 w 203"/>
                  <a:gd name="T61" fmla="*/ 161 h 203"/>
                  <a:gd name="T62" fmla="*/ 28 w 203"/>
                  <a:gd name="T63" fmla="*/ 171 h 203"/>
                  <a:gd name="T64" fmla="*/ 37 w 203"/>
                  <a:gd name="T65" fmla="*/ 180 h 203"/>
                  <a:gd name="T66" fmla="*/ 48 w 203"/>
                  <a:gd name="T67" fmla="*/ 187 h 203"/>
                  <a:gd name="T68" fmla="*/ 59 w 203"/>
                  <a:gd name="T69" fmla="*/ 193 h 203"/>
                  <a:gd name="T70" fmla="*/ 71 w 203"/>
                  <a:gd name="T71" fmla="*/ 198 h 203"/>
                  <a:gd name="T72" fmla="*/ 83 w 203"/>
                  <a:gd name="T73" fmla="*/ 201 h 203"/>
                  <a:gd name="T74" fmla="*/ 96 w 203"/>
                  <a:gd name="T75" fmla="*/ 203 h 203"/>
                  <a:gd name="T76" fmla="*/ 108 w 203"/>
                  <a:gd name="T77" fmla="*/ 203 h 203"/>
                  <a:gd name="T78" fmla="*/ 121 w 203"/>
                  <a:gd name="T79" fmla="*/ 201 h 203"/>
                  <a:gd name="T80" fmla="*/ 133 w 203"/>
                  <a:gd name="T81" fmla="*/ 198 h 203"/>
                  <a:gd name="T82" fmla="*/ 145 w 203"/>
                  <a:gd name="T83" fmla="*/ 193 h 203"/>
                  <a:gd name="T84" fmla="*/ 156 w 203"/>
                  <a:gd name="T85" fmla="*/ 187 h 203"/>
                  <a:gd name="T86" fmla="*/ 167 w 203"/>
                  <a:gd name="T87" fmla="*/ 180 h 203"/>
                  <a:gd name="T88" fmla="*/ 176 w 203"/>
                  <a:gd name="T89" fmla="*/ 171 h 203"/>
                  <a:gd name="T90" fmla="*/ 184 w 203"/>
                  <a:gd name="T91" fmla="*/ 161 h 203"/>
                  <a:gd name="T92" fmla="*/ 191 w 203"/>
                  <a:gd name="T93" fmla="*/ 150 h 203"/>
                  <a:gd name="T94" fmla="*/ 196 w 203"/>
                  <a:gd name="T95" fmla="*/ 139 h 203"/>
                  <a:gd name="T96" fmla="*/ 200 w 203"/>
                  <a:gd name="T97" fmla="*/ 127 h 203"/>
                  <a:gd name="T98" fmla="*/ 203 w 203"/>
                  <a:gd name="T99" fmla="*/ 114 h 203"/>
                  <a:gd name="T100" fmla="*/ 203 w 203"/>
                  <a:gd name="T101" fmla="*/ 102 h 203"/>
                  <a:gd name="T102" fmla="*/ 203 w 203"/>
                  <a:gd name="T103" fmla="*/ 89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3" h="203">
                    <a:moveTo>
                      <a:pt x="203" y="89"/>
                    </a:moveTo>
                    <a:lnTo>
                      <a:pt x="203" y="89"/>
                    </a:lnTo>
                    <a:lnTo>
                      <a:pt x="200" y="76"/>
                    </a:lnTo>
                    <a:lnTo>
                      <a:pt x="196" y="64"/>
                    </a:lnTo>
                    <a:lnTo>
                      <a:pt x="191" y="53"/>
                    </a:lnTo>
                    <a:lnTo>
                      <a:pt x="184" y="42"/>
                    </a:lnTo>
                    <a:lnTo>
                      <a:pt x="176" y="32"/>
                    </a:lnTo>
                    <a:lnTo>
                      <a:pt x="167" y="23"/>
                    </a:lnTo>
                    <a:lnTo>
                      <a:pt x="156" y="16"/>
                    </a:lnTo>
                    <a:lnTo>
                      <a:pt x="145" y="10"/>
                    </a:lnTo>
                    <a:lnTo>
                      <a:pt x="133" y="5"/>
                    </a:lnTo>
                    <a:lnTo>
                      <a:pt x="121" y="2"/>
                    </a:lnTo>
                    <a:lnTo>
                      <a:pt x="108" y="0"/>
                    </a:lnTo>
                    <a:lnTo>
                      <a:pt x="96" y="0"/>
                    </a:lnTo>
                    <a:lnTo>
                      <a:pt x="83" y="2"/>
                    </a:lnTo>
                    <a:lnTo>
                      <a:pt x="71" y="5"/>
                    </a:lnTo>
                    <a:lnTo>
                      <a:pt x="59" y="10"/>
                    </a:lnTo>
                    <a:lnTo>
                      <a:pt x="48" y="16"/>
                    </a:lnTo>
                    <a:lnTo>
                      <a:pt x="37" y="23"/>
                    </a:lnTo>
                    <a:lnTo>
                      <a:pt x="28" y="32"/>
                    </a:lnTo>
                    <a:lnTo>
                      <a:pt x="20" y="42"/>
                    </a:lnTo>
                    <a:lnTo>
                      <a:pt x="13" y="53"/>
                    </a:lnTo>
                    <a:lnTo>
                      <a:pt x="8" y="64"/>
                    </a:lnTo>
                    <a:lnTo>
                      <a:pt x="4" y="76"/>
                    </a:lnTo>
                    <a:lnTo>
                      <a:pt x="1" y="89"/>
                    </a:lnTo>
                    <a:lnTo>
                      <a:pt x="0" y="102"/>
                    </a:lnTo>
                    <a:lnTo>
                      <a:pt x="1" y="114"/>
                    </a:lnTo>
                    <a:lnTo>
                      <a:pt x="4" y="127"/>
                    </a:lnTo>
                    <a:lnTo>
                      <a:pt x="8" y="139"/>
                    </a:lnTo>
                    <a:lnTo>
                      <a:pt x="13" y="150"/>
                    </a:lnTo>
                    <a:lnTo>
                      <a:pt x="20" y="161"/>
                    </a:lnTo>
                    <a:lnTo>
                      <a:pt x="28" y="171"/>
                    </a:lnTo>
                    <a:lnTo>
                      <a:pt x="37" y="180"/>
                    </a:lnTo>
                    <a:lnTo>
                      <a:pt x="48" y="187"/>
                    </a:lnTo>
                    <a:lnTo>
                      <a:pt x="59" y="193"/>
                    </a:lnTo>
                    <a:lnTo>
                      <a:pt x="71" y="198"/>
                    </a:lnTo>
                    <a:lnTo>
                      <a:pt x="83" y="201"/>
                    </a:lnTo>
                    <a:lnTo>
                      <a:pt x="96" y="203"/>
                    </a:lnTo>
                    <a:lnTo>
                      <a:pt x="108" y="203"/>
                    </a:lnTo>
                    <a:lnTo>
                      <a:pt x="121" y="201"/>
                    </a:lnTo>
                    <a:lnTo>
                      <a:pt x="133" y="198"/>
                    </a:lnTo>
                    <a:lnTo>
                      <a:pt x="145" y="193"/>
                    </a:lnTo>
                    <a:lnTo>
                      <a:pt x="156" y="187"/>
                    </a:lnTo>
                    <a:lnTo>
                      <a:pt x="167" y="180"/>
                    </a:lnTo>
                    <a:lnTo>
                      <a:pt x="176" y="171"/>
                    </a:lnTo>
                    <a:lnTo>
                      <a:pt x="184" y="161"/>
                    </a:lnTo>
                    <a:lnTo>
                      <a:pt x="191" y="150"/>
                    </a:lnTo>
                    <a:lnTo>
                      <a:pt x="196" y="139"/>
                    </a:lnTo>
                    <a:lnTo>
                      <a:pt x="200" y="127"/>
                    </a:lnTo>
                    <a:lnTo>
                      <a:pt x="203" y="114"/>
                    </a:lnTo>
                    <a:lnTo>
                      <a:pt x="203" y="102"/>
                    </a:lnTo>
                    <a:lnTo>
                      <a:pt x="203" y="8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75" name="Freeform 1165"/>
              <p:cNvSpPr>
                <a:spLocks/>
              </p:cNvSpPr>
              <p:nvPr/>
            </p:nvSpPr>
            <p:spPr bwMode="auto">
              <a:xfrm>
                <a:off x="5801" y="1643"/>
                <a:ext cx="105" cy="105"/>
              </a:xfrm>
              <a:custGeom>
                <a:avLst/>
                <a:gdLst>
                  <a:gd name="T0" fmla="*/ 203 w 203"/>
                  <a:gd name="T1" fmla="*/ 89 h 203"/>
                  <a:gd name="T2" fmla="*/ 203 w 203"/>
                  <a:gd name="T3" fmla="*/ 89 h 203"/>
                  <a:gd name="T4" fmla="*/ 200 w 203"/>
                  <a:gd name="T5" fmla="*/ 76 h 203"/>
                  <a:gd name="T6" fmla="*/ 196 w 203"/>
                  <a:gd name="T7" fmla="*/ 64 h 203"/>
                  <a:gd name="T8" fmla="*/ 191 w 203"/>
                  <a:gd name="T9" fmla="*/ 53 h 203"/>
                  <a:gd name="T10" fmla="*/ 184 w 203"/>
                  <a:gd name="T11" fmla="*/ 42 h 203"/>
                  <a:gd name="T12" fmla="*/ 176 w 203"/>
                  <a:gd name="T13" fmla="*/ 32 h 203"/>
                  <a:gd name="T14" fmla="*/ 167 w 203"/>
                  <a:gd name="T15" fmla="*/ 23 h 203"/>
                  <a:gd name="T16" fmla="*/ 156 w 203"/>
                  <a:gd name="T17" fmla="*/ 16 h 203"/>
                  <a:gd name="T18" fmla="*/ 145 w 203"/>
                  <a:gd name="T19" fmla="*/ 10 h 203"/>
                  <a:gd name="T20" fmla="*/ 133 w 203"/>
                  <a:gd name="T21" fmla="*/ 5 h 203"/>
                  <a:gd name="T22" fmla="*/ 121 w 203"/>
                  <a:gd name="T23" fmla="*/ 2 h 203"/>
                  <a:gd name="T24" fmla="*/ 108 w 203"/>
                  <a:gd name="T25" fmla="*/ 0 h 203"/>
                  <a:gd name="T26" fmla="*/ 96 w 203"/>
                  <a:gd name="T27" fmla="*/ 0 h 203"/>
                  <a:gd name="T28" fmla="*/ 83 w 203"/>
                  <a:gd name="T29" fmla="*/ 2 h 203"/>
                  <a:gd name="T30" fmla="*/ 71 w 203"/>
                  <a:gd name="T31" fmla="*/ 5 h 203"/>
                  <a:gd name="T32" fmla="*/ 59 w 203"/>
                  <a:gd name="T33" fmla="*/ 10 h 203"/>
                  <a:gd name="T34" fmla="*/ 48 w 203"/>
                  <a:gd name="T35" fmla="*/ 16 h 203"/>
                  <a:gd name="T36" fmla="*/ 37 w 203"/>
                  <a:gd name="T37" fmla="*/ 23 h 203"/>
                  <a:gd name="T38" fmla="*/ 28 w 203"/>
                  <a:gd name="T39" fmla="*/ 32 h 203"/>
                  <a:gd name="T40" fmla="*/ 20 w 203"/>
                  <a:gd name="T41" fmla="*/ 42 h 203"/>
                  <a:gd name="T42" fmla="*/ 13 w 203"/>
                  <a:gd name="T43" fmla="*/ 53 h 203"/>
                  <a:gd name="T44" fmla="*/ 8 w 203"/>
                  <a:gd name="T45" fmla="*/ 64 h 203"/>
                  <a:gd name="T46" fmla="*/ 4 w 203"/>
                  <a:gd name="T47" fmla="*/ 76 h 203"/>
                  <a:gd name="T48" fmla="*/ 1 w 203"/>
                  <a:gd name="T49" fmla="*/ 89 h 203"/>
                  <a:gd name="T50" fmla="*/ 0 w 203"/>
                  <a:gd name="T51" fmla="*/ 102 h 203"/>
                  <a:gd name="T52" fmla="*/ 1 w 203"/>
                  <a:gd name="T53" fmla="*/ 114 h 203"/>
                  <a:gd name="T54" fmla="*/ 4 w 203"/>
                  <a:gd name="T55" fmla="*/ 127 h 203"/>
                  <a:gd name="T56" fmla="*/ 8 w 203"/>
                  <a:gd name="T57" fmla="*/ 139 h 203"/>
                  <a:gd name="T58" fmla="*/ 13 w 203"/>
                  <a:gd name="T59" fmla="*/ 150 h 203"/>
                  <a:gd name="T60" fmla="*/ 20 w 203"/>
                  <a:gd name="T61" fmla="*/ 161 h 203"/>
                  <a:gd name="T62" fmla="*/ 28 w 203"/>
                  <a:gd name="T63" fmla="*/ 171 h 203"/>
                  <a:gd name="T64" fmla="*/ 37 w 203"/>
                  <a:gd name="T65" fmla="*/ 180 h 203"/>
                  <a:gd name="T66" fmla="*/ 48 w 203"/>
                  <a:gd name="T67" fmla="*/ 187 h 203"/>
                  <a:gd name="T68" fmla="*/ 59 w 203"/>
                  <a:gd name="T69" fmla="*/ 193 h 203"/>
                  <a:gd name="T70" fmla="*/ 71 w 203"/>
                  <a:gd name="T71" fmla="*/ 198 h 203"/>
                  <a:gd name="T72" fmla="*/ 83 w 203"/>
                  <a:gd name="T73" fmla="*/ 201 h 203"/>
                  <a:gd name="T74" fmla="*/ 96 w 203"/>
                  <a:gd name="T75" fmla="*/ 203 h 203"/>
                  <a:gd name="T76" fmla="*/ 108 w 203"/>
                  <a:gd name="T77" fmla="*/ 203 h 203"/>
                  <a:gd name="T78" fmla="*/ 121 w 203"/>
                  <a:gd name="T79" fmla="*/ 201 h 203"/>
                  <a:gd name="T80" fmla="*/ 133 w 203"/>
                  <a:gd name="T81" fmla="*/ 198 h 203"/>
                  <a:gd name="T82" fmla="*/ 145 w 203"/>
                  <a:gd name="T83" fmla="*/ 193 h 203"/>
                  <a:gd name="T84" fmla="*/ 156 w 203"/>
                  <a:gd name="T85" fmla="*/ 187 h 203"/>
                  <a:gd name="T86" fmla="*/ 167 w 203"/>
                  <a:gd name="T87" fmla="*/ 180 h 203"/>
                  <a:gd name="T88" fmla="*/ 176 w 203"/>
                  <a:gd name="T89" fmla="*/ 171 h 203"/>
                  <a:gd name="T90" fmla="*/ 184 w 203"/>
                  <a:gd name="T91" fmla="*/ 161 h 203"/>
                  <a:gd name="T92" fmla="*/ 191 w 203"/>
                  <a:gd name="T93" fmla="*/ 150 h 203"/>
                  <a:gd name="T94" fmla="*/ 196 w 203"/>
                  <a:gd name="T95" fmla="*/ 139 h 203"/>
                  <a:gd name="T96" fmla="*/ 200 w 203"/>
                  <a:gd name="T97" fmla="*/ 127 h 203"/>
                  <a:gd name="T98" fmla="*/ 203 w 203"/>
                  <a:gd name="T99" fmla="*/ 114 h 203"/>
                  <a:gd name="T100" fmla="*/ 203 w 203"/>
                  <a:gd name="T101" fmla="*/ 102 h 203"/>
                  <a:gd name="T102" fmla="*/ 203 w 203"/>
                  <a:gd name="T103" fmla="*/ 89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3" h="203">
                    <a:moveTo>
                      <a:pt x="203" y="89"/>
                    </a:moveTo>
                    <a:lnTo>
                      <a:pt x="203" y="89"/>
                    </a:lnTo>
                    <a:lnTo>
                      <a:pt x="200" y="76"/>
                    </a:lnTo>
                    <a:lnTo>
                      <a:pt x="196" y="64"/>
                    </a:lnTo>
                    <a:lnTo>
                      <a:pt x="191" y="53"/>
                    </a:lnTo>
                    <a:lnTo>
                      <a:pt x="184" y="42"/>
                    </a:lnTo>
                    <a:lnTo>
                      <a:pt x="176" y="32"/>
                    </a:lnTo>
                    <a:lnTo>
                      <a:pt x="167" y="23"/>
                    </a:lnTo>
                    <a:lnTo>
                      <a:pt x="156" y="16"/>
                    </a:lnTo>
                    <a:lnTo>
                      <a:pt x="145" y="10"/>
                    </a:lnTo>
                    <a:lnTo>
                      <a:pt x="133" y="5"/>
                    </a:lnTo>
                    <a:lnTo>
                      <a:pt x="121" y="2"/>
                    </a:lnTo>
                    <a:lnTo>
                      <a:pt x="108" y="0"/>
                    </a:lnTo>
                    <a:lnTo>
                      <a:pt x="96" y="0"/>
                    </a:lnTo>
                    <a:lnTo>
                      <a:pt x="83" y="2"/>
                    </a:lnTo>
                    <a:lnTo>
                      <a:pt x="71" y="5"/>
                    </a:lnTo>
                    <a:lnTo>
                      <a:pt x="59" y="10"/>
                    </a:lnTo>
                    <a:lnTo>
                      <a:pt x="48" y="16"/>
                    </a:lnTo>
                    <a:lnTo>
                      <a:pt x="37" y="23"/>
                    </a:lnTo>
                    <a:lnTo>
                      <a:pt x="28" y="32"/>
                    </a:lnTo>
                    <a:lnTo>
                      <a:pt x="20" y="42"/>
                    </a:lnTo>
                    <a:lnTo>
                      <a:pt x="13" y="53"/>
                    </a:lnTo>
                    <a:lnTo>
                      <a:pt x="8" y="64"/>
                    </a:lnTo>
                    <a:lnTo>
                      <a:pt x="4" y="76"/>
                    </a:lnTo>
                    <a:lnTo>
                      <a:pt x="1" y="89"/>
                    </a:lnTo>
                    <a:lnTo>
                      <a:pt x="0" y="102"/>
                    </a:lnTo>
                    <a:lnTo>
                      <a:pt x="1" y="114"/>
                    </a:lnTo>
                    <a:lnTo>
                      <a:pt x="4" y="127"/>
                    </a:lnTo>
                    <a:lnTo>
                      <a:pt x="8" y="139"/>
                    </a:lnTo>
                    <a:lnTo>
                      <a:pt x="13" y="150"/>
                    </a:lnTo>
                    <a:lnTo>
                      <a:pt x="20" y="161"/>
                    </a:lnTo>
                    <a:lnTo>
                      <a:pt x="28" y="171"/>
                    </a:lnTo>
                    <a:lnTo>
                      <a:pt x="37" y="180"/>
                    </a:lnTo>
                    <a:lnTo>
                      <a:pt x="48" y="187"/>
                    </a:lnTo>
                    <a:lnTo>
                      <a:pt x="59" y="193"/>
                    </a:lnTo>
                    <a:lnTo>
                      <a:pt x="71" y="198"/>
                    </a:lnTo>
                    <a:lnTo>
                      <a:pt x="83" y="201"/>
                    </a:lnTo>
                    <a:lnTo>
                      <a:pt x="96" y="203"/>
                    </a:lnTo>
                    <a:lnTo>
                      <a:pt x="108" y="203"/>
                    </a:lnTo>
                    <a:lnTo>
                      <a:pt x="121" y="201"/>
                    </a:lnTo>
                    <a:lnTo>
                      <a:pt x="133" y="198"/>
                    </a:lnTo>
                    <a:lnTo>
                      <a:pt x="145" y="193"/>
                    </a:lnTo>
                    <a:lnTo>
                      <a:pt x="156" y="187"/>
                    </a:lnTo>
                    <a:lnTo>
                      <a:pt x="167" y="180"/>
                    </a:lnTo>
                    <a:lnTo>
                      <a:pt x="176" y="171"/>
                    </a:lnTo>
                    <a:lnTo>
                      <a:pt x="184" y="161"/>
                    </a:lnTo>
                    <a:lnTo>
                      <a:pt x="191" y="150"/>
                    </a:lnTo>
                    <a:lnTo>
                      <a:pt x="196" y="139"/>
                    </a:lnTo>
                    <a:lnTo>
                      <a:pt x="200" y="127"/>
                    </a:lnTo>
                    <a:lnTo>
                      <a:pt x="203" y="114"/>
                    </a:lnTo>
                    <a:lnTo>
                      <a:pt x="203" y="102"/>
                    </a:lnTo>
                    <a:lnTo>
                      <a:pt x="203" y="8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76" name="Freeform 1166"/>
              <p:cNvSpPr>
                <a:spLocks/>
              </p:cNvSpPr>
              <p:nvPr/>
            </p:nvSpPr>
            <p:spPr bwMode="auto">
              <a:xfrm>
                <a:off x="5359" y="1998"/>
                <a:ext cx="156" cy="156"/>
              </a:xfrm>
              <a:custGeom>
                <a:avLst/>
                <a:gdLst>
                  <a:gd name="T0" fmla="*/ 300 w 301"/>
                  <a:gd name="T1" fmla="*/ 132 h 302"/>
                  <a:gd name="T2" fmla="*/ 300 w 301"/>
                  <a:gd name="T3" fmla="*/ 132 h 302"/>
                  <a:gd name="T4" fmla="*/ 297 w 301"/>
                  <a:gd name="T5" fmla="*/ 113 h 302"/>
                  <a:gd name="T6" fmla="*/ 291 w 301"/>
                  <a:gd name="T7" fmla="*/ 95 h 302"/>
                  <a:gd name="T8" fmla="*/ 283 w 301"/>
                  <a:gd name="T9" fmla="*/ 78 h 302"/>
                  <a:gd name="T10" fmla="*/ 272 w 301"/>
                  <a:gd name="T11" fmla="*/ 62 h 302"/>
                  <a:gd name="T12" fmla="*/ 260 w 301"/>
                  <a:gd name="T13" fmla="*/ 48 h 302"/>
                  <a:gd name="T14" fmla="*/ 247 w 301"/>
                  <a:gd name="T15" fmla="*/ 35 h 302"/>
                  <a:gd name="T16" fmla="*/ 231 w 301"/>
                  <a:gd name="T17" fmla="*/ 24 h 302"/>
                  <a:gd name="T18" fmla="*/ 215 w 301"/>
                  <a:gd name="T19" fmla="*/ 14 h 302"/>
                  <a:gd name="T20" fmla="*/ 197 w 301"/>
                  <a:gd name="T21" fmla="*/ 8 h 302"/>
                  <a:gd name="T22" fmla="*/ 179 w 301"/>
                  <a:gd name="T23" fmla="*/ 3 h 302"/>
                  <a:gd name="T24" fmla="*/ 160 w 301"/>
                  <a:gd name="T25" fmla="*/ 0 h 302"/>
                  <a:gd name="T26" fmla="*/ 141 w 301"/>
                  <a:gd name="T27" fmla="*/ 0 h 302"/>
                  <a:gd name="T28" fmla="*/ 122 w 301"/>
                  <a:gd name="T29" fmla="*/ 3 h 302"/>
                  <a:gd name="T30" fmla="*/ 104 w 301"/>
                  <a:gd name="T31" fmla="*/ 8 h 302"/>
                  <a:gd name="T32" fmla="*/ 86 w 301"/>
                  <a:gd name="T33" fmla="*/ 14 h 302"/>
                  <a:gd name="T34" fmla="*/ 70 w 301"/>
                  <a:gd name="T35" fmla="*/ 24 h 302"/>
                  <a:gd name="T36" fmla="*/ 54 w 301"/>
                  <a:gd name="T37" fmla="*/ 35 h 302"/>
                  <a:gd name="T38" fmla="*/ 40 w 301"/>
                  <a:gd name="T39" fmla="*/ 48 h 302"/>
                  <a:gd name="T40" fmla="*/ 28 w 301"/>
                  <a:gd name="T41" fmla="*/ 62 h 302"/>
                  <a:gd name="T42" fmla="*/ 18 w 301"/>
                  <a:gd name="T43" fmla="*/ 78 h 302"/>
                  <a:gd name="T44" fmla="*/ 10 w 301"/>
                  <a:gd name="T45" fmla="*/ 95 h 302"/>
                  <a:gd name="T46" fmla="*/ 4 w 301"/>
                  <a:gd name="T47" fmla="*/ 113 h 302"/>
                  <a:gd name="T48" fmla="*/ 1 w 301"/>
                  <a:gd name="T49" fmla="*/ 132 h 302"/>
                  <a:gd name="T50" fmla="*/ 0 w 301"/>
                  <a:gd name="T51" fmla="*/ 151 h 302"/>
                  <a:gd name="T52" fmla="*/ 1 w 301"/>
                  <a:gd name="T53" fmla="*/ 170 h 302"/>
                  <a:gd name="T54" fmla="*/ 4 w 301"/>
                  <a:gd name="T55" fmla="*/ 188 h 302"/>
                  <a:gd name="T56" fmla="*/ 10 w 301"/>
                  <a:gd name="T57" fmla="*/ 206 h 302"/>
                  <a:gd name="T58" fmla="*/ 18 w 301"/>
                  <a:gd name="T59" fmla="*/ 224 h 302"/>
                  <a:gd name="T60" fmla="*/ 28 w 301"/>
                  <a:gd name="T61" fmla="*/ 240 h 302"/>
                  <a:gd name="T62" fmla="*/ 40 w 301"/>
                  <a:gd name="T63" fmla="*/ 254 h 302"/>
                  <a:gd name="T64" fmla="*/ 54 w 301"/>
                  <a:gd name="T65" fmla="*/ 267 h 302"/>
                  <a:gd name="T66" fmla="*/ 70 w 301"/>
                  <a:gd name="T67" fmla="*/ 278 h 302"/>
                  <a:gd name="T68" fmla="*/ 86 w 301"/>
                  <a:gd name="T69" fmla="*/ 287 h 302"/>
                  <a:gd name="T70" fmla="*/ 104 w 301"/>
                  <a:gd name="T71" fmla="*/ 294 h 302"/>
                  <a:gd name="T72" fmla="*/ 122 w 301"/>
                  <a:gd name="T73" fmla="*/ 299 h 302"/>
                  <a:gd name="T74" fmla="*/ 141 w 301"/>
                  <a:gd name="T75" fmla="*/ 302 h 302"/>
                  <a:gd name="T76" fmla="*/ 160 w 301"/>
                  <a:gd name="T77" fmla="*/ 302 h 302"/>
                  <a:gd name="T78" fmla="*/ 179 w 301"/>
                  <a:gd name="T79" fmla="*/ 299 h 302"/>
                  <a:gd name="T80" fmla="*/ 197 w 301"/>
                  <a:gd name="T81" fmla="*/ 294 h 302"/>
                  <a:gd name="T82" fmla="*/ 215 w 301"/>
                  <a:gd name="T83" fmla="*/ 287 h 302"/>
                  <a:gd name="T84" fmla="*/ 231 w 301"/>
                  <a:gd name="T85" fmla="*/ 278 h 302"/>
                  <a:gd name="T86" fmla="*/ 247 w 301"/>
                  <a:gd name="T87" fmla="*/ 267 h 302"/>
                  <a:gd name="T88" fmla="*/ 260 w 301"/>
                  <a:gd name="T89" fmla="*/ 254 h 302"/>
                  <a:gd name="T90" fmla="*/ 272 w 301"/>
                  <a:gd name="T91" fmla="*/ 240 h 302"/>
                  <a:gd name="T92" fmla="*/ 283 w 301"/>
                  <a:gd name="T93" fmla="*/ 224 h 302"/>
                  <a:gd name="T94" fmla="*/ 291 w 301"/>
                  <a:gd name="T95" fmla="*/ 206 h 302"/>
                  <a:gd name="T96" fmla="*/ 297 w 301"/>
                  <a:gd name="T97" fmla="*/ 188 h 302"/>
                  <a:gd name="T98" fmla="*/ 300 w 301"/>
                  <a:gd name="T99" fmla="*/ 170 h 302"/>
                  <a:gd name="T100" fmla="*/ 301 w 301"/>
                  <a:gd name="T101" fmla="*/ 151 h 302"/>
                  <a:gd name="T102" fmla="*/ 300 w 301"/>
                  <a:gd name="T103" fmla="*/ 13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01" h="302">
                    <a:moveTo>
                      <a:pt x="300" y="132"/>
                    </a:moveTo>
                    <a:lnTo>
                      <a:pt x="300" y="132"/>
                    </a:lnTo>
                    <a:lnTo>
                      <a:pt x="297" y="113"/>
                    </a:lnTo>
                    <a:lnTo>
                      <a:pt x="291" y="95"/>
                    </a:lnTo>
                    <a:lnTo>
                      <a:pt x="283" y="78"/>
                    </a:lnTo>
                    <a:lnTo>
                      <a:pt x="272" y="62"/>
                    </a:lnTo>
                    <a:lnTo>
                      <a:pt x="260" y="48"/>
                    </a:lnTo>
                    <a:lnTo>
                      <a:pt x="247" y="35"/>
                    </a:lnTo>
                    <a:lnTo>
                      <a:pt x="231" y="24"/>
                    </a:lnTo>
                    <a:lnTo>
                      <a:pt x="215" y="14"/>
                    </a:lnTo>
                    <a:lnTo>
                      <a:pt x="197" y="8"/>
                    </a:lnTo>
                    <a:lnTo>
                      <a:pt x="179" y="3"/>
                    </a:lnTo>
                    <a:lnTo>
                      <a:pt x="160" y="0"/>
                    </a:lnTo>
                    <a:lnTo>
                      <a:pt x="141" y="0"/>
                    </a:lnTo>
                    <a:lnTo>
                      <a:pt x="122" y="3"/>
                    </a:lnTo>
                    <a:lnTo>
                      <a:pt x="104" y="8"/>
                    </a:lnTo>
                    <a:lnTo>
                      <a:pt x="86" y="14"/>
                    </a:lnTo>
                    <a:lnTo>
                      <a:pt x="70" y="24"/>
                    </a:lnTo>
                    <a:lnTo>
                      <a:pt x="54" y="35"/>
                    </a:lnTo>
                    <a:lnTo>
                      <a:pt x="40" y="48"/>
                    </a:lnTo>
                    <a:lnTo>
                      <a:pt x="28" y="62"/>
                    </a:lnTo>
                    <a:lnTo>
                      <a:pt x="18" y="78"/>
                    </a:lnTo>
                    <a:lnTo>
                      <a:pt x="10" y="95"/>
                    </a:lnTo>
                    <a:lnTo>
                      <a:pt x="4" y="113"/>
                    </a:lnTo>
                    <a:lnTo>
                      <a:pt x="1" y="132"/>
                    </a:lnTo>
                    <a:lnTo>
                      <a:pt x="0" y="151"/>
                    </a:lnTo>
                    <a:lnTo>
                      <a:pt x="1" y="170"/>
                    </a:lnTo>
                    <a:lnTo>
                      <a:pt x="4" y="188"/>
                    </a:lnTo>
                    <a:lnTo>
                      <a:pt x="10" y="206"/>
                    </a:lnTo>
                    <a:lnTo>
                      <a:pt x="18" y="224"/>
                    </a:lnTo>
                    <a:lnTo>
                      <a:pt x="28" y="240"/>
                    </a:lnTo>
                    <a:lnTo>
                      <a:pt x="40" y="254"/>
                    </a:lnTo>
                    <a:lnTo>
                      <a:pt x="54" y="267"/>
                    </a:lnTo>
                    <a:lnTo>
                      <a:pt x="70" y="278"/>
                    </a:lnTo>
                    <a:lnTo>
                      <a:pt x="86" y="287"/>
                    </a:lnTo>
                    <a:lnTo>
                      <a:pt x="104" y="294"/>
                    </a:lnTo>
                    <a:lnTo>
                      <a:pt x="122" y="299"/>
                    </a:lnTo>
                    <a:lnTo>
                      <a:pt x="141" y="302"/>
                    </a:lnTo>
                    <a:lnTo>
                      <a:pt x="160" y="302"/>
                    </a:lnTo>
                    <a:lnTo>
                      <a:pt x="179" y="299"/>
                    </a:lnTo>
                    <a:lnTo>
                      <a:pt x="197" y="294"/>
                    </a:lnTo>
                    <a:lnTo>
                      <a:pt x="215" y="287"/>
                    </a:lnTo>
                    <a:lnTo>
                      <a:pt x="231" y="278"/>
                    </a:lnTo>
                    <a:lnTo>
                      <a:pt x="247" y="267"/>
                    </a:lnTo>
                    <a:lnTo>
                      <a:pt x="260" y="254"/>
                    </a:lnTo>
                    <a:lnTo>
                      <a:pt x="272" y="240"/>
                    </a:lnTo>
                    <a:lnTo>
                      <a:pt x="283" y="224"/>
                    </a:lnTo>
                    <a:lnTo>
                      <a:pt x="291" y="206"/>
                    </a:lnTo>
                    <a:lnTo>
                      <a:pt x="297" y="188"/>
                    </a:lnTo>
                    <a:lnTo>
                      <a:pt x="300" y="170"/>
                    </a:lnTo>
                    <a:lnTo>
                      <a:pt x="301" y="151"/>
                    </a:lnTo>
                    <a:lnTo>
                      <a:pt x="300" y="13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77" name="Freeform 1167"/>
              <p:cNvSpPr>
                <a:spLocks/>
              </p:cNvSpPr>
              <p:nvPr/>
            </p:nvSpPr>
            <p:spPr bwMode="auto">
              <a:xfrm>
                <a:off x="5359" y="1998"/>
                <a:ext cx="156" cy="156"/>
              </a:xfrm>
              <a:custGeom>
                <a:avLst/>
                <a:gdLst>
                  <a:gd name="T0" fmla="*/ 300 w 301"/>
                  <a:gd name="T1" fmla="*/ 132 h 302"/>
                  <a:gd name="T2" fmla="*/ 300 w 301"/>
                  <a:gd name="T3" fmla="*/ 132 h 302"/>
                  <a:gd name="T4" fmla="*/ 297 w 301"/>
                  <a:gd name="T5" fmla="*/ 113 h 302"/>
                  <a:gd name="T6" fmla="*/ 291 w 301"/>
                  <a:gd name="T7" fmla="*/ 95 h 302"/>
                  <a:gd name="T8" fmla="*/ 283 w 301"/>
                  <a:gd name="T9" fmla="*/ 78 h 302"/>
                  <a:gd name="T10" fmla="*/ 272 w 301"/>
                  <a:gd name="T11" fmla="*/ 62 h 302"/>
                  <a:gd name="T12" fmla="*/ 260 w 301"/>
                  <a:gd name="T13" fmla="*/ 48 h 302"/>
                  <a:gd name="T14" fmla="*/ 247 w 301"/>
                  <a:gd name="T15" fmla="*/ 35 h 302"/>
                  <a:gd name="T16" fmla="*/ 231 w 301"/>
                  <a:gd name="T17" fmla="*/ 24 h 302"/>
                  <a:gd name="T18" fmla="*/ 215 w 301"/>
                  <a:gd name="T19" fmla="*/ 14 h 302"/>
                  <a:gd name="T20" fmla="*/ 197 w 301"/>
                  <a:gd name="T21" fmla="*/ 8 h 302"/>
                  <a:gd name="T22" fmla="*/ 179 w 301"/>
                  <a:gd name="T23" fmla="*/ 3 h 302"/>
                  <a:gd name="T24" fmla="*/ 160 w 301"/>
                  <a:gd name="T25" fmla="*/ 0 h 302"/>
                  <a:gd name="T26" fmla="*/ 141 w 301"/>
                  <a:gd name="T27" fmla="*/ 0 h 302"/>
                  <a:gd name="T28" fmla="*/ 122 w 301"/>
                  <a:gd name="T29" fmla="*/ 3 h 302"/>
                  <a:gd name="T30" fmla="*/ 104 w 301"/>
                  <a:gd name="T31" fmla="*/ 8 h 302"/>
                  <a:gd name="T32" fmla="*/ 86 w 301"/>
                  <a:gd name="T33" fmla="*/ 14 h 302"/>
                  <a:gd name="T34" fmla="*/ 70 w 301"/>
                  <a:gd name="T35" fmla="*/ 24 h 302"/>
                  <a:gd name="T36" fmla="*/ 54 w 301"/>
                  <a:gd name="T37" fmla="*/ 35 h 302"/>
                  <a:gd name="T38" fmla="*/ 40 w 301"/>
                  <a:gd name="T39" fmla="*/ 48 h 302"/>
                  <a:gd name="T40" fmla="*/ 28 w 301"/>
                  <a:gd name="T41" fmla="*/ 62 h 302"/>
                  <a:gd name="T42" fmla="*/ 18 w 301"/>
                  <a:gd name="T43" fmla="*/ 78 h 302"/>
                  <a:gd name="T44" fmla="*/ 10 w 301"/>
                  <a:gd name="T45" fmla="*/ 95 h 302"/>
                  <a:gd name="T46" fmla="*/ 4 w 301"/>
                  <a:gd name="T47" fmla="*/ 113 h 302"/>
                  <a:gd name="T48" fmla="*/ 1 w 301"/>
                  <a:gd name="T49" fmla="*/ 132 h 302"/>
                  <a:gd name="T50" fmla="*/ 0 w 301"/>
                  <a:gd name="T51" fmla="*/ 151 h 302"/>
                  <a:gd name="T52" fmla="*/ 1 w 301"/>
                  <a:gd name="T53" fmla="*/ 170 h 302"/>
                  <a:gd name="T54" fmla="*/ 4 w 301"/>
                  <a:gd name="T55" fmla="*/ 188 h 302"/>
                  <a:gd name="T56" fmla="*/ 10 w 301"/>
                  <a:gd name="T57" fmla="*/ 206 h 302"/>
                  <a:gd name="T58" fmla="*/ 18 w 301"/>
                  <a:gd name="T59" fmla="*/ 224 h 302"/>
                  <a:gd name="T60" fmla="*/ 28 w 301"/>
                  <a:gd name="T61" fmla="*/ 240 h 302"/>
                  <a:gd name="T62" fmla="*/ 40 w 301"/>
                  <a:gd name="T63" fmla="*/ 254 h 302"/>
                  <a:gd name="T64" fmla="*/ 54 w 301"/>
                  <a:gd name="T65" fmla="*/ 267 h 302"/>
                  <a:gd name="T66" fmla="*/ 70 w 301"/>
                  <a:gd name="T67" fmla="*/ 278 h 302"/>
                  <a:gd name="T68" fmla="*/ 86 w 301"/>
                  <a:gd name="T69" fmla="*/ 287 h 302"/>
                  <a:gd name="T70" fmla="*/ 104 w 301"/>
                  <a:gd name="T71" fmla="*/ 294 h 302"/>
                  <a:gd name="T72" fmla="*/ 122 w 301"/>
                  <a:gd name="T73" fmla="*/ 299 h 302"/>
                  <a:gd name="T74" fmla="*/ 141 w 301"/>
                  <a:gd name="T75" fmla="*/ 302 h 302"/>
                  <a:gd name="T76" fmla="*/ 160 w 301"/>
                  <a:gd name="T77" fmla="*/ 302 h 302"/>
                  <a:gd name="T78" fmla="*/ 179 w 301"/>
                  <a:gd name="T79" fmla="*/ 299 h 302"/>
                  <a:gd name="T80" fmla="*/ 197 w 301"/>
                  <a:gd name="T81" fmla="*/ 294 h 302"/>
                  <a:gd name="T82" fmla="*/ 215 w 301"/>
                  <a:gd name="T83" fmla="*/ 287 h 302"/>
                  <a:gd name="T84" fmla="*/ 231 w 301"/>
                  <a:gd name="T85" fmla="*/ 278 h 302"/>
                  <a:gd name="T86" fmla="*/ 247 w 301"/>
                  <a:gd name="T87" fmla="*/ 267 h 302"/>
                  <a:gd name="T88" fmla="*/ 260 w 301"/>
                  <a:gd name="T89" fmla="*/ 254 h 302"/>
                  <a:gd name="T90" fmla="*/ 272 w 301"/>
                  <a:gd name="T91" fmla="*/ 240 h 302"/>
                  <a:gd name="T92" fmla="*/ 283 w 301"/>
                  <a:gd name="T93" fmla="*/ 224 h 302"/>
                  <a:gd name="T94" fmla="*/ 291 w 301"/>
                  <a:gd name="T95" fmla="*/ 206 h 302"/>
                  <a:gd name="T96" fmla="*/ 297 w 301"/>
                  <a:gd name="T97" fmla="*/ 188 h 302"/>
                  <a:gd name="T98" fmla="*/ 300 w 301"/>
                  <a:gd name="T99" fmla="*/ 170 h 302"/>
                  <a:gd name="T100" fmla="*/ 301 w 301"/>
                  <a:gd name="T101" fmla="*/ 151 h 302"/>
                  <a:gd name="T102" fmla="*/ 300 w 301"/>
                  <a:gd name="T103" fmla="*/ 13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01" h="302">
                    <a:moveTo>
                      <a:pt x="300" y="132"/>
                    </a:moveTo>
                    <a:lnTo>
                      <a:pt x="300" y="132"/>
                    </a:lnTo>
                    <a:lnTo>
                      <a:pt x="297" y="113"/>
                    </a:lnTo>
                    <a:lnTo>
                      <a:pt x="291" y="95"/>
                    </a:lnTo>
                    <a:lnTo>
                      <a:pt x="283" y="78"/>
                    </a:lnTo>
                    <a:lnTo>
                      <a:pt x="272" y="62"/>
                    </a:lnTo>
                    <a:lnTo>
                      <a:pt x="260" y="48"/>
                    </a:lnTo>
                    <a:lnTo>
                      <a:pt x="247" y="35"/>
                    </a:lnTo>
                    <a:lnTo>
                      <a:pt x="231" y="24"/>
                    </a:lnTo>
                    <a:lnTo>
                      <a:pt x="215" y="14"/>
                    </a:lnTo>
                    <a:lnTo>
                      <a:pt x="197" y="8"/>
                    </a:lnTo>
                    <a:lnTo>
                      <a:pt x="179" y="3"/>
                    </a:lnTo>
                    <a:lnTo>
                      <a:pt x="160" y="0"/>
                    </a:lnTo>
                    <a:lnTo>
                      <a:pt x="141" y="0"/>
                    </a:lnTo>
                    <a:lnTo>
                      <a:pt x="122" y="3"/>
                    </a:lnTo>
                    <a:lnTo>
                      <a:pt x="104" y="8"/>
                    </a:lnTo>
                    <a:lnTo>
                      <a:pt x="86" y="14"/>
                    </a:lnTo>
                    <a:lnTo>
                      <a:pt x="70" y="24"/>
                    </a:lnTo>
                    <a:lnTo>
                      <a:pt x="54" y="35"/>
                    </a:lnTo>
                    <a:lnTo>
                      <a:pt x="40" y="48"/>
                    </a:lnTo>
                    <a:lnTo>
                      <a:pt x="28" y="62"/>
                    </a:lnTo>
                    <a:lnTo>
                      <a:pt x="18" y="78"/>
                    </a:lnTo>
                    <a:lnTo>
                      <a:pt x="10" y="95"/>
                    </a:lnTo>
                    <a:lnTo>
                      <a:pt x="4" y="113"/>
                    </a:lnTo>
                    <a:lnTo>
                      <a:pt x="1" y="132"/>
                    </a:lnTo>
                    <a:lnTo>
                      <a:pt x="0" y="151"/>
                    </a:lnTo>
                    <a:lnTo>
                      <a:pt x="1" y="170"/>
                    </a:lnTo>
                    <a:lnTo>
                      <a:pt x="4" y="188"/>
                    </a:lnTo>
                    <a:lnTo>
                      <a:pt x="10" y="206"/>
                    </a:lnTo>
                    <a:lnTo>
                      <a:pt x="18" y="224"/>
                    </a:lnTo>
                    <a:lnTo>
                      <a:pt x="28" y="240"/>
                    </a:lnTo>
                    <a:lnTo>
                      <a:pt x="40" y="254"/>
                    </a:lnTo>
                    <a:lnTo>
                      <a:pt x="54" y="267"/>
                    </a:lnTo>
                    <a:lnTo>
                      <a:pt x="70" y="278"/>
                    </a:lnTo>
                    <a:lnTo>
                      <a:pt x="86" y="287"/>
                    </a:lnTo>
                    <a:lnTo>
                      <a:pt x="104" y="294"/>
                    </a:lnTo>
                    <a:lnTo>
                      <a:pt x="122" y="299"/>
                    </a:lnTo>
                    <a:lnTo>
                      <a:pt x="141" y="302"/>
                    </a:lnTo>
                    <a:lnTo>
                      <a:pt x="160" y="302"/>
                    </a:lnTo>
                    <a:lnTo>
                      <a:pt x="179" y="299"/>
                    </a:lnTo>
                    <a:lnTo>
                      <a:pt x="197" y="294"/>
                    </a:lnTo>
                    <a:lnTo>
                      <a:pt x="215" y="287"/>
                    </a:lnTo>
                    <a:lnTo>
                      <a:pt x="231" y="278"/>
                    </a:lnTo>
                    <a:lnTo>
                      <a:pt x="247" y="267"/>
                    </a:lnTo>
                    <a:lnTo>
                      <a:pt x="260" y="254"/>
                    </a:lnTo>
                    <a:lnTo>
                      <a:pt x="272" y="240"/>
                    </a:lnTo>
                    <a:lnTo>
                      <a:pt x="283" y="224"/>
                    </a:lnTo>
                    <a:lnTo>
                      <a:pt x="291" y="206"/>
                    </a:lnTo>
                    <a:lnTo>
                      <a:pt x="297" y="188"/>
                    </a:lnTo>
                    <a:lnTo>
                      <a:pt x="300" y="170"/>
                    </a:lnTo>
                    <a:lnTo>
                      <a:pt x="301" y="151"/>
                    </a:lnTo>
                    <a:lnTo>
                      <a:pt x="300" y="132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78" name="Freeform 1168"/>
              <p:cNvSpPr>
                <a:spLocks/>
              </p:cNvSpPr>
              <p:nvPr/>
            </p:nvSpPr>
            <p:spPr bwMode="auto">
              <a:xfrm>
                <a:off x="6205" y="2337"/>
                <a:ext cx="183" cy="183"/>
              </a:xfrm>
              <a:custGeom>
                <a:avLst/>
                <a:gdLst>
                  <a:gd name="T0" fmla="*/ 353 w 355"/>
                  <a:gd name="T1" fmla="*/ 155 h 354"/>
                  <a:gd name="T2" fmla="*/ 353 w 355"/>
                  <a:gd name="T3" fmla="*/ 155 h 354"/>
                  <a:gd name="T4" fmla="*/ 349 w 355"/>
                  <a:gd name="T5" fmla="*/ 133 h 354"/>
                  <a:gd name="T6" fmla="*/ 342 w 355"/>
                  <a:gd name="T7" fmla="*/ 112 h 354"/>
                  <a:gd name="T8" fmla="*/ 333 w 355"/>
                  <a:gd name="T9" fmla="*/ 92 h 354"/>
                  <a:gd name="T10" fmla="*/ 321 w 355"/>
                  <a:gd name="T11" fmla="*/ 73 h 354"/>
                  <a:gd name="T12" fmla="*/ 306 w 355"/>
                  <a:gd name="T13" fmla="*/ 56 h 354"/>
                  <a:gd name="T14" fmla="*/ 290 w 355"/>
                  <a:gd name="T15" fmla="*/ 40 h 354"/>
                  <a:gd name="T16" fmla="*/ 272 w 355"/>
                  <a:gd name="T17" fmla="*/ 27 h 354"/>
                  <a:gd name="T18" fmla="*/ 253 w 355"/>
                  <a:gd name="T19" fmla="*/ 16 h 354"/>
                  <a:gd name="T20" fmla="*/ 232 w 355"/>
                  <a:gd name="T21" fmla="*/ 8 h 354"/>
                  <a:gd name="T22" fmla="*/ 210 w 355"/>
                  <a:gd name="T23" fmla="*/ 3 h 354"/>
                  <a:gd name="T24" fmla="*/ 188 w 355"/>
                  <a:gd name="T25" fmla="*/ 0 h 354"/>
                  <a:gd name="T26" fmla="*/ 166 w 355"/>
                  <a:gd name="T27" fmla="*/ 0 h 354"/>
                  <a:gd name="T28" fmla="*/ 144 w 355"/>
                  <a:gd name="T29" fmla="*/ 3 h 354"/>
                  <a:gd name="T30" fmla="*/ 122 w 355"/>
                  <a:gd name="T31" fmla="*/ 8 h 354"/>
                  <a:gd name="T32" fmla="*/ 101 w 355"/>
                  <a:gd name="T33" fmla="*/ 16 h 354"/>
                  <a:gd name="T34" fmla="*/ 82 w 355"/>
                  <a:gd name="T35" fmla="*/ 27 h 354"/>
                  <a:gd name="T36" fmla="*/ 64 w 355"/>
                  <a:gd name="T37" fmla="*/ 40 h 354"/>
                  <a:gd name="T38" fmla="*/ 48 w 355"/>
                  <a:gd name="T39" fmla="*/ 56 h 354"/>
                  <a:gd name="T40" fmla="*/ 33 w 355"/>
                  <a:gd name="T41" fmla="*/ 73 h 354"/>
                  <a:gd name="T42" fmla="*/ 22 w 355"/>
                  <a:gd name="T43" fmla="*/ 92 h 354"/>
                  <a:gd name="T44" fmla="*/ 12 w 355"/>
                  <a:gd name="T45" fmla="*/ 112 h 354"/>
                  <a:gd name="T46" fmla="*/ 5 w 355"/>
                  <a:gd name="T47" fmla="*/ 133 h 354"/>
                  <a:gd name="T48" fmla="*/ 1 w 355"/>
                  <a:gd name="T49" fmla="*/ 155 h 354"/>
                  <a:gd name="T50" fmla="*/ 0 w 355"/>
                  <a:gd name="T51" fmla="*/ 177 h 354"/>
                  <a:gd name="T52" fmla="*/ 1 w 355"/>
                  <a:gd name="T53" fmla="*/ 199 h 354"/>
                  <a:gd name="T54" fmla="*/ 5 w 355"/>
                  <a:gd name="T55" fmla="*/ 221 h 354"/>
                  <a:gd name="T56" fmla="*/ 12 w 355"/>
                  <a:gd name="T57" fmla="*/ 242 h 354"/>
                  <a:gd name="T58" fmla="*/ 22 w 355"/>
                  <a:gd name="T59" fmla="*/ 263 h 354"/>
                  <a:gd name="T60" fmla="*/ 33 w 355"/>
                  <a:gd name="T61" fmla="*/ 282 h 354"/>
                  <a:gd name="T62" fmla="*/ 48 w 355"/>
                  <a:gd name="T63" fmla="*/ 299 h 354"/>
                  <a:gd name="T64" fmla="*/ 64 w 355"/>
                  <a:gd name="T65" fmla="*/ 314 h 354"/>
                  <a:gd name="T66" fmla="*/ 82 w 355"/>
                  <a:gd name="T67" fmla="*/ 327 h 354"/>
                  <a:gd name="T68" fmla="*/ 101 w 355"/>
                  <a:gd name="T69" fmla="*/ 338 h 354"/>
                  <a:gd name="T70" fmla="*/ 122 w 355"/>
                  <a:gd name="T71" fmla="*/ 346 h 354"/>
                  <a:gd name="T72" fmla="*/ 144 w 355"/>
                  <a:gd name="T73" fmla="*/ 352 h 354"/>
                  <a:gd name="T74" fmla="*/ 166 w 355"/>
                  <a:gd name="T75" fmla="*/ 354 h 354"/>
                  <a:gd name="T76" fmla="*/ 188 w 355"/>
                  <a:gd name="T77" fmla="*/ 354 h 354"/>
                  <a:gd name="T78" fmla="*/ 210 w 355"/>
                  <a:gd name="T79" fmla="*/ 352 h 354"/>
                  <a:gd name="T80" fmla="*/ 232 w 355"/>
                  <a:gd name="T81" fmla="*/ 346 h 354"/>
                  <a:gd name="T82" fmla="*/ 253 w 355"/>
                  <a:gd name="T83" fmla="*/ 338 h 354"/>
                  <a:gd name="T84" fmla="*/ 272 w 355"/>
                  <a:gd name="T85" fmla="*/ 327 h 354"/>
                  <a:gd name="T86" fmla="*/ 290 w 355"/>
                  <a:gd name="T87" fmla="*/ 314 h 354"/>
                  <a:gd name="T88" fmla="*/ 306 w 355"/>
                  <a:gd name="T89" fmla="*/ 299 h 354"/>
                  <a:gd name="T90" fmla="*/ 321 w 355"/>
                  <a:gd name="T91" fmla="*/ 282 h 354"/>
                  <a:gd name="T92" fmla="*/ 333 w 355"/>
                  <a:gd name="T93" fmla="*/ 263 h 354"/>
                  <a:gd name="T94" fmla="*/ 342 w 355"/>
                  <a:gd name="T95" fmla="*/ 242 h 354"/>
                  <a:gd name="T96" fmla="*/ 349 w 355"/>
                  <a:gd name="T97" fmla="*/ 221 h 354"/>
                  <a:gd name="T98" fmla="*/ 353 w 355"/>
                  <a:gd name="T99" fmla="*/ 199 h 354"/>
                  <a:gd name="T100" fmla="*/ 355 w 355"/>
                  <a:gd name="T101" fmla="*/ 177 h 354"/>
                  <a:gd name="T102" fmla="*/ 353 w 355"/>
                  <a:gd name="T103" fmla="*/ 155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55" h="354">
                    <a:moveTo>
                      <a:pt x="353" y="155"/>
                    </a:moveTo>
                    <a:lnTo>
                      <a:pt x="353" y="155"/>
                    </a:lnTo>
                    <a:lnTo>
                      <a:pt x="349" y="133"/>
                    </a:lnTo>
                    <a:lnTo>
                      <a:pt x="342" y="112"/>
                    </a:lnTo>
                    <a:lnTo>
                      <a:pt x="333" y="92"/>
                    </a:lnTo>
                    <a:lnTo>
                      <a:pt x="321" y="73"/>
                    </a:lnTo>
                    <a:lnTo>
                      <a:pt x="306" y="56"/>
                    </a:lnTo>
                    <a:lnTo>
                      <a:pt x="290" y="40"/>
                    </a:lnTo>
                    <a:lnTo>
                      <a:pt x="272" y="27"/>
                    </a:lnTo>
                    <a:lnTo>
                      <a:pt x="253" y="16"/>
                    </a:lnTo>
                    <a:lnTo>
                      <a:pt x="232" y="8"/>
                    </a:lnTo>
                    <a:lnTo>
                      <a:pt x="210" y="3"/>
                    </a:lnTo>
                    <a:lnTo>
                      <a:pt x="188" y="0"/>
                    </a:lnTo>
                    <a:lnTo>
                      <a:pt x="166" y="0"/>
                    </a:lnTo>
                    <a:lnTo>
                      <a:pt x="144" y="3"/>
                    </a:lnTo>
                    <a:lnTo>
                      <a:pt x="122" y="8"/>
                    </a:lnTo>
                    <a:lnTo>
                      <a:pt x="101" y="16"/>
                    </a:lnTo>
                    <a:lnTo>
                      <a:pt x="82" y="27"/>
                    </a:lnTo>
                    <a:lnTo>
                      <a:pt x="64" y="40"/>
                    </a:lnTo>
                    <a:lnTo>
                      <a:pt x="48" y="56"/>
                    </a:lnTo>
                    <a:lnTo>
                      <a:pt x="33" y="73"/>
                    </a:lnTo>
                    <a:lnTo>
                      <a:pt x="22" y="92"/>
                    </a:lnTo>
                    <a:lnTo>
                      <a:pt x="12" y="112"/>
                    </a:lnTo>
                    <a:lnTo>
                      <a:pt x="5" y="133"/>
                    </a:lnTo>
                    <a:lnTo>
                      <a:pt x="1" y="155"/>
                    </a:lnTo>
                    <a:lnTo>
                      <a:pt x="0" y="177"/>
                    </a:lnTo>
                    <a:lnTo>
                      <a:pt x="1" y="199"/>
                    </a:lnTo>
                    <a:lnTo>
                      <a:pt x="5" y="221"/>
                    </a:lnTo>
                    <a:lnTo>
                      <a:pt x="12" y="242"/>
                    </a:lnTo>
                    <a:lnTo>
                      <a:pt x="22" y="263"/>
                    </a:lnTo>
                    <a:lnTo>
                      <a:pt x="33" y="282"/>
                    </a:lnTo>
                    <a:lnTo>
                      <a:pt x="48" y="299"/>
                    </a:lnTo>
                    <a:lnTo>
                      <a:pt x="64" y="314"/>
                    </a:lnTo>
                    <a:lnTo>
                      <a:pt x="82" y="327"/>
                    </a:lnTo>
                    <a:lnTo>
                      <a:pt x="101" y="338"/>
                    </a:lnTo>
                    <a:lnTo>
                      <a:pt x="122" y="346"/>
                    </a:lnTo>
                    <a:lnTo>
                      <a:pt x="144" y="352"/>
                    </a:lnTo>
                    <a:lnTo>
                      <a:pt x="166" y="354"/>
                    </a:lnTo>
                    <a:lnTo>
                      <a:pt x="188" y="354"/>
                    </a:lnTo>
                    <a:lnTo>
                      <a:pt x="210" y="352"/>
                    </a:lnTo>
                    <a:lnTo>
                      <a:pt x="232" y="346"/>
                    </a:lnTo>
                    <a:lnTo>
                      <a:pt x="253" y="338"/>
                    </a:lnTo>
                    <a:lnTo>
                      <a:pt x="272" y="327"/>
                    </a:lnTo>
                    <a:lnTo>
                      <a:pt x="290" y="314"/>
                    </a:lnTo>
                    <a:lnTo>
                      <a:pt x="306" y="299"/>
                    </a:lnTo>
                    <a:lnTo>
                      <a:pt x="321" y="282"/>
                    </a:lnTo>
                    <a:lnTo>
                      <a:pt x="333" y="263"/>
                    </a:lnTo>
                    <a:lnTo>
                      <a:pt x="342" y="242"/>
                    </a:lnTo>
                    <a:lnTo>
                      <a:pt x="349" y="221"/>
                    </a:lnTo>
                    <a:lnTo>
                      <a:pt x="353" y="199"/>
                    </a:lnTo>
                    <a:lnTo>
                      <a:pt x="355" y="177"/>
                    </a:lnTo>
                    <a:lnTo>
                      <a:pt x="353" y="15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79" name="Freeform 1169"/>
              <p:cNvSpPr>
                <a:spLocks/>
              </p:cNvSpPr>
              <p:nvPr/>
            </p:nvSpPr>
            <p:spPr bwMode="auto">
              <a:xfrm>
                <a:off x="6205" y="2337"/>
                <a:ext cx="183" cy="183"/>
              </a:xfrm>
              <a:custGeom>
                <a:avLst/>
                <a:gdLst>
                  <a:gd name="T0" fmla="*/ 353 w 355"/>
                  <a:gd name="T1" fmla="*/ 155 h 354"/>
                  <a:gd name="T2" fmla="*/ 353 w 355"/>
                  <a:gd name="T3" fmla="*/ 155 h 354"/>
                  <a:gd name="T4" fmla="*/ 349 w 355"/>
                  <a:gd name="T5" fmla="*/ 133 h 354"/>
                  <a:gd name="T6" fmla="*/ 342 w 355"/>
                  <a:gd name="T7" fmla="*/ 112 h 354"/>
                  <a:gd name="T8" fmla="*/ 333 w 355"/>
                  <a:gd name="T9" fmla="*/ 92 h 354"/>
                  <a:gd name="T10" fmla="*/ 321 w 355"/>
                  <a:gd name="T11" fmla="*/ 73 h 354"/>
                  <a:gd name="T12" fmla="*/ 306 w 355"/>
                  <a:gd name="T13" fmla="*/ 56 h 354"/>
                  <a:gd name="T14" fmla="*/ 290 w 355"/>
                  <a:gd name="T15" fmla="*/ 40 h 354"/>
                  <a:gd name="T16" fmla="*/ 272 w 355"/>
                  <a:gd name="T17" fmla="*/ 27 h 354"/>
                  <a:gd name="T18" fmla="*/ 253 w 355"/>
                  <a:gd name="T19" fmla="*/ 16 h 354"/>
                  <a:gd name="T20" fmla="*/ 232 w 355"/>
                  <a:gd name="T21" fmla="*/ 8 h 354"/>
                  <a:gd name="T22" fmla="*/ 210 w 355"/>
                  <a:gd name="T23" fmla="*/ 3 h 354"/>
                  <a:gd name="T24" fmla="*/ 188 w 355"/>
                  <a:gd name="T25" fmla="*/ 0 h 354"/>
                  <a:gd name="T26" fmla="*/ 166 w 355"/>
                  <a:gd name="T27" fmla="*/ 0 h 354"/>
                  <a:gd name="T28" fmla="*/ 144 w 355"/>
                  <a:gd name="T29" fmla="*/ 3 h 354"/>
                  <a:gd name="T30" fmla="*/ 122 w 355"/>
                  <a:gd name="T31" fmla="*/ 8 h 354"/>
                  <a:gd name="T32" fmla="*/ 101 w 355"/>
                  <a:gd name="T33" fmla="*/ 16 h 354"/>
                  <a:gd name="T34" fmla="*/ 82 w 355"/>
                  <a:gd name="T35" fmla="*/ 27 h 354"/>
                  <a:gd name="T36" fmla="*/ 64 w 355"/>
                  <a:gd name="T37" fmla="*/ 40 h 354"/>
                  <a:gd name="T38" fmla="*/ 48 w 355"/>
                  <a:gd name="T39" fmla="*/ 56 h 354"/>
                  <a:gd name="T40" fmla="*/ 33 w 355"/>
                  <a:gd name="T41" fmla="*/ 73 h 354"/>
                  <a:gd name="T42" fmla="*/ 22 w 355"/>
                  <a:gd name="T43" fmla="*/ 92 h 354"/>
                  <a:gd name="T44" fmla="*/ 12 w 355"/>
                  <a:gd name="T45" fmla="*/ 112 h 354"/>
                  <a:gd name="T46" fmla="*/ 5 w 355"/>
                  <a:gd name="T47" fmla="*/ 133 h 354"/>
                  <a:gd name="T48" fmla="*/ 1 w 355"/>
                  <a:gd name="T49" fmla="*/ 155 h 354"/>
                  <a:gd name="T50" fmla="*/ 0 w 355"/>
                  <a:gd name="T51" fmla="*/ 177 h 354"/>
                  <a:gd name="T52" fmla="*/ 1 w 355"/>
                  <a:gd name="T53" fmla="*/ 199 h 354"/>
                  <a:gd name="T54" fmla="*/ 5 w 355"/>
                  <a:gd name="T55" fmla="*/ 221 h 354"/>
                  <a:gd name="T56" fmla="*/ 12 w 355"/>
                  <a:gd name="T57" fmla="*/ 242 h 354"/>
                  <a:gd name="T58" fmla="*/ 22 w 355"/>
                  <a:gd name="T59" fmla="*/ 263 h 354"/>
                  <a:gd name="T60" fmla="*/ 33 w 355"/>
                  <a:gd name="T61" fmla="*/ 282 h 354"/>
                  <a:gd name="T62" fmla="*/ 48 w 355"/>
                  <a:gd name="T63" fmla="*/ 299 h 354"/>
                  <a:gd name="T64" fmla="*/ 64 w 355"/>
                  <a:gd name="T65" fmla="*/ 314 h 354"/>
                  <a:gd name="T66" fmla="*/ 82 w 355"/>
                  <a:gd name="T67" fmla="*/ 327 h 354"/>
                  <a:gd name="T68" fmla="*/ 101 w 355"/>
                  <a:gd name="T69" fmla="*/ 338 h 354"/>
                  <a:gd name="T70" fmla="*/ 122 w 355"/>
                  <a:gd name="T71" fmla="*/ 346 h 354"/>
                  <a:gd name="T72" fmla="*/ 144 w 355"/>
                  <a:gd name="T73" fmla="*/ 352 h 354"/>
                  <a:gd name="T74" fmla="*/ 166 w 355"/>
                  <a:gd name="T75" fmla="*/ 354 h 354"/>
                  <a:gd name="T76" fmla="*/ 188 w 355"/>
                  <a:gd name="T77" fmla="*/ 354 h 354"/>
                  <a:gd name="T78" fmla="*/ 210 w 355"/>
                  <a:gd name="T79" fmla="*/ 352 h 354"/>
                  <a:gd name="T80" fmla="*/ 232 w 355"/>
                  <a:gd name="T81" fmla="*/ 346 h 354"/>
                  <a:gd name="T82" fmla="*/ 253 w 355"/>
                  <a:gd name="T83" fmla="*/ 338 h 354"/>
                  <a:gd name="T84" fmla="*/ 272 w 355"/>
                  <a:gd name="T85" fmla="*/ 327 h 354"/>
                  <a:gd name="T86" fmla="*/ 290 w 355"/>
                  <a:gd name="T87" fmla="*/ 314 h 354"/>
                  <a:gd name="T88" fmla="*/ 306 w 355"/>
                  <a:gd name="T89" fmla="*/ 299 h 354"/>
                  <a:gd name="T90" fmla="*/ 321 w 355"/>
                  <a:gd name="T91" fmla="*/ 282 h 354"/>
                  <a:gd name="T92" fmla="*/ 333 w 355"/>
                  <a:gd name="T93" fmla="*/ 263 h 354"/>
                  <a:gd name="T94" fmla="*/ 342 w 355"/>
                  <a:gd name="T95" fmla="*/ 242 h 354"/>
                  <a:gd name="T96" fmla="*/ 349 w 355"/>
                  <a:gd name="T97" fmla="*/ 221 h 354"/>
                  <a:gd name="T98" fmla="*/ 353 w 355"/>
                  <a:gd name="T99" fmla="*/ 199 h 354"/>
                  <a:gd name="T100" fmla="*/ 355 w 355"/>
                  <a:gd name="T101" fmla="*/ 177 h 354"/>
                  <a:gd name="T102" fmla="*/ 353 w 355"/>
                  <a:gd name="T103" fmla="*/ 155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55" h="354">
                    <a:moveTo>
                      <a:pt x="353" y="155"/>
                    </a:moveTo>
                    <a:lnTo>
                      <a:pt x="353" y="155"/>
                    </a:lnTo>
                    <a:lnTo>
                      <a:pt x="349" y="133"/>
                    </a:lnTo>
                    <a:lnTo>
                      <a:pt x="342" y="112"/>
                    </a:lnTo>
                    <a:lnTo>
                      <a:pt x="333" y="92"/>
                    </a:lnTo>
                    <a:lnTo>
                      <a:pt x="321" y="73"/>
                    </a:lnTo>
                    <a:lnTo>
                      <a:pt x="306" y="56"/>
                    </a:lnTo>
                    <a:lnTo>
                      <a:pt x="290" y="40"/>
                    </a:lnTo>
                    <a:lnTo>
                      <a:pt x="272" y="27"/>
                    </a:lnTo>
                    <a:lnTo>
                      <a:pt x="253" y="16"/>
                    </a:lnTo>
                    <a:lnTo>
                      <a:pt x="232" y="8"/>
                    </a:lnTo>
                    <a:lnTo>
                      <a:pt x="210" y="3"/>
                    </a:lnTo>
                    <a:lnTo>
                      <a:pt x="188" y="0"/>
                    </a:lnTo>
                    <a:lnTo>
                      <a:pt x="166" y="0"/>
                    </a:lnTo>
                    <a:lnTo>
                      <a:pt x="144" y="3"/>
                    </a:lnTo>
                    <a:lnTo>
                      <a:pt x="122" y="8"/>
                    </a:lnTo>
                    <a:lnTo>
                      <a:pt x="101" y="16"/>
                    </a:lnTo>
                    <a:lnTo>
                      <a:pt x="82" y="27"/>
                    </a:lnTo>
                    <a:lnTo>
                      <a:pt x="64" y="40"/>
                    </a:lnTo>
                    <a:lnTo>
                      <a:pt x="48" y="56"/>
                    </a:lnTo>
                    <a:lnTo>
                      <a:pt x="33" y="73"/>
                    </a:lnTo>
                    <a:lnTo>
                      <a:pt x="22" y="92"/>
                    </a:lnTo>
                    <a:lnTo>
                      <a:pt x="12" y="112"/>
                    </a:lnTo>
                    <a:lnTo>
                      <a:pt x="5" y="133"/>
                    </a:lnTo>
                    <a:lnTo>
                      <a:pt x="1" y="155"/>
                    </a:lnTo>
                    <a:lnTo>
                      <a:pt x="0" y="177"/>
                    </a:lnTo>
                    <a:lnTo>
                      <a:pt x="1" y="199"/>
                    </a:lnTo>
                    <a:lnTo>
                      <a:pt x="5" y="221"/>
                    </a:lnTo>
                    <a:lnTo>
                      <a:pt x="12" y="242"/>
                    </a:lnTo>
                    <a:lnTo>
                      <a:pt x="22" y="263"/>
                    </a:lnTo>
                    <a:lnTo>
                      <a:pt x="33" y="282"/>
                    </a:lnTo>
                    <a:lnTo>
                      <a:pt x="48" y="299"/>
                    </a:lnTo>
                    <a:lnTo>
                      <a:pt x="64" y="314"/>
                    </a:lnTo>
                    <a:lnTo>
                      <a:pt x="82" y="327"/>
                    </a:lnTo>
                    <a:lnTo>
                      <a:pt x="101" y="338"/>
                    </a:lnTo>
                    <a:lnTo>
                      <a:pt x="122" y="346"/>
                    </a:lnTo>
                    <a:lnTo>
                      <a:pt x="144" y="352"/>
                    </a:lnTo>
                    <a:lnTo>
                      <a:pt x="166" y="354"/>
                    </a:lnTo>
                    <a:lnTo>
                      <a:pt x="188" y="354"/>
                    </a:lnTo>
                    <a:lnTo>
                      <a:pt x="210" y="352"/>
                    </a:lnTo>
                    <a:lnTo>
                      <a:pt x="232" y="346"/>
                    </a:lnTo>
                    <a:lnTo>
                      <a:pt x="253" y="338"/>
                    </a:lnTo>
                    <a:lnTo>
                      <a:pt x="272" y="327"/>
                    </a:lnTo>
                    <a:lnTo>
                      <a:pt x="290" y="314"/>
                    </a:lnTo>
                    <a:lnTo>
                      <a:pt x="306" y="299"/>
                    </a:lnTo>
                    <a:lnTo>
                      <a:pt x="321" y="282"/>
                    </a:lnTo>
                    <a:lnTo>
                      <a:pt x="333" y="263"/>
                    </a:lnTo>
                    <a:lnTo>
                      <a:pt x="342" y="242"/>
                    </a:lnTo>
                    <a:lnTo>
                      <a:pt x="349" y="221"/>
                    </a:lnTo>
                    <a:lnTo>
                      <a:pt x="353" y="199"/>
                    </a:lnTo>
                    <a:lnTo>
                      <a:pt x="355" y="177"/>
                    </a:lnTo>
                    <a:lnTo>
                      <a:pt x="353" y="155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80" name="Freeform 1170"/>
              <p:cNvSpPr>
                <a:spLocks/>
              </p:cNvSpPr>
              <p:nvPr/>
            </p:nvSpPr>
            <p:spPr bwMode="auto">
              <a:xfrm>
                <a:off x="6556" y="2241"/>
                <a:ext cx="70" cy="70"/>
              </a:xfrm>
              <a:custGeom>
                <a:avLst/>
                <a:gdLst>
                  <a:gd name="T0" fmla="*/ 135 w 135"/>
                  <a:gd name="T1" fmla="*/ 59 h 135"/>
                  <a:gd name="T2" fmla="*/ 135 w 135"/>
                  <a:gd name="T3" fmla="*/ 59 h 135"/>
                  <a:gd name="T4" fmla="*/ 133 w 135"/>
                  <a:gd name="T5" fmla="*/ 50 h 135"/>
                  <a:gd name="T6" fmla="*/ 131 w 135"/>
                  <a:gd name="T7" fmla="*/ 42 h 135"/>
                  <a:gd name="T8" fmla="*/ 127 w 135"/>
                  <a:gd name="T9" fmla="*/ 35 h 135"/>
                  <a:gd name="T10" fmla="*/ 122 w 135"/>
                  <a:gd name="T11" fmla="*/ 27 h 135"/>
                  <a:gd name="T12" fmla="*/ 117 w 135"/>
                  <a:gd name="T13" fmla="*/ 21 h 135"/>
                  <a:gd name="T14" fmla="*/ 111 w 135"/>
                  <a:gd name="T15" fmla="*/ 15 h 135"/>
                  <a:gd name="T16" fmla="*/ 104 w 135"/>
                  <a:gd name="T17" fmla="*/ 10 h 135"/>
                  <a:gd name="T18" fmla="*/ 96 w 135"/>
                  <a:gd name="T19" fmla="*/ 6 h 135"/>
                  <a:gd name="T20" fmla="*/ 89 w 135"/>
                  <a:gd name="T21" fmla="*/ 3 h 135"/>
                  <a:gd name="T22" fmla="*/ 80 w 135"/>
                  <a:gd name="T23" fmla="*/ 1 h 135"/>
                  <a:gd name="T24" fmla="*/ 72 w 135"/>
                  <a:gd name="T25" fmla="*/ 0 h 135"/>
                  <a:gd name="T26" fmla="*/ 63 w 135"/>
                  <a:gd name="T27" fmla="*/ 0 h 135"/>
                  <a:gd name="T28" fmla="*/ 55 w 135"/>
                  <a:gd name="T29" fmla="*/ 1 h 135"/>
                  <a:gd name="T30" fmla="*/ 47 w 135"/>
                  <a:gd name="T31" fmla="*/ 3 h 135"/>
                  <a:gd name="T32" fmla="*/ 39 w 135"/>
                  <a:gd name="T33" fmla="*/ 6 h 135"/>
                  <a:gd name="T34" fmla="*/ 31 w 135"/>
                  <a:gd name="T35" fmla="*/ 10 h 135"/>
                  <a:gd name="T36" fmla="*/ 25 w 135"/>
                  <a:gd name="T37" fmla="*/ 15 h 135"/>
                  <a:gd name="T38" fmla="*/ 18 w 135"/>
                  <a:gd name="T39" fmla="*/ 21 h 135"/>
                  <a:gd name="T40" fmla="*/ 13 w 135"/>
                  <a:gd name="T41" fmla="*/ 27 h 135"/>
                  <a:gd name="T42" fmla="*/ 8 w 135"/>
                  <a:gd name="T43" fmla="*/ 35 h 135"/>
                  <a:gd name="T44" fmla="*/ 5 w 135"/>
                  <a:gd name="T45" fmla="*/ 42 h 135"/>
                  <a:gd name="T46" fmla="*/ 2 w 135"/>
                  <a:gd name="T47" fmla="*/ 50 h 135"/>
                  <a:gd name="T48" fmla="*/ 1 w 135"/>
                  <a:gd name="T49" fmla="*/ 59 h 135"/>
                  <a:gd name="T50" fmla="*/ 0 w 135"/>
                  <a:gd name="T51" fmla="*/ 67 h 135"/>
                  <a:gd name="T52" fmla="*/ 1 w 135"/>
                  <a:gd name="T53" fmla="*/ 76 h 135"/>
                  <a:gd name="T54" fmla="*/ 2 w 135"/>
                  <a:gd name="T55" fmla="*/ 84 h 135"/>
                  <a:gd name="T56" fmla="*/ 5 w 135"/>
                  <a:gd name="T57" fmla="*/ 92 h 135"/>
                  <a:gd name="T58" fmla="*/ 8 w 135"/>
                  <a:gd name="T59" fmla="*/ 100 h 135"/>
                  <a:gd name="T60" fmla="*/ 13 w 135"/>
                  <a:gd name="T61" fmla="*/ 107 h 135"/>
                  <a:gd name="T62" fmla="*/ 18 w 135"/>
                  <a:gd name="T63" fmla="*/ 114 h 135"/>
                  <a:gd name="T64" fmla="*/ 25 w 135"/>
                  <a:gd name="T65" fmla="*/ 119 h 135"/>
                  <a:gd name="T66" fmla="*/ 31 w 135"/>
                  <a:gd name="T67" fmla="*/ 124 h 135"/>
                  <a:gd name="T68" fmla="*/ 39 w 135"/>
                  <a:gd name="T69" fmla="*/ 128 h 135"/>
                  <a:gd name="T70" fmla="*/ 47 w 135"/>
                  <a:gd name="T71" fmla="*/ 132 h 135"/>
                  <a:gd name="T72" fmla="*/ 55 w 135"/>
                  <a:gd name="T73" fmla="*/ 134 h 135"/>
                  <a:gd name="T74" fmla="*/ 63 w 135"/>
                  <a:gd name="T75" fmla="*/ 135 h 135"/>
                  <a:gd name="T76" fmla="*/ 72 w 135"/>
                  <a:gd name="T77" fmla="*/ 135 h 135"/>
                  <a:gd name="T78" fmla="*/ 80 w 135"/>
                  <a:gd name="T79" fmla="*/ 134 h 135"/>
                  <a:gd name="T80" fmla="*/ 89 w 135"/>
                  <a:gd name="T81" fmla="*/ 132 h 135"/>
                  <a:gd name="T82" fmla="*/ 96 w 135"/>
                  <a:gd name="T83" fmla="*/ 128 h 135"/>
                  <a:gd name="T84" fmla="*/ 104 w 135"/>
                  <a:gd name="T85" fmla="*/ 124 h 135"/>
                  <a:gd name="T86" fmla="*/ 111 w 135"/>
                  <a:gd name="T87" fmla="*/ 119 h 135"/>
                  <a:gd name="T88" fmla="*/ 117 w 135"/>
                  <a:gd name="T89" fmla="*/ 114 h 135"/>
                  <a:gd name="T90" fmla="*/ 122 w 135"/>
                  <a:gd name="T91" fmla="*/ 107 h 135"/>
                  <a:gd name="T92" fmla="*/ 127 w 135"/>
                  <a:gd name="T93" fmla="*/ 100 h 135"/>
                  <a:gd name="T94" fmla="*/ 131 w 135"/>
                  <a:gd name="T95" fmla="*/ 92 h 135"/>
                  <a:gd name="T96" fmla="*/ 133 w 135"/>
                  <a:gd name="T97" fmla="*/ 84 h 135"/>
                  <a:gd name="T98" fmla="*/ 135 w 135"/>
                  <a:gd name="T99" fmla="*/ 76 h 135"/>
                  <a:gd name="T100" fmla="*/ 135 w 135"/>
                  <a:gd name="T101" fmla="*/ 67 h 135"/>
                  <a:gd name="T102" fmla="*/ 135 w 135"/>
                  <a:gd name="T103" fmla="*/ 59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35" h="135">
                    <a:moveTo>
                      <a:pt x="135" y="59"/>
                    </a:moveTo>
                    <a:lnTo>
                      <a:pt x="135" y="59"/>
                    </a:lnTo>
                    <a:lnTo>
                      <a:pt x="133" y="50"/>
                    </a:lnTo>
                    <a:lnTo>
                      <a:pt x="131" y="42"/>
                    </a:lnTo>
                    <a:lnTo>
                      <a:pt x="127" y="35"/>
                    </a:lnTo>
                    <a:lnTo>
                      <a:pt x="122" y="27"/>
                    </a:lnTo>
                    <a:lnTo>
                      <a:pt x="117" y="21"/>
                    </a:lnTo>
                    <a:lnTo>
                      <a:pt x="111" y="15"/>
                    </a:lnTo>
                    <a:lnTo>
                      <a:pt x="104" y="10"/>
                    </a:lnTo>
                    <a:lnTo>
                      <a:pt x="96" y="6"/>
                    </a:lnTo>
                    <a:lnTo>
                      <a:pt x="89" y="3"/>
                    </a:lnTo>
                    <a:lnTo>
                      <a:pt x="80" y="1"/>
                    </a:lnTo>
                    <a:lnTo>
                      <a:pt x="72" y="0"/>
                    </a:lnTo>
                    <a:lnTo>
                      <a:pt x="63" y="0"/>
                    </a:lnTo>
                    <a:lnTo>
                      <a:pt x="55" y="1"/>
                    </a:lnTo>
                    <a:lnTo>
                      <a:pt x="47" y="3"/>
                    </a:lnTo>
                    <a:lnTo>
                      <a:pt x="39" y="6"/>
                    </a:lnTo>
                    <a:lnTo>
                      <a:pt x="31" y="10"/>
                    </a:lnTo>
                    <a:lnTo>
                      <a:pt x="25" y="15"/>
                    </a:lnTo>
                    <a:lnTo>
                      <a:pt x="18" y="21"/>
                    </a:lnTo>
                    <a:lnTo>
                      <a:pt x="13" y="27"/>
                    </a:lnTo>
                    <a:lnTo>
                      <a:pt x="8" y="35"/>
                    </a:lnTo>
                    <a:lnTo>
                      <a:pt x="5" y="42"/>
                    </a:lnTo>
                    <a:lnTo>
                      <a:pt x="2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1" y="76"/>
                    </a:lnTo>
                    <a:lnTo>
                      <a:pt x="2" y="84"/>
                    </a:lnTo>
                    <a:lnTo>
                      <a:pt x="5" y="92"/>
                    </a:lnTo>
                    <a:lnTo>
                      <a:pt x="8" y="100"/>
                    </a:lnTo>
                    <a:lnTo>
                      <a:pt x="13" y="107"/>
                    </a:lnTo>
                    <a:lnTo>
                      <a:pt x="18" y="114"/>
                    </a:lnTo>
                    <a:lnTo>
                      <a:pt x="25" y="119"/>
                    </a:lnTo>
                    <a:lnTo>
                      <a:pt x="31" y="124"/>
                    </a:lnTo>
                    <a:lnTo>
                      <a:pt x="39" y="128"/>
                    </a:lnTo>
                    <a:lnTo>
                      <a:pt x="47" y="132"/>
                    </a:lnTo>
                    <a:lnTo>
                      <a:pt x="55" y="134"/>
                    </a:lnTo>
                    <a:lnTo>
                      <a:pt x="63" y="135"/>
                    </a:lnTo>
                    <a:lnTo>
                      <a:pt x="72" y="135"/>
                    </a:lnTo>
                    <a:lnTo>
                      <a:pt x="80" y="134"/>
                    </a:lnTo>
                    <a:lnTo>
                      <a:pt x="89" y="132"/>
                    </a:lnTo>
                    <a:lnTo>
                      <a:pt x="96" y="128"/>
                    </a:lnTo>
                    <a:lnTo>
                      <a:pt x="104" y="124"/>
                    </a:lnTo>
                    <a:lnTo>
                      <a:pt x="111" y="119"/>
                    </a:lnTo>
                    <a:lnTo>
                      <a:pt x="117" y="114"/>
                    </a:lnTo>
                    <a:lnTo>
                      <a:pt x="122" y="107"/>
                    </a:lnTo>
                    <a:lnTo>
                      <a:pt x="127" y="100"/>
                    </a:lnTo>
                    <a:lnTo>
                      <a:pt x="131" y="92"/>
                    </a:lnTo>
                    <a:lnTo>
                      <a:pt x="133" y="84"/>
                    </a:lnTo>
                    <a:lnTo>
                      <a:pt x="135" y="76"/>
                    </a:lnTo>
                    <a:lnTo>
                      <a:pt x="135" y="67"/>
                    </a:lnTo>
                    <a:lnTo>
                      <a:pt x="135" y="5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81" name="Freeform 1171"/>
              <p:cNvSpPr>
                <a:spLocks/>
              </p:cNvSpPr>
              <p:nvPr/>
            </p:nvSpPr>
            <p:spPr bwMode="auto">
              <a:xfrm>
                <a:off x="6556" y="2241"/>
                <a:ext cx="70" cy="70"/>
              </a:xfrm>
              <a:custGeom>
                <a:avLst/>
                <a:gdLst>
                  <a:gd name="T0" fmla="*/ 135 w 135"/>
                  <a:gd name="T1" fmla="*/ 59 h 135"/>
                  <a:gd name="T2" fmla="*/ 135 w 135"/>
                  <a:gd name="T3" fmla="*/ 59 h 135"/>
                  <a:gd name="T4" fmla="*/ 133 w 135"/>
                  <a:gd name="T5" fmla="*/ 50 h 135"/>
                  <a:gd name="T6" fmla="*/ 131 w 135"/>
                  <a:gd name="T7" fmla="*/ 42 h 135"/>
                  <a:gd name="T8" fmla="*/ 127 w 135"/>
                  <a:gd name="T9" fmla="*/ 35 h 135"/>
                  <a:gd name="T10" fmla="*/ 122 w 135"/>
                  <a:gd name="T11" fmla="*/ 27 h 135"/>
                  <a:gd name="T12" fmla="*/ 117 w 135"/>
                  <a:gd name="T13" fmla="*/ 21 h 135"/>
                  <a:gd name="T14" fmla="*/ 111 w 135"/>
                  <a:gd name="T15" fmla="*/ 15 h 135"/>
                  <a:gd name="T16" fmla="*/ 104 w 135"/>
                  <a:gd name="T17" fmla="*/ 10 h 135"/>
                  <a:gd name="T18" fmla="*/ 96 w 135"/>
                  <a:gd name="T19" fmla="*/ 6 h 135"/>
                  <a:gd name="T20" fmla="*/ 89 w 135"/>
                  <a:gd name="T21" fmla="*/ 3 h 135"/>
                  <a:gd name="T22" fmla="*/ 80 w 135"/>
                  <a:gd name="T23" fmla="*/ 1 h 135"/>
                  <a:gd name="T24" fmla="*/ 72 w 135"/>
                  <a:gd name="T25" fmla="*/ 0 h 135"/>
                  <a:gd name="T26" fmla="*/ 63 w 135"/>
                  <a:gd name="T27" fmla="*/ 0 h 135"/>
                  <a:gd name="T28" fmla="*/ 55 w 135"/>
                  <a:gd name="T29" fmla="*/ 1 h 135"/>
                  <a:gd name="T30" fmla="*/ 47 w 135"/>
                  <a:gd name="T31" fmla="*/ 3 h 135"/>
                  <a:gd name="T32" fmla="*/ 39 w 135"/>
                  <a:gd name="T33" fmla="*/ 6 h 135"/>
                  <a:gd name="T34" fmla="*/ 31 w 135"/>
                  <a:gd name="T35" fmla="*/ 10 h 135"/>
                  <a:gd name="T36" fmla="*/ 25 w 135"/>
                  <a:gd name="T37" fmla="*/ 15 h 135"/>
                  <a:gd name="T38" fmla="*/ 18 w 135"/>
                  <a:gd name="T39" fmla="*/ 21 h 135"/>
                  <a:gd name="T40" fmla="*/ 13 w 135"/>
                  <a:gd name="T41" fmla="*/ 27 h 135"/>
                  <a:gd name="T42" fmla="*/ 8 w 135"/>
                  <a:gd name="T43" fmla="*/ 35 h 135"/>
                  <a:gd name="T44" fmla="*/ 5 w 135"/>
                  <a:gd name="T45" fmla="*/ 42 h 135"/>
                  <a:gd name="T46" fmla="*/ 2 w 135"/>
                  <a:gd name="T47" fmla="*/ 50 h 135"/>
                  <a:gd name="T48" fmla="*/ 1 w 135"/>
                  <a:gd name="T49" fmla="*/ 59 h 135"/>
                  <a:gd name="T50" fmla="*/ 0 w 135"/>
                  <a:gd name="T51" fmla="*/ 67 h 135"/>
                  <a:gd name="T52" fmla="*/ 1 w 135"/>
                  <a:gd name="T53" fmla="*/ 76 h 135"/>
                  <a:gd name="T54" fmla="*/ 2 w 135"/>
                  <a:gd name="T55" fmla="*/ 84 h 135"/>
                  <a:gd name="T56" fmla="*/ 5 w 135"/>
                  <a:gd name="T57" fmla="*/ 92 h 135"/>
                  <a:gd name="T58" fmla="*/ 8 w 135"/>
                  <a:gd name="T59" fmla="*/ 100 h 135"/>
                  <a:gd name="T60" fmla="*/ 13 w 135"/>
                  <a:gd name="T61" fmla="*/ 107 h 135"/>
                  <a:gd name="T62" fmla="*/ 18 w 135"/>
                  <a:gd name="T63" fmla="*/ 114 h 135"/>
                  <a:gd name="T64" fmla="*/ 25 w 135"/>
                  <a:gd name="T65" fmla="*/ 119 h 135"/>
                  <a:gd name="T66" fmla="*/ 31 w 135"/>
                  <a:gd name="T67" fmla="*/ 124 h 135"/>
                  <a:gd name="T68" fmla="*/ 39 w 135"/>
                  <a:gd name="T69" fmla="*/ 128 h 135"/>
                  <a:gd name="T70" fmla="*/ 47 w 135"/>
                  <a:gd name="T71" fmla="*/ 132 h 135"/>
                  <a:gd name="T72" fmla="*/ 55 w 135"/>
                  <a:gd name="T73" fmla="*/ 134 h 135"/>
                  <a:gd name="T74" fmla="*/ 63 w 135"/>
                  <a:gd name="T75" fmla="*/ 135 h 135"/>
                  <a:gd name="T76" fmla="*/ 72 w 135"/>
                  <a:gd name="T77" fmla="*/ 135 h 135"/>
                  <a:gd name="T78" fmla="*/ 80 w 135"/>
                  <a:gd name="T79" fmla="*/ 134 h 135"/>
                  <a:gd name="T80" fmla="*/ 89 w 135"/>
                  <a:gd name="T81" fmla="*/ 132 h 135"/>
                  <a:gd name="T82" fmla="*/ 96 w 135"/>
                  <a:gd name="T83" fmla="*/ 128 h 135"/>
                  <a:gd name="T84" fmla="*/ 104 w 135"/>
                  <a:gd name="T85" fmla="*/ 124 h 135"/>
                  <a:gd name="T86" fmla="*/ 111 w 135"/>
                  <a:gd name="T87" fmla="*/ 119 h 135"/>
                  <a:gd name="T88" fmla="*/ 117 w 135"/>
                  <a:gd name="T89" fmla="*/ 114 h 135"/>
                  <a:gd name="T90" fmla="*/ 122 w 135"/>
                  <a:gd name="T91" fmla="*/ 107 h 135"/>
                  <a:gd name="T92" fmla="*/ 127 w 135"/>
                  <a:gd name="T93" fmla="*/ 100 h 135"/>
                  <a:gd name="T94" fmla="*/ 131 w 135"/>
                  <a:gd name="T95" fmla="*/ 92 h 135"/>
                  <a:gd name="T96" fmla="*/ 133 w 135"/>
                  <a:gd name="T97" fmla="*/ 84 h 135"/>
                  <a:gd name="T98" fmla="*/ 135 w 135"/>
                  <a:gd name="T99" fmla="*/ 76 h 135"/>
                  <a:gd name="T100" fmla="*/ 135 w 135"/>
                  <a:gd name="T101" fmla="*/ 67 h 135"/>
                  <a:gd name="T102" fmla="*/ 135 w 135"/>
                  <a:gd name="T103" fmla="*/ 59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35" h="135">
                    <a:moveTo>
                      <a:pt x="135" y="59"/>
                    </a:moveTo>
                    <a:lnTo>
                      <a:pt x="135" y="59"/>
                    </a:lnTo>
                    <a:lnTo>
                      <a:pt x="133" y="50"/>
                    </a:lnTo>
                    <a:lnTo>
                      <a:pt x="131" y="42"/>
                    </a:lnTo>
                    <a:lnTo>
                      <a:pt x="127" y="35"/>
                    </a:lnTo>
                    <a:lnTo>
                      <a:pt x="122" y="27"/>
                    </a:lnTo>
                    <a:lnTo>
                      <a:pt x="117" y="21"/>
                    </a:lnTo>
                    <a:lnTo>
                      <a:pt x="111" y="15"/>
                    </a:lnTo>
                    <a:lnTo>
                      <a:pt x="104" y="10"/>
                    </a:lnTo>
                    <a:lnTo>
                      <a:pt x="96" y="6"/>
                    </a:lnTo>
                    <a:lnTo>
                      <a:pt x="89" y="3"/>
                    </a:lnTo>
                    <a:lnTo>
                      <a:pt x="80" y="1"/>
                    </a:lnTo>
                    <a:lnTo>
                      <a:pt x="72" y="0"/>
                    </a:lnTo>
                    <a:lnTo>
                      <a:pt x="63" y="0"/>
                    </a:lnTo>
                    <a:lnTo>
                      <a:pt x="55" y="1"/>
                    </a:lnTo>
                    <a:lnTo>
                      <a:pt x="47" y="3"/>
                    </a:lnTo>
                    <a:lnTo>
                      <a:pt x="39" y="6"/>
                    </a:lnTo>
                    <a:lnTo>
                      <a:pt x="31" y="10"/>
                    </a:lnTo>
                    <a:lnTo>
                      <a:pt x="25" y="15"/>
                    </a:lnTo>
                    <a:lnTo>
                      <a:pt x="18" y="21"/>
                    </a:lnTo>
                    <a:lnTo>
                      <a:pt x="13" y="27"/>
                    </a:lnTo>
                    <a:lnTo>
                      <a:pt x="8" y="35"/>
                    </a:lnTo>
                    <a:lnTo>
                      <a:pt x="5" y="42"/>
                    </a:lnTo>
                    <a:lnTo>
                      <a:pt x="2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1" y="76"/>
                    </a:lnTo>
                    <a:lnTo>
                      <a:pt x="2" y="84"/>
                    </a:lnTo>
                    <a:lnTo>
                      <a:pt x="5" y="92"/>
                    </a:lnTo>
                    <a:lnTo>
                      <a:pt x="8" y="100"/>
                    </a:lnTo>
                    <a:lnTo>
                      <a:pt x="13" y="107"/>
                    </a:lnTo>
                    <a:lnTo>
                      <a:pt x="18" y="114"/>
                    </a:lnTo>
                    <a:lnTo>
                      <a:pt x="25" y="119"/>
                    </a:lnTo>
                    <a:lnTo>
                      <a:pt x="31" y="124"/>
                    </a:lnTo>
                    <a:lnTo>
                      <a:pt x="39" y="128"/>
                    </a:lnTo>
                    <a:lnTo>
                      <a:pt x="47" y="132"/>
                    </a:lnTo>
                    <a:lnTo>
                      <a:pt x="55" y="134"/>
                    </a:lnTo>
                    <a:lnTo>
                      <a:pt x="63" y="135"/>
                    </a:lnTo>
                    <a:lnTo>
                      <a:pt x="72" y="135"/>
                    </a:lnTo>
                    <a:lnTo>
                      <a:pt x="80" y="134"/>
                    </a:lnTo>
                    <a:lnTo>
                      <a:pt x="89" y="132"/>
                    </a:lnTo>
                    <a:lnTo>
                      <a:pt x="96" y="128"/>
                    </a:lnTo>
                    <a:lnTo>
                      <a:pt x="104" y="124"/>
                    </a:lnTo>
                    <a:lnTo>
                      <a:pt x="111" y="119"/>
                    </a:lnTo>
                    <a:lnTo>
                      <a:pt x="117" y="114"/>
                    </a:lnTo>
                    <a:lnTo>
                      <a:pt x="122" y="107"/>
                    </a:lnTo>
                    <a:lnTo>
                      <a:pt x="127" y="100"/>
                    </a:lnTo>
                    <a:lnTo>
                      <a:pt x="131" y="92"/>
                    </a:lnTo>
                    <a:lnTo>
                      <a:pt x="133" y="84"/>
                    </a:lnTo>
                    <a:lnTo>
                      <a:pt x="135" y="76"/>
                    </a:lnTo>
                    <a:lnTo>
                      <a:pt x="135" y="67"/>
                    </a:lnTo>
                    <a:lnTo>
                      <a:pt x="135" y="5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82" name="Freeform 1172"/>
              <p:cNvSpPr>
                <a:spLocks/>
              </p:cNvSpPr>
              <p:nvPr/>
            </p:nvSpPr>
            <p:spPr bwMode="auto">
              <a:xfrm>
                <a:off x="6178" y="2563"/>
                <a:ext cx="148" cy="149"/>
              </a:xfrm>
              <a:custGeom>
                <a:avLst/>
                <a:gdLst>
                  <a:gd name="T0" fmla="*/ 286 w 287"/>
                  <a:gd name="T1" fmla="*/ 126 h 287"/>
                  <a:gd name="T2" fmla="*/ 286 w 287"/>
                  <a:gd name="T3" fmla="*/ 126 h 287"/>
                  <a:gd name="T4" fmla="*/ 283 w 287"/>
                  <a:gd name="T5" fmla="*/ 108 h 287"/>
                  <a:gd name="T6" fmla="*/ 277 w 287"/>
                  <a:gd name="T7" fmla="*/ 91 h 287"/>
                  <a:gd name="T8" fmla="*/ 270 w 287"/>
                  <a:gd name="T9" fmla="*/ 75 h 287"/>
                  <a:gd name="T10" fmla="*/ 260 w 287"/>
                  <a:gd name="T11" fmla="*/ 59 h 287"/>
                  <a:gd name="T12" fmla="*/ 248 w 287"/>
                  <a:gd name="T13" fmla="*/ 46 h 287"/>
                  <a:gd name="T14" fmla="*/ 235 w 287"/>
                  <a:gd name="T15" fmla="*/ 33 h 287"/>
                  <a:gd name="T16" fmla="*/ 221 w 287"/>
                  <a:gd name="T17" fmla="*/ 22 h 287"/>
                  <a:gd name="T18" fmla="*/ 205 w 287"/>
                  <a:gd name="T19" fmla="*/ 14 h 287"/>
                  <a:gd name="T20" fmla="*/ 188 w 287"/>
                  <a:gd name="T21" fmla="*/ 7 h 287"/>
                  <a:gd name="T22" fmla="*/ 171 w 287"/>
                  <a:gd name="T23" fmla="*/ 3 h 287"/>
                  <a:gd name="T24" fmla="*/ 153 w 287"/>
                  <a:gd name="T25" fmla="*/ 0 h 287"/>
                  <a:gd name="T26" fmla="*/ 135 w 287"/>
                  <a:gd name="T27" fmla="*/ 0 h 287"/>
                  <a:gd name="T28" fmla="*/ 117 w 287"/>
                  <a:gd name="T29" fmla="*/ 3 h 287"/>
                  <a:gd name="T30" fmla="*/ 99 w 287"/>
                  <a:gd name="T31" fmla="*/ 7 h 287"/>
                  <a:gd name="T32" fmla="*/ 82 w 287"/>
                  <a:gd name="T33" fmla="*/ 14 h 287"/>
                  <a:gd name="T34" fmla="*/ 67 w 287"/>
                  <a:gd name="T35" fmla="*/ 22 h 287"/>
                  <a:gd name="T36" fmla="*/ 52 w 287"/>
                  <a:gd name="T37" fmla="*/ 33 h 287"/>
                  <a:gd name="T38" fmla="*/ 39 w 287"/>
                  <a:gd name="T39" fmla="*/ 46 h 287"/>
                  <a:gd name="T40" fmla="*/ 27 w 287"/>
                  <a:gd name="T41" fmla="*/ 59 h 287"/>
                  <a:gd name="T42" fmla="*/ 18 w 287"/>
                  <a:gd name="T43" fmla="*/ 75 h 287"/>
                  <a:gd name="T44" fmla="*/ 10 w 287"/>
                  <a:gd name="T45" fmla="*/ 91 h 287"/>
                  <a:gd name="T46" fmla="*/ 4 w 287"/>
                  <a:gd name="T47" fmla="*/ 108 h 287"/>
                  <a:gd name="T48" fmla="*/ 1 w 287"/>
                  <a:gd name="T49" fmla="*/ 126 h 287"/>
                  <a:gd name="T50" fmla="*/ 0 w 287"/>
                  <a:gd name="T51" fmla="*/ 144 h 287"/>
                  <a:gd name="T52" fmla="*/ 1 w 287"/>
                  <a:gd name="T53" fmla="*/ 162 h 287"/>
                  <a:gd name="T54" fmla="*/ 4 w 287"/>
                  <a:gd name="T55" fmla="*/ 180 h 287"/>
                  <a:gd name="T56" fmla="*/ 10 w 287"/>
                  <a:gd name="T57" fmla="*/ 197 h 287"/>
                  <a:gd name="T58" fmla="*/ 18 w 287"/>
                  <a:gd name="T59" fmla="*/ 213 h 287"/>
                  <a:gd name="T60" fmla="*/ 27 w 287"/>
                  <a:gd name="T61" fmla="*/ 228 h 287"/>
                  <a:gd name="T62" fmla="*/ 39 w 287"/>
                  <a:gd name="T63" fmla="*/ 242 h 287"/>
                  <a:gd name="T64" fmla="*/ 52 w 287"/>
                  <a:gd name="T65" fmla="*/ 255 h 287"/>
                  <a:gd name="T66" fmla="*/ 67 w 287"/>
                  <a:gd name="T67" fmla="*/ 265 h 287"/>
                  <a:gd name="T68" fmla="*/ 82 w 287"/>
                  <a:gd name="T69" fmla="*/ 274 h 287"/>
                  <a:gd name="T70" fmla="*/ 99 w 287"/>
                  <a:gd name="T71" fmla="*/ 280 h 287"/>
                  <a:gd name="T72" fmla="*/ 117 w 287"/>
                  <a:gd name="T73" fmla="*/ 285 h 287"/>
                  <a:gd name="T74" fmla="*/ 135 w 287"/>
                  <a:gd name="T75" fmla="*/ 287 h 287"/>
                  <a:gd name="T76" fmla="*/ 153 w 287"/>
                  <a:gd name="T77" fmla="*/ 287 h 287"/>
                  <a:gd name="T78" fmla="*/ 171 w 287"/>
                  <a:gd name="T79" fmla="*/ 285 h 287"/>
                  <a:gd name="T80" fmla="*/ 188 w 287"/>
                  <a:gd name="T81" fmla="*/ 280 h 287"/>
                  <a:gd name="T82" fmla="*/ 205 w 287"/>
                  <a:gd name="T83" fmla="*/ 274 h 287"/>
                  <a:gd name="T84" fmla="*/ 221 w 287"/>
                  <a:gd name="T85" fmla="*/ 265 h 287"/>
                  <a:gd name="T86" fmla="*/ 235 w 287"/>
                  <a:gd name="T87" fmla="*/ 255 h 287"/>
                  <a:gd name="T88" fmla="*/ 248 w 287"/>
                  <a:gd name="T89" fmla="*/ 242 h 287"/>
                  <a:gd name="T90" fmla="*/ 260 w 287"/>
                  <a:gd name="T91" fmla="*/ 228 h 287"/>
                  <a:gd name="T92" fmla="*/ 270 w 287"/>
                  <a:gd name="T93" fmla="*/ 213 h 287"/>
                  <a:gd name="T94" fmla="*/ 277 w 287"/>
                  <a:gd name="T95" fmla="*/ 197 h 287"/>
                  <a:gd name="T96" fmla="*/ 283 w 287"/>
                  <a:gd name="T97" fmla="*/ 180 h 287"/>
                  <a:gd name="T98" fmla="*/ 286 w 287"/>
                  <a:gd name="T99" fmla="*/ 162 h 287"/>
                  <a:gd name="T100" fmla="*/ 287 w 287"/>
                  <a:gd name="T101" fmla="*/ 144 h 287"/>
                  <a:gd name="T102" fmla="*/ 286 w 287"/>
                  <a:gd name="T103" fmla="*/ 126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7" h="287">
                    <a:moveTo>
                      <a:pt x="286" y="126"/>
                    </a:moveTo>
                    <a:lnTo>
                      <a:pt x="286" y="126"/>
                    </a:lnTo>
                    <a:lnTo>
                      <a:pt x="283" y="108"/>
                    </a:lnTo>
                    <a:lnTo>
                      <a:pt x="277" y="91"/>
                    </a:lnTo>
                    <a:lnTo>
                      <a:pt x="270" y="75"/>
                    </a:lnTo>
                    <a:lnTo>
                      <a:pt x="260" y="59"/>
                    </a:lnTo>
                    <a:lnTo>
                      <a:pt x="248" y="46"/>
                    </a:lnTo>
                    <a:lnTo>
                      <a:pt x="235" y="33"/>
                    </a:lnTo>
                    <a:lnTo>
                      <a:pt x="221" y="22"/>
                    </a:lnTo>
                    <a:lnTo>
                      <a:pt x="205" y="14"/>
                    </a:lnTo>
                    <a:lnTo>
                      <a:pt x="188" y="7"/>
                    </a:lnTo>
                    <a:lnTo>
                      <a:pt x="171" y="3"/>
                    </a:lnTo>
                    <a:lnTo>
                      <a:pt x="153" y="0"/>
                    </a:lnTo>
                    <a:lnTo>
                      <a:pt x="135" y="0"/>
                    </a:lnTo>
                    <a:lnTo>
                      <a:pt x="117" y="3"/>
                    </a:lnTo>
                    <a:lnTo>
                      <a:pt x="99" y="7"/>
                    </a:lnTo>
                    <a:lnTo>
                      <a:pt x="82" y="14"/>
                    </a:lnTo>
                    <a:lnTo>
                      <a:pt x="67" y="22"/>
                    </a:lnTo>
                    <a:lnTo>
                      <a:pt x="52" y="33"/>
                    </a:lnTo>
                    <a:lnTo>
                      <a:pt x="39" y="46"/>
                    </a:lnTo>
                    <a:lnTo>
                      <a:pt x="27" y="59"/>
                    </a:lnTo>
                    <a:lnTo>
                      <a:pt x="18" y="75"/>
                    </a:lnTo>
                    <a:lnTo>
                      <a:pt x="10" y="91"/>
                    </a:lnTo>
                    <a:lnTo>
                      <a:pt x="4" y="108"/>
                    </a:lnTo>
                    <a:lnTo>
                      <a:pt x="1" y="126"/>
                    </a:lnTo>
                    <a:lnTo>
                      <a:pt x="0" y="144"/>
                    </a:lnTo>
                    <a:lnTo>
                      <a:pt x="1" y="162"/>
                    </a:lnTo>
                    <a:lnTo>
                      <a:pt x="4" y="180"/>
                    </a:lnTo>
                    <a:lnTo>
                      <a:pt x="10" y="197"/>
                    </a:lnTo>
                    <a:lnTo>
                      <a:pt x="18" y="213"/>
                    </a:lnTo>
                    <a:lnTo>
                      <a:pt x="27" y="228"/>
                    </a:lnTo>
                    <a:lnTo>
                      <a:pt x="39" y="242"/>
                    </a:lnTo>
                    <a:lnTo>
                      <a:pt x="52" y="255"/>
                    </a:lnTo>
                    <a:lnTo>
                      <a:pt x="67" y="265"/>
                    </a:lnTo>
                    <a:lnTo>
                      <a:pt x="82" y="274"/>
                    </a:lnTo>
                    <a:lnTo>
                      <a:pt x="99" y="280"/>
                    </a:lnTo>
                    <a:lnTo>
                      <a:pt x="117" y="285"/>
                    </a:lnTo>
                    <a:lnTo>
                      <a:pt x="135" y="287"/>
                    </a:lnTo>
                    <a:lnTo>
                      <a:pt x="153" y="287"/>
                    </a:lnTo>
                    <a:lnTo>
                      <a:pt x="171" y="285"/>
                    </a:lnTo>
                    <a:lnTo>
                      <a:pt x="188" y="280"/>
                    </a:lnTo>
                    <a:lnTo>
                      <a:pt x="205" y="274"/>
                    </a:lnTo>
                    <a:lnTo>
                      <a:pt x="221" y="265"/>
                    </a:lnTo>
                    <a:lnTo>
                      <a:pt x="235" y="255"/>
                    </a:lnTo>
                    <a:lnTo>
                      <a:pt x="248" y="242"/>
                    </a:lnTo>
                    <a:lnTo>
                      <a:pt x="260" y="228"/>
                    </a:lnTo>
                    <a:lnTo>
                      <a:pt x="270" y="213"/>
                    </a:lnTo>
                    <a:lnTo>
                      <a:pt x="277" y="197"/>
                    </a:lnTo>
                    <a:lnTo>
                      <a:pt x="283" y="180"/>
                    </a:lnTo>
                    <a:lnTo>
                      <a:pt x="286" y="162"/>
                    </a:lnTo>
                    <a:lnTo>
                      <a:pt x="287" y="144"/>
                    </a:lnTo>
                    <a:lnTo>
                      <a:pt x="286" y="12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83" name="Freeform 1173"/>
              <p:cNvSpPr>
                <a:spLocks/>
              </p:cNvSpPr>
              <p:nvPr/>
            </p:nvSpPr>
            <p:spPr bwMode="auto">
              <a:xfrm>
                <a:off x="6178" y="2563"/>
                <a:ext cx="148" cy="149"/>
              </a:xfrm>
              <a:custGeom>
                <a:avLst/>
                <a:gdLst>
                  <a:gd name="T0" fmla="*/ 286 w 287"/>
                  <a:gd name="T1" fmla="*/ 126 h 287"/>
                  <a:gd name="T2" fmla="*/ 286 w 287"/>
                  <a:gd name="T3" fmla="*/ 126 h 287"/>
                  <a:gd name="T4" fmla="*/ 283 w 287"/>
                  <a:gd name="T5" fmla="*/ 108 h 287"/>
                  <a:gd name="T6" fmla="*/ 277 w 287"/>
                  <a:gd name="T7" fmla="*/ 91 h 287"/>
                  <a:gd name="T8" fmla="*/ 270 w 287"/>
                  <a:gd name="T9" fmla="*/ 75 h 287"/>
                  <a:gd name="T10" fmla="*/ 260 w 287"/>
                  <a:gd name="T11" fmla="*/ 59 h 287"/>
                  <a:gd name="T12" fmla="*/ 248 w 287"/>
                  <a:gd name="T13" fmla="*/ 46 h 287"/>
                  <a:gd name="T14" fmla="*/ 235 w 287"/>
                  <a:gd name="T15" fmla="*/ 33 h 287"/>
                  <a:gd name="T16" fmla="*/ 221 w 287"/>
                  <a:gd name="T17" fmla="*/ 22 h 287"/>
                  <a:gd name="T18" fmla="*/ 205 w 287"/>
                  <a:gd name="T19" fmla="*/ 14 h 287"/>
                  <a:gd name="T20" fmla="*/ 188 w 287"/>
                  <a:gd name="T21" fmla="*/ 7 h 287"/>
                  <a:gd name="T22" fmla="*/ 171 w 287"/>
                  <a:gd name="T23" fmla="*/ 3 h 287"/>
                  <a:gd name="T24" fmla="*/ 153 w 287"/>
                  <a:gd name="T25" fmla="*/ 0 h 287"/>
                  <a:gd name="T26" fmla="*/ 135 w 287"/>
                  <a:gd name="T27" fmla="*/ 0 h 287"/>
                  <a:gd name="T28" fmla="*/ 117 w 287"/>
                  <a:gd name="T29" fmla="*/ 3 h 287"/>
                  <a:gd name="T30" fmla="*/ 99 w 287"/>
                  <a:gd name="T31" fmla="*/ 7 h 287"/>
                  <a:gd name="T32" fmla="*/ 82 w 287"/>
                  <a:gd name="T33" fmla="*/ 14 h 287"/>
                  <a:gd name="T34" fmla="*/ 67 w 287"/>
                  <a:gd name="T35" fmla="*/ 22 h 287"/>
                  <a:gd name="T36" fmla="*/ 52 w 287"/>
                  <a:gd name="T37" fmla="*/ 33 h 287"/>
                  <a:gd name="T38" fmla="*/ 39 w 287"/>
                  <a:gd name="T39" fmla="*/ 46 h 287"/>
                  <a:gd name="T40" fmla="*/ 27 w 287"/>
                  <a:gd name="T41" fmla="*/ 59 h 287"/>
                  <a:gd name="T42" fmla="*/ 18 w 287"/>
                  <a:gd name="T43" fmla="*/ 75 h 287"/>
                  <a:gd name="T44" fmla="*/ 10 w 287"/>
                  <a:gd name="T45" fmla="*/ 91 h 287"/>
                  <a:gd name="T46" fmla="*/ 4 w 287"/>
                  <a:gd name="T47" fmla="*/ 108 h 287"/>
                  <a:gd name="T48" fmla="*/ 1 w 287"/>
                  <a:gd name="T49" fmla="*/ 126 h 287"/>
                  <a:gd name="T50" fmla="*/ 0 w 287"/>
                  <a:gd name="T51" fmla="*/ 144 h 287"/>
                  <a:gd name="T52" fmla="*/ 1 w 287"/>
                  <a:gd name="T53" fmla="*/ 162 h 287"/>
                  <a:gd name="T54" fmla="*/ 4 w 287"/>
                  <a:gd name="T55" fmla="*/ 180 h 287"/>
                  <a:gd name="T56" fmla="*/ 10 w 287"/>
                  <a:gd name="T57" fmla="*/ 197 h 287"/>
                  <a:gd name="T58" fmla="*/ 18 w 287"/>
                  <a:gd name="T59" fmla="*/ 213 h 287"/>
                  <a:gd name="T60" fmla="*/ 27 w 287"/>
                  <a:gd name="T61" fmla="*/ 228 h 287"/>
                  <a:gd name="T62" fmla="*/ 39 w 287"/>
                  <a:gd name="T63" fmla="*/ 242 h 287"/>
                  <a:gd name="T64" fmla="*/ 52 w 287"/>
                  <a:gd name="T65" fmla="*/ 255 h 287"/>
                  <a:gd name="T66" fmla="*/ 67 w 287"/>
                  <a:gd name="T67" fmla="*/ 265 h 287"/>
                  <a:gd name="T68" fmla="*/ 82 w 287"/>
                  <a:gd name="T69" fmla="*/ 274 h 287"/>
                  <a:gd name="T70" fmla="*/ 99 w 287"/>
                  <a:gd name="T71" fmla="*/ 280 h 287"/>
                  <a:gd name="T72" fmla="*/ 117 w 287"/>
                  <a:gd name="T73" fmla="*/ 285 h 287"/>
                  <a:gd name="T74" fmla="*/ 135 w 287"/>
                  <a:gd name="T75" fmla="*/ 287 h 287"/>
                  <a:gd name="T76" fmla="*/ 153 w 287"/>
                  <a:gd name="T77" fmla="*/ 287 h 287"/>
                  <a:gd name="T78" fmla="*/ 171 w 287"/>
                  <a:gd name="T79" fmla="*/ 285 h 287"/>
                  <a:gd name="T80" fmla="*/ 188 w 287"/>
                  <a:gd name="T81" fmla="*/ 280 h 287"/>
                  <a:gd name="T82" fmla="*/ 205 w 287"/>
                  <a:gd name="T83" fmla="*/ 274 h 287"/>
                  <a:gd name="T84" fmla="*/ 221 w 287"/>
                  <a:gd name="T85" fmla="*/ 265 h 287"/>
                  <a:gd name="T86" fmla="*/ 235 w 287"/>
                  <a:gd name="T87" fmla="*/ 255 h 287"/>
                  <a:gd name="T88" fmla="*/ 248 w 287"/>
                  <a:gd name="T89" fmla="*/ 242 h 287"/>
                  <a:gd name="T90" fmla="*/ 260 w 287"/>
                  <a:gd name="T91" fmla="*/ 228 h 287"/>
                  <a:gd name="T92" fmla="*/ 270 w 287"/>
                  <a:gd name="T93" fmla="*/ 213 h 287"/>
                  <a:gd name="T94" fmla="*/ 277 w 287"/>
                  <a:gd name="T95" fmla="*/ 197 h 287"/>
                  <a:gd name="T96" fmla="*/ 283 w 287"/>
                  <a:gd name="T97" fmla="*/ 180 h 287"/>
                  <a:gd name="T98" fmla="*/ 286 w 287"/>
                  <a:gd name="T99" fmla="*/ 162 h 287"/>
                  <a:gd name="T100" fmla="*/ 287 w 287"/>
                  <a:gd name="T101" fmla="*/ 144 h 287"/>
                  <a:gd name="T102" fmla="*/ 286 w 287"/>
                  <a:gd name="T103" fmla="*/ 126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7" h="287">
                    <a:moveTo>
                      <a:pt x="286" y="126"/>
                    </a:moveTo>
                    <a:lnTo>
                      <a:pt x="286" y="126"/>
                    </a:lnTo>
                    <a:lnTo>
                      <a:pt x="283" y="108"/>
                    </a:lnTo>
                    <a:lnTo>
                      <a:pt x="277" y="91"/>
                    </a:lnTo>
                    <a:lnTo>
                      <a:pt x="270" y="75"/>
                    </a:lnTo>
                    <a:lnTo>
                      <a:pt x="260" y="59"/>
                    </a:lnTo>
                    <a:lnTo>
                      <a:pt x="248" y="46"/>
                    </a:lnTo>
                    <a:lnTo>
                      <a:pt x="235" y="33"/>
                    </a:lnTo>
                    <a:lnTo>
                      <a:pt x="221" y="22"/>
                    </a:lnTo>
                    <a:lnTo>
                      <a:pt x="205" y="14"/>
                    </a:lnTo>
                    <a:lnTo>
                      <a:pt x="188" y="7"/>
                    </a:lnTo>
                    <a:lnTo>
                      <a:pt x="171" y="3"/>
                    </a:lnTo>
                    <a:lnTo>
                      <a:pt x="153" y="0"/>
                    </a:lnTo>
                    <a:lnTo>
                      <a:pt x="135" y="0"/>
                    </a:lnTo>
                    <a:lnTo>
                      <a:pt x="117" y="3"/>
                    </a:lnTo>
                    <a:lnTo>
                      <a:pt x="99" y="7"/>
                    </a:lnTo>
                    <a:lnTo>
                      <a:pt x="82" y="14"/>
                    </a:lnTo>
                    <a:lnTo>
                      <a:pt x="67" y="22"/>
                    </a:lnTo>
                    <a:lnTo>
                      <a:pt x="52" y="33"/>
                    </a:lnTo>
                    <a:lnTo>
                      <a:pt x="39" y="46"/>
                    </a:lnTo>
                    <a:lnTo>
                      <a:pt x="27" y="59"/>
                    </a:lnTo>
                    <a:lnTo>
                      <a:pt x="18" y="75"/>
                    </a:lnTo>
                    <a:lnTo>
                      <a:pt x="10" y="91"/>
                    </a:lnTo>
                    <a:lnTo>
                      <a:pt x="4" y="108"/>
                    </a:lnTo>
                    <a:lnTo>
                      <a:pt x="1" y="126"/>
                    </a:lnTo>
                    <a:lnTo>
                      <a:pt x="0" y="144"/>
                    </a:lnTo>
                    <a:lnTo>
                      <a:pt x="1" y="162"/>
                    </a:lnTo>
                    <a:lnTo>
                      <a:pt x="4" y="180"/>
                    </a:lnTo>
                    <a:lnTo>
                      <a:pt x="10" y="197"/>
                    </a:lnTo>
                    <a:lnTo>
                      <a:pt x="18" y="213"/>
                    </a:lnTo>
                    <a:lnTo>
                      <a:pt x="27" y="228"/>
                    </a:lnTo>
                    <a:lnTo>
                      <a:pt x="39" y="242"/>
                    </a:lnTo>
                    <a:lnTo>
                      <a:pt x="52" y="255"/>
                    </a:lnTo>
                    <a:lnTo>
                      <a:pt x="67" y="265"/>
                    </a:lnTo>
                    <a:lnTo>
                      <a:pt x="82" y="274"/>
                    </a:lnTo>
                    <a:lnTo>
                      <a:pt x="99" y="280"/>
                    </a:lnTo>
                    <a:lnTo>
                      <a:pt x="117" y="285"/>
                    </a:lnTo>
                    <a:lnTo>
                      <a:pt x="135" y="287"/>
                    </a:lnTo>
                    <a:lnTo>
                      <a:pt x="153" y="287"/>
                    </a:lnTo>
                    <a:lnTo>
                      <a:pt x="171" y="285"/>
                    </a:lnTo>
                    <a:lnTo>
                      <a:pt x="188" y="280"/>
                    </a:lnTo>
                    <a:lnTo>
                      <a:pt x="205" y="274"/>
                    </a:lnTo>
                    <a:lnTo>
                      <a:pt x="221" y="265"/>
                    </a:lnTo>
                    <a:lnTo>
                      <a:pt x="235" y="255"/>
                    </a:lnTo>
                    <a:lnTo>
                      <a:pt x="248" y="242"/>
                    </a:lnTo>
                    <a:lnTo>
                      <a:pt x="260" y="228"/>
                    </a:lnTo>
                    <a:lnTo>
                      <a:pt x="270" y="213"/>
                    </a:lnTo>
                    <a:lnTo>
                      <a:pt x="277" y="197"/>
                    </a:lnTo>
                    <a:lnTo>
                      <a:pt x="283" y="180"/>
                    </a:lnTo>
                    <a:lnTo>
                      <a:pt x="286" y="162"/>
                    </a:lnTo>
                    <a:lnTo>
                      <a:pt x="287" y="144"/>
                    </a:lnTo>
                    <a:lnTo>
                      <a:pt x="286" y="126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84" name="Freeform 1174"/>
              <p:cNvSpPr>
                <a:spLocks/>
              </p:cNvSpPr>
              <p:nvPr/>
            </p:nvSpPr>
            <p:spPr bwMode="auto">
              <a:xfrm>
                <a:off x="4660" y="2653"/>
                <a:ext cx="90" cy="90"/>
              </a:xfrm>
              <a:custGeom>
                <a:avLst/>
                <a:gdLst>
                  <a:gd name="T0" fmla="*/ 175 w 175"/>
                  <a:gd name="T1" fmla="*/ 76 h 174"/>
                  <a:gd name="T2" fmla="*/ 175 w 175"/>
                  <a:gd name="T3" fmla="*/ 76 h 174"/>
                  <a:gd name="T4" fmla="*/ 172 w 175"/>
                  <a:gd name="T5" fmla="*/ 65 h 174"/>
                  <a:gd name="T6" fmla="*/ 169 w 175"/>
                  <a:gd name="T7" fmla="*/ 55 h 174"/>
                  <a:gd name="T8" fmla="*/ 164 w 175"/>
                  <a:gd name="T9" fmla="*/ 45 h 174"/>
                  <a:gd name="T10" fmla="*/ 159 w 175"/>
                  <a:gd name="T11" fmla="*/ 36 h 174"/>
                  <a:gd name="T12" fmla="*/ 152 w 175"/>
                  <a:gd name="T13" fmla="*/ 27 h 174"/>
                  <a:gd name="T14" fmla="*/ 144 w 175"/>
                  <a:gd name="T15" fmla="*/ 20 h 174"/>
                  <a:gd name="T16" fmla="*/ 135 w 175"/>
                  <a:gd name="T17" fmla="*/ 13 h 174"/>
                  <a:gd name="T18" fmla="*/ 125 w 175"/>
                  <a:gd name="T19" fmla="*/ 8 h 174"/>
                  <a:gd name="T20" fmla="*/ 115 w 175"/>
                  <a:gd name="T21" fmla="*/ 4 h 174"/>
                  <a:gd name="T22" fmla="*/ 104 w 175"/>
                  <a:gd name="T23" fmla="*/ 1 h 174"/>
                  <a:gd name="T24" fmla="*/ 93 w 175"/>
                  <a:gd name="T25" fmla="*/ 0 h 174"/>
                  <a:gd name="T26" fmla="*/ 82 w 175"/>
                  <a:gd name="T27" fmla="*/ 0 h 174"/>
                  <a:gd name="T28" fmla="*/ 71 w 175"/>
                  <a:gd name="T29" fmla="*/ 1 h 174"/>
                  <a:gd name="T30" fmla="*/ 61 w 175"/>
                  <a:gd name="T31" fmla="*/ 4 h 174"/>
                  <a:gd name="T32" fmla="*/ 51 w 175"/>
                  <a:gd name="T33" fmla="*/ 8 h 174"/>
                  <a:gd name="T34" fmla="*/ 41 w 175"/>
                  <a:gd name="T35" fmla="*/ 13 h 174"/>
                  <a:gd name="T36" fmla="*/ 32 w 175"/>
                  <a:gd name="T37" fmla="*/ 20 h 174"/>
                  <a:gd name="T38" fmla="*/ 24 w 175"/>
                  <a:gd name="T39" fmla="*/ 27 h 174"/>
                  <a:gd name="T40" fmla="*/ 17 w 175"/>
                  <a:gd name="T41" fmla="*/ 36 h 174"/>
                  <a:gd name="T42" fmla="*/ 11 w 175"/>
                  <a:gd name="T43" fmla="*/ 45 h 174"/>
                  <a:gd name="T44" fmla="*/ 6 w 175"/>
                  <a:gd name="T45" fmla="*/ 55 h 174"/>
                  <a:gd name="T46" fmla="*/ 3 w 175"/>
                  <a:gd name="T47" fmla="*/ 65 h 174"/>
                  <a:gd name="T48" fmla="*/ 1 w 175"/>
                  <a:gd name="T49" fmla="*/ 76 h 174"/>
                  <a:gd name="T50" fmla="*/ 0 w 175"/>
                  <a:gd name="T51" fmla="*/ 87 h 174"/>
                  <a:gd name="T52" fmla="*/ 1 w 175"/>
                  <a:gd name="T53" fmla="*/ 98 h 174"/>
                  <a:gd name="T54" fmla="*/ 3 w 175"/>
                  <a:gd name="T55" fmla="*/ 109 h 174"/>
                  <a:gd name="T56" fmla="*/ 6 w 175"/>
                  <a:gd name="T57" fmla="*/ 119 h 174"/>
                  <a:gd name="T58" fmla="*/ 11 w 175"/>
                  <a:gd name="T59" fmla="*/ 129 h 174"/>
                  <a:gd name="T60" fmla="*/ 17 w 175"/>
                  <a:gd name="T61" fmla="*/ 138 h 174"/>
                  <a:gd name="T62" fmla="*/ 24 w 175"/>
                  <a:gd name="T63" fmla="*/ 147 h 174"/>
                  <a:gd name="T64" fmla="*/ 32 w 175"/>
                  <a:gd name="T65" fmla="*/ 154 h 174"/>
                  <a:gd name="T66" fmla="*/ 41 w 175"/>
                  <a:gd name="T67" fmla="*/ 161 h 174"/>
                  <a:gd name="T68" fmla="*/ 51 w 175"/>
                  <a:gd name="T69" fmla="*/ 166 h 174"/>
                  <a:gd name="T70" fmla="*/ 61 w 175"/>
                  <a:gd name="T71" fmla="*/ 170 h 174"/>
                  <a:gd name="T72" fmla="*/ 71 w 175"/>
                  <a:gd name="T73" fmla="*/ 173 h 174"/>
                  <a:gd name="T74" fmla="*/ 82 w 175"/>
                  <a:gd name="T75" fmla="*/ 174 h 174"/>
                  <a:gd name="T76" fmla="*/ 93 w 175"/>
                  <a:gd name="T77" fmla="*/ 174 h 174"/>
                  <a:gd name="T78" fmla="*/ 104 w 175"/>
                  <a:gd name="T79" fmla="*/ 173 h 174"/>
                  <a:gd name="T80" fmla="*/ 115 w 175"/>
                  <a:gd name="T81" fmla="*/ 170 h 174"/>
                  <a:gd name="T82" fmla="*/ 125 w 175"/>
                  <a:gd name="T83" fmla="*/ 166 h 174"/>
                  <a:gd name="T84" fmla="*/ 135 w 175"/>
                  <a:gd name="T85" fmla="*/ 161 h 174"/>
                  <a:gd name="T86" fmla="*/ 144 w 175"/>
                  <a:gd name="T87" fmla="*/ 154 h 174"/>
                  <a:gd name="T88" fmla="*/ 152 w 175"/>
                  <a:gd name="T89" fmla="*/ 147 h 174"/>
                  <a:gd name="T90" fmla="*/ 159 w 175"/>
                  <a:gd name="T91" fmla="*/ 138 h 174"/>
                  <a:gd name="T92" fmla="*/ 164 w 175"/>
                  <a:gd name="T93" fmla="*/ 129 h 174"/>
                  <a:gd name="T94" fmla="*/ 169 w 175"/>
                  <a:gd name="T95" fmla="*/ 119 h 174"/>
                  <a:gd name="T96" fmla="*/ 172 w 175"/>
                  <a:gd name="T97" fmla="*/ 109 h 174"/>
                  <a:gd name="T98" fmla="*/ 175 w 175"/>
                  <a:gd name="T99" fmla="*/ 98 h 174"/>
                  <a:gd name="T100" fmla="*/ 175 w 175"/>
                  <a:gd name="T101" fmla="*/ 87 h 174"/>
                  <a:gd name="T102" fmla="*/ 175 w 175"/>
                  <a:gd name="T103" fmla="*/ 7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75" h="174">
                    <a:moveTo>
                      <a:pt x="175" y="76"/>
                    </a:moveTo>
                    <a:lnTo>
                      <a:pt x="175" y="76"/>
                    </a:lnTo>
                    <a:lnTo>
                      <a:pt x="172" y="65"/>
                    </a:lnTo>
                    <a:lnTo>
                      <a:pt x="169" y="55"/>
                    </a:lnTo>
                    <a:lnTo>
                      <a:pt x="164" y="45"/>
                    </a:lnTo>
                    <a:lnTo>
                      <a:pt x="159" y="36"/>
                    </a:lnTo>
                    <a:lnTo>
                      <a:pt x="152" y="27"/>
                    </a:lnTo>
                    <a:lnTo>
                      <a:pt x="144" y="20"/>
                    </a:lnTo>
                    <a:lnTo>
                      <a:pt x="135" y="13"/>
                    </a:lnTo>
                    <a:lnTo>
                      <a:pt x="125" y="8"/>
                    </a:lnTo>
                    <a:lnTo>
                      <a:pt x="115" y="4"/>
                    </a:lnTo>
                    <a:lnTo>
                      <a:pt x="104" y="1"/>
                    </a:lnTo>
                    <a:lnTo>
                      <a:pt x="93" y="0"/>
                    </a:lnTo>
                    <a:lnTo>
                      <a:pt x="82" y="0"/>
                    </a:lnTo>
                    <a:lnTo>
                      <a:pt x="71" y="1"/>
                    </a:lnTo>
                    <a:lnTo>
                      <a:pt x="61" y="4"/>
                    </a:lnTo>
                    <a:lnTo>
                      <a:pt x="51" y="8"/>
                    </a:lnTo>
                    <a:lnTo>
                      <a:pt x="41" y="13"/>
                    </a:lnTo>
                    <a:lnTo>
                      <a:pt x="32" y="20"/>
                    </a:lnTo>
                    <a:lnTo>
                      <a:pt x="24" y="27"/>
                    </a:lnTo>
                    <a:lnTo>
                      <a:pt x="17" y="36"/>
                    </a:lnTo>
                    <a:lnTo>
                      <a:pt x="11" y="45"/>
                    </a:lnTo>
                    <a:lnTo>
                      <a:pt x="6" y="55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7"/>
                    </a:lnTo>
                    <a:lnTo>
                      <a:pt x="1" y="98"/>
                    </a:lnTo>
                    <a:lnTo>
                      <a:pt x="3" y="109"/>
                    </a:lnTo>
                    <a:lnTo>
                      <a:pt x="6" y="119"/>
                    </a:lnTo>
                    <a:lnTo>
                      <a:pt x="11" y="129"/>
                    </a:lnTo>
                    <a:lnTo>
                      <a:pt x="17" y="138"/>
                    </a:lnTo>
                    <a:lnTo>
                      <a:pt x="24" y="147"/>
                    </a:lnTo>
                    <a:lnTo>
                      <a:pt x="32" y="154"/>
                    </a:lnTo>
                    <a:lnTo>
                      <a:pt x="41" y="161"/>
                    </a:lnTo>
                    <a:lnTo>
                      <a:pt x="51" y="166"/>
                    </a:lnTo>
                    <a:lnTo>
                      <a:pt x="61" y="170"/>
                    </a:lnTo>
                    <a:lnTo>
                      <a:pt x="71" y="173"/>
                    </a:lnTo>
                    <a:lnTo>
                      <a:pt x="82" y="174"/>
                    </a:lnTo>
                    <a:lnTo>
                      <a:pt x="93" y="174"/>
                    </a:lnTo>
                    <a:lnTo>
                      <a:pt x="104" y="173"/>
                    </a:lnTo>
                    <a:lnTo>
                      <a:pt x="115" y="170"/>
                    </a:lnTo>
                    <a:lnTo>
                      <a:pt x="125" y="166"/>
                    </a:lnTo>
                    <a:lnTo>
                      <a:pt x="135" y="161"/>
                    </a:lnTo>
                    <a:lnTo>
                      <a:pt x="144" y="154"/>
                    </a:lnTo>
                    <a:lnTo>
                      <a:pt x="152" y="147"/>
                    </a:lnTo>
                    <a:lnTo>
                      <a:pt x="159" y="138"/>
                    </a:lnTo>
                    <a:lnTo>
                      <a:pt x="164" y="129"/>
                    </a:lnTo>
                    <a:lnTo>
                      <a:pt x="169" y="119"/>
                    </a:lnTo>
                    <a:lnTo>
                      <a:pt x="172" y="109"/>
                    </a:lnTo>
                    <a:lnTo>
                      <a:pt x="175" y="98"/>
                    </a:lnTo>
                    <a:lnTo>
                      <a:pt x="175" y="87"/>
                    </a:lnTo>
                    <a:lnTo>
                      <a:pt x="175" y="7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85" name="Freeform 1175"/>
              <p:cNvSpPr>
                <a:spLocks/>
              </p:cNvSpPr>
              <p:nvPr/>
            </p:nvSpPr>
            <p:spPr bwMode="auto">
              <a:xfrm>
                <a:off x="4660" y="2653"/>
                <a:ext cx="90" cy="90"/>
              </a:xfrm>
              <a:custGeom>
                <a:avLst/>
                <a:gdLst>
                  <a:gd name="T0" fmla="*/ 175 w 175"/>
                  <a:gd name="T1" fmla="*/ 76 h 174"/>
                  <a:gd name="T2" fmla="*/ 175 w 175"/>
                  <a:gd name="T3" fmla="*/ 76 h 174"/>
                  <a:gd name="T4" fmla="*/ 172 w 175"/>
                  <a:gd name="T5" fmla="*/ 65 h 174"/>
                  <a:gd name="T6" fmla="*/ 169 w 175"/>
                  <a:gd name="T7" fmla="*/ 55 h 174"/>
                  <a:gd name="T8" fmla="*/ 164 w 175"/>
                  <a:gd name="T9" fmla="*/ 45 h 174"/>
                  <a:gd name="T10" fmla="*/ 159 w 175"/>
                  <a:gd name="T11" fmla="*/ 36 h 174"/>
                  <a:gd name="T12" fmla="*/ 152 w 175"/>
                  <a:gd name="T13" fmla="*/ 27 h 174"/>
                  <a:gd name="T14" fmla="*/ 144 w 175"/>
                  <a:gd name="T15" fmla="*/ 20 h 174"/>
                  <a:gd name="T16" fmla="*/ 135 w 175"/>
                  <a:gd name="T17" fmla="*/ 13 h 174"/>
                  <a:gd name="T18" fmla="*/ 125 w 175"/>
                  <a:gd name="T19" fmla="*/ 8 h 174"/>
                  <a:gd name="T20" fmla="*/ 115 w 175"/>
                  <a:gd name="T21" fmla="*/ 4 h 174"/>
                  <a:gd name="T22" fmla="*/ 104 w 175"/>
                  <a:gd name="T23" fmla="*/ 1 h 174"/>
                  <a:gd name="T24" fmla="*/ 93 w 175"/>
                  <a:gd name="T25" fmla="*/ 0 h 174"/>
                  <a:gd name="T26" fmla="*/ 82 w 175"/>
                  <a:gd name="T27" fmla="*/ 0 h 174"/>
                  <a:gd name="T28" fmla="*/ 71 w 175"/>
                  <a:gd name="T29" fmla="*/ 1 h 174"/>
                  <a:gd name="T30" fmla="*/ 61 w 175"/>
                  <a:gd name="T31" fmla="*/ 4 h 174"/>
                  <a:gd name="T32" fmla="*/ 51 w 175"/>
                  <a:gd name="T33" fmla="*/ 8 h 174"/>
                  <a:gd name="T34" fmla="*/ 41 w 175"/>
                  <a:gd name="T35" fmla="*/ 13 h 174"/>
                  <a:gd name="T36" fmla="*/ 32 w 175"/>
                  <a:gd name="T37" fmla="*/ 20 h 174"/>
                  <a:gd name="T38" fmla="*/ 24 w 175"/>
                  <a:gd name="T39" fmla="*/ 27 h 174"/>
                  <a:gd name="T40" fmla="*/ 17 w 175"/>
                  <a:gd name="T41" fmla="*/ 36 h 174"/>
                  <a:gd name="T42" fmla="*/ 11 w 175"/>
                  <a:gd name="T43" fmla="*/ 45 h 174"/>
                  <a:gd name="T44" fmla="*/ 6 w 175"/>
                  <a:gd name="T45" fmla="*/ 55 h 174"/>
                  <a:gd name="T46" fmla="*/ 3 w 175"/>
                  <a:gd name="T47" fmla="*/ 65 h 174"/>
                  <a:gd name="T48" fmla="*/ 1 w 175"/>
                  <a:gd name="T49" fmla="*/ 76 h 174"/>
                  <a:gd name="T50" fmla="*/ 0 w 175"/>
                  <a:gd name="T51" fmla="*/ 87 h 174"/>
                  <a:gd name="T52" fmla="*/ 1 w 175"/>
                  <a:gd name="T53" fmla="*/ 98 h 174"/>
                  <a:gd name="T54" fmla="*/ 3 w 175"/>
                  <a:gd name="T55" fmla="*/ 109 h 174"/>
                  <a:gd name="T56" fmla="*/ 6 w 175"/>
                  <a:gd name="T57" fmla="*/ 119 h 174"/>
                  <a:gd name="T58" fmla="*/ 11 w 175"/>
                  <a:gd name="T59" fmla="*/ 129 h 174"/>
                  <a:gd name="T60" fmla="*/ 17 w 175"/>
                  <a:gd name="T61" fmla="*/ 138 h 174"/>
                  <a:gd name="T62" fmla="*/ 24 w 175"/>
                  <a:gd name="T63" fmla="*/ 147 h 174"/>
                  <a:gd name="T64" fmla="*/ 32 w 175"/>
                  <a:gd name="T65" fmla="*/ 154 h 174"/>
                  <a:gd name="T66" fmla="*/ 41 w 175"/>
                  <a:gd name="T67" fmla="*/ 161 h 174"/>
                  <a:gd name="T68" fmla="*/ 51 w 175"/>
                  <a:gd name="T69" fmla="*/ 166 h 174"/>
                  <a:gd name="T70" fmla="*/ 61 w 175"/>
                  <a:gd name="T71" fmla="*/ 170 h 174"/>
                  <a:gd name="T72" fmla="*/ 71 w 175"/>
                  <a:gd name="T73" fmla="*/ 173 h 174"/>
                  <a:gd name="T74" fmla="*/ 82 w 175"/>
                  <a:gd name="T75" fmla="*/ 174 h 174"/>
                  <a:gd name="T76" fmla="*/ 93 w 175"/>
                  <a:gd name="T77" fmla="*/ 174 h 174"/>
                  <a:gd name="T78" fmla="*/ 104 w 175"/>
                  <a:gd name="T79" fmla="*/ 173 h 174"/>
                  <a:gd name="T80" fmla="*/ 115 w 175"/>
                  <a:gd name="T81" fmla="*/ 170 h 174"/>
                  <a:gd name="T82" fmla="*/ 125 w 175"/>
                  <a:gd name="T83" fmla="*/ 166 h 174"/>
                  <a:gd name="T84" fmla="*/ 135 w 175"/>
                  <a:gd name="T85" fmla="*/ 161 h 174"/>
                  <a:gd name="T86" fmla="*/ 144 w 175"/>
                  <a:gd name="T87" fmla="*/ 154 h 174"/>
                  <a:gd name="T88" fmla="*/ 152 w 175"/>
                  <a:gd name="T89" fmla="*/ 147 h 174"/>
                  <a:gd name="T90" fmla="*/ 159 w 175"/>
                  <a:gd name="T91" fmla="*/ 138 h 174"/>
                  <a:gd name="T92" fmla="*/ 164 w 175"/>
                  <a:gd name="T93" fmla="*/ 129 h 174"/>
                  <a:gd name="T94" fmla="*/ 169 w 175"/>
                  <a:gd name="T95" fmla="*/ 119 h 174"/>
                  <a:gd name="T96" fmla="*/ 172 w 175"/>
                  <a:gd name="T97" fmla="*/ 109 h 174"/>
                  <a:gd name="T98" fmla="*/ 175 w 175"/>
                  <a:gd name="T99" fmla="*/ 98 h 174"/>
                  <a:gd name="T100" fmla="*/ 175 w 175"/>
                  <a:gd name="T101" fmla="*/ 87 h 174"/>
                  <a:gd name="T102" fmla="*/ 175 w 175"/>
                  <a:gd name="T103" fmla="*/ 7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75" h="174">
                    <a:moveTo>
                      <a:pt x="175" y="76"/>
                    </a:moveTo>
                    <a:lnTo>
                      <a:pt x="175" y="76"/>
                    </a:lnTo>
                    <a:lnTo>
                      <a:pt x="172" y="65"/>
                    </a:lnTo>
                    <a:lnTo>
                      <a:pt x="169" y="55"/>
                    </a:lnTo>
                    <a:lnTo>
                      <a:pt x="164" y="45"/>
                    </a:lnTo>
                    <a:lnTo>
                      <a:pt x="159" y="36"/>
                    </a:lnTo>
                    <a:lnTo>
                      <a:pt x="152" y="27"/>
                    </a:lnTo>
                    <a:lnTo>
                      <a:pt x="144" y="20"/>
                    </a:lnTo>
                    <a:lnTo>
                      <a:pt x="135" y="13"/>
                    </a:lnTo>
                    <a:lnTo>
                      <a:pt x="125" y="8"/>
                    </a:lnTo>
                    <a:lnTo>
                      <a:pt x="115" y="4"/>
                    </a:lnTo>
                    <a:lnTo>
                      <a:pt x="104" y="1"/>
                    </a:lnTo>
                    <a:lnTo>
                      <a:pt x="93" y="0"/>
                    </a:lnTo>
                    <a:lnTo>
                      <a:pt x="82" y="0"/>
                    </a:lnTo>
                    <a:lnTo>
                      <a:pt x="71" y="1"/>
                    </a:lnTo>
                    <a:lnTo>
                      <a:pt x="61" y="4"/>
                    </a:lnTo>
                    <a:lnTo>
                      <a:pt x="51" y="8"/>
                    </a:lnTo>
                    <a:lnTo>
                      <a:pt x="41" y="13"/>
                    </a:lnTo>
                    <a:lnTo>
                      <a:pt x="32" y="20"/>
                    </a:lnTo>
                    <a:lnTo>
                      <a:pt x="24" y="27"/>
                    </a:lnTo>
                    <a:lnTo>
                      <a:pt x="17" y="36"/>
                    </a:lnTo>
                    <a:lnTo>
                      <a:pt x="11" y="45"/>
                    </a:lnTo>
                    <a:lnTo>
                      <a:pt x="6" y="55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7"/>
                    </a:lnTo>
                    <a:lnTo>
                      <a:pt x="1" y="98"/>
                    </a:lnTo>
                    <a:lnTo>
                      <a:pt x="3" y="109"/>
                    </a:lnTo>
                    <a:lnTo>
                      <a:pt x="6" y="119"/>
                    </a:lnTo>
                    <a:lnTo>
                      <a:pt x="11" y="129"/>
                    </a:lnTo>
                    <a:lnTo>
                      <a:pt x="17" y="138"/>
                    </a:lnTo>
                    <a:lnTo>
                      <a:pt x="24" y="147"/>
                    </a:lnTo>
                    <a:lnTo>
                      <a:pt x="32" y="154"/>
                    </a:lnTo>
                    <a:lnTo>
                      <a:pt x="41" y="161"/>
                    </a:lnTo>
                    <a:lnTo>
                      <a:pt x="51" y="166"/>
                    </a:lnTo>
                    <a:lnTo>
                      <a:pt x="61" y="170"/>
                    </a:lnTo>
                    <a:lnTo>
                      <a:pt x="71" y="173"/>
                    </a:lnTo>
                    <a:lnTo>
                      <a:pt x="82" y="174"/>
                    </a:lnTo>
                    <a:lnTo>
                      <a:pt x="93" y="174"/>
                    </a:lnTo>
                    <a:lnTo>
                      <a:pt x="104" y="173"/>
                    </a:lnTo>
                    <a:lnTo>
                      <a:pt x="115" y="170"/>
                    </a:lnTo>
                    <a:lnTo>
                      <a:pt x="125" y="166"/>
                    </a:lnTo>
                    <a:lnTo>
                      <a:pt x="135" y="161"/>
                    </a:lnTo>
                    <a:lnTo>
                      <a:pt x="144" y="154"/>
                    </a:lnTo>
                    <a:lnTo>
                      <a:pt x="152" y="147"/>
                    </a:lnTo>
                    <a:lnTo>
                      <a:pt x="159" y="138"/>
                    </a:lnTo>
                    <a:lnTo>
                      <a:pt x="164" y="129"/>
                    </a:lnTo>
                    <a:lnTo>
                      <a:pt x="169" y="119"/>
                    </a:lnTo>
                    <a:lnTo>
                      <a:pt x="172" y="109"/>
                    </a:lnTo>
                    <a:lnTo>
                      <a:pt x="175" y="98"/>
                    </a:lnTo>
                    <a:lnTo>
                      <a:pt x="175" y="87"/>
                    </a:lnTo>
                    <a:lnTo>
                      <a:pt x="175" y="76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86" name="Freeform 1176"/>
              <p:cNvSpPr>
                <a:spLocks/>
              </p:cNvSpPr>
              <p:nvPr/>
            </p:nvSpPr>
            <p:spPr bwMode="auto">
              <a:xfrm>
                <a:off x="6181" y="2948"/>
                <a:ext cx="190" cy="190"/>
              </a:xfrm>
              <a:custGeom>
                <a:avLst/>
                <a:gdLst>
                  <a:gd name="T0" fmla="*/ 365 w 367"/>
                  <a:gd name="T1" fmla="*/ 160 h 367"/>
                  <a:gd name="T2" fmla="*/ 365 w 367"/>
                  <a:gd name="T3" fmla="*/ 160 h 367"/>
                  <a:gd name="T4" fmla="*/ 361 w 367"/>
                  <a:gd name="T5" fmla="*/ 138 h 367"/>
                  <a:gd name="T6" fmla="*/ 354 w 367"/>
                  <a:gd name="T7" fmla="*/ 116 h 367"/>
                  <a:gd name="T8" fmla="*/ 344 w 367"/>
                  <a:gd name="T9" fmla="*/ 95 h 367"/>
                  <a:gd name="T10" fmla="*/ 332 w 367"/>
                  <a:gd name="T11" fmla="*/ 75 h 367"/>
                  <a:gd name="T12" fmla="*/ 317 w 367"/>
                  <a:gd name="T13" fmla="*/ 58 h 367"/>
                  <a:gd name="T14" fmla="*/ 300 w 367"/>
                  <a:gd name="T15" fmla="*/ 42 h 367"/>
                  <a:gd name="T16" fmla="*/ 282 w 367"/>
                  <a:gd name="T17" fmla="*/ 28 h 367"/>
                  <a:gd name="T18" fmla="*/ 261 w 367"/>
                  <a:gd name="T19" fmla="*/ 17 h 367"/>
                  <a:gd name="T20" fmla="*/ 240 w 367"/>
                  <a:gd name="T21" fmla="*/ 9 h 367"/>
                  <a:gd name="T22" fmla="*/ 218 w 367"/>
                  <a:gd name="T23" fmla="*/ 3 h 367"/>
                  <a:gd name="T24" fmla="*/ 195 w 367"/>
                  <a:gd name="T25" fmla="*/ 0 h 367"/>
                  <a:gd name="T26" fmla="*/ 172 w 367"/>
                  <a:gd name="T27" fmla="*/ 0 h 367"/>
                  <a:gd name="T28" fmla="*/ 149 w 367"/>
                  <a:gd name="T29" fmla="*/ 3 h 367"/>
                  <a:gd name="T30" fmla="*/ 127 w 367"/>
                  <a:gd name="T31" fmla="*/ 9 h 367"/>
                  <a:gd name="T32" fmla="*/ 105 w 367"/>
                  <a:gd name="T33" fmla="*/ 17 h 367"/>
                  <a:gd name="T34" fmla="*/ 85 w 367"/>
                  <a:gd name="T35" fmla="*/ 28 h 367"/>
                  <a:gd name="T36" fmla="*/ 66 w 367"/>
                  <a:gd name="T37" fmla="*/ 42 h 367"/>
                  <a:gd name="T38" fmla="*/ 49 w 367"/>
                  <a:gd name="T39" fmla="*/ 58 h 367"/>
                  <a:gd name="T40" fmla="*/ 35 w 367"/>
                  <a:gd name="T41" fmla="*/ 75 h 367"/>
                  <a:gd name="T42" fmla="*/ 22 w 367"/>
                  <a:gd name="T43" fmla="*/ 95 h 367"/>
                  <a:gd name="T44" fmla="*/ 13 w 367"/>
                  <a:gd name="T45" fmla="*/ 116 h 367"/>
                  <a:gd name="T46" fmla="*/ 5 w 367"/>
                  <a:gd name="T47" fmla="*/ 138 h 367"/>
                  <a:gd name="T48" fmla="*/ 1 w 367"/>
                  <a:gd name="T49" fmla="*/ 160 h 367"/>
                  <a:gd name="T50" fmla="*/ 0 w 367"/>
                  <a:gd name="T51" fmla="*/ 183 h 367"/>
                  <a:gd name="T52" fmla="*/ 1 w 367"/>
                  <a:gd name="T53" fmla="*/ 206 h 367"/>
                  <a:gd name="T54" fmla="*/ 5 w 367"/>
                  <a:gd name="T55" fmla="*/ 229 h 367"/>
                  <a:gd name="T56" fmla="*/ 13 w 367"/>
                  <a:gd name="T57" fmla="*/ 251 h 367"/>
                  <a:gd name="T58" fmla="*/ 22 w 367"/>
                  <a:gd name="T59" fmla="*/ 272 h 367"/>
                  <a:gd name="T60" fmla="*/ 35 w 367"/>
                  <a:gd name="T61" fmla="*/ 291 h 367"/>
                  <a:gd name="T62" fmla="*/ 49 w 367"/>
                  <a:gd name="T63" fmla="*/ 309 h 367"/>
                  <a:gd name="T64" fmla="*/ 66 w 367"/>
                  <a:gd name="T65" fmla="*/ 325 h 367"/>
                  <a:gd name="T66" fmla="*/ 85 w 367"/>
                  <a:gd name="T67" fmla="*/ 338 h 367"/>
                  <a:gd name="T68" fmla="*/ 105 w 367"/>
                  <a:gd name="T69" fmla="*/ 349 h 367"/>
                  <a:gd name="T70" fmla="*/ 127 w 367"/>
                  <a:gd name="T71" fmla="*/ 358 h 367"/>
                  <a:gd name="T72" fmla="*/ 149 w 367"/>
                  <a:gd name="T73" fmla="*/ 364 h 367"/>
                  <a:gd name="T74" fmla="*/ 172 w 367"/>
                  <a:gd name="T75" fmla="*/ 367 h 367"/>
                  <a:gd name="T76" fmla="*/ 195 w 367"/>
                  <a:gd name="T77" fmla="*/ 367 h 367"/>
                  <a:gd name="T78" fmla="*/ 218 w 367"/>
                  <a:gd name="T79" fmla="*/ 364 h 367"/>
                  <a:gd name="T80" fmla="*/ 240 w 367"/>
                  <a:gd name="T81" fmla="*/ 358 h 367"/>
                  <a:gd name="T82" fmla="*/ 261 w 367"/>
                  <a:gd name="T83" fmla="*/ 349 h 367"/>
                  <a:gd name="T84" fmla="*/ 282 w 367"/>
                  <a:gd name="T85" fmla="*/ 338 h 367"/>
                  <a:gd name="T86" fmla="*/ 300 w 367"/>
                  <a:gd name="T87" fmla="*/ 325 h 367"/>
                  <a:gd name="T88" fmla="*/ 317 w 367"/>
                  <a:gd name="T89" fmla="*/ 309 h 367"/>
                  <a:gd name="T90" fmla="*/ 332 w 367"/>
                  <a:gd name="T91" fmla="*/ 291 h 367"/>
                  <a:gd name="T92" fmla="*/ 344 w 367"/>
                  <a:gd name="T93" fmla="*/ 272 h 367"/>
                  <a:gd name="T94" fmla="*/ 354 w 367"/>
                  <a:gd name="T95" fmla="*/ 251 h 367"/>
                  <a:gd name="T96" fmla="*/ 361 w 367"/>
                  <a:gd name="T97" fmla="*/ 229 h 367"/>
                  <a:gd name="T98" fmla="*/ 365 w 367"/>
                  <a:gd name="T99" fmla="*/ 206 h 367"/>
                  <a:gd name="T100" fmla="*/ 367 w 367"/>
                  <a:gd name="T101" fmla="*/ 183 h 367"/>
                  <a:gd name="T102" fmla="*/ 365 w 367"/>
                  <a:gd name="T103" fmla="*/ 16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67" h="367">
                    <a:moveTo>
                      <a:pt x="365" y="160"/>
                    </a:moveTo>
                    <a:lnTo>
                      <a:pt x="365" y="160"/>
                    </a:lnTo>
                    <a:lnTo>
                      <a:pt x="361" y="138"/>
                    </a:lnTo>
                    <a:lnTo>
                      <a:pt x="354" y="116"/>
                    </a:lnTo>
                    <a:lnTo>
                      <a:pt x="344" y="95"/>
                    </a:lnTo>
                    <a:lnTo>
                      <a:pt x="332" y="75"/>
                    </a:lnTo>
                    <a:lnTo>
                      <a:pt x="317" y="58"/>
                    </a:lnTo>
                    <a:lnTo>
                      <a:pt x="300" y="42"/>
                    </a:lnTo>
                    <a:lnTo>
                      <a:pt x="282" y="28"/>
                    </a:lnTo>
                    <a:lnTo>
                      <a:pt x="261" y="17"/>
                    </a:lnTo>
                    <a:lnTo>
                      <a:pt x="240" y="9"/>
                    </a:lnTo>
                    <a:lnTo>
                      <a:pt x="218" y="3"/>
                    </a:lnTo>
                    <a:lnTo>
                      <a:pt x="195" y="0"/>
                    </a:lnTo>
                    <a:lnTo>
                      <a:pt x="172" y="0"/>
                    </a:lnTo>
                    <a:lnTo>
                      <a:pt x="149" y="3"/>
                    </a:lnTo>
                    <a:lnTo>
                      <a:pt x="127" y="9"/>
                    </a:lnTo>
                    <a:lnTo>
                      <a:pt x="105" y="17"/>
                    </a:lnTo>
                    <a:lnTo>
                      <a:pt x="85" y="28"/>
                    </a:lnTo>
                    <a:lnTo>
                      <a:pt x="66" y="42"/>
                    </a:lnTo>
                    <a:lnTo>
                      <a:pt x="49" y="58"/>
                    </a:lnTo>
                    <a:lnTo>
                      <a:pt x="35" y="75"/>
                    </a:lnTo>
                    <a:lnTo>
                      <a:pt x="22" y="95"/>
                    </a:lnTo>
                    <a:lnTo>
                      <a:pt x="13" y="116"/>
                    </a:lnTo>
                    <a:lnTo>
                      <a:pt x="5" y="138"/>
                    </a:lnTo>
                    <a:lnTo>
                      <a:pt x="1" y="160"/>
                    </a:lnTo>
                    <a:lnTo>
                      <a:pt x="0" y="183"/>
                    </a:lnTo>
                    <a:lnTo>
                      <a:pt x="1" y="206"/>
                    </a:lnTo>
                    <a:lnTo>
                      <a:pt x="5" y="229"/>
                    </a:lnTo>
                    <a:lnTo>
                      <a:pt x="13" y="251"/>
                    </a:lnTo>
                    <a:lnTo>
                      <a:pt x="22" y="272"/>
                    </a:lnTo>
                    <a:lnTo>
                      <a:pt x="35" y="291"/>
                    </a:lnTo>
                    <a:lnTo>
                      <a:pt x="49" y="309"/>
                    </a:lnTo>
                    <a:lnTo>
                      <a:pt x="66" y="325"/>
                    </a:lnTo>
                    <a:lnTo>
                      <a:pt x="85" y="338"/>
                    </a:lnTo>
                    <a:lnTo>
                      <a:pt x="105" y="349"/>
                    </a:lnTo>
                    <a:lnTo>
                      <a:pt x="127" y="358"/>
                    </a:lnTo>
                    <a:lnTo>
                      <a:pt x="149" y="364"/>
                    </a:lnTo>
                    <a:lnTo>
                      <a:pt x="172" y="367"/>
                    </a:lnTo>
                    <a:lnTo>
                      <a:pt x="195" y="367"/>
                    </a:lnTo>
                    <a:lnTo>
                      <a:pt x="218" y="364"/>
                    </a:lnTo>
                    <a:lnTo>
                      <a:pt x="240" y="358"/>
                    </a:lnTo>
                    <a:lnTo>
                      <a:pt x="261" y="349"/>
                    </a:lnTo>
                    <a:lnTo>
                      <a:pt x="282" y="338"/>
                    </a:lnTo>
                    <a:lnTo>
                      <a:pt x="300" y="325"/>
                    </a:lnTo>
                    <a:lnTo>
                      <a:pt x="317" y="309"/>
                    </a:lnTo>
                    <a:lnTo>
                      <a:pt x="332" y="291"/>
                    </a:lnTo>
                    <a:lnTo>
                      <a:pt x="344" y="272"/>
                    </a:lnTo>
                    <a:lnTo>
                      <a:pt x="354" y="251"/>
                    </a:lnTo>
                    <a:lnTo>
                      <a:pt x="361" y="229"/>
                    </a:lnTo>
                    <a:lnTo>
                      <a:pt x="365" y="206"/>
                    </a:lnTo>
                    <a:lnTo>
                      <a:pt x="367" y="183"/>
                    </a:lnTo>
                    <a:lnTo>
                      <a:pt x="365" y="16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87" name="Freeform 1177"/>
              <p:cNvSpPr>
                <a:spLocks/>
              </p:cNvSpPr>
              <p:nvPr/>
            </p:nvSpPr>
            <p:spPr bwMode="auto">
              <a:xfrm>
                <a:off x="6181" y="2948"/>
                <a:ext cx="190" cy="190"/>
              </a:xfrm>
              <a:custGeom>
                <a:avLst/>
                <a:gdLst>
                  <a:gd name="T0" fmla="*/ 365 w 367"/>
                  <a:gd name="T1" fmla="*/ 160 h 367"/>
                  <a:gd name="T2" fmla="*/ 365 w 367"/>
                  <a:gd name="T3" fmla="*/ 160 h 367"/>
                  <a:gd name="T4" fmla="*/ 361 w 367"/>
                  <a:gd name="T5" fmla="*/ 138 h 367"/>
                  <a:gd name="T6" fmla="*/ 354 w 367"/>
                  <a:gd name="T7" fmla="*/ 116 h 367"/>
                  <a:gd name="T8" fmla="*/ 344 w 367"/>
                  <a:gd name="T9" fmla="*/ 95 h 367"/>
                  <a:gd name="T10" fmla="*/ 332 w 367"/>
                  <a:gd name="T11" fmla="*/ 75 h 367"/>
                  <a:gd name="T12" fmla="*/ 317 w 367"/>
                  <a:gd name="T13" fmla="*/ 58 h 367"/>
                  <a:gd name="T14" fmla="*/ 300 w 367"/>
                  <a:gd name="T15" fmla="*/ 42 h 367"/>
                  <a:gd name="T16" fmla="*/ 282 w 367"/>
                  <a:gd name="T17" fmla="*/ 28 h 367"/>
                  <a:gd name="T18" fmla="*/ 261 w 367"/>
                  <a:gd name="T19" fmla="*/ 17 h 367"/>
                  <a:gd name="T20" fmla="*/ 240 w 367"/>
                  <a:gd name="T21" fmla="*/ 9 h 367"/>
                  <a:gd name="T22" fmla="*/ 218 w 367"/>
                  <a:gd name="T23" fmla="*/ 3 h 367"/>
                  <a:gd name="T24" fmla="*/ 195 w 367"/>
                  <a:gd name="T25" fmla="*/ 0 h 367"/>
                  <a:gd name="T26" fmla="*/ 172 w 367"/>
                  <a:gd name="T27" fmla="*/ 0 h 367"/>
                  <a:gd name="T28" fmla="*/ 149 w 367"/>
                  <a:gd name="T29" fmla="*/ 3 h 367"/>
                  <a:gd name="T30" fmla="*/ 127 w 367"/>
                  <a:gd name="T31" fmla="*/ 9 h 367"/>
                  <a:gd name="T32" fmla="*/ 105 w 367"/>
                  <a:gd name="T33" fmla="*/ 17 h 367"/>
                  <a:gd name="T34" fmla="*/ 85 w 367"/>
                  <a:gd name="T35" fmla="*/ 28 h 367"/>
                  <a:gd name="T36" fmla="*/ 66 w 367"/>
                  <a:gd name="T37" fmla="*/ 42 h 367"/>
                  <a:gd name="T38" fmla="*/ 49 w 367"/>
                  <a:gd name="T39" fmla="*/ 58 h 367"/>
                  <a:gd name="T40" fmla="*/ 35 w 367"/>
                  <a:gd name="T41" fmla="*/ 75 h 367"/>
                  <a:gd name="T42" fmla="*/ 22 w 367"/>
                  <a:gd name="T43" fmla="*/ 95 h 367"/>
                  <a:gd name="T44" fmla="*/ 13 w 367"/>
                  <a:gd name="T45" fmla="*/ 116 h 367"/>
                  <a:gd name="T46" fmla="*/ 5 w 367"/>
                  <a:gd name="T47" fmla="*/ 138 h 367"/>
                  <a:gd name="T48" fmla="*/ 1 w 367"/>
                  <a:gd name="T49" fmla="*/ 160 h 367"/>
                  <a:gd name="T50" fmla="*/ 0 w 367"/>
                  <a:gd name="T51" fmla="*/ 183 h 367"/>
                  <a:gd name="T52" fmla="*/ 1 w 367"/>
                  <a:gd name="T53" fmla="*/ 206 h 367"/>
                  <a:gd name="T54" fmla="*/ 5 w 367"/>
                  <a:gd name="T55" fmla="*/ 229 h 367"/>
                  <a:gd name="T56" fmla="*/ 13 w 367"/>
                  <a:gd name="T57" fmla="*/ 251 h 367"/>
                  <a:gd name="T58" fmla="*/ 22 w 367"/>
                  <a:gd name="T59" fmla="*/ 272 h 367"/>
                  <a:gd name="T60" fmla="*/ 35 w 367"/>
                  <a:gd name="T61" fmla="*/ 291 h 367"/>
                  <a:gd name="T62" fmla="*/ 49 w 367"/>
                  <a:gd name="T63" fmla="*/ 309 h 367"/>
                  <a:gd name="T64" fmla="*/ 66 w 367"/>
                  <a:gd name="T65" fmla="*/ 325 h 367"/>
                  <a:gd name="T66" fmla="*/ 85 w 367"/>
                  <a:gd name="T67" fmla="*/ 338 h 367"/>
                  <a:gd name="T68" fmla="*/ 105 w 367"/>
                  <a:gd name="T69" fmla="*/ 349 h 367"/>
                  <a:gd name="T70" fmla="*/ 127 w 367"/>
                  <a:gd name="T71" fmla="*/ 358 h 367"/>
                  <a:gd name="T72" fmla="*/ 149 w 367"/>
                  <a:gd name="T73" fmla="*/ 364 h 367"/>
                  <a:gd name="T74" fmla="*/ 172 w 367"/>
                  <a:gd name="T75" fmla="*/ 367 h 367"/>
                  <a:gd name="T76" fmla="*/ 195 w 367"/>
                  <a:gd name="T77" fmla="*/ 367 h 367"/>
                  <a:gd name="T78" fmla="*/ 218 w 367"/>
                  <a:gd name="T79" fmla="*/ 364 h 367"/>
                  <a:gd name="T80" fmla="*/ 240 w 367"/>
                  <a:gd name="T81" fmla="*/ 358 h 367"/>
                  <a:gd name="T82" fmla="*/ 261 w 367"/>
                  <a:gd name="T83" fmla="*/ 349 h 367"/>
                  <a:gd name="T84" fmla="*/ 282 w 367"/>
                  <a:gd name="T85" fmla="*/ 338 h 367"/>
                  <a:gd name="T86" fmla="*/ 300 w 367"/>
                  <a:gd name="T87" fmla="*/ 325 h 367"/>
                  <a:gd name="T88" fmla="*/ 317 w 367"/>
                  <a:gd name="T89" fmla="*/ 309 h 367"/>
                  <a:gd name="T90" fmla="*/ 332 w 367"/>
                  <a:gd name="T91" fmla="*/ 291 h 367"/>
                  <a:gd name="T92" fmla="*/ 344 w 367"/>
                  <a:gd name="T93" fmla="*/ 272 h 367"/>
                  <a:gd name="T94" fmla="*/ 354 w 367"/>
                  <a:gd name="T95" fmla="*/ 251 h 367"/>
                  <a:gd name="T96" fmla="*/ 361 w 367"/>
                  <a:gd name="T97" fmla="*/ 229 h 367"/>
                  <a:gd name="T98" fmla="*/ 365 w 367"/>
                  <a:gd name="T99" fmla="*/ 206 h 367"/>
                  <a:gd name="T100" fmla="*/ 367 w 367"/>
                  <a:gd name="T101" fmla="*/ 183 h 367"/>
                  <a:gd name="T102" fmla="*/ 365 w 367"/>
                  <a:gd name="T103" fmla="*/ 16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67" h="367">
                    <a:moveTo>
                      <a:pt x="365" y="160"/>
                    </a:moveTo>
                    <a:lnTo>
                      <a:pt x="365" y="160"/>
                    </a:lnTo>
                    <a:lnTo>
                      <a:pt x="361" y="138"/>
                    </a:lnTo>
                    <a:lnTo>
                      <a:pt x="354" y="116"/>
                    </a:lnTo>
                    <a:lnTo>
                      <a:pt x="344" y="95"/>
                    </a:lnTo>
                    <a:lnTo>
                      <a:pt x="332" y="75"/>
                    </a:lnTo>
                    <a:lnTo>
                      <a:pt x="317" y="58"/>
                    </a:lnTo>
                    <a:lnTo>
                      <a:pt x="300" y="42"/>
                    </a:lnTo>
                    <a:lnTo>
                      <a:pt x="282" y="28"/>
                    </a:lnTo>
                    <a:lnTo>
                      <a:pt x="261" y="17"/>
                    </a:lnTo>
                    <a:lnTo>
                      <a:pt x="240" y="9"/>
                    </a:lnTo>
                    <a:lnTo>
                      <a:pt x="218" y="3"/>
                    </a:lnTo>
                    <a:lnTo>
                      <a:pt x="195" y="0"/>
                    </a:lnTo>
                    <a:lnTo>
                      <a:pt x="172" y="0"/>
                    </a:lnTo>
                    <a:lnTo>
                      <a:pt x="149" y="3"/>
                    </a:lnTo>
                    <a:lnTo>
                      <a:pt x="127" y="9"/>
                    </a:lnTo>
                    <a:lnTo>
                      <a:pt x="105" y="17"/>
                    </a:lnTo>
                    <a:lnTo>
                      <a:pt x="85" y="28"/>
                    </a:lnTo>
                    <a:lnTo>
                      <a:pt x="66" y="42"/>
                    </a:lnTo>
                    <a:lnTo>
                      <a:pt x="49" y="58"/>
                    </a:lnTo>
                    <a:lnTo>
                      <a:pt x="35" y="75"/>
                    </a:lnTo>
                    <a:lnTo>
                      <a:pt x="22" y="95"/>
                    </a:lnTo>
                    <a:lnTo>
                      <a:pt x="13" y="116"/>
                    </a:lnTo>
                    <a:lnTo>
                      <a:pt x="5" y="138"/>
                    </a:lnTo>
                    <a:lnTo>
                      <a:pt x="1" y="160"/>
                    </a:lnTo>
                    <a:lnTo>
                      <a:pt x="0" y="183"/>
                    </a:lnTo>
                    <a:lnTo>
                      <a:pt x="1" y="206"/>
                    </a:lnTo>
                    <a:lnTo>
                      <a:pt x="5" y="229"/>
                    </a:lnTo>
                    <a:lnTo>
                      <a:pt x="13" y="251"/>
                    </a:lnTo>
                    <a:lnTo>
                      <a:pt x="22" y="272"/>
                    </a:lnTo>
                    <a:lnTo>
                      <a:pt x="35" y="291"/>
                    </a:lnTo>
                    <a:lnTo>
                      <a:pt x="49" y="309"/>
                    </a:lnTo>
                    <a:lnTo>
                      <a:pt x="66" y="325"/>
                    </a:lnTo>
                    <a:lnTo>
                      <a:pt x="85" y="338"/>
                    </a:lnTo>
                    <a:lnTo>
                      <a:pt x="105" y="349"/>
                    </a:lnTo>
                    <a:lnTo>
                      <a:pt x="127" y="358"/>
                    </a:lnTo>
                    <a:lnTo>
                      <a:pt x="149" y="364"/>
                    </a:lnTo>
                    <a:lnTo>
                      <a:pt x="172" y="367"/>
                    </a:lnTo>
                    <a:lnTo>
                      <a:pt x="195" y="367"/>
                    </a:lnTo>
                    <a:lnTo>
                      <a:pt x="218" y="364"/>
                    </a:lnTo>
                    <a:lnTo>
                      <a:pt x="240" y="358"/>
                    </a:lnTo>
                    <a:lnTo>
                      <a:pt x="261" y="349"/>
                    </a:lnTo>
                    <a:lnTo>
                      <a:pt x="282" y="338"/>
                    </a:lnTo>
                    <a:lnTo>
                      <a:pt x="300" y="325"/>
                    </a:lnTo>
                    <a:lnTo>
                      <a:pt x="317" y="309"/>
                    </a:lnTo>
                    <a:lnTo>
                      <a:pt x="332" y="291"/>
                    </a:lnTo>
                    <a:lnTo>
                      <a:pt x="344" y="272"/>
                    </a:lnTo>
                    <a:lnTo>
                      <a:pt x="354" y="251"/>
                    </a:lnTo>
                    <a:lnTo>
                      <a:pt x="361" y="229"/>
                    </a:lnTo>
                    <a:lnTo>
                      <a:pt x="365" y="206"/>
                    </a:lnTo>
                    <a:lnTo>
                      <a:pt x="367" y="183"/>
                    </a:lnTo>
                    <a:lnTo>
                      <a:pt x="365" y="16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88" name="Freeform 1178"/>
              <p:cNvSpPr>
                <a:spLocks/>
              </p:cNvSpPr>
              <p:nvPr/>
            </p:nvSpPr>
            <p:spPr bwMode="auto">
              <a:xfrm>
                <a:off x="6596" y="2492"/>
                <a:ext cx="149" cy="148"/>
              </a:xfrm>
              <a:custGeom>
                <a:avLst/>
                <a:gdLst>
                  <a:gd name="T0" fmla="*/ 287 w 288"/>
                  <a:gd name="T1" fmla="*/ 126 h 287"/>
                  <a:gd name="T2" fmla="*/ 287 w 288"/>
                  <a:gd name="T3" fmla="*/ 126 h 287"/>
                  <a:gd name="T4" fmla="*/ 283 w 288"/>
                  <a:gd name="T5" fmla="*/ 108 h 287"/>
                  <a:gd name="T6" fmla="*/ 278 w 288"/>
                  <a:gd name="T7" fmla="*/ 91 h 287"/>
                  <a:gd name="T8" fmla="*/ 270 w 288"/>
                  <a:gd name="T9" fmla="*/ 74 h 287"/>
                  <a:gd name="T10" fmla="*/ 260 w 288"/>
                  <a:gd name="T11" fmla="*/ 59 h 287"/>
                  <a:gd name="T12" fmla="*/ 249 w 288"/>
                  <a:gd name="T13" fmla="*/ 45 h 287"/>
                  <a:gd name="T14" fmla="*/ 236 w 288"/>
                  <a:gd name="T15" fmla="*/ 33 h 287"/>
                  <a:gd name="T16" fmla="*/ 221 w 288"/>
                  <a:gd name="T17" fmla="*/ 22 h 287"/>
                  <a:gd name="T18" fmla="*/ 205 w 288"/>
                  <a:gd name="T19" fmla="*/ 14 h 287"/>
                  <a:gd name="T20" fmla="*/ 188 w 288"/>
                  <a:gd name="T21" fmla="*/ 7 h 287"/>
                  <a:gd name="T22" fmla="*/ 171 w 288"/>
                  <a:gd name="T23" fmla="*/ 2 h 287"/>
                  <a:gd name="T24" fmla="*/ 153 w 288"/>
                  <a:gd name="T25" fmla="*/ 0 h 287"/>
                  <a:gd name="T26" fmla="*/ 135 w 288"/>
                  <a:gd name="T27" fmla="*/ 0 h 287"/>
                  <a:gd name="T28" fmla="*/ 117 w 288"/>
                  <a:gd name="T29" fmla="*/ 2 h 287"/>
                  <a:gd name="T30" fmla="*/ 100 w 288"/>
                  <a:gd name="T31" fmla="*/ 7 h 287"/>
                  <a:gd name="T32" fmla="*/ 83 w 288"/>
                  <a:gd name="T33" fmla="*/ 14 h 287"/>
                  <a:gd name="T34" fmla="*/ 67 w 288"/>
                  <a:gd name="T35" fmla="*/ 22 h 287"/>
                  <a:gd name="T36" fmla="*/ 52 w 288"/>
                  <a:gd name="T37" fmla="*/ 33 h 287"/>
                  <a:gd name="T38" fmla="*/ 39 w 288"/>
                  <a:gd name="T39" fmla="*/ 45 h 287"/>
                  <a:gd name="T40" fmla="*/ 28 w 288"/>
                  <a:gd name="T41" fmla="*/ 59 h 287"/>
                  <a:gd name="T42" fmla="*/ 18 w 288"/>
                  <a:gd name="T43" fmla="*/ 74 h 287"/>
                  <a:gd name="T44" fmla="*/ 10 w 288"/>
                  <a:gd name="T45" fmla="*/ 91 h 287"/>
                  <a:gd name="T46" fmla="*/ 5 w 288"/>
                  <a:gd name="T47" fmla="*/ 108 h 287"/>
                  <a:gd name="T48" fmla="*/ 2 w 288"/>
                  <a:gd name="T49" fmla="*/ 126 h 287"/>
                  <a:gd name="T50" fmla="*/ 0 w 288"/>
                  <a:gd name="T51" fmla="*/ 144 h 287"/>
                  <a:gd name="T52" fmla="*/ 2 w 288"/>
                  <a:gd name="T53" fmla="*/ 162 h 287"/>
                  <a:gd name="T54" fmla="*/ 5 w 288"/>
                  <a:gd name="T55" fmla="*/ 179 h 287"/>
                  <a:gd name="T56" fmla="*/ 10 w 288"/>
                  <a:gd name="T57" fmla="*/ 196 h 287"/>
                  <a:gd name="T58" fmla="*/ 18 w 288"/>
                  <a:gd name="T59" fmla="*/ 213 h 287"/>
                  <a:gd name="T60" fmla="*/ 28 w 288"/>
                  <a:gd name="T61" fmla="*/ 228 h 287"/>
                  <a:gd name="T62" fmla="*/ 39 w 288"/>
                  <a:gd name="T63" fmla="*/ 242 h 287"/>
                  <a:gd name="T64" fmla="*/ 52 w 288"/>
                  <a:gd name="T65" fmla="*/ 254 h 287"/>
                  <a:gd name="T66" fmla="*/ 67 w 288"/>
                  <a:gd name="T67" fmla="*/ 265 h 287"/>
                  <a:gd name="T68" fmla="*/ 83 w 288"/>
                  <a:gd name="T69" fmla="*/ 274 h 287"/>
                  <a:gd name="T70" fmla="*/ 100 w 288"/>
                  <a:gd name="T71" fmla="*/ 280 h 287"/>
                  <a:gd name="T72" fmla="*/ 117 w 288"/>
                  <a:gd name="T73" fmla="*/ 285 h 287"/>
                  <a:gd name="T74" fmla="*/ 135 w 288"/>
                  <a:gd name="T75" fmla="*/ 287 h 287"/>
                  <a:gd name="T76" fmla="*/ 153 w 288"/>
                  <a:gd name="T77" fmla="*/ 287 h 287"/>
                  <a:gd name="T78" fmla="*/ 171 w 288"/>
                  <a:gd name="T79" fmla="*/ 285 h 287"/>
                  <a:gd name="T80" fmla="*/ 188 w 288"/>
                  <a:gd name="T81" fmla="*/ 280 h 287"/>
                  <a:gd name="T82" fmla="*/ 205 w 288"/>
                  <a:gd name="T83" fmla="*/ 274 h 287"/>
                  <a:gd name="T84" fmla="*/ 221 w 288"/>
                  <a:gd name="T85" fmla="*/ 265 h 287"/>
                  <a:gd name="T86" fmla="*/ 236 w 288"/>
                  <a:gd name="T87" fmla="*/ 254 h 287"/>
                  <a:gd name="T88" fmla="*/ 249 w 288"/>
                  <a:gd name="T89" fmla="*/ 242 h 287"/>
                  <a:gd name="T90" fmla="*/ 260 w 288"/>
                  <a:gd name="T91" fmla="*/ 228 h 287"/>
                  <a:gd name="T92" fmla="*/ 270 w 288"/>
                  <a:gd name="T93" fmla="*/ 213 h 287"/>
                  <a:gd name="T94" fmla="*/ 278 w 288"/>
                  <a:gd name="T95" fmla="*/ 196 h 287"/>
                  <a:gd name="T96" fmla="*/ 283 w 288"/>
                  <a:gd name="T97" fmla="*/ 179 h 287"/>
                  <a:gd name="T98" fmla="*/ 287 w 288"/>
                  <a:gd name="T99" fmla="*/ 162 h 287"/>
                  <a:gd name="T100" fmla="*/ 288 w 288"/>
                  <a:gd name="T101" fmla="*/ 144 h 287"/>
                  <a:gd name="T102" fmla="*/ 287 w 288"/>
                  <a:gd name="T103" fmla="*/ 126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8" h="287">
                    <a:moveTo>
                      <a:pt x="287" y="126"/>
                    </a:moveTo>
                    <a:lnTo>
                      <a:pt x="287" y="126"/>
                    </a:lnTo>
                    <a:lnTo>
                      <a:pt x="283" y="108"/>
                    </a:lnTo>
                    <a:lnTo>
                      <a:pt x="278" y="91"/>
                    </a:lnTo>
                    <a:lnTo>
                      <a:pt x="270" y="74"/>
                    </a:lnTo>
                    <a:lnTo>
                      <a:pt x="260" y="59"/>
                    </a:lnTo>
                    <a:lnTo>
                      <a:pt x="249" y="45"/>
                    </a:lnTo>
                    <a:lnTo>
                      <a:pt x="236" y="33"/>
                    </a:lnTo>
                    <a:lnTo>
                      <a:pt x="221" y="22"/>
                    </a:lnTo>
                    <a:lnTo>
                      <a:pt x="205" y="14"/>
                    </a:lnTo>
                    <a:lnTo>
                      <a:pt x="188" y="7"/>
                    </a:lnTo>
                    <a:lnTo>
                      <a:pt x="171" y="2"/>
                    </a:lnTo>
                    <a:lnTo>
                      <a:pt x="153" y="0"/>
                    </a:lnTo>
                    <a:lnTo>
                      <a:pt x="135" y="0"/>
                    </a:lnTo>
                    <a:lnTo>
                      <a:pt x="117" y="2"/>
                    </a:lnTo>
                    <a:lnTo>
                      <a:pt x="100" y="7"/>
                    </a:lnTo>
                    <a:lnTo>
                      <a:pt x="83" y="14"/>
                    </a:lnTo>
                    <a:lnTo>
                      <a:pt x="67" y="22"/>
                    </a:lnTo>
                    <a:lnTo>
                      <a:pt x="52" y="33"/>
                    </a:lnTo>
                    <a:lnTo>
                      <a:pt x="39" y="45"/>
                    </a:lnTo>
                    <a:lnTo>
                      <a:pt x="28" y="59"/>
                    </a:lnTo>
                    <a:lnTo>
                      <a:pt x="18" y="74"/>
                    </a:lnTo>
                    <a:lnTo>
                      <a:pt x="10" y="91"/>
                    </a:lnTo>
                    <a:lnTo>
                      <a:pt x="5" y="108"/>
                    </a:lnTo>
                    <a:lnTo>
                      <a:pt x="2" y="126"/>
                    </a:lnTo>
                    <a:lnTo>
                      <a:pt x="0" y="144"/>
                    </a:lnTo>
                    <a:lnTo>
                      <a:pt x="2" y="162"/>
                    </a:lnTo>
                    <a:lnTo>
                      <a:pt x="5" y="179"/>
                    </a:lnTo>
                    <a:lnTo>
                      <a:pt x="10" y="196"/>
                    </a:lnTo>
                    <a:lnTo>
                      <a:pt x="18" y="213"/>
                    </a:lnTo>
                    <a:lnTo>
                      <a:pt x="28" y="228"/>
                    </a:lnTo>
                    <a:lnTo>
                      <a:pt x="39" y="242"/>
                    </a:lnTo>
                    <a:lnTo>
                      <a:pt x="52" y="254"/>
                    </a:lnTo>
                    <a:lnTo>
                      <a:pt x="67" y="265"/>
                    </a:lnTo>
                    <a:lnTo>
                      <a:pt x="83" y="274"/>
                    </a:lnTo>
                    <a:lnTo>
                      <a:pt x="100" y="280"/>
                    </a:lnTo>
                    <a:lnTo>
                      <a:pt x="117" y="285"/>
                    </a:lnTo>
                    <a:lnTo>
                      <a:pt x="135" y="287"/>
                    </a:lnTo>
                    <a:lnTo>
                      <a:pt x="153" y="287"/>
                    </a:lnTo>
                    <a:lnTo>
                      <a:pt x="171" y="285"/>
                    </a:lnTo>
                    <a:lnTo>
                      <a:pt x="188" y="280"/>
                    </a:lnTo>
                    <a:lnTo>
                      <a:pt x="205" y="274"/>
                    </a:lnTo>
                    <a:lnTo>
                      <a:pt x="221" y="265"/>
                    </a:lnTo>
                    <a:lnTo>
                      <a:pt x="236" y="254"/>
                    </a:lnTo>
                    <a:lnTo>
                      <a:pt x="249" y="242"/>
                    </a:lnTo>
                    <a:lnTo>
                      <a:pt x="260" y="228"/>
                    </a:lnTo>
                    <a:lnTo>
                      <a:pt x="270" y="213"/>
                    </a:lnTo>
                    <a:lnTo>
                      <a:pt x="278" y="196"/>
                    </a:lnTo>
                    <a:lnTo>
                      <a:pt x="283" y="179"/>
                    </a:lnTo>
                    <a:lnTo>
                      <a:pt x="287" y="162"/>
                    </a:lnTo>
                    <a:lnTo>
                      <a:pt x="288" y="144"/>
                    </a:lnTo>
                    <a:lnTo>
                      <a:pt x="287" y="12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89" name="Freeform 1179"/>
              <p:cNvSpPr>
                <a:spLocks/>
              </p:cNvSpPr>
              <p:nvPr/>
            </p:nvSpPr>
            <p:spPr bwMode="auto">
              <a:xfrm>
                <a:off x="6596" y="2492"/>
                <a:ext cx="149" cy="148"/>
              </a:xfrm>
              <a:custGeom>
                <a:avLst/>
                <a:gdLst>
                  <a:gd name="T0" fmla="*/ 287 w 288"/>
                  <a:gd name="T1" fmla="*/ 126 h 287"/>
                  <a:gd name="T2" fmla="*/ 287 w 288"/>
                  <a:gd name="T3" fmla="*/ 126 h 287"/>
                  <a:gd name="T4" fmla="*/ 283 w 288"/>
                  <a:gd name="T5" fmla="*/ 108 h 287"/>
                  <a:gd name="T6" fmla="*/ 278 w 288"/>
                  <a:gd name="T7" fmla="*/ 91 h 287"/>
                  <a:gd name="T8" fmla="*/ 270 w 288"/>
                  <a:gd name="T9" fmla="*/ 74 h 287"/>
                  <a:gd name="T10" fmla="*/ 260 w 288"/>
                  <a:gd name="T11" fmla="*/ 59 h 287"/>
                  <a:gd name="T12" fmla="*/ 249 w 288"/>
                  <a:gd name="T13" fmla="*/ 45 h 287"/>
                  <a:gd name="T14" fmla="*/ 236 w 288"/>
                  <a:gd name="T15" fmla="*/ 33 h 287"/>
                  <a:gd name="T16" fmla="*/ 221 w 288"/>
                  <a:gd name="T17" fmla="*/ 22 h 287"/>
                  <a:gd name="T18" fmla="*/ 205 w 288"/>
                  <a:gd name="T19" fmla="*/ 14 h 287"/>
                  <a:gd name="T20" fmla="*/ 188 w 288"/>
                  <a:gd name="T21" fmla="*/ 7 h 287"/>
                  <a:gd name="T22" fmla="*/ 171 w 288"/>
                  <a:gd name="T23" fmla="*/ 2 h 287"/>
                  <a:gd name="T24" fmla="*/ 153 w 288"/>
                  <a:gd name="T25" fmla="*/ 0 h 287"/>
                  <a:gd name="T26" fmla="*/ 135 w 288"/>
                  <a:gd name="T27" fmla="*/ 0 h 287"/>
                  <a:gd name="T28" fmla="*/ 117 w 288"/>
                  <a:gd name="T29" fmla="*/ 2 h 287"/>
                  <a:gd name="T30" fmla="*/ 100 w 288"/>
                  <a:gd name="T31" fmla="*/ 7 h 287"/>
                  <a:gd name="T32" fmla="*/ 83 w 288"/>
                  <a:gd name="T33" fmla="*/ 14 h 287"/>
                  <a:gd name="T34" fmla="*/ 67 w 288"/>
                  <a:gd name="T35" fmla="*/ 22 h 287"/>
                  <a:gd name="T36" fmla="*/ 52 w 288"/>
                  <a:gd name="T37" fmla="*/ 33 h 287"/>
                  <a:gd name="T38" fmla="*/ 39 w 288"/>
                  <a:gd name="T39" fmla="*/ 45 h 287"/>
                  <a:gd name="T40" fmla="*/ 28 w 288"/>
                  <a:gd name="T41" fmla="*/ 59 h 287"/>
                  <a:gd name="T42" fmla="*/ 18 w 288"/>
                  <a:gd name="T43" fmla="*/ 74 h 287"/>
                  <a:gd name="T44" fmla="*/ 10 w 288"/>
                  <a:gd name="T45" fmla="*/ 91 h 287"/>
                  <a:gd name="T46" fmla="*/ 5 w 288"/>
                  <a:gd name="T47" fmla="*/ 108 h 287"/>
                  <a:gd name="T48" fmla="*/ 2 w 288"/>
                  <a:gd name="T49" fmla="*/ 126 h 287"/>
                  <a:gd name="T50" fmla="*/ 0 w 288"/>
                  <a:gd name="T51" fmla="*/ 144 h 287"/>
                  <a:gd name="T52" fmla="*/ 2 w 288"/>
                  <a:gd name="T53" fmla="*/ 162 h 287"/>
                  <a:gd name="T54" fmla="*/ 5 w 288"/>
                  <a:gd name="T55" fmla="*/ 179 h 287"/>
                  <a:gd name="T56" fmla="*/ 10 w 288"/>
                  <a:gd name="T57" fmla="*/ 196 h 287"/>
                  <a:gd name="T58" fmla="*/ 18 w 288"/>
                  <a:gd name="T59" fmla="*/ 213 h 287"/>
                  <a:gd name="T60" fmla="*/ 28 w 288"/>
                  <a:gd name="T61" fmla="*/ 228 h 287"/>
                  <a:gd name="T62" fmla="*/ 39 w 288"/>
                  <a:gd name="T63" fmla="*/ 242 h 287"/>
                  <a:gd name="T64" fmla="*/ 52 w 288"/>
                  <a:gd name="T65" fmla="*/ 254 h 287"/>
                  <a:gd name="T66" fmla="*/ 67 w 288"/>
                  <a:gd name="T67" fmla="*/ 265 h 287"/>
                  <a:gd name="T68" fmla="*/ 83 w 288"/>
                  <a:gd name="T69" fmla="*/ 274 h 287"/>
                  <a:gd name="T70" fmla="*/ 100 w 288"/>
                  <a:gd name="T71" fmla="*/ 280 h 287"/>
                  <a:gd name="T72" fmla="*/ 117 w 288"/>
                  <a:gd name="T73" fmla="*/ 285 h 287"/>
                  <a:gd name="T74" fmla="*/ 135 w 288"/>
                  <a:gd name="T75" fmla="*/ 287 h 287"/>
                  <a:gd name="T76" fmla="*/ 153 w 288"/>
                  <a:gd name="T77" fmla="*/ 287 h 287"/>
                  <a:gd name="T78" fmla="*/ 171 w 288"/>
                  <a:gd name="T79" fmla="*/ 285 h 287"/>
                  <a:gd name="T80" fmla="*/ 188 w 288"/>
                  <a:gd name="T81" fmla="*/ 280 h 287"/>
                  <a:gd name="T82" fmla="*/ 205 w 288"/>
                  <a:gd name="T83" fmla="*/ 274 h 287"/>
                  <a:gd name="T84" fmla="*/ 221 w 288"/>
                  <a:gd name="T85" fmla="*/ 265 h 287"/>
                  <a:gd name="T86" fmla="*/ 236 w 288"/>
                  <a:gd name="T87" fmla="*/ 254 h 287"/>
                  <a:gd name="T88" fmla="*/ 249 w 288"/>
                  <a:gd name="T89" fmla="*/ 242 h 287"/>
                  <a:gd name="T90" fmla="*/ 260 w 288"/>
                  <a:gd name="T91" fmla="*/ 228 h 287"/>
                  <a:gd name="T92" fmla="*/ 270 w 288"/>
                  <a:gd name="T93" fmla="*/ 213 h 287"/>
                  <a:gd name="T94" fmla="*/ 278 w 288"/>
                  <a:gd name="T95" fmla="*/ 196 h 287"/>
                  <a:gd name="T96" fmla="*/ 283 w 288"/>
                  <a:gd name="T97" fmla="*/ 179 h 287"/>
                  <a:gd name="T98" fmla="*/ 287 w 288"/>
                  <a:gd name="T99" fmla="*/ 162 h 287"/>
                  <a:gd name="T100" fmla="*/ 288 w 288"/>
                  <a:gd name="T101" fmla="*/ 144 h 287"/>
                  <a:gd name="T102" fmla="*/ 287 w 288"/>
                  <a:gd name="T103" fmla="*/ 126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8" h="287">
                    <a:moveTo>
                      <a:pt x="287" y="126"/>
                    </a:moveTo>
                    <a:lnTo>
                      <a:pt x="287" y="126"/>
                    </a:lnTo>
                    <a:lnTo>
                      <a:pt x="283" y="108"/>
                    </a:lnTo>
                    <a:lnTo>
                      <a:pt x="278" y="91"/>
                    </a:lnTo>
                    <a:lnTo>
                      <a:pt x="270" y="74"/>
                    </a:lnTo>
                    <a:lnTo>
                      <a:pt x="260" y="59"/>
                    </a:lnTo>
                    <a:lnTo>
                      <a:pt x="249" y="45"/>
                    </a:lnTo>
                    <a:lnTo>
                      <a:pt x="236" y="33"/>
                    </a:lnTo>
                    <a:lnTo>
                      <a:pt x="221" y="22"/>
                    </a:lnTo>
                    <a:lnTo>
                      <a:pt x="205" y="14"/>
                    </a:lnTo>
                    <a:lnTo>
                      <a:pt x="188" y="7"/>
                    </a:lnTo>
                    <a:lnTo>
                      <a:pt x="171" y="2"/>
                    </a:lnTo>
                    <a:lnTo>
                      <a:pt x="153" y="0"/>
                    </a:lnTo>
                    <a:lnTo>
                      <a:pt x="135" y="0"/>
                    </a:lnTo>
                    <a:lnTo>
                      <a:pt x="117" y="2"/>
                    </a:lnTo>
                    <a:lnTo>
                      <a:pt x="100" y="7"/>
                    </a:lnTo>
                    <a:lnTo>
                      <a:pt x="83" y="14"/>
                    </a:lnTo>
                    <a:lnTo>
                      <a:pt x="67" y="22"/>
                    </a:lnTo>
                    <a:lnTo>
                      <a:pt x="52" y="33"/>
                    </a:lnTo>
                    <a:lnTo>
                      <a:pt x="39" y="45"/>
                    </a:lnTo>
                    <a:lnTo>
                      <a:pt x="28" y="59"/>
                    </a:lnTo>
                    <a:lnTo>
                      <a:pt x="18" y="74"/>
                    </a:lnTo>
                    <a:lnTo>
                      <a:pt x="10" y="91"/>
                    </a:lnTo>
                    <a:lnTo>
                      <a:pt x="5" y="108"/>
                    </a:lnTo>
                    <a:lnTo>
                      <a:pt x="2" y="126"/>
                    </a:lnTo>
                    <a:lnTo>
                      <a:pt x="0" y="144"/>
                    </a:lnTo>
                    <a:lnTo>
                      <a:pt x="2" y="162"/>
                    </a:lnTo>
                    <a:lnTo>
                      <a:pt x="5" y="179"/>
                    </a:lnTo>
                    <a:lnTo>
                      <a:pt x="10" y="196"/>
                    </a:lnTo>
                    <a:lnTo>
                      <a:pt x="18" y="213"/>
                    </a:lnTo>
                    <a:lnTo>
                      <a:pt x="28" y="228"/>
                    </a:lnTo>
                    <a:lnTo>
                      <a:pt x="39" y="242"/>
                    </a:lnTo>
                    <a:lnTo>
                      <a:pt x="52" y="254"/>
                    </a:lnTo>
                    <a:lnTo>
                      <a:pt x="67" y="265"/>
                    </a:lnTo>
                    <a:lnTo>
                      <a:pt x="83" y="274"/>
                    </a:lnTo>
                    <a:lnTo>
                      <a:pt x="100" y="280"/>
                    </a:lnTo>
                    <a:lnTo>
                      <a:pt x="117" y="285"/>
                    </a:lnTo>
                    <a:lnTo>
                      <a:pt x="135" y="287"/>
                    </a:lnTo>
                    <a:lnTo>
                      <a:pt x="153" y="287"/>
                    </a:lnTo>
                    <a:lnTo>
                      <a:pt x="171" y="285"/>
                    </a:lnTo>
                    <a:lnTo>
                      <a:pt x="188" y="280"/>
                    </a:lnTo>
                    <a:lnTo>
                      <a:pt x="205" y="274"/>
                    </a:lnTo>
                    <a:lnTo>
                      <a:pt x="221" y="265"/>
                    </a:lnTo>
                    <a:lnTo>
                      <a:pt x="236" y="254"/>
                    </a:lnTo>
                    <a:lnTo>
                      <a:pt x="249" y="242"/>
                    </a:lnTo>
                    <a:lnTo>
                      <a:pt x="260" y="228"/>
                    </a:lnTo>
                    <a:lnTo>
                      <a:pt x="270" y="213"/>
                    </a:lnTo>
                    <a:lnTo>
                      <a:pt x="278" y="196"/>
                    </a:lnTo>
                    <a:lnTo>
                      <a:pt x="283" y="179"/>
                    </a:lnTo>
                    <a:lnTo>
                      <a:pt x="287" y="162"/>
                    </a:lnTo>
                    <a:lnTo>
                      <a:pt x="288" y="144"/>
                    </a:lnTo>
                    <a:lnTo>
                      <a:pt x="287" y="126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90" name="Freeform 1180"/>
              <p:cNvSpPr>
                <a:spLocks/>
              </p:cNvSpPr>
              <p:nvPr/>
            </p:nvSpPr>
            <p:spPr bwMode="auto">
              <a:xfrm>
                <a:off x="6466" y="3177"/>
                <a:ext cx="121" cy="121"/>
              </a:xfrm>
              <a:custGeom>
                <a:avLst/>
                <a:gdLst>
                  <a:gd name="T0" fmla="*/ 233 w 234"/>
                  <a:gd name="T1" fmla="*/ 103 h 234"/>
                  <a:gd name="T2" fmla="*/ 233 w 234"/>
                  <a:gd name="T3" fmla="*/ 103 h 234"/>
                  <a:gd name="T4" fmla="*/ 230 w 234"/>
                  <a:gd name="T5" fmla="*/ 88 h 234"/>
                  <a:gd name="T6" fmla="*/ 226 w 234"/>
                  <a:gd name="T7" fmla="*/ 74 h 234"/>
                  <a:gd name="T8" fmla="*/ 220 w 234"/>
                  <a:gd name="T9" fmla="*/ 61 h 234"/>
                  <a:gd name="T10" fmla="*/ 212 w 234"/>
                  <a:gd name="T11" fmla="*/ 48 h 234"/>
                  <a:gd name="T12" fmla="*/ 202 w 234"/>
                  <a:gd name="T13" fmla="*/ 37 h 234"/>
                  <a:gd name="T14" fmla="*/ 192 w 234"/>
                  <a:gd name="T15" fmla="*/ 27 h 234"/>
                  <a:gd name="T16" fmla="*/ 180 w 234"/>
                  <a:gd name="T17" fmla="*/ 18 h 234"/>
                  <a:gd name="T18" fmla="*/ 167 w 234"/>
                  <a:gd name="T19" fmla="*/ 11 h 234"/>
                  <a:gd name="T20" fmla="*/ 153 w 234"/>
                  <a:gd name="T21" fmla="*/ 6 h 234"/>
                  <a:gd name="T22" fmla="*/ 139 w 234"/>
                  <a:gd name="T23" fmla="*/ 2 h 234"/>
                  <a:gd name="T24" fmla="*/ 124 w 234"/>
                  <a:gd name="T25" fmla="*/ 0 h 234"/>
                  <a:gd name="T26" fmla="*/ 110 w 234"/>
                  <a:gd name="T27" fmla="*/ 0 h 234"/>
                  <a:gd name="T28" fmla="*/ 95 w 234"/>
                  <a:gd name="T29" fmla="*/ 2 h 234"/>
                  <a:gd name="T30" fmla="*/ 81 w 234"/>
                  <a:gd name="T31" fmla="*/ 6 h 234"/>
                  <a:gd name="T32" fmla="*/ 67 w 234"/>
                  <a:gd name="T33" fmla="*/ 11 h 234"/>
                  <a:gd name="T34" fmla="*/ 54 w 234"/>
                  <a:gd name="T35" fmla="*/ 18 h 234"/>
                  <a:gd name="T36" fmla="*/ 43 w 234"/>
                  <a:gd name="T37" fmla="*/ 27 h 234"/>
                  <a:gd name="T38" fmla="*/ 32 w 234"/>
                  <a:gd name="T39" fmla="*/ 37 h 234"/>
                  <a:gd name="T40" fmla="*/ 22 w 234"/>
                  <a:gd name="T41" fmla="*/ 48 h 234"/>
                  <a:gd name="T42" fmla="*/ 15 w 234"/>
                  <a:gd name="T43" fmla="*/ 61 h 234"/>
                  <a:gd name="T44" fmla="*/ 8 w 234"/>
                  <a:gd name="T45" fmla="*/ 74 h 234"/>
                  <a:gd name="T46" fmla="*/ 4 w 234"/>
                  <a:gd name="T47" fmla="*/ 88 h 234"/>
                  <a:gd name="T48" fmla="*/ 1 w 234"/>
                  <a:gd name="T49" fmla="*/ 103 h 234"/>
                  <a:gd name="T50" fmla="*/ 0 w 234"/>
                  <a:gd name="T51" fmla="*/ 117 h 234"/>
                  <a:gd name="T52" fmla="*/ 1 w 234"/>
                  <a:gd name="T53" fmla="*/ 132 h 234"/>
                  <a:gd name="T54" fmla="*/ 4 w 234"/>
                  <a:gd name="T55" fmla="*/ 146 h 234"/>
                  <a:gd name="T56" fmla="*/ 8 w 234"/>
                  <a:gd name="T57" fmla="*/ 160 h 234"/>
                  <a:gd name="T58" fmla="*/ 15 w 234"/>
                  <a:gd name="T59" fmla="*/ 174 h 234"/>
                  <a:gd name="T60" fmla="*/ 22 w 234"/>
                  <a:gd name="T61" fmla="*/ 186 h 234"/>
                  <a:gd name="T62" fmla="*/ 32 w 234"/>
                  <a:gd name="T63" fmla="*/ 197 h 234"/>
                  <a:gd name="T64" fmla="*/ 43 w 234"/>
                  <a:gd name="T65" fmla="*/ 207 h 234"/>
                  <a:gd name="T66" fmla="*/ 54 w 234"/>
                  <a:gd name="T67" fmla="*/ 216 h 234"/>
                  <a:gd name="T68" fmla="*/ 67 w 234"/>
                  <a:gd name="T69" fmla="*/ 223 h 234"/>
                  <a:gd name="T70" fmla="*/ 81 w 234"/>
                  <a:gd name="T71" fmla="*/ 229 h 234"/>
                  <a:gd name="T72" fmla="*/ 95 w 234"/>
                  <a:gd name="T73" fmla="*/ 232 h 234"/>
                  <a:gd name="T74" fmla="*/ 110 w 234"/>
                  <a:gd name="T75" fmla="*/ 234 h 234"/>
                  <a:gd name="T76" fmla="*/ 124 w 234"/>
                  <a:gd name="T77" fmla="*/ 234 h 234"/>
                  <a:gd name="T78" fmla="*/ 139 w 234"/>
                  <a:gd name="T79" fmla="*/ 232 h 234"/>
                  <a:gd name="T80" fmla="*/ 153 w 234"/>
                  <a:gd name="T81" fmla="*/ 229 h 234"/>
                  <a:gd name="T82" fmla="*/ 167 w 234"/>
                  <a:gd name="T83" fmla="*/ 223 h 234"/>
                  <a:gd name="T84" fmla="*/ 180 w 234"/>
                  <a:gd name="T85" fmla="*/ 216 h 234"/>
                  <a:gd name="T86" fmla="*/ 192 w 234"/>
                  <a:gd name="T87" fmla="*/ 207 h 234"/>
                  <a:gd name="T88" fmla="*/ 202 w 234"/>
                  <a:gd name="T89" fmla="*/ 197 h 234"/>
                  <a:gd name="T90" fmla="*/ 212 w 234"/>
                  <a:gd name="T91" fmla="*/ 186 h 234"/>
                  <a:gd name="T92" fmla="*/ 220 w 234"/>
                  <a:gd name="T93" fmla="*/ 174 h 234"/>
                  <a:gd name="T94" fmla="*/ 226 w 234"/>
                  <a:gd name="T95" fmla="*/ 160 h 234"/>
                  <a:gd name="T96" fmla="*/ 230 w 234"/>
                  <a:gd name="T97" fmla="*/ 146 h 234"/>
                  <a:gd name="T98" fmla="*/ 233 w 234"/>
                  <a:gd name="T99" fmla="*/ 132 h 234"/>
                  <a:gd name="T100" fmla="*/ 234 w 234"/>
                  <a:gd name="T101" fmla="*/ 117 h 234"/>
                  <a:gd name="T102" fmla="*/ 233 w 234"/>
                  <a:gd name="T103" fmla="*/ 103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4" h="234">
                    <a:moveTo>
                      <a:pt x="233" y="103"/>
                    </a:moveTo>
                    <a:lnTo>
                      <a:pt x="233" y="103"/>
                    </a:lnTo>
                    <a:lnTo>
                      <a:pt x="230" y="88"/>
                    </a:lnTo>
                    <a:lnTo>
                      <a:pt x="226" y="74"/>
                    </a:lnTo>
                    <a:lnTo>
                      <a:pt x="220" y="61"/>
                    </a:lnTo>
                    <a:lnTo>
                      <a:pt x="212" y="48"/>
                    </a:lnTo>
                    <a:lnTo>
                      <a:pt x="202" y="37"/>
                    </a:lnTo>
                    <a:lnTo>
                      <a:pt x="192" y="27"/>
                    </a:lnTo>
                    <a:lnTo>
                      <a:pt x="180" y="18"/>
                    </a:lnTo>
                    <a:lnTo>
                      <a:pt x="167" y="11"/>
                    </a:lnTo>
                    <a:lnTo>
                      <a:pt x="153" y="6"/>
                    </a:lnTo>
                    <a:lnTo>
                      <a:pt x="139" y="2"/>
                    </a:lnTo>
                    <a:lnTo>
                      <a:pt x="124" y="0"/>
                    </a:lnTo>
                    <a:lnTo>
                      <a:pt x="110" y="0"/>
                    </a:lnTo>
                    <a:lnTo>
                      <a:pt x="95" y="2"/>
                    </a:lnTo>
                    <a:lnTo>
                      <a:pt x="81" y="6"/>
                    </a:lnTo>
                    <a:lnTo>
                      <a:pt x="67" y="11"/>
                    </a:lnTo>
                    <a:lnTo>
                      <a:pt x="54" y="18"/>
                    </a:lnTo>
                    <a:lnTo>
                      <a:pt x="43" y="27"/>
                    </a:lnTo>
                    <a:lnTo>
                      <a:pt x="32" y="37"/>
                    </a:lnTo>
                    <a:lnTo>
                      <a:pt x="22" y="48"/>
                    </a:lnTo>
                    <a:lnTo>
                      <a:pt x="15" y="61"/>
                    </a:lnTo>
                    <a:lnTo>
                      <a:pt x="8" y="74"/>
                    </a:lnTo>
                    <a:lnTo>
                      <a:pt x="4" y="88"/>
                    </a:lnTo>
                    <a:lnTo>
                      <a:pt x="1" y="103"/>
                    </a:lnTo>
                    <a:lnTo>
                      <a:pt x="0" y="117"/>
                    </a:lnTo>
                    <a:lnTo>
                      <a:pt x="1" y="132"/>
                    </a:lnTo>
                    <a:lnTo>
                      <a:pt x="4" y="146"/>
                    </a:lnTo>
                    <a:lnTo>
                      <a:pt x="8" y="160"/>
                    </a:lnTo>
                    <a:lnTo>
                      <a:pt x="15" y="174"/>
                    </a:lnTo>
                    <a:lnTo>
                      <a:pt x="22" y="186"/>
                    </a:lnTo>
                    <a:lnTo>
                      <a:pt x="32" y="197"/>
                    </a:lnTo>
                    <a:lnTo>
                      <a:pt x="43" y="207"/>
                    </a:lnTo>
                    <a:lnTo>
                      <a:pt x="54" y="216"/>
                    </a:lnTo>
                    <a:lnTo>
                      <a:pt x="67" y="223"/>
                    </a:lnTo>
                    <a:lnTo>
                      <a:pt x="81" y="229"/>
                    </a:lnTo>
                    <a:lnTo>
                      <a:pt x="95" y="232"/>
                    </a:lnTo>
                    <a:lnTo>
                      <a:pt x="110" y="234"/>
                    </a:lnTo>
                    <a:lnTo>
                      <a:pt x="124" y="234"/>
                    </a:lnTo>
                    <a:lnTo>
                      <a:pt x="139" y="232"/>
                    </a:lnTo>
                    <a:lnTo>
                      <a:pt x="153" y="229"/>
                    </a:lnTo>
                    <a:lnTo>
                      <a:pt x="167" y="223"/>
                    </a:lnTo>
                    <a:lnTo>
                      <a:pt x="180" y="216"/>
                    </a:lnTo>
                    <a:lnTo>
                      <a:pt x="192" y="207"/>
                    </a:lnTo>
                    <a:lnTo>
                      <a:pt x="202" y="197"/>
                    </a:lnTo>
                    <a:lnTo>
                      <a:pt x="212" y="186"/>
                    </a:lnTo>
                    <a:lnTo>
                      <a:pt x="220" y="174"/>
                    </a:lnTo>
                    <a:lnTo>
                      <a:pt x="226" y="160"/>
                    </a:lnTo>
                    <a:lnTo>
                      <a:pt x="230" y="146"/>
                    </a:lnTo>
                    <a:lnTo>
                      <a:pt x="233" y="132"/>
                    </a:lnTo>
                    <a:lnTo>
                      <a:pt x="234" y="117"/>
                    </a:lnTo>
                    <a:lnTo>
                      <a:pt x="233" y="10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91" name="Freeform 1181"/>
              <p:cNvSpPr>
                <a:spLocks/>
              </p:cNvSpPr>
              <p:nvPr/>
            </p:nvSpPr>
            <p:spPr bwMode="auto">
              <a:xfrm>
                <a:off x="6466" y="3177"/>
                <a:ext cx="121" cy="121"/>
              </a:xfrm>
              <a:custGeom>
                <a:avLst/>
                <a:gdLst>
                  <a:gd name="T0" fmla="*/ 233 w 234"/>
                  <a:gd name="T1" fmla="*/ 103 h 234"/>
                  <a:gd name="T2" fmla="*/ 233 w 234"/>
                  <a:gd name="T3" fmla="*/ 103 h 234"/>
                  <a:gd name="T4" fmla="*/ 230 w 234"/>
                  <a:gd name="T5" fmla="*/ 88 h 234"/>
                  <a:gd name="T6" fmla="*/ 226 w 234"/>
                  <a:gd name="T7" fmla="*/ 74 h 234"/>
                  <a:gd name="T8" fmla="*/ 220 w 234"/>
                  <a:gd name="T9" fmla="*/ 61 h 234"/>
                  <a:gd name="T10" fmla="*/ 212 w 234"/>
                  <a:gd name="T11" fmla="*/ 48 h 234"/>
                  <a:gd name="T12" fmla="*/ 202 w 234"/>
                  <a:gd name="T13" fmla="*/ 37 h 234"/>
                  <a:gd name="T14" fmla="*/ 192 w 234"/>
                  <a:gd name="T15" fmla="*/ 27 h 234"/>
                  <a:gd name="T16" fmla="*/ 180 w 234"/>
                  <a:gd name="T17" fmla="*/ 18 h 234"/>
                  <a:gd name="T18" fmla="*/ 167 w 234"/>
                  <a:gd name="T19" fmla="*/ 11 h 234"/>
                  <a:gd name="T20" fmla="*/ 153 w 234"/>
                  <a:gd name="T21" fmla="*/ 6 h 234"/>
                  <a:gd name="T22" fmla="*/ 139 w 234"/>
                  <a:gd name="T23" fmla="*/ 2 h 234"/>
                  <a:gd name="T24" fmla="*/ 124 w 234"/>
                  <a:gd name="T25" fmla="*/ 0 h 234"/>
                  <a:gd name="T26" fmla="*/ 110 w 234"/>
                  <a:gd name="T27" fmla="*/ 0 h 234"/>
                  <a:gd name="T28" fmla="*/ 95 w 234"/>
                  <a:gd name="T29" fmla="*/ 2 h 234"/>
                  <a:gd name="T30" fmla="*/ 81 w 234"/>
                  <a:gd name="T31" fmla="*/ 6 h 234"/>
                  <a:gd name="T32" fmla="*/ 67 w 234"/>
                  <a:gd name="T33" fmla="*/ 11 h 234"/>
                  <a:gd name="T34" fmla="*/ 54 w 234"/>
                  <a:gd name="T35" fmla="*/ 18 h 234"/>
                  <a:gd name="T36" fmla="*/ 43 w 234"/>
                  <a:gd name="T37" fmla="*/ 27 h 234"/>
                  <a:gd name="T38" fmla="*/ 32 w 234"/>
                  <a:gd name="T39" fmla="*/ 37 h 234"/>
                  <a:gd name="T40" fmla="*/ 22 w 234"/>
                  <a:gd name="T41" fmla="*/ 48 h 234"/>
                  <a:gd name="T42" fmla="*/ 15 w 234"/>
                  <a:gd name="T43" fmla="*/ 61 h 234"/>
                  <a:gd name="T44" fmla="*/ 8 w 234"/>
                  <a:gd name="T45" fmla="*/ 74 h 234"/>
                  <a:gd name="T46" fmla="*/ 4 w 234"/>
                  <a:gd name="T47" fmla="*/ 88 h 234"/>
                  <a:gd name="T48" fmla="*/ 1 w 234"/>
                  <a:gd name="T49" fmla="*/ 103 h 234"/>
                  <a:gd name="T50" fmla="*/ 0 w 234"/>
                  <a:gd name="T51" fmla="*/ 117 h 234"/>
                  <a:gd name="T52" fmla="*/ 1 w 234"/>
                  <a:gd name="T53" fmla="*/ 132 h 234"/>
                  <a:gd name="T54" fmla="*/ 4 w 234"/>
                  <a:gd name="T55" fmla="*/ 146 h 234"/>
                  <a:gd name="T56" fmla="*/ 8 w 234"/>
                  <a:gd name="T57" fmla="*/ 160 h 234"/>
                  <a:gd name="T58" fmla="*/ 15 w 234"/>
                  <a:gd name="T59" fmla="*/ 174 h 234"/>
                  <a:gd name="T60" fmla="*/ 22 w 234"/>
                  <a:gd name="T61" fmla="*/ 186 h 234"/>
                  <a:gd name="T62" fmla="*/ 32 w 234"/>
                  <a:gd name="T63" fmla="*/ 197 h 234"/>
                  <a:gd name="T64" fmla="*/ 43 w 234"/>
                  <a:gd name="T65" fmla="*/ 207 h 234"/>
                  <a:gd name="T66" fmla="*/ 54 w 234"/>
                  <a:gd name="T67" fmla="*/ 216 h 234"/>
                  <a:gd name="T68" fmla="*/ 67 w 234"/>
                  <a:gd name="T69" fmla="*/ 223 h 234"/>
                  <a:gd name="T70" fmla="*/ 81 w 234"/>
                  <a:gd name="T71" fmla="*/ 229 h 234"/>
                  <a:gd name="T72" fmla="*/ 95 w 234"/>
                  <a:gd name="T73" fmla="*/ 232 h 234"/>
                  <a:gd name="T74" fmla="*/ 110 w 234"/>
                  <a:gd name="T75" fmla="*/ 234 h 234"/>
                  <a:gd name="T76" fmla="*/ 124 w 234"/>
                  <a:gd name="T77" fmla="*/ 234 h 234"/>
                  <a:gd name="T78" fmla="*/ 139 w 234"/>
                  <a:gd name="T79" fmla="*/ 232 h 234"/>
                  <a:gd name="T80" fmla="*/ 153 w 234"/>
                  <a:gd name="T81" fmla="*/ 229 h 234"/>
                  <a:gd name="T82" fmla="*/ 167 w 234"/>
                  <a:gd name="T83" fmla="*/ 223 h 234"/>
                  <a:gd name="T84" fmla="*/ 180 w 234"/>
                  <a:gd name="T85" fmla="*/ 216 h 234"/>
                  <a:gd name="T86" fmla="*/ 192 w 234"/>
                  <a:gd name="T87" fmla="*/ 207 h 234"/>
                  <a:gd name="T88" fmla="*/ 202 w 234"/>
                  <a:gd name="T89" fmla="*/ 197 h 234"/>
                  <a:gd name="T90" fmla="*/ 212 w 234"/>
                  <a:gd name="T91" fmla="*/ 186 h 234"/>
                  <a:gd name="T92" fmla="*/ 220 w 234"/>
                  <a:gd name="T93" fmla="*/ 174 h 234"/>
                  <a:gd name="T94" fmla="*/ 226 w 234"/>
                  <a:gd name="T95" fmla="*/ 160 h 234"/>
                  <a:gd name="T96" fmla="*/ 230 w 234"/>
                  <a:gd name="T97" fmla="*/ 146 h 234"/>
                  <a:gd name="T98" fmla="*/ 233 w 234"/>
                  <a:gd name="T99" fmla="*/ 132 h 234"/>
                  <a:gd name="T100" fmla="*/ 234 w 234"/>
                  <a:gd name="T101" fmla="*/ 117 h 234"/>
                  <a:gd name="T102" fmla="*/ 233 w 234"/>
                  <a:gd name="T103" fmla="*/ 103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4" h="234">
                    <a:moveTo>
                      <a:pt x="233" y="103"/>
                    </a:moveTo>
                    <a:lnTo>
                      <a:pt x="233" y="103"/>
                    </a:lnTo>
                    <a:lnTo>
                      <a:pt x="230" y="88"/>
                    </a:lnTo>
                    <a:lnTo>
                      <a:pt x="226" y="74"/>
                    </a:lnTo>
                    <a:lnTo>
                      <a:pt x="220" y="61"/>
                    </a:lnTo>
                    <a:lnTo>
                      <a:pt x="212" y="48"/>
                    </a:lnTo>
                    <a:lnTo>
                      <a:pt x="202" y="37"/>
                    </a:lnTo>
                    <a:lnTo>
                      <a:pt x="192" y="27"/>
                    </a:lnTo>
                    <a:lnTo>
                      <a:pt x="180" y="18"/>
                    </a:lnTo>
                    <a:lnTo>
                      <a:pt x="167" y="11"/>
                    </a:lnTo>
                    <a:lnTo>
                      <a:pt x="153" y="6"/>
                    </a:lnTo>
                    <a:lnTo>
                      <a:pt x="139" y="2"/>
                    </a:lnTo>
                    <a:lnTo>
                      <a:pt x="124" y="0"/>
                    </a:lnTo>
                    <a:lnTo>
                      <a:pt x="110" y="0"/>
                    </a:lnTo>
                    <a:lnTo>
                      <a:pt x="95" y="2"/>
                    </a:lnTo>
                    <a:lnTo>
                      <a:pt x="81" y="6"/>
                    </a:lnTo>
                    <a:lnTo>
                      <a:pt x="67" y="11"/>
                    </a:lnTo>
                    <a:lnTo>
                      <a:pt x="54" y="18"/>
                    </a:lnTo>
                    <a:lnTo>
                      <a:pt x="43" y="27"/>
                    </a:lnTo>
                    <a:lnTo>
                      <a:pt x="32" y="37"/>
                    </a:lnTo>
                    <a:lnTo>
                      <a:pt x="22" y="48"/>
                    </a:lnTo>
                    <a:lnTo>
                      <a:pt x="15" y="61"/>
                    </a:lnTo>
                    <a:lnTo>
                      <a:pt x="8" y="74"/>
                    </a:lnTo>
                    <a:lnTo>
                      <a:pt x="4" y="88"/>
                    </a:lnTo>
                    <a:lnTo>
                      <a:pt x="1" y="103"/>
                    </a:lnTo>
                    <a:lnTo>
                      <a:pt x="0" y="117"/>
                    </a:lnTo>
                    <a:lnTo>
                      <a:pt x="1" y="132"/>
                    </a:lnTo>
                    <a:lnTo>
                      <a:pt x="4" y="146"/>
                    </a:lnTo>
                    <a:lnTo>
                      <a:pt x="8" y="160"/>
                    </a:lnTo>
                    <a:lnTo>
                      <a:pt x="15" y="174"/>
                    </a:lnTo>
                    <a:lnTo>
                      <a:pt x="22" y="186"/>
                    </a:lnTo>
                    <a:lnTo>
                      <a:pt x="32" y="197"/>
                    </a:lnTo>
                    <a:lnTo>
                      <a:pt x="43" y="207"/>
                    </a:lnTo>
                    <a:lnTo>
                      <a:pt x="54" y="216"/>
                    </a:lnTo>
                    <a:lnTo>
                      <a:pt x="67" y="223"/>
                    </a:lnTo>
                    <a:lnTo>
                      <a:pt x="81" y="229"/>
                    </a:lnTo>
                    <a:lnTo>
                      <a:pt x="95" y="232"/>
                    </a:lnTo>
                    <a:lnTo>
                      <a:pt x="110" y="234"/>
                    </a:lnTo>
                    <a:lnTo>
                      <a:pt x="124" y="234"/>
                    </a:lnTo>
                    <a:lnTo>
                      <a:pt x="139" y="232"/>
                    </a:lnTo>
                    <a:lnTo>
                      <a:pt x="153" y="229"/>
                    </a:lnTo>
                    <a:lnTo>
                      <a:pt x="167" y="223"/>
                    </a:lnTo>
                    <a:lnTo>
                      <a:pt x="180" y="216"/>
                    </a:lnTo>
                    <a:lnTo>
                      <a:pt x="192" y="207"/>
                    </a:lnTo>
                    <a:lnTo>
                      <a:pt x="202" y="197"/>
                    </a:lnTo>
                    <a:lnTo>
                      <a:pt x="212" y="186"/>
                    </a:lnTo>
                    <a:lnTo>
                      <a:pt x="220" y="174"/>
                    </a:lnTo>
                    <a:lnTo>
                      <a:pt x="226" y="160"/>
                    </a:lnTo>
                    <a:lnTo>
                      <a:pt x="230" y="146"/>
                    </a:lnTo>
                    <a:lnTo>
                      <a:pt x="233" y="132"/>
                    </a:lnTo>
                    <a:lnTo>
                      <a:pt x="234" y="117"/>
                    </a:lnTo>
                    <a:lnTo>
                      <a:pt x="233" y="103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92" name="Freeform 1182"/>
              <p:cNvSpPr>
                <a:spLocks/>
              </p:cNvSpPr>
              <p:nvPr/>
            </p:nvSpPr>
            <p:spPr bwMode="auto">
              <a:xfrm>
                <a:off x="6041" y="2709"/>
                <a:ext cx="143" cy="142"/>
              </a:xfrm>
              <a:custGeom>
                <a:avLst/>
                <a:gdLst>
                  <a:gd name="T0" fmla="*/ 276 w 277"/>
                  <a:gd name="T1" fmla="*/ 121 h 276"/>
                  <a:gd name="T2" fmla="*/ 276 w 277"/>
                  <a:gd name="T3" fmla="*/ 121 h 276"/>
                  <a:gd name="T4" fmla="*/ 273 w 277"/>
                  <a:gd name="T5" fmla="*/ 104 h 276"/>
                  <a:gd name="T6" fmla="*/ 267 w 277"/>
                  <a:gd name="T7" fmla="*/ 87 h 276"/>
                  <a:gd name="T8" fmla="*/ 260 w 277"/>
                  <a:gd name="T9" fmla="*/ 71 h 276"/>
                  <a:gd name="T10" fmla="*/ 251 w 277"/>
                  <a:gd name="T11" fmla="*/ 57 h 276"/>
                  <a:gd name="T12" fmla="*/ 239 w 277"/>
                  <a:gd name="T13" fmla="*/ 43 h 276"/>
                  <a:gd name="T14" fmla="*/ 227 w 277"/>
                  <a:gd name="T15" fmla="*/ 31 h 276"/>
                  <a:gd name="T16" fmla="*/ 213 w 277"/>
                  <a:gd name="T17" fmla="*/ 21 h 276"/>
                  <a:gd name="T18" fmla="*/ 197 w 277"/>
                  <a:gd name="T19" fmla="*/ 13 h 276"/>
                  <a:gd name="T20" fmla="*/ 181 w 277"/>
                  <a:gd name="T21" fmla="*/ 6 h 276"/>
                  <a:gd name="T22" fmla="*/ 165 w 277"/>
                  <a:gd name="T23" fmla="*/ 2 h 276"/>
                  <a:gd name="T24" fmla="*/ 147 w 277"/>
                  <a:gd name="T25" fmla="*/ 0 h 276"/>
                  <a:gd name="T26" fmla="*/ 130 w 277"/>
                  <a:gd name="T27" fmla="*/ 0 h 276"/>
                  <a:gd name="T28" fmla="*/ 113 w 277"/>
                  <a:gd name="T29" fmla="*/ 2 h 276"/>
                  <a:gd name="T30" fmla="*/ 96 w 277"/>
                  <a:gd name="T31" fmla="*/ 6 h 276"/>
                  <a:gd name="T32" fmla="*/ 80 w 277"/>
                  <a:gd name="T33" fmla="*/ 13 h 276"/>
                  <a:gd name="T34" fmla="*/ 65 w 277"/>
                  <a:gd name="T35" fmla="*/ 21 h 276"/>
                  <a:gd name="T36" fmla="*/ 51 w 277"/>
                  <a:gd name="T37" fmla="*/ 31 h 276"/>
                  <a:gd name="T38" fmla="*/ 38 w 277"/>
                  <a:gd name="T39" fmla="*/ 43 h 276"/>
                  <a:gd name="T40" fmla="*/ 27 w 277"/>
                  <a:gd name="T41" fmla="*/ 57 h 276"/>
                  <a:gd name="T42" fmla="*/ 17 w 277"/>
                  <a:gd name="T43" fmla="*/ 71 h 276"/>
                  <a:gd name="T44" fmla="*/ 10 w 277"/>
                  <a:gd name="T45" fmla="*/ 87 h 276"/>
                  <a:gd name="T46" fmla="*/ 5 w 277"/>
                  <a:gd name="T47" fmla="*/ 104 h 276"/>
                  <a:gd name="T48" fmla="*/ 1 w 277"/>
                  <a:gd name="T49" fmla="*/ 121 h 276"/>
                  <a:gd name="T50" fmla="*/ 0 w 277"/>
                  <a:gd name="T51" fmla="*/ 138 h 276"/>
                  <a:gd name="T52" fmla="*/ 1 w 277"/>
                  <a:gd name="T53" fmla="*/ 155 h 276"/>
                  <a:gd name="T54" fmla="*/ 5 w 277"/>
                  <a:gd name="T55" fmla="*/ 172 h 276"/>
                  <a:gd name="T56" fmla="*/ 10 w 277"/>
                  <a:gd name="T57" fmla="*/ 189 h 276"/>
                  <a:gd name="T58" fmla="*/ 17 w 277"/>
                  <a:gd name="T59" fmla="*/ 205 h 276"/>
                  <a:gd name="T60" fmla="*/ 27 w 277"/>
                  <a:gd name="T61" fmla="*/ 219 h 276"/>
                  <a:gd name="T62" fmla="*/ 38 w 277"/>
                  <a:gd name="T63" fmla="*/ 233 h 276"/>
                  <a:gd name="T64" fmla="*/ 51 w 277"/>
                  <a:gd name="T65" fmla="*/ 245 h 276"/>
                  <a:gd name="T66" fmla="*/ 65 w 277"/>
                  <a:gd name="T67" fmla="*/ 255 h 276"/>
                  <a:gd name="T68" fmla="*/ 80 w 277"/>
                  <a:gd name="T69" fmla="*/ 263 h 276"/>
                  <a:gd name="T70" fmla="*/ 96 w 277"/>
                  <a:gd name="T71" fmla="*/ 269 h 276"/>
                  <a:gd name="T72" fmla="*/ 113 w 277"/>
                  <a:gd name="T73" fmla="*/ 274 h 276"/>
                  <a:gd name="T74" fmla="*/ 130 w 277"/>
                  <a:gd name="T75" fmla="*/ 276 h 276"/>
                  <a:gd name="T76" fmla="*/ 147 w 277"/>
                  <a:gd name="T77" fmla="*/ 276 h 276"/>
                  <a:gd name="T78" fmla="*/ 165 w 277"/>
                  <a:gd name="T79" fmla="*/ 274 h 276"/>
                  <a:gd name="T80" fmla="*/ 181 w 277"/>
                  <a:gd name="T81" fmla="*/ 269 h 276"/>
                  <a:gd name="T82" fmla="*/ 197 w 277"/>
                  <a:gd name="T83" fmla="*/ 263 h 276"/>
                  <a:gd name="T84" fmla="*/ 213 w 277"/>
                  <a:gd name="T85" fmla="*/ 255 h 276"/>
                  <a:gd name="T86" fmla="*/ 227 w 277"/>
                  <a:gd name="T87" fmla="*/ 245 h 276"/>
                  <a:gd name="T88" fmla="*/ 239 w 277"/>
                  <a:gd name="T89" fmla="*/ 233 h 276"/>
                  <a:gd name="T90" fmla="*/ 251 w 277"/>
                  <a:gd name="T91" fmla="*/ 219 h 276"/>
                  <a:gd name="T92" fmla="*/ 260 w 277"/>
                  <a:gd name="T93" fmla="*/ 205 h 276"/>
                  <a:gd name="T94" fmla="*/ 267 w 277"/>
                  <a:gd name="T95" fmla="*/ 189 h 276"/>
                  <a:gd name="T96" fmla="*/ 273 w 277"/>
                  <a:gd name="T97" fmla="*/ 172 h 276"/>
                  <a:gd name="T98" fmla="*/ 276 w 277"/>
                  <a:gd name="T99" fmla="*/ 155 h 276"/>
                  <a:gd name="T100" fmla="*/ 277 w 277"/>
                  <a:gd name="T101" fmla="*/ 138 h 276"/>
                  <a:gd name="T102" fmla="*/ 276 w 277"/>
                  <a:gd name="T103" fmla="*/ 121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77" h="276">
                    <a:moveTo>
                      <a:pt x="276" y="121"/>
                    </a:moveTo>
                    <a:lnTo>
                      <a:pt x="276" y="121"/>
                    </a:lnTo>
                    <a:lnTo>
                      <a:pt x="273" y="104"/>
                    </a:lnTo>
                    <a:lnTo>
                      <a:pt x="267" y="87"/>
                    </a:lnTo>
                    <a:lnTo>
                      <a:pt x="260" y="71"/>
                    </a:lnTo>
                    <a:lnTo>
                      <a:pt x="251" y="57"/>
                    </a:lnTo>
                    <a:lnTo>
                      <a:pt x="239" y="43"/>
                    </a:lnTo>
                    <a:lnTo>
                      <a:pt x="227" y="31"/>
                    </a:lnTo>
                    <a:lnTo>
                      <a:pt x="213" y="21"/>
                    </a:lnTo>
                    <a:lnTo>
                      <a:pt x="197" y="13"/>
                    </a:lnTo>
                    <a:lnTo>
                      <a:pt x="181" y="6"/>
                    </a:lnTo>
                    <a:lnTo>
                      <a:pt x="165" y="2"/>
                    </a:lnTo>
                    <a:lnTo>
                      <a:pt x="147" y="0"/>
                    </a:lnTo>
                    <a:lnTo>
                      <a:pt x="130" y="0"/>
                    </a:lnTo>
                    <a:lnTo>
                      <a:pt x="113" y="2"/>
                    </a:lnTo>
                    <a:lnTo>
                      <a:pt x="96" y="6"/>
                    </a:lnTo>
                    <a:lnTo>
                      <a:pt x="80" y="13"/>
                    </a:lnTo>
                    <a:lnTo>
                      <a:pt x="65" y="21"/>
                    </a:lnTo>
                    <a:lnTo>
                      <a:pt x="51" y="31"/>
                    </a:lnTo>
                    <a:lnTo>
                      <a:pt x="38" y="43"/>
                    </a:lnTo>
                    <a:lnTo>
                      <a:pt x="27" y="57"/>
                    </a:lnTo>
                    <a:lnTo>
                      <a:pt x="17" y="71"/>
                    </a:lnTo>
                    <a:lnTo>
                      <a:pt x="10" y="87"/>
                    </a:lnTo>
                    <a:lnTo>
                      <a:pt x="5" y="104"/>
                    </a:lnTo>
                    <a:lnTo>
                      <a:pt x="1" y="121"/>
                    </a:lnTo>
                    <a:lnTo>
                      <a:pt x="0" y="138"/>
                    </a:lnTo>
                    <a:lnTo>
                      <a:pt x="1" y="155"/>
                    </a:lnTo>
                    <a:lnTo>
                      <a:pt x="5" y="172"/>
                    </a:lnTo>
                    <a:lnTo>
                      <a:pt x="10" y="189"/>
                    </a:lnTo>
                    <a:lnTo>
                      <a:pt x="17" y="205"/>
                    </a:lnTo>
                    <a:lnTo>
                      <a:pt x="27" y="219"/>
                    </a:lnTo>
                    <a:lnTo>
                      <a:pt x="38" y="233"/>
                    </a:lnTo>
                    <a:lnTo>
                      <a:pt x="51" y="245"/>
                    </a:lnTo>
                    <a:lnTo>
                      <a:pt x="65" y="255"/>
                    </a:lnTo>
                    <a:lnTo>
                      <a:pt x="80" y="263"/>
                    </a:lnTo>
                    <a:lnTo>
                      <a:pt x="96" y="269"/>
                    </a:lnTo>
                    <a:lnTo>
                      <a:pt x="113" y="274"/>
                    </a:lnTo>
                    <a:lnTo>
                      <a:pt x="130" y="276"/>
                    </a:lnTo>
                    <a:lnTo>
                      <a:pt x="147" y="276"/>
                    </a:lnTo>
                    <a:lnTo>
                      <a:pt x="165" y="274"/>
                    </a:lnTo>
                    <a:lnTo>
                      <a:pt x="181" y="269"/>
                    </a:lnTo>
                    <a:lnTo>
                      <a:pt x="197" y="263"/>
                    </a:lnTo>
                    <a:lnTo>
                      <a:pt x="213" y="255"/>
                    </a:lnTo>
                    <a:lnTo>
                      <a:pt x="227" y="245"/>
                    </a:lnTo>
                    <a:lnTo>
                      <a:pt x="239" y="233"/>
                    </a:lnTo>
                    <a:lnTo>
                      <a:pt x="251" y="219"/>
                    </a:lnTo>
                    <a:lnTo>
                      <a:pt x="260" y="205"/>
                    </a:lnTo>
                    <a:lnTo>
                      <a:pt x="267" y="189"/>
                    </a:lnTo>
                    <a:lnTo>
                      <a:pt x="273" y="172"/>
                    </a:lnTo>
                    <a:lnTo>
                      <a:pt x="276" y="155"/>
                    </a:lnTo>
                    <a:lnTo>
                      <a:pt x="277" y="138"/>
                    </a:lnTo>
                    <a:lnTo>
                      <a:pt x="276" y="12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93" name="Freeform 1183"/>
              <p:cNvSpPr>
                <a:spLocks/>
              </p:cNvSpPr>
              <p:nvPr/>
            </p:nvSpPr>
            <p:spPr bwMode="auto">
              <a:xfrm>
                <a:off x="6041" y="2709"/>
                <a:ext cx="143" cy="142"/>
              </a:xfrm>
              <a:custGeom>
                <a:avLst/>
                <a:gdLst>
                  <a:gd name="T0" fmla="*/ 276 w 277"/>
                  <a:gd name="T1" fmla="*/ 121 h 276"/>
                  <a:gd name="T2" fmla="*/ 276 w 277"/>
                  <a:gd name="T3" fmla="*/ 121 h 276"/>
                  <a:gd name="T4" fmla="*/ 273 w 277"/>
                  <a:gd name="T5" fmla="*/ 104 h 276"/>
                  <a:gd name="T6" fmla="*/ 267 w 277"/>
                  <a:gd name="T7" fmla="*/ 87 h 276"/>
                  <a:gd name="T8" fmla="*/ 260 w 277"/>
                  <a:gd name="T9" fmla="*/ 71 h 276"/>
                  <a:gd name="T10" fmla="*/ 251 w 277"/>
                  <a:gd name="T11" fmla="*/ 57 h 276"/>
                  <a:gd name="T12" fmla="*/ 239 w 277"/>
                  <a:gd name="T13" fmla="*/ 43 h 276"/>
                  <a:gd name="T14" fmla="*/ 227 w 277"/>
                  <a:gd name="T15" fmla="*/ 31 h 276"/>
                  <a:gd name="T16" fmla="*/ 213 w 277"/>
                  <a:gd name="T17" fmla="*/ 21 h 276"/>
                  <a:gd name="T18" fmla="*/ 197 w 277"/>
                  <a:gd name="T19" fmla="*/ 13 h 276"/>
                  <a:gd name="T20" fmla="*/ 181 w 277"/>
                  <a:gd name="T21" fmla="*/ 6 h 276"/>
                  <a:gd name="T22" fmla="*/ 165 w 277"/>
                  <a:gd name="T23" fmla="*/ 2 h 276"/>
                  <a:gd name="T24" fmla="*/ 147 w 277"/>
                  <a:gd name="T25" fmla="*/ 0 h 276"/>
                  <a:gd name="T26" fmla="*/ 130 w 277"/>
                  <a:gd name="T27" fmla="*/ 0 h 276"/>
                  <a:gd name="T28" fmla="*/ 113 w 277"/>
                  <a:gd name="T29" fmla="*/ 2 h 276"/>
                  <a:gd name="T30" fmla="*/ 96 w 277"/>
                  <a:gd name="T31" fmla="*/ 6 h 276"/>
                  <a:gd name="T32" fmla="*/ 80 w 277"/>
                  <a:gd name="T33" fmla="*/ 13 h 276"/>
                  <a:gd name="T34" fmla="*/ 65 w 277"/>
                  <a:gd name="T35" fmla="*/ 21 h 276"/>
                  <a:gd name="T36" fmla="*/ 51 w 277"/>
                  <a:gd name="T37" fmla="*/ 31 h 276"/>
                  <a:gd name="T38" fmla="*/ 38 w 277"/>
                  <a:gd name="T39" fmla="*/ 43 h 276"/>
                  <a:gd name="T40" fmla="*/ 27 w 277"/>
                  <a:gd name="T41" fmla="*/ 57 h 276"/>
                  <a:gd name="T42" fmla="*/ 17 w 277"/>
                  <a:gd name="T43" fmla="*/ 71 h 276"/>
                  <a:gd name="T44" fmla="*/ 10 w 277"/>
                  <a:gd name="T45" fmla="*/ 87 h 276"/>
                  <a:gd name="T46" fmla="*/ 5 w 277"/>
                  <a:gd name="T47" fmla="*/ 104 h 276"/>
                  <a:gd name="T48" fmla="*/ 1 w 277"/>
                  <a:gd name="T49" fmla="*/ 121 h 276"/>
                  <a:gd name="T50" fmla="*/ 0 w 277"/>
                  <a:gd name="T51" fmla="*/ 138 h 276"/>
                  <a:gd name="T52" fmla="*/ 1 w 277"/>
                  <a:gd name="T53" fmla="*/ 155 h 276"/>
                  <a:gd name="T54" fmla="*/ 5 w 277"/>
                  <a:gd name="T55" fmla="*/ 172 h 276"/>
                  <a:gd name="T56" fmla="*/ 10 w 277"/>
                  <a:gd name="T57" fmla="*/ 189 h 276"/>
                  <a:gd name="T58" fmla="*/ 17 w 277"/>
                  <a:gd name="T59" fmla="*/ 205 h 276"/>
                  <a:gd name="T60" fmla="*/ 27 w 277"/>
                  <a:gd name="T61" fmla="*/ 219 h 276"/>
                  <a:gd name="T62" fmla="*/ 38 w 277"/>
                  <a:gd name="T63" fmla="*/ 233 h 276"/>
                  <a:gd name="T64" fmla="*/ 51 w 277"/>
                  <a:gd name="T65" fmla="*/ 245 h 276"/>
                  <a:gd name="T66" fmla="*/ 65 w 277"/>
                  <a:gd name="T67" fmla="*/ 255 h 276"/>
                  <a:gd name="T68" fmla="*/ 80 w 277"/>
                  <a:gd name="T69" fmla="*/ 263 h 276"/>
                  <a:gd name="T70" fmla="*/ 96 w 277"/>
                  <a:gd name="T71" fmla="*/ 269 h 276"/>
                  <a:gd name="T72" fmla="*/ 113 w 277"/>
                  <a:gd name="T73" fmla="*/ 274 h 276"/>
                  <a:gd name="T74" fmla="*/ 130 w 277"/>
                  <a:gd name="T75" fmla="*/ 276 h 276"/>
                  <a:gd name="T76" fmla="*/ 147 w 277"/>
                  <a:gd name="T77" fmla="*/ 276 h 276"/>
                  <a:gd name="T78" fmla="*/ 165 w 277"/>
                  <a:gd name="T79" fmla="*/ 274 h 276"/>
                  <a:gd name="T80" fmla="*/ 181 w 277"/>
                  <a:gd name="T81" fmla="*/ 269 h 276"/>
                  <a:gd name="T82" fmla="*/ 197 w 277"/>
                  <a:gd name="T83" fmla="*/ 263 h 276"/>
                  <a:gd name="T84" fmla="*/ 213 w 277"/>
                  <a:gd name="T85" fmla="*/ 255 h 276"/>
                  <a:gd name="T86" fmla="*/ 227 w 277"/>
                  <a:gd name="T87" fmla="*/ 245 h 276"/>
                  <a:gd name="T88" fmla="*/ 239 w 277"/>
                  <a:gd name="T89" fmla="*/ 233 h 276"/>
                  <a:gd name="T90" fmla="*/ 251 w 277"/>
                  <a:gd name="T91" fmla="*/ 219 h 276"/>
                  <a:gd name="T92" fmla="*/ 260 w 277"/>
                  <a:gd name="T93" fmla="*/ 205 h 276"/>
                  <a:gd name="T94" fmla="*/ 267 w 277"/>
                  <a:gd name="T95" fmla="*/ 189 h 276"/>
                  <a:gd name="T96" fmla="*/ 273 w 277"/>
                  <a:gd name="T97" fmla="*/ 172 h 276"/>
                  <a:gd name="T98" fmla="*/ 276 w 277"/>
                  <a:gd name="T99" fmla="*/ 155 h 276"/>
                  <a:gd name="T100" fmla="*/ 277 w 277"/>
                  <a:gd name="T101" fmla="*/ 138 h 276"/>
                  <a:gd name="T102" fmla="*/ 276 w 277"/>
                  <a:gd name="T103" fmla="*/ 121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77" h="276">
                    <a:moveTo>
                      <a:pt x="276" y="121"/>
                    </a:moveTo>
                    <a:lnTo>
                      <a:pt x="276" y="121"/>
                    </a:lnTo>
                    <a:lnTo>
                      <a:pt x="273" y="104"/>
                    </a:lnTo>
                    <a:lnTo>
                      <a:pt x="267" y="87"/>
                    </a:lnTo>
                    <a:lnTo>
                      <a:pt x="260" y="71"/>
                    </a:lnTo>
                    <a:lnTo>
                      <a:pt x="251" y="57"/>
                    </a:lnTo>
                    <a:lnTo>
                      <a:pt x="239" y="43"/>
                    </a:lnTo>
                    <a:lnTo>
                      <a:pt x="227" y="31"/>
                    </a:lnTo>
                    <a:lnTo>
                      <a:pt x="213" y="21"/>
                    </a:lnTo>
                    <a:lnTo>
                      <a:pt x="197" y="13"/>
                    </a:lnTo>
                    <a:lnTo>
                      <a:pt x="181" y="6"/>
                    </a:lnTo>
                    <a:lnTo>
                      <a:pt x="165" y="2"/>
                    </a:lnTo>
                    <a:lnTo>
                      <a:pt x="147" y="0"/>
                    </a:lnTo>
                    <a:lnTo>
                      <a:pt x="130" y="0"/>
                    </a:lnTo>
                    <a:lnTo>
                      <a:pt x="113" y="2"/>
                    </a:lnTo>
                    <a:lnTo>
                      <a:pt x="96" y="6"/>
                    </a:lnTo>
                    <a:lnTo>
                      <a:pt x="80" y="13"/>
                    </a:lnTo>
                    <a:lnTo>
                      <a:pt x="65" y="21"/>
                    </a:lnTo>
                    <a:lnTo>
                      <a:pt x="51" y="31"/>
                    </a:lnTo>
                    <a:lnTo>
                      <a:pt x="38" y="43"/>
                    </a:lnTo>
                    <a:lnTo>
                      <a:pt x="27" y="57"/>
                    </a:lnTo>
                    <a:lnTo>
                      <a:pt x="17" y="71"/>
                    </a:lnTo>
                    <a:lnTo>
                      <a:pt x="10" y="87"/>
                    </a:lnTo>
                    <a:lnTo>
                      <a:pt x="5" y="104"/>
                    </a:lnTo>
                    <a:lnTo>
                      <a:pt x="1" y="121"/>
                    </a:lnTo>
                    <a:lnTo>
                      <a:pt x="0" y="138"/>
                    </a:lnTo>
                    <a:lnTo>
                      <a:pt x="1" y="155"/>
                    </a:lnTo>
                    <a:lnTo>
                      <a:pt x="5" y="172"/>
                    </a:lnTo>
                    <a:lnTo>
                      <a:pt x="10" y="189"/>
                    </a:lnTo>
                    <a:lnTo>
                      <a:pt x="17" y="205"/>
                    </a:lnTo>
                    <a:lnTo>
                      <a:pt x="27" y="219"/>
                    </a:lnTo>
                    <a:lnTo>
                      <a:pt x="38" y="233"/>
                    </a:lnTo>
                    <a:lnTo>
                      <a:pt x="51" y="245"/>
                    </a:lnTo>
                    <a:lnTo>
                      <a:pt x="65" y="255"/>
                    </a:lnTo>
                    <a:lnTo>
                      <a:pt x="80" y="263"/>
                    </a:lnTo>
                    <a:lnTo>
                      <a:pt x="96" y="269"/>
                    </a:lnTo>
                    <a:lnTo>
                      <a:pt x="113" y="274"/>
                    </a:lnTo>
                    <a:lnTo>
                      <a:pt x="130" y="276"/>
                    </a:lnTo>
                    <a:lnTo>
                      <a:pt x="147" y="276"/>
                    </a:lnTo>
                    <a:lnTo>
                      <a:pt x="165" y="274"/>
                    </a:lnTo>
                    <a:lnTo>
                      <a:pt x="181" y="269"/>
                    </a:lnTo>
                    <a:lnTo>
                      <a:pt x="197" y="263"/>
                    </a:lnTo>
                    <a:lnTo>
                      <a:pt x="213" y="255"/>
                    </a:lnTo>
                    <a:lnTo>
                      <a:pt x="227" y="245"/>
                    </a:lnTo>
                    <a:lnTo>
                      <a:pt x="239" y="233"/>
                    </a:lnTo>
                    <a:lnTo>
                      <a:pt x="251" y="219"/>
                    </a:lnTo>
                    <a:lnTo>
                      <a:pt x="260" y="205"/>
                    </a:lnTo>
                    <a:lnTo>
                      <a:pt x="267" y="189"/>
                    </a:lnTo>
                    <a:lnTo>
                      <a:pt x="273" y="172"/>
                    </a:lnTo>
                    <a:lnTo>
                      <a:pt x="276" y="155"/>
                    </a:lnTo>
                    <a:lnTo>
                      <a:pt x="277" y="138"/>
                    </a:lnTo>
                    <a:lnTo>
                      <a:pt x="276" y="121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94" name="Freeform 1184"/>
              <p:cNvSpPr>
                <a:spLocks/>
              </p:cNvSpPr>
              <p:nvPr/>
            </p:nvSpPr>
            <p:spPr bwMode="auto">
              <a:xfrm>
                <a:off x="4840" y="3595"/>
                <a:ext cx="121" cy="121"/>
              </a:xfrm>
              <a:custGeom>
                <a:avLst/>
                <a:gdLst>
                  <a:gd name="T0" fmla="*/ 233 w 234"/>
                  <a:gd name="T1" fmla="*/ 102 h 234"/>
                  <a:gd name="T2" fmla="*/ 233 w 234"/>
                  <a:gd name="T3" fmla="*/ 102 h 234"/>
                  <a:gd name="T4" fmla="*/ 230 w 234"/>
                  <a:gd name="T5" fmla="*/ 88 h 234"/>
                  <a:gd name="T6" fmla="*/ 226 w 234"/>
                  <a:gd name="T7" fmla="*/ 74 h 234"/>
                  <a:gd name="T8" fmla="*/ 219 w 234"/>
                  <a:gd name="T9" fmla="*/ 61 h 234"/>
                  <a:gd name="T10" fmla="*/ 212 w 234"/>
                  <a:gd name="T11" fmla="*/ 48 h 234"/>
                  <a:gd name="T12" fmla="*/ 202 w 234"/>
                  <a:gd name="T13" fmla="*/ 37 h 234"/>
                  <a:gd name="T14" fmla="*/ 191 w 234"/>
                  <a:gd name="T15" fmla="*/ 27 h 234"/>
                  <a:gd name="T16" fmla="*/ 180 w 234"/>
                  <a:gd name="T17" fmla="*/ 18 h 234"/>
                  <a:gd name="T18" fmla="*/ 167 w 234"/>
                  <a:gd name="T19" fmla="*/ 11 h 234"/>
                  <a:gd name="T20" fmla="*/ 153 w 234"/>
                  <a:gd name="T21" fmla="*/ 6 h 234"/>
                  <a:gd name="T22" fmla="*/ 139 w 234"/>
                  <a:gd name="T23" fmla="*/ 2 h 234"/>
                  <a:gd name="T24" fmla="*/ 124 w 234"/>
                  <a:gd name="T25" fmla="*/ 0 h 234"/>
                  <a:gd name="T26" fmla="*/ 110 w 234"/>
                  <a:gd name="T27" fmla="*/ 0 h 234"/>
                  <a:gd name="T28" fmla="*/ 95 w 234"/>
                  <a:gd name="T29" fmla="*/ 2 h 234"/>
                  <a:gd name="T30" fmla="*/ 81 w 234"/>
                  <a:gd name="T31" fmla="*/ 6 h 234"/>
                  <a:gd name="T32" fmla="*/ 67 w 234"/>
                  <a:gd name="T33" fmla="*/ 11 h 234"/>
                  <a:gd name="T34" fmla="*/ 54 w 234"/>
                  <a:gd name="T35" fmla="*/ 18 h 234"/>
                  <a:gd name="T36" fmla="*/ 42 w 234"/>
                  <a:gd name="T37" fmla="*/ 27 h 234"/>
                  <a:gd name="T38" fmla="*/ 32 w 234"/>
                  <a:gd name="T39" fmla="*/ 37 h 234"/>
                  <a:gd name="T40" fmla="*/ 22 w 234"/>
                  <a:gd name="T41" fmla="*/ 48 h 234"/>
                  <a:gd name="T42" fmla="*/ 14 w 234"/>
                  <a:gd name="T43" fmla="*/ 61 h 234"/>
                  <a:gd name="T44" fmla="*/ 8 w 234"/>
                  <a:gd name="T45" fmla="*/ 74 h 234"/>
                  <a:gd name="T46" fmla="*/ 4 w 234"/>
                  <a:gd name="T47" fmla="*/ 88 h 234"/>
                  <a:gd name="T48" fmla="*/ 1 w 234"/>
                  <a:gd name="T49" fmla="*/ 102 h 234"/>
                  <a:gd name="T50" fmla="*/ 0 w 234"/>
                  <a:gd name="T51" fmla="*/ 117 h 234"/>
                  <a:gd name="T52" fmla="*/ 1 w 234"/>
                  <a:gd name="T53" fmla="*/ 132 h 234"/>
                  <a:gd name="T54" fmla="*/ 4 w 234"/>
                  <a:gd name="T55" fmla="*/ 146 h 234"/>
                  <a:gd name="T56" fmla="*/ 8 w 234"/>
                  <a:gd name="T57" fmla="*/ 160 h 234"/>
                  <a:gd name="T58" fmla="*/ 14 w 234"/>
                  <a:gd name="T59" fmla="*/ 173 h 234"/>
                  <a:gd name="T60" fmla="*/ 22 w 234"/>
                  <a:gd name="T61" fmla="*/ 186 h 234"/>
                  <a:gd name="T62" fmla="*/ 32 w 234"/>
                  <a:gd name="T63" fmla="*/ 197 h 234"/>
                  <a:gd name="T64" fmla="*/ 42 w 234"/>
                  <a:gd name="T65" fmla="*/ 207 h 234"/>
                  <a:gd name="T66" fmla="*/ 54 w 234"/>
                  <a:gd name="T67" fmla="*/ 216 h 234"/>
                  <a:gd name="T68" fmla="*/ 67 w 234"/>
                  <a:gd name="T69" fmla="*/ 223 h 234"/>
                  <a:gd name="T70" fmla="*/ 81 w 234"/>
                  <a:gd name="T71" fmla="*/ 228 h 234"/>
                  <a:gd name="T72" fmla="*/ 95 w 234"/>
                  <a:gd name="T73" fmla="*/ 232 h 234"/>
                  <a:gd name="T74" fmla="*/ 110 w 234"/>
                  <a:gd name="T75" fmla="*/ 234 h 234"/>
                  <a:gd name="T76" fmla="*/ 124 w 234"/>
                  <a:gd name="T77" fmla="*/ 234 h 234"/>
                  <a:gd name="T78" fmla="*/ 139 w 234"/>
                  <a:gd name="T79" fmla="*/ 232 h 234"/>
                  <a:gd name="T80" fmla="*/ 153 w 234"/>
                  <a:gd name="T81" fmla="*/ 228 h 234"/>
                  <a:gd name="T82" fmla="*/ 167 w 234"/>
                  <a:gd name="T83" fmla="*/ 223 h 234"/>
                  <a:gd name="T84" fmla="*/ 180 w 234"/>
                  <a:gd name="T85" fmla="*/ 216 h 234"/>
                  <a:gd name="T86" fmla="*/ 191 w 234"/>
                  <a:gd name="T87" fmla="*/ 207 h 234"/>
                  <a:gd name="T88" fmla="*/ 202 w 234"/>
                  <a:gd name="T89" fmla="*/ 197 h 234"/>
                  <a:gd name="T90" fmla="*/ 212 w 234"/>
                  <a:gd name="T91" fmla="*/ 186 h 234"/>
                  <a:gd name="T92" fmla="*/ 219 w 234"/>
                  <a:gd name="T93" fmla="*/ 173 h 234"/>
                  <a:gd name="T94" fmla="*/ 226 w 234"/>
                  <a:gd name="T95" fmla="*/ 160 h 234"/>
                  <a:gd name="T96" fmla="*/ 230 w 234"/>
                  <a:gd name="T97" fmla="*/ 146 h 234"/>
                  <a:gd name="T98" fmla="*/ 233 w 234"/>
                  <a:gd name="T99" fmla="*/ 132 h 234"/>
                  <a:gd name="T100" fmla="*/ 234 w 234"/>
                  <a:gd name="T101" fmla="*/ 117 h 234"/>
                  <a:gd name="T102" fmla="*/ 233 w 234"/>
                  <a:gd name="T103" fmla="*/ 102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4" h="234">
                    <a:moveTo>
                      <a:pt x="233" y="102"/>
                    </a:moveTo>
                    <a:lnTo>
                      <a:pt x="233" y="102"/>
                    </a:lnTo>
                    <a:lnTo>
                      <a:pt x="230" y="88"/>
                    </a:lnTo>
                    <a:lnTo>
                      <a:pt x="226" y="74"/>
                    </a:lnTo>
                    <a:lnTo>
                      <a:pt x="219" y="61"/>
                    </a:lnTo>
                    <a:lnTo>
                      <a:pt x="212" y="48"/>
                    </a:lnTo>
                    <a:lnTo>
                      <a:pt x="202" y="37"/>
                    </a:lnTo>
                    <a:lnTo>
                      <a:pt x="191" y="27"/>
                    </a:lnTo>
                    <a:lnTo>
                      <a:pt x="180" y="18"/>
                    </a:lnTo>
                    <a:lnTo>
                      <a:pt x="167" y="11"/>
                    </a:lnTo>
                    <a:lnTo>
                      <a:pt x="153" y="6"/>
                    </a:lnTo>
                    <a:lnTo>
                      <a:pt x="139" y="2"/>
                    </a:lnTo>
                    <a:lnTo>
                      <a:pt x="124" y="0"/>
                    </a:lnTo>
                    <a:lnTo>
                      <a:pt x="110" y="0"/>
                    </a:lnTo>
                    <a:lnTo>
                      <a:pt x="95" y="2"/>
                    </a:lnTo>
                    <a:lnTo>
                      <a:pt x="81" y="6"/>
                    </a:lnTo>
                    <a:lnTo>
                      <a:pt x="67" y="11"/>
                    </a:lnTo>
                    <a:lnTo>
                      <a:pt x="54" y="18"/>
                    </a:lnTo>
                    <a:lnTo>
                      <a:pt x="42" y="27"/>
                    </a:lnTo>
                    <a:lnTo>
                      <a:pt x="32" y="37"/>
                    </a:lnTo>
                    <a:lnTo>
                      <a:pt x="22" y="48"/>
                    </a:lnTo>
                    <a:lnTo>
                      <a:pt x="14" y="61"/>
                    </a:lnTo>
                    <a:lnTo>
                      <a:pt x="8" y="74"/>
                    </a:lnTo>
                    <a:lnTo>
                      <a:pt x="4" y="88"/>
                    </a:lnTo>
                    <a:lnTo>
                      <a:pt x="1" y="102"/>
                    </a:lnTo>
                    <a:lnTo>
                      <a:pt x="0" y="117"/>
                    </a:lnTo>
                    <a:lnTo>
                      <a:pt x="1" y="132"/>
                    </a:lnTo>
                    <a:lnTo>
                      <a:pt x="4" y="146"/>
                    </a:lnTo>
                    <a:lnTo>
                      <a:pt x="8" y="160"/>
                    </a:lnTo>
                    <a:lnTo>
                      <a:pt x="14" y="173"/>
                    </a:lnTo>
                    <a:lnTo>
                      <a:pt x="22" y="186"/>
                    </a:lnTo>
                    <a:lnTo>
                      <a:pt x="32" y="197"/>
                    </a:lnTo>
                    <a:lnTo>
                      <a:pt x="42" y="207"/>
                    </a:lnTo>
                    <a:lnTo>
                      <a:pt x="54" y="216"/>
                    </a:lnTo>
                    <a:lnTo>
                      <a:pt x="67" y="223"/>
                    </a:lnTo>
                    <a:lnTo>
                      <a:pt x="81" y="228"/>
                    </a:lnTo>
                    <a:lnTo>
                      <a:pt x="95" y="232"/>
                    </a:lnTo>
                    <a:lnTo>
                      <a:pt x="110" y="234"/>
                    </a:lnTo>
                    <a:lnTo>
                      <a:pt x="124" y="234"/>
                    </a:lnTo>
                    <a:lnTo>
                      <a:pt x="139" y="232"/>
                    </a:lnTo>
                    <a:lnTo>
                      <a:pt x="153" y="228"/>
                    </a:lnTo>
                    <a:lnTo>
                      <a:pt x="167" y="223"/>
                    </a:lnTo>
                    <a:lnTo>
                      <a:pt x="180" y="216"/>
                    </a:lnTo>
                    <a:lnTo>
                      <a:pt x="191" y="207"/>
                    </a:lnTo>
                    <a:lnTo>
                      <a:pt x="202" y="197"/>
                    </a:lnTo>
                    <a:lnTo>
                      <a:pt x="212" y="186"/>
                    </a:lnTo>
                    <a:lnTo>
                      <a:pt x="219" y="173"/>
                    </a:lnTo>
                    <a:lnTo>
                      <a:pt x="226" y="160"/>
                    </a:lnTo>
                    <a:lnTo>
                      <a:pt x="230" y="146"/>
                    </a:lnTo>
                    <a:lnTo>
                      <a:pt x="233" y="132"/>
                    </a:lnTo>
                    <a:lnTo>
                      <a:pt x="234" y="117"/>
                    </a:lnTo>
                    <a:lnTo>
                      <a:pt x="233" y="10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95" name="Freeform 1185"/>
              <p:cNvSpPr>
                <a:spLocks/>
              </p:cNvSpPr>
              <p:nvPr/>
            </p:nvSpPr>
            <p:spPr bwMode="auto">
              <a:xfrm>
                <a:off x="4840" y="3595"/>
                <a:ext cx="121" cy="121"/>
              </a:xfrm>
              <a:custGeom>
                <a:avLst/>
                <a:gdLst>
                  <a:gd name="T0" fmla="*/ 233 w 234"/>
                  <a:gd name="T1" fmla="*/ 102 h 234"/>
                  <a:gd name="T2" fmla="*/ 233 w 234"/>
                  <a:gd name="T3" fmla="*/ 102 h 234"/>
                  <a:gd name="T4" fmla="*/ 230 w 234"/>
                  <a:gd name="T5" fmla="*/ 88 h 234"/>
                  <a:gd name="T6" fmla="*/ 226 w 234"/>
                  <a:gd name="T7" fmla="*/ 74 h 234"/>
                  <a:gd name="T8" fmla="*/ 219 w 234"/>
                  <a:gd name="T9" fmla="*/ 61 h 234"/>
                  <a:gd name="T10" fmla="*/ 212 w 234"/>
                  <a:gd name="T11" fmla="*/ 48 h 234"/>
                  <a:gd name="T12" fmla="*/ 202 w 234"/>
                  <a:gd name="T13" fmla="*/ 37 h 234"/>
                  <a:gd name="T14" fmla="*/ 191 w 234"/>
                  <a:gd name="T15" fmla="*/ 27 h 234"/>
                  <a:gd name="T16" fmla="*/ 180 w 234"/>
                  <a:gd name="T17" fmla="*/ 18 h 234"/>
                  <a:gd name="T18" fmla="*/ 167 w 234"/>
                  <a:gd name="T19" fmla="*/ 11 h 234"/>
                  <a:gd name="T20" fmla="*/ 153 w 234"/>
                  <a:gd name="T21" fmla="*/ 6 h 234"/>
                  <a:gd name="T22" fmla="*/ 139 w 234"/>
                  <a:gd name="T23" fmla="*/ 2 h 234"/>
                  <a:gd name="T24" fmla="*/ 124 w 234"/>
                  <a:gd name="T25" fmla="*/ 0 h 234"/>
                  <a:gd name="T26" fmla="*/ 110 w 234"/>
                  <a:gd name="T27" fmla="*/ 0 h 234"/>
                  <a:gd name="T28" fmla="*/ 95 w 234"/>
                  <a:gd name="T29" fmla="*/ 2 h 234"/>
                  <a:gd name="T30" fmla="*/ 81 w 234"/>
                  <a:gd name="T31" fmla="*/ 6 h 234"/>
                  <a:gd name="T32" fmla="*/ 67 w 234"/>
                  <a:gd name="T33" fmla="*/ 11 h 234"/>
                  <a:gd name="T34" fmla="*/ 54 w 234"/>
                  <a:gd name="T35" fmla="*/ 18 h 234"/>
                  <a:gd name="T36" fmla="*/ 42 w 234"/>
                  <a:gd name="T37" fmla="*/ 27 h 234"/>
                  <a:gd name="T38" fmla="*/ 32 w 234"/>
                  <a:gd name="T39" fmla="*/ 37 h 234"/>
                  <a:gd name="T40" fmla="*/ 22 w 234"/>
                  <a:gd name="T41" fmla="*/ 48 h 234"/>
                  <a:gd name="T42" fmla="*/ 14 w 234"/>
                  <a:gd name="T43" fmla="*/ 61 h 234"/>
                  <a:gd name="T44" fmla="*/ 8 w 234"/>
                  <a:gd name="T45" fmla="*/ 74 h 234"/>
                  <a:gd name="T46" fmla="*/ 4 w 234"/>
                  <a:gd name="T47" fmla="*/ 88 h 234"/>
                  <a:gd name="T48" fmla="*/ 1 w 234"/>
                  <a:gd name="T49" fmla="*/ 102 h 234"/>
                  <a:gd name="T50" fmla="*/ 0 w 234"/>
                  <a:gd name="T51" fmla="*/ 117 h 234"/>
                  <a:gd name="T52" fmla="*/ 1 w 234"/>
                  <a:gd name="T53" fmla="*/ 132 h 234"/>
                  <a:gd name="T54" fmla="*/ 4 w 234"/>
                  <a:gd name="T55" fmla="*/ 146 h 234"/>
                  <a:gd name="T56" fmla="*/ 8 w 234"/>
                  <a:gd name="T57" fmla="*/ 160 h 234"/>
                  <a:gd name="T58" fmla="*/ 14 w 234"/>
                  <a:gd name="T59" fmla="*/ 173 h 234"/>
                  <a:gd name="T60" fmla="*/ 22 w 234"/>
                  <a:gd name="T61" fmla="*/ 186 h 234"/>
                  <a:gd name="T62" fmla="*/ 32 w 234"/>
                  <a:gd name="T63" fmla="*/ 197 h 234"/>
                  <a:gd name="T64" fmla="*/ 42 w 234"/>
                  <a:gd name="T65" fmla="*/ 207 h 234"/>
                  <a:gd name="T66" fmla="*/ 54 w 234"/>
                  <a:gd name="T67" fmla="*/ 216 h 234"/>
                  <a:gd name="T68" fmla="*/ 67 w 234"/>
                  <a:gd name="T69" fmla="*/ 223 h 234"/>
                  <a:gd name="T70" fmla="*/ 81 w 234"/>
                  <a:gd name="T71" fmla="*/ 228 h 234"/>
                  <a:gd name="T72" fmla="*/ 95 w 234"/>
                  <a:gd name="T73" fmla="*/ 232 h 234"/>
                  <a:gd name="T74" fmla="*/ 110 w 234"/>
                  <a:gd name="T75" fmla="*/ 234 h 234"/>
                  <a:gd name="T76" fmla="*/ 124 w 234"/>
                  <a:gd name="T77" fmla="*/ 234 h 234"/>
                  <a:gd name="T78" fmla="*/ 139 w 234"/>
                  <a:gd name="T79" fmla="*/ 232 h 234"/>
                  <a:gd name="T80" fmla="*/ 153 w 234"/>
                  <a:gd name="T81" fmla="*/ 228 h 234"/>
                  <a:gd name="T82" fmla="*/ 167 w 234"/>
                  <a:gd name="T83" fmla="*/ 223 h 234"/>
                  <a:gd name="T84" fmla="*/ 180 w 234"/>
                  <a:gd name="T85" fmla="*/ 216 h 234"/>
                  <a:gd name="T86" fmla="*/ 191 w 234"/>
                  <a:gd name="T87" fmla="*/ 207 h 234"/>
                  <a:gd name="T88" fmla="*/ 202 w 234"/>
                  <a:gd name="T89" fmla="*/ 197 h 234"/>
                  <a:gd name="T90" fmla="*/ 212 w 234"/>
                  <a:gd name="T91" fmla="*/ 186 h 234"/>
                  <a:gd name="T92" fmla="*/ 219 w 234"/>
                  <a:gd name="T93" fmla="*/ 173 h 234"/>
                  <a:gd name="T94" fmla="*/ 226 w 234"/>
                  <a:gd name="T95" fmla="*/ 160 h 234"/>
                  <a:gd name="T96" fmla="*/ 230 w 234"/>
                  <a:gd name="T97" fmla="*/ 146 h 234"/>
                  <a:gd name="T98" fmla="*/ 233 w 234"/>
                  <a:gd name="T99" fmla="*/ 132 h 234"/>
                  <a:gd name="T100" fmla="*/ 234 w 234"/>
                  <a:gd name="T101" fmla="*/ 117 h 234"/>
                  <a:gd name="T102" fmla="*/ 233 w 234"/>
                  <a:gd name="T103" fmla="*/ 102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4" h="234">
                    <a:moveTo>
                      <a:pt x="233" y="102"/>
                    </a:moveTo>
                    <a:lnTo>
                      <a:pt x="233" y="102"/>
                    </a:lnTo>
                    <a:lnTo>
                      <a:pt x="230" y="88"/>
                    </a:lnTo>
                    <a:lnTo>
                      <a:pt x="226" y="74"/>
                    </a:lnTo>
                    <a:lnTo>
                      <a:pt x="219" y="61"/>
                    </a:lnTo>
                    <a:lnTo>
                      <a:pt x="212" y="48"/>
                    </a:lnTo>
                    <a:lnTo>
                      <a:pt x="202" y="37"/>
                    </a:lnTo>
                    <a:lnTo>
                      <a:pt x="191" y="27"/>
                    </a:lnTo>
                    <a:lnTo>
                      <a:pt x="180" y="18"/>
                    </a:lnTo>
                    <a:lnTo>
                      <a:pt x="167" y="11"/>
                    </a:lnTo>
                    <a:lnTo>
                      <a:pt x="153" y="6"/>
                    </a:lnTo>
                    <a:lnTo>
                      <a:pt x="139" y="2"/>
                    </a:lnTo>
                    <a:lnTo>
                      <a:pt x="124" y="0"/>
                    </a:lnTo>
                    <a:lnTo>
                      <a:pt x="110" y="0"/>
                    </a:lnTo>
                    <a:lnTo>
                      <a:pt x="95" y="2"/>
                    </a:lnTo>
                    <a:lnTo>
                      <a:pt x="81" y="6"/>
                    </a:lnTo>
                    <a:lnTo>
                      <a:pt x="67" y="11"/>
                    </a:lnTo>
                    <a:lnTo>
                      <a:pt x="54" y="18"/>
                    </a:lnTo>
                    <a:lnTo>
                      <a:pt x="42" y="27"/>
                    </a:lnTo>
                    <a:lnTo>
                      <a:pt x="32" y="37"/>
                    </a:lnTo>
                    <a:lnTo>
                      <a:pt x="22" y="48"/>
                    </a:lnTo>
                    <a:lnTo>
                      <a:pt x="14" y="61"/>
                    </a:lnTo>
                    <a:lnTo>
                      <a:pt x="8" y="74"/>
                    </a:lnTo>
                    <a:lnTo>
                      <a:pt x="4" y="88"/>
                    </a:lnTo>
                    <a:lnTo>
                      <a:pt x="1" y="102"/>
                    </a:lnTo>
                    <a:lnTo>
                      <a:pt x="0" y="117"/>
                    </a:lnTo>
                    <a:lnTo>
                      <a:pt x="1" y="132"/>
                    </a:lnTo>
                    <a:lnTo>
                      <a:pt x="4" y="146"/>
                    </a:lnTo>
                    <a:lnTo>
                      <a:pt x="8" y="160"/>
                    </a:lnTo>
                    <a:lnTo>
                      <a:pt x="14" y="173"/>
                    </a:lnTo>
                    <a:lnTo>
                      <a:pt x="22" y="186"/>
                    </a:lnTo>
                    <a:lnTo>
                      <a:pt x="32" y="197"/>
                    </a:lnTo>
                    <a:lnTo>
                      <a:pt x="42" y="207"/>
                    </a:lnTo>
                    <a:lnTo>
                      <a:pt x="54" y="216"/>
                    </a:lnTo>
                    <a:lnTo>
                      <a:pt x="67" y="223"/>
                    </a:lnTo>
                    <a:lnTo>
                      <a:pt x="81" y="228"/>
                    </a:lnTo>
                    <a:lnTo>
                      <a:pt x="95" y="232"/>
                    </a:lnTo>
                    <a:lnTo>
                      <a:pt x="110" y="234"/>
                    </a:lnTo>
                    <a:lnTo>
                      <a:pt x="124" y="234"/>
                    </a:lnTo>
                    <a:lnTo>
                      <a:pt x="139" y="232"/>
                    </a:lnTo>
                    <a:lnTo>
                      <a:pt x="153" y="228"/>
                    </a:lnTo>
                    <a:lnTo>
                      <a:pt x="167" y="223"/>
                    </a:lnTo>
                    <a:lnTo>
                      <a:pt x="180" y="216"/>
                    </a:lnTo>
                    <a:lnTo>
                      <a:pt x="191" y="207"/>
                    </a:lnTo>
                    <a:lnTo>
                      <a:pt x="202" y="197"/>
                    </a:lnTo>
                    <a:lnTo>
                      <a:pt x="212" y="186"/>
                    </a:lnTo>
                    <a:lnTo>
                      <a:pt x="219" y="173"/>
                    </a:lnTo>
                    <a:lnTo>
                      <a:pt x="226" y="160"/>
                    </a:lnTo>
                    <a:lnTo>
                      <a:pt x="230" y="146"/>
                    </a:lnTo>
                    <a:lnTo>
                      <a:pt x="233" y="132"/>
                    </a:lnTo>
                    <a:lnTo>
                      <a:pt x="234" y="117"/>
                    </a:lnTo>
                    <a:lnTo>
                      <a:pt x="233" y="102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96" name="Freeform 1186"/>
              <p:cNvSpPr>
                <a:spLocks/>
              </p:cNvSpPr>
              <p:nvPr/>
            </p:nvSpPr>
            <p:spPr bwMode="auto">
              <a:xfrm>
                <a:off x="5391" y="3454"/>
                <a:ext cx="149" cy="148"/>
              </a:xfrm>
              <a:custGeom>
                <a:avLst/>
                <a:gdLst>
                  <a:gd name="T0" fmla="*/ 286 w 287"/>
                  <a:gd name="T1" fmla="*/ 125 h 287"/>
                  <a:gd name="T2" fmla="*/ 286 w 287"/>
                  <a:gd name="T3" fmla="*/ 125 h 287"/>
                  <a:gd name="T4" fmla="*/ 283 w 287"/>
                  <a:gd name="T5" fmla="*/ 108 h 287"/>
                  <a:gd name="T6" fmla="*/ 277 w 287"/>
                  <a:gd name="T7" fmla="*/ 90 h 287"/>
                  <a:gd name="T8" fmla="*/ 269 w 287"/>
                  <a:gd name="T9" fmla="*/ 74 h 287"/>
                  <a:gd name="T10" fmla="*/ 260 w 287"/>
                  <a:gd name="T11" fmla="*/ 59 h 287"/>
                  <a:gd name="T12" fmla="*/ 248 w 287"/>
                  <a:gd name="T13" fmla="*/ 45 h 287"/>
                  <a:gd name="T14" fmla="*/ 235 w 287"/>
                  <a:gd name="T15" fmla="*/ 32 h 287"/>
                  <a:gd name="T16" fmla="*/ 220 w 287"/>
                  <a:gd name="T17" fmla="*/ 22 h 287"/>
                  <a:gd name="T18" fmla="*/ 205 w 287"/>
                  <a:gd name="T19" fmla="*/ 13 h 287"/>
                  <a:gd name="T20" fmla="*/ 188 w 287"/>
                  <a:gd name="T21" fmla="*/ 7 h 287"/>
                  <a:gd name="T22" fmla="*/ 170 w 287"/>
                  <a:gd name="T23" fmla="*/ 2 h 287"/>
                  <a:gd name="T24" fmla="*/ 152 w 287"/>
                  <a:gd name="T25" fmla="*/ 0 h 287"/>
                  <a:gd name="T26" fmla="*/ 134 w 287"/>
                  <a:gd name="T27" fmla="*/ 0 h 287"/>
                  <a:gd name="T28" fmla="*/ 117 w 287"/>
                  <a:gd name="T29" fmla="*/ 2 h 287"/>
                  <a:gd name="T30" fmla="*/ 99 w 287"/>
                  <a:gd name="T31" fmla="*/ 7 h 287"/>
                  <a:gd name="T32" fmla="*/ 82 w 287"/>
                  <a:gd name="T33" fmla="*/ 13 h 287"/>
                  <a:gd name="T34" fmla="*/ 66 w 287"/>
                  <a:gd name="T35" fmla="*/ 22 h 287"/>
                  <a:gd name="T36" fmla="*/ 52 w 287"/>
                  <a:gd name="T37" fmla="*/ 32 h 287"/>
                  <a:gd name="T38" fmla="*/ 39 w 287"/>
                  <a:gd name="T39" fmla="*/ 45 h 287"/>
                  <a:gd name="T40" fmla="*/ 27 w 287"/>
                  <a:gd name="T41" fmla="*/ 59 h 287"/>
                  <a:gd name="T42" fmla="*/ 18 w 287"/>
                  <a:gd name="T43" fmla="*/ 74 h 287"/>
                  <a:gd name="T44" fmla="*/ 10 w 287"/>
                  <a:gd name="T45" fmla="*/ 90 h 287"/>
                  <a:gd name="T46" fmla="*/ 4 w 287"/>
                  <a:gd name="T47" fmla="*/ 108 h 287"/>
                  <a:gd name="T48" fmla="*/ 1 w 287"/>
                  <a:gd name="T49" fmla="*/ 125 h 287"/>
                  <a:gd name="T50" fmla="*/ 0 w 287"/>
                  <a:gd name="T51" fmla="*/ 143 h 287"/>
                  <a:gd name="T52" fmla="*/ 1 w 287"/>
                  <a:gd name="T53" fmla="*/ 161 h 287"/>
                  <a:gd name="T54" fmla="*/ 4 w 287"/>
                  <a:gd name="T55" fmla="*/ 179 h 287"/>
                  <a:gd name="T56" fmla="*/ 10 w 287"/>
                  <a:gd name="T57" fmla="*/ 196 h 287"/>
                  <a:gd name="T58" fmla="*/ 18 w 287"/>
                  <a:gd name="T59" fmla="*/ 212 h 287"/>
                  <a:gd name="T60" fmla="*/ 27 w 287"/>
                  <a:gd name="T61" fmla="*/ 228 h 287"/>
                  <a:gd name="T62" fmla="*/ 39 w 287"/>
                  <a:gd name="T63" fmla="*/ 242 h 287"/>
                  <a:gd name="T64" fmla="*/ 52 w 287"/>
                  <a:gd name="T65" fmla="*/ 254 h 287"/>
                  <a:gd name="T66" fmla="*/ 66 w 287"/>
                  <a:gd name="T67" fmla="*/ 265 h 287"/>
                  <a:gd name="T68" fmla="*/ 82 w 287"/>
                  <a:gd name="T69" fmla="*/ 273 h 287"/>
                  <a:gd name="T70" fmla="*/ 99 w 287"/>
                  <a:gd name="T71" fmla="*/ 280 h 287"/>
                  <a:gd name="T72" fmla="*/ 117 w 287"/>
                  <a:gd name="T73" fmla="*/ 284 h 287"/>
                  <a:gd name="T74" fmla="*/ 134 w 287"/>
                  <a:gd name="T75" fmla="*/ 287 h 287"/>
                  <a:gd name="T76" fmla="*/ 152 w 287"/>
                  <a:gd name="T77" fmla="*/ 287 h 287"/>
                  <a:gd name="T78" fmla="*/ 170 w 287"/>
                  <a:gd name="T79" fmla="*/ 284 h 287"/>
                  <a:gd name="T80" fmla="*/ 188 w 287"/>
                  <a:gd name="T81" fmla="*/ 280 h 287"/>
                  <a:gd name="T82" fmla="*/ 205 w 287"/>
                  <a:gd name="T83" fmla="*/ 273 h 287"/>
                  <a:gd name="T84" fmla="*/ 220 w 287"/>
                  <a:gd name="T85" fmla="*/ 265 h 287"/>
                  <a:gd name="T86" fmla="*/ 235 w 287"/>
                  <a:gd name="T87" fmla="*/ 254 h 287"/>
                  <a:gd name="T88" fmla="*/ 248 w 287"/>
                  <a:gd name="T89" fmla="*/ 242 h 287"/>
                  <a:gd name="T90" fmla="*/ 260 w 287"/>
                  <a:gd name="T91" fmla="*/ 228 h 287"/>
                  <a:gd name="T92" fmla="*/ 269 w 287"/>
                  <a:gd name="T93" fmla="*/ 212 h 287"/>
                  <a:gd name="T94" fmla="*/ 277 w 287"/>
                  <a:gd name="T95" fmla="*/ 196 h 287"/>
                  <a:gd name="T96" fmla="*/ 283 w 287"/>
                  <a:gd name="T97" fmla="*/ 179 h 287"/>
                  <a:gd name="T98" fmla="*/ 286 w 287"/>
                  <a:gd name="T99" fmla="*/ 161 h 287"/>
                  <a:gd name="T100" fmla="*/ 287 w 287"/>
                  <a:gd name="T101" fmla="*/ 143 h 287"/>
                  <a:gd name="T102" fmla="*/ 286 w 287"/>
                  <a:gd name="T103" fmla="*/ 125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7" h="287">
                    <a:moveTo>
                      <a:pt x="286" y="125"/>
                    </a:moveTo>
                    <a:lnTo>
                      <a:pt x="286" y="125"/>
                    </a:lnTo>
                    <a:lnTo>
                      <a:pt x="283" y="108"/>
                    </a:lnTo>
                    <a:lnTo>
                      <a:pt x="277" y="90"/>
                    </a:lnTo>
                    <a:lnTo>
                      <a:pt x="269" y="74"/>
                    </a:lnTo>
                    <a:lnTo>
                      <a:pt x="260" y="59"/>
                    </a:lnTo>
                    <a:lnTo>
                      <a:pt x="248" y="45"/>
                    </a:lnTo>
                    <a:lnTo>
                      <a:pt x="235" y="32"/>
                    </a:lnTo>
                    <a:lnTo>
                      <a:pt x="220" y="22"/>
                    </a:lnTo>
                    <a:lnTo>
                      <a:pt x="205" y="13"/>
                    </a:lnTo>
                    <a:lnTo>
                      <a:pt x="188" y="7"/>
                    </a:lnTo>
                    <a:lnTo>
                      <a:pt x="170" y="2"/>
                    </a:lnTo>
                    <a:lnTo>
                      <a:pt x="152" y="0"/>
                    </a:lnTo>
                    <a:lnTo>
                      <a:pt x="134" y="0"/>
                    </a:lnTo>
                    <a:lnTo>
                      <a:pt x="117" y="2"/>
                    </a:lnTo>
                    <a:lnTo>
                      <a:pt x="99" y="7"/>
                    </a:lnTo>
                    <a:lnTo>
                      <a:pt x="82" y="13"/>
                    </a:lnTo>
                    <a:lnTo>
                      <a:pt x="66" y="22"/>
                    </a:lnTo>
                    <a:lnTo>
                      <a:pt x="52" y="32"/>
                    </a:lnTo>
                    <a:lnTo>
                      <a:pt x="39" y="45"/>
                    </a:lnTo>
                    <a:lnTo>
                      <a:pt x="27" y="59"/>
                    </a:lnTo>
                    <a:lnTo>
                      <a:pt x="18" y="74"/>
                    </a:lnTo>
                    <a:lnTo>
                      <a:pt x="10" y="90"/>
                    </a:lnTo>
                    <a:lnTo>
                      <a:pt x="4" y="108"/>
                    </a:lnTo>
                    <a:lnTo>
                      <a:pt x="1" y="125"/>
                    </a:lnTo>
                    <a:lnTo>
                      <a:pt x="0" y="143"/>
                    </a:lnTo>
                    <a:lnTo>
                      <a:pt x="1" y="161"/>
                    </a:lnTo>
                    <a:lnTo>
                      <a:pt x="4" y="179"/>
                    </a:lnTo>
                    <a:lnTo>
                      <a:pt x="10" y="196"/>
                    </a:lnTo>
                    <a:lnTo>
                      <a:pt x="18" y="212"/>
                    </a:lnTo>
                    <a:lnTo>
                      <a:pt x="27" y="228"/>
                    </a:lnTo>
                    <a:lnTo>
                      <a:pt x="39" y="242"/>
                    </a:lnTo>
                    <a:lnTo>
                      <a:pt x="52" y="254"/>
                    </a:lnTo>
                    <a:lnTo>
                      <a:pt x="66" y="265"/>
                    </a:lnTo>
                    <a:lnTo>
                      <a:pt x="82" y="273"/>
                    </a:lnTo>
                    <a:lnTo>
                      <a:pt x="99" y="280"/>
                    </a:lnTo>
                    <a:lnTo>
                      <a:pt x="117" y="284"/>
                    </a:lnTo>
                    <a:lnTo>
                      <a:pt x="134" y="287"/>
                    </a:lnTo>
                    <a:lnTo>
                      <a:pt x="152" y="287"/>
                    </a:lnTo>
                    <a:lnTo>
                      <a:pt x="170" y="284"/>
                    </a:lnTo>
                    <a:lnTo>
                      <a:pt x="188" y="280"/>
                    </a:lnTo>
                    <a:lnTo>
                      <a:pt x="205" y="273"/>
                    </a:lnTo>
                    <a:lnTo>
                      <a:pt x="220" y="265"/>
                    </a:lnTo>
                    <a:lnTo>
                      <a:pt x="235" y="254"/>
                    </a:lnTo>
                    <a:lnTo>
                      <a:pt x="248" y="242"/>
                    </a:lnTo>
                    <a:lnTo>
                      <a:pt x="260" y="228"/>
                    </a:lnTo>
                    <a:lnTo>
                      <a:pt x="269" y="212"/>
                    </a:lnTo>
                    <a:lnTo>
                      <a:pt x="277" y="196"/>
                    </a:lnTo>
                    <a:lnTo>
                      <a:pt x="283" y="179"/>
                    </a:lnTo>
                    <a:lnTo>
                      <a:pt x="286" y="161"/>
                    </a:lnTo>
                    <a:lnTo>
                      <a:pt x="287" y="143"/>
                    </a:lnTo>
                    <a:lnTo>
                      <a:pt x="286" y="12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97" name="Freeform 1187"/>
              <p:cNvSpPr>
                <a:spLocks/>
              </p:cNvSpPr>
              <p:nvPr/>
            </p:nvSpPr>
            <p:spPr bwMode="auto">
              <a:xfrm>
                <a:off x="5391" y="3454"/>
                <a:ext cx="149" cy="148"/>
              </a:xfrm>
              <a:custGeom>
                <a:avLst/>
                <a:gdLst>
                  <a:gd name="T0" fmla="*/ 286 w 287"/>
                  <a:gd name="T1" fmla="*/ 125 h 287"/>
                  <a:gd name="T2" fmla="*/ 286 w 287"/>
                  <a:gd name="T3" fmla="*/ 125 h 287"/>
                  <a:gd name="T4" fmla="*/ 283 w 287"/>
                  <a:gd name="T5" fmla="*/ 108 h 287"/>
                  <a:gd name="T6" fmla="*/ 277 w 287"/>
                  <a:gd name="T7" fmla="*/ 90 h 287"/>
                  <a:gd name="T8" fmla="*/ 269 w 287"/>
                  <a:gd name="T9" fmla="*/ 74 h 287"/>
                  <a:gd name="T10" fmla="*/ 260 w 287"/>
                  <a:gd name="T11" fmla="*/ 59 h 287"/>
                  <a:gd name="T12" fmla="*/ 248 w 287"/>
                  <a:gd name="T13" fmla="*/ 45 h 287"/>
                  <a:gd name="T14" fmla="*/ 235 w 287"/>
                  <a:gd name="T15" fmla="*/ 32 h 287"/>
                  <a:gd name="T16" fmla="*/ 220 w 287"/>
                  <a:gd name="T17" fmla="*/ 22 h 287"/>
                  <a:gd name="T18" fmla="*/ 205 w 287"/>
                  <a:gd name="T19" fmla="*/ 13 h 287"/>
                  <a:gd name="T20" fmla="*/ 188 w 287"/>
                  <a:gd name="T21" fmla="*/ 7 h 287"/>
                  <a:gd name="T22" fmla="*/ 170 w 287"/>
                  <a:gd name="T23" fmla="*/ 2 h 287"/>
                  <a:gd name="T24" fmla="*/ 152 w 287"/>
                  <a:gd name="T25" fmla="*/ 0 h 287"/>
                  <a:gd name="T26" fmla="*/ 134 w 287"/>
                  <a:gd name="T27" fmla="*/ 0 h 287"/>
                  <a:gd name="T28" fmla="*/ 117 w 287"/>
                  <a:gd name="T29" fmla="*/ 2 h 287"/>
                  <a:gd name="T30" fmla="*/ 99 w 287"/>
                  <a:gd name="T31" fmla="*/ 7 h 287"/>
                  <a:gd name="T32" fmla="*/ 82 w 287"/>
                  <a:gd name="T33" fmla="*/ 13 h 287"/>
                  <a:gd name="T34" fmla="*/ 66 w 287"/>
                  <a:gd name="T35" fmla="*/ 22 h 287"/>
                  <a:gd name="T36" fmla="*/ 52 w 287"/>
                  <a:gd name="T37" fmla="*/ 32 h 287"/>
                  <a:gd name="T38" fmla="*/ 39 w 287"/>
                  <a:gd name="T39" fmla="*/ 45 h 287"/>
                  <a:gd name="T40" fmla="*/ 27 w 287"/>
                  <a:gd name="T41" fmla="*/ 59 h 287"/>
                  <a:gd name="T42" fmla="*/ 18 w 287"/>
                  <a:gd name="T43" fmla="*/ 74 h 287"/>
                  <a:gd name="T44" fmla="*/ 10 w 287"/>
                  <a:gd name="T45" fmla="*/ 90 h 287"/>
                  <a:gd name="T46" fmla="*/ 4 w 287"/>
                  <a:gd name="T47" fmla="*/ 108 h 287"/>
                  <a:gd name="T48" fmla="*/ 1 w 287"/>
                  <a:gd name="T49" fmla="*/ 125 h 287"/>
                  <a:gd name="T50" fmla="*/ 0 w 287"/>
                  <a:gd name="T51" fmla="*/ 143 h 287"/>
                  <a:gd name="T52" fmla="*/ 1 w 287"/>
                  <a:gd name="T53" fmla="*/ 161 h 287"/>
                  <a:gd name="T54" fmla="*/ 4 w 287"/>
                  <a:gd name="T55" fmla="*/ 179 h 287"/>
                  <a:gd name="T56" fmla="*/ 10 w 287"/>
                  <a:gd name="T57" fmla="*/ 196 h 287"/>
                  <a:gd name="T58" fmla="*/ 18 w 287"/>
                  <a:gd name="T59" fmla="*/ 212 h 287"/>
                  <a:gd name="T60" fmla="*/ 27 w 287"/>
                  <a:gd name="T61" fmla="*/ 228 h 287"/>
                  <a:gd name="T62" fmla="*/ 39 w 287"/>
                  <a:gd name="T63" fmla="*/ 242 h 287"/>
                  <a:gd name="T64" fmla="*/ 52 w 287"/>
                  <a:gd name="T65" fmla="*/ 254 h 287"/>
                  <a:gd name="T66" fmla="*/ 66 w 287"/>
                  <a:gd name="T67" fmla="*/ 265 h 287"/>
                  <a:gd name="T68" fmla="*/ 82 w 287"/>
                  <a:gd name="T69" fmla="*/ 273 h 287"/>
                  <a:gd name="T70" fmla="*/ 99 w 287"/>
                  <a:gd name="T71" fmla="*/ 280 h 287"/>
                  <a:gd name="T72" fmla="*/ 117 w 287"/>
                  <a:gd name="T73" fmla="*/ 284 h 287"/>
                  <a:gd name="T74" fmla="*/ 134 w 287"/>
                  <a:gd name="T75" fmla="*/ 287 h 287"/>
                  <a:gd name="T76" fmla="*/ 152 w 287"/>
                  <a:gd name="T77" fmla="*/ 287 h 287"/>
                  <a:gd name="T78" fmla="*/ 170 w 287"/>
                  <a:gd name="T79" fmla="*/ 284 h 287"/>
                  <a:gd name="T80" fmla="*/ 188 w 287"/>
                  <a:gd name="T81" fmla="*/ 280 h 287"/>
                  <a:gd name="T82" fmla="*/ 205 w 287"/>
                  <a:gd name="T83" fmla="*/ 273 h 287"/>
                  <a:gd name="T84" fmla="*/ 220 w 287"/>
                  <a:gd name="T85" fmla="*/ 265 h 287"/>
                  <a:gd name="T86" fmla="*/ 235 w 287"/>
                  <a:gd name="T87" fmla="*/ 254 h 287"/>
                  <a:gd name="T88" fmla="*/ 248 w 287"/>
                  <a:gd name="T89" fmla="*/ 242 h 287"/>
                  <a:gd name="T90" fmla="*/ 260 w 287"/>
                  <a:gd name="T91" fmla="*/ 228 h 287"/>
                  <a:gd name="T92" fmla="*/ 269 w 287"/>
                  <a:gd name="T93" fmla="*/ 212 h 287"/>
                  <a:gd name="T94" fmla="*/ 277 w 287"/>
                  <a:gd name="T95" fmla="*/ 196 h 287"/>
                  <a:gd name="T96" fmla="*/ 283 w 287"/>
                  <a:gd name="T97" fmla="*/ 179 h 287"/>
                  <a:gd name="T98" fmla="*/ 286 w 287"/>
                  <a:gd name="T99" fmla="*/ 161 h 287"/>
                  <a:gd name="T100" fmla="*/ 287 w 287"/>
                  <a:gd name="T101" fmla="*/ 143 h 287"/>
                  <a:gd name="T102" fmla="*/ 286 w 287"/>
                  <a:gd name="T103" fmla="*/ 125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7" h="287">
                    <a:moveTo>
                      <a:pt x="286" y="125"/>
                    </a:moveTo>
                    <a:lnTo>
                      <a:pt x="286" y="125"/>
                    </a:lnTo>
                    <a:lnTo>
                      <a:pt x="283" y="108"/>
                    </a:lnTo>
                    <a:lnTo>
                      <a:pt x="277" y="90"/>
                    </a:lnTo>
                    <a:lnTo>
                      <a:pt x="269" y="74"/>
                    </a:lnTo>
                    <a:lnTo>
                      <a:pt x="260" y="59"/>
                    </a:lnTo>
                    <a:lnTo>
                      <a:pt x="248" y="45"/>
                    </a:lnTo>
                    <a:lnTo>
                      <a:pt x="235" y="32"/>
                    </a:lnTo>
                    <a:lnTo>
                      <a:pt x="220" y="22"/>
                    </a:lnTo>
                    <a:lnTo>
                      <a:pt x="205" y="13"/>
                    </a:lnTo>
                    <a:lnTo>
                      <a:pt x="188" y="7"/>
                    </a:lnTo>
                    <a:lnTo>
                      <a:pt x="170" y="2"/>
                    </a:lnTo>
                    <a:lnTo>
                      <a:pt x="152" y="0"/>
                    </a:lnTo>
                    <a:lnTo>
                      <a:pt x="134" y="0"/>
                    </a:lnTo>
                    <a:lnTo>
                      <a:pt x="117" y="2"/>
                    </a:lnTo>
                    <a:lnTo>
                      <a:pt x="99" y="7"/>
                    </a:lnTo>
                    <a:lnTo>
                      <a:pt x="82" y="13"/>
                    </a:lnTo>
                    <a:lnTo>
                      <a:pt x="66" y="22"/>
                    </a:lnTo>
                    <a:lnTo>
                      <a:pt x="52" y="32"/>
                    </a:lnTo>
                    <a:lnTo>
                      <a:pt x="39" y="45"/>
                    </a:lnTo>
                    <a:lnTo>
                      <a:pt x="27" y="59"/>
                    </a:lnTo>
                    <a:lnTo>
                      <a:pt x="18" y="74"/>
                    </a:lnTo>
                    <a:lnTo>
                      <a:pt x="10" y="90"/>
                    </a:lnTo>
                    <a:lnTo>
                      <a:pt x="4" y="108"/>
                    </a:lnTo>
                    <a:lnTo>
                      <a:pt x="1" y="125"/>
                    </a:lnTo>
                    <a:lnTo>
                      <a:pt x="0" y="143"/>
                    </a:lnTo>
                    <a:lnTo>
                      <a:pt x="1" y="161"/>
                    </a:lnTo>
                    <a:lnTo>
                      <a:pt x="4" y="179"/>
                    </a:lnTo>
                    <a:lnTo>
                      <a:pt x="10" y="196"/>
                    </a:lnTo>
                    <a:lnTo>
                      <a:pt x="18" y="212"/>
                    </a:lnTo>
                    <a:lnTo>
                      <a:pt x="27" y="228"/>
                    </a:lnTo>
                    <a:lnTo>
                      <a:pt x="39" y="242"/>
                    </a:lnTo>
                    <a:lnTo>
                      <a:pt x="52" y="254"/>
                    </a:lnTo>
                    <a:lnTo>
                      <a:pt x="66" y="265"/>
                    </a:lnTo>
                    <a:lnTo>
                      <a:pt x="82" y="273"/>
                    </a:lnTo>
                    <a:lnTo>
                      <a:pt x="99" y="280"/>
                    </a:lnTo>
                    <a:lnTo>
                      <a:pt x="117" y="284"/>
                    </a:lnTo>
                    <a:lnTo>
                      <a:pt x="134" y="287"/>
                    </a:lnTo>
                    <a:lnTo>
                      <a:pt x="152" y="287"/>
                    </a:lnTo>
                    <a:lnTo>
                      <a:pt x="170" y="284"/>
                    </a:lnTo>
                    <a:lnTo>
                      <a:pt x="188" y="280"/>
                    </a:lnTo>
                    <a:lnTo>
                      <a:pt x="205" y="273"/>
                    </a:lnTo>
                    <a:lnTo>
                      <a:pt x="220" y="265"/>
                    </a:lnTo>
                    <a:lnTo>
                      <a:pt x="235" y="254"/>
                    </a:lnTo>
                    <a:lnTo>
                      <a:pt x="248" y="242"/>
                    </a:lnTo>
                    <a:lnTo>
                      <a:pt x="260" y="228"/>
                    </a:lnTo>
                    <a:lnTo>
                      <a:pt x="269" y="212"/>
                    </a:lnTo>
                    <a:lnTo>
                      <a:pt x="277" y="196"/>
                    </a:lnTo>
                    <a:lnTo>
                      <a:pt x="283" y="179"/>
                    </a:lnTo>
                    <a:lnTo>
                      <a:pt x="286" y="161"/>
                    </a:lnTo>
                    <a:lnTo>
                      <a:pt x="287" y="143"/>
                    </a:lnTo>
                    <a:lnTo>
                      <a:pt x="286" y="125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98" name="Freeform 1188"/>
              <p:cNvSpPr>
                <a:spLocks/>
              </p:cNvSpPr>
              <p:nvPr/>
            </p:nvSpPr>
            <p:spPr bwMode="auto">
              <a:xfrm>
                <a:off x="5017" y="3649"/>
                <a:ext cx="140" cy="140"/>
              </a:xfrm>
              <a:custGeom>
                <a:avLst/>
                <a:gdLst>
                  <a:gd name="T0" fmla="*/ 270 w 271"/>
                  <a:gd name="T1" fmla="*/ 118 h 270"/>
                  <a:gd name="T2" fmla="*/ 270 w 271"/>
                  <a:gd name="T3" fmla="*/ 118 h 270"/>
                  <a:gd name="T4" fmla="*/ 267 w 271"/>
                  <a:gd name="T5" fmla="*/ 102 h 270"/>
                  <a:gd name="T6" fmla="*/ 261 w 271"/>
                  <a:gd name="T7" fmla="*/ 86 h 270"/>
                  <a:gd name="T8" fmla="*/ 254 w 271"/>
                  <a:gd name="T9" fmla="*/ 70 h 270"/>
                  <a:gd name="T10" fmla="*/ 245 w 271"/>
                  <a:gd name="T11" fmla="*/ 56 h 270"/>
                  <a:gd name="T12" fmla="*/ 234 w 271"/>
                  <a:gd name="T13" fmla="*/ 43 h 270"/>
                  <a:gd name="T14" fmla="*/ 222 w 271"/>
                  <a:gd name="T15" fmla="*/ 31 h 270"/>
                  <a:gd name="T16" fmla="*/ 208 w 271"/>
                  <a:gd name="T17" fmla="*/ 21 h 270"/>
                  <a:gd name="T18" fmla="*/ 193 w 271"/>
                  <a:gd name="T19" fmla="*/ 13 h 270"/>
                  <a:gd name="T20" fmla="*/ 177 w 271"/>
                  <a:gd name="T21" fmla="*/ 7 h 270"/>
                  <a:gd name="T22" fmla="*/ 161 w 271"/>
                  <a:gd name="T23" fmla="*/ 3 h 270"/>
                  <a:gd name="T24" fmla="*/ 144 w 271"/>
                  <a:gd name="T25" fmla="*/ 0 h 270"/>
                  <a:gd name="T26" fmla="*/ 127 w 271"/>
                  <a:gd name="T27" fmla="*/ 0 h 270"/>
                  <a:gd name="T28" fmla="*/ 110 w 271"/>
                  <a:gd name="T29" fmla="*/ 3 h 270"/>
                  <a:gd name="T30" fmla="*/ 94 w 271"/>
                  <a:gd name="T31" fmla="*/ 7 h 270"/>
                  <a:gd name="T32" fmla="*/ 78 w 271"/>
                  <a:gd name="T33" fmla="*/ 13 h 270"/>
                  <a:gd name="T34" fmla="*/ 63 w 271"/>
                  <a:gd name="T35" fmla="*/ 21 h 270"/>
                  <a:gd name="T36" fmla="*/ 49 w 271"/>
                  <a:gd name="T37" fmla="*/ 31 h 270"/>
                  <a:gd name="T38" fmla="*/ 37 w 271"/>
                  <a:gd name="T39" fmla="*/ 43 h 270"/>
                  <a:gd name="T40" fmla="*/ 26 w 271"/>
                  <a:gd name="T41" fmla="*/ 56 h 270"/>
                  <a:gd name="T42" fmla="*/ 17 w 271"/>
                  <a:gd name="T43" fmla="*/ 70 h 270"/>
                  <a:gd name="T44" fmla="*/ 10 w 271"/>
                  <a:gd name="T45" fmla="*/ 86 h 270"/>
                  <a:gd name="T46" fmla="*/ 4 w 271"/>
                  <a:gd name="T47" fmla="*/ 102 h 270"/>
                  <a:gd name="T48" fmla="*/ 1 w 271"/>
                  <a:gd name="T49" fmla="*/ 118 h 270"/>
                  <a:gd name="T50" fmla="*/ 0 w 271"/>
                  <a:gd name="T51" fmla="*/ 136 h 270"/>
                  <a:gd name="T52" fmla="*/ 1 w 271"/>
                  <a:gd name="T53" fmla="*/ 152 h 270"/>
                  <a:gd name="T54" fmla="*/ 4 w 271"/>
                  <a:gd name="T55" fmla="*/ 169 h 270"/>
                  <a:gd name="T56" fmla="*/ 10 w 271"/>
                  <a:gd name="T57" fmla="*/ 185 h 270"/>
                  <a:gd name="T58" fmla="*/ 17 w 271"/>
                  <a:gd name="T59" fmla="*/ 201 h 270"/>
                  <a:gd name="T60" fmla="*/ 26 w 271"/>
                  <a:gd name="T61" fmla="*/ 215 h 270"/>
                  <a:gd name="T62" fmla="*/ 37 w 271"/>
                  <a:gd name="T63" fmla="*/ 228 h 270"/>
                  <a:gd name="T64" fmla="*/ 49 w 271"/>
                  <a:gd name="T65" fmla="*/ 240 h 270"/>
                  <a:gd name="T66" fmla="*/ 63 w 271"/>
                  <a:gd name="T67" fmla="*/ 250 h 270"/>
                  <a:gd name="T68" fmla="*/ 78 w 271"/>
                  <a:gd name="T69" fmla="*/ 258 h 270"/>
                  <a:gd name="T70" fmla="*/ 94 w 271"/>
                  <a:gd name="T71" fmla="*/ 264 h 270"/>
                  <a:gd name="T72" fmla="*/ 110 w 271"/>
                  <a:gd name="T73" fmla="*/ 268 h 270"/>
                  <a:gd name="T74" fmla="*/ 127 w 271"/>
                  <a:gd name="T75" fmla="*/ 270 h 270"/>
                  <a:gd name="T76" fmla="*/ 144 w 271"/>
                  <a:gd name="T77" fmla="*/ 270 h 270"/>
                  <a:gd name="T78" fmla="*/ 161 w 271"/>
                  <a:gd name="T79" fmla="*/ 268 h 270"/>
                  <a:gd name="T80" fmla="*/ 177 w 271"/>
                  <a:gd name="T81" fmla="*/ 264 h 270"/>
                  <a:gd name="T82" fmla="*/ 193 w 271"/>
                  <a:gd name="T83" fmla="*/ 258 h 270"/>
                  <a:gd name="T84" fmla="*/ 208 w 271"/>
                  <a:gd name="T85" fmla="*/ 250 h 270"/>
                  <a:gd name="T86" fmla="*/ 222 w 271"/>
                  <a:gd name="T87" fmla="*/ 240 h 270"/>
                  <a:gd name="T88" fmla="*/ 234 w 271"/>
                  <a:gd name="T89" fmla="*/ 228 h 270"/>
                  <a:gd name="T90" fmla="*/ 245 w 271"/>
                  <a:gd name="T91" fmla="*/ 215 h 270"/>
                  <a:gd name="T92" fmla="*/ 254 w 271"/>
                  <a:gd name="T93" fmla="*/ 201 h 270"/>
                  <a:gd name="T94" fmla="*/ 261 w 271"/>
                  <a:gd name="T95" fmla="*/ 185 h 270"/>
                  <a:gd name="T96" fmla="*/ 267 w 271"/>
                  <a:gd name="T97" fmla="*/ 169 h 270"/>
                  <a:gd name="T98" fmla="*/ 270 w 271"/>
                  <a:gd name="T99" fmla="*/ 152 h 270"/>
                  <a:gd name="T100" fmla="*/ 271 w 271"/>
                  <a:gd name="T101" fmla="*/ 136 h 270"/>
                  <a:gd name="T102" fmla="*/ 270 w 271"/>
                  <a:gd name="T103" fmla="*/ 118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71" h="270">
                    <a:moveTo>
                      <a:pt x="270" y="118"/>
                    </a:moveTo>
                    <a:lnTo>
                      <a:pt x="270" y="118"/>
                    </a:lnTo>
                    <a:lnTo>
                      <a:pt x="267" y="102"/>
                    </a:lnTo>
                    <a:lnTo>
                      <a:pt x="261" y="86"/>
                    </a:lnTo>
                    <a:lnTo>
                      <a:pt x="254" y="70"/>
                    </a:lnTo>
                    <a:lnTo>
                      <a:pt x="245" y="56"/>
                    </a:lnTo>
                    <a:lnTo>
                      <a:pt x="234" y="43"/>
                    </a:lnTo>
                    <a:lnTo>
                      <a:pt x="222" y="31"/>
                    </a:lnTo>
                    <a:lnTo>
                      <a:pt x="208" y="21"/>
                    </a:lnTo>
                    <a:lnTo>
                      <a:pt x="193" y="13"/>
                    </a:lnTo>
                    <a:lnTo>
                      <a:pt x="177" y="7"/>
                    </a:lnTo>
                    <a:lnTo>
                      <a:pt x="161" y="3"/>
                    </a:lnTo>
                    <a:lnTo>
                      <a:pt x="144" y="0"/>
                    </a:lnTo>
                    <a:lnTo>
                      <a:pt x="127" y="0"/>
                    </a:lnTo>
                    <a:lnTo>
                      <a:pt x="110" y="3"/>
                    </a:lnTo>
                    <a:lnTo>
                      <a:pt x="94" y="7"/>
                    </a:lnTo>
                    <a:lnTo>
                      <a:pt x="78" y="13"/>
                    </a:lnTo>
                    <a:lnTo>
                      <a:pt x="63" y="21"/>
                    </a:lnTo>
                    <a:lnTo>
                      <a:pt x="49" y="31"/>
                    </a:lnTo>
                    <a:lnTo>
                      <a:pt x="37" y="43"/>
                    </a:lnTo>
                    <a:lnTo>
                      <a:pt x="26" y="56"/>
                    </a:lnTo>
                    <a:lnTo>
                      <a:pt x="17" y="70"/>
                    </a:lnTo>
                    <a:lnTo>
                      <a:pt x="10" y="86"/>
                    </a:lnTo>
                    <a:lnTo>
                      <a:pt x="4" y="102"/>
                    </a:lnTo>
                    <a:lnTo>
                      <a:pt x="1" y="118"/>
                    </a:lnTo>
                    <a:lnTo>
                      <a:pt x="0" y="136"/>
                    </a:lnTo>
                    <a:lnTo>
                      <a:pt x="1" y="152"/>
                    </a:lnTo>
                    <a:lnTo>
                      <a:pt x="4" y="169"/>
                    </a:lnTo>
                    <a:lnTo>
                      <a:pt x="10" y="185"/>
                    </a:lnTo>
                    <a:lnTo>
                      <a:pt x="17" y="201"/>
                    </a:lnTo>
                    <a:lnTo>
                      <a:pt x="26" y="215"/>
                    </a:lnTo>
                    <a:lnTo>
                      <a:pt x="37" y="228"/>
                    </a:lnTo>
                    <a:lnTo>
                      <a:pt x="49" y="240"/>
                    </a:lnTo>
                    <a:lnTo>
                      <a:pt x="63" y="250"/>
                    </a:lnTo>
                    <a:lnTo>
                      <a:pt x="78" y="258"/>
                    </a:lnTo>
                    <a:lnTo>
                      <a:pt x="94" y="264"/>
                    </a:lnTo>
                    <a:lnTo>
                      <a:pt x="110" y="268"/>
                    </a:lnTo>
                    <a:lnTo>
                      <a:pt x="127" y="270"/>
                    </a:lnTo>
                    <a:lnTo>
                      <a:pt x="144" y="270"/>
                    </a:lnTo>
                    <a:lnTo>
                      <a:pt x="161" y="268"/>
                    </a:lnTo>
                    <a:lnTo>
                      <a:pt x="177" y="264"/>
                    </a:lnTo>
                    <a:lnTo>
                      <a:pt x="193" y="258"/>
                    </a:lnTo>
                    <a:lnTo>
                      <a:pt x="208" y="250"/>
                    </a:lnTo>
                    <a:lnTo>
                      <a:pt x="222" y="240"/>
                    </a:lnTo>
                    <a:lnTo>
                      <a:pt x="234" y="228"/>
                    </a:lnTo>
                    <a:lnTo>
                      <a:pt x="245" y="215"/>
                    </a:lnTo>
                    <a:lnTo>
                      <a:pt x="254" y="201"/>
                    </a:lnTo>
                    <a:lnTo>
                      <a:pt x="261" y="185"/>
                    </a:lnTo>
                    <a:lnTo>
                      <a:pt x="267" y="169"/>
                    </a:lnTo>
                    <a:lnTo>
                      <a:pt x="270" y="152"/>
                    </a:lnTo>
                    <a:lnTo>
                      <a:pt x="271" y="136"/>
                    </a:lnTo>
                    <a:lnTo>
                      <a:pt x="270" y="11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99" name="Freeform 1189"/>
              <p:cNvSpPr>
                <a:spLocks/>
              </p:cNvSpPr>
              <p:nvPr/>
            </p:nvSpPr>
            <p:spPr bwMode="auto">
              <a:xfrm>
                <a:off x="5017" y="3649"/>
                <a:ext cx="140" cy="140"/>
              </a:xfrm>
              <a:custGeom>
                <a:avLst/>
                <a:gdLst>
                  <a:gd name="T0" fmla="*/ 270 w 271"/>
                  <a:gd name="T1" fmla="*/ 118 h 270"/>
                  <a:gd name="T2" fmla="*/ 270 w 271"/>
                  <a:gd name="T3" fmla="*/ 118 h 270"/>
                  <a:gd name="T4" fmla="*/ 267 w 271"/>
                  <a:gd name="T5" fmla="*/ 102 h 270"/>
                  <a:gd name="T6" fmla="*/ 261 w 271"/>
                  <a:gd name="T7" fmla="*/ 86 h 270"/>
                  <a:gd name="T8" fmla="*/ 254 w 271"/>
                  <a:gd name="T9" fmla="*/ 70 h 270"/>
                  <a:gd name="T10" fmla="*/ 245 w 271"/>
                  <a:gd name="T11" fmla="*/ 56 h 270"/>
                  <a:gd name="T12" fmla="*/ 234 w 271"/>
                  <a:gd name="T13" fmla="*/ 43 h 270"/>
                  <a:gd name="T14" fmla="*/ 222 w 271"/>
                  <a:gd name="T15" fmla="*/ 31 h 270"/>
                  <a:gd name="T16" fmla="*/ 208 w 271"/>
                  <a:gd name="T17" fmla="*/ 21 h 270"/>
                  <a:gd name="T18" fmla="*/ 193 w 271"/>
                  <a:gd name="T19" fmla="*/ 13 h 270"/>
                  <a:gd name="T20" fmla="*/ 177 w 271"/>
                  <a:gd name="T21" fmla="*/ 7 h 270"/>
                  <a:gd name="T22" fmla="*/ 161 w 271"/>
                  <a:gd name="T23" fmla="*/ 3 h 270"/>
                  <a:gd name="T24" fmla="*/ 144 w 271"/>
                  <a:gd name="T25" fmla="*/ 0 h 270"/>
                  <a:gd name="T26" fmla="*/ 127 w 271"/>
                  <a:gd name="T27" fmla="*/ 0 h 270"/>
                  <a:gd name="T28" fmla="*/ 110 w 271"/>
                  <a:gd name="T29" fmla="*/ 3 h 270"/>
                  <a:gd name="T30" fmla="*/ 94 w 271"/>
                  <a:gd name="T31" fmla="*/ 7 h 270"/>
                  <a:gd name="T32" fmla="*/ 78 w 271"/>
                  <a:gd name="T33" fmla="*/ 13 h 270"/>
                  <a:gd name="T34" fmla="*/ 63 w 271"/>
                  <a:gd name="T35" fmla="*/ 21 h 270"/>
                  <a:gd name="T36" fmla="*/ 49 w 271"/>
                  <a:gd name="T37" fmla="*/ 31 h 270"/>
                  <a:gd name="T38" fmla="*/ 37 w 271"/>
                  <a:gd name="T39" fmla="*/ 43 h 270"/>
                  <a:gd name="T40" fmla="*/ 26 w 271"/>
                  <a:gd name="T41" fmla="*/ 56 h 270"/>
                  <a:gd name="T42" fmla="*/ 17 w 271"/>
                  <a:gd name="T43" fmla="*/ 70 h 270"/>
                  <a:gd name="T44" fmla="*/ 10 w 271"/>
                  <a:gd name="T45" fmla="*/ 86 h 270"/>
                  <a:gd name="T46" fmla="*/ 4 w 271"/>
                  <a:gd name="T47" fmla="*/ 102 h 270"/>
                  <a:gd name="T48" fmla="*/ 1 w 271"/>
                  <a:gd name="T49" fmla="*/ 118 h 270"/>
                  <a:gd name="T50" fmla="*/ 0 w 271"/>
                  <a:gd name="T51" fmla="*/ 136 h 270"/>
                  <a:gd name="T52" fmla="*/ 1 w 271"/>
                  <a:gd name="T53" fmla="*/ 152 h 270"/>
                  <a:gd name="T54" fmla="*/ 4 w 271"/>
                  <a:gd name="T55" fmla="*/ 169 h 270"/>
                  <a:gd name="T56" fmla="*/ 10 w 271"/>
                  <a:gd name="T57" fmla="*/ 185 h 270"/>
                  <a:gd name="T58" fmla="*/ 17 w 271"/>
                  <a:gd name="T59" fmla="*/ 201 h 270"/>
                  <a:gd name="T60" fmla="*/ 26 w 271"/>
                  <a:gd name="T61" fmla="*/ 215 h 270"/>
                  <a:gd name="T62" fmla="*/ 37 w 271"/>
                  <a:gd name="T63" fmla="*/ 228 h 270"/>
                  <a:gd name="T64" fmla="*/ 49 w 271"/>
                  <a:gd name="T65" fmla="*/ 240 h 270"/>
                  <a:gd name="T66" fmla="*/ 63 w 271"/>
                  <a:gd name="T67" fmla="*/ 250 h 270"/>
                  <a:gd name="T68" fmla="*/ 78 w 271"/>
                  <a:gd name="T69" fmla="*/ 258 h 270"/>
                  <a:gd name="T70" fmla="*/ 94 w 271"/>
                  <a:gd name="T71" fmla="*/ 264 h 270"/>
                  <a:gd name="T72" fmla="*/ 110 w 271"/>
                  <a:gd name="T73" fmla="*/ 268 h 270"/>
                  <a:gd name="T74" fmla="*/ 127 w 271"/>
                  <a:gd name="T75" fmla="*/ 270 h 270"/>
                  <a:gd name="T76" fmla="*/ 144 w 271"/>
                  <a:gd name="T77" fmla="*/ 270 h 270"/>
                  <a:gd name="T78" fmla="*/ 161 w 271"/>
                  <a:gd name="T79" fmla="*/ 268 h 270"/>
                  <a:gd name="T80" fmla="*/ 177 w 271"/>
                  <a:gd name="T81" fmla="*/ 264 h 270"/>
                  <a:gd name="T82" fmla="*/ 193 w 271"/>
                  <a:gd name="T83" fmla="*/ 258 h 270"/>
                  <a:gd name="T84" fmla="*/ 208 w 271"/>
                  <a:gd name="T85" fmla="*/ 250 h 270"/>
                  <a:gd name="T86" fmla="*/ 222 w 271"/>
                  <a:gd name="T87" fmla="*/ 240 h 270"/>
                  <a:gd name="T88" fmla="*/ 234 w 271"/>
                  <a:gd name="T89" fmla="*/ 228 h 270"/>
                  <a:gd name="T90" fmla="*/ 245 w 271"/>
                  <a:gd name="T91" fmla="*/ 215 h 270"/>
                  <a:gd name="T92" fmla="*/ 254 w 271"/>
                  <a:gd name="T93" fmla="*/ 201 h 270"/>
                  <a:gd name="T94" fmla="*/ 261 w 271"/>
                  <a:gd name="T95" fmla="*/ 185 h 270"/>
                  <a:gd name="T96" fmla="*/ 267 w 271"/>
                  <a:gd name="T97" fmla="*/ 169 h 270"/>
                  <a:gd name="T98" fmla="*/ 270 w 271"/>
                  <a:gd name="T99" fmla="*/ 152 h 270"/>
                  <a:gd name="T100" fmla="*/ 271 w 271"/>
                  <a:gd name="T101" fmla="*/ 136 h 270"/>
                  <a:gd name="T102" fmla="*/ 270 w 271"/>
                  <a:gd name="T103" fmla="*/ 118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71" h="270">
                    <a:moveTo>
                      <a:pt x="270" y="118"/>
                    </a:moveTo>
                    <a:lnTo>
                      <a:pt x="270" y="118"/>
                    </a:lnTo>
                    <a:lnTo>
                      <a:pt x="267" y="102"/>
                    </a:lnTo>
                    <a:lnTo>
                      <a:pt x="261" y="86"/>
                    </a:lnTo>
                    <a:lnTo>
                      <a:pt x="254" y="70"/>
                    </a:lnTo>
                    <a:lnTo>
                      <a:pt x="245" y="56"/>
                    </a:lnTo>
                    <a:lnTo>
                      <a:pt x="234" y="43"/>
                    </a:lnTo>
                    <a:lnTo>
                      <a:pt x="222" y="31"/>
                    </a:lnTo>
                    <a:lnTo>
                      <a:pt x="208" y="21"/>
                    </a:lnTo>
                    <a:lnTo>
                      <a:pt x="193" y="13"/>
                    </a:lnTo>
                    <a:lnTo>
                      <a:pt x="177" y="7"/>
                    </a:lnTo>
                    <a:lnTo>
                      <a:pt x="161" y="3"/>
                    </a:lnTo>
                    <a:lnTo>
                      <a:pt x="144" y="0"/>
                    </a:lnTo>
                    <a:lnTo>
                      <a:pt x="127" y="0"/>
                    </a:lnTo>
                    <a:lnTo>
                      <a:pt x="110" y="3"/>
                    </a:lnTo>
                    <a:lnTo>
                      <a:pt x="94" y="7"/>
                    </a:lnTo>
                    <a:lnTo>
                      <a:pt x="78" y="13"/>
                    </a:lnTo>
                    <a:lnTo>
                      <a:pt x="63" y="21"/>
                    </a:lnTo>
                    <a:lnTo>
                      <a:pt x="49" y="31"/>
                    </a:lnTo>
                    <a:lnTo>
                      <a:pt x="37" y="43"/>
                    </a:lnTo>
                    <a:lnTo>
                      <a:pt x="26" y="56"/>
                    </a:lnTo>
                    <a:lnTo>
                      <a:pt x="17" y="70"/>
                    </a:lnTo>
                    <a:lnTo>
                      <a:pt x="10" y="86"/>
                    </a:lnTo>
                    <a:lnTo>
                      <a:pt x="4" y="102"/>
                    </a:lnTo>
                    <a:lnTo>
                      <a:pt x="1" y="118"/>
                    </a:lnTo>
                    <a:lnTo>
                      <a:pt x="0" y="136"/>
                    </a:lnTo>
                    <a:lnTo>
                      <a:pt x="1" y="152"/>
                    </a:lnTo>
                    <a:lnTo>
                      <a:pt x="4" y="169"/>
                    </a:lnTo>
                    <a:lnTo>
                      <a:pt x="10" y="185"/>
                    </a:lnTo>
                    <a:lnTo>
                      <a:pt x="17" y="201"/>
                    </a:lnTo>
                    <a:lnTo>
                      <a:pt x="26" y="215"/>
                    </a:lnTo>
                    <a:lnTo>
                      <a:pt x="37" y="228"/>
                    </a:lnTo>
                    <a:lnTo>
                      <a:pt x="49" y="240"/>
                    </a:lnTo>
                    <a:lnTo>
                      <a:pt x="63" y="250"/>
                    </a:lnTo>
                    <a:lnTo>
                      <a:pt x="78" y="258"/>
                    </a:lnTo>
                    <a:lnTo>
                      <a:pt x="94" y="264"/>
                    </a:lnTo>
                    <a:lnTo>
                      <a:pt x="110" y="268"/>
                    </a:lnTo>
                    <a:lnTo>
                      <a:pt x="127" y="270"/>
                    </a:lnTo>
                    <a:lnTo>
                      <a:pt x="144" y="270"/>
                    </a:lnTo>
                    <a:lnTo>
                      <a:pt x="161" y="268"/>
                    </a:lnTo>
                    <a:lnTo>
                      <a:pt x="177" y="264"/>
                    </a:lnTo>
                    <a:lnTo>
                      <a:pt x="193" y="258"/>
                    </a:lnTo>
                    <a:lnTo>
                      <a:pt x="208" y="250"/>
                    </a:lnTo>
                    <a:lnTo>
                      <a:pt x="222" y="240"/>
                    </a:lnTo>
                    <a:lnTo>
                      <a:pt x="234" y="228"/>
                    </a:lnTo>
                    <a:lnTo>
                      <a:pt x="245" y="215"/>
                    </a:lnTo>
                    <a:lnTo>
                      <a:pt x="254" y="201"/>
                    </a:lnTo>
                    <a:lnTo>
                      <a:pt x="261" y="185"/>
                    </a:lnTo>
                    <a:lnTo>
                      <a:pt x="267" y="169"/>
                    </a:lnTo>
                    <a:lnTo>
                      <a:pt x="270" y="152"/>
                    </a:lnTo>
                    <a:lnTo>
                      <a:pt x="271" y="136"/>
                    </a:lnTo>
                    <a:lnTo>
                      <a:pt x="270" y="118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00" name="Freeform 1190"/>
              <p:cNvSpPr>
                <a:spLocks/>
              </p:cNvSpPr>
              <p:nvPr/>
            </p:nvSpPr>
            <p:spPr bwMode="auto">
              <a:xfrm>
                <a:off x="5637" y="2764"/>
                <a:ext cx="105" cy="105"/>
              </a:xfrm>
              <a:custGeom>
                <a:avLst/>
                <a:gdLst>
                  <a:gd name="T0" fmla="*/ 203 w 203"/>
                  <a:gd name="T1" fmla="*/ 88 h 202"/>
                  <a:gd name="T2" fmla="*/ 203 w 203"/>
                  <a:gd name="T3" fmla="*/ 88 h 202"/>
                  <a:gd name="T4" fmla="*/ 200 w 203"/>
                  <a:gd name="T5" fmla="*/ 76 h 202"/>
                  <a:gd name="T6" fmla="*/ 196 w 203"/>
                  <a:gd name="T7" fmla="*/ 64 h 202"/>
                  <a:gd name="T8" fmla="*/ 191 w 203"/>
                  <a:gd name="T9" fmla="*/ 52 h 202"/>
                  <a:gd name="T10" fmla="*/ 184 w 203"/>
                  <a:gd name="T11" fmla="*/ 41 h 202"/>
                  <a:gd name="T12" fmla="*/ 176 w 203"/>
                  <a:gd name="T13" fmla="*/ 31 h 202"/>
                  <a:gd name="T14" fmla="*/ 167 w 203"/>
                  <a:gd name="T15" fmla="*/ 23 h 202"/>
                  <a:gd name="T16" fmla="*/ 156 w 203"/>
                  <a:gd name="T17" fmla="*/ 15 h 202"/>
                  <a:gd name="T18" fmla="*/ 145 w 203"/>
                  <a:gd name="T19" fmla="*/ 9 h 202"/>
                  <a:gd name="T20" fmla="*/ 133 w 203"/>
                  <a:gd name="T21" fmla="*/ 4 h 202"/>
                  <a:gd name="T22" fmla="*/ 121 w 203"/>
                  <a:gd name="T23" fmla="*/ 1 h 202"/>
                  <a:gd name="T24" fmla="*/ 108 w 203"/>
                  <a:gd name="T25" fmla="*/ 0 h 202"/>
                  <a:gd name="T26" fmla="*/ 96 w 203"/>
                  <a:gd name="T27" fmla="*/ 0 h 202"/>
                  <a:gd name="T28" fmla="*/ 83 w 203"/>
                  <a:gd name="T29" fmla="*/ 1 h 202"/>
                  <a:gd name="T30" fmla="*/ 71 w 203"/>
                  <a:gd name="T31" fmla="*/ 4 h 202"/>
                  <a:gd name="T32" fmla="*/ 59 w 203"/>
                  <a:gd name="T33" fmla="*/ 9 h 202"/>
                  <a:gd name="T34" fmla="*/ 48 w 203"/>
                  <a:gd name="T35" fmla="*/ 15 h 202"/>
                  <a:gd name="T36" fmla="*/ 37 w 203"/>
                  <a:gd name="T37" fmla="*/ 23 h 202"/>
                  <a:gd name="T38" fmla="*/ 28 w 203"/>
                  <a:gd name="T39" fmla="*/ 31 h 202"/>
                  <a:gd name="T40" fmla="*/ 20 w 203"/>
                  <a:gd name="T41" fmla="*/ 41 h 202"/>
                  <a:gd name="T42" fmla="*/ 13 w 203"/>
                  <a:gd name="T43" fmla="*/ 52 h 202"/>
                  <a:gd name="T44" fmla="*/ 8 w 203"/>
                  <a:gd name="T45" fmla="*/ 64 h 202"/>
                  <a:gd name="T46" fmla="*/ 4 w 203"/>
                  <a:gd name="T47" fmla="*/ 76 h 202"/>
                  <a:gd name="T48" fmla="*/ 1 w 203"/>
                  <a:gd name="T49" fmla="*/ 88 h 202"/>
                  <a:gd name="T50" fmla="*/ 0 w 203"/>
                  <a:gd name="T51" fmla="*/ 101 h 202"/>
                  <a:gd name="T52" fmla="*/ 1 w 203"/>
                  <a:gd name="T53" fmla="*/ 114 h 202"/>
                  <a:gd name="T54" fmla="*/ 4 w 203"/>
                  <a:gd name="T55" fmla="*/ 126 h 202"/>
                  <a:gd name="T56" fmla="*/ 8 w 203"/>
                  <a:gd name="T57" fmla="*/ 138 h 202"/>
                  <a:gd name="T58" fmla="*/ 13 w 203"/>
                  <a:gd name="T59" fmla="*/ 150 h 202"/>
                  <a:gd name="T60" fmla="*/ 20 w 203"/>
                  <a:gd name="T61" fmla="*/ 161 h 202"/>
                  <a:gd name="T62" fmla="*/ 28 w 203"/>
                  <a:gd name="T63" fmla="*/ 170 h 202"/>
                  <a:gd name="T64" fmla="*/ 37 w 203"/>
                  <a:gd name="T65" fmla="*/ 179 h 202"/>
                  <a:gd name="T66" fmla="*/ 48 w 203"/>
                  <a:gd name="T67" fmla="*/ 187 h 202"/>
                  <a:gd name="T68" fmla="*/ 59 w 203"/>
                  <a:gd name="T69" fmla="*/ 193 h 202"/>
                  <a:gd name="T70" fmla="*/ 71 w 203"/>
                  <a:gd name="T71" fmla="*/ 197 h 202"/>
                  <a:gd name="T72" fmla="*/ 83 w 203"/>
                  <a:gd name="T73" fmla="*/ 201 h 202"/>
                  <a:gd name="T74" fmla="*/ 96 w 203"/>
                  <a:gd name="T75" fmla="*/ 202 h 202"/>
                  <a:gd name="T76" fmla="*/ 108 w 203"/>
                  <a:gd name="T77" fmla="*/ 202 h 202"/>
                  <a:gd name="T78" fmla="*/ 121 w 203"/>
                  <a:gd name="T79" fmla="*/ 201 h 202"/>
                  <a:gd name="T80" fmla="*/ 133 w 203"/>
                  <a:gd name="T81" fmla="*/ 197 h 202"/>
                  <a:gd name="T82" fmla="*/ 145 w 203"/>
                  <a:gd name="T83" fmla="*/ 193 h 202"/>
                  <a:gd name="T84" fmla="*/ 156 w 203"/>
                  <a:gd name="T85" fmla="*/ 187 h 202"/>
                  <a:gd name="T86" fmla="*/ 167 w 203"/>
                  <a:gd name="T87" fmla="*/ 179 h 202"/>
                  <a:gd name="T88" fmla="*/ 176 w 203"/>
                  <a:gd name="T89" fmla="*/ 170 h 202"/>
                  <a:gd name="T90" fmla="*/ 184 w 203"/>
                  <a:gd name="T91" fmla="*/ 161 h 202"/>
                  <a:gd name="T92" fmla="*/ 191 w 203"/>
                  <a:gd name="T93" fmla="*/ 150 h 202"/>
                  <a:gd name="T94" fmla="*/ 196 w 203"/>
                  <a:gd name="T95" fmla="*/ 138 h 202"/>
                  <a:gd name="T96" fmla="*/ 200 w 203"/>
                  <a:gd name="T97" fmla="*/ 126 h 202"/>
                  <a:gd name="T98" fmla="*/ 203 w 203"/>
                  <a:gd name="T99" fmla="*/ 114 h 202"/>
                  <a:gd name="T100" fmla="*/ 203 w 203"/>
                  <a:gd name="T101" fmla="*/ 101 h 202"/>
                  <a:gd name="T102" fmla="*/ 203 w 203"/>
                  <a:gd name="T103" fmla="*/ 88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3" h="202">
                    <a:moveTo>
                      <a:pt x="203" y="88"/>
                    </a:moveTo>
                    <a:lnTo>
                      <a:pt x="203" y="88"/>
                    </a:lnTo>
                    <a:lnTo>
                      <a:pt x="200" y="76"/>
                    </a:lnTo>
                    <a:lnTo>
                      <a:pt x="196" y="64"/>
                    </a:lnTo>
                    <a:lnTo>
                      <a:pt x="191" y="52"/>
                    </a:lnTo>
                    <a:lnTo>
                      <a:pt x="184" y="41"/>
                    </a:lnTo>
                    <a:lnTo>
                      <a:pt x="176" y="31"/>
                    </a:lnTo>
                    <a:lnTo>
                      <a:pt x="167" y="23"/>
                    </a:lnTo>
                    <a:lnTo>
                      <a:pt x="156" y="15"/>
                    </a:lnTo>
                    <a:lnTo>
                      <a:pt x="145" y="9"/>
                    </a:lnTo>
                    <a:lnTo>
                      <a:pt x="133" y="4"/>
                    </a:lnTo>
                    <a:lnTo>
                      <a:pt x="121" y="1"/>
                    </a:lnTo>
                    <a:lnTo>
                      <a:pt x="108" y="0"/>
                    </a:lnTo>
                    <a:lnTo>
                      <a:pt x="96" y="0"/>
                    </a:lnTo>
                    <a:lnTo>
                      <a:pt x="83" y="1"/>
                    </a:lnTo>
                    <a:lnTo>
                      <a:pt x="71" y="4"/>
                    </a:lnTo>
                    <a:lnTo>
                      <a:pt x="59" y="9"/>
                    </a:lnTo>
                    <a:lnTo>
                      <a:pt x="48" y="15"/>
                    </a:lnTo>
                    <a:lnTo>
                      <a:pt x="37" y="23"/>
                    </a:lnTo>
                    <a:lnTo>
                      <a:pt x="28" y="31"/>
                    </a:lnTo>
                    <a:lnTo>
                      <a:pt x="20" y="41"/>
                    </a:lnTo>
                    <a:lnTo>
                      <a:pt x="13" y="52"/>
                    </a:lnTo>
                    <a:lnTo>
                      <a:pt x="8" y="64"/>
                    </a:lnTo>
                    <a:lnTo>
                      <a:pt x="4" y="76"/>
                    </a:lnTo>
                    <a:lnTo>
                      <a:pt x="1" y="88"/>
                    </a:lnTo>
                    <a:lnTo>
                      <a:pt x="0" y="101"/>
                    </a:lnTo>
                    <a:lnTo>
                      <a:pt x="1" y="114"/>
                    </a:lnTo>
                    <a:lnTo>
                      <a:pt x="4" y="126"/>
                    </a:lnTo>
                    <a:lnTo>
                      <a:pt x="8" y="138"/>
                    </a:lnTo>
                    <a:lnTo>
                      <a:pt x="13" y="150"/>
                    </a:lnTo>
                    <a:lnTo>
                      <a:pt x="20" y="161"/>
                    </a:lnTo>
                    <a:lnTo>
                      <a:pt x="28" y="170"/>
                    </a:lnTo>
                    <a:lnTo>
                      <a:pt x="37" y="179"/>
                    </a:lnTo>
                    <a:lnTo>
                      <a:pt x="48" y="187"/>
                    </a:lnTo>
                    <a:lnTo>
                      <a:pt x="59" y="193"/>
                    </a:lnTo>
                    <a:lnTo>
                      <a:pt x="71" y="197"/>
                    </a:lnTo>
                    <a:lnTo>
                      <a:pt x="83" y="201"/>
                    </a:lnTo>
                    <a:lnTo>
                      <a:pt x="96" y="202"/>
                    </a:lnTo>
                    <a:lnTo>
                      <a:pt x="108" y="202"/>
                    </a:lnTo>
                    <a:lnTo>
                      <a:pt x="121" y="201"/>
                    </a:lnTo>
                    <a:lnTo>
                      <a:pt x="133" y="197"/>
                    </a:lnTo>
                    <a:lnTo>
                      <a:pt x="145" y="193"/>
                    </a:lnTo>
                    <a:lnTo>
                      <a:pt x="156" y="187"/>
                    </a:lnTo>
                    <a:lnTo>
                      <a:pt x="167" y="179"/>
                    </a:lnTo>
                    <a:lnTo>
                      <a:pt x="176" y="170"/>
                    </a:lnTo>
                    <a:lnTo>
                      <a:pt x="184" y="161"/>
                    </a:lnTo>
                    <a:lnTo>
                      <a:pt x="191" y="150"/>
                    </a:lnTo>
                    <a:lnTo>
                      <a:pt x="196" y="138"/>
                    </a:lnTo>
                    <a:lnTo>
                      <a:pt x="200" y="126"/>
                    </a:lnTo>
                    <a:lnTo>
                      <a:pt x="203" y="114"/>
                    </a:lnTo>
                    <a:lnTo>
                      <a:pt x="203" y="101"/>
                    </a:lnTo>
                    <a:lnTo>
                      <a:pt x="203" y="8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01" name="Freeform 1191"/>
              <p:cNvSpPr>
                <a:spLocks/>
              </p:cNvSpPr>
              <p:nvPr/>
            </p:nvSpPr>
            <p:spPr bwMode="auto">
              <a:xfrm>
                <a:off x="5637" y="2764"/>
                <a:ext cx="105" cy="105"/>
              </a:xfrm>
              <a:custGeom>
                <a:avLst/>
                <a:gdLst>
                  <a:gd name="T0" fmla="*/ 203 w 203"/>
                  <a:gd name="T1" fmla="*/ 88 h 202"/>
                  <a:gd name="T2" fmla="*/ 203 w 203"/>
                  <a:gd name="T3" fmla="*/ 88 h 202"/>
                  <a:gd name="T4" fmla="*/ 200 w 203"/>
                  <a:gd name="T5" fmla="*/ 76 h 202"/>
                  <a:gd name="T6" fmla="*/ 196 w 203"/>
                  <a:gd name="T7" fmla="*/ 64 h 202"/>
                  <a:gd name="T8" fmla="*/ 191 w 203"/>
                  <a:gd name="T9" fmla="*/ 52 h 202"/>
                  <a:gd name="T10" fmla="*/ 184 w 203"/>
                  <a:gd name="T11" fmla="*/ 41 h 202"/>
                  <a:gd name="T12" fmla="*/ 176 w 203"/>
                  <a:gd name="T13" fmla="*/ 31 h 202"/>
                  <a:gd name="T14" fmla="*/ 167 w 203"/>
                  <a:gd name="T15" fmla="*/ 23 h 202"/>
                  <a:gd name="T16" fmla="*/ 156 w 203"/>
                  <a:gd name="T17" fmla="*/ 15 h 202"/>
                  <a:gd name="T18" fmla="*/ 145 w 203"/>
                  <a:gd name="T19" fmla="*/ 9 h 202"/>
                  <a:gd name="T20" fmla="*/ 133 w 203"/>
                  <a:gd name="T21" fmla="*/ 4 h 202"/>
                  <a:gd name="T22" fmla="*/ 121 w 203"/>
                  <a:gd name="T23" fmla="*/ 1 h 202"/>
                  <a:gd name="T24" fmla="*/ 108 w 203"/>
                  <a:gd name="T25" fmla="*/ 0 h 202"/>
                  <a:gd name="T26" fmla="*/ 96 w 203"/>
                  <a:gd name="T27" fmla="*/ 0 h 202"/>
                  <a:gd name="T28" fmla="*/ 83 w 203"/>
                  <a:gd name="T29" fmla="*/ 1 h 202"/>
                  <a:gd name="T30" fmla="*/ 71 w 203"/>
                  <a:gd name="T31" fmla="*/ 4 h 202"/>
                  <a:gd name="T32" fmla="*/ 59 w 203"/>
                  <a:gd name="T33" fmla="*/ 9 h 202"/>
                  <a:gd name="T34" fmla="*/ 48 w 203"/>
                  <a:gd name="T35" fmla="*/ 15 h 202"/>
                  <a:gd name="T36" fmla="*/ 37 w 203"/>
                  <a:gd name="T37" fmla="*/ 23 h 202"/>
                  <a:gd name="T38" fmla="*/ 28 w 203"/>
                  <a:gd name="T39" fmla="*/ 31 h 202"/>
                  <a:gd name="T40" fmla="*/ 20 w 203"/>
                  <a:gd name="T41" fmla="*/ 41 h 202"/>
                  <a:gd name="T42" fmla="*/ 13 w 203"/>
                  <a:gd name="T43" fmla="*/ 52 h 202"/>
                  <a:gd name="T44" fmla="*/ 8 w 203"/>
                  <a:gd name="T45" fmla="*/ 64 h 202"/>
                  <a:gd name="T46" fmla="*/ 4 w 203"/>
                  <a:gd name="T47" fmla="*/ 76 h 202"/>
                  <a:gd name="T48" fmla="*/ 1 w 203"/>
                  <a:gd name="T49" fmla="*/ 88 h 202"/>
                  <a:gd name="T50" fmla="*/ 0 w 203"/>
                  <a:gd name="T51" fmla="*/ 101 h 202"/>
                  <a:gd name="T52" fmla="*/ 1 w 203"/>
                  <a:gd name="T53" fmla="*/ 114 h 202"/>
                  <a:gd name="T54" fmla="*/ 4 w 203"/>
                  <a:gd name="T55" fmla="*/ 126 h 202"/>
                  <a:gd name="T56" fmla="*/ 8 w 203"/>
                  <a:gd name="T57" fmla="*/ 138 h 202"/>
                  <a:gd name="T58" fmla="*/ 13 w 203"/>
                  <a:gd name="T59" fmla="*/ 150 h 202"/>
                  <a:gd name="T60" fmla="*/ 20 w 203"/>
                  <a:gd name="T61" fmla="*/ 161 h 202"/>
                  <a:gd name="T62" fmla="*/ 28 w 203"/>
                  <a:gd name="T63" fmla="*/ 170 h 202"/>
                  <a:gd name="T64" fmla="*/ 37 w 203"/>
                  <a:gd name="T65" fmla="*/ 179 h 202"/>
                  <a:gd name="T66" fmla="*/ 48 w 203"/>
                  <a:gd name="T67" fmla="*/ 187 h 202"/>
                  <a:gd name="T68" fmla="*/ 59 w 203"/>
                  <a:gd name="T69" fmla="*/ 193 h 202"/>
                  <a:gd name="T70" fmla="*/ 71 w 203"/>
                  <a:gd name="T71" fmla="*/ 197 h 202"/>
                  <a:gd name="T72" fmla="*/ 83 w 203"/>
                  <a:gd name="T73" fmla="*/ 201 h 202"/>
                  <a:gd name="T74" fmla="*/ 96 w 203"/>
                  <a:gd name="T75" fmla="*/ 202 h 202"/>
                  <a:gd name="T76" fmla="*/ 108 w 203"/>
                  <a:gd name="T77" fmla="*/ 202 h 202"/>
                  <a:gd name="T78" fmla="*/ 121 w 203"/>
                  <a:gd name="T79" fmla="*/ 201 h 202"/>
                  <a:gd name="T80" fmla="*/ 133 w 203"/>
                  <a:gd name="T81" fmla="*/ 197 h 202"/>
                  <a:gd name="T82" fmla="*/ 145 w 203"/>
                  <a:gd name="T83" fmla="*/ 193 h 202"/>
                  <a:gd name="T84" fmla="*/ 156 w 203"/>
                  <a:gd name="T85" fmla="*/ 187 h 202"/>
                  <a:gd name="T86" fmla="*/ 167 w 203"/>
                  <a:gd name="T87" fmla="*/ 179 h 202"/>
                  <a:gd name="T88" fmla="*/ 176 w 203"/>
                  <a:gd name="T89" fmla="*/ 170 h 202"/>
                  <a:gd name="T90" fmla="*/ 184 w 203"/>
                  <a:gd name="T91" fmla="*/ 161 h 202"/>
                  <a:gd name="T92" fmla="*/ 191 w 203"/>
                  <a:gd name="T93" fmla="*/ 150 h 202"/>
                  <a:gd name="T94" fmla="*/ 196 w 203"/>
                  <a:gd name="T95" fmla="*/ 138 h 202"/>
                  <a:gd name="T96" fmla="*/ 200 w 203"/>
                  <a:gd name="T97" fmla="*/ 126 h 202"/>
                  <a:gd name="T98" fmla="*/ 203 w 203"/>
                  <a:gd name="T99" fmla="*/ 114 h 202"/>
                  <a:gd name="T100" fmla="*/ 203 w 203"/>
                  <a:gd name="T101" fmla="*/ 101 h 202"/>
                  <a:gd name="T102" fmla="*/ 203 w 203"/>
                  <a:gd name="T103" fmla="*/ 88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3" h="202">
                    <a:moveTo>
                      <a:pt x="203" y="88"/>
                    </a:moveTo>
                    <a:lnTo>
                      <a:pt x="203" y="88"/>
                    </a:lnTo>
                    <a:lnTo>
                      <a:pt x="200" y="76"/>
                    </a:lnTo>
                    <a:lnTo>
                      <a:pt x="196" y="64"/>
                    </a:lnTo>
                    <a:lnTo>
                      <a:pt x="191" y="52"/>
                    </a:lnTo>
                    <a:lnTo>
                      <a:pt x="184" y="41"/>
                    </a:lnTo>
                    <a:lnTo>
                      <a:pt x="176" y="31"/>
                    </a:lnTo>
                    <a:lnTo>
                      <a:pt x="167" y="23"/>
                    </a:lnTo>
                    <a:lnTo>
                      <a:pt x="156" y="15"/>
                    </a:lnTo>
                    <a:lnTo>
                      <a:pt x="145" y="9"/>
                    </a:lnTo>
                    <a:lnTo>
                      <a:pt x="133" y="4"/>
                    </a:lnTo>
                    <a:lnTo>
                      <a:pt x="121" y="1"/>
                    </a:lnTo>
                    <a:lnTo>
                      <a:pt x="108" y="0"/>
                    </a:lnTo>
                    <a:lnTo>
                      <a:pt x="96" y="0"/>
                    </a:lnTo>
                    <a:lnTo>
                      <a:pt x="83" y="1"/>
                    </a:lnTo>
                    <a:lnTo>
                      <a:pt x="71" y="4"/>
                    </a:lnTo>
                    <a:lnTo>
                      <a:pt x="59" y="9"/>
                    </a:lnTo>
                    <a:lnTo>
                      <a:pt x="48" y="15"/>
                    </a:lnTo>
                    <a:lnTo>
                      <a:pt x="37" y="23"/>
                    </a:lnTo>
                    <a:lnTo>
                      <a:pt x="28" y="31"/>
                    </a:lnTo>
                    <a:lnTo>
                      <a:pt x="20" y="41"/>
                    </a:lnTo>
                    <a:lnTo>
                      <a:pt x="13" y="52"/>
                    </a:lnTo>
                    <a:lnTo>
                      <a:pt x="8" y="64"/>
                    </a:lnTo>
                    <a:lnTo>
                      <a:pt x="4" y="76"/>
                    </a:lnTo>
                    <a:lnTo>
                      <a:pt x="1" y="88"/>
                    </a:lnTo>
                    <a:lnTo>
                      <a:pt x="0" y="101"/>
                    </a:lnTo>
                    <a:lnTo>
                      <a:pt x="1" y="114"/>
                    </a:lnTo>
                    <a:lnTo>
                      <a:pt x="4" y="126"/>
                    </a:lnTo>
                    <a:lnTo>
                      <a:pt x="8" y="138"/>
                    </a:lnTo>
                    <a:lnTo>
                      <a:pt x="13" y="150"/>
                    </a:lnTo>
                    <a:lnTo>
                      <a:pt x="20" y="161"/>
                    </a:lnTo>
                    <a:lnTo>
                      <a:pt x="28" y="170"/>
                    </a:lnTo>
                    <a:lnTo>
                      <a:pt x="37" y="179"/>
                    </a:lnTo>
                    <a:lnTo>
                      <a:pt x="48" y="187"/>
                    </a:lnTo>
                    <a:lnTo>
                      <a:pt x="59" y="193"/>
                    </a:lnTo>
                    <a:lnTo>
                      <a:pt x="71" y="197"/>
                    </a:lnTo>
                    <a:lnTo>
                      <a:pt x="83" y="201"/>
                    </a:lnTo>
                    <a:lnTo>
                      <a:pt x="96" y="202"/>
                    </a:lnTo>
                    <a:lnTo>
                      <a:pt x="108" y="202"/>
                    </a:lnTo>
                    <a:lnTo>
                      <a:pt x="121" y="201"/>
                    </a:lnTo>
                    <a:lnTo>
                      <a:pt x="133" y="197"/>
                    </a:lnTo>
                    <a:lnTo>
                      <a:pt x="145" y="193"/>
                    </a:lnTo>
                    <a:lnTo>
                      <a:pt x="156" y="187"/>
                    </a:lnTo>
                    <a:lnTo>
                      <a:pt x="167" y="179"/>
                    </a:lnTo>
                    <a:lnTo>
                      <a:pt x="176" y="170"/>
                    </a:lnTo>
                    <a:lnTo>
                      <a:pt x="184" y="161"/>
                    </a:lnTo>
                    <a:lnTo>
                      <a:pt x="191" y="150"/>
                    </a:lnTo>
                    <a:lnTo>
                      <a:pt x="196" y="138"/>
                    </a:lnTo>
                    <a:lnTo>
                      <a:pt x="200" y="126"/>
                    </a:lnTo>
                    <a:lnTo>
                      <a:pt x="203" y="114"/>
                    </a:lnTo>
                    <a:lnTo>
                      <a:pt x="203" y="101"/>
                    </a:lnTo>
                    <a:lnTo>
                      <a:pt x="203" y="88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02" name="Freeform 1192"/>
              <p:cNvSpPr>
                <a:spLocks/>
              </p:cNvSpPr>
              <p:nvPr/>
            </p:nvSpPr>
            <p:spPr bwMode="auto">
              <a:xfrm>
                <a:off x="5989" y="2357"/>
                <a:ext cx="189" cy="188"/>
              </a:xfrm>
              <a:custGeom>
                <a:avLst/>
                <a:gdLst>
                  <a:gd name="T0" fmla="*/ 363 w 365"/>
                  <a:gd name="T1" fmla="*/ 159 h 364"/>
                  <a:gd name="T2" fmla="*/ 363 w 365"/>
                  <a:gd name="T3" fmla="*/ 159 h 364"/>
                  <a:gd name="T4" fmla="*/ 359 w 365"/>
                  <a:gd name="T5" fmla="*/ 136 h 364"/>
                  <a:gd name="T6" fmla="*/ 352 w 365"/>
                  <a:gd name="T7" fmla="*/ 115 h 364"/>
                  <a:gd name="T8" fmla="*/ 342 w 365"/>
                  <a:gd name="T9" fmla="*/ 94 h 364"/>
                  <a:gd name="T10" fmla="*/ 330 w 365"/>
                  <a:gd name="T11" fmla="*/ 75 h 364"/>
                  <a:gd name="T12" fmla="*/ 315 w 365"/>
                  <a:gd name="T13" fmla="*/ 57 h 364"/>
                  <a:gd name="T14" fmla="*/ 299 w 365"/>
                  <a:gd name="T15" fmla="*/ 41 h 364"/>
                  <a:gd name="T16" fmla="*/ 280 w 365"/>
                  <a:gd name="T17" fmla="*/ 28 h 364"/>
                  <a:gd name="T18" fmla="*/ 260 w 365"/>
                  <a:gd name="T19" fmla="*/ 17 h 364"/>
                  <a:gd name="T20" fmla="*/ 239 w 365"/>
                  <a:gd name="T21" fmla="*/ 8 h 364"/>
                  <a:gd name="T22" fmla="*/ 217 w 365"/>
                  <a:gd name="T23" fmla="*/ 3 h 364"/>
                  <a:gd name="T24" fmla="*/ 194 w 365"/>
                  <a:gd name="T25" fmla="*/ 0 h 364"/>
                  <a:gd name="T26" fmla="*/ 171 w 365"/>
                  <a:gd name="T27" fmla="*/ 0 h 364"/>
                  <a:gd name="T28" fmla="*/ 148 w 365"/>
                  <a:gd name="T29" fmla="*/ 3 h 364"/>
                  <a:gd name="T30" fmla="*/ 126 w 365"/>
                  <a:gd name="T31" fmla="*/ 8 h 364"/>
                  <a:gd name="T32" fmla="*/ 105 w 365"/>
                  <a:gd name="T33" fmla="*/ 17 h 364"/>
                  <a:gd name="T34" fmla="*/ 85 w 365"/>
                  <a:gd name="T35" fmla="*/ 28 h 364"/>
                  <a:gd name="T36" fmla="*/ 66 w 365"/>
                  <a:gd name="T37" fmla="*/ 41 h 364"/>
                  <a:gd name="T38" fmla="*/ 49 w 365"/>
                  <a:gd name="T39" fmla="*/ 57 h 364"/>
                  <a:gd name="T40" fmla="*/ 35 w 365"/>
                  <a:gd name="T41" fmla="*/ 75 h 364"/>
                  <a:gd name="T42" fmla="*/ 23 w 365"/>
                  <a:gd name="T43" fmla="*/ 94 h 364"/>
                  <a:gd name="T44" fmla="*/ 13 w 365"/>
                  <a:gd name="T45" fmla="*/ 115 h 364"/>
                  <a:gd name="T46" fmla="*/ 6 w 365"/>
                  <a:gd name="T47" fmla="*/ 136 h 364"/>
                  <a:gd name="T48" fmla="*/ 1 w 365"/>
                  <a:gd name="T49" fmla="*/ 159 h 364"/>
                  <a:gd name="T50" fmla="*/ 0 w 365"/>
                  <a:gd name="T51" fmla="*/ 182 h 364"/>
                  <a:gd name="T52" fmla="*/ 1 w 365"/>
                  <a:gd name="T53" fmla="*/ 205 h 364"/>
                  <a:gd name="T54" fmla="*/ 6 w 365"/>
                  <a:gd name="T55" fmla="*/ 227 h 364"/>
                  <a:gd name="T56" fmla="*/ 13 w 365"/>
                  <a:gd name="T57" fmla="*/ 249 h 364"/>
                  <a:gd name="T58" fmla="*/ 23 w 365"/>
                  <a:gd name="T59" fmla="*/ 270 h 364"/>
                  <a:gd name="T60" fmla="*/ 35 w 365"/>
                  <a:gd name="T61" fmla="*/ 289 h 364"/>
                  <a:gd name="T62" fmla="*/ 49 w 365"/>
                  <a:gd name="T63" fmla="*/ 307 h 364"/>
                  <a:gd name="T64" fmla="*/ 66 w 365"/>
                  <a:gd name="T65" fmla="*/ 322 h 364"/>
                  <a:gd name="T66" fmla="*/ 85 w 365"/>
                  <a:gd name="T67" fmla="*/ 336 h 364"/>
                  <a:gd name="T68" fmla="*/ 105 w 365"/>
                  <a:gd name="T69" fmla="*/ 347 h 364"/>
                  <a:gd name="T70" fmla="*/ 126 w 365"/>
                  <a:gd name="T71" fmla="*/ 355 h 364"/>
                  <a:gd name="T72" fmla="*/ 148 w 365"/>
                  <a:gd name="T73" fmla="*/ 361 h 364"/>
                  <a:gd name="T74" fmla="*/ 171 w 365"/>
                  <a:gd name="T75" fmla="*/ 364 h 364"/>
                  <a:gd name="T76" fmla="*/ 194 w 365"/>
                  <a:gd name="T77" fmla="*/ 364 h 364"/>
                  <a:gd name="T78" fmla="*/ 217 w 365"/>
                  <a:gd name="T79" fmla="*/ 361 h 364"/>
                  <a:gd name="T80" fmla="*/ 239 w 365"/>
                  <a:gd name="T81" fmla="*/ 355 h 364"/>
                  <a:gd name="T82" fmla="*/ 260 w 365"/>
                  <a:gd name="T83" fmla="*/ 347 h 364"/>
                  <a:gd name="T84" fmla="*/ 280 w 365"/>
                  <a:gd name="T85" fmla="*/ 336 h 364"/>
                  <a:gd name="T86" fmla="*/ 299 w 365"/>
                  <a:gd name="T87" fmla="*/ 322 h 364"/>
                  <a:gd name="T88" fmla="*/ 315 w 365"/>
                  <a:gd name="T89" fmla="*/ 307 h 364"/>
                  <a:gd name="T90" fmla="*/ 330 w 365"/>
                  <a:gd name="T91" fmla="*/ 289 h 364"/>
                  <a:gd name="T92" fmla="*/ 342 w 365"/>
                  <a:gd name="T93" fmla="*/ 270 h 364"/>
                  <a:gd name="T94" fmla="*/ 352 w 365"/>
                  <a:gd name="T95" fmla="*/ 249 h 364"/>
                  <a:gd name="T96" fmla="*/ 359 w 365"/>
                  <a:gd name="T97" fmla="*/ 227 h 364"/>
                  <a:gd name="T98" fmla="*/ 363 w 365"/>
                  <a:gd name="T99" fmla="*/ 205 h 364"/>
                  <a:gd name="T100" fmla="*/ 365 w 365"/>
                  <a:gd name="T101" fmla="*/ 182 h 364"/>
                  <a:gd name="T102" fmla="*/ 363 w 365"/>
                  <a:gd name="T103" fmla="*/ 159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65" h="364">
                    <a:moveTo>
                      <a:pt x="363" y="159"/>
                    </a:moveTo>
                    <a:lnTo>
                      <a:pt x="363" y="159"/>
                    </a:lnTo>
                    <a:lnTo>
                      <a:pt x="359" y="136"/>
                    </a:lnTo>
                    <a:lnTo>
                      <a:pt x="352" y="115"/>
                    </a:lnTo>
                    <a:lnTo>
                      <a:pt x="342" y="94"/>
                    </a:lnTo>
                    <a:lnTo>
                      <a:pt x="330" y="75"/>
                    </a:lnTo>
                    <a:lnTo>
                      <a:pt x="315" y="57"/>
                    </a:lnTo>
                    <a:lnTo>
                      <a:pt x="299" y="41"/>
                    </a:lnTo>
                    <a:lnTo>
                      <a:pt x="280" y="28"/>
                    </a:lnTo>
                    <a:lnTo>
                      <a:pt x="260" y="17"/>
                    </a:lnTo>
                    <a:lnTo>
                      <a:pt x="239" y="8"/>
                    </a:lnTo>
                    <a:lnTo>
                      <a:pt x="217" y="3"/>
                    </a:lnTo>
                    <a:lnTo>
                      <a:pt x="194" y="0"/>
                    </a:lnTo>
                    <a:lnTo>
                      <a:pt x="171" y="0"/>
                    </a:lnTo>
                    <a:lnTo>
                      <a:pt x="148" y="3"/>
                    </a:lnTo>
                    <a:lnTo>
                      <a:pt x="126" y="8"/>
                    </a:lnTo>
                    <a:lnTo>
                      <a:pt x="105" y="17"/>
                    </a:lnTo>
                    <a:lnTo>
                      <a:pt x="85" y="28"/>
                    </a:lnTo>
                    <a:lnTo>
                      <a:pt x="66" y="41"/>
                    </a:lnTo>
                    <a:lnTo>
                      <a:pt x="49" y="57"/>
                    </a:lnTo>
                    <a:lnTo>
                      <a:pt x="35" y="75"/>
                    </a:lnTo>
                    <a:lnTo>
                      <a:pt x="23" y="94"/>
                    </a:lnTo>
                    <a:lnTo>
                      <a:pt x="13" y="115"/>
                    </a:lnTo>
                    <a:lnTo>
                      <a:pt x="6" y="136"/>
                    </a:lnTo>
                    <a:lnTo>
                      <a:pt x="1" y="159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6" y="227"/>
                    </a:lnTo>
                    <a:lnTo>
                      <a:pt x="13" y="249"/>
                    </a:lnTo>
                    <a:lnTo>
                      <a:pt x="23" y="270"/>
                    </a:lnTo>
                    <a:lnTo>
                      <a:pt x="35" y="289"/>
                    </a:lnTo>
                    <a:lnTo>
                      <a:pt x="49" y="307"/>
                    </a:lnTo>
                    <a:lnTo>
                      <a:pt x="66" y="322"/>
                    </a:lnTo>
                    <a:lnTo>
                      <a:pt x="85" y="336"/>
                    </a:lnTo>
                    <a:lnTo>
                      <a:pt x="105" y="347"/>
                    </a:lnTo>
                    <a:lnTo>
                      <a:pt x="126" y="355"/>
                    </a:lnTo>
                    <a:lnTo>
                      <a:pt x="148" y="361"/>
                    </a:lnTo>
                    <a:lnTo>
                      <a:pt x="171" y="364"/>
                    </a:lnTo>
                    <a:lnTo>
                      <a:pt x="194" y="364"/>
                    </a:lnTo>
                    <a:lnTo>
                      <a:pt x="217" y="361"/>
                    </a:lnTo>
                    <a:lnTo>
                      <a:pt x="239" y="355"/>
                    </a:lnTo>
                    <a:lnTo>
                      <a:pt x="260" y="347"/>
                    </a:lnTo>
                    <a:lnTo>
                      <a:pt x="280" y="336"/>
                    </a:lnTo>
                    <a:lnTo>
                      <a:pt x="299" y="322"/>
                    </a:lnTo>
                    <a:lnTo>
                      <a:pt x="315" y="307"/>
                    </a:lnTo>
                    <a:lnTo>
                      <a:pt x="330" y="289"/>
                    </a:lnTo>
                    <a:lnTo>
                      <a:pt x="342" y="270"/>
                    </a:lnTo>
                    <a:lnTo>
                      <a:pt x="352" y="249"/>
                    </a:lnTo>
                    <a:lnTo>
                      <a:pt x="359" y="227"/>
                    </a:lnTo>
                    <a:lnTo>
                      <a:pt x="363" y="205"/>
                    </a:lnTo>
                    <a:lnTo>
                      <a:pt x="365" y="182"/>
                    </a:lnTo>
                    <a:lnTo>
                      <a:pt x="363" y="15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03" name="Freeform 1193"/>
              <p:cNvSpPr>
                <a:spLocks/>
              </p:cNvSpPr>
              <p:nvPr/>
            </p:nvSpPr>
            <p:spPr bwMode="auto">
              <a:xfrm>
                <a:off x="5989" y="2357"/>
                <a:ext cx="189" cy="188"/>
              </a:xfrm>
              <a:custGeom>
                <a:avLst/>
                <a:gdLst>
                  <a:gd name="T0" fmla="*/ 363 w 365"/>
                  <a:gd name="T1" fmla="*/ 159 h 364"/>
                  <a:gd name="T2" fmla="*/ 363 w 365"/>
                  <a:gd name="T3" fmla="*/ 159 h 364"/>
                  <a:gd name="T4" fmla="*/ 359 w 365"/>
                  <a:gd name="T5" fmla="*/ 136 h 364"/>
                  <a:gd name="T6" fmla="*/ 352 w 365"/>
                  <a:gd name="T7" fmla="*/ 115 h 364"/>
                  <a:gd name="T8" fmla="*/ 342 w 365"/>
                  <a:gd name="T9" fmla="*/ 94 h 364"/>
                  <a:gd name="T10" fmla="*/ 330 w 365"/>
                  <a:gd name="T11" fmla="*/ 75 h 364"/>
                  <a:gd name="T12" fmla="*/ 315 w 365"/>
                  <a:gd name="T13" fmla="*/ 57 h 364"/>
                  <a:gd name="T14" fmla="*/ 299 w 365"/>
                  <a:gd name="T15" fmla="*/ 41 h 364"/>
                  <a:gd name="T16" fmla="*/ 280 w 365"/>
                  <a:gd name="T17" fmla="*/ 28 h 364"/>
                  <a:gd name="T18" fmla="*/ 260 w 365"/>
                  <a:gd name="T19" fmla="*/ 17 h 364"/>
                  <a:gd name="T20" fmla="*/ 239 w 365"/>
                  <a:gd name="T21" fmla="*/ 8 h 364"/>
                  <a:gd name="T22" fmla="*/ 217 w 365"/>
                  <a:gd name="T23" fmla="*/ 3 h 364"/>
                  <a:gd name="T24" fmla="*/ 194 w 365"/>
                  <a:gd name="T25" fmla="*/ 0 h 364"/>
                  <a:gd name="T26" fmla="*/ 171 w 365"/>
                  <a:gd name="T27" fmla="*/ 0 h 364"/>
                  <a:gd name="T28" fmla="*/ 148 w 365"/>
                  <a:gd name="T29" fmla="*/ 3 h 364"/>
                  <a:gd name="T30" fmla="*/ 126 w 365"/>
                  <a:gd name="T31" fmla="*/ 8 h 364"/>
                  <a:gd name="T32" fmla="*/ 105 w 365"/>
                  <a:gd name="T33" fmla="*/ 17 h 364"/>
                  <a:gd name="T34" fmla="*/ 85 w 365"/>
                  <a:gd name="T35" fmla="*/ 28 h 364"/>
                  <a:gd name="T36" fmla="*/ 66 w 365"/>
                  <a:gd name="T37" fmla="*/ 41 h 364"/>
                  <a:gd name="T38" fmla="*/ 49 w 365"/>
                  <a:gd name="T39" fmla="*/ 57 h 364"/>
                  <a:gd name="T40" fmla="*/ 35 w 365"/>
                  <a:gd name="T41" fmla="*/ 75 h 364"/>
                  <a:gd name="T42" fmla="*/ 23 w 365"/>
                  <a:gd name="T43" fmla="*/ 94 h 364"/>
                  <a:gd name="T44" fmla="*/ 13 w 365"/>
                  <a:gd name="T45" fmla="*/ 115 h 364"/>
                  <a:gd name="T46" fmla="*/ 6 w 365"/>
                  <a:gd name="T47" fmla="*/ 136 h 364"/>
                  <a:gd name="T48" fmla="*/ 1 w 365"/>
                  <a:gd name="T49" fmla="*/ 159 h 364"/>
                  <a:gd name="T50" fmla="*/ 0 w 365"/>
                  <a:gd name="T51" fmla="*/ 182 h 364"/>
                  <a:gd name="T52" fmla="*/ 1 w 365"/>
                  <a:gd name="T53" fmla="*/ 205 h 364"/>
                  <a:gd name="T54" fmla="*/ 6 w 365"/>
                  <a:gd name="T55" fmla="*/ 227 h 364"/>
                  <a:gd name="T56" fmla="*/ 13 w 365"/>
                  <a:gd name="T57" fmla="*/ 249 h 364"/>
                  <a:gd name="T58" fmla="*/ 23 w 365"/>
                  <a:gd name="T59" fmla="*/ 270 h 364"/>
                  <a:gd name="T60" fmla="*/ 35 w 365"/>
                  <a:gd name="T61" fmla="*/ 289 h 364"/>
                  <a:gd name="T62" fmla="*/ 49 w 365"/>
                  <a:gd name="T63" fmla="*/ 307 h 364"/>
                  <a:gd name="T64" fmla="*/ 66 w 365"/>
                  <a:gd name="T65" fmla="*/ 322 h 364"/>
                  <a:gd name="T66" fmla="*/ 85 w 365"/>
                  <a:gd name="T67" fmla="*/ 336 h 364"/>
                  <a:gd name="T68" fmla="*/ 105 w 365"/>
                  <a:gd name="T69" fmla="*/ 347 h 364"/>
                  <a:gd name="T70" fmla="*/ 126 w 365"/>
                  <a:gd name="T71" fmla="*/ 355 h 364"/>
                  <a:gd name="T72" fmla="*/ 148 w 365"/>
                  <a:gd name="T73" fmla="*/ 361 h 364"/>
                  <a:gd name="T74" fmla="*/ 171 w 365"/>
                  <a:gd name="T75" fmla="*/ 364 h 364"/>
                  <a:gd name="T76" fmla="*/ 194 w 365"/>
                  <a:gd name="T77" fmla="*/ 364 h 364"/>
                  <a:gd name="T78" fmla="*/ 217 w 365"/>
                  <a:gd name="T79" fmla="*/ 361 h 364"/>
                  <a:gd name="T80" fmla="*/ 239 w 365"/>
                  <a:gd name="T81" fmla="*/ 355 h 364"/>
                  <a:gd name="T82" fmla="*/ 260 w 365"/>
                  <a:gd name="T83" fmla="*/ 347 h 364"/>
                  <a:gd name="T84" fmla="*/ 280 w 365"/>
                  <a:gd name="T85" fmla="*/ 336 h 364"/>
                  <a:gd name="T86" fmla="*/ 299 w 365"/>
                  <a:gd name="T87" fmla="*/ 322 h 364"/>
                  <a:gd name="T88" fmla="*/ 315 w 365"/>
                  <a:gd name="T89" fmla="*/ 307 h 364"/>
                  <a:gd name="T90" fmla="*/ 330 w 365"/>
                  <a:gd name="T91" fmla="*/ 289 h 364"/>
                  <a:gd name="T92" fmla="*/ 342 w 365"/>
                  <a:gd name="T93" fmla="*/ 270 h 364"/>
                  <a:gd name="T94" fmla="*/ 352 w 365"/>
                  <a:gd name="T95" fmla="*/ 249 h 364"/>
                  <a:gd name="T96" fmla="*/ 359 w 365"/>
                  <a:gd name="T97" fmla="*/ 227 h 364"/>
                  <a:gd name="T98" fmla="*/ 363 w 365"/>
                  <a:gd name="T99" fmla="*/ 205 h 364"/>
                  <a:gd name="T100" fmla="*/ 365 w 365"/>
                  <a:gd name="T101" fmla="*/ 182 h 364"/>
                  <a:gd name="T102" fmla="*/ 363 w 365"/>
                  <a:gd name="T103" fmla="*/ 159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65" h="364">
                    <a:moveTo>
                      <a:pt x="363" y="159"/>
                    </a:moveTo>
                    <a:lnTo>
                      <a:pt x="363" y="159"/>
                    </a:lnTo>
                    <a:lnTo>
                      <a:pt x="359" y="136"/>
                    </a:lnTo>
                    <a:lnTo>
                      <a:pt x="352" y="115"/>
                    </a:lnTo>
                    <a:lnTo>
                      <a:pt x="342" y="94"/>
                    </a:lnTo>
                    <a:lnTo>
                      <a:pt x="330" y="75"/>
                    </a:lnTo>
                    <a:lnTo>
                      <a:pt x="315" y="57"/>
                    </a:lnTo>
                    <a:lnTo>
                      <a:pt x="299" y="41"/>
                    </a:lnTo>
                    <a:lnTo>
                      <a:pt x="280" y="28"/>
                    </a:lnTo>
                    <a:lnTo>
                      <a:pt x="260" y="17"/>
                    </a:lnTo>
                    <a:lnTo>
                      <a:pt x="239" y="8"/>
                    </a:lnTo>
                    <a:lnTo>
                      <a:pt x="217" y="3"/>
                    </a:lnTo>
                    <a:lnTo>
                      <a:pt x="194" y="0"/>
                    </a:lnTo>
                    <a:lnTo>
                      <a:pt x="171" y="0"/>
                    </a:lnTo>
                    <a:lnTo>
                      <a:pt x="148" y="3"/>
                    </a:lnTo>
                    <a:lnTo>
                      <a:pt x="126" y="8"/>
                    </a:lnTo>
                    <a:lnTo>
                      <a:pt x="105" y="17"/>
                    </a:lnTo>
                    <a:lnTo>
                      <a:pt x="85" y="28"/>
                    </a:lnTo>
                    <a:lnTo>
                      <a:pt x="66" y="41"/>
                    </a:lnTo>
                    <a:lnTo>
                      <a:pt x="49" y="57"/>
                    </a:lnTo>
                    <a:lnTo>
                      <a:pt x="35" y="75"/>
                    </a:lnTo>
                    <a:lnTo>
                      <a:pt x="23" y="94"/>
                    </a:lnTo>
                    <a:lnTo>
                      <a:pt x="13" y="115"/>
                    </a:lnTo>
                    <a:lnTo>
                      <a:pt x="6" y="136"/>
                    </a:lnTo>
                    <a:lnTo>
                      <a:pt x="1" y="159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6" y="227"/>
                    </a:lnTo>
                    <a:lnTo>
                      <a:pt x="13" y="249"/>
                    </a:lnTo>
                    <a:lnTo>
                      <a:pt x="23" y="270"/>
                    </a:lnTo>
                    <a:lnTo>
                      <a:pt x="35" y="289"/>
                    </a:lnTo>
                    <a:lnTo>
                      <a:pt x="49" y="307"/>
                    </a:lnTo>
                    <a:lnTo>
                      <a:pt x="66" y="322"/>
                    </a:lnTo>
                    <a:lnTo>
                      <a:pt x="85" y="336"/>
                    </a:lnTo>
                    <a:lnTo>
                      <a:pt x="105" y="347"/>
                    </a:lnTo>
                    <a:lnTo>
                      <a:pt x="126" y="355"/>
                    </a:lnTo>
                    <a:lnTo>
                      <a:pt x="148" y="361"/>
                    </a:lnTo>
                    <a:lnTo>
                      <a:pt x="171" y="364"/>
                    </a:lnTo>
                    <a:lnTo>
                      <a:pt x="194" y="364"/>
                    </a:lnTo>
                    <a:lnTo>
                      <a:pt x="217" y="361"/>
                    </a:lnTo>
                    <a:lnTo>
                      <a:pt x="239" y="355"/>
                    </a:lnTo>
                    <a:lnTo>
                      <a:pt x="260" y="347"/>
                    </a:lnTo>
                    <a:lnTo>
                      <a:pt x="280" y="336"/>
                    </a:lnTo>
                    <a:lnTo>
                      <a:pt x="299" y="322"/>
                    </a:lnTo>
                    <a:lnTo>
                      <a:pt x="315" y="307"/>
                    </a:lnTo>
                    <a:lnTo>
                      <a:pt x="330" y="289"/>
                    </a:lnTo>
                    <a:lnTo>
                      <a:pt x="342" y="270"/>
                    </a:lnTo>
                    <a:lnTo>
                      <a:pt x="352" y="249"/>
                    </a:lnTo>
                    <a:lnTo>
                      <a:pt x="359" y="227"/>
                    </a:lnTo>
                    <a:lnTo>
                      <a:pt x="363" y="205"/>
                    </a:lnTo>
                    <a:lnTo>
                      <a:pt x="365" y="182"/>
                    </a:lnTo>
                    <a:lnTo>
                      <a:pt x="363" y="15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04" name="Freeform 1194"/>
              <p:cNvSpPr>
                <a:spLocks/>
              </p:cNvSpPr>
              <p:nvPr/>
            </p:nvSpPr>
            <p:spPr bwMode="auto">
              <a:xfrm>
                <a:off x="6115" y="3098"/>
                <a:ext cx="90" cy="90"/>
              </a:xfrm>
              <a:custGeom>
                <a:avLst/>
                <a:gdLst>
                  <a:gd name="T0" fmla="*/ 174 w 175"/>
                  <a:gd name="T1" fmla="*/ 77 h 175"/>
                  <a:gd name="T2" fmla="*/ 174 w 175"/>
                  <a:gd name="T3" fmla="*/ 77 h 175"/>
                  <a:gd name="T4" fmla="*/ 172 w 175"/>
                  <a:gd name="T5" fmla="*/ 66 h 175"/>
                  <a:gd name="T6" fmla="*/ 169 w 175"/>
                  <a:gd name="T7" fmla="*/ 55 h 175"/>
                  <a:gd name="T8" fmla="*/ 164 w 175"/>
                  <a:gd name="T9" fmla="*/ 45 h 175"/>
                  <a:gd name="T10" fmla="*/ 158 w 175"/>
                  <a:gd name="T11" fmla="*/ 36 h 175"/>
                  <a:gd name="T12" fmla="*/ 152 w 175"/>
                  <a:gd name="T13" fmla="*/ 28 h 175"/>
                  <a:gd name="T14" fmla="*/ 144 w 175"/>
                  <a:gd name="T15" fmla="*/ 20 h 175"/>
                  <a:gd name="T16" fmla="*/ 135 w 175"/>
                  <a:gd name="T17" fmla="*/ 14 h 175"/>
                  <a:gd name="T18" fmla="*/ 125 w 175"/>
                  <a:gd name="T19" fmla="*/ 8 h 175"/>
                  <a:gd name="T20" fmla="*/ 115 w 175"/>
                  <a:gd name="T21" fmla="*/ 4 h 175"/>
                  <a:gd name="T22" fmla="*/ 104 w 175"/>
                  <a:gd name="T23" fmla="*/ 2 h 175"/>
                  <a:gd name="T24" fmla="*/ 93 w 175"/>
                  <a:gd name="T25" fmla="*/ 0 h 175"/>
                  <a:gd name="T26" fmla="*/ 82 w 175"/>
                  <a:gd name="T27" fmla="*/ 0 h 175"/>
                  <a:gd name="T28" fmla="*/ 71 w 175"/>
                  <a:gd name="T29" fmla="*/ 2 h 175"/>
                  <a:gd name="T30" fmla="*/ 61 w 175"/>
                  <a:gd name="T31" fmla="*/ 4 h 175"/>
                  <a:gd name="T32" fmla="*/ 50 w 175"/>
                  <a:gd name="T33" fmla="*/ 8 h 175"/>
                  <a:gd name="T34" fmla="*/ 41 w 175"/>
                  <a:gd name="T35" fmla="*/ 14 h 175"/>
                  <a:gd name="T36" fmla="*/ 32 w 175"/>
                  <a:gd name="T37" fmla="*/ 20 h 175"/>
                  <a:gd name="T38" fmla="*/ 24 w 175"/>
                  <a:gd name="T39" fmla="*/ 28 h 175"/>
                  <a:gd name="T40" fmla="*/ 17 w 175"/>
                  <a:gd name="T41" fmla="*/ 36 h 175"/>
                  <a:gd name="T42" fmla="*/ 11 w 175"/>
                  <a:gd name="T43" fmla="*/ 45 h 175"/>
                  <a:gd name="T44" fmla="*/ 6 w 175"/>
                  <a:gd name="T45" fmla="*/ 55 h 175"/>
                  <a:gd name="T46" fmla="*/ 3 w 175"/>
                  <a:gd name="T47" fmla="*/ 66 h 175"/>
                  <a:gd name="T48" fmla="*/ 1 w 175"/>
                  <a:gd name="T49" fmla="*/ 77 h 175"/>
                  <a:gd name="T50" fmla="*/ 0 w 175"/>
                  <a:gd name="T51" fmla="*/ 88 h 175"/>
                  <a:gd name="T52" fmla="*/ 1 w 175"/>
                  <a:gd name="T53" fmla="*/ 98 h 175"/>
                  <a:gd name="T54" fmla="*/ 3 w 175"/>
                  <a:gd name="T55" fmla="*/ 109 h 175"/>
                  <a:gd name="T56" fmla="*/ 6 w 175"/>
                  <a:gd name="T57" fmla="*/ 120 h 175"/>
                  <a:gd name="T58" fmla="*/ 11 w 175"/>
                  <a:gd name="T59" fmla="*/ 130 h 175"/>
                  <a:gd name="T60" fmla="*/ 17 w 175"/>
                  <a:gd name="T61" fmla="*/ 139 h 175"/>
                  <a:gd name="T62" fmla="*/ 24 w 175"/>
                  <a:gd name="T63" fmla="*/ 147 h 175"/>
                  <a:gd name="T64" fmla="*/ 32 w 175"/>
                  <a:gd name="T65" fmla="*/ 155 h 175"/>
                  <a:gd name="T66" fmla="*/ 41 w 175"/>
                  <a:gd name="T67" fmla="*/ 161 h 175"/>
                  <a:gd name="T68" fmla="*/ 50 w 175"/>
                  <a:gd name="T69" fmla="*/ 167 h 175"/>
                  <a:gd name="T70" fmla="*/ 61 w 175"/>
                  <a:gd name="T71" fmla="*/ 171 h 175"/>
                  <a:gd name="T72" fmla="*/ 71 w 175"/>
                  <a:gd name="T73" fmla="*/ 173 h 175"/>
                  <a:gd name="T74" fmla="*/ 82 w 175"/>
                  <a:gd name="T75" fmla="*/ 175 h 175"/>
                  <a:gd name="T76" fmla="*/ 93 w 175"/>
                  <a:gd name="T77" fmla="*/ 175 h 175"/>
                  <a:gd name="T78" fmla="*/ 104 w 175"/>
                  <a:gd name="T79" fmla="*/ 173 h 175"/>
                  <a:gd name="T80" fmla="*/ 115 w 175"/>
                  <a:gd name="T81" fmla="*/ 171 h 175"/>
                  <a:gd name="T82" fmla="*/ 125 w 175"/>
                  <a:gd name="T83" fmla="*/ 167 h 175"/>
                  <a:gd name="T84" fmla="*/ 135 w 175"/>
                  <a:gd name="T85" fmla="*/ 161 h 175"/>
                  <a:gd name="T86" fmla="*/ 144 w 175"/>
                  <a:gd name="T87" fmla="*/ 155 h 175"/>
                  <a:gd name="T88" fmla="*/ 152 w 175"/>
                  <a:gd name="T89" fmla="*/ 147 h 175"/>
                  <a:gd name="T90" fmla="*/ 158 w 175"/>
                  <a:gd name="T91" fmla="*/ 139 h 175"/>
                  <a:gd name="T92" fmla="*/ 164 w 175"/>
                  <a:gd name="T93" fmla="*/ 130 h 175"/>
                  <a:gd name="T94" fmla="*/ 169 w 175"/>
                  <a:gd name="T95" fmla="*/ 120 h 175"/>
                  <a:gd name="T96" fmla="*/ 172 w 175"/>
                  <a:gd name="T97" fmla="*/ 109 h 175"/>
                  <a:gd name="T98" fmla="*/ 174 w 175"/>
                  <a:gd name="T99" fmla="*/ 98 h 175"/>
                  <a:gd name="T100" fmla="*/ 175 w 175"/>
                  <a:gd name="T101" fmla="*/ 88 h 175"/>
                  <a:gd name="T102" fmla="*/ 174 w 175"/>
                  <a:gd name="T103" fmla="*/ 77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75" h="175">
                    <a:moveTo>
                      <a:pt x="174" y="77"/>
                    </a:moveTo>
                    <a:lnTo>
                      <a:pt x="174" y="77"/>
                    </a:lnTo>
                    <a:lnTo>
                      <a:pt x="172" y="66"/>
                    </a:lnTo>
                    <a:lnTo>
                      <a:pt x="169" y="55"/>
                    </a:lnTo>
                    <a:lnTo>
                      <a:pt x="164" y="45"/>
                    </a:lnTo>
                    <a:lnTo>
                      <a:pt x="158" y="36"/>
                    </a:lnTo>
                    <a:lnTo>
                      <a:pt x="152" y="28"/>
                    </a:lnTo>
                    <a:lnTo>
                      <a:pt x="144" y="20"/>
                    </a:lnTo>
                    <a:lnTo>
                      <a:pt x="135" y="14"/>
                    </a:lnTo>
                    <a:lnTo>
                      <a:pt x="125" y="8"/>
                    </a:lnTo>
                    <a:lnTo>
                      <a:pt x="115" y="4"/>
                    </a:lnTo>
                    <a:lnTo>
                      <a:pt x="104" y="2"/>
                    </a:lnTo>
                    <a:lnTo>
                      <a:pt x="93" y="0"/>
                    </a:lnTo>
                    <a:lnTo>
                      <a:pt x="82" y="0"/>
                    </a:lnTo>
                    <a:lnTo>
                      <a:pt x="71" y="2"/>
                    </a:lnTo>
                    <a:lnTo>
                      <a:pt x="61" y="4"/>
                    </a:lnTo>
                    <a:lnTo>
                      <a:pt x="50" y="8"/>
                    </a:lnTo>
                    <a:lnTo>
                      <a:pt x="41" y="14"/>
                    </a:lnTo>
                    <a:lnTo>
                      <a:pt x="32" y="20"/>
                    </a:lnTo>
                    <a:lnTo>
                      <a:pt x="24" y="28"/>
                    </a:lnTo>
                    <a:lnTo>
                      <a:pt x="17" y="36"/>
                    </a:lnTo>
                    <a:lnTo>
                      <a:pt x="11" y="45"/>
                    </a:lnTo>
                    <a:lnTo>
                      <a:pt x="6" y="55"/>
                    </a:lnTo>
                    <a:lnTo>
                      <a:pt x="3" y="66"/>
                    </a:lnTo>
                    <a:lnTo>
                      <a:pt x="1" y="77"/>
                    </a:lnTo>
                    <a:lnTo>
                      <a:pt x="0" y="88"/>
                    </a:lnTo>
                    <a:lnTo>
                      <a:pt x="1" y="98"/>
                    </a:lnTo>
                    <a:lnTo>
                      <a:pt x="3" y="109"/>
                    </a:lnTo>
                    <a:lnTo>
                      <a:pt x="6" y="120"/>
                    </a:lnTo>
                    <a:lnTo>
                      <a:pt x="11" y="130"/>
                    </a:lnTo>
                    <a:lnTo>
                      <a:pt x="17" y="139"/>
                    </a:lnTo>
                    <a:lnTo>
                      <a:pt x="24" y="147"/>
                    </a:lnTo>
                    <a:lnTo>
                      <a:pt x="32" y="155"/>
                    </a:lnTo>
                    <a:lnTo>
                      <a:pt x="41" y="161"/>
                    </a:lnTo>
                    <a:lnTo>
                      <a:pt x="50" y="167"/>
                    </a:lnTo>
                    <a:lnTo>
                      <a:pt x="61" y="171"/>
                    </a:lnTo>
                    <a:lnTo>
                      <a:pt x="71" y="173"/>
                    </a:lnTo>
                    <a:lnTo>
                      <a:pt x="82" y="175"/>
                    </a:lnTo>
                    <a:lnTo>
                      <a:pt x="93" y="175"/>
                    </a:lnTo>
                    <a:lnTo>
                      <a:pt x="104" y="173"/>
                    </a:lnTo>
                    <a:lnTo>
                      <a:pt x="115" y="171"/>
                    </a:lnTo>
                    <a:lnTo>
                      <a:pt x="125" y="167"/>
                    </a:lnTo>
                    <a:lnTo>
                      <a:pt x="135" y="161"/>
                    </a:lnTo>
                    <a:lnTo>
                      <a:pt x="144" y="155"/>
                    </a:lnTo>
                    <a:lnTo>
                      <a:pt x="152" y="147"/>
                    </a:lnTo>
                    <a:lnTo>
                      <a:pt x="158" y="139"/>
                    </a:lnTo>
                    <a:lnTo>
                      <a:pt x="164" y="130"/>
                    </a:lnTo>
                    <a:lnTo>
                      <a:pt x="169" y="120"/>
                    </a:lnTo>
                    <a:lnTo>
                      <a:pt x="172" y="109"/>
                    </a:lnTo>
                    <a:lnTo>
                      <a:pt x="174" y="98"/>
                    </a:lnTo>
                    <a:lnTo>
                      <a:pt x="175" y="88"/>
                    </a:lnTo>
                    <a:lnTo>
                      <a:pt x="174" y="7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05" name="Freeform 1195"/>
              <p:cNvSpPr>
                <a:spLocks/>
              </p:cNvSpPr>
              <p:nvPr/>
            </p:nvSpPr>
            <p:spPr bwMode="auto">
              <a:xfrm>
                <a:off x="6115" y="3098"/>
                <a:ext cx="90" cy="90"/>
              </a:xfrm>
              <a:custGeom>
                <a:avLst/>
                <a:gdLst>
                  <a:gd name="T0" fmla="*/ 174 w 175"/>
                  <a:gd name="T1" fmla="*/ 77 h 175"/>
                  <a:gd name="T2" fmla="*/ 174 w 175"/>
                  <a:gd name="T3" fmla="*/ 77 h 175"/>
                  <a:gd name="T4" fmla="*/ 172 w 175"/>
                  <a:gd name="T5" fmla="*/ 66 h 175"/>
                  <a:gd name="T6" fmla="*/ 169 w 175"/>
                  <a:gd name="T7" fmla="*/ 55 h 175"/>
                  <a:gd name="T8" fmla="*/ 164 w 175"/>
                  <a:gd name="T9" fmla="*/ 45 h 175"/>
                  <a:gd name="T10" fmla="*/ 158 w 175"/>
                  <a:gd name="T11" fmla="*/ 36 h 175"/>
                  <a:gd name="T12" fmla="*/ 152 w 175"/>
                  <a:gd name="T13" fmla="*/ 28 h 175"/>
                  <a:gd name="T14" fmla="*/ 144 w 175"/>
                  <a:gd name="T15" fmla="*/ 20 h 175"/>
                  <a:gd name="T16" fmla="*/ 135 w 175"/>
                  <a:gd name="T17" fmla="*/ 14 h 175"/>
                  <a:gd name="T18" fmla="*/ 125 w 175"/>
                  <a:gd name="T19" fmla="*/ 8 h 175"/>
                  <a:gd name="T20" fmla="*/ 115 w 175"/>
                  <a:gd name="T21" fmla="*/ 4 h 175"/>
                  <a:gd name="T22" fmla="*/ 104 w 175"/>
                  <a:gd name="T23" fmla="*/ 2 h 175"/>
                  <a:gd name="T24" fmla="*/ 93 w 175"/>
                  <a:gd name="T25" fmla="*/ 0 h 175"/>
                  <a:gd name="T26" fmla="*/ 82 w 175"/>
                  <a:gd name="T27" fmla="*/ 0 h 175"/>
                  <a:gd name="T28" fmla="*/ 71 w 175"/>
                  <a:gd name="T29" fmla="*/ 2 h 175"/>
                  <a:gd name="T30" fmla="*/ 61 w 175"/>
                  <a:gd name="T31" fmla="*/ 4 h 175"/>
                  <a:gd name="T32" fmla="*/ 50 w 175"/>
                  <a:gd name="T33" fmla="*/ 8 h 175"/>
                  <a:gd name="T34" fmla="*/ 41 w 175"/>
                  <a:gd name="T35" fmla="*/ 14 h 175"/>
                  <a:gd name="T36" fmla="*/ 32 w 175"/>
                  <a:gd name="T37" fmla="*/ 20 h 175"/>
                  <a:gd name="T38" fmla="*/ 24 w 175"/>
                  <a:gd name="T39" fmla="*/ 28 h 175"/>
                  <a:gd name="T40" fmla="*/ 17 w 175"/>
                  <a:gd name="T41" fmla="*/ 36 h 175"/>
                  <a:gd name="T42" fmla="*/ 11 w 175"/>
                  <a:gd name="T43" fmla="*/ 45 h 175"/>
                  <a:gd name="T44" fmla="*/ 6 w 175"/>
                  <a:gd name="T45" fmla="*/ 55 h 175"/>
                  <a:gd name="T46" fmla="*/ 3 w 175"/>
                  <a:gd name="T47" fmla="*/ 66 h 175"/>
                  <a:gd name="T48" fmla="*/ 1 w 175"/>
                  <a:gd name="T49" fmla="*/ 77 h 175"/>
                  <a:gd name="T50" fmla="*/ 0 w 175"/>
                  <a:gd name="T51" fmla="*/ 88 h 175"/>
                  <a:gd name="T52" fmla="*/ 1 w 175"/>
                  <a:gd name="T53" fmla="*/ 98 h 175"/>
                  <a:gd name="T54" fmla="*/ 3 w 175"/>
                  <a:gd name="T55" fmla="*/ 109 h 175"/>
                  <a:gd name="T56" fmla="*/ 6 w 175"/>
                  <a:gd name="T57" fmla="*/ 120 h 175"/>
                  <a:gd name="T58" fmla="*/ 11 w 175"/>
                  <a:gd name="T59" fmla="*/ 130 h 175"/>
                  <a:gd name="T60" fmla="*/ 17 w 175"/>
                  <a:gd name="T61" fmla="*/ 139 h 175"/>
                  <a:gd name="T62" fmla="*/ 24 w 175"/>
                  <a:gd name="T63" fmla="*/ 147 h 175"/>
                  <a:gd name="T64" fmla="*/ 32 w 175"/>
                  <a:gd name="T65" fmla="*/ 155 h 175"/>
                  <a:gd name="T66" fmla="*/ 41 w 175"/>
                  <a:gd name="T67" fmla="*/ 161 h 175"/>
                  <a:gd name="T68" fmla="*/ 50 w 175"/>
                  <a:gd name="T69" fmla="*/ 167 h 175"/>
                  <a:gd name="T70" fmla="*/ 61 w 175"/>
                  <a:gd name="T71" fmla="*/ 171 h 175"/>
                  <a:gd name="T72" fmla="*/ 71 w 175"/>
                  <a:gd name="T73" fmla="*/ 173 h 175"/>
                  <a:gd name="T74" fmla="*/ 82 w 175"/>
                  <a:gd name="T75" fmla="*/ 175 h 175"/>
                  <a:gd name="T76" fmla="*/ 93 w 175"/>
                  <a:gd name="T77" fmla="*/ 175 h 175"/>
                  <a:gd name="T78" fmla="*/ 104 w 175"/>
                  <a:gd name="T79" fmla="*/ 173 h 175"/>
                  <a:gd name="T80" fmla="*/ 115 w 175"/>
                  <a:gd name="T81" fmla="*/ 171 h 175"/>
                  <a:gd name="T82" fmla="*/ 125 w 175"/>
                  <a:gd name="T83" fmla="*/ 167 h 175"/>
                  <a:gd name="T84" fmla="*/ 135 w 175"/>
                  <a:gd name="T85" fmla="*/ 161 h 175"/>
                  <a:gd name="T86" fmla="*/ 144 w 175"/>
                  <a:gd name="T87" fmla="*/ 155 h 175"/>
                  <a:gd name="T88" fmla="*/ 152 w 175"/>
                  <a:gd name="T89" fmla="*/ 147 h 175"/>
                  <a:gd name="T90" fmla="*/ 158 w 175"/>
                  <a:gd name="T91" fmla="*/ 139 h 175"/>
                  <a:gd name="T92" fmla="*/ 164 w 175"/>
                  <a:gd name="T93" fmla="*/ 130 h 175"/>
                  <a:gd name="T94" fmla="*/ 169 w 175"/>
                  <a:gd name="T95" fmla="*/ 120 h 175"/>
                  <a:gd name="T96" fmla="*/ 172 w 175"/>
                  <a:gd name="T97" fmla="*/ 109 h 175"/>
                  <a:gd name="T98" fmla="*/ 174 w 175"/>
                  <a:gd name="T99" fmla="*/ 98 h 175"/>
                  <a:gd name="T100" fmla="*/ 175 w 175"/>
                  <a:gd name="T101" fmla="*/ 88 h 175"/>
                  <a:gd name="T102" fmla="*/ 174 w 175"/>
                  <a:gd name="T103" fmla="*/ 77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75" h="175">
                    <a:moveTo>
                      <a:pt x="174" y="77"/>
                    </a:moveTo>
                    <a:lnTo>
                      <a:pt x="174" y="77"/>
                    </a:lnTo>
                    <a:lnTo>
                      <a:pt x="172" y="66"/>
                    </a:lnTo>
                    <a:lnTo>
                      <a:pt x="169" y="55"/>
                    </a:lnTo>
                    <a:lnTo>
                      <a:pt x="164" y="45"/>
                    </a:lnTo>
                    <a:lnTo>
                      <a:pt x="158" y="36"/>
                    </a:lnTo>
                    <a:lnTo>
                      <a:pt x="152" y="28"/>
                    </a:lnTo>
                    <a:lnTo>
                      <a:pt x="144" y="20"/>
                    </a:lnTo>
                    <a:lnTo>
                      <a:pt x="135" y="14"/>
                    </a:lnTo>
                    <a:lnTo>
                      <a:pt x="125" y="8"/>
                    </a:lnTo>
                    <a:lnTo>
                      <a:pt x="115" y="4"/>
                    </a:lnTo>
                    <a:lnTo>
                      <a:pt x="104" y="2"/>
                    </a:lnTo>
                    <a:lnTo>
                      <a:pt x="93" y="0"/>
                    </a:lnTo>
                    <a:lnTo>
                      <a:pt x="82" y="0"/>
                    </a:lnTo>
                    <a:lnTo>
                      <a:pt x="71" y="2"/>
                    </a:lnTo>
                    <a:lnTo>
                      <a:pt x="61" y="4"/>
                    </a:lnTo>
                    <a:lnTo>
                      <a:pt x="50" y="8"/>
                    </a:lnTo>
                    <a:lnTo>
                      <a:pt x="41" y="14"/>
                    </a:lnTo>
                    <a:lnTo>
                      <a:pt x="32" y="20"/>
                    </a:lnTo>
                    <a:lnTo>
                      <a:pt x="24" y="28"/>
                    </a:lnTo>
                    <a:lnTo>
                      <a:pt x="17" y="36"/>
                    </a:lnTo>
                    <a:lnTo>
                      <a:pt x="11" y="45"/>
                    </a:lnTo>
                    <a:lnTo>
                      <a:pt x="6" y="55"/>
                    </a:lnTo>
                    <a:lnTo>
                      <a:pt x="3" y="66"/>
                    </a:lnTo>
                    <a:lnTo>
                      <a:pt x="1" y="77"/>
                    </a:lnTo>
                    <a:lnTo>
                      <a:pt x="0" y="88"/>
                    </a:lnTo>
                    <a:lnTo>
                      <a:pt x="1" y="98"/>
                    </a:lnTo>
                    <a:lnTo>
                      <a:pt x="3" y="109"/>
                    </a:lnTo>
                    <a:lnTo>
                      <a:pt x="6" y="120"/>
                    </a:lnTo>
                    <a:lnTo>
                      <a:pt x="11" y="130"/>
                    </a:lnTo>
                    <a:lnTo>
                      <a:pt x="17" y="139"/>
                    </a:lnTo>
                    <a:lnTo>
                      <a:pt x="24" y="147"/>
                    </a:lnTo>
                    <a:lnTo>
                      <a:pt x="32" y="155"/>
                    </a:lnTo>
                    <a:lnTo>
                      <a:pt x="41" y="161"/>
                    </a:lnTo>
                    <a:lnTo>
                      <a:pt x="50" y="167"/>
                    </a:lnTo>
                    <a:lnTo>
                      <a:pt x="61" y="171"/>
                    </a:lnTo>
                    <a:lnTo>
                      <a:pt x="71" y="173"/>
                    </a:lnTo>
                    <a:lnTo>
                      <a:pt x="82" y="175"/>
                    </a:lnTo>
                    <a:lnTo>
                      <a:pt x="93" y="175"/>
                    </a:lnTo>
                    <a:lnTo>
                      <a:pt x="104" y="173"/>
                    </a:lnTo>
                    <a:lnTo>
                      <a:pt x="115" y="171"/>
                    </a:lnTo>
                    <a:lnTo>
                      <a:pt x="125" y="167"/>
                    </a:lnTo>
                    <a:lnTo>
                      <a:pt x="135" y="161"/>
                    </a:lnTo>
                    <a:lnTo>
                      <a:pt x="144" y="155"/>
                    </a:lnTo>
                    <a:lnTo>
                      <a:pt x="152" y="147"/>
                    </a:lnTo>
                    <a:lnTo>
                      <a:pt x="158" y="139"/>
                    </a:lnTo>
                    <a:lnTo>
                      <a:pt x="164" y="130"/>
                    </a:lnTo>
                    <a:lnTo>
                      <a:pt x="169" y="120"/>
                    </a:lnTo>
                    <a:lnTo>
                      <a:pt x="172" y="109"/>
                    </a:lnTo>
                    <a:lnTo>
                      <a:pt x="174" y="98"/>
                    </a:lnTo>
                    <a:lnTo>
                      <a:pt x="175" y="88"/>
                    </a:lnTo>
                    <a:lnTo>
                      <a:pt x="174" y="77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06" name="Freeform 1196"/>
              <p:cNvSpPr>
                <a:spLocks/>
              </p:cNvSpPr>
              <p:nvPr/>
            </p:nvSpPr>
            <p:spPr bwMode="auto">
              <a:xfrm>
                <a:off x="6424" y="2393"/>
                <a:ext cx="180" cy="189"/>
              </a:xfrm>
              <a:custGeom>
                <a:avLst/>
                <a:gdLst>
                  <a:gd name="T0" fmla="*/ 216 w 349"/>
                  <a:gd name="T1" fmla="*/ 0 h 367"/>
                  <a:gd name="T2" fmla="*/ 216 w 349"/>
                  <a:gd name="T3" fmla="*/ 0 h 367"/>
                  <a:gd name="T4" fmla="*/ 0 w 349"/>
                  <a:gd name="T5" fmla="*/ 70 h 367"/>
                  <a:gd name="T6" fmla="*/ 0 w 349"/>
                  <a:gd name="T7" fmla="*/ 296 h 367"/>
                  <a:gd name="T8" fmla="*/ 216 w 349"/>
                  <a:gd name="T9" fmla="*/ 367 h 367"/>
                  <a:gd name="T10" fmla="*/ 349 w 349"/>
                  <a:gd name="T11" fmla="*/ 183 h 367"/>
                  <a:gd name="T12" fmla="*/ 216 w 349"/>
                  <a:gd name="T13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7">
                    <a:moveTo>
                      <a:pt x="216" y="0"/>
                    </a:moveTo>
                    <a:lnTo>
                      <a:pt x="216" y="0"/>
                    </a:lnTo>
                    <a:lnTo>
                      <a:pt x="0" y="70"/>
                    </a:lnTo>
                    <a:lnTo>
                      <a:pt x="0" y="296"/>
                    </a:lnTo>
                    <a:lnTo>
                      <a:pt x="216" y="367"/>
                    </a:lnTo>
                    <a:lnTo>
                      <a:pt x="349" y="183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FF8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07" name="Freeform 1197"/>
              <p:cNvSpPr>
                <a:spLocks/>
              </p:cNvSpPr>
              <p:nvPr/>
            </p:nvSpPr>
            <p:spPr bwMode="auto">
              <a:xfrm>
                <a:off x="6424" y="2393"/>
                <a:ext cx="180" cy="189"/>
              </a:xfrm>
              <a:custGeom>
                <a:avLst/>
                <a:gdLst>
                  <a:gd name="T0" fmla="*/ 216 w 349"/>
                  <a:gd name="T1" fmla="*/ 0 h 367"/>
                  <a:gd name="T2" fmla="*/ 216 w 349"/>
                  <a:gd name="T3" fmla="*/ 0 h 367"/>
                  <a:gd name="T4" fmla="*/ 0 w 349"/>
                  <a:gd name="T5" fmla="*/ 70 h 367"/>
                  <a:gd name="T6" fmla="*/ 0 w 349"/>
                  <a:gd name="T7" fmla="*/ 296 h 367"/>
                  <a:gd name="T8" fmla="*/ 216 w 349"/>
                  <a:gd name="T9" fmla="*/ 367 h 367"/>
                  <a:gd name="T10" fmla="*/ 349 w 349"/>
                  <a:gd name="T11" fmla="*/ 183 h 367"/>
                  <a:gd name="T12" fmla="*/ 216 w 349"/>
                  <a:gd name="T13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7">
                    <a:moveTo>
                      <a:pt x="216" y="0"/>
                    </a:moveTo>
                    <a:lnTo>
                      <a:pt x="216" y="0"/>
                    </a:lnTo>
                    <a:lnTo>
                      <a:pt x="0" y="70"/>
                    </a:lnTo>
                    <a:lnTo>
                      <a:pt x="0" y="296"/>
                    </a:lnTo>
                    <a:lnTo>
                      <a:pt x="216" y="367"/>
                    </a:lnTo>
                    <a:lnTo>
                      <a:pt x="349" y="183"/>
                    </a:lnTo>
                    <a:lnTo>
                      <a:pt x="216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08" name="Freeform 1198"/>
              <p:cNvSpPr>
                <a:spLocks/>
              </p:cNvSpPr>
              <p:nvPr/>
            </p:nvSpPr>
            <p:spPr bwMode="auto">
              <a:xfrm>
                <a:off x="6502" y="2789"/>
                <a:ext cx="100" cy="106"/>
              </a:xfrm>
              <a:custGeom>
                <a:avLst/>
                <a:gdLst>
                  <a:gd name="T0" fmla="*/ 120 w 194"/>
                  <a:gd name="T1" fmla="*/ 0 h 204"/>
                  <a:gd name="T2" fmla="*/ 120 w 194"/>
                  <a:gd name="T3" fmla="*/ 0 h 204"/>
                  <a:gd name="T4" fmla="*/ 0 w 194"/>
                  <a:gd name="T5" fmla="*/ 39 h 204"/>
                  <a:gd name="T6" fmla="*/ 0 w 194"/>
                  <a:gd name="T7" fmla="*/ 165 h 204"/>
                  <a:gd name="T8" fmla="*/ 120 w 194"/>
                  <a:gd name="T9" fmla="*/ 204 h 204"/>
                  <a:gd name="T10" fmla="*/ 194 w 194"/>
                  <a:gd name="T11" fmla="*/ 102 h 204"/>
                  <a:gd name="T12" fmla="*/ 120 w 194"/>
                  <a:gd name="T13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4" h="204">
                    <a:moveTo>
                      <a:pt x="120" y="0"/>
                    </a:moveTo>
                    <a:lnTo>
                      <a:pt x="120" y="0"/>
                    </a:lnTo>
                    <a:lnTo>
                      <a:pt x="0" y="39"/>
                    </a:lnTo>
                    <a:lnTo>
                      <a:pt x="0" y="165"/>
                    </a:lnTo>
                    <a:lnTo>
                      <a:pt x="120" y="204"/>
                    </a:lnTo>
                    <a:lnTo>
                      <a:pt x="194" y="102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FF8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09" name="Freeform 1199"/>
              <p:cNvSpPr>
                <a:spLocks/>
              </p:cNvSpPr>
              <p:nvPr/>
            </p:nvSpPr>
            <p:spPr bwMode="auto">
              <a:xfrm>
                <a:off x="6502" y="2789"/>
                <a:ext cx="100" cy="106"/>
              </a:xfrm>
              <a:custGeom>
                <a:avLst/>
                <a:gdLst>
                  <a:gd name="T0" fmla="*/ 120 w 194"/>
                  <a:gd name="T1" fmla="*/ 0 h 204"/>
                  <a:gd name="T2" fmla="*/ 120 w 194"/>
                  <a:gd name="T3" fmla="*/ 0 h 204"/>
                  <a:gd name="T4" fmla="*/ 0 w 194"/>
                  <a:gd name="T5" fmla="*/ 39 h 204"/>
                  <a:gd name="T6" fmla="*/ 0 w 194"/>
                  <a:gd name="T7" fmla="*/ 165 h 204"/>
                  <a:gd name="T8" fmla="*/ 120 w 194"/>
                  <a:gd name="T9" fmla="*/ 204 h 204"/>
                  <a:gd name="T10" fmla="*/ 194 w 194"/>
                  <a:gd name="T11" fmla="*/ 102 h 204"/>
                  <a:gd name="T12" fmla="*/ 120 w 194"/>
                  <a:gd name="T13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4" h="204">
                    <a:moveTo>
                      <a:pt x="120" y="0"/>
                    </a:moveTo>
                    <a:lnTo>
                      <a:pt x="120" y="0"/>
                    </a:lnTo>
                    <a:lnTo>
                      <a:pt x="0" y="39"/>
                    </a:lnTo>
                    <a:lnTo>
                      <a:pt x="0" y="165"/>
                    </a:lnTo>
                    <a:lnTo>
                      <a:pt x="120" y="204"/>
                    </a:lnTo>
                    <a:lnTo>
                      <a:pt x="194" y="102"/>
                    </a:lnTo>
                    <a:lnTo>
                      <a:pt x="120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10" name="Freeform 1200"/>
              <p:cNvSpPr>
                <a:spLocks/>
              </p:cNvSpPr>
              <p:nvPr/>
            </p:nvSpPr>
            <p:spPr bwMode="auto">
              <a:xfrm>
                <a:off x="4558" y="3121"/>
                <a:ext cx="96" cy="100"/>
              </a:xfrm>
              <a:custGeom>
                <a:avLst/>
                <a:gdLst>
                  <a:gd name="T0" fmla="*/ 113 w 184"/>
                  <a:gd name="T1" fmla="*/ 0 h 193"/>
                  <a:gd name="T2" fmla="*/ 113 w 184"/>
                  <a:gd name="T3" fmla="*/ 0 h 193"/>
                  <a:gd name="T4" fmla="*/ 0 w 184"/>
                  <a:gd name="T5" fmla="*/ 36 h 193"/>
                  <a:gd name="T6" fmla="*/ 0 w 184"/>
                  <a:gd name="T7" fmla="*/ 156 h 193"/>
                  <a:gd name="T8" fmla="*/ 113 w 184"/>
                  <a:gd name="T9" fmla="*/ 193 h 193"/>
                  <a:gd name="T10" fmla="*/ 184 w 184"/>
                  <a:gd name="T11" fmla="*/ 96 h 193"/>
                  <a:gd name="T12" fmla="*/ 113 w 184"/>
                  <a:gd name="T13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4" h="193">
                    <a:moveTo>
                      <a:pt x="113" y="0"/>
                    </a:moveTo>
                    <a:lnTo>
                      <a:pt x="113" y="0"/>
                    </a:lnTo>
                    <a:lnTo>
                      <a:pt x="0" y="36"/>
                    </a:lnTo>
                    <a:lnTo>
                      <a:pt x="0" y="156"/>
                    </a:lnTo>
                    <a:lnTo>
                      <a:pt x="113" y="193"/>
                    </a:lnTo>
                    <a:lnTo>
                      <a:pt x="184" y="96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11" name="Freeform 1201"/>
              <p:cNvSpPr>
                <a:spLocks/>
              </p:cNvSpPr>
              <p:nvPr/>
            </p:nvSpPr>
            <p:spPr bwMode="auto">
              <a:xfrm>
                <a:off x="4558" y="3121"/>
                <a:ext cx="96" cy="100"/>
              </a:xfrm>
              <a:custGeom>
                <a:avLst/>
                <a:gdLst>
                  <a:gd name="T0" fmla="*/ 113 w 184"/>
                  <a:gd name="T1" fmla="*/ 0 h 193"/>
                  <a:gd name="T2" fmla="*/ 113 w 184"/>
                  <a:gd name="T3" fmla="*/ 0 h 193"/>
                  <a:gd name="T4" fmla="*/ 0 w 184"/>
                  <a:gd name="T5" fmla="*/ 36 h 193"/>
                  <a:gd name="T6" fmla="*/ 0 w 184"/>
                  <a:gd name="T7" fmla="*/ 156 h 193"/>
                  <a:gd name="T8" fmla="*/ 113 w 184"/>
                  <a:gd name="T9" fmla="*/ 193 h 193"/>
                  <a:gd name="T10" fmla="*/ 184 w 184"/>
                  <a:gd name="T11" fmla="*/ 96 h 193"/>
                  <a:gd name="T12" fmla="*/ 113 w 184"/>
                  <a:gd name="T13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4" h="193">
                    <a:moveTo>
                      <a:pt x="113" y="0"/>
                    </a:moveTo>
                    <a:lnTo>
                      <a:pt x="113" y="0"/>
                    </a:lnTo>
                    <a:lnTo>
                      <a:pt x="0" y="36"/>
                    </a:lnTo>
                    <a:lnTo>
                      <a:pt x="0" y="156"/>
                    </a:lnTo>
                    <a:lnTo>
                      <a:pt x="113" y="193"/>
                    </a:lnTo>
                    <a:lnTo>
                      <a:pt x="184" y="96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12" name="Freeform 1202"/>
              <p:cNvSpPr>
                <a:spLocks/>
              </p:cNvSpPr>
              <p:nvPr/>
            </p:nvSpPr>
            <p:spPr bwMode="auto">
              <a:xfrm>
                <a:off x="4731" y="2095"/>
                <a:ext cx="136" cy="136"/>
              </a:xfrm>
              <a:custGeom>
                <a:avLst/>
                <a:gdLst>
                  <a:gd name="T0" fmla="*/ 263 w 264"/>
                  <a:gd name="T1" fmla="*/ 111 h 264"/>
                  <a:gd name="T2" fmla="*/ 263 w 264"/>
                  <a:gd name="T3" fmla="*/ 111 h 264"/>
                  <a:gd name="T4" fmla="*/ 258 w 264"/>
                  <a:gd name="T5" fmla="*/ 91 h 264"/>
                  <a:gd name="T6" fmla="*/ 250 w 264"/>
                  <a:gd name="T7" fmla="*/ 72 h 264"/>
                  <a:gd name="T8" fmla="*/ 239 w 264"/>
                  <a:gd name="T9" fmla="*/ 54 h 264"/>
                  <a:gd name="T10" fmla="*/ 226 w 264"/>
                  <a:gd name="T11" fmla="*/ 38 h 264"/>
                  <a:gd name="T12" fmla="*/ 210 w 264"/>
                  <a:gd name="T13" fmla="*/ 25 h 264"/>
                  <a:gd name="T14" fmla="*/ 192 w 264"/>
                  <a:gd name="T15" fmla="*/ 14 h 264"/>
                  <a:gd name="T16" fmla="*/ 173 w 264"/>
                  <a:gd name="T17" fmla="*/ 6 h 264"/>
                  <a:gd name="T18" fmla="*/ 153 w 264"/>
                  <a:gd name="T19" fmla="*/ 1 h 264"/>
                  <a:gd name="T20" fmla="*/ 132 w 264"/>
                  <a:gd name="T21" fmla="*/ 0 h 264"/>
                  <a:gd name="T22" fmla="*/ 111 w 264"/>
                  <a:gd name="T23" fmla="*/ 1 h 264"/>
                  <a:gd name="T24" fmla="*/ 91 w 264"/>
                  <a:gd name="T25" fmla="*/ 6 h 264"/>
                  <a:gd name="T26" fmla="*/ 72 w 264"/>
                  <a:gd name="T27" fmla="*/ 14 h 264"/>
                  <a:gd name="T28" fmla="*/ 55 w 264"/>
                  <a:gd name="T29" fmla="*/ 25 h 264"/>
                  <a:gd name="T30" fmla="*/ 39 w 264"/>
                  <a:gd name="T31" fmla="*/ 38 h 264"/>
                  <a:gd name="T32" fmla="*/ 25 w 264"/>
                  <a:gd name="T33" fmla="*/ 54 h 264"/>
                  <a:gd name="T34" fmla="*/ 14 w 264"/>
                  <a:gd name="T35" fmla="*/ 72 h 264"/>
                  <a:gd name="T36" fmla="*/ 7 w 264"/>
                  <a:gd name="T37" fmla="*/ 91 h 264"/>
                  <a:gd name="T38" fmla="*/ 2 w 264"/>
                  <a:gd name="T39" fmla="*/ 111 h 264"/>
                  <a:gd name="T40" fmla="*/ 0 w 264"/>
                  <a:gd name="T41" fmla="*/ 132 h 264"/>
                  <a:gd name="T42" fmla="*/ 2 w 264"/>
                  <a:gd name="T43" fmla="*/ 153 h 264"/>
                  <a:gd name="T44" fmla="*/ 7 w 264"/>
                  <a:gd name="T45" fmla="*/ 173 h 264"/>
                  <a:gd name="T46" fmla="*/ 14 w 264"/>
                  <a:gd name="T47" fmla="*/ 192 h 264"/>
                  <a:gd name="T48" fmla="*/ 25 w 264"/>
                  <a:gd name="T49" fmla="*/ 210 h 264"/>
                  <a:gd name="T50" fmla="*/ 39 w 264"/>
                  <a:gd name="T51" fmla="*/ 225 h 264"/>
                  <a:gd name="T52" fmla="*/ 55 w 264"/>
                  <a:gd name="T53" fmla="*/ 239 h 264"/>
                  <a:gd name="T54" fmla="*/ 72 w 264"/>
                  <a:gd name="T55" fmla="*/ 250 h 264"/>
                  <a:gd name="T56" fmla="*/ 91 w 264"/>
                  <a:gd name="T57" fmla="*/ 258 h 264"/>
                  <a:gd name="T58" fmla="*/ 111 w 264"/>
                  <a:gd name="T59" fmla="*/ 262 h 264"/>
                  <a:gd name="T60" fmla="*/ 132 w 264"/>
                  <a:gd name="T61" fmla="*/ 264 h 264"/>
                  <a:gd name="T62" fmla="*/ 153 w 264"/>
                  <a:gd name="T63" fmla="*/ 262 h 264"/>
                  <a:gd name="T64" fmla="*/ 173 w 264"/>
                  <a:gd name="T65" fmla="*/ 258 h 264"/>
                  <a:gd name="T66" fmla="*/ 192 w 264"/>
                  <a:gd name="T67" fmla="*/ 250 h 264"/>
                  <a:gd name="T68" fmla="*/ 210 w 264"/>
                  <a:gd name="T69" fmla="*/ 239 h 264"/>
                  <a:gd name="T70" fmla="*/ 226 w 264"/>
                  <a:gd name="T71" fmla="*/ 225 h 264"/>
                  <a:gd name="T72" fmla="*/ 239 w 264"/>
                  <a:gd name="T73" fmla="*/ 210 h 264"/>
                  <a:gd name="T74" fmla="*/ 250 w 264"/>
                  <a:gd name="T75" fmla="*/ 192 h 264"/>
                  <a:gd name="T76" fmla="*/ 258 w 264"/>
                  <a:gd name="T77" fmla="*/ 173 h 264"/>
                  <a:gd name="T78" fmla="*/ 263 w 264"/>
                  <a:gd name="T79" fmla="*/ 153 h 264"/>
                  <a:gd name="T80" fmla="*/ 264 w 264"/>
                  <a:gd name="T81" fmla="*/ 132 h 264"/>
                  <a:gd name="T82" fmla="*/ 263 w 264"/>
                  <a:gd name="T83" fmla="*/ 111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4" h="264">
                    <a:moveTo>
                      <a:pt x="263" y="111"/>
                    </a:moveTo>
                    <a:lnTo>
                      <a:pt x="263" y="111"/>
                    </a:lnTo>
                    <a:lnTo>
                      <a:pt x="258" y="91"/>
                    </a:lnTo>
                    <a:lnTo>
                      <a:pt x="250" y="72"/>
                    </a:lnTo>
                    <a:lnTo>
                      <a:pt x="239" y="54"/>
                    </a:lnTo>
                    <a:lnTo>
                      <a:pt x="226" y="38"/>
                    </a:lnTo>
                    <a:lnTo>
                      <a:pt x="210" y="25"/>
                    </a:lnTo>
                    <a:lnTo>
                      <a:pt x="192" y="14"/>
                    </a:lnTo>
                    <a:lnTo>
                      <a:pt x="173" y="6"/>
                    </a:lnTo>
                    <a:lnTo>
                      <a:pt x="153" y="1"/>
                    </a:lnTo>
                    <a:lnTo>
                      <a:pt x="132" y="0"/>
                    </a:lnTo>
                    <a:lnTo>
                      <a:pt x="111" y="1"/>
                    </a:lnTo>
                    <a:lnTo>
                      <a:pt x="91" y="6"/>
                    </a:lnTo>
                    <a:lnTo>
                      <a:pt x="72" y="14"/>
                    </a:lnTo>
                    <a:lnTo>
                      <a:pt x="55" y="25"/>
                    </a:lnTo>
                    <a:lnTo>
                      <a:pt x="39" y="38"/>
                    </a:lnTo>
                    <a:lnTo>
                      <a:pt x="25" y="54"/>
                    </a:lnTo>
                    <a:lnTo>
                      <a:pt x="14" y="72"/>
                    </a:lnTo>
                    <a:lnTo>
                      <a:pt x="7" y="91"/>
                    </a:lnTo>
                    <a:lnTo>
                      <a:pt x="2" y="111"/>
                    </a:lnTo>
                    <a:lnTo>
                      <a:pt x="0" y="132"/>
                    </a:lnTo>
                    <a:lnTo>
                      <a:pt x="2" y="153"/>
                    </a:lnTo>
                    <a:lnTo>
                      <a:pt x="7" y="173"/>
                    </a:lnTo>
                    <a:lnTo>
                      <a:pt x="14" y="192"/>
                    </a:lnTo>
                    <a:lnTo>
                      <a:pt x="25" y="210"/>
                    </a:lnTo>
                    <a:lnTo>
                      <a:pt x="39" y="225"/>
                    </a:lnTo>
                    <a:lnTo>
                      <a:pt x="55" y="239"/>
                    </a:lnTo>
                    <a:lnTo>
                      <a:pt x="72" y="250"/>
                    </a:lnTo>
                    <a:lnTo>
                      <a:pt x="91" y="258"/>
                    </a:lnTo>
                    <a:lnTo>
                      <a:pt x="111" y="262"/>
                    </a:lnTo>
                    <a:lnTo>
                      <a:pt x="132" y="264"/>
                    </a:lnTo>
                    <a:lnTo>
                      <a:pt x="153" y="262"/>
                    </a:lnTo>
                    <a:lnTo>
                      <a:pt x="173" y="258"/>
                    </a:lnTo>
                    <a:lnTo>
                      <a:pt x="192" y="250"/>
                    </a:lnTo>
                    <a:lnTo>
                      <a:pt x="210" y="239"/>
                    </a:lnTo>
                    <a:lnTo>
                      <a:pt x="226" y="225"/>
                    </a:lnTo>
                    <a:lnTo>
                      <a:pt x="239" y="210"/>
                    </a:lnTo>
                    <a:lnTo>
                      <a:pt x="250" y="192"/>
                    </a:lnTo>
                    <a:lnTo>
                      <a:pt x="258" y="173"/>
                    </a:lnTo>
                    <a:lnTo>
                      <a:pt x="263" y="153"/>
                    </a:lnTo>
                    <a:lnTo>
                      <a:pt x="264" y="132"/>
                    </a:lnTo>
                    <a:lnTo>
                      <a:pt x="263" y="11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13" name="Freeform 1203"/>
              <p:cNvSpPr>
                <a:spLocks/>
              </p:cNvSpPr>
              <p:nvPr/>
            </p:nvSpPr>
            <p:spPr bwMode="auto">
              <a:xfrm>
                <a:off x="4731" y="2095"/>
                <a:ext cx="136" cy="136"/>
              </a:xfrm>
              <a:custGeom>
                <a:avLst/>
                <a:gdLst>
                  <a:gd name="T0" fmla="*/ 263 w 264"/>
                  <a:gd name="T1" fmla="*/ 111 h 264"/>
                  <a:gd name="T2" fmla="*/ 263 w 264"/>
                  <a:gd name="T3" fmla="*/ 111 h 264"/>
                  <a:gd name="T4" fmla="*/ 258 w 264"/>
                  <a:gd name="T5" fmla="*/ 91 h 264"/>
                  <a:gd name="T6" fmla="*/ 250 w 264"/>
                  <a:gd name="T7" fmla="*/ 72 h 264"/>
                  <a:gd name="T8" fmla="*/ 239 w 264"/>
                  <a:gd name="T9" fmla="*/ 54 h 264"/>
                  <a:gd name="T10" fmla="*/ 226 w 264"/>
                  <a:gd name="T11" fmla="*/ 38 h 264"/>
                  <a:gd name="T12" fmla="*/ 210 w 264"/>
                  <a:gd name="T13" fmla="*/ 25 h 264"/>
                  <a:gd name="T14" fmla="*/ 192 w 264"/>
                  <a:gd name="T15" fmla="*/ 14 h 264"/>
                  <a:gd name="T16" fmla="*/ 173 w 264"/>
                  <a:gd name="T17" fmla="*/ 6 h 264"/>
                  <a:gd name="T18" fmla="*/ 153 w 264"/>
                  <a:gd name="T19" fmla="*/ 1 h 264"/>
                  <a:gd name="T20" fmla="*/ 132 w 264"/>
                  <a:gd name="T21" fmla="*/ 0 h 264"/>
                  <a:gd name="T22" fmla="*/ 111 w 264"/>
                  <a:gd name="T23" fmla="*/ 1 h 264"/>
                  <a:gd name="T24" fmla="*/ 91 w 264"/>
                  <a:gd name="T25" fmla="*/ 6 h 264"/>
                  <a:gd name="T26" fmla="*/ 72 w 264"/>
                  <a:gd name="T27" fmla="*/ 14 h 264"/>
                  <a:gd name="T28" fmla="*/ 55 w 264"/>
                  <a:gd name="T29" fmla="*/ 25 h 264"/>
                  <a:gd name="T30" fmla="*/ 39 w 264"/>
                  <a:gd name="T31" fmla="*/ 38 h 264"/>
                  <a:gd name="T32" fmla="*/ 25 w 264"/>
                  <a:gd name="T33" fmla="*/ 54 h 264"/>
                  <a:gd name="T34" fmla="*/ 14 w 264"/>
                  <a:gd name="T35" fmla="*/ 72 h 264"/>
                  <a:gd name="T36" fmla="*/ 7 w 264"/>
                  <a:gd name="T37" fmla="*/ 91 h 264"/>
                  <a:gd name="T38" fmla="*/ 2 w 264"/>
                  <a:gd name="T39" fmla="*/ 111 h 264"/>
                  <a:gd name="T40" fmla="*/ 0 w 264"/>
                  <a:gd name="T41" fmla="*/ 132 h 264"/>
                  <a:gd name="T42" fmla="*/ 2 w 264"/>
                  <a:gd name="T43" fmla="*/ 153 h 264"/>
                  <a:gd name="T44" fmla="*/ 7 w 264"/>
                  <a:gd name="T45" fmla="*/ 173 h 264"/>
                  <a:gd name="T46" fmla="*/ 14 w 264"/>
                  <a:gd name="T47" fmla="*/ 192 h 264"/>
                  <a:gd name="T48" fmla="*/ 25 w 264"/>
                  <a:gd name="T49" fmla="*/ 210 h 264"/>
                  <a:gd name="T50" fmla="*/ 39 w 264"/>
                  <a:gd name="T51" fmla="*/ 225 h 264"/>
                  <a:gd name="T52" fmla="*/ 55 w 264"/>
                  <a:gd name="T53" fmla="*/ 239 h 264"/>
                  <a:gd name="T54" fmla="*/ 72 w 264"/>
                  <a:gd name="T55" fmla="*/ 250 h 264"/>
                  <a:gd name="T56" fmla="*/ 91 w 264"/>
                  <a:gd name="T57" fmla="*/ 258 h 264"/>
                  <a:gd name="T58" fmla="*/ 111 w 264"/>
                  <a:gd name="T59" fmla="*/ 262 h 264"/>
                  <a:gd name="T60" fmla="*/ 132 w 264"/>
                  <a:gd name="T61" fmla="*/ 264 h 264"/>
                  <a:gd name="T62" fmla="*/ 153 w 264"/>
                  <a:gd name="T63" fmla="*/ 262 h 264"/>
                  <a:gd name="T64" fmla="*/ 173 w 264"/>
                  <a:gd name="T65" fmla="*/ 258 h 264"/>
                  <a:gd name="T66" fmla="*/ 192 w 264"/>
                  <a:gd name="T67" fmla="*/ 250 h 264"/>
                  <a:gd name="T68" fmla="*/ 210 w 264"/>
                  <a:gd name="T69" fmla="*/ 239 h 264"/>
                  <a:gd name="T70" fmla="*/ 226 w 264"/>
                  <a:gd name="T71" fmla="*/ 225 h 264"/>
                  <a:gd name="T72" fmla="*/ 239 w 264"/>
                  <a:gd name="T73" fmla="*/ 210 h 264"/>
                  <a:gd name="T74" fmla="*/ 250 w 264"/>
                  <a:gd name="T75" fmla="*/ 192 h 264"/>
                  <a:gd name="T76" fmla="*/ 258 w 264"/>
                  <a:gd name="T77" fmla="*/ 173 h 264"/>
                  <a:gd name="T78" fmla="*/ 263 w 264"/>
                  <a:gd name="T79" fmla="*/ 153 h 264"/>
                  <a:gd name="T80" fmla="*/ 264 w 264"/>
                  <a:gd name="T81" fmla="*/ 132 h 264"/>
                  <a:gd name="T82" fmla="*/ 263 w 264"/>
                  <a:gd name="T83" fmla="*/ 111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4" h="264">
                    <a:moveTo>
                      <a:pt x="263" y="111"/>
                    </a:moveTo>
                    <a:lnTo>
                      <a:pt x="263" y="111"/>
                    </a:lnTo>
                    <a:lnTo>
                      <a:pt x="258" y="91"/>
                    </a:lnTo>
                    <a:lnTo>
                      <a:pt x="250" y="72"/>
                    </a:lnTo>
                    <a:lnTo>
                      <a:pt x="239" y="54"/>
                    </a:lnTo>
                    <a:lnTo>
                      <a:pt x="226" y="38"/>
                    </a:lnTo>
                    <a:lnTo>
                      <a:pt x="210" y="25"/>
                    </a:lnTo>
                    <a:lnTo>
                      <a:pt x="192" y="14"/>
                    </a:lnTo>
                    <a:lnTo>
                      <a:pt x="173" y="6"/>
                    </a:lnTo>
                    <a:lnTo>
                      <a:pt x="153" y="1"/>
                    </a:lnTo>
                    <a:lnTo>
                      <a:pt x="132" y="0"/>
                    </a:lnTo>
                    <a:lnTo>
                      <a:pt x="111" y="1"/>
                    </a:lnTo>
                    <a:lnTo>
                      <a:pt x="91" y="6"/>
                    </a:lnTo>
                    <a:lnTo>
                      <a:pt x="72" y="14"/>
                    </a:lnTo>
                    <a:lnTo>
                      <a:pt x="55" y="25"/>
                    </a:lnTo>
                    <a:lnTo>
                      <a:pt x="39" y="38"/>
                    </a:lnTo>
                    <a:lnTo>
                      <a:pt x="25" y="54"/>
                    </a:lnTo>
                    <a:lnTo>
                      <a:pt x="14" y="72"/>
                    </a:lnTo>
                    <a:lnTo>
                      <a:pt x="7" y="91"/>
                    </a:lnTo>
                    <a:lnTo>
                      <a:pt x="2" y="111"/>
                    </a:lnTo>
                    <a:lnTo>
                      <a:pt x="0" y="132"/>
                    </a:lnTo>
                    <a:lnTo>
                      <a:pt x="2" y="153"/>
                    </a:lnTo>
                    <a:lnTo>
                      <a:pt x="7" y="173"/>
                    </a:lnTo>
                    <a:lnTo>
                      <a:pt x="14" y="192"/>
                    </a:lnTo>
                    <a:lnTo>
                      <a:pt x="25" y="210"/>
                    </a:lnTo>
                    <a:lnTo>
                      <a:pt x="39" y="225"/>
                    </a:lnTo>
                    <a:lnTo>
                      <a:pt x="55" y="239"/>
                    </a:lnTo>
                    <a:lnTo>
                      <a:pt x="72" y="250"/>
                    </a:lnTo>
                    <a:lnTo>
                      <a:pt x="91" y="258"/>
                    </a:lnTo>
                    <a:lnTo>
                      <a:pt x="111" y="262"/>
                    </a:lnTo>
                    <a:lnTo>
                      <a:pt x="132" y="264"/>
                    </a:lnTo>
                    <a:lnTo>
                      <a:pt x="153" y="262"/>
                    </a:lnTo>
                    <a:lnTo>
                      <a:pt x="173" y="258"/>
                    </a:lnTo>
                    <a:lnTo>
                      <a:pt x="192" y="250"/>
                    </a:lnTo>
                    <a:lnTo>
                      <a:pt x="210" y="239"/>
                    </a:lnTo>
                    <a:lnTo>
                      <a:pt x="226" y="225"/>
                    </a:lnTo>
                    <a:lnTo>
                      <a:pt x="239" y="210"/>
                    </a:lnTo>
                    <a:lnTo>
                      <a:pt x="250" y="192"/>
                    </a:lnTo>
                    <a:lnTo>
                      <a:pt x="258" y="173"/>
                    </a:lnTo>
                    <a:lnTo>
                      <a:pt x="263" y="153"/>
                    </a:lnTo>
                    <a:lnTo>
                      <a:pt x="264" y="132"/>
                    </a:lnTo>
                    <a:lnTo>
                      <a:pt x="263" y="111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14" name="Freeform 1204"/>
              <p:cNvSpPr>
                <a:spLocks/>
              </p:cNvSpPr>
              <p:nvPr/>
            </p:nvSpPr>
            <p:spPr bwMode="auto">
              <a:xfrm>
                <a:off x="4861" y="1719"/>
                <a:ext cx="91" cy="91"/>
              </a:xfrm>
              <a:custGeom>
                <a:avLst/>
                <a:gdLst>
                  <a:gd name="T0" fmla="*/ 174 w 175"/>
                  <a:gd name="T1" fmla="*/ 74 h 175"/>
                  <a:gd name="T2" fmla="*/ 174 w 175"/>
                  <a:gd name="T3" fmla="*/ 74 h 175"/>
                  <a:gd name="T4" fmla="*/ 171 w 175"/>
                  <a:gd name="T5" fmla="*/ 61 h 175"/>
                  <a:gd name="T6" fmla="*/ 166 w 175"/>
                  <a:gd name="T7" fmla="*/ 48 h 175"/>
                  <a:gd name="T8" fmla="*/ 158 w 175"/>
                  <a:gd name="T9" fmla="*/ 36 h 175"/>
                  <a:gd name="T10" fmla="*/ 150 w 175"/>
                  <a:gd name="T11" fmla="*/ 26 h 175"/>
                  <a:gd name="T12" fmla="*/ 139 w 175"/>
                  <a:gd name="T13" fmla="*/ 17 h 175"/>
                  <a:gd name="T14" fmla="*/ 127 w 175"/>
                  <a:gd name="T15" fmla="*/ 10 h 175"/>
                  <a:gd name="T16" fmla="*/ 115 w 175"/>
                  <a:gd name="T17" fmla="*/ 4 h 175"/>
                  <a:gd name="T18" fmla="*/ 101 w 175"/>
                  <a:gd name="T19" fmla="*/ 1 h 175"/>
                  <a:gd name="T20" fmla="*/ 88 w 175"/>
                  <a:gd name="T21" fmla="*/ 0 h 175"/>
                  <a:gd name="T22" fmla="*/ 74 w 175"/>
                  <a:gd name="T23" fmla="*/ 1 h 175"/>
                  <a:gd name="T24" fmla="*/ 61 w 175"/>
                  <a:gd name="T25" fmla="*/ 4 h 175"/>
                  <a:gd name="T26" fmla="*/ 48 w 175"/>
                  <a:gd name="T27" fmla="*/ 10 h 175"/>
                  <a:gd name="T28" fmla="*/ 36 w 175"/>
                  <a:gd name="T29" fmla="*/ 17 h 175"/>
                  <a:gd name="T30" fmla="*/ 26 w 175"/>
                  <a:gd name="T31" fmla="*/ 26 h 175"/>
                  <a:gd name="T32" fmla="*/ 17 w 175"/>
                  <a:gd name="T33" fmla="*/ 36 h 175"/>
                  <a:gd name="T34" fmla="*/ 10 w 175"/>
                  <a:gd name="T35" fmla="*/ 48 h 175"/>
                  <a:gd name="T36" fmla="*/ 4 w 175"/>
                  <a:gd name="T37" fmla="*/ 61 h 175"/>
                  <a:gd name="T38" fmla="*/ 1 w 175"/>
                  <a:gd name="T39" fmla="*/ 74 h 175"/>
                  <a:gd name="T40" fmla="*/ 0 w 175"/>
                  <a:gd name="T41" fmla="*/ 88 h 175"/>
                  <a:gd name="T42" fmla="*/ 1 w 175"/>
                  <a:gd name="T43" fmla="*/ 101 h 175"/>
                  <a:gd name="T44" fmla="*/ 4 w 175"/>
                  <a:gd name="T45" fmla="*/ 115 h 175"/>
                  <a:gd name="T46" fmla="*/ 10 w 175"/>
                  <a:gd name="T47" fmla="*/ 127 h 175"/>
                  <a:gd name="T48" fmla="*/ 17 w 175"/>
                  <a:gd name="T49" fmla="*/ 139 h 175"/>
                  <a:gd name="T50" fmla="*/ 26 w 175"/>
                  <a:gd name="T51" fmla="*/ 150 h 175"/>
                  <a:gd name="T52" fmla="*/ 36 w 175"/>
                  <a:gd name="T53" fmla="*/ 158 h 175"/>
                  <a:gd name="T54" fmla="*/ 48 w 175"/>
                  <a:gd name="T55" fmla="*/ 166 h 175"/>
                  <a:gd name="T56" fmla="*/ 61 w 175"/>
                  <a:gd name="T57" fmla="*/ 171 h 175"/>
                  <a:gd name="T58" fmla="*/ 74 w 175"/>
                  <a:gd name="T59" fmla="*/ 174 h 175"/>
                  <a:gd name="T60" fmla="*/ 88 w 175"/>
                  <a:gd name="T61" fmla="*/ 175 h 175"/>
                  <a:gd name="T62" fmla="*/ 101 w 175"/>
                  <a:gd name="T63" fmla="*/ 174 h 175"/>
                  <a:gd name="T64" fmla="*/ 115 w 175"/>
                  <a:gd name="T65" fmla="*/ 171 h 175"/>
                  <a:gd name="T66" fmla="*/ 127 w 175"/>
                  <a:gd name="T67" fmla="*/ 166 h 175"/>
                  <a:gd name="T68" fmla="*/ 139 w 175"/>
                  <a:gd name="T69" fmla="*/ 158 h 175"/>
                  <a:gd name="T70" fmla="*/ 150 w 175"/>
                  <a:gd name="T71" fmla="*/ 150 h 175"/>
                  <a:gd name="T72" fmla="*/ 158 w 175"/>
                  <a:gd name="T73" fmla="*/ 139 h 175"/>
                  <a:gd name="T74" fmla="*/ 166 w 175"/>
                  <a:gd name="T75" fmla="*/ 127 h 175"/>
                  <a:gd name="T76" fmla="*/ 171 w 175"/>
                  <a:gd name="T77" fmla="*/ 115 h 175"/>
                  <a:gd name="T78" fmla="*/ 174 w 175"/>
                  <a:gd name="T79" fmla="*/ 101 h 175"/>
                  <a:gd name="T80" fmla="*/ 175 w 175"/>
                  <a:gd name="T81" fmla="*/ 88 h 175"/>
                  <a:gd name="T82" fmla="*/ 174 w 175"/>
                  <a:gd name="T83" fmla="*/ 74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75" h="175">
                    <a:moveTo>
                      <a:pt x="174" y="74"/>
                    </a:moveTo>
                    <a:lnTo>
                      <a:pt x="174" y="74"/>
                    </a:lnTo>
                    <a:lnTo>
                      <a:pt x="171" y="61"/>
                    </a:lnTo>
                    <a:lnTo>
                      <a:pt x="166" y="48"/>
                    </a:lnTo>
                    <a:lnTo>
                      <a:pt x="158" y="36"/>
                    </a:lnTo>
                    <a:lnTo>
                      <a:pt x="150" y="26"/>
                    </a:lnTo>
                    <a:lnTo>
                      <a:pt x="139" y="17"/>
                    </a:lnTo>
                    <a:lnTo>
                      <a:pt x="127" y="10"/>
                    </a:lnTo>
                    <a:lnTo>
                      <a:pt x="115" y="4"/>
                    </a:lnTo>
                    <a:lnTo>
                      <a:pt x="101" y="1"/>
                    </a:lnTo>
                    <a:lnTo>
                      <a:pt x="88" y="0"/>
                    </a:lnTo>
                    <a:lnTo>
                      <a:pt x="74" y="1"/>
                    </a:lnTo>
                    <a:lnTo>
                      <a:pt x="61" y="4"/>
                    </a:lnTo>
                    <a:lnTo>
                      <a:pt x="48" y="10"/>
                    </a:lnTo>
                    <a:lnTo>
                      <a:pt x="36" y="17"/>
                    </a:lnTo>
                    <a:lnTo>
                      <a:pt x="26" y="26"/>
                    </a:lnTo>
                    <a:lnTo>
                      <a:pt x="17" y="36"/>
                    </a:lnTo>
                    <a:lnTo>
                      <a:pt x="10" y="48"/>
                    </a:lnTo>
                    <a:lnTo>
                      <a:pt x="4" y="61"/>
                    </a:lnTo>
                    <a:lnTo>
                      <a:pt x="1" y="74"/>
                    </a:lnTo>
                    <a:lnTo>
                      <a:pt x="0" y="88"/>
                    </a:lnTo>
                    <a:lnTo>
                      <a:pt x="1" y="101"/>
                    </a:lnTo>
                    <a:lnTo>
                      <a:pt x="4" y="115"/>
                    </a:lnTo>
                    <a:lnTo>
                      <a:pt x="10" y="127"/>
                    </a:lnTo>
                    <a:lnTo>
                      <a:pt x="17" y="139"/>
                    </a:lnTo>
                    <a:lnTo>
                      <a:pt x="26" y="150"/>
                    </a:lnTo>
                    <a:lnTo>
                      <a:pt x="36" y="158"/>
                    </a:lnTo>
                    <a:lnTo>
                      <a:pt x="48" y="166"/>
                    </a:lnTo>
                    <a:lnTo>
                      <a:pt x="61" y="171"/>
                    </a:lnTo>
                    <a:lnTo>
                      <a:pt x="74" y="174"/>
                    </a:lnTo>
                    <a:lnTo>
                      <a:pt x="88" y="175"/>
                    </a:lnTo>
                    <a:lnTo>
                      <a:pt x="101" y="174"/>
                    </a:lnTo>
                    <a:lnTo>
                      <a:pt x="115" y="171"/>
                    </a:lnTo>
                    <a:lnTo>
                      <a:pt x="127" y="166"/>
                    </a:lnTo>
                    <a:lnTo>
                      <a:pt x="139" y="158"/>
                    </a:lnTo>
                    <a:lnTo>
                      <a:pt x="150" y="150"/>
                    </a:lnTo>
                    <a:lnTo>
                      <a:pt x="158" y="139"/>
                    </a:lnTo>
                    <a:lnTo>
                      <a:pt x="166" y="127"/>
                    </a:lnTo>
                    <a:lnTo>
                      <a:pt x="171" y="115"/>
                    </a:lnTo>
                    <a:lnTo>
                      <a:pt x="174" y="101"/>
                    </a:lnTo>
                    <a:lnTo>
                      <a:pt x="175" y="88"/>
                    </a:lnTo>
                    <a:lnTo>
                      <a:pt x="174" y="7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15" name="Freeform 1205"/>
              <p:cNvSpPr>
                <a:spLocks/>
              </p:cNvSpPr>
              <p:nvPr/>
            </p:nvSpPr>
            <p:spPr bwMode="auto">
              <a:xfrm>
                <a:off x="4861" y="1719"/>
                <a:ext cx="91" cy="91"/>
              </a:xfrm>
              <a:custGeom>
                <a:avLst/>
                <a:gdLst>
                  <a:gd name="T0" fmla="*/ 174 w 175"/>
                  <a:gd name="T1" fmla="*/ 74 h 175"/>
                  <a:gd name="T2" fmla="*/ 174 w 175"/>
                  <a:gd name="T3" fmla="*/ 74 h 175"/>
                  <a:gd name="T4" fmla="*/ 171 w 175"/>
                  <a:gd name="T5" fmla="*/ 61 h 175"/>
                  <a:gd name="T6" fmla="*/ 166 w 175"/>
                  <a:gd name="T7" fmla="*/ 48 h 175"/>
                  <a:gd name="T8" fmla="*/ 158 w 175"/>
                  <a:gd name="T9" fmla="*/ 36 h 175"/>
                  <a:gd name="T10" fmla="*/ 150 w 175"/>
                  <a:gd name="T11" fmla="*/ 26 h 175"/>
                  <a:gd name="T12" fmla="*/ 139 w 175"/>
                  <a:gd name="T13" fmla="*/ 17 h 175"/>
                  <a:gd name="T14" fmla="*/ 127 w 175"/>
                  <a:gd name="T15" fmla="*/ 10 h 175"/>
                  <a:gd name="T16" fmla="*/ 115 w 175"/>
                  <a:gd name="T17" fmla="*/ 4 h 175"/>
                  <a:gd name="T18" fmla="*/ 101 w 175"/>
                  <a:gd name="T19" fmla="*/ 1 h 175"/>
                  <a:gd name="T20" fmla="*/ 88 w 175"/>
                  <a:gd name="T21" fmla="*/ 0 h 175"/>
                  <a:gd name="T22" fmla="*/ 74 w 175"/>
                  <a:gd name="T23" fmla="*/ 1 h 175"/>
                  <a:gd name="T24" fmla="*/ 61 w 175"/>
                  <a:gd name="T25" fmla="*/ 4 h 175"/>
                  <a:gd name="T26" fmla="*/ 48 w 175"/>
                  <a:gd name="T27" fmla="*/ 10 h 175"/>
                  <a:gd name="T28" fmla="*/ 36 w 175"/>
                  <a:gd name="T29" fmla="*/ 17 h 175"/>
                  <a:gd name="T30" fmla="*/ 26 w 175"/>
                  <a:gd name="T31" fmla="*/ 26 h 175"/>
                  <a:gd name="T32" fmla="*/ 17 w 175"/>
                  <a:gd name="T33" fmla="*/ 36 h 175"/>
                  <a:gd name="T34" fmla="*/ 10 w 175"/>
                  <a:gd name="T35" fmla="*/ 48 h 175"/>
                  <a:gd name="T36" fmla="*/ 4 w 175"/>
                  <a:gd name="T37" fmla="*/ 61 h 175"/>
                  <a:gd name="T38" fmla="*/ 1 w 175"/>
                  <a:gd name="T39" fmla="*/ 74 h 175"/>
                  <a:gd name="T40" fmla="*/ 0 w 175"/>
                  <a:gd name="T41" fmla="*/ 88 h 175"/>
                  <a:gd name="T42" fmla="*/ 1 w 175"/>
                  <a:gd name="T43" fmla="*/ 101 h 175"/>
                  <a:gd name="T44" fmla="*/ 4 w 175"/>
                  <a:gd name="T45" fmla="*/ 115 h 175"/>
                  <a:gd name="T46" fmla="*/ 10 w 175"/>
                  <a:gd name="T47" fmla="*/ 127 h 175"/>
                  <a:gd name="T48" fmla="*/ 17 w 175"/>
                  <a:gd name="T49" fmla="*/ 139 h 175"/>
                  <a:gd name="T50" fmla="*/ 26 w 175"/>
                  <a:gd name="T51" fmla="*/ 150 h 175"/>
                  <a:gd name="T52" fmla="*/ 36 w 175"/>
                  <a:gd name="T53" fmla="*/ 158 h 175"/>
                  <a:gd name="T54" fmla="*/ 48 w 175"/>
                  <a:gd name="T55" fmla="*/ 166 h 175"/>
                  <a:gd name="T56" fmla="*/ 61 w 175"/>
                  <a:gd name="T57" fmla="*/ 171 h 175"/>
                  <a:gd name="T58" fmla="*/ 74 w 175"/>
                  <a:gd name="T59" fmla="*/ 174 h 175"/>
                  <a:gd name="T60" fmla="*/ 88 w 175"/>
                  <a:gd name="T61" fmla="*/ 175 h 175"/>
                  <a:gd name="T62" fmla="*/ 101 w 175"/>
                  <a:gd name="T63" fmla="*/ 174 h 175"/>
                  <a:gd name="T64" fmla="*/ 115 w 175"/>
                  <a:gd name="T65" fmla="*/ 171 h 175"/>
                  <a:gd name="T66" fmla="*/ 127 w 175"/>
                  <a:gd name="T67" fmla="*/ 166 h 175"/>
                  <a:gd name="T68" fmla="*/ 139 w 175"/>
                  <a:gd name="T69" fmla="*/ 158 h 175"/>
                  <a:gd name="T70" fmla="*/ 150 w 175"/>
                  <a:gd name="T71" fmla="*/ 150 h 175"/>
                  <a:gd name="T72" fmla="*/ 158 w 175"/>
                  <a:gd name="T73" fmla="*/ 139 h 175"/>
                  <a:gd name="T74" fmla="*/ 166 w 175"/>
                  <a:gd name="T75" fmla="*/ 127 h 175"/>
                  <a:gd name="T76" fmla="*/ 171 w 175"/>
                  <a:gd name="T77" fmla="*/ 115 h 175"/>
                  <a:gd name="T78" fmla="*/ 174 w 175"/>
                  <a:gd name="T79" fmla="*/ 101 h 175"/>
                  <a:gd name="T80" fmla="*/ 175 w 175"/>
                  <a:gd name="T81" fmla="*/ 88 h 175"/>
                  <a:gd name="T82" fmla="*/ 174 w 175"/>
                  <a:gd name="T83" fmla="*/ 74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75" h="175">
                    <a:moveTo>
                      <a:pt x="174" y="74"/>
                    </a:moveTo>
                    <a:lnTo>
                      <a:pt x="174" y="74"/>
                    </a:lnTo>
                    <a:lnTo>
                      <a:pt x="171" y="61"/>
                    </a:lnTo>
                    <a:lnTo>
                      <a:pt x="166" y="48"/>
                    </a:lnTo>
                    <a:lnTo>
                      <a:pt x="158" y="36"/>
                    </a:lnTo>
                    <a:lnTo>
                      <a:pt x="150" y="26"/>
                    </a:lnTo>
                    <a:lnTo>
                      <a:pt x="139" y="17"/>
                    </a:lnTo>
                    <a:lnTo>
                      <a:pt x="127" y="10"/>
                    </a:lnTo>
                    <a:lnTo>
                      <a:pt x="115" y="4"/>
                    </a:lnTo>
                    <a:lnTo>
                      <a:pt x="101" y="1"/>
                    </a:lnTo>
                    <a:lnTo>
                      <a:pt x="88" y="0"/>
                    </a:lnTo>
                    <a:lnTo>
                      <a:pt x="74" y="1"/>
                    </a:lnTo>
                    <a:lnTo>
                      <a:pt x="61" y="4"/>
                    </a:lnTo>
                    <a:lnTo>
                      <a:pt x="48" y="10"/>
                    </a:lnTo>
                    <a:lnTo>
                      <a:pt x="36" y="17"/>
                    </a:lnTo>
                    <a:lnTo>
                      <a:pt x="26" y="26"/>
                    </a:lnTo>
                    <a:lnTo>
                      <a:pt x="17" y="36"/>
                    </a:lnTo>
                    <a:lnTo>
                      <a:pt x="10" y="48"/>
                    </a:lnTo>
                    <a:lnTo>
                      <a:pt x="4" y="61"/>
                    </a:lnTo>
                    <a:lnTo>
                      <a:pt x="1" y="74"/>
                    </a:lnTo>
                    <a:lnTo>
                      <a:pt x="0" y="88"/>
                    </a:lnTo>
                    <a:lnTo>
                      <a:pt x="1" y="101"/>
                    </a:lnTo>
                    <a:lnTo>
                      <a:pt x="4" y="115"/>
                    </a:lnTo>
                    <a:lnTo>
                      <a:pt x="10" y="127"/>
                    </a:lnTo>
                    <a:lnTo>
                      <a:pt x="17" y="139"/>
                    </a:lnTo>
                    <a:lnTo>
                      <a:pt x="26" y="150"/>
                    </a:lnTo>
                    <a:lnTo>
                      <a:pt x="36" y="158"/>
                    </a:lnTo>
                    <a:lnTo>
                      <a:pt x="48" y="166"/>
                    </a:lnTo>
                    <a:lnTo>
                      <a:pt x="61" y="171"/>
                    </a:lnTo>
                    <a:lnTo>
                      <a:pt x="74" y="174"/>
                    </a:lnTo>
                    <a:lnTo>
                      <a:pt x="88" y="175"/>
                    </a:lnTo>
                    <a:lnTo>
                      <a:pt x="101" y="174"/>
                    </a:lnTo>
                    <a:lnTo>
                      <a:pt x="115" y="171"/>
                    </a:lnTo>
                    <a:lnTo>
                      <a:pt x="127" y="166"/>
                    </a:lnTo>
                    <a:lnTo>
                      <a:pt x="139" y="158"/>
                    </a:lnTo>
                    <a:lnTo>
                      <a:pt x="150" y="150"/>
                    </a:lnTo>
                    <a:lnTo>
                      <a:pt x="158" y="139"/>
                    </a:lnTo>
                    <a:lnTo>
                      <a:pt x="166" y="127"/>
                    </a:lnTo>
                    <a:lnTo>
                      <a:pt x="171" y="115"/>
                    </a:lnTo>
                    <a:lnTo>
                      <a:pt x="174" y="101"/>
                    </a:lnTo>
                    <a:lnTo>
                      <a:pt x="175" y="88"/>
                    </a:lnTo>
                    <a:lnTo>
                      <a:pt x="174" y="7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16" name="Freeform 1206"/>
              <p:cNvSpPr>
                <a:spLocks/>
              </p:cNvSpPr>
              <p:nvPr/>
            </p:nvSpPr>
            <p:spPr bwMode="auto">
              <a:xfrm>
                <a:off x="5607" y="2138"/>
                <a:ext cx="143" cy="142"/>
              </a:xfrm>
              <a:custGeom>
                <a:avLst/>
                <a:gdLst>
                  <a:gd name="T0" fmla="*/ 275 w 277"/>
                  <a:gd name="T1" fmla="*/ 116 h 276"/>
                  <a:gd name="T2" fmla="*/ 275 w 277"/>
                  <a:gd name="T3" fmla="*/ 116 h 276"/>
                  <a:gd name="T4" fmla="*/ 270 w 277"/>
                  <a:gd name="T5" fmla="*/ 95 h 276"/>
                  <a:gd name="T6" fmla="*/ 262 w 277"/>
                  <a:gd name="T7" fmla="*/ 75 h 276"/>
                  <a:gd name="T8" fmla="*/ 250 w 277"/>
                  <a:gd name="T9" fmla="*/ 57 h 276"/>
                  <a:gd name="T10" fmla="*/ 236 w 277"/>
                  <a:gd name="T11" fmla="*/ 40 h 276"/>
                  <a:gd name="T12" fmla="*/ 220 w 277"/>
                  <a:gd name="T13" fmla="*/ 26 h 276"/>
                  <a:gd name="T14" fmla="*/ 201 w 277"/>
                  <a:gd name="T15" fmla="*/ 15 h 276"/>
                  <a:gd name="T16" fmla="*/ 181 w 277"/>
                  <a:gd name="T17" fmla="*/ 6 h 276"/>
                  <a:gd name="T18" fmla="*/ 160 w 277"/>
                  <a:gd name="T19" fmla="*/ 1 h 276"/>
                  <a:gd name="T20" fmla="*/ 138 w 277"/>
                  <a:gd name="T21" fmla="*/ 0 h 276"/>
                  <a:gd name="T22" fmla="*/ 117 w 277"/>
                  <a:gd name="T23" fmla="*/ 1 h 276"/>
                  <a:gd name="T24" fmla="*/ 96 w 277"/>
                  <a:gd name="T25" fmla="*/ 6 h 276"/>
                  <a:gd name="T26" fmla="*/ 76 w 277"/>
                  <a:gd name="T27" fmla="*/ 15 h 276"/>
                  <a:gd name="T28" fmla="*/ 57 w 277"/>
                  <a:gd name="T29" fmla="*/ 26 h 276"/>
                  <a:gd name="T30" fmla="*/ 40 w 277"/>
                  <a:gd name="T31" fmla="*/ 40 h 276"/>
                  <a:gd name="T32" fmla="*/ 26 w 277"/>
                  <a:gd name="T33" fmla="*/ 57 h 276"/>
                  <a:gd name="T34" fmla="*/ 15 w 277"/>
                  <a:gd name="T35" fmla="*/ 75 h 276"/>
                  <a:gd name="T36" fmla="*/ 7 w 277"/>
                  <a:gd name="T37" fmla="*/ 95 h 276"/>
                  <a:gd name="T38" fmla="*/ 2 w 277"/>
                  <a:gd name="T39" fmla="*/ 116 h 276"/>
                  <a:gd name="T40" fmla="*/ 0 w 277"/>
                  <a:gd name="T41" fmla="*/ 138 h 276"/>
                  <a:gd name="T42" fmla="*/ 2 w 277"/>
                  <a:gd name="T43" fmla="*/ 160 h 276"/>
                  <a:gd name="T44" fmla="*/ 7 w 277"/>
                  <a:gd name="T45" fmla="*/ 181 h 276"/>
                  <a:gd name="T46" fmla="*/ 15 w 277"/>
                  <a:gd name="T47" fmla="*/ 201 h 276"/>
                  <a:gd name="T48" fmla="*/ 26 w 277"/>
                  <a:gd name="T49" fmla="*/ 219 h 276"/>
                  <a:gd name="T50" fmla="*/ 40 w 277"/>
                  <a:gd name="T51" fmla="*/ 236 h 276"/>
                  <a:gd name="T52" fmla="*/ 57 w 277"/>
                  <a:gd name="T53" fmla="*/ 250 h 276"/>
                  <a:gd name="T54" fmla="*/ 76 w 277"/>
                  <a:gd name="T55" fmla="*/ 261 h 276"/>
                  <a:gd name="T56" fmla="*/ 96 w 277"/>
                  <a:gd name="T57" fmla="*/ 269 h 276"/>
                  <a:gd name="T58" fmla="*/ 117 w 277"/>
                  <a:gd name="T59" fmla="*/ 274 h 276"/>
                  <a:gd name="T60" fmla="*/ 138 w 277"/>
                  <a:gd name="T61" fmla="*/ 276 h 276"/>
                  <a:gd name="T62" fmla="*/ 160 w 277"/>
                  <a:gd name="T63" fmla="*/ 274 h 276"/>
                  <a:gd name="T64" fmla="*/ 181 w 277"/>
                  <a:gd name="T65" fmla="*/ 269 h 276"/>
                  <a:gd name="T66" fmla="*/ 201 w 277"/>
                  <a:gd name="T67" fmla="*/ 261 h 276"/>
                  <a:gd name="T68" fmla="*/ 220 w 277"/>
                  <a:gd name="T69" fmla="*/ 250 h 276"/>
                  <a:gd name="T70" fmla="*/ 236 w 277"/>
                  <a:gd name="T71" fmla="*/ 236 h 276"/>
                  <a:gd name="T72" fmla="*/ 250 w 277"/>
                  <a:gd name="T73" fmla="*/ 219 h 276"/>
                  <a:gd name="T74" fmla="*/ 262 w 277"/>
                  <a:gd name="T75" fmla="*/ 201 h 276"/>
                  <a:gd name="T76" fmla="*/ 270 w 277"/>
                  <a:gd name="T77" fmla="*/ 181 h 276"/>
                  <a:gd name="T78" fmla="*/ 275 w 277"/>
                  <a:gd name="T79" fmla="*/ 160 h 276"/>
                  <a:gd name="T80" fmla="*/ 277 w 277"/>
                  <a:gd name="T81" fmla="*/ 138 h 276"/>
                  <a:gd name="T82" fmla="*/ 275 w 277"/>
                  <a:gd name="T83" fmla="*/ 116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77" h="276">
                    <a:moveTo>
                      <a:pt x="275" y="116"/>
                    </a:moveTo>
                    <a:lnTo>
                      <a:pt x="275" y="116"/>
                    </a:lnTo>
                    <a:lnTo>
                      <a:pt x="270" y="95"/>
                    </a:lnTo>
                    <a:lnTo>
                      <a:pt x="262" y="75"/>
                    </a:lnTo>
                    <a:lnTo>
                      <a:pt x="250" y="57"/>
                    </a:lnTo>
                    <a:lnTo>
                      <a:pt x="236" y="40"/>
                    </a:lnTo>
                    <a:lnTo>
                      <a:pt x="220" y="26"/>
                    </a:lnTo>
                    <a:lnTo>
                      <a:pt x="201" y="15"/>
                    </a:lnTo>
                    <a:lnTo>
                      <a:pt x="181" y="6"/>
                    </a:lnTo>
                    <a:lnTo>
                      <a:pt x="160" y="1"/>
                    </a:lnTo>
                    <a:lnTo>
                      <a:pt x="138" y="0"/>
                    </a:lnTo>
                    <a:lnTo>
                      <a:pt x="117" y="1"/>
                    </a:lnTo>
                    <a:lnTo>
                      <a:pt x="96" y="6"/>
                    </a:lnTo>
                    <a:lnTo>
                      <a:pt x="76" y="15"/>
                    </a:lnTo>
                    <a:lnTo>
                      <a:pt x="57" y="26"/>
                    </a:lnTo>
                    <a:lnTo>
                      <a:pt x="40" y="40"/>
                    </a:lnTo>
                    <a:lnTo>
                      <a:pt x="26" y="57"/>
                    </a:lnTo>
                    <a:lnTo>
                      <a:pt x="15" y="75"/>
                    </a:lnTo>
                    <a:lnTo>
                      <a:pt x="7" y="95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60"/>
                    </a:lnTo>
                    <a:lnTo>
                      <a:pt x="7" y="181"/>
                    </a:lnTo>
                    <a:lnTo>
                      <a:pt x="15" y="201"/>
                    </a:lnTo>
                    <a:lnTo>
                      <a:pt x="26" y="219"/>
                    </a:lnTo>
                    <a:lnTo>
                      <a:pt x="40" y="236"/>
                    </a:lnTo>
                    <a:lnTo>
                      <a:pt x="57" y="250"/>
                    </a:lnTo>
                    <a:lnTo>
                      <a:pt x="76" y="261"/>
                    </a:lnTo>
                    <a:lnTo>
                      <a:pt x="96" y="269"/>
                    </a:lnTo>
                    <a:lnTo>
                      <a:pt x="117" y="274"/>
                    </a:lnTo>
                    <a:lnTo>
                      <a:pt x="138" y="276"/>
                    </a:lnTo>
                    <a:lnTo>
                      <a:pt x="160" y="274"/>
                    </a:lnTo>
                    <a:lnTo>
                      <a:pt x="181" y="269"/>
                    </a:lnTo>
                    <a:lnTo>
                      <a:pt x="201" y="261"/>
                    </a:lnTo>
                    <a:lnTo>
                      <a:pt x="220" y="250"/>
                    </a:lnTo>
                    <a:lnTo>
                      <a:pt x="236" y="236"/>
                    </a:lnTo>
                    <a:lnTo>
                      <a:pt x="250" y="219"/>
                    </a:lnTo>
                    <a:lnTo>
                      <a:pt x="262" y="201"/>
                    </a:lnTo>
                    <a:lnTo>
                      <a:pt x="270" y="181"/>
                    </a:lnTo>
                    <a:lnTo>
                      <a:pt x="275" y="160"/>
                    </a:lnTo>
                    <a:lnTo>
                      <a:pt x="277" y="138"/>
                    </a:lnTo>
                    <a:lnTo>
                      <a:pt x="275" y="11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17" name="Freeform 1207"/>
              <p:cNvSpPr>
                <a:spLocks/>
              </p:cNvSpPr>
              <p:nvPr/>
            </p:nvSpPr>
            <p:spPr bwMode="auto">
              <a:xfrm>
                <a:off x="5607" y="2138"/>
                <a:ext cx="143" cy="142"/>
              </a:xfrm>
              <a:custGeom>
                <a:avLst/>
                <a:gdLst>
                  <a:gd name="T0" fmla="*/ 275 w 277"/>
                  <a:gd name="T1" fmla="*/ 116 h 276"/>
                  <a:gd name="T2" fmla="*/ 275 w 277"/>
                  <a:gd name="T3" fmla="*/ 116 h 276"/>
                  <a:gd name="T4" fmla="*/ 270 w 277"/>
                  <a:gd name="T5" fmla="*/ 95 h 276"/>
                  <a:gd name="T6" fmla="*/ 262 w 277"/>
                  <a:gd name="T7" fmla="*/ 75 h 276"/>
                  <a:gd name="T8" fmla="*/ 250 w 277"/>
                  <a:gd name="T9" fmla="*/ 57 h 276"/>
                  <a:gd name="T10" fmla="*/ 236 w 277"/>
                  <a:gd name="T11" fmla="*/ 40 h 276"/>
                  <a:gd name="T12" fmla="*/ 220 w 277"/>
                  <a:gd name="T13" fmla="*/ 26 h 276"/>
                  <a:gd name="T14" fmla="*/ 201 w 277"/>
                  <a:gd name="T15" fmla="*/ 15 h 276"/>
                  <a:gd name="T16" fmla="*/ 181 w 277"/>
                  <a:gd name="T17" fmla="*/ 6 h 276"/>
                  <a:gd name="T18" fmla="*/ 160 w 277"/>
                  <a:gd name="T19" fmla="*/ 1 h 276"/>
                  <a:gd name="T20" fmla="*/ 138 w 277"/>
                  <a:gd name="T21" fmla="*/ 0 h 276"/>
                  <a:gd name="T22" fmla="*/ 117 w 277"/>
                  <a:gd name="T23" fmla="*/ 1 h 276"/>
                  <a:gd name="T24" fmla="*/ 96 w 277"/>
                  <a:gd name="T25" fmla="*/ 6 h 276"/>
                  <a:gd name="T26" fmla="*/ 76 w 277"/>
                  <a:gd name="T27" fmla="*/ 15 h 276"/>
                  <a:gd name="T28" fmla="*/ 57 w 277"/>
                  <a:gd name="T29" fmla="*/ 26 h 276"/>
                  <a:gd name="T30" fmla="*/ 40 w 277"/>
                  <a:gd name="T31" fmla="*/ 40 h 276"/>
                  <a:gd name="T32" fmla="*/ 26 w 277"/>
                  <a:gd name="T33" fmla="*/ 57 h 276"/>
                  <a:gd name="T34" fmla="*/ 15 w 277"/>
                  <a:gd name="T35" fmla="*/ 75 h 276"/>
                  <a:gd name="T36" fmla="*/ 7 w 277"/>
                  <a:gd name="T37" fmla="*/ 95 h 276"/>
                  <a:gd name="T38" fmla="*/ 2 w 277"/>
                  <a:gd name="T39" fmla="*/ 116 h 276"/>
                  <a:gd name="T40" fmla="*/ 0 w 277"/>
                  <a:gd name="T41" fmla="*/ 138 h 276"/>
                  <a:gd name="T42" fmla="*/ 2 w 277"/>
                  <a:gd name="T43" fmla="*/ 160 h 276"/>
                  <a:gd name="T44" fmla="*/ 7 w 277"/>
                  <a:gd name="T45" fmla="*/ 181 h 276"/>
                  <a:gd name="T46" fmla="*/ 15 w 277"/>
                  <a:gd name="T47" fmla="*/ 201 h 276"/>
                  <a:gd name="T48" fmla="*/ 26 w 277"/>
                  <a:gd name="T49" fmla="*/ 219 h 276"/>
                  <a:gd name="T50" fmla="*/ 40 w 277"/>
                  <a:gd name="T51" fmla="*/ 236 h 276"/>
                  <a:gd name="T52" fmla="*/ 57 w 277"/>
                  <a:gd name="T53" fmla="*/ 250 h 276"/>
                  <a:gd name="T54" fmla="*/ 76 w 277"/>
                  <a:gd name="T55" fmla="*/ 261 h 276"/>
                  <a:gd name="T56" fmla="*/ 96 w 277"/>
                  <a:gd name="T57" fmla="*/ 269 h 276"/>
                  <a:gd name="T58" fmla="*/ 117 w 277"/>
                  <a:gd name="T59" fmla="*/ 274 h 276"/>
                  <a:gd name="T60" fmla="*/ 138 w 277"/>
                  <a:gd name="T61" fmla="*/ 276 h 276"/>
                  <a:gd name="T62" fmla="*/ 160 w 277"/>
                  <a:gd name="T63" fmla="*/ 274 h 276"/>
                  <a:gd name="T64" fmla="*/ 181 w 277"/>
                  <a:gd name="T65" fmla="*/ 269 h 276"/>
                  <a:gd name="T66" fmla="*/ 201 w 277"/>
                  <a:gd name="T67" fmla="*/ 261 h 276"/>
                  <a:gd name="T68" fmla="*/ 220 w 277"/>
                  <a:gd name="T69" fmla="*/ 250 h 276"/>
                  <a:gd name="T70" fmla="*/ 236 w 277"/>
                  <a:gd name="T71" fmla="*/ 236 h 276"/>
                  <a:gd name="T72" fmla="*/ 250 w 277"/>
                  <a:gd name="T73" fmla="*/ 219 h 276"/>
                  <a:gd name="T74" fmla="*/ 262 w 277"/>
                  <a:gd name="T75" fmla="*/ 201 h 276"/>
                  <a:gd name="T76" fmla="*/ 270 w 277"/>
                  <a:gd name="T77" fmla="*/ 181 h 276"/>
                  <a:gd name="T78" fmla="*/ 275 w 277"/>
                  <a:gd name="T79" fmla="*/ 160 h 276"/>
                  <a:gd name="T80" fmla="*/ 277 w 277"/>
                  <a:gd name="T81" fmla="*/ 138 h 276"/>
                  <a:gd name="T82" fmla="*/ 275 w 277"/>
                  <a:gd name="T83" fmla="*/ 116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77" h="276">
                    <a:moveTo>
                      <a:pt x="275" y="116"/>
                    </a:moveTo>
                    <a:lnTo>
                      <a:pt x="275" y="116"/>
                    </a:lnTo>
                    <a:lnTo>
                      <a:pt x="270" y="95"/>
                    </a:lnTo>
                    <a:lnTo>
                      <a:pt x="262" y="75"/>
                    </a:lnTo>
                    <a:lnTo>
                      <a:pt x="250" y="57"/>
                    </a:lnTo>
                    <a:lnTo>
                      <a:pt x="236" y="40"/>
                    </a:lnTo>
                    <a:lnTo>
                      <a:pt x="220" y="26"/>
                    </a:lnTo>
                    <a:lnTo>
                      <a:pt x="201" y="15"/>
                    </a:lnTo>
                    <a:lnTo>
                      <a:pt x="181" y="6"/>
                    </a:lnTo>
                    <a:lnTo>
                      <a:pt x="160" y="1"/>
                    </a:lnTo>
                    <a:lnTo>
                      <a:pt x="138" y="0"/>
                    </a:lnTo>
                    <a:lnTo>
                      <a:pt x="117" y="1"/>
                    </a:lnTo>
                    <a:lnTo>
                      <a:pt x="96" y="6"/>
                    </a:lnTo>
                    <a:lnTo>
                      <a:pt x="76" y="15"/>
                    </a:lnTo>
                    <a:lnTo>
                      <a:pt x="57" y="26"/>
                    </a:lnTo>
                    <a:lnTo>
                      <a:pt x="40" y="40"/>
                    </a:lnTo>
                    <a:lnTo>
                      <a:pt x="26" y="57"/>
                    </a:lnTo>
                    <a:lnTo>
                      <a:pt x="15" y="75"/>
                    </a:lnTo>
                    <a:lnTo>
                      <a:pt x="7" y="95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60"/>
                    </a:lnTo>
                    <a:lnTo>
                      <a:pt x="7" y="181"/>
                    </a:lnTo>
                    <a:lnTo>
                      <a:pt x="15" y="201"/>
                    </a:lnTo>
                    <a:lnTo>
                      <a:pt x="26" y="219"/>
                    </a:lnTo>
                    <a:lnTo>
                      <a:pt x="40" y="236"/>
                    </a:lnTo>
                    <a:lnTo>
                      <a:pt x="57" y="250"/>
                    </a:lnTo>
                    <a:lnTo>
                      <a:pt x="76" y="261"/>
                    </a:lnTo>
                    <a:lnTo>
                      <a:pt x="96" y="269"/>
                    </a:lnTo>
                    <a:lnTo>
                      <a:pt x="117" y="274"/>
                    </a:lnTo>
                    <a:lnTo>
                      <a:pt x="138" y="276"/>
                    </a:lnTo>
                    <a:lnTo>
                      <a:pt x="160" y="274"/>
                    </a:lnTo>
                    <a:lnTo>
                      <a:pt x="181" y="269"/>
                    </a:lnTo>
                    <a:lnTo>
                      <a:pt x="201" y="261"/>
                    </a:lnTo>
                    <a:lnTo>
                      <a:pt x="220" y="250"/>
                    </a:lnTo>
                    <a:lnTo>
                      <a:pt x="236" y="236"/>
                    </a:lnTo>
                    <a:lnTo>
                      <a:pt x="250" y="219"/>
                    </a:lnTo>
                    <a:lnTo>
                      <a:pt x="262" y="201"/>
                    </a:lnTo>
                    <a:lnTo>
                      <a:pt x="270" y="181"/>
                    </a:lnTo>
                    <a:lnTo>
                      <a:pt x="275" y="160"/>
                    </a:lnTo>
                    <a:lnTo>
                      <a:pt x="277" y="138"/>
                    </a:lnTo>
                    <a:lnTo>
                      <a:pt x="275" y="116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18" name="Freeform 1208"/>
              <p:cNvSpPr>
                <a:spLocks/>
              </p:cNvSpPr>
              <p:nvPr/>
            </p:nvSpPr>
            <p:spPr bwMode="auto">
              <a:xfrm>
                <a:off x="5036" y="2159"/>
                <a:ext cx="108" cy="94"/>
              </a:xfrm>
              <a:custGeom>
                <a:avLst/>
                <a:gdLst>
                  <a:gd name="T0" fmla="*/ 210 w 210"/>
                  <a:gd name="T1" fmla="*/ 0 h 182"/>
                  <a:gd name="T2" fmla="*/ 210 w 210"/>
                  <a:gd name="T3" fmla="*/ 0 h 182"/>
                  <a:gd name="T4" fmla="*/ 0 w 210"/>
                  <a:gd name="T5" fmla="*/ 0 h 182"/>
                  <a:gd name="T6" fmla="*/ 105 w 210"/>
                  <a:gd name="T7" fmla="*/ 182 h 182"/>
                  <a:gd name="T8" fmla="*/ 210 w 210"/>
                  <a:gd name="T9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182">
                    <a:moveTo>
                      <a:pt x="210" y="0"/>
                    </a:moveTo>
                    <a:lnTo>
                      <a:pt x="210" y="0"/>
                    </a:lnTo>
                    <a:lnTo>
                      <a:pt x="0" y="0"/>
                    </a:lnTo>
                    <a:lnTo>
                      <a:pt x="105" y="182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19" name="Freeform 1209"/>
              <p:cNvSpPr>
                <a:spLocks/>
              </p:cNvSpPr>
              <p:nvPr/>
            </p:nvSpPr>
            <p:spPr bwMode="auto">
              <a:xfrm>
                <a:off x="5036" y="2159"/>
                <a:ext cx="108" cy="94"/>
              </a:xfrm>
              <a:custGeom>
                <a:avLst/>
                <a:gdLst>
                  <a:gd name="T0" fmla="*/ 210 w 210"/>
                  <a:gd name="T1" fmla="*/ 0 h 182"/>
                  <a:gd name="T2" fmla="*/ 210 w 210"/>
                  <a:gd name="T3" fmla="*/ 0 h 182"/>
                  <a:gd name="T4" fmla="*/ 0 w 210"/>
                  <a:gd name="T5" fmla="*/ 0 h 182"/>
                  <a:gd name="T6" fmla="*/ 105 w 210"/>
                  <a:gd name="T7" fmla="*/ 182 h 182"/>
                  <a:gd name="T8" fmla="*/ 210 w 210"/>
                  <a:gd name="T9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182">
                    <a:moveTo>
                      <a:pt x="210" y="0"/>
                    </a:moveTo>
                    <a:lnTo>
                      <a:pt x="210" y="0"/>
                    </a:lnTo>
                    <a:lnTo>
                      <a:pt x="0" y="0"/>
                    </a:lnTo>
                    <a:lnTo>
                      <a:pt x="105" y="182"/>
                    </a:lnTo>
                    <a:lnTo>
                      <a:pt x="210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3" name="Group 1411"/>
            <p:cNvGrpSpPr>
              <a:grpSpLocks/>
            </p:cNvGrpSpPr>
            <p:nvPr/>
          </p:nvGrpSpPr>
          <p:grpSpPr bwMode="auto">
            <a:xfrm>
              <a:off x="4119" y="1327"/>
              <a:ext cx="2832" cy="2584"/>
              <a:chOff x="4119" y="1327"/>
              <a:chExt cx="2832" cy="2584"/>
            </a:xfrm>
          </p:grpSpPr>
          <p:sp>
            <p:nvSpPr>
              <p:cNvPr id="27720" name="Freeform 1211"/>
              <p:cNvSpPr>
                <a:spLocks/>
              </p:cNvSpPr>
              <p:nvPr/>
            </p:nvSpPr>
            <p:spPr bwMode="auto">
              <a:xfrm>
                <a:off x="4944" y="2395"/>
                <a:ext cx="85" cy="73"/>
              </a:xfrm>
              <a:custGeom>
                <a:avLst/>
                <a:gdLst>
                  <a:gd name="T0" fmla="*/ 165 w 165"/>
                  <a:gd name="T1" fmla="*/ 0 h 142"/>
                  <a:gd name="T2" fmla="*/ 165 w 165"/>
                  <a:gd name="T3" fmla="*/ 0 h 142"/>
                  <a:gd name="T4" fmla="*/ 0 w 165"/>
                  <a:gd name="T5" fmla="*/ 0 h 142"/>
                  <a:gd name="T6" fmla="*/ 83 w 165"/>
                  <a:gd name="T7" fmla="*/ 142 h 142"/>
                  <a:gd name="T8" fmla="*/ 165 w 165"/>
                  <a:gd name="T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142">
                    <a:moveTo>
                      <a:pt x="165" y="0"/>
                    </a:moveTo>
                    <a:lnTo>
                      <a:pt x="165" y="0"/>
                    </a:lnTo>
                    <a:lnTo>
                      <a:pt x="0" y="0"/>
                    </a:lnTo>
                    <a:lnTo>
                      <a:pt x="83" y="142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21" name="Freeform 1212"/>
              <p:cNvSpPr>
                <a:spLocks/>
              </p:cNvSpPr>
              <p:nvPr/>
            </p:nvSpPr>
            <p:spPr bwMode="auto">
              <a:xfrm>
                <a:off x="4944" y="2395"/>
                <a:ext cx="85" cy="73"/>
              </a:xfrm>
              <a:custGeom>
                <a:avLst/>
                <a:gdLst>
                  <a:gd name="T0" fmla="*/ 165 w 165"/>
                  <a:gd name="T1" fmla="*/ 0 h 142"/>
                  <a:gd name="T2" fmla="*/ 165 w 165"/>
                  <a:gd name="T3" fmla="*/ 0 h 142"/>
                  <a:gd name="T4" fmla="*/ 0 w 165"/>
                  <a:gd name="T5" fmla="*/ 0 h 142"/>
                  <a:gd name="T6" fmla="*/ 83 w 165"/>
                  <a:gd name="T7" fmla="*/ 142 h 142"/>
                  <a:gd name="T8" fmla="*/ 165 w 165"/>
                  <a:gd name="T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142">
                    <a:moveTo>
                      <a:pt x="165" y="0"/>
                    </a:moveTo>
                    <a:lnTo>
                      <a:pt x="165" y="0"/>
                    </a:lnTo>
                    <a:lnTo>
                      <a:pt x="0" y="0"/>
                    </a:lnTo>
                    <a:lnTo>
                      <a:pt x="83" y="142"/>
                    </a:lnTo>
                    <a:lnTo>
                      <a:pt x="165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22" name="Freeform 1213"/>
              <p:cNvSpPr>
                <a:spLocks/>
              </p:cNvSpPr>
              <p:nvPr/>
            </p:nvSpPr>
            <p:spPr bwMode="auto">
              <a:xfrm>
                <a:off x="5715" y="2737"/>
                <a:ext cx="272" cy="236"/>
              </a:xfrm>
              <a:custGeom>
                <a:avLst/>
                <a:gdLst>
                  <a:gd name="T0" fmla="*/ 525 w 525"/>
                  <a:gd name="T1" fmla="*/ 0 h 455"/>
                  <a:gd name="T2" fmla="*/ 525 w 525"/>
                  <a:gd name="T3" fmla="*/ 0 h 455"/>
                  <a:gd name="T4" fmla="*/ 0 w 525"/>
                  <a:gd name="T5" fmla="*/ 0 h 455"/>
                  <a:gd name="T6" fmla="*/ 263 w 525"/>
                  <a:gd name="T7" fmla="*/ 455 h 455"/>
                  <a:gd name="T8" fmla="*/ 525 w 525"/>
                  <a:gd name="T9" fmla="*/ 0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5" h="455">
                    <a:moveTo>
                      <a:pt x="525" y="0"/>
                    </a:moveTo>
                    <a:lnTo>
                      <a:pt x="525" y="0"/>
                    </a:lnTo>
                    <a:lnTo>
                      <a:pt x="0" y="0"/>
                    </a:lnTo>
                    <a:lnTo>
                      <a:pt x="263" y="455"/>
                    </a:lnTo>
                    <a:lnTo>
                      <a:pt x="5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23" name="Freeform 1214"/>
              <p:cNvSpPr>
                <a:spLocks/>
              </p:cNvSpPr>
              <p:nvPr/>
            </p:nvSpPr>
            <p:spPr bwMode="auto">
              <a:xfrm>
                <a:off x="5715" y="2737"/>
                <a:ext cx="272" cy="236"/>
              </a:xfrm>
              <a:custGeom>
                <a:avLst/>
                <a:gdLst>
                  <a:gd name="T0" fmla="*/ 525 w 525"/>
                  <a:gd name="T1" fmla="*/ 0 h 455"/>
                  <a:gd name="T2" fmla="*/ 525 w 525"/>
                  <a:gd name="T3" fmla="*/ 0 h 455"/>
                  <a:gd name="T4" fmla="*/ 0 w 525"/>
                  <a:gd name="T5" fmla="*/ 0 h 455"/>
                  <a:gd name="T6" fmla="*/ 263 w 525"/>
                  <a:gd name="T7" fmla="*/ 455 h 455"/>
                  <a:gd name="T8" fmla="*/ 525 w 525"/>
                  <a:gd name="T9" fmla="*/ 0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5" h="455">
                    <a:moveTo>
                      <a:pt x="525" y="0"/>
                    </a:moveTo>
                    <a:lnTo>
                      <a:pt x="525" y="0"/>
                    </a:lnTo>
                    <a:lnTo>
                      <a:pt x="0" y="0"/>
                    </a:lnTo>
                    <a:lnTo>
                      <a:pt x="263" y="455"/>
                    </a:lnTo>
                    <a:lnTo>
                      <a:pt x="525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24" name="Freeform 1215"/>
              <p:cNvSpPr>
                <a:spLocks/>
              </p:cNvSpPr>
              <p:nvPr/>
            </p:nvSpPr>
            <p:spPr bwMode="auto">
              <a:xfrm>
                <a:off x="4871" y="3417"/>
                <a:ext cx="100" cy="87"/>
              </a:xfrm>
              <a:custGeom>
                <a:avLst/>
                <a:gdLst>
                  <a:gd name="T0" fmla="*/ 195 w 195"/>
                  <a:gd name="T1" fmla="*/ 0 h 168"/>
                  <a:gd name="T2" fmla="*/ 195 w 195"/>
                  <a:gd name="T3" fmla="*/ 0 h 168"/>
                  <a:gd name="T4" fmla="*/ 0 w 195"/>
                  <a:gd name="T5" fmla="*/ 0 h 168"/>
                  <a:gd name="T6" fmla="*/ 97 w 195"/>
                  <a:gd name="T7" fmla="*/ 168 h 168"/>
                  <a:gd name="T8" fmla="*/ 195 w 195"/>
                  <a:gd name="T9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5" h="168">
                    <a:moveTo>
                      <a:pt x="195" y="0"/>
                    </a:moveTo>
                    <a:lnTo>
                      <a:pt x="195" y="0"/>
                    </a:lnTo>
                    <a:lnTo>
                      <a:pt x="0" y="0"/>
                    </a:lnTo>
                    <a:lnTo>
                      <a:pt x="97" y="168"/>
                    </a:ln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25" name="Freeform 1216"/>
              <p:cNvSpPr>
                <a:spLocks/>
              </p:cNvSpPr>
              <p:nvPr/>
            </p:nvSpPr>
            <p:spPr bwMode="auto">
              <a:xfrm>
                <a:off x="4871" y="3417"/>
                <a:ext cx="100" cy="87"/>
              </a:xfrm>
              <a:custGeom>
                <a:avLst/>
                <a:gdLst>
                  <a:gd name="T0" fmla="*/ 195 w 195"/>
                  <a:gd name="T1" fmla="*/ 0 h 168"/>
                  <a:gd name="T2" fmla="*/ 195 w 195"/>
                  <a:gd name="T3" fmla="*/ 0 h 168"/>
                  <a:gd name="T4" fmla="*/ 0 w 195"/>
                  <a:gd name="T5" fmla="*/ 0 h 168"/>
                  <a:gd name="T6" fmla="*/ 97 w 195"/>
                  <a:gd name="T7" fmla="*/ 168 h 168"/>
                  <a:gd name="T8" fmla="*/ 195 w 195"/>
                  <a:gd name="T9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5" h="168">
                    <a:moveTo>
                      <a:pt x="195" y="0"/>
                    </a:moveTo>
                    <a:lnTo>
                      <a:pt x="195" y="0"/>
                    </a:lnTo>
                    <a:lnTo>
                      <a:pt x="0" y="0"/>
                    </a:lnTo>
                    <a:lnTo>
                      <a:pt x="97" y="168"/>
                    </a:lnTo>
                    <a:lnTo>
                      <a:pt x="195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26" name="Freeform 1217"/>
              <p:cNvSpPr>
                <a:spLocks/>
              </p:cNvSpPr>
              <p:nvPr/>
            </p:nvSpPr>
            <p:spPr bwMode="auto">
              <a:xfrm>
                <a:off x="5457" y="3077"/>
                <a:ext cx="160" cy="137"/>
              </a:xfrm>
              <a:custGeom>
                <a:avLst/>
                <a:gdLst>
                  <a:gd name="T0" fmla="*/ 308 w 308"/>
                  <a:gd name="T1" fmla="*/ 0 h 266"/>
                  <a:gd name="T2" fmla="*/ 308 w 308"/>
                  <a:gd name="T3" fmla="*/ 0 h 266"/>
                  <a:gd name="T4" fmla="*/ 0 w 308"/>
                  <a:gd name="T5" fmla="*/ 0 h 266"/>
                  <a:gd name="T6" fmla="*/ 154 w 308"/>
                  <a:gd name="T7" fmla="*/ 266 h 266"/>
                  <a:gd name="T8" fmla="*/ 308 w 308"/>
                  <a:gd name="T9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" h="266">
                    <a:moveTo>
                      <a:pt x="308" y="0"/>
                    </a:moveTo>
                    <a:lnTo>
                      <a:pt x="308" y="0"/>
                    </a:lnTo>
                    <a:lnTo>
                      <a:pt x="0" y="0"/>
                    </a:lnTo>
                    <a:lnTo>
                      <a:pt x="154" y="266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27" name="Freeform 1218"/>
              <p:cNvSpPr>
                <a:spLocks/>
              </p:cNvSpPr>
              <p:nvPr/>
            </p:nvSpPr>
            <p:spPr bwMode="auto">
              <a:xfrm>
                <a:off x="5457" y="3077"/>
                <a:ext cx="160" cy="137"/>
              </a:xfrm>
              <a:custGeom>
                <a:avLst/>
                <a:gdLst>
                  <a:gd name="T0" fmla="*/ 308 w 308"/>
                  <a:gd name="T1" fmla="*/ 0 h 266"/>
                  <a:gd name="T2" fmla="*/ 308 w 308"/>
                  <a:gd name="T3" fmla="*/ 0 h 266"/>
                  <a:gd name="T4" fmla="*/ 0 w 308"/>
                  <a:gd name="T5" fmla="*/ 0 h 266"/>
                  <a:gd name="T6" fmla="*/ 154 w 308"/>
                  <a:gd name="T7" fmla="*/ 266 h 266"/>
                  <a:gd name="T8" fmla="*/ 308 w 308"/>
                  <a:gd name="T9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" h="266">
                    <a:moveTo>
                      <a:pt x="308" y="0"/>
                    </a:moveTo>
                    <a:lnTo>
                      <a:pt x="308" y="0"/>
                    </a:lnTo>
                    <a:lnTo>
                      <a:pt x="0" y="0"/>
                    </a:lnTo>
                    <a:lnTo>
                      <a:pt x="154" y="266"/>
                    </a:lnTo>
                    <a:lnTo>
                      <a:pt x="308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28" name="Freeform 1219"/>
              <p:cNvSpPr>
                <a:spLocks/>
              </p:cNvSpPr>
              <p:nvPr/>
            </p:nvSpPr>
            <p:spPr bwMode="auto">
              <a:xfrm>
                <a:off x="4955" y="2884"/>
                <a:ext cx="105" cy="90"/>
              </a:xfrm>
              <a:custGeom>
                <a:avLst/>
                <a:gdLst>
                  <a:gd name="T0" fmla="*/ 202 w 202"/>
                  <a:gd name="T1" fmla="*/ 0 h 175"/>
                  <a:gd name="T2" fmla="*/ 202 w 202"/>
                  <a:gd name="T3" fmla="*/ 0 h 175"/>
                  <a:gd name="T4" fmla="*/ 0 w 202"/>
                  <a:gd name="T5" fmla="*/ 0 h 175"/>
                  <a:gd name="T6" fmla="*/ 101 w 202"/>
                  <a:gd name="T7" fmla="*/ 175 h 175"/>
                  <a:gd name="T8" fmla="*/ 202 w 202"/>
                  <a:gd name="T9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2" h="175">
                    <a:moveTo>
                      <a:pt x="202" y="0"/>
                    </a:moveTo>
                    <a:lnTo>
                      <a:pt x="202" y="0"/>
                    </a:lnTo>
                    <a:lnTo>
                      <a:pt x="0" y="0"/>
                    </a:lnTo>
                    <a:lnTo>
                      <a:pt x="101" y="175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29" name="Freeform 1220"/>
              <p:cNvSpPr>
                <a:spLocks/>
              </p:cNvSpPr>
              <p:nvPr/>
            </p:nvSpPr>
            <p:spPr bwMode="auto">
              <a:xfrm>
                <a:off x="4955" y="2884"/>
                <a:ext cx="105" cy="90"/>
              </a:xfrm>
              <a:custGeom>
                <a:avLst/>
                <a:gdLst>
                  <a:gd name="T0" fmla="*/ 202 w 202"/>
                  <a:gd name="T1" fmla="*/ 0 h 175"/>
                  <a:gd name="T2" fmla="*/ 202 w 202"/>
                  <a:gd name="T3" fmla="*/ 0 h 175"/>
                  <a:gd name="T4" fmla="*/ 0 w 202"/>
                  <a:gd name="T5" fmla="*/ 0 h 175"/>
                  <a:gd name="T6" fmla="*/ 101 w 202"/>
                  <a:gd name="T7" fmla="*/ 175 h 175"/>
                  <a:gd name="T8" fmla="*/ 202 w 202"/>
                  <a:gd name="T9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2" h="175">
                    <a:moveTo>
                      <a:pt x="202" y="0"/>
                    </a:moveTo>
                    <a:lnTo>
                      <a:pt x="202" y="0"/>
                    </a:lnTo>
                    <a:lnTo>
                      <a:pt x="0" y="0"/>
                    </a:lnTo>
                    <a:lnTo>
                      <a:pt x="101" y="175"/>
                    </a:lnTo>
                    <a:lnTo>
                      <a:pt x="202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30" name="Freeform 1221"/>
              <p:cNvSpPr>
                <a:spLocks/>
              </p:cNvSpPr>
              <p:nvPr/>
            </p:nvSpPr>
            <p:spPr bwMode="auto">
              <a:xfrm>
                <a:off x="5272" y="3656"/>
                <a:ext cx="97" cy="82"/>
              </a:xfrm>
              <a:custGeom>
                <a:avLst/>
                <a:gdLst>
                  <a:gd name="T0" fmla="*/ 186 w 186"/>
                  <a:gd name="T1" fmla="*/ 0 h 160"/>
                  <a:gd name="T2" fmla="*/ 186 w 186"/>
                  <a:gd name="T3" fmla="*/ 0 h 160"/>
                  <a:gd name="T4" fmla="*/ 0 w 186"/>
                  <a:gd name="T5" fmla="*/ 0 h 160"/>
                  <a:gd name="T6" fmla="*/ 93 w 186"/>
                  <a:gd name="T7" fmla="*/ 160 h 160"/>
                  <a:gd name="T8" fmla="*/ 186 w 186"/>
                  <a:gd name="T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" h="160">
                    <a:moveTo>
                      <a:pt x="186" y="0"/>
                    </a:moveTo>
                    <a:lnTo>
                      <a:pt x="186" y="0"/>
                    </a:lnTo>
                    <a:lnTo>
                      <a:pt x="0" y="0"/>
                    </a:lnTo>
                    <a:lnTo>
                      <a:pt x="93" y="160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31" name="Freeform 1222"/>
              <p:cNvSpPr>
                <a:spLocks/>
              </p:cNvSpPr>
              <p:nvPr/>
            </p:nvSpPr>
            <p:spPr bwMode="auto">
              <a:xfrm>
                <a:off x="5272" y="3656"/>
                <a:ext cx="97" cy="82"/>
              </a:xfrm>
              <a:custGeom>
                <a:avLst/>
                <a:gdLst>
                  <a:gd name="T0" fmla="*/ 186 w 186"/>
                  <a:gd name="T1" fmla="*/ 0 h 160"/>
                  <a:gd name="T2" fmla="*/ 186 w 186"/>
                  <a:gd name="T3" fmla="*/ 0 h 160"/>
                  <a:gd name="T4" fmla="*/ 0 w 186"/>
                  <a:gd name="T5" fmla="*/ 0 h 160"/>
                  <a:gd name="T6" fmla="*/ 93 w 186"/>
                  <a:gd name="T7" fmla="*/ 160 h 160"/>
                  <a:gd name="T8" fmla="*/ 186 w 186"/>
                  <a:gd name="T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" h="160">
                    <a:moveTo>
                      <a:pt x="186" y="0"/>
                    </a:moveTo>
                    <a:lnTo>
                      <a:pt x="186" y="0"/>
                    </a:lnTo>
                    <a:lnTo>
                      <a:pt x="0" y="0"/>
                    </a:lnTo>
                    <a:lnTo>
                      <a:pt x="93" y="160"/>
                    </a:lnTo>
                    <a:lnTo>
                      <a:pt x="186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32" name="Freeform 1223"/>
              <p:cNvSpPr>
                <a:spLocks/>
              </p:cNvSpPr>
              <p:nvPr/>
            </p:nvSpPr>
            <p:spPr bwMode="auto">
              <a:xfrm>
                <a:off x="5626" y="3170"/>
                <a:ext cx="211" cy="183"/>
              </a:xfrm>
              <a:custGeom>
                <a:avLst/>
                <a:gdLst>
                  <a:gd name="T0" fmla="*/ 408 w 408"/>
                  <a:gd name="T1" fmla="*/ 0 h 354"/>
                  <a:gd name="T2" fmla="*/ 408 w 408"/>
                  <a:gd name="T3" fmla="*/ 0 h 354"/>
                  <a:gd name="T4" fmla="*/ 0 w 408"/>
                  <a:gd name="T5" fmla="*/ 0 h 354"/>
                  <a:gd name="T6" fmla="*/ 204 w 408"/>
                  <a:gd name="T7" fmla="*/ 354 h 354"/>
                  <a:gd name="T8" fmla="*/ 408 w 408"/>
                  <a:gd name="T9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354">
                    <a:moveTo>
                      <a:pt x="408" y="0"/>
                    </a:moveTo>
                    <a:lnTo>
                      <a:pt x="408" y="0"/>
                    </a:lnTo>
                    <a:lnTo>
                      <a:pt x="0" y="0"/>
                    </a:lnTo>
                    <a:lnTo>
                      <a:pt x="204" y="354"/>
                    </a:lnTo>
                    <a:lnTo>
                      <a:pt x="40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33" name="Freeform 1224"/>
              <p:cNvSpPr>
                <a:spLocks/>
              </p:cNvSpPr>
              <p:nvPr/>
            </p:nvSpPr>
            <p:spPr bwMode="auto">
              <a:xfrm>
                <a:off x="5626" y="3170"/>
                <a:ext cx="211" cy="183"/>
              </a:xfrm>
              <a:custGeom>
                <a:avLst/>
                <a:gdLst>
                  <a:gd name="T0" fmla="*/ 408 w 408"/>
                  <a:gd name="T1" fmla="*/ 0 h 354"/>
                  <a:gd name="T2" fmla="*/ 408 w 408"/>
                  <a:gd name="T3" fmla="*/ 0 h 354"/>
                  <a:gd name="T4" fmla="*/ 0 w 408"/>
                  <a:gd name="T5" fmla="*/ 0 h 354"/>
                  <a:gd name="T6" fmla="*/ 204 w 408"/>
                  <a:gd name="T7" fmla="*/ 354 h 354"/>
                  <a:gd name="T8" fmla="*/ 408 w 408"/>
                  <a:gd name="T9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354">
                    <a:moveTo>
                      <a:pt x="408" y="0"/>
                    </a:moveTo>
                    <a:lnTo>
                      <a:pt x="408" y="0"/>
                    </a:lnTo>
                    <a:lnTo>
                      <a:pt x="0" y="0"/>
                    </a:lnTo>
                    <a:lnTo>
                      <a:pt x="204" y="354"/>
                    </a:lnTo>
                    <a:lnTo>
                      <a:pt x="408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34" name="Freeform 1225"/>
              <p:cNvSpPr>
                <a:spLocks/>
              </p:cNvSpPr>
              <p:nvPr/>
            </p:nvSpPr>
            <p:spPr bwMode="auto">
              <a:xfrm>
                <a:off x="5919" y="2976"/>
                <a:ext cx="111" cy="110"/>
              </a:xfrm>
              <a:custGeom>
                <a:avLst/>
                <a:gdLst>
                  <a:gd name="T0" fmla="*/ 107 w 214"/>
                  <a:gd name="T1" fmla="*/ 0 h 214"/>
                  <a:gd name="T2" fmla="*/ 107 w 214"/>
                  <a:gd name="T3" fmla="*/ 0 h 214"/>
                  <a:gd name="T4" fmla="*/ 0 w 214"/>
                  <a:gd name="T5" fmla="*/ 107 h 214"/>
                  <a:gd name="T6" fmla="*/ 107 w 214"/>
                  <a:gd name="T7" fmla="*/ 214 h 214"/>
                  <a:gd name="T8" fmla="*/ 214 w 214"/>
                  <a:gd name="T9" fmla="*/ 107 h 214"/>
                  <a:gd name="T10" fmla="*/ 107 w 214"/>
                  <a:gd name="T11" fmla="*/ 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4" h="214">
                    <a:moveTo>
                      <a:pt x="107" y="0"/>
                    </a:moveTo>
                    <a:lnTo>
                      <a:pt x="107" y="0"/>
                    </a:lnTo>
                    <a:lnTo>
                      <a:pt x="0" y="107"/>
                    </a:lnTo>
                    <a:lnTo>
                      <a:pt x="107" y="214"/>
                    </a:lnTo>
                    <a:lnTo>
                      <a:pt x="214" y="107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00FF8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35" name="Freeform 1226"/>
              <p:cNvSpPr>
                <a:spLocks/>
              </p:cNvSpPr>
              <p:nvPr/>
            </p:nvSpPr>
            <p:spPr bwMode="auto">
              <a:xfrm>
                <a:off x="5919" y="2976"/>
                <a:ext cx="111" cy="110"/>
              </a:xfrm>
              <a:custGeom>
                <a:avLst/>
                <a:gdLst>
                  <a:gd name="T0" fmla="*/ 107 w 214"/>
                  <a:gd name="T1" fmla="*/ 0 h 214"/>
                  <a:gd name="T2" fmla="*/ 107 w 214"/>
                  <a:gd name="T3" fmla="*/ 0 h 214"/>
                  <a:gd name="T4" fmla="*/ 0 w 214"/>
                  <a:gd name="T5" fmla="*/ 107 h 214"/>
                  <a:gd name="T6" fmla="*/ 107 w 214"/>
                  <a:gd name="T7" fmla="*/ 214 h 214"/>
                  <a:gd name="T8" fmla="*/ 214 w 214"/>
                  <a:gd name="T9" fmla="*/ 107 h 214"/>
                  <a:gd name="T10" fmla="*/ 107 w 214"/>
                  <a:gd name="T11" fmla="*/ 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4" h="214">
                    <a:moveTo>
                      <a:pt x="107" y="0"/>
                    </a:moveTo>
                    <a:lnTo>
                      <a:pt x="107" y="0"/>
                    </a:lnTo>
                    <a:lnTo>
                      <a:pt x="0" y="107"/>
                    </a:lnTo>
                    <a:lnTo>
                      <a:pt x="107" y="214"/>
                    </a:lnTo>
                    <a:lnTo>
                      <a:pt x="214" y="107"/>
                    </a:lnTo>
                    <a:lnTo>
                      <a:pt x="107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36" name="Freeform 1227"/>
              <p:cNvSpPr>
                <a:spLocks/>
              </p:cNvSpPr>
              <p:nvPr/>
            </p:nvSpPr>
            <p:spPr bwMode="auto">
              <a:xfrm>
                <a:off x="5836" y="3120"/>
                <a:ext cx="153" cy="154"/>
              </a:xfrm>
              <a:custGeom>
                <a:avLst/>
                <a:gdLst>
                  <a:gd name="T0" fmla="*/ 149 w 297"/>
                  <a:gd name="T1" fmla="*/ 0 h 297"/>
                  <a:gd name="T2" fmla="*/ 149 w 297"/>
                  <a:gd name="T3" fmla="*/ 0 h 297"/>
                  <a:gd name="T4" fmla="*/ 0 w 297"/>
                  <a:gd name="T5" fmla="*/ 149 h 297"/>
                  <a:gd name="T6" fmla="*/ 149 w 297"/>
                  <a:gd name="T7" fmla="*/ 297 h 297"/>
                  <a:gd name="T8" fmla="*/ 297 w 297"/>
                  <a:gd name="T9" fmla="*/ 149 h 297"/>
                  <a:gd name="T10" fmla="*/ 149 w 297"/>
                  <a:gd name="T11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7" h="297">
                    <a:moveTo>
                      <a:pt x="149" y="0"/>
                    </a:moveTo>
                    <a:lnTo>
                      <a:pt x="149" y="0"/>
                    </a:lnTo>
                    <a:lnTo>
                      <a:pt x="0" y="149"/>
                    </a:lnTo>
                    <a:lnTo>
                      <a:pt x="149" y="297"/>
                    </a:lnTo>
                    <a:lnTo>
                      <a:pt x="297" y="149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00FF8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37" name="Freeform 1228"/>
              <p:cNvSpPr>
                <a:spLocks/>
              </p:cNvSpPr>
              <p:nvPr/>
            </p:nvSpPr>
            <p:spPr bwMode="auto">
              <a:xfrm>
                <a:off x="5836" y="3120"/>
                <a:ext cx="153" cy="154"/>
              </a:xfrm>
              <a:custGeom>
                <a:avLst/>
                <a:gdLst>
                  <a:gd name="T0" fmla="*/ 149 w 297"/>
                  <a:gd name="T1" fmla="*/ 0 h 297"/>
                  <a:gd name="T2" fmla="*/ 149 w 297"/>
                  <a:gd name="T3" fmla="*/ 0 h 297"/>
                  <a:gd name="T4" fmla="*/ 0 w 297"/>
                  <a:gd name="T5" fmla="*/ 149 h 297"/>
                  <a:gd name="T6" fmla="*/ 149 w 297"/>
                  <a:gd name="T7" fmla="*/ 297 h 297"/>
                  <a:gd name="T8" fmla="*/ 297 w 297"/>
                  <a:gd name="T9" fmla="*/ 149 h 297"/>
                  <a:gd name="T10" fmla="*/ 149 w 297"/>
                  <a:gd name="T11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7" h="297">
                    <a:moveTo>
                      <a:pt x="149" y="0"/>
                    </a:moveTo>
                    <a:lnTo>
                      <a:pt x="149" y="0"/>
                    </a:lnTo>
                    <a:lnTo>
                      <a:pt x="0" y="149"/>
                    </a:lnTo>
                    <a:lnTo>
                      <a:pt x="149" y="297"/>
                    </a:lnTo>
                    <a:lnTo>
                      <a:pt x="297" y="149"/>
                    </a:lnTo>
                    <a:lnTo>
                      <a:pt x="149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38" name="Freeform 1229"/>
              <p:cNvSpPr>
                <a:spLocks/>
              </p:cNvSpPr>
              <p:nvPr/>
            </p:nvSpPr>
            <p:spPr bwMode="auto">
              <a:xfrm>
                <a:off x="5781" y="2623"/>
                <a:ext cx="172" cy="181"/>
              </a:xfrm>
              <a:custGeom>
                <a:avLst/>
                <a:gdLst>
                  <a:gd name="T0" fmla="*/ 206 w 334"/>
                  <a:gd name="T1" fmla="*/ 0 h 351"/>
                  <a:gd name="T2" fmla="*/ 206 w 334"/>
                  <a:gd name="T3" fmla="*/ 0 h 351"/>
                  <a:gd name="T4" fmla="*/ 0 w 334"/>
                  <a:gd name="T5" fmla="*/ 67 h 351"/>
                  <a:gd name="T6" fmla="*/ 0 w 334"/>
                  <a:gd name="T7" fmla="*/ 284 h 351"/>
                  <a:gd name="T8" fmla="*/ 206 w 334"/>
                  <a:gd name="T9" fmla="*/ 351 h 351"/>
                  <a:gd name="T10" fmla="*/ 334 w 334"/>
                  <a:gd name="T11" fmla="*/ 175 h 351"/>
                  <a:gd name="T12" fmla="*/ 206 w 334"/>
                  <a:gd name="T13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4" h="351">
                    <a:moveTo>
                      <a:pt x="206" y="0"/>
                    </a:moveTo>
                    <a:lnTo>
                      <a:pt x="206" y="0"/>
                    </a:lnTo>
                    <a:lnTo>
                      <a:pt x="0" y="67"/>
                    </a:lnTo>
                    <a:lnTo>
                      <a:pt x="0" y="284"/>
                    </a:lnTo>
                    <a:lnTo>
                      <a:pt x="206" y="351"/>
                    </a:lnTo>
                    <a:lnTo>
                      <a:pt x="334" y="175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00FF8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39" name="Freeform 1230"/>
              <p:cNvSpPr>
                <a:spLocks/>
              </p:cNvSpPr>
              <p:nvPr/>
            </p:nvSpPr>
            <p:spPr bwMode="auto">
              <a:xfrm>
                <a:off x="5781" y="2623"/>
                <a:ext cx="172" cy="181"/>
              </a:xfrm>
              <a:custGeom>
                <a:avLst/>
                <a:gdLst>
                  <a:gd name="T0" fmla="*/ 206 w 334"/>
                  <a:gd name="T1" fmla="*/ 0 h 351"/>
                  <a:gd name="T2" fmla="*/ 206 w 334"/>
                  <a:gd name="T3" fmla="*/ 0 h 351"/>
                  <a:gd name="T4" fmla="*/ 0 w 334"/>
                  <a:gd name="T5" fmla="*/ 67 h 351"/>
                  <a:gd name="T6" fmla="*/ 0 w 334"/>
                  <a:gd name="T7" fmla="*/ 284 h 351"/>
                  <a:gd name="T8" fmla="*/ 206 w 334"/>
                  <a:gd name="T9" fmla="*/ 351 h 351"/>
                  <a:gd name="T10" fmla="*/ 334 w 334"/>
                  <a:gd name="T11" fmla="*/ 175 h 351"/>
                  <a:gd name="T12" fmla="*/ 206 w 334"/>
                  <a:gd name="T13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4" h="351">
                    <a:moveTo>
                      <a:pt x="206" y="0"/>
                    </a:moveTo>
                    <a:lnTo>
                      <a:pt x="206" y="0"/>
                    </a:lnTo>
                    <a:lnTo>
                      <a:pt x="0" y="67"/>
                    </a:lnTo>
                    <a:lnTo>
                      <a:pt x="0" y="284"/>
                    </a:lnTo>
                    <a:lnTo>
                      <a:pt x="206" y="351"/>
                    </a:lnTo>
                    <a:lnTo>
                      <a:pt x="334" y="175"/>
                    </a:lnTo>
                    <a:lnTo>
                      <a:pt x="206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40" name="Freeform 1231"/>
              <p:cNvSpPr>
                <a:spLocks/>
              </p:cNvSpPr>
              <p:nvPr/>
            </p:nvSpPr>
            <p:spPr bwMode="auto">
              <a:xfrm>
                <a:off x="5283" y="3255"/>
                <a:ext cx="130" cy="129"/>
              </a:xfrm>
              <a:custGeom>
                <a:avLst/>
                <a:gdLst>
                  <a:gd name="T0" fmla="*/ 249 w 251"/>
                  <a:gd name="T1" fmla="*/ 105 h 250"/>
                  <a:gd name="T2" fmla="*/ 249 w 251"/>
                  <a:gd name="T3" fmla="*/ 105 h 250"/>
                  <a:gd name="T4" fmla="*/ 245 w 251"/>
                  <a:gd name="T5" fmla="*/ 86 h 250"/>
                  <a:gd name="T6" fmla="*/ 237 w 251"/>
                  <a:gd name="T7" fmla="*/ 68 h 250"/>
                  <a:gd name="T8" fmla="*/ 227 w 251"/>
                  <a:gd name="T9" fmla="*/ 51 h 250"/>
                  <a:gd name="T10" fmla="*/ 214 w 251"/>
                  <a:gd name="T11" fmla="*/ 36 h 250"/>
                  <a:gd name="T12" fmla="*/ 199 w 251"/>
                  <a:gd name="T13" fmla="*/ 24 h 250"/>
                  <a:gd name="T14" fmla="*/ 182 w 251"/>
                  <a:gd name="T15" fmla="*/ 13 h 250"/>
                  <a:gd name="T16" fmla="*/ 164 w 251"/>
                  <a:gd name="T17" fmla="*/ 6 h 250"/>
                  <a:gd name="T18" fmla="*/ 145 w 251"/>
                  <a:gd name="T19" fmla="*/ 1 h 250"/>
                  <a:gd name="T20" fmla="*/ 126 w 251"/>
                  <a:gd name="T21" fmla="*/ 0 h 250"/>
                  <a:gd name="T22" fmla="*/ 106 w 251"/>
                  <a:gd name="T23" fmla="*/ 1 h 250"/>
                  <a:gd name="T24" fmla="*/ 87 w 251"/>
                  <a:gd name="T25" fmla="*/ 6 h 250"/>
                  <a:gd name="T26" fmla="*/ 69 w 251"/>
                  <a:gd name="T27" fmla="*/ 13 h 250"/>
                  <a:gd name="T28" fmla="*/ 52 w 251"/>
                  <a:gd name="T29" fmla="*/ 24 h 250"/>
                  <a:gd name="T30" fmla="*/ 37 w 251"/>
                  <a:gd name="T31" fmla="*/ 36 h 250"/>
                  <a:gd name="T32" fmla="*/ 24 w 251"/>
                  <a:gd name="T33" fmla="*/ 51 h 250"/>
                  <a:gd name="T34" fmla="*/ 14 w 251"/>
                  <a:gd name="T35" fmla="*/ 68 h 250"/>
                  <a:gd name="T36" fmla="*/ 7 w 251"/>
                  <a:gd name="T37" fmla="*/ 86 h 250"/>
                  <a:gd name="T38" fmla="*/ 2 w 251"/>
                  <a:gd name="T39" fmla="*/ 105 h 250"/>
                  <a:gd name="T40" fmla="*/ 0 w 251"/>
                  <a:gd name="T41" fmla="*/ 125 h 250"/>
                  <a:gd name="T42" fmla="*/ 2 w 251"/>
                  <a:gd name="T43" fmla="*/ 144 h 250"/>
                  <a:gd name="T44" fmla="*/ 7 w 251"/>
                  <a:gd name="T45" fmla="*/ 163 h 250"/>
                  <a:gd name="T46" fmla="*/ 14 w 251"/>
                  <a:gd name="T47" fmla="*/ 182 h 250"/>
                  <a:gd name="T48" fmla="*/ 24 w 251"/>
                  <a:gd name="T49" fmla="*/ 198 h 250"/>
                  <a:gd name="T50" fmla="*/ 37 w 251"/>
                  <a:gd name="T51" fmla="*/ 213 h 250"/>
                  <a:gd name="T52" fmla="*/ 52 w 251"/>
                  <a:gd name="T53" fmla="*/ 226 h 250"/>
                  <a:gd name="T54" fmla="*/ 69 w 251"/>
                  <a:gd name="T55" fmla="*/ 236 h 250"/>
                  <a:gd name="T56" fmla="*/ 87 w 251"/>
                  <a:gd name="T57" fmla="*/ 244 h 250"/>
                  <a:gd name="T58" fmla="*/ 106 w 251"/>
                  <a:gd name="T59" fmla="*/ 248 h 250"/>
                  <a:gd name="T60" fmla="*/ 126 w 251"/>
                  <a:gd name="T61" fmla="*/ 250 h 250"/>
                  <a:gd name="T62" fmla="*/ 145 w 251"/>
                  <a:gd name="T63" fmla="*/ 248 h 250"/>
                  <a:gd name="T64" fmla="*/ 164 w 251"/>
                  <a:gd name="T65" fmla="*/ 244 h 250"/>
                  <a:gd name="T66" fmla="*/ 182 w 251"/>
                  <a:gd name="T67" fmla="*/ 236 h 250"/>
                  <a:gd name="T68" fmla="*/ 199 w 251"/>
                  <a:gd name="T69" fmla="*/ 226 h 250"/>
                  <a:gd name="T70" fmla="*/ 214 w 251"/>
                  <a:gd name="T71" fmla="*/ 213 h 250"/>
                  <a:gd name="T72" fmla="*/ 227 w 251"/>
                  <a:gd name="T73" fmla="*/ 198 h 250"/>
                  <a:gd name="T74" fmla="*/ 237 w 251"/>
                  <a:gd name="T75" fmla="*/ 182 h 250"/>
                  <a:gd name="T76" fmla="*/ 245 w 251"/>
                  <a:gd name="T77" fmla="*/ 163 h 250"/>
                  <a:gd name="T78" fmla="*/ 249 w 251"/>
                  <a:gd name="T79" fmla="*/ 144 h 250"/>
                  <a:gd name="T80" fmla="*/ 251 w 251"/>
                  <a:gd name="T81" fmla="*/ 125 h 250"/>
                  <a:gd name="T82" fmla="*/ 249 w 251"/>
                  <a:gd name="T83" fmla="*/ 105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51" h="250">
                    <a:moveTo>
                      <a:pt x="249" y="105"/>
                    </a:moveTo>
                    <a:lnTo>
                      <a:pt x="249" y="105"/>
                    </a:lnTo>
                    <a:lnTo>
                      <a:pt x="245" y="86"/>
                    </a:lnTo>
                    <a:lnTo>
                      <a:pt x="237" y="68"/>
                    </a:lnTo>
                    <a:lnTo>
                      <a:pt x="227" y="51"/>
                    </a:lnTo>
                    <a:lnTo>
                      <a:pt x="214" y="36"/>
                    </a:lnTo>
                    <a:lnTo>
                      <a:pt x="199" y="24"/>
                    </a:lnTo>
                    <a:lnTo>
                      <a:pt x="182" y="13"/>
                    </a:lnTo>
                    <a:lnTo>
                      <a:pt x="164" y="6"/>
                    </a:lnTo>
                    <a:lnTo>
                      <a:pt x="145" y="1"/>
                    </a:lnTo>
                    <a:lnTo>
                      <a:pt x="126" y="0"/>
                    </a:lnTo>
                    <a:lnTo>
                      <a:pt x="106" y="1"/>
                    </a:lnTo>
                    <a:lnTo>
                      <a:pt x="87" y="6"/>
                    </a:lnTo>
                    <a:lnTo>
                      <a:pt x="69" y="13"/>
                    </a:lnTo>
                    <a:lnTo>
                      <a:pt x="52" y="24"/>
                    </a:lnTo>
                    <a:lnTo>
                      <a:pt x="37" y="36"/>
                    </a:lnTo>
                    <a:lnTo>
                      <a:pt x="24" y="51"/>
                    </a:lnTo>
                    <a:lnTo>
                      <a:pt x="14" y="68"/>
                    </a:lnTo>
                    <a:lnTo>
                      <a:pt x="7" y="86"/>
                    </a:lnTo>
                    <a:lnTo>
                      <a:pt x="2" y="105"/>
                    </a:lnTo>
                    <a:lnTo>
                      <a:pt x="0" y="125"/>
                    </a:lnTo>
                    <a:lnTo>
                      <a:pt x="2" y="144"/>
                    </a:lnTo>
                    <a:lnTo>
                      <a:pt x="7" y="163"/>
                    </a:lnTo>
                    <a:lnTo>
                      <a:pt x="14" y="182"/>
                    </a:lnTo>
                    <a:lnTo>
                      <a:pt x="24" y="198"/>
                    </a:lnTo>
                    <a:lnTo>
                      <a:pt x="37" y="213"/>
                    </a:lnTo>
                    <a:lnTo>
                      <a:pt x="52" y="226"/>
                    </a:lnTo>
                    <a:lnTo>
                      <a:pt x="69" y="236"/>
                    </a:lnTo>
                    <a:lnTo>
                      <a:pt x="87" y="244"/>
                    </a:lnTo>
                    <a:lnTo>
                      <a:pt x="106" y="248"/>
                    </a:lnTo>
                    <a:lnTo>
                      <a:pt x="126" y="250"/>
                    </a:lnTo>
                    <a:lnTo>
                      <a:pt x="145" y="248"/>
                    </a:lnTo>
                    <a:lnTo>
                      <a:pt x="164" y="244"/>
                    </a:lnTo>
                    <a:lnTo>
                      <a:pt x="182" y="236"/>
                    </a:lnTo>
                    <a:lnTo>
                      <a:pt x="199" y="226"/>
                    </a:lnTo>
                    <a:lnTo>
                      <a:pt x="214" y="213"/>
                    </a:lnTo>
                    <a:lnTo>
                      <a:pt x="227" y="198"/>
                    </a:lnTo>
                    <a:lnTo>
                      <a:pt x="237" y="182"/>
                    </a:lnTo>
                    <a:lnTo>
                      <a:pt x="245" y="163"/>
                    </a:lnTo>
                    <a:lnTo>
                      <a:pt x="249" y="144"/>
                    </a:lnTo>
                    <a:lnTo>
                      <a:pt x="251" y="125"/>
                    </a:lnTo>
                    <a:lnTo>
                      <a:pt x="249" y="105"/>
                    </a:lnTo>
                    <a:close/>
                  </a:path>
                </a:pathLst>
              </a:custGeom>
              <a:solidFill>
                <a:srgbClr val="00FF8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41" name="Freeform 1232"/>
              <p:cNvSpPr>
                <a:spLocks/>
              </p:cNvSpPr>
              <p:nvPr/>
            </p:nvSpPr>
            <p:spPr bwMode="auto">
              <a:xfrm>
                <a:off x="5283" y="3255"/>
                <a:ext cx="130" cy="129"/>
              </a:xfrm>
              <a:custGeom>
                <a:avLst/>
                <a:gdLst>
                  <a:gd name="T0" fmla="*/ 249 w 251"/>
                  <a:gd name="T1" fmla="*/ 105 h 250"/>
                  <a:gd name="T2" fmla="*/ 249 w 251"/>
                  <a:gd name="T3" fmla="*/ 105 h 250"/>
                  <a:gd name="T4" fmla="*/ 245 w 251"/>
                  <a:gd name="T5" fmla="*/ 86 h 250"/>
                  <a:gd name="T6" fmla="*/ 237 w 251"/>
                  <a:gd name="T7" fmla="*/ 68 h 250"/>
                  <a:gd name="T8" fmla="*/ 227 w 251"/>
                  <a:gd name="T9" fmla="*/ 51 h 250"/>
                  <a:gd name="T10" fmla="*/ 214 w 251"/>
                  <a:gd name="T11" fmla="*/ 36 h 250"/>
                  <a:gd name="T12" fmla="*/ 199 w 251"/>
                  <a:gd name="T13" fmla="*/ 24 h 250"/>
                  <a:gd name="T14" fmla="*/ 182 w 251"/>
                  <a:gd name="T15" fmla="*/ 13 h 250"/>
                  <a:gd name="T16" fmla="*/ 164 w 251"/>
                  <a:gd name="T17" fmla="*/ 6 h 250"/>
                  <a:gd name="T18" fmla="*/ 145 w 251"/>
                  <a:gd name="T19" fmla="*/ 1 h 250"/>
                  <a:gd name="T20" fmla="*/ 126 w 251"/>
                  <a:gd name="T21" fmla="*/ 0 h 250"/>
                  <a:gd name="T22" fmla="*/ 106 w 251"/>
                  <a:gd name="T23" fmla="*/ 1 h 250"/>
                  <a:gd name="T24" fmla="*/ 87 w 251"/>
                  <a:gd name="T25" fmla="*/ 6 h 250"/>
                  <a:gd name="T26" fmla="*/ 69 w 251"/>
                  <a:gd name="T27" fmla="*/ 13 h 250"/>
                  <a:gd name="T28" fmla="*/ 52 w 251"/>
                  <a:gd name="T29" fmla="*/ 24 h 250"/>
                  <a:gd name="T30" fmla="*/ 37 w 251"/>
                  <a:gd name="T31" fmla="*/ 36 h 250"/>
                  <a:gd name="T32" fmla="*/ 24 w 251"/>
                  <a:gd name="T33" fmla="*/ 51 h 250"/>
                  <a:gd name="T34" fmla="*/ 14 w 251"/>
                  <a:gd name="T35" fmla="*/ 68 h 250"/>
                  <a:gd name="T36" fmla="*/ 7 w 251"/>
                  <a:gd name="T37" fmla="*/ 86 h 250"/>
                  <a:gd name="T38" fmla="*/ 2 w 251"/>
                  <a:gd name="T39" fmla="*/ 105 h 250"/>
                  <a:gd name="T40" fmla="*/ 0 w 251"/>
                  <a:gd name="T41" fmla="*/ 125 h 250"/>
                  <a:gd name="T42" fmla="*/ 2 w 251"/>
                  <a:gd name="T43" fmla="*/ 144 h 250"/>
                  <a:gd name="T44" fmla="*/ 7 w 251"/>
                  <a:gd name="T45" fmla="*/ 163 h 250"/>
                  <a:gd name="T46" fmla="*/ 14 w 251"/>
                  <a:gd name="T47" fmla="*/ 182 h 250"/>
                  <a:gd name="T48" fmla="*/ 24 w 251"/>
                  <a:gd name="T49" fmla="*/ 198 h 250"/>
                  <a:gd name="T50" fmla="*/ 37 w 251"/>
                  <a:gd name="T51" fmla="*/ 213 h 250"/>
                  <a:gd name="T52" fmla="*/ 52 w 251"/>
                  <a:gd name="T53" fmla="*/ 226 h 250"/>
                  <a:gd name="T54" fmla="*/ 69 w 251"/>
                  <a:gd name="T55" fmla="*/ 236 h 250"/>
                  <a:gd name="T56" fmla="*/ 87 w 251"/>
                  <a:gd name="T57" fmla="*/ 244 h 250"/>
                  <a:gd name="T58" fmla="*/ 106 w 251"/>
                  <a:gd name="T59" fmla="*/ 248 h 250"/>
                  <a:gd name="T60" fmla="*/ 126 w 251"/>
                  <a:gd name="T61" fmla="*/ 250 h 250"/>
                  <a:gd name="T62" fmla="*/ 145 w 251"/>
                  <a:gd name="T63" fmla="*/ 248 h 250"/>
                  <a:gd name="T64" fmla="*/ 164 w 251"/>
                  <a:gd name="T65" fmla="*/ 244 h 250"/>
                  <a:gd name="T66" fmla="*/ 182 w 251"/>
                  <a:gd name="T67" fmla="*/ 236 h 250"/>
                  <a:gd name="T68" fmla="*/ 199 w 251"/>
                  <a:gd name="T69" fmla="*/ 226 h 250"/>
                  <a:gd name="T70" fmla="*/ 214 w 251"/>
                  <a:gd name="T71" fmla="*/ 213 h 250"/>
                  <a:gd name="T72" fmla="*/ 227 w 251"/>
                  <a:gd name="T73" fmla="*/ 198 h 250"/>
                  <a:gd name="T74" fmla="*/ 237 w 251"/>
                  <a:gd name="T75" fmla="*/ 182 h 250"/>
                  <a:gd name="T76" fmla="*/ 245 w 251"/>
                  <a:gd name="T77" fmla="*/ 163 h 250"/>
                  <a:gd name="T78" fmla="*/ 249 w 251"/>
                  <a:gd name="T79" fmla="*/ 144 h 250"/>
                  <a:gd name="T80" fmla="*/ 251 w 251"/>
                  <a:gd name="T81" fmla="*/ 125 h 250"/>
                  <a:gd name="T82" fmla="*/ 249 w 251"/>
                  <a:gd name="T83" fmla="*/ 105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51" h="250">
                    <a:moveTo>
                      <a:pt x="249" y="105"/>
                    </a:moveTo>
                    <a:lnTo>
                      <a:pt x="249" y="105"/>
                    </a:lnTo>
                    <a:lnTo>
                      <a:pt x="245" y="86"/>
                    </a:lnTo>
                    <a:lnTo>
                      <a:pt x="237" y="68"/>
                    </a:lnTo>
                    <a:lnTo>
                      <a:pt x="227" y="51"/>
                    </a:lnTo>
                    <a:lnTo>
                      <a:pt x="214" y="36"/>
                    </a:lnTo>
                    <a:lnTo>
                      <a:pt x="199" y="24"/>
                    </a:lnTo>
                    <a:lnTo>
                      <a:pt x="182" y="13"/>
                    </a:lnTo>
                    <a:lnTo>
                      <a:pt x="164" y="6"/>
                    </a:lnTo>
                    <a:lnTo>
                      <a:pt x="145" y="1"/>
                    </a:lnTo>
                    <a:lnTo>
                      <a:pt x="126" y="0"/>
                    </a:lnTo>
                    <a:lnTo>
                      <a:pt x="106" y="1"/>
                    </a:lnTo>
                    <a:lnTo>
                      <a:pt x="87" y="6"/>
                    </a:lnTo>
                    <a:lnTo>
                      <a:pt x="69" y="13"/>
                    </a:lnTo>
                    <a:lnTo>
                      <a:pt x="52" y="24"/>
                    </a:lnTo>
                    <a:lnTo>
                      <a:pt x="37" y="36"/>
                    </a:lnTo>
                    <a:lnTo>
                      <a:pt x="24" y="51"/>
                    </a:lnTo>
                    <a:lnTo>
                      <a:pt x="14" y="68"/>
                    </a:lnTo>
                    <a:lnTo>
                      <a:pt x="7" y="86"/>
                    </a:lnTo>
                    <a:lnTo>
                      <a:pt x="2" y="105"/>
                    </a:lnTo>
                    <a:lnTo>
                      <a:pt x="0" y="125"/>
                    </a:lnTo>
                    <a:lnTo>
                      <a:pt x="2" y="144"/>
                    </a:lnTo>
                    <a:lnTo>
                      <a:pt x="7" y="163"/>
                    </a:lnTo>
                    <a:lnTo>
                      <a:pt x="14" y="182"/>
                    </a:lnTo>
                    <a:lnTo>
                      <a:pt x="24" y="198"/>
                    </a:lnTo>
                    <a:lnTo>
                      <a:pt x="37" y="213"/>
                    </a:lnTo>
                    <a:lnTo>
                      <a:pt x="52" y="226"/>
                    </a:lnTo>
                    <a:lnTo>
                      <a:pt x="69" y="236"/>
                    </a:lnTo>
                    <a:lnTo>
                      <a:pt x="87" y="244"/>
                    </a:lnTo>
                    <a:lnTo>
                      <a:pt x="106" y="248"/>
                    </a:lnTo>
                    <a:lnTo>
                      <a:pt x="126" y="250"/>
                    </a:lnTo>
                    <a:lnTo>
                      <a:pt x="145" y="248"/>
                    </a:lnTo>
                    <a:lnTo>
                      <a:pt x="164" y="244"/>
                    </a:lnTo>
                    <a:lnTo>
                      <a:pt x="182" y="236"/>
                    </a:lnTo>
                    <a:lnTo>
                      <a:pt x="199" y="226"/>
                    </a:lnTo>
                    <a:lnTo>
                      <a:pt x="214" y="213"/>
                    </a:lnTo>
                    <a:lnTo>
                      <a:pt x="227" y="198"/>
                    </a:lnTo>
                    <a:lnTo>
                      <a:pt x="237" y="182"/>
                    </a:lnTo>
                    <a:lnTo>
                      <a:pt x="245" y="163"/>
                    </a:lnTo>
                    <a:lnTo>
                      <a:pt x="249" y="144"/>
                    </a:lnTo>
                    <a:lnTo>
                      <a:pt x="251" y="125"/>
                    </a:lnTo>
                    <a:lnTo>
                      <a:pt x="249" y="105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42" name="Freeform 1233"/>
              <p:cNvSpPr>
                <a:spLocks/>
              </p:cNvSpPr>
              <p:nvPr/>
            </p:nvSpPr>
            <p:spPr bwMode="auto">
              <a:xfrm>
                <a:off x="5103" y="3401"/>
                <a:ext cx="151" cy="151"/>
              </a:xfrm>
              <a:custGeom>
                <a:avLst/>
                <a:gdLst>
                  <a:gd name="T0" fmla="*/ 290 w 292"/>
                  <a:gd name="T1" fmla="*/ 123 h 292"/>
                  <a:gd name="T2" fmla="*/ 290 w 292"/>
                  <a:gd name="T3" fmla="*/ 123 h 292"/>
                  <a:gd name="T4" fmla="*/ 285 w 292"/>
                  <a:gd name="T5" fmla="*/ 101 h 292"/>
                  <a:gd name="T6" fmla="*/ 276 w 292"/>
                  <a:gd name="T7" fmla="*/ 80 h 292"/>
                  <a:gd name="T8" fmla="*/ 264 w 292"/>
                  <a:gd name="T9" fmla="*/ 60 h 292"/>
                  <a:gd name="T10" fmla="*/ 249 w 292"/>
                  <a:gd name="T11" fmla="*/ 43 h 292"/>
                  <a:gd name="T12" fmla="*/ 232 w 292"/>
                  <a:gd name="T13" fmla="*/ 28 h 292"/>
                  <a:gd name="T14" fmla="*/ 212 w 292"/>
                  <a:gd name="T15" fmla="*/ 16 h 292"/>
                  <a:gd name="T16" fmla="*/ 191 w 292"/>
                  <a:gd name="T17" fmla="*/ 7 h 292"/>
                  <a:gd name="T18" fmla="*/ 169 w 292"/>
                  <a:gd name="T19" fmla="*/ 2 h 292"/>
                  <a:gd name="T20" fmla="*/ 146 w 292"/>
                  <a:gd name="T21" fmla="*/ 0 h 292"/>
                  <a:gd name="T22" fmla="*/ 123 w 292"/>
                  <a:gd name="T23" fmla="*/ 2 h 292"/>
                  <a:gd name="T24" fmla="*/ 101 w 292"/>
                  <a:gd name="T25" fmla="*/ 7 h 292"/>
                  <a:gd name="T26" fmla="*/ 79 w 292"/>
                  <a:gd name="T27" fmla="*/ 16 h 292"/>
                  <a:gd name="T28" fmla="*/ 60 w 292"/>
                  <a:gd name="T29" fmla="*/ 28 h 292"/>
                  <a:gd name="T30" fmla="*/ 42 w 292"/>
                  <a:gd name="T31" fmla="*/ 43 h 292"/>
                  <a:gd name="T32" fmla="*/ 28 w 292"/>
                  <a:gd name="T33" fmla="*/ 60 h 292"/>
                  <a:gd name="T34" fmla="*/ 16 w 292"/>
                  <a:gd name="T35" fmla="*/ 80 h 292"/>
                  <a:gd name="T36" fmla="*/ 7 w 292"/>
                  <a:gd name="T37" fmla="*/ 101 h 292"/>
                  <a:gd name="T38" fmla="*/ 1 w 292"/>
                  <a:gd name="T39" fmla="*/ 123 h 292"/>
                  <a:gd name="T40" fmla="*/ 0 w 292"/>
                  <a:gd name="T41" fmla="*/ 146 h 292"/>
                  <a:gd name="T42" fmla="*/ 1 w 292"/>
                  <a:gd name="T43" fmla="*/ 169 h 292"/>
                  <a:gd name="T44" fmla="*/ 7 w 292"/>
                  <a:gd name="T45" fmla="*/ 191 h 292"/>
                  <a:gd name="T46" fmla="*/ 16 w 292"/>
                  <a:gd name="T47" fmla="*/ 213 h 292"/>
                  <a:gd name="T48" fmla="*/ 28 w 292"/>
                  <a:gd name="T49" fmla="*/ 232 h 292"/>
                  <a:gd name="T50" fmla="*/ 42 w 292"/>
                  <a:gd name="T51" fmla="*/ 250 h 292"/>
                  <a:gd name="T52" fmla="*/ 60 w 292"/>
                  <a:gd name="T53" fmla="*/ 264 h 292"/>
                  <a:gd name="T54" fmla="*/ 79 w 292"/>
                  <a:gd name="T55" fmla="*/ 276 h 292"/>
                  <a:gd name="T56" fmla="*/ 101 w 292"/>
                  <a:gd name="T57" fmla="*/ 285 h 292"/>
                  <a:gd name="T58" fmla="*/ 123 w 292"/>
                  <a:gd name="T59" fmla="*/ 291 h 292"/>
                  <a:gd name="T60" fmla="*/ 146 w 292"/>
                  <a:gd name="T61" fmla="*/ 292 h 292"/>
                  <a:gd name="T62" fmla="*/ 169 w 292"/>
                  <a:gd name="T63" fmla="*/ 291 h 292"/>
                  <a:gd name="T64" fmla="*/ 191 w 292"/>
                  <a:gd name="T65" fmla="*/ 285 h 292"/>
                  <a:gd name="T66" fmla="*/ 212 w 292"/>
                  <a:gd name="T67" fmla="*/ 276 h 292"/>
                  <a:gd name="T68" fmla="*/ 232 w 292"/>
                  <a:gd name="T69" fmla="*/ 264 h 292"/>
                  <a:gd name="T70" fmla="*/ 249 w 292"/>
                  <a:gd name="T71" fmla="*/ 250 h 292"/>
                  <a:gd name="T72" fmla="*/ 264 w 292"/>
                  <a:gd name="T73" fmla="*/ 232 h 292"/>
                  <a:gd name="T74" fmla="*/ 276 w 292"/>
                  <a:gd name="T75" fmla="*/ 213 h 292"/>
                  <a:gd name="T76" fmla="*/ 285 w 292"/>
                  <a:gd name="T77" fmla="*/ 191 h 292"/>
                  <a:gd name="T78" fmla="*/ 290 w 292"/>
                  <a:gd name="T79" fmla="*/ 169 h 292"/>
                  <a:gd name="T80" fmla="*/ 292 w 292"/>
                  <a:gd name="T81" fmla="*/ 146 h 292"/>
                  <a:gd name="T82" fmla="*/ 290 w 292"/>
                  <a:gd name="T83" fmla="*/ 123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92" h="292">
                    <a:moveTo>
                      <a:pt x="290" y="123"/>
                    </a:moveTo>
                    <a:lnTo>
                      <a:pt x="290" y="123"/>
                    </a:lnTo>
                    <a:lnTo>
                      <a:pt x="285" y="101"/>
                    </a:lnTo>
                    <a:lnTo>
                      <a:pt x="276" y="80"/>
                    </a:lnTo>
                    <a:lnTo>
                      <a:pt x="264" y="60"/>
                    </a:lnTo>
                    <a:lnTo>
                      <a:pt x="249" y="43"/>
                    </a:lnTo>
                    <a:lnTo>
                      <a:pt x="232" y="28"/>
                    </a:lnTo>
                    <a:lnTo>
                      <a:pt x="212" y="16"/>
                    </a:lnTo>
                    <a:lnTo>
                      <a:pt x="191" y="7"/>
                    </a:lnTo>
                    <a:lnTo>
                      <a:pt x="169" y="2"/>
                    </a:lnTo>
                    <a:lnTo>
                      <a:pt x="146" y="0"/>
                    </a:lnTo>
                    <a:lnTo>
                      <a:pt x="123" y="2"/>
                    </a:lnTo>
                    <a:lnTo>
                      <a:pt x="101" y="7"/>
                    </a:lnTo>
                    <a:lnTo>
                      <a:pt x="79" y="16"/>
                    </a:lnTo>
                    <a:lnTo>
                      <a:pt x="60" y="28"/>
                    </a:lnTo>
                    <a:lnTo>
                      <a:pt x="42" y="43"/>
                    </a:lnTo>
                    <a:lnTo>
                      <a:pt x="28" y="60"/>
                    </a:lnTo>
                    <a:lnTo>
                      <a:pt x="16" y="80"/>
                    </a:lnTo>
                    <a:lnTo>
                      <a:pt x="7" y="101"/>
                    </a:lnTo>
                    <a:lnTo>
                      <a:pt x="1" y="123"/>
                    </a:lnTo>
                    <a:lnTo>
                      <a:pt x="0" y="146"/>
                    </a:lnTo>
                    <a:lnTo>
                      <a:pt x="1" y="169"/>
                    </a:lnTo>
                    <a:lnTo>
                      <a:pt x="7" y="191"/>
                    </a:lnTo>
                    <a:lnTo>
                      <a:pt x="16" y="213"/>
                    </a:lnTo>
                    <a:lnTo>
                      <a:pt x="28" y="232"/>
                    </a:lnTo>
                    <a:lnTo>
                      <a:pt x="42" y="250"/>
                    </a:lnTo>
                    <a:lnTo>
                      <a:pt x="60" y="264"/>
                    </a:lnTo>
                    <a:lnTo>
                      <a:pt x="79" y="276"/>
                    </a:lnTo>
                    <a:lnTo>
                      <a:pt x="101" y="285"/>
                    </a:lnTo>
                    <a:lnTo>
                      <a:pt x="123" y="291"/>
                    </a:lnTo>
                    <a:lnTo>
                      <a:pt x="146" y="292"/>
                    </a:lnTo>
                    <a:lnTo>
                      <a:pt x="169" y="291"/>
                    </a:lnTo>
                    <a:lnTo>
                      <a:pt x="191" y="285"/>
                    </a:lnTo>
                    <a:lnTo>
                      <a:pt x="212" y="276"/>
                    </a:lnTo>
                    <a:lnTo>
                      <a:pt x="232" y="264"/>
                    </a:lnTo>
                    <a:lnTo>
                      <a:pt x="249" y="250"/>
                    </a:lnTo>
                    <a:lnTo>
                      <a:pt x="264" y="232"/>
                    </a:lnTo>
                    <a:lnTo>
                      <a:pt x="276" y="213"/>
                    </a:lnTo>
                    <a:lnTo>
                      <a:pt x="285" y="191"/>
                    </a:lnTo>
                    <a:lnTo>
                      <a:pt x="290" y="169"/>
                    </a:lnTo>
                    <a:lnTo>
                      <a:pt x="292" y="146"/>
                    </a:lnTo>
                    <a:lnTo>
                      <a:pt x="290" y="123"/>
                    </a:lnTo>
                    <a:close/>
                  </a:path>
                </a:pathLst>
              </a:custGeom>
              <a:solidFill>
                <a:srgbClr val="00FF8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43" name="Freeform 1234"/>
              <p:cNvSpPr>
                <a:spLocks/>
              </p:cNvSpPr>
              <p:nvPr/>
            </p:nvSpPr>
            <p:spPr bwMode="auto">
              <a:xfrm>
                <a:off x="5103" y="3401"/>
                <a:ext cx="151" cy="151"/>
              </a:xfrm>
              <a:custGeom>
                <a:avLst/>
                <a:gdLst>
                  <a:gd name="T0" fmla="*/ 290 w 292"/>
                  <a:gd name="T1" fmla="*/ 123 h 292"/>
                  <a:gd name="T2" fmla="*/ 290 w 292"/>
                  <a:gd name="T3" fmla="*/ 123 h 292"/>
                  <a:gd name="T4" fmla="*/ 285 w 292"/>
                  <a:gd name="T5" fmla="*/ 101 h 292"/>
                  <a:gd name="T6" fmla="*/ 276 w 292"/>
                  <a:gd name="T7" fmla="*/ 80 h 292"/>
                  <a:gd name="T8" fmla="*/ 264 w 292"/>
                  <a:gd name="T9" fmla="*/ 60 h 292"/>
                  <a:gd name="T10" fmla="*/ 249 w 292"/>
                  <a:gd name="T11" fmla="*/ 43 h 292"/>
                  <a:gd name="T12" fmla="*/ 232 w 292"/>
                  <a:gd name="T13" fmla="*/ 28 h 292"/>
                  <a:gd name="T14" fmla="*/ 212 w 292"/>
                  <a:gd name="T15" fmla="*/ 16 h 292"/>
                  <a:gd name="T16" fmla="*/ 191 w 292"/>
                  <a:gd name="T17" fmla="*/ 7 h 292"/>
                  <a:gd name="T18" fmla="*/ 169 w 292"/>
                  <a:gd name="T19" fmla="*/ 2 h 292"/>
                  <a:gd name="T20" fmla="*/ 146 w 292"/>
                  <a:gd name="T21" fmla="*/ 0 h 292"/>
                  <a:gd name="T22" fmla="*/ 123 w 292"/>
                  <a:gd name="T23" fmla="*/ 2 h 292"/>
                  <a:gd name="T24" fmla="*/ 101 w 292"/>
                  <a:gd name="T25" fmla="*/ 7 h 292"/>
                  <a:gd name="T26" fmla="*/ 79 w 292"/>
                  <a:gd name="T27" fmla="*/ 16 h 292"/>
                  <a:gd name="T28" fmla="*/ 60 w 292"/>
                  <a:gd name="T29" fmla="*/ 28 h 292"/>
                  <a:gd name="T30" fmla="*/ 42 w 292"/>
                  <a:gd name="T31" fmla="*/ 43 h 292"/>
                  <a:gd name="T32" fmla="*/ 28 w 292"/>
                  <a:gd name="T33" fmla="*/ 60 h 292"/>
                  <a:gd name="T34" fmla="*/ 16 w 292"/>
                  <a:gd name="T35" fmla="*/ 80 h 292"/>
                  <a:gd name="T36" fmla="*/ 7 w 292"/>
                  <a:gd name="T37" fmla="*/ 101 h 292"/>
                  <a:gd name="T38" fmla="*/ 1 w 292"/>
                  <a:gd name="T39" fmla="*/ 123 h 292"/>
                  <a:gd name="T40" fmla="*/ 0 w 292"/>
                  <a:gd name="T41" fmla="*/ 146 h 292"/>
                  <a:gd name="T42" fmla="*/ 1 w 292"/>
                  <a:gd name="T43" fmla="*/ 169 h 292"/>
                  <a:gd name="T44" fmla="*/ 7 w 292"/>
                  <a:gd name="T45" fmla="*/ 191 h 292"/>
                  <a:gd name="T46" fmla="*/ 16 w 292"/>
                  <a:gd name="T47" fmla="*/ 213 h 292"/>
                  <a:gd name="T48" fmla="*/ 28 w 292"/>
                  <a:gd name="T49" fmla="*/ 232 h 292"/>
                  <a:gd name="T50" fmla="*/ 42 w 292"/>
                  <a:gd name="T51" fmla="*/ 250 h 292"/>
                  <a:gd name="T52" fmla="*/ 60 w 292"/>
                  <a:gd name="T53" fmla="*/ 264 h 292"/>
                  <a:gd name="T54" fmla="*/ 79 w 292"/>
                  <a:gd name="T55" fmla="*/ 276 h 292"/>
                  <a:gd name="T56" fmla="*/ 101 w 292"/>
                  <a:gd name="T57" fmla="*/ 285 h 292"/>
                  <a:gd name="T58" fmla="*/ 123 w 292"/>
                  <a:gd name="T59" fmla="*/ 291 h 292"/>
                  <a:gd name="T60" fmla="*/ 146 w 292"/>
                  <a:gd name="T61" fmla="*/ 292 h 292"/>
                  <a:gd name="T62" fmla="*/ 169 w 292"/>
                  <a:gd name="T63" fmla="*/ 291 h 292"/>
                  <a:gd name="T64" fmla="*/ 191 w 292"/>
                  <a:gd name="T65" fmla="*/ 285 h 292"/>
                  <a:gd name="T66" fmla="*/ 212 w 292"/>
                  <a:gd name="T67" fmla="*/ 276 h 292"/>
                  <a:gd name="T68" fmla="*/ 232 w 292"/>
                  <a:gd name="T69" fmla="*/ 264 h 292"/>
                  <a:gd name="T70" fmla="*/ 249 w 292"/>
                  <a:gd name="T71" fmla="*/ 250 h 292"/>
                  <a:gd name="T72" fmla="*/ 264 w 292"/>
                  <a:gd name="T73" fmla="*/ 232 h 292"/>
                  <a:gd name="T74" fmla="*/ 276 w 292"/>
                  <a:gd name="T75" fmla="*/ 213 h 292"/>
                  <a:gd name="T76" fmla="*/ 285 w 292"/>
                  <a:gd name="T77" fmla="*/ 191 h 292"/>
                  <a:gd name="T78" fmla="*/ 290 w 292"/>
                  <a:gd name="T79" fmla="*/ 169 h 292"/>
                  <a:gd name="T80" fmla="*/ 292 w 292"/>
                  <a:gd name="T81" fmla="*/ 146 h 292"/>
                  <a:gd name="T82" fmla="*/ 290 w 292"/>
                  <a:gd name="T83" fmla="*/ 123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92" h="292">
                    <a:moveTo>
                      <a:pt x="290" y="123"/>
                    </a:moveTo>
                    <a:lnTo>
                      <a:pt x="290" y="123"/>
                    </a:lnTo>
                    <a:lnTo>
                      <a:pt x="285" y="101"/>
                    </a:lnTo>
                    <a:lnTo>
                      <a:pt x="276" y="80"/>
                    </a:lnTo>
                    <a:lnTo>
                      <a:pt x="264" y="60"/>
                    </a:lnTo>
                    <a:lnTo>
                      <a:pt x="249" y="43"/>
                    </a:lnTo>
                    <a:lnTo>
                      <a:pt x="232" y="28"/>
                    </a:lnTo>
                    <a:lnTo>
                      <a:pt x="212" y="16"/>
                    </a:lnTo>
                    <a:lnTo>
                      <a:pt x="191" y="7"/>
                    </a:lnTo>
                    <a:lnTo>
                      <a:pt x="169" y="2"/>
                    </a:lnTo>
                    <a:lnTo>
                      <a:pt x="146" y="0"/>
                    </a:lnTo>
                    <a:lnTo>
                      <a:pt x="123" y="2"/>
                    </a:lnTo>
                    <a:lnTo>
                      <a:pt x="101" y="7"/>
                    </a:lnTo>
                    <a:lnTo>
                      <a:pt x="79" y="16"/>
                    </a:lnTo>
                    <a:lnTo>
                      <a:pt x="60" y="28"/>
                    </a:lnTo>
                    <a:lnTo>
                      <a:pt x="42" y="43"/>
                    </a:lnTo>
                    <a:lnTo>
                      <a:pt x="28" y="60"/>
                    </a:lnTo>
                    <a:lnTo>
                      <a:pt x="16" y="80"/>
                    </a:lnTo>
                    <a:lnTo>
                      <a:pt x="7" y="101"/>
                    </a:lnTo>
                    <a:lnTo>
                      <a:pt x="1" y="123"/>
                    </a:lnTo>
                    <a:lnTo>
                      <a:pt x="0" y="146"/>
                    </a:lnTo>
                    <a:lnTo>
                      <a:pt x="1" y="169"/>
                    </a:lnTo>
                    <a:lnTo>
                      <a:pt x="7" y="191"/>
                    </a:lnTo>
                    <a:lnTo>
                      <a:pt x="16" y="213"/>
                    </a:lnTo>
                    <a:lnTo>
                      <a:pt x="28" y="232"/>
                    </a:lnTo>
                    <a:lnTo>
                      <a:pt x="42" y="250"/>
                    </a:lnTo>
                    <a:lnTo>
                      <a:pt x="60" y="264"/>
                    </a:lnTo>
                    <a:lnTo>
                      <a:pt x="79" y="276"/>
                    </a:lnTo>
                    <a:lnTo>
                      <a:pt x="101" y="285"/>
                    </a:lnTo>
                    <a:lnTo>
                      <a:pt x="123" y="291"/>
                    </a:lnTo>
                    <a:lnTo>
                      <a:pt x="146" y="292"/>
                    </a:lnTo>
                    <a:lnTo>
                      <a:pt x="169" y="291"/>
                    </a:lnTo>
                    <a:lnTo>
                      <a:pt x="191" y="285"/>
                    </a:lnTo>
                    <a:lnTo>
                      <a:pt x="212" y="276"/>
                    </a:lnTo>
                    <a:lnTo>
                      <a:pt x="232" y="264"/>
                    </a:lnTo>
                    <a:lnTo>
                      <a:pt x="249" y="250"/>
                    </a:lnTo>
                    <a:lnTo>
                      <a:pt x="264" y="232"/>
                    </a:lnTo>
                    <a:lnTo>
                      <a:pt x="276" y="213"/>
                    </a:lnTo>
                    <a:lnTo>
                      <a:pt x="285" y="191"/>
                    </a:lnTo>
                    <a:lnTo>
                      <a:pt x="290" y="169"/>
                    </a:lnTo>
                    <a:lnTo>
                      <a:pt x="292" y="146"/>
                    </a:lnTo>
                    <a:lnTo>
                      <a:pt x="290" y="123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44" name="Freeform 1235"/>
              <p:cNvSpPr>
                <a:spLocks/>
              </p:cNvSpPr>
              <p:nvPr/>
            </p:nvSpPr>
            <p:spPr bwMode="auto">
              <a:xfrm>
                <a:off x="4722" y="2455"/>
                <a:ext cx="110" cy="110"/>
              </a:xfrm>
              <a:custGeom>
                <a:avLst/>
                <a:gdLst>
                  <a:gd name="T0" fmla="*/ 213 w 214"/>
                  <a:gd name="T1" fmla="*/ 90 h 214"/>
                  <a:gd name="T2" fmla="*/ 213 w 214"/>
                  <a:gd name="T3" fmla="*/ 90 h 214"/>
                  <a:gd name="T4" fmla="*/ 209 w 214"/>
                  <a:gd name="T5" fmla="*/ 74 h 214"/>
                  <a:gd name="T6" fmla="*/ 202 w 214"/>
                  <a:gd name="T7" fmla="*/ 58 h 214"/>
                  <a:gd name="T8" fmla="*/ 194 w 214"/>
                  <a:gd name="T9" fmla="*/ 44 h 214"/>
                  <a:gd name="T10" fmla="*/ 183 w 214"/>
                  <a:gd name="T11" fmla="*/ 31 h 214"/>
                  <a:gd name="T12" fmla="*/ 170 w 214"/>
                  <a:gd name="T13" fmla="*/ 20 h 214"/>
                  <a:gd name="T14" fmla="*/ 156 w 214"/>
                  <a:gd name="T15" fmla="*/ 11 h 214"/>
                  <a:gd name="T16" fmla="*/ 140 w 214"/>
                  <a:gd name="T17" fmla="*/ 5 h 214"/>
                  <a:gd name="T18" fmla="*/ 124 w 214"/>
                  <a:gd name="T19" fmla="*/ 1 h 214"/>
                  <a:gd name="T20" fmla="*/ 107 w 214"/>
                  <a:gd name="T21" fmla="*/ 0 h 214"/>
                  <a:gd name="T22" fmla="*/ 90 w 214"/>
                  <a:gd name="T23" fmla="*/ 1 h 214"/>
                  <a:gd name="T24" fmla="*/ 74 w 214"/>
                  <a:gd name="T25" fmla="*/ 5 h 214"/>
                  <a:gd name="T26" fmla="*/ 58 w 214"/>
                  <a:gd name="T27" fmla="*/ 11 h 214"/>
                  <a:gd name="T28" fmla="*/ 44 w 214"/>
                  <a:gd name="T29" fmla="*/ 20 h 214"/>
                  <a:gd name="T30" fmla="*/ 31 w 214"/>
                  <a:gd name="T31" fmla="*/ 31 h 214"/>
                  <a:gd name="T32" fmla="*/ 20 w 214"/>
                  <a:gd name="T33" fmla="*/ 44 h 214"/>
                  <a:gd name="T34" fmla="*/ 11 w 214"/>
                  <a:gd name="T35" fmla="*/ 58 h 214"/>
                  <a:gd name="T36" fmla="*/ 5 w 214"/>
                  <a:gd name="T37" fmla="*/ 74 h 214"/>
                  <a:gd name="T38" fmla="*/ 1 w 214"/>
                  <a:gd name="T39" fmla="*/ 90 h 214"/>
                  <a:gd name="T40" fmla="*/ 0 w 214"/>
                  <a:gd name="T41" fmla="*/ 107 h 214"/>
                  <a:gd name="T42" fmla="*/ 1 w 214"/>
                  <a:gd name="T43" fmla="*/ 124 h 214"/>
                  <a:gd name="T44" fmla="*/ 5 w 214"/>
                  <a:gd name="T45" fmla="*/ 140 h 214"/>
                  <a:gd name="T46" fmla="*/ 11 w 214"/>
                  <a:gd name="T47" fmla="*/ 156 h 214"/>
                  <a:gd name="T48" fmla="*/ 20 w 214"/>
                  <a:gd name="T49" fmla="*/ 170 h 214"/>
                  <a:gd name="T50" fmla="*/ 31 w 214"/>
                  <a:gd name="T51" fmla="*/ 183 h 214"/>
                  <a:gd name="T52" fmla="*/ 44 w 214"/>
                  <a:gd name="T53" fmla="*/ 194 h 214"/>
                  <a:gd name="T54" fmla="*/ 58 w 214"/>
                  <a:gd name="T55" fmla="*/ 202 h 214"/>
                  <a:gd name="T56" fmla="*/ 74 w 214"/>
                  <a:gd name="T57" fmla="*/ 209 h 214"/>
                  <a:gd name="T58" fmla="*/ 90 w 214"/>
                  <a:gd name="T59" fmla="*/ 213 h 214"/>
                  <a:gd name="T60" fmla="*/ 107 w 214"/>
                  <a:gd name="T61" fmla="*/ 214 h 214"/>
                  <a:gd name="T62" fmla="*/ 124 w 214"/>
                  <a:gd name="T63" fmla="*/ 213 h 214"/>
                  <a:gd name="T64" fmla="*/ 140 w 214"/>
                  <a:gd name="T65" fmla="*/ 209 h 214"/>
                  <a:gd name="T66" fmla="*/ 156 w 214"/>
                  <a:gd name="T67" fmla="*/ 202 h 214"/>
                  <a:gd name="T68" fmla="*/ 170 w 214"/>
                  <a:gd name="T69" fmla="*/ 194 h 214"/>
                  <a:gd name="T70" fmla="*/ 183 w 214"/>
                  <a:gd name="T71" fmla="*/ 183 h 214"/>
                  <a:gd name="T72" fmla="*/ 194 w 214"/>
                  <a:gd name="T73" fmla="*/ 170 h 214"/>
                  <a:gd name="T74" fmla="*/ 202 w 214"/>
                  <a:gd name="T75" fmla="*/ 156 h 214"/>
                  <a:gd name="T76" fmla="*/ 209 w 214"/>
                  <a:gd name="T77" fmla="*/ 140 h 214"/>
                  <a:gd name="T78" fmla="*/ 213 w 214"/>
                  <a:gd name="T79" fmla="*/ 124 h 214"/>
                  <a:gd name="T80" fmla="*/ 214 w 214"/>
                  <a:gd name="T81" fmla="*/ 107 h 214"/>
                  <a:gd name="T82" fmla="*/ 213 w 214"/>
                  <a:gd name="T83" fmla="*/ 9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14" h="214">
                    <a:moveTo>
                      <a:pt x="213" y="90"/>
                    </a:moveTo>
                    <a:lnTo>
                      <a:pt x="213" y="90"/>
                    </a:lnTo>
                    <a:lnTo>
                      <a:pt x="209" y="74"/>
                    </a:lnTo>
                    <a:lnTo>
                      <a:pt x="202" y="58"/>
                    </a:lnTo>
                    <a:lnTo>
                      <a:pt x="194" y="44"/>
                    </a:lnTo>
                    <a:lnTo>
                      <a:pt x="183" y="31"/>
                    </a:lnTo>
                    <a:lnTo>
                      <a:pt x="170" y="20"/>
                    </a:lnTo>
                    <a:lnTo>
                      <a:pt x="156" y="11"/>
                    </a:lnTo>
                    <a:lnTo>
                      <a:pt x="140" y="5"/>
                    </a:lnTo>
                    <a:lnTo>
                      <a:pt x="124" y="1"/>
                    </a:lnTo>
                    <a:lnTo>
                      <a:pt x="107" y="0"/>
                    </a:lnTo>
                    <a:lnTo>
                      <a:pt x="90" y="1"/>
                    </a:lnTo>
                    <a:lnTo>
                      <a:pt x="74" y="5"/>
                    </a:lnTo>
                    <a:lnTo>
                      <a:pt x="58" y="11"/>
                    </a:lnTo>
                    <a:lnTo>
                      <a:pt x="44" y="20"/>
                    </a:lnTo>
                    <a:lnTo>
                      <a:pt x="31" y="31"/>
                    </a:lnTo>
                    <a:lnTo>
                      <a:pt x="20" y="44"/>
                    </a:lnTo>
                    <a:lnTo>
                      <a:pt x="11" y="58"/>
                    </a:lnTo>
                    <a:lnTo>
                      <a:pt x="5" y="74"/>
                    </a:lnTo>
                    <a:lnTo>
                      <a:pt x="1" y="90"/>
                    </a:lnTo>
                    <a:lnTo>
                      <a:pt x="0" y="107"/>
                    </a:lnTo>
                    <a:lnTo>
                      <a:pt x="1" y="124"/>
                    </a:lnTo>
                    <a:lnTo>
                      <a:pt x="5" y="140"/>
                    </a:lnTo>
                    <a:lnTo>
                      <a:pt x="11" y="156"/>
                    </a:lnTo>
                    <a:lnTo>
                      <a:pt x="20" y="170"/>
                    </a:lnTo>
                    <a:lnTo>
                      <a:pt x="31" y="183"/>
                    </a:lnTo>
                    <a:lnTo>
                      <a:pt x="44" y="194"/>
                    </a:lnTo>
                    <a:lnTo>
                      <a:pt x="58" y="202"/>
                    </a:lnTo>
                    <a:lnTo>
                      <a:pt x="74" y="209"/>
                    </a:lnTo>
                    <a:lnTo>
                      <a:pt x="90" y="213"/>
                    </a:lnTo>
                    <a:lnTo>
                      <a:pt x="107" y="214"/>
                    </a:lnTo>
                    <a:lnTo>
                      <a:pt x="124" y="213"/>
                    </a:lnTo>
                    <a:lnTo>
                      <a:pt x="140" y="209"/>
                    </a:lnTo>
                    <a:lnTo>
                      <a:pt x="156" y="202"/>
                    </a:lnTo>
                    <a:lnTo>
                      <a:pt x="170" y="194"/>
                    </a:lnTo>
                    <a:lnTo>
                      <a:pt x="183" y="183"/>
                    </a:lnTo>
                    <a:lnTo>
                      <a:pt x="194" y="170"/>
                    </a:lnTo>
                    <a:lnTo>
                      <a:pt x="202" y="156"/>
                    </a:lnTo>
                    <a:lnTo>
                      <a:pt x="209" y="140"/>
                    </a:lnTo>
                    <a:lnTo>
                      <a:pt x="213" y="124"/>
                    </a:lnTo>
                    <a:lnTo>
                      <a:pt x="214" y="107"/>
                    </a:lnTo>
                    <a:lnTo>
                      <a:pt x="213" y="90"/>
                    </a:lnTo>
                    <a:close/>
                  </a:path>
                </a:pathLst>
              </a:custGeom>
              <a:solidFill>
                <a:srgbClr val="00FF8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45" name="Freeform 1236"/>
              <p:cNvSpPr>
                <a:spLocks/>
              </p:cNvSpPr>
              <p:nvPr/>
            </p:nvSpPr>
            <p:spPr bwMode="auto">
              <a:xfrm>
                <a:off x="4722" y="2455"/>
                <a:ext cx="110" cy="110"/>
              </a:xfrm>
              <a:custGeom>
                <a:avLst/>
                <a:gdLst>
                  <a:gd name="T0" fmla="*/ 213 w 214"/>
                  <a:gd name="T1" fmla="*/ 90 h 214"/>
                  <a:gd name="T2" fmla="*/ 213 w 214"/>
                  <a:gd name="T3" fmla="*/ 90 h 214"/>
                  <a:gd name="T4" fmla="*/ 209 w 214"/>
                  <a:gd name="T5" fmla="*/ 74 h 214"/>
                  <a:gd name="T6" fmla="*/ 202 w 214"/>
                  <a:gd name="T7" fmla="*/ 58 h 214"/>
                  <a:gd name="T8" fmla="*/ 194 w 214"/>
                  <a:gd name="T9" fmla="*/ 44 h 214"/>
                  <a:gd name="T10" fmla="*/ 183 w 214"/>
                  <a:gd name="T11" fmla="*/ 31 h 214"/>
                  <a:gd name="T12" fmla="*/ 170 w 214"/>
                  <a:gd name="T13" fmla="*/ 20 h 214"/>
                  <a:gd name="T14" fmla="*/ 156 w 214"/>
                  <a:gd name="T15" fmla="*/ 11 h 214"/>
                  <a:gd name="T16" fmla="*/ 140 w 214"/>
                  <a:gd name="T17" fmla="*/ 5 h 214"/>
                  <a:gd name="T18" fmla="*/ 124 w 214"/>
                  <a:gd name="T19" fmla="*/ 1 h 214"/>
                  <a:gd name="T20" fmla="*/ 107 w 214"/>
                  <a:gd name="T21" fmla="*/ 0 h 214"/>
                  <a:gd name="T22" fmla="*/ 90 w 214"/>
                  <a:gd name="T23" fmla="*/ 1 h 214"/>
                  <a:gd name="T24" fmla="*/ 74 w 214"/>
                  <a:gd name="T25" fmla="*/ 5 h 214"/>
                  <a:gd name="T26" fmla="*/ 58 w 214"/>
                  <a:gd name="T27" fmla="*/ 11 h 214"/>
                  <a:gd name="T28" fmla="*/ 44 w 214"/>
                  <a:gd name="T29" fmla="*/ 20 h 214"/>
                  <a:gd name="T30" fmla="*/ 31 w 214"/>
                  <a:gd name="T31" fmla="*/ 31 h 214"/>
                  <a:gd name="T32" fmla="*/ 20 w 214"/>
                  <a:gd name="T33" fmla="*/ 44 h 214"/>
                  <a:gd name="T34" fmla="*/ 11 w 214"/>
                  <a:gd name="T35" fmla="*/ 58 h 214"/>
                  <a:gd name="T36" fmla="*/ 5 w 214"/>
                  <a:gd name="T37" fmla="*/ 74 h 214"/>
                  <a:gd name="T38" fmla="*/ 1 w 214"/>
                  <a:gd name="T39" fmla="*/ 90 h 214"/>
                  <a:gd name="T40" fmla="*/ 0 w 214"/>
                  <a:gd name="T41" fmla="*/ 107 h 214"/>
                  <a:gd name="T42" fmla="*/ 1 w 214"/>
                  <a:gd name="T43" fmla="*/ 124 h 214"/>
                  <a:gd name="T44" fmla="*/ 5 w 214"/>
                  <a:gd name="T45" fmla="*/ 140 h 214"/>
                  <a:gd name="T46" fmla="*/ 11 w 214"/>
                  <a:gd name="T47" fmla="*/ 156 h 214"/>
                  <a:gd name="T48" fmla="*/ 20 w 214"/>
                  <a:gd name="T49" fmla="*/ 170 h 214"/>
                  <a:gd name="T50" fmla="*/ 31 w 214"/>
                  <a:gd name="T51" fmla="*/ 183 h 214"/>
                  <a:gd name="T52" fmla="*/ 44 w 214"/>
                  <a:gd name="T53" fmla="*/ 194 h 214"/>
                  <a:gd name="T54" fmla="*/ 58 w 214"/>
                  <a:gd name="T55" fmla="*/ 202 h 214"/>
                  <a:gd name="T56" fmla="*/ 74 w 214"/>
                  <a:gd name="T57" fmla="*/ 209 h 214"/>
                  <a:gd name="T58" fmla="*/ 90 w 214"/>
                  <a:gd name="T59" fmla="*/ 213 h 214"/>
                  <a:gd name="T60" fmla="*/ 107 w 214"/>
                  <a:gd name="T61" fmla="*/ 214 h 214"/>
                  <a:gd name="T62" fmla="*/ 124 w 214"/>
                  <a:gd name="T63" fmla="*/ 213 h 214"/>
                  <a:gd name="T64" fmla="*/ 140 w 214"/>
                  <a:gd name="T65" fmla="*/ 209 h 214"/>
                  <a:gd name="T66" fmla="*/ 156 w 214"/>
                  <a:gd name="T67" fmla="*/ 202 h 214"/>
                  <a:gd name="T68" fmla="*/ 170 w 214"/>
                  <a:gd name="T69" fmla="*/ 194 h 214"/>
                  <a:gd name="T70" fmla="*/ 183 w 214"/>
                  <a:gd name="T71" fmla="*/ 183 h 214"/>
                  <a:gd name="T72" fmla="*/ 194 w 214"/>
                  <a:gd name="T73" fmla="*/ 170 h 214"/>
                  <a:gd name="T74" fmla="*/ 202 w 214"/>
                  <a:gd name="T75" fmla="*/ 156 h 214"/>
                  <a:gd name="T76" fmla="*/ 209 w 214"/>
                  <a:gd name="T77" fmla="*/ 140 h 214"/>
                  <a:gd name="T78" fmla="*/ 213 w 214"/>
                  <a:gd name="T79" fmla="*/ 124 h 214"/>
                  <a:gd name="T80" fmla="*/ 214 w 214"/>
                  <a:gd name="T81" fmla="*/ 107 h 214"/>
                  <a:gd name="T82" fmla="*/ 213 w 214"/>
                  <a:gd name="T83" fmla="*/ 9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14" h="214">
                    <a:moveTo>
                      <a:pt x="213" y="90"/>
                    </a:moveTo>
                    <a:lnTo>
                      <a:pt x="213" y="90"/>
                    </a:lnTo>
                    <a:lnTo>
                      <a:pt x="209" y="74"/>
                    </a:lnTo>
                    <a:lnTo>
                      <a:pt x="202" y="58"/>
                    </a:lnTo>
                    <a:lnTo>
                      <a:pt x="194" y="44"/>
                    </a:lnTo>
                    <a:lnTo>
                      <a:pt x="183" y="31"/>
                    </a:lnTo>
                    <a:lnTo>
                      <a:pt x="170" y="20"/>
                    </a:lnTo>
                    <a:lnTo>
                      <a:pt x="156" y="11"/>
                    </a:lnTo>
                    <a:lnTo>
                      <a:pt x="140" y="5"/>
                    </a:lnTo>
                    <a:lnTo>
                      <a:pt x="124" y="1"/>
                    </a:lnTo>
                    <a:lnTo>
                      <a:pt x="107" y="0"/>
                    </a:lnTo>
                    <a:lnTo>
                      <a:pt x="90" y="1"/>
                    </a:lnTo>
                    <a:lnTo>
                      <a:pt x="74" y="5"/>
                    </a:lnTo>
                    <a:lnTo>
                      <a:pt x="58" y="11"/>
                    </a:lnTo>
                    <a:lnTo>
                      <a:pt x="44" y="20"/>
                    </a:lnTo>
                    <a:lnTo>
                      <a:pt x="31" y="31"/>
                    </a:lnTo>
                    <a:lnTo>
                      <a:pt x="20" y="44"/>
                    </a:lnTo>
                    <a:lnTo>
                      <a:pt x="11" y="58"/>
                    </a:lnTo>
                    <a:lnTo>
                      <a:pt x="5" y="74"/>
                    </a:lnTo>
                    <a:lnTo>
                      <a:pt x="1" y="90"/>
                    </a:lnTo>
                    <a:lnTo>
                      <a:pt x="0" y="107"/>
                    </a:lnTo>
                    <a:lnTo>
                      <a:pt x="1" y="124"/>
                    </a:lnTo>
                    <a:lnTo>
                      <a:pt x="5" y="140"/>
                    </a:lnTo>
                    <a:lnTo>
                      <a:pt x="11" y="156"/>
                    </a:lnTo>
                    <a:lnTo>
                      <a:pt x="20" y="170"/>
                    </a:lnTo>
                    <a:lnTo>
                      <a:pt x="31" y="183"/>
                    </a:lnTo>
                    <a:lnTo>
                      <a:pt x="44" y="194"/>
                    </a:lnTo>
                    <a:lnTo>
                      <a:pt x="58" y="202"/>
                    </a:lnTo>
                    <a:lnTo>
                      <a:pt x="74" y="209"/>
                    </a:lnTo>
                    <a:lnTo>
                      <a:pt x="90" y="213"/>
                    </a:lnTo>
                    <a:lnTo>
                      <a:pt x="107" y="214"/>
                    </a:lnTo>
                    <a:lnTo>
                      <a:pt x="124" y="213"/>
                    </a:lnTo>
                    <a:lnTo>
                      <a:pt x="140" y="209"/>
                    </a:lnTo>
                    <a:lnTo>
                      <a:pt x="156" y="202"/>
                    </a:lnTo>
                    <a:lnTo>
                      <a:pt x="170" y="194"/>
                    </a:lnTo>
                    <a:lnTo>
                      <a:pt x="183" y="183"/>
                    </a:lnTo>
                    <a:lnTo>
                      <a:pt x="194" y="170"/>
                    </a:lnTo>
                    <a:lnTo>
                      <a:pt x="202" y="156"/>
                    </a:lnTo>
                    <a:lnTo>
                      <a:pt x="209" y="140"/>
                    </a:lnTo>
                    <a:lnTo>
                      <a:pt x="213" y="124"/>
                    </a:lnTo>
                    <a:lnTo>
                      <a:pt x="214" y="107"/>
                    </a:lnTo>
                    <a:lnTo>
                      <a:pt x="213" y="9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46" name="Freeform 1237"/>
              <p:cNvSpPr>
                <a:spLocks/>
              </p:cNvSpPr>
              <p:nvPr/>
            </p:nvSpPr>
            <p:spPr bwMode="auto">
              <a:xfrm>
                <a:off x="6121" y="3252"/>
                <a:ext cx="182" cy="182"/>
              </a:xfrm>
              <a:custGeom>
                <a:avLst/>
                <a:gdLst>
                  <a:gd name="T0" fmla="*/ 350 w 352"/>
                  <a:gd name="T1" fmla="*/ 149 h 353"/>
                  <a:gd name="T2" fmla="*/ 350 w 352"/>
                  <a:gd name="T3" fmla="*/ 149 h 353"/>
                  <a:gd name="T4" fmla="*/ 344 w 352"/>
                  <a:gd name="T5" fmla="*/ 122 h 353"/>
                  <a:gd name="T6" fmla="*/ 333 w 352"/>
                  <a:gd name="T7" fmla="*/ 96 h 353"/>
                  <a:gd name="T8" fmla="*/ 319 w 352"/>
                  <a:gd name="T9" fmla="*/ 73 h 353"/>
                  <a:gd name="T10" fmla="*/ 301 w 352"/>
                  <a:gd name="T11" fmla="*/ 52 h 353"/>
                  <a:gd name="T12" fmla="*/ 280 w 352"/>
                  <a:gd name="T13" fmla="*/ 34 h 353"/>
                  <a:gd name="T14" fmla="*/ 256 w 352"/>
                  <a:gd name="T15" fmla="*/ 19 h 353"/>
                  <a:gd name="T16" fmla="*/ 230 w 352"/>
                  <a:gd name="T17" fmla="*/ 9 h 353"/>
                  <a:gd name="T18" fmla="*/ 204 w 352"/>
                  <a:gd name="T19" fmla="*/ 2 h 353"/>
                  <a:gd name="T20" fmla="*/ 176 w 352"/>
                  <a:gd name="T21" fmla="*/ 0 h 353"/>
                  <a:gd name="T22" fmla="*/ 148 w 352"/>
                  <a:gd name="T23" fmla="*/ 2 h 353"/>
                  <a:gd name="T24" fmla="*/ 122 w 352"/>
                  <a:gd name="T25" fmla="*/ 9 h 353"/>
                  <a:gd name="T26" fmla="*/ 96 w 352"/>
                  <a:gd name="T27" fmla="*/ 19 h 353"/>
                  <a:gd name="T28" fmla="*/ 72 w 352"/>
                  <a:gd name="T29" fmla="*/ 34 h 353"/>
                  <a:gd name="T30" fmla="*/ 51 w 352"/>
                  <a:gd name="T31" fmla="*/ 52 h 353"/>
                  <a:gd name="T32" fmla="*/ 33 w 352"/>
                  <a:gd name="T33" fmla="*/ 73 h 353"/>
                  <a:gd name="T34" fmla="*/ 19 w 352"/>
                  <a:gd name="T35" fmla="*/ 96 h 353"/>
                  <a:gd name="T36" fmla="*/ 8 w 352"/>
                  <a:gd name="T37" fmla="*/ 122 h 353"/>
                  <a:gd name="T38" fmla="*/ 2 w 352"/>
                  <a:gd name="T39" fmla="*/ 149 h 353"/>
                  <a:gd name="T40" fmla="*/ 0 w 352"/>
                  <a:gd name="T41" fmla="*/ 176 h 353"/>
                  <a:gd name="T42" fmla="*/ 2 w 352"/>
                  <a:gd name="T43" fmla="*/ 204 h 353"/>
                  <a:gd name="T44" fmla="*/ 8 w 352"/>
                  <a:gd name="T45" fmla="*/ 231 h 353"/>
                  <a:gd name="T46" fmla="*/ 19 w 352"/>
                  <a:gd name="T47" fmla="*/ 256 h 353"/>
                  <a:gd name="T48" fmla="*/ 33 w 352"/>
                  <a:gd name="T49" fmla="*/ 280 h 353"/>
                  <a:gd name="T50" fmla="*/ 51 w 352"/>
                  <a:gd name="T51" fmla="*/ 301 h 353"/>
                  <a:gd name="T52" fmla="*/ 72 w 352"/>
                  <a:gd name="T53" fmla="*/ 319 h 353"/>
                  <a:gd name="T54" fmla="*/ 96 w 352"/>
                  <a:gd name="T55" fmla="*/ 333 h 353"/>
                  <a:gd name="T56" fmla="*/ 122 w 352"/>
                  <a:gd name="T57" fmla="*/ 344 h 353"/>
                  <a:gd name="T58" fmla="*/ 148 w 352"/>
                  <a:gd name="T59" fmla="*/ 350 h 353"/>
                  <a:gd name="T60" fmla="*/ 176 w 352"/>
                  <a:gd name="T61" fmla="*/ 353 h 353"/>
                  <a:gd name="T62" fmla="*/ 204 w 352"/>
                  <a:gd name="T63" fmla="*/ 350 h 353"/>
                  <a:gd name="T64" fmla="*/ 230 w 352"/>
                  <a:gd name="T65" fmla="*/ 344 h 353"/>
                  <a:gd name="T66" fmla="*/ 256 w 352"/>
                  <a:gd name="T67" fmla="*/ 333 h 353"/>
                  <a:gd name="T68" fmla="*/ 280 w 352"/>
                  <a:gd name="T69" fmla="*/ 319 h 353"/>
                  <a:gd name="T70" fmla="*/ 301 w 352"/>
                  <a:gd name="T71" fmla="*/ 301 h 353"/>
                  <a:gd name="T72" fmla="*/ 319 w 352"/>
                  <a:gd name="T73" fmla="*/ 280 h 353"/>
                  <a:gd name="T74" fmla="*/ 333 w 352"/>
                  <a:gd name="T75" fmla="*/ 256 h 353"/>
                  <a:gd name="T76" fmla="*/ 344 w 352"/>
                  <a:gd name="T77" fmla="*/ 231 h 353"/>
                  <a:gd name="T78" fmla="*/ 350 w 352"/>
                  <a:gd name="T79" fmla="*/ 204 h 353"/>
                  <a:gd name="T80" fmla="*/ 352 w 352"/>
                  <a:gd name="T81" fmla="*/ 176 h 353"/>
                  <a:gd name="T82" fmla="*/ 350 w 352"/>
                  <a:gd name="T83" fmla="*/ 149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52" h="353">
                    <a:moveTo>
                      <a:pt x="350" y="149"/>
                    </a:moveTo>
                    <a:lnTo>
                      <a:pt x="350" y="149"/>
                    </a:lnTo>
                    <a:lnTo>
                      <a:pt x="344" y="122"/>
                    </a:lnTo>
                    <a:lnTo>
                      <a:pt x="333" y="96"/>
                    </a:lnTo>
                    <a:lnTo>
                      <a:pt x="319" y="73"/>
                    </a:lnTo>
                    <a:lnTo>
                      <a:pt x="301" y="52"/>
                    </a:lnTo>
                    <a:lnTo>
                      <a:pt x="280" y="34"/>
                    </a:lnTo>
                    <a:lnTo>
                      <a:pt x="256" y="19"/>
                    </a:lnTo>
                    <a:lnTo>
                      <a:pt x="230" y="9"/>
                    </a:lnTo>
                    <a:lnTo>
                      <a:pt x="204" y="2"/>
                    </a:lnTo>
                    <a:lnTo>
                      <a:pt x="176" y="0"/>
                    </a:lnTo>
                    <a:lnTo>
                      <a:pt x="148" y="2"/>
                    </a:lnTo>
                    <a:lnTo>
                      <a:pt x="122" y="9"/>
                    </a:lnTo>
                    <a:lnTo>
                      <a:pt x="96" y="19"/>
                    </a:lnTo>
                    <a:lnTo>
                      <a:pt x="72" y="34"/>
                    </a:lnTo>
                    <a:lnTo>
                      <a:pt x="51" y="52"/>
                    </a:lnTo>
                    <a:lnTo>
                      <a:pt x="33" y="73"/>
                    </a:lnTo>
                    <a:lnTo>
                      <a:pt x="19" y="96"/>
                    </a:lnTo>
                    <a:lnTo>
                      <a:pt x="8" y="122"/>
                    </a:lnTo>
                    <a:lnTo>
                      <a:pt x="2" y="149"/>
                    </a:lnTo>
                    <a:lnTo>
                      <a:pt x="0" y="176"/>
                    </a:lnTo>
                    <a:lnTo>
                      <a:pt x="2" y="204"/>
                    </a:lnTo>
                    <a:lnTo>
                      <a:pt x="8" y="231"/>
                    </a:lnTo>
                    <a:lnTo>
                      <a:pt x="19" y="256"/>
                    </a:lnTo>
                    <a:lnTo>
                      <a:pt x="33" y="280"/>
                    </a:lnTo>
                    <a:lnTo>
                      <a:pt x="51" y="301"/>
                    </a:lnTo>
                    <a:lnTo>
                      <a:pt x="72" y="319"/>
                    </a:lnTo>
                    <a:lnTo>
                      <a:pt x="96" y="333"/>
                    </a:lnTo>
                    <a:lnTo>
                      <a:pt x="122" y="344"/>
                    </a:lnTo>
                    <a:lnTo>
                      <a:pt x="148" y="350"/>
                    </a:lnTo>
                    <a:lnTo>
                      <a:pt x="176" y="353"/>
                    </a:lnTo>
                    <a:lnTo>
                      <a:pt x="204" y="350"/>
                    </a:lnTo>
                    <a:lnTo>
                      <a:pt x="230" y="344"/>
                    </a:lnTo>
                    <a:lnTo>
                      <a:pt x="256" y="333"/>
                    </a:lnTo>
                    <a:lnTo>
                      <a:pt x="280" y="319"/>
                    </a:lnTo>
                    <a:lnTo>
                      <a:pt x="301" y="301"/>
                    </a:lnTo>
                    <a:lnTo>
                      <a:pt x="319" y="280"/>
                    </a:lnTo>
                    <a:lnTo>
                      <a:pt x="333" y="256"/>
                    </a:lnTo>
                    <a:lnTo>
                      <a:pt x="344" y="231"/>
                    </a:lnTo>
                    <a:lnTo>
                      <a:pt x="350" y="204"/>
                    </a:lnTo>
                    <a:lnTo>
                      <a:pt x="352" y="176"/>
                    </a:lnTo>
                    <a:lnTo>
                      <a:pt x="350" y="149"/>
                    </a:lnTo>
                    <a:close/>
                  </a:path>
                </a:pathLst>
              </a:custGeom>
              <a:solidFill>
                <a:srgbClr val="00FF8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47" name="Freeform 1238"/>
              <p:cNvSpPr>
                <a:spLocks/>
              </p:cNvSpPr>
              <p:nvPr/>
            </p:nvSpPr>
            <p:spPr bwMode="auto">
              <a:xfrm>
                <a:off x="6121" y="3252"/>
                <a:ext cx="182" cy="182"/>
              </a:xfrm>
              <a:custGeom>
                <a:avLst/>
                <a:gdLst>
                  <a:gd name="T0" fmla="*/ 350 w 352"/>
                  <a:gd name="T1" fmla="*/ 149 h 353"/>
                  <a:gd name="T2" fmla="*/ 350 w 352"/>
                  <a:gd name="T3" fmla="*/ 149 h 353"/>
                  <a:gd name="T4" fmla="*/ 344 w 352"/>
                  <a:gd name="T5" fmla="*/ 122 h 353"/>
                  <a:gd name="T6" fmla="*/ 333 w 352"/>
                  <a:gd name="T7" fmla="*/ 96 h 353"/>
                  <a:gd name="T8" fmla="*/ 319 w 352"/>
                  <a:gd name="T9" fmla="*/ 73 h 353"/>
                  <a:gd name="T10" fmla="*/ 301 w 352"/>
                  <a:gd name="T11" fmla="*/ 52 h 353"/>
                  <a:gd name="T12" fmla="*/ 280 w 352"/>
                  <a:gd name="T13" fmla="*/ 34 h 353"/>
                  <a:gd name="T14" fmla="*/ 256 w 352"/>
                  <a:gd name="T15" fmla="*/ 19 h 353"/>
                  <a:gd name="T16" fmla="*/ 230 w 352"/>
                  <a:gd name="T17" fmla="*/ 9 h 353"/>
                  <a:gd name="T18" fmla="*/ 204 w 352"/>
                  <a:gd name="T19" fmla="*/ 2 h 353"/>
                  <a:gd name="T20" fmla="*/ 176 w 352"/>
                  <a:gd name="T21" fmla="*/ 0 h 353"/>
                  <a:gd name="T22" fmla="*/ 148 w 352"/>
                  <a:gd name="T23" fmla="*/ 2 h 353"/>
                  <a:gd name="T24" fmla="*/ 122 w 352"/>
                  <a:gd name="T25" fmla="*/ 9 h 353"/>
                  <a:gd name="T26" fmla="*/ 96 w 352"/>
                  <a:gd name="T27" fmla="*/ 19 h 353"/>
                  <a:gd name="T28" fmla="*/ 72 w 352"/>
                  <a:gd name="T29" fmla="*/ 34 h 353"/>
                  <a:gd name="T30" fmla="*/ 51 w 352"/>
                  <a:gd name="T31" fmla="*/ 52 h 353"/>
                  <a:gd name="T32" fmla="*/ 33 w 352"/>
                  <a:gd name="T33" fmla="*/ 73 h 353"/>
                  <a:gd name="T34" fmla="*/ 19 w 352"/>
                  <a:gd name="T35" fmla="*/ 96 h 353"/>
                  <a:gd name="T36" fmla="*/ 8 w 352"/>
                  <a:gd name="T37" fmla="*/ 122 h 353"/>
                  <a:gd name="T38" fmla="*/ 2 w 352"/>
                  <a:gd name="T39" fmla="*/ 149 h 353"/>
                  <a:gd name="T40" fmla="*/ 0 w 352"/>
                  <a:gd name="T41" fmla="*/ 176 h 353"/>
                  <a:gd name="T42" fmla="*/ 2 w 352"/>
                  <a:gd name="T43" fmla="*/ 204 h 353"/>
                  <a:gd name="T44" fmla="*/ 8 w 352"/>
                  <a:gd name="T45" fmla="*/ 231 h 353"/>
                  <a:gd name="T46" fmla="*/ 19 w 352"/>
                  <a:gd name="T47" fmla="*/ 256 h 353"/>
                  <a:gd name="T48" fmla="*/ 33 w 352"/>
                  <a:gd name="T49" fmla="*/ 280 h 353"/>
                  <a:gd name="T50" fmla="*/ 51 w 352"/>
                  <a:gd name="T51" fmla="*/ 301 h 353"/>
                  <a:gd name="T52" fmla="*/ 72 w 352"/>
                  <a:gd name="T53" fmla="*/ 319 h 353"/>
                  <a:gd name="T54" fmla="*/ 96 w 352"/>
                  <a:gd name="T55" fmla="*/ 333 h 353"/>
                  <a:gd name="T56" fmla="*/ 122 w 352"/>
                  <a:gd name="T57" fmla="*/ 344 h 353"/>
                  <a:gd name="T58" fmla="*/ 148 w 352"/>
                  <a:gd name="T59" fmla="*/ 350 h 353"/>
                  <a:gd name="T60" fmla="*/ 176 w 352"/>
                  <a:gd name="T61" fmla="*/ 353 h 353"/>
                  <a:gd name="T62" fmla="*/ 204 w 352"/>
                  <a:gd name="T63" fmla="*/ 350 h 353"/>
                  <a:gd name="T64" fmla="*/ 230 w 352"/>
                  <a:gd name="T65" fmla="*/ 344 h 353"/>
                  <a:gd name="T66" fmla="*/ 256 w 352"/>
                  <a:gd name="T67" fmla="*/ 333 h 353"/>
                  <a:gd name="T68" fmla="*/ 280 w 352"/>
                  <a:gd name="T69" fmla="*/ 319 h 353"/>
                  <a:gd name="T70" fmla="*/ 301 w 352"/>
                  <a:gd name="T71" fmla="*/ 301 h 353"/>
                  <a:gd name="T72" fmla="*/ 319 w 352"/>
                  <a:gd name="T73" fmla="*/ 280 h 353"/>
                  <a:gd name="T74" fmla="*/ 333 w 352"/>
                  <a:gd name="T75" fmla="*/ 256 h 353"/>
                  <a:gd name="T76" fmla="*/ 344 w 352"/>
                  <a:gd name="T77" fmla="*/ 231 h 353"/>
                  <a:gd name="T78" fmla="*/ 350 w 352"/>
                  <a:gd name="T79" fmla="*/ 204 h 353"/>
                  <a:gd name="T80" fmla="*/ 352 w 352"/>
                  <a:gd name="T81" fmla="*/ 176 h 353"/>
                  <a:gd name="T82" fmla="*/ 350 w 352"/>
                  <a:gd name="T83" fmla="*/ 149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52" h="353">
                    <a:moveTo>
                      <a:pt x="350" y="149"/>
                    </a:moveTo>
                    <a:lnTo>
                      <a:pt x="350" y="149"/>
                    </a:lnTo>
                    <a:lnTo>
                      <a:pt x="344" y="122"/>
                    </a:lnTo>
                    <a:lnTo>
                      <a:pt x="333" y="96"/>
                    </a:lnTo>
                    <a:lnTo>
                      <a:pt x="319" y="73"/>
                    </a:lnTo>
                    <a:lnTo>
                      <a:pt x="301" y="52"/>
                    </a:lnTo>
                    <a:lnTo>
                      <a:pt x="280" y="34"/>
                    </a:lnTo>
                    <a:lnTo>
                      <a:pt x="256" y="19"/>
                    </a:lnTo>
                    <a:lnTo>
                      <a:pt x="230" y="9"/>
                    </a:lnTo>
                    <a:lnTo>
                      <a:pt x="204" y="2"/>
                    </a:lnTo>
                    <a:lnTo>
                      <a:pt x="176" y="0"/>
                    </a:lnTo>
                    <a:lnTo>
                      <a:pt x="148" y="2"/>
                    </a:lnTo>
                    <a:lnTo>
                      <a:pt x="122" y="9"/>
                    </a:lnTo>
                    <a:lnTo>
                      <a:pt x="96" y="19"/>
                    </a:lnTo>
                    <a:lnTo>
                      <a:pt x="72" y="34"/>
                    </a:lnTo>
                    <a:lnTo>
                      <a:pt x="51" y="52"/>
                    </a:lnTo>
                    <a:lnTo>
                      <a:pt x="33" y="73"/>
                    </a:lnTo>
                    <a:lnTo>
                      <a:pt x="19" y="96"/>
                    </a:lnTo>
                    <a:lnTo>
                      <a:pt x="8" y="122"/>
                    </a:lnTo>
                    <a:lnTo>
                      <a:pt x="2" y="149"/>
                    </a:lnTo>
                    <a:lnTo>
                      <a:pt x="0" y="176"/>
                    </a:lnTo>
                    <a:lnTo>
                      <a:pt x="2" y="204"/>
                    </a:lnTo>
                    <a:lnTo>
                      <a:pt x="8" y="231"/>
                    </a:lnTo>
                    <a:lnTo>
                      <a:pt x="19" y="256"/>
                    </a:lnTo>
                    <a:lnTo>
                      <a:pt x="33" y="280"/>
                    </a:lnTo>
                    <a:lnTo>
                      <a:pt x="51" y="301"/>
                    </a:lnTo>
                    <a:lnTo>
                      <a:pt x="72" y="319"/>
                    </a:lnTo>
                    <a:lnTo>
                      <a:pt x="96" y="333"/>
                    </a:lnTo>
                    <a:lnTo>
                      <a:pt x="122" y="344"/>
                    </a:lnTo>
                    <a:lnTo>
                      <a:pt x="148" y="350"/>
                    </a:lnTo>
                    <a:lnTo>
                      <a:pt x="176" y="353"/>
                    </a:lnTo>
                    <a:lnTo>
                      <a:pt x="204" y="350"/>
                    </a:lnTo>
                    <a:lnTo>
                      <a:pt x="230" y="344"/>
                    </a:lnTo>
                    <a:lnTo>
                      <a:pt x="256" y="333"/>
                    </a:lnTo>
                    <a:lnTo>
                      <a:pt x="280" y="319"/>
                    </a:lnTo>
                    <a:lnTo>
                      <a:pt x="301" y="301"/>
                    </a:lnTo>
                    <a:lnTo>
                      <a:pt x="319" y="280"/>
                    </a:lnTo>
                    <a:lnTo>
                      <a:pt x="333" y="256"/>
                    </a:lnTo>
                    <a:lnTo>
                      <a:pt x="344" y="231"/>
                    </a:lnTo>
                    <a:lnTo>
                      <a:pt x="350" y="204"/>
                    </a:lnTo>
                    <a:lnTo>
                      <a:pt x="352" y="176"/>
                    </a:lnTo>
                    <a:lnTo>
                      <a:pt x="350" y="14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48" name="Freeform 1239"/>
              <p:cNvSpPr>
                <a:spLocks/>
              </p:cNvSpPr>
              <p:nvPr/>
            </p:nvSpPr>
            <p:spPr bwMode="auto">
              <a:xfrm>
                <a:off x="5671" y="2512"/>
                <a:ext cx="171" cy="171"/>
              </a:xfrm>
              <a:custGeom>
                <a:avLst/>
                <a:gdLst>
                  <a:gd name="T0" fmla="*/ 330 w 332"/>
                  <a:gd name="T1" fmla="*/ 140 h 332"/>
                  <a:gd name="T2" fmla="*/ 330 w 332"/>
                  <a:gd name="T3" fmla="*/ 140 h 332"/>
                  <a:gd name="T4" fmla="*/ 324 w 332"/>
                  <a:gd name="T5" fmla="*/ 115 h 332"/>
                  <a:gd name="T6" fmla="*/ 314 w 332"/>
                  <a:gd name="T7" fmla="*/ 91 h 332"/>
                  <a:gd name="T8" fmla="*/ 300 w 332"/>
                  <a:gd name="T9" fmla="*/ 68 h 332"/>
                  <a:gd name="T10" fmla="*/ 284 w 332"/>
                  <a:gd name="T11" fmla="*/ 49 h 332"/>
                  <a:gd name="T12" fmla="*/ 264 w 332"/>
                  <a:gd name="T13" fmla="*/ 32 h 332"/>
                  <a:gd name="T14" fmla="*/ 242 w 332"/>
                  <a:gd name="T15" fmla="*/ 18 h 332"/>
                  <a:gd name="T16" fmla="*/ 217 w 332"/>
                  <a:gd name="T17" fmla="*/ 8 h 332"/>
                  <a:gd name="T18" fmla="*/ 192 w 332"/>
                  <a:gd name="T19" fmla="*/ 2 h 332"/>
                  <a:gd name="T20" fmla="*/ 166 w 332"/>
                  <a:gd name="T21" fmla="*/ 0 h 332"/>
                  <a:gd name="T22" fmla="*/ 140 w 332"/>
                  <a:gd name="T23" fmla="*/ 2 h 332"/>
                  <a:gd name="T24" fmla="*/ 115 w 332"/>
                  <a:gd name="T25" fmla="*/ 8 h 332"/>
                  <a:gd name="T26" fmla="*/ 91 w 332"/>
                  <a:gd name="T27" fmla="*/ 18 h 332"/>
                  <a:gd name="T28" fmla="*/ 69 w 332"/>
                  <a:gd name="T29" fmla="*/ 32 h 332"/>
                  <a:gd name="T30" fmla="*/ 49 w 332"/>
                  <a:gd name="T31" fmla="*/ 49 h 332"/>
                  <a:gd name="T32" fmla="*/ 32 w 332"/>
                  <a:gd name="T33" fmla="*/ 68 h 332"/>
                  <a:gd name="T34" fmla="*/ 18 w 332"/>
                  <a:gd name="T35" fmla="*/ 91 h 332"/>
                  <a:gd name="T36" fmla="*/ 8 w 332"/>
                  <a:gd name="T37" fmla="*/ 115 h 332"/>
                  <a:gd name="T38" fmla="*/ 2 w 332"/>
                  <a:gd name="T39" fmla="*/ 140 h 332"/>
                  <a:gd name="T40" fmla="*/ 0 w 332"/>
                  <a:gd name="T41" fmla="*/ 166 h 332"/>
                  <a:gd name="T42" fmla="*/ 2 w 332"/>
                  <a:gd name="T43" fmla="*/ 192 h 332"/>
                  <a:gd name="T44" fmla="*/ 8 w 332"/>
                  <a:gd name="T45" fmla="*/ 217 h 332"/>
                  <a:gd name="T46" fmla="*/ 18 w 332"/>
                  <a:gd name="T47" fmla="*/ 241 h 332"/>
                  <a:gd name="T48" fmla="*/ 32 w 332"/>
                  <a:gd name="T49" fmla="*/ 264 h 332"/>
                  <a:gd name="T50" fmla="*/ 49 w 332"/>
                  <a:gd name="T51" fmla="*/ 283 h 332"/>
                  <a:gd name="T52" fmla="*/ 69 w 332"/>
                  <a:gd name="T53" fmla="*/ 300 h 332"/>
                  <a:gd name="T54" fmla="*/ 91 w 332"/>
                  <a:gd name="T55" fmla="*/ 314 h 332"/>
                  <a:gd name="T56" fmla="*/ 115 w 332"/>
                  <a:gd name="T57" fmla="*/ 324 h 332"/>
                  <a:gd name="T58" fmla="*/ 140 w 332"/>
                  <a:gd name="T59" fmla="*/ 330 h 332"/>
                  <a:gd name="T60" fmla="*/ 166 w 332"/>
                  <a:gd name="T61" fmla="*/ 332 h 332"/>
                  <a:gd name="T62" fmla="*/ 192 w 332"/>
                  <a:gd name="T63" fmla="*/ 330 h 332"/>
                  <a:gd name="T64" fmla="*/ 217 w 332"/>
                  <a:gd name="T65" fmla="*/ 324 h 332"/>
                  <a:gd name="T66" fmla="*/ 242 w 332"/>
                  <a:gd name="T67" fmla="*/ 314 h 332"/>
                  <a:gd name="T68" fmla="*/ 264 w 332"/>
                  <a:gd name="T69" fmla="*/ 300 h 332"/>
                  <a:gd name="T70" fmla="*/ 284 w 332"/>
                  <a:gd name="T71" fmla="*/ 283 h 332"/>
                  <a:gd name="T72" fmla="*/ 300 w 332"/>
                  <a:gd name="T73" fmla="*/ 264 h 332"/>
                  <a:gd name="T74" fmla="*/ 314 w 332"/>
                  <a:gd name="T75" fmla="*/ 241 h 332"/>
                  <a:gd name="T76" fmla="*/ 324 w 332"/>
                  <a:gd name="T77" fmla="*/ 217 h 332"/>
                  <a:gd name="T78" fmla="*/ 330 w 332"/>
                  <a:gd name="T79" fmla="*/ 192 h 332"/>
                  <a:gd name="T80" fmla="*/ 332 w 332"/>
                  <a:gd name="T81" fmla="*/ 166 h 332"/>
                  <a:gd name="T82" fmla="*/ 330 w 332"/>
                  <a:gd name="T83" fmla="*/ 14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32" h="332">
                    <a:moveTo>
                      <a:pt x="330" y="140"/>
                    </a:moveTo>
                    <a:lnTo>
                      <a:pt x="330" y="140"/>
                    </a:lnTo>
                    <a:lnTo>
                      <a:pt x="324" y="115"/>
                    </a:lnTo>
                    <a:lnTo>
                      <a:pt x="314" y="91"/>
                    </a:lnTo>
                    <a:lnTo>
                      <a:pt x="300" y="68"/>
                    </a:lnTo>
                    <a:lnTo>
                      <a:pt x="284" y="49"/>
                    </a:lnTo>
                    <a:lnTo>
                      <a:pt x="264" y="32"/>
                    </a:lnTo>
                    <a:lnTo>
                      <a:pt x="242" y="18"/>
                    </a:lnTo>
                    <a:lnTo>
                      <a:pt x="217" y="8"/>
                    </a:lnTo>
                    <a:lnTo>
                      <a:pt x="192" y="2"/>
                    </a:lnTo>
                    <a:lnTo>
                      <a:pt x="166" y="0"/>
                    </a:lnTo>
                    <a:lnTo>
                      <a:pt x="140" y="2"/>
                    </a:lnTo>
                    <a:lnTo>
                      <a:pt x="115" y="8"/>
                    </a:lnTo>
                    <a:lnTo>
                      <a:pt x="91" y="18"/>
                    </a:lnTo>
                    <a:lnTo>
                      <a:pt x="69" y="32"/>
                    </a:lnTo>
                    <a:lnTo>
                      <a:pt x="49" y="49"/>
                    </a:lnTo>
                    <a:lnTo>
                      <a:pt x="32" y="68"/>
                    </a:lnTo>
                    <a:lnTo>
                      <a:pt x="18" y="91"/>
                    </a:lnTo>
                    <a:lnTo>
                      <a:pt x="8" y="115"/>
                    </a:lnTo>
                    <a:lnTo>
                      <a:pt x="2" y="140"/>
                    </a:lnTo>
                    <a:lnTo>
                      <a:pt x="0" y="166"/>
                    </a:lnTo>
                    <a:lnTo>
                      <a:pt x="2" y="192"/>
                    </a:lnTo>
                    <a:lnTo>
                      <a:pt x="8" y="217"/>
                    </a:lnTo>
                    <a:lnTo>
                      <a:pt x="18" y="241"/>
                    </a:lnTo>
                    <a:lnTo>
                      <a:pt x="32" y="264"/>
                    </a:lnTo>
                    <a:lnTo>
                      <a:pt x="49" y="283"/>
                    </a:lnTo>
                    <a:lnTo>
                      <a:pt x="69" y="300"/>
                    </a:lnTo>
                    <a:lnTo>
                      <a:pt x="91" y="314"/>
                    </a:lnTo>
                    <a:lnTo>
                      <a:pt x="115" y="324"/>
                    </a:lnTo>
                    <a:lnTo>
                      <a:pt x="140" y="330"/>
                    </a:lnTo>
                    <a:lnTo>
                      <a:pt x="166" y="332"/>
                    </a:lnTo>
                    <a:lnTo>
                      <a:pt x="192" y="330"/>
                    </a:lnTo>
                    <a:lnTo>
                      <a:pt x="217" y="324"/>
                    </a:lnTo>
                    <a:lnTo>
                      <a:pt x="242" y="314"/>
                    </a:lnTo>
                    <a:lnTo>
                      <a:pt x="264" y="300"/>
                    </a:lnTo>
                    <a:lnTo>
                      <a:pt x="284" y="283"/>
                    </a:lnTo>
                    <a:lnTo>
                      <a:pt x="300" y="264"/>
                    </a:lnTo>
                    <a:lnTo>
                      <a:pt x="314" y="241"/>
                    </a:lnTo>
                    <a:lnTo>
                      <a:pt x="324" y="217"/>
                    </a:lnTo>
                    <a:lnTo>
                      <a:pt x="330" y="192"/>
                    </a:lnTo>
                    <a:lnTo>
                      <a:pt x="332" y="166"/>
                    </a:lnTo>
                    <a:lnTo>
                      <a:pt x="330" y="140"/>
                    </a:lnTo>
                    <a:close/>
                  </a:path>
                </a:pathLst>
              </a:custGeom>
              <a:solidFill>
                <a:srgbClr val="00FF8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49" name="Freeform 1240"/>
              <p:cNvSpPr>
                <a:spLocks/>
              </p:cNvSpPr>
              <p:nvPr/>
            </p:nvSpPr>
            <p:spPr bwMode="auto">
              <a:xfrm>
                <a:off x="5671" y="2512"/>
                <a:ext cx="171" cy="171"/>
              </a:xfrm>
              <a:custGeom>
                <a:avLst/>
                <a:gdLst>
                  <a:gd name="T0" fmla="*/ 330 w 332"/>
                  <a:gd name="T1" fmla="*/ 140 h 332"/>
                  <a:gd name="T2" fmla="*/ 330 w 332"/>
                  <a:gd name="T3" fmla="*/ 140 h 332"/>
                  <a:gd name="T4" fmla="*/ 324 w 332"/>
                  <a:gd name="T5" fmla="*/ 115 h 332"/>
                  <a:gd name="T6" fmla="*/ 314 w 332"/>
                  <a:gd name="T7" fmla="*/ 91 h 332"/>
                  <a:gd name="T8" fmla="*/ 300 w 332"/>
                  <a:gd name="T9" fmla="*/ 68 h 332"/>
                  <a:gd name="T10" fmla="*/ 284 w 332"/>
                  <a:gd name="T11" fmla="*/ 49 h 332"/>
                  <a:gd name="T12" fmla="*/ 264 w 332"/>
                  <a:gd name="T13" fmla="*/ 32 h 332"/>
                  <a:gd name="T14" fmla="*/ 242 w 332"/>
                  <a:gd name="T15" fmla="*/ 18 h 332"/>
                  <a:gd name="T16" fmla="*/ 217 w 332"/>
                  <a:gd name="T17" fmla="*/ 8 h 332"/>
                  <a:gd name="T18" fmla="*/ 192 w 332"/>
                  <a:gd name="T19" fmla="*/ 2 h 332"/>
                  <a:gd name="T20" fmla="*/ 166 w 332"/>
                  <a:gd name="T21" fmla="*/ 0 h 332"/>
                  <a:gd name="T22" fmla="*/ 140 w 332"/>
                  <a:gd name="T23" fmla="*/ 2 h 332"/>
                  <a:gd name="T24" fmla="*/ 115 w 332"/>
                  <a:gd name="T25" fmla="*/ 8 h 332"/>
                  <a:gd name="T26" fmla="*/ 91 w 332"/>
                  <a:gd name="T27" fmla="*/ 18 h 332"/>
                  <a:gd name="T28" fmla="*/ 69 w 332"/>
                  <a:gd name="T29" fmla="*/ 32 h 332"/>
                  <a:gd name="T30" fmla="*/ 49 w 332"/>
                  <a:gd name="T31" fmla="*/ 49 h 332"/>
                  <a:gd name="T32" fmla="*/ 32 w 332"/>
                  <a:gd name="T33" fmla="*/ 68 h 332"/>
                  <a:gd name="T34" fmla="*/ 18 w 332"/>
                  <a:gd name="T35" fmla="*/ 91 h 332"/>
                  <a:gd name="T36" fmla="*/ 8 w 332"/>
                  <a:gd name="T37" fmla="*/ 115 h 332"/>
                  <a:gd name="T38" fmla="*/ 2 w 332"/>
                  <a:gd name="T39" fmla="*/ 140 h 332"/>
                  <a:gd name="T40" fmla="*/ 0 w 332"/>
                  <a:gd name="T41" fmla="*/ 166 h 332"/>
                  <a:gd name="T42" fmla="*/ 2 w 332"/>
                  <a:gd name="T43" fmla="*/ 192 h 332"/>
                  <a:gd name="T44" fmla="*/ 8 w 332"/>
                  <a:gd name="T45" fmla="*/ 217 h 332"/>
                  <a:gd name="T46" fmla="*/ 18 w 332"/>
                  <a:gd name="T47" fmla="*/ 241 h 332"/>
                  <a:gd name="T48" fmla="*/ 32 w 332"/>
                  <a:gd name="T49" fmla="*/ 264 h 332"/>
                  <a:gd name="T50" fmla="*/ 49 w 332"/>
                  <a:gd name="T51" fmla="*/ 283 h 332"/>
                  <a:gd name="T52" fmla="*/ 69 w 332"/>
                  <a:gd name="T53" fmla="*/ 300 h 332"/>
                  <a:gd name="T54" fmla="*/ 91 w 332"/>
                  <a:gd name="T55" fmla="*/ 314 h 332"/>
                  <a:gd name="T56" fmla="*/ 115 w 332"/>
                  <a:gd name="T57" fmla="*/ 324 h 332"/>
                  <a:gd name="T58" fmla="*/ 140 w 332"/>
                  <a:gd name="T59" fmla="*/ 330 h 332"/>
                  <a:gd name="T60" fmla="*/ 166 w 332"/>
                  <a:gd name="T61" fmla="*/ 332 h 332"/>
                  <a:gd name="T62" fmla="*/ 192 w 332"/>
                  <a:gd name="T63" fmla="*/ 330 h 332"/>
                  <a:gd name="T64" fmla="*/ 217 w 332"/>
                  <a:gd name="T65" fmla="*/ 324 h 332"/>
                  <a:gd name="T66" fmla="*/ 242 w 332"/>
                  <a:gd name="T67" fmla="*/ 314 h 332"/>
                  <a:gd name="T68" fmla="*/ 264 w 332"/>
                  <a:gd name="T69" fmla="*/ 300 h 332"/>
                  <a:gd name="T70" fmla="*/ 284 w 332"/>
                  <a:gd name="T71" fmla="*/ 283 h 332"/>
                  <a:gd name="T72" fmla="*/ 300 w 332"/>
                  <a:gd name="T73" fmla="*/ 264 h 332"/>
                  <a:gd name="T74" fmla="*/ 314 w 332"/>
                  <a:gd name="T75" fmla="*/ 241 h 332"/>
                  <a:gd name="T76" fmla="*/ 324 w 332"/>
                  <a:gd name="T77" fmla="*/ 217 h 332"/>
                  <a:gd name="T78" fmla="*/ 330 w 332"/>
                  <a:gd name="T79" fmla="*/ 192 h 332"/>
                  <a:gd name="T80" fmla="*/ 332 w 332"/>
                  <a:gd name="T81" fmla="*/ 166 h 332"/>
                  <a:gd name="T82" fmla="*/ 330 w 332"/>
                  <a:gd name="T83" fmla="*/ 14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32" h="332">
                    <a:moveTo>
                      <a:pt x="330" y="140"/>
                    </a:moveTo>
                    <a:lnTo>
                      <a:pt x="330" y="140"/>
                    </a:lnTo>
                    <a:lnTo>
                      <a:pt x="324" y="115"/>
                    </a:lnTo>
                    <a:lnTo>
                      <a:pt x="314" y="91"/>
                    </a:lnTo>
                    <a:lnTo>
                      <a:pt x="300" y="68"/>
                    </a:lnTo>
                    <a:lnTo>
                      <a:pt x="284" y="49"/>
                    </a:lnTo>
                    <a:lnTo>
                      <a:pt x="264" y="32"/>
                    </a:lnTo>
                    <a:lnTo>
                      <a:pt x="242" y="18"/>
                    </a:lnTo>
                    <a:lnTo>
                      <a:pt x="217" y="8"/>
                    </a:lnTo>
                    <a:lnTo>
                      <a:pt x="192" y="2"/>
                    </a:lnTo>
                    <a:lnTo>
                      <a:pt x="166" y="0"/>
                    </a:lnTo>
                    <a:lnTo>
                      <a:pt x="140" y="2"/>
                    </a:lnTo>
                    <a:lnTo>
                      <a:pt x="115" y="8"/>
                    </a:lnTo>
                    <a:lnTo>
                      <a:pt x="91" y="18"/>
                    </a:lnTo>
                    <a:lnTo>
                      <a:pt x="69" y="32"/>
                    </a:lnTo>
                    <a:lnTo>
                      <a:pt x="49" y="49"/>
                    </a:lnTo>
                    <a:lnTo>
                      <a:pt x="32" y="68"/>
                    </a:lnTo>
                    <a:lnTo>
                      <a:pt x="18" y="91"/>
                    </a:lnTo>
                    <a:lnTo>
                      <a:pt x="8" y="115"/>
                    </a:lnTo>
                    <a:lnTo>
                      <a:pt x="2" y="140"/>
                    </a:lnTo>
                    <a:lnTo>
                      <a:pt x="0" y="166"/>
                    </a:lnTo>
                    <a:lnTo>
                      <a:pt x="2" y="192"/>
                    </a:lnTo>
                    <a:lnTo>
                      <a:pt x="8" y="217"/>
                    </a:lnTo>
                    <a:lnTo>
                      <a:pt x="18" y="241"/>
                    </a:lnTo>
                    <a:lnTo>
                      <a:pt x="32" y="264"/>
                    </a:lnTo>
                    <a:lnTo>
                      <a:pt x="49" y="283"/>
                    </a:lnTo>
                    <a:lnTo>
                      <a:pt x="69" y="300"/>
                    </a:lnTo>
                    <a:lnTo>
                      <a:pt x="91" y="314"/>
                    </a:lnTo>
                    <a:lnTo>
                      <a:pt x="115" y="324"/>
                    </a:lnTo>
                    <a:lnTo>
                      <a:pt x="140" y="330"/>
                    </a:lnTo>
                    <a:lnTo>
                      <a:pt x="166" y="332"/>
                    </a:lnTo>
                    <a:lnTo>
                      <a:pt x="192" y="330"/>
                    </a:lnTo>
                    <a:lnTo>
                      <a:pt x="217" y="324"/>
                    </a:lnTo>
                    <a:lnTo>
                      <a:pt x="242" y="314"/>
                    </a:lnTo>
                    <a:lnTo>
                      <a:pt x="264" y="300"/>
                    </a:lnTo>
                    <a:lnTo>
                      <a:pt x="284" y="283"/>
                    </a:lnTo>
                    <a:lnTo>
                      <a:pt x="300" y="264"/>
                    </a:lnTo>
                    <a:lnTo>
                      <a:pt x="314" y="241"/>
                    </a:lnTo>
                    <a:lnTo>
                      <a:pt x="324" y="217"/>
                    </a:lnTo>
                    <a:lnTo>
                      <a:pt x="330" y="192"/>
                    </a:lnTo>
                    <a:lnTo>
                      <a:pt x="332" y="166"/>
                    </a:lnTo>
                    <a:lnTo>
                      <a:pt x="330" y="14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50" name="Freeform 1241"/>
              <p:cNvSpPr>
                <a:spLocks/>
              </p:cNvSpPr>
              <p:nvPr/>
            </p:nvSpPr>
            <p:spPr bwMode="auto">
              <a:xfrm>
                <a:off x="5779" y="3352"/>
                <a:ext cx="164" cy="142"/>
              </a:xfrm>
              <a:custGeom>
                <a:avLst/>
                <a:gdLst>
                  <a:gd name="T0" fmla="*/ 317 w 317"/>
                  <a:gd name="T1" fmla="*/ 0 h 276"/>
                  <a:gd name="T2" fmla="*/ 317 w 317"/>
                  <a:gd name="T3" fmla="*/ 0 h 276"/>
                  <a:gd name="T4" fmla="*/ 0 w 317"/>
                  <a:gd name="T5" fmla="*/ 0 h 276"/>
                  <a:gd name="T6" fmla="*/ 159 w 317"/>
                  <a:gd name="T7" fmla="*/ 276 h 276"/>
                  <a:gd name="T8" fmla="*/ 317 w 31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7" h="276">
                    <a:moveTo>
                      <a:pt x="317" y="0"/>
                    </a:moveTo>
                    <a:lnTo>
                      <a:pt x="317" y="0"/>
                    </a:lnTo>
                    <a:lnTo>
                      <a:pt x="0" y="0"/>
                    </a:lnTo>
                    <a:lnTo>
                      <a:pt x="159" y="276"/>
                    </a:lnTo>
                    <a:lnTo>
                      <a:pt x="317" y="0"/>
                    </a:lnTo>
                    <a:close/>
                  </a:path>
                </a:pathLst>
              </a:custGeom>
              <a:solidFill>
                <a:srgbClr val="00FF8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51" name="Freeform 1242"/>
              <p:cNvSpPr>
                <a:spLocks/>
              </p:cNvSpPr>
              <p:nvPr/>
            </p:nvSpPr>
            <p:spPr bwMode="auto">
              <a:xfrm>
                <a:off x="5779" y="3352"/>
                <a:ext cx="164" cy="142"/>
              </a:xfrm>
              <a:custGeom>
                <a:avLst/>
                <a:gdLst>
                  <a:gd name="T0" fmla="*/ 317 w 317"/>
                  <a:gd name="T1" fmla="*/ 0 h 276"/>
                  <a:gd name="T2" fmla="*/ 317 w 317"/>
                  <a:gd name="T3" fmla="*/ 0 h 276"/>
                  <a:gd name="T4" fmla="*/ 0 w 317"/>
                  <a:gd name="T5" fmla="*/ 0 h 276"/>
                  <a:gd name="T6" fmla="*/ 159 w 317"/>
                  <a:gd name="T7" fmla="*/ 276 h 276"/>
                  <a:gd name="T8" fmla="*/ 317 w 31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7" h="276">
                    <a:moveTo>
                      <a:pt x="317" y="0"/>
                    </a:moveTo>
                    <a:lnTo>
                      <a:pt x="317" y="0"/>
                    </a:lnTo>
                    <a:lnTo>
                      <a:pt x="0" y="0"/>
                    </a:lnTo>
                    <a:lnTo>
                      <a:pt x="159" y="276"/>
                    </a:lnTo>
                    <a:lnTo>
                      <a:pt x="317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52" name="Freeform 1243"/>
              <p:cNvSpPr>
                <a:spLocks/>
              </p:cNvSpPr>
              <p:nvPr/>
            </p:nvSpPr>
            <p:spPr bwMode="auto">
              <a:xfrm>
                <a:off x="6425" y="2983"/>
                <a:ext cx="118" cy="103"/>
              </a:xfrm>
              <a:custGeom>
                <a:avLst/>
                <a:gdLst>
                  <a:gd name="T0" fmla="*/ 229 w 229"/>
                  <a:gd name="T1" fmla="*/ 0 h 198"/>
                  <a:gd name="T2" fmla="*/ 229 w 229"/>
                  <a:gd name="T3" fmla="*/ 0 h 198"/>
                  <a:gd name="T4" fmla="*/ 0 w 229"/>
                  <a:gd name="T5" fmla="*/ 0 h 198"/>
                  <a:gd name="T6" fmla="*/ 114 w 229"/>
                  <a:gd name="T7" fmla="*/ 198 h 198"/>
                  <a:gd name="T8" fmla="*/ 229 w 229"/>
                  <a:gd name="T9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9" h="198">
                    <a:moveTo>
                      <a:pt x="229" y="0"/>
                    </a:moveTo>
                    <a:lnTo>
                      <a:pt x="229" y="0"/>
                    </a:lnTo>
                    <a:lnTo>
                      <a:pt x="0" y="0"/>
                    </a:lnTo>
                    <a:lnTo>
                      <a:pt x="114" y="198"/>
                    </a:lnTo>
                    <a:lnTo>
                      <a:pt x="229" y="0"/>
                    </a:lnTo>
                    <a:close/>
                  </a:path>
                </a:pathLst>
              </a:custGeom>
              <a:solidFill>
                <a:srgbClr val="00FF8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53" name="Freeform 1244"/>
              <p:cNvSpPr>
                <a:spLocks/>
              </p:cNvSpPr>
              <p:nvPr/>
            </p:nvSpPr>
            <p:spPr bwMode="auto">
              <a:xfrm>
                <a:off x="6425" y="2983"/>
                <a:ext cx="118" cy="103"/>
              </a:xfrm>
              <a:custGeom>
                <a:avLst/>
                <a:gdLst>
                  <a:gd name="T0" fmla="*/ 229 w 229"/>
                  <a:gd name="T1" fmla="*/ 0 h 198"/>
                  <a:gd name="T2" fmla="*/ 229 w 229"/>
                  <a:gd name="T3" fmla="*/ 0 h 198"/>
                  <a:gd name="T4" fmla="*/ 0 w 229"/>
                  <a:gd name="T5" fmla="*/ 0 h 198"/>
                  <a:gd name="T6" fmla="*/ 114 w 229"/>
                  <a:gd name="T7" fmla="*/ 198 h 198"/>
                  <a:gd name="T8" fmla="*/ 229 w 229"/>
                  <a:gd name="T9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9" h="198">
                    <a:moveTo>
                      <a:pt x="229" y="0"/>
                    </a:moveTo>
                    <a:lnTo>
                      <a:pt x="229" y="0"/>
                    </a:lnTo>
                    <a:lnTo>
                      <a:pt x="0" y="0"/>
                    </a:lnTo>
                    <a:lnTo>
                      <a:pt x="114" y="198"/>
                    </a:lnTo>
                    <a:lnTo>
                      <a:pt x="229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54" name="Freeform 1245"/>
              <p:cNvSpPr>
                <a:spLocks/>
              </p:cNvSpPr>
              <p:nvPr/>
            </p:nvSpPr>
            <p:spPr bwMode="auto">
              <a:xfrm>
                <a:off x="5554" y="3019"/>
                <a:ext cx="268" cy="232"/>
              </a:xfrm>
              <a:custGeom>
                <a:avLst/>
                <a:gdLst>
                  <a:gd name="T0" fmla="*/ 520 w 520"/>
                  <a:gd name="T1" fmla="*/ 0 h 450"/>
                  <a:gd name="T2" fmla="*/ 520 w 520"/>
                  <a:gd name="T3" fmla="*/ 0 h 450"/>
                  <a:gd name="T4" fmla="*/ 0 w 520"/>
                  <a:gd name="T5" fmla="*/ 0 h 450"/>
                  <a:gd name="T6" fmla="*/ 260 w 520"/>
                  <a:gd name="T7" fmla="*/ 450 h 450"/>
                  <a:gd name="T8" fmla="*/ 520 w 520"/>
                  <a:gd name="T9" fmla="*/ 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0" h="450">
                    <a:moveTo>
                      <a:pt x="520" y="0"/>
                    </a:moveTo>
                    <a:lnTo>
                      <a:pt x="520" y="0"/>
                    </a:lnTo>
                    <a:lnTo>
                      <a:pt x="0" y="0"/>
                    </a:lnTo>
                    <a:lnTo>
                      <a:pt x="260" y="450"/>
                    </a:lnTo>
                    <a:lnTo>
                      <a:pt x="520" y="0"/>
                    </a:lnTo>
                    <a:close/>
                  </a:path>
                </a:pathLst>
              </a:custGeom>
              <a:solidFill>
                <a:srgbClr val="00FF8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55" name="Freeform 1246"/>
              <p:cNvSpPr>
                <a:spLocks/>
              </p:cNvSpPr>
              <p:nvPr/>
            </p:nvSpPr>
            <p:spPr bwMode="auto">
              <a:xfrm>
                <a:off x="5554" y="3019"/>
                <a:ext cx="268" cy="232"/>
              </a:xfrm>
              <a:custGeom>
                <a:avLst/>
                <a:gdLst>
                  <a:gd name="T0" fmla="*/ 520 w 520"/>
                  <a:gd name="T1" fmla="*/ 0 h 450"/>
                  <a:gd name="T2" fmla="*/ 520 w 520"/>
                  <a:gd name="T3" fmla="*/ 0 h 450"/>
                  <a:gd name="T4" fmla="*/ 0 w 520"/>
                  <a:gd name="T5" fmla="*/ 0 h 450"/>
                  <a:gd name="T6" fmla="*/ 260 w 520"/>
                  <a:gd name="T7" fmla="*/ 450 h 450"/>
                  <a:gd name="T8" fmla="*/ 520 w 520"/>
                  <a:gd name="T9" fmla="*/ 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0" h="450">
                    <a:moveTo>
                      <a:pt x="520" y="0"/>
                    </a:moveTo>
                    <a:lnTo>
                      <a:pt x="520" y="0"/>
                    </a:lnTo>
                    <a:lnTo>
                      <a:pt x="0" y="0"/>
                    </a:lnTo>
                    <a:lnTo>
                      <a:pt x="260" y="450"/>
                    </a:lnTo>
                    <a:lnTo>
                      <a:pt x="520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56" name="Freeform 1247"/>
              <p:cNvSpPr>
                <a:spLocks/>
              </p:cNvSpPr>
              <p:nvPr/>
            </p:nvSpPr>
            <p:spPr bwMode="auto">
              <a:xfrm>
                <a:off x="5405" y="2864"/>
                <a:ext cx="159" cy="139"/>
              </a:xfrm>
              <a:custGeom>
                <a:avLst/>
                <a:gdLst>
                  <a:gd name="T0" fmla="*/ 309 w 309"/>
                  <a:gd name="T1" fmla="*/ 0 h 268"/>
                  <a:gd name="T2" fmla="*/ 309 w 309"/>
                  <a:gd name="T3" fmla="*/ 0 h 268"/>
                  <a:gd name="T4" fmla="*/ 0 w 309"/>
                  <a:gd name="T5" fmla="*/ 0 h 268"/>
                  <a:gd name="T6" fmla="*/ 154 w 309"/>
                  <a:gd name="T7" fmla="*/ 268 h 268"/>
                  <a:gd name="T8" fmla="*/ 309 w 309"/>
                  <a:gd name="T9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268">
                    <a:moveTo>
                      <a:pt x="309" y="0"/>
                    </a:moveTo>
                    <a:lnTo>
                      <a:pt x="309" y="0"/>
                    </a:lnTo>
                    <a:lnTo>
                      <a:pt x="0" y="0"/>
                    </a:lnTo>
                    <a:lnTo>
                      <a:pt x="154" y="268"/>
                    </a:lnTo>
                    <a:lnTo>
                      <a:pt x="309" y="0"/>
                    </a:lnTo>
                    <a:close/>
                  </a:path>
                </a:pathLst>
              </a:custGeom>
              <a:solidFill>
                <a:srgbClr val="00FF8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57" name="Freeform 1248"/>
              <p:cNvSpPr>
                <a:spLocks/>
              </p:cNvSpPr>
              <p:nvPr/>
            </p:nvSpPr>
            <p:spPr bwMode="auto">
              <a:xfrm>
                <a:off x="5405" y="2864"/>
                <a:ext cx="159" cy="139"/>
              </a:xfrm>
              <a:custGeom>
                <a:avLst/>
                <a:gdLst>
                  <a:gd name="T0" fmla="*/ 309 w 309"/>
                  <a:gd name="T1" fmla="*/ 0 h 268"/>
                  <a:gd name="T2" fmla="*/ 309 w 309"/>
                  <a:gd name="T3" fmla="*/ 0 h 268"/>
                  <a:gd name="T4" fmla="*/ 0 w 309"/>
                  <a:gd name="T5" fmla="*/ 0 h 268"/>
                  <a:gd name="T6" fmla="*/ 154 w 309"/>
                  <a:gd name="T7" fmla="*/ 268 h 268"/>
                  <a:gd name="T8" fmla="*/ 309 w 309"/>
                  <a:gd name="T9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268">
                    <a:moveTo>
                      <a:pt x="309" y="0"/>
                    </a:moveTo>
                    <a:lnTo>
                      <a:pt x="309" y="0"/>
                    </a:lnTo>
                    <a:lnTo>
                      <a:pt x="0" y="0"/>
                    </a:lnTo>
                    <a:lnTo>
                      <a:pt x="154" y="268"/>
                    </a:lnTo>
                    <a:lnTo>
                      <a:pt x="309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58" name="Freeform 1249"/>
              <p:cNvSpPr>
                <a:spLocks/>
              </p:cNvSpPr>
              <p:nvPr/>
            </p:nvSpPr>
            <p:spPr bwMode="auto">
              <a:xfrm>
                <a:off x="5716" y="3542"/>
                <a:ext cx="126" cy="109"/>
              </a:xfrm>
              <a:custGeom>
                <a:avLst/>
                <a:gdLst>
                  <a:gd name="T0" fmla="*/ 244 w 244"/>
                  <a:gd name="T1" fmla="*/ 0 h 212"/>
                  <a:gd name="T2" fmla="*/ 244 w 244"/>
                  <a:gd name="T3" fmla="*/ 0 h 212"/>
                  <a:gd name="T4" fmla="*/ 0 w 244"/>
                  <a:gd name="T5" fmla="*/ 0 h 212"/>
                  <a:gd name="T6" fmla="*/ 122 w 244"/>
                  <a:gd name="T7" fmla="*/ 212 h 212"/>
                  <a:gd name="T8" fmla="*/ 244 w 244"/>
                  <a:gd name="T9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4" h="212">
                    <a:moveTo>
                      <a:pt x="244" y="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122" y="212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00FF8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59" name="Freeform 1250"/>
              <p:cNvSpPr>
                <a:spLocks/>
              </p:cNvSpPr>
              <p:nvPr/>
            </p:nvSpPr>
            <p:spPr bwMode="auto">
              <a:xfrm>
                <a:off x="5716" y="3542"/>
                <a:ext cx="126" cy="109"/>
              </a:xfrm>
              <a:custGeom>
                <a:avLst/>
                <a:gdLst>
                  <a:gd name="T0" fmla="*/ 244 w 244"/>
                  <a:gd name="T1" fmla="*/ 0 h 212"/>
                  <a:gd name="T2" fmla="*/ 244 w 244"/>
                  <a:gd name="T3" fmla="*/ 0 h 212"/>
                  <a:gd name="T4" fmla="*/ 0 w 244"/>
                  <a:gd name="T5" fmla="*/ 0 h 212"/>
                  <a:gd name="T6" fmla="*/ 122 w 244"/>
                  <a:gd name="T7" fmla="*/ 212 h 212"/>
                  <a:gd name="T8" fmla="*/ 244 w 244"/>
                  <a:gd name="T9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4" h="212">
                    <a:moveTo>
                      <a:pt x="244" y="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122" y="212"/>
                    </a:lnTo>
                    <a:lnTo>
                      <a:pt x="244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60" name="Freeform 1251"/>
              <p:cNvSpPr>
                <a:spLocks/>
              </p:cNvSpPr>
              <p:nvPr/>
            </p:nvSpPr>
            <p:spPr bwMode="auto">
              <a:xfrm>
                <a:off x="5978" y="3462"/>
                <a:ext cx="142" cy="124"/>
              </a:xfrm>
              <a:custGeom>
                <a:avLst/>
                <a:gdLst>
                  <a:gd name="T0" fmla="*/ 275 w 275"/>
                  <a:gd name="T1" fmla="*/ 0 h 239"/>
                  <a:gd name="T2" fmla="*/ 275 w 275"/>
                  <a:gd name="T3" fmla="*/ 0 h 239"/>
                  <a:gd name="T4" fmla="*/ 0 w 275"/>
                  <a:gd name="T5" fmla="*/ 0 h 239"/>
                  <a:gd name="T6" fmla="*/ 138 w 275"/>
                  <a:gd name="T7" fmla="*/ 239 h 239"/>
                  <a:gd name="T8" fmla="*/ 275 w 275"/>
                  <a:gd name="T9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239">
                    <a:moveTo>
                      <a:pt x="275" y="0"/>
                    </a:moveTo>
                    <a:lnTo>
                      <a:pt x="275" y="0"/>
                    </a:lnTo>
                    <a:lnTo>
                      <a:pt x="0" y="0"/>
                    </a:lnTo>
                    <a:lnTo>
                      <a:pt x="138" y="239"/>
                    </a:lnTo>
                    <a:lnTo>
                      <a:pt x="275" y="0"/>
                    </a:lnTo>
                    <a:close/>
                  </a:path>
                </a:pathLst>
              </a:custGeom>
              <a:solidFill>
                <a:srgbClr val="00FF8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61" name="Freeform 1252"/>
              <p:cNvSpPr>
                <a:spLocks/>
              </p:cNvSpPr>
              <p:nvPr/>
            </p:nvSpPr>
            <p:spPr bwMode="auto">
              <a:xfrm>
                <a:off x="5978" y="3462"/>
                <a:ext cx="142" cy="124"/>
              </a:xfrm>
              <a:custGeom>
                <a:avLst/>
                <a:gdLst>
                  <a:gd name="T0" fmla="*/ 275 w 275"/>
                  <a:gd name="T1" fmla="*/ 0 h 239"/>
                  <a:gd name="T2" fmla="*/ 275 w 275"/>
                  <a:gd name="T3" fmla="*/ 0 h 239"/>
                  <a:gd name="T4" fmla="*/ 0 w 275"/>
                  <a:gd name="T5" fmla="*/ 0 h 239"/>
                  <a:gd name="T6" fmla="*/ 138 w 275"/>
                  <a:gd name="T7" fmla="*/ 239 h 239"/>
                  <a:gd name="T8" fmla="*/ 275 w 275"/>
                  <a:gd name="T9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239">
                    <a:moveTo>
                      <a:pt x="275" y="0"/>
                    </a:moveTo>
                    <a:lnTo>
                      <a:pt x="275" y="0"/>
                    </a:lnTo>
                    <a:lnTo>
                      <a:pt x="0" y="0"/>
                    </a:lnTo>
                    <a:lnTo>
                      <a:pt x="138" y="239"/>
                    </a:lnTo>
                    <a:lnTo>
                      <a:pt x="275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62" name="Freeform 1253"/>
              <p:cNvSpPr>
                <a:spLocks/>
              </p:cNvSpPr>
              <p:nvPr/>
            </p:nvSpPr>
            <p:spPr bwMode="auto">
              <a:xfrm>
                <a:off x="4789" y="3069"/>
                <a:ext cx="121" cy="105"/>
              </a:xfrm>
              <a:custGeom>
                <a:avLst/>
                <a:gdLst>
                  <a:gd name="T0" fmla="*/ 234 w 234"/>
                  <a:gd name="T1" fmla="*/ 0 h 203"/>
                  <a:gd name="T2" fmla="*/ 234 w 234"/>
                  <a:gd name="T3" fmla="*/ 0 h 203"/>
                  <a:gd name="T4" fmla="*/ 0 w 234"/>
                  <a:gd name="T5" fmla="*/ 0 h 203"/>
                  <a:gd name="T6" fmla="*/ 117 w 234"/>
                  <a:gd name="T7" fmla="*/ 203 h 203"/>
                  <a:gd name="T8" fmla="*/ 234 w 234"/>
                  <a:gd name="T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203">
                    <a:moveTo>
                      <a:pt x="234" y="0"/>
                    </a:moveTo>
                    <a:lnTo>
                      <a:pt x="234" y="0"/>
                    </a:lnTo>
                    <a:lnTo>
                      <a:pt x="0" y="0"/>
                    </a:lnTo>
                    <a:lnTo>
                      <a:pt x="117" y="203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00FF8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63" name="Freeform 1254"/>
              <p:cNvSpPr>
                <a:spLocks/>
              </p:cNvSpPr>
              <p:nvPr/>
            </p:nvSpPr>
            <p:spPr bwMode="auto">
              <a:xfrm>
                <a:off x="4789" y="3069"/>
                <a:ext cx="121" cy="105"/>
              </a:xfrm>
              <a:custGeom>
                <a:avLst/>
                <a:gdLst>
                  <a:gd name="T0" fmla="*/ 234 w 234"/>
                  <a:gd name="T1" fmla="*/ 0 h 203"/>
                  <a:gd name="T2" fmla="*/ 234 w 234"/>
                  <a:gd name="T3" fmla="*/ 0 h 203"/>
                  <a:gd name="T4" fmla="*/ 0 w 234"/>
                  <a:gd name="T5" fmla="*/ 0 h 203"/>
                  <a:gd name="T6" fmla="*/ 117 w 234"/>
                  <a:gd name="T7" fmla="*/ 203 h 203"/>
                  <a:gd name="T8" fmla="*/ 234 w 234"/>
                  <a:gd name="T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203">
                    <a:moveTo>
                      <a:pt x="234" y="0"/>
                    </a:moveTo>
                    <a:lnTo>
                      <a:pt x="234" y="0"/>
                    </a:lnTo>
                    <a:lnTo>
                      <a:pt x="0" y="0"/>
                    </a:lnTo>
                    <a:lnTo>
                      <a:pt x="117" y="203"/>
                    </a:lnTo>
                    <a:lnTo>
                      <a:pt x="234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64" name="Freeform 1255"/>
              <p:cNvSpPr>
                <a:spLocks/>
              </p:cNvSpPr>
              <p:nvPr/>
            </p:nvSpPr>
            <p:spPr bwMode="auto">
              <a:xfrm>
                <a:off x="4618" y="2880"/>
                <a:ext cx="96" cy="83"/>
              </a:xfrm>
              <a:custGeom>
                <a:avLst/>
                <a:gdLst>
                  <a:gd name="T0" fmla="*/ 186 w 186"/>
                  <a:gd name="T1" fmla="*/ 0 h 161"/>
                  <a:gd name="T2" fmla="*/ 186 w 186"/>
                  <a:gd name="T3" fmla="*/ 0 h 161"/>
                  <a:gd name="T4" fmla="*/ 0 w 186"/>
                  <a:gd name="T5" fmla="*/ 0 h 161"/>
                  <a:gd name="T6" fmla="*/ 93 w 186"/>
                  <a:gd name="T7" fmla="*/ 161 h 161"/>
                  <a:gd name="T8" fmla="*/ 186 w 186"/>
                  <a:gd name="T9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" h="161">
                    <a:moveTo>
                      <a:pt x="186" y="0"/>
                    </a:moveTo>
                    <a:lnTo>
                      <a:pt x="186" y="0"/>
                    </a:lnTo>
                    <a:lnTo>
                      <a:pt x="0" y="0"/>
                    </a:lnTo>
                    <a:lnTo>
                      <a:pt x="93" y="161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00FF8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65" name="Freeform 1256"/>
              <p:cNvSpPr>
                <a:spLocks/>
              </p:cNvSpPr>
              <p:nvPr/>
            </p:nvSpPr>
            <p:spPr bwMode="auto">
              <a:xfrm>
                <a:off x="4618" y="2880"/>
                <a:ext cx="96" cy="83"/>
              </a:xfrm>
              <a:custGeom>
                <a:avLst/>
                <a:gdLst>
                  <a:gd name="T0" fmla="*/ 186 w 186"/>
                  <a:gd name="T1" fmla="*/ 0 h 161"/>
                  <a:gd name="T2" fmla="*/ 186 w 186"/>
                  <a:gd name="T3" fmla="*/ 0 h 161"/>
                  <a:gd name="T4" fmla="*/ 0 w 186"/>
                  <a:gd name="T5" fmla="*/ 0 h 161"/>
                  <a:gd name="T6" fmla="*/ 93 w 186"/>
                  <a:gd name="T7" fmla="*/ 161 h 161"/>
                  <a:gd name="T8" fmla="*/ 186 w 186"/>
                  <a:gd name="T9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" h="161">
                    <a:moveTo>
                      <a:pt x="186" y="0"/>
                    </a:moveTo>
                    <a:lnTo>
                      <a:pt x="186" y="0"/>
                    </a:lnTo>
                    <a:lnTo>
                      <a:pt x="0" y="0"/>
                    </a:lnTo>
                    <a:lnTo>
                      <a:pt x="93" y="161"/>
                    </a:lnTo>
                    <a:lnTo>
                      <a:pt x="186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66" name="Freeform 1257"/>
              <p:cNvSpPr>
                <a:spLocks/>
              </p:cNvSpPr>
              <p:nvPr/>
            </p:nvSpPr>
            <p:spPr bwMode="auto">
              <a:xfrm>
                <a:off x="5423" y="2411"/>
                <a:ext cx="85" cy="74"/>
              </a:xfrm>
              <a:custGeom>
                <a:avLst/>
                <a:gdLst>
                  <a:gd name="T0" fmla="*/ 164 w 164"/>
                  <a:gd name="T1" fmla="*/ 0 h 142"/>
                  <a:gd name="T2" fmla="*/ 164 w 164"/>
                  <a:gd name="T3" fmla="*/ 0 h 142"/>
                  <a:gd name="T4" fmla="*/ 0 w 164"/>
                  <a:gd name="T5" fmla="*/ 0 h 142"/>
                  <a:gd name="T6" fmla="*/ 82 w 164"/>
                  <a:gd name="T7" fmla="*/ 142 h 142"/>
                  <a:gd name="T8" fmla="*/ 164 w 164"/>
                  <a:gd name="T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142">
                    <a:moveTo>
                      <a:pt x="164" y="0"/>
                    </a:moveTo>
                    <a:lnTo>
                      <a:pt x="164" y="0"/>
                    </a:lnTo>
                    <a:lnTo>
                      <a:pt x="0" y="0"/>
                    </a:lnTo>
                    <a:lnTo>
                      <a:pt x="82" y="142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00FF8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67" name="Freeform 1258"/>
              <p:cNvSpPr>
                <a:spLocks/>
              </p:cNvSpPr>
              <p:nvPr/>
            </p:nvSpPr>
            <p:spPr bwMode="auto">
              <a:xfrm>
                <a:off x="5423" y="2411"/>
                <a:ext cx="85" cy="74"/>
              </a:xfrm>
              <a:custGeom>
                <a:avLst/>
                <a:gdLst>
                  <a:gd name="T0" fmla="*/ 164 w 164"/>
                  <a:gd name="T1" fmla="*/ 0 h 142"/>
                  <a:gd name="T2" fmla="*/ 164 w 164"/>
                  <a:gd name="T3" fmla="*/ 0 h 142"/>
                  <a:gd name="T4" fmla="*/ 0 w 164"/>
                  <a:gd name="T5" fmla="*/ 0 h 142"/>
                  <a:gd name="T6" fmla="*/ 82 w 164"/>
                  <a:gd name="T7" fmla="*/ 142 h 142"/>
                  <a:gd name="T8" fmla="*/ 164 w 164"/>
                  <a:gd name="T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142">
                    <a:moveTo>
                      <a:pt x="164" y="0"/>
                    </a:moveTo>
                    <a:lnTo>
                      <a:pt x="164" y="0"/>
                    </a:lnTo>
                    <a:lnTo>
                      <a:pt x="0" y="0"/>
                    </a:lnTo>
                    <a:lnTo>
                      <a:pt x="82" y="142"/>
                    </a:lnTo>
                    <a:lnTo>
                      <a:pt x="164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68" name="Freeform 1259"/>
              <p:cNvSpPr>
                <a:spLocks/>
              </p:cNvSpPr>
              <p:nvPr/>
            </p:nvSpPr>
            <p:spPr bwMode="auto">
              <a:xfrm>
                <a:off x="5026" y="3234"/>
                <a:ext cx="111" cy="97"/>
              </a:xfrm>
              <a:custGeom>
                <a:avLst/>
                <a:gdLst>
                  <a:gd name="T0" fmla="*/ 216 w 216"/>
                  <a:gd name="T1" fmla="*/ 0 h 187"/>
                  <a:gd name="T2" fmla="*/ 216 w 216"/>
                  <a:gd name="T3" fmla="*/ 0 h 187"/>
                  <a:gd name="T4" fmla="*/ 0 w 216"/>
                  <a:gd name="T5" fmla="*/ 0 h 187"/>
                  <a:gd name="T6" fmla="*/ 108 w 216"/>
                  <a:gd name="T7" fmla="*/ 187 h 187"/>
                  <a:gd name="T8" fmla="*/ 216 w 216"/>
                  <a:gd name="T9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" h="187">
                    <a:moveTo>
                      <a:pt x="216" y="0"/>
                    </a:moveTo>
                    <a:lnTo>
                      <a:pt x="216" y="0"/>
                    </a:lnTo>
                    <a:lnTo>
                      <a:pt x="0" y="0"/>
                    </a:lnTo>
                    <a:lnTo>
                      <a:pt x="108" y="187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00FF8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69" name="Freeform 1260"/>
              <p:cNvSpPr>
                <a:spLocks/>
              </p:cNvSpPr>
              <p:nvPr/>
            </p:nvSpPr>
            <p:spPr bwMode="auto">
              <a:xfrm>
                <a:off x="5026" y="3234"/>
                <a:ext cx="111" cy="97"/>
              </a:xfrm>
              <a:custGeom>
                <a:avLst/>
                <a:gdLst>
                  <a:gd name="T0" fmla="*/ 216 w 216"/>
                  <a:gd name="T1" fmla="*/ 0 h 187"/>
                  <a:gd name="T2" fmla="*/ 216 w 216"/>
                  <a:gd name="T3" fmla="*/ 0 h 187"/>
                  <a:gd name="T4" fmla="*/ 0 w 216"/>
                  <a:gd name="T5" fmla="*/ 0 h 187"/>
                  <a:gd name="T6" fmla="*/ 108 w 216"/>
                  <a:gd name="T7" fmla="*/ 187 h 187"/>
                  <a:gd name="T8" fmla="*/ 216 w 216"/>
                  <a:gd name="T9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" h="187">
                    <a:moveTo>
                      <a:pt x="216" y="0"/>
                    </a:moveTo>
                    <a:lnTo>
                      <a:pt x="216" y="0"/>
                    </a:lnTo>
                    <a:lnTo>
                      <a:pt x="0" y="0"/>
                    </a:lnTo>
                    <a:lnTo>
                      <a:pt x="108" y="187"/>
                    </a:lnTo>
                    <a:lnTo>
                      <a:pt x="216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70" name="Freeform 1261"/>
              <p:cNvSpPr>
                <a:spLocks/>
              </p:cNvSpPr>
              <p:nvPr/>
            </p:nvSpPr>
            <p:spPr bwMode="auto">
              <a:xfrm>
                <a:off x="5184" y="2860"/>
                <a:ext cx="139" cy="121"/>
              </a:xfrm>
              <a:custGeom>
                <a:avLst/>
                <a:gdLst>
                  <a:gd name="T0" fmla="*/ 269 w 269"/>
                  <a:gd name="T1" fmla="*/ 0 h 233"/>
                  <a:gd name="T2" fmla="*/ 269 w 269"/>
                  <a:gd name="T3" fmla="*/ 0 h 233"/>
                  <a:gd name="T4" fmla="*/ 0 w 269"/>
                  <a:gd name="T5" fmla="*/ 0 h 233"/>
                  <a:gd name="T6" fmla="*/ 135 w 269"/>
                  <a:gd name="T7" fmla="*/ 233 h 233"/>
                  <a:gd name="T8" fmla="*/ 269 w 269"/>
                  <a:gd name="T9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33">
                    <a:moveTo>
                      <a:pt x="269" y="0"/>
                    </a:moveTo>
                    <a:lnTo>
                      <a:pt x="269" y="0"/>
                    </a:lnTo>
                    <a:lnTo>
                      <a:pt x="0" y="0"/>
                    </a:lnTo>
                    <a:lnTo>
                      <a:pt x="135" y="233"/>
                    </a:ln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00FF8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71" name="Freeform 1262"/>
              <p:cNvSpPr>
                <a:spLocks/>
              </p:cNvSpPr>
              <p:nvPr/>
            </p:nvSpPr>
            <p:spPr bwMode="auto">
              <a:xfrm>
                <a:off x="5184" y="2860"/>
                <a:ext cx="139" cy="121"/>
              </a:xfrm>
              <a:custGeom>
                <a:avLst/>
                <a:gdLst>
                  <a:gd name="T0" fmla="*/ 269 w 269"/>
                  <a:gd name="T1" fmla="*/ 0 h 233"/>
                  <a:gd name="T2" fmla="*/ 269 w 269"/>
                  <a:gd name="T3" fmla="*/ 0 h 233"/>
                  <a:gd name="T4" fmla="*/ 0 w 269"/>
                  <a:gd name="T5" fmla="*/ 0 h 233"/>
                  <a:gd name="T6" fmla="*/ 135 w 269"/>
                  <a:gd name="T7" fmla="*/ 233 h 233"/>
                  <a:gd name="T8" fmla="*/ 269 w 269"/>
                  <a:gd name="T9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33">
                    <a:moveTo>
                      <a:pt x="269" y="0"/>
                    </a:moveTo>
                    <a:lnTo>
                      <a:pt x="269" y="0"/>
                    </a:lnTo>
                    <a:lnTo>
                      <a:pt x="0" y="0"/>
                    </a:lnTo>
                    <a:lnTo>
                      <a:pt x="135" y="233"/>
                    </a:lnTo>
                    <a:lnTo>
                      <a:pt x="269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72" name="Freeform 1263"/>
              <p:cNvSpPr>
                <a:spLocks/>
              </p:cNvSpPr>
              <p:nvPr/>
            </p:nvSpPr>
            <p:spPr bwMode="auto">
              <a:xfrm>
                <a:off x="4710" y="3309"/>
                <a:ext cx="121" cy="105"/>
              </a:xfrm>
              <a:custGeom>
                <a:avLst/>
                <a:gdLst>
                  <a:gd name="T0" fmla="*/ 234 w 234"/>
                  <a:gd name="T1" fmla="*/ 0 h 203"/>
                  <a:gd name="T2" fmla="*/ 234 w 234"/>
                  <a:gd name="T3" fmla="*/ 0 h 203"/>
                  <a:gd name="T4" fmla="*/ 0 w 234"/>
                  <a:gd name="T5" fmla="*/ 0 h 203"/>
                  <a:gd name="T6" fmla="*/ 117 w 234"/>
                  <a:gd name="T7" fmla="*/ 203 h 203"/>
                  <a:gd name="T8" fmla="*/ 234 w 234"/>
                  <a:gd name="T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203">
                    <a:moveTo>
                      <a:pt x="234" y="0"/>
                    </a:moveTo>
                    <a:lnTo>
                      <a:pt x="234" y="0"/>
                    </a:lnTo>
                    <a:lnTo>
                      <a:pt x="0" y="0"/>
                    </a:lnTo>
                    <a:lnTo>
                      <a:pt x="117" y="203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00FF8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73" name="Freeform 1264"/>
              <p:cNvSpPr>
                <a:spLocks/>
              </p:cNvSpPr>
              <p:nvPr/>
            </p:nvSpPr>
            <p:spPr bwMode="auto">
              <a:xfrm>
                <a:off x="4710" y="3309"/>
                <a:ext cx="121" cy="105"/>
              </a:xfrm>
              <a:custGeom>
                <a:avLst/>
                <a:gdLst>
                  <a:gd name="T0" fmla="*/ 234 w 234"/>
                  <a:gd name="T1" fmla="*/ 0 h 203"/>
                  <a:gd name="T2" fmla="*/ 234 w 234"/>
                  <a:gd name="T3" fmla="*/ 0 h 203"/>
                  <a:gd name="T4" fmla="*/ 0 w 234"/>
                  <a:gd name="T5" fmla="*/ 0 h 203"/>
                  <a:gd name="T6" fmla="*/ 117 w 234"/>
                  <a:gd name="T7" fmla="*/ 203 h 203"/>
                  <a:gd name="T8" fmla="*/ 234 w 234"/>
                  <a:gd name="T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203">
                    <a:moveTo>
                      <a:pt x="234" y="0"/>
                    </a:moveTo>
                    <a:lnTo>
                      <a:pt x="234" y="0"/>
                    </a:lnTo>
                    <a:lnTo>
                      <a:pt x="0" y="0"/>
                    </a:lnTo>
                    <a:lnTo>
                      <a:pt x="117" y="203"/>
                    </a:lnTo>
                    <a:lnTo>
                      <a:pt x="234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74" name="Freeform 1265"/>
              <p:cNvSpPr>
                <a:spLocks/>
              </p:cNvSpPr>
              <p:nvPr/>
            </p:nvSpPr>
            <p:spPr bwMode="auto">
              <a:xfrm>
                <a:off x="5412" y="3817"/>
                <a:ext cx="109" cy="94"/>
              </a:xfrm>
              <a:custGeom>
                <a:avLst/>
                <a:gdLst>
                  <a:gd name="T0" fmla="*/ 210 w 210"/>
                  <a:gd name="T1" fmla="*/ 0 h 182"/>
                  <a:gd name="T2" fmla="*/ 210 w 210"/>
                  <a:gd name="T3" fmla="*/ 0 h 182"/>
                  <a:gd name="T4" fmla="*/ 0 w 210"/>
                  <a:gd name="T5" fmla="*/ 0 h 182"/>
                  <a:gd name="T6" fmla="*/ 105 w 210"/>
                  <a:gd name="T7" fmla="*/ 182 h 182"/>
                  <a:gd name="T8" fmla="*/ 210 w 210"/>
                  <a:gd name="T9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182">
                    <a:moveTo>
                      <a:pt x="210" y="0"/>
                    </a:moveTo>
                    <a:lnTo>
                      <a:pt x="210" y="0"/>
                    </a:lnTo>
                    <a:lnTo>
                      <a:pt x="0" y="0"/>
                    </a:lnTo>
                    <a:lnTo>
                      <a:pt x="105" y="182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00FF8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75" name="Freeform 1266"/>
              <p:cNvSpPr>
                <a:spLocks/>
              </p:cNvSpPr>
              <p:nvPr/>
            </p:nvSpPr>
            <p:spPr bwMode="auto">
              <a:xfrm>
                <a:off x="5412" y="3817"/>
                <a:ext cx="109" cy="94"/>
              </a:xfrm>
              <a:custGeom>
                <a:avLst/>
                <a:gdLst>
                  <a:gd name="T0" fmla="*/ 210 w 210"/>
                  <a:gd name="T1" fmla="*/ 0 h 182"/>
                  <a:gd name="T2" fmla="*/ 210 w 210"/>
                  <a:gd name="T3" fmla="*/ 0 h 182"/>
                  <a:gd name="T4" fmla="*/ 0 w 210"/>
                  <a:gd name="T5" fmla="*/ 0 h 182"/>
                  <a:gd name="T6" fmla="*/ 105 w 210"/>
                  <a:gd name="T7" fmla="*/ 182 h 182"/>
                  <a:gd name="T8" fmla="*/ 210 w 210"/>
                  <a:gd name="T9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182">
                    <a:moveTo>
                      <a:pt x="210" y="0"/>
                    </a:moveTo>
                    <a:lnTo>
                      <a:pt x="210" y="0"/>
                    </a:lnTo>
                    <a:lnTo>
                      <a:pt x="0" y="0"/>
                    </a:lnTo>
                    <a:lnTo>
                      <a:pt x="105" y="182"/>
                    </a:lnTo>
                    <a:lnTo>
                      <a:pt x="210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76" name="Freeform 1267"/>
              <p:cNvSpPr>
                <a:spLocks/>
              </p:cNvSpPr>
              <p:nvPr/>
            </p:nvSpPr>
            <p:spPr bwMode="auto">
              <a:xfrm>
                <a:off x="5552" y="3697"/>
                <a:ext cx="131" cy="114"/>
              </a:xfrm>
              <a:custGeom>
                <a:avLst/>
                <a:gdLst>
                  <a:gd name="T0" fmla="*/ 253 w 253"/>
                  <a:gd name="T1" fmla="*/ 0 h 219"/>
                  <a:gd name="T2" fmla="*/ 253 w 253"/>
                  <a:gd name="T3" fmla="*/ 0 h 219"/>
                  <a:gd name="T4" fmla="*/ 0 w 253"/>
                  <a:gd name="T5" fmla="*/ 0 h 219"/>
                  <a:gd name="T6" fmla="*/ 127 w 253"/>
                  <a:gd name="T7" fmla="*/ 219 h 219"/>
                  <a:gd name="T8" fmla="*/ 253 w 253"/>
                  <a:gd name="T9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3" h="219">
                    <a:moveTo>
                      <a:pt x="253" y="0"/>
                    </a:moveTo>
                    <a:lnTo>
                      <a:pt x="253" y="0"/>
                    </a:lnTo>
                    <a:lnTo>
                      <a:pt x="0" y="0"/>
                    </a:lnTo>
                    <a:lnTo>
                      <a:pt x="127" y="219"/>
                    </a:ln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00FF8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77" name="Freeform 1268"/>
              <p:cNvSpPr>
                <a:spLocks/>
              </p:cNvSpPr>
              <p:nvPr/>
            </p:nvSpPr>
            <p:spPr bwMode="auto">
              <a:xfrm>
                <a:off x="5552" y="3697"/>
                <a:ext cx="131" cy="114"/>
              </a:xfrm>
              <a:custGeom>
                <a:avLst/>
                <a:gdLst>
                  <a:gd name="T0" fmla="*/ 253 w 253"/>
                  <a:gd name="T1" fmla="*/ 0 h 219"/>
                  <a:gd name="T2" fmla="*/ 253 w 253"/>
                  <a:gd name="T3" fmla="*/ 0 h 219"/>
                  <a:gd name="T4" fmla="*/ 0 w 253"/>
                  <a:gd name="T5" fmla="*/ 0 h 219"/>
                  <a:gd name="T6" fmla="*/ 127 w 253"/>
                  <a:gd name="T7" fmla="*/ 219 h 219"/>
                  <a:gd name="T8" fmla="*/ 253 w 253"/>
                  <a:gd name="T9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3" h="219">
                    <a:moveTo>
                      <a:pt x="253" y="0"/>
                    </a:moveTo>
                    <a:lnTo>
                      <a:pt x="253" y="0"/>
                    </a:lnTo>
                    <a:lnTo>
                      <a:pt x="0" y="0"/>
                    </a:lnTo>
                    <a:lnTo>
                      <a:pt x="127" y="219"/>
                    </a:lnTo>
                    <a:lnTo>
                      <a:pt x="253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78" name="Freeform 1269"/>
              <p:cNvSpPr>
                <a:spLocks/>
              </p:cNvSpPr>
              <p:nvPr/>
            </p:nvSpPr>
            <p:spPr bwMode="auto">
              <a:xfrm>
                <a:off x="5393" y="2630"/>
                <a:ext cx="270" cy="234"/>
              </a:xfrm>
              <a:custGeom>
                <a:avLst/>
                <a:gdLst>
                  <a:gd name="T0" fmla="*/ 522 w 522"/>
                  <a:gd name="T1" fmla="*/ 0 h 453"/>
                  <a:gd name="T2" fmla="*/ 522 w 522"/>
                  <a:gd name="T3" fmla="*/ 0 h 453"/>
                  <a:gd name="T4" fmla="*/ 0 w 522"/>
                  <a:gd name="T5" fmla="*/ 0 h 453"/>
                  <a:gd name="T6" fmla="*/ 261 w 522"/>
                  <a:gd name="T7" fmla="*/ 453 h 453"/>
                  <a:gd name="T8" fmla="*/ 522 w 522"/>
                  <a:gd name="T9" fmla="*/ 0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2" h="453">
                    <a:moveTo>
                      <a:pt x="522" y="0"/>
                    </a:moveTo>
                    <a:lnTo>
                      <a:pt x="522" y="0"/>
                    </a:lnTo>
                    <a:lnTo>
                      <a:pt x="0" y="0"/>
                    </a:lnTo>
                    <a:lnTo>
                      <a:pt x="261" y="453"/>
                    </a:lnTo>
                    <a:lnTo>
                      <a:pt x="522" y="0"/>
                    </a:lnTo>
                    <a:close/>
                  </a:path>
                </a:pathLst>
              </a:custGeom>
              <a:solidFill>
                <a:srgbClr val="00FF8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79" name="Freeform 1270"/>
              <p:cNvSpPr>
                <a:spLocks/>
              </p:cNvSpPr>
              <p:nvPr/>
            </p:nvSpPr>
            <p:spPr bwMode="auto">
              <a:xfrm>
                <a:off x="5393" y="2630"/>
                <a:ext cx="270" cy="234"/>
              </a:xfrm>
              <a:custGeom>
                <a:avLst/>
                <a:gdLst>
                  <a:gd name="T0" fmla="*/ 522 w 522"/>
                  <a:gd name="T1" fmla="*/ 0 h 453"/>
                  <a:gd name="T2" fmla="*/ 522 w 522"/>
                  <a:gd name="T3" fmla="*/ 0 h 453"/>
                  <a:gd name="T4" fmla="*/ 0 w 522"/>
                  <a:gd name="T5" fmla="*/ 0 h 453"/>
                  <a:gd name="T6" fmla="*/ 261 w 522"/>
                  <a:gd name="T7" fmla="*/ 453 h 453"/>
                  <a:gd name="T8" fmla="*/ 522 w 522"/>
                  <a:gd name="T9" fmla="*/ 0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2" h="453">
                    <a:moveTo>
                      <a:pt x="522" y="0"/>
                    </a:moveTo>
                    <a:lnTo>
                      <a:pt x="522" y="0"/>
                    </a:lnTo>
                    <a:lnTo>
                      <a:pt x="0" y="0"/>
                    </a:lnTo>
                    <a:lnTo>
                      <a:pt x="261" y="453"/>
                    </a:lnTo>
                    <a:lnTo>
                      <a:pt x="522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80" name="Freeform 1271"/>
              <p:cNvSpPr>
                <a:spLocks/>
              </p:cNvSpPr>
              <p:nvPr/>
            </p:nvSpPr>
            <p:spPr bwMode="auto">
              <a:xfrm>
                <a:off x="5525" y="3320"/>
                <a:ext cx="139" cy="120"/>
              </a:xfrm>
              <a:custGeom>
                <a:avLst/>
                <a:gdLst>
                  <a:gd name="T0" fmla="*/ 269 w 269"/>
                  <a:gd name="T1" fmla="*/ 0 h 233"/>
                  <a:gd name="T2" fmla="*/ 269 w 269"/>
                  <a:gd name="T3" fmla="*/ 0 h 233"/>
                  <a:gd name="T4" fmla="*/ 0 w 269"/>
                  <a:gd name="T5" fmla="*/ 0 h 233"/>
                  <a:gd name="T6" fmla="*/ 134 w 269"/>
                  <a:gd name="T7" fmla="*/ 233 h 233"/>
                  <a:gd name="T8" fmla="*/ 269 w 269"/>
                  <a:gd name="T9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33">
                    <a:moveTo>
                      <a:pt x="269" y="0"/>
                    </a:moveTo>
                    <a:lnTo>
                      <a:pt x="269" y="0"/>
                    </a:lnTo>
                    <a:lnTo>
                      <a:pt x="0" y="0"/>
                    </a:lnTo>
                    <a:lnTo>
                      <a:pt x="134" y="233"/>
                    </a:ln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80FF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81" name="Freeform 1272"/>
              <p:cNvSpPr>
                <a:spLocks/>
              </p:cNvSpPr>
              <p:nvPr/>
            </p:nvSpPr>
            <p:spPr bwMode="auto">
              <a:xfrm>
                <a:off x="5525" y="3320"/>
                <a:ext cx="139" cy="120"/>
              </a:xfrm>
              <a:custGeom>
                <a:avLst/>
                <a:gdLst>
                  <a:gd name="T0" fmla="*/ 269 w 269"/>
                  <a:gd name="T1" fmla="*/ 0 h 233"/>
                  <a:gd name="T2" fmla="*/ 269 w 269"/>
                  <a:gd name="T3" fmla="*/ 0 h 233"/>
                  <a:gd name="T4" fmla="*/ 0 w 269"/>
                  <a:gd name="T5" fmla="*/ 0 h 233"/>
                  <a:gd name="T6" fmla="*/ 134 w 269"/>
                  <a:gd name="T7" fmla="*/ 233 h 233"/>
                  <a:gd name="T8" fmla="*/ 269 w 269"/>
                  <a:gd name="T9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33">
                    <a:moveTo>
                      <a:pt x="269" y="0"/>
                    </a:moveTo>
                    <a:lnTo>
                      <a:pt x="269" y="0"/>
                    </a:lnTo>
                    <a:lnTo>
                      <a:pt x="0" y="0"/>
                    </a:lnTo>
                    <a:lnTo>
                      <a:pt x="134" y="233"/>
                    </a:lnTo>
                    <a:lnTo>
                      <a:pt x="269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82" name="Freeform 1273"/>
              <p:cNvSpPr>
                <a:spLocks/>
              </p:cNvSpPr>
              <p:nvPr/>
            </p:nvSpPr>
            <p:spPr bwMode="auto">
              <a:xfrm>
                <a:off x="5826" y="3740"/>
                <a:ext cx="85" cy="73"/>
              </a:xfrm>
              <a:custGeom>
                <a:avLst/>
                <a:gdLst>
                  <a:gd name="T0" fmla="*/ 164 w 164"/>
                  <a:gd name="T1" fmla="*/ 0 h 142"/>
                  <a:gd name="T2" fmla="*/ 164 w 164"/>
                  <a:gd name="T3" fmla="*/ 0 h 142"/>
                  <a:gd name="T4" fmla="*/ 0 w 164"/>
                  <a:gd name="T5" fmla="*/ 0 h 142"/>
                  <a:gd name="T6" fmla="*/ 82 w 164"/>
                  <a:gd name="T7" fmla="*/ 142 h 142"/>
                  <a:gd name="T8" fmla="*/ 164 w 164"/>
                  <a:gd name="T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142">
                    <a:moveTo>
                      <a:pt x="164" y="0"/>
                    </a:moveTo>
                    <a:lnTo>
                      <a:pt x="164" y="0"/>
                    </a:lnTo>
                    <a:lnTo>
                      <a:pt x="0" y="0"/>
                    </a:lnTo>
                    <a:lnTo>
                      <a:pt x="82" y="142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80FF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83" name="Freeform 1274"/>
              <p:cNvSpPr>
                <a:spLocks/>
              </p:cNvSpPr>
              <p:nvPr/>
            </p:nvSpPr>
            <p:spPr bwMode="auto">
              <a:xfrm>
                <a:off x="5826" y="3740"/>
                <a:ext cx="85" cy="73"/>
              </a:xfrm>
              <a:custGeom>
                <a:avLst/>
                <a:gdLst>
                  <a:gd name="T0" fmla="*/ 164 w 164"/>
                  <a:gd name="T1" fmla="*/ 0 h 142"/>
                  <a:gd name="T2" fmla="*/ 164 w 164"/>
                  <a:gd name="T3" fmla="*/ 0 h 142"/>
                  <a:gd name="T4" fmla="*/ 0 w 164"/>
                  <a:gd name="T5" fmla="*/ 0 h 142"/>
                  <a:gd name="T6" fmla="*/ 82 w 164"/>
                  <a:gd name="T7" fmla="*/ 142 h 142"/>
                  <a:gd name="T8" fmla="*/ 164 w 164"/>
                  <a:gd name="T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142">
                    <a:moveTo>
                      <a:pt x="164" y="0"/>
                    </a:moveTo>
                    <a:lnTo>
                      <a:pt x="164" y="0"/>
                    </a:lnTo>
                    <a:lnTo>
                      <a:pt x="0" y="0"/>
                    </a:lnTo>
                    <a:lnTo>
                      <a:pt x="82" y="142"/>
                    </a:lnTo>
                    <a:lnTo>
                      <a:pt x="164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84" name="Freeform 1275"/>
              <p:cNvSpPr>
                <a:spLocks/>
              </p:cNvSpPr>
              <p:nvPr/>
            </p:nvSpPr>
            <p:spPr bwMode="auto">
              <a:xfrm>
                <a:off x="5845" y="1845"/>
                <a:ext cx="139" cy="146"/>
              </a:xfrm>
              <a:custGeom>
                <a:avLst/>
                <a:gdLst>
                  <a:gd name="T0" fmla="*/ 167 w 269"/>
                  <a:gd name="T1" fmla="*/ 0 h 283"/>
                  <a:gd name="T2" fmla="*/ 167 w 269"/>
                  <a:gd name="T3" fmla="*/ 0 h 283"/>
                  <a:gd name="T4" fmla="*/ 0 w 269"/>
                  <a:gd name="T5" fmla="*/ 54 h 283"/>
                  <a:gd name="T6" fmla="*/ 0 w 269"/>
                  <a:gd name="T7" fmla="*/ 229 h 283"/>
                  <a:gd name="T8" fmla="*/ 167 w 269"/>
                  <a:gd name="T9" fmla="*/ 283 h 283"/>
                  <a:gd name="T10" fmla="*/ 269 w 269"/>
                  <a:gd name="T11" fmla="*/ 142 h 283"/>
                  <a:gd name="T12" fmla="*/ 167 w 269"/>
                  <a:gd name="T13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9" h="283">
                    <a:moveTo>
                      <a:pt x="167" y="0"/>
                    </a:moveTo>
                    <a:lnTo>
                      <a:pt x="167" y="0"/>
                    </a:lnTo>
                    <a:lnTo>
                      <a:pt x="0" y="54"/>
                    </a:lnTo>
                    <a:lnTo>
                      <a:pt x="0" y="229"/>
                    </a:lnTo>
                    <a:lnTo>
                      <a:pt x="167" y="283"/>
                    </a:lnTo>
                    <a:lnTo>
                      <a:pt x="269" y="142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008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85" name="Freeform 1276"/>
              <p:cNvSpPr>
                <a:spLocks/>
              </p:cNvSpPr>
              <p:nvPr/>
            </p:nvSpPr>
            <p:spPr bwMode="auto">
              <a:xfrm>
                <a:off x="5845" y="1845"/>
                <a:ext cx="139" cy="146"/>
              </a:xfrm>
              <a:custGeom>
                <a:avLst/>
                <a:gdLst>
                  <a:gd name="T0" fmla="*/ 167 w 269"/>
                  <a:gd name="T1" fmla="*/ 0 h 283"/>
                  <a:gd name="T2" fmla="*/ 167 w 269"/>
                  <a:gd name="T3" fmla="*/ 0 h 283"/>
                  <a:gd name="T4" fmla="*/ 0 w 269"/>
                  <a:gd name="T5" fmla="*/ 54 h 283"/>
                  <a:gd name="T6" fmla="*/ 0 w 269"/>
                  <a:gd name="T7" fmla="*/ 229 h 283"/>
                  <a:gd name="T8" fmla="*/ 167 w 269"/>
                  <a:gd name="T9" fmla="*/ 283 h 283"/>
                  <a:gd name="T10" fmla="*/ 269 w 269"/>
                  <a:gd name="T11" fmla="*/ 142 h 283"/>
                  <a:gd name="T12" fmla="*/ 167 w 269"/>
                  <a:gd name="T13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9" h="283">
                    <a:moveTo>
                      <a:pt x="167" y="0"/>
                    </a:moveTo>
                    <a:lnTo>
                      <a:pt x="167" y="0"/>
                    </a:lnTo>
                    <a:lnTo>
                      <a:pt x="0" y="54"/>
                    </a:lnTo>
                    <a:lnTo>
                      <a:pt x="0" y="229"/>
                    </a:lnTo>
                    <a:lnTo>
                      <a:pt x="167" y="283"/>
                    </a:lnTo>
                    <a:lnTo>
                      <a:pt x="269" y="142"/>
                    </a:lnTo>
                    <a:lnTo>
                      <a:pt x="167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86" name="Freeform 1277"/>
              <p:cNvSpPr>
                <a:spLocks/>
              </p:cNvSpPr>
              <p:nvPr/>
            </p:nvSpPr>
            <p:spPr bwMode="auto">
              <a:xfrm>
                <a:off x="5216" y="2093"/>
                <a:ext cx="129" cy="136"/>
              </a:xfrm>
              <a:custGeom>
                <a:avLst/>
                <a:gdLst>
                  <a:gd name="T0" fmla="*/ 154 w 250"/>
                  <a:gd name="T1" fmla="*/ 0 h 263"/>
                  <a:gd name="T2" fmla="*/ 154 w 250"/>
                  <a:gd name="T3" fmla="*/ 0 h 263"/>
                  <a:gd name="T4" fmla="*/ 0 w 250"/>
                  <a:gd name="T5" fmla="*/ 51 h 263"/>
                  <a:gd name="T6" fmla="*/ 0 w 250"/>
                  <a:gd name="T7" fmla="*/ 213 h 263"/>
                  <a:gd name="T8" fmla="*/ 154 w 250"/>
                  <a:gd name="T9" fmla="*/ 263 h 263"/>
                  <a:gd name="T10" fmla="*/ 250 w 250"/>
                  <a:gd name="T11" fmla="*/ 132 h 263"/>
                  <a:gd name="T12" fmla="*/ 154 w 250"/>
                  <a:gd name="T13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0" h="263">
                    <a:moveTo>
                      <a:pt x="154" y="0"/>
                    </a:moveTo>
                    <a:lnTo>
                      <a:pt x="154" y="0"/>
                    </a:lnTo>
                    <a:lnTo>
                      <a:pt x="0" y="51"/>
                    </a:lnTo>
                    <a:lnTo>
                      <a:pt x="0" y="213"/>
                    </a:lnTo>
                    <a:lnTo>
                      <a:pt x="154" y="263"/>
                    </a:lnTo>
                    <a:lnTo>
                      <a:pt x="250" y="132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008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87" name="Freeform 1278"/>
              <p:cNvSpPr>
                <a:spLocks/>
              </p:cNvSpPr>
              <p:nvPr/>
            </p:nvSpPr>
            <p:spPr bwMode="auto">
              <a:xfrm>
                <a:off x="5216" y="2093"/>
                <a:ext cx="129" cy="136"/>
              </a:xfrm>
              <a:custGeom>
                <a:avLst/>
                <a:gdLst>
                  <a:gd name="T0" fmla="*/ 154 w 250"/>
                  <a:gd name="T1" fmla="*/ 0 h 263"/>
                  <a:gd name="T2" fmla="*/ 154 w 250"/>
                  <a:gd name="T3" fmla="*/ 0 h 263"/>
                  <a:gd name="T4" fmla="*/ 0 w 250"/>
                  <a:gd name="T5" fmla="*/ 51 h 263"/>
                  <a:gd name="T6" fmla="*/ 0 w 250"/>
                  <a:gd name="T7" fmla="*/ 213 h 263"/>
                  <a:gd name="T8" fmla="*/ 154 w 250"/>
                  <a:gd name="T9" fmla="*/ 263 h 263"/>
                  <a:gd name="T10" fmla="*/ 250 w 250"/>
                  <a:gd name="T11" fmla="*/ 132 h 263"/>
                  <a:gd name="T12" fmla="*/ 154 w 250"/>
                  <a:gd name="T13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0" h="263">
                    <a:moveTo>
                      <a:pt x="154" y="0"/>
                    </a:moveTo>
                    <a:lnTo>
                      <a:pt x="154" y="0"/>
                    </a:lnTo>
                    <a:lnTo>
                      <a:pt x="0" y="51"/>
                    </a:lnTo>
                    <a:lnTo>
                      <a:pt x="0" y="213"/>
                    </a:lnTo>
                    <a:lnTo>
                      <a:pt x="154" y="263"/>
                    </a:lnTo>
                    <a:lnTo>
                      <a:pt x="250" y="132"/>
                    </a:lnTo>
                    <a:lnTo>
                      <a:pt x="154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88" name="Freeform 1279"/>
              <p:cNvSpPr>
                <a:spLocks/>
              </p:cNvSpPr>
              <p:nvPr/>
            </p:nvSpPr>
            <p:spPr bwMode="auto">
              <a:xfrm>
                <a:off x="5572" y="1902"/>
                <a:ext cx="88" cy="94"/>
              </a:xfrm>
              <a:custGeom>
                <a:avLst/>
                <a:gdLst>
                  <a:gd name="T0" fmla="*/ 106 w 171"/>
                  <a:gd name="T1" fmla="*/ 0 h 181"/>
                  <a:gd name="T2" fmla="*/ 106 w 171"/>
                  <a:gd name="T3" fmla="*/ 0 h 181"/>
                  <a:gd name="T4" fmla="*/ 0 w 171"/>
                  <a:gd name="T5" fmla="*/ 35 h 181"/>
                  <a:gd name="T6" fmla="*/ 0 w 171"/>
                  <a:gd name="T7" fmla="*/ 147 h 181"/>
                  <a:gd name="T8" fmla="*/ 106 w 171"/>
                  <a:gd name="T9" fmla="*/ 181 h 181"/>
                  <a:gd name="T10" fmla="*/ 171 w 171"/>
                  <a:gd name="T11" fmla="*/ 91 h 181"/>
                  <a:gd name="T12" fmla="*/ 106 w 171"/>
                  <a:gd name="T13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1" h="181">
                    <a:moveTo>
                      <a:pt x="106" y="0"/>
                    </a:moveTo>
                    <a:lnTo>
                      <a:pt x="106" y="0"/>
                    </a:lnTo>
                    <a:lnTo>
                      <a:pt x="0" y="35"/>
                    </a:lnTo>
                    <a:lnTo>
                      <a:pt x="0" y="147"/>
                    </a:lnTo>
                    <a:lnTo>
                      <a:pt x="106" y="181"/>
                    </a:lnTo>
                    <a:lnTo>
                      <a:pt x="171" y="91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008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89" name="Freeform 1280"/>
              <p:cNvSpPr>
                <a:spLocks/>
              </p:cNvSpPr>
              <p:nvPr/>
            </p:nvSpPr>
            <p:spPr bwMode="auto">
              <a:xfrm>
                <a:off x="5572" y="1902"/>
                <a:ext cx="88" cy="94"/>
              </a:xfrm>
              <a:custGeom>
                <a:avLst/>
                <a:gdLst>
                  <a:gd name="T0" fmla="*/ 106 w 171"/>
                  <a:gd name="T1" fmla="*/ 0 h 181"/>
                  <a:gd name="T2" fmla="*/ 106 w 171"/>
                  <a:gd name="T3" fmla="*/ 0 h 181"/>
                  <a:gd name="T4" fmla="*/ 0 w 171"/>
                  <a:gd name="T5" fmla="*/ 35 h 181"/>
                  <a:gd name="T6" fmla="*/ 0 w 171"/>
                  <a:gd name="T7" fmla="*/ 147 h 181"/>
                  <a:gd name="T8" fmla="*/ 106 w 171"/>
                  <a:gd name="T9" fmla="*/ 181 h 181"/>
                  <a:gd name="T10" fmla="*/ 171 w 171"/>
                  <a:gd name="T11" fmla="*/ 91 h 181"/>
                  <a:gd name="T12" fmla="*/ 106 w 171"/>
                  <a:gd name="T13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1" h="181">
                    <a:moveTo>
                      <a:pt x="106" y="0"/>
                    </a:moveTo>
                    <a:lnTo>
                      <a:pt x="106" y="0"/>
                    </a:lnTo>
                    <a:lnTo>
                      <a:pt x="0" y="35"/>
                    </a:lnTo>
                    <a:lnTo>
                      <a:pt x="0" y="147"/>
                    </a:lnTo>
                    <a:lnTo>
                      <a:pt x="106" y="181"/>
                    </a:lnTo>
                    <a:lnTo>
                      <a:pt x="171" y="91"/>
                    </a:lnTo>
                    <a:lnTo>
                      <a:pt x="106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90" name="Freeform 1281"/>
              <p:cNvSpPr>
                <a:spLocks/>
              </p:cNvSpPr>
              <p:nvPr/>
            </p:nvSpPr>
            <p:spPr bwMode="auto">
              <a:xfrm>
                <a:off x="4923" y="1543"/>
                <a:ext cx="50" cy="53"/>
              </a:xfrm>
              <a:custGeom>
                <a:avLst/>
                <a:gdLst>
                  <a:gd name="T0" fmla="*/ 60 w 97"/>
                  <a:gd name="T1" fmla="*/ 0 h 102"/>
                  <a:gd name="T2" fmla="*/ 60 w 97"/>
                  <a:gd name="T3" fmla="*/ 0 h 102"/>
                  <a:gd name="T4" fmla="*/ 0 w 97"/>
                  <a:gd name="T5" fmla="*/ 20 h 102"/>
                  <a:gd name="T6" fmla="*/ 0 w 97"/>
                  <a:gd name="T7" fmla="*/ 83 h 102"/>
                  <a:gd name="T8" fmla="*/ 60 w 97"/>
                  <a:gd name="T9" fmla="*/ 102 h 102"/>
                  <a:gd name="T10" fmla="*/ 97 w 97"/>
                  <a:gd name="T11" fmla="*/ 51 h 102"/>
                  <a:gd name="T12" fmla="*/ 60 w 97"/>
                  <a:gd name="T13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" h="102">
                    <a:moveTo>
                      <a:pt x="60" y="0"/>
                    </a:moveTo>
                    <a:lnTo>
                      <a:pt x="60" y="0"/>
                    </a:lnTo>
                    <a:lnTo>
                      <a:pt x="0" y="20"/>
                    </a:lnTo>
                    <a:lnTo>
                      <a:pt x="0" y="83"/>
                    </a:lnTo>
                    <a:lnTo>
                      <a:pt x="60" y="102"/>
                    </a:lnTo>
                    <a:lnTo>
                      <a:pt x="97" y="51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8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91" name="Freeform 1282"/>
              <p:cNvSpPr>
                <a:spLocks/>
              </p:cNvSpPr>
              <p:nvPr/>
            </p:nvSpPr>
            <p:spPr bwMode="auto">
              <a:xfrm>
                <a:off x="4923" y="1543"/>
                <a:ext cx="50" cy="53"/>
              </a:xfrm>
              <a:custGeom>
                <a:avLst/>
                <a:gdLst>
                  <a:gd name="T0" fmla="*/ 60 w 97"/>
                  <a:gd name="T1" fmla="*/ 0 h 102"/>
                  <a:gd name="T2" fmla="*/ 60 w 97"/>
                  <a:gd name="T3" fmla="*/ 0 h 102"/>
                  <a:gd name="T4" fmla="*/ 0 w 97"/>
                  <a:gd name="T5" fmla="*/ 20 h 102"/>
                  <a:gd name="T6" fmla="*/ 0 w 97"/>
                  <a:gd name="T7" fmla="*/ 83 h 102"/>
                  <a:gd name="T8" fmla="*/ 60 w 97"/>
                  <a:gd name="T9" fmla="*/ 102 h 102"/>
                  <a:gd name="T10" fmla="*/ 97 w 97"/>
                  <a:gd name="T11" fmla="*/ 51 h 102"/>
                  <a:gd name="T12" fmla="*/ 60 w 97"/>
                  <a:gd name="T13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" h="102">
                    <a:moveTo>
                      <a:pt x="60" y="0"/>
                    </a:moveTo>
                    <a:lnTo>
                      <a:pt x="60" y="0"/>
                    </a:lnTo>
                    <a:lnTo>
                      <a:pt x="0" y="20"/>
                    </a:lnTo>
                    <a:lnTo>
                      <a:pt x="0" y="83"/>
                    </a:lnTo>
                    <a:lnTo>
                      <a:pt x="60" y="102"/>
                    </a:lnTo>
                    <a:lnTo>
                      <a:pt x="97" y="51"/>
                    </a:lnTo>
                    <a:lnTo>
                      <a:pt x="60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92" name="Freeform 1283"/>
              <p:cNvSpPr>
                <a:spLocks/>
              </p:cNvSpPr>
              <p:nvPr/>
            </p:nvSpPr>
            <p:spPr bwMode="auto">
              <a:xfrm>
                <a:off x="5811" y="2046"/>
                <a:ext cx="212" cy="223"/>
              </a:xfrm>
              <a:custGeom>
                <a:avLst/>
                <a:gdLst>
                  <a:gd name="T0" fmla="*/ 254 w 411"/>
                  <a:gd name="T1" fmla="*/ 0 h 432"/>
                  <a:gd name="T2" fmla="*/ 254 w 411"/>
                  <a:gd name="T3" fmla="*/ 0 h 432"/>
                  <a:gd name="T4" fmla="*/ 0 w 411"/>
                  <a:gd name="T5" fmla="*/ 82 h 432"/>
                  <a:gd name="T6" fmla="*/ 0 w 411"/>
                  <a:gd name="T7" fmla="*/ 349 h 432"/>
                  <a:gd name="T8" fmla="*/ 254 w 411"/>
                  <a:gd name="T9" fmla="*/ 432 h 432"/>
                  <a:gd name="T10" fmla="*/ 411 w 411"/>
                  <a:gd name="T11" fmla="*/ 216 h 432"/>
                  <a:gd name="T12" fmla="*/ 254 w 411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1" h="432">
                    <a:moveTo>
                      <a:pt x="254" y="0"/>
                    </a:moveTo>
                    <a:lnTo>
                      <a:pt x="254" y="0"/>
                    </a:lnTo>
                    <a:lnTo>
                      <a:pt x="0" y="82"/>
                    </a:lnTo>
                    <a:lnTo>
                      <a:pt x="0" y="349"/>
                    </a:lnTo>
                    <a:lnTo>
                      <a:pt x="254" y="432"/>
                    </a:lnTo>
                    <a:lnTo>
                      <a:pt x="411" y="216"/>
                    </a:lnTo>
                    <a:lnTo>
                      <a:pt x="254" y="0"/>
                    </a:lnTo>
                    <a:close/>
                  </a:path>
                </a:pathLst>
              </a:custGeom>
              <a:solidFill>
                <a:srgbClr val="008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93" name="Freeform 1284"/>
              <p:cNvSpPr>
                <a:spLocks/>
              </p:cNvSpPr>
              <p:nvPr/>
            </p:nvSpPr>
            <p:spPr bwMode="auto">
              <a:xfrm>
                <a:off x="5811" y="2046"/>
                <a:ext cx="212" cy="223"/>
              </a:xfrm>
              <a:custGeom>
                <a:avLst/>
                <a:gdLst>
                  <a:gd name="T0" fmla="*/ 254 w 411"/>
                  <a:gd name="T1" fmla="*/ 0 h 432"/>
                  <a:gd name="T2" fmla="*/ 254 w 411"/>
                  <a:gd name="T3" fmla="*/ 0 h 432"/>
                  <a:gd name="T4" fmla="*/ 0 w 411"/>
                  <a:gd name="T5" fmla="*/ 82 h 432"/>
                  <a:gd name="T6" fmla="*/ 0 w 411"/>
                  <a:gd name="T7" fmla="*/ 349 h 432"/>
                  <a:gd name="T8" fmla="*/ 254 w 411"/>
                  <a:gd name="T9" fmla="*/ 432 h 432"/>
                  <a:gd name="T10" fmla="*/ 411 w 411"/>
                  <a:gd name="T11" fmla="*/ 216 h 432"/>
                  <a:gd name="T12" fmla="*/ 254 w 411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1" h="432">
                    <a:moveTo>
                      <a:pt x="254" y="0"/>
                    </a:moveTo>
                    <a:lnTo>
                      <a:pt x="254" y="0"/>
                    </a:lnTo>
                    <a:lnTo>
                      <a:pt x="0" y="82"/>
                    </a:lnTo>
                    <a:lnTo>
                      <a:pt x="0" y="349"/>
                    </a:lnTo>
                    <a:lnTo>
                      <a:pt x="254" y="432"/>
                    </a:lnTo>
                    <a:lnTo>
                      <a:pt x="411" y="216"/>
                    </a:lnTo>
                    <a:lnTo>
                      <a:pt x="254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94" name="Freeform 1285"/>
              <p:cNvSpPr>
                <a:spLocks/>
              </p:cNvSpPr>
              <p:nvPr/>
            </p:nvSpPr>
            <p:spPr bwMode="auto">
              <a:xfrm>
                <a:off x="5200" y="1749"/>
                <a:ext cx="117" cy="123"/>
              </a:xfrm>
              <a:custGeom>
                <a:avLst/>
                <a:gdLst>
                  <a:gd name="T0" fmla="*/ 140 w 226"/>
                  <a:gd name="T1" fmla="*/ 0 h 238"/>
                  <a:gd name="T2" fmla="*/ 140 w 226"/>
                  <a:gd name="T3" fmla="*/ 0 h 238"/>
                  <a:gd name="T4" fmla="*/ 0 w 226"/>
                  <a:gd name="T5" fmla="*/ 45 h 238"/>
                  <a:gd name="T6" fmla="*/ 0 w 226"/>
                  <a:gd name="T7" fmla="*/ 193 h 238"/>
                  <a:gd name="T8" fmla="*/ 140 w 226"/>
                  <a:gd name="T9" fmla="*/ 238 h 238"/>
                  <a:gd name="T10" fmla="*/ 226 w 226"/>
                  <a:gd name="T11" fmla="*/ 119 h 238"/>
                  <a:gd name="T12" fmla="*/ 140 w 226"/>
                  <a:gd name="T13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6" h="238">
                    <a:moveTo>
                      <a:pt x="140" y="0"/>
                    </a:moveTo>
                    <a:lnTo>
                      <a:pt x="140" y="0"/>
                    </a:lnTo>
                    <a:lnTo>
                      <a:pt x="0" y="45"/>
                    </a:lnTo>
                    <a:lnTo>
                      <a:pt x="0" y="193"/>
                    </a:lnTo>
                    <a:lnTo>
                      <a:pt x="140" y="238"/>
                    </a:lnTo>
                    <a:lnTo>
                      <a:pt x="226" y="119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008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95" name="Freeform 1286"/>
              <p:cNvSpPr>
                <a:spLocks/>
              </p:cNvSpPr>
              <p:nvPr/>
            </p:nvSpPr>
            <p:spPr bwMode="auto">
              <a:xfrm>
                <a:off x="5200" y="1749"/>
                <a:ext cx="117" cy="123"/>
              </a:xfrm>
              <a:custGeom>
                <a:avLst/>
                <a:gdLst>
                  <a:gd name="T0" fmla="*/ 140 w 226"/>
                  <a:gd name="T1" fmla="*/ 0 h 238"/>
                  <a:gd name="T2" fmla="*/ 140 w 226"/>
                  <a:gd name="T3" fmla="*/ 0 h 238"/>
                  <a:gd name="T4" fmla="*/ 0 w 226"/>
                  <a:gd name="T5" fmla="*/ 45 h 238"/>
                  <a:gd name="T6" fmla="*/ 0 w 226"/>
                  <a:gd name="T7" fmla="*/ 193 h 238"/>
                  <a:gd name="T8" fmla="*/ 140 w 226"/>
                  <a:gd name="T9" fmla="*/ 238 h 238"/>
                  <a:gd name="T10" fmla="*/ 226 w 226"/>
                  <a:gd name="T11" fmla="*/ 119 h 238"/>
                  <a:gd name="T12" fmla="*/ 140 w 226"/>
                  <a:gd name="T13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6" h="238">
                    <a:moveTo>
                      <a:pt x="140" y="0"/>
                    </a:moveTo>
                    <a:lnTo>
                      <a:pt x="140" y="0"/>
                    </a:lnTo>
                    <a:lnTo>
                      <a:pt x="0" y="45"/>
                    </a:lnTo>
                    <a:lnTo>
                      <a:pt x="0" y="193"/>
                    </a:lnTo>
                    <a:lnTo>
                      <a:pt x="140" y="238"/>
                    </a:lnTo>
                    <a:lnTo>
                      <a:pt x="226" y="119"/>
                    </a:lnTo>
                    <a:lnTo>
                      <a:pt x="140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96" name="Freeform 1287"/>
              <p:cNvSpPr>
                <a:spLocks/>
              </p:cNvSpPr>
              <p:nvPr/>
            </p:nvSpPr>
            <p:spPr bwMode="auto">
              <a:xfrm>
                <a:off x="5722" y="1388"/>
                <a:ext cx="110" cy="115"/>
              </a:xfrm>
              <a:custGeom>
                <a:avLst/>
                <a:gdLst>
                  <a:gd name="T0" fmla="*/ 131 w 212"/>
                  <a:gd name="T1" fmla="*/ 0 h 222"/>
                  <a:gd name="T2" fmla="*/ 131 w 212"/>
                  <a:gd name="T3" fmla="*/ 0 h 222"/>
                  <a:gd name="T4" fmla="*/ 0 w 212"/>
                  <a:gd name="T5" fmla="*/ 42 h 222"/>
                  <a:gd name="T6" fmla="*/ 0 w 212"/>
                  <a:gd name="T7" fmla="*/ 180 h 222"/>
                  <a:gd name="T8" fmla="*/ 131 w 212"/>
                  <a:gd name="T9" fmla="*/ 222 h 222"/>
                  <a:gd name="T10" fmla="*/ 212 w 212"/>
                  <a:gd name="T11" fmla="*/ 111 h 222"/>
                  <a:gd name="T12" fmla="*/ 131 w 212"/>
                  <a:gd name="T1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2" h="222">
                    <a:moveTo>
                      <a:pt x="131" y="0"/>
                    </a:moveTo>
                    <a:lnTo>
                      <a:pt x="131" y="0"/>
                    </a:lnTo>
                    <a:lnTo>
                      <a:pt x="0" y="42"/>
                    </a:lnTo>
                    <a:lnTo>
                      <a:pt x="0" y="180"/>
                    </a:lnTo>
                    <a:lnTo>
                      <a:pt x="131" y="222"/>
                    </a:lnTo>
                    <a:lnTo>
                      <a:pt x="212" y="111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008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97" name="Freeform 1288"/>
              <p:cNvSpPr>
                <a:spLocks/>
              </p:cNvSpPr>
              <p:nvPr/>
            </p:nvSpPr>
            <p:spPr bwMode="auto">
              <a:xfrm>
                <a:off x="5722" y="1388"/>
                <a:ext cx="110" cy="115"/>
              </a:xfrm>
              <a:custGeom>
                <a:avLst/>
                <a:gdLst>
                  <a:gd name="T0" fmla="*/ 131 w 212"/>
                  <a:gd name="T1" fmla="*/ 0 h 222"/>
                  <a:gd name="T2" fmla="*/ 131 w 212"/>
                  <a:gd name="T3" fmla="*/ 0 h 222"/>
                  <a:gd name="T4" fmla="*/ 0 w 212"/>
                  <a:gd name="T5" fmla="*/ 42 h 222"/>
                  <a:gd name="T6" fmla="*/ 0 w 212"/>
                  <a:gd name="T7" fmla="*/ 180 h 222"/>
                  <a:gd name="T8" fmla="*/ 131 w 212"/>
                  <a:gd name="T9" fmla="*/ 222 h 222"/>
                  <a:gd name="T10" fmla="*/ 212 w 212"/>
                  <a:gd name="T11" fmla="*/ 111 h 222"/>
                  <a:gd name="T12" fmla="*/ 131 w 212"/>
                  <a:gd name="T1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2" h="222">
                    <a:moveTo>
                      <a:pt x="131" y="0"/>
                    </a:moveTo>
                    <a:lnTo>
                      <a:pt x="131" y="0"/>
                    </a:lnTo>
                    <a:lnTo>
                      <a:pt x="0" y="42"/>
                    </a:lnTo>
                    <a:lnTo>
                      <a:pt x="0" y="180"/>
                    </a:lnTo>
                    <a:lnTo>
                      <a:pt x="131" y="222"/>
                    </a:lnTo>
                    <a:lnTo>
                      <a:pt x="212" y="111"/>
                    </a:lnTo>
                    <a:lnTo>
                      <a:pt x="131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98" name="Freeform 1289"/>
              <p:cNvSpPr>
                <a:spLocks/>
              </p:cNvSpPr>
              <p:nvPr/>
            </p:nvSpPr>
            <p:spPr bwMode="auto">
              <a:xfrm>
                <a:off x="5123" y="1463"/>
                <a:ext cx="82" cy="86"/>
              </a:xfrm>
              <a:custGeom>
                <a:avLst/>
                <a:gdLst>
                  <a:gd name="T0" fmla="*/ 98 w 158"/>
                  <a:gd name="T1" fmla="*/ 0 h 166"/>
                  <a:gd name="T2" fmla="*/ 98 w 158"/>
                  <a:gd name="T3" fmla="*/ 0 h 166"/>
                  <a:gd name="T4" fmla="*/ 0 w 158"/>
                  <a:gd name="T5" fmla="*/ 32 h 166"/>
                  <a:gd name="T6" fmla="*/ 0 w 158"/>
                  <a:gd name="T7" fmla="*/ 135 h 166"/>
                  <a:gd name="T8" fmla="*/ 98 w 158"/>
                  <a:gd name="T9" fmla="*/ 166 h 166"/>
                  <a:gd name="T10" fmla="*/ 158 w 158"/>
                  <a:gd name="T11" fmla="*/ 83 h 166"/>
                  <a:gd name="T12" fmla="*/ 98 w 158"/>
                  <a:gd name="T1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" h="166">
                    <a:moveTo>
                      <a:pt x="98" y="0"/>
                    </a:moveTo>
                    <a:lnTo>
                      <a:pt x="98" y="0"/>
                    </a:lnTo>
                    <a:lnTo>
                      <a:pt x="0" y="32"/>
                    </a:lnTo>
                    <a:lnTo>
                      <a:pt x="0" y="135"/>
                    </a:lnTo>
                    <a:lnTo>
                      <a:pt x="98" y="166"/>
                    </a:lnTo>
                    <a:lnTo>
                      <a:pt x="158" y="83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008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99" name="Freeform 1290"/>
              <p:cNvSpPr>
                <a:spLocks/>
              </p:cNvSpPr>
              <p:nvPr/>
            </p:nvSpPr>
            <p:spPr bwMode="auto">
              <a:xfrm>
                <a:off x="5123" y="1463"/>
                <a:ext cx="82" cy="86"/>
              </a:xfrm>
              <a:custGeom>
                <a:avLst/>
                <a:gdLst>
                  <a:gd name="T0" fmla="*/ 98 w 158"/>
                  <a:gd name="T1" fmla="*/ 0 h 166"/>
                  <a:gd name="T2" fmla="*/ 98 w 158"/>
                  <a:gd name="T3" fmla="*/ 0 h 166"/>
                  <a:gd name="T4" fmla="*/ 0 w 158"/>
                  <a:gd name="T5" fmla="*/ 32 h 166"/>
                  <a:gd name="T6" fmla="*/ 0 w 158"/>
                  <a:gd name="T7" fmla="*/ 135 h 166"/>
                  <a:gd name="T8" fmla="*/ 98 w 158"/>
                  <a:gd name="T9" fmla="*/ 166 h 166"/>
                  <a:gd name="T10" fmla="*/ 158 w 158"/>
                  <a:gd name="T11" fmla="*/ 83 h 166"/>
                  <a:gd name="T12" fmla="*/ 98 w 158"/>
                  <a:gd name="T1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" h="166">
                    <a:moveTo>
                      <a:pt x="98" y="0"/>
                    </a:moveTo>
                    <a:lnTo>
                      <a:pt x="98" y="0"/>
                    </a:lnTo>
                    <a:lnTo>
                      <a:pt x="0" y="32"/>
                    </a:lnTo>
                    <a:lnTo>
                      <a:pt x="0" y="135"/>
                    </a:lnTo>
                    <a:lnTo>
                      <a:pt x="98" y="166"/>
                    </a:lnTo>
                    <a:lnTo>
                      <a:pt x="158" y="83"/>
                    </a:lnTo>
                    <a:lnTo>
                      <a:pt x="98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800" name="Freeform 1291"/>
              <p:cNvSpPr>
                <a:spLocks/>
              </p:cNvSpPr>
              <p:nvPr/>
            </p:nvSpPr>
            <p:spPr bwMode="auto">
              <a:xfrm>
                <a:off x="5365" y="1708"/>
                <a:ext cx="134" cy="141"/>
              </a:xfrm>
              <a:custGeom>
                <a:avLst/>
                <a:gdLst>
                  <a:gd name="T0" fmla="*/ 161 w 260"/>
                  <a:gd name="T1" fmla="*/ 0 h 273"/>
                  <a:gd name="T2" fmla="*/ 161 w 260"/>
                  <a:gd name="T3" fmla="*/ 0 h 273"/>
                  <a:gd name="T4" fmla="*/ 0 w 260"/>
                  <a:gd name="T5" fmla="*/ 52 h 273"/>
                  <a:gd name="T6" fmla="*/ 0 w 260"/>
                  <a:gd name="T7" fmla="*/ 221 h 273"/>
                  <a:gd name="T8" fmla="*/ 161 w 260"/>
                  <a:gd name="T9" fmla="*/ 273 h 273"/>
                  <a:gd name="T10" fmla="*/ 260 w 260"/>
                  <a:gd name="T11" fmla="*/ 137 h 273"/>
                  <a:gd name="T12" fmla="*/ 161 w 260"/>
                  <a:gd name="T13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0" h="273">
                    <a:moveTo>
                      <a:pt x="161" y="0"/>
                    </a:moveTo>
                    <a:lnTo>
                      <a:pt x="161" y="0"/>
                    </a:lnTo>
                    <a:lnTo>
                      <a:pt x="0" y="52"/>
                    </a:lnTo>
                    <a:lnTo>
                      <a:pt x="0" y="221"/>
                    </a:lnTo>
                    <a:lnTo>
                      <a:pt x="161" y="273"/>
                    </a:lnTo>
                    <a:lnTo>
                      <a:pt x="260" y="13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008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801" name="Freeform 1292"/>
              <p:cNvSpPr>
                <a:spLocks/>
              </p:cNvSpPr>
              <p:nvPr/>
            </p:nvSpPr>
            <p:spPr bwMode="auto">
              <a:xfrm>
                <a:off x="5365" y="1708"/>
                <a:ext cx="134" cy="141"/>
              </a:xfrm>
              <a:custGeom>
                <a:avLst/>
                <a:gdLst>
                  <a:gd name="T0" fmla="*/ 161 w 260"/>
                  <a:gd name="T1" fmla="*/ 0 h 273"/>
                  <a:gd name="T2" fmla="*/ 161 w 260"/>
                  <a:gd name="T3" fmla="*/ 0 h 273"/>
                  <a:gd name="T4" fmla="*/ 0 w 260"/>
                  <a:gd name="T5" fmla="*/ 52 h 273"/>
                  <a:gd name="T6" fmla="*/ 0 w 260"/>
                  <a:gd name="T7" fmla="*/ 221 h 273"/>
                  <a:gd name="T8" fmla="*/ 161 w 260"/>
                  <a:gd name="T9" fmla="*/ 273 h 273"/>
                  <a:gd name="T10" fmla="*/ 260 w 260"/>
                  <a:gd name="T11" fmla="*/ 137 h 273"/>
                  <a:gd name="T12" fmla="*/ 161 w 260"/>
                  <a:gd name="T13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0" h="273">
                    <a:moveTo>
                      <a:pt x="161" y="0"/>
                    </a:moveTo>
                    <a:lnTo>
                      <a:pt x="161" y="0"/>
                    </a:lnTo>
                    <a:lnTo>
                      <a:pt x="0" y="52"/>
                    </a:lnTo>
                    <a:lnTo>
                      <a:pt x="0" y="221"/>
                    </a:lnTo>
                    <a:lnTo>
                      <a:pt x="161" y="273"/>
                    </a:lnTo>
                    <a:lnTo>
                      <a:pt x="260" y="137"/>
                    </a:lnTo>
                    <a:lnTo>
                      <a:pt x="161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802" name="Freeform 1293"/>
              <p:cNvSpPr>
                <a:spLocks/>
              </p:cNvSpPr>
              <p:nvPr/>
            </p:nvSpPr>
            <p:spPr bwMode="auto">
              <a:xfrm>
                <a:off x="6330" y="1986"/>
                <a:ext cx="73" cy="77"/>
              </a:xfrm>
              <a:custGeom>
                <a:avLst/>
                <a:gdLst>
                  <a:gd name="T0" fmla="*/ 88 w 142"/>
                  <a:gd name="T1" fmla="*/ 0 h 149"/>
                  <a:gd name="T2" fmla="*/ 88 w 142"/>
                  <a:gd name="T3" fmla="*/ 0 h 149"/>
                  <a:gd name="T4" fmla="*/ 0 w 142"/>
                  <a:gd name="T5" fmla="*/ 28 h 149"/>
                  <a:gd name="T6" fmla="*/ 0 w 142"/>
                  <a:gd name="T7" fmla="*/ 121 h 149"/>
                  <a:gd name="T8" fmla="*/ 88 w 142"/>
                  <a:gd name="T9" fmla="*/ 149 h 149"/>
                  <a:gd name="T10" fmla="*/ 142 w 142"/>
                  <a:gd name="T11" fmla="*/ 75 h 149"/>
                  <a:gd name="T12" fmla="*/ 88 w 142"/>
                  <a:gd name="T13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2" h="149">
                    <a:moveTo>
                      <a:pt x="88" y="0"/>
                    </a:moveTo>
                    <a:lnTo>
                      <a:pt x="88" y="0"/>
                    </a:lnTo>
                    <a:lnTo>
                      <a:pt x="0" y="28"/>
                    </a:lnTo>
                    <a:lnTo>
                      <a:pt x="0" y="121"/>
                    </a:lnTo>
                    <a:lnTo>
                      <a:pt x="88" y="149"/>
                    </a:lnTo>
                    <a:lnTo>
                      <a:pt x="142" y="75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008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803" name="Freeform 1294"/>
              <p:cNvSpPr>
                <a:spLocks/>
              </p:cNvSpPr>
              <p:nvPr/>
            </p:nvSpPr>
            <p:spPr bwMode="auto">
              <a:xfrm>
                <a:off x="6330" y="1986"/>
                <a:ext cx="73" cy="77"/>
              </a:xfrm>
              <a:custGeom>
                <a:avLst/>
                <a:gdLst>
                  <a:gd name="T0" fmla="*/ 88 w 142"/>
                  <a:gd name="T1" fmla="*/ 0 h 149"/>
                  <a:gd name="T2" fmla="*/ 88 w 142"/>
                  <a:gd name="T3" fmla="*/ 0 h 149"/>
                  <a:gd name="T4" fmla="*/ 0 w 142"/>
                  <a:gd name="T5" fmla="*/ 28 h 149"/>
                  <a:gd name="T6" fmla="*/ 0 w 142"/>
                  <a:gd name="T7" fmla="*/ 121 h 149"/>
                  <a:gd name="T8" fmla="*/ 88 w 142"/>
                  <a:gd name="T9" fmla="*/ 149 h 149"/>
                  <a:gd name="T10" fmla="*/ 142 w 142"/>
                  <a:gd name="T11" fmla="*/ 75 h 149"/>
                  <a:gd name="T12" fmla="*/ 88 w 142"/>
                  <a:gd name="T13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2" h="149">
                    <a:moveTo>
                      <a:pt x="88" y="0"/>
                    </a:moveTo>
                    <a:lnTo>
                      <a:pt x="88" y="0"/>
                    </a:lnTo>
                    <a:lnTo>
                      <a:pt x="0" y="28"/>
                    </a:lnTo>
                    <a:lnTo>
                      <a:pt x="0" y="121"/>
                    </a:lnTo>
                    <a:lnTo>
                      <a:pt x="88" y="149"/>
                    </a:lnTo>
                    <a:lnTo>
                      <a:pt x="142" y="75"/>
                    </a:lnTo>
                    <a:lnTo>
                      <a:pt x="88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804" name="Freeform 1295"/>
              <p:cNvSpPr>
                <a:spLocks/>
              </p:cNvSpPr>
              <p:nvPr/>
            </p:nvSpPr>
            <p:spPr bwMode="auto">
              <a:xfrm>
                <a:off x="6121" y="1832"/>
                <a:ext cx="105" cy="111"/>
              </a:xfrm>
              <a:custGeom>
                <a:avLst/>
                <a:gdLst>
                  <a:gd name="T0" fmla="*/ 126 w 204"/>
                  <a:gd name="T1" fmla="*/ 0 h 214"/>
                  <a:gd name="T2" fmla="*/ 126 w 204"/>
                  <a:gd name="T3" fmla="*/ 0 h 214"/>
                  <a:gd name="T4" fmla="*/ 0 w 204"/>
                  <a:gd name="T5" fmla="*/ 41 h 214"/>
                  <a:gd name="T6" fmla="*/ 0 w 204"/>
                  <a:gd name="T7" fmla="*/ 173 h 214"/>
                  <a:gd name="T8" fmla="*/ 126 w 204"/>
                  <a:gd name="T9" fmla="*/ 214 h 214"/>
                  <a:gd name="T10" fmla="*/ 204 w 204"/>
                  <a:gd name="T11" fmla="*/ 107 h 214"/>
                  <a:gd name="T12" fmla="*/ 126 w 204"/>
                  <a:gd name="T13" fmla="*/ 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" h="214">
                    <a:moveTo>
                      <a:pt x="126" y="0"/>
                    </a:moveTo>
                    <a:lnTo>
                      <a:pt x="126" y="0"/>
                    </a:lnTo>
                    <a:lnTo>
                      <a:pt x="0" y="41"/>
                    </a:lnTo>
                    <a:lnTo>
                      <a:pt x="0" y="173"/>
                    </a:lnTo>
                    <a:lnTo>
                      <a:pt x="126" y="214"/>
                    </a:lnTo>
                    <a:lnTo>
                      <a:pt x="204" y="107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008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805" name="Freeform 1296"/>
              <p:cNvSpPr>
                <a:spLocks/>
              </p:cNvSpPr>
              <p:nvPr/>
            </p:nvSpPr>
            <p:spPr bwMode="auto">
              <a:xfrm>
                <a:off x="6121" y="1832"/>
                <a:ext cx="105" cy="111"/>
              </a:xfrm>
              <a:custGeom>
                <a:avLst/>
                <a:gdLst>
                  <a:gd name="T0" fmla="*/ 126 w 204"/>
                  <a:gd name="T1" fmla="*/ 0 h 214"/>
                  <a:gd name="T2" fmla="*/ 126 w 204"/>
                  <a:gd name="T3" fmla="*/ 0 h 214"/>
                  <a:gd name="T4" fmla="*/ 0 w 204"/>
                  <a:gd name="T5" fmla="*/ 41 h 214"/>
                  <a:gd name="T6" fmla="*/ 0 w 204"/>
                  <a:gd name="T7" fmla="*/ 173 h 214"/>
                  <a:gd name="T8" fmla="*/ 126 w 204"/>
                  <a:gd name="T9" fmla="*/ 214 h 214"/>
                  <a:gd name="T10" fmla="*/ 204 w 204"/>
                  <a:gd name="T11" fmla="*/ 107 h 214"/>
                  <a:gd name="T12" fmla="*/ 126 w 204"/>
                  <a:gd name="T13" fmla="*/ 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" h="214">
                    <a:moveTo>
                      <a:pt x="126" y="0"/>
                    </a:moveTo>
                    <a:lnTo>
                      <a:pt x="126" y="0"/>
                    </a:lnTo>
                    <a:lnTo>
                      <a:pt x="0" y="41"/>
                    </a:lnTo>
                    <a:lnTo>
                      <a:pt x="0" y="173"/>
                    </a:lnTo>
                    <a:lnTo>
                      <a:pt x="126" y="214"/>
                    </a:lnTo>
                    <a:lnTo>
                      <a:pt x="204" y="107"/>
                    </a:lnTo>
                    <a:lnTo>
                      <a:pt x="126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806" name="Freeform 1297"/>
              <p:cNvSpPr>
                <a:spLocks/>
              </p:cNvSpPr>
              <p:nvPr/>
            </p:nvSpPr>
            <p:spPr bwMode="auto">
              <a:xfrm>
                <a:off x="5516" y="1462"/>
                <a:ext cx="101" cy="106"/>
              </a:xfrm>
              <a:custGeom>
                <a:avLst/>
                <a:gdLst>
                  <a:gd name="T0" fmla="*/ 120 w 194"/>
                  <a:gd name="T1" fmla="*/ 0 h 204"/>
                  <a:gd name="T2" fmla="*/ 120 w 194"/>
                  <a:gd name="T3" fmla="*/ 0 h 204"/>
                  <a:gd name="T4" fmla="*/ 0 w 194"/>
                  <a:gd name="T5" fmla="*/ 39 h 204"/>
                  <a:gd name="T6" fmla="*/ 0 w 194"/>
                  <a:gd name="T7" fmla="*/ 165 h 204"/>
                  <a:gd name="T8" fmla="*/ 120 w 194"/>
                  <a:gd name="T9" fmla="*/ 204 h 204"/>
                  <a:gd name="T10" fmla="*/ 194 w 194"/>
                  <a:gd name="T11" fmla="*/ 102 h 204"/>
                  <a:gd name="T12" fmla="*/ 120 w 194"/>
                  <a:gd name="T13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4" h="204">
                    <a:moveTo>
                      <a:pt x="120" y="0"/>
                    </a:moveTo>
                    <a:lnTo>
                      <a:pt x="120" y="0"/>
                    </a:lnTo>
                    <a:lnTo>
                      <a:pt x="0" y="39"/>
                    </a:lnTo>
                    <a:lnTo>
                      <a:pt x="0" y="165"/>
                    </a:lnTo>
                    <a:lnTo>
                      <a:pt x="120" y="204"/>
                    </a:lnTo>
                    <a:lnTo>
                      <a:pt x="194" y="102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008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807" name="Freeform 1298"/>
              <p:cNvSpPr>
                <a:spLocks/>
              </p:cNvSpPr>
              <p:nvPr/>
            </p:nvSpPr>
            <p:spPr bwMode="auto">
              <a:xfrm>
                <a:off x="5516" y="1462"/>
                <a:ext cx="101" cy="106"/>
              </a:xfrm>
              <a:custGeom>
                <a:avLst/>
                <a:gdLst>
                  <a:gd name="T0" fmla="*/ 120 w 194"/>
                  <a:gd name="T1" fmla="*/ 0 h 204"/>
                  <a:gd name="T2" fmla="*/ 120 w 194"/>
                  <a:gd name="T3" fmla="*/ 0 h 204"/>
                  <a:gd name="T4" fmla="*/ 0 w 194"/>
                  <a:gd name="T5" fmla="*/ 39 h 204"/>
                  <a:gd name="T6" fmla="*/ 0 w 194"/>
                  <a:gd name="T7" fmla="*/ 165 h 204"/>
                  <a:gd name="T8" fmla="*/ 120 w 194"/>
                  <a:gd name="T9" fmla="*/ 204 h 204"/>
                  <a:gd name="T10" fmla="*/ 194 w 194"/>
                  <a:gd name="T11" fmla="*/ 102 h 204"/>
                  <a:gd name="T12" fmla="*/ 120 w 194"/>
                  <a:gd name="T13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4" h="204">
                    <a:moveTo>
                      <a:pt x="120" y="0"/>
                    </a:moveTo>
                    <a:lnTo>
                      <a:pt x="120" y="0"/>
                    </a:lnTo>
                    <a:lnTo>
                      <a:pt x="0" y="39"/>
                    </a:lnTo>
                    <a:lnTo>
                      <a:pt x="0" y="165"/>
                    </a:lnTo>
                    <a:lnTo>
                      <a:pt x="120" y="204"/>
                    </a:lnTo>
                    <a:lnTo>
                      <a:pt x="194" y="102"/>
                    </a:lnTo>
                    <a:lnTo>
                      <a:pt x="120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808" name="Freeform 1299"/>
              <p:cNvSpPr>
                <a:spLocks/>
              </p:cNvSpPr>
              <p:nvPr/>
            </p:nvSpPr>
            <p:spPr bwMode="auto">
              <a:xfrm>
                <a:off x="6239" y="1702"/>
                <a:ext cx="100" cy="105"/>
              </a:xfrm>
              <a:custGeom>
                <a:avLst/>
                <a:gdLst>
                  <a:gd name="T0" fmla="*/ 120 w 194"/>
                  <a:gd name="T1" fmla="*/ 0 h 204"/>
                  <a:gd name="T2" fmla="*/ 120 w 194"/>
                  <a:gd name="T3" fmla="*/ 0 h 204"/>
                  <a:gd name="T4" fmla="*/ 0 w 194"/>
                  <a:gd name="T5" fmla="*/ 39 h 204"/>
                  <a:gd name="T6" fmla="*/ 0 w 194"/>
                  <a:gd name="T7" fmla="*/ 165 h 204"/>
                  <a:gd name="T8" fmla="*/ 120 w 194"/>
                  <a:gd name="T9" fmla="*/ 204 h 204"/>
                  <a:gd name="T10" fmla="*/ 194 w 194"/>
                  <a:gd name="T11" fmla="*/ 102 h 204"/>
                  <a:gd name="T12" fmla="*/ 120 w 194"/>
                  <a:gd name="T13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4" h="204">
                    <a:moveTo>
                      <a:pt x="120" y="0"/>
                    </a:moveTo>
                    <a:lnTo>
                      <a:pt x="120" y="0"/>
                    </a:lnTo>
                    <a:lnTo>
                      <a:pt x="0" y="39"/>
                    </a:lnTo>
                    <a:lnTo>
                      <a:pt x="0" y="165"/>
                    </a:lnTo>
                    <a:lnTo>
                      <a:pt x="120" y="204"/>
                    </a:lnTo>
                    <a:lnTo>
                      <a:pt x="194" y="102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008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809" name="Freeform 1300"/>
              <p:cNvSpPr>
                <a:spLocks/>
              </p:cNvSpPr>
              <p:nvPr/>
            </p:nvSpPr>
            <p:spPr bwMode="auto">
              <a:xfrm>
                <a:off x="6239" y="1702"/>
                <a:ext cx="100" cy="105"/>
              </a:xfrm>
              <a:custGeom>
                <a:avLst/>
                <a:gdLst>
                  <a:gd name="T0" fmla="*/ 120 w 194"/>
                  <a:gd name="T1" fmla="*/ 0 h 204"/>
                  <a:gd name="T2" fmla="*/ 120 w 194"/>
                  <a:gd name="T3" fmla="*/ 0 h 204"/>
                  <a:gd name="T4" fmla="*/ 0 w 194"/>
                  <a:gd name="T5" fmla="*/ 39 h 204"/>
                  <a:gd name="T6" fmla="*/ 0 w 194"/>
                  <a:gd name="T7" fmla="*/ 165 h 204"/>
                  <a:gd name="T8" fmla="*/ 120 w 194"/>
                  <a:gd name="T9" fmla="*/ 204 h 204"/>
                  <a:gd name="T10" fmla="*/ 194 w 194"/>
                  <a:gd name="T11" fmla="*/ 102 h 204"/>
                  <a:gd name="T12" fmla="*/ 120 w 194"/>
                  <a:gd name="T13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4" h="204">
                    <a:moveTo>
                      <a:pt x="120" y="0"/>
                    </a:moveTo>
                    <a:lnTo>
                      <a:pt x="120" y="0"/>
                    </a:lnTo>
                    <a:lnTo>
                      <a:pt x="0" y="39"/>
                    </a:lnTo>
                    <a:lnTo>
                      <a:pt x="0" y="165"/>
                    </a:lnTo>
                    <a:lnTo>
                      <a:pt x="120" y="204"/>
                    </a:lnTo>
                    <a:lnTo>
                      <a:pt x="194" y="102"/>
                    </a:lnTo>
                    <a:lnTo>
                      <a:pt x="120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810" name="Freeform 1301"/>
              <p:cNvSpPr>
                <a:spLocks/>
              </p:cNvSpPr>
              <p:nvPr/>
            </p:nvSpPr>
            <p:spPr bwMode="auto">
              <a:xfrm>
                <a:off x="6159" y="2783"/>
                <a:ext cx="155" cy="163"/>
              </a:xfrm>
              <a:custGeom>
                <a:avLst/>
                <a:gdLst>
                  <a:gd name="T0" fmla="*/ 186 w 301"/>
                  <a:gd name="T1" fmla="*/ 0 h 315"/>
                  <a:gd name="T2" fmla="*/ 186 w 301"/>
                  <a:gd name="T3" fmla="*/ 0 h 315"/>
                  <a:gd name="T4" fmla="*/ 0 w 301"/>
                  <a:gd name="T5" fmla="*/ 60 h 315"/>
                  <a:gd name="T6" fmla="*/ 0 w 301"/>
                  <a:gd name="T7" fmla="*/ 255 h 315"/>
                  <a:gd name="T8" fmla="*/ 186 w 301"/>
                  <a:gd name="T9" fmla="*/ 315 h 315"/>
                  <a:gd name="T10" fmla="*/ 301 w 301"/>
                  <a:gd name="T11" fmla="*/ 157 h 315"/>
                  <a:gd name="T12" fmla="*/ 186 w 301"/>
                  <a:gd name="T13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1" h="315">
                    <a:moveTo>
                      <a:pt x="186" y="0"/>
                    </a:moveTo>
                    <a:lnTo>
                      <a:pt x="186" y="0"/>
                    </a:lnTo>
                    <a:lnTo>
                      <a:pt x="0" y="60"/>
                    </a:lnTo>
                    <a:lnTo>
                      <a:pt x="0" y="255"/>
                    </a:lnTo>
                    <a:lnTo>
                      <a:pt x="186" y="315"/>
                    </a:lnTo>
                    <a:lnTo>
                      <a:pt x="301" y="157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008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811" name="Freeform 1302"/>
              <p:cNvSpPr>
                <a:spLocks/>
              </p:cNvSpPr>
              <p:nvPr/>
            </p:nvSpPr>
            <p:spPr bwMode="auto">
              <a:xfrm>
                <a:off x="6159" y="2783"/>
                <a:ext cx="155" cy="163"/>
              </a:xfrm>
              <a:custGeom>
                <a:avLst/>
                <a:gdLst>
                  <a:gd name="T0" fmla="*/ 186 w 301"/>
                  <a:gd name="T1" fmla="*/ 0 h 315"/>
                  <a:gd name="T2" fmla="*/ 186 w 301"/>
                  <a:gd name="T3" fmla="*/ 0 h 315"/>
                  <a:gd name="T4" fmla="*/ 0 w 301"/>
                  <a:gd name="T5" fmla="*/ 60 h 315"/>
                  <a:gd name="T6" fmla="*/ 0 w 301"/>
                  <a:gd name="T7" fmla="*/ 255 h 315"/>
                  <a:gd name="T8" fmla="*/ 186 w 301"/>
                  <a:gd name="T9" fmla="*/ 315 h 315"/>
                  <a:gd name="T10" fmla="*/ 301 w 301"/>
                  <a:gd name="T11" fmla="*/ 157 h 315"/>
                  <a:gd name="T12" fmla="*/ 186 w 301"/>
                  <a:gd name="T13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1" h="315">
                    <a:moveTo>
                      <a:pt x="186" y="0"/>
                    </a:moveTo>
                    <a:lnTo>
                      <a:pt x="186" y="0"/>
                    </a:lnTo>
                    <a:lnTo>
                      <a:pt x="0" y="60"/>
                    </a:lnTo>
                    <a:lnTo>
                      <a:pt x="0" y="255"/>
                    </a:lnTo>
                    <a:lnTo>
                      <a:pt x="186" y="315"/>
                    </a:lnTo>
                    <a:lnTo>
                      <a:pt x="301" y="157"/>
                    </a:lnTo>
                    <a:lnTo>
                      <a:pt x="186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812" name="Freeform 1303"/>
              <p:cNvSpPr>
                <a:spLocks/>
              </p:cNvSpPr>
              <p:nvPr/>
            </p:nvSpPr>
            <p:spPr bwMode="auto">
              <a:xfrm>
                <a:off x="5981" y="1523"/>
                <a:ext cx="109" cy="115"/>
              </a:xfrm>
              <a:custGeom>
                <a:avLst/>
                <a:gdLst>
                  <a:gd name="T0" fmla="*/ 130 w 211"/>
                  <a:gd name="T1" fmla="*/ 0 h 222"/>
                  <a:gd name="T2" fmla="*/ 130 w 211"/>
                  <a:gd name="T3" fmla="*/ 0 h 222"/>
                  <a:gd name="T4" fmla="*/ 0 w 211"/>
                  <a:gd name="T5" fmla="*/ 42 h 222"/>
                  <a:gd name="T6" fmla="*/ 0 w 211"/>
                  <a:gd name="T7" fmla="*/ 180 h 222"/>
                  <a:gd name="T8" fmla="*/ 130 w 211"/>
                  <a:gd name="T9" fmla="*/ 222 h 222"/>
                  <a:gd name="T10" fmla="*/ 211 w 211"/>
                  <a:gd name="T11" fmla="*/ 111 h 222"/>
                  <a:gd name="T12" fmla="*/ 130 w 211"/>
                  <a:gd name="T1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222">
                    <a:moveTo>
                      <a:pt x="130" y="0"/>
                    </a:moveTo>
                    <a:lnTo>
                      <a:pt x="130" y="0"/>
                    </a:lnTo>
                    <a:lnTo>
                      <a:pt x="0" y="42"/>
                    </a:lnTo>
                    <a:lnTo>
                      <a:pt x="0" y="180"/>
                    </a:lnTo>
                    <a:lnTo>
                      <a:pt x="130" y="222"/>
                    </a:lnTo>
                    <a:lnTo>
                      <a:pt x="211" y="111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008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813" name="Freeform 1304"/>
              <p:cNvSpPr>
                <a:spLocks/>
              </p:cNvSpPr>
              <p:nvPr/>
            </p:nvSpPr>
            <p:spPr bwMode="auto">
              <a:xfrm>
                <a:off x="5981" y="1523"/>
                <a:ext cx="109" cy="115"/>
              </a:xfrm>
              <a:custGeom>
                <a:avLst/>
                <a:gdLst>
                  <a:gd name="T0" fmla="*/ 130 w 211"/>
                  <a:gd name="T1" fmla="*/ 0 h 222"/>
                  <a:gd name="T2" fmla="*/ 130 w 211"/>
                  <a:gd name="T3" fmla="*/ 0 h 222"/>
                  <a:gd name="T4" fmla="*/ 0 w 211"/>
                  <a:gd name="T5" fmla="*/ 42 h 222"/>
                  <a:gd name="T6" fmla="*/ 0 w 211"/>
                  <a:gd name="T7" fmla="*/ 180 h 222"/>
                  <a:gd name="T8" fmla="*/ 130 w 211"/>
                  <a:gd name="T9" fmla="*/ 222 h 222"/>
                  <a:gd name="T10" fmla="*/ 211 w 211"/>
                  <a:gd name="T11" fmla="*/ 111 h 222"/>
                  <a:gd name="T12" fmla="*/ 130 w 211"/>
                  <a:gd name="T1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222">
                    <a:moveTo>
                      <a:pt x="130" y="0"/>
                    </a:moveTo>
                    <a:lnTo>
                      <a:pt x="130" y="0"/>
                    </a:lnTo>
                    <a:lnTo>
                      <a:pt x="0" y="42"/>
                    </a:lnTo>
                    <a:lnTo>
                      <a:pt x="0" y="180"/>
                    </a:lnTo>
                    <a:lnTo>
                      <a:pt x="130" y="222"/>
                    </a:lnTo>
                    <a:lnTo>
                      <a:pt x="211" y="111"/>
                    </a:lnTo>
                    <a:lnTo>
                      <a:pt x="130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814" name="Freeform 1305"/>
              <p:cNvSpPr>
                <a:spLocks/>
              </p:cNvSpPr>
              <p:nvPr/>
            </p:nvSpPr>
            <p:spPr bwMode="auto">
              <a:xfrm>
                <a:off x="5146" y="2579"/>
                <a:ext cx="123" cy="130"/>
              </a:xfrm>
              <a:custGeom>
                <a:avLst/>
                <a:gdLst>
                  <a:gd name="T0" fmla="*/ 148 w 239"/>
                  <a:gd name="T1" fmla="*/ 0 h 251"/>
                  <a:gd name="T2" fmla="*/ 148 w 239"/>
                  <a:gd name="T3" fmla="*/ 0 h 251"/>
                  <a:gd name="T4" fmla="*/ 0 w 239"/>
                  <a:gd name="T5" fmla="*/ 48 h 251"/>
                  <a:gd name="T6" fmla="*/ 0 w 239"/>
                  <a:gd name="T7" fmla="*/ 203 h 251"/>
                  <a:gd name="T8" fmla="*/ 148 w 239"/>
                  <a:gd name="T9" fmla="*/ 251 h 251"/>
                  <a:gd name="T10" fmla="*/ 239 w 239"/>
                  <a:gd name="T11" fmla="*/ 125 h 251"/>
                  <a:gd name="T12" fmla="*/ 148 w 239"/>
                  <a:gd name="T13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9" h="251">
                    <a:moveTo>
                      <a:pt x="148" y="0"/>
                    </a:moveTo>
                    <a:lnTo>
                      <a:pt x="148" y="0"/>
                    </a:lnTo>
                    <a:lnTo>
                      <a:pt x="0" y="48"/>
                    </a:lnTo>
                    <a:lnTo>
                      <a:pt x="0" y="203"/>
                    </a:lnTo>
                    <a:lnTo>
                      <a:pt x="148" y="251"/>
                    </a:lnTo>
                    <a:lnTo>
                      <a:pt x="239" y="125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008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815" name="Freeform 1306"/>
              <p:cNvSpPr>
                <a:spLocks/>
              </p:cNvSpPr>
              <p:nvPr/>
            </p:nvSpPr>
            <p:spPr bwMode="auto">
              <a:xfrm>
                <a:off x="5146" y="2579"/>
                <a:ext cx="123" cy="130"/>
              </a:xfrm>
              <a:custGeom>
                <a:avLst/>
                <a:gdLst>
                  <a:gd name="T0" fmla="*/ 148 w 239"/>
                  <a:gd name="T1" fmla="*/ 0 h 251"/>
                  <a:gd name="T2" fmla="*/ 148 w 239"/>
                  <a:gd name="T3" fmla="*/ 0 h 251"/>
                  <a:gd name="T4" fmla="*/ 0 w 239"/>
                  <a:gd name="T5" fmla="*/ 48 h 251"/>
                  <a:gd name="T6" fmla="*/ 0 w 239"/>
                  <a:gd name="T7" fmla="*/ 203 h 251"/>
                  <a:gd name="T8" fmla="*/ 148 w 239"/>
                  <a:gd name="T9" fmla="*/ 251 h 251"/>
                  <a:gd name="T10" fmla="*/ 239 w 239"/>
                  <a:gd name="T11" fmla="*/ 125 h 251"/>
                  <a:gd name="T12" fmla="*/ 148 w 239"/>
                  <a:gd name="T13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9" h="251">
                    <a:moveTo>
                      <a:pt x="148" y="0"/>
                    </a:moveTo>
                    <a:lnTo>
                      <a:pt x="148" y="0"/>
                    </a:lnTo>
                    <a:lnTo>
                      <a:pt x="0" y="48"/>
                    </a:lnTo>
                    <a:lnTo>
                      <a:pt x="0" y="203"/>
                    </a:lnTo>
                    <a:lnTo>
                      <a:pt x="148" y="251"/>
                    </a:lnTo>
                    <a:lnTo>
                      <a:pt x="239" y="125"/>
                    </a:lnTo>
                    <a:lnTo>
                      <a:pt x="148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816" name="Freeform 1307"/>
              <p:cNvSpPr>
                <a:spLocks/>
              </p:cNvSpPr>
              <p:nvPr/>
            </p:nvSpPr>
            <p:spPr bwMode="auto">
              <a:xfrm>
                <a:off x="5293" y="1327"/>
                <a:ext cx="121" cy="120"/>
              </a:xfrm>
              <a:custGeom>
                <a:avLst/>
                <a:gdLst>
                  <a:gd name="T0" fmla="*/ 233 w 234"/>
                  <a:gd name="T1" fmla="*/ 99 h 234"/>
                  <a:gd name="T2" fmla="*/ 233 w 234"/>
                  <a:gd name="T3" fmla="*/ 99 h 234"/>
                  <a:gd name="T4" fmla="*/ 229 w 234"/>
                  <a:gd name="T5" fmla="*/ 81 h 234"/>
                  <a:gd name="T6" fmla="*/ 221 w 234"/>
                  <a:gd name="T7" fmla="*/ 64 h 234"/>
                  <a:gd name="T8" fmla="*/ 212 w 234"/>
                  <a:gd name="T9" fmla="*/ 48 h 234"/>
                  <a:gd name="T10" fmla="*/ 200 w 234"/>
                  <a:gd name="T11" fmla="*/ 35 h 234"/>
                  <a:gd name="T12" fmla="*/ 186 w 234"/>
                  <a:gd name="T13" fmla="*/ 23 h 234"/>
                  <a:gd name="T14" fmla="*/ 170 w 234"/>
                  <a:gd name="T15" fmla="*/ 13 h 234"/>
                  <a:gd name="T16" fmla="*/ 153 w 234"/>
                  <a:gd name="T17" fmla="*/ 6 h 234"/>
                  <a:gd name="T18" fmla="*/ 136 w 234"/>
                  <a:gd name="T19" fmla="*/ 2 h 234"/>
                  <a:gd name="T20" fmla="*/ 117 w 234"/>
                  <a:gd name="T21" fmla="*/ 0 h 234"/>
                  <a:gd name="T22" fmla="*/ 99 w 234"/>
                  <a:gd name="T23" fmla="*/ 2 h 234"/>
                  <a:gd name="T24" fmla="*/ 81 w 234"/>
                  <a:gd name="T25" fmla="*/ 6 h 234"/>
                  <a:gd name="T26" fmla="*/ 64 w 234"/>
                  <a:gd name="T27" fmla="*/ 13 h 234"/>
                  <a:gd name="T28" fmla="*/ 48 w 234"/>
                  <a:gd name="T29" fmla="*/ 23 h 234"/>
                  <a:gd name="T30" fmla="*/ 35 w 234"/>
                  <a:gd name="T31" fmla="*/ 35 h 234"/>
                  <a:gd name="T32" fmla="*/ 23 w 234"/>
                  <a:gd name="T33" fmla="*/ 48 h 234"/>
                  <a:gd name="T34" fmla="*/ 13 w 234"/>
                  <a:gd name="T35" fmla="*/ 64 h 234"/>
                  <a:gd name="T36" fmla="*/ 6 w 234"/>
                  <a:gd name="T37" fmla="*/ 81 h 234"/>
                  <a:gd name="T38" fmla="*/ 2 w 234"/>
                  <a:gd name="T39" fmla="*/ 99 h 234"/>
                  <a:gd name="T40" fmla="*/ 0 w 234"/>
                  <a:gd name="T41" fmla="*/ 117 h 234"/>
                  <a:gd name="T42" fmla="*/ 2 w 234"/>
                  <a:gd name="T43" fmla="*/ 136 h 234"/>
                  <a:gd name="T44" fmla="*/ 6 w 234"/>
                  <a:gd name="T45" fmla="*/ 153 h 234"/>
                  <a:gd name="T46" fmla="*/ 13 w 234"/>
                  <a:gd name="T47" fmla="*/ 170 h 234"/>
                  <a:gd name="T48" fmla="*/ 23 w 234"/>
                  <a:gd name="T49" fmla="*/ 186 h 234"/>
                  <a:gd name="T50" fmla="*/ 35 w 234"/>
                  <a:gd name="T51" fmla="*/ 200 h 234"/>
                  <a:gd name="T52" fmla="*/ 48 w 234"/>
                  <a:gd name="T53" fmla="*/ 212 h 234"/>
                  <a:gd name="T54" fmla="*/ 64 w 234"/>
                  <a:gd name="T55" fmla="*/ 222 h 234"/>
                  <a:gd name="T56" fmla="*/ 81 w 234"/>
                  <a:gd name="T57" fmla="*/ 229 h 234"/>
                  <a:gd name="T58" fmla="*/ 99 w 234"/>
                  <a:gd name="T59" fmla="*/ 233 h 234"/>
                  <a:gd name="T60" fmla="*/ 117 w 234"/>
                  <a:gd name="T61" fmla="*/ 234 h 234"/>
                  <a:gd name="T62" fmla="*/ 136 w 234"/>
                  <a:gd name="T63" fmla="*/ 233 h 234"/>
                  <a:gd name="T64" fmla="*/ 153 w 234"/>
                  <a:gd name="T65" fmla="*/ 229 h 234"/>
                  <a:gd name="T66" fmla="*/ 170 w 234"/>
                  <a:gd name="T67" fmla="*/ 222 h 234"/>
                  <a:gd name="T68" fmla="*/ 186 w 234"/>
                  <a:gd name="T69" fmla="*/ 212 h 234"/>
                  <a:gd name="T70" fmla="*/ 200 w 234"/>
                  <a:gd name="T71" fmla="*/ 200 h 234"/>
                  <a:gd name="T72" fmla="*/ 212 w 234"/>
                  <a:gd name="T73" fmla="*/ 186 h 234"/>
                  <a:gd name="T74" fmla="*/ 221 w 234"/>
                  <a:gd name="T75" fmla="*/ 170 h 234"/>
                  <a:gd name="T76" fmla="*/ 229 w 234"/>
                  <a:gd name="T77" fmla="*/ 153 h 234"/>
                  <a:gd name="T78" fmla="*/ 233 w 234"/>
                  <a:gd name="T79" fmla="*/ 136 h 234"/>
                  <a:gd name="T80" fmla="*/ 234 w 234"/>
                  <a:gd name="T81" fmla="*/ 117 h 234"/>
                  <a:gd name="T82" fmla="*/ 233 w 234"/>
                  <a:gd name="T83" fmla="*/ 99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34" h="234">
                    <a:moveTo>
                      <a:pt x="233" y="99"/>
                    </a:moveTo>
                    <a:lnTo>
                      <a:pt x="233" y="99"/>
                    </a:lnTo>
                    <a:lnTo>
                      <a:pt x="229" y="81"/>
                    </a:lnTo>
                    <a:lnTo>
                      <a:pt x="221" y="64"/>
                    </a:lnTo>
                    <a:lnTo>
                      <a:pt x="212" y="48"/>
                    </a:lnTo>
                    <a:lnTo>
                      <a:pt x="200" y="35"/>
                    </a:lnTo>
                    <a:lnTo>
                      <a:pt x="186" y="23"/>
                    </a:lnTo>
                    <a:lnTo>
                      <a:pt x="170" y="13"/>
                    </a:lnTo>
                    <a:lnTo>
                      <a:pt x="153" y="6"/>
                    </a:lnTo>
                    <a:lnTo>
                      <a:pt x="136" y="2"/>
                    </a:lnTo>
                    <a:lnTo>
                      <a:pt x="117" y="0"/>
                    </a:lnTo>
                    <a:lnTo>
                      <a:pt x="99" y="2"/>
                    </a:lnTo>
                    <a:lnTo>
                      <a:pt x="81" y="6"/>
                    </a:lnTo>
                    <a:lnTo>
                      <a:pt x="64" y="13"/>
                    </a:lnTo>
                    <a:lnTo>
                      <a:pt x="48" y="23"/>
                    </a:lnTo>
                    <a:lnTo>
                      <a:pt x="35" y="35"/>
                    </a:lnTo>
                    <a:lnTo>
                      <a:pt x="23" y="48"/>
                    </a:lnTo>
                    <a:lnTo>
                      <a:pt x="13" y="64"/>
                    </a:lnTo>
                    <a:lnTo>
                      <a:pt x="6" y="81"/>
                    </a:lnTo>
                    <a:lnTo>
                      <a:pt x="2" y="99"/>
                    </a:lnTo>
                    <a:lnTo>
                      <a:pt x="0" y="117"/>
                    </a:lnTo>
                    <a:lnTo>
                      <a:pt x="2" y="136"/>
                    </a:lnTo>
                    <a:lnTo>
                      <a:pt x="6" y="153"/>
                    </a:lnTo>
                    <a:lnTo>
                      <a:pt x="13" y="170"/>
                    </a:lnTo>
                    <a:lnTo>
                      <a:pt x="23" y="186"/>
                    </a:lnTo>
                    <a:lnTo>
                      <a:pt x="35" y="200"/>
                    </a:lnTo>
                    <a:lnTo>
                      <a:pt x="48" y="212"/>
                    </a:lnTo>
                    <a:lnTo>
                      <a:pt x="64" y="222"/>
                    </a:lnTo>
                    <a:lnTo>
                      <a:pt x="81" y="229"/>
                    </a:lnTo>
                    <a:lnTo>
                      <a:pt x="99" y="233"/>
                    </a:lnTo>
                    <a:lnTo>
                      <a:pt x="117" y="234"/>
                    </a:lnTo>
                    <a:lnTo>
                      <a:pt x="136" y="233"/>
                    </a:lnTo>
                    <a:lnTo>
                      <a:pt x="153" y="229"/>
                    </a:lnTo>
                    <a:lnTo>
                      <a:pt x="170" y="222"/>
                    </a:lnTo>
                    <a:lnTo>
                      <a:pt x="186" y="212"/>
                    </a:lnTo>
                    <a:lnTo>
                      <a:pt x="200" y="200"/>
                    </a:lnTo>
                    <a:lnTo>
                      <a:pt x="212" y="186"/>
                    </a:lnTo>
                    <a:lnTo>
                      <a:pt x="221" y="170"/>
                    </a:lnTo>
                    <a:lnTo>
                      <a:pt x="229" y="153"/>
                    </a:lnTo>
                    <a:lnTo>
                      <a:pt x="233" y="136"/>
                    </a:lnTo>
                    <a:lnTo>
                      <a:pt x="234" y="117"/>
                    </a:lnTo>
                    <a:lnTo>
                      <a:pt x="233" y="99"/>
                    </a:lnTo>
                    <a:close/>
                  </a:path>
                </a:pathLst>
              </a:custGeom>
              <a:solidFill>
                <a:srgbClr val="008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817" name="Freeform 1308"/>
              <p:cNvSpPr>
                <a:spLocks/>
              </p:cNvSpPr>
              <p:nvPr/>
            </p:nvSpPr>
            <p:spPr bwMode="auto">
              <a:xfrm>
                <a:off x="5293" y="1327"/>
                <a:ext cx="121" cy="120"/>
              </a:xfrm>
              <a:custGeom>
                <a:avLst/>
                <a:gdLst>
                  <a:gd name="T0" fmla="*/ 233 w 234"/>
                  <a:gd name="T1" fmla="*/ 99 h 234"/>
                  <a:gd name="T2" fmla="*/ 233 w 234"/>
                  <a:gd name="T3" fmla="*/ 99 h 234"/>
                  <a:gd name="T4" fmla="*/ 229 w 234"/>
                  <a:gd name="T5" fmla="*/ 81 h 234"/>
                  <a:gd name="T6" fmla="*/ 221 w 234"/>
                  <a:gd name="T7" fmla="*/ 64 h 234"/>
                  <a:gd name="T8" fmla="*/ 212 w 234"/>
                  <a:gd name="T9" fmla="*/ 48 h 234"/>
                  <a:gd name="T10" fmla="*/ 200 w 234"/>
                  <a:gd name="T11" fmla="*/ 35 h 234"/>
                  <a:gd name="T12" fmla="*/ 186 w 234"/>
                  <a:gd name="T13" fmla="*/ 23 h 234"/>
                  <a:gd name="T14" fmla="*/ 170 w 234"/>
                  <a:gd name="T15" fmla="*/ 13 h 234"/>
                  <a:gd name="T16" fmla="*/ 153 w 234"/>
                  <a:gd name="T17" fmla="*/ 6 h 234"/>
                  <a:gd name="T18" fmla="*/ 136 w 234"/>
                  <a:gd name="T19" fmla="*/ 2 h 234"/>
                  <a:gd name="T20" fmla="*/ 117 w 234"/>
                  <a:gd name="T21" fmla="*/ 0 h 234"/>
                  <a:gd name="T22" fmla="*/ 99 w 234"/>
                  <a:gd name="T23" fmla="*/ 2 h 234"/>
                  <a:gd name="T24" fmla="*/ 81 w 234"/>
                  <a:gd name="T25" fmla="*/ 6 h 234"/>
                  <a:gd name="T26" fmla="*/ 64 w 234"/>
                  <a:gd name="T27" fmla="*/ 13 h 234"/>
                  <a:gd name="T28" fmla="*/ 48 w 234"/>
                  <a:gd name="T29" fmla="*/ 23 h 234"/>
                  <a:gd name="T30" fmla="*/ 35 w 234"/>
                  <a:gd name="T31" fmla="*/ 35 h 234"/>
                  <a:gd name="T32" fmla="*/ 23 w 234"/>
                  <a:gd name="T33" fmla="*/ 48 h 234"/>
                  <a:gd name="T34" fmla="*/ 13 w 234"/>
                  <a:gd name="T35" fmla="*/ 64 h 234"/>
                  <a:gd name="T36" fmla="*/ 6 w 234"/>
                  <a:gd name="T37" fmla="*/ 81 h 234"/>
                  <a:gd name="T38" fmla="*/ 2 w 234"/>
                  <a:gd name="T39" fmla="*/ 99 h 234"/>
                  <a:gd name="T40" fmla="*/ 0 w 234"/>
                  <a:gd name="T41" fmla="*/ 117 h 234"/>
                  <a:gd name="T42" fmla="*/ 2 w 234"/>
                  <a:gd name="T43" fmla="*/ 136 h 234"/>
                  <a:gd name="T44" fmla="*/ 6 w 234"/>
                  <a:gd name="T45" fmla="*/ 153 h 234"/>
                  <a:gd name="T46" fmla="*/ 13 w 234"/>
                  <a:gd name="T47" fmla="*/ 170 h 234"/>
                  <a:gd name="T48" fmla="*/ 23 w 234"/>
                  <a:gd name="T49" fmla="*/ 186 h 234"/>
                  <a:gd name="T50" fmla="*/ 35 w 234"/>
                  <a:gd name="T51" fmla="*/ 200 h 234"/>
                  <a:gd name="T52" fmla="*/ 48 w 234"/>
                  <a:gd name="T53" fmla="*/ 212 h 234"/>
                  <a:gd name="T54" fmla="*/ 64 w 234"/>
                  <a:gd name="T55" fmla="*/ 222 h 234"/>
                  <a:gd name="T56" fmla="*/ 81 w 234"/>
                  <a:gd name="T57" fmla="*/ 229 h 234"/>
                  <a:gd name="T58" fmla="*/ 99 w 234"/>
                  <a:gd name="T59" fmla="*/ 233 h 234"/>
                  <a:gd name="T60" fmla="*/ 117 w 234"/>
                  <a:gd name="T61" fmla="*/ 234 h 234"/>
                  <a:gd name="T62" fmla="*/ 136 w 234"/>
                  <a:gd name="T63" fmla="*/ 233 h 234"/>
                  <a:gd name="T64" fmla="*/ 153 w 234"/>
                  <a:gd name="T65" fmla="*/ 229 h 234"/>
                  <a:gd name="T66" fmla="*/ 170 w 234"/>
                  <a:gd name="T67" fmla="*/ 222 h 234"/>
                  <a:gd name="T68" fmla="*/ 186 w 234"/>
                  <a:gd name="T69" fmla="*/ 212 h 234"/>
                  <a:gd name="T70" fmla="*/ 200 w 234"/>
                  <a:gd name="T71" fmla="*/ 200 h 234"/>
                  <a:gd name="T72" fmla="*/ 212 w 234"/>
                  <a:gd name="T73" fmla="*/ 186 h 234"/>
                  <a:gd name="T74" fmla="*/ 221 w 234"/>
                  <a:gd name="T75" fmla="*/ 170 h 234"/>
                  <a:gd name="T76" fmla="*/ 229 w 234"/>
                  <a:gd name="T77" fmla="*/ 153 h 234"/>
                  <a:gd name="T78" fmla="*/ 233 w 234"/>
                  <a:gd name="T79" fmla="*/ 136 h 234"/>
                  <a:gd name="T80" fmla="*/ 234 w 234"/>
                  <a:gd name="T81" fmla="*/ 117 h 234"/>
                  <a:gd name="T82" fmla="*/ 233 w 234"/>
                  <a:gd name="T83" fmla="*/ 99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34" h="234">
                    <a:moveTo>
                      <a:pt x="233" y="99"/>
                    </a:moveTo>
                    <a:lnTo>
                      <a:pt x="233" y="99"/>
                    </a:lnTo>
                    <a:lnTo>
                      <a:pt x="229" y="81"/>
                    </a:lnTo>
                    <a:lnTo>
                      <a:pt x="221" y="64"/>
                    </a:lnTo>
                    <a:lnTo>
                      <a:pt x="212" y="48"/>
                    </a:lnTo>
                    <a:lnTo>
                      <a:pt x="200" y="35"/>
                    </a:lnTo>
                    <a:lnTo>
                      <a:pt x="186" y="23"/>
                    </a:lnTo>
                    <a:lnTo>
                      <a:pt x="170" y="13"/>
                    </a:lnTo>
                    <a:lnTo>
                      <a:pt x="153" y="6"/>
                    </a:lnTo>
                    <a:lnTo>
                      <a:pt x="136" y="2"/>
                    </a:lnTo>
                    <a:lnTo>
                      <a:pt x="117" y="0"/>
                    </a:lnTo>
                    <a:lnTo>
                      <a:pt x="99" y="2"/>
                    </a:lnTo>
                    <a:lnTo>
                      <a:pt x="81" y="6"/>
                    </a:lnTo>
                    <a:lnTo>
                      <a:pt x="64" y="13"/>
                    </a:lnTo>
                    <a:lnTo>
                      <a:pt x="48" y="23"/>
                    </a:lnTo>
                    <a:lnTo>
                      <a:pt x="35" y="35"/>
                    </a:lnTo>
                    <a:lnTo>
                      <a:pt x="23" y="48"/>
                    </a:lnTo>
                    <a:lnTo>
                      <a:pt x="13" y="64"/>
                    </a:lnTo>
                    <a:lnTo>
                      <a:pt x="6" y="81"/>
                    </a:lnTo>
                    <a:lnTo>
                      <a:pt x="2" y="99"/>
                    </a:lnTo>
                    <a:lnTo>
                      <a:pt x="0" y="117"/>
                    </a:lnTo>
                    <a:lnTo>
                      <a:pt x="2" y="136"/>
                    </a:lnTo>
                    <a:lnTo>
                      <a:pt x="6" y="153"/>
                    </a:lnTo>
                    <a:lnTo>
                      <a:pt x="13" y="170"/>
                    </a:lnTo>
                    <a:lnTo>
                      <a:pt x="23" y="186"/>
                    </a:lnTo>
                    <a:lnTo>
                      <a:pt x="35" y="200"/>
                    </a:lnTo>
                    <a:lnTo>
                      <a:pt x="48" y="212"/>
                    </a:lnTo>
                    <a:lnTo>
                      <a:pt x="64" y="222"/>
                    </a:lnTo>
                    <a:lnTo>
                      <a:pt x="81" y="229"/>
                    </a:lnTo>
                    <a:lnTo>
                      <a:pt x="99" y="233"/>
                    </a:lnTo>
                    <a:lnTo>
                      <a:pt x="117" y="234"/>
                    </a:lnTo>
                    <a:lnTo>
                      <a:pt x="136" y="233"/>
                    </a:lnTo>
                    <a:lnTo>
                      <a:pt x="153" y="229"/>
                    </a:lnTo>
                    <a:lnTo>
                      <a:pt x="170" y="222"/>
                    </a:lnTo>
                    <a:lnTo>
                      <a:pt x="186" y="212"/>
                    </a:lnTo>
                    <a:lnTo>
                      <a:pt x="200" y="200"/>
                    </a:lnTo>
                    <a:lnTo>
                      <a:pt x="212" y="186"/>
                    </a:lnTo>
                    <a:lnTo>
                      <a:pt x="221" y="170"/>
                    </a:lnTo>
                    <a:lnTo>
                      <a:pt x="229" y="153"/>
                    </a:lnTo>
                    <a:lnTo>
                      <a:pt x="233" y="136"/>
                    </a:lnTo>
                    <a:lnTo>
                      <a:pt x="234" y="117"/>
                    </a:lnTo>
                    <a:lnTo>
                      <a:pt x="233" y="9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818" name="Freeform 1309"/>
              <p:cNvSpPr>
                <a:spLocks/>
              </p:cNvSpPr>
              <p:nvPr/>
            </p:nvSpPr>
            <p:spPr bwMode="auto">
              <a:xfrm>
                <a:off x="4639" y="1828"/>
                <a:ext cx="205" cy="206"/>
              </a:xfrm>
              <a:custGeom>
                <a:avLst/>
                <a:gdLst>
                  <a:gd name="T0" fmla="*/ 396 w 398"/>
                  <a:gd name="T1" fmla="*/ 168 h 398"/>
                  <a:gd name="T2" fmla="*/ 396 w 398"/>
                  <a:gd name="T3" fmla="*/ 168 h 398"/>
                  <a:gd name="T4" fmla="*/ 389 w 398"/>
                  <a:gd name="T5" fmla="*/ 138 h 398"/>
                  <a:gd name="T6" fmla="*/ 377 w 398"/>
                  <a:gd name="T7" fmla="*/ 109 h 398"/>
                  <a:gd name="T8" fmla="*/ 360 w 398"/>
                  <a:gd name="T9" fmla="*/ 82 h 398"/>
                  <a:gd name="T10" fmla="*/ 340 w 398"/>
                  <a:gd name="T11" fmla="*/ 59 h 398"/>
                  <a:gd name="T12" fmla="*/ 316 w 398"/>
                  <a:gd name="T13" fmla="*/ 38 h 398"/>
                  <a:gd name="T14" fmla="*/ 290 w 398"/>
                  <a:gd name="T15" fmla="*/ 22 h 398"/>
                  <a:gd name="T16" fmla="*/ 261 w 398"/>
                  <a:gd name="T17" fmla="*/ 10 h 398"/>
                  <a:gd name="T18" fmla="*/ 230 w 398"/>
                  <a:gd name="T19" fmla="*/ 3 h 398"/>
                  <a:gd name="T20" fmla="*/ 199 w 398"/>
                  <a:gd name="T21" fmla="*/ 0 h 398"/>
                  <a:gd name="T22" fmla="*/ 168 w 398"/>
                  <a:gd name="T23" fmla="*/ 3 h 398"/>
                  <a:gd name="T24" fmla="*/ 138 w 398"/>
                  <a:gd name="T25" fmla="*/ 10 h 398"/>
                  <a:gd name="T26" fmla="*/ 109 w 398"/>
                  <a:gd name="T27" fmla="*/ 22 h 398"/>
                  <a:gd name="T28" fmla="*/ 82 w 398"/>
                  <a:gd name="T29" fmla="*/ 38 h 398"/>
                  <a:gd name="T30" fmla="*/ 59 w 398"/>
                  <a:gd name="T31" fmla="*/ 59 h 398"/>
                  <a:gd name="T32" fmla="*/ 38 w 398"/>
                  <a:gd name="T33" fmla="*/ 82 h 398"/>
                  <a:gd name="T34" fmla="*/ 22 w 398"/>
                  <a:gd name="T35" fmla="*/ 109 h 398"/>
                  <a:gd name="T36" fmla="*/ 10 w 398"/>
                  <a:gd name="T37" fmla="*/ 138 h 398"/>
                  <a:gd name="T38" fmla="*/ 3 w 398"/>
                  <a:gd name="T39" fmla="*/ 168 h 398"/>
                  <a:gd name="T40" fmla="*/ 0 w 398"/>
                  <a:gd name="T41" fmla="*/ 199 h 398"/>
                  <a:gd name="T42" fmla="*/ 3 w 398"/>
                  <a:gd name="T43" fmla="*/ 230 h 398"/>
                  <a:gd name="T44" fmla="*/ 10 w 398"/>
                  <a:gd name="T45" fmla="*/ 261 h 398"/>
                  <a:gd name="T46" fmla="*/ 22 w 398"/>
                  <a:gd name="T47" fmla="*/ 289 h 398"/>
                  <a:gd name="T48" fmla="*/ 38 w 398"/>
                  <a:gd name="T49" fmla="*/ 316 h 398"/>
                  <a:gd name="T50" fmla="*/ 59 w 398"/>
                  <a:gd name="T51" fmla="*/ 340 h 398"/>
                  <a:gd name="T52" fmla="*/ 82 w 398"/>
                  <a:gd name="T53" fmla="*/ 360 h 398"/>
                  <a:gd name="T54" fmla="*/ 109 w 398"/>
                  <a:gd name="T55" fmla="*/ 377 h 398"/>
                  <a:gd name="T56" fmla="*/ 138 w 398"/>
                  <a:gd name="T57" fmla="*/ 388 h 398"/>
                  <a:gd name="T58" fmla="*/ 168 w 398"/>
                  <a:gd name="T59" fmla="*/ 396 h 398"/>
                  <a:gd name="T60" fmla="*/ 199 w 398"/>
                  <a:gd name="T61" fmla="*/ 398 h 398"/>
                  <a:gd name="T62" fmla="*/ 230 w 398"/>
                  <a:gd name="T63" fmla="*/ 396 h 398"/>
                  <a:gd name="T64" fmla="*/ 261 w 398"/>
                  <a:gd name="T65" fmla="*/ 388 h 398"/>
                  <a:gd name="T66" fmla="*/ 290 w 398"/>
                  <a:gd name="T67" fmla="*/ 377 h 398"/>
                  <a:gd name="T68" fmla="*/ 316 w 398"/>
                  <a:gd name="T69" fmla="*/ 360 h 398"/>
                  <a:gd name="T70" fmla="*/ 340 w 398"/>
                  <a:gd name="T71" fmla="*/ 340 h 398"/>
                  <a:gd name="T72" fmla="*/ 360 w 398"/>
                  <a:gd name="T73" fmla="*/ 316 h 398"/>
                  <a:gd name="T74" fmla="*/ 377 w 398"/>
                  <a:gd name="T75" fmla="*/ 289 h 398"/>
                  <a:gd name="T76" fmla="*/ 389 w 398"/>
                  <a:gd name="T77" fmla="*/ 261 h 398"/>
                  <a:gd name="T78" fmla="*/ 396 w 398"/>
                  <a:gd name="T79" fmla="*/ 230 h 398"/>
                  <a:gd name="T80" fmla="*/ 398 w 398"/>
                  <a:gd name="T81" fmla="*/ 199 h 398"/>
                  <a:gd name="T82" fmla="*/ 396 w 398"/>
                  <a:gd name="T83" fmla="*/ 168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98" h="398">
                    <a:moveTo>
                      <a:pt x="396" y="168"/>
                    </a:moveTo>
                    <a:lnTo>
                      <a:pt x="396" y="168"/>
                    </a:lnTo>
                    <a:lnTo>
                      <a:pt x="389" y="138"/>
                    </a:lnTo>
                    <a:lnTo>
                      <a:pt x="377" y="109"/>
                    </a:lnTo>
                    <a:lnTo>
                      <a:pt x="360" y="82"/>
                    </a:lnTo>
                    <a:lnTo>
                      <a:pt x="340" y="59"/>
                    </a:lnTo>
                    <a:lnTo>
                      <a:pt x="316" y="38"/>
                    </a:lnTo>
                    <a:lnTo>
                      <a:pt x="290" y="22"/>
                    </a:lnTo>
                    <a:lnTo>
                      <a:pt x="261" y="10"/>
                    </a:lnTo>
                    <a:lnTo>
                      <a:pt x="230" y="3"/>
                    </a:lnTo>
                    <a:lnTo>
                      <a:pt x="199" y="0"/>
                    </a:lnTo>
                    <a:lnTo>
                      <a:pt x="168" y="3"/>
                    </a:lnTo>
                    <a:lnTo>
                      <a:pt x="138" y="10"/>
                    </a:lnTo>
                    <a:lnTo>
                      <a:pt x="109" y="22"/>
                    </a:lnTo>
                    <a:lnTo>
                      <a:pt x="82" y="38"/>
                    </a:lnTo>
                    <a:lnTo>
                      <a:pt x="59" y="59"/>
                    </a:lnTo>
                    <a:lnTo>
                      <a:pt x="38" y="82"/>
                    </a:lnTo>
                    <a:lnTo>
                      <a:pt x="22" y="109"/>
                    </a:lnTo>
                    <a:lnTo>
                      <a:pt x="10" y="138"/>
                    </a:lnTo>
                    <a:lnTo>
                      <a:pt x="3" y="168"/>
                    </a:lnTo>
                    <a:lnTo>
                      <a:pt x="0" y="199"/>
                    </a:lnTo>
                    <a:lnTo>
                      <a:pt x="3" y="230"/>
                    </a:lnTo>
                    <a:lnTo>
                      <a:pt x="10" y="261"/>
                    </a:lnTo>
                    <a:lnTo>
                      <a:pt x="22" y="289"/>
                    </a:lnTo>
                    <a:lnTo>
                      <a:pt x="38" y="316"/>
                    </a:lnTo>
                    <a:lnTo>
                      <a:pt x="59" y="340"/>
                    </a:lnTo>
                    <a:lnTo>
                      <a:pt x="82" y="360"/>
                    </a:lnTo>
                    <a:lnTo>
                      <a:pt x="109" y="377"/>
                    </a:lnTo>
                    <a:lnTo>
                      <a:pt x="138" y="388"/>
                    </a:lnTo>
                    <a:lnTo>
                      <a:pt x="168" y="396"/>
                    </a:lnTo>
                    <a:lnTo>
                      <a:pt x="199" y="398"/>
                    </a:lnTo>
                    <a:lnTo>
                      <a:pt x="230" y="396"/>
                    </a:lnTo>
                    <a:lnTo>
                      <a:pt x="261" y="388"/>
                    </a:lnTo>
                    <a:lnTo>
                      <a:pt x="290" y="377"/>
                    </a:lnTo>
                    <a:lnTo>
                      <a:pt x="316" y="360"/>
                    </a:lnTo>
                    <a:lnTo>
                      <a:pt x="340" y="340"/>
                    </a:lnTo>
                    <a:lnTo>
                      <a:pt x="360" y="316"/>
                    </a:lnTo>
                    <a:lnTo>
                      <a:pt x="377" y="289"/>
                    </a:lnTo>
                    <a:lnTo>
                      <a:pt x="389" y="261"/>
                    </a:lnTo>
                    <a:lnTo>
                      <a:pt x="396" y="230"/>
                    </a:lnTo>
                    <a:lnTo>
                      <a:pt x="398" y="199"/>
                    </a:lnTo>
                    <a:lnTo>
                      <a:pt x="396" y="168"/>
                    </a:lnTo>
                    <a:close/>
                  </a:path>
                </a:pathLst>
              </a:custGeom>
              <a:solidFill>
                <a:srgbClr val="008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819" name="Freeform 1310"/>
              <p:cNvSpPr>
                <a:spLocks/>
              </p:cNvSpPr>
              <p:nvPr/>
            </p:nvSpPr>
            <p:spPr bwMode="auto">
              <a:xfrm>
                <a:off x="4639" y="1828"/>
                <a:ext cx="205" cy="206"/>
              </a:xfrm>
              <a:custGeom>
                <a:avLst/>
                <a:gdLst>
                  <a:gd name="T0" fmla="*/ 396 w 398"/>
                  <a:gd name="T1" fmla="*/ 168 h 398"/>
                  <a:gd name="T2" fmla="*/ 396 w 398"/>
                  <a:gd name="T3" fmla="*/ 168 h 398"/>
                  <a:gd name="T4" fmla="*/ 389 w 398"/>
                  <a:gd name="T5" fmla="*/ 138 h 398"/>
                  <a:gd name="T6" fmla="*/ 377 w 398"/>
                  <a:gd name="T7" fmla="*/ 109 h 398"/>
                  <a:gd name="T8" fmla="*/ 360 w 398"/>
                  <a:gd name="T9" fmla="*/ 82 h 398"/>
                  <a:gd name="T10" fmla="*/ 340 w 398"/>
                  <a:gd name="T11" fmla="*/ 59 h 398"/>
                  <a:gd name="T12" fmla="*/ 316 w 398"/>
                  <a:gd name="T13" fmla="*/ 38 h 398"/>
                  <a:gd name="T14" fmla="*/ 290 w 398"/>
                  <a:gd name="T15" fmla="*/ 22 h 398"/>
                  <a:gd name="T16" fmla="*/ 261 w 398"/>
                  <a:gd name="T17" fmla="*/ 10 h 398"/>
                  <a:gd name="T18" fmla="*/ 230 w 398"/>
                  <a:gd name="T19" fmla="*/ 3 h 398"/>
                  <a:gd name="T20" fmla="*/ 199 w 398"/>
                  <a:gd name="T21" fmla="*/ 0 h 398"/>
                  <a:gd name="T22" fmla="*/ 168 w 398"/>
                  <a:gd name="T23" fmla="*/ 3 h 398"/>
                  <a:gd name="T24" fmla="*/ 138 w 398"/>
                  <a:gd name="T25" fmla="*/ 10 h 398"/>
                  <a:gd name="T26" fmla="*/ 109 w 398"/>
                  <a:gd name="T27" fmla="*/ 22 h 398"/>
                  <a:gd name="T28" fmla="*/ 82 w 398"/>
                  <a:gd name="T29" fmla="*/ 38 h 398"/>
                  <a:gd name="T30" fmla="*/ 59 w 398"/>
                  <a:gd name="T31" fmla="*/ 59 h 398"/>
                  <a:gd name="T32" fmla="*/ 38 w 398"/>
                  <a:gd name="T33" fmla="*/ 82 h 398"/>
                  <a:gd name="T34" fmla="*/ 22 w 398"/>
                  <a:gd name="T35" fmla="*/ 109 h 398"/>
                  <a:gd name="T36" fmla="*/ 10 w 398"/>
                  <a:gd name="T37" fmla="*/ 138 h 398"/>
                  <a:gd name="T38" fmla="*/ 3 w 398"/>
                  <a:gd name="T39" fmla="*/ 168 h 398"/>
                  <a:gd name="T40" fmla="*/ 0 w 398"/>
                  <a:gd name="T41" fmla="*/ 199 h 398"/>
                  <a:gd name="T42" fmla="*/ 3 w 398"/>
                  <a:gd name="T43" fmla="*/ 230 h 398"/>
                  <a:gd name="T44" fmla="*/ 10 w 398"/>
                  <a:gd name="T45" fmla="*/ 261 h 398"/>
                  <a:gd name="T46" fmla="*/ 22 w 398"/>
                  <a:gd name="T47" fmla="*/ 289 h 398"/>
                  <a:gd name="T48" fmla="*/ 38 w 398"/>
                  <a:gd name="T49" fmla="*/ 316 h 398"/>
                  <a:gd name="T50" fmla="*/ 59 w 398"/>
                  <a:gd name="T51" fmla="*/ 340 h 398"/>
                  <a:gd name="T52" fmla="*/ 82 w 398"/>
                  <a:gd name="T53" fmla="*/ 360 h 398"/>
                  <a:gd name="T54" fmla="*/ 109 w 398"/>
                  <a:gd name="T55" fmla="*/ 377 h 398"/>
                  <a:gd name="T56" fmla="*/ 138 w 398"/>
                  <a:gd name="T57" fmla="*/ 388 h 398"/>
                  <a:gd name="T58" fmla="*/ 168 w 398"/>
                  <a:gd name="T59" fmla="*/ 396 h 398"/>
                  <a:gd name="T60" fmla="*/ 199 w 398"/>
                  <a:gd name="T61" fmla="*/ 398 h 398"/>
                  <a:gd name="T62" fmla="*/ 230 w 398"/>
                  <a:gd name="T63" fmla="*/ 396 h 398"/>
                  <a:gd name="T64" fmla="*/ 261 w 398"/>
                  <a:gd name="T65" fmla="*/ 388 h 398"/>
                  <a:gd name="T66" fmla="*/ 290 w 398"/>
                  <a:gd name="T67" fmla="*/ 377 h 398"/>
                  <a:gd name="T68" fmla="*/ 316 w 398"/>
                  <a:gd name="T69" fmla="*/ 360 h 398"/>
                  <a:gd name="T70" fmla="*/ 340 w 398"/>
                  <a:gd name="T71" fmla="*/ 340 h 398"/>
                  <a:gd name="T72" fmla="*/ 360 w 398"/>
                  <a:gd name="T73" fmla="*/ 316 h 398"/>
                  <a:gd name="T74" fmla="*/ 377 w 398"/>
                  <a:gd name="T75" fmla="*/ 289 h 398"/>
                  <a:gd name="T76" fmla="*/ 389 w 398"/>
                  <a:gd name="T77" fmla="*/ 261 h 398"/>
                  <a:gd name="T78" fmla="*/ 396 w 398"/>
                  <a:gd name="T79" fmla="*/ 230 h 398"/>
                  <a:gd name="T80" fmla="*/ 398 w 398"/>
                  <a:gd name="T81" fmla="*/ 199 h 398"/>
                  <a:gd name="T82" fmla="*/ 396 w 398"/>
                  <a:gd name="T83" fmla="*/ 168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98" h="398">
                    <a:moveTo>
                      <a:pt x="396" y="168"/>
                    </a:moveTo>
                    <a:lnTo>
                      <a:pt x="396" y="168"/>
                    </a:lnTo>
                    <a:lnTo>
                      <a:pt x="389" y="138"/>
                    </a:lnTo>
                    <a:lnTo>
                      <a:pt x="377" y="109"/>
                    </a:lnTo>
                    <a:lnTo>
                      <a:pt x="360" y="82"/>
                    </a:lnTo>
                    <a:lnTo>
                      <a:pt x="340" y="59"/>
                    </a:lnTo>
                    <a:lnTo>
                      <a:pt x="316" y="38"/>
                    </a:lnTo>
                    <a:lnTo>
                      <a:pt x="290" y="22"/>
                    </a:lnTo>
                    <a:lnTo>
                      <a:pt x="261" y="10"/>
                    </a:lnTo>
                    <a:lnTo>
                      <a:pt x="230" y="3"/>
                    </a:lnTo>
                    <a:lnTo>
                      <a:pt x="199" y="0"/>
                    </a:lnTo>
                    <a:lnTo>
                      <a:pt x="168" y="3"/>
                    </a:lnTo>
                    <a:lnTo>
                      <a:pt x="138" y="10"/>
                    </a:lnTo>
                    <a:lnTo>
                      <a:pt x="109" y="22"/>
                    </a:lnTo>
                    <a:lnTo>
                      <a:pt x="82" y="38"/>
                    </a:lnTo>
                    <a:lnTo>
                      <a:pt x="59" y="59"/>
                    </a:lnTo>
                    <a:lnTo>
                      <a:pt x="38" y="82"/>
                    </a:lnTo>
                    <a:lnTo>
                      <a:pt x="22" y="109"/>
                    </a:lnTo>
                    <a:lnTo>
                      <a:pt x="10" y="138"/>
                    </a:lnTo>
                    <a:lnTo>
                      <a:pt x="3" y="168"/>
                    </a:lnTo>
                    <a:lnTo>
                      <a:pt x="0" y="199"/>
                    </a:lnTo>
                    <a:lnTo>
                      <a:pt x="3" y="230"/>
                    </a:lnTo>
                    <a:lnTo>
                      <a:pt x="10" y="261"/>
                    </a:lnTo>
                    <a:lnTo>
                      <a:pt x="22" y="289"/>
                    </a:lnTo>
                    <a:lnTo>
                      <a:pt x="38" y="316"/>
                    </a:lnTo>
                    <a:lnTo>
                      <a:pt x="59" y="340"/>
                    </a:lnTo>
                    <a:lnTo>
                      <a:pt x="82" y="360"/>
                    </a:lnTo>
                    <a:lnTo>
                      <a:pt x="109" y="377"/>
                    </a:lnTo>
                    <a:lnTo>
                      <a:pt x="138" y="388"/>
                    </a:lnTo>
                    <a:lnTo>
                      <a:pt x="168" y="396"/>
                    </a:lnTo>
                    <a:lnTo>
                      <a:pt x="199" y="398"/>
                    </a:lnTo>
                    <a:lnTo>
                      <a:pt x="230" y="396"/>
                    </a:lnTo>
                    <a:lnTo>
                      <a:pt x="261" y="388"/>
                    </a:lnTo>
                    <a:lnTo>
                      <a:pt x="290" y="377"/>
                    </a:lnTo>
                    <a:lnTo>
                      <a:pt x="316" y="360"/>
                    </a:lnTo>
                    <a:lnTo>
                      <a:pt x="340" y="340"/>
                    </a:lnTo>
                    <a:lnTo>
                      <a:pt x="360" y="316"/>
                    </a:lnTo>
                    <a:lnTo>
                      <a:pt x="377" y="289"/>
                    </a:lnTo>
                    <a:lnTo>
                      <a:pt x="389" y="261"/>
                    </a:lnTo>
                    <a:lnTo>
                      <a:pt x="396" y="230"/>
                    </a:lnTo>
                    <a:lnTo>
                      <a:pt x="398" y="199"/>
                    </a:lnTo>
                    <a:lnTo>
                      <a:pt x="396" y="168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820" name="Freeform 1311"/>
              <p:cNvSpPr>
                <a:spLocks/>
              </p:cNvSpPr>
              <p:nvPr/>
            </p:nvSpPr>
            <p:spPr bwMode="auto">
              <a:xfrm>
                <a:off x="4508" y="2118"/>
                <a:ext cx="98" cy="98"/>
              </a:xfrm>
              <a:custGeom>
                <a:avLst/>
                <a:gdLst>
                  <a:gd name="T0" fmla="*/ 188 w 190"/>
                  <a:gd name="T1" fmla="*/ 80 h 190"/>
                  <a:gd name="T2" fmla="*/ 188 w 190"/>
                  <a:gd name="T3" fmla="*/ 80 h 190"/>
                  <a:gd name="T4" fmla="*/ 185 w 190"/>
                  <a:gd name="T5" fmla="*/ 66 h 190"/>
                  <a:gd name="T6" fmla="*/ 179 w 190"/>
                  <a:gd name="T7" fmla="*/ 52 h 190"/>
                  <a:gd name="T8" fmla="*/ 171 w 190"/>
                  <a:gd name="T9" fmla="*/ 39 h 190"/>
                  <a:gd name="T10" fmla="*/ 162 w 190"/>
                  <a:gd name="T11" fmla="*/ 28 h 190"/>
                  <a:gd name="T12" fmla="*/ 150 w 190"/>
                  <a:gd name="T13" fmla="*/ 18 h 190"/>
                  <a:gd name="T14" fmla="*/ 138 w 190"/>
                  <a:gd name="T15" fmla="*/ 11 h 190"/>
                  <a:gd name="T16" fmla="*/ 124 w 190"/>
                  <a:gd name="T17" fmla="*/ 5 h 190"/>
                  <a:gd name="T18" fmla="*/ 110 w 190"/>
                  <a:gd name="T19" fmla="*/ 1 h 190"/>
                  <a:gd name="T20" fmla="*/ 95 w 190"/>
                  <a:gd name="T21" fmla="*/ 0 h 190"/>
                  <a:gd name="T22" fmla="*/ 80 w 190"/>
                  <a:gd name="T23" fmla="*/ 1 h 190"/>
                  <a:gd name="T24" fmla="*/ 65 w 190"/>
                  <a:gd name="T25" fmla="*/ 5 h 190"/>
                  <a:gd name="T26" fmla="*/ 52 w 190"/>
                  <a:gd name="T27" fmla="*/ 11 h 190"/>
                  <a:gd name="T28" fmla="*/ 39 w 190"/>
                  <a:gd name="T29" fmla="*/ 18 h 190"/>
                  <a:gd name="T30" fmla="*/ 28 w 190"/>
                  <a:gd name="T31" fmla="*/ 28 h 190"/>
                  <a:gd name="T32" fmla="*/ 18 w 190"/>
                  <a:gd name="T33" fmla="*/ 39 h 190"/>
                  <a:gd name="T34" fmla="*/ 10 w 190"/>
                  <a:gd name="T35" fmla="*/ 52 h 190"/>
                  <a:gd name="T36" fmla="*/ 4 w 190"/>
                  <a:gd name="T37" fmla="*/ 66 h 190"/>
                  <a:gd name="T38" fmla="*/ 1 w 190"/>
                  <a:gd name="T39" fmla="*/ 80 h 190"/>
                  <a:gd name="T40" fmla="*/ 0 w 190"/>
                  <a:gd name="T41" fmla="*/ 95 h 190"/>
                  <a:gd name="T42" fmla="*/ 1 w 190"/>
                  <a:gd name="T43" fmla="*/ 110 h 190"/>
                  <a:gd name="T44" fmla="*/ 4 w 190"/>
                  <a:gd name="T45" fmla="*/ 124 h 190"/>
                  <a:gd name="T46" fmla="*/ 10 w 190"/>
                  <a:gd name="T47" fmla="*/ 138 h 190"/>
                  <a:gd name="T48" fmla="*/ 18 w 190"/>
                  <a:gd name="T49" fmla="*/ 151 h 190"/>
                  <a:gd name="T50" fmla="*/ 28 w 190"/>
                  <a:gd name="T51" fmla="*/ 162 h 190"/>
                  <a:gd name="T52" fmla="*/ 39 w 190"/>
                  <a:gd name="T53" fmla="*/ 172 h 190"/>
                  <a:gd name="T54" fmla="*/ 52 w 190"/>
                  <a:gd name="T55" fmla="*/ 180 h 190"/>
                  <a:gd name="T56" fmla="*/ 65 w 190"/>
                  <a:gd name="T57" fmla="*/ 185 h 190"/>
                  <a:gd name="T58" fmla="*/ 80 w 190"/>
                  <a:gd name="T59" fmla="*/ 189 h 190"/>
                  <a:gd name="T60" fmla="*/ 95 w 190"/>
                  <a:gd name="T61" fmla="*/ 190 h 190"/>
                  <a:gd name="T62" fmla="*/ 110 w 190"/>
                  <a:gd name="T63" fmla="*/ 189 h 190"/>
                  <a:gd name="T64" fmla="*/ 124 w 190"/>
                  <a:gd name="T65" fmla="*/ 185 h 190"/>
                  <a:gd name="T66" fmla="*/ 138 w 190"/>
                  <a:gd name="T67" fmla="*/ 180 h 190"/>
                  <a:gd name="T68" fmla="*/ 150 w 190"/>
                  <a:gd name="T69" fmla="*/ 172 h 190"/>
                  <a:gd name="T70" fmla="*/ 162 w 190"/>
                  <a:gd name="T71" fmla="*/ 162 h 190"/>
                  <a:gd name="T72" fmla="*/ 171 w 190"/>
                  <a:gd name="T73" fmla="*/ 151 h 190"/>
                  <a:gd name="T74" fmla="*/ 179 w 190"/>
                  <a:gd name="T75" fmla="*/ 138 h 190"/>
                  <a:gd name="T76" fmla="*/ 185 w 190"/>
                  <a:gd name="T77" fmla="*/ 124 h 190"/>
                  <a:gd name="T78" fmla="*/ 188 w 190"/>
                  <a:gd name="T79" fmla="*/ 110 h 190"/>
                  <a:gd name="T80" fmla="*/ 190 w 190"/>
                  <a:gd name="T81" fmla="*/ 95 h 190"/>
                  <a:gd name="T82" fmla="*/ 188 w 190"/>
                  <a:gd name="T83" fmla="*/ 8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90" h="190">
                    <a:moveTo>
                      <a:pt x="188" y="80"/>
                    </a:moveTo>
                    <a:lnTo>
                      <a:pt x="188" y="80"/>
                    </a:lnTo>
                    <a:lnTo>
                      <a:pt x="185" y="66"/>
                    </a:lnTo>
                    <a:lnTo>
                      <a:pt x="179" y="52"/>
                    </a:lnTo>
                    <a:lnTo>
                      <a:pt x="171" y="39"/>
                    </a:lnTo>
                    <a:lnTo>
                      <a:pt x="162" y="28"/>
                    </a:lnTo>
                    <a:lnTo>
                      <a:pt x="150" y="18"/>
                    </a:lnTo>
                    <a:lnTo>
                      <a:pt x="138" y="11"/>
                    </a:lnTo>
                    <a:lnTo>
                      <a:pt x="124" y="5"/>
                    </a:lnTo>
                    <a:lnTo>
                      <a:pt x="110" y="1"/>
                    </a:lnTo>
                    <a:lnTo>
                      <a:pt x="95" y="0"/>
                    </a:lnTo>
                    <a:lnTo>
                      <a:pt x="80" y="1"/>
                    </a:lnTo>
                    <a:lnTo>
                      <a:pt x="65" y="5"/>
                    </a:lnTo>
                    <a:lnTo>
                      <a:pt x="52" y="11"/>
                    </a:lnTo>
                    <a:lnTo>
                      <a:pt x="39" y="18"/>
                    </a:lnTo>
                    <a:lnTo>
                      <a:pt x="28" y="28"/>
                    </a:lnTo>
                    <a:lnTo>
                      <a:pt x="18" y="39"/>
                    </a:lnTo>
                    <a:lnTo>
                      <a:pt x="10" y="52"/>
                    </a:lnTo>
                    <a:lnTo>
                      <a:pt x="4" y="66"/>
                    </a:lnTo>
                    <a:lnTo>
                      <a:pt x="1" y="80"/>
                    </a:lnTo>
                    <a:lnTo>
                      <a:pt x="0" y="95"/>
                    </a:lnTo>
                    <a:lnTo>
                      <a:pt x="1" y="110"/>
                    </a:lnTo>
                    <a:lnTo>
                      <a:pt x="4" y="124"/>
                    </a:lnTo>
                    <a:lnTo>
                      <a:pt x="10" y="138"/>
                    </a:lnTo>
                    <a:lnTo>
                      <a:pt x="18" y="151"/>
                    </a:lnTo>
                    <a:lnTo>
                      <a:pt x="28" y="162"/>
                    </a:lnTo>
                    <a:lnTo>
                      <a:pt x="39" y="172"/>
                    </a:lnTo>
                    <a:lnTo>
                      <a:pt x="52" y="180"/>
                    </a:lnTo>
                    <a:lnTo>
                      <a:pt x="65" y="185"/>
                    </a:lnTo>
                    <a:lnTo>
                      <a:pt x="80" y="189"/>
                    </a:lnTo>
                    <a:lnTo>
                      <a:pt x="95" y="190"/>
                    </a:lnTo>
                    <a:lnTo>
                      <a:pt x="110" y="189"/>
                    </a:lnTo>
                    <a:lnTo>
                      <a:pt x="124" y="185"/>
                    </a:lnTo>
                    <a:lnTo>
                      <a:pt x="138" y="180"/>
                    </a:lnTo>
                    <a:lnTo>
                      <a:pt x="150" y="172"/>
                    </a:lnTo>
                    <a:lnTo>
                      <a:pt x="162" y="162"/>
                    </a:lnTo>
                    <a:lnTo>
                      <a:pt x="171" y="151"/>
                    </a:lnTo>
                    <a:lnTo>
                      <a:pt x="179" y="138"/>
                    </a:lnTo>
                    <a:lnTo>
                      <a:pt x="185" y="124"/>
                    </a:lnTo>
                    <a:lnTo>
                      <a:pt x="188" y="110"/>
                    </a:lnTo>
                    <a:lnTo>
                      <a:pt x="190" y="95"/>
                    </a:lnTo>
                    <a:lnTo>
                      <a:pt x="188" y="80"/>
                    </a:lnTo>
                    <a:close/>
                  </a:path>
                </a:pathLst>
              </a:custGeom>
              <a:solidFill>
                <a:srgbClr val="008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821" name="Freeform 1312"/>
              <p:cNvSpPr>
                <a:spLocks/>
              </p:cNvSpPr>
              <p:nvPr/>
            </p:nvSpPr>
            <p:spPr bwMode="auto">
              <a:xfrm>
                <a:off x="4508" y="2118"/>
                <a:ext cx="98" cy="98"/>
              </a:xfrm>
              <a:custGeom>
                <a:avLst/>
                <a:gdLst>
                  <a:gd name="T0" fmla="*/ 188 w 190"/>
                  <a:gd name="T1" fmla="*/ 80 h 190"/>
                  <a:gd name="T2" fmla="*/ 188 w 190"/>
                  <a:gd name="T3" fmla="*/ 80 h 190"/>
                  <a:gd name="T4" fmla="*/ 185 w 190"/>
                  <a:gd name="T5" fmla="*/ 66 h 190"/>
                  <a:gd name="T6" fmla="*/ 179 w 190"/>
                  <a:gd name="T7" fmla="*/ 52 h 190"/>
                  <a:gd name="T8" fmla="*/ 171 w 190"/>
                  <a:gd name="T9" fmla="*/ 39 h 190"/>
                  <a:gd name="T10" fmla="*/ 162 w 190"/>
                  <a:gd name="T11" fmla="*/ 28 h 190"/>
                  <a:gd name="T12" fmla="*/ 150 w 190"/>
                  <a:gd name="T13" fmla="*/ 18 h 190"/>
                  <a:gd name="T14" fmla="*/ 138 w 190"/>
                  <a:gd name="T15" fmla="*/ 11 h 190"/>
                  <a:gd name="T16" fmla="*/ 124 w 190"/>
                  <a:gd name="T17" fmla="*/ 5 h 190"/>
                  <a:gd name="T18" fmla="*/ 110 w 190"/>
                  <a:gd name="T19" fmla="*/ 1 h 190"/>
                  <a:gd name="T20" fmla="*/ 95 w 190"/>
                  <a:gd name="T21" fmla="*/ 0 h 190"/>
                  <a:gd name="T22" fmla="*/ 80 w 190"/>
                  <a:gd name="T23" fmla="*/ 1 h 190"/>
                  <a:gd name="T24" fmla="*/ 65 w 190"/>
                  <a:gd name="T25" fmla="*/ 5 h 190"/>
                  <a:gd name="T26" fmla="*/ 52 w 190"/>
                  <a:gd name="T27" fmla="*/ 11 h 190"/>
                  <a:gd name="T28" fmla="*/ 39 w 190"/>
                  <a:gd name="T29" fmla="*/ 18 h 190"/>
                  <a:gd name="T30" fmla="*/ 28 w 190"/>
                  <a:gd name="T31" fmla="*/ 28 h 190"/>
                  <a:gd name="T32" fmla="*/ 18 w 190"/>
                  <a:gd name="T33" fmla="*/ 39 h 190"/>
                  <a:gd name="T34" fmla="*/ 10 w 190"/>
                  <a:gd name="T35" fmla="*/ 52 h 190"/>
                  <a:gd name="T36" fmla="*/ 4 w 190"/>
                  <a:gd name="T37" fmla="*/ 66 h 190"/>
                  <a:gd name="T38" fmla="*/ 1 w 190"/>
                  <a:gd name="T39" fmla="*/ 80 h 190"/>
                  <a:gd name="T40" fmla="*/ 0 w 190"/>
                  <a:gd name="T41" fmla="*/ 95 h 190"/>
                  <a:gd name="T42" fmla="*/ 1 w 190"/>
                  <a:gd name="T43" fmla="*/ 110 h 190"/>
                  <a:gd name="T44" fmla="*/ 4 w 190"/>
                  <a:gd name="T45" fmla="*/ 124 h 190"/>
                  <a:gd name="T46" fmla="*/ 10 w 190"/>
                  <a:gd name="T47" fmla="*/ 138 h 190"/>
                  <a:gd name="T48" fmla="*/ 18 w 190"/>
                  <a:gd name="T49" fmla="*/ 151 h 190"/>
                  <a:gd name="T50" fmla="*/ 28 w 190"/>
                  <a:gd name="T51" fmla="*/ 162 h 190"/>
                  <a:gd name="T52" fmla="*/ 39 w 190"/>
                  <a:gd name="T53" fmla="*/ 172 h 190"/>
                  <a:gd name="T54" fmla="*/ 52 w 190"/>
                  <a:gd name="T55" fmla="*/ 180 h 190"/>
                  <a:gd name="T56" fmla="*/ 65 w 190"/>
                  <a:gd name="T57" fmla="*/ 185 h 190"/>
                  <a:gd name="T58" fmla="*/ 80 w 190"/>
                  <a:gd name="T59" fmla="*/ 189 h 190"/>
                  <a:gd name="T60" fmla="*/ 95 w 190"/>
                  <a:gd name="T61" fmla="*/ 190 h 190"/>
                  <a:gd name="T62" fmla="*/ 110 w 190"/>
                  <a:gd name="T63" fmla="*/ 189 h 190"/>
                  <a:gd name="T64" fmla="*/ 124 w 190"/>
                  <a:gd name="T65" fmla="*/ 185 h 190"/>
                  <a:gd name="T66" fmla="*/ 138 w 190"/>
                  <a:gd name="T67" fmla="*/ 180 h 190"/>
                  <a:gd name="T68" fmla="*/ 150 w 190"/>
                  <a:gd name="T69" fmla="*/ 172 h 190"/>
                  <a:gd name="T70" fmla="*/ 162 w 190"/>
                  <a:gd name="T71" fmla="*/ 162 h 190"/>
                  <a:gd name="T72" fmla="*/ 171 w 190"/>
                  <a:gd name="T73" fmla="*/ 151 h 190"/>
                  <a:gd name="T74" fmla="*/ 179 w 190"/>
                  <a:gd name="T75" fmla="*/ 138 h 190"/>
                  <a:gd name="T76" fmla="*/ 185 w 190"/>
                  <a:gd name="T77" fmla="*/ 124 h 190"/>
                  <a:gd name="T78" fmla="*/ 188 w 190"/>
                  <a:gd name="T79" fmla="*/ 110 h 190"/>
                  <a:gd name="T80" fmla="*/ 190 w 190"/>
                  <a:gd name="T81" fmla="*/ 95 h 190"/>
                  <a:gd name="T82" fmla="*/ 188 w 190"/>
                  <a:gd name="T83" fmla="*/ 8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90" h="190">
                    <a:moveTo>
                      <a:pt x="188" y="80"/>
                    </a:moveTo>
                    <a:lnTo>
                      <a:pt x="188" y="80"/>
                    </a:lnTo>
                    <a:lnTo>
                      <a:pt x="185" y="66"/>
                    </a:lnTo>
                    <a:lnTo>
                      <a:pt x="179" y="52"/>
                    </a:lnTo>
                    <a:lnTo>
                      <a:pt x="171" y="39"/>
                    </a:lnTo>
                    <a:lnTo>
                      <a:pt x="162" y="28"/>
                    </a:lnTo>
                    <a:lnTo>
                      <a:pt x="150" y="18"/>
                    </a:lnTo>
                    <a:lnTo>
                      <a:pt x="138" y="11"/>
                    </a:lnTo>
                    <a:lnTo>
                      <a:pt x="124" y="5"/>
                    </a:lnTo>
                    <a:lnTo>
                      <a:pt x="110" y="1"/>
                    </a:lnTo>
                    <a:lnTo>
                      <a:pt x="95" y="0"/>
                    </a:lnTo>
                    <a:lnTo>
                      <a:pt x="80" y="1"/>
                    </a:lnTo>
                    <a:lnTo>
                      <a:pt x="65" y="5"/>
                    </a:lnTo>
                    <a:lnTo>
                      <a:pt x="52" y="11"/>
                    </a:lnTo>
                    <a:lnTo>
                      <a:pt x="39" y="18"/>
                    </a:lnTo>
                    <a:lnTo>
                      <a:pt x="28" y="28"/>
                    </a:lnTo>
                    <a:lnTo>
                      <a:pt x="18" y="39"/>
                    </a:lnTo>
                    <a:lnTo>
                      <a:pt x="10" y="52"/>
                    </a:lnTo>
                    <a:lnTo>
                      <a:pt x="4" y="66"/>
                    </a:lnTo>
                    <a:lnTo>
                      <a:pt x="1" y="80"/>
                    </a:lnTo>
                    <a:lnTo>
                      <a:pt x="0" y="95"/>
                    </a:lnTo>
                    <a:lnTo>
                      <a:pt x="1" y="110"/>
                    </a:lnTo>
                    <a:lnTo>
                      <a:pt x="4" y="124"/>
                    </a:lnTo>
                    <a:lnTo>
                      <a:pt x="10" y="138"/>
                    </a:lnTo>
                    <a:lnTo>
                      <a:pt x="18" y="151"/>
                    </a:lnTo>
                    <a:lnTo>
                      <a:pt x="28" y="162"/>
                    </a:lnTo>
                    <a:lnTo>
                      <a:pt x="39" y="172"/>
                    </a:lnTo>
                    <a:lnTo>
                      <a:pt x="52" y="180"/>
                    </a:lnTo>
                    <a:lnTo>
                      <a:pt x="65" y="185"/>
                    </a:lnTo>
                    <a:lnTo>
                      <a:pt x="80" y="189"/>
                    </a:lnTo>
                    <a:lnTo>
                      <a:pt x="95" y="190"/>
                    </a:lnTo>
                    <a:lnTo>
                      <a:pt x="110" y="189"/>
                    </a:lnTo>
                    <a:lnTo>
                      <a:pt x="124" y="185"/>
                    </a:lnTo>
                    <a:lnTo>
                      <a:pt x="138" y="180"/>
                    </a:lnTo>
                    <a:lnTo>
                      <a:pt x="150" y="172"/>
                    </a:lnTo>
                    <a:lnTo>
                      <a:pt x="162" y="162"/>
                    </a:lnTo>
                    <a:lnTo>
                      <a:pt x="171" y="151"/>
                    </a:lnTo>
                    <a:lnTo>
                      <a:pt x="179" y="138"/>
                    </a:lnTo>
                    <a:lnTo>
                      <a:pt x="185" y="124"/>
                    </a:lnTo>
                    <a:lnTo>
                      <a:pt x="188" y="110"/>
                    </a:lnTo>
                    <a:lnTo>
                      <a:pt x="190" y="95"/>
                    </a:lnTo>
                    <a:lnTo>
                      <a:pt x="188" y="8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822" name="Freeform 1313"/>
              <p:cNvSpPr>
                <a:spLocks/>
              </p:cNvSpPr>
              <p:nvPr/>
            </p:nvSpPr>
            <p:spPr bwMode="auto">
              <a:xfrm>
                <a:off x="5218" y="3027"/>
                <a:ext cx="148" cy="148"/>
              </a:xfrm>
              <a:custGeom>
                <a:avLst/>
                <a:gdLst>
                  <a:gd name="T0" fmla="*/ 285 w 287"/>
                  <a:gd name="T1" fmla="*/ 121 h 287"/>
                  <a:gd name="T2" fmla="*/ 285 w 287"/>
                  <a:gd name="T3" fmla="*/ 121 h 287"/>
                  <a:gd name="T4" fmla="*/ 280 w 287"/>
                  <a:gd name="T5" fmla="*/ 99 h 287"/>
                  <a:gd name="T6" fmla="*/ 272 w 287"/>
                  <a:gd name="T7" fmla="*/ 78 h 287"/>
                  <a:gd name="T8" fmla="*/ 260 w 287"/>
                  <a:gd name="T9" fmla="*/ 59 h 287"/>
                  <a:gd name="T10" fmla="*/ 245 w 287"/>
                  <a:gd name="T11" fmla="*/ 42 h 287"/>
                  <a:gd name="T12" fmla="*/ 228 w 287"/>
                  <a:gd name="T13" fmla="*/ 27 h 287"/>
                  <a:gd name="T14" fmla="*/ 209 w 287"/>
                  <a:gd name="T15" fmla="*/ 16 h 287"/>
                  <a:gd name="T16" fmla="*/ 188 w 287"/>
                  <a:gd name="T17" fmla="*/ 7 h 287"/>
                  <a:gd name="T18" fmla="*/ 166 w 287"/>
                  <a:gd name="T19" fmla="*/ 2 h 287"/>
                  <a:gd name="T20" fmla="*/ 144 w 287"/>
                  <a:gd name="T21" fmla="*/ 0 h 287"/>
                  <a:gd name="T22" fmla="*/ 121 w 287"/>
                  <a:gd name="T23" fmla="*/ 2 h 287"/>
                  <a:gd name="T24" fmla="*/ 99 w 287"/>
                  <a:gd name="T25" fmla="*/ 7 h 287"/>
                  <a:gd name="T26" fmla="*/ 78 w 287"/>
                  <a:gd name="T27" fmla="*/ 16 h 287"/>
                  <a:gd name="T28" fmla="*/ 59 w 287"/>
                  <a:gd name="T29" fmla="*/ 27 h 287"/>
                  <a:gd name="T30" fmla="*/ 42 w 287"/>
                  <a:gd name="T31" fmla="*/ 42 h 287"/>
                  <a:gd name="T32" fmla="*/ 27 w 287"/>
                  <a:gd name="T33" fmla="*/ 59 h 287"/>
                  <a:gd name="T34" fmla="*/ 15 w 287"/>
                  <a:gd name="T35" fmla="*/ 78 h 287"/>
                  <a:gd name="T36" fmla="*/ 7 w 287"/>
                  <a:gd name="T37" fmla="*/ 99 h 287"/>
                  <a:gd name="T38" fmla="*/ 2 w 287"/>
                  <a:gd name="T39" fmla="*/ 121 h 287"/>
                  <a:gd name="T40" fmla="*/ 0 w 287"/>
                  <a:gd name="T41" fmla="*/ 144 h 287"/>
                  <a:gd name="T42" fmla="*/ 2 w 287"/>
                  <a:gd name="T43" fmla="*/ 166 h 287"/>
                  <a:gd name="T44" fmla="*/ 7 w 287"/>
                  <a:gd name="T45" fmla="*/ 188 h 287"/>
                  <a:gd name="T46" fmla="*/ 15 w 287"/>
                  <a:gd name="T47" fmla="*/ 209 h 287"/>
                  <a:gd name="T48" fmla="*/ 27 w 287"/>
                  <a:gd name="T49" fmla="*/ 228 h 287"/>
                  <a:gd name="T50" fmla="*/ 42 w 287"/>
                  <a:gd name="T51" fmla="*/ 245 h 287"/>
                  <a:gd name="T52" fmla="*/ 59 w 287"/>
                  <a:gd name="T53" fmla="*/ 260 h 287"/>
                  <a:gd name="T54" fmla="*/ 78 w 287"/>
                  <a:gd name="T55" fmla="*/ 272 h 287"/>
                  <a:gd name="T56" fmla="*/ 99 w 287"/>
                  <a:gd name="T57" fmla="*/ 280 h 287"/>
                  <a:gd name="T58" fmla="*/ 121 w 287"/>
                  <a:gd name="T59" fmla="*/ 286 h 287"/>
                  <a:gd name="T60" fmla="*/ 144 w 287"/>
                  <a:gd name="T61" fmla="*/ 287 h 287"/>
                  <a:gd name="T62" fmla="*/ 166 w 287"/>
                  <a:gd name="T63" fmla="*/ 286 h 287"/>
                  <a:gd name="T64" fmla="*/ 188 w 287"/>
                  <a:gd name="T65" fmla="*/ 280 h 287"/>
                  <a:gd name="T66" fmla="*/ 209 w 287"/>
                  <a:gd name="T67" fmla="*/ 272 h 287"/>
                  <a:gd name="T68" fmla="*/ 228 w 287"/>
                  <a:gd name="T69" fmla="*/ 260 h 287"/>
                  <a:gd name="T70" fmla="*/ 245 w 287"/>
                  <a:gd name="T71" fmla="*/ 245 h 287"/>
                  <a:gd name="T72" fmla="*/ 260 w 287"/>
                  <a:gd name="T73" fmla="*/ 228 h 287"/>
                  <a:gd name="T74" fmla="*/ 272 w 287"/>
                  <a:gd name="T75" fmla="*/ 209 h 287"/>
                  <a:gd name="T76" fmla="*/ 280 w 287"/>
                  <a:gd name="T77" fmla="*/ 188 h 287"/>
                  <a:gd name="T78" fmla="*/ 285 w 287"/>
                  <a:gd name="T79" fmla="*/ 166 h 287"/>
                  <a:gd name="T80" fmla="*/ 287 w 287"/>
                  <a:gd name="T81" fmla="*/ 144 h 287"/>
                  <a:gd name="T82" fmla="*/ 285 w 287"/>
                  <a:gd name="T83" fmla="*/ 121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7" h="287">
                    <a:moveTo>
                      <a:pt x="285" y="121"/>
                    </a:moveTo>
                    <a:lnTo>
                      <a:pt x="285" y="121"/>
                    </a:lnTo>
                    <a:lnTo>
                      <a:pt x="280" y="99"/>
                    </a:lnTo>
                    <a:lnTo>
                      <a:pt x="272" y="78"/>
                    </a:lnTo>
                    <a:lnTo>
                      <a:pt x="260" y="59"/>
                    </a:lnTo>
                    <a:lnTo>
                      <a:pt x="245" y="42"/>
                    </a:lnTo>
                    <a:lnTo>
                      <a:pt x="228" y="27"/>
                    </a:lnTo>
                    <a:lnTo>
                      <a:pt x="209" y="16"/>
                    </a:lnTo>
                    <a:lnTo>
                      <a:pt x="188" y="7"/>
                    </a:lnTo>
                    <a:lnTo>
                      <a:pt x="166" y="2"/>
                    </a:lnTo>
                    <a:lnTo>
                      <a:pt x="144" y="0"/>
                    </a:lnTo>
                    <a:lnTo>
                      <a:pt x="121" y="2"/>
                    </a:lnTo>
                    <a:lnTo>
                      <a:pt x="99" y="7"/>
                    </a:lnTo>
                    <a:lnTo>
                      <a:pt x="78" y="16"/>
                    </a:lnTo>
                    <a:lnTo>
                      <a:pt x="59" y="27"/>
                    </a:lnTo>
                    <a:lnTo>
                      <a:pt x="42" y="42"/>
                    </a:lnTo>
                    <a:lnTo>
                      <a:pt x="27" y="59"/>
                    </a:lnTo>
                    <a:lnTo>
                      <a:pt x="15" y="78"/>
                    </a:lnTo>
                    <a:lnTo>
                      <a:pt x="7" y="99"/>
                    </a:lnTo>
                    <a:lnTo>
                      <a:pt x="2" y="121"/>
                    </a:lnTo>
                    <a:lnTo>
                      <a:pt x="0" y="144"/>
                    </a:lnTo>
                    <a:lnTo>
                      <a:pt x="2" y="166"/>
                    </a:lnTo>
                    <a:lnTo>
                      <a:pt x="7" y="188"/>
                    </a:lnTo>
                    <a:lnTo>
                      <a:pt x="15" y="209"/>
                    </a:lnTo>
                    <a:lnTo>
                      <a:pt x="27" y="228"/>
                    </a:lnTo>
                    <a:lnTo>
                      <a:pt x="42" y="245"/>
                    </a:lnTo>
                    <a:lnTo>
                      <a:pt x="59" y="260"/>
                    </a:lnTo>
                    <a:lnTo>
                      <a:pt x="78" y="272"/>
                    </a:lnTo>
                    <a:lnTo>
                      <a:pt x="99" y="280"/>
                    </a:lnTo>
                    <a:lnTo>
                      <a:pt x="121" y="286"/>
                    </a:lnTo>
                    <a:lnTo>
                      <a:pt x="144" y="287"/>
                    </a:lnTo>
                    <a:lnTo>
                      <a:pt x="166" y="286"/>
                    </a:lnTo>
                    <a:lnTo>
                      <a:pt x="188" y="280"/>
                    </a:lnTo>
                    <a:lnTo>
                      <a:pt x="209" y="272"/>
                    </a:lnTo>
                    <a:lnTo>
                      <a:pt x="228" y="260"/>
                    </a:lnTo>
                    <a:lnTo>
                      <a:pt x="245" y="245"/>
                    </a:lnTo>
                    <a:lnTo>
                      <a:pt x="260" y="228"/>
                    </a:lnTo>
                    <a:lnTo>
                      <a:pt x="272" y="209"/>
                    </a:lnTo>
                    <a:lnTo>
                      <a:pt x="280" y="188"/>
                    </a:lnTo>
                    <a:lnTo>
                      <a:pt x="285" y="166"/>
                    </a:lnTo>
                    <a:lnTo>
                      <a:pt x="287" y="144"/>
                    </a:lnTo>
                    <a:lnTo>
                      <a:pt x="285" y="121"/>
                    </a:lnTo>
                    <a:close/>
                  </a:path>
                </a:pathLst>
              </a:custGeom>
              <a:solidFill>
                <a:srgbClr val="008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823" name="Freeform 1314"/>
              <p:cNvSpPr>
                <a:spLocks/>
              </p:cNvSpPr>
              <p:nvPr/>
            </p:nvSpPr>
            <p:spPr bwMode="auto">
              <a:xfrm>
                <a:off x="5218" y="3027"/>
                <a:ext cx="148" cy="148"/>
              </a:xfrm>
              <a:custGeom>
                <a:avLst/>
                <a:gdLst>
                  <a:gd name="T0" fmla="*/ 285 w 287"/>
                  <a:gd name="T1" fmla="*/ 121 h 287"/>
                  <a:gd name="T2" fmla="*/ 285 w 287"/>
                  <a:gd name="T3" fmla="*/ 121 h 287"/>
                  <a:gd name="T4" fmla="*/ 280 w 287"/>
                  <a:gd name="T5" fmla="*/ 99 h 287"/>
                  <a:gd name="T6" fmla="*/ 272 w 287"/>
                  <a:gd name="T7" fmla="*/ 78 h 287"/>
                  <a:gd name="T8" fmla="*/ 260 w 287"/>
                  <a:gd name="T9" fmla="*/ 59 h 287"/>
                  <a:gd name="T10" fmla="*/ 245 w 287"/>
                  <a:gd name="T11" fmla="*/ 42 h 287"/>
                  <a:gd name="T12" fmla="*/ 228 w 287"/>
                  <a:gd name="T13" fmla="*/ 27 h 287"/>
                  <a:gd name="T14" fmla="*/ 209 w 287"/>
                  <a:gd name="T15" fmla="*/ 16 h 287"/>
                  <a:gd name="T16" fmla="*/ 188 w 287"/>
                  <a:gd name="T17" fmla="*/ 7 h 287"/>
                  <a:gd name="T18" fmla="*/ 166 w 287"/>
                  <a:gd name="T19" fmla="*/ 2 h 287"/>
                  <a:gd name="T20" fmla="*/ 144 w 287"/>
                  <a:gd name="T21" fmla="*/ 0 h 287"/>
                  <a:gd name="T22" fmla="*/ 121 w 287"/>
                  <a:gd name="T23" fmla="*/ 2 h 287"/>
                  <a:gd name="T24" fmla="*/ 99 w 287"/>
                  <a:gd name="T25" fmla="*/ 7 h 287"/>
                  <a:gd name="T26" fmla="*/ 78 w 287"/>
                  <a:gd name="T27" fmla="*/ 16 h 287"/>
                  <a:gd name="T28" fmla="*/ 59 w 287"/>
                  <a:gd name="T29" fmla="*/ 27 h 287"/>
                  <a:gd name="T30" fmla="*/ 42 w 287"/>
                  <a:gd name="T31" fmla="*/ 42 h 287"/>
                  <a:gd name="T32" fmla="*/ 27 w 287"/>
                  <a:gd name="T33" fmla="*/ 59 h 287"/>
                  <a:gd name="T34" fmla="*/ 15 w 287"/>
                  <a:gd name="T35" fmla="*/ 78 h 287"/>
                  <a:gd name="T36" fmla="*/ 7 w 287"/>
                  <a:gd name="T37" fmla="*/ 99 h 287"/>
                  <a:gd name="T38" fmla="*/ 2 w 287"/>
                  <a:gd name="T39" fmla="*/ 121 h 287"/>
                  <a:gd name="T40" fmla="*/ 0 w 287"/>
                  <a:gd name="T41" fmla="*/ 144 h 287"/>
                  <a:gd name="T42" fmla="*/ 2 w 287"/>
                  <a:gd name="T43" fmla="*/ 166 h 287"/>
                  <a:gd name="T44" fmla="*/ 7 w 287"/>
                  <a:gd name="T45" fmla="*/ 188 h 287"/>
                  <a:gd name="T46" fmla="*/ 15 w 287"/>
                  <a:gd name="T47" fmla="*/ 209 h 287"/>
                  <a:gd name="T48" fmla="*/ 27 w 287"/>
                  <a:gd name="T49" fmla="*/ 228 h 287"/>
                  <a:gd name="T50" fmla="*/ 42 w 287"/>
                  <a:gd name="T51" fmla="*/ 245 h 287"/>
                  <a:gd name="T52" fmla="*/ 59 w 287"/>
                  <a:gd name="T53" fmla="*/ 260 h 287"/>
                  <a:gd name="T54" fmla="*/ 78 w 287"/>
                  <a:gd name="T55" fmla="*/ 272 h 287"/>
                  <a:gd name="T56" fmla="*/ 99 w 287"/>
                  <a:gd name="T57" fmla="*/ 280 h 287"/>
                  <a:gd name="T58" fmla="*/ 121 w 287"/>
                  <a:gd name="T59" fmla="*/ 286 h 287"/>
                  <a:gd name="T60" fmla="*/ 144 w 287"/>
                  <a:gd name="T61" fmla="*/ 287 h 287"/>
                  <a:gd name="T62" fmla="*/ 166 w 287"/>
                  <a:gd name="T63" fmla="*/ 286 h 287"/>
                  <a:gd name="T64" fmla="*/ 188 w 287"/>
                  <a:gd name="T65" fmla="*/ 280 h 287"/>
                  <a:gd name="T66" fmla="*/ 209 w 287"/>
                  <a:gd name="T67" fmla="*/ 272 h 287"/>
                  <a:gd name="T68" fmla="*/ 228 w 287"/>
                  <a:gd name="T69" fmla="*/ 260 h 287"/>
                  <a:gd name="T70" fmla="*/ 245 w 287"/>
                  <a:gd name="T71" fmla="*/ 245 h 287"/>
                  <a:gd name="T72" fmla="*/ 260 w 287"/>
                  <a:gd name="T73" fmla="*/ 228 h 287"/>
                  <a:gd name="T74" fmla="*/ 272 w 287"/>
                  <a:gd name="T75" fmla="*/ 209 h 287"/>
                  <a:gd name="T76" fmla="*/ 280 w 287"/>
                  <a:gd name="T77" fmla="*/ 188 h 287"/>
                  <a:gd name="T78" fmla="*/ 285 w 287"/>
                  <a:gd name="T79" fmla="*/ 166 h 287"/>
                  <a:gd name="T80" fmla="*/ 287 w 287"/>
                  <a:gd name="T81" fmla="*/ 144 h 287"/>
                  <a:gd name="T82" fmla="*/ 285 w 287"/>
                  <a:gd name="T83" fmla="*/ 121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7" h="287">
                    <a:moveTo>
                      <a:pt x="285" y="121"/>
                    </a:moveTo>
                    <a:lnTo>
                      <a:pt x="285" y="121"/>
                    </a:lnTo>
                    <a:lnTo>
                      <a:pt x="280" y="99"/>
                    </a:lnTo>
                    <a:lnTo>
                      <a:pt x="272" y="78"/>
                    </a:lnTo>
                    <a:lnTo>
                      <a:pt x="260" y="59"/>
                    </a:lnTo>
                    <a:lnTo>
                      <a:pt x="245" y="42"/>
                    </a:lnTo>
                    <a:lnTo>
                      <a:pt x="228" y="27"/>
                    </a:lnTo>
                    <a:lnTo>
                      <a:pt x="209" y="16"/>
                    </a:lnTo>
                    <a:lnTo>
                      <a:pt x="188" y="7"/>
                    </a:lnTo>
                    <a:lnTo>
                      <a:pt x="166" y="2"/>
                    </a:lnTo>
                    <a:lnTo>
                      <a:pt x="144" y="0"/>
                    </a:lnTo>
                    <a:lnTo>
                      <a:pt x="121" y="2"/>
                    </a:lnTo>
                    <a:lnTo>
                      <a:pt x="99" y="7"/>
                    </a:lnTo>
                    <a:lnTo>
                      <a:pt x="78" y="16"/>
                    </a:lnTo>
                    <a:lnTo>
                      <a:pt x="59" y="27"/>
                    </a:lnTo>
                    <a:lnTo>
                      <a:pt x="42" y="42"/>
                    </a:lnTo>
                    <a:lnTo>
                      <a:pt x="27" y="59"/>
                    </a:lnTo>
                    <a:lnTo>
                      <a:pt x="15" y="78"/>
                    </a:lnTo>
                    <a:lnTo>
                      <a:pt x="7" y="99"/>
                    </a:lnTo>
                    <a:lnTo>
                      <a:pt x="2" y="121"/>
                    </a:lnTo>
                    <a:lnTo>
                      <a:pt x="0" y="144"/>
                    </a:lnTo>
                    <a:lnTo>
                      <a:pt x="2" y="166"/>
                    </a:lnTo>
                    <a:lnTo>
                      <a:pt x="7" y="188"/>
                    </a:lnTo>
                    <a:lnTo>
                      <a:pt x="15" y="209"/>
                    </a:lnTo>
                    <a:lnTo>
                      <a:pt x="27" y="228"/>
                    </a:lnTo>
                    <a:lnTo>
                      <a:pt x="42" y="245"/>
                    </a:lnTo>
                    <a:lnTo>
                      <a:pt x="59" y="260"/>
                    </a:lnTo>
                    <a:lnTo>
                      <a:pt x="78" y="272"/>
                    </a:lnTo>
                    <a:lnTo>
                      <a:pt x="99" y="280"/>
                    </a:lnTo>
                    <a:lnTo>
                      <a:pt x="121" y="286"/>
                    </a:lnTo>
                    <a:lnTo>
                      <a:pt x="144" y="287"/>
                    </a:lnTo>
                    <a:lnTo>
                      <a:pt x="166" y="286"/>
                    </a:lnTo>
                    <a:lnTo>
                      <a:pt x="188" y="280"/>
                    </a:lnTo>
                    <a:lnTo>
                      <a:pt x="209" y="272"/>
                    </a:lnTo>
                    <a:lnTo>
                      <a:pt x="228" y="260"/>
                    </a:lnTo>
                    <a:lnTo>
                      <a:pt x="245" y="245"/>
                    </a:lnTo>
                    <a:lnTo>
                      <a:pt x="260" y="228"/>
                    </a:lnTo>
                    <a:lnTo>
                      <a:pt x="272" y="209"/>
                    </a:lnTo>
                    <a:lnTo>
                      <a:pt x="280" y="188"/>
                    </a:lnTo>
                    <a:lnTo>
                      <a:pt x="285" y="166"/>
                    </a:lnTo>
                    <a:lnTo>
                      <a:pt x="287" y="144"/>
                    </a:lnTo>
                    <a:lnTo>
                      <a:pt x="285" y="121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824" name="Freeform 1315"/>
              <p:cNvSpPr>
                <a:spLocks/>
              </p:cNvSpPr>
              <p:nvPr/>
            </p:nvSpPr>
            <p:spPr bwMode="auto">
              <a:xfrm>
                <a:off x="5602" y="1709"/>
                <a:ext cx="102" cy="103"/>
              </a:xfrm>
              <a:custGeom>
                <a:avLst/>
                <a:gdLst>
                  <a:gd name="T0" fmla="*/ 0 w 199"/>
                  <a:gd name="T1" fmla="*/ 0 h 199"/>
                  <a:gd name="T2" fmla="*/ 0 w 199"/>
                  <a:gd name="T3" fmla="*/ 0 h 199"/>
                  <a:gd name="T4" fmla="*/ 0 w 199"/>
                  <a:gd name="T5" fmla="*/ 199 h 199"/>
                  <a:gd name="T6" fmla="*/ 199 w 199"/>
                  <a:gd name="T7" fmla="*/ 199 h 199"/>
                  <a:gd name="T8" fmla="*/ 199 w 199"/>
                  <a:gd name="T9" fmla="*/ 0 h 199"/>
                  <a:gd name="T10" fmla="*/ 0 w 199"/>
                  <a:gd name="T1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199">
                    <a:moveTo>
                      <a:pt x="0" y="0"/>
                    </a:moveTo>
                    <a:lnTo>
                      <a:pt x="0" y="0"/>
                    </a:lnTo>
                    <a:lnTo>
                      <a:pt x="0" y="199"/>
                    </a:lnTo>
                    <a:lnTo>
                      <a:pt x="199" y="199"/>
                    </a:lnTo>
                    <a:lnTo>
                      <a:pt x="19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825" name="Freeform 1316"/>
              <p:cNvSpPr>
                <a:spLocks/>
              </p:cNvSpPr>
              <p:nvPr/>
            </p:nvSpPr>
            <p:spPr bwMode="auto">
              <a:xfrm>
                <a:off x="5602" y="1709"/>
                <a:ext cx="102" cy="103"/>
              </a:xfrm>
              <a:custGeom>
                <a:avLst/>
                <a:gdLst>
                  <a:gd name="T0" fmla="*/ 0 w 199"/>
                  <a:gd name="T1" fmla="*/ 0 h 199"/>
                  <a:gd name="T2" fmla="*/ 0 w 199"/>
                  <a:gd name="T3" fmla="*/ 0 h 199"/>
                  <a:gd name="T4" fmla="*/ 0 w 199"/>
                  <a:gd name="T5" fmla="*/ 199 h 199"/>
                  <a:gd name="T6" fmla="*/ 199 w 199"/>
                  <a:gd name="T7" fmla="*/ 199 h 199"/>
                  <a:gd name="T8" fmla="*/ 199 w 199"/>
                  <a:gd name="T9" fmla="*/ 0 h 199"/>
                  <a:gd name="T10" fmla="*/ 0 w 199"/>
                  <a:gd name="T1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199">
                    <a:moveTo>
                      <a:pt x="0" y="0"/>
                    </a:moveTo>
                    <a:lnTo>
                      <a:pt x="0" y="0"/>
                    </a:lnTo>
                    <a:lnTo>
                      <a:pt x="0" y="199"/>
                    </a:lnTo>
                    <a:lnTo>
                      <a:pt x="199" y="199"/>
                    </a:lnTo>
                    <a:lnTo>
                      <a:pt x="199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826" name="Freeform 1317"/>
              <p:cNvSpPr>
                <a:spLocks/>
              </p:cNvSpPr>
              <p:nvPr/>
            </p:nvSpPr>
            <p:spPr bwMode="auto">
              <a:xfrm>
                <a:off x="5817" y="1658"/>
                <a:ext cx="74" cy="74"/>
              </a:xfrm>
              <a:custGeom>
                <a:avLst/>
                <a:gdLst>
                  <a:gd name="T0" fmla="*/ 0 w 144"/>
                  <a:gd name="T1" fmla="*/ 0 h 143"/>
                  <a:gd name="T2" fmla="*/ 0 w 144"/>
                  <a:gd name="T3" fmla="*/ 0 h 143"/>
                  <a:gd name="T4" fmla="*/ 0 w 144"/>
                  <a:gd name="T5" fmla="*/ 143 h 143"/>
                  <a:gd name="T6" fmla="*/ 144 w 144"/>
                  <a:gd name="T7" fmla="*/ 143 h 143"/>
                  <a:gd name="T8" fmla="*/ 144 w 144"/>
                  <a:gd name="T9" fmla="*/ 0 h 143"/>
                  <a:gd name="T10" fmla="*/ 0 w 144"/>
                  <a:gd name="T11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4" h="143">
                    <a:moveTo>
                      <a:pt x="0" y="0"/>
                    </a:moveTo>
                    <a:lnTo>
                      <a:pt x="0" y="0"/>
                    </a:lnTo>
                    <a:lnTo>
                      <a:pt x="0" y="143"/>
                    </a:lnTo>
                    <a:lnTo>
                      <a:pt x="144" y="143"/>
                    </a:lnTo>
                    <a:lnTo>
                      <a:pt x="1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827" name="Freeform 1318"/>
              <p:cNvSpPr>
                <a:spLocks/>
              </p:cNvSpPr>
              <p:nvPr/>
            </p:nvSpPr>
            <p:spPr bwMode="auto">
              <a:xfrm>
                <a:off x="5817" y="1658"/>
                <a:ext cx="74" cy="74"/>
              </a:xfrm>
              <a:custGeom>
                <a:avLst/>
                <a:gdLst>
                  <a:gd name="T0" fmla="*/ 0 w 144"/>
                  <a:gd name="T1" fmla="*/ 0 h 143"/>
                  <a:gd name="T2" fmla="*/ 0 w 144"/>
                  <a:gd name="T3" fmla="*/ 0 h 143"/>
                  <a:gd name="T4" fmla="*/ 0 w 144"/>
                  <a:gd name="T5" fmla="*/ 143 h 143"/>
                  <a:gd name="T6" fmla="*/ 144 w 144"/>
                  <a:gd name="T7" fmla="*/ 143 h 143"/>
                  <a:gd name="T8" fmla="*/ 144 w 144"/>
                  <a:gd name="T9" fmla="*/ 0 h 143"/>
                  <a:gd name="T10" fmla="*/ 0 w 144"/>
                  <a:gd name="T11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4" h="143">
                    <a:moveTo>
                      <a:pt x="0" y="0"/>
                    </a:moveTo>
                    <a:lnTo>
                      <a:pt x="0" y="0"/>
                    </a:lnTo>
                    <a:lnTo>
                      <a:pt x="0" y="143"/>
                    </a:lnTo>
                    <a:lnTo>
                      <a:pt x="144" y="143"/>
                    </a:lnTo>
                    <a:lnTo>
                      <a:pt x="144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828" name="Freeform 1319"/>
              <p:cNvSpPr>
                <a:spLocks/>
              </p:cNvSpPr>
              <p:nvPr/>
            </p:nvSpPr>
            <p:spPr bwMode="auto">
              <a:xfrm>
                <a:off x="5370" y="2037"/>
                <a:ext cx="134" cy="117"/>
              </a:xfrm>
              <a:custGeom>
                <a:avLst/>
                <a:gdLst>
                  <a:gd name="T0" fmla="*/ 261 w 261"/>
                  <a:gd name="T1" fmla="*/ 0 h 226"/>
                  <a:gd name="T2" fmla="*/ 261 w 261"/>
                  <a:gd name="T3" fmla="*/ 0 h 226"/>
                  <a:gd name="T4" fmla="*/ 0 w 261"/>
                  <a:gd name="T5" fmla="*/ 0 h 226"/>
                  <a:gd name="T6" fmla="*/ 130 w 261"/>
                  <a:gd name="T7" fmla="*/ 226 h 226"/>
                  <a:gd name="T8" fmla="*/ 261 w 261"/>
                  <a:gd name="T9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226">
                    <a:moveTo>
                      <a:pt x="261" y="0"/>
                    </a:moveTo>
                    <a:lnTo>
                      <a:pt x="261" y="0"/>
                    </a:lnTo>
                    <a:lnTo>
                      <a:pt x="0" y="0"/>
                    </a:lnTo>
                    <a:lnTo>
                      <a:pt x="130" y="22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008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829" name="Freeform 1320"/>
              <p:cNvSpPr>
                <a:spLocks/>
              </p:cNvSpPr>
              <p:nvPr/>
            </p:nvSpPr>
            <p:spPr bwMode="auto">
              <a:xfrm>
                <a:off x="5370" y="2037"/>
                <a:ext cx="134" cy="117"/>
              </a:xfrm>
              <a:custGeom>
                <a:avLst/>
                <a:gdLst>
                  <a:gd name="T0" fmla="*/ 261 w 261"/>
                  <a:gd name="T1" fmla="*/ 0 h 226"/>
                  <a:gd name="T2" fmla="*/ 261 w 261"/>
                  <a:gd name="T3" fmla="*/ 0 h 226"/>
                  <a:gd name="T4" fmla="*/ 0 w 261"/>
                  <a:gd name="T5" fmla="*/ 0 h 226"/>
                  <a:gd name="T6" fmla="*/ 130 w 261"/>
                  <a:gd name="T7" fmla="*/ 226 h 226"/>
                  <a:gd name="T8" fmla="*/ 261 w 261"/>
                  <a:gd name="T9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226">
                    <a:moveTo>
                      <a:pt x="261" y="0"/>
                    </a:moveTo>
                    <a:lnTo>
                      <a:pt x="261" y="0"/>
                    </a:lnTo>
                    <a:lnTo>
                      <a:pt x="0" y="0"/>
                    </a:lnTo>
                    <a:lnTo>
                      <a:pt x="130" y="226"/>
                    </a:lnTo>
                    <a:lnTo>
                      <a:pt x="261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830" name="Freeform 1321"/>
              <p:cNvSpPr>
                <a:spLocks/>
              </p:cNvSpPr>
              <p:nvPr/>
            </p:nvSpPr>
            <p:spPr bwMode="auto">
              <a:xfrm>
                <a:off x="6222" y="2341"/>
                <a:ext cx="166" cy="175"/>
              </a:xfrm>
              <a:custGeom>
                <a:avLst/>
                <a:gdLst>
                  <a:gd name="T0" fmla="*/ 199 w 322"/>
                  <a:gd name="T1" fmla="*/ 0 h 338"/>
                  <a:gd name="T2" fmla="*/ 199 w 322"/>
                  <a:gd name="T3" fmla="*/ 0 h 338"/>
                  <a:gd name="T4" fmla="*/ 0 w 322"/>
                  <a:gd name="T5" fmla="*/ 65 h 338"/>
                  <a:gd name="T6" fmla="*/ 0 w 322"/>
                  <a:gd name="T7" fmla="*/ 274 h 338"/>
                  <a:gd name="T8" fmla="*/ 199 w 322"/>
                  <a:gd name="T9" fmla="*/ 338 h 338"/>
                  <a:gd name="T10" fmla="*/ 322 w 322"/>
                  <a:gd name="T11" fmla="*/ 169 h 338"/>
                  <a:gd name="T12" fmla="*/ 199 w 322"/>
                  <a:gd name="T13" fmla="*/ 0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338">
                    <a:moveTo>
                      <a:pt x="199" y="0"/>
                    </a:moveTo>
                    <a:lnTo>
                      <a:pt x="199" y="0"/>
                    </a:lnTo>
                    <a:lnTo>
                      <a:pt x="0" y="65"/>
                    </a:lnTo>
                    <a:lnTo>
                      <a:pt x="0" y="274"/>
                    </a:lnTo>
                    <a:lnTo>
                      <a:pt x="199" y="338"/>
                    </a:lnTo>
                    <a:lnTo>
                      <a:pt x="322" y="169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rgbClr val="800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831" name="Freeform 1322"/>
              <p:cNvSpPr>
                <a:spLocks/>
              </p:cNvSpPr>
              <p:nvPr/>
            </p:nvSpPr>
            <p:spPr bwMode="auto">
              <a:xfrm>
                <a:off x="6222" y="2341"/>
                <a:ext cx="166" cy="175"/>
              </a:xfrm>
              <a:custGeom>
                <a:avLst/>
                <a:gdLst>
                  <a:gd name="T0" fmla="*/ 199 w 322"/>
                  <a:gd name="T1" fmla="*/ 0 h 338"/>
                  <a:gd name="T2" fmla="*/ 199 w 322"/>
                  <a:gd name="T3" fmla="*/ 0 h 338"/>
                  <a:gd name="T4" fmla="*/ 0 w 322"/>
                  <a:gd name="T5" fmla="*/ 65 h 338"/>
                  <a:gd name="T6" fmla="*/ 0 w 322"/>
                  <a:gd name="T7" fmla="*/ 274 h 338"/>
                  <a:gd name="T8" fmla="*/ 199 w 322"/>
                  <a:gd name="T9" fmla="*/ 338 h 338"/>
                  <a:gd name="T10" fmla="*/ 322 w 322"/>
                  <a:gd name="T11" fmla="*/ 169 h 338"/>
                  <a:gd name="T12" fmla="*/ 199 w 322"/>
                  <a:gd name="T13" fmla="*/ 0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338">
                    <a:moveTo>
                      <a:pt x="199" y="0"/>
                    </a:moveTo>
                    <a:lnTo>
                      <a:pt x="199" y="0"/>
                    </a:lnTo>
                    <a:lnTo>
                      <a:pt x="0" y="65"/>
                    </a:lnTo>
                    <a:lnTo>
                      <a:pt x="0" y="274"/>
                    </a:lnTo>
                    <a:lnTo>
                      <a:pt x="199" y="338"/>
                    </a:lnTo>
                    <a:lnTo>
                      <a:pt x="322" y="169"/>
                    </a:lnTo>
                    <a:lnTo>
                      <a:pt x="199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832" name="Freeform 1323"/>
              <p:cNvSpPr>
                <a:spLocks/>
              </p:cNvSpPr>
              <p:nvPr/>
            </p:nvSpPr>
            <p:spPr bwMode="auto">
              <a:xfrm>
                <a:off x="6563" y="2243"/>
                <a:ext cx="63" cy="66"/>
              </a:xfrm>
              <a:custGeom>
                <a:avLst/>
                <a:gdLst>
                  <a:gd name="T0" fmla="*/ 76 w 122"/>
                  <a:gd name="T1" fmla="*/ 0 h 129"/>
                  <a:gd name="T2" fmla="*/ 76 w 122"/>
                  <a:gd name="T3" fmla="*/ 0 h 129"/>
                  <a:gd name="T4" fmla="*/ 0 w 122"/>
                  <a:gd name="T5" fmla="*/ 24 h 129"/>
                  <a:gd name="T6" fmla="*/ 0 w 122"/>
                  <a:gd name="T7" fmla="*/ 104 h 129"/>
                  <a:gd name="T8" fmla="*/ 76 w 122"/>
                  <a:gd name="T9" fmla="*/ 129 h 129"/>
                  <a:gd name="T10" fmla="*/ 122 w 122"/>
                  <a:gd name="T11" fmla="*/ 64 h 129"/>
                  <a:gd name="T12" fmla="*/ 76 w 122"/>
                  <a:gd name="T13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2" h="129">
                    <a:moveTo>
                      <a:pt x="76" y="0"/>
                    </a:moveTo>
                    <a:lnTo>
                      <a:pt x="76" y="0"/>
                    </a:lnTo>
                    <a:lnTo>
                      <a:pt x="0" y="24"/>
                    </a:lnTo>
                    <a:lnTo>
                      <a:pt x="0" y="104"/>
                    </a:lnTo>
                    <a:lnTo>
                      <a:pt x="76" y="129"/>
                    </a:lnTo>
                    <a:lnTo>
                      <a:pt x="122" y="64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800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833" name="Freeform 1324"/>
              <p:cNvSpPr>
                <a:spLocks/>
              </p:cNvSpPr>
              <p:nvPr/>
            </p:nvSpPr>
            <p:spPr bwMode="auto">
              <a:xfrm>
                <a:off x="6563" y="2243"/>
                <a:ext cx="63" cy="66"/>
              </a:xfrm>
              <a:custGeom>
                <a:avLst/>
                <a:gdLst>
                  <a:gd name="T0" fmla="*/ 76 w 122"/>
                  <a:gd name="T1" fmla="*/ 0 h 129"/>
                  <a:gd name="T2" fmla="*/ 76 w 122"/>
                  <a:gd name="T3" fmla="*/ 0 h 129"/>
                  <a:gd name="T4" fmla="*/ 0 w 122"/>
                  <a:gd name="T5" fmla="*/ 24 h 129"/>
                  <a:gd name="T6" fmla="*/ 0 w 122"/>
                  <a:gd name="T7" fmla="*/ 104 h 129"/>
                  <a:gd name="T8" fmla="*/ 76 w 122"/>
                  <a:gd name="T9" fmla="*/ 129 h 129"/>
                  <a:gd name="T10" fmla="*/ 122 w 122"/>
                  <a:gd name="T11" fmla="*/ 64 h 129"/>
                  <a:gd name="T12" fmla="*/ 76 w 122"/>
                  <a:gd name="T13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2" h="129">
                    <a:moveTo>
                      <a:pt x="76" y="0"/>
                    </a:moveTo>
                    <a:lnTo>
                      <a:pt x="76" y="0"/>
                    </a:lnTo>
                    <a:lnTo>
                      <a:pt x="0" y="24"/>
                    </a:lnTo>
                    <a:lnTo>
                      <a:pt x="0" y="104"/>
                    </a:lnTo>
                    <a:lnTo>
                      <a:pt x="76" y="129"/>
                    </a:lnTo>
                    <a:lnTo>
                      <a:pt x="122" y="64"/>
                    </a:lnTo>
                    <a:lnTo>
                      <a:pt x="76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834" name="Freeform 1325"/>
              <p:cNvSpPr>
                <a:spLocks/>
              </p:cNvSpPr>
              <p:nvPr/>
            </p:nvSpPr>
            <p:spPr bwMode="auto">
              <a:xfrm>
                <a:off x="6178" y="2563"/>
                <a:ext cx="148" cy="149"/>
              </a:xfrm>
              <a:custGeom>
                <a:avLst/>
                <a:gdLst>
                  <a:gd name="T0" fmla="*/ 286 w 287"/>
                  <a:gd name="T1" fmla="*/ 121 h 288"/>
                  <a:gd name="T2" fmla="*/ 286 w 287"/>
                  <a:gd name="T3" fmla="*/ 121 h 288"/>
                  <a:gd name="T4" fmla="*/ 280 w 287"/>
                  <a:gd name="T5" fmla="*/ 99 h 288"/>
                  <a:gd name="T6" fmla="*/ 272 w 287"/>
                  <a:gd name="T7" fmla="*/ 79 h 288"/>
                  <a:gd name="T8" fmla="*/ 260 w 287"/>
                  <a:gd name="T9" fmla="*/ 59 h 288"/>
                  <a:gd name="T10" fmla="*/ 245 w 287"/>
                  <a:gd name="T11" fmla="*/ 42 h 288"/>
                  <a:gd name="T12" fmla="*/ 228 w 287"/>
                  <a:gd name="T13" fmla="*/ 28 h 288"/>
                  <a:gd name="T14" fmla="*/ 209 w 287"/>
                  <a:gd name="T15" fmla="*/ 16 h 288"/>
                  <a:gd name="T16" fmla="*/ 188 w 287"/>
                  <a:gd name="T17" fmla="*/ 7 h 288"/>
                  <a:gd name="T18" fmla="*/ 166 w 287"/>
                  <a:gd name="T19" fmla="*/ 2 h 288"/>
                  <a:gd name="T20" fmla="*/ 144 w 287"/>
                  <a:gd name="T21" fmla="*/ 0 h 288"/>
                  <a:gd name="T22" fmla="*/ 121 w 287"/>
                  <a:gd name="T23" fmla="*/ 2 h 288"/>
                  <a:gd name="T24" fmla="*/ 99 w 287"/>
                  <a:gd name="T25" fmla="*/ 7 h 288"/>
                  <a:gd name="T26" fmla="*/ 78 w 287"/>
                  <a:gd name="T27" fmla="*/ 16 h 288"/>
                  <a:gd name="T28" fmla="*/ 59 w 287"/>
                  <a:gd name="T29" fmla="*/ 28 h 288"/>
                  <a:gd name="T30" fmla="*/ 42 w 287"/>
                  <a:gd name="T31" fmla="*/ 42 h 288"/>
                  <a:gd name="T32" fmla="*/ 27 w 287"/>
                  <a:gd name="T33" fmla="*/ 59 h 288"/>
                  <a:gd name="T34" fmla="*/ 16 w 287"/>
                  <a:gd name="T35" fmla="*/ 79 h 288"/>
                  <a:gd name="T36" fmla="*/ 7 w 287"/>
                  <a:gd name="T37" fmla="*/ 99 h 288"/>
                  <a:gd name="T38" fmla="*/ 2 w 287"/>
                  <a:gd name="T39" fmla="*/ 121 h 288"/>
                  <a:gd name="T40" fmla="*/ 0 w 287"/>
                  <a:gd name="T41" fmla="*/ 144 h 288"/>
                  <a:gd name="T42" fmla="*/ 2 w 287"/>
                  <a:gd name="T43" fmla="*/ 166 h 288"/>
                  <a:gd name="T44" fmla="*/ 7 w 287"/>
                  <a:gd name="T45" fmla="*/ 188 h 288"/>
                  <a:gd name="T46" fmla="*/ 16 w 287"/>
                  <a:gd name="T47" fmla="*/ 209 h 288"/>
                  <a:gd name="T48" fmla="*/ 27 w 287"/>
                  <a:gd name="T49" fmla="*/ 228 h 288"/>
                  <a:gd name="T50" fmla="*/ 42 w 287"/>
                  <a:gd name="T51" fmla="*/ 245 h 288"/>
                  <a:gd name="T52" fmla="*/ 59 w 287"/>
                  <a:gd name="T53" fmla="*/ 260 h 288"/>
                  <a:gd name="T54" fmla="*/ 78 w 287"/>
                  <a:gd name="T55" fmla="*/ 272 h 288"/>
                  <a:gd name="T56" fmla="*/ 99 w 287"/>
                  <a:gd name="T57" fmla="*/ 280 h 288"/>
                  <a:gd name="T58" fmla="*/ 121 w 287"/>
                  <a:gd name="T59" fmla="*/ 286 h 288"/>
                  <a:gd name="T60" fmla="*/ 144 w 287"/>
                  <a:gd name="T61" fmla="*/ 288 h 288"/>
                  <a:gd name="T62" fmla="*/ 166 w 287"/>
                  <a:gd name="T63" fmla="*/ 286 h 288"/>
                  <a:gd name="T64" fmla="*/ 188 w 287"/>
                  <a:gd name="T65" fmla="*/ 280 h 288"/>
                  <a:gd name="T66" fmla="*/ 209 w 287"/>
                  <a:gd name="T67" fmla="*/ 272 h 288"/>
                  <a:gd name="T68" fmla="*/ 228 w 287"/>
                  <a:gd name="T69" fmla="*/ 260 h 288"/>
                  <a:gd name="T70" fmla="*/ 245 w 287"/>
                  <a:gd name="T71" fmla="*/ 245 h 288"/>
                  <a:gd name="T72" fmla="*/ 260 w 287"/>
                  <a:gd name="T73" fmla="*/ 228 h 288"/>
                  <a:gd name="T74" fmla="*/ 272 w 287"/>
                  <a:gd name="T75" fmla="*/ 209 h 288"/>
                  <a:gd name="T76" fmla="*/ 280 w 287"/>
                  <a:gd name="T77" fmla="*/ 188 h 288"/>
                  <a:gd name="T78" fmla="*/ 286 w 287"/>
                  <a:gd name="T79" fmla="*/ 166 h 288"/>
                  <a:gd name="T80" fmla="*/ 287 w 287"/>
                  <a:gd name="T81" fmla="*/ 144 h 288"/>
                  <a:gd name="T82" fmla="*/ 286 w 287"/>
                  <a:gd name="T83" fmla="*/ 121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7" h="288">
                    <a:moveTo>
                      <a:pt x="286" y="121"/>
                    </a:moveTo>
                    <a:lnTo>
                      <a:pt x="286" y="121"/>
                    </a:lnTo>
                    <a:lnTo>
                      <a:pt x="280" y="99"/>
                    </a:lnTo>
                    <a:lnTo>
                      <a:pt x="272" y="79"/>
                    </a:lnTo>
                    <a:lnTo>
                      <a:pt x="260" y="59"/>
                    </a:lnTo>
                    <a:lnTo>
                      <a:pt x="245" y="42"/>
                    </a:lnTo>
                    <a:lnTo>
                      <a:pt x="228" y="28"/>
                    </a:lnTo>
                    <a:lnTo>
                      <a:pt x="209" y="16"/>
                    </a:lnTo>
                    <a:lnTo>
                      <a:pt x="188" y="7"/>
                    </a:lnTo>
                    <a:lnTo>
                      <a:pt x="166" y="2"/>
                    </a:lnTo>
                    <a:lnTo>
                      <a:pt x="144" y="0"/>
                    </a:lnTo>
                    <a:lnTo>
                      <a:pt x="121" y="2"/>
                    </a:lnTo>
                    <a:lnTo>
                      <a:pt x="99" y="7"/>
                    </a:lnTo>
                    <a:lnTo>
                      <a:pt x="78" y="16"/>
                    </a:lnTo>
                    <a:lnTo>
                      <a:pt x="59" y="28"/>
                    </a:lnTo>
                    <a:lnTo>
                      <a:pt x="42" y="42"/>
                    </a:lnTo>
                    <a:lnTo>
                      <a:pt x="27" y="59"/>
                    </a:lnTo>
                    <a:lnTo>
                      <a:pt x="16" y="79"/>
                    </a:lnTo>
                    <a:lnTo>
                      <a:pt x="7" y="99"/>
                    </a:lnTo>
                    <a:lnTo>
                      <a:pt x="2" y="121"/>
                    </a:lnTo>
                    <a:lnTo>
                      <a:pt x="0" y="144"/>
                    </a:lnTo>
                    <a:lnTo>
                      <a:pt x="2" y="166"/>
                    </a:lnTo>
                    <a:lnTo>
                      <a:pt x="7" y="188"/>
                    </a:lnTo>
                    <a:lnTo>
                      <a:pt x="16" y="209"/>
                    </a:lnTo>
                    <a:lnTo>
                      <a:pt x="27" y="228"/>
                    </a:lnTo>
                    <a:lnTo>
                      <a:pt x="42" y="245"/>
                    </a:lnTo>
                    <a:lnTo>
                      <a:pt x="59" y="260"/>
                    </a:lnTo>
                    <a:lnTo>
                      <a:pt x="78" y="272"/>
                    </a:lnTo>
                    <a:lnTo>
                      <a:pt x="99" y="280"/>
                    </a:lnTo>
                    <a:lnTo>
                      <a:pt x="121" y="286"/>
                    </a:lnTo>
                    <a:lnTo>
                      <a:pt x="144" y="288"/>
                    </a:lnTo>
                    <a:lnTo>
                      <a:pt x="166" y="286"/>
                    </a:lnTo>
                    <a:lnTo>
                      <a:pt x="188" y="280"/>
                    </a:lnTo>
                    <a:lnTo>
                      <a:pt x="209" y="272"/>
                    </a:lnTo>
                    <a:lnTo>
                      <a:pt x="228" y="260"/>
                    </a:lnTo>
                    <a:lnTo>
                      <a:pt x="245" y="245"/>
                    </a:lnTo>
                    <a:lnTo>
                      <a:pt x="260" y="228"/>
                    </a:lnTo>
                    <a:lnTo>
                      <a:pt x="272" y="209"/>
                    </a:lnTo>
                    <a:lnTo>
                      <a:pt x="280" y="188"/>
                    </a:lnTo>
                    <a:lnTo>
                      <a:pt x="286" y="166"/>
                    </a:lnTo>
                    <a:lnTo>
                      <a:pt x="287" y="144"/>
                    </a:lnTo>
                    <a:lnTo>
                      <a:pt x="286" y="121"/>
                    </a:lnTo>
                    <a:close/>
                  </a:path>
                </a:pathLst>
              </a:custGeom>
              <a:solidFill>
                <a:srgbClr val="800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835" name="Freeform 1326"/>
              <p:cNvSpPr>
                <a:spLocks/>
              </p:cNvSpPr>
              <p:nvPr/>
            </p:nvSpPr>
            <p:spPr bwMode="auto">
              <a:xfrm>
                <a:off x="6178" y="2563"/>
                <a:ext cx="148" cy="149"/>
              </a:xfrm>
              <a:custGeom>
                <a:avLst/>
                <a:gdLst>
                  <a:gd name="T0" fmla="*/ 286 w 287"/>
                  <a:gd name="T1" fmla="*/ 121 h 288"/>
                  <a:gd name="T2" fmla="*/ 286 w 287"/>
                  <a:gd name="T3" fmla="*/ 121 h 288"/>
                  <a:gd name="T4" fmla="*/ 280 w 287"/>
                  <a:gd name="T5" fmla="*/ 99 h 288"/>
                  <a:gd name="T6" fmla="*/ 272 w 287"/>
                  <a:gd name="T7" fmla="*/ 79 h 288"/>
                  <a:gd name="T8" fmla="*/ 260 w 287"/>
                  <a:gd name="T9" fmla="*/ 59 h 288"/>
                  <a:gd name="T10" fmla="*/ 245 w 287"/>
                  <a:gd name="T11" fmla="*/ 42 h 288"/>
                  <a:gd name="T12" fmla="*/ 228 w 287"/>
                  <a:gd name="T13" fmla="*/ 28 h 288"/>
                  <a:gd name="T14" fmla="*/ 209 w 287"/>
                  <a:gd name="T15" fmla="*/ 16 h 288"/>
                  <a:gd name="T16" fmla="*/ 188 w 287"/>
                  <a:gd name="T17" fmla="*/ 7 h 288"/>
                  <a:gd name="T18" fmla="*/ 166 w 287"/>
                  <a:gd name="T19" fmla="*/ 2 h 288"/>
                  <a:gd name="T20" fmla="*/ 144 w 287"/>
                  <a:gd name="T21" fmla="*/ 0 h 288"/>
                  <a:gd name="T22" fmla="*/ 121 w 287"/>
                  <a:gd name="T23" fmla="*/ 2 h 288"/>
                  <a:gd name="T24" fmla="*/ 99 w 287"/>
                  <a:gd name="T25" fmla="*/ 7 h 288"/>
                  <a:gd name="T26" fmla="*/ 78 w 287"/>
                  <a:gd name="T27" fmla="*/ 16 h 288"/>
                  <a:gd name="T28" fmla="*/ 59 w 287"/>
                  <a:gd name="T29" fmla="*/ 28 h 288"/>
                  <a:gd name="T30" fmla="*/ 42 w 287"/>
                  <a:gd name="T31" fmla="*/ 42 h 288"/>
                  <a:gd name="T32" fmla="*/ 27 w 287"/>
                  <a:gd name="T33" fmla="*/ 59 h 288"/>
                  <a:gd name="T34" fmla="*/ 16 w 287"/>
                  <a:gd name="T35" fmla="*/ 79 h 288"/>
                  <a:gd name="T36" fmla="*/ 7 w 287"/>
                  <a:gd name="T37" fmla="*/ 99 h 288"/>
                  <a:gd name="T38" fmla="*/ 2 w 287"/>
                  <a:gd name="T39" fmla="*/ 121 h 288"/>
                  <a:gd name="T40" fmla="*/ 0 w 287"/>
                  <a:gd name="T41" fmla="*/ 144 h 288"/>
                  <a:gd name="T42" fmla="*/ 2 w 287"/>
                  <a:gd name="T43" fmla="*/ 166 h 288"/>
                  <a:gd name="T44" fmla="*/ 7 w 287"/>
                  <a:gd name="T45" fmla="*/ 188 h 288"/>
                  <a:gd name="T46" fmla="*/ 16 w 287"/>
                  <a:gd name="T47" fmla="*/ 209 h 288"/>
                  <a:gd name="T48" fmla="*/ 27 w 287"/>
                  <a:gd name="T49" fmla="*/ 228 h 288"/>
                  <a:gd name="T50" fmla="*/ 42 w 287"/>
                  <a:gd name="T51" fmla="*/ 245 h 288"/>
                  <a:gd name="T52" fmla="*/ 59 w 287"/>
                  <a:gd name="T53" fmla="*/ 260 h 288"/>
                  <a:gd name="T54" fmla="*/ 78 w 287"/>
                  <a:gd name="T55" fmla="*/ 272 h 288"/>
                  <a:gd name="T56" fmla="*/ 99 w 287"/>
                  <a:gd name="T57" fmla="*/ 280 h 288"/>
                  <a:gd name="T58" fmla="*/ 121 w 287"/>
                  <a:gd name="T59" fmla="*/ 286 h 288"/>
                  <a:gd name="T60" fmla="*/ 144 w 287"/>
                  <a:gd name="T61" fmla="*/ 288 h 288"/>
                  <a:gd name="T62" fmla="*/ 166 w 287"/>
                  <a:gd name="T63" fmla="*/ 286 h 288"/>
                  <a:gd name="T64" fmla="*/ 188 w 287"/>
                  <a:gd name="T65" fmla="*/ 280 h 288"/>
                  <a:gd name="T66" fmla="*/ 209 w 287"/>
                  <a:gd name="T67" fmla="*/ 272 h 288"/>
                  <a:gd name="T68" fmla="*/ 228 w 287"/>
                  <a:gd name="T69" fmla="*/ 260 h 288"/>
                  <a:gd name="T70" fmla="*/ 245 w 287"/>
                  <a:gd name="T71" fmla="*/ 245 h 288"/>
                  <a:gd name="T72" fmla="*/ 260 w 287"/>
                  <a:gd name="T73" fmla="*/ 228 h 288"/>
                  <a:gd name="T74" fmla="*/ 272 w 287"/>
                  <a:gd name="T75" fmla="*/ 209 h 288"/>
                  <a:gd name="T76" fmla="*/ 280 w 287"/>
                  <a:gd name="T77" fmla="*/ 188 h 288"/>
                  <a:gd name="T78" fmla="*/ 286 w 287"/>
                  <a:gd name="T79" fmla="*/ 166 h 288"/>
                  <a:gd name="T80" fmla="*/ 287 w 287"/>
                  <a:gd name="T81" fmla="*/ 144 h 288"/>
                  <a:gd name="T82" fmla="*/ 286 w 287"/>
                  <a:gd name="T83" fmla="*/ 121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7" h="288">
                    <a:moveTo>
                      <a:pt x="286" y="121"/>
                    </a:moveTo>
                    <a:lnTo>
                      <a:pt x="286" y="121"/>
                    </a:lnTo>
                    <a:lnTo>
                      <a:pt x="280" y="99"/>
                    </a:lnTo>
                    <a:lnTo>
                      <a:pt x="272" y="79"/>
                    </a:lnTo>
                    <a:lnTo>
                      <a:pt x="260" y="59"/>
                    </a:lnTo>
                    <a:lnTo>
                      <a:pt x="245" y="42"/>
                    </a:lnTo>
                    <a:lnTo>
                      <a:pt x="228" y="28"/>
                    </a:lnTo>
                    <a:lnTo>
                      <a:pt x="209" y="16"/>
                    </a:lnTo>
                    <a:lnTo>
                      <a:pt x="188" y="7"/>
                    </a:lnTo>
                    <a:lnTo>
                      <a:pt x="166" y="2"/>
                    </a:lnTo>
                    <a:lnTo>
                      <a:pt x="144" y="0"/>
                    </a:lnTo>
                    <a:lnTo>
                      <a:pt x="121" y="2"/>
                    </a:lnTo>
                    <a:lnTo>
                      <a:pt x="99" y="7"/>
                    </a:lnTo>
                    <a:lnTo>
                      <a:pt x="78" y="16"/>
                    </a:lnTo>
                    <a:lnTo>
                      <a:pt x="59" y="28"/>
                    </a:lnTo>
                    <a:lnTo>
                      <a:pt x="42" y="42"/>
                    </a:lnTo>
                    <a:lnTo>
                      <a:pt x="27" y="59"/>
                    </a:lnTo>
                    <a:lnTo>
                      <a:pt x="16" y="79"/>
                    </a:lnTo>
                    <a:lnTo>
                      <a:pt x="7" y="99"/>
                    </a:lnTo>
                    <a:lnTo>
                      <a:pt x="2" y="121"/>
                    </a:lnTo>
                    <a:lnTo>
                      <a:pt x="0" y="144"/>
                    </a:lnTo>
                    <a:lnTo>
                      <a:pt x="2" y="166"/>
                    </a:lnTo>
                    <a:lnTo>
                      <a:pt x="7" y="188"/>
                    </a:lnTo>
                    <a:lnTo>
                      <a:pt x="16" y="209"/>
                    </a:lnTo>
                    <a:lnTo>
                      <a:pt x="27" y="228"/>
                    </a:lnTo>
                    <a:lnTo>
                      <a:pt x="42" y="245"/>
                    </a:lnTo>
                    <a:lnTo>
                      <a:pt x="59" y="260"/>
                    </a:lnTo>
                    <a:lnTo>
                      <a:pt x="78" y="272"/>
                    </a:lnTo>
                    <a:lnTo>
                      <a:pt x="99" y="280"/>
                    </a:lnTo>
                    <a:lnTo>
                      <a:pt x="121" y="286"/>
                    </a:lnTo>
                    <a:lnTo>
                      <a:pt x="144" y="288"/>
                    </a:lnTo>
                    <a:lnTo>
                      <a:pt x="166" y="286"/>
                    </a:lnTo>
                    <a:lnTo>
                      <a:pt x="188" y="280"/>
                    </a:lnTo>
                    <a:lnTo>
                      <a:pt x="209" y="272"/>
                    </a:lnTo>
                    <a:lnTo>
                      <a:pt x="228" y="260"/>
                    </a:lnTo>
                    <a:lnTo>
                      <a:pt x="245" y="245"/>
                    </a:lnTo>
                    <a:lnTo>
                      <a:pt x="260" y="228"/>
                    </a:lnTo>
                    <a:lnTo>
                      <a:pt x="272" y="209"/>
                    </a:lnTo>
                    <a:lnTo>
                      <a:pt x="280" y="188"/>
                    </a:lnTo>
                    <a:lnTo>
                      <a:pt x="286" y="166"/>
                    </a:lnTo>
                    <a:lnTo>
                      <a:pt x="287" y="144"/>
                    </a:lnTo>
                    <a:lnTo>
                      <a:pt x="286" y="121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836" name="Freeform 1327"/>
              <p:cNvSpPr>
                <a:spLocks/>
              </p:cNvSpPr>
              <p:nvPr/>
            </p:nvSpPr>
            <p:spPr bwMode="auto">
              <a:xfrm>
                <a:off x="4660" y="2652"/>
                <a:ext cx="90" cy="91"/>
              </a:xfrm>
              <a:custGeom>
                <a:avLst/>
                <a:gdLst>
                  <a:gd name="T0" fmla="*/ 174 w 175"/>
                  <a:gd name="T1" fmla="*/ 74 h 175"/>
                  <a:gd name="T2" fmla="*/ 174 w 175"/>
                  <a:gd name="T3" fmla="*/ 74 h 175"/>
                  <a:gd name="T4" fmla="*/ 171 w 175"/>
                  <a:gd name="T5" fmla="*/ 61 h 175"/>
                  <a:gd name="T6" fmla="*/ 166 w 175"/>
                  <a:gd name="T7" fmla="*/ 48 h 175"/>
                  <a:gd name="T8" fmla="*/ 159 w 175"/>
                  <a:gd name="T9" fmla="*/ 37 h 175"/>
                  <a:gd name="T10" fmla="*/ 150 w 175"/>
                  <a:gd name="T11" fmla="*/ 26 h 175"/>
                  <a:gd name="T12" fmla="*/ 139 w 175"/>
                  <a:gd name="T13" fmla="*/ 17 h 175"/>
                  <a:gd name="T14" fmla="*/ 128 w 175"/>
                  <a:gd name="T15" fmla="*/ 10 h 175"/>
                  <a:gd name="T16" fmla="*/ 115 w 175"/>
                  <a:gd name="T17" fmla="*/ 5 h 175"/>
                  <a:gd name="T18" fmla="*/ 102 w 175"/>
                  <a:gd name="T19" fmla="*/ 2 h 175"/>
                  <a:gd name="T20" fmla="*/ 88 w 175"/>
                  <a:gd name="T21" fmla="*/ 0 h 175"/>
                  <a:gd name="T22" fmla="*/ 74 w 175"/>
                  <a:gd name="T23" fmla="*/ 2 h 175"/>
                  <a:gd name="T24" fmla="*/ 61 w 175"/>
                  <a:gd name="T25" fmla="*/ 5 h 175"/>
                  <a:gd name="T26" fmla="*/ 48 w 175"/>
                  <a:gd name="T27" fmla="*/ 10 h 175"/>
                  <a:gd name="T28" fmla="*/ 36 w 175"/>
                  <a:gd name="T29" fmla="*/ 17 h 175"/>
                  <a:gd name="T30" fmla="*/ 26 w 175"/>
                  <a:gd name="T31" fmla="*/ 26 h 175"/>
                  <a:gd name="T32" fmla="*/ 17 w 175"/>
                  <a:gd name="T33" fmla="*/ 37 h 175"/>
                  <a:gd name="T34" fmla="*/ 10 w 175"/>
                  <a:gd name="T35" fmla="*/ 48 h 175"/>
                  <a:gd name="T36" fmla="*/ 5 w 175"/>
                  <a:gd name="T37" fmla="*/ 61 h 175"/>
                  <a:gd name="T38" fmla="*/ 1 w 175"/>
                  <a:gd name="T39" fmla="*/ 74 h 175"/>
                  <a:gd name="T40" fmla="*/ 0 w 175"/>
                  <a:gd name="T41" fmla="*/ 88 h 175"/>
                  <a:gd name="T42" fmla="*/ 1 w 175"/>
                  <a:gd name="T43" fmla="*/ 102 h 175"/>
                  <a:gd name="T44" fmla="*/ 5 w 175"/>
                  <a:gd name="T45" fmla="*/ 115 h 175"/>
                  <a:gd name="T46" fmla="*/ 10 w 175"/>
                  <a:gd name="T47" fmla="*/ 128 h 175"/>
                  <a:gd name="T48" fmla="*/ 17 w 175"/>
                  <a:gd name="T49" fmla="*/ 139 h 175"/>
                  <a:gd name="T50" fmla="*/ 26 w 175"/>
                  <a:gd name="T51" fmla="*/ 150 h 175"/>
                  <a:gd name="T52" fmla="*/ 36 w 175"/>
                  <a:gd name="T53" fmla="*/ 159 h 175"/>
                  <a:gd name="T54" fmla="*/ 48 w 175"/>
                  <a:gd name="T55" fmla="*/ 166 h 175"/>
                  <a:gd name="T56" fmla="*/ 61 w 175"/>
                  <a:gd name="T57" fmla="*/ 171 h 175"/>
                  <a:gd name="T58" fmla="*/ 74 w 175"/>
                  <a:gd name="T59" fmla="*/ 174 h 175"/>
                  <a:gd name="T60" fmla="*/ 88 w 175"/>
                  <a:gd name="T61" fmla="*/ 175 h 175"/>
                  <a:gd name="T62" fmla="*/ 102 w 175"/>
                  <a:gd name="T63" fmla="*/ 174 h 175"/>
                  <a:gd name="T64" fmla="*/ 115 w 175"/>
                  <a:gd name="T65" fmla="*/ 171 h 175"/>
                  <a:gd name="T66" fmla="*/ 128 w 175"/>
                  <a:gd name="T67" fmla="*/ 166 h 175"/>
                  <a:gd name="T68" fmla="*/ 139 w 175"/>
                  <a:gd name="T69" fmla="*/ 159 h 175"/>
                  <a:gd name="T70" fmla="*/ 150 w 175"/>
                  <a:gd name="T71" fmla="*/ 150 h 175"/>
                  <a:gd name="T72" fmla="*/ 159 w 175"/>
                  <a:gd name="T73" fmla="*/ 139 h 175"/>
                  <a:gd name="T74" fmla="*/ 166 w 175"/>
                  <a:gd name="T75" fmla="*/ 128 h 175"/>
                  <a:gd name="T76" fmla="*/ 171 w 175"/>
                  <a:gd name="T77" fmla="*/ 115 h 175"/>
                  <a:gd name="T78" fmla="*/ 174 w 175"/>
                  <a:gd name="T79" fmla="*/ 102 h 175"/>
                  <a:gd name="T80" fmla="*/ 175 w 175"/>
                  <a:gd name="T81" fmla="*/ 88 h 175"/>
                  <a:gd name="T82" fmla="*/ 174 w 175"/>
                  <a:gd name="T83" fmla="*/ 74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75" h="175">
                    <a:moveTo>
                      <a:pt x="174" y="74"/>
                    </a:moveTo>
                    <a:lnTo>
                      <a:pt x="174" y="74"/>
                    </a:lnTo>
                    <a:lnTo>
                      <a:pt x="171" y="61"/>
                    </a:lnTo>
                    <a:lnTo>
                      <a:pt x="166" y="48"/>
                    </a:lnTo>
                    <a:lnTo>
                      <a:pt x="159" y="37"/>
                    </a:lnTo>
                    <a:lnTo>
                      <a:pt x="150" y="26"/>
                    </a:lnTo>
                    <a:lnTo>
                      <a:pt x="139" y="17"/>
                    </a:lnTo>
                    <a:lnTo>
                      <a:pt x="128" y="10"/>
                    </a:lnTo>
                    <a:lnTo>
                      <a:pt x="115" y="5"/>
                    </a:lnTo>
                    <a:lnTo>
                      <a:pt x="102" y="2"/>
                    </a:lnTo>
                    <a:lnTo>
                      <a:pt x="88" y="0"/>
                    </a:lnTo>
                    <a:lnTo>
                      <a:pt x="74" y="2"/>
                    </a:lnTo>
                    <a:lnTo>
                      <a:pt x="61" y="5"/>
                    </a:lnTo>
                    <a:lnTo>
                      <a:pt x="48" y="10"/>
                    </a:lnTo>
                    <a:lnTo>
                      <a:pt x="36" y="17"/>
                    </a:lnTo>
                    <a:lnTo>
                      <a:pt x="26" y="26"/>
                    </a:lnTo>
                    <a:lnTo>
                      <a:pt x="17" y="37"/>
                    </a:lnTo>
                    <a:lnTo>
                      <a:pt x="10" y="48"/>
                    </a:lnTo>
                    <a:lnTo>
                      <a:pt x="5" y="61"/>
                    </a:lnTo>
                    <a:lnTo>
                      <a:pt x="1" y="74"/>
                    </a:lnTo>
                    <a:lnTo>
                      <a:pt x="0" y="88"/>
                    </a:lnTo>
                    <a:lnTo>
                      <a:pt x="1" y="102"/>
                    </a:lnTo>
                    <a:lnTo>
                      <a:pt x="5" y="115"/>
                    </a:lnTo>
                    <a:lnTo>
                      <a:pt x="10" y="128"/>
                    </a:lnTo>
                    <a:lnTo>
                      <a:pt x="17" y="139"/>
                    </a:lnTo>
                    <a:lnTo>
                      <a:pt x="26" y="150"/>
                    </a:lnTo>
                    <a:lnTo>
                      <a:pt x="36" y="159"/>
                    </a:lnTo>
                    <a:lnTo>
                      <a:pt x="48" y="166"/>
                    </a:lnTo>
                    <a:lnTo>
                      <a:pt x="61" y="171"/>
                    </a:lnTo>
                    <a:lnTo>
                      <a:pt x="74" y="174"/>
                    </a:lnTo>
                    <a:lnTo>
                      <a:pt x="88" y="175"/>
                    </a:lnTo>
                    <a:lnTo>
                      <a:pt x="102" y="174"/>
                    </a:lnTo>
                    <a:lnTo>
                      <a:pt x="115" y="171"/>
                    </a:lnTo>
                    <a:lnTo>
                      <a:pt x="128" y="166"/>
                    </a:lnTo>
                    <a:lnTo>
                      <a:pt x="139" y="159"/>
                    </a:lnTo>
                    <a:lnTo>
                      <a:pt x="150" y="150"/>
                    </a:lnTo>
                    <a:lnTo>
                      <a:pt x="159" y="139"/>
                    </a:lnTo>
                    <a:lnTo>
                      <a:pt x="166" y="128"/>
                    </a:lnTo>
                    <a:lnTo>
                      <a:pt x="171" y="115"/>
                    </a:lnTo>
                    <a:lnTo>
                      <a:pt x="174" y="102"/>
                    </a:lnTo>
                    <a:lnTo>
                      <a:pt x="175" y="88"/>
                    </a:lnTo>
                    <a:lnTo>
                      <a:pt x="174" y="74"/>
                    </a:lnTo>
                    <a:close/>
                  </a:path>
                </a:pathLst>
              </a:custGeom>
              <a:solidFill>
                <a:srgbClr val="800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837" name="Freeform 1328"/>
              <p:cNvSpPr>
                <a:spLocks/>
              </p:cNvSpPr>
              <p:nvPr/>
            </p:nvSpPr>
            <p:spPr bwMode="auto">
              <a:xfrm>
                <a:off x="4660" y="2652"/>
                <a:ext cx="90" cy="91"/>
              </a:xfrm>
              <a:custGeom>
                <a:avLst/>
                <a:gdLst>
                  <a:gd name="T0" fmla="*/ 174 w 175"/>
                  <a:gd name="T1" fmla="*/ 74 h 175"/>
                  <a:gd name="T2" fmla="*/ 174 w 175"/>
                  <a:gd name="T3" fmla="*/ 74 h 175"/>
                  <a:gd name="T4" fmla="*/ 171 w 175"/>
                  <a:gd name="T5" fmla="*/ 61 h 175"/>
                  <a:gd name="T6" fmla="*/ 166 w 175"/>
                  <a:gd name="T7" fmla="*/ 48 h 175"/>
                  <a:gd name="T8" fmla="*/ 159 w 175"/>
                  <a:gd name="T9" fmla="*/ 37 h 175"/>
                  <a:gd name="T10" fmla="*/ 150 w 175"/>
                  <a:gd name="T11" fmla="*/ 26 h 175"/>
                  <a:gd name="T12" fmla="*/ 139 w 175"/>
                  <a:gd name="T13" fmla="*/ 17 h 175"/>
                  <a:gd name="T14" fmla="*/ 128 w 175"/>
                  <a:gd name="T15" fmla="*/ 10 h 175"/>
                  <a:gd name="T16" fmla="*/ 115 w 175"/>
                  <a:gd name="T17" fmla="*/ 5 h 175"/>
                  <a:gd name="T18" fmla="*/ 102 w 175"/>
                  <a:gd name="T19" fmla="*/ 2 h 175"/>
                  <a:gd name="T20" fmla="*/ 88 w 175"/>
                  <a:gd name="T21" fmla="*/ 0 h 175"/>
                  <a:gd name="T22" fmla="*/ 74 w 175"/>
                  <a:gd name="T23" fmla="*/ 2 h 175"/>
                  <a:gd name="T24" fmla="*/ 61 w 175"/>
                  <a:gd name="T25" fmla="*/ 5 h 175"/>
                  <a:gd name="T26" fmla="*/ 48 w 175"/>
                  <a:gd name="T27" fmla="*/ 10 h 175"/>
                  <a:gd name="T28" fmla="*/ 36 w 175"/>
                  <a:gd name="T29" fmla="*/ 17 h 175"/>
                  <a:gd name="T30" fmla="*/ 26 w 175"/>
                  <a:gd name="T31" fmla="*/ 26 h 175"/>
                  <a:gd name="T32" fmla="*/ 17 w 175"/>
                  <a:gd name="T33" fmla="*/ 37 h 175"/>
                  <a:gd name="T34" fmla="*/ 10 w 175"/>
                  <a:gd name="T35" fmla="*/ 48 h 175"/>
                  <a:gd name="T36" fmla="*/ 5 w 175"/>
                  <a:gd name="T37" fmla="*/ 61 h 175"/>
                  <a:gd name="T38" fmla="*/ 1 w 175"/>
                  <a:gd name="T39" fmla="*/ 74 h 175"/>
                  <a:gd name="T40" fmla="*/ 0 w 175"/>
                  <a:gd name="T41" fmla="*/ 88 h 175"/>
                  <a:gd name="T42" fmla="*/ 1 w 175"/>
                  <a:gd name="T43" fmla="*/ 102 h 175"/>
                  <a:gd name="T44" fmla="*/ 5 w 175"/>
                  <a:gd name="T45" fmla="*/ 115 h 175"/>
                  <a:gd name="T46" fmla="*/ 10 w 175"/>
                  <a:gd name="T47" fmla="*/ 128 h 175"/>
                  <a:gd name="T48" fmla="*/ 17 w 175"/>
                  <a:gd name="T49" fmla="*/ 139 h 175"/>
                  <a:gd name="T50" fmla="*/ 26 w 175"/>
                  <a:gd name="T51" fmla="*/ 150 h 175"/>
                  <a:gd name="T52" fmla="*/ 36 w 175"/>
                  <a:gd name="T53" fmla="*/ 159 h 175"/>
                  <a:gd name="T54" fmla="*/ 48 w 175"/>
                  <a:gd name="T55" fmla="*/ 166 h 175"/>
                  <a:gd name="T56" fmla="*/ 61 w 175"/>
                  <a:gd name="T57" fmla="*/ 171 h 175"/>
                  <a:gd name="T58" fmla="*/ 74 w 175"/>
                  <a:gd name="T59" fmla="*/ 174 h 175"/>
                  <a:gd name="T60" fmla="*/ 88 w 175"/>
                  <a:gd name="T61" fmla="*/ 175 h 175"/>
                  <a:gd name="T62" fmla="*/ 102 w 175"/>
                  <a:gd name="T63" fmla="*/ 174 h 175"/>
                  <a:gd name="T64" fmla="*/ 115 w 175"/>
                  <a:gd name="T65" fmla="*/ 171 h 175"/>
                  <a:gd name="T66" fmla="*/ 128 w 175"/>
                  <a:gd name="T67" fmla="*/ 166 h 175"/>
                  <a:gd name="T68" fmla="*/ 139 w 175"/>
                  <a:gd name="T69" fmla="*/ 159 h 175"/>
                  <a:gd name="T70" fmla="*/ 150 w 175"/>
                  <a:gd name="T71" fmla="*/ 150 h 175"/>
                  <a:gd name="T72" fmla="*/ 159 w 175"/>
                  <a:gd name="T73" fmla="*/ 139 h 175"/>
                  <a:gd name="T74" fmla="*/ 166 w 175"/>
                  <a:gd name="T75" fmla="*/ 128 h 175"/>
                  <a:gd name="T76" fmla="*/ 171 w 175"/>
                  <a:gd name="T77" fmla="*/ 115 h 175"/>
                  <a:gd name="T78" fmla="*/ 174 w 175"/>
                  <a:gd name="T79" fmla="*/ 102 h 175"/>
                  <a:gd name="T80" fmla="*/ 175 w 175"/>
                  <a:gd name="T81" fmla="*/ 88 h 175"/>
                  <a:gd name="T82" fmla="*/ 174 w 175"/>
                  <a:gd name="T83" fmla="*/ 74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75" h="175">
                    <a:moveTo>
                      <a:pt x="174" y="74"/>
                    </a:moveTo>
                    <a:lnTo>
                      <a:pt x="174" y="74"/>
                    </a:lnTo>
                    <a:lnTo>
                      <a:pt x="171" y="61"/>
                    </a:lnTo>
                    <a:lnTo>
                      <a:pt x="166" y="48"/>
                    </a:lnTo>
                    <a:lnTo>
                      <a:pt x="159" y="37"/>
                    </a:lnTo>
                    <a:lnTo>
                      <a:pt x="150" y="26"/>
                    </a:lnTo>
                    <a:lnTo>
                      <a:pt x="139" y="17"/>
                    </a:lnTo>
                    <a:lnTo>
                      <a:pt x="128" y="10"/>
                    </a:lnTo>
                    <a:lnTo>
                      <a:pt x="115" y="5"/>
                    </a:lnTo>
                    <a:lnTo>
                      <a:pt x="102" y="2"/>
                    </a:lnTo>
                    <a:lnTo>
                      <a:pt x="88" y="0"/>
                    </a:lnTo>
                    <a:lnTo>
                      <a:pt x="74" y="2"/>
                    </a:lnTo>
                    <a:lnTo>
                      <a:pt x="61" y="5"/>
                    </a:lnTo>
                    <a:lnTo>
                      <a:pt x="48" y="10"/>
                    </a:lnTo>
                    <a:lnTo>
                      <a:pt x="36" y="17"/>
                    </a:lnTo>
                    <a:lnTo>
                      <a:pt x="26" y="26"/>
                    </a:lnTo>
                    <a:lnTo>
                      <a:pt x="17" y="37"/>
                    </a:lnTo>
                    <a:lnTo>
                      <a:pt x="10" y="48"/>
                    </a:lnTo>
                    <a:lnTo>
                      <a:pt x="5" y="61"/>
                    </a:lnTo>
                    <a:lnTo>
                      <a:pt x="1" y="74"/>
                    </a:lnTo>
                    <a:lnTo>
                      <a:pt x="0" y="88"/>
                    </a:lnTo>
                    <a:lnTo>
                      <a:pt x="1" y="102"/>
                    </a:lnTo>
                    <a:lnTo>
                      <a:pt x="5" y="115"/>
                    </a:lnTo>
                    <a:lnTo>
                      <a:pt x="10" y="128"/>
                    </a:lnTo>
                    <a:lnTo>
                      <a:pt x="17" y="139"/>
                    </a:lnTo>
                    <a:lnTo>
                      <a:pt x="26" y="150"/>
                    </a:lnTo>
                    <a:lnTo>
                      <a:pt x="36" y="159"/>
                    </a:lnTo>
                    <a:lnTo>
                      <a:pt x="48" y="166"/>
                    </a:lnTo>
                    <a:lnTo>
                      <a:pt x="61" y="171"/>
                    </a:lnTo>
                    <a:lnTo>
                      <a:pt x="74" y="174"/>
                    </a:lnTo>
                    <a:lnTo>
                      <a:pt x="88" y="175"/>
                    </a:lnTo>
                    <a:lnTo>
                      <a:pt x="102" y="174"/>
                    </a:lnTo>
                    <a:lnTo>
                      <a:pt x="115" y="171"/>
                    </a:lnTo>
                    <a:lnTo>
                      <a:pt x="128" y="166"/>
                    </a:lnTo>
                    <a:lnTo>
                      <a:pt x="139" y="159"/>
                    </a:lnTo>
                    <a:lnTo>
                      <a:pt x="150" y="150"/>
                    </a:lnTo>
                    <a:lnTo>
                      <a:pt x="159" y="139"/>
                    </a:lnTo>
                    <a:lnTo>
                      <a:pt x="166" y="128"/>
                    </a:lnTo>
                    <a:lnTo>
                      <a:pt x="171" y="115"/>
                    </a:lnTo>
                    <a:lnTo>
                      <a:pt x="174" y="102"/>
                    </a:lnTo>
                    <a:lnTo>
                      <a:pt x="175" y="88"/>
                    </a:lnTo>
                    <a:lnTo>
                      <a:pt x="174" y="7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838" name="Freeform 1329"/>
              <p:cNvSpPr>
                <a:spLocks/>
              </p:cNvSpPr>
              <p:nvPr/>
            </p:nvSpPr>
            <p:spPr bwMode="auto">
              <a:xfrm>
                <a:off x="6181" y="2948"/>
                <a:ext cx="190" cy="190"/>
              </a:xfrm>
              <a:custGeom>
                <a:avLst/>
                <a:gdLst>
                  <a:gd name="T0" fmla="*/ 365 w 367"/>
                  <a:gd name="T1" fmla="*/ 155 h 367"/>
                  <a:gd name="T2" fmla="*/ 365 w 367"/>
                  <a:gd name="T3" fmla="*/ 155 h 367"/>
                  <a:gd name="T4" fmla="*/ 358 w 367"/>
                  <a:gd name="T5" fmla="*/ 127 h 367"/>
                  <a:gd name="T6" fmla="*/ 347 w 367"/>
                  <a:gd name="T7" fmla="*/ 100 h 367"/>
                  <a:gd name="T8" fmla="*/ 332 w 367"/>
                  <a:gd name="T9" fmla="*/ 75 h 367"/>
                  <a:gd name="T10" fmla="*/ 313 w 367"/>
                  <a:gd name="T11" fmla="*/ 54 h 367"/>
                  <a:gd name="T12" fmla="*/ 291 w 367"/>
                  <a:gd name="T13" fmla="*/ 35 h 367"/>
                  <a:gd name="T14" fmla="*/ 267 w 367"/>
                  <a:gd name="T15" fmla="*/ 20 h 367"/>
                  <a:gd name="T16" fmla="*/ 240 w 367"/>
                  <a:gd name="T17" fmla="*/ 9 h 367"/>
                  <a:gd name="T18" fmla="*/ 212 w 367"/>
                  <a:gd name="T19" fmla="*/ 2 h 367"/>
                  <a:gd name="T20" fmla="*/ 183 w 367"/>
                  <a:gd name="T21" fmla="*/ 0 h 367"/>
                  <a:gd name="T22" fmla="*/ 155 w 367"/>
                  <a:gd name="T23" fmla="*/ 2 h 367"/>
                  <a:gd name="T24" fmla="*/ 127 w 367"/>
                  <a:gd name="T25" fmla="*/ 9 h 367"/>
                  <a:gd name="T26" fmla="*/ 100 w 367"/>
                  <a:gd name="T27" fmla="*/ 20 h 367"/>
                  <a:gd name="T28" fmla="*/ 75 w 367"/>
                  <a:gd name="T29" fmla="*/ 35 h 367"/>
                  <a:gd name="T30" fmla="*/ 53 w 367"/>
                  <a:gd name="T31" fmla="*/ 54 h 367"/>
                  <a:gd name="T32" fmla="*/ 35 w 367"/>
                  <a:gd name="T33" fmla="*/ 75 h 367"/>
                  <a:gd name="T34" fmla="*/ 20 w 367"/>
                  <a:gd name="T35" fmla="*/ 100 h 367"/>
                  <a:gd name="T36" fmla="*/ 9 w 367"/>
                  <a:gd name="T37" fmla="*/ 127 h 367"/>
                  <a:gd name="T38" fmla="*/ 2 w 367"/>
                  <a:gd name="T39" fmla="*/ 155 h 367"/>
                  <a:gd name="T40" fmla="*/ 0 w 367"/>
                  <a:gd name="T41" fmla="*/ 183 h 367"/>
                  <a:gd name="T42" fmla="*/ 2 w 367"/>
                  <a:gd name="T43" fmla="*/ 212 h 367"/>
                  <a:gd name="T44" fmla="*/ 9 w 367"/>
                  <a:gd name="T45" fmla="*/ 240 h 367"/>
                  <a:gd name="T46" fmla="*/ 20 w 367"/>
                  <a:gd name="T47" fmla="*/ 267 h 367"/>
                  <a:gd name="T48" fmla="*/ 35 w 367"/>
                  <a:gd name="T49" fmla="*/ 291 h 367"/>
                  <a:gd name="T50" fmla="*/ 53 w 367"/>
                  <a:gd name="T51" fmla="*/ 313 h 367"/>
                  <a:gd name="T52" fmla="*/ 75 w 367"/>
                  <a:gd name="T53" fmla="*/ 332 h 367"/>
                  <a:gd name="T54" fmla="*/ 100 w 367"/>
                  <a:gd name="T55" fmla="*/ 347 h 367"/>
                  <a:gd name="T56" fmla="*/ 127 w 367"/>
                  <a:gd name="T57" fmla="*/ 358 h 367"/>
                  <a:gd name="T58" fmla="*/ 155 w 367"/>
                  <a:gd name="T59" fmla="*/ 365 h 367"/>
                  <a:gd name="T60" fmla="*/ 183 w 367"/>
                  <a:gd name="T61" fmla="*/ 367 h 367"/>
                  <a:gd name="T62" fmla="*/ 212 w 367"/>
                  <a:gd name="T63" fmla="*/ 365 h 367"/>
                  <a:gd name="T64" fmla="*/ 240 w 367"/>
                  <a:gd name="T65" fmla="*/ 358 h 367"/>
                  <a:gd name="T66" fmla="*/ 267 w 367"/>
                  <a:gd name="T67" fmla="*/ 347 h 367"/>
                  <a:gd name="T68" fmla="*/ 291 w 367"/>
                  <a:gd name="T69" fmla="*/ 332 h 367"/>
                  <a:gd name="T70" fmla="*/ 313 w 367"/>
                  <a:gd name="T71" fmla="*/ 313 h 367"/>
                  <a:gd name="T72" fmla="*/ 332 w 367"/>
                  <a:gd name="T73" fmla="*/ 291 h 367"/>
                  <a:gd name="T74" fmla="*/ 347 w 367"/>
                  <a:gd name="T75" fmla="*/ 267 h 367"/>
                  <a:gd name="T76" fmla="*/ 358 w 367"/>
                  <a:gd name="T77" fmla="*/ 240 h 367"/>
                  <a:gd name="T78" fmla="*/ 365 w 367"/>
                  <a:gd name="T79" fmla="*/ 212 h 367"/>
                  <a:gd name="T80" fmla="*/ 367 w 367"/>
                  <a:gd name="T81" fmla="*/ 183 h 367"/>
                  <a:gd name="T82" fmla="*/ 365 w 367"/>
                  <a:gd name="T83" fmla="*/ 15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67" h="367">
                    <a:moveTo>
                      <a:pt x="365" y="155"/>
                    </a:moveTo>
                    <a:lnTo>
                      <a:pt x="365" y="155"/>
                    </a:lnTo>
                    <a:lnTo>
                      <a:pt x="358" y="127"/>
                    </a:lnTo>
                    <a:lnTo>
                      <a:pt x="347" y="100"/>
                    </a:lnTo>
                    <a:lnTo>
                      <a:pt x="332" y="75"/>
                    </a:lnTo>
                    <a:lnTo>
                      <a:pt x="313" y="54"/>
                    </a:lnTo>
                    <a:lnTo>
                      <a:pt x="291" y="35"/>
                    </a:lnTo>
                    <a:lnTo>
                      <a:pt x="267" y="20"/>
                    </a:lnTo>
                    <a:lnTo>
                      <a:pt x="240" y="9"/>
                    </a:lnTo>
                    <a:lnTo>
                      <a:pt x="212" y="2"/>
                    </a:lnTo>
                    <a:lnTo>
                      <a:pt x="183" y="0"/>
                    </a:lnTo>
                    <a:lnTo>
                      <a:pt x="155" y="2"/>
                    </a:lnTo>
                    <a:lnTo>
                      <a:pt x="127" y="9"/>
                    </a:lnTo>
                    <a:lnTo>
                      <a:pt x="100" y="20"/>
                    </a:lnTo>
                    <a:lnTo>
                      <a:pt x="75" y="35"/>
                    </a:lnTo>
                    <a:lnTo>
                      <a:pt x="53" y="54"/>
                    </a:lnTo>
                    <a:lnTo>
                      <a:pt x="35" y="75"/>
                    </a:lnTo>
                    <a:lnTo>
                      <a:pt x="20" y="100"/>
                    </a:lnTo>
                    <a:lnTo>
                      <a:pt x="9" y="127"/>
                    </a:lnTo>
                    <a:lnTo>
                      <a:pt x="2" y="155"/>
                    </a:lnTo>
                    <a:lnTo>
                      <a:pt x="0" y="183"/>
                    </a:lnTo>
                    <a:lnTo>
                      <a:pt x="2" y="212"/>
                    </a:lnTo>
                    <a:lnTo>
                      <a:pt x="9" y="240"/>
                    </a:lnTo>
                    <a:lnTo>
                      <a:pt x="20" y="267"/>
                    </a:lnTo>
                    <a:lnTo>
                      <a:pt x="35" y="291"/>
                    </a:lnTo>
                    <a:lnTo>
                      <a:pt x="53" y="313"/>
                    </a:lnTo>
                    <a:lnTo>
                      <a:pt x="75" y="332"/>
                    </a:lnTo>
                    <a:lnTo>
                      <a:pt x="100" y="347"/>
                    </a:lnTo>
                    <a:lnTo>
                      <a:pt x="127" y="358"/>
                    </a:lnTo>
                    <a:lnTo>
                      <a:pt x="155" y="365"/>
                    </a:lnTo>
                    <a:lnTo>
                      <a:pt x="183" y="367"/>
                    </a:lnTo>
                    <a:lnTo>
                      <a:pt x="212" y="365"/>
                    </a:lnTo>
                    <a:lnTo>
                      <a:pt x="240" y="358"/>
                    </a:lnTo>
                    <a:lnTo>
                      <a:pt x="267" y="347"/>
                    </a:lnTo>
                    <a:lnTo>
                      <a:pt x="291" y="332"/>
                    </a:lnTo>
                    <a:lnTo>
                      <a:pt x="313" y="313"/>
                    </a:lnTo>
                    <a:lnTo>
                      <a:pt x="332" y="291"/>
                    </a:lnTo>
                    <a:lnTo>
                      <a:pt x="347" y="267"/>
                    </a:lnTo>
                    <a:lnTo>
                      <a:pt x="358" y="240"/>
                    </a:lnTo>
                    <a:lnTo>
                      <a:pt x="365" y="212"/>
                    </a:lnTo>
                    <a:lnTo>
                      <a:pt x="367" y="183"/>
                    </a:lnTo>
                    <a:lnTo>
                      <a:pt x="365" y="155"/>
                    </a:lnTo>
                    <a:close/>
                  </a:path>
                </a:pathLst>
              </a:custGeom>
              <a:solidFill>
                <a:srgbClr val="800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839" name="Freeform 1330"/>
              <p:cNvSpPr>
                <a:spLocks/>
              </p:cNvSpPr>
              <p:nvPr/>
            </p:nvSpPr>
            <p:spPr bwMode="auto">
              <a:xfrm>
                <a:off x="6181" y="2948"/>
                <a:ext cx="190" cy="190"/>
              </a:xfrm>
              <a:custGeom>
                <a:avLst/>
                <a:gdLst>
                  <a:gd name="T0" fmla="*/ 365 w 367"/>
                  <a:gd name="T1" fmla="*/ 155 h 367"/>
                  <a:gd name="T2" fmla="*/ 365 w 367"/>
                  <a:gd name="T3" fmla="*/ 155 h 367"/>
                  <a:gd name="T4" fmla="*/ 358 w 367"/>
                  <a:gd name="T5" fmla="*/ 127 h 367"/>
                  <a:gd name="T6" fmla="*/ 347 w 367"/>
                  <a:gd name="T7" fmla="*/ 100 h 367"/>
                  <a:gd name="T8" fmla="*/ 332 w 367"/>
                  <a:gd name="T9" fmla="*/ 75 h 367"/>
                  <a:gd name="T10" fmla="*/ 313 w 367"/>
                  <a:gd name="T11" fmla="*/ 54 h 367"/>
                  <a:gd name="T12" fmla="*/ 291 w 367"/>
                  <a:gd name="T13" fmla="*/ 35 h 367"/>
                  <a:gd name="T14" fmla="*/ 267 w 367"/>
                  <a:gd name="T15" fmla="*/ 20 h 367"/>
                  <a:gd name="T16" fmla="*/ 240 w 367"/>
                  <a:gd name="T17" fmla="*/ 9 h 367"/>
                  <a:gd name="T18" fmla="*/ 212 w 367"/>
                  <a:gd name="T19" fmla="*/ 2 h 367"/>
                  <a:gd name="T20" fmla="*/ 183 w 367"/>
                  <a:gd name="T21" fmla="*/ 0 h 367"/>
                  <a:gd name="T22" fmla="*/ 155 w 367"/>
                  <a:gd name="T23" fmla="*/ 2 h 367"/>
                  <a:gd name="T24" fmla="*/ 127 w 367"/>
                  <a:gd name="T25" fmla="*/ 9 h 367"/>
                  <a:gd name="T26" fmla="*/ 100 w 367"/>
                  <a:gd name="T27" fmla="*/ 20 h 367"/>
                  <a:gd name="T28" fmla="*/ 75 w 367"/>
                  <a:gd name="T29" fmla="*/ 35 h 367"/>
                  <a:gd name="T30" fmla="*/ 53 w 367"/>
                  <a:gd name="T31" fmla="*/ 54 h 367"/>
                  <a:gd name="T32" fmla="*/ 35 w 367"/>
                  <a:gd name="T33" fmla="*/ 75 h 367"/>
                  <a:gd name="T34" fmla="*/ 20 w 367"/>
                  <a:gd name="T35" fmla="*/ 100 h 367"/>
                  <a:gd name="T36" fmla="*/ 9 w 367"/>
                  <a:gd name="T37" fmla="*/ 127 h 367"/>
                  <a:gd name="T38" fmla="*/ 2 w 367"/>
                  <a:gd name="T39" fmla="*/ 155 h 367"/>
                  <a:gd name="T40" fmla="*/ 0 w 367"/>
                  <a:gd name="T41" fmla="*/ 183 h 367"/>
                  <a:gd name="T42" fmla="*/ 2 w 367"/>
                  <a:gd name="T43" fmla="*/ 212 h 367"/>
                  <a:gd name="T44" fmla="*/ 9 w 367"/>
                  <a:gd name="T45" fmla="*/ 240 h 367"/>
                  <a:gd name="T46" fmla="*/ 20 w 367"/>
                  <a:gd name="T47" fmla="*/ 267 h 367"/>
                  <a:gd name="T48" fmla="*/ 35 w 367"/>
                  <a:gd name="T49" fmla="*/ 291 h 367"/>
                  <a:gd name="T50" fmla="*/ 53 w 367"/>
                  <a:gd name="T51" fmla="*/ 313 h 367"/>
                  <a:gd name="T52" fmla="*/ 75 w 367"/>
                  <a:gd name="T53" fmla="*/ 332 h 367"/>
                  <a:gd name="T54" fmla="*/ 100 w 367"/>
                  <a:gd name="T55" fmla="*/ 347 h 367"/>
                  <a:gd name="T56" fmla="*/ 127 w 367"/>
                  <a:gd name="T57" fmla="*/ 358 h 367"/>
                  <a:gd name="T58" fmla="*/ 155 w 367"/>
                  <a:gd name="T59" fmla="*/ 365 h 367"/>
                  <a:gd name="T60" fmla="*/ 183 w 367"/>
                  <a:gd name="T61" fmla="*/ 367 h 367"/>
                  <a:gd name="T62" fmla="*/ 212 w 367"/>
                  <a:gd name="T63" fmla="*/ 365 h 367"/>
                  <a:gd name="T64" fmla="*/ 240 w 367"/>
                  <a:gd name="T65" fmla="*/ 358 h 367"/>
                  <a:gd name="T66" fmla="*/ 267 w 367"/>
                  <a:gd name="T67" fmla="*/ 347 h 367"/>
                  <a:gd name="T68" fmla="*/ 291 w 367"/>
                  <a:gd name="T69" fmla="*/ 332 h 367"/>
                  <a:gd name="T70" fmla="*/ 313 w 367"/>
                  <a:gd name="T71" fmla="*/ 313 h 367"/>
                  <a:gd name="T72" fmla="*/ 332 w 367"/>
                  <a:gd name="T73" fmla="*/ 291 h 367"/>
                  <a:gd name="T74" fmla="*/ 347 w 367"/>
                  <a:gd name="T75" fmla="*/ 267 h 367"/>
                  <a:gd name="T76" fmla="*/ 358 w 367"/>
                  <a:gd name="T77" fmla="*/ 240 h 367"/>
                  <a:gd name="T78" fmla="*/ 365 w 367"/>
                  <a:gd name="T79" fmla="*/ 212 h 367"/>
                  <a:gd name="T80" fmla="*/ 367 w 367"/>
                  <a:gd name="T81" fmla="*/ 183 h 367"/>
                  <a:gd name="T82" fmla="*/ 365 w 367"/>
                  <a:gd name="T83" fmla="*/ 15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67" h="367">
                    <a:moveTo>
                      <a:pt x="365" y="155"/>
                    </a:moveTo>
                    <a:lnTo>
                      <a:pt x="365" y="155"/>
                    </a:lnTo>
                    <a:lnTo>
                      <a:pt x="358" y="127"/>
                    </a:lnTo>
                    <a:lnTo>
                      <a:pt x="347" y="100"/>
                    </a:lnTo>
                    <a:lnTo>
                      <a:pt x="332" y="75"/>
                    </a:lnTo>
                    <a:lnTo>
                      <a:pt x="313" y="54"/>
                    </a:lnTo>
                    <a:lnTo>
                      <a:pt x="291" y="35"/>
                    </a:lnTo>
                    <a:lnTo>
                      <a:pt x="267" y="20"/>
                    </a:lnTo>
                    <a:lnTo>
                      <a:pt x="240" y="9"/>
                    </a:lnTo>
                    <a:lnTo>
                      <a:pt x="212" y="2"/>
                    </a:lnTo>
                    <a:lnTo>
                      <a:pt x="183" y="0"/>
                    </a:lnTo>
                    <a:lnTo>
                      <a:pt x="155" y="2"/>
                    </a:lnTo>
                    <a:lnTo>
                      <a:pt x="127" y="9"/>
                    </a:lnTo>
                    <a:lnTo>
                      <a:pt x="100" y="20"/>
                    </a:lnTo>
                    <a:lnTo>
                      <a:pt x="75" y="35"/>
                    </a:lnTo>
                    <a:lnTo>
                      <a:pt x="53" y="54"/>
                    </a:lnTo>
                    <a:lnTo>
                      <a:pt x="35" y="75"/>
                    </a:lnTo>
                    <a:lnTo>
                      <a:pt x="20" y="100"/>
                    </a:lnTo>
                    <a:lnTo>
                      <a:pt x="9" y="127"/>
                    </a:lnTo>
                    <a:lnTo>
                      <a:pt x="2" y="155"/>
                    </a:lnTo>
                    <a:lnTo>
                      <a:pt x="0" y="183"/>
                    </a:lnTo>
                    <a:lnTo>
                      <a:pt x="2" y="212"/>
                    </a:lnTo>
                    <a:lnTo>
                      <a:pt x="9" y="240"/>
                    </a:lnTo>
                    <a:lnTo>
                      <a:pt x="20" y="267"/>
                    </a:lnTo>
                    <a:lnTo>
                      <a:pt x="35" y="291"/>
                    </a:lnTo>
                    <a:lnTo>
                      <a:pt x="53" y="313"/>
                    </a:lnTo>
                    <a:lnTo>
                      <a:pt x="75" y="332"/>
                    </a:lnTo>
                    <a:lnTo>
                      <a:pt x="100" y="347"/>
                    </a:lnTo>
                    <a:lnTo>
                      <a:pt x="127" y="358"/>
                    </a:lnTo>
                    <a:lnTo>
                      <a:pt x="155" y="365"/>
                    </a:lnTo>
                    <a:lnTo>
                      <a:pt x="183" y="367"/>
                    </a:lnTo>
                    <a:lnTo>
                      <a:pt x="212" y="365"/>
                    </a:lnTo>
                    <a:lnTo>
                      <a:pt x="240" y="358"/>
                    </a:lnTo>
                    <a:lnTo>
                      <a:pt x="267" y="347"/>
                    </a:lnTo>
                    <a:lnTo>
                      <a:pt x="291" y="332"/>
                    </a:lnTo>
                    <a:lnTo>
                      <a:pt x="313" y="313"/>
                    </a:lnTo>
                    <a:lnTo>
                      <a:pt x="332" y="291"/>
                    </a:lnTo>
                    <a:lnTo>
                      <a:pt x="347" y="267"/>
                    </a:lnTo>
                    <a:lnTo>
                      <a:pt x="358" y="240"/>
                    </a:lnTo>
                    <a:lnTo>
                      <a:pt x="365" y="212"/>
                    </a:lnTo>
                    <a:lnTo>
                      <a:pt x="367" y="183"/>
                    </a:lnTo>
                    <a:lnTo>
                      <a:pt x="365" y="155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840" name="Freeform 1331"/>
              <p:cNvSpPr>
                <a:spLocks/>
              </p:cNvSpPr>
              <p:nvPr/>
            </p:nvSpPr>
            <p:spPr bwMode="auto">
              <a:xfrm>
                <a:off x="6618" y="2514"/>
                <a:ext cx="105" cy="105"/>
              </a:xfrm>
              <a:custGeom>
                <a:avLst/>
                <a:gdLst>
                  <a:gd name="T0" fmla="*/ 0 w 204"/>
                  <a:gd name="T1" fmla="*/ 0 h 203"/>
                  <a:gd name="T2" fmla="*/ 0 w 204"/>
                  <a:gd name="T3" fmla="*/ 0 h 203"/>
                  <a:gd name="T4" fmla="*/ 0 w 204"/>
                  <a:gd name="T5" fmla="*/ 203 h 203"/>
                  <a:gd name="T6" fmla="*/ 204 w 204"/>
                  <a:gd name="T7" fmla="*/ 203 h 203"/>
                  <a:gd name="T8" fmla="*/ 204 w 204"/>
                  <a:gd name="T9" fmla="*/ 0 h 203"/>
                  <a:gd name="T10" fmla="*/ 0 w 204"/>
                  <a:gd name="T11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4" h="203">
                    <a:moveTo>
                      <a:pt x="0" y="0"/>
                    </a:moveTo>
                    <a:lnTo>
                      <a:pt x="0" y="0"/>
                    </a:lnTo>
                    <a:lnTo>
                      <a:pt x="0" y="203"/>
                    </a:lnTo>
                    <a:lnTo>
                      <a:pt x="204" y="203"/>
                    </a:lnTo>
                    <a:lnTo>
                      <a:pt x="20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841" name="Freeform 1332"/>
              <p:cNvSpPr>
                <a:spLocks/>
              </p:cNvSpPr>
              <p:nvPr/>
            </p:nvSpPr>
            <p:spPr bwMode="auto">
              <a:xfrm>
                <a:off x="6618" y="2514"/>
                <a:ext cx="105" cy="105"/>
              </a:xfrm>
              <a:custGeom>
                <a:avLst/>
                <a:gdLst>
                  <a:gd name="T0" fmla="*/ 0 w 204"/>
                  <a:gd name="T1" fmla="*/ 0 h 203"/>
                  <a:gd name="T2" fmla="*/ 0 w 204"/>
                  <a:gd name="T3" fmla="*/ 0 h 203"/>
                  <a:gd name="T4" fmla="*/ 0 w 204"/>
                  <a:gd name="T5" fmla="*/ 203 h 203"/>
                  <a:gd name="T6" fmla="*/ 204 w 204"/>
                  <a:gd name="T7" fmla="*/ 203 h 203"/>
                  <a:gd name="T8" fmla="*/ 204 w 204"/>
                  <a:gd name="T9" fmla="*/ 0 h 203"/>
                  <a:gd name="T10" fmla="*/ 0 w 204"/>
                  <a:gd name="T11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4" h="203">
                    <a:moveTo>
                      <a:pt x="0" y="0"/>
                    </a:moveTo>
                    <a:lnTo>
                      <a:pt x="0" y="0"/>
                    </a:lnTo>
                    <a:lnTo>
                      <a:pt x="0" y="203"/>
                    </a:lnTo>
                    <a:lnTo>
                      <a:pt x="204" y="203"/>
                    </a:lnTo>
                    <a:lnTo>
                      <a:pt x="204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842" name="Freeform 1333"/>
              <p:cNvSpPr>
                <a:spLocks/>
              </p:cNvSpPr>
              <p:nvPr/>
            </p:nvSpPr>
            <p:spPr bwMode="auto">
              <a:xfrm>
                <a:off x="6475" y="3208"/>
                <a:ext cx="104" cy="90"/>
              </a:xfrm>
              <a:custGeom>
                <a:avLst/>
                <a:gdLst>
                  <a:gd name="T0" fmla="*/ 202 w 202"/>
                  <a:gd name="T1" fmla="*/ 0 h 175"/>
                  <a:gd name="T2" fmla="*/ 202 w 202"/>
                  <a:gd name="T3" fmla="*/ 0 h 175"/>
                  <a:gd name="T4" fmla="*/ 0 w 202"/>
                  <a:gd name="T5" fmla="*/ 0 h 175"/>
                  <a:gd name="T6" fmla="*/ 101 w 202"/>
                  <a:gd name="T7" fmla="*/ 175 h 175"/>
                  <a:gd name="T8" fmla="*/ 202 w 202"/>
                  <a:gd name="T9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2" h="175">
                    <a:moveTo>
                      <a:pt x="202" y="0"/>
                    </a:moveTo>
                    <a:lnTo>
                      <a:pt x="202" y="0"/>
                    </a:lnTo>
                    <a:lnTo>
                      <a:pt x="0" y="0"/>
                    </a:lnTo>
                    <a:lnTo>
                      <a:pt x="101" y="175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rgbClr val="800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843" name="Freeform 1334"/>
              <p:cNvSpPr>
                <a:spLocks/>
              </p:cNvSpPr>
              <p:nvPr/>
            </p:nvSpPr>
            <p:spPr bwMode="auto">
              <a:xfrm>
                <a:off x="6475" y="3208"/>
                <a:ext cx="104" cy="90"/>
              </a:xfrm>
              <a:custGeom>
                <a:avLst/>
                <a:gdLst>
                  <a:gd name="T0" fmla="*/ 202 w 202"/>
                  <a:gd name="T1" fmla="*/ 0 h 175"/>
                  <a:gd name="T2" fmla="*/ 202 w 202"/>
                  <a:gd name="T3" fmla="*/ 0 h 175"/>
                  <a:gd name="T4" fmla="*/ 0 w 202"/>
                  <a:gd name="T5" fmla="*/ 0 h 175"/>
                  <a:gd name="T6" fmla="*/ 101 w 202"/>
                  <a:gd name="T7" fmla="*/ 175 h 175"/>
                  <a:gd name="T8" fmla="*/ 202 w 202"/>
                  <a:gd name="T9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2" h="175">
                    <a:moveTo>
                      <a:pt x="202" y="0"/>
                    </a:moveTo>
                    <a:lnTo>
                      <a:pt x="202" y="0"/>
                    </a:lnTo>
                    <a:lnTo>
                      <a:pt x="0" y="0"/>
                    </a:lnTo>
                    <a:lnTo>
                      <a:pt x="101" y="175"/>
                    </a:lnTo>
                    <a:lnTo>
                      <a:pt x="202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844" name="Freeform 1335"/>
              <p:cNvSpPr>
                <a:spLocks/>
              </p:cNvSpPr>
              <p:nvPr/>
            </p:nvSpPr>
            <p:spPr bwMode="auto">
              <a:xfrm>
                <a:off x="6051" y="2744"/>
                <a:ext cx="123" cy="107"/>
              </a:xfrm>
              <a:custGeom>
                <a:avLst/>
                <a:gdLst>
                  <a:gd name="T0" fmla="*/ 239 w 239"/>
                  <a:gd name="T1" fmla="*/ 0 h 207"/>
                  <a:gd name="T2" fmla="*/ 239 w 239"/>
                  <a:gd name="T3" fmla="*/ 0 h 207"/>
                  <a:gd name="T4" fmla="*/ 0 w 239"/>
                  <a:gd name="T5" fmla="*/ 0 h 207"/>
                  <a:gd name="T6" fmla="*/ 120 w 239"/>
                  <a:gd name="T7" fmla="*/ 207 h 207"/>
                  <a:gd name="T8" fmla="*/ 239 w 239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207">
                    <a:moveTo>
                      <a:pt x="239" y="0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120" y="207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rgbClr val="800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845" name="Freeform 1336"/>
              <p:cNvSpPr>
                <a:spLocks/>
              </p:cNvSpPr>
              <p:nvPr/>
            </p:nvSpPr>
            <p:spPr bwMode="auto">
              <a:xfrm>
                <a:off x="6051" y="2744"/>
                <a:ext cx="123" cy="107"/>
              </a:xfrm>
              <a:custGeom>
                <a:avLst/>
                <a:gdLst>
                  <a:gd name="T0" fmla="*/ 239 w 239"/>
                  <a:gd name="T1" fmla="*/ 0 h 207"/>
                  <a:gd name="T2" fmla="*/ 239 w 239"/>
                  <a:gd name="T3" fmla="*/ 0 h 207"/>
                  <a:gd name="T4" fmla="*/ 0 w 239"/>
                  <a:gd name="T5" fmla="*/ 0 h 207"/>
                  <a:gd name="T6" fmla="*/ 120 w 239"/>
                  <a:gd name="T7" fmla="*/ 207 h 207"/>
                  <a:gd name="T8" fmla="*/ 239 w 239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207">
                    <a:moveTo>
                      <a:pt x="239" y="0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120" y="207"/>
                    </a:lnTo>
                    <a:lnTo>
                      <a:pt x="239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846" name="Freeform 1337"/>
              <p:cNvSpPr>
                <a:spLocks/>
              </p:cNvSpPr>
              <p:nvPr/>
            </p:nvSpPr>
            <p:spPr bwMode="auto">
              <a:xfrm>
                <a:off x="4840" y="3595"/>
                <a:ext cx="121" cy="121"/>
              </a:xfrm>
              <a:custGeom>
                <a:avLst/>
                <a:gdLst>
                  <a:gd name="T0" fmla="*/ 233 w 234"/>
                  <a:gd name="T1" fmla="*/ 99 h 234"/>
                  <a:gd name="T2" fmla="*/ 233 w 234"/>
                  <a:gd name="T3" fmla="*/ 99 h 234"/>
                  <a:gd name="T4" fmla="*/ 228 w 234"/>
                  <a:gd name="T5" fmla="*/ 81 h 234"/>
                  <a:gd name="T6" fmla="*/ 221 w 234"/>
                  <a:gd name="T7" fmla="*/ 64 h 234"/>
                  <a:gd name="T8" fmla="*/ 212 w 234"/>
                  <a:gd name="T9" fmla="*/ 48 h 234"/>
                  <a:gd name="T10" fmla="*/ 200 w 234"/>
                  <a:gd name="T11" fmla="*/ 34 h 234"/>
                  <a:gd name="T12" fmla="*/ 186 w 234"/>
                  <a:gd name="T13" fmla="*/ 22 h 234"/>
                  <a:gd name="T14" fmla="*/ 170 w 234"/>
                  <a:gd name="T15" fmla="*/ 13 h 234"/>
                  <a:gd name="T16" fmla="*/ 153 w 234"/>
                  <a:gd name="T17" fmla="*/ 6 h 234"/>
                  <a:gd name="T18" fmla="*/ 135 w 234"/>
                  <a:gd name="T19" fmla="*/ 2 h 234"/>
                  <a:gd name="T20" fmla="*/ 117 w 234"/>
                  <a:gd name="T21" fmla="*/ 0 h 234"/>
                  <a:gd name="T22" fmla="*/ 99 w 234"/>
                  <a:gd name="T23" fmla="*/ 2 h 234"/>
                  <a:gd name="T24" fmla="*/ 81 w 234"/>
                  <a:gd name="T25" fmla="*/ 6 h 234"/>
                  <a:gd name="T26" fmla="*/ 64 w 234"/>
                  <a:gd name="T27" fmla="*/ 13 h 234"/>
                  <a:gd name="T28" fmla="*/ 48 w 234"/>
                  <a:gd name="T29" fmla="*/ 22 h 234"/>
                  <a:gd name="T30" fmla="*/ 34 w 234"/>
                  <a:gd name="T31" fmla="*/ 34 h 234"/>
                  <a:gd name="T32" fmla="*/ 22 w 234"/>
                  <a:gd name="T33" fmla="*/ 48 h 234"/>
                  <a:gd name="T34" fmla="*/ 13 w 234"/>
                  <a:gd name="T35" fmla="*/ 64 h 234"/>
                  <a:gd name="T36" fmla="*/ 6 w 234"/>
                  <a:gd name="T37" fmla="*/ 81 h 234"/>
                  <a:gd name="T38" fmla="*/ 1 w 234"/>
                  <a:gd name="T39" fmla="*/ 99 h 234"/>
                  <a:gd name="T40" fmla="*/ 0 w 234"/>
                  <a:gd name="T41" fmla="*/ 117 h 234"/>
                  <a:gd name="T42" fmla="*/ 1 w 234"/>
                  <a:gd name="T43" fmla="*/ 135 h 234"/>
                  <a:gd name="T44" fmla="*/ 6 w 234"/>
                  <a:gd name="T45" fmla="*/ 153 h 234"/>
                  <a:gd name="T46" fmla="*/ 13 w 234"/>
                  <a:gd name="T47" fmla="*/ 170 h 234"/>
                  <a:gd name="T48" fmla="*/ 22 w 234"/>
                  <a:gd name="T49" fmla="*/ 186 h 234"/>
                  <a:gd name="T50" fmla="*/ 34 w 234"/>
                  <a:gd name="T51" fmla="*/ 200 h 234"/>
                  <a:gd name="T52" fmla="*/ 48 w 234"/>
                  <a:gd name="T53" fmla="*/ 212 h 234"/>
                  <a:gd name="T54" fmla="*/ 64 w 234"/>
                  <a:gd name="T55" fmla="*/ 221 h 234"/>
                  <a:gd name="T56" fmla="*/ 81 w 234"/>
                  <a:gd name="T57" fmla="*/ 228 h 234"/>
                  <a:gd name="T58" fmla="*/ 99 w 234"/>
                  <a:gd name="T59" fmla="*/ 233 h 234"/>
                  <a:gd name="T60" fmla="*/ 117 w 234"/>
                  <a:gd name="T61" fmla="*/ 234 h 234"/>
                  <a:gd name="T62" fmla="*/ 135 w 234"/>
                  <a:gd name="T63" fmla="*/ 233 h 234"/>
                  <a:gd name="T64" fmla="*/ 153 w 234"/>
                  <a:gd name="T65" fmla="*/ 228 h 234"/>
                  <a:gd name="T66" fmla="*/ 170 w 234"/>
                  <a:gd name="T67" fmla="*/ 221 h 234"/>
                  <a:gd name="T68" fmla="*/ 186 w 234"/>
                  <a:gd name="T69" fmla="*/ 212 h 234"/>
                  <a:gd name="T70" fmla="*/ 200 w 234"/>
                  <a:gd name="T71" fmla="*/ 200 h 234"/>
                  <a:gd name="T72" fmla="*/ 212 w 234"/>
                  <a:gd name="T73" fmla="*/ 186 h 234"/>
                  <a:gd name="T74" fmla="*/ 221 w 234"/>
                  <a:gd name="T75" fmla="*/ 170 h 234"/>
                  <a:gd name="T76" fmla="*/ 228 w 234"/>
                  <a:gd name="T77" fmla="*/ 153 h 234"/>
                  <a:gd name="T78" fmla="*/ 233 w 234"/>
                  <a:gd name="T79" fmla="*/ 135 h 234"/>
                  <a:gd name="T80" fmla="*/ 234 w 234"/>
                  <a:gd name="T81" fmla="*/ 117 h 234"/>
                  <a:gd name="T82" fmla="*/ 233 w 234"/>
                  <a:gd name="T83" fmla="*/ 99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34" h="234">
                    <a:moveTo>
                      <a:pt x="233" y="99"/>
                    </a:moveTo>
                    <a:lnTo>
                      <a:pt x="233" y="99"/>
                    </a:lnTo>
                    <a:lnTo>
                      <a:pt x="228" y="81"/>
                    </a:lnTo>
                    <a:lnTo>
                      <a:pt x="221" y="64"/>
                    </a:lnTo>
                    <a:lnTo>
                      <a:pt x="212" y="48"/>
                    </a:lnTo>
                    <a:lnTo>
                      <a:pt x="200" y="34"/>
                    </a:lnTo>
                    <a:lnTo>
                      <a:pt x="186" y="22"/>
                    </a:lnTo>
                    <a:lnTo>
                      <a:pt x="170" y="13"/>
                    </a:lnTo>
                    <a:lnTo>
                      <a:pt x="153" y="6"/>
                    </a:lnTo>
                    <a:lnTo>
                      <a:pt x="135" y="2"/>
                    </a:lnTo>
                    <a:lnTo>
                      <a:pt x="117" y="0"/>
                    </a:lnTo>
                    <a:lnTo>
                      <a:pt x="99" y="2"/>
                    </a:lnTo>
                    <a:lnTo>
                      <a:pt x="81" y="6"/>
                    </a:lnTo>
                    <a:lnTo>
                      <a:pt x="64" y="13"/>
                    </a:lnTo>
                    <a:lnTo>
                      <a:pt x="48" y="22"/>
                    </a:lnTo>
                    <a:lnTo>
                      <a:pt x="34" y="34"/>
                    </a:lnTo>
                    <a:lnTo>
                      <a:pt x="22" y="48"/>
                    </a:lnTo>
                    <a:lnTo>
                      <a:pt x="13" y="64"/>
                    </a:lnTo>
                    <a:lnTo>
                      <a:pt x="6" y="81"/>
                    </a:lnTo>
                    <a:lnTo>
                      <a:pt x="1" y="99"/>
                    </a:lnTo>
                    <a:lnTo>
                      <a:pt x="0" y="117"/>
                    </a:lnTo>
                    <a:lnTo>
                      <a:pt x="1" y="135"/>
                    </a:lnTo>
                    <a:lnTo>
                      <a:pt x="6" y="153"/>
                    </a:lnTo>
                    <a:lnTo>
                      <a:pt x="13" y="170"/>
                    </a:lnTo>
                    <a:lnTo>
                      <a:pt x="22" y="186"/>
                    </a:lnTo>
                    <a:lnTo>
                      <a:pt x="34" y="200"/>
                    </a:lnTo>
                    <a:lnTo>
                      <a:pt x="48" y="212"/>
                    </a:lnTo>
                    <a:lnTo>
                      <a:pt x="64" y="221"/>
                    </a:lnTo>
                    <a:lnTo>
                      <a:pt x="81" y="228"/>
                    </a:lnTo>
                    <a:lnTo>
                      <a:pt x="99" y="233"/>
                    </a:lnTo>
                    <a:lnTo>
                      <a:pt x="117" y="234"/>
                    </a:lnTo>
                    <a:lnTo>
                      <a:pt x="135" y="233"/>
                    </a:lnTo>
                    <a:lnTo>
                      <a:pt x="153" y="228"/>
                    </a:lnTo>
                    <a:lnTo>
                      <a:pt x="170" y="221"/>
                    </a:lnTo>
                    <a:lnTo>
                      <a:pt x="186" y="212"/>
                    </a:lnTo>
                    <a:lnTo>
                      <a:pt x="200" y="200"/>
                    </a:lnTo>
                    <a:lnTo>
                      <a:pt x="212" y="186"/>
                    </a:lnTo>
                    <a:lnTo>
                      <a:pt x="221" y="170"/>
                    </a:lnTo>
                    <a:lnTo>
                      <a:pt x="228" y="153"/>
                    </a:lnTo>
                    <a:lnTo>
                      <a:pt x="233" y="135"/>
                    </a:lnTo>
                    <a:lnTo>
                      <a:pt x="234" y="117"/>
                    </a:lnTo>
                    <a:lnTo>
                      <a:pt x="233" y="9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847" name="Freeform 1338"/>
              <p:cNvSpPr>
                <a:spLocks/>
              </p:cNvSpPr>
              <p:nvPr/>
            </p:nvSpPr>
            <p:spPr bwMode="auto">
              <a:xfrm>
                <a:off x="4840" y="3595"/>
                <a:ext cx="121" cy="121"/>
              </a:xfrm>
              <a:custGeom>
                <a:avLst/>
                <a:gdLst>
                  <a:gd name="T0" fmla="*/ 233 w 234"/>
                  <a:gd name="T1" fmla="*/ 99 h 234"/>
                  <a:gd name="T2" fmla="*/ 233 w 234"/>
                  <a:gd name="T3" fmla="*/ 99 h 234"/>
                  <a:gd name="T4" fmla="*/ 228 w 234"/>
                  <a:gd name="T5" fmla="*/ 81 h 234"/>
                  <a:gd name="T6" fmla="*/ 221 w 234"/>
                  <a:gd name="T7" fmla="*/ 64 h 234"/>
                  <a:gd name="T8" fmla="*/ 212 w 234"/>
                  <a:gd name="T9" fmla="*/ 48 h 234"/>
                  <a:gd name="T10" fmla="*/ 200 w 234"/>
                  <a:gd name="T11" fmla="*/ 34 h 234"/>
                  <a:gd name="T12" fmla="*/ 186 w 234"/>
                  <a:gd name="T13" fmla="*/ 22 h 234"/>
                  <a:gd name="T14" fmla="*/ 170 w 234"/>
                  <a:gd name="T15" fmla="*/ 13 h 234"/>
                  <a:gd name="T16" fmla="*/ 153 w 234"/>
                  <a:gd name="T17" fmla="*/ 6 h 234"/>
                  <a:gd name="T18" fmla="*/ 135 w 234"/>
                  <a:gd name="T19" fmla="*/ 2 h 234"/>
                  <a:gd name="T20" fmla="*/ 117 w 234"/>
                  <a:gd name="T21" fmla="*/ 0 h 234"/>
                  <a:gd name="T22" fmla="*/ 99 w 234"/>
                  <a:gd name="T23" fmla="*/ 2 h 234"/>
                  <a:gd name="T24" fmla="*/ 81 w 234"/>
                  <a:gd name="T25" fmla="*/ 6 h 234"/>
                  <a:gd name="T26" fmla="*/ 64 w 234"/>
                  <a:gd name="T27" fmla="*/ 13 h 234"/>
                  <a:gd name="T28" fmla="*/ 48 w 234"/>
                  <a:gd name="T29" fmla="*/ 22 h 234"/>
                  <a:gd name="T30" fmla="*/ 34 w 234"/>
                  <a:gd name="T31" fmla="*/ 34 h 234"/>
                  <a:gd name="T32" fmla="*/ 22 w 234"/>
                  <a:gd name="T33" fmla="*/ 48 h 234"/>
                  <a:gd name="T34" fmla="*/ 13 w 234"/>
                  <a:gd name="T35" fmla="*/ 64 h 234"/>
                  <a:gd name="T36" fmla="*/ 6 w 234"/>
                  <a:gd name="T37" fmla="*/ 81 h 234"/>
                  <a:gd name="T38" fmla="*/ 1 w 234"/>
                  <a:gd name="T39" fmla="*/ 99 h 234"/>
                  <a:gd name="T40" fmla="*/ 0 w 234"/>
                  <a:gd name="T41" fmla="*/ 117 h 234"/>
                  <a:gd name="T42" fmla="*/ 1 w 234"/>
                  <a:gd name="T43" fmla="*/ 135 h 234"/>
                  <a:gd name="T44" fmla="*/ 6 w 234"/>
                  <a:gd name="T45" fmla="*/ 153 h 234"/>
                  <a:gd name="T46" fmla="*/ 13 w 234"/>
                  <a:gd name="T47" fmla="*/ 170 h 234"/>
                  <a:gd name="T48" fmla="*/ 22 w 234"/>
                  <a:gd name="T49" fmla="*/ 186 h 234"/>
                  <a:gd name="T50" fmla="*/ 34 w 234"/>
                  <a:gd name="T51" fmla="*/ 200 h 234"/>
                  <a:gd name="T52" fmla="*/ 48 w 234"/>
                  <a:gd name="T53" fmla="*/ 212 h 234"/>
                  <a:gd name="T54" fmla="*/ 64 w 234"/>
                  <a:gd name="T55" fmla="*/ 221 h 234"/>
                  <a:gd name="T56" fmla="*/ 81 w 234"/>
                  <a:gd name="T57" fmla="*/ 228 h 234"/>
                  <a:gd name="T58" fmla="*/ 99 w 234"/>
                  <a:gd name="T59" fmla="*/ 233 h 234"/>
                  <a:gd name="T60" fmla="*/ 117 w 234"/>
                  <a:gd name="T61" fmla="*/ 234 h 234"/>
                  <a:gd name="T62" fmla="*/ 135 w 234"/>
                  <a:gd name="T63" fmla="*/ 233 h 234"/>
                  <a:gd name="T64" fmla="*/ 153 w 234"/>
                  <a:gd name="T65" fmla="*/ 228 h 234"/>
                  <a:gd name="T66" fmla="*/ 170 w 234"/>
                  <a:gd name="T67" fmla="*/ 221 h 234"/>
                  <a:gd name="T68" fmla="*/ 186 w 234"/>
                  <a:gd name="T69" fmla="*/ 212 h 234"/>
                  <a:gd name="T70" fmla="*/ 200 w 234"/>
                  <a:gd name="T71" fmla="*/ 200 h 234"/>
                  <a:gd name="T72" fmla="*/ 212 w 234"/>
                  <a:gd name="T73" fmla="*/ 186 h 234"/>
                  <a:gd name="T74" fmla="*/ 221 w 234"/>
                  <a:gd name="T75" fmla="*/ 170 h 234"/>
                  <a:gd name="T76" fmla="*/ 228 w 234"/>
                  <a:gd name="T77" fmla="*/ 153 h 234"/>
                  <a:gd name="T78" fmla="*/ 233 w 234"/>
                  <a:gd name="T79" fmla="*/ 135 h 234"/>
                  <a:gd name="T80" fmla="*/ 234 w 234"/>
                  <a:gd name="T81" fmla="*/ 117 h 234"/>
                  <a:gd name="T82" fmla="*/ 233 w 234"/>
                  <a:gd name="T83" fmla="*/ 99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34" h="234">
                    <a:moveTo>
                      <a:pt x="233" y="99"/>
                    </a:moveTo>
                    <a:lnTo>
                      <a:pt x="233" y="99"/>
                    </a:lnTo>
                    <a:lnTo>
                      <a:pt x="228" y="81"/>
                    </a:lnTo>
                    <a:lnTo>
                      <a:pt x="221" y="64"/>
                    </a:lnTo>
                    <a:lnTo>
                      <a:pt x="212" y="48"/>
                    </a:lnTo>
                    <a:lnTo>
                      <a:pt x="200" y="34"/>
                    </a:lnTo>
                    <a:lnTo>
                      <a:pt x="186" y="22"/>
                    </a:lnTo>
                    <a:lnTo>
                      <a:pt x="170" y="13"/>
                    </a:lnTo>
                    <a:lnTo>
                      <a:pt x="153" y="6"/>
                    </a:lnTo>
                    <a:lnTo>
                      <a:pt x="135" y="2"/>
                    </a:lnTo>
                    <a:lnTo>
                      <a:pt x="117" y="0"/>
                    </a:lnTo>
                    <a:lnTo>
                      <a:pt x="99" y="2"/>
                    </a:lnTo>
                    <a:lnTo>
                      <a:pt x="81" y="6"/>
                    </a:lnTo>
                    <a:lnTo>
                      <a:pt x="64" y="13"/>
                    </a:lnTo>
                    <a:lnTo>
                      <a:pt x="48" y="22"/>
                    </a:lnTo>
                    <a:lnTo>
                      <a:pt x="34" y="34"/>
                    </a:lnTo>
                    <a:lnTo>
                      <a:pt x="22" y="48"/>
                    </a:lnTo>
                    <a:lnTo>
                      <a:pt x="13" y="64"/>
                    </a:lnTo>
                    <a:lnTo>
                      <a:pt x="6" y="81"/>
                    </a:lnTo>
                    <a:lnTo>
                      <a:pt x="1" y="99"/>
                    </a:lnTo>
                    <a:lnTo>
                      <a:pt x="0" y="117"/>
                    </a:lnTo>
                    <a:lnTo>
                      <a:pt x="1" y="135"/>
                    </a:lnTo>
                    <a:lnTo>
                      <a:pt x="6" y="153"/>
                    </a:lnTo>
                    <a:lnTo>
                      <a:pt x="13" y="170"/>
                    </a:lnTo>
                    <a:lnTo>
                      <a:pt x="22" y="186"/>
                    </a:lnTo>
                    <a:lnTo>
                      <a:pt x="34" y="200"/>
                    </a:lnTo>
                    <a:lnTo>
                      <a:pt x="48" y="212"/>
                    </a:lnTo>
                    <a:lnTo>
                      <a:pt x="64" y="221"/>
                    </a:lnTo>
                    <a:lnTo>
                      <a:pt x="81" y="228"/>
                    </a:lnTo>
                    <a:lnTo>
                      <a:pt x="99" y="233"/>
                    </a:lnTo>
                    <a:lnTo>
                      <a:pt x="117" y="234"/>
                    </a:lnTo>
                    <a:lnTo>
                      <a:pt x="135" y="233"/>
                    </a:lnTo>
                    <a:lnTo>
                      <a:pt x="153" y="228"/>
                    </a:lnTo>
                    <a:lnTo>
                      <a:pt x="170" y="221"/>
                    </a:lnTo>
                    <a:lnTo>
                      <a:pt x="186" y="212"/>
                    </a:lnTo>
                    <a:lnTo>
                      <a:pt x="200" y="200"/>
                    </a:lnTo>
                    <a:lnTo>
                      <a:pt x="212" y="186"/>
                    </a:lnTo>
                    <a:lnTo>
                      <a:pt x="221" y="170"/>
                    </a:lnTo>
                    <a:lnTo>
                      <a:pt x="228" y="153"/>
                    </a:lnTo>
                    <a:lnTo>
                      <a:pt x="233" y="135"/>
                    </a:lnTo>
                    <a:lnTo>
                      <a:pt x="234" y="117"/>
                    </a:lnTo>
                    <a:lnTo>
                      <a:pt x="233" y="9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848" name="Freeform 1339"/>
              <p:cNvSpPr>
                <a:spLocks/>
              </p:cNvSpPr>
              <p:nvPr/>
            </p:nvSpPr>
            <p:spPr bwMode="auto">
              <a:xfrm>
                <a:off x="5391" y="3454"/>
                <a:ext cx="149" cy="148"/>
              </a:xfrm>
              <a:custGeom>
                <a:avLst/>
                <a:gdLst>
                  <a:gd name="T0" fmla="*/ 285 w 287"/>
                  <a:gd name="T1" fmla="*/ 121 h 287"/>
                  <a:gd name="T2" fmla="*/ 285 w 287"/>
                  <a:gd name="T3" fmla="*/ 121 h 287"/>
                  <a:gd name="T4" fmla="*/ 280 w 287"/>
                  <a:gd name="T5" fmla="*/ 99 h 287"/>
                  <a:gd name="T6" fmla="*/ 272 w 287"/>
                  <a:gd name="T7" fmla="*/ 78 h 287"/>
                  <a:gd name="T8" fmla="*/ 260 w 287"/>
                  <a:gd name="T9" fmla="*/ 59 h 287"/>
                  <a:gd name="T10" fmla="*/ 245 w 287"/>
                  <a:gd name="T11" fmla="*/ 42 h 287"/>
                  <a:gd name="T12" fmla="*/ 228 w 287"/>
                  <a:gd name="T13" fmla="*/ 27 h 287"/>
                  <a:gd name="T14" fmla="*/ 209 w 287"/>
                  <a:gd name="T15" fmla="*/ 15 h 287"/>
                  <a:gd name="T16" fmla="*/ 188 w 287"/>
                  <a:gd name="T17" fmla="*/ 7 h 287"/>
                  <a:gd name="T18" fmla="*/ 166 w 287"/>
                  <a:gd name="T19" fmla="*/ 1 h 287"/>
                  <a:gd name="T20" fmla="*/ 144 w 287"/>
                  <a:gd name="T21" fmla="*/ 0 h 287"/>
                  <a:gd name="T22" fmla="*/ 121 w 287"/>
                  <a:gd name="T23" fmla="*/ 1 h 287"/>
                  <a:gd name="T24" fmla="*/ 99 w 287"/>
                  <a:gd name="T25" fmla="*/ 7 h 287"/>
                  <a:gd name="T26" fmla="*/ 78 w 287"/>
                  <a:gd name="T27" fmla="*/ 15 h 287"/>
                  <a:gd name="T28" fmla="*/ 59 w 287"/>
                  <a:gd name="T29" fmla="*/ 27 h 287"/>
                  <a:gd name="T30" fmla="*/ 42 w 287"/>
                  <a:gd name="T31" fmla="*/ 42 h 287"/>
                  <a:gd name="T32" fmla="*/ 27 w 287"/>
                  <a:gd name="T33" fmla="*/ 59 h 287"/>
                  <a:gd name="T34" fmla="*/ 15 w 287"/>
                  <a:gd name="T35" fmla="*/ 78 h 287"/>
                  <a:gd name="T36" fmla="*/ 7 w 287"/>
                  <a:gd name="T37" fmla="*/ 99 h 287"/>
                  <a:gd name="T38" fmla="*/ 2 w 287"/>
                  <a:gd name="T39" fmla="*/ 121 h 287"/>
                  <a:gd name="T40" fmla="*/ 0 w 287"/>
                  <a:gd name="T41" fmla="*/ 143 h 287"/>
                  <a:gd name="T42" fmla="*/ 2 w 287"/>
                  <a:gd name="T43" fmla="*/ 166 h 287"/>
                  <a:gd name="T44" fmla="*/ 7 w 287"/>
                  <a:gd name="T45" fmla="*/ 188 h 287"/>
                  <a:gd name="T46" fmla="*/ 15 w 287"/>
                  <a:gd name="T47" fmla="*/ 208 h 287"/>
                  <a:gd name="T48" fmla="*/ 27 w 287"/>
                  <a:gd name="T49" fmla="*/ 228 h 287"/>
                  <a:gd name="T50" fmla="*/ 42 w 287"/>
                  <a:gd name="T51" fmla="*/ 245 h 287"/>
                  <a:gd name="T52" fmla="*/ 59 w 287"/>
                  <a:gd name="T53" fmla="*/ 260 h 287"/>
                  <a:gd name="T54" fmla="*/ 78 w 287"/>
                  <a:gd name="T55" fmla="*/ 271 h 287"/>
                  <a:gd name="T56" fmla="*/ 99 w 287"/>
                  <a:gd name="T57" fmla="*/ 280 h 287"/>
                  <a:gd name="T58" fmla="*/ 121 w 287"/>
                  <a:gd name="T59" fmla="*/ 285 h 287"/>
                  <a:gd name="T60" fmla="*/ 144 w 287"/>
                  <a:gd name="T61" fmla="*/ 287 h 287"/>
                  <a:gd name="T62" fmla="*/ 166 w 287"/>
                  <a:gd name="T63" fmla="*/ 285 h 287"/>
                  <a:gd name="T64" fmla="*/ 188 w 287"/>
                  <a:gd name="T65" fmla="*/ 280 h 287"/>
                  <a:gd name="T66" fmla="*/ 209 w 287"/>
                  <a:gd name="T67" fmla="*/ 271 h 287"/>
                  <a:gd name="T68" fmla="*/ 228 w 287"/>
                  <a:gd name="T69" fmla="*/ 260 h 287"/>
                  <a:gd name="T70" fmla="*/ 245 w 287"/>
                  <a:gd name="T71" fmla="*/ 245 h 287"/>
                  <a:gd name="T72" fmla="*/ 260 w 287"/>
                  <a:gd name="T73" fmla="*/ 228 h 287"/>
                  <a:gd name="T74" fmla="*/ 272 w 287"/>
                  <a:gd name="T75" fmla="*/ 208 h 287"/>
                  <a:gd name="T76" fmla="*/ 280 w 287"/>
                  <a:gd name="T77" fmla="*/ 188 h 287"/>
                  <a:gd name="T78" fmla="*/ 285 w 287"/>
                  <a:gd name="T79" fmla="*/ 166 h 287"/>
                  <a:gd name="T80" fmla="*/ 287 w 287"/>
                  <a:gd name="T81" fmla="*/ 143 h 287"/>
                  <a:gd name="T82" fmla="*/ 285 w 287"/>
                  <a:gd name="T83" fmla="*/ 121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7" h="287">
                    <a:moveTo>
                      <a:pt x="285" y="121"/>
                    </a:moveTo>
                    <a:lnTo>
                      <a:pt x="285" y="121"/>
                    </a:lnTo>
                    <a:lnTo>
                      <a:pt x="280" y="99"/>
                    </a:lnTo>
                    <a:lnTo>
                      <a:pt x="272" y="78"/>
                    </a:lnTo>
                    <a:lnTo>
                      <a:pt x="260" y="59"/>
                    </a:lnTo>
                    <a:lnTo>
                      <a:pt x="245" y="42"/>
                    </a:lnTo>
                    <a:lnTo>
                      <a:pt x="228" y="27"/>
                    </a:lnTo>
                    <a:lnTo>
                      <a:pt x="209" y="15"/>
                    </a:lnTo>
                    <a:lnTo>
                      <a:pt x="188" y="7"/>
                    </a:lnTo>
                    <a:lnTo>
                      <a:pt x="166" y="1"/>
                    </a:lnTo>
                    <a:lnTo>
                      <a:pt x="144" y="0"/>
                    </a:lnTo>
                    <a:lnTo>
                      <a:pt x="121" y="1"/>
                    </a:lnTo>
                    <a:lnTo>
                      <a:pt x="99" y="7"/>
                    </a:lnTo>
                    <a:lnTo>
                      <a:pt x="78" y="15"/>
                    </a:lnTo>
                    <a:lnTo>
                      <a:pt x="59" y="27"/>
                    </a:lnTo>
                    <a:lnTo>
                      <a:pt x="42" y="42"/>
                    </a:lnTo>
                    <a:lnTo>
                      <a:pt x="27" y="59"/>
                    </a:lnTo>
                    <a:lnTo>
                      <a:pt x="15" y="78"/>
                    </a:lnTo>
                    <a:lnTo>
                      <a:pt x="7" y="99"/>
                    </a:lnTo>
                    <a:lnTo>
                      <a:pt x="2" y="121"/>
                    </a:lnTo>
                    <a:lnTo>
                      <a:pt x="0" y="143"/>
                    </a:lnTo>
                    <a:lnTo>
                      <a:pt x="2" y="166"/>
                    </a:lnTo>
                    <a:lnTo>
                      <a:pt x="7" y="188"/>
                    </a:lnTo>
                    <a:lnTo>
                      <a:pt x="15" y="208"/>
                    </a:lnTo>
                    <a:lnTo>
                      <a:pt x="27" y="228"/>
                    </a:lnTo>
                    <a:lnTo>
                      <a:pt x="42" y="245"/>
                    </a:lnTo>
                    <a:lnTo>
                      <a:pt x="59" y="260"/>
                    </a:lnTo>
                    <a:lnTo>
                      <a:pt x="78" y="271"/>
                    </a:lnTo>
                    <a:lnTo>
                      <a:pt x="99" y="280"/>
                    </a:lnTo>
                    <a:lnTo>
                      <a:pt x="121" y="285"/>
                    </a:lnTo>
                    <a:lnTo>
                      <a:pt x="144" y="287"/>
                    </a:lnTo>
                    <a:lnTo>
                      <a:pt x="166" y="285"/>
                    </a:lnTo>
                    <a:lnTo>
                      <a:pt x="188" y="280"/>
                    </a:lnTo>
                    <a:lnTo>
                      <a:pt x="209" y="271"/>
                    </a:lnTo>
                    <a:lnTo>
                      <a:pt x="228" y="260"/>
                    </a:lnTo>
                    <a:lnTo>
                      <a:pt x="245" y="245"/>
                    </a:lnTo>
                    <a:lnTo>
                      <a:pt x="260" y="228"/>
                    </a:lnTo>
                    <a:lnTo>
                      <a:pt x="272" y="208"/>
                    </a:lnTo>
                    <a:lnTo>
                      <a:pt x="280" y="188"/>
                    </a:lnTo>
                    <a:lnTo>
                      <a:pt x="285" y="166"/>
                    </a:lnTo>
                    <a:lnTo>
                      <a:pt x="287" y="143"/>
                    </a:lnTo>
                    <a:lnTo>
                      <a:pt x="285" y="1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849" name="Freeform 1340"/>
              <p:cNvSpPr>
                <a:spLocks/>
              </p:cNvSpPr>
              <p:nvPr/>
            </p:nvSpPr>
            <p:spPr bwMode="auto">
              <a:xfrm>
                <a:off x="5391" y="3454"/>
                <a:ext cx="149" cy="148"/>
              </a:xfrm>
              <a:custGeom>
                <a:avLst/>
                <a:gdLst>
                  <a:gd name="T0" fmla="*/ 285 w 287"/>
                  <a:gd name="T1" fmla="*/ 121 h 287"/>
                  <a:gd name="T2" fmla="*/ 285 w 287"/>
                  <a:gd name="T3" fmla="*/ 121 h 287"/>
                  <a:gd name="T4" fmla="*/ 280 w 287"/>
                  <a:gd name="T5" fmla="*/ 99 h 287"/>
                  <a:gd name="T6" fmla="*/ 272 w 287"/>
                  <a:gd name="T7" fmla="*/ 78 h 287"/>
                  <a:gd name="T8" fmla="*/ 260 w 287"/>
                  <a:gd name="T9" fmla="*/ 59 h 287"/>
                  <a:gd name="T10" fmla="*/ 245 w 287"/>
                  <a:gd name="T11" fmla="*/ 42 h 287"/>
                  <a:gd name="T12" fmla="*/ 228 w 287"/>
                  <a:gd name="T13" fmla="*/ 27 h 287"/>
                  <a:gd name="T14" fmla="*/ 209 w 287"/>
                  <a:gd name="T15" fmla="*/ 15 h 287"/>
                  <a:gd name="T16" fmla="*/ 188 w 287"/>
                  <a:gd name="T17" fmla="*/ 7 h 287"/>
                  <a:gd name="T18" fmla="*/ 166 w 287"/>
                  <a:gd name="T19" fmla="*/ 1 h 287"/>
                  <a:gd name="T20" fmla="*/ 144 w 287"/>
                  <a:gd name="T21" fmla="*/ 0 h 287"/>
                  <a:gd name="T22" fmla="*/ 121 w 287"/>
                  <a:gd name="T23" fmla="*/ 1 h 287"/>
                  <a:gd name="T24" fmla="*/ 99 w 287"/>
                  <a:gd name="T25" fmla="*/ 7 h 287"/>
                  <a:gd name="T26" fmla="*/ 78 w 287"/>
                  <a:gd name="T27" fmla="*/ 15 h 287"/>
                  <a:gd name="T28" fmla="*/ 59 w 287"/>
                  <a:gd name="T29" fmla="*/ 27 h 287"/>
                  <a:gd name="T30" fmla="*/ 42 w 287"/>
                  <a:gd name="T31" fmla="*/ 42 h 287"/>
                  <a:gd name="T32" fmla="*/ 27 w 287"/>
                  <a:gd name="T33" fmla="*/ 59 h 287"/>
                  <a:gd name="T34" fmla="*/ 15 w 287"/>
                  <a:gd name="T35" fmla="*/ 78 h 287"/>
                  <a:gd name="T36" fmla="*/ 7 w 287"/>
                  <a:gd name="T37" fmla="*/ 99 h 287"/>
                  <a:gd name="T38" fmla="*/ 2 w 287"/>
                  <a:gd name="T39" fmla="*/ 121 h 287"/>
                  <a:gd name="T40" fmla="*/ 0 w 287"/>
                  <a:gd name="T41" fmla="*/ 143 h 287"/>
                  <a:gd name="T42" fmla="*/ 2 w 287"/>
                  <a:gd name="T43" fmla="*/ 166 h 287"/>
                  <a:gd name="T44" fmla="*/ 7 w 287"/>
                  <a:gd name="T45" fmla="*/ 188 h 287"/>
                  <a:gd name="T46" fmla="*/ 15 w 287"/>
                  <a:gd name="T47" fmla="*/ 208 h 287"/>
                  <a:gd name="T48" fmla="*/ 27 w 287"/>
                  <a:gd name="T49" fmla="*/ 228 h 287"/>
                  <a:gd name="T50" fmla="*/ 42 w 287"/>
                  <a:gd name="T51" fmla="*/ 245 h 287"/>
                  <a:gd name="T52" fmla="*/ 59 w 287"/>
                  <a:gd name="T53" fmla="*/ 260 h 287"/>
                  <a:gd name="T54" fmla="*/ 78 w 287"/>
                  <a:gd name="T55" fmla="*/ 271 h 287"/>
                  <a:gd name="T56" fmla="*/ 99 w 287"/>
                  <a:gd name="T57" fmla="*/ 280 h 287"/>
                  <a:gd name="T58" fmla="*/ 121 w 287"/>
                  <a:gd name="T59" fmla="*/ 285 h 287"/>
                  <a:gd name="T60" fmla="*/ 144 w 287"/>
                  <a:gd name="T61" fmla="*/ 287 h 287"/>
                  <a:gd name="T62" fmla="*/ 166 w 287"/>
                  <a:gd name="T63" fmla="*/ 285 h 287"/>
                  <a:gd name="T64" fmla="*/ 188 w 287"/>
                  <a:gd name="T65" fmla="*/ 280 h 287"/>
                  <a:gd name="T66" fmla="*/ 209 w 287"/>
                  <a:gd name="T67" fmla="*/ 271 h 287"/>
                  <a:gd name="T68" fmla="*/ 228 w 287"/>
                  <a:gd name="T69" fmla="*/ 260 h 287"/>
                  <a:gd name="T70" fmla="*/ 245 w 287"/>
                  <a:gd name="T71" fmla="*/ 245 h 287"/>
                  <a:gd name="T72" fmla="*/ 260 w 287"/>
                  <a:gd name="T73" fmla="*/ 228 h 287"/>
                  <a:gd name="T74" fmla="*/ 272 w 287"/>
                  <a:gd name="T75" fmla="*/ 208 h 287"/>
                  <a:gd name="T76" fmla="*/ 280 w 287"/>
                  <a:gd name="T77" fmla="*/ 188 h 287"/>
                  <a:gd name="T78" fmla="*/ 285 w 287"/>
                  <a:gd name="T79" fmla="*/ 166 h 287"/>
                  <a:gd name="T80" fmla="*/ 287 w 287"/>
                  <a:gd name="T81" fmla="*/ 143 h 287"/>
                  <a:gd name="T82" fmla="*/ 285 w 287"/>
                  <a:gd name="T83" fmla="*/ 121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7" h="287">
                    <a:moveTo>
                      <a:pt x="285" y="121"/>
                    </a:moveTo>
                    <a:lnTo>
                      <a:pt x="285" y="121"/>
                    </a:lnTo>
                    <a:lnTo>
                      <a:pt x="280" y="99"/>
                    </a:lnTo>
                    <a:lnTo>
                      <a:pt x="272" y="78"/>
                    </a:lnTo>
                    <a:lnTo>
                      <a:pt x="260" y="59"/>
                    </a:lnTo>
                    <a:lnTo>
                      <a:pt x="245" y="42"/>
                    </a:lnTo>
                    <a:lnTo>
                      <a:pt x="228" y="27"/>
                    </a:lnTo>
                    <a:lnTo>
                      <a:pt x="209" y="15"/>
                    </a:lnTo>
                    <a:lnTo>
                      <a:pt x="188" y="7"/>
                    </a:lnTo>
                    <a:lnTo>
                      <a:pt x="166" y="1"/>
                    </a:lnTo>
                    <a:lnTo>
                      <a:pt x="144" y="0"/>
                    </a:lnTo>
                    <a:lnTo>
                      <a:pt x="121" y="1"/>
                    </a:lnTo>
                    <a:lnTo>
                      <a:pt x="99" y="7"/>
                    </a:lnTo>
                    <a:lnTo>
                      <a:pt x="78" y="15"/>
                    </a:lnTo>
                    <a:lnTo>
                      <a:pt x="59" y="27"/>
                    </a:lnTo>
                    <a:lnTo>
                      <a:pt x="42" y="42"/>
                    </a:lnTo>
                    <a:lnTo>
                      <a:pt x="27" y="59"/>
                    </a:lnTo>
                    <a:lnTo>
                      <a:pt x="15" y="78"/>
                    </a:lnTo>
                    <a:lnTo>
                      <a:pt x="7" y="99"/>
                    </a:lnTo>
                    <a:lnTo>
                      <a:pt x="2" y="121"/>
                    </a:lnTo>
                    <a:lnTo>
                      <a:pt x="0" y="143"/>
                    </a:lnTo>
                    <a:lnTo>
                      <a:pt x="2" y="166"/>
                    </a:lnTo>
                    <a:lnTo>
                      <a:pt x="7" y="188"/>
                    </a:lnTo>
                    <a:lnTo>
                      <a:pt x="15" y="208"/>
                    </a:lnTo>
                    <a:lnTo>
                      <a:pt x="27" y="228"/>
                    </a:lnTo>
                    <a:lnTo>
                      <a:pt x="42" y="245"/>
                    </a:lnTo>
                    <a:lnTo>
                      <a:pt x="59" y="260"/>
                    </a:lnTo>
                    <a:lnTo>
                      <a:pt x="78" y="271"/>
                    </a:lnTo>
                    <a:lnTo>
                      <a:pt x="99" y="280"/>
                    </a:lnTo>
                    <a:lnTo>
                      <a:pt x="121" y="285"/>
                    </a:lnTo>
                    <a:lnTo>
                      <a:pt x="144" y="287"/>
                    </a:lnTo>
                    <a:lnTo>
                      <a:pt x="166" y="285"/>
                    </a:lnTo>
                    <a:lnTo>
                      <a:pt x="188" y="280"/>
                    </a:lnTo>
                    <a:lnTo>
                      <a:pt x="209" y="271"/>
                    </a:lnTo>
                    <a:lnTo>
                      <a:pt x="228" y="260"/>
                    </a:lnTo>
                    <a:lnTo>
                      <a:pt x="245" y="245"/>
                    </a:lnTo>
                    <a:lnTo>
                      <a:pt x="260" y="228"/>
                    </a:lnTo>
                    <a:lnTo>
                      <a:pt x="272" y="208"/>
                    </a:lnTo>
                    <a:lnTo>
                      <a:pt x="280" y="188"/>
                    </a:lnTo>
                    <a:lnTo>
                      <a:pt x="285" y="166"/>
                    </a:lnTo>
                    <a:lnTo>
                      <a:pt x="287" y="143"/>
                    </a:lnTo>
                    <a:lnTo>
                      <a:pt x="285" y="121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850" name="Freeform 1341"/>
              <p:cNvSpPr>
                <a:spLocks/>
              </p:cNvSpPr>
              <p:nvPr/>
            </p:nvSpPr>
            <p:spPr bwMode="auto">
              <a:xfrm>
                <a:off x="5026" y="3685"/>
                <a:ext cx="121" cy="104"/>
              </a:xfrm>
              <a:custGeom>
                <a:avLst/>
                <a:gdLst>
                  <a:gd name="T0" fmla="*/ 235 w 235"/>
                  <a:gd name="T1" fmla="*/ 0 h 203"/>
                  <a:gd name="T2" fmla="*/ 235 w 235"/>
                  <a:gd name="T3" fmla="*/ 0 h 203"/>
                  <a:gd name="T4" fmla="*/ 0 w 235"/>
                  <a:gd name="T5" fmla="*/ 0 h 203"/>
                  <a:gd name="T6" fmla="*/ 117 w 235"/>
                  <a:gd name="T7" fmla="*/ 203 h 203"/>
                  <a:gd name="T8" fmla="*/ 235 w 235"/>
                  <a:gd name="T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203">
                    <a:moveTo>
                      <a:pt x="235" y="0"/>
                    </a:moveTo>
                    <a:lnTo>
                      <a:pt x="235" y="0"/>
                    </a:lnTo>
                    <a:lnTo>
                      <a:pt x="0" y="0"/>
                    </a:lnTo>
                    <a:lnTo>
                      <a:pt x="117" y="203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851" name="Freeform 1342"/>
              <p:cNvSpPr>
                <a:spLocks/>
              </p:cNvSpPr>
              <p:nvPr/>
            </p:nvSpPr>
            <p:spPr bwMode="auto">
              <a:xfrm>
                <a:off x="5026" y="3685"/>
                <a:ext cx="121" cy="104"/>
              </a:xfrm>
              <a:custGeom>
                <a:avLst/>
                <a:gdLst>
                  <a:gd name="T0" fmla="*/ 235 w 235"/>
                  <a:gd name="T1" fmla="*/ 0 h 203"/>
                  <a:gd name="T2" fmla="*/ 235 w 235"/>
                  <a:gd name="T3" fmla="*/ 0 h 203"/>
                  <a:gd name="T4" fmla="*/ 0 w 235"/>
                  <a:gd name="T5" fmla="*/ 0 h 203"/>
                  <a:gd name="T6" fmla="*/ 117 w 235"/>
                  <a:gd name="T7" fmla="*/ 203 h 203"/>
                  <a:gd name="T8" fmla="*/ 235 w 235"/>
                  <a:gd name="T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203">
                    <a:moveTo>
                      <a:pt x="235" y="0"/>
                    </a:moveTo>
                    <a:lnTo>
                      <a:pt x="235" y="0"/>
                    </a:lnTo>
                    <a:lnTo>
                      <a:pt x="0" y="0"/>
                    </a:lnTo>
                    <a:lnTo>
                      <a:pt x="117" y="203"/>
                    </a:lnTo>
                    <a:lnTo>
                      <a:pt x="235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852" name="Freeform 1343"/>
              <p:cNvSpPr>
                <a:spLocks/>
              </p:cNvSpPr>
              <p:nvPr/>
            </p:nvSpPr>
            <p:spPr bwMode="auto">
              <a:xfrm>
                <a:off x="5644" y="2790"/>
                <a:ext cx="91" cy="79"/>
              </a:xfrm>
              <a:custGeom>
                <a:avLst/>
                <a:gdLst>
                  <a:gd name="T0" fmla="*/ 176 w 176"/>
                  <a:gd name="T1" fmla="*/ 0 h 152"/>
                  <a:gd name="T2" fmla="*/ 176 w 176"/>
                  <a:gd name="T3" fmla="*/ 0 h 152"/>
                  <a:gd name="T4" fmla="*/ 0 w 176"/>
                  <a:gd name="T5" fmla="*/ 0 h 152"/>
                  <a:gd name="T6" fmla="*/ 88 w 176"/>
                  <a:gd name="T7" fmla="*/ 152 h 152"/>
                  <a:gd name="T8" fmla="*/ 176 w 176"/>
                  <a:gd name="T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6" h="152">
                    <a:moveTo>
                      <a:pt x="176" y="0"/>
                    </a:moveTo>
                    <a:lnTo>
                      <a:pt x="176" y="0"/>
                    </a:lnTo>
                    <a:lnTo>
                      <a:pt x="0" y="0"/>
                    </a:lnTo>
                    <a:lnTo>
                      <a:pt x="88" y="152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853" name="Freeform 1344"/>
              <p:cNvSpPr>
                <a:spLocks/>
              </p:cNvSpPr>
              <p:nvPr/>
            </p:nvSpPr>
            <p:spPr bwMode="auto">
              <a:xfrm>
                <a:off x="5644" y="2790"/>
                <a:ext cx="91" cy="79"/>
              </a:xfrm>
              <a:custGeom>
                <a:avLst/>
                <a:gdLst>
                  <a:gd name="T0" fmla="*/ 176 w 176"/>
                  <a:gd name="T1" fmla="*/ 0 h 152"/>
                  <a:gd name="T2" fmla="*/ 176 w 176"/>
                  <a:gd name="T3" fmla="*/ 0 h 152"/>
                  <a:gd name="T4" fmla="*/ 0 w 176"/>
                  <a:gd name="T5" fmla="*/ 0 h 152"/>
                  <a:gd name="T6" fmla="*/ 88 w 176"/>
                  <a:gd name="T7" fmla="*/ 152 h 152"/>
                  <a:gd name="T8" fmla="*/ 176 w 176"/>
                  <a:gd name="T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6" h="152">
                    <a:moveTo>
                      <a:pt x="176" y="0"/>
                    </a:moveTo>
                    <a:lnTo>
                      <a:pt x="176" y="0"/>
                    </a:lnTo>
                    <a:lnTo>
                      <a:pt x="0" y="0"/>
                    </a:lnTo>
                    <a:lnTo>
                      <a:pt x="88" y="152"/>
                    </a:lnTo>
                    <a:lnTo>
                      <a:pt x="176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854" name="Freeform 1345"/>
              <p:cNvSpPr>
                <a:spLocks/>
              </p:cNvSpPr>
              <p:nvPr/>
            </p:nvSpPr>
            <p:spPr bwMode="auto">
              <a:xfrm>
                <a:off x="6007" y="2361"/>
                <a:ext cx="171" cy="179"/>
              </a:xfrm>
              <a:custGeom>
                <a:avLst/>
                <a:gdLst>
                  <a:gd name="T0" fmla="*/ 204 w 330"/>
                  <a:gd name="T1" fmla="*/ 0 h 347"/>
                  <a:gd name="T2" fmla="*/ 204 w 330"/>
                  <a:gd name="T3" fmla="*/ 0 h 347"/>
                  <a:gd name="T4" fmla="*/ 0 w 330"/>
                  <a:gd name="T5" fmla="*/ 67 h 347"/>
                  <a:gd name="T6" fmla="*/ 0 w 330"/>
                  <a:gd name="T7" fmla="*/ 281 h 347"/>
                  <a:gd name="T8" fmla="*/ 204 w 330"/>
                  <a:gd name="T9" fmla="*/ 347 h 347"/>
                  <a:gd name="T10" fmla="*/ 330 w 330"/>
                  <a:gd name="T11" fmla="*/ 174 h 347"/>
                  <a:gd name="T12" fmla="*/ 204 w 330"/>
                  <a:gd name="T13" fmla="*/ 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347">
                    <a:moveTo>
                      <a:pt x="204" y="0"/>
                    </a:moveTo>
                    <a:lnTo>
                      <a:pt x="204" y="0"/>
                    </a:lnTo>
                    <a:lnTo>
                      <a:pt x="0" y="67"/>
                    </a:lnTo>
                    <a:lnTo>
                      <a:pt x="0" y="281"/>
                    </a:lnTo>
                    <a:lnTo>
                      <a:pt x="204" y="347"/>
                    </a:lnTo>
                    <a:lnTo>
                      <a:pt x="330" y="174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855" name="Freeform 1346"/>
              <p:cNvSpPr>
                <a:spLocks/>
              </p:cNvSpPr>
              <p:nvPr/>
            </p:nvSpPr>
            <p:spPr bwMode="auto">
              <a:xfrm>
                <a:off x="6007" y="2361"/>
                <a:ext cx="171" cy="179"/>
              </a:xfrm>
              <a:custGeom>
                <a:avLst/>
                <a:gdLst>
                  <a:gd name="T0" fmla="*/ 204 w 330"/>
                  <a:gd name="T1" fmla="*/ 0 h 347"/>
                  <a:gd name="T2" fmla="*/ 204 w 330"/>
                  <a:gd name="T3" fmla="*/ 0 h 347"/>
                  <a:gd name="T4" fmla="*/ 0 w 330"/>
                  <a:gd name="T5" fmla="*/ 67 h 347"/>
                  <a:gd name="T6" fmla="*/ 0 w 330"/>
                  <a:gd name="T7" fmla="*/ 281 h 347"/>
                  <a:gd name="T8" fmla="*/ 204 w 330"/>
                  <a:gd name="T9" fmla="*/ 347 h 347"/>
                  <a:gd name="T10" fmla="*/ 330 w 330"/>
                  <a:gd name="T11" fmla="*/ 174 h 347"/>
                  <a:gd name="T12" fmla="*/ 204 w 330"/>
                  <a:gd name="T13" fmla="*/ 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347">
                    <a:moveTo>
                      <a:pt x="204" y="0"/>
                    </a:moveTo>
                    <a:lnTo>
                      <a:pt x="204" y="0"/>
                    </a:lnTo>
                    <a:lnTo>
                      <a:pt x="0" y="67"/>
                    </a:lnTo>
                    <a:lnTo>
                      <a:pt x="0" y="281"/>
                    </a:lnTo>
                    <a:lnTo>
                      <a:pt x="204" y="347"/>
                    </a:lnTo>
                    <a:lnTo>
                      <a:pt x="330" y="174"/>
                    </a:lnTo>
                    <a:lnTo>
                      <a:pt x="204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856" name="Freeform 1347"/>
              <p:cNvSpPr>
                <a:spLocks/>
              </p:cNvSpPr>
              <p:nvPr/>
            </p:nvSpPr>
            <p:spPr bwMode="auto">
              <a:xfrm>
                <a:off x="6121" y="3120"/>
                <a:ext cx="78" cy="68"/>
              </a:xfrm>
              <a:custGeom>
                <a:avLst/>
                <a:gdLst>
                  <a:gd name="T0" fmla="*/ 151 w 151"/>
                  <a:gd name="T1" fmla="*/ 0 h 131"/>
                  <a:gd name="T2" fmla="*/ 151 w 151"/>
                  <a:gd name="T3" fmla="*/ 0 h 131"/>
                  <a:gd name="T4" fmla="*/ 0 w 151"/>
                  <a:gd name="T5" fmla="*/ 0 h 131"/>
                  <a:gd name="T6" fmla="*/ 76 w 151"/>
                  <a:gd name="T7" fmla="*/ 131 h 131"/>
                  <a:gd name="T8" fmla="*/ 151 w 151"/>
                  <a:gd name="T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31">
                    <a:moveTo>
                      <a:pt x="151" y="0"/>
                    </a:moveTo>
                    <a:lnTo>
                      <a:pt x="151" y="0"/>
                    </a:lnTo>
                    <a:lnTo>
                      <a:pt x="0" y="0"/>
                    </a:lnTo>
                    <a:lnTo>
                      <a:pt x="76" y="131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857" name="Freeform 1348"/>
              <p:cNvSpPr>
                <a:spLocks/>
              </p:cNvSpPr>
              <p:nvPr/>
            </p:nvSpPr>
            <p:spPr bwMode="auto">
              <a:xfrm>
                <a:off x="6121" y="3120"/>
                <a:ext cx="78" cy="68"/>
              </a:xfrm>
              <a:custGeom>
                <a:avLst/>
                <a:gdLst>
                  <a:gd name="T0" fmla="*/ 151 w 151"/>
                  <a:gd name="T1" fmla="*/ 0 h 131"/>
                  <a:gd name="T2" fmla="*/ 151 w 151"/>
                  <a:gd name="T3" fmla="*/ 0 h 131"/>
                  <a:gd name="T4" fmla="*/ 0 w 151"/>
                  <a:gd name="T5" fmla="*/ 0 h 131"/>
                  <a:gd name="T6" fmla="*/ 76 w 151"/>
                  <a:gd name="T7" fmla="*/ 131 h 131"/>
                  <a:gd name="T8" fmla="*/ 151 w 151"/>
                  <a:gd name="T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31">
                    <a:moveTo>
                      <a:pt x="151" y="0"/>
                    </a:moveTo>
                    <a:lnTo>
                      <a:pt x="151" y="0"/>
                    </a:lnTo>
                    <a:lnTo>
                      <a:pt x="0" y="0"/>
                    </a:lnTo>
                    <a:lnTo>
                      <a:pt x="76" y="131"/>
                    </a:lnTo>
                    <a:lnTo>
                      <a:pt x="151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858" name="Rectangle 1349"/>
              <p:cNvSpPr>
                <a:spLocks noChangeArrowheads="1"/>
              </p:cNvSpPr>
              <p:nvPr/>
            </p:nvSpPr>
            <p:spPr bwMode="auto">
              <a:xfrm>
                <a:off x="6614" y="2408"/>
                <a:ext cx="82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icb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859" name="Rectangle 1350"/>
              <p:cNvSpPr>
                <a:spLocks noChangeArrowheads="1"/>
              </p:cNvSpPr>
              <p:nvPr/>
            </p:nvSpPr>
            <p:spPr bwMode="auto">
              <a:xfrm>
                <a:off x="6675" y="2408"/>
                <a:ext cx="114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l.org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860" name="Rectangle 1351"/>
              <p:cNvSpPr>
                <a:spLocks noChangeArrowheads="1"/>
              </p:cNvSpPr>
              <p:nvPr/>
            </p:nvSpPr>
            <p:spPr bwMode="auto">
              <a:xfrm>
                <a:off x="6615" y="2845"/>
                <a:ext cx="336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mineaction.org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861" name="Rectangle 1352"/>
              <p:cNvSpPr>
                <a:spLocks noChangeArrowheads="1"/>
              </p:cNvSpPr>
              <p:nvPr/>
            </p:nvSpPr>
            <p:spPr bwMode="auto">
              <a:xfrm>
                <a:off x="4346" y="3188"/>
                <a:ext cx="54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w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862" name="Rectangle 1353"/>
              <p:cNvSpPr>
                <a:spLocks noChangeArrowheads="1"/>
              </p:cNvSpPr>
              <p:nvPr/>
            </p:nvSpPr>
            <p:spPr bwMode="auto">
              <a:xfrm>
                <a:off x="4380" y="3188"/>
                <a:ext cx="102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edo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863" name="Rectangle 1354"/>
              <p:cNvSpPr>
                <a:spLocks noChangeArrowheads="1"/>
              </p:cNvSpPr>
              <p:nvPr/>
            </p:nvSpPr>
            <p:spPr bwMode="auto">
              <a:xfrm>
                <a:off x="4458" y="3188"/>
                <a:ext cx="104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.org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864" name="Rectangle 1355"/>
              <p:cNvSpPr>
                <a:spLocks noChangeArrowheads="1"/>
              </p:cNvSpPr>
              <p:nvPr/>
            </p:nvSpPr>
            <p:spPr bwMode="auto">
              <a:xfrm>
                <a:off x="4589" y="2071"/>
                <a:ext cx="99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coe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865" name="Rectangle 1356"/>
              <p:cNvSpPr>
                <a:spLocks noChangeArrowheads="1"/>
              </p:cNvSpPr>
              <p:nvPr/>
            </p:nvSpPr>
            <p:spPr bwMode="auto">
              <a:xfrm>
                <a:off x="4666" y="2071"/>
                <a:ext cx="84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.int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866" name="Rectangle 1357"/>
              <p:cNvSpPr>
                <a:spLocks noChangeArrowheads="1"/>
              </p:cNvSpPr>
              <p:nvPr/>
            </p:nvSpPr>
            <p:spPr bwMode="auto">
              <a:xfrm>
                <a:off x="4661" y="1670"/>
                <a:ext cx="230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icc?cpi.int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867" name="Rectangle 1358"/>
              <p:cNvSpPr>
                <a:spLocks noChangeArrowheads="1"/>
              </p:cNvSpPr>
              <p:nvPr/>
            </p:nvSpPr>
            <p:spPr bwMode="auto">
              <a:xfrm>
                <a:off x="5704" y="2075"/>
                <a:ext cx="99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oas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868" name="Rectangle 1359"/>
              <p:cNvSpPr>
                <a:spLocks noChangeArrowheads="1"/>
              </p:cNvSpPr>
              <p:nvPr/>
            </p:nvSpPr>
            <p:spPr bwMode="auto">
              <a:xfrm>
                <a:off x="5781" y="2075"/>
                <a:ext cx="104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.org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869" name="Rectangle 1360"/>
              <p:cNvSpPr>
                <a:spLocks noChangeArrowheads="1"/>
              </p:cNvSpPr>
              <p:nvPr/>
            </p:nvSpPr>
            <p:spPr bwMode="auto">
              <a:xfrm>
                <a:off x="4837" y="2088"/>
                <a:ext cx="219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icj?cij.org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870" name="Rectangle 1361"/>
              <p:cNvSpPr>
                <a:spLocks noChangeArrowheads="1"/>
              </p:cNvSpPr>
              <p:nvPr/>
            </p:nvSpPr>
            <p:spPr bwMode="auto">
              <a:xfrm>
                <a:off x="4785" y="2341"/>
                <a:ext cx="84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ictr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871" name="Rectangle 1362"/>
              <p:cNvSpPr>
                <a:spLocks noChangeArrowheads="1"/>
              </p:cNvSpPr>
              <p:nvPr/>
            </p:nvSpPr>
            <p:spPr bwMode="auto">
              <a:xfrm>
                <a:off x="4846" y="2341"/>
                <a:ext cx="104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.org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872" name="Rectangle 1363"/>
              <p:cNvSpPr>
                <a:spLocks noChangeArrowheads="1"/>
              </p:cNvSpPr>
              <p:nvPr/>
            </p:nvSpPr>
            <p:spPr bwMode="auto">
              <a:xfrm>
                <a:off x="6001" y="2885"/>
                <a:ext cx="163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unaids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873" name="Rectangle 1364"/>
              <p:cNvSpPr>
                <a:spLocks noChangeArrowheads="1"/>
              </p:cNvSpPr>
              <p:nvPr/>
            </p:nvSpPr>
            <p:spPr bwMode="auto">
              <a:xfrm>
                <a:off x="6143" y="2885"/>
                <a:ext cx="104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.org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874" name="Rectangle 1365"/>
              <p:cNvSpPr>
                <a:spLocks noChangeArrowheads="1"/>
              </p:cNvSpPr>
              <p:nvPr/>
            </p:nvSpPr>
            <p:spPr bwMode="auto">
              <a:xfrm>
                <a:off x="4633" y="3479"/>
                <a:ext cx="177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unesco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875" name="Rectangle 1366"/>
              <p:cNvSpPr>
                <a:spLocks noChangeArrowheads="1"/>
              </p:cNvSpPr>
              <p:nvPr/>
            </p:nvSpPr>
            <p:spPr bwMode="auto">
              <a:xfrm>
                <a:off x="4787" y="3479"/>
                <a:ext cx="104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.org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876" name="Rectangle 1367"/>
              <p:cNvSpPr>
                <a:spLocks noChangeArrowheads="1"/>
              </p:cNvSpPr>
              <p:nvPr/>
            </p:nvSpPr>
            <p:spPr bwMode="auto">
              <a:xfrm>
                <a:off x="5303" y="3208"/>
                <a:ext cx="149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unicef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877" name="Rectangle 1368"/>
              <p:cNvSpPr>
                <a:spLocks noChangeArrowheads="1"/>
              </p:cNvSpPr>
              <p:nvPr/>
            </p:nvSpPr>
            <p:spPr bwMode="auto">
              <a:xfrm>
                <a:off x="5431" y="3208"/>
                <a:ext cx="104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.org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878" name="Rectangle 1369"/>
              <p:cNvSpPr>
                <a:spLocks noChangeArrowheads="1"/>
              </p:cNvSpPr>
              <p:nvPr/>
            </p:nvSpPr>
            <p:spPr bwMode="auto">
              <a:xfrm>
                <a:off x="4628" y="2931"/>
                <a:ext cx="192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un?instr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879" name="Rectangle 1370"/>
              <p:cNvSpPr>
                <a:spLocks noChangeArrowheads="1"/>
              </p:cNvSpPr>
              <p:nvPr/>
            </p:nvSpPr>
            <p:spPr bwMode="auto">
              <a:xfrm>
                <a:off x="4800" y="2931"/>
                <a:ext cx="48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a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880" name="Rectangle 1371"/>
              <p:cNvSpPr>
                <a:spLocks noChangeArrowheads="1"/>
              </p:cNvSpPr>
              <p:nvPr/>
            </p:nvSpPr>
            <p:spPr bwMode="auto">
              <a:xfrm>
                <a:off x="4826" y="2931"/>
                <a:ext cx="137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w.org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881" name="Rectangle 1372"/>
              <p:cNvSpPr>
                <a:spLocks noChangeArrowheads="1"/>
              </p:cNvSpPr>
              <p:nvPr/>
            </p:nvSpPr>
            <p:spPr bwMode="auto">
              <a:xfrm>
                <a:off x="5092" y="3730"/>
                <a:ext cx="141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unitar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882" name="Rectangle 1373"/>
              <p:cNvSpPr>
                <a:spLocks noChangeArrowheads="1"/>
              </p:cNvSpPr>
              <p:nvPr/>
            </p:nvSpPr>
            <p:spPr bwMode="auto">
              <a:xfrm>
                <a:off x="5210" y="3730"/>
                <a:ext cx="104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.org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883" name="Rectangle 1374"/>
              <p:cNvSpPr>
                <a:spLocks noChangeArrowheads="1"/>
              </p:cNvSpPr>
              <p:nvPr/>
            </p:nvSpPr>
            <p:spPr bwMode="auto">
              <a:xfrm>
                <a:off x="5773" y="3339"/>
                <a:ext cx="75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un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884" name="Rectangle 1375"/>
              <p:cNvSpPr>
                <a:spLocks noChangeArrowheads="1"/>
              </p:cNvSpPr>
              <p:nvPr/>
            </p:nvSpPr>
            <p:spPr bwMode="auto">
              <a:xfrm>
                <a:off x="5826" y="3339"/>
                <a:ext cx="129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v.org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885" name="Rectangle 1376"/>
              <p:cNvSpPr>
                <a:spLocks noChangeArrowheads="1"/>
              </p:cNvSpPr>
              <p:nvPr/>
            </p:nvSpPr>
            <p:spPr bwMode="auto">
              <a:xfrm>
                <a:off x="6029" y="3062"/>
                <a:ext cx="230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ausaid.go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886" name="Rectangle 1377"/>
              <p:cNvSpPr>
                <a:spLocks noChangeArrowheads="1"/>
              </p:cNvSpPr>
              <p:nvPr/>
            </p:nvSpPr>
            <p:spPr bwMode="auto">
              <a:xfrm>
                <a:off x="6238" y="3062"/>
                <a:ext cx="113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v.au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887" name="Rectangle 1378"/>
              <p:cNvSpPr>
                <a:spLocks noChangeArrowheads="1"/>
              </p:cNvSpPr>
              <p:nvPr/>
            </p:nvSpPr>
            <p:spPr bwMode="auto">
              <a:xfrm>
                <a:off x="5966" y="3257"/>
                <a:ext cx="165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dfid.go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888" name="Rectangle 1379"/>
              <p:cNvSpPr>
                <a:spLocks noChangeArrowheads="1"/>
              </p:cNvSpPr>
              <p:nvPr/>
            </p:nvSpPr>
            <p:spPr bwMode="auto">
              <a:xfrm>
                <a:off x="6110" y="3257"/>
                <a:ext cx="110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v.uk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889" name="Rectangle 1380"/>
              <p:cNvSpPr>
                <a:spLocks noChangeArrowheads="1"/>
              </p:cNvSpPr>
              <p:nvPr/>
            </p:nvSpPr>
            <p:spPr bwMode="auto">
              <a:xfrm>
                <a:off x="5968" y="2721"/>
                <a:ext cx="172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gender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890" name="Rectangle 1381"/>
              <p:cNvSpPr>
                <a:spLocks noChangeArrowheads="1"/>
              </p:cNvSpPr>
              <p:nvPr/>
            </p:nvSpPr>
            <p:spPr bwMode="auto">
              <a:xfrm>
                <a:off x="6118" y="2721"/>
                <a:ext cx="190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andaids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891" name="Rectangle 1382"/>
              <p:cNvSpPr>
                <a:spLocks noChangeArrowheads="1"/>
              </p:cNvSpPr>
              <p:nvPr/>
            </p:nvSpPr>
            <p:spPr bwMode="auto">
              <a:xfrm>
                <a:off x="6286" y="2721"/>
                <a:ext cx="104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.org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892" name="Rectangle 1383"/>
              <p:cNvSpPr>
                <a:spLocks noChangeArrowheads="1"/>
              </p:cNvSpPr>
              <p:nvPr/>
            </p:nvSpPr>
            <p:spPr bwMode="auto">
              <a:xfrm>
                <a:off x="5141" y="3373"/>
                <a:ext cx="112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iadb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893" name="Rectangle 1384"/>
              <p:cNvSpPr>
                <a:spLocks noChangeArrowheads="1"/>
              </p:cNvSpPr>
              <p:nvPr/>
            </p:nvSpPr>
            <p:spPr bwMode="auto">
              <a:xfrm>
                <a:off x="5231" y="3373"/>
                <a:ext cx="104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.org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894" name="Rectangle 1385"/>
              <p:cNvSpPr>
                <a:spLocks noChangeArrowheads="1"/>
              </p:cNvSpPr>
              <p:nvPr/>
            </p:nvSpPr>
            <p:spPr bwMode="auto">
              <a:xfrm>
                <a:off x="4987" y="3538"/>
                <a:ext cx="84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imf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895" name="Rectangle 1386"/>
              <p:cNvSpPr>
                <a:spLocks noChangeArrowheads="1"/>
              </p:cNvSpPr>
              <p:nvPr/>
            </p:nvSpPr>
            <p:spPr bwMode="auto">
              <a:xfrm>
                <a:off x="5049" y="3538"/>
                <a:ext cx="104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.org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896" name="Rectangle 1387"/>
              <p:cNvSpPr>
                <a:spLocks noChangeArrowheads="1"/>
              </p:cNvSpPr>
              <p:nvPr/>
            </p:nvSpPr>
            <p:spPr bwMode="auto">
              <a:xfrm>
                <a:off x="4119" y="2440"/>
                <a:ext cx="454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millenniumindicators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897" name="Rectangle 1388"/>
              <p:cNvSpPr>
                <a:spLocks noChangeArrowheads="1"/>
              </p:cNvSpPr>
              <p:nvPr/>
            </p:nvSpPr>
            <p:spPr bwMode="auto">
              <a:xfrm>
                <a:off x="4555" y="2440"/>
                <a:ext cx="171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.un.org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898" name="Rectangle 1389"/>
              <p:cNvSpPr>
                <a:spLocks noChangeArrowheads="1"/>
              </p:cNvSpPr>
              <p:nvPr/>
            </p:nvSpPr>
            <p:spPr bwMode="auto">
              <a:xfrm>
                <a:off x="6287" y="3404"/>
                <a:ext cx="94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wfp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899" name="Rectangle 1390"/>
              <p:cNvSpPr>
                <a:spLocks noChangeArrowheads="1"/>
              </p:cNvSpPr>
              <p:nvPr/>
            </p:nvSpPr>
            <p:spPr bwMode="auto">
              <a:xfrm>
                <a:off x="6360" y="3404"/>
                <a:ext cx="104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.org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900" name="Rectangle 1391"/>
              <p:cNvSpPr>
                <a:spLocks noChangeArrowheads="1"/>
              </p:cNvSpPr>
              <p:nvPr/>
            </p:nvSpPr>
            <p:spPr bwMode="auto">
              <a:xfrm>
                <a:off x="5847" y="2508"/>
                <a:ext cx="108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who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901" name="Rectangle 1392"/>
              <p:cNvSpPr>
                <a:spLocks noChangeArrowheads="1"/>
              </p:cNvSpPr>
              <p:nvPr/>
            </p:nvSpPr>
            <p:spPr bwMode="auto">
              <a:xfrm>
                <a:off x="5934" y="2508"/>
                <a:ext cx="84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.int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902" name="Rectangle 1393"/>
              <p:cNvSpPr>
                <a:spLocks noChangeArrowheads="1"/>
              </p:cNvSpPr>
              <p:nvPr/>
            </p:nvSpPr>
            <p:spPr bwMode="auto">
              <a:xfrm>
                <a:off x="5907" y="3482"/>
                <a:ext cx="34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f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903" name="Rectangle 1394"/>
              <p:cNvSpPr>
                <a:spLocks noChangeArrowheads="1"/>
              </p:cNvSpPr>
              <p:nvPr/>
            </p:nvSpPr>
            <p:spPr bwMode="auto">
              <a:xfrm>
                <a:off x="5919" y="3482"/>
                <a:ext cx="75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ao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904" name="Rectangle 1395"/>
              <p:cNvSpPr>
                <a:spLocks noChangeArrowheads="1"/>
              </p:cNvSpPr>
              <p:nvPr/>
            </p:nvSpPr>
            <p:spPr bwMode="auto">
              <a:xfrm>
                <a:off x="5971" y="3482"/>
                <a:ext cx="104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.org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905" name="Rectangle 1396"/>
              <p:cNvSpPr>
                <a:spLocks noChangeArrowheads="1"/>
              </p:cNvSpPr>
              <p:nvPr/>
            </p:nvSpPr>
            <p:spPr bwMode="auto">
              <a:xfrm>
                <a:off x="6564" y="3036"/>
                <a:ext cx="98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unif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906" name="Rectangle 1397"/>
              <p:cNvSpPr>
                <a:spLocks noChangeArrowheads="1"/>
              </p:cNvSpPr>
              <p:nvPr/>
            </p:nvSpPr>
            <p:spPr bwMode="auto">
              <a:xfrm>
                <a:off x="6640" y="3036"/>
                <a:ext cx="209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em.undp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907" name="Rectangle 1398"/>
              <p:cNvSpPr>
                <a:spLocks noChangeArrowheads="1"/>
              </p:cNvSpPr>
              <p:nvPr/>
            </p:nvSpPr>
            <p:spPr bwMode="auto">
              <a:xfrm>
                <a:off x="6826" y="3036"/>
                <a:ext cx="104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.org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908" name="Rectangle 1399"/>
              <p:cNvSpPr>
                <a:spLocks noChangeArrowheads="1"/>
              </p:cNvSpPr>
              <p:nvPr/>
            </p:nvSpPr>
            <p:spPr bwMode="auto">
              <a:xfrm>
                <a:off x="5736" y="3241"/>
                <a:ext cx="129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undp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909" name="Rectangle 1400"/>
              <p:cNvSpPr>
                <a:spLocks noChangeArrowheads="1"/>
              </p:cNvSpPr>
              <p:nvPr/>
            </p:nvSpPr>
            <p:spPr bwMode="auto">
              <a:xfrm>
                <a:off x="5841" y="3241"/>
                <a:ext cx="104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.org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910" name="Rectangle 1401"/>
              <p:cNvSpPr>
                <a:spLocks noChangeArrowheads="1"/>
              </p:cNvSpPr>
              <p:nvPr/>
            </p:nvSpPr>
            <p:spPr bwMode="auto">
              <a:xfrm>
                <a:off x="5232" y="2989"/>
                <a:ext cx="225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unfpa.org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911" name="Rectangle 1402"/>
              <p:cNvSpPr>
                <a:spLocks noChangeArrowheads="1"/>
              </p:cNvSpPr>
              <p:nvPr/>
            </p:nvSpPr>
            <p:spPr bwMode="auto">
              <a:xfrm>
                <a:off x="5807" y="3644"/>
                <a:ext cx="44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if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912" name="Rectangle 1403"/>
              <p:cNvSpPr>
                <a:spLocks noChangeArrowheads="1"/>
              </p:cNvSpPr>
              <p:nvPr/>
            </p:nvSpPr>
            <p:spPr bwMode="auto">
              <a:xfrm>
                <a:off x="5829" y="3644"/>
                <a:ext cx="158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ad.org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913" name="Rectangle 1404"/>
              <p:cNvSpPr>
                <a:spLocks noChangeArrowheads="1"/>
              </p:cNvSpPr>
              <p:nvPr/>
            </p:nvSpPr>
            <p:spPr bwMode="auto">
              <a:xfrm>
                <a:off x="6101" y="3569"/>
                <a:ext cx="212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undg.org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914" name="Rectangle 1405"/>
              <p:cNvSpPr>
                <a:spLocks noChangeArrowheads="1"/>
              </p:cNvSpPr>
              <p:nvPr/>
            </p:nvSpPr>
            <p:spPr bwMode="auto">
              <a:xfrm>
                <a:off x="4564" y="3129"/>
                <a:ext cx="236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uneca.org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915" name="Rectangle 1406"/>
              <p:cNvSpPr>
                <a:spLocks noChangeArrowheads="1"/>
              </p:cNvSpPr>
              <p:nvPr/>
            </p:nvSpPr>
            <p:spPr bwMode="auto">
              <a:xfrm>
                <a:off x="4237" y="2915"/>
                <a:ext cx="88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unf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916" name="Rectangle 1407"/>
              <p:cNvSpPr>
                <a:spLocks noChangeArrowheads="1"/>
              </p:cNvSpPr>
              <p:nvPr/>
            </p:nvSpPr>
            <p:spPr bwMode="auto">
              <a:xfrm>
                <a:off x="4303" y="2915"/>
                <a:ext cx="316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oundation.org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917" name="Rectangle 1408"/>
              <p:cNvSpPr>
                <a:spLocks noChangeArrowheads="1"/>
              </p:cNvSpPr>
              <p:nvPr/>
            </p:nvSpPr>
            <p:spPr bwMode="auto">
              <a:xfrm>
                <a:off x="4915" y="2333"/>
                <a:ext cx="530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unmillenniumproject.org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918" name="Rectangle 1409"/>
              <p:cNvSpPr>
                <a:spLocks noChangeArrowheads="1"/>
              </p:cNvSpPr>
              <p:nvPr/>
            </p:nvSpPr>
            <p:spPr bwMode="auto">
              <a:xfrm>
                <a:off x="4814" y="3305"/>
                <a:ext cx="153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unece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919" name="Rectangle 1410"/>
              <p:cNvSpPr>
                <a:spLocks noChangeArrowheads="1"/>
              </p:cNvSpPr>
              <p:nvPr/>
            </p:nvSpPr>
            <p:spPr bwMode="auto">
              <a:xfrm>
                <a:off x="4944" y="3305"/>
                <a:ext cx="104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.org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4" name="Rectangle 1412"/>
            <p:cNvSpPr>
              <a:spLocks noChangeArrowheads="1"/>
            </p:cNvSpPr>
            <p:nvPr/>
          </p:nvSpPr>
          <p:spPr bwMode="auto">
            <a:xfrm>
              <a:off x="4910" y="2935"/>
              <a:ext cx="204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unescap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413"/>
            <p:cNvSpPr>
              <a:spLocks noChangeArrowheads="1"/>
            </p:cNvSpPr>
            <p:nvPr/>
          </p:nvSpPr>
          <p:spPr bwMode="auto">
            <a:xfrm>
              <a:off x="5091" y="2935"/>
              <a:ext cx="104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.org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414"/>
            <p:cNvSpPr>
              <a:spLocks noChangeArrowheads="1"/>
            </p:cNvSpPr>
            <p:nvPr/>
          </p:nvSpPr>
          <p:spPr bwMode="auto">
            <a:xfrm>
              <a:off x="4434" y="3383"/>
              <a:ext cx="12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escw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415"/>
            <p:cNvSpPr>
              <a:spLocks noChangeArrowheads="1"/>
            </p:cNvSpPr>
            <p:nvPr/>
          </p:nvSpPr>
          <p:spPr bwMode="auto">
            <a:xfrm>
              <a:off x="4543" y="3383"/>
              <a:ext cx="181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a.org.lb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416"/>
            <p:cNvSpPr>
              <a:spLocks noChangeArrowheads="1"/>
            </p:cNvSpPr>
            <p:nvPr/>
          </p:nvSpPr>
          <p:spPr bwMode="auto">
            <a:xfrm>
              <a:off x="5166" y="3905"/>
              <a:ext cx="302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unhabitat.org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417"/>
            <p:cNvSpPr>
              <a:spLocks noChangeArrowheads="1"/>
            </p:cNvSpPr>
            <p:nvPr/>
          </p:nvSpPr>
          <p:spPr bwMode="auto">
            <a:xfrm>
              <a:off x="5633" y="3804"/>
              <a:ext cx="13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unido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418"/>
            <p:cNvSpPr>
              <a:spLocks noChangeArrowheads="1"/>
            </p:cNvSpPr>
            <p:nvPr/>
          </p:nvSpPr>
          <p:spPr bwMode="auto">
            <a:xfrm>
              <a:off x="5748" y="3804"/>
              <a:ext cx="104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.org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1419"/>
            <p:cNvSpPr>
              <a:spLocks noChangeArrowheads="1"/>
            </p:cNvSpPr>
            <p:nvPr/>
          </p:nvSpPr>
          <p:spPr bwMode="auto">
            <a:xfrm>
              <a:off x="5153" y="2777"/>
              <a:ext cx="98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unif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1420"/>
            <p:cNvSpPr>
              <a:spLocks noChangeArrowheads="1"/>
            </p:cNvSpPr>
            <p:nvPr/>
          </p:nvSpPr>
          <p:spPr bwMode="auto">
            <a:xfrm>
              <a:off x="5229" y="2777"/>
              <a:ext cx="171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em.org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1421"/>
            <p:cNvSpPr>
              <a:spLocks noChangeArrowheads="1"/>
            </p:cNvSpPr>
            <p:nvPr/>
          </p:nvSpPr>
          <p:spPr bwMode="auto">
            <a:xfrm>
              <a:off x="5607" y="3430"/>
              <a:ext cx="12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unep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1422"/>
            <p:cNvSpPr>
              <a:spLocks noChangeArrowheads="1"/>
            </p:cNvSpPr>
            <p:nvPr/>
          </p:nvSpPr>
          <p:spPr bwMode="auto">
            <a:xfrm>
              <a:off x="5713" y="3430"/>
              <a:ext cx="104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.org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1423"/>
            <p:cNvSpPr>
              <a:spLocks noChangeArrowheads="1"/>
            </p:cNvSpPr>
            <p:nvPr/>
          </p:nvSpPr>
          <p:spPr bwMode="auto">
            <a:xfrm>
              <a:off x="5893" y="3811"/>
              <a:ext cx="223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unfccc.int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1424"/>
            <p:cNvSpPr>
              <a:spLocks noChangeArrowheads="1"/>
            </p:cNvSpPr>
            <p:nvPr/>
          </p:nvSpPr>
          <p:spPr bwMode="auto">
            <a:xfrm>
              <a:off x="5950" y="1787"/>
              <a:ext cx="285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amnesty.org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1425"/>
            <p:cNvSpPr>
              <a:spLocks noChangeArrowheads="1"/>
            </p:cNvSpPr>
            <p:nvPr/>
          </p:nvSpPr>
          <p:spPr bwMode="auto">
            <a:xfrm>
              <a:off x="5064" y="2040"/>
              <a:ext cx="61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cr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1426"/>
            <p:cNvSpPr>
              <a:spLocks noChangeArrowheads="1"/>
            </p:cNvSpPr>
            <p:nvPr/>
          </p:nvSpPr>
          <p:spPr bwMode="auto">
            <a:xfrm>
              <a:off x="5105" y="2040"/>
              <a:ext cx="141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in.org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1427"/>
            <p:cNvSpPr>
              <a:spLocks noChangeArrowheads="1"/>
            </p:cNvSpPr>
            <p:nvPr/>
          </p:nvSpPr>
          <p:spPr bwMode="auto">
            <a:xfrm>
              <a:off x="5627" y="1841"/>
              <a:ext cx="220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derechos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1428"/>
            <p:cNvSpPr>
              <a:spLocks noChangeArrowheads="1"/>
            </p:cNvSpPr>
            <p:nvPr/>
          </p:nvSpPr>
          <p:spPr bwMode="auto">
            <a:xfrm>
              <a:off x="5824" y="1841"/>
              <a:ext cx="104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.org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1429"/>
            <p:cNvSpPr>
              <a:spLocks noChangeArrowheads="1"/>
            </p:cNvSpPr>
            <p:nvPr/>
          </p:nvSpPr>
          <p:spPr bwMode="auto">
            <a:xfrm>
              <a:off x="4490" y="1487"/>
              <a:ext cx="185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humanr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1430"/>
            <p:cNvSpPr>
              <a:spLocks noChangeArrowheads="1"/>
            </p:cNvSpPr>
            <p:nvPr/>
          </p:nvSpPr>
          <p:spPr bwMode="auto">
            <a:xfrm>
              <a:off x="4655" y="1487"/>
              <a:ext cx="281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ightsfirst.org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1431"/>
            <p:cNvSpPr>
              <a:spLocks noChangeArrowheads="1"/>
            </p:cNvSpPr>
            <p:nvPr/>
          </p:nvSpPr>
          <p:spPr bwMode="auto">
            <a:xfrm>
              <a:off x="5978" y="1998"/>
              <a:ext cx="180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hrw.org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1432"/>
            <p:cNvSpPr>
              <a:spLocks noChangeArrowheads="1"/>
            </p:cNvSpPr>
            <p:nvPr/>
          </p:nvSpPr>
          <p:spPr bwMode="auto">
            <a:xfrm>
              <a:off x="5090" y="1691"/>
              <a:ext cx="148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icj.org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1433"/>
            <p:cNvSpPr>
              <a:spLocks noChangeArrowheads="1"/>
            </p:cNvSpPr>
            <p:nvPr/>
          </p:nvSpPr>
          <p:spPr bwMode="auto">
            <a:xfrm>
              <a:off x="5791" y="1326"/>
              <a:ext cx="181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fidh.org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1434"/>
            <p:cNvSpPr>
              <a:spLocks noChangeArrowheads="1"/>
            </p:cNvSpPr>
            <p:nvPr/>
          </p:nvSpPr>
          <p:spPr bwMode="auto">
            <a:xfrm>
              <a:off x="4760" y="1404"/>
              <a:ext cx="141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minor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1435"/>
            <p:cNvSpPr>
              <a:spLocks noChangeArrowheads="1"/>
            </p:cNvSpPr>
            <p:nvPr/>
          </p:nvSpPr>
          <p:spPr bwMode="auto">
            <a:xfrm>
              <a:off x="4881" y="1404"/>
              <a:ext cx="83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ityr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1436"/>
            <p:cNvSpPr>
              <a:spLocks noChangeArrowheads="1"/>
            </p:cNvSpPr>
            <p:nvPr/>
          </p:nvSpPr>
          <p:spPr bwMode="auto">
            <a:xfrm>
              <a:off x="4946" y="1404"/>
              <a:ext cx="122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ights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1437"/>
            <p:cNvSpPr>
              <a:spLocks noChangeArrowheads="1"/>
            </p:cNvSpPr>
            <p:nvPr/>
          </p:nvSpPr>
          <p:spPr bwMode="auto">
            <a:xfrm>
              <a:off x="5047" y="1404"/>
              <a:ext cx="104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.org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1438"/>
            <p:cNvSpPr>
              <a:spLocks noChangeArrowheads="1"/>
            </p:cNvSpPr>
            <p:nvPr/>
          </p:nvSpPr>
          <p:spPr bwMode="auto">
            <a:xfrm>
              <a:off x="5213" y="1645"/>
              <a:ext cx="208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omct.org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1439"/>
            <p:cNvSpPr>
              <a:spLocks noChangeArrowheads="1"/>
            </p:cNvSpPr>
            <p:nvPr/>
          </p:nvSpPr>
          <p:spPr bwMode="auto">
            <a:xfrm>
              <a:off x="6407" y="1939"/>
              <a:ext cx="118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aohr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1440"/>
            <p:cNvSpPr>
              <a:spLocks noChangeArrowheads="1"/>
            </p:cNvSpPr>
            <p:nvPr/>
          </p:nvSpPr>
          <p:spPr bwMode="auto">
            <a:xfrm>
              <a:off x="6501" y="1939"/>
              <a:ext cx="104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.org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1441"/>
            <p:cNvSpPr>
              <a:spLocks noChangeArrowheads="1"/>
            </p:cNvSpPr>
            <p:nvPr/>
          </p:nvSpPr>
          <p:spPr bwMode="auto">
            <a:xfrm>
              <a:off x="6216" y="1782"/>
              <a:ext cx="3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aprodeh.org.pe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1442"/>
            <p:cNvSpPr>
              <a:spLocks noChangeArrowheads="1"/>
            </p:cNvSpPr>
            <p:nvPr/>
          </p:nvSpPr>
          <p:spPr bwMode="auto">
            <a:xfrm>
              <a:off x="5418" y="1401"/>
              <a:ext cx="152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apt.ch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1443"/>
            <p:cNvSpPr>
              <a:spLocks noChangeArrowheads="1"/>
            </p:cNvSpPr>
            <p:nvPr/>
          </p:nvSpPr>
          <p:spPr bwMode="auto">
            <a:xfrm>
              <a:off x="6329" y="1650"/>
              <a:ext cx="165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cpj.org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1444"/>
            <p:cNvSpPr>
              <a:spLocks noChangeArrowheads="1"/>
            </p:cNvSpPr>
            <p:nvPr/>
          </p:nvSpPr>
          <p:spPr bwMode="auto">
            <a:xfrm>
              <a:off x="6321" y="2883"/>
              <a:ext cx="167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ifrc.org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1445"/>
            <p:cNvSpPr>
              <a:spLocks noChangeArrowheads="1"/>
            </p:cNvSpPr>
            <p:nvPr/>
          </p:nvSpPr>
          <p:spPr bwMode="auto">
            <a:xfrm>
              <a:off x="6064" y="1470"/>
              <a:ext cx="215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iidh.ed.cr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1446"/>
            <p:cNvSpPr>
              <a:spLocks noChangeArrowheads="1"/>
            </p:cNvSpPr>
            <p:nvPr/>
          </p:nvSpPr>
          <p:spPr bwMode="auto">
            <a:xfrm>
              <a:off x="4953" y="2580"/>
              <a:ext cx="187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icrw.org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1447"/>
            <p:cNvSpPr>
              <a:spLocks noChangeArrowheads="1"/>
            </p:cNvSpPr>
            <p:nvPr/>
          </p:nvSpPr>
          <p:spPr bwMode="auto">
            <a:xfrm>
              <a:off x="5128" y="1268"/>
              <a:ext cx="142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achpr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1448"/>
            <p:cNvSpPr>
              <a:spLocks noChangeArrowheads="1"/>
            </p:cNvSpPr>
            <p:nvPr/>
          </p:nvSpPr>
          <p:spPr bwMode="auto">
            <a:xfrm>
              <a:off x="5247" y="1268"/>
              <a:ext cx="104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.org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1449"/>
            <p:cNvSpPr>
              <a:spLocks noChangeArrowheads="1"/>
            </p:cNvSpPr>
            <p:nvPr/>
          </p:nvSpPr>
          <p:spPr bwMode="auto">
            <a:xfrm>
              <a:off x="4405" y="1809"/>
              <a:ext cx="115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echr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1450"/>
            <p:cNvSpPr>
              <a:spLocks noChangeArrowheads="1"/>
            </p:cNvSpPr>
            <p:nvPr/>
          </p:nvSpPr>
          <p:spPr bwMode="auto">
            <a:xfrm>
              <a:off x="4496" y="1809"/>
              <a:ext cx="112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.coe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1451"/>
            <p:cNvSpPr>
              <a:spLocks noChangeArrowheads="1"/>
            </p:cNvSpPr>
            <p:nvPr/>
          </p:nvSpPr>
          <p:spPr bwMode="auto">
            <a:xfrm>
              <a:off x="4586" y="1809"/>
              <a:ext cx="84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.int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1452"/>
            <p:cNvSpPr>
              <a:spLocks noChangeArrowheads="1"/>
            </p:cNvSpPr>
            <p:nvPr/>
          </p:nvSpPr>
          <p:spPr bwMode="auto">
            <a:xfrm>
              <a:off x="4219" y="2091"/>
              <a:ext cx="88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cor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1453"/>
            <p:cNvSpPr>
              <a:spLocks noChangeArrowheads="1"/>
            </p:cNvSpPr>
            <p:nvPr/>
          </p:nvSpPr>
          <p:spPr bwMode="auto">
            <a:xfrm>
              <a:off x="4288" y="2091"/>
              <a:ext cx="181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teidh.or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1454"/>
            <p:cNvSpPr>
              <a:spLocks noChangeArrowheads="1"/>
            </p:cNvSpPr>
            <p:nvPr/>
          </p:nvSpPr>
          <p:spPr bwMode="auto">
            <a:xfrm>
              <a:off x="4446" y="2091"/>
              <a:ext cx="74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.cr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1455"/>
            <p:cNvSpPr>
              <a:spLocks noChangeArrowheads="1"/>
            </p:cNvSpPr>
            <p:nvPr/>
          </p:nvSpPr>
          <p:spPr bwMode="auto">
            <a:xfrm>
              <a:off x="5109" y="3156"/>
              <a:ext cx="68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ilo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1456"/>
            <p:cNvSpPr>
              <a:spLocks noChangeArrowheads="1"/>
            </p:cNvSpPr>
            <p:nvPr/>
          </p:nvSpPr>
          <p:spPr bwMode="auto">
            <a:xfrm>
              <a:off x="5155" y="3156"/>
              <a:ext cx="104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.org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1457"/>
            <p:cNvSpPr>
              <a:spLocks noChangeArrowheads="1"/>
            </p:cNvSpPr>
            <p:nvPr/>
          </p:nvSpPr>
          <p:spPr bwMode="auto">
            <a:xfrm>
              <a:off x="5670" y="1628"/>
              <a:ext cx="222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alhaq.org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1458"/>
            <p:cNvSpPr>
              <a:spLocks noChangeArrowheads="1"/>
            </p:cNvSpPr>
            <p:nvPr/>
          </p:nvSpPr>
          <p:spPr bwMode="auto">
            <a:xfrm>
              <a:off x="5881" y="1585"/>
              <a:ext cx="136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cajpe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1459"/>
            <p:cNvSpPr>
              <a:spLocks noChangeArrowheads="1"/>
            </p:cNvSpPr>
            <p:nvPr/>
          </p:nvSpPr>
          <p:spPr bwMode="auto">
            <a:xfrm>
              <a:off x="5995" y="1585"/>
              <a:ext cx="171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.org.pe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1460"/>
            <p:cNvSpPr>
              <a:spLocks noChangeArrowheads="1"/>
            </p:cNvSpPr>
            <p:nvPr/>
          </p:nvSpPr>
          <p:spPr bwMode="auto">
            <a:xfrm>
              <a:off x="5204" y="1941"/>
              <a:ext cx="142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ohchr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1461"/>
            <p:cNvSpPr>
              <a:spLocks noChangeArrowheads="1"/>
            </p:cNvSpPr>
            <p:nvPr/>
          </p:nvSpPr>
          <p:spPr bwMode="auto">
            <a:xfrm>
              <a:off x="5322" y="1941"/>
              <a:ext cx="104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.org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648" name="Rectangle 1462"/>
            <p:cNvSpPr>
              <a:spLocks noChangeArrowheads="1"/>
            </p:cNvSpPr>
            <p:nvPr/>
          </p:nvSpPr>
          <p:spPr bwMode="auto">
            <a:xfrm>
              <a:off x="6394" y="2339"/>
              <a:ext cx="178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icrc.org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650" name="Rectangle 1463"/>
            <p:cNvSpPr>
              <a:spLocks noChangeArrowheads="1"/>
            </p:cNvSpPr>
            <p:nvPr/>
          </p:nvSpPr>
          <p:spPr bwMode="auto">
            <a:xfrm>
              <a:off x="6637" y="2203"/>
              <a:ext cx="296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actionaid.org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651" name="Rectangle 1464"/>
            <p:cNvSpPr>
              <a:spLocks noChangeArrowheads="1"/>
            </p:cNvSpPr>
            <p:nvPr/>
          </p:nvSpPr>
          <p:spPr bwMode="auto">
            <a:xfrm>
              <a:off x="6339" y="2574"/>
              <a:ext cx="47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ir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652" name="Rectangle 1465"/>
            <p:cNvSpPr>
              <a:spLocks noChangeArrowheads="1"/>
            </p:cNvSpPr>
            <p:nvPr/>
          </p:nvSpPr>
          <p:spPr bwMode="auto">
            <a:xfrm>
              <a:off x="6367" y="2574"/>
              <a:ext cx="112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inne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653" name="Rectangle 1466"/>
            <p:cNvSpPr>
              <a:spLocks noChangeArrowheads="1"/>
            </p:cNvSpPr>
            <p:nvPr/>
          </p:nvSpPr>
          <p:spPr bwMode="auto">
            <a:xfrm>
              <a:off x="6457" y="2574"/>
              <a:ext cx="78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ws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654" name="Rectangle 1467"/>
            <p:cNvSpPr>
              <a:spLocks noChangeArrowheads="1"/>
            </p:cNvSpPr>
            <p:nvPr/>
          </p:nvSpPr>
          <p:spPr bwMode="auto">
            <a:xfrm>
              <a:off x="6515" y="2574"/>
              <a:ext cx="104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.org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655" name="Rectangle 1468"/>
            <p:cNvSpPr>
              <a:spLocks noChangeArrowheads="1"/>
            </p:cNvSpPr>
            <p:nvPr/>
          </p:nvSpPr>
          <p:spPr bwMode="auto">
            <a:xfrm>
              <a:off x="4507" y="2698"/>
              <a:ext cx="161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iom.int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656" name="Rectangle 1469"/>
            <p:cNvSpPr>
              <a:spLocks noChangeArrowheads="1"/>
            </p:cNvSpPr>
            <p:nvPr/>
          </p:nvSpPr>
          <p:spPr bwMode="auto">
            <a:xfrm>
              <a:off x="6375" y="3082"/>
              <a:ext cx="254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ochaonline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657" name="Rectangle 1470"/>
            <p:cNvSpPr>
              <a:spLocks noChangeArrowheads="1"/>
            </p:cNvSpPr>
            <p:nvPr/>
          </p:nvSpPr>
          <p:spPr bwMode="auto">
            <a:xfrm>
              <a:off x="6607" y="3082"/>
              <a:ext cx="171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.un.org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658" name="Rectangle 1471"/>
            <p:cNvSpPr>
              <a:spLocks noChangeArrowheads="1"/>
            </p:cNvSpPr>
            <p:nvPr/>
          </p:nvSpPr>
          <p:spPr bwMode="auto">
            <a:xfrm>
              <a:off x="6756" y="2500"/>
              <a:ext cx="101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aler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659" name="Rectangle 1472"/>
            <p:cNvSpPr>
              <a:spLocks noChangeArrowheads="1"/>
            </p:cNvSpPr>
            <p:nvPr/>
          </p:nvSpPr>
          <p:spPr bwMode="auto">
            <a:xfrm>
              <a:off x="6838" y="2500"/>
              <a:ext cx="184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tnet.org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660" name="Rectangle 1473"/>
            <p:cNvSpPr>
              <a:spLocks noChangeArrowheads="1"/>
            </p:cNvSpPr>
            <p:nvPr/>
          </p:nvSpPr>
          <p:spPr bwMode="auto">
            <a:xfrm>
              <a:off x="6592" y="3263"/>
              <a:ext cx="142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unhcr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661" name="Rectangle 1474"/>
            <p:cNvSpPr>
              <a:spLocks noChangeArrowheads="1"/>
            </p:cNvSpPr>
            <p:nvPr/>
          </p:nvSpPr>
          <p:spPr bwMode="auto">
            <a:xfrm>
              <a:off x="6710" y="3263"/>
              <a:ext cx="104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.org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662" name="Rectangle 1475"/>
            <p:cNvSpPr>
              <a:spLocks noChangeArrowheads="1"/>
            </p:cNvSpPr>
            <p:nvPr/>
          </p:nvSpPr>
          <p:spPr bwMode="auto">
            <a:xfrm>
              <a:off x="6196" y="2793"/>
              <a:ext cx="157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reliefw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663" name="Rectangle 1476"/>
            <p:cNvSpPr>
              <a:spLocks noChangeArrowheads="1"/>
            </p:cNvSpPr>
            <p:nvPr/>
          </p:nvSpPr>
          <p:spPr bwMode="auto">
            <a:xfrm>
              <a:off x="6335" y="2793"/>
              <a:ext cx="75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eb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664" name="Rectangle 1477"/>
            <p:cNvSpPr>
              <a:spLocks noChangeArrowheads="1"/>
            </p:cNvSpPr>
            <p:nvPr/>
          </p:nvSpPr>
          <p:spPr bwMode="auto">
            <a:xfrm>
              <a:off x="6387" y="2793"/>
              <a:ext cx="84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.int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665" name="Rectangle 1478"/>
            <p:cNvSpPr>
              <a:spLocks noChangeArrowheads="1"/>
            </p:cNvSpPr>
            <p:nvPr/>
          </p:nvSpPr>
          <p:spPr bwMode="auto">
            <a:xfrm>
              <a:off x="4695" y="3698"/>
              <a:ext cx="98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imo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666" name="Rectangle 1479"/>
            <p:cNvSpPr>
              <a:spLocks noChangeArrowheads="1"/>
            </p:cNvSpPr>
            <p:nvPr/>
          </p:nvSpPr>
          <p:spPr bwMode="auto">
            <a:xfrm>
              <a:off x="4771" y="3698"/>
              <a:ext cx="104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.org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667" name="Rectangle 1480"/>
            <p:cNvSpPr>
              <a:spLocks noChangeArrowheads="1"/>
            </p:cNvSpPr>
            <p:nvPr/>
          </p:nvSpPr>
          <p:spPr bwMode="auto">
            <a:xfrm>
              <a:off x="5287" y="3594"/>
              <a:ext cx="94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wto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668" name="Rectangle 1481"/>
            <p:cNvSpPr>
              <a:spLocks noChangeArrowheads="1"/>
            </p:cNvSpPr>
            <p:nvPr/>
          </p:nvSpPr>
          <p:spPr bwMode="auto">
            <a:xfrm>
              <a:off x="5360" y="3594"/>
              <a:ext cx="104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.org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669" name="Rectangle 1482"/>
            <p:cNvSpPr>
              <a:spLocks noChangeArrowheads="1"/>
            </p:cNvSpPr>
            <p:nvPr/>
          </p:nvSpPr>
          <p:spPr bwMode="auto">
            <a:xfrm>
              <a:off x="4817" y="3776"/>
              <a:ext cx="2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unctad.org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670" name="Rectangle 1483"/>
            <p:cNvSpPr>
              <a:spLocks noChangeArrowheads="1"/>
            </p:cNvSpPr>
            <p:nvPr/>
          </p:nvSpPr>
          <p:spPr bwMode="auto">
            <a:xfrm>
              <a:off x="5732" y="2853"/>
              <a:ext cx="236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unodc.org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671" name="Rectangle 1484"/>
            <p:cNvSpPr>
              <a:spLocks noChangeArrowheads="1"/>
            </p:cNvSpPr>
            <p:nvPr/>
          </p:nvSpPr>
          <p:spPr bwMode="auto">
            <a:xfrm>
              <a:off x="6185" y="2348"/>
              <a:ext cx="54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w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672" name="Rectangle 1485"/>
            <p:cNvSpPr>
              <a:spLocks noChangeArrowheads="1"/>
            </p:cNvSpPr>
            <p:nvPr/>
          </p:nvSpPr>
          <p:spPr bwMode="auto">
            <a:xfrm>
              <a:off x="6220" y="2348"/>
              <a:ext cx="175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omenw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673" name="Rectangle 1486"/>
            <p:cNvSpPr>
              <a:spLocks noChangeArrowheads="1"/>
            </p:cNvSpPr>
            <p:nvPr/>
          </p:nvSpPr>
          <p:spPr bwMode="auto">
            <a:xfrm>
              <a:off x="6374" y="2348"/>
              <a:ext cx="64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ar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674" name="Rectangle 1487"/>
            <p:cNvSpPr>
              <a:spLocks noChangeArrowheads="1"/>
            </p:cNvSpPr>
            <p:nvPr/>
          </p:nvSpPr>
          <p:spPr bwMode="auto">
            <a:xfrm>
              <a:off x="6418" y="2348"/>
              <a:ext cx="153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peace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675" name="Rectangle 1488"/>
            <p:cNvSpPr>
              <a:spLocks noChangeArrowheads="1"/>
            </p:cNvSpPr>
            <p:nvPr/>
          </p:nvSpPr>
          <p:spPr bwMode="auto">
            <a:xfrm>
              <a:off x="6549" y="2348"/>
              <a:ext cx="104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.org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676" name="Rectangle 1489"/>
            <p:cNvSpPr>
              <a:spLocks noChangeArrowheads="1"/>
            </p:cNvSpPr>
            <p:nvPr/>
          </p:nvSpPr>
          <p:spPr bwMode="auto">
            <a:xfrm>
              <a:off x="6210" y="3165"/>
              <a:ext cx="1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unmik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677" name="Rectangle 1490"/>
            <p:cNvSpPr>
              <a:spLocks noChangeArrowheads="1"/>
            </p:cNvSpPr>
            <p:nvPr/>
          </p:nvSpPr>
          <p:spPr bwMode="auto">
            <a:xfrm>
              <a:off x="6337" y="3165"/>
              <a:ext cx="14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online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678" name="Rectangle 1491"/>
            <p:cNvSpPr>
              <a:spLocks noChangeArrowheads="1"/>
            </p:cNvSpPr>
            <p:nvPr/>
          </p:nvSpPr>
          <p:spPr bwMode="auto">
            <a:xfrm>
              <a:off x="6465" y="3165"/>
              <a:ext cx="104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.org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679" name="Rectangle 1492"/>
            <p:cNvSpPr>
              <a:spLocks noChangeArrowheads="1"/>
            </p:cNvSpPr>
            <p:nvPr/>
          </p:nvSpPr>
          <p:spPr bwMode="auto">
            <a:xfrm>
              <a:off x="4126" y="990"/>
              <a:ext cx="58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O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680" name="Rectangle 1493"/>
            <p:cNvSpPr>
              <a:spLocks noChangeArrowheads="1"/>
            </p:cNvSpPr>
            <p:nvPr/>
          </p:nvSpPr>
          <p:spPr bwMode="auto">
            <a:xfrm>
              <a:off x="4161" y="990"/>
              <a:ext cx="151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THER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681" name="Rectangle 1494"/>
            <p:cNvSpPr>
              <a:spLocks noChangeArrowheads="1"/>
            </p:cNvSpPr>
            <p:nvPr/>
          </p:nvSpPr>
          <p:spPr bwMode="auto">
            <a:xfrm>
              <a:off x="4126" y="1043"/>
              <a:ext cx="117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PEA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682" name="Rectangle 1495"/>
            <p:cNvSpPr>
              <a:spLocks noChangeArrowheads="1"/>
            </p:cNvSpPr>
            <p:nvPr/>
          </p:nvSpPr>
          <p:spPr bwMode="auto">
            <a:xfrm>
              <a:off x="4221" y="1043"/>
              <a:ext cx="455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CE AND SECURITY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683" name="Rectangle 1496"/>
            <p:cNvSpPr>
              <a:spLocks noChangeArrowheads="1"/>
            </p:cNvSpPr>
            <p:nvPr/>
          </p:nvSpPr>
          <p:spPr bwMode="auto">
            <a:xfrm>
              <a:off x="4126" y="1096"/>
              <a:ext cx="342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ARMS CONTR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684" name="Rectangle 1497"/>
            <p:cNvSpPr>
              <a:spLocks noChangeArrowheads="1"/>
            </p:cNvSpPr>
            <p:nvPr/>
          </p:nvSpPr>
          <p:spPr bwMode="auto">
            <a:xfrm>
              <a:off x="4448" y="1096"/>
              <a:ext cx="85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OL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685" name="Rectangle 1498"/>
            <p:cNvSpPr>
              <a:spLocks noChangeArrowheads="1"/>
            </p:cNvSpPr>
            <p:nvPr/>
          </p:nvSpPr>
          <p:spPr bwMode="auto">
            <a:xfrm>
              <a:off x="4126" y="1149"/>
              <a:ext cx="167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ENVIR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686" name="Rectangle 1499"/>
            <p:cNvSpPr>
              <a:spLocks noChangeArrowheads="1"/>
            </p:cNvSpPr>
            <p:nvPr/>
          </p:nvSpPr>
          <p:spPr bwMode="auto">
            <a:xfrm>
              <a:off x="4272" y="1149"/>
              <a:ext cx="227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ONMENT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687" name="Rectangle 1500"/>
            <p:cNvSpPr>
              <a:spLocks noChangeArrowheads="1"/>
            </p:cNvSpPr>
            <p:nvPr/>
          </p:nvSpPr>
          <p:spPr bwMode="auto">
            <a:xfrm>
              <a:off x="4126" y="1202"/>
              <a:ext cx="382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DEVELOPMENT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688" name="Rectangle 1501"/>
            <p:cNvSpPr>
              <a:spLocks noChangeArrowheads="1"/>
            </p:cNvSpPr>
            <p:nvPr/>
          </p:nvSpPr>
          <p:spPr bwMode="auto">
            <a:xfrm>
              <a:off x="4126" y="1256"/>
              <a:ext cx="38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HUMAN RIGHTS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689" name="Rectangle 1502"/>
            <p:cNvSpPr>
              <a:spLocks noChangeArrowheads="1"/>
            </p:cNvSpPr>
            <p:nvPr/>
          </p:nvSpPr>
          <p:spPr bwMode="auto">
            <a:xfrm>
              <a:off x="4126" y="1309"/>
              <a:ext cx="237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HUMANIT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690" name="Rectangle 1503"/>
            <p:cNvSpPr>
              <a:spLocks noChangeArrowheads="1"/>
            </p:cNvSpPr>
            <p:nvPr/>
          </p:nvSpPr>
          <p:spPr bwMode="auto">
            <a:xfrm>
              <a:off x="4339" y="1309"/>
              <a:ext cx="167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ARIAN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691" name="Rectangle 1504"/>
            <p:cNvSpPr>
              <a:spLocks noChangeArrowheads="1"/>
            </p:cNvSpPr>
            <p:nvPr/>
          </p:nvSpPr>
          <p:spPr bwMode="auto">
            <a:xfrm>
              <a:off x="4126" y="1363"/>
              <a:ext cx="91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CR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692" name="Rectangle 1505"/>
            <p:cNvSpPr>
              <a:spLocks noChangeArrowheads="1"/>
            </p:cNvSpPr>
            <p:nvPr/>
          </p:nvSpPr>
          <p:spPr bwMode="auto">
            <a:xfrm>
              <a:off x="4194" y="1363"/>
              <a:ext cx="35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OSS?CUTTING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693" name="Freeform 1506"/>
            <p:cNvSpPr>
              <a:spLocks/>
            </p:cNvSpPr>
            <p:nvPr/>
          </p:nvSpPr>
          <p:spPr bwMode="auto">
            <a:xfrm>
              <a:off x="4019" y="987"/>
              <a:ext cx="106" cy="53"/>
            </a:xfrm>
            <a:custGeom>
              <a:avLst/>
              <a:gdLst>
                <a:gd name="T0" fmla="*/ 0 w 206"/>
                <a:gd name="T1" fmla="*/ 0 h 103"/>
                <a:gd name="T2" fmla="*/ 0 w 206"/>
                <a:gd name="T3" fmla="*/ 0 h 103"/>
                <a:gd name="T4" fmla="*/ 206 w 206"/>
                <a:gd name="T5" fmla="*/ 0 h 103"/>
                <a:gd name="T6" fmla="*/ 206 w 206"/>
                <a:gd name="T7" fmla="*/ 103 h 103"/>
                <a:gd name="T8" fmla="*/ 0 w 206"/>
                <a:gd name="T9" fmla="*/ 103 h 103"/>
                <a:gd name="T10" fmla="*/ 0 w 206"/>
                <a:gd name="T1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6" h="103">
                  <a:moveTo>
                    <a:pt x="0" y="0"/>
                  </a:moveTo>
                  <a:lnTo>
                    <a:pt x="0" y="0"/>
                  </a:lnTo>
                  <a:lnTo>
                    <a:pt x="206" y="0"/>
                  </a:lnTo>
                  <a:lnTo>
                    <a:pt x="206" y="103"/>
                  </a:lnTo>
                  <a:lnTo>
                    <a:pt x="0" y="1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694" name="Freeform 1507"/>
            <p:cNvSpPr>
              <a:spLocks/>
            </p:cNvSpPr>
            <p:nvPr/>
          </p:nvSpPr>
          <p:spPr bwMode="auto">
            <a:xfrm>
              <a:off x="4019" y="987"/>
              <a:ext cx="106" cy="53"/>
            </a:xfrm>
            <a:custGeom>
              <a:avLst/>
              <a:gdLst>
                <a:gd name="T0" fmla="*/ 0 w 206"/>
                <a:gd name="T1" fmla="*/ 0 h 103"/>
                <a:gd name="T2" fmla="*/ 0 w 206"/>
                <a:gd name="T3" fmla="*/ 0 h 103"/>
                <a:gd name="T4" fmla="*/ 206 w 206"/>
                <a:gd name="T5" fmla="*/ 0 h 103"/>
                <a:gd name="T6" fmla="*/ 206 w 206"/>
                <a:gd name="T7" fmla="*/ 103 h 103"/>
                <a:gd name="T8" fmla="*/ 0 w 206"/>
                <a:gd name="T9" fmla="*/ 103 h 103"/>
                <a:gd name="T10" fmla="*/ 0 w 206"/>
                <a:gd name="T1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6" h="103">
                  <a:moveTo>
                    <a:pt x="0" y="0"/>
                  </a:moveTo>
                  <a:lnTo>
                    <a:pt x="0" y="0"/>
                  </a:lnTo>
                  <a:lnTo>
                    <a:pt x="206" y="0"/>
                  </a:lnTo>
                  <a:lnTo>
                    <a:pt x="206" y="103"/>
                  </a:lnTo>
                  <a:lnTo>
                    <a:pt x="0" y="10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695" name="Freeform 1508"/>
            <p:cNvSpPr>
              <a:spLocks/>
            </p:cNvSpPr>
            <p:nvPr/>
          </p:nvSpPr>
          <p:spPr bwMode="auto">
            <a:xfrm>
              <a:off x="4019" y="1040"/>
              <a:ext cx="106" cy="54"/>
            </a:xfrm>
            <a:custGeom>
              <a:avLst/>
              <a:gdLst>
                <a:gd name="T0" fmla="*/ 0 w 206"/>
                <a:gd name="T1" fmla="*/ 0 h 104"/>
                <a:gd name="T2" fmla="*/ 0 w 206"/>
                <a:gd name="T3" fmla="*/ 0 h 104"/>
                <a:gd name="T4" fmla="*/ 206 w 206"/>
                <a:gd name="T5" fmla="*/ 0 h 104"/>
                <a:gd name="T6" fmla="*/ 206 w 206"/>
                <a:gd name="T7" fmla="*/ 104 h 104"/>
                <a:gd name="T8" fmla="*/ 0 w 206"/>
                <a:gd name="T9" fmla="*/ 104 h 104"/>
                <a:gd name="T10" fmla="*/ 0 w 206"/>
                <a:gd name="T1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6" h="104">
                  <a:moveTo>
                    <a:pt x="0" y="0"/>
                  </a:moveTo>
                  <a:lnTo>
                    <a:pt x="0" y="0"/>
                  </a:lnTo>
                  <a:lnTo>
                    <a:pt x="206" y="0"/>
                  </a:lnTo>
                  <a:lnTo>
                    <a:pt x="206" y="104"/>
                  </a:lnTo>
                  <a:lnTo>
                    <a:pt x="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696" name="Freeform 1509"/>
            <p:cNvSpPr>
              <a:spLocks/>
            </p:cNvSpPr>
            <p:nvPr/>
          </p:nvSpPr>
          <p:spPr bwMode="auto">
            <a:xfrm>
              <a:off x="4019" y="1040"/>
              <a:ext cx="106" cy="54"/>
            </a:xfrm>
            <a:custGeom>
              <a:avLst/>
              <a:gdLst>
                <a:gd name="T0" fmla="*/ 0 w 206"/>
                <a:gd name="T1" fmla="*/ 0 h 104"/>
                <a:gd name="T2" fmla="*/ 0 w 206"/>
                <a:gd name="T3" fmla="*/ 0 h 104"/>
                <a:gd name="T4" fmla="*/ 206 w 206"/>
                <a:gd name="T5" fmla="*/ 0 h 104"/>
                <a:gd name="T6" fmla="*/ 206 w 206"/>
                <a:gd name="T7" fmla="*/ 104 h 104"/>
                <a:gd name="T8" fmla="*/ 0 w 206"/>
                <a:gd name="T9" fmla="*/ 104 h 104"/>
                <a:gd name="T10" fmla="*/ 0 w 206"/>
                <a:gd name="T1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6" h="104">
                  <a:moveTo>
                    <a:pt x="0" y="0"/>
                  </a:moveTo>
                  <a:lnTo>
                    <a:pt x="0" y="0"/>
                  </a:lnTo>
                  <a:lnTo>
                    <a:pt x="206" y="0"/>
                  </a:lnTo>
                  <a:lnTo>
                    <a:pt x="206" y="104"/>
                  </a:lnTo>
                  <a:lnTo>
                    <a:pt x="0" y="10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697" name="Freeform 1510"/>
            <p:cNvSpPr>
              <a:spLocks/>
            </p:cNvSpPr>
            <p:nvPr/>
          </p:nvSpPr>
          <p:spPr bwMode="auto">
            <a:xfrm>
              <a:off x="4019" y="1094"/>
              <a:ext cx="106" cy="53"/>
            </a:xfrm>
            <a:custGeom>
              <a:avLst/>
              <a:gdLst>
                <a:gd name="T0" fmla="*/ 0 w 206"/>
                <a:gd name="T1" fmla="*/ 0 h 103"/>
                <a:gd name="T2" fmla="*/ 0 w 206"/>
                <a:gd name="T3" fmla="*/ 0 h 103"/>
                <a:gd name="T4" fmla="*/ 206 w 206"/>
                <a:gd name="T5" fmla="*/ 0 h 103"/>
                <a:gd name="T6" fmla="*/ 206 w 206"/>
                <a:gd name="T7" fmla="*/ 103 h 103"/>
                <a:gd name="T8" fmla="*/ 0 w 206"/>
                <a:gd name="T9" fmla="*/ 103 h 103"/>
                <a:gd name="T10" fmla="*/ 0 w 206"/>
                <a:gd name="T1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6" h="103">
                  <a:moveTo>
                    <a:pt x="0" y="0"/>
                  </a:moveTo>
                  <a:lnTo>
                    <a:pt x="0" y="0"/>
                  </a:lnTo>
                  <a:lnTo>
                    <a:pt x="206" y="0"/>
                  </a:lnTo>
                  <a:lnTo>
                    <a:pt x="206" y="103"/>
                  </a:lnTo>
                  <a:lnTo>
                    <a:pt x="0" y="1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698" name="Freeform 1511"/>
            <p:cNvSpPr>
              <a:spLocks/>
            </p:cNvSpPr>
            <p:nvPr/>
          </p:nvSpPr>
          <p:spPr bwMode="auto">
            <a:xfrm>
              <a:off x="4019" y="1094"/>
              <a:ext cx="106" cy="53"/>
            </a:xfrm>
            <a:custGeom>
              <a:avLst/>
              <a:gdLst>
                <a:gd name="T0" fmla="*/ 0 w 206"/>
                <a:gd name="T1" fmla="*/ 0 h 103"/>
                <a:gd name="T2" fmla="*/ 0 w 206"/>
                <a:gd name="T3" fmla="*/ 0 h 103"/>
                <a:gd name="T4" fmla="*/ 206 w 206"/>
                <a:gd name="T5" fmla="*/ 0 h 103"/>
                <a:gd name="T6" fmla="*/ 206 w 206"/>
                <a:gd name="T7" fmla="*/ 103 h 103"/>
                <a:gd name="T8" fmla="*/ 0 w 206"/>
                <a:gd name="T9" fmla="*/ 103 h 103"/>
                <a:gd name="T10" fmla="*/ 0 w 206"/>
                <a:gd name="T1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6" h="103">
                  <a:moveTo>
                    <a:pt x="0" y="0"/>
                  </a:moveTo>
                  <a:lnTo>
                    <a:pt x="0" y="0"/>
                  </a:lnTo>
                  <a:lnTo>
                    <a:pt x="206" y="0"/>
                  </a:lnTo>
                  <a:lnTo>
                    <a:pt x="206" y="103"/>
                  </a:lnTo>
                  <a:lnTo>
                    <a:pt x="0" y="10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699" name="Freeform 1512"/>
            <p:cNvSpPr>
              <a:spLocks/>
            </p:cNvSpPr>
            <p:nvPr/>
          </p:nvSpPr>
          <p:spPr bwMode="auto">
            <a:xfrm>
              <a:off x="4019" y="1147"/>
              <a:ext cx="106" cy="53"/>
            </a:xfrm>
            <a:custGeom>
              <a:avLst/>
              <a:gdLst>
                <a:gd name="T0" fmla="*/ 0 w 206"/>
                <a:gd name="T1" fmla="*/ 0 h 103"/>
                <a:gd name="T2" fmla="*/ 0 w 206"/>
                <a:gd name="T3" fmla="*/ 0 h 103"/>
                <a:gd name="T4" fmla="*/ 206 w 206"/>
                <a:gd name="T5" fmla="*/ 0 h 103"/>
                <a:gd name="T6" fmla="*/ 206 w 206"/>
                <a:gd name="T7" fmla="*/ 103 h 103"/>
                <a:gd name="T8" fmla="*/ 0 w 206"/>
                <a:gd name="T9" fmla="*/ 103 h 103"/>
                <a:gd name="T10" fmla="*/ 0 w 206"/>
                <a:gd name="T1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6" h="103">
                  <a:moveTo>
                    <a:pt x="0" y="0"/>
                  </a:moveTo>
                  <a:lnTo>
                    <a:pt x="0" y="0"/>
                  </a:lnTo>
                  <a:lnTo>
                    <a:pt x="206" y="0"/>
                  </a:lnTo>
                  <a:lnTo>
                    <a:pt x="206" y="103"/>
                  </a:lnTo>
                  <a:lnTo>
                    <a:pt x="0" y="1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700" name="Freeform 1513"/>
            <p:cNvSpPr>
              <a:spLocks/>
            </p:cNvSpPr>
            <p:nvPr/>
          </p:nvSpPr>
          <p:spPr bwMode="auto">
            <a:xfrm>
              <a:off x="4019" y="1147"/>
              <a:ext cx="106" cy="53"/>
            </a:xfrm>
            <a:custGeom>
              <a:avLst/>
              <a:gdLst>
                <a:gd name="T0" fmla="*/ 0 w 206"/>
                <a:gd name="T1" fmla="*/ 0 h 103"/>
                <a:gd name="T2" fmla="*/ 0 w 206"/>
                <a:gd name="T3" fmla="*/ 0 h 103"/>
                <a:gd name="T4" fmla="*/ 206 w 206"/>
                <a:gd name="T5" fmla="*/ 0 h 103"/>
                <a:gd name="T6" fmla="*/ 206 w 206"/>
                <a:gd name="T7" fmla="*/ 103 h 103"/>
                <a:gd name="T8" fmla="*/ 0 w 206"/>
                <a:gd name="T9" fmla="*/ 103 h 103"/>
                <a:gd name="T10" fmla="*/ 0 w 206"/>
                <a:gd name="T1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6" h="103">
                  <a:moveTo>
                    <a:pt x="0" y="0"/>
                  </a:moveTo>
                  <a:lnTo>
                    <a:pt x="0" y="0"/>
                  </a:lnTo>
                  <a:lnTo>
                    <a:pt x="206" y="0"/>
                  </a:lnTo>
                  <a:lnTo>
                    <a:pt x="206" y="103"/>
                  </a:lnTo>
                  <a:lnTo>
                    <a:pt x="0" y="10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701" name="Freeform 1514"/>
            <p:cNvSpPr>
              <a:spLocks/>
            </p:cNvSpPr>
            <p:nvPr/>
          </p:nvSpPr>
          <p:spPr bwMode="auto">
            <a:xfrm>
              <a:off x="4019" y="1200"/>
              <a:ext cx="106" cy="54"/>
            </a:xfrm>
            <a:custGeom>
              <a:avLst/>
              <a:gdLst>
                <a:gd name="T0" fmla="*/ 0 w 206"/>
                <a:gd name="T1" fmla="*/ 0 h 103"/>
                <a:gd name="T2" fmla="*/ 0 w 206"/>
                <a:gd name="T3" fmla="*/ 0 h 103"/>
                <a:gd name="T4" fmla="*/ 206 w 206"/>
                <a:gd name="T5" fmla="*/ 0 h 103"/>
                <a:gd name="T6" fmla="*/ 206 w 206"/>
                <a:gd name="T7" fmla="*/ 103 h 103"/>
                <a:gd name="T8" fmla="*/ 0 w 206"/>
                <a:gd name="T9" fmla="*/ 103 h 103"/>
                <a:gd name="T10" fmla="*/ 0 w 206"/>
                <a:gd name="T1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6" h="103">
                  <a:moveTo>
                    <a:pt x="0" y="0"/>
                  </a:moveTo>
                  <a:lnTo>
                    <a:pt x="0" y="0"/>
                  </a:lnTo>
                  <a:lnTo>
                    <a:pt x="206" y="0"/>
                  </a:lnTo>
                  <a:lnTo>
                    <a:pt x="206" y="103"/>
                  </a:lnTo>
                  <a:lnTo>
                    <a:pt x="0" y="1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702" name="Freeform 1515"/>
            <p:cNvSpPr>
              <a:spLocks/>
            </p:cNvSpPr>
            <p:nvPr/>
          </p:nvSpPr>
          <p:spPr bwMode="auto">
            <a:xfrm>
              <a:off x="4019" y="1200"/>
              <a:ext cx="106" cy="54"/>
            </a:xfrm>
            <a:custGeom>
              <a:avLst/>
              <a:gdLst>
                <a:gd name="T0" fmla="*/ 0 w 206"/>
                <a:gd name="T1" fmla="*/ 0 h 103"/>
                <a:gd name="T2" fmla="*/ 0 w 206"/>
                <a:gd name="T3" fmla="*/ 0 h 103"/>
                <a:gd name="T4" fmla="*/ 206 w 206"/>
                <a:gd name="T5" fmla="*/ 0 h 103"/>
                <a:gd name="T6" fmla="*/ 206 w 206"/>
                <a:gd name="T7" fmla="*/ 103 h 103"/>
                <a:gd name="T8" fmla="*/ 0 w 206"/>
                <a:gd name="T9" fmla="*/ 103 h 103"/>
                <a:gd name="T10" fmla="*/ 0 w 206"/>
                <a:gd name="T1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6" h="103">
                  <a:moveTo>
                    <a:pt x="0" y="0"/>
                  </a:moveTo>
                  <a:lnTo>
                    <a:pt x="0" y="0"/>
                  </a:lnTo>
                  <a:lnTo>
                    <a:pt x="206" y="0"/>
                  </a:lnTo>
                  <a:lnTo>
                    <a:pt x="206" y="103"/>
                  </a:lnTo>
                  <a:lnTo>
                    <a:pt x="0" y="10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703" name="Freeform 1516"/>
            <p:cNvSpPr>
              <a:spLocks/>
            </p:cNvSpPr>
            <p:nvPr/>
          </p:nvSpPr>
          <p:spPr bwMode="auto">
            <a:xfrm>
              <a:off x="4019" y="1254"/>
              <a:ext cx="106" cy="53"/>
            </a:xfrm>
            <a:custGeom>
              <a:avLst/>
              <a:gdLst>
                <a:gd name="T0" fmla="*/ 0 w 206"/>
                <a:gd name="T1" fmla="*/ 0 h 103"/>
                <a:gd name="T2" fmla="*/ 0 w 206"/>
                <a:gd name="T3" fmla="*/ 0 h 103"/>
                <a:gd name="T4" fmla="*/ 206 w 206"/>
                <a:gd name="T5" fmla="*/ 0 h 103"/>
                <a:gd name="T6" fmla="*/ 206 w 206"/>
                <a:gd name="T7" fmla="*/ 103 h 103"/>
                <a:gd name="T8" fmla="*/ 0 w 206"/>
                <a:gd name="T9" fmla="*/ 103 h 103"/>
                <a:gd name="T10" fmla="*/ 0 w 206"/>
                <a:gd name="T1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6" h="103">
                  <a:moveTo>
                    <a:pt x="0" y="0"/>
                  </a:moveTo>
                  <a:lnTo>
                    <a:pt x="0" y="0"/>
                  </a:lnTo>
                  <a:lnTo>
                    <a:pt x="206" y="0"/>
                  </a:lnTo>
                  <a:lnTo>
                    <a:pt x="206" y="103"/>
                  </a:lnTo>
                  <a:lnTo>
                    <a:pt x="0" y="1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704" name="Freeform 1517"/>
            <p:cNvSpPr>
              <a:spLocks/>
            </p:cNvSpPr>
            <p:nvPr/>
          </p:nvSpPr>
          <p:spPr bwMode="auto">
            <a:xfrm>
              <a:off x="4019" y="1254"/>
              <a:ext cx="106" cy="53"/>
            </a:xfrm>
            <a:custGeom>
              <a:avLst/>
              <a:gdLst>
                <a:gd name="T0" fmla="*/ 0 w 206"/>
                <a:gd name="T1" fmla="*/ 0 h 103"/>
                <a:gd name="T2" fmla="*/ 0 w 206"/>
                <a:gd name="T3" fmla="*/ 0 h 103"/>
                <a:gd name="T4" fmla="*/ 206 w 206"/>
                <a:gd name="T5" fmla="*/ 0 h 103"/>
                <a:gd name="T6" fmla="*/ 206 w 206"/>
                <a:gd name="T7" fmla="*/ 103 h 103"/>
                <a:gd name="T8" fmla="*/ 0 w 206"/>
                <a:gd name="T9" fmla="*/ 103 h 103"/>
                <a:gd name="T10" fmla="*/ 0 w 206"/>
                <a:gd name="T1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6" h="103">
                  <a:moveTo>
                    <a:pt x="0" y="0"/>
                  </a:moveTo>
                  <a:lnTo>
                    <a:pt x="0" y="0"/>
                  </a:lnTo>
                  <a:lnTo>
                    <a:pt x="206" y="0"/>
                  </a:lnTo>
                  <a:lnTo>
                    <a:pt x="206" y="103"/>
                  </a:lnTo>
                  <a:lnTo>
                    <a:pt x="0" y="10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705" name="Freeform 1518"/>
            <p:cNvSpPr>
              <a:spLocks/>
            </p:cNvSpPr>
            <p:nvPr/>
          </p:nvSpPr>
          <p:spPr bwMode="auto">
            <a:xfrm>
              <a:off x="4019" y="1307"/>
              <a:ext cx="106" cy="53"/>
            </a:xfrm>
            <a:custGeom>
              <a:avLst/>
              <a:gdLst>
                <a:gd name="T0" fmla="*/ 0 w 206"/>
                <a:gd name="T1" fmla="*/ 0 h 103"/>
                <a:gd name="T2" fmla="*/ 0 w 206"/>
                <a:gd name="T3" fmla="*/ 0 h 103"/>
                <a:gd name="T4" fmla="*/ 206 w 206"/>
                <a:gd name="T5" fmla="*/ 0 h 103"/>
                <a:gd name="T6" fmla="*/ 206 w 206"/>
                <a:gd name="T7" fmla="*/ 103 h 103"/>
                <a:gd name="T8" fmla="*/ 0 w 206"/>
                <a:gd name="T9" fmla="*/ 103 h 103"/>
                <a:gd name="T10" fmla="*/ 0 w 206"/>
                <a:gd name="T1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6" h="103">
                  <a:moveTo>
                    <a:pt x="0" y="0"/>
                  </a:moveTo>
                  <a:lnTo>
                    <a:pt x="0" y="0"/>
                  </a:lnTo>
                  <a:lnTo>
                    <a:pt x="206" y="0"/>
                  </a:lnTo>
                  <a:lnTo>
                    <a:pt x="206" y="103"/>
                  </a:lnTo>
                  <a:lnTo>
                    <a:pt x="0" y="1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706" name="Freeform 1519"/>
            <p:cNvSpPr>
              <a:spLocks/>
            </p:cNvSpPr>
            <p:nvPr/>
          </p:nvSpPr>
          <p:spPr bwMode="auto">
            <a:xfrm>
              <a:off x="4019" y="1307"/>
              <a:ext cx="106" cy="53"/>
            </a:xfrm>
            <a:custGeom>
              <a:avLst/>
              <a:gdLst>
                <a:gd name="T0" fmla="*/ 0 w 206"/>
                <a:gd name="T1" fmla="*/ 0 h 103"/>
                <a:gd name="T2" fmla="*/ 0 w 206"/>
                <a:gd name="T3" fmla="*/ 0 h 103"/>
                <a:gd name="T4" fmla="*/ 206 w 206"/>
                <a:gd name="T5" fmla="*/ 0 h 103"/>
                <a:gd name="T6" fmla="*/ 206 w 206"/>
                <a:gd name="T7" fmla="*/ 103 h 103"/>
                <a:gd name="T8" fmla="*/ 0 w 206"/>
                <a:gd name="T9" fmla="*/ 103 h 103"/>
                <a:gd name="T10" fmla="*/ 0 w 206"/>
                <a:gd name="T1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6" h="103">
                  <a:moveTo>
                    <a:pt x="0" y="0"/>
                  </a:moveTo>
                  <a:lnTo>
                    <a:pt x="0" y="0"/>
                  </a:lnTo>
                  <a:lnTo>
                    <a:pt x="206" y="0"/>
                  </a:lnTo>
                  <a:lnTo>
                    <a:pt x="206" y="103"/>
                  </a:lnTo>
                  <a:lnTo>
                    <a:pt x="0" y="10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707" name="Freeform 1520"/>
            <p:cNvSpPr>
              <a:spLocks/>
            </p:cNvSpPr>
            <p:nvPr/>
          </p:nvSpPr>
          <p:spPr bwMode="auto">
            <a:xfrm>
              <a:off x="4019" y="1360"/>
              <a:ext cx="106" cy="53"/>
            </a:xfrm>
            <a:custGeom>
              <a:avLst/>
              <a:gdLst>
                <a:gd name="T0" fmla="*/ 0 w 206"/>
                <a:gd name="T1" fmla="*/ 0 h 103"/>
                <a:gd name="T2" fmla="*/ 0 w 206"/>
                <a:gd name="T3" fmla="*/ 0 h 103"/>
                <a:gd name="T4" fmla="*/ 206 w 206"/>
                <a:gd name="T5" fmla="*/ 0 h 103"/>
                <a:gd name="T6" fmla="*/ 206 w 206"/>
                <a:gd name="T7" fmla="*/ 103 h 103"/>
                <a:gd name="T8" fmla="*/ 0 w 206"/>
                <a:gd name="T9" fmla="*/ 103 h 103"/>
                <a:gd name="T10" fmla="*/ 0 w 206"/>
                <a:gd name="T1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6" h="103">
                  <a:moveTo>
                    <a:pt x="0" y="0"/>
                  </a:moveTo>
                  <a:lnTo>
                    <a:pt x="0" y="0"/>
                  </a:lnTo>
                  <a:lnTo>
                    <a:pt x="206" y="0"/>
                  </a:lnTo>
                  <a:lnTo>
                    <a:pt x="206" y="103"/>
                  </a:lnTo>
                  <a:lnTo>
                    <a:pt x="0" y="1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708" name="Freeform 1521"/>
            <p:cNvSpPr>
              <a:spLocks/>
            </p:cNvSpPr>
            <p:nvPr/>
          </p:nvSpPr>
          <p:spPr bwMode="auto">
            <a:xfrm>
              <a:off x="4019" y="1360"/>
              <a:ext cx="106" cy="53"/>
            </a:xfrm>
            <a:custGeom>
              <a:avLst/>
              <a:gdLst>
                <a:gd name="T0" fmla="*/ 0 w 206"/>
                <a:gd name="T1" fmla="*/ 0 h 103"/>
                <a:gd name="T2" fmla="*/ 0 w 206"/>
                <a:gd name="T3" fmla="*/ 0 h 103"/>
                <a:gd name="T4" fmla="*/ 206 w 206"/>
                <a:gd name="T5" fmla="*/ 0 h 103"/>
                <a:gd name="T6" fmla="*/ 206 w 206"/>
                <a:gd name="T7" fmla="*/ 103 h 103"/>
                <a:gd name="T8" fmla="*/ 0 w 206"/>
                <a:gd name="T9" fmla="*/ 103 h 103"/>
                <a:gd name="T10" fmla="*/ 0 w 206"/>
                <a:gd name="T1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6" h="103">
                  <a:moveTo>
                    <a:pt x="0" y="0"/>
                  </a:moveTo>
                  <a:lnTo>
                    <a:pt x="0" y="0"/>
                  </a:lnTo>
                  <a:lnTo>
                    <a:pt x="206" y="0"/>
                  </a:lnTo>
                  <a:lnTo>
                    <a:pt x="206" y="103"/>
                  </a:lnTo>
                  <a:lnTo>
                    <a:pt x="0" y="10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709" name="Rectangle 1522"/>
            <p:cNvSpPr>
              <a:spLocks noChangeArrowheads="1"/>
            </p:cNvSpPr>
            <p:nvPr/>
          </p:nvSpPr>
          <p:spPr bwMode="auto">
            <a:xfrm>
              <a:off x="4748" y="990"/>
              <a:ext cx="95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GO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710" name="Rectangle 1523"/>
            <p:cNvSpPr>
              <a:spLocks noChangeArrowheads="1"/>
            </p:cNvSpPr>
            <p:nvPr/>
          </p:nvSpPr>
          <p:spPr bwMode="auto">
            <a:xfrm>
              <a:off x="4820" y="990"/>
              <a:ext cx="53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V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711" name="Rectangle 1524"/>
            <p:cNvSpPr>
              <a:spLocks noChangeArrowheads="1"/>
            </p:cNvSpPr>
            <p:nvPr/>
          </p:nvSpPr>
          <p:spPr bwMode="auto">
            <a:xfrm>
              <a:off x="4748" y="1043"/>
              <a:ext cx="70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IO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712" name="Rectangle 1525"/>
            <p:cNvSpPr>
              <a:spLocks noChangeArrowheads="1"/>
            </p:cNvSpPr>
            <p:nvPr/>
          </p:nvSpPr>
          <p:spPr bwMode="auto">
            <a:xfrm>
              <a:off x="4748" y="1096"/>
              <a:ext cx="142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INGO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713" name="Rectangle 1526"/>
            <p:cNvSpPr>
              <a:spLocks noChangeArrowheads="1"/>
            </p:cNvSpPr>
            <p:nvPr/>
          </p:nvSpPr>
          <p:spPr bwMode="auto">
            <a:xfrm>
              <a:off x="4748" y="1149"/>
              <a:ext cx="130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NGO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714" name="Rectangle 1527"/>
            <p:cNvSpPr>
              <a:spLocks noChangeArrowheads="1"/>
            </p:cNvSpPr>
            <p:nvPr/>
          </p:nvSpPr>
          <p:spPr bwMode="auto">
            <a:xfrm>
              <a:off x="4748" y="1202"/>
              <a:ext cx="91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UN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715" name="Freeform 1528"/>
            <p:cNvSpPr>
              <a:spLocks/>
            </p:cNvSpPr>
            <p:nvPr/>
          </p:nvSpPr>
          <p:spPr bwMode="auto">
            <a:xfrm>
              <a:off x="4685" y="989"/>
              <a:ext cx="53" cy="53"/>
            </a:xfrm>
            <a:custGeom>
              <a:avLst/>
              <a:gdLst>
                <a:gd name="T0" fmla="*/ 52 w 103"/>
                <a:gd name="T1" fmla="*/ 0 h 103"/>
                <a:gd name="T2" fmla="*/ 52 w 103"/>
                <a:gd name="T3" fmla="*/ 0 h 103"/>
                <a:gd name="T4" fmla="*/ 0 w 103"/>
                <a:gd name="T5" fmla="*/ 51 h 103"/>
                <a:gd name="T6" fmla="*/ 52 w 103"/>
                <a:gd name="T7" fmla="*/ 103 h 103"/>
                <a:gd name="T8" fmla="*/ 103 w 103"/>
                <a:gd name="T9" fmla="*/ 51 h 103"/>
                <a:gd name="T10" fmla="*/ 52 w 103"/>
                <a:gd name="T1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103">
                  <a:moveTo>
                    <a:pt x="52" y="0"/>
                  </a:moveTo>
                  <a:lnTo>
                    <a:pt x="52" y="0"/>
                  </a:lnTo>
                  <a:lnTo>
                    <a:pt x="0" y="51"/>
                  </a:lnTo>
                  <a:lnTo>
                    <a:pt x="52" y="103"/>
                  </a:lnTo>
                  <a:lnTo>
                    <a:pt x="103" y="51"/>
                  </a:lnTo>
                  <a:lnTo>
                    <a:pt x="52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716" name="Freeform 1529"/>
            <p:cNvSpPr>
              <a:spLocks/>
            </p:cNvSpPr>
            <p:nvPr/>
          </p:nvSpPr>
          <p:spPr bwMode="auto">
            <a:xfrm>
              <a:off x="4685" y="1042"/>
              <a:ext cx="53" cy="54"/>
            </a:xfrm>
            <a:custGeom>
              <a:avLst/>
              <a:gdLst>
                <a:gd name="T0" fmla="*/ 103 w 103"/>
                <a:gd name="T1" fmla="*/ 43 h 103"/>
                <a:gd name="T2" fmla="*/ 103 w 103"/>
                <a:gd name="T3" fmla="*/ 43 h 103"/>
                <a:gd name="T4" fmla="*/ 101 w 103"/>
                <a:gd name="T5" fmla="*/ 36 h 103"/>
                <a:gd name="T6" fmla="*/ 98 w 103"/>
                <a:gd name="T7" fmla="*/ 28 h 103"/>
                <a:gd name="T8" fmla="*/ 94 w 103"/>
                <a:gd name="T9" fmla="*/ 21 h 103"/>
                <a:gd name="T10" fmla="*/ 88 w 103"/>
                <a:gd name="T11" fmla="*/ 15 h 103"/>
                <a:gd name="T12" fmla="*/ 82 w 103"/>
                <a:gd name="T13" fmla="*/ 10 h 103"/>
                <a:gd name="T14" fmla="*/ 75 w 103"/>
                <a:gd name="T15" fmla="*/ 6 h 103"/>
                <a:gd name="T16" fmla="*/ 68 w 103"/>
                <a:gd name="T17" fmla="*/ 2 h 103"/>
                <a:gd name="T18" fmla="*/ 60 w 103"/>
                <a:gd name="T19" fmla="*/ 1 h 103"/>
                <a:gd name="T20" fmla="*/ 52 w 103"/>
                <a:gd name="T21" fmla="*/ 0 h 103"/>
                <a:gd name="T22" fmla="*/ 44 w 103"/>
                <a:gd name="T23" fmla="*/ 1 h 103"/>
                <a:gd name="T24" fmla="*/ 36 w 103"/>
                <a:gd name="T25" fmla="*/ 2 h 103"/>
                <a:gd name="T26" fmla="*/ 28 w 103"/>
                <a:gd name="T27" fmla="*/ 6 h 103"/>
                <a:gd name="T28" fmla="*/ 22 w 103"/>
                <a:gd name="T29" fmla="*/ 10 h 103"/>
                <a:gd name="T30" fmla="*/ 15 w 103"/>
                <a:gd name="T31" fmla="*/ 15 h 103"/>
                <a:gd name="T32" fmla="*/ 10 w 103"/>
                <a:gd name="T33" fmla="*/ 21 h 103"/>
                <a:gd name="T34" fmla="*/ 6 w 103"/>
                <a:gd name="T35" fmla="*/ 28 h 103"/>
                <a:gd name="T36" fmla="*/ 3 w 103"/>
                <a:gd name="T37" fmla="*/ 36 h 103"/>
                <a:gd name="T38" fmla="*/ 1 w 103"/>
                <a:gd name="T39" fmla="*/ 43 h 103"/>
                <a:gd name="T40" fmla="*/ 0 w 103"/>
                <a:gd name="T41" fmla="*/ 52 h 103"/>
                <a:gd name="T42" fmla="*/ 1 w 103"/>
                <a:gd name="T43" fmla="*/ 60 h 103"/>
                <a:gd name="T44" fmla="*/ 3 w 103"/>
                <a:gd name="T45" fmla="*/ 67 h 103"/>
                <a:gd name="T46" fmla="*/ 6 w 103"/>
                <a:gd name="T47" fmla="*/ 75 h 103"/>
                <a:gd name="T48" fmla="*/ 10 w 103"/>
                <a:gd name="T49" fmla="*/ 82 h 103"/>
                <a:gd name="T50" fmla="*/ 15 w 103"/>
                <a:gd name="T51" fmla="*/ 88 h 103"/>
                <a:gd name="T52" fmla="*/ 22 w 103"/>
                <a:gd name="T53" fmla="*/ 93 h 103"/>
                <a:gd name="T54" fmla="*/ 28 w 103"/>
                <a:gd name="T55" fmla="*/ 97 h 103"/>
                <a:gd name="T56" fmla="*/ 36 w 103"/>
                <a:gd name="T57" fmla="*/ 100 h 103"/>
                <a:gd name="T58" fmla="*/ 44 w 103"/>
                <a:gd name="T59" fmla="*/ 102 h 103"/>
                <a:gd name="T60" fmla="*/ 52 w 103"/>
                <a:gd name="T61" fmla="*/ 103 h 103"/>
                <a:gd name="T62" fmla="*/ 60 w 103"/>
                <a:gd name="T63" fmla="*/ 102 h 103"/>
                <a:gd name="T64" fmla="*/ 68 w 103"/>
                <a:gd name="T65" fmla="*/ 100 h 103"/>
                <a:gd name="T66" fmla="*/ 75 w 103"/>
                <a:gd name="T67" fmla="*/ 97 h 103"/>
                <a:gd name="T68" fmla="*/ 82 w 103"/>
                <a:gd name="T69" fmla="*/ 93 h 103"/>
                <a:gd name="T70" fmla="*/ 88 w 103"/>
                <a:gd name="T71" fmla="*/ 88 h 103"/>
                <a:gd name="T72" fmla="*/ 94 w 103"/>
                <a:gd name="T73" fmla="*/ 82 h 103"/>
                <a:gd name="T74" fmla="*/ 98 w 103"/>
                <a:gd name="T75" fmla="*/ 75 h 103"/>
                <a:gd name="T76" fmla="*/ 101 w 103"/>
                <a:gd name="T77" fmla="*/ 67 h 103"/>
                <a:gd name="T78" fmla="*/ 103 w 103"/>
                <a:gd name="T79" fmla="*/ 60 h 103"/>
                <a:gd name="T80" fmla="*/ 103 w 103"/>
                <a:gd name="T81" fmla="*/ 52 h 103"/>
                <a:gd name="T82" fmla="*/ 103 w 103"/>
                <a:gd name="T83" fmla="*/ 4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3" h="103">
                  <a:moveTo>
                    <a:pt x="103" y="43"/>
                  </a:moveTo>
                  <a:lnTo>
                    <a:pt x="103" y="43"/>
                  </a:lnTo>
                  <a:lnTo>
                    <a:pt x="101" y="36"/>
                  </a:lnTo>
                  <a:lnTo>
                    <a:pt x="98" y="28"/>
                  </a:lnTo>
                  <a:lnTo>
                    <a:pt x="94" y="21"/>
                  </a:lnTo>
                  <a:lnTo>
                    <a:pt x="88" y="15"/>
                  </a:lnTo>
                  <a:lnTo>
                    <a:pt x="82" y="10"/>
                  </a:lnTo>
                  <a:lnTo>
                    <a:pt x="75" y="6"/>
                  </a:lnTo>
                  <a:lnTo>
                    <a:pt x="68" y="2"/>
                  </a:lnTo>
                  <a:lnTo>
                    <a:pt x="60" y="1"/>
                  </a:lnTo>
                  <a:lnTo>
                    <a:pt x="52" y="0"/>
                  </a:lnTo>
                  <a:lnTo>
                    <a:pt x="44" y="1"/>
                  </a:lnTo>
                  <a:lnTo>
                    <a:pt x="36" y="2"/>
                  </a:lnTo>
                  <a:lnTo>
                    <a:pt x="28" y="6"/>
                  </a:lnTo>
                  <a:lnTo>
                    <a:pt x="22" y="10"/>
                  </a:lnTo>
                  <a:lnTo>
                    <a:pt x="15" y="15"/>
                  </a:lnTo>
                  <a:lnTo>
                    <a:pt x="10" y="21"/>
                  </a:lnTo>
                  <a:lnTo>
                    <a:pt x="6" y="28"/>
                  </a:lnTo>
                  <a:lnTo>
                    <a:pt x="3" y="36"/>
                  </a:lnTo>
                  <a:lnTo>
                    <a:pt x="1" y="43"/>
                  </a:lnTo>
                  <a:lnTo>
                    <a:pt x="0" y="52"/>
                  </a:lnTo>
                  <a:lnTo>
                    <a:pt x="1" y="60"/>
                  </a:lnTo>
                  <a:lnTo>
                    <a:pt x="3" y="67"/>
                  </a:lnTo>
                  <a:lnTo>
                    <a:pt x="6" y="75"/>
                  </a:lnTo>
                  <a:lnTo>
                    <a:pt x="10" y="82"/>
                  </a:lnTo>
                  <a:lnTo>
                    <a:pt x="15" y="88"/>
                  </a:lnTo>
                  <a:lnTo>
                    <a:pt x="22" y="93"/>
                  </a:lnTo>
                  <a:lnTo>
                    <a:pt x="28" y="97"/>
                  </a:lnTo>
                  <a:lnTo>
                    <a:pt x="36" y="100"/>
                  </a:lnTo>
                  <a:lnTo>
                    <a:pt x="44" y="102"/>
                  </a:lnTo>
                  <a:lnTo>
                    <a:pt x="52" y="103"/>
                  </a:lnTo>
                  <a:lnTo>
                    <a:pt x="60" y="102"/>
                  </a:lnTo>
                  <a:lnTo>
                    <a:pt x="68" y="100"/>
                  </a:lnTo>
                  <a:lnTo>
                    <a:pt x="75" y="97"/>
                  </a:lnTo>
                  <a:lnTo>
                    <a:pt x="82" y="93"/>
                  </a:lnTo>
                  <a:lnTo>
                    <a:pt x="88" y="88"/>
                  </a:lnTo>
                  <a:lnTo>
                    <a:pt x="94" y="82"/>
                  </a:lnTo>
                  <a:lnTo>
                    <a:pt x="98" y="75"/>
                  </a:lnTo>
                  <a:lnTo>
                    <a:pt x="101" y="67"/>
                  </a:lnTo>
                  <a:lnTo>
                    <a:pt x="103" y="60"/>
                  </a:lnTo>
                  <a:lnTo>
                    <a:pt x="103" y="52"/>
                  </a:lnTo>
                  <a:lnTo>
                    <a:pt x="103" y="43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717" name="Freeform 1530"/>
            <p:cNvSpPr>
              <a:spLocks/>
            </p:cNvSpPr>
            <p:nvPr/>
          </p:nvSpPr>
          <p:spPr bwMode="auto">
            <a:xfrm>
              <a:off x="4690" y="1097"/>
              <a:ext cx="48" cy="51"/>
            </a:xfrm>
            <a:custGeom>
              <a:avLst/>
              <a:gdLst>
                <a:gd name="T0" fmla="*/ 58 w 93"/>
                <a:gd name="T1" fmla="*/ 0 h 98"/>
                <a:gd name="T2" fmla="*/ 58 w 93"/>
                <a:gd name="T3" fmla="*/ 0 h 98"/>
                <a:gd name="T4" fmla="*/ 0 w 93"/>
                <a:gd name="T5" fmla="*/ 18 h 98"/>
                <a:gd name="T6" fmla="*/ 0 w 93"/>
                <a:gd name="T7" fmla="*/ 79 h 98"/>
                <a:gd name="T8" fmla="*/ 58 w 93"/>
                <a:gd name="T9" fmla="*/ 98 h 98"/>
                <a:gd name="T10" fmla="*/ 93 w 93"/>
                <a:gd name="T11" fmla="*/ 49 h 98"/>
                <a:gd name="T12" fmla="*/ 58 w 93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98">
                  <a:moveTo>
                    <a:pt x="58" y="0"/>
                  </a:moveTo>
                  <a:lnTo>
                    <a:pt x="58" y="0"/>
                  </a:lnTo>
                  <a:lnTo>
                    <a:pt x="0" y="18"/>
                  </a:lnTo>
                  <a:lnTo>
                    <a:pt x="0" y="79"/>
                  </a:lnTo>
                  <a:lnTo>
                    <a:pt x="58" y="98"/>
                  </a:lnTo>
                  <a:lnTo>
                    <a:pt x="93" y="49"/>
                  </a:lnTo>
                  <a:lnTo>
                    <a:pt x="58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718" name="Freeform 1531"/>
            <p:cNvSpPr>
              <a:spLocks/>
            </p:cNvSpPr>
            <p:nvPr/>
          </p:nvSpPr>
          <p:spPr bwMode="auto">
            <a:xfrm>
              <a:off x="4693" y="1157"/>
              <a:ext cx="38" cy="37"/>
            </a:xfrm>
            <a:custGeom>
              <a:avLst/>
              <a:gdLst>
                <a:gd name="T0" fmla="*/ 0 w 73"/>
                <a:gd name="T1" fmla="*/ 0 h 73"/>
                <a:gd name="T2" fmla="*/ 0 w 73"/>
                <a:gd name="T3" fmla="*/ 0 h 73"/>
                <a:gd name="T4" fmla="*/ 0 w 73"/>
                <a:gd name="T5" fmla="*/ 73 h 73"/>
                <a:gd name="T6" fmla="*/ 73 w 73"/>
                <a:gd name="T7" fmla="*/ 73 h 73"/>
                <a:gd name="T8" fmla="*/ 73 w 73"/>
                <a:gd name="T9" fmla="*/ 0 h 73"/>
                <a:gd name="T10" fmla="*/ 0 w 73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73">
                  <a:moveTo>
                    <a:pt x="0" y="0"/>
                  </a:moveTo>
                  <a:lnTo>
                    <a:pt x="0" y="0"/>
                  </a:lnTo>
                  <a:lnTo>
                    <a:pt x="0" y="73"/>
                  </a:lnTo>
                  <a:lnTo>
                    <a:pt x="73" y="73"/>
                  </a:lnTo>
                  <a:lnTo>
                    <a:pt x="73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719" name="Freeform 1532"/>
            <p:cNvSpPr>
              <a:spLocks/>
            </p:cNvSpPr>
            <p:nvPr/>
          </p:nvSpPr>
          <p:spPr bwMode="auto">
            <a:xfrm>
              <a:off x="4689" y="1215"/>
              <a:ext cx="46" cy="40"/>
            </a:xfrm>
            <a:custGeom>
              <a:avLst/>
              <a:gdLst>
                <a:gd name="T0" fmla="*/ 90 w 90"/>
                <a:gd name="T1" fmla="*/ 0 h 77"/>
                <a:gd name="T2" fmla="*/ 90 w 90"/>
                <a:gd name="T3" fmla="*/ 0 h 77"/>
                <a:gd name="T4" fmla="*/ 0 w 90"/>
                <a:gd name="T5" fmla="*/ 0 h 77"/>
                <a:gd name="T6" fmla="*/ 45 w 90"/>
                <a:gd name="T7" fmla="*/ 77 h 77"/>
                <a:gd name="T8" fmla="*/ 90 w 90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77">
                  <a:moveTo>
                    <a:pt x="90" y="0"/>
                  </a:moveTo>
                  <a:lnTo>
                    <a:pt x="90" y="0"/>
                  </a:lnTo>
                  <a:lnTo>
                    <a:pt x="0" y="0"/>
                  </a:lnTo>
                  <a:lnTo>
                    <a:pt x="45" y="77"/>
                  </a:lnTo>
                  <a:lnTo>
                    <a:pt x="90" y="0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08177348"/>
      </p:ext>
    </p:extLst>
  </p:cSld>
  <p:clrMapOvr>
    <a:masterClrMapping/>
  </p:clrMapOvr>
  <p:transition spd="slow" advTm="2748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Curva de adoção dos meios</a:t>
            </a:r>
            <a:endParaRPr lang="pt-BR" dirty="0"/>
          </a:p>
        </p:txBody>
      </p:sp>
      <p:pic>
        <p:nvPicPr>
          <p:cNvPr id="1026" name="Picture 2" descr="http://www.cca.eca.usp.br/sites/cca.eca.usp.br/files/pictures/grafico_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5" y="2134544"/>
            <a:ext cx="7120270" cy="354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048000" y="158234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- Uma curva de impacto outra </a:t>
            </a:r>
            <a:r>
              <a:rPr lang="pt-BR" smtClean="0"/>
              <a:t>de convergência.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428543" y="5682812"/>
            <a:ext cx="9732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/>
              <a:t>O gráfico da adoção das curvas para as diversas Mídias. Fonte: (King e </a:t>
            </a:r>
            <a:r>
              <a:rPr lang="pt-BR" b="1" i="1" dirty="0" err="1"/>
              <a:t>Turban</a:t>
            </a:r>
            <a:r>
              <a:rPr lang="pt-BR" b="1" i="1" dirty="0"/>
              <a:t>, 2004)</a:t>
            </a:r>
            <a:endParaRPr lang="pt-BR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2456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 dirty="0" smtClean="0">
                <a:latin typeface="Garamond" panose="02020404030301010803" pitchFamily="18" charset="0"/>
              </a:rPr>
              <a:t>Como </a:t>
            </a:r>
            <a:r>
              <a:rPr lang="en-US" altLang="pt-BR" dirty="0" err="1" smtClean="0">
                <a:latin typeface="Garamond" panose="02020404030301010803" pitchFamily="18" charset="0"/>
              </a:rPr>
              <a:t>fazer</a:t>
            </a:r>
            <a:r>
              <a:rPr lang="en-US" altLang="pt-BR" dirty="0" smtClean="0">
                <a:latin typeface="Garamond" panose="02020404030301010803" pitchFamily="18" charset="0"/>
              </a:rPr>
              <a:t> NA (</a:t>
            </a:r>
            <a:r>
              <a:rPr lang="en-US" altLang="pt-BR" dirty="0" err="1" smtClean="0">
                <a:latin typeface="Garamond" panose="02020404030301010803" pitchFamily="18" charset="0"/>
              </a:rPr>
              <a:t>Análise</a:t>
            </a:r>
            <a:r>
              <a:rPr lang="en-US" altLang="pt-BR" dirty="0" smtClean="0">
                <a:latin typeface="Garamond" panose="02020404030301010803" pitchFamily="18" charset="0"/>
              </a:rPr>
              <a:t> de </a:t>
            </a:r>
            <a:r>
              <a:rPr lang="en-US" altLang="pt-BR" dirty="0" err="1" smtClean="0">
                <a:latin typeface="Garamond" panose="02020404030301010803" pitchFamily="18" charset="0"/>
              </a:rPr>
              <a:t>redes</a:t>
            </a:r>
            <a:r>
              <a:rPr lang="en-US" altLang="pt-BR" dirty="0" smtClean="0">
                <a:latin typeface="Garamond" panose="02020404030301010803" pitchFamily="18" charset="0"/>
              </a:rPr>
              <a:t>)(3)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pt-BR" sz="2800" dirty="0">
                <a:latin typeface="Garamond" panose="02020404030301010803" pitchFamily="18" charset="0"/>
              </a:rPr>
              <a:t>3. </a:t>
            </a:r>
            <a:r>
              <a:rPr lang="en-US" altLang="pt-BR" sz="2800" dirty="0" err="1" smtClean="0">
                <a:latin typeface="Garamond" panose="02020404030301010803" pitchFamily="18" charset="0"/>
              </a:rPr>
              <a:t>Medidas</a:t>
            </a:r>
            <a:r>
              <a:rPr lang="en-US" altLang="pt-BR" sz="2800" dirty="0" smtClean="0">
                <a:latin typeface="Garamond" panose="02020404030301010803" pitchFamily="18" charset="0"/>
              </a:rPr>
              <a:t> e </a:t>
            </a:r>
            <a:r>
              <a:rPr lang="en-US" altLang="pt-BR" sz="2800" dirty="0" err="1" smtClean="0">
                <a:latin typeface="Garamond" panose="02020404030301010803" pitchFamily="18" charset="0"/>
              </a:rPr>
              <a:t>análises</a:t>
            </a:r>
            <a:endParaRPr lang="en-US" altLang="pt-BR" sz="2800" dirty="0">
              <a:latin typeface="Garamond" panose="02020404030301010803" pitchFamily="18" charset="0"/>
            </a:endParaRPr>
          </a:p>
          <a:p>
            <a:pPr lvl="1" eaLnBrk="1" hangingPunct="1"/>
            <a:r>
              <a:rPr lang="en-US" altLang="pt-BR" sz="2400" dirty="0" err="1" smtClean="0">
                <a:latin typeface="Garamond" panose="02020404030301010803" pitchFamily="18" charset="0"/>
              </a:rPr>
              <a:t>Conceitual</a:t>
            </a:r>
            <a:endParaRPr lang="en-US" altLang="pt-BR" sz="2400" dirty="0">
              <a:latin typeface="Garamond" panose="02020404030301010803" pitchFamily="18" charset="0"/>
            </a:endParaRPr>
          </a:p>
          <a:p>
            <a:pPr lvl="1" eaLnBrk="1" hangingPunct="1"/>
            <a:r>
              <a:rPr lang="en-US" altLang="pt-BR" sz="2400" dirty="0" err="1" smtClean="0">
                <a:latin typeface="Garamond" panose="02020404030301010803" pitchFamily="18" charset="0"/>
              </a:rPr>
              <a:t>Grafos</a:t>
            </a:r>
            <a:endParaRPr lang="en-US" altLang="pt-BR" sz="2400" dirty="0">
              <a:latin typeface="Garamond" panose="02020404030301010803" pitchFamily="18" charset="0"/>
            </a:endParaRPr>
          </a:p>
          <a:p>
            <a:pPr lvl="1" eaLnBrk="1" hangingPunct="1"/>
            <a:r>
              <a:rPr lang="en-US" altLang="pt-BR" sz="2400" dirty="0" err="1" smtClean="0">
                <a:latin typeface="Garamond" panose="02020404030301010803" pitchFamily="18" charset="0"/>
              </a:rPr>
              <a:t>Cálculos</a:t>
            </a:r>
            <a:r>
              <a:rPr lang="en-US" altLang="pt-BR" sz="2400" dirty="0" smtClean="0">
                <a:latin typeface="Garamond" panose="02020404030301010803" pitchFamily="18" charset="0"/>
              </a:rPr>
              <a:t> de </a:t>
            </a:r>
            <a:r>
              <a:rPr lang="en-US" altLang="pt-BR" sz="2400" dirty="0" err="1" smtClean="0">
                <a:latin typeface="Garamond" panose="02020404030301010803" pitchFamily="18" charset="0"/>
              </a:rPr>
              <a:t>Quantidades</a:t>
            </a:r>
            <a:r>
              <a:rPr lang="en-US" altLang="pt-BR" sz="2400" dirty="0" smtClean="0">
                <a:latin typeface="Garamond" panose="02020404030301010803" pitchFamily="18" charset="0"/>
              </a:rPr>
              <a:t> (a </a:t>
            </a:r>
            <a:r>
              <a:rPr lang="en-US" altLang="pt-BR" sz="2400" dirty="0" err="1" smtClean="0">
                <a:latin typeface="Garamond" panose="02020404030301010803" pitchFamily="18" charset="0"/>
              </a:rPr>
              <a:t>seguir</a:t>
            </a:r>
            <a:r>
              <a:rPr lang="en-US" altLang="pt-BR" sz="2400" dirty="0" smtClean="0">
                <a:latin typeface="Garamond" panose="02020404030301010803" pitchFamily="18" charset="0"/>
              </a:rPr>
              <a:t>)</a:t>
            </a:r>
            <a:endParaRPr lang="en-US" altLang="pt-BR" sz="2400" dirty="0">
              <a:latin typeface="Garamond" panose="02020404030301010803" pitchFamily="18" charset="0"/>
            </a:endParaRPr>
          </a:p>
          <a:p>
            <a:pPr lvl="1" eaLnBrk="1" hangingPunct="1"/>
            <a:r>
              <a:rPr lang="en-US" altLang="pt-BR" sz="2400" dirty="0" err="1" smtClean="0">
                <a:latin typeface="Garamond" panose="02020404030301010803" pitchFamily="18" charset="0"/>
              </a:rPr>
              <a:t>Regressão</a:t>
            </a:r>
            <a:r>
              <a:rPr lang="en-US" altLang="pt-BR" sz="2400" dirty="0" smtClean="0">
                <a:latin typeface="Garamond" panose="02020404030301010803" pitchFamily="18" charset="0"/>
              </a:rPr>
              <a:t> (</a:t>
            </a:r>
            <a:r>
              <a:rPr lang="en-US" altLang="pt-BR" sz="2400" dirty="0" err="1" smtClean="0">
                <a:latin typeface="Garamond" panose="02020404030301010803" pitchFamily="18" charset="0"/>
              </a:rPr>
              <a:t>não</a:t>
            </a:r>
            <a:r>
              <a:rPr lang="en-US" altLang="pt-BR" sz="2400" dirty="0" smtClean="0">
                <a:latin typeface="Garamond" panose="02020404030301010803" pitchFamily="18" charset="0"/>
              </a:rPr>
              <a:t> </a:t>
            </a:r>
            <a:r>
              <a:rPr lang="en-US" altLang="pt-BR" sz="2400" dirty="0" err="1" smtClean="0">
                <a:latin typeface="Garamond" panose="02020404030301010803" pitchFamily="18" charset="0"/>
              </a:rPr>
              <a:t>veremos</a:t>
            </a:r>
            <a:r>
              <a:rPr lang="en-US" altLang="pt-BR" sz="2400" dirty="0" smtClean="0">
                <a:latin typeface="Garamond" panose="02020404030301010803" pitchFamily="18" charset="0"/>
              </a:rPr>
              <a:t>)</a:t>
            </a:r>
            <a:endParaRPr lang="en-US" altLang="pt-BR" sz="2400" dirty="0">
              <a:latin typeface="Garamond" panose="02020404030301010803" pitchFamily="18" charset="0"/>
            </a:endParaRPr>
          </a:p>
          <a:p>
            <a:pPr lvl="1" eaLnBrk="1" hangingPunct="1"/>
            <a:endParaRPr lang="en-US" altLang="pt-BR" sz="2400" dirty="0">
              <a:latin typeface="Garamond" panose="02020404030301010803" pitchFamily="18" charset="0"/>
            </a:endParaRPr>
          </a:p>
          <a:p>
            <a:pPr lvl="1" eaLnBrk="1" hangingPunct="1"/>
            <a:endParaRPr lang="en-US" altLang="pt-BR" sz="24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altLang="pt-BR" dirty="0" smtClean="0">
              <a:latin typeface="Garamond" panose="020204040303010108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4370695"/>
            <a:ext cx="60452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378" y="177800"/>
            <a:ext cx="44577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2819833"/>
      </p:ext>
    </p:extLst>
  </p:cSld>
  <p:clrMapOvr>
    <a:masterClrMapping/>
  </p:clrMapOvr>
  <p:transition spd="slow" advTm="2656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 dirty="0" smtClean="0">
                <a:latin typeface="Garamond" panose="02020404030301010803" pitchFamily="18" charset="0"/>
              </a:rPr>
              <a:t>NA: O </a:t>
            </a:r>
            <a:r>
              <a:rPr lang="en-US" altLang="pt-BR" dirty="0" err="1" smtClean="0">
                <a:latin typeface="Garamond" panose="02020404030301010803" pitchFamily="18" charset="0"/>
              </a:rPr>
              <a:t>bom</a:t>
            </a:r>
            <a:r>
              <a:rPr lang="en-US" altLang="pt-BR" dirty="0" smtClean="0">
                <a:latin typeface="Garamond" panose="02020404030301010803" pitchFamily="18" charset="0"/>
              </a:rPr>
              <a:t>, a Mau, &amp; o </a:t>
            </a:r>
            <a:r>
              <a:rPr lang="en-US" altLang="pt-BR" dirty="0" err="1" smtClean="0">
                <a:latin typeface="Garamond" panose="02020404030301010803" pitchFamily="18" charset="0"/>
              </a:rPr>
              <a:t>Feio</a:t>
            </a:r>
            <a:endParaRPr lang="en-US" altLang="pt-BR" dirty="0" smtClean="0">
              <a:latin typeface="Garamond" panose="02020404030301010803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98327" y="1746768"/>
            <a:ext cx="4313864" cy="377762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pt-BR" dirty="0" err="1" smtClean="0">
                <a:latin typeface="Garamond" panose="02020404030301010803" pitchFamily="18" charset="0"/>
              </a:rPr>
              <a:t>Explicitas</a:t>
            </a:r>
            <a:endParaRPr lang="en-US" altLang="pt-BR" dirty="0" smtClean="0">
              <a:latin typeface="Garamond" panose="02020404030301010803" pitchFamily="18" charset="0"/>
            </a:endParaRPr>
          </a:p>
          <a:p>
            <a:pPr lvl="1" eaLnBrk="1" hangingPunct="1"/>
            <a:r>
              <a:rPr lang="en-US" altLang="pt-BR" dirty="0" err="1" smtClean="0">
                <a:latin typeface="Garamond" panose="02020404030301010803" pitchFamily="18" charset="0"/>
              </a:rPr>
              <a:t>Comércio</a:t>
            </a:r>
            <a:r>
              <a:rPr lang="en-US" altLang="pt-BR" dirty="0" smtClean="0">
                <a:latin typeface="Garamond" panose="02020404030301010803" pitchFamily="18" charset="0"/>
              </a:rPr>
              <a:t> (1947-2000)</a:t>
            </a:r>
          </a:p>
          <a:p>
            <a:pPr lvl="1" eaLnBrk="1" hangingPunct="1"/>
            <a:r>
              <a:rPr lang="en-US" altLang="pt-BR" dirty="0" err="1" smtClean="0">
                <a:latin typeface="Garamond" panose="02020404030301010803" pitchFamily="18" charset="0"/>
              </a:rPr>
              <a:t>Relações</a:t>
            </a:r>
            <a:r>
              <a:rPr lang="en-US" altLang="pt-BR" dirty="0" smtClean="0">
                <a:latin typeface="Garamond" panose="02020404030301010803" pitchFamily="18" charset="0"/>
              </a:rPr>
              <a:t> </a:t>
            </a:r>
            <a:r>
              <a:rPr lang="en-US" altLang="pt-BR" dirty="0" err="1" smtClean="0">
                <a:latin typeface="Garamond" panose="02020404030301010803" pitchFamily="18" charset="0"/>
              </a:rPr>
              <a:t>Diplomáticas</a:t>
            </a:r>
            <a:r>
              <a:rPr lang="en-US" altLang="pt-BR" dirty="0" smtClean="0">
                <a:latin typeface="Garamond" panose="02020404030301010803" pitchFamily="18" charset="0"/>
              </a:rPr>
              <a:t> (1817-2005)</a:t>
            </a:r>
          </a:p>
          <a:p>
            <a:pPr eaLnBrk="1" hangingPunct="1"/>
            <a:r>
              <a:rPr lang="en-US" altLang="pt-BR" dirty="0" err="1" smtClean="0">
                <a:latin typeface="Garamond" panose="02020404030301010803" pitchFamily="18" charset="0"/>
              </a:rPr>
              <a:t>Afiliações</a:t>
            </a:r>
            <a:endParaRPr lang="en-US" altLang="pt-BR" dirty="0" smtClean="0">
              <a:latin typeface="Garamond" panose="02020404030301010803" pitchFamily="18" charset="0"/>
            </a:endParaRPr>
          </a:p>
          <a:p>
            <a:pPr lvl="1" eaLnBrk="1" hangingPunct="1"/>
            <a:r>
              <a:rPr lang="en-US" altLang="pt-BR" dirty="0" smtClean="0">
                <a:latin typeface="Garamond" panose="02020404030301010803" pitchFamily="18" charset="0"/>
              </a:rPr>
              <a:t>IGOs (1816-2000)</a:t>
            </a:r>
          </a:p>
          <a:p>
            <a:pPr lvl="1" eaLnBrk="1" hangingPunct="1"/>
            <a:r>
              <a:rPr lang="en-US" altLang="pt-BR" dirty="0" err="1" smtClean="0">
                <a:latin typeface="Garamond" panose="02020404030301010803" pitchFamily="18" charset="0"/>
              </a:rPr>
              <a:t>Alianças</a:t>
            </a:r>
            <a:r>
              <a:rPr lang="en-US" altLang="pt-BR" dirty="0" smtClean="0">
                <a:latin typeface="Garamond" panose="02020404030301010803" pitchFamily="18" charset="0"/>
              </a:rPr>
              <a:t> (1816-2000)</a:t>
            </a:r>
          </a:p>
          <a:p>
            <a:pPr eaLnBrk="1" hangingPunct="1"/>
            <a:r>
              <a:rPr lang="en-US" altLang="pt-BR" dirty="0" err="1" smtClean="0">
                <a:latin typeface="Garamond" panose="02020404030301010803" pitchFamily="18" charset="0"/>
              </a:rPr>
              <a:t>Implícito</a:t>
            </a:r>
            <a:endParaRPr lang="en-US" altLang="pt-BR" dirty="0" smtClean="0">
              <a:latin typeface="Garamond" panose="02020404030301010803" pitchFamily="18" charset="0"/>
            </a:endParaRPr>
          </a:p>
          <a:p>
            <a:pPr lvl="1" eaLnBrk="1" hangingPunct="1"/>
            <a:r>
              <a:rPr lang="en-US" altLang="pt-BR" dirty="0" err="1" smtClean="0">
                <a:latin typeface="Garamond" panose="02020404030301010803" pitchFamily="18" charset="0"/>
              </a:rPr>
              <a:t>Democracia</a:t>
            </a:r>
            <a:r>
              <a:rPr lang="en-US" altLang="pt-BR" dirty="0" smtClean="0">
                <a:latin typeface="Garamond" panose="02020404030301010803" pitchFamily="18" charset="0"/>
              </a:rPr>
              <a:t>, </a:t>
            </a:r>
            <a:r>
              <a:rPr lang="en-US" altLang="pt-BR" dirty="0" err="1" smtClean="0">
                <a:latin typeface="Garamond" panose="02020404030301010803" pitchFamily="18" charset="0"/>
              </a:rPr>
              <a:t>Religião</a:t>
            </a:r>
            <a:r>
              <a:rPr lang="en-US" altLang="pt-BR" dirty="0" smtClean="0">
                <a:latin typeface="Garamond" panose="02020404030301010803" pitchFamily="18" charset="0"/>
              </a:rPr>
              <a:t>,  </a:t>
            </a:r>
            <a:r>
              <a:rPr lang="en-US" altLang="pt-BR" dirty="0" err="1" smtClean="0">
                <a:latin typeface="Garamond" panose="02020404030301010803" pitchFamily="18" charset="0"/>
              </a:rPr>
              <a:t>Etnicidade</a:t>
            </a:r>
            <a:r>
              <a:rPr lang="en-US" altLang="pt-BR" dirty="0" smtClean="0">
                <a:latin typeface="Garamond" panose="02020404030301010803" pitchFamily="18" charset="0"/>
              </a:rPr>
              <a:t>, etc.</a:t>
            </a:r>
          </a:p>
          <a:p>
            <a:pPr eaLnBrk="1" hangingPunct="1"/>
            <a:r>
              <a:rPr lang="en-US" altLang="pt-BR" dirty="0" err="1" smtClean="0">
                <a:latin typeface="Garamond" panose="02020404030301010803" pitchFamily="18" charset="0"/>
              </a:rPr>
              <a:t>Interações</a:t>
            </a:r>
            <a:endParaRPr lang="en-US" altLang="pt-BR" dirty="0" smtClean="0">
              <a:latin typeface="Garamond" panose="02020404030301010803" pitchFamily="18" charset="0"/>
            </a:endParaRPr>
          </a:p>
          <a:p>
            <a:pPr lvl="1" eaLnBrk="1" hangingPunct="1"/>
            <a:r>
              <a:rPr lang="en-US" altLang="pt-BR" dirty="0" smtClean="0">
                <a:latin typeface="Garamond" panose="02020404030301010803" pitchFamily="18" charset="0"/>
              </a:rPr>
              <a:t>MIDs, War, etc.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5050694" y="5334000"/>
            <a:ext cx="5388707" cy="1417638"/>
            <a:chOff x="3660043" y="5334083"/>
            <a:chExt cx="5388707" cy="1418153"/>
          </a:xfrm>
        </p:grpSpPr>
        <p:sp>
          <p:nvSpPr>
            <p:cNvPr id="29709" name="Line 13"/>
            <p:cNvSpPr>
              <a:spLocks noChangeShapeType="1"/>
            </p:cNvSpPr>
            <p:nvPr/>
          </p:nvSpPr>
          <p:spPr bwMode="auto">
            <a:xfrm>
              <a:off x="3714750" y="5334083"/>
              <a:ext cx="1543050" cy="7619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10" name="Rectangle 17"/>
            <p:cNvSpPr>
              <a:spLocks noChangeArrowheads="1"/>
            </p:cNvSpPr>
            <p:nvPr/>
          </p:nvSpPr>
          <p:spPr bwMode="auto">
            <a:xfrm>
              <a:off x="3660043" y="5562600"/>
              <a:ext cx="1484188" cy="523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pt-BR" sz="1400"/>
                <a:t>(Lewer and Van </a:t>
              </a:r>
            </a:p>
            <a:p>
              <a:pPr algn="ctr"/>
              <a:r>
                <a:rPr lang="en-US" altLang="pt-BR" sz="1400"/>
                <a:t>den Berg 2007)</a:t>
              </a:r>
            </a:p>
          </p:txBody>
        </p:sp>
        <p:pic>
          <p:nvPicPr>
            <p:cNvPr id="29711" name="Picture 26" descr="LewerVan-den-Berg2007Estimating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282" b="47150"/>
            <a:stretch>
              <a:fillRect/>
            </a:stretch>
          </p:blipFill>
          <p:spPr bwMode="auto">
            <a:xfrm>
              <a:off x="4495800" y="5410200"/>
              <a:ext cx="4552950" cy="1342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4724400" y="1257300"/>
            <a:ext cx="5702300" cy="1790700"/>
            <a:chOff x="3200400" y="1257300"/>
            <a:chExt cx="5702300" cy="1790700"/>
          </a:xfrm>
        </p:grpSpPr>
        <p:pic>
          <p:nvPicPr>
            <p:cNvPr id="29706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257300"/>
              <a:ext cx="4330700" cy="179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7" name="Rectangle 18"/>
            <p:cNvSpPr>
              <a:spLocks noChangeArrowheads="1"/>
            </p:cNvSpPr>
            <p:nvPr/>
          </p:nvSpPr>
          <p:spPr bwMode="auto">
            <a:xfrm>
              <a:off x="3568018" y="2007116"/>
              <a:ext cx="106285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pt-BR" sz="1400"/>
                <a:t>(Ward and </a:t>
              </a:r>
            </a:p>
            <a:p>
              <a:pPr algn="ctr"/>
              <a:r>
                <a:rPr lang="en-US" altLang="pt-BR" sz="1400"/>
                <a:t>Hoff 2007)</a:t>
              </a:r>
            </a:p>
          </p:txBody>
        </p:sp>
        <p:sp>
          <p:nvSpPr>
            <p:cNvPr id="29708" name="Line 13"/>
            <p:cNvSpPr>
              <a:spLocks noChangeShapeType="1"/>
            </p:cNvSpPr>
            <p:nvPr/>
          </p:nvSpPr>
          <p:spPr bwMode="auto">
            <a:xfrm>
              <a:off x="3200400" y="2286000"/>
              <a:ext cx="1600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5029200" y="3136900"/>
            <a:ext cx="5080000" cy="2197100"/>
            <a:chOff x="3505200" y="3136900"/>
            <a:chExt cx="5080000" cy="2197100"/>
          </a:xfrm>
        </p:grpSpPr>
        <p:pic>
          <p:nvPicPr>
            <p:cNvPr id="29703" name="Picture 3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3136900"/>
              <a:ext cx="3403600" cy="2197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4" name="Line 13"/>
            <p:cNvSpPr>
              <a:spLocks noChangeShapeType="1"/>
            </p:cNvSpPr>
            <p:nvPr/>
          </p:nvSpPr>
          <p:spPr bwMode="auto">
            <a:xfrm>
              <a:off x="3505200" y="4267200"/>
              <a:ext cx="1600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05" name="Rectangle 18"/>
            <p:cNvSpPr>
              <a:spLocks noChangeArrowheads="1"/>
            </p:cNvSpPr>
            <p:nvPr/>
          </p:nvSpPr>
          <p:spPr bwMode="auto">
            <a:xfrm>
              <a:off x="3741968" y="3998496"/>
              <a:ext cx="119254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pt-BR" sz="1400"/>
                <a:t>(Maoz 2006)</a:t>
              </a:r>
            </a:p>
          </p:txBody>
        </p:sp>
      </p:grpSp>
      <p:sp>
        <p:nvSpPr>
          <p:cNvPr id="5" name="CaixaDeTexto 4"/>
          <p:cNvSpPr txBox="1"/>
          <p:nvPr/>
        </p:nvSpPr>
        <p:spPr>
          <a:xfrm>
            <a:off x="4053717" y="297019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ONU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4053716" y="3629164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OTAN</a:t>
            </a:r>
            <a:endParaRPr lang="pt-B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3517083"/>
      </p:ext>
    </p:extLst>
  </p:cSld>
  <p:clrMapOvr>
    <a:masterClrMapping/>
  </p:clrMapOvr>
  <p:transition spd="slow" advTm="294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Ajuda ao Nepal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Primeiro abalo a duas semanas: uso das redes, auxílio imediato, sucesso devido a facilidade de acesso a Katmandu.</a:t>
            </a:r>
          </a:p>
          <a:p>
            <a:r>
              <a:rPr lang="pt-BR" dirty="0" smtClean="0"/>
              <a:t>Agora mais distante </a:t>
            </a:r>
            <a:r>
              <a:rPr lang="pt-BR" dirty="0" err="1"/>
              <a:t>Namche</a:t>
            </a:r>
            <a:r>
              <a:rPr lang="pt-BR" dirty="0"/>
              <a:t> </a:t>
            </a:r>
            <a:r>
              <a:rPr lang="pt-BR" dirty="0" err="1" smtClean="0"/>
              <a:t>Baazar</a:t>
            </a:r>
            <a:r>
              <a:rPr lang="pt-BR" dirty="0" smtClean="0"/>
              <a:t>, uso do Katmandu Living </a:t>
            </a:r>
            <a:r>
              <a:rPr lang="pt-BR" dirty="0" err="1" smtClean="0"/>
              <a:t>Labs</a:t>
            </a:r>
            <a:r>
              <a:rPr lang="pt-BR" dirty="0" smtClean="0"/>
              <a:t>.</a:t>
            </a:r>
          </a:p>
          <a:p>
            <a:r>
              <a:rPr lang="pt-BR" dirty="0" smtClean="0"/>
              <a:t>O </a:t>
            </a:r>
            <a:r>
              <a:rPr lang="pt-BR" dirty="0" err="1"/>
              <a:t>o</a:t>
            </a:r>
            <a:r>
              <a:rPr lang="pt-BR" dirty="0"/>
              <a:t> </a:t>
            </a:r>
            <a:r>
              <a:rPr lang="pt-BR" dirty="0">
                <a:hlinkClick r:id="rId2"/>
              </a:rPr>
              <a:t>Katmandu Living </a:t>
            </a:r>
            <a:r>
              <a:rPr lang="pt-BR" dirty="0" err="1">
                <a:hlinkClick r:id="rId2"/>
              </a:rPr>
              <a:t>Labs</a:t>
            </a:r>
            <a:r>
              <a:rPr lang="pt-BR" dirty="0"/>
              <a:t> que usa </a:t>
            </a:r>
            <a:r>
              <a:rPr lang="pt-BR" dirty="0" smtClean="0"/>
              <a:t>voluntários, </a:t>
            </a:r>
            <a:r>
              <a:rPr lang="pt-BR" dirty="0" err="1" smtClean="0"/>
              <a:t>crowdsourcing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026" name="Picture 2" descr="Nep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301" y="3746463"/>
            <a:ext cx="6013213" cy="216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2.gstatic.com/images?q=tbn:ANd9GcRoagnrRTrnXrQyOK4ecrFjBh--XFmzgEvPF09T7yYb5qaWpUy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733" y="3707566"/>
            <a:ext cx="2894470" cy="250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725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de </a:t>
            </a:r>
            <a:r>
              <a:rPr lang="pt-BR" dirty="0" err="1" smtClean="0"/>
              <a:t>twitter</a:t>
            </a:r>
            <a:r>
              <a:rPr lang="pt-BR" dirty="0" smtClean="0"/>
              <a:t> nas eleições inglesas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Número de </a:t>
            </a:r>
            <a:r>
              <a:rPr lang="pt-BR" dirty="0" err="1" smtClean="0"/>
              <a:t>tweets</a:t>
            </a:r>
            <a:r>
              <a:rPr lang="pt-BR" dirty="0" smtClean="0"/>
              <a:t> prevê eleição inglesa:</a:t>
            </a:r>
          </a:p>
          <a:p>
            <a:pPr marL="0" indent="0">
              <a:buNone/>
            </a:pPr>
            <a:r>
              <a:rPr lang="pt-BR" dirty="0">
                <a:hlinkClick r:id="rId2"/>
              </a:rPr>
              <a:t>http://www.electionprediction.eu./uk</a:t>
            </a:r>
            <a:r>
              <a:rPr lang="pt-BR" dirty="0" smtClean="0">
                <a:hlinkClick r:id="rId2"/>
              </a:rPr>
              <a:t>/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982" y="3163618"/>
            <a:ext cx="5670672" cy="252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521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457200"/>
            <a:ext cx="7848600" cy="990600"/>
          </a:xfrm>
        </p:spPr>
        <p:txBody>
          <a:bodyPr/>
          <a:lstStyle/>
          <a:p>
            <a:r>
              <a:rPr lang="pt-BR" altLang="pt-BR" smtClean="0"/>
              <a:t>Referências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3586" y="1064302"/>
            <a:ext cx="10038413" cy="5643796"/>
          </a:xfrm>
        </p:spPr>
        <p:txBody>
          <a:bodyPr>
            <a:normAutofit fontScale="92500" lnSpcReduction="10000"/>
          </a:bodyPr>
          <a:lstStyle/>
          <a:p>
            <a:r>
              <a:rPr lang="pt-BR" sz="2400" dirty="0"/>
              <a:t>BURKE, P. “Convergência”,  in: Uma história social da mídia. trad. Maria Pádua Dias. Rio de Janeiro: Jorge Zahar ed., 2004.</a:t>
            </a:r>
          </a:p>
          <a:p>
            <a:r>
              <a:rPr lang="pt-BR" sz="2400" dirty="0" smtClean="0"/>
              <a:t>BRADSHAW, Paul. </a:t>
            </a:r>
            <a:r>
              <a:rPr lang="pt-BR" sz="2400" dirty="0" err="1" smtClean="0">
                <a:hlinkClick r:id="rId3"/>
              </a:rPr>
              <a:t>Scraping</a:t>
            </a:r>
            <a:r>
              <a:rPr lang="pt-BR" sz="2400" dirty="0" smtClean="0">
                <a:hlinkClick r:id="rId3"/>
              </a:rPr>
              <a:t> for </a:t>
            </a:r>
            <a:r>
              <a:rPr lang="pt-BR" sz="2400" dirty="0" err="1" smtClean="0">
                <a:hlinkClick r:id="rId3"/>
              </a:rPr>
              <a:t>Journalists</a:t>
            </a:r>
            <a:r>
              <a:rPr lang="pt-BR" sz="2400" dirty="0" smtClean="0"/>
              <a:t>, 2010. </a:t>
            </a:r>
          </a:p>
          <a:p>
            <a:r>
              <a:rPr lang="pt-BR" sz="2400" dirty="0" smtClean="0"/>
              <a:t>______ , HOHUMAA, L. </a:t>
            </a:r>
            <a:r>
              <a:rPr lang="en-US" sz="2400" dirty="0" smtClean="0"/>
              <a:t>The on-line journalism handbook,  2011.</a:t>
            </a:r>
            <a:endParaRPr lang="pt-BR" sz="2400" dirty="0" smtClean="0"/>
          </a:p>
          <a:p>
            <a:r>
              <a:rPr lang="pt-BR" sz="2400" dirty="0" smtClean="0"/>
              <a:t>GODIN, Seth. </a:t>
            </a:r>
            <a:r>
              <a:rPr lang="pt-BR" sz="2400" dirty="0" err="1" smtClean="0">
                <a:hlinkClick r:id="rId4"/>
              </a:rPr>
              <a:t>Purple</a:t>
            </a:r>
            <a:r>
              <a:rPr lang="pt-BR" sz="2400" dirty="0" smtClean="0">
                <a:hlinkClick r:id="rId4"/>
              </a:rPr>
              <a:t> </a:t>
            </a:r>
            <a:r>
              <a:rPr lang="pt-BR" sz="2400" dirty="0" err="1" smtClean="0">
                <a:hlinkClick r:id="rId4"/>
              </a:rPr>
              <a:t>cow</a:t>
            </a:r>
            <a:r>
              <a:rPr lang="pt-BR" sz="2400" dirty="0" smtClean="0"/>
              <a:t>, NY: </a:t>
            </a:r>
            <a:r>
              <a:rPr lang="pt-BR" sz="2400" dirty="0" err="1" smtClean="0"/>
              <a:t>Penguin</a:t>
            </a:r>
            <a:r>
              <a:rPr lang="pt-BR" sz="2400" dirty="0" smtClean="0"/>
              <a:t>, 2002.</a:t>
            </a:r>
          </a:p>
          <a:p>
            <a:r>
              <a:rPr lang="pt-BR" sz="2400" dirty="0"/>
              <a:t>HEATH, C. &amp; HEATH, D. Ideias que Colam, </a:t>
            </a:r>
            <a:r>
              <a:rPr lang="pt-BR" sz="2400" dirty="0" smtClean="0"/>
              <a:t>SP</a:t>
            </a:r>
            <a:r>
              <a:rPr lang="pt-BR" sz="2400" dirty="0"/>
              <a:t>: </a:t>
            </a:r>
            <a:r>
              <a:rPr lang="pt-BR" sz="2400" u="sng" dirty="0">
                <a:hlinkClick r:id="rId5"/>
              </a:rPr>
              <a:t>ELSEVIER EDITORA</a:t>
            </a:r>
            <a:r>
              <a:rPr lang="pt-BR" sz="2400" dirty="0"/>
              <a:t>, 2007.</a:t>
            </a:r>
          </a:p>
          <a:p>
            <a:r>
              <a:rPr lang="pt-BR" sz="2400" dirty="0" smtClean="0"/>
              <a:t>HAFNER-BURTON, E.M. ; KAHLER, M. </a:t>
            </a:r>
            <a:r>
              <a:rPr lang="pt-BR" sz="2400" dirty="0" err="1" smtClean="0"/>
              <a:t>and</a:t>
            </a:r>
            <a:r>
              <a:rPr lang="pt-BR" sz="2400" dirty="0" smtClean="0"/>
              <a:t> MONTGOMERY, A. Network </a:t>
            </a:r>
            <a:r>
              <a:rPr lang="pt-BR" sz="2400" dirty="0" err="1" smtClean="0"/>
              <a:t>Analysis</a:t>
            </a:r>
            <a:r>
              <a:rPr lang="pt-BR" sz="2400" dirty="0" smtClean="0"/>
              <a:t> for Internacional </a:t>
            </a:r>
            <a:r>
              <a:rPr lang="pt-BR" sz="2400" dirty="0" err="1" smtClean="0"/>
              <a:t>Relations</a:t>
            </a:r>
            <a:r>
              <a:rPr lang="pt-BR" sz="2400" dirty="0" smtClean="0"/>
              <a:t>,  </a:t>
            </a:r>
            <a:r>
              <a:rPr lang="pt-BR" sz="2400" dirty="0" err="1" smtClean="0">
                <a:hlinkClick r:id="rId6"/>
              </a:rPr>
              <a:t>paper</a:t>
            </a:r>
            <a:r>
              <a:rPr lang="pt-BR" sz="2400" dirty="0" smtClean="0"/>
              <a:t> Internacional </a:t>
            </a:r>
            <a:r>
              <a:rPr lang="pt-BR" sz="2400" dirty="0" err="1" smtClean="0"/>
              <a:t>Organization</a:t>
            </a:r>
            <a:r>
              <a:rPr lang="pt-BR" sz="2400" dirty="0" smtClean="0"/>
              <a:t>, 2009.</a:t>
            </a:r>
          </a:p>
          <a:p>
            <a:r>
              <a:rPr lang="pt-BR" sz="2400" dirty="0" smtClean="0"/>
              <a:t>KAHLER, M. (ed.). Networked </a:t>
            </a:r>
            <a:r>
              <a:rPr lang="pt-BR" sz="2400" dirty="0" err="1" smtClean="0"/>
              <a:t>Politics</a:t>
            </a:r>
            <a:r>
              <a:rPr lang="pt-BR" sz="2400" dirty="0" smtClean="0"/>
              <a:t>: </a:t>
            </a:r>
            <a:r>
              <a:rPr lang="pt-BR" sz="2400" dirty="0" err="1" smtClean="0"/>
              <a:t>Agency</a:t>
            </a:r>
            <a:r>
              <a:rPr lang="pt-BR" sz="2400" dirty="0" smtClean="0"/>
              <a:t>, Power, </a:t>
            </a:r>
            <a:r>
              <a:rPr lang="pt-BR" sz="2400" dirty="0" err="1" smtClean="0"/>
              <a:t>and</a:t>
            </a:r>
            <a:r>
              <a:rPr lang="pt-BR" sz="2400" dirty="0" smtClean="0"/>
              <a:t> </a:t>
            </a:r>
            <a:r>
              <a:rPr lang="pt-BR" sz="2400" dirty="0" err="1" smtClean="0"/>
              <a:t>governance</a:t>
            </a:r>
            <a:r>
              <a:rPr lang="pt-BR" sz="2400" dirty="0" smtClean="0"/>
              <a:t>. NY: </a:t>
            </a:r>
            <a:r>
              <a:rPr lang="pt-BR" sz="2400" dirty="0" err="1" smtClean="0"/>
              <a:t>Cornel-University</a:t>
            </a:r>
            <a:r>
              <a:rPr lang="pt-BR" sz="2400" dirty="0" smtClean="0"/>
              <a:t> Press, 2009.</a:t>
            </a:r>
          </a:p>
          <a:p>
            <a:r>
              <a:rPr lang="pt-BR" sz="2400" dirty="0" smtClean="0"/>
              <a:t>KING</a:t>
            </a:r>
            <a:r>
              <a:rPr lang="pt-BR" sz="2400" dirty="0"/>
              <a:t>, </a:t>
            </a:r>
            <a:r>
              <a:rPr lang="pt-BR" sz="2400" dirty="0" err="1"/>
              <a:t>D.e</a:t>
            </a:r>
            <a:r>
              <a:rPr lang="pt-BR" sz="2400" dirty="0"/>
              <a:t> TURBAN, E. Comércio Eletrônico: Estratégia e Gestão, PEARSON EDUCATION DO BRASIL, 2004, pag. 135</a:t>
            </a:r>
            <a:r>
              <a:rPr lang="pt-BR" sz="2400" dirty="0" smtClean="0"/>
              <a:t>.</a:t>
            </a:r>
          </a:p>
          <a:p>
            <a:r>
              <a:rPr lang="pt-BR" sz="2400" dirty="0" smtClean="0"/>
              <a:t>WEIBENG, </a:t>
            </a:r>
            <a:r>
              <a:rPr lang="en-US" sz="2400" dirty="0" smtClean="0"/>
              <a:t>Steve. </a:t>
            </a:r>
            <a:r>
              <a:rPr lang="en-US" sz="2400" i="1" dirty="0"/>
              <a:t>The Reporter's Handbook: An Investigator's Guide to Documents and Techniques</a:t>
            </a:r>
            <a:r>
              <a:rPr lang="en-US" sz="2400" dirty="0"/>
              <a:t>, St. Martin's Press, </a:t>
            </a:r>
            <a:r>
              <a:rPr lang="en-US" sz="2400" dirty="0" smtClean="0"/>
              <a:t>1996.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7694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Redes Sociais e Marketing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Uso cada vez maior, alguns usos são questionáveis: cookies e privacidade.</a:t>
            </a:r>
          </a:p>
          <a:p>
            <a:r>
              <a:rPr lang="pt-BR" dirty="0" smtClean="0"/>
              <a:t>Muitas vezes pesquisamos em um site e a rede social usa a informação.</a:t>
            </a:r>
          </a:p>
          <a:p>
            <a:r>
              <a:rPr lang="pt-BR" dirty="0" smtClean="0"/>
              <a:t>Uso por governos (é legal?)</a:t>
            </a:r>
          </a:p>
          <a:p>
            <a:r>
              <a:rPr lang="pt-BR" dirty="0" smtClean="0"/>
              <a:t>Falta de legislação no setor.</a:t>
            </a:r>
          </a:p>
          <a:p>
            <a:r>
              <a:rPr lang="pt-BR" dirty="0" smtClean="0"/>
              <a:t>SPAM é ilegal nos EUA e Europa.</a:t>
            </a:r>
          </a:p>
          <a:p>
            <a:r>
              <a:rPr lang="pt-BR" dirty="0" smtClean="0"/>
              <a:t>Como fazer um uso saudável da propaganda viral ?</a:t>
            </a:r>
          </a:p>
          <a:p>
            <a:r>
              <a:rPr lang="pt-BR" dirty="0" smtClean="0"/>
              <a:t>Há muitas questões em aberto ainda.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9012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Marketing e redes sociais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25188" y="1709364"/>
            <a:ext cx="8915400" cy="3777622"/>
          </a:xfrm>
        </p:spPr>
        <p:txBody>
          <a:bodyPr/>
          <a:lstStyle/>
          <a:p>
            <a:r>
              <a:rPr lang="pt-BR" dirty="0" smtClean="0"/>
              <a:t>Usos convencionais: blogs, cookies em blogs, agregação de conteúdos e uso de big data.</a:t>
            </a:r>
          </a:p>
          <a:p>
            <a:r>
              <a:rPr lang="pt-BR" dirty="0" smtClean="0"/>
              <a:t>Uso de Marketing viral.</a:t>
            </a:r>
          </a:p>
          <a:p>
            <a:r>
              <a:rPr lang="pt-BR" b="1" dirty="0"/>
              <a:t>Marketing viral</a:t>
            </a:r>
            <a:r>
              <a:rPr lang="pt-BR" dirty="0"/>
              <a:t> ou publicidade viral são </a:t>
            </a:r>
            <a:r>
              <a:rPr lang="pt-BR" b="1" dirty="0"/>
              <a:t>técnicas de marketing</a:t>
            </a:r>
            <a:r>
              <a:rPr lang="pt-BR" dirty="0"/>
              <a:t> que tentam explorar redes sociais pré-existentes para produzir maior divulgação da marca. São </a:t>
            </a:r>
            <a:r>
              <a:rPr lang="pt-BR" dirty="0" smtClean="0"/>
              <a:t>uma metáfora como o </a:t>
            </a:r>
            <a:r>
              <a:rPr lang="pt-BR" dirty="0"/>
              <a:t>de uma epidemia; uma doença.</a:t>
            </a:r>
          </a:p>
        </p:txBody>
      </p:sp>
      <p:pic>
        <p:nvPicPr>
          <p:cNvPr id="1026" name="Picture 2" descr="purple c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900" y="4405401"/>
            <a:ext cx="1528640" cy="216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blog.sigaorastro.com/wp-content/uploads/2013/12/ideias-que-colam-cap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729" y="4421714"/>
            <a:ext cx="1600942" cy="230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708878" y="3943736"/>
            <a:ext cx="51635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GODIN, Seth. </a:t>
            </a:r>
            <a:r>
              <a:rPr lang="pt-BR" dirty="0" err="1">
                <a:hlinkClick r:id="rId4"/>
              </a:rPr>
              <a:t>Purple</a:t>
            </a:r>
            <a:r>
              <a:rPr lang="pt-BR" dirty="0">
                <a:hlinkClick r:id="rId4"/>
              </a:rPr>
              <a:t> </a:t>
            </a:r>
            <a:r>
              <a:rPr lang="pt-BR" dirty="0" err="1">
                <a:hlinkClick r:id="rId4"/>
              </a:rPr>
              <a:t>cow</a:t>
            </a:r>
            <a:r>
              <a:rPr lang="pt-BR" dirty="0"/>
              <a:t>, NY: </a:t>
            </a:r>
            <a:r>
              <a:rPr lang="pt-BR" dirty="0" err="1"/>
              <a:t>Penguin</a:t>
            </a:r>
            <a:r>
              <a:rPr lang="pt-BR" dirty="0"/>
              <a:t>, 2002.</a:t>
            </a:r>
          </a:p>
          <a:p>
            <a:r>
              <a:rPr lang="pt-BR" dirty="0" smtClean="0"/>
              <a:t>.</a:t>
            </a:r>
            <a:endParaRPr lang="pt-BR" dirty="0"/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7048142" y="3775383"/>
            <a:ext cx="4828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HEATH, C. &amp; HEATH, D. Ideias que Colam, </a:t>
            </a:r>
            <a:endParaRPr lang="pt-BR" dirty="0" smtClean="0"/>
          </a:p>
          <a:p>
            <a:r>
              <a:rPr lang="pt-BR" dirty="0" smtClean="0"/>
              <a:t>SP</a:t>
            </a:r>
            <a:r>
              <a:rPr lang="pt-BR" dirty="0"/>
              <a:t>: </a:t>
            </a:r>
            <a:r>
              <a:rPr lang="pt-BR" u="sng" dirty="0">
                <a:hlinkClick r:id="rId5"/>
              </a:rPr>
              <a:t>ELSEVIER EDITORA</a:t>
            </a:r>
            <a:r>
              <a:rPr lang="pt-BR" dirty="0"/>
              <a:t>, 2007</a:t>
            </a:r>
          </a:p>
        </p:txBody>
      </p:sp>
    </p:spTree>
    <p:extLst>
      <p:ext uri="{BB962C8B-B14F-4D97-AF65-F5344CB8AC3E}">
        <p14:creationId xmlns:p14="http://schemas.microsoft.com/office/powerpoint/2010/main" val="14333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Marketing e redes sociais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75313" y="1264555"/>
            <a:ext cx="8915400" cy="3777622"/>
          </a:xfrm>
        </p:spPr>
        <p:txBody>
          <a:bodyPr/>
          <a:lstStyle/>
          <a:p>
            <a:r>
              <a:rPr lang="pt-BR" b="1" dirty="0" smtClean="0"/>
              <a:t>Marketing </a:t>
            </a:r>
            <a:r>
              <a:rPr lang="pt-BR" b="1" dirty="0"/>
              <a:t>viral</a:t>
            </a:r>
            <a:r>
              <a:rPr lang="pt-BR" dirty="0"/>
              <a:t> ou publicidade viral são </a:t>
            </a:r>
            <a:r>
              <a:rPr lang="pt-BR" b="1" dirty="0"/>
              <a:t>técnicas de marketing</a:t>
            </a:r>
            <a:r>
              <a:rPr lang="pt-BR" dirty="0"/>
              <a:t> que tentam explorar redes sociais pré-existentes para produzir maior divulgação da marca. </a:t>
            </a:r>
            <a:endParaRPr lang="pt-BR" dirty="0" smtClean="0"/>
          </a:p>
          <a:p>
            <a:r>
              <a:rPr lang="pt-BR" b="1" dirty="0"/>
              <a:t>Viral</a:t>
            </a:r>
            <a:r>
              <a:rPr lang="pt-BR" dirty="0" smtClean="0"/>
              <a:t> porque é parecido ao </a:t>
            </a:r>
            <a:r>
              <a:rPr lang="pt-BR" dirty="0"/>
              <a:t>de uma epidemia; uma doença</a:t>
            </a:r>
            <a:r>
              <a:rPr lang="pt-BR" dirty="0" smtClean="0"/>
              <a:t>.</a:t>
            </a:r>
          </a:p>
          <a:p>
            <a:r>
              <a:rPr lang="pt-BR" b="1" dirty="0" smtClean="0"/>
              <a:t>Antes</a:t>
            </a:r>
            <a:r>
              <a:rPr lang="pt-BR" dirty="0" smtClean="0"/>
              <a:t> uso de serviços </a:t>
            </a:r>
            <a:r>
              <a:rPr lang="pt-BR" dirty="0"/>
              <a:t>livres de </a:t>
            </a:r>
            <a:r>
              <a:rPr lang="pt-BR" dirty="0" err="1"/>
              <a:t>email</a:t>
            </a:r>
            <a:r>
              <a:rPr lang="pt-BR" dirty="0"/>
              <a:t> </a:t>
            </a:r>
            <a:r>
              <a:rPr lang="pt-BR" dirty="0" smtClean="0"/>
              <a:t>adicionando à publicidade </a:t>
            </a:r>
            <a:r>
              <a:rPr lang="pt-BR" dirty="0"/>
              <a:t>às mensagens que saem de seus usuários, para alcançar um usuário suscetível, que será infectado e reenviará o </a:t>
            </a:r>
            <a:r>
              <a:rPr lang="pt-BR" dirty="0" err="1"/>
              <a:t>email</a:t>
            </a:r>
            <a:r>
              <a:rPr lang="pt-BR" dirty="0"/>
              <a:t> a outras pessoas suscetíveis, infectando-as </a:t>
            </a:r>
            <a:r>
              <a:rPr lang="pt-BR" dirty="0" smtClean="0"/>
              <a:t>também</a:t>
            </a:r>
          </a:p>
          <a:p>
            <a:r>
              <a:rPr lang="pt-BR" dirty="0" smtClean="0"/>
              <a:t>O </a:t>
            </a:r>
            <a:r>
              <a:rPr lang="pt-BR" b="1" dirty="0"/>
              <a:t>Marketing</a:t>
            </a:r>
            <a:r>
              <a:rPr lang="pt-BR" dirty="0" smtClean="0"/>
              <a:t> </a:t>
            </a:r>
            <a:r>
              <a:rPr lang="pt-BR" b="1" dirty="0"/>
              <a:t>Viral</a:t>
            </a:r>
            <a:r>
              <a:rPr lang="pt-BR" dirty="0"/>
              <a:t>, </a:t>
            </a:r>
            <a:r>
              <a:rPr lang="pt-BR" dirty="0" smtClean="0"/>
              <a:t>deve conquistar </a:t>
            </a:r>
            <a:r>
              <a:rPr lang="pt-BR" dirty="0"/>
              <a:t>o </a:t>
            </a:r>
            <a:r>
              <a:rPr lang="pt-BR" dirty="0" smtClean="0"/>
              <a:t>público-alvo</a:t>
            </a:r>
            <a:r>
              <a:rPr lang="pt-BR" dirty="0"/>
              <a:t>, </a:t>
            </a:r>
            <a:r>
              <a:rPr lang="pt-BR" dirty="0" smtClean="0"/>
              <a:t>induzindo ele a compartilhar </a:t>
            </a:r>
            <a:r>
              <a:rPr lang="pt-BR" dirty="0"/>
              <a:t>a  </a:t>
            </a:r>
            <a:r>
              <a:rPr lang="pt-BR" dirty="0" smtClean="0"/>
              <a:t>propaganda da </a:t>
            </a:r>
            <a:r>
              <a:rPr lang="pt-BR" dirty="0"/>
              <a:t>marca/empresa </a:t>
            </a:r>
            <a:r>
              <a:rPr lang="pt-BR" dirty="0" smtClean="0"/>
              <a:t>com outros.</a:t>
            </a:r>
          </a:p>
        </p:txBody>
      </p:sp>
      <p:pic>
        <p:nvPicPr>
          <p:cNvPr id="4" name="Imagem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9283" y="4436802"/>
            <a:ext cx="3078925" cy="242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5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5 ideias para Marketing em rede: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16256" y="1724167"/>
            <a:ext cx="8915400" cy="3777622"/>
          </a:xfrm>
        </p:spPr>
        <p:txBody>
          <a:bodyPr>
            <a:normAutofit fontScale="92500" lnSpcReduction="20000"/>
          </a:bodyPr>
          <a:lstStyle/>
          <a:p>
            <a:r>
              <a:rPr lang="pt-BR" b="1" dirty="0"/>
              <a:t>1) Faça seus clientes parecerem interessantes quando compartilharem sua </a:t>
            </a:r>
            <a:r>
              <a:rPr lang="pt-BR" b="1" dirty="0" smtClean="0"/>
              <a:t>mensagem. </a:t>
            </a:r>
            <a:r>
              <a:rPr lang="pt-BR" dirty="0" smtClean="0"/>
              <a:t>Regra de ouro, você não cria o mercado é ele que se cria.</a:t>
            </a:r>
            <a:endParaRPr lang="pt-BR" b="1" dirty="0" smtClean="0"/>
          </a:p>
          <a:p>
            <a:r>
              <a:rPr lang="pt-BR" b="1" dirty="0"/>
              <a:t>2) Seja memorável (no marketing e no produto</a:t>
            </a:r>
            <a:r>
              <a:rPr lang="pt-BR" b="1" dirty="0" smtClean="0"/>
              <a:t>) </a:t>
            </a:r>
            <a:r>
              <a:rPr lang="pt-BR" dirty="0" smtClean="0"/>
              <a:t>criatividade e novidade. </a:t>
            </a:r>
          </a:p>
          <a:p>
            <a:r>
              <a:rPr lang="pt-BR" b="1" dirty="0"/>
              <a:t>3) Encontre os influenciadores do seu </a:t>
            </a:r>
            <a:r>
              <a:rPr lang="pt-BR" b="1" dirty="0" smtClean="0"/>
              <a:t>mercado. </a:t>
            </a:r>
            <a:r>
              <a:rPr lang="pt-BR" dirty="0"/>
              <a:t>Formadores de opinião</a:t>
            </a:r>
            <a:r>
              <a:rPr lang="pt-BR" dirty="0" smtClean="0"/>
              <a:t>.</a:t>
            </a:r>
          </a:p>
          <a:p>
            <a:r>
              <a:rPr lang="pt-BR" b="1" dirty="0"/>
              <a:t>4) Aplique a Regra do </a:t>
            </a:r>
            <a:r>
              <a:rPr lang="pt-BR" b="1" dirty="0" smtClean="0"/>
              <a:t>Oposto. </a:t>
            </a:r>
            <a:r>
              <a:rPr lang="pt-BR" dirty="0" smtClean="0"/>
              <a:t>A onda da concorrência vê o mercado ?</a:t>
            </a:r>
          </a:p>
          <a:p>
            <a:r>
              <a:rPr lang="pt-BR" b="1" dirty="0"/>
              <a:t>5) Desenhe um produto </a:t>
            </a:r>
            <a:r>
              <a:rPr lang="pt-BR" b="1" dirty="0" smtClean="0"/>
              <a:t>viral. </a:t>
            </a:r>
            <a:r>
              <a:rPr lang="pt-BR" dirty="0"/>
              <a:t> </a:t>
            </a:r>
            <a:r>
              <a:rPr lang="pt-BR" dirty="0" smtClean="0"/>
              <a:t>Responda às perguntas:</a:t>
            </a:r>
          </a:p>
          <a:p>
            <a:pPr marL="0" indent="0">
              <a:buNone/>
            </a:pPr>
            <a:r>
              <a:rPr lang="pt-BR" dirty="0"/>
              <a:t>      - Qual o nicho certo para lançar esse produto? </a:t>
            </a:r>
          </a:p>
          <a:p>
            <a:pPr marL="0" indent="0">
              <a:buNone/>
            </a:pPr>
            <a:r>
              <a:rPr lang="pt-BR" dirty="0" smtClean="0"/>
              <a:t>      - Quem </a:t>
            </a:r>
            <a:r>
              <a:rPr lang="pt-BR" dirty="0"/>
              <a:t>são os influenciadores desse mercado que irão testar o produto e passar a mensagem para outras pessoas?</a:t>
            </a:r>
            <a:br>
              <a:rPr lang="pt-BR" dirty="0"/>
            </a:br>
            <a:r>
              <a:rPr lang="pt-BR" dirty="0" smtClean="0"/>
              <a:t>       – </a:t>
            </a:r>
            <a:r>
              <a:rPr lang="pt-BR" dirty="0"/>
              <a:t>Como mostrar esse novo produto as pessoas de uma maneira memorável</a:t>
            </a:r>
            <a:r>
              <a:rPr lang="pt-BR" dirty="0" smtClean="0"/>
              <a:t>?</a:t>
            </a:r>
          </a:p>
          <a:p>
            <a:pPr marL="0" indent="0">
              <a:buNone/>
            </a:pPr>
            <a:r>
              <a:rPr lang="pt-BR" dirty="0"/>
              <a:t>     - O produto em si é melhor que a média do mercado? Ou estou lançando apenas mais do mesmo?</a:t>
            </a:r>
          </a:p>
        </p:txBody>
      </p:sp>
    </p:spTree>
    <p:extLst>
      <p:ext uri="{BB962C8B-B14F-4D97-AF65-F5344CB8AC3E}">
        <p14:creationId xmlns:p14="http://schemas.microsoft.com/office/powerpoint/2010/main" val="54582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Jornalismo investigativo - panorama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9211" y="2133600"/>
            <a:ext cx="9338931" cy="4390030"/>
          </a:xfrm>
        </p:spPr>
        <p:txBody>
          <a:bodyPr>
            <a:normAutofit lnSpcReduction="10000"/>
          </a:bodyPr>
          <a:lstStyle/>
          <a:p>
            <a:r>
              <a:rPr lang="en-US" i="1" dirty="0" err="1" smtClean="0"/>
              <a:t>Livro</a:t>
            </a:r>
            <a:r>
              <a:rPr lang="en-US" i="1" dirty="0" smtClean="0"/>
              <a:t> </a:t>
            </a:r>
            <a:r>
              <a:rPr lang="en-US" i="1" dirty="0" err="1" smtClean="0"/>
              <a:t>clássico</a:t>
            </a:r>
            <a:r>
              <a:rPr lang="en-US" i="1" dirty="0" smtClean="0"/>
              <a:t> de </a:t>
            </a:r>
            <a:r>
              <a:rPr lang="en-US" i="1" dirty="0" err="1" smtClean="0"/>
              <a:t>Weiberg</a:t>
            </a:r>
            <a:r>
              <a:rPr lang="en-US" i="1" dirty="0" smtClean="0"/>
              <a:t> (1996):</a:t>
            </a:r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 “ </a:t>
            </a:r>
            <a:r>
              <a:rPr lang="en-US" dirty="0"/>
              <a:t>Reporting, through one's own initiative and work product, matters of importance to </a:t>
            </a:r>
            <a:r>
              <a:rPr lang="en-US" dirty="0" smtClean="0"/>
              <a:t>readers</a:t>
            </a:r>
            <a:r>
              <a:rPr lang="en-US" dirty="0"/>
              <a:t>, viewers, or listeners</a:t>
            </a:r>
            <a:r>
              <a:rPr lang="en-US" dirty="0" smtClean="0"/>
              <a:t>.“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“ </a:t>
            </a:r>
            <a:r>
              <a:rPr lang="en-US" dirty="0" err="1" smtClean="0"/>
              <a:t>Reportagens</a:t>
            </a:r>
            <a:r>
              <a:rPr lang="en-US" dirty="0" smtClean="0"/>
              <a:t>,</a:t>
            </a:r>
            <a:r>
              <a:rPr lang="pt-PT" dirty="0" smtClean="0"/>
              <a:t> </a:t>
            </a:r>
            <a:r>
              <a:rPr lang="pt-PT" dirty="0"/>
              <a:t>através de iniciativa própria </a:t>
            </a:r>
            <a:r>
              <a:rPr lang="pt-PT" dirty="0" smtClean="0"/>
              <a:t>e produto de tranbalho, matériass </a:t>
            </a:r>
            <a:r>
              <a:rPr lang="pt-PT" dirty="0"/>
              <a:t>de importância para os leitores, telespectadores ou </a:t>
            </a:r>
            <a:r>
              <a:rPr lang="pt-PT" dirty="0" smtClean="0"/>
              <a:t>ouvintes.”</a:t>
            </a:r>
          </a:p>
          <a:p>
            <a:pPr marL="0" indent="0">
              <a:buNone/>
            </a:pPr>
            <a:r>
              <a:rPr lang="pt-PT" dirty="0"/>
              <a:t> </a:t>
            </a:r>
            <a:r>
              <a:rPr lang="pt-PT" dirty="0" smtClean="0"/>
              <a:t>    - a idéia básica era fugir dos grupos editoriais viciosos</a:t>
            </a:r>
            <a:r>
              <a:rPr lang="pt-PT" dirty="0" smtClean="0"/>
              <a:t>.</a:t>
            </a:r>
          </a:p>
          <a:p>
            <a:r>
              <a:rPr lang="pt-PT" dirty="0" smtClean="0"/>
              <a:t>No Brasil existe a Abraji (Associação Brasileira de Jornalismo Investigativo).</a:t>
            </a:r>
          </a:p>
          <a:p>
            <a:r>
              <a:rPr lang="pt-PT" dirty="0" smtClean="0"/>
              <a:t>No exterior, existe a ICIJ (</a:t>
            </a:r>
            <a:r>
              <a:rPr lang="pt-PT" dirty="0" smtClean="0">
                <a:hlinkClick r:id="rId2"/>
              </a:rPr>
              <a:t>International Consortium of Investigative Journ</a:t>
            </a:r>
            <a:r>
              <a:rPr lang="pt-PT" dirty="0" smtClean="0"/>
              <a:t>.)</a:t>
            </a:r>
          </a:p>
          <a:p>
            <a:r>
              <a:rPr lang="pt-BR" dirty="0" smtClean="0"/>
              <a:t>Livro recente David Kaplan</a:t>
            </a:r>
            <a:r>
              <a:rPr lang="pt-BR" dirty="0"/>
              <a:t>, diretor da </a:t>
            </a:r>
            <a:r>
              <a:rPr lang="pt-BR" dirty="0">
                <a:hlinkClick r:id="rId3"/>
              </a:rPr>
              <a:t>Rede Global de Jornalismo Investigativo</a:t>
            </a:r>
            <a:r>
              <a:rPr lang="pt-BR" dirty="0"/>
              <a:t> e autor de </a:t>
            </a:r>
            <a:r>
              <a:rPr lang="pt-BR" dirty="0">
                <a:hlinkClick r:id="rId4"/>
              </a:rPr>
              <a:t>Global </a:t>
            </a:r>
            <a:r>
              <a:rPr lang="pt-BR" dirty="0" err="1">
                <a:hlinkClick r:id="rId4"/>
              </a:rPr>
              <a:t>Investigative</a:t>
            </a:r>
            <a:r>
              <a:rPr lang="pt-BR" dirty="0">
                <a:hlinkClick r:id="rId4"/>
              </a:rPr>
              <a:t> </a:t>
            </a:r>
            <a:r>
              <a:rPr lang="pt-BR" dirty="0" err="1">
                <a:hlinkClick r:id="rId4"/>
              </a:rPr>
              <a:t>Journalism</a:t>
            </a:r>
            <a:r>
              <a:rPr lang="pt-BR" dirty="0">
                <a:hlinkClick r:id="rId4"/>
              </a:rPr>
              <a:t>: </a:t>
            </a:r>
            <a:r>
              <a:rPr lang="pt-BR" dirty="0" err="1">
                <a:hlinkClick r:id="rId4"/>
              </a:rPr>
              <a:t>Strategies</a:t>
            </a:r>
            <a:r>
              <a:rPr lang="pt-BR" dirty="0">
                <a:hlinkClick r:id="rId4"/>
              </a:rPr>
              <a:t> for </a:t>
            </a:r>
            <a:r>
              <a:rPr lang="pt-BR" dirty="0" err="1">
                <a:hlinkClick r:id="rId4"/>
              </a:rPr>
              <a:t>Support</a:t>
            </a:r>
            <a:r>
              <a:rPr lang="pt-BR" dirty="0"/>
              <a:t>.</a:t>
            </a:r>
            <a:endParaRPr lang="pt-PT" dirty="0" smtClean="0"/>
          </a:p>
          <a:p>
            <a:endParaRPr lang="pt-PT" dirty="0" smtClean="0"/>
          </a:p>
          <a:p>
            <a:pPr marL="0" indent="0">
              <a:buNone/>
            </a:pPr>
            <a:r>
              <a:rPr lang="pt-PT" dirty="0"/>
              <a:t> </a:t>
            </a:r>
            <a:r>
              <a:rPr lang="pt-PT" dirty="0" smtClean="0"/>
              <a:t>    </a:t>
            </a:r>
            <a:endParaRPr lang="pt-BR" dirty="0"/>
          </a:p>
        </p:txBody>
      </p:sp>
      <p:pic>
        <p:nvPicPr>
          <p:cNvPr id="2052" name="Picture 4" descr="http://marcosmucheroni.pro.br/blog/wp-content/uploads/2016/04/JornalismoInvestigativ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7" y="1371599"/>
            <a:ext cx="17430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53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não é jornalismo investigativo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9212" y="1774209"/>
            <a:ext cx="8915400" cy="41370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David Kaplan (escreveu  Global </a:t>
            </a:r>
            <a:r>
              <a:rPr lang="pt-BR" dirty="0" err="1" smtClean="0"/>
              <a:t>Investigative</a:t>
            </a:r>
            <a:r>
              <a:rPr lang="pt-BR" dirty="0" smtClean="0"/>
              <a:t> </a:t>
            </a:r>
            <a:r>
              <a:rPr lang="pt-BR" dirty="0" err="1" smtClean="0"/>
              <a:t>Journalism</a:t>
            </a:r>
            <a:r>
              <a:rPr lang="pt-BR" dirty="0" smtClean="0"/>
              <a:t>) o jornalismo </a:t>
            </a:r>
            <a:r>
              <a:rPr lang="pt-BR" i="1" dirty="0"/>
              <a:t>não é</a:t>
            </a:r>
            <a:r>
              <a:rPr lang="pt-BR" dirty="0"/>
              <a:t>:</a:t>
            </a:r>
          </a:p>
          <a:p>
            <a:r>
              <a:rPr lang="pt-BR" dirty="0"/>
              <a:t>– </a:t>
            </a:r>
            <a:r>
              <a:rPr lang="pt-BR" b="1" dirty="0"/>
              <a:t>Notícia vazada</a:t>
            </a:r>
            <a:r>
              <a:rPr lang="pt-BR" dirty="0"/>
              <a:t>, conseguir um documento vazado por um funcionário poderoso e escrevê-lo nesse dia não é jornalismo de investigação”, disse Kaplan, diretor da </a:t>
            </a:r>
            <a:r>
              <a:rPr lang="pt-BR" dirty="0">
                <a:hlinkClick r:id="rId2"/>
              </a:rPr>
              <a:t>Rede Global de Jornalismo Investigativo</a:t>
            </a:r>
            <a:r>
              <a:rPr lang="pt-BR" dirty="0"/>
              <a:t> e autor de </a:t>
            </a:r>
            <a:r>
              <a:rPr lang="pt-BR" dirty="0">
                <a:hlinkClick r:id="rId3"/>
              </a:rPr>
              <a:t>Global </a:t>
            </a:r>
            <a:r>
              <a:rPr lang="pt-BR" dirty="0" err="1">
                <a:hlinkClick r:id="rId3"/>
              </a:rPr>
              <a:t>Investigative</a:t>
            </a:r>
            <a:r>
              <a:rPr lang="pt-BR" dirty="0">
                <a:hlinkClick r:id="rId3"/>
              </a:rPr>
              <a:t> </a:t>
            </a:r>
            <a:r>
              <a:rPr lang="pt-BR" dirty="0" err="1">
                <a:hlinkClick r:id="rId3"/>
              </a:rPr>
              <a:t>Journalism</a:t>
            </a:r>
            <a:r>
              <a:rPr lang="pt-BR" dirty="0">
                <a:hlinkClick r:id="rId3"/>
              </a:rPr>
              <a:t>: </a:t>
            </a:r>
            <a:r>
              <a:rPr lang="pt-BR" dirty="0" err="1">
                <a:hlinkClick r:id="rId3"/>
              </a:rPr>
              <a:t>Strategies</a:t>
            </a:r>
            <a:r>
              <a:rPr lang="pt-BR" dirty="0">
                <a:hlinkClick r:id="rId3"/>
              </a:rPr>
              <a:t> for </a:t>
            </a:r>
            <a:r>
              <a:rPr lang="pt-BR" dirty="0" err="1">
                <a:hlinkClick r:id="rId3"/>
              </a:rPr>
              <a:t>Support</a:t>
            </a:r>
            <a:r>
              <a:rPr lang="pt-BR" dirty="0"/>
              <a:t>.</a:t>
            </a:r>
          </a:p>
          <a:p>
            <a:r>
              <a:rPr lang="pt-BR" dirty="0"/>
              <a:t>– </a:t>
            </a:r>
            <a:r>
              <a:rPr lang="pt-BR" b="1" dirty="0"/>
              <a:t>Não é reportagem de editorias</a:t>
            </a:r>
            <a:r>
              <a:rPr lang="pt-BR" dirty="0"/>
              <a:t>: “Alguns jornalistas pensam que todas as reportagens boas são reportagens investigativas”, disse Kaplan.</a:t>
            </a:r>
          </a:p>
          <a:p>
            <a:r>
              <a:rPr lang="pt-BR" dirty="0"/>
              <a:t>– </a:t>
            </a:r>
            <a:r>
              <a:rPr lang="pt-BR" b="1" dirty="0"/>
              <a:t>Não é reportagem crítica</a:t>
            </a:r>
            <a:r>
              <a:rPr lang="pt-BR" dirty="0"/>
              <a:t>: “O jornalismo investigativo pode ter elementos críticos, mas só porque você está escrevendo algo que é duro e crítico não significa que tenha feito a escavação que envolve o jornalismo investigativo</a:t>
            </a:r>
          </a:p>
          <a:p>
            <a:r>
              <a:rPr lang="pt-BR" dirty="0"/>
              <a:t>– </a:t>
            </a:r>
            <a:r>
              <a:rPr lang="pt-BR" b="1" dirty="0"/>
              <a:t>Não é reportagem sobre crime e corrupção: </a:t>
            </a:r>
            <a:r>
              <a:rPr lang="pt-BR" dirty="0"/>
              <a:t>“Só porque você está cobrindo crime e corrupção numa editoria não significa que esteja usando as ferramentas do jornalismo investigativo.”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3074" name="Picture 2" descr="http://gijn.org/files/2012/12/gijn-117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5778144"/>
            <a:ext cx="11144250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340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Casos recentes: </a:t>
            </a:r>
            <a:r>
              <a:rPr lang="pt-BR" dirty="0" err="1" smtClean="0"/>
              <a:t>Swiss</a:t>
            </a:r>
            <a:r>
              <a:rPr lang="pt-BR" dirty="0" smtClean="0"/>
              <a:t> </a:t>
            </a:r>
            <a:r>
              <a:rPr lang="pt-BR" dirty="0" err="1" smtClean="0"/>
              <a:t>Leaks</a:t>
            </a:r>
            <a:r>
              <a:rPr lang="pt-BR" dirty="0" smtClean="0"/>
              <a:t>, Panamá </a:t>
            </a:r>
            <a:r>
              <a:rPr lang="pt-BR" dirty="0" err="1" smtClean="0"/>
              <a:t>Papers</a:t>
            </a:r>
            <a:r>
              <a:rPr lang="pt-BR" dirty="0" smtClean="0"/>
              <a:t> e jornalismo brasileiro morto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pt-BR" altLang="pt-BR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Swiss</a:t>
            </a:r>
            <a:r>
              <a:rPr lang="pt-BR" altLang="pt-BR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altLang="pt-BR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Leaks</a:t>
            </a:r>
            <a:r>
              <a:rPr lang="pt-BR" altLang="pt-BR" dirty="0" smtClean="0">
                <a:solidFill>
                  <a:schemeClr val="tx1"/>
                </a:solidFill>
                <a:latin typeface="Arial" panose="020B0604020202020204" pitchFamily="34" charset="0"/>
              </a:rPr>
              <a:t>: </a:t>
            </a:r>
          </a:p>
          <a:p>
            <a:pPr lvl="0"/>
            <a:r>
              <a:rPr lang="pt-BR" altLang="pt-BR" dirty="0">
                <a:solidFill>
                  <a:schemeClr val="tx1"/>
                </a:solidFill>
                <a:latin typeface="Arial" panose="020B0604020202020204" pitchFamily="34" charset="0"/>
              </a:rPr>
              <a:t>O jornal francês Le Monde divulgou inicialmente, mas depois um arquivo enorme, que tinham contas “suspeitas” no Banco HSBC Private Bank, países que lideram estas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</a:rPr>
              <a:t>na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</a:rPr>
              <a:t>liderança a </a:t>
            </a:r>
            <a:r>
              <a:rPr lang="pt-BR" dirty="0" err="1">
                <a:solidFill>
                  <a:schemeClr val="tx1"/>
                </a:solidFill>
                <a:latin typeface="Arial" panose="020B0604020202020204" pitchFamily="34" charset="0"/>
              </a:rPr>
              <a:t>Suiça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</a:rPr>
              <a:t> com 11 235 clientes, seguida da França (9 187) e em terceiro o  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hlinkClick r:id="rId2" tooltip="Mais informação sobre Reino Unido"/>
              </a:rPr>
              <a:t>Reino Unido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</a:rPr>
              <a:t>  com 8 844,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</a:rPr>
              <a:t>Brasil com 8667 clientes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</a:rPr>
              <a:t>e depois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</a:rPr>
              <a:t>a Itália (7 499)</a:t>
            </a:r>
            <a:endParaRPr lang="pt-BR" altLang="pt-BR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/>
            <a:r>
              <a:rPr lang="pt-BR" altLang="pt-BR" dirty="0" smtClean="0">
                <a:solidFill>
                  <a:schemeClr val="tx1"/>
                </a:solidFill>
                <a:latin typeface="Arial" panose="020B0604020202020204" pitchFamily="34" charset="0"/>
              </a:rPr>
              <a:t>Panamá </a:t>
            </a:r>
            <a:r>
              <a:rPr lang="pt-BR" altLang="pt-BR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Papers</a:t>
            </a:r>
            <a:r>
              <a:rPr lang="pt-BR" altLang="pt-BR" dirty="0" smtClean="0">
                <a:solidFill>
                  <a:schemeClr val="tx1"/>
                </a:solidFill>
                <a:latin typeface="Arial" panose="020B0604020202020204" pitchFamily="34" charset="0"/>
              </a:rPr>
              <a:t>:</a:t>
            </a:r>
          </a:p>
          <a:p>
            <a:pPr lvl="0"/>
            <a:r>
              <a:rPr lang="pt-BR" altLang="pt-BR" dirty="0" smtClean="0">
                <a:solidFill>
                  <a:schemeClr val="tx1"/>
                </a:solidFill>
                <a:latin typeface="Arial" panose="020B0604020202020204" pitchFamily="34" charset="0"/>
              </a:rPr>
              <a:t>Revelações de 11 milh</a:t>
            </a:r>
            <a:r>
              <a:rPr lang="pt-BR" altLang="pt-BR" dirty="0">
                <a:solidFill>
                  <a:schemeClr val="tx1"/>
                </a:solidFill>
                <a:latin typeface="Arial" panose="020B0604020202020204" pitchFamily="34" charset="0"/>
              </a:rPr>
              <a:t>õ</a:t>
            </a:r>
            <a:r>
              <a:rPr lang="pt-BR" altLang="pt-BR" dirty="0" smtClean="0">
                <a:solidFill>
                  <a:schemeClr val="tx1"/>
                </a:solidFill>
                <a:latin typeface="Arial" panose="020B0604020202020204" pitchFamily="34" charset="0"/>
              </a:rPr>
              <a:t>es de documentos envolvendo figuras internacionais, nada menos que 140 políticos de 50 países, três casos emblemáticos: o primeiro ministro da Islândia (já caiu) </a:t>
            </a:r>
            <a:r>
              <a:rPr lang="pt-BR" dirty="0" err="1"/>
              <a:t>Gunnlaugsson</a:t>
            </a:r>
            <a:r>
              <a:rPr lang="pt-BR" altLang="pt-BR" dirty="0" smtClean="0">
                <a:solidFill>
                  <a:schemeClr val="tx1"/>
                </a:solidFill>
                <a:latin typeface="Arial" panose="020B0604020202020204" pitchFamily="34" charset="0"/>
              </a:rPr>
              <a:t>, primeiro ministro da Inglaterra James Cameron negócios de família e herança paterna e o presidente da Argentina e, centenas de outros Angola, China, </a:t>
            </a:r>
            <a:r>
              <a:rPr lang="pt-BR" altLang="pt-BR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Russia</a:t>
            </a:r>
            <a:r>
              <a:rPr lang="pt-BR" altLang="pt-BR" dirty="0" smtClean="0">
                <a:solidFill>
                  <a:schemeClr val="tx1"/>
                </a:solidFill>
                <a:latin typeface="Arial" panose="020B0604020202020204" pitchFamily="34" charset="0"/>
              </a:rPr>
              <a:t>, Brasil (é claro), etc.</a:t>
            </a:r>
          </a:p>
          <a:p>
            <a:pPr lvl="0"/>
            <a:r>
              <a:rPr lang="pt-BR" altLang="pt-BR" dirty="0" smtClean="0">
                <a:solidFill>
                  <a:schemeClr val="tx1"/>
                </a:solidFill>
                <a:latin typeface="Arial" panose="020B0604020202020204" pitchFamily="34" charset="0"/>
              </a:rPr>
              <a:t>Brasil, entre outros casos, o caso do </a:t>
            </a:r>
            <a:r>
              <a:rPr lang="pt-BR" altLang="pt-BR" dirty="0">
                <a:solidFill>
                  <a:schemeClr val="tx1"/>
                </a:solidFill>
                <a:latin typeface="Arial" panose="020B0604020202020204" pitchFamily="34" charset="0"/>
              </a:rPr>
              <a:t>J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</a:rPr>
              <a:t>ornalista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</a:rPr>
              <a:t>Investigativo </a:t>
            </a:r>
            <a:r>
              <a:rPr lang="pt-BR" dirty="0" err="1">
                <a:solidFill>
                  <a:schemeClr val="tx1"/>
                </a:solidFill>
                <a:latin typeface="Arial" panose="020B0604020202020204" pitchFamily="34" charset="0"/>
              </a:rPr>
              <a:t>Evany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</a:rPr>
              <a:t> José </a:t>
            </a:r>
            <a:r>
              <a:rPr lang="pt-BR" dirty="0" err="1">
                <a:solidFill>
                  <a:schemeClr val="tx1"/>
                </a:solidFill>
                <a:latin typeface="Arial" panose="020B0604020202020204" pitchFamily="34" charset="0"/>
              </a:rPr>
              <a:t>Metzker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</a:rPr>
              <a:t>, de 67 anos, foi encontrado morto decapitado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</a:rPr>
              <a:t>no ano passado, numa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</a:rPr>
              <a:t>zona rural de Padre Paraíso, no Vale do Jequitinhonha, em Minas Gerais, ele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</a:rPr>
              <a:t>investigava violência policial e uma rede de prostituição de adolescentes.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0" name="Picture 6" descr="SwissLea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1314526"/>
            <a:ext cx="19050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8216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7.3|15.7|1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7.6|9.2|1.3|151|23.7|21.6|20.9|5.1|9.9|12.6|19.6|2.6|17.9|14.5|11.6|2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9|2.6|0.4|0.5|145.3|53.7|17.2|10.2|5.7|13.6|42|15.2|12.9|7.5|8.8|2|14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3|0.3|0.4|0.3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87.9|92.3|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87.9|92.3|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9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|0.2|0.2|0.1|0.2|0.3"/>
</p:tagLst>
</file>

<file path=ppt/theme/theme1.xml><?xml version="1.0" encoding="utf-8"?>
<a:theme xmlns:a="http://schemas.openxmlformats.org/drawingml/2006/main" name="Cach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964</TotalTime>
  <Words>1628</Words>
  <Application>Microsoft Office PowerPoint</Application>
  <PresentationFormat>Widescreen</PresentationFormat>
  <Paragraphs>380</Paragraphs>
  <Slides>24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4" baseType="lpstr">
      <vt:lpstr>ＭＳ Ｐゴシック</vt:lpstr>
      <vt:lpstr>ＭＳ Ｐゴシック</vt:lpstr>
      <vt:lpstr>Arial</vt:lpstr>
      <vt:lpstr>Calibri</vt:lpstr>
      <vt:lpstr>Century Gothic</vt:lpstr>
      <vt:lpstr>Garamond</vt:lpstr>
      <vt:lpstr>Helvetica</vt:lpstr>
      <vt:lpstr>メイリオ</vt:lpstr>
      <vt:lpstr>Wingdings 3</vt:lpstr>
      <vt:lpstr>Cacho</vt:lpstr>
      <vt:lpstr>Redes Eletrônicas e  ambientes de informação</vt:lpstr>
      <vt:lpstr>Curva de adoção dos meios</vt:lpstr>
      <vt:lpstr>Redes Sociais e Marketing </vt:lpstr>
      <vt:lpstr>Marketing e redes sociais</vt:lpstr>
      <vt:lpstr>Marketing e redes sociais</vt:lpstr>
      <vt:lpstr>5 ideias para Marketing em rede:</vt:lpstr>
      <vt:lpstr>Jornalismo investigativo - panorama</vt:lpstr>
      <vt:lpstr>O que não é jornalismo investigativo</vt:lpstr>
      <vt:lpstr>Casos recentes: Swiss Leaks, Panamá Papers e jornalismo brasileiro morto</vt:lpstr>
      <vt:lpstr>Em Alexandria, Piemonte</vt:lpstr>
      <vt:lpstr>Jornalismo mau – em El país (29/03)</vt:lpstr>
      <vt:lpstr>Jornalismo investigativo</vt:lpstr>
      <vt:lpstr>O caso Swiss Leaks</vt:lpstr>
      <vt:lpstr>Redes Sociais em RI (SNA)</vt:lpstr>
      <vt:lpstr>O que é (e não é) SNA em RI</vt:lpstr>
      <vt:lpstr>Como fazer Análises em Redes (NAs) (1)</vt:lpstr>
      <vt:lpstr>Como fazer análise de redes (2)</vt:lpstr>
      <vt:lpstr>Como fazer Análise de Redes (3)</vt:lpstr>
      <vt:lpstr>Como fazer Análise de Redes – ações em conjunto (3b)</vt:lpstr>
      <vt:lpstr>Como fazer NA (Análise de redes)(3)</vt:lpstr>
      <vt:lpstr>NA: O bom, a Mau, &amp; o Feio</vt:lpstr>
      <vt:lpstr>Ajuda ao Nepal</vt:lpstr>
      <vt:lpstr>Análise de twitter nas eleições inglesas</vt:lpstr>
      <vt:lpstr>Referências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Redes Eletrônicas e  ambientes de informação</dc:title>
  <dc:creator>marcos</dc:creator>
  <cp:lastModifiedBy>marcos</cp:lastModifiedBy>
  <cp:revision>124</cp:revision>
  <dcterms:created xsi:type="dcterms:W3CDTF">2015-04-10T09:15:11Z</dcterms:created>
  <dcterms:modified xsi:type="dcterms:W3CDTF">2016-04-08T10:57:19Z</dcterms:modified>
</cp:coreProperties>
</file>