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4" r:id="rId4"/>
    <p:sldId id="322" r:id="rId5"/>
    <p:sldId id="323" r:id="rId6"/>
    <p:sldId id="324" r:id="rId7"/>
    <p:sldId id="325" r:id="rId8"/>
    <p:sldId id="326" r:id="rId9"/>
    <p:sldId id="327" r:id="rId10"/>
    <p:sldId id="330" r:id="rId11"/>
    <p:sldId id="329" r:id="rId12"/>
    <p:sldId id="332" r:id="rId13"/>
    <p:sldId id="333" r:id="rId14"/>
    <p:sldId id="331" r:id="rId15"/>
    <p:sldId id="336" r:id="rId16"/>
    <p:sldId id="337" r:id="rId17"/>
    <p:sldId id="338" r:id="rId18"/>
    <p:sldId id="339" r:id="rId19"/>
    <p:sldId id="305" r:id="rId20"/>
    <p:sldId id="341" r:id="rId21"/>
    <p:sldId id="345" r:id="rId22"/>
    <p:sldId id="340" r:id="rId23"/>
    <p:sldId id="346" r:id="rId24"/>
    <p:sldId id="268" r:id="rId2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ítu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6" name="Espaço Reservado para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13/05/2015</a:t>
            </a:fld>
            <a:endParaRPr lang="pt-BR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13/05/2015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13/05/2015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7" name="Espaço Reservado para Conteúd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13/05/2015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13/05/2015</a:t>
            </a:fld>
            <a:endParaRPr lang="pt-BR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ítu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13/05/2015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ítu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25" name="Espaço Reservado para Tex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8" name="Espaço Reservado para Conteúd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13/05/2015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13/05/2015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13/05/2015</a:t>
            </a:fld>
            <a:endParaRPr lang="pt-BR"/>
          </a:p>
        </p:txBody>
      </p:sp>
      <p:sp>
        <p:nvSpPr>
          <p:cNvPr id="24" name="Espaço Reservado para Rodapé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13/05/2015</a:t>
            </a:fld>
            <a:endParaRPr lang="pt-BR"/>
          </a:p>
        </p:txBody>
      </p:sp>
      <p:sp>
        <p:nvSpPr>
          <p:cNvPr id="29" name="Espaço Reservado para Rodapé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ço Reservado para Imagem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13/05/2015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C779843-4AFB-40E2-BCA8-F46D672028AA}" type="datetimeFigureOut">
              <a:rPr lang="pt-BR" smtClean="0"/>
              <a:pPr/>
              <a:t>13/05/2015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Títu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7544" y="4221089"/>
            <a:ext cx="8371656" cy="1854698"/>
          </a:xfrm>
        </p:spPr>
        <p:txBody>
          <a:bodyPr>
            <a:normAutofit fontScale="90000"/>
          </a:bodyPr>
          <a:lstStyle/>
          <a:p>
            <a:pPr algn="r"/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Fundamentos econômicos da educação</a:t>
            </a:r>
            <a:b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</a:b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Docente Amélia Artes</a:t>
            </a:r>
            <a:b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</a:b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PRIMEIRO semestre de 2015</a:t>
            </a:r>
            <a:b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</a:b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FEUSP</a:t>
            </a:r>
            <a:b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</a:b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5536" y="1988840"/>
            <a:ext cx="8443664" cy="1728192"/>
          </a:xfrm>
        </p:spPr>
        <p:txBody>
          <a:bodyPr>
            <a:normAutofit/>
          </a:bodyPr>
          <a:lstStyle/>
          <a:p>
            <a:pPr algn="ctr"/>
            <a:r>
              <a:rPr lang="pt-BR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Aula 09: </a:t>
            </a: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Economia da informação, conhecimento e aprendizagem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40080" cy="72008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Mudanças na produção da informação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500034" y="1357298"/>
            <a:ext cx="8358246" cy="5072098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endParaRPr lang="pt-BR" sz="240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pt-BR" sz="5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Paradigma Técnico – Econômico (PTE)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sz="330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5100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Novas formas de gerir e transmitir conhecimentos e inovações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5100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Redução dos custos de armazenamento, processamento, comunicação e disseminação de informações</a:t>
            </a:r>
            <a:r>
              <a:rPr lang="pt-B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		</a:t>
            </a:r>
            <a:endParaRPr lang="pt-BR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190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40080" cy="72008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Mudanças na produção da informação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50070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Características:</a:t>
            </a:r>
          </a:p>
          <a:p>
            <a:pPr marL="0" indent="0">
              <a:lnSpc>
                <a:spcPct val="150000"/>
              </a:lnSpc>
            </a:pPr>
            <a:r>
              <a:rPr lang="pt-B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Complexidade dos conhecimentos (especialização)</a:t>
            </a:r>
          </a:p>
          <a:p>
            <a:pPr marL="0" indent="0">
              <a:lnSpc>
                <a:spcPct val="150000"/>
              </a:lnSpc>
            </a:pPr>
            <a:r>
              <a:rPr lang="pt-B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Redução dos ciclos de vida dos produtos e processos</a:t>
            </a:r>
          </a:p>
          <a:p>
            <a:pPr marL="0" indent="0">
              <a:lnSpc>
                <a:spcPct val="150000"/>
              </a:lnSpc>
            </a:pPr>
            <a:r>
              <a:rPr lang="pt-B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Processamento mais rápido – mais informações</a:t>
            </a:r>
          </a:p>
          <a:p>
            <a:pPr marL="0" indent="0">
              <a:lnSpc>
                <a:spcPct val="150000"/>
              </a:lnSpc>
            </a:pPr>
            <a:r>
              <a:rPr lang="pt-B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Flexibilidade dos processos</a:t>
            </a:r>
          </a:p>
          <a:p>
            <a:pPr marL="0" indent="0">
              <a:lnSpc>
                <a:spcPct val="150000"/>
              </a:lnSpc>
            </a:pPr>
            <a:r>
              <a:rPr lang="pt-B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Necessidade de maior qualificação dos trabalhadores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sz="330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190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40080" cy="72008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Mudanças na produção da informação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sz="2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Revolução informacional  </a:t>
            </a:r>
            <a:r>
              <a:rPr lang="pt-BR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(seqüência de desenvolvimento)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t-B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Ferramenta</a:t>
            </a:r>
          </a:p>
          <a:p>
            <a:pPr marL="0" indent="0" algn="ctr">
              <a:lnSpc>
                <a:spcPct val="150000"/>
              </a:lnSpc>
              <a:buNone/>
            </a:pPr>
            <a:endParaRPr lang="pt-BR" sz="2800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pt-B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Escrita</a:t>
            </a:r>
          </a:p>
          <a:p>
            <a:pPr marL="0" indent="0" algn="ctr">
              <a:lnSpc>
                <a:spcPct val="150000"/>
              </a:lnSpc>
              <a:buNone/>
            </a:pPr>
            <a:endParaRPr lang="pt-BR" sz="2800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pt-B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Maquina</a:t>
            </a:r>
          </a:p>
          <a:p>
            <a:pPr marL="0" indent="0" algn="ctr">
              <a:lnSpc>
                <a:spcPct val="150000"/>
              </a:lnSpc>
              <a:buNone/>
            </a:pPr>
            <a:endParaRPr lang="pt-BR" sz="2800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pt-B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 Informação</a:t>
            </a:r>
          </a:p>
          <a:p>
            <a:pPr marL="0" indent="0" algn="ctr">
              <a:lnSpc>
                <a:spcPct val="150000"/>
              </a:lnSpc>
              <a:buNone/>
            </a:pPr>
            <a:endParaRPr lang="pt-BR" sz="2800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t-BR" sz="2800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330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6" name="Seta para baixo 5"/>
          <p:cNvSpPr/>
          <p:nvPr/>
        </p:nvSpPr>
        <p:spPr>
          <a:xfrm>
            <a:off x="4500562" y="2285992"/>
            <a:ext cx="357190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eta para baixo 6"/>
          <p:cNvSpPr/>
          <p:nvPr/>
        </p:nvSpPr>
        <p:spPr>
          <a:xfrm>
            <a:off x="4500562" y="3857628"/>
            <a:ext cx="357190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Seta para baixo 7"/>
          <p:cNvSpPr/>
          <p:nvPr/>
        </p:nvSpPr>
        <p:spPr>
          <a:xfrm>
            <a:off x="4500562" y="5286388"/>
            <a:ext cx="357190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1190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40080" cy="72008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Mudanças na produção da informação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28596" y="1000108"/>
            <a:ext cx="8429684" cy="542928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pt-BR" sz="2600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Experiência empírica </a:t>
            </a:r>
            <a:r>
              <a:rPr lang="pt-BR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torna-se o princípio  básico para o desenvolvimento do conhecimento científico e da tecnologia.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Porém os processos produtivos continuam concentrados</a:t>
            </a:r>
            <a:r>
              <a:rPr lang="pt-BR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t-BR" sz="2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Onde acontece a aprendizagem?</a:t>
            </a:r>
            <a:endParaRPr lang="pt-BR" sz="2600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t-BR" sz="2600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t-BR" sz="2800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t-BR" sz="2800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330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190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40080" cy="720080"/>
          </a:xfrm>
        </p:spPr>
        <p:txBody>
          <a:bodyPr>
            <a:normAutofit fontScale="90000"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Mudanças nos processos de aprendizagem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50070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Aprendizagem individual: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É no conceito da organização que o aprendizado ocorre (que autor nos lembra?)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t-B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t-B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Aprender a aprender</a:t>
            </a:r>
          </a:p>
          <a:p>
            <a:pPr marL="0" indent="0" algn="ctr">
              <a:lnSpc>
                <a:spcPct val="150000"/>
              </a:lnSpc>
              <a:buNone/>
            </a:pPr>
            <a:endParaRPr lang="pt-BR" sz="2800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pt-B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E a globalização com isso?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sz="330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190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40080" cy="720080"/>
          </a:xfrm>
        </p:spPr>
        <p:txBody>
          <a:bodyPr>
            <a:normAutofit fontScale="90000"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Mudanças nos processos de aprendizagem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92933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Quais são os reflexões do processo de globalização na capacitação profissional?</a:t>
            </a:r>
          </a:p>
          <a:p>
            <a:pPr marL="0" indent="0">
              <a:lnSpc>
                <a:spcPct val="150000"/>
              </a:lnSpc>
            </a:pPr>
            <a:r>
              <a:rPr lang="pt-B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Era virtual redefine o conceito de acesso à informação</a:t>
            </a:r>
          </a:p>
          <a:p>
            <a:pPr marL="0" indent="0">
              <a:lnSpc>
                <a:spcPct val="150000"/>
              </a:lnSpc>
            </a:pPr>
            <a:r>
              <a:rPr lang="pt-B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Países periféricos devem se adequar aos padrões  impostos pelos países “dominantes”</a:t>
            </a:r>
          </a:p>
          <a:p>
            <a:pPr marL="0" indent="0">
              <a:lnSpc>
                <a:spcPct val="150000"/>
              </a:lnSpc>
            </a:pPr>
            <a:r>
              <a:rPr lang="pt-B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Novo perfil profissional a partir das novas tecnologias da informação: </a:t>
            </a:r>
          </a:p>
          <a:p>
            <a:pPr marL="800100" lvl="2" indent="0">
              <a:lnSpc>
                <a:spcPct val="150000"/>
              </a:lnSpc>
            </a:pP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Profissionais mais flexíveis</a:t>
            </a:r>
          </a:p>
          <a:p>
            <a:pPr marL="800100" lvl="2" indent="0">
              <a:lnSpc>
                <a:spcPct val="150000"/>
              </a:lnSpc>
            </a:pP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Trabalhador multifuncional</a:t>
            </a:r>
          </a:p>
          <a:p>
            <a:pPr marL="0" indent="0">
              <a:lnSpc>
                <a:spcPct val="150000"/>
              </a:lnSpc>
            </a:pPr>
            <a:endParaRPr lang="pt-BR" sz="280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t-BR" sz="2800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330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190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40080" cy="72008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Usos da tecnologia na sociedade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92933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pt-BR" sz="2800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t-BR" sz="2800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t-BR" sz="2800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pt-B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Quem é o dono da informação hoje?</a:t>
            </a:r>
          </a:p>
          <a:p>
            <a:pPr marL="0" indent="0">
              <a:lnSpc>
                <a:spcPct val="150000"/>
              </a:lnSpc>
            </a:pPr>
            <a:endParaRPr lang="pt-BR" sz="280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t-BR" sz="2800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330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190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40080" cy="72008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Usos da tecnologia na sociedade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28596" y="1000108"/>
            <a:ext cx="8429684" cy="542928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pt-BR" sz="2600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Como qualquer outro processo de compra ou venda, a informação está submetida as regras de relações de propriedade (p. 38)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sz="2800" i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E mais: </a:t>
            </a:r>
            <a:r>
              <a:rPr lang="pt-B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é um instrumento ideológico</a:t>
            </a:r>
          </a:p>
          <a:p>
            <a:pPr marL="0" indent="0" algn="ctr">
              <a:lnSpc>
                <a:spcPct val="150000"/>
              </a:lnSpc>
              <a:buNone/>
            </a:pPr>
            <a:endParaRPr lang="pt-BR" sz="2800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t-BR" sz="2800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330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190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40080" cy="72008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Uso da tecnologia na sociedade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28596" y="1000108"/>
            <a:ext cx="8429684" cy="542928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pt-BR" sz="2600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Que tipo de informação é gerada, estocada, transmitida e manipulada pela revolução informacional?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sz="2800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Que tipo de informações “pobres” em conteúdo e “excesso” de publicidade tem sido dimensionadas?</a:t>
            </a:r>
          </a:p>
          <a:p>
            <a:pPr marL="0" indent="0" algn="ctr">
              <a:lnSpc>
                <a:spcPct val="150000"/>
              </a:lnSpc>
              <a:buNone/>
            </a:pPr>
            <a:endParaRPr lang="pt-BR" sz="2800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t-BR" sz="2800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330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190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Uso da tecnologia na sociedade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t-BR" sz="74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t-BR" sz="7400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pt-BR" sz="12800" b="1" dirty="0" smtClean="0">
                <a:latin typeface="Arial" pitchFamily="34" charset="0"/>
                <a:cs typeface="Arial" pitchFamily="34" charset="0"/>
              </a:rPr>
              <a:t>Algumas informações</a:t>
            </a:r>
          </a:p>
          <a:p>
            <a:pPr marL="0" indent="0">
              <a:lnSpc>
                <a:spcPct val="150000"/>
              </a:lnSpc>
              <a:buNone/>
            </a:pPr>
            <a:endParaRPr lang="pt-BR" sz="5900" dirty="0" smtClean="0">
              <a:latin typeface="Arial" pitchFamily="34" charset="0"/>
              <a:cs typeface="Arial" pitchFamily="34" charset="0"/>
            </a:endParaRPr>
          </a:p>
          <a:p>
            <a:pPr marL="1143000" indent="-1143000">
              <a:lnSpc>
                <a:spcPct val="150000"/>
              </a:lnSpc>
              <a:buAutoNum type="arabicPeriod"/>
            </a:pPr>
            <a:endParaRPr lang="pt-BR" sz="5900" b="1" dirty="0" smtClean="0">
              <a:latin typeface="Arial" pitchFamily="34" charset="0"/>
              <a:cs typeface="Arial" pitchFamily="34" charset="0"/>
            </a:endParaRPr>
          </a:p>
          <a:p>
            <a:pPr lvl="2">
              <a:lnSpc>
                <a:spcPct val="150000"/>
              </a:lnSpc>
            </a:pPr>
            <a:endParaRPr lang="pt-BR" sz="5100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</a:pPr>
            <a:endParaRPr lang="pt-BR" sz="9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pt-BR" sz="9600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endParaRPr lang="pt-BR" sz="28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                                               Algumas</a:t>
            </a:r>
          </a:p>
        </p:txBody>
      </p:sp>
    </p:spTree>
    <p:extLst>
      <p:ext uri="{BB962C8B-B14F-4D97-AF65-F5344CB8AC3E}">
        <p14:creationId xmlns="" xmlns:p14="http://schemas.microsoft.com/office/powerpoint/2010/main" val="301049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Organização da aula: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Retomar aula anterior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Mudanças da produção de informação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Mudanças no processo de aprendizagem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Usos da tecnologia na sociedade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Usos da tecnologia na educação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infantil atividade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ATIVIDADE DE REFLEXÃO – EM GRUPO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  <a:p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643042" y="2214554"/>
            <a:ext cx="68580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latin typeface="Calibri" pitchFamily="34" charset="0"/>
              </a:rPr>
              <a:t>http://cetic.br/pesquisa/domicilios/</a:t>
            </a:r>
            <a:endParaRPr lang="pt-BR" sz="2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sites mais popular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61693"/>
            <a:ext cx="8858280" cy="5851013"/>
          </a:xfrm>
          <a:prstGeom prst="rect">
            <a:avLst/>
          </a:prstGeom>
          <a:noFill/>
        </p:spPr>
      </p:pic>
      <p:sp>
        <p:nvSpPr>
          <p:cNvPr id="3" name="CaixaDeTexto 2"/>
          <p:cNvSpPr txBox="1"/>
          <p:nvPr/>
        </p:nvSpPr>
        <p:spPr>
          <a:xfrm>
            <a:off x="500034" y="6357958"/>
            <a:ext cx="8643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http://www.ecommercebrasil.com.br/noticias/facebook-e-lider-entre-redes-sociais-em-fevereiro-brasil-de-acordo-com-hitwise/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792088"/>
          </a:xfrm>
        </p:spPr>
        <p:txBody>
          <a:bodyPr>
            <a:normAutofit/>
          </a:bodyPr>
          <a:lstStyle/>
          <a:p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04800" y="1268760"/>
            <a:ext cx="8587680" cy="504056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t-BR" sz="74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t-BR" sz="7400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t-BR" sz="74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pt-BR" sz="11200" b="1" smtClean="0">
                <a:latin typeface="Arial" pitchFamily="34" charset="0"/>
                <a:cs typeface="Arial" pitchFamily="34" charset="0"/>
              </a:rPr>
              <a:t>ATIVIDADE PRÁTICA</a:t>
            </a:r>
            <a:r>
              <a:rPr lang="pt-BR" sz="112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 algn="ctr">
              <a:lnSpc>
                <a:spcPct val="150000"/>
              </a:lnSpc>
              <a:buNone/>
            </a:pPr>
            <a:endParaRPr lang="pt-BR" sz="112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pt-BR" sz="11200" b="1" dirty="0" smtClean="0">
                <a:latin typeface="Arial" pitchFamily="34" charset="0"/>
                <a:cs typeface="Arial" pitchFamily="34" charset="0"/>
              </a:rPr>
              <a:t>PRÓS E CONTRAS O ACESSO A INTERNET NA EDUCAÇÃO INFANTIL</a:t>
            </a:r>
          </a:p>
          <a:p>
            <a:pPr marL="0" indent="0">
              <a:lnSpc>
                <a:spcPct val="150000"/>
              </a:lnSpc>
              <a:buNone/>
            </a:pPr>
            <a:endParaRPr lang="pt-BR" sz="5900" dirty="0" smtClean="0">
              <a:latin typeface="Arial" pitchFamily="34" charset="0"/>
              <a:cs typeface="Arial" pitchFamily="34" charset="0"/>
            </a:endParaRPr>
          </a:p>
          <a:p>
            <a:pPr marL="1143000" indent="-1143000">
              <a:lnSpc>
                <a:spcPct val="150000"/>
              </a:lnSpc>
              <a:buAutoNum type="arabicPeriod"/>
            </a:pPr>
            <a:endParaRPr lang="pt-BR" sz="5900" b="1" dirty="0" smtClean="0">
              <a:latin typeface="Arial" pitchFamily="34" charset="0"/>
              <a:cs typeface="Arial" pitchFamily="34" charset="0"/>
            </a:endParaRPr>
          </a:p>
          <a:p>
            <a:pPr lvl="2">
              <a:lnSpc>
                <a:spcPct val="150000"/>
              </a:lnSpc>
            </a:pPr>
            <a:endParaRPr lang="pt-BR" sz="5100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</a:pPr>
            <a:endParaRPr lang="pt-BR" sz="9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pt-BR" sz="9600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endParaRPr lang="pt-BR" sz="28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                                               </a:t>
            </a:r>
          </a:p>
        </p:txBody>
      </p:sp>
    </p:spTree>
    <p:extLst>
      <p:ext uri="{BB962C8B-B14F-4D97-AF65-F5344CB8AC3E}">
        <p14:creationId xmlns="" xmlns:p14="http://schemas.microsoft.com/office/powerpoint/2010/main" val="301049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792088"/>
          </a:xfrm>
        </p:spPr>
        <p:txBody>
          <a:bodyPr>
            <a:normAutofit/>
          </a:bodyPr>
          <a:lstStyle/>
          <a:p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04800" y="1268760"/>
            <a:ext cx="8587680" cy="504056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t-BR" sz="74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t-BR" sz="7400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t-BR" sz="74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pt-BR" sz="11200" b="1" dirty="0" smtClean="0">
                <a:latin typeface="Arial" pitchFamily="34" charset="0"/>
                <a:cs typeface="Arial" pitchFamily="34" charset="0"/>
              </a:rPr>
              <a:t>Próxima aula – Filme</a:t>
            </a:r>
          </a:p>
          <a:p>
            <a:pPr marL="0" indent="0" algn="ctr">
              <a:lnSpc>
                <a:spcPct val="150000"/>
              </a:lnSpc>
              <a:buNone/>
            </a:pPr>
            <a:endParaRPr lang="pt-BR" sz="112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pt-BR" sz="11200" b="1" dirty="0" smtClean="0">
                <a:latin typeface="Arial" pitchFamily="34" charset="0"/>
                <a:cs typeface="Arial" pitchFamily="34" charset="0"/>
              </a:rPr>
              <a:t>SUPERVISÃO DE TRABALHOS</a:t>
            </a:r>
          </a:p>
          <a:p>
            <a:pPr marL="0" indent="0">
              <a:lnSpc>
                <a:spcPct val="150000"/>
              </a:lnSpc>
              <a:buNone/>
            </a:pPr>
            <a:endParaRPr lang="pt-BR" sz="5900" dirty="0" smtClean="0">
              <a:latin typeface="Arial" pitchFamily="34" charset="0"/>
              <a:cs typeface="Arial" pitchFamily="34" charset="0"/>
            </a:endParaRPr>
          </a:p>
          <a:p>
            <a:pPr marL="1143000" indent="-1143000">
              <a:lnSpc>
                <a:spcPct val="150000"/>
              </a:lnSpc>
              <a:buAutoNum type="arabicPeriod"/>
            </a:pPr>
            <a:endParaRPr lang="pt-BR" sz="5900" b="1" dirty="0" smtClean="0">
              <a:latin typeface="Arial" pitchFamily="34" charset="0"/>
              <a:cs typeface="Arial" pitchFamily="34" charset="0"/>
            </a:endParaRPr>
          </a:p>
          <a:p>
            <a:pPr lvl="2">
              <a:lnSpc>
                <a:spcPct val="150000"/>
              </a:lnSpc>
            </a:pPr>
            <a:endParaRPr lang="pt-BR" sz="5100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</a:pPr>
            <a:endParaRPr lang="pt-BR" sz="9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pt-BR" sz="9600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endParaRPr lang="pt-BR" sz="28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                                               </a:t>
            </a:r>
          </a:p>
        </p:txBody>
      </p:sp>
    </p:spTree>
    <p:extLst>
      <p:ext uri="{BB962C8B-B14F-4D97-AF65-F5344CB8AC3E}">
        <p14:creationId xmlns="" xmlns:p14="http://schemas.microsoft.com/office/powerpoint/2010/main" val="301049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bibliografia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AULA ANTERIOR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Espaço Reservado para Conteúdo 3" descr="http://4.bp.blogspot.com/-ItajqFLIW0k/U0sfMa9j5cI/AAAAAAAAFrA/dqfDoFNKXX4/s1600/incognita.pn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533" y="1975874"/>
            <a:ext cx="2933334" cy="368254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ixaDeTexto 6"/>
          <p:cNvSpPr txBox="1"/>
          <p:nvPr/>
        </p:nvSpPr>
        <p:spPr>
          <a:xfrm>
            <a:off x="6300192" y="4509120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>
                <a:latin typeface="Arial" pitchFamily="34" charset="0"/>
                <a:cs typeface="Arial" pitchFamily="34" charset="0"/>
              </a:rPr>
              <a:t>Dúvidas?</a:t>
            </a:r>
            <a:endParaRPr lang="pt-BR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8487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40080" cy="72008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Mudanças na produção da informação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1554162"/>
            <a:ext cx="8740080" cy="497118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240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Onde está a sabedoria que perdemos no conhecimento</a:t>
            </a:r>
          </a:p>
          <a:p>
            <a:pPr marL="0" indent="0" algn="just">
              <a:buNone/>
            </a:pPr>
            <a:endParaRPr lang="pt-BR" b="1" i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Onde esta o conhecimento que perdemos na informação</a:t>
            </a:r>
            <a:r>
              <a:rPr lang="pt-B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		</a:t>
            </a:r>
          </a:p>
          <a:p>
            <a:pPr marL="0" indent="0" algn="just">
              <a:buNone/>
            </a:pPr>
            <a:r>
              <a:rPr lang="pt-B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		</a:t>
            </a:r>
          </a:p>
          <a:p>
            <a:pPr marL="0" indent="0">
              <a:buNone/>
            </a:pPr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	</a:t>
            </a:r>
            <a: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		</a:t>
            </a:r>
            <a:r>
              <a:rPr lang="pt-B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r>
              <a:rPr lang="pt-B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		</a:t>
            </a:r>
            <a:endParaRPr lang="pt-BR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190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40080" cy="72008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Mudanças na produção da informação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1554162"/>
            <a:ext cx="8740080" cy="497118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240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Mudanças na produção:</a:t>
            </a:r>
          </a:p>
          <a:p>
            <a:pPr marL="800100" lvl="2" indent="0" algn="just"/>
            <a:endParaRPr lang="pt-BR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800100" lvl="2" indent="0" algn="just"/>
            <a:r>
              <a:rPr lang="pt-B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Produção Just in time</a:t>
            </a:r>
          </a:p>
          <a:p>
            <a:pPr marL="800100" lvl="2" indent="0" algn="just"/>
            <a:r>
              <a:rPr lang="pt-B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Organização em rede</a:t>
            </a:r>
          </a:p>
          <a:p>
            <a:pPr marL="800100" lvl="2" indent="0" algn="just"/>
            <a:r>
              <a:rPr lang="pt-B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Comercio eletrônico</a:t>
            </a:r>
          </a:p>
          <a:p>
            <a:pPr marL="0" indent="0" algn="just">
              <a:buNone/>
            </a:pPr>
            <a:r>
              <a:rPr lang="pt-B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		</a:t>
            </a:r>
          </a:p>
          <a:p>
            <a:pPr marL="0" indent="0">
              <a:buNone/>
            </a:pPr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	</a:t>
            </a:r>
            <a: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		</a:t>
            </a:r>
            <a:r>
              <a:rPr lang="pt-B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r>
              <a:rPr lang="pt-B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		</a:t>
            </a:r>
            <a:endParaRPr lang="pt-BR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190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40080" cy="72008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Mudanças na produção da informação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1554162"/>
            <a:ext cx="8740080" cy="497118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240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Premissa:</a:t>
            </a:r>
          </a:p>
          <a:p>
            <a:pPr marL="0" indent="0" algn="just">
              <a:buNone/>
            </a:pPr>
            <a:endParaRPr lang="pt-BR" sz="2800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	</a:t>
            </a:r>
            <a:r>
              <a:rPr lang="pt-B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Inteligência e competência humana sempre estiveram no cerne do desenvolvimento humano</a:t>
            </a:r>
          </a:p>
          <a:p>
            <a:pPr marL="0" indent="0" algn="just">
              <a:buNone/>
            </a:pPr>
            <a:r>
              <a:rPr lang="pt-B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		</a:t>
            </a:r>
          </a:p>
          <a:p>
            <a:pPr marL="0" indent="0">
              <a:buNone/>
            </a:pPr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	</a:t>
            </a:r>
            <a: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		</a:t>
            </a:r>
            <a:r>
              <a:rPr lang="pt-B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r>
              <a:rPr lang="pt-B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		</a:t>
            </a:r>
            <a:endParaRPr lang="pt-BR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190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40080" cy="72008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Mudanças na produção da informação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0" y="1554162"/>
            <a:ext cx="8991600" cy="58039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240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330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pt-BR" sz="33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O que mudou?</a:t>
            </a:r>
          </a:p>
          <a:p>
            <a:pPr marL="0" indent="0" algn="just">
              <a:buNone/>
            </a:pPr>
            <a:r>
              <a:rPr lang="pt-B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		</a:t>
            </a:r>
          </a:p>
          <a:p>
            <a:pPr marL="0" indent="0">
              <a:buNone/>
            </a:pPr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	</a:t>
            </a:r>
            <a: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		</a:t>
            </a:r>
            <a:r>
              <a:rPr lang="pt-B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r>
              <a:rPr lang="pt-B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		</a:t>
            </a:r>
            <a:endParaRPr lang="pt-BR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190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40080" cy="72008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Mudanças na produção da informação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500034" y="1357298"/>
            <a:ext cx="8358246" cy="471490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endParaRPr lang="pt-BR" sz="240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A teoria econômica tradicional não explica o novo sistema econômico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sz="3300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pt-BR" sz="33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SOCIEDADE DO CONHECIMENTO</a:t>
            </a:r>
          </a:p>
          <a:p>
            <a:pPr marL="0" indent="0" algn="just">
              <a:buNone/>
            </a:pPr>
            <a:r>
              <a:rPr lang="pt-B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		</a:t>
            </a:r>
          </a:p>
          <a:p>
            <a:pPr marL="0" indent="0">
              <a:buNone/>
            </a:pPr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	</a:t>
            </a:r>
            <a: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		</a:t>
            </a:r>
            <a:r>
              <a:rPr lang="pt-B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r>
              <a:rPr lang="pt-B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		</a:t>
            </a:r>
            <a:endParaRPr lang="pt-BR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190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40080" cy="72008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Mudanças na produção da informação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500034" y="1357298"/>
            <a:ext cx="8358246" cy="4714908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endParaRPr lang="pt-BR" sz="240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33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Inovações tecnológicas como a utilização do conhecimento sobre novas formas de produzir e comercializar bens e serviços </a:t>
            </a:r>
            <a:r>
              <a:rPr lang="pt-BR" sz="3300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(p. 31)</a:t>
            </a:r>
          </a:p>
          <a:p>
            <a:pPr marL="0" indent="0" algn="just">
              <a:buNone/>
            </a:pPr>
            <a:r>
              <a:rPr lang="pt-B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		</a:t>
            </a:r>
          </a:p>
          <a:p>
            <a:pPr marL="0" indent="0">
              <a:buNone/>
            </a:pPr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	</a:t>
            </a:r>
            <a: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		</a:t>
            </a:r>
            <a:r>
              <a:rPr lang="pt-B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r>
              <a:rPr lang="pt-B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		</a:t>
            </a:r>
            <a:endParaRPr lang="pt-BR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190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gem">
  <a:themeElements>
    <a:clrScheme name="Origem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Viagem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gem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2468</TotalTime>
  <Words>495</Words>
  <Application>Microsoft Office PowerPoint</Application>
  <PresentationFormat>Apresentação na tela (4:3)</PresentationFormat>
  <Paragraphs>225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5" baseType="lpstr">
      <vt:lpstr>Viagem</vt:lpstr>
      <vt:lpstr>Fundamentos econômicos da educação Docente Amélia Artes PRIMEIRO semestre de 2015 FEUSP  </vt:lpstr>
      <vt:lpstr>Organização da aula:</vt:lpstr>
      <vt:lpstr>AULA ANTERIOR</vt:lpstr>
      <vt:lpstr>Mudanças na produção da informação</vt:lpstr>
      <vt:lpstr>Mudanças na produção da informação</vt:lpstr>
      <vt:lpstr>Mudanças na produção da informação</vt:lpstr>
      <vt:lpstr>Mudanças na produção da informação</vt:lpstr>
      <vt:lpstr>Mudanças na produção da informação</vt:lpstr>
      <vt:lpstr>Mudanças na produção da informação</vt:lpstr>
      <vt:lpstr>Mudanças na produção da informação</vt:lpstr>
      <vt:lpstr>Mudanças na produção da informação</vt:lpstr>
      <vt:lpstr>Mudanças na produção da informação</vt:lpstr>
      <vt:lpstr>Mudanças na produção da informação</vt:lpstr>
      <vt:lpstr>Mudanças nos processos de aprendizagem</vt:lpstr>
      <vt:lpstr>Mudanças nos processos de aprendizagem</vt:lpstr>
      <vt:lpstr>Usos da tecnologia na sociedade</vt:lpstr>
      <vt:lpstr>Usos da tecnologia na sociedade</vt:lpstr>
      <vt:lpstr>Uso da tecnologia na sociedade</vt:lpstr>
      <vt:lpstr>Uso da tecnologia na sociedade</vt:lpstr>
      <vt:lpstr>Slide 20</vt:lpstr>
      <vt:lpstr>Slide 21</vt:lpstr>
      <vt:lpstr>Slide 22</vt:lpstr>
      <vt:lpstr>Slide 23</vt:lpstr>
      <vt:lpstr>bibliografia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POEB 1: Licenciatura Pedagogia Docente Amélia Artes PRIMEIRO semestre de 2015 FEUSP</dc:title>
  <dc:creator>Amelia</dc:creator>
  <cp:lastModifiedBy>Amelia</cp:lastModifiedBy>
  <cp:revision>164</cp:revision>
  <dcterms:created xsi:type="dcterms:W3CDTF">2015-01-27T17:50:53Z</dcterms:created>
  <dcterms:modified xsi:type="dcterms:W3CDTF">2015-05-13T13:40:17Z</dcterms:modified>
</cp:coreProperties>
</file>