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4" r:id="rId3"/>
    <p:sldId id="257" r:id="rId4"/>
    <p:sldId id="266" r:id="rId5"/>
    <p:sldId id="258" r:id="rId6"/>
    <p:sldId id="263" r:id="rId7"/>
    <p:sldId id="267" r:id="rId8"/>
    <p:sldId id="262" r:id="rId9"/>
    <p:sldId id="261" r:id="rId10"/>
    <p:sldId id="270" r:id="rId11"/>
    <p:sldId id="271" r:id="rId12"/>
    <p:sldId id="272" r:id="rId13"/>
    <p:sldId id="273" r:id="rId14"/>
    <p:sldId id="274" r:id="rId15"/>
    <p:sldId id="269" r:id="rId16"/>
    <p:sldId id="277" r:id="rId17"/>
    <p:sldId id="260" r:id="rId18"/>
    <p:sldId id="268" r:id="rId1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249" autoAdjust="0"/>
  </p:normalViewPr>
  <p:slideViewPr>
    <p:cSldViewPr snapToGrid="0">
      <p:cViewPr varScale="1">
        <p:scale>
          <a:sx n="72" d="100"/>
          <a:sy n="72" d="100"/>
        </p:scale>
        <p:origin x="618" y="66"/>
      </p:cViewPr>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63DB32-2505-4FC4-A62A-815ED500C713}" type="datetimeFigureOut">
              <a:rPr lang="pt-BR" smtClean="0"/>
              <a:t>10/11/2020</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CA96C1-112B-40A8-8375-18DE6A3E7B97}" type="slidenum">
              <a:rPr lang="pt-BR" smtClean="0"/>
              <a:t>‹nº›</a:t>
            </a:fld>
            <a:endParaRPr lang="pt-BR"/>
          </a:p>
        </p:txBody>
      </p:sp>
    </p:spTree>
    <p:extLst>
      <p:ext uri="{BB962C8B-B14F-4D97-AF65-F5344CB8AC3E}">
        <p14:creationId xmlns:p14="http://schemas.microsoft.com/office/powerpoint/2010/main" val="1002256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34CA96C1-112B-40A8-8375-18DE6A3E7B97}" type="slidenum">
              <a:rPr lang="pt-BR" smtClean="0"/>
              <a:t>1</a:t>
            </a:fld>
            <a:endParaRPr lang="pt-BR"/>
          </a:p>
        </p:txBody>
      </p:sp>
    </p:spTree>
    <p:extLst>
      <p:ext uri="{BB962C8B-B14F-4D97-AF65-F5344CB8AC3E}">
        <p14:creationId xmlns:p14="http://schemas.microsoft.com/office/powerpoint/2010/main" val="3857738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34CA96C1-112B-40A8-8375-18DE6A3E7B97}" type="slidenum">
              <a:rPr lang="pt-BR" smtClean="0"/>
              <a:t>2</a:t>
            </a:fld>
            <a:endParaRPr lang="pt-BR"/>
          </a:p>
        </p:txBody>
      </p:sp>
    </p:spTree>
    <p:extLst>
      <p:ext uri="{BB962C8B-B14F-4D97-AF65-F5344CB8AC3E}">
        <p14:creationId xmlns:p14="http://schemas.microsoft.com/office/powerpoint/2010/main" val="1871689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34CA96C1-112B-40A8-8375-18DE6A3E7B97}" type="slidenum">
              <a:rPr lang="pt-BR" smtClean="0"/>
              <a:t>7</a:t>
            </a:fld>
            <a:endParaRPr lang="pt-BR"/>
          </a:p>
        </p:txBody>
      </p:sp>
    </p:spTree>
    <p:extLst>
      <p:ext uri="{BB962C8B-B14F-4D97-AF65-F5344CB8AC3E}">
        <p14:creationId xmlns:p14="http://schemas.microsoft.com/office/powerpoint/2010/main" val="4077544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618D7C-F3C1-46E4-B48D-410ACEB822AB}"/>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D09E99B6-A2A8-48CD-9583-922BF68F91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24FA6CD8-A255-4E51-BB40-29B0E4B9485F}"/>
              </a:ext>
            </a:extLst>
          </p:cNvPr>
          <p:cNvSpPr>
            <a:spLocks noGrp="1"/>
          </p:cNvSpPr>
          <p:nvPr>
            <p:ph type="dt" sz="half" idx="10"/>
          </p:nvPr>
        </p:nvSpPr>
        <p:spPr/>
        <p:txBody>
          <a:bodyPr/>
          <a:lstStyle/>
          <a:p>
            <a:fld id="{A299DD61-D5DA-460E-922B-E0EF7416638E}" type="datetimeFigureOut">
              <a:rPr lang="pt-BR" smtClean="0"/>
              <a:t>10/11/2020</a:t>
            </a:fld>
            <a:endParaRPr lang="pt-BR"/>
          </a:p>
        </p:txBody>
      </p:sp>
      <p:sp>
        <p:nvSpPr>
          <p:cNvPr id="5" name="Espaço Reservado para Rodapé 4">
            <a:extLst>
              <a:ext uri="{FF2B5EF4-FFF2-40B4-BE49-F238E27FC236}">
                <a16:creationId xmlns:a16="http://schemas.microsoft.com/office/drawing/2014/main" id="{8C796C2F-5384-4533-80C9-93BAB652629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E1B3F71-4CB5-4AE9-9DB8-DFE80FF0E5C9}"/>
              </a:ext>
            </a:extLst>
          </p:cNvPr>
          <p:cNvSpPr>
            <a:spLocks noGrp="1"/>
          </p:cNvSpPr>
          <p:nvPr>
            <p:ph type="sldNum" sz="quarter" idx="12"/>
          </p:nvPr>
        </p:nvSpPr>
        <p:spPr/>
        <p:txBody>
          <a:bodyPr/>
          <a:lstStyle/>
          <a:p>
            <a:fld id="{EFF6E77C-1191-42B2-BEA0-DAE029BAFF4E}" type="slidenum">
              <a:rPr lang="pt-BR" smtClean="0"/>
              <a:t>‹nº›</a:t>
            </a:fld>
            <a:endParaRPr lang="pt-BR"/>
          </a:p>
        </p:txBody>
      </p:sp>
    </p:spTree>
    <p:extLst>
      <p:ext uri="{BB962C8B-B14F-4D97-AF65-F5344CB8AC3E}">
        <p14:creationId xmlns:p14="http://schemas.microsoft.com/office/powerpoint/2010/main" val="1832418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F48A44-1A1F-433B-8C59-9A15D648F2F1}"/>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DFBC7671-31F5-401E-936D-95972C52017C}"/>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4E5F807-5E2F-4B5C-8A7C-F17B9D60D8A2}"/>
              </a:ext>
            </a:extLst>
          </p:cNvPr>
          <p:cNvSpPr>
            <a:spLocks noGrp="1"/>
          </p:cNvSpPr>
          <p:nvPr>
            <p:ph type="dt" sz="half" idx="10"/>
          </p:nvPr>
        </p:nvSpPr>
        <p:spPr/>
        <p:txBody>
          <a:bodyPr/>
          <a:lstStyle/>
          <a:p>
            <a:fld id="{A299DD61-D5DA-460E-922B-E0EF7416638E}" type="datetimeFigureOut">
              <a:rPr lang="pt-BR" smtClean="0"/>
              <a:t>10/11/2020</a:t>
            </a:fld>
            <a:endParaRPr lang="pt-BR"/>
          </a:p>
        </p:txBody>
      </p:sp>
      <p:sp>
        <p:nvSpPr>
          <p:cNvPr id="5" name="Espaço Reservado para Rodapé 4">
            <a:extLst>
              <a:ext uri="{FF2B5EF4-FFF2-40B4-BE49-F238E27FC236}">
                <a16:creationId xmlns:a16="http://schemas.microsoft.com/office/drawing/2014/main" id="{59E7376F-89D2-4077-A169-3ECEC0395A4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CC0676A-79B3-42B6-8D58-D51A266A44C7}"/>
              </a:ext>
            </a:extLst>
          </p:cNvPr>
          <p:cNvSpPr>
            <a:spLocks noGrp="1"/>
          </p:cNvSpPr>
          <p:nvPr>
            <p:ph type="sldNum" sz="quarter" idx="12"/>
          </p:nvPr>
        </p:nvSpPr>
        <p:spPr/>
        <p:txBody>
          <a:bodyPr/>
          <a:lstStyle/>
          <a:p>
            <a:fld id="{EFF6E77C-1191-42B2-BEA0-DAE029BAFF4E}" type="slidenum">
              <a:rPr lang="pt-BR" smtClean="0"/>
              <a:t>‹nº›</a:t>
            </a:fld>
            <a:endParaRPr lang="pt-BR"/>
          </a:p>
        </p:txBody>
      </p:sp>
    </p:spTree>
    <p:extLst>
      <p:ext uri="{BB962C8B-B14F-4D97-AF65-F5344CB8AC3E}">
        <p14:creationId xmlns:p14="http://schemas.microsoft.com/office/powerpoint/2010/main" val="4103893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55751EB-6509-439E-A5F1-9DDEEC1046C0}"/>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51036D71-72BD-4E0D-86D2-68BCDD159F89}"/>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23E0FED-A28B-4F23-9659-29D05117CD95}"/>
              </a:ext>
            </a:extLst>
          </p:cNvPr>
          <p:cNvSpPr>
            <a:spLocks noGrp="1"/>
          </p:cNvSpPr>
          <p:nvPr>
            <p:ph type="dt" sz="half" idx="10"/>
          </p:nvPr>
        </p:nvSpPr>
        <p:spPr/>
        <p:txBody>
          <a:bodyPr/>
          <a:lstStyle/>
          <a:p>
            <a:fld id="{A299DD61-D5DA-460E-922B-E0EF7416638E}" type="datetimeFigureOut">
              <a:rPr lang="pt-BR" smtClean="0"/>
              <a:t>10/11/2020</a:t>
            </a:fld>
            <a:endParaRPr lang="pt-BR"/>
          </a:p>
        </p:txBody>
      </p:sp>
      <p:sp>
        <p:nvSpPr>
          <p:cNvPr id="5" name="Espaço Reservado para Rodapé 4">
            <a:extLst>
              <a:ext uri="{FF2B5EF4-FFF2-40B4-BE49-F238E27FC236}">
                <a16:creationId xmlns:a16="http://schemas.microsoft.com/office/drawing/2014/main" id="{DA985807-B2DF-4A6B-843B-E152F2F11FD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1A288B0-8578-4688-8D35-F4A0B33CEE58}"/>
              </a:ext>
            </a:extLst>
          </p:cNvPr>
          <p:cNvSpPr>
            <a:spLocks noGrp="1"/>
          </p:cNvSpPr>
          <p:nvPr>
            <p:ph type="sldNum" sz="quarter" idx="12"/>
          </p:nvPr>
        </p:nvSpPr>
        <p:spPr/>
        <p:txBody>
          <a:bodyPr/>
          <a:lstStyle/>
          <a:p>
            <a:fld id="{EFF6E77C-1191-42B2-BEA0-DAE029BAFF4E}" type="slidenum">
              <a:rPr lang="pt-BR" smtClean="0"/>
              <a:t>‹nº›</a:t>
            </a:fld>
            <a:endParaRPr lang="pt-BR"/>
          </a:p>
        </p:txBody>
      </p:sp>
    </p:spTree>
    <p:extLst>
      <p:ext uri="{BB962C8B-B14F-4D97-AF65-F5344CB8AC3E}">
        <p14:creationId xmlns:p14="http://schemas.microsoft.com/office/powerpoint/2010/main" val="3213103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042858-8600-4787-ABA2-6BCFD0E95264}"/>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AB084923-2E34-4594-8599-F71DFD1B316A}"/>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0AA754B-C1BB-4D0D-A504-86376618B84C}"/>
              </a:ext>
            </a:extLst>
          </p:cNvPr>
          <p:cNvSpPr>
            <a:spLocks noGrp="1"/>
          </p:cNvSpPr>
          <p:nvPr>
            <p:ph type="dt" sz="half" idx="10"/>
          </p:nvPr>
        </p:nvSpPr>
        <p:spPr/>
        <p:txBody>
          <a:bodyPr/>
          <a:lstStyle/>
          <a:p>
            <a:fld id="{A299DD61-D5DA-460E-922B-E0EF7416638E}" type="datetimeFigureOut">
              <a:rPr lang="pt-BR" smtClean="0"/>
              <a:t>10/11/2020</a:t>
            </a:fld>
            <a:endParaRPr lang="pt-BR"/>
          </a:p>
        </p:txBody>
      </p:sp>
      <p:sp>
        <p:nvSpPr>
          <p:cNvPr id="5" name="Espaço Reservado para Rodapé 4">
            <a:extLst>
              <a:ext uri="{FF2B5EF4-FFF2-40B4-BE49-F238E27FC236}">
                <a16:creationId xmlns:a16="http://schemas.microsoft.com/office/drawing/2014/main" id="{2F928719-CEA1-4DE0-8E8A-EAEF2DECE4C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9493302-D256-4A91-80E9-B7F58C7D8CC1}"/>
              </a:ext>
            </a:extLst>
          </p:cNvPr>
          <p:cNvSpPr>
            <a:spLocks noGrp="1"/>
          </p:cNvSpPr>
          <p:nvPr>
            <p:ph type="sldNum" sz="quarter" idx="12"/>
          </p:nvPr>
        </p:nvSpPr>
        <p:spPr/>
        <p:txBody>
          <a:bodyPr/>
          <a:lstStyle/>
          <a:p>
            <a:fld id="{EFF6E77C-1191-42B2-BEA0-DAE029BAFF4E}" type="slidenum">
              <a:rPr lang="pt-BR" smtClean="0"/>
              <a:t>‹nº›</a:t>
            </a:fld>
            <a:endParaRPr lang="pt-BR"/>
          </a:p>
        </p:txBody>
      </p:sp>
    </p:spTree>
    <p:extLst>
      <p:ext uri="{BB962C8B-B14F-4D97-AF65-F5344CB8AC3E}">
        <p14:creationId xmlns:p14="http://schemas.microsoft.com/office/powerpoint/2010/main" val="213718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3CD44C-C947-46A6-BF31-9280BFF4E0CA}"/>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BA0AC283-6D69-4195-9CE7-9995D81D15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F24DD41A-79BC-4C3F-AD0C-95502B940B14}"/>
              </a:ext>
            </a:extLst>
          </p:cNvPr>
          <p:cNvSpPr>
            <a:spLocks noGrp="1"/>
          </p:cNvSpPr>
          <p:nvPr>
            <p:ph type="dt" sz="half" idx="10"/>
          </p:nvPr>
        </p:nvSpPr>
        <p:spPr/>
        <p:txBody>
          <a:bodyPr/>
          <a:lstStyle/>
          <a:p>
            <a:fld id="{A299DD61-D5DA-460E-922B-E0EF7416638E}" type="datetimeFigureOut">
              <a:rPr lang="pt-BR" smtClean="0"/>
              <a:t>10/11/2020</a:t>
            </a:fld>
            <a:endParaRPr lang="pt-BR"/>
          </a:p>
        </p:txBody>
      </p:sp>
      <p:sp>
        <p:nvSpPr>
          <p:cNvPr id="5" name="Espaço Reservado para Rodapé 4">
            <a:extLst>
              <a:ext uri="{FF2B5EF4-FFF2-40B4-BE49-F238E27FC236}">
                <a16:creationId xmlns:a16="http://schemas.microsoft.com/office/drawing/2014/main" id="{EF08DE6E-F005-4AD9-924C-D663B35CEF6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4E25652-F29B-49B8-90FE-EE8978126DBA}"/>
              </a:ext>
            </a:extLst>
          </p:cNvPr>
          <p:cNvSpPr>
            <a:spLocks noGrp="1"/>
          </p:cNvSpPr>
          <p:nvPr>
            <p:ph type="sldNum" sz="quarter" idx="12"/>
          </p:nvPr>
        </p:nvSpPr>
        <p:spPr/>
        <p:txBody>
          <a:bodyPr/>
          <a:lstStyle/>
          <a:p>
            <a:fld id="{EFF6E77C-1191-42B2-BEA0-DAE029BAFF4E}" type="slidenum">
              <a:rPr lang="pt-BR" smtClean="0"/>
              <a:t>‹nº›</a:t>
            </a:fld>
            <a:endParaRPr lang="pt-BR"/>
          </a:p>
        </p:txBody>
      </p:sp>
    </p:spTree>
    <p:extLst>
      <p:ext uri="{BB962C8B-B14F-4D97-AF65-F5344CB8AC3E}">
        <p14:creationId xmlns:p14="http://schemas.microsoft.com/office/powerpoint/2010/main" val="1387343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5BEEC6-8655-497E-A745-708DAF0A9308}"/>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3D89C35-2022-43A2-AF13-23A45D68FAC0}"/>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702650B0-F232-445D-AC69-9A4DC2AEB316}"/>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04184B7E-65FB-49CC-9B08-F5C287D9A296}"/>
              </a:ext>
            </a:extLst>
          </p:cNvPr>
          <p:cNvSpPr>
            <a:spLocks noGrp="1"/>
          </p:cNvSpPr>
          <p:nvPr>
            <p:ph type="dt" sz="half" idx="10"/>
          </p:nvPr>
        </p:nvSpPr>
        <p:spPr/>
        <p:txBody>
          <a:bodyPr/>
          <a:lstStyle/>
          <a:p>
            <a:fld id="{A299DD61-D5DA-460E-922B-E0EF7416638E}" type="datetimeFigureOut">
              <a:rPr lang="pt-BR" smtClean="0"/>
              <a:t>10/11/2020</a:t>
            </a:fld>
            <a:endParaRPr lang="pt-BR"/>
          </a:p>
        </p:txBody>
      </p:sp>
      <p:sp>
        <p:nvSpPr>
          <p:cNvPr id="6" name="Espaço Reservado para Rodapé 5">
            <a:extLst>
              <a:ext uri="{FF2B5EF4-FFF2-40B4-BE49-F238E27FC236}">
                <a16:creationId xmlns:a16="http://schemas.microsoft.com/office/drawing/2014/main" id="{33B3B3A0-848E-404D-913D-9A8EFE87DBC1}"/>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96D7744-DAD1-4E34-98BF-7A2D51D6D77F}"/>
              </a:ext>
            </a:extLst>
          </p:cNvPr>
          <p:cNvSpPr>
            <a:spLocks noGrp="1"/>
          </p:cNvSpPr>
          <p:nvPr>
            <p:ph type="sldNum" sz="quarter" idx="12"/>
          </p:nvPr>
        </p:nvSpPr>
        <p:spPr/>
        <p:txBody>
          <a:bodyPr/>
          <a:lstStyle/>
          <a:p>
            <a:fld id="{EFF6E77C-1191-42B2-BEA0-DAE029BAFF4E}" type="slidenum">
              <a:rPr lang="pt-BR" smtClean="0"/>
              <a:t>‹nº›</a:t>
            </a:fld>
            <a:endParaRPr lang="pt-BR"/>
          </a:p>
        </p:txBody>
      </p:sp>
    </p:spTree>
    <p:extLst>
      <p:ext uri="{BB962C8B-B14F-4D97-AF65-F5344CB8AC3E}">
        <p14:creationId xmlns:p14="http://schemas.microsoft.com/office/powerpoint/2010/main" val="3975779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DC6A51-DC6E-4DBF-B45F-FC9E27CCFBA1}"/>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AC147905-3729-4DBF-B87F-95C83F696F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4EF4201B-8E35-438D-99D8-D4E33B8690B2}"/>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FCE1A2A5-89C3-42AB-828A-4A6ED5C59F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B1FA27D9-FCF9-4F77-B272-19F5F4DD3F0D}"/>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87447BE8-EA5B-4E15-8FE1-E3DA818C0923}"/>
              </a:ext>
            </a:extLst>
          </p:cNvPr>
          <p:cNvSpPr>
            <a:spLocks noGrp="1"/>
          </p:cNvSpPr>
          <p:nvPr>
            <p:ph type="dt" sz="half" idx="10"/>
          </p:nvPr>
        </p:nvSpPr>
        <p:spPr/>
        <p:txBody>
          <a:bodyPr/>
          <a:lstStyle/>
          <a:p>
            <a:fld id="{A299DD61-D5DA-460E-922B-E0EF7416638E}" type="datetimeFigureOut">
              <a:rPr lang="pt-BR" smtClean="0"/>
              <a:t>10/11/2020</a:t>
            </a:fld>
            <a:endParaRPr lang="pt-BR"/>
          </a:p>
        </p:txBody>
      </p:sp>
      <p:sp>
        <p:nvSpPr>
          <p:cNvPr id="8" name="Espaço Reservado para Rodapé 7">
            <a:extLst>
              <a:ext uri="{FF2B5EF4-FFF2-40B4-BE49-F238E27FC236}">
                <a16:creationId xmlns:a16="http://schemas.microsoft.com/office/drawing/2014/main" id="{81E2A0CC-DB41-474D-9151-50C8CA6862A2}"/>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81059B78-2666-4031-8D7A-ECB3B2F5B87F}"/>
              </a:ext>
            </a:extLst>
          </p:cNvPr>
          <p:cNvSpPr>
            <a:spLocks noGrp="1"/>
          </p:cNvSpPr>
          <p:nvPr>
            <p:ph type="sldNum" sz="quarter" idx="12"/>
          </p:nvPr>
        </p:nvSpPr>
        <p:spPr/>
        <p:txBody>
          <a:bodyPr/>
          <a:lstStyle/>
          <a:p>
            <a:fld id="{EFF6E77C-1191-42B2-BEA0-DAE029BAFF4E}" type="slidenum">
              <a:rPr lang="pt-BR" smtClean="0"/>
              <a:t>‹nº›</a:t>
            </a:fld>
            <a:endParaRPr lang="pt-BR"/>
          </a:p>
        </p:txBody>
      </p:sp>
    </p:spTree>
    <p:extLst>
      <p:ext uri="{BB962C8B-B14F-4D97-AF65-F5344CB8AC3E}">
        <p14:creationId xmlns:p14="http://schemas.microsoft.com/office/powerpoint/2010/main" val="719055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7B1A55-DB9B-4E02-B27F-9B3AA933C3B1}"/>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41C298A9-7E2B-4B9E-AB97-496DC62B8D84}"/>
              </a:ext>
            </a:extLst>
          </p:cNvPr>
          <p:cNvSpPr>
            <a:spLocks noGrp="1"/>
          </p:cNvSpPr>
          <p:nvPr>
            <p:ph type="dt" sz="half" idx="10"/>
          </p:nvPr>
        </p:nvSpPr>
        <p:spPr/>
        <p:txBody>
          <a:bodyPr/>
          <a:lstStyle/>
          <a:p>
            <a:fld id="{A299DD61-D5DA-460E-922B-E0EF7416638E}" type="datetimeFigureOut">
              <a:rPr lang="pt-BR" smtClean="0"/>
              <a:t>10/11/2020</a:t>
            </a:fld>
            <a:endParaRPr lang="pt-BR"/>
          </a:p>
        </p:txBody>
      </p:sp>
      <p:sp>
        <p:nvSpPr>
          <p:cNvPr id="4" name="Espaço Reservado para Rodapé 3">
            <a:extLst>
              <a:ext uri="{FF2B5EF4-FFF2-40B4-BE49-F238E27FC236}">
                <a16:creationId xmlns:a16="http://schemas.microsoft.com/office/drawing/2014/main" id="{90520BB3-291C-45B9-8BCF-D2E04A5719AC}"/>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B8D3B631-0ED7-41DA-AFD1-D5970CD81003}"/>
              </a:ext>
            </a:extLst>
          </p:cNvPr>
          <p:cNvSpPr>
            <a:spLocks noGrp="1"/>
          </p:cNvSpPr>
          <p:nvPr>
            <p:ph type="sldNum" sz="quarter" idx="12"/>
          </p:nvPr>
        </p:nvSpPr>
        <p:spPr/>
        <p:txBody>
          <a:bodyPr/>
          <a:lstStyle/>
          <a:p>
            <a:fld id="{EFF6E77C-1191-42B2-BEA0-DAE029BAFF4E}" type="slidenum">
              <a:rPr lang="pt-BR" smtClean="0"/>
              <a:t>‹nº›</a:t>
            </a:fld>
            <a:endParaRPr lang="pt-BR"/>
          </a:p>
        </p:txBody>
      </p:sp>
    </p:spTree>
    <p:extLst>
      <p:ext uri="{BB962C8B-B14F-4D97-AF65-F5344CB8AC3E}">
        <p14:creationId xmlns:p14="http://schemas.microsoft.com/office/powerpoint/2010/main" val="2322179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881AA1FD-06CA-4FBB-85D1-9D0CE61CAB77}"/>
              </a:ext>
            </a:extLst>
          </p:cNvPr>
          <p:cNvSpPr>
            <a:spLocks noGrp="1"/>
          </p:cNvSpPr>
          <p:nvPr>
            <p:ph type="dt" sz="half" idx="10"/>
          </p:nvPr>
        </p:nvSpPr>
        <p:spPr/>
        <p:txBody>
          <a:bodyPr/>
          <a:lstStyle/>
          <a:p>
            <a:fld id="{A299DD61-D5DA-460E-922B-E0EF7416638E}" type="datetimeFigureOut">
              <a:rPr lang="pt-BR" smtClean="0"/>
              <a:t>10/11/2020</a:t>
            </a:fld>
            <a:endParaRPr lang="pt-BR"/>
          </a:p>
        </p:txBody>
      </p:sp>
      <p:sp>
        <p:nvSpPr>
          <p:cNvPr id="3" name="Espaço Reservado para Rodapé 2">
            <a:extLst>
              <a:ext uri="{FF2B5EF4-FFF2-40B4-BE49-F238E27FC236}">
                <a16:creationId xmlns:a16="http://schemas.microsoft.com/office/drawing/2014/main" id="{959D770C-3F7C-450A-A05D-ACF7B60F5913}"/>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E3966D1B-D4E5-40AB-92CB-2DC1CC5A25D2}"/>
              </a:ext>
            </a:extLst>
          </p:cNvPr>
          <p:cNvSpPr>
            <a:spLocks noGrp="1"/>
          </p:cNvSpPr>
          <p:nvPr>
            <p:ph type="sldNum" sz="quarter" idx="12"/>
          </p:nvPr>
        </p:nvSpPr>
        <p:spPr/>
        <p:txBody>
          <a:bodyPr/>
          <a:lstStyle/>
          <a:p>
            <a:fld id="{EFF6E77C-1191-42B2-BEA0-DAE029BAFF4E}" type="slidenum">
              <a:rPr lang="pt-BR" smtClean="0"/>
              <a:t>‹nº›</a:t>
            </a:fld>
            <a:endParaRPr lang="pt-BR"/>
          </a:p>
        </p:txBody>
      </p:sp>
    </p:spTree>
    <p:extLst>
      <p:ext uri="{BB962C8B-B14F-4D97-AF65-F5344CB8AC3E}">
        <p14:creationId xmlns:p14="http://schemas.microsoft.com/office/powerpoint/2010/main" val="2141413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51A24B-E3B4-4E80-96FA-F7D4C24FBC6D}"/>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E29CE73F-BD75-4D08-852A-5D7F2E8325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366B92A4-091B-4263-B6B9-D623278663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886D9748-CC62-4FC0-BFF0-7295E67EBF62}"/>
              </a:ext>
            </a:extLst>
          </p:cNvPr>
          <p:cNvSpPr>
            <a:spLocks noGrp="1"/>
          </p:cNvSpPr>
          <p:nvPr>
            <p:ph type="dt" sz="half" idx="10"/>
          </p:nvPr>
        </p:nvSpPr>
        <p:spPr/>
        <p:txBody>
          <a:bodyPr/>
          <a:lstStyle/>
          <a:p>
            <a:fld id="{A299DD61-D5DA-460E-922B-E0EF7416638E}" type="datetimeFigureOut">
              <a:rPr lang="pt-BR" smtClean="0"/>
              <a:t>10/11/2020</a:t>
            </a:fld>
            <a:endParaRPr lang="pt-BR"/>
          </a:p>
        </p:txBody>
      </p:sp>
      <p:sp>
        <p:nvSpPr>
          <p:cNvPr id="6" name="Espaço Reservado para Rodapé 5">
            <a:extLst>
              <a:ext uri="{FF2B5EF4-FFF2-40B4-BE49-F238E27FC236}">
                <a16:creationId xmlns:a16="http://schemas.microsoft.com/office/drawing/2014/main" id="{A27EFEFF-CA7C-4037-9708-6F844B2DACE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FF1AA14-1078-4E99-891F-CD63D0586447}"/>
              </a:ext>
            </a:extLst>
          </p:cNvPr>
          <p:cNvSpPr>
            <a:spLocks noGrp="1"/>
          </p:cNvSpPr>
          <p:nvPr>
            <p:ph type="sldNum" sz="quarter" idx="12"/>
          </p:nvPr>
        </p:nvSpPr>
        <p:spPr/>
        <p:txBody>
          <a:bodyPr/>
          <a:lstStyle/>
          <a:p>
            <a:fld id="{EFF6E77C-1191-42B2-BEA0-DAE029BAFF4E}" type="slidenum">
              <a:rPr lang="pt-BR" smtClean="0"/>
              <a:t>‹nº›</a:t>
            </a:fld>
            <a:endParaRPr lang="pt-BR"/>
          </a:p>
        </p:txBody>
      </p:sp>
    </p:spTree>
    <p:extLst>
      <p:ext uri="{BB962C8B-B14F-4D97-AF65-F5344CB8AC3E}">
        <p14:creationId xmlns:p14="http://schemas.microsoft.com/office/powerpoint/2010/main" val="239307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410493-B5A3-4E99-B981-12F8B0D37241}"/>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232E2F59-9324-4F11-8B02-E53BF931B0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937E7FAE-AF52-4485-A79A-22659D6FC4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E4A9A89C-3E63-4218-961C-A9887683456A}"/>
              </a:ext>
            </a:extLst>
          </p:cNvPr>
          <p:cNvSpPr>
            <a:spLocks noGrp="1"/>
          </p:cNvSpPr>
          <p:nvPr>
            <p:ph type="dt" sz="half" idx="10"/>
          </p:nvPr>
        </p:nvSpPr>
        <p:spPr/>
        <p:txBody>
          <a:bodyPr/>
          <a:lstStyle/>
          <a:p>
            <a:fld id="{A299DD61-D5DA-460E-922B-E0EF7416638E}" type="datetimeFigureOut">
              <a:rPr lang="pt-BR" smtClean="0"/>
              <a:t>10/11/2020</a:t>
            </a:fld>
            <a:endParaRPr lang="pt-BR"/>
          </a:p>
        </p:txBody>
      </p:sp>
      <p:sp>
        <p:nvSpPr>
          <p:cNvPr id="6" name="Espaço Reservado para Rodapé 5">
            <a:extLst>
              <a:ext uri="{FF2B5EF4-FFF2-40B4-BE49-F238E27FC236}">
                <a16:creationId xmlns:a16="http://schemas.microsoft.com/office/drawing/2014/main" id="{32ED5139-D257-4A26-A269-219A9D5A2FFD}"/>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6984EBD5-0206-4754-A1D3-0BC31F8D793D}"/>
              </a:ext>
            </a:extLst>
          </p:cNvPr>
          <p:cNvSpPr>
            <a:spLocks noGrp="1"/>
          </p:cNvSpPr>
          <p:nvPr>
            <p:ph type="sldNum" sz="quarter" idx="12"/>
          </p:nvPr>
        </p:nvSpPr>
        <p:spPr/>
        <p:txBody>
          <a:bodyPr/>
          <a:lstStyle/>
          <a:p>
            <a:fld id="{EFF6E77C-1191-42B2-BEA0-DAE029BAFF4E}" type="slidenum">
              <a:rPr lang="pt-BR" smtClean="0"/>
              <a:t>‹nº›</a:t>
            </a:fld>
            <a:endParaRPr lang="pt-BR"/>
          </a:p>
        </p:txBody>
      </p:sp>
    </p:spTree>
    <p:extLst>
      <p:ext uri="{BB962C8B-B14F-4D97-AF65-F5344CB8AC3E}">
        <p14:creationId xmlns:p14="http://schemas.microsoft.com/office/powerpoint/2010/main" val="3765141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05084177-354C-45E7-A31B-1B896E8EEE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7A566795-7CEB-4A5A-A058-FB6F816063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ACAEF92-7B0C-42F7-9FBD-BD7CF24BCF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99DD61-D5DA-460E-922B-E0EF7416638E}" type="datetimeFigureOut">
              <a:rPr lang="pt-BR" smtClean="0"/>
              <a:t>10/11/2020</a:t>
            </a:fld>
            <a:endParaRPr lang="pt-BR"/>
          </a:p>
        </p:txBody>
      </p:sp>
      <p:sp>
        <p:nvSpPr>
          <p:cNvPr id="5" name="Espaço Reservado para Rodapé 4">
            <a:extLst>
              <a:ext uri="{FF2B5EF4-FFF2-40B4-BE49-F238E27FC236}">
                <a16:creationId xmlns:a16="http://schemas.microsoft.com/office/drawing/2014/main" id="{753D547D-89D1-49F4-B892-5E4F8D9A40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3780C183-D7C9-4270-AFB4-6A909D9553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F6E77C-1191-42B2-BEA0-DAE029BAFF4E}" type="slidenum">
              <a:rPr lang="pt-BR" smtClean="0"/>
              <a:t>‹nº›</a:t>
            </a:fld>
            <a:endParaRPr lang="pt-BR"/>
          </a:p>
        </p:txBody>
      </p:sp>
    </p:spTree>
    <p:extLst>
      <p:ext uri="{BB962C8B-B14F-4D97-AF65-F5344CB8AC3E}">
        <p14:creationId xmlns:p14="http://schemas.microsoft.com/office/powerpoint/2010/main" val="3230747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BC1D17-73F8-41A2-9D55-A3B5AFB3ED8A}"/>
              </a:ext>
            </a:extLst>
          </p:cNvPr>
          <p:cNvSpPr>
            <a:spLocks noGrp="1"/>
          </p:cNvSpPr>
          <p:nvPr>
            <p:ph type="title"/>
          </p:nvPr>
        </p:nvSpPr>
        <p:spPr>
          <a:xfrm>
            <a:off x="2169042" y="365125"/>
            <a:ext cx="9184758" cy="1476927"/>
          </a:xfrm>
        </p:spPr>
        <p:txBody>
          <a:bodyPr>
            <a:normAutofit fontScale="90000"/>
          </a:bodyPr>
          <a:lstStyle/>
          <a:p>
            <a:pPr marL="0" indent="0" algn="ctr">
              <a:buNone/>
            </a:pPr>
            <a:br>
              <a:rPr lang="pt-BR" dirty="0"/>
            </a:br>
            <a:r>
              <a:rPr lang="pt-BR" sz="3100" b="1" cap="small" dirty="0">
                <a:solidFill>
                  <a:schemeClr val="bg1"/>
                </a:solidFill>
                <a:latin typeface="Trebuchet MS]"/>
              </a:rPr>
              <a:t>DCO0412 – Direito das Empresas em Crise I – Os fundamentos e o Instituto da Recuperação </a:t>
            </a:r>
            <a:br>
              <a:rPr lang="pt-BR" sz="3100" b="1" cap="small" dirty="0">
                <a:solidFill>
                  <a:schemeClr val="bg1"/>
                </a:solidFill>
                <a:latin typeface="Trebuchet MS]"/>
              </a:rPr>
            </a:br>
            <a:r>
              <a:rPr lang="pt-BR" sz="3100" b="1" cap="small" dirty="0">
                <a:solidFill>
                  <a:schemeClr val="bg1"/>
                </a:solidFill>
                <a:latin typeface="Trebuchet MS]"/>
              </a:rPr>
              <a:t>Prof. Dr. Manoel de Queiroz Pereira Calças</a:t>
            </a:r>
            <a:br>
              <a:rPr lang="pt-BR" sz="3100" b="1" cap="small" dirty="0">
                <a:solidFill>
                  <a:schemeClr val="bg1"/>
                </a:solidFill>
                <a:latin typeface="Trebuchet MS]"/>
              </a:rPr>
            </a:br>
            <a:r>
              <a:rPr lang="pt-BR" sz="3100" b="1" cap="small" dirty="0">
                <a:solidFill>
                  <a:schemeClr val="bg1"/>
                </a:solidFill>
                <a:latin typeface="Trebuchet MS]"/>
              </a:rPr>
              <a:t>Maria Isabel Fontana</a:t>
            </a:r>
            <a:br>
              <a:rPr lang="pt-BR" sz="4400" b="1" cap="small" dirty="0">
                <a:solidFill>
                  <a:schemeClr val="bg1"/>
                </a:solidFill>
                <a:latin typeface="Trebuchet MS]"/>
              </a:rPr>
            </a:br>
            <a:endParaRPr lang="pt-BR" dirty="0"/>
          </a:p>
        </p:txBody>
      </p:sp>
      <p:sp>
        <p:nvSpPr>
          <p:cNvPr id="4" name="Espaço Reservado para Conteúdo 3">
            <a:extLst>
              <a:ext uri="{FF2B5EF4-FFF2-40B4-BE49-F238E27FC236}">
                <a16:creationId xmlns:a16="http://schemas.microsoft.com/office/drawing/2014/main" id="{0D032835-6B16-4C0D-8ED7-63C91347AC15}"/>
              </a:ext>
            </a:extLst>
          </p:cNvPr>
          <p:cNvSpPr>
            <a:spLocks noGrp="1"/>
          </p:cNvSpPr>
          <p:nvPr>
            <p:ph idx="1"/>
          </p:nvPr>
        </p:nvSpPr>
        <p:spPr>
          <a:xfrm>
            <a:off x="838200" y="2062716"/>
            <a:ext cx="10515600" cy="4114245"/>
          </a:xfrm>
        </p:spPr>
        <p:txBody>
          <a:bodyPr/>
          <a:lstStyle/>
          <a:p>
            <a:pPr marL="0" indent="0" algn="ctr">
              <a:buNone/>
            </a:pPr>
            <a:br>
              <a:rPr lang="pt-BR" sz="2800" dirty="0">
                <a:solidFill>
                  <a:schemeClr val="bg1"/>
                </a:solidFill>
                <a:latin typeface="Trebuchet MS]"/>
              </a:rPr>
            </a:br>
            <a:endParaRPr lang="pt-BR" sz="3600" b="1" cap="small" dirty="0">
              <a:solidFill>
                <a:schemeClr val="bg1"/>
              </a:solidFill>
              <a:latin typeface="Trebuchet MS]"/>
            </a:endParaRPr>
          </a:p>
          <a:p>
            <a:pPr marL="0" indent="0" algn="ctr">
              <a:buNone/>
            </a:pPr>
            <a:r>
              <a:rPr lang="pt-BR" sz="3600" b="1" cap="small" dirty="0">
                <a:solidFill>
                  <a:schemeClr val="bg1"/>
                </a:solidFill>
                <a:latin typeface="Trebuchet MS]"/>
              </a:rPr>
              <a:t>Aula 12 – Insolvência Transnacional</a:t>
            </a:r>
          </a:p>
        </p:txBody>
      </p:sp>
      <p:sp>
        <p:nvSpPr>
          <p:cNvPr id="6" name="Elipse 5">
            <a:extLst>
              <a:ext uri="{FF2B5EF4-FFF2-40B4-BE49-F238E27FC236}">
                <a16:creationId xmlns:a16="http://schemas.microsoft.com/office/drawing/2014/main" id="{8187DA4F-64BE-4C56-AF16-F6631A2AF321}"/>
              </a:ext>
            </a:extLst>
          </p:cNvPr>
          <p:cNvSpPr/>
          <p:nvPr/>
        </p:nvSpPr>
        <p:spPr>
          <a:xfrm>
            <a:off x="297712" y="287079"/>
            <a:ext cx="1871330" cy="1850065"/>
          </a:xfrm>
          <a:prstGeom prst="ellipse">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668729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5620D4-DA12-4E42-8F67-C20351EEEE85}"/>
              </a:ext>
            </a:extLst>
          </p:cNvPr>
          <p:cNvSpPr>
            <a:spLocks noGrp="1"/>
          </p:cNvSpPr>
          <p:nvPr>
            <p:ph type="title"/>
          </p:nvPr>
        </p:nvSpPr>
        <p:spPr>
          <a:xfrm>
            <a:off x="493053" y="107672"/>
            <a:ext cx="10515600" cy="611419"/>
          </a:xfrm>
        </p:spPr>
        <p:txBody>
          <a:bodyPr>
            <a:noAutofit/>
          </a:bodyPr>
          <a:lstStyle/>
          <a:p>
            <a:pPr marL="285750" indent="-285750" algn="ctr" eaLnBrk="1" fontAlgn="auto" hangingPunct="1">
              <a:spcAft>
                <a:spcPts val="0"/>
              </a:spcAft>
              <a:defRPr/>
            </a:pPr>
            <a:r>
              <a:rPr lang="pt-BR" sz="4000" b="1" cap="small" dirty="0">
                <a:solidFill>
                  <a:schemeClr val="accent1">
                    <a:lumMod val="50000"/>
                  </a:schemeClr>
                </a:solidFill>
                <a:latin typeface="Trebuchet MS]"/>
              </a:rPr>
              <a:t>Substitutivo x </a:t>
            </a:r>
            <a:r>
              <a:rPr lang="pt-BR" sz="4000" b="1" cap="small" dirty="0" err="1">
                <a:solidFill>
                  <a:schemeClr val="accent1">
                    <a:lumMod val="50000"/>
                  </a:schemeClr>
                </a:solidFill>
                <a:latin typeface="Trebuchet MS]"/>
              </a:rPr>
              <a:t>Uncitral</a:t>
            </a:r>
            <a:r>
              <a:rPr lang="pt-BR" sz="4000" b="1" cap="small" dirty="0">
                <a:solidFill>
                  <a:schemeClr val="accent1">
                    <a:lumMod val="50000"/>
                  </a:schemeClr>
                </a:solidFill>
                <a:latin typeface="Trebuchet MS]"/>
              </a:rPr>
              <a:t> x </a:t>
            </a:r>
            <a:r>
              <a:rPr lang="pt-BR" sz="4000" b="1" cap="small" dirty="0" err="1">
                <a:solidFill>
                  <a:schemeClr val="accent1">
                    <a:lumMod val="50000"/>
                  </a:schemeClr>
                </a:solidFill>
                <a:latin typeface="Trebuchet MS]"/>
              </a:rPr>
              <a:t>Gtzinho</a:t>
            </a:r>
            <a:endParaRPr lang="pt-BR" sz="4000" b="1" cap="small" dirty="0">
              <a:solidFill>
                <a:schemeClr val="accent1">
                  <a:lumMod val="50000"/>
                </a:schemeClr>
              </a:solidFill>
              <a:latin typeface="Trebuchet MS]"/>
            </a:endParaRPr>
          </a:p>
        </p:txBody>
      </p:sp>
      <p:sp>
        <p:nvSpPr>
          <p:cNvPr id="4" name="Balão de Fala: Retângulo com Cantos Arredondados 3">
            <a:extLst>
              <a:ext uri="{FF2B5EF4-FFF2-40B4-BE49-F238E27FC236}">
                <a16:creationId xmlns:a16="http://schemas.microsoft.com/office/drawing/2014/main" id="{AA73D4C6-FDBC-45D9-AA25-A31DB6193266}"/>
              </a:ext>
            </a:extLst>
          </p:cNvPr>
          <p:cNvSpPr/>
          <p:nvPr/>
        </p:nvSpPr>
        <p:spPr>
          <a:xfrm>
            <a:off x="285177" y="5784980"/>
            <a:ext cx="1343376" cy="962685"/>
          </a:xfrm>
          <a:prstGeom prst="wedgeRoundRectCallou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000" dirty="0"/>
              <a:t>§6º – Há compatibilidade? Decisões sobre liquidação serão homologadas pelo STJ?  </a:t>
            </a:r>
          </a:p>
        </p:txBody>
      </p:sp>
      <p:pic>
        <p:nvPicPr>
          <p:cNvPr id="6" name="Imagem 5">
            <a:extLst>
              <a:ext uri="{FF2B5EF4-FFF2-40B4-BE49-F238E27FC236}">
                <a16:creationId xmlns:a16="http://schemas.microsoft.com/office/drawing/2014/main" id="{CB8EFC99-5D41-40C0-AFEA-004F1050C2AD}"/>
              </a:ext>
            </a:extLst>
          </p:cNvPr>
          <p:cNvPicPr>
            <a:picLocks noChangeAspect="1"/>
          </p:cNvPicPr>
          <p:nvPr/>
        </p:nvPicPr>
        <p:blipFill>
          <a:blip r:embed="rId2"/>
          <a:stretch>
            <a:fillRect/>
          </a:stretch>
        </p:blipFill>
        <p:spPr>
          <a:xfrm>
            <a:off x="1856792" y="559836"/>
            <a:ext cx="8705461" cy="6298163"/>
          </a:xfrm>
          <a:prstGeom prst="rect">
            <a:avLst/>
          </a:prstGeom>
        </p:spPr>
      </p:pic>
      <p:sp>
        <p:nvSpPr>
          <p:cNvPr id="7" name="Balão de Fala: Retângulo com Cantos Arredondados 6">
            <a:extLst>
              <a:ext uri="{FF2B5EF4-FFF2-40B4-BE49-F238E27FC236}">
                <a16:creationId xmlns:a16="http://schemas.microsoft.com/office/drawing/2014/main" id="{0B3AE179-8E3B-4C39-9E79-F30FD6DC0811}"/>
              </a:ext>
            </a:extLst>
          </p:cNvPr>
          <p:cNvSpPr/>
          <p:nvPr/>
        </p:nvSpPr>
        <p:spPr>
          <a:xfrm>
            <a:off x="260298" y="4631091"/>
            <a:ext cx="1343376" cy="962685"/>
          </a:xfrm>
          <a:prstGeom prst="wedgeRoundRectCallou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000" dirty="0"/>
              <a:t>§5º – Definição de intervenção. Art. 52,V e 99, XIII LFR determinam “intimação” MP.   </a:t>
            </a:r>
          </a:p>
        </p:txBody>
      </p:sp>
    </p:spTree>
    <p:extLst>
      <p:ext uri="{BB962C8B-B14F-4D97-AF65-F5344CB8AC3E}">
        <p14:creationId xmlns:p14="http://schemas.microsoft.com/office/powerpoint/2010/main" val="3322233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5620D4-DA12-4E42-8F67-C20351EEEE85}"/>
              </a:ext>
            </a:extLst>
          </p:cNvPr>
          <p:cNvSpPr>
            <a:spLocks noGrp="1"/>
          </p:cNvSpPr>
          <p:nvPr>
            <p:ph type="title"/>
          </p:nvPr>
        </p:nvSpPr>
        <p:spPr>
          <a:xfrm>
            <a:off x="380992" y="47877"/>
            <a:ext cx="10515600" cy="586605"/>
          </a:xfrm>
        </p:spPr>
        <p:txBody>
          <a:bodyPr>
            <a:noAutofit/>
          </a:bodyPr>
          <a:lstStyle/>
          <a:p>
            <a:pPr marL="285750" indent="-285750" algn="ctr" eaLnBrk="1" fontAlgn="auto" hangingPunct="1">
              <a:spcAft>
                <a:spcPts val="0"/>
              </a:spcAft>
              <a:defRPr/>
            </a:pPr>
            <a:r>
              <a:rPr lang="pt-BR" sz="4000" b="1" cap="small" dirty="0">
                <a:solidFill>
                  <a:schemeClr val="accent1">
                    <a:lumMod val="50000"/>
                  </a:schemeClr>
                </a:solidFill>
                <a:latin typeface="Trebuchet MS]"/>
              </a:rPr>
              <a:t>Substitutivo x </a:t>
            </a:r>
            <a:r>
              <a:rPr lang="pt-BR" sz="4000" b="1" cap="small" dirty="0" err="1">
                <a:solidFill>
                  <a:schemeClr val="accent1">
                    <a:lumMod val="50000"/>
                  </a:schemeClr>
                </a:solidFill>
                <a:latin typeface="Trebuchet MS]"/>
              </a:rPr>
              <a:t>Uncitral</a:t>
            </a:r>
            <a:r>
              <a:rPr lang="pt-BR" sz="4000" b="1" cap="small" dirty="0">
                <a:solidFill>
                  <a:schemeClr val="accent1">
                    <a:lumMod val="50000"/>
                  </a:schemeClr>
                </a:solidFill>
                <a:latin typeface="Trebuchet MS]"/>
              </a:rPr>
              <a:t> x </a:t>
            </a:r>
            <a:r>
              <a:rPr lang="pt-BR" sz="4000" b="1" cap="small" dirty="0" err="1">
                <a:solidFill>
                  <a:schemeClr val="accent1">
                    <a:lumMod val="50000"/>
                  </a:schemeClr>
                </a:solidFill>
                <a:latin typeface="Trebuchet MS]"/>
              </a:rPr>
              <a:t>Gtzinho</a:t>
            </a:r>
            <a:endParaRPr lang="pt-BR" sz="4000" b="1" cap="small" dirty="0">
              <a:solidFill>
                <a:schemeClr val="accent1">
                  <a:lumMod val="50000"/>
                </a:schemeClr>
              </a:solidFill>
              <a:latin typeface="Trebuchet MS]"/>
            </a:endParaRPr>
          </a:p>
        </p:txBody>
      </p:sp>
      <p:pic>
        <p:nvPicPr>
          <p:cNvPr id="4" name="Imagem 3">
            <a:extLst>
              <a:ext uri="{FF2B5EF4-FFF2-40B4-BE49-F238E27FC236}">
                <a16:creationId xmlns:a16="http://schemas.microsoft.com/office/drawing/2014/main" id="{E6344989-0675-4EF1-961F-20CA8BB7A27A}"/>
              </a:ext>
            </a:extLst>
          </p:cNvPr>
          <p:cNvPicPr>
            <a:picLocks noChangeAspect="1"/>
          </p:cNvPicPr>
          <p:nvPr/>
        </p:nvPicPr>
        <p:blipFill>
          <a:blip r:embed="rId2"/>
          <a:stretch>
            <a:fillRect/>
          </a:stretch>
        </p:blipFill>
        <p:spPr>
          <a:xfrm>
            <a:off x="1707503" y="564234"/>
            <a:ext cx="8313576" cy="6245889"/>
          </a:xfrm>
          <a:prstGeom prst="rect">
            <a:avLst/>
          </a:prstGeom>
        </p:spPr>
      </p:pic>
      <p:sp>
        <p:nvSpPr>
          <p:cNvPr id="5" name="Balão de Fala: Retângulo com Cantos Arredondados 4">
            <a:extLst>
              <a:ext uri="{FF2B5EF4-FFF2-40B4-BE49-F238E27FC236}">
                <a16:creationId xmlns:a16="http://schemas.microsoft.com/office/drawing/2014/main" id="{CA00FADE-8355-470B-B50A-5A70AA2F0418}"/>
              </a:ext>
            </a:extLst>
          </p:cNvPr>
          <p:cNvSpPr/>
          <p:nvPr/>
        </p:nvSpPr>
        <p:spPr>
          <a:xfrm>
            <a:off x="247852" y="3013327"/>
            <a:ext cx="1343376" cy="1056443"/>
          </a:xfrm>
          <a:prstGeom prst="wedgeRoundRectCallou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000" dirty="0"/>
              <a:t>III – Inovação do projetista. Conveniência?</a:t>
            </a:r>
          </a:p>
        </p:txBody>
      </p:sp>
    </p:spTree>
    <p:extLst>
      <p:ext uri="{BB962C8B-B14F-4D97-AF65-F5344CB8AC3E}">
        <p14:creationId xmlns:p14="http://schemas.microsoft.com/office/powerpoint/2010/main" val="2206506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5620D4-DA12-4E42-8F67-C20351EEEE85}"/>
              </a:ext>
            </a:extLst>
          </p:cNvPr>
          <p:cNvSpPr>
            <a:spLocks noGrp="1"/>
          </p:cNvSpPr>
          <p:nvPr>
            <p:ph type="title"/>
          </p:nvPr>
        </p:nvSpPr>
        <p:spPr>
          <a:xfrm>
            <a:off x="129063" y="47877"/>
            <a:ext cx="10515600" cy="586605"/>
          </a:xfrm>
        </p:spPr>
        <p:txBody>
          <a:bodyPr>
            <a:noAutofit/>
          </a:bodyPr>
          <a:lstStyle/>
          <a:p>
            <a:pPr marL="285750" indent="-285750" algn="ctr" eaLnBrk="1" fontAlgn="auto" hangingPunct="1">
              <a:spcAft>
                <a:spcPts val="0"/>
              </a:spcAft>
              <a:defRPr/>
            </a:pPr>
            <a:r>
              <a:rPr lang="pt-BR" sz="4000" b="1" cap="small" dirty="0">
                <a:solidFill>
                  <a:schemeClr val="accent1">
                    <a:lumMod val="50000"/>
                  </a:schemeClr>
                </a:solidFill>
                <a:latin typeface="Trebuchet MS]"/>
              </a:rPr>
              <a:t>Substitutivo x </a:t>
            </a:r>
            <a:r>
              <a:rPr lang="pt-BR" sz="4000" b="1" cap="small" dirty="0" err="1">
                <a:solidFill>
                  <a:schemeClr val="accent1">
                    <a:lumMod val="50000"/>
                  </a:schemeClr>
                </a:solidFill>
                <a:latin typeface="Trebuchet MS]"/>
              </a:rPr>
              <a:t>Uncitral</a:t>
            </a:r>
            <a:r>
              <a:rPr lang="pt-BR" sz="4000" b="1" cap="small" dirty="0">
                <a:solidFill>
                  <a:schemeClr val="accent1">
                    <a:lumMod val="50000"/>
                  </a:schemeClr>
                </a:solidFill>
                <a:latin typeface="Trebuchet MS]"/>
              </a:rPr>
              <a:t> x </a:t>
            </a:r>
            <a:r>
              <a:rPr lang="pt-BR" sz="4000" b="1" cap="small" dirty="0" err="1">
                <a:solidFill>
                  <a:schemeClr val="accent1">
                    <a:lumMod val="50000"/>
                  </a:schemeClr>
                </a:solidFill>
                <a:latin typeface="Trebuchet MS]"/>
              </a:rPr>
              <a:t>Gtzinho</a:t>
            </a:r>
            <a:endParaRPr lang="pt-BR" sz="4000" b="1" cap="small" dirty="0">
              <a:solidFill>
                <a:schemeClr val="accent1">
                  <a:lumMod val="50000"/>
                </a:schemeClr>
              </a:solidFill>
              <a:latin typeface="Trebuchet MS]"/>
            </a:endParaRPr>
          </a:p>
        </p:txBody>
      </p:sp>
      <p:pic>
        <p:nvPicPr>
          <p:cNvPr id="3" name="Imagem 2">
            <a:extLst>
              <a:ext uri="{FF2B5EF4-FFF2-40B4-BE49-F238E27FC236}">
                <a16:creationId xmlns:a16="http://schemas.microsoft.com/office/drawing/2014/main" id="{9F536C69-E55F-45C3-9BAC-FAD6B66B7BBB}"/>
              </a:ext>
            </a:extLst>
          </p:cNvPr>
          <p:cNvPicPr>
            <a:picLocks noChangeAspect="1"/>
          </p:cNvPicPr>
          <p:nvPr/>
        </p:nvPicPr>
        <p:blipFill>
          <a:blip r:embed="rId2"/>
          <a:stretch>
            <a:fillRect/>
          </a:stretch>
        </p:blipFill>
        <p:spPr>
          <a:xfrm>
            <a:off x="1838131" y="561949"/>
            <a:ext cx="8201608" cy="6053455"/>
          </a:xfrm>
          <a:prstGeom prst="rect">
            <a:avLst/>
          </a:prstGeom>
        </p:spPr>
      </p:pic>
      <p:sp>
        <p:nvSpPr>
          <p:cNvPr id="4" name="Balão de Fala: Retângulo com Cantos Arredondados 3">
            <a:extLst>
              <a:ext uri="{FF2B5EF4-FFF2-40B4-BE49-F238E27FC236}">
                <a16:creationId xmlns:a16="http://schemas.microsoft.com/office/drawing/2014/main" id="{6C197884-0A09-4BC0-B295-79EE48726B6F}"/>
              </a:ext>
            </a:extLst>
          </p:cNvPr>
          <p:cNvSpPr/>
          <p:nvPr/>
        </p:nvSpPr>
        <p:spPr>
          <a:xfrm>
            <a:off x="378482" y="4926103"/>
            <a:ext cx="1343376" cy="1056443"/>
          </a:xfrm>
          <a:prstGeom prst="wedgeRoundRectCallou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000" dirty="0"/>
              <a:t>III – Projetista não alterou o art. 2º da LFR. Necessidade de reiterar?</a:t>
            </a:r>
          </a:p>
        </p:txBody>
      </p:sp>
    </p:spTree>
    <p:extLst>
      <p:ext uri="{BB962C8B-B14F-4D97-AF65-F5344CB8AC3E}">
        <p14:creationId xmlns:p14="http://schemas.microsoft.com/office/powerpoint/2010/main" val="3213607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5620D4-DA12-4E42-8F67-C20351EEEE85}"/>
              </a:ext>
            </a:extLst>
          </p:cNvPr>
          <p:cNvSpPr>
            <a:spLocks noGrp="1"/>
          </p:cNvSpPr>
          <p:nvPr>
            <p:ph type="title"/>
          </p:nvPr>
        </p:nvSpPr>
        <p:spPr>
          <a:xfrm>
            <a:off x="129063" y="178511"/>
            <a:ext cx="10918382" cy="586605"/>
          </a:xfrm>
        </p:spPr>
        <p:txBody>
          <a:bodyPr>
            <a:noAutofit/>
          </a:bodyPr>
          <a:lstStyle/>
          <a:p>
            <a:pPr marL="285750" indent="-285750" algn="ctr" eaLnBrk="1" fontAlgn="auto" hangingPunct="1">
              <a:spcAft>
                <a:spcPts val="0"/>
              </a:spcAft>
              <a:defRPr/>
            </a:pPr>
            <a:r>
              <a:rPr lang="pt-BR" sz="4000" b="1" cap="small" dirty="0">
                <a:solidFill>
                  <a:schemeClr val="accent1">
                    <a:lumMod val="50000"/>
                  </a:schemeClr>
                </a:solidFill>
                <a:latin typeface="Trebuchet MS]"/>
              </a:rPr>
              <a:t>Substitutivo x </a:t>
            </a:r>
            <a:r>
              <a:rPr lang="pt-BR" sz="4000" b="1" cap="small" dirty="0" err="1">
                <a:solidFill>
                  <a:schemeClr val="accent1">
                    <a:lumMod val="50000"/>
                  </a:schemeClr>
                </a:solidFill>
                <a:latin typeface="Trebuchet MS]"/>
              </a:rPr>
              <a:t>Uncitral</a:t>
            </a:r>
            <a:r>
              <a:rPr lang="pt-BR" sz="4000" b="1" cap="small" dirty="0">
                <a:solidFill>
                  <a:schemeClr val="accent1">
                    <a:lumMod val="50000"/>
                  </a:schemeClr>
                </a:solidFill>
                <a:latin typeface="Trebuchet MS]"/>
              </a:rPr>
              <a:t> x </a:t>
            </a:r>
            <a:r>
              <a:rPr lang="pt-BR" sz="4000" b="1" cap="small" dirty="0" err="1">
                <a:solidFill>
                  <a:schemeClr val="accent1">
                    <a:lumMod val="50000"/>
                  </a:schemeClr>
                </a:solidFill>
                <a:latin typeface="Trebuchet MS]"/>
              </a:rPr>
              <a:t>Gtzinho</a:t>
            </a:r>
            <a:endParaRPr lang="pt-BR" sz="4000" b="1" cap="small" dirty="0">
              <a:solidFill>
                <a:schemeClr val="accent1">
                  <a:lumMod val="50000"/>
                </a:schemeClr>
              </a:solidFill>
              <a:latin typeface="Trebuchet MS]"/>
            </a:endParaRPr>
          </a:p>
        </p:txBody>
      </p:sp>
      <p:pic>
        <p:nvPicPr>
          <p:cNvPr id="4" name="Imagem 3">
            <a:extLst>
              <a:ext uri="{FF2B5EF4-FFF2-40B4-BE49-F238E27FC236}">
                <a16:creationId xmlns:a16="http://schemas.microsoft.com/office/drawing/2014/main" id="{7B442EE3-094C-44D8-8B23-FBF03AD06D01}"/>
              </a:ext>
            </a:extLst>
          </p:cNvPr>
          <p:cNvPicPr>
            <a:picLocks noChangeAspect="1"/>
          </p:cNvPicPr>
          <p:nvPr/>
        </p:nvPicPr>
        <p:blipFill>
          <a:blip r:embed="rId2"/>
          <a:stretch>
            <a:fillRect/>
          </a:stretch>
        </p:blipFill>
        <p:spPr>
          <a:xfrm>
            <a:off x="1642050" y="1035693"/>
            <a:ext cx="9190792" cy="4620452"/>
          </a:xfrm>
          <a:prstGeom prst="rect">
            <a:avLst/>
          </a:prstGeom>
        </p:spPr>
      </p:pic>
      <p:sp>
        <p:nvSpPr>
          <p:cNvPr id="5" name="Balão de Fala: Retângulo com Cantos Arredondados 4">
            <a:extLst>
              <a:ext uri="{FF2B5EF4-FFF2-40B4-BE49-F238E27FC236}">
                <a16:creationId xmlns:a16="http://schemas.microsoft.com/office/drawing/2014/main" id="{0FD0ADF0-3B88-4A0B-ACE4-45458B620E92}"/>
              </a:ext>
            </a:extLst>
          </p:cNvPr>
          <p:cNvSpPr/>
          <p:nvPr/>
        </p:nvSpPr>
        <p:spPr>
          <a:xfrm>
            <a:off x="186611" y="1534878"/>
            <a:ext cx="1367295" cy="1097969"/>
          </a:xfrm>
          <a:prstGeom prst="wedgeRoundRectCallou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000" dirty="0"/>
              <a:t>167-D – e no caso de processo auxiliar em razão da existência de bens e ausência de estabelecimento. </a:t>
            </a:r>
            <a:r>
              <a:rPr lang="pt-BR" sz="1000" dirty="0" err="1"/>
              <a:t>Omissao</a:t>
            </a:r>
            <a:endParaRPr lang="pt-BR" sz="1000" dirty="0"/>
          </a:p>
        </p:txBody>
      </p:sp>
      <p:sp>
        <p:nvSpPr>
          <p:cNvPr id="6" name="Balão de Fala: Retângulo com Cantos Arredondados 5">
            <a:extLst>
              <a:ext uri="{FF2B5EF4-FFF2-40B4-BE49-F238E27FC236}">
                <a16:creationId xmlns:a16="http://schemas.microsoft.com/office/drawing/2014/main" id="{4BADB7F5-68BA-496F-9637-A77F7DADC52E}"/>
              </a:ext>
            </a:extLst>
          </p:cNvPr>
          <p:cNvSpPr/>
          <p:nvPr/>
        </p:nvSpPr>
        <p:spPr>
          <a:xfrm>
            <a:off x="227039" y="3609391"/>
            <a:ext cx="1367295" cy="1097969"/>
          </a:xfrm>
          <a:prstGeom prst="wedgeRoundRectCallou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000" dirty="0"/>
              <a:t>§1º e §2º conveniência</a:t>
            </a:r>
          </a:p>
        </p:txBody>
      </p:sp>
    </p:spTree>
    <p:extLst>
      <p:ext uri="{BB962C8B-B14F-4D97-AF65-F5344CB8AC3E}">
        <p14:creationId xmlns:p14="http://schemas.microsoft.com/office/powerpoint/2010/main" val="2008618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5620D4-DA12-4E42-8F67-C20351EEEE85}"/>
              </a:ext>
            </a:extLst>
          </p:cNvPr>
          <p:cNvSpPr>
            <a:spLocks noGrp="1"/>
          </p:cNvSpPr>
          <p:nvPr>
            <p:ph type="title"/>
          </p:nvPr>
        </p:nvSpPr>
        <p:spPr>
          <a:xfrm>
            <a:off x="129063" y="178511"/>
            <a:ext cx="10825076" cy="586605"/>
          </a:xfrm>
        </p:spPr>
        <p:txBody>
          <a:bodyPr>
            <a:noAutofit/>
          </a:bodyPr>
          <a:lstStyle/>
          <a:p>
            <a:pPr marL="285750" indent="-285750" algn="ctr" eaLnBrk="1" fontAlgn="auto" hangingPunct="1">
              <a:spcAft>
                <a:spcPts val="0"/>
              </a:spcAft>
              <a:defRPr/>
            </a:pPr>
            <a:r>
              <a:rPr lang="pt-BR" sz="4000" b="1" cap="small" dirty="0">
                <a:solidFill>
                  <a:schemeClr val="accent1">
                    <a:lumMod val="50000"/>
                  </a:schemeClr>
                </a:solidFill>
                <a:latin typeface="Trebuchet MS]"/>
              </a:rPr>
              <a:t>Substitutivo x </a:t>
            </a:r>
            <a:r>
              <a:rPr lang="pt-BR" sz="4000" b="1" cap="small" dirty="0" err="1">
                <a:solidFill>
                  <a:schemeClr val="accent1">
                    <a:lumMod val="50000"/>
                  </a:schemeClr>
                </a:solidFill>
                <a:latin typeface="Trebuchet MS]"/>
              </a:rPr>
              <a:t>Uncitral</a:t>
            </a:r>
            <a:r>
              <a:rPr lang="pt-BR" sz="4000" b="1" cap="small" dirty="0">
                <a:solidFill>
                  <a:schemeClr val="accent1">
                    <a:lumMod val="50000"/>
                  </a:schemeClr>
                </a:solidFill>
                <a:latin typeface="Trebuchet MS]"/>
              </a:rPr>
              <a:t> x </a:t>
            </a:r>
            <a:r>
              <a:rPr lang="pt-BR" sz="4000" b="1" cap="small" dirty="0" err="1">
                <a:solidFill>
                  <a:schemeClr val="accent1">
                    <a:lumMod val="50000"/>
                  </a:schemeClr>
                </a:solidFill>
                <a:latin typeface="Trebuchet MS]"/>
              </a:rPr>
              <a:t>Gtzinho</a:t>
            </a:r>
            <a:endParaRPr lang="pt-BR" sz="4000" b="1" cap="small" dirty="0">
              <a:solidFill>
                <a:schemeClr val="accent1">
                  <a:lumMod val="50000"/>
                </a:schemeClr>
              </a:solidFill>
              <a:latin typeface="Trebuchet MS]"/>
            </a:endParaRPr>
          </a:p>
        </p:txBody>
      </p:sp>
      <p:pic>
        <p:nvPicPr>
          <p:cNvPr id="5" name="Imagem 4">
            <a:extLst>
              <a:ext uri="{FF2B5EF4-FFF2-40B4-BE49-F238E27FC236}">
                <a16:creationId xmlns:a16="http://schemas.microsoft.com/office/drawing/2014/main" id="{5A67A9CB-F31A-4227-9506-EC64E60E8266}"/>
              </a:ext>
            </a:extLst>
          </p:cNvPr>
          <p:cNvPicPr>
            <a:picLocks noChangeAspect="1"/>
          </p:cNvPicPr>
          <p:nvPr/>
        </p:nvPicPr>
        <p:blipFill>
          <a:blip r:embed="rId2"/>
          <a:stretch>
            <a:fillRect/>
          </a:stretch>
        </p:blipFill>
        <p:spPr>
          <a:xfrm>
            <a:off x="1548882" y="1133474"/>
            <a:ext cx="9095781" cy="4775781"/>
          </a:xfrm>
          <a:prstGeom prst="rect">
            <a:avLst/>
          </a:prstGeom>
        </p:spPr>
      </p:pic>
      <p:sp>
        <p:nvSpPr>
          <p:cNvPr id="4" name="Balão de Fala: Retângulo com Cantos Arredondados 3">
            <a:extLst>
              <a:ext uri="{FF2B5EF4-FFF2-40B4-BE49-F238E27FC236}">
                <a16:creationId xmlns:a16="http://schemas.microsoft.com/office/drawing/2014/main" id="{0E845EF5-0B2E-41A1-AFD9-370CDD4B2C84}"/>
              </a:ext>
            </a:extLst>
          </p:cNvPr>
          <p:cNvSpPr/>
          <p:nvPr/>
        </p:nvSpPr>
        <p:spPr>
          <a:xfrm>
            <a:off x="121294" y="1306284"/>
            <a:ext cx="1367295" cy="961053"/>
          </a:xfrm>
          <a:prstGeom prst="wedgeRoundRectCallou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000" dirty="0"/>
              <a:t>167-E – relevância de esclarecimento, em razão de problemas causados por omissão em outras jurisdições</a:t>
            </a:r>
          </a:p>
        </p:txBody>
      </p:sp>
      <p:sp>
        <p:nvSpPr>
          <p:cNvPr id="6" name="Balão de Fala: Retângulo com Cantos Arredondados 5">
            <a:extLst>
              <a:ext uri="{FF2B5EF4-FFF2-40B4-BE49-F238E27FC236}">
                <a16:creationId xmlns:a16="http://schemas.microsoft.com/office/drawing/2014/main" id="{C7CA9B51-B84F-4DBB-A507-2D78139B9F6F}"/>
              </a:ext>
            </a:extLst>
          </p:cNvPr>
          <p:cNvSpPr/>
          <p:nvPr/>
        </p:nvSpPr>
        <p:spPr>
          <a:xfrm>
            <a:off x="133734" y="2466393"/>
            <a:ext cx="1367295" cy="961053"/>
          </a:xfrm>
          <a:prstGeom prst="wedgeRoundRectCallou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000" dirty="0"/>
              <a:t>I – Exclusão do AJ e Gestor na RJ. Podem atuar em processo estrangeiro com autorização judicial? </a:t>
            </a:r>
          </a:p>
        </p:txBody>
      </p:sp>
    </p:spTree>
    <p:extLst>
      <p:ext uri="{BB962C8B-B14F-4D97-AF65-F5344CB8AC3E}">
        <p14:creationId xmlns:p14="http://schemas.microsoft.com/office/powerpoint/2010/main" val="2063887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5620D4-DA12-4E42-8F67-C20351EEEE85}"/>
              </a:ext>
            </a:extLst>
          </p:cNvPr>
          <p:cNvSpPr>
            <a:spLocks noGrp="1"/>
          </p:cNvSpPr>
          <p:nvPr>
            <p:ph type="title"/>
          </p:nvPr>
        </p:nvSpPr>
        <p:spPr>
          <a:xfrm>
            <a:off x="838200" y="365126"/>
            <a:ext cx="10515600" cy="687498"/>
          </a:xfrm>
        </p:spPr>
        <p:txBody>
          <a:bodyPr>
            <a:noAutofit/>
          </a:bodyPr>
          <a:lstStyle/>
          <a:p>
            <a:pPr marL="285750" indent="-285750" algn="ctr" eaLnBrk="1" fontAlgn="auto" hangingPunct="1">
              <a:spcAft>
                <a:spcPts val="0"/>
              </a:spcAft>
              <a:defRPr/>
            </a:pPr>
            <a:r>
              <a:rPr lang="pt-BR" sz="4000" b="1" cap="small" dirty="0">
                <a:solidFill>
                  <a:schemeClr val="accent1">
                    <a:lumMod val="50000"/>
                  </a:schemeClr>
                </a:solidFill>
                <a:latin typeface="Trebuchet MS]"/>
              </a:rPr>
              <a:t>Análise crítica da Incorporação da </a:t>
            </a:r>
            <a:r>
              <a:rPr lang="pt-BR" sz="4000" b="1" cap="small" dirty="0" err="1">
                <a:solidFill>
                  <a:schemeClr val="accent1">
                    <a:lumMod val="50000"/>
                  </a:schemeClr>
                </a:solidFill>
                <a:latin typeface="Trebuchet MS]"/>
              </a:rPr>
              <a:t>Uncitral</a:t>
            </a:r>
            <a:r>
              <a:rPr lang="pt-BR" sz="4000" b="1" cap="small" dirty="0">
                <a:solidFill>
                  <a:schemeClr val="accent1">
                    <a:lumMod val="50000"/>
                  </a:schemeClr>
                </a:solidFill>
                <a:latin typeface="Trebuchet MS]"/>
              </a:rPr>
              <a:t> </a:t>
            </a:r>
            <a:endParaRPr lang="pt-BR" sz="1600" b="1" cap="small" dirty="0">
              <a:solidFill>
                <a:schemeClr val="accent1">
                  <a:lumMod val="50000"/>
                </a:schemeClr>
              </a:solidFill>
              <a:highlight>
                <a:srgbClr val="FFFF00"/>
              </a:highlight>
              <a:latin typeface="Trebuchet MS]"/>
            </a:endParaRPr>
          </a:p>
        </p:txBody>
      </p:sp>
      <p:sp>
        <p:nvSpPr>
          <p:cNvPr id="3" name="Espaço Reservado para Conteúdo 2">
            <a:extLst>
              <a:ext uri="{FF2B5EF4-FFF2-40B4-BE49-F238E27FC236}">
                <a16:creationId xmlns:a16="http://schemas.microsoft.com/office/drawing/2014/main" id="{997F400A-794C-49A4-8450-656A8BC0493F}"/>
              </a:ext>
            </a:extLst>
          </p:cNvPr>
          <p:cNvSpPr>
            <a:spLocks noGrp="1"/>
          </p:cNvSpPr>
          <p:nvPr>
            <p:ph idx="1"/>
          </p:nvPr>
        </p:nvSpPr>
        <p:spPr>
          <a:xfrm>
            <a:off x="838200" y="1052624"/>
            <a:ext cx="10515600" cy="5541123"/>
          </a:xfrm>
        </p:spPr>
        <p:txBody>
          <a:bodyPr>
            <a:noAutofit/>
          </a:bodyPr>
          <a:lstStyle/>
          <a:p>
            <a:pPr algn="just">
              <a:lnSpc>
                <a:spcPct val="130000"/>
              </a:lnSpc>
              <a:defRPr/>
            </a:pPr>
            <a:r>
              <a:rPr lang="pt-BR" sz="1400" b="1" u="sng" dirty="0">
                <a:solidFill>
                  <a:schemeClr val="accent1">
                    <a:lumMod val="50000"/>
                  </a:schemeClr>
                </a:solidFill>
                <a:latin typeface="Trebuchet MS" panose="020B0603020202020204" pitchFamily="34" charset="0"/>
              </a:rPr>
              <a:t>Possíveis vantagens</a:t>
            </a:r>
            <a:r>
              <a:rPr lang="pt-BR" sz="1400" b="1" dirty="0">
                <a:solidFill>
                  <a:schemeClr val="accent1">
                    <a:lumMod val="50000"/>
                  </a:schemeClr>
                </a:solidFill>
                <a:latin typeface="Trebuchet MS" panose="020B0603020202020204" pitchFamily="34" charset="0"/>
              </a:rPr>
              <a:t>:</a:t>
            </a:r>
          </a:p>
          <a:p>
            <a:pPr marL="0" indent="0" algn="just">
              <a:lnSpc>
                <a:spcPct val="130000"/>
              </a:lnSpc>
              <a:buNone/>
              <a:defRPr/>
            </a:pPr>
            <a:r>
              <a:rPr lang="pt-BR" sz="1400" dirty="0">
                <a:solidFill>
                  <a:schemeClr val="accent1">
                    <a:lumMod val="50000"/>
                  </a:schemeClr>
                </a:solidFill>
                <a:latin typeface="Trebuchet MS" panose="020B0603020202020204" pitchFamily="34" charset="0"/>
              </a:rPr>
              <a:t>(i) Aumento de confiança no mercado, resultante de um sistema previsível;</a:t>
            </a:r>
            <a:endParaRPr lang="pt-BR" sz="1000" dirty="0">
              <a:solidFill>
                <a:schemeClr val="accent1">
                  <a:lumMod val="50000"/>
                </a:schemeClr>
              </a:solidFill>
              <a:highlight>
                <a:srgbClr val="FFFF00"/>
              </a:highlight>
              <a:latin typeface="Trebuchet MS" panose="020B0603020202020204" pitchFamily="34" charset="0"/>
            </a:endParaRPr>
          </a:p>
          <a:p>
            <a:pPr marL="0" indent="0" algn="just">
              <a:lnSpc>
                <a:spcPct val="130000"/>
              </a:lnSpc>
              <a:buNone/>
              <a:defRPr/>
            </a:pPr>
            <a:r>
              <a:rPr lang="pt-BR" sz="1400" dirty="0">
                <a:solidFill>
                  <a:schemeClr val="accent1">
                    <a:lumMod val="50000"/>
                  </a:schemeClr>
                </a:solidFill>
                <a:latin typeface="Trebuchet MS" panose="020B0603020202020204" pitchFamily="34" charset="0"/>
              </a:rPr>
              <a:t>(</a:t>
            </a:r>
            <a:r>
              <a:rPr lang="pt-BR" sz="1400" dirty="0" err="1">
                <a:solidFill>
                  <a:schemeClr val="accent1">
                    <a:lumMod val="50000"/>
                  </a:schemeClr>
                </a:solidFill>
                <a:latin typeface="Trebuchet MS" panose="020B0603020202020204" pitchFamily="34" charset="0"/>
              </a:rPr>
              <a:t>ii</a:t>
            </a:r>
            <a:r>
              <a:rPr lang="pt-BR" sz="1400" dirty="0">
                <a:solidFill>
                  <a:schemeClr val="accent1">
                    <a:lumMod val="50000"/>
                  </a:schemeClr>
                </a:solidFill>
                <a:latin typeface="Trebuchet MS" panose="020B0603020202020204" pitchFamily="34" charset="0"/>
              </a:rPr>
              <a:t>) Exigência de cooperação dos tribunais brasileiros com outros tribunais e adoção de métodos que nos capacitem a coordenar processos internacionais;</a:t>
            </a:r>
          </a:p>
          <a:p>
            <a:pPr marL="0" indent="0" algn="just">
              <a:lnSpc>
                <a:spcPct val="130000"/>
              </a:lnSpc>
              <a:buNone/>
              <a:defRPr/>
            </a:pPr>
            <a:r>
              <a:rPr lang="pt-BR" sz="1400" dirty="0">
                <a:solidFill>
                  <a:schemeClr val="accent1">
                    <a:lumMod val="50000"/>
                  </a:schemeClr>
                </a:solidFill>
                <a:latin typeface="Trebuchet MS" panose="020B0603020202020204" pitchFamily="34" charset="0"/>
              </a:rPr>
              <a:t>(</a:t>
            </a:r>
            <a:r>
              <a:rPr lang="pt-BR" sz="1400" dirty="0" err="1">
                <a:solidFill>
                  <a:schemeClr val="accent1">
                    <a:lumMod val="50000"/>
                  </a:schemeClr>
                </a:solidFill>
                <a:latin typeface="Trebuchet MS" panose="020B0603020202020204" pitchFamily="34" charset="0"/>
              </a:rPr>
              <a:t>iii</a:t>
            </a:r>
            <a:r>
              <a:rPr lang="pt-BR" sz="1400" dirty="0">
                <a:solidFill>
                  <a:schemeClr val="accent1">
                    <a:lumMod val="50000"/>
                  </a:schemeClr>
                </a:solidFill>
                <a:latin typeface="Trebuchet MS" panose="020B0603020202020204" pitchFamily="34" charset="0"/>
              </a:rPr>
              <a:t>) Tratamento dos credores tende a ser mais justo: impossibilidade de recuperação maior por um credor (já que eventual recebimento de crédito em um país deve ser deduzido e comunicado ao outro);</a:t>
            </a:r>
          </a:p>
          <a:p>
            <a:pPr marL="0" indent="0" algn="just">
              <a:lnSpc>
                <a:spcPct val="130000"/>
              </a:lnSpc>
              <a:buNone/>
              <a:defRPr/>
            </a:pPr>
            <a:r>
              <a:rPr lang="pt-BR" sz="1400" dirty="0">
                <a:solidFill>
                  <a:schemeClr val="accent1">
                    <a:lumMod val="50000"/>
                  </a:schemeClr>
                </a:solidFill>
                <a:latin typeface="Trebuchet MS" panose="020B0603020202020204" pitchFamily="34" charset="0"/>
              </a:rPr>
              <a:t>(</a:t>
            </a:r>
            <a:r>
              <a:rPr lang="pt-BR" sz="1400" dirty="0" err="1">
                <a:solidFill>
                  <a:schemeClr val="accent1">
                    <a:lumMod val="50000"/>
                  </a:schemeClr>
                </a:solidFill>
                <a:latin typeface="Trebuchet MS" panose="020B0603020202020204" pitchFamily="34" charset="0"/>
              </a:rPr>
              <a:t>iv</a:t>
            </a:r>
            <a:r>
              <a:rPr lang="pt-BR" sz="1400" dirty="0">
                <a:solidFill>
                  <a:schemeClr val="accent1">
                    <a:lumMod val="50000"/>
                  </a:schemeClr>
                </a:solidFill>
                <a:latin typeface="Trebuchet MS" panose="020B0603020202020204" pitchFamily="34" charset="0"/>
              </a:rPr>
              <a:t>) Esclarecimento de que a nomeação de representante brasileiro para atuar em processo estrangeiro independe de autorização judicial no Art. 167-E.</a:t>
            </a:r>
          </a:p>
          <a:p>
            <a:pPr algn="just">
              <a:lnSpc>
                <a:spcPct val="130000"/>
              </a:lnSpc>
              <a:defRPr/>
            </a:pPr>
            <a:r>
              <a:rPr lang="pt-BR" sz="1400" b="1" u="sng" dirty="0">
                <a:solidFill>
                  <a:schemeClr val="accent1">
                    <a:lumMod val="50000"/>
                  </a:schemeClr>
                </a:solidFill>
                <a:latin typeface="Trebuchet MS" panose="020B0603020202020204" pitchFamily="34" charset="0"/>
              </a:rPr>
              <a:t>Possíveis desvantagens</a:t>
            </a:r>
            <a:r>
              <a:rPr lang="pt-BR" sz="1400" b="1" dirty="0">
                <a:solidFill>
                  <a:schemeClr val="accent1">
                    <a:lumMod val="50000"/>
                  </a:schemeClr>
                </a:solidFill>
                <a:latin typeface="Trebuchet MS" panose="020B0603020202020204" pitchFamily="34" charset="0"/>
              </a:rPr>
              <a:t>:</a:t>
            </a:r>
          </a:p>
          <a:p>
            <a:pPr marL="0" indent="0" algn="just">
              <a:lnSpc>
                <a:spcPct val="130000"/>
              </a:lnSpc>
              <a:buNone/>
              <a:defRPr/>
            </a:pPr>
            <a:r>
              <a:rPr lang="pt-BR" sz="1400" dirty="0">
                <a:solidFill>
                  <a:schemeClr val="accent1">
                    <a:lumMod val="50000"/>
                  </a:schemeClr>
                </a:solidFill>
                <a:latin typeface="Trebuchet MS" panose="020B0603020202020204" pitchFamily="34" charset="0"/>
              </a:rPr>
              <a:t>(i) Até que ponto é realmente conveniente, sendo que a cooperação entre países já é permitida?</a:t>
            </a:r>
          </a:p>
          <a:p>
            <a:pPr marL="0" indent="0" algn="just">
              <a:lnSpc>
                <a:spcPct val="130000"/>
              </a:lnSpc>
              <a:buNone/>
              <a:defRPr/>
            </a:pPr>
            <a:r>
              <a:rPr lang="pt-BR" sz="1400" dirty="0">
                <a:solidFill>
                  <a:schemeClr val="accent1">
                    <a:lumMod val="50000"/>
                  </a:schemeClr>
                </a:solidFill>
                <a:latin typeface="Trebuchet MS" panose="020B0603020202020204" pitchFamily="34" charset="0"/>
              </a:rPr>
              <a:t>(</a:t>
            </a:r>
            <a:r>
              <a:rPr lang="pt-BR" sz="1400" dirty="0" err="1">
                <a:solidFill>
                  <a:schemeClr val="accent1">
                    <a:lumMod val="50000"/>
                  </a:schemeClr>
                </a:solidFill>
                <a:latin typeface="Trebuchet MS" panose="020B0603020202020204" pitchFamily="34" charset="0"/>
              </a:rPr>
              <a:t>ii</a:t>
            </a:r>
            <a:r>
              <a:rPr lang="pt-BR" sz="1400" dirty="0">
                <a:solidFill>
                  <a:schemeClr val="accent1">
                    <a:lumMod val="50000"/>
                  </a:schemeClr>
                </a:solidFill>
                <a:latin typeface="Trebuchet MS" panose="020B0603020202020204" pitchFamily="34" charset="0"/>
              </a:rPr>
              <a:t>) É compatível com o art. 105, I (i) da CF que exige a homologação de sentenças estrangeiras e atribuição do </a:t>
            </a:r>
            <a:r>
              <a:rPr lang="pt-BR" sz="1400" dirty="0" err="1">
                <a:solidFill>
                  <a:schemeClr val="accent1">
                    <a:lumMod val="50000"/>
                  </a:schemeClr>
                </a:solidFill>
                <a:latin typeface="Trebuchet MS" panose="020B0603020202020204" pitchFamily="34" charset="0"/>
              </a:rPr>
              <a:t>exequatur</a:t>
            </a:r>
            <a:r>
              <a:rPr lang="pt-BR" sz="1400" dirty="0">
                <a:solidFill>
                  <a:schemeClr val="accent1">
                    <a:lumMod val="50000"/>
                  </a:schemeClr>
                </a:solidFill>
                <a:latin typeface="Trebuchet MS" panose="020B0603020202020204" pitchFamily="34" charset="0"/>
              </a:rPr>
              <a:t> às cartas rogatórias pelo STJ? Art. 167-A §6º: a competência do STJ prevista no art. 105, I, i da CF deve ser observada </a:t>
            </a:r>
            <a:r>
              <a:rPr lang="pt-BR" sz="1400" b="1" dirty="0">
                <a:solidFill>
                  <a:schemeClr val="accent1">
                    <a:lumMod val="50000"/>
                  </a:schemeClr>
                </a:solidFill>
                <a:latin typeface="Trebuchet MS" panose="020B0603020202020204" pitchFamily="34" charset="0"/>
              </a:rPr>
              <a:t>quando cabível – Imprecisão grave</a:t>
            </a:r>
            <a:r>
              <a:rPr lang="pt-BR" sz="1400" dirty="0">
                <a:solidFill>
                  <a:schemeClr val="accent1">
                    <a:lumMod val="50000"/>
                  </a:schemeClr>
                </a:solidFill>
                <a:latin typeface="Trebuchet MS" panose="020B0603020202020204" pitchFamily="34" charset="0"/>
              </a:rPr>
              <a:t>;</a:t>
            </a:r>
          </a:p>
          <a:p>
            <a:pPr marL="0" indent="0" algn="just">
              <a:lnSpc>
                <a:spcPct val="130000"/>
              </a:lnSpc>
              <a:buNone/>
              <a:defRPr/>
            </a:pPr>
            <a:r>
              <a:rPr lang="pt-BR" sz="1400" dirty="0">
                <a:solidFill>
                  <a:schemeClr val="accent1">
                    <a:lumMod val="50000"/>
                  </a:schemeClr>
                </a:solidFill>
                <a:latin typeface="Trebuchet MS" panose="020B0603020202020204" pitchFamily="34" charset="0"/>
              </a:rPr>
              <a:t>(</a:t>
            </a:r>
            <a:r>
              <a:rPr lang="pt-BR" sz="1400" dirty="0" err="1">
                <a:solidFill>
                  <a:schemeClr val="accent1">
                    <a:lumMod val="50000"/>
                  </a:schemeClr>
                </a:solidFill>
                <a:latin typeface="Trebuchet MS" panose="020B0603020202020204" pitchFamily="34" charset="0"/>
              </a:rPr>
              <a:t>iii</a:t>
            </a:r>
            <a:r>
              <a:rPr lang="pt-BR" sz="1400" dirty="0">
                <a:solidFill>
                  <a:schemeClr val="accent1">
                    <a:lumMod val="50000"/>
                  </a:schemeClr>
                </a:solidFill>
                <a:latin typeface="Trebuchet MS" panose="020B0603020202020204" pitchFamily="34" charset="0"/>
              </a:rPr>
              <a:t>) </a:t>
            </a:r>
            <a:r>
              <a:rPr lang="pt-BR" sz="1400" dirty="0" err="1">
                <a:solidFill>
                  <a:schemeClr val="accent1">
                    <a:lumMod val="50000"/>
                  </a:schemeClr>
                </a:solidFill>
                <a:latin typeface="Trebuchet MS" panose="020B0603020202020204" pitchFamily="34" charset="0"/>
              </a:rPr>
              <a:t>Uncitral</a:t>
            </a:r>
            <a:r>
              <a:rPr lang="pt-BR" sz="1400" dirty="0">
                <a:solidFill>
                  <a:schemeClr val="accent1">
                    <a:lumMod val="50000"/>
                  </a:schemeClr>
                </a:solidFill>
                <a:latin typeface="Trebuchet MS" panose="020B0603020202020204" pitchFamily="34" charset="0"/>
              </a:rPr>
              <a:t> parte do pressuposto de equidade entre os Países, o que não ocorre na prática. Em que nossas empresas (credores e devedores) podem se prejudicar se adotarmos a Uncitral?</a:t>
            </a:r>
          </a:p>
          <a:p>
            <a:pPr marL="0" indent="0" algn="just">
              <a:buNone/>
              <a:defRPr/>
            </a:pPr>
            <a:endParaRPr lang="pt-BR" sz="1400" dirty="0">
              <a:solidFill>
                <a:schemeClr val="accent1">
                  <a:lumMod val="50000"/>
                </a:schemeClr>
              </a:solidFill>
              <a:latin typeface="Trebuchet MS" panose="020B0603020202020204" pitchFamily="34" charset="0"/>
            </a:endParaRPr>
          </a:p>
          <a:p>
            <a:pPr marL="0" indent="0" algn="just" fontAlgn="auto">
              <a:lnSpc>
                <a:spcPct val="130000"/>
              </a:lnSpc>
              <a:spcAft>
                <a:spcPts val="0"/>
              </a:spcAft>
              <a:buNone/>
              <a:defRPr/>
            </a:pPr>
            <a:endParaRPr lang="pt-BR" sz="2000" dirty="0">
              <a:solidFill>
                <a:schemeClr val="accent1">
                  <a:lumMod val="50000"/>
                </a:schemeClr>
              </a:solidFill>
              <a:latin typeface="Trebuchet MS]"/>
            </a:endParaRPr>
          </a:p>
        </p:txBody>
      </p:sp>
    </p:spTree>
    <p:extLst>
      <p:ext uri="{BB962C8B-B14F-4D97-AF65-F5344CB8AC3E}">
        <p14:creationId xmlns:p14="http://schemas.microsoft.com/office/powerpoint/2010/main" val="4157491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5620D4-DA12-4E42-8F67-C20351EEEE85}"/>
              </a:ext>
            </a:extLst>
          </p:cNvPr>
          <p:cNvSpPr>
            <a:spLocks noGrp="1"/>
          </p:cNvSpPr>
          <p:nvPr>
            <p:ph type="title"/>
          </p:nvPr>
        </p:nvSpPr>
        <p:spPr>
          <a:xfrm>
            <a:off x="838200" y="365126"/>
            <a:ext cx="10515600" cy="687498"/>
          </a:xfrm>
        </p:spPr>
        <p:txBody>
          <a:bodyPr>
            <a:noAutofit/>
          </a:bodyPr>
          <a:lstStyle/>
          <a:p>
            <a:pPr marL="285750" indent="-285750" algn="ctr" eaLnBrk="1" fontAlgn="auto" hangingPunct="1">
              <a:spcAft>
                <a:spcPts val="0"/>
              </a:spcAft>
              <a:defRPr/>
            </a:pPr>
            <a:r>
              <a:rPr lang="pt-BR" sz="4000" b="1" cap="small" dirty="0">
                <a:solidFill>
                  <a:schemeClr val="accent1">
                    <a:lumMod val="50000"/>
                  </a:schemeClr>
                </a:solidFill>
                <a:latin typeface="Trebuchet MS]"/>
              </a:rPr>
              <a:t>Casos Práticos – OGX </a:t>
            </a:r>
          </a:p>
        </p:txBody>
      </p:sp>
      <p:sp>
        <p:nvSpPr>
          <p:cNvPr id="3" name="Espaço Reservado para Conteúdo 2">
            <a:extLst>
              <a:ext uri="{FF2B5EF4-FFF2-40B4-BE49-F238E27FC236}">
                <a16:creationId xmlns:a16="http://schemas.microsoft.com/office/drawing/2014/main" id="{997F400A-794C-49A4-8450-656A8BC0493F}"/>
              </a:ext>
            </a:extLst>
          </p:cNvPr>
          <p:cNvSpPr>
            <a:spLocks noGrp="1"/>
          </p:cNvSpPr>
          <p:nvPr>
            <p:ph idx="1"/>
          </p:nvPr>
        </p:nvSpPr>
        <p:spPr>
          <a:xfrm>
            <a:off x="838200" y="1169580"/>
            <a:ext cx="10515600" cy="5114261"/>
          </a:xfrm>
        </p:spPr>
        <p:txBody>
          <a:bodyPr>
            <a:normAutofit fontScale="77500" lnSpcReduction="20000"/>
          </a:bodyPr>
          <a:lstStyle/>
          <a:p>
            <a:pPr algn="just">
              <a:lnSpc>
                <a:spcPct val="120000"/>
              </a:lnSpc>
              <a:defRPr/>
            </a:pPr>
            <a:r>
              <a:rPr lang="pt-BR" sz="2600" dirty="0">
                <a:solidFill>
                  <a:schemeClr val="accent1">
                    <a:lumMod val="50000"/>
                  </a:schemeClr>
                </a:solidFill>
                <a:latin typeface="Trebuchet MS]"/>
              </a:rPr>
              <a:t>1ª Instância – </a:t>
            </a:r>
            <a:r>
              <a:rPr lang="pt-BR" sz="2600" b="1" dirty="0">
                <a:solidFill>
                  <a:schemeClr val="accent1">
                    <a:lumMod val="50000"/>
                  </a:schemeClr>
                </a:solidFill>
                <a:latin typeface="Trebuchet MS]"/>
              </a:rPr>
              <a:t>Deferiu processamento apenas das devedoras com sede no Brasil e indeferiu o processamento das devedoras com sede na Áustria</a:t>
            </a:r>
            <a:r>
              <a:rPr lang="pt-BR" sz="2600" dirty="0">
                <a:solidFill>
                  <a:schemeClr val="accent1">
                    <a:lumMod val="50000"/>
                  </a:schemeClr>
                </a:solidFill>
                <a:latin typeface="Trebuchet MS]"/>
              </a:rPr>
              <a:t>. “Pelo que se verifica da negociação engendrada no contexto das empresas requerentes, trata-se de um fato econômico inquestionável que as operações financeiras das empresas estrangeiras se entrelaçam com as das empresas nacionais (...) Entretanto, tal negociação econômica carece de fundamento jurídico para se admitir a recuperação judicial em território nacional de empresas sediadas na Áustria e na Holanda, por absoluta ausência de jurisdição. (Processo 0377620-56.2013.8.19.0001 - 4ª Vara Empresarial RJ)</a:t>
            </a:r>
          </a:p>
          <a:p>
            <a:pPr algn="just">
              <a:lnSpc>
                <a:spcPct val="120000"/>
              </a:lnSpc>
              <a:defRPr/>
            </a:pPr>
            <a:r>
              <a:rPr lang="pt-BR" sz="2600" b="1" dirty="0">
                <a:solidFill>
                  <a:schemeClr val="accent1">
                    <a:lumMod val="50000"/>
                  </a:schemeClr>
                </a:solidFill>
                <a:latin typeface="Trebuchet MS]"/>
              </a:rPr>
              <a:t>TJRJ reformou a decisão por determinar que as empresas estrangeiras fossem incluídas no polo ativo como litisconsortes tendo em vista que a lei 11.101/05 apesar de não prever a insolvência transnacional, também não proíbe esse procedimento e que a própria legislação da Áustria não o proíbe. </a:t>
            </a:r>
            <a:r>
              <a:rPr lang="pt-BR" sz="2600" dirty="0">
                <a:solidFill>
                  <a:schemeClr val="accent1">
                    <a:lumMod val="50000"/>
                  </a:schemeClr>
                </a:solidFill>
                <a:latin typeface="Trebuchet MS]"/>
              </a:rPr>
              <a:t>Fundamentou o voto no art. 47 como sendo essa a forma mais eficaz de arrecadação.</a:t>
            </a:r>
          </a:p>
          <a:p>
            <a:pPr algn="just">
              <a:lnSpc>
                <a:spcPct val="120000"/>
              </a:lnSpc>
              <a:defRPr/>
            </a:pPr>
            <a:r>
              <a:rPr lang="pt-BR" sz="2600" dirty="0">
                <a:solidFill>
                  <a:schemeClr val="accent1">
                    <a:lumMod val="50000"/>
                  </a:schemeClr>
                </a:solidFill>
                <a:latin typeface="Trebuchet MS]"/>
              </a:rPr>
              <a:t>MP e um credor recorreram especial defendendo o modelo </a:t>
            </a:r>
            <a:r>
              <a:rPr lang="pt-BR" sz="2600" dirty="0" err="1">
                <a:solidFill>
                  <a:schemeClr val="accent1">
                    <a:lumMod val="50000"/>
                  </a:schemeClr>
                </a:solidFill>
                <a:latin typeface="Trebuchet MS]"/>
              </a:rPr>
              <a:t>territorialista</a:t>
            </a:r>
            <a:r>
              <a:rPr lang="pt-BR" sz="2600" dirty="0">
                <a:solidFill>
                  <a:schemeClr val="accent1">
                    <a:lumMod val="50000"/>
                  </a:schemeClr>
                </a:solidFill>
                <a:latin typeface="Trebuchet MS]"/>
              </a:rPr>
              <a:t> e violação ao art. 3 LFR.</a:t>
            </a:r>
          </a:p>
          <a:p>
            <a:pPr algn="just">
              <a:lnSpc>
                <a:spcPct val="120000"/>
              </a:lnSpc>
              <a:defRPr/>
            </a:pPr>
            <a:r>
              <a:rPr lang="pt-BR" sz="2600" dirty="0">
                <a:solidFill>
                  <a:schemeClr val="accent1">
                    <a:lumMod val="50000"/>
                  </a:schemeClr>
                </a:solidFill>
                <a:latin typeface="Trebuchet MS]"/>
              </a:rPr>
              <a:t>Não foi julgado até o momento, mas perdeu o objeto, sendo que a RJ já foi encerrada em razão de ausência de efeito suspensivo do Resp.</a:t>
            </a:r>
          </a:p>
          <a:p>
            <a:pPr fontAlgn="auto">
              <a:lnSpc>
                <a:spcPct val="100000"/>
              </a:lnSpc>
              <a:spcAft>
                <a:spcPts val="0"/>
              </a:spcAft>
              <a:defRPr/>
            </a:pPr>
            <a:endParaRPr lang="en-US" sz="2200" dirty="0">
              <a:solidFill>
                <a:schemeClr val="accent1">
                  <a:lumMod val="50000"/>
                </a:schemeClr>
              </a:solidFill>
              <a:latin typeface="Trebuchet MS]"/>
            </a:endParaRPr>
          </a:p>
        </p:txBody>
      </p:sp>
    </p:spTree>
    <p:extLst>
      <p:ext uri="{BB962C8B-B14F-4D97-AF65-F5344CB8AC3E}">
        <p14:creationId xmlns:p14="http://schemas.microsoft.com/office/powerpoint/2010/main" val="341140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5620D4-DA12-4E42-8F67-C20351EEEE85}"/>
              </a:ext>
            </a:extLst>
          </p:cNvPr>
          <p:cNvSpPr>
            <a:spLocks noGrp="1"/>
          </p:cNvSpPr>
          <p:nvPr>
            <p:ph type="title"/>
          </p:nvPr>
        </p:nvSpPr>
        <p:spPr>
          <a:xfrm>
            <a:off x="838200" y="365126"/>
            <a:ext cx="10515600" cy="687498"/>
          </a:xfrm>
        </p:spPr>
        <p:txBody>
          <a:bodyPr>
            <a:noAutofit/>
          </a:bodyPr>
          <a:lstStyle/>
          <a:p>
            <a:pPr marL="285750" indent="-285750" algn="ctr" eaLnBrk="1" fontAlgn="auto" hangingPunct="1">
              <a:spcAft>
                <a:spcPts val="0"/>
              </a:spcAft>
              <a:defRPr/>
            </a:pPr>
            <a:r>
              <a:rPr lang="pt-BR" sz="4000" b="1" cap="small" dirty="0">
                <a:solidFill>
                  <a:schemeClr val="accent1">
                    <a:lumMod val="50000"/>
                  </a:schemeClr>
                </a:solidFill>
                <a:latin typeface="Trebuchet MS]"/>
              </a:rPr>
              <a:t>Casos Práticos – Rede Energia S.A  </a:t>
            </a:r>
          </a:p>
        </p:txBody>
      </p:sp>
      <p:sp>
        <p:nvSpPr>
          <p:cNvPr id="3" name="Espaço Reservado para Conteúdo 2">
            <a:extLst>
              <a:ext uri="{FF2B5EF4-FFF2-40B4-BE49-F238E27FC236}">
                <a16:creationId xmlns:a16="http://schemas.microsoft.com/office/drawing/2014/main" id="{997F400A-794C-49A4-8450-656A8BC0493F}"/>
              </a:ext>
            </a:extLst>
          </p:cNvPr>
          <p:cNvSpPr>
            <a:spLocks noGrp="1"/>
          </p:cNvSpPr>
          <p:nvPr>
            <p:ph idx="1"/>
          </p:nvPr>
        </p:nvSpPr>
        <p:spPr>
          <a:xfrm>
            <a:off x="838200" y="1169580"/>
            <a:ext cx="10515600" cy="5114261"/>
          </a:xfrm>
        </p:spPr>
        <p:txBody>
          <a:bodyPr>
            <a:normAutofit/>
          </a:bodyPr>
          <a:lstStyle/>
          <a:p>
            <a:pPr fontAlgn="auto">
              <a:lnSpc>
                <a:spcPct val="100000"/>
              </a:lnSpc>
              <a:spcAft>
                <a:spcPts val="0"/>
              </a:spcAft>
              <a:defRPr/>
            </a:pPr>
            <a:r>
              <a:rPr lang="en-US" sz="2200" dirty="0" err="1">
                <a:solidFill>
                  <a:schemeClr val="accent1">
                    <a:lumMod val="50000"/>
                  </a:schemeClr>
                </a:solidFill>
                <a:latin typeface="Trebuchet MS]"/>
              </a:rPr>
              <a:t>Representante</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estrangeiro</a:t>
            </a:r>
            <a:r>
              <a:rPr lang="en-US" sz="2200" dirty="0">
                <a:solidFill>
                  <a:schemeClr val="accent1">
                    <a:lumMod val="50000"/>
                  </a:schemeClr>
                </a:solidFill>
                <a:latin typeface="Trebuchet MS]"/>
              </a:rPr>
              <a:t> da Recuperanda </a:t>
            </a:r>
            <a:r>
              <a:rPr lang="en-US" sz="2200" dirty="0" err="1">
                <a:solidFill>
                  <a:schemeClr val="accent1">
                    <a:lumMod val="50000"/>
                  </a:schemeClr>
                </a:solidFill>
                <a:latin typeface="Trebuchet MS]"/>
              </a:rPr>
              <a:t>entrou</a:t>
            </a:r>
            <a:r>
              <a:rPr lang="en-US" sz="2200" dirty="0">
                <a:solidFill>
                  <a:schemeClr val="accent1">
                    <a:lumMod val="50000"/>
                  </a:schemeClr>
                </a:solidFill>
                <a:latin typeface="Trebuchet MS]"/>
              </a:rPr>
              <a:t> com </a:t>
            </a:r>
            <a:r>
              <a:rPr lang="en-US" sz="2200" dirty="0" err="1">
                <a:solidFill>
                  <a:schemeClr val="accent1">
                    <a:lumMod val="50000"/>
                  </a:schemeClr>
                </a:solidFill>
                <a:latin typeface="Trebuchet MS]"/>
              </a:rPr>
              <a:t>pedido</a:t>
            </a:r>
            <a:r>
              <a:rPr lang="en-US" sz="2200" dirty="0">
                <a:solidFill>
                  <a:schemeClr val="accent1">
                    <a:lumMod val="50000"/>
                  </a:schemeClr>
                </a:solidFill>
                <a:latin typeface="Trebuchet MS]"/>
              </a:rPr>
              <a:t> de </a:t>
            </a:r>
            <a:r>
              <a:rPr lang="en-US" sz="2200" i="1" dirty="0">
                <a:solidFill>
                  <a:schemeClr val="accent1">
                    <a:lumMod val="50000"/>
                  </a:schemeClr>
                </a:solidFill>
                <a:latin typeface="Trebuchet MS]"/>
              </a:rPr>
              <a:t>chapter 15 </a:t>
            </a:r>
            <a:r>
              <a:rPr lang="en-US" sz="2200" dirty="0">
                <a:solidFill>
                  <a:schemeClr val="accent1">
                    <a:lumMod val="50000"/>
                  </a:schemeClr>
                </a:solidFill>
                <a:latin typeface="Trebuchet MS]"/>
              </a:rPr>
              <a:t>– NY;</a:t>
            </a:r>
          </a:p>
          <a:p>
            <a:pPr algn="just" fontAlgn="auto">
              <a:lnSpc>
                <a:spcPct val="100000"/>
              </a:lnSpc>
              <a:spcAft>
                <a:spcPts val="0"/>
              </a:spcAft>
              <a:defRPr/>
            </a:pPr>
            <a:r>
              <a:rPr lang="en-US" sz="2200" dirty="0" err="1">
                <a:solidFill>
                  <a:schemeClr val="accent1">
                    <a:lumMod val="50000"/>
                  </a:schemeClr>
                </a:solidFill>
                <a:latin typeface="Trebuchet MS]"/>
              </a:rPr>
              <a:t>Requerimentos</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reconhecimento</a:t>
            </a:r>
            <a:r>
              <a:rPr lang="en-US" sz="2200" dirty="0">
                <a:solidFill>
                  <a:schemeClr val="accent1">
                    <a:lumMod val="50000"/>
                  </a:schemeClr>
                </a:solidFill>
                <a:latin typeface="Trebuchet MS]"/>
              </a:rPr>
              <a:t> do </a:t>
            </a:r>
            <a:r>
              <a:rPr lang="en-US" sz="2200" dirty="0" err="1">
                <a:solidFill>
                  <a:schemeClr val="accent1">
                    <a:lumMod val="50000"/>
                  </a:schemeClr>
                </a:solidFill>
                <a:latin typeface="Trebuchet MS]"/>
              </a:rPr>
              <a:t>processo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brasileiro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como</a:t>
            </a:r>
            <a:r>
              <a:rPr lang="en-US" sz="2200" dirty="0">
                <a:solidFill>
                  <a:schemeClr val="accent1">
                    <a:lumMod val="50000"/>
                  </a:schemeClr>
                </a:solidFill>
                <a:latin typeface="Trebuchet MS]"/>
              </a:rPr>
              <a:t> principal, </a:t>
            </a:r>
            <a:r>
              <a:rPr lang="en-US" sz="2200" dirty="0" err="1">
                <a:solidFill>
                  <a:schemeClr val="accent1">
                    <a:lumMod val="50000"/>
                  </a:schemeClr>
                </a:solidFill>
                <a:latin typeface="Trebuchet MS]"/>
              </a:rPr>
              <a:t>execução</a:t>
            </a:r>
            <a:r>
              <a:rPr lang="en-US" sz="2200" dirty="0">
                <a:solidFill>
                  <a:schemeClr val="accent1">
                    <a:lumMod val="50000"/>
                  </a:schemeClr>
                </a:solidFill>
                <a:latin typeface="Trebuchet MS]"/>
              </a:rPr>
              <a:t> do </a:t>
            </a:r>
            <a:r>
              <a:rPr lang="en-US" sz="2200" dirty="0" err="1">
                <a:solidFill>
                  <a:schemeClr val="accent1">
                    <a:lumMod val="50000"/>
                  </a:schemeClr>
                </a:solidFill>
                <a:latin typeface="Trebuchet MS]"/>
              </a:rPr>
              <a:t>plano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brasileiro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nos</a:t>
            </a:r>
            <a:r>
              <a:rPr lang="en-US" sz="2200" dirty="0">
                <a:solidFill>
                  <a:schemeClr val="accent1">
                    <a:lumMod val="50000"/>
                  </a:schemeClr>
                </a:solidFill>
                <a:latin typeface="Trebuchet MS]"/>
              </a:rPr>
              <a:t> EUA e </a:t>
            </a:r>
            <a:r>
              <a:rPr lang="en-US" sz="2200" dirty="0" err="1">
                <a:solidFill>
                  <a:schemeClr val="accent1">
                    <a:lumMod val="50000"/>
                  </a:schemeClr>
                </a:solidFill>
                <a:latin typeface="Trebuchet MS]"/>
              </a:rPr>
              <a:t>suspensão</a:t>
            </a:r>
            <a:r>
              <a:rPr lang="en-US" sz="2200" dirty="0">
                <a:solidFill>
                  <a:schemeClr val="accent1">
                    <a:lumMod val="50000"/>
                  </a:schemeClr>
                </a:solidFill>
                <a:latin typeface="Trebuchet MS]"/>
              </a:rPr>
              <a:t> de </a:t>
            </a:r>
            <a:r>
              <a:rPr lang="en-US" sz="2200" dirty="0" err="1">
                <a:solidFill>
                  <a:schemeClr val="accent1">
                    <a:lumMod val="50000"/>
                  </a:schemeClr>
                </a:solidFill>
                <a:latin typeface="Trebuchet MS]"/>
              </a:rPr>
              <a:t>ações</a:t>
            </a:r>
            <a:r>
              <a:rPr lang="en-US" sz="2200" dirty="0">
                <a:solidFill>
                  <a:schemeClr val="accent1">
                    <a:lumMod val="50000"/>
                  </a:schemeClr>
                </a:solidFill>
                <a:latin typeface="Trebuchet MS]"/>
              </a:rPr>
              <a:t> contra Rede </a:t>
            </a:r>
            <a:r>
              <a:rPr lang="en-US" sz="2200" dirty="0" err="1">
                <a:solidFill>
                  <a:schemeClr val="accent1">
                    <a:lumMod val="50000"/>
                  </a:schemeClr>
                </a:solidFill>
                <a:latin typeface="Trebuchet MS]"/>
              </a:rPr>
              <a:t>nos</a:t>
            </a:r>
            <a:r>
              <a:rPr lang="en-US" sz="2200" dirty="0">
                <a:solidFill>
                  <a:schemeClr val="accent1">
                    <a:lumMod val="50000"/>
                  </a:schemeClr>
                </a:solidFill>
                <a:latin typeface="Trebuchet MS]"/>
              </a:rPr>
              <a:t> EUA;</a:t>
            </a:r>
            <a:endParaRPr lang="en-US" sz="1100" dirty="0">
              <a:solidFill>
                <a:schemeClr val="accent1">
                  <a:lumMod val="50000"/>
                </a:schemeClr>
              </a:solidFill>
              <a:highlight>
                <a:srgbClr val="FFFF00"/>
              </a:highlight>
              <a:latin typeface="Trebuchet MS]"/>
            </a:endParaRPr>
          </a:p>
          <a:p>
            <a:pPr algn="just" fontAlgn="auto">
              <a:lnSpc>
                <a:spcPct val="100000"/>
              </a:lnSpc>
              <a:spcAft>
                <a:spcPts val="0"/>
              </a:spcAft>
              <a:defRPr/>
            </a:pPr>
            <a:r>
              <a:rPr lang="en-US" sz="2200" dirty="0">
                <a:solidFill>
                  <a:schemeClr val="accent1">
                    <a:lumMod val="50000"/>
                  </a:schemeClr>
                </a:solidFill>
                <a:latin typeface="Trebuchet MS]"/>
              </a:rPr>
              <a:t>Grupo de </a:t>
            </a:r>
            <a:r>
              <a:rPr lang="en-US" sz="2200" dirty="0" err="1">
                <a:solidFill>
                  <a:schemeClr val="accent1">
                    <a:lumMod val="50000"/>
                  </a:schemeClr>
                </a:solidFill>
                <a:latin typeface="Trebuchet MS]"/>
              </a:rPr>
              <a:t>Credores</a:t>
            </a:r>
            <a:r>
              <a:rPr lang="en-US" sz="2200" dirty="0">
                <a:solidFill>
                  <a:schemeClr val="accent1">
                    <a:lumMod val="50000"/>
                  </a:schemeClr>
                </a:solidFill>
                <a:latin typeface="Trebuchet MS]"/>
              </a:rPr>
              <a:t> (</a:t>
            </a:r>
            <a:r>
              <a:rPr lang="en-US" sz="2200" i="1" dirty="0">
                <a:solidFill>
                  <a:schemeClr val="accent1">
                    <a:lumMod val="50000"/>
                  </a:schemeClr>
                </a:solidFill>
                <a:latin typeface="Trebuchet MS]"/>
              </a:rPr>
              <a:t>bondholders</a:t>
            </a:r>
            <a:r>
              <a:rPr lang="en-US" sz="2200" dirty="0">
                <a:solidFill>
                  <a:schemeClr val="accent1">
                    <a:lumMod val="50000"/>
                  </a:schemeClr>
                </a:solidFill>
                <a:latin typeface="Trebuchet MS]"/>
              </a:rPr>
              <a:t>) se </a:t>
            </a:r>
            <a:r>
              <a:rPr lang="en-US" sz="2200" dirty="0" err="1">
                <a:solidFill>
                  <a:schemeClr val="accent1">
                    <a:lumMod val="50000"/>
                  </a:schemeClr>
                </a:solidFill>
                <a:latin typeface="Trebuchet MS]"/>
              </a:rPr>
              <a:t>opôs</a:t>
            </a:r>
            <a:r>
              <a:rPr lang="en-US" sz="2200" dirty="0">
                <a:solidFill>
                  <a:schemeClr val="accent1">
                    <a:lumMod val="50000"/>
                  </a:schemeClr>
                </a:solidFill>
                <a:latin typeface="Trebuchet MS]"/>
              </a:rPr>
              <a:t> com base </a:t>
            </a:r>
            <a:r>
              <a:rPr lang="en-US" sz="2200" dirty="0" err="1">
                <a:solidFill>
                  <a:schemeClr val="accent1">
                    <a:lumMod val="50000"/>
                  </a:schemeClr>
                </a:solidFill>
                <a:latin typeface="Trebuchet MS]"/>
              </a:rPr>
              <a:t>nos</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argumentos</a:t>
            </a:r>
            <a:r>
              <a:rPr lang="en-US" sz="2200" dirty="0">
                <a:solidFill>
                  <a:schemeClr val="accent1">
                    <a:lumMod val="50000"/>
                  </a:schemeClr>
                </a:solidFill>
                <a:latin typeface="Trebuchet MS]"/>
              </a:rPr>
              <a:t> de que o </a:t>
            </a:r>
            <a:r>
              <a:rPr lang="en-US" sz="2200" dirty="0" err="1">
                <a:solidFill>
                  <a:schemeClr val="accent1">
                    <a:lumMod val="50000"/>
                  </a:schemeClr>
                </a:solidFill>
                <a:latin typeface="Trebuchet MS]"/>
              </a:rPr>
              <a:t>plano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não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proporcionava</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tratamento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igualitário</a:t>
            </a:r>
            <a:r>
              <a:rPr lang="en-US" sz="2200" dirty="0">
                <a:solidFill>
                  <a:schemeClr val="accent1">
                    <a:lumMod val="50000"/>
                  </a:schemeClr>
                </a:solidFill>
                <a:latin typeface="Trebuchet MS]"/>
              </a:rPr>
              <a:t>, que o </a:t>
            </a:r>
            <a:r>
              <a:rPr lang="en-US" sz="2200" dirty="0" err="1">
                <a:solidFill>
                  <a:schemeClr val="accent1">
                    <a:lumMod val="50000"/>
                  </a:schemeClr>
                </a:solidFill>
                <a:latin typeface="Trebuchet MS]"/>
              </a:rPr>
              <a:t>grupo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havia</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sido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prejudicado</a:t>
            </a:r>
            <a:r>
              <a:rPr lang="en-US" sz="2200" dirty="0">
                <a:solidFill>
                  <a:schemeClr val="accent1">
                    <a:lumMod val="50000"/>
                  </a:schemeClr>
                </a:solidFill>
                <a:latin typeface="Trebuchet MS]"/>
              </a:rPr>
              <a:t> por </a:t>
            </a:r>
            <a:r>
              <a:rPr lang="en-US" sz="2200" dirty="0" err="1">
                <a:solidFill>
                  <a:schemeClr val="accent1">
                    <a:lumMod val="50000"/>
                  </a:schemeClr>
                </a:solidFill>
                <a:latin typeface="Trebuchet MS]"/>
              </a:rPr>
              <a:t>não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poder</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votar</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em</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bloco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distribuição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fraudulenta</a:t>
            </a:r>
            <a:r>
              <a:rPr lang="en-US" sz="2200" dirty="0">
                <a:solidFill>
                  <a:schemeClr val="accent1">
                    <a:lumMod val="50000"/>
                  </a:schemeClr>
                </a:solidFill>
                <a:latin typeface="Trebuchet MS]"/>
              </a:rPr>
              <a:t> para </a:t>
            </a:r>
            <a:r>
              <a:rPr lang="en-US" sz="2200" dirty="0" err="1">
                <a:solidFill>
                  <a:schemeClr val="accent1">
                    <a:lumMod val="50000"/>
                  </a:schemeClr>
                </a:solidFill>
                <a:latin typeface="Trebuchet MS]"/>
              </a:rPr>
              <a:t>sócios</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aprovação</a:t>
            </a:r>
            <a:r>
              <a:rPr lang="en-US" sz="2200" dirty="0">
                <a:solidFill>
                  <a:schemeClr val="accent1">
                    <a:lumMod val="50000"/>
                  </a:schemeClr>
                </a:solidFill>
                <a:latin typeface="Trebuchet MS]"/>
              </a:rPr>
              <a:t> por cram down feria </a:t>
            </a:r>
            <a:r>
              <a:rPr lang="en-US" sz="2200" dirty="0" err="1">
                <a:solidFill>
                  <a:schemeClr val="accent1">
                    <a:lumMod val="50000"/>
                  </a:schemeClr>
                </a:solidFill>
                <a:latin typeface="Trebuchet MS]"/>
              </a:rPr>
              <a:t>princípios</a:t>
            </a:r>
            <a:r>
              <a:rPr lang="en-US" sz="2200" dirty="0">
                <a:solidFill>
                  <a:schemeClr val="accent1">
                    <a:lumMod val="50000"/>
                  </a:schemeClr>
                </a:solidFill>
                <a:latin typeface="Trebuchet MS]"/>
              </a:rPr>
              <a:t> Americanos e contra </a:t>
            </a:r>
            <a:r>
              <a:rPr lang="en-US" sz="2200" dirty="0" err="1">
                <a:solidFill>
                  <a:schemeClr val="accent1">
                    <a:lumMod val="50000"/>
                  </a:schemeClr>
                </a:solidFill>
                <a:latin typeface="Trebuchet MS]"/>
              </a:rPr>
              <a:t>política</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pública</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venda</a:t>
            </a:r>
            <a:r>
              <a:rPr lang="en-US" sz="2200" dirty="0">
                <a:solidFill>
                  <a:schemeClr val="accent1">
                    <a:lumMod val="50000"/>
                  </a:schemeClr>
                </a:solidFill>
                <a:latin typeface="Trebuchet MS]"/>
              </a:rPr>
              <a:t> de </a:t>
            </a:r>
            <a:r>
              <a:rPr lang="en-US" sz="2200" dirty="0" err="1">
                <a:solidFill>
                  <a:schemeClr val="accent1">
                    <a:lumMod val="50000"/>
                  </a:schemeClr>
                </a:solidFill>
                <a:latin typeface="Trebuchet MS]"/>
              </a:rPr>
              <a:t>ativos</a:t>
            </a:r>
            <a:r>
              <a:rPr lang="en-US" sz="2200" dirty="0">
                <a:solidFill>
                  <a:schemeClr val="accent1">
                    <a:lumMod val="50000"/>
                  </a:schemeClr>
                </a:solidFill>
                <a:latin typeface="Trebuchet MS]"/>
              </a:rPr>
              <a:t> e </a:t>
            </a:r>
            <a:r>
              <a:rPr lang="en-US" sz="2200" dirty="0" err="1">
                <a:solidFill>
                  <a:schemeClr val="accent1">
                    <a:lumMod val="50000"/>
                  </a:schemeClr>
                </a:solidFill>
                <a:latin typeface="Trebuchet MS]"/>
              </a:rPr>
              <a:t>consolidação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substancial</a:t>
            </a:r>
            <a:r>
              <a:rPr lang="en-US" sz="2200" dirty="0">
                <a:solidFill>
                  <a:schemeClr val="accent1">
                    <a:lumMod val="50000"/>
                  </a:schemeClr>
                </a:solidFill>
                <a:latin typeface="Trebuchet MS]"/>
              </a:rPr>
              <a:t>);</a:t>
            </a:r>
          </a:p>
          <a:p>
            <a:pPr algn="just" fontAlgn="auto">
              <a:lnSpc>
                <a:spcPct val="100000"/>
              </a:lnSpc>
              <a:spcAft>
                <a:spcPts val="0"/>
              </a:spcAft>
              <a:defRPr/>
            </a:pPr>
            <a:r>
              <a:rPr lang="en-US" sz="2200" dirty="0" err="1">
                <a:solidFill>
                  <a:schemeClr val="accent1">
                    <a:lumMod val="50000"/>
                  </a:schemeClr>
                </a:solidFill>
                <a:latin typeface="Trebuchet MS]"/>
              </a:rPr>
              <a:t>Juízo</a:t>
            </a:r>
            <a:r>
              <a:rPr lang="en-US" sz="2200" dirty="0">
                <a:solidFill>
                  <a:schemeClr val="accent1">
                    <a:lumMod val="50000"/>
                  </a:schemeClr>
                </a:solidFill>
                <a:latin typeface="Trebuchet MS]"/>
              </a:rPr>
              <a:t> americano </a:t>
            </a:r>
            <a:r>
              <a:rPr lang="en-US" sz="2200" dirty="0" err="1">
                <a:solidFill>
                  <a:schemeClr val="accent1">
                    <a:lumMod val="50000"/>
                  </a:schemeClr>
                </a:solidFill>
                <a:latin typeface="Trebuchet MS]"/>
              </a:rPr>
              <a:t>entendeu</a:t>
            </a:r>
            <a:r>
              <a:rPr lang="en-US" sz="2200" dirty="0">
                <a:solidFill>
                  <a:schemeClr val="accent1">
                    <a:lumMod val="50000"/>
                  </a:schemeClr>
                </a:solidFill>
                <a:latin typeface="Trebuchet MS]"/>
              </a:rPr>
              <a:t> que o </a:t>
            </a:r>
            <a:r>
              <a:rPr lang="en-US" sz="2200" dirty="0" err="1">
                <a:solidFill>
                  <a:schemeClr val="accent1">
                    <a:lumMod val="50000"/>
                  </a:schemeClr>
                </a:solidFill>
                <a:latin typeface="Trebuchet MS]"/>
              </a:rPr>
              <a:t>provimento</a:t>
            </a:r>
            <a:r>
              <a:rPr lang="en-US" sz="2200" dirty="0">
                <a:solidFill>
                  <a:schemeClr val="accent1">
                    <a:lumMod val="50000"/>
                  </a:schemeClr>
                </a:solidFill>
                <a:latin typeface="Trebuchet MS]"/>
              </a:rPr>
              <a:t> era </a:t>
            </a:r>
            <a:r>
              <a:rPr lang="en-US" sz="2200" dirty="0" err="1">
                <a:solidFill>
                  <a:schemeClr val="accent1">
                    <a:lumMod val="50000"/>
                  </a:schemeClr>
                </a:solidFill>
                <a:latin typeface="Trebuchet MS]"/>
              </a:rPr>
              <a:t>adequado</a:t>
            </a:r>
            <a:r>
              <a:rPr lang="en-US" sz="2200" dirty="0">
                <a:solidFill>
                  <a:schemeClr val="accent1">
                    <a:lumMod val="50000"/>
                  </a:schemeClr>
                </a:solidFill>
                <a:latin typeface="Trebuchet MS]"/>
              </a:rPr>
              <a:t>, que </a:t>
            </a:r>
            <a:r>
              <a:rPr lang="en-US" sz="2200" dirty="0" err="1">
                <a:solidFill>
                  <a:schemeClr val="accent1">
                    <a:lumMod val="50000"/>
                  </a:schemeClr>
                </a:solidFill>
                <a:latin typeface="Trebuchet MS]"/>
              </a:rPr>
              <a:t>os</a:t>
            </a:r>
            <a:r>
              <a:rPr lang="en-US" sz="2200" dirty="0">
                <a:solidFill>
                  <a:schemeClr val="accent1">
                    <a:lumMod val="50000"/>
                  </a:schemeClr>
                </a:solidFill>
                <a:latin typeface="Trebuchet MS]"/>
              </a:rPr>
              <a:t> interesses dos </a:t>
            </a:r>
            <a:r>
              <a:rPr lang="en-US" sz="2200" dirty="0" err="1">
                <a:solidFill>
                  <a:schemeClr val="accent1">
                    <a:lumMod val="50000"/>
                  </a:schemeClr>
                </a:solidFill>
                <a:latin typeface="Trebuchet MS]"/>
              </a:rPr>
              <a:t>credores</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estava</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suficientemente</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atendido</a:t>
            </a:r>
            <a:r>
              <a:rPr lang="en-US" sz="2200" dirty="0">
                <a:solidFill>
                  <a:schemeClr val="accent1">
                    <a:lumMod val="50000"/>
                  </a:schemeClr>
                </a:solidFill>
                <a:latin typeface="Trebuchet MS]"/>
              </a:rPr>
              <a:t>, que o </a:t>
            </a:r>
            <a:r>
              <a:rPr lang="en-US" sz="2200" dirty="0" err="1">
                <a:solidFill>
                  <a:schemeClr val="accent1">
                    <a:lumMod val="50000"/>
                  </a:schemeClr>
                </a:solidFill>
                <a:latin typeface="Trebuchet MS]"/>
              </a:rPr>
              <a:t>grupo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não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foi</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prejudicado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porque</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manteve</a:t>
            </a:r>
            <a:r>
              <a:rPr lang="en-US" sz="2200" dirty="0">
                <a:solidFill>
                  <a:schemeClr val="accent1">
                    <a:lumMod val="50000"/>
                  </a:schemeClr>
                </a:solidFill>
                <a:latin typeface="Trebuchet MS]"/>
              </a:rPr>
              <a:t> o </a:t>
            </a:r>
            <a:r>
              <a:rPr lang="en-US" sz="2200" dirty="0" err="1">
                <a:solidFill>
                  <a:schemeClr val="accent1">
                    <a:lumMod val="50000"/>
                  </a:schemeClr>
                </a:solidFill>
                <a:latin typeface="Trebuchet MS]"/>
              </a:rPr>
              <a:t>direito</a:t>
            </a:r>
            <a:r>
              <a:rPr lang="en-US" sz="2200" dirty="0">
                <a:solidFill>
                  <a:schemeClr val="accent1">
                    <a:lumMod val="50000"/>
                  </a:schemeClr>
                </a:solidFill>
                <a:latin typeface="Trebuchet MS]"/>
              </a:rPr>
              <a:t> de </a:t>
            </a:r>
            <a:r>
              <a:rPr lang="en-US" sz="2200" dirty="0" err="1">
                <a:solidFill>
                  <a:schemeClr val="accent1">
                    <a:lumMod val="50000"/>
                  </a:schemeClr>
                </a:solidFill>
                <a:latin typeface="Trebuchet MS]"/>
              </a:rPr>
              <a:t>voto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ausência</a:t>
            </a:r>
            <a:r>
              <a:rPr lang="en-US" sz="2200" dirty="0">
                <a:solidFill>
                  <a:schemeClr val="accent1">
                    <a:lumMod val="50000"/>
                  </a:schemeClr>
                </a:solidFill>
                <a:latin typeface="Trebuchet MS]"/>
              </a:rPr>
              <a:t> de </a:t>
            </a:r>
            <a:r>
              <a:rPr lang="en-US" sz="2200" dirty="0" err="1">
                <a:solidFill>
                  <a:schemeClr val="accent1">
                    <a:lumMod val="50000"/>
                  </a:schemeClr>
                </a:solidFill>
                <a:latin typeface="Trebuchet MS]"/>
              </a:rPr>
              <a:t>prova</a:t>
            </a:r>
            <a:r>
              <a:rPr lang="en-US" sz="2200" dirty="0">
                <a:solidFill>
                  <a:schemeClr val="accent1">
                    <a:lumMod val="50000"/>
                  </a:schemeClr>
                </a:solidFill>
                <a:latin typeface="Trebuchet MS]"/>
              </a:rPr>
              <a:t> de </a:t>
            </a:r>
            <a:r>
              <a:rPr lang="en-US" sz="2200" dirty="0" err="1">
                <a:solidFill>
                  <a:schemeClr val="accent1">
                    <a:lumMod val="50000"/>
                  </a:schemeClr>
                </a:solidFill>
                <a:latin typeface="Trebuchet MS]"/>
              </a:rPr>
              <a:t>fraude</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legalidade</a:t>
            </a:r>
            <a:r>
              <a:rPr lang="en-US" sz="2200" dirty="0">
                <a:solidFill>
                  <a:schemeClr val="accent1">
                    <a:lumMod val="50000"/>
                  </a:schemeClr>
                </a:solidFill>
                <a:latin typeface="Trebuchet MS]"/>
              </a:rPr>
              <a:t> do cram down e </a:t>
            </a:r>
            <a:r>
              <a:rPr lang="en-US" sz="2200" dirty="0" err="1">
                <a:solidFill>
                  <a:schemeClr val="accent1">
                    <a:lumMod val="50000"/>
                  </a:schemeClr>
                </a:solidFill>
                <a:latin typeface="Trebuchet MS]"/>
              </a:rPr>
              <a:t>convergência</a:t>
            </a:r>
            <a:r>
              <a:rPr lang="en-US" sz="2200" dirty="0">
                <a:solidFill>
                  <a:schemeClr val="accent1">
                    <a:lumMod val="50000"/>
                  </a:schemeClr>
                </a:solidFill>
                <a:latin typeface="Trebuchet MS]"/>
              </a:rPr>
              <a:t> com </a:t>
            </a:r>
            <a:r>
              <a:rPr lang="en-US" sz="2200" dirty="0" err="1">
                <a:solidFill>
                  <a:schemeClr val="accent1">
                    <a:lumMod val="50000"/>
                  </a:schemeClr>
                </a:solidFill>
                <a:latin typeface="Trebuchet MS]"/>
              </a:rPr>
              <a:t>política</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pública</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impossibilidade</a:t>
            </a:r>
            <a:r>
              <a:rPr lang="en-US" sz="2200" dirty="0">
                <a:solidFill>
                  <a:schemeClr val="accent1">
                    <a:lumMod val="50000"/>
                  </a:schemeClr>
                </a:solidFill>
                <a:latin typeface="Trebuchet MS]"/>
              </a:rPr>
              <a:t> de </a:t>
            </a:r>
            <a:r>
              <a:rPr lang="en-US" sz="2200" dirty="0" err="1">
                <a:solidFill>
                  <a:schemeClr val="accent1">
                    <a:lumMod val="50000"/>
                  </a:schemeClr>
                </a:solidFill>
                <a:latin typeface="Trebuchet MS]"/>
              </a:rPr>
              <a:t>interpretação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extensiva</a:t>
            </a:r>
            <a:r>
              <a:rPr lang="en-US" sz="2200" dirty="0">
                <a:solidFill>
                  <a:schemeClr val="accent1">
                    <a:lumMod val="50000"/>
                  </a:schemeClr>
                </a:solidFill>
                <a:latin typeface="Trebuchet MS]"/>
              </a:rPr>
              <a:t>).</a:t>
            </a:r>
          </a:p>
        </p:txBody>
      </p:sp>
    </p:spTree>
    <p:extLst>
      <p:ext uri="{BB962C8B-B14F-4D97-AF65-F5344CB8AC3E}">
        <p14:creationId xmlns:p14="http://schemas.microsoft.com/office/powerpoint/2010/main" val="2956389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5620D4-DA12-4E42-8F67-C20351EEEE85}"/>
              </a:ext>
            </a:extLst>
          </p:cNvPr>
          <p:cNvSpPr>
            <a:spLocks noGrp="1"/>
          </p:cNvSpPr>
          <p:nvPr>
            <p:ph type="title"/>
          </p:nvPr>
        </p:nvSpPr>
        <p:spPr>
          <a:xfrm>
            <a:off x="838200" y="365126"/>
            <a:ext cx="10515600" cy="687498"/>
          </a:xfrm>
        </p:spPr>
        <p:txBody>
          <a:bodyPr>
            <a:noAutofit/>
          </a:bodyPr>
          <a:lstStyle/>
          <a:p>
            <a:pPr marL="285750" indent="-285750" algn="ctr" eaLnBrk="1" fontAlgn="auto" hangingPunct="1">
              <a:spcAft>
                <a:spcPts val="0"/>
              </a:spcAft>
              <a:defRPr/>
            </a:pPr>
            <a:r>
              <a:rPr lang="pt-BR" sz="4000" b="1" cap="small" dirty="0">
                <a:solidFill>
                  <a:schemeClr val="accent1">
                    <a:lumMod val="50000"/>
                  </a:schemeClr>
                </a:solidFill>
                <a:latin typeface="Trebuchet MS]"/>
              </a:rPr>
              <a:t>Casos Práticos – OAS S.A  </a:t>
            </a:r>
          </a:p>
        </p:txBody>
      </p:sp>
      <p:sp>
        <p:nvSpPr>
          <p:cNvPr id="3" name="Espaço Reservado para Conteúdo 2">
            <a:extLst>
              <a:ext uri="{FF2B5EF4-FFF2-40B4-BE49-F238E27FC236}">
                <a16:creationId xmlns:a16="http://schemas.microsoft.com/office/drawing/2014/main" id="{997F400A-794C-49A4-8450-656A8BC0493F}"/>
              </a:ext>
            </a:extLst>
          </p:cNvPr>
          <p:cNvSpPr>
            <a:spLocks noGrp="1"/>
          </p:cNvSpPr>
          <p:nvPr>
            <p:ph idx="1"/>
          </p:nvPr>
        </p:nvSpPr>
        <p:spPr>
          <a:xfrm>
            <a:off x="838200" y="1169580"/>
            <a:ext cx="10515600" cy="5114261"/>
          </a:xfrm>
        </p:spPr>
        <p:txBody>
          <a:bodyPr>
            <a:normAutofit/>
          </a:bodyPr>
          <a:lstStyle/>
          <a:p>
            <a:pPr>
              <a:lnSpc>
                <a:spcPct val="100000"/>
              </a:lnSpc>
              <a:defRPr/>
            </a:pPr>
            <a:r>
              <a:rPr lang="en-US" sz="2200" dirty="0" err="1">
                <a:solidFill>
                  <a:schemeClr val="accent1">
                    <a:lumMod val="50000"/>
                  </a:schemeClr>
                </a:solidFill>
                <a:latin typeface="Trebuchet MS]"/>
              </a:rPr>
              <a:t>Representante</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estrangeiro</a:t>
            </a:r>
            <a:r>
              <a:rPr lang="en-US" sz="2200" dirty="0">
                <a:solidFill>
                  <a:schemeClr val="accent1">
                    <a:lumMod val="50000"/>
                  </a:schemeClr>
                </a:solidFill>
                <a:latin typeface="Trebuchet MS]"/>
              </a:rPr>
              <a:t> da OAS </a:t>
            </a:r>
            <a:r>
              <a:rPr lang="en-US" sz="2200" dirty="0" err="1">
                <a:solidFill>
                  <a:schemeClr val="accent1">
                    <a:lumMod val="50000"/>
                  </a:schemeClr>
                </a:solidFill>
                <a:latin typeface="Trebuchet MS]"/>
              </a:rPr>
              <a:t>entrou</a:t>
            </a:r>
            <a:r>
              <a:rPr lang="en-US" sz="2200" dirty="0">
                <a:solidFill>
                  <a:schemeClr val="accent1">
                    <a:lumMod val="50000"/>
                  </a:schemeClr>
                </a:solidFill>
                <a:latin typeface="Trebuchet MS]"/>
              </a:rPr>
              <a:t> com </a:t>
            </a:r>
            <a:r>
              <a:rPr lang="en-US" sz="2200" dirty="0" err="1">
                <a:solidFill>
                  <a:schemeClr val="accent1">
                    <a:lumMod val="50000"/>
                  </a:schemeClr>
                </a:solidFill>
                <a:latin typeface="Trebuchet MS]"/>
              </a:rPr>
              <a:t>pedido</a:t>
            </a:r>
            <a:r>
              <a:rPr lang="en-US" sz="2200" dirty="0">
                <a:solidFill>
                  <a:schemeClr val="accent1">
                    <a:lumMod val="50000"/>
                  </a:schemeClr>
                </a:solidFill>
                <a:latin typeface="Trebuchet MS]"/>
              </a:rPr>
              <a:t> de chapter 15 – NY;</a:t>
            </a:r>
          </a:p>
          <a:p>
            <a:pPr algn="just">
              <a:lnSpc>
                <a:spcPct val="100000"/>
              </a:lnSpc>
              <a:defRPr/>
            </a:pPr>
            <a:r>
              <a:rPr lang="en-US" sz="2200" dirty="0" err="1">
                <a:solidFill>
                  <a:schemeClr val="accent1">
                    <a:lumMod val="50000"/>
                  </a:schemeClr>
                </a:solidFill>
                <a:latin typeface="Trebuchet MS]"/>
              </a:rPr>
              <a:t>Credores</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estrangeiros</a:t>
            </a:r>
            <a:r>
              <a:rPr lang="en-US" sz="2200" dirty="0">
                <a:solidFill>
                  <a:schemeClr val="accent1">
                    <a:lumMod val="50000"/>
                  </a:schemeClr>
                </a:solidFill>
                <a:latin typeface="Trebuchet MS]"/>
              </a:rPr>
              <a:t> se </a:t>
            </a:r>
            <a:r>
              <a:rPr lang="en-US" sz="2200" dirty="0" err="1">
                <a:solidFill>
                  <a:schemeClr val="accent1">
                    <a:lumMod val="50000"/>
                  </a:schemeClr>
                </a:solidFill>
                <a:latin typeface="Trebuchet MS]"/>
              </a:rPr>
              <a:t>opuseram</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ao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reconhecimento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contestando</a:t>
            </a:r>
            <a:r>
              <a:rPr lang="en-US" sz="2200" dirty="0">
                <a:solidFill>
                  <a:schemeClr val="accent1">
                    <a:lumMod val="50000"/>
                  </a:schemeClr>
                </a:solidFill>
                <a:latin typeface="Trebuchet MS]"/>
              </a:rPr>
              <a:t> a </a:t>
            </a:r>
            <a:r>
              <a:rPr lang="en-US" sz="2200" dirty="0" err="1">
                <a:solidFill>
                  <a:schemeClr val="accent1">
                    <a:lumMod val="50000"/>
                  </a:schemeClr>
                </a:solidFill>
                <a:latin typeface="Trebuchet MS]"/>
              </a:rPr>
              <a:t>autoridade</a:t>
            </a:r>
            <a:r>
              <a:rPr lang="en-US" sz="2200" dirty="0">
                <a:solidFill>
                  <a:schemeClr val="accent1">
                    <a:lumMod val="50000"/>
                  </a:schemeClr>
                </a:solidFill>
                <a:latin typeface="Trebuchet MS]"/>
              </a:rPr>
              <a:t> do </a:t>
            </a:r>
            <a:r>
              <a:rPr lang="en-US" sz="2200" dirty="0" err="1">
                <a:solidFill>
                  <a:schemeClr val="accent1">
                    <a:lumMod val="50000"/>
                  </a:schemeClr>
                </a:solidFill>
                <a:latin typeface="Trebuchet MS]"/>
              </a:rPr>
              <a:t>representante</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estrangeiro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não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foi</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indicado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pelo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juízo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quem</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outorgou</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poderes</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não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poderia</a:t>
            </a:r>
            <a:r>
              <a:rPr lang="en-US" sz="2200" dirty="0">
                <a:solidFill>
                  <a:schemeClr val="accent1">
                    <a:lumMod val="50000"/>
                  </a:schemeClr>
                </a:solidFill>
                <a:latin typeface="Trebuchet MS]"/>
              </a:rPr>
              <a:t> faze-lo e o </a:t>
            </a:r>
            <a:r>
              <a:rPr lang="en-US" sz="2200" dirty="0" err="1">
                <a:solidFill>
                  <a:schemeClr val="accent1">
                    <a:lumMod val="50000"/>
                  </a:schemeClr>
                </a:solidFill>
                <a:latin typeface="Trebuchet MS]"/>
              </a:rPr>
              <a:t>representante</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não</a:t>
            </a:r>
            <a:r>
              <a:rPr lang="en-US" sz="2200" dirty="0">
                <a:solidFill>
                  <a:schemeClr val="accent1">
                    <a:lumMod val="50000"/>
                  </a:schemeClr>
                </a:solidFill>
                <a:latin typeface="Trebuchet MS]"/>
              </a:rPr>
              <a:t> era </a:t>
            </a:r>
            <a:r>
              <a:rPr lang="en-US" sz="2200" dirty="0" err="1">
                <a:solidFill>
                  <a:schemeClr val="accent1">
                    <a:lumMod val="50000"/>
                  </a:schemeClr>
                </a:solidFill>
                <a:latin typeface="Trebuchet MS]"/>
              </a:rPr>
              <a:t>neutro</a:t>
            </a:r>
            <a:r>
              <a:rPr lang="en-US" sz="2200" dirty="0">
                <a:solidFill>
                  <a:schemeClr val="accent1">
                    <a:lumMod val="50000"/>
                  </a:schemeClr>
                </a:solidFill>
                <a:latin typeface="Trebuchet MS]"/>
              </a:rPr>
              <a:t>), CIP da OAS Investments era </a:t>
            </a:r>
            <a:r>
              <a:rPr lang="en-US" sz="2200" dirty="0" err="1">
                <a:solidFill>
                  <a:schemeClr val="accent1">
                    <a:lumMod val="50000"/>
                  </a:schemeClr>
                </a:solidFill>
                <a:latin typeface="Trebuchet MS]"/>
              </a:rPr>
              <a:t>na</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Austri</a:t>
            </a:r>
            <a:r>
              <a:rPr lang="en-US" sz="2200" dirty="0">
                <a:solidFill>
                  <a:schemeClr val="accent1">
                    <a:lumMod val="50000"/>
                  </a:schemeClr>
                </a:solidFill>
                <a:latin typeface="Trebuchet MS]"/>
              </a:rPr>
              <a:t> e </a:t>
            </a:r>
            <a:r>
              <a:rPr lang="en-US" sz="2200" dirty="0" err="1">
                <a:solidFill>
                  <a:schemeClr val="accent1">
                    <a:lumMod val="50000"/>
                  </a:schemeClr>
                </a:solidFill>
                <a:latin typeface="Trebuchet MS]"/>
              </a:rPr>
              <a:t>regras</a:t>
            </a:r>
            <a:r>
              <a:rPr lang="en-US" sz="2200" dirty="0">
                <a:solidFill>
                  <a:schemeClr val="accent1">
                    <a:lumMod val="50000"/>
                  </a:schemeClr>
                </a:solidFill>
                <a:latin typeface="Trebuchet MS]"/>
              </a:rPr>
              <a:t> do </a:t>
            </a:r>
            <a:r>
              <a:rPr lang="en-US" sz="2200" dirty="0" err="1">
                <a:solidFill>
                  <a:schemeClr val="accent1">
                    <a:lumMod val="50000"/>
                  </a:schemeClr>
                </a:solidFill>
                <a:latin typeface="Trebuchet MS]"/>
              </a:rPr>
              <a:t>processo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brasileiro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são</a:t>
            </a:r>
            <a:r>
              <a:rPr lang="en-US" sz="2200" dirty="0">
                <a:solidFill>
                  <a:schemeClr val="accent1">
                    <a:lumMod val="50000"/>
                  </a:schemeClr>
                </a:solidFill>
                <a:latin typeface="Trebuchet MS]"/>
              </a:rPr>
              <a:t> contra a </a:t>
            </a:r>
            <a:r>
              <a:rPr lang="en-US" sz="2200" dirty="0" err="1">
                <a:solidFill>
                  <a:schemeClr val="accent1">
                    <a:lumMod val="50000"/>
                  </a:schemeClr>
                </a:solidFill>
                <a:latin typeface="Trebuchet MS]"/>
              </a:rPr>
              <a:t>política</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pública</a:t>
            </a:r>
            <a:r>
              <a:rPr lang="en-US" sz="2200" dirty="0">
                <a:solidFill>
                  <a:schemeClr val="accent1">
                    <a:lumMod val="50000"/>
                  </a:schemeClr>
                </a:solidFill>
                <a:latin typeface="Trebuchet MS]"/>
              </a:rPr>
              <a:t> dos EUA (</a:t>
            </a:r>
            <a:r>
              <a:rPr lang="en-US" sz="2200" dirty="0" err="1">
                <a:solidFill>
                  <a:schemeClr val="accent1">
                    <a:lumMod val="50000"/>
                  </a:schemeClr>
                </a:solidFill>
                <a:latin typeface="Trebuchet MS]"/>
              </a:rPr>
              <a:t>consolidação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substancial</a:t>
            </a:r>
            <a:r>
              <a:rPr lang="en-US" sz="2200" dirty="0">
                <a:solidFill>
                  <a:schemeClr val="accent1">
                    <a:lumMod val="50000"/>
                  </a:schemeClr>
                </a:solidFill>
                <a:latin typeface="Trebuchet MS]"/>
              </a:rPr>
              <a:t>);</a:t>
            </a:r>
          </a:p>
          <a:p>
            <a:pPr algn="just">
              <a:lnSpc>
                <a:spcPct val="100000"/>
              </a:lnSpc>
              <a:defRPr/>
            </a:pPr>
            <a:r>
              <a:rPr lang="en-US" sz="2200" dirty="0" err="1">
                <a:solidFill>
                  <a:schemeClr val="accent1">
                    <a:lumMod val="50000"/>
                  </a:schemeClr>
                </a:solidFill>
                <a:latin typeface="Trebuchet MS]"/>
              </a:rPr>
              <a:t>Juízo</a:t>
            </a:r>
            <a:r>
              <a:rPr lang="en-US" sz="2200" dirty="0">
                <a:solidFill>
                  <a:schemeClr val="accent1">
                    <a:lumMod val="50000"/>
                  </a:schemeClr>
                </a:solidFill>
                <a:latin typeface="Trebuchet MS]"/>
              </a:rPr>
              <a:t> americano </a:t>
            </a:r>
            <a:r>
              <a:rPr lang="en-US" sz="2200" dirty="0" err="1">
                <a:solidFill>
                  <a:schemeClr val="accent1">
                    <a:lumMod val="50000"/>
                  </a:schemeClr>
                </a:solidFill>
                <a:latin typeface="Trebuchet MS]"/>
              </a:rPr>
              <a:t>entendeu</a:t>
            </a:r>
            <a:r>
              <a:rPr lang="en-US" sz="2200" dirty="0">
                <a:solidFill>
                  <a:schemeClr val="accent1">
                    <a:lumMod val="50000"/>
                  </a:schemeClr>
                </a:solidFill>
                <a:latin typeface="Trebuchet MS]"/>
              </a:rPr>
              <a:t> que o </a:t>
            </a:r>
            <a:r>
              <a:rPr lang="en-US" sz="2200" dirty="0" err="1">
                <a:solidFill>
                  <a:schemeClr val="accent1">
                    <a:lumMod val="50000"/>
                  </a:schemeClr>
                </a:solidFill>
                <a:latin typeface="Trebuchet MS]"/>
              </a:rPr>
              <a:t>representante</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brasileiro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tinha</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autoridade</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não</a:t>
            </a:r>
            <a:r>
              <a:rPr lang="en-US" sz="2200" dirty="0">
                <a:solidFill>
                  <a:schemeClr val="accent1">
                    <a:lumMod val="50000"/>
                  </a:schemeClr>
                </a:solidFill>
                <a:latin typeface="Trebuchet MS]"/>
              </a:rPr>
              <a:t> é </a:t>
            </a:r>
            <a:r>
              <a:rPr lang="en-US" sz="2200" dirty="0" err="1">
                <a:solidFill>
                  <a:schemeClr val="accent1">
                    <a:lumMod val="50000"/>
                  </a:schemeClr>
                </a:solidFill>
                <a:latin typeface="Trebuchet MS]"/>
              </a:rPr>
              <a:t>exigida</a:t>
            </a:r>
            <a:r>
              <a:rPr lang="en-US" sz="2200" dirty="0">
                <a:solidFill>
                  <a:schemeClr val="accent1">
                    <a:lumMod val="50000"/>
                  </a:schemeClr>
                </a:solidFill>
                <a:latin typeface="Trebuchet MS]"/>
              </a:rPr>
              <a:t> a </a:t>
            </a:r>
            <a:r>
              <a:rPr lang="en-US" sz="2200" dirty="0" err="1">
                <a:solidFill>
                  <a:schemeClr val="accent1">
                    <a:lumMod val="50000"/>
                  </a:schemeClr>
                </a:solidFill>
                <a:latin typeface="Trebuchet MS]"/>
              </a:rPr>
              <a:t>nomeação</a:t>
            </a:r>
            <a:r>
              <a:rPr lang="en-US" sz="2200" dirty="0">
                <a:solidFill>
                  <a:schemeClr val="accent1">
                    <a:lumMod val="50000"/>
                  </a:schemeClr>
                </a:solidFill>
                <a:latin typeface="Trebuchet MS]"/>
              </a:rPr>
              <a:t> judicial, </a:t>
            </a:r>
            <a:r>
              <a:rPr lang="en-US" sz="2200" dirty="0" err="1">
                <a:solidFill>
                  <a:schemeClr val="accent1">
                    <a:lumMod val="50000"/>
                  </a:schemeClr>
                </a:solidFill>
                <a:latin typeface="Trebuchet MS]"/>
              </a:rPr>
              <a:t>os</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representantes</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legais</a:t>
            </a:r>
            <a:r>
              <a:rPr lang="en-US" sz="2200" dirty="0">
                <a:solidFill>
                  <a:schemeClr val="accent1">
                    <a:lumMod val="50000"/>
                  </a:schemeClr>
                </a:solidFill>
                <a:latin typeface="Trebuchet MS]"/>
              </a:rPr>
              <a:t> da OAS </a:t>
            </a:r>
            <a:r>
              <a:rPr lang="en-US" sz="2200" dirty="0" err="1">
                <a:solidFill>
                  <a:schemeClr val="accent1">
                    <a:lumMod val="50000"/>
                  </a:schemeClr>
                </a:solidFill>
                <a:latin typeface="Trebuchet MS]"/>
              </a:rPr>
              <a:t>tinham</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poderes</a:t>
            </a:r>
            <a:r>
              <a:rPr lang="en-US" sz="2200" dirty="0">
                <a:solidFill>
                  <a:schemeClr val="accent1">
                    <a:lumMod val="50000"/>
                  </a:schemeClr>
                </a:solidFill>
                <a:latin typeface="Trebuchet MS]"/>
              </a:rPr>
              <a:t> para </a:t>
            </a:r>
            <a:r>
              <a:rPr lang="en-US" sz="2200" dirty="0" err="1">
                <a:solidFill>
                  <a:schemeClr val="accent1">
                    <a:lumMod val="50000"/>
                  </a:schemeClr>
                </a:solidFill>
                <a:latin typeface="Trebuchet MS]"/>
              </a:rPr>
              <a:t>nomeá</a:t>
            </a:r>
            <a:r>
              <a:rPr lang="en-US" sz="2200" dirty="0">
                <a:solidFill>
                  <a:schemeClr val="accent1">
                    <a:lumMod val="50000"/>
                  </a:schemeClr>
                </a:solidFill>
                <a:latin typeface="Trebuchet MS]"/>
              </a:rPr>
              <a:t>-lo e </a:t>
            </a:r>
            <a:r>
              <a:rPr lang="en-US" sz="2200" dirty="0" err="1">
                <a:solidFill>
                  <a:schemeClr val="accent1">
                    <a:lumMod val="50000"/>
                  </a:schemeClr>
                </a:solidFill>
                <a:latin typeface="Trebuchet MS]"/>
              </a:rPr>
              <a:t>não</a:t>
            </a:r>
            <a:r>
              <a:rPr lang="en-US" sz="2200" dirty="0">
                <a:solidFill>
                  <a:schemeClr val="accent1">
                    <a:lumMod val="50000"/>
                  </a:schemeClr>
                </a:solidFill>
                <a:latin typeface="Trebuchet MS]"/>
              </a:rPr>
              <a:t> é </a:t>
            </a:r>
            <a:r>
              <a:rPr lang="en-US" sz="2200" dirty="0" err="1">
                <a:solidFill>
                  <a:schemeClr val="accent1">
                    <a:lumMod val="50000"/>
                  </a:schemeClr>
                </a:solidFill>
                <a:latin typeface="Trebuchet MS]"/>
              </a:rPr>
              <a:t>exigida</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neutralidade</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Quanto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ao</a:t>
            </a:r>
            <a:r>
              <a:rPr lang="en-US" sz="2200" dirty="0">
                <a:solidFill>
                  <a:schemeClr val="accent1">
                    <a:lumMod val="50000"/>
                  </a:schemeClr>
                </a:solidFill>
                <a:latin typeface="Trebuchet MS]"/>
              </a:rPr>
              <a:t> CIP da OAS </a:t>
            </a:r>
            <a:r>
              <a:rPr lang="en-US" sz="2200" dirty="0" err="1">
                <a:solidFill>
                  <a:schemeClr val="accent1">
                    <a:lumMod val="50000"/>
                  </a:schemeClr>
                </a:solidFill>
                <a:latin typeface="Trebuchet MS]"/>
              </a:rPr>
              <a:t>Áustria</a:t>
            </a:r>
            <a:r>
              <a:rPr lang="en-US" sz="2200" dirty="0">
                <a:solidFill>
                  <a:schemeClr val="accent1">
                    <a:lumMod val="50000"/>
                  </a:schemeClr>
                </a:solidFill>
                <a:latin typeface="Trebuchet MS]"/>
              </a:rPr>
              <a:t>, o </a:t>
            </a:r>
            <a:r>
              <a:rPr lang="en-US" sz="2200" dirty="0" err="1">
                <a:solidFill>
                  <a:schemeClr val="accent1">
                    <a:lumMod val="50000"/>
                  </a:schemeClr>
                </a:solidFill>
                <a:latin typeface="Trebuchet MS]"/>
              </a:rPr>
              <a:t>juiz</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entendeu</a:t>
            </a:r>
            <a:r>
              <a:rPr lang="en-US" sz="2200" dirty="0">
                <a:solidFill>
                  <a:schemeClr val="accent1">
                    <a:lumMod val="50000"/>
                  </a:schemeClr>
                </a:solidFill>
                <a:latin typeface="Trebuchet MS]"/>
              </a:rPr>
              <a:t> que </a:t>
            </a:r>
            <a:r>
              <a:rPr lang="en-US" sz="2200" dirty="0" err="1">
                <a:solidFill>
                  <a:schemeClr val="accent1">
                    <a:lumMod val="50000"/>
                  </a:schemeClr>
                </a:solidFill>
                <a:latin typeface="Trebuchet MS]"/>
              </a:rPr>
              <a:t>apesar</a:t>
            </a:r>
            <a:r>
              <a:rPr lang="en-US" sz="2200" dirty="0">
                <a:solidFill>
                  <a:schemeClr val="accent1">
                    <a:lumMod val="50000"/>
                  </a:schemeClr>
                </a:solidFill>
                <a:latin typeface="Trebuchet MS]"/>
              </a:rPr>
              <a:t> da </a:t>
            </a:r>
            <a:r>
              <a:rPr lang="en-US" sz="2200" dirty="0" err="1">
                <a:solidFill>
                  <a:schemeClr val="accent1">
                    <a:lumMod val="50000"/>
                  </a:schemeClr>
                </a:solidFill>
                <a:latin typeface="Trebuchet MS]"/>
              </a:rPr>
              <a:t>sede</a:t>
            </a:r>
            <a:r>
              <a:rPr lang="en-US" sz="2200" dirty="0">
                <a:solidFill>
                  <a:schemeClr val="accent1">
                    <a:lumMod val="50000"/>
                  </a:schemeClr>
                </a:solidFill>
                <a:latin typeface="Trebuchet MS]"/>
              </a:rPr>
              <a:t> formal, a </a:t>
            </a:r>
            <a:r>
              <a:rPr lang="en-US" sz="2200" dirty="0" err="1">
                <a:solidFill>
                  <a:schemeClr val="accent1">
                    <a:lumMod val="50000"/>
                  </a:schemeClr>
                </a:solidFill>
                <a:latin typeface="Trebuchet MS]"/>
              </a:rPr>
              <a:t>empresa</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tinha</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conexão</a:t>
            </a:r>
            <a:r>
              <a:rPr lang="en-US" sz="2200" dirty="0">
                <a:solidFill>
                  <a:schemeClr val="accent1">
                    <a:lumMod val="50000"/>
                  </a:schemeClr>
                </a:solidFill>
                <a:latin typeface="Trebuchet MS]"/>
              </a:rPr>
              <a:t> minima com </a:t>
            </a:r>
            <a:r>
              <a:rPr lang="en-US" sz="2200" dirty="0" err="1">
                <a:solidFill>
                  <a:schemeClr val="accent1">
                    <a:lumMod val="50000"/>
                  </a:schemeClr>
                </a:solidFill>
                <a:latin typeface="Trebuchet MS]"/>
              </a:rPr>
              <a:t>tal</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país</a:t>
            </a:r>
            <a:r>
              <a:rPr lang="en-US" sz="2200" dirty="0">
                <a:solidFill>
                  <a:schemeClr val="accent1">
                    <a:lumMod val="50000"/>
                  </a:schemeClr>
                </a:solidFill>
                <a:latin typeface="Trebuchet MS]"/>
              </a:rPr>
              <a:t> e o </a:t>
            </a:r>
            <a:r>
              <a:rPr lang="en-US" sz="2200" dirty="0" err="1">
                <a:solidFill>
                  <a:schemeClr val="accent1">
                    <a:lumMod val="50000"/>
                  </a:schemeClr>
                </a:solidFill>
                <a:latin typeface="Trebuchet MS]"/>
              </a:rPr>
              <a:t>Brasil</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seria</a:t>
            </a:r>
            <a:r>
              <a:rPr lang="en-US" sz="2200" dirty="0">
                <a:solidFill>
                  <a:schemeClr val="accent1">
                    <a:lumMod val="50000"/>
                  </a:schemeClr>
                </a:solidFill>
                <a:latin typeface="Trebuchet MS]"/>
              </a:rPr>
              <a:t> o </a:t>
            </a:r>
            <a:r>
              <a:rPr lang="en-US" sz="2200" dirty="0" err="1">
                <a:solidFill>
                  <a:schemeClr val="accent1">
                    <a:lumMod val="50000"/>
                  </a:schemeClr>
                </a:solidFill>
                <a:latin typeface="Trebuchet MS]"/>
              </a:rPr>
              <a:t>centro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nevrálgico</a:t>
            </a:r>
            <a:r>
              <a:rPr lang="en-US" sz="2200" dirty="0">
                <a:solidFill>
                  <a:schemeClr val="accent1">
                    <a:lumMod val="50000"/>
                  </a:schemeClr>
                </a:solidFill>
                <a:latin typeface="Trebuchet MS]"/>
              </a:rPr>
              <a:t> do </a:t>
            </a:r>
            <a:r>
              <a:rPr lang="en-US" sz="2200" dirty="0" err="1">
                <a:solidFill>
                  <a:schemeClr val="accent1">
                    <a:lumMod val="50000"/>
                  </a:schemeClr>
                </a:solidFill>
                <a:latin typeface="Trebuchet MS]"/>
              </a:rPr>
              <a:t>grupo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Quanto</a:t>
            </a:r>
            <a:r>
              <a:rPr lang="en-US" sz="2200" dirty="0">
                <a:solidFill>
                  <a:schemeClr val="accent1">
                    <a:lumMod val="50000"/>
                  </a:schemeClr>
                </a:solidFill>
                <a:latin typeface="Trebuchet MS]"/>
              </a:rPr>
              <a:t> à </a:t>
            </a:r>
            <a:r>
              <a:rPr lang="en-US" sz="2200" dirty="0" err="1">
                <a:solidFill>
                  <a:schemeClr val="accent1">
                    <a:lumMod val="50000"/>
                  </a:schemeClr>
                </a:solidFill>
                <a:latin typeface="Trebuchet MS]"/>
              </a:rPr>
              <a:t>política</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pública</a:t>
            </a:r>
            <a:r>
              <a:rPr lang="en-US" sz="2200" dirty="0">
                <a:solidFill>
                  <a:schemeClr val="accent1">
                    <a:lumMod val="50000"/>
                  </a:schemeClr>
                </a:solidFill>
                <a:latin typeface="Trebuchet MS]"/>
              </a:rPr>
              <a:t>, o </a:t>
            </a:r>
            <a:r>
              <a:rPr lang="en-US" sz="2200" dirty="0" err="1">
                <a:solidFill>
                  <a:schemeClr val="accent1">
                    <a:lumMod val="50000"/>
                  </a:schemeClr>
                </a:solidFill>
                <a:latin typeface="Trebuchet MS]"/>
              </a:rPr>
              <a:t>juízo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entendeu</a:t>
            </a:r>
            <a:r>
              <a:rPr lang="en-US" sz="2200" dirty="0">
                <a:solidFill>
                  <a:schemeClr val="accent1">
                    <a:lumMod val="50000"/>
                  </a:schemeClr>
                </a:solidFill>
                <a:latin typeface="Trebuchet MS]"/>
              </a:rPr>
              <a:t> que a </a:t>
            </a:r>
            <a:r>
              <a:rPr lang="en-US" sz="2200" dirty="0" err="1">
                <a:solidFill>
                  <a:schemeClr val="accent1">
                    <a:lumMod val="50000"/>
                  </a:schemeClr>
                </a:solidFill>
                <a:latin typeface="Trebuchet MS]"/>
              </a:rPr>
              <a:t>consolidação</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substancial</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não</a:t>
            </a:r>
            <a:r>
              <a:rPr lang="en-US" sz="2200" dirty="0">
                <a:solidFill>
                  <a:schemeClr val="accent1">
                    <a:lumMod val="50000"/>
                  </a:schemeClr>
                </a:solidFill>
                <a:latin typeface="Trebuchet MS]"/>
              </a:rPr>
              <a:t> é contra a </a:t>
            </a:r>
            <a:r>
              <a:rPr lang="en-US" sz="2200" dirty="0" err="1">
                <a:solidFill>
                  <a:schemeClr val="accent1">
                    <a:lumMod val="50000"/>
                  </a:schemeClr>
                </a:solidFill>
                <a:latin typeface="Trebuchet MS]"/>
              </a:rPr>
              <a:t>política</a:t>
            </a:r>
            <a:r>
              <a:rPr lang="en-US" sz="2200" dirty="0">
                <a:solidFill>
                  <a:schemeClr val="accent1">
                    <a:lumMod val="50000"/>
                  </a:schemeClr>
                </a:solidFill>
                <a:latin typeface="Trebuchet MS]"/>
              </a:rPr>
              <a:t> </a:t>
            </a:r>
            <a:r>
              <a:rPr lang="en-US" sz="2200" dirty="0" err="1">
                <a:solidFill>
                  <a:schemeClr val="accent1">
                    <a:lumMod val="50000"/>
                  </a:schemeClr>
                </a:solidFill>
                <a:latin typeface="Trebuchet MS]"/>
              </a:rPr>
              <a:t>pública</a:t>
            </a:r>
            <a:r>
              <a:rPr lang="en-US" sz="2200" dirty="0">
                <a:solidFill>
                  <a:schemeClr val="accent1">
                    <a:lumMod val="50000"/>
                  </a:schemeClr>
                </a:solidFill>
                <a:latin typeface="Trebuchet MS]"/>
              </a:rPr>
              <a:t> dos EUA.</a:t>
            </a:r>
          </a:p>
        </p:txBody>
      </p:sp>
    </p:spTree>
    <p:extLst>
      <p:ext uri="{BB962C8B-B14F-4D97-AF65-F5344CB8AC3E}">
        <p14:creationId xmlns:p14="http://schemas.microsoft.com/office/powerpoint/2010/main" val="3203660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5620D4-DA12-4E42-8F67-C20351EEEE85}"/>
              </a:ext>
            </a:extLst>
          </p:cNvPr>
          <p:cNvSpPr>
            <a:spLocks noGrp="1"/>
          </p:cNvSpPr>
          <p:nvPr>
            <p:ph type="title"/>
          </p:nvPr>
        </p:nvSpPr>
        <p:spPr>
          <a:xfrm>
            <a:off x="838200" y="365126"/>
            <a:ext cx="10515600" cy="687498"/>
          </a:xfrm>
        </p:spPr>
        <p:txBody>
          <a:bodyPr>
            <a:noAutofit/>
          </a:bodyPr>
          <a:lstStyle/>
          <a:p>
            <a:pPr marL="285750" indent="-285750" algn="ctr" eaLnBrk="1" fontAlgn="auto" hangingPunct="1">
              <a:spcAft>
                <a:spcPts val="0"/>
              </a:spcAft>
              <a:defRPr/>
            </a:pPr>
            <a:r>
              <a:rPr lang="pt-BR" sz="4000" b="1" cap="small" dirty="0">
                <a:solidFill>
                  <a:schemeClr val="accent1">
                    <a:lumMod val="50000"/>
                  </a:schemeClr>
                </a:solidFill>
                <a:latin typeface="Trebuchet MS]"/>
              </a:rPr>
              <a:t>Relevância do Tema </a:t>
            </a:r>
          </a:p>
        </p:txBody>
      </p:sp>
      <p:sp>
        <p:nvSpPr>
          <p:cNvPr id="3" name="Espaço Reservado para Conteúdo 2">
            <a:extLst>
              <a:ext uri="{FF2B5EF4-FFF2-40B4-BE49-F238E27FC236}">
                <a16:creationId xmlns:a16="http://schemas.microsoft.com/office/drawing/2014/main" id="{997F400A-794C-49A4-8450-656A8BC0493F}"/>
              </a:ext>
            </a:extLst>
          </p:cNvPr>
          <p:cNvSpPr>
            <a:spLocks noGrp="1"/>
          </p:cNvSpPr>
          <p:nvPr>
            <p:ph idx="1"/>
          </p:nvPr>
        </p:nvSpPr>
        <p:spPr>
          <a:xfrm>
            <a:off x="838200" y="1169580"/>
            <a:ext cx="10515600" cy="5114261"/>
          </a:xfrm>
        </p:spPr>
        <p:txBody>
          <a:bodyPr>
            <a:normAutofit lnSpcReduction="10000"/>
          </a:bodyPr>
          <a:lstStyle/>
          <a:p>
            <a:pPr algn="just"/>
            <a:r>
              <a:rPr lang="pt-BR" sz="2200" b="1" dirty="0">
                <a:solidFill>
                  <a:schemeClr val="accent1">
                    <a:lumMod val="50000"/>
                  </a:schemeClr>
                </a:solidFill>
                <a:latin typeface="Trebuchet MS]"/>
              </a:rPr>
              <a:t>Empresas não conhecem fronteiras</a:t>
            </a:r>
            <a:r>
              <a:rPr lang="pt-BR" sz="2200" dirty="0">
                <a:solidFill>
                  <a:schemeClr val="accent1">
                    <a:lumMod val="50000"/>
                  </a:schemeClr>
                </a:solidFill>
                <a:latin typeface="Trebuchet MS]"/>
              </a:rPr>
              <a:t>. Relações comerciais internacionais. Grupos </a:t>
            </a:r>
            <a:r>
              <a:rPr lang="pt-BR" sz="2200" dirty="0" err="1">
                <a:solidFill>
                  <a:schemeClr val="accent1">
                    <a:lumMod val="50000"/>
                  </a:schemeClr>
                </a:solidFill>
                <a:latin typeface="Trebuchet MS]"/>
              </a:rPr>
              <a:t>plurissocietários</a:t>
            </a:r>
            <a:r>
              <a:rPr lang="pt-BR" sz="2200" dirty="0">
                <a:solidFill>
                  <a:schemeClr val="accent1">
                    <a:lumMod val="50000"/>
                  </a:schemeClr>
                </a:solidFill>
                <a:latin typeface="Trebuchet MS]"/>
              </a:rPr>
              <a:t> multinacionais.</a:t>
            </a:r>
          </a:p>
          <a:p>
            <a:pPr algn="just"/>
            <a:r>
              <a:rPr lang="pt-BR" sz="2200" dirty="0">
                <a:solidFill>
                  <a:schemeClr val="accent1">
                    <a:lumMod val="50000"/>
                  </a:schemeClr>
                </a:solidFill>
                <a:latin typeface="Trebuchet MS]"/>
              </a:rPr>
              <a:t>A princípio, quando em crise as empresas se submetem ao </a:t>
            </a:r>
            <a:r>
              <a:rPr lang="pt-BR" sz="2200" b="1" dirty="0">
                <a:solidFill>
                  <a:schemeClr val="accent1">
                    <a:lumMod val="50000"/>
                  </a:schemeClr>
                </a:solidFill>
                <a:latin typeface="Trebuchet MS]"/>
              </a:rPr>
              <a:t>direito falimentar nacional</a:t>
            </a:r>
            <a:r>
              <a:rPr lang="pt-BR" sz="2200" dirty="0">
                <a:solidFill>
                  <a:schemeClr val="accent1">
                    <a:lumMod val="50000"/>
                  </a:schemeClr>
                </a:solidFill>
                <a:latin typeface="Trebuchet MS]"/>
              </a:rPr>
              <a:t>, sem jurisdição para atingir subsidiárias, ativos e credores localizados em outros países.</a:t>
            </a:r>
          </a:p>
          <a:p>
            <a:pPr algn="just"/>
            <a:r>
              <a:rPr lang="pt-BR" sz="2200" b="1" dirty="0">
                <a:solidFill>
                  <a:schemeClr val="accent1">
                    <a:lumMod val="50000"/>
                  </a:schemeClr>
                </a:solidFill>
                <a:latin typeface="Trebuchet MS]"/>
              </a:rPr>
              <a:t>Diferentes critérios </a:t>
            </a:r>
            <a:r>
              <a:rPr lang="pt-BR" sz="2200" dirty="0">
                <a:solidFill>
                  <a:schemeClr val="accent1">
                    <a:lumMod val="50000"/>
                  </a:schemeClr>
                </a:solidFill>
                <a:latin typeface="Trebuchet MS]"/>
              </a:rPr>
              <a:t>adotados por cada um dos países envolvidos gera evidentes </a:t>
            </a:r>
            <a:r>
              <a:rPr lang="pt-BR" sz="2200" b="1" dirty="0">
                <a:solidFill>
                  <a:schemeClr val="accent1">
                    <a:lumMod val="50000"/>
                  </a:schemeClr>
                </a:solidFill>
                <a:latin typeface="Trebuchet MS]"/>
              </a:rPr>
              <a:t>conflitos e obstáculos</a:t>
            </a:r>
            <a:r>
              <a:rPr lang="pt-BR" sz="2200" dirty="0">
                <a:solidFill>
                  <a:schemeClr val="accent1">
                    <a:lumMod val="50000"/>
                  </a:schemeClr>
                </a:solidFill>
                <a:latin typeface="Trebuchet MS]"/>
              </a:rPr>
              <a:t> aos bens, credores e devedores, tornando a liquidação ineficiente.</a:t>
            </a:r>
          </a:p>
          <a:p>
            <a:pPr algn="just"/>
            <a:r>
              <a:rPr lang="pt-BR" sz="2200" dirty="0">
                <a:solidFill>
                  <a:schemeClr val="accent1">
                    <a:lumMod val="50000"/>
                  </a:schemeClr>
                </a:solidFill>
                <a:latin typeface="Trebuchet MS]"/>
              </a:rPr>
              <a:t>A maior parte dos países ainda não adotou normas para tratar do tema, em razão de diferenças políticas, filosóficas e processuais.</a:t>
            </a:r>
          </a:p>
          <a:p>
            <a:pPr algn="just"/>
            <a:r>
              <a:rPr lang="pt-BR" sz="2200" dirty="0">
                <a:solidFill>
                  <a:schemeClr val="accent1">
                    <a:lumMod val="50000"/>
                  </a:schemeClr>
                </a:solidFill>
                <a:latin typeface="Trebuchet MS]"/>
              </a:rPr>
              <a:t>Consequência: </a:t>
            </a:r>
            <a:r>
              <a:rPr lang="pt-BR" sz="2200" b="1" dirty="0">
                <a:solidFill>
                  <a:schemeClr val="accent1">
                    <a:lumMod val="50000"/>
                  </a:schemeClr>
                </a:solidFill>
                <a:latin typeface="Trebuchet MS]"/>
              </a:rPr>
              <a:t>falta de previsibilidade e transparência</a:t>
            </a:r>
            <a:r>
              <a:rPr lang="pt-BR" sz="2200" dirty="0">
                <a:solidFill>
                  <a:schemeClr val="accent1">
                    <a:lumMod val="50000"/>
                  </a:schemeClr>
                </a:solidFill>
                <a:latin typeface="Trebuchet MS]"/>
              </a:rPr>
              <a:t>.</a:t>
            </a:r>
          </a:p>
          <a:p>
            <a:pPr algn="just"/>
            <a:r>
              <a:rPr lang="pt-BR" sz="2200" dirty="0">
                <a:solidFill>
                  <a:schemeClr val="accent1">
                    <a:lumMod val="50000"/>
                  </a:schemeClr>
                </a:solidFill>
                <a:latin typeface="Trebuchet MS]"/>
              </a:rPr>
              <a:t>Reestruturação / realocação eficiente requer a </a:t>
            </a:r>
            <a:r>
              <a:rPr lang="pt-BR" sz="2200" b="1" dirty="0">
                <a:solidFill>
                  <a:schemeClr val="accent1">
                    <a:lumMod val="50000"/>
                  </a:schemeClr>
                </a:solidFill>
                <a:latin typeface="Trebuchet MS]"/>
              </a:rPr>
              <a:t>coordenação de interesses</a:t>
            </a:r>
            <a:r>
              <a:rPr lang="pt-BR" sz="2200" dirty="0">
                <a:solidFill>
                  <a:schemeClr val="accent1">
                    <a:lumMod val="50000"/>
                  </a:schemeClr>
                </a:solidFill>
                <a:latin typeface="Trebuchet MS]"/>
              </a:rPr>
              <a:t> e </a:t>
            </a:r>
            <a:r>
              <a:rPr lang="pt-BR" sz="2200" b="1" dirty="0">
                <a:solidFill>
                  <a:schemeClr val="accent1">
                    <a:lumMod val="50000"/>
                  </a:schemeClr>
                </a:solidFill>
                <a:latin typeface="Trebuchet MS]"/>
              </a:rPr>
              <a:t>cooperação entre jurisdições</a:t>
            </a:r>
            <a:r>
              <a:rPr lang="pt-BR" sz="2200" dirty="0">
                <a:solidFill>
                  <a:schemeClr val="accent1">
                    <a:lumMod val="50000"/>
                  </a:schemeClr>
                </a:solidFill>
                <a:latin typeface="Trebuchet MS]"/>
              </a:rPr>
              <a:t>,</a:t>
            </a:r>
            <a:r>
              <a:rPr lang="pt-BR" sz="2200" b="1" dirty="0">
                <a:solidFill>
                  <a:schemeClr val="accent1">
                    <a:lumMod val="50000"/>
                  </a:schemeClr>
                </a:solidFill>
                <a:latin typeface="Trebuchet MS]"/>
              </a:rPr>
              <a:t> </a:t>
            </a:r>
            <a:r>
              <a:rPr lang="pt-BR" sz="2200" dirty="0">
                <a:solidFill>
                  <a:schemeClr val="accent1">
                    <a:lumMod val="50000"/>
                  </a:schemeClr>
                </a:solidFill>
                <a:latin typeface="Trebuchet MS]"/>
              </a:rPr>
              <a:t>visando à uniformização do procedimento para tratar de situações envolvendo subsidiárias, estabelecimentos comerciais, bens ou credores localizados em mais de um país.</a:t>
            </a:r>
          </a:p>
          <a:p>
            <a:pPr algn="just"/>
            <a:r>
              <a:rPr lang="pt-BR" sz="2200" dirty="0">
                <a:solidFill>
                  <a:schemeClr val="accent1">
                    <a:lumMod val="50000"/>
                  </a:schemeClr>
                </a:solidFill>
                <a:latin typeface="Trebuchet MS]"/>
              </a:rPr>
              <a:t>Insolvência transnacional busca resolver problemas relativos à coordenação de jurisdições e leis nacionais.</a:t>
            </a:r>
          </a:p>
        </p:txBody>
      </p:sp>
    </p:spTree>
    <p:extLst>
      <p:ext uri="{BB962C8B-B14F-4D97-AF65-F5344CB8AC3E}">
        <p14:creationId xmlns:p14="http://schemas.microsoft.com/office/powerpoint/2010/main" val="1699364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5620D4-DA12-4E42-8F67-C20351EEEE85}"/>
              </a:ext>
            </a:extLst>
          </p:cNvPr>
          <p:cNvSpPr>
            <a:spLocks noGrp="1"/>
          </p:cNvSpPr>
          <p:nvPr>
            <p:ph type="title"/>
          </p:nvPr>
        </p:nvSpPr>
        <p:spPr>
          <a:xfrm>
            <a:off x="838200" y="365126"/>
            <a:ext cx="10515600" cy="687498"/>
          </a:xfrm>
        </p:spPr>
        <p:txBody>
          <a:bodyPr>
            <a:noAutofit/>
          </a:bodyPr>
          <a:lstStyle/>
          <a:p>
            <a:pPr marL="285750" indent="-285750" algn="ctr" eaLnBrk="1" fontAlgn="auto" hangingPunct="1">
              <a:spcAft>
                <a:spcPts val="0"/>
              </a:spcAft>
              <a:defRPr/>
            </a:pPr>
            <a:r>
              <a:rPr lang="pt-BR" sz="4000" b="1" cap="small" dirty="0">
                <a:solidFill>
                  <a:schemeClr val="accent1">
                    <a:lumMod val="50000"/>
                  </a:schemeClr>
                </a:solidFill>
                <a:latin typeface="Trebuchet MS]"/>
              </a:rPr>
              <a:t>Brasil Hoje</a:t>
            </a:r>
          </a:p>
        </p:txBody>
      </p:sp>
      <p:sp>
        <p:nvSpPr>
          <p:cNvPr id="3" name="Espaço Reservado para Conteúdo 2">
            <a:extLst>
              <a:ext uri="{FF2B5EF4-FFF2-40B4-BE49-F238E27FC236}">
                <a16:creationId xmlns:a16="http://schemas.microsoft.com/office/drawing/2014/main" id="{997F400A-794C-49A4-8450-656A8BC0493F}"/>
              </a:ext>
            </a:extLst>
          </p:cNvPr>
          <p:cNvSpPr>
            <a:spLocks noGrp="1"/>
          </p:cNvSpPr>
          <p:nvPr>
            <p:ph idx="1"/>
          </p:nvPr>
        </p:nvSpPr>
        <p:spPr>
          <a:xfrm>
            <a:off x="838200" y="1169580"/>
            <a:ext cx="10515600" cy="5114261"/>
          </a:xfrm>
        </p:spPr>
        <p:txBody>
          <a:bodyPr>
            <a:normAutofit fontScale="92500" lnSpcReduction="10000"/>
          </a:bodyPr>
          <a:lstStyle/>
          <a:p>
            <a:pPr algn="just" fontAlgn="auto">
              <a:lnSpc>
                <a:spcPct val="100000"/>
              </a:lnSpc>
              <a:spcAft>
                <a:spcPts val="0"/>
              </a:spcAft>
              <a:defRPr/>
            </a:pPr>
            <a:r>
              <a:rPr lang="pt-BR" sz="2400" dirty="0">
                <a:solidFill>
                  <a:schemeClr val="accent1">
                    <a:lumMod val="50000"/>
                  </a:schemeClr>
                </a:solidFill>
                <a:latin typeface="Trebuchet MS]"/>
              </a:rPr>
              <a:t>Total Omissão da Lei 11.101/05 (“LFR”) quanto ao tema.</a:t>
            </a:r>
          </a:p>
          <a:p>
            <a:pPr algn="just">
              <a:lnSpc>
                <a:spcPct val="100000"/>
              </a:lnSpc>
              <a:defRPr/>
            </a:pPr>
            <a:r>
              <a:rPr lang="pt-BR" sz="2400" dirty="0" err="1">
                <a:solidFill>
                  <a:schemeClr val="accent1">
                    <a:lumMod val="50000"/>
                  </a:schemeClr>
                </a:solidFill>
                <a:latin typeface="Trebuchet MS]"/>
              </a:rPr>
              <a:t>Art</a:t>
            </a:r>
            <a:r>
              <a:rPr lang="pt-BR" sz="2400" dirty="0">
                <a:solidFill>
                  <a:schemeClr val="accent1">
                    <a:lumMod val="50000"/>
                  </a:schemeClr>
                </a:solidFill>
                <a:latin typeface="Trebuchet MS]"/>
              </a:rPr>
              <a:t> 3º LFR – </a:t>
            </a:r>
            <a:r>
              <a:rPr lang="pt-BR" sz="2400" b="1" dirty="0">
                <a:solidFill>
                  <a:schemeClr val="accent1">
                    <a:lumMod val="50000"/>
                  </a:schemeClr>
                </a:solidFill>
                <a:latin typeface="Trebuchet MS]"/>
              </a:rPr>
              <a:t>competência interna</a:t>
            </a:r>
            <a:r>
              <a:rPr lang="pt-BR" sz="2400" dirty="0">
                <a:solidFill>
                  <a:schemeClr val="accent1">
                    <a:lumMod val="50000"/>
                  </a:schemeClr>
                </a:solidFill>
                <a:latin typeface="Trebuchet MS]"/>
              </a:rPr>
              <a:t>: “É competente para homologar o plano de recuperação extrajudicial, deferir a recuperação judicial ou decretar a falência o juízo do </a:t>
            </a:r>
            <a:r>
              <a:rPr lang="pt-BR" sz="2400" b="1" u="sng" dirty="0">
                <a:solidFill>
                  <a:schemeClr val="accent1">
                    <a:lumMod val="50000"/>
                  </a:schemeClr>
                </a:solidFill>
                <a:latin typeface="Trebuchet MS]"/>
              </a:rPr>
              <a:t>local do principal estabelecimento do devedor ou da filial de empresa que tenha sede fora do Brasil</a:t>
            </a:r>
            <a:r>
              <a:rPr lang="pt-BR" sz="2400" dirty="0">
                <a:solidFill>
                  <a:schemeClr val="accent1">
                    <a:lumMod val="50000"/>
                  </a:schemeClr>
                </a:solidFill>
                <a:latin typeface="Trebuchet MS]"/>
              </a:rPr>
              <a:t>”.</a:t>
            </a:r>
          </a:p>
          <a:p>
            <a:pPr algn="just" fontAlgn="auto">
              <a:lnSpc>
                <a:spcPct val="100000"/>
              </a:lnSpc>
              <a:spcAft>
                <a:spcPts val="0"/>
              </a:spcAft>
              <a:defRPr/>
            </a:pPr>
            <a:r>
              <a:rPr lang="pt-BR" sz="2400" dirty="0">
                <a:solidFill>
                  <a:schemeClr val="accent1">
                    <a:lumMod val="50000"/>
                  </a:schemeClr>
                </a:solidFill>
                <a:latin typeface="Trebuchet MS]"/>
              </a:rPr>
              <a:t>LFR não reconhece procedimentos externos de reorganização, mas confere tratamento igualitário aos credores estrangeiros.</a:t>
            </a:r>
          </a:p>
          <a:p>
            <a:pPr algn="just">
              <a:lnSpc>
                <a:spcPct val="100000"/>
              </a:lnSpc>
              <a:defRPr/>
            </a:pPr>
            <a:r>
              <a:rPr lang="pt-BR" sz="2400" b="1" u="sng" dirty="0">
                <a:solidFill>
                  <a:schemeClr val="accent1">
                    <a:lumMod val="50000"/>
                  </a:schemeClr>
                </a:solidFill>
                <a:latin typeface="Trebuchet MS]"/>
              </a:rPr>
              <a:t>Modelo </a:t>
            </a:r>
            <a:r>
              <a:rPr lang="pt-BR" sz="2400" b="1" u="sng" dirty="0" err="1">
                <a:solidFill>
                  <a:schemeClr val="accent1">
                    <a:lumMod val="50000"/>
                  </a:schemeClr>
                </a:solidFill>
                <a:latin typeface="Trebuchet MS]"/>
              </a:rPr>
              <a:t>territorialista</a:t>
            </a:r>
            <a:r>
              <a:rPr lang="pt-BR" sz="2400" b="1" u="sng" dirty="0">
                <a:solidFill>
                  <a:schemeClr val="accent1">
                    <a:lumMod val="50000"/>
                  </a:schemeClr>
                </a:solidFill>
                <a:latin typeface="Trebuchet MS]"/>
              </a:rPr>
              <a:t> de jurisdição</a:t>
            </a:r>
            <a:r>
              <a:rPr lang="pt-BR" sz="2400" dirty="0">
                <a:solidFill>
                  <a:schemeClr val="accent1">
                    <a:lumMod val="50000"/>
                  </a:schemeClr>
                </a:solidFill>
                <a:latin typeface="Trebuchet MS]"/>
              </a:rPr>
              <a:t>: Brasil possui competência exclusiva sobre bens de devedores aqui localizados e controla arrecadação de ativos e distribuição para credores. </a:t>
            </a:r>
          </a:p>
          <a:p>
            <a:pPr algn="just">
              <a:lnSpc>
                <a:spcPct val="100000"/>
              </a:lnSpc>
              <a:defRPr/>
            </a:pPr>
            <a:r>
              <a:rPr lang="pt-BR" sz="2400" dirty="0">
                <a:solidFill>
                  <a:schemeClr val="accent1">
                    <a:lumMod val="50000"/>
                  </a:schemeClr>
                </a:solidFill>
                <a:latin typeface="Trebuchet MS]"/>
              </a:rPr>
              <a:t>Tal modelo não resolve os problemas envolvendo conflitos entre jurisdições.</a:t>
            </a:r>
          </a:p>
          <a:p>
            <a:pPr algn="just" fontAlgn="auto">
              <a:lnSpc>
                <a:spcPct val="100000"/>
              </a:lnSpc>
              <a:spcAft>
                <a:spcPts val="0"/>
              </a:spcAft>
              <a:defRPr/>
            </a:pPr>
            <a:r>
              <a:rPr lang="pt-BR" sz="2400" dirty="0">
                <a:solidFill>
                  <a:schemeClr val="accent1">
                    <a:lumMod val="50000"/>
                  </a:schemeClr>
                </a:solidFill>
                <a:latin typeface="Trebuchet MS]"/>
              </a:rPr>
              <a:t>CPC </a:t>
            </a:r>
            <a:r>
              <a:rPr lang="pt-BR" sz="2400" dirty="0" err="1">
                <a:solidFill>
                  <a:schemeClr val="accent1">
                    <a:lumMod val="50000"/>
                  </a:schemeClr>
                </a:solidFill>
                <a:latin typeface="Trebuchet MS]"/>
              </a:rPr>
              <a:t>arts</a:t>
            </a:r>
            <a:r>
              <a:rPr lang="pt-BR" sz="2400" dirty="0">
                <a:solidFill>
                  <a:schemeClr val="accent1">
                    <a:lumMod val="50000"/>
                  </a:schemeClr>
                </a:solidFill>
                <a:latin typeface="Trebuchet MS]"/>
              </a:rPr>
              <a:t>. 21 a 41: Limites da jurisdição nacional e cooperação.</a:t>
            </a:r>
          </a:p>
          <a:p>
            <a:pPr algn="just" fontAlgn="auto">
              <a:lnSpc>
                <a:spcPct val="100000"/>
              </a:lnSpc>
              <a:spcAft>
                <a:spcPts val="0"/>
              </a:spcAft>
              <a:defRPr/>
            </a:pPr>
            <a:r>
              <a:rPr lang="pt-BR" sz="2400" dirty="0">
                <a:solidFill>
                  <a:schemeClr val="accent1">
                    <a:lumMod val="50000"/>
                  </a:schemeClr>
                </a:solidFill>
                <a:latin typeface="Trebuchet MS]"/>
              </a:rPr>
              <a:t>Anteprojeto do Código Comercial.</a:t>
            </a:r>
          </a:p>
          <a:p>
            <a:pPr algn="just" fontAlgn="auto">
              <a:lnSpc>
                <a:spcPct val="100000"/>
              </a:lnSpc>
              <a:spcAft>
                <a:spcPts val="0"/>
              </a:spcAft>
              <a:defRPr/>
            </a:pPr>
            <a:r>
              <a:rPr lang="pt-BR" sz="2400" dirty="0">
                <a:solidFill>
                  <a:schemeClr val="accent1">
                    <a:lumMod val="50000"/>
                  </a:schemeClr>
                </a:solidFill>
                <a:latin typeface="Trebuchet MS]"/>
              </a:rPr>
              <a:t>PL 4458 (n. do Senado equivalendo ao PL 6229 da Câmara) para alteração da LFR.</a:t>
            </a:r>
          </a:p>
          <a:p>
            <a:endParaRPr lang="pt-BR" dirty="0"/>
          </a:p>
        </p:txBody>
      </p:sp>
    </p:spTree>
    <p:extLst>
      <p:ext uri="{BB962C8B-B14F-4D97-AF65-F5344CB8AC3E}">
        <p14:creationId xmlns:p14="http://schemas.microsoft.com/office/powerpoint/2010/main" val="2552958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07FEFD-B9B7-4E10-B7E3-243FDF2C7F7A}"/>
              </a:ext>
            </a:extLst>
          </p:cNvPr>
          <p:cNvSpPr>
            <a:spLocks noGrp="1"/>
          </p:cNvSpPr>
          <p:nvPr>
            <p:ph type="title"/>
          </p:nvPr>
        </p:nvSpPr>
        <p:spPr>
          <a:xfrm>
            <a:off x="838200" y="365126"/>
            <a:ext cx="10515600" cy="792556"/>
          </a:xfrm>
        </p:spPr>
        <p:txBody>
          <a:bodyPr>
            <a:normAutofit/>
          </a:bodyPr>
          <a:lstStyle/>
          <a:p>
            <a:pPr algn="ctr"/>
            <a:r>
              <a:rPr lang="pt-BR" sz="4000" b="1" cap="small" dirty="0">
                <a:solidFill>
                  <a:schemeClr val="accent1">
                    <a:lumMod val="50000"/>
                  </a:schemeClr>
                </a:solidFill>
                <a:latin typeface="Trebuchet MS]"/>
              </a:rPr>
              <a:t>Modelos De Jurisdição</a:t>
            </a:r>
          </a:p>
        </p:txBody>
      </p:sp>
      <p:sp>
        <p:nvSpPr>
          <p:cNvPr id="3" name="Espaço Reservado para Conteúdo 2">
            <a:extLst>
              <a:ext uri="{FF2B5EF4-FFF2-40B4-BE49-F238E27FC236}">
                <a16:creationId xmlns:a16="http://schemas.microsoft.com/office/drawing/2014/main" id="{4C02CD14-0FD6-4080-AABC-88707D9BA844}"/>
              </a:ext>
            </a:extLst>
          </p:cNvPr>
          <p:cNvSpPr>
            <a:spLocks noGrp="1"/>
          </p:cNvSpPr>
          <p:nvPr>
            <p:ph idx="1"/>
          </p:nvPr>
        </p:nvSpPr>
        <p:spPr>
          <a:xfrm>
            <a:off x="838200" y="1157682"/>
            <a:ext cx="10515600" cy="5019281"/>
          </a:xfrm>
        </p:spPr>
        <p:txBody>
          <a:bodyPr>
            <a:normAutofit/>
          </a:bodyPr>
          <a:lstStyle/>
          <a:p>
            <a:pPr marL="400050" indent="-400050" algn="just">
              <a:lnSpc>
                <a:spcPct val="100000"/>
              </a:lnSpc>
              <a:buAutoNum type="romanLcParenBoth"/>
              <a:defRPr/>
            </a:pPr>
            <a:r>
              <a:rPr lang="pt-BR" sz="1800" b="1" dirty="0">
                <a:solidFill>
                  <a:schemeClr val="accent1">
                    <a:lumMod val="50000"/>
                  </a:schemeClr>
                </a:solidFill>
                <a:latin typeface="Trebuchet MS]"/>
              </a:rPr>
              <a:t>Territorialismo:</a:t>
            </a:r>
            <a:r>
              <a:rPr lang="pt-BR" sz="1800" dirty="0">
                <a:solidFill>
                  <a:schemeClr val="accent1">
                    <a:lumMod val="50000"/>
                  </a:schemeClr>
                </a:solidFill>
                <a:latin typeface="Trebuchet MS]"/>
              </a:rPr>
              <a:t> o Juízo de cada Estado tem jurisdição exclusiva sobre os bens do devedor nele localizado e, portanto, o governo de cada um desses Estados governa a arrecadação e distribuição aos credores (Edward S. Adams; J</a:t>
            </a:r>
            <a:r>
              <a:rPr lang="en-US" sz="1800" dirty="0" err="1">
                <a:solidFill>
                  <a:schemeClr val="accent1">
                    <a:lumMod val="50000"/>
                  </a:schemeClr>
                </a:solidFill>
                <a:latin typeface="Trebuchet MS]"/>
              </a:rPr>
              <a:t>ason</a:t>
            </a:r>
            <a:r>
              <a:rPr lang="en-US" sz="1800" dirty="0">
                <a:solidFill>
                  <a:schemeClr val="accent1">
                    <a:lumMod val="50000"/>
                  </a:schemeClr>
                </a:solidFill>
                <a:latin typeface="Trebuchet MS]"/>
              </a:rPr>
              <a:t> </a:t>
            </a:r>
            <a:r>
              <a:rPr lang="en-US" sz="1800" dirty="0" err="1">
                <a:solidFill>
                  <a:schemeClr val="accent1">
                    <a:lumMod val="50000"/>
                  </a:schemeClr>
                </a:solidFill>
                <a:latin typeface="Trebuchet MS]"/>
              </a:rPr>
              <a:t>Finche</a:t>
            </a:r>
            <a:r>
              <a:rPr lang="en-US" sz="1800" dirty="0">
                <a:solidFill>
                  <a:schemeClr val="accent1">
                    <a:lumMod val="50000"/>
                  </a:schemeClr>
                </a:solidFill>
                <a:latin typeface="Trebuchet MS]"/>
              </a:rPr>
              <a:t>, Coordinating Cross- Border Bankruptcy: How Territorialism Saves Universalism</a:t>
            </a:r>
            <a:r>
              <a:rPr lang="pt-BR" sz="1800" dirty="0">
                <a:solidFill>
                  <a:schemeClr val="accent1">
                    <a:lumMod val="50000"/>
                  </a:schemeClr>
                </a:solidFill>
                <a:latin typeface="Trebuchet MS]"/>
              </a:rPr>
              <a:t>). </a:t>
            </a:r>
          </a:p>
          <a:p>
            <a:pPr marL="0" indent="0" algn="just">
              <a:lnSpc>
                <a:spcPct val="100000"/>
              </a:lnSpc>
              <a:buNone/>
              <a:defRPr/>
            </a:pPr>
            <a:endParaRPr lang="pt-BR" sz="1800" dirty="0">
              <a:solidFill>
                <a:schemeClr val="accent1">
                  <a:lumMod val="50000"/>
                </a:schemeClr>
              </a:solidFill>
              <a:latin typeface="Trebuchet MS]"/>
            </a:endParaRPr>
          </a:p>
          <a:p>
            <a:pPr marL="400050" indent="-400050" algn="just">
              <a:buAutoNum type="romanLcParenBoth"/>
              <a:defRPr/>
            </a:pPr>
            <a:r>
              <a:rPr lang="pt-BR" sz="1800" b="1" dirty="0">
                <a:solidFill>
                  <a:schemeClr val="accent1">
                    <a:lumMod val="50000"/>
                  </a:schemeClr>
                </a:solidFill>
                <a:latin typeface="Trebuchet MS]"/>
              </a:rPr>
              <a:t>Universalismo: </a:t>
            </a:r>
            <a:r>
              <a:rPr lang="pt-BR" sz="1800" dirty="0">
                <a:solidFill>
                  <a:schemeClr val="accent1">
                    <a:lumMod val="50000"/>
                  </a:schemeClr>
                </a:solidFill>
                <a:latin typeface="Trebuchet MS]"/>
              </a:rPr>
              <a:t>um juízo universal (centro dos principais interesses da devedora - CIP) tem jurisdição mundial para administrar todos os bens do devedor, onde quer que se encontrem, e distribuí-los para credores por todo o mundo, mediante a aplicação de uma única lei, geralmente do local de abertura do processo.</a:t>
            </a:r>
          </a:p>
          <a:p>
            <a:pPr marL="0" indent="0" algn="just">
              <a:buNone/>
              <a:defRPr/>
            </a:pPr>
            <a:endParaRPr lang="pt-BR" sz="1800" dirty="0">
              <a:solidFill>
                <a:schemeClr val="accent1">
                  <a:lumMod val="50000"/>
                </a:schemeClr>
              </a:solidFill>
              <a:latin typeface="Trebuchet MS]"/>
            </a:endParaRPr>
          </a:p>
          <a:p>
            <a:pPr marL="0" indent="0" algn="just">
              <a:buNone/>
              <a:defRPr/>
            </a:pPr>
            <a:r>
              <a:rPr lang="pt-BR" sz="1800" b="1" dirty="0">
                <a:solidFill>
                  <a:schemeClr val="accent1">
                    <a:lumMod val="50000"/>
                  </a:schemeClr>
                </a:solidFill>
                <a:latin typeface="Trebuchet MS]"/>
              </a:rPr>
              <a:t>(</a:t>
            </a:r>
            <a:r>
              <a:rPr lang="pt-BR" sz="1800" b="1" dirty="0" err="1">
                <a:solidFill>
                  <a:schemeClr val="accent1">
                    <a:lumMod val="50000"/>
                  </a:schemeClr>
                </a:solidFill>
                <a:latin typeface="Trebuchet MS]"/>
              </a:rPr>
              <a:t>iii</a:t>
            </a:r>
            <a:r>
              <a:rPr lang="pt-BR" sz="1800" b="1" dirty="0">
                <a:solidFill>
                  <a:schemeClr val="accent1">
                    <a:lumMod val="50000"/>
                  </a:schemeClr>
                </a:solidFill>
                <a:latin typeface="Trebuchet MS]"/>
              </a:rPr>
              <a:t>) Modelos Mistos: </a:t>
            </a:r>
          </a:p>
          <a:p>
            <a:pPr algn="just">
              <a:defRPr/>
            </a:pPr>
            <a:r>
              <a:rPr lang="pt-BR" sz="1800" b="1" dirty="0">
                <a:solidFill>
                  <a:schemeClr val="accent1">
                    <a:lumMod val="50000"/>
                  </a:schemeClr>
                </a:solidFill>
                <a:latin typeface="Trebuchet MS]"/>
              </a:rPr>
              <a:t>Territorialismo Cooperativo</a:t>
            </a:r>
            <a:r>
              <a:rPr lang="pt-BR" sz="1800" dirty="0">
                <a:solidFill>
                  <a:schemeClr val="accent1">
                    <a:lumMod val="50000"/>
                  </a:schemeClr>
                </a:solidFill>
                <a:latin typeface="Trebuchet MS]"/>
              </a:rPr>
              <a:t>: a competência de cada país está limitada a sua soberania e não há noção de hierarquia. Se a devedora atua ou tem bens em mais de um país, é necessária a </a:t>
            </a:r>
            <a:r>
              <a:rPr lang="pt-BR" sz="1800" b="1" u="sng" dirty="0">
                <a:solidFill>
                  <a:schemeClr val="accent1">
                    <a:lumMod val="50000"/>
                  </a:schemeClr>
                </a:solidFill>
                <a:latin typeface="Trebuchet MS]"/>
              </a:rPr>
              <a:t>colaboração</a:t>
            </a:r>
            <a:r>
              <a:rPr lang="pt-BR" sz="1800" dirty="0">
                <a:solidFill>
                  <a:schemeClr val="accent1">
                    <a:lumMod val="50000"/>
                  </a:schemeClr>
                </a:solidFill>
                <a:latin typeface="Trebuchet MS]"/>
              </a:rPr>
              <a:t> entre as jurisdições afetadas. (Lynn M. </a:t>
            </a:r>
            <a:r>
              <a:rPr lang="pt-BR" sz="1800" dirty="0" err="1">
                <a:solidFill>
                  <a:schemeClr val="accent1">
                    <a:lumMod val="50000"/>
                  </a:schemeClr>
                </a:solidFill>
                <a:latin typeface="Trebuchet MS]"/>
              </a:rPr>
              <a:t>LoPucky</a:t>
            </a:r>
            <a:r>
              <a:rPr lang="pt-BR" sz="1800" dirty="0">
                <a:solidFill>
                  <a:schemeClr val="accent1">
                    <a:lumMod val="50000"/>
                  </a:schemeClr>
                </a:solidFill>
                <a:latin typeface="Trebuchet MS]"/>
              </a:rPr>
              <a:t>)</a:t>
            </a:r>
            <a:endParaRPr lang="pt-BR" sz="1800" b="1" dirty="0">
              <a:solidFill>
                <a:schemeClr val="accent1">
                  <a:lumMod val="50000"/>
                </a:schemeClr>
              </a:solidFill>
              <a:latin typeface="Trebuchet MS]"/>
            </a:endParaRPr>
          </a:p>
          <a:p>
            <a:pPr algn="just">
              <a:defRPr/>
            </a:pPr>
            <a:r>
              <a:rPr lang="pt-BR" sz="1800" b="1" dirty="0">
                <a:solidFill>
                  <a:schemeClr val="accent1">
                    <a:lumMod val="50000"/>
                  </a:schemeClr>
                </a:solidFill>
                <a:latin typeface="Trebuchet MS]"/>
              </a:rPr>
              <a:t>Universalismo modificado: </a:t>
            </a:r>
            <a:r>
              <a:rPr lang="pt-BR" sz="1800" dirty="0">
                <a:solidFill>
                  <a:schemeClr val="accent1">
                    <a:lumMod val="50000"/>
                  </a:schemeClr>
                </a:solidFill>
                <a:latin typeface="Trebuchet MS]"/>
              </a:rPr>
              <a:t>ainda que se reconheça um procedimento principal, haveria a possibilidade de abertura de procedimentos secundários (satélites, auxiliares ou não-principais), para tratar de questões específicas. </a:t>
            </a:r>
            <a:r>
              <a:rPr lang="pt-BR" sz="1800" dirty="0" err="1">
                <a:solidFill>
                  <a:schemeClr val="accent1">
                    <a:lumMod val="50000"/>
                  </a:schemeClr>
                </a:solidFill>
                <a:latin typeface="Trebuchet MS]"/>
              </a:rPr>
              <a:t>Ex</a:t>
            </a:r>
            <a:r>
              <a:rPr lang="pt-BR" sz="1800" dirty="0">
                <a:solidFill>
                  <a:schemeClr val="accent1">
                    <a:lumMod val="50000"/>
                  </a:schemeClr>
                </a:solidFill>
                <a:latin typeface="Trebuchet MS]"/>
              </a:rPr>
              <a:t>: Uncitral e Regulamento Europeu.</a:t>
            </a:r>
          </a:p>
        </p:txBody>
      </p:sp>
    </p:spTree>
    <p:extLst>
      <p:ext uri="{BB962C8B-B14F-4D97-AF65-F5344CB8AC3E}">
        <p14:creationId xmlns:p14="http://schemas.microsoft.com/office/powerpoint/2010/main" val="3711642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5620D4-DA12-4E42-8F67-C20351EEEE85}"/>
              </a:ext>
            </a:extLst>
          </p:cNvPr>
          <p:cNvSpPr>
            <a:spLocks noGrp="1"/>
          </p:cNvSpPr>
          <p:nvPr>
            <p:ph type="title"/>
          </p:nvPr>
        </p:nvSpPr>
        <p:spPr>
          <a:xfrm>
            <a:off x="838200" y="365126"/>
            <a:ext cx="10515600" cy="687498"/>
          </a:xfrm>
        </p:spPr>
        <p:txBody>
          <a:bodyPr>
            <a:noAutofit/>
          </a:bodyPr>
          <a:lstStyle/>
          <a:p>
            <a:pPr marL="285750" indent="-285750" algn="ctr" eaLnBrk="1" fontAlgn="auto" hangingPunct="1">
              <a:spcAft>
                <a:spcPts val="0"/>
              </a:spcAft>
              <a:defRPr/>
            </a:pPr>
            <a:r>
              <a:rPr lang="pt-BR" sz="4000" b="1" cap="small" dirty="0">
                <a:solidFill>
                  <a:schemeClr val="accent1">
                    <a:lumMod val="50000"/>
                  </a:schemeClr>
                </a:solidFill>
                <a:latin typeface="Trebuchet MS]"/>
              </a:rPr>
              <a:t>Caso prático: Modelo </a:t>
            </a:r>
            <a:r>
              <a:rPr lang="pt-BR" sz="4000" b="1" cap="small" dirty="0" err="1">
                <a:solidFill>
                  <a:schemeClr val="accent1">
                    <a:lumMod val="50000"/>
                  </a:schemeClr>
                </a:solidFill>
                <a:latin typeface="Trebuchet MS]"/>
              </a:rPr>
              <a:t>Territorialista</a:t>
            </a:r>
            <a:endParaRPr lang="pt-BR" sz="4000" b="1" cap="small" dirty="0">
              <a:solidFill>
                <a:schemeClr val="accent1">
                  <a:lumMod val="50000"/>
                </a:schemeClr>
              </a:solidFill>
              <a:latin typeface="Trebuchet MS]"/>
            </a:endParaRPr>
          </a:p>
        </p:txBody>
      </p:sp>
      <p:sp>
        <p:nvSpPr>
          <p:cNvPr id="3" name="Espaço Reservado para Conteúdo 2">
            <a:extLst>
              <a:ext uri="{FF2B5EF4-FFF2-40B4-BE49-F238E27FC236}">
                <a16:creationId xmlns:a16="http://schemas.microsoft.com/office/drawing/2014/main" id="{997F400A-794C-49A4-8450-656A8BC0493F}"/>
              </a:ext>
            </a:extLst>
          </p:cNvPr>
          <p:cNvSpPr>
            <a:spLocks noGrp="1"/>
          </p:cNvSpPr>
          <p:nvPr>
            <p:ph idx="1"/>
          </p:nvPr>
        </p:nvSpPr>
        <p:spPr>
          <a:xfrm>
            <a:off x="838200" y="1169580"/>
            <a:ext cx="10515600" cy="5114261"/>
          </a:xfrm>
        </p:spPr>
        <p:txBody>
          <a:bodyPr>
            <a:normAutofit fontScale="77500" lnSpcReduction="20000"/>
          </a:bodyPr>
          <a:lstStyle/>
          <a:p>
            <a:pPr indent="0" algn="just" eaLnBrk="1" fontAlgn="auto" hangingPunct="1">
              <a:spcAft>
                <a:spcPts val="0"/>
              </a:spcAft>
              <a:buFont typeface="Arial" pitchFamily="34" charset="0"/>
              <a:buNone/>
              <a:defRPr/>
            </a:pPr>
            <a:endParaRPr lang="pt-BR" dirty="0">
              <a:solidFill>
                <a:schemeClr val="accent1">
                  <a:lumMod val="50000"/>
                </a:schemeClr>
              </a:solidFill>
              <a:latin typeface="Trebuchet MS]"/>
            </a:endParaRPr>
          </a:p>
          <a:p>
            <a:pPr indent="0" algn="just" eaLnBrk="1" fontAlgn="auto" hangingPunct="1">
              <a:spcAft>
                <a:spcPts val="0"/>
              </a:spcAft>
              <a:buFont typeface="Arial" pitchFamily="34" charset="0"/>
              <a:buNone/>
              <a:defRPr/>
            </a:pPr>
            <a:r>
              <a:rPr lang="pt-BR" sz="2600" dirty="0">
                <a:solidFill>
                  <a:schemeClr val="accent1">
                    <a:lumMod val="50000"/>
                  </a:schemeClr>
                </a:solidFill>
                <a:latin typeface="Trebuchet MS]"/>
              </a:rPr>
              <a:t>“SENTENÇA ESTRANGEIRA CONTESTADA – FALÊNCIA (INSOLVÊNCIA CIVIL) – JUSTIÇA PORTUGUESA – HOMOLOGAÇÃO – PARÁGRAFO ÚNICO DO ART. 1.030 DO NOVO CÓDIGO CIVIL BRASILEIRO – PRINCÍPIO DA UNIVERSALIDADE – </a:t>
            </a:r>
            <a:r>
              <a:rPr lang="pt-BR" sz="2600" dirty="0">
                <a:solidFill>
                  <a:schemeClr val="accent1">
                    <a:lumMod val="50000"/>
                  </a:schemeClr>
                </a:solidFill>
                <a:highlight>
                  <a:srgbClr val="FFFF00"/>
                </a:highlight>
                <a:latin typeface="Trebuchet MS]"/>
              </a:rPr>
              <a:t>BENS E ATIVIDADES ATUAIS DO FALIDO NO BRASIL – DECRETAÇÃO EXCLUSIVA PELA JUSTIÇA BRASILEIRA – NÃO ATENDIMENTO DOS REQUISITOS LEGAIS</a:t>
            </a:r>
            <a:r>
              <a:rPr lang="pt-BR" sz="2600" dirty="0">
                <a:solidFill>
                  <a:schemeClr val="accent1">
                    <a:lumMod val="50000"/>
                  </a:schemeClr>
                </a:solidFill>
                <a:latin typeface="Trebuchet MS]"/>
              </a:rPr>
              <a:t> – INDEFERIMENTO – I – Impõe-se a homologação da sentença estrangeira quando atendidos os requisitos indispensáveis ao pedido, bem como constatada a ausência de ofensa à soberania nacional, à ordem pública e aos bons costumes (</a:t>
            </a:r>
            <a:r>
              <a:rPr lang="pt-BR" sz="2600" dirty="0" err="1">
                <a:solidFill>
                  <a:schemeClr val="accent1">
                    <a:lumMod val="50000"/>
                  </a:schemeClr>
                </a:solidFill>
                <a:latin typeface="Trebuchet MS]"/>
              </a:rPr>
              <a:t>arts</a:t>
            </a:r>
            <a:r>
              <a:rPr lang="pt-BR" sz="2600" dirty="0">
                <a:solidFill>
                  <a:schemeClr val="accent1">
                    <a:lumMod val="50000"/>
                  </a:schemeClr>
                </a:solidFill>
                <a:latin typeface="Trebuchet MS]"/>
              </a:rPr>
              <a:t>. 5º, incisos I a IV e 6º da Resolução nº 9/STJ, c/c art. 17 da LICC). II – </a:t>
            </a:r>
            <a:r>
              <a:rPr lang="pt-BR" sz="2600" b="1" u="sng" dirty="0">
                <a:solidFill>
                  <a:schemeClr val="accent1">
                    <a:lumMod val="50000"/>
                  </a:schemeClr>
                </a:solidFill>
                <a:latin typeface="Trebuchet MS]"/>
              </a:rPr>
              <a:t>In </a:t>
            </a:r>
            <a:r>
              <a:rPr lang="pt-BR" sz="2600" b="1" u="sng" dirty="0" err="1">
                <a:solidFill>
                  <a:schemeClr val="accent1">
                    <a:lumMod val="50000"/>
                  </a:schemeClr>
                </a:solidFill>
                <a:latin typeface="Trebuchet MS]"/>
              </a:rPr>
              <a:t>casu</a:t>
            </a:r>
            <a:r>
              <a:rPr lang="pt-BR" sz="2600" b="1" u="sng" dirty="0">
                <a:solidFill>
                  <a:schemeClr val="accent1">
                    <a:lumMod val="50000"/>
                  </a:schemeClr>
                </a:solidFill>
                <a:latin typeface="Trebuchet MS]"/>
              </a:rPr>
              <a:t>, </a:t>
            </a:r>
            <a:r>
              <a:rPr lang="pt-BR" sz="2600" b="1" u="sng" dirty="0">
                <a:solidFill>
                  <a:schemeClr val="accent1">
                    <a:lumMod val="50000"/>
                  </a:schemeClr>
                </a:solidFill>
                <a:highlight>
                  <a:srgbClr val="FFFF00"/>
                </a:highlight>
                <a:latin typeface="Trebuchet MS]"/>
              </a:rPr>
              <a:t>busca o requerente, no Brasil, a homologação de sentença de falência (insolvência civil) proferida pela autoridade portuguesa em desfavor do requerido, com quem mantém sociedade empresária, para fins do disposto no parágrafo único do art. 1.030 do novo Código Civil (exclusão de sócio declarado falido</a:t>
            </a:r>
            <a:r>
              <a:rPr lang="pt-BR" sz="2600" b="1" u="sng" dirty="0">
                <a:solidFill>
                  <a:schemeClr val="accent1">
                    <a:lumMod val="50000"/>
                  </a:schemeClr>
                </a:solidFill>
                <a:latin typeface="Trebuchet MS]"/>
              </a:rPr>
              <a:t>)</a:t>
            </a:r>
            <a:r>
              <a:rPr lang="pt-BR" sz="2600" dirty="0">
                <a:solidFill>
                  <a:schemeClr val="accent1">
                    <a:lumMod val="50000"/>
                  </a:schemeClr>
                </a:solidFill>
                <a:latin typeface="Trebuchet MS]"/>
              </a:rPr>
              <a:t>. III – Ocorre, não obstante, que a legislação pátria aplicável prescreve que </a:t>
            </a:r>
            <a:r>
              <a:rPr lang="pt-BR" sz="2600" b="1" u="sng" dirty="0">
                <a:solidFill>
                  <a:schemeClr val="accent1">
                    <a:lumMod val="50000"/>
                  </a:schemeClr>
                </a:solidFill>
                <a:highlight>
                  <a:srgbClr val="FFFF00"/>
                </a:highlight>
                <a:latin typeface="Trebuchet MS]"/>
              </a:rPr>
              <a:t>a declaração de falência está restrita, como regra, ao juízo do local onde o devedor possui o centro de suas atividades</a:t>
            </a:r>
            <a:r>
              <a:rPr lang="pt-BR" sz="2600" dirty="0">
                <a:solidFill>
                  <a:schemeClr val="accent1">
                    <a:lumMod val="50000"/>
                  </a:schemeClr>
                </a:solidFill>
                <a:latin typeface="Trebuchet MS]"/>
              </a:rPr>
              <a:t>, haja vista o princípio da universalidade (art. 3º da Lei nº 11.101/2005). IV – </a:t>
            </a:r>
            <a:r>
              <a:rPr lang="pt-BR" sz="2600" b="1" u="sng" dirty="0">
                <a:solidFill>
                  <a:schemeClr val="accent1">
                    <a:lumMod val="50000"/>
                  </a:schemeClr>
                </a:solidFill>
                <a:highlight>
                  <a:srgbClr val="FFFF00"/>
                </a:highlight>
                <a:latin typeface="Trebuchet MS]"/>
              </a:rPr>
              <a:t>Nesse sentido, incabível a homologação de sentença estrangeira para os fins pretendidos pelo requerente, uma vez que a declaração de falência é de competência exclusiva da justiça brasileira</a:t>
            </a:r>
            <a:r>
              <a:rPr lang="pt-BR" sz="2600" b="1" u="sng" dirty="0">
                <a:solidFill>
                  <a:schemeClr val="accent1">
                    <a:lumMod val="50000"/>
                  </a:schemeClr>
                </a:solidFill>
                <a:latin typeface="Trebuchet MS]"/>
              </a:rPr>
              <a:t>, sob pena de ofensa à soberania nacional e à ordem pública</a:t>
            </a:r>
            <a:r>
              <a:rPr lang="pt-BR" sz="2600" dirty="0">
                <a:solidFill>
                  <a:schemeClr val="accent1">
                    <a:lumMod val="50000"/>
                  </a:schemeClr>
                </a:solidFill>
                <a:latin typeface="Trebuchet MS]"/>
              </a:rPr>
              <a:t>. Pedido indeferido.” (STJ, SEC 1734 PT, 2007/0224985-0, Corte Especial, Rel. Min. Fernando Gonçalves, J. 15.09.2010, DJE 16.02.2011)</a:t>
            </a:r>
            <a:endParaRPr lang="en-US" sz="2600" dirty="0">
              <a:solidFill>
                <a:schemeClr val="accent1">
                  <a:lumMod val="50000"/>
                </a:schemeClr>
              </a:solidFill>
              <a:latin typeface="Trebuchet MS]"/>
            </a:endParaRPr>
          </a:p>
        </p:txBody>
      </p:sp>
    </p:spTree>
    <p:extLst>
      <p:ext uri="{BB962C8B-B14F-4D97-AF65-F5344CB8AC3E}">
        <p14:creationId xmlns:p14="http://schemas.microsoft.com/office/powerpoint/2010/main" val="1505914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5620D4-DA12-4E42-8F67-C20351EEEE85}"/>
              </a:ext>
            </a:extLst>
          </p:cNvPr>
          <p:cNvSpPr>
            <a:spLocks noGrp="1"/>
          </p:cNvSpPr>
          <p:nvPr>
            <p:ph type="title"/>
          </p:nvPr>
        </p:nvSpPr>
        <p:spPr>
          <a:xfrm>
            <a:off x="838200" y="365126"/>
            <a:ext cx="10515600" cy="687498"/>
          </a:xfrm>
        </p:spPr>
        <p:txBody>
          <a:bodyPr>
            <a:noAutofit/>
          </a:bodyPr>
          <a:lstStyle/>
          <a:p>
            <a:pPr marL="285750" indent="-285750" algn="ctr" eaLnBrk="1" fontAlgn="auto" hangingPunct="1">
              <a:spcAft>
                <a:spcPts val="0"/>
              </a:spcAft>
              <a:defRPr/>
            </a:pPr>
            <a:r>
              <a:rPr lang="pt-BR" sz="4000" b="1" cap="small" dirty="0">
                <a:solidFill>
                  <a:schemeClr val="accent1">
                    <a:lumMod val="50000"/>
                  </a:schemeClr>
                </a:solidFill>
                <a:latin typeface="Trebuchet MS]"/>
              </a:rPr>
              <a:t>Regulamento Europeu</a:t>
            </a:r>
            <a:endParaRPr lang="pt-BR" sz="1100" b="1" cap="small" dirty="0">
              <a:solidFill>
                <a:schemeClr val="accent1">
                  <a:lumMod val="50000"/>
                </a:schemeClr>
              </a:solidFill>
              <a:highlight>
                <a:srgbClr val="FFFF00"/>
              </a:highlight>
              <a:latin typeface="Trebuchet MS]"/>
            </a:endParaRPr>
          </a:p>
        </p:txBody>
      </p:sp>
      <p:sp>
        <p:nvSpPr>
          <p:cNvPr id="3" name="Espaço Reservado para Conteúdo 2">
            <a:extLst>
              <a:ext uri="{FF2B5EF4-FFF2-40B4-BE49-F238E27FC236}">
                <a16:creationId xmlns:a16="http://schemas.microsoft.com/office/drawing/2014/main" id="{997F400A-794C-49A4-8450-656A8BC0493F}"/>
              </a:ext>
            </a:extLst>
          </p:cNvPr>
          <p:cNvSpPr>
            <a:spLocks noGrp="1"/>
          </p:cNvSpPr>
          <p:nvPr>
            <p:ph idx="1"/>
          </p:nvPr>
        </p:nvSpPr>
        <p:spPr>
          <a:xfrm>
            <a:off x="838200" y="1169580"/>
            <a:ext cx="10515600" cy="5114261"/>
          </a:xfrm>
        </p:spPr>
        <p:txBody>
          <a:bodyPr>
            <a:normAutofit fontScale="92500" lnSpcReduction="20000"/>
          </a:bodyPr>
          <a:lstStyle/>
          <a:p>
            <a:pPr algn="just"/>
            <a:r>
              <a:rPr lang="pt-BR" sz="2500" dirty="0">
                <a:solidFill>
                  <a:schemeClr val="accent1">
                    <a:lumMod val="50000"/>
                  </a:schemeClr>
                </a:solidFill>
                <a:latin typeface="Trebuchet MS]"/>
              </a:rPr>
              <a:t>É vinculativo e aplicável dentro das fronteiras territoriais da União Europeia (exceto Dinamarca);</a:t>
            </a:r>
          </a:p>
          <a:p>
            <a:pPr algn="just"/>
            <a:r>
              <a:rPr lang="pt-BR" sz="2500" dirty="0">
                <a:solidFill>
                  <a:schemeClr val="accent1">
                    <a:lumMod val="50000"/>
                  </a:schemeClr>
                </a:solidFill>
                <a:latin typeface="Trebuchet MS]"/>
              </a:rPr>
              <a:t>É obrigatório, mas não tem a ambição de ser adotado pelo resto do mundo;</a:t>
            </a:r>
          </a:p>
          <a:p>
            <a:pPr algn="just"/>
            <a:r>
              <a:rPr lang="pt-BR" sz="2500" dirty="0">
                <a:solidFill>
                  <a:schemeClr val="accent1">
                    <a:lumMod val="50000"/>
                  </a:schemeClr>
                </a:solidFill>
                <a:latin typeface="Trebuchet MS]"/>
              </a:rPr>
              <a:t>Visa à coordenação, mas deixa pouco espaço para os juízes decidirem quando cooperar;</a:t>
            </a:r>
          </a:p>
          <a:p>
            <a:pPr algn="just"/>
            <a:r>
              <a:rPr lang="pt-BR" sz="2500" dirty="0">
                <a:solidFill>
                  <a:schemeClr val="accent1">
                    <a:lumMod val="50000"/>
                  </a:schemeClr>
                </a:solidFill>
                <a:latin typeface="Trebuchet MS]"/>
              </a:rPr>
              <a:t>O processo principal é aberto onde o devedor tenha o centro de interesses principais (presumivelmente o local da sede);</a:t>
            </a:r>
          </a:p>
          <a:p>
            <a:pPr algn="just"/>
            <a:r>
              <a:rPr lang="pt-BR" sz="2500" dirty="0">
                <a:solidFill>
                  <a:schemeClr val="accent1">
                    <a:lumMod val="50000"/>
                  </a:schemeClr>
                </a:solidFill>
                <a:latin typeface="Trebuchet MS]"/>
              </a:rPr>
              <a:t>Um processo secundário é paralelamente aberto onde o devedor tenha um estabelecimento e visa à proteção dos interesses dos credores;</a:t>
            </a:r>
          </a:p>
          <a:p>
            <a:pPr algn="just"/>
            <a:r>
              <a:rPr lang="pt-BR" sz="2500" dirty="0">
                <a:solidFill>
                  <a:schemeClr val="accent1">
                    <a:lumMod val="50000"/>
                  </a:schemeClr>
                </a:solidFill>
                <a:latin typeface="Trebuchet MS]"/>
              </a:rPr>
              <a:t>Prazo de suspensão de ações e execuções contra devedor – segue lei de onde o processo principal foi aberto;</a:t>
            </a:r>
          </a:p>
          <a:p>
            <a:pPr algn="just"/>
            <a:r>
              <a:rPr lang="pt-BR" sz="2500" dirty="0">
                <a:solidFill>
                  <a:schemeClr val="accent1">
                    <a:lumMod val="50000"/>
                  </a:schemeClr>
                </a:solidFill>
                <a:latin typeface="Trebuchet MS]"/>
              </a:rPr>
              <a:t>As </a:t>
            </a:r>
            <a:r>
              <a:rPr lang="pt-BR" sz="2500" b="1" dirty="0">
                <a:solidFill>
                  <a:schemeClr val="accent1">
                    <a:lumMod val="50000"/>
                  </a:schemeClr>
                </a:solidFill>
                <a:latin typeface="Trebuchet MS]"/>
              </a:rPr>
              <a:t>decisões não são vinculantes</a:t>
            </a:r>
            <a:r>
              <a:rPr lang="pt-BR" sz="2500" dirty="0">
                <a:solidFill>
                  <a:schemeClr val="accent1">
                    <a:lumMod val="50000"/>
                  </a:schemeClr>
                </a:solidFill>
                <a:latin typeface="Trebuchet MS]"/>
              </a:rPr>
              <a:t>, mas os liquidantes têm o dever recíproco de cooperar. </a:t>
            </a:r>
          </a:p>
          <a:p>
            <a:pPr algn="just"/>
            <a:r>
              <a:rPr lang="pt-BR" sz="2500" dirty="0">
                <a:solidFill>
                  <a:schemeClr val="accent1">
                    <a:lumMod val="50000"/>
                  </a:schemeClr>
                </a:solidFill>
                <a:latin typeface="Trebuchet MS]"/>
              </a:rPr>
              <a:t>Liquidante do secundário não deve obrigatoriamente acatar sugestões ou Plano do principal, mas há uma hierarquia.</a:t>
            </a:r>
            <a:endParaRPr lang="pt-BR" dirty="0"/>
          </a:p>
          <a:p>
            <a:endParaRPr lang="pt-BR" dirty="0"/>
          </a:p>
        </p:txBody>
      </p:sp>
    </p:spTree>
    <p:extLst>
      <p:ext uri="{BB962C8B-B14F-4D97-AF65-F5344CB8AC3E}">
        <p14:creationId xmlns:p14="http://schemas.microsoft.com/office/powerpoint/2010/main" val="3119902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5620D4-DA12-4E42-8F67-C20351EEEE85}"/>
              </a:ext>
            </a:extLst>
          </p:cNvPr>
          <p:cNvSpPr>
            <a:spLocks noGrp="1"/>
          </p:cNvSpPr>
          <p:nvPr>
            <p:ph type="title"/>
          </p:nvPr>
        </p:nvSpPr>
        <p:spPr>
          <a:xfrm>
            <a:off x="838200" y="365126"/>
            <a:ext cx="10515600" cy="687498"/>
          </a:xfrm>
        </p:spPr>
        <p:txBody>
          <a:bodyPr>
            <a:noAutofit/>
          </a:bodyPr>
          <a:lstStyle/>
          <a:p>
            <a:pPr marL="285750" indent="-285750" algn="ctr" eaLnBrk="1" fontAlgn="auto" hangingPunct="1">
              <a:spcAft>
                <a:spcPts val="0"/>
              </a:spcAft>
              <a:defRPr/>
            </a:pPr>
            <a:r>
              <a:rPr lang="pt-BR" sz="4000" b="1" cap="small" dirty="0" err="1">
                <a:solidFill>
                  <a:schemeClr val="accent1">
                    <a:lumMod val="50000"/>
                  </a:schemeClr>
                </a:solidFill>
                <a:latin typeface="Trebuchet MS]"/>
              </a:rPr>
              <a:t>Uncitral</a:t>
            </a:r>
            <a:r>
              <a:rPr lang="pt-BR" sz="4000" b="1" cap="small" dirty="0">
                <a:solidFill>
                  <a:schemeClr val="accent1">
                    <a:lumMod val="50000"/>
                  </a:schemeClr>
                </a:solidFill>
                <a:latin typeface="Trebuchet MS]"/>
              </a:rPr>
              <a:t> – Lei Modelo</a:t>
            </a:r>
          </a:p>
        </p:txBody>
      </p:sp>
      <p:sp>
        <p:nvSpPr>
          <p:cNvPr id="3" name="Espaço Reservado para Conteúdo 2">
            <a:extLst>
              <a:ext uri="{FF2B5EF4-FFF2-40B4-BE49-F238E27FC236}">
                <a16:creationId xmlns:a16="http://schemas.microsoft.com/office/drawing/2014/main" id="{997F400A-794C-49A4-8450-656A8BC0493F}"/>
              </a:ext>
            </a:extLst>
          </p:cNvPr>
          <p:cNvSpPr>
            <a:spLocks noGrp="1"/>
          </p:cNvSpPr>
          <p:nvPr>
            <p:ph idx="1"/>
          </p:nvPr>
        </p:nvSpPr>
        <p:spPr>
          <a:xfrm>
            <a:off x="838200" y="1169580"/>
            <a:ext cx="10515600" cy="5114261"/>
          </a:xfrm>
        </p:spPr>
        <p:txBody>
          <a:bodyPr>
            <a:normAutofit fontScale="92500" lnSpcReduction="10000"/>
          </a:bodyPr>
          <a:lstStyle/>
          <a:p>
            <a:pPr algn="just">
              <a:lnSpc>
                <a:spcPct val="110000"/>
              </a:lnSpc>
              <a:defRPr/>
            </a:pPr>
            <a:r>
              <a:rPr lang="pt-BR" sz="2400" dirty="0">
                <a:solidFill>
                  <a:schemeClr val="accent1">
                    <a:lumMod val="50000"/>
                  </a:schemeClr>
                </a:solidFill>
                <a:latin typeface="Trebuchet MS]"/>
              </a:rPr>
              <a:t>1997 – Criação de lei modelo pela Comissão das Nações Unidas para o Direito Comercial Internacional – Uncitral.</a:t>
            </a:r>
          </a:p>
          <a:p>
            <a:pPr algn="just">
              <a:lnSpc>
                <a:spcPct val="110000"/>
              </a:lnSpc>
              <a:defRPr/>
            </a:pPr>
            <a:r>
              <a:rPr lang="pt-BR" sz="2400" dirty="0">
                <a:solidFill>
                  <a:schemeClr val="accent1">
                    <a:lumMod val="50000"/>
                  </a:schemeClr>
                </a:solidFill>
                <a:latin typeface="Trebuchet MS]"/>
              </a:rPr>
              <a:t>Inspirada na </a:t>
            </a:r>
            <a:r>
              <a:rPr lang="pt-BR" sz="2400" i="1" dirty="0" err="1">
                <a:solidFill>
                  <a:schemeClr val="accent1">
                    <a:lumMod val="50000"/>
                  </a:schemeClr>
                </a:solidFill>
                <a:latin typeface="Trebuchet MS]"/>
              </a:rPr>
              <a:t>section</a:t>
            </a:r>
            <a:r>
              <a:rPr lang="pt-BR" sz="2400" i="1" dirty="0">
                <a:solidFill>
                  <a:schemeClr val="accent1">
                    <a:lumMod val="50000"/>
                  </a:schemeClr>
                </a:solidFill>
                <a:latin typeface="Trebuchet MS]"/>
              </a:rPr>
              <a:t> 304 do </a:t>
            </a:r>
            <a:r>
              <a:rPr lang="pt-BR" sz="2400" i="1" dirty="0" err="1">
                <a:solidFill>
                  <a:schemeClr val="accent1">
                    <a:lumMod val="50000"/>
                  </a:schemeClr>
                </a:solidFill>
                <a:latin typeface="Trebuchet MS]"/>
              </a:rPr>
              <a:t>Bankruptcy</a:t>
            </a:r>
            <a:r>
              <a:rPr lang="pt-BR" sz="2400" i="1" dirty="0">
                <a:solidFill>
                  <a:schemeClr val="accent1">
                    <a:lumMod val="50000"/>
                  </a:schemeClr>
                </a:solidFill>
                <a:latin typeface="Trebuchet MS]"/>
              </a:rPr>
              <a:t> </a:t>
            </a:r>
            <a:r>
              <a:rPr lang="pt-BR" sz="2400" i="1" dirty="0" err="1">
                <a:solidFill>
                  <a:schemeClr val="accent1">
                    <a:lumMod val="50000"/>
                  </a:schemeClr>
                </a:solidFill>
                <a:latin typeface="Trebuchet MS]"/>
              </a:rPr>
              <a:t>Code</a:t>
            </a:r>
            <a:r>
              <a:rPr lang="pt-BR" sz="2400" dirty="0">
                <a:solidFill>
                  <a:schemeClr val="accent1">
                    <a:lumMod val="50000"/>
                  </a:schemeClr>
                </a:solidFill>
                <a:latin typeface="Trebuchet MS]"/>
              </a:rPr>
              <a:t> e escrita por profissionais de mais de 40  Estados.</a:t>
            </a:r>
          </a:p>
          <a:p>
            <a:pPr algn="just">
              <a:lnSpc>
                <a:spcPct val="110000"/>
              </a:lnSpc>
              <a:defRPr/>
            </a:pPr>
            <a:r>
              <a:rPr lang="pt-BR" sz="2400" dirty="0">
                <a:solidFill>
                  <a:schemeClr val="accent1">
                    <a:lumMod val="50000"/>
                  </a:schemeClr>
                </a:solidFill>
                <a:latin typeface="Trebuchet MS]"/>
              </a:rPr>
              <a:t>Objetivo: harmonização do desenvolvimento da cooperação internacional entre jurisdições em casos de insolvência – eficiência na arrecadação e distribuição.</a:t>
            </a:r>
          </a:p>
          <a:p>
            <a:pPr algn="just">
              <a:lnSpc>
                <a:spcPct val="110000"/>
              </a:lnSpc>
              <a:defRPr/>
            </a:pPr>
            <a:r>
              <a:rPr lang="pt-BR" sz="2400" dirty="0">
                <a:solidFill>
                  <a:schemeClr val="accent1">
                    <a:lumMod val="50000"/>
                  </a:schemeClr>
                </a:solidFill>
                <a:latin typeface="Trebuchet MS]"/>
              </a:rPr>
              <a:t>A Lei Modelo está relacionada à assistência internacional em insolvência e busca respeitar diferenças procedimentais. “</a:t>
            </a:r>
            <a:r>
              <a:rPr lang="pt-BR" sz="2400" i="1" dirty="0">
                <a:solidFill>
                  <a:schemeClr val="accent1">
                    <a:lumMod val="50000"/>
                  </a:schemeClr>
                </a:solidFill>
                <a:latin typeface="Trebuchet MS]"/>
              </a:rPr>
              <a:t>Menos ambiciosa e mais prática</a:t>
            </a:r>
            <a:r>
              <a:rPr lang="pt-BR" sz="2400" dirty="0">
                <a:solidFill>
                  <a:schemeClr val="accent1">
                    <a:lumMod val="50000"/>
                  </a:schemeClr>
                </a:solidFill>
                <a:latin typeface="Trebuchet MS]"/>
              </a:rPr>
              <a:t>”. Ian Fletcher.</a:t>
            </a:r>
          </a:p>
          <a:p>
            <a:pPr algn="just">
              <a:lnSpc>
                <a:spcPct val="110000"/>
              </a:lnSpc>
              <a:defRPr/>
            </a:pPr>
            <a:r>
              <a:rPr lang="pt-BR" sz="2400" dirty="0">
                <a:solidFill>
                  <a:schemeClr val="accent1">
                    <a:lumMod val="50000"/>
                  </a:schemeClr>
                </a:solidFill>
                <a:latin typeface="Trebuchet MS]"/>
              </a:rPr>
              <a:t>Recomendação de normas jurídicas a serem incorporadas por outros países. Não é um tratado ou um corpo de normas obrigatórias.</a:t>
            </a:r>
          </a:p>
          <a:p>
            <a:pPr algn="just">
              <a:lnSpc>
                <a:spcPct val="110000"/>
              </a:lnSpc>
              <a:defRPr/>
            </a:pPr>
            <a:r>
              <a:rPr lang="pt-BR" sz="2400" dirty="0">
                <a:solidFill>
                  <a:schemeClr val="accent1">
                    <a:lumMod val="50000"/>
                  </a:schemeClr>
                </a:solidFill>
                <a:latin typeface="Trebuchet MS]"/>
              </a:rPr>
              <a:t>Por volta de 43 países adotaram variações da Lei Modelo. </a:t>
            </a:r>
            <a:r>
              <a:rPr lang="pt-BR" sz="2400" dirty="0" err="1">
                <a:solidFill>
                  <a:schemeClr val="accent1">
                    <a:lumMod val="50000"/>
                  </a:schemeClr>
                </a:solidFill>
                <a:latin typeface="Trebuchet MS]"/>
              </a:rPr>
              <a:t>Ex</a:t>
            </a:r>
            <a:r>
              <a:rPr lang="pt-BR" sz="2400" dirty="0">
                <a:solidFill>
                  <a:schemeClr val="accent1">
                    <a:lumMod val="50000"/>
                  </a:schemeClr>
                </a:solidFill>
                <a:latin typeface="Trebuchet MS]"/>
              </a:rPr>
              <a:t>: Estados Unidos (</a:t>
            </a:r>
            <a:r>
              <a:rPr lang="pt-BR" sz="2400" i="1" dirty="0">
                <a:solidFill>
                  <a:schemeClr val="accent1">
                    <a:lumMod val="50000"/>
                  </a:schemeClr>
                </a:solidFill>
                <a:latin typeface="Trebuchet MS]"/>
              </a:rPr>
              <a:t>Chapter 15</a:t>
            </a:r>
            <a:r>
              <a:rPr lang="pt-BR" sz="2400" dirty="0">
                <a:solidFill>
                  <a:schemeClr val="accent1">
                    <a:lumMod val="50000"/>
                  </a:schemeClr>
                </a:solidFill>
                <a:latin typeface="Trebuchet MS]"/>
              </a:rPr>
              <a:t>), Austrália, Ilhas Virgens Britânicas, Canadá, Chile, Colômbia, Reino Unido, Grécia, Japão, África do Sul, Uganda, etc.</a:t>
            </a:r>
          </a:p>
          <a:p>
            <a:endParaRPr lang="pt-BR" dirty="0"/>
          </a:p>
        </p:txBody>
      </p:sp>
    </p:spTree>
    <p:extLst>
      <p:ext uri="{BB962C8B-B14F-4D97-AF65-F5344CB8AC3E}">
        <p14:creationId xmlns:p14="http://schemas.microsoft.com/office/powerpoint/2010/main" val="1142991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5620D4-DA12-4E42-8F67-C20351EEEE85}"/>
              </a:ext>
            </a:extLst>
          </p:cNvPr>
          <p:cNvSpPr>
            <a:spLocks noGrp="1"/>
          </p:cNvSpPr>
          <p:nvPr>
            <p:ph type="title"/>
          </p:nvPr>
        </p:nvSpPr>
        <p:spPr>
          <a:xfrm>
            <a:off x="838200" y="365126"/>
            <a:ext cx="10515600" cy="687498"/>
          </a:xfrm>
        </p:spPr>
        <p:txBody>
          <a:bodyPr>
            <a:noAutofit/>
          </a:bodyPr>
          <a:lstStyle/>
          <a:p>
            <a:pPr marL="285750" indent="-285750" algn="ctr" eaLnBrk="1" fontAlgn="auto" hangingPunct="1">
              <a:spcAft>
                <a:spcPts val="0"/>
              </a:spcAft>
              <a:defRPr/>
            </a:pPr>
            <a:r>
              <a:rPr lang="pt-BR" sz="4000" b="1" cap="small" dirty="0" err="1">
                <a:solidFill>
                  <a:schemeClr val="accent1">
                    <a:lumMod val="50000"/>
                  </a:schemeClr>
                </a:solidFill>
                <a:latin typeface="Trebuchet MS]"/>
              </a:rPr>
              <a:t>Uncitral</a:t>
            </a:r>
            <a:r>
              <a:rPr lang="pt-BR" sz="4000" b="1" cap="small" dirty="0">
                <a:solidFill>
                  <a:schemeClr val="accent1">
                    <a:lumMod val="50000"/>
                  </a:schemeClr>
                </a:solidFill>
                <a:latin typeface="Trebuchet MS]"/>
              </a:rPr>
              <a:t> – Linhas Gerais</a:t>
            </a:r>
            <a:endParaRPr lang="pt-BR" sz="1600" b="1" cap="small" dirty="0">
              <a:solidFill>
                <a:schemeClr val="accent1">
                  <a:lumMod val="50000"/>
                </a:schemeClr>
              </a:solidFill>
              <a:highlight>
                <a:srgbClr val="FFFF00"/>
              </a:highlight>
              <a:latin typeface="Trebuchet MS]"/>
            </a:endParaRPr>
          </a:p>
        </p:txBody>
      </p:sp>
      <p:sp>
        <p:nvSpPr>
          <p:cNvPr id="3" name="Espaço Reservado para Conteúdo 2">
            <a:extLst>
              <a:ext uri="{FF2B5EF4-FFF2-40B4-BE49-F238E27FC236}">
                <a16:creationId xmlns:a16="http://schemas.microsoft.com/office/drawing/2014/main" id="{997F400A-794C-49A4-8450-656A8BC0493F}"/>
              </a:ext>
            </a:extLst>
          </p:cNvPr>
          <p:cNvSpPr>
            <a:spLocks noGrp="1"/>
          </p:cNvSpPr>
          <p:nvPr>
            <p:ph idx="1"/>
          </p:nvPr>
        </p:nvSpPr>
        <p:spPr>
          <a:xfrm>
            <a:off x="838200" y="1052624"/>
            <a:ext cx="10515600" cy="5608235"/>
          </a:xfrm>
        </p:spPr>
        <p:txBody>
          <a:bodyPr>
            <a:noAutofit/>
          </a:bodyPr>
          <a:lstStyle/>
          <a:p>
            <a:pPr algn="just" fontAlgn="auto">
              <a:lnSpc>
                <a:spcPct val="130000"/>
              </a:lnSpc>
              <a:spcAft>
                <a:spcPts val="0"/>
              </a:spcAft>
              <a:defRPr/>
            </a:pPr>
            <a:r>
              <a:rPr lang="pt-BR" sz="1600" dirty="0">
                <a:solidFill>
                  <a:schemeClr val="accent1">
                    <a:lumMod val="50000"/>
                  </a:schemeClr>
                </a:solidFill>
                <a:latin typeface="Trebuchet MS]"/>
              </a:rPr>
              <a:t>Um representante estrangeiro (de devedor, do credor ou o administrador judicial), pode requerer o reconhecimento de um processo estrangeiro perante outra jurisdição.</a:t>
            </a:r>
          </a:p>
          <a:p>
            <a:pPr algn="just" fontAlgn="auto">
              <a:lnSpc>
                <a:spcPct val="130000"/>
              </a:lnSpc>
              <a:spcAft>
                <a:spcPts val="0"/>
              </a:spcAft>
              <a:defRPr/>
            </a:pPr>
            <a:r>
              <a:rPr lang="pt-BR" sz="1600" dirty="0">
                <a:solidFill>
                  <a:schemeClr val="accent1">
                    <a:lumMod val="50000"/>
                  </a:schemeClr>
                </a:solidFill>
                <a:latin typeface="Trebuchet MS]"/>
              </a:rPr>
              <a:t>O processo estrangeiro pode ser reconhecido como principal ou não principal (a depender se o primeiro processo foi aberto no centro de interesses principais do devedor ou em local que ele tenha estabelecimento).</a:t>
            </a:r>
          </a:p>
          <a:p>
            <a:pPr algn="just">
              <a:lnSpc>
                <a:spcPct val="100000"/>
              </a:lnSpc>
              <a:defRPr/>
            </a:pPr>
            <a:r>
              <a:rPr lang="en-US" sz="1600" b="1" i="1" dirty="0">
                <a:solidFill>
                  <a:schemeClr val="accent1">
                    <a:lumMod val="50000"/>
                  </a:schemeClr>
                </a:solidFill>
                <a:latin typeface="Trebuchet MS]"/>
              </a:rPr>
              <a:t>Section 16 - Center of Main Interests (COMI)</a:t>
            </a:r>
            <a:r>
              <a:rPr lang="en-US" sz="1600" b="1" dirty="0">
                <a:solidFill>
                  <a:schemeClr val="accent1">
                    <a:lumMod val="50000"/>
                  </a:schemeClr>
                </a:solidFill>
                <a:latin typeface="Trebuchet MS]"/>
              </a:rPr>
              <a:t>: “In the </a:t>
            </a:r>
            <a:r>
              <a:rPr lang="en-US" sz="1600" b="1" u="sng" dirty="0">
                <a:solidFill>
                  <a:schemeClr val="accent1">
                    <a:lumMod val="50000"/>
                  </a:schemeClr>
                </a:solidFill>
                <a:latin typeface="Trebuchet MS]"/>
              </a:rPr>
              <a:t>absence of proof to the contrary, the debtor’s registered office</a:t>
            </a:r>
            <a:r>
              <a:rPr lang="en-US" sz="1600" b="1" dirty="0">
                <a:solidFill>
                  <a:schemeClr val="accent1">
                    <a:lumMod val="50000"/>
                  </a:schemeClr>
                </a:solidFill>
                <a:latin typeface="Trebuchet MS]"/>
              </a:rPr>
              <a:t>, or habitual residence in the case of an individual, </a:t>
            </a:r>
            <a:r>
              <a:rPr lang="en-US" sz="1600" b="1" u="sng" dirty="0">
                <a:solidFill>
                  <a:schemeClr val="accent1">
                    <a:lumMod val="50000"/>
                  </a:schemeClr>
                </a:solidFill>
                <a:latin typeface="Trebuchet MS]"/>
              </a:rPr>
              <a:t>is presumed to be the centre of the debtor’s main interests</a:t>
            </a:r>
            <a:r>
              <a:rPr lang="en-US" sz="1600" b="1" dirty="0">
                <a:solidFill>
                  <a:schemeClr val="accent1">
                    <a:lumMod val="50000"/>
                  </a:schemeClr>
                </a:solidFill>
                <a:latin typeface="Trebuchet MS]"/>
              </a:rPr>
              <a:t>.”</a:t>
            </a:r>
          </a:p>
          <a:p>
            <a:pPr algn="just">
              <a:lnSpc>
                <a:spcPct val="100000"/>
              </a:lnSpc>
              <a:defRPr/>
            </a:pPr>
            <a:r>
              <a:rPr lang="pt-BR" sz="1600" b="1" dirty="0">
                <a:solidFill>
                  <a:schemeClr val="accent1">
                    <a:lumMod val="50000"/>
                  </a:schemeClr>
                </a:solidFill>
                <a:latin typeface="Trebuchet MS]"/>
              </a:rPr>
              <a:t>Art. 2(f) - </a:t>
            </a:r>
            <a:r>
              <a:rPr lang="en-US" sz="1600" b="1" dirty="0">
                <a:solidFill>
                  <a:schemeClr val="accent1">
                    <a:lumMod val="50000"/>
                  </a:schemeClr>
                </a:solidFill>
                <a:latin typeface="Trebuchet MS]"/>
              </a:rPr>
              <a:t>“Establishment” means any place of operations where the debtor carries out a non-transitory economic activity with human means and goods or services.</a:t>
            </a:r>
            <a:endParaRPr lang="pt-BR" sz="1600" b="1" dirty="0">
              <a:solidFill>
                <a:schemeClr val="accent1">
                  <a:lumMod val="50000"/>
                </a:schemeClr>
              </a:solidFill>
              <a:latin typeface="Trebuchet MS]"/>
            </a:endParaRPr>
          </a:p>
          <a:p>
            <a:pPr algn="just" fontAlgn="auto">
              <a:lnSpc>
                <a:spcPct val="130000"/>
              </a:lnSpc>
              <a:spcAft>
                <a:spcPts val="0"/>
              </a:spcAft>
              <a:defRPr/>
            </a:pPr>
            <a:r>
              <a:rPr lang="pt-BR" sz="1600" b="1" dirty="0">
                <a:solidFill>
                  <a:schemeClr val="accent1">
                    <a:lumMod val="50000"/>
                  </a:schemeClr>
                </a:solidFill>
                <a:highlight>
                  <a:srgbClr val="FFFF00"/>
                </a:highlight>
                <a:latin typeface="Trebuchet MS]"/>
              </a:rPr>
              <a:t>Efeitos obrigatórios do reconhecimento do processo como principal: suspensão de ações e execuções e impedimento de alienação ou oneração de bens. Efeitos como não principal: poderá determinar algumas medidas, dentre elas o </a:t>
            </a:r>
            <a:r>
              <a:rPr lang="pt-BR" sz="1600" b="1" dirty="0" err="1">
                <a:solidFill>
                  <a:schemeClr val="accent1">
                    <a:lumMod val="50000"/>
                  </a:schemeClr>
                </a:solidFill>
                <a:highlight>
                  <a:srgbClr val="FFFF00"/>
                </a:highlight>
                <a:latin typeface="Trebuchet MS]"/>
              </a:rPr>
              <a:t>stay</a:t>
            </a:r>
            <a:r>
              <a:rPr lang="pt-BR" sz="1600" b="1" dirty="0">
                <a:solidFill>
                  <a:schemeClr val="accent1">
                    <a:lumMod val="50000"/>
                  </a:schemeClr>
                </a:solidFill>
                <a:highlight>
                  <a:srgbClr val="FFFF00"/>
                </a:highlight>
                <a:latin typeface="Trebuchet MS]"/>
              </a:rPr>
              <a:t>, desde que necessárias para a proteção dos bens do devedor e no interesse dos credores</a:t>
            </a:r>
          </a:p>
          <a:p>
            <a:pPr algn="just" fontAlgn="auto">
              <a:lnSpc>
                <a:spcPct val="130000"/>
              </a:lnSpc>
              <a:spcAft>
                <a:spcPts val="0"/>
              </a:spcAft>
              <a:defRPr/>
            </a:pPr>
            <a:r>
              <a:rPr lang="pt-BR" sz="1600" dirty="0">
                <a:solidFill>
                  <a:schemeClr val="accent1">
                    <a:lumMod val="50000"/>
                  </a:schemeClr>
                </a:solidFill>
                <a:latin typeface="Trebuchet MS]"/>
              </a:rPr>
              <a:t>Ausência de imposição de limites quanto à cooperação e comunicação.</a:t>
            </a:r>
          </a:p>
          <a:p>
            <a:pPr algn="just" fontAlgn="auto">
              <a:lnSpc>
                <a:spcPct val="130000"/>
              </a:lnSpc>
              <a:spcAft>
                <a:spcPts val="0"/>
              </a:spcAft>
              <a:defRPr/>
            </a:pPr>
            <a:r>
              <a:rPr lang="pt-BR" sz="1600" dirty="0">
                <a:solidFill>
                  <a:schemeClr val="accent1">
                    <a:lumMod val="50000"/>
                  </a:schemeClr>
                </a:solidFill>
                <a:latin typeface="Trebuchet MS]"/>
              </a:rPr>
              <a:t>Aplicabilidade limitada à ordem pública de cada país.</a:t>
            </a:r>
          </a:p>
          <a:p>
            <a:pPr algn="just" fontAlgn="auto">
              <a:lnSpc>
                <a:spcPct val="130000"/>
              </a:lnSpc>
              <a:spcAft>
                <a:spcPts val="0"/>
              </a:spcAft>
              <a:defRPr/>
            </a:pPr>
            <a:r>
              <a:rPr lang="pt-BR" sz="1600" dirty="0">
                <a:solidFill>
                  <a:schemeClr val="accent1">
                    <a:lumMod val="50000"/>
                  </a:schemeClr>
                </a:solidFill>
                <a:latin typeface="Trebuchet MS]"/>
              </a:rPr>
              <a:t>Qualquer distribuição de valores deve ser levada em consideração.</a:t>
            </a:r>
          </a:p>
        </p:txBody>
      </p:sp>
    </p:spTree>
    <p:extLst>
      <p:ext uri="{BB962C8B-B14F-4D97-AF65-F5344CB8AC3E}">
        <p14:creationId xmlns:p14="http://schemas.microsoft.com/office/powerpoint/2010/main" val="205722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5620D4-DA12-4E42-8F67-C20351EEEE85}"/>
              </a:ext>
            </a:extLst>
          </p:cNvPr>
          <p:cNvSpPr>
            <a:spLocks noGrp="1"/>
          </p:cNvSpPr>
          <p:nvPr>
            <p:ph type="title"/>
          </p:nvPr>
        </p:nvSpPr>
        <p:spPr>
          <a:xfrm>
            <a:off x="269026" y="365126"/>
            <a:ext cx="10515600" cy="687498"/>
          </a:xfrm>
        </p:spPr>
        <p:txBody>
          <a:bodyPr>
            <a:noAutofit/>
          </a:bodyPr>
          <a:lstStyle/>
          <a:p>
            <a:pPr marL="285750" indent="-285750" algn="ctr" eaLnBrk="1" fontAlgn="auto" hangingPunct="1">
              <a:spcAft>
                <a:spcPts val="0"/>
              </a:spcAft>
              <a:defRPr/>
            </a:pPr>
            <a:r>
              <a:rPr lang="pt-BR" sz="4000" b="1" cap="small" dirty="0">
                <a:solidFill>
                  <a:schemeClr val="accent1">
                    <a:lumMod val="50000"/>
                  </a:schemeClr>
                </a:solidFill>
                <a:latin typeface="Trebuchet MS]"/>
              </a:rPr>
              <a:t>Substitutivo x Uncitral</a:t>
            </a:r>
          </a:p>
        </p:txBody>
      </p:sp>
      <p:pic>
        <p:nvPicPr>
          <p:cNvPr id="9" name="Imagem 8">
            <a:extLst>
              <a:ext uri="{FF2B5EF4-FFF2-40B4-BE49-F238E27FC236}">
                <a16:creationId xmlns:a16="http://schemas.microsoft.com/office/drawing/2014/main" id="{C39047EE-A426-408F-A434-8998D58C554A}"/>
              </a:ext>
            </a:extLst>
          </p:cNvPr>
          <p:cNvPicPr>
            <a:picLocks noChangeAspect="1"/>
          </p:cNvPicPr>
          <p:nvPr/>
        </p:nvPicPr>
        <p:blipFill>
          <a:blip r:embed="rId2"/>
          <a:stretch>
            <a:fillRect/>
          </a:stretch>
        </p:blipFill>
        <p:spPr>
          <a:xfrm>
            <a:off x="1627464" y="947718"/>
            <a:ext cx="8472197" cy="5753213"/>
          </a:xfrm>
          <a:prstGeom prst="rect">
            <a:avLst/>
          </a:prstGeom>
        </p:spPr>
      </p:pic>
      <p:sp>
        <p:nvSpPr>
          <p:cNvPr id="5" name="Balão de Fala: Retângulo com Cantos Arredondados 4">
            <a:extLst>
              <a:ext uri="{FF2B5EF4-FFF2-40B4-BE49-F238E27FC236}">
                <a16:creationId xmlns:a16="http://schemas.microsoft.com/office/drawing/2014/main" id="{045B5E58-BD37-4029-B71A-D685399C7FC8}"/>
              </a:ext>
            </a:extLst>
          </p:cNvPr>
          <p:cNvSpPr/>
          <p:nvPr/>
        </p:nvSpPr>
        <p:spPr>
          <a:xfrm>
            <a:off x="269026" y="4966283"/>
            <a:ext cx="1358438" cy="1115735"/>
          </a:xfrm>
          <a:prstGeom prst="wedgeRoundRectCallou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000" dirty="0"/>
              <a:t>Inciso VI – alusão ao </a:t>
            </a:r>
            <a:r>
              <a:rPr lang="pt-BR" sz="1000" dirty="0" err="1"/>
              <a:t>art</a:t>
            </a:r>
            <a:r>
              <a:rPr lang="pt-BR" sz="1000" dirty="0"/>
              <a:t> 75 da LFR - Falência </a:t>
            </a:r>
          </a:p>
        </p:txBody>
      </p:sp>
    </p:spTree>
    <p:extLst>
      <p:ext uri="{BB962C8B-B14F-4D97-AF65-F5344CB8AC3E}">
        <p14:creationId xmlns:p14="http://schemas.microsoft.com/office/powerpoint/2010/main" val="4119386419"/>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5735</TotalTime>
  <Words>2317</Words>
  <Application>Microsoft Office PowerPoint</Application>
  <PresentationFormat>Widescreen</PresentationFormat>
  <Paragraphs>98</Paragraphs>
  <Slides>18</Slides>
  <Notes>3</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18</vt:i4>
      </vt:variant>
    </vt:vector>
  </HeadingPairs>
  <TitlesOfParts>
    <vt:vector size="24" baseType="lpstr">
      <vt:lpstr>Arial</vt:lpstr>
      <vt:lpstr>Calibri</vt:lpstr>
      <vt:lpstr>Calibri Light</vt:lpstr>
      <vt:lpstr>Trebuchet MS</vt:lpstr>
      <vt:lpstr>Trebuchet MS]</vt:lpstr>
      <vt:lpstr>Tema do Office</vt:lpstr>
      <vt:lpstr> DCO0412 – Direito das Empresas em Crise I – Os fundamentos e o Instituto da Recuperação  Prof. Dr. Manoel de Queiroz Pereira Calças Maria Isabel Fontana </vt:lpstr>
      <vt:lpstr>Relevância do Tema </vt:lpstr>
      <vt:lpstr>Brasil Hoje</vt:lpstr>
      <vt:lpstr>Modelos De Jurisdição</vt:lpstr>
      <vt:lpstr>Caso prático: Modelo Territorialista</vt:lpstr>
      <vt:lpstr>Regulamento Europeu</vt:lpstr>
      <vt:lpstr>Uncitral – Lei Modelo</vt:lpstr>
      <vt:lpstr>Uncitral – Linhas Gerais</vt:lpstr>
      <vt:lpstr>Substitutivo x Uncitral</vt:lpstr>
      <vt:lpstr>Substitutivo x Uncitral x Gtzinho</vt:lpstr>
      <vt:lpstr>Substitutivo x Uncitral x Gtzinho</vt:lpstr>
      <vt:lpstr>Substitutivo x Uncitral x Gtzinho</vt:lpstr>
      <vt:lpstr>Substitutivo x Uncitral x Gtzinho</vt:lpstr>
      <vt:lpstr>Substitutivo x Uncitral x Gtzinho</vt:lpstr>
      <vt:lpstr>Análise crítica da Incorporação da Uncitral </vt:lpstr>
      <vt:lpstr>Casos Práticos – OGX </vt:lpstr>
      <vt:lpstr>Casos Práticos – Rede Energia S.A  </vt:lpstr>
      <vt:lpstr>Casos Práticos – OAS S.A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Reforma da Lei 11.101/05 Prof. Dr. Paulo Fernando Campos Salles de Toledo Aluna Maria Isabel Fontana</dc:title>
  <dc:creator>Isabel Fontana</dc:creator>
  <cp:lastModifiedBy>Isabel Fontana</cp:lastModifiedBy>
  <cp:revision>52</cp:revision>
  <cp:lastPrinted>2020-05-24T19:27:34Z</cp:lastPrinted>
  <dcterms:created xsi:type="dcterms:W3CDTF">2020-05-16T19:15:36Z</dcterms:created>
  <dcterms:modified xsi:type="dcterms:W3CDTF">2020-11-10T21:10:57Z</dcterms:modified>
</cp:coreProperties>
</file>