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5"/>
  </p:notesMasterIdLst>
  <p:sldIdLst>
    <p:sldId id="261" r:id="rId2"/>
    <p:sldId id="300" r:id="rId3"/>
    <p:sldId id="332" r:id="rId4"/>
    <p:sldId id="302" r:id="rId5"/>
    <p:sldId id="262" r:id="rId6"/>
    <p:sldId id="303" r:id="rId7"/>
    <p:sldId id="263" r:id="rId8"/>
    <p:sldId id="304" r:id="rId9"/>
    <p:sldId id="305" r:id="rId10"/>
    <p:sldId id="264" r:id="rId11"/>
    <p:sldId id="306" r:id="rId12"/>
    <p:sldId id="265" r:id="rId13"/>
    <p:sldId id="307" r:id="rId14"/>
    <p:sldId id="266" r:id="rId15"/>
    <p:sldId id="308" r:id="rId16"/>
    <p:sldId id="309" r:id="rId17"/>
    <p:sldId id="333" r:id="rId18"/>
    <p:sldId id="311" r:id="rId19"/>
    <p:sldId id="260" r:id="rId20"/>
    <p:sldId id="312" r:id="rId21"/>
    <p:sldId id="310" r:id="rId22"/>
    <p:sldId id="313" r:id="rId23"/>
    <p:sldId id="314" r:id="rId24"/>
    <p:sldId id="315" r:id="rId25"/>
    <p:sldId id="256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4" r:id="rId41"/>
    <p:sldId id="336" r:id="rId42"/>
    <p:sldId id="330" r:id="rId43"/>
    <p:sldId id="33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9.png"/><Relationship Id="rId7" Type="http://schemas.openxmlformats.org/officeDocument/2006/relationships/image" Target="../media/image29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0.png"/><Relationship Id="rId9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5.png"/><Relationship Id="rId5" Type="http://schemas.openxmlformats.org/officeDocument/2006/relationships/image" Target="../media/image20.png"/><Relationship Id="rId10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12" Type="http://schemas.openxmlformats.org/officeDocument/2006/relationships/image" Target="../media/image70.png"/><Relationship Id="rId17" Type="http://schemas.openxmlformats.org/officeDocument/2006/relationships/image" Target="../media/image740.png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5" Type="http://schemas.openxmlformats.org/officeDocument/2006/relationships/image" Target="../media/image59.png"/><Relationship Id="rId15" Type="http://schemas.openxmlformats.org/officeDocument/2006/relationships/image" Target="../media/image73.png"/><Relationship Id="rId10" Type="http://schemas.openxmlformats.org/officeDocument/2006/relationships/image" Target="../media/image65.png"/><Relationship Id="rId4" Type="http://schemas.openxmlformats.org/officeDocument/2006/relationships/image" Target="../media/image68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0.png"/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12" Type="http://schemas.openxmlformats.org/officeDocument/2006/relationships/image" Target="../media/image79.png"/><Relationship Id="rId2" Type="http://schemas.openxmlformats.org/officeDocument/2006/relationships/image" Target="../media/image76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8.png"/><Relationship Id="rId5" Type="http://schemas.openxmlformats.org/officeDocument/2006/relationships/image" Target="../media/image760.png"/><Relationship Id="rId15" Type="http://schemas.openxmlformats.org/officeDocument/2006/relationships/image" Target="../media/image82.png"/><Relationship Id="rId10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Relationship Id="rId1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18" Type="http://schemas.openxmlformats.org/officeDocument/2006/relationships/image" Target="../media/image86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12" Type="http://schemas.openxmlformats.org/officeDocument/2006/relationships/image" Target="../media/image70.png"/><Relationship Id="rId17" Type="http://schemas.openxmlformats.org/officeDocument/2006/relationships/image" Target="../media/image740.png"/><Relationship Id="rId2" Type="http://schemas.openxmlformats.org/officeDocument/2006/relationships/image" Target="../media/image6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5" Type="http://schemas.openxmlformats.org/officeDocument/2006/relationships/image" Target="../media/image59.png"/><Relationship Id="rId15" Type="http://schemas.openxmlformats.org/officeDocument/2006/relationships/image" Target="../media/image73.png"/><Relationship Id="rId10" Type="http://schemas.openxmlformats.org/officeDocument/2006/relationships/image" Target="../media/image65.png"/><Relationship Id="rId19" Type="http://schemas.openxmlformats.org/officeDocument/2006/relationships/image" Target="../media/image87.png"/><Relationship Id="rId4" Type="http://schemas.openxmlformats.org/officeDocument/2006/relationships/image" Target="../media/image68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Heckscher-</a:t>
            </a:r>
            <a:r>
              <a:rPr lang="en-US" dirty="0" err="1"/>
              <a:t>ohlin</a:t>
            </a:r>
            <a:r>
              <a:rPr lang="en-US" dirty="0"/>
              <a:t> model –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 490</a:t>
            </a:r>
          </a:p>
          <a:p>
            <a:r>
              <a:rPr lang="en-US" dirty="0"/>
              <a:t>International Economics</a:t>
            </a:r>
          </a:p>
          <a:p>
            <a:r>
              <a:rPr lang="en-US" dirty="0"/>
              <a:t>UIUC, Fall 2019</a:t>
            </a:r>
          </a:p>
          <a:p>
            <a:r>
              <a:rPr lang="en-US" dirty="0"/>
              <a:t>Mauro Rodrigues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AC60A-5E97-4C95-9E46-2F78E1EC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pt-BR" sz="2400" u="sng" dirty="0"/>
                  <a:t>KEY ASSUMPTION 1</a:t>
                </a:r>
                <a:r>
                  <a:rPr lang="pt-BR" sz="2400" dirty="0"/>
                  <a:t>: technological differences across sectors</a:t>
                </a:r>
              </a:p>
              <a:p>
                <a:pPr lvl="2"/>
                <a:r>
                  <a:rPr lang="pt-BR" sz="2000" dirty="0"/>
                  <a:t>Sector 1 is </a:t>
                </a:r>
                <a:r>
                  <a:rPr lang="pt-BR" sz="2000" b="1" dirty="0"/>
                  <a:t>labor intensive</a:t>
                </a:r>
              </a:p>
              <a:p>
                <a:pPr lvl="2"/>
                <a:r>
                  <a:rPr lang="pt-BR" sz="2000" dirty="0"/>
                  <a:t>Sector 2 is </a:t>
                </a:r>
                <a:r>
                  <a:rPr lang="pt-BR" sz="2000" b="1" dirty="0"/>
                  <a:t>capital intensive</a:t>
                </a:r>
              </a:p>
              <a:p>
                <a:pPr lvl="1"/>
                <a:r>
                  <a:rPr lang="pt-BR" sz="2400" dirty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are such that sector 1 employs </a:t>
                </a:r>
                <a:r>
                  <a:rPr lang="pt-BR" sz="2400" u="sng" dirty="0"/>
                  <a:t>relatively</a:t>
                </a:r>
                <a:r>
                  <a:rPr lang="pt-BR" sz="2400" dirty="0"/>
                  <a:t> more labor than sector 2 (and sector 2 employs </a:t>
                </a:r>
                <a:r>
                  <a:rPr lang="pt-BR" sz="2400" u="sng" dirty="0"/>
                  <a:t>relatively</a:t>
                </a:r>
                <a:r>
                  <a:rPr lang="pt-BR" sz="2400" dirty="0"/>
                  <a:t> more capital)</a:t>
                </a:r>
              </a:p>
              <a:p>
                <a:pPr lvl="1"/>
                <a:r>
                  <a:rPr lang="pt-BR" sz="2400" dirty="0"/>
                  <a:t>Capital-labor ratios: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lvl="1"/>
                <a:r>
                  <a:rPr lang="pt-BR" sz="2400" dirty="0"/>
                  <a:t>Assumption implies that:</a:t>
                </a: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6B5AA-59F1-4532-A35E-981F25924C21}"/>
              </a:ext>
            </a:extLst>
          </p:cNvPr>
          <p:cNvSpPr/>
          <p:nvPr/>
        </p:nvSpPr>
        <p:spPr>
          <a:xfrm>
            <a:off x="5360565" y="5683961"/>
            <a:ext cx="1140903" cy="54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Assumptions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/>
                <a:r>
                  <a:rPr lang="pt-BR" sz="2400" dirty="0"/>
                  <a:t>Perfect competition – firms in both sectors take as given:</a:t>
                </a:r>
              </a:p>
              <a:p>
                <a:pPr lvl="2"/>
                <a:r>
                  <a:rPr lang="pt-BR" sz="2000" dirty="0"/>
                  <a:t>Goods prices: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:r>
                  <a:rPr lang="pt-BR" sz="2000" dirty="0"/>
                  <a:t>Input prices: wage rate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dirty="0"/>
                  <a:t>) and rental rate of capital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2000" dirty="0"/>
                  <a:t>)</a:t>
                </a:r>
              </a:p>
              <a:p>
                <a:pPr lvl="2"/>
                <a:r>
                  <a:rPr lang="pt-BR" sz="2000" dirty="0"/>
                  <a:t>Goods are internationally traded – trade policy affects these prices...</a:t>
                </a:r>
              </a:p>
              <a:p>
                <a:pPr lvl="2"/>
                <a:r>
                  <a:rPr lang="pt-BR" sz="2000" dirty="0"/>
                  <a:t>...which in turn moves input prices and income distribution</a:t>
                </a:r>
              </a:p>
              <a:p>
                <a:pPr lvl="1"/>
                <a:r>
                  <a:rPr lang="pt-BR" sz="2400" dirty="0"/>
                  <a:t> Full mobility:</a:t>
                </a:r>
              </a:p>
              <a:p>
                <a:pPr lvl="2"/>
                <a:r>
                  <a:rPr lang="pt-BR" sz="2000" dirty="0"/>
                  <a:t>Capital and labor are fully mobile across sectors (but immobile across coutries)</a:t>
                </a:r>
              </a:p>
              <a:p>
                <a:pPr lvl="2"/>
                <a:r>
                  <a:rPr lang="pt-BR" sz="2000" dirty="0"/>
                  <a:t>Therefore, for a given country, the wage and the rental rate of capital are equalized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1948-1B0F-403C-AB3A-C802FA7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Factor endowments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925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Labor and capital endowments: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Home country: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Foreign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Equilibrium in factor markets (Home):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Similarly for the Foreign country:</a:t>
                </a:r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Factor endowments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u="sng" dirty="0"/>
                  <a:t>KEY ASSUMPTION 2:</a:t>
                </a:r>
                <a:r>
                  <a:rPr lang="pt-BR" sz="2400" dirty="0"/>
                  <a:t> countries differ in their factor endowments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Specifically: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Home is </a:t>
                </a:r>
                <a:r>
                  <a:rPr lang="pt-BR" sz="2000" u="sng" dirty="0"/>
                  <a:t>capital abundant</a:t>
                </a:r>
                <a:r>
                  <a:rPr lang="pt-BR" sz="2000" dirty="0"/>
                  <a:t> (labor scarse)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Foreign is </a:t>
                </a:r>
                <a:r>
                  <a:rPr lang="pt-BR" sz="2000" u="sng" dirty="0"/>
                  <a:t>labor abundant</a:t>
                </a:r>
                <a:r>
                  <a:rPr lang="pt-BR" sz="2000" dirty="0"/>
                  <a:t> (capital scarse)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9A5D-B386-424E-983D-8860506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F2CC5-E041-44BD-A74C-BD06133DCD87}"/>
              </a:ext>
            </a:extLst>
          </p:cNvPr>
          <p:cNvSpPr/>
          <p:nvPr/>
        </p:nvSpPr>
        <p:spPr>
          <a:xfrm>
            <a:off x="4901655" y="4297680"/>
            <a:ext cx="1688497" cy="117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 review</a:t>
            </a:r>
            <a:br>
              <a:rPr lang="pt-BR" dirty="0"/>
            </a:br>
            <a:r>
              <a:rPr lang="pt-BR" sz="3000" cap="none" dirty="0"/>
              <a:t>Theory of Production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Since we now have two factors, firms have to decide on the mix of capital and labor used: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 given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 can be generated using different combinations of capital and labor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What is the best combination for the firm? The one with the lowest cost</a:t>
                </a:r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Isoquant: combinations of capital and labor that generate a given output. For sector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2400" dirty="0"/>
                  <a:t>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Since MPL and MPK are decreasing, isoquants are convex towards the origin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2239861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1979802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1</a:t>
            </a:r>
          </a:p>
          <a:p>
            <a:pPr algn="ctr"/>
            <a:r>
              <a:rPr lang="en-US" dirty="0"/>
              <a:t>Isoquant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23038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8D8A5-B7FB-42F1-B693-B12F54B2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6202050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50" y="5435323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1775826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26" y="1855103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5373201" y="5115330"/>
                <a:ext cx="165769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01" y="5115330"/>
                <a:ext cx="1657697" cy="369909"/>
              </a:xfrm>
              <a:prstGeom prst="rect">
                <a:avLst/>
              </a:prstGeom>
              <a:blipFill>
                <a:blip r:embed="rId4"/>
                <a:stretch>
                  <a:fillRect r="-845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8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 review</a:t>
            </a:r>
            <a:br>
              <a:rPr lang="pt-BR" dirty="0"/>
            </a:br>
            <a:r>
              <a:rPr lang="pt-BR" sz="3000" cap="none" dirty="0"/>
              <a:t>Theory of Production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Isocost lines: combinations of capital and labor with the same cost 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Rearrange: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Slope: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A572F0-3B2E-4E20-B4C1-EAE57F9FB1AC}"/>
              </a:ext>
            </a:extLst>
          </p:cNvPr>
          <p:cNvCxnSpPr>
            <a:stCxn id="12" idx="7"/>
            <a:endCxn id="2" idx="1"/>
          </p:cNvCxnSpPr>
          <p:nvPr/>
        </p:nvCxnSpPr>
        <p:spPr>
          <a:xfrm>
            <a:off x="2256025" y="2773174"/>
            <a:ext cx="2981454" cy="2839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/>
          <p:nvPr/>
        </p:nvCxnSpPr>
        <p:spPr>
          <a:xfrm flipV="1">
            <a:off x="2239861" y="1795244"/>
            <a:ext cx="0" cy="398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/>
          <p:nvPr/>
        </p:nvCxnSpPr>
        <p:spPr>
          <a:xfrm>
            <a:off x="1979802" y="5629013"/>
            <a:ext cx="5712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AEDB123-CEE6-4ECF-B0E6-FEDBD1F37F9C}"/>
              </a:ext>
            </a:extLst>
          </p:cNvPr>
          <p:cNvSpPr/>
          <p:nvPr/>
        </p:nvSpPr>
        <p:spPr>
          <a:xfrm>
            <a:off x="5230784" y="56061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3C83AD-1E58-414B-A0D6-43838D8BF837}"/>
                  </a:ext>
                </a:extLst>
              </p:cNvPr>
              <p:cNvSpPr txBox="1"/>
              <p:nvPr/>
            </p:nvSpPr>
            <p:spPr>
              <a:xfrm>
                <a:off x="1318333" y="2604673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3C83AD-1E58-414B-A0D6-43838D8B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33" y="2604673"/>
                <a:ext cx="1175657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FBEE6C3-4AFA-4611-80AB-18C6685B38AB}"/>
              </a:ext>
            </a:extLst>
          </p:cNvPr>
          <p:cNvSpPr/>
          <p:nvPr/>
        </p:nvSpPr>
        <p:spPr>
          <a:xfrm>
            <a:off x="2217001" y="27664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27E29-FEC5-4C35-89DE-D241032A0C86}"/>
              </a:ext>
            </a:extLst>
          </p:cNvPr>
          <p:cNvCxnSpPr>
            <a:cxnSpLocks/>
          </p:cNvCxnSpPr>
          <p:nvPr/>
        </p:nvCxnSpPr>
        <p:spPr>
          <a:xfrm flipH="1">
            <a:off x="4068661" y="3784633"/>
            <a:ext cx="661566" cy="59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/>
              <p:nvPr/>
            </p:nvSpPr>
            <p:spPr>
              <a:xfrm>
                <a:off x="4792244" y="3411409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244" y="3411409"/>
                <a:ext cx="1734561" cy="369332"/>
              </a:xfrm>
              <a:prstGeom prst="rect">
                <a:avLst/>
              </a:prstGeom>
              <a:blipFill>
                <a:blip r:embed="rId3"/>
                <a:stretch>
                  <a:fillRect l="-28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2</a:t>
            </a:r>
          </a:p>
          <a:p>
            <a:pPr algn="ctr"/>
            <a:r>
              <a:rPr lang="en-US" dirty="0" err="1"/>
              <a:t>Isocost</a:t>
            </a:r>
            <a:r>
              <a:rPr lang="en-US" dirty="0"/>
              <a:t>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0B0205-07CF-4349-8196-D19CFCB9469A}"/>
                  </a:ext>
                </a:extLst>
              </p:cNvPr>
              <p:cNvSpPr txBox="1"/>
              <p:nvPr/>
            </p:nvSpPr>
            <p:spPr>
              <a:xfrm>
                <a:off x="7164199" y="1729929"/>
                <a:ext cx="243280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0B0205-07CF-4349-8196-D19CFCB94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99" y="1729929"/>
                <a:ext cx="24328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3FA5270-C2E3-4BE6-BAB9-4BE01D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CFCE9C-C43A-4BD5-8CB4-06F52C8A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/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/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A2E070-1D30-4473-AFCA-ACAE1FDF26FD}"/>
                  </a:ext>
                </a:extLst>
              </p:cNvPr>
              <p:cNvSpPr txBox="1"/>
              <p:nvPr/>
            </p:nvSpPr>
            <p:spPr>
              <a:xfrm>
                <a:off x="4665813" y="5606153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A2E070-1D30-4473-AFCA-ACAE1FDF2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813" y="5606153"/>
                <a:ext cx="117565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40AB2D-F072-4611-8276-4D7A2E135054}"/>
              </a:ext>
            </a:extLst>
          </p:cNvPr>
          <p:cNvCxnSpPr>
            <a:cxnSpLocks/>
          </p:cNvCxnSpPr>
          <p:nvPr/>
        </p:nvCxnSpPr>
        <p:spPr>
          <a:xfrm>
            <a:off x="2257423" y="2128619"/>
            <a:ext cx="3675162" cy="35003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06AEC8-E758-4C70-98E8-8CABAAD2A747}"/>
                  </a:ext>
                </a:extLst>
              </p:cNvPr>
              <p:cNvSpPr txBox="1"/>
              <p:nvPr/>
            </p:nvSpPr>
            <p:spPr>
              <a:xfrm>
                <a:off x="5412436" y="5612848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06AEC8-E758-4C70-98E8-8CABAAD2A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436" y="5612848"/>
                <a:ext cx="117565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25625-9071-4E43-A2B3-E8B48F03BF94}"/>
                  </a:ext>
                </a:extLst>
              </p:cNvPr>
              <p:cNvSpPr txBox="1"/>
              <p:nvPr/>
            </p:nvSpPr>
            <p:spPr>
              <a:xfrm>
                <a:off x="1336679" y="1966425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25625-9071-4E43-A2B3-E8B48F03B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79" y="1966425"/>
                <a:ext cx="117565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85509-47DC-4BBD-AA19-23420228A516}"/>
                  </a:ext>
                </a:extLst>
              </p:cNvPr>
              <p:cNvSpPr/>
              <p:nvPr/>
            </p:nvSpPr>
            <p:spPr>
              <a:xfrm>
                <a:off x="7119431" y="3200625"/>
                <a:ext cx="1219225" cy="369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285509-47DC-4BBD-AA19-23420228A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431" y="3200625"/>
                <a:ext cx="1219225" cy="369588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 animBg="1"/>
      <p:bldP spid="13" grpId="0"/>
      <p:bldP spid="14" grpId="0" animBg="1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 review</a:t>
            </a:r>
            <a:br>
              <a:rPr lang="pt-BR" dirty="0"/>
            </a:br>
            <a:r>
              <a:rPr lang="pt-BR" sz="3000" cap="none" dirty="0"/>
              <a:t>Cost minimization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Choose the combination of capital and labor that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the lowest cost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Take as given isoquant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Find point associated with the lowest </a:t>
                </a:r>
                <a:r>
                  <a:rPr lang="en-US" sz="2000" dirty="0" err="1"/>
                  <a:t>isocost</a:t>
                </a:r>
                <a:r>
                  <a:rPr lang="en-US" sz="2000" dirty="0"/>
                  <a:t> line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E08A13-D6A1-40D9-B010-CD06E99321AE}"/>
              </a:ext>
            </a:extLst>
          </p:cNvPr>
          <p:cNvCxnSpPr>
            <a:cxnSpLocks/>
          </p:cNvCxnSpPr>
          <p:nvPr/>
        </p:nvCxnSpPr>
        <p:spPr>
          <a:xfrm>
            <a:off x="2228122" y="3429000"/>
            <a:ext cx="2309854" cy="2200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C3FF3B-FB8B-495B-BD22-C86B5A6920BF}"/>
              </a:ext>
            </a:extLst>
          </p:cNvPr>
          <p:cNvSpPr txBox="1"/>
          <p:nvPr/>
        </p:nvSpPr>
        <p:spPr>
          <a:xfrm>
            <a:off x="3241566" y="4127809"/>
            <a:ext cx="2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D962FB-9355-4EB4-AF06-33A6C256C656}"/>
                  </a:ext>
                </a:extLst>
              </p:cNvPr>
              <p:cNvSpPr txBox="1"/>
              <p:nvPr/>
            </p:nvSpPr>
            <p:spPr>
              <a:xfrm>
                <a:off x="1330425" y="2555486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D962FB-9355-4EB4-AF06-33A6C256C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25" y="2555486"/>
                <a:ext cx="1175657" cy="38446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9D82C11-4A13-46C3-B2DC-BBE22ECD7BE5}"/>
              </a:ext>
            </a:extLst>
          </p:cNvPr>
          <p:cNvSpPr txBox="1"/>
          <p:nvPr/>
        </p:nvSpPr>
        <p:spPr>
          <a:xfrm>
            <a:off x="2370673" y="2606753"/>
            <a:ext cx="2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7AD7E-D1AD-4168-B7B4-06B73CD6E679}"/>
              </a:ext>
            </a:extLst>
          </p:cNvPr>
          <p:cNvSpPr txBox="1"/>
          <p:nvPr/>
        </p:nvSpPr>
        <p:spPr>
          <a:xfrm>
            <a:off x="2300403" y="2034235"/>
            <a:ext cx="2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412F2C-5952-4D38-96A9-13714CBEBB24}"/>
                  </a:ext>
                </a:extLst>
              </p:cNvPr>
              <p:cNvSpPr txBox="1"/>
              <p:nvPr/>
            </p:nvSpPr>
            <p:spPr>
              <a:xfrm>
                <a:off x="4642706" y="5639536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412F2C-5952-4D38-96A9-13714CBE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06" y="5639536"/>
                <a:ext cx="1175657" cy="38446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A572F0-3B2E-4E20-B4C1-EAE57F9FB1AC}"/>
              </a:ext>
            </a:extLst>
          </p:cNvPr>
          <p:cNvCxnSpPr/>
          <p:nvPr/>
        </p:nvCxnSpPr>
        <p:spPr>
          <a:xfrm>
            <a:off x="2256025" y="2773174"/>
            <a:ext cx="2981454" cy="2839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/>
          <p:nvPr/>
        </p:nvCxnSpPr>
        <p:spPr>
          <a:xfrm flipV="1">
            <a:off x="2239861" y="1795244"/>
            <a:ext cx="0" cy="398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/>
          <p:nvPr/>
        </p:nvCxnSpPr>
        <p:spPr>
          <a:xfrm>
            <a:off x="1979802" y="5629013"/>
            <a:ext cx="5712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27E29-FEC5-4C35-89DE-D241032A0C86}"/>
              </a:ext>
            </a:extLst>
          </p:cNvPr>
          <p:cNvCxnSpPr>
            <a:cxnSpLocks/>
          </p:cNvCxnSpPr>
          <p:nvPr/>
        </p:nvCxnSpPr>
        <p:spPr>
          <a:xfrm flipH="1">
            <a:off x="4181366" y="3297996"/>
            <a:ext cx="661566" cy="59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/>
              <p:nvPr/>
            </p:nvSpPr>
            <p:spPr>
              <a:xfrm>
                <a:off x="4842932" y="3068368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32" y="3068368"/>
                <a:ext cx="1734561" cy="369332"/>
              </a:xfrm>
              <a:prstGeom prst="rect">
                <a:avLst/>
              </a:prstGeom>
              <a:blipFill>
                <a:blip r:embed="rId4"/>
                <a:stretch>
                  <a:fillRect l="-28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3</a:t>
            </a:r>
          </a:p>
          <a:p>
            <a:pPr algn="ctr"/>
            <a:r>
              <a:rPr lang="en-US" dirty="0"/>
              <a:t>Optimal choice of inputs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3FA5270-C2E3-4BE6-BAB9-4BE01D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CFCE9C-C43A-4BD5-8CB4-06F52C8A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/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/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40AB2D-F072-4611-8276-4D7A2E135054}"/>
              </a:ext>
            </a:extLst>
          </p:cNvPr>
          <p:cNvCxnSpPr>
            <a:cxnSpLocks/>
          </p:cNvCxnSpPr>
          <p:nvPr/>
        </p:nvCxnSpPr>
        <p:spPr>
          <a:xfrm>
            <a:off x="2256025" y="2241941"/>
            <a:ext cx="3539211" cy="3370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25625-9071-4E43-A2B3-E8B48F03BF94}"/>
                  </a:ext>
                </a:extLst>
              </p:cNvPr>
              <p:cNvSpPr txBox="1"/>
              <p:nvPr/>
            </p:nvSpPr>
            <p:spPr>
              <a:xfrm>
                <a:off x="1336679" y="1966425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25625-9071-4E43-A2B3-E8B48F03B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79" y="1966425"/>
                <a:ext cx="1175657" cy="384464"/>
              </a:xfrm>
              <a:prstGeom prst="rect">
                <a:avLst/>
              </a:prstGeom>
              <a:blipFill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B4E5BF64-A6DD-4235-858D-65D8ADC94179}"/>
              </a:ext>
            </a:extLst>
          </p:cNvPr>
          <p:cNvSpPr/>
          <p:nvPr/>
        </p:nvSpPr>
        <p:spPr>
          <a:xfrm rot="11117280">
            <a:off x="23038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00EAC7-BFD0-4EBA-93FC-68245C40C3D6}"/>
                  </a:ext>
                </a:extLst>
              </p:cNvPr>
              <p:cNvSpPr/>
              <p:nvPr/>
            </p:nvSpPr>
            <p:spPr>
              <a:xfrm>
                <a:off x="5890025" y="5214142"/>
                <a:ext cx="165769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00EAC7-BFD0-4EBA-93FC-68245C40C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25" y="5214142"/>
                <a:ext cx="1657697" cy="369909"/>
              </a:xfrm>
              <a:prstGeom prst="rect">
                <a:avLst/>
              </a:prstGeom>
              <a:blipFill>
                <a:blip r:embed="rId8"/>
                <a:stretch>
                  <a:fillRect r="-845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1B3B334-742E-4B70-A5D6-92202A0C88C1}"/>
              </a:ext>
            </a:extLst>
          </p:cNvPr>
          <p:cNvSpPr/>
          <p:nvPr/>
        </p:nvSpPr>
        <p:spPr>
          <a:xfrm>
            <a:off x="2298583" y="22786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DA00E8-848E-4312-8810-B6DBEBFFB5FE}"/>
                  </a:ext>
                </a:extLst>
              </p:cNvPr>
              <p:cNvSpPr txBox="1"/>
              <p:nvPr/>
            </p:nvSpPr>
            <p:spPr>
              <a:xfrm>
                <a:off x="5355275" y="5621137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DA00E8-848E-4312-8810-B6DBEBFF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75" y="5621137"/>
                <a:ext cx="1175657" cy="384464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D7413528-3AC4-4518-A927-B30E7D6CE7EA}"/>
              </a:ext>
            </a:extLst>
          </p:cNvPr>
          <p:cNvSpPr/>
          <p:nvPr/>
        </p:nvSpPr>
        <p:spPr>
          <a:xfrm>
            <a:off x="2393170" y="28923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DE07D7-C3A3-481B-A28E-6DEACF7CE586}"/>
              </a:ext>
            </a:extLst>
          </p:cNvPr>
          <p:cNvSpPr/>
          <p:nvPr/>
        </p:nvSpPr>
        <p:spPr>
          <a:xfrm>
            <a:off x="3302545" y="44400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D58236-434F-4922-9EA6-DFF2E883F1C1}"/>
                  </a:ext>
                </a:extLst>
              </p:cNvPr>
              <p:cNvSpPr txBox="1"/>
              <p:nvPr/>
            </p:nvSpPr>
            <p:spPr>
              <a:xfrm>
                <a:off x="1344897" y="3236768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D58236-434F-4922-9EA6-DFF2E883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97" y="3236768"/>
                <a:ext cx="1175657" cy="385875"/>
              </a:xfrm>
              <a:prstGeom prst="rect">
                <a:avLst/>
              </a:prstGeom>
              <a:blipFill>
                <a:blip r:embed="rId10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025ADE-B007-4309-8613-BB8AD1EC477B}"/>
                  </a:ext>
                </a:extLst>
              </p:cNvPr>
              <p:cNvSpPr txBox="1"/>
              <p:nvPr/>
            </p:nvSpPr>
            <p:spPr>
              <a:xfrm>
                <a:off x="3950147" y="5620724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025ADE-B007-4309-8613-BB8AD1EC4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47" y="5620724"/>
                <a:ext cx="1175657" cy="385875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90524F-A39C-4EA3-8019-0A6AAC1B015C}"/>
                  </a:ext>
                </a:extLst>
              </p:cNvPr>
              <p:cNvSpPr/>
              <p:nvPr/>
            </p:nvSpPr>
            <p:spPr>
              <a:xfrm>
                <a:off x="7626494" y="3022980"/>
                <a:ext cx="1219225" cy="384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90524F-A39C-4EA3-8019-0A6AAC1B0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3022980"/>
                <a:ext cx="1219225" cy="384464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3C108B-B918-4DA6-87BE-7B70F2BEE689}"/>
              </a:ext>
            </a:extLst>
          </p:cNvPr>
          <p:cNvCxnSpPr/>
          <p:nvPr/>
        </p:nvCxnSpPr>
        <p:spPr>
          <a:xfrm flipH="1">
            <a:off x="3320608" y="4505693"/>
            <a:ext cx="1" cy="1107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4657E8-272E-41B2-9754-1C0B9CB812F5}"/>
              </a:ext>
            </a:extLst>
          </p:cNvPr>
          <p:cNvCxnSpPr>
            <a:cxnSpLocks/>
          </p:cNvCxnSpPr>
          <p:nvPr/>
        </p:nvCxnSpPr>
        <p:spPr>
          <a:xfrm flipH="1" flipV="1">
            <a:off x="2247596" y="4483423"/>
            <a:ext cx="1063198" cy="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5B1DA75-86D9-4597-985F-1FFA0D4FB9D9}"/>
                  </a:ext>
                </a:extLst>
              </p:cNvPr>
              <p:cNvSpPr txBox="1"/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5B1DA75-86D9-4597-985F-1FFA0D4FB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19DF4D-580C-41B7-BAAE-018D1C467401}"/>
                  </a:ext>
                </a:extLst>
              </p:cNvPr>
              <p:cNvSpPr txBox="1"/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19DF4D-580C-41B7-BAAE-018D1C467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2C550B6-0579-4886-81A0-7C9B47325E79}"/>
              </a:ext>
            </a:extLst>
          </p:cNvPr>
          <p:cNvSpPr txBox="1"/>
          <p:nvPr/>
        </p:nvSpPr>
        <p:spPr>
          <a:xfrm>
            <a:off x="7806088" y="885524"/>
            <a:ext cx="15496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Point A: optimal choice</a:t>
            </a:r>
          </a:p>
        </p:txBody>
      </p:sp>
    </p:spTree>
    <p:extLst>
      <p:ext uri="{BB962C8B-B14F-4D97-AF65-F5344CB8AC3E}">
        <p14:creationId xmlns:p14="http://schemas.microsoft.com/office/powerpoint/2010/main" val="9615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  <p:bldP spid="29" grpId="0"/>
      <p:bldP spid="9" grpId="0"/>
      <p:bldP spid="31" grpId="0"/>
      <p:bldP spid="13" grpId="0"/>
      <p:bldP spid="24" grpId="0"/>
      <p:bldP spid="21" grpId="0" animBg="1"/>
      <p:bldP spid="22" grpId="0"/>
      <p:bldP spid="26" grpId="0" animBg="1"/>
      <p:bldP spid="27" grpId="0"/>
      <p:bldP spid="28" grpId="0" animBg="1"/>
      <p:bldP spid="32" grpId="0" animBg="1"/>
      <p:bldP spid="37" grpId="0"/>
      <p:bldP spid="38" grpId="0"/>
      <p:bldP spid="39" grpId="0"/>
      <p:bldP spid="42" grpId="0"/>
      <p:bldP spid="43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heckscher-ohlin model</a:t>
            </a:r>
            <a:br>
              <a:rPr lang="pt-BR" dirty="0"/>
            </a:br>
            <a:r>
              <a:rPr lang="pt-BR" sz="3000" cap="non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sz="2400" dirty="0"/>
              <a:t>Why do countries trade?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Differences in factor endowments: labor (skilled and unskilled), capital, land, natural resources etc.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Factors cannot be traded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Goods act as vessel to export/import factor services </a:t>
            </a:r>
          </a:p>
          <a:p>
            <a:pPr lvl="1"/>
            <a:r>
              <a:rPr lang="en-US" sz="2400" dirty="0"/>
              <a:t>Mechanism/Example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A country has high supply of a given factor (say labor)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Then wages will be low in this country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It will be able to produce cheaply goods that require relatively more labor (for instance, textiles)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But other factors (capital, for instance) are scarce and therefore expensive; producing capital-intensive goods is costly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The opposite happens in a country that is labor scarce and capital abundant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128016" lvl="1" indent="0">
              <a:buSzPct val="55000"/>
              <a:buNone/>
            </a:pPr>
            <a:endParaRPr lang="en-US" sz="2400" dirty="0"/>
          </a:p>
          <a:p>
            <a:pPr lvl="2">
              <a:buSzPct val="70000"/>
              <a:buFont typeface="Wingdings 3" panose="05040102010807070707" pitchFamily="18" charset="2"/>
              <a:buChar char=""/>
            </a:pPr>
            <a:endParaRPr lang="pt-BR" sz="20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DAEBE-1742-4ACA-80FD-17DCD31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 review</a:t>
            </a:r>
            <a:br>
              <a:rPr lang="pt-BR" dirty="0"/>
            </a:br>
            <a:r>
              <a:rPr lang="pt-BR" sz="3000" cap="none" dirty="0"/>
              <a:t>Constant Returns to Scale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Constant Returns to Scale: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Given </a:t>
                </a:r>
                <a:r>
                  <a:rPr lang="en-US" sz="2000" i="1" dirty="0"/>
                  <a:t>w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r</a:t>
                </a:r>
                <a:r>
                  <a:rPr lang="en-US" sz="2000" dirty="0"/>
                  <a:t>, capital-labor ratio does not depend on the production level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Therefore, we can solve the problem for a given level of production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 and then scale up or down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</m:oMath>
                </a14:m>
                <a:r>
                  <a:rPr lang="en-US" sz="2400" dirty="0"/>
                  <a:t> be the solution for the problem with quantity equal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To find the quantities of labor and capital associated with a different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we just have to multiply accordingly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Capital-labor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AE14D1-6DF2-47D7-B36F-2AB68CE3E756}"/>
              </a:ext>
            </a:extLst>
          </p:cNvPr>
          <p:cNvCxnSpPr/>
          <p:nvPr/>
        </p:nvCxnSpPr>
        <p:spPr>
          <a:xfrm flipV="1">
            <a:off x="2258264" y="2194941"/>
            <a:ext cx="3156884" cy="3451594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/>
          <p:nvPr/>
        </p:nvCxnSpPr>
        <p:spPr>
          <a:xfrm flipV="1">
            <a:off x="2239861" y="1795244"/>
            <a:ext cx="0" cy="398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/>
          <p:nvPr/>
        </p:nvCxnSpPr>
        <p:spPr>
          <a:xfrm>
            <a:off x="1979802" y="5629013"/>
            <a:ext cx="5712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27E29-FEC5-4C35-89DE-D241032A0C86}"/>
              </a:ext>
            </a:extLst>
          </p:cNvPr>
          <p:cNvCxnSpPr>
            <a:cxnSpLocks/>
          </p:cNvCxnSpPr>
          <p:nvPr/>
        </p:nvCxnSpPr>
        <p:spPr>
          <a:xfrm flipH="1" flipV="1">
            <a:off x="4423907" y="5461495"/>
            <a:ext cx="762853" cy="43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/>
              <p:nvPr/>
            </p:nvSpPr>
            <p:spPr>
              <a:xfrm>
                <a:off x="5074455" y="5849720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55" y="5849720"/>
                <a:ext cx="1734561" cy="369332"/>
              </a:xfrm>
              <a:prstGeom prst="rect">
                <a:avLst/>
              </a:prstGeom>
              <a:blipFill>
                <a:blip r:embed="rId2"/>
                <a:stretch>
                  <a:fillRect l="-28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4</a:t>
            </a:r>
          </a:p>
          <a:p>
            <a:pPr algn="ctr"/>
            <a:r>
              <a:rPr lang="en-US" dirty="0"/>
              <a:t>Constant Returns to Scale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3FA5270-C2E3-4BE6-BAB9-4BE01D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CFCE9C-C43A-4BD5-8CB4-06F52C8A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/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/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F89CB5D2-B31D-4DD0-AE73-99A7C3B938CB}"/>
              </a:ext>
            </a:extLst>
          </p:cNvPr>
          <p:cNvSpPr/>
          <p:nvPr/>
        </p:nvSpPr>
        <p:spPr>
          <a:xfrm rot="11117280">
            <a:off x="23038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/>
              <p:nvPr/>
            </p:nvSpPr>
            <p:spPr>
              <a:xfrm>
                <a:off x="5797744" y="5164285"/>
                <a:ext cx="165769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44" y="5164285"/>
                <a:ext cx="1657697" cy="369909"/>
              </a:xfrm>
              <a:prstGeom prst="rect">
                <a:avLst/>
              </a:prstGeom>
              <a:blipFill>
                <a:blip r:embed="rId5"/>
                <a:stretch>
                  <a:fillRect r="-845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02DEE4-B028-45A8-B802-C3DF63076281}"/>
              </a:ext>
            </a:extLst>
          </p:cNvPr>
          <p:cNvCxnSpPr>
            <a:cxnSpLocks/>
          </p:cNvCxnSpPr>
          <p:nvPr/>
        </p:nvCxnSpPr>
        <p:spPr>
          <a:xfrm>
            <a:off x="2221459" y="3428092"/>
            <a:ext cx="2298470" cy="2203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282AFC8-5168-4280-887D-025FF5E9155F}"/>
              </a:ext>
            </a:extLst>
          </p:cNvPr>
          <p:cNvSpPr/>
          <p:nvPr/>
        </p:nvSpPr>
        <p:spPr>
          <a:xfrm>
            <a:off x="3297749" y="44599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5D643E-5CB7-4571-ADCF-D245BFF1A800}"/>
              </a:ext>
            </a:extLst>
          </p:cNvPr>
          <p:cNvSpPr txBox="1"/>
          <p:nvPr/>
        </p:nvSpPr>
        <p:spPr>
          <a:xfrm>
            <a:off x="3242410" y="4126791"/>
            <a:ext cx="36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4247B4-8D26-4D25-A69D-1443AAE86EB9}"/>
              </a:ext>
            </a:extLst>
          </p:cNvPr>
          <p:cNvCxnSpPr>
            <a:stCxn id="40" idx="4"/>
          </p:cNvCxnSpPr>
          <p:nvPr/>
        </p:nvCxnSpPr>
        <p:spPr>
          <a:xfrm flipH="1">
            <a:off x="3320608" y="4505693"/>
            <a:ext cx="1" cy="1107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748030-AE08-4C3A-A5F6-5C998F808353}"/>
              </a:ext>
            </a:extLst>
          </p:cNvPr>
          <p:cNvCxnSpPr>
            <a:cxnSpLocks/>
          </p:cNvCxnSpPr>
          <p:nvPr/>
        </p:nvCxnSpPr>
        <p:spPr>
          <a:xfrm flipH="1" flipV="1">
            <a:off x="2247596" y="4483423"/>
            <a:ext cx="1063198" cy="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/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/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>
            <a:extLst>
              <a:ext uri="{FF2B5EF4-FFF2-40B4-BE49-F238E27FC236}">
                <a16:creationId xmlns:a16="http://schemas.microsoft.com/office/drawing/2014/main" id="{9A78F968-4426-4A53-B67F-D7B6D97F5B96}"/>
              </a:ext>
            </a:extLst>
          </p:cNvPr>
          <p:cNvSpPr/>
          <p:nvPr/>
        </p:nvSpPr>
        <p:spPr>
          <a:xfrm rot="11117280">
            <a:off x="2848186" y="-1736028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98DB244-3101-498D-8BDC-4971311C8CA5}"/>
                  </a:ext>
                </a:extLst>
              </p:cNvPr>
              <p:cNvSpPr/>
              <p:nvPr/>
            </p:nvSpPr>
            <p:spPr>
              <a:xfrm>
                <a:off x="6484536" y="4699165"/>
                <a:ext cx="1769908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98DB244-3101-498D-8BDC-4971311C8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36" y="4699165"/>
                <a:ext cx="1769908" cy="369909"/>
              </a:xfrm>
              <a:prstGeom prst="rect">
                <a:avLst/>
              </a:prstGeom>
              <a:blipFill>
                <a:blip r:embed="rId8"/>
                <a:stretch>
                  <a:fillRect r="-793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6B3A59-2B5A-4526-81FB-25A74696FFEF}"/>
              </a:ext>
            </a:extLst>
          </p:cNvPr>
          <p:cNvCxnSpPr>
            <a:cxnSpLocks/>
          </p:cNvCxnSpPr>
          <p:nvPr/>
        </p:nvCxnSpPr>
        <p:spPr>
          <a:xfrm>
            <a:off x="2247596" y="2317805"/>
            <a:ext cx="3459869" cy="33173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642447B-6DD7-479F-9164-6B50E728C861}"/>
              </a:ext>
            </a:extLst>
          </p:cNvPr>
          <p:cNvSpPr txBox="1"/>
          <p:nvPr/>
        </p:nvSpPr>
        <p:spPr>
          <a:xfrm>
            <a:off x="3724190" y="3492676"/>
            <a:ext cx="33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2831AB-1027-439D-93AF-DA4C38E7D7B5}"/>
              </a:ext>
            </a:extLst>
          </p:cNvPr>
          <p:cNvSpPr/>
          <p:nvPr/>
        </p:nvSpPr>
        <p:spPr>
          <a:xfrm>
            <a:off x="3845492" y="38469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CAAEDB-4F30-42A0-984E-03470ED577D8}"/>
              </a:ext>
            </a:extLst>
          </p:cNvPr>
          <p:cNvCxnSpPr>
            <a:cxnSpLocks/>
          </p:cNvCxnSpPr>
          <p:nvPr/>
        </p:nvCxnSpPr>
        <p:spPr>
          <a:xfrm flipH="1">
            <a:off x="3870962" y="3899594"/>
            <a:ext cx="1" cy="17294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7335CC-EDFC-4ED0-82A6-B691AEACEAD7}"/>
                  </a:ext>
                </a:extLst>
              </p:cNvPr>
              <p:cNvSpPr txBox="1"/>
              <p:nvPr/>
            </p:nvSpPr>
            <p:spPr>
              <a:xfrm>
                <a:off x="3320608" y="5619175"/>
                <a:ext cx="1175657" cy="399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7335CC-EDFC-4ED0-82A6-B691AEAC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08" y="5619175"/>
                <a:ext cx="1175657" cy="399084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231240-703E-496C-9707-B9F3B3F1F115}"/>
                  </a:ext>
                </a:extLst>
              </p:cNvPr>
              <p:cNvSpPr txBox="1"/>
              <p:nvPr/>
            </p:nvSpPr>
            <p:spPr>
              <a:xfrm>
                <a:off x="1424393" y="3663346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231240-703E-496C-9707-B9F3B3F1F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93" y="3663346"/>
                <a:ext cx="1175657" cy="385875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FBC421-F849-4A23-B12B-883C46C7D6A0}"/>
              </a:ext>
            </a:extLst>
          </p:cNvPr>
          <p:cNvCxnSpPr>
            <a:cxnSpLocks/>
          </p:cNvCxnSpPr>
          <p:nvPr/>
        </p:nvCxnSpPr>
        <p:spPr>
          <a:xfrm flipH="1" flipV="1">
            <a:off x="2247596" y="3869387"/>
            <a:ext cx="156975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8A1E91-AB6B-467F-9969-76F76B3EB61E}"/>
              </a:ext>
            </a:extLst>
          </p:cNvPr>
          <p:cNvCxnSpPr>
            <a:cxnSpLocks/>
          </p:cNvCxnSpPr>
          <p:nvPr/>
        </p:nvCxnSpPr>
        <p:spPr>
          <a:xfrm flipH="1">
            <a:off x="4986338" y="2819400"/>
            <a:ext cx="24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/>
              <p:nvPr/>
            </p:nvSpPr>
            <p:spPr>
              <a:xfrm>
                <a:off x="5184771" y="2601165"/>
                <a:ext cx="3069673" cy="66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=capital-labor ratio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1" y="2601165"/>
                <a:ext cx="3069673" cy="662874"/>
              </a:xfrm>
              <a:prstGeom prst="rect">
                <a:avLst/>
              </a:prstGeom>
              <a:blipFill>
                <a:blip r:embed="rId11"/>
                <a:stretch>
                  <a:fillRect l="-1789" t="-555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007B47AE-5D90-48FE-B7DB-43D88DE71B9F}"/>
              </a:ext>
            </a:extLst>
          </p:cNvPr>
          <p:cNvSpPr txBox="1"/>
          <p:nvPr/>
        </p:nvSpPr>
        <p:spPr>
          <a:xfrm>
            <a:off x="7968343" y="807522"/>
            <a:ext cx="287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Constant Returns to Scale</a:t>
            </a:r>
            <a:r>
              <a:rPr lang="en-US" dirty="0"/>
              <a:t>: capital-labor ratio does not depend on production, only on factor prices</a:t>
            </a:r>
          </a:p>
        </p:txBody>
      </p:sp>
    </p:spTree>
    <p:extLst>
      <p:ext uri="{BB962C8B-B14F-4D97-AF65-F5344CB8AC3E}">
        <p14:creationId xmlns:p14="http://schemas.microsoft.com/office/powerpoint/2010/main" val="13026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8" grpId="0"/>
      <p:bldP spid="61" grpId="0" animBg="1"/>
      <p:bldP spid="64" grpId="0"/>
      <p:bldP spid="65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AE14D1-6DF2-47D7-B36F-2AB68CE3E756}"/>
              </a:ext>
            </a:extLst>
          </p:cNvPr>
          <p:cNvCxnSpPr/>
          <p:nvPr/>
        </p:nvCxnSpPr>
        <p:spPr>
          <a:xfrm flipV="1">
            <a:off x="2258264" y="2194941"/>
            <a:ext cx="3156884" cy="3451594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/>
          <p:nvPr/>
        </p:nvCxnSpPr>
        <p:spPr>
          <a:xfrm flipV="1">
            <a:off x="2239861" y="1795244"/>
            <a:ext cx="0" cy="398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/>
          <p:nvPr/>
        </p:nvCxnSpPr>
        <p:spPr>
          <a:xfrm>
            <a:off x="1979802" y="5629013"/>
            <a:ext cx="5712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27E29-FEC5-4C35-89DE-D241032A0C86}"/>
              </a:ext>
            </a:extLst>
          </p:cNvPr>
          <p:cNvCxnSpPr>
            <a:cxnSpLocks/>
          </p:cNvCxnSpPr>
          <p:nvPr/>
        </p:nvCxnSpPr>
        <p:spPr>
          <a:xfrm flipH="1" flipV="1">
            <a:off x="4423907" y="5461495"/>
            <a:ext cx="762853" cy="43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/>
              <p:nvPr/>
            </p:nvSpPr>
            <p:spPr>
              <a:xfrm>
                <a:off x="5074455" y="5849720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55" y="5849720"/>
                <a:ext cx="1734561" cy="369332"/>
              </a:xfrm>
              <a:prstGeom prst="rect">
                <a:avLst/>
              </a:prstGeom>
              <a:blipFill>
                <a:blip r:embed="rId2"/>
                <a:stretch>
                  <a:fillRect l="-28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5</a:t>
            </a:r>
          </a:p>
          <a:p>
            <a:pPr algn="ctr"/>
            <a:r>
              <a:rPr lang="en-US" dirty="0"/>
              <a:t>Constant Returns to Scale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3FA5270-C2E3-4BE6-BAB9-4BE01D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CFCE9C-C43A-4BD5-8CB4-06F52C8A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/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/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F89CB5D2-B31D-4DD0-AE73-99A7C3B938CB}"/>
              </a:ext>
            </a:extLst>
          </p:cNvPr>
          <p:cNvSpPr/>
          <p:nvPr/>
        </p:nvSpPr>
        <p:spPr>
          <a:xfrm rot="11117280">
            <a:off x="23038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/>
              <p:nvPr/>
            </p:nvSpPr>
            <p:spPr>
              <a:xfrm>
                <a:off x="5797744" y="5164285"/>
                <a:ext cx="1563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44" y="5164285"/>
                <a:ext cx="15631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02DEE4-B028-45A8-B802-C3DF63076281}"/>
              </a:ext>
            </a:extLst>
          </p:cNvPr>
          <p:cNvCxnSpPr>
            <a:cxnSpLocks/>
          </p:cNvCxnSpPr>
          <p:nvPr/>
        </p:nvCxnSpPr>
        <p:spPr>
          <a:xfrm>
            <a:off x="2221459" y="3428092"/>
            <a:ext cx="2298470" cy="2203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282AFC8-5168-4280-887D-025FF5E9155F}"/>
              </a:ext>
            </a:extLst>
          </p:cNvPr>
          <p:cNvSpPr/>
          <p:nvPr/>
        </p:nvSpPr>
        <p:spPr>
          <a:xfrm>
            <a:off x="3297749" y="44599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5D643E-5CB7-4571-ADCF-D245BFF1A800}"/>
              </a:ext>
            </a:extLst>
          </p:cNvPr>
          <p:cNvSpPr txBox="1"/>
          <p:nvPr/>
        </p:nvSpPr>
        <p:spPr>
          <a:xfrm>
            <a:off x="3206743" y="4056684"/>
            <a:ext cx="36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4247B4-8D26-4D25-A69D-1443AAE86EB9}"/>
              </a:ext>
            </a:extLst>
          </p:cNvPr>
          <p:cNvCxnSpPr>
            <a:stCxn id="40" idx="4"/>
          </p:cNvCxnSpPr>
          <p:nvPr/>
        </p:nvCxnSpPr>
        <p:spPr>
          <a:xfrm flipH="1">
            <a:off x="3320608" y="4505693"/>
            <a:ext cx="1" cy="1107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748030-AE08-4C3A-A5F6-5C998F808353}"/>
              </a:ext>
            </a:extLst>
          </p:cNvPr>
          <p:cNvCxnSpPr>
            <a:cxnSpLocks/>
          </p:cNvCxnSpPr>
          <p:nvPr/>
        </p:nvCxnSpPr>
        <p:spPr>
          <a:xfrm flipH="1" flipV="1">
            <a:off x="2247596" y="4483423"/>
            <a:ext cx="1063198" cy="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/>
              <p:nvPr/>
            </p:nvSpPr>
            <p:spPr>
              <a:xfrm>
                <a:off x="2754155" y="5617655"/>
                <a:ext cx="1175657" cy="40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sub>
                        <m:sup/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5" y="5617655"/>
                <a:ext cx="1175657" cy="408830"/>
              </a:xfrm>
              <a:prstGeom prst="rect">
                <a:avLst/>
              </a:prstGeom>
              <a:blipFill>
                <a:blip r:embed="rId6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/>
              <p:nvPr/>
            </p:nvSpPr>
            <p:spPr>
              <a:xfrm>
                <a:off x="1478120" y="4267036"/>
                <a:ext cx="1175657" cy="408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𝐾𝑖</m:t>
                          </m:r>
                        </m:sub>
                        <m:sup/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20" y="4267036"/>
                <a:ext cx="1175657" cy="408830"/>
              </a:xfrm>
              <a:prstGeom prst="rect">
                <a:avLst/>
              </a:prstGeom>
              <a:blipFill>
                <a:blip r:embed="rId7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8A1E91-AB6B-467F-9969-76F76B3EB61E}"/>
              </a:ext>
            </a:extLst>
          </p:cNvPr>
          <p:cNvCxnSpPr>
            <a:cxnSpLocks/>
          </p:cNvCxnSpPr>
          <p:nvPr/>
        </p:nvCxnSpPr>
        <p:spPr>
          <a:xfrm flipH="1">
            <a:off x="4986338" y="2819400"/>
            <a:ext cx="24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/>
              <p:nvPr/>
            </p:nvSpPr>
            <p:spPr>
              <a:xfrm>
                <a:off x="5184771" y="2601165"/>
                <a:ext cx="3069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=capital-labor ratio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1" y="2601165"/>
                <a:ext cx="3069673" cy="646331"/>
              </a:xfrm>
              <a:prstGeom prst="rect">
                <a:avLst/>
              </a:prstGeom>
              <a:blipFill>
                <a:blip r:embed="rId8"/>
                <a:stretch>
                  <a:fillRect l="-1789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DEAF1831-4E74-4F2C-90E0-1439850B35CB}"/>
              </a:ext>
            </a:extLst>
          </p:cNvPr>
          <p:cNvSpPr/>
          <p:nvPr/>
        </p:nvSpPr>
        <p:spPr>
          <a:xfrm rot="11117280">
            <a:off x="2733135" y="-1660419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00C2166-27BD-45E9-AF3A-4D6D5C9773F5}"/>
              </a:ext>
            </a:extLst>
          </p:cNvPr>
          <p:cNvSpPr/>
          <p:nvPr/>
        </p:nvSpPr>
        <p:spPr>
          <a:xfrm rot="11117280">
            <a:off x="3195928" y="-2137194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1FDE4-5537-4E21-B62C-C791CA8B3033}"/>
                  </a:ext>
                </a:extLst>
              </p:cNvPr>
              <p:cNvSpPr txBox="1"/>
              <p:nvPr/>
            </p:nvSpPr>
            <p:spPr>
              <a:xfrm>
                <a:off x="1424393" y="3160558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1FDE4-5537-4E21-B62C-C791CA8B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93" y="3160558"/>
                <a:ext cx="1175657" cy="384464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AE14D1-6DF2-47D7-B36F-2AB68CE3E756}"/>
              </a:ext>
            </a:extLst>
          </p:cNvPr>
          <p:cNvCxnSpPr/>
          <p:nvPr/>
        </p:nvCxnSpPr>
        <p:spPr>
          <a:xfrm flipV="1">
            <a:off x="2258264" y="2194941"/>
            <a:ext cx="3156884" cy="3451594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/>
          <p:nvPr/>
        </p:nvCxnSpPr>
        <p:spPr>
          <a:xfrm flipV="1">
            <a:off x="2239861" y="1795244"/>
            <a:ext cx="0" cy="398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/>
          <p:nvPr/>
        </p:nvCxnSpPr>
        <p:spPr>
          <a:xfrm>
            <a:off x="1979802" y="5629013"/>
            <a:ext cx="5712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27E29-FEC5-4C35-89DE-D241032A0C86}"/>
              </a:ext>
            </a:extLst>
          </p:cNvPr>
          <p:cNvCxnSpPr>
            <a:cxnSpLocks/>
          </p:cNvCxnSpPr>
          <p:nvPr/>
        </p:nvCxnSpPr>
        <p:spPr>
          <a:xfrm flipH="1" flipV="1">
            <a:off x="4423907" y="5461495"/>
            <a:ext cx="762853" cy="43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/>
              <p:nvPr/>
            </p:nvSpPr>
            <p:spPr>
              <a:xfrm>
                <a:off x="5162177" y="5707358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0DA611-D72B-4342-8A9F-D6FEBF38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77" y="5707358"/>
                <a:ext cx="1734561" cy="369332"/>
              </a:xfrm>
              <a:prstGeom prst="rect">
                <a:avLst/>
              </a:prstGeom>
              <a:blipFill>
                <a:blip r:embed="rId3"/>
                <a:stretch>
                  <a:fillRect l="-31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6</a:t>
            </a:r>
          </a:p>
          <a:p>
            <a:pPr algn="ctr"/>
            <a:r>
              <a:rPr lang="en-US" dirty="0"/>
              <a:t>Changes in </a:t>
            </a:r>
            <a:r>
              <a:rPr lang="en-US" i="1" dirty="0"/>
              <a:t>w/r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3FA5270-C2E3-4BE6-BAB9-4BE01D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CFCE9C-C43A-4BD5-8CB4-06F52C8A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/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FB835B-7B66-4DC8-B1D8-318859A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57" y="1519191"/>
                <a:ext cx="566154" cy="362984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/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8DF04C-854D-4CDC-B709-5844B3A45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94" y="5447520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F89CB5D2-B31D-4DD0-AE73-99A7C3B938CB}"/>
              </a:ext>
            </a:extLst>
          </p:cNvPr>
          <p:cNvSpPr/>
          <p:nvPr/>
        </p:nvSpPr>
        <p:spPr>
          <a:xfrm rot="11117280">
            <a:off x="23038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/>
              <p:nvPr/>
            </p:nvSpPr>
            <p:spPr>
              <a:xfrm>
                <a:off x="5797744" y="5164285"/>
                <a:ext cx="1563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57A9A9-934C-4C62-A4DA-472D14E2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44" y="5164285"/>
                <a:ext cx="15631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02DEE4-B028-45A8-B802-C3DF63076281}"/>
              </a:ext>
            </a:extLst>
          </p:cNvPr>
          <p:cNvCxnSpPr>
            <a:cxnSpLocks/>
          </p:cNvCxnSpPr>
          <p:nvPr/>
        </p:nvCxnSpPr>
        <p:spPr>
          <a:xfrm>
            <a:off x="2221459" y="3428092"/>
            <a:ext cx="2298470" cy="2203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282AFC8-5168-4280-887D-025FF5E9155F}"/>
              </a:ext>
            </a:extLst>
          </p:cNvPr>
          <p:cNvSpPr/>
          <p:nvPr/>
        </p:nvSpPr>
        <p:spPr>
          <a:xfrm>
            <a:off x="3297749" y="44599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5D643E-5CB7-4571-ADCF-D245BFF1A800}"/>
              </a:ext>
            </a:extLst>
          </p:cNvPr>
          <p:cNvSpPr txBox="1"/>
          <p:nvPr/>
        </p:nvSpPr>
        <p:spPr>
          <a:xfrm>
            <a:off x="3206743" y="4056684"/>
            <a:ext cx="36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4247B4-8D26-4D25-A69D-1443AAE86EB9}"/>
              </a:ext>
            </a:extLst>
          </p:cNvPr>
          <p:cNvCxnSpPr>
            <a:stCxn id="40" idx="4"/>
          </p:cNvCxnSpPr>
          <p:nvPr/>
        </p:nvCxnSpPr>
        <p:spPr>
          <a:xfrm flipH="1">
            <a:off x="3320608" y="4505693"/>
            <a:ext cx="1" cy="1107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3748030-AE08-4C3A-A5F6-5C998F808353}"/>
              </a:ext>
            </a:extLst>
          </p:cNvPr>
          <p:cNvCxnSpPr>
            <a:cxnSpLocks/>
          </p:cNvCxnSpPr>
          <p:nvPr/>
        </p:nvCxnSpPr>
        <p:spPr>
          <a:xfrm flipH="1" flipV="1">
            <a:off x="2247596" y="4483423"/>
            <a:ext cx="1063198" cy="2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/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B4D014-4607-43B5-8E4F-5EEF3C94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5" y="5617655"/>
                <a:ext cx="1175657" cy="385875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/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0BB80B-0EE7-4CF7-9134-1EF331FD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20" y="4267036"/>
                <a:ext cx="1175657" cy="385875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8A1E91-AB6B-467F-9969-76F76B3EB61E}"/>
              </a:ext>
            </a:extLst>
          </p:cNvPr>
          <p:cNvCxnSpPr>
            <a:cxnSpLocks/>
          </p:cNvCxnSpPr>
          <p:nvPr/>
        </p:nvCxnSpPr>
        <p:spPr>
          <a:xfrm flipH="1">
            <a:off x="4986338" y="2819400"/>
            <a:ext cx="24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/>
              <p:nvPr/>
            </p:nvSpPr>
            <p:spPr>
              <a:xfrm>
                <a:off x="5184771" y="2601165"/>
                <a:ext cx="3069673" cy="3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667A6C-1053-493D-BE12-47FF8BAC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1" y="2601165"/>
                <a:ext cx="3069673" cy="385875"/>
              </a:xfrm>
              <a:prstGeom prst="rect">
                <a:avLst/>
              </a:prstGeom>
              <a:blipFill>
                <a:blip r:embed="rId9"/>
                <a:stretch>
                  <a:fillRect l="-1789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005BA3-6AE6-481B-B407-0379197C6D7D}"/>
                  </a:ext>
                </a:extLst>
              </p:cNvPr>
              <p:cNvSpPr/>
              <p:nvPr/>
            </p:nvSpPr>
            <p:spPr>
              <a:xfrm>
                <a:off x="8093822" y="1531473"/>
                <a:ext cx="1198661" cy="598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005BA3-6AE6-481B-B407-0379197C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822" y="1531473"/>
                <a:ext cx="1198661" cy="5983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5DF291-9638-4F93-9C58-DBAAAF662AC9}"/>
              </a:ext>
            </a:extLst>
          </p:cNvPr>
          <p:cNvCxnSpPr>
            <a:cxnSpLocks/>
          </p:cNvCxnSpPr>
          <p:nvPr/>
        </p:nvCxnSpPr>
        <p:spPr>
          <a:xfrm>
            <a:off x="2254212" y="2729973"/>
            <a:ext cx="1284450" cy="29070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85051F2E-F503-438D-BF2D-91ACEC199BBA}"/>
              </a:ext>
            </a:extLst>
          </p:cNvPr>
          <p:cNvSpPr/>
          <p:nvPr/>
        </p:nvSpPr>
        <p:spPr>
          <a:xfrm>
            <a:off x="2530974" y="3378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0CF775-655C-4523-8E7A-BDB9DFE5C569}"/>
              </a:ext>
            </a:extLst>
          </p:cNvPr>
          <p:cNvSpPr txBox="1"/>
          <p:nvPr/>
        </p:nvSpPr>
        <p:spPr>
          <a:xfrm>
            <a:off x="2551423" y="3165144"/>
            <a:ext cx="36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F02366-4065-4B4E-B103-A0AB222EBDAC}"/>
              </a:ext>
            </a:extLst>
          </p:cNvPr>
          <p:cNvCxnSpPr>
            <a:cxnSpLocks/>
          </p:cNvCxnSpPr>
          <p:nvPr/>
        </p:nvCxnSpPr>
        <p:spPr>
          <a:xfrm flipH="1">
            <a:off x="2561847" y="3373384"/>
            <a:ext cx="1" cy="2266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259120-A788-4B95-93D2-39843DE58E11}"/>
              </a:ext>
            </a:extLst>
          </p:cNvPr>
          <p:cNvCxnSpPr>
            <a:cxnSpLocks/>
          </p:cNvCxnSpPr>
          <p:nvPr/>
        </p:nvCxnSpPr>
        <p:spPr>
          <a:xfrm flipH="1" flipV="1">
            <a:off x="2236392" y="3410788"/>
            <a:ext cx="291219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5C82D5-A95D-47B7-9491-AC1B224C3FF9}"/>
                  </a:ext>
                </a:extLst>
              </p:cNvPr>
              <p:cNvSpPr txBox="1"/>
              <p:nvPr/>
            </p:nvSpPr>
            <p:spPr>
              <a:xfrm>
                <a:off x="1976915" y="5625275"/>
                <a:ext cx="1175657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5C82D5-A95D-47B7-9491-AC1B224C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15" y="5625275"/>
                <a:ext cx="1175657" cy="384464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9D1788-7B23-48E4-A01C-9EF3CD2EC704}"/>
              </a:ext>
            </a:extLst>
          </p:cNvPr>
          <p:cNvCxnSpPr>
            <a:cxnSpLocks/>
          </p:cNvCxnSpPr>
          <p:nvPr/>
        </p:nvCxnSpPr>
        <p:spPr>
          <a:xfrm flipV="1">
            <a:off x="2258730" y="1451295"/>
            <a:ext cx="568360" cy="4157710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879714B-A4DD-4B5D-A24D-195773E99D06}"/>
              </a:ext>
            </a:extLst>
          </p:cNvPr>
          <p:cNvCxnSpPr>
            <a:cxnSpLocks/>
          </p:cNvCxnSpPr>
          <p:nvPr/>
        </p:nvCxnSpPr>
        <p:spPr>
          <a:xfrm flipH="1">
            <a:off x="2996965" y="1609761"/>
            <a:ext cx="24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B1153D-13DA-42A5-A90D-717EBA4F35C2}"/>
                  </a:ext>
                </a:extLst>
              </p:cNvPr>
              <p:cNvSpPr txBox="1"/>
              <p:nvPr/>
            </p:nvSpPr>
            <p:spPr>
              <a:xfrm>
                <a:off x="3195398" y="1391526"/>
                <a:ext cx="3069673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B1153D-13DA-42A5-A90D-717EBA4F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98" y="1391526"/>
                <a:ext cx="3069673" cy="384464"/>
              </a:xfrm>
              <a:prstGeom prst="rect">
                <a:avLst/>
              </a:prstGeom>
              <a:blipFill>
                <a:blip r:embed="rId12"/>
                <a:stretch>
                  <a:fillRect l="-1587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C4093-45D0-4DDD-AC84-8182A790E334}"/>
              </a:ext>
            </a:extLst>
          </p:cNvPr>
          <p:cNvCxnSpPr>
            <a:cxnSpLocks/>
          </p:cNvCxnSpPr>
          <p:nvPr/>
        </p:nvCxnSpPr>
        <p:spPr>
          <a:xfrm flipH="1" flipV="1">
            <a:off x="3547793" y="5478955"/>
            <a:ext cx="732802" cy="52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EA7C56-BB38-4F3A-8B02-EDF96F6767EB}"/>
                  </a:ext>
                </a:extLst>
              </p:cNvPr>
              <p:cNvSpPr txBox="1"/>
              <p:nvPr/>
            </p:nvSpPr>
            <p:spPr>
              <a:xfrm>
                <a:off x="3576824" y="5944690"/>
                <a:ext cx="173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EA7C56-BB38-4F3A-8B02-EDF96F67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24" y="5944690"/>
                <a:ext cx="1734561" cy="369332"/>
              </a:xfrm>
              <a:prstGeom prst="rect">
                <a:avLst/>
              </a:prstGeom>
              <a:blipFill>
                <a:blip r:embed="rId13"/>
                <a:stretch>
                  <a:fillRect l="-31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62772C-C42F-4D2F-86DA-CB64C2AFF357}"/>
                  </a:ext>
                </a:extLst>
              </p:cNvPr>
              <p:cNvSpPr/>
              <p:nvPr/>
            </p:nvSpPr>
            <p:spPr>
              <a:xfrm>
                <a:off x="8162488" y="2569078"/>
                <a:ext cx="1083695" cy="38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62772C-C42F-4D2F-86DA-CB64C2A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488" y="2569078"/>
                <a:ext cx="1083695" cy="385875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9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9" grpId="0"/>
      <p:bldP spid="2" grpId="0"/>
      <p:bldP spid="30" grpId="0" animBg="1"/>
      <p:bldP spid="31" grpId="0"/>
      <p:bldP spid="36" grpId="0"/>
      <p:bldP spid="43" grpId="0"/>
      <p:bldP spid="47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Back to the model</a:t>
            </a:r>
            <a:br>
              <a:rPr lang="pt-BR" dirty="0"/>
            </a:br>
            <a:r>
              <a:rPr lang="pt-BR" sz="3000" cap="none" dirty="0"/>
              <a:t>Two sectors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We can now put the two sectors in the same diagram: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Sector 1 is labor intensive, i.e., it has lower capital-labor ratio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Therefore, its isoquants will be closer to the SE corner of the diagram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Sector 2 isoquants are closer to the NW corner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Since both labor and capital are mobile,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are equalized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 err="1"/>
                  <a:t>Isocost</a:t>
                </a:r>
                <a:r>
                  <a:rPr lang="en-US" sz="2000" dirty="0"/>
                  <a:t> lines of the two sector are parallel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to 30">
            <a:extLst>
              <a:ext uri="{FF2B5EF4-FFF2-40B4-BE49-F238E27FC236}">
                <a16:creationId xmlns:a16="http://schemas.microsoft.com/office/drawing/2014/main" id="{37CCF3DA-C3C9-4EE8-8493-BD98E06D9C43}"/>
              </a:ext>
            </a:extLst>
          </p:cNvPr>
          <p:cNvCxnSpPr>
            <a:cxnSpLocks/>
          </p:cNvCxnSpPr>
          <p:nvPr/>
        </p:nvCxnSpPr>
        <p:spPr>
          <a:xfrm>
            <a:off x="3052485" y="1832184"/>
            <a:ext cx="1209962" cy="173208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2549562" y="3080754"/>
            <a:ext cx="4648226" cy="2201256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cxnSpLocks/>
          </p:cNvCxnSpPr>
          <p:nvPr/>
        </p:nvCxnSpPr>
        <p:spPr>
          <a:xfrm>
            <a:off x="3751314" y="3765160"/>
            <a:ext cx="1009210" cy="144470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cxnSpLocks/>
          </p:cNvCxnSpPr>
          <p:nvPr/>
        </p:nvCxnSpPr>
        <p:spPr>
          <a:xfrm flipV="1">
            <a:off x="2555033" y="1759368"/>
            <a:ext cx="1519984" cy="351393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V="1">
            <a:off x="2549562" y="106500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342020" y="207981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644538" y="2659003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007716" y="2099154"/>
            <a:ext cx="3471356" cy="3135428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4227455" y="4446796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CD4149-CBD3-40F8-BD92-1BBCA367E7B6}"/>
              </a:ext>
            </a:extLst>
          </p:cNvPr>
          <p:cNvSpPr txBox="1"/>
          <p:nvPr/>
        </p:nvSpPr>
        <p:spPr>
          <a:xfrm>
            <a:off x="2542758" y="392203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7</a:t>
            </a:r>
          </a:p>
          <a:p>
            <a:pPr algn="ctr"/>
            <a:r>
              <a:rPr lang="en-US" dirty="0"/>
              <a:t>Both sectors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323537" y="5007825"/>
                <a:ext cx="13160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37" y="5007825"/>
                <a:ext cx="131606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518482" y="3042184"/>
                <a:ext cx="13734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482" y="3042184"/>
                <a:ext cx="137345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o 7">
            <a:extLst>
              <a:ext uri="{FF2B5EF4-FFF2-40B4-BE49-F238E27FC236}">
                <a16:creationId xmlns:a16="http://schemas.microsoft.com/office/drawing/2014/main" id="{1745774B-97CC-47B1-AF26-2F53EA1B8F32}"/>
              </a:ext>
            </a:extLst>
          </p:cNvPr>
          <p:cNvSpPr/>
          <p:nvPr/>
        </p:nvSpPr>
        <p:spPr>
          <a:xfrm rot="10800000">
            <a:off x="3166406" y="588981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Arco 7">
            <a:extLst>
              <a:ext uri="{FF2B5EF4-FFF2-40B4-BE49-F238E27FC236}">
                <a16:creationId xmlns:a16="http://schemas.microsoft.com/office/drawing/2014/main" id="{B26699DD-00FA-415E-9246-FF17C454E237}"/>
              </a:ext>
            </a:extLst>
          </p:cNvPr>
          <p:cNvSpPr/>
          <p:nvPr/>
        </p:nvSpPr>
        <p:spPr>
          <a:xfrm rot="10800000">
            <a:off x="3555380" y="-173019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46" name="Arco 34">
            <a:extLst>
              <a:ext uri="{FF2B5EF4-FFF2-40B4-BE49-F238E27FC236}">
                <a16:creationId xmlns:a16="http://schemas.microsoft.com/office/drawing/2014/main" id="{8105BFFF-08E3-4A34-A0DA-03FE3D846A77}"/>
              </a:ext>
            </a:extLst>
          </p:cNvPr>
          <p:cNvSpPr/>
          <p:nvPr/>
        </p:nvSpPr>
        <p:spPr>
          <a:xfrm rot="10800000">
            <a:off x="4327756" y="1870554"/>
            <a:ext cx="3471356" cy="3135428"/>
          </a:xfrm>
          <a:prstGeom prst="arc">
            <a:avLst>
              <a:gd name="adj1" fmla="val 17047314"/>
              <a:gd name="adj2" fmla="val 2127690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Arco 34">
            <a:extLst>
              <a:ext uri="{FF2B5EF4-FFF2-40B4-BE49-F238E27FC236}">
                <a16:creationId xmlns:a16="http://schemas.microsoft.com/office/drawing/2014/main" id="{011D85DE-1CC7-4B5F-8632-E6EAE884AD38}"/>
              </a:ext>
            </a:extLst>
          </p:cNvPr>
          <p:cNvSpPr/>
          <p:nvPr/>
        </p:nvSpPr>
        <p:spPr>
          <a:xfrm rot="10800000">
            <a:off x="4647796" y="1702914"/>
            <a:ext cx="3471356" cy="3135428"/>
          </a:xfrm>
          <a:prstGeom prst="arc">
            <a:avLst>
              <a:gd name="adj1" fmla="val 17047314"/>
              <a:gd name="adj2" fmla="val 2127690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Arco 34">
            <a:extLst>
              <a:ext uri="{FF2B5EF4-FFF2-40B4-BE49-F238E27FC236}">
                <a16:creationId xmlns:a16="http://schemas.microsoft.com/office/drawing/2014/main" id="{F45F222D-B6B1-460D-889E-3666F84204C6}"/>
              </a:ext>
            </a:extLst>
          </p:cNvPr>
          <p:cNvSpPr/>
          <p:nvPr/>
        </p:nvSpPr>
        <p:spPr>
          <a:xfrm rot="10800000">
            <a:off x="3526739" y="2188917"/>
            <a:ext cx="3471356" cy="3135428"/>
          </a:xfrm>
          <a:prstGeom prst="arc">
            <a:avLst>
              <a:gd name="adj1" fmla="val 17688123"/>
              <a:gd name="adj2" fmla="val 2127690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Arco 7">
            <a:extLst>
              <a:ext uri="{FF2B5EF4-FFF2-40B4-BE49-F238E27FC236}">
                <a16:creationId xmlns:a16="http://schemas.microsoft.com/office/drawing/2014/main" id="{FDF3296F-C8B8-4313-BC51-7757410D6750}"/>
              </a:ext>
            </a:extLst>
          </p:cNvPr>
          <p:cNvSpPr/>
          <p:nvPr/>
        </p:nvSpPr>
        <p:spPr>
          <a:xfrm rot="10800000">
            <a:off x="3684716" y="-522930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048519" y="4220429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8103" y="4543595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41BC6A8-FCD9-427E-9D6F-89F57843B07E}"/>
              </a:ext>
            </a:extLst>
          </p:cNvPr>
          <p:cNvSpPr txBox="1"/>
          <p:nvPr/>
        </p:nvSpPr>
        <p:spPr>
          <a:xfrm>
            <a:off x="1809750" y="3209925"/>
            <a:ext cx="8573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Slope = </a:t>
            </a:r>
            <a:r>
              <a:rPr lang="en-US" i="1" dirty="0"/>
              <a:t>w</a:t>
            </a:r>
            <a:r>
              <a:rPr lang="en-US" dirty="0"/>
              <a:t>/</a:t>
            </a:r>
            <a:r>
              <a:rPr lang="en-US" i="1" dirty="0"/>
              <a:t>r</a:t>
            </a:r>
            <a:endParaRPr lang="en-US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FA77CE-4929-48E3-800E-45B3195901D5}"/>
              </a:ext>
            </a:extLst>
          </p:cNvPr>
          <p:cNvCxnSpPr/>
          <p:nvPr/>
        </p:nvCxnSpPr>
        <p:spPr>
          <a:xfrm flipV="1">
            <a:off x="2633118" y="2019300"/>
            <a:ext cx="427618" cy="102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58B5EF5-4C87-4675-B406-3699A6BD15DF}"/>
              </a:ext>
            </a:extLst>
          </p:cNvPr>
          <p:cNvCxnSpPr/>
          <p:nvPr/>
        </p:nvCxnSpPr>
        <p:spPr>
          <a:xfrm>
            <a:off x="2800542" y="3637084"/>
            <a:ext cx="919784" cy="18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E5A6C27-7F66-46D4-83A2-F8763DE9CD38}"/>
                  </a:ext>
                </a:extLst>
              </p:cNvPr>
              <p:cNvSpPr txBox="1"/>
              <p:nvPr/>
            </p:nvSpPr>
            <p:spPr>
              <a:xfrm>
                <a:off x="7332685" y="2892043"/>
                <a:ext cx="292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E5A6C27-7F66-46D4-83A2-F8763DE9C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85" y="2892043"/>
                <a:ext cx="292772" cy="276999"/>
              </a:xfrm>
              <a:prstGeom prst="rect">
                <a:avLst/>
              </a:prstGeom>
              <a:blipFill>
                <a:blip r:embed="rId6"/>
                <a:stretch>
                  <a:fillRect l="-18750" r="-41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C772BF9-FB4B-4FF8-92C8-A9B529EE7344}"/>
                  </a:ext>
                </a:extLst>
              </p:cNvPr>
              <p:cNvSpPr txBox="1"/>
              <p:nvPr/>
            </p:nvSpPr>
            <p:spPr>
              <a:xfrm>
                <a:off x="4149345" y="1510303"/>
                <a:ext cx="29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C772BF9-FB4B-4FF8-92C8-A9B529EE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45" y="1510303"/>
                <a:ext cx="298094" cy="276999"/>
              </a:xfrm>
              <a:prstGeom prst="rect">
                <a:avLst/>
              </a:prstGeom>
              <a:blipFill>
                <a:blip r:embed="rId7"/>
                <a:stretch>
                  <a:fillRect l="-18367" r="-408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6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35" grpId="0" animBg="1"/>
      <p:bldP spid="36" grpId="0" animBg="1"/>
      <p:bldP spid="2" grpId="0"/>
      <p:bldP spid="32" grpId="0"/>
      <p:bldP spid="33" grpId="0"/>
      <p:bldP spid="34" grpId="0"/>
      <p:bldP spid="43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22" grpId="0"/>
      <p:bldP spid="57" grpId="0"/>
      <p:bldP spid="39" grpId="0" animBg="1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Back to the model</a:t>
            </a:r>
            <a:br>
              <a:rPr lang="pt-BR" dirty="0"/>
            </a:br>
            <a:r>
              <a:rPr lang="pt-BR" sz="3000" cap="none" dirty="0"/>
              <a:t>Unit-value isoquants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Make sectors comparable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Levels of production associated to $1 in both sectors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This brings goods prices to the analysis – which are potentially influenced by trade policy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We initially take these prices as given – small open economy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Relax this assumption later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Unit value isoquants (sector 1):</a:t>
                </a:r>
                <a:endParaRPr lang="en-US" sz="200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groupChr>
                      <m:groupChrPr>
                        <m:chr m:val="⇔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Back to the model</a:t>
            </a:r>
            <a:br>
              <a:rPr lang="pt-BR" dirty="0"/>
            </a:br>
            <a:r>
              <a:rPr lang="pt-BR" sz="3000" cap="none" dirty="0"/>
              <a:t>Unit-value isoquants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Similarly for sector 2:</a:t>
                </a:r>
                <a:endParaRPr lang="en-US" sz="200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Isoquants are now at a similar height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Let’s suppose that both goods are produced (more on this later)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Remark: unit-value isoquants do not show the actual level of production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They are just a normalization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3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V="1">
            <a:off x="2549562" y="106500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140960" y="305563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458417" y="1946878"/>
            <a:ext cx="3471356" cy="3135428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CD4149-CBD3-40F8-BD92-1BBCA367E7B6}"/>
              </a:ext>
            </a:extLst>
          </p:cNvPr>
          <p:cNvSpPr txBox="1"/>
          <p:nvPr/>
        </p:nvSpPr>
        <p:spPr>
          <a:xfrm>
            <a:off x="2542758" y="392203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8</a:t>
            </a:r>
          </a:p>
          <a:p>
            <a:pPr algn="ctr"/>
            <a:r>
              <a:rPr lang="en-US" dirty="0"/>
              <a:t>Unit-value isoquants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474370" y="4628594"/>
                <a:ext cx="1574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70" y="4628594"/>
                <a:ext cx="1574149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472268" y="3829997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851852" y="4153163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2" grpId="0"/>
      <p:bldP spid="32" grpId="0"/>
      <p:bldP spid="33" grpId="0"/>
      <p:bldP spid="34" grpId="0"/>
      <p:bldP spid="22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Back to the model</a:t>
            </a:r>
            <a:br>
              <a:rPr lang="pt-BR" dirty="0"/>
            </a:br>
            <a:r>
              <a:rPr lang="pt-BR" sz="3000" cap="none" dirty="0"/>
              <a:t>Unit-value isoquants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Given this choice of units, </a:t>
                </a:r>
                <a:r>
                  <a:rPr lang="en-US" sz="2400" dirty="0" err="1"/>
                  <a:t>isocost</a:t>
                </a:r>
                <a:r>
                  <a:rPr lang="en-US" sz="2400" dirty="0"/>
                  <a:t> lines are the same for both sectors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Constant Returns to Scale + Perfect Competition = Zero profits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Therefore, if both goods are produced, the same </a:t>
                </a:r>
                <a:r>
                  <a:rPr lang="en-US" sz="2400" dirty="0" err="1"/>
                  <a:t>isocost</a:t>
                </a:r>
                <a:r>
                  <a:rPr lang="en-US" sz="2400" dirty="0"/>
                  <a:t> line has to cross both isoquants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This allows us to pin down factor prices </a:t>
                </a:r>
                <a:r>
                  <a:rPr lang="en-US" sz="2000" i="1" dirty="0"/>
                  <a:t>w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r </a:t>
                </a:r>
                <a:r>
                  <a:rPr lang="en-US" sz="2000" dirty="0"/>
                  <a:t>(at the intercepts)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Also find capital-labor ratios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heckscher-ohlin model</a:t>
            </a:r>
            <a:br>
              <a:rPr lang="pt-BR" dirty="0"/>
            </a:br>
            <a:r>
              <a:rPr lang="pt-BR" sz="3000" cap="non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 fontScale="92500"/>
          </a:bodyPr>
          <a:lstStyle/>
          <a:p>
            <a:pPr lvl="1"/>
            <a:r>
              <a:rPr lang="pt-BR" sz="2400" dirty="0"/>
              <a:t>Therefore, there is motivation for trade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Countries will export goods that are intensive in their abundant factor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In the example, the country that has a relatively high supply of labor will export labor intensive goods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And the country that has a relatively high supply of capital will export capital intensive goods</a:t>
            </a:r>
          </a:p>
          <a:p>
            <a:pPr lvl="1"/>
            <a:r>
              <a:rPr lang="en-US" sz="2400" dirty="0"/>
              <a:t>Trade brings structural transformation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In the labor abundant country, labor intensive sectors expand; capital intensive sectors shrink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Demand for labor and wages rise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Demand for capital and the rental rate fall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The opposite happens in the capital abundant country</a:t>
            </a:r>
            <a:endParaRPr lang="en-US" sz="2400" dirty="0"/>
          </a:p>
          <a:p>
            <a:pPr lvl="1">
              <a:buSzPct val="55000"/>
              <a:buFont typeface="Wingdings 3" pitchFamily="18" charset="2"/>
              <a:buChar char=""/>
            </a:pPr>
            <a:r>
              <a:rPr lang="en-US" sz="2400" dirty="0"/>
              <a:t> Implications for income distribution</a:t>
            </a:r>
          </a:p>
          <a:p>
            <a:pPr lvl="2">
              <a:buSzPct val="70000"/>
              <a:buFont typeface="Wingdings 3" panose="05040102010807070707" pitchFamily="18" charset="2"/>
              <a:buChar char=""/>
            </a:pPr>
            <a:endParaRPr lang="pt-BR" sz="20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DAEBE-1742-4ACA-80FD-17DCD31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V="1">
            <a:off x="2549562" y="106500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121710" y="257438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458417" y="1674607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CD4149-CBD3-40F8-BD92-1BBCA367E7B6}"/>
              </a:ext>
            </a:extLst>
          </p:cNvPr>
          <p:cNvSpPr txBox="1"/>
          <p:nvPr/>
        </p:nvSpPr>
        <p:spPr>
          <a:xfrm>
            <a:off x="2542758" y="392203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9</a:t>
            </a:r>
          </a:p>
          <a:p>
            <a:pPr algn="ctr"/>
            <a:r>
              <a:rPr lang="en-US" dirty="0"/>
              <a:t>The Lerner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94" y="1052301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14286" r="-142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474370" y="4628594"/>
                <a:ext cx="1574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70" y="4628594"/>
                <a:ext cx="1574149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472268" y="3829997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851852" y="4153163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1EE96-21A3-4C90-B17F-8E7429A04997}"/>
              </a:ext>
            </a:extLst>
          </p:cNvPr>
          <p:cNvCxnSpPr/>
          <p:nvPr/>
        </p:nvCxnSpPr>
        <p:spPr>
          <a:xfrm>
            <a:off x="2549562" y="1636295"/>
            <a:ext cx="2924808" cy="36457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5">
            <a:extLst>
              <a:ext uri="{FF2B5EF4-FFF2-40B4-BE49-F238E27FC236}">
                <a16:creationId xmlns:a16="http://schemas.microsoft.com/office/drawing/2014/main" id="{5C3FB858-DF79-4697-AE64-807AE4FB59CB}"/>
              </a:ext>
            </a:extLst>
          </p:cNvPr>
          <p:cNvSpPr/>
          <p:nvPr/>
        </p:nvSpPr>
        <p:spPr>
          <a:xfrm>
            <a:off x="3406485" y="270742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5">
            <a:extLst>
              <a:ext uri="{FF2B5EF4-FFF2-40B4-BE49-F238E27FC236}">
                <a16:creationId xmlns:a16="http://schemas.microsoft.com/office/drawing/2014/main" id="{EF7375B8-BE8F-4D37-87BB-552A44AD98F1}"/>
              </a:ext>
            </a:extLst>
          </p:cNvPr>
          <p:cNvSpPr/>
          <p:nvPr/>
        </p:nvSpPr>
        <p:spPr>
          <a:xfrm>
            <a:off x="4807512" y="4451390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DB1AB5-47C9-44EA-9678-8FD2CFA75425}"/>
              </a:ext>
            </a:extLst>
          </p:cNvPr>
          <p:cNvCxnSpPr>
            <a:cxnSpLocks/>
          </p:cNvCxnSpPr>
          <p:nvPr/>
        </p:nvCxnSpPr>
        <p:spPr>
          <a:xfrm flipV="1">
            <a:off x="4262228" y="5008817"/>
            <a:ext cx="957078" cy="84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B6FF96-2980-4061-BDAF-DBD70B3EFE59}"/>
                  </a:ext>
                </a:extLst>
              </p:cNvPr>
              <p:cNvSpPr/>
              <p:nvPr/>
            </p:nvSpPr>
            <p:spPr>
              <a:xfrm>
                <a:off x="3087611" y="5774852"/>
                <a:ext cx="180837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𝑟𝐾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B6FF96-2980-4061-BDAF-DBD70B3EF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11" y="5774852"/>
                <a:ext cx="180837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e 15">
            <a:extLst>
              <a:ext uri="{FF2B5EF4-FFF2-40B4-BE49-F238E27FC236}">
                <a16:creationId xmlns:a16="http://schemas.microsoft.com/office/drawing/2014/main" id="{4171EBFF-BB16-4D59-B3FA-CC7175A3E22C}"/>
              </a:ext>
            </a:extLst>
          </p:cNvPr>
          <p:cNvSpPr/>
          <p:nvPr/>
        </p:nvSpPr>
        <p:spPr>
          <a:xfrm>
            <a:off x="5449433" y="527011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/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blipFill>
                <a:blip r:embed="rId7"/>
                <a:stretch>
                  <a:fillRect l="-4598"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/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blipFill>
                <a:blip r:embed="rId8"/>
                <a:stretch>
                  <a:fillRect t="-212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15">
            <a:extLst>
              <a:ext uri="{FF2B5EF4-FFF2-40B4-BE49-F238E27FC236}">
                <a16:creationId xmlns:a16="http://schemas.microsoft.com/office/drawing/2014/main" id="{F9257F96-9A44-4423-94BA-B63A906AA30A}"/>
              </a:ext>
            </a:extLst>
          </p:cNvPr>
          <p:cNvSpPr/>
          <p:nvPr/>
        </p:nvSpPr>
        <p:spPr>
          <a:xfrm>
            <a:off x="2513971" y="163629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9C71B-C452-4AF9-9444-98046021F958}"/>
              </a:ext>
            </a:extLst>
          </p:cNvPr>
          <p:cNvCxnSpPr>
            <a:cxnSpLocks/>
          </p:cNvCxnSpPr>
          <p:nvPr/>
        </p:nvCxnSpPr>
        <p:spPr>
          <a:xfrm flipV="1">
            <a:off x="2563847" y="3221372"/>
            <a:ext cx="5699309" cy="204874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5F2E43-E797-4572-805B-019498A3ECA2}"/>
              </a:ext>
            </a:extLst>
          </p:cNvPr>
          <p:cNvCxnSpPr/>
          <p:nvPr/>
        </p:nvCxnSpPr>
        <p:spPr>
          <a:xfrm flipV="1">
            <a:off x="2542758" y="931178"/>
            <a:ext cx="1525903" cy="4338933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/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/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1" grpId="0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Changes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We can then use this framework to understand how changes in goods prices affect factor prices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And, therefore, distribution of income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Trade policy may influence goods prices (more details later):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 liberalization tends to increase the price of the exportable product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Increase in protection raises the price of the importable good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Consider an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 the Lerner diagram, this leads to an inward shift in the one-unit isoquant of sector 1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It take less labor and capital to generate the equivalent of $1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b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7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9C71B-C452-4AF9-9444-98046021F958}"/>
              </a:ext>
            </a:extLst>
          </p:cNvPr>
          <p:cNvCxnSpPr>
            <a:cxnSpLocks/>
          </p:cNvCxnSpPr>
          <p:nvPr/>
        </p:nvCxnSpPr>
        <p:spPr>
          <a:xfrm flipV="1">
            <a:off x="2563847" y="3221372"/>
            <a:ext cx="5699309" cy="204874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>
            <a:cxnSpLocks/>
          </p:cNvCxnSpPr>
          <p:nvPr/>
        </p:nvCxnSpPr>
        <p:spPr>
          <a:xfrm flipH="1" flipV="1">
            <a:off x="2549388" y="647533"/>
            <a:ext cx="6804" cy="47832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121710" y="257438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458417" y="1674607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127566" y="4542035"/>
                <a:ext cx="1574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66" y="4542035"/>
                <a:ext cx="1574149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472268" y="3829997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633267" y="4153163"/>
            <a:ext cx="839001" cy="41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1EE96-21A3-4C90-B17F-8E7429A04997}"/>
              </a:ext>
            </a:extLst>
          </p:cNvPr>
          <p:cNvCxnSpPr/>
          <p:nvPr/>
        </p:nvCxnSpPr>
        <p:spPr>
          <a:xfrm>
            <a:off x="2549562" y="1636295"/>
            <a:ext cx="2924808" cy="36457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5">
            <a:extLst>
              <a:ext uri="{FF2B5EF4-FFF2-40B4-BE49-F238E27FC236}">
                <a16:creationId xmlns:a16="http://schemas.microsoft.com/office/drawing/2014/main" id="{5C3FB858-DF79-4697-AE64-807AE4FB59CB}"/>
              </a:ext>
            </a:extLst>
          </p:cNvPr>
          <p:cNvSpPr/>
          <p:nvPr/>
        </p:nvSpPr>
        <p:spPr>
          <a:xfrm>
            <a:off x="3406485" y="270742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5">
            <a:extLst>
              <a:ext uri="{FF2B5EF4-FFF2-40B4-BE49-F238E27FC236}">
                <a16:creationId xmlns:a16="http://schemas.microsoft.com/office/drawing/2014/main" id="{EF7375B8-BE8F-4D37-87BB-552A44AD98F1}"/>
              </a:ext>
            </a:extLst>
          </p:cNvPr>
          <p:cNvSpPr/>
          <p:nvPr/>
        </p:nvSpPr>
        <p:spPr>
          <a:xfrm>
            <a:off x="4797986" y="443710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15">
            <a:extLst>
              <a:ext uri="{FF2B5EF4-FFF2-40B4-BE49-F238E27FC236}">
                <a16:creationId xmlns:a16="http://schemas.microsoft.com/office/drawing/2014/main" id="{4171EBFF-BB16-4D59-B3FA-CC7175A3E22C}"/>
              </a:ext>
            </a:extLst>
          </p:cNvPr>
          <p:cNvSpPr/>
          <p:nvPr/>
        </p:nvSpPr>
        <p:spPr>
          <a:xfrm>
            <a:off x="5449433" y="527011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/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blipFill>
                <a:blip r:embed="rId7"/>
                <a:stretch>
                  <a:fillRect l="-4598"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/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blipFill>
                <a:blip r:embed="rId8"/>
                <a:stretch>
                  <a:fillRect t="-212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15">
            <a:extLst>
              <a:ext uri="{FF2B5EF4-FFF2-40B4-BE49-F238E27FC236}">
                <a16:creationId xmlns:a16="http://schemas.microsoft.com/office/drawing/2014/main" id="{F9257F96-9A44-4423-94BA-B63A906AA30A}"/>
              </a:ext>
            </a:extLst>
          </p:cNvPr>
          <p:cNvSpPr/>
          <p:nvPr/>
        </p:nvSpPr>
        <p:spPr>
          <a:xfrm>
            <a:off x="2513971" y="163629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5F2E43-E797-4572-805B-019498A3ECA2}"/>
              </a:ext>
            </a:extLst>
          </p:cNvPr>
          <p:cNvCxnSpPr>
            <a:cxnSpLocks/>
          </p:cNvCxnSpPr>
          <p:nvPr/>
        </p:nvCxnSpPr>
        <p:spPr>
          <a:xfrm flipV="1">
            <a:off x="2542758" y="931178"/>
            <a:ext cx="1525903" cy="4338933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/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/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o 34">
            <a:extLst>
              <a:ext uri="{FF2B5EF4-FFF2-40B4-BE49-F238E27FC236}">
                <a16:creationId xmlns:a16="http://schemas.microsoft.com/office/drawing/2014/main" id="{C3CCA599-11EA-4265-AEBD-A3957CE589CB}"/>
              </a:ext>
            </a:extLst>
          </p:cNvPr>
          <p:cNvSpPr/>
          <p:nvPr/>
        </p:nvSpPr>
        <p:spPr>
          <a:xfrm rot="10800000">
            <a:off x="4038082" y="1864283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2B2840-6799-445B-BA99-635A65BF45F4}"/>
              </a:ext>
            </a:extLst>
          </p:cNvPr>
          <p:cNvCxnSpPr>
            <a:cxnSpLocks/>
          </p:cNvCxnSpPr>
          <p:nvPr/>
        </p:nvCxnSpPr>
        <p:spPr>
          <a:xfrm>
            <a:off x="2563847" y="1073837"/>
            <a:ext cx="2100736" cy="420816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/>
              <p:nvPr/>
            </p:nvSpPr>
            <p:spPr>
              <a:xfrm>
                <a:off x="2714793" y="4904012"/>
                <a:ext cx="1620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93" y="4904012"/>
                <a:ext cx="1620636" cy="307777"/>
              </a:xfrm>
              <a:prstGeom prst="rect">
                <a:avLst/>
              </a:prstGeom>
              <a:blipFill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13C616-0240-4046-84EF-B19C9A5DBFC3}"/>
              </a:ext>
            </a:extLst>
          </p:cNvPr>
          <p:cNvCxnSpPr>
            <a:cxnSpLocks/>
          </p:cNvCxnSpPr>
          <p:nvPr/>
        </p:nvCxnSpPr>
        <p:spPr>
          <a:xfrm flipV="1">
            <a:off x="4237289" y="5048616"/>
            <a:ext cx="497276" cy="3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15">
            <a:extLst>
              <a:ext uri="{FF2B5EF4-FFF2-40B4-BE49-F238E27FC236}">
                <a16:creationId xmlns:a16="http://schemas.microsoft.com/office/drawing/2014/main" id="{3322188C-E67C-478B-BBEB-B50C859007C8}"/>
              </a:ext>
            </a:extLst>
          </p:cNvPr>
          <p:cNvSpPr/>
          <p:nvPr/>
        </p:nvSpPr>
        <p:spPr>
          <a:xfrm>
            <a:off x="4187413" y="433580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15">
            <a:extLst>
              <a:ext uri="{FF2B5EF4-FFF2-40B4-BE49-F238E27FC236}">
                <a16:creationId xmlns:a16="http://schemas.microsoft.com/office/drawing/2014/main" id="{1EE8F74B-7DB5-41C3-AD82-05A5643E3F86}"/>
              </a:ext>
            </a:extLst>
          </p:cNvPr>
          <p:cNvSpPr/>
          <p:nvPr/>
        </p:nvSpPr>
        <p:spPr>
          <a:xfrm>
            <a:off x="3233072" y="240416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/>
              <p:nvPr/>
            </p:nvSpPr>
            <p:spPr>
              <a:xfrm>
                <a:off x="4405475" y="5386601"/>
                <a:ext cx="51821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75" y="5386601"/>
                <a:ext cx="518216" cy="276999"/>
              </a:xfrm>
              <a:prstGeom prst="rect">
                <a:avLst/>
              </a:prstGeom>
              <a:blipFill>
                <a:blip r:embed="rId12"/>
                <a:stretch>
                  <a:fillRect l="-10345" t="-2128" r="-12644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4E99D7-A2C5-4B74-BBC6-B9342A7E0A15}"/>
              </a:ext>
            </a:extLst>
          </p:cNvPr>
          <p:cNvCxnSpPr>
            <a:cxnSpLocks/>
          </p:cNvCxnSpPr>
          <p:nvPr/>
        </p:nvCxnSpPr>
        <p:spPr>
          <a:xfrm flipH="1">
            <a:off x="4953000" y="5521970"/>
            <a:ext cx="362881" cy="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/>
              <p:nvPr/>
            </p:nvSpPr>
            <p:spPr>
              <a:xfrm>
                <a:off x="1938700" y="985422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00" y="985422"/>
                <a:ext cx="518216" cy="276999"/>
              </a:xfrm>
              <a:prstGeom prst="rect">
                <a:avLst/>
              </a:prstGeom>
              <a:blipFill>
                <a:blip r:embed="rId13"/>
                <a:stretch>
                  <a:fillRect l="-3448" t="-2128" r="-6897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A8361C-FFAD-43BD-9199-274EA77E4645}"/>
              </a:ext>
            </a:extLst>
          </p:cNvPr>
          <p:cNvCxnSpPr/>
          <p:nvPr/>
        </p:nvCxnSpPr>
        <p:spPr>
          <a:xfrm flipV="1">
            <a:off x="2179320" y="1285281"/>
            <a:ext cx="0" cy="238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2F81DE-1777-429E-B1E6-0F89A60796F1}"/>
              </a:ext>
            </a:extLst>
          </p:cNvPr>
          <p:cNvCxnSpPr>
            <a:cxnSpLocks/>
          </p:cNvCxnSpPr>
          <p:nvPr/>
        </p:nvCxnSpPr>
        <p:spPr>
          <a:xfrm flipV="1">
            <a:off x="2563847" y="3148025"/>
            <a:ext cx="3935278" cy="2113025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/>
              <p:nvPr/>
            </p:nvSpPr>
            <p:spPr>
              <a:xfrm>
                <a:off x="6513410" y="3001702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10" y="3001702"/>
                <a:ext cx="518216" cy="276999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F23FA0-9B3A-43C7-8433-892F10A1FCB3}"/>
              </a:ext>
            </a:extLst>
          </p:cNvPr>
          <p:cNvCxnSpPr>
            <a:cxnSpLocks/>
          </p:cNvCxnSpPr>
          <p:nvPr/>
        </p:nvCxnSpPr>
        <p:spPr>
          <a:xfrm flipV="1">
            <a:off x="2549562" y="819926"/>
            <a:ext cx="1092088" cy="444112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/>
              <p:nvPr/>
            </p:nvSpPr>
            <p:spPr>
              <a:xfrm>
                <a:off x="3329919" y="54434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9" y="544344"/>
                <a:ext cx="518216" cy="2769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/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Figure 10</a:t>
                </a:r>
              </a:p>
              <a:p>
                <a:pPr algn="ctr"/>
                <a:r>
                  <a:rPr lang="en-US" dirty="0"/>
                  <a:t>The </a:t>
                </a:r>
                <a:r>
                  <a:rPr lang="en-US" dirty="0" err="1"/>
                  <a:t>Stolper</a:t>
                </a:r>
                <a:r>
                  <a:rPr lang="en-US" dirty="0"/>
                  <a:t>-Samuelson Theorem</a:t>
                </a:r>
                <a:br>
                  <a:rPr lang="en-US" dirty="0"/>
                </a:br>
                <a:r>
                  <a:rPr lang="en-US" dirty="0"/>
                  <a:t>(increase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blipFill>
                <a:blip r:embed="rId16"/>
                <a:stretch>
                  <a:fillRect t="-4348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/>
              <p:nvPr/>
            </p:nvSpPr>
            <p:spPr>
              <a:xfrm>
                <a:off x="8931509" y="1758051"/>
                <a:ext cx="989886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09" y="1758051"/>
                <a:ext cx="98988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25" grpId="0" animBg="1"/>
      <p:bldP spid="26" grpId="0" animBg="1"/>
      <p:bldP spid="30" grpId="0" animBg="1"/>
      <p:bldP spid="31" grpId="0" animBg="1"/>
      <p:bldP spid="36" grpId="0" animBg="1"/>
      <p:bldP spid="39" grpId="0"/>
      <p:bldP spid="47" grpId="0" animBg="1"/>
      <p:bldP spid="48" grpId="0" animBg="1"/>
      <p:bldP spid="49" grpId="0" animBg="1"/>
      <p:bldP spid="54" grpId="0" animBg="1"/>
      <p:bldP spid="60" grpId="0" animBg="1"/>
      <p:bldP spid="67" grpId="0" animBg="1"/>
      <p:bldP spid="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Changes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An increase in the price of good 1 (labor intensive) leads to: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Increase in wages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falls in the diagram)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Reduction in the rental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rises in the diagram)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Given that labor became relatively more expensive, firms in both sectors use </a:t>
                </a:r>
                <a:r>
                  <a:rPr lang="en-US" sz="2400" u="sng" dirty="0"/>
                  <a:t>relatively</a:t>
                </a:r>
                <a:r>
                  <a:rPr lang="en-US" sz="2400" dirty="0"/>
                  <a:t> more capital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As a result, capital-labor ratios rise in both sectors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8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Mechanism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 anchor="ctr">
            <a:normAutofit fontScale="92500"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Increase in price incentivizes firms in sector 1 to expand production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They need capital and labor, but relatively more labor, since their technology is labor-intensive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These factors come from sector 2, that is shrinking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Sector 1 firms demand relatively more labor; but sector 2 releases relatively more capital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At initial prices, there is excess demand of labor and excess supply of capital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Therefore, price of labor (wage) rises and price of capital (rental rate) falls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We end up with an expansion of sector 1, contraction of sector 2, higher wages and lower rental rate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We now analyze the effects of an increase in the price of good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3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/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Figure 11</a:t>
                </a:r>
              </a:p>
              <a:p>
                <a:pPr algn="ctr"/>
                <a:r>
                  <a:rPr lang="en-US" dirty="0"/>
                  <a:t>The </a:t>
                </a:r>
                <a:r>
                  <a:rPr lang="en-US" dirty="0" err="1"/>
                  <a:t>Stolper</a:t>
                </a:r>
                <a:r>
                  <a:rPr lang="en-US" dirty="0"/>
                  <a:t>-Samuelson Theorem</a:t>
                </a:r>
              </a:p>
              <a:p>
                <a:pPr algn="ctr"/>
                <a:r>
                  <a:rPr lang="en-US" dirty="0"/>
                  <a:t>(increase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blipFill>
                <a:blip r:embed="rId2"/>
                <a:stretch>
                  <a:fillRect t="-4348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F23FA0-9B3A-43C7-8433-892F10A1FCB3}"/>
              </a:ext>
            </a:extLst>
          </p:cNvPr>
          <p:cNvCxnSpPr>
            <a:cxnSpLocks/>
          </p:cNvCxnSpPr>
          <p:nvPr/>
        </p:nvCxnSpPr>
        <p:spPr>
          <a:xfrm flipV="1">
            <a:off x="2549562" y="1269001"/>
            <a:ext cx="1927856" cy="3992049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2F81DE-1777-429E-B1E6-0F89A60796F1}"/>
              </a:ext>
            </a:extLst>
          </p:cNvPr>
          <p:cNvCxnSpPr>
            <a:cxnSpLocks/>
          </p:cNvCxnSpPr>
          <p:nvPr/>
        </p:nvCxnSpPr>
        <p:spPr>
          <a:xfrm flipV="1">
            <a:off x="2563847" y="4523874"/>
            <a:ext cx="3913955" cy="737178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9C71B-C452-4AF9-9444-98046021F958}"/>
              </a:ext>
            </a:extLst>
          </p:cNvPr>
          <p:cNvCxnSpPr>
            <a:cxnSpLocks/>
          </p:cNvCxnSpPr>
          <p:nvPr/>
        </p:nvCxnSpPr>
        <p:spPr>
          <a:xfrm flipV="1">
            <a:off x="2563847" y="3221372"/>
            <a:ext cx="5699309" cy="204874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>
            <a:cxnSpLocks/>
          </p:cNvCxnSpPr>
          <p:nvPr/>
        </p:nvCxnSpPr>
        <p:spPr>
          <a:xfrm flipH="1" flipV="1">
            <a:off x="2549388" y="647533"/>
            <a:ext cx="6804" cy="47832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121710" y="257438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458417" y="1674607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11628" r="-1395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4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723559" y="4851284"/>
                <a:ext cx="1574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559" y="4851284"/>
                <a:ext cx="1574149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472268" y="3829997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915141" y="4153163"/>
            <a:ext cx="557127" cy="68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1EE96-21A3-4C90-B17F-8E7429A04997}"/>
              </a:ext>
            </a:extLst>
          </p:cNvPr>
          <p:cNvCxnSpPr/>
          <p:nvPr/>
        </p:nvCxnSpPr>
        <p:spPr>
          <a:xfrm>
            <a:off x="2549562" y="1636295"/>
            <a:ext cx="2924808" cy="36457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5">
            <a:extLst>
              <a:ext uri="{FF2B5EF4-FFF2-40B4-BE49-F238E27FC236}">
                <a16:creationId xmlns:a16="http://schemas.microsoft.com/office/drawing/2014/main" id="{5C3FB858-DF79-4697-AE64-807AE4FB59CB}"/>
              </a:ext>
            </a:extLst>
          </p:cNvPr>
          <p:cNvSpPr/>
          <p:nvPr/>
        </p:nvSpPr>
        <p:spPr>
          <a:xfrm>
            <a:off x="3406485" y="270742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5">
            <a:extLst>
              <a:ext uri="{FF2B5EF4-FFF2-40B4-BE49-F238E27FC236}">
                <a16:creationId xmlns:a16="http://schemas.microsoft.com/office/drawing/2014/main" id="{EF7375B8-BE8F-4D37-87BB-552A44AD98F1}"/>
              </a:ext>
            </a:extLst>
          </p:cNvPr>
          <p:cNvSpPr/>
          <p:nvPr/>
        </p:nvSpPr>
        <p:spPr>
          <a:xfrm>
            <a:off x="4797986" y="443710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15">
            <a:extLst>
              <a:ext uri="{FF2B5EF4-FFF2-40B4-BE49-F238E27FC236}">
                <a16:creationId xmlns:a16="http://schemas.microsoft.com/office/drawing/2014/main" id="{4171EBFF-BB16-4D59-B3FA-CC7175A3E22C}"/>
              </a:ext>
            </a:extLst>
          </p:cNvPr>
          <p:cNvSpPr/>
          <p:nvPr/>
        </p:nvSpPr>
        <p:spPr>
          <a:xfrm>
            <a:off x="5449433" y="527011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/>
              <p:nvPr/>
            </p:nvSpPr>
            <p:spPr>
              <a:xfrm>
                <a:off x="5025111" y="5355352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11" y="5355352"/>
                <a:ext cx="518216" cy="276999"/>
              </a:xfrm>
              <a:prstGeom prst="rect">
                <a:avLst/>
              </a:prstGeom>
              <a:blipFill>
                <a:blip r:embed="rId7"/>
                <a:stretch>
                  <a:fillRect l="-4598" t="-212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/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blipFill>
                <a:blip r:embed="rId8"/>
                <a:stretch>
                  <a:fillRect t="-212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15">
            <a:extLst>
              <a:ext uri="{FF2B5EF4-FFF2-40B4-BE49-F238E27FC236}">
                <a16:creationId xmlns:a16="http://schemas.microsoft.com/office/drawing/2014/main" id="{F9257F96-9A44-4423-94BA-B63A906AA30A}"/>
              </a:ext>
            </a:extLst>
          </p:cNvPr>
          <p:cNvSpPr/>
          <p:nvPr/>
        </p:nvSpPr>
        <p:spPr>
          <a:xfrm>
            <a:off x="2513971" y="163629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5F2E43-E797-4572-805B-019498A3ECA2}"/>
              </a:ext>
            </a:extLst>
          </p:cNvPr>
          <p:cNvCxnSpPr>
            <a:cxnSpLocks/>
          </p:cNvCxnSpPr>
          <p:nvPr/>
        </p:nvCxnSpPr>
        <p:spPr>
          <a:xfrm flipV="1">
            <a:off x="2542758" y="931178"/>
            <a:ext cx="1525903" cy="4338933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/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/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o 34">
            <a:extLst>
              <a:ext uri="{FF2B5EF4-FFF2-40B4-BE49-F238E27FC236}">
                <a16:creationId xmlns:a16="http://schemas.microsoft.com/office/drawing/2014/main" id="{C3CCA599-11EA-4265-AEBD-A3957CE589CB}"/>
              </a:ext>
            </a:extLst>
          </p:cNvPr>
          <p:cNvSpPr/>
          <p:nvPr/>
        </p:nvSpPr>
        <p:spPr>
          <a:xfrm rot="10800000">
            <a:off x="2847177" y="312248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2B2840-6799-445B-BA99-635A65BF45F4}"/>
              </a:ext>
            </a:extLst>
          </p:cNvPr>
          <p:cNvCxnSpPr>
            <a:cxnSpLocks/>
          </p:cNvCxnSpPr>
          <p:nvPr/>
        </p:nvCxnSpPr>
        <p:spPr>
          <a:xfrm>
            <a:off x="2513794" y="2546393"/>
            <a:ext cx="3192420" cy="272371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/>
              <p:nvPr/>
            </p:nvSpPr>
            <p:spPr>
              <a:xfrm>
                <a:off x="977303" y="2651103"/>
                <a:ext cx="16893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3" y="2651103"/>
                <a:ext cx="1689309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13C616-0240-4046-84EF-B19C9A5DBFC3}"/>
              </a:ext>
            </a:extLst>
          </p:cNvPr>
          <p:cNvCxnSpPr>
            <a:cxnSpLocks/>
          </p:cNvCxnSpPr>
          <p:nvPr/>
        </p:nvCxnSpPr>
        <p:spPr>
          <a:xfrm flipV="1">
            <a:off x="2486568" y="2798249"/>
            <a:ext cx="497276" cy="3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15">
            <a:extLst>
              <a:ext uri="{FF2B5EF4-FFF2-40B4-BE49-F238E27FC236}">
                <a16:creationId xmlns:a16="http://schemas.microsoft.com/office/drawing/2014/main" id="{3322188C-E67C-478B-BBEB-B50C859007C8}"/>
              </a:ext>
            </a:extLst>
          </p:cNvPr>
          <p:cNvSpPr/>
          <p:nvPr/>
        </p:nvSpPr>
        <p:spPr>
          <a:xfrm>
            <a:off x="3450279" y="3325499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15">
            <a:extLst>
              <a:ext uri="{FF2B5EF4-FFF2-40B4-BE49-F238E27FC236}">
                <a16:creationId xmlns:a16="http://schemas.microsoft.com/office/drawing/2014/main" id="{1EE8F74B-7DB5-41C3-AD82-05A5643E3F86}"/>
              </a:ext>
            </a:extLst>
          </p:cNvPr>
          <p:cNvSpPr/>
          <p:nvPr/>
        </p:nvSpPr>
        <p:spPr>
          <a:xfrm>
            <a:off x="5134440" y="475281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/>
              <p:nvPr/>
            </p:nvSpPr>
            <p:spPr>
              <a:xfrm>
                <a:off x="5765024" y="5356782"/>
                <a:ext cx="51821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24" y="5356782"/>
                <a:ext cx="518216" cy="276999"/>
              </a:xfrm>
              <a:prstGeom prst="rect">
                <a:avLst/>
              </a:prstGeom>
              <a:blipFill>
                <a:blip r:embed="rId12"/>
                <a:stretch>
                  <a:fillRect l="-10345" t="-2128" r="-12644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4E99D7-A2C5-4B74-BBC6-B9342A7E0A15}"/>
              </a:ext>
            </a:extLst>
          </p:cNvPr>
          <p:cNvCxnSpPr>
            <a:cxnSpLocks/>
          </p:cNvCxnSpPr>
          <p:nvPr/>
        </p:nvCxnSpPr>
        <p:spPr>
          <a:xfrm>
            <a:off x="5543327" y="5525592"/>
            <a:ext cx="229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/>
              <p:nvPr/>
            </p:nvSpPr>
            <p:spPr>
              <a:xfrm>
                <a:off x="1949933" y="232211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3" y="2322110"/>
                <a:ext cx="518216" cy="276999"/>
              </a:xfrm>
              <a:prstGeom prst="rect">
                <a:avLst/>
              </a:prstGeom>
              <a:blipFill>
                <a:blip r:embed="rId13"/>
                <a:stretch>
                  <a:fillRect l="-4598" t="-2128" r="-6897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A8361C-FFAD-43BD-9199-274EA77E4645}"/>
              </a:ext>
            </a:extLst>
          </p:cNvPr>
          <p:cNvCxnSpPr>
            <a:cxnSpLocks/>
          </p:cNvCxnSpPr>
          <p:nvPr/>
        </p:nvCxnSpPr>
        <p:spPr>
          <a:xfrm flipH="1">
            <a:off x="2216005" y="1870779"/>
            <a:ext cx="15240" cy="38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/>
              <p:nvPr/>
            </p:nvSpPr>
            <p:spPr>
              <a:xfrm>
                <a:off x="6115051" y="418504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1" y="4185040"/>
                <a:ext cx="518216" cy="276999"/>
              </a:xfrm>
              <a:prstGeom prst="rect">
                <a:avLst/>
              </a:prstGeom>
              <a:blipFill>
                <a:blip r:embed="rId14"/>
                <a:stretch>
                  <a:fillRect t="-2128" b="-127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/>
              <p:nvPr/>
            </p:nvSpPr>
            <p:spPr>
              <a:xfrm>
                <a:off x="4531486" y="1017221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86" y="1017221"/>
                <a:ext cx="518216" cy="276999"/>
              </a:xfrm>
              <a:prstGeom prst="rect">
                <a:avLst/>
              </a:prstGeom>
              <a:blipFill>
                <a:blip r:embed="rId15"/>
                <a:stretch>
                  <a:fillRect t="-2128" b="-127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/>
              <p:nvPr/>
            </p:nvSpPr>
            <p:spPr>
              <a:xfrm>
                <a:off x="8931509" y="1758051"/>
                <a:ext cx="1000530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09" y="1758051"/>
                <a:ext cx="100053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6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/>
      <p:bldP spid="25" grpId="0" animBg="1"/>
      <p:bldP spid="26" grpId="0" animBg="1"/>
      <p:bldP spid="30" grpId="0" animBg="1"/>
      <p:bldP spid="31" grpId="0" animBg="1"/>
      <p:bldP spid="36" grpId="0" animBg="1"/>
      <p:bldP spid="39" grpId="0"/>
      <p:bldP spid="47" grpId="0" animBg="1"/>
      <p:bldP spid="48" grpId="0" animBg="1"/>
      <p:bldP spid="49" grpId="0" animBg="1"/>
      <p:bldP spid="54" grpId="0" animBg="1"/>
      <p:bldP spid="60" grpId="0" animBg="1"/>
      <p:bldP spid="67" grpId="0" animBg="1"/>
      <p:bldP spid="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Changes in goods prices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An increase in the price of good 2 (capital intensive) leads to: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Reduction in wages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rises in the diagram)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Increase in the rental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falls in the diagram)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Given that capital became relatively more expensive, firms in both sectors use </a:t>
                </a:r>
                <a:r>
                  <a:rPr lang="en-US" sz="2400" u="sng" dirty="0"/>
                  <a:t>relatively</a:t>
                </a:r>
                <a:r>
                  <a:rPr lang="en-US" sz="2400" dirty="0"/>
                  <a:t> more labor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As a result, capital-labor ratios fall in both sectors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5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Mechanism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Increase in price incentivizes firms in sector 2 to expand production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They need capital and labor, but relatively more capital, since their technology is capital-intensive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 These factors come from sector 1, that is shrinking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Sector 2 firms demand relatively more capital; but sector 1 releases relatively more labor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At initial prices, there is an excess demand for capital and excess supply of labor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Therefore, price of labor (wage) falls and price of capital (rental rate) increases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We end up with an expansion of sector 2, contraction of sector 1, lower wages and higher rental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1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Summarizing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 anchor="ctr">
            <a:normAutofit/>
          </a:bodyPr>
          <a:lstStyle/>
          <a:p>
            <a:pPr marL="128016" lvl="1" indent="0" algn="ctr">
              <a:spcAft>
                <a:spcPts val="120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KEY RESULT</a:t>
            </a:r>
          </a:p>
          <a:p>
            <a:pPr marL="128016" lvl="1" indent="0" algn="ctr">
              <a:spcAft>
                <a:spcPts val="1200"/>
              </a:spcAft>
              <a:buNone/>
            </a:pPr>
            <a:r>
              <a:rPr lang="en-US" sz="2400" dirty="0"/>
              <a:t>An increase in price of a good increases the reward of the factor used intensively in the production of that good and reduces the reward </a:t>
            </a:r>
            <a:br>
              <a:rPr lang="en-US" sz="2400" dirty="0"/>
            </a:br>
            <a:r>
              <a:rPr lang="en-US" sz="2400" dirty="0"/>
              <a:t>of the other factor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95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Comments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Real effects on factor prices: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pt-BR" sz="2000" dirty="0"/>
                  <a:t>rises,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dirty="0"/>
                  <a:t> will grow more than proportionally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/>
                  <a:t>rises,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2000" dirty="0"/>
                  <a:t> will grow more than proportionally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For instance, take the 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pt-BR" sz="2400" dirty="0"/>
                  <a:t>increases (for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) 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In the diagram, the orange line shows by how much the unit-value isoquant has shifted, that is, the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/>
                  <a:t> reduction is higher than that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pt-BR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∆(1/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∆(1/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Therefore, the increase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000" dirty="0"/>
                  <a:t> is larger than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rise; real wage increases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fall; real rental rate decreases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t="-722" r="-1192" b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840C9C-F6CD-421E-AC67-096A1405D2DC}"/>
              </a:ext>
            </a:extLst>
          </p:cNvPr>
          <p:cNvSpPr txBox="1"/>
          <p:nvPr/>
        </p:nvSpPr>
        <p:spPr>
          <a:xfrm>
            <a:off x="2556977" y="1093153"/>
            <a:ext cx="3219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Eli Heckscher</a:t>
            </a:r>
          </a:p>
          <a:p>
            <a:r>
              <a:rPr lang="en-US" sz="2400" dirty="0"/>
              <a:t>1879-1952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72A98-BA41-46FD-8F32-D74D45CD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115C0-5AA9-4637-9C5B-DE211DDB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Resultado de imagem para eli heckscher">
            <a:extLst>
              <a:ext uri="{FF2B5EF4-FFF2-40B4-BE49-F238E27FC236}">
                <a16:creationId xmlns:a16="http://schemas.microsoft.com/office/drawing/2014/main" id="{68B9FCDB-4F72-4097-B52E-09A7DC22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77" y="2014537"/>
            <a:ext cx="2095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ertil ohlin">
            <a:extLst>
              <a:ext uri="{FF2B5EF4-FFF2-40B4-BE49-F238E27FC236}">
                <a16:creationId xmlns:a16="http://schemas.microsoft.com/office/drawing/2014/main" id="{A07849B4-31C8-4325-BFD2-53C5985D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44" y="2109787"/>
            <a:ext cx="1905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9F967-0E42-435E-971C-953BE8F1D46C}"/>
              </a:ext>
            </a:extLst>
          </p:cNvPr>
          <p:cNvSpPr txBox="1"/>
          <p:nvPr/>
        </p:nvSpPr>
        <p:spPr>
          <a:xfrm>
            <a:off x="7046944" y="1093153"/>
            <a:ext cx="3219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Bertil</a:t>
            </a:r>
            <a:r>
              <a:rPr lang="en-US" sz="2400" dirty="0"/>
              <a:t> Ohlin</a:t>
            </a:r>
          </a:p>
          <a:p>
            <a:r>
              <a:rPr lang="en-US" sz="2400" dirty="0"/>
              <a:t>1899-1979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29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9C71B-C452-4AF9-9444-98046021F958}"/>
              </a:ext>
            </a:extLst>
          </p:cNvPr>
          <p:cNvCxnSpPr>
            <a:cxnSpLocks/>
          </p:cNvCxnSpPr>
          <p:nvPr/>
        </p:nvCxnSpPr>
        <p:spPr>
          <a:xfrm flipV="1">
            <a:off x="2563847" y="3221372"/>
            <a:ext cx="5699309" cy="2048740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>
            <a:cxnSpLocks/>
          </p:cNvCxnSpPr>
          <p:nvPr/>
        </p:nvCxnSpPr>
        <p:spPr>
          <a:xfrm flipH="1" flipV="1">
            <a:off x="2549388" y="647533"/>
            <a:ext cx="6804" cy="47832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237591" y="5282005"/>
            <a:ext cx="57015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10800000">
            <a:off x="3121710" y="257438"/>
            <a:ext cx="3471356" cy="3135428"/>
          </a:xfrm>
          <a:prstGeom prst="arc">
            <a:avLst>
              <a:gd name="adj1" fmla="val 1717889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co 34"/>
          <p:cNvSpPr/>
          <p:nvPr/>
        </p:nvSpPr>
        <p:spPr>
          <a:xfrm rot="10800000">
            <a:off x="4458417" y="1674607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23" y="671850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/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F99D4A-B89C-49E9-90A8-C6C5A43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73" y="513480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6977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/>
              <p:nvPr/>
            </p:nvSpPr>
            <p:spPr>
              <a:xfrm>
                <a:off x="5127566" y="4542035"/>
                <a:ext cx="15741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F67A033-174B-4A18-8599-3EACB3D7D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66" y="4542035"/>
                <a:ext cx="1574149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/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0978A3-9965-47F8-9903-54BC63D49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27" y="3052293"/>
                <a:ext cx="1590820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BB01C8-EF8F-45A4-B06D-E6E51DBBE5CD}"/>
              </a:ext>
            </a:extLst>
          </p:cNvPr>
          <p:cNvSpPr txBox="1"/>
          <p:nvPr/>
        </p:nvSpPr>
        <p:spPr>
          <a:xfrm>
            <a:off x="7472268" y="3829997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1</a:t>
            </a:r>
          </a:p>
          <a:p>
            <a:r>
              <a:rPr lang="en-US" dirty="0"/>
              <a:t>(labor intensive)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EAD934-D86E-4157-9510-8308F45E8CA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633267" y="4153163"/>
            <a:ext cx="839001" cy="41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0B2735-5C7A-42DE-A5BF-09AB7A38FEAF}"/>
              </a:ext>
            </a:extLst>
          </p:cNvPr>
          <p:cNvSpPr txBox="1"/>
          <p:nvPr/>
        </p:nvSpPr>
        <p:spPr>
          <a:xfrm>
            <a:off x="5980747" y="2127383"/>
            <a:ext cx="186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2</a:t>
            </a:r>
          </a:p>
          <a:p>
            <a:r>
              <a:rPr lang="en-US" dirty="0"/>
              <a:t>(capital intensive)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22D5FF-87D3-4FDD-B5C3-47003FC9931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5360331" y="2450549"/>
            <a:ext cx="620416" cy="46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1EE96-21A3-4C90-B17F-8E7429A04997}"/>
              </a:ext>
            </a:extLst>
          </p:cNvPr>
          <p:cNvCxnSpPr>
            <a:cxnSpLocks/>
          </p:cNvCxnSpPr>
          <p:nvPr/>
        </p:nvCxnSpPr>
        <p:spPr>
          <a:xfrm>
            <a:off x="2549562" y="1636295"/>
            <a:ext cx="3365078" cy="419449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5">
            <a:extLst>
              <a:ext uri="{FF2B5EF4-FFF2-40B4-BE49-F238E27FC236}">
                <a16:creationId xmlns:a16="http://schemas.microsoft.com/office/drawing/2014/main" id="{5C3FB858-DF79-4697-AE64-807AE4FB59CB}"/>
              </a:ext>
            </a:extLst>
          </p:cNvPr>
          <p:cNvSpPr/>
          <p:nvPr/>
        </p:nvSpPr>
        <p:spPr>
          <a:xfrm>
            <a:off x="3406485" y="270742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5">
            <a:extLst>
              <a:ext uri="{FF2B5EF4-FFF2-40B4-BE49-F238E27FC236}">
                <a16:creationId xmlns:a16="http://schemas.microsoft.com/office/drawing/2014/main" id="{EF7375B8-BE8F-4D37-87BB-552A44AD98F1}"/>
              </a:ext>
            </a:extLst>
          </p:cNvPr>
          <p:cNvSpPr/>
          <p:nvPr/>
        </p:nvSpPr>
        <p:spPr>
          <a:xfrm>
            <a:off x="4797986" y="443710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15">
            <a:extLst>
              <a:ext uri="{FF2B5EF4-FFF2-40B4-BE49-F238E27FC236}">
                <a16:creationId xmlns:a16="http://schemas.microsoft.com/office/drawing/2014/main" id="{4171EBFF-BB16-4D59-B3FA-CC7175A3E22C}"/>
              </a:ext>
            </a:extLst>
          </p:cNvPr>
          <p:cNvSpPr/>
          <p:nvPr/>
        </p:nvSpPr>
        <p:spPr>
          <a:xfrm>
            <a:off x="5449433" y="5270111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/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BBF492-5E9F-4DF8-B671-82AAA277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331" y="5383470"/>
                <a:ext cx="518216" cy="276999"/>
              </a:xfrm>
              <a:prstGeom prst="rect">
                <a:avLst/>
              </a:prstGeom>
              <a:blipFill>
                <a:blip r:embed="rId7"/>
                <a:stretch>
                  <a:fillRect l="-4598"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/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003A90-2AC7-4C30-B17B-01B32165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52" y="1575994"/>
                <a:ext cx="518216" cy="276999"/>
              </a:xfrm>
              <a:prstGeom prst="rect">
                <a:avLst/>
              </a:prstGeom>
              <a:blipFill>
                <a:blip r:embed="rId8"/>
                <a:stretch>
                  <a:fillRect t="-212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15">
            <a:extLst>
              <a:ext uri="{FF2B5EF4-FFF2-40B4-BE49-F238E27FC236}">
                <a16:creationId xmlns:a16="http://schemas.microsoft.com/office/drawing/2014/main" id="{F9257F96-9A44-4423-94BA-B63A906AA30A}"/>
              </a:ext>
            </a:extLst>
          </p:cNvPr>
          <p:cNvSpPr/>
          <p:nvPr/>
        </p:nvSpPr>
        <p:spPr>
          <a:xfrm>
            <a:off x="2513971" y="163629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5F2E43-E797-4572-805B-019498A3ECA2}"/>
              </a:ext>
            </a:extLst>
          </p:cNvPr>
          <p:cNvCxnSpPr>
            <a:cxnSpLocks/>
          </p:cNvCxnSpPr>
          <p:nvPr/>
        </p:nvCxnSpPr>
        <p:spPr>
          <a:xfrm flipV="1">
            <a:off x="2542758" y="931178"/>
            <a:ext cx="1525903" cy="4338933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/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0CF7-F32B-444E-AB8A-F4958CB5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93" y="3042407"/>
                <a:ext cx="518216" cy="2769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/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2D9B16-984C-48B6-804F-F0421C4F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00" y="568850"/>
                <a:ext cx="518216" cy="2769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o 34">
            <a:extLst>
              <a:ext uri="{FF2B5EF4-FFF2-40B4-BE49-F238E27FC236}">
                <a16:creationId xmlns:a16="http://schemas.microsoft.com/office/drawing/2014/main" id="{C3CCA599-11EA-4265-AEBD-A3957CE589CB}"/>
              </a:ext>
            </a:extLst>
          </p:cNvPr>
          <p:cNvSpPr/>
          <p:nvPr/>
        </p:nvSpPr>
        <p:spPr>
          <a:xfrm rot="10800000">
            <a:off x="4038082" y="1864283"/>
            <a:ext cx="3471356" cy="3448971"/>
          </a:xfrm>
          <a:prstGeom prst="arc">
            <a:avLst>
              <a:gd name="adj1" fmla="val 17047314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2B2840-6799-445B-BA99-635A65BF45F4}"/>
              </a:ext>
            </a:extLst>
          </p:cNvPr>
          <p:cNvCxnSpPr>
            <a:cxnSpLocks/>
          </p:cNvCxnSpPr>
          <p:nvPr/>
        </p:nvCxnSpPr>
        <p:spPr>
          <a:xfrm>
            <a:off x="2563847" y="1073837"/>
            <a:ext cx="2100736" cy="420816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/>
              <p:nvPr/>
            </p:nvSpPr>
            <p:spPr>
              <a:xfrm>
                <a:off x="2714793" y="4904012"/>
                <a:ext cx="1620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2D94C2-1036-4B4F-87EB-B2C3014B0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93" y="4904012"/>
                <a:ext cx="1620636" cy="307777"/>
              </a:xfrm>
              <a:prstGeom prst="rect">
                <a:avLst/>
              </a:prstGeom>
              <a:blipFill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13C616-0240-4046-84EF-B19C9A5DBFC3}"/>
              </a:ext>
            </a:extLst>
          </p:cNvPr>
          <p:cNvCxnSpPr>
            <a:cxnSpLocks/>
          </p:cNvCxnSpPr>
          <p:nvPr/>
        </p:nvCxnSpPr>
        <p:spPr>
          <a:xfrm flipV="1">
            <a:off x="4237289" y="5048616"/>
            <a:ext cx="497276" cy="3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15">
            <a:extLst>
              <a:ext uri="{FF2B5EF4-FFF2-40B4-BE49-F238E27FC236}">
                <a16:creationId xmlns:a16="http://schemas.microsoft.com/office/drawing/2014/main" id="{3322188C-E67C-478B-BBEB-B50C859007C8}"/>
              </a:ext>
            </a:extLst>
          </p:cNvPr>
          <p:cNvSpPr/>
          <p:nvPr/>
        </p:nvSpPr>
        <p:spPr>
          <a:xfrm>
            <a:off x="4187413" y="4335804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15">
            <a:extLst>
              <a:ext uri="{FF2B5EF4-FFF2-40B4-BE49-F238E27FC236}">
                <a16:creationId xmlns:a16="http://schemas.microsoft.com/office/drawing/2014/main" id="{1EE8F74B-7DB5-41C3-AD82-05A5643E3F86}"/>
              </a:ext>
            </a:extLst>
          </p:cNvPr>
          <p:cNvSpPr/>
          <p:nvPr/>
        </p:nvSpPr>
        <p:spPr>
          <a:xfrm>
            <a:off x="3233072" y="2404162"/>
            <a:ext cx="49876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/>
              <p:nvPr/>
            </p:nvSpPr>
            <p:spPr>
              <a:xfrm>
                <a:off x="4405475" y="5386601"/>
                <a:ext cx="51821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6CC2E3-2D69-4EC6-9FD6-BAE32713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75" y="5386601"/>
                <a:ext cx="518216" cy="276999"/>
              </a:xfrm>
              <a:prstGeom prst="rect">
                <a:avLst/>
              </a:prstGeom>
              <a:blipFill>
                <a:blip r:embed="rId12"/>
                <a:stretch>
                  <a:fillRect l="-10345" t="-2128" r="-12644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4E99D7-A2C5-4B74-BBC6-B9342A7E0A15}"/>
              </a:ext>
            </a:extLst>
          </p:cNvPr>
          <p:cNvCxnSpPr>
            <a:cxnSpLocks/>
          </p:cNvCxnSpPr>
          <p:nvPr/>
        </p:nvCxnSpPr>
        <p:spPr>
          <a:xfrm flipH="1">
            <a:off x="4953000" y="5521970"/>
            <a:ext cx="362881" cy="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/>
              <p:nvPr/>
            </p:nvSpPr>
            <p:spPr>
              <a:xfrm>
                <a:off x="1938700" y="985422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A4456BA-D95C-4260-A2C7-3A60F976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00" y="985422"/>
                <a:ext cx="518216" cy="276999"/>
              </a:xfrm>
              <a:prstGeom prst="rect">
                <a:avLst/>
              </a:prstGeom>
              <a:blipFill>
                <a:blip r:embed="rId13"/>
                <a:stretch>
                  <a:fillRect l="-3448" t="-2128" r="-6897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A8361C-FFAD-43BD-9199-274EA77E4645}"/>
              </a:ext>
            </a:extLst>
          </p:cNvPr>
          <p:cNvCxnSpPr/>
          <p:nvPr/>
        </p:nvCxnSpPr>
        <p:spPr>
          <a:xfrm flipV="1">
            <a:off x="2179320" y="1285281"/>
            <a:ext cx="0" cy="238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2F81DE-1777-429E-B1E6-0F89A60796F1}"/>
              </a:ext>
            </a:extLst>
          </p:cNvPr>
          <p:cNvCxnSpPr>
            <a:cxnSpLocks/>
          </p:cNvCxnSpPr>
          <p:nvPr/>
        </p:nvCxnSpPr>
        <p:spPr>
          <a:xfrm flipV="1">
            <a:off x="2563847" y="3148025"/>
            <a:ext cx="3935278" cy="2113025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/>
              <p:nvPr/>
            </p:nvSpPr>
            <p:spPr>
              <a:xfrm>
                <a:off x="6513410" y="3001702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EF8C909-7367-4F47-93AF-ABD695AB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10" y="3001702"/>
                <a:ext cx="518216" cy="276999"/>
              </a:xfrm>
              <a:prstGeom prst="rect">
                <a:avLst/>
              </a:prstGeom>
              <a:blipFill>
                <a:blip r:embed="rId14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F23FA0-9B3A-43C7-8433-892F10A1FCB3}"/>
              </a:ext>
            </a:extLst>
          </p:cNvPr>
          <p:cNvCxnSpPr>
            <a:cxnSpLocks/>
          </p:cNvCxnSpPr>
          <p:nvPr/>
        </p:nvCxnSpPr>
        <p:spPr>
          <a:xfrm flipV="1">
            <a:off x="2549562" y="819926"/>
            <a:ext cx="1092088" cy="444112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/>
              <p:nvPr/>
            </p:nvSpPr>
            <p:spPr>
              <a:xfrm>
                <a:off x="3329919" y="544344"/>
                <a:ext cx="51821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800663-2D79-423C-9DE2-0FA5C211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9" y="544344"/>
                <a:ext cx="518216" cy="276999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/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Figure 10</a:t>
                </a:r>
              </a:p>
              <a:p>
                <a:pPr algn="ctr"/>
                <a:r>
                  <a:rPr lang="en-US" dirty="0"/>
                  <a:t>The </a:t>
                </a:r>
                <a:r>
                  <a:rPr lang="en-US" dirty="0" err="1"/>
                  <a:t>Stolper</a:t>
                </a:r>
                <a:r>
                  <a:rPr lang="en-US" dirty="0"/>
                  <a:t>-Samuelson Theorem</a:t>
                </a:r>
                <a:br>
                  <a:rPr lang="en-US" dirty="0"/>
                </a:br>
                <a:r>
                  <a:rPr lang="en-US" dirty="0"/>
                  <a:t>(increase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88BB71-9CB0-4F08-ADFD-3D13B4E81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9" y="302468"/>
                <a:ext cx="5863905" cy="984885"/>
              </a:xfrm>
              <a:prstGeom prst="rect">
                <a:avLst/>
              </a:prstGeom>
              <a:blipFill>
                <a:blip r:embed="rId16"/>
                <a:stretch>
                  <a:fillRect t="-4348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/>
              <p:nvPr/>
            </p:nvSpPr>
            <p:spPr>
              <a:xfrm>
                <a:off x="8931509" y="1758051"/>
                <a:ext cx="989886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08BDEE-6B76-4F6D-B33B-77AF89CD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509" y="1758051"/>
                <a:ext cx="98988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0F04AA-F73E-44CD-9308-7FB980D90EFA}"/>
              </a:ext>
            </a:extLst>
          </p:cNvPr>
          <p:cNvCxnSpPr>
            <a:cxnSpLocks/>
          </p:cNvCxnSpPr>
          <p:nvPr/>
        </p:nvCxnSpPr>
        <p:spPr>
          <a:xfrm>
            <a:off x="3403110" y="3425387"/>
            <a:ext cx="2061520" cy="2569641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47BCF-70A7-4438-96E2-28F9CECD14E2}"/>
              </a:ext>
            </a:extLst>
          </p:cNvPr>
          <p:cNvCxnSpPr>
            <a:cxnSpLocks/>
          </p:cNvCxnSpPr>
          <p:nvPr/>
        </p:nvCxnSpPr>
        <p:spPr>
          <a:xfrm flipH="1">
            <a:off x="5360331" y="5833757"/>
            <a:ext cx="47586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F2E4D1-E9CA-4A7D-A341-5D4C00FBE690}"/>
                  </a:ext>
                </a:extLst>
              </p:cNvPr>
              <p:cNvSpPr/>
              <p:nvPr/>
            </p:nvSpPr>
            <p:spPr>
              <a:xfrm>
                <a:off x="5202025" y="5894275"/>
                <a:ext cx="796757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∆(1/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F2E4D1-E9CA-4A7D-A341-5D4C00FBE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025" y="5894275"/>
                <a:ext cx="796757" cy="261610"/>
              </a:xfrm>
              <a:prstGeom prst="rect">
                <a:avLst/>
              </a:prstGeom>
              <a:blipFill>
                <a:blip r:embed="rId1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56BDE-2CB7-4C8D-AC92-9729D1DB6FB7}"/>
              </a:ext>
            </a:extLst>
          </p:cNvPr>
          <p:cNvCxnSpPr>
            <a:cxnSpLocks/>
          </p:cNvCxnSpPr>
          <p:nvPr/>
        </p:nvCxnSpPr>
        <p:spPr>
          <a:xfrm flipH="1">
            <a:off x="4794272" y="6247415"/>
            <a:ext cx="118647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9CF7467-5822-4DB1-9F1C-2430DA237B3C}"/>
                  </a:ext>
                </a:extLst>
              </p:cNvPr>
              <p:cNvSpPr/>
              <p:nvPr/>
            </p:nvSpPr>
            <p:spPr>
              <a:xfrm>
                <a:off x="5003734" y="6279209"/>
                <a:ext cx="770146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∆(1/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9CF7467-5822-4DB1-9F1C-2430DA237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734" y="6279209"/>
                <a:ext cx="770146" cy="261610"/>
              </a:xfrm>
              <a:prstGeom prst="rect">
                <a:avLst/>
              </a:prstGeom>
              <a:blipFill>
                <a:blip r:embed="rId1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8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25" grpId="0" animBg="1"/>
      <p:bldP spid="26" grpId="0" animBg="1"/>
      <p:bldP spid="30" grpId="0" animBg="1"/>
      <p:bldP spid="31" grpId="0" animBg="1"/>
      <p:bldP spid="36" grpId="0" animBg="1"/>
      <p:bldP spid="39" grpId="0"/>
      <p:bldP spid="47" grpId="0" animBg="1"/>
      <p:bldP spid="48" grpId="0" animBg="1"/>
      <p:bldP spid="49" grpId="0" animBg="1"/>
      <p:bldP spid="54" grpId="0" animBg="1"/>
      <p:bldP spid="60" grpId="0" animBg="1"/>
      <p:bldP spid="67" grpId="0" animBg="1"/>
      <p:bldP spid="69" grpId="0" animBg="1"/>
      <p:bldP spid="13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Comments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Similarly for the 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400" dirty="0"/>
                  <a:t>increases (for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) 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In the diagram, you can check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∆(1/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∆(1/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Therefore, the increase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2000" dirty="0"/>
                  <a:t> is larger than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rise; real rental rate increases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fall; real rental rate decreases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Distributive effects</a:t>
                </a:r>
                <a:r>
                  <a:rPr lang="en-US" sz="2400" dirty="0"/>
                  <a:t>: some factors may be unevenly distributed among agents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Capital versus Labor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This creates a link between trade and income distribution</a:t>
                </a:r>
                <a:r>
                  <a:rPr lang="pt-BR" sz="24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r="-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Comments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How can both capital-labor ratios increase if factor endowments are constant?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For instance,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pt-BR" sz="2000" dirty="0"/>
                  <a:t>goes up,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pt-BR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/>
                  <a:t>increase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With higher relative wage, firms use relatively more capital in both sectors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But total quantitites of capital and labor remained constant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This can happen because the sizes of sectors are changing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Labor-intensive sector expands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000" dirty="0"/>
                  <a:t>Capital-intensive sector shrinks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2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stolper-samuelson theorem</a:t>
            </a:r>
            <a:br>
              <a:rPr lang="pt-BR" dirty="0"/>
            </a:br>
            <a:r>
              <a:rPr lang="pt-BR" sz="3000" cap="none" dirty="0"/>
              <a:t>Comments</a:t>
            </a:r>
            <a:endParaRPr lang="en-US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915426"/>
                <a:ext cx="9720071" cy="4393933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Equilibrium in capital market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pt-BR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Or:</a:t>
                </a:r>
                <a:r>
                  <a:rPr lang="en-US" sz="2400" dirty="0"/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can rise, and the above equation still be satisfied: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Sector 1 is expanding: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den>
                    </m:f>
                  </m:oMath>
                </a14:m>
                <a:r>
                  <a:rPr lang="pt-BR" sz="2000" dirty="0"/>
                  <a:t> increases; sector 2 is shrinking: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den>
                    </m:f>
                  </m:oMath>
                </a14:m>
                <a:r>
                  <a:rPr lang="pt-BR" sz="2000" dirty="0"/>
                  <a:t> falls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This movement has be to such that it keeps the LHS of the above equation unchanged</a:t>
                </a:r>
                <a:endParaRPr lang="pt-BR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915426"/>
                <a:ext cx="9720071" cy="4393933"/>
              </a:xfrm>
              <a:blipFill>
                <a:blip r:embed="rId2"/>
                <a:stretch>
                  <a:fillRect t="-971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397D-D577-49AF-B96F-DBD486E4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Economics, UIUC, Fall 2019 - Mauro Rodrigues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Two goods</a:t>
            </a:r>
            <a:r>
              <a:rPr lang="en-US" sz="2400" dirty="0"/>
              <a:t>: good 1 and good 2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Each produced by a separate sector: sector 1 and sector 2</a:t>
            </a:r>
          </a:p>
          <a:p>
            <a:pPr lvl="1"/>
            <a:r>
              <a:rPr lang="pt-BR" sz="2400" dirty="0"/>
              <a:t>Two countries: Home and Foreign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Foreign identified by an asterisk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NO Technological differences across sectors/countries</a:t>
            </a:r>
          </a:p>
          <a:p>
            <a:pPr lvl="1"/>
            <a:r>
              <a:rPr lang="pt-BR" sz="2400" dirty="0"/>
              <a:t>TWO factors of production – capital and labor 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Both fully mobile across sectors (long run)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Immobile across countries</a:t>
            </a:r>
          </a:p>
          <a:p>
            <a:pPr lvl="1"/>
            <a:r>
              <a:rPr lang="pt-BR" sz="2400" dirty="0"/>
              <a:t>Perfect competition</a:t>
            </a:r>
            <a:endParaRPr lang="pt-B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400" dirty="0"/>
              <a:t>Countries are different in their total endowments of capital and labor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More on this later</a:t>
            </a:r>
          </a:p>
          <a:p>
            <a:pPr lvl="1"/>
            <a:r>
              <a:rPr lang="pt-BR" sz="2400" dirty="0"/>
              <a:t>They are identical in all other dimensions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Technology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Preferences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Focus on trade coming only from differences in factor endowments</a:t>
            </a:r>
          </a:p>
          <a:p>
            <a:pPr lvl="1"/>
            <a:r>
              <a:rPr lang="pt-BR" sz="2400" dirty="0"/>
              <a:t>Departures from Ricardian model </a:t>
            </a:r>
            <a:endParaRPr lang="en-US" sz="240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Two factors – implications for income distribution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Identical technologies</a:t>
            </a:r>
          </a:p>
          <a:p>
            <a:pPr lvl="1"/>
            <a:r>
              <a:rPr lang="pt-BR" sz="2400" dirty="0"/>
              <a:t>Still keep perfect competition, homogeneous products, constant returns to scale</a:t>
            </a:r>
            <a:endParaRPr lang="en-US" sz="2000" dirty="0"/>
          </a:p>
          <a:p>
            <a:pPr marL="128016" lvl="1" indent="0">
              <a:buSzPct val="55000"/>
              <a:buNone/>
            </a:pPr>
            <a:endParaRPr lang="en-US" sz="2400" dirty="0"/>
          </a:p>
          <a:p>
            <a:pPr lvl="2">
              <a:buSzPct val="70000"/>
              <a:buFont typeface="Wingdings 3" panose="05040102010807070707" pitchFamily="18" charset="2"/>
              <a:buChar char=""/>
            </a:pPr>
            <a:endParaRPr lang="pt-BR" sz="20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D70D-AB31-4349-B592-4B488D4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Production functions: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production of good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amount of labor hired by sector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amount of capital hired by sector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are the same for both countries (identical tech)</a:t>
                </a:r>
                <a:endParaRPr lang="pt-BR" sz="20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Production functions satisfy constant returns to scale: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If one scales up both inputs by a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2000" dirty="0"/>
                  <a:t>, output is also multiplied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pt-BR" sz="2000" dirty="0"/>
              </a:p>
              <a:p>
                <a:pPr lvl="2">
                  <a:spcAft>
                    <a:spcPts val="600"/>
                  </a:spcAft>
                </a:pPr>
                <a:endParaRPr lang="pt-BR" sz="50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&gt;0, 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sz="2400" b="0" dirty="0"/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/>
                  <a:t>Marginal products: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</a:t>
            </a:r>
            <a:br>
              <a:rPr lang="pt-BR" dirty="0"/>
            </a:br>
            <a:r>
              <a:rPr lang="pt-BR" sz="3000" cap="none" dirty="0"/>
              <a:t>Technology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Marginal products are positive and decreasing: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Increase one input, keeping the other constant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Output increases (MPs positive), but at a decreasing rate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:endParaRPr lang="en-US" sz="240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7240-8B4C-4A39-95A3-2F6E3350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6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10955</TotalTime>
  <Words>3078</Words>
  <Application>Microsoft Office PowerPoint</Application>
  <PresentationFormat>Widescreen</PresentationFormat>
  <Paragraphs>503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Cambria Math</vt:lpstr>
      <vt:lpstr>Tw Cen MT</vt:lpstr>
      <vt:lpstr>Tw Cen MT Condensed</vt:lpstr>
      <vt:lpstr>Wingdings 3</vt:lpstr>
      <vt:lpstr>Integral</vt:lpstr>
      <vt:lpstr>The Heckscher-ohlin model – Part I</vt:lpstr>
      <vt:lpstr>The heckscher-ohlin model Motivation</vt:lpstr>
      <vt:lpstr>The heckscher-ohlin model Motivation</vt:lpstr>
      <vt:lpstr>PowerPoint Presentation</vt:lpstr>
      <vt:lpstr>MODEL Assumptions</vt:lpstr>
      <vt:lpstr>MODEL Assumptions</vt:lpstr>
      <vt:lpstr>MODEL Technology</vt:lpstr>
      <vt:lpstr>MODEL Technology</vt:lpstr>
      <vt:lpstr>MODEL Technology</vt:lpstr>
      <vt:lpstr>MODEL Technology</vt:lpstr>
      <vt:lpstr>MODEL Assumptions</vt:lpstr>
      <vt:lpstr>MODEL Factor endowments</vt:lpstr>
      <vt:lpstr>MODEL Factor endowments</vt:lpstr>
      <vt:lpstr>Micro review Theory of Production</vt:lpstr>
      <vt:lpstr>PowerPoint Presentation</vt:lpstr>
      <vt:lpstr>Micro review Theory of Production</vt:lpstr>
      <vt:lpstr>PowerPoint Presentation</vt:lpstr>
      <vt:lpstr>Micro review Cost minimization</vt:lpstr>
      <vt:lpstr>PowerPoint Presentation</vt:lpstr>
      <vt:lpstr>Micro review Constant Returns to Scale</vt:lpstr>
      <vt:lpstr>PowerPoint Presentation</vt:lpstr>
      <vt:lpstr>PowerPoint Presentation</vt:lpstr>
      <vt:lpstr>PowerPoint Presentation</vt:lpstr>
      <vt:lpstr>Back to the model Two sectors</vt:lpstr>
      <vt:lpstr>PowerPoint Presentation</vt:lpstr>
      <vt:lpstr>Back to the model Unit-value isoquants</vt:lpstr>
      <vt:lpstr>Back to the model Unit-value isoquants</vt:lpstr>
      <vt:lpstr>PowerPoint Presentation</vt:lpstr>
      <vt:lpstr>Back to the model Unit-value isoquants</vt:lpstr>
      <vt:lpstr>PowerPoint Presentation</vt:lpstr>
      <vt:lpstr>The stolper-samuelson theorem Changes in goods prices</vt:lpstr>
      <vt:lpstr>PowerPoint Presentation</vt:lpstr>
      <vt:lpstr>The stolper-samuelson theorem Changes in goods prices</vt:lpstr>
      <vt:lpstr>The stolper-samuelson theorem Mechanism</vt:lpstr>
      <vt:lpstr>PowerPoint Presentation</vt:lpstr>
      <vt:lpstr>The stolper-samuelson theorem Changes in goods prices</vt:lpstr>
      <vt:lpstr>The stolper-samuelson theorem Mechanism</vt:lpstr>
      <vt:lpstr>The stolper-samuelson theorem Summarizing</vt:lpstr>
      <vt:lpstr>The stolper-samuelson theorem Comments</vt:lpstr>
      <vt:lpstr>PowerPoint Presentation</vt:lpstr>
      <vt:lpstr>The stolper-samuelson theorem Comments</vt:lpstr>
      <vt:lpstr>The stolper-samuelson theorem Comments</vt:lpstr>
      <vt:lpstr>The stolper-samuelson theorem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Rodrigues Junior, Mauro</cp:lastModifiedBy>
  <cp:revision>125</cp:revision>
  <dcterms:created xsi:type="dcterms:W3CDTF">2019-10-01T20:20:17Z</dcterms:created>
  <dcterms:modified xsi:type="dcterms:W3CDTF">2020-02-12T16:06:23Z</dcterms:modified>
</cp:coreProperties>
</file>