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4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5" r:id="rId28"/>
    <p:sldId id="286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8DBB-E913-43F5-8D38-815583D7CDDF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160A6-D1CB-412F-89F6-19364D43CB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E793F-9FF9-4244-A5F4-894188264A5E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673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67F32B-BABE-4CFD-A56C-784107FCAA9C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767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C21DA0-9B73-42CA-9842-C01FBB95F6C3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8878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1C883-E037-4EFA-8474-20A15C05DCBF}" type="slidenum">
              <a:rPr lang="pt-BR" altLang="pt-BR" smtClean="0"/>
              <a:pPr/>
              <a:t>19</a:t>
            </a:fld>
            <a:endParaRPr lang="pt-BR" alt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5855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39AEA-9F86-447A-A0A8-5591BF80B6F9}" type="slidenum">
              <a:rPr lang="pt-BR" altLang="pt-BR" smtClean="0"/>
              <a:pPr/>
              <a:t>25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1443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705887-97BA-49D2-B452-1E81A06F5C43}" type="slidenum">
              <a:rPr lang="pt-BR" altLang="pt-BR" smtClean="0"/>
              <a:pPr/>
              <a:t>26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06015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1885-313A-4AA0-944B-04CFA7D1C489}" type="datetimeFigureOut">
              <a:rPr lang="en-US" smtClean="0"/>
              <a:pPr/>
              <a:t>5/2/2023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046C-7B14-44E2-A059-4C84C3D4DCF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hyperlink" Target="http://saludylibertad.8k.com/pcubensis/fotos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7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microsoft.com/office/2007/relationships/hdphoto" Target="../media/hdphoto2.wdp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89706" y="3861048"/>
            <a:ext cx="8497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altLang="pt-BR" sz="2400" b="1" dirty="0">
                <a:latin typeface="Calibri" pitchFamily="34" charset="0"/>
              </a:rPr>
              <a:t> </a:t>
            </a:r>
            <a:r>
              <a:rPr lang="en-US" altLang="pt-BR" sz="2400" b="1" dirty="0" err="1">
                <a:latin typeface="Calibri" pitchFamily="34" charset="0"/>
              </a:rPr>
              <a:t>Pelczar</a:t>
            </a:r>
            <a:r>
              <a:rPr lang="en-US" altLang="pt-BR" sz="2400" b="1" dirty="0">
                <a:latin typeface="Calibri" pitchFamily="34" charset="0"/>
              </a:rPr>
              <a:t> vol. 1, </a:t>
            </a:r>
            <a:r>
              <a:rPr lang="en-US" altLang="pt-BR" sz="2400" b="1" dirty="0" err="1">
                <a:latin typeface="Calibri" pitchFamily="34" charset="0"/>
              </a:rPr>
              <a:t>capítulo</a:t>
            </a:r>
            <a:r>
              <a:rPr lang="en-US" altLang="pt-BR" sz="2400" b="1" dirty="0">
                <a:latin typeface="Calibri" pitchFamily="34" charset="0"/>
              </a:rPr>
              <a:t> 10, </a:t>
            </a:r>
            <a:r>
              <a:rPr lang="en-US" altLang="pt-BR" sz="2400" b="1" dirty="0" err="1">
                <a:latin typeface="Calibri" pitchFamily="34" charset="0"/>
              </a:rPr>
              <a:t>pags</a:t>
            </a:r>
            <a:r>
              <a:rPr lang="en-US" altLang="pt-BR" sz="2400" b="1" dirty="0">
                <a:latin typeface="Calibri" pitchFamily="34" charset="0"/>
              </a:rPr>
              <a:t>. 258-271, 1996</a:t>
            </a:r>
            <a:r>
              <a:rPr lang="en-US" altLang="pt-BR" sz="2400" b="1" dirty="0" smtClean="0">
                <a:latin typeface="Calibri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altLang="pt-BR" sz="2400" b="1" dirty="0">
                <a:latin typeface="Calibri" pitchFamily="34" charset="0"/>
              </a:rPr>
              <a:t> </a:t>
            </a:r>
            <a:r>
              <a:rPr lang="en-US" altLang="pt-BR" sz="2400" b="1" dirty="0" err="1" smtClean="0">
                <a:latin typeface="Calibri" pitchFamily="34" charset="0"/>
              </a:rPr>
              <a:t>Microbiologia</a:t>
            </a:r>
            <a:r>
              <a:rPr lang="en-US" altLang="pt-BR" sz="2400" b="1" dirty="0" smtClean="0">
                <a:latin typeface="Calibri" pitchFamily="34" charset="0"/>
              </a:rPr>
              <a:t> de Brock, p. 555-562. (STOA)</a:t>
            </a:r>
            <a:endParaRPr lang="en-US" altLang="pt-BR" sz="2400" b="1" dirty="0">
              <a:latin typeface="Calibri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Char char="-"/>
            </a:pPr>
            <a:r>
              <a:rPr lang="en-US" altLang="pt-BR" sz="2400" dirty="0">
                <a:latin typeface="Calibri" pitchFamily="34" charset="0"/>
              </a:rPr>
              <a:t> </a:t>
            </a:r>
            <a:r>
              <a:rPr lang="pt-BR" altLang="pt-BR" sz="2400" b="1" dirty="0">
                <a:latin typeface="Calibri" pitchFamily="34" charset="0"/>
              </a:rPr>
              <a:t>Manual de Fitopatologia v. 1, cap. 8, </a:t>
            </a:r>
            <a:r>
              <a:rPr lang="pt-BR" altLang="pt-BR" sz="2400" b="1" dirty="0" smtClean="0">
                <a:latin typeface="Calibri" pitchFamily="34" charset="0"/>
              </a:rPr>
              <a:t>2018.</a:t>
            </a:r>
            <a:endParaRPr lang="pt-BR" altLang="pt-BR" sz="2400" b="1" dirty="0">
              <a:latin typeface="Calibri" pitchFamily="34" charset="0"/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762000" y="-9939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400" b="1" dirty="0">
                <a:solidFill>
                  <a:srgbClr val="FF0000"/>
                </a:solidFill>
                <a:latin typeface="Calibri" pitchFamily="34" charset="0"/>
              </a:rPr>
              <a:t>O</a:t>
            </a:r>
            <a:r>
              <a:rPr lang="en-US" altLang="pt-BR" sz="44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pt-BR" altLang="pt-BR" sz="4400" b="1" dirty="0">
                <a:solidFill>
                  <a:srgbClr val="FF0000"/>
                </a:solidFill>
                <a:latin typeface="Calibri" pitchFamily="34" charset="0"/>
              </a:rPr>
              <a:t> FUNGOS</a:t>
            </a:r>
          </a:p>
        </p:txBody>
      </p:sp>
      <p:pic>
        <p:nvPicPr>
          <p:cNvPr id="5124" name="Picture 6" descr="http://1.bp.blogspot.com/-g8IbAFxKdgc/T99zP-eKgvI/AAAAAAAAADE/WNJ04-LEksA/s1600/cogumelo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836712"/>
            <a:ext cx="3333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8782" y="4708652"/>
            <a:ext cx="1971609" cy="197160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84368" y="6381328"/>
            <a:ext cx="112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5ª. edição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" y="260350"/>
            <a:ext cx="7848600" cy="1223963"/>
            <a:chOff x="113" y="1979"/>
            <a:chExt cx="4944" cy="771"/>
          </a:xfrm>
        </p:grpSpPr>
        <p:sp>
          <p:nvSpPr>
            <p:cNvPr id="14343" name="Text Box 3"/>
            <p:cNvSpPr txBox="1">
              <a:spLocks noChangeArrowheads="1"/>
            </p:cNvSpPr>
            <p:nvPr/>
          </p:nvSpPr>
          <p:spPr bwMode="auto">
            <a:xfrm>
              <a:off x="113" y="1979"/>
              <a:ext cx="25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Wingdings" pitchFamily="2" charset="2"/>
                <a:buChar char="ü"/>
              </a:pPr>
              <a:r>
                <a:rPr lang="pt-BR" altLang="pt-BR" b="1">
                  <a:latin typeface="Calibri" pitchFamily="34" charset="0"/>
                </a:rPr>
                <a:t> Alimentos: </a:t>
              </a:r>
              <a:r>
                <a:rPr lang="pt-BR" altLang="pt-BR">
                  <a:latin typeface="Calibri" pitchFamily="34" charset="0"/>
                </a:rPr>
                <a:t>cogumelos comestíveis</a:t>
              </a:r>
            </a:p>
          </p:txBody>
        </p:sp>
        <p:sp>
          <p:nvSpPr>
            <p:cNvPr id="14344" name="Text Box 4"/>
            <p:cNvSpPr txBox="1">
              <a:spLocks noChangeArrowheads="1"/>
            </p:cNvSpPr>
            <p:nvPr/>
          </p:nvSpPr>
          <p:spPr bwMode="auto">
            <a:xfrm>
              <a:off x="2777" y="1979"/>
              <a:ext cx="20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>
                  <a:latin typeface="Calibri" pitchFamily="34" charset="0"/>
                </a:rPr>
                <a:t>Champignom: </a:t>
              </a:r>
              <a:r>
                <a:rPr lang="pt-BR" altLang="pt-BR" i="1">
                  <a:latin typeface="Calibri" pitchFamily="34" charset="0"/>
                </a:rPr>
                <a:t>Agaricus bisporus</a:t>
              </a:r>
            </a:p>
            <a:p>
              <a:pPr eaLnBrk="1" hangingPunct="1"/>
              <a:r>
                <a:rPr lang="pt-BR" altLang="pt-BR">
                  <a:latin typeface="Calibri" pitchFamily="34" charset="0"/>
                </a:rPr>
                <a:t>Shiitake: </a:t>
              </a:r>
              <a:r>
                <a:rPr lang="pt-BR" altLang="pt-BR" i="1">
                  <a:latin typeface="Calibri" pitchFamily="34" charset="0"/>
                </a:rPr>
                <a:t>Lentinula edodes</a:t>
              </a:r>
            </a:p>
            <a:p>
              <a:pPr eaLnBrk="1" hangingPunct="1"/>
              <a:r>
                <a:rPr lang="pt-BR" altLang="pt-BR">
                  <a:latin typeface="Calibri" pitchFamily="34" charset="0"/>
                </a:rPr>
                <a:t>Cogumelo do sol: </a:t>
              </a:r>
              <a:r>
                <a:rPr lang="pt-BR" altLang="pt-BR" i="1">
                  <a:latin typeface="Calibri" pitchFamily="34" charset="0"/>
                </a:rPr>
                <a:t>A. blazei</a:t>
              </a:r>
            </a:p>
            <a:p>
              <a:pPr eaLnBrk="1" hangingPunct="1"/>
              <a:r>
                <a:rPr lang="pt-BR" altLang="pt-BR" i="1">
                  <a:latin typeface="Calibri" pitchFamily="34" charset="0"/>
                </a:rPr>
                <a:t>Boletus, Pleurotus, Flamullina</a:t>
              </a:r>
            </a:p>
          </p:txBody>
        </p:sp>
        <p:sp>
          <p:nvSpPr>
            <p:cNvPr id="14346" name="Rectangle 6"/>
            <p:cNvSpPr>
              <a:spLocks noChangeArrowheads="1"/>
            </p:cNvSpPr>
            <p:nvPr/>
          </p:nvSpPr>
          <p:spPr bwMode="auto">
            <a:xfrm>
              <a:off x="2789" y="1979"/>
              <a:ext cx="2268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altLang="pt-BR">
                <a:latin typeface="Calibri" pitchFamily="34" charset="0"/>
              </a:endParaRPr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 flipH="1">
              <a:off x="2608" y="2115"/>
              <a:ext cx="181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39" name="Picture 8" descr="Shiit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644900"/>
            <a:ext cx="20701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Agaricus_bispo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33500"/>
            <a:ext cx="38750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" descr="Boletus_edulis(mgw-0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813" y="1612900"/>
            <a:ext cx="395287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3" descr="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6513" y="4589463"/>
            <a:ext cx="2984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925" y="476250"/>
            <a:ext cx="9047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sz="2000" b="1">
                <a:latin typeface="Calibri" pitchFamily="34" charset="0"/>
              </a:rPr>
              <a:t> Produção de substâncias úteis: medicamentos, ác. orgânicos, hormônios vegetais</a:t>
            </a:r>
          </a:p>
          <a:p>
            <a:pPr eaLnBrk="1" hangingPunct="1"/>
            <a:r>
              <a:rPr lang="pt-BR" altLang="pt-BR" sz="2000" b="1">
                <a:latin typeface="Calibri" pitchFamily="34" charset="0"/>
              </a:rPr>
              <a:t>     (ex: ác. Cítrico da Coca-Cola  é produzido por uma espécie de </a:t>
            </a:r>
            <a:r>
              <a:rPr lang="pt-BR" altLang="pt-BR" sz="2000" b="1" i="1">
                <a:latin typeface="Calibri" pitchFamily="34" charset="0"/>
              </a:rPr>
              <a:t>Aspergillus</a:t>
            </a:r>
            <a:r>
              <a:rPr lang="pt-BR" altLang="pt-BR" sz="2000" b="1">
                <a:latin typeface="Calibri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ü"/>
            </a:pPr>
            <a:endParaRPr lang="pt-BR" altLang="pt-BR" sz="2000" b="1">
              <a:latin typeface="Calibri" pitchFamily="34" charset="0"/>
            </a:endParaRPr>
          </a:p>
        </p:txBody>
      </p:sp>
      <p:pic>
        <p:nvPicPr>
          <p:cNvPr id="15363" name="Picture 3" descr="coke-citric ac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239236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le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3" y="1377950"/>
            <a:ext cx="28797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Penicill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392238"/>
            <a:ext cx="25923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808538" y="35210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>
                <a:solidFill>
                  <a:srgbClr val="FF9900"/>
                </a:solidFill>
                <a:latin typeface="Calibri" pitchFamily="34" charset="0"/>
              </a:rPr>
              <a:t>A. Fleming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099300" y="35671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i="1">
                <a:latin typeface="Calibri" pitchFamily="34" charset="0"/>
              </a:rPr>
              <a:t>P. notatum</a:t>
            </a:r>
          </a:p>
        </p:txBody>
      </p:sp>
      <p:pic>
        <p:nvPicPr>
          <p:cNvPr id="15368" name="Picture 8" descr="lip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4076700"/>
            <a:ext cx="16303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pro_reflo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4149725"/>
            <a:ext cx="2076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index_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5229225"/>
            <a:ext cx="31686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ok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940300"/>
            <a:ext cx="15049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CaixaDeTexto 11"/>
          <p:cNvSpPr txBox="1">
            <a:spLocks noChangeArrowheads="1"/>
          </p:cNvSpPr>
          <p:nvPr/>
        </p:nvSpPr>
        <p:spPr bwMode="auto">
          <a:xfrm>
            <a:off x="6862763" y="4581525"/>
            <a:ext cx="877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/>
              <a:t>Floratil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4925" y="692150"/>
            <a:ext cx="643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Maturação de queijos: </a:t>
            </a:r>
            <a:r>
              <a:rPr lang="pt-BR" altLang="pt-BR">
                <a:latin typeface="Calibri" pitchFamily="34" charset="0"/>
              </a:rPr>
              <a:t>Roquefort, gorgonzola, camembert</a:t>
            </a:r>
            <a:endParaRPr lang="pt-BR" altLang="pt-BR" b="1">
              <a:latin typeface="Calibri" pitchFamily="34" charset="0"/>
            </a:endParaRPr>
          </a:p>
        </p:txBody>
      </p:sp>
      <p:pic>
        <p:nvPicPr>
          <p:cNvPr id="16387" name="Picture 3" descr="gorgonz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35274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amemb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27538"/>
            <a:ext cx="3797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Gorgonz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3671888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724525" y="1268413"/>
          <a:ext cx="25987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oto do Photo Editor" r:id="rId3" imgW="1561905" imgH="2381582" progId="">
                  <p:embed/>
                </p:oleObj>
              </mc:Choice>
              <mc:Fallback>
                <p:oleObj name="Foto do Photo Editor" r:id="rId3" imgW="1561905" imgH="2381582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268413"/>
                        <a:ext cx="2598738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74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t-BR" altLang="pt-BR" sz="2000" b="1">
                <a:latin typeface="Calibri" pitchFamily="34" charset="0"/>
              </a:rPr>
              <a:t> </a:t>
            </a:r>
            <a:r>
              <a:rPr lang="pt-BR" altLang="pt-BR" sz="2400" b="1">
                <a:latin typeface="Calibri" pitchFamily="34" charset="0"/>
              </a:rPr>
              <a:t>Biodegradação (descontaminação dos solos e das águas)</a:t>
            </a:r>
          </a:p>
        </p:txBody>
      </p:sp>
      <p:pic>
        <p:nvPicPr>
          <p:cNvPr id="1028" name="Picture 4" descr="pesticid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981075"/>
            <a:ext cx="43195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ungos_pesticid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221163"/>
            <a:ext cx="3097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272088" y="5511800"/>
            <a:ext cx="1946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 i="1">
                <a:latin typeface="Calibri" pitchFamily="34" charset="0"/>
              </a:rPr>
              <a:t>Penicillium,</a:t>
            </a:r>
          </a:p>
          <a:p>
            <a:pPr eaLnBrk="1" hangingPunct="1"/>
            <a:r>
              <a:rPr lang="pt-BR" altLang="pt-BR" sz="2000" b="1" i="1">
                <a:latin typeface="Calibri" pitchFamily="34" charset="0"/>
              </a:rPr>
              <a:t>Trametes,</a:t>
            </a:r>
          </a:p>
          <a:p>
            <a:pPr eaLnBrk="1" hangingPunct="1"/>
            <a:r>
              <a:rPr lang="pt-BR" altLang="pt-BR" sz="2000" b="1" i="1">
                <a:latin typeface="Calibri" pitchFamily="34" charset="0"/>
              </a:rPr>
              <a:t>Psilocybe, </a:t>
            </a:r>
            <a:r>
              <a:rPr lang="pt-BR" altLang="pt-BR" sz="2000" b="1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16632"/>
            <a:ext cx="312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 dirty="0">
                <a:latin typeface="Calibri" pitchFamily="34" charset="0"/>
              </a:rPr>
              <a:t> Doenças em seres </a:t>
            </a:r>
            <a:r>
              <a:rPr lang="pt-BR" altLang="pt-BR" b="1" dirty="0" smtClean="0">
                <a:latin typeface="Calibri" pitchFamily="34" charset="0"/>
              </a:rPr>
              <a:t>humanos</a:t>
            </a:r>
            <a:endParaRPr lang="pt-BR" altLang="pt-BR" b="1" dirty="0">
              <a:latin typeface="Calibri" pitchFamily="34" charset="0"/>
            </a:endParaRPr>
          </a:p>
        </p:txBody>
      </p:sp>
      <p:pic>
        <p:nvPicPr>
          <p:cNvPr id="17414" name="Picture 25" descr="micosis superfi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052887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6" name="Picture 2" descr="Resultado de imagem para onicomi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286250" cy="28575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827584" y="548680"/>
            <a:ext cx="217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Micoses, pé de atleta</a:t>
            </a:r>
            <a:endParaRPr lang="en-US" dirty="0"/>
          </a:p>
        </p:txBody>
      </p:sp>
      <p:pic>
        <p:nvPicPr>
          <p:cNvPr id="47108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3168352" cy="2901545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076056" y="4509120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Infecções mais agressivas</a:t>
            </a:r>
          </a:p>
          <a:p>
            <a:r>
              <a:rPr lang="pt-BR" dirty="0" smtClean="0"/>
              <a:t>em indivíduos </a:t>
            </a:r>
            <a:r>
              <a:rPr lang="pt-BR" dirty="0" err="1" smtClean="0"/>
              <a:t>imunodeprimidos</a:t>
            </a:r>
            <a:endParaRPr lang="pt-BR" dirty="0" smtClean="0"/>
          </a:p>
          <a:p>
            <a:r>
              <a:rPr lang="pt-BR" dirty="0" smtClean="0"/>
              <a:t>(órgãos internos)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errugemfolh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3"/>
            <a:ext cx="3168352" cy="464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04048" y="5589240"/>
            <a:ext cx="340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LFN 0424 – FITOPATOLOGIA</a:t>
            </a:r>
          </a:p>
          <a:p>
            <a:r>
              <a:rPr lang="pt-BR" dirty="0" smtClean="0"/>
              <a:t>LFN 0425 – PATOLOGIA FLORESTAL</a:t>
            </a:r>
            <a:endParaRPr lang="en-US" dirty="0"/>
          </a:p>
        </p:txBody>
      </p:sp>
      <p:pic>
        <p:nvPicPr>
          <p:cNvPr id="4" name="Picture 4" descr="alternaria_bat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00062"/>
            <a:ext cx="3008511" cy="24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Resultado de imagem para armillaria ostoyae maior ser vivo mundo"/>
          <p:cNvPicPr>
            <a:picLocks noChangeAspect="1" noChangeArrowheads="1"/>
          </p:cNvPicPr>
          <p:nvPr/>
        </p:nvPicPr>
        <p:blipFill>
          <a:blip r:embed="rId4" cstate="print"/>
          <a:srcRect b="8118"/>
          <a:stretch>
            <a:fillRect/>
          </a:stretch>
        </p:blipFill>
        <p:spPr bwMode="auto">
          <a:xfrm>
            <a:off x="467544" y="3645024"/>
            <a:ext cx="2961121" cy="3054361"/>
          </a:xfrm>
          <a:prstGeom prst="rect">
            <a:avLst/>
          </a:prstGeom>
          <a:noFill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116632"/>
            <a:ext cx="2333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 dirty="0">
                <a:latin typeface="Calibri" pitchFamily="34" charset="0"/>
              </a:rPr>
              <a:t> Doenças em </a:t>
            </a:r>
            <a:r>
              <a:rPr lang="pt-BR" altLang="pt-BR" b="1" dirty="0" smtClean="0">
                <a:latin typeface="Calibri" pitchFamily="34" charset="0"/>
              </a:rPr>
              <a:t>plantas</a:t>
            </a:r>
            <a:endParaRPr lang="pt-BR" altLang="pt-BR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ocuments\ESALQ\Microbiologia\Imagens\90003377-2749-480d-a083-cd67cdac6b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024336" cy="4032448"/>
          </a:xfrm>
          <a:prstGeom prst="rect">
            <a:avLst/>
          </a:prstGeom>
          <a:noFill/>
        </p:spPr>
      </p:pic>
      <p:pic>
        <p:nvPicPr>
          <p:cNvPr id="30727" name="Picture 7" descr="C:\Users\User\Documents\ESALQ\Microbiologia\Imagens\IMG_368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"/>
          </a:blip>
          <a:srcRect/>
          <a:stretch>
            <a:fillRect/>
          </a:stretch>
        </p:blipFill>
        <p:spPr bwMode="auto">
          <a:xfrm rot="5400000">
            <a:off x="2970935" y="853601"/>
            <a:ext cx="5319688" cy="3989766"/>
          </a:xfrm>
          <a:prstGeom prst="rect">
            <a:avLst/>
          </a:prstGeom>
          <a:noFill/>
        </p:spPr>
      </p:pic>
      <p:pic>
        <p:nvPicPr>
          <p:cNvPr id="30728" name="Picture 8" descr="C:\Users\User\Documents\ESALQ\Microbiologia\Imagens\IMG_36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5888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Micotoxinas em alimentos (</a:t>
            </a:r>
            <a:r>
              <a:rPr lang="pt-BR" altLang="pt-BR" b="1" i="1">
                <a:latin typeface="Calibri" pitchFamily="34" charset="0"/>
              </a:rPr>
              <a:t>Fusarium, Aspergillus</a:t>
            </a:r>
            <a:r>
              <a:rPr lang="pt-BR" altLang="pt-BR" b="1">
                <a:latin typeface="Calibri" pitchFamily="34" charset="0"/>
              </a:rPr>
              <a:t>)</a:t>
            </a:r>
          </a:p>
        </p:txBody>
      </p:sp>
      <p:pic>
        <p:nvPicPr>
          <p:cNvPr id="18435" name="Picture 3" descr="Giberella2_peritéc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02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Mycotox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268413"/>
            <a:ext cx="3382962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3213" y="3521075"/>
            <a:ext cx="4808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Deterioração de alimentos armazenados</a:t>
            </a:r>
          </a:p>
        </p:txBody>
      </p:sp>
      <p:pic>
        <p:nvPicPr>
          <p:cNvPr id="18438" name="Picture 6" descr="spoil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5085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spoil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76700"/>
            <a:ext cx="3598862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spoilage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7325" y="4149725"/>
            <a:ext cx="251936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4237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 b="1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Fungos venenosos e alucinógenos</a:t>
            </a:r>
            <a:endParaRPr lang="pt-BR" altLang="pt-BR">
              <a:latin typeface="Calibri" pitchFamily="34" charset="0"/>
            </a:endParaRPr>
          </a:p>
        </p:txBody>
      </p:sp>
      <p:pic>
        <p:nvPicPr>
          <p:cNvPr id="19459" name="Picture 3" descr="Amanita2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341438"/>
            <a:ext cx="40132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79613" y="3062288"/>
            <a:ext cx="215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 i="1">
                <a:solidFill>
                  <a:srgbClr val="FFFF00"/>
                </a:solidFill>
                <a:latin typeface="Calibri" pitchFamily="34" charset="0"/>
              </a:rPr>
              <a:t>Amanita muscaria</a:t>
            </a:r>
            <a:endParaRPr lang="pt-BR" altLang="pt-BR" b="1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1341438"/>
            <a:ext cx="4062412" cy="2114550"/>
            <a:chOff x="2925" y="845"/>
            <a:chExt cx="2559" cy="1332"/>
          </a:xfrm>
        </p:grpSpPr>
        <p:pic>
          <p:nvPicPr>
            <p:cNvPr id="19465" name="Picture 6" descr="The alcoholics bane!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5" y="845"/>
              <a:ext cx="2559" cy="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7"/>
            <p:cNvSpPr txBox="1">
              <a:spLocks noChangeArrowheads="1"/>
            </p:cNvSpPr>
            <p:nvPr/>
          </p:nvSpPr>
          <p:spPr bwMode="auto">
            <a:xfrm>
              <a:off x="4092" y="1946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 i="1">
                  <a:latin typeface="Calibri" pitchFamily="34" charset="0"/>
                </a:rPr>
                <a:t>Coprinus sp</a:t>
              </a:r>
              <a:r>
                <a:rPr lang="pt-BR" altLang="pt-BR">
                  <a:latin typeface="Calibri" pitchFamily="34" charset="0"/>
                </a:rPr>
                <a:t>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68538" y="4005263"/>
            <a:ext cx="4105275" cy="2497137"/>
            <a:chOff x="1383" y="2478"/>
            <a:chExt cx="2586" cy="1573"/>
          </a:xfrm>
        </p:grpSpPr>
        <p:pic>
          <p:nvPicPr>
            <p:cNvPr id="19463" name="Picture 9" descr="psylocibe cubensis - para ver más fotos hacé click acá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-18000"/>
            </a:blip>
            <a:srcRect/>
            <a:stretch>
              <a:fillRect/>
            </a:stretch>
          </p:blipFill>
          <p:spPr bwMode="auto">
            <a:xfrm>
              <a:off x="1383" y="2478"/>
              <a:ext cx="2586" cy="1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10"/>
            <p:cNvSpPr txBox="1">
              <a:spLocks noChangeArrowheads="1"/>
            </p:cNvSpPr>
            <p:nvPr/>
          </p:nvSpPr>
          <p:spPr bwMode="auto">
            <a:xfrm>
              <a:off x="2834" y="3789"/>
              <a:ext cx="103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 i="1">
                  <a:latin typeface="Calibri" pitchFamily="34" charset="0"/>
                </a:rPr>
                <a:t>Psilocybe sp.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7462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</a:rPr>
              <a:t> Organismos eucariotos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</a:rPr>
              <a:t> </a:t>
            </a:r>
            <a:r>
              <a:rPr lang="pt-BR" altLang="pt-BR" b="1" dirty="0" smtClean="0">
                <a:latin typeface="Calibri" pitchFamily="34" charset="0"/>
              </a:rPr>
              <a:t>Heterotróficos</a:t>
            </a:r>
            <a:endParaRPr lang="pt-BR" altLang="pt-BR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</a:rPr>
              <a:t> Com parede </a:t>
            </a:r>
            <a:r>
              <a:rPr lang="pt-BR" altLang="pt-BR" b="1" dirty="0" smtClean="0">
                <a:latin typeface="Calibri" pitchFamily="34" charset="0"/>
              </a:rPr>
              <a:t>celular</a:t>
            </a:r>
            <a:endParaRPr lang="pt-BR" altLang="pt-BR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</a:rPr>
              <a:t> Parede celular: </a:t>
            </a:r>
            <a:r>
              <a:rPr lang="el-GR" altLang="pt-BR" b="1" dirty="0">
                <a:latin typeface="Calibri" pitchFamily="34" charset="0"/>
                <a:cs typeface="Arial" charset="0"/>
              </a:rPr>
              <a:t>β</a:t>
            </a:r>
            <a:r>
              <a:rPr lang="pt-BR" altLang="pt-BR" b="1" dirty="0">
                <a:latin typeface="Calibri" pitchFamily="34" charset="0"/>
                <a:cs typeface="Arial" charset="0"/>
              </a:rPr>
              <a:t>-</a:t>
            </a:r>
            <a:r>
              <a:rPr lang="pt-BR" altLang="pt-BR" b="1" dirty="0" err="1">
                <a:latin typeface="Calibri" pitchFamily="34" charset="0"/>
                <a:cs typeface="Arial" charset="0"/>
              </a:rPr>
              <a:t>glucanas</a:t>
            </a:r>
            <a:r>
              <a:rPr lang="pt-BR" altLang="pt-BR" b="1" dirty="0">
                <a:latin typeface="Calibri" pitchFamily="34" charset="0"/>
                <a:cs typeface="Arial" charset="0"/>
              </a:rPr>
              <a:t> e quitina (</a:t>
            </a:r>
            <a:r>
              <a:rPr lang="el-GR" altLang="pt-BR" b="1" dirty="0">
                <a:latin typeface="Calibri" pitchFamily="34" charset="0"/>
              </a:rPr>
              <a:t>β</a:t>
            </a:r>
            <a:r>
              <a:rPr lang="pt-BR" altLang="pt-BR" b="1" dirty="0">
                <a:latin typeface="Calibri" pitchFamily="34" charset="0"/>
              </a:rPr>
              <a:t>-</a:t>
            </a:r>
            <a:r>
              <a:rPr lang="pt-BR" altLang="pt-BR" b="1" dirty="0" err="1">
                <a:latin typeface="Calibri" pitchFamily="34" charset="0"/>
              </a:rPr>
              <a:t>glucanas</a:t>
            </a:r>
            <a:r>
              <a:rPr lang="pt-BR" altLang="pt-BR" b="1" dirty="0">
                <a:latin typeface="Calibri" pitchFamily="34" charset="0"/>
              </a:rPr>
              <a:t> e</a:t>
            </a:r>
            <a:r>
              <a:rPr lang="pt-BR" altLang="pt-BR" b="1" dirty="0">
                <a:latin typeface="Calibri" pitchFamily="34" charset="0"/>
                <a:cs typeface="Arial" charset="0"/>
              </a:rPr>
              <a:t> celulose nos </a:t>
            </a:r>
            <a:r>
              <a:rPr lang="pt-BR" altLang="pt-BR" b="1" dirty="0" err="1">
                <a:latin typeface="Calibri" pitchFamily="34" charset="0"/>
                <a:cs typeface="Arial" charset="0"/>
              </a:rPr>
              <a:t>oomicetos</a:t>
            </a:r>
            <a:r>
              <a:rPr lang="pt-BR" altLang="pt-BR" b="1" dirty="0">
                <a:latin typeface="Calibri" pitchFamily="34" charset="0"/>
                <a:cs typeface="Arial" charset="0"/>
              </a:rPr>
              <a:t>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  <a:cs typeface="Arial" charset="0"/>
              </a:rPr>
              <a:t> Nutrição: digestão externa (enzimas) seguida de absorção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  <a:cs typeface="Arial" charset="0"/>
              </a:rPr>
              <a:t> Não móveis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  <a:cs typeface="Arial" charset="0"/>
              </a:rPr>
              <a:t> Carboidrato de reserva: glicogênio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altLang="pt-BR" b="1" dirty="0">
                <a:latin typeface="Calibri" pitchFamily="34" charset="0"/>
                <a:cs typeface="Arial" charset="0"/>
              </a:rPr>
              <a:t> Geralmente filamentosos (existem unicelulares)</a:t>
            </a:r>
            <a:endParaRPr lang="el-GR" altLang="pt-BR" b="1" dirty="0">
              <a:latin typeface="Calibri" pitchFamily="34" charset="0"/>
              <a:cs typeface="Arial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57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Calibri" pitchFamily="34" charset="0"/>
              </a:rPr>
              <a:t>3. CARACTERÍSTICAS GERAIS DOS FUNGOS</a:t>
            </a:r>
          </a:p>
        </p:txBody>
      </p:sp>
      <p:sp>
        <p:nvSpPr>
          <p:cNvPr id="20484" name="Text Box 22"/>
          <p:cNvSpPr txBox="1">
            <a:spLocks noChangeArrowheads="1"/>
          </p:cNvSpPr>
          <p:nvPr/>
        </p:nvSpPr>
        <p:spPr bwMode="auto">
          <a:xfrm>
            <a:off x="222726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endParaRPr lang="pt-BR" altLang="pt-BR">
              <a:latin typeface="Calibri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01613" y="3068638"/>
            <a:ext cx="4154487" cy="677862"/>
            <a:chOff x="127" y="1933"/>
            <a:chExt cx="2617" cy="427"/>
          </a:xfrm>
        </p:grpSpPr>
        <p:sp>
          <p:nvSpPr>
            <p:cNvPr id="20496" name="Text Box 18"/>
            <p:cNvSpPr txBox="1">
              <a:spLocks noChangeArrowheads="1"/>
            </p:cNvSpPr>
            <p:nvPr/>
          </p:nvSpPr>
          <p:spPr bwMode="auto">
            <a:xfrm>
              <a:off x="127" y="1933"/>
              <a:ext cx="23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Wingdings" pitchFamily="2" charset="2"/>
                <a:buChar char="§"/>
              </a:pPr>
              <a:r>
                <a:rPr lang="pt-BR" altLang="pt-BR" b="1">
                  <a:latin typeface="Calibri" pitchFamily="34" charset="0"/>
                </a:rPr>
                <a:t> Talo somático:  filamentoso (hifas) </a:t>
              </a:r>
              <a:endParaRPr lang="pt-BR" altLang="pt-BR">
                <a:latin typeface="Calibri" pitchFamily="34" charset="0"/>
              </a:endParaRPr>
            </a:p>
          </p:txBody>
        </p:sp>
        <p:sp>
          <p:nvSpPr>
            <p:cNvPr id="20497" name="Text Box 23"/>
            <p:cNvSpPr txBox="1">
              <a:spLocks noChangeArrowheads="1"/>
            </p:cNvSpPr>
            <p:nvPr/>
          </p:nvSpPr>
          <p:spPr bwMode="auto">
            <a:xfrm>
              <a:off x="1119" y="2127"/>
              <a:ext cx="16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leveduriforme: leveduras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0" y="5589588"/>
            <a:ext cx="8388350" cy="366712"/>
            <a:chOff x="0" y="3426"/>
            <a:chExt cx="5284" cy="231"/>
          </a:xfrm>
        </p:grpSpPr>
        <p:sp>
          <p:nvSpPr>
            <p:cNvPr id="20494" name="Rectangle 27"/>
            <p:cNvSpPr>
              <a:spLocks noChangeArrowheads="1"/>
            </p:cNvSpPr>
            <p:nvPr/>
          </p:nvSpPr>
          <p:spPr bwMode="auto">
            <a:xfrm>
              <a:off x="0" y="3426"/>
              <a:ext cx="5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Wingdings" pitchFamily="2" charset="2"/>
                <a:buChar char="§"/>
              </a:pPr>
              <a:r>
                <a:rPr lang="pt-BR" altLang="pt-BR" b="1">
                  <a:latin typeface="Calibri" pitchFamily="34" charset="0"/>
                </a:rPr>
                <a:t> Talo reprodutivo: grande variedade de formas (classificação)	esporos</a:t>
              </a:r>
            </a:p>
          </p:txBody>
        </p:sp>
        <p:sp>
          <p:nvSpPr>
            <p:cNvPr id="20495" name="Line 28"/>
            <p:cNvSpPr>
              <a:spLocks noChangeShapeType="1"/>
            </p:cNvSpPr>
            <p:nvPr/>
          </p:nvSpPr>
          <p:spPr bwMode="auto">
            <a:xfrm>
              <a:off x="3833" y="356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0" y="4078288"/>
            <a:ext cx="4249738" cy="1063625"/>
            <a:chOff x="146" y="2944"/>
            <a:chExt cx="2677" cy="670"/>
          </a:xfrm>
        </p:grpSpPr>
        <p:sp>
          <p:nvSpPr>
            <p:cNvPr id="20489" name="Text Box 31"/>
            <p:cNvSpPr txBox="1">
              <a:spLocks noChangeArrowheads="1"/>
            </p:cNvSpPr>
            <p:nvPr/>
          </p:nvSpPr>
          <p:spPr bwMode="auto">
            <a:xfrm>
              <a:off x="146" y="3108"/>
              <a:ext cx="5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Wingdings" pitchFamily="2" charset="2"/>
                <a:buChar char="§"/>
              </a:pPr>
              <a:r>
                <a:rPr lang="pt-BR" altLang="pt-BR" b="1" dirty="0">
                  <a:latin typeface="Calibri" pitchFamily="34" charset="0"/>
                </a:rPr>
                <a:t> Hifas</a:t>
              </a:r>
            </a:p>
          </p:txBody>
        </p:sp>
        <p:sp>
          <p:nvSpPr>
            <p:cNvPr id="20490" name="Text Box 32"/>
            <p:cNvSpPr txBox="1">
              <a:spLocks noChangeArrowheads="1"/>
            </p:cNvSpPr>
            <p:nvPr/>
          </p:nvSpPr>
          <p:spPr bwMode="auto">
            <a:xfrm>
              <a:off x="1053" y="2944"/>
              <a:ext cx="16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Septadas  (ou apocíticas)</a:t>
              </a:r>
            </a:p>
          </p:txBody>
        </p:sp>
        <p:sp>
          <p:nvSpPr>
            <p:cNvPr id="20491" name="Text Box 35"/>
            <p:cNvSpPr txBox="1">
              <a:spLocks noChangeArrowheads="1"/>
            </p:cNvSpPr>
            <p:nvPr/>
          </p:nvSpPr>
          <p:spPr bwMode="auto">
            <a:xfrm>
              <a:off x="1020" y="3381"/>
              <a:ext cx="18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Asseptadas  (ou cenocíticas)</a:t>
              </a:r>
            </a:p>
          </p:txBody>
        </p:sp>
        <p:sp>
          <p:nvSpPr>
            <p:cNvPr id="20492" name="Line 36"/>
            <p:cNvSpPr>
              <a:spLocks noChangeShapeType="1"/>
            </p:cNvSpPr>
            <p:nvPr/>
          </p:nvSpPr>
          <p:spPr bwMode="auto">
            <a:xfrm flipV="1">
              <a:off x="748" y="3067"/>
              <a:ext cx="36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37"/>
            <p:cNvSpPr>
              <a:spLocks noChangeShapeType="1"/>
            </p:cNvSpPr>
            <p:nvPr/>
          </p:nvSpPr>
          <p:spPr bwMode="auto">
            <a:xfrm>
              <a:off x="748" y="3249"/>
              <a:ext cx="318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4925" y="6140450"/>
            <a:ext cx="4727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pt-BR" altLang="pt-BR">
                <a:latin typeface="Calibri" pitchFamily="34" charset="0"/>
              </a:rPr>
              <a:t> </a:t>
            </a:r>
            <a:r>
              <a:rPr lang="pt-BR" altLang="pt-BR" b="1">
                <a:latin typeface="Calibri" pitchFamily="34" charset="0"/>
              </a:rPr>
              <a:t>Podem ser saprófitas, parasitas ou simbiontes</a:t>
            </a:r>
            <a:endParaRPr lang="pt-BR" alt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68538" y="1125538"/>
            <a:ext cx="3774495" cy="23391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2800" b="1" dirty="0"/>
              <a:t>Fungos - Roteiro da aula</a:t>
            </a:r>
          </a:p>
          <a:p>
            <a:pPr eaLnBrk="1" hangingPunct="1">
              <a:defRPr/>
            </a:pPr>
            <a:endParaRPr lang="pt-BR" sz="2800" b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t-BR" dirty="0"/>
              <a:t>Histórico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t-BR" dirty="0"/>
              <a:t>Importância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t-BR" dirty="0"/>
              <a:t>Características gerais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t-BR" dirty="0"/>
              <a:t>Morfologia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pt-BR" dirty="0"/>
              <a:t>Ciclo de </a:t>
            </a:r>
            <a:r>
              <a:rPr lang="pt-BR" dirty="0" smtClean="0"/>
              <a:t>vida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 descr="hyph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573463"/>
            <a:ext cx="40322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879475" y="660400"/>
            <a:ext cx="2640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800" b="1">
                <a:latin typeface="Calibri" pitchFamily="34" charset="0"/>
              </a:rPr>
              <a:t>4. MORFOLOGIA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50913" y="1576388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TALO SOMÁTICO: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23938" y="2081213"/>
            <a:ext cx="333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a) Leveduriforme (unicelular)</a:t>
            </a:r>
          </a:p>
          <a:p>
            <a:pPr eaLnBrk="1" hangingPunct="1"/>
            <a:r>
              <a:rPr lang="pt-BR" altLang="pt-BR" b="1">
                <a:latin typeface="Calibri" pitchFamily="34" charset="0"/>
              </a:rPr>
              <a:t>Ex: Leveduras</a:t>
            </a:r>
          </a:p>
        </p:txBody>
      </p:sp>
      <p:pic>
        <p:nvPicPr>
          <p:cNvPr id="21510" name="Picture 7" descr="Leved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765175"/>
            <a:ext cx="2592388" cy="2435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95375" y="3952875"/>
            <a:ext cx="330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b) Filamentoso (multicelular)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339975" y="5634038"/>
            <a:ext cx="3979863" cy="603250"/>
            <a:chOff x="1688" y="3430"/>
            <a:chExt cx="2507" cy="380"/>
          </a:xfrm>
        </p:grpSpPr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1688" y="3579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HIFAS</a:t>
              </a:r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V="1">
              <a:off x="2245" y="3430"/>
              <a:ext cx="195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76600" y="44450"/>
            <a:ext cx="915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Calibri" pitchFamily="34" charset="0"/>
              </a:rPr>
              <a:t>HIFAS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476375" y="3363913"/>
            <a:ext cx="3760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Calibri" pitchFamily="34" charset="0"/>
              </a:rPr>
              <a:t>MICÉLIO = conjunto de hifas</a:t>
            </a:r>
          </a:p>
        </p:txBody>
      </p:sp>
      <p:pic>
        <p:nvPicPr>
          <p:cNvPr id="6159" name="Picture 15" descr="micél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05263"/>
            <a:ext cx="2876550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1" name="Picture 17" descr="Penicillium_t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05263"/>
            <a:ext cx="3384550" cy="2479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4" name="Picture 19" descr="Coenocytic_hyphae_2_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765175"/>
            <a:ext cx="24479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0" descr="hypha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765175"/>
            <a:ext cx="24479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1"/>
          <p:cNvSpPr txBox="1">
            <a:spLocks noChangeArrowheads="1"/>
          </p:cNvSpPr>
          <p:nvPr/>
        </p:nvSpPr>
        <p:spPr bwMode="auto">
          <a:xfrm>
            <a:off x="2195513" y="2887663"/>
            <a:ext cx="183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Não septadas</a:t>
            </a:r>
          </a:p>
        </p:txBody>
      </p:sp>
      <p:sp>
        <p:nvSpPr>
          <p:cNvPr id="22537" name="Text Box 22"/>
          <p:cNvSpPr txBox="1">
            <a:spLocks noChangeArrowheads="1"/>
          </p:cNvSpPr>
          <p:nvPr/>
        </p:nvSpPr>
        <p:spPr bwMode="auto">
          <a:xfrm>
            <a:off x="5778500" y="2873375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Septadas</a:t>
            </a:r>
          </a:p>
        </p:txBody>
      </p:sp>
      <p:sp>
        <p:nvSpPr>
          <p:cNvPr id="22538" name="Text Box 23"/>
          <p:cNvSpPr txBox="1">
            <a:spLocks noChangeArrowheads="1"/>
          </p:cNvSpPr>
          <p:nvPr/>
        </p:nvSpPr>
        <p:spPr bwMode="auto">
          <a:xfrm>
            <a:off x="6711950" y="2270125"/>
            <a:ext cx="895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Septos</a:t>
            </a:r>
          </a:p>
        </p:txBody>
      </p:sp>
      <p:sp>
        <p:nvSpPr>
          <p:cNvPr id="22539" name="Line 24"/>
          <p:cNvSpPr>
            <a:spLocks noChangeShapeType="1"/>
          </p:cNvSpPr>
          <p:nvPr/>
        </p:nvSpPr>
        <p:spPr bwMode="auto">
          <a:xfrm flipV="1">
            <a:off x="7164388" y="18446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26"/>
          <p:cNvSpPr>
            <a:spLocks noChangeShapeType="1"/>
          </p:cNvSpPr>
          <p:nvPr/>
        </p:nvSpPr>
        <p:spPr bwMode="auto">
          <a:xfrm flipH="1" flipV="1">
            <a:off x="6877050" y="1773238"/>
            <a:ext cx="2873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55875" y="188913"/>
            <a:ext cx="36957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Estruturas especializadas da hifa: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7675" y="1216025"/>
            <a:ext cx="332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Rizóides: fixação e absorção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30225" y="4141788"/>
            <a:ext cx="370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Haustório: absorção intracelular</a:t>
            </a:r>
          </a:p>
        </p:txBody>
      </p:sp>
      <p:pic>
        <p:nvPicPr>
          <p:cNvPr id="23557" name="Picture 5" descr="rhizoids_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1341438"/>
            <a:ext cx="3811587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Rhizo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28813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haustori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525963"/>
            <a:ext cx="2989262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5795963" y="1844675"/>
            <a:ext cx="1439862" cy="14398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rot="5400000">
            <a:off x="6480176" y="1089025"/>
            <a:ext cx="1008062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pressóri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3088" y="1773238"/>
            <a:ext cx="2879725" cy="270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Picture 3" descr="directpene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4824412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4" descr="penetratio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038600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Apressório: adesão e penetração</a:t>
            </a:r>
          </a:p>
        </p:txBody>
      </p:sp>
      <p:sp>
        <p:nvSpPr>
          <p:cNvPr id="7" name="Elipse 6"/>
          <p:cNvSpPr/>
          <p:nvPr/>
        </p:nvSpPr>
        <p:spPr>
          <a:xfrm>
            <a:off x="6300788" y="3284538"/>
            <a:ext cx="792162" cy="7207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4583" name="Text Box 2"/>
          <p:cNvSpPr txBox="1">
            <a:spLocks noChangeArrowheads="1"/>
          </p:cNvSpPr>
          <p:nvPr/>
        </p:nvSpPr>
        <p:spPr bwMode="auto">
          <a:xfrm>
            <a:off x="2555875" y="220663"/>
            <a:ext cx="36957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Estruturas especializadas da hifa: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47675" y="765175"/>
            <a:ext cx="2678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Escleródios: sobrevivência</a:t>
            </a:r>
          </a:p>
        </p:txBody>
      </p:sp>
      <p:pic>
        <p:nvPicPr>
          <p:cNvPr id="25603" name="Picture 5" descr="escleró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616450" cy="237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779838" y="2133600"/>
            <a:ext cx="288925" cy="288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 flipV="1">
            <a:off x="4008438" y="1196975"/>
            <a:ext cx="1643062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6" name="Picture 10" descr="sclerot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88913"/>
            <a:ext cx="2416175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447675" y="38274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alibri" pitchFamily="34" charset="0"/>
              </a:rPr>
              <a:t>Clamidósporo: sobrevivência</a:t>
            </a:r>
          </a:p>
        </p:txBody>
      </p:sp>
      <p:pic>
        <p:nvPicPr>
          <p:cNvPr id="25608" name="Picture 4" descr="Clamidosp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21163"/>
            <a:ext cx="2392362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9" name="Picture 5" descr="Clamidospores"/>
          <p:cNvPicPr>
            <a:picLocks noChangeAspect="1" noChangeArrowheads="1"/>
          </p:cNvPicPr>
          <p:nvPr/>
        </p:nvPicPr>
        <p:blipFill>
          <a:blip r:embed="rId5" cstate="print">
            <a:lum bright="-24000" contrast="38000"/>
          </a:blip>
          <a:srcRect r="16965"/>
          <a:stretch>
            <a:fillRect/>
          </a:stretch>
        </p:blipFill>
        <p:spPr bwMode="auto">
          <a:xfrm>
            <a:off x="2916238" y="4652963"/>
            <a:ext cx="2447925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10" name="Picture 3" descr="D:\Fotos\Microbiologia\Fungos\esclerodi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349500"/>
            <a:ext cx="3389312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de seta reta 12"/>
          <p:cNvCxnSpPr/>
          <p:nvPr/>
        </p:nvCxnSpPr>
        <p:spPr>
          <a:xfrm rot="5400000">
            <a:off x="7200106" y="1808957"/>
            <a:ext cx="1584325" cy="10810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3694112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Estruturas especializadas da hifa: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-214313" y="612775"/>
            <a:ext cx="5929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pt-BR">
                <a:latin typeface="Comic Sans MS" pitchFamily="66" charset="0"/>
              </a:rPr>
              <a:t>Estruturas reprodutivas produzem os esporos e podem ser formadas diretamente no micélio ou dentro de corpos de frutificação...</a:t>
            </a:r>
          </a:p>
        </p:txBody>
      </p:sp>
      <p:pic>
        <p:nvPicPr>
          <p:cNvPr id="26627" name="Picture 3" descr="Pycnidum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1097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Basidiocarpo Bole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"/>
            <a:ext cx="25146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868863"/>
            <a:ext cx="15938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5219700" y="62372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solidFill>
                  <a:srgbClr val="FF0000"/>
                </a:solidFill>
                <a:latin typeface="Comic Sans MS" pitchFamily="66" charset="0"/>
              </a:rPr>
              <a:t>esporângios</a:t>
            </a:r>
          </a:p>
        </p:txBody>
      </p:sp>
      <p:pic>
        <p:nvPicPr>
          <p:cNvPr id="26631" name="Picture 9" descr="Rhizopus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4652963"/>
            <a:ext cx="857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CaixaDeTexto 9"/>
          <p:cNvSpPr txBox="1">
            <a:spLocks noChangeArrowheads="1"/>
          </p:cNvSpPr>
          <p:nvPr/>
        </p:nvSpPr>
        <p:spPr bwMode="auto">
          <a:xfrm>
            <a:off x="285750" y="4143375"/>
            <a:ext cx="131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>
                <a:latin typeface="Calibri" pitchFamily="34" charset="0"/>
              </a:rPr>
              <a:t>picnídios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527175" y="2044700"/>
            <a:ext cx="1428750" cy="2247900"/>
            <a:chOff x="2018" y="2387"/>
            <a:chExt cx="1264" cy="1776"/>
          </a:xfrm>
        </p:grpSpPr>
        <p:pic>
          <p:nvPicPr>
            <p:cNvPr id="26638" name="Picture 12" descr="asc_sor_as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18" y="2387"/>
              <a:ext cx="1152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2100" y="3798"/>
              <a:ext cx="118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>
                  <a:latin typeface="Calibri" pitchFamily="34" charset="0"/>
                </a:rPr>
                <a:t>peritécio </a:t>
              </a:r>
            </a:p>
          </p:txBody>
        </p:sp>
      </p:grpSp>
      <p:pic>
        <p:nvPicPr>
          <p:cNvPr id="26634" name="Picture 4" descr="Basidiocarpo Amani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2100" y="1143000"/>
            <a:ext cx="928688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3" descr="Lentinus-shitak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63" y="2286000"/>
            <a:ext cx="13589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CaixaDeTexto 16"/>
          <p:cNvSpPr txBox="1">
            <a:spLocks noChangeArrowheads="1"/>
          </p:cNvSpPr>
          <p:nvPr/>
        </p:nvSpPr>
        <p:spPr bwMode="auto">
          <a:xfrm>
            <a:off x="5292725" y="2852738"/>
            <a:ext cx="1927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>
                <a:latin typeface="Calibri" pitchFamily="34" charset="0"/>
              </a:rPr>
              <a:t>Basidiocarpos</a:t>
            </a:r>
          </a:p>
          <a:p>
            <a:pPr algn="ctr" eaLnBrk="1" hangingPunct="1"/>
            <a:r>
              <a:rPr lang="pt-BR" altLang="pt-BR">
                <a:latin typeface="Calibri" pitchFamily="34" charset="0"/>
              </a:rPr>
              <a:t>(cogumelos)</a:t>
            </a:r>
          </a:p>
        </p:txBody>
      </p:sp>
      <p:sp>
        <p:nvSpPr>
          <p:cNvPr id="26637" name="Text Box 6"/>
          <p:cNvSpPr txBox="1">
            <a:spLocks noChangeArrowheads="1"/>
          </p:cNvSpPr>
          <p:nvPr/>
        </p:nvSpPr>
        <p:spPr bwMode="auto">
          <a:xfrm>
            <a:off x="2484438" y="44450"/>
            <a:ext cx="37195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Comic Sans MS" pitchFamily="66" charset="0"/>
              </a:rPr>
              <a:t>Estruturas reprodutivas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28959" y="457200"/>
            <a:ext cx="8108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pt-BR" sz="2000" dirty="0">
                <a:latin typeface="Comic Sans MS" pitchFamily="66" charset="0"/>
              </a:rPr>
              <a:t>Esporos também</a:t>
            </a:r>
          </a:p>
          <a:p>
            <a:pPr algn="ctr" eaLnBrk="1" hangingPunct="1"/>
            <a:r>
              <a:rPr lang="pt-BR" altLang="pt-BR" sz="2000" dirty="0">
                <a:latin typeface="Comic Sans MS" pitchFamily="66" charset="0"/>
              </a:rPr>
              <a:t>podem ser produzidos diretamente no micélio </a:t>
            </a:r>
            <a:endParaRPr lang="pt-BR" altLang="pt-BR" sz="2000" dirty="0" smtClean="0">
              <a:latin typeface="Comic Sans MS" pitchFamily="66" charset="0"/>
            </a:endParaRPr>
          </a:p>
          <a:p>
            <a:pPr algn="ctr" eaLnBrk="1" hangingPunct="1"/>
            <a:r>
              <a:rPr lang="pt-BR" altLang="pt-BR" sz="2000" dirty="0">
                <a:latin typeface="Comic Sans MS" pitchFamily="66" charset="0"/>
              </a:rPr>
              <a:t>e</a:t>
            </a:r>
            <a:r>
              <a:rPr lang="pt-BR" altLang="pt-BR" sz="2000" dirty="0" smtClean="0">
                <a:latin typeface="Comic Sans MS" pitchFamily="66" charset="0"/>
              </a:rPr>
              <a:t>m vez</a:t>
            </a:r>
            <a:r>
              <a:rPr lang="pt-BR" altLang="pt-BR" sz="2000" dirty="0" smtClean="0">
                <a:latin typeface="Comic Sans MS" pitchFamily="66" charset="0"/>
              </a:rPr>
              <a:t> </a:t>
            </a:r>
            <a:r>
              <a:rPr lang="pt-BR" altLang="pt-BR" sz="2000" dirty="0">
                <a:latin typeface="Comic Sans MS" pitchFamily="66" charset="0"/>
              </a:rPr>
              <a:t>de dentro de corpos de frutificação (depende da espécie)</a:t>
            </a:r>
          </a:p>
        </p:txBody>
      </p:sp>
      <p:pic>
        <p:nvPicPr>
          <p:cNvPr id="27651" name="Picture 3" descr="Penicillium - lindo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33600"/>
            <a:ext cx="3200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2667000"/>
            <a:ext cx="177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 i="1">
                <a:latin typeface="Comic Sans MS" pitchFamily="66" charset="0"/>
              </a:rPr>
              <a:t>PENICILLIUM</a:t>
            </a:r>
            <a:endParaRPr lang="en-US" altLang="pt-BR" i="1">
              <a:latin typeface="Calibri" pitchFamily="34" charset="0"/>
            </a:endParaRPr>
          </a:p>
        </p:txBody>
      </p:sp>
      <p:pic>
        <p:nvPicPr>
          <p:cNvPr id="27653" name="Picture 5" descr="oídio - 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038600"/>
            <a:ext cx="28956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51325" y="5608638"/>
            <a:ext cx="85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>
                <a:latin typeface="Comic Sans MS" pitchFamily="66" charset="0"/>
              </a:rPr>
              <a:t>oídio</a:t>
            </a:r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5652294" y="3645694"/>
            <a:ext cx="792162" cy="64770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0800000">
            <a:off x="4787900" y="3500438"/>
            <a:ext cx="1512888" cy="158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CaixaDeTexto 10"/>
          <p:cNvSpPr txBox="1">
            <a:spLocks noChangeArrowheads="1"/>
          </p:cNvSpPr>
          <p:nvPr/>
        </p:nvSpPr>
        <p:spPr bwMode="auto">
          <a:xfrm>
            <a:off x="6372225" y="3284538"/>
            <a:ext cx="100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>
                <a:latin typeface="Comic Sans MS" pitchFamily="66" charset="0"/>
              </a:rPr>
              <a:t>esporos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8437" y="1121774"/>
            <a:ext cx="512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PARTE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	Ciclo de Vida dos fungos</a:t>
            </a:r>
            <a:endParaRPr lang="pt-BR" sz="240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787055" y="4316003"/>
            <a:ext cx="1203063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35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REPRODUÇÃO </a:t>
            </a:r>
          </a:p>
          <a:p>
            <a:pPr eaLnBrk="1" hangingPunct="1"/>
            <a:r>
              <a:rPr lang="pt-BR" altLang="pt-BR" sz="135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ASSEXUADA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79713" y="3181321"/>
            <a:ext cx="2801935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ESPOROS ASSEXUADOS</a:t>
            </a:r>
          </a:p>
          <a:p>
            <a:pPr algn="ctr"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(Reprodução rápida / Clones)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1557" y="2421475"/>
            <a:ext cx="1224175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35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GERMINAÇÃO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-9336292">
            <a:off x="2357532" y="4774433"/>
            <a:ext cx="1188244" cy="7358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2033681" y="3770936"/>
            <a:ext cx="621576" cy="43417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350">
              <a:latin typeface="Calibri" pitchFamily="34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-2004199">
            <a:off x="2011033" y="2535187"/>
            <a:ext cx="1520423" cy="73916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4193474" y="2898648"/>
            <a:ext cx="482941" cy="2169665"/>
          </a:xfrm>
          <a:prstGeom prst="downArrow">
            <a:avLst>
              <a:gd name="adj1" fmla="val 50000"/>
              <a:gd name="adj2" fmla="val 143060"/>
            </a:avLst>
          </a:prstGeom>
          <a:solidFill>
            <a:srgbClr val="06D2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350">
              <a:latin typeface="Calibri" pitchFamily="34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755670" y="1644081"/>
            <a:ext cx="1389213" cy="323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Fase assexuada</a:t>
            </a:r>
          </a:p>
        </p:txBody>
      </p:sp>
      <p:sp>
        <p:nvSpPr>
          <p:cNvPr id="38" name="AutoShape 29"/>
          <p:cNvSpPr>
            <a:spLocks/>
          </p:cNvSpPr>
          <p:nvPr/>
        </p:nvSpPr>
        <p:spPr bwMode="auto">
          <a:xfrm rot="5400000">
            <a:off x="2328246" y="997698"/>
            <a:ext cx="216487" cy="2210555"/>
          </a:xfrm>
          <a:prstGeom prst="leftBrace">
            <a:avLst>
              <a:gd name="adj1" fmla="val 6680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altLang="pt-BR" sz="1350" b="1">
              <a:latin typeface="Calibri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37428" y="5219726"/>
            <a:ext cx="2045175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MICÉLIO</a:t>
            </a:r>
          </a:p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(crescimento somático)</a:t>
            </a:r>
          </a:p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Parasitismo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3037113" y="4174415"/>
            <a:ext cx="1234440" cy="800382"/>
            <a:chOff x="4049484" y="4422887"/>
            <a:chExt cx="1645920" cy="1067176"/>
          </a:xfrm>
        </p:grpSpPr>
        <p:sp>
          <p:nvSpPr>
            <p:cNvPr id="40" name="CaixaDeTexto 24"/>
            <p:cNvSpPr txBox="1">
              <a:spLocks noChangeArrowheads="1"/>
            </p:cNvSpPr>
            <p:nvPr/>
          </p:nvSpPr>
          <p:spPr bwMode="auto">
            <a:xfrm>
              <a:off x="4339715" y="4749459"/>
              <a:ext cx="1105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solidFill>
                    <a:srgbClr val="FF0000"/>
                  </a:solidFill>
                </a:rPr>
                <a:t>Mitose</a:t>
              </a:r>
            </a:p>
          </p:txBody>
        </p:sp>
        <p:sp>
          <p:nvSpPr>
            <p:cNvPr id="3" name="Explosão 2 2"/>
            <p:cNvSpPr/>
            <p:nvPr/>
          </p:nvSpPr>
          <p:spPr>
            <a:xfrm rot="872019">
              <a:off x="4049484" y="4422887"/>
              <a:ext cx="1645920" cy="1067176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pic>
        <p:nvPicPr>
          <p:cNvPr id="42" name="Picture 2" descr="powdery mildew on sur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" y="3577709"/>
            <a:ext cx="866153" cy="125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tomato_powdery_mild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402" y="2339427"/>
            <a:ext cx="1271760" cy="8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9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8437" y="1121774"/>
            <a:ext cx="5123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</a:rPr>
              <a:t>PARTE 5	Ciclo de Vida dos fungos</a:t>
            </a:r>
            <a:endParaRPr lang="pt-BR" sz="240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787055" y="4316003"/>
            <a:ext cx="1203063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35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REPRODUÇÃO </a:t>
            </a:r>
          </a:p>
          <a:p>
            <a:pPr eaLnBrk="1" hangingPunct="1"/>
            <a:r>
              <a:rPr lang="pt-BR" altLang="pt-BR" sz="135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ASSEXUADA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79713" y="3181321"/>
            <a:ext cx="2801935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ESPOROS ASSEXUADOS</a:t>
            </a:r>
          </a:p>
          <a:p>
            <a:pPr algn="ctr"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(Reprodução rápida / Clones)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11557" y="2421475"/>
            <a:ext cx="1224175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35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GERMINAÇÃO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-9336292">
            <a:off x="2357532" y="4774433"/>
            <a:ext cx="1188244" cy="73580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2033681" y="3770936"/>
            <a:ext cx="621576" cy="43417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350">
              <a:latin typeface="Calibri" pitchFamily="34" charset="0"/>
            </a:endParaRPr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-2004199">
            <a:off x="2011033" y="2535187"/>
            <a:ext cx="1520423" cy="73916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35" name="AutoShape 24"/>
          <p:cNvSpPr>
            <a:spLocks noChangeArrowheads="1"/>
          </p:cNvSpPr>
          <p:nvPr/>
        </p:nvSpPr>
        <p:spPr bwMode="auto">
          <a:xfrm>
            <a:off x="4193474" y="2898648"/>
            <a:ext cx="482941" cy="2169665"/>
          </a:xfrm>
          <a:prstGeom prst="downArrow">
            <a:avLst>
              <a:gd name="adj1" fmla="val 50000"/>
              <a:gd name="adj2" fmla="val 143060"/>
            </a:avLst>
          </a:prstGeom>
          <a:solidFill>
            <a:srgbClr val="06D2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350">
              <a:latin typeface="Calibri" pitchFamily="34" charset="0"/>
            </a:endParaRP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755670" y="1644081"/>
            <a:ext cx="1389213" cy="323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Fase assexuada</a:t>
            </a:r>
          </a:p>
        </p:txBody>
      </p:sp>
      <p:sp>
        <p:nvSpPr>
          <p:cNvPr id="38" name="AutoShape 29"/>
          <p:cNvSpPr>
            <a:spLocks/>
          </p:cNvSpPr>
          <p:nvPr/>
        </p:nvSpPr>
        <p:spPr bwMode="auto">
          <a:xfrm rot="5400000">
            <a:off x="2328246" y="997698"/>
            <a:ext cx="216487" cy="2210555"/>
          </a:xfrm>
          <a:prstGeom prst="leftBrace">
            <a:avLst>
              <a:gd name="adj1" fmla="val 6680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altLang="pt-BR" sz="1350" b="1">
              <a:latin typeface="Calibri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37428" y="5219726"/>
            <a:ext cx="2045175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MICÉLIO</a:t>
            </a:r>
          </a:p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(crescimento somático)</a:t>
            </a:r>
          </a:p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Parasitismo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3037113" y="4174415"/>
            <a:ext cx="1234440" cy="800382"/>
            <a:chOff x="4049484" y="4422887"/>
            <a:chExt cx="1645920" cy="1067176"/>
          </a:xfrm>
        </p:grpSpPr>
        <p:sp>
          <p:nvSpPr>
            <p:cNvPr id="40" name="CaixaDeTexto 24"/>
            <p:cNvSpPr txBox="1">
              <a:spLocks noChangeArrowheads="1"/>
            </p:cNvSpPr>
            <p:nvPr/>
          </p:nvSpPr>
          <p:spPr bwMode="auto">
            <a:xfrm>
              <a:off x="4339715" y="4749459"/>
              <a:ext cx="1105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solidFill>
                    <a:srgbClr val="FF0000"/>
                  </a:solidFill>
                </a:rPr>
                <a:t>Mitose</a:t>
              </a:r>
            </a:p>
          </p:txBody>
        </p:sp>
        <p:sp>
          <p:nvSpPr>
            <p:cNvPr id="3" name="Explosão 2 2"/>
            <p:cNvSpPr/>
            <p:nvPr/>
          </p:nvSpPr>
          <p:spPr>
            <a:xfrm rot="872019">
              <a:off x="4049484" y="4422887"/>
              <a:ext cx="1645920" cy="1067176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16" name="AutoShape 15"/>
          <p:cNvSpPr>
            <a:spLocks noChangeArrowheads="1"/>
          </p:cNvSpPr>
          <p:nvPr/>
        </p:nvSpPr>
        <p:spPr bwMode="auto">
          <a:xfrm rot="19536969" flipV="1">
            <a:off x="5264917" y="4748927"/>
            <a:ext cx="1240574" cy="797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49616" y="4322533"/>
            <a:ext cx="1203063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35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REPRODUÇÃO </a:t>
            </a:r>
          </a:p>
          <a:p>
            <a:pPr eaLnBrk="1" hangingPunct="1"/>
            <a:r>
              <a:rPr lang="pt-BR" altLang="pt-BR" sz="135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SEXUADA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078110" y="3174027"/>
            <a:ext cx="2624693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50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ESPOROS SEXUADOS</a:t>
            </a:r>
          </a:p>
          <a:p>
            <a:pPr eaLnBrk="1" hangingPunct="1"/>
            <a:r>
              <a:rPr lang="pt-BR" altLang="pt-BR" sz="1500" b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(Sobrevivência e variabilidade)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027661" y="3777466"/>
            <a:ext cx="621576" cy="43417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pt-BR" altLang="pt-BR" sz="1350">
              <a:latin typeface="Calibri" pitchFamily="34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874841" y="1545066"/>
            <a:ext cx="1272592" cy="323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5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Fase sexuada </a:t>
            </a:r>
          </a:p>
        </p:txBody>
      </p:sp>
      <p:sp>
        <p:nvSpPr>
          <p:cNvPr id="22" name="AutoShape 30"/>
          <p:cNvSpPr>
            <a:spLocks/>
          </p:cNvSpPr>
          <p:nvPr/>
        </p:nvSpPr>
        <p:spPr bwMode="auto">
          <a:xfrm rot="5400000">
            <a:off x="6293737" y="1263727"/>
            <a:ext cx="215504" cy="1727597"/>
          </a:xfrm>
          <a:prstGeom prst="leftBrace">
            <a:avLst>
              <a:gd name="adj1" fmla="val 6680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altLang="pt-BR" sz="1350" b="1">
              <a:latin typeface="Calibri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 rot="13209960" flipV="1">
            <a:off x="5307372" y="2558385"/>
            <a:ext cx="1520423" cy="75220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3361" y="8407"/>
                </a:moveTo>
                <a:cubicBezTo>
                  <a:pt x="12698" y="7697"/>
                  <a:pt x="11771" y="7295"/>
                  <a:pt x="10800" y="7295"/>
                </a:cubicBezTo>
                <a:cubicBezTo>
                  <a:pt x="9918" y="7294"/>
                  <a:pt x="9069" y="7627"/>
                  <a:pt x="8421" y="8225"/>
                </a:cubicBezTo>
                <a:lnTo>
                  <a:pt x="3470" y="2867"/>
                </a:lnTo>
                <a:cubicBezTo>
                  <a:pt x="5466" y="1023"/>
                  <a:pt x="8083" y="-1"/>
                  <a:pt x="10800" y="0"/>
                </a:cubicBezTo>
                <a:cubicBezTo>
                  <a:pt x="13792" y="0"/>
                  <a:pt x="16650" y="1241"/>
                  <a:pt x="18692" y="3427"/>
                </a:cubicBezTo>
                <a:lnTo>
                  <a:pt x="20665" y="1584"/>
                </a:lnTo>
                <a:lnTo>
                  <a:pt x="20360" y="10556"/>
                </a:lnTo>
                <a:lnTo>
                  <a:pt x="11388" y="10250"/>
                </a:lnTo>
                <a:lnTo>
                  <a:pt x="13361" y="840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7" name="Agrupar 26"/>
          <p:cNvGrpSpPr/>
          <p:nvPr/>
        </p:nvGrpSpPr>
        <p:grpSpPr>
          <a:xfrm>
            <a:off x="4669973" y="4180946"/>
            <a:ext cx="1234440" cy="800382"/>
            <a:chOff x="4049484" y="4422887"/>
            <a:chExt cx="1645920" cy="1067176"/>
          </a:xfrm>
        </p:grpSpPr>
        <p:sp>
          <p:nvSpPr>
            <p:cNvPr id="28" name="CaixaDeTexto 24"/>
            <p:cNvSpPr txBox="1">
              <a:spLocks noChangeArrowheads="1"/>
            </p:cNvSpPr>
            <p:nvPr/>
          </p:nvSpPr>
          <p:spPr bwMode="auto">
            <a:xfrm>
              <a:off x="4339715" y="4749459"/>
              <a:ext cx="110502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solidFill>
                    <a:srgbClr val="FF0000"/>
                  </a:solidFill>
                </a:rPr>
                <a:t>Meiose</a:t>
              </a:r>
            </a:p>
          </p:txBody>
        </p:sp>
        <p:sp>
          <p:nvSpPr>
            <p:cNvPr id="32" name="Explosão 2 31"/>
            <p:cNvSpPr/>
            <p:nvPr/>
          </p:nvSpPr>
          <p:spPr>
            <a:xfrm rot="872019">
              <a:off x="4049484" y="4422887"/>
              <a:ext cx="1645920" cy="1067176"/>
            </a:xfrm>
            <a:prstGeom prst="irregularSeal2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pic>
        <p:nvPicPr>
          <p:cNvPr id="33" name="Picture 9" descr="Blumeria_gramin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68" y="1817300"/>
            <a:ext cx="1335656" cy="1295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rysiphe_deistothecium_tjv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6" r="18362"/>
          <a:stretch/>
        </p:blipFill>
        <p:spPr bwMode="auto">
          <a:xfrm>
            <a:off x="7740468" y="3281003"/>
            <a:ext cx="1335656" cy="138350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owdery mildew on surfa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2" y="3577709"/>
            <a:ext cx="866153" cy="1254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tomato_powdery_mild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3402" y="2339427"/>
            <a:ext cx="1271760" cy="8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676"/>
            <a:ext cx="9106213" cy="5784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76238" y="495300"/>
            <a:ext cx="221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400" b="1">
                <a:latin typeface="Calibri" pitchFamily="34" charset="0"/>
              </a:rPr>
              <a:t>1. HISTÓRICO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79366" y="1788535"/>
            <a:ext cx="523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 dirty="0">
                <a:latin typeface="Calibri" pitchFamily="34" charset="0"/>
              </a:rPr>
              <a:t>Antes do microscópio		“cogumelos”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3130551" y="201598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20"/>
          <p:cNvSpPr txBox="1">
            <a:spLocks noChangeArrowheads="1"/>
          </p:cNvSpPr>
          <p:nvPr/>
        </p:nvSpPr>
        <p:spPr bwMode="auto">
          <a:xfrm>
            <a:off x="592138" y="2414588"/>
            <a:ext cx="225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Conotação mística: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52400" y="3357563"/>
            <a:ext cx="9043988" cy="3478212"/>
            <a:chOff x="68" y="2124"/>
            <a:chExt cx="5697" cy="2191"/>
          </a:xfrm>
        </p:grpSpPr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68" y="2124"/>
              <a:ext cx="5697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FontTx/>
                <a:buChar char="•"/>
              </a:pPr>
              <a:r>
                <a:rPr lang="pt-BR" altLang="pt-BR" sz="2000" b="1">
                  <a:latin typeface="Calibri" pitchFamily="34" charset="0"/>
                </a:rPr>
                <a:t> Egípcios – fermentação = presente do Deus Osiris (panificação)</a:t>
              </a:r>
            </a:p>
            <a:p>
              <a:pPr eaLnBrk="1" hangingPunct="1"/>
              <a:endParaRPr lang="pt-BR" altLang="pt-BR" sz="2000" b="1">
                <a:latin typeface="Calibri" pitchFamily="34" charset="0"/>
              </a:endParaRPr>
            </a:p>
            <a:p>
              <a:pPr eaLnBrk="1" hangingPunct="1">
                <a:buFontTx/>
                <a:buChar char="•"/>
              </a:pPr>
              <a:r>
                <a:rPr lang="pt-BR" altLang="pt-BR" sz="2000" b="1">
                  <a:latin typeface="Calibri" pitchFamily="34" charset="0"/>
                </a:rPr>
                <a:t> Gregos e Romanos – fermentação = presente dos deuses Dionísio e Baco</a:t>
              </a:r>
            </a:p>
            <a:p>
              <a:pPr eaLnBrk="1" hangingPunct="1"/>
              <a:r>
                <a:rPr lang="pt-BR" altLang="pt-BR" sz="2000" b="1">
                  <a:latin typeface="Calibri" pitchFamily="34" charset="0"/>
                </a:rPr>
                <a:t>       (Dionísia e Bacanália) – festivais do vinho     </a:t>
              </a:r>
            </a:p>
            <a:p>
              <a:pPr eaLnBrk="1" hangingPunct="1"/>
              <a:r>
                <a:rPr lang="pt-BR" altLang="pt-BR" sz="2000" b="1">
                  <a:latin typeface="Calibri" pitchFamily="34" charset="0"/>
                </a:rPr>
                <a:t>                                    </a:t>
              </a:r>
            </a:p>
            <a:p>
              <a:pPr eaLnBrk="1" hangingPunct="1">
                <a:buFontTx/>
                <a:buChar char="•"/>
              </a:pPr>
              <a:r>
                <a:rPr lang="pt-BR" altLang="pt-BR" sz="2000" b="1">
                  <a:latin typeface="Calibri" pitchFamily="34" charset="0"/>
                </a:rPr>
                <a:t> Romanos: cogumelos e trufas           associados a raios enviados à Terra por Júpiter</a:t>
              </a:r>
            </a:p>
            <a:p>
              <a:pPr eaLnBrk="1" hangingPunct="1"/>
              <a:endParaRPr lang="pt-BR" altLang="pt-BR" sz="2000" b="1">
                <a:latin typeface="Calibri" pitchFamily="34" charset="0"/>
              </a:endParaRPr>
            </a:p>
            <a:p>
              <a:pPr eaLnBrk="1" hangingPunct="1">
                <a:buFontTx/>
                <a:buChar char="•"/>
              </a:pPr>
              <a:r>
                <a:rPr lang="pt-BR" altLang="pt-BR" sz="2000" b="1">
                  <a:latin typeface="Calibri" pitchFamily="34" charset="0"/>
                </a:rPr>
                <a:t> Cogumelos alucinógenos usados em rituais religiosos pelas </a:t>
              </a:r>
            </a:p>
            <a:p>
              <a:pPr eaLnBrk="1" hangingPunct="1"/>
              <a:r>
                <a:rPr lang="pt-BR" altLang="pt-BR" sz="2000" b="1">
                  <a:latin typeface="Calibri" pitchFamily="34" charset="0"/>
                </a:rPr>
                <a:t>        civilizações pré-colombianas da América Central e México</a:t>
              </a:r>
            </a:p>
            <a:p>
              <a:pPr eaLnBrk="1" hangingPunct="1"/>
              <a:endParaRPr lang="pt-BR" altLang="pt-BR" sz="2000" b="1">
                <a:latin typeface="Calibri" pitchFamily="34" charset="0"/>
              </a:endParaRPr>
            </a:p>
            <a:p>
              <a:pPr eaLnBrk="1" hangingPunct="1"/>
              <a:endParaRPr lang="pt-BR" altLang="pt-BR" sz="2000" b="1">
                <a:latin typeface="Calibri" pitchFamily="34" charset="0"/>
              </a:endParaRPr>
            </a:p>
          </p:txBody>
        </p:sp>
        <p:sp>
          <p:nvSpPr>
            <p:cNvPr id="7177" name="Line 21"/>
            <p:cNvSpPr>
              <a:spLocks noChangeShapeType="1"/>
            </p:cNvSpPr>
            <p:nvPr/>
          </p:nvSpPr>
          <p:spPr bwMode="auto">
            <a:xfrm>
              <a:off x="2217" y="3212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Text Box 23"/>
          <p:cNvSpPr txBox="1">
            <a:spLocks noChangeArrowheads="1"/>
          </p:cNvSpPr>
          <p:nvPr/>
        </p:nvSpPr>
        <p:spPr bwMode="auto">
          <a:xfrm>
            <a:off x="591376" y="1227930"/>
            <a:ext cx="535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 dirty="0">
                <a:latin typeface="Calibri" pitchFamily="34" charset="0"/>
              </a:rPr>
              <a:t>Micologia: Gr.</a:t>
            </a:r>
            <a:r>
              <a:rPr lang="pt-BR" altLang="pt-BR" sz="2000" b="1" i="1" dirty="0">
                <a:latin typeface="Calibri" pitchFamily="34" charset="0"/>
              </a:rPr>
              <a:t> </a:t>
            </a:r>
            <a:r>
              <a:rPr lang="pt-BR" altLang="pt-BR" sz="2000" b="1" i="1" dirty="0" err="1">
                <a:latin typeface="Calibri" pitchFamily="34" charset="0"/>
              </a:rPr>
              <a:t>Mykes</a:t>
            </a:r>
            <a:r>
              <a:rPr lang="pt-BR" altLang="pt-BR" sz="2000" b="1" dirty="0">
                <a:latin typeface="Calibri" pitchFamily="34" charset="0"/>
              </a:rPr>
              <a:t> = cogumelo; </a:t>
            </a:r>
            <a:r>
              <a:rPr lang="pt-BR" altLang="pt-BR" sz="2000" b="1" i="1" dirty="0">
                <a:latin typeface="Calibri" pitchFamily="34" charset="0"/>
              </a:rPr>
              <a:t>logos</a:t>
            </a:r>
            <a:r>
              <a:rPr lang="pt-BR" altLang="pt-BR" sz="2000" b="1" dirty="0">
                <a:latin typeface="Calibri" pitchFamily="34" charset="0"/>
              </a:rPr>
              <a:t> = estudo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statue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3375"/>
            <a:ext cx="6696075" cy="546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03575" y="5911850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Guatemala – 1000 A.C.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airy rings 2 (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260350"/>
            <a:ext cx="5110163" cy="257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95375" y="3284538"/>
            <a:ext cx="7739063" cy="3303587"/>
            <a:chOff x="690" y="2069"/>
            <a:chExt cx="4875" cy="2081"/>
          </a:xfrm>
        </p:grpSpPr>
        <p:pic>
          <p:nvPicPr>
            <p:cNvPr id="9225" name="Picture 9" descr="Fairy rings 3 (Chlorophyllum molybdites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2069"/>
              <a:ext cx="3456" cy="20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690" y="2568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b="1">
                  <a:latin typeface="Calibri" pitchFamily="34" charset="0"/>
                </a:rPr>
                <a:t>“Fairy rings”</a:t>
              </a:r>
            </a:p>
          </p:txBody>
        </p:sp>
      </p:grpSp>
      <p:pic>
        <p:nvPicPr>
          <p:cNvPr id="9220" name="Picture 11" descr="Fairy r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60350"/>
            <a:ext cx="3779838" cy="2541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CaixaDeTexto 6"/>
          <p:cNvSpPr txBox="1">
            <a:spLocks noChangeArrowheads="1"/>
          </p:cNvSpPr>
          <p:nvPr/>
        </p:nvSpPr>
        <p:spPr bwMode="auto">
          <a:xfrm>
            <a:off x="971550" y="4581525"/>
            <a:ext cx="172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/>
              <a:t>Bruxas e fadas</a:t>
            </a:r>
          </a:p>
        </p:txBody>
      </p:sp>
      <p:grpSp>
        <p:nvGrpSpPr>
          <p:cNvPr id="3" name="Grupo 10"/>
          <p:cNvGrpSpPr>
            <a:grpSpLocks/>
          </p:cNvGrpSpPr>
          <p:nvPr/>
        </p:nvGrpSpPr>
        <p:grpSpPr bwMode="auto">
          <a:xfrm>
            <a:off x="107950" y="5516563"/>
            <a:ext cx="4319588" cy="647700"/>
            <a:chOff x="107504" y="5517232"/>
            <a:chExt cx="4320480" cy="646331"/>
          </a:xfrm>
        </p:grpSpPr>
        <p:sp>
          <p:nvSpPr>
            <p:cNvPr id="9223" name="CaixaDeTexto 7"/>
            <p:cNvSpPr txBox="1">
              <a:spLocks noChangeArrowheads="1"/>
            </p:cNvSpPr>
            <p:nvPr/>
          </p:nvSpPr>
          <p:spPr bwMode="auto">
            <a:xfrm>
              <a:off x="107504" y="5517232"/>
              <a:ext cx="17235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/>
                <a:t>Gigantesca </a:t>
              </a:r>
            </a:p>
            <a:p>
              <a:pPr eaLnBrk="1" hangingPunct="1"/>
              <a:r>
                <a:rPr lang="pt-BR" altLang="pt-BR"/>
                <a:t>colônia fúngica</a:t>
              </a:r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V="1">
              <a:off x="1908101" y="5876832"/>
              <a:ext cx="2519883" cy="1441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pin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773613"/>
            <a:ext cx="360045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 descr="P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77938"/>
            <a:ext cx="4500562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3213" y="157163"/>
            <a:ext cx="477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800" b="1">
                <a:latin typeface="Calibri" pitchFamily="34" charset="0"/>
              </a:rPr>
              <a:t>2. IMPORTÂNCIA DOS FUNGOS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925" y="849313"/>
            <a:ext cx="4225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sz="2000" b="1">
                <a:latin typeface="Calibri" pitchFamily="34" charset="0"/>
              </a:rPr>
              <a:t> Cerca de 100.000 espécies descritas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525" y="1341438"/>
            <a:ext cx="416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sz="2000" b="1">
                <a:latin typeface="Calibri" pitchFamily="34" charset="0"/>
              </a:rPr>
              <a:t> Decomposição da matéria orgânica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3213" y="488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pic>
        <p:nvPicPr>
          <p:cNvPr id="3080" name="Picture 8" descr="fun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897063"/>
            <a:ext cx="2697163" cy="2468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1775" y="423863"/>
            <a:ext cx="154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pt-BR" altLang="pt-BR" sz="2000" b="1">
                <a:latin typeface="Calibri" pitchFamily="34" charset="0"/>
              </a:rPr>
              <a:t> Micorrizas</a:t>
            </a:r>
          </a:p>
        </p:txBody>
      </p:sp>
      <p:pic>
        <p:nvPicPr>
          <p:cNvPr id="11267" name="Picture 5" descr="micorriz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2420938"/>
            <a:ext cx="3111500" cy="261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808038" y="1144588"/>
            <a:ext cx="3249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2000" b="1">
                <a:latin typeface="Calibri" pitchFamily="34" charset="0"/>
              </a:rPr>
              <a:t>Mais de 90% das plantas</a:t>
            </a:r>
          </a:p>
          <a:p>
            <a:pPr eaLnBrk="1" hangingPunct="1"/>
            <a:r>
              <a:rPr lang="pt-BR" altLang="pt-BR" sz="2000" b="1">
                <a:latin typeface="Calibri" pitchFamily="34" charset="0"/>
              </a:rPr>
              <a:t>Melhora absorção de fósforo</a:t>
            </a:r>
          </a:p>
        </p:txBody>
      </p:sp>
      <p:pic>
        <p:nvPicPr>
          <p:cNvPr id="11269" name="Picture 10" descr="Fungos"/>
          <p:cNvPicPr>
            <a:picLocks noChangeAspect="1" noChangeArrowheads="1"/>
          </p:cNvPicPr>
          <p:nvPr/>
        </p:nvPicPr>
        <p:blipFill>
          <a:blip r:embed="rId3" cstate="print">
            <a:lum bright="-8000" contrast="38000"/>
          </a:blip>
          <a:srcRect/>
          <a:stretch>
            <a:fillRect/>
          </a:stretch>
        </p:blipFill>
        <p:spPr bwMode="auto">
          <a:xfrm>
            <a:off x="468313" y="2133600"/>
            <a:ext cx="5399087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4925" y="325438"/>
            <a:ext cx="8345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Controle biológico: </a:t>
            </a:r>
            <a:r>
              <a:rPr lang="pt-BR" altLang="pt-BR" i="1">
                <a:latin typeface="Calibri" pitchFamily="34" charset="0"/>
              </a:rPr>
              <a:t>Beauveria, Metharhizium, Cordyceps, Arthrobotrys, Trichoderma</a:t>
            </a:r>
          </a:p>
        </p:txBody>
      </p:sp>
      <p:pic>
        <p:nvPicPr>
          <p:cNvPr id="12291" name="Picture 3" descr="arthrobotrys"/>
          <p:cNvPicPr>
            <a:picLocks noChangeAspect="1" noChangeArrowheads="1"/>
          </p:cNvPicPr>
          <p:nvPr/>
        </p:nvPicPr>
        <p:blipFill>
          <a:blip r:embed="rId2" cstate="print">
            <a:lum bright="30000" contrast="32000"/>
          </a:blip>
          <a:srcRect/>
          <a:stretch>
            <a:fillRect/>
          </a:stretch>
        </p:blipFill>
        <p:spPr bwMode="auto">
          <a:xfrm>
            <a:off x="107950" y="981075"/>
            <a:ext cx="37433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TrichXrhizo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628775"/>
            <a:ext cx="25479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ordyceps_campanotus%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556000"/>
            <a:ext cx="48244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925" y="549275"/>
            <a:ext cx="614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pt-BR" altLang="pt-BR" b="1">
                <a:latin typeface="Calibri" pitchFamily="34" charset="0"/>
              </a:rPr>
              <a:t> Fermentação alcoólica (álcool, bebidas, panificação)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84213" y="4437063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b="1" i="1">
                <a:latin typeface="Calibri" pitchFamily="34" charset="0"/>
              </a:rPr>
              <a:t>Saccharomyces cerevisiae</a:t>
            </a:r>
          </a:p>
        </p:txBody>
      </p:sp>
      <p:pic>
        <p:nvPicPr>
          <p:cNvPr id="13316" name="Picture 5" descr="fermentad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74888"/>
            <a:ext cx="38179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 Yeast cells (Saccharomyces cerevisia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99573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653</Words>
  <Application>Microsoft Office PowerPoint</Application>
  <PresentationFormat>Apresentação na tela (4:3)</PresentationFormat>
  <Paragraphs>151</Paragraphs>
  <Slides>29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Wingdings</vt:lpstr>
      <vt:lpstr>Tema do Office</vt:lpstr>
      <vt:lpstr>Foto do Photo Editor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XX</dc:creator>
  <cp:lastModifiedBy>Nelson Sidnei Massola Júnior</cp:lastModifiedBy>
  <cp:revision>29</cp:revision>
  <cp:lastPrinted>2018-04-09T19:56:21Z</cp:lastPrinted>
  <dcterms:created xsi:type="dcterms:W3CDTF">2017-04-13T18:06:48Z</dcterms:created>
  <dcterms:modified xsi:type="dcterms:W3CDTF">2023-05-02T10:19:39Z</dcterms:modified>
</cp:coreProperties>
</file>