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82" r:id="rId3"/>
    <p:sldId id="384" r:id="rId4"/>
    <p:sldId id="345" r:id="rId5"/>
    <p:sldId id="369" r:id="rId6"/>
    <p:sldId id="370" r:id="rId7"/>
    <p:sldId id="371" r:id="rId8"/>
    <p:sldId id="373" r:id="rId9"/>
    <p:sldId id="374" r:id="rId10"/>
    <p:sldId id="386" r:id="rId11"/>
    <p:sldId id="375" r:id="rId12"/>
    <p:sldId id="387" r:id="rId13"/>
    <p:sldId id="388" r:id="rId14"/>
    <p:sldId id="389" r:id="rId15"/>
    <p:sldId id="390" r:id="rId16"/>
    <p:sldId id="391" r:id="rId17"/>
    <p:sldId id="376" r:id="rId18"/>
    <p:sldId id="377" r:id="rId19"/>
    <p:sldId id="372" r:id="rId20"/>
    <p:sldId id="378" r:id="rId21"/>
    <p:sldId id="392" r:id="rId22"/>
    <p:sldId id="393" r:id="rId23"/>
    <p:sldId id="395" r:id="rId24"/>
    <p:sldId id="396" r:id="rId25"/>
    <p:sldId id="394" r:id="rId26"/>
    <p:sldId id="385" r:id="rId2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0066"/>
    <a:srgbClr val="FFCCFF"/>
    <a:srgbClr val="DDDDDD"/>
    <a:srgbClr val="0066FF"/>
    <a:srgbClr val="FFFF00"/>
    <a:srgbClr val="CC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89661" autoAdjust="0"/>
  </p:normalViewPr>
  <p:slideViewPr>
    <p:cSldViewPr>
      <p:cViewPr varScale="1">
        <p:scale>
          <a:sx n="63" d="100"/>
          <a:sy n="63" d="100"/>
        </p:scale>
        <p:origin x="15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82B890-8AA7-428F-B47E-80B4491B4FC2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33757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FD2EBC-B247-422C-9B82-E2E447D81F9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14199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SAPATO – atributos    </a:t>
            </a:r>
          </a:p>
          <a:p>
            <a:r>
              <a:rPr lang="pt-BR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Conforto</a:t>
            </a:r>
          </a:p>
          <a:p>
            <a:r>
              <a:rPr lang="pt-BR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Mobilidade (propiciar)</a:t>
            </a:r>
          </a:p>
          <a:p>
            <a:r>
              <a:rPr lang="pt-BR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Conforto térmico</a:t>
            </a:r>
          </a:p>
          <a:p>
            <a:r>
              <a:rPr lang="pt-BR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Impermeabilidade</a:t>
            </a:r>
          </a:p>
          <a:p>
            <a:r>
              <a:rPr lang="pt-BR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Resistência / durabilidade</a:t>
            </a:r>
          </a:p>
          <a:p>
            <a:r>
              <a:rPr lang="pt-BR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</a:p>
          <a:p>
            <a:r>
              <a:rPr lang="pt-BR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Flexibilidade / múltiplos usos</a:t>
            </a:r>
          </a:p>
          <a:p>
            <a:endParaRPr lang="pt-BR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B5C89F-1DE6-401A-A9C2-565C33785C8C}" type="slidenum">
              <a:rPr lang="pt-BR" altLang="en-US"/>
              <a:pPr eaLnBrk="1" hangingPunct="1"/>
              <a:t>20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798132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33070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2815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61928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61928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293910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179388" y="115888"/>
            <a:ext cx="8785225" cy="619283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042932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179388" y="115888"/>
            <a:ext cx="7993062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388" y="1600200"/>
            <a:ext cx="4316412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316413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179388" y="4030663"/>
            <a:ext cx="4316412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8200" y="4030663"/>
            <a:ext cx="4316413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14083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14337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80695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9388" y="1600200"/>
            <a:ext cx="4316412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413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69658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66627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66928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99003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42128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71490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15888"/>
            <a:ext cx="79930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600200"/>
            <a:ext cx="8785225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87563" y="6589713"/>
            <a:ext cx="705643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</a:tabLst>
              <a:defRPr sz="1000">
                <a:solidFill>
                  <a:srgbClr val="0000CC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pt-BR"/>
              <a:t>Mario Sergio Salerno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  <p:pic>
        <p:nvPicPr>
          <p:cNvPr id="2053" name="Picture 7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650" y="117475"/>
            <a:ext cx="6604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6"/>
        </a:buBlip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800">
          <a:solidFill>
            <a:srgbClr val="0000F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8"/>
        </a:buBlip>
        <a:defRPr sz="2400">
          <a:solidFill>
            <a:srgbClr val="0033CC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65000"/>
        <a:buFont typeface="Wingdings" panose="05000000000000000000" pitchFamily="2" charset="2"/>
        <a:buChar char="ü"/>
        <a:defRPr sz="2000">
          <a:solidFill>
            <a:srgbClr val="0000CC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557338"/>
            <a:ext cx="7988300" cy="2087562"/>
          </a:xfrm>
        </p:spPr>
        <p:txBody>
          <a:bodyPr/>
          <a:lstStyle/>
          <a:p>
            <a:r>
              <a:rPr lang="pt-BR" altLang="en-US" smtClean="0"/>
              <a:t/>
            </a:r>
            <a:br>
              <a:rPr lang="pt-BR" altLang="en-US" smtClean="0"/>
            </a:br>
            <a:r>
              <a:rPr lang="pt-BR" altLang="en-US" smtClean="0"/>
              <a:t>PROCESSO DE GERAÇÃO DE IDEIAS</a:t>
            </a:r>
            <a:br>
              <a:rPr lang="pt-BR" altLang="en-US" smtClean="0"/>
            </a:br>
            <a:r>
              <a:rPr lang="pt-BR" altLang="en-US" sz="3200" smtClean="0"/>
              <a:t>técnicas básicas de criatividade </a:t>
            </a:r>
            <a:r>
              <a:rPr lang="pt-BR" altLang="en-US" smtClean="0"/>
              <a:t/>
            </a:r>
            <a:br>
              <a:rPr lang="pt-BR" altLang="en-US" smtClean="0"/>
            </a:br>
            <a:endParaRPr lang="pt-BR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124325"/>
            <a:ext cx="7200900" cy="1752600"/>
          </a:xfrm>
        </p:spPr>
        <p:txBody>
          <a:bodyPr/>
          <a:lstStyle/>
          <a:p>
            <a:endParaRPr lang="pt-BR" altLang="en-US" smtClean="0"/>
          </a:p>
          <a:p>
            <a:r>
              <a:rPr lang="pt-BR" altLang="en-US" smtClean="0"/>
              <a:t>Prof. Mario Sergio Salerno</a:t>
            </a:r>
          </a:p>
          <a:p>
            <a:r>
              <a:rPr lang="pt-BR" altLang="en-US" sz="1600" smtClean="0">
                <a:solidFill>
                  <a:srgbClr val="00B050"/>
                </a:solidFill>
              </a:rPr>
              <a:t>Fonte: Goffin e Mitchell, 2010, cap.5</a:t>
            </a:r>
          </a:p>
          <a:p>
            <a:endParaRPr lang="pt-BR" altLang="en-US" smtClean="0"/>
          </a:p>
        </p:txBody>
      </p:sp>
      <p:sp>
        <p:nvSpPr>
          <p:cNvPr id="1638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     Escola Politécnica da USP – Depto Enga de Produção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427538" y="6415088"/>
            <a:ext cx="1439862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143000"/>
          </a:xfrm>
        </p:spPr>
        <p:txBody>
          <a:bodyPr/>
          <a:lstStyle/>
          <a:p>
            <a:r>
              <a:rPr lang="pt-BR" altLang="en-US" smtClean="0"/>
              <a:t>Técnicas de geração de Ideias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967287"/>
          </a:xfrm>
        </p:spPr>
        <p:txBody>
          <a:bodyPr/>
          <a:lstStyle/>
          <a:p>
            <a:r>
              <a:rPr lang="pt-BR" altLang="en-US" smtClean="0"/>
              <a:t>Vamos ver algumas técnicas para ajudar na geração de ideias</a:t>
            </a:r>
          </a:p>
          <a:p>
            <a:r>
              <a:rPr lang="pt-BR" altLang="en-US" smtClean="0"/>
              <a:t>Toda técnica tem pressupostos, limites e condições prévias para sua utilização</a:t>
            </a:r>
          </a:p>
          <a:p>
            <a:r>
              <a:rPr lang="pt-BR" altLang="en-US" smtClean="0"/>
              <a:t>As técnicas por si só não levam a ideias brilhantes, mas ajudam se</a:t>
            </a:r>
          </a:p>
          <a:p>
            <a:pPr lvl="1"/>
            <a:r>
              <a:rPr lang="pt-BR" altLang="en-US" smtClean="0"/>
              <a:t>Empresa valoriza atividade</a:t>
            </a:r>
          </a:p>
          <a:p>
            <a:pPr lvl="1"/>
            <a:r>
              <a:rPr lang="pt-BR" altLang="en-US" smtClean="0"/>
              <a:t>Funcionários motivados</a:t>
            </a:r>
          </a:p>
          <a:p>
            <a:pPr lvl="2"/>
            <a:r>
              <a:rPr lang="pt-BR" altLang="en-US" smtClean="0"/>
              <a:t>“cultura” e ambiente favorável, o que normalmente envolve boas condições de trabalho e remuneração</a:t>
            </a:r>
          </a:p>
        </p:txBody>
      </p:sp>
      <p:sp>
        <p:nvSpPr>
          <p:cNvPr id="2458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7993062" cy="1296987"/>
          </a:xfrm>
        </p:spPr>
        <p:txBody>
          <a:bodyPr/>
          <a:lstStyle/>
          <a:p>
            <a:r>
              <a:rPr lang="pt-BR" altLang="en-US" smtClean="0"/>
              <a:t>Técnicas de geração de ideias / criatividade  </a:t>
            </a:r>
            <a:r>
              <a:rPr lang="pt-BR" altLang="en-US" i="1" smtClean="0"/>
              <a:t>(há n...)</a:t>
            </a:r>
          </a:p>
        </p:txBody>
      </p:sp>
      <p:sp>
        <p:nvSpPr>
          <p:cNvPr id="25603" name="Espaço Reservado para Conteúdo 5"/>
          <p:cNvSpPr>
            <a:spLocks noGrp="1"/>
          </p:cNvSpPr>
          <p:nvPr>
            <p:ph idx="1"/>
          </p:nvPr>
        </p:nvSpPr>
        <p:spPr>
          <a:xfrm>
            <a:off x="179388" y="1557338"/>
            <a:ext cx="8785225" cy="4751387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pt-BR" altLang="en-US" i="1" smtClean="0"/>
              <a:t>Brainstorming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pt-BR" altLang="en-US" smtClean="0"/>
              <a:t>Alternância lado esquerdo – lado direito do cérebro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pt-BR" altLang="en-US" smtClean="0"/>
              <a:t>5Ws 1H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pt-BR" altLang="en-US" smtClean="0"/>
              <a:t>Associação de atributos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pt-BR" altLang="en-US" smtClean="0"/>
              <a:t>6 chapéus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pt-BR" altLang="en-US" smtClean="0"/>
              <a:t>Triz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pt-BR" altLang="en-US" smtClean="0"/>
              <a:t>.... </a:t>
            </a:r>
          </a:p>
        </p:txBody>
      </p:sp>
      <p:sp>
        <p:nvSpPr>
          <p:cNvPr id="25604" name="Espaço Reservado para Rodapé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7993062" cy="865187"/>
          </a:xfrm>
        </p:spPr>
        <p:txBody>
          <a:bodyPr/>
          <a:lstStyle/>
          <a:p>
            <a:r>
              <a:rPr lang="pt-BR" altLang="en-US" smtClean="0"/>
              <a:t>Brainstorming</a:t>
            </a:r>
            <a:endParaRPr lang="pt-BR" altLang="en-US" i="1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79388" y="908050"/>
            <a:ext cx="8785225" cy="5400675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altLang="en-US" smtClean="0"/>
              <a:t>Técnica muito difundida, aparentemente simples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altLang="en-US" smtClean="0"/>
              <a:t>Grupo de pessoas escolhidas reunidas em local próprio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altLang="en-US" smtClean="0"/>
              <a:t>Ao grupo é colocada questão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mtClean="0"/>
              <a:t>Problema para ser resolvido (criatividade normativa)</a:t>
            </a: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pt-BR" altLang="en-US" sz="2000" smtClean="0"/>
              <a:t>Como reduzir peso do produto; coo reduzir desperdício de embalagens etc.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mtClean="0"/>
              <a:t>Oportunidades para novos produtos, serviços ou negócios (criatividade exploratória)</a:t>
            </a: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pt-BR" altLang="en-US" sz="2000" smtClean="0"/>
              <a:t>P.ex., em processo de discussão de conceito de produto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endParaRPr lang="pt-BR" altLang="en-US" smtClean="0"/>
          </a:p>
        </p:txBody>
      </p:sp>
      <p:sp>
        <p:nvSpPr>
          <p:cNvPr id="26628" name="Espaço Reservado para Rodapé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7993062" cy="865187"/>
          </a:xfrm>
        </p:spPr>
        <p:txBody>
          <a:bodyPr/>
          <a:lstStyle/>
          <a:p>
            <a:r>
              <a:rPr lang="pt-BR" altLang="en-US" smtClean="0"/>
              <a:t>Brainstorming</a:t>
            </a:r>
            <a:endParaRPr lang="pt-BR" altLang="en-US" i="1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79388" y="1052513"/>
            <a:ext cx="8785225" cy="5256212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altLang="en-US" sz="2800" smtClean="0"/>
              <a:t>Grupo organizado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z="2400" smtClean="0"/>
              <a:t>Preparação do grupo – objetivos, regras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z="2400" smtClean="0"/>
              <a:t>Coordenador, facilitador, moderador ou assemelhado</a:t>
            </a: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pt-BR" altLang="en-US" sz="2000" smtClean="0"/>
              <a:t> Fala livre x rotação;  falantes x tímidos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z="2000" smtClean="0"/>
              <a:t>Não haver “censura”</a:t>
            </a:r>
          </a:p>
          <a:p>
            <a:pPr lvl="2">
              <a:spcBef>
                <a:spcPct val="0"/>
              </a:spcBef>
            </a:pPr>
            <a:r>
              <a:rPr lang="pt-BR" altLang="en-US" sz="2000" smtClean="0"/>
              <a:t>Registrar qualquer ideia, mudança de ideias, combinação etc.</a:t>
            </a:r>
          </a:p>
          <a:p>
            <a:pPr lvl="2">
              <a:spcBef>
                <a:spcPct val="0"/>
              </a:spcBef>
              <a:spcAft>
                <a:spcPts val="1200"/>
              </a:spcAft>
            </a:pPr>
            <a:r>
              <a:rPr lang="pt-BR" altLang="en-US" sz="2000" smtClean="0"/>
              <a:t>Gerar o máximo de ideias no tempo disponível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altLang="en-US" sz="2800" smtClean="0"/>
              <a:t>Espaço físico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z="2400" smtClean="0"/>
              <a:t>O mais agradável possível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z="2400" smtClean="0"/>
              <a:t>Que não iniba por obstáculos físicos, ruído, câmeras etc.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z="2400" smtClean="0"/>
              <a:t>Disposto em círculo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z="2400" smtClean="0"/>
              <a:t>Local com lousa ou instrumento visual semelhante para registro das ideias</a:t>
            </a:r>
            <a:endParaRPr lang="pt-BR" altLang="en-US" sz="2000" smtClean="0"/>
          </a:p>
          <a:p>
            <a:pPr lvl="1">
              <a:spcBef>
                <a:spcPct val="0"/>
              </a:spcBef>
              <a:spcAft>
                <a:spcPts val="600"/>
              </a:spcAft>
            </a:pPr>
            <a:endParaRPr lang="pt-BR" altLang="en-US" sz="1800" smtClean="0"/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pt-BR" altLang="en-US" sz="1800" i="1" smtClean="0"/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endParaRPr lang="pt-BR" altLang="en-US" smtClean="0"/>
          </a:p>
        </p:txBody>
      </p:sp>
      <p:sp>
        <p:nvSpPr>
          <p:cNvPr id="27652" name="Espaço Reservado para Rodapé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7993062" cy="865187"/>
          </a:xfrm>
        </p:spPr>
        <p:txBody>
          <a:bodyPr/>
          <a:lstStyle/>
          <a:p>
            <a:r>
              <a:rPr lang="pt-BR" altLang="en-US" smtClean="0"/>
              <a:t>Brainstorming</a:t>
            </a:r>
            <a:endParaRPr lang="pt-BR" altLang="en-US" i="1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79388" y="1052513"/>
            <a:ext cx="8785225" cy="36004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pt-BR" altLang="en-US" sz="2800" i="1" smtClean="0"/>
              <a:t>Brainwriting</a:t>
            </a:r>
          </a:p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pt-BR" altLang="en-US" sz="2400" i="1" smtClean="0"/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pt-BR" altLang="en-US" sz="2400" i="1" smtClean="0"/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pt-BR" altLang="en-US" sz="2400" i="1" smtClean="0"/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pt-BR" altLang="en-US" sz="2400" i="1" smtClean="0"/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pt-BR" altLang="en-US" sz="2400" smtClean="0"/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pt-BR" altLang="en-US" sz="2400" smtClean="0"/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pt-BR" altLang="en-US" sz="1800" i="1" smtClean="0"/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endParaRPr lang="pt-BR" altLang="en-US" smtClean="0"/>
          </a:p>
        </p:txBody>
      </p:sp>
      <p:sp>
        <p:nvSpPr>
          <p:cNvPr id="28676" name="Espaço Reservado para Rodapé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  <p:pic>
        <p:nvPicPr>
          <p:cNvPr id="2867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9148763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7993062" cy="865187"/>
          </a:xfrm>
        </p:spPr>
        <p:txBody>
          <a:bodyPr/>
          <a:lstStyle/>
          <a:p>
            <a:r>
              <a:rPr lang="pt-BR" altLang="en-US" smtClean="0"/>
              <a:t>Brainstorming</a:t>
            </a:r>
            <a:endParaRPr lang="pt-BR" altLang="en-US" i="1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79388" y="908050"/>
            <a:ext cx="8785225" cy="3744913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altLang="en-US" smtClean="0"/>
              <a:t>Após a tempestade...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mtClean="0"/>
              <a:t>Esclarecer as ideias anotadas com todos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mtClean="0"/>
              <a:t>Classificar ideias por temas, eliminar duplicidades, combinar ideias similares</a:t>
            </a: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pt-BR" altLang="en-US" smtClean="0"/>
              <a:t>“força” o consenso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mtClean="0"/>
              <a:t>Retroalimentação ao grupo: o que foi feito do </a:t>
            </a:r>
            <a:r>
              <a:rPr lang="pt-BR" altLang="en-US" i="1" smtClean="0"/>
              <a:t>brainstorming</a:t>
            </a:r>
            <a:endParaRPr lang="pt-BR" altLang="en-US" sz="2400" i="1" smtClean="0"/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pt-BR" altLang="en-US" smtClean="0"/>
              <a:t>Não alimentar ilusões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mtClean="0"/>
              <a:t>Hierarquias não desaparecem 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mtClean="0"/>
              <a:t>Colegas e superiores julgam os demais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mtClean="0"/>
              <a:t>Circularidade das ideias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pt-BR" altLang="en-US" sz="1800" i="1" smtClean="0"/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endParaRPr lang="pt-BR" altLang="en-US" smtClean="0"/>
          </a:p>
        </p:txBody>
      </p:sp>
      <p:sp>
        <p:nvSpPr>
          <p:cNvPr id="29700" name="Espaço Reservado para Rodapé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  <p:pic>
        <p:nvPicPr>
          <p:cNvPr id="30723" name="Picture 2" descr="http://visagio.com/blog/wp-content/uploads/2011/04/tumblr_li5hpj2KGo1qb2cgjo1_128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450"/>
            <a:ext cx="9144000" cy="690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CaixaDeTexto 5"/>
          <p:cNvSpPr txBox="1">
            <a:spLocks noChangeArrowheads="1"/>
          </p:cNvSpPr>
          <p:nvPr/>
        </p:nvSpPr>
        <p:spPr bwMode="auto">
          <a:xfrm rot="5400000">
            <a:off x="5626100" y="3663950"/>
            <a:ext cx="68580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z="1300">
                <a:solidFill>
                  <a:srgbClr val="FF0000"/>
                </a:solidFill>
              </a:rPr>
              <a:t>http://www.visagio.com/blog/2011/04/brainstorming-para-uma-producao-criativa-eficaz/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7993062" cy="865187"/>
          </a:xfrm>
        </p:spPr>
        <p:txBody>
          <a:bodyPr/>
          <a:lstStyle/>
          <a:p>
            <a:r>
              <a:rPr lang="pt-BR" altLang="en-US" smtClean="0"/>
              <a:t>Brainstorming</a:t>
            </a:r>
            <a:endParaRPr lang="pt-BR" altLang="en-US" i="1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79388" y="1052513"/>
            <a:ext cx="8785225" cy="5256212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altLang="en-US" sz="2400" smtClean="0"/>
              <a:t>Questão/problema claro a ser discutido / tempo</a:t>
            </a:r>
          </a:p>
          <a:p>
            <a:pPr lvl="1">
              <a:spcBef>
                <a:spcPct val="0"/>
              </a:spcBef>
              <a:spcAft>
                <a:spcPts val="1800"/>
              </a:spcAft>
            </a:pPr>
            <a:r>
              <a:rPr lang="pt-BR" altLang="en-US" sz="1800" smtClean="0"/>
              <a:t>Discutir uma pergunta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pt-BR" altLang="en-US" sz="2400" smtClean="0"/>
              <a:t>Preparação do grupo – objetivos, regras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altLang="en-US" sz="2400" smtClean="0"/>
              <a:t>Não haver “censura”</a:t>
            </a:r>
          </a:p>
          <a:p>
            <a:pPr lvl="1">
              <a:spcBef>
                <a:spcPct val="0"/>
              </a:spcBef>
            </a:pPr>
            <a:r>
              <a:rPr lang="pt-BR" altLang="en-US" sz="1800" smtClean="0"/>
              <a:t>Registrar qualquer ideia, mudança de ideias, combinação etc</a:t>
            </a:r>
            <a:r>
              <a:rPr lang="pt-BR" altLang="en-US" sz="1600" smtClean="0"/>
              <a:t>.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pt-BR" altLang="en-US" sz="1800" smtClean="0"/>
              <a:t>Gerar o máximo de ideias no tempo disponível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altLang="en-US" sz="2400" smtClean="0"/>
              <a:t>Papel do moderador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z="1800" smtClean="0"/>
              <a:t>Fala livre x rotação;  falantes x tímidos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pt-BR" altLang="en-US" sz="2400" i="1" smtClean="0"/>
              <a:t>Brainwriting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altLang="en-US" sz="2400" smtClean="0"/>
              <a:t>Após a tempestade...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z="1800" smtClean="0"/>
              <a:t>Esclarecer as ideias anotadas com todos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z="1800" smtClean="0"/>
              <a:t>Classificar ideias por temas, eliminar duplicidades, combinar ideias similares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z="1800" smtClean="0"/>
              <a:t>Retroalimentação ao grupo: o que foi feito do </a:t>
            </a:r>
            <a:r>
              <a:rPr lang="pt-BR" altLang="en-US" sz="1800" i="1" smtClean="0"/>
              <a:t>brainstorming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endParaRPr lang="pt-BR" altLang="en-US" smtClean="0"/>
          </a:p>
        </p:txBody>
      </p:sp>
      <p:sp>
        <p:nvSpPr>
          <p:cNvPr id="31748" name="Espaço Reservado para Rodapé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7993062" cy="865187"/>
          </a:xfrm>
        </p:spPr>
        <p:txBody>
          <a:bodyPr/>
          <a:lstStyle/>
          <a:p>
            <a:r>
              <a:rPr lang="pt-BR" altLang="en-US" smtClean="0"/>
              <a:t>Lado esquerdo – lado direito</a:t>
            </a:r>
            <a:endParaRPr lang="pt-BR" altLang="en-US" i="1" smtClean="0"/>
          </a:p>
        </p:txBody>
      </p:sp>
      <p:sp>
        <p:nvSpPr>
          <p:cNvPr id="32771" name="Espaço Reservado para Conteúdo 5"/>
          <p:cNvSpPr>
            <a:spLocks noGrp="1"/>
          </p:cNvSpPr>
          <p:nvPr>
            <p:ph idx="1"/>
          </p:nvPr>
        </p:nvSpPr>
        <p:spPr>
          <a:xfrm>
            <a:off x="179388" y="1052513"/>
            <a:ext cx="8785225" cy="5256212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altLang="en-US" sz="2400" smtClean="0"/>
              <a:t>Funções do cérebro conforme os lados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z="2000" smtClean="0"/>
              <a:t>Esquerdo: fala, escrita, cálculo, lógica etc.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z="2000" smtClean="0"/>
              <a:t>Direito: intuição, percepção espacial, arte, visualização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altLang="en-US" sz="2400" smtClean="0"/>
              <a:t>Processo de geração de ideias pode ser conduzido de forma a dirigir pensamento relativo aos dois lados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z="2000" smtClean="0"/>
              <a:t>Por exemplo, fazendo duas colunas, e registrar nelas as ideias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pt-BR" altLang="en-US" sz="2000" smtClean="0"/>
              <a:t>Estimular o equilíbrio de ideias entre as colunas / “lados”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•"/>
            </a:pPr>
            <a:endParaRPr lang="pt-BR" altLang="en-US" sz="1800" i="1" smtClean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•"/>
            </a:pPr>
            <a:endParaRPr lang="pt-BR" altLang="en-US" sz="1800" i="1" smtClean="0"/>
          </a:p>
        </p:txBody>
      </p:sp>
      <p:sp>
        <p:nvSpPr>
          <p:cNvPr id="32772" name="Espaço Reservado para Rodapé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0" y="4292600"/>
          <a:ext cx="9144000" cy="2073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8644"/>
                <a:gridCol w="4685356"/>
              </a:tblGrid>
              <a:tr h="365872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rgbClr val="000066"/>
                          </a:solidFill>
                        </a:rPr>
                        <a:t>Lado esquerdo / analítico</a:t>
                      </a:r>
                      <a:endParaRPr lang="pt-BR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rgbClr val="000066"/>
                          </a:solidFill>
                        </a:rPr>
                        <a:t>Lado direito / emocional</a:t>
                      </a:r>
                      <a:endParaRPr lang="pt-BR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34" marB="45734"/>
                </a:tc>
              </a:tr>
              <a:tr h="134153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pt-BR" sz="1800" dirty="0" smtClean="0"/>
                        <a:t>  Qual o produto principal?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pt-BR" sz="1800" dirty="0" smtClean="0"/>
                        <a:t>  Quão</a:t>
                      </a:r>
                      <a:r>
                        <a:rPr lang="pt-BR" sz="1800" baseline="0" dirty="0" smtClean="0"/>
                        <a:t> rápido é entregue?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pt-BR" sz="1800" baseline="0" dirty="0" smtClean="0"/>
                        <a:t>  Quais os indicadores de desempenho?</a:t>
                      </a:r>
                    </a:p>
                    <a:p>
                      <a:endParaRPr lang="pt-BR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pt-BR" sz="1800" dirty="0" smtClean="0"/>
                        <a:t>  Como o cliente percebe nosso serviço?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pt-BR" sz="1800" dirty="0" smtClean="0"/>
                        <a:t>  Como</a:t>
                      </a:r>
                      <a:r>
                        <a:rPr lang="pt-BR" sz="1800" baseline="0" dirty="0" smtClean="0"/>
                        <a:t> ele se sente em relação ao serviço?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pt-BR" sz="1800" baseline="0" dirty="0" smtClean="0"/>
                        <a:t>  Como ele avalia o serviço?</a:t>
                      </a:r>
                      <a:endParaRPr lang="pt-BR" sz="1800" dirty="0"/>
                    </a:p>
                  </a:txBody>
                  <a:tcPr marT="45734" marB="45734"/>
                </a:tc>
              </a:tr>
              <a:tr h="365872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4" marB="4573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7993062" cy="865187"/>
          </a:xfrm>
        </p:spPr>
        <p:txBody>
          <a:bodyPr/>
          <a:lstStyle/>
          <a:p>
            <a:r>
              <a:rPr lang="pt-BR" altLang="en-US" smtClean="0"/>
              <a:t>Associação de atributos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81075"/>
            <a:ext cx="8964613" cy="53276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pt-BR" sz="2400" dirty="0" smtClean="0">
                <a:solidFill>
                  <a:srgbClr val="00B050"/>
                </a:solidFill>
              </a:rPr>
              <a:t>Pode ser usada para resolver problema detectado em um produto/serviço ou para identificação de novas oportunidades</a:t>
            </a:r>
            <a:endParaRPr lang="pt-BR" sz="2400" dirty="0" smtClean="0"/>
          </a:p>
          <a:p>
            <a:pPr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endParaRPr lang="pt-BR" sz="2400" dirty="0" smtClean="0"/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2400" dirty="0" smtClean="0"/>
              <a:t>Criar lista de atributos do produto, processo ou serviço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2000" dirty="0" smtClean="0"/>
              <a:t>Base: visão interna, pesquisa de mercado sobre percepção do cliente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2000" dirty="0" smtClean="0"/>
              <a:t>Ex.: aspirador </a:t>
            </a:r>
            <a:r>
              <a:rPr lang="pt-BR" sz="2000" dirty="0" smtClean="0">
                <a:solidFill>
                  <a:srgbClr val="00B050"/>
                </a:solidFill>
                <a:sym typeface="Wingdings" pitchFamily="2" charset="2"/>
              </a:rPr>
              <a:t></a:t>
            </a:r>
            <a:r>
              <a:rPr lang="pt-BR" sz="2000" dirty="0" smtClean="0">
                <a:sym typeface="Wingdings" pitchFamily="2" charset="2"/>
              </a:rPr>
              <a:t> </a:t>
            </a:r>
            <a:r>
              <a:rPr lang="pt-BR" sz="1800" dirty="0" smtClean="0">
                <a:sym typeface="Wingdings" pitchFamily="2" charset="2"/>
              </a:rPr>
              <a:t>capacidade de limpar carpetes, superfícies lisas, escadas, cantos, usabilidade, design, manutenção, assistência técnica etc.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2000" dirty="0" smtClean="0">
                <a:sym typeface="Wingdings" pitchFamily="2" charset="2"/>
              </a:rPr>
              <a:t>Ex.: automóvel </a:t>
            </a:r>
            <a:r>
              <a:rPr lang="pt-BR" sz="2000" dirty="0" smtClean="0">
                <a:solidFill>
                  <a:srgbClr val="00B050"/>
                </a:solidFill>
                <a:sym typeface="Wingdings" pitchFamily="2" charset="2"/>
              </a:rPr>
              <a:t></a:t>
            </a:r>
            <a:r>
              <a:rPr lang="pt-BR" sz="2000" dirty="0" smtClean="0">
                <a:sym typeface="Wingdings" pitchFamily="2" charset="2"/>
              </a:rPr>
              <a:t> </a:t>
            </a:r>
            <a:r>
              <a:rPr lang="pt-BR" sz="1800" dirty="0" smtClean="0">
                <a:sym typeface="Wingdings" pitchFamily="2" charset="2"/>
              </a:rPr>
              <a:t>potência, consumo, capacidade de passageiros, </a:t>
            </a:r>
            <a:r>
              <a:rPr lang="pt-BR" sz="1800" dirty="0" err="1" smtClean="0">
                <a:sym typeface="Wingdings" pitchFamily="2" charset="2"/>
              </a:rPr>
              <a:t>capac</a:t>
            </a:r>
            <a:r>
              <a:rPr lang="pt-BR" sz="1800" dirty="0" smtClean="0">
                <a:sym typeface="Wingdings" pitchFamily="2" charset="2"/>
              </a:rPr>
              <a:t>. porta-malas, painel, tipo de freios, desempenho técnico (aceleração, raio de curva, frenagem,), manutenção, design, apelo (família, </a:t>
            </a:r>
            <a:r>
              <a:rPr lang="pt-BR" sz="1800" i="1" dirty="0" err="1" smtClean="0">
                <a:sym typeface="Wingdings" pitchFamily="2" charset="2"/>
              </a:rPr>
              <a:t>cross</a:t>
            </a:r>
            <a:r>
              <a:rPr lang="pt-BR" sz="1800" dirty="0" smtClean="0">
                <a:sym typeface="Wingdings" pitchFamily="2" charset="2"/>
              </a:rPr>
              <a:t>, esporte) etc.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pt-BR" sz="1800" dirty="0" smtClean="0">
              <a:sym typeface="Wingdings" pitchFamily="2" charset="2"/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2200" dirty="0" smtClean="0">
                <a:sym typeface="Wingdings" pitchFamily="2" charset="2"/>
              </a:rPr>
              <a:t>Montar processo para revisar e modificar atributos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800" dirty="0" smtClean="0">
                <a:sym typeface="Wingdings" pitchFamily="2" charset="2"/>
              </a:rPr>
              <a:t>Requer prática e há poucas regras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800" dirty="0" smtClean="0">
                <a:sym typeface="Wingdings" pitchFamily="2" charset="2"/>
              </a:rPr>
              <a:t>Produtos complexos </a:t>
            </a:r>
            <a:r>
              <a:rPr lang="pt-BR" sz="1800" dirty="0" smtClean="0">
                <a:solidFill>
                  <a:srgbClr val="00B050"/>
                </a:solidFill>
                <a:sym typeface="Wingdings" pitchFamily="2" charset="2"/>
              </a:rPr>
              <a:t></a:t>
            </a:r>
            <a:r>
              <a:rPr lang="pt-BR" sz="1800" dirty="0" smtClean="0">
                <a:sym typeface="Wingdings" pitchFamily="2" charset="2"/>
              </a:rPr>
              <a:t> Subtração ou unificação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800" dirty="0" smtClean="0">
                <a:sym typeface="Wingdings" pitchFamily="2" charset="2"/>
              </a:rPr>
              <a:t>Observação de usuários pode ser muito útil (técnicas de ergonomia/</a:t>
            </a:r>
            <a:r>
              <a:rPr lang="pt-BR" sz="1800" dirty="0" err="1" smtClean="0">
                <a:sym typeface="Wingdings" pitchFamily="2" charset="2"/>
              </a:rPr>
              <a:t>anál</a:t>
            </a:r>
            <a:r>
              <a:rPr lang="pt-BR" sz="1800" dirty="0" smtClean="0">
                <a:sym typeface="Wingdings" pitchFamily="2" charset="2"/>
              </a:rPr>
              <a:t>. </a:t>
            </a:r>
            <a:r>
              <a:rPr lang="pt-BR" sz="1800" dirty="0" err="1" smtClean="0">
                <a:sym typeface="Wingdings" pitchFamily="2" charset="2"/>
              </a:rPr>
              <a:t>ativ</a:t>
            </a:r>
            <a:r>
              <a:rPr lang="pt-BR" sz="1800" dirty="0" smtClean="0">
                <a:sym typeface="Wingdings" pitchFamily="2" charset="2"/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pt-BR" sz="2400" dirty="0" smtClean="0"/>
          </a:p>
        </p:txBody>
      </p:sp>
      <p:sp>
        <p:nvSpPr>
          <p:cNvPr id="3379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Rodapé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4000" smtClean="0"/>
              <a:t>Processo Geral da Inovação</a:t>
            </a:r>
            <a:endParaRPr lang="pt-BR" altLang="en-US" sz="2400" smtClean="0"/>
          </a:p>
        </p:txBody>
      </p:sp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1" descr="pd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5263"/>
            <a:ext cx="9144000" cy="245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to 7"/>
          <p:cNvCxnSpPr/>
          <p:nvPr/>
        </p:nvCxnSpPr>
        <p:spPr>
          <a:xfrm>
            <a:off x="0" y="3371850"/>
            <a:ext cx="9144000" cy="0"/>
          </a:xfrm>
          <a:prstGeom prst="line">
            <a:avLst/>
          </a:prstGeom>
          <a:ln w="1905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CaixaDeTexto 8"/>
          <p:cNvSpPr txBox="1">
            <a:spLocks noChangeArrowheads="1"/>
          </p:cNvSpPr>
          <p:nvPr/>
        </p:nvSpPr>
        <p:spPr bwMode="auto">
          <a:xfrm>
            <a:off x="6516688" y="2708275"/>
            <a:ext cx="2447925" cy="46196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1200">
                <a:solidFill>
                  <a:srgbClr val="C00000"/>
                </a:solidFill>
              </a:rPr>
              <a:t>Cadeia de Valor da Inovação (Hansen e  Birkinshaw, 2007)</a:t>
            </a:r>
          </a:p>
        </p:txBody>
      </p:sp>
      <p:sp>
        <p:nvSpPr>
          <p:cNvPr id="17416" name="CaixaDeTexto 9"/>
          <p:cNvSpPr txBox="1">
            <a:spLocks noChangeArrowheads="1"/>
          </p:cNvSpPr>
          <p:nvPr/>
        </p:nvSpPr>
        <p:spPr bwMode="auto">
          <a:xfrm>
            <a:off x="0" y="6237288"/>
            <a:ext cx="2447925" cy="27781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1200">
                <a:solidFill>
                  <a:srgbClr val="C00000"/>
                </a:solidFill>
              </a:rPr>
              <a:t>Stage-Gates (Cooper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>
          <a:xfrm>
            <a:off x="179388" y="0"/>
            <a:ext cx="7993062" cy="476250"/>
          </a:xfrm>
        </p:spPr>
        <p:txBody>
          <a:bodyPr/>
          <a:lstStyle/>
          <a:p>
            <a:r>
              <a:rPr lang="pt-BR" altLang="en-US" sz="3600" smtClean="0"/>
              <a:t>Tabela de modificação de atributos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0" y="585788"/>
          <a:ext cx="9144000" cy="6492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2316"/>
                <a:gridCol w="7301684"/>
              </a:tblGrid>
              <a:tr h="1371734"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Modificação de atributos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rgbClr val="000066"/>
                          </a:solidFill>
                        </a:rPr>
                        <a:t>Análise</a:t>
                      </a:r>
                      <a:r>
                        <a:rPr lang="pt-BR" sz="1800" b="0" baseline="0" dirty="0" smtClean="0">
                          <a:solidFill>
                            <a:srgbClr val="000066"/>
                          </a:solidFill>
                        </a:rPr>
                        <a:t> morfológica. Selecionar os atributos considerados principais e analisar como poderiam ser modificados.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600" b="0" baseline="0" dirty="0" smtClean="0">
                          <a:solidFill>
                            <a:srgbClr val="000066"/>
                          </a:solidFill>
                          <a:sym typeface="Wingdings" pitchFamily="2" charset="2"/>
                        </a:rPr>
                        <a:t> Cheque especial BB; colhedeira que ara e semeia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600" b="0" baseline="0" dirty="0" smtClean="0">
                          <a:solidFill>
                            <a:srgbClr val="000066"/>
                          </a:solidFill>
                          <a:sym typeface="Wingdings" pitchFamily="2" charset="2"/>
                        </a:rPr>
                        <a:t> Carro reserva de seguradora (para garantir mobilidade)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600" b="0" baseline="0" dirty="0" smtClean="0">
                          <a:solidFill>
                            <a:srgbClr val="000066"/>
                          </a:solidFill>
                          <a:sym typeface="Wingdings" pitchFamily="2" charset="2"/>
                        </a:rPr>
                        <a:t>  Sapato com salto </a:t>
                      </a:r>
                      <a:r>
                        <a:rPr lang="pt-BR" sz="1600" b="0" baseline="0" dirty="0" err="1" smtClean="0">
                          <a:solidFill>
                            <a:srgbClr val="000066"/>
                          </a:solidFill>
                          <a:sym typeface="Wingdings" pitchFamily="2" charset="2"/>
                        </a:rPr>
                        <a:t>escamoteável</a:t>
                      </a:r>
                      <a:r>
                        <a:rPr lang="pt-BR" sz="1600" b="0" baseline="0" dirty="0" smtClean="0">
                          <a:solidFill>
                            <a:srgbClr val="000066"/>
                          </a:solidFill>
                          <a:sym typeface="Wingdings" pitchFamily="2" charset="2"/>
                        </a:rPr>
                        <a:t> (prêmio USP de inovação 2008)</a:t>
                      </a:r>
                      <a:endParaRPr lang="pt-BR" sz="16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24" marB="45724"/>
                </a:tc>
              </a:tr>
              <a:tr h="1188836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2) Subtração ou simplificação de atributos</a:t>
                      </a:r>
                      <a:endParaRPr lang="pt-BR" sz="18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pt-BR" sz="18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Retirar atributos para simplificar produto e torná-lo mais atrativo para det. público. Ajuda a evitar a superespecificação.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6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  Máq. lavar roupa sem água quente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6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  Conta corrente simplificada (CEF) </a:t>
                      </a:r>
                    </a:p>
                  </a:txBody>
                  <a:tcPr marT="45724" marB="45724"/>
                </a:tc>
              </a:tr>
              <a:tr h="1371734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3) Multiplicação de atributos</a:t>
                      </a:r>
                    </a:p>
                    <a:p>
                      <a:endParaRPr lang="pt-BR" sz="18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pt-BR" sz="18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Copiar e oferecer atributo, com modificação de função na repetição, várias vezes no produto, para alcançar benefício específico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6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 Geladeira com diferentes temperaturas em diferentes locais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600" b="0" i="1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t-BR" sz="1600" b="0" i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Redes de hotéis: aluga-se n diárias / mês, independente do local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600" b="0" i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  Ônibus com 3 eixos (3º. eixo)</a:t>
                      </a:r>
                      <a:endParaRPr lang="pt-BR" sz="1800" b="0" i="0" kern="1200" baseline="0" dirty="0" smtClean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/>
                </a:tc>
              </a:tr>
              <a:tr h="1371734">
                <a:tc>
                  <a:txBody>
                    <a:bodyPr/>
                    <a:lstStyle/>
                    <a:p>
                      <a:endParaRPr lang="pt-BR" sz="1800" b="1" dirty="0" smtClean="0"/>
                    </a:p>
                    <a:p>
                      <a:r>
                        <a:rPr lang="pt-BR" sz="1800" b="1" dirty="0" smtClean="0"/>
                        <a:t>4) Divisão de atributos</a:t>
                      </a:r>
                      <a:endParaRPr lang="pt-BR" sz="18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pt-BR" sz="18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Analisar arquitetura do produto: como componentes físicos e funcionais podem ser agrupados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6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600" b="0" kern="1200" baseline="0" dirty="0" err="1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Buscapé</a:t>
                      </a:r>
                      <a:r>
                        <a:rPr lang="pt-BR" sz="16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: vários “serviços” agrupados no site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6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 Impressora multifuncional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6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 Suspensão ativa</a:t>
                      </a:r>
                    </a:p>
                  </a:txBody>
                  <a:tcPr marT="45724" marB="45724"/>
                </a:tc>
              </a:tr>
              <a:tr h="1188836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5) Unificação de atributos</a:t>
                      </a:r>
                      <a:endParaRPr lang="pt-BR" sz="18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pt-BR" sz="18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Atribuição de novas funções para atributos existentes (pode levar à simplificação)</a:t>
                      </a:r>
                    </a:p>
                    <a:p>
                      <a:r>
                        <a:rPr lang="pt-BR" sz="18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- Alarme carro /</a:t>
                      </a:r>
                      <a:r>
                        <a:rPr lang="pt-BR" sz="1800" b="0" kern="1200" baseline="0" dirty="0" err="1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fecto</a:t>
                      </a:r>
                      <a:r>
                        <a:rPr lang="pt-BR" sz="18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 vidros</a:t>
                      </a:r>
                    </a:p>
                    <a:p>
                      <a:r>
                        <a:rPr lang="pt-BR" sz="18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34839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7993062" cy="792162"/>
          </a:xfrm>
        </p:spPr>
        <p:txBody>
          <a:bodyPr/>
          <a:lstStyle/>
          <a:p>
            <a:r>
              <a:rPr lang="pt-BR" altLang="en-US" smtClean="0"/>
              <a:t>5Ws + 1 H</a:t>
            </a:r>
            <a:endParaRPr lang="pt-BR" altLang="en-US" i="1" smtClean="0"/>
          </a:p>
        </p:txBody>
      </p:sp>
      <p:sp>
        <p:nvSpPr>
          <p:cNvPr id="35843" name="Espaço Reservado para Conteúdo 5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3527425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pt-BR" altLang="en-US" smtClean="0"/>
              <a:t>Técnica simples e versátil, para aumentar o entendimento de um problema / questão</a:t>
            </a:r>
          </a:p>
          <a:p>
            <a:pPr lvl="1">
              <a:spcBef>
                <a:spcPct val="0"/>
              </a:spcBef>
              <a:spcAft>
                <a:spcPts val="1800"/>
              </a:spcAft>
            </a:pPr>
            <a:r>
              <a:rPr lang="pt-BR" altLang="en-US" smtClean="0">
                <a:solidFill>
                  <a:srgbClr val="993300"/>
                </a:solidFill>
              </a:rPr>
              <a:t>5 W</a:t>
            </a:r>
          </a:p>
          <a:p>
            <a:pPr lvl="2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pt-BR" altLang="en-US" smtClean="0"/>
              <a:t>WHO	 	WHEN</a:t>
            </a:r>
          </a:p>
          <a:p>
            <a:pPr lvl="2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pt-BR" altLang="en-US" smtClean="0"/>
              <a:t>WHAT		WHY</a:t>
            </a:r>
          </a:p>
          <a:p>
            <a:pPr lvl="2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pt-BR" altLang="en-US" smtClean="0"/>
              <a:t>WHERE</a:t>
            </a:r>
          </a:p>
          <a:p>
            <a:pPr lvl="2">
              <a:spcBef>
                <a:spcPct val="0"/>
              </a:spcBef>
              <a:spcAft>
                <a:spcPts val="1800"/>
              </a:spcAft>
            </a:pPr>
            <a:endParaRPr lang="pt-BR" altLang="en-US" smtClean="0"/>
          </a:p>
          <a:p>
            <a:pPr lvl="1">
              <a:spcBef>
                <a:spcPct val="0"/>
              </a:spcBef>
              <a:spcAft>
                <a:spcPts val="1800"/>
              </a:spcAft>
            </a:pPr>
            <a:r>
              <a:rPr lang="pt-BR" altLang="en-US" smtClean="0">
                <a:solidFill>
                  <a:srgbClr val="993300"/>
                </a:solidFill>
              </a:rPr>
              <a:t>1 H</a:t>
            </a:r>
            <a:r>
              <a:rPr lang="pt-BR" altLang="en-US" smtClean="0"/>
              <a:t> </a:t>
            </a:r>
            <a:r>
              <a:rPr lang="pt-BR" altLang="en-US" smtClean="0">
                <a:sym typeface="Wingdings" panose="05000000000000000000" pitchFamily="2" charset="2"/>
              </a:rPr>
              <a:t> HOW   </a:t>
            </a:r>
          </a:p>
          <a:p>
            <a:pPr lvl="1">
              <a:spcBef>
                <a:spcPct val="0"/>
              </a:spcBef>
              <a:spcAft>
                <a:spcPts val="1800"/>
              </a:spcAft>
            </a:pPr>
            <a:endParaRPr lang="pt-BR" altLang="en-US" smtClean="0"/>
          </a:p>
        </p:txBody>
      </p:sp>
      <p:sp>
        <p:nvSpPr>
          <p:cNvPr id="35844" name="Espaço Reservado para Rodapé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  <p:pic>
        <p:nvPicPr>
          <p:cNvPr id="35845" name="Picture 5" descr="https://encrypted-tbn2.gstatic.com/images?q=tbn:ANd9GcSt7lrNqHnaQK6z5ipIJxiXL0lFFw-Jl8f6iaLDak6MNqg8Yf0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420938"/>
            <a:ext cx="5141913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  <p:pic>
        <p:nvPicPr>
          <p:cNvPr id="3686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43769"/>
            <a:ext cx="8172450" cy="5214938"/>
          </a:xfrm>
        </p:spPr>
      </p:pic>
      <p:sp>
        <p:nvSpPr>
          <p:cNvPr id="6" name="Título 1"/>
          <p:cNvSpPr txBox="1">
            <a:spLocks/>
          </p:cNvSpPr>
          <p:nvPr/>
        </p:nvSpPr>
        <p:spPr bwMode="auto">
          <a:xfrm>
            <a:off x="1" y="0"/>
            <a:ext cx="8316416" cy="620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pt-BR" sz="4400" kern="0" dirty="0">
                <a:solidFill>
                  <a:srgbClr val="CC0000"/>
                </a:solidFill>
                <a:latin typeface="+mj-lt"/>
                <a:ea typeface="+mj-ea"/>
                <a:cs typeface="+mj-cs"/>
              </a:rPr>
              <a:t>    6 Chapéus</a:t>
            </a:r>
            <a:endParaRPr lang="pt-BR" sz="4400" i="1" kern="0" dirty="0">
              <a:solidFill>
                <a:srgbClr val="CC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5111750"/>
          </a:xfrm>
        </p:spPr>
        <p:txBody>
          <a:bodyPr/>
          <a:lstStyle/>
          <a:p>
            <a:r>
              <a:rPr lang="pt-BR" altLang="en-US" smtClean="0"/>
              <a:t>Grupo discute uma questão alternando os chapéus</a:t>
            </a:r>
          </a:p>
          <a:p>
            <a:r>
              <a:rPr lang="pt-BR" altLang="en-US" smtClean="0"/>
              <a:t>Ou seja, pretende-se que a questão seja discutida a cada momento sob um prisma</a:t>
            </a:r>
          </a:p>
          <a:p>
            <a:r>
              <a:rPr lang="pt-BR" altLang="en-US" smtClean="0"/>
              <a:t>A questão é que as pessoas não mudam porque trocaram de chapéu...</a:t>
            </a:r>
          </a:p>
          <a:p>
            <a:r>
              <a:rPr lang="pt-BR" altLang="en-US" smtClean="0"/>
              <a:t>Técnica pode ser útil se não constranger os participantes</a:t>
            </a:r>
          </a:p>
        </p:txBody>
      </p:sp>
      <p:sp>
        <p:nvSpPr>
          <p:cNvPr id="38915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1" y="0"/>
            <a:ext cx="8316416" cy="620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pt-BR" sz="4400" kern="0" dirty="0">
                <a:solidFill>
                  <a:srgbClr val="CC0000"/>
                </a:solidFill>
                <a:latin typeface="+mj-lt"/>
                <a:ea typeface="+mj-ea"/>
                <a:cs typeface="+mj-cs"/>
              </a:rPr>
              <a:t>    6 Chapéus</a:t>
            </a:r>
            <a:endParaRPr lang="pt-BR" sz="4400" i="1" kern="0" dirty="0">
              <a:solidFill>
                <a:srgbClr val="CC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Rodapé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  <p:pic>
        <p:nvPicPr>
          <p:cNvPr id="39939" name="Picture 2" descr="http://3.bp.blogspot.com/-Gwund4cO-Jw/UIDDjgOmS7I/AAAAAAAADmE/O_S7H_VXR9A/s400/mm_6_chapeu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9038" y="-892175"/>
            <a:ext cx="11593513" cy="9001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ítulo 1"/>
          <p:cNvSpPr>
            <a:spLocks noGrp="1"/>
          </p:cNvSpPr>
          <p:nvPr>
            <p:ph type="title"/>
          </p:nvPr>
        </p:nvSpPr>
        <p:spPr>
          <a:xfrm>
            <a:off x="2700338" y="0"/>
            <a:ext cx="7127875" cy="620713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pt-BR" altLang="en-US" smtClean="0"/>
              <a:t>    6 Chapéus</a:t>
            </a:r>
            <a:endParaRPr lang="pt-BR" altLang="en-US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97650"/>
          </a:xfrm>
        </p:spPr>
        <p:txBody>
          <a:bodyPr/>
          <a:lstStyle/>
          <a:p>
            <a:r>
              <a:rPr lang="pt-BR" altLang="en-US" b="1" dirty="0" smtClean="0"/>
              <a:t>Chapéu branco – </a:t>
            </a:r>
            <a:r>
              <a:rPr lang="pt-BR" altLang="en-US" i="1" dirty="0" smtClean="0"/>
              <a:t>Objetividade e </a:t>
            </a:r>
            <a:r>
              <a:rPr lang="pt-BR" altLang="en-US" i="1" dirty="0" smtClean="0"/>
              <a:t/>
            </a:r>
            <a:br>
              <a:rPr lang="pt-BR" altLang="en-US" i="1" dirty="0" smtClean="0"/>
            </a:br>
            <a:r>
              <a:rPr lang="pt-BR" altLang="en-US" i="1" dirty="0" smtClean="0"/>
              <a:t>neutralidade</a:t>
            </a:r>
            <a:r>
              <a:rPr lang="pt-BR" altLang="en-US" dirty="0" smtClean="0"/>
              <a:t>. Mostra fatos e números.</a:t>
            </a:r>
          </a:p>
          <a:p>
            <a:r>
              <a:rPr lang="pt-BR" altLang="en-US" b="1" dirty="0" smtClean="0"/>
              <a:t>Chapéu vermelho – </a:t>
            </a:r>
            <a:r>
              <a:rPr lang="pt-BR" altLang="en-US" i="1" dirty="0" smtClean="0"/>
              <a:t>Sentimentos e intuição</a:t>
            </a:r>
            <a:r>
              <a:rPr lang="pt-BR" altLang="en-US" dirty="0" smtClean="0"/>
              <a:t>. Apresenta a visão emocional.</a:t>
            </a:r>
          </a:p>
          <a:p>
            <a:r>
              <a:rPr lang="pt-BR" altLang="en-US" b="1" dirty="0" smtClean="0"/>
              <a:t>Chapéu preto – </a:t>
            </a:r>
            <a:r>
              <a:rPr lang="pt-BR" altLang="en-US" i="1" dirty="0" smtClean="0"/>
              <a:t>Cautela e espírito crítico</a:t>
            </a:r>
            <a:r>
              <a:rPr lang="pt-BR" altLang="en-US" dirty="0" smtClean="0"/>
              <a:t>. Aponta os riscos de uma ideia.</a:t>
            </a:r>
          </a:p>
          <a:p>
            <a:r>
              <a:rPr lang="pt-BR" altLang="en-US" b="1" dirty="0" smtClean="0"/>
              <a:t>Chapéu amarelo – </a:t>
            </a:r>
            <a:r>
              <a:rPr lang="pt-BR" altLang="en-US" i="1" dirty="0" smtClean="0"/>
              <a:t>Otimismo e esperança.</a:t>
            </a:r>
            <a:r>
              <a:rPr lang="pt-BR" altLang="en-US" dirty="0" smtClean="0"/>
              <a:t> Revela o pensamento positivo.</a:t>
            </a:r>
          </a:p>
          <a:p>
            <a:r>
              <a:rPr lang="pt-BR" altLang="en-US" b="1" dirty="0" smtClean="0"/>
              <a:t>Chapéu verde – </a:t>
            </a:r>
            <a:r>
              <a:rPr lang="pt-BR" altLang="en-US" i="1" dirty="0" smtClean="0"/>
              <a:t>Crescimento fértil.</a:t>
            </a:r>
            <a:r>
              <a:rPr lang="pt-BR" altLang="en-US" dirty="0" smtClean="0"/>
              <a:t> Sugere criatividade e mudanças.</a:t>
            </a:r>
          </a:p>
          <a:p>
            <a:r>
              <a:rPr lang="pt-BR" altLang="en-US" b="1" dirty="0" smtClean="0"/>
              <a:t>Chapéu azul – </a:t>
            </a:r>
            <a:r>
              <a:rPr lang="pt-BR" altLang="en-US" i="1" dirty="0" smtClean="0"/>
              <a:t>Visão geral</a:t>
            </a:r>
            <a:r>
              <a:rPr lang="pt-BR" altLang="en-US" dirty="0" smtClean="0"/>
              <a:t>. Refere-se à reflexão sobre o próprio pensamento.</a:t>
            </a:r>
          </a:p>
          <a:p>
            <a:endParaRPr lang="pt-BR" altLang="en-US" dirty="0" smtClean="0"/>
          </a:p>
        </p:txBody>
      </p:sp>
      <p:sp>
        <p:nvSpPr>
          <p:cNvPr id="37891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Referências</a:t>
            </a:r>
          </a:p>
        </p:txBody>
      </p:sp>
      <p:sp>
        <p:nvSpPr>
          <p:cNvPr id="40963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557338"/>
            <a:ext cx="8785225" cy="4708525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800" smtClean="0"/>
              <a:t>AMABILE, Teresa M.  How to kill creativity.  </a:t>
            </a:r>
            <a:r>
              <a:rPr lang="en-GB" altLang="en-US" sz="1800" i="1" smtClean="0"/>
              <a:t>Harvard Business Review</a:t>
            </a:r>
            <a:r>
              <a:rPr lang="en-GB" altLang="en-US" sz="1800" smtClean="0"/>
              <a:t>, v.76, n.5, Sep-Oct. 1998.</a:t>
            </a:r>
            <a:endParaRPr lang="pt-BR" altLang="en-US" sz="1800" smtClean="0"/>
          </a:p>
          <a:p>
            <a:pPr>
              <a:buFontTx/>
              <a:buNone/>
            </a:pPr>
            <a:endParaRPr lang="pt-BR" altLang="en-US" sz="1800" smtClean="0"/>
          </a:p>
          <a:p>
            <a:pPr>
              <a:buFontTx/>
              <a:buNone/>
            </a:pPr>
            <a:r>
              <a:rPr lang="en-GB" altLang="en-US" sz="1800" smtClean="0"/>
              <a:t>BONO, Edward. </a:t>
            </a:r>
            <a:r>
              <a:rPr lang="en-GB" altLang="en-US" sz="1800" i="1" smtClean="0"/>
              <a:t>Os seis chapéus do pensamento</a:t>
            </a:r>
            <a:r>
              <a:rPr lang="en-GB" altLang="en-US" sz="1800" smtClean="0"/>
              <a:t>. Rio de Janeiro: Sextante, 2008.</a:t>
            </a:r>
            <a:endParaRPr lang="pt-BR" altLang="en-US" sz="1800" smtClean="0"/>
          </a:p>
          <a:p>
            <a:pPr>
              <a:buFontTx/>
              <a:buNone/>
            </a:pPr>
            <a:endParaRPr lang="pt-BR" altLang="en-US" sz="1800" smtClean="0"/>
          </a:p>
          <a:p>
            <a:pPr>
              <a:buFontTx/>
              <a:buNone/>
            </a:pPr>
            <a:r>
              <a:rPr lang="en-GB" altLang="en-US" sz="1800" smtClean="0"/>
              <a:t>GOFFIN, K.; MITCHELL, R.  </a:t>
            </a:r>
            <a:r>
              <a:rPr lang="en-GB" altLang="en-US" sz="1800" i="1" smtClean="0"/>
              <a:t>Innovation management</a:t>
            </a:r>
            <a:r>
              <a:rPr lang="en-GB" altLang="en-US" sz="1800" smtClean="0"/>
              <a:t>: strategy and implementation using the Pentathlon framework. </a:t>
            </a:r>
            <a:r>
              <a:rPr lang="pt-BR" altLang="en-US" sz="1800" smtClean="0"/>
              <a:t>2a. ed.  Basingstoke (UK): Palgrave Macmillan, 2010. Cap 5: Generating creative, customet-focused ideas.</a:t>
            </a:r>
          </a:p>
          <a:p>
            <a:pPr>
              <a:buFontTx/>
              <a:buNone/>
            </a:pPr>
            <a:endParaRPr lang="pt-BR" altLang="en-US" sz="1800" smtClean="0"/>
          </a:p>
          <a:p>
            <a:pPr>
              <a:buFontTx/>
              <a:buNone/>
            </a:pPr>
            <a:r>
              <a:rPr lang="pt-BR" altLang="en-US" sz="1800" smtClean="0"/>
              <a:t>http://www.visagio.com/blog/2011/04/brainstorming-para-uma-producao-criativa-eficaz/</a:t>
            </a:r>
          </a:p>
          <a:p>
            <a:pPr>
              <a:buFontTx/>
              <a:buNone/>
            </a:pPr>
            <a:endParaRPr lang="pt-BR" altLang="en-US" sz="1800" smtClean="0"/>
          </a:p>
          <a:p>
            <a:pPr>
              <a:buFontTx/>
              <a:buNone/>
            </a:pPr>
            <a:endParaRPr lang="pt-BR" altLang="en-US" sz="1800" smtClean="0"/>
          </a:p>
          <a:p>
            <a:pPr>
              <a:buFontTx/>
              <a:buNone/>
            </a:pPr>
            <a:endParaRPr lang="pt-BR" altLang="en-US" sz="1800" smtClean="0"/>
          </a:p>
          <a:p>
            <a:pPr>
              <a:buFontTx/>
              <a:buNone/>
            </a:pPr>
            <a:endParaRPr lang="pt-BR" altLang="en-US" sz="1800" smtClean="0"/>
          </a:p>
          <a:p>
            <a:pPr>
              <a:buFontTx/>
              <a:buNone/>
            </a:pPr>
            <a:endParaRPr lang="pt-BR" altLang="en-US" smtClean="0"/>
          </a:p>
        </p:txBody>
      </p:sp>
      <p:sp>
        <p:nvSpPr>
          <p:cNvPr id="40964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ítulo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13787" cy="1143000"/>
          </a:xfrm>
        </p:spPr>
        <p:txBody>
          <a:bodyPr/>
          <a:lstStyle/>
          <a:p>
            <a:r>
              <a:rPr lang="pt-BR" altLang="en-US" sz="4000" smtClean="0"/>
              <a:t>Processo de inovação</a:t>
            </a:r>
          </a:p>
        </p:txBody>
      </p:sp>
      <p:sp>
        <p:nvSpPr>
          <p:cNvPr id="1028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2781300"/>
            <a:ext cx="8785225" cy="374332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pt-BR" altLang="en-US" smtClean="0"/>
              <a:t>Geração de ideias é atividade fundamental do processo de inovação</a:t>
            </a:r>
          </a:p>
          <a:p>
            <a:pPr lvl="1">
              <a:spcBef>
                <a:spcPct val="0"/>
              </a:spcBef>
            </a:pPr>
            <a:r>
              <a:rPr lang="pt-BR" altLang="en-US" smtClean="0"/>
              <a:t>Deve ser integrada com as demais</a:t>
            </a:r>
          </a:p>
          <a:p>
            <a:pPr lvl="2">
              <a:spcBef>
                <a:spcPct val="0"/>
              </a:spcBef>
            </a:pPr>
            <a:r>
              <a:rPr lang="pt-BR" altLang="en-US" sz="2000" smtClean="0"/>
              <a:t>Vide abordagem do elo frágil da cadeia de valor da inovação</a:t>
            </a:r>
          </a:p>
          <a:p>
            <a:pPr>
              <a:spcBef>
                <a:spcPts val="1800"/>
              </a:spcBef>
            </a:pPr>
            <a:r>
              <a:rPr lang="pt-BR" altLang="en-US" smtClean="0"/>
              <a:t>A geração de ideias pode ser feita de forma sistemática, com apoio de abordagens conceituais e técnicas</a:t>
            </a:r>
          </a:p>
        </p:txBody>
      </p:sp>
      <p:sp>
        <p:nvSpPr>
          <p:cNvPr id="1029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1003300"/>
          <a:ext cx="91186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o" r:id="rId3" imgW="5525999" imgH="900355" progId="Word.Document.12">
                  <p:embed/>
                </p:oleObj>
              </mc:Choice>
              <mc:Fallback>
                <p:oleObj name="Documento" r:id="rId3" imgW="5525999" imgH="900355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03300"/>
                        <a:ext cx="9118600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Inovação requer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557338"/>
            <a:ext cx="8785225" cy="511175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altLang="en-US" smtClean="0">
                <a:sym typeface="Wingdings" panose="05000000000000000000" pitchFamily="2" charset="2"/>
              </a:rPr>
              <a:t>Criatividade</a:t>
            </a:r>
          </a:p>
          <a:p>
            <a:pPr>
              <a:spcAft>
                <a:spcPts val="1200"/>
              </a:spcAft>
            </a:pPr>
            <a:r>
              <a:rPr lang="pt-BR" altLang="en-US" smtClean="0">
                <a:sym typeface="Wingdings" panose="05000000000000000000" pitchFamily="2" charset="2"/>
              </a:rPr>
              <a:t>Aplicação de conhecimento</a:t>
            </a:r>
          </a:p>
          <a:p>
            <a:pPr>
              <a:spcAft>
                <a:spcPts val="1200"/>
              </a:spcAft>
            </a:pPr>
            <a:r>
              <a:rPr lang="pt-BR" altLang="en-US" smtClean="0">
                <a:sym typeface="Wingdings" panose="05000000000000000000" pitchFamily="2" charset="2"/>
              </a:rPr>
              <a:t>Meios efetivos de reconhecer requisitos (desejos) dos consumidores</a:t>
            </a:r>
          </a:p>
          <a:p>
            <a:pPr>
              <a:spcAft>
                <a:spcPts val="1200"/>
              </a:spcAft>
            </a:pPr>
            <a:r>
              <a:rPr lang="pt-BR" altLang="en-US" smtClean="0">
                <a:sym typeface="Wingdings" panose="05000000000000000000" pitchFamily="2" charset="2"/>
              </a:rPr>
              <a:t>Proteção das ideias resultantes</a:t>
            </a:r>
          </a:p>
          <a:p>
            <a:pPr>
              <a:spcAft>
                <a:spcPts val="1200"/>
              </a:spcAft>
            </a:pPr>
            <a:r>
              <a:rPr lang="pt-BR" altLang="en-US" smtClean="0">
                <a:sym typeface="Wingdings" panose="05000000000000000000" pitchFamily="2" charset="2"/>
              </a:rPr>
              <a:t>Ou seja, trabalho duro, sistemático, organizado e bem gerenciado</a:t>
            </a:r>
          </a:p>
        </p:txBody>
      </p:sp>
      <p:sp>
        <p:nvSpPr>
          <p:cNvPr id="1843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MAS...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557338"/>
            <a:ext cx="8785225" cy="511175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altLang="en-US" smtClean="0">
                <a:sym typeface="Wingdings" panose="05000000000000000000" pitchFamily="2" charset="2"/>
              </a:rPr>
              <a:t>Criatividade...</a:t>
            </a:r>
          </a:p>
          <a:p>
            <a:pPr lvl="1">
              <a:spcAft>
                <a:spcPts val="1200"/>
              </a:spcAft>
            </a:pPr>
            <a:r>
              <a:rPr lang="pt-BR" altLang="en-US" smtClean="0">
                <a:sym typeface="Wingdings" panose="05000000000000000000" pitchFamily="2" charset="2"/>
              </a:rPr>
              <a:t>.... não pode ser encarada como ideias completamente novas e revolucionárias oriundas de momentos de genialidade de alguém, pois</a:t>
            </a:r>
          </a:p>
          <a:p>
            <a:pPr lvl="1">
              <a:spcAft>
                <a:spcPts val="1200"/>
              </a:spcAft>
            </a:pPr>
            <a:r>
              <a:rPr lang="pt-BR" altLang="en-US" smtClean="0">
                <a:sym typeface="Wingdings" panose="05000000000000000000" pitchFamily="2" charset="2"/>
              </a:rPr>
              <a:t>há métodos estruturados de apoio ao desenvolvimento da geração de ideia, individuais ou em grupo</a:t>
            </a:r>
          </a:p>
          <a:p>
            <a:pPr>
              <a:spcAft>
                <a:spcPts val="1200"/>
              </a:spcAft>
            </a:pPr>
            <a:endParaRPr lang="pt-BR" altLang="en-US" smtClean="0">
              <a:sym typeface="Wingdings" panose="05000000000000000000" pitchFamily="2" charset="2"/>
            </a:endParaRPr>
          </a:p>
        </p:txBody>
      </p:sp>
      <p:sp>
        <p:nvSpPr>
          <p:cNvPr id="1946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MAS...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557338"/>
            <a:ext cx="8785225" cy="511175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altLang="en-US" smtClean="0">
                <a:sym typeface="Wingdings" panose="05000000000000000000" pitchFamily="2" charset="2"/>
              </a:rPr>
              <a:t>Clientes / consumidores </a:t>
            </a:r>
            <a:r>
              <a:rPr lang="pt-BR" altLang="en-US" i="1" smtClean="0">
                <a:sym typeface="Wingdings" panose="05000000000000000000" pitchFamily="2" charset="2"/>
              </a:rPr>
              <a:t>muitas </a:t>
            </a:r>
            <a:r>
              <a:rPr lang="pt-BR" altLang="en-US" smtClean="0">
                <a:sym typeface="Wingdings" panose="05000000000000000000" pitchFamily="2" charset="2"/>
              </a:rPr>
              <a:t>vezes não conseguem articular suas necessidades, ou não percebem oportunidades</a:t>
            </a:r>
          </a:p>
          <a:p>
            <a:pPr lvl="1">
              <a:spcAft>
                <a:spcPts val="1200"/>
              </a:spcAft>
            </a:pPr>
            <a:r>
              <a:rPr lang="pt-BR" altLang="en-US" smtClean="0">
                <a:sym typeface="Wingdings" panose="05000000000000000000" pitchFamily="2" charset="2"/>
              </a:rPr>
              <a:t>Caso de tecnologias disruptivas </a:t>
            </a:r>
          </a:p>
          <a:p>
            <a:pPr lvl="1">
              <a:spcAft>
                <a:spcPts val="1200"/>
              </a:spcAft>
            </a:pPr>
            <a:r>
              <a:rPr lang="pt-BR" altLang="en-US" smtClean="0">
                <a:sym typeface="Wingdings" panose="05000000000000000000" pitchFamily="2" charset="2"/>
              </a:rPr>
              <a:t>Necessidade de ir além de pesquisa de mercado tradicional (baseada em questões diretas)</a:t>
            </a:r>
          </a:p>
          <a:p>
            <a:pPr lvl="2">
              <a:spcAft>
                <a:spcPts val="1200"/>
              </a:spcAft>
            </a:pPr>
            <a:r>
              <a:rPr lang="pt-BR" altLang="en-US" smtClean="0">
                <a:sym typeface="Wingdings" panose="05000000000000000000" pitchFamily="2" charset="2"/>
              </a:rPr>
              <a:t>Técnicas mais avançadas, como observação e questionamento indireto</a:t>
            </a:r>
          </a:p>
          <a:p>
            <a:pPr lvl="1">
              <a:spcAft>
                <a:spcPts val="1200"/>
              </a:spcAft>
            </a:pPr>
            <a:r>
              <a:rPr lang="pt-BR" altLang="en-US" smtClean="0">
                <a:sym typeface="Wingdings" panose="05000000000000000000" pitchFamily="2" charset="2"/>
              </a:rPr>
              <a:t>Atenção a </a:t>
            </a:r>
            <a:r>
              <a:rPr lang="en-US" altLang="en-US" i="1" smtClean="0">
                <a:sym typeface="Wingdings" panose="05000000000000000000" pitchFamily="2" charset="2"/>
              </a:rPr>
              <a:t>early adopters</a:t>
            </a:r>
          </a:p>
        </p:txBody>
      </p:sp>
      <p:sp>
        <p:nvSpPr>
          <p:cNvPr id="20484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137525" cy="1143000"/>
          </a:xfrm>
        </p:spPr>
        <p:txBody>
          <a:bodyPr/>
          <a:lstStyle/>
          <a:p>
            <a:r>
              <a:rPr lang="pt-BR" altLang="en-US" sz="4000" smtClean="0"/>
              <a:t>Tipos de Criatividade de Negócios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41438"/>
            <a:ext cx="8964613" cy="53276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altLang="en-US" sz="2800" smtClean="0">
                <a:sym typeface="Wingdings" panose="05000000000000000000" pitchFamily="2" charset="2"/>
              </a:rPr>
              <a:t>Criatividade exploratória: </a:t>
            </a:r>
            <a:r>
              <a:rPr lang="pt-BR" altLang="en-US" sz="2400" smtClean="0">
                <a:solidFill>
                  <a:srgbClr val="0000FF"/>
                </a:solidFill>
                <a:sym typeface="Wingdings" panose="05000000000000000000" pitchFamily="2" charset="2"/>
              </a:rPr>
              <a:t>identificação de novas oportunidades</a:t>
            </a:r>
          </a:p>
          <a:p>
            <a:pPr lvl="1">
              <a:spcBef>
                <a:spcPct val="0"/>
              </a:spcBef>
            </a:pPr>
            <a:r>
              <a:rPr lang="pt-BR" altLang="en-US" sz="2000" smtClean="0">
                <a:sym typeface="Wingdings" panose="05000000000000000000" pitchFamily="2" charset="2"/>
              </a:rPr>
              <a:t>Pensamento não convencional que modifica ou rejeita ideias prévias, esclarece problemas vagos ou mal definidos pelo desenvolvimento de novas visões ou soluções</a:t>
            </a:r>
            <a:br>
              <a:rPr lang="pt-BR" altLang="en-US" sz="2000" smtClean="0">
                <a:sym typeface="Wingdings" panose="05000000000000000000" pitchFamily="2" charset="2"/>
              </a:rPr>
            </a:br>
            <a:endParaRPr lang="pt-BR" altLang="en-US" sz="2000" smtClean="0"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</a:pPr>
            <a:r>
              <a:rPr lang="pt-BR" altLang="en-US" sz="2800" smtClean="0">
                <a:sym typeface="Wingdings" panose="05000000000000000000" pitchFamily="2" charset="2"/>
              </a:rPr>
              <a:t>Criatividade normativa: </a:t>
            </a:r>
            <a:r>
              <a:rPr lang="pt-BR" altLang="en-US" sz="2400" smtClean="0">
                <a:solidFill>
                  <a:srgbClr val="0000FF"/>
                </a:solidFill>
                <a:sym typeface="Wingdings" panose="05000000000000000000" pitchFamily="2" charset="2"/>
              </a:rPr>
              <a:t>pensamento original usado para resolver problemas conhecidos</a:t>
            </a:r>
          </a:p>
          <a:p>
            <a:pPr lvl="1">
              <a:spcBef>
                <a:spcPct val="0"/>
              </a:spcBef>
            </a:pPr>
            <a:r>
              <a:rPr lang="pt-BR" altLang="en-US" sz="2000" smtClean="0">
                <a:sym typeface="Wingdings" panose="05000000000000000000" pitchFamily="2" charset="2"/>
              </a:rPr>
              <a:t>Identificar problemas para focar esforços</a:t>
            </a:r>
          </a:p>
          <a:p>
            <a:pPr lvl="1"/>
            <a:r>
              <a:rPr lang="pt-BR" altLang="en-US" sz="2000" smtClean="0">
                <a:sym typeface="Wingdings" panose="05000000000000000000" pitchFamily="2" charset="2"/>
              </a:rPr>
              <a:t>Mais típica para inovação em processos e em serviços </a:t>
            </a:r>
            <a:br>
              <a:rPr lang="pt-BR" altLang="en-US" sz="2000" smtClean="0">
                <a:sym typeface="Wingdings" panose="05000000000000000000" pitchFamily="2" charset="2"/>
              </a:rPr>
            </a:br>
            <a:endParaRPr lang="pt-BR" altLang="en-US" sz="2000" smtClean="0">
              <a:sym typeface="Wingdings" panose="05000000000000000000" pitchFamily="2" charset="2"/>
            </a:endParaRPr>
          </a:p>
          <a:p>
            <a:r>
              <a:rPr lang="pt-BR" altLang="en-US" sz="2800" smtClean="0">
                <a:sym typeface="Wingdings" panose="05000000000000000000" pitchFamily="2" charset="2"/>
              </a:rPr>
              <a:t>Criatividade casual </a:t>
            </a:r>
            <a:r>
              <a:rPr lang="pt-BR" altLang="en-US" sz="1800" i="1" smtClean="0">
                <a:sym typeface="Wingdings" panose="05000000000000000000" pitchFamily="2" charset="2"/>
              </a:rPr>
              <a:t>(serendipitous)</a:t>
            </a:r>
          </a:p>
          <a:p>
            <a:pPr lvl="1"/>
            <a:r>
              <a:rPr lang="pt-BR" altLang="en-US" sz="2000" smtClean="0">
                <a:sym typeface="Wingdings" panose="05000000000000000000" pitchFamily="2" charset="2"/>
              </a:rPr>
              <a:t>Difícil de ser gerenciada, mas um bom sistema de gestão deve deixar espaço para que o acaso “aconteça”</a:t>
            </a:r>
          </a:p>
          <a:p>
            <a:pPr>
              <a:spcAft>
                <a:spcPts val="1200"/>
              </a:spcAft>
            </a:pPr>
            <a:endParaRPr lang="pt-BR" altLang="en-US" smtClean="0">
              <a:sym typeface="Wingdings" panose="05000000000000000000" pitchFamily="2" charset="2"/>
            </a:endParaRPr>
          </a:p>
        </p:txBody>
      </p:sp>
      <p:sp>
        <p:nvSpPr>
          <p:cNvPr id="2150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137525" cy="936625"/>
          </a:xfrm>
        </p:spPr>
        <p:txBody>
          <a:bodyPr/>
          <a:lstStyle/>
          <a:p>
            <a:r>
              <a:rPr lang="pt-BR" altLang="en-US" sz="4000" smtClean="0"/>
              <a:t>Gerenciando criatividade individual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6165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altLang="en-US" sz="2800" smtClean="0">
                <a:sym typeface="Wingdings" panose="05000000000000000000" pitchFamily="2" charset="2"/>
              </a:rPr>
              <a:t>Dar acesso pleno aos domínios tecnológicos relativos ao trabalho das pessoas </a:t>
            </a:r>
          </a:p>
          <a:p>
            <a:pPr lvl="1">
              <a:spcBef>
                <a:spcPct val="0"/>
              </a:spcBef>
            </a:pPr>
            <a:r>
              <a:rPr lang="pt-BR" altLang="en-US" sz="2400" smtClean="0">
                <a:sym typeface="Wingdings" panose="05000000000000000000" pitchFamily="2" charset="2"/>
              </a:rPr>
              <a:t>Participação em conferências-chave, intercâmbio com universidades, visita a empresas de outros setores etc </a:t>
            </a:r>
            <a:r>
              <a:rPr lang="pt-BR" altLang="en-US" sz="2000" i="1" smtClean="0">
                <a:sym typeface="Wingdings" panose="05000000000000000000" pitchFamily="2" charset="2"/>
              </a:rPr>
              <a:t>(rede)</a:t>
            </a:r>
            <a:endParaRPr lang="pt-BR" altLang="en-US" sz="2400" i="1" smtClean="0">
              <a:sym typeface="Wingdings" panose="05000000000000000000" pitchFamily="2" charset="2"/>
            </a:endParaRPr>
          </a:p>
          <a:p>
            <a:pPr>
              <a:spcBef>
                <a:spcPts val="600"/>
              </a:spcBef>
            </a:pPr>
            <a:r>
              <a:rPr lang="pt-BR" altLang="en-US" sz="2800" smtClean="0">
                <a:sym typeface="Wingdings" panose="05000000000000000000" pitchFamily="2" charset="2"/>
              </a:rPr>
              <a:t>Motivar a paixão pelo tema em que está focado</a:t>
            </a:r>
          </a:p>
          <a:p>
            <a:pPr>
              <a:spcBef>
                <a:spcPts val="600"/>
              </a:spcBef>
            </a:pPr>
            <a:r>
              <a:rPr lang="pt-BR" altLang="en-US" sz="2800" smtClean="0">
                <a:sym typeface="Wingdings" panose="05000000000000000000" pitchFamily="2" charset="2"/>
              </a:rPr>
              <a:t>Prover tempo para imersão </a:t>
            </a:r>
          </a:p>
          <a:p>
            <a:pPr lvl="1">
              <a:spcBef>
                <a:spcPct val="0"/>
              </a:spcBef>
            </a:pPr>
            <a:r>
              <a:rPr lang="pt-BR" altLang="en-US" sz="2400" smtClean="0">
                <a:sym typeface="Wingdings" panose="05000000000000000000" pitchFamily="2" charset="2"/>
              </a:rPr>
              <a:t>Processo de criatividade geral/ começa divergente, quando ideias, informação e alternativas estão sendo elencadas</a:t>
            </a:r>
          </a:p>
          <a:p>
            <a:pPr lvl="2">
              <a:spcBef>
                <a:spcPct val="0"/>
              </a:spcBef>
            </a:pPr>
            <a:r>
              <a:rPr lang="pt-BR" altLang="en-US" sz="2000" smtClean="0">
                <a:sym typeface="Wingdings" panose="05000000000000000000" pitchFamily="2" charset="2"/>
              </a:rPr>
              <a:t>Daí muitas pesquisas mostrarem que grupos heterogêneos tendem a ser mais criativos / a gerar melhores ideias</a:t>
            </a:r>
          </a:p>
          <a:p>
            <a:pPr lvl="1">
              <a:spcBef>
                <a:spcPct val="0"/>
              </a:spcBef>
            </a:pPr>
            <a:r>
              <a:rPr lang="pt-BR" altLang="en-US" sz="2400" smtClean="0">
                <a:sym typeface="Wingdings" panose="05000000000000000000" pitchFamily="2" charset="2"/>
              </a:rPr>
              <a:t>Pressão de tempo e estruturas formais são negativas para criatividade</a:t>
            </a:r>
          </a:p>
          <a:p>
            <a:pPr>
              <a:spcBef>
                <a:spcPts val="600"/>
              </a:spcBef>
            </a:pPr>
            <a:r>
              <a:rPr lang="pt-BR" altLang="en-US" sz="2800" smtClean="0">
                <a:sym typeface="Wingdings" panose="05000000000000000000" pitchFamily="2" charset="2"/>
              </a:rPr>
              <a:t>Evitar incertezas nas relações de trabalho</a:t>
            </a:r>
          </a:p>
          <a:p>
            <a:pPr lvl="1">
              <a:spcBef>
                <a:spcPct val="0"/>
              </a:spcBef>
            </a:pPr>
            <a:r>
              <a:rPr lang="pt-BR" altLang="en-US" sz="2400" smtClean="0">
                <a:sym typeface="Wingdings" panose="05000000000000000000" pitchFamily="2" charset="2"/>
              </a:rPr>
              <a:t>Downsizing tem impacto negativo</a:t>
            </a:r>
          </a:p>
          <a:p>
            <a:pPr>
              <a:spcBef>
                <a:spcPct val="0"/>
              </a:spcBef>
            </a:pPr>
            <a:endParaRPr lang="pt-BR" altLang="en-US" sz="2800" smtClean="0"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</a:pPr>
            <a:endParaRPr lang="pt-BR" altLang="en-US" sz="2800" smtClean="0"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</a:pPr>
            <a:r>
              <a:rPr lang="pt-BR" altLang="en-US" sz="2800" smtClean="0">
                <a:sym typeface="Wingdings" panose="05000000000000000000" pitchFamily="2" charset="2"/>
              </a:rPr>
              <a:t> </a:t>
            </a:r>
            <a:endParaRPr lang="pt-BR" altLang="en-US" smtClean="0">
              <a:sym typeface="Wingdings" panose="05000000000000000000" pitchFamily="2" charset="2"/>
            </a:endParaRPr>
          </a:p>
        </p:txBody>
      </p:sp>
      <p:sp>
        <p:nvSpPr>
          <p:cNvPr id="2253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4000" smtClean="0"/>
              <a:t>Gerenciando criatividade grupal</a:t>
            </a:r>
          </a:p>
        </p:txBody>
      </p:sp>
      <p:sp>
        <p:nvSpPr>
          <p:cNvPr id="2355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79388" y="1366838"/>
            <a:ext cx="4316412" cy="5256212"/>
          </a:xfrm>
        </p:spPr>
        <p:txBody>
          <a:bodyPr/>
          <a:lstStyle/>
          <a:p>
            <a:pPr marL="514350" indent="-514350">
              <a:buClr>
                <a:srgbClr val="FF0000"/>
              </a:buClr>
              <a:buSzPct val="100000"/>
              <a:buFontTx/>
              <a:buAutoNum type="arabicParenR"/>
            </a:pPr>
            <a:r>
              <a:rPr lang="pt-BR" altLang="en-US" sz="2000" smtClean="0"/>
              <a:t>Grupo certo para desafio certo</a:t>
            </a:r>
          </a:p>
          <a:p>
            <a:pPr marL="514350" indent="-514350">
              <a:buClr>
                <a:srgbClr val="FF0000"/>
              </a:buClr>
              <a:buSzPct val="100000"/>
              <a:buFontTx/>
              <a:buAutoNum type="arabicParenR"/>
            </a:pPr>
            <a:r>
              <a:rPr lang="pt-BR" altLang="en-US" sz="2000" smtClean="0"/>
              <a:t>Times com autonomia para fazer frente ao desafio, mas não para escolher o desafio</a:t>
            </a:r>
          </a:p>
          <a:p>
            <a:pPr marL="514350" indent="-514350">
              <a:buClr>
                <a:srgbClr val="FF0000"/>
              </a:buClr>
              <a:buSzPct val="100000"/>
              <a:buFontTx/>
              <a:buAutoNum type="arabicParenR"/>
            </a:pPr>
            <a:r>
              <a:rPr lang="pt-BR" altLang="en-US" sz="2000" smtClean="0"/>
              <a:t>Foco em discussões sobre a definição da natureza dos problemas </a:t>
            </a:r>
            <a:r>
              <a:rPr lang="pt-BR" altLang="en-US" sz="1800" smtClean="0"/>
              <a:t>(vide caso fertilizantes)</a:t>
            </a:r>
          </a:p>
          <a:p>
            <a:pPr marL="514350" indent="-514350">
              <a:buClr>
                <a:srgbClr val="FF0000"/>
              </a:buClr>
              <a:buSzPct val="100000"/>
              <a:buFontTx/>
              <a:buAutoNum type="arabicParenR"/>
            </a:pPr>
            <a:r>
              <a:rPr lang="pt-BR" altLang="en-US" sz="2000" smtClean="0"/>
              <a:t>Desenvolver estratégia de projeto através de discussões com os próprios empregados, para geral envolvimento </a:t>
            </a:r>
            <a:r>
              <a:rPr lang="pt-BR" altLang="en-US" sz="1800" smtClean="0"/>
              <a:t>(“compra” da ideia)</a:t>
            </a:r>
            <a:endParaRPr lang="pt-BR" altLang="en-US" sz="2000" smtClean="0"/>
          </a:p>
          <a:p>
            <a:pPr marL="514350" indent="-514350">
              <a:buClr>
                <a:srgbClr val="FF0000"/>
              </a:buClr>
              <a:buSzPct val="100000"/>
              <a:buFontTx/>
              <a:buAutoNum type="arabicParenR"/>
            </a:pPr>
            <a:r>
              <a:rPr lang="pt-BR" altLang="en-US" sz="2000" smtClean="0"/>
              <a:t>Prover os recursos necessários (tempo, $, poder, acesso...)</a:t>
            </a:r>
          </a:p>
          <a:p>
            <a:pPr marL="514350" indent="-514350">
              <a:buFontTx/>
              <a:buAutoNum type="arabicParenR"/>
            </a:pPr>
            <a:endParaRPr lang="pt-BR" altLang="en-US" sz="2000" smtClean="0"/>
          </a:p>
        </p:txBody>
      </p:sp>
      <p:sp>
        <p:nvSpPr>
          <p:cNvPr id="2355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648200" y="1366838"/>
            <a:ext cx="4316413" cy="5256212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SzPct val="100000"/>
              <a:buFontTx/>
              <a:buAutoNum type="arabicParenR" startAt="6"/>
            </a:pPr>
            <a:r>
              <a:rPr lang="pt-BR" altLang="en-US" sz="2000" smtClean="0"/>
              <a:t>Criar times com diversidade, compartilhar entusiasmo com alcance de metas, gerar ambiente de reconhecimento da contribuição dos empregados</a:t>
            </a:r>
          </a:p>
          <a:p>
            <a:pPr marL="457200" indent="-457200">
              <a:buClr>
                <a:srgbClr val="FF0000"/>
              </a:buClr>
              <a:buSzPct val="100000"/>
              <a:buFontTx/>
              <a:buAutoNum type="arabicParenR" startAt="6"/>
            </a:pPr>
            <a:r>
              <a:rPr lang="pt-BR" altLang="en-US" sz="2000" smtClean="0"/>
              <a:t>Assegurar supervisão encorajadora e presente. Demoras em respostas têm impacto negativo na motivação</a:t>
            </a:r>
          </a:p>
          <a:p>
            <a:pPr marL="457200" indent="-457200">
              <a:buClr>
                <a:srgbClr val="FF0000"/>
              </a:buClr>
              <a:buSzPct val="100000"/>
              <a:buFontTx/>
              <a:buAutoNum type="arabicParenR" startAt="6"/>
            </a:pPr>
            <a:r>
              <a:rPr lang="pt-BR" altLang="en-US" sz="2000" smtClean="0"/>
              <a:t>Garantir apoio do resto da organização, particularmente para times trabalhando em projetos de inovação sob pressão (tempo, incertezas de projeto etc.). </a:t>
            </a:r>
          </a:p>
          <a:p>
            <a:pPr marL="457200" indent="-457200">
              <a:buFontTx/>
              <a:buAutoNum type="arabicParenR" startAt="6"/>
            </a:pPr>
            <a:endParaRPr lang="pt-BR" altLang="en-US" sz="2000" smtClean="0"/>
          </a:p>
          <a:p>
            <a:pPr marL="457200" indent="-457200"/>
            <a:endParaRPr lang="pt-BR" altLang="en-US" smtClean="0"/>
          </a:p>
        </p:txBody>
      </p:sp>
      <p:sp>
        <p:nvSpPr>
          <p:cNvPr id="23557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0000CC"/>
                </a:solidFill>
              </a:rPr>
              <a:t>Mario Sergio Salerno</a:t>
            </a:r>
            <a:r>
              <a:rPr lang="pt-BR" altLang="en-US" smtClean="0"/>
              <a:t>     </a:t>
            </a:r>
            <a:r>
              <a:rPr lang="pt-BR" altLang="en-US" smtClean="0">
                <a:solidFill>
                  <a:schemeClr val="bg2"/>
                </a:solidFill>
              </a:rPr>
              <a:t>Escola Politécnica da USP – Depto Eng</a:t>
            </a:r>
            <a:r>
              <a:rPr lang="pt-BR" altLang="en-US" baseline="30000" smtClean="0">
                <a:solidFill>
                  <a:schemeClr val="bg2"/>
                </a:solidFill>
              </a:rPr>
              <a:t>a</a:t>
            </a:r>
            <a:r>
              <a:rPr lang="pt-BR" altLang="en-US" smtClean="0">
                <a:solidFill>
                  <a:schemeClr val="bg2"/>
                </a:solidFill>
              </a:rPr>
              <a:t> de Produção</a:t>
            </a:r>
          </a:p>
        </p:txBody>
      </p:sp>
      <p:sp>
        <p:nvSpPr>
          <p:cNvPr id="23558" name="CaixaDeTexto 6"/>
          <p:cNvSpPr txBox="1">
            <a:spLocks noChangeArrowheads="1"/>
          </p:cNvSpPr>
          <p:nvPr/>
        </p:nvSpPr>
        <p:spPr bwMode="auto">
          <a:xfrm>
            <a:off x="179388" y="6243638"/>
            <a:ext cx="52562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z="1600">
                <a:solidFill>
                  <a:srgbClr val="00B050"/>
                </a:solidFill>
              </a:rPr>
              <a:t>Baseado em pesquisas de Tereza Amabile (Harvard)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3547</TotalTime>
  <Words>1840</Words>
  <Application>Microsoft Office PowerPoint</Application>
  <PresentationFormat>Apresentação na tela (4:3)</PresentationFormat>
  <Paragraphs>248</Paragraphs>
  <Slides>26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0" baseType="lpstr">
      <vt:lpstr>Arial</vt:lpstr>
      <vt:lpstr>Wingdings</vt:lpstr>
      <vt:lpstr>Design padrão</vt:lpstr>
      <vt:lpstr>Documento</vt:lpstr>
      <vt:lpstr> PROCESSO DE GERAÇÃO DE IDEIAS técnicas básicas de criatividade  </vt:lpstr>
      <vt:lpstr>Processo Geral da Inovação</vt:lpstr>
      <vt:lpstr>Processo de inovação</vt:lpstr>
      <vt:lpstr>Inovação requer</vt:lpstr>
      <vt:lpstr>MAS...</vt:lpstr>
      <vt:lpstr>MAS...</vt:lpstr>
      <vt:lpstr>Tipos de Criatividade de Negócios</vt:lpstr>
      <vt:lpstr>Gerenciando criatividade individual</vt:lpstr>
      <vt:lpstr>Gerenciando criatividade grupal</vt:lpstr>
      <vt:lpstr>Técnicas de geração de Ideias</vt:lpstr>
      <vt:lpstr>Técnicas de geração de ideias / criatividade  (há n...)</vt:lpstr>
      <vt:lpstr>Brainstorming</vt:lpstr>
      <vt:lpstr>Brainstorming</vt:lpstr>
      <vt:lpstr>Brainstorming</vt:lpstr>
      <vt:lpstr>Brainstorming</vt:lpstr>
      <vt:lpstr>Apresentação do PowerPoint</vt:lpstr>
      <vt:lpstr>Brainstorming</vt:lpstr>
      <vt:lpstr>Lado esquerdo – lado direito</vt:lpstr>
      <vt:lpstr>Associação de atributos</vt:lpstr>
      <vt:lpstr>Tabela de modificação de atributos</vt:lpstr>
      <vt:lpstr>5Ws + 1 H</vt:lpstr>
      <vt:lpstr>Apresentação do PowerPoint</vt:lpstr>
      <vt:lpstr>Apresentação do PowerPoint</vt:lpstr>
      <vt:lpstr>    6 Chapéus</vt:lpstr>
      <vt:lpstr>Apresentação do PowerPoint</vt:lpstr>
      <vt:lpstr>Referências</vt:lpstr>
    </vt:vector>
  </TitlesOfParts>
  <Company>Pessoal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Mario</dc:creator>
  <cp:lastModifiedBy>Mario Sergio Salerno</cp:lastModifiedBy>
  <cp:revision>200</cp:revision>
  <dcterms:created xsi:type="dcterms:W3CDTF">2008-05-04T15:31:07Z</dcterms:created>
  <dcterms:modified xsi:type="dcterms:W3CDTF">2015-03-23T23:17:12Z</dcterms:modified>
</cp:coreProperties>
</file>