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7" r:id="rId2"/>
    <p:sldId id="278" r:id="rId3"/>
    <p:sldId id="285" r:id="rId4"/>
    <p:sldId id="305" r:id="rId5"/>
    <p:sldId id="296" r:id="rId6"/>
    <p:sldId id="295" r:id="rId7"/>
    <p:sldId id="286" r:id="rId8"/>
    <p:sldId id="299" r:id="rId9"/>
    <p:sldId id="301" r:id="rId10"/>
    <p:sldId id="302" r:id="rId11"/>
    <p:sldId id="300" r:id="rId12"/>
    <p:sldId id="275" r:id="rId13"/>
    <p:sldId id="294" r:id="rId14"/>
    <p:sldId id="288" r:id="rId15"/>
    <p:sldId id="293" r:id="rId16"/>
    <p:sldId id="290" r:id="rId17"/>
    <p:sldId id="291" r:id="rId18"/>
    <p:sldId id="287" r:id="rId19"/>
    <p:sldId id="306" r:id="rId20"/>
    <p:sldId id="308" r:id="rId21"/>
    <p:sldId id="283" r:id="rId22"/>
    <p:sldId id="276" r:id="rId23"/>
    <p:sldId id="279" r:id="rId24"/>
    <p:sldId id="292" r:id="rId25"/>
    <p:sldId id="304" r:id="rId26"/>
    <p:sldId id="307" r:id="rId27"/>
    <p:sldId id="282" r:id="rId28"/>
    <p:sldId id="289" r:id="rId29"/>
    <p:sldId id="298" r:id="rId30"/>
    <p:sldId id="281" r:id="rId31"/>
    <p:sldId id="297" r:id="rId32"/>
    <p:sldId id="311" r:id="rId33"/>
    <p:sldId id="310" r:id="rId34"/>
    <p:sldId id="309" r:id="rId35"/>
    <p:sldId id="284" r:id="rId36"/>
    <p:sldId id="277" r:id="rId37"/>
    <p:sldId id="303" r:id="rId38"/>
    <p:sldId id="280" r:id="rId39"/>
  </p:sldIdLst>
  <p:sldSz cx="12188825"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72" d="100"/>
          <a:sy n="72" d="100"/>
        </p:scale>
        <p:origin x="660" y="6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a:latin typeface="Palatino Linotype" panose="02040502050505030304" pitchFamily="18" charset="0"/>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150AB7FB-209A-4815-A3EC-3B308D01A5D0}" type="datetime1">
              <a:rPr lang="pt-BR" smtClean="0">
                <a:latin typeface="Palatino Linotype" panose="02040502050505030304" pitchFamily="18" charset="0"/>
              </a:rPr>
              <a:t>13/10/2020</a:t>
            </a:fld>
            <a:endParaRPr lang="pt-BR">
              <a:latin typeface="Palatino Linotype" panose="02040502050505030304" pitchFamily="18" charset="0"/>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a:latin typeface="Palatino Linotype" panose="02040502050505030304" pitchFamily="18" charset="0"/>
            </a:endParaRPr>
          </a:p>
        </p:txBody>
      </p:sp>
      <p:sp>
        <p:nvSpPr>
          <p:cNvPr id="5" name="Espaço reservado para o número do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pt-BR" smtClean="0">
                <a:latin typeface="Palatino Linotype" panose="02040502050505030304" pitchFamily="18" charset="0"/>
              </a:rPr>
              <a:t>‹nº›</a:t>
            </a:fld>
            <a:endParaRPr lang="pt-BR">
              <a:latin typeface="Palatino Linotype" panose="02040502050505030304" pitchFamily="18" charset="0"/>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Palatino Linotype" panose="02040502050505030304" pitchFamily="18" charset="0"/>
              </a:defRPr>
            </a:lvl1pPr>
          </a:lstStyle>
          <a:p>
            <a:endParaRPr lang="pt-BR" noProof="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Palatino Linotype" panose="02040502050505030304" pitchFamily="18" charset="0"/>
              </a:defRPr>
            </a:lvl1pPr>
          </a:lstStyle>
          <a:p>
            <a:fld id="{2FD39041-6B2E-4EA9-9932-1131993355FB}" type="datetime1">
              <a:rPr lang="pt-BR" noProof="0" smtClean="0"/>
              <a:t>13/10/2020</a:t>
            </a:fld>
            <a:endParaRPr lang="pt-BR" noProof="0"/>
          </a:p>
        </p:txBody>
      </p:sp>
      <p:sp>
        <p:nvSpPr>
          <p:cNvPr id="4" name="Espaço Reservado para Imagem do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Palatino Linotype" panose="02040502050505030304" pitchFamily="18" charset="0"/>
              </a:defRPr>
            </a:lvl1pPr>
          </a:lstStyle>
          <a:p>
            <a:endParaRPr lang="pt-BR" noProof="0"/>
          </a:p>
        </p:txBody>
      </p:sp>
      <p:sp>
        <p:nvSpPr>
          <p:cNvPr id="7" name="Espaço reservado para o número do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Palatino Linotype" panose="02040502050505030304" pitchFamily="18" charset="0"/>
              </a:defRPr>
            </a:lvl1pPr>
          </a:lstStyle>
          <a:p>
            <a:fld id="{E3B36274-F2B9-4C45-BBB4-0EDF4CD651A7}" type="slidenum">
              <a:rPr lang="pt-BR" noProof="0" smtClean="0"/>
              <a:pPr/>
              <a:t>‹nº›</a:t>
            </a:fld>
            <a:endParaRPr lang="pt-BR"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Palatino Linotype" panose="02040502050505030304" pitchFamily="18" charset="0"/>
        <a:ea typeface="+mn-ea"/>
        <a:cs typeface="+mn-cs"/>
      </a:defRPr>
    </a:lvl1pPr>
    <a:lvl2pPr marL="457200" algn="l" defTabSz="914400" rtl="0" eaLnBrk="1" latinLnBrk="0" hangingPunct="1">
      <a:defRPr sz="1200" kern="1200">
        <a:solidFill>
          <a:schemeClr val="tx1"/>
        </a:solidFill>
        <a:latin typeface="Palatino Linotype" panose="02040502050505030304" pitchFamily="18" charset="0"/>
        <a:ea typeface="+mn-ea"/>
        <a:cs typeface="+mn-cs"/>
      </a:defRPr>
    </a:lvl2pPr>
    <a:lvl3pPr marL="914400" algn="l" defTabSz="914400" rtl="0" eaLnBrk="1" latinLnBrk="0" hangingPunct="1">
      <a:defRPr sz="1200" kern="1200">
        <a:solidFill>
          <a:schemeClr val="tx1"/>
        </a:solidFill>
        <a:latin typeface="Palatino Linotype" panose="02040502050505030304" pitchFamily="18" charset="0"/>
        <a:ea typeface="+mn-ea"/>
        <a:cs typeface="+mn-cs"/>
      </a:defRPr>
    </a:lvl3pPr>
    <a:lvl4pPr marL="1371600" algn="l" defTabSz="914400" rtl="0" eaLnBrk="1" latinLnBrk="0" hangingPunct="1">
      <a:defRPr sz="1200" kern="1200">
        <a:solidFill>
          <a:schemeClr val="tx1"/>
        </a:solidFill>
        <a:latin typeface="Palatino Linotype" panose="02040502050505030304" pitchFamily="18" charset="0"/>
        <a:ea typeface="+mn-ea"/>
        <a:cs typeface="+mn-cs"/>
      </a:defRPr>
    </a:lvl4pPr>
    <a:lvl5pPr marL="1828800" algn="l" defTabSz="914400" rtl="0" eaLnBrk="1" latinLnBrk="0" hangingPunct="1">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3B36274-F2B9-4C45-BBB4-0EDF4CD651A7}" type="slidenum">
              <a:rPr lang="pt-BR" smtClean="0"/>
              <a:pPr/>
              <a:t>1</a:t>
            </a:fld>
            <a:endParaRPr lang="pt-BR"/>
          </a:p>
        </p:txBody>
      </p:sp>
    </p:spTree>
    <p:extLst>
      <p:ext uri="{BB962C8B-B14F-4D97-AF65-F5344CB8AC3E}">
        <p14:creationId xmlns:p14="http://schemas.microsoft.com/office/powerpoint/2010/main" val="4937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3B36274-F2B9-4C45-BBB4-0EDF4CD651A7}" type="slidenum">
              <a:rPr lang="pt-BR" smtClean="0"/>
              <a:pPr/>
              <a:t>4</a:t>
            </a:fld>
            <a:endParaRPr lang="pt-BR"/>
          </a:p>
        </p:txBody>
      </p:sp>
    </p:spTree>
    <p:extLst>
      <p:ext uri="{BB962C8B-B14F-4D97-AF65-F5344CB8AC3E}">
        <p14:creationId xmlns:p14="http://schemas.microsoft.com/office/powerpoint/2010/main" val="281521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3B36274-F2B9-4C45-BBB4-0EDF4CD651A7}" type="slidenum">
              <a:rPr lang="pt-BR" smtClean="0"/>
              <a:pPr/>
              <a:t>19</a:t>
            </a:fld>
            <a:endParaRPr lang="pt-BR"/>
          </a:p>
        </p:txBody>
      </p:sp>
    </p:spTree>
    <p:extLst>
      <p:ext uri="{BB962C8B-B14F-4D97-AF65-F5344CB8AC3E}">
        <p14:creationId xmlns:p14="http://schemas.microsoft.com/office/powerpoint/2010/main" val="118048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1"/>
        </a:solid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Paralelogramo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ln>
                <a:noFill/>
              </a:ln>
              <a:solidFill>
                <a:schemeClr val="tx1"/>
              </a:solidFill>
              <a:latin typeface="Palatino Linotype" panose="02040502050505030304" pitchFamily="18" charset="0"/>
            </a:endParaRPr>
          </a:p>
        </p:txBody>
      </p:sp>
      <p:sp>
        <p:nvSpPr>
          <p:cNvPr id="2" name="Título 1"/>
          <p:cNvSpPr>
            <a:spLocks noGrp="1"/>
          </p:cNvSpPr>
          <p:nvPr>
            <p:ph type="ctrTitle" hasCustomPrompt="1"/>
          </p:nvPr>
        </p:nvSpPr>
        <p:spPr bwMode="white">
          <a:xfrm>
            <a:off x="1522413" y="914400"/>
            <a:ext cx="9144000" cy="3505200"/>
          </a:xfrm>
        </p:spPr>
        <p:txBody>
          <a:bodyPr rtlCol="0">
            <a:noAutofit/>
          </a:bodyPr>
          <a:lstStyle>
            <a:lvl1pPr>
              <a:defRPr sz="7200">
                <a:solidFill>
                  <a:schemeClr val="bg1"/>
                </a:solidFill>
                <a:latin typeface="Palatino Linotype" panose="02040502050505030304" pitchFamily="18" charset="0"/>
              </a:defRPr>
            </a:lvl1pPr>
          </a:lstStyle>
          <a:p>
            <a:pPr rtl="0"/>
            <a:r>
              <a:rPr lang="pt-BR" noProof="0"/>
              <a:t>Clique para editar o estilo de título Mestre</a:t>
            </a:r>
          </a:p>
        </p:txBody>
      </p:sp>
      <p:sp>
        <p:nvSpPr>
          <p:cNvPr id="3" name="Subtítulo 2"/>
          <p:cNvSpPr>
            <a:spLocks noGrp="1"/>
          </p:cNvSpPr>
          <p:nvPr>
            <p:ph type="subTitle" idx="1" hasCustomPrompt="1"/>
          </p:nvPr>
        </p:nvSpPr>
        <p:spPr bwMode="white">
          <a:xfrm>
            <a:off x="1522413" y="4495800"/>
            <a:ext cx="8229600" cy="1066800"/>
          </a:xfrm>
        </p:spPr>
        <p:txBody>
          <a:bodyPr rtlCol="0">
            <a:normAutofit/>
          </a:bodyPr>
          <a:lstStyle>
            <a:lvl1pPr marL="0" indent="0" algn="l">
              <a:spcBef>
                <a:spcPts val="0"/>
              </a:spcBef>
              <a:buNone/>
              <a:defRPr sz="2400">
                <a:solidFill>
                  <a:schemeClr val="bg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a:t>Clique para editar o estilo de subtítulo Mestre</a:t>
            </a:r>
          </a:p>
        </p:txBody>
      </p:sp>
      <p:sp>
        <p:nvSpPr>
          <p:cNvPr id="5" name="Espaço reservado para rodapé 4"/>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4" name="Espaço Reservado para Data 3"/>
          <p:cNvSpPr>
            <a:spLocks noGrp="1"/>
          </p:cNvSpPr>
          <p:nvPr>
            <p:ph type="dt" sz="half" idx="10"/>
          </p:nvPr>
        </p:nvSpPr>
        <p:spPr/>
        <p:txBody>
          <a:bodyPr rtlCol="0"/>
          <a:lstStyle>
            <a:lvl1pPr>
              <a:defRPr>
                <a:latin typeface="Palatino Linotype" panose="02040502050505030304" pitchFamily="18" charset="0"/>
              </a:defRPr>
            </a:lvl1pPr>
          </a:lstStyle>
          <a:p>
            <a:fld id="{D21144C0-1CE4-4519-9FC6-A2D845DACC79}" type="datetime1">
              <a:rPr lang="pt-BR" noProof="0" smtClean="0"/>
              <a:t>13/10/2020</a:t>
            </a:fld>
            <a:endParaRPr lang="pt-BR" noProof="0"/>
          </a:p>
        </p:txBody>
      </p:sp>
      <p:sp>
        <p:nvSpPr>
          <p:cNvPr id="6" name="Espaço Reservado para o Número do Slide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rodapé 4"/>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4" name="Espaço Reservado para Data 3"/>
          <p:cNvSpPr>
            <a:spLocks noGrp="1"/>
          </p:cNvSpPr>
          <p:nvPr>
            <p:ph type="dt" sz="half" idx="10"/>
          </p:nvPr>
        </p:nvSpPr>
        <p:spPr/>
        <p:txBody>
          <a:bodyPr rtlCol="0"/>
          <a:lstStyle>
            <a:lvl1pPr>
              <a:defRPr>
                <a:latin typeface="Palatino Linotype" panose="02040502050505030304" pitchFamily="18" charset="0"/>
              </a:defRPr>
            </a:lvl1pPr>
          </a:lstStyle>
          <a:p>
            <a:fld id="{95B60A56-C043-4058-A5AB-2F8379965073}" type="datetime1">
              <a:rPr lang="pt-BR" noProof="0" smtClean="0"/>
              <a:t>13/10/2020</a:t>
            </a:fld>
            <a:endParaRPr lang="pt-BR" noProof="0"/>
          </a:p>
        </p:txBody>
      </p:sp>
      <p:sp>
        <p:nvSpPr>
          <p:cNvPr id="6" name="Espaço Reservado para o Número do Slide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752012" y="533400"/>
            <a:ext cx="1371600" cy="5592764"/>
          </a:xfrm>
        </p:spPr>
        <p:txBody>
          <a:bodyPr vert="eaVert" rtlCol="0"/>
          <a:lstStyle>
            <a:lvl1pPr>
              <a:defRPr>
                <a:latin typeface="Palatino Linotype" panose="02040502050505030304" pitchFamily="18" charset="0"/>
              </a:defRPr>
            </a:lvl1pPr>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a:xfrm>
            <a:off x="1522411" y="533400"/>
            <a:ext cx="8077201" cy="5592764"/>
          </a:xfrm>
        </p:spPr>
        <p:txBody>
          <a:bodyPr vert="eaVert"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a:lvl6pPr>
            <a:lvl7pPr>
              <a:defRPr/>
            </a:lvl7pPr>
            <a:lvl8pPr>
              <a:defRPr/>
            </a:lvl8pPr>
            <a:lvl9pPr>
              <a:defRPr/>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rodapé 4"/>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4" name="Espaço Reservado para Data 3"/>
          <p:cNvSpPr>
            <a:spLocks noGrp="1"/>
          </p:cNvSpPr>
          <p:nvPr>
            <p:ph type="dt" sz="half" idx="10"/>
          </p:nvPr>
        </p:nvSpPr>
        <p:spPr/>
        <p:txBody>
          <a:bodyPr rtlCol="0"/>
          <a:lstStyle>
            <a:lvl1pPr>
              <a:defRPr>
                <a:latin typeface="Palatino Linotype" panose="02040502050505030304" pitchFamily="18" charset="0"/>
              </a:defRPr>
            </a:lvl1pPr>
          </a:lstStyle>
          <a:p>
            <a:fld id="{BAA0056A-F09F-472D-BC7D-FF334412257C}" type="datetime1">
              <a:rPr lang="pt-BR" noProof="0" smtClean="0"/>
              <a:t>13/10/2020</a:t>
            </a:fld>
            <a:endParaRPr lang="pt-BR" noProof="0"/>
          </a:p>
        </p:txBody>
      </p:sp>
      <p:sp>
        <p:nvSpPr>
          <p:cNvPr id="6" name="Espaço Reservado para o Número do Slide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pt-BR" noProof="0"/>
              <a:t>Clique para editar o estilo de título Mestre</a:t>
            </a:r>
          </a:p>
        </p:txBody>
      </p:sp>
      <p:sp>
        <p:nvSpPr>
          <p:cNvPr id="3" name="Espaço reservado para conteúdo 2"/>
          <p:cNvSpPr>
            <a:spLocks noGrp="1"/>
          </p:cNvSpPr>
          <p:nvPr>
            <p:ph idx="1" hasCustomPrompt="1"/>
          </p:nvPr>
        </p:nvSpPr>
        <p:spPr/>
        <p:txBody>
          <a:bodyPr rtlCol="0"/>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vl6pPr>
              <a:defRPr baseline="0"/>
            </a:lvl6pPr>
            <a:lvl7pPr>
              <a:defRPr baseline="0"/>
            </a:lvl7pPr>
            <a:lvl8pPr>
              <a:defRPr baseline="0"/>
            </a:lvl8pPr>
            <a:lvl9pPr>
              <a:defRPr baseline="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rodapé 4"/>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4" name="Espaço Reservado para Data 3"/>
          <p:cNvSpPr>
            <a:spLocks noGrp="1"/>
          </p:cNvSpPr>
          <p:nvPr>
            <p:ph type="dt" sz="half" idx="10"/>
          </p:nvPr>
        </p:nvSpPr>
        <p:spPr/>
        <p:txBody>
          <a:bodyPr rtlCol="0"/>
          <a:lstStyle>
            <a:lvl1pPr>
              <a:defRPr>
                <a:latin typeface="Palatino Linotype" panose="02040502050505030304" pitchFamily="18" charset="0"/>
              </a:defRPr>
            </a:lvl1pPr>
          </a:lstStyle>
          <a:p>
            <a:fld id="{4E23912E-D532-4288-A680-31AD35F1852D}" type="datetime1">
              <a:rPr lang="pt-BR" noProof="0" smtClean="0"/>
              <a:t>13/10/2020</a:t>
            </a:fld>
            <a:endParaRPr lang="pt-BR" noProof="0"/>
          </a:p>
        </p:txBody>
      </p:sp>
      <p:sp>
        <p:nvSpPr>
          <p:cNvPr id="6" name="Espaço Reservado para o Número do Slide 5"/>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5213" y="2514601"/>
            <a:ext cx="9144000" cy="2819400"/>
          </a:xfrm>
        </p:spPr>
        <p:txBody>
          <a:bodyPr rtlCol="0" anchor="b">
            <a:noAutofit/>
          </a:bodyPr>
          <a:lstStyle>
            <a:lvl1pPr algn="l">
              <a:defRPr sz="6600" b="0" i="0" cap="none" baseline="0">
                <a:latin typeface="Palatino Linotype" panose="02040502050505030304" pitchFamily="18" charset="0"/>
              </a:defRPr>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1065212" y="990600"/>
            <a:ext cx="8229600" cy="1143000"/>
          </a:xfrm>
        </p:spPr>
        <p:txBody>
          <a:bodyPr rtlCol="0" anchor="t">
            <a:normAutofit/>
          </a:bodyPr>
          <a:lstStyle>
            <a:lvl1pPr marL="0" indent="0">
              <a:spcBef>
                <a:spcPts val="0"/>
              </a:spcBef>
              <a:buNone/>
              <a:defRPr sz="2400">
                <a:solidFill>
                  <a:schemeClr val="tx1"/>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 texto Mestre</a:t>
            </a:r>
          </a:p>
        </p:txBody>
      </p:sp>
      <p:sp>
        <p:nvSpPr>
          <p:cNvPr id="5" name="Espaço reservado para rodapé 4"/>
          <p:cNvSpPr>
            <a:spLocks noGrp="1"/>
          </p:cNvSpPr>
          <p:nvPr>
            <p:ph type="ftr" sz="quarter" idx="11"/>
          </p:nvPr>
        </p:nvSpPr>
        <p:spPr>
          <a:xfrm>
            <a:off x="1517950" y="6327648"/>
            <a:ext cx="6862462" cy="273049"/>
          </a:xfrm>
        </p:spPr>
        <p:txBody>
          <a:bodyPr rtlCol="0"/>
          <a:lstStyle>
            <a:lvl1pPr>
              <a:defRPr>
                <a:latin typeface="Palatino Linotype" panose="02040502050505030304" pitchFamily="18" charset="0"/>
              </a:defRPr>
            </a:lvl1pPr>
          </a:lstStyle>
          <a:p>
            <a:r>
              <a:rPr lang="pt-BR" noProof="0"/>
              <a:t>Adicionar um rodapé</a:t>
            </a:r>
          </a:p>
        </p:txBody>
      </p:sp>
      <p:sp>
        <p:nvSpPr>
          <p:cNvPr id="4" name="Espaço Reservado para Data 3"/>
          <p:cNvSpPr>
            <a:spLocks noGrp="1"/>
          </p:cNvSpPr>
          <p:nvPr>
            <p:ph type="dt" sz="half" idx="10"/>
          </p:nvPr>
        </p:nvSpPr>
        <p:spPr>
          <a:xfrm>
            <a:off x="8609012" y="6327648"/>
            <a:ext cx="1320059" cy="273049"/>
          </a:xfrm>
        </p:spPr>
        <p:txBody>
          <a:bodyPr rtlCol="0"/>
          <a:lstStyle>
            <a:lvl1pPr>
              <a:defRPr>
                <a:latin typeface="Palatino Linotype" panose="02040502050505030304" pitchFamily="18" charset="0"/>
              </a:defRPr>
            </a:lvl1pPr>
          </a:lstStyle>
          <a:p>
            <a:fld id="{725F925B-682A-40A7-BDE1-21FBF7204593}" type="datetime1">
              <a:rPr lang="pt-BR" noProof="0" smtClean="0"/>
              <a:t>13/10/2020</a:t>
            </a:fld>
            <a:endParaRPr lang="pt-BR" noProof="0"/>
          </a:p>
        </p:txBody>
      </p:sp>
      <p:sp>
        <p:nvSpPr>
          <p:cNvPr id="6" name="Espaço Reservado para o Número do Slide 5"/>
          <p:cNvSpPr>
            <a:spLocks noGrp="1"/>
          </p:cNvSpPr>
          <p:nvPr>
            <p:ph type="sldNum" sz="quarter" idx="12"/>
          </p:nvPr>
        </p:nvSpPr>
        <p:spPr>
          <a:xfrm>
            <a:off x="10133012" y="6327648"/>
            <a:ext cx="990601" cy="273049"/>
          </a:xfrm>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pt-BR" noProof="0"/>
              <a:t>Clique para editar o estilo de título Mestre</a:t>
            </a:r>
          </a:p>
        </p:txBody>
      </p:sp>
      <p:sp>
        <p:nvSpPr>
          <p:cNvPr id="3" name="Espaço reservado para conteúdo 2"/>
          <p:cNvSpPr>
            <a:spLocks noGrp="1"/>
          </p:cNvSpPr>
          <p:nvPr>
            <p:ph sz="half" idx="1" hasCustomPrompt="1"/>
          </p:nvPr>
        </p:nvSpPr>
        <p:spPr>
          <a:xfrm>
            <a:off x="1065212" y="1828800"/>
            <a:ext cx="4645152"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conteúdo 3"/>
          <p:cNvSpPr>
            <a:spLocks noGrp="1"/>
          </p:cNvSpPr>
          <p:nvPr>
            <p:ph sz="half" idx="2" hasCustomPrompt="1"/>
          </p:nvPr>
        </p:nvSpPr>
        <p:spPr>
          <a:xfrm>
            <a:off x="6018210" y="1828800"/>
            <a:ext cx="4648201" cy="41910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5" name="Espaço Reservado para Data 4"/>
          <p:cNvSpPr>
            <a:spLocks noGrp="1"/>
          </p:cNvSpPr>
          <p:nvPr>
            <p:ph type="dt" sz="half" idx="10"/>
          </p:nvPr>
        </p:nvSpPr>
        <p:spPr/>
        <p:txBody>
          <a:bodyPr rtlCol="0"/>
          <a:lstStyle>
            <a:lvl1pPr>
              <a:defRPr>
                <a:latin typeface="Palatino Linotype" panose="02040502050505030304" pitchFamily="18" charset="0"/>
              </a:defRPr>
            </a:lvl1pPr>
          </a:lstStyle>
          <a:p>
            <a:fld id="{7B6A8183-72B3-4E83-AF7F-01B5597930DD}" type="datetime1">
              <a:rPr lang="pt-BR" noProof="0" smtClean="0"/>
              <a:t>13/10/2020</a:t>
            </a:fld>
            <a:endParaRPr lang="pt-BR" noProof="0"/>
          </a:p>
        </p:txBody>
      </p:sp>
      <p:sp>
        <p:nvSpPr>
          <p:cNvPr id="7" name="Espaço Reservado para o Número do Slide 6"/>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5212" y="533400"/>
            <a:ext cx="9601200" cy="1143000"/>
          </a:xfrm>
        </p:spPr>
        <p:txBody>
          <a:bodyPr rtlCol="0"/>
          <a:lstStyle>
            <a:lvl1pPr>
              <a:defRPr>
                <a:latin typeface="Palatino Linotype" panose="02040502050505030304" pitchFamily="18" charset="0"/>
              </a:defRPr>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1065212"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4" name="Espaço reservado para conteúdo 3"/>
          <p:cNvSpPr>
            <a:spLocks noGrp="1"/>
          </p:cNvSpPr>
          <p:nvPr>
            <p:ph sz="half" idx="2" hasCustomPrompt="1"/>
          </p:nvPr>
        </p:nvSpPr>
        <p:spPr>
          <a:xfrm>
            <a:off x="1065212"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baseline="0"/>
            </a:lvl6pPr>
            <a:lvl7pPr>
              <a:defRPr sz="1400" baseline="0"/>
            </a:lvl7pPr>
            <a:lvl8pPr>
              <a:defRPr sz="1400" baseline="0"/>
            </a:lvl8pPr>
            <a:lvl9pPr>
              <a:defRPr sz="1400" baseline="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6021260" y="1828800"/>
            <a:ext cx="4645152" cy="762000"/>
          </a:xfrm>
        </p:spPr>
        <p:txBody>
          <a:bodyPr rtlCol="0" anchor="ctr"/>
          <a:lstStyle>
            <a:lvl1pPr marL="0" indent="0">
              <a:spcBef>
                <a:spcPts val="0"/>
              </a:spcBef>
              <a:buNone/>
              <a:defRPr sz="2400" b="0">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6" name="Espaço reservado para conteúdo 5"/>
          <p:cNvSpPr>
            <a:spLocks noGrp="1"/>
          </p:cNvSpPr>
          <p:nvPr>
            <p:ph sz="quarter" idx="4" hasCustomPrompt="1"/>
          </p:nvPr>
        </p:nvSpPr>
        <p:spPr>
          <a:xfrm>
            <a:off x="6021260" y="2667000"/>
            <a:ext cx="4645152" cy="33528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8" name="Espaço reservado para rodapé 7"/>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7" name="Espaço Reservado para Data 6"/>
          <p:cNvSpPr>
            <a:spLocks noGrp="1"/>
          </p:cNvSpPr>
          <p:nvPr>
            <p:ph type="dt" sz="half" idx="10"/>
          </p:nvPr>
        </p:nvSpPr>
        <p:spPr/>
        <p:txBody>
          <a:bodyPr rtlCol="0"/>
          <a:lstStyle>
            <a:lvl1pPr>
              <a:defRPr>
                <a:latin typeface="Palatino Linotype" panose="02040502050505030304" pitchFamily="18" charset="0"/>
              </a:defRPr>
            </a:lvl1pPr>
          </a:lstStyle>
          <a:p>
            <a:fld id="{20C7983F-1A9A-4C91-AD4A-AC94B1A7CD06}" type="datetime1">
              <a:rPr lang="pt-BR" noProof="0" smtClean="0"/>
              <a:t>13/10/2020</a:t>
            </a:fld>
            <a:endParaRPr lang="pt-BR" noProof="0"/>
          </a:p>
        </p:txBody>
      </p:sp>
      <p:sp>
        <p:nvSpPr>
          <p:cNvPr id="9" name="Espaço Reservado para o Número do Slide 8"/>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atin typeface="Palatino Linotype" panose="02040502050505030304" pitchFamily="18" charset="0"/>
              </a:defRPr>
            </a:lvl1pPr>
          </a:lstStyle>
          <a:p>
            <a:pPr rtl="0"/>
            <a:r>
              <a:rPr lang="pt-BR" noProof="0"/>
              <a:t>Clique para editar o estilo de título Mestre</a:t>
            </a:r>
          </a:p>
        </p:txBody>
      </p:sp>
      <p:sp>
        <p:nvSpPr>
          <p:cNvPr id="4" name="Espaço reservado para rodapé 3"/>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3" name="Espaço Reservado para Data 2"/>
          <p:cNvSpPr>
            <a:spLocks noGrp="1"/>
          </p:cNvSpPr>
          <p:nvPr>
            <p:ph type="dt" sz="half" idx="10"/>
          </p:nvPr>
        </p:nvSpPr>
        <p:spPr/>
        <p:txBody>
          <a:bodyPr rtlCol="0"/>
          <a:lstStyle>
            <a:lvl1pPr>
              <a:defRPr>
                <a:latin typeface="Palatino Linotype" panose="02040502050505030304" pitchFamily="18" charset="0"/>
              </a:defRPr>
            </a:lvl1pPr>
          </a:lstStyle>
          <a:p>
            <a:fld id="{5BA0E0BF-C36C-484E-AE97-02609CC59CB5}" type="datetime1">
              <a:rPr lang="pt-BR" noProof="0" smtClean="0"/>
              <a:t>13/10/2020</a:t>
            </a:fld>
            <a:endParaRPr lang="pt-BR" noProof="0"/>
          </a:p>
        </p:txBody>
      </p:sp>
      <p:sp>
        <p:nvSpPr>
          <p:cNvPr id="5" name="Espaço Reservado para o Número do Slide 4"/>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2" name="Espaço Reservado para Data 1"/>
          <p:cNvSpPr>
            <a:spLocks noGrp="1"/>
          </p:cNvSpPr>
          <p:nvPr>
            <p:ph type="dt" sz="half" idx="10"/>
          </p:nvPr>
        </p:nvSpPr>
        <p:spPr/>
        <p:txBody>
          <a:bodyPr rtlCol="0"/>
          <a:lstStyle>
            <a:lvl1pPr>
              <a:defRPr>
                <a:latin typeface="Palatino Linotype" panose="02040502050505030304" pitchFamily="18" charset="0"/>
              </a:defRPr>
            </a:lvl1pPr>
          </a:lstStyle>
          <a:p>
            <a:fld id="{8843E103-F0BD-4CDE-9F78-9F646DC8E65B}" type="datetime1">
              <a:rPr lang="pt-BR" noProof="0" smtClean="0"/>
              <a:t>13/10/2020</a:t>
            </a:fld>
            <a:endParaRPr lang="pt-BR" noProof="0"/>
          </a:p>
        </p:txBody>
      </p:sp>
      <p:sp>
        <p:nvSpPr>
          <p:cNvPr id="4" name="Espaço Reservado para o Número do Slide 3"/>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pt-BR" noProof="0"/>
              <a:t>Clique para editar o estilo de título Mestre</a:t>
            </a:r>
          </a:p>
        </p:txBody>
      </p:sp>
      <p:sp>
        <p:nvSpPr>
          <p:cNvPr id="3" name="Espaço reservado para conteúdo 2"/>
          <p:cNvSpPr>
            <a:spLocks noGrp="1"/>
          </p:cNvSpPr>
          <p:nvPr>
            <p:ph idx="1" hasCustomPrompt="1"/>
          </p:nvPr>
        </p:nvSpPr>
        <p:spPr>
          <a:xfrm>
            <a:off x="4646611" y="838200"/>
            <a:ext cx="6172201" cy="5181600"/>
          </a:xfrm>
        </p:spPr>
        <p:txBody>
          <a:bodyPr rtlCol="0">
            <a:normAutofit/>
          </a:bodyPr>
          <a:lstStyle>
            <a:lvl1pPr>
              <a:defRPr sz="2000">
                <a:latin typeface="Palatino Linotype" panose="02040502050505030304" pitchFamily="18" charset="0"/>
              </a:defRPr>
            </a:lvl1pPr>
            <a:lvl2pPr>
              <a:defRPr sz="1800">
                <a:latin typeface="Palatino Linotype" panose="02040502050505030304" pitchFamily="18" charset="0"/>
              </a:defRPr>
            </a:lvl2pPr>
            <a:lvl3pPr>
              <a:defRPr sz="1600">
                <a:latin typeface="Palatino Linotype" panose="02040502050505030304" pitchFamily="18" charset="0"/>
              </a:defRPr>
            </a:lvl3pPr>
            <a:lvl4pPr>
              <a:defRPr sz="1400">
                <a:latin typeface="Palatino Linotype" panose="02040502050505030304" pitchFamily="18" charset="0"/>
              </a:defRPr>
            </a:lvl4pPr>
            <a:lvl5pPr>
              <a:defRPr sz="1400">
                <a:latin typeface="Palatino Linotype" panose="02040502050505030304" pitchFamily="18" charset="0"/>
              </a:defRPr>
            </a:lvl5pPr>
            <a:lvl6pPr>
              <a:defRPr sz="1400"/>
            </a:lvl6pPr>
            <a:lvl7pPr>
              <a:defRPr sz="1400"/>
            </a:lvl7pPr>
            <a:lvl8pPr>
              <a:defRPr sz="1400"/>
            </a:lvl8pPr>
            <a:lvl9pPr>
              <a:defRPr sz="14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texto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9" name="Espaço Reservado para Rodapé 8"/>
          <p:cNvSpPr>
            <a:spLocks noGrp="1"/>
          </p:cNvSpPr>
          <p:nvPr>
            <p:ph type="ftr" sz="quarter" idx="11"/>
          </p:nvPr>
        </p:nvSpPr>
        <p:spPr/>
        <p:txBody>
          <a:bodyPr rtlCol="0"/>
          <a:lstStyle>
            <a:lvl1pPr>
              <a:defRPr>
                <a:latin typeface="Palatino Linotype" panose="02040502050505030304" pitchFamily="18" charset="0"/>
              </a:defRPr>
            </a:lvl1pPr>
          </a:lstStyle>
          <a:p>
            <a:r>
              <a:rPr lang="pt-BR" noProof="0"/>
              <a:t>Adicionar um rodapé</a:t>
            </a:r>
          </a:p>
        </p:txBody>
      </p:sp>
      <p:sp>
        <p:nvSpPr>
          <p:cNvPr id="8" name="Espaço Reservado para Data 7"/>
          <p:cNvSpPr>
            <a:spLocks noGrp="1"/>
          </p:cNvSpPr>
          <p:nvPr>
            <p:ph type="dt" sz="half" idx="10"/>
          </p:nvPr>
        </p:nvSpPr>
        <p:spPr/>
        <p:txBody>
          <a:bodyPr rtlCol="0"/>
          <a:lstStyle>
            <a:lvl1pPr>
              <a:defRPr>
                <a:latin typeface="Palatino Linotype" panose="02040502050505030304" pitchFamily="18" charset="0"/>
              </a:defRPr>
            </a:lvl1pPr>
          </a:lstStyle>
          <a:p>
            <a:fld id="{C6764183-615D-40E2-A11E-BE7DD3F73D47}" type="datetime1">
              <a:rPr lang="pt-BR" noProof="0" smtClean="0"/>
              <a:t>13/10/2020</a:t>
            </a:fld>
            <a:endParaRPr lang="pt-BR" noProof="0"/>
          </a:p>
        </p:txBody>
      </p:sp>
      <p:sp>
        <p:nvSpPr>
          <p:cNvPr id="10" name="Espaço Reservado para o Número do Slide 9"/>
          <p:cNvSpPr>
            <a:spLocks noGrp="1"/>
          </p:cNvSpPr>
          <p:nvPr>
            <p:ph type="sldNum" sz="quarter" idx="12"/>
          </p:nvPr>
        </p:nvSpPr>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65212" y="2590800"/>
            <a:ext cx="3276599" cy="1924050"/>
          </a:xfrm>
        </p:spPr>
        <p:txBody>
          <a:bodyPr rtlCol="0" anchor="b">
            <a:normAutofit/>
          </a:bodyPr>
          <a:lstStyle>
            <a:lvl1pPr algn="l">
              <a:defRPr sz="3200" b="0">
                <a:latin typeface="Palatino Linotype" panose="02040502050505030304" pitchFamily="18" charset="0"/>
              </a:defRPr>
            </a:lvl1pPr>
          </a:lstStyle>
          <a:p>
            <a:pPr rtl="0"/>
            <a:r>
              <a:rPr lang="pt-BR" noProof="0"/>
              <a:t>Clique para editar o estilo de título Mestre</a:t>
            </a: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4799012" y="836610"/>
            <a:ext cx="5867401" cy="5183190"/>
          </a:xfrm>
          <a:solidFill>
            <a:schemeClr val="bg2"/>
          </a:solidFill>
        </p:spPr>
        <p:txBody>
          <a:bodyPr tIns="914400" rtlCol="0">
            <a:normAutofit/>
          </a:bodyPr>
          <a:lstStyle>
            <a:lvl1pPr marL="0" indent="0" algn="ctr">
              <a:buNone/>
              <a:defRPr sz="24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p>
        </p:txBody>
      </p:sp>
      <p:sp>
        <p:nvSpPr>
          <p:cNvPr id="4" name="Espaço reservado para texto 3"/>
          <p:cNvSpPr>
            <a:spLocks noGrp="1"/>
          </p:cNvSpPr>
          <p:nvPr>
            <p:ph type="body" sz="half" idx="2" hasCustomPrompt="1"/>
          </p:nvPr>
        </p:nvSpPr>
        <p:spPr>
          <a:xfrm>
            <a:off x="1065212" y="4648200"/>
            <a:ext cx="3276599" cy="1371600"/>
          </a:xfrm>
        </p:spPr>
        <p:txBody>
          <a:bodyPr rtlCol="0">
            <a:normAutofit/>
          </a:bodyPr>
          <a:lstStyle>
            <a:lvl1pPr marL="0" indent="0">
              <a:spcBef>
                <a:spcPts val="600"/>
              </a:spcBef>
              <a:buNone/>
              <a:defRPr sz="16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 texto Mestre</a:t>
            </a:r>
          </a:p>
        </p:txBody>
      </p:sp>
      <p:sp>
        <p:nvSpPr>
          <p:cNvPr id="5" name="Espaço Reservado para Rodapé 8"/>
          <p:cNvSpPr>
            <a:spLocks noGrp="1"/>
          </p:cNvSpPr>
          <p:nvPr>
            <p:ph type="ftr" sz="quarter" idx="11"/>
          </p:nvPr>
        </p:nvSpPr>
        <p:spPr>
          <a:xfrm>
            <a:off x="1517950" y="6324600"/>
            <a:ext cx="6862462" cy="273049"/>
          </a:xfrm>
        </p:spPr>
        <p:txBody>
          <a:bodyPr rtlCol="0"/>
          <a:lstStyle>
            <a:lvl1pPr>
              <a:defRPr>
                <a:latin typeface="Palatino Linotype" panose="02040502050505030304" pitchFamily="18" charset="0"/>
              </a:defRPr>
            </a:lvl1pPr>
          </a:lstStyle>
          <a:p>
            <a:r>
              <a:rPr lang="pt-BR" noProof="0"/>
              <a:t>Adicionar um rodapé</a:t>
            </a:r>
          </a:p>
        </p:txBody>
      </p:sp>
      <p:sp>
        <p:nvSpPr>
          <p:cNvPr id="6" name="Espaço Reservado para Data 7"/>
          <p:cNvSpPr>
            <a:spLocks noGrp="1"/>
          </p:cNvSpPr>
          <p:nvPr>
            <p:ph type="dt" sz="half" idx="10"/>
          </p:nvPr>
        </p:nvSpPr>
        <p:spPr>
          <a:xfrm>
            <a:off x="8609012" y="6324600"/>
            <a:ext cx="1320059" cy="273049"/>
          </a:xfrm>
        </p:spPr>
        <p:txBody>
          <a:bodyPr rtlCol="0"/>
          <a:lstStyle>
            <a:lvl1pPr>
              <a:defRPr>
                <a:latin typeface="Palatino Linotype" panose="02040502050505030304" pitchFamily="18" charset="0"/>
              </a:defRPr>
            </a:lvl1pPr>
          </a:lstStyle>
          <a:p>
            <a:fld id="{32A87063-704D-4BF4-A6ED-E13391D2CA5D}" type="datetime1">
              <a:rPr lang="pt-BR" noProof="0" smtClean="0"/>
              <a:t>13/10/2020</a:t>
            </a:fld>
            <a:endParaRPr lang="pt-BR" noProof="0"/>
          </a:p>
        </p:txBody>
      </p:sp>
      <p:sp>
        <p:nvSpPr>
          <p:cNvPr id="7" name="Espaço Reservado para o Número do Slide 9"/>
          <p:cNvSpPr>
            <a:spLocks noGrp="1"/>
          </p:cNvSpPr>
          <p:nvPr>
            <p:ph type="sldNum" sz="quarter" idx="12"/>
          </p:nvPr>
        </p:nvSpPr>
        <p:spPr>
          <a:xfrm>
            <a:off x="10133012" y="6324600"/>
            <a:ext cx="990601" cy="273049"/>
          </a:xfrm>
        </p:spPr>
        <p:txBody>
          <a:bodyPr rtlCol="0"/>
          <a:lstStyle>
            <a:lvl1pPr>
              <a:defRPr>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Espaço Reservado para Título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pPr rtl="0"/>
            <a:r>
              <a:rPr lang="pt-BR" noProof="0"/>
              <a:t>Clique para editar o estilo de título Mestre</a:t>
            </a:r>
          </a:p>
        </p:txBody>
      </p:sp>
      <p:sp>
        <p:nvSpPr>
          <p:cNvPr id="3" name="Espaço reservado para texto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rodapé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latin typeface="Palatino Linotype" panose="02040502050505030304" pitchFamily="18" charset="0"/>
              </a:defRPr>
            </a:lvl1pPr>
          </a:lstStyle>
          <a:p>
            <a:r>
              <a:rPr lang="pt-BR" noProof="0"/>
              <a:t>Adicionar um rodapé</a:t>
            </a:r>
          </a:p>
        </p:txBody>
      </p:sp>
      <p:sp>
        <p:nvSpPr>
          <p:cNvPr id="4" name="Espaço Reservado para Data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276EEE5C-3704-4653-A7AB-BB580FEE7490}" type="datetime1">
              <a:rPr lang="pt-BR" noProof="0" smtClean="0"/>
              <a:t>13/10/2020</a:t>
            </a:fld>
            <a:endParaRPr lang="pt-BR" noProof="0"/>
          </a:p>
        </p:txBody>
      </p:sp>
      <p:sp>
        <p:nvSpPr>
          <p:cNvPr id="6" name="Espaço Reservado para o Número do Slide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E5137D0E-4A4F-4307-8994-C1891D747D59}" type="slidenum">
              <a:rPr lang="pt-BR" noProof="0" smtClean="0"/>
              <a:pPr/>
              <a:t>‹nº›</a:t>
            </a:fld>
            <a:endParaRPr lang="pt-BR" noProof="0"/>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Palatino Linotype" panose="02040502050505030304" pitchFamily="18" charset="0"/>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Palatino Linotype" panose="02040502050505030304" pitchFamily="18" charset="0"/>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Palatino Linotype" panose="02040502050505030304" pitchFamily="18" charset="0"/>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Palatino Linotype" panose="02040502050505030304" pitchFamily="18" charset="0"/>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Palatino Linotype" panose="02040502050505030304" pitchFamily="18" charset="0"/>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com.br/search?sa=X&amp;bih=568&amp;biw=1242&amp;hl=pt-BR&amp;q=Universidade+de+Coimbra&amp;stick=H4sIAAAAAAAAAOPgE-LSz9U3SC5KNjHOVeIEsY1NzUwrtaSzk630C1LzC3JSgVRRcX6eVWpKaXJiSWZ-3iJW8dC8zDKgaGZKYkqqAhA552fmJhUl7mBlBAA-TMglUwAAAA&amp;ved=2ahUKEwj6v7qEpKjsAhUiGbkGHZJEApAQmxMoATAZegQIERAD" TargetMode="External"/><Relationship Id="rId3" Type="http://schemas.openxmlformats.org/officeDocument/2006/relationships/hyperlink" Target="https://www.google.com.br/search?sa=X&amp;bih=568&amp;biw=1242&amp;hl=pt-BR&amp;q=manuel+alves+branco+nascimento&amp;stick=H4sIAAAAAAAAAOPgE-LSz9U3SC5KNjHO1RLLTrbSL0jNL8hJBVJFxfl5Vkn5RXmLWOVyE_NKU3MUEnPKUosVkooS85LzFfISi5Mzc1PzSvIB8czkuUcAAAA&amp;ved=2ahUKEwj6v7qEpKjsAhUiGbkGHZJEApAQ6BMoADAXegQIDRAC" TargetMode="External"/><Relationship Id="rId7" Type="http://schemas.openxmlformats.org/officeDocument/2006/relationships/hyperlink" Target="https://www.google.com.br/search?sa=X&amp;bih=568&amp;biw=1242&amp;hl=pt-BR&amp;q=manuel+alves+branco+forma%C3%A7%C3%A3o&amp;stick=H4sIAAAAAAAAAOPgE-LSz9U3SC5KNjHO1ZLOTrbSL0jNL8hJBVJFxfl5VqkppcmJJZn5eYtY5XIT80pTcxQSc8pSixWSihLzkvMV0vKLchMPLz-8OB8AisJjekwAAAA&amp;ved=2ahUKEwj6v7qEpKjsAhUiGbkGHZJEApAQ6BMoADAZegQIERAC"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www.google.com.br/search?sa=X&amp;bih=568&amp;biw=1242&amp;hl=pt-BR&amp;q=Niter%C3%B3i&amp;stick=H4sIAAAAAAAAAOPgE-LSz9U3SC5KNjHOVeIEsQ0zUsqytOSzk630C1LzC3JS9VNSk1MTi1NT4gtSi4rz86xSMlNTFrFy-GWWpBYd3py5g5URAMM6D8dIAAAA&amp;ved=2ahUKEwj6v7qEpKjsAhUiGbkGHZJEApAQmxMoATAYegQIDhAD" TargetMode="External"/><Relationship Id="rId5" Type="http://schemas.openxmlformats.org/officeDocument/2006/relationships/hyperlink" Target="https://www.google.com.br/search?sa=X&amp;bih=568&amp;biw=1242&amp;hl=pt-BR&amp;q=manuel+alves+branco+falecimento&amp;stick=H4sIAAAAAAAAAAXBMQ6AIAwF0MnEODh4AZhdMNGJy5havgkRWgLqgTyp7_XjNLjsFq68rXk2F3tXoCXBBTCoIewFtan4EBG-zmSSB8lSetHsUUlY7UkJHDPk1h8rAXFxUQAAAA&amp;ved=2ahUKEwj6v7qEpKjsAhUiGbkGHZJEApAQ6BMoADAYegQIDhAC" TargetMode="External"/><Relationship Id="rId4" Type="http://schemas.openxmlformats.org/officeDocument/2006/relationships/hyperlink" Target="https://www.google.com.br/search?sa=X&amp;bih=568&amp;biw=1242&amp;hl=pt-BR&amp;q=Maragogipe&amp;stick=H4sIAAAAAAAAAOPgE-LSz9U3SC5KNjHOVQKzLYtKMrKNtMSyk630C1LzC3JSgVRRcX6eVVJ-Ud4iVi7fxKLE9Pz0zILUHayMAALNTEZCAAAA&amp;ved=2ahUKEwj6v7qEpKjsAhUiGbkGHZJEApAQmxMoATAXegQIDRA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2412" y="2132856"/>
            <a:ext cx="9144000" cy="1728192"/>
          </a:xfrm>
        </p:spPr>
        <p:txBody>
          <a:bodyPr rtlCol="0"/>
          <a:lstStyle/>
          <a:p>
            <a:pPr algn="ctr" rtl="0"/>
            <a:r>
              <a:rPr lang="pt-BR" sz="5400" dirty="0">
                <a:latin typeface="Palatino Linotype" panose="02040502050505030304" pitchFamily="18" charset="0"/>
              </a:rPr>
              <a:t>O Ato Adicional e a definição das competências tributárias</a:t>
            </a:r>
          </a:p>
        </p:txBody>
      </p:sp>
      <p:sp>
        <p:nvSpPr>
          <p:cNvPr id="3" name="Subtítulo 2"/>
          <p:cNvSpPr>
            <a:spLocks noGrp="1"/>
          </p:cNvSpPr>
          <p:nvPr>
            <p:ph type="subTitle" idx="1"/>
          </p:nvPr>
        </p:nvSpPr>
        <p:spPr>
          <a:xfrm>
            <a:off x="1773932" y="4365104"/>
            <a:ext cx="8229600" cy="1224136"/>
          </a:xfrm>
        </p:spPr>
        <p:txBody>
          <a:bodyPr rtlCol="0">
            <a:normAutofit fontScale="85000" lnSpcReduction="20000"/>
          </a:bodyPr>
          <a:lstStyle/>
          <a:p>
            <a:pPr rtl="0">
              <a:spcAft>
                <a:spcPts val="600"/>
              </a:spcAft>
            </a:pPr>
            <a:r>
              <a:rPr lang="pt-BR" dirty="0"/>
              <a:t>Instituto de Estudos Brasileiros - IEB/USP</a:t>
            </a:r>
          </a:p>
          <a:p>
            <a:pPr rtl="0">
              <a:spcAft>
                <a:spcPts val="600"/>
              </a:spcAft>
            </a:pPr>
            <a:r>
              <a:rPr lang="pt-BR" dirty="0"/>
              <a:t>Disciplina: Fiscalidade no Brasil - Colônia e Império</a:t>
            </a:r>
          </a:p>
          <a:p>
            <a:pPr>
              <a:spcAft>
                <a:spcPts val="600"/>
              </a:spcAft>
            </a:pPr>
            <a:r>
              <a:rPr lang="pt-BR" dirty="0"/>
              <a:t>Docente: Dra. Luciana Suarez Galvão</a:t>
            </a:r>
          </a:p>
          <a:p>
            <a:pPr rtl="0">
              <a:spcAft>
                <a:spcPts val="600"/>
              </a:spcAft>
            </a:pPr>
            <a:r>
              <a:rPr lang="pt-BR" dirty="0"/>
              <a:t>Aula 09</a:t>
            </a:r>
            <a:endParaRPr lang="pt-BR" dirty="0">
              <a:latin typeface="Palatino Linotype" panose="02040502050505030304" pitchFamily="18" charset="0"/>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764704"/>
            <a:ext cx="9601200" cy="638944"/>
          </a:xfrm>
        </p:spPr>
        <p:txBody>
          <a:bodyPr/>
          <a:lstStyle/>
          <a:p>
            <a:pPr algn="ctr"/>
            <a:r>
              <a:rPr lang="pt-BR" dirty="0">
                <a:effectLst>
                  <a:outerShdw blurRad="38100" dist="38100" dir="2700000" algn="tl">
                    <a:srgbClr val="000000">
                      <a:alpha val="43137"/>
                    </a:srgbClr>
                  </a:outerShdw>
                </a:effectLst>
              </a:rPr>
              <a:t>A separação das rendas</a:t>
            </a:r>
          </a:p>
        </p:txBody>
      </p:sp>
      <p:sp>
        <p:nvSpPr>
          <p:cNvPr id="3" name="CaixaDeTexto 2">
            <a:extLst>
              <a:ext uri="{FF2B5EF4-FFF2-40B4-BE49-F238E27FC236}">
                <a16:creationId xmlns:a16="http://schemas.microsoft.com/office/drawing/2014/main" id="{D2C09D02-1966-4933-AD1C-85A06DFF5DA8}"/>
              </a:ext>
            </a:extLst>
          </p:cNvPr>
          <p:cNvSpPr txBox="1"/>
          <p:nvPr/>
        </p:nvSpPr>
        <p:spPr>
          <a:xfrm>
            <a:off x="-23428" y="1700808"/>
            <a:ext cx="11017224" cy="3785652"/>
          </a:xfrm>
          <a:prstGeom prst="rect">
            <a:avLst/>
          </a:prstGeom>
          <a:noFill/>
        </p:spPr>
        <p:txBody>
          <a:bodyPr wrap="square" rtlCol="0">
            <a:spAutoFit/>
          </a:bodyPr>
          <a:lstStyle/>
          <a:p>
            <a:pPr marL="1260475" algn="just"/>
            <a:r>
              <a:rPr lang="pt-BR" sz="1600" dirty="0">
                <a:solidFill>
                  <a:srgbClr val="000000"/>
                </a:solidFill>
                <a:effectLst/>
                <a:ea typeface="Calibri" panose="020F0502020204030204" pitchFamily="34" charset="0"/>
                <a:cs typeface="Times New Roman" panose="02020603050405020304" pitchFamily="18" charset="0"/>
              </a:rPr>
              <a:t>Art. 80 - As rendas gerais serão escrituradas em livro à parte, e arrecadadas uniformemente em todo o Império, segundo os Regulamentos ora existentes, ou que forem de novo organizados pelo Ministro da Fazenda. O seu produto será recolhido em cofre distinto, e distribuído segundo as disposições do mesmo Ministro em Tribunal, e na conformidade da presente Lei.</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Art. 81 - A receita e despesa geral continuará a ser fixada pela Assembleia Geral sobre o orçamento do Ministro da Fazenda.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Art. 82 - Às Províncias, cujas rendas não chegarem para a sua despesa provincial, serão socorridas pelo cofre da receita geral da respectiva Província, independente da Ordem do Ministro e Presidente do Tesouro Nacional; e por consignações destinadas por ele, quando não haja fundos no cofre da receita geral da mesma Província.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Título V - Receita Provincial - Capítulo Único</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Art. 83 - Pertencem à receita provincial todos impostos ora existentes não compreendidos na receita geral. </a:t>
            </a:r>
            <a:endParaRPr lang="pt-BR" sz="1600" dirty="0"/>
          </a:p>
        </p:txBody>
      </p:sp>
    </p:spTree>
    <p:extLst>
      <p:ext uri="{BB962C8B-B14F-4D97-AF65-F5344CB8AC3E}">
        <p14:creationId xmlns:p14="http://schemas.microsoft.com/office/powerpoint/2010/main" val="49250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2" y="1052736"/>
            <a:ext cx="9601200" cy="638944"/>
          </a:xfrm>
        </p:spPr>
        <p:txBody>
          <a:bodyPr/>
          <a:lstStyle/>
          <a:p>
            <a:pPr algn="ctr"/>
            <a:r>
              <a:rPr lang="pt-BR" dirty="0">
                <a:effectLst>
                  <a:outerShdw blurRad="38100" dist="38100" dir="2700000" algn="tl">
                    <a:srgbClr val="000000">
                      <a:alpha val="43137"/>
                    </a:srgbClr>
                  </a:outerShdw>
                </a:effectLst>
              </a:rPr>
              <a:t>A separação das rendas</a:t>
            </a:r>
          </a:p>
        </p:txBody>
      </p:sp>
      <p:sp>
        <p:nvSpPr>
          <p:cNvPr id="3" name="CaixaDeTexto 2">
            <a:extLst>
              <a:ext uri="{FF2B5EF4-FFF2-40B4-BE49-F238E27FC236}">
                <a16:creationId xmlns:a16="http://schemas.microsoft.com/office/drawing/2014/main" id="{D2C09D02-1966-4933-AD1C-85A06DFF5DA8}"/>
              </a:ext>
            </a:extLst>
          </p:cNvPr>
          <p:cNvSpPr txBox="1"/>
          <p:nvPr/>
        </p:nvSpPr>
        <p:spPr>
          <a:xfrm>
            <a:off x="2133972" y="1844824"/>
            <a:ext cx="7920880" cy="4154984"/>
          </a:xfrm>
          <a:prstGeom prst="rect">
            <a:avLst/>
          </a:prstGeom>
          <a:noFill/>
        </p:spPr>
        <p:txBody>
          <a:bodyPr wrap="square" rtlCol="0">
            <a:spAutoFit/>
          </a:bodyPr>
          <a:lstStyle/>
          <a:p>
            <a:pPr algn="just"/>
            <a:r>
              <a:rPr lang="pt-BR" sz="2400" dirty="0">
                <a:effectLst/>
                <a:ea typeface="Calibri" panose="020F0502020204030204" pitchFamily="34" charset="0"/>
                <a:cs typeface="Times New Roman" panose="02020603050405020304" pitchFamily="18" charset="0"/>
              </a:rPr>
              <a:t>Na sessão de 3 de julho de 1834, estava em discussão a seguinte proposta: as Assembleias Provinciais ficavam encarregadas de todos os impostos, cabendo repassar um percentual à nação, como maneira de sustentar a União. Para realizar tal contribuição, as províncias teriam ampla liberdade na criação de impostos; o poder central não poderia coibir a criação de impostos pela província, já que esta tinha para com a nação apenas a obrigação de contribuir com um percentual fixo para as suas despesas. (COSER, 2008, p. 109)</a:t>
            </a:r>
          </a:p>
          <a:p>
            <a:pPr algn="just"/>
            <a:endParaRPr lang="pt-BR" sz="2400" dirty="0"/>
          </a:p>
        </p:txBody>
      </p:sp>
    </p:spTree>
    <p:extLst>
      <p:ext uri="{BB962C8B-B14F-4D97-AF65-F5344CB8AC3E}">
        <p14:creationId xmlns:p14="http://schemas.microsoft.com/office/powerpoint/2010/main" val="164100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4D13-325C-48FA-B2DC-FF539B2D08E0}"/>
              </a:ext>
            </a:extLst>
          </p:cNvPr>
          <p:cNvSpPr>
            <a:spLocks noGrp="1"/>
          </p:cNvSpPr>
          <p:nvPr>
            <p:ph type="title"/>
          </p:nvPr>
        </p:nvSpPr>
        <p:spPr>
          <a:xfrm>
            <a:off x="1053852" y="894810"/>
            <a:ext cx="9601200" cy="531624"/>
          </a:xfrm>
        </p:spPr>
        <p:txBody>
          <a:bodyPr/>
          <a:lstStyle/>
          <a:p>
            <a:pPr algn="ctr"/>
            <a:r>
              <a:rPr lang="pt-BR" dirty="0">
                <a:effectLst>
                  <a:outerShdw blurRad="38100" dist="38100" dir="2700000" algn="tl">
                    <a:srgbClr val="000000">
                      <a:alpha val="43137"/>
                    </a:srgbClr>
                  </a:outerShdw>
                </a:effectLst>
              </a:rPr>
              <a:t>Manuel Alves Branco</a:t>
            </a:r>
          </a:p>
        </p:txBody>
      </p:sp>
      <p:pic>
        <p:nvPicPr>
          <p:cNvPr id="3" name="Imagem 2">
            <a:extLst>
              <a:ext uri="{FF2B5EF4-FFF2-40B4-BE49-F238E27FC236}">
                <a16:creationId xmlns:a16="http://schemas.microsoft.com/office/drawing/2014/main" id="{935C7985-E8AC-4607-9813-0C1664003F99}"/>
              </a:ext>
            </a:extLst>
          </p:cNvPr>
          <p:cNvPicPr/>
          <p:nvPr/>
        </p:nvPicPr>
        <p:blipFill rotWithShape="1">
          <a:blip r:embed="rId2"/>
          <a:srcRect l="15346" t="16942" r="52375" b="7447"/>
          <a:stretch/>
        </p:blipFill>
        <p:spPr bwMode="auto">
          <a:xfrm>
            <a:off x="1269876" y="1685779"/>
            <a:ext cx="3096344" cy="4032448"/>
          </a:xfrm>
          <a:prstGeom prst="rect">
            <a:avLst/>
          </a:prstGeom>
          <a:ln>
            <a:noFill/>
          </a:ln>
          <a:extLst>
            <a:ext uri="{53640926-AAD7-44D8-BBD7-CCE9431645EC}">
              <a14:shadowObscured xmlns:a14="http://schemas.microsoft.com/office/drawing/2010/main"/>
            </a:ext>
          </a:extLst>
        </p:spPr>
      </p:pic>
      <p:sp>
        <p:nvSpPr>
          <p:cNvPr id="4" name="CaixaDeTexto 3">
            <a:extLst>
              <a:ext uri="{FF2B5EF4-FFF2-40B4-BE49-F238E27FC236}">
                <a16:creationId xmlns:a16="http://schemas.microsoft.com/office/drawing/2014/main" id="{FED281FB-034F-4B91-B033-FD13F817E858}"/>
              </a:ext>
            </a:extLst>
          </p:cNvPr>
          <p:cNvSpPr txBox="1"/>
          <p:nvPr/>
        </p:nvSpPr>
        <p:spPr>
          <a:xfrm>
            <a:off x="4654252" y="1993843"/>
            <a:ext cx="5868144" cy="3416320"/>
          </a:xfrm>
          <a:prstGeom prst="rect">
            <a:avLst/>
          </a:prstGeom>
          <a:noFill/>
        </p:spPr>
        <p:txBody>
          <a:bodyPr wrap="square" rtlCol="0">
            <a:spAutoFit/>
          </a:bodyPr>
          <a:lstStyle/>
          <a:p>
            <a:pPr algn="just"/>
            <a:r>
              <a:rPr lang="pt-BR" b="0" i="0" dirty="0">
                <a:effectLst/>
                <a:latin typeface="arial" panose="020B0604020202020204" pitchFamily="34" charset="0"/>
              </a:rPr>
              <a:t>Manuel Alves Branco, 2.º Visconde de Caravelas, foi um juiz de fora, advogado</a:t>
            </a:r>
            <a:r>
              <a:rPr lang="pt-BR" dirty="0">
                <a:latin typeface="arial" panose="020B0604020202020204" pitchFamily="34" charset="0"/>
              </a:rPr>
              <a:t> </a:t>
            </a:r>
            <a:r>
              <a:rPr lang="pt-BR" b="0" i="0" dirty="0">
                <a:effectLst/>
                <a:latin typeface="arial" panose="020B0604020202020204" pitchFamily="34" charset="0"/>
              </a:rPr>
              <a:t>e político brasileiro. Foi deputado geral, Ministro da Justiça, Ministro da Fazenda, Senador e primeiro Presidente do Conselho de Ministros do Império do Brasil, de 20 de maio de 1847 a 8 de março de 1848.</a:t>
            </a:r>
          </a:p>
          <a:p>
            <a:pPr algn="just"/>
            <a:endParaRPr lang="pt-BR" b="0" i="0" dirty="0">
              <a:effectLst/>
              <a:latin typeface="arial" panose="020B0604020202020204" pitchFamily="34" charset="0"/>
            </a:endParaRPr>
          </a:p>
          <a:p>
            <a:pPr algn="just"/>
            <a:r>
              <a:rPr lang="pt-BR" b="1"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Nascimento</a:t>
            </a:r>
            <a:r>
              <a:rPr lang="pt-BR" b="1" i="0" dirty="0">
                <a:effectLst/>
                <a:latin typeface="arial" panose="020B0604020202020204" pitchFamily="34" charset="0"/>
              </a:rPr>
              <a:t>: </a:t>
            </a:r>
            <a:r>
              <a:rPr lang="pt-BR" b="0" i="0" dirty="0">
                <a:effectLst/>
                <a:latin typeface="arial" panose="020B0604020202020204" pitchFamily="34" charset="0"/>
              </a:rPr>
              <a:t>7 de junho de 1797, </a:t>
            </a:r>
            <a:r>
              <a:rPr lang="pt-BR" b="0" i="0"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Maragogipe, Bahia</a:t>
            </a:r>
            <a:endParaRPr lang="pt-BR" b="0" i="0" dirty="0">
              <a:effectLst/>
              <a:latin typeface="arial" panose="020B0604020202020204" pitchFamily="34" charset="0"/>
            </a:endParaRPr>
          </a:p>
          <a:p>
            <a:pPr algn="just"/>
            <a:r>
              <a:rPr lang="pt-BR" b="1" i="0"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Falecimento</a:t>
            </a:r>
            <a:r>
              <a:rPr lang="pt-BR" b="1" i="0" dirty="0">
                <a:effectLst/>
                <a:latin typeface="arial" panose="020B0604020202020204" pitchFamily="34" charset="0"/>
              </a:rPr>
              <a:t>: </a:t>
            </a:r>
            <a:r>
              <a:rPr lang="pt-BR" b="0" i="0" dirty="0">
                <a:effectLst/>
                <a:latin typeface="arial" panose="020B0604020202020204" pitchFamily="34" charset="0"/>
              </a:rPr>
              <a:t>13 de julho de 1855, </a:t>
            </a:r>
            <a:r>
              <a:rPr lang="pt-BR" b="0" i="0"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Niterói, Rio de Janeiro</a:t>
            </a:r>
            <a:endParaRPr lang="pt-BR" b="0" i="0" dirty="0">
              <a:effectLst/>
              <a:latin typeface="arial" panose="020B0604020202020204" pitchFamily="34" charset="0"/>
            </a:endParaRPr>
          </a:p>
          <a:p>
            <a:pPr algn="just"/>
            <a:r>
              <a:rPr lang="pt-BR" b="1" i="0" strike="noStrike" dirty="0">
                <a:effectLst/>
                <a:latin typeface="arial" panose="020B0604020202020204" pitchFamily="34" charset="0"/>
                <a:hlinkClick r:id="rId7">
                  <a:extLst>
                    <a:ext uri="{A12FA001-AC4F-418D-AE19-62706E023703}">
                      <ahyp:hlinkClr xmlns:ahyp="http://schemas.microsoft.com/office/drawing/2018/hyperlinkcolor" val="tx"/>
                    </a:ext>
                  </a:extLst>
                </a:hlinkClick>
              </a:rPr>
              <a:t>Formação</a:t>
            </a:r>
            <a:r>
              <a:rPr lang="pt-BR" b="1" i="0" dirty="0">
                <a:effectLst/>
                <a:latin typeface="arial" panose="020B0604020202020204" pitchFamily="34" charset="0"/>
              </a:rPr>
              <a:t>: </a:t>
            </a:r>
            <a:r>
              <a:rPr lang="pt-BR" b="0" i="0" strike="noStrike" dirty="0">
                <a:effectLst/>
                <a:latin typeface="arial" panose="020B0604020202020204" pitchFamily="34" charset="0"/>
                <a:hlinkClick r:id="rId8">
                  <a:extLst>
                    <a:ext uri="{A12FA001-AC4F-418D-AE19-62706E023703}">
                      <ahyp:hlinkClr xmlns:ahyp="http://schemas.microsoft.com/office/drawing/2018/hyperlinkcolor" val="tx"/>
                    </a:ext>
                  </a:extLst>
                </a:hlinkClick>
              </a:rPr>
              <a:t>Universidade de Coimbra</a:t>
            </a:r>
            <a:endParaRPr lang="pt-BR" b="0" i="0" dirty="0">
              <a:effectLst/>
              <a:latin typeface="arial" panose="020B0604020202020204" pitchFamily="34" charset="0"/>
            </a:endParaRPr>
          </a:p>
          <a:p>
            <a:endParaRPr lang="pt-BR" dirty="0"/>
          </a:p>
        </p:txBody>
      </p:sp>
    </p:spTree>
    <p:extLst>
      <p:ext uri="{BB962C8B-B14F-4D97-AF65-F5344CB8AC3E}">
        <p14:creationId xmlns:p14="http://schemas.microsoft.com/office/powerpoint/2010/main" val="168529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p:txBody>
          <a:bodyPr/>
          <a:lstStyle/>
          <a:p>
            <a:pPr algn="ctr"/>
            <a:r>
              <a:rPr lang="pt-BR" dirty="0">
                <a:effectLst>
                  <a:outerShdw blurRad="38100" dist="38100" dir="2700000" algn="tl">
                    <a:srgbClr val="000000">
                      <a:alpha val="43137"/>
                    </a:srgbClr>
                  </a:outerShdw>
                </a:effectLst>
              </a:rPr>
              <a:t>A Tarifa Alves Branco (1844)</a:t>
            </a:r>
          </a:p>
        </p:txBody>
      </p:sp>
      <p:sp>
        <p:nvSpPr>
          <p:cNvPr id="3" name="CaixaDeTexto 2">
            <a:extLst>
              <a:ext uri="{FF2B5EF4-FFF2-40B4-BE49-F238E27FC236}">
                <a16:creationId xmlns:a16="http://schemas.microsoft.com/office/drawing/2014/main" id="{4ACBAD77-1F18-44A8-9216-05CDD00587A1}"/>
              </a:ext>
            </a:extLst>
          </p:cNvPr>
          <p:cNvSpPr txBox="1"/>
          <p:nvPr/>
        </p:nvSpPr>
        <p:spPr>
          <a:xfrm>
            <a:off x="1989956" y="2132856"/>
            <a:ext cx="8208912" cy="2308324"/>
          </a:xfrm>
          <a:prstGeom prst="rect">
            <a:avLst/>
          </a:prstGeom>
          <a:noFill/>
        </p:spPr>
        <p:txBody>
          <a:bodyPr wrap="square" rtlCol="0">
            <a:spAutoFit/>
          </a:bodyPr>
          <a:lstStyle/>
          <a:p>
            <a:pPr algn="just"/>
            <a:r>
              <a:rPr lang="pt-BR" sz="2400" u="sng" dirty="0"/>
              <a:t>Decreto nº 376, de 12 de agosto de 1844 </a:t>
            </a:r>
            <a:r>
              <a:rPr lang="pt-BR" sz="2400" dirty="0"/>
              <a:t>- tributava em 30% grande parte dos artigos estrangeiros. Ecoando argumentos em prol da reciprocidade em tratados, os artigos 20 e 21 autorizam impor sobretaxas aos produtos de países que taxem mercadorias brasileiras em seus portos. (BARBOSA, 2014, p. 68)  </a:t>
            </a:r>
          </a:p>
        </p:txBody>
      </p:sp>
    </p:spTree>
    <p:extLst>
      <p:ext uri="{BB962C8B-B14F-4D97-AF65-F5344CB8AC3E}">
        <p14:creationId xmlns:p14="http://schemas.microsoft.com/office/powerpoint/2010/main" val="173635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836712"/>
            <a:ext cx="9601200" cy="623664"/>
          </a:xfrm>
        </p:spPr>
        <p:txBody>
          <a:bodyPr/>
          <a:lstStyle/>
          <a:p>
            <a:pPr algn="ctr"/>
            <a:r>
              <a:rPr lang="pt-BR" dirty="0">
                <a:effectLst>
                  <a:outerShdw blurRad="38100" dist="38100" dir="2700000" algn="tl">
                    <a:srgbClr val="000000">
                      <a:alpha val="43137"/>
                    </a:srgbClr>
                  </a:outerShdw>
                </a:effectLst>
              </a:rPr>
              <a:t>Protecionismo</a:t>
            </a:r>
          </a:p>
        </p:txBody>
      </p:sp>
      <p:sp>
        <p:nvSpPr>
          <p:cNvPr id="3" name="CaixaDeTexto 2">
            <a:extLst>
              <a:ext uri="{FF2B5EF4-FFF2-40B4-BE49-F238E27FC236}">
                <a16:creationId xmlns:a16="http://schemas.microsoft.com/office/drawing/2014/main" id="{79EFE5DB-D7AE-45AD-8A8C-2D1C55FEE72A}"/>
              </a:ext>
            </a:extLst>
          </p:cNvPr>
          <p:cNvSpPr txBox="1"/>
          <p:nvPr/>
        </p:nvSpPr>
        <p:spPr>
          <a:xfrm>
            <a:off x="2133972" y="1541984"/>
            <a:ext cx="8064896" cy="5324535"/>
          </a:xfrm>
          <a:prstGeom prst="rect">
            <a:avLst/>
          </a:prstGeom>
          <a:noFill/>
        </p:spPr>
        <p:txBody>
          <a:bodyPr wrap="square" rtlCol="0">
            <a:spAutoFit/>
          </a:bodyPr>
          <a:lstStyle/>
          <a:p>
            <a:pPr algn="just"/>
            <a:r>
              <a:rPr lang="pt-BR" sz="2200" dirty="0"/>
              <a:t>• </a:t>
            </a:r>
            <a:r>
              <a:rPr lang="pt-BR" sz="2200" u="sng" dirty="0"/>
              <a:t>Visconde de Itaboraí</a:t>
            </a:r>
            <a:r>
              <a:rPr lang="pt-BR" sz="2200" dirty="0"/>
              <a:t>, Ministro da Fazenda de 1848 a 1853 e 1868 a 1870; árduo defensor da indústria nascente brasileira: “A experiência demonstra que a acumulação de riquezas é muito mais lenta nos países puramente agrícolas, do que nos manufatureiros ou comerciais”;</a:t>
            </a:r>
          </a:p>
          <a:p>
            <a:pPr algn="just"/>
            <a:endParaRPr lang="pt-BR" sz="2200" dirty="0"/>
          </a:p>
          <a:p>
            <a:pPr algn="just"/>
            <a:r>
              <a:rPr lang="pt-BR" sz="2200" dirty="0"/>
              <a:t>• </a:t>
            </a:r>
            <a:r>
              <a:rPr lang="pt-BR" sz="2200" u="sng" dirty="0"/>
              <a:t>Holanda Cavalcanti</a:t>
            </a:r>
            <a:r>
              <a:rPr lang="pt-BR" sz="2200" dirty="0"/>
              <a:t>, Senador por Pernambuco; defensor do liberalismo: “Qual é a indústria que nós temos que precise de afastar a concorrência estrangeira? Qual é a indústria a que queremos dar a nossa proteção? A fonte principal de nossas riquezas é a indústria agrícola; com uma grande importação de gêneros fabricados no estrangeiro nós protegemos a nossa indústria agrícola”. (1843)</a:t>
            </a:r>
          </a:p>
          <a:p>
            <a:pPr algn="just"/>
            <a:endParaRPr lang="pt-BR" dirty="0"/>
          </a:p>
          <a:p>
            <a:pPr algn="just"/>
            <a:endParaRPr lang="pt-BR" dirty="0"/>
          </a:p>
          <a:p>
            <a:pPr algn="just"/>
            <a:r>
              <a:rPr lang="pt-BR" dirty="0"/>
              <a:t> </a:t>
            </a:r>
          </a:p>
        </p:txBody>
      </p:sp>
    </p:spTree>
    <p:extLst>
      <p:ext uri="{BB962C8B-B14F-4D97-AF65-F5344CB8AC3E}">
        <p14:creationId xmlns:p14="http://schemas.microsoft.com/office/powerpoint/2010/main" val="372982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908720"/>
            <a:ext cx="9601200" cy="839688"/>
          </a:xfrm>
        </p:spPr>
        <p:txBody>
          <a:bodyPr>
            <a:normAutofit fontScale="90000"/>
          </a:bodyPr>
          <a:lstStyle/>
          <a:p>
            <a:pPr algn="ctr"/>
            <a:r>
              <a:rPr lang="pt-BR" dirty="0">
                <a:effectLst>
                  <a:outerShdw blurRad="38100" dist="38100" dir="2700000" algn="tl">
                    <a:srgbClr val="000000">
                      <a:alpha val="43137"/>
                    </a:srgbClr>
                  </a:outerShdw>
                </a:effectLst>
              </a:rPr>
              <a:t>A mão de obra escrava como entrave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para o progresso industrial</a:t>
            </a:r>
          </a:p>
        </p:txBody>
      </p:sp>
      <p:sp>
        <p:nvSpPr>
          <p:cNvPr id="3" name="CaixaDeTexto 2">
            <a:extLst>
              <a:ext uri="{FF2B5EF4-FFF2-40B4-BE49-F238E27FC236}">
                <a16:creationId xmlns:a16="http://schemas.microsoft.com/office/drawing/2014/main" id="{983FDD4D-EB39-4A66-B92D-93B841F33BE8}"/>
              </a:ext>
            </a:extLst>
          </p:cNvPr>
          <p:cNvSpPr txBox="1"/>
          <p:nvPr/>
        </p:nvSpPr>
        <p:spPr>
          <a:xfrm>
            <a:off x="1269876" y="2060848"/>
            <a:ext cx="9457184" cy="3175228"/>
          </a:xfrm>
          <a:prstGeom prst="rect">
            <a:avLst/>
          </a:prstGeom>
          <a:noFill/>
        </p:spPr>
        <p:txBody>
          <a:bodyPr wrap="square" rtlCol="0">
            <a:spAutoFit/>
          </a:bodyPr>
          <a:lstStyle/>
          <a:p>
            <a:pPr algn="just"/>
            <a:r>
              <a:rPr lang="pt-BR" sz="2400" dirty="0"/>
              <a:t>• O problema está em explicar o motivo pelo qual o nível de proteção, que jamais foi baixo, revelou-se insuficiente:</a:t>
            </a:r>
          </a:p>
          <a:p>
            <a:endParaRPr lang="pt-BR" sz="2400" dirty="0"/>
          </a:p>
          <a:p>
            <a:pPr marL="285750" indent="-285750" algn="just">
              <a:spcAft>
                <a:spcPts val="1000"/>
              </a:spcAft>
              <a:buFontTx/>
              <a:buChar char="-"/>
            </a:pPr>
            <a:r>
              <a:rPr lang="pt-BR" sz="2400" dirty="0"/>
              <a:t>O progresso técnico, que é próprio do capitalismo, está praticamente excluído da indústria escravista;</a:t>
            </a:r>
          </a:p>
          <a:p>
            <a:pPr marL="285750" indent="-285750" algn="just">
              <a:spcAft>
                <a:spcPts val="1000"/>
              </a:spcAft>
              <a:buFontTx/>
              <a:buChar char="-"/>
            </a:pPr>
            <a:r>
              <a:rPr lang="pt-BR" sz="2400" dirty="0"/>
              <a:t>Ausência de mercado consumidor na economia interna, baixos níveis de mão de obra assalariada e altos níveis de mão de obra escrava.</a:t>
            </a:r>
          </a:p>
        </p:txBody>
      </p:sp>
    </p:spTree>
    <p:extLst>
      <p:ext uri="{BB962C8B-B14F-4D97-AF65-F5344CB8AC3E}">
        <p14:creationId xmlns:p14="http://schemas.microsoft.com/office/powerpoint/2010/main" val="19865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8261" y="260648"/>
            <a:ext cx="9601200" cy="1143000"/>
          </a:xfrm>
        </p:spPr>
        <p:txBody>
          <a:bodyPr/>
          <a:lstStyle/>
          <a:p>
            <a:pPr algn="ctr"/>
            <a:r>
              <a:rPr lang="pt-BR" dirty="0">
                <a:effectLst>
                  <a:outerShdw blurRad="38100" dist="38100" dir="2700000" algn="tl">
                    <a:srgbClr val="000000">
                      <a:alpha val="43137"/>
                    </a:srgbClr>
                  </a:outerShdw>
                </a:effectLst>
              </a:rPr>
              <a:t>Tarifa Alves Branco – Questões Fiscais</a:t>
            </a:r>
            <a:endParaRPr lang="pt-BR" dirty="0"/>
          </a:p>
        </p:txBody>
      </p:sp>
      <p:pic>
        <p:nvPicPr>
          <p:cNvPr id="3" name="Imagem 2">
            <a:extLst>
              <a:ext uri="{FF2B5EF4-FFF2-40B4-BE49-F238E27FC236}">
                <a16:creationId xmlns:a16="http://schemas.microsoft.com/office/drawing/2014/main" id="{29E5D17E-626D-4116-8188-4359D9C5ADC7}"/>
              </a:ext>
            </a:extLst>
          </p:cNvPr>
          <p:cNvPicPr/>
          <p:nvPr/>
        </p:nvPicPr>
        <p:blipFill rotWithShape="1">
          <a:blip r:embed="rId2"/>
          <a:srcRect l="25929" t="24472" r="35971" b="59841"/>
          <a:stretch/>
        </p:blipFill>
        <p:spPr bwMode="auto">
          <a:xfrm>
            <a:off x="2223982" y="1843741"/>
            <a:ext cx="5904656" cy="1979172"/>
          </a:xfrm>
          <a:prstGeom prst="rect">
            <a:avLst/>
          </a:prstGeom>
          <a:ln>
            <a:noFill/>
          </a:ln>
          <a:extLst>
            <a:ext uri="{53640926-AAD7-44D8-BBD7-CCE9431645EC}">
              <a14:shadowObscured xmlns:a14="http://schemas.microsoft.com/office/drawing/2010/main"/>
            </a:ext>
          </a:extLst>
        </p:spPr>
      </p:pic>
      <p:sp>
        <p:nvSpPr>
          <p:cNvPr id="4" name="CaixaDeTexto 3">
            <a:extLst>
              <a:ext uri="{FF2B5EF4-FFF2-40B4-BE49-F238E27FC236}">
                <a16:creationId xmlns:a16="http://schemas.microsoft.com/office/drawing/2014/main" id="{168D91CE-77CF-418B-8CE5-1AD5A53A0D0C}"/>
              </a:ext>
            </a:extLst>
          </p:cNvPr>
          <p:cNvSpPr txBox="1"/>
          <p:nvPr/>
        </p:nvSpPr>
        <p:spPr>
          <a:xfrm>
            <a:off x="981844" y="1423038"/>
            <a:ext cx="3624536" cy="369332"/>
          </a:xfrm>
          <a:prstGeom prst="rect">
            <a:avLst/>
          </a:prstGeom>
          <a:noFill/>
        </p:spPr>
        <p:txBody>
          <a:bodyPr wrap="square" rtlCol="0">
            <a:spAutoFit/>
          </a:bodyPr>
          <a:lstStyle/>
          <a:p>
            <a:pPr algn="just"/>
            <a:r>
              <a:rPr lang="pt-BR" dirty="0">
                <a:effectLst>
                  <a:outerShdw blurRad="38100" dist="38100" dir="2700000" algn="tl">
                    <a:srgbClr val="000000">
                      <a:alpha val="43137"/>
                    </a:srgbClr>
                  </a:outerShdw>
                </a:effectLst>
              </a:rPr>
              <a:t>Exportação em mil contos de réis</a:t>
            </a:r>
          </a:p>
        </p:txBody>
      </p:sp>
      <p:pic>
        <p:nvPicPr>
          <p:cNvPr id="5" name="Imagem 4">
            <a:extLst>
              <a:ext uri="{FF2B5EF4-FFF2-40B4-BE49-F238E27FC236}">
                <a16:creationId xmlns:a16="http://schemas.microsoft.com/office/drawing/2014/main" id="{812390C3-AF07-4893-BFAF-A6D873A44DC6}"/>
              </a:ext>
            </a:extLst>
          </p:cNvPr>
          <p:cNvPicPr/>
          <p:nvPr/>
        </p:nvPicPr>
        <p:blipFill rotWithShape="1">
          <a:blip r:embed="rId3"/>
          <a:srcRect l="27340" t="36402" r="41616" b="48547"/>
          <a:stretch/>
        </p:blipFill>
        <p:spPr bwMode="auto">
          <a:xfrm>
            <a:off x="2422004" y="4263006"/>
            <a:ext cx="5508612" cy="1748815"/>
          </a:xfrm>
          <a:prstGeom prst="rect">
            <a:avLst/>
          </a:prstGeom>
          <a:ln>
            <a:noFill/>
          </a:ln>
          <a:extLst>
            <a:ext uri="{53640926-AAD7-44D8-BBD7-CCE9431645EC}">
              <a14:shadowObscured xmlns:a14="http://schemas.microsoft.com/office/drawing/2010/main"/>
            </a:ext>
          </a:extLst>
        </p:spPr>
      </p:pic>
      <p:sp>
        <p:nvSpPr>
          <p:cNvPr id="6" name="CaixaDeTexto 5">
            <a:extLst>
              <a:ext uri="{FF2B5EF4-FFF2-40B4-BE49-F238E27FC236}">
                <a16:creationId xmlns:a16="http://schemas.microsoft.com/office/drawing/2014/main" id="{91A28A29-AE52-4C30-924F-198F91396A2F}"/>
              </a:ext>
            </a:extLst>
          </p:cNvPr>
          <p:cNvSpPr txBox="1"/>
          <p:nvPr/>
        </p:nvSpPr>
        <p:spPr>
          <a:xfrm>
            <a:off x="1125860" y="3893823"/>
            <a:ext cx="3624536" cy="369332"/>
          </a:xfrm>
          <a:prstGeom prst="rect">
            <a:avLst/>
          </a:prstGeom>
          <a:noFill/>
        </p:spPr>
        <p:txBody>
          <a:bodyPr wrap="square" rtlCol="0">
            <a:spAutoFit/>
          </a:bodyPr>
          <a:lstStyle/>
          <a:p>
            <a:r>
              <a:rPr lang="pt-BR" dirty="0">
                <a:effectLst>
                  <a:outerShdw blurRad="38100" dist="38100" dir="2700000" algn="tl">
                    <a:srgbClr val="000000">
                      <a:alpha val="43137"/>
                    </a:srgbClr>
                  </a:outerShdw>
                </a:effectLst>
              </a:rPr>
              <a:t>Importação em mil contos de réis</a:t>
            </a:r>
          </a:p>
        </p:txBody>
      </p:sp>
      <p:sp>
        <p:nvSpPr>
          <p:cNvPr id="7" name="CaixaDeTexto 6">
            <a:extLst>
              <a:ext uri="{FF2B5EF4-FFF2-40B4-BE49-F238E27FC236}">
                <a16:creationId xmlns:a16="http://schemas.microsoft.com/office/drawing/2014/main" id="{72F044D1-1534-4581-9151-7BE755C11E7C}"/>
              </a:ext>
            </a:extLst>
          </p:cNvPr>
          <p:cNvSpPr txBox="1"/>
          <p:nvPr/>
        </p:nvSpPr>
        <p:spPr>
          <a:xfrm>
            <a:off x="7642584" y="4903825"/>
            <a:ext cx="3168351" cy="1107996"/>
          </a:xfrm>
          <a:prstGeom prst="rect">
            <a:avLst/>
          </a:prstGeom>
          <a:noFill/>
        </p:spPr>
        <p:txBody>
          <a:bodyPr wrap="square" rtlCol="0">
            <a:spAutoFit/>
          </a:bodyPr>
          <a:lstStyle/>
          <a:p>
            <a:pPr algn="just"/>
            <a:r>
              <a:rPr lang="pt-BR" sz="1200" dirty="0"/>
              <a:t>FONTE: BENTIVOGLIO, Júlio. Políticas e diretrizes econômicas no início do Segundo Reinado (1840-1860): Limites e desafios da modernização. ABPHE, 2003, p. 06</a:t>
            </a:r>
          </a:p>
          <a:p>
            <a:endParaRPr lang="pt-BR" dirty="0"/>
          </a:p>
        </p:txBody>
      </p:sp>
    </p:spTree>
    <p:extLst>
      <p:ext uri="{BB962C8B-B14F-4D97-AF65-F5344CB8AC3E}">
        <p14:creationId xmlns:p14="http://schemas.microsoft.com/office/powerpoint/2010/main" val="203422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65212" y="332656"/>
            <a:ext cx="9601200" cy="1143000"/>
          </a:xfrm>
        </p:spPr>
        <p:txBody>
          <a:bodyPr/>
          <a:lstStyle/>
          <a:p>
            <a:pPr algn="ctr"/>
            <a:r>
              <a:rPr lang="pt-BR" dirty="0">
                <a:effectLst>
                  <a:outerShdw blurRad="38100" dist="38100" dir="2700000" algn="tl">
                    <a:srgbClr val="000000">
                      <a:alpha val="43137"/>
                    </a:srgbClr>
                  </a:outerShdw>
                </a:effectLst>
              </a:rPr>
              <a:t>Tarifa Alves Branco – Questões Fiscais</a:t>
            </a:r>
            <a:endParaRPr lang="pt-BR" dirty="0"/>
          </a:p>
        </p:txBody>
      </p:sp>
      <p:pic>
        <p:nvPicPr>
          <p:cNvPr id="4" name="Imagem 3">
            <a:extLst>
              <a:ext uri="{FF2B5EF4-FFF2-40B4-BE49-F238E27FC236}">
                <a16:creationId xmlns:a16="http://schemas.microsoft.com/office/drawing/2014/main" id="{80A11797-838B-4785-9A9A-4A429A1662A9}"/>
              </a:ext>
            </a:extLst>
          </p:cNvPr>
          <p:cNvPicPr/>
          <p:nvPr/>
        </p:nvPicPr>
        <p:blipFill rotWithShape="1">
          <a:blip r:embed="rId2"/>
          <a:srcRect l="29633" t="27648" r="27681" b="61304"/>
          <a:stretch/>
        </p:blipFill>
        <p:spPr bwMode="auto">
          <a:xfrm>
            <a:off x="2061964" y="2456892"/>
            <a:ext cx="7681428" cy="1944216"/>
          </a:xfrm>
          <a:prstGeom prst="rect">
            <a:avLst/>
          </a:prstGeom>
          <a:ln>
            <a:noFill/>
          </a:ln>
          <a:extLst>
            <a:ext uri="{53640926-AAD7-44D8-BBD7-CCE9431645EC}">
              <a14:shadowObscured xmlns:a14="http://schemas.microsoft.com/office/drawing/2010/main"/>
            </a:ext>
          </a:extLst>
        </p:spPr>
      </p:pic>
      <p:sp>
        <p:nvSpPr>
          <p:cNvPr id="5" name="CaixaDeTexto 4">
            <a:extLst>
              <a:ext uri="{FF2B5EF4-FFF2-40B4-BE49-F238E27FC236}">
                <a16:creationId xmlns:a16="http://schemas.microsoft.com/office/drawing/2014/main" id="{15DED4C1-B64C-48A9-AD0C-BFB07357812E}"/>
              </a:ext>
            </a:extLst>
          </p:cNvPr>
          <p:cNvSpPr txBox="1"/>
          <p:nvPr/>
        </p:nvSpPr>
        <p:spPr>
          <a:xfrm>
            <a:off x="1482147" y="4941168"/>
            <a:ext cx="9217024" cy="1446550"/>
          </a:xfrm>
          <a:prstGeom prst="rect">
            <a:avLst/>
          </a:prstGeom>
          <a:noFill/>
        </p:spPr>
        <p:txBody>
          <a:bodyPr wrap="square" rtlCol="0">
            <a:spAutoFit/>
          </a:bodyPr>
          <a:lstStyle/>
          <a:p>
            <a:pPr algn="just"/>
            <a:r>
              <a:rPr lang="pt-BR" sz="1400" dirty="0">
                <a:effectLst/>
                <a:latin typeface="Calibri" panose="020F0502020204030204" pitchFamily="34" charset="0"/>
                <a:ea typeface="Calibri" panose="020F0502020204030204" pitchFamily="34" charset="0"/>
                <a:cs typeface="Times New Roman" panose="02020603050405020304" pitchFamily="18" charset="0"/>
              </a:rPr>
              <a:t>Os impostos de importação eram também conhecidos como direitos de entrada, cobrados sobre os produtos importados; os de exportação variavam de 5% a 7% sobre as mercadorias exportadas; os do interior compreendiam impostos de armazenagem, couros, aforamentos, laudêmios, mineração,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siza</a:t>
            </a:r>
            <a:r>
              <a:rPr lang="pt-BR" sz="1400" dirty="0">
                <a:effectLst/>
                <a:latin typeface="Calibri" panose="020F0502020204030204" pitchFamily="34" charset="0"/>
                <a:ea typeface="Calibri" panose="020F0502020204030204" pitchFamily="34" charset="0"/>
                <a:cs typeface="Times New Roman" panose="02020603050405020304" pitchFamily="18" charset="0"/>
              </a:rPr>
              <a:t> sobre escravos e bens de raiz, décima urbana, selos, entre outros; e, </a:t>
            </a:r>
            <a:r>
              <a:rPr lang="pt-BR" sz="1400" b="1" dirty="0">
                <a:effectLst/>
                <a:latin typeface="Calibri" panose="020F0502020204030204" pitchFamily="34" charset="0"/>
                <a:ea typeface="Calibri" panose="020F0502020204030204" pitchFamily="34" charset="0"/>
                <a:cs typeface="Times New Roman" panose="02020603050405020304" pitchFamily="18" charset="0"/>
              </a:rPr>
              <a:t>os demais, incluíam taxações sobre bens de defuntos e ausentes, doações, terça parte de ofícios, imposto sobre seges, etc.</a:t>
            </a:r>
          </a:p>
          <a:p>
            <a:endParaRPr lang="pt-BR" dirty="0"/>
          </a:p>
        </p:txBody>
      </p:sp>
      <p:sp>
        <p:nvSpPr>
          <p:cNvPr id="6" name="CaixaDeTexto 5">
            <a:extLst>
              <a:ext uri="{FF2B5EF4-FFF2-40B4-BE49-F238E27FC236}">
                <a16:creationId xmlns:a16="http://schemas.microsoft.com/office/drawing/2014/main" id="{FA91F1A8-9730-4C25-8AFE-C6E9EB0F3A3D}"/>
              </a:ext>
            </a:extLst>
          </p:cNvPr>
          <p:cNvSpPr txBox="1"/>
          <p:nvPr/>
        </p:nvSpPr>
        <p:spPr>
          <a:xfrm>
            <a:off x="1197868" y="1817530"/>
            <a:ext cx="6624736" cy="369332"/>
          </a:xfrm>
          <a:prstGeom prst="rect">
            <a:avLst/>
          </a:prstGeom>
          <a:noFill/>
        </p:spPr>
        <p:txBody>
          <a:bodyPr wrap="square" rtlCol="0">
            <a:spAutoFit/>
          </a:bodyPr>
          <a:lstStyle/>
          <a:p>
            <a:pPr algn="just"/>
            <a:r>
              <a:rPr lang="pt-BR" dirty="0">
                <a:effectLst>
                  <a:outerShdw blurRad="38100" dist="38100" dir="2700000" algn="tl">
                    <a:srgbClr val="000000">
                      <a:alpha val="43137"/>
                    </a:srgbClr>
                  </a:outerShdw>
                </a:effectLst>
              </a:rPr>
              <a:t>Participação (%) relativa aos três impostos principais da receita</a:t>
            </a:r>
          </a:p>
        </p:txBody>
      </p:sp>
      <p:sp>
        <p:nvSpPr>
          <p:cNvPr id="7" name="CaixaDeTexto 6">
            <a:extLst>
              <a:ext uri="{FF2B5EF4-FFF2-40B4-BE49-F238E27FC236}">
                <a16:creationId xmlns:a16="http://schemas.microsoft.com/office/drawing/2014/main" id="{C679DC67-0E0E-48A9-825C-20E62B78DBE6}"/>
              </a:ext>
            </a:extLst>
          </p:cNvPr>
          <p:cNvSpPr txBox="1"/>
          <p:nvPr/>
        </p:nvSpPr>
        <p:spPr>
          <a:xfrm>
            <a:off x="4570530" y="4402494"/>
            <a:ext cx="2664296" cy="553998"/>
          </a:xfrm>
          <a:prstGeom prst="rect">
            <a:avLst/>
          </a:prstGeom>
          <a:noFill/>
        </p:spPr>
        <p:txBody>
          <a:bodyPr wrap="square" rtlCol="0">
            <a:spAutoFit/>
          </a:bodyPr>
          <a:lstStyle/>
          <a:p>
            <a:pPr algn="just"/>
            <a:r>
              <a:rPr lang="pt-BR" sz="1200" dirty="0"/>
              <a:t>FONTE: BENTIVOGLIO,2003, p. 06</a:t>
            </a:r>
          </a:p>
          <a:p>
            <a:pPr algn="just"/>
            <a:endParaRPr lang="pt-BR" dirty="0"/>
          </a:p>
        </p:txBody>
      </p:sp>
    </p:spTree>
    <p:extLst>
      <p:ext uri="{BB962C8B-B14F-4D97-AF65-F5344CB8AC3E}">
        <p14:creationId xmlns:p14="http://schemas.microsoft.com/office/powerpoint/2010/main" val="192942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293812" y="731127"/>
            <a:ext cx="9601200" cy="638944"/>
          </a:xfrm>
        </p:spPr>
        <p:txBody>
          <a:bodyPr/>
          <a:lstStyle/>
          <a:p>
            <a:pPr algn="ctr"/>
            <a:r>
              <a:rPr lang="pt-BR" dirty="0">
                <a:effectLst>
                  <a:outerShdw blurRad="38100" dist="38100" dir="2700000" algn="tl">
                    <a:srgbClr val="000000">
                      <a:alpha val="43137"/>
                    </a:srgbClr>
                  </a:outerShdw>
                </a:effectLst>
              </a:rPr>
              <a:t>Tarifa Alves Branco – Questões Fiscais</a:t>
            </a:r>
          </a:p>
        </p:txBody>
      </p:sp>
      <p:pic>
        <p:nvPicPr>
          <p:cNvPr id="3" name="Imagem 2">
            <a:extLst>
              <a:ext uri="{FF2B5EF4-FFF2-40B4-BE49-F238E27FC236}">
                <a16:creationId xmlns:a16="http://schemas.microsoft.com/office/drawing/2014/main" id="{5BD16826-0D5A-475E-A108-88AD290C5791}"/>
              </a:ext>
            </a:extLst>
          </p:cNvPr>
          <p:cNvPicPr/>
          <p:nvPr/>
        </p:nvPicPr>
        <p:blipFill rotWithShape="1">
          <a:blip r:embed="rId2"/>
          <a:srcRect l="29986" t="27923" r="31739" b="25329"/>
          <a:stretch/>
        </p:blipFill>
        <p:spPr bwMode="auto">
          <a:xfrm>
            <a:off x="837828" y="1400808"/>
            <a:ext cx="5760640" cy="4764496"/>
          </a:xfrm>
          <a:prstGeom prst="rect">
            <a:avLst/>
          </a:prstGeom>
          <a:ln>
            <a:noFill/>
          </a:ln>
          <a:extLst>
            <a:ext uri="{53640926-AAD7-44D8-BBD7-CCE9431645EC}">
              <a14:shadowObscured xmlns:a14="http://schemas.microsoft.com/office/drawing/2010/main"/>
            </a:ext>
          </a:extLst>
        </p:spPr>
      </p:pic>
      <p:sp>
        <p:nvSpPr>
          <p:cNvPr id="4" name="CaixaDeTexto 3">
            <a:extLst>
              <a:ext uri="{FF2B5EF4-FFF2-40B4-BE49-F238E27FC236}">
                <a16:creationId xmlns:a16="http://schemas.microsoft.com/office/drawing/2014/main" id="{B7161DA6-DF32-478A-9EBD-87D513724AC8}"/>
              </a:ext>
            </a:extLst>
          </p:cNvPr>
          <p:cNvSpPr txBox="1"/>
          <p:nvPr/>
        </p:nvSpPr>
        <p:spPr>
          <a:xfrm>
            <a:off x="6382444" y="2492896"/>
            <a:ext cx="4512568" cy="1569660"/>
          </a:xfrm>
          <a:prstGeom prst="rect">
            <a:avLst/>
          </a:prstGeom>
          <a:noFill/>
        </p:spPr>
        <p:txBody>
          <a:bodyPr wrap="square" rtlCol="0">
            <a:spAutoFit/>
          </a:bodyPr>
          <a:lstStyle/>
          <a:p>
            <a:pPr algn="just"/>
            <a:r>
              <a:rPr lang="pt-BR" sz="3200" dirty="0">
                <a:effectLst>
                  <a:outerShdw blurRad="38100" dist="38100" dir="2700000" algn="tl">
                    <a:srgbClr val="000000">
                      <a:alpha val="43137"/>
                    </a:srgbClr>
                  </a:outerShdw>
                </a:effectLst>
              </a:rPr>
              <a:t>Receita e despesa do governo nacional, em milhares de réis</a:t>
            </a:r>
          </a:p>
        </p:txBody>
      </p:sp>
      <p:sp>
        <p:nvSpPr>
          <p:cNvPr id="5" name="CaixaDeTexto 4">
            <a:extLst>
              <a:ext uri="{FF2B5EF4-FFF2-40B4-BE49-F238E27FC236}">
                <a16:creationId xmlns:a16="http://schemas.microsoft.com/office/drawing/2014/main" id="{C877CA56-29E3-4E4C-BB06-9272A08728E2}"/>
              </a:ext>
            </a:extLst>
          </p:cNvPr>
          <p:cNvSpPr txBox="1"/>
          <p:nvPr/>
        </p:nvSpPr>
        <p:spPr>
          <a:xfrm>
            <a:off x="6850496" y="5733256"/>
            <a:ext cx="3888432" cy="276999"/>
          </a:xfrm>
          <a:prstGeom prst="rect">
            <a:avLst/>
          </a:prstGeom>
          <a:noFill/>
        </p:spPr>
        <p:txBody>
          <a:bodyPr wrap="square" rtlCol="0">
            <a:spAutoFit/>
          </a:bodyPr>
          <a:lstStyle/>
          <a:p>
            <a:r>
              <a:rPr lang="pt-BR" sz="1200" dirty="0"/>
              <a:t>FONTE: BENTIVOGLIO,2003, p. 05</a:t>
            </a:r>
          </a:p>
        </p:txBody>
      </p:sp>
    </p:spTree>
    <p:extLst>
      <p:ext uri="{BB962C8B-B14F-4D97-AF65-F5344CB8AC3E}">
        <p14:creationId xmlns:p14="http://schemas.microsoft.com/office/powerpoint/2010/main" val="347865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2412" y="1700808"/>
            <a:ext cx="9144000" cy="1728192"/>
          </a:xfrm>
        </p:spPr>
        <p:txBody>
          <a:bodyPr rtlCol="0"/>
          <a:lstStyle/>
          <a:p>
            <a:pPr algn="ctr" rtl="0"/>
            <a:r>
              <a:rPr lang="pt-BR" sz="5400" dirty="0"/>
              <a:t>Competências Provinciais</a:t>
            </a:r>
            <a:endParaRPr lang="pt-BR" sz="5400" dirty="0">
              <a:latin typeface="Palatino Linotype" panose="02040502050505030304" pitchFamily="18" charset="0"/>
            </a:endParaRPr>
          </a:p>
        </p:txBody>
      </p:sp>
      <p:sp>
        <p:nvSpPr>
          <p:cNvPr id="3" name="Subtítulo 2"/>
          <p:cNvSpPr>
            <a:spLocks noGrp="1"/>
          </p:cNvSpPr>
          <p:nvPr>
            <p:ph type="subTitle" idx="1"/>
          </p:nvPr>
        </p:nvSpPr>
        <p:spPr>
          <a:xfrm>
            <a:off x="1773932" y="4365104"/>
            <a:ext cx="8229600" cy="1066800"/>
          </a:xfrm>
        </p:spPr>
        <p:txBody>
          <a:bodyPr rtlCol="0">
            <a:normAutofit fontScale="92500" lnSpcReduction="20000"/>
          </a:bodyPr>
          <a:lstStyle/>
          <a:p>
            <a:pPr rtl="0"/>
            <a:r>
              <a:rPr lang="pt-BR" b="0" i="0" dirty="0">
                <a:effectLst/>
                <a:latin typeface="-apple-system"/>
              </a:rPr>
              <a:t>GREGORIO, Vitor Marcos. </a:t>
            </a:r>
            <a:r>
              <a:rPr lang="pt-BR" b="0" i="1" dirty="0">
                <a:effectLst/>
                <a:latin typeface="-apple-system"/>
              </a:rPr>
              <a:t>As moedas e o mapa: fiscalidade e representação política no processo de criação de províncias no Brasil Império, primeira metade do século XIX</a:t>
            </a:r>
            <a:r>
              <a:rPr lang="pt-BR" b="0" i="0" dirty="0">
                <a:effectLst/>
                <a:latin typeface="-apple-system"/>
              </a:rPr>
              <a:t>. Antíteses, v. 9, n. 18, p. 378-406, </a:t>
            </a:r>
            <a:r>
              <a:rPr lang="pt-BR" b="0" i="0" dirty="0" err="1">
                <a:effectLst/>
                <a:latin typeface="-apple-system"/>
              </a:rPr>
              <a:t>jul</a:t>
            </a:r>
            <a:r>
              <a:rPr lang="pt-BR" b="0" i="0" dirty="0">
                <a:effectLst/>
                <a:latin typeface="-apple-system"/>
              </a:rPr>
              <a:t>-dez 2016.</a:t>
            </a:r>
            <a:endParaRPr lang="pt-BR" dirty="0">
              <a:latin typeface="Palatino Linotype" panose="02040502050505030304" pitchFamily="18" charset="0"/>
            </a:endParaRPr>
          </a:p>
        </p:txBody>
      </p:sp>
    </p:spTree>
    <p:extLst>
      <p:ext uri="{BB962C8B-B14F-4D97-AF65-F5344CB8AC3E}">
        <p14:creationId xmlns:p14="http://schemas.microsoft.com/office/powerpoint/2010/main" val="3754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293812" y="1700808"/>
            <a:ext cx="9601200" cy="4032448"/>
          </a:xfrm>
        </p:spPr>
        <p:txBody>
          <a:bodyPr>
            <a:normAutofit fontScale="90000"/>
          </a:bodyPr>
          <a:lstStyle/>
          <a:p>
            <a:r>
              <a:rPr lang="pt-BR" dirty="0"/>
              <a:t>• </a:t>
            </a:r>
            <a:r>
              <a:rPr lang="pt-BR" b="0" i="0" dirty="0">
                <a:solidFill>
                  <a:srgbClr val="343A40"/>
                </a:solidFill>
                <a:effectLst/>
                <a:latin typeface="-apple-system"/>
              </a:rPr>
              <a:t>BARBOSA, Pedro H. B. </a:t>
            </a:r>
            <a:r>
              <a:rPr lang="pt-BR" b="0" i="1" dirty="0">
                <a:solidFill>
                  <a:srgbClr val="343A40"/>
                </a:solidFill>
                <a:effectLst/>
                <a:latin typeface="-apple-system"/>
              </a:rPr>
              <a:t>As Tarifas Alves Branco: entre o protecionismo e a preocupação fiscal</a:t>
            </a:r>
            <a:r>
              <a:rPr lang="pt-BR" b="0" i="0" dirty="0">
                <a:solidFill>
                  <a:srgbClr val="343A40"/>
                </a:solidFill>
                <a:effectLst/>
                <a:latin typeface="-apple-system"/>
              </a:rPr>
              <a:t>. Em tempo de Histórias. PPGHIS/UnB, n. 24, Brasília, </a:t>
            </a:r>
            <a:r>
              <a:rPr lang="pt-BR" b="0" i="0" dirty="0" err="1">
                <a:solidFill>
                  <a:srgbClr val="343A40"/>
                </a:solidFill>
                <a:effectLst/>
                <a:latin typeface="-apple-system"/>
              </a:rPr>
              <a:t>jan-jul</a:t>
            </a:r>
            <a:r>
              <a:rPr lang="pt-BR" b="0" i="0" dirty="0">
                <a:solidFill>
                  <a:srgbClr val="343A40"/>
                </a:solidFill>
                <a:effectLst/>
                <a:latin typeface="-apple-system"/>
              </a:rPr>
              <a:t> 2014.</a:t>
            </a:r>
            <a:br>
              <a:rPr lang="pt-BR" b="0" i="0" dirty="0">
                <a:solidFill>
                  <a:srgbClr val="343A40"/>
                </a:solidFill>
                <a:effectLst/>
                <a:latin typeface="-apple-system"/>
              </a:rPr>
            </a:br>
            <a:br>
              <a:rPr lang="pt-BR" b="0" i="0" dirty="0">
                <a:solidFill>
                  <a:srgbClr val="343A40"/>
                </a:solidFill>
                <a:effectLst/>
                <a:latin typeface="-apple-system"/>
              </a:rPr>
            </a:br>
            <a:r>
              <a:rPr lang="pt-BR" b="0" i="0" dirty="0">
                <a:solidFill>
                  <a:srgbClr val="343A40"/>
                </a:solidFill>
                <a:effectLst/>
                <a:latin typeface="-apple-system"/>
              </a:rPr>
              <a:t>• GREGORIO, Vitor Marcos. </a:t>
            </a:r>
            <a:r>
              <a:rPr lang="pt-BR" b="0" i="1" dirty="0">
                <a:solidFill>
                  <a:srgbClr val="343A40"/>
                </a:solidFill>
                <a:effectLst/>
                <a:latin typeface="-apple-system"/>
              </a:rPr>
              <a:t>As moedas e o mapa: fiscalidade e representação política no processo de criação de províncias no Brasil Império, primeira metade do século XIX</a:t>
            </a:r>
            <a:r>
              <a:rPr lang="pt-BR" b="0" i="0" dirty="0">
                <a:solidFill>
                  <a:srgbClr val="343A40"/>
                </a:solidFill>
                <a:effectLst/>
                <a:latin typeface="-apple-system"/>
              </a:rPr>
              <a:t>. Antíteses, v. 9, n. 18, p. 378-406, </a:t>
            </a:r>
            <a:r>
              <a:rPr lang="pt-BR" b="0" i="0" dirty="0" err="1">
                <a:solidFill>
                  <a:srgbClr val="343A40"/>
                </a:solidFill>
                <a:effectLst/>
                <a:latin typeface="-apple-system"/>
              </a:rPr>
              <a:t>jul</a:t>
            </a:r>
            <a:r>
              <a:rPr lang="pt-BR" b="0" i="0" dirty="0">
                <a:solidFill>
                  <a:srgbClr val="343A40"/>
                </a:solidFill>
                <a:effectLst/>
                <a:latin typeface="-apple-system"/>
              </a:rPr>
              <a:t>-dez 2016.</a:t>
            </a:r>
            <a:br>
              <a:rPr lang="pt-BR" b="0" i="0" dirty="0">
                <a:solidFill>
                  <a:srgbClr val="343A40"/>
                </a:solidFill>
                <a:effectLst/>
                <a:latin typeface="-apple-system"/>
              </a:rPr>
            </a:br>
            <a:br>
              <a:rPr lang="pt-BR" b="0" i="0" dirty="0">
                <a:solidFill>
                  <a:srgbClr val="343A40"/>
                </a:solidFill>
                <a:effectLst/>
                <a:latin typeface="-apple-system"/>
              </a:rPr>
            </a:br>
            <a:endParaRPr lang="pt-BR" dirty="0"/>
          </a:p>
        </p:txBody>
      </p:sp>
    </p:spTree>
    <p:extLst>
      <p:ext uri="{BB962C8B-B14F-4D97-AF65-F5344CB8AC3E}">
        <p14:creationId xmlns:p14="http://schemas.microsoft.com/office/powerpoint/2010/main" val="321623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p:txBody>
          <a:bodyPr/>
          <a:lstStyle/>
          <a:p>
            <a:pPr algn="ctr"/>
            <a:r>
              <a:rPr lang="pt-BR" dirty="0">
                <a:effectLst>
                  <a:outerShdw blurRad="38100" dist="38100" dir="2700000" algn="tl">
                    <a:srgbClr val="000000">
                      <a:alpha val="43137"/>
                    </a:srgbClr>
                  </a:outerShdw>
                </a:effectLst>
              </a:rPr>
              <a:t>O Território Nacional</a:t>
            </a:r>
          </a:p>
        </p:txBody>
      </p:sp>
      <p:sp>
        <p:nvSpPr>
          <p:cNvPr id="3" name="CaixaDeTexto 2">
            <a:extLst>
              <a:ext uri="{FF2B5EF4-FFF2-40B4-BE49-F238E27FC236}">
                <a16:creationId xmlns:a16="http://schemas.microsoft.com/office/drawing/2014/main" id="{6EF7992C-D7DE-4FD2-A5E3-23C73E3C9952}"/>
              </a:ext>
            </a:extLst>
          </p:cNvPr>
          <p:cNvSpPr txBox="1"/>
          <p:nvPr/>
        </p:nvSpPr>
        <p:spPr>
          <a:xfrm>
            <a:off x="1989956" y="2132856"/>
            <a:ext cx="8352928" cy="2308324"/>
          </a:xfrm>
          <a:prstGeom prst="rect">
            <a:avLst/>
          </a:prstGeom>
          <a:noFill/>
        </p:spPr>
        <p:txBody>
          <a:bodyPr wrap="square" rtlCol="0">
            <a:spAutoFit/>
          </a:bodyPr>
          <a:lstStyle/>
          <a:p>
            <a:pPr algn="just"/>
            <a:r>
              <a:rPr lang="pt-BR" sz="2400" dirty="0"/>
              <a:t>Quaisquer alterações nas relações de forças interprovinciais refletir-se-iam em pontos nevrálgicos do jogo político do Império encontrando por isso, via de regra, pouca receptividade por parte daqueles deputados cujas províncias teriam algo a perder com a medida. (GREGÓRIO, 2016, p. 380) </a:t>
            </a:r>
          </a:p>
        </p:txBody>
      </p:sp>
    </p:spTree>
    <p:extLst>
      <p:ext uri="{BB962C8B-B14F-4D97-AF65-F5344CB8AC3E}">
        <p14:creationId xmlns:p14="http://schemas.microsoft.com/office/powerpoint/2010/main" val="285186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p:txBody>
          <a:bodyPr/>
          <a:lstStyle/>
          <a:p>
            <a:pPr algn="ctr"/>
            <a:r>
              <a:rPr lang="pt-BR" dirty="0">
                <a:effectLst>
                  <a:outerShdw blurRad="38100" dist="38100" dir="2700000" algn="tl">
                    <a:srgbClr val="000000">
                      <a:alpha val="43137"/>
                    </a:srgbClr>
                  </a:outerShdw>
                </a:effectLst>
              </a:rPr>
              <a:t>O Território Nacional</a:t>
            </a:r>
          </a:p>
        </p:txBody>
      </p:sp>
      <p:sp>
        <p:nvSpPr>
          <p:cNvPr id="3" name="CaixaDeTexto 2">
            <a:extLst>
              <a:ext uri="{FF2B5EF4-FFF2-40B4-BE49-F238E27FC236}">
                <a16:creationId xmlns:a16="http://schemas.microsoft.com/office/drawing/2014/main" id="{6EF7992C-D7DE-4FD2-A5E3-23C73E3C9952}"/>
              </a:ext>
            </a:extLst>
          </p:cNvPr>
          <p:cNvSpPr txBox="1"/>
          <p:nvPr/>
        </p:nvSpPr>
        <p:spPr>
          <a:xfrm>
            <a:off x="2097968" y="2060848"/>
            <a:ext cx="7992888" cy="3046988"/>
          </a:xfrm>
          <a:prstGeom prst="rect">
            <a:avLst/>
          </a:prstGeom>
          <a:noFill/>
        </p:spPr>
        <p:txBody>
          <a:bodyPr wrap="square" rtlCol="0">
            <a:spAutoFit/>
          </a:bodyPr>
          <a:lstStyle/>
          <a:p>
            <a:pPr algn="just"/>
            <a:r>
              <a:rPr lang="pt-BR" sz="2400" dirty="0"/>
              <a:t>Pouco analisados pela historiografia até o presente momento, os debates em torno da criação de novas províncias constituem um objeto de estudo que pode servir como um instrumento privilegiado para tomada de contato com um contexto em que esteve em jogo a definição do arranjo territorial de um Estado cujo processo de construção ainda não estava concluído. (GREGÓRIO, 2016, p. 380) </a:t>
            </a:r>
          </a:p>
        </p:txBody>
      </p:sp>
    </p:spTree>
    <p:extLst>
      <p:ext uri="{BB962C8B-B14F-4D97-AF65-F5344CB8AC3E}">
        <p14:creationId xmlns:p14="http://schemas.microsoft.com/office/powerpoint/2010/main" val="34044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2" y="946785"/>
            <a:ext cx="9601200" cy="551656"/>
          </a:xfrm>
        </p:spPr>
        <p:txBody>
          <a:bodyPr/>
          <a:lstStyle/>
          <a:p>
            <a:pPr algn="ctr"/>
            <a:r>
              <a:rPr lang="pt-BR" dirty="0">
                <a:effectLst>
                  <a:outerShdw blurRad="38100" dist="38100" dir="2700000" algn="tl">
                    <a:srgbClr val="000000">
                      <a:alpha val="43137"/>
                    </a:srgbClr>
                  </a:outerShdw>
                </a:effectLst>
              </a:rPr>
              <a:t>Brasil – Século XVIII</a:t>
            </a:r>
          </a:p>
        </p:txBody>
      </p:sp>
      <p:pic>
        <p:nvPicPr>
          <p:cNvPr id="3" name="Imagem 2">
            <a:extLst>
              <a:ext uri="{FF2B5EF4-FFF2-40B4-BE49-F238E27FC236}">
                <a16:creationId xmlns:a16="http://schemas.microsoft.com/office/drawing/2014/main" id="{9D6DDD13-0148-49E7-8E7B-9177F07069F8}"/>
              </a:ext>
            </a:extLst>
          </p:cNvPr>
          <p:cNvPicPr/>
          <p:nvPr/>
        </p:nvPicPr>
        <p:blipFill rotWithShape="1">
          <a:blip r:embed="rId2"/>
          <a:srcRect l="29456" t="13179" r="30680" b="16543"/>
          <a:stretch/>
        </p:blipFill>
        <p:spPr bwMode="auto">
          <a:xfrm>
            <a:off x="1197868" y="1498441"/>
            <a:ext cx="4176464" cy="4378831"/>
          </a:xfrm>
          <a:prstGeom prst="rect">
            <a:avLst/>
          </a:prstGeom>
          <a:ln>
            <a:noFill/>
          </a:ln>
          <a:extLst>
            <a:ext uri="{53640926-AAD7-44D8-BBD7-CCE9431645EC}">
              <a14:shadowObscured xmlns:a14="http://schemas.microsoft.com/office/drawing/2010/main"/>
            </a:ext>
          </a:extLst>
        </p:spPr>
      </p:pic>
      <p:sp>
        <p:nvSpPr>
          <p:cNvPr id="4" name="CaixaDeTexto 3">
            <a:extLst>
              <a:ext uri="{FF2B5EF4-FFF2-40B4-BE49-F238E27FC236}">
                <a16:creationId xmlns:a16="http://schemas.microsoft.com/office/drawing/2014/main" id="{2155E727-98DF-4979-B205-4C04BCD9F411}"/>
              </a:ext>
            </a:extLst>
          </p:cNvPr>
          <p:cNvSpPr txBox="1"/>
          <p:nvPr/>
        </p:nvSpPr>
        <p:spPr>
          <a:xfrm>
            <a:off x="1978529" y="5877272"/>
            <a:ext cx="2448272" cy="369332"/>
          </a:xfrm>
          <a:prstGeom prst="rect">
            <a:avLst/>
          </a:prstGeom>
          <a:noFill/>
        </p:spPr>
        <p:txBody>
          <a:bodyPr wrap="square" rtlCol="0">
            <a:spAutoFit/>
          </a:bodyPr>
          <a:lstStyle/>
          <a:p>
            <a:pPr algn="ctr"/>
            <a:r>
              <a:rPr lang="pt-BR" b="1" dirty="0"/>
              <a:t>1709</a:t>
            </a:r>
          </a:p>
        </p:txBody>
      </p:sp>
      <p:sp>
        <p:nvSpPr>
          <p:cNvPr id="6" name="CaixaDeTexto 5">
            <a:extLst>
              <a:ext uri="{FF2B5EF4-FFF2-40B4-BE49-F238E27FC236}">
                <a16:creationId xmlns:a16="http://schemas.microsoft.com/office/drawing/2014/main" id="{F513199D-A54B-42AF-A9B5-D9C8D7AD0773}"/>
              </a:ext>
            </a:extLst>
          </p:cNvPr>
          <p:cNvSpPr txBox="1"/>
          <p:nvPr/>
        </p:nvSpPr>
        <p:spPr>
          <a:xfrm>
            <a:off x="7606580" y="5877272"/>
            <a:ext cx="1008112" cy="369332"/>
          </a:xfrm>
          <a:prstGeom prst="rect">
            <a:avLst/>
          </a:prstGeom>
          <a:noFill/>
        </p:spPr>
        <p:txBody>
          <a:bodyPr wrap="square" rtlCol="0">
            <a:spAutoFit/>
          </a:bodyPr>
          <a:lstStyle/>
          <a:p>
            <a:pPr algn="ctr"/>
            <a:r>
              <a:rPr lang="pt-BR" b="1" dirty="0"/>
              <a:t>1789</a:t>
            </a:r>
          </a:p>
        </p:txBody>
      </p:sp>
      <p:pic>
        <p:nvPicPr>
          <p:cNvPr id="9" name="Imagem 8">
            <a:extLst>
              <a:ext uri="{FF2B5EF4-FFF2-40B4-BE49-F238E27FC236}">
                <a16:creationId xmlns:a16="http://schemas.microsoft.com/office/drawing/2014/main" id="{5527C168-2EE6-4415-973C-4BBAD48845C3}"/>
              </a:ext>
            </a:extLst>
          </p:cNvPr>
          <p:cNvPicPr/>
          <p:nvPr/>
        </p:nvPicPr>
        <p:blipFill rotWithShape="1">
          <a:blip r:embed="rId3"/>
          <a:srcRect l="37218" t="21334" r="38264" b="34428"/>
          <a:stretch/>
        </p:blipFill>
        <p:spPr bwMode="auto">
          <a:xfrm>
            <a:off x="6094412" y="1498441"/>
            <a:ext cx="3960440" cy="43788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688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65212" y="821233"/>
            <a:ext cx="9601200" cy="551656"/>
          </a:xfrm>
        </p:spPr>
        <p:txBody>
          <a:bodyPr/>
          <a:lstStyle/>
          <a:p>
            <a:pPr algn="ctr"/>
            <a:r>
              <a:rPr lang="pt-BR" dirty="0">
                <a:effectLst>
                  <a:outerShdw blurRad="38100" dist="38100" dir="2700000" algn="tl">
                    <a:srgbClr val="000000">
                      <a:alpha val="43137"/>
                    </a:srgbClr>
                  </a:outerShdw>
                </a:effectLst>
              </a:rPr>
              <a:t>Brasil – Século XIX</a:t>
            </a:r>
          </a:p>
        </p:txBody>
      </p:sp>
      <p:pic>
        <p:nvPicPr>
          <p:cNvPr id="3" name="Imagem 2">
            <a:extLst>
              <a:ext uri="{FF2B5EF4-FFF2-40B4-BE49-F238E27FC236}">
                <a16:creationId xmlns:a16="http://schemas.microsoft.com/office/drawing/2014/main" id="{312C21C7-ECFC-4FE9-A250-A7A387AD2D47}"/>
              </a:ext>
            </a:extLst>
          </p:cNvPr>
          <p:cNvPicPr/>
          <p:nvPr/>
        </p:nvPicPr>
        <p:blipFill rotWithShape="1">
          <a:blip r:embed="rId2"/>
          <a:srcRect l="22401" t="24472" r="41439" b="19055"/>
          <a:stretch/>
        </p:blipFill>
        <p:spPr bwMode="auto">
          <a:xfrm>
            <a:off x="1346518" y="1556792"/>
            <a:ext cx="4309120" cy="4320480"/>
          </a:xfrm>
          <a:prstGeom prst="rect">
            <a:avLst/>
          </a:prstGeom>
          <a:ln>
            <a:noFill/>
          </a:ln>
          <a:extLst>
            <a:ext uri="{53640926-AAD7-44D8-BBD7-CCE9431645EC}">
              <a14:shadowObscured xmlns:a14="http://schemas.microsoft.com/office/drawing/2010/main"/>
            </a:ext>
          </a:extLst>
        </p:spPr>
      </p:pic>
      <p:sp>
        <p:nvSpPr>
          <p:cNvPr id="4" name="CaixaDeTexto 3">
            <a:extLst>
              <a:ext uri="{FF2B5EF4-FFF2-40B4-BE49-F238E27FC236}">
                <a16:creationId xmlns:a16="http://schemas.microsoft.com/office/drawing/2014/main" id="{CB138682-AD4C-4EA5-B6A9-9063AF5AB7EB}"/>
              </a:ext>
            </a:extLst>
          </p:cNvPr>
          <p:cNvSpPr txBox="1"/>
          <p:nvPr/>
        </p:nvSpPr>
        <p:spPr>
          <a:xfrm>
            <a:off x="2499692" y="5877272"/>
            <a:ext cx="1440160" cy="369332"/>
          </a:xfrm>
          <a:prstGeom prst="rect">
            <a:avLst/>
          </a:prstGeom>
          <a:noFill/>
        </p:spPr>
        <p:txBody>
          <a:bodyPr wrap="square" rtlCol="0">
            <a:spAutoFit/>
          </a:bodyPr>
          <a:lstStyle/>
          <a:p>
            <a:pPr algn="ctr"/>
            <a:r>
              <a:rPr lang="pt-BR" b="1" dirty="0"/>
              <a:t>1821</a:t>
            </a:r>
          </a:p>
        </p:txBody>
      </p:sp>
      <p:pic>
        <p:nvPicPr>
          <p:cNvPr id="5" name="Imagem 4">
            <a:extLst>
              <a:ext uri="{FF2B5EF4-FFF2-40B4-BE49-F238E27FC236}">
                <a16:creationId xmlns:a16="http://schemas.microsoft.com/office/drawing/2014/main" id="{83F057E4-A48A-40E3-A305-ABDCBFF974A2}"/>
              </a:ext>
            </a:extLst>
          </p:cNvPr>
          <p:cNvPicPr/>
          <p:nvPr/>
        </p:nvPicPr>
        <p:blipFill rotWithShape="1">
          <a:blip r:embed="rId3"/>
          <a:srcRect l="15169" t="13805" r="41263" b="8074"/>
          <a:stretch/>
        </p:blipFill>
        <p:spPr bwMode="auto">
          <a:xfrm>
            <a:off x="5828932" y="1556793"/>
            <a:ext cx="4309120" cy="4320480"/>
          </a:xfrm>
          <a:prstGeom prst="rect">
            <a:avLst/>
          </a:prstGeom>
          <a:ln>
            <a:noFill/>
          </a:ln>
          <a:extLst>
            <a:ext uri="{53640926-AAD7-44D8-BBD7-CCE9431645EC}">
              <a14:shadowObscured xmlns:a14="http://schemas.microsoft.com/office/drawing/2010/main"/>
            </a:ext>
          </a:extLst>
        </p:spPr>
      </p:pic>
      <p:sp>
        <p:nvSpPr>
          <p:cNvPr id="6" name="CaixaDeTexto 5">
            <a:extLst>
              <a:ext uri="{FF2B5EF4-FFF2-40B4-BE49-F238E27FC236}">
                <a16:creationId xmlns:a16="http://schemas.microsoft.com/office/drawing/2014/main" id="{D0590FD8-8871-4CD0-9CCC-90FC2EEF33CC}"/>
              </a:ext>
            </a:extLst>
          </p:cNvPr>
          <p:cNvSpPr txBox="1"/>
          <p:nvPr/>
        </p:nvSpPr>
        <p:spPr>
          <a:xfrm>
            <a:off x="7371424" y="5877272"/>
            <a:ext cx="1224136" cy="369332"/>
          </a:xfrm>
          <a:prstGeom prst="rect">
            <a:avLst/>
          </a:prstGeom>
          <a:noFill/>
        </p:spPr>
        <p:txBody>
          <a:bodyPr wrap="square" rtlCol="0">
            <a:spAutoFit/>
          </a:bodyPr>
          <a:lstStyle/>
          <a:p>
            <a:pPr algn="ctr"/>
            <a:r>
              <a:rPr lang="pt-BR" b="1" dirty="0"/>
              <a:t>1889</a:t>
            </a:r>
          </a:p>
        </p:txBody>
      </p:sp>
    </p:spTree>
    <p:extLst>
      <p:ext uri="{BB962C8B-B14F-4D97-AF65-F5344CB8AC3E}">
        <p14:creationId xmlns:p14="http://schemas.microsoft.com/office/powerpoint/2010/main" val="341899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981844" y="836712"/>
            <a:ext cx="10225136" cy="998984"/>
          </a:xfrm>
        </p:spPr>
        <p:txBody>
          <a:bodyPr/>
          <a:lstStyle/>
          <a:p>
            <a:pPr algn="ctr"/>
            <a:r>
              <a:rPr lang="pt-BR" dirty="0">
                <a:effectLst>
                  <a:outerShdw blurRad="38100" dist="38100" dir="2700000" algn="tl">
                    <a:srgbClr val="000000">
                      <a:alpha val="43137"/>
                    </a:srgbClr>
                  </a:outerShdw>
                </a:effectLst>
              </a:rPr>
              <a:t>Comarca do Rio Negro: a pouca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renda como argumento</a:t>
            </a:r>
          </a:p>
        </p:txBody>
      </p:sp>
      <p:sp>
        <p:nvSpPr>
          <p:cNvPr id="3" name="CaixaDeTexto 2">
            <a:extLst>
              <a:ext uri="{FF2B5EF4-FFF2-40B4-BE49-F238E27FC236}">
                <a16:creationId xmlns:a16="http://schemas.microsoft.com/office/drawing/2014/main" id="{97B79510-C3C2-4151-BF93-E529751479A7}"/>
              </a:ext>
            </a:extLst>
          </p:cNvPr>
          <p:cNvSpPr txBox="1"/>
          <p:nvPr/>
        </p:nvSpPr>
        <p:spPr>
          <a:xfrm>
            <a:off x="2422004" y="2420888"/>
            <a:ext cx="7776864" cy="2308324"/>
          </a:xfrm>
          <a:prstGeom prst="rect">
            <a:avLst/>
          </a:prstGeom>
          <a:noFill/>
        </p:spPr>
        <p:txBody>
          <a:bodyPr wrap="square" rtlCol="0">
            <a:spAutoFit/>
          </a:bodyPr>
          <a:lstStyle/>
          <a:p>
            <a:pPr algn="just"/>
            <a:r>
              <a:rPr lang="pt-BR" sz="2400" dirty="0"/>
              <a:t>A criação de uma nova província, e de todo seu aparato administrativo, iria acarretar maiores despesas para o Império e elevação da carga tributária. “A comarca do Rio Negro não teria meios para responder a estes gastos e os mesmos teriam de ser saldados pelas demais províncias, já sobrecarregadas de tributos”.</a:t>
            </a:r>
          </a:p>
        </p:txBody>
      </p:sp>
    </p:spTree>
    <p:extLst>
      <p:ext uri="{BB962C8B-B14F-4D97-AF65-F5344CB8AC3E}">
        <p14:creationId xmlns:p14="http://schemas.microsoft.com/office/powerpoint/2010/main" val="13188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5" y="560073"/>
            <a:ext cx="9601200" cy="1143000"/>
          </a:xfrm>
        </p:spPr>
        <p:txBody>
          <a:bodyPr/>
          <a:lstStyle/>
          <a:p>
            <a:pPr algn="ctr"/>
            <a:r>
              <a:rPr lang="pt-BR" dirty="0">
                <a:effectLst>
                  <a:outerShdw blurRad="38100" dist="38100" dir="2700000" algn="tl">
                    <a:srgbClr val="000000">
                      <a:alpha val="43137"/>
                    </a:srgbClr>
                  </a:outerShdw>
                </a:effectLst>
              </a:rPr>
              <a:t>Comarca do Rio Negro: a pouca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renda como argumento</a:t>
            </a:r>
            <a:endParaRPr lang="pt-BR" dirty="0"/>
          </a:p>
        </p:txBody>
      </p:sp>
      <p:pic>
        <p:nvPicPr>
          <p:cNvPr id="3" name="Imagem 2">
            <a:extLst>
              <a:ext uri="{FF2B5EF4-FFF2-40B4-BE49-F238E27FC236}">
                <a16:creationId xmlns:a16="http://schemas.microsoft.com/office/drawing/2014/main" id="{5179A2A7-9901-4CD9-B5AB-92D5711234EB}"/>
              </a:ext>
            </a:extLst>
          </p:cNvPr>
          <p:cNvPicPr/>
          <p:nvPr/>
        </p:nvPicPr>
        <p:blipFill rotWithShape="1">
          <a:blip r:embed="rId2"/>
          <a:srcRect l="23812" t="42983" r="28034" b="6191"/>
          <a:stretch/>
        </p:blipFill>
        <p:spPr bwMode="auto">
          <a:xfrm>
            <a:off x="1053855" y="1633330"/>
            <a:ext cx="4993802" cy="4560912"/>
          </a:xfrm>
          <a:prstGeom prst="rect">
            <a:avLst/>
          </a:prstGeom>
          <a:ln>
            <a:noFill/>
          </a:ln>
          <a:extLst>
            <a:ext uri="{53640926-AAD7-44D8-BBD7-CCE9431645EC}">
              <a14:shadowObscured xmlns:a14="http://schemas.microsoft.com/office/drawing/2010/main"/>
            </a:ext>
          </a:extLst>
        </p:spPr>
      </p:pic>
      <p:pic>
        <p:nvPicPr>
          <p:cNvPr id="4" name="Imagem 3">
            <a:extLst>
              <a:ext uri="{FF2B5EF4-FFF2-40B4-BE49-F238E27FC236}">
                <a16:creationId xmlns:a16="http://schemas.microsoft.com/office/drawing/2014/main" id="{C4010515-7CAF-433F-803E-71A85A1F9F3E}"/>
              </a:ext>
            </a:extLst>
          </p:cNvPr>
          <p:cNvPicPr/>
          <p:nvPr/>
        </p:nvPicPr>
        <p:blipFill rotWithShape="1">
          <a:blip r:embed="rId3"/>
          <a:srcRect l="23989" t="17883" r="28034" b="9328"/>
          <a:stretch/>
        </p:blipFill>
        <p:spPr bwMode="auto">
          <a:xfrm>
            <a:off x="6022403" y="1772816"/>
            <a:ext cx="5112567"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206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2" y="692696"/>
            <a:ext cx="9601200" cy="1143000"/>
          </a:xfrm>
        </p:spPr>
        <p:txBody>
          <a:bodyPr/>
          <a:lstStyle/>
          <a:p>
            <a:pPr algn="ctr"/>
            <a:r>
              <a:rPr lang="pt-BR" dirty="0">
                <a:effectLst>
                  <a:outerShdw blurRad="38100" dist="38100" dir="2700000" algn="tl">
                    <a:srgbClr val="000000">
                      <a:alpha val="43137"/>
                    </a:srgbClr>
                  </a:outerShdw>
                </a:effectLst>
              </a:rPr>
              <a:t>Comarca do Rio Negro: a pouca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renda como argumento</a:t>
            </a:r>
            <a:endParaRPr lang="pt-BR" dirty="0"/>
          </a:p>
        </p:txBody>
      </p:sp>
      <p:sp>
        <p:nvSpPr>
          <p:cNvPr id="3" name="CaixaDeTexto 2">
            <a:extLst>
              <a:ext uri="{FF2B5EF4-FFF2-40B4-BE49-F238E27FC236}">
                <a16:creationId xmlns:a16="http://schemas.microsoft.com/office/drawing/2014/main" id="{EE1C696D-B15C-45E6-A598-D77990A1A308}"/>
              </a:ext>
            </a:extLst>
          </p:cNvPr>
          <p:cNvSpPr txBox="1"/>
          <p:nvPr/>
        </p:nvSpPr>
        <p:spPr>
          <a:xfrm>
            <a:off x="2133972" y="2348880"/>
            <a:ext cx="7920880" cy="3416320"/>
          </a:xfrm>
          <a:prstGeom prst="rect">
            <a:avLst/>
          </a:prstGeom>
          <a:noFill/>
        </p:spPr>
        <p:txBody>
          <a:bodyPr wrap="square" rtlCol="0">
            <a:spAutoFit/>
          </a:bodyPr>
          <a:lstStyle/>
          <a:p>
            <a:pPr algn="just"/>
            <a:r>
              <a:rPr lang="pt-BR" dirty="0"/>
              <a:t>• Os cidadão se sentiam abandonados pelos governantes, encaravam a administração pública como agentes de “colete verde” que apareciam a cada seis meses para cobrar os tributos e levar os recursos para longe;</a:t>
            </a:r>
          </a:p>
          <a:p>
            <a:pPr algn="just"/>
            <a:endParaRPr lang="pt-BR" dirty="0"/>
          </a:p>
          <a:p>
            <a:pPr algn="just"/>
            <a:r>
              <a:rPr lang="pt-BR" dirty="0"/>
              <a:t>• Não havia o investimento em melhorias para a população;</a:t>
            </a:r>
          </a:p>
          <a:p>
            <a:pPr algn="just"/>
            <a:endParaRPr lang="pt-BR" dirty="0"/>
          </a:p>
          <a:p>
            <a:pPr algn="just"/>
            <a:r>
              <a:rPr lang="pt-BR" dirty="0"/>
              <a:t>• Não sentiam que faziam parte do território brasileiro;</a:t>
            </a:r>
          </a:p>
          <a:p>
            <a:pPr algn="just"/>
            <a:endParaRPr lang="pt-BR" dirty="0"/>
          </a:p>
          <a:p>
            <a:pPr algn="just"/>
            <a:r>
              <a:rPr lang="pt-BR" dirty="0"/>
              <a:t>• Neste contexto, como esperar que essa população promova a defesa do território e das fronteiras, frente às ameaças das potências estrangeiras?</a:t>
            </a:r>
          </a:p>
          <a:p>
            <a:endParaRPr lang="pt-BR" dirty="0"/>
          </a:p>
          <a:p>
            <a:endParaRPr lang="pt-BR" dirty="0"/>
          </a:p>
        </p:txBody>
      </p:sp>
    </p:spTree>
    <p:extLst>
      <p:ext uri="{BB962C8B-B14F-4D97-AF65-F5344CB8AC3E}">
        <p14:creationId xmlns:p14="http://schemas.microsoft.com/office/powerpoint/2010/main" val="13792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2" y="639475"/>
            <a:ext cx="9601200" cy="1143000"/>
          </a:xfrm>
        </p:spPr>
        <p:txBody>
          <a:bodyPr/>
          <a:lstStyle/>
          <a:p>
            <a:pPr algn="ctr"/>
            <a:r>
              <a:rPr lang="pt-BR" dirty="0">
                <a:effectLst>
                  <a:outerShdw blurRad="38100" dist="38100" dir="2700000" algn="tl">
                    <a:srgbClr val="000000">
                      <a:alpha val="43137"/>
                    </a:srgbClr>
                  </a:outerShdw>
                </a:effectLst>
              </a:rPr>
              <a:t>Comarca do Rio Negro: a pouca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renda como argumento</a:t>
            </a:r>
            <a:endParaRPr lang="pt-BR" dirty="0"/>
          </a:p>
        </p:txBody>
      </p:sp>
      <p:sp>
        <p:nvSpPr>
          <p:cNvPr id="6" name="CaixaDeTexto 5">
            <a:extLst>
              <a:ext uri="{FF2B5EF4-FFF2-40B4-BE49-F238E27FC236}">
                <a16:creationId xmlns:a16="http://schemas.microsoft.com/office/drawing/2014/main" id="{587606F5-2C2E-4C32-A795-C7F2FA8C80E2}"/>
              </a:ext>
            </a:extLst>
          </p:cNvPr>
          <p:cNvSpPr txBox="1"/>
          <p:nvPr/>
        </p:nvSpPr>
        <p:spPr>
          <a:xfrm>
            <a:off x="1917948" y="1953706"/>
            <a:ext cx="8640960" cy="3693319"/>
          </a:xfrm>
          <a:prstGeom prst="rect">
            <a:avLst/>
          </a:prstGeom>
          <a:noFill/>
        </p:spPr>
        <p:txBody>
          <a:bodyPr wrap="square" rtlCol="0">
            <a:spAutoFit/>
          </a:bodyPr>
          <a:lstStyle/>
          <a:p>
            <a:pPr algn="just"/>
            <a:r>
              <a:rPr lang="pt-BR" dirty="0"/>
              <a:t>• Inúmeros conflitos com potências europeias, França e Inglaterra, no decorrer das décadas. O objetivo destes países era a ocupação do território brasileiro. Procurou-se evitar o conflito armado. </a:t>
            </a:r>
          </a:p>
          <a:p>
            <a:pPr algn="just"/>
            <a:endParaRPr lang="pt-BR" dirty="0"/>
          </a:p>
          <a:p>
            <a:pPr algn="just"/>
            <a:r>
              <a:rPr lang="pt-BR" dirty="0"/>
              <a:t>“Neste contexto, políticas imediatas tinham de ser formuladas, e estas deveriam conter soluções capazes de resolver o problema sem afronta direta às potências estrangeiras. O fortalecimento das fronteiras – através da colonização e povoamento das áreas próximas – e a criação de um centro de poder em sua proximidade surgiram como medidas de fundamental importância para a consecução desses objetivos. Dentro dessa miríade de questões, quaisquer despesas que o governo central precisasse fazer para garantir que sua presença fosse mais efetiva em uma região tão ameaçada seriam amplamente justificáveis, (...). (GREGÓRIO, 2016, p. 387)</a:t>
            </a:r>
          </a:p>
        </p:txBody>
      </p:sp>
    </p:spTree>
    <p:extLst>
      <p:ext uri="{BB962C8B-B14F-4D97-AF65-F5344CB8AC3E}">
        <p14:creationId xmlns:p14="http://schemas.microsoft.com/office/powerpoint/2010/main" val="304044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620688"/>
            <a:ext cx="9601200" cy="1143000"/>
          </a:xfrm>
        </p:spPr>
        <p:txBody>
          <a:bodyPr/>
          <a:lstStyle/>
          <a:p>
            <a:pPr algn="ctr"/>
            <a:r>
              <a:rPr lang="pt-BR" dirty="0">
                <a:effectLst>
                  <a:outerShdw blurRad="38100" dist="38100" dir="2700000" algn="tl">
                    <a:srgbClr val="000000">
                      <a:alpha val="43137"/>
                    </a:srgbClr>
                  </a:outerShdw>
                </a:effectLst>
              </a:rPr>
              <a:t>Comarca de Curitiba: a grande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renda como argumento</a:t>
            </a:r>
          </a:p>
        </p:txBody>
      </p:sp>
      <p:sp>
        <p:nvSpPr>
          <p:cNvPr id="3" name="CaixaDeTexto 2">
            <a:extLst>
              <a:ext uri="{FF2B5EF4-FFF2-40B4-BE49-F238E27FC236}">
                <a16:creationId xmlns:a16="http://schemas.microsoft.com/office/drawing/2014/main" id="{EB9928CF-EFD1-40B8-B93A-9B0670E2830A}"/>
              </a:ext>
            </a:extLst>
          </p:cNvPr>
          <p:cNvSpPr txBox="1"/>
          <p:nvPr/>
        </p:nvSpPr>
        <p:spPr>
          <a:xfrm>
            <a:off x="1989956" y="1916832"/>
            <a:ext cx="8352928" cy="3785652"/>
          </a:xfrm>
          <a:prstGeom prst="rect">
            <a:avLst/>
          </a:prstGeom>
          <a:noFill/>
        </p:spPr>
        <p:txBody>
          <a:bodyPr wrap="square" rtlCol="0">
            <a:spAutoFit/>
          </a:bodyPr>
          <a:lstStyle/>
          <a:p>
            <a:pPr algn="just"/>
            <a:r>
              <a:rPr lang="pt-BR" sz="2400" dirty="0"/>
              <a:t>(...) a província [São Paulo] tinha muito a perder com a medida proposta. Perderia o repasse da renda gerada com o recolhimento dos direitos sobre o transporte de gado muar do Rio Grande do Sul a Sorocaba, realizado na barreira do Rio Negro; perderia parte de sua participação na renda geral, já que não teria mais a posse sobre a alfândega de Paranaguá; e poderia perder parte de seu privilégio político, caso à diminuição de seu território se seguisse uma diminuição de sua representação na Câmara dos Deputados (GREGÓRIO, 2016, p. 391)    </a:t>
            </a:r>
          </a:p>
        </p:txBody>
      </p:sp>
    </p:spTree>
    <p:extLst>
      <p:ext uri="{BB962C8B-B14F-4D97-AF65-F5344CB8AC3E}">
        <p14:creationId xmlns:p14="http://schemas.microsoft.com/office/powerpoint/2010/main" val="230619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65212" y="692696"/>
            <a:ext cx="9601200" cy="1143000"/>
          </a:xfrm>
        </p:spPr>
        <p:txBody>
          <a:bodyPr/>
          <a:lstStyle/>
          <a:p>
            <a:pPr algn="ctr"/>
            <a:r>
              <a:rPr lang="pt-BR" dirty="0">
                <a:effectLst>
                  <a:outerShdw blurRad="38100" dist="38100" dir="2700000" algn="tl">
                    <a:srgbClr val="000000">
                      <a:alpha val="43137"/>
                    </a:srgbClr>
                  </a:outerShdw>
                </a:effectLst>
              </a:rPr>
              <a:t>Comarca de Curitiba: a grande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renda como argumento</a:t>
            </a:r>
            <a:endParaRPr lang="pt-BR" dirty="0"/>
          </a:p>
        </p:txBody>
      </p:sp>
      <p:pic>
        <p:nvPicPr>
          <p:cNvPr id="3" name="Imagem 2">
            <a:extLst>
              <a:ext uri="{FF2B5EF4-FFF2-40B4-BE49-F238E27FC236}">
                <a16:creationId xmlns:a16="http://schemas.microsoft.com/office/drawing/2014/main" id="{8C17846E-2E62-428F-A524-3278373DE75C}"/>
              </a:ext>
            </a:extLst>
          </p:cNvPr>
          <p:cNvPicPr/>
          <p:nvPr/>
        </p:nvPicPr>
        <p:blipFill rotWithShape="1">
          <a:blip r:embed="rId2"/>
          <a:srcRect l="20284" t="23531" r="24330" b="12466"/>
          <a:stretch/>
        </p:blipFill>
        <p:spPr bwMode="auto">
          <a:xfrm>
            <a:off x="2913484" y="1988840"/>
            <a:ext cx="5904656" cy="40568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237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293812" y="1124744"/>
            <a:ext cx="9601200" cy="494928"/>
          </a:xfrm>
        </p:spPr>
        <p:txBody>
          <a:bodyPr>
            <a:noAutofit/>
          </a:bodyPr>
          <a:lstStyle/>
          <a:p>
            <a:pPr algn="ctr"/>
            <a:r>
              <a:rPr lang="pt-BR" dirty="0">
                <a:effectLst>
                  <a:outerShdw blurRad="38100" dist="38100" dir="2700000" algn="tl">
                    <a:srgbClr val="000000">
                      <a:alpha val="43137"/>
                    </a:srgbClr>
                  </a:outerShdw>
                </a:effectLst>
              </a:rPr>
              <a:t>Pontos de Convergência entre os Textos</a:t>
            </a:r>
          </a:p>
        </p:txBody>
      </p:sp>
      <p:sp>
        <p:nvSpPr>
          <p:cNvPr id="3" name="CaixaDeTexto 2">
            <a:extLst>
              <a:ext uri="{FF2B5EF4-FFF2-40B4-BE49-F238E27FC236}">
                <a16:creationId xmlns:a16="http://schemas.microsoft.com/office/drawing/2014/main" id="{F499CC7C-E0D4-487D-9EA3-14AE644AE7CF}"/>
              </a:ext>
            </a:extLst>
          </p:cNvPr>
          <p:cNvSpPr txBox="1"/>
          <p:nvPr/>
        </p:nvSpPr>
        <p:spPr>
          <a:xfrm>
            <a:off x="2097968" y="2060848"/>
            <a:ext cx="7992888" cy="2677656"/>
          </a:xfrm>
          <a:prstGeom prst="rect">
            <a:avLst/>
          </a:prstGeom>
          <a:noFill/>
        </p:spPr>
        <p:txBody>
          <a:bodyPr wrap="square" rtlCol="0">
            <a:spAutoFit/>
          </a:bodyPr>
          <a:lstStyle/>
          <a:p>
            <a:pPr algn="just"/>
            <a:r>
              <a:rPr lang="pt-BR" sz="2800" dirty="0"/>
              <a:t>• Tarifa Alves Branco (1844) e criação das Províncias do Amazonas (1850) e Paraná (1853) se concretizaram após o Regresso Conservador;</a:t>
            </a:r>
          </a:p>
          <a:p>
            <a:pPr algn="just"/>
            <a:endParaRPr lang="pt-BR" sz="2800" dirty="0"/>
          </a:p>
          <a:p>
            <a:pPr algn="just"/>
            <a:r>
              <a:rPr lang="pt-BR" sz="2800" dirty="0"/>
              <a:t>• A fiscalidade foi a tônica dos debates, seja sob a ótica da receita ou da despesa.</a:t>
            </a:r>
          </a:p>
        </p:txBody>
      </p:sp>
    </p:spTree>
    <p:extLst>
      <p:ext uri="{BB962C8B-B14F-4D97-AF65-F5344CB8AC3E}">
        <p14:creationId xmlns:p14="http://schemas.microsoft.com/office/powerpoint/2010/main" val="383541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2" y="619539"/>
            <a:ext cx="9601200" cy="1143000"/>
          </a:xfrm>
        </p:spPr>
        <p:txBody>
          <a:bodyPr/>
          <a:lstStyle/>
          <a:p>
            <a:pPr algn="ctr"/>
            <a:r>
              <a:rPr lang="pt-BR" dirty="0">
                <a:effectLst>
                  <a:outerShdw blurRad="38100" dist="38100" dir="2700000" algn="tl">
                    <a:srgbClr val="000000">
                      <a:alpha val="43137"/>
                    </a:srgbClr>
                  </a:outerShdw>
                </a:effectLst>
              </a:rPr>
              <a:t>Comarca de Curitiba: a grande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renda como argumento</a:t>
            </a:r>
            <a:endParaRPr lang="pt-BR" dirty="0"/>
          </a:p>
        </p:txBody>
      </p:sp>
      <p:pic>
        <p:nvPicPr>
          <p:cNvPr id="3" name="Imagem 2">
            <a:extLst>
              <a:ext uri="{FF2B5EF4-FFF2-40B4-BE49-F238E27FC236}">
                <a16:creationId xmlns:a16="http://schemas.microsoft.com/office/drawing/2014/main" id="{F2576F0F-6136-4D90-B3F5-27E93FF51ED8}"/>
              </a:ext>
            </a:extLst>
          </p:cNvPr>
          <p:cNvPicPr/>
          <p:nvPr/>
        </p:nvPicPr>
        <p:blipFill rotWithShape="1">
          <a:blip r:embed="rId2"/>
          <a:srcRect l="23812" t="19453" r="25565" b="7132"/>
          <a:stretch/>
        </p:blipFill>
        <p:spPr bwMode="auto">
          <a:xfrm>
            <a:off x="2367998" y="1893573"/>
            <a:ext cx="7452828" cy="43448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510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629816"/>
            <a:ext cx="9601200" cy="1143000"/>
          </a:xfrm>
        </p:spPr>
        <p:txBody>
          <a:bodyPr/>
          <a:lstStyle/>
          <a:p>
            <a:pPr algn="ctr"/>
            <a:r>
              <a:rPr lang="pt-BR" dirty="0">
                <a:effectLst>
                  <a:outerShdw blurRad="38100" dist="38100" dir="2700000" algn="tl">
                    <a:srgbClr val="000000">
                      <a:alpha val="43137"/>
                    </a:srgbClr>
                  </a:outerShdw>
                </a:effectLst>
              </a:rPr>
              <a:t>Província de São Paulo: O uso do legislativo como defesa e manutenção do recurso fiscal</a:t>
            </a:r>
            <a:endParaRPr lang="pt-BR" dirty="0"/>
          </a:p>
        </p:txBody>
      </p:sp>
      <p:pic>
        <p:nvPicPr>
          <p:cNvPr id="6" name="Imagem 5">
            <a:extLst>
              <a:ext uri="{FF2B5EF4-FFF2-40B4-BE49-F238E27FC236}">
                <a16:creationId xmlns:a16="http://schemas.microsoft.com/office/drawing/2014/main" id="{6C1282CF-C51E-4420-88D6-69CDF75766C9}"/>
              </a:ext>
            </a:extLst>
          </p:cNvPr>
          <p:cNvPicPr/>
          <p:nvPr/>
        </p:nvPicPr>
        <p:blipFill rotWithShape="1">
          <a:blip r:embed="rId2"/>
          <a:srcRect l="25929" t="33884" r="25917" b="20937"/>
          <a:stretch/>
        </p:blipFill>
        <p:spPr bwMode="auto">
          <a:xfrm>
            <a:off x="2674032" y="1772816"/>
            <a:ext cx="6840760" cy="4416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891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688166"/>
            <a:ext cx="9601200" cy="1143000"/>
          </a:xfrm>
        </p:spPr>
        <p:txBody>
          <a:bodyPr/>
          <a:lstStyle/>
          <a:p>
            <a:pPr algn="ctr"/>
            <a:r>
              <a:rPr lang="pt-BR" dirty="0">
                <a:effectLst>
                  <a:outerShdw blurRad="38100" dist="38100" dir="2700000" algn="tl">
                    <a:srgbClr val="000000">
                      <a:alpha val="43137"/>
                    </a:srgbClr>
                  </a:outerShdw>
                </a:effectLst>
              </a:rPr>
              <a:t>Província de São Paulo: O uso do legislativo como defesa e manutenção do recurso fiscal</a:t>
            </a:r>
            <a:endParaRPr lang="pt-BR" dirty="0"/>
          </a:p>
        </p:txBody>
      </p:sp>
      <p:sp>
        <p:nvSpPr>
          <p:cNvPr id="3" name="CaixaDeTexto 2">
            <a:extLst>
              <a:ext uri="{FF2B5EF4-FFF2-40B4-BE49-F238E27FC236}">
                <a16:creationId xmlns:a16="http://schemas.microsoft.com/office/drawing/2014/main" id="{B8D56645-87FA-4709-B015-80460D5897DF}"/>
              </a:ext>
            </a:extLst>
          </p:cNvPr>
          <p:cNvSpPr txBox="1"/>
          <p:nvPr/>
        </p:nvSpPr>
        <p:spPr>
          <a:xfrm>
            <a:off x="1461765" y="1831166"/>
            <a:ext cx="8928992" cy="4031873"/>
          </a:xfrm>
          <a:prstGeom prst="rect">
            <a:avLst/>
          </a:prstGeom>
          <a:noFill/>
        </p:spPr>
        <p:txBody>
          <a:bodyPr wrap="square" rtlCol="0">
            <a:spAutoFit/>
          </a:bodyPr>
          <a:lstStyle/>
          <a:p>
            <a:pPr algn="just"/>
            <a:r>
              <a:rPr lang="pt-BR" sz="1600" dirty="0">
                <a:effectLst/>
                <a:ea typeface="Times New Roman" panose="02020603050405020304" pitchFamily="18" charset="0"/>
                <a:cs typeface="Calibri" panose="020F0502020204030204" pitchFamily="34" charset="0"/>
              </a:rPr>
              <a:t>Lei nº 10, de 07 de maio de 1851.</a:t>
            </a:r>
          </a:p>
          <a:p>
            <a:pPr algn="just"/>
            <a:endParaRPr lang="pt-BR" sz="1600" dirty="0">
              <a:effectLst/>
              <a:ea typeface="Calibri" panose="020F0502020204030204" pitchFamily="34" charset="0"/>
              <a:cs typeface="Calibri" panose="020F0502020204030204" pitchFamily="34" charset="0"/>
            </a:endParaRPr>
          </a:p>
          <a:p>
            <a:pPr algn="just"/>
            <a:r>
              <a:rPr lang="pt-BR" sz="1600" dirty="0">
                <a:effectLst/>
                <a:ea typeface="Times New Roman" panose="02020603050405020304" pitchFamily="18" charset="0"/>
                <a:cs typeface="Calibri" panose="020F0502020204030204" pitchFamily="34" charset="0"/>
              </a:rPr>
              <a:t>Art. 20 - Ficam suprimidos os impostos denominados dos animais no registro do Rio Negro e contribuição para Guarapuava, e criada uma barreira, em que se cobrarão os seguintes impostos:</a:t>
            </a:r>
            <a:endParaRPr lang="pt-BR" sz="1600" dirty="0">
              <a:effectLst/>
              <a:ea typeface="Calibri" panose="020F0502020204030204" pitchFamily="34" charset="0"/>
              <a:cs typeface="Calibri" panose="020F0502020204030204" pitchFamily="34" charset="0"/>
            </a:endParaRPr>
          </a:p>
          <a:p>
            <a:pPr algn="just"/>
            <a:r>
              <a:rPr lang="pt-BR" sz="1600" dirty="0">
                <a:effectLst/>
                <a:ea typeface="Calibri" panose="020F0502020204030204" pitchFamily="34" charset="0"/>
                <a:cs typeface="Calibri" panose="020F0502020204030204" pitchFamily="34" charset="0"/>
              </a:rPr>
              <a:t>§ 1º - Os animais soltos, pela forma seguinte: 2$500 por uma besta, 2$000 por um cavalo, 1$000 por uma égua e $240 por cabeça de gado. Os referidos animais que assim tiverem pago o imposto, não serão mais obrigados a ele, quando tenham de passar de novo pela barreira.</a:t>
            </a:r>
          </a:p>
          <a:p>
            <a:pPr algn="just"/>
            <a:r>
              <a:rPr lang="pt-BR" sz="1600" dirty="0">
                <a:effectLst/>
                <a:ea typeface="Calibri" panose="020F0502020204030204" pitchFamily="34" charset="0"/>
                <a:cs typeface="Calibri" panose="020F0502020204030204" pitchFamily="34" charset="0"/>
              </a:rPr>
              <a:t>§ 2º - Os animais que passarem montados, ou carregados, ou que forem destinados a esse uso, pagarão a mesma taxa, e pela mesma forma, porque se cobra na barreira do Cubatão segundo a lei respectiva.</a:t>
            </a:r>
          </a:p>
          <a:p>
            <a:pPr algn="just"/>
            <a:endParaRPr lang="pt-BR" sz="1600" dirty="0">
              <a:effectLst/>
              <a:ea typeface="Calibri" panose="020F0502020204030204" pitchFamily="34" charset="0"/>
              <a:cs typeface="Calibri" panose="020F0502020204030204" pitchFamily="34" charset="0"/>
            </a:endParaRPr>
          </a:p>
          <a:p>
            <a:pPr algn="just"/>
            <a:r>
              <a:rPr lang="pt-BR" sz="1600" dirty="0">
                <a:effectLst/>
                <a:ea typeface="Calibri" panose="020F0502020204030204" pitchFamily="34" charset="0"/>
              </a:rPr>
              <a:t>Art. 25 - </a:t>
            </a:r>
            <a:r>
              <a:rPr lang="pt-BR" sz="1600" i="1" dirty="0">
                <a:effectLst/>
                <a:ea typeface="Calibri" panose="020F0502020204030204" pitchFamily="34" charset="0"/>
              </a:rPr>
              <a:t>O governo mandando proceder à todos os exames que forem necessários, e ouvindo a tesouraria, fará colocar a barreira na estrada desde Sorocaba até Castro, no lugar que for mais conveniente</a:t>
            </a:r>
            <a:r>
              <a:rPr lang="pt-BR" sz="1600" dirty="0">
                <a:effectLst/>
                <a:ea typeface="Calibri" panose="020F0502020204030204" pitchFamily="34" charset="0"/>
              </a:rPr>
              <a:t>; e bem assim estabelecerá as agências que forem precisas para acautelar extravios, dando tanto à barreira como às referidas agências os regulamentos necessários para a fiscalização e boa arrecadação desta renda. (LEI Nº 10, de 07 de maio de 1851)</a:t>
            </a:r>
            <a:endParaRPr lang="pt-BR" sz="1600" dirty="0"/>
          </a:p>
        </p:txBody>
      </p:sp>
    </p:spTree>
    <p:extLst>
      <p:ext uri="{BB962C8B-B14F-4D97-AF65-F5344CB8AC3E}">
        <p14:creationId xmlns:p14="http://schemas.microsoft.com/office/powerpoint/2010/main" val="411654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65212" y="692696"/>
            <a:ext cx="9601200" cy="1143000"/>
          </a:xfrm>
        </p:spPr>
        <p:txBody>
          <a:bodyPr/>
          <a:lstStyle/>
          <a:p>
            <a:pPr algn="ctr"/>
            <a:r>
              <a:rPr lang="pt-BR" dirty="0">
                <a:effectLst>
                  <a:outerShdw blurRad="38100" dist="38100" dir="2700000" algn="tl">
                    <a:srgbClr val="000000">
                      <a:alpha val="43137"/>
                    </a:srgbClr>
                  </a:outerShdw>
                </a:effectLst>
              </a:rPr>
              <a:t>Província de São Paulo: O uso do legislativo como defesa e manutenção do recurso fiscal</a:t>
            </a:r>
            <a:endParaRPr lang="pt-BR" dirty="0"/>
          </a:p>
        </p:txBody>
      </p:sp>
      <p:pic>
        <p:nvPicPr>
          <p:cNvPr id="4" name="Imagem 3">
            <a:extLst>
              <a:ext uri="{FF2B5EF4-FFF2-40B4-BE49-F238E27FC236}">
                <a16:creationId xmlns:a16="http://schemas.microsoft.com/office/drawing/2014/main" id="{573E3508-6F54-4D08-99C8-4D776C81CAD8}"/>
              </a:ext>
            </a:extLst>
          </p:cNvPr>
          <p:cNvPicPr/>
          <p:nvPr/>
        </p:nvPicPr>
        <p:blipFill rotWithShape="1">
          <a:blip r:embed="rId2"/>
          <a:srcRect l="23283" t="43610" r="23095" b="26898"/>
          <a:stretch/>
        </p:blipFill>
        <p:spPr bwMode="auto">
          <a:xfrm>
            <a:off x="2422004" y="1988840"/>
            <a:ext cx="7344816"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73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692696"/>
            <a:ext cx="9601200" cy="1143000"/>
          </a:xfrm>
        </p:spPr>
        <p:txBody>
          <a:bodyPr/>
          <a:lstStyle/>
          <a:p>
            <a:pPr algn="ctr"/>
            <a:r>
              <a:rPr lang="pt-BR" dirty="0">
                <a:effectLst>
                  <a:outerShdw blurRad="38100" dist="38100" dir="2700000" algn="tl">
                    <a:srgbClr val="000000">
                      <a:alpha val="43137"/>
                    </a:srgbClr>
                  </a:outerShdw>
                </a:effectLst>
              </a:rPr>
              <a:t>Província de São Paulo: O uso do legislativo como defesa e manutenção do recurso fiscal</a:t>
            </a:r>
            <a:endParaRPr lang="pt-BR" dirty="0"/>
          </a:p>
        </p:txBody>
      </p:sp>
      <p:sp>
        <p:nvSpPr>
          <p:cNvPr id="3" name="CaixaDeTexto 2">
            <a:extLst>
              <a:ext uri="{FF2B5EF4-FFF2-40B4-BE49-F238E27FC236}">
                <a16:creationId xmlns:a16="http://schemas.microsoft.com/office/drawing/2014/main" id="{D193F044-ABCF-4DE5-94A9-E8BF493DF6AD}"/>
              </a:ext>
            </a:extLst>
          </p:cNvPr>
          <p:cNvSpPr txBox="1"/>
          <p:nvPr/>
        </p:nvSpPr>
        <p:spPr>
          <a:xfrm>
            <a:off x="1701924" y="1988840"/>
            <a:ext cx="8605496" cy="4524315"/>
          </a:xfrm>
          <a:prstGeom prst="rect">
            <a:avLst/>
          </a:prstGeom>
          <a:noFill/>
        </p:spPr>
        <p:txBody>
          <a:bodyPr wrap="square" rtlCol="0">
            <a:spAutoFit/>
          </a:bodyPr>
          <a:lstStyle/>
          <a:p>
            <a:pPr algn="just"/>
            <a:r>
              <a:rPr lang="pt-BR" sz="1800" dirty="0">
                <a:effectLst/>
                <a:ea typeface="Times New Roman" panose="02020603050405020304" pitchFamily="18" charset="0"/>
                <a:cs typeface="Calibri" panose="020F0502020204030204" pitchFamily="34" charset="0"/>
              </a:rPr>
              <a:t>E esses expedientes, porém, nem outros de iguais proporções, serão capazes de dar à receita e despesa da província o equilíbrio de que acham-se tão afastadas, sem o restabelecimento dos impostos do Registro do Rio Negro suprimidos pelo artigo 20 da lei da assembleia provincial de São Paulo, sob n. 10 e data de 7 de maio de 1851. [...] Essa supressão, parece, foi puramente nominal, porque os impostos de baixo de outra denominação, mas na essência precisamente os mesmos, ficaram subsistindo só com a diferença de não pertencerem ao Rio Negro, nem ao território que com ele fosse elevado à província. [...] E, todavia, não saiu do Rio Negro o registro até que, afinal, aos 12 de dezembro do ano próximo passado, a saber - 7 dias antes da instalação desta província - estabeleceu-se a barreira, criada em 1851, não em Itararé como declaravam as leis mencionadas, mas em Itapetininga. Consta (não o sei se autenticamente) que a assembleia provincial de São Paulo reduziu este ano à metade a imposição da nova barreira, como deixando a outra metade aos cofres desta província. Se a notícia é certa, há injustiça na partilha. (RELATÓRIO, 1854, pp. 105-107)</a:t>
            </a:r>
            <a:endParaRPr lang="pt-BR" sz="1800" dirty="0">
              <a:effectLst/>
              <a:ea typeface="Calibri" panose="020F0502020204030204" pitchFamily="34" charset="0"/>
              <a:cs typeface="Calibri" panose="020F0502020204030204" pitchFamily="34" charset="0"/>
            </a:endParaRPr>
          </a:p>
          <a:p>
            <a:pPr algn="just"/>
            <a:endParaRPr lang="pt-BR" dirty="0"/>
          </a:p>
        </p:txBody>
      </p:sp>
    </p:spTree>
    <p:extLst>
      <p:ext uri="{BB962C8B-B14F-4D97-AF65-F5344CB8AC3E}">
        <p14:creationId xmlns:p14="http://schemas.microsoft.com/office/powerpoint/2010/main" val="49816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5816456" y="2060848"/>
            <a:ext cx="5256584" cy="1584176"/>
          </a:xfrm>
        </p:spPr>
        <p:txBody>
          <a:bodyPr>
            <a:normAutofit/>
          </a:bodyPr>
          <a:lstStyle/>
          <a:p>
            <a:pPr algn="ctr"/>
            <a:r>
              <a:rPr lang="pt-BR" sz="3600" dirty="0">
                <a:effectLst>
                  <a:outerShdw blurRad="38100" dist="38100" dir="2700000" algn="tl">
                    <a:srgbClr val="000000">
                      <a:alpha val="43137"/>
                    </a:srgbClr>
                  </a:outerShdw>
                </a:effectLst>
              </a:rPr>
              <a:t>Mapa das estradas de cargueiros e gado na década de 1870</a:t>
            </a:r>
          </a:p>
        </p:txBody>
      </p:sp>
      <p:pic>
        <p:nvPicPr>
          <p:cNvPr id="3" name="Imagem 2">
            <a:extLst>
              <a:ext uri="{FF2B5EF4-FFF2-40B4-BE49-F238E27FC236}">
                <a16:creationId xmlns:a16="http://schemas.microsoft.com/office/drawing/2014/main" id="{B0ADCA3D-6219-4EE9-B287-E19559CE4B59}"/>
              </a:ext>
            </a:extLst>
          </p:cNvPr>
          <p:cNvPicPr/>
          <p:nvPr/>
        </p:nvPicPr>
        <p:blipFill rotWithShape="1">
          <a:blip r:embed="rId2"/>
          <a:srcRect l="34748" t="14119" r="34560" b="15289"/>
          <a:stretch/>
        </p:blipFill>
        <p:spPr bwMode="auto">
          <a:xfrm>
            <a:off x="991920" y="836712"/>
            <a:ext cx="4824536"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08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p:txBody>
          <a:bodyPr/>
          <a:lstStyle/>
          <a:p>
            <a:pPr algn="ctr"/>
            <a:r>
              <a:rPr lang="pt-BR" dirty="0">
                <a:effectLst>
                  <a:outerShdw blurRad="38100" dist="38100" dir="2700000" algn="tl">
                    <a:srgbClr val="000000">
                      <a:alpha val="43137"/>
                    </a:srgbClr>
                  </a:outerShdw>
                </a:effectLst>
              </a:rPr>
              <a:t>Regiões Limítrofes - Rio Negro e Itararé</a:t>
            </a:r>
          </a:p>
        </p:txBody>
      </p:sp>
      <p:pic>
        <p:nvPicPr>
          <p:cNvPr id="3" name="Imagem 2">
            <a:extLst>
              <a:ext uri="{FF2B5EF4-FFF2-40B4-BE49-F238E27FC236}">
                <a16:creationId xmlns:a16="http://schemas.microsoft.com/office/drawing/2014/main" id="{60A27253-6077-4D66-9200-B01D97DE6592}"/>
              </a:ext>
            </a:extLst>
          </p:cNvPr>
          <p:cNvPicPr/>
          <p:nvPr/>
        </p:nvPicPr>
        <p:blipFill rotWithShape="1">
          <a:blip r:embed="rId2"/>
          <a:srcRect l="21167" t="13490" r="21155" b="14663"/>
          <a:stretch/>
        </p:blipFill>
        <p:spPr bwMode="auto">
          <a:xfrm>
            <a:off x="2926060" y="1676400"/>
            <a:ext cx="5904656" cy="4416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079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p:txBody>
          <a:bodyPr/>
          <a:lstStyle/>
          <a:p>
            <a:pPr algn="ctr"/>
            <a:r>
              <a:rPr lang="pt-BR" dirty="0">
                <a:effectLst>
                  <a:outerShdw blurRad="38100" dist="38100" dir="2700000" algn="tl">
                    <a:srgbClr val="000000">
                      <a:alpha val="43137"/>
                    </a:srgbClr>
                  </a:outerShdw>
                </a:effectLst>
              </a:rPr>
              <a:t>Considerações Finais</a:t>
            </a:r>
          </a:p>
        </p:txBody>
      </p:sp>
      <p:sp>
        <p:nvSpPr>
          <p:cNvPr id="3" name="CaixaDeTexto 2">
            <a:extLst>
              <a:ext uri="{FF2B5EF4-FFF2-40B4-BE49-F238E27FC236}">
                <a16:creationId xmlns:a16="http://schemas.microsoft.com/office/drawing/2014/main" id="{83D7A6B1-11BC-411B-83D5-6CE983CD9B07}"/>
              </a:ext>
            </a:extLst>
          </p:cNvPr>
          <p:cNvSpPr txBox="1"/>
          <p:nvPr/>
        </p:nvSpPr>
        <p:spPr>
          <a:xfrm>
            <a:off x="1629916" y="1988840"/>
            <a:ext cx="8856984" cy="3831818"/>
          </a:xfrm>
          <a:prstGeom prst="rect">
            <a:avLst/>
          </a:prstGeom>
          <a:noFill/>
        </p:spPr>
        <p:txBody>
          <a:bodyPr wrap="square" rtlCol="0">
            <a:spAutoFit/>
          </a:bodyPr>
          <a:lstStyle/>
          <a:p>
            <a:pPr algn="just"/>
            <a:r>
              <a:rPr lang="pt-BR" sz="2000" dirty="0"/>
              <a:t>(...) a fiscalidade esteve no cerne de oposições acaloradas à emancipação tanto na comarca do norte quanto do sul, tendo sido apresentada predominantemente sob três pontos de vista:</a:t>
            </a:r>
          </a:p>
          <a:p>
            <a:pPr algn="just"/>
            <a:endParaRPr lang="pt-BR" sz="2000" dirty="0"/>
          </a:p>
          <a:p>
            <a:pPr algn="just">
              <a:spcAft>
                <a:spcPts val="1000"/>
              </a:spcAft>
            </a:pPr>
            <a:r>
              <a:rPr lang="pt-BR" sz="2000" dirty="0"/>
              <a:t>•  o impacto das medidas propostas para a economia das províncias que perderiam o território emancipado;</a:t>
            </a:r>
          </a:p>
          <a:p>
            <a:pPr algn="just">
              <a:spcAft>
                <a:spcPts val="1000"/>
              </a:spcAft>
            </a:pPr>
            <a:r>
              <a:rPr lang="pt-BR" sz="2000" dirty="0"/>
              <a:t>• a necessidade de fornecer auxílio pecuniário para as novas unidades administrativas durante um período mais ou menos longo;</a:t>
            </a:r>
          </a:p>
          <a:p>
            <a:pPr algn="just">
              <a:spcAft>
                <a:spcPts val="1000"/>
              </a:spcAft>
            </a:pPr>
            <a:r>
              <a:rPr lang="pt-BR" sz="2000" dirty="0"/>
              <a:t>• a necessidade de onerar ainda mais as demais províncias do império com novos tributos para fazer face às despesas assim criadas.</a:t>
            </a:r>
          </a:p>
          <a:p>
            <a:pPr algn="just"/>
            <a:endParaRPr lang="pt-BR" dirty="0"/>
          </a:p>
        </p:txBody>
      </p:sp>
    </p:spTree>
    <p:extLst>
      <p:ext uri="{BB962C8B-B14F-4D97-AF65-F5344CB8AC3E}">
        <p14:creationId xmlns:p14="http://schemas.microsoft.com/office/powerpoint/2010/main" val="45745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2" y="980728"/>
            <a:ext cx="9601200" cy="623664"/>
          </a:xfrm>
        </p:spPr>
        <p:txBody>
          <a:bodyPr/>
          <a:lstStyle/>
          <a:p>
            <a:pPr algn="ctr"/>
            <a:r>
              <a:rPr lang="pt-BR" dirty="0">
                <a:effectLst>
                  <a:outerShdw blurRad="38100" dist="38100" dir="2700000" algn="tl">
                    <a:srgbClr val="000000">
                      <a:alpha val="43137"/>
                    </a:srgbClr>
                  </a:outerShdw>
                </a:effectLst>
              </a:rPr>
              <a:t>Reflexão</a:t>
            </a:r>
          </a:p>
        </p:txBody>
      </p:sp>
      <p:sp>
        <p:nvSpPr>
          <p:cNvPr id="3" name="CaixaDeTexto 2">
            <a:extLst>
              <a:ext uri="{FF2B5EF4-FFF2-40B4-BE49-F238E27FC236}">
                <a16:creationId xmlns:a16="http://schemas.microsoft.com/office/drawing/2014/main" id="{9AC81649-06E7-403F-853A-C945F693EF3E}"/>
              </a:ext>
            </a:extLst>
          </p:cNvPr>
          <p:cNvSpPr txBox="1"/>
          <p:nvPr/>
        </p:nvSpPr>
        <p:spPr>
          <a:xfrm>
            <a:off x="2388976" y="2060848"/>
            <a:ext cx="7632848" cy="2308324"/>
          </a:xfrm>
          <a:prstGeom prst="rect">
            <a:avLst/>
          </a:prstGeom>
          <a:noFill/>
        </p:spPr>
        <p:txBody>
          <a:bodyPr wrap="square" rtlCol="0">
            <a:spAutoFit/>
          </a:bodyPr>
          <a:lstStyle/>
          <a:p>
            <a:pPr algn="just"/>
            <a:r>
              <a:rPr lang="pt-BR" dirty="0"/>
              <a:t>• Perigos e armadilhas em tratar (campo teórico e ações práticas) os assuntos fiscais como algo apartado de outros contextos nacionais e internacionais.</a:t>
            </a:r>
          </a:p>
          <a:p>
            <a:pPr algn="just"/>
            <a:endParaRPr lang="pt-BR" dirty="0"/>
          </a:p>
          <a:p>
            <a:pPr algn="just"/>
            <a:r>
              <a:rPr lang="pt-BR" dirty="0"/>
              <a:t>• Quais seriam os limites saudáveis entre as competências tributárias a fim de se evitar conflitos de outras naturezas?</a:t>
            </a:r>
          </a:p>
          <a:p>
            <a:pPr algn="just"/>
            <a:endParaRPr lang="pt-BR" dirty="0"/>
          </a:p>
          <a:p>
            <a:pPr algn="just"/>
            <a:r>
              <a:rPr lang="pt-BR" dirty="0"/>
              <a:t>• A fiscalidade deve ser tratada como causa ou consequência?</a:t>
            </a:r>
          </a:p>
        </p:txBody>
      </p:sp>
    </p:spTree>
    <p:extLst>
      <p:ext uri="{BB962C8B-B14F-4D97-AF65-F5344CB8AC3E}">
        <p14:creationId xmlns:p14="http://schemas.microsoft.com/office/powerpoint/2010/main" val="75411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2412" y="1988840"/>
            <a:ext cx="9144000" cy="1728192"/>
          </a:xfrm>
        </p:spPr>
        <p:txBody>
          <a:bodyPr rtlCol="0"/>
          <a:lstStyle/>
          <a:p>
            <a:pPr algn="ctr" rtl="0"/>
            <a:r>
              <a:rPr lang="pt-BR" sz="5400" dirty="0">
                <a:latin typeface="Palatino Linotype" panose="02040502050505030304" pitchFamily="18" charset="0"/>
              </a:rPr>
              <a:t>Competência Tributária do Governo Geral</a:t>
            </a:r>
          </a:p>
        </p:txBody>
      </p:sp>
      <p:sp>
        <p:nvSpPr>
          <p:cNvPr id="3" name="Subtítulo 2"/>
          <p:cNvSpPr>
            <a:spLocks noGrp="1"/>
          </p:cNvSpPr>
          <p:nvPr>
            <p:ph type="subTitle" idx="1"/>
          </p:nvPr>
        </p:nvSpPr>
        <p:spPr>
          <a:xfrm>
            <a:off x="1773932" y="4365104"/>
            <a:ext cx="8229600" cy="1066800"/>
          </a:xfrm>
        </p:spPr>
        <p:txBody>
          <a:bodyPr rtlCol="0">
            <a:normAutofit lnSpcReduction="10000"/>
          </a:bodyPr>
          <a:lstStyle/>
          <a:p>
            <a:pPr rtl="0"/>
            <a:r>
              <a:rPr lang="pt-BR" b="0" i="0" dirty="0">
                <a:effectLst/>
                <a:latin typeface="-apple-system"/>
              </a:rPr>
              <a:t>BARBOSA, Pedro H. B. </a:t>
            </a:r>
            <a:r>
              <a:rPr lang="pt-BR" b="0" i="1" dirty="0">
                <a:effectLst/>
                <a:latin typeface="-apple-system"/>
              </a:rPr>
              <a:t>As Tarifas Alves Branco: entre o protecionismo e a preocupação fiscal</a:t>
            </a:r>
            <a:r>
              <a:rPr lang="pt-BR" b="0" i="0" dirty="0">
                <a:effectLst/>
                <a:latin typeface="-apple-system"/>
              </a:rPr>
              <a:t>. Em tempo de Histórias. PPGHIS/UnB, n. 24, Brasília, </a:t>
            </a:r>
            <a:r>
              <a:rPr lang="pt-BR" b="0" i="0" dirty="0" err="1">
                <a:effectLst/>
                <a:latin typeface="-apple-system"/>
              </a:rPr>
              <a:t>jan-jul</a:t>
            </a:r>
            <a:r>
              <a:rPr lang="pt-BR" b="0" i="0" dirty="0">
                <a:effectLst/>
                <a:latin typeface="-apple-system"/>
              </a:rPr>
              <a:t> 2014.</a:t>
            </a:r>
            <a:endParaRPr lang="pt-BR" dirty="0">
              <a:latin typeface="Palatino Linotype" panose="02040502050505030304" pitchFamily="18" charset="0"/>
            </a:endParaRPr>
          </a:p>
        </p:txBody>
      </p:sp>
    </p:spTree>
    <p:extLst>
      <p:ext uri="{BB962C8B-B14F-4D97-AF65-F5344CB8AC3E}">
        <p14:creationId xmlns:p14="http://schemas.microsoft.com/office/powerpoint/2010/main" val="220018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p:txBody>
          <a:bodyPr/>
          <a:lstStyle/>
          <a:p>
            <a:pPr algn="ctr"/>
            <a:r>
              <a:rPr lang="pt-BR" dirty="0">
                <a:effectLst>
                  <a:outerShdw blurRad="38100" dist="38100" dir="2700000" algn="tl">
                    <a:srgbClr val="000000">
                      <a:alpha val="43137"/>
                    </a:srgbClr>
                  </a:outerShdw>
                </a:effectLst>
              </a:rPr>
              <a:t>Antecedentes da Tarifa Alves Branco</a:t>
            </a:r>
          </a:p>
        </p:txBody>
      </p:sp>
      <p:sp>
        <p:nvSpPr>
          <p:cNvPr id="3" name="CaixaDeTexto 2">
            <a:extLst>
              <a:ext uri="{FF2B5EF4-FFF2-40B4-BE49-F238E27FC236}">
                <a16:creationId xmlns:a16="http://schemas.microsoft.com/office/drawing/2014/main" id="{94D39060-ABE0-4E22-8929-BB30B6CCA455}"/>
              </a:ext>
            </a:extLst>
          </p:cNvPr>
          <p:cNvSpPr txBox="1"/>
          <p:nvPr/>
        </p:nvSpPr>
        <p:spPr>
          <a:xfrm>
            <a:off x="1917948" y="2132856"/>
            <a:ext cx="8352928" cy="3600986"/>
          </a:xfrm>
          <a:prstGeom prst="rect">
            <a:avLst/>
          </a:prstGeom>
          <a:noFill/>
        </p:spPr>
        <p:txBody>
          <a:bodyPr wrap="square" rtlCol="0">
            <a:spAutoFit/>
          </a:bodyPr>
          <a:lstStyle/>
          <a:p>
            <a:pPr algn="just"/>
            <a:r>
              <a:rPr lang="pt-BR" sz="2400" dirty="0"/>
              <a:t>• 1808 – Abertura dos Portos;</a:t>
            </a:r>
          </a:p>
          <a:p>
            <a:pPr algn="just"/>
            <a:endParaRPr lang="pt-BR" sz="2400" dirty="0"/>
          </a:p>
          <a:p>
            <a:pPr algn="just"/>
            <a:r>
              <a:rPr lang="pt-BR" sz="2400" dirty="0"/>
              <a:t>• 1810 –</a:t>
            </a:r>
            <a:r>
              <a:rPr lang="pt-BR" sz="2400" u="sng" dirty="0"/>
              <a:t> Tratado de Aliança e Amizade e de Comércio e Navegação</a:t>
            </a:r>
            <a:r>
              <a:rPr lang="pt-BR" sz="2400" dirty="0"/>
              <a:t>: os produtos ingleses pagariam nos portos brasileiros a tarifa de 15% ; produtos portugueses pagariam 16% e os produtos das demais nações pagariam 24%;</a:t>
            </a:r>
          </a:p>
          <a:p>
            <a:pPr algn="just"/>
            <a:endParaRPr lang="pt-BR" sz="2400" dirty="0"/>
          </a:p>
          <a:p>
            <a:pPr algn="just"/>
            <a:r>
              <a:rPr lang="pt-BR" sz="2400" dirty="0"/>
              <a:t>• 1827 – Os Tratados foram renovados por mais 15 anos.</a:t>
            </a:r>
          </a:p>
          <a:p>
            <a:endParaRPr lang="pt-BR" dirty="0"/>
          </a:p>
          <a:p>
            <a:r>
              <a:rPr lang="pt-BR" dirty="0"/>
              <a:t> </a:t>
            </a:r>
          </a:p>
        </p:txBody>
      </p:sp>
    </p:spTree>
    <p:extLst>
      <p:ext uri="{BB962C8B-B14F-4D97-AF65-F5344CB8AC3E}">
        <p14:creationId xmlns:p14="http://schemas.microsoft.com/office/powerpoint/2010/main" val="243592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2782044" y="1124744"/>
            <a:ext cx="6912768" cy="4320480"/>
          </a:xfrm>
        </p:spPr>
        <p:txBody>
          <a:bodyPr>
            <a:noAutofit/>
          </a:bodyPr>
          <a:lstStyle/>
          <a:p>
            <a:pPr algn="just"/>
            <a:r>
              <a:rPr lang="pt-BR" sz="2400" dirty="0"/>
              <a:t>O tratado de comércio de 1810, referindo-se embora com bonitas palavras ao novo “</a:t>
            </a:r>
            <a:r>
              <a:rPr lang="pt-BR" sz="2400" dirty="0" err="1"/>
              <a:t>systema</a:t>
            </a:r>
            <a:r>
              <a:rPr lang="pt-BR" sz="2400" dirty="0"/>
              <a:t> liberal”, constitui, na verdade, um instrumento criador de privilégios. Por outro lado, os ingleses não se preocuparam em abrir mercados aos produtos brasileiros, os quais competiam com os de suas dependências antilhanas. Aplicada unilateralmente, a ideologia liberal passou a criar sérias dificuldades à economia brasileira, exatamente na etapa em que a classe de grandes agricultores começava a governar o país. (FURTADO, 2007, p. 145)  </a:t>
            </a:r>
          </a:p>
        </p:txBody>
      </p:sp>
    </p:spTree>
    <p:extLst>
      <p:ext uri="{BB962C8B-B14F-4D97-AF65-F5344CB8AC3E}">
        <p14:creationId xmlns:p14="http://schemas.microsoft.com/office/powerpoint/2010/main" val="32600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053852" y="1052736"/>
            <a:ext cx="9601200" cy="638944"/>
          </a:xfrm>
        </p:spPr>
        <p:txBody>
          <a:bodyPr/>
          <a:lstStyle/>
          <a:p>
            <a:pPr algn="ctr"/>
            <a:r>
              <a:rPr lang="pt-BR" dirty="0">
                <a:effectLst>
                  <a:outerShdw blurRad="38100" dist="38100" dir="2700000" algn="tl">
                    <a:srgbClr val="000000">
                      <a:alpha val="43137"/>
                    </a:srgbClr>
                  </a:outerShdw>
                </a:effectLst>
              </a:rPr>
              <a:t>O Federalismo no Brasil</a:t>
            </a:r>
          </a:p>
        </p:txBody>
      </p:sp>
      <p:sp>
        <p:nvSpPr>
          <p:cNvPr id="3" name="CaixaDeTexto 2">
            <a:extLst>
              <a:ext uri="{FF2B5EF4-FFF2-40B4-BE49-F238E27FC236}">
                <a16:creationId xmlns:a16="http://schemas.microsoft.com/office/drawing/2014/main" id="{D2C09D02-1966-4933-AD1C-85A06DFF5DA8}"/>
              </a:ext>
            </a:extLst>
          </p:cNvPr>
          <p:cNvSpPr txBox="1"/>
          <p:nvPr/>
        </p:nvSpPr>
        <p:spPr>
          <a:xfrm>
            <a:off x="2710036" y="2090172"/>
            <a:ext cx="6984776" cy="2677656"/>
          </a:xfrm>
          <a:prstGeom prst="rect">
            <a:avLst/>
          </a:prstGeom>
          <a:noFill/>
        </p:spPr>
        <p:txBody>
          <a:bodyPr wrap="square" rtlCol="0">
            <a:spAutoFit/>
          </a:bodyPr>
          <a:lstStyle/>
          <a:p>
            <a:pPr algn="just"/>
            <a:r>
              <a:rPr lang="pt-BR" sz="2400" dirty="0"/>
              <a:t>O novo desenho institucional implementado a partir de 1831 criava governos provinciais autônomos e delineava as atribuições que caberiam, respectivamente, às províncias e ao centro, </a:t>
            </a:r>
            <a:r>
              <a:rPr lang="pt-BR" sz="2400" i="1" dirty="0"/>
              <a:t>contemplando o anseio de autonomia de modo a não comprometer a unidade nacional. </a:t>
            </a:r>
            <a:r>
              <a:rPr lang="pt-BR" sz="2400" dirty="0"/>
              <a:t>(DOLHNIKOFF, 2005, p. 82)  </a:t>
            </a:r>
          </a:p>
        </p:txBody>
      </p:sp>
    </p:spTree>
    <p:extLst>
      <p:ext uri="{BB962C8B-B14F-4D97-AF65-F5344CB8AC3E}">
        <p14:creationId xmlns:p14="http://schemas.microsoft.com/office/powerpoint/2010/main" val="389605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764704"/>
            <a:ext cx="9601200" cy="638944"/>
          </a:xfrm>
        </p:spPr>
        <p:txBody>
          <a:bodyPr/>
          <a:lstStyle/>
          <a:p>
            <a:pPr algn="ctr"/>
            <a:r>
              <a:rPr lang="pt-BR" dirty="0">
                <a:effectLst>
                  <a:outerShdw blurRad="38100" dist="38100" dir="2700000" algn="tl">
                    <a:srgbClr val="000000">
                      <a:alpha val="43137"/>
                    </a:srgbClr>
                  </a:outerShdw>
                </a:effectLst>
              </a:rPr>
              <a:t>A separação das rendas</a:t>
            </a:r>
          </a:p>
        </p:txBody>
      </p:sp>
      <p:sp>
        <p:nvSpPr>
          <p:cNvPr id="3" name="CaixaDeTexto 2">
            <a:extLst>
              <a:ext uri="{FF2B5EF4-FFF2-40B4-BE49-F238E27FC236}">
                <a16:creationId xmlns:a16="http://schemas.microsoft.com/office/drawing/2014/main" id="{D2C09D02-1966-4933-AD1C-85A06DFF5DA8}"/>
              </a:ext>
            </a:extLst>
          </p:cNvPr>
          <p:cNvSpPr txBox="1"/>
          <p:nvPr/>
        </p:nvSpPr>
        <p:spPr>
          <a:xfrm>
            <a:off x="-98276" y="1403648"/>
            <a:ext cx="11017224" cy="5139869"/>
          </a:xfrm>
          <a:prstGeom prst="rect">
            <a:avLst/>
          </a:prstGeom>
          <a:noFill/>
        </p:spPr>
        <p:txBody>
          <a:bodyPr wrap="square" rtlCol="0">
            <a:spAutoFit/>
          </a:bodyPr>
          <a:lstStyle/>
          <a:p>
            <a:pPr marL="1260475" algn="just"/>
            <a:r>
              <a:rPr lang="pt-BR" sz="1600" dirty="0">
                <a:solidFill>
                  <a:srgbClr val="000000"/>
                </a:solidFill>
                <a:effectLst/>
                <a:ea typeface="Calibri" panose="020F0502020204030204" pitchFamily="34" charset="0"/>
                <a:cs typeface="Times New Roman" panose="02020603050405020304" pitchFamily="18" charset="0"/>
              </a:rPr>
              <a:t>Lei de 24 de outubro de 1832 - Orça a receita e fixa a despesa para o ano financeiro de 1833-1834. </a:t>
            </a:r>
          </a:p>
          <a:p>
            <a:pPr marL="1260475" algn="just"/>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Art. 1 - As despesas públicas, que até agora tem estado a cargo do Tesouro Nacional, ficam divididas em – Despesa Geral – e – Despesa Provincial. </a:t>
            </a:r>
          </a:p>
          <a:p>
            <a:pPr marL="1260475" algn="just"/>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Art. 78 - Pertencem à Receita Geral:</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1º - Direitos, que se arrecadam na Alfândega, por importação, exportação, baldeação e reexportação; e emolumentos, que se cobram nas mesmas Alfândegas, de ofícios, que passarão para a Fazenda Pública.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2º - Meio por cento de assinados das Alfândegas.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3º - Armazenagem, ancoragem e faróis.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4º - Contribuição da Junta do Comércio sobre volumes, e embarcações, inclusive os das nações, com quem não há tratados, e imposto denominado de Banco sobre as que navegam de barra fora, inclusive as estrangeiras, com cujas nações existam tratados.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5º - O imposto de quinze por cento das embarcações estrangeiras, que passam a ser nacionais, e o de cinco por cento da venda das nacionais.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6º - Direitos de vinte e cinco por cento do ouro.</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7º - Sisa da venda dos bens de raiz.</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8º - Porte de Correios de mar e terra.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9º - Impostos para a Caixa de Amortização da dívida pública.</a:t>
            </a:r>
            <a:endParaRPr lang="pt-BR" sz="1600" dirty="0">
              <a:effectLst/>
              <a:ea typeface="Calibri" panose="020F0502020204030204" pitchFamily="34" charset="0"/>
              <a:cs typeface="Times New Roman" panose="02020603050405020304" pitchFamily="18" charset="0"/>
            </a:endParaRPr>
          </a:p>
          <a:p>
            <a:pPr algn="just"/>
            <a:endParaRPr lang="pt-BR" sz="2400" dirty="0"/>
          </a:p>
        </p:txBody>
      </p:sp>
    </p:spTree>
    <p:extLst>
      <p:ext uri="{BB962C8B-B14F-4D97-AF65-F5344CB8AC3E}">
        <p14:creationId xmlns:p14="http://schemas.microsoft.com/office/powerpoint/2010/main" val="216230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334DA-CA3A-4B92-98AB-F5B3BE24D79B}"/>
              </a:ext>
            </a:extLst>
          </p:cNvPr>
          <p:cNvSpPr>
            <a:spLocks noGrp="1"/>
          </p:cNvSpPr>
          <p:nvPr>
            <p:ph type="title"/>
          </p:nvPr>
        </p:nvSpPr>
        <p:spPr>
          <a:xfrm>
            <a:off x="1125860" y="764704"/>
            <a:ext cx="9601200" cy="638944"/>
          </a:xfrm>
        </p:spPr>
        <p:txBody>
          <a:bodyPr/>
          <a:lstStyle/>
          <a:p>
            <a:pPr algn="ctr"/>
            <a:r>
              <a:rPr lang="pt-BR" dirty="0">
                <a:effectLst>
                  <a:outerShdw blurRad="38100" dist="38100" dir="2700000" algn="tl">
                    <a:srgbClr val="000000">
                      <a:alpha val="43137"/>
                    </a:srgbClr>
                  </a:outerShdw>
                </a:effectLst>
              </a:rPr>
              <a:t>A separação das rendas</a:t>
            </a:r>
          </a:p>
        </p:txBody>
      </p:sp>
      <p:sp>
        <p:nvSpPr>
          <p:cNvPr id="3" name="CaixaDeTexto 2">
            <a:extLst>
              <a:ext uri="{FF2B5EF4-FFF2-40B4-BE49-F238E27FC236}">
                <a16:creationId xmlns:a16="http://schemas.microsoft.com/office/drawing/2014/main" id="{D2C09D02-1966-4933-AD1C-85A06DFF5DA8}"/>
              </a:ext>
            </a:extLst>
          </p:cNvPr>
          <p:cNvSpPr txBox="1"/>
          <p:nvPr/>
        </p:nvSpPr>
        <p:spPr>
          <a:xfrm>
            <a:off x="-98276" y="1403648"/>
            <a:ext cx="11017224" cy="4770537"/>
          </a:xfrm>
          <a:prstGeom prst="rect">
            <a:avLst/>
          </a:prstGeom>
          <a:noFill/>
        </p:spPr>
        <p:txBody>
          <a:bodyPr wrap="square" rtlCol="0">
            <a:spAutoFit/>
          </a:bodyPr>
          <a:lstStyle/>
          <a:p>
            <a:pPr marL="1260475" algn="just"/>
            <a:r>
              <a:rPr lang="pt-BR" sz="1600" dirty="0">
                <a:solidFill>
                  <a:srgbClr val="000000"/>
                </a:solidFill>
                <a:effectLst/>
                <a:ea typeface="Calibri" panose="020F0502020204030204" pitchFamily="34" charset="0"/>
                <a:cs typeface="Times New Roman" panose="02020603050405020304" pitchFamily="18" charset="0"/>
              </a:rPr>
              <a:t>§ 10º - Dízimos do açúcar, algodão, café, tabaco, e fumo, e a contribuição das sacas de algodão.</a:t>
            </a:r>
          </a:p>
          <a:p>
            <a:pPr marL="1260475" algn="just"/>
            <a:r>
              <a:rPr lang="pt-BR" sz="1600" dirty="0">
                <a:solidFill>
                  <a:srgbClr val="000000"/>
                </a:solidFill>
                <a:effectLst/>
                <a:ea typeface="Calibri" panose="020F0502020204030204" pitchFamily="34" charset="0"/>
                <a:cs typeface="Times New Roman" panose="02020603050405020304" pitchFamily="18" charset="0"/>
              </a:rPr>
              <a:t>§ 11º - Dízimos do gado vacum e cavalar; vinte por cento dos couros do Rio Grande do Sul, e os quarenta por cento na aguardente de consumo na Bahia para resgate das cédulas, na forma do Art. setenta e seis.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12º - Selo das Mercês, Dízima da Chancelaria, novos e velhos direitos das Graças e Títulos expedidos pelo Poder executivo e Tribunais; e emolumentos, que se cobram no Tribunal Supremo da Justiça.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13º - Chancelaria da Imperial Ordem do Cruzeiro, e das três Ordens Militares, Mestrado, e três quartos das Tenças.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14º - Meios soldos das Patentes Militares, e contribuição do Monte Pio.</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15º - Matrículas dos Cursos Jurídicos, e Academias.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16º - Rendimentos das Casas da Moeda.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17º - Venda do pau brasil, e dos Próprios Nacionais.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18º - Renda diamantina, e foros de terrenos da Marinha.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19º - Bens de defuntos e ausentes, cobrança da dívida ativa, e da Bula Cruzada.</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20º - Emissão de apólices, juros das apólices dos empréstimos estrangeiros.</a:t>
            </a:r>
            <a:endParaRPr lang="pt-BR" sz="1600" dirty="0">
              <a:effectLst/>
              <a:ea typeface="Calibri" panose="020F0502020204030204" pitchFamily="34" charset="0"/>
              <a:cs typeface="Times New Roman" panose="02020603050405020304" pitchFamily="18" charset="0"/>
            </a:endParaRPr>
          </a:p>
          <a:p>
            <a:pPr marL="1260475" algn="just"/>
            <a:r>
              <a:rPr lang="pt-BR" sz="1600" dirty="0">
                <a:solidFill>
                  <a:srgbClr val="000000"/>
                </a:solidFill>
                <a:effectLst/>
                <a:ea typeface="Calibri" panose="020F0502020204030204" pitchFamily="34" charset="0"/>
                <a:cs typeface="Times New Roman" panose="02020603050405020304" pitchFamily="18" charset="0"/>
              </a:rPr>
              <a:t>§ 21º - Rendas eventuais, e não classificadas, que provém dos Arsenais do Exército e da Marinha, e da venda de vasos de guerra, limpa das Alfândegas, rendimentos da Fábrica de Pólvora, da Tipografia Nacional, reposições, e emolumentos que se cobram pelas Intendências de Marinha dos Ofícios, que passaram à Fazenda Pública.</a:t>
            </a:r>
            <a:endParaRPr lang="pt-BR" sz="1600" dirty="0">
              <a:effectLst/>
              <a:ea typeface="Calibri" panose="020F0502020204030204" pitchFamily="34" charset="0"/>
              <a:cs typeface="Times New Roman" panose="02020603050405020304" pitchFamily="18" charset="0"/>
            </a:endParaRPr>
          </a:p>
          <a:p>
            <a:r>
              <a:rPr lang="pt-BR" sz="1600" dirty="0">
                <a:solidFill>
                  <a:srgbClr val="000000"/>
                </a:solidFill>
                <a:effectLst/>
                <a:ea typeface="Calibri" panose="020F0502020204030204" pitchFamily="34" charset="0"/>
              </a:rPr>
              <a:t>	       § 22º - Os soldos e sobras da receita geral, e provincial.</a:t>
            </a:r>
            <a:endParaRPr lang="pt-BR" sz="1600" dirty="0"/>
          </a:p>
        </p:txBody>
      </p:sp>
    </p:spTree>
    <p:extLst>
      <p:ext uri="{BB962C8B-B14F-4D97-AF65-F5344CB8AC3E}">
        <p14:creationId xmlns:p14="http://schemas.microsoft.com/office/powerpoint/2010/main" val="14751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delo de design geométrico">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26713101_TF03460518" id="{610F10C2-22DF-4766-BD0B-563F2B3F7159}" vid="{A75BDC0C-4BE3-4086-A335-9B7471EC4669}"/>
    </a:ext>
  </a:extLst>
</a:theme>
</file>

<file path=ppt/theme/theme2.xml><?xml version="1.0" encoding="utf-8"?>
<a:theme xmlns:a="http://schemas.openxmlformats.org/drawingml/2006/main" name="Tema do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com design geométrico</Template>
  <TotalTime>1490</TotalTime>
  <Words>3168</Words>
  <Application>Microsoft Office PowerPoint</Application>
  <PresentationFormat>Personalizar</PresentationFormat>
  <Paragraphs>154</Paragraphs>
  <Slides>38</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38</vt:i4>
      </vt:variant>
    </vt:vector>
  </HeadingPairs>
  <TitlesOfParts>
    <vt:vector size="44" baseType="lpstr">
      <vt:lpstr>-apple-system</vt:lpstr>
      <vt:lpstr>Arial</vt:lpstr>
      <vt:lpstr>Arial</vt:lpstr>
      <vt:lpstr>Calibri</vt:lpstr>
      <vt:lpstr>Palatino Linotype</vt:lpstr>
      <vt:lpstr>Modelo de design geométrico</vt:lpstr>
      <vt:lpstr>O Ato Adicional e a definição das competências tributárias</vt:lpstr>
      <vt:lpstr>• BARBOSA, Pedro H. B. As Tarifas Alves Branco: entre o protecionismo e a preocupação fiscal. Em tempo de Histórias. PPGHIS/UnB, n. 24, Brasília, jan-jul 2014.  • GREGORIO, Vitor Marcos. As moedas e o mapa: fiscalidade e representação política no processo de criação de províncias no Brasil Império, primeira metade do século XIX. Antíteses, v. 9, n. 18, p. 378-406, jul-dez 2016.  </vt:lpstr>
      <vt:lpstr>Pontos de Convergência entre os Textos</vt:lpstr>
      <vt:lpstr>Competência Tributária do Governo Geral</vt:lpstr>
      <vt:lpstr>Antecedentes da Tarifa Alves Branco</vt:lpstr>
      <vt:lpstr>O tratado de comércio de 1810, referindo-se embora com bonitas palavras ao novo “systema liberal”, constitui, na verdade, um instrumento criador de privilégios. Por outro lado, os ingleses não se preocuparam em abrir mercados aos produtos brasileiros, os quais competiam com os de suas dependências antilhanas. Aplicada unilateralmente, a ideologia liberal passou a criar sérias dificuldades à economia brasileira, exatamente na etapa em que a classe de grandes agricultores começava a governar o país. (FURTADO, 2007, p. 145)  </vt:lpstr>
      <vt:lpstr>O Federalismo no Brasil</vt:lpstr>
      <vt:lpstr>A separação das rendas</vt:lpstr>
      <vt:lpstr>A separação das rendas</vt:lpstr>
      <vt:lpstr>A separação das rendas</vt:lpstr>
      <vt:lpstr>A separação das rendas</vt:lpstr>
      <vt:lpstr>Manuel Alves Branco</vt:lpstr>
      <vt:lpstr>A Tarifa Alves Branco (1844)</vt:lpstr>
      <vt:lpstr>Protecionismo</vt:lpstr>
      <vt:lpstr>A mão de obra escrava como entrave  para o progresso industrial</vt:lpstr>
      <vt:lpstr>Tarifa Alves Branco – Questões Fiscais</vt:lpstr>
      <vt:lpstr>Tarifa Alves Branco – Questões Fiscais</vt:lpstr>
      <vt:lpstr>Tarifa Alves Branco – Questões Fiscais</vt:lpstr>
      <vt:lpstr>Competências Provinciais</vt:lpstr>
      <vt:lpstr>O Território Nacional</vt:lpstr>
      <vt:lpstr>O Território Nacional</vt:lpstr>
      <vt:lpstr>Brasil – Século XVIII</vt:lpstr>
      <vt:lpstr>Brasil – Século XIX</vt:lpstr>
      <vt:lpstr>Comarca do Rio Negro: a pouca  renda como argumento</vt:lpstr>
      <vt:lpstr>Comarca do Rio Negro: a pouca  renda como argumento</vt:lpstr>
      <vt:lpstr>Comarca do Rio Negro: a pouca  renda como argumento</vt:lpstr>
      <vt:lpstr>Comarca do Rio Negro: a pouca  renda como argumento</vt:lpstr>
      <vt:lpstr>Comarca de Curitiba: a grande  renda como argumento</vt:lpstr>
      <vt:lpstr>Comarca de Curitiba: a grande  renda como argumento</vt:lpstr>
      <vt:lpstr>Comarca de Curitiba: a grande  renda como argumento</vt:lpstr>
      <vt:lpstr>Província de São Paulo: O uso do legislativo como defesa e manutenção do recurso fiscal</vt:lpstr>
      <vt:lpstr>Província de São Paulo: O uso do legislativo como defesa e manutenção do recurso fiscal</vt:lpstr>
      <vt:lpstr>Província de São Paulo: O uso do legislativo como defesa e manutenção do recurso fiscal</vt:lpstr>
      <vt:lpstr>Província de São Paulo: O uso do legislativo como defesa e manutenção do recurso fiscal</vt:lpstr>
      <vt:lpstr>Mapa das estradas de cargueiros e gado na década de 1870</vt:lpstr>
      <vt:lpstr>Regiões Limítrofes - Rio Negro e Itararé</vt:lpstr>
      <vt:lpstr>Considerações Finais</vt:lpstr>
      <vt:lpstr>Reflexão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de título</dc:title>
  <dc:creator>Camila Scacchetti</dc:creator>
  <cp:lastModifiedBy>Camila Scacchetti</cp:lastModifiedBy>
  <cp:revision>223</cp:revision>
  <dcterms:created xsi:type="dcterms:W3CDTF">2020-10-09T19:46:19Z</dcterms:created>
  <dcterms:modified xsi:type="dcterms:W3CDTF">2020-10-13T17:04:47Z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