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/>
    <p:restoredTop sz="94498"/>
  </p:normalViewPr>
  <p:slideViewPr>
    <p:cSldViewPr snapToGrid="0" snapToObjects="1">
      <p:cViewPr varScale="1">
        <p:scale>
          <a:sx n="60" d="100"/>
          <a:sy n="60" d="100"/>
        </p:scale>
        <p:origin x="192" y="6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F4887-01AA-E64C-AAAC-CE9F2AF684F5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CB319-3423-3946-99D1-B3112168D62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05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A6709-83E2-6F44-9451-BD67108484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A1B4ED2-988C-A743-B5C4-48FA122C3F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EE3C11B-6ED7-3940-9C41-ACCEB56AC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B180B73-F341-274E-BA59-4FEA7E26F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F34CEA7-669D-0249-9CBF-B17B2E812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567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79F4B6-C7A9-7C42-A1B5-B1937B855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3F9C31-5187-5A4D-974C-BACC7D3582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544290-2AAC-2C40-9556-1A79603A2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03BD5E5-6295-D146-BC94-4FC8CC4C4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B8BDFA7-E1B2-B248-AF8D-7F225C439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65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55B2EBB-4FD0-7E45-BF26-258217868B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7BC84540-9FCF-174A-B755-870F89A9A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3A342D2-2DB3-CD4F-88B8-47E56AECC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DD4235B-84F8-BA45-85F9-FEC04DF71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93DC014-71A8-5C4C-A24A-432240225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725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2228C2-6219-5443-9876-2E46EA7394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3C279BA-34E1-1C40-A5EB-133AC45BD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CC244AA-9735-004B-A0CE-9F0BC7C8D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E0ED3A4-06B8-A948-B97E-0D6B1DD2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36EAD8E-6CC1-DB4F-8C06-D34854AC5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463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8CEC3B-4494-F342-B5FF-23B50FB75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BAC2CB5-243A-0348-8908-31977E16F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708515-0A49-EA4E-91ED-5A52AF7D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BAFE51A-6FE9-C64A-85A0-906EB039F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06FB60D-18ED-124A-B954-362EA9BBB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370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DACBE4-9AB4-0C49-A961-64B0E6AD84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E0FD23-FDE9-4049-922D-A10D6818A7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C7DB365E-D026-944D-8ED7-3E70DF8CE9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E40DC36E-C1AA-AB4D-ABCD-3361B149E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5FBC4B7-F9C8-7F4B-8439-ADE0AF4A92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347C8E2-8671-7F4C-9E28-FDB504A7D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441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93CE72-5320-5740-8BE8-928972866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DC25125-61CA-EC4F-B719-5699E82D4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8B9F0FD-347D-104E-9AD9-0CA444B6CB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BEB0A60-9207-B749-914E-79DF73CDB9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BCBC3A85-0E2C-324E-86D6-33E692D5B2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74530C90-DFD5-4640-A637-28634D445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BFBA25DB-53A8-3249-9499-E14983ADC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37720B7-BF2E-9040-878D-5595260A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21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EAAE36-26F3-584F-97B5-764AF0793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DAC4C70-A80E-2548-8E52-8C63F0D4F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152673B0-9F5F-C144-83D6-8A94828B4F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F3E48DE6-3CF7-7847-9B4B-03B71CB6B4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286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40D3B474-A167-984C-AD17-81E820BE7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3D31FD80-CF77-484D-B46B-2DC265D66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3691B1AE-AE51-164F-AF25-1A0A9FB014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864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834437-612A-5B4B-AEE0-2BD91CD37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E5F3B3E-5E53-BE41-B53E-197134AAE3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A07D671-B6FC-194A-9A2B-2D578C2A3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1089F6C-9F8A-2E40-80AF-55C955EA7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848A8DE-89D8-7246-89CC-6E2F79611C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3C9FA13-AE75-8443-BCAE-5C8EA7D2E2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995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FCC544-2D66-8E4D-850C-D0577EB31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43B3A12-E3F1-8C4F-9E54-43FE9B02E6B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CBB6AA88-C09B-434F-9CB0-4952CE3B66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2378A25-F90B-6E4C-8B81-032E86FDB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504828A-0C48-834A-97AF-0BC6A159AD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622BFB7-3A92-FE4B-8FE1-859D826F8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386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B2805281-E3EA-8948-8A11-440FBC6C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F42ACD4-F1FD-EA40-8790-BFCE63AFAE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121792-448C-5640-9939-4F858A02E9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9C8A-2E3B-0341-93F3-12DEE8C940A1}" type="datetimeFigureOut">
              <a:rPr lang="en-US" smtClean="0"/>
              <a:t>9/12/23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82AE13-67E9-C249-A0F6-8E3356595A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74026F-62C2-7148-B669-73395DB5B7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C76787-C82E-A247-88BC-CD7A39942AD1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618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C78FFA-E4AA-3D40-97F6-32989E65D68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Regimes </a:t>
            </a:r>
            <a:r>
              <a:rPr lang="en-US" sz="4000" dirty="0" err="1"/>
              <a:t>Internacionais</a:t>
            </a:r>
            <a:r>
              <a:rPr lang="en-US" sz="4000" dirty="0"/>
              <a:t> </a:t>
            </a:r>
            <a:r>
              <a:rPr lang="en-US" sz="4000" dirty="0" err="1"/>
              <a:t>em</a:t>
            </a:r>
            <a:r>
              <a:rPr lang="en-US" sz="4000" dirty="0"/>
              <a:t> </a:t>
            </a:r>
            <a:r>
              <a:rPr lang="en-US" sz="4000" dirty="0" err="1"/>
              <a:t>Perspectiva</a:t>
            </a:r>
            <a:r>
              <a:rPr lang="en-US" sz="4000" dirty="0"/>
              <a:t> </a:t>
            </a:r>
            <a:r>
              <a:rPr lang="en-US" sz="4000" dirty="0" err="1"/>
              <a:t>Comparada</a:t>
            </a:r>
            <a:r>
              <a:rPr lang="en-US" sz="4000" dirty="0"/>
              <a:t> – BRI0045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B81E305-8846-F347-B105-7394C40CE2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Cristiane </a:t>
            </a:r>
            <a:r>
              <a:rPr lang="en-US" dirty="0" err="1"/>
              <a:t>Lucena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220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D9FB99-374E-C446-A021-990976042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err="1"/>
              <a:t>Roteiro</a:t>
            </a:r>
            <a:endParaRPr lang="en-US" sz="3600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3E2E46-1604-894C-AB73-6E4262C75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>
                <a:latin typeface="Bookman Old Style" pitchFamily="18" charset="0"/>
              </a:rPr>
              <a:t>George Downs (1998)</a:t>
            </a:r>
          </a:p>
          <a:p>
            <a:pPr marL="548640" lvl="2">
              <a:spcBef>
                <a:spcPts val="600"/>
              </a:spcBef>
              <a:buClr>
                <a:schemeClr val="accent1"/>
              </a:buClr>
            </a:pPr>
            <a:r>
              <a:rPr lang="en-US" sz="2400" dirty="0">
                <a:latin typeface="Bookman Old Style" pitchFamily="18" charset="0"/>
              </a:rPr>
              <a:t>“Enforcement and the Evolution of Cooperation”</a:t>
            </a:r>
          </a:p>
          <a:p>
            <a:r>
              <a:rPr lang="en-US" dirty="0">
                <a:latin typeface="Bookman Old Style" pitchFamily="18" charset="0"/>
              </a:rPr>
              <a:t>Cosette Creamer &amp; Beth Simmons (2019)</a:t>
            </a:r>
          </a:p>
          <a:p>
            <a:pPr lvl="1"/>
            <a:r>
              <a:rPr lang="en-US" dirty="0">
                <a:latin typeface="Bookman Old Style" pitchFamily="18" charset="0"/>
              </a:rPr>
              <a:t>“Do Self-Reporting Regimes Matter?”</a:t>
            </a:r>
          </a:p>
          <a:p>
            <a:endParaRPr lang="en-US" dirty="0">
              <a:latin typeface="Bookman Old Style" pitchFamily="18" charset="0"/>
            </a:endParaRPr>
          </a:p>
          <a:p>
            <a:r>
              <a:rPr lang="pt-BR" dirty="0"/>
              <a:t>Professora Visitante: Carolina Brandão</a:t>
            </a:r>
          </a:p>
          <a:p>
            <a:pPr lvl="1"/>
            <a:r>
              <a:rPr lang="pt-BR" dirty="0"/>
              <a:t>“Estratégias de “</a:t>
            </a:r>
            <a:r>
              <a:rPr lang="pt-BR" dirty="0" err="1"/>
              <a:t>Enforcement</a:t>
            </a:r>
            <a:r>
              <a:rPr lang="pt-BR" dirty="0"/>
              <a:t>” no Direito Humanitário Internacional</a:t>
            </a:r>
          </a:p>
          <a:p>
            <a:pPr marL="548640" lvl="2" indent="0">
              <a:buNone/>
            </a:pPr>
            <a:endParaRPr lang="en-US" sz="2300" dirty="0">
              <a:solidFill>
                <a:schemeClr val="tx2"/>
              </a:solidFill>
              <a:latin typeface="Bookman Old Styl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10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99597-F138-4941-9B62-9C20758F22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Self-</a:t>
            </a:r>
            <a:r>
              <a:rPr lang="pt-BR" sz="3600" dirty="0" err="1"/>
              <a:t>Reporting</a:t>
            </a:r>
            <a:r>
              <a:rPr lang="pt-BR" sz="3600" dirty="0"/>
              <a:t> </a:t>
            </a:r>
            <a:r>
              <a:rPr lang="pt-BR" sz="3600" dirty="0" err="1"/>
              <a:t>Under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Human</a:t>
            </a:r>
            <a:r>
              <a:rPr lang="pt-BR" sz="3600" dirty="0"/>
              <a:t> </a:t>
            </a:r>
            <a:r>
              <a:rPr lang="pt-BR" sz="3600" dirty="0" err="1"/>
              <a:t>Rights</a:t>
            </a:r>
            <a:r>
              <a:rPr lang="pt-BR" sz="3600" dirty="0"/>
              <a:t> </a:t>
            </a:r>
            <a:r>
              <a:rPr lang="pt-BR" sz="3600" dirty="0" err="1"/>
              <a:t>Treaties</a:t>
            </a:r>
            <a:endParaRPr lang="pt-B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2C52C-585A-4646-AA57-0C5421C28C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pPr marL="0" indent="0">
              <a:buNone/>
            </a:pPr>
            <a:r>
              <a:rPr lang="pt-BR" dirty="0"/>
              <a:t>“</a:t>
            </a:r>
            <a:r>
              <a:rPr lang="pt-BR" dirty="0" err="1"/>
              <a:t>Recent</a:t>
            </a:r>
            <a:r>
              <a:rPr lang="pt-BR" dirty="0"/>
              <a:t> </a:t>
            </a:r>
            <a:r>
              <a:rPr lang="pt-BR" dirty="0" err="1"/>
              <a:t>research</a:t>
            </a:r>
            <a:r>
              <a:rPr lang="pt-BR" dirty="0"/>
              <a:t> shows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more </a:t>
            </a:r>
            <a:r>
              <a:rPr lang="pt-BR" dirty="0" err="1"/>
              <a:t>frequently</a:t>
            </a:r>
            <a:r>
              <a:rPr lang="pt-BR" dirty="0"/>
              <a:t> </a:t>
            </a:r>
            <a:r>
              <a:rPr lang="pt-BR" dirty="0" err="1"/>
              <a:t>states</a:t>
            </a:r>
            <a:r>
              <a:rPr lang="pt-BR" dirty="0"/>
              <a:t> </a:t>
            </a:r>
            <a:r>
              <a:rPr lang="pt-BR" dirty="0" err="1"/>
              <a:t>participate</a:t>
            </a:r>
            <a:r>
              <a:rPr lang="pt-BR" dirty="0"/>
              <a:t>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reporting</a:t>
            </a:r>
            <a:r>
              <a:rPr lang="pt-BR" dirty="0"/>
              <a:t> </a:t>
            </a:r>
            <a:r>
              <a:rPr lang="pt-BR" dirty="0" err="1"/>
              <a:t>process</a:t>
            </a:r>
            <a:r>
              <a:rPr lang="pt-BR" dirty="0"/>
              <a:t>,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better</a:t>
            </a:r>
            <a:r>
              <a:rPr lang="pt-BR" dirty="0"/>
              <a:t> </a:t>
            </a:r>
            <a:r>
              <a:rPr lang="pt-BR" dirty="0" err="1"/>
              <a:t>they</a:t>
            </a:r>
            <a:r>
              <a:rPr lang="pt-BR" dirty="0"/>
              <a:t> </a:t>
            </a:r>
            <a:r>
              <a:rPr lang="pt-BR" dirty="0" err="1"/>
              <a:t>perform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relavant</a:t>
            </a:r>
            <a:r>
              <a:rPr lang="pt-BR" dirty="0"/>
              <a:t> </a:t>
            </a:r>
            <a:r>
              <a:rPr lang="pt-BR" dirty="0" err="1"/>
              <a:t>indicators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outcomes</a:t>
            </a:r>
            <a:r>
              <a:rPr lang="pt-BR" dirty="0"/>
              <a:t>. (p. 2)”</a:t>
            </a:r>
          </a:p>
          <a:p>
            <a:pPr marL="457200" lvl="1" indent="0">
              <a:buNone/>
            </a:pPr>
            <a:endParaRPr lang="pt-BR" dirty="0"/>
          </a:p>
          <a:p>
            <a:pPr marL="457200" lvl="1" indent="0">
              <a:buNone/>
            </a:pPr>
            <a:r>
              <a:rPr lang="pt-BR" dirty="0" err="1"/>
              <a:t>Mechanisms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influence</a:t>
            </a:r>
            <a:r>
              <a:rPr lang="pt-BR" dirty="0"/>
              <a:t>:</a:t>
            </a:r>
          </a:p>
          <a:p>
            <a:pPr marL="1428750" lvl="2" indent="-514350">
              <a:buFont typeface="+mj-lt"/>
              <a:buAutoNum type="romanLcPeriod"/>
            </a:pPr>
            <a:r>
              <a:rPr lang="pt-BR" dirty="0" err="1"/>
              <a:t>Socialization</a:t>
            </a:r>
            <a:endParaRPr lang="pt-BR" dirty="0"/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Learning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capacity</a:t>
            </a:r>
            <a:r>
              <a:rPr lang="pt-BR" dirty="0"/>
              <a:t> </a:t>
            </a:r>
            <a:r>
              <a:rPr lang="pt-BR" dirty="0" err="1"/>
              <a:t>building</a:t>
            </a:r>
            <a:endParaRPr lang="pt-BR" dirty="0"/>
          </a:p>
          <a:p>
            <a:pPr marL="1428750" lvl="2" indent="-514350">
              <a:buFont typeface="+mj-lt"/>
              <a:buAutoNum type="romanLcPeriod"/>
            </a:pPr>
            <a:r>
              <a:rPr lang="pt-BR" dirty="0" err="1"/>
              <a:t>Domestic</a:t>
            </a:r>
            <a:r>
              <a:rPr lang="pt-BR" dirty="0"/>
              <a:t> </a:t>
            </a:r>
            <a:r>
              <a:rPr lang="pt-BR" dirty="0" err="1"/>
              <a:t>mobilization</a:t>
            </a:r>
            <a:endParaRPr lang="pt-BR" dirty="0"/>
          </a:p>
          <a:p>
            <a:pPr marL="1428750" lvl="2" indent="-514350">
              <a:buFont typeface="+mj-lt"/>
              <a:buAutoNum type="romanLcPeriod"/>
            </a:pPr>
            <a:r>
              <a:rPr lang="pt-BR" dirty="0"/>
              <a:t>Law </a:t>
            </a:r>
            <a:r>
              <a:rPr lang="pt-BR" dirty="0" err="1"/>
              <a:t>development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13413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9C75A-0453-644D-8591-B94B36A949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Self-</a:t>
            </a:r>
            <a:r>
              <a:rPr lang="pt-BR" sz="3600" dirty="0" err="1"/>
              <a:t>Reporting</a:t>
            </a:r>
            <a:r>
              <a:rPr lang="pt-BR" sz="3600" dirty="0"/>
              <a:t> </a:t>
            </a:r>
            <a:r>
              <a:rPr lang="pt-BR" sz="3600" dirty="0" err="1"/>
              <a:t>within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Scholarship</a:t>
            </a:r>
            <a:r>
              <a:rPr lang="pt-BR" sz="3600" dirty="0"/>
              <a:t> </a:t>
            </a:r>
            <a:r>
              <a:rPr lang="pt-BR" sz="3600" dirty="0" err="1"/>
              <a:t>on</a:t>
            </a:r>
            <a:r>
              <a:rPr lang="pt-BR" sz="3600" dirty="0"/>
              <a:t> </a:t>
            </a:r>
            <a:r>
              <a:rPr lang="pt-BR" sz="3600" dirty="0" err="1"/>
              <a:t>Enforcement</a:t>
            </a:r>
            <a:r>
              <a:rPr lang="pt-BR" sz="3600" dirty="0"/>
              <a:t> </a:t>
            </a:r>
            <a:r>
              <a:rPr lang="pt-BR" sz="3600" dirty="0" err="1"/>
              <a:t>and</a:t>
            </a:r>
            <a:r>
              <a:rPr lang="pt-BR" sz="3600" dirty="0"/>
              <a:t> </a:t>
            </a:r>
            <a:r>
              <a:rPr lang="pt-BR" sz="3600" dirty="0" err="1"/>
              <a:t>Compliance</a:t>
            </a:r>
            <a:r>
              <a:rPr lang="pt-BR" sz="3600" dirty="0"/>
              <a:t> </a:t>
            </a:r>
            <a:r>
              <a:rPr lang="pt-BR" sz="3600" dirty="0" err="1"/>
              <a:t>with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Human</a:t>
            </a:r>
            <a:r>
              <a:rPr lang="pt-BR" sz="3600" dirty="0"/>
              <a:t> </a:t>
            </a:r>
            <a:r>
              <a:rPr lang="pt-BR" sz="3600" dirty="0" err="1"/>
              <a:t>Rights</a:t>
            </a:r>
            <a:endParaRPr lang="pt-B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FB129A-6E04-5044-A435-53EAC389ED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r>
              <a:rPr lang="pt-BR" dirty="0"/>
              <a:t>The </a:t>
            </a:r>
            <a:r>
              <a:rPr lang="pt-BR" dirty="0" err="1"/>
              <a:t>nature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i="1" dirty="0" err="1"/>
              <a:t>enforcement</a:t>
            </a:r>
            <a:r>
              <a:rPr lang="pt-BR" i="1" dirty="0"/>
              <a:t> </a:t>
            </a:r>
            <a:r>
              <a:rPr lang="pt-BR" i="1" dirty="0" err="1"/>
              <a:t>problem</a:t>
            </a:r>
            <a:r>
              <a:rPr lang="pt-BR" i="1" dirty="0"/>
              <a:t>, </a:t>
            </a:r>
            <a:r>
              <a:rPr lang="pt-BR" dirty="0" err="1"/>
              <a:t>at</a:t>
            </a:r>
            <a:r>
              <a:rPr lang="pt-BR" dirty="0"/>
              <a:t> </a:t>
            </a:r>
            <a:r>
              <a:rPr lang="pt-BR" dirty="0" err="1"/>
              <a:t>least</a:t>
            </a:r>
            <a:r>
              <a:rPr lang="pt-BR" dirty="0"/>
              <a:t> </a:t>
            </a:r>
            <a:r>
              <a:rPr lang="pt-BR" dirty="0" err="1"/>
              <a:t>three</a:t>
            </a:r>
            <a:r>
              <a:rPr lang="pt-BR" dirty="0"/>
              <a:t> approaches: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i="1" dirty="0"/>
              <a:t>The </a:t>
            </a:r>
            <a:r>
              <a:rPr lang="pt-BR" i="1" dirty="0" err="1"/>
              <a:t>Political</a:t>
            </a:r>
            <a:r>
              <a:rPr lang="pt-BR" i="1" dirty="0"/>
              <a:t> </a:t>
            </a:r>
            <a:r>
              <a:rPr lang="pt-BR" i="1" dirty="0" err="1"/>
              <a:t>Economy</a:t>
            </a:r>
            <a:r>
              <a:rPr lang="pt-BR" i="1" dirty="0"/>
              <a:t>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Enforcement</a:t>
            </a:r>
            <a:r>
              <a:rPr lang="pt-BR" i="1" dirty="0"/>
              <a:t> (George </a:t>
            </a:r>
            <a:r>
              <a:rPr lang="pt-BR" i="1" dirty="0" err="1"/>
              <a:t>Downs</a:t>
            </a:r>
            <a:r>
              <a:rPr lang="pt-BR" i="1" dirty="0"/>
              <a:t>; Michael Jones)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i="1" dirty="0"/>
              <a:t>The </a:t>
            </a:r>
            <a:r>
              <a:rPr lang="pt-BR" i="1" dirty="0" err="1"/>
              <a:t>Managerial</a:t>
            </a:r>
            <a:r>
              <a:rPr lang="pt-BR" i="1" dirty="0"/>
              <a:t> </a:t>
            </a:r>
            <a:r>
              <a:rPr lang="pt-BR" i="1" dirty="0" err="1"/>
              <a:t>Theory</a:t>
            </a:r>
            <a:r>
              <a:rPr lang="pt-BR" i="1" dirty="0"/>
              <a:t> (Abram </a:t>
            </a:r>
            <a:r>
              <a:rPr lang="pt-BR" i="1" dirty="0" err="1"/>
              <a:t>Chayes</a:t>
            </a:r>
            <a:r>
              <a:rPr lang="pt-BR" i="1" dirty="0"/>
              <a:t> </a:t>
            </a:r>
            <a:r>
              <a:rPr lang="pt-BR" i="1" dirty="0" err="1"/>
              <a:t>and</a:t>
            </a:r>
            <a:r>
              <a:rPr lang="pt-BR" i="1" dirty="0"/>
              <a:t> </a:t>
            </a:r>
            <a:r>
              <a:rPr lang="pt-BR" i="1" dirty="0" err="1"/>
              <a:t>Antonia</a:t>
            </a:r>
            <a:r>
              <a:rPr lang="pt-BR" i="1" dirty="0"/>
              <a:t> </a:t>
            </a:r>
            <a:r>
              <a:rPr lang="pt-BR" i="1" dirty="0" err="1"/>
              <a:t>Chayes</a:t>
            </a:r>
            <a:r>
              <a:rPr lang="pt-BR" i="1" dirty="0"/>
              <a:t>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i="1" dirty="0" err="1"/>
              <a:t>Contestational</a:t>
            </a:r>
            <a:r>
              <a:rPr lang="pt-BR" i="1" dirty="0"/>
              <a:t> approaches (Thomas Risse)</a:t>
            </a:r>
          </a:p>
          <a:p>
            <a:pPr marL="914400" lvl="1" indent="-457200">
              <a:buFont typeface="+mj-lt"/>
              <a:buAutoNum type="arabicParenR"/>
            </a:pPr>
            <a:r>
              <a:rPr lang="pt-BR" i="1" dirty="0"/>
              <a:t>In </a:t>
            </a:r>
            <a:r>
              <a:rPr lang="pt-BR" i="1" dirty="0" err="1"/>
              <a:t>addition</a:t>
            </a:r>
            <a:r>
              <a:rPr lang="pt-BR" i="1" dirty="0"/>
              <a:t>, Beth </a:t>
            </a:r>
            <a:r>
              <a:rPr lang="pt-BR" i="1" dirty="0" err="1"/>
              <a:t>Simmons</a:t>
            </a:r>
            <a:r>
              <a:rPr lang="pt-BR" i="1" dirty="0"/>
              <a:t> </a:t>
            </a:r>
            <a:r>
              <a:rPr lang="pt-BR" i="1" dirty="0" err="1"/>
              <a:t>on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role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domestic</a:t>
            </a:r>
            <a:r>
              <a:rPr lang="pt-BR" i="1" dirty="0"/>
              <a:t> </a:t>
            </a:r>
            <a:r>
              <a:rPr lang="pt-BR" i="1" dirty="0" err="1"/>
              <a:t>politics</a:t>
            </a:r>
            <a:r>
              <a:rPr lang="pt-BR" i="1" dirty="0"/>
              <a:t>!</a:t>
            </a: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947657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06689-B6F2-7149-ACD4-00A3FAFE74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Self-</a:t>
            </a:r>
            <a:r>
              <a:rPr lang="pt-BR" sz="3600" dirty="0" err="1"/>
              <a:t>Reporting</a:t>
            </a:r>
            <a:r>
              <a:rPr lang="pt-BR" sz="3600" dirty="0"/>
              <a:t> </a:t>
            </a:r>
            <a:r>
              <a:rPr lang="pt-BR" sz="3600" dirty="0" err="1"/>
              <a:t>within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Scholarship</a:t>
            </a:r>
            <a:r>
              <a:rPr lang="pt-BR" sz="3600" dirty="0"/>
              <a:t> </a:t>
            </a:r>
            <a:r>
              <a:rPr lang="pt-BR" sz="3600" dirty="0" err="1"/>
              <a:t>on</a:t>
            </a:r>
            <a:r>
              <a:rPr lang="pt-BR" sz="3600" dirty="0"/>
              <a:t> </a:t>
            </a:r>
            <a:r>
              <a:rPr lang="pt-BR" sz="3600" dirty="0" err="1"/>
              <a:t>Enforcement</a:t>
            </a:r>
            <a:r>
              <a:rPr lang="pt-BR" sz="3600" dirty="0"/>
              <a:t> </a:t>
            </a:r>
            <a:r>
              <a:rPr lang="pt-BR" sz="3600" dirty="0" err="1"/>
              <a:t>and</a:t>
            </a:r>
            <a:r>
              <a:rPr lang="pt-BR" sz="3600" dirty="0"/>
              <a:t> </a:t>
            </a:r>
            <a:r>
              <a:rPr lang="pt-BR" sz="3600" dirty="0" err="1"/>
              <a:t>Compliance</a:t>
            </a:r>
            <a:r>
              <a:rPr lang="pt-BR" sz="3600" dirty="0"/>
              <a:t> </a:t>
            </a:r>
            <a:r>
              <a:rPr lang="pt-BR" sz="3600" dirty="0" err="1"/>
              <a:t>with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Human</a:t>
            </a:r>
            <a:r>
              <a:rPr lang="pt-BR" sz="3600" dirty="0"/>
              <a:t> </a:t>
            </a:r>
            <a:r>
              <a:rPr lang="pt-BR" sz="3600" dirty="0" err="1"/>
              <a:t>Rights</a:t>
            </a:r>
            <a:endParaRPr lang="pt-BR" sz="3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0EC1A-F50E-CD4A-91F1-163B615248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t-BR" dirty="0"/>
          </a:p>
          <a:p>
            <a:r>
              <a:rPr lang="pt-BR" dirty="0" err="1"/>
              <a:t>Simmons</a:t>
            </a:r>
            <a:r>
              <a:rPr lang="pt-BR" dirty="0"/>
              <a:t>, “</a:t>
            </a:r>
            <a:r>
              <a:rPr lang="pt-BR" dirty="0" err="1"/>
              <a:t>Mobilizing</a:t>
            </a:r>
            <a:r>
              <a:rPr lang="pt-BR" dirty="0"/>
              <a:t> for </a:t>
            </a:r>
            <a:r>
              <a:rPr lang="pt-BR" dirty="0" err="1"/>
              <a:t>Human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”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 err="1"/>
              <a:t>Theories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commitment</a:t>
            </a:r>
            <a:endParaRPr lang="pt-BR" dirty="0"/>
          </a:p>
          <a:p>
            <a:pPr marL="1371600" lvl="2" indent="-457200">
              <a:buFont typeface="+mj-lt"/>
              <a:buAutoNum type="alphaLcPeriod"/>
            </a:pPr>
            <a:r>
              <a:rPr lang="pt-BR" sz="2400" dirty="0" err="1"/>
              <a:t>True</a:t>
            </a:r>
            <a:r>
              <a:rPr lang="pt-BR" sz="2400" dirty="0"/>
              <a:t> </a:t>
            </a:r>
            <a:r>
              <a:rPr lang="pt-BR" sz="2400" dirty="0" err="1"/>
              <a:t>ratifiers</a:t>
            </a:r>
            <a:endParaRPr lang="pt-BR" sz="2400" dirty="0"/>
          </a:p>
          <a:p>
            <a:pPr marL="1371600" lvl="2" indent="-457200">
              <a:buFont typeface="+mj-lt"/>
              <a:buAutoNum type="alphaLcPeriod"/>
            </a:pPr>
            <a:r>
              <a:rPr lang="pt-BR" sz="2400" dirty="0"/>
              <a:t>False positives</a:t>
            </a:r>
          </a:p>
          <a:p>
            <a:pPr marL="1371600" lvl="2" indent="-457200">
              <a:buFont typeface="+mj-lt"/>
              <a:buAutoNum type="alphaLcPeriod"/>
            </a:pPr>
            <a:r>
              <a:rPr lang="pt-BR" sz="2400" dirty="0"/>
              <a:t>False negatives</a:t>
            </a:r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err="1"/>
              <a:t>Theories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compliance</a:t>
            </a:r>
            <a:endParaRPr lang="pt-BR" dirty="0"/>
          </a:p>
          <a:p>
            <a:pPr lvl="2"/>
            <a:r>
              <a:rPr lang="pt-BR" sz="2400" dirty="0" err="1"/>
              <a:t>Great</a:t>
            </a:r>
            <a:r>
              <a:rPr lang="pt-BR" sz="2400" dirty="0"/>
              <a:t> </a:t>
            </a:r>
            <a:r>
              <a:rPr lang="pt-BR" sz="2400" dirty="0" err="1"/>
              <a:t>protagonism</a:t>
            </a:r>
            <a:r>
              <a:rPr lang="pt-BR" sz="2400" dirty="0"/>
              <a:t> for </a:t>
            </a:r>
            <a:r>
              <a:rPr lang="pt-BR" sz="2400" dirty="0" err="1"/>
              <a:t>socialization</a:t>
            </a:r>
            <a:r>
              <a:rPr lang="pt-BR" sz="2400" dirty="0"/>
              <a:t> </a:t>
            </a:r>
            <a:r>
              <a:rPr lang="pt-BR" sz="2400" dirty="0" err="1"/>
              <a:t>and</a:t>
            </a:r>
            <a:r>
              <a:rPr lang="pt-BR" sz="2400" dirty="0"/>
              <a:t> </a:t>
            </a:r>
            <a:r>
              <a:rPr lang="pt-BR" sz="2400" dirty="0" err="1"/>
              <a:t>domestic</a:t>
            </a:r>
            <a:r>
              <a:rPr lang="pt-BR" sz="2400" dirty="0"/>
              <a:t> </a:t>
            </a:r>
            <a:r>
              <a:rPr lang="pt-BR" sz="2400" dirty="0" err="1"/>
              <a:t>politics</a:t>
            </a:r>
            <a:endParaRPr lang="pt-BR" sz="2400" dirty="0"/>
          </a:p>
          <a:p>
            <a:endParaRPr lang="pt-BR" dirty="0"/>
          </a:p>
          <a:p>
            <a:r>
              <a:rPr lang="pt-BR" dirty="0" err="1"/>
              <a:t>Creamer</a:t>
            </a:r>
            <a:r>
              <a:rPr lang="pt-BR" dirty="0"/>
              <a:t> &amp; </a:t>
            </a:r>
            <a:r>
              <a:rPr lang="pt-BR" dirty="0" err="1"/>
              <a:t>Simmons</a:t>
            </a:r>
            <a:endParaRPr lang="pt-BR" dirty="0"/>
          </a:p>
          <a:p>
            <a:pPr marL="457200" lvl="1" indent="0">
              <a:buNone/>
            </a:pPr>
            <a:r>
              <a:rPr lang="pt-BR" dirty="0"/>
              <a:t> “The </a:t>
            </a:r>
            <a:r>
              <a:rPr lang="pt-BR" dirty="0" err="1"/>
              <a:t>Dynamic</a:t>
            </a:r>
            <a:r>
              <a:rPr lang="pt-BR" dirty="0"/>
              <a:t>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Periodic</a:t>
            </a:r>
            <a:r>
              <a:rPr lang="pt-BR" dirty="0"/>
              <a:t> </a:t>
            </a:r>
            <a:r>
              <a:rPr lang="pt-BR" dirty="0" err="1"/>
              <a:t>Review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Women’s</a:t>
            </a:r>
            <a:r>
              <a:rPr lang="pt-BR" dirty="0"/>
              <a:t> </a:t>
            </a:r>
            <a:r>
              <a:rPr lang="pt-BR" dirty="0" err="1"/>
              <a:t>Rights</a:t>
            </a:r>
            <a:r>
              <a:rPr lang="pt-BR" dirty="0"/>
              <a:t>”</a:t>
            </a:r>
          </a:p>
          <a:p>
            <a:pPr marL="457200" lvl="1" indent="0">
              <a:buNone/>
            </a:pPr>
            <a:r>
              <a:rPr lang="pt-BR" sz="2400" dirty="0"/>
              <a:t> “Do Self-</a:t>
            </a:r>
            <a:r>
              <a:rPr lang="pt-BR" sz="2400" dirty="0" err="1"/>
              <a:t>Reporting</a:t>
            </a:r>
            <a:r>
              <a:rPr lang="pt-BR" sz="2400" dirty="0"/>
              <a:t> Regimes </a:t>
            </a:r>
            <a:r>
              <a:rPr lang="pt-BR" sz="2400" dirty="0" err="1"/>
              <a:t>Matter</a:t>
            </a:r>
            <a:r>
              <a:rPr lang="pt-BR" sz="2400" dirty="0"/>
              <a:t>? </a:t>
            </a:r>
            <a:r>
              <a:rPr lang="pt-BR" sz="2400" dirty="0" err="1"/>
              <a:t>Evidence</a:t>
            </a:r>
            <a:r>
              <a:rPr lang="pt-BR" sz="2400" dirty="0"/>
              <a:t> </a:t>
            </a:r>
            <a:r>
              <a:rPr lang="pt-BR" sz="2400" dirty="0" err="1"/>
              <a:t>from</a:t>
            </a:r>
            <a:r>
              <a:rPr lang="pt-BR" sz="2400" dirty="0"/>
              <a:t> </a:t>
            </a:r>
            <a:r>
              <a:rPr lang="pt-BR" sz="2400" dirty="0" err="1"/>
              <a:t>the</a:t>
            </a:r>
            <a:r>
              <a:rPr lang="pt-BR" sz="2400" dirty="0"/>
              <a:t> </a:t>
            </a:r>
            <a:r>
              <a:rPr lang="pt-BR" sz="2400" dirty="0" err="1"/>
              <a:t>Convention</a:t>
            </a:r>
            <a:r>
              <a:rPr lang="pt-BR" sz="2400" dirty="0"/>
              <a:t> </a:t>
            </a:r>
            <a:r>
              <a:rPr lang="pt-BR" sz="2400" dirty="0" err="1"/>
              <a:t>Against</a:t>
            </a:r>
            <a:r>
              <a:rPr lang="pt-BR" sz="2400" dirty="0"/>
              <a:t> Torture”</a:t>
            </a:r>
          </a:p>
        </p:txBody>
      </p:sp>
    </p:spTree>
    <p:extLst>
      <p:ext uri="{BB962C8B-B14F-4D97-AF65-F5344CB8AC3E}">
        <p14:creationId xmlns:p14="http://schemas.microsoft.com/office/powerpoint/2010/main" val="3917694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4305B-3086-6C46-9498-67F5A20AD5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Self-</a:t>
            </a:r>
            <a:r>
              <a:rPr lang="pt-BR" sz="3600" dirty="0" err="1"/>
              <a:t>Reporting</a:t>
            </a:r>
            <a:r>
              <a:rPr lang="pt-BR" sz="3600" dirty="0"/>
              <a:t> </a:t>
            </a:r>
            <a:r>
              <a:rPr lang="pt-BR" sz="3600" dirty="0" err="1"/>
              <a:t>Under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Human</a:t>
            </a:r>
            <a:r>
              <a:rPr lang="pt-BR" sz="3600" dirty="0"/>
              <a:t> </a:t>
            </a:r>
            <a:r>
              <a:rPr lang="pt-BR" sz="3600" dirty="0" err="1"/>
              <a:t>Rights</a:t>
            </a:r>
            <a:r>
              <a:rPr lang="pt-BR" sz="3600" dirty="0"/>
              <a:t> </a:t>
            </a:r>
            <a:r>
              <a:rPr lang="pt-BR" sz="3600" dirty="0" err="1"/>
              <a:t>Treaties</a:t>
            </a:r>
            <a:endParaRPr lang="pt-BR" sz="36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9A09EB-269B-8041-A50E-31047D01BE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32500" lnSpcReduction="20000"/>
          </a:bodyPr>
          <a:lstStyle/>
          <a:p>
            <a:endParaRPr lang="pt-BR" dirty="0"/>
          </a:p>
          <a:p>
            <a:endParaRPr lang="pt-BR" dirty="0"/>
          </a:p>
          <a:p>
            <a:r>
              <a:rPr lang="pt-BR" sz="8600" dirty="0"/>
              <a:t>The </a:t>
            </a:r>
            <a:r>
              <a:rPr lang="pt-BR" sz="8600" dirty="0" err="1"/>
              <a:t>empirical</a:t>
            </a:r>
            <a:r>
              <a:rPr lang="pt-BR" sz="8600" dirty="0"/>
              <a:t> </a:t>
            </a:r>
            <a:r>
              <a:rPr lang="pt-BR" sz="8600" dirty="0" err="1"/>
              <a:t>analysis</a:t>
            </a:r>
            <a:r>
              <a:rPr lang="pt-BR" sz="8600" dirty="0"/>
              <a:t>:</a:t>
            </a:r>
          </a:p>
          <a:p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CB8E9-D00F-4E4B-9082-3149AC8D5DB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lvl="1"/>
            <a:r>
              <a:rPr lang="pt-BR" dirty="0"/>
              <a:t>Four </a:t>
            </a:r>
            <a:r>
              <a:rPr lang="pt-BR" dirty="0" err="1"/>
              <a:t>treaty</a:t>
            </a:r>
            <a:r>
              <a:rPr lang="pt-BR" dirty="0"/>
              <a:t> regimes: </a:t>
            </a:r>
          </a:p>
          <a:p>
            <a:pPr lvl="2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sz="2400" dirty="0"/>
              <a:t>ICCPR, CEDAW, CAT </a:t>
            </a:r>
            <a:r>
              <a:rPr lang="pt-BR" sz="2400" dirty="0" err="1"/>
              <a:t>and</a:t>
            </a:r>
            <a:r>
              <a:rPr lang="pt-BR" sz="2400" dirty="0"/>
              <a:t> CRC</a:t>
            </a:r>
          </a:p>
          <a:p>
            <a:pPr lvl="1"/>
            <a:r>
              <a:rPr lang="pt-BR" dirty="0" err="1"/>
              <a:t>Cut</a:t>
            </a:r>
            <a:r>
              <a:rPr lang="pt-BR" dirty="0"/>
              <a:t>-off dates: 2011 for CAT </a:t>
            </a:r>
            <a:r>
              <a:rPr lang="pt-BR" dirty="0" err="1"/>
              <a:t>and</a:t>
            </a:r>
            <a:r>
              <a:rPr lang="pt-BR" dirty="0"/>
              <a:t> 2014 for ICCPR, CEDAW </a:t>
            </a:r>
            <a:r>
              <a:rPr lang="pt-BR" dirty="0" err="1"/>
              <a:t>and</a:t>
            </a:r>
            <a:r>
              <a:rPr lang="pt-BR" dirty="0"/>
              <a:t> CRC</a:t>
            </a:r>
          </a:p>
          <a:p>
            <a:pPr lvl="1"/>
            <a:r>
              <a:rPr lang="pt-BR" dirty="0"/>
              <a:t>Regional </a:t>
            </a:r>
            <a:r>
              <a:rPr lang="pt-BR" dirty="0" err="1"/>
              <a:t>focus</a:t>
            </a:r>
            <a:r>
              <a:rPr lang="pt-BR" dirty="0"/>
              <a:t> </a:t>
            </a:r>
            <a:r>
              <a:rPr lang="pt-BR" dirty="0" err="1"/>
              <a:t>on</a:t>
            </a:r>
            <a:r>
              <a:rPr lang="pt-BR" dirty="0"/>
              <a:t> </a:t>
            </a:r>
            <a:r>
              <a:rPr lang="pt-BR" dirty="0" err="1"/>
              <a:t>Latin</a:t>
            </a:r>
            <a:r>
              <a:rPr lang="pt-BR" dirty="0"/>
              <a:t> </a:t>
            </a:r>
            <a:r>
              <a:rPr lang="pt-BR" dirty="0" err="1"/>
              <a:t>America</a:t>
            </a:r>
            <a:endParaRPr lang="pt-BR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26A6E8-4038-264C-86D0-F1E582BF79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32500" lnSpcReduction="20000"/>
          </a:bodyPr>
          <a:lstStyle/>
          <a:p>
            <a:r>
              <a:rPr lang="pt-BR" sz="8600" dirty="0" err="1"/>
              <a:t>Proposed</a:t>
            </a:r>
            <a:r>
              <a:rPr lang="pt-BR" sz="8600" dirty="0"/>
              <a:t> </a:t>
            </a:r>
            <a:r>
              <a:rPr lang="pt-BR" sz="8600" dirty="0" err="1"/>
              <a:t>indicators</a:t>
            </a:r>
            <a:r>
              <a:rPr lang="pt-BR" sz="8600" dirty="0"/>
              <a:t>:</a:t>
            </a:r>
          </a:p>
          <a:p>
            <a:endParaRPr lang="pt-BR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BB5865-21FC-5E4C-B010-8112467A513C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 err="1"/>
              <a:t>Quality</a:t>
            </a:r>
            <a:r>
              <a:rPr lang="pt-BR" dirty="0"/>
              <a:t> score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err="1"/>
              <a:t>Responsiveness</a:t>
            </a:r>
            <a:r>
              <a:rPr lang="pt-BR" dirty="0"/>
              <a:t> score</a:t>
            </a:r>
          </a:p>
          <a:p>
            <a:pPr marL="971550" lvl="1" indent="-514350">
              <a:buFont typeface="+mj-lt"/>
              <a:buAutoNum type="romanLcPeriod"/>
            </a:pPr>
            <a:r>
              <a:rPr lang="pt-BR" dirty="0" err="1"/>
              <a:t>Statistics</a:t>
            </a:r>
            <a:r>
              <a:rPr lang="pt-BR" dirty="0"/>
              <a:t> </a:t>
            </a:r>
            <a:r>
              <a:rPr lang="pt-BR" dirty="0" err="1"/>
              <a:t>content</a:t>
            </a:r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Shadow </a:t>
            </a:r>
            <a:r>
              <a:rPr lang="pt-BR" dirty="0" err="1"/>
              <a:t>reporting</a:t>
            </a:r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/>
              <a:t>Media </a:t>
            </a:r>
            <a:r>
              <a:rPr lang="pt-BR" dirty="0" err="1"/>
              <a:t>attention</a:t>
            </a:r>
            <a:endParaRPr lang="pt-BR" dirty="0"/>
          </a:p>
          <a:p>
            <a:pPr marL="971550" lvl="1" indent="-514350">
              <a:buFont typeface="+mj-lt"/>
              <a:buAutoNum type="romanLcPeriod"/>
            </a:pPr>
            <a:r>
              <a:rPr lang="pt-BR" dirty="0" err="1"/>
              <a:t>Contribution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law</a:t>
            </a:r>
            <a:r>
              <a:rPr lang="pt-BR" dirty="0"/>
              <a:t> </a:t>
            </a:r>
            <a:r>
              <a:rPr lang="pt-BR" dirty="0" err="1"/>
              <a:t>development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2353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4852730D-E152-214E-872E-C35E9E50A5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Self-</a:t>
            </a:r>
            <a:r>
              <a:rPr lang="pt-BR" sz="3600" dirty="0" err="1"/>
              <a:t>Reporting</a:t>
            </a:r>
            <a:r>
              <a:rPr lang="pt-BR" sz="3600" dirty="0"/>
              <a:t> </a:t>
            </a:r>
            <a:r>
              <a:rPr lang="pt-BR" sz="3600" dirty="0" err="1"/>
              <a:t>Under</a:t>
            </a:r>
            <a:r>
              <a:rPr lang="pt-BR" sz="3600" dirty="0"/>
              <a:t> </a:t>
            </a:r>
            <a:r>
              <a:rPr lang="pt-BR" sz="3600" dirty="0" err="1"/>
              <a:t>International</a:t>
            </a:r>
            <a:r>
              <a:rPr lang="pt-BR" sz="3600" dirty="0"/>
              <a:t> </a:t>
            </a:r>
            <a:r>
              <a:rPr lang="pt-BR" sz="3600" dirty="0" err="1"/>
              <a:t>Human</a:t>
            </a:r>
            <a:r>
              <a:rPr lang="pt-BR" sz="3600" dirty="0"/>
              <a:t> </a:t>
            </a:r>
            <a:r>
              <a:rPr lang="pt-BR" sz="3600" dirty="0" err="1"/>
              <a:t>Rights</a:t>
            </a:r>
            <a:r>
              <a:rPr lang="pt-BR" sz="3600" dirty="0"/>
              <a:t> </a:t>
            </a:r>
            <a:r>
              <a:rPr lang="pt-BR" sz="3600" dirty="0" err="1"/>
              <a:t>Treaties</a:t>
            </a:r>
            <a:r>
              <a:rPr lang="pt-BR" sz="1600" dirty="0"/>
              <a:t>*</a:t>
            </a:r>
            <a:endParaRPr lang="pt-BR" sz="3600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97369D0-7138-1A40-8872-879DF94FE4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  <a:p>
            <a:r>
              <a:rPr lang="pt-BR" dirty="0" err="1"/>
              <a:t>Take</a:t>
            </a:r>
            <a:r>
              <a:rPr lang="pt-BR" dirty="0"/>
              <a:t> </a:t>
            </a:r>
            <a:r>
              <a:rPr lang="pt-BR" dirty="0" err="1"/>
              <a:t>away</a:t>
            </a:r>
            <a:r>
              <a:rPr lang="pt-BR" dirty="0"/>
              <a:t> </a:t>
            </a:r>
            <a:r>
              <a:rPr lang="pt-BR" dirty="0" err="1"/>
              <a:t>messages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</a:t>
            </a:r>
            <a:r>
              <a:rPr lang="pt-BR" dirty="0" err="1"/>
              <a:t>trends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Overall, </a:t>
            </a:r>
            <a:r>
              <a:rPr lang="pt-BR" dirty="0" err="1"/>
              <a:t>indicators</a:t>
            </a:r>
            <a:r>
              <a:rPr lang="pt-BR" dirty="0"/>
              <a:t> </a:t>
            </a:r>
            <a:r>
              <a:rPr lang="pt-BR" dirty="0" err="1"/>
              <a:t>demonstrate</a:t>
            </a:r>
            <a:r>
              <a:rPr lang="pt-BR" dirty="0"/>
              <a:t> a positive </a:t>
            </a:r>
            <a:r>
              <a:rPr lang="pt-BR" dirty="0" err="1"/>
              <a:t>impact</a:t>
            </a:r>
            <a:r>
              <a:rPr lang="pt-BR" dirty="0"/>
              <a:t> </a:t>
            </a:r>
            <a:r>
              <a:rPr lang="pt-BR" dirty="0" err="1"/>
              <a:t>and</a:t>
            </a:r>
            <a:r>
              <a:rPr lang="pt-BR" dirty="0"/>
              <a:t> a </a:t>
            </a:r>
            <a:r>
              <a:rPr lang="pt-BR" dirty="0" err="1"/>
              <a:t>growing</a:t>
            </a:r>
            <a:r>
              <a:rPr lang="pt-BR" dirty="0"/>
              <a:t> </a:t>
            </a:r>
            <a:r>
              <a:rPr lang="pt-BR" dirty="0" err="1"/>
              <a:t>influence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identified</a:t>
            </a:r>
            <a:r>
              <a:rPr lang="pt-BR" dirty="0"/>
              <a:t> </a:t>
            </a:r>
            <a:r>
              <a:rPr lang="pt-BR" dirty="0" err="1"/>
              <a:t>mechanisms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err="1"/>
              <a:t>Evidence</a:t>
            </a:r>
            <a:r>
              <a:rPr lang="pt-BR" dirty="0"/>
              <a:t> </a:t>
            </a:r>
            <a:r>
              <a:rPr lang="pt-BR" dirty="0" err="1"/>
              <a:t>suggests</a:t>
            </a:r>
            <a:r>
              <a:rPr lang="pt-BR" dirty="0"/>
              <a:t> </a:t>
            </a:r>
            <a:r>
              <a:rPr lang="pt-BR" dirty="0" err="1"/>
              <a:t>that</a:t>
            </a:r>
            <a:r>
              <a:rPr lang="pt-BR" dirty="0"/>
              <a:t> self-</a:t>
            </a:r>
            <a:r>
              <a:rPr lang="pt-BR" dirty="0" err="1"/>
              <a:t>reporting</a:t>
            </a:r>
            <a:r>
              <a:rPr lang="pt-BR" dirty="0"/>
              <a:t> improves </a:t>
            </a:r>
            <a:r>
              <a:rPr lang="pt-BR" dirty="0" err="1"/>
              <a:t>rights</a:t>
            </a:r>
            <a:r>
              <a:rPr lang="pt-BR" dirty="0"/>
              <a:t> </a:t>
            </a:r>
            <a:r>
              <a:rPr lang="pt-BR" dirty="0" err="1"/>
              <a:t>protection</a:t>
            </a:r>
            <a:endParaRPr lang="pt-BR" dirty="0"/>
          </a:p>
          <a:p>
            <a:pPr lvl="1">
              <a:buFont typeface="Wingdings" pitchFamily="2" charset="2"/>
              <a:buChar char="Ø"/>
            </a:pPr>
            <a:r>
              <a:rPr lang="pt-BR" dirty="0"/>
              <a:t> </a:t>
            </a:r>
            <a:r>
              <a:rPr lang="pt-BR" dirty="0" err="1"/>
              <a:t>Six</a:t>
            </a:r>
            <a:r>
              <a:rPr lang="pt-BR" dirty="0"/>
              <a:t> </a:t>
            </a:r>
            <a:r>
              <a:rPr lang="pt-BR" dirty="0" err="1"/>
              <a:t>policy</a:t>
            </a:r>
            <a:r>
              <a:rPr lang="pt-BR" dirty="0"/>
              <a:t> </a:t>
            </a:r>
            <a:r>
              <a:rPr lang="pt-BR" dirty="0" err="1"/>
              <a:t>recommendations</a:t>
            </a:r>
            <a:r>
              <a:rPr lang="pt-BR" dirty="0"/>
              <a:t>, in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context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2020 </a:t>
            </a:r>
            <a:r>
              <a:rPr lang="pt-BR" dirty="0" err="1"/>
              <a:t>review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UN </a:t>
            </a:r>
            <a:r>
              <a:rPr lang="pt-BR" dirty="0" err="1"/>
              <a:t>Treaty</a:t>
            </a:r>
            <a:r>
              <a:rPr lang="pt-BR" dirty="0"/>
              <a:t> </a:t>
            </a:r>
            <a:r>
              <a:rPr lang="pt-BR" dirty="0" err="1"/>
              <a:t>Body</a:t>
            </a:r>
            <a:r>
              <a:rPr lang="pt-BR" dirty="0"/>
              <a:t> System, </a:t>
            </a:r>
            <a:r>
              <a:rPr lang="pt-BR" dirty="0" err="1"/>
              <a:t>amongst</a:t>
            </a:r>
            <a:r>
              <a:rPr lang="pt-BR" dirty="0"/>
              <a:t> </a:t>
            </a:r>
            <a:r>
              <a:rPr lang="pt-BR" dirty="0" err="1"/>
              <a:t>them</a:t>
            </a:r>
            <a:r>
              <a:rPr lang="pt-BR" dirty="0"/>
              <a:t>:</a:t>
            </a:r>
          </a:p>
          <a:p>
            <a:pPr marL="1371600" lvl="2" indent="-4572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encourage</a:t>
            </a:r>
            <a:r>
              <a:rPr lang="pt-BR" dirty="0"/>
              <a:t> </a:t>
            </a:r>
            <a:r>
              <a:rPr lang="pt-BR" dirty="0" err="1"/>
              <a:t>reporting</a:t>
            </a:r>
            <a:endParaRPr lang="pt-BR" dirty="0"/>
          </a:p>
          <a:p>
            <a:pPr marL="1371600" lvl="2" indent="-4572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promote</a:t>
            </a:r>
            <a:r>
              <a:rPr lang="pt-BR" dirty="0"/>
              <a:t> a dialogue </a:t>
            </a:r>
            <a:r>
              <a:rPr lang="pt-BR" dirty="0" err="1"/>
              <a:t>that</a:t>
            </a:r>
            <a:r>
              <a:rPr lang="pt-BR" dirty="0"/>
              <a:t> </a:t>
            </a:r>
            <a:r>
              <a:rPr lang="pt-BR" dirty="0" err="1"/>
              <a:t>brings</a:t>
            </a:r>
            <a:r>
              <a:rPr lang="pt-BR" dirty="0"/>
              <a:t> </a:t>
            </a:r>
            <a:r>
              <a:rPr lang="pt-BR" dirty="0" err="1"/>
              <a:t>about</a:t>
            </a:r>
            <a:r>
              <a:rPr lang="pt-BR" dirty="0"/>
              <a:t> </a:t>
            </a:r>
            <a:r>
              <a:rPr lang="pt-BR" dirty="0" err="1"/>
              <a:t>socialization</a:t>
            </a:r>
            <a:endParaRPr lang="pt-BR" dirty="0"/>
          </a:p>
          <a:p>
            <a:pPr marL="1371600" lvl="2" indent="-4572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rethink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composition</a:t>
            </a:r>
            <a:r>
              <a:rPr lang="pt-BR" dirty="0"/>
              <a:t> </a:t>
            </a:r>
            <a:r>
              <a:rPr lang="pt-BR" dirty="0" err="1"/>
              <a:t>of</a:t>
            </a:r>
            <a:r>
              <a:rPr lang="pt-BR" dirty="0"/>
              <a:t> </a:t>
            </a:r>
            <a:r>
              <a:rPr lang="pt-BR" dirty="0" err="1"/>
              <a:t>delegations</a:t>
            </a:r>
            <a:r>
              <a:rPr lang="pt-BR" dirty="0"/>
              <a:t> </a:t>
            </a:r>
            <a:r>
              <a:rPr lang="pt-BR" dirty="0" err="1"/>
              <a:t>sent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Geneva</a:t>
            </a:r>
            <a:endParaRPr lang="pt-BR" dirty="0"/>
          </a:p>
          <a:p>
            <a:pPr marL="1371600" lvl="2" indent="-457200">
              <a:buFont typeface="+mj-lt"/>
              <a:buAutoNum type="arabicPeriod"/>
            </a:pP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hold</a:t>
            </a:r>
            <a:r>
              <a:rPr lang="pt-BR" dirty="0"/>
              <a:t> meetings “</a:t>
            </a:r>
            <a:r>
              <a:rPr lang="pt-BR" dirty="0" err="1"/>
              <a:t>closer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the</a:t>
            </a:r>
            <a:r>
              <a:rPr lang="pt-BR" dirty="0"/>
              <a:t> </a:t>
            </a:r>
            <a:r>
              <a:rPr lang="pt-BR" dirty="0" err="1"/>
              <a:t>people</a:t>
            </a:r>
            <a:r>
              <a:rPr lang="pt-BR" dirty="0"/>
              <a:t>” </a:t>
            </a:r>
          </a:p>
        </p:txBody>
      </p:sp>
    </p:spTree>
    <p:extLst>
      <p:ext uri="{BB962C8B-B14F-4D97-AF65-F5344CB8AC3E}">
        <p14:creationId xmlns:p14="http://schemas.microsoft.com/office/powerpoint/2010/main" val="55801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5286</TotalTime>
  <Words>382</Words>
  <Application>Microsoft Macintosh PowerPoint</Application>
  <PresentationFormat>Widescreen</PresentationFormat>
  <Paragraphs>68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Bookman Old Style</vt:lpstr>
      <vt:lpstr>Calibri</vt:lpstr>
      <vt:lpstr>Calibri Light</vt:lpstr>
      <vt:lpstr>Wingdings</vt:lpstr>
      <vt:lpstr>Tema do Office</vt:lpstr>
      <vt:lpstr>Regimes Internacionais em Perspectiva Comparada – BRI0045</vt:lpstr>
      <vt:lpstr>Roteiro</vt:lpstr>
      <vt:lpstr>Self-Reporting Under International Human Rights Treaties</vt:lpstr>
      <vt:lpstr>Self-Reporting within the Scholarship on Enforcement and Compliance with International Human Rights</vt:lpstr>
      <vt:lpstr>Self-Reporting within the Scholarship on Enforcement and Compliance with International Human Rights</vt:lpstr>
      <vt:lpstr>Self-Reporting Under International Human Rights Treaties</vt:lpstr>
      <vt:lpstr>Self-Reporting Under International Human Rights Treaties*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Regimes Internacionais em Perspectiva Comparada – BRI0045</dc:title>
  <dc:creator>Cristiane</dc:creator>
  <cp:lastModifiedBy>Cristiane</cp:lastModifiedBy>
  <cp:revision>33</cp:revision>
  <dcterms:created xsi:type="dcterms:W3CDTF">2023-08-19T18:59:43Z</dcterms:created>
  <dcterms:modified xsi:type="dcterms:W3CDTF">2023-09-13T00:34:26Z</dcterms:modified>
</cp:coreProperties>
</file>