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517" r:id="rId2"/>
    <p:sldId id="606" r:id="rId3"/>
    <p:sldId id="605" r:id="rId4"/>
    <p:sldId id="607" r:id="rId5"/>
    <p:sldId id="604" r:id="rId6"/>
    <p:sldId id="610" r:id="rId7"/>
    <p:sldId id="472" r:id="rId8"/>
    <p:sldId id="570" r:id="rId9"/>
    <p:sldId id="571" r:id="rId10"/>
    <p:sldId id="572" r:id="rId11"/>
    <p:sldId id="608" r:id="rId12"/>
    <p:sldId id="573" r:id="rId13"/>
    <p:sldId id="611" r:id="rId14"/>
    <p:sldId id="612" r:id="rId15"/>
    <p:sldId id="266" r:id="rId16"/>
    <p:sldId id="567" r:id="rId17"/>
    <p:sldId id="288" r:id="rId18"/>
    <p:sldId id="291" r:id="rId19"/>
    <p:sldId id="355" r:id="rId20"/>
    <p:sldId id="282" r:id="rId21"/>
    <p:sldId id="396" r:id="rId22"/>
    <p:sldId id="367" r:id="rId23"/>
    <p:sldId id="294" r:id="rId24"/>
    <p:sldId id="296" r:id="rId25"/>
    <p:sldId id="295" r:id="rId26"/>
    <p:sldId id="302" r:id="rId27"/>
    <p:sldId id="263" r:id="rId28"/>
    <p:sldId id="503" r:id="rId29"/>
    <p:sldId id="450" r:id="rId30"/>
    <p:sldId id="451" r:id="rId31"/>
    <p:sldId id="442" r:id="rId32"/>
    <p:sldId id="443" r:id="rId33"/>
    <p:sldId id="444" r:id="rId34"/>
    <p:sldId id="445" r:id="rId35"/>
    <p:sldId id="613" r:id="rId36"/>
    <p:sldId id="448" r:id="rId37"/>
    <p:sldId id="446" r:id="rId38"/>
    <p:sldId id="614" r:id="rId39"/>
    <p:sldId id="449" r:id="rId40"/>
    <p:sldId id="504" r:id="rId41"/>
    <p:sldId id="298" r:id="rId42"/>
    <p:sldId id="505" r:id="rId43"/>
    <p:sldId id="506" r:id="rId44"/>
    <p:sldId id="507" r:id="rId45"/>
    <p:sldId id="508" r:id="rId46"/>
    <p:sldId id="509" r:id="rId47"/>
    <p:sldId id="325" r:id="rId48"/>
    <p:sldId id="510" r:id="rId49"/>
    <p:sldId id="323" r:id="rId50"/>
    <p:sldId id="264" r:id="rId51"/>
    <p:sldId id="326" r:id="rId52"/>
    <p:sldId id="511" r:id="rId53"/>
    <p:sldId id="512" r:id="rId54"/>
    <p:sldId id="318" r:id="rId55"/>
    <p:sldId id="319" r:id="rId56"/>
    <p:sldId id="321" r:id="rId57"/>
    <p:sldId id="317" r:id="rId58"/>
    <p:sldId id="322" r:id="rId59"/>
    <p:sldId id="327" r:id="rId60"/>
    <p:sldId id="328" r:id="rId61"/>
    <p:sldId id="333" r:id="rId62"/>
    <p:sldId id="329" r:id="rId63"/>
    <p:sldId id="335" r:id="rId64"/>
    <p:sldId id="334" r:id="rId65"/>
    <p:sldId id="348" r:id="rId66"/>
    <p:sldId id="341" r:id="rId67"/>
    <p:sldId id="339" r:id="rId68"/>
    <p:sldId id="336" r:id="rId69"/>
    <p:sldId id="337" r:id="rId70"/>
    <p:sldId id="342" r:id="rId71"/>
    <p:sldId id="349" r:id="rId72"/>
    <p:sldId id="354" r:id="rId73"/>
    <p:sldId id="352" r:id="rId74"/>
    <p:sldId id="351" r:id="rId75"/>
    <p:sldId id="353" r:id="rId76"/>
    <p:sldId id="345" r:id="rId77"/>
    <p:sldId id="350" r:id="rId78"/>
    <p:sldId id="609" r:id="rId79"/>
    <p:sldId id="514" r:id="rId80"/>
    <p:sldId id="358" r:id="rId81"/>
    <p:sldId id="568" r:id="rId82"/>
    <p:sldId id="347" r:id="rId83"/>
    <p:sldId id="346" r:id="rId84"/>
    <p:sldId id="453" r:id="rId85"/>
    <p:sldId id="399" r:id="rId86"/>
    <p:sldId id="484" r:id="rId87"/>
    <p:sldId id="485" r:id="rId88"/>
    <p:sldId id="486" r:id="rId89"/>
    <p:sldId id="489" r:id="rId90"/>
    <p:sldId id="498" r:id="rId91"/>
    <p:sldId id="499" r:id="rId92"/>
    <p:sldId id="500" r:id="rId93"/>
    <p:sldId id="565" r:id="rId94"/>
    <p:sldId id="501" r:id="rId95"/>
    <p:sldId id="502" r:id="rId96"/>
    <p:sldId id="515" r:id="rId97"/>
    <p:sldId id="378" r:id="rId98"/>
    <p:sldId id="376" r:id="rId99"/>
    <p:sldId id="379" r:id="rId100"/>
    <p:sldId id="516" r:id="rId101"/>
    <p:sldId id="380" r:id="rId102"/>
    <p:sldId id="381" r:id="rId103"/>
    <p:sldId id="403" r:id="rId104"/>
    <p:sldId id="402" r:id="rId105"/>
    <p:sldId id="404" r:id="rId106"/>
    <p:sldId id="599" r:id="rId107"/>
    <p:sldId id="579" r:id="rId108"/>
    <p:sldId id="382" r:id="rId109"/>
    <p:sldId id="406" r:id="rId110"/>
    <p:sldId id="408" r:id="rId111"/>
    <p:sldId id="391" r:id="rId112"/>
    <p:sldId id="383" r:id="rId113"/>
    <p:sldId id="385" r:id="rId114"/>
    <p:sldId id="426" r:id="rId115"/>
    <p:sldId id="439" r:id="rId116"/>
    <p:sldId id="615" r:id="rId117"/>
    <p:sldId id="594" r:id="rId118"/>
    <p:sldId id="595" r:id="rId119"/>
    <p:sldId id="597" r:id="rId120"/>
    <p:sldId id="390" r:id="rId121"/>
    <p:sldId id="616" r:id="rId122"/>
    <p:sldId id="413" r:id="rId123"/>
    <p:sldId id="578" r:id="rId124"/>
    <p:sldId id="590" r:id="rId125"/>
    <p:sldId id="591" r:id="rId126"/>
    <p:sldId id="580" r:id="rId127"/>
    <p:sldId id="593" r:id="rId128"/>
    <p:sldId id="598" r:id="rId129"/>
    <p:sldId id="617" r:id="rId130"/>
    <p:sldId id="419" r:id="rId131"/>
    <p:sldId id="574" r:id="rId132"/>
    <p:sldId id="424" r:id="rId133"/>
    <p:sldId id="584" r:id="rId134"/>
    <p:sldId id="585" r:id="rId135"/>
    <p:sldId id="601" r:id="rId136"/>
    <p:sldId id="603" r:id="rId137"/>
    <p:sldId id="602" r:id="rId1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>
      <p:cViewPr varScale="1">
        <p:scale>
          <a:sx n="110" d="100"/>
          <a:sy n="110" d="100"/>
        </p:scale>
        <p:origin x="516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dos\Curso%20-%20Votomassa\Figuras\Gr&#225;ficos%20-%20exempl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dos\Curso%20-%20Votomassa\Figuras\Gr&#225;ficos%20-%20exempl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OCUMENTOS%20-%20POLI-USP\ARTIGO%20-%20M&#201;TODOS%20DE%20CARACTERIZA&#199;&#195;O%20REOL&#211;GICA%20DE%20PASTAS%20COM%20AIA\Vicat%20x%20Calorimetria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OCUMENTOS%20-%20POLI-USP\EXTRAS\R&#212;MULO\Tempo%20de%20pega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ados\Congresso\ICCC-2011\FRESH%20AND%20HARDENED%20CHARACTERIZATION%20OF%20AIR-ENTRAINED%20CEMENT%20PASTES\Arquivos%20-%20AEA\Reologia\Reologia%20-%20modelos%20(0,2E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16229221347329"/>
          <c:y val="5.7060367454068242E-2"/>
          <c:w val="0.80939326334208228"/>
          <c:h val="0.7604545785943424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Planilha1!$T$4:$T$48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</c:numCache>
            </c:numRef>
          </c:xVal>
          <c:yVal>
            <c:numRef>
              <c:f>Planilha1!$U$4:$U$48</c:f>
              <c:numCache>
                <c:formatCode>General</c:formatCode>
                <c:ptCount val="45"/>
                <c:pt idx="0">
                  <c:v>6.25E-2</c:v>
                </c:pt>
                <c:pt idx="1">
                  <c:v>6.25E-2</c:v>
                </c:pt>
                <c:pt idx="2">
                  <c:v>6.25E-2</c:v>
                </c:pt>
                <c:pt idx="3">
                  <c:v>6.25E-2</c:v>
                </c:pt>
                <c:pt idx="4">
                  <c:v>6.25E-2</c:v>
                </c:pt>
                <c:pt idx="5">
                  <c:v>0.125</c:v>
                </c:pt>
                <c:pt idx="6">
                  <c:v>0.125</c:v>
                </c:pt>
                <c:pt idx="7">
                  <c:v>0.125</c:v>
                </c:pt>
                <c:pt idx="8">
                  <c:v>0.125</c:v>
                </c:pt>
                <c:pt idx="9">
                  <c:v>0.125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0.125</c:v>
                </c:pt>
                <c:pt idx="36">
                  <c:v>0.125</c:v>
                </c:pt>
                <c:pt idx="37">
                  <c:v>0.125</c:v>
                </c:pt>
                <c:pt idx="38">
                  <c:v>0.125</c:v>
                </c:pt>
                <c:pt idx="39">
                  <c:v>0.125</c:v>
                </c:pt>
                <c:pt idx="40">
                  <c:v>6.25E-2</c:v>
                </c:pt>
                <c:pt idx="41">
                  <c:v>6.25E-2</c:v>
                </c:pt>
                <c:pt idx="42">
                  <c:v>6.25E-2</c:v>
                </c:pt>
                <c:pt idx="43">
                  <c:v>6.25E-2</c:v>
                </c:pt>
                <c:pt idx="44">
                  <c:v>6.25E-2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D9-4343-8DC6-38D51A5A9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7112239"/>
        <c:axId val="1275864607"/>
      </c:scatterChart>
      <c:valAx>
        <c:axId val="2057112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5864607"/>
        <c:crosses val="autoZero"/>
        <c:crossBetween val="midCat"/>
      </c:valAx>
      <c:valAx>
        <c:axId val="127586460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Taxa de cisalhamento (s</a:t>
                </a:r>
                <a:r>
                  <a:rPr lang="en-US" baseline="30000"/>
                  <a:t>-1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571122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ysClr val="windowText" lastClr="000000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0766485315164"/>
          <c:y val="5.1400554097404488E-2"/>
          <c:w val="0.82114222477157262"/>
          <c:h val="0.76118802857976164"/>
        </c:manualLayout>
      </c:layout>
      <c:scatterChart>
        <c:scatterStyle val="lineMarker"/>
        <c:varyColors val="0"/>
        <c:ser>
          <c:idx val="0"/>
          <c:order val="0"/>
          <c:tx>
            <c:strRef>
              <c:f>'Efeito da sed e perda de solv'!$B$5</c:f>
              <c:strCache>
                <c:ptCount val="1"/>
                <c:pt idx="0">
                  <c:v>Normal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22225">
                <a:prstDash val="dashDot"/>
              </a:ln>
            </c:spPr>
            <c:trendlineType val="power"/>
            <c:forward val="100"/>
            <c:backward val="50"/>
            <c:dispRSqr val="0"/>
            <c:dispEq val="0"/>
          </c:trendline>
          <c:xVal>
            <c:numRef>
              <c:f>'Efeito da sed e perda de solv'!$A$7:$A$22</c:f>
              <c:numCache>
                <c:formatCode>General</c:formatCode>
                <c:ptCount val="1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153</c:v>
                </c:pt>
                <c:pt idx="11">
                  <c:v>156</c:v>
                </c:pt>
                <c:pt idx="12">
                  <c:v>160</c:v>
                </c:pt>
                <c:pt idx="13">
                  <c:v>165</c:v>
                </c:pt>
                <c:pt idx="14">
                  <c:v>180</c:v>
                </c:pt>
                <c:pt idx="15">
                  <c:v>195</c:v>
                </c:pt>
              </c:numCache>
            </c:numRef>
          </c:xVal>
          <c:yVal>
            <c:numRef>
              <c:f>'Efeito da sed e perda de solv'!$B$7:$B$22</c:f>
              <c:numCache>
                <c:formatCode>General</c:formatCode>
                <c:ptCount val="16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8.5</c:v>
                </c:pt>
                <c:pt idx="4">
                  <c:v>9.5</c:v>
                </c:pt>
                <c:pt idx="5">
                  <c:v>10.25</c:v>
                </c:pt>
                <c:pt idx="6">
                  <c:v>11</c:v>
                </c:pt>
                <c:pt idx="7">
                  <c:v>11.8</c:v>
                </c:pt>
                <c:pt idx="8">
                  <c:v>12.5</c:v>
                </c:pt>
                <c:pt idx="9">
                  <c:v>13</c:v>
                </c:pt>
                <c:pt idx="13">
                  <c:v>13.5</c:v>
                </c:pt>
                <c:pt idx="14">
                  <c:v>14</c:v>
                </c:pt>
                <c:pt idx="15">
                  <c:v>14.5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9BA-4836-A347-61804DF590F9}"/>
            </c:ext>
          </c:extLst>
        </c:ser>
        <c:ser>
          <c:idx val="2"/>
          <c:order val="1"/>
          <c:tx>
            <c:strRef>
              <c:f>'Efeito da sed e perda de solv'!$D$5</c:f>
              <c:strCache>
                <c:ptCount val="1"/>
                <c:pt idx="0">
                  <c:v>Sedimentação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ysClr val="window" lastClr="FFFFFF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marker>
          <c:trendline>
            <c:spPr>
              <a:ln w="15875"/>
            </c:spPr>
            <c:trendlineType val="poly"/>
            <c:order val="6"/>
            <c:backward val="20"/>
            <c:intercept val="1"/>
            <c:dispRSqr val="0"/>
            <c:dispEq val="0"/>
          </c:trendline>
          <c:xVal>
            <c:numRef>
              <c:f>'Efeito da sed e perda de solv'!$A$7:$A$22</c:f>
              <c:numCache>
                <c:formatCode>General</c:formatCode>
                <c:ptCount val="1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153</c:v>
                </c:pt>
                <c:pt idx="11">
                  <c:v>156</c:v>
                </c:pt>
                <c:pt idx="12">
                  <c:v>160</c:v>
                </c:pt>
                <c:pt idx="13">
                  <c:v>165</c:v>
                </c:pt>
                <c:pt idx="14">
                  <c:v>180</c:v>
                </c:pt>
                <c:pt idx="15">
                  <c:v>195</c:v>
                </c:pt>
              </c:numCache>
            </c:numRef>
          </c:xVal>
          <c:yVal>
            <c:numRef>
              <c:f>'Efeito da sed e perda de solv'!$D$7:$D$22</c:f>
              <c:numCache>
                <c:formatCode>General</c:formatCode>
                <c:ptCount val="16"/>
                <c:pt idx="0">
                  <c:v>4</c:v>
                </c:pt>
                <c:pt idx="1">
                  <c:v>5.9</c:v>
                </c:pt>
                <c:pt idx="2">
                  <c:v>6.8</c:v>
                </c:pt>
                <c:pt idx="3">
                  <c:v>8.1</c:v>
                </c:pt>
                <c:pt idx="4">
                  <c:v>9</c:v>
                </c:pt>
                <c:pt idx="5">
                  <c:v>9.8000000000000007</c:v>
                </c:pt>
                <c:pt idx="6">
                  <c:v>10.5</c:v>
                </c:pt>
                <c:pt idx="7">
                  <c:v>11</c:v>
                </c:pt>
                <c:pt idx="8">
                  <c:v>11.8</c:v>
                </c:pt>
                <c:pt idx="9">
                  <c:v>14</c:v>
                </c:pt>
                <c:pt idx="10">
                  <c:v>16</c:v>
                </c:pt>
                <c:pt idx="11">
                  <c:v>18</c:v>
                </c:pt>
                <c:pt idx="12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9BA-4836-A347-61804DF590F9}"/>
            </c:ext>
          </c:extLst>
        </c:ser>
        <c:ser>
          <c:idx val="1"/>
          <c:order val="2"/>
          <c:tx>
            <c:strRef>
              <c:f>'Efeito da sed e perda de solv'!$C$5</c:f>
              <c:strCache>
                <c:ptCount val="1"/>
                <c:pt idx="0">
                  <c:v>Perda de solvente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22225">
                <a:prstDash val="sysDot"/>
              </a:ln>
            </c:spPr>
            <c:trendlineType val="power"/>
            <c:forward val="100"/>
            <c:backward val="60"/>
            <c:dispRSqr val="0"/>
            <c:dispEq val="0"/>
          </c:trendline>
          <c:xVal>
            <c:numRef>
              <c:f>'Efeito da sed e perda de solv'!$A$7:$A$22</c:f>
              <c:numCache>
                <c:formatCode>General</c:formatCode>
                <c:ptCount val="1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153</c:v>
                </c:pt>
                <c:pt idx="11">
                  <c:v>156</c:v>
                </c:pt>
                <c:pt idx="12">
                  <c:v>160</c:v>
                </c:pt>
                <c:pt idx="13">
                  <c:v>165</c:v>
                </c:pt>
                <c:pt idx="14">
                  <c:v>180</c:v>
                </c:pt>
                <c:pt idx="15">
                  <c:v>195</c:v>
                </c:pt>
              </c:numCache>
            </c:numRef>
          </c:xVal>
          <c:yVal>
            <c:numRef>
              <c:f>'Efeito da sed e perda de solv'!$C$7:$C$22</c:f>
              <c:numCache>
                <c:formatCode>General</c:formatCode>
                <c:ptCount val="16"/>
                <c:pt idx="0">
                  <c:v>4</c:v>
                </c:pt>
                <c:pt idx="1">
                  <c:v>6.2</c:v>
                </c:pt>
                <c:pt idx="2">
                  <c:v>7.3</c:v>
                </c:pt>
                <c:pt idx="3">
                  <c:v>8.9</c:v>
                </c:pt>
                <c:pt idx="4">
                  <c:v>10</c:v>
                </c:pt>
                <c:pt idx="5">
                  <c:v>10.850000000000016</c:v>
                </c:pt>
                <c:pt idx="6">
                  <c:v>12</c:v>
                </c:pt>
                <c:pt idx="7">
                  <c:v>12.6</c:v>
                </c:pt>
                <c:pt idx="8">
                  <c:v>13.4</c:v>
                </c:pt>
                <c:pt idx="9">
                  <c:v>13.9</c:v>
                </c:pt>
                <c:pt idx="13">
                  <c:v>14.6</c:v>
                </c:pt>
                <c:pt idx="14">
                  <c:v>15.2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9BA-4836-A347-61804DF59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818176"/>
        <c:axId val="102699392"/>
      </c:scatterChart>
      <c:valAx>
        <c:axId val="148818176"/>
        <c:scaling>
          <c:orientation val="minMax"/>
          <c:max val="200"/>
          <c:min val="0"/>
        </c:scaling>
        <c:delete val="0"/>
        <c:axPos val="b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Taxa</a:t>
                </a:r>
                <a:r>
                  <a:rPr lang="en-US" dirty="0"/>
                  <a:t> de </a:t>
                </a:r>
                <a:r>
                  <a:rPr lang="en-US" dirty="0" err="1"/>
                  <a:t>cisalhamento</a:t>
                </a:r>
                <a:r>
                  <a:rPr lang="en-US" dirty="0"/>
                  <a:t> (s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102699392"/>
        <c:crosses val="autoZero"/>
        <c:crossBetween val="midCat"/>
        <c:majorUnit val="50"/>
        <c:minorUnit val="10"/>
      </c:valAx>
      <c:valAx>
        <c:axId val="102699392"/>
        <c:scaling>
          <c:orientation val="minMax"/>
          <c:max val="20"/>
          <c:min val="0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Tensão de cisalhamento (Pa)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48818176"/>
        <c:crosses val="autoZero"/>
        <c:crossBetween val="midCat"/>
        <c:majorUnit val="5"/>
        <c:minorUnit val="1"/>
      </c:valAx>
      <c:spPr>
        <a:ln>
          <a:solidFill>
            <a:sysClr val="windowText" lastClr="000000"/>
          </a:solidFill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8688888888888891"/>
          <c:y val="8.2949475065616798E-2"/>
          <c:w val="0.33043727150000374"/>
          <c:h val="0.21904709827938212"/>
        </c:manualLayout>
      </c:layout>
      <c:overlay val="0"/>
      <c:spPr>
        <a:solidFill>
          <a:sysClr val="window" lastClr="FFFFFF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4480863816104"/>
          <c:y val="5.1400554097404488E-2"/>
          <c:w val="0.86625792888890352"/>
          <c:h val="0.79494342172715959"/>
        </c:manualLayout>
      </c:layout>
      <c:scatterChart>
        <c:scatterStyle val="lineMarker"/>
        <c:varyColors val="0"/>
        <c:ser>
          <c:idx val="0"/>
          <c:order val="0"/>
          <c:tx>
            <c:strRef>
              <c:f>'Aquecimento por cisalhamento'!$B$6</c:f>
              <c:strCache>
                <c:ptCount val="1"/>
                <c:pt idx="0">
                  <c:v>Real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22225">
                <a:prstDash val="dashDot"/>
              </a:ln>
            </c:spPr>
            <c:trendlineType val="power"/>
            <c:forward val="100"/>
            <c:backward val="50"/>
            <c:dispRSqr val="0"/>
            <c:dispEq val="0"/>
          </c:trendline>
          <c:trendline>
            <c:spPr>
              <a:ln w="19050">
                <a:prstDash val="dash"/>
              </a:ln>
            </c:spPr>
            <c:trendlineType val="linear"/>
            <c:forward val="100"/>
            <c:dispRSqr val="0"/>
            <c:dispEq val="0"/>
          </c:trendline>
          <c:xVal>
            <c:numRef>
              <c:f>'Aquecimento por cisalhamento'!$A$7:$A$22</c:f>
              <c:numCache>
                <c:formatCode>General</c:formatCode>
                <c:ptCount val="16"/>
                <c:pt idx="0">
                  <c:v>0</c:v>
                </c:pt>
                <c:pt idx="1">
                  <c:v>28</c:v>
                </c:pt>
                <c:pt idx="2">
                  <c:v>256</c:v>
                </c:pt>
                <c:pt idx="3">
                  <c:v>512</c:v>
                </c:pt>
              </c:numCache>
            </c:numRef>
          </c:xVal>
          <c:yVal>
            <c:numRef>
              <c:f>'Aquecimento por cisalhamento'!$B$7:$B$22</c:f>
              <c:numCache>
                <c:formatCode>General</c:formatCode>
                <c:ptCount val="16"/>
                <c:pt idx="0">
                  <c:v>0</c:v>
                </c:pt>
                <c:pt idx="1">
                  <c:v>28</c:v>
                </c:pt>
                <c:pt idx="2">
                  <c:v>256</c:v>
                </c:pt>
                <c:pt idx="3">
                  <c:v>512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ED6-4A94-AD1B-573699046EF8}"/>
            </c:ext>
          </c:extLst>
        </c:ser>
        <c:ser>
          <c:idx val="1"/>
          <c:order val="1"/>
          <c:tx>
            <c:strRef>
              <c:f>'Aquecimento por cisalhamento'!$C$6</c:f>
              <c:strCache>
                <c:ptCount val="1"/>
                <c:pt idx="0">
                  <c:v>Medido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22225">
                <a:prstDash val="sysDot"/>
              </a:ln>
            </c:spPr>
            <c:trendlineType val="power"/>
            <c:forward val="100"/>
            <c:backward val="60"/>
            <c:dispRSqr val="0"/>
            <c:dispEq val="0"/>
          </c:trendline>
          <c:trendline>
            <c:spPr>
              <a:ln w="19050"/>
            </c:spPr>
            <c:trendlineType val="poly"/>
            <c:order val="2"/>
            <c:forward val="100"/>
            <c:dispRSqr val="0"/>
            <c:dispEq val="0"/>
          </c:trendline>
          <c:xVal>
            <c:numRef>
              <c:f>'Aquecimento por cisalhamento'!$A$7:$A$22</c:f>
              <c:numCache>
                <c:formatCode>General</c:formatCode>
                <c:ptCount val="16"/>
                <c:pt idx="0">
                  <c:v>0</c:v>
                </c:pt>
                <c:pt idx="1">
                  <c:v>28</c:v>
                </c:pt>
                <c:pt idx="2">
                  <c:v>256</c:v>
                </c:pt>
                <c:pt idx="3">
                  <c:v>512</c:v>
                </c:pt>
              </c:numCache>
            </c:numRef>
          </c:xVal>
          <c:yVal>
            <c:numRef>
              <c:f>'Aquecimento por cisalhamento'!$C$7:$C$22</c:f>
              <c:numCache>
                <c:formatCode>General</c:formatCode>
                <c:ptCount val="16"/>
                <c:pt idx="0">
                  <c:v>0</c:v>
                </c:pt>
                <c:pt idx="1">
                  <c:v>27</c:v>
                </c:pt>
                <c:pt idx="2">
                  <c:v>245</c:v>
                </c:pt>
                <c:pt idx="3">
                  <c:v>460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ED6-4A94-AD1B-573699046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58656"/>
        <c:axId val="102842752"/>
      </c:scatterChart>
      <c:valAx>
        <c:axId val="102758656"/>
        <c:scaling>
          <c:orientation val="minMax"/>
          <c:max val="6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Taxa de cisalhamento</a:t>
                </a:r>
              </a:p>
            </c:rich>
          </c:tx>
          <c:layout>
            <c:manualLayout>
              <c:xMode val="edge"/>
              <c:yMode val="edge"/>
              <c:x val="0.31729947303639383"/>
              <c:y val="0.88009937868388588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chemeClr val="tx1"/>
            </a:solidFill>
          </a:ln>
        </c:spPr>
        <c:crossAx val="102842752"/>
        <c:crosses val="autoZero"/>
        <c:crossBetween val="midCat"/>
      </c:valAx>
      <c:valAx>
        <c:axId val="10284275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Tensão de cisalhamento</a:t>
                </a:r>
              </a:p>
            </c:rich>
          </c:tx>
          <c:layout>
            <c:manualLayout>
              <c:xMode val="edge"/>
              <c:yMode val="edge"/>
              <c:x val="1.9456528401532735E-2"/>
              <c:y val="7.0106624769386228E-2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02758656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2554916201024771"/>
          <c:y val="0.33146671601491307"/>
          <c:w val="0.24328726060098041"/>
          <c:h val="0.20204518354590462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95567442561723E-2"/>
          <c:y val="5.1400554097404488E-2"/>
          <c:w val="0.86099823241066586"/>
          <c:h val="0.83291809265487715"/>
        </c:manualLayout>
      </c:layout>
      <c:scatterChart>
        <c:scatterStyle val="lineMarker"/>
        <c:varyColors val="0"/>
        <c:ser>
          <c:idx val="0"/>
          <c:order val="0"/>
          <c:tx>
            <c:strRef>
              <c:f>'Reações químicas'!$B$6</c:f>
              <c:strCache>
                <c:ptCount val="1"/>
                <c:pt idx="0">
                  <c:v>15 minutos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'Reações químicas'!$A$7:$A$27</c:f>
              <c:numCache>
                <c:formatCode>General</c:formatCode>
                <c:ptCount val="21"/>
                <c:pt idx="0">
                  <c:v>6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6</c:v>
                </c:pt>
              </c:numCache>
            </c:numRef>
          </c:xVal>
          <c:yVal>
            <c:numRef>
              <c:f>'Reações químicas'!$B$7:$B$27</c:f>
              <c:numCache>
                <c:formatCode>General</c:formatCode>
                <c:ptCount val="21"/>
                <c:pt idx="0">
                  <c:v>120</c:v>
                </c:pt>
                <c:pt idx="1">
                  <c:v>82</c:v>
                </c:pt>
                <c:pt idx="2">
                  <c:v>60</c:v>
                </c:pt>
                <c:pt idx="3">
                  <c:v>48</c:v>
                </c:pt>
                <c:pt idx="4">
                  <c:v>40</c:v>
                </c:pt>
                <c:pt idx="5">
                  <c:v>35</c:v>
                </c:pt>
                <c:pt idx="6">
                  <c:v>32</c:v>
                </c:pt>
                <c:pt idx="7">
                  <c:v>30</c:v>
                </c:pt>
                <c:pt idx="8">
                  <c:v>27</c:v>
                </c:pt>
                <c:pt idx="9">
                  <c:v>25</c:v>
                </c:pt>
                <c:pt idx="10">
                  <c:v>24</c:v>
                </c:pt>
                <c:pt idx="11">
                  <c:v>23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27</c:v>
                </c:pt>
                <c:pt idx="16">
                  <c:v>32</c:v>
                </c:pt>
                <c:pt idx="17">
                  <c:v>36</c:v>
                </c:pt>
                <c:pt idx="18">
                  <c:v>45</c:v>
                </c:pt>
                <c:pt idx="19">
                  <c:v>62</c:v>
                </c:pt>
                <c:pt idx="20">
                  <c:v>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C8-4161-BE4D-1FFF049272B0}"/>
            </c:ext>
          </c:extLst>
        </c:ser>
        <c:ser>
          <c:idx val="1"/>
          <c:order val="1"/>
          <c:tx>
            <c:strRef>
              <c:f>'Reações químicas'!$C$6</c:f>
              <c:strCache>
                <c:ptCount val="1"/>
                <c:pt idx="0">
                  <c:v>60 minutos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'Reações químicas'!$A$7:$A$27</c:f>
              <c:numCache>
                <c:formatCode>General</c:formatCode>
                <c:ptCount val="21"/>
                <c:pt idx="0">
                  <c:v>6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6</c:v>
                </c:pt>
              </c:numCache>
            </c:numRef>
          </c:xVal>
          <c:yVal>
            <c:numRef>
              <c:f>'Reações químicas'!$C$7:$C$27</c:f>
              <c:numCache>
                <c:formatCode>General</c:formatCode>
                <c:ptCount val="21"/>
                <c:pt idx="0">
                  <c:v>200</c:v>
                </c:pt>
                <c:pt idx="1">
                  <c:v>157</c:v>
                </c:pt>
                <c:pt idx="2">
                  <c:v>130</c:v>
                </c:pt>
                <c:pt idx="3">
                  <c:v>113</c:v>
                </c:pt>
                <c:pt idx="4">
                  <c:v>100</c:v>
                </c:pt>
                <c:pt idx="5">
                  <c:v>90</c:v>
                </c:pt>
                <c:pt idx="6">
                  <c:v>82</c:v>
                </c:pt>
                <c:pt idx="7">
                  <c:v>75</c:v>
                </c:pt>
                <c:pt idx="8">
                  <c:v>67</c:v>
                </c:pt>
                <c:pt idx="9">
                  <c:v>60</c:v>
                </c:pt>
                <c:pt idx="10">
                  <c:v>59</c:v>
                </c:pt>
                <c:pt idx="11">
                  <c:v>53</c:v>
                </c:pt>
                <c:pt idx="12">
                  <c:v>55</c:v>
                </c:pt>
                <c:pt idx="13">
                  <c:v>61</c:v>
                </c:pt>
                <c:pt idx="14">
                  <c:v>62</c:v>
                </c:pt>
                <c:pt idx="15">
                  <c:v>67</c:v>
                </c:pt>
                <c:pt idx="16">
                  <c:v>72</c:v>
                </c:pt>
                <c:pt idx="17">
                  <c:v>81</c:v>
                </c:pt>
                <c:pt idx="18">
                  <c:v>90</c:v>
                </c:pt>
                <c:pt idx="19">
                  <c:v>107</c:v>
                </c:pt>
                <c:pt idx="20">
                  <c:v>130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C8-4161-BE4D-1FFF049272B0}"/>
            </c:ext>
          </c:extLst>
        </c:ser>
        <c:ser>
          <c:idx val="2"/>
          <c:order val="2"/>
          <c:tx>
            <c:strRef>
              <c:f>'Reações químicas'!$D$6</c:f>
              <c:strCache>
                <c:ptCount val="1"/>
                <c:pt idx="0">
                  <c:v>150 minutos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ysClr val="window" lastClr="FFFFFF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marker>
          <c:xVal>
            <c:numRef>
              <c:f>'Reações químicas'!$A$7:$A$27</c:f>
              <c:numCache>
                <c:formatCode>General</c:formatCode>
                <c:ptCount val="21"/>
                <c:pt idx="0">
                  <c:v>6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6</c:v>
                </c:pt>
              </c:numCache>
            </c:numRef>
          </c:xVal>
          <c:yVal>
            <c:numRef>
              <c:f>'Reações químicas'!$D$7:$D$27</c:f>
              <c:numCache>
                <c:formatCode>General</c:formatCode>
                <c:ptCount val="21"/>
                <c:pt idx="0">
                  <c:v>300</c:v>
                </c:pt>
                <c:pt idx="1">
                  <c:v>250</c:v>
                </c:pt>
                <c:pt idx="2">
                  <c:v>230</c:v>
                </c:pt>
                <c:pt idx="3">
                  <c:v>213</c:v>
                </c:pt>
                <c:pt idx="4">
                  <c:v>195</c:v>
                </c:pt>
                <c:pt idx="5">
                  <c:v>180</c:v>
                </c:pt>
                <c:pt idx="6">
                  <c:v>175</c:v>
                </c:pt>
                <c:pt idx="7">
                  <c:v>167</c:v>
                </c:pt>
                <c:pt idx="8">
                  <c:v>160</c:v>
                </c:pt>
                <c:pt idx="9">
                  <c:v>155</c:v>
                </c:pt>
                <c:pt idx="10">
                  <c:v>150</c:v>
                </c:pt>
                <c:pt idx="11">
                  <c:v>145</c:v>
                </c:pt>
                <c:pt idx="12">
                  <c:v>140</c:v>
                </c:pt>
                <c:pt idx="13">
                  <c:v>138</c:v>
                </c:pt>
                <c:pt idx="14">
                  <c:v>138</c:v>
                </c:pt>
                <c:pt idx="15">
                  <c:v>140</c:v>
                </c:pt>
                <c:pt idx="16">
                  <c:v>145</c:v>
                </c:pt>
                <c:pt idx="17">
                  <c:v>146</c:v>
                </c:pt>
                <c:pt idx="18">
                  <c:v>150</c:v>
                </c:pt>
                <c:pt idx="19">
                  <c:v>165</c:v>
                </c:pt>
                <c:pt idx="20">
                  <c:v>210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C8-4161-BE4D-1FFF04927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951168"/>
        <c:axId val="129962752"/>
      </c:scatterChart>
      <c:valAx>
        <c:axId val="102951168"/>
        <c:scaling>
          <c:orientation val="minMax"/>
          <c:max val="1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Taxa de cisalhamento</a:t>
                </a:r>
              </a:p>
            </c:rich>
          </c:tx>
          <c:layout>
            <c:manualLayout>
              <c:xMode val="edge"/>
              <c:yMode val="edge"/>
              <c:x val="0.36989643781879206"/>
              <c:y val="0.90541582596902659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chemeClr val="tx1"/>
            </a:solidFill>
          </a:ln>
        </c:spPr>
        <c:crossAx val="129962752"/>
        <c:crosses val="autoZero"/>
        <c:crossBetween val="midCat"/>
      </c:valAx>
      <c:valAx>
        <c:axId val="129962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Viscosidade</a:t>
                </a:r>
              </a:p>
            </c:rich>
          </c:tx>
          <c:layout>
            <c:manualLayout>
              <c:xMode val="edge"/>
              <c:yMode val="edge"/>
              <c:x val="1.6826680162412837E-2"/>
              <c:y val="0.30253287400482692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10295116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1144049681614665"/>
          <c:y val="7.3734651073241522E-2"/>
          <c:w val="0.32544313738583658"/>
          <c:h val="0.27025207805838125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00143539310324"/>
          <c:y val="0.1020942734625134"/>
          <c:w val="0.81026856027749716"/>
          <c:h val="0.75130914060874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Análises!$B$3</c:f>
              <c:strCache>
                <c:ptCount val="1"/>
                <c:pt idx="0">
                  <c:v>Puro</c:v>
                </c:pt>
              </c:strCache>
            </c:strRef>
          </c:tx>
          <c:spPr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tint val="5490"/>
                    <a:invGamma/>
                  </a:srgbClr>
                </a:gs>
              </a:gsLst>
              <a:path path="rect">
                <a:fillToRect r="100000" b="100000"/>
              </a:path>
            </a:gradFill>
            <a:ln w="6350">
              <a:solidFill>
                <a:srgbClr val="0000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1799677161072826E-3"/>
                  <c:y val="1.08195572412087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4C-4252-B22D-B4E919B1C03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6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Análises!$A$4:$A$7</c:f>
              <c:strCache>
                <c:ptCount val="4"/>
                <c:pt idx="0">
                  <c:v>CPIIE</c:v>
                </c:pt>
                <c:pt idx="1">
                  <c:v>CPIIF</c:v>
                </c:pt>
                <c:pt idx="2">
                  <c:v>CPIIZ</c:v>
                </c:pt>
                <c:pt idx="3">
                  <c:v>CPV ARI</c:v>
                </c:pt>
              </c:strCache>
            </c:strRef>
          </c:cat>
          <c:val>
            <c:numRef>
              <c:f>Análises!$B$4:$B$7</c:f>
              <c:numCache>
                <c:formatCode>hh:mm</c:formatCode>
                <c:ptCount val="4"/>
                <c:pt idx="0">
                  <c:v>0.2326388888888889</c:v>
                </c:pt>
                <c:pt idx="1">
                  <c:v>0.19097222222222249</c:v>
                </c:pt>
                <c:pt idx="2">
                  <c:v>0.15972222222222274</c:v>
                </c:pt>
                <c:pt idx="3">
                  <c:v>0.15972222222222274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4C-4252-B22D-B4E919B1C032}"/>
            </c:ext>
          </c:extLst>
        </c:ser>
        <c:ser>
          <c:idx val="1"/>
          <c:order val="1"/>
          <c:tx>
            <c:v>A</c:v>
          </c:tx>
          <c:spPr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16471"/>
                    <a:invGamma/>
                  </a:srgbClr>
                </a:gs>
              </a:gsLst>
              <a:path path="rect">
                <a:fillToRect r="100000" b="100000"/>
              </a:path>
            </a:gradFill>
            <a:ln w="6350">
              <a:solidFill>
                <a:srgbClr val="FF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4.4373225777446903E-3"/>
                  <c:y val="4.68043588792238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4C-4252-B22D-B4E919B1C03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6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Análises!$A$4:$A$7</c:f>
              <c:strCache>
                <c:ptCount val="4"/>
                <c:pt idx="0">
                  <c:v>CPIIE</c:v>
                </c:pt>
                <c:pt idx="1">
                  <c:v>CPIIF</c:v>
                </c:pt>
                <c:pt idx="2">
                  <c:v>CPIIZ</c:v>
                </c:pt>
                <c:pt idx="3">
                  <c:v>CPV ARI</c:v>
                </c:pt>
              </c:strCache>
            </c:strRef>
          </c:cat>
          <c:val>
            <c:numRef>
              <c:f>Análises!$C$4:$C$7</c:f>
              <c:numCache>
                <c:formatCode>hh:mm</c:formatCode>
                <c:ptCount val="4"/>
                <c:pt idx="0">
                  <c:v>0.22916666666666669</c:v>
                </c:pt>
                <c:pt idx="1">
                  <c:v>0.19444444444444531</c:v>
                </c:pt>
                <c:pt idx="2">
                  <c:v>0.16666666666666669</c:v>
                </c:pt>
                <c:pt idx="3">
                  <c:v>0.16319444444444495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4C-4252-B22D-B4E919B1C032}"/>
            </c:ext>
          </c:extLst>
        </c:ser>
        <c:ser>
          <c:idx val="2"/>
          <c:order val="2"/>
          <c:tx>
            <c:v>B</c:v>
          </c:tx>
          <c:spPr>
            <a:gradFill rotWithShape="0">
              <a:gsLst>
                <a:gs pos="0">
                  <a:srgbClr val="008000"/>
                </a:gs>
                <a:gs pos="100000">
                  <a:srgbClr val="008000">
                    <a:gamma/>
                    <a:tint val="8235"/>
                    <a:invGamma/>
                  </a:srgbClr>
                </a:gs>
              </a:gsLst>
              <a:path path="rect">
                <a:fillToRect r="100000" b="100000"/>
              </a:path>
            </a:gradFill>
            <a:ln w="6350">
              <a:solidFill>
                <a:srgbClr val="008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6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Análises!$D$4:$D$7</c:f>
              <c:numCache>
                <c:formatCode>hh:mm</c:formatCode>
                <c:ptCount val="4"/>
                <c:pt idx="0">
                  <c:v>0.22569444444444495</c:v>
                </c:pt>
                <c:pt idx="1">
                  <c:v>0.19097222222222249</c:v>
                </c:pt>
                <c:pt idx="2">
                  <c:v>0.17361111111111124</c:v>
                </c:pt>
                <c:pt idx="3">
                  <c:v>0.16319444444444495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4C-4252-B22D-B4E919B1C032}"/>
            </c:ext>
          </c:extLst>
        </c:ser>
        <c:ser>
          <c:idx val="3"/>
          <c:order val="3"/>
          <c:tx>
            <c:v>C</c:v>
          </c:tx>
          <c:spPr>
            <a:gradFill rotWithShape="0">
              <a:gsLst>
                <a:gs pos="0">
                  <a:srgbClr val="000000"/>
                </a:gs>
                <a:gs pos="100000">
                  <a:srgbClr val="000000">
                    <a:gamma/>
                    <a:tint val="19216"/>
                    <a:invGamma/>
                  </a:srgbClr>
                </a:gs>
              </a:gsLst>
              <a:path path="rect">
                <a:fillToRect r="100000" b="100000"/>
              </a:path>
            </a:gradFill>
            <a:ln w="635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6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Análises!$E$4:$E$7</c:f>
              <c:numCache>
                <c:formatCode>hh:mm</c:formatCode>
                <c:ptCount val="4"/>
                <c:pt idx="0">
                  <c:v>0.22916666666666669</c:v>
                </c:pt>
                <c:pt idx="1">
                  <c:v>0.18750000000000033</c:v>
                </c:pt>
                <c:pt idx="2">
                  <c:v>0.15972222222222274</c:v>
                </c:pt>
                <c:pt idx="3">
                  <c:v>0.16379500000000041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4C-4252-B22D-B4E919B1C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79584"/>
        <c:axId val="134982272"/>
      </c:barChart>
      <c:catAx>
        <c:axId val="13497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34982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4982272"/>
        <c:scaling>
          <c:orientation val="minMax"/>
          <c:max val="0.2918000000000008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Tempo de pega (h:min)</a:t>
                </a:r>
              </a:p>
            </c:rich>
          </c:tx>
          <c:overlay val="0"/>
        </c:title>
        <c:numFmt formatCode="hh:mm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34979584"/>
        <c:crosses val="autoZero"/>
        <c:crossBetween val="between"/>
        <c:majorUnit val="4.1670000000000006E-2"/>
        <c:minorUnit val="2.0830000000000067E-2"/>
      </c:valAx>
      <c:spPr>
        <a:noFill/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035907276296345"/>
          <c:y val="1.6371902664709309E-2"/>
          <c:w val="0.8384333575950067"/>
          <c:h val="6.8762133546866278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05751454981172"/>
          <c:y val="3.3677979907684015E-2"/>
          <c:w val="0.80332397580737158"/>
          <c:h val="0.732318024623290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Análises!$B$3</c:f>
              <c:strCache>
                <c:ptCount val="1"/>
                <c:pt idx="0">
                  <c:v>Puro</c:v>
                </c:pt>
              </c:strCache>
            </c:strRef>
          </c:tx>
          <c:spPr>
            <a:solidFill>
              <a:srgbClr val="4F81BD"/>
            </a:solidFill>
            <a:ln w="3175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4C2D-4F7B-B2A2-131E21663B97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C2D-4F7B-B2A2-131E21663B9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C2D-4F7B-B2A2-131E21663B9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C2D-4F7B-B2A2-131E21663B97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4C2D-4F7B-B2A2-131E21663B9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C2D-4F7B-B2A2-131E21663B97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 w="317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4C2D-4F7B-B2A2-131E21663B97}"/>
              </c:ext>
            </c:extLst>
          </c:dPt>
          <c:dLbls>
            <c:dLbl>
              <c:idx val="0"/>
              <c:layout>
                <c:manualLayout>
                  <c:x val="-7.8762250678261433E-4"/>
                  <c:y val="2.16070432140866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2D-4F7B-B2A2-131E21663B97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Análises!$A$4:$A$10</c:f>
              <c:strCache>
                <c:ptCount val="7"/>
                <c:pt idx="0">
                  <c:v>CPIIZ</c:v>
                </c:pt>
                <c:pt idx="1">
                  <c:v>5% E</c:v>
                </c:pt>
                <c:pt idx="2">
                  <c:v>10% E</c:v>
                </c:pt>
                <c:pt idx="3">
                  <c:v>0,25% M</c:v>
                </c:pt>
                <c:pt idx="4">
                  <c:v>0,5% M</c:v>
                </c:pt>
                <c:pt idx="5">
                  <c:v>5% E + 0,25% M</c:v>
                </c:pt>
                <c:pt idx="6">
                  <c:v>5% E + 0,5% M</c:v>
                </c:pt>
              </c:strCache>
            </c:strRef>
          </c:cat>
          <c:val>
            <c:numRef>
              <c:f>Análises!$B$4:$B$10</c:f>
              <c:numCache>
                <c:formatCode>hh:mm</c:formatCode>
                <c:ptCount val="7"/>
                <c:pt idx="0">
                  <c:v>0.14583333333333368</c:v>
                </c:pt>
                <c:pt idx="1">
                  <c:v>0.15625000000000031</c:v>
                </c:pt>
                <c:pt idx="2">
                  <c:v>0.15972222222222268</c:v>
                </c:pt>
                <c:pt idx="3">
                  <c:v>0.15625000000000031</c:v>
                </c:pt>
                <c:pt idx="4">
                  <c:v>0.1388888888888889</c:v>
                </c:pt>
                <c:pt idx="5">
                  <c:v>0.1388888888888889</c:v>
                </c:pt>
                <c:pt idx="6">
                  <c:v>0.13541666666666671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C2D-4F7B-B2A2-131E21663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526656"/>
        <c:axId val="138567040"/>
      </c:barChart>
      <c:catAx>
        <c:axId val="13752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pt-BR"/>
          </a:p>
        </c:txPr>
        <c:crossAx val="138567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8567040"/>
        <c:scaling>
          <c:orientation val="minMax"/>
          <c:max val="0.25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Tempo de pega (h:min)</a:t>
                </a:r>
              </a:p>
            </c:rich>
          </c:tx>
          <c:layout>
            <c:manualLayout>
              <c:xMode val="edge"/>
              <c:yMode val="edge"/>
              <c:x val="6.9767377902887227E-3"/>
              <c:y val="0.15831186261568123"/>
            </c:manualLayout>
          </c:layout>
          <c:overlay val="0"/>
        </c:title>
        <c:numFmt formatCode="hh:mm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37526656"/>
        <c:crosses val="autoZero"/>
        <c:crossBetween val="between"/>
        <c:majorUnit val="4.1670000000000006E-2"/>
        <c:minorUnit val="2.0830000000000012E-2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17125984251968"/>
          <c:y val="2.9270924467775055E-2"/>
          <c:w val="0.82291207349081363"/>
          <c:h val="0.7686610527850728"/>
        </c:manualLayout>
      </c:layout>
      <c:scatterChart>
        <c:scatterStyle val="lineMarker"/>
        <c:varyColors val="0"/>
        <c:ser>
          <c:idx val="0"/>
          <c:order val="0"/>
          <c:tx>
            <c:v>G'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'Oscilatório - 0,2ES-40'!$A$5:$A$245</c:f>
              <c:numCache>
                <c:formatCode>0.00</c:formatCode>
                <c:ptCount val="241"/>
                <c:pt idx="0">
                  <c:v>0.70000000000000062</c:v>
                </c:pt>
                <c:pt idx="1">
                  <c:v>1.4</c:v>
                </c:pt>
                <c:pt idx="2">
                  <c:v>1.8</c:v>
                </c:pt>
                <c:pt idx="3">
                  <c:v>2.5</c:v>
                </c:pt>
                <c:pt idx="4">
                  <c:v>2.9</c:v>
                </c:pt>
                <c:pt idx="5">
                  <c:v>3.1</c:v>
                </c:pt>
                <c:pt idx="6">
                  <c:v>3.8</c:v>
                </c:pt>
                <c:pt idx="7">
                  <c:v>4.3</c:v>
                </c:pt>
                <c:pt idx="8">
                  <c:v>4.7</c:v>
                </c:pt>
                <c:pt idx="9">
                  <c:v>5.4</c:v>
                </c:pt>
                <c:pt idx="10">
                  <c:v>6.1</c:v>
                </c:pt>
                <c:pt idx="11">
                  <c:v>6.9</c:v>
                </c:pt>
                <c:pt idx="12">
                  <c:v>7.6</c:v>
                </c:pt>
                <c:pt idx="13">
                  <c:v>8.3000000000000007</c:v>
                </c:pt>
                <c:pt idx="14">
                  <c:v>8.9</c:v>
                </c:pt>
                <c:pt idx="15">
                  <c:v>9.2000000000000011</c:v>
                </c:pt>
                <c:pt idx="16">
                  <c:v>9.6</c:v>
                </c:pt>
                <c:pt idx="17">
                  <c:v>10</c:v>
                </c:pt>
                <c:pt idx="18">
                  <c:v>10.3</c:v>
                </c:pt>
                <c:pt idx="19">
                  <c:v>10.9</c:v>
                </c:pt>
                <c:pt idx="20">
                  <c:v>11.3</c:v>
                </c:pt>
                <c:pt idx="21">
                  <c:v>12</c:v>
                </c:pt>
                <c:pt idx="22">
                  <c:v>12.7</c:v>
                </c:pt>
                <c:pt idx="23">
                  <c:v>13.4</c:v>
                </c:pt>
                <c:pt idx="24">
                  <c:v>14.2</c:v>
                </c:pt>
                <c:pt idx="25">
                  <c:v>14.9</c:v>
                </c:pt>
                <c:pt idx="26">
                  <c:v>15.6</c:v>
                </c:pt>
                <c:pt idx="27">
                  <c:v>16.3</c:v>
                </c:pt>
                <c:pt idx="28">
                  <c:v>16.899999999999999</c:v>
                </c:pt>
                <c:pt idx="29">
                  <c:v>17.3</c:v>
                </c:pt>
                <c:pt idx="30">
                  <c:v>17.600000000000001</c:v>
                </c:pt>
                <c:pt idx="31">
                  <c:v>17.8</c:v>
                </c:pt>
                <c:pt idx="32">
                  <c:v>18</c:v>
                </c:pt>
                <c:pt idx="33">
                  <c:v>18.2</c:v>
                </c:pt>
                <c:pt idx="34">
                  <c:v>18.399999999999999</c:v>
                </c:pt>
                <c:pt idx="35">
                  <c:v>18.600000000000001</c:v>
                </c:pt>
                <c:pt idx="36">
                  <c:v>18.8</c:v>
                </c:pt>
                <c:pt idx="37">
                  <c:v>19</c:v>
                </c:pt>
                <c:pt idx="38">
                  <c:v>19.2</c:v>
                </c:pt>
                <c:pt idx="39">
                  <c:v>19.600000000000001</c:v>
                </c:pt>
                <c:pt idx="40">
                  <c:v>20.2</c:v>
                </c:pt>
                <c:pt idx="41">
                  <c:v>20.6</c:v>
                </c:pt>
                <c:pt idx="42">
                  <c:v>21.2</c:v>
                </c:pt>
                <c:pt idx="43">
                  <c:v>21.6</c:v>
                </c:pt>
                <c:pt idx="44">
                  <c:v>22.1</c:v>
                </c:pt>
                <c:pt idx="45">
                  <c:v>22.6</c:v>
                </c:pt>
                <c:pt idx="46">
                  <c:v>23.1</c:v>
                </c:pt>
                <c:pt idx="47">
                  <c:v>23.7</c:v>
                </c:pt>
                <c:pt idx="48">
                  <c:v>24.1</c:v>
                </c:pt>
                <c:pt idx="49">
                  <c:v>24.6</c:v>
                </c:pt>
                <c:pt idx="50">
                  <c:v>25.1</c:v>
                </c:pt>
                <c:pt idx="51">
                  <c:v>25.6</c:v>
                </c:pt>
                <c:pt idx="52">
                  <c:v>26.2</c:v>
                </c:pt>
                <c:pt idx="53">
                  <c:v>26.6</c:v>
                </c:pt>
                <c:pt idx="54">
                  <c:v>27.1</c:v>
                </c:pt>
                <c:pt idx="55">
                  <c:v>27.6</c:v>
                </c:pt>
                <c:pt idx="56">
                  <c:v>28.1</c:v>
                </c:pt>
                <c:pt idx="57">
                  <c:v>28.6</c:v>
                </c:pt>
                <c:pt idx="58">
                  <c:v>29.1</c:v>
                </c:pt>
                <c:pt idx="59">
                  <c:v>29.6</c:v>
                </c:pt>
                <c:pt idx="60">
                  <c:v>30.1</c:v>
                </c:pt>
                <c:pt idx="61">
                  <c:v>30.6</c:v>
                </c:pt>
                <c:pt idx="62">
                  <c:v>31.1</c:v>
                </c:pt>
                <c:pt idx="63">
                  <c:v>31.6</c:v>
                </c:pt>
                <c:pt idx="64">
                  <c:v>32.1</c:v>
                </c:pt>
                <c:pt idx="65">
                  <c:v>32.6</c:v>
                </c:pt>
                <c:pt idx="66">
                  <c:v>33.1</c:v>
                </c:pt>
                <c:pt idx="67">
                  <c:v>33.6</c:v>
                </c:pt>
                <c:pt idx="68">
                  <c:v>34.1</c:v>
                </c:pt>
                <c:pt idx="69">
                  <c:v>34.6</c:v>
                </c:pt>
                <c:pt idx="70">
                  <c:v>35.1</c:v>
                </c:pt>
                <c:pt idx="71">
                  <c:v>35.6</c:v>
                </c:pt>
                <c:pt idx="72">
                  <c:v>36.1</c:v>
                </c:pt>
                <c:pt idx="73">
                  <c:v>36.6</c:v>
                </c:pt>
                <c:pt idx="74">
                  <c:v>37.1</c:v>
                </c:pt>
                <c:pt idx="75">
                  <c:v>37.6</c:v>
                </c:pt>
                <c:pt idx="76">
                  <c:v>38.1</c:v>
                </c:pt>
                <c:pt idx="77">
                  <c:v>38.6</c:v>
                </c:pt>
                <c:pt idx="78">
                  <c:v>39.1</c:v>
                </c:pt>
                <c:pt idx="79">
                  <c:v>39.6</c:v>
                </c:pt>
                <c:pt idx="80">
                  <c:v>40.1</c:v>
                </c:pt>
                <c:pt idx="81">
                  <c:v>40.6</c:v>
                </c:pt>
                <c:pt idx="82">
                  <c:v>41.1</c:v>
                </c:pt>
                <c:pt idx="83">
                  <c:v>41.6</c:v>
                </c:pt>
                <c:pt idx="84">
                  <c:v>42.1</c:v>
                </c:pt>
                <c:pt idx="85">
                  <c:v>42.6</c:v>
                </c:pt>
                <c:pt idx="86">
                  <c:v>43.1</c:v>
                </c:pt>
                <c:pt idx="87">
                  <c:v>43.6</c:v>
                </c:pt>
                <c:pt idx="88">
                  <c:v>44.1</c:v>
                </c:pt>
                <c:pt idx="89">
                  <c:v>44.6</c:v>
                </c:pt>
                <c:pt idx="90">
                  <c:v>45.1</c:v>
                </c:pt>
                <c:pt idx="91">
                  <c:v>45.6</c:v>
                </c:pt>
                <c:pt idx="92">
                  <c:v>46.1</c:v>
                </c:pt>
                <c:pt idx="93">
                  <c:v>46.6</c:v>
                </c:pt>
                <c:pt idx="94">
                  <c:v>47.2</c:v>
                </c:pt>
                <c:pt idx="95">
                  <c:v>47.6</c:v>
                </c:pt>
                <c:pt idx="96">
                  <c:v>48.1</c:v>
                </c:pt>
                <c:pt idx="97">
                  <c:v>48.6</c:v>
                </c:pt>
                <c:pt idx="98">
                  <c:v>49.1</c:v>
                </c:pt>
                <c:pt idx="99">
                  <c:v>49.6</c:v>
                </c:pt>
                <c:pt idx="100">
                  <c:v>50.1</c:v>
                </c:pt>
                <c:pt idx="101">
                  <c:v>50.6</c:v>
                </c:pt>
                <c:pt idx="102">
                  <c:v>51.1</c:v>
                </c:pt>
                <c:pt idx="103">
                  <c:v>51.6</c:v>
                </c:pt>
                <c:pt idx="104">
                  <c:v>52.1</c:v>
                </c:pt>
                <c:pt idx="105">
                  <c:v>52.6</c:v>
                </c:pt>
                <c:pt idx="106">
                  <c:v>53.1</c:v>
                </c:pt>
                <c:pt idx="107">
                  <c:v>53.6</c:v>
                </c:pt>
                <c:pt idx="108">
                  <c:v>54.1</c:v>
                </c:pt>
                <c:pt idx="109">
                  <c:v>54.6</c:v>
                </c:pt>
                <c:pt idx="110">
                  <c:v>55.1</c:v>
                </c:pt>
                <c:pt idx="111">
                  <c:v>55.6</c:v>
                </c:pt>
                <c:pt idx="112">
                  <c:v>56.1</c:v>
                </c:pt>
                <c:pt idx="113">
                  <c:v>56.6</c:v>
                </c:pt>
                <c:pt idx="114">
                  <c:v>57.1</c:v>
                </c:pt>
                <c:pt idx="115">
                  <c:v>57.6</c:v>
                </c:pt>
                <c:pt idx="116">
                  <c:v>58.1</c:v>
                </c:pt>
                <c:pt idx="117">
                  <c:v>58.6</c:v>
                </c:pt>
                <c:pt idx="118">
                  <c:v>59.1</c:v>
                </c:pt>
                <c:pt idx="119">
                  <c:v>59.6</c:v>
                </c:pt>
                <c:pt idx="120">
                  <c:v>60.1</c:v>
                </c:pt>
                <c:pt idx="121">
                  <c:v>60.6</c:v>
                </c:pt>
                <c:pt idx="122">
                  <c:v>61.1</c:v>
                </c:pt>
                <c:pt idx="123">
                  <c:v>61.6</c:v>
                </c:pt>
                <c:pt idx="124">
                  <c:v>62.1</c:v>
                </c:pt>
                <c:pt idx="125">
                  <c:v>62.6</c:v>
                </c:pt>
                <c:pt idx="126">
                  <c:v>63.1</c:v>
                </c:pt>
                <c:pt idx="127">
                  <c:v>63.6</c:v>
                </c:pt>
                <c:pt idx="128">
                  <c:v>64.099999999999994</c:v>
                </c:pt>
                <c:pt idx="129">
                  <c:v>64.599999999999994</c:v>
                </c:pt>
                <c:pt idx="130">
                  <c:v>65.099999999999994</c:v>
                </c:pt>
                <c:pt idx="131">
                  <c:v>65.599999999999994</c:v>
                </c:pt>
                <c:pt idx="132">
                  <c:v>66.099999999999994</c:v>
                </c:pt>
                <c:pt idx="133">
                  <c:v>66.599999999999994</c:v>
                </c:pt>
                <c:pt idx="134">
                  <c:v>67.099999999999994</c:v>
                </c:pt>
                <c:pt idx="135">
                  <c:v>67.599999999999994</c:v>
                </c:pt>
                <c:pt idx="136">
                  <c:v>68.099999999999994</c:v>
                </c:pt>
                <c:pt idx="137">
                  <c:v>68.599999999999994</c:v>
                </c:pt>
                <c:pt idx="138">
                  <c:v>69.099999999999994</c:v>
                </c:pt>
                <c:pt idx="139">
                  <c:v>69.599999999999994</c:v>
                </c:pt>
                <c:pt idx="140">
                  <c:v>70.099999999999994</c:v>
                </c:pt>
                <c:pt idx="141">
                  <c:v>70.599999999999994</c:v>
                </c:pt>
                <c:pt idx="142">
                  <c:v>71.099999999999994</c:v>
                </c:pt>
                <c:pt idx="143">
                  <c:v>71.599999999999994</c:v>
                </c:pt>
                <c:pt idx="144">
                  <c:v>72.099999999999994</c:v>
                </c:pt>
                <c:pt idx="145">
                  <c:v>72.599999999999994</c:v>
                </c:pt>
                <c:pt idx="146">
                  <c:v>73.099999999999994</c:v>
                </c:pt>
                <c:pt idx="147">
                  <c:v>73.599999999999994</c:v>
                </c:pt>
                <c:pt idx="148">
                  <c:v>74.099999999999994</c:v>
                </c:pt>
                <c:pt idx="149">
                  <c:v>74.599999999999994</c:v>
                </c:pt>
                <c:pt idx="150">
                  <c:v>75.099999999999994</c:v>
                </c:pt>
                <c:pt idx="151">
                  <c:v>75.599999999999994</c:v>
                </c:pt>
                <c:pt idx="152">
                  <c:v>76.099999999999994</c:v>
                </c:pt>
                <c:pt idx="153">
                  <c:v>76.599999999999994</c:v>
                </c:pt>
                <c:pt idx="154">
                  <c:v>77.099999999999994</c:v>
                </c:pt>
                <c:pt idx="155">
                  <c:v>77.599999999999994</c:v>
                </c:pt>
                <c:pt idx="156">
                  <c:v>78.099999999999994</c:v>
                </c:pt>
                <c:pt idx="157">
                  <c:v>78.599999999999994</c:v>
                </c:pt>
                <c:pt idx="158">
                  <c:v>79.099999999999994</c:v>
                </c:pt>
                <c:pt idx="159">
                  <c:v>79.599999999999994</c:v>
                </c:pt>
                <c:pt idx="160">
                  <c:v>80.099999999999994</c:v>
                </c:pt>
                <c:pt idx="161">
                  <c:v>80.599999999999994</c:v>
                </c:pt>
                <c:pt idx="162">
                  <c:v>81.099999999999994</c:v>
                </c:pt>
                <c:pt idx="163">
                  <c:v>81.599999999999994</c:v>
                </c:pt>
                <c:pt idx="164">
                  <c:v>82.1</c:v>
                </c:pt>
                <c:pt idx="165">
                  <c:v>82.6</c:v>
                </c:pt>
                <c:pt idx="166">
                  <c:v>83.1</c:v>
                </c:pt>
                <c:pt idx="167">
                  <c:v>83.6</c:v>
                </c:pt>
                <c:pt idx="168">
                  <c:v>84.1</c:v>
                </c:pt>
                <c:pt idx="169">
                  <c:v>84.6</c:v>
                </c:pt>
                <c:pt idx="170">
                  <c:v>85.1</c:v>
                </c:pt>
                <c:pt idx="171">
                  <c:v>85.6</c:v>
                </c:pt>
                <c:pt idx="172">
                  <c:v>86.1</c:v>
                </c:pt>
                <c:pt idx="173">
                  <c:v>86.6</c:v>
                </c:pt>
                <c:pt idx="174">
                  <c:v>87.1</c:v>
                </c:pt>
                <c:pt idx="175">
                  <c:v>87.6</c:v>
                </c:pt>
                <c:pt idx="176">
                  <c:v>88.1</c:v>
                </c:pt>
                <c:pt idx="177">
                  <c:v>88.6</c:v>
                </c:pt>
                <c:pt idx="178">
                  <c:v>89.1</c:v>
                </c:pt>
                <c:pt idx="179">
                  <c:v>89.6</c:v>
                </c:pt>
                <c:pt idx="180">
                  <c:v>90.1</c:v>
                </c:pt>
                <c:pt idx="181">
                  <c:v>90.6</c:v>
                </c:pt>
                <c:pt idx="182">
                  <c:v>91.1</c:v>
                </c:pt>
                <c:pt idx="183">
                  <c:v>91.6</c:v>
                </c:pt>
                <c:pt idx="184">
                  <c:v>92.1</c:v>
                </c:pt>
                <c:pt idx="185">
                  <c:v>92.6</c:v>
                </c:pt>
                <c:pt idx="186">
                  <c:v>93.1</c:v>
                </c:pt>
                <c:pt idx="187">
                  <c:v>93.6</c:v>
                </c:pt>
                <c:pt idx="188">
                  <c:v>94.1</c:v>
                </c:pt>
                <c:pt idx="189">
                  <c:v>94.6</c:v>
                </c:pt>
                <c:pt idx="190">
                  <c:v>95.1</c:v>
                </c:pt>
                <c:pt idx="191">
                  <c:v>95.6</c:v>
                </c:pt>
                <c:pt idx="192">
                  <c:v>96.1</c:v>
                </c:pt>
                <c:pt idx="193">
                  <c:v>96.6</c:v>
                </c:pt>
                <c:pt idx="194">
                  <c:v>97.1</c:v>
                </c:pt>
                <c:pt idx="195">
                  <c:v>97.6</c:v>
                </c:pt>
                <c:pt idx="196">
                  <c:v>98.1</c:v>
                </c:pt>
                <c:pt idx="197">
                  <c:v>98.6</c:v>
                </c:pt>
                <c:pt idx="198">
                  <c:v>99.1</c:v>
                </c:pt>
                <c:pt idx="199">
                  <c:v>99.6</c:v>
                </c:pt>
                <c:pt idx="200">
                  <c:v>100.1</c:v>
                </c:pt>
                <c:pt idx="201">
                  <c:v>100.6</c:v>
                </c:pt>
                <c:pt idx="202">
                  <c:v>101.1</c:v>
                </c:pt>
                <c:pt idx="203">
                  <c:v>101.6</c:v>
                </c:pt>
                <c:pt idx="204">
                  <c:v>102.1</c:v>
                </c:pt>
                <c:pt idx="205">
                  <c:v>102.6</c:v>
                </c:pt>
                <c:pt idx="206">
                  <c:v>103.1</c:v>
                </c:pt>
                <c:pt idx="207">
                  <c:v>103.6</c:v>
                </c:pt>
                <c:pt idx="208">
                  <c:v>104.1</c:v>
                </c:pt>
                <c:pt idx="209">
                  <c:v>104.6</c:v>
                </c:pt>
                <c:pt idx="210">
                  <c:v>105.1</c:v>
                </c:pt>
                <c:pt idx="211">
                  <c:v>105.6</c:v>
                </c:pt>
                <c:pt idx="212">
                  <c:v>106.1</c:v>
                </c:pt>
                <c:pt idx="213">
                  <c:v>106.6</c:v>
                </c:pt>
                <c:pt idx="214">
                  <c:v>107.1</c:v>
                </c:pt>
                <c:pt idx="215">
                  <c:v>107.6</c:v>
                </c:pt>
                <c:pt idx="216">
                  <c:v>108.1</c:v>
                </c:pt>
                <c:pt idx="217">
                  <c:v>108.6</c:v>
                </c:pt>
                <c:pt idx="218">
                  <c:v>109.1</c:v>
                </c:pt>
                <c:pt idx="219">
                  <c:v>109.6</c:v>
                </c:pt>
                <c:pt idx="220">
                  <c:v>110.1</c:v>
                </c:pt>
                <c:pt idx="221">
                  <c:v>110.6</c:v>
                </c:pt>
                <c:pt idx="222">
                  <c:v>111.1</c:v>
                </c:pt>
                <c:pt idx="223">
                  <c:v>111.6</c:v>
                </c:pt>
                <c:pt idx="224">
                  <c:v>112.1</c:v>
                </c:pt>
                <c:pt idx="225">
                  <c:v>112.6</c:v>
                </c:pt>
                <c:pt idx="226">
                  <c:v>113.1</c:v>
                </c:pt>
                <c:pt idx="227">
                  <c:v>113.6</c:v>
                </c:pt>
                <c:pt idx="228">
                  <c:v>114.1</c:v>
                </c:pt>
                <c:pt idx="229">
                  <c:v>114.6</c:v>
                </c:pt>
                <c:pt idx="230">
                  <c:v>115.1</c:v>
                </c:pt>
                <c:pt idx="231">
                  <c:v>115.6</c:v>
                </c:pt>
                <c:pt idx="232">
                  <c:v>116.1</c:v>
                </c:pt>
                <c:pt idx="233">
                  <c:v>116.6</c:v>
                </c:pt>
                <c:pt idx="234">
                  <c:v>117.1</c:v>
                </c:pt>
                <c:pt idx="235">
                  <c:v>117.6</c:v>
                </c:pt>
                <c:pt idx="236">
                  <c:v>118.1</c:v>
                </c:pt>
                <c:pt idx="237">
                  <c:v>118.6</c:v>
                </c:pt>
                <c:pt idx="238">
                  <c:v>119.1</c:v>
                </c:pt>
                <c:pt idx="239">
                  <c:v>119.6</c:v>
                </c:pt>
                <c:pt idx="240">
                  <c:v>120.1</c:v>
                </c:pt>
              </c:numCache>
            </c:numRef>
          </c:xVal>
          <c:yVal>
            <c:numRef>
              <c:f>'Oscilatório - 0,2ES-40'!$G$5:$G$245</c:f>
              <c:numCache>
                <c:formatCode>0.000</c:formatCode>
                <c:ptCount val="241"/>
                <c:pt idx="0">
                  <c:v>0.72360000000000113</c:v>
                </c:pt>
                <c:pt idx="1">
                  <c:v>0.79679999999999995</c:v>
                </c:pt>
                <c:pt idx="2">
                  <c:v>0.85310000000000064</c:v>
                </c:pt>
                <c:pt idx="3">
                  <c:v>0.88590000000000002</c:v>
                </c:pt>
                <c:pt idx="4">
                  <c:v>0.90880000000000005</c:v>
                </c:pt>
                <c:pt idx="5">
                  <c:v>0.8931</c:v>
                </c:pt>
                <c:pt idx="6">
                  <c:v>0.95980000000000065</c:v>
                </c:pt>
                <c:pt idx="7">
                  <c:v>1.04</c:v>
                </c:pt>
                <c:pt idx="8">
                  <c:v>1.1080000000000001</c:v>
                </c:pt>
                <c:pt idx="9">
                  <c:v>1.3320000000000001</c:v>
                </c:pt>
                <c:pt idx="10">
                  <c:v>1.4909999999999977</c:v>
                </c:pt>
                <c:pt idx="11">
                  <c:v>1.706</c:v>
                </c:pt>
                <c:pt idx="12">
                  <c:v>2.0169999999999977</c:v>
                </c:pt>
                <c:pt idx="13">
                  <c:v>2.4649999999999999</c:v>
                </c:pt>
                <c:pt idx="14">
                  <c:v>2.6179999999999999</c:v>
                </c:pt>
                <c:pt idx="15">
                  <c:v>2.7250000000000001</c:v>
                </c:pt>
                <c:pt idx="16">
                  <c:v>2.9339999999999997</c:v>
                </c:pt>
                <c:pt idx="17">
                  <c:v>3.05</c:v>
                </c:pt>
                <c:pt idx="18">
                  <c:v>3.242</c:v>
                </c:pt>
                <c:pt idx="19">
                  <c:v>3.5289999999999999</c:v>
                </c:pt>
                <c:pt idx="20">
                  <c:v>3.7650000000000001</c:v>
                </c:pt>
                <c:pt idx="21">
                  <c:v>4.5209999999999955</c:v>
                </c:pt>
                <c:pt idx="22">
                  <c:v>5.3</c:v>
                </c:pt>
                <c:pt idx="23">
                  <c:v>6.8090000000000002</c:v>
                </c:pt>
                <c:pt idx="24">
                  <c:v>9.6670000000000016</c:v>
                </c:pt>
                <c:pt idx="25">
                  <c:v>14.49</c:v>
                </c:pt>
                <c:pt idx="26">
                  <c:v>19.41</c:v>
                </c:pt>
                <c:pt idx="27">
                  <c:v>22.9</c:v>
                </c:pt>
                <c:pt idx="28">
                  <c:v>24.75</c:v>
                </c:pt>
                <c:pt idx="29">
                  <c:v>25.77</c:v>
                </c:pt>
                <c:pt idx="30">
                  <c:v>26.630000000000031</c:v>
                </c:pt>
                <c:pt idx="31">
                  <c:v>27.03</c:v>
                </c:pt>
                <c:pt idx="32">
                  <c:v>27.34</c:v>
                </c:pt>
                <c:pt idx="33">
                  <c:v>27.650000000000031</c:v>
                </c:pt>
                <c:pt idx="34">
                  <c:v>28.110000000000031</c:v>
                </c:pt>
                <c:pt idx="35">
                  <c:v>28.24</c:v>
                </c:pt>
                <c:pt idx="36">
                  <c:v>28.66</c:v>
                </c:pt>
                <c:pt idx="37">
                  <c:v>28.89</c:v>
                </c:pt>
                <c:pt idx="38">
                  <c:v>29.130000000000031</c:v>
                </c:pt>
                <c:pt idx="39">
                  <c:v>29.439999999999987</c:v>
                </c:pt>
                <c:pt idx="40">
                  <c:v>30.150000000000031</c:v>
                </c:pt>
                <c:pt idx="41">
                  <c:v>30.59</c:v>
                </c:pt>
                <c:pt idx="42">
                  <c:v>31.35</c:v>
                </c:pt>
                <c:pt idx="43">
                  <c:v>31.6</c:v>
                </c:pt>
                <c:pt idx="44">
                  <c:v>32</c:v>
                </c:pt>
                <c:pt idx="45">
                  <c:v>32.349999999999994</c:v>
                </c:pt>
                <c:pt idx="46">
                  <c:v>32.83</c:v>
                </c:pt>
                <c:pt idx="47">
                  <c:v>33.550000000000004</c:v>
                </c:pt>
                <c:pt idx="48">
                  <c:v>33.910000000000004</c:v>
                </c:pt>
                <c:pt idx="49">
                  <c:v>34.28</c:v>
                </c:pt>
                <c:pt idx="50">
                  <c:v>34.44</c:v>
                </c:pt>
                <c:pt idx="51">
                  <c:v>34.730000000000011</c:v>
                </c:pt>
                <c:pt idx="52">
                  <c:v>35.32</c:v>
                </c:pt>
                <c:pt idx="53">
                  <c:v>35.82</c:v>
                </c:pt>
                <c:pt idx="54">
                  <c:v>35.800000000000004</c:v>
                </c:pt>
                <c:pt idx="55">
                  <c:v>36.33</c:v>
                </c:pt>
                <c:pt idx="56">
                  <c:v>36.349999999999994</c:v>
                </c:pt>
                <c:pt idx="57">
                  <c:v>36.5</c:v>
                </c:pt>
                <c:pt idx="58">
                  <c:v>36.44</c:v>
                </c:pt>
                <c:pt idx="59">
                  <c:v>37.020000000000003</c:v>
                </c:pt>
                <c:pt idx="60">
                  <c:v>37.21</c:v>
                </c:pt>
                <c:pt idx="61">
                  <c:v>37.730000000000011</c:v>
                </c:pt>
                <c:pt idx="62">
                  <c:v>37.58</c:v>
                </c:pt>
                <c:pt idx="63">
                  <c:v>38.050000000000004</c:v>
                </c:pt>
                <c:pt idx="64">
                  <c:v>38.690000000000012</c:v>
                </c:pt>
                <c:pt idx="65">
                  <c:v>38.78</c:v>
                </c:pt>
                <c:pt idx="66">
                  <c:v>38.82</c:v>
                </c:pt>
                <c:pt idx="67">
                  <c:v>38.870000000000005</c:v>
                </c:pt>
                <c:pt idx="68">
                  <c:v>39.01</c:v>
                </c:pt>
                <c:pt idx="69">
                  <c:v>39.49</c:v>
                </c:pt>
                <c:pt idx="70">
                  <c:v>39.42</c:v>
                </c:pt>
                <c:pt idx="71">
                  <c:v>39.78</c:v>
                </c:pt>
                <c:pt idx="72">
                  <c:v>39.97</c:v>
                </c:pt>
                <c:pt idx="73">
                  <c:v>40.67</c:v>
                </c:pt>
                <c:pt idx="74">
                  <c:v>40.800000000000004</c:v>
                </c:pt>
                <c:pt idx="75">
                  <c:v>41.14</c:v>
                </c:pt>
                <c:pt idx="76">
                  <c:v>41.57</c:v>
                </c:pt>
                <c:pt idx="77">
                  <c:v>42.13</c:v>
                </c:pt>
                <c:pt idx="78">
                  <c:v>42.1</c:v>
                </c:pt>
                <c:pt idx="79">
                  <c:v>42.71</c:v>
                </c:pt>
                <c:pt idx="80">
                  <c:v>42.8</c:v>
                </c:pt>
                <c:pt idx="81">
                  <c:v>43</c:v>
                </c:pt>
                <c:pt idx="82">
                  <c:v>42.93</c:v>
                </c:pt>
                <c:pt idx="83">
                  <c:v>43.4</c:v>
                </c:pt>
                <c:pt idx="84">
                  <c:v>43.87</c:v>
                </c:pt>
                <c:pt idx="85">
                  <c:v>43.97</c:v>
                </c:pt>
                <c:pt idx="86">
                  <c:v>44.47</c:v>
                </c:pt>
                <c:pt idx="87">
                  <c:v>44.690000000000012</c:v>
                </c:pt>
                <c:pt idx="88">
                  <c:v>45.06</c:v>
                </c:pt>
                <c:pt idx="89">
                  <c:v>45.260000000000012</c:v>
                </c:pt>
                <c:pt idx="90">
                  <c:v>45.75</c:v>
                </c:pt>
                <c:pt idx="91">
                  <c:v>45.49</c:v>
                </c:pt>
                <c:pt idx="92">
                  <c:v>45.63</c:v>
                </c:pt>
                <c:pt idx="93">
                  <c:v>45.67</c:v>
                </c:pt>
                <c:pt idx="94">
                  <c:v>46.1</c:v>
                </c:pt>
                <c:pt idx="95">
                  <c:v>46.87</c:v>
                </c:pt>
                <c:pt idx="96">
                  <c:v>46.96</c:v>
                </c:pt>
                <c:pt idx="97">
                  <c:v>47.230000000000011</c:v>
                </c:pt>
                <c:pt idx="98">
                  <c:v>47.77</c:v>
                </c:pt>
                <c:pt idx="99">
                  <c:v>47.349999999999994</c:v>
                </c:pt>
                <c:pt idx="100">
                  <c:v>47.51</c:v>
                </c:pt>
                <c:pt idx="101">
                  <c:v>47.839999999999996</c:v>
                </c:pt>
                <c:pt idx="102">
                  <c:v>47.620000000000012</c:v>
                </c:pt>
                <c:pt idx="103">
                  <c:v>47.4</c:v>
                </c:pt>
                <c:pt idx="104">
                  <c:v>47.660000000000011</c:v>
                </c:pt>
                <c:pt idx="105">
                  <c:v>47.809999999999995</c:v>
                </c:pt>
                <c:pt idx="106">
                  <c:v>48.36</c:v>
                </c:pt>
                <c:pt idx="107">
                  <c:v>48.8</c:v>
                </c:pt>
                <c:pt idx="108">
                  <c:v>49.24</c:v>
                </c:pt>
                <c:pt idx="109">
                  <c:v>49.11</c:v>
                </c:pt>
                <c:pt idx="110">
                  <c:v>48.660000000000011</c:v>
                </c:pt>
                <c:pt idx="111">
                  <c:v>48.879999999999995</c:v>
                </c:pt>
                <c:pt idx="112">
                  <c:v>49.43</c:v>
                </c:pt>
                <c:pt idx="113">
                  <c:v>49.65</c:v>
                </c:pt>
                <c:pt idx="114">
                  <c:v>49.28</c:v>
                </c:pt>
                <c:pt idx="115">
                  <c:v>49.47</c:v>
                </c:pt>
                <c:pt idx="116">
                  <c:v>49.83</c:v>
                </c:pt>
                <c:pt idx="117">
                  <c:v>50.03</c:v>
                </c:pt>
                <c:pt idx="118">
                  <c:v>50.25</c:v>
                </c:pt>
                <c:pt idx="119">
                  <c:v>50.160000000000011</c:v>
                </c:pt>
                <c:pt idx="120">
                  <c:v>50.3</c:v>
                </c:pt>
                <c:pt idx="121">
                  <c:v>51.07</c:v>
                </c:pt>
                <c:pt idx="122">
                  <c:v>51.39</c:v>
                </c:pt>
                <c:pt idx="123">
                  <c:v>51.55</c:v>
                </c:pt>
                <c:pt idx="124">
                  <c:v>51.44</c:v>
                </c:pt>
                <c:pt idx="125">
                  <c:v>51.6</c:v>
                </c:pt>
                <c:pt idx="126">
                  <c:v>52.14</c:v>
                </c:pt>
                <c:pt idx="127">
                  <c:v>51.89</c:v>
                </c:pt>
                <c:pt idx="128">
                  <c:v>52.449999999999996</c:v>
                </c:pt>
                <c:pt idx="129">
                  <c:v>52.660000000000011</c:v>
                </c:pt>
                <c:pt idx="130">
                  <c:v>52.809999999999995</c:v>
                </c:pt>
                <c:pt idx="131">
                  <c:v>52.379999999999995</c:v>
                </c:pt>
                <c:pt idx="132">
                  <c:v>52.83</c:v>
                </c:pt>
                <c:pt idx="133">
                  <c:v>53.27</c:v>
                </c:pt>
                <c:pt idx="134">
                  <c:v>53.21</c:v>
                </c:pt>
                <c:pt idx="135">
                  <c:v>53.43</c:v>
                </c:pt>
                <c:pt idx="136">
                  <c:v>53.8</c:v>
                </c:pt>
                <c:pt idx="137">
                  <c:v>53.74</c:v>
                </c:pt>
                <c:pt idx="138">
                  <c:v>53.99</c:v>
                </c:pt>
                <c:pt idx="139">
                  <c:v>53.5</c:v>
                </c:pt>
                <c:pt idx="140">
                  <c:v>53.67</c:v>
                </c:pt>
                <c:pt idx="141">
                  <c:v>53.660000000000011</c:v>
                </c:pt>
                <c:pt idx="142">
                  <c:v>53.99</c:v>
                </c:pt>
                <c:pt idx="143">
                  <c:v>54.07</c:v>
                </c:pt>
                <c:pt idx="144">
                  <c:v>54.61</c:v>
                </c:pt>
                <c:pt idx="145">
                  <c:v>54.49</c:v>
                </c:pt>
                <c:pt idx="146">
                  <c:v>54.849999999999994</c:v>
                </c:pt>
                <c:pt idx="147">
                  <c:v>54.75</c:v>
                </c:pt>
                <c:pt idx="148">
                  <c:v>54.68</c:v>
                </c:pt>
                <c:pt idx="149">
                  <c:v>54.230000000000011</c:v>
                </c:pt>
                <c:pt idx="150">
                  <c:v>54.33</c:v>
                </c:pt>
                <c:pt idx="151">
                  <c:v>54.4</c:v>
                </c:pt>
                <c:pt idx="152">
                  <c:v>54.720000000000013</c:v>
                </c:pt>
                <c:pt idx="153">
                  <c:v>55.37</c:v>
                </c:pt>
                <c:pt idx="154">
                  <c:v>54.8</c:v>
                </c:pt>
                <c:pt idx="155">
                  <c:v>55.4</c:v>
                </c:pt>
                <c:pt idx="156">
                  <c:v>55.839999999999996</c:v>
                </c:pt>
                <c:pt idx="157">
                  <c:v>55.87</c:v>
                </c:pt>
                <c:pt idx="158">
                  <c:v>55.620000000000012</c:v>
                </c:pt>
                <c:pt idx="159">
                  <c:v>56.4</c:v>
                </c:pt>
                <c:pt idx="160">
                  <c:v>55.64</c:v>
                </c:pt>
                <c:pt idx="161">
                  <c:v>56.03</c:v>
                </c:pt>
                <c:pt idx="162">
                  <c:v>55.92</c:v>
                </c:pt>
                <c:pt idx="163">
                  <c:v>56.56</c:v>
                </c:pt>
                <c:pt idx="164">
                  <c:v>56.2</c:v>
                </c:pt>
                <c:pt idx="165">
                  <c:v>56.74</c:v>
                </c:pt>
                <c:pt idx="166">
                  <c:v>57.11</c:v>
                </c:pt>
                <c:pt idx="167">
                  <c:v>56.59</c:v>
                </c:pt>
                <c:pt idx="168">
                  <c:v>56.96</c:v>
                </c:pt>
                <c:pt idx="169">
                  <c:v>57.33</c:v>
                </c:pt>
                <c:pt idx="170">
                  <c:v>57.33</c:v>
                </c:pt>
                <c:pt idx="171">
                  <c:v>57.379999999999995</c:v>
                </c:pt>
                <c:pt idx="172">
                  <c:v>57.11</c:v>
                </c:pt>
                <c:pt idx="173">
                  <c:v>57.06</c:v>
                </c:pt>
                <c:pt idx="174">
                  <c:v>57.91</c:v>
                </c:pt>
                <c:pt idx="175">
                  <c:v>57.4</c:v>
                </c:pt>
                <c:pt idx="176">
                  <c:v>58.08</c:v>
                </c:pt>
                <c:pt idx="177">
                  <c:v>57.8</c:v>
                </c:pt>
                <c:pt idx="178">
                  <c:v>57.8</c:v>
                </c:pt>
                <c:pt idx="179">
                  <c:v>58.42</c:v>
                </c:pt>
                <c:pt idx="180">
                  <c:v>58.379999999999995</c:v>
                </c:pt>
                <c:pt idx="181">
                  <c:v>58.09</c:v>
                </c:pt>
                <c:pt idx="182">
                  <c:v>58.04</c:v>
                </c:pt>
                <c:pt idx="183">
                  <c:v>58.61</c:v>
                </c:pt>
                <c:pt idx="184">
                  <c:v>58.94</c:v>
                </c:pt>
                <c:pt idx="185">
                  <c:v>58.67</c:v>
                </c:pt>
                <c:pt idx="186">
                  <c:v>59.15</c:v>
                </c:pt>
                <c:pt idx="187">
                  <c:v>59.47</c:v>
                </c:pt>
                <c:pt idx="188">
                  <c:v>59.120000000000012</c:v>
                </c:pt>
                <c:pt idx="189">
                  <c:v>59.449999999999996</c:v>
                </c:pt>
                <c:pt idx="190">
                  <c:v>59.01</c:v>
                </c:pt>
                <c:pt idx="191">
                  <c:v>59.8</c:v>
                </c:pt>
                <c:pt idx="192">
                  <c:v>59.63</c:v>
                </c:pt>
                <c:pt idx="193">
                  <c:v>59.98</c:v>
                </c:pt>
                <c:pt idx="194">
                  <c:v>59.65</c:v>
                </c:pt>
                <c:pt idx="195">
                  <c:v>60.41</c:v>
                </c:pt>
                <c:pt idx="196">
                  <c:v>60.56</c:v>
                </c:pt>
                <c:pt idx="197">
                  <c:v>60.1</c:v>
                </c:pt>
                <c:pt idx="198">
                  <c:v>60.64</c:v>
                </c:pt>
                <c:pt idx="199">
                  <c:v>61.04</c:v>
                </c:pt>
                <c:pt idx="200">
                  <c:v>60.290000000000013</c:v>
                </c:pt>
                <c:pt idx="201">
                  <c:v>60.44</c:v>
                </c:pt>
                <c:pt idx="202">
                  <c:v>61.02</c:v>
                </c:pt>
                <c:pt idx="203">
                  <c:v>60.28</c:v>
                </c:pt>
                <c:pt idx="204">
                  <c:v>60.02</c:v>
                </c:pt>
                <c:pt idx="205">
                  <c:v>60.1</c:v>
                </c:pt>
                <c:pt idx="206">
                  <c:v>59.58</c:v>
                </c:pt>
                <c:pt idx="207">
                  <c:v>60</c:v>
                </c:pt>
                <c:pt idx="208">
                  <c:v>59.15</c:v>
                </c:pt>
                <c:pt idx="209">
                  <c:v>59.5</c:v>
                </c:pt>
                <c:pt idx="210">
                  <c:v>59.720000000000013</c:v>
                </c:pt>
                <c:pt idx="211">
                  <c:v>60.28</c:v>
                </c:pt>
                <c:pt idx="212">
                  <c:v>60.01</c:v>
                </c:pt>
                <c:pt idx="213">
                  <c:v>59.77</c:v>
                </c:pt>
                <c:pt idx="214">
                  <c:v>60.27</c:v>
                </c:pt>
                <c:pt idx="215">
                  <c:v>60.02</c:v>
                </c:pt>
                <c:pt idx="216">
                  <c:v>60.839999999999996</c:v>
                </c:pt>
                <c:pt idx="217">
                  <c:v>61.37</c:v>
                </c:pt>
                <c:pt idx="218">
                  <c:v>61.07</c:v>
                </c:pt>
                <c:pt idx="219">
                  <c:v>61.230000000000011</c:v>
                </c:pt>
                <c:pt idx="220">
                  <c:v>62.13</c:v>
                </c:pt>
                <c:pt idx="221">
                  <c:v>62.09</c:v>
                </c:pt>
                <c:pt idx="222">
                  <c:v>61.54</c:v>
                </c:pt>
                <c:pt idx="223">
                  <c:v>61.96</c:v>
                </c:pt>
                <c:pt idx="224">
                  <c:v>61.42</c:v>
                </c:pt>
                <c:pt idx="225">
                  <c:v>61.74</c:v>
                </c:pt>
                <c:pt idx="226">
                  <c:v>62.53</c:v>
                </c:pt>
                <c:pt idx="227">
                  <c:v>61.839999999999996</c:v>
                </c:pt>
                <c:pt idx="228">
                  <c:v>62.160000000000011</c:v>
                </c:pt>
                <c:pt idx="229">
                  <c:v>61.720000000000013</c:v>
                </c:pt>
                <c:pt idx="230">
                  <c:v>62.05</c:v>
                </c:pt>
                <c:pt idx="231">
                  <c:v>62.11</c:v>
                </c:pt>
                <c:pt idx="232">
                  <c:v>61.9</c:v>
                </c:pt>
                <c:pt idx="233">
                  <c:v>61.730000000000011</c:v>
                </c:pt>
                <c:pt idx="234">
                  <c:v>61.36</c:v>
                </c:pt>
                <c:pt idx="235">
                  <c:v>61.56</c:v>
                </c:pt>
                <c:pt idx="236">
                  <c:v>61.74</c:v>
                </c:pt>
                <c:pt idx="237">
                  <c:v>61.720000000000013</c:v>
                </c:pt>
                <c:pt idx="238">
                  <c:v>62.27</c:v>
                </c:pt>
                <c:pt idx="239">
                  <c:v>61.93</c:v>
                </c:pt>
                <c:pt idx="240">
                  <c:v>62.51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92-4C16-8C96-E79062BA5973}"/>
            </c:ext>
          </c:extLst>
        </c:ser>
        <c:ser>
          <c:idx val="1"/>
          <c:order val="1"/>
          <c:tx>
            <c:v>G"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'Oscilatório - 0,2ES-40'!$A$5:$A$245</c:f>
              <c:numCache>
                <c:formatCode>0.00</c:formatCode>
                <c:ptCount val="241"/>
                <c:pt idx="0">
                  <c:v>0.70000000000000062</c:v>
                </c:pt>
                <c:pt idx="1">
                  <c:v>1.4</c:v>
                </c:pt>
                <c:pt idx="2">
                  <c:v>1.8</c:v>
                </c:pt>
                <c:pt idx="3">
                  <c:v>2.5</c:v>
                </c:pt>
                <c:pt idx="4">
                  <c:v>2.9</c:v>
                </c:pt>
                <c:pt idx="5">
                  <c:v>3.1</c:v>
                </c:pt>
                <c:pt idx="6">
                  <c:v>3.8</c:v>
                </c:pt>
                <c:pt idx="7">
                  <c:v>4.3</c:v>
                </c:pt>
                <c:pt idx="8">
                  <c:v>4.7</c:v>
                </c:pt>
                <c:pt idx="9">
                  <c:v>5.4</c:v>
                </c:pt>
                <c:pt idx="10">
                  <c:v>6.1</c:v>
                </c:pt>
                <c:pt idx="11">
                  <c:v>6.9</c:v>
                </c:pt>
                <c:pt idx="12">
                  <c:v>7.6</c:v>
                </c:pt>
                <c:pt idx="13">
                  <c:v>8.3000000000000007</c:v>
                </c:pt>
                <c:pt idx="14">
                  <c:v>8.9</c:v>
                </c:pt>
                <c:pt idx="15">
                  <c:v>9.2000000000000011</c:v>
                </c:pt>
                <c:pt idx="16">
                  <c:v>9.6</c:v>
                </c:pt>
                <c:pt idx="17">
                  <c:v>10</c:v>
                </c:pt>
                <c:pt idx="18">
                  <c:v>10.3</c:v>
                </c:pt>
                <c:pt idx="19">
                  <c:v>10.9</c:v>
                </c:pt>
                <c:pt idx="20">
                  <c:v>11.3</c:v>
                </c:pt>
                <c:pt idx="21">
                  <c:v>12</c:v>
                </c:pt>
                <c:pt idx="22">
                  <c:v>12.7</c:v>
                </c:pt>
                <c:pt idx="23">
                  <c:v>13.4</c:v>
                </c:pt>
                <c:pt idx="24">
                  <c:v>14.2</c:v>
                </c:pt>
                <c:pt idx="25">
                  <c:v>14.9</c:v>
                </c:pt>
                <c:pt idx="26">
                  <c:v>15.6</c:v>
                </c:pt>
                <c:pt idx="27">
                  <c:v>16.3</c:v>
                </c:pt>
                <c:pt idx="28">
                  <c:v>16.899999999999999</c:v>
                </c:pt>
                <c:pt idx="29">
                  <c:v>17.3</c:v>
                </c:pt>
                <c:pt idx="30">
                  <c:v>17.600000000000001</c:v>
                </c:pt>
                <c:pt idx="31">
                  <c:v>17.8</c:v>
                </c:pt>
                <c:pt idx="32">
                  <c:v>18</c:v>
                </c:pt>
                <c:pt idx="33">
                  <c:v>18.2</c:v>
                </c:pt>
                <c:pt idx="34">
                  <c:v>18.399999999999999</c:v>
                </c:pt>
                <c:pt idx="35">
                  <c:v>18.600000000000001</c:v>
                </c:pt>
                <c:pt idx="36">
                  <c:v>18.8</c:v>
                </c:pt>
                <c:pt idx="37">
                  <c:v>19</c:v>
                </c:pt>
                <c:pt idx="38">
                  <c:v>19.2</c:v>
                </c:pt>
                <c:pt idx="39">
                  <c:v>19.600000000000001</c:v>
                </c:pt>
                <c:pt idx="40">
                  <c:v>20.2</c:v>
                </c:pt>
                <c:pt idx="41">
                  <c:v>20.6</c:v>
                </c:pt>
                <c:pt idx="42">
                  <c:v>21.2</c:v>
                </c:pt>
                <c:pt idx="43">
                  <c:v>21.6</c:v>
                </c:pt>
                <c:pt idx="44">
                  <c:v>22.1</c:v>
                </c:pt>
                <c:pt idx="45">
                  <c:v>22.6</c:v>
                </c:pt>
                <c:pt idx="46">
                  <c:v>23.1</c:v>
                </c:pt>
                <c:pt idx="47">
                  <c:v>23.7</c:v>
                </c:pt>
                <c:pt idx="48">
                  <c:v>24.1</c:v>
                </c:pt>
                <c:pt idx="49">
                  <c:v>24.6</c:v>
                </c:pt>
                <c:pt idx="50">
                  <c:v>25.1</c:v>
                </c:pt>
                <c:pt idx="51">
                  <c:v>25.6</c:v>
                </c:pt>
                <c:pt idx="52">
                  <c:v>26.2</c:v>
                </c:pt>
                <c:pt idx="53">
                  <c:v>26.6</c:v>
                </c:pt>
                <c:pt idx="54">
                  <c:v>27.1</c:v>
                </c:pt>
                <c:pt idx="55">
                  <c:v>27.6</c:v>
                </c:pt>
                <c:pt idx="56">
                  <c:v>28.1</c:v>
                </c:pt>
                <c:pt idx="57">
                  <c:v>28.6</c:v>
                </c:pt>
                <c:pt idx="58">
                  <c:v>29.1</c:v>
                </c:pt>
                <c:pt idx="59">
                  <c:v>29.6</c:v>
                </c:pt>
                <c:pt idx="60">
                  <c:v>30.1</c:v>
                </c:pt>
                <c:pt idx="61">
                  <c:v>30.6</c:v>
                </c:pt>
                <c:pt idx="62">
                  <c:v>31.1</c:v>
                </c:pt>
                <c:pt idx="63">
                  <c:v>31.6</c:v>
                </c:pt>
                <c:pt idx="64">
                  <c:v>32.1</c:v>
                </c:pt>
                <c:pt idx="65">
                  <c:v>32.6</c:v>
                </c:pt>
                <c:pt idx="66">
                  <c:v>33.1</c:v>
                </c:pt>
                <c:pt idx="67">
                  <c:v>33.6</c:v>
                </c:pt>
                <c:pt idx="68">
                  <c:v>34.1</c:v>
                </c:pt>
                <c:pt idx="69">
                  <c:v>34.6</c:v>
                </c:pt>
                <c:pt idx="70">
                  <c:v>35.1</c:v>
                </c:pt>
                <c:pt idx="71">
                  <c:v>35.6</c:v>
                </c:pt>
                <c:pt idx="72">
                  <c:v>36.1</c:v>
                </c:pt>
                <c:pt idx="73">
                  <c:v>36.6</c:v>
                </c:pt>
                <c:pt idx="74">
                  <c:v>37.1</c:v>
                </c:pt>
                <c:pt idx="75">
                  <c:v>37.6</c:v>
                </c:pt>
                <c:pt idx="76">
                  <c:v>38.1</c:v>
                </c:pt>
                <c:pt idx="77">
                  <c:v>38.6</c:v>
                </c:pt>
                <c:pt idx="78">
                  <c:v>39.1</c:v>
                </c:pt>
                <c:pt idx="79">
                  <c:v>39.6</c:v>
                </c:pt>
                <c:pt idx="80">
                  <c:v>40.1</c:v>
                </c:pt>
                <c:pt idx="81">
                  <c:v>40.6</c:v>
                </c:pt>
                <c:pt idx="82">
                  <c:v>41.1</c:v>
                </c:pt>
                <c:pt idx="83">
                  <c:v>41.6</c:v>
                </c:pt>
                <c:pt idx="84">
                  <c:v>42.1</c:v>
                </c:pt>
                <c:pt idx="85">
                  <c:v>42.6</c:v>
                </c:pt>
                <c:pt idx="86">
                  <c:v>43.1</c:v>
                </c:pt>
                <c:pt idx="87">
                  <c:v>43.6</c:v>
                </c:pt>
                <c:pt idx="88">
                  <c:v>44.1</c:v>
                </c:pt>
                <c:pt idx="89">
                  <c:v>44.6</c:v>
                </c:pt>
                <c:pt idx="90">
                  <c:v>45.1</c:v>
                </c:pt>
                <c:pt idx="91">
                  <c:v>45.6</c:v>
                </c:pt>
                <c:pt idx="92">
                  <c:v>46.1</c:v>
                </c:pt>
                <c:pt idx="93">
                  <c:v>46.6</c:v>
                </c:pt>
                <c:pt idx="94">
                  <c:v>47.2</c:v>
                </c:pt>
                <c:pt idx="95">
                  <c:v>47.6</c:v>
                </c:pt>
                <c:pt idx="96">
                  <c:v>48.1</c:v>
                </c:pt>
                <c:pt idx="97">
                  <c:v>48.6</c:v>
                </c:pt>
                <c:pt idx="98">
                  <c:v>49.1</c:v>
                </c:pt>
                <c:pt idx="99">
                  <c:v>49.6</c:v>
                </c:pt>
                <c:pt idx="100">
                  <c:v>50.1</c:v>
                </c:pt>
                <c:pt idx="101">
                  <c:v>50.6</c:v>
                </c:pt>
                <c:pt idx="102">
                  <c:v>51.1</c:v>
                </c:pt>
                <c:pt idx="103">
                  <c:v>51.6</c:v>
                </c:pt>
                <c:pt idx="104">
                  <c:v>52.1</c:v>
                </c:pt>
                <c:pt idx="105">
                  <c:v>52.6</c:v>
                </c:pt>
                <c:pt idx="106">
                  <c:v>53.1</c:v>
                </c:pt>
                <c:pt idx="107">
                  <c:v>53.6</c:v>
                </c:pt>
                <c:pt idx="108">
                  <c:v>54.1</c:v>
                </c:pt>
                <c:pt idx="109">
                  <c:v>54.6</c:v>
                </c:pt>
                <c:pt idx="110">
                  <c:v>55.1</c:v>
                </c:pt>
                <c:pt idx="111">
                  <c:v>55.6</c:v>
                </c:pt>
                <c:pt idx="112">
                  <c:v>56.1</c:v>
                </c:pt>
                <c:pt idx="113">
                  <c:v>56.6</c:v>
                </c:pt>
                <c:pt idx="114">
                  <c:v>57.1</c:v>
                </c:pt>
                <c:pt idx="115">
                  <c:v>57.6</c:v>
                </c:pt>
                <c:pt idx="116">
                  <c:v>58.1</c:v>
                </c:pt>
                <c:pt idx="117">
                  <c:v>58.6</c:v>
                </c:pt>
                <c:pt idx="118">
                  <c:v>59.1</c:v>
                </c:pt>
                <c:pt idx="119">
                  <c:v>59.6</c:v>
                </c:pt>
                <c:pt idx="120">
                  <c:v>60.1</c:v>
                </c:pt>
                <c:pt idx="121">
                  <c:v>60.6</c:v>
                </c:pt>
                <c:pt idx="122">
                  <c:v>61.1</c:v>
                </c:pt>
                <c:pt idx="123">
                  <c:v>61.6</c:v>
                </c:pt>
                <c:pt idx="124">
                  <c:v>62.1</c:v>
                </c:pt>
                <c:pt idx="125">
                  <c:v>62.6</c:v>
                </c:pt>
                <c:pt idx="126">
                  <c:v>63.1</c:v>
                </c:pt>
                <c:pt idx="127">
                  <c:v>63.6</c:v>
                </c:pt>
                <c:pt idx="128">
                  <c:v>64.099999999999994</c:v>
                </c:pt>
                <c:pt idx="129">
                  <c:v>64.599999999999994</c:v>
                </c:pt>
                <c:pt idx="130">
                  <c:v>65.099999999999994</c:v>
                </c:pt>
                <c:pt idx="131">
                  <c:v>65.599999999999994</c:v>
                </c:pt>
                <c:pt idx="132">
                  <c:v>66.099999999999994</c:v>
                </c:pt>
                <c:pt idx="133">
                  <c:v>66.599999999999994</c:v>
                </c:pt>
                <c:pt idx="134">
                  <c:v>67.099999999999994</c:v>
                </c:pt>
                <c:pt idx="135">
                  <c:v>67.599999999999994</c:v>
                </c:pt>
                <c:pt idx="136">
                  <c:v>68.099999999999994</c:v>
                </c:pt>
                <c:pt idx="137">
                  <c:v>68.599999999999994</c:v>
                </c:pt>
                <c:pt idx="138">
                  <c:v>69.099999999999994</c:v>
                </c:pt>
                <c:pt idx="139">
                  <c:v>69.599999999999994</c:v>
                </c:pt>
                <c:pt idx="140">
                  <c:v>70.099999999999994</c:v>
                </c:pt>
                <c:pt idx="141">
                  <c:v>70.599999999999994</c:v>
                </c:pt>
                <c:pt idx="142">
                  <c:v>71.099999999999994</c:v>
                </c:pt>
                <c:pt idx="143">
                  <c:v>71.599999999999994</c:v>
                </c:pt>
                <c:pt idx="144">
                  <c:v>72.099999999999994</c:v>
                </c:pt>
                <c:pt idx="145">
                  <c:v>72.599999999999994</c:v>
                </c:pt>
                <c:pt idx="146">
                  <c:v>73.099999999999994</c:v>
                </c:pt>
                <c:pt idx="147">
                  <c:v>73.599999999999994</c:v>
                </c:pt>
                <c:pt idx="148">
                  <c:v>74.099999999999994</c:v>
                </c:pt>
                <c:pt idx="149">
                  <c:v>74.599999999999994</c:v>
                </c:pt>
                <c:pt idx="150">
                  <c:v>75.099999999999994</c:v>
                </c:pt>
                <c:pt idx="151">
                  <c:v>75.599999999999994</c:v>
                </c:pt>
                <c:pt idx="152">
                  <c:v>76.099999999999994</c:v>
                </c:pt>
                <c:pt idx="153">
                  <c:v>76.599999999999994</c:v>
                </c:pt>
                <c:pt idx="154">
                  <c:v>77.099999999999994</c:v>
                </c:pt>
                <c:pt idx="155">
                  <c:v>77.599999999999994</c:v>
                </c:pt>
                <c:pt idx="156">
                  <c:v>78.099999999999994</c:v>
                </c:pt>
                <c:pt idx="157">
                  <c:v>78.599999999999994</c:v>
                </c:pt>
                <c:pt idx="158">
                  <c:v>79.099999999999994</c:v>
                </c:pt>
                <c:pt idx="159">
                  <c:v>79.599999999999994</c:v>
                </c:pt>
                <c:pt idx="160">
                  <c:v>80.099999999999994</c:v>
                </c:pt>
                <c:pt idx="161">
                  <c:v>80.599999999999994</c:v>
                </c:pt>
                <c:pt idx="162">
                  <c:v>81.099999999999994</c:v>
                </c:pt>
                <c:pt idx="163">
                  <c:v>81.599999999999994</c:v>
                </c:pt>
                <c:pt idx="164">
                  <c:v>82.1</c:v>
                </c:pt>
                <c:pt idx="165">
                  <c:v>82.6</c:v>
                </c:pt>
                <c:pt idx="166">
                  <c:v>83.1</c:v>
                </c:pt>
                <c:pt idx="167">
                  <c:v>83.6</c:v>
                </c:pt>
                <c:pt idx="168">
                  <c:v>84.1</c:v>
                </c:pt>
                <c:pt idx="169">
                  <c:v>84.6</c:v>
                </c:pt>
                <c:pt idx="170">
                  <c:v>85.1</c:v>
                </c:pt>
                <c:pt idx="171">
                  <c:v>85.6</c:v>
                </c:pt>
                <c:pt idx="172">
                  <c:v>86.1</c:v>
                </c:pt>
                <c:pt idx="173">
                  <c:v>86.6</c:v>
                </c:pt>
                <c:pt idx="174">
                  <c:v>87.1</c:v>
                </c:pt>
                <c:pt idx="175">
                  <c:v>87.6</c:v>
                </c:pt>
                <c:pt idx="176">
                  <c:v>88.1</c:v>
                </c:pt>
                <c:pt idx="177">
                  <c:v>88.6</c:v>
                </c:pt>
                <c:pt idx="178">
                  <c:v>89.1</c:v>
                </c:pt>
                <c:pt idx="179">
                  <c:v>89.6</c:v>
                </c:pt>
                <c:pt idx="180">
                  <c:v>90.1</c:v>
                </c:pt>
                <c:pt idx="181">
                  <c:v>90.6</c:v>
                </c:pt>
                <c:pt idx="182">
                  <c:v>91.1</c:v>
                </c:pt>
                <c:pt idx="183">
                  <c:v>91.6</c:v>
                </c:pt>
                <c:pt idx="184">
                  <c:v>92.1</c:v>
                </c:pt>
                <c:pt idx="185">
                  <c:v>92.6</c:v>
                </c:pt>
                <c:pt idx="186">
                  <c:v>93.1</c:v>
                </c:pt>
                <c:pt idx="187">
                  <c:v>93.6</c:v>
                </c:pt>
                <c:pt idx="188">
                  <c:v>94.1</c:v>
                </c:pt>
                <c:pt idx="189">
                  <c:v>94.6</c:v>
                </c:pt>
                <c:pt idx="190">
                  <c:v>95.1</c:v>
                </c:pt>
                <c:pt idx="191">
                  <c:v>95.6</c:v>
                </c:pt>
                <c:pt idx="192">
                  <c:v>96.1</c:v>
                </c:pt>
                <c:pt idx="193">
                  <c:v>96.6</c:v>
                </c:pt>
                <c:pt idx="194">
                  <c:v>97.1</c:v>
                </c:pt>
                <c:pt idx="195">
                  <c:v>97.6</c:v>
                </c:pt>
                <c:pt idx="196">
                  <c:v>98.1</c:v>
                </c:pt>
                <c:pt idx="197">
                  <c:v>98.6</c:v>
                </c:pt>
                <c:pt idx="198">
                  <c:v>99.1</c:v>
                </c:pt>
                <c:pt idx="199">
                  <c:v>99.6</c:v>
                </c:pt>
                <c:pt idx="200">
                  <c:v>100.1</c:v>
                </c:pt>
                <c:pt idx="201">
                  <c:v>100.6</c:v>
                </c:pt>
                <c:pt idx="202">
                  <c:v>101.1</c:v>
                </c:pt>
                <c:pt idx="203">
                  <c:v>101.6</c:v>
                </c:pt>
                <c:pt idx="204">
                  <c:v>102.1</c:v>
                </c:pt>
                <c:pt idx="205">
                  <c:v>102.6</c:v>
                </c:pt>
                <c:pt idx="206">
                  <c:v>103.1</c:v>
                </c:pt>
                <c:pt idx="207">
                  <c:v>103.6</c:v>
                </c:pt>
                <c:pt idx="208">
                  <c:v>104.1</c:v>
                </c:pt>
                <c:pt idx="209">
                  <c:v>104.6</c:v>
                </c:pt>
                <c:pt idx="210">
                  <c:v>105.1</c:v>
                </c:pt>
                <c:pt idx="211">
                  <c:v>105.6</c:v>
                </c:pt>
                <c:pt idx="212">
                  <c:v>106.1</c:v>
                </c:pt>
                <c:pt idx="213">
                  <c:v>106.6</c:v>
                </c:pt>
                <c:pt idx="214">
                  <c:v>107.1</c:v>
                </c:pt>
                <c:pt idx="215">
                  <c:v>107.6</c:v>
                </c:pt>
                <c:pt idx="216">
                  <c:v>108.1</c:v>
                </c:pt>
                <c:pt idx="217">
                  <c:v>108.6</c:v>
                </c:pt>
                <c:pt idx="218">
                  <c:v>109.1</c:v>
                </c:pt>
                <c:pt idx="219">
                  <c:v>109.6</c:v>
                </c:pt>
                <c:pt idx="220">
                  <c:v>110.1</c:v>
                </c:pt>
                <c:pt idx="221">
                  <c:v>110.6</c:v>
                </c:pt>
                <c:pt idx="222">
                  <c:v>111.1</c:v>
                </c:pt>
                <c:pt idx="223">
                  <c:v>111.6</c:v>
                </c:pt>
                <c:pt idx="224">
                  <c:v>112.1</c:v>
                </c:pt>
                <c:pt idx="225">
                  <c:v>112.6</c:v>
                </c:pt>
                <c:pt idx="226">
                  <c:v>113.1</c:v>
                </c:pt>
                <c:pt idx="227">
                  <c:v>113.6</c:v>
                </c:pt>
                <c:pt idx="228">
                  <c:v>114.1</c:v>
                </c:pt>
                <c:pt idx="229">
                  <c:v>114.6</c:v>
                </c:pt>
                <c:pt idx="230">
                  <c:v>115.1</c:v>
                </c:pt>
                <c:pt idx="231">
                  <c:v>115.6</c:v>
                </c:pt>
                <c:pt idx="232">
                  <c:v>116.1</c:v>
                </c:pt>
                <c:pt idx="233">
                  <c:v>116.6</c:v>
                </c:pt>
                <c:pt idx="234">
                  <c:v>117.1</c:v>
                </c:pt>
                <c:pt idx="235">
                  <c:v>117.6</c:v>
                </c:pt>
                <c:pt idx="236">
                  <c:v>118.1</c:v>
                </c:pt>
                <c:pt idx="237">
                  <c:v>118.6</c:v>
                </c:pt>
                <c:pt idx="238">
                  <c:v>119.1</c:v>
                </c:pt>
                <c:pt idx="239">
                  <c:v>119.6</c:v>
                </c:pt>
                <c:pt idx="240">
                  <c:v>120.1</c:v>
                </c:pt>
              </c:numCache>
            </c:numRef>
          </c:xVal>
          <c:yVal>
            <c:numRef>
              <c:f>'Oscilatório - 0,2ES-40'!$H$5:$H$245</c:f>
              <c:numCache>
                <c:formatCode>0.000</c:formatCode>
                <c:ptCount val="241"/>
                <c:pt idx="0">
                  <c:v>1.4152999999999969</c:v>
                </c:pt>
                <c:pt idx="1">
                  <c:v>1.3080000000000001</c:v>
                </c:pt>
                <c:pt idx="2">
                  <c:v>1.2997999999999976</c:v>
                </c:pt>
                <c:pt idx="3">
                  <c:v>1.3173999999999977</c:v>
                </c:pt>
                <c:pt idx="4">
                  <c:v>1.3413999999999977</c:v>
                </c:pt>
                <c:pt idx="5">
                  <c:v>1.3438999999999977</c:v>
                </c:pt>
                <c:pt idx="6">
                  <c:v>1.3735999999999979</c:v>
                </c:pt>
                <c:pt idx="7">
                  <c:v>1.4088999999999974</c:v>
                </c:pt>
                <c:pt idx="8">
                  <c:v>1.4301999999999977</c:v>
                </c:pt>
                <c:pt idx="9">
                  <c:v>1.4750999999999976</c:v>
                </c:pt>
                <c:pt idx="10">
                  <c:v>1.5144</c:v>
                </c:pt>
                <c:pt idx="11">
                  <c:v>1.5707</c:v>
                </c:pt>
                <c:pt idx="12">
                  <c:v>1.5952</c:v>
                </c:pt>
                <c:pt idx="13">
                  <c:v>1.5242</c:v>
                </c:pt>
                <c:pt idx="14">
                  <c:v>1.5282</c:v>
                </c:pt>
                <c:pt idx="15">
                  <c:v>1.5537999999999976</c:v>
                </c:pt>
                <c:pt idx="16">
                  <c:v>1.5577999999999976</c:v>
                </c:pt>
                <c:pt idx="17">
                  <c:v>1.5811999999999979</c:v>
                </c:pt>
                <c:pt idx="18">
                  <c:v>1.6097999999999977</c:v>
                </c:pt>
                <c:pt idx="19">
                  <c:v>1.6543000000000001</c:v>
                </c:pt>
                <c:pt idx="20">
                  <c:v>1.7153999999999974</c:v>
                </c:pt>
                <c:pt idx="21">
                  <c:v>1.8482000000000001</c:v>
                </c:pt>
                <c:pt idx="22">
                  <c:v>1.9355</c:v>
                </c:pt>
                <c:pt idx="23">
                  <c:v>2.145</c:v>
                </c:pt>
                <c:pt idx="24">
                  <c:v>2.46</c:v>
                </c:pt>
                <c:pt idx="25">
                  <c:v>3.214</c:v>
                </c:pt>
                <c:pt idx="26">
                  <c:v>4.0739999999999998</c:v>
                </c:pt>
                <c:pt idx="27">
                  <c:v>4.5060000000000002</c:v>
                </c:pt>
                <c:pt idx="28">
                  <c:v>4.5380000000000003</c:v>
                </c:pt>
                <c:pt idx="29">
                  <c:v>4.5730000000000004</c:v>
                </c:pt>
                <c:pt idx="30">
                  <c:v>4.76</c:v>
                </c:pt>
                <c:pt idx="31">
                  <c:v>4.8</c:v>
                </c:pt>
                <c:pt idx="32">
                  <c:v>4.7050000000000001</c:v>
                </c:pt>
                <c:pt idx="33">
                  <c:v>4.8549999999999915</c:v>
                </c:pt>
                <c:pt idx="34">
                  <c:v>4.7139999999999995</c:v>
                </c:pt>
                <c:pt idx="35">
                  <c:v>4.7229999999999945</c:v>
                </c:pt>
                <c:pt idx="36">
                  <c:v>4.7249999999999908</c:v>
                </c:pt>
                <c:pt idx="37">
                  <c:v>4.9059999999999997</c:v>
                </c:pt>
                <c:pt idx="38">
                  <c:v>4.7720000000000002</c:v>
                </c:pt>
                <c:pt idx="39">
                  <c:v>4.8129999999999917</c:v>
                </c:pt>
                <c:pt idx="40">
                  <c:v>4.9779999999999998</c:v>
                </c:pt>
                <c:pt idx="41">
                  <c:v>4.891</c:v>
                </c:pt>
                <c:pt idx="42">
                  <c:v>5.1189999999999918</c:v>
                </c:pt>
                <c:pt idx="43">
                  <c:v>5.0359999999999996</c:v>
                </c:pt>
                <c:pt idx="44">
                  <c:v>5.181</c:v>
                </c:pt>
                <c:pt idx="45">
                  <c:v>5.2139999999999995</c:v>
                </c:pt>
                <c:pt idx="46">
                  <c:v>5.23</c:v>
                </c:pt>
                <c:pt idx="47">
                  <c:v>5.3369999999999997</c:v>
                </c:pt>
                <c:pt idx="48">
                  <c:v>5.1939999999999955</c:v>
                </c:pt>
                <c:pt idx="49">
                  <c:v>5.4160000000000004</c:v>
                </c:pt>
                <c:pt idx="50">
                  <c:v>5.4390000000000089</c:v>
                </c:pt>
                <c:pt idx="51">
                  <c:v>5.3860000000000001</c:v>
                </c:pt>
                <c:pt idx="52">
                  <c:v>5.5659999999999945</c:v>
                </c:pt>
                <c:pt idx="53">
                  <c:v>5.6899999999999995</c:v>
                </c:pt>
                <c:pt idx="54">
                  <c:v>5.5269999999999975</c:v>
                </c:pt>
                <c:pt idx="55">
                  <c:v>5.6360000000000001</c:v>
                </c:pt>
                <c:pt idx="56">
                  <c:v>5.3869999999999996</c:v>
                </c:pt>
                <c:pt idx="57">
                  <c:v>5.4960000000000004</c:v>
                </c:pt>
                <c:pt idx="58">
                  <c:v>5.4550000000000001</c:v>
                </c:pt>
                <c:pt idx="59">
                  <c:v>5.4359999999999999</c:v>
                </c:pt>
                <c:pt idx="60">
                  <c:v>5.569</c:v>
                </c:pt>
                <c:pt idx="61">
                  <c:v>5.78</c:v>
                </c:pt>
                <c:pt idx="62">
                  <c:v>5.5090000000000003</c:v>
                </c:pt>
                <c:pt idx="63">
                  <c:v>5.5139999999999985</c:v>
                </c:pt>
                <c:pt idx="64">
                  <c:v>5.89</c:v>
                </c:pt>
                <c:pt idx="65">
                  <c:v>5.7219999999999995</c:v>
                </c:pt>
                <c:pt idx="66">
                  <c:v>6.1539999999999955</c:v>
                </c:pt>
                <c:pt idx="67">
                  <c:v>5.8689999999999918</c:v>
                </c:pt>
                <c:pt idx="68">
                  <c:v>5.673</c:v>
                </c:pt>
                <c:pt idx="69">
                  <c:v>5.7729999999999997</c:v>
                </c:pt>
                <c:pt idx="70">
                  <c:v>5.9720000000000004</c:v>
                </c:pt>
                <c:pt idx="71">
                  <c:v>5.8979999999999917</c:v>
                </c:pt>
                <c:pt idx="72">
                  <c:v>5.9059999999999997</c:v>
                </c:pt>
                <c:pt idx="73">
                  <c:v>6.0110000000000001</c:v>
                </c:pt>
                <c:pt idx="74">
                  <c:v>6.2469999999999999</c:v>
                </c:pt>
                <c:pt idx="75">
                  <c:v>5.859</c:v>
                </c:pt>
                <c:pt idx="76">
                  <c:v>6.1049999999999915</c:v>
                </c:pt>
                <c:pt idx="77">
                  <c:v>6.0780000000000003</c:v>
                </c:pt>
                <c:pt idx="78">
                  <c:v>6.08</c:v>
                </c:pt>
                <c:pt idx="79">
                  <c:v>6.1159999999999908</c:v>
                </c:pt>
                <c:pt idx="80">
                  <c:v>6.0430000000000001</c:v>
                </c:pt>
                <c:pt idx="81">
                  <c:v>5.9080000000000004</c:v>
                </c:pt>
                <c:pt idx="82">
                  <c:v>5.8159999999999945</c:v>
                </c:pt>
                <c:pt idx="83">
                  <c:v>5.8789999999999996</c:v>
                </c:pt>
                <c:pt idx="84">
                  <c:v>6.1519999999999975</c:v>
                </c:pt>
                <c:pt idx="85">
                  <c:v>6.0720000000000001</c:v>
                </c:pt>
                <c:pt idx="86">
                  <c:v>6.2619999999999996</c:v>
                </c:pt>
                <c:pt idx="87">
                  <c:v>6.0279999999999907</c:v>
                </c:pt>
                <c:pt idx="88">
                  <c:v>6.2389999999999999</c:v>
                </c:pt>
                <c:pt idx="89">
                  <c:v>6.3810000000000002</c:v>
                </c:pt>
                <c:pt idx="90">
                  <c:v>6.3979999999999917</c:v>
                </c:pt>
                <c:pt idx="91">
                  <c:v>6.2169999999999996</c:v>
                </c:pt>
                <c:pt idx="92">
                  <c:v>6.4470000000000001</c:v>
                </c:pt>
                <c:pt idx="93">
                  <c:v>6.2690000000000001</c:v>
                </c:pt>
                <c:pt idx="94">
                  <c:v>6.25</c:v>
                </c:pt>
                <c:pt idx="95">
                  <c:v>6.37</c:v>
                </c:pt>
                <c:pt idx="96">
                  <c:v>6.3669999999999956</c:v>
                </c:pt>
                <c:pt idx="97">
                  <c:v>6.516</c:v>
                </c:pt>
                <c:pt idx="98">
                  <c:v>6.3929999999999945</c:v>
                </c:pt>
                <c:pt idx="99">
                  <c:v>6.0469999999999997</c:v>
                </c:pt>
                <c:pt idx="100">
                  <c:v>6.4639999999999995</c:v>
                </c:pt>
                <c:pt idx="101">
                  <c:v>6.4169999999999998</c:v>
                </c:pt>
                <c:pt idx="102">
                  <c:v>6.1360000000000001</c:v>
                </c:pt>
                <c:pt idx="103">
                  <c:v>6.2530000000000001</c:v>
                </c:pt>
                <c:pt idx="104">
                  <c:v>6.423</c:v>
                </c:pt>
                <c:pt idx="105">
                  <c:v>6.2210000000000001</c:v>
                </c:pt>
                <c:pt idx="106">
                  <c:v>6.3319999999999999</c:v>
                </c:pt>
                <c:pt idx="107">
                  <c:v>6.5139999999999985</c:v>
                </c:pt>
                <c:pt idx="108">
                  <c:v>6.3689999999999918</c:v>
                </c:pt>
                <c:pt idx="109">
                  <c:v>6.5129999999999955</c:v>
                </c:pt>
                <c:pt idx="110">
                  <c:v>6.4669999999999996</c:v>
                </c:pt>
                <c:pt idx="111">
                  <c:v>6.57</c:v>
                </c:pt>
                <c:pt idx="112">
                  <c:v>6.641</c:v>
                </c:pt>
                <c:pt idx="113">
                  <c:v>6.6079999999999908</c:v>
                </c:pt>
                <c:pt idx="114">
                  <c:v>6.3259999999999907</c:v>
                </c:pt>
                <c:pt idx="115">
                  <c:v>6.5049999999999955</c:v>
                </c:pt>
                <c:pt idx="116">
                  <c:v>6.6929999999999907</c:v>
                </c:pt>
                <c:pt idx="117">
                  <c:v>6.8319999999999999</c:v>
                </c:pt>
                <c:pt idx="118">
                  <c:v>6.577</c:v>
                </c:pt>
                <c:pt idx="119">
                  <c:v>6.3839999999999995</c:v>
                </c:pt>
                <c:pt idx="120">
                  <c:v>6.4740000000000002</c:v>
                </c:pt>
                <c:pt idx="121">
                  <c:v>6.6469999999999985</c:v>
                </c:pt>
                <c:pt idx="122">
                  <c:v>6.6360000000000001</c:v>
                </c:pt>
                <c:pt idx="123">
                  <c:v>6.5549999999999917</c:v>
                </c:pt>
                <c:pt idx="124">
                  <c:v>6.5389999999999997</c:v>
                </c:pt>
                <c:pt idx="125">
                  <c:v>6.57</c:v>
                </c:pt>
                <c:pt idx="126">
                  <c:v>6.681</c:v>
                </c:pt>
                <c:pt idx="127">
                  <c:v>6.7539999999999996</c:v>
                </c:pt>
                <c:pt idx="128">
                  <c:v>6.5679999999999907</c:v>
                </c:pt>
                <c:pt idx="129">
                  <c:v>6.593</c:v>
                </c:pt>
                <c:pt idx="130">
                  <c:v>6.73</c:v>
                </c:pt>
                <c:pt idx="131">
                  <c:v>6.7279999999999918</c:v>
                </c:pt>
                <c:pt idx="132">
                  <c:v>6.5369999999999999</c:v>
                </c:pt>
                <c:pt idx="133">
                  <c:v>6.8049999999999917</c:v>
                </c:pt>
                <c:pt idx="134">
                  <c:v>6.6179999999999897</c:v>
                </c:pt>
                <c:pt idx="135">
                  <c:v>6.6649999999999876</c:v>
                </c:pt>
                <c:pt idx="136">
                  <c:v>6.8169999999999975</c:v>
                </c:pt>
                <c:pt idx="137">
                  <c:v>6.7450000000000001</c:v>
                </c:pt>
                <c:pt idx="138">
                  <c:v>6.8239999999999945</c:v>
                </c:pt>
                <c:pt idx="139">
                  <c:v>6.8139999999999965</c:v>
                </c:pt>
                <c:pt idx="140">
                  <c:v>6.8109999999999955</c:v>
                </c:pt>
                <c:pt idx="141">
                  <c:v>6.64</c:v>
                </c:pt>
                <c:pt idx="142">
                  <c:v>6.8609999999999918</c:v>
                </c:pt>
                <c:pt idx="143">
                  <c:v>6.641</c:v>
                </c:pt>
                <c:pt idx="144">
                  <c:v>6.6199999999999966</c:v>
                </c:pt>
                <c:pt idx="145">
                  <c:v>7.0359999999999996</c:v>
                </c:pt>
                <c:pt idx="146">
                  <c:v>6.9850000000000003</c:v>
                </c:pt>
                <c:pt idx="147">
                  <c:v>7.0910000000000002</c:v>
                </c:pt>
                <c:pt idx="148">
                  <c:v>6.6229999999999896</c:v>
                </c:pt>
                <c:pt idx="149">
                  <c:v>6.9379999999999997</c:v>
                </c:pt>
                <c:pt idx="150">
                  <c:v>6.55</c:v>
                </c:pt>
                <c:pt idx="151">
                  <c:v>6.8149999999999915</c:v>
                </c:pt>
                <c:pt idx="152">
                  <c:v>6.6639999999999917</c:v>
                </c:pt>
                <c:pt idx="153">
                  <c:v>6.6989999999999945</c:v>
                </c:pt>
                <c:pt idx="154">
                  <c:v>6.6819999999999995</c:v>
                </c:pt>
                <c:pt idx="155">
                  <c:v>6.7149999999999945</c:v>
                </c:pt>
                <c:pt idx="156">
                  <c:v>6.6509999999999945</c:v>
                </c:pt>
                <c:pt idx="157">
                  <c:v>6.8529999999999918</c:v>
                </c:pt>
                <c:pt idx="158">
                  <c:v>6.9139999999999997</c:v>
                </c:pt>
                <c:pt idx="159">
                  <c:v>6.8919999999999995</c:v>
                </c:pt>
                <c:pt idx="160">
                  <c:v>6.9239999999999995</c:v>
                </c:pt>
                <c:pt idx="161">
                  <c:v>6.88</c:v>
                </c:pt>
                <c:pt idx="162">
                  <c:v>6.8029999999999955</c:v>
                </c:pt>
                <c:pt idx="163">
                  <c:v>6.9930000000000003</c:v>
                </c:pt>
                <c:pt idx="164">
                  <c:v>7.069</c:v>
                </c:pt>
                <c:pt idx="165">
                  <c:v>6.8949999999999907</c:v>
                </c:pt>
                <c:pt idx="166">
                  <c:v>6.9690000000000003</c:v>
                </c:pt>
                <c:pt idx="167">
                  <c:v>7.1559999999999917</c:v>
                </c:pt>
                <c:pt idx="168">
                  <c:v>6.798</c:v>
                </c:pt>
                <c:pt idx="169">
                  <c:v>7.1069999999999975</c:v>
                </c:pt>
                <c:pt idx="170">
                  <c:v>7.1429999999999945</c:v>
                </c:pt>
                <c:pt idx="171">
                  <c:v>6.9530000000000003</c:v>
                </c:pt>
                <c:pt idx="172">
                  <c:v>6.7750000000000004</c:v>
                </c:pt>
                <c:pt idx="173">
                  <c:v>6.9550000000000001</c:v>
                </c:pt>
                <c:pt idx="174">
                  <c:v>6.8119999999999985</c:v>
                </c:pt>
                <c:pt idx="175">
                  <c:v>6.6029999999999918</c:v>
                </c:pt>
                <c:pt idx="176">
                  <c:v>7.2009999999999996</c:v>
                </c:pt>
                <c:pt idx="177">
                  <c:v>6.9480000000000004</c:v>
                </c:pt>
                <c:pt idx="178">
                  <c:v>6.8919999999999995</c:v>
                </c:pt>
                <c:pt idx="179">
                  <c:v>6.734</c:v>
                </c:pt>
                <c:pt idx="180">
                  <c:v>6.9359999999999999</c:v>
                </c:pt>
                <c:pt idx="181">
                  <c:v>6.952</c:v>
                </c:pt>
                <c:pt idx="182">
                  <c:v>6.88</c:v>
                </c:pt>
                <c:pt idx="183">
                  <c:v>6.9770000000000003</c:v>
                </c:pt>
                <c:pt idx="184">
                  <c:v>7.016</c:v>
                </c:pt>
                <c:pt idx="185">
                  <c:v>7.2350000000000003</c:v>
                </c:pt>
                <c:pt idx="186">
                  <c:v>7.1899999999999995</c:v>
                </c:pt>
                <c:pt idx="187">
                  <c:v>7.2009999999999996</c:v>
                </c:pt>
                <c:pt idx="188">
                  <c:v>7.0629999999999917</c:v>
                </c:pt>
                <c:pt idx="189">
                  <c:v>7.2649999999999917</c:v>
                </c:pt>
                <c:pt idx="190">
                  <c:v>7.056</c:v>
                </c:pt>
                <c:pt idx="191">
                  <c:v>7.1289999999999907</c:v>
                </c:pt>
                <c:pt idx="192">
                  <c:v>7.173</c:v>
                </c:pt>
                <c:pt idx="193">
                  <c:v>6.9450000000000003</c:v>
                </c:pt>
                <c:pt idx="194">
                  <c:v>6.8419999999999996</c:v>
                </c:pt>
                <c:pt idx="195">
                  <c:v>7.2859999999999996</c:v>
                </c:pt>
                <c:pt idx="196">
                  <c:v>7.1929999999999907</c:v>
                </c:pt>
                <c:pt idx="197">
                  <c:v>7.1119999999999965</c:v>
                </c:pt>
                <c:pt idx="198">
                  <c:v>7.2530000000000001</c:v>
                </c:pt>
                <c:pt idx="199">
                  <c:v>7.1589999999999945</c:v>
                </c:pt>
                <c:pt idx="200">
                  <c:v>7.0350000000000001</c:v>
                </c:pt>
                <c:pt idx="201">
                  <c:v>6.9950000000000001</c:v>
                </c:pt>
                <c:pt idx="202">
                  <c:v>7.1659999999999915</c:v>
                </c:pt>
                <c:pt idx="203">
                  <c:v>6.9630000000000001</c:v>
                </c:pt>
                <c:pt idx="204">
                  <c:v>7.0679999999999907</c:v>
                </c:pt>
                <c:pt idx="205">
                  <c:v>7.3169999999999975</c:v>
                </c:pt>
                <c:pt idx="206">
                  <c:v>7.1339999999999995</c:v>
                </c:pt>
                <c:pt idx="207">
                  <c:v>6.6649999999999876</c:v>
                </c:pt>
                <c:pt idx="208">
                  <c:v>6.9300000000000024</c:v>
                </c:pt>
                <c:pt idx="209">
                  <c:v>7.0110000000000001</c:v>
                </c:pt>
                <c:pt idx="210">
                  <c:v>7.0449999999999955</c:v>
                </c:pt>
                <c:pt idx="211">
                  <c:v>7.1879999999999917</c:v>
                </c:pt>
                <c:pt idx="212">
                  <c:v>7.1219999999999946</c:v>
                </c:pt>
                <c:pt idx="213">
                  <c:v>6.9829999999999997</c:v>
                </c:pt>
                <c:pt idx="214">
                  <c:v>7.1779999999999955</c:v>
                </c:pt>
                <c:pt idx="215">
                  <c:v>7.1129999999999916</c:v>
                </c:pt>
                <c:pt idx="216">
                  <c:v>7.3649999999999896</c:v>
                </c:pt>
                <c:pt idx="217">
                  <c:v>7.4279999999999955</c:v>
                </c:pt>
                <c:pt idx="218">
                  <c:v>7.1769999999999996</c:v>
                </c:pt>
                <c:pt idx="219">
                  <c:v>7.1499999999999995</c:v>
                </c:pt>
                <c:pt idx="220">
                  <c:v>7.1569999999999965</c:v>
                </c:pt>
                <c:pt idx="221">
                  <c:v>7.2269999999999985</c:v>
                </c:pt>
                <c:pt idx="222">
                  <c:v>7.7</c:v>
                </c:pt>
                <c:pt idx="223">
                  <c:v>7.5759999999999996</c:v>
                </c:pt>
                <c:pt idx="224">
                  <c:v>7.1929999999999907</c:v>
                </c:pt>
                <c:pt idx="225">
                  <c:v>7.4889999999999999</c:v>
                </c:pt>
                <c:pt idx="226">
                  <c:v>7.4420000000000002</c:v>
                </c:pt>
                <c:pt idx="227">
                  <c:v>7.5019999999999998</c:v>
                </c:pt>
                <c:pt idx="228">
                  <c:v>7.4050000000000002</c:v>
                </c:pt>
                <c:pt idx="229">
                  <c:v>7.2269999999999985</c:v>
                </c:pt>
                <c:pt idx="230">
                  <c:v>7.3849999999999945</c:v>
                </c:pt>
                <c:pt idx="231">
                  <c:v>7.1259999999999906</c:v>
                </c:pt>
                <c:pt idx="232">
                  <c:v>7.1609999999999907</c:v>
                </c:pt>
                <c:pt idx="233">
                  <c:v>7.4219999999999997</c:v>
                </c:pt>
                <c:pt idx="234">
                  <c:v>7.2460000000000004</c:v>
                </c:pt>
                <c:pt idx="235">
                  <c:v>7.3079999999999945</c:v>
                </c:pt>
                <c:pt idx="236">
                  <c:v>7.399</c:v>
                </c:pt>
                <c:pt idx="237">
                  <c:v>7.226</c:v>
                </c:pt>
                <c:pt idx="238">
                  <c:v>6.9950000000000001</c:v>
                </c:pt>
                <c:pt idx="239">
                  <c:v>7.6169999999999956</c:v>
                </c:pt>
                <c:pt idx="240">
                  <c:v>7.3739999999999997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92-4C16-8C96-E79062BA5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90016"/>
        <c:axId val="103011840"/>
      </c:scatterChart>
      <c:valAx>
        <c:axId val="129990016"/>
        <c:scaling>
          <c:orientation val="minMax"/>
          <c:max val="1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(min)</a:t>
                </a:r>
              </a:p>
            </c:rich>
          </c:tx>
          <c:layout>
            <c:manualLayout>
              <c:xMode val="edge"/>
              <c:yMode val="edge"/>
              <c:x val="0.45612729658792656"/>
              <c:y val="0.9273789235249706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srgbClr val="002060"/>
            </a:solidFill>
          </a:ln>
        </c:spPr>
        <c:crossAx val="103011840"/>
        <c:crossesAt val="0.1"/>
        <c:crossBetween val="midCat"/>
        <c:majorUnit val="30"/>
        <c:minorUnit val="5"/>
      </c:valAx>
      <c:valAx>
        <c:axId val="103011840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G' e G" (x10</a:t>
                </a:r>
                <a:r>
                  <a:rPr lang="en-US" baseline="30000" dirty="0"/>
                  <a:t>4</a:t>
                </a:r>
                <a:r>
                  <a:rPr lang="en-US" dirty="0"/>
                  <a:t> Pa)</a:t>
                </a:r>
              </a:p>
            </c:rich>
          </c:tx>
          <c:layout>
            <c:manualLayout>
              <c:xMode val="edge"/>
              <c:yMode val="edge"/>
              <c:x val="8.3332874701258566E-3"/>
              <c:y val="0.19492095217931771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srgbClr val="002060"/>
            </a:solidFill>
          </a:ln>
        </c:spPr>
        <c:crossAx val="129990016"/>
        <c:crosses val="autoZero"/>
        <c:crossBetween val="midCat"/>
      </c:valAx>
      <c:spPr>
        <a:ln>
          <a:solidFill>
            <a:srgbClr val="002060"/>
          </a:solidFill>
        </a:ln>
      </c:spPr>
    </c:plotArea>
    <c:legend>
      <c:legendPos val="r"/>
      <c:layout>
        <c:manualLayout>
          <c:xMode val="edge"/>
          <c:yMode val="edge"/>
          <c:x val="0.23363612222911687"/>
          <c:y val="0.60328176324223937"/>
          <c:w val="8.7572397200349997E-2"/>
          <c:h val="0.1749505626865133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9845C-3F06-495B-AB2F-68B084411BB5}" type="datetimeFigureOut">
              <a:rPr lang="pt-BR" smtClean="0"/>
              <a:t>10/11/2020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A05F3-4F3E-4A68-A8BF-C8A9C9356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63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967F0-71B6-42FE-9216-3C40AC1E7285}" type="slidenum">
              <a:rPr lang="en-GB"/>
              <a:pPr/>
              <a:t>94</a:t>
            </a:fld>
            <a:endParaRPr lang="en-GB" dirty="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2F5B7-2ADC-4395-814F-3F704E6DFDA9}" type="datetimeFigureOut">
              <a:rPr lang="pt-BR" smtClean="0"/>
              <a:pPr/>
              <a:t>10/11/2020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6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7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6.emf"/><Relationship Id="rId7" Type="http://schemas.openxmlformats.org/officeDocument/2006/relationships/image" Target="../media/image31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22.emf"/><Relationship Id="rId9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12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ov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ítulo 1">
            <a:extLst>
              <a:ext uri="{FF2B5EF4-FFF2-40B4-BE49-F238E27FC236}">
                <a16:creationId xmlns:a16="http://schemas.microsoft.com/office/drawing/2014/main" id="{DFA53EB4-E4C9-4EC0-A30B-9204E7C40802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Retentores de água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F25E1568-4E7E-4177-B93B-9238D48839A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D3EA93BB-6E75-4D16-98EC-13820517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3201" r="50980" b="54200"/>
          <a:stretch/>
        </p:blipFill>
        <p:spPr>
          <a:xfrm>
            <a:off x="8689845" y="1084658"/>
            <a:ext cx="2891044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" name="CaixaDeTexto 67">
            <a:extLst>
              <a:ext uri="{FF2B5EF4-FFF2-40B4-BE49-F238E27FC236}">
                <a16:creationId xmlns:a16="http://schemas.microsoft.com/office/drawing/2014/main" id="{6EA96AA0-FCE1-4B98-8609-3932461016CD}"/>
              </a:ext>
            </a:extLst>
          </p:cNvPr>
          <p:cNvSpPr txBox="1"/>
          <p:nvPr/>
        </p:nvSpPr>
        <p:spPr>
          <a:xfrm>
            <a:off x="767408" y="1495681"/>
            <a:ext cx="2808312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id="{F206D3F8-DC67-40A2-B1D9-FFEC7C87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6" y="2761941"/>
            <a:ext cx="6776470" cy="1334118"/>
          </a:xfrm>
          <a:prstGeom prst="rect">
            <a:avLst/>
          </a:prstGeom>
        </p:spPr>
      </p:pic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2FD0A6F7-8D5B-47F1-B2B4-86E9756E251B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6775313" y="1696726"/>
            <a:ext cx="1914532" cy="1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agem 70">
            <a:extLst>
              <a:ext uri="{FF2B5EF4-FFF2-40B4-BE49-F238E27FC236}">
                <a16:creationId xmlns:a16="http://schemas.microsoft.com/office/drawing/2014/main" id="{8DCCC681-8B36-44AC-99DB-F7C4DB623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45" y="2869012"/>
            <a:ext cx="3294394" cy="111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6BDA0EDD-846F-4567-B31C-B9863D6A3CBB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7063345" y="3310662"/>
            <a:ext cx="1626500" cy="11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0A4D50-7EB5-4F6E-A1A7-3C1C6BA2AE64}"/>
              </a:ext>
            </a:extLst>
          </p:cNvPr>
          <p:cNvSpPr txBox="1"/>
          <p:nvPr/>
        </p:nvSpPr>
        <p:spPr>
          <a:xfrm>
            <a:off x="615165" y="4721890"/>
            <a:ext cx="11288839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Aumentam a viscosidade do meio líquido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Aumentam a capacidade de retenção da água;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Modificam a consistência, tornando os materiais mais coesos e “trabalháveis” por mais tempo;</a:t>
            </a:r>
          </a:p>
        </p:txBody>
      </p:sp>
    </p:spTree>
    <p:extLst>
      <p:ext uri="{BB962C8B-B14F-4D97-AF65-F5344CB8AC3E}">
        <p14:creationId xmlns:p14="http://schemas.microsoft.com/office/powerpoint/2010/main" val="5926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576C92-92B9-4D05-9577-6519E7171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28" t="41999" r="36113" b="42252"/>
          <a:stretch/>
        </p:blipFill>
        <p:spPr>
          <a:xfrm>
            <a:off x="8620269" y="1463519"/>
            <a:ext cx="3384376" cy="1080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AA12F5-4718-40FB-A6E0-30C232A40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15" t="21413" r="44382" b="62696"/>
          <a:stretch/>
        </p:blipFill>
        <p:spPr>
          <a:xfrm>
            <a:off x="9840416" y="244694"/>
            <a:ext cx="1512168" cy="10898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B83C74-34AA-44BD-93A8-E19B1D4B9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83" t="63906" r="41308" b="13903"/>
          <a:stretch/>
        </p:blipFill>
        <p:spPr>
          <a:xfrm>
            <a:off x="9480376" y="2852936"/>
            <a:ext cx="2232248" cy="1521863"/>
          </a:xfrm>
          <a:prstGeom prst="rect">
            <a:avLst/>
          </a:prstGeom>
        </p:spPr>
      </p:pic>
      <p:pic>
        <p:nvPicPr>
          <p:cNvPr id="5" name="Haake Caber Extensional Rheometer">
            <a:hlinkClick r:id="" action="ppaction://media"/>
            <a:extLst>
              <a:ext uri="{FF2B5EF4-FFF2-40B4-BE49-F238E27FC236}">
                <a16:creationId xmlns:a16="http://schemas.microsoft.com/office/drawing/2014/main" id="{A63947D3-BC8F-4EF4-B0B1-B436DC358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623" y="3789040"/>
            <a:ext cx="3451608" cy="25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5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Aplicação de uma deformação sobre a amostra...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 l="41049" t="-9031" r="41622"/>
          <a:stretch>
            <a:fillRect/>
          </a:stretch>
        </p:blipFill>
        <p:spPr bwMode="auto">
          <a:xfrm>
            <a:off x="5087888" y="1484785"/>
            <a:ext cx="1872208" cy="69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1991544" y="2204865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velocidade angular,</a:t>
            </a: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 = tempo</a:t>
            </a: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deformação</a:t>
            </a:r>
            <a:endParaRPr lang="pt-B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pt-BR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amplitude máxima de deformação (deformação crítica)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43" name="Grupo 42"/>
          <p:cNvGrpSpPr>
            <a:grpSpLocks noChangeAspect="1"/>
          </p:cNvGrpSpPr>
          <p:nvPr/>
        </p:nvGrpSpPr>
        <p:grpSpPr>
          <a:xfrm>
            <a:off x="9336360" y="1124744"/>
            <a:ext cx="1102360" cy="1445832"/>
            <a:chOff x="968375" y="4293096"/>
            <a:chExt cx="1377950" cy="1807290"/>
          </a:xfrm>
        </p:grpSpPr>
        <p:sp>
          <p:nvSpPr>
            <p:cNvPr id="44" name="Forma livre 43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8" name="Conector reto 47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orma livre 68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1" name="Forma livre 70"/>
          <p:cNvSpPr/>
          <p:nvPr/>
        </p:nvSpPr>
        <p:spPr>
          <a:xfrm>
            <a:off x="9337404" y="2221706"/>
            <a:ext cx="1101997" cy="173832"/>
          </a:xfrm>
          <a:custGeom>
            <a:avLst/>
            <a:gdLst>
              <a:gd name="connsiteX0" fmla="*/ 0 w 1104900"/>
              <a:gd name="connsiteY0" fmla="*/ 104775 h 173832"/>
              <a:gd name="connsiteX1" fmla="*/ 557213 w 1104900"/>
              <a:gd name="connsiteY1" fmla="*/ 173832 h 173832"/>
              <a:gd name="connsiteX2" fmla="*/ 1104900 w 1104900"/>
              <a:gd name="connsiteY2" fmla="*/ 104775 h 173832"/>
              <a:gd name="connsiteX3" fmla="*/ 1102519 w 1104900"/>
              <a:gd name="connsiteY3" fmla="*/ 4763 h 173832"/>
              <a:gd name="connsiteX4" fmla="*/ 4763 w 1104900"/>
              <a:gd name="connsiteY4" fmla="*/ 0 h 173832"/>
              <a:gd name="connsiteX5" fmla="*/ 0 w 1104900"/>
              <a:gd name="connsiteY5" fmla="*/ 104775 h 173832"/>
              <a:gd name="connsiteX0" fmla="*/ 0 w 1104379"/>
              <a:gd name="connsiteY0" fmla="*/ 96664 h 173832"/>
              <a:gd name="connsiteX1" fmla="*/ 556692 w 1104379"/>
              <a:gd name="connsiteY1" fmla="*/ 173832 h 173832"/>
              <a:gd name="connsiteX2" fmla="*/ 1104379 w 1104379"/>
              <a:gd name="connsiteY2" fmla="*/ 104775 h 173832"/>
              <a:gd name="connsiteX3" fmla="*/ 1101998 w 1104379"/>
              <a:gd name="connsiteY3" fmla="*/ 4763 h 173832"/>
              <a:gd name="connsiteX4" fmla="*/ 4242 w 1104379"/>
              <a:gd name="connsiteY4" fmla="*/ 0 h 173832"/>
              <a:gd name="connsiteX5" fmla="*/ 0 w 1104379"/>
              <a:gd name="connsiteY5" fmla="*/ 96664 h 173832"/>
              <a:gd name="connsiteX0" fmla="*/ 0 w 1101997"/>
              <a:gd name="connsiteY0" fmla="*/ 101427 h 173832"/>
              <a:gd name="connsiteX1" fmla="*/ 554310 w 1101997"/>
              <a:gd name="connsiteY1" fmla="*/ 173832 h 173832"/>
              <a:gd name="connsiteX2" fmla="*/ 1101997 w 1101997"/>
              <a:gd name="connsiteY2" fmla="*/ 104775 h 173832"/>
              <a:gd name="connsiteX3" fmla="*/ 1099616 w 1101997"/>
              <a:gd name="connsiteY3" fmla="*/ 4763 h 173832"/>
              <a:gd name="connsiteX4" fmla="*/ 1860 w 1101997"/>
              <a:gd name="connsiteY4" fmla="*/ 0 h 173832"/>
              <a:gd name="connsiteX5" fmla="*/ 0 w 1101997"/>
              <a:gd name="connsiteY5" fmla="*/ 101427 h 1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997" h="173832">
                <a:moveTo>
                  <a:pt x="0" y="101427"/>
                </a:moveTo>
                <a:lnTo>
                  <a:pt x="554310" y="173832"/>
                </a:lnTo>
                <a:lnTo>
                  <a:pt x="1101997" y="104775"/>
                </a:lnTo>
                <a:cubicBezTo>
                  <a:pt x="1101203" y="71438"/>
                  <a:pt x="1100410" y="38100"/>
                  <a:pt x="1099616" y="4763"/>
                </a:cubicBezTo>
                <a:lnTo>
                  <a:pt x="1860" y="0"/>
                </a:lnTo>
                <a:lnTo>
                  <a:pt x="0" y="101427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2" name="Grupo 71"/>
          <p:cNvGrpSpPr>
            <a:grpSpLocks noChangeAspect="1"/>
          </p:cNvGrpSpPr>
          <p:nvPr/>
        </p:nvGrpSpPr>
        <p:grpSpPr>
          <a:xfrm>
            <a:off x="8089304" y="1124744"/>
            <a:ext cx="1102360" cy="1445832"/>
            <a:chOff x="968375" y="4293096"/>
            <a:chExt cx="1377950" cy="1807290"/>
          </a:xfrm>
        </p:grpSpPr>
        <p:sp>
          <p:nvSpPr>
            <p:cNvPr id="73" name="Forma livre 72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7" name="Conector reto 76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orma livre 97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0" name="Forma livre 99"/>
          <p:cNvSpPr>
            <a:spLocks noChangeAspect="1"/>
          </p:cNvSpPr>
          <p:nvPr/>
        </p:nvSpPr>
        <p:spPr>
          <a:xfrm>
            <a:off x="8477998" y="1556792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Forma livre 100"/>
          <p:cNvSpPr>
            <a:spLocks noChangeAspect="1"/>
          </p:cNvSpPr>
          <p:nvPr/>
        </p:nvSpPr>
        <p:spPr>
          <a:xfrm>
            <a:off x="9725884" y="1556792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Forma livre 102"/>
          <p:cNvSpPr>
            <a:spLocks noChangeAspect="1"/>
          </p:cNvSpPr>
          <p:nvPr/>
        </p:nvSpPr>
        <p:spPr>
          <a:xfrm>
            <a:off x="9725884" y="1340768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Forma livre 103"/>
          <p:cNvSpPr>
            <a:spLocks noChangeAspect="1"/>
          </p:cNvSpPr>
          <p:nvPr/>
        </p:nvSpPr>
        <p:spPr>
          <a:xfrm>
            <a:off x="8472265" y="1340768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Aplicação de uma deformação sobre a amostra...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 quantificação da tensão (resposta)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 l="41049" t="-9031" r="41622"/>
          <a:stretch>
            <a:fillRect/>
          </a:stretch>
        </p:blipFill>
        <p:spPr bwMode="auto">
          <a:xfrm>
            <a:off x="5087888" y="1484785"/>
            <a:ext cx="1872208" cy="69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1991544" y="5373216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= tensão</a:t>
            </a:r>
          </a:p>
          <a:p>
            <a:r>
              <a:rPr lang="pt-BR" dirty="0">
                <a:solidFill>
                  <a:srgbClr val="0070C0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pt-BR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= tensão de escoamento</a:t>
            </a: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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ângulo de defasagem entre a tensão e a deformação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 cstate="print"/>
          <a:srcRect l="37716" t="-9031" r="36957"/>
          <a:stretch>
            <a:fillRect/>
          </a:stretch>
        </p:blipFill>
        <p:spPr bwMode="auto">
          <a:xfrm>
            <a:off x="4871864" y="4509121"/>
            <a:ext cx="2736304" cy="69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tângulo 8"/>
          <p:cNvSpPr/>
          <p:nvPr/>
        </p:nvSpPr>
        <p:spPr>
          <a:xfrm>
            <a:off x="1991544" y="2204865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velocidade angular,</a:t>
            </a: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 = tempo</a:t>
            </a: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deformação</a:t>
            </a:r>
            <a:endParaRPr lang="pt-B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pt-BR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amplitude máxima de deformação (deformação crítica)</a:t>
            </a:r>
          </a:p>
        </p:txBody>
      </p:sp>
      <p:grpSp>
        <p:nvGrpSpPr>
          <p:cNvPr id="10" name="Grupo 9"/>
          <p:cNvGrpSpPr>
            <a:grpSpLocks noChangeAspect="1"/>
          </p:cNvGrpSpPr>
          <p:nvPr/>
        </p:nvGrpSpPr>
        <p:grpSpPr>
          <a:xfrm>
            <a:off x="9336360" y="1124744"/>
            <a:ext cx="1102360" cy="1445832"/>
            <a:chOff x="968375" y="4293096"/>
            <a:chExt cx="1377950" cy="1807290"/>
          </a:xfrm>
        </p:grpSpPr>
        <p:sp>
          <p:nvSpPr>
            <p:cNvPr id="11" name="Forma livre 10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reto 14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a livre 35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7" name="Forma livre 36"/>
          <p:cNvSpPr/>
          <p:nvPr/>
        </p:nvSpPr>
        <p:spPr>
          <a:xfrm>
            <a:off x="9337404" y="2221706"/>
            <a:ext cx="1101997" cy="173832"/>
          </a:xfrm>
          <a:custGeom>
            <a:avLst/>
            <a:gdLst>
              <a:gd name="connsiteX0" fmla="*/ 0 w 1104900"/>
              <a:gd name="connsiteY0" fmla="*/ 104775 h 173832"/>
              <a:gd name="connsiteX1" fmla="*/ 557213 w 1104900"/>
              <a:gd name="connsiteY1" fmla="*/ 173832 h 173832"/>
              <a:gd name="connsiteX2" fmla="*/ 1104900 w 1104900"/>
              <a:gd name="connsiteY2" fmla="*/ 104775 h 173832"/>
              <a:gd name="connsiteX3" fmla="*/ 1102519 w 1104900"/>
              <a:gd name="connsiteY3" fmla="*/ 4763 h 173832"/>
              <a:gd name="connsiteX4" fmla="*/ 4763 w 1104900"/>
              <a:gd name="connsiteY4" fmla="*/ 0 h 173832"/>
              <a:gd name="connsiteX5" fmla="*/ 0 w 1104900"/>
              <a:gd name="connsiteY5" fmla="*/ 104775 h 173832"/>
              <a:gd name="connsiteX0" fmla="*/ 0 w 1104379"/>
              <a:gd name="connsiteY0" fmla="*/ 96664 h 173832"/>
              <a:gd name="connsiteX1" fmla="*/ 556692 w 1104379"/>
              <a:gd name="connsiteY1" fmla="*/ 173832 h 173832"/>
              <a:gd name="connsiteX2" fmla="*/ 1104379 w 1104379"/>
              <a:gd name="connsiteY2" fmla="*/ 104775 h 173832"/>
              <a:gd name="connsiteX3" fmla="*/ 1101998 w 1104379"/>
              <a:gd name="connsiteY3" fmla="*/ 4763 h 173832"/>
              <a:gd name="connsiteX4" fmla="*/ 4242 w 1104379"/>
              <a:gd name="connsiteY4" fmla="*/ 0 h 173832"/>
              <a:gd name="connsiteX5" fmla="*/ 0 w 1104379"/>
              <a:gd name="connsiteY5" fmla="*/ 96664 h 173832"/>
              <a:gd name="connsiteX0" fmla="*/ 0 w 1101997"/>
              <a:gd name="connsiteY0" fmla="*/ 101427 h 173832"/>
              <a:gd name="connsiteX1" fmla="*/ 554310 w 1101997"/>
              <a:gd name="connsiteY1" fmla="*/ 173832 h 173832"/>
              <a:gd name="connsiteX2" fmla="*/ 1101997 w 1101997"/>
              <a:gd name="connsiteY2" fmla="*/ 104775 h 173832"/>
              <a:gd name="connsiteX3" fmla="*/ 1099616 w 1101997"/>
              <a:gd name="connsiteY3" fmla="*/ 4763 h 173832"/>
              <a:gd name="connsiteX4" fmla="*/ 1860 w 1101997"/>
              <a:gd name="connsiteY4" fmla="*/ 0 h 173832"/>
              <a:gd name="connsiteX5" fmla="*/ 0 w 1101997"/>
              <a:gd name="connsiteY5" fmla="*/ 101427 h 1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997" h="173832">
                <a:moveTo>
                  <a:pt x="0" y="101427"/>
                </a:moveTo>
                <a:lnTo>
                  <a:pt x="554310" y="173832"/>
                </a:lnTo>
                <a:lnTo>
                  <a:pt x="1101997" y="104775"/>
                </a:lnTo>
                <a:cubicBezTo>
                  <a:pt x="1101203" y="71438"/>
                  <a:pt x="1100410" y="38100"/>
                  <a:pt x="1099616" y="4763"/>
                </a:cubicBezTo>
                <a:lnTo>
                  <a:pt x="1860" y="0"/>
                </a:lnTo>
                <a:lnTo>
                  <a:pt x="0" y="101427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Grupo 37"/>
          <p:cNvGrpSpPr>
            <a:grpSpLocks noChangeAspect="1"/>
          </p:cNvGrpSpPr>
          <p:nvPr/>
        </p:nvGrpSpPr>
        <p:grpSpPr>
          <a:xfrm>
            <a:off x="8089304" y="1124744"/>
            <a:ext cx="1102360" cy="1445832"/>
            <a:chOff x="968375" y="4293096"/>
            <a:chExt cx="1377950" cy="1807290"/>
          </a:xfrm>
        </p:grpSpPr>
        <p:sp>
          <p:nvSpPr>
            <p:cNvPr id="39" name="Forma livre 38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3" name="Conector reto 42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5" name="Forma livre 64"/>
          <p:cNvSpPr>
            <a:spLocks noChangeAspect="1"/>
          </p:cNvSpPr>
          <p:nvPr/>
        </p:nvSpPr>
        <p:spPr>
          <a:xfrm>
            <a:off x="8477998" y="1556792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 65"/>
          <p:cNvSpPr>
            <a:spLocks noChangeAspect="1"/>
          </p:cNvSpPr>
          <p:nvPr/>
        </p:nvSpPr>
        <p:spPr>
          <a:xfrm>
            <a:off x="9725884" y="1556792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Forma livre 66"/>
          <p:cNvSpPr>
            <a:spLocks noChangeAspect="1"/>
          </p:cNvSpPr>
          <p:nvPr/>
        </p:nvSpPr>
        <p:spPr>
          <a:xfrm>
            <a:off x="9725884" y="1340768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Forma livre 67"/>
          <p:cNvSpPr>
            <a:spLocks noChangeAspect="1"/>
          </p:cNvSpPr>
          <p:nvPr/>
        </p:nvSpPr>
        <p:spPr>
          <a:xfrm>
            <a:off x="8472265" y="1340768"/>
            <a:ext cx="330557" cy="172820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87D475-4463-4BBC-9376-E9EA81F7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2" y="1511262"/>
            <a:ext cx="4552140" cy="40962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C1DF4C9-2845-40F5-A5E7-C3528B43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7" r="52944" b="30898"/>
          <a:stretch/>
        </p:blipFill>
        <p:spPr>
          <a:xfrm>
            <a:off x="6577072" y="1772816"/>
            <a:ext cx="2664296" cy="14401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B21E4F3-D11C-40EF-990F-A20348055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>
          <a:xfrm>
            <a:off x="10056440" y="3559409"/>
            <a:ext cx="1111478" cy="265288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D61F77E-5428-4E13-92ED-5C181D44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5" t="28767" b="30898"/>
          <a:stretch/>
        </p:blipFill>
        <p:spPr>
          <a:xfrm>
            <a:off x="6577072" y="3717032"/>
            <a:ext cx="2992620" cy="144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Materiais são considerados: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sólidos Hookeanos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estão em fase)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fluidos Newtonianos (</a:t>
            </a:r>
            <a:r>
              <a:rPr lang="pt-PT" sz="2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defasada em relação a </a:t>
            </a:r>
            <a:r>
              <a:rPr lang="pt-PT" sz="2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90°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materiais viscoelásticos  0 &lt; </a:t>
            </a:r>
            <a:r>
              <a:rPr lang="pt-PT" sz="2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90°</a:t>
            </a:r>
            <a:endParaRPr lang="pt-P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4" name="Grupo 40"/>
          <p:cNvGrpSpPr>
            <a:grpSpLocks noChangeAspect="1"/>
          </p:cNvGrpSpPr>
          <p:nvPr/>
        </p:nvGrpSpPr>
        <p:grpSpPr>
          <a:xfrm>
            <a:off x="2464040" y="3068961"/>
            <a:ext cx="3127904" cy="1485073"/>
            <a:chOff x="2753799" y="2996952"/>
            <a:chExt cx="3909880" cy="1856341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orma livre 25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7" name="Conector reto 26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orma livre 33"/>
            <p:cNvSpPr/>
            <p:nvPr/>
          </p:nvSpPr>
          <p:spPr>
            <a:xfrm>
              <a:off x="2753799" y="3447002"/>
              <a:ext cx="3459830" cy="900100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5" name="Conector reto 34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44955" t="-20897" r="44386"/>
          <a:stretch>
            <a:fillRect/>
          </a:stretch>
        </p:blipFill>
        <p:spPr bwMode="auto">
          <a:xfrm>
            <a:off x="3287688" y="4365104"/>
            <a:ext cx="1152128" cy="7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B3582F-8CD7-4DAF-B282-D9253C598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41" y="2217298"/>
            <a:ext cx="4781627" cy="3185623"/>
          </a:xfrm>
          <a:prstGeom prst="rect">
            <a:avLst/>
          </a:prstGeom>
        </p:spPr>
      </p:pic>
      <p:grpSp>
        <p:nvGrpSpPr>
          <p:cNvPr id="32" name="Grupo 65">
            <a:extLst>
              <a:ext uri="{FF2B5EF4-FFF2-40B4-BE49-F238E27FC236}">
                <a16:creationId xmlns:a16="http://schemas.microsoft.com/office/drawing/2014/main" id="{71A35E34-D2E2-4CBA-886F-0E5500BDD20F}"/>
              </a:ext>
            </a:extLst>
          </p:cNvPr>
          <p:cNvGrpSpPr/>
          <p:nvPr/>
        </p:nvGrpSpPr>
        <p:grpSpPr>
          <a:xfrm>
            <a:off x="9840416" y="6021288"/>
            <a:ext cx="1830060" cy="648072"/>
            <a:chOff x="1619672" y="4653136"/>
            <a:chExt cx="1830060" cy="648072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CC6C1840-2641-43F7-8837-5DDAF4A48C5A}"/>
                </a:ext>
              </a:extLst>
            </p:cNvPr>
            <p:cNvCxnSpPr/>
            <p:nvPr/>
          </p:nvCxnSpPr>
          <p:spPr>
            <a:xfrm>
              <a:off x="1619672" y="4869160"/>
              <a:ext cx="36004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0C6E0E8F-7680-40DE-9472-1A46FDC0E7E5}"/>
                </a:ext>
              </a:extLst>
            </p:cNvPr>
            <p:cNvCxnSpPr/>
            <p:nvPr/>
          </p:nvCxnSpPr>
          <p:spPr>
            <a:xfrm>
              <a:off x="1619672" y="5085184"/>
              <a:ext cx="360040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0D94C59-14D6-4EA0-B364-0CB88A4F0D1B}"/>
                </a:ext>
              </a:extLst>
            </p:cNvPr>
            <p:cNvSpPr/>
            <p:nvPr/>
          </p:nvSpPr>
          <p:spPr>
            <a:xfrm>
              <a:off x="2123728" y="46531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Deformação</a:t>
              </a:r>
              <a:endParaRPr lang="pt-BR" dirty="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A7BA1B5-23E5-4176-9794-CAAFC9EB1CC7}"/>
                </a:ext>
              </a:extLst>
            </p:cNvPr>
            <p:cNvSpPr/>
            <p:nvPr/>
          </p:nvSpPr>
          <p:spPr>
            <a:xfrm>
              <a:off x="2123728" y="4931876"/>
              <a:ext cx="835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Tensão</a:t>
              </a: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Materiais são considerados: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sólidos Hookeanos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estão em fase)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fluidos Newtonianos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defasada em relação a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90°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materiais viscoelásticos  0 &lt; </a:t>
            </a:r>
            <a:r>
              <a:rPr lang="pt-PT" sz="2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90°</a:t>
            </a:r>
            <a:endParaRPr lang="pt-P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5" name="Grupo 41"/>
          <p:cNvGrpSpPr>
            <a:grpSpLocks noChangeAspect="1"/>
          </p:cNvGrpSpPr>
          <p:nvPr/>
        </p:nvGrpSpPr>
        <p:grpSpPr>
          <a:xfrm>
            <a:off x="6582898" y="3068961"/>
            <a:ext cx="3113503" cy="1485073"/>
            <a:chOff x="2771800" y="2996952"/>
            <a:chExt cx="3891879" cy="1856341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orma livre 53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5" name="Conector reto 54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orma livre 57"/>
            <p:cNvSpPr/>
            <p:nvPr/>
          </p:nvSpPr>
          <p:spPr>
            <a:xfrm rot="10800000" flipH="1">
              <a:off x="2793249" y="3356989"/>
              <a:ext cx="3690410" cy="90010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reto 58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65"/>
          <p:cNvGrpSpPr/>
          <p:nvPr/>
        </p:nvGrpSpPr>
        <p:grpSpPr>
          <a:xfrm>
            <a:off x="9840416" y="6021288"/>
            <a:ext cx="1830060" cy="648072"/>
            <a:chOff x="1619672" y="4653136"/>
            <a:chExt cx="1830060" cy="648072"/>
          </a:xfrm>
        </p:grpSpPr>
        <p:cxnSp>
          <p:nvCxnSpPr>
            <p:cNvPr id="61" name="Conector reto 60"/>
            <p:cNvCxnSpPr/>
            <p:nvPr/>
          </p:nvCxnSpPr>
          <p:spPr>
            <a:xfrm>
              <a:off x="1619672" y="4869160"/>
              <a:ext cx="36004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>
              <a:off x="1619672" y="5085184"/>
              <a:ext cx="360040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ângulo 63"/>
            <p:cNvSpPr/>
            <p:nvPr/>
          </p:nvSpPr>
          <p:spPr>
            <a:xfrm>
              <a:off x="2123728" y="46531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Deformação</a:t>
              </a:r>
              <a:endParaRPr lang="pt-BR" dirty="0"/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2123728" y="4931876"/>
              <a:ext cx="835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Tensão</a:t>
              </a:r>
              <a:endParaRPr lang="pt-BR" dirty="0"/>
            </a:p>
          </p:txBody>
        </p:sp>
      </p:grp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44955" t="-20897" r="44386"/>
          <a:stretch>
            <a:fillRect/>
          </a:stretch>
        </p:blipFill>
        <p:spPr bwMode="auto">
          <a:xfrm>
            <a:off x="3287688" y="4365104"/>
            <a:ext cx="1152128" cy="7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3" name="Grupo 40"/>
          <p:cNvGrpSpPr>
            <a:grpSpLocks noChangeAspect="1"/>
          </p:cNvGrpSpPr>
          <p:nvPr/>
        </p:nvGrpSpPr>
        <p:grpSpPr>
          <a:xfrm>
            <a:off x="2464040" y="3068961"/>
            <a:ext cx="3127904" cy="1485073"/>
            <a:chOff x="2753799" y="2996952"/>
            <a:chExt cx="3909880" cy="1856341"/>
          </a:xfrm>
        </p:grpSpPr>
        <p:cxnSp>
          <p:nvCxnSpPr>
            <p:cNvPr id="66" name="Conector reto 65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Forma livre 76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8" name="Conector reto 77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orma livre 80"/>
            <p:cNvSpPr/>
            <p:nvPr/>
          </p:nvSpPr>
          <p:spPr>
            <a:xfrm>
              <a:off x="2753799" y="3447002"/>
              <a:ext cx="3459830" cy="900100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2" name="Conector reto 81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Materiais são considerados: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sólidos Hookeanos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estão em fase)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fluidos Newtonianos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defasada em relação a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90°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materiais viscoelásticos  0 &lt;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90°</a:t>
            </a: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44955" t="-20897" r="44386"/>
          <a:stretch>
            <a:fillRect/>
          </a:stretch>
        </p:blipFill>
        <p:spPr bwMode="auto">
          <a:xfrm>
            <a:off x="3287688" y="4365104"/>
            <a:ext cx="1152128" cy="7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" name="Grupo 40"/>
          <p:cNvGrpSpPr>
            <a:grpSpLocks noChangeAspect="1"/>
          </p:cNvGrpSpPr>
          <p:nvPr/>
        </p:nvGrpSpPr>
        <p:grpSpPr>
          <a:xfrm>
            <a:off x="2456237" y="5210728"/>
            <a:ext cx="3127904" cy="1485073"/>
            <a:chOff x="2753799" y="2996952"/>
            <a:chExt cx="3909880" cy="1856341"/>
          </a:xfrm>
        </p:grpSpPr>
        <p:cxnSp>
          <p:nvCxnSpPr>
            <p:cNvPr id="63" name="Conector reto 6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orma livre 75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7" name="Conector reto 76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orma livre 79"/>
            <p:cNvSpPr/>
            <p:nvPr/>
          </p:nvSpPr>
          <p:spPr>
            <a:xfrm>
              <a:off x="2753799" y="3447002"/>
              <a:ext cx="3491368" cy="892087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  <a:gd name="connsiteX0" fmla="*/ 0 w 2953506"/>
                <a:gd name="connsiteY0" fmla="*/ 864781 h 1838062"/>
                <a:gd name="connsiteX1" fmla="*/ 446567 w 2953506"/>
                <a:gd name="connsiteY1" fmla="*/ 3544 h 1838062"/>
                <a:gd name="connsiteX2" fmla="*/ 871870 w 2953506"/>
                <a:gd name="connsiteY2" fmla="*/ 886047 h 1838062"/>
                <a:gd name="connsiteX3" fmla="*/ 1360967 w 2953506"/>
                <a:gd name="connsiteY3" fmla="*/ 1694522 h 1838062"/>
                <a:gd name="connsiteX4" fmla="*/ 2158409 w 2953506"/>
                <a:gd name="connsiteY4" fmla="*/ 24809 h 1838062"/>
                <a:gd name="connsiteX5" fmla="*/ 2953506 w 2953506"/>
                <a:gd name="connsiteY5" fmla="*/ 1714985 h 18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3506" h="1838062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1" name="Conector reto 80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40"/>
          <p:cNvGrpSpPr>
            <a:grpSpLocks noChangeAspect="1"/>
          </p:cNvGrpSpPr>
          <p:nvPr/>
        </p:nvGrpSpPr>
        <p:grpSpPr>
          <a:xfrm>
            <a:off x="2464040" y="3068961"/>
            <a:ext cx="3127904" cy="1485073"/>
            <a:chOff x="2753799" y="2996952"/>
            <a:chExt cx="3909880" cy="1856341"/>
          </a:xfrm>
        </p:grpSpPr>
        <p:cxnSp>
          <p:nvCxnSpPr>
            <p:cNvPr id="83" name="Conector reto 8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orma livre 93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5" name="Conector reto 94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orma livre 97"/>
            <p:cNvSpPr/>
            <p:nvPr/>
          </p:nvSpPr>
          <p:spPr>
            <a:xfrm>
              <a:off x="2753799" y="3447002"/>
              <a:ext cx="3459830" cy="900100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9" name="Conector reto 98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41"/>
          <p:cNvGrpSpPr>
            <a:grpSpLocks noChangeAspect="1"/>
          </p:cNvGrpSpPr>
          <p:nvPr/>
        </p:nvGrpSpPr>
        <p:grpSpPr>
          <a:xfrm>
            <a:off x="6582898" y="3068961"/>
            <a:ext cx="3113503" cy="1485073"/>
            <a:chOff x="2771800" y="2996952"/>
            <a:chExt cx="3891879" cy="1856341"/>
          </a:xfrm>
        </p:grpSpPr>
        <p:cxnSp>
          <p:nvCxnSpPr>
            <p:cNvPr id="101" name="Conector reto 100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orma livre 111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3" name="Conector reto 112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orma livre 115"/>
            <p:cNvSpPr/>
            <p:nvPr/>
          </p:nvSpPr>
          <p:spPr>
            <a:xfrm rot="10800000" flipH="1">
              <a:off x="2793249" y="3356989"/>
              <a:ext cx="3690410" cy="90010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7" name="Conector reto 116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o 65">
            <a:extLst>
              <a:ext uri="{FF2B5EF4-FFF2-40B4-BE49-F238E27FC236}">
                <a16:creationId xmlns:a16="http://schemas.microsoft.com/office/drawing/2014/main" id="{B3DC06E1-B05B-463F-B87B-77E121BF75C8}"/>
              </a:ext>
            </a:extLst>
          </p:cNvPr>
          <p:cNvGrpSpPr/>
          <p:nvPr/>
        </p:nvGrpSpPr>
        <p:grpSpPr>
          <a:xfrm>
            <a:off x="9840416" y="6021288"/>
            <a:ext cx="1830060" cy="648072"/>
            <a:chOff x="1619672" y="4653136"/>
            <a:chExt cx="1830060" cy="648072"/>
          </a:xfrm>
        </p:grpSpPr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BA3B5B17-8EB4-48A4-B424-90C2B48CED81}"/>
                </a:ext>
              </a:extLst>
            </p:cNvPr>
            <p:cNvCxnSpPr/>
            <p:nvPr/>
          </p:nvCxnSpPr>
          <p:spPr>
            <a:xfrm>
              <a:off x="1619672" y="4869160"/>
              <a:ext cx="36004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588FE2F8-7F08-4EC6-A5C3-A5C0B4864C16}"/>
                </a:ext>
              </a:extLst>
            </p:cNvPr>
            <p:cNvCxnSpPr/>
            <p:nvPr/>
          </p:nvCxnSpPr>
          <p:spPr>
            <a:xfrm>
              <a:off x="1619672" y="5085184"/>
              <a:ext cx="360040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id="{C0261FBE-F46C-42C9-B802-B0BE2D3862DE}"/>
                </a:ext>
              </a:extLst>
            </p:cNvPr>
            <p:cNvSpPr/>
            <p:nvPr/>
          </p:nvSpPr>
          <p:spPr>
            <a:xfrm>
              <a:off x="2123728" y="46531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Deformação</a:t>
              </a:r>
              <a:endParaRPr lang="pt-BR" dirty="0"/>
            </a:p>
          </p:txBody>
        </p:sp>
        <p:sp>
          <p:nvSpPr>
            <p:cNvPr id="122" name="Retângulo 121">
              <a:extLst>
                <a:ext uri="{FF2B5EF4-FFF2-40B4-BE49-F238E27FC236}">
                  <a16:creationId xmlns:a16="http://schemas.microsoft.com/office/drawing/2014/main" id="{8C1E5DB6-B4A9-4BB7-8F1F-E1D9C559D638}"/>
                </a:ext>
              </a:extLst>
            </p:cNvPr>
            <p:cNvSpPr/>
            <p:nvPr/>
          </p:nvSpPr>
          <p:spPr>
            <a:xfrm>
              <a:off x="2123728" y="4931876"/>
              <a:ext cx="835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Tensão</a:t>
              </a:r>
              <a:endParaRPr lang="pt-BR" dirty="0"/>
            </a:p>
          </p:txBody>
        </p:sp>
      </p:grpSp>
      <p:pic>
        <p:nvPicPr>
          <p:cNvPr id="123" name="Imagem 122">
            <a:extLst>
              <a:ext uri="{FF2B5EF4-FFF2-40B4-BE49-F238E27FC236}">
                <a16:creationId xmlns:a16="http://schemas.microsoft.com/office/drawing/2014/main" id="{F9B00023-56F6-4725-A04D-D80B1222D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26" y="2848815"/>
            <a:ext cx="4646551" cy="3172473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AC88455-6A03-4CE5-9FF4-6474B74D8695}"/>
              </a:ext>
            </a:extLst>
          </p:cNvPr>
          <p:cNvCxnSpPr/>
          <p:nvPr/>
        </p:nvCxnSpPr>
        <p:spPr>
          <a:xfrm flipV="1">
            <a:off x="5639854" y="5210728"/>
            <a:ext cx="799892" cy="691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Materiais são considerados: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sólidos Hookeanos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estão em fase)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0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fluidos Newtonianos (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defasada em relação a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90°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materiais viscoelásticos  0 &lt;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d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&lt; 90°</a:t>
            </a: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44955" t="-20897" r="44386"/>
          <a:stretch>
            <a:fillRect/>
          </a:stretch>
        </p:blipFill>
        <p:spPr bwMode="auto">
          <a:xfrm>
            <a:off x="3287688" y="4365104"/>
            <a:ext cx="1152128" cy="7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" name="Grupo 40"/>
          <p:cNvGrpSpPr>
            <a:grpSpLocks noChangeAspect="1"/>
          </p:cNvGrpSpPr>
          <p:nvPr/>
        </p:nvGrpSpPr>
        <p:grpSpPr>
          <a:xfrm>
            <a:off x="2456237" y="5210728"/>
            <a:ext cx="3127904" cy="1485073"/>
            <a:chOff x="2753799" y="2996952"/>
            <a:chExt cx="3909880" cy="1856341"/>
          </a:xfrm>
        </p:grpSpPr>
        <p:cxnSp>
          <p:nvCxnSpPr>
            <p:cNvPr id="63" name="Conector reto 6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orma livre 75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7" name="Conector reto 76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orma livre 79"/>
            <p:cNvSpPr/>
            <p:nvPr/>
          </p:nvSpPr>
          <p:spPr>
            <a:xfrm>
              <a:off x="2753799" y="3447002"/>
              <a:ext cx="3491368" cy="892087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  <a:gd name="connsiteX0" fmla="*/ 0 w 2953506"/>
                <a:gd name="connsiteY0" fmla="*/ 864781 h 1838062"/>
                <a:gd name="connsiteX1" fmla="*/ 446567 w 2953506"/>
                <a:gd name="connsiteY1" fmla="*/ 3544 h 1838062"/>
                <a:gd name="connsiteX2" fmla="*/ 871870 w 2953506"/>
                <a:gd name="connsiteY2" fmla="*/ 886047 h 1838062"/>
                <a:gd name="connsiteX3" fmla="*/ 1360967 w 2953506"/>
                <a:gd name="connsiteY3" fmla="*/ 1694522 h 1838062"/>
                <a:gd name="connsiteX4" fmla="*/ 2158409 w 2953506"/>
                <a:gd name="connsiteY4" fmla="*/ 24809 h 1838062"/>
                <a:gd name="connsiteX5" fmla="*/ 2953506 w 2953506"/>
                <a:gd name="connsiteY5" fmla="*/ 1714985 h 18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3506" h="1838062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1" name="Conector reto 80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40"/>
          <p:cNvGrpSpPr>
            <a:grpSpLocks noChangeAspect="1"/>
          </p:cNvGrpSpPr>
          <p:nvPr/>
        </p:nvGrpSpPr>
        <p:grpSpPr>
          <a:xfrm>
            <a:off x="2464040" y="3068961"/>
            <a:ext cx="3127904" cy="1485073"/>
            <a:chOff x="2753799" y="2996952"/>
            <a:chExt cx="3909880" cy="1856341"/>
          </a:xfrm>
        </p:grpSpPr>
        <p:cxnSp>
          <p:nvCxnSpPr>
            <p:cNvPr id="83" name="Conector reto 82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orma livre 93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5" name="Conector reto 94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orma livre 97"/>
            <p:cNvSpPr/>
            <p:nvPr/>
          </p:nvSpPr>
          <p:spPr>
            <a:xfrm>
              <a:off x="2753799" y="3447002"/>
              <a:ext cx="3459830" cy="900100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9" name="Conector reto 98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41"/>
          <p:cNvGrpSpPr>
            <a:grpSpLocks noChangeAspect="1"/>
          </p:cNvGrpSpPr>
          <p:nvPr/>
        </p:nvGrpSpPr>
        <p:grpSpPr>
          <a:xfrm>
            <a:off x="6582898" y="3068961"/>
            <a:ext cx="3113503" cy="1485073"/>
            <a:chOff x="2771800" y="2996952"/>
            <a:chExt cx="3891879" cy="1856341"/>
          </a:xfrm>
        </p:grpSpPr>
        <p:cxnSp>
          <p:nvCxnSpPr>
            <p:cNvPr id="101" name="Conector reto 100"/>
            <p:cNvCxnSpPr/>
            <p:nvPr/>
          </p:nvCxnSpPr>
          <p:spPr>
            <a:xfrm>
              <a:off x="2775247" y="2996952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2775247" y="3429000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2775247" y="3861048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2775247" y="4293096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2775247" y="4725144"/>
              <a:ext cx="388843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rot="5400000" flipH="1" flipV="1">
              <a:off x="191115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rot="5400000" flipH="1" flipV="1">
              <a:off x="2343198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rot="5400000" flipH="1" flipV="1">
              <a:off x="2775246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rot="5400000" flipH="1" flipV="1">
              <a:off x="320729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 rot="5400000" flipH="1" flipV="1">
              <a:off x="3639343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 flipH="1" flipV="1">
              <a:off x="4071391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orma livre 111"/>
            <p:cNvSpPr/>
            <p:nvPr/>
          </p:nvSpPr>
          <p:spPr>
            <a:xfrm>
              <a:off x="2771800" y="2998722"/>
              <a:ext cx="3459832" cy="185457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3" name="Conector reto 112"/>
            <p:cNvCxnSpPr/>
            <p:nvPr/>
          </p:nvCxnSpPr>
          <p:spPr>
            <a:xfrm rot="5400000" flipH="1" flipV="1">
              <a:off x="4503439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rot="5400000" flipH="1" flipV="1">
              <a:off x="4935487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 rot="5400000" flipH="1" flipV="1">
              <a:off x="5367535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orma livre 115"/>
            <p:cNvSpPr/>
            <p:nvPr/>
          </p:nvSpPr>
          <p:spPr>
            <a:xfrm rot="10800000" flipH="1">
              <a:off x="2793249" y="3356989"/>
              <a:ext cx="3690410" cy="900101"/>
            </a:xfrm>
            <a:custGeom>
              <a:avLst/>
              <a:gdLst>
                <a:gd name="connsiteX0" fmla="*/ 0 w 3413051"/>
                <a:gd name="connsiteY0" fmla="*/ 864781 h 1890824"/>
                <a:gd name="connsiteX1" fmla="*/ 446567 w 3413051"/>
                <a:gd name="connsiteY1" fmla="*/ 3544 h 1890824"/>
                <a:gd name="connsiteX2" fmla="*/ 871870 w 3413051"/>
                <a:gd name="connsiteY2" fmla="*/ 886047 h 1890824"/>
                <a:gd name="connsiteX3" fmla="*/ 1307805 w 3413051"/>
                <a:gd name="connsiteY3" fmla="*/ 1747284 h 1890824"/>
                <a:gd name="connsiteX4" fmla="*/ 2158409 w 3413051"/>
                <a:gd name="connsiteY4" fmla="*/ 24809 h 1890824"/>
                <a:gd name="connsiteX5" fmla="*/ 2913321 w 3413051"/>
                <a:gd name="connsiteY5" fmla="*/ 1736651 h 1890824"/>
                <a:gd name="connsiteX6" fmla="*/ 3413051 w 3413051"/>
                <a:gd name="connsiteY6" fmla="*/ 864781 h 1890824"/>
                <a:gd name="connsiteX0" fmla="*/ 0 w 3413051"/>
                <a:gd name="connsiteY0" fmla="*/ 864781 h 1876646"/>
                <a:gd name="connsiteX1" fmla="*/ 446567 w 3413051"/>
                <a:gd name="connsiteY1" fmla="*/ 3544 h 1876646"/>
                <a:gd name="connsiteX2" fmla="*/ 871870 w 3413051"/>
                <a:gd name="connsiteY2" fmla="*/ 886047 h 1876646"/>
                <a:gd name="connsiteX3" fmla="*/ 1371600 w 3413051"/>
                <a:gd name="connsiteY3" fmla="*/ 1726420 h 1876646"/>
                <a:gd name="connsiteX4" fmla="*/ 2158409 w 3413051"/>
                <a:gd name="connsiteY4" fmla="*/ 24809 h 1876646"/>
                <a:gd name="connsiteX5" fmla="*/ 2913321 w 3413051"/>
                <a:gd name="connsiteY5" fmla="*/ 1736651 h 1876646"/>
                <a:gd name="connsiteX6" fmla="*/ 3413051 w 3413051"/>
                <a:gd name="connsiteY6" fmla="*/ 864781 h 1876646"/>
                <a:gd name="connsiteX0" fmla="*/ 0 w 3459832"/>
                <a:gd name="connsiteY0" fmla="*/ 864781 h 1876237"/>
                <a:gd name="connsiteX1" fmla="*/ 446567 w 3459832"/>
                <a:gd name="connsiteY1" fmla="*/ 3544 h 1876237"/>
                <a:gd name="connsiteX2" fmla="*/ 871870 w 3459832"/>
                <a:gd name="connsiteY2" fmla="*/ 886047 h 1876237"/>
                <a:gd name="connsiteX3" fmla="*/ 1371600 w 3459832"/>
                <a:gd name="connsiteY3" fmla="*/ 1726420 h 1876237"/>
                <a:gd name="connsiteX4" fmla="*/ 2158409 w 3459832"/>
                <a:gd name="connsiteY4" fmla="*/ 24809 h 1876237"/>
                <a:gd name="connsiteX5" fmla="*/ 2913321 w 3459832"/>
                <a:gd name="connsiteY5" fmla="*/ 1736651 h 1876237"/>
                <a:gd name="connsiteX6" fmla="*/ 3459832 w 3459832"/>
                <a:gd name="connsiteY6" fmla="*/ 862324 h 1876237"/>
                <a:gd name="connsiteX0" fmla="*/ 0 w 3459832"/>
                <a:gd name="connsiteY0" fmla="*/ 864781 h 1869960"/>
                <a:gd name="connsiteX1" fmla="*/ 446567 w 3459832"/>
                <a:gd name="connsiteY1" fmla="*/ 3544 h 1869960"/>
                <a:gd name="connsiteX2" fmla="*/ 871870 w 3459832"/>
                <a:gd name="connsiteY2" fmla="*/ 886047 h 1869960"/>
                <a:gd name="connsiteX3" fmla="*/ 1371600 w 3459832"/>
                <a:gd name="connsiteY3" fmla="*/ 1726420 h 1869960"/>
                <a:gd name="connsiteX4" fmla="*/ 2158409 w 3459832"/>
                <a:gd name="connsiteY4" fmla="*/ 24809 h 1869960"/>
                <a:gd name="connsiteX5" fmla="*/ 2953506 w 3459832"/>
                <a:gd name="connsiteY5" fmla="*/ 1714985 h 1869960"/>
                <a:gd name="connsiteX6" fmla="*/ 3459832 w 3459832"/>
                <a:gd name="connsiteY6" fmla="*/ 862324 h 1869960"/>
                <a:gd name="connsiteX0" fmla="*/ 0 w 3459832"/>
                <a:gd name="connsiteY0" fmla="*/ 864781 h 1854571"/>
                <a:gd name="connsiteX1" fmla="*/ 446567 w 3459832"/>
                <a:gd name="connsiteY1" fmla="*/ 3544 h 1854571"/>
                <a:gd name="connsiteX2" fmla="*/ 871870 w 3459832"/>
                <a:gd name="connsiteY2" fmla="*/ 886047 h 1854571"/>
                <a:gd name="connsiteX3" fmla="*/ 1360967 w 3459832"/>
                <a:gd name="connsiteY3" fmla="*/ 1694522 h 1854571"/>
                <a:gd name="connsiteX4" fmla="*/ 2158409 w 3459832"/>
                <a:gd name="connsiteY4" fmla="*/ 24809 h 1854571"/>
                <a:gd name="connsiteX5" fmla="*/ 2953506 w 3459832"/>
                <a:gd name="connsiteY5" fmla="*/ 1714985 h 1854571"/>
                <a:gd name="connsiteX6" fmla="*/ 3459832 w 3459832"/>
                <a:gd name="connsiteY6" fmla="*/ 862324 h 18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9832" h="1854571">
                  <a:moveTo>
                    <a:pt x="0" y="864781"/>
                  </a:moveTo>
                  <a:cubicBezTo>
                    <a:pt x="150627" y="432390"/>
                    <a:pt x="301255" y="0"/>
                    <a:pt x="446567" y="3544"/>
                  </a:cubicBezTo>
                  <a:cubicBezTo>
                    <a:pt x="591879" y="7088"/>
                    <a:pt x="719470" y="604217"/>
                    <a:pt x="871870" y="886047"/>
                  </a:cubicBezTo>
                  <a:cubicBezTo>
                    <a:pt x="1024270" y="1167877"/>
                    <a:pt x="1146544" y="1838062"/>
                    <a:pt x="1360967" y="1694522"/>
                  </a:cubicBezTo>
                  <a:cubicBezTo>
                    <a:pt x="1575390" y="1550982"/>
                    <a:pt x="1892986" y="21399"/>
                    <a:pt x="2158409" y="24809"/>
                  </a:cubicBezTo>
                  <a:cubicBezTo>
                    <a:pt x="2423832" y="28219"/>
                    <a:pt x="2736602" y="1575399"/>
                    <a:pt x="2953506" y="1714985"/>
                  </a:cubicBezTo>
                  <a:cubicBezTo>
                    <a:pt x="3170410" y="1854571"/>
                    <a:pt x="3314520" y="1368256"/>
                    <a:pt x="3459832" y="862324"/>
                  </a:cubicBezTo>
                </a:path>
              </a:pathLst>
            </a:cu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7" name="Conector reto 116"/>
            <p:cNvCxnSpPr/>
            <p:nvPr/>
          </p:nvCxnSpPr>
          <p:spPr>
            <a:xfrm rot="5400000" flipH="1" flipV="1">
              <a:off x="5799582" y="3861048"/>
              <a:ext cx="1728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o 65">
            <a:extLst>
              <a:ext uri="{FF2B5EF4-FFF2-40B4-BE49-F238E27FC236}">
                <a16:creationId xmlns:a16="http://schemas.microsoft.com/office/drawing/2014/main" id="{B3DC06E1-B05B-463F-B87B-77E121BF75C8}"/>
              </a:ext>
            </a:extLst>
          </p:cNvPr>
          <p:cNvGrpSpPr/>
          <p:nvPr/>
        </p:nvGrpSpPr>
        <p:grpSpPr>
          <a:xfrm>
            <a:off x="9840416" y="6021288"/>
            <a:ext cx="1830060" cy="648072"/>
            <a:chOff x="1619672" y="4653136"/>
            <a:chExt cx="1830060" cy="648072"/>
          </a:xfrm>
        </p:grpSpPr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BA3B5B17-8EB4-48A4-B424-90C2B48CED81}"/>
                </a:ext>
              </a:extLst>
            </p:cNvPr>
            <p:cNvCxnSpPr/>
            <p:nvPr/>
          </p:nvCxnSpPr>
          <p:spPr>
            <a:xfrm>
              <a:off x="1619672" y="4869160"/>
              <a:ext cx="36004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588FE2F8-7F08-4EC6-A5C3-A5C0B4864C16}"/>
                </a:ext>
              </a:extLst>
            </p:cNvPr>
            <p:cNvCxnSpPr/>
            <p:nvPr/>
          </p:nvCxnSpPr>
          <p:spPr>
            <a:xfrm>
              <a:off x="1619672" y="5085184"/>
              <a:ext cx="360040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id="{C0261FBE-F46C-42C9-B802-B0BE2D3862DE}"/>
                </a:ext>
              </a:extLst>
            </p:cNvPr>
            <p:cNvSpPr/>
            <p:nvPr/>
          </p:nvSpPr>
          <p:spPr>
            <a:xfrm>
              <a:off x="2123728" y="46531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Deformação</a:t>
              </a:r>
              <a:endParaRPr lang="pt-BR" dirty="0"/>
            </a:p>
          </p:txBody>
        </p:sp>
        <p:sp>
          <p:nvSpPr>
            <p:cNvPr id="122" name="Retângulo 121">
              <a:extLst>
                <a:ext uri="{FF2B5EF4-FFF2-40B4-BE49-F238E27FC236}">
                  <a16:creationId xmlns:a16="http://schemas.microsoft.com/office/drawing/2014/main" id="{8C1E5DB6-B4A9-4BB7-8F1F-E1D9C559D638}"/>
                </a:ext>
              </a:extLst>
            </p:cNvPr>
            <p:cNvSpPr/>
            <p:nvPr/>
          </p:nvSpPr>
          <p:spPr>
            <a:xfrm>
              <a:off x="2123728" y="4931876"/>
              <a:ext cx="835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Tensão</a:t>
              </a:r>
              <a:endParaRPr lang="pt-BR" dirty="0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082C411-CB5A-4780-ABA3-C8D19EEE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65" y="4717092"/>
            <a:ext cx="2696282" cy="207048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E9FDE6E-125B-448B-9411-1E2016497F69}"/>
              </a:ext>
            </a:extLst>
          </p:cNvPr>
          <p:cNvSpPr/>
          <p:nvPr/>
        </p:nvSpPr>
        <p:spPr>
          <a:xfrm>
            <a:off x="2279576" y="2924945"/>
            <a:ext cx="3408559" cy="1629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id="{44B074C1-68AF-4E1C-840F-D84BC31FCD29}"/>
              </a:ext>
            </a:extLst>
          </p:cNvPr>
          <p:cNvSpPr/>
          <p:nvPr/>
        </p:nvSpPr>
        <p:spPr>
          <a:xfrm>
            <a:off x="6359849" y="2924945"/>
            <a:ext cx="3408559" cy="16290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116AA634-F220-41BE-8A53-17E8A153D341}"/>
              </a:ext>
            </a:extLst>
          </p:cNvPr>
          <p:cNvSpPr/>
          <p:nvPr/>
        </p:nvSpPr>
        <p:spPr>
          <a:xfrm>
            <a:off x="2279575" y="5058090"/>
            <a:ext cx="3408559" cy="16290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0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1" grpId="0" animBg="1"/>
      <p:bldP spid="13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Relação entre a deformação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 a tensão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)...</a:t>
            </a: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480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Relação entre a deformação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 a tensão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G* = Módulo de deformação complexo</a:t>
            </a: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l="44381" r="43622"/>
          <a:stretch>
            <a:fillRect/>
          </a:stretch>
        </p:blipFill>
        <p:spPr bwMode="auto">
          <a:xfrm>
            <a:off x="5519936" y="1628800"/>
            <a:ext cx="1296144" cy="93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Relação entre a deformação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 a tensão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G* = Módulo de deformação complexo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l="44381" r="43622"/>
          <a:stretch>
            <a:fillRect/>
          </a:stretch>
        </p:blipFill>
        <p:spPr bwMode="auto">
          <a:xfrm>
            <a:off x="5519936" y="1628800"/>
            <a:ext cx="1296144" cy="93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7392144" y="220486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Módulo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real</a:t>
            </a:r>
            <a:endParaRPr lang="pt-B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92145" y="278208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Módulo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imaginário</a:t>
            </a:r>
            <a:endParaRPr lang="pt-BR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807968" y="2420888"/>
            <a:ext cx="1440160" cy="2880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5807968" y="2708920"/>
            <a:ext cx="1368152" cy="36004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376C59B4-079C-4068-BD35-3D06404F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929438"/>
            <a:ext cx="11893597" cy="173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520AD9-237B-42E2-B1C5-2A868F0F9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4" t="49349" r="47013" b="21251"/>
          <a:stretch/>
        </p:blipFill>
        <p:spPr>
          <a:xfrm>
            <a:off x="5663952" y="3717032"/>
            <a:ext cx="5040560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7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Relação entre a deformação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 a tensão (</a:t>
            </a:r>
            <a:r>
              <a:rPr lang="pt-PT" sz="24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400" baseline="-25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G* = Módulo de deformação complexo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Componente Elástica (módulo de armazenamento de energia)</a:t>
            </a:r>
          </a:p>
          <a:p>
            <a:pPr lvl="1" algn="just">
              <a:buFont typeface="Wingdings" pitchFamily="2" charset="2"/>
              <a:buChar char="Ø"/>
            </a:pPr>
            <a:endParaRPr lang="pt-PT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Componente Viscosa (módulo de perda de energia)</a:t>
            </a: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l="44381" r="43622"/>
          <a:stretch>
            <a:fillRect/>
          </a:stretch>
        </p:blipFill>
        <p:spPr bwMode="auto">
          <a:xfrm>
            <a:off x="5519936" y="1628800"/>
            <a:ext cx="1296144" cy="93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 l="40382" t="-9031" r="40289" b="29545"/>
          <a:stretch>
            <a:fillRect/>
          </a:stretch>
        </p:blipFill>
        <p:spPr bwMode="auto">
          <a:xfrm>
            <a:off x="4943872" y="4293096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4" cstate="print"/>
          <a:srcRect l="41049" t="-8048" r="40289" b="30790"/>
          <a:stretch>
            <a:fillRect/>
          </a:stretch>
        </p:blipFill>
        <p:spPr bwMode="auto">
          <a:xfrm>
            <a:off x="5015880" y="5733256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7392144" y="220486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Módulo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real</a:t>
            </a:r>
            <a:endParaRPr lang="pt-B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92145" y="278208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Módulo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imaginário</a:t>
            </a:r>
            <a:endParaRPr lang="pt-BR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807968" y="2420888"/>
            <a:ext cx="1440160" cy="2880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5807968" y="2708920"/>
            <a:ext cx="1368152" cy="36004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/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Se...</a:t>
            </a:r>
          </a:p>
          <a:p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G’ &gt; G”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viscoelástico sólido)</a:t>
            </a:r>
          </a:p>
          <a:p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G” &gt; G’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viscoelástico viscoso)</a:t>
            </a: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/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Se...</a:t>
            </a:r>
          </a:p>
          <a:p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G’ &gt; G”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viscoelástico sólido)</a:t>
            </a:r>
          </a:p>
          <a:p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G” &gt; G’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viscoelástico viscoso)</a:t>
            </a: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0" name="Gráfico 19"/>
          <p:cNvGraphicFramePr/>
          <p:nvPr/>
        </p:nvGraphicFramePr>
        <p:xfrm>
          <a:off x="3287688" y="2276872"/>
          <a:ext cx="581439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1772816"/>
            <a:ext cx="8715436" cy="324036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</a:t>
            </a:r>
          </a:p>
          <a:p>
            <a:pPr algn="l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</a:t>
            </a:r>
          </a:p>
          <a:p>
            <a:pPr algn="l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l">
              <a:buFont typeface="Wingdings" pitchFamily="2" charset="2"/>
              <a:buChar char="Ø"/>
            </a:pPr>
            <a:r>
              <a:rPr lang="pt-PT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Verredura de tempo</a:t>
            </a:r>
          </a:p>
          <a:p>
            <a:pPr algn="l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Fluência (</a:t>
            </a:r>
            <a:r>
              <a:rPr lang="pt-PT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creep recovery</a:t>
            </a: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Aplicação de uma aplitude senoidal constante (&lt;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Variação da freqüência</a:t>
            </a:r>
          </a:p>
          <a:p>
            <a:pPr lvl="1" algn="l">
              <a:buFont typeface="Wingdings" pitchFamily="2" charset="2"/>
              <a:buChar char="Ø"/>
            </a:pP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buFont typeface="Wingdings" pitchFamily="2" charset="2"/>
              <a:buChar char="Ø"/>
            </a:pP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87488" y="4941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pt-P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Fornecem dados de viscosidade</a:t>
            </a:r>
          </a:p>
          <a:p>
            <a:pPr lvl="1"/>
            <a:r>
              <a:rPr lang="pt-P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elasticidade em função da freqüência</a:t>
            </a:r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1780745" y="3184987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 rot="-5400000">
            <a:off x="1403376" y="3037111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sp>
        <p:nvSpPr>
          <p:cNvPr id="12" name="Forma livre 11"/>
          <p:cNvSpPr/>
          <p:nvPr/>
        </p:nvSpPr>
        <p:spPr>
          <a:xfrm>
            <a:off x="2608839" y="3015436"/>
            <a:ext cx="28803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2896870" y="3025005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396079" y="3025005"/>
            <a:ext cx="792088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4181139" y="3025005"/>
            <a:ext cx="1097555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2608837" y="3229154"/>
            <a:ext cx="2808312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3400926" y="3817094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Freqüência</a:t>
            </a:r>
            <a:endParaRPr lang="pt-BR" sz="1400" dirty="0"/>
          </a:p>
        </p:txBody>
      </p:sp>
      <p:pic>
        <p:nvPicPr>
          <p:cNvPr id="4" name="220 Frequência - completo">
            <a:hlinkClick r:id="" action="ppaction://media"/>
            <a:extLst>
              <a:ext uri="{FF2B5EF4-FFF2-40B4-BE49-F238E27FC236}">
                <a16:creationId xmlns:a16="http://schemas.microsoft.com/office/drawing/2014/main" id="{42E698A1-8AA2-4A95-81A5-A8D5A4045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8115" y="2130592"/>
            <a:ext cx="3810532" cy="381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457E4EC-F94C-495B-83C4-C283737CE8A6}"/>
              </a:ext>
            </a:extLst>
          </p:cNvPr>
          <p:cNvSpPr txBox="1"/>
          <p:nvPr/>
        </p:nvSpPr>
        <p:spPr>
          <a:xfrm>
            <a:off x="10128448" y="6130242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9660" y="1484784"/>
            <a:ext cx="4232845" cy="26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660" y="1484785"/>
            <a:ext cx="4232845" cy="4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Aplicação de uma aplitude senoidal constante (&lt; </a:t>
            </a:r>
            <a:r>
              <a:rPr lang="pt-PT" sz="2000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Variação da freqüência</a:t>
            </a:r>
          </a:p>
          <a:p>
            <a:pPr lvl="1" algn="l">
              <a:buFont typeface="Wingdings" pitchFamily="2" charset="2"/>
              <a:buChar char="Ø"/>
            </a:pP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buFont typeface="Wingdings" pitchFamily="2" charset="2"/>
              <a:buChar char="Ø"/>
            </a:pPr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87488" y="4941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pt-P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Fornecem dados de viscosidade</a:t>
            </a:r>
          </a:p>
          <a:p>
            <a:pPr lvl="1"/>
            <a:r>
              <a:rPr lang="pt-P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elasticidade em função da freqüência</a:t>
            </a:r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1780745" y="3184987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 rot="-5400000">
            <a:off x="1403376" y="3037111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sp>
        <p:nvSpPr>
          <p:cNvPr id="12" name="Forma livre 11"/>
          <p:cNvSpPr/>
          <p:nvPr/>
        </p:nvSpPr>
        <p:spPr>
          <a:xfrm>
            <a:off x="2608839" y="3015436"/>
            <a:ext cx="28803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2896870" y="3025005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396079" y="3025005"/>
            <a:ext cx="792088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4181139" y="3025005"/>
            <a:ext cx="1097555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2608837" y="3229154"/>
            <a:ext cx="2808312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3400926" y="3817094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Freqüência</a:t>
            </a:r>
            <a:endParaRPr lang="pt-BR" sz="1400" dirty="0"/>
          </a:p>
        </p:txBody>
      </p:sp>
      <p:cxnSp>
        <p:nvCxnSpPr>
          <p:cNvPr id="17" name="Conector de seta reta 16"/>
          <p:cNvCxnSpPr/>
          <p:nvPr/>
        </p:nvCxnSpPr>
        <p:spPr>
          <a:xfrm>
            <a:off x="8256240" y="2492896"/>
            <a:ext cx="504056" cy="288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6600056" y="2916234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P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↑ Comportamento viscoso</a:t>
            </a:r>
          </a:p>
          <a:p>
            <a:pPr lvl="1"/>
            <a:r>
              <a:rPr lang="pt-PT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↓ Comportamento elástico</a:t>
            </a:r>
          </a:p>
        </p:txBody>
      </p:sp>
    </p:spTree>
    <p:extLst>
      <p:ext uri="{BB962C8B-B14F-4D97-AF65-F5344CB8AC3E}">
        <p14:creationId xmlns:p14="http://schemas.microsoft.com/office/powerpoint/2010/main" val="20294803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freqüência...</a:t>
            </a:r>
          </a:p>
          <a:p>
            <a:pPr algn="l"/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Min-Young Cho, Ji-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Sik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Kim, Seung-Bok Choi et al. Ultraviolet light-responsive photorheological fluids: as a new class of smart fluids. </a:t>
            </a: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Smart Materials and Structures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E92EC71-7237-494A-BA64-1A777D295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3" t="25850" r="18698" b="27950"/>
          <a:stretch/>
        </p:blipFill>
        <p:spPr>
          <a:xfrm>
            <a:off x="1189988" y="1844824"/>
            <a:ext cx="3384376" cy="31683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8E55A8-1CAB-4BCA-B8B4-CE96EBD3D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0" t="42649" r="18107" b="8002"/>
          <a:stretch/>
        </p:blipFill>
        <p:spPr>
          <a:xfrm>
            <a:off x="4775176" y="1871861"/>
            <a:ext cx="741682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51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freqüência...</a:t>
            </a:r>
          </a:p>
          <a:p>
            <a:pPr algn="l"/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https://www.fhwa.dot.gov/publications/research/infrastructure/pavements/ltpp/10035/009.cfm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85FF31-9E5B-4A37-BBB8-1E088B405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3" t="35300" r="24603" b="24800"/>
          <a:stretch/>
        </p:blipFill>
        <p:spPr>
          <a:xfrm>
            <a:off x="981537" y="1844824"/>
            <a:ext cx="10228926" cy="3810776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597AB9BD-34B1-45E9-BF13-100BB1750C78}"/>
              </a:ext>
            </a:extLst>
          </p:cNvPr>
          <p:cNvSpPr/>
          <p:nvPr/>
        </p:nvSpPr>
        <p:spPr>
          <a:xfrm>
            <a:off x="4295800" y="3645024"/>
            <a:ext cx="122413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9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freqüência...</a:t>
            </a:r>
          </a:p>
          <a:p>
            <a:pPr algn="l"/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https://www.fhwa.dot.gov/publications/research/infrastructure/pavements/ltpp/10035/009.cfm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85FF31-9E5B-4A37-BBB8-1E088B405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3" t="35300" r="53877" b="24800"/>
          <a:stretch/>
        </p:blipFill>
        <p:spPr>
          <a:xfrm>
            <a:off x="981537" y="1844824"/>
            <a:ext cx="5258479" cy="3810776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597AB9BD-34B1-45E9-BF13-100BB1750C78}"/>
              </a:ext>
            </a:extLst>
          </p:cNvPr>
          <p:cNvSpPr/>
          <p:nvPr/>
        </p:nvSpPr>
        <p:spPr>
          <a:xfrm>
            <a:off x="4295800" y="3645024"/>
            <a:ext cx="122413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187">
            <a:extLst>
              <a:ext uri="{FF2B5EF4-FFF2-40B4-BE49-F238E27FC236}">
                <a16:creationId xmlns:a16="http://schemas.microsoft.com/office/drawing/2014/main" id="{C473F116-F525-4878-B24E-BA53FFB87251}"/>
              </a:ext>
            </a:extLst>
          </p:cNvPr>
          <p:cNvSpPr>
            <a:spLocks noChangeAspect="1"/>
          </p:cNvSpPr>
          <p:nvPr/>
        </p:nvSpPr>
        <p:spPr>
          <a:xfrm>
            <a:off x="8408725" y="2492896"/>
            <a:ext cx="1287435" cy="1564711"/>
          </a:xfrm>
          <a:custGeom>
            <a:avLst/>
            <a:gdLst>
              <a:gd name="connsiteX0" fmla="*/ 359568 w 857250"/>
              <a:gd name="connsiteY0" fmla="*/ 0 h 1200150"/>
              <a:gd name="connsiteX1" fmla="*/ 183356 w 857250"/>
              <a:gd name="connsiteY1" fmla="*/ 138112 h 1200150"/>
              <a:gd name="connsiteX2" fmla="*/ 64293 w 857250"/>
              <a:gd name="connsiteY2" fmla="*/ 300037 h 1200150"/>
              <a:gd name="connsiteX3" fmla="*/ 11906 w 857250"/>
              <a:gd name="connsiteY3" fmla="*/ 442912 h 1200150"/>
              <a:gd name="connsiteX4" fmla="*/ 0 w 857250"/>
              <a:gd name="connsiteY4" fmla="*/ 642937 h 1200150"/>
              <a:gd name="connsiteX5" fmla="*/ 76200 w 857250"/>
              <a:gd name="connsiteY5" fmla="*/ 854869 h 1200150"/>
              <a:gd name="connsiteX6" fmla="*/ 180975 w 857250"/>
              <a:gd name="connsiteY6" fmla="*/ 992981 h 1200150"/>
              <a:gd name="connsiteX7" fmla="*/ 359568 w 857250"/>
              <a:gd name="connsiteY7" fmla="*/ 1133475 h 1200150"/>
              <a:gd name="connsiteX8" fmla="*/ 500062 w 857250"/>
              <a:gd name="connsiteY8" fmla="*/ 1200150 h 1200150"/>
              <a:gd name="connsiteX9" fmla="*/ 638175 w 857250"/>
              <a:gd name="connsiteY9" fmla="*/ 1097756 h 1200150"/>
              <a:gd name="connsiteX10" fmla="*/ 769143 w 857250"/>
              <a:gd name="connsiteY10" fmla="*/ 945356 h 1200150"/>
              <a:gd name="connsiteX11" fmla="*/ 850106 w 857250"/>
              <a:gd name="connsiteY11" fmla="*/ 771525 h 1200150"/>
              <a:gd name="connsiteX12" fmla="*/ 857250 w 857250"/>
              <a:gd name="connsiteY12" fmla="*/ 602456 h 1200150"/>
              <a:gd name="connsiteX13" fmla="*/ 828675 w 857250"/>
              <a:gd name="connsiteY13" fmla="*/ 423862 h 1200150"/>
              <a:gd name="connsiteX14" fmla="*/ 723900 w 857250"/>
              <a:gd name="connsiteY14" fmla="*/ 252412 h 1200150"/>
              <a:gd name="connsiteX15" fmla="*/ 611981 w 857250"/>
              <a:gd name="connsiteY15" fmla="*/ 152400 h 1200150"/>
              <a:gd name="connsiteX16" fmla="*/ 500062 w 857250"/>
              <a:gd name="connsiteY16" fmla="*/ 69056 h 1200150"/>
              <a:gd name="connsiteX17" fmla="*/ 359568 w 857250"/>
              <a:gd name="connsiteY17" fmla="*/ 0 h 1200150"/>
              <a:gd name="connsiteX0" fmla="*/ 359568 w 857250"/>
              <a:gd name="connsiteY0" fmla="*/ 0 h 1200150"/>
              <a:gd name="connsiteX1" fmla="*/ 183356 w 857250"/>
              <a:gd name="connsiteY1" fmla="*/ 138112 h 1200150"/>
              <a:gd name="connsiteX2" fmla="*/ 64293 w 857250"/>
              <a:gd name="connsiteY2" fmla="*/ 300037 h 1200150"/>
              <a:gd name="connsiteX3" fmla="*/ 11906 w 857250"/>
              <a:gd name="connsiteY3" fmla="*/ 442912 h 1200150"/>
              <a:gd name="connsiteX4" fmla="*/ 0 w 857250"/>
              <a:gd name="connsiteY4" fmla="*/ 642937 h 1200150"/>
              <a:gd name="connsiteX5" fmla="*/ 76200 w 857250"/>
              <a:gd name="connsiteY5" fmla="*/ 854869 h 1200150"/>
              <a:gd name="connsiteX6" fmla="*/ 180975 w 857250"/>
              <a:gd name="connsiteY6" fmla="*/ 992981 h 1200150"/>
              <a:gd name="connsiteX7" fmla="*/ 359568 w 857250"/>
              <a:gd name="connsiteY7" fmla="*/ 1133475 h 1200150"/>
              <a:gd name="connsiteX8" fmla="*/ 500062 w 857250"/>
              <a:gd name="connsiteY8" fmla="*/ 1200150 h 1200150"/>
              <a:gd name="connsiteX9" fmla="*/ 638175 w 857250"/>
              <a:gd name="connsiteY9" fmla="*/ 1097756 h 1200150"/>
              <a:gd name="connsiteX10" fmla="*/ 769143 w 857250"/>
              <a:gd name="connsiteY10" fmla="*/ 945356 h 1200150"/>
              <a:gd name="connsiteX11" fmla="*/ 850106 w 857250"/>
              <a:gd name="connsiteY11" fmla="*/ 771525 h 1200150"/>
              <a:gd name="connsiteX12" fmla="*/ 857250 w 857250"/>
              <a:gd name="connsiteY12" fmla="*/ 602456 h 1200150"/>
              <a:gd name="connsiteX13" fmla="*/ 828675 w 857250"/>
              <a:gd name="connsiteY13" fmla="*/ 423862 h 1200150"/>
              <a:gd name="connsiteX14" fmla="*/ 723900 w 857250"/>
              <a:gd name="connsiteY14" fmla="*/ 252412 h 1200150"/>
              <a:gd name="connsiteX15" fmla="*/ 611981 w 857250"/>
              <a:gd name="connsiteY15" fmla="*/ 152400 h 1200150"/>
              <a:gd name="connsiteX16" fmla="*/ 500062 w 857250"/>
              <a:gd name="connsiteY16" fmla="*/ 69056 h 1200150"/>
              <a:gd name="connsiteX17" fmla="*/ 359568 w 857250"/>
              <a:gd name="connsiteY17" fmla="*/ 0 h 1200150"/>
              <a:gd name="connsiteX0" fmla="*/ 370284 w 867966"/>
              <a:gd name="connsiteY0" fmla="*/ 0 h 1200150"/>
              <a:gd name="connsiteX1" fmla="*/ 194072 w 867966"/>
              <a:gd name="connsiteY1" fmla="*/ 138112 h 1200150"/>
              <a:gd name="connsiteX2" fmla="*/ 75009 w 867966"/>
              <a:gd name="connsiteY2" fmla="*/ 300037 h 1200150"/>
              <a:gd name="connsiteX3" fmla="*/ 22622 w 867966"/>
              <a:gd name="connsiteY3" fmla="*/ 442912 h 1200150"/>
              <a:gd name="connsiteX4" fmla="*/ 10716 w 867966"/>
              <a:gd name="connsiteY4" fmla="*/ 642937 h 1200150"/>
              <a:gd name="connsiteX5" fmla="*/ 86916 w 867966"/>
              <a:gd name="connsiteY5" fmla="*/ 854869 h 1200150"/>
              <a:gd name="connsiteX6" fmla="*/ 191691 w 867966"/>
              <a:gd name="connsiteY6" fmla="*/ 992981 h 1200150"/>
              <a:gd name="connsiteX7" fmla="*/ 370284 w 867966"/>
              <a:gd name="connsiteY7" fmla="*/ 1133475 h 1200150"/>
              <a:gd name="connsiteX8" fmla="*/ 510778 w 867966"/>
              <a:gd name="connsiteY8" fmla="*/ 1200150 h 1200150"/>
              <a:gd name="connsiteX9" fmla="*/ 648891 w 867966"/>
              <a:gd name="connsiteY9" fmla="*/ 1097756 h 1200150"/>
              <a:gd name="connsiteX10" fmla="*/ 779859 w 867966"/>
              <a:gd name="connsiteY10" fmla="*/ 945356 h 1200150"/>
              <a:gd name="connsiteX11" fmla="*/ 860822 w 867966"/>
              <a:gd name="connsiteY11" fmla="*/ 771525 h 1200150"/>
              <a:gd name="connsiteX12" fmla="*/ 867966 w 867966"/>
              <a:gd name="connsiteY12" fmla="*/ 602456 h 1200150"/>
              <a:gd name="connsiteX13" fmla="*/ 839391 w 867966"/>
              <a:gd name="connsiteY13" fmla="*/ 423862 h 1200150"/>
              <a:gd name="connsiteX14" fmla="*/ 734616 w 867966"/>
              <a:gd name="connsiteY14" fmla="*/ 252412 h 1200150"/>
              <a:gd name="connsiteX15" fmla="*/ 622697 w 867966"/>
              <a:gd name="connsiteY15" fmla="*/ 152400 h 1200150"/>
              <a:gd name="connsiteX16" fmla="*/ 510778 w 867966"/>
              <a:gd name="connsiteY16" fmla="*/ 69056 h 1200150"/>
              <a:gd name="connsiteX17" fmla="*/ 370284 w 867966"/>
              <a:gd name="connsiteY17" fmla="*/ 0 h 1200150"/>
              <a:gd name="connsiteX0" fmla="*/ 370284 w 867966"/>
              <a:gd name="connsiteY0" fmla="*/ 0 h 1200150"/>
              <a:gd name="connsiteX1" fmla="*/ 194072 w 867966"/>
              <a:gd name="connsiteY1" fmla="*/ 138112 h 1200150"/>
              <a:gd name="connsiteX2" fmla="*/ 75009 w 867966"/>
              <a:gd name="connsiteY2" fmla="*/ 300037 h 1200150"/>
              <a:gd name="connsiteX3" fmla="*/ 22622 w 867966"/>
              <a:gd name="connsiteY3" fmla="*/ 442912 h 1200150"/>
              <a:gd name="connsiteX4" fmla="*/ 10716 w 867966"/>
              <a:gd name="connsiteY4" fmla="*/ 642937 h 1200150"/>
              <a:gd name="connsiteX5" fmla="*/ 86916 w 867966"/>
              <a:gd name="connsiteY5" fmla="*/ 854869 h 1200150"/>
              <a:gd name="connsiteX6" fmla="*/ 191691 w 867966"/>
              <a:gd name="connsiteY6" fmla="*/ 992981 h 1200150"/>
              <a:gd name="connsiteX7" fmla="*/ 370284 w 867966"/>
              <a:gd name="connsiteY7" fmla="*/ 1133475 h 1200150"/>
              <a:gd name="connsiteX8" fmla="*/ 510778 w 867966"/>
              <a:gd name="connsiteY8" fmla="*/ 1200150 h 1200150"/>
              <a:gd name="connsiteX9" fmla="*/ 648891 w 867966"/>
              <a:gd name="connsiteY9" fmla="*/ 1097756 h 1200150"/>
              <a:gd name="connsiteX10" fmla="*/ 779859 w 867966"/>
              <a:gd name="connsiteY10" fmla="*/ 945356 h 1200150"/>
              <a:gd name="connsiteX11" fmla="*/ 860822 w 867966"/>
              <a:gd name="connsiteY11" fmla="*/ 771525 h 1200150"/>
              <a:gd name="connsiteX12" fmla="*/ 867966 w 867966"/>
              <a:gd name="connsiteY12" fmla="*/ 602456 h 1200150"/>
              <a:gd name="connsiteX13" fmla="*/ 839391 w 867966"/>
              <a:gd name="connsiteY13" fmla="*/ 423862 h 1200150"/>
              <a:gd name="connsiteX14" fmla="*/ 734616 w 867966"/>
              <a:gd name="connsiteY14" fmla="*/ 252412 h 1200150"/>
              <a:gd name="connsiteX15" fmla="*/ 622697 w 867966"/>
              <a:gd name="connsiteY15" fmla="*/ 152400 h 1200150"/>
              <a:gd name="connsiteX16" fmla="*/ 510778 w 867966"/>
              <a:gd name="connsiteY16" fmla="*/ 69056 h 1200150"/>
              <a:gd name="connsiteX17" fmla="*/ 370284 w 867966"/>
              <a:gd name="connsiteY17" fmla="*/ 0 h 1200150"/>
              <a:gd name="connsiteX0" fmla="*/ 370284 w 867966"/>
              <a:gd name="connsiteY0" fmla="*/ 0 h 1200150"/>
              <a:gd name="connsiteX1" fmla="*/ 194072 w 867966"/>
              <a:gd name="connsiteY1" fmla="*/ 138112 h 1200150"/>
              <a:gd name="connsiteX2" fmla="*/ 75009 w 867966"/>
              <a:gd name="connsiteY2" fmla="*/ 300037 h 1200150"/>
              <a:gd name="connsiteX3" fmla="*/ 22622 w 867966"/>
              <a:gd name="connsiteY3" fmla="*/ 442912 h 1200150"/>
              <a:gd name="connsiteX4" fmla="*/ 10716 w 867966"/>
              <a:gd name="connsiteY4" fmla="*/ 642937 h 1200150"/>
              <a:gd name="connsiteX5" fmla="*/ 86916 w 867966"/>
              <a:gd name="connsiteY5" fmla="*/ 854869 h 1200150"/>
              <a:gd name="connsiteX6" fmla="*/ 191691 w 867966"/>
              <a:gd name="connsiteY6" fmla="*/ 992981 h 1200150"/>
              <a:gd name="connsiteX7" fmla="*/ 370284 w 867966"/>
              <a:gd name="connsiteY7" fmla="*/ 1133475 h 1200150"/>
              <a:gd name="connsiteX8" fmla="*/ 510778 w 867966"/>
              <a:gd name="connsiteY8" fmla="*/ 1200150 h 1200150"/>
              <a:gd name="connsiteX9" fmla="*/ 648891 w 867966"/>
              <a:gd name="connsiteY9" fmla="*/ 1097756 h 1200150"/>
              <a:gd name="connsiteX10" fmla="*/ 779859 w 867966"/>
              <a:gd name="connsiteY10" fmla="*/ 945356 h 1200150"/>
              <a:gd name="connsiteX11" fmla="*/ 860822 w 867966"/>
              <a:gd name="connsiteY11" fmla="*/ 771525 h 1200150"/>
              <a:gd name="connsiteX12" fmla="*/ 867966 w 867966"/>
              <a:gd name="connsiteY12" fmla="*/ 602456 h 1200150"/>
              <a:gd name="connsiteX13" fmla="*/ 839391 w 867966"/>
              <a:gd name="connsiteY13" fmla="*/ 423862 h 1200150"/>
              <a:gd name="connsiteX14" fmla="*/ 734616 w 867966"/>
              <a:gd name="connsiteY14" fmla="*/ 252412 h 1200150"/>
              <a:gd name="connsiteX15" fmla="*/ 622697 w 867966"/>
              <a:gd name="connsiteY15" fmla="*/ 152400 h 1200150"/>
              <a:gd name="connsiteX16" fmla="*/ 510778 w 867966"/>
              <a:gd name="connsiteY16" fmla="*/ 69056 h 1200150"/>
              <a:gd name="connsiteX17" fmla="*/ 370284 w 867966"/>
              <a:gd name="connsiteY17" fmla="*/ 0 h 1200150"/>
              <a:gd name="connsiteX0" fmla="*/ 370284 w 867966"/>
              <a:gd name="connsiteY0" fmla="*/ 0 h 1206103"/>
              <a:gd name="connsiteX1" fmla="*/ 194072 w 867966"/>
              <a:gd name="connsiteY1" fmla="*/ 138112 h 1206103"/>
              <a:gd name="connsiteX2" fmla="*/ 75009 w 867966"/>
              <a:gd name="connsiteY2" fmla="*/ 300037 h 1206103"/>
              <a:gd name="connsiteX3" fmla="*/ 22622 w 867966"/>
              <a:gd name="connsiteY3" fmla="*/ 442912 h 1206103"/>
              <a:gd name="connsiteX4" fmla="*/ 10716 w 867966"/>
              <a:gd name="connsiteY4" fmla="*/ 642937 h 1206103"/>
              <a:gd name="connsiteX5" fmla="*/ 86916 w 867966"/>
              <a:gd name="connsiteY5" fmla="*/ 854869 h 1206103"/>
              <a:gd name="connsiteX6" fmla="*/ 191691 w 867966"/>
              <a:gd name="connsiteY6" fmla="*/ 992981 h 1206103"/>
              <a:gd name="connsiteX7" fmla="*/ 370284 w 867966"/>
              <a:gd name="connsiteY7" fmla="*/ 1133475 h 1206103"/>
              <a:gd name="connsiteX8" fmla="*/ 510778 w 867966"/>
              <a:gd name="connsiteY8" fmla="*/ 1200150 h 1206103"/>
              <a:gd name="connsiteX9" fmla="*/ 648891 w 867966"/>
              <a:gd name="connsiteY9" fmla="*/ 1097756 h 1206103"/>
              <a:gd name="connsiteX10" fmla="*/ 779859 w 867966"/>
              <a:gd name="connsiteY10" fmla="*/ 945356 h 1206103"/>
              <a:gd name="connsiteX11" fmla="*/ 860822 w 867966"/>
              <a:gd name="connsiteY11" fmla="*/ 771525 h 1206103"/>
              <a:gd name="connsiteX12" fmla="*/ 867966 w 867966"/>
              <a:gd name="connsiteY12" fmla="*/ 602456 h 1206103"/>
              <a:gd name="connsiteX13" fmla="*/ 839391 w 867966"/>
              <a:gd name="connsiteY13" fmla="*/ 423862 h 1206103"/>
              <a:gd name="connsiteX14" fmla="*/ 734616 w 867966"/>
              <a:gd name="connsiteY14" fmla="*/ 252412 h 1206103"/>
              <a:gd name="connsiteX15" fmla="*/ 622697 w 867966"/>
              <a:gd name="connsiteY15" fmla="*/ 152400 h 1206103"/>
              <a:gd name="connsiteX16" fmla="*/ 510778 w 867966"/>
              <a:gd name="connsiteY16" fmla="*/ 69056 h 1206103"/>
              <a:gd name="connsiteX17" fmla="*/ 370284 w 867966"/>
              <a:gd name="connsiteY17" fmla="*/ 0 h 1206103"/>
              <a:gd name="connsiteX0" fmla="*/ 370284 w 867966"/>
              <a:gd name="connsiteY0" fmla="*/ 0 h 1206103"/>
              <a:gd name="connsiteX1" fmla="*/ 194072 w 867966"/>
              <a:gd name="connsiteY1" fmla="*/ 138112 h 1206103"/>
              <a:gd name="connsiteX2" fmla="*/ 75009 w 867966"/>
              <a:gd name="connsiteY2" fmla="*/ 300037 h 1206103"/>
              <a:gd name="connsiteX3" fmla="*/ 22622 w 867966"/>
              <a:gd name="connsiteY3" fmla="*/ 442912 h 1206103"/>
              <a:gd name="connsiteX4" fmla="*/ 10716 w 867966"/>
              <a:gd name="connsiteY4" fmla="*/ 642937 h 1206103"/>
              <a:gd name="connsiteX5" fmla="*/ 86916 w 867966"/>
              <a:gd name="connsiteY5" fmla="*/ 854869 h 1206103"/>
              <a:gd name="connsiteX6" fmla="*/ 191691 w 867966"/>
              <a:gd name="connsiteY6" fmla="*/ 992981 h 1206103"/>
              <a:gd name="connsiteX7" fmla="*/ 370284 w 867966"/>
              <a:gd name="connsiteY7" fmla="*/ 1133475 h 1206103"/>
              <a:gd name="connsiteX8" fmla="*/ 510778 w 867966"/>
              <a:gd name="connsiteY8" fmla="*/ 1200150 h 1206103"/>
              <a:gd name="connsiteX9" fmla="*/ 648891 w 867966"/>
              <a:gd name="connsiteY9" fmla="*/ 1097756 h 1206103"/>
              <a:gd name="connsiteX10" fmla="*/ 779859 w 867966"/>
              <a:gd name="connsiteY10" fmla="*/ 945356 h 1206103"/>
              <a:gd name="connsiteX11" fmla="*/ 860822 w 867966"/>
              <a:gd name="connsiteY11" fmla="*/ 771525 h 1206103"/>
              <a:gd name="connsiteX12" fmla="*/ 867966 w 867966"/>
              <a:gd name="connsiteY12" fmla="*/ 602456 h 1206103"/>
              <a:gd name="connsiteX13" fmla="*/ 839391 w 867966"/>
              <a:gd name="connsiteY13" fmla="*/ 423862 h 1206103"/>
              <a:gd name="connsiteX14" fmla="*/ 734616 w 867966"/>
              <a:gd name="connsiteY14" fmla="*/ 252412 h 1206103"/>
              <a:gd name="connsiteX15" fmla="*/ 622697 w 867966"/>
              <a:gd name="connsiteY15" fmla="*/ 152400 h 1206103"/>
              <a:gd name="connsiteX16" fmla="*/ 510778 w 867966"/>
              <a:gd name="connsiteY16" fmla="*/ 69056 h 1206103"/>
              <a:gd name="connsiteX17" fmla="*/ 370284 w 867966"/>
              <a:gd name="connsiteY17" fmla="*/ 0 h 1206103"/>
              <a:gd name="connsiteX0" fmla="*/ 370284 w 867966"/>
              <a:gd name="connsiteY0" fmla="*/ 0 h 1206103"/>
              <a:gd name="connsiteX1" fmla="*/ 194072 w 867966"/>
              <a:gd name="connsiteY1" fmla="*/ 138112 h 1206103"/>
              <a:gd name="connsiteX2" fmla="*/ 75009 w 867966"/>
              <a:gd name="connsiteY2" fmla="*/ 300037 h 1206103"/>
              <a:gd name="connsiteX3" fmla="*/ 22622 w 867966"/>
              <a:gd name="connsiteY3" fmla="*/ 442912 h 1206103"/>
              <a:gd name="connsiteX4" fmla="*/ 10716 w 867966"/>
              <a:gd name="connsiteY4" fmla="*/ 642937 h 1206103"/>
              <a:gd name="connsiteX5" fmla="*/ 86916 w 867966"/>
              <a:gd name="connsiteY5" fmla="*/ 854869 h 1206103"/>
              <a:gd name="connsiteX6" fmla="*/ 191691 w 867966"/>
              <a:gd name="connsiteY6" fmla="*/ 992981 h 1206103"/>
              <a:gd name="connsiteX7" fmla="*/ 370284 w 867966"/>
              <a:gd name="connsiteY7" fmla="*/ 1133475 h 1206103"/>
              <a:gd name="connsiteX8" fmla="*/ 510778 w 867966"/>
              <a:gd name="connsiteY8" fmla="*/ 1200150 h 1206103"/>
              <a:gd name="connsiteX9" fmla="*/ 648891 w 867966"/>
              <a:gd name="connsiteY9" fmla="*/ 1097756 h 1206103"/>
              <a:gd name="connsiteX10" fmla="*/ 779859 w 867966"/>
              <a:gd name="connsiteY10" fmla="*/ 945356 h 1206103"/>
              <a:gd name="connsiteX11" fmla="*/ 860822 w 867966"/>
              <a:gd name="connsiteY11" fmla="*/ 771525 h 1206103"/>
              <a:gd name="connsiteX12" fmla="*/ 867966 w 867966"/>
              <a:gd name="connsiteY12" fmla="*/ 602456 h 1206103"/>
              <a:gd name="connsiteX13" fmla="*/ 839391 w 867966"/>
              <a:gd name="connsiteY13" fmla="*/ 423862 h 1206103"/>
              <a:gd name="connsiteX14" fmla="*/ 734616 w 867966"/>
              <a:gd name="connsiteY14" fmla="*/ 252412 h 1206103"/>
              <a:gd name="connsiteX15" fmla="*/ 622697 w 867966"/>
              <a:gd name="connsiteY15" fmla="*/ 152400 h 1206103"/>
              <a:gd name="connsiteX16" fmla="*/ 510778 w 867966"/>
              <a:gd name="connsiteY16" fmla="*/ 69056 h 1206103"/>
              <a:gd name="connsiteX17" fmla="*/ 370284 w 867966"/>
              <a:gd name="connsiteY17" fmla="*/ 0 h 1206103"/>
              <a:gd name="connsiteX0" fmla="*/ 370284 w 875506"/>
              <a:gd name="connsiteY0" fmla="*/ 0 h 1206103"/>
              <a:gd name="connsiteX1" fmla="*/ 194072 w 875506"/>
              <a:gd name="connsiteY1" fmla="*/ 138112 h 1206103"/>
              <a:gd name="connsiteX2" fmla="*/ 75009 w 875506"/>
              <a:gd name="connsiteY2" fmla="*/ 300037 h 1206103"/>
              <a:gd name="connsiteX3" fmla="*/ 22622 w 875506"/>
              <a:gd name="connsiteY3" fmla="*/ 442912 h 1206103"/>
              <a:gd name="connsiteX4" fmla="*/ 10716 w 875506"/>
              <a:gd name="connsiteY4" fmla="*/ 642937 h 1206103"/>
              <a:gd name="connsiteX5" fmla="*/ 86916 w 875506"/>
              <a:gd name="connsiteY5" fmla="*/ 854869 h 1206103"/>
              <a:gd name="connsiteX6" fmla="*/ 191691 w 875506"/>
              <a:gd name="connsiteY6" fmla="*/ 992981 h 1206103"/>
              <a:gd name="connsiteX7" fmla="*/ 370284 w 875506"/>
              <a:gd name="connsiteY7" fmla="*/ 1133475 h 1206103"/>
              <a:gd name="connsiteX8" fmla="*/ 510778 w 875506"/>
              <a:gd name="connsiteY8" fmla="*/ 1200150 h 1206103"/>
              <a:gd name="connsiteX9" fmla="*/ 648891 w 875506"/>
              <a:gd name="connsiteY9" fmla="*/ 1097756 h 1206103"/>
              <a:gd name="connsiteX10" fmla="*/ 779859 w 875506"/>
              <a:gd name="connsiteY10" fmla="*/ 945356 h 1206103"/>
              <a:gd name="connsiteX11" fmla="*/ 860822 w 875506"/>
              <a:gd name="connsiteY11" fmla="*/ 771525 h 1206103"/>
              <a:gd name="connsiteX12" fmla="*/ 867966 w 875506"/>
              <a:gd name="connsiteY12" fmla="*/ 602456 h 1206103"/>
              <a:gd name="connsiteX13" fmla="*/ 839391 w 875506"/>
              <a:gd name="connsiteY13" fmla="*/ 423862 h 1206103"/>
              <a:gd name="connsiteX14" fmla="*/ 734616 w 875506"/>
              <a:gd name="connsiteY14" fmla="*/ 252412 h 1206103"/>
              <a:gd name="connsiteX15" fmla="*/ 622697 w 875506"/>
              <a:gd name="connsiteY15" fmla="*/ 152400 h 1206103"/>
              <a:gd name="connsiteX16" fmla="*/ 510778 w 875506"/>
              <a:gd name="connsiteY16" fmla="*/ 69056 h 1206103"/>
              <a:gd name="connsiteX17" fmla="*/ 370284 w 875506"/>
              <a:gd name="connsiteY17" fmla="*/ 0 h 1206103"/>
              <a:gd name="connsiteX0" fmla="*/ 370284 w 875506"/>
              <a:gd name="connsiteY0" fmla="*/ 0 h 1206103"/>
              <a:gd name="connsiteX1" fmla="*/ 194072 w 875506"/>
              <a:gd name="connsiteY1" fmla="*/ 138112 h 1206103"/>
              <a:gd name="connsiteX2" fmla="*/ 75009 w 875506"/>
              <a:gd name="connsiteY2" fmla="*/ 300037 h 1206103"/>
              <a:gd name="connsiteX3" fmla="*/ 22622 w 875506"/>
              <a:gd name="connsiteY3" fmla="*/ 442912 h 1206103"/>
              <a:gd name="connsiteX4" fmla="*/ 10716 w 875506"/>
              <a:gd name="connsiteY4" fmla="*/ 642937 h 1206103"/>
              <a:gd name="connsiteX5" fmla="*/ 86916 w 875506"/>
              <a:gd name="connsiteY5" fmla="*/ 854869 h 1206103"/>
              <a:gd name="connsiteX6" fmla="*/ 191691 w 875506"/>
              <a:gd name="connsiteY6" fmla="*/ 992981 h 1206103"/>
              <a:gd name="connsiteX7" fmla="*/ 370284 w 875506"/>
              <a:gd name="connsiteY7" fmla="*/ 1133475 h 1206103"/>
              <a:gd name="connsiteX8" fmla="*/ 510778 w 875506"/>
              <a:gd name="connsiteY8" fmla="*/ 1200150 h 1206103"/>
              <a:gd name="connsiteX9" fmla="*/ 648891 w 875506"/>
              <a:gd name="connsiteY9" fmla="*/ 1097756 h 1206103"/>
              <a:gd name="connsiteX10" fmla="*/ 779859 w 875506"/>
              <a:gd name="connsiteY10" fmla="*/ 945356 h 1206103"/>
              <a:gd name="connsiteX11" fmla="*/ 860822 w 875506"/>
              <a:gd name="connsiteY11" fmla="*/ 771525 h 1206103"/>
              <a:gd name="connsiteX12" fmla="*/ 867966 w 875506"/>
              <a:gd name="connsiteY12" fmla="*/ 602456 h 1206103"/>
              <a:gd name="connsiteX13" fmla="*/ 839391 w 875506"/>
              <a:gd name="connsiteY13" fmla="*/ 423862 h 1206103"/>
              <a:gd name="connsiteX14" fmla="*/ 734616 w 875506"/>
              <a:gd name="connsiteY14" fmla="*/ 252412 h 1206103"/>
              <a:gd name="connsiteX15" fmla="*/ 622697 w 875506"/>
              <a:gd name="connsiteY15" fmla="*/ 152400 h 1206103"/>
              <a:gd name="connsiteX16" fmla="*/ 510778 w 875506"/>
              <a:gd name="connsiteY16" fmla="*/ 69056 h 1206103"/>
              <a:gd name="connsiteX17" fmla="*/ 370284 w 875506"/>
              <a:gd name="connsiteY17" fmla="*/ 0 h 1206103"/>
              <a:gd name="connsiteX0" fmla="*/ 370284 w 875506"/>
              <a:gd name="connsiteY0" fmla="*/ 0 h 1206103"/>
              <a:gd name="connsiteX1" fmla="*/ 194072 w 875506"/>
              <a:gd name="connsiteY1" fmla="*/ 138112 h 1206103"/>
              <a:gd name="connsiteX2" fmla="*/ 75009 w 875506"/>
              <a:gd name="connsiteY2" fmla="*/ 300037 h 1206103"/>
              <a:gd name="connsiteX3" fmla="*/ 22622 w 875506"/>
              <a:gd name="connsiteY3" fmla="*/ 442912 h 1206103"/>
              <a:gd name="connsiteX4" fmla="*/ 10716 w 875506"/>
              <a:gd name="connsiteY4" fmla="*/ 642937 h 1206103"/>
              <a:gd name="connsiteX5" fmla="*/ 86916 w 875506"/>
              <a:gd name="connsiteY5" fmla="*/ 854869 h 1206103"/>
              <a:gd name="connsiteX6" fmla="*/ 191691 w 875506"/>
              <a:gd name="connsiteY6" fmla="*/ 992981 h 1206103"/>
              <a:gd name="connsiteX7" fmla="*/ 370284 w 875506"/>
              <a:gd name="connsiteY7" fmla="*/ 1133475 h 1206103"/>
              <a:gd name="connsiteX8" fmla="*/ 510778 w 875506"/>
              <a:gd name="connsiteY8" fmla="*/ 1200150 h 1206103"/>
              <a:gd name="connsiteX9" fmla="*/ 648891 w 875506"/>
              <a:gd name="connsiteY9" fmla="*/ 1097756 h 1206103"/>
              <a:gd name="connsiteX10" fmla="*/ 779859 w 875506"/>
              <a:gd name="connsiteY10" fmla="*/ 945356 h 1206103"/>
              <a:gd name="connsiteX11" fmla="*/ 860822 w 875506"/>
              <a:gd name="connsiteY11" fmla="*/ 771525 h 1206103"/>
              <a:gd name="connsiteX12" fmla="*/ 867966 w 875506"/>
              <a:gd name="connsiteY12" fmla="*/ 602456 h 1206103"/>
              <a:gd name="connsiteX13" fmla="*/ 839391 w 875506"/>
              <a:gd name="connsiteY13" fmla="*/ 423862 h 1206103"/>
              <a:gd name="connsiteX14" fmla="*/ 734616 w 875506"/>
              <a:gd name="connsiteY14" fmla="*/ 252412 h 1206103"/>
              <a:gd name="connsiteX15" fmla="*/ 622697 w 875506"/>
              <a:gd name="connsiteY15" fmla="*/ 152400 h 1206103"/>
              <a:gd name="connsiteX16" fmla="*/ 510778 w 875506"/>
              <a:gd name="connsiteY16" fmla="*/ 69056 h 1206103"/>
              <a:gd name="connsiteX17" fmla="*/ 370284 w 875506"/>
              <a:gd name="connsiteY17" fmla="*/ 0 h 1206103"/>
              <a:gd name="connsiteX0" fmla="*/ 370284 w 875506"/>
              <a:gd name="connsiteY0" fmla="*/ 0 h 1206103"/>
              <a:gd name="connsiteX1" fmla="*/ 194072 w 875506"/>
              <a:gd name="connsiteY1" fmla="*/ 138112 h 1206103"/>
              <a:gd name="connsiteX2" fmla="*/ 75009 w 875506"/>
              <a:gd name="connsiteY2" fmla="*/ 300037 h 1206103"/>
              <a:gd name="connsiteX3" fmla="*/ 22622 w 875506"/>
              <a:gd name="connsiteY3" fmla="*/ 442912 h 1206103"/>
              <a:gd name="connsiteX4" fmla="*/ 10716 w 875506"/>
              <a:gd name="connsiteY4" fmla="*/ 642937 h 1206103"/>
              <a:gd name="connsiteX5" fmla="*/ 86916 w 875506"/>
              <a:gd name="connsiteY5" fmla="*/ 854869 h 1206103"/>
              <a:gd name="connsiteX6" fmla="*/ 191691 w 875506"/>
              <a:gd name="connsiteY6" fmla="*/ 992981 h 1206103"/>
              <a:gd name="connsiteX7" fmla="*/ 370284 w 875506"/>
              <a:gd name="connsiteY7" fmla="*/ 1133475 h 1206103"/>
              <a:gd name="connsiteX8" fmla="*/ 510778 w 875506"/>
              <a:gd name="connsiteY8" fmla="*/ 1200150 h 1206103"/>
              <a:gd name="connsiteX9" fmla="*/ 648891 w 875506"/>
              <a:gd name="connsiteY9" fmla="*/ 1097756 h 1206103"/>
              <a:gd name="connsiteX10" fmla="*/ 779859 w 875506"/>
              <a:gd name="connsiteY10" fmla="*/ 945356 h 1206103"/>
              <a:gd name="connsiteX11" fmla="*/ 860822 w 875506"/>
              <a:gd name="connsiteY11" fmla="*/ 771525 h 1206103"/>
              <a:gd name="connsiteX12" fmla="*/ 867966 w 875506"/>
              <a:gd name="connsiteY12" fmla="*/ 602456 h 1206103"/>
              <a:gd name="connsiteX13" fmla="*/ 839391 w 875506"/>
              <a:gd name="connsiteY13" fmla="*/ 423862 h 1206103"/>
              <a:gd name="connsiteX14" fmla="*/ 734616 w 875506"/>
              <a:gd name="connsiteY14" fmla="*/ 252412 h 1206103"/>
              <a:gd name="connsiteX15" fmla="*/ 622697 w 875506"/>
              <a:gd name="connsiteY15" fmla="*/ 152400 h 1206103"/>
              <a:gd name="connsiteX16" fmla="*/ 510778 w 875506"/>
              <a:gd name="connsiteY16" fmla="*/ 69056 h 1206103"/>
              <a:gd name="connsiteX17" fmla="*/ 370284 w 875506"/>
              <a:gd name="connsiteY17" fmla="*/ 0 h 1206103"/>
              <a:gd name="connsiteX0" fmla="*/ 370284 w 875506"/>
              <a:gd name="connsiteY0" fmla="*/ 0 h 1206103"/>
              <a:gd name="connsiteX1" fmla="*/ 194072 w 875506"/>
              <a:gd name="connsiteY1" fmla="*/ 138112 h 1206103"/>
              <a:gd name="connsiteX2" fmla="*/ 75009 w 875506"/>
              <a:gd name="connsiteY2" fmla="*/ 300037 h 1206103"/>
              <a:gd name="connsiteX3" fmla="*/ 22622 w 875506"/>
              <a:gd name="connsiteY3" fmla="*/ 442912 h 1206103"/>
              <a:gd name="connsiteX4" fmla="*/ 10716 w 875506"/>
              <a:gd name="connsiteY4" fmla="*/ 642937 h 1206103"/>
              <a:gd name="connsiteX5" fmla="*/ 86916 w 875506"/>
              <a:gd name="connsiteY5" fmla="*/ 854869 h 1206103"/>
              <a:gd name="connsiteX6" fmla="*/ 149682 w 875506"/>
              <a:gd name="connsiteY6" fmla="*/ 1036712 h 1206103"/>
              <a:gd name="connsiteX7" fmla="*/ 370284 w 875506"/>
              <a:gd name="connsiteY7" fmla="*/ 1133475 h 1206103"/>
              <a:gd name="connsiteX8" fmla="*/ 510778 w 875506"/>
              <a:gd name="connsiteY8" fmla="*/ 1200150 h 1206103"/>
              <a:gd name="connsiteX9" fmla="*/ 648891 w 875506"/>
              <a:gd name="connsiteY9" fmla="*/ 1097756 h 1206103"/>
              <a:gd name="connsiteX10" fmla="*/ 779859 w 875506"/>
              <a:gd name="connsiteY10" fmla="*/ 945356 h 1206103"/>
              <a:gd name="connsiteX11" fmla="*/ 860822 w 875506"/>
              <a:gd name="connsiteY11" fmla="*/ 771525 h 1206103"/>
              <a:gd name="connsiteX12" fmla="*/ 867966 w 875506"/>
              <a:gd name="connsiteY12" fmla="*/ 602456 h 1206103"/>
              <a:gd name="connsiteX13" fmla="*/ 839391 w 875506"/>
              <a:gd name="connsiteY13" fmla="*/ 423862 h 1206103"/>
              <a:gd name="connsiteX14" fmla="*/ 734616 w 875506"/>
              <a:gd name="connsiteY14" fmla="*/ 252412 h 1206103"/>
              <a:gd name="connsiteX15" fmla="*/ 622697 w 875506"/>
              <a:gd name="connsiteY15" fmla="*/ 152400 h 1206103"/>
              <a:gd name="connsiteX16" fmla="*/ 510778 w 875506"/>
              <a:gd name="connsiteY16" fmla="*/ 69056 h 1206103"/>
              <a:gd name="connsiteX17" fmla="*/ 370284 w 875506"/>
              <a:gd name="connsiteY17" fmla="*/ 0 h 1206103"/>
              <a:gd name="connsiteX0" fmla="*/ 370284 w 875506"/>
              <a:gd name="connsiteY0" fmla="*/ 0 h 1209978"/>
              <a:gd name="connsiteX1" fmla="*/ 194072 w 875506"/>
              <a:gd name="connsiteY1" fmla="*/ 138112 h 1209978"/>
              <a:gd name="connsiteX2" fmla="*/ 75009 w 875506"/>
              <a:gd name="connsiteY2" fmla="*/ 300037 h 1209978"/>
              <a:gd name="connsiteX3" fmla="*/ 22622 w 875506"/>
              <a:gd name="connsiteY3" fmla="*/ 442912 h 1209978"/>
              <a:gd name="connsiteX4" fmla="*/ 10716 w 875506"/>
              <a:gd name="connsiteY4" fmla="*/ 642937 h 1209978"/>
              <a:gd name="connsiteX5" fmla="*/ 86916 w 875506"/>
              <a:gd name="connsiteY5" fmla="*/ 854869 h 1209978"/>
              <a:gd name="connsiteX6" fmla="*/ 149682 w 875506"/>
              <a:gd name="connsiteY6" fmla="*/ 1036712 h 1209978"/>
              <a:gd name="connsiteX7" fmla="*/ 343235 w 875506"/>
              <a:gd name="connsiteY7" fmla="*/ 1156726 h 1209978"/>
              <a:gd name="connsiteX8" fmla="*/ 510778 w 875506"/>
              <a:gd name="connsiteY8" fmla="*/ 1200150 h 1209978"/>
              <a:gd name="connsiteX9" fmla="*/ 648891 w 875506"/>
              <a:gd name="connsiteY9" fmla="*/ 1097756 h 1209978"/>
              <a:gd name="connsiteX10" fmla="*/ 779859 w 875506"/>
              <a:gd name="connsiteY10" fmla="*/ 945356 h 1209978"/>
              <a:gd name="connsiteX11" fmla="*/ 860822 w 875506"/>
              <a:gd name="connsiteY11" fmla="*/ 771525 h 1209978"/>
              <a:gd name="connsiteX12" fmla="*/ 867966 w 875506"/>
              <a:gd name="connsiteY12" fmla="*/ 602456 h 1209978"/>
              <a:gd name="connsiteX13" fmla="*/ 839391 w 875506"/>
              <a:gd name="connsiteY13" fmla="*/ 423862 h 1209978"/>
              <a:gd name="connsiteX14" fmla="*/ 734616 w 875506"/>
              <a:gd name="connsiteY14" fmla="*/ 252412 h 1209978"/>
              <a:gd name="connsiteX15" fmla="*/ 622697 w 875506"/>
              <a:gd name="connsiteY15" fmla="*/ 152400 h 1209978"/>
              <a:gd name="connsiteX16" fmla="*/ 510778 w 875506"/>
              <a:gd name="connsiteY16" fmla="*/ 69056 h 1209978"/>
              <a:gd name="connsiteX17" fmla="*/ 370284 w 875506"/>
              <a:gd name="connsiteY17" fmla="*/ 0 h 1209978"/>
              <a:gd name="connsiteX0" fmla="*/ 370284 w 875506"/>
              <a:gd name="connsiteY0" fmla="*/ 0 h 1219900"/>
              <a:gd name="connsiteX1" fmla="*/ 194072 w 875506"/>
              <a:gd name="connsiteY1" fmla="*/ 138112 h 1219900"/>
              <a:gd name="connsiteX2" fmla="*/ 75009 w 875506"/>
              <a:gd name="connsiteY2" fmla="*/ 300037 h 1219900"/>
              <a:gd name="connsiteX3" fmla="*/ 22622 w 875506"/>
              <a:gd name="connsiteY3" fmla="*/ 442912 h 1219900"/>
              <a:gd name="connsiteX4" fmla="*/ 10716 w 875506"/>
              <a:gd name="connsiteY4" fmla="*/ 642937 h 1219900"/>
              <a:gd name="connsiteX5" fmla="*/ 86916 w 875506"/>
              <a:gd name="connsiteY5" fmla="*/ 854869 h 1219900"/>
              <a:gd name="connsiteX6" fmla="*/ 149682 w 875506"/>
              <a:gd name="connsiteY6" fmla="*/ 1036712 h 1219900"/>
              <a:gd name="connsiteX7" fmla="*/ 343235 w 875506"/>
              <a:gd name="connsiteY7" fmla="*/ 1156726 h 1219900"/>
              <a:gd name="connsiteX8" fmla="*/ 513979 w 875506"/>
              <a:gd name="connsiteY8" fmla="*/ 1210072 h 1219900"/>
              <a:gd name="connsiteX9" fmla="*/ 648891 w 875506"/>
              <a:gd name="connsiteY9" fmla="*/ 1097756 h 1219900"/>
              <a:gd name="connsiteX10" fmla="*/ 779859 w 875506"/>
              <a:gd name="connsiteY10" fmla="*/ 945356 h 1219900"/>
              <a:gd name="connsiteX11" fmla="*/ 860822 w 875506"/>
              <a:gd name="connsiteY11" fmla="*/ 771525 h 1219900"/>
              <a:gd name="connsiteX12" fmla="*/ 867966 w 875506"/>
              <a:gd name="connsiteY12" fmla="*/ 602456 h 1219900"/>
              <a:gd name="connsiteX13" fmla="*/ 839391 w 875506"/>
              <a:gd name="connsiteY13" fmla="*/ 423862 h 1219900"/>
              <a:gd name="connsiteX14" fmla="*/ 734616 w 875506"/>
              <a:gd name="connsiteY14" fmla="*/ 252412 h 1219900"/>
              <a:gd name="connsiteX15" fmla="*/ 622697 w 875506"/>
              <a:gd name="connsiteY15" fmla="*/ 152400 h 1219900"/>
              <a:gd name="connsiteX16" fmla="*/ 510778 w 875506"/>
              <a:gd name="connsiteY16" fmla="*/ 69056 h 1219900"/>
              <a:gd name="connsiteX17" fmla="*/ 370284 w 875506"/>
              <a:gd name="connsiteY17" fmla="*/ 0 h 1219900"/>
              <a:gd name="connsiteX0" fmla="*/ 370284 w 875506"/>
              <a:gd name="connsiteY0" fmla="*/ 0 h 1281106"/>
              <a:gd name="connsiteX1" fmla="*/ 194072 w 875506"/>
              <a:gd name="connsiteY1" fmla="*/ 138112 h 1281106"/>
              <a:gd name="connsiteX2" fmla="*/ 75009 w 875506"/>
              <a:gd name="connsiteY2" fmla="*/ 300037 h 1281106"/>
              <a:gd name="connsiteX3" fmla="*/ 22622 w 875506"/>
              <a:gd name="connsiteY3" fmla="*/ 442912 h 1281106"/>
              <a:gd name="connsiteX4" fmla="*/ 10716 w 875506"/>
              <a:gd name="connsiteY4" fmla="*/ 642937 h 1281106"/>
              <a:gd name="connsiteX5" fmla="*/ 86916 w 875506"/>
              <a:gd name="connsiteY5" fmla="*/ 854869 h 1281106"/>
              <a:gd name="connsiteX6" fmla="*/ 149682 w 875506"/>
              <a:gd name="connsiteY6" fmla="*/ 1036712 h 1281106"/>
              <a:gd name="connsiteX7" fmla="*/ 343235 w 875506"/>
              <a:gd name="connsiteY7" fmla="*/ 1156726 h 1281106"/>
              <a:gd name="connsiteX8" fmla="*/ 511228 w 875506"/>
              <a:gd name="connsiteY8" fmla="*/ 1271278 h 1281106"/>
              <a:gd name="connsiteX9" fmla="*/ 648891 w 875506"/>
              <a:gd name="connsiteY9" fmla="*/ 1097756 h 1281106"/>
              <a:gd name="connsiteX10" fmla="*/ 779859 w 875506"/>
              <a:gd name="connsiteY10" fmla="*/ 945356 h 1281106"/>
              <a:gd name="connsiteX11" fmla="*/ 860822 w 875506"/>
              <a:gd name="connsiteY11" fmla="*/ 771525 h 1281106"/>
              <a:gd name="connsiteX12" fmla="*/ 867966 w 875506"/>
              <a:gd name="connsiteY12" fmla="*/ 602456 h 1281106"/>
              <a:gd name="connsiteX13" fmla="*/ 839391 w 875506"/>
              <a:gd name="connsiteY13" fmla="*/ 423862 h 1281106"/>
              <a:gd name="connsiteX14" fmla="*/ 734616 w 875506"/>
              <a:gd name="connsiteY14" fmla="*/ 252412 h 1281106"/>
              <a:gd name="connsiteX15" fmla="*/ 622697 w 875506"/>
              <a:gd name="connsiteY15" fmla="*/ 152400 h 1281106"/>
              <a:gd name="connsiteX16" fmla="*/ 510778 w 875506"/>
              <a:gd name="connsiteY16" fmla="*/ 69056 h 1281106"/>
              <a:gd name="connsiteX17" fmla="*/ 370284 w 875506"/>
              <a:gd name="connsiteY17" fmla="*/ 0 h 1281106"/>
              <a:gd name="connsiteX0" fmla="*/ 370284 w 875506"/>
              <a:gd name="connsiteY0" fmla="*/ 0 h 1276145"/>
              <a:gd name="connsiteX1" fmla="*/ 194072 w 875506"/>
              <a:gd name="connsiteY1" fmla="*/ 138112 h 1276145"/>
              <a:gd name="connsiteX2" fmla="*/ 75009 w 875506"/>
              <a:gd name="connsiteY2" fmla="*/ 300037 h 1276145"/>
              <a:gd name="connsiteX3" fmla="*/ 22622 w 875506"/>
              <a:gd name="connsiteY3" fmla="*/ 442912 h 1276145"/>
              <a:gd name="connsiteX4" fmla="*/ 10716 w 875506"/>
              <a:gd name="connsiteY4" fmla="*/ 642937 h 1276145"/>
              <a:gd name="connsiteX5" fmla="*/ 86916 w 875506"/>
              <a:gd name="connsiteY5" fmla="*/ 854869 h 1276145"/>
              <a:gd name="connsiteX6" fmla="*/ 149682 w 875506"/>
              <a:gd name="connsiteY6" fmla="*/ 1036712 h 1276145"/>
              <a:gd name="connsiteX7" fmla="*/ 343235 w 875506"/>
              <a:gd name="connsiteY7" fmla="*/ 1156726 h 1276145"/>
              <a:gd name="connsiteX8" fmla="*/ 511228 w 875506"/>
              <a:gd name="connsiteY8" fmla="*/ 1271278 h 1276145"/>
              <a:gd name="connsiteX9" fmla="*/ 684095 w 875506"/>
              <a:gd name="connsiteY9" fmla="*/ 1127522 h 1276145"/>
              <a:gd name="connsiteX10" fmla="*/ 779859 w 875506"/>
              <a:gd name="connsiteY10" fmla="*/ 945356 h 1276145"/>
              <a:gd name="connsiteX11" fmla="*/ 860822 w 875506"/>
              <a:gd name="connsiteY11" fmla="*/ 771525 h 1276145"/>
              <a:gd name="connsiteX12" fmla="*/ 867966 w 875506"/>
              <a:gd name="connsiteY12" fmla="*/ 602456 h 1276145"/>
              <a:gd name="connsiteX13" fmla="*/ 839391 w 875506"/>
              <a:gd name="connsiteY13" fmla="*/ 423862 h 1276145"/>
              <a:gd name="connsiteX14" fmla="*/ 734616 w 875506"/>
              <a:gd name="connsiteY14" fmla="*/ 252412 h 1276145"/>
              <a:gd name="connsiteX15" fmla="*/ 622697 w 875506"/>
              <a:gd name="connsiteY15" fmla="*/ 152400 h 1276145"/>
              <a:gd name="connsiteX16" fmla="*/ 510778 w 875506"/>
              <a:gd name="connsiteY16" fmla="*/ 69056 h 1276145"/>
              <a:gd name="connsiteX17" fmla="*/ 370284 w 875506"/>
              <a:gd name="connsiteY17" fmla="*/ 0 h 1276145"/>
              <a:gd name="connsiteX0" fmla="*/ 370284 w 871538"/>
              <a:gd name="connsiteY0" fmla="*/ 0 h 1276145"/>
              <a:gd name="connsiteX1" fmla="*/ 194072 w 871538"/>
              <a:gd name="connsiteY1" fmla="*/ 138112 h 1276145"/>
              <a:gd name="connsiteX2" fmla="*/ 75009 w 871538"/>
              <a:gd name="connsiteY2" fmla="*/ 300037 h 1276145"/>
              <a:gd name="connsiteX3" fmla="*/ 22622 w 871538"/>
              <a:gd name="connsiteY3" fmla="*/ 442912 h 1276145"/>
              <a:gd name="connsiteX4" fmla="*/ 10716 w 871538"/>
              <a:gd name="connsiteY4" fmla="*/ 642937 h 1276145"/>
              <a:gd name="connsiteX5" fmla="*/ 86916 w 871538"/>
              <a:gd name="connsiteY5" fmla="*/ 854869 h 1276145"/>
              <a:gd name="connsiteX6" fmla="*/ 149682 w 871538"/>
              <a:gd name="connsiteY6" fmla="*/ 1036712 h 1276145"/>
              <a:gd name="connsiteX7" fmla="*/ 343235 w 871538"/>
              <a:gd name="connsiteY7" fmla="*/ 1156726 h 1276145"/>
              <a:gd name="connsiteX8" fmla="*/ 511228 w 871538"/>
              <a:gd name="connsiteY8" fmla="*/ 1271278 h 1276145"/>
              <a:gd name="connsiteX9" fmla="*/ 684095 w 871538"/>
              <a:gd name="connsiteY9" fmla="*/ 1127522 h 1276145"/>
              <a:gd name="connsiteX10" fmla="*/ 805462 w 871538"/>
              <a:gd name="connsiteY10" fmla="*/ 951308 h 1276145"/>
              <a:gd name="connsiteX11" fmla="*/ 860822 w 871538"/>
              <a:gd name="connsiteY11" fmla="*/ 771525 h 1276145"/>
              <a:gd name="connsiteX12" fmla="*/ 867966 w 871538"/>
              <a:gd name="connsiteY12" fmla="*/ 602456 h 1276145"/>
              <a:gd name="connsiteX13" fmla="*/ 839391 w 871538"/>
              <a:gd name="connsiteY13" fmla="*/ 423862 h 1276145"/>
              <a:gd name="connsiteX14" fmla="*/ 734616 w 871538"/>
              <a:gd name="connsiteY14" fmla="*/ 252412 h 1276145"/>
              <a:gd name="connsiteX15" fmla="*/ 622697 w 871538"/>
              <a:gd name="connsiteY15" fmla="*/ 152400 h 1276145"/>
              <a:gd name="connsiteX16" fmla="*/ 510778 w 871538"/>
              <a:gd name="connsiteY16" fmla="*/ 69056 h 1276145"/>
              <a:gd name="connsiteX17" fmla="*/ 370284 w 871538"/>
              <a:gd name="connsiteY17" fmla="*/ 0 h 1276145"/>
              <a:gd name="connsiteX0" fmla="*/ 370284 w 871538"/>
              <a:gd name="connsiteY0" fmla="*/ 0 h 1280114"/>
              <a:gd name="connsiteX1" fmla="*/ 194072 w 871538"/>
              <a:gd name="connsiteY1" fmla="*/ 138112 h 1280114"/>
              <a:gd name="connsiteX2" fmla="*/ 75009 w 871538"/>
              <a:gd name="connsiteY2" fmla="*/ 300037 h 1280114"/>
              <a:gd name="connsiteX3" fmla="*/ 22622 w 871538"/>
              <a:gd name="connsiteY3" fmla="*/ 442912 h 1280114"/>
              <a:gd name="connsiteX4" fmla="*/ 10716 w 871538"/>
              <a:gd name="connsiteY4" fmla="*/ 642937 h 1280114"/>
              <a:gd name="connsiteX5" fmla="*/ 86916 w 871538"/>
              <a:gd name="connsiteY5" fmla="*/ 854869 h 1280114"/>
              <a:gd name="connsiteX6" fmla="*/ 149682 w 871538"/>
              <a:gd name="connsiteY6" fmla="*/ 1036712 h 1280114"/>
              <a:gd name="connsiteX7" fmla="*/ 336834 w 871538"/>
              <a:gd name="connsiteY7" fmla="*/ 1180538 h 1280114"/>
              <a:gd name="connsiteX8" fmla="*/ 511228 w 871538"/>
              <a:gd name="connsiteY8" fmla="*/ 1271278 h 1280114"/>
              <a:gd name="connsiteX9" fmla="*/ 684095 w 871538"/>
              <a:gd name="connsiteY9" fmla="*/ 1127522 h 1280114"/>
              <a:gd name="connsiteX10" fmla="*/ 805462 w 871538"/>
              <a:gd name="connsiteY10" fmla="*/ 951308 h 1280114"/>
              <a:gd name="connsiteX11" fmla="*/ 860822 w 871538"/>
              <a:gd name="connsiteY11" fmla="*/ 771525 h 1280114"/>
              <a:gd name="connsiteX12" fmla="*/ 867966 w 871538"/>
              <a:gd name="connsiteY12" fmla="*/ 602456 h 1280114"/>
              <a:gd name="connsiteX13" fmla="*/ 839391 w 871538"/>
              <a:gd name="connsiteY13" fmla="*/ 423862 h 1280114"/>
              <a:gd name="connsiteX14" fmla="*/ 734616 w 871538"/>
              <a:gd name="connsiteY14" fmla="*/ 252412 h 1280114"/>
              <a:gd name="connsiteX15" fmla="*/ 622697 w 871538"/>
              <a:gd name="connsiteY15" fmla="*/ 152400 h 1280114"/>
              <a:gd name="connsiteX16" fmla="*/ 510778 w 871538"/>
              <a:gd name="connsiteY16" fmla="*/ 69056 h 1280114"/>
              <a:gd name="connsiteX17" fmla="*/ 370284 w 871538"/>
              <a:gd name="connsiteY17" fmla="*/ 0 h 1280114"/>
              <a:gd name="connsiteX0" fmla="*/ 370284 w 871538"/>
              <a:gd name="connsiteY0" fmla="*/ 0 h 1280114"/>
              <a:gd name="connsiteX1" fmla="*/ 194072 w 871538"/>
              <a:gd name="connsiteY1" fmla="*/ 138112 h 1280114"/>
              <a:gd name="connsiteX2" fmla="*/ 75009 w 871538"/>
              <a:gd name="connsiteY2" fmla="*/ 300037 h 1280114"/>
              <a:gd name="connsiteX3" fmla="*/ 22622 w 871538"/>
              <a:gd name="connsiteY3" fmla="*/ 442912 h 1280114"/>
              <a:gd name="connsiteX4" fmla="*/ 10716 w 871538"/>
              <a:gd name="connsiteY4" fmla="*/ 642937 h 1280114"/>
              <a:gd name="connsiteX5" fmla="*/ 86916 w 871538"/>
              <a:gd name="connsiteY5" fmla="*/ 854869 h 1280114"/>
              <a:gd name="connsiteX6" fmla="*/ 159283 w 871538"/>
              <a:gd name="connsiteY6" fmla="*/ 1018853 h 1280114"/>
              <a:gd name="connsiteX7" fmla="*/ 336834 w 871538"/>
              <a:gd name="connsiteY7" fmla="*/ 1180538 h 1280114"/>
              <a:gd name="connsiteX8" fmla="*/ 511228 w 871538"/>
              <a:gd name="connsiteY8" fmla="*/ 1271278 h 1280114"/>
              <a:gd name="connsiteX9" fmla="*/ 684095 w 871538"/>
              <a:gd name="connsiteY9" fmla="*/ 1127522 h 1280114"/>
              <a:gd name="connsiteX10" fmla="*/ 805462 w 871538"/>
              <a:gd name="connsiteY10" fmla="*/ 951308 h 1280114"/>
              <a:gd name="connsiteX11" fmla="*/ 860822 w 871538"/>
              <a:gd name="connsiteY11" fmla="*/ 771525 h 1280114"/>
              <a:gd name="connsiteX12" fmla="*/ 867966 w 871538"/>
              <a:gd name="connsiteY12" fmla="*/ 602456 h 1280114"/>
              <a:gd name="connsiteX13" fmla="*/ 839391 w 871538"/>
              <a:gd name="connsiteY13" fmla="*/ 423862 h 1280114"/>
              <a:gd name="connsiteX14" fmla="*/ 734616 w 871538"/>
              <a:gd name="connsiteY14" fmla="*/ 252412 h 1280114"/>
              <a:gd name="connsiteX15" fmla="*/ 622697 w 871538"/>
              <a:gd name="connsiteY15" fmla="*/ 152400 h 1280114"/>
              <a:gd name="connsiteX16" fmla="*/ 510778 w 871538"/>
              <a:gd name="connsiteY16" fmla="*/ 69056 h 1280114"/>
              <a:gd name="connsiteX17" fmla="*/ 370284 w 871538"/>
              <a:gd name="connsiteY17" fmla="*/ 0 h 1280114"/>
              <a:gd name="connsiteX0" fmla="*/ 363883 w 865137"/>
              <a:gd name="connsiteY0" fmla="*/ 0 h 1280114"/>
              <a:gd name="connsiteX1" fmla="*/ 187671 w 865137"/>
              <a:gd name="connsiteY1" fmla="*/ 138112 h 1280114"/>
              <a:gd name="connsiteX2" fmla="*/ 68608 w 865137"/>
              <a:gd name="connsiteY2" fmla="*/ 300037 h 1280114"/>
              <a:gd name="connsiteX3" fmla="*/ 16221 w 865137"/>
              <a:gd name="connsiteY3" fmla="*/ 442912 h 1280114"/>
              <a:gd name="connsiteX4" fmla="*/ 4315 w 865137"/>
              <a:gd name="connsiteY4" fmla="*/ 642937 h 1280114"/>
              <a:gd name="connsiteX5" fmla="*/ 42111 w 865137"/>
              <a:gd name="connsiteY5" fmla="*/ 829072 h 1280114"/>
              <a:gd name="connsiteX6" fmla="*/ 152882 w 865137"/>
              <a:gd name="connsiteY6" fmla="*/ 1018853 h 1280114"/>
              <a:gd name="connsiteX7" fmla="*/ 330433 w 865137"/>
              <a:gd name="connsiteY7" fmla="*/ 1180538 h 1280114"/>
              <a:gd name="connsiteX8" fmla="*/ 504827 w 865137"/>
              <a:gd name="connsiteY8" fmla="*/ 1271278 h 1280114"/>
              <a:gd name="connsiteX9" fmla="*/ 677694 w 865137"/>
              <a:gd name="connsiteY9" fmla="*/ 1127522 h 1280114"/>
              <a:gd name="connsiteX10" fmla="*/ 799061 w 865137"/>
              <a:gd name="connsiteY10" fmla="*/ 951308 h 1280114"/>
              <a:gd name="connsiteX11" fmla="*/ 854421 w 865137"/>
              <a:gd name="connsiteY11" fmla="*/ 771525 h 1280114"/>
              <a:gd name="connsiteX12" fmla="*/ 861565 w 865137"/>
              <a:gd name="connsiteY12" fmla="*/ 602456 h 1280114"/>
              <a:gd name="connsiteX13" fmla="*/ 832990 w 865137"/>
              <a:gd name="connsiteY13" fmla="*/ 423862 h 1280114"/>
              <a:gd name="connsiteX14" fmla="*/ 728215 w 865137"/>
              <a:gd name="connsiteY14" fmla="*/ 252412 h 1280114"/>
              <a:gd name="connsiteX15" fmla="*/ 616296 w 865137"/>
              <a:gd name="connsiteY15" fmla="*/ 152400 h 1280114"/>
              <a:gd name="connsiteX16" fmla="*/ 504377 w 865137"/>
              <a:gd name="connsiteY16" fmla="*/ 69056 h 1280114"/>
              <a:gd name="connsiteX17" fmla="*/ 363883 w 865137"/>
              <a:gd name="connsiteY17" fmla="*/ 0 h 1280114"/>
              <a:gd name="connsiteX0" fmla="*/ 363883 w 865137"/>
              <a:gd name="connsiteY0" fmla="*/ 0 h 1280114"/>
              <a:gd name="connsiteX1" fmla="*/ 187671 w 865137"/>
              <a:gd name="connsiteY1" fmla="*/ 138112 h 1280114"/>
              <a:gd name="connsiteX2" fmla="*/ 68608 w 865137"/>
              <a:gd name="connsiteY2" fmla="*/ 300037 h 1280114"/>
              <a:gd name="connsiteX3" fmla="*/ 16221 w 865137"/>
              <a:gd name="connsiteY3" fmla="*/ 442912 h 1280114"/>
              <a:gd name="connsiteX4" fmla="*/ 4315 w 865137"/>
              <a:gd name="connsiteY4" fmla="*/ 642937 h 1280114"/>
              <a:gd name="connsiteX5" fmla="*/ 42111 w 865137"/>
              <a:gd name="connsiteY5" fmla="*/ 829072 h 1280114"/>
              <a:gd name="connsiteX6" fmla="*/ 152882 w 865137"/>
              <a:gd name="connsiteY6" fmla="*/ 1018853 h 1280114"/>
              <a:gd name="connsiteX7" fmla="*/ 330433 w 865137"/>
              <a:gd name="connsiteY7" fmla="*/ 1180538 h 1280114"/>
              <a:gd name="connsiteX8" fmla="*/ 504827 w 865137"/>
              <a:gd name="connsiteY8" fmla="*/ 1271278 h 1280114"/>
              <a:gd name="connsiteX9" fmla="*/ 677694 w 865137"/>
              <a:gd name="connsiteY9" fmla="*/ 1127522 h 1280114"/>
              <a:gd name="connsiteX10" fmla="*/ 799061 w 865137"/>
              <a:gd name="connsiteY10" fmla="*/ 951308 h 1280114"/>
              <a:gd name="connsiteX11" fmla="*/ 854421 w 865137"/>
              <a:gd name="connsiteY11" fmla="*/ 771525 h 1280114"/>
              <a:gd name="connsiteX12" fmla="*/ 861565 w 865137"/>
              <a:gd name="connsiteY12" fmla="*/ 602456 h 1280114"/>
              <a:gd name="connsiteX13" fmla="*/ 832990 w 865137"/>
              <a:gd name="connsiteY13" fmla="*/ 423862 h 1280114"/>
              <a:gd name="connsiteX14" fmla="*/ 728215 w 865137"/>
              <a:gd name="connsiteY14" fmla="*/ 252412 h 1280114"/>
              <a:gd name="connsiteX15" fmla="*/ 630698 w 865137"/>
              <a:gd name="connsiteY15" fmla="*/ 130572 h 1280114"/>
              <a:gd name="connsiteX16" fmla="*/ 504377 w 865137"/>
              <a:gd name="connsiteY16" fmla="*/ 69056 h 1280114"/>
              <a:gd name="connsiteX17" fmla="*/ 363883 w 865137"/>
              <a:gd name="connsiteY17" fmla="*/ 0 h 1280114"/>
              <a:gd name="connsiteX0" fmla="*/ 363883 w 865137"/>
              <a:gd name="connsiteY0" fmla="*/ 0 h 1280114"/>
              <a:gd name="connsiteX1" fmla="*/ 187671 w 865137"/>
              <a:gd name="connsiteY1" fmla="*/ 138112 h 1280114"/>
              <a:gd name="connsiteX2" fmla="*/ 68608 w 865137"/>
              <a:gd name="connsiteY2" fmla="*/ 300037 h 1280114"/>
              <a:gd name="connsiteX3" fmla="*/ 16221 w 865137"/>
              <a:gd name="connsiteY3" fmla="*/ 442912 h 1280114"/>
              <a:gd name="connsiteX4" fmla="*/ 4315 w 865137"/>
              <a:gd name="connsiteY4" fmla="*/ 642937 h 1280114"/>
              <a:gd name="connsiteX5" fmla="*/ 42111 w 865137"/>
              <a:gd name="connsiteY5" fmla="*/ 829072 h 1280114"/>
              <a:gd name="connsiteX6" fmla="*/ 152882 w 865137"/>
              <a:gd name="connsiteY6" fmla="*/ 1018853 h 1280114"/>
              <a:gd name="connsiteX7" fmla="*/ 330433 w 865137"/>
              <a:gd name="connsiteY7" fmla="*/ 1180538 h 1280114"/>
              <a:gd name="connsiteX8" fmla="*/ 504827 w 865137"/>
              <a:gd name="connsiteY8" fmla="*/ 1271278 h 1280114"/>
              <a:gd name="connsiteX9" fmla="*/ 677694 w 865137"/>
              <a:gd name="connsiteY9" fmla="*/ 1127522 h 1280114"/>
              <a:gd name="connsiteX10" fmla="*/ 799061 w 865137"/>
              <a:gd name="connsiteY10" fmla="*/ 951308 h 1280114"/>
              <a:gd name="connsiteX11" fmla="*/ 854421 w 865137"/>
              <a:gd name="connsiteY11" fmla="*/ 771525 h 1280114"/>
              <a:gd name="connsiteX12" fmla="*/ 861565 w 865137"/>
              <a:gd name="connsiteY12" fmla="*/ 602456 h 1280114"/>
              <a:gd name="connsiteX13" fmla="*/ 832990 w 865137"/>
              <a:gd name="connsiteY13" fmla="*/ 423862 h 1280114"/>
              <a:gd name="connsiteX14" fmla="*/ 733016 w 865137"/>
              <a:gd name="connsiteY14" fmla="*/ 248444 h 1280114"/>
              <a:gd name="connsiteX15" fmla="*/ 630698 w 865137"/>
              <a:gd name="connsiteY15" fmla="*/ 130572 h 1280114"/>
              <a:gd name="connsiteX16" fmla="*/ 504377 w 865137"/>
              <a:gd name="connsiteY16" fmla="*/ 69056 h 1280114"/>
              <a:gd name="connsiteX17" fmla="*/ 363883 w 865137"/>
              <a:gd name="connsiteY17" fmla="*/ 0 h 1280114"/>
              <a:gd name="connsiteX0" fmla="*/ 363883 w 865137"/>
              <a:gd name="connsiteY0" fmla="*/ 0 h 1280114"/>
              <a:gd name="connsiteX1" fmla="*/ 187671 w 865137"/>
              <a:gd name="connsiteY1" fmla="*/ 138112 h 1280114"/>
              <a:gd name="connsiteX2" fmla="*/ 68608 w 865137"/>
              <a:gd name="connsiteY2" fmla="*/ 300037 h 1280114"/>
              <a:gd name="connsiteX3" fmla="*/ 16221 w 865137"/>
              <a:gd name="connsiteY3" fmla="*/ 442912 h 1280114"/>
              <a:gd name="connsiteX4" fmla="*/ 4315 w 865137"/>
              <a:gd name="connsiteY4" fmla="*/ 642937 h 1280114"/>
              <a:gd name="connsiteX5" fmla="*/ 42111 w 865137"/>
              <a:gd name="connsiteY5" fmla="*/ 829072 h 1280114"/>
              <a:gd name="connsiteX6" fmla="*/ 152882 w 865137"/>
              <a:gd name="connsiteY6" fmla="*/ 1018853 h 1280114"/>
              <a:gd name="connsiteX7" fmla="*/ 330433 w 865137"/>
              <a:gd name="connsiteY7" fmla="*/ 1180538 h 1280114"/>
              <a:gd name="connsiteX8" fmla="*/ 504827 w 865137"/>
              <a:gd name="connsiteY8" fmla="*/ 1271278 h 1280114"/>
              <a:gd name="connsiteX9" fmla="*/ 677694 w 865137"/>
              <a:gd name="connsiteY9" fmla="*/ 1127522 h 1280114"/>
              <a:gd name="connsiteX10" fmla="*/ 799061 w 865137"/>
              <a:gd name="connsiteY10" fmla="*/ 951308 h 1280114"/>
              <a:gd name="connsiteX11" fmla="*/ 854421 w 865137"/>
              <a:gd name="connsiteY11" fmla="*/ 771525 h 1280114"/>
              <a:gd name="connsiteX12" fmla="*/ 861565 w 865137"/>
              <a:gd name="connsiteY12" fmla="*/ 602456 h 1280114"/>
              <a:gd name="connsiteX13" fmla="*/ 832990 w 865137"/>
              <a:gd name="connsiteY13" fmla="*/ 423862 h 1280114"/>
              <a:gd name="connsiteX14" fmla="*/ 733016 w 865137"/>
              <a:gd name="connsiteY14" fmla="*/ 248444 h 1280114"/>
              <a:gd name="connsiteX15" fmla="*/ 630698 w 865137"/>
              <a:gd name="connsiteY15" fmla="*/ 130572 h 1280114"/>
              <a:gd name="connsiteX16" fmla="*/ 515578 w 865137"/>
              <a:gd name="connsiteY16" fmla="*/ 39291 h 1280114"/>
              <a:gd name="connsiteX17" fmla="*/ 363883 w 865137"/>
              <a:gd name="connsiteY17" fmla="*/ 0 h 1280114"/>
              <a:gd name="connsiteX0" fmla="*/ 387886 w 865137"/>
              <a:gd name="connsiteY0" fmla="*/ 0 h 1303926"/>
              <a:gd name="connsiteX1" fmla="*/ 187671 w 865137"/>
              <a:gd name="connsiteY1" fmla="*/ 161924 h 1303926"/>
              <a:gd name="connsiteX2" fmla="*/ 68608 w 865137"/>
              <a:gd name="connsiteY2" fmla="*/ 323849 h 1303926"/>
              <a:gd name="connsiteX3" fmla="*/ 16221 w 865137"/>
              <a:gd name="connsiteY3" fmla="*/ 466724 h 1303926"/>
              <a:gd name="connsiteX4" fmla="*/ 4315 w 865137"/>
              <a:gd name="connsiteY4" fmla="*/ 666749 h 1303926"/>
              <a:gd name="connsiteX5" fmla="*/ 42111 w 865137"/>
              <a:gd name="connsiteY5" fmla="*/ 852884 h 1303926"/>
              <a:gd name="connsiteX6" fmla="*/ 152882 w 865137"/>
              <a:gd name="connsiteY6" fmla="*/ 1042665 h 1303926"/>
              <a:gd name="connsiteX7" fmla="*/ 330433 w 865137"/>
              <a:gd name="connsiteY7" fmla="*/ 1204350 h 1303926"/>
              <a:gd name="connsiteX8" fmla="*/ 504827 w 865137"/>
              <a:gd name="connsiteY8" fmla="*/ 1295090 h 1303926"/>
              <a:gd name="connsiteX9" fmla="*/ 677694 w 865137"/>
              <a:gd name="connsiteY9" fmla="*/ 1151334 h 1303926"/>
              <a:gd name="connsiteX10" fmla="*/ 799061 w 865137"/>
              <a:gd name="connsiteY10" fmla="*/ 975120 h 1303926"/>
              <a:gd name="connsiteX11" fmla="*/ 854421 w 865137"/>
              <a:gd name="connsiteY11" fmla="*/ 795337 h 1303926"/>
              <a:gd name="connsiteX12" fmla="*/ 861565 w 865137"/>
              <a:gd name="connsiteY12" fmla="*/ 626268 h 1303926"/>
              <a:gd name="connsiteX13" fmla="*/ 832990 w 865137"/>
              <a:gd name="connsiteY13" fmla="*/ 447674 h 1303926"/>
              <a:gd name="connsiteX14" fmla="*/ 733016 w 865137"/>
              <a:gd name="connsiteY14" fmla="*/ 272256 h 1303926"/>
              <a:gd name="connsiteX15" fmla="*/ 630698 w 865137"/>
              <a:gd name="connsiteY15" fmla="*/ 154384 h 1303926"/>
              <a:gd name="connsiteX16" fmla="*/ 515578 w 865137"/>
              <a:gd name="connsiteY16" fmla="*/ 63103 h 1303926"/>
              <a:gd name="connsiteX17" fmla="*/ 387886 w 865137"/>
              <a:gd name="connsiteY17" fmla="*/ 0 h 130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5137" h="1303926">
                <a:moveTo>
                  <a:pt x="387886" y="0"/>
                </a:moveTo>
                <a:cubicBezTo>
                  <a:pt x="335102" y="11509"/>
                  <a:pt x="240884" y="107949"/>
                  <a:pt x="187671" y="161924"/>
                </a:cubicBezTo>
                <a:cubicBezTo>
                  <a:pt x="134458" y="215899"/>
                  <a:pt x="97183" y="273049"/>
                  <a:pt x="68608" y="323849"/>
                </a:cubicBezTo>
                <a:cubicBezTo>
                  <a:pt x="40033" y="374649"/>
                  <a:pt x="26936" y="409574"/>
                  <a:pt x="16221" y="466724"/>
                </a:cubicBezTo>
                <a:cubicBezTo>
                  <a:pt x="5506" y="523874"/>
                  <a:pt x="0" y="602389"/>
                  <a:pt x="4315" y="666749"/>
                </a:cubicBezTo>
                <a:cubicBezTo>
                  <a:pt x="8630" y="731109"/>
                  <a:pt x="17350" y="790231"/>
                  <a:pt x="42111" y="852884"/>
                </a:cubicBezTo>
                <a:cubicBezTo>
                  <a:pt x="66872" y="915537"/>
                  <a:pt x="104828" y="984087"/>
                  <a:pt x="152882" y="1042665"/>
                </a:cubicBezTo>
                <a:cubicBezTo>
                  <a:pt x="200936" y="1101243"/>
                  <a:pt x="271776" y="1162279"/>
                  <a:pt x="330433" y="1204350"/>
                </a:cubicBezTo>
                <a:cubicBezTo>
                  <a:pt x="389090" y="1246421"/>
                  <a:pt x="446950" y="1303926"/>
                  <a:pt x="504827" y="1295090"/>
                </a:cubicBezTo>
                <a:cubicBezTo>
                  <a:pt x="562704" y="1286254"/>
                  <a:pt x="628655" y="1204662"/>
                  <a:pt x="677694" y="1151334"/>
                </a:cubicBezTo>
                <a:cubicBezTo>
                  <a:pt x="726733" y="1098006"/>
                  <a:pt x="769607" y="1034453"/>
                  <a:pt x="799061" y="975120"/>
                </a:cubicBezTo>
                <a:cubicBezTo>
                  <a:pt x="828516" y="915787"/>
                  <a:pt x="844004" y="853479"/>
                  <a:pt x="854421" y="795337"/>
                </a:cubicBezTo>
                <a:cubicBezTo>
                  <a:pt x="864838" y="737195"/>
                  <a:pt x="865137" y="684212"/>
                  <a:pt x="861565" y="626268"/>
                </a:cubicBezTo>
                <a:cubicBezTo>
                  <a:pt x="857993" y="568324"/>
                  <a:pt x="854415" y="506676"/>
                  <a:pt x="832990" y="447674"/>
                </a:cubicBezTo>
                <a:cubicBezTo>
                  <a:pt x="811565" y="388672"/>
                  <a:pt x="766731" y="321138"/>
                  <a:pt x="733016" y="272256"/>
                </a:cubicBezTo>
                <a:cubicBezTo>
                  <a:pt x="699301" y="223374"/>
                  <a:pt x="666938" y="189243"/>
                  <a:pt x="630698" y="154384"/>
                </a:cubicBezTo>
                <a:cubicBezTo>
                  <a:pt x="594458" y="119525"/>
                  <a:pt x="557647" y="88503"/>
                  <a:pt x="515578" y="63103"/>
                </a:cubicBezTo>
                <a:lnTo>
                  <a:pt x="387886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7A1EAC-A230-4C26-84A8-658D59CE0722}"/>
              </a:ext>
            </a:extLst>
          </p:cNvPr>
          <p:cNvSpPr>
            <a:spLocks noChangeAspect="1"/>
          </p:cNvSpPr>
          <p:nvPr/>
        </p:nvSpPr>
        <p:spPr>
          <a:xfrm>
            <a:off x="7181786" y="2989927"/>
            <a:ext cx="1064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Sólidos</a:t>
            </a:r>
          </a:p>
          <a:p>
            <a:r>
              <a:rPr lang="pt-P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elásticos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F4ED571-53D6-4299-8BC7-7C1F786B5317}"/>
              </a:ext>
            </a:extLst>
          </p:cNvPr>
          <p:cNvSpPr>
            <a:spLocks noChangeAspect="1"/>
          </p:cNvSpPr>
          <p:nvPr/>
        </p:nvSpPr>
        <p:spPr>
          <a:xfrm>
            <a:off x="9918089" y="2917919"/>
            <a:ext cx="109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Líquidos</a:t>
            </a:r>
          </a:p>
          <a:p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viscosos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3E0DCBB-C72D-41A8-AA2B-FDE43B17E527}"/>
              </a:ext>
            </a:extLst>
          </p:cNvPr>
          <p:cNvSpPr>
            <a:spLocks noChangeAspect="1"/>
          </p:cNvSpPr>
          <p:nvPr/>
        </p:nvSpPr>
        <p:spPr>
          <a:xfrm>
            <a:off x="7109777" y="2397372"/>
            <a:ext cx="2592288" cy="1814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F687D28-1BC4-495F-BE82-2D2CB728545F}"/>
              </a:ext>
            </a:extLst>
          </p:cNvPr>
          <p:cNvSpPr>
            <a:spLocks noChangeAspect="1"/>
          </p:cNvSpPr>
          <p:nvPr/>
        </p:nvSpPr>
        <p:spPr>
          <a:xfrm>
            <a:off x="8405921" y="2325364"/>
            <a:ext cx="2592288" cy="18146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74C19D3-9627-4814-98B3-8B2A065CEFD9}"/>
              </a:ext>
            </a:extLst>
          </p:cNvPr>
          <p:cNvSpPr>
            <a:spLocks noChangeAspect="1"/>
          </p:cNvSpPr>
          <p:nvPr/>
        </p:nvSpPr>
        <p:spPr>
          <a:xfrm>
            <a:off x="8627715" y="4557612"/>
            <a:ext cx="1604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Materiais</a:t>
            </a:r>
          </a:p>
          <a:p>
            <a:pPr algn="ctr"/>
            <a:r>
              <a:rPr lang="pt-PT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viscoelásticos</a:t>
            </a:r>
            <a:endParaRPr lang="pt-BR" sz="2000" dirty="0">
              <a:solidFill>
                <a:srgbClr val="00B050"/>
              </a:solidFill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DE308D5-4ABB-4956-B087-30D510474C5A}"/>
              </a:ext>
            </a:extLst>
          </p:cNvPr>
          <p:cNvCxnSpPr>
            <a:cxnSpLocks noChangeAspect="1"/>
            <a:endCxn id="15" idx="0"/>
          </p:cNvCxnSpPr>
          <p:nvPr/>
        </p:nvCxnSpPr>
        <p:spPr>
          <a:xfrm rot="16200000" flipH="1">
            <a:off x="8932450" y="4059885"/>
            <a:ext cx="691278" cy="30417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C87D85B3-C21E-4116-8D7D-F87F11A4C054}"/>
              </a:ext>
            </a:extLst>
          </p:cNvPr>
          <p:cNvSpPr>
            <a:spLocks noChangeAspect="1"/>
          </p:cNvSpPr>
          <p:nvPr/>
        </p:nvSpPr>
        <p:spPr>
          <a:xfrm>
            <a:off x="6873580" y="1709665"/>
            <a:ext cx="668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G’</a:t>
            </a:r>
            <a:endParaRPr lang="pt-BR" sz="200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5E2E134-E7A0-4F51-8D2F-7428B7E56B38}"/>
              </a:ext>
            </a:extLst>
          </p:cNvPr>
          <p:cNvSpPr>
            <a:spLocks noChangeAspect="1"/>
          </p:cNvSpPr>
          <p:nvPr/>
        </p:nvSpPr>
        <p:spPr>
          <a:xfrm>
            <a:off x="10627793" y="1699489"/>
            <a:ext cx="586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G”</a:t>
            </a:r>
            <a:endParaRPr lang="pt-BR" sz="2000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4ED6119-B622-404E-89F3-482B6926F6EE}"/>
              </a:ext>
            </a:extLst>
          </p:cNvPr>
          <p:cNvCxnSpPr/>
          <p:nvPr/>
        </p:nvCxnSpPr>
        <p:spPr>
          <a:xfrm>
            <a:off x="7397809" y="1899544"/>
            <a:ext cx="327585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5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625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Obtenção da deformação crítica</a:t>
            </a:r>
          </a:p>
          <a:p>
            <a:pPr lvl="2" algn="l">
              <a:buFont typeface="Wingdings" pitchFamily="2" charset="2"/>
              <a:buChar char="Ø"/>
            </a:pPr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aumento da amplitude com freqüência constante</a:t>
            </a: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2171564" y="2888940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2999656" y="2923356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 15"/>
          <p:cNvSpPr/>
          <p:nvPr/>
        </p:nvSpPr>
        <p:spPr>
          <a:xfrm>
            <a:off x="3013198" y="2387010"/>
            <a:ext cx="1825502" cy="1088658"/>
          </a:xfrm>
          <a:custGeom>
            <a:avLst/>
            <a:gdLst>
              <a:gd name="connsiteX0" fmla="*/ 0 w 1796902"/>
              <a:gd name="connsiteY0" fmla="*/ 558210 h 1100470"/>
              <a:gd name="connsiteX1" fmla="*/ 116958 w 1796902"/>
              <a:gd name="connsiteY1" fmla="*/ 409354 h 1100470"/>
              <a:gd name="connsiteX2" fmla="*/ 244549 w 1796902"/>
              <a:gd name="connsiteY2" fmla="*/ 675168 h 1100470"/>
              <a:gd name="connsiteX3" fmla="*/ 393405 w 1796902"/>
              <a:gd name="connsiteY3" fmla="*/ 366824 h 1100470"/>
              <a:gd name="connsiteX4" fmla="*/ 499730 w 1796902"/>
              <a:gd name="connsiteY4" fmla="*/ 717698 h 1100470"/>
              <a:gd name="connsiteX5" fmla="*/ 648586 w 1796902"/>
              <a:gd name="connsiteY5" fmla="*/ 313661 h 1100470"/>
              <a:gd name="connsiteX6" fmla="*/ 754912 w 1796902"/>
              <a:gd name="connsiteY6" fmla="*/ 738963 h 1100470"/>
              <a:gd name="connsiteX7" fmla="*/ 893135 w 1796902"/>
              <a:gd name="connsiteY7" fmla="*/ 228601 h 1100470"/>
              <a:gd name="connsiteX8" fmla="*/ 1010093 w 1796902"/>
              <a:gd name="connsiteY8" fmla="*/ 813391 h 1100470"/>
              <a:gd name="connsiteX9" fmla="*/ 1148316 w 1796902"/>
              <a:gd name="connsiteY9" fmla="*/ 90377 h 1100470"/>
              <a:gd name="connsiteX10" fmla="*/ 1307805 w 1796902"/>
              <a:gd name="connsiteY10" fmla="*/ 909084 h 1100470"/>
              <a:gd name="connsiteX11" fmla="*/ 1467293 w 1796902"/>
              <a:gd name="connsiteY11" fmla="*/ 15949 h 1100470"/>
              <a:gd name="connsiteX12" fmla="*/ 1658679 w 1796902"/>
              <a:gd name="connsiteY12" fmla="*/ 1004777 h 1100470"/>
              <a:gd name="connsiteX13" fmla="*/ 1796902 w 1796902"/>
              <a:gd name="connsiteY13" fmla="*/ 590108 h 1100470"/>
              <a:gd name="connsiteX0" fmla="*/ 0 w 1835746"/>
              <a:gd name="connsiteY0" fmla="*/ 558210 h 1088658"/>
              <a:gd name="connsiteX1" fmla="*/ 116958 w 1835746"/>
              <a:gd name="connsiteY1" fmla="*/ 409354 h 1088658"/>
              <a:gd name="connsiteX2" fmla="*/ 244549 w 1835746"/>
              <a:gd name="connsiteY2" fmla="*/ 675168 h 1088658"/>
              <a:gd name="connsiteX3" fmla="*/ 393405 w 1835746"/>
              <a:gd name="connsiteY3" fmla="*/ 366824 h 1088658"/>
              <a:gd name="connsiteX4" fmla="*/ 499730 w 1835746"/>
              <a:gd name="connsiteY4" fmla="*/ 717698 h 1088658"/>
              <a:gd name="connsiteX5" fmla="*/ 648586 w 1835746"/>
              <a:gd name="connsiteY5" fmla="*/ 313661 h 1088658"/>
              <a:gd name="connsiteX6" fmla="*/ 754912 w 1835746"/>
              <a:gd name="connsiteY6" fmla="*/ 738963 h 1088658"/>
              <a:gd name="connsiteX7" fmla="*/ 893135 w 1835746"/>
              <a:gd name="connsiteY7" fmla="*/ 228601 h 1088658"/>
              <a:gd name="connsiteX8" fmla="*/ 1010093 w 1835746"/>
              <a:gd name="connsiteY8" fmla="*/ 813391 h 1088658"/>
              <a:gd name="connsiteX9" fmla="*/ 1148316 w 1835746"/>
              <a:gd name="connsiteY9" fmla="*/ 90377 h 1088658"/>
              <a:gd name="connsiteX10" fmla="*/ 1307805 w 1835746"/>
              <a:gd name="connsiteY10" fmla="*/ 909084 h 1088658"/>
              <a:gd name="connsiteX11" fmla="*/ 1467293 w 1835746"/>
              <a:gd name="connsiteY11" fmla="*/ 15949 h 1088658"/>
              <a:gd name="connsiteX12" fmla="*/ 1658679 w 1835746"/>
              <a:gd name="connsiteY12" fmla="*/ 1004777 h 1088658"/>
              <a:gd name="connsiteX13" fmla="*/ 1835746 w 1835746"/>
              <a:gd name="connsiteY13" fmla="*/ 519236 h 1088658"/>
              <a:gd name="connsiteX0" fmla="*/ 0 w 1825502"/>
              <a:gd name="connsiteY0" fmla="*/ 559346 h 1088658"/>
              <a:gd name="connsiteX1" fmla="*/ 106714 w 1825502"/>
              <a:gd name="connsiteY1" fmla="*/ 409354 h 1088658"/>
              <a:gd name="connsiteX2" fmla="*/ 234305 w 1825502"/>
              <a:gd name="connsiteY2" fmla="*/ 675168 h 1088658"/>
              <a:gd name="connsiteX3" fmla="*/ 383161 w 1825502"/>
              <a:gd name="connsiteY3" fmla="*/ 366824 h 1088658"/>
              <a:gd name="connsiteX4" fmla="*/ 489486 w 1825502"/>
              <a:gd name="connsiteY4" fmla="*/ 717698 h 1088658"/>
              <a:gd name="connsiteX5" fmla="*/ 638342 w 1825502"/>
              <a:gd name="connsiteY5" fmla="*/ 313661 h 1088658"/>
              <a:gd name="connsiteX6" fmla="*/ 744668 w 1825502"/>
              <a:gd name="connsiteY6" fmla="*/ 738963 h 1088658"/>
              <a:gd name="connsiteX7" fmla="*/ 882891 w 1825502"/>
              <a:gd name="connsiteY7" fmla="*/ 228601 h 1088658"/>
              <a:gd name="connsiteX8" fmla="*/ 999849 w 1825502"/>
              <a:gd name="connsiteY8" fmla="*/ 813391 h 1088658"/>
              <a:gd name="connsiteX9" fmla="*/ 1138072 w 1825502"/>
              <a:gd name="connsiteY9" fmla="*/ 90377 h 1088658"/>
              <a:gd name="connsiteX10" fmla="*/ 1297561 w 1825502"/>
              <a:gd name="connsiteY10" fmla="*/ 909084 h 1088658"/>
              <a:gd name="connsiteX11" fmla="*/ 1457049 w 1825502"/>
              <a:gd name="connsiteY11" fmla="*/ 15949 h 1088658"/>
              <a:gd name="connsiteX12" fmla="*/ 1648435 w 1825502"/>
              <a:gd name="connsiteY12" fmla="*/ 1004777 h 1088658"/>
              <a:gd name="connsiteX13" fmla="*/ 1825502 w 1825502"/>
              <a:gd name="connsiteY13" fmla="*/ 519236 h 10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5502" h="1088658">
                <a:moveTo>
                  <a:pt x="0" y="559346"/>
                </a:moveTo>
                <a:cubicBezTo>
                  <a:pt x="38100" y="475171"/>
                  <a:pt x="67663" y="390050"/>
                  <a:pt x="106714" y="409354"/>
                </a:cubicBezTo>
                <a:cubicBezTo>
                  <a:pt x="145765" y="428658"/>
                  <a:pt x="188231" y="682256"/>
                  <a:pt x="234305" y="675168"/>
                </a:cubicBezTo>
                <a:cubicBezTo>
                  <a:pt x="280379" y="668080"/>
                  <a:pt x="340631" y="359736"/>
                  <a:pt x="383161" y="366824"/>
                </a:cubicBezTo>
                <a:cubicBezTo>
                  <a:pt x="425691" y="373912"/>
                  <a:pt x="446956" y="726559"/>
                  <a:pt x="489486" y="717698"/>
                </a:cubicBezTo>
                <a:cubicBezTo>
                  <a:pt x="532016" y="708837"/>
                  <a:pt x="595812" y="310117"/>
                  <a:pt x="638342" y="313661"/>
                </a:cubicBezTo>
                <a:cubicBezTo>
                  <a:pt x="680872" y="317205"/>
                  <a:pt x="703910" y="753140"/>
                  <a:pt x="744668" y="738963"/>
                </a:cubicBezTo>
                <a:cubicBezTo>
                  <a:pt x="785426" y="724786"/>
                  <a:pt x="840361" y="216196"/>
                  <a:pt x="882891" y="228601"/>
                </a:cubicBezTo>
                <a:cubicBezTo>
                  <a:pt x="925421" y="241006"/>
                  <a:pt x="957319" y="836428"/>
                  <a:pt x="999849" y="813391"/>
                </a:cubicBezTo>
                <a:cubicBezTo>
                  <a:pt x="1042379" y="790354"/>
                  <a:pt x="1088453" y="74428"/>
                  <a:pt x="1138072" y="90377"/>
                </a:cubicBezTo>
                <a:cubicBezTo>
                  <a:pt x="1187691" y="106326"/>
                  <a:pt x="1244398" y="921489"/>
                  <a:pt x="1297561" y="909084"/>
                </a:cubicBezTo>
                <a:cubicBezTo>
                  <a:pt x="1350724" y="896679"/>
                  <a:pt x="1398570" y="0"/>
                  <a:pt x="1457049" y="15949"/>
                </a:cubicBezTo>
                <a:cubicBezTo>
                  <a:pt x="1515528" y="31898"/>
                  <a:pt x="1587026" y="920896"/>
                  <a:pt x="1648435" y="1004777"/>
                </a:cubicBezTo>
                <a:cubicBezTo>
                  <a:pt x="1709844" y="1088658"/>
                  <a:pt x="1783858" y="774417"/>
                  <a:pt x="1825502" y="519236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 rot="-5400000">
            <a:off x="1794195" y="2741064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pic>
        <p:nvPicPr>
          <p:cNvPr id="4" name="230 Deformação - completo">
            <a:hlinkClick r:id="" action="ppaction://media"/>
            <a:extLst>
              <a:ext uri="{FF2B5EF4-FFF2-40B4-BE49-F238E27FC236}">
                <a16:creationId xmlns:a16="http://schemas.microsoft.com/office/drawing/2014/main" id="{D23F71DC-928D-4F05-AF65-91ADC3DAE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0216" y="2061642"/>
            <a:ext cx="3810532" cy="38105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5EC611-A395-4B55-8DA2-AAEE4DF63C9A}"/>
              </a:ext>
            </a:extLst>
          </p:cNvPr>
          <p:cNvSpPr txBox="1"/>
          <p:nvPr/>
        </p:nvSpPr>
        <p:spPr>
          <a:xfrm>
            <a:off x="10250630" y="5993767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Obtenção da deformação crítica</a:t>
            </a:r>
          </a:p>
          <a:p>
            <a:pPr lvl="2" algn="l">
              <a:buFont typeface="Wingdings" pitchFamily="2" charset="2"/>
              <a:buChar char="Ø"/>
            </a:pPr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aumento da amplitude com freqüência constante</a:t>
            </a: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2171564" y="2888940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2999656" y="2923356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 15"/>
          <p:cNvSpPr/>
          <p:nvPr/>
        </p:nvSpPr>
        <p:spPr>
          <a:xfrm>
            <a:off x="3013198" y="2387010"/>
            <a:ext cx="1825502" cy="1088658"/>
          </a:xfrm>
          <a:custGeom>
            <a:avLst/>
            <a:gdLst>
              <a:gd name="connsiteX0" fmla="*/ 0 w 1796902"/>
              <a:gd name="connsiteY0" fmla="*/ 558210 h 1100470"/>
              <a:gd name="connsiteX1" fmla="*/ 116958 w 1796902"/>
              <a:gd name="connsiteY1" fmla="*/ 409354 h 1100470"/>
              <a:gd name="connsiteX2" fmla="*/ 244549 w 1796902"/>
              <a:gd name="connsiteY2" fmla="*/ 675168 h 1100470"/>
              <a:gd name="connsiteX3" fmla="*/ 393405 w 1796902"/>
              <a:gd name="connsiteY3" fmla="*/ 366824 h 1100470"/>
              <a:gd name="connsiteX4" fmla="*/ 499730 w 1796902"/>
              <a:gd name="connsiteY4" fmla="*/ 717698 h 1100470"/>
              <a:gd name="connsiteX5" fmla="*/ 648586 w 1796902"/>
              <a:gd name="connsiteY5" fmla="*/ 313661 h 1100470"/>
              <a:gd name="connsiteX6" fmla="*/ 754912 w 1796902"/>
              <a:gd name="connsiteY6" fmla="*/ 738963 h 1100470"/>
              <a:gd name="connsiteX7" fmla="*/ 893135 w 1796902"/>
              <a:gd name="connsiteY7" fmla="*/ 228601 h 1100470"/>
              <a:gd name="connsiteX8" fmla="*/ 1010093 w 1796902"/>
              <a:gd name="connsiteY8" fmla="*/ 813391 h 1100470"/>
              <a:gd name="connsiteX9" fmla="*/ 1148316 w 1796902"/>
              <a:gd name="connsiteY9" fmla="*/ 90377 h 1100470"/>
              <a:gd name="connsiteX10" fmla="*/ 1307805 w 1796902"/>
              <a:gd name="connsiteY10" fmla="*/ 909084 h 1100470"/>
              <a:gd name="connsiteX11" fmla="*/ 1467293 w 1796902"/>
              <a:gd name="connsiteY11" fmla="*/ 15949 h 1100470"/>
              <a:gd name="connsiteX12" fmla="*/ 1658679 w 1796902"/>
              <a:gd name="connsiteY12" fmla="*/ 1004777 h 1100470"/>
              <a:gd name="connsiteX13" fmla="*/ 1796902 w 1796902"/>
              <a:gd name="connsiteY13" fmla="*/ 590108 h 1100470"/>
              <a:gd name="connsiteX0" fmla="*/ 0 w 1835746"/>
              <a:gd name="connsiteY0" fmla="*/ 558210 h 1088658"/>
              <a:gd name="connsiteX1" fmla="*/ 116958 w 1835746"/>
              <a:gd name="connsiteY1" fmla="*/ 409354 h 1088658"/>
              <a:gd name="connsiteX2" fmla="*/ 244549 w 1835746"/>
              <a:gd name="connsiteY2" fmla="*/ 675168 h 1088658"/>
              <a:gd name="connsiteX3" fmla="*/ 393405 w 1835746"/>
              <a:gd name="connsiteY3" fmla="*/ 366824 h 1088658"/>
              <a:gd name="connsiteX4" fmla="*/ 499730 w 1835746"/>
              <a:gd name="connsiteY4" fmla="*/ 717698 h 1088658"/>
              <a:gd name="connsiteX5" fmla="*/ 648586 w 1835746"/>
              <a:gd name="connsiteY5" fmla="*/ 313661 h 1088658"/>
              <a:gd name="connsiteX6" fmla="*/ 754912 w 1835746"/>
              <a:gd name="connsiteY6" fmla="*/ 738963 h 1088658"/>
              <a:gd name="connsiteX7" fmla="*/ 893135 w 1835746"/>
              <a:gd name="connsiteY7" fmla="*/ 228601 h 1088658"/>
              <a:gd name="connsiteX8" fmla="*/ 1010093 w 1835746"/>
              <a:gd name="connsiteY8" fmla="*/ 813391 h 1088658"/>
              <a:gd name="connsiteX9" fmla="*/ 1148316 w 1835746"/>
              <a:gd name="connsiteY9" fmla="*/ 90377 h 1088658"/>
              <a:gd name="connsiteX10" fmla="*/ 1307805 w 1835746"/>
              <a:gd name="connsiteY10" fmla="*/ 909084 h 1088658"/>
              <a:gd name="connsiteX11" fmla="*/ 1467293 w 1835746"/>
              <a:gd name="connsiteY11" fmla="*/ 15949 h 1088658"/>
              <a:gd name="connsiteX12" fmla="*/ 1658679 w 1835746"/>
              <a:gd name="connsiteY12" fmla="*/ 1004777 h 1088658"/>
              <a:gd name="connsiteX13" fmla="*/ 1835746 w 1835746"/>
              <a:gd name="connsiteY13" fmla="*/ 519236 h 1088658"/>
              <a:gd name="connsiteX0" fmla="*/ 0 w 1825502"/>
              <a:gd name="connsiteY0" fmla="*/ 559346 h 1088658"/>
              <a:gd name="connsiteX1" fmla="*/ 106714 w 1825502"/>
              <a:gd name="connsiteY1" fmla="*/ 409354 h 1088658"/>
              <a:gd name="connsiteX2" fmla="*/ 234305 w 1825502"/>
              <a:gd name="connsiteY2" fmla="*/ 675168 h 1088658"/>
              <a:gd name="connsiteX3" fmla="*/ 383161 w 1825502"/>
              <a:gd name="connsiteY3" fmla="*/ 366824 h 1088658"/>
              <a:gd name="connsiteX4" fmla="*/ 489486 w 1825502"/>
              <a:gd name="connsiteY4" fmla="*/ 717698 h 1088658"/>
              <a:gd name="connsiteX5" fmla="*/ 638342 w 1825502"/>
              <a:gd name="connsiteY5" fmla="*/ 313661 h 1088658"/>
              <a:gd name="connsiteX6" fmla="*/ 744668 w 1825502"/>
              <a:gd name="connsiteY6" fmla="*/ 738963 h 1088658"/>
              <a:gd name="connsiteX7" fmla="*/ 882891 w 1825502"/>
              <a:gd name="connsiteY7" fmla="*/ 228601 h 1088658"/>
              <a:gd name="connsiteX8" fmla="*/ 999849 w 1825502"/>
              <a:gd name="connsiteY8" fmla="*/ 813391 h 1088658"/>
              <a:gd name="connsiteX9" fmla="*/ 1138072 w 1825502"/>
              <a:gd name="connsiteY9" fmla="*/ 90377 h 1088658"/>
              <a:gd name="connsiteX10" fmla="*/ 1297561 w 1825502"/>
              <a:gd name="connsiteY10" fmla="*/ 909084 h 1088658"/>
              <a:gd name="connsiteX11" fmla="*/ 1457049 w 1825502"/>
              <a:gd name="connsiteY11" fmla="*/ 15949 h 1088658"/>
              <a:gd name="connsiteX12" fmla="*/ 1648435 w 1825502"/>
              <a:gd name="connsiteY12" fmla="*/ 1004777 h 1088658"/>
              <a:gd name="connsiteX13" fmla="*/ 1825502 w 1825502"/>
              <a:gd name="connsiteY13" fmla="*/ 519236 h 10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5502" h="1088658">
                <a:moveTo>
                  <a:pt x="0" y="559346"/>
                </a:moveTo>
                <a:cubicBezTo>
                  <a:pt x="38100" y="475171"/>
                  <a:pt x="67663" y="390050"/>
                  <a:pt x="106714" y="409354"/>
                </a:cubicBezTo>
                <a:cubicBezTo>
                  <a:pt x="145765" y="428658"/>
                  <a:pt x="188231" y="682256"/>
                  <a:pt x="234305" y="675168"/>
                </a:cubicBezTo>
                <a:cubicBezTo>
                  <a:pt x="280379" y="668080"/>
                  <a:pt x="340631" y="359736"/>
                  <a:pt x="383161" y="366824"/>
                </a:cubicBezTo>
                <a:cubicBezTo>
                  <a:pt x="425691" y="373912"/>
                  <a:pt x="446956" y="726559"/>
                  <a:pt x="489486" y="717698"/>
                </a:cubicBezTo>
                <a:cubicBezTo>
                  <a:pt x="532016" y="708837"/>
                  <a:pt x="595812" y="310117"/>
                  <a:pt x="638342" y="313661"/>
                </a:cubicBezTo>
                <a:cubicBezTo>
                  <a:pt x="680872" y="317205"/>
                  <a:pt x="703910" y="753140"/>
                  <a:pt x="744668" y="738963"/>
                </a:cubicBezTo>
                <a:cubicBezTo>
                  <a:pt x="785426" y="724786"/>
                  <a:pt x="840361" y="216196"/>
                  <a:pt x="882891" y="228601"/>
                </a:cubicBezTo>
                <a:cubicBezTo>
                  <a:pt x="925421" y="241006"/>
                  <a:pt x="957319" y="836428"/>
                  <a:pt x="999849" y="813391"/>
                </a:cubicBezTo>
                <a:cubicBezTo>
                  <a:pt x="1042379" y="790354"/>
                  <a:pt x="1088453" y="74428"/>
                  <a:pt x="1138072" y="90377"/>
                </a:cubicBezTo>
                <a:cubicBezTo>
                  <a:pt x="1187691" y="106326"/>
                  <a:pt x="1244398" y="921489"/>
                  <a:pt x="1297561" y="909084"/>
                </a:cubicBezTo>
                <a:cubicBezTo>
                  <a:pt x="1350724" y="896679"/>
                  <a:pt x="1398570" y="0"/>
                  <a:pt x="1457049" y="15949"/>
                </a:cubicBezTo>
                <a:cubicBezTo>
                  <a:pt x="1515528" y="31898"/>
                  <a:pt x="1587026" y="920896"/>
                  <a:pt x="1648435" y="1004777"/>
                </a:cubicBezTo>
                <a:cubicBezTo>
                  <a:pt x="1709844" y="1088658"/>
                  <a:pt x="1783858" y="774417"/>
                  <a:pt x="1825502" y="519236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 rot="-5400000">
            <a:off x="1794195" y="2741064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cxnSp>
        <p:nvCxnSpPr>
          <p:cNvPr id="27" name="Conector de seta reta 26"/>
          <p:cNvCxnSpPr/>
          <p:nvPr/>
        </p:nvCxnSpPr>
        <p:spPr>
          <a:xfrm rot="5400000" flipH="1" flipV="1">
            <a:off x="7644966" y="2855958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8473058" y="3674447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 rot="-5400000">
            <a:off x="8110775" y="2708082"/>
            <a:ext cx="37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G’</a:t>
            </a:r>
            <a:endParaRPr lang="pt-BR" sz="1400" dirty="0"/>
          </a:p>
        </p:txBody>
      </p:sp>
      <p:sp>
        <p:nvSpPr>
          <p:cNvPr id="31" name="Retângulo 30"/>
          <p:cNvSpPr/>
          <p:nvPr/>
        </p:nvSpPr>
        <p:spPr>
          <a:xfrm>
            <a:off x="9873387" y="3676035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Deformação</a:t>
            </a:r>
            <a:endParaRPr lang="pt-BR" sz="1600" dirty="0"/>
          </a:p>
        </p:txBody>
      </p:sp>
      <p:sp>
        <p:nvSpPr>
          <p:cNvPr id="34" name="Forma livre 33"/>
          <p:cNvSpPr/>
          <p:nvPr/>
        </p:nvSpPr>
        <p:spPr>
          <a:xfrm>
            <a:off x="9383927" y="2436390"/>
            <a:ext cx="935665" cy="659219"/>
          </a:xfrm>
          <a:custGeom>
            <a:avLst/>
            <a:gdLst>
              <a:gd name="connsiteX0" fmla="*/ 0 w 935665"/>
              <a:gd name="connsiteY0" fmla="*/ 0 h 659219"/>
              <a:gd name="connsiteX1" fmla="*/ 340241 w 935665"/>
              <a:gd name="connsiteY1" fmla="*/ 63795 h 659219"/>
              <a:gd name="connsiteX2" fmla="*/ 595423 w 935665"/>
              <a:gd name="connsiteY2" fmla="*/ 212651 h 659219"/>
              <a:gd name="connsiteX3" fmla="*/ 786809 w 935665"/>
              <a:gd name="connsiteY3" fmla="*/ 404037 h 659219"/>
              <a:gd name="connsiteX4" fmla="*/ 935665 w 935665"/>
              <a:gd name="connsiteY4" fmla="*/ 659219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665" h="659219">
                <a:moveTo>
                  <a:pt x="0" y="0"/>
                </a:moveTo>
                <a:cubicBezTo>
                  <a:pt x="120502" y="14176"/>
                  <a:pt x="241004" y="28353"/>
                  <a:pt x="340241" y="63795"/>
                </a:cubicBezTo>
                <a:cubicBezTo>
                  <a:pt x="439478" y="99237"/>
                  <a:pt x="520995" y="155944"/>
                  <a:pt x="595423" y="212651"/>
                </a:cubicBezTo>
                <a:cubicBezTo>
                  <a:pt x="669851" y="269358"/>
                  <a:pt x="730102" y="329609"/>
                  <a:pt x="786809" y="404037"/>
                </a:cubicBezTo>
                <a:cubicBezTo>
                  <a:pt x="843516" y="478465"/>
                  <a:pt x="907312" y="602512"/>
                  <a:pt x="935665" y="659219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reto 35"/>
          <p:cNvCxnSpPr>
            <a:stCxn id="34" idx="0"/>
          </p:cNvCxnSpPr>
          <p:nvPr/>
        </p:nvCxnSpPr>
        <p:spPr>
          <a:xfrm flipH="1">
            <a:off x="8793268" y="2436389"/>
            <a:ext cx="590659" cy="1551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5400000" flipH="1" flipV="1">
            <a:off x="8649648" y="2955558"/>
            <a:ext cx="1440160" cy="79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>
            <a:off x="8494602" y="2307883"/>
            <a:ext cx="864096" cy="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/>
          <p:cNvSpPr/>
          <p:nvPr/>
        </p:nvSpPr>
        <p:spPr>
          <a:xfrm>
            <a:off x="9225315" y="3604027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endParaRPr lang="pt-BR" sz="1600" baseline="-25000" dirty="0"/>
          </a:p>
        </p:txBody>
      </p:sp>
      <p:sp>
        <p:nvSpPr>
          <p:cNvPr id="45" name="Retângulo 44"/>
          <p:cNvSpPr/>
          <p:nvPr/>
        </p:nvSpPr>
        <p:spPr>
          <a:xfrm rot="-5400000">
            <a:off x="8340893" y="2666093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Linear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10310841" y="2523907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BR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não-linear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7713147" y="3748044"/>
            <a:ext cx="125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Rompimento</a:t>
            </a:r>
          </a:p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da estrutura</a:t>
            </a:r>
            <a:endParaRPr lang="pt-BR" sz="1600" dirty="0"/>
          </a:p>
        </p:txBody>
      </p:sp>
      <p:cxnSp>
        <p:nvCxnSpPr>
          <p:cNvPr id="50" name="Conector de seta reta 49"/>
          <p:cNvCxnSpPr/>
          <p:nvPr/>
        </p:nvCxnSpPr>
        <p:spPr>
          <a:xfrm rot="10800000" flipV="1">
            <a:off x="8937286" y="3892059"/>
            <a:ext cx="288031" cy="135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/>
          <p:cNvSpPr/>
          <p:nvPr/>
        </p:nvSpPr>
        <p:spPr>
          <a:xfrm>
            <a:off x="2315640" y="4365104"/>
            <a:ext cx="3922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deve ser utilizada nos ensaios oscilatórios</a:t>
            </a:r>
            <a:endParaRPr lang="pt-BR" sz="1600" dirty="0"/>
          </a:p>
        </p:txBody>
      </p:sp>
      <p:sp>
        <p:nvSpPr>
          <p:cNvPr id="55" name="Retângulo 54"/>
          <p:cNvSpPr/>
          <p:nvPr/>
        </p:nvSpPr>
        <p:spPr>
          <a:xfrm>
            <a:off x="2325937" y="4746630"/>
            <a:ext cx="4836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Abaixo da </a:t>
            </a:r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partículas unidas (recuperação elástica)</a:t>
            </a:r>
            <a:endParaRPr lang="pt-BR" sz="1600" dirty="0"/>
          </a:p>
        </p:txBody>
      </p:sp>
      <p:sp>
        <p:nvSpPr>
          <p:cNvPr id="56" name="Retângulo 55"/>
          <p:cNvSpPr/>
          <p:nvPr/>
        </p:nvSpPr>
        <p:spPr>
          <a:xfrm>
            <a:off x="2362218" y="5106670"/>
            <a:ext cx="2670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Acima da </a:t>
            </a:r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material escoa</a:t>
            </a:r>
            <a:endParaRPr lang="pt-BR" sz="1600" dirty="0"/>
          </a:p>
        </p:txBody>
      </p:sp>
      <p:sp>
        <p:nvSpPr>
          <p:cNvPr id="57" name="Explosão 1 56"/>
          <p:cNvSpPr/>
          <p:nvPr/>
        </p:nvSpPr>
        <p:spPr>
          <a:xfrm>
            <a:off x="8937283" y="4396115"/>
            <a:ext cx="2700808" cy="1152128"/>
          </a:xfrm>
          <a:prstGeom prst="irregularSeal1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Comportamento de sólido</a:t>
            </a:r>
          </a:p>
        </p:txBody>
      </p:sp>
      <p:sp>
        <p:nvSpPr>
          <p:cNvPr id="58" name="Explosão 1 57"/>
          <p:cNvSpPr/>
          <p:nvPr/>
        </p:nvSpPr>
        <p:spPr>
          <a:xfrm>
            <a:off x="3719736" y="5517232"/>
            <a:ext cx="2700808" cy="115212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Comportamento de líquido</a:t>
            </a:r>
          </a:p>
        </p:txBody>
      </p:sp>
    </p:spTree>
    <p:extLst>
      <p:ext uri="{BB962C8B-B14F-4D97-AF65-F5344CB8AC3E}">
        <p14:creationId xmlns:p14="http://schemas.microsoft.com/office/powerpoint/2010/main" val="24856579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Obtenção da deformação crítica</a:t>
            </a:r>
          </a:p>
          <a:p>
            <a:pPr lvl="2" algn="l">
              <a:buFont typeface="Wingdings" pitchFamily="2" charset="2"/>
              <a:buChar char="Ø"/>
            </a:pPr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aumento da amplitude com freqüência constante</a:t>
            </a: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2171564" y="2888940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2999656" y="2923356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 15"/>
          <p:cNvSpPr/>
          <p:nvPr/>
        </p:nvSpPr>
        <p:spPr>
          <a:xfrm>
            <a:off x="3013198" y="2387010"/>
            <a:ext cx="1825502" cy="1088658"/>
          </a:xfrm>
          <a:custGeom>
            <a:avLst/>
            <a:gdLst>
              <a:gd name="connsiteX0" fmla="*/ 0 w 1796902"/>
              <a:gd name="connsiteY0" fmla="*/ 558210 h 1100470"/>
              <a:gd name="connsiteX1" fmla="*/ 116958 w 1796902"/>
              <a:gd name="connsiteY1" fmla="*/ 409354 h 1100470"/>
              <a:gd name="connsiteX2" fmla="*/ 244549 w 1796902"/>
              <a:gd name="connsiteY2" fmla="*/ 675168 h 1100470"/>
              <a:gd name="connsiteX3" fmla="*/ 393405 w 1796902"/>
              <a:gd name="connsiteY3" fmla="*/ 366824 h 1100470"/>
              <a:gd name="connsiteX4" fmla="*/ 499730 w 1796902"/>
              <a:gd name="connsiteY4" fmla="*/ 717698 h 1100470"/>
              <a:gd name="connsiteX5" fmla="*/ 648586 w 1796902"/>
              <a:gd name="connsiteY5" fmla="*/ 313661 h 1100470"/>
              <a:gd name="connsiteX6" fmla="*/ 754912 w 1796902"/>
              <a:gd name="connsiteY6" fmla="*/ 738963 h 1100470"/>
              <a:gd name="connsiteX7" fmla="*/ 893135 w 1796902"/>
              <a:gd name="connsiteY7" fmla="*/ 228601 h 1100470"/>
              <a:gd name="connsiteX8" fmla="*/ 1010093 w 1796902"/>
              <a:gd name="connsiteY8" fmla="*/ 813391 h 1100470"/>
              <a:gd name="connsiteX9" fmla="*/ 1148316 w 1796902"/>
              <a:gd name="connsiteY9" fmla="*/ 90377 h 1100470"/>
              <a:gd name="connsiteX10" fmla="*/ 1307805 w 1796902"/>
              <a:gd name="connsiteY10" fmla="*/ 909084 h 1100470"/>
              <a:gd name="connsiteX11" fmla="*/ 1467293 w 1796902"/>
              <a:gd name="connsiteY11" fmla="*/ 15949 h 1100470"/>
              <a:gd name="connsiteX12" fmla="*/ 1658679 w 1796902"/>
              <a:gd name="connsiteY12" fmla="*/ 1004777 h 1100470"/>
              <a:gd name="connsiteX13" fmla="*/ 1796902 w 1796902"/>
              <a:gd name="connsiteY13" fmla="*/ 590108 h 1100470"/>
              <a:gd name="connsiteX0" fmla="*/ 0 w 1835746"/>
              <a:gd name="connsiteY0" fmla="*/ 558210 h 1088658"/>
              <a:gd name="connsiteX1" fmla="*/ 116958 w 1835746"/>
              <a:gd name="connsiteY1" fmla="*/ 409354 h 1088658"/>
              <a:gd name="connsiteX2" fmla="*/ 244549 w 1835746"/>
              <a:gd name="connsiteY2" fmla="*/ 675168 h 1088658"/>
              <a:gd name="connsiteX3" fmla="*/ 393405 w 1835746"/>
              <a:gd name="connsiteY3" fmla="*/ 366824 h 1088658"/>
              <a:gd name="connsiteX4" fmla="*/ 499730 w 1835746"/>
              <a:gd name="connsiteY4" fmla="*/ 717698 h 1088658"/>
              <a:gd name="connsiteX5" fmla="*/ 648586 w 1835746"/>
              <a:gd name="connsiteY5" fmla="*/ 313661 h 1088658"/>
              <a:gd name="connsiteX6" fmla="*/ 754912 w 1835746"/>
              <a:gd name="connsiteY6" fmla="*/ 738963 h 1088658"/>
              <a:gd name="connsiteX7" fmla="*/ 893135 w 1835746"/>
              <a:gd name="connsiteY7" fmla="*/ 228601 h 1088658"/>
              <a:gd name="connsiteX8" fmla="*/ 1010093 w 1835746"/>
              <a:gd name="connsiteY8" fmla="*/ 813391 h 1088658"/>
              <a:gd name="connsiteX9" fmla="*/ 1148316 w 1835746"/>
              <a:gd name="connsiteY9" fmla="*/ 90377 h 1088658"/>
              <a:gd name="connsiteX10" fmla="*/ 1307805 w 1835746"/>
              <a:gd name="connsiteY10" fmla="*/ 909084 h 1088658"/>
              <a:gd name="connsiteX11" fmla="*/ 1467293 w 1835746"/>
              <a:gd name="connsiteY11" fmla="*/ 15949 h 1088658"/>
              <a:gd name="connsiteX12" fmla="*/ 1658679 w 1835746"/>
              <a:gd name="connsiteY12" fmla="*/ 1004777 h 1088658"/>
              <a:gd name="connsiteX13" fmla="*/ 1835746 w 1835746"/>
              <a:gd name="connsiteY13" fmla="*/ 519236 h 1088658"/>
              <a:gd name="connsiteX0" fmla="*/ 0 w 1825502"/>
              <a:gd name="connsiteY0" fmla="*/ 559346 h 1088658"/>
              <a:gd name="connsiteX1" fmla="*/ 106714 w 1825502"/>
              <a:gd name="connsiteY1" fmla="*/ 409354 h 1088658"/>
              <a:gd name="connsiteX2" fmla="*/ 234305 w 1825502"/>
              <a:gd name="connsiteY2" fmla="*/ 675168 h 1088658"/>
              <a:gd name="connsiteX3" fmla="*/ 383161 w 1825502"/>
              <a:gd name="connsiteY3" fmla="*/ 366824 h 1088658"/>
              <a:gd name="connsiteX4" fmla="*/ 489486 w 1825502"/>
              <a:gd name="connsiteY4" fmla="*/ 717698 h 1088658"/>
              <a:gd name="connsiteX5" fmla="*/ 638342 w 1825502"/>
              <a:gd name="connsiteY5" fmla="*/ 313661 h 1088658"/>
              <a:gd name="connsiteX6" fmla="*/ 744668 w 1825502"/>
              <a:gd name="connsiteY6" fmla="*/ 738963 h 1088658"/>
              <a:gd name="connsiteX7" fmla="*/ 882891 w 1825502"/>
              <a:gd name="connsiteY7" fmla="*/ 228601 h 1088658"/>
              <a:gd name="connsiteX8" fmla="*/ 999849 w 1825502"/>
              <a:gd name="connsiteY8" fmla="*/ 813391 h 1088658"/>
              <a:gd name="connsiteX9" fmla="*/ 1138072 w 1825502"/>
              <a:gd name="connsiteY9" fmla="*/ 90377 h 1088658"/>
              <a:gd name="connsiteX10" fmla="*/ 1297561 w 1825502"/>
              <a:gd name="connsiteY10" fmla="*/ 909084 h 1088658"/>
              <a:gd name="connsiteX11" fmla="*/ 1457049 w 1825502"/>
              <a:gd name="connsiteY11" fmla="*/ 15949 h 1088658"/>
              <a:gd name="connsiteX12" fmla="*/ 1648435 w 1825502"/>
              <a:gd name="connsiteY12" fmla="*/ 1004777 h 1088658"/>
              <a:gd name="connsiteX13" fmla="*/ 1825502 w 1825502"/>
              <a:gd name="connsiteY13" fmla="*/ 519236 h 10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5502" h="1088658">
                <a:moveTo>
                  <a:pt x="0" y="559346"/>
                </a:moveTo>
                <a:cubicBezTo>
                  <a:pt x="38100" y="475171"/>
                  <a:pt x="67663" y="390050"/>
                  <a:pt x="106714" y="409354"/>
                </a:cubicBezTo>
                <a:cubicBezTo>
                  <a:pt x="145765" y="428658"/>
                  <a:pt x="188231" y="682256"/>
                  <a:pt x="234305" y="675168"/>
                </a:cubicBezTo>
                <a:cubicBezTo>
                  <a:pt x="280379" y="668080"/>
                  <a:pt x="340631" y="359736"/>
                  <a:pt x="383161" y="366824"/>
                </a:cubicBezTo>
                <a:cubicBezTo>
                  <a:pt x="425691" y="373912"/>
                  <a:pt x="446956" y="726559"/>
                  <a:pt x="489486" y="717698"/>
                </a:cubicBezTo>
                <a:cubicBezTo>
                  <a:pt x="532016" y="708837"/>
                  <a:pt x="595812" y="310117"/>
                  <a:pt x="638342" y="313661"/>
                </a:cubicBezTo>
                <a:cubicBezTo>
                  <a:pt x="680872" y="317205"/>
                  <a:pt x="703910" y="753140"/>
                  <a:pt x="744668" y="738963"/>
                </a:cubicBezTo>
                <a:cubicBezTo>
                  <a:pt x="785426" y="724786"/>
                  <a:pt x="840361" y="216196"/>
                  <a:pt x="882891" y="228601"/>
                </a:cubicBezTo>
                <a:cubicBezTo>
                  <a:pt x="925421" y="241006"/>
                  <a:pt x="957319" y="836428"/>
                  <a:pt x="999849" y="813391"/>
                </a:cubicBezTo>
                <a:cubicBezTo>
                  <a:pt x="1042379" y="790354"/>
                  <a:pt x="1088453" y="74428"/>
                  <a:pt x="1138072" y="90377"/>
                </a:cubicBezTo>
                <a:cubicBezTo>
                  <a:pt x="1187691" y="106326"/>
                  <a:pt x="1244398" y="921489"/>
                  <a:pt x="1297561" y="909084"/>
                </a:cubicBezTo>
                <a:cubicBezTo>
                  <a:pt x="1350724" y="896679"/>
                  <a:pt x="1398570" y="0"/>
                  <a:pt x="1457049" y="15949"/>
                </a:cubicBezTo>
                <a:cubicBezTo>
                  <a:pt x="1515528" y="31898"/>
                  <a:pt x="1587026" y="920896"/>
                  <a:pt x="1648435" y="1004777"/>
                </a:cubicBezTo>
                <a:cubicBezTo>
                  <a:pt x="1709844" y="1088658"/>
                  <a:pt x="1783858" y="774417"/>
                  <a:pt x="1825502" y="519236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 rot="-5400000">
            <a:off x="1794195" y="2741064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 cstate="print"/>
          <a:srcRect l="43622" t="-9537" r="43054"/>
          <a:stretch>
            <a:fillRect/>
          </a:stretch>
        </p:blipFill>
        <p:spPr bwMode="auto">
          <a:xfrm>
            <a:off x="4295800" y="5157192"/>
            <a:ext cx="1440160" cy="69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Elipse 31"/>
          <p:cNvSpPr/>
          <p:nvPr/>
        </p:nvSpPr>
        <p:spPr>
          <a:xfrm>
            <a:off x="5303912" y="515719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reto 34"/>
          <p:cNvCxnSpPr>
            <a:cxnSpLocks/>
            <a:stCxn id="32" idx="7"/>
          </p:cNvCxnSpPr>
          <p:nvPr/>
        </p:nvCxnSpPr>
        <p:spPr>
          <a:xfrm flipV="1">
            <a:off x="5672688" y="2523907"/>
            <a:ext cx="2778886" cy="2696557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2351585" y="4365104"/>
            <a:ext cx="3676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Serve para estimar com maior certeza a </a:t>
            </a:r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s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endParaRPr lang="pt-BR" sz="1600" dirty="0"/>
          </a:p>
        </p:txBody>
      </p:sp>
      <p:cxnSp>
        <p:nvCxnSpPr>
          <p:cNvPr id="26" name="Conector de seta reta 26">
            <a:extLst>
              <a:ext uri="{FF2B5EF4-FFF2-40B4-BE49-F238E27FC236}">
                <a16:creationId xmlns:a16="http://schemas.microsoft.com/office/drawing/2014/main" id="{5733507E-20E1-4262-B127-D004013FC6FE}"/>
              </a:ext>
            </a:extLst>
          </p:cNvPr>
          <p:cNvCxnSpPr/>
          <p:nvPr/>
        </p:nvCxnSpPr>
        <p:spPr>
          <a:xfrm rot="5400000" flipH="1" flipV="1">
            <a:off x="7644966" y="2855958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27">
            <a:extLst>
              <a:ext uri="{FF2B5EF4-FFF2-40B4-BE49-F238E27FC236}">
                <a16:creationId xmlns:a16="http://schemas.microsoft.com/office/drawing/2014/main" id="{D750221E-8976-44BF-96EC-0FA149BC9621}"/>
              </a:ext>
            </a:extLst>
          </p:cNvPr>
          <p:cNvCxnSpPr/>
          <p:nvPr/>
        </p:nvCxnSpPr>
        <p:spPr>
          <a:xfrm>
            <a:off x="8473058" y="3674447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id="{F4C1144F-9BF8-44B1-914C-FEAC008465FA}"/>
              </a:ext>
            </a:extLst>
          </p:cNvPr>
          <p:cNvSpPr/>
          <p:nvPr/>
        </p:nvSpPr>
        <p:spPr>
          <a:xfrm rot="-5400000">
            <a:off x="8110775" y="2708082"/>
            <a:ext cx="37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G’</a:t>
            </a:r>
            <a:endParaRPr lang="pt-BR" sz="1400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84D4DA1-303E-4685-8CD4-FD174ED4108C}"/>
              </a:ext>
            </a:extLst>
          </p:cNvPr>
          <p:cNvSpPr/>
          <p:nvPr/>
        </p:nvSpPr>
        <p:spPr>
          <a:xfrm>
            <a:off x="9873387" y="3676035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Deformação</a:t>
            </a:r>
            <a:endParaRPr lang="pt-BR" sz="1600" dirty="0"/>
          </a:p>
        </p:txBody>
      </p:sp>
      <p:sp>
        <p:nvSpPr>
          <p:cNvPr id="40" name="Forma livre 33">
            <a:extLst>
              <a:ext uri="{FF2B5EF4-FFF2-40B4-BE49-F238E27FC236}">
                <a16:creationId xmlns:a16="http://schemas.microsoft.com/office/drawing/2014/main" id="{74BF2FA8-2549-4748-A841-D20DD101D05A}"/>
              </a:ext>
            </a:extLst>
          </p:cNvPr>
          <p:cNvSpPr/>
          <p:nvPr/>
        </p:nvSpPr>
        <p:spPr>
          <a:xfrm>
            <a:off x="9383927" y="2436390"/>
            <a:ext cx="935665" cy="659219"/>
          </a:xfrm>
          <a:custGeom>
            <a:avLst/>
            <a:gdLst>
              <a:gd name="connsiteX0" fmla="*/ 0 w 935665"/>
              <a:gd name="connsiteY0" fmla="*/ 0 h 659219"/>
              <a:gd name="connsiteX1" fmla="*/ 340241 w 935665"/>
              <a:gd name="connsiteY1" fmla="*/ 63795 h 659219"/>
              <a:gd name="connsiteX2" fmla="*/ 595423 w 935665"/>
              <a:gd name="connsiteY2" fmla="*/ 212651 h 659219"/>
              <a:gd name="connsiteX3" fmla="*/ 786809 w 935665"/>
              <a:gd name="connsiteY3" fmla="*/ 404037 h 659219"/>
              <a:gd name="connsiteX4" fmla="*/ 935665 w 935665"/>
              <a:gd name="connsiteY4" fmla="*/ 659219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665" h="659219">
                <a:moveTo>
                  <a:pt x="0" y="0"/>
                </a:moveTo>
                <a:cubicBezTo>
                  <a:pt x="120502" y="14176"/>
                  <a:pt x="241004" y="28353"/>
                  <a:pt x="340241" y="63795"/>
                </a:cubicBezTo>
                <a:cubicBezTo>
                  <a:pt x="439478" y="99237"/>
                  <a:pt x="520995" y="155944"/>
                  <a:pt x="595423" y="212651"/>
                </a:cubicBezTo>
                <a:cubicBezTo>
                  <a:pt x="669851" y="269358"/>
                  <a:pt x="730102" y="329609"/>
                  <a:pt x="786809" y="404037"/>
                </a:cubicBezTo>
                <a:cubicBezTo>
                  <a:pt x="843516" y="478465"/>
                  <a:pt x="907312" y="602512"/>
                  <a:pt x="935665" y="659219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629EFA32-A1C4-4FFE-A7A6-8DD67D43DE7D}"/>
              </a:ext>
            </a:extLst>
          </p:cNvPr>
          <p:cNvCxnSpPr>
            <a:stCxn id="40" idx="0"/>
          </p:cNvCxnSpPr>
          <p:nvPr/>
        </p:nvCxnSpPr>
        <p:spPr>
          <a:xfrm flipH="1">
            <a:off x="8793268" y="2436389"/>
            <a:ext cx="590659" cy="1551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37">
            <a:extLst>
              <a:ext uri="{FF2B5EF4-FFF2-40B4-BE49-F238E27FC236}">
                <a16:creationId xmlns:a16="http://schemas.microsoft.com/office/drawing/2014/main" id="{F9E6BE40-DA73-4BB8-8853-4A925498F9B7}"/>
              </a:ext>
            </a:extLst>
          </p:cNvPr>
          <p:cNvCxnSpPr/>
          <p:nvPr/>
        </p:nvCxnSpPr>
        <p:spPr>
          <a:xfrm rot="5400000" flipH="1" flipV="1">
            <a:off x="8649648" y="2955558"/>
            <a:ext cx="1440160" cy="79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0">
            <a:extLst>
              <a:ext uri="{FF2B5EF4-FFF2-40B4-BE49-F238E27FC236}">
                <a16:creationId xmlns:a16="http://schemas.microsoft.com/office/drawing/2014/main" id="{72EEFE23-BB70-46C9-9ED8-4C6AA50356AE}"/>
              </a:ext>
            </a:extLst>
          </p:cNvPr>
          <p:cNvCxnSpPr/>
          <p:nvPr/>
        </p:nvCxnSpPr>
        <p:spPr>
          <a:xfrm>
            <a:off x="8494602" y="2307883"/>
            <a:ext cx="864096" cy="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>
            <a:extLst>
              <a:ext uri="{FF2B5EF4-FFF2-40B4-BE49-F238E27FC236}">
                <a16:creationId xmlns:a16="http://schemas.microsoft.com/office/drawing/2014/main" id="{34801A7A-B3FA-4CB5-904D-75EB8FEDF676}"/>
              </a:ext>
            </a:extLst>
          </p:cNvPr>
          <p:cNvSpPr/>
          <p:nvPr/>
        </p:nvSpPr>
        <p:spPr>
          <a:xfrm>
            <a:off x="9225315" y="3604027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endParaRPr lang="pt-BR" sz="1600" baseline="-25000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6BE29B7D-5B80-4851-B0E1-02BB4F094260}"/>
              </a:ext>
            </a:extLst>
          </p:cNvPr>
          <p:cNvSpPr/>
          <p:nvPr/>
        </p:nvSpPr>
        <p:spPr>
          <a:xfrm rot="-5400000">
            <a:off x="8340893" y="2666093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Linear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C1103096-B1C8-42D6-AB19-AC573903CAF2}"/>
              </a:ext>
            </a:extLst>
          </p:cNvPr>
          <p:cNvSpPr/>
          <p:nvPr/>
        </p:nvSpPr>
        <p:spPr>
          <a:xfrm>
            <a:off x="10310841" y="2523907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BR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não-linear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7654FF95-AC5D-4BFA-96D6-205CF465723E}"/>
              </a:ext>
            </a:extLst>
          </p:cNvPr>
          <p:cNvSpPr/>
          <p:nvPr/>
        </p:nvSpPr>
        <p:spPr>
          <a:xfrm>
            <a:off x="7713147" y="3748044"/>
            <a:ext cx="125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Rompimento</a:t>
            </a:r>
          </a:p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da estrutura</a:t>
            </a:r>
            <a:endParaRPr lang="pt-BR" sz="1600" dirty="0"/>
          </a:p>
        </p:txBody>
      </p:sp>
      <p:cxnSp>
        <p:nvCxnSpPr>
          <p:cNvPr id="54" name="Conector de seta reta 49">
            <a:extLst>
              <a:ext uri="{FF2B5EF4-FFF2-40B4-BE49-F238E27FC236}">
                <a16:creationId xmlns:a16="http://schemas.microsoft.com/office/drawing/2014/main" id="{480AC9D2-8084-433F-A2D4-B818EE63FF2A}"/>
              </a:ext>
            </a:extLst>
          </p:cNvPr>
          <p:cNvCxnSpPr/>
          <p:nvPr/>
        </p:nvCxnSpPr>
        <p:spPr>
          <a:xfrm rot="10800000" flipV="1">
            <a:off x="8937286" y="3892059"/>
            <a:ext cx="288031" cy="135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xplosão 1 56">
            <a:extLst>
              <a:ext uri="{FF2B5EF4-FFF2-40B4-BE49-F238E27FC236}">
                <a16:creationId xmlns:a16="http://schemas.microsoft.com/office/drawing/2014/main" id="{24C7283E-CA52-4375-AEC3-DAA992603656}"/>
              </a:ext>
            </a:extLst>
          </p:cNvPr>
          <p:cNvSpPr/>
          <p:nvPr/>
        </p:nvSpPr>
        <p:spPr>
          <a:xfrm>
            <a:off x="8937283" y="4396115"/>
            <a:ext cx="2700808" cy="1152128"/>
          </a:xfrm>
          <a:prstGeom prst="irregularSeal1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Comportamento de sólido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8D3F3D-CB6E-4D5D-A4BB-FA1CA6481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2" t="20601" r="51181" b="44090"/>
          <a:stretch/>
        </p:blipFill>
        <p:spPr>
          <a:xfrm>
            <a:off x="2783632" y="1412777"/>
            <a:ext cx="5616624" cy="4392488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Y. Qian, S. Kawashima. Use of creep recovery protocol to measure static yield stress and structural rebuilding of fresh cement pastes. Cement and Concrete Research 90 (2016) 73–79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16691740-59DE-4D57-88FC-319426C28E6F}"/>
              </a:ext>
            </a:extLst>
          </p:cNvPr>
          <p:cNvCxnSpPr/>
          <p:nvPr/>
        </p:nvCxnSpPr>
        <p:spPr>
          <a:xfrm>
            <a:off x="5159896" y="2636912"/>
            <a:ext cx="0" cy="25202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72745A8-60AD-487F-9011-CBE8FA9EB16B}"/>
              </a:ext>
            </a:extLst>
          </p:cNvPr>
          <p:cNvCxnSpPr/>
          <p:nvPr/>
        </p:nvCxnSpPr>
        <p:spPr>
          <a:xfrm flipH="1">
            <a:off x="3503712" y="2636912"/>
            <a:ext cx="144016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>
            <a:extLst>
              <a:ext uri="{FF2B5EF4-FFF2-40B4-BE49-F238E27FC236}">
                <a16:creationId xmlns:a16="http://schemas.microsoft.com/office/drawing/2014/main" id="{AF1B2BCD-DD42-4F36-87E3-F72E6AF6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622" t="-9537" r="43054"/>
          <a:stretch>
            <a:fillRect/>
          </a:stretch>
        </p:blipFill>
        <p:spPr bwMode="auto">
          <a:xfrm>
            <a:off x="5879976" y="2316325"/>
            <a:ext cx="1440160" cy="69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8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B0AA64-32E2-498D-8F82-6F5DC4C1A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0" y="2027782"/>
            <a:ext cx="5479127" cy="324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2B2052-633E-4C8E-9454-61473D89B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57" y="2027782"/>
            <a:ext cx="5479127" cy="324000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F254C55-D736-4616-B403-86BD0202F912}"/>
              </a:ext>
            </a:extLst>
          </p:cNvPr>
          <p:cNvCxnSpPr/>
          <p:nvPr/>
        </p:nvCxnSpPr>
        <p:spPr>
          <a:xfrm>
            <a:off x="983432" y="2852936"/>
            <a:ext cx="604867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958F936-09E1-4A23-85D2-E98E81C204EA}"/>
              </a:ext>
            </a:extLst>
          </p:cNvPr>
          <p:cNvCxnSpPr/>
          <p:nvPr/>
        </p:nvCxnSpPr>
        <p:spPr>
          <a:xfrm>
            <a:off x="983432" y="2492896"/>
            <a:ext cx="604867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B0AA64-32E2-498D-8F82-6F5DC4C1A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0" y="2027782"/>
            <a:ext cx="5479127" cy="324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2B2052-633E-4C8E-9454-61473D89B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57" y="2027782"/>
            <a:ext cx="5479127" cy="3240000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4722468-3DD1-4584-85FD-331754E9930E}"/>
              </a:ext>
            </a:extLst>
          </p:cNvPr>
          <p:cNvCxnSpPr/>
          <p:nvPr/>
        </p:nvCxnSpPr>
        <p:spPr>
          <a:xfrm>
            <a:off x="1415480" y="2924944"/>
            <a:ext cx="0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19CB697-7771-447C-8998-273244F43454}"/>
              </a:ext>
            </a:extLst>
          </p:cNvPr>
          <p:cNvCxnSpPr>
            <a:cxnSpLocks/>
          </p:cNvCxnSpPr>
          <p:nvPr/>
        </p:nvCxnSpPr>
        <p:spPr>
          <a:xfrm>
            <a:off x="1539306" y="2564904"/>
            <a:ext cx="0" cy="2088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0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Dolgor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Khaydapova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Evgeny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Milanovskiy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Evgeny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Shein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. Rheological properties of different minerals and clay soils. </a:t>
            </a: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Eurasian J Soil Sci 2015, 4 (3) 198 - 202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794137-1E77-4998-97B9-C3C41F3F6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9001" r="32872" b="13250"/>
          <a:stretch/>
        </p:blipFill>
        <p:spPr>
          <a:xfrm>
            <a:off x="6641521" y="2361297"/>
            <a:ext cx="5400600" cy="39604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B3B97AE-F80A-443B-A0B3-5AFB38CD6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6" t="39639" r="16335" b="22700"/>
          <a:stretch/>
        </p:blipFill>
        <p:spPr>
          <a:xfrm>
            <a:off x="108230" y="1365875"/>
            <a:ext cx="6827287" cy="19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820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F745EC3-8969-484E-B202-077DEB0AA5C2}"/>
              </a:ext>
            </a:extLst>
          </p:cNvPr>
          <p:cNvSpPr/>
          <p:nvPr/>
        </p:nvSpPr>
        <p:spPr>
          <a:xfrm>
            <a:off x="108230" y="6530860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Min-Young Cho, Ji-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Sik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Kim, Seung-Bok Choi et al. Ultraviolet light-responsive photorheological fluids: as a new class of smart fluids. </a:t>
            </a:r>
            <a:r>
              <a:rPr lang="fi-FI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Smart Materials and Structures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E92EC71-7237-494A-BA64-1A777D295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3" t="25850" r="18698" b="27950"/>
          <a:stretch/>
        </p:blipFill>
        <p:spPr>
          <a:xfrm>
            <a:off x="1189988" y="1844824"/>
            <a:ext cx="3384376" cy="31683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5ADDB35-8F43-4835-B4F7-5D37F541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628800"/>
            <a:ext cx="53438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93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tempo...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Ensaios realizados dentro da região viscoelástica linear</a:t>
            </a:r>
          </a:p>
          <a:p>
            <a:pPr lvl="2" algn="l">
              <a:buFont typeface="Wingdings" pitchFamily="2" charset="2"/>
              <a:buChar char="Ø"/>
            </a:pPr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freqüência e deformações constantes (determinada no ensaio anterior)</a:t>
            </a:r>
          </a:p>
          <a:p>
            <a:pPr lvl="2" algn="l"/>
            <a:endParaRPr lang="pt-PT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27" name="Conector de seta reta 26"/>
          <p:cNvCxnSpPr/>
          <p:nvPr/>
        </p:nvCxnSpPr>
        <p:spPr>
          <a:xfrm rot="5400000" flipH="1" flipV="1">
            <a:off x="6449249" y="3344512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7277341" y="4163001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 rot="-5400000">
            <a:off x="6915058" y="3196636"/>
            <a:ext cx="37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G’</a:t>
            </a:r>
            <a:endParaRPr lang="pt-BR" sz="1400" dirty="0"/>
          </a:p>
        </p:txBody>
      </p:sp>
      <p:sp>
        <p:nvSpPr>
          <p:cNvPr id="31" name="Retângulo 30"/>
          <p:cNvSpPr/>
          <p:nvPr/>
        </p:nvSpPr>
        <p:spPr>
          <a:xfrm>
            <a:off x="8677670" y="4164589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Deformação</a:t>
            </a:r>
            <a:endParaRPr lang="pt-BR" sz="1600" dirty="0"/>
          </a:p>
        </p:txBody>
      </p:sp>
      <p:sp>
        <p:nvSpPr>
          <p:cNvPr id="34" name="Forma livre 33"/>
          <p:cNvSpPr/>
          <p:nvPr/>
        </p:nvSpPr>
        <p:spPr>
          <a:xfrm>
            <a:off x="8188210" y="2924944"/>
            <a:ext cx="935665" cy="659219"/>
          </a:xfrm>
          <a:custGeom>
            <a:avLst/>
            <a:gdLst>
              <a:gd name="connsiteX0" fmla="*/ 0 w 935665"/>
              <a:gd name="connsiteY0" fmla="*/ 0 h 659219"/>
              <a:gd name="connsiteX1" fmla="*/ 340241 w 935665"/>
              <a:gd name="connsiteY1" fmla="*/ 63795 h 659219"/>
              <a:gd name="connsiteX2" fmla="*/ 595423 w 935665"/>
              <a:gd name="connsiteY2" fmla="*/ 212651 h 659219"/>
              <a:gd name="connsiteX3" fmla="*/ 786809 w 935665"/>
              <a:gd name="connsiteY3" fmla="*/ 404037 h 659219"/>
              <a:gd name="connsiteX4" fmla="*/ 935665 w 935665"/>
              <a:gd name="connsiteY4" fmla="*/ 659219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665" h="659219">
                <a:moveTo>
                  <a:pt x="0" y="0"/>
                </a:moveTo>
                <a:cubicBezTo>
                  <a:pt x="120502" y="14176"/>
                  <a:pt x="241004" y="28353"/>
                  <a:pt x="340241" y="63795"/>
                </a:cubicBezTo>
                <a:cubicBezTo>
                  <a:pt x="439478" y="99237"/>
                  <a:pt x="520995" y="155944"/>
                  <a:pt x="595423" y="212651"/>
                </a:cubicBezTo>
                <a:cubicBezTo>
                  <a:pt x="669851" y="269358"/>
                  <a:pt x="730102" y="329609"/>
                  <a:pt x="786809" y="404037"/>
                </a:cubicBezTo>
                <a:cubicBezTo>
                  <a:pt x="843516" y="478465"/>
                  <a:pt x="907312" y="602512"/>
                  <a:pt x="935665" y="659219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reto 35"/>
          <p:cNvCxnSpPr>
            <a:stCxn id="34" idx="0"/>
          </p:cNvCxnSpPr>
          <p:nvPr/>
        </p:nvCxnSpPr>
        <p:spPr>
          <a:xfrm flipH="1">
            <a:off x="7597551" y="2924943"/>
            <a:ext cx="590659" cy="1551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rot="5400000" flipH="1" flipV="1">
            <a:off x="7453931" y="3444112"/>
            <a:ext cx="1440160" cy="79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>
            <a:off x="7298885" y="2796437"/>
            <a:ext cx="864096" cy="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/>
          <p:cNvSpPr/>
          <p:nvPr/>
        </p:nvSpPr>
        <p:spPr>
          <a:xfrm>
            <a:off x="8029598" y="4092581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sz="1600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endParaRPr lang="pt-BR" sz="1600" baseline="-25000" dirty="0"/>
          </a:p>
        </p:txBody>
      </p:sp>
      <p:sp>
        <p:nvSpPr>
          <p:cNvPr id="45" name="Retângulo 44"/>
          <p:cNvSpPr/>
          <p:nvPr/>
        </p:nvSpPr>
        <p:spPr>
          <a:xfrm rot="-5400000">
            <a:off x="7145176" y="3154647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Linear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9115124" y="3012461"/>
            <a:ext cx="11670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Região</a:t>
            </a:r>
          </a:p>
          <a:p>
            <a:pPr algn="ctr"/>
            <a:r>
              <a:rPr lang="pt-PT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Viscoelástica</a:t>
            </a:r>
          </a:p>
          <a:p>
            <a:pPr algn="ctr"/>
            <a:r>
              <a:rPr lang="pt-BR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não-linear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6517430" y="4236598"/>
            <a:ext cx="125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Rompimento</a:t>
            </a:r>
          </a:p>
          <a:p>
            <a:pPr algn="ctr"/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da estrutura</a:t>
            </a:r>
            <a:endParaRPr lang="pt-BR" sz="1600" dirty="0"/>
          </a:p>
        </p:txBody>
      </p:sp>
      <p:cxnSp>
        <p:nvCxnSpPr>
          <p:cNvPr id="50" name="Conector de seta reta 49"/>
          <p:cNvCxnSpPr/>
          <p:nvPr/>
        </p:nvCxnSpPr>
        <p:spPr>
          <a:xfrm rot="10800000" flipV="1">
            <a:off x="7741569" y="4380613"/>
            <a:ext cx="288031" cy="135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4">
            <a:extLst>
              <a:ext uri="{FF2B5EF4-FFF2-40B4-BE49-F238E27FC236}">
                <a16:creationId xmlns:a16="http://schemas.microsoft.com/office/drawing/2014/main" id="{87306036-F1D0-4BA1-9152-E0CEE51BF042}"/>
              </a:ext>
            </a:extLst>
          </p:cNvPr>
          <p:cNvCxnSpPr/>
          <p:nvPr/>
        </p:nvCxnSpPr>
        <p:spPr>
          <a:xfrm rot="5400000" flipH="1" flipV="1">
            <a:off x="2171637" y="3598441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5">
            <a:extLst>
              <a:ext uri="{FF2B5EF4-FFF2-40B4-BE49-F238E27FC236}">
                <a16:creationId xmlns:a16="http://schemas.microsoft.com/office/drawing/2014/main" id="{4769B2DD-E048-4035-BF2D-D21D055F64F8}"/>
              </a:ext>
            </a:extLst>
          </p:cNvPr>
          <p:cNvCxnSpPr/>
          <p:nvPr/>
        </p:nvCxnSpPr>
        <p:spPr>
          <a:xfrm>
            <a:off x="2999729" y="3632857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id="{0BB0FAA0-243F-4B66-9180-1348E622719C}"/>
              </a:ext>
            </a:extLst>
          </p:cNvPr>
          <p:cNvSpPr/>
          <p:nvPr/>
        </p:nvSpPr>
        <p:spPr>
          <a:xfrm rot="-5400000">
            <a:off x="1794268" y="3450565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sp>
        <p:nvSpPr>
          <p:cNvPr id="39" name="Forma livre 8">
            <a:extLst>
              <a:ext uri="{FF2B5EF4-FFF2-40B4-BE49-F238E27FC236}">
                <a16:creationId xmlns:a16="http://schemas.microsoft.com/office/drawing/2014/main" id="{C5AD4E40-0116-4D91-9BB5-FAF6A7C50C33}"/>
              </a:ext>
            </a:extLst>
          </p:cNvPr>
          <p:cNvSpPr/>
          <p:nvPr/>
        </p:nvSpPr>
        <p:spPr>
          <a:xfrm>
            <a:off x="2999730" y="3428890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 9">
            <a:extLst>
              <a:ext uri="{FF2B5EF4-FFF2-40B4-BE49-F238E27FC236}">
                <a16:creationId xmlns:a16="http://schemas.microsoft.com/office/drawing/2014/main" id="{168E2689-96E1-47E8-BD4A-E19BF8F10B2C}"/>
              </a:ext>
            </a:extLst>
          </p:cNvPr>
          <p:cNvSpPr/>
          <p:nvPr/>
        </p:nvSpPr>
        <p:spPr>
          <a:xfrm>
            <a:off x="3499024" y="3432707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 10">
            <a:extLst>
              <a:ext uri="{FF2B5EF4-FFF2-40B4-BE49-F238E27FC236}">
                <a16:creationId xmlns:a16="http://schemas.microsoft.com/office/drawing/2014/main" id="{85C0877C-F122-40DB-A451-26883B733948}"/>
              </a:ext>
            </a:extLst>
          </p:cNvPr>
          <p:cNvSpPr/>
          <p:nvPr/>
        </p:nvSpPr>
        <p:spPr>
          <a:xfrm>
            <a:off x="3995169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orma livre 11">
            <a:extLst>
              <a:ext uri="{FF2B5EF4-FFF2-40B4-BE49-F238E27FC236}">
                <a16:creationId xmlns:a16="http://schemas.microsoft.com/office/drawing/2014/main" id="{EFCA0EE8-AADB-496C-B284-B3F6200B0F6D}"/>
              </a:ext>
            </a:extLst>
          </p:cNvPr>
          <p:cNvSpPr/>
          <p:nvPr/>
        </p:nvSpPr>
        <p:spPr>
          <a:xfrm>
            <a:off x="4494463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6584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tempo...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Ensaios realizados dentro da região viscoelástica linear</a:t>
            </a:r>
          </a:p>
          <a:p>
            <a:pPr lvl="2" algn="l">
              <a:buFont typeface="Wingdings" pitchFamily="2" charset="2"/>
              <a:buChar char="Ø"/>
            </a:pPr>
            <a:r>
              <a:rPr lang="pt-PT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freqüência e deformações constantes (determinada no ensaio anterior)</a:t>
            </a:r>
          </a:p>
          <a:p>
            <a:pPr lvl="2" algn="l"/>
            <a:endParaRPr lang="pt-PT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26" name="Conector de seta reta 4">
            <a:extLst>
              <a:ext uri="{FF2B5EF4-FFF2-40B4-BE49-F238E27FC236}">
                <a16:creationId xmlns:a16="http://schemas.microsoft.com/office/drawing/2014/main" id="{87306036-F1D0-4BA1-9152-E0CEE51BF042}"/>
              </a:ext>
            </a:extLst>
          </p:cNvPr>
          <p:cNvCxnSpPr/>
          <p:nvPr/>
        </p:nvCxnSpPr>
        <p:spPr>
          <a:xfrm rot="5400000" flipH="1" flipV="1">
            <a:off x="2171637" y="3598441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5">
            <a:extLst>
              <a:ext uri="{FF2B5EF4-FFF2-40B4-BE49-F238E27FC236}">
                <a16:creationId xmlns:a16="http://schemas.microsoft.com/office/drawing/2014/main" id="{4769B2DD-E048-4035-BF2D-D21D055F64F8}"/>
              </a:ext>
            </a:extLst>
          </p:cNvPr>
          <p:cNvCxnSpPr/>
          <p:nvPr/>
        </p:nvCxnSpPr>
        <p:spPr>
          <a:xfrm>
            <a:off x="2999729" y="3632857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id="{0BB0FAA0-243F-4B66-9180-1348E622719C}"/>
              </a:ext>
            </a:extLst>
          </p:cNvPr>
          <p:cNvSpPr/>
          <p:nvPr/>
        </p:nvSpPr>
        <p:spPr>
          <a:xfrm rot="-5400000">
            <a:off x="1794268" y="3450565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sp>
        <p:nvSpPr>
          <p:cNvPr id="39" name="Forma livre 8">
            <a:extLst>
              <a:ext uri="{FF2B5EF4-FFF2-40B4-BE49-F238E27FC236}">
                <a16:creationId xmlns:a16="http://schemas.microsoft.com/office/drawing/2014/main" id="{C5AD4E40-0116-4D91-9BB5-FAF6A7C50C33}"/>
              </a:ext>
            </a:extLst>
          </p:cNvPr>
          <p:cNvSpPr/>
          <p:nvPr/>
        </p:nvSpPr>
        <p:spPr>
          <a:xfrm>
            <a:off x="2999730" y="3428890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 9">
            <a:extLst>
              <a:ext uri="{FF2B5EF4-FFF2-40B4-BE49-F238E27FC236}">
                <a16:creationId xmlns:a16="http://schemas.microsoft.com/office/drawing/2014/main" id="{168E2689-96E1-47E8-BD4A-E19BF8F10B2C}"/>
              </a:ext>
            </a:extLst>
          </p:cNvPr>
          <p:cNvSpPr/>
          <p:nvPr/>
        </p:nvSpPr>
        <p:spPr>
          <a:xfrm>
            <a:off x="3499024" y="3432707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 10">
            <a:extLst>
              <a:ext uri="{FF2B5EF4-FFF2-40B4-BE49-F238E27FC236}">
                <a16:creationId xmlns:a16="http://schemas.microsoft.com/office/drawing/2014/main" id="{85C0877C-F122-40DB-A451-26883B733948}"/>
              </a:ext>
            </a:extLst>
          </p:cNvPr>
          <p:cNvSpPr/>
          <p:nvPr/>
        </p:nvSpPr>
        <p:spPr>
          <a:xfrm>
            <a:off x="3995169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orma livre 11">
            <a:extLst>
              <a:ext uri="{FF2B5EF4-FFF2-40B4-BE49-F238E27FC236}">
                <a16:creationId xmlns:a16="http://schemas.microsoft.com/office/drawing/2014/main" id="{EFCA0EE8-AADB-496C-B284-B3F6200B0F6D}"/>
              </a:ext>
            </a:extLst>
          </p:cNvPr>
          <p:cNvSpPr/>
          <p:nvPr/>
        </p:nvSpPr>
        <p:spPr>
          <a:xfrm>
            <a:off x="4494463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120 - Tempo 16 5">
            <a:hlinkClick r:id="" action="ppaction://media"/>
            <a:extLst>
              <a:ext uri="{FF2B5EF4-FFF2-40B4-BE49-F238E27FC236}">
                <a16:creationId xmlns:a16="http://schemas.microsoft.com/office/drawing/2014/main" id="{3B164301-745B-4E28-88EF-E07C1B5E2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9858" y="2132856"/>
            <a:ext cx="3810532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F51BE5B-4C36-4E61-BE46-4165D539B754}"/>
              </a:ext>
            </a:extLst>
          </p:cNvPr>
          <p:cNvSpPr/>
          <p:nvPr/>
        </p:nvSpPr>
        <p:spPr>
          <a:xfrm>
            <a:off x="767408" y="2852936"/>
            <a:ext cx="2304256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7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tempo...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Obtenção de G’, G” e esforço normal</a:t>
            </a:r>
          </a:p>
          <a:p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 rot="5400000" flipH="1" flipV="1">
            <a:off x="4836654" y="3824250"/>
            <a:ext cx="3527598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6600056" y="5589240"/>
            <a:ext cx="374441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9480377" y="5661248"/>
            <a:ext cx="752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Tempo</a:t>
            </a:r>
            <a:endParaRPr lang="pt-BR" sz="1600" dirty="0"/>
          </a:p>
        </p:txBody>
      </p:sp>
      <p:sp>
        <p:nvSpPr>
          <p:cNvPr id="20" name="Retângulo 19"/>
          <p:cNvSpPr/>
          <p:nvPr/>
        </p:nvSpPr>
        <p:spPr>
          <a:xfrm>
            <a:off x="6096000" y="2204864"/>
            <a:ext cx="401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G’</a:t>
            </a:r>
            <a:endParaRPr lang="pt-BR" sz="1600" dirty="0"/>
          </a:p>
        </p:txBody>
      </p:sp>
      <p:sp>
        <p:nvSpPr>
          <p:cNvPr id="22" name="Elipse 21"/>
          <p:cNvSpPr/>
          <p:nvPr/>
        </p:nvSpPr>
        <p:spPr>
          <a:xfrm>
            <a:off x="6841480" y="383564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6862688" y="376364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6888088" y="3691632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6913488" y="363232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6960096" y="357301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Elipse 27"/>
          <p:cNvSpPr/>
          <p:nvPr/>
        </p:nvSpPr>
        <p:spPr>
          <a:xfrm>
            <a:off x="7013054" y="350100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Elipse 28"/>
          <p:cNvSpPr/>
          <p:nvPr/>
        </p:nvSpPr>
        <p:spPr>
          <a:xfrm>
            <a:off x="7051154" y="344170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Elipse 29"/>
          <p:cNvSpPr/>
          <p:nvPr/>
        </p:nvSpPr>
        <p:spPr>
          <a:xfrm>
            <a:off x="7091412" y="337185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Elipse 30"/>
          <p:cNvSpPr/>
          <p:nvPr/>
        </p:nvSpPr>
        <p:spPr>
          <a:xfrm>
            <a:off x="7138020" y="331685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Elipse 31"/>
          <p:cNvSpPr/>
          <p:nvPr/>
        </p:nvSpPr>
        <p:spPr>
          <a:xfrm>
            <a:off x="7190978" y="325958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Elipse 32"/>
          <p:cNvSpPr/>
          <p:nvPr/>
        </p:nvSpPr>
        <p:spPr>
          <a:xfrm>
            <a:off x="7224886" y="320027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Elipse 33"/>
          <p:cNvSpPr/>
          <p:nvPr/>
        </p:nvSpPr>
        <p:spPr>
          <a:xfrm>
            <a:off x="7282036" y="314731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Elipse 34"/>
          <p:cNvSpPr/>
          <p:nvPr/>
        </p:nvSpPr>
        <p:spPr>
          <a:xfrm>
            <a:off x="7334994" y="309867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Elipse 35"/>
          <p:cNvSpPr/>
          <p:nvPr/>
        </p:nvSpPr>
        <p:spPr>
          <a:xfrm>
            <a:off x="7404844" y="304991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Elipse 36"/>
          <p:cNvSpPr/>
          <p:nvPr/>
        </p:nvSpPr>
        <p:spPr>
          <a:xfrm>
            <a:off x="7470502" y="301396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Elipse 37"/>
          <p:cNvSpPr/>
          <p:nvPr/>
        </p:nvSpPr>
        <p:spPr>
          <a:xfrm>
            <a:off x="7536160" y="3356992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Elipse 38"/>
          <p:cNvSpPr/>
          <p:nvPr/>
        </p:nvSpPr>
        <p:spPr>
          <a:xfrm>
            <a:off x="7589118" y="330835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Elipse 39"/>
          <p:cNvSpPr/>
          <p:nvPr/>
        </p:nvSpPr>
        <p:spPr>
          <a:xfrm>
            <a:off x="7633568" y="326593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Elipse 40"/>
          <p:cNvSpPr/>
          <p:nvPr/>
        </p:nvSpPr>
        <p:spPr>
          <a:xfrm>
            <a:off x="7692876" y="321932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Elipse 41"/>
          <p:cNvSpPr/>
          <p:nvPr/>
        </p:nvSpPr>
        <p:spPr>
          <a:xfrm>
            <a:off x="7752184" y="317906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Elipse 42"/>
          <p:cNvSpPr/>
          <p:nvPr/>
        </p:nvSpPr>
        <p:spPr>
          <a:xfrm>
            <a:off x="7817842" y="314312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Elipse 43"/>
          <p:cNvSpPr/>
          <p:nvPr/>
        </p:nvSpPr>
        <p:spPr>
          <a:xfrm>
            <a:off x="7877150" y="310286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Elipse 44"/>
          <p:cNvSpPr/>
          <p:nvPr/>
        </p:nvSpPr>
        <p:spPr>
          <a:xfrm>
            <a:off x="7936458" y="306896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Elipse 45"/>
          <p:cNvSpPr/>
          <p:nvPr/>
        </p:nvSpPr>
        <p:spPr>
          <a:xfrm>
            <a:off x="8002116" y="303086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Elipse 46"/>
          <p:cNvSpPr/>
          <p:nvPr/>
        </p:nvSpPr>
        <p:spPr>
          <a:xfrm>
            <a:off x="8065616" y="2990602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Elipse 47"/>
          <p:cNvSpPr/>
          <p:nvPr/>
        </p:nvSpPr>
        <p:spPr>
          <a:xfrm>
            <a:off x="8127082" y="2952502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Elipse 48"/>
          <p:cNvSpPr/>
          <p:nvPr/>
        </p:nvSpPr>
        <p:spPr>
          <a:xfrm>
            <a:off x="8192740" y="291859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Elipse 49"/>
          <p:cNvSpPr/>
          <p:nvPr/>
        </p:nvSpPr>
        <p:spPr>
          <a:xfrm>
            <a:off x="8264748" y="289954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Elipse 50"/>
          <p:cNvSpPr/>
          <p:nvPr/>
        </p:nvSpPr>
        <p:spPr>
          <a:xfrm>
            <a:off x="8336756" y="288049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Elipse 51"/>
          <p:cNvSpPr/>
          <p:nvPr/>
        </p:nvSpPr>
        <p:spPr>
          <a:xfrm>
            <a:off x="8408764" y="287414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Elipse 52"/>
          <p:cNvSpPr/>
          <p:nvPr/>
        </p:nvSpPr>
        <p:spPr>
          <a:xfrm>
            <a:off x="8484964" y="286779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Elipse 53"/>
          <p:cNvSpPr/>
          <p:nvPr/>
        </p:nvSpPr>
        <p:spPr>
          <a:xfrm>
            <a:off x="8563322" y="286563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Elipse 54"/>
          <p:cNvSpPr/>
          <p:nvPr/>
        </p:nvSpPr>
        <p:spPr>
          <a:xfrm>
            <a:off x="8643838" y="286144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Elipse 55"/>
          <p:cNvSpPr/>
          <p:nvPr/>
        </p:nvSpPr>
        <p:spPr>
          <a:xfrm>
            <a:off x="8722196" y="285293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Elipse 56"/>
          <p:cNvSpPr/>
          <p:nvPr/>
        </p:nvSpPr>
        <p:spPr>
          <a:xfrm>
            <a:off x="8800554" y="285293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Elipse 57"/>
          <p:cNvSpPr/>
          <p:nvPr/>
        </p:nvSpPr>
        <p:spPr>
          <a:xfrm>
            <a:off x="8872562" y="285509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Elipse 58"/>
          <p:cNvSpPr/>
          <p:nvPr/>
        </p:nvSpPr>
        <p:spPr>
          <a:xfrm>
            <a:off x="8944570" y="284658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Elipse 59"/>
          <p:cNvSpPr/>
          <p:nvPr/>
        </p:nvSpPr>
        <p:spPr>
          <a:xfrm>
            <a:off x="9022928" y="284023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Elipse 60"/>
          <p:cNvSpPr/>
          <p:nvPr/>
        </p:nvSpPr>
        <p:spPr>
          <a:xfrm>
            <a:off x="9099128" y="283388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Elipse 61"/>
          <p:cNvSpPr/>
          <p:nvPr/>
        </p:nvSpPr>
        <p:spPr>
          <a:xfrm>
            <a:off x="9175328" y="282118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Elipse 62"/>
          <p:cNvSpPr/>
          <p:nvPr/>
        </p:nvSpPr>
        <p:spPr>
          <a:xfrm>
            <a:off x="9251652" y="280848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Elipse 63"/>
          <p:cNvSpPr/>
          <p:nvPr/>
        </p:nvSpPr>
        <p:spPr>
          <a:xfrm>
            <a:off x="9327852" y="279997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Elipse 64"/>
          <p:cNvSpPr/>
          <p:nvPr/>
        </p:nvSpPr>
        <p:spPr>
          <a:xfrm>
            <a:off x="9402018" y="27936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Elipse 65"/>
          <p:cNvSpPr/>
          <p:nvPr/>
        </p:nvSpPr>
        <p:spPr>
          <a:xfrm>
            <a:off x="9480376" y="278727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Elipse 66"/>
          <p:cNvSpPr/>
          <p:nvPr/>
        </p:nvSpPr>
        <p:spPr>
          <a:xfrm>
            <a:off x="9548192" y="27809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Elipse 67"/>
          <p:cNvSpPr/>
          <p:nvPr/>
        </p:nvSpPr>
        <p:spPr>
          <a:xfrm>
            <a:off x="9624392" y="27809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Elipse 68"/>
          <p:cNvSpPr/>
          <p:nvPr/>
        </p:nvSpPr>
        <p:spPr>
          <a:xfrm>
            <a:off x="9696400" y="27809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Elipse 69"/>
          <p:cNvSpPr/>
          <p:nvPr/>
        </p:nvSpPr>
        <p:spPr>
          <a:xfrm>
            <a:off x="9768408" y="27809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Elipse 70"/>
          <p:cNvSpPr/>
          <p:nvPr/>
        </p:nvSpPr>
        <p:spPr>
          <a:xfrm>
            <a:off x="9840416" y="278092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Elipse 71"/>
          <p:cNvSpPr/>
          <p:nvPr/>
        </p:nvSpPr>
        <p:spPr>
          <a:xfrm>
            <a:off x="6816080" y="390549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/>
          <p:nvPr/>
        </p:nvSpPr>
        <p:spPr>
          <a:xfrm>
            <a:off x="6797030" y="3977506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/>
          <p:nvPr/>
        </p:nvSpPr>
        <p:spPr>
          <a:xfrm>
            <a:off x="6769472" y="4049514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/>
          <p:nvPr/>
        </p:nvSpPr>
        <p:spPr>
          <a:xfrm>
            <a:off x="6731372" y="410463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/>
          <p:nvPr/>
        </p:nvSpPr>
        <p:spPr>
          <a:xfrm>
            <a:off x="6672064" y="4149080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/>
          <p:nvPr/>
        </p:nvSpPr>
        <p:spPr>
          <a:xfrm>
            <a:off x="6606406" y="4132188"/>
            <a:ext cx="72008" cy="7200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/>
          <p:nvPr/>
        </p:nvSpPr>
        <p:spPr>
          <a:xfrm>
            <a:off x="6835130" y="477175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/>
          <p:cNvSpPr/>
          <p:nvPr/>
        </p:nvSpPr>
        <p:spPr>
          <a:xfrm>
            <a:off x="6856338" y="469974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/>
          <p:nvPr/>
        </p:nvSpPr>
        <p:spPr>
          <a:xfrm>
            <a:off x="6881738" y="4627736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/>
          <p:nvPr/>
        </p:nvSpPr>
        <p:spPr>
          <a:xfrm>
            <a:off x="6907138" y="458112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/>
          <p:nvPr/>
        </p:nvSpPr>
        <p:spPr>
          <a:xfrm>
            <a:off x="6953746" y="452182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4" name="Elipse 83"/>
          <p:cNvSpPr/>
          <p:nvPr/>
        </p:nvSpPr>
        <p:spPr>
          <a:xfrm>
            <a:off x="7006704" y="444981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5" name="Elipse 84"/>
          <p:cNvSpPr/>
          <p:nvPr/>
        </p:nvSpPr>
        <p:spPr>
          <a:xfrm>
            <a:off x="7044804" y="439050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6" name="Elipse 85"/>
          <p:cNvSpPr/>
          <p:nvPr/>
        </p:nvSpPr>
        <p:spPr>
          <a:xfrm>
            <a:off x="7085062" y="432065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7" name="Elipse 86"/>
          <p:cNvSpPr/>
          <p:nvPr/>
        </p:nvSpPr>
        <p:spPr>
          <a:xfrm>
            <a:off x="7131670" y="422108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8" name="Elipse 87"/>
          <p:cNvSpPr/>
          <p:nvPr/>
        </p:nvSpPr>
        <p:spPr>
          <a:xfrm>
            <a:off x="7184628" y="416381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9" name="Elipse 88"/>
          <p:cNvSpPr/>
          <p:nvPr/>
        </p:nvSpPr>
        <p:spPr>
          <a:xfrm>
            <a:off x="7218536" y="4104506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0" name="Elipse 89"/>
          <p:cNvSpPr/>
          <p:nvPr/>
        </p:nvSpPr>
        <p:spPr>
          <a:xfrm>
            <a:off x="7275686" y="405154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1" name="Elipse 90"/>
          <p:cNvSpPr/>
          <p:nvPr/>
        </p:nvSpPr>
        <p:spPr>
          <a:xfrm>
            <a:off x="7328644" y="4002906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2" name="Elipse 91"/>
          <p:cNvSpPr/>
          <p:nvPr/>
        </p:nvSpPr>
        <p:spPr>
          <a:xfrm>
            <a:off x="7398494" y="395414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3" name="Elipse 92"/>
          <p:cNvSpPr/>
          <p:nvPr/>
        </p:nvSpPr>
        <p:spPr>
          <a:xfrm>
            <a:off x="7464152" y="391819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4" name="Elipse 93"/>
          <p:cNvSpPr/>
          <p:nvPr/>
        </p:nvSpPr>
        <p:spPr>
          <a:xfrm>
            <a:off x="7529810" y="388848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Elipse 94"/>
          <p:cNvSpPr/>
          <p:nvPr/>
        </p:nvSpPr>
        <p:spPr>
          <a:xfrm>
            <a:off x="7582768" y="385254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6" name="Elipse 95"/>
          <p:cNvSpPr/>
          <p:nvPr/>
        </p:nvSpPr>
        <p:spPr>
          <a:xfrm>
            <a:off x="7627218" y="381012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7" name="Elipse 96"/>
          <p:cNvSpPr/>
          <p:nvPr/>
        </p:nvSpPr>
        <p:spPr>
          <a:xfrm>
            <a:off x="7686526" y="378904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8" name="Elipse 97"/>
          <p:cNvSpPr/>
          <p:nvPr/>
        </p:nvSpPr>
        <p:spPr>
          <a:xfrm>
            <a:off x="7745834" y="374878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9" name="Elipse 98"/>
          <p:cNvSpPr/>
          <p:nvPr/>
        </p:nvSpPr>
        <p:spPr>
          <a:xfrm>
            <a:off x="7811492" y="371284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0" name="Elipse 99"/>
          <p:cNvSpPr/>
          <p:nvPr/>
        </p:nvSpPr>
        <p:spPr>
          <a:xfrm>
            <a:off x="7870800" y="366877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1" name="Elipse 100"/>
          <p:cNvSpPr/>
          <p:nvPr/>
        </p:nvSpPr>
        <p:spPr>
          <a:xfrm>
            <a:off x="7930108" y="364502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2" name="Elipse 101"/>
          <p:cNvSpPr/>
          <p:nvPr/>
        </p:nvSpPr>
        <p:spPr>
          <a:xfrm>
            <a:off x="7995766" y="3584891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3" name="Elipse 102"/>
          <p:cNvSpPr/>
          <p:nvPr/>
        </p:nvSpPr>
        <p:spPr>
          <a:xfrm>
            <a:off x="8059266" y="3544633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4" name="Elipse 103"/>
          <p:cNvSpPr/>
          <p:nvPr/>
        </p:nvSpPr>
        <p:spPr>
          <a:xfrm>
            <a:off x="8120732" y="3506533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5" name="Elipse 104"/>
          <p:cNvSpPr/>
          <p:nvPr/>
        </p:nvSpPr>
        <p:spPr>
          <a:xfrm>
            <a:off x="8186390" y="3489133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6" name="Elipse 105"/>
          <p:cNvSpPr/>
          <p:nvPr/>
        </p:nvSpPr>
        <p:spPr>
          <a:xfrm>
            <a:off x="8258398" y="348195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7" name="Elipse 106"/>
          <p:cNvSpPr/>
          <p:nvPr/>
        </p:nvSpPr>
        <p:spPr>
          <a:xfrm>
            <a:off x="8330406" y="346290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8" name="Elipse 107"/>
          <p:cNvSpPr/>
          <p:nvPr/>
        </p:nvSpPr>
        <p:spPr>
          <a:xfrm>
            <a:off x="8402414" y="345655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9" name="Elipse 108"/>
          <p:cNvSpPr/>
          <p:nvPr/>
        </p:nvSpPr>
        <p:spPr>
          <a:xfrm>
            <a:off x="8478614" y="345020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0" name="Elipse 109"/>
          <p:cNvSpPr/>
          <p:nvPr/>
        </p:nvSpPr>
        <p:spPr>
          <a:xfrm>
            <a:off x="8556972" y="344805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1" name="Elipse 110"/>
          <p:cNvSpPr/>
          <p:nvPr/>
        </p:nvSpPr>
        <p:spPr>
          <a:xfrm>
            <a:off x="8637488" y="344385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2" name="Elipse 111"/>
          <p:cNvSpPr/>
          <p:nvPr/>
        </p:nvSpPr>
        <p:spPr>
          <a:xfrm>
            <a:off x="8715846" y="343535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3" name="Elipse 112"/>
          <p:cNvSpPr/>
          <p:nvPr/>
        </p:nvSpPr>
        <p:spPr>
          <a:xfrm>
            <a:off x="8794204" y="343535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4" name="Elipse 113"/>
          <p:cNvSpPr/>
          <p:nvPr/>
        </p:nvSpPr>
        <p:spPr>
          <a:xfrm>
            <a:off x="8866212" y="343750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5" name="Elipse 114"/>
          <p:cNvSpPr/>
          <p:nvPr/>
        </p:nvSpPr>
        <p:spPr>
          <a:xfrm>
            <a:off x="8938220" y="342900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6" name="Elipse 115"/>
          <p:cNvSpPr/>
          <p:nvPr/>
        </p:nvSpPr>
        <p:spPr>
          <a:xfrm>
            <a:off x="9016578" y="342265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7" name="Elipse 116"/>
          <p:cNvSpPr/>
          <p:nvPr/>
        </p:nvSpPr>
        <p:spPr>
          <a:xfrm>
            <a:off x="9092778" y="341630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8" name="Elipse 117"/>
          <p:cNvSpPr/>
          <p:nvPr/>
        </p:nvSpPr>
        <p:spPr>
          <a:xfrm>
            <a:off x="9168978" y="340360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9" name="Elipse 118"/>
          <p:cNvSpPr/>
          <p:nvPr/>
        </p:nvSpPr>
        <p:spPr>
          <a:xfrm>
            <a:off x="9245302" y="339090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0" name="Elipse 119"/>
          <p:cNvSpPr/>
          <p:nvPr/>
        </p:nvSpPr>
        <p:spPr>
          <a:xfrm>
            <a:off x="9321502" y="338239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1" name="Elipse 120"/>
          <p:cNvSpPr/>
          <p:nvPr/>
        </p:nvSpPr>
        <p:spPr>
          <a:xfrm>
            <a:off x="9395668" y="33760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2" name="Elipse 121"/>
          <p:cNvSpPr/>
          <p:nvPr/>
        </p:nvSpPr>
        <p:spPr>
          <a:xfrm>
            <a:off x="9474026" y="336969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3" name="Elipse 122"/>
          <p:cNvSpPr/>
          <p:nvPr/>
        </p:nvSpPr>
        <p:spPr>
          <a:xfrm>
            <a:off x="9541842" y="33633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4" name="Elipse 123"/>
          <p:cNvSpPr/>
          <p:nvPr/>
        </p:nvSpPr>
        <p:spPr>
          <a:xfrm>
            <a:off x="9618042" y="33633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5" name="Elipse 124"/>
          <p:cNvSpPr/>
          <p:nvPr/>
        </p:nvSpPr>
        <p:spPr>
          <a:xfrm>
            <a:off x="9690050" y="33633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6" name="Elipse 125"/>
          <p:cNvSpPr/>
          <p:nvPr/>
        </p:nvSpPr>
        <p:spPr>
          <a:xfrm>
            <a:off x="9762058" y="33633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7" name="Elipse 126"/>
          <p:cNvSpPr/>
          <p:nvPr/>
        </p:nvSpPr>
        <p:spPr>
          <a:xfrm>
            <a:off x="9834066" y="336334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8" name="Elipse 127"/>
          <p:cNvSpPr/>
          <p:nvPr/>
        </p:nvSpPr>
        <p:spPr>
          <a:xfrm>
            <a:off x="6809730" y="484160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Elipse 128"/>
          <p:cNvSpPr/>
          <p:nvPr/>
        </p:nvSpPr>
        <p:spPr>
          <a:xfrm>
            <a:off x="6790680" y="4913610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Elipse 129"/>
          <p:cNvSpPr/>
          <p:nvPr/>
        </p:nvSpPr>
        <p:spPr>
          <a:xfrm>
            <a:off x="6763122" y="498561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Elipse 130"/>
          <p:cNvSpPr/>
          <p:nvPr/>
        </p:nvSpPr>
        <p:spPr>
          <a:xfrm>
            <a:off x="6725022" y="504073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Elipse 131"/>
          <p:cNvSpPr/>
          <p:nvPr/>
        </p:nvSpPr>
        <p:spPr>
          <a:xfrm>
            <a:off x="6665714" y="508518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Elipse 132"/>
          <p:cNvSpPr/>
          <p:nvPr/>
        </p:nvSpPr>
        <p:spPr>
          <a:xfrm>
            <a:off x="6600056" y="5068292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Elipse 133"/>
          <p:cNvSpPr/>
          <p:nvPr/>
        </p:nvSpPr>
        <p:spPr>
          <a:xfrm>
            <a:off x="7320136" y="2780928"/>
            <a:ext cx="504056" cy="720080"/>
          </a:xfrm>
          <a:prstGeom prst="ellipse">
            <a:avLst/>
          </a:prstGeom>
          <a:noFill/>
          <a:ln w="952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6888088" y="2204865"/>
            <a:ext cx="125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Rompimento</a:t>
            </a:r>
          </a:p>
          <a:p>
            <a:pPr algn="ctr"/>
            <a:r>
              <a:rPr lang="pt-PT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da estrutura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136" name="Forma livre 135"/>
          <p:cNvSpPr>
            <a:spLocks noChangeAspect="1"/>
          </p:cNvSpPr>
          <p:nvPr/>
        </p:nvSpPr>
        <p:spPr>
          <a:xfrm>
            <a:off x="9984432" y="2420889"/>
            <a:ext cx="233330" cy="378373"/>
          </a:xfrm>
          <a:custGeom>
            <a:avLst/>
            <a:gdLst>
              <a:gd name="connsiteX0" fmla="*/ 0 w 777766"/>
              <a:gd name="connsiteY0" fmla="*/ 189186 h 1261242"/>
              <a:gd name="connsiteX1" fmla="*/ 0 w 777766"/>
              <a:gd name="connsiteY1" fmla="*/ 189186 h 1261242"/>
              <a:gd name="connsiteX2" fmla="*/ 84083 w 777766"/>
              <a:gd name="connsiteY2" fmla="*/ 147145 h 1261242"/>
              <a:gd name="connsiteX3" fmla="*/ 147145 w 777766"/>
              <a:gd name="connsiteY3" fmla="*/ 115614 h 1261242"/>
              <a:gd name="connsiteX4" fmla="*/ 178676 w 777766"/>
              <a:gd name="connsiteY4" fmla="*/ 94593 h 1261242"/>
              <a:gd name="connsiteX5" fmla="*/ 367863 w 777766"/>
              <a:gd name="connsiteY5" fmla="*/ 536028 h 1261242"/>
              <a:gd name="connsiteX6" fmla="*/ 599090 w 777766"/>
              <a:gd name="connsiteY6" fmla="*/ 0 h 1261242"/>
              <a:gd name="connsiteX7" fmla="*/ 777766 w 777766"/>
              <a:gd name="connsiteY7" fmla="*/ 63062 h 1261242"/>
              <a:gd name="connsiteX8" fmla="*/ 472966 w 777766"/>
              <a:gd name="connsiteY8" fmla="*/ 693683 h 1261242"/>
              <a:gd name="connsiteX9" fmla="*/ 704194 w 777766"/>
              <a:gd name="connsiteY9" fmla="*/ 1135118 h 1261242"/>
              <a:gd name="connsiteX10" fmla="*/ 525518 w 777766"/>
              <a:gd name="connsiteY10" fmla="*/ 1208690 h 1261242"/>
              <a:gd name="connsiteX11" fmla="*/ 357352 w 777766"/>
              <a:gd name="connsiteY11" fmla="*/ 851338 h 1261242"/>
              <a:gd name="connsiteX12" fmla="*/ 157656 w 777766"/>
              <a:gd name="connsiteY12" fmla="*/ 1261242 h 1261242"/>
              <a:gd name="connsiteX13" fmla="*/ 21021 w 777766"/>
              <a:gd name="connsiteY13" fmla="*/ 1198180 h 1261242"/>
              <a:gd name="connsiteX14" fmla="*/ 283780 w 777766"/>
              <a:gd name="connsiteY14" fmla="*/ 672662 h 1261242"/>
              <a:gd name="connsiteX15" fmla="*/ 0 w 777766"/>
              <a:gd name="connsiteY15" fmla="*/ 189186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66" h="1261242">
                <a:moveTo>
                  <a:pt x="0" y="189186"/>
                </a:moveTo>
                <a:lnTo>
                  <a:pt x="0" y="189186"/>
                </a:lnTo>
                <a:cubicBezTo>
                  <a:pt x="28028" y="175172"/>
                  <a:pt x="56573" y="162150"/>
                  <a:pt x="84083" y="147145"/>
                </a:cubicBezTo>
                <a:cubicBezTo>
                  <a:pt x="148119" y="112217"/>
                  <a:pt x="83207" y="136926"/>
                  <a:pt x="147145" y="115614"/>
                </a:cubicBezTo>
                <a:lnTo>
                  <a:pt x="178676" y="94593"/>
                </a:lnTo>
                <a:lnTo>
                  <a:pt x="367863" y="536028"/>
                </a:lnTo>
                <a:lnTo>
                  <a:pt x="599090" y="0"/>
                </a:lnTo>
                <a:lnTo>
                  <a:pt x="777766" y="63062"/>
                </a:lnTo>
                <a:lnTo>
                  <a:pt x="472966" y="693683"/>
                </a:lnTo>
                <a:lnTo>
                  <a:pt x="704194" y="1135118"/>
                </a:lnTo>
                <a:lnTo>
                  <a:pt x="525518" y="1208690"/>
                </a:lnTo>
                <a:lnTo>
                  <a:pt x="357352" y="851338"/>
                </a:lnTo>
                <a:lnTo>
                  <a:pt x="157656" y="1261242"/>
                </a:lnTo>
                <a:lnTo>
                  <a:pt x="21021" y="1198180"/>
                </a:lnTo>
                <a:lnTo>
                  <a:pt x="283780" y="672662"/>
                </a:lnTo>
                <a:lnTo>
                  <a:pt x="0" y="18918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Forma livre 136"/>
          <p:cNvSpPr>
            <a:spLocks noChangeAspect="1"/>
          </p:cNvSpPr>
          <p:nvPr/>
        </p:nvSpPr>
        <p:spPr>
          <a:xfrm>
            <a:off x="9912425" y="3429000"/>
            <a:ext cx="378373" cy="204952"/>
          </a:xfrm>
          <a:custGeom>
            <a:avLst/>
            <a:gdLst>
              <a:gd name="connsiteX0" fmla="*/ 105104 w 1261242"/>
              <a:gd name="connsiteY0" fmla="*/ 147144 h 683172"/>
              <a:gd name="connsiteX1" fmla="*/ 0 w 1261242"/>
              <a:gd name="connsiteY1" fmla="*/ 683172 h 683172"/>
              <a:gd name="connsiteX2" fmla="*/ 1261242 w 1261242"/>
              <a:gd name="connsiteY2" fmla="*/ 105103 h 683172"/>
              <a:gd name="connsiteX3" fmla="*/ 1240221 w 1261242"/>
              <a:gd name="connsiteY3" fmla="*/ 0 h 683172"/>
              <a:gd name="connsiteX4" fmla="*/ 241738 w 1261242"/>
              <a:gd name="connsiteY4" fmla="*/ 409903 h 683172"/>
              <a:gd name="connsiteX5" fmla="*/ 304800 w 1261242"/>
              <a:gd name="connsiteY5" fmla="*/ 115613 h 683172"/>
              <a:gd name="connsiteX6" fmla="*/ 105104 w 1261242"/>
              <a:gd name="connsiteY6" fmla="*/ 147144 h 6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242" h="683172">
                <a:moveTo>
                  <a:pt x="105104" y="147144"/>
                </a:moveTo>
                <a:lnTo>
                  <a:pt x="0" y="683172"/>
                </a:lnTo>
                <a:lnTo>
                  <a:pt x="1261242" y="105103"/>
                </a:lnTo>
                <a:lnTo>
                  <a:pt x="1240221" y="0"/>
                </a:lnTo>
                <a:lnTo>
                  <a:pt x="241738" y="409903"/>
                </a:lnTo>
                <a:lnTo>
                  <a:pt x="304800" y="115613"/>
                </a:lnTo>
                <a:lnTo>
                  <a:pt x="105104" y="147144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0" name="Retângulo 139"/>
          <p:cNvSpPr/>
          <p:nvPr/>
        </p:nvSpPr>
        <p:spPr>
          <a:xfrm>
            <a:off x="8434004" y="1832357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Ensaio realizado com </a:t>
            </a:r>
            <a:r>
              <a:rPr lang="pt-PT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acima da </a:t>
            </a:r>
            <a:r>
              <a:rPr lang="pt-PT" dirty="0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pt-PT" baseline="-25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6" name="Conector de seta reta 4">
            <a:extLst>
              <a:ext uri="{FF2B5EF4-FFF2-40B4-BE49-F238E27FC236}">
                <a16:creationId xmlns:a16="http://schemas.microsoft.com/office/drawing/2014/main" id="{5AE0B948-26F6-452A-8B13-F01DA1EEEF00}"/>
              </a:ext>
            </a:extLst>
          </p:cNvPr>
          <p:cNvCxnSpPr/>
          <p:nvPr/>
        </p:nvCxnSpPr>
        <p:spPr>
          <a:xfrm rot="5400000" flipH="1" flipV="1">
            <a:off x="2171637" y="3598441"/>
            <a:ext cx="1656184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de seta reta 5">
            <a:extLst>
              <a:ext uri="{FF2B5EF4-FFF2-40B4-BE49-F238E27FC236}">
                <a16:creationId xmlns:a16="http://schemas.microsoft.com/office/drawing/2014/main" id="{E2BC89D0-8C9B-41FD-BCA5-67122E02F0DF}"/>
              </a:ext>
            </a:extLst>
          </p:cNvPr>
          <p:cNvCxnSpPr/>
          <p:nvPr/>
        </p:nvCxnSpPr>
        <p:spPr>
          <a:xfrm>
            <a:off x="2999729" y="3632857"/>
            <a:ext cx="2304256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88F5F705-E9C3-4F2F-9A5C-F6F29453DD4F}"/>
              </a:ext>
            </a:extLst>
          </p:cNvPr>
          <p:cNvSpPr/>
          <p:nvPr/>
        </p:nvSpPr>
        <p:spPr>
          <a:xfrm rot="-5400000">
            <a:off x="1794268" y="3450565"/>
            <a:ext cx="2060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Amplitude de deformação</a:t>
            </a:r>
            <a:endParaRPr lang="pt-BR" sz="1400" dirty="0"/>
          </a:p>
        </p:txBody>
      </p:sp>
      <p:sp>
        <p:nvSpPr>
          <p:cNvPr id="149" name="Forma livre 8">
            <a:extLst>
              <a:ext uri="{FF2B5EF4-FFF2-40B4-BE49-F238E27FC236}">
                <a16:creationId xmlns:a16="http://schemas.microsoft.com/office/drawing/2014/main" id="{989E3643-5E81-411B-B8CE-423AA04B767F}"/>
              </a:ext>
            </a:extLst>
          </p:cNvPr>
          <p:cNvSpPr/>
          <p:nvPr/>
        </p:nvSpPr>
        <p:spPr>
          <a:xfrm>
            <a:off x="2999730" y="3428890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0" name="Forma livre 9">
            <a:extLst>
              <a:ext uri="{FF2B5EF4-FFF2-40B4-BE49-F238E27FC236}">
                <a16:creationId xmlns:a16="http://schemas.microsoft.com/office/drawing/2014/main" id="{8ACE4E99-D298-4DED-B9EE-6C93A07464DE}"/>
              </a:ext>
            </a:extLst>
          </p:cNvPr>
          <p:cNvSpPr/>
          <p:nvPr/>
        </p:nvSpPr>
        <p:spPr>
          <a:xfrm>
            <a:off x="3499024" y="3432707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1" name="Forma livre 10">
            <a:extLst>
              <a:ext uri="{FF2B5EF4-FFF2-40B4-BE49-F238E27FC236}">
                <a16:creationId xmlns:a16="http://schemas.microsoft.com/office/drawing/2014/main" id="{34C34FA3-5BD8-4AA0-98D8-222C26DCB862}"/>
              </a:ext>
            </a:extLst>
          </p:cNvPr>
          <p:cNvSpPr/>
          <p:nvPr/>
        </p:nvSpPr>
        <p:spPr>
          <a:xfrm>
            <a:off x="3995169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2" name="Forma livre 11">
            <a:extLst>
              <a:ext uri="{FF2B5EF4-FFF2-40B4-BE49-F238E27FC236}">
                <a16:creationId xmlns:a16="http://schemas.microsoft.com/office/drawing/2014/main" id="{3216FE97-989F-49A3-B081-0718D7BFA4D2}"/>
              </a:ext>
            </a:extLst>
          </p:cNvPr>
          <p:cNvSpPr/>
          <p:nvPr/>
        </p:nvSpPr>
        <p:spPr>
          <a:xfrm>
            <a:off x="4494463" y="3435088"/>
            <a:ext cx="497681" cy="413878"/>
          </a:xfrm>
          <a:custGeom>
            <a:avLst/>
            <a:gdLst>
              <a:gd name="connsiteX0" fmla="*/ 0 w 497681"/>
              <a:gd name="connsiteY0" fmla="*/ 204787 h 410765"/>
              <a:gd name="connsiteX1" fmla="*/ 80963 w 497681"/>
              <a:gd name="connsiteY1" fmla="*/ 30956 h 410765"/>
              <a:gd name="connsiteX2" fmla="*/ 178594 w 497681"/>
              <a:gd name="connsiteY2" fmla="*/ 390525 h 410765"/>
              <a:gd name="connsiteX3" fmla="*/ 302419 w 497681"/>
              <a:gd name="connsiteY3" fmla="*/ 42862 h 410765"/>
              <a:gd name="connsiteX4" fmla="*/ 411956 w 497681"/>
              <a:gd name="connsiteY4" fmla="*/ 383381 h 410765"/>
              <a:gd name="connsiteX5" fmla="*/ 497681 w 497681"/>
              <a:gd name="connsiteY5" fmla="*/ 207168 h 410765"/>
              <a:gd name="connsiteX0" fmla="*/ 0 w 497681"/>
              <a:gd name="connsiteY0" fmla="*/ 204787 h 413878"/>
              <a:gd name="connsiteX1" fmla="*/ 80963 w 497681"/>
              <a:gd name="connsiteY1" fmla="*/ 30956 h 413878"/>
              <a:gd name="connsiteX2" fmla="*/ 178594 w 497681"/>
              <a:gd name="connsiteY2" fmla="*/ 390525 h 413878"/>
              <a:gd name="connsiteX3" fmla="*/ 300385 w 497681"/>
              <a:gd name="connsiteY3" fmla="*/ 24184 h 413878"/>
              <a:gd name="connsiteX4" fmla="*/ 411956 w 497681"/>
              <a:gd name="connsiteY4" fmla="*/ 383381 h 413878"/>
              <a:gd name="connsiteX5" fmla="*/ 497681 w 497681"/>
              <a:gd name="connsiteY5" fmla="*/ 207168 h 4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681" h="413878">
                <a:moveTo>
                  <a:pt x="0" y="204787"/>
                </a:moveTo>
                <a:cubicBezTo>
                  <a:pt x="25598" y="102393"/>
                  <a:pt x="51197" y="0"/>
                  <a:pt x="80963" y="30956"/>
                </a:cubicBezTo>
                <a:cubicBezTo>
                  <a:pt x="110729" y="61912"/>
                  <a:pt x="142024" y="391654"/>
                  <a:pt x="178594" y="390525"/>
                </a:cubicBezTo>
                <a:cubicBezTo>
                  <a:pt x="215164" y="389396"/>
                  <a:pt x="261491" y="25375"/>
                  <a:pt x="300385" y="24184"/>
                </a:cubicBezTo>
                <a:cubicBezTo>
                  <a:pt x="339279" y="22993"/>
                  <a:pt x="379073" y="352884"/>
                  <a:pt x="411956" y="383381"/>
                </a:cubicBezTo>
                <a:cubicBezTo>
                  <a:pt x="444839" y="413878"/>
                  <a:pt x="471090" y="308966"/>
                  <a:pt x="497681" y="207168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tempo...</a:t>
            </a:r>
          </a:p>
          <a:p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5DD776-978F-4486-A9DF-04F2EDEDD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8" t="19551" r="21650" b="14300"/>
          <a:stretch/>
        </p:blipFill>
        <p:spPr>
          <a:xfrm>
            <a:off x="2423592" y="1484784"/>
            <a:ext cx="7272808" cy="453650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44550D3-0BEE-4D21-90D9-17803F3FC96E}"/>
              </a:ext>
            </a:extLst>
          </p:cNvPr>
          <p:cNvSpPr/>
          <p:nvPr/>
        </p:nvSpPr>
        <p:spPr>
          <a:xfrm>
            <a:off x="119336" y="6438527"/>
            <a:ext cx="12083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Erdem</a:t>
            </a: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</a:t>
            </a:r>
            <a:r>
              <a:rPr lang="pt-BR" sz="1200" i="1" dirty="0" err="1">
                <a:solidFill>
                  <a:schemeClr val="bg1">
                    <a:lumMod val="50000"/>
                  </a:schemeClr>
                </a:solidFill>
                <a:latin typeface="AdvOT596495f2+01"/>
              </a:rPr>
              <a:t>Ş</a:t>
            </a:r>
            <a:r>
              <a:rPr lang="pt-BR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ahin</a:t>
            </a: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, </a:t>
            </a:r>
            <a:r>
              <a:rPr lang="pt-BR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Dilhan</a:t>
            </a: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M. </a:t>
            </a:r>
            <a:r>
              <a:rPr lang="pt-BR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Kalyon</a:t>
            </a:r>
            <a:r>
              <a:rPr lang="pt-BR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The rheological behavior of a fast-setting calcium phosphate bone cement and its dependence on deformation conditions. Journal of the Mechanical Behavior of Biomedical Materials 72 (2017) 252–260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969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 + varredura de tempo</a:t>
            </a:r>
          </a:p>
          <a:p>
            <a:pPr lvl="1" algn="l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Avaliação da reversibilidade da aglomeração</a:t>
            </a:r>
          </a:p>
          <a:p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2373378" y="4365105"/>
            <a:ext cx="631491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Deformação crítica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Tensão de escoamento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Componente elástica (G’)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Componente viscosa (G”)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Esforço normal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Início da rigidificação do sistema cimentício</a:t>
            </a:r>
          </a:p>
          <a:p>
            <a:pPr>
              <a:buFont typeface="Wingdings" pitchFamily="2" charset="2"/>
              <a:buChar char="Ø"/>
            </a:pPr>
            <a:endParaRPr lang="pt-BR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148"/>
          <p:cNvGrpSpPr/>
          <p:nvPr/>
        </p:nvGrpSpPr>
        <p:grpSpPr>
          <a:xfrm>
            <a:off x="2926251" y="1772817"/>
            <a:ext cx="6521949" cy="2060179"/>
            <a:chOff x="1402250" y="1584845"/>
            <a:chExt cx="6521949" cy="2060179"/>
          </a:xfrm>
        </p:grpSpPr>
        <p:cxnSp>
          <p:nvCxnSpPr>
            <p:cNvPr id="5" name="Conector de seta reta 4"/>
            <p:cNvCxnSpPr/>
            <p:nvPr/>
          </p:nvCxnSpPr>
          <p:spPr>
            <a:xfrm rot="5400000" flipH="1" flipV="1">
              <a:off x="903419" y="2608923"/>
              <a:ext cx="1656184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de seta reta 5"/>
            <p:cNvCxnSpPr/>
            <p:nvPr/>
          </p:nvCxnSpPr>
          <p:spPr>
            <a:xfrm flipV="1">
              <a:off x="1731511" y="2636912"/>
              <a:ext cx="6192688" cy="64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 6"/>
            <p:cNvSpPr/>
            <p:nvPr/>
          </p:nvSpPr>
          <p:spPr>
            <a:xfrm rot="-5400000">
              <a:off x="526049" y="2461046"/>
              <a:ext cx="20601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4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Amplitude de deformação</a:t>
              </a:r>
              <a:endParaRPr lang="pt-BR" sz="1400" dirty="0"/>
            </a:p>
          </p:txBody>
        </p:sp>
        <p:grpSp>
          <p:nvGrpSpPr>
            <p:cNvPr id="13" name="Grupo 138"/>
            <p:cNvGrpSpPr/>
            <p:nvPr/>
          </p:nvGrpSpPr>
          <p:grpSpPr>
            <a:xfrm>
              <a:off x="3579271" y="2439372"/>
              <a:ext cx="1992414" cy="420076"/>
              <a:chOff x="4163762" y="3159452"/>
              <a:chExt cx="1992414" cy="420076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4163762" y="3159452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4663056" y="3163269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5159201" y="3165650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5658495" y="3165650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8" name="Forma livre 137"/>
            <p:cNvSpPr/>
            <p:nvPr/>
          </p:nvSpPr>
          <p:spPr>
            <a:xfrm>
              <a:off x="1745053" y="2124318"/>
              <a:ext cx="1825502" cy="1088658"/>
            </a:xfrm>
            <a:custGeom>
              <a:avLst/>
              <a:gdLst>
                <a:gd name="connsiteX0" fmla="*/ 0 w 1796902"/>
                <a:gd name="connsiteY0" fmla="*/ 558210 h 1100470"/>
                <a:gd name="connsiteX1" fmla="*/ 116958 w 1796902"/>
                <a:gd name="connsiteY1" fmla="*/ 409354 h 1100470"/>
                <a:gd name="connsiteX2" fmla="*/ 244549 w 1796902"/>
                <a:gd name="connsiteY2" fmla="*/ 675168 h 1100470"/>
                <a:gd name="connsiteX3" fmla="*/ 393405 w 1796902"/>
                <a:gd name="connsiteY3" fmla="*/ 366824 h 1100470"/>
                <a:gd name="connsiteX4" fmla="*/ 499730 w 1796902"/>
                <a:gd name="connsiteY4" fmla="*/ 717698 h 1100470"/>
                <a:gd name="connsiteX5" fmla="*/ 648586 w 1796902"/>
                <a:gd name="connsiteY5" fmla="*/ 313661 h 1100470"/>
                <a:gd name="connsiteX6" fmla="*/ 754912 w 1796902"/>
                <a:gd name="connsiteY6" fmla="*/ 738963 h 1100470"/>
                <a:gd name="connsiteX7" fmla="*/ 893135 w 1796902"/>
                <a:gd name="connsiteY7" fmla="*/ 228601 h 1100470"/>
                <a:gd name="connsiteX8" fmla="*/ 1010093 w 1796902"/>
                <a:gd name="connsiteY8" fmla="*/ 813391 h 1100470"/>
                <a:gd name="connsiteX9" fmla="*/ 1148316 w 1796902"/>
                <a:gd name="connsiteY9" fmla="*/ 90377 h 1100470"/>
                <a:gd name="connsiteX10" fmla="*/ 1307805 w 1796902"/>
                <a:gd name="connsiteY10" fmla="*/ 909084 h 1100470"/>
                <a:gd name="connsiteX11" fmla="*/ 1467293 w 1796902"/>
                <a:gd name="connsiteY11" fmla="*/ 15949 h 1100470"/>
                <a:gd name="connsiteX12" fmla="*/ 1658679 w 1796902"/>
                <a:gd name="connsiteY12" fmla="*/ 1004777 h 1100470"/>
                <a:gd name="connsiteX13" fmla="*/ 1796902 w 1796902"/>
                <a:gd name="connsiteY13" fmla="*/ 590108 h 1100470"/>
                <a:gd name="connsiteX0" fmla="*/ 0 w 1835746"/>
                <a:gd name="connsiteY0" fmla="*/ 558210 h 1088658"/>
                <a:gd name="connsiteX1" fmla="*/ 116958 w 1835746"/>
                <a:gd name="connsiteY1" fmla="*/ 409354 h 1088658"/>
                <a:gd name="connsiteX2" fmla="*/ 244549 w 1835746"/>
                <a:gd name="connsiteY2" fmla="*/ 675168 h 1088658"/>
                <a:gd name="connsiteX3" fmla="*/ 393405 w 1835746"/>
                <a:gd name="connsiteY3" fmla="*/ 366824 h 1088658"/>
                <a:gd name="connsiteX4" fmla="*/ 499730 w 1835746"/>
                <a:gd name="connsiteY4" fmla="*/ 717698 h 1088658"/>
                <a:gd name="connsiteX5" fmla="*/ 648586 w 1835746"/>
                <a:gd name="connsiteY5" fmla="*/ 313661 h 1088658"/>
                <a:gd name="connsiteX6" fmla="*/ 754912 w 1835746"/>
                <a:gd name="connsiteY6" fmla="*/ 738963 h 1088658"/>
                <a:gd name="connsiteX7" fmla="*/ 893135 w 1835746"/>
                <a:gd name="connsiteY7" fmla="*/ 228601 h 1088658"/>
                <a:gd name="connsiteX8" fmla="*/ 1010093 w 1835746"/>
                <a:gd name="connsiteY8" fmla="*/ 813391 h 1088658"/>
                <a:gd name="connsiteX9" fmla="*/ 1148316 w 1835746"/>
                <a:gd name="connsiteY9" fmla="*/ 90377 h 1088658"/>
                <a:gd name="connsiteX10" fmla="*/ 1307805 w 1835746"/>
                <a:gd name="connsiteY10" fmla="*/ 909084 h 1088658"/>
                <a:gd name="connsiteX11" fmla="*/ 1467293 w 1835746"/>
                <a:gd name="connsiteY11" fmla="*/ 15949 h 1088658"/>
                <a:gd name="connsiteX12" fmla="*/ 1658679 w 1835746"/>
                <a:gd name="connsiteY12" fmla="*/ 1004777 h 1088658"/>
                <a:gd name="connsiteX13" fmla="*/ 1835746 w 1835746"/>
                <a:gd name="connsiteY13" fmla="*/ 519236 h 1088658"/>
                <a:gd name="connsiteX0" fmla="*/ 0 w 1825502"/>
                <a:gd name="connsiteY0" fmla="*/ 559346 h 1088658"/>
                <a:gd name="connsiteX1" fmla="*/ 106714 w 1825502"/>
                <a:gd name="connsiteY1" fmla="*/ 409354 h 1088658"/>
                <a:gd name="connsiteX2" fmla="*/ 234305 w 1825502"/>
                <a:gd name="connsiteY2" fmla="*/ 675168 h 1088658"/>
                <a:gd name="connsiteX3" fmla="*/ 383161 w 1825502"/>
                <a:gd name="connsiteY3" fmla="*/ 366824 h 1088658"/>
                <a:gd name="connsiteX4" fmla="*/ 489486 w 1825502"/>
                <a:gd name="connsiteY4" fmla="*/ 717698 h 1088658"/>
                <a:gd name="connsiteX5" fmla="*/ 638342 w 1825502"/>
                <a:gd name="connsiteY5" fmla="*/ 313661 h 1088658"/>
                <a:gd name="connsiteX6" fmla="*/ 744668 w 1825502"/>
                <a:gd name="connsiteY6" fmla="*/ 738963 h 1088658"/>
                <a:gd name="connsiteX7" fmla="*/ 882891 w 1825502"/>
                <a:gd name="connsiteY7" fmla="*/ 228601 h 1088658"/>
                <a:gd name="connsiteX8" fmla="*/ 999849 w 1825502"/>
                <a:gd name="connsiteY8" fmla="*/ 813391 h 1088658"/>
                <a:gd name="connsiteX9" fmla="*/ 1138072 w 1825502"/>
                <a:gd name="connsiteY9" fmla="*/ 90377 h 1088658"/>
                <a:gd name="connsiteX10" fmla="*/ 1297561 w 1825502"/>
                <a:gd name="connsiteY10" fmla="*/ 909084 h 1088658"/>
                <a:gd name="connsiteX11" fmla="*/ 1457049 w 1825502"/>
                <a:gd name="connsiteY11" fmla="*/ 15949 h 1088658"/>
                <a:gd name="connsiteX12" fmla="*/ 1648435 w 1825502"/>
                <a:gd name="connsiteY12" fmla="*/ 1004777 h 1088658"/>
                <a:gd name="connsiteX13" fmla="*/ 1825502 w 1825502"/>
                <a:gd name="connsiteY13" fmla="*/ 519236 h 108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5502" h="1088658">
                  <a:moveTo>
                    <a:pt x="0" y="559346"/>
                  </a:moveTo>
                  <a:cubicBezTo>
                    <a:pt x="38100" y="475171"/>
                    <a:pt x="67663" y="390050"/>
                    <a:pt x="106714" y="409354"/>
                  </a:cubicBezTo>
                  <a:cubicBezTo>
                    <a:pt x="145765" y="428658"/>
                    <a:pt x="188231" y="682256"/>
                    <a:pt x="234305" y="675168"/>
                  </a:cubicBezTo>
                  <a:cubicBezTo>
                    <a:pt x="280379" y="668080"/>
                    <a:pt x="340631" y="359736"/>
                    <a:pt x="383161" y="366824"/>
                  </a:cubicBezTo>
                  <a:cubicBezTo>
                    <a:pt x="425691" y="373912"/>
                    <a:pt x="446956" y="726559"/>
                    <a:pt x="489486" y="717698"/>
                  </a:cubicBezTo>
                  <a:cubicBezTo>
                    <a:pt x="532016" y="708837"/>
                    <a:pt x="595812" y="310117"/>
                    <a:pt x="638342" y="313661"/>
                  </a:cubicBezTo>
                  <a:cubicBezTo>
                    <a:pt x="680872" y="317205"/>
                    <a:pt x="703910" y="753140"/>
                    <a:pt x="744668" y="738963"/>
                  </a:cubicBezTo>
                  <a:cubicBezTo>
                    <a:pt x="785426" y="724786"/>
                    <a:pt x="840361" y="216196"/>
                    <a:pt x="882891" y="228601"/>
                  </a:cubicBezTo>
                  <a:cubicBezTo>
                    <a:pt x="925421" y="241006"/>
                    <a:pt x="957319" y="836428"/>
                    <a:pt x="999849" y="813391"/>
                  </a:cubicBezTo>
                  <a:cubicBezTo>
                    <a:pt x="1042379" y="790354"/>
                    <a:pt x="1088453" y="74428"/>
                    <a:pt x="1138072" y="90377"/>
                  </a:cubicBezTo>
                  <a:cubicBezTo>
                    <a:pt x="1187691" y="106326"/>
                    <a:pt x="1244398" y="921489"/>
                    <a:pt x="1297561" y="909084"/>
                  </a:cubicBezTo>
                  <a:cubicBezTo>
                    <a:pt x="1350724" y="896679"/>
                    <a:pt x="1398570" y="0"/>
                    <a:pt x="1457049" y="15949"/>
                  </a:cubicBezTo>
                  <a:cubicBezTo>
                    <a:pt x="1515528" y="31898"/>
                    <a:pt x="1587026" y="920896"/>
                    <a:pt x="1648435" y="1004777"/>
                  </a:cubicBezTo>
                  <a:cubicBezTo>
                    <a:pt x="1709844" y="1088658"/>
                    <a:pt x="1783858" y="774417"/>
                    <a:pt x="1825502" y="519236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4" name="Grupo 142"/>
            <p:cNvGrpSpPr/>
            <p:nvPr/>
          </p:nvGrpSpPr>
          <p:grpSpPr>
            <a:xfrm>
              <a:off x="5571745" y="2432860"/>
              <a:ext cx="1992414" cy="420076"/>
              <a:chOff x="4163762" y="3159452"/>
              <a:chExt cx="1992414" cy="420076"/>
            </a:xfrm>
          </p:grpSpPr>
          <p:sp>
            <p:nvSpPr>
              <p:cNvPr id="144" name="Forma livre 143"/>
              <p:cNvSpPr/>
              <p:nvPr/>
            </p:nvSpPr>
            <p:spPr>
              <a:xfrm>
                <a:off x="4163762" y="3159452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5" name="Forma livre 144"/>
              <p:cNvSpPr/>
              <p:nvPr/>
            </p:nvSpPr>
            <p:spPr>
              <a:xfrm>
                <a:off x="4663056" y="3163269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6" name="Forma livre 145"/>
              <p:cNvSpPr/>
              <p:nvPr/>
            </p:nvSpPr>
            <p:spPr>
              <a:xfrm>
                <a:off x="5159201" y="3165650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Forma livre 146"/>
              <p:cNvSpPr/>
              <p:nvPr/>
            </p:nvSpPr>
            <p:spPr>
              <a:xfrm>
                <a:off x="5658495" y="3165650"/>
                <a:ext cx="497681" cy="413878"/>
              </a:xfrm>
              <a:custGeom>
                <a:avLst/>
                <a:gdLst>
                  <a:gd name="connsiteX0" fmla="*/ 0 w 497681"/>
                  <a:gd name="connsiteY0" fmla="*/ 204787 h 410765"/>
                  <a:gd name="connsiteX1" fmla="*/ 80963 w 497681"/>
                  <a:gd name="connsiteY1" fmla="*/ 30956 h 410765"/>
                  <a:gd name="connsiteX2" fmla="*/ 178594 w 497681"/>
                  <a:gd name="connsiteY2" fmla="*/ 390525 h 410765"/>
                  <a:gd name="connsiteX3" fmla="*/ 302419 w 497681"/>
                  <a:gd name="connsiteY3" fmla="*/ 42862 h 410765"/>
                  <a:gd name="connsiteX4" fmla="*/ 411956 w 497681"/>
                  <a:gd name="connsiteY4" fmla="*/ 383381 h 410765"/>
                  <a:gd name="connsiteX5" fmla="*/ 497681 w 497681"/>
                  <a:gd name="connsiteY5" fmla="*/ 207168 h 410765"/>
                  <a:gd name="connsiteX0" fmla="*/ 0 w 497681"/>
                  <a:gd name="connsiteY0" fmla="*/ 204787 h 413878"/>
                  <a:gd name="connsiteX1" fmla="*/ 80963 w 497681"/>
                  <a:gd name="connsiteY1" fmla="*/ 30956 h 413878"/>
                  <a:gd name="connsiteX2" fmla="*/ 178594 w 497681"/>
                  <a:gd name="connsiteY2" fmla="*/ 390525 h 413878"/>
                  <a:gd name="connsiteX3" fmla="*/ 300385 w 497681"/>
                  <a:gd name="connsiteY3" fmla="*/ 24184 h 413878"/>
                  <a:gd name="connsiteX4" fmla="*/ 411956 w 497681"/>
                  <a:gd name="connsiteY4" fmla="*/ 383381 h 413878"/>
                  <a:gd name="connsiteX5" fmla="*/ 497681 w 497681"/>
                  <a:gd name="connsiteY5" fmla="*/ 207168 h 41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681" h="413878">
                    <a:moveTo>
                      <a:pt x="0" y="204787"/>
                    </a:moveTo>
                    <a:cubicBezTo>
                      <a:pt x="25598" y="102393"/>
                      <a:pt x="51197" y="0"/>
                      <a:pt x="80963" y="30956"/>
                    </a:cubicBezTo>
                    <a:cubicBezTo>
                      <a:pt x="110729" y="61912"/>
                      <a:pt x="142024" y="391654"/>
                      <a:pt x="178594" y="390525"/>
                    </a:cubicBezTo>
                    <a:cubicBezTo>
                      <a:pt x="215164" y="389396"/>
                      <a:pt x="261491" y="25375"/>
                      <a:pt x="300385" y="24184"/>
                    </a:cubicBezTo>
                    <a:cubicBezTo>
                      <a:pt x="339279" y="22993"/>
                      <a:pt x="379073" y="352884"/>
                      <a:pt x="411956" y="383381"/>
                    </a:cubicBezTo>
                    <a:cubicBezTo>
                      <a:pt x="444839" y="413878"/>
                      <a:pt x="471090" y="308966"/>
                      <a:pt x="497681" y="207168"/>
                    </a:cubicBezTo>
                  </a:path>
                </a:pathLst>
              </a:cu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 + varredura de tempo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1" name="Grupo 115">
            <a:extLst>
              <a:ext uri="{FF2B5EF4-FFF2-40B4-BE49-F238E27FC236}">
                <a16:creationId xmlns:a16="http://schemas.microsoft.com/office/drawing/2014/main" id="{2D923472-DFFC-4D76-AF7D-3F5B9E39D160}"/>
              </a:ext>
            </a:extLst>
          </p:cNvPr>
          <p:cNvGrpSpPr>
            <a:grpSpLocks noChangeAspect="1"/>
          </p:cNvGrpSpPr>
          <p:nvPr/>
        </p:nvGrpSpPr>
        <p:grpSpPr>
          <a:xfrm>
            <a:off x="2639616" y="1136463"/>
            <a:ext cx="6791742" cy="1964250"/>
            <a:chOff x="57575" y="1582834"/>
            <a:chExt cx="11410753" cy="330012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FEC7A080-2BEF-4DAE-90A4-5539D60CCBBA}"/>
                </a:ext>
              </a:extLst>
            </p:cNvPr>
            <p:cNvCxnSpPr/>
            <p:nvPr/>
          </p:nvCxnSpPr>
          <p:spPr>
            <a:xfrm flipH="1">
              <a:off x="545565" y="1688123"/>
              <a:ext cx="729" cy="31640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rma livre 70">
              <a:extLst>
                <a:ext uri="{FF2B5EF4-FFF2-40B4-BE49-F238E27FC236}">
                  <a16:creationId xmlns:a16="http://schemas.microsoft.com/office/drawing/2014/main" id="{2B514F87-82D1-4981-92E9-2D678353DD56}"/>
                </a:ext>
              </a:extLst>
            </p:cNvPr>
            <p:cNvSpPr/>
            <p:nvPr/>
          </p:nvSpPr>
          <p:spPr>
            <a:xfrm>
              <a:off x="548640" y="2138289"/>
              <a:ext cx="2461846" cy="2293034"/>
            </a:xfrm>
            <a:custGeom>
              <a:avLst/>
              <a:gdLst>
                <a:gd name="connsiteX0" fmla="*/ 0 w 8370277"/>
                <a:gd name="connsiteY0" fmla="*/ 1167619 h 2293034"/>
                <a:gd name="connsiteX1" fmla="*/ 140677 w 8370277"/>
                <a:gd name="connsiteY1" fmla="*/ 773723 h 2293034"/>
                <a:gd name="connsiteX2" fmla="*/ 239151 w 8370277"/>
                <a:gd name="connsiteY2" fmla="*/ 1167619 h 2293034"/>
                <a:gd name="connsiteX3" fmla="*/ 365760 w 8370277"/>
                <a:gd name="connsiteY3" fmla="*/ 1533379 h 2293034"/>
                <a:gd name="connsiteX4" fmla="*/ 492370 w 8370277"/>
                <a:gd name="connsiteY4" fmla="*/ 1167619 h 2293034"/>
                <a:gd name="connsiteX5" fmla="*/ 647114 w 8370277"/>
                <a:gd name="connsiteY5" fmla="*/ 576776 h 2293034"/>
                <a:gd name="connsiteX6" fmla="*/ 745588 w 8370277"/>
                <a:gd name="connsiteY6" fmla="*/ 1153551 h 2293034"/>
                <a:gd name="connsiteX7" fmla="*/ 872197 w 8370277"/>
                <a:gd name="connsiteY7" fmla="*/ 1744394 h 2293034"/>
                <a:gd name="connsiteX8" fmla="*/ 1026942 w 8370277"/>
                <a:gd name="connsiteY8" fmla="*/ 1139483 h 2293034"/>
                <a:gd name="connsiteX9" fmla="*/ 1153551 w 8370277"/>
                <a:gd name="connsiteY9" fmla="*/ 379828 h 2293034"/>
                <a:gd name="connsiteX10" fmla="*/ 1266093 w 8370277"/>
                <a:gd name="connsiteY10" fmla="*/ 1153551 h 2293034"/>
                <a:gd name="connsiteX11" fmla="*/ 1378634 w 8370277"/>
                <a:gd name="connsiteY11" fmla="*/ 1941342 h 2293034"/>
                <a:gd name="connsiteX12" fmla="*/ 1533379 w 8370277"/>
                <a:gd name="connsiteY12" fmla="*/ 1153551 h 2293034"/>
                <a:gd name="connsiteX13" fmla="*/ 1645920 w 8370277"/>
                <a:gd name="connsiteY13" fmla="*/ 196948 h 2293034"/>
                <a:gd name="connsiteX14" fmla="*/ 1772530 w 8370277"/>
                <a:gd name="connsiteY14" fmla="*/ 1153551 h 2293034"/>
                <a:gd name="connsiteX15" fmla="*/ 1885071 w 8370277"/>
                <a:gd name="connsiteY15" fmla="*/ 2124222 h 2293034"/>
                <a:gd name="connsiteX16" fmla="*/ 2025748 w 8370277"/>
                <a:gd name="connsiteY16" fmla="*/ 1153551 h 2293034"/>
                <a:gd name="connsiteX17" fmla="*/ 2152357 w 8370277"/>
                <a:gd name="connsiteY17" fmla="*/ 0 h 2293034"/>
                <a:gd name="connsiteX18" fmla="*/ 2278966 w 8370277"/>
                <a:gd name="connsiteY18" fmla="*/ 1153551 h 2293034"/>
                <a:gd name="connsiteX19" fmla="*/ 2405576 w 8370277"/>
                <a:gd name="connsiteY19" fmla="*/ 2293034 h 2293034"/>
                <a:gd name="connsiteX20" fmla="*/ 2546253 w 8370277"/>
                <a:gd name="connsiteY20" fmla="*/ 1153551 h 2293034"/>
                <a:gd name="connsiteX21" fmla="*/ 2630659 w 8370277"/>
                <a:gd name="connsiteY21" fmla="*/ 576776 h 2293034"/>
                <a:gd name="connsiteX22" fmla="*/ 2785403 w 8370277"/>
                <a:gd name="connsiteY22" fmla="*/ 1167619 h 2293034"/>
                <a:gd name="connsiteX23" fmla="*/ 2897945 w 8370277"/>
                <a:gd name="connsiteY23" fmla="*/ 1730326 h 2293034"/>
                <a:gd name="connsiteX24" fmla="*/ 3038622 w 8370277"/>
                <a:gd name="connsiteY24" fmla="*/ 1139483 h 2293034"/>
                <a:gd name="connsiteX25" fmla="*/ 3151163 w 8370277"/>
                <a:gd name="connsiteY25" fmla="*/ 576776 h 2293034"/>
                <a:gd name="connsiteX26" fmla="*/ 3305908 w 8370277"/>
                <a:gd name="connsiteY26" fmla="*/ 1153551 h 2293034"/>
                <a:gd name="connsiteX27" fmla="*/ 3418450 w 8370277"/>
                <a:gd name="connsiteY27" fmla="*/ 1730326 h 2293034"/>
                <a:gd name="connsiteX28" fmla="*/ 3559126 w 8370277"/>
                <a:gd name="connsiteY28" fmla="*/ 1153551 h 2293034"/>
                <a:gd name="connsiteX29" fmla="*/ 3671668 w 8370277"/>
                <a:gd name="connsiteY29" fmla="*/ 562708 h 2293034"/>
                <a:gd name="connsiteX30" fmla="*/ 3812345 w 8370277"/>
                <a:gd name="connsiteY30" fmla="*/ 1153551 h 2293034"/>
                <a:gd name="connsiteX31" fmla="*/ 3938954 w 8370277"/>
                <a:gd name="connsiteY31" fmla="*/ 1744394 h 2293034"/>
                <a:gd name="connsiteX32" fmla="*/ 4051496 w 8370277"/>
                <a:gd name="connsiteY32" fmla="*/ 1153551 h 2293034"/>
                <a:gd name="connsiteX33" fmla="*/ 4178105 w 8370277"/>
                <a:gd name="connsiteY33" fmla="*/ 590843 h 2293034"/>
                <a:gd name="connsiteX34" fmla="*/ 4318782 w 8370277"/>
                <a:gd name="connsiteY34" fmla="*/ 1167619 h 2293034"/>
                <a:gd name="connsiteX35" fmla="*/ 4445391 w 8370277"/>
                <a:gd name="connsiteY35" fmla="*/ 1744394 h 2293034"/>
                <a:gd name="connsiteX36" fmla="*/ 4572000 w 8370277"/>
                <a:gd name="connsiteY36" fmla="*/ 1153551 h 2293034"/>
                <a:gd name="connsiteX37" fmla="*/ 4698610 w 8370277"/>
                <a:gd name="connsiteY37" fmla="*/ 562708 h 2293034"/>
                <a:gd name="connsiteX38" fmla="*/ 4825219 w 8370277"/>
                <a:gd name="connsiteY38" fmla="*/ 1153551 h 2293034"/>
                <a:gd name="connsiteX39" fmla="*/ 4951828 w 8370277"/>
                <a:gd name="connsiteY39" fmla="*/ 1716259 h 2293034"/>
                <a:gd name="connsiteX40" fmla="*/ 5078437 w 8370277"/>
                <a:gd name="connsiteY40" fmla="*/ 1139483 h 2293034"/>
                <a:gd name="connsiteX41" fmla="*/ 5190979 w 8370277"/>
                <a:gd name="connsiteY41" fmla="*/ 576776 h 2293034"/>
                <a:gd name="connsiteX42" fmla="*/ 5331656 w 8370277"/>
                <a:gd name="connsiteY42" fmla="*/ 1167619 h 2293034"/>
                <a:gd name="connsiteX43" fmla="*/ 5444197 w 8370277"/>
                <a:gd name="connsiteY43" fmla="*/ 1730326 h 2293034"/>
                <a:gd name="connsiteX44" fmla="*/ 5584874 w 8370277"/>
                <a:gd name="connsiteY44" fmla="*/ 1153551 h 2293034"/>
                <a:gd name="connsiteX45" fmla="*/ 5711483 w 8370277"/>
                <a:gd name="connsiteY45" fmla="*/ 576776 h 2293034"/>
                <a:gd name="connsiteX46" fmla="*/ 5852160 w 8370277"/>
                <a:gd name="connsiteY46" fmla="*/ 1153551 h 2293034"/>
                <a:gd name="connsiteX47" fmla="*/ 5964702 w 8370277"/>
                <a:gd name="connsiteY47" fmla="*/ 1730326 h 2293034"/>
                <a:gd name="connsiteX48" fmla="*/ 6091311 w 8370277"/>
                <a:gd name="connsiteY48" fmla="*/ 1153551 h 2293034"/>
                <a:gd name="connsiteX49" fmla="*/ 6203853 w 8370277"/>
                <a:gd name="connsiteY49" fmla="*/ 576776 h 2293034"/>
                <a:gd name="connsiteX50" fmla="*/ 6344530 w 8370277"/>
                <a:gd name="connsiteY50" fmla="*/ 1153551 h 2293034"/>
                <a:gd name="connsiteX51" fmla="*/ 6471139 w 8370277"/>
                <a:gd name="connsiteY51" fmla="*/ 1730326 h 2293034"/>
                <a:gd name="connsiteX52" fmla="*/ 6597748 w 8370277"/>
                <a:gd name="connsiteY52" fmla="*/ 1139483 h 2293034"/>
                <a:gd name="connsiteX53" fmla="*/ 6710290 w 8370277"/>
                <a:gd name="connsiteY53" fmla="*/ 562708 h 2293034"/>
                <a:gd name="connsiteX54" fmla="*/ 6850966 w 8370277"/>
                <a:gd name="connsiteY54" fmla="*/ 1153551 h 2293034"/>
                <a:gd name="connsiteX55" fmla="*/ 6949440 w 8370277"/>
                <a:gd name="connsiteY55" fmla="*/ 1716259 h 2293034"/>
                <a:gd name="connsiteX56" fmla="*/ 7104185 w 8370277"/>
                <a:gd name="connsiteY56" fmla="*/ 1153551 h 2293034"/>
                <a:gd name="connsiteX57" fmla="*/ 7216726 w 8370277"/>
                <a:gd name="connsiteY57" fmla="*/ 576776 h 2293034"/>
                <a:gd name="connsiteX58" fmla="*/ 7371471 w 8370277"/>
                <a:gd name="connsiteY58" fmla="*/ 1153551 h 2293034"/>
                <a:gd name="connsiteX59" fmla="*/ 7469945 w 8370277"/>
                <a:gd name="connsiteY59" fmla="*/ 1730326 h 2293034"/>
                <a:gd name="connsiteX60" fmla="*/ 7610622 w 8370277"/>
                <a:gd name="connsiteY60" fmla="*/ 1139483 h 2293034"/>
                <a:gd name="connsiteX61" fmla="*/ 7709096 w 8370277"/>
                <a:gd name="connsiteY61" fmla="*/ 576776 h 2293034"/>
                <a:gd name="connsiteX62" fmla="*/ 7863840 w 8370277"/>
                <a:gd name="connsiteY62" fmla="*/ 1139483 h 2293034"/>
                <a:gd name="connsiteX63" fmla="*/ 7990450 w 8370277"/>
                <a:gd name="connsiteY63" fmla="*/ 1716259 h 2293034"/>
                <a:gd name="connsiteX64" fmla="*/ 8117059 w 8370277"/>
                <a:gd name="connsiteY64" fmla="*/ 1139483 h 2293034"/>
                <a:gd name="connsiteX65" fmla="*/ 8229600 w 8370277"/>
                <a:gd name="connsiteY65" fmla="*/ 562708 h 2293034"/>
                <a:gd name="connsiteX66" fmla="*/ 8370277 w 8370277"/>
                <a:gd name="connsiteY66" fmla="*/ 1139483 h 22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370277" h="2293034">
                  <a:moveTo>
                    <a:pt x="0" y="1167619"/>
                  </a:moveTo>
                  <a:cubicBezTo>
                    <a:pt x="50409" y="970671"/>
                    <a:pt x="100819" y="773723"/>
                    <a:pt x="140677" y="773723"/>
                  </a:cubicBezTo>
                  <a:cubicBezTo>
                    <a:pt x="180535" y="773723"/>
                    <a:pt x="201637" y="1041010"/>
                    <a:pt x="239151" y="1167619"/>
                  </a:cubicBezTo>
                  <a:cubicBezTo>
                    <a:pt x="276665" y="1294228"/>
                    <a:pt x="323557" y="1533379"/>
                    <a:pt x="365760" y="1533379"/>
                  </a:cubicBezTo>
                  <a:cubicBezTo>
                    <a:pt x="407963" y="1533379"/>
                    <a:pt x="445478" y="1327053"/>
                    <a:pt x="492370" y="1167619"/>
                  </a:cubicBezTo>
                  <a:cubicBezTo>
                    <a:pt x="539262" y="1008185"/>
                    <a:pt x="604911" y="579121"/>
                    <a:pt x="647114" y="576776"/>
                  </a:cubicBezTo>
                  <a:cubicBezTo>
                    <a:pt x="689317" y="574431"/>
                    <a:pt x="708074" y="958948"/>
                    <a:pt x="745588" y="1153551"/>
                  </a:cubicBezTo>
                  <a:cubicBezTo>
                    <a:pt x="783102" y="1348154"/>
                    <a:pt x="825305" y="1746739"/>
                    <a:pt x="872197" y="1744394"/>
                  </a:cubicBezTo>
                  <a:cubicBezTo>
                    <a:pt x="919089" y="1742049"/>
                    <a:pt x="980050" y="1366911"/>
                    <a:pt x="1026942" y="1139483"/>
                  </a:cubicBezTo>
                  <a:cubicBezTo>
                    <a:pt x="1073834" y="912055"/>
                    <a:pt x="1113693" y="377483"/>
                    <a:pt x="1153551" y="379828"/>
                  </a:cubicBezTo>
                  <a:cubicBezTo>
                    <a:pt x="1193410" y="382173"/>
                    <a:pt x="1228579" y="893299"/>
                    <a:pt x="1266093" y="1153551"/>
                  </a:cubicBezTo>
                  <a:cubicBezTo>
                    <a:pt x="1303607" y="1413803"/>
                    <a:pt x="1334086" y="1941342"/>
                    <a:pt x="1378634" y="1941342"/>
                  </a:cubicBezTo>
                  <a:cubicBezTo>
                    <a:pt x="1423182" y="1941342"/>
                    <a:pt x="1488831" y="1444283"/>
                    <a:pt x="1533379" y="1153551"/>
                  </a:cubicBezTo>
                  <a:cubicBezTo>
                    <a:pt x="1577927" y="862819"/>
                    <a:pt x="1606062" y="196948"/>
                    <a:pt x="1645920" y="196948"/>
                  </a:cubicBezTo>
                  <a:cubicBezTo>
                    <a:pt x="1685778" y="196948"/>
                    <a:pt x="1732672" y="832339"/>
                    <a:pt x="1772530" y="1153551"/>
                  </a:cubicBezTo>
                  <a:cubicBezTo>
                    <a:pt x="1812388" y="1474763"/>
                    <a:pt x="1842868" y="2124222"/>
                    <a:pt x="1885071" y="2124222"/>
                  </a:cubicBezTo>
                  <a:cubicBezTo>
                    <a:pt x="1927274" y="2124222"/>
                    <a:pt x="1981200" y="1507588"/>
                    <a:pt x="2025748" y="1153551"/>
                  </a:cubicBezTo>
                  <a:cubicBezTo>
                    <a:pt x="2070296" y="799514"/>
                    <a:pt x="2110154" y="0"/>
                    <a:pt x="2152357" y="0"/>
                  </a:cubicBezTo>
                  <a:cubicBezTo>
                    <a:pt x="2194560" y="0"/>
                    <a:pt x="2236763" y="771379"/>
                    <a:pt x="2278966" y="1153551"/>
                  </a:cubicBezTo>
                  <a:cubicBezTo>
                    <a:pt x="2321169" y="1535723"/>
                    <a:pt x="2361028" y="2293034"/>
                    <a:pt x="2405576" y="2293034"/>
                  </a:cubicBezTo>
                  <a:cubicBezTo>
                    <a:pt x="2450124" y="2293034"/>
                    <a:pt x="2508739" y="1439594"/>
                    <a:pt x="2546253" y="1153551"/>
                  </a:cubicBezTo>
                  <a:cubicBezTo>
                    <a:pt x="2583767" y="867508"/>
                    <a:pt x="2590801" y="574431"/>
                    <a:pt x="2630659" y="576776"/>
                  </a:cubicBezTo>
                  <a:cubicBezTo>
                    <a:pt x="2670517" y="579121"/>
                    <a:pt x="2740855" y="975361"/>
                    <a:pt x="2785403" y="1167619"/>
                  </a:cubicBezTo>
                  <a:cubicBezTo>
                    <a:pt x="2829951" y="1359877"/>
                    <a:pt x="2855742" y="1735015"/>
                    <a:pt x="2897945" y="1730326"/>
                  </a:cubicBezTo>
                  <a:cubicBezTo>
                    <a:pt x="2940148" y="1725637"/>
                    <a:pt x="2996419" y="1331741"/>
                    <a:pt x="3038622" y="1139483"/>
                  </a:cubicBezTo>
                  <a:cubicBezTo>
                    <a:pt x="3080825" y="947225"/>
                    <a:pt x="3106615" y="574431"/>
                    <a:pt x="3151163" y="576776"/>
                  </a:cubicBezTo>
                  <a:cubicBezTo>
                    <a:pt x="3195711" y="579121"/>
                    <a:pt x="3261360" y="961293"/>
                    <a:pt x="3305908" y="1153551"/>
                  </a:cubicBezTo>
                  <a:cubicBezTo>
                    <a:pt x="3350456" y="1345809"/>
                    <a:pt x="3376247" y="1730326"/>
                    <a:pt x="3418450" y="1730326"/>
                  </a:cubicBezTo>
                  <a:cubicBezTo>
                    <a:pt x="3460653" y="1730326"/>
                    <a:pt x="3516923" y="1348154"/>
                    <a:pt x="3559126" y="1153551"/>
                  </a:cubicBezTo>
                  <a:cubicBezTo>
                    <a:pt x="3601329" y="958948"/>
                    <a:pt x="3629465" y="562708"/>
                    <a:pt x="3671668" y="562708"/>
                  </a:cubicBezTo>
                  <a:cubicBezTo>
                    <a:pt x="3713871" y="562708"/>
                    <a:pt x="3767797" y="956603"/>
                    <a:pt x="3812345" y="1153551"/>
                  </a:cubicBezTo>
                  <a:cubicBezTo>
                    <a:pt x="3856893" y="1350499"/>
                    <a:pt x="3899096" y="1744394"/>
                    <a:pt x="3938954" y="1744394"/>
                  </a:cubicBezTo>
                  <a:cubicBezTo>
                    <a:pt x="3978812" y="1744394"/>
                    <a:pt x="4011638" y="1345809"/>
                    <a:pt x="4051496" y="1153551"/>
                  </a:cubicBezTo>
                  <a:cubicBezTo>
                    <a:pt x="4091354" y="961293"/>
                    <a:pt x="4133557" y="588498"/>
                    <a:pt x="4178105" y="590843"/>
                  </a:cubicBezTo>
                  <a:cubicBezTo>
                    <a:pt x="4222653" y="593188"/>
                    <a:pt x="4274234" y="975361"/>
                    <a:pt x="4318782" y="1167619"/>
                  </a:cubicBezTo>
                  <a:cubicBezTo>
                    <a:pt x="4363330" y="1359877"/>
                    <a:pt x="4403188" y="1746739"/>
                    <a:pt x="4445391" y="1744394"/>
                  </a:cubicBezTo>
                  <a:cubicBezTo>
                    <a:pt x="4487594" y="1742049"/>
                    <a:pt x="4572000" y="1153551"/>
                    <a:pt x="4572000" y="1153551"/>
                  </a:cubicBezTo>
                  <a:cubicBezTo>
                    <a:pt x="4614203" y="956603"/>
                    <a:pt x="4656407" y="562708"/>
                    <a:pt x="4698610" y="562708"/>
                  </a:cubicBezTo>
                  <a:cubicBezTo>
                    <a:pt x="4740813" y="562708"/>
                    <a:pt x="4783016" y="961292"/>
                    <a:pt x="4825219" y="1153551"/>
                  </a:cubicBezTo>
                  <a:cubicBezTo>
                    <a:pt x="4867422" y="1345810"/>
                    <a:pt x="4909625" y="1718604"/>
                    <a:pt x="4951828" y="1716259"/>
                  </a:cubicBezTo>
                  <a:cubicBezTo>
                    <a:pt x="4994031" y="1713914"/>
                    <a:pt x="5038579" y="1329397"/>
                    <a:pt x="5078437" y="1139483"/>
                  </a:cubicBezTo>
                  <a:cubicBezTo>
                    <a:pt x="5118295" y="949569"/>
                    <a:pt x="5148776" y="572087"/>
                    <a:pt x="5190979" y="576776"/>
                  </a:cubicBezTo>
                  <a:cubicBezTo>
                    <a:pt x="5233182" y="581465"/>
                    <a:pt x="5289453" y="975361"/>
                    <a:pt x="5331656" y="1167619"/>
                  </a:cubicBezTo>
                  <a:cubicBezTo>
                    <a:pt x="5373859" y="1359877"/>
                    <a:pt x="5401994" y="1732671"/>
                    <a:pt x="5444197" y="1730326"/>
                  </a:cubicBezTo>
                  <a:cubicBezTo>
                    <a:pt x="5486400" y="1727981"/>
                    <a:pt x="5540326" y="1345809"/>
                    <a:pt x="5584874" y="1153551"/>
                  </a:cubicBezTo>
                  <a:cubicBezTo>
                    <a:pt x="5629422" y="961293"/>
                    <a:pt x="5666935" y="576776"/>
                    <a:pt x="5711483" y="576776"/>
                  </a:cubicBezTo>
                  <a:cubicBezTo>
                    <a:pt x="5756031" y="576776"/>
                    <a:pt x="5809957" y="961293"/>
                    <a:pt x="5852160" y="1153551"/>
                  </a:cubicBezTo>
                  <a:cubicBezTo>
                    <a:pt x="5894363" y="1345809"/>
                    <a:pt x="5924844" y="1730326"/>
                    <a:pt x="5964702" y="1730326"/>
                  </a:cubicBezTo>
                  <a:cubicBezTo>
                    <a:pt x="6004560" y="1730326"/>
                    <a:pt x="6051453" y="1345809"/>
                    <a:pt x="6091311" y="1153551"/>
                  </a:cubicBezTo>
                  <a:cubicBezTo>
                    <a:pt x="6131170" y="961293"/>
                    <a:pt x="6161650" y="576776"/>
                    <a:pt x="6203853" y="576776"/>
                  </a:cubicBezTo>
                  <a:cubicBezTo>
                    <a:pt x="6246056" y="576776"/>
                    <a:pt x="6299982" y="961293"/>
                    <a:pt x="6344530" y="1153551"/>
                  </a:cubicBezTo>
                  <a:cubicBezTo>
                    <a:pt x="6389078" y="1345809"/>
                    <a:pt x="6428936" y="1732671"/>
                    <a:pt x="6471139" y="1730326"/>
                  </a:cubicBezTo>
                  <a:cubicBezTo>
                    <a:pt x="6513342" y="1727981"/>
                    <a:pt x="6557890" y="1334086"/>
                    <a:pt x="6597748" y="1139483"/>
                  </a:cubicBezTo>
                  <a:cubicBezTo>
                    <a:pt x="6637607" y="944880"/>
                    <a:pt x="6668087" y="560363"/>
                    <a:pt x="6710290" y="562708"/>
                  </a:cubicBezTo>
                  <a:cubicBezTo>
                    <a:pt x="6752493" y="565053"/>
                    <a:pt x="6811108" y="961293"/>
                    <a:pt x="6850966" y="1153551"/>
                  </a:cubicBezTo>
                  <a:cubicBezTo>
                    <a:pt x="6890824" y="1345809"/>
                    <a:pt x="6907237" y="1716259"/>
                    <a:pt x="6949440" y="1716259"/>
                  </a:cubicBezTo>
                  <a:cubicBezTo>
                    <a:pt x="6991643" y="1716259"/>
                    <a:pt x="7059637" y="1343465"/>
                    <a:pt x="7104185" y="1153551"/>
                  </a:cubicBezTo>
                  <a:cubicBezTo>
                    <a:pt x="7148733" y="963637"/>
                    <a:pt x="7172178" y="576776"/>
                    <a:pt x="7216726" y="576776"/>
                  </a:cubicBezTo>
                  <a:cubicBezTo>
                    <a:pt x="7261274" y="576776"/>
                    <a:pt x="7329268" y="961293"/>
                    <a:pt x="7371471" y="1153551"/>
                  </a:cubicBezTo>
                  <a:cubicBezTo>
                    <a:pt x="7413674" y="1345809"/>
                    <a:pt x="7430087" y="1732671"/>
                    <a:pt x="7469945" y="1730326"/>
                  </a:cubicBezTo>
                  <a:cubicBezTo>
                    <a:pt x="7509804" y="1727981"/>
                    <a:pt x="7570764" y="1331741"/>
                    <a:pt x="7610622" y="1139483"/>
                  </a:cubicBezTo>
                  <a:cubicBezTo>
                    <a:pt x="7650481" y="947225"/>
                    <a:pt x="7666893" y="576776"/>
                    <a:pt x="7709096" y="576776"/>
                  </a:cubicBezTo>
                  <a:cubicBezTo>
                    <a:pt x="7751299" y="576776"/>
                    <a:pt x="7816948" y="949569"/>
                    <a:pt x="7863840" y="1139483"/>
                  </a:cubicBezTo>
                  <a:cubicBezTo>
                    <a:pt x="7910732" y="1329397"/>
                    <a:pt x="7948247" y="1716259"/>
                    <a:pt x="7990450" y="1716259"/>
                  </a:cubicBezTo>
                  <a:cubicBezTo>
                    <a:pt x="8032653" y="1716259"/>
                    <a:pt x="8077201" y="1331741"/>
                    <a:pt x="8117059" y="1139483"/>
                  </a:cubicBezTo>
                  <a:cubicBezTo>
                    <a:pt x="8156917" y="947225"/>
                    <a:pt x="8187397" y="562708"/>
                    <a:pt x="8229600" y="562708"/>
                  </a:cubicBezTo>
                  <a:cubicBezTo>
                    <a:pt x="8271803" y="562708"/>
                    <a:pt x="8321040" y="851095"/>
                    <a:pt x="8370277" y="113948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14" name="Forma livre 71">
              <a:extLst>
                <a:ext uri="{FF2B5EF4-FFF2-40B4-BE49-F238E27FC236}">
                  <a16:creationId xmlns:a16="http://schemas.microsoft.com/office/drawing/2014/main" id="{099E1644-7E85-40A1-8C14-E2753AC43C81}"/>
                </a:ext>
              </a:extLst>
            </p:cNvPr>
            <p:cNvSpPr/>
            <p:nvPr/>
          </p:nvSpPr>
          <p:spPr>
            <a:xfrm>
              <a:off x="3050337" y="2107806"/>
              <a:ext cx="2461846" cy="2293034"/>
            </a:xfrm>
            <a:custGeom>
              <a:avLst/>
              <a:gdLst>
                <a:gd name="connsiteX0" fmla="*/ 0 w 8370277"/>
                <a:gd name="connsiteY0" fmla="*/ 1167619 h 2293034"/>
                <a:gd name="connsiteX1" fmla="*/ 140677 w 8370277"/>
                <a:gd name="connsiteY1" fmla="*/ 773723 h 2293034"/>
                <a:gd name="connsiteX2" fmla="*/ 239151 w 8370277"/>
                <a:gd name="connsiteY2" fmla="*/ 1167619 h 2293034"/>
                <a:gd name="connsiteX3" fmla="*/ 365760 w 8370277"/>
                <a:gd name="connsiteY3" fmla="*/ 1533379 h 2293034"/>
                <a:gd name="connsiteX4" fmla="*/ 492370 w 8370277"/>
                <a:gd name="connsiteY4" fmla="*/ 1167619 h 2293034"/>
                <a:gd name="connsiteX5" fmla="*/ 647114 w 8370277"/>
                <a:gd name="connsiteY5" fmla="*/ 576776 h 2293034"/>
                <a:gd name="connsiteX6" fmla="*/ 745588 w 8370277"/>
                <a:gd name="connsiteY6" fmla="*/ 1153551 h 2293034"/>
                <a:gd name="connsiteX7" fmla="*/ 872197 w 8370277"/>
                <a:gd name="connsiteY7" fmla="*/ 1744394 h 2293034"/>
                <a:gd name="connsiteX8" fmla="*/ 1026942 w 8370277"/>
                <a:gd name="connsiteY8" fmla="*/ 1139483 h 2293034"/>
                <a:gd name="connsiteX9" fmla="*/ 1153551 w 8370277"/>
                <a:gd name="connsiteY9" fmla="*/ 379828 h 2293034"/>
                <a:gd name="connsiteX10" fmla="*/ 1266093 w 8370277"/>
                <a:gd name="connsiteY10" fmla="*/ 1153551 h 2293034"/>
                <a:gd name="connsiteX11" fmla="*/ 1378634 w 8370277"/>
                <a:gd name="connsiteY11" fmla="*/ 1941342 h 2293034"/>
                <a:gd name="connsiteX12" fmla="*/ 1533379 w 8370277"/>
                <a:gd name="connsiteY12" fmla="*/ 1153551 h 2293034"/>
                <a:gd name="connsiteX13" fmla="*/ 1645920 w 8370277"/>
                <a:gd name="connsiteY13" fmla="*/ 196948 h 2293034"/>
                <a:gd name="connsiteX14" fmla="*/ 1772530 w 8370277"/>
                <a:gd name="connsiteY14" fmla="*/ 1153551 h 2293034"/>
                <a:gd name="connsiteX15" fmla="*/ 1885071 w 8370277"/>
                <a:gd name="connsiteY15" fmla="*/ 2124222 h 2293034"/>
                <a:gd name="connsiteX16" fmla="*/ 2025748 w 8370277"/>
                <a:gd name="connsiteY16" fmla="*/ 1153551 h 2293034"/>
                <a:gd name="connsiteX17" fmla="*/ 2152357 w 8370277"/>
                <a:gd name="connsiteY17" fmla="*/ 0 h 2293034"/>
                <a:gd name="connsiteX18" fmla="*/ 2278966 w 8370277"/>
                <a:gd name="connsiteY18" fmla="*/ 1153551 h 2293034"/>
                <a:gd name="connsiteX19" fmla="*/ 2405576 w 8370277"/>
                <a:gd name="connsiteY19" fmla="*/ 2293034 h 2293034"/>
                <a:gd name="connsiteX20" fmla="*/ 2546253 w 8370277"/>
                <a:gd name="connsiteY20" fmla="*/ 1153551 h 2293034"/>
                <a:gd name="connsiteX21" fmla="*/ 2630659 w 8370277"/>
                <a:gd name="connsiteY21" fmla="*/ 576776 h 2293034"/>
                <a:gd name="connsiteX22" fmla="*/ 2785403 w 8370277"/>
                <a:gd name="connsiteY22" fmla="*/ 1167619 h 2293034"/>
                <a:gd name="connsiteX23" fmla="*/ 2897945 w 8370277"/>
                <a:gd name="connsiteY23" fmla="*/ 1730326 h 2293034"/>
                <a:gd name="connsiteX24" fmla="*/ 3038622 w 8370277"/>
                <a:gd name="connsiteY24" fmla="*/ 1139483 h 2293034"/>
                <a:gd name="connsiteX25" fmla="*/ 3151163 w 8370277"/>
                <a:gd name="connsiteY25" fmla="*/ 576776 h 2293034"/>
                <a:gd name="connsiteX26" fmla="*/ 3305908 w 8370277"/>
                <a:gd name="connsiteY26" fmla="*/ 1153551 h 2293034"/>
                <a:gd name="connsiteX27" fmla="*/ 3418450 w 8370277"/>
                <a:gd name="connsiteY27" fmla="*/ 1730326 h 2293034"/>
                <a:gd name="connsiteX28" fmla="*/ 3559126 w 8370277"/>
                <a:gd name="connsiteY28" fmla="*/ 1153551 h 2293034"/>
                <a:gd name="connsiteX29" fmla="*/ 3671668 w 8370277"/>
                <a:gd name="connsiteY29" fmla="*/ 562708 h 2293034"/>
                <a:gd name="connsiteX30" fmla="*/ 3812345 w 8370277"/>
                <a:gd name="connsiteY30" fmla="*/ 1153551 h 2293034"/>
                <a:gd name="connsiteX31" fmla="*/ 3938954 w 8370277"/>
                <a:gd name="connsiteY31" fmla="*/ 1744394 h 2293034"/>
                <a:gd name="connsiteX32" fmla="*/ 4051496 w 8370277"/>
                <a:gd name="connsiteY32" fmla="*/ 1153551 h 2293034"/>
                <a:gd name="connsiteX33" fmla="*/ 4178105 w 8370277"/>
                <a:gd name="connsiteY33" fmla="*/ 590843 h 2293034"/>
                <a:gd name="connsiteX34" fmla="*/ 4318782 w 8370277"/>
                <a:gd name="connsiteY34" fmla="*/ 1167619 h 2293034"/>
                <a:gd name="connsiteX35" fmla="*/ 4445391 w 8370277"/>
                <a:gd name="connsiteY35" fmla="*/ 1744394 h 2293034"/>
                <a:gd name="connsiteX36" fmla="*/ 4572000 w 8370277"/>
                <a:gd name="connsiteY36" fmla="*/ 1153551 h 2293034"/>
                <a:gd name="connsiteX37" fmla="*/ 4698610 w 8370277"/>
                <a:gd name="connsiteY37" fmla="*/ 562708 h 2293034"/>
                <a:gd name="connsiteX38" fmla="*/ 4825219 w 8370277"/>
                <a:gd name="connsiteY38" fmla="*/ 1153551 h 2293034"/>
                <a:gd name="connsiteX39" fmla="*/ 4951828 w 8370277"/>
                <a:gd name="connsiteY39" fmla="*/ 1716259 h 2293034"/>
                <a:gd name="connsiteX40" fmla="*/ 5078437 w 8370277"/>
                <a:gd name="connsiteY40" fmla="*/ 1139483 h 2293034"/>
                <a:gd name="connsiteX41" fmla="*/ 5190979 w 8370277"/>
                <a:gd name="connsiteY41" fmla="*/ 576776 h 2293034"/>
                <a:gd name="connsiteX42" fmla="*/ 5331656 w 8370277"/>
                <a:gd name="connsiteY42" fmla="*/ 1167619 h 2293034"/>
                <a:gd name="connsiteX43" fmla="*/ 5444197 w 8370277"/>
                <a:gd name="connsiteY43" fmla="*/ 1730326 h 2293034"/>
                <a:gd name="connsiteX44" fmla="*/ 5584874 w 8370277"/>
                <a:gd name="connsiteY44" fmla="*/ 1153551 h 2293034"/>
                <a:gd name="connsiteX45" fmla="*/ 5711483 w 8370277"/>
                <a:gd name="connsiteY45" fmla="*/ 576776 h 2293034"/>
                <a:gd name="connsiteX46" fmla="*/ 5852160 w 8370277"/>
                <a:gd name="connsiteY46" fmla="*/ 1153551 h 2293034"/>
                <a:gd name="connsiteX47" fmla="*/ 5964702 w 8370277"/>
                <a:gd name="connsiteY47" fmla="*/ 1730326 h 2293034"/>
                <a:gd name="connsiteX48" fmla="*/ 6091311 w 8370277"/>
                <a:gd name="connsiteY48" fmla="*/ 1153551 h 2293034"/>
                <a:gd name="connsiteX49" fmla="*/ 6203853 w 8370277"/>
                <a:gd name="connsiteY49" fmla="*/ 576776 h 2293034"/>
                <a:gd name="connsiteX50" fmla="*/ 6344530 w 8370277"/>
                <a:gd name="connsiteY50" fmla="*/ 1153551 h 2293034"/>
                <a:gd name="connsiteX51" fmla="*/ 6471139 w 8370277"/>
                <a:gd name="connsiteY51" fmla="*/ 1730326 h 2293034"/>
                <a:gd name="connsiteX52" fmla="*/ 6597748 w 8370277"/>
                <a:gd name="connsiteY52" fmla="*/ 1139483 h 2293034"/>
                <a:gd name="connsiteX53" fmla="*/ 6710290 w 8370277"/>
                <a:gd name="connsiteY53" fmla="*/ 562708 h 2293034"/>
                <a:gd name="connsiteX54" fmla="*/ 6850966 w 8370277"/>
                <a:gd name="connsiteY54" fmla="*/ 1153551 h 2293034"/>
                <a:gd name="connsiteX55" fmla="*/ 6949440 w 8370277"/>
                <a:gd name="connsiteY55" fmla="*/ 1716259 h 2293034"/>
                <a:gd name="connsiteX56" fmla="*/ 7104185 w 8370277"/>
                <a:gd name="connsiteY56" fmla="*/ 1153551 h 2293034"/>
                <a:gd name="connsiteX57" fmla="*/ 7216726 w 8370277"/>
                <a:gd name="connsiteY57" fmla="*/ 576776 h 2293034"/>
                <a:gd name="connsiteX58" fmla="*/ 7371471 w 8370277"/>
                <a:gd name="connsiteY58" fmla="*/ 1153551 h 2293034"/>
                <a:gd name="connsiteX59" fmla="*/ 7469945 w 8370277"/>
                <a:gd name="connsiteY59" fmla="*/ 1730326 h 2293034"/>
                <a:gd name="connsiteX60" fmla="*/ 7610622 w 8370277"/>
                <a:gd name="connsiteY60" fmla="*/ 1139483 h 2293034"/>
                <a:gd name="connsiteX61" fmla="*/ 7709096 w 8370277"/>
                <a:gd name="connsiteY61" fmla="*/ 576776 h 2293034"/>
                <a:gd name="connsiteX62" fmla="*/ 7863840 w 8370277"/>
                <a:gd name="connsiteY62" fmla="*/ 1139483 h 2293034"/>
                <a:gd name="connsiteX63" fmla="*/ 7990450 w 8370277"/>
                <a:gd name="connsiteY63" fmla="*/ 1716259 h 2293034"/>
                <a:gd name="connsiteX64" fmla="*/ 8117059 w 8370277"/>
                <a:gd name="connsiteY64" fmla="*/ 1139483 h 2293034"/>
                <a:gd name="connsiteX65" fmla="*/ 8229600 w 8370277"/>
                <a:gd name="connsiteY65" fmla="*/ 562708 h 2293034"/>
                <a:gd name="connsiteX66" fmla="*/ 8370277 w 8370277"/>
                <a:gd name="connsiteY66" fmla="*/ 1139483 h 22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370277" h="2293034">
                  <a:moveTo>
                    <a:pt x="0" y="1167619"/>
                  </a:moveTo>
                  <a:cubicBezTo>
                    <a:pt x="50409" y="970671"/>
                    <a:pt x="100819" y="773723"/>
                    <a:pt x="140677" y="773723"/>
                  </a:cubicBezTo>
                  <a:cubicBezTo>
                    <a:pt x="180535" y="773723"/>
                    <a:pt x="201637" y="1041010"/>
                    <a:pt x="239151" y="1167619"/>
                  </a:cubicBezTo>
                  <a:cubicBezTo>
                    <a:pt x="276665" y="1294228"/>
                    <a:pt x="323557" y="1533379"/>
                    <a:pt x="365760" y="1533379"/>
                  </a:cubicBezTo>
                  <a:cubicBezTo>
                    <a:pt x="407963" y="1533379"/>
                    <a:pt x="445478" y="1327053"/>
                    <a:pt x="492370" y="1167619"/>
                  </a:cubicBezTo>
                  <a:cubicBezTo>
                    <a:pt x="539262" y="1008185"/>
                    <a:pt x="604911" y="579121"/>
                    <a:pt x="647114" y="576776"/>
                  </a:cubicBezTo>
                  <a:cubicBezTo>
                    <a:pt x="689317" y="574431"/>
                    <a:pt x="708074" y="958948"/>
                    <a:pt x="745588" y="1153551"/>
                  </a:cubicBezTo>
                  <a:cubicBezTo>
                    <a:pt x="783102" y="1348154"/>
                    <a:pt x="825305" y="1746739"/>
                    <a:pt x="872197" y="1744394"/>
                  </a:cubicBezTo>
                  <a:cubicBezTo>
                    <a:pt x="919089" y="1742049"/>
                    <a:pt x="980050" y="1366911"/>
                    <a:pt x="1026942" y="1139483"/>
                  </a:cubicBezTo>
                  <a:cubicBezTo>
                    <a:pt x="1073834" y="912055"/>
                    <a:pt x="1113693" y="377483"/>
                    <a:pt x="1153551" y="379828"/>
                  </a:cubicBezTo>
                  <a:cubicBezTo>
                    <a:pt x="1193410" y="382173"/>
                    <a:pt x="1228579" y="893299"/>
                    <a:pt x="1266093" y="1153551"/>
                  </a:cubicBezTo>
                  <a:cubicBezTo>
                    <a:pt x="1303607" y="1413803"/>
                    <a:pt x="1334086" y="1941342"/>
                    <a:pt x="1378634" y="1941342"/>
                  </a:cubicBezTo>
                  <a:cubicBezTo>
                    <a:pt x="1423182" y="1941342"/>
                    <a:pt x="1488831" y="1444283"/>
                    <a:pt x="1533379" y="1153551"/>
                  </a:cubicBezTo>
                  <a:cubicBezTo>
                    <a:pt x="1577927" y="862819"/>
                    <a:pt x="1606062" y="196948"/>
                    <a:pt x="1645920" y="196948"/>
                  </a:cubicBezTo>
                  <a:cubicBezTo>
                    <a:pt x="1685778" y="196948"/>
                    <a:pt x="1732672" y="832339"/>
                    <a:pt x="1772530" y="1153551"/>
                  </a:cubicBezTo>
                  <a:cubicBezTo>
                    <a:pt x="1812388" y="1474763"/>
                    <a:pt x="1842868" y="2124222"/>
                    <a:pt x="1885071" y="2124222"/>
                  </a:cubicBezTo>
                  <a:cubicBezTo>
                    <a:pt x="1927274" y="2124222"/>
                    <a:pt x="1981200" y="1507588"/>
                    <a:pt x="2025748" y="1153551"/>
                  </a:cubicBezTo>
                  <a:cubicBezTo>
                    <a:pt x="2070296" y="799514"/>
                    <a:pt x="2110154" y="0"/>
                    <a:pt x="2152357" y="0"/>
                  </a:cubicBezTo>
                  <a:cubicBezTo>
                    <a:pt x="2194560" y="0"/>
                    <a:pt x="2236763" y="771379"/>
                    <a:pt x="2278966" y="1153551"/>
                  </a:cubicBezTo>
                  <a:cubicBezTo>
                    <a:pt x="2321169" y="1535723"/>
                    <a:pt x="2361028" y="2293034"/>
                    <a:pt x="2405576" y="2293034"/>
                  </a:cubicBezTo>
                  <a:cubicBezTo>
                    <a:pt x="2450124" y="2293034"/>
                    <a:pt x="2508739" y="1439594"/>
                    <a:pt x="2546253" y="1153551"/>
                  </a:cubicBezTo>
                  <a:cubicBezTo>
                    <a:pt x="2583767" y="867508"/>
                    <a:pt x="2590801" y="574431"/>
                    <a:pt x="2630659" y="576776"/>
                  </a:cubicBezTo>
                  <a:cubicBezTo>
                    <a:pt x="2670517" y="579121"/>
                    <a:pt x="2740855" y="975361"/>
                    <a:pt x="2785403" y="1167619"/>
                  </a:cubicBezTo>
                  <a:cubicBezTo>
                    <a:pt x="2829951" y="1359877"/>
                    <a:pt x="2855742" y="1735015"/>
                    <a:pt x="2897945" y="1730326"/>
                  </a:cubicBezTo>
                  <a:cubicBezTo>
                    <a:pt x="2940148" y="1725637"/>
                    <a:pt x="2996419" y="1331741"/>
                    <a:pt x="3038622" y="1139483"/>
                  </a:cubicBezTo>
                  <a:cubicBezTo>
                    <a:pt x="3080825" y="947225"/>
                    <a:pt x="3106615" y="574431"/>
                    <a:pt x="3151163" y="576776"/>
                  </a:cubicBezTo>
                  <a:cubicBezTo>
                    <a:pt x="3195711" y="579121"/>
                    <a:pt x="3261360" y="961293"/>
                    <a:pt x="3305908" y="1153551"/>
                  </a:cubicBezTo>
                  <a:cubicBezTo>
                    <a:pt x="3350456" y="1345809"/>
                    <a:pt x="3376247" y="1730326"/>
                    <a:pt x="3418450" y="1730326"/>
                  </a:cubicBezTo>
                  <a:cubicBezTo>
                    <a:pt x="3460653" y="1730326"/>
                    <a:pt x="3516923" y="1348154"/>
                    <a:pt x="3559126" y="1153551"/>
                  </a:cubicBezTo>
                  <a:cubicBezTo>
                    <a:pt x="3601329" y="958948"/>
                    <a:pt x="3629465" y="562708"/>
                    <a:pt x="3671668" y="562708"/>
                  </a:cubicBezTo>
                  <a:cubicBezTo>
                    <a:pt x="3713871" y="562708"/>
                    <a:pt x="3767797" y="956603"/>
                    <a:pt x="3812345" y="1153551"/>
                  </a:cubicBezTo>
                  <a:cubicBezTo>
                    <a:pt x="3856893" y="1350499"/>
                    <a:pt x="3899096" y="1744394"/>
                    <a:pt x="3938954" y="1744394"/>
                  </a:cubicBezTo>
                  <a:cubicBezTo>
                    <a:pt x="3978812" y="1744394"/>
                    <a:pt x="4011638" y="1345809"/>
                    <a:pt x="4051496" y="1153551"/>
                  </a:cubicBezTo>
                  <a:cubicBezTo>
                    <a:pt x="4091354" y="961293"/>
                    <a:pt x="4133557" y="588498"/>
                    <a:pt x="4178105" y="590843"/>
                  </a:cubicBezTo>
                  <a:cubicBezTo>
                    <a:pt x="4222653" y="593188"/>
                    <a:pt x="4274234" y="975361"/>
                    <a:pt x="4318782" y="1167619"/>
                  </a:cubicBezTo>
                  <a:cubicBezTo>
                    <a:pt x="4363330" y="1359877"/>
                    <a:pt x="4403188" y="1746739"/>
                    <a:pt x="4445391" y="1744394"/>
                  </a:cubicBezTo>
                  <a:cubicBezTo>
                    <a:pt x="4487594" y="1742049"/>
                    <a:pt x="4572000" y="1153551"/>
                    <a:pt x="4572000" y="1153551"/>
                  </a:cubicBezTo>
                  <a:cubicBezTo>
                    <a:pt x="4614203" y="956603"/>
                    <a:pt x="4656407" y="562708"/>
                    <a:pt x="4698610" y="562708"/>
                  </a:cubicBezTo>
                  <a:cubicBezTo>
                    <a:pt x="4740813" y="562708"/>
                    <a:pt x="4783016" y="961292"/>
                    <a:pt x="4825219" y="1153551"/>
                  </a:cubicBezTo>
                  <a:cubicBezTo>
                    <a:pt x="4867422" y="1345810"/>
                    <a:pt x="4909625" y="1718604"/>
                    <a:pt x="4951828" y="1716259"/>
                  </a:cubicBezTo>
                  <a:cubicBezTo>
                    <a:pt x="4994031" y="1713914"/>
                    <a:pt x="5038579" y="1329397"/>
                    <a:pt x="5078437" y="1139483"/>
                  </a:cubicBezTo>
                  <a:cubicBezTo>
                    <a:pt x="5118295" y="949569"/>
                    <a:pt x="5148776" y="572087"/>
                    <a:pt x="5190979" y="576776"/>
                  </a:cubicBezTo>
                  <a:cubicBezTo>
                    <a:pt x="5233182" y="581465"/>
                    <a:pt x="5289453" y="975361"/>
                    <a:pt x="5331656" y="1167619"/>
                  </a:cubicBezTo>
                  <a:cubicBezTo>
                    <a:pt x="5373859" y="1359877"/>
                    <a:pt x="5401994" y="1732671"/>
                    <a:pt x="5444197" y="1730326"/>
                  </a:cubicBezTo>
                  <a:cubicBezTo>
                    <a:pt x="5486400" y="1727981"/>
                    <a:pt x="5540326" y="1345809"/>
                    <a:pt x="5584874" y="1153551"/>
                  </a:cubicBezTo>
                  <a:cubicBezTo>
                    <a:pt x="5629422" y="961293"/>
                    <a:pt x="5666935" y="576776"/>
                    <a:pt x="5711483" y="576776"/>
                  </a:cubicBezTo>
                  <a:cubicBezTo>
                    <a:pt x="5756031" y="576776"/>
                    <a:pt x="5809957" y="961293"/>
                    <a:pt x="5852160" y="1153551"/>
                  </a:cubicBezTo>
                  <a:cubicBezTo>
                    <a:pt x="5894363" y="1345809"/>
                    <a:pt x="5924844" y="1730326"/>
                    <a:pt x="5964702" y="1730326"/>
                  </a:cubicBezTo>
                  <a:cubicBezTo>
                    <a:pt x="6004560" y="1730326"/>
                    <a:pt x="6051453" y="1345809"/>
                    <a:pt x="6091311" y="1153551"/>
                  </a:cubicBezTo>
                  <a:cubicBezTo>
                    <a:pt x="6131170" y="961293"/>
                    <a:pt x="6161650" y="576776"/>
                    <a:pt x="6203853" y="576776"/>
                  </a:cubicBezTo>
                  <a:cubicBezTo>
                    <a:pt x="6246056" y="576776"/>
                    <a:pt x="6299982" y="961293"/>
                    <a:pt x="6344530" y="1153551"/>
                  </a:cubicBezTo>
                  <a:cubicBezTo>
                    <a:pt x="6389078" y="1345809"/>
                    <a:pt x="6428936" y="1732671"/>
                    <a:pt x="6471139" y="1730326"/>
                  </a:cubicBezTo>
                  <a:cubicBezTo>
                    <a:pt x="6513342" y="1727981"/>
                    <a:pt x="6557890" y="1334086"/>
                    <a:pt x="6597748" y="1139483"/>
                  </a:cubicBezTo>
                  <a:cubicBezTo>
                    <a:pt x="6637607" y="944880"/>
                    <a:pt x="6668087" y="560363"/>
                    <a:pt x="6710290" y="562708"/>
                  </a:cubicBezTo>
                  <a:cubicBezTo>
                    <a:pt x="6752493" y="565053"/>
                    <a:pt x="6811108" y="961293"/>
                    <a:pt x="6850966" y="1153551"/>
                  </a:cubicBezTo>
                  <a:cubicBezTo>
                    <a:pt x="6890824" y="1345809"/>
                    <a:pt x="6907237" y="1716259"/>
                    <a:pt x="6949440" y="1716259"/>
                  </a:cubicBezTo>
                  <a:cubicBezTo>
                    <a:pt x="6991643" y="1716259"/>
                    <a:pt x="7059637" y="1343465"/>
                    <a:pt x="7104185" y="1153551"/>
                  </a:cubicBezTo>
                  <a:cubicBezTo>
                    <a:pt x="7148733" y="963637"/>
                    <a:pt x="7172178" y="576776"/>
                    <a:pt x="7216726" y="576776"/>
                  </a:cubicBezTo>
                  <a:cubicBezTo>
                    <a:pt x="7261274" y="576776"/>
                    <a:pt x="7329268" y="961293"/>
                    <a:pt x="7371471" y="1153551"/>
                  </a:cubicBezTo>
                  <a:cubicBezTo>
                    <a:pt x="7413674" y="1345809"/>
                    <a:pt x="7430087" y="1732671"/>
                    <a:pt x="7469945" y="1730326"/>
                  </a:cubicBezTo>
                  <a:cubicBezTo>
                    <a:pt x="7509804" y="1727981"/>
                    <a:pt x="7570764" y="1331741"/>
                    <a:pt x="7610622" y="1139483"/>
                  </a:cubicBezTo>
                  <a:cubicBezTo>
                    <a:pt x="7650481" y="947225"/>
                    <a:pt x="7666893" y="576776"/>
                    <a:pt x="7709096" y="576776"/>
                  </a:cubicBezTo>
                  <a:cubicBezTo>
                    <a:pt x="7751299" y="576776"/>
                    <a:pt x="7816948" y="949569"/>
                    <a:pt x="7863840" y="1139483"/>
                  </a:cubicBezTo>
                  <a:cubicBezTo>
                    <a:pt x="7910732" y="1329397"/>
                    <a:pt x="7948247" y="1716259"/>
                    <a:pt x="7990450" y="1716259"/>
                  </a:cubicBezTo>
                  <a:cubicBezTo>
                    <a:pt x="8032653" y="1716259"/>
                    <a:pt x="8077201" y="1331741"/>
                    <a:pt x="8117059" y="1139483"/>
                  </a:cubicBezTo>
                  <a:cubicBezTo>
                    <a:pt x="8156917" y="947225"/>
                    <a:pt x="8187397" y="562708"/>
                    <a:pt x="8229600" y="562708"/>
                  </a:cubicBezTo>
                  <a:cubicBezTo>
                    <a:pt x="8271803" y="562708"/>
                    <a:pt x="8321040" y="851095"/>
                    <a:pt x="8370277" y="113948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16" name="Forma livre 73">
              <a:extLst>
                <a:ext uri="{FF2B5EF4-FFF2-40B4-BE49-F238E27FC236}">
                  <a16:creationId xmlns:a16="http://schemas.microsoft.com/office/drawing/2014/main" id="{A06532CA-7207-4D59-8E6D-5DF212F07BC1}"/>
                </a:ext>
              </a:extLst>
            </p:cNvPr>
            <p:cNvSpPr/>
            <p:nvPr/>
          </p:nvSpPr>
          <p:spPr>
            <a:xfrm>
              <a:off x="8070161" y="2105460"/>
              <a:ext cx="2461846" cy="2293034"/>
            </a:xfrm>
            <a:custGeom>
              <a:avLst/>
              <a:gdLst>
                <a:gd name="connsiteX0" fmla="*/ 0 w 8370277"/>
                <a:gd name="connsiteY0" fmla="*/ 1167619 h 2293034"/>
                <a:gd name="connsiteX1" fmla="*/ 140677 w 8370277"/>
                <a:gd name="connsiteY1" fmla="*/ 773723 h 2293034"/>
                <a:gd name="connsiteX2" fmla="*/ 239151 w 8370277"/>
                <a:gd name="connsiteY2" fmla="*/ 1167619 h 2293034"/>
                <a:gd name="connsiteX3" fmla="*/ 365760 w 8370277"/>
                <a:gd name="connsiteY3" fmla="*/ 1533379 h 2293034"/>
                <a:gd name="connsiteX4" fmla="*/ 492370 w 8370277"/>
                <a:gd name="connsiteY4" fmla="*/ 1167619 h 2293034"/>
                <a:gd name="connsiteX5" fmla="*/ 647114 w 8370277"/>
                <a:gd name="connsiteY5" fmla="*/ 576776 h 2293034"/>
                <a:gd name="connsiteX6" fmla="*/ 745588 w 8370277"/>
                <a:gd name="connsiteY6" fmla="*/ 1153551 h 2293034"/>
                <a:gd name="connsiteX7" fmla="*/ 872197 w 8370277"/>
                <a:gd name="connsiteY7" fmla="*/ 1744394 h 2293034"/>
                <a:gd name="connsiteX8" fmla="*/ 1026942 w 8370277"/>
                <a:gd name="connsiteY8" fmla="*/ 1139483 h 2293034"/>
                <a:gd name="connsiteX9" fmla="*/ 1153551 w 8370277"/>
                <a:gd name="connsiteY9" fmla="*/ 379828 h 2293034"/>
                <a:gd name="connsiteX10" fmla="*/ 1266093 w 8370277"/>
                <a:gd name="connsiteY10" fmla="*/ 1153551 h 2293034"/>
                <a:gd name="connsiteX11" fmla="*/ 1378634 w 8370277"/>
                <a:gd name="connsiteY11" fmla="*/ 1941342 h 2293034"/>
                <a:gd name="connsiteX12" fmla="*/ 1533379 w 8370277"/>
                <a:gd name="connsiteY12" fmla="*/ 1153551 h 2293034"/>
                <a:gd name="connsiteX13" fmla="*/ 1645920 w 8370277"/>
                <a:gd name="connsiteY13" fmla="*/ 196948 h 2293034"/>
                <a:gd name="connsiteX14" fmla="*/ 1772530 w 8370277"/>
                <a:gd name="connsiteY14" fmla="*/ 1153551 h 2293034"/>
                <a:gd name="connsiteX15" fmla="*/ 1885071 w 8370277"/>
                <a:gd name="connsiteY15" fmla="*/ 2124222 h 2293034"/>
                <a:gd name="connsiteX16" fmla="*/ 2025748 w 8370277"/>
                <a:gd name="connsiteY16" fmla="*/ 1153551 h 2293034"/>
                <a:gd name="connsiteX17" fmla="*/ 2152357 w 8370277"/>
                <a:gd name="connsiteY17" fmla="*/ 0 h 2293034"/>
                <a:gd name="connsiteX18" fmla="*/ 2278966 w 8370277"/>
                <a:gd name="connsiteY18" fmla="*/ 1153551 h 2293034"/>
                <a:gd name="connsiteX19" fmla="*/ 2405576 w 8370277"/>
                <a:gd name="connsiteY19" fmla="*/ 2293034 h 2293034"/>
                <a:gd name="connsiteX20" fmla="*/ 2546253 w 8370277"/>
                <a:gd name="connsiteY20" fmla="*/ 1153551 h 2293034"/>
                <a:gd name="connsiteX21" fmla="*/ 2630659 w 8370277"/>
                <a:gd name="connsiteY21" fmla="*/ 576776 h 2293034"/>
                <a:gd name="connsiteX22" fmla="*/ 2785403 w 8370277"/>
                <a:gd name="connsiteY22" fmla="*/ 1167619 h 2293034"/>
                <a:gd name="connsiteX23" fmla="*/ 2897945 w 8370277"/>
                <a:gd name="connsiteY23" fmla="*/ 1730326 h 2293034"/>
                <a:gd name="connsiteX24" fmla="*/ 3038622 w 8370277"/>
                <a:gd name="connsiteY24" fmla="*/ 1139483 h 2293034"/>
                <a:gd name="connsiteX25" fmla="*/ 3151163 w 8370277"/>
                <a:gd name="connsiteY25" fmla="*/ 576776 h 2293034"/>
                <a:gd name="connsiteX26" fmla="*/ 3305908 w 8370277"/>
                <a:gd name="connsiteY26" fmla="*/ 1153551 h 2293034"/>
                <a:gd name="connsiteX27" fmla="*/ 3418450 w 8370277"/>
                <a:gd name="connsiteY27" fmla="*/ 1730326 h 2293034"/>
                <a:gd name="connsiteX28" fmla="*/ 3559126 w 8370277"/>
                <a:gd name="connsiteY28" fmla="*/ 1153551 h 2293034"/>
                <a:gd name="connsiteX29" fmla="*/ 3671668 w 8370277"/>
                <a:gd name="connsiteY29" fmla="*/ 562708 h 2293034"/>
                <a:gd name="connsiteX30" fmla="*/ 3812345 w 8370277"/>
                <a:gd name="connsiteY30" fmla="*/ 1153551 h 2293034"/>
                <a:gd name="connsiteX31" fmla="*/ 3938954 w 8370277"/>
                <a:gd name="connsiteY31" fmla="*/ 1744394 h 2293034"/>
                <a:gd name="connsiteX32" fmla="*/ 4051496 w 8370277"/>
                <a:gd name="connsiteY32" fmla="*/ 1153551 h 2293034"/>
                <a:gd name="connsiteX33" fmla="*/ 4178105 w 8370277"/>
                <a:gd name="connsiteY33" fmla="*/ 590843 h 2293034"/>
                <a:gd name="connsiteX34" fmla="*/ 4318782 w 8370277"/>
                <a:gd name="connsiteY34" fmla="*/ 1167619 h 2293034"/>
                <a:gd name="connsiteX35" fmla="*/ 4445391 w 8370277"/>
                <a:gd name="connsiteY35" fmla="*/ 1744394 h 2293034"/>
                <a:gd name="connsiteX36" fmla="*/ 4572000 w 8370277"/>
                <a:gd name="connsiteY36" fmla="*/ 1153551 h 2293034"/>
                <a:gd name="connsiteX37" fmla="*/ 4698610 w 8370277"/>
                <a:gd name="connsiteY37" fmla="*/ 562708 h 2293034"/>
                <a:gd name="connsiteX38" fmla="*/ 4825219 w 8370277"/>
                <a:gd name="connsiteY38" fmla="*/ 1153551 h 2293034"/>
                <a:gd name="connsiteX39" fmla="*/ 4951828 w 8370277"/>
                <a:gd name="connsiteY39" fmla="*/ 1716259 h 2293034"/>
                <a:gd name="connsiteX40" fmla="*/ 5078437 w 8370277"/>
                <a:gd name="connsiteY40" fmla="*/ 1139483 h 2293034"/>
                <a:gd name="connsiteX41" fmla="*/ 5190979 w 8370277"/>
                <a:gd name="connsiteY41" fmla="*/ 576776 h 2293034"/>
                <a:gd name="connsiteX42" fmla="*/ 5331656 w 8370277"/>
                <a:gd name="connsiteY42" fmla="*/ 1167619 h 2293034"/>
                <a:gd name="connsiteX43" fmla="*/ 5444197 w 8370277"/>
                <a:gd name="connsiteY43" fmla="*/ 1730326 h 2293034"/>
                <a:gd name="connsiteX44" fmla="*/ 5584874 w 8370277"/>
                <a:gd name="connsiteY44" fmla="*/ 1153551 h 2293034"/>
                <a:gd name="connsiteX45" fmla="*/ 5711483 w 8370277"/>
                <a:gd name="connsiteY45" fmla="*/ 576776 h 2293034"/>
                <a:gd name="connsiteX46" fmla="*/ 5852160 w 8370277"/>
                <a:gd name="connsiteY46" fmla="*/ 1153551 h 2293034"/>
                <a:gd name="connsiteX47" fmla="*/ 5964702 w 8370277"/>
                <a:gd name="connsiteY47" fmla="*/ 1730326 h 2293034"/>
                <a:gd name="connsiteX48" fmla="*/ 6091311 w 8370277"/>
                <a:gd name="connsiteY48" fmla="*/ 1153551 h 2293034"/>
                <a:gd name="connsiteX49" fmla="*/ 6203853 w 8370277"/>
                <a:gd name="connsiteY49" fmla="*/ 576776 h 2293034"/>
                <a:gd name="connsiteX50" fmla="*/ 6344530 w 8370277"/>
                <a:gd name="connsiteY50" fmla="*/ 1153551 h 2293034"/>
                <a:gd name="connsiteX51" fmla="*/ 6471139 w 8370277"/>
                <a:gd name="connsiteY51" fmla="*/ 1730326 h 2293034"/>
                <a:gd name="connsiteX52" fmla="*/ 6597748 w 8370277"/>
                <a:gd name="connsiteY52" fmla="*/ 1139483 h 2293034"/>
                <a:gd name="connsiteX53" fmla="*/ 6710290 w 8370277"/>
                <a:gd name="connsiteY53" fmla="*/ 562708 h 2293034"/>
                <a:gd name="connsiteX54" fmla="*/ 6850966 w 8370277"/>
                <a:gd name="connsiteY54" fmla="*/ 1153551 h 2293034"/>
                <a:gd name="connsiteX55" fmla="*/ 6949440 w 8370277"/>
                <a:gd name="connsiteY55" fmla="*/ 1716259 h 2293034"/>
                <a:gd name="connsiteX56" fmla="*/ 7104185 w 8370277"/>
                <a:gd name="connsiteY56" fmla="*/ 1153551 h 2293034"/>
                <a:gd name="connsiteX57" fmla="*/ 7216726 w 8370277"/>
                <a:gd name="connsiteY57" fmla="*/ 576776 h 2293034"/>
                <a:gd name="connsiteX58" fmla="*/ 7371471 w 8370277"/>
                <a:gd name="connsiteY58" fmla="*/ 1153551 h 2293034"/>
                <a:gd name="connsiteX59" fmla="*/ 7469945 w 8370277"/>
                <a:gd name="connsiteY59" fmla="*/ 1730326 h 2293034"/>
                <a:gd name="connsiteX60" fmla="*/ 7610622 w 8370277"/>
                <a:gd name="connsiteY60" fmla="*/ 1139483 h 2293034"/>
                <a:gd name="connsiteX61" fmla="*/ 7709096 w 8370277"/>
                <a:gd name="connsiteY61" fmla="*/ 576776 h 2293034"/>
                <a:gd name="connsiteX62" fmla="*/ 7863840 w 8370277"/>
                <a:gd name="connsiteY62" fmla="*/ 1139483 h 2293034"/>
                <a:gd name="connsiteX63" fmla="*/ 7990450 w 8370277"/>
                <a:gd name="connsiteY63" fmla="*/ 1716259 h 2293034"/>
                <a:gd name="connsiteX64" fmla="*/ 8117059 w 8370277"/>
                <a:gd name="connsiteY64" fmla="*/ 1139483 h 2293034"/>
                <a:gd name="connsiteX65" fmla="*/ 8229600 w 8370277"/>
                <a:gd name="connsiteY65" fmla="*/ 562708 h 2293034"/>
                <a:gd name="connsiteX66" fmla="*/ 8370277 w 8370277"/>
                <a:gd name="connsiteY66" fmla="*/ 1139483 h 22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370277" h="2293034">
                  <a:moveTo>
                    <a:pt x="0" y="1167619"/>
                  </a:moveTo>
                  <a:cubicBezTo>
                    <a:pt x="50409" y="970671"/>
                    <a:pt x="100819" y="773723"/>
                    <a:pt x="140677" y="773723"/>
                  </a:cubicBezTo>
                  <a:cubicBezTo>
                    <a:pt x="180535" y="773723"/>
                    <a:pt x="201637" y="1041010"/>
                    <a:pt x="239151" y="1167619"/>
                  </a:cubicBezTo>
                  <a:cubicBezTo>
                    <a:pt x="276665" y="1294228"/>
                    <a:pt x="323557" y="1533379"/>
                    <a:pt x="365760" y="1533379"/>
                  </a:cubicBezTo>
                  <a:cubicBezTo>
                    <a:pt x="407963" y="1533379"/>
                    <a:pt x="445478" y="1327053"/>
                    <a:pt x="492370" y="1167619"/>
                  </a:cubicBezTo>
                  <a:cubicBezTo>
                    <a:pt x="539262" y="1008185"/>
                    <a:pt x="604911" y="579121"/>
                    <a:pt x="647114" y="576776"/>
                  </a:cubicBezTo>
                  <a:cubicBezTo>
                    <a:pt x="689317" y="574431"/>
                    <a:pt x="708074" y="958948"/>
                    <a:pt x="745588" y="1153551"/>
                  </a:cubicBezTo>
                  <a:cubicBezTo>
                    <a:pt x="783102" y="1348154"/>
                    <a:pt x="825305" y="1746739"/>
                    <a:pt x="872197" y="1744394"/>
                  </a:cubicBezTo>
                  <a:cubicBezTo>
                    <a:pt x="919089" y="1742049"/>
                    <a:pt x="980050" y="1366911"/>
                    <a:pt x="1026942" y="1139483"/>
                  </a:cubicBezTo>
                  <a:cubicBezTo>
                    <a:pt x="1073834" y="912055"/>
                    <a:pt x="1113693" y="377483"/>
                    <a:pt x="1153551" y="379828"/>
                  </a:cubicBezTo>
                  <a:cubicBezTo>
                    <a:pt x="1193410" y="382173"/>
                    <a:pt x="1228579" y="893299"/>
                    <a:pt x="1266093" y="1153551"/>
                  </a:cubicBezTo>
                  <a:cubicBezTo>
                    <a:pt x="1303607" y="1413803"/>
                    <a:pt x="1334086" y="1941342"/>
                    <a:pt x="1378634" y="1941342"/>
                  </a:cubicBezTo>
                  <a:cubicBezTo>
                    <a:pt x="1423182" y="1941342"/>
                    <a:pt x="1488831" y="1444283"/>
                    <a:pt x="1533379" y="1153551"/>
                  </a:cubicBezTo>
                  <a:cubicBezTo>
                    <a:pt x="1577927" y="862819"/>
                    <a:pt x="1606062" y="196948"/>
                    <a:pt x="1645920" y="196948"/>
                  </a:cubicBezTo>
                  <a:cubicBezTo>
                    <a:pt x="1685778" y="196948"/>
                    <a:pt x="1732672" y="832339"/>
                    <a:pt x="1772530" y="1153551"/>
                  </a:cubicBezTo>
                  <a:cubicBezTo>
                    <a:pt x="1812388" y="1474763"/>
                    <a:pt x="1842868" y="2124222"/>
                    <a:pt x="1885071" y="2124222"/>
                  </a:cubicBezTo>
                  <a:cubicBezTo>
                    <a:pt x="1927274" y="2124222"/>
                    <a:pt x="1981200" y="1507588"/>
                    <a:pt x="2025748" y="1153551"/>
                  </a:cubicBezTo>
                  <a:cubicBezTo>
                    <a:pt x="2070296" y="799514"/>
                    <a:pt x="2110154" y="0"/>
                    <a:pt x="2152357" y="0"/>
                  </a:cubicBezTo>
                  <a:cubicBezTo>
                    <a:pt x="2194560" y="0"/>
                    <a:pt x="2236763" y="771379"/>
                    <a:pt x="2278966" y="1153551"/>
                  </a:cubicBezTo>
                  <a:cubicBezTo>
                    <a:pt x="2321169" y="1535723"/>
                    <a:pt x="2361028" y="2293034"/>
                    <a:pt x="2405576" y="2293034"/>
                  </a:cubicBezTo>
                  <a:cubicBezTo>
                    <a:pt x="2450124" y="2293034"/>
                    <a:pt x="2508739" y="1439594"/>
                    <a:pt x="2546253" y="1153551"/>
                  </a:cubicBezTo>
                  <a:cubicBezTo>
                    <a:pt x="2583767" y="867508"/>
                    <a:pt x="2590801" y="574431"/>
                    <a:pt x="2630659" y="576776"/>
                  </a:cubicBezTo>
                  <a:cubicBezTo>
                    <a:pt x="2670517" y="579121"/>
                    <a:pt x="2740855" y="975361"/>
                    <a:pt x="2785403" y="1167619"/>
                  </a:cubicBezTo>
                  <a:cubicBezTo>
                    <a:pt x="2829951" y="1359877"/>
                    <a:pt x="2855742" y="1735015"/>
                    <a:pt x="2897945" y="1730326"/>
                  </a:cubicBezTo>
                  <a:cubicBezTo>
                    <a:pt x="2940148" y="1725637"/>
                    <a:pt x="2996419" y="1331741"/>
                    <a:pt x="3038622" y="1139483"/>
                  </a:cubicBezTo>
                  <a:cubicBezTo>
                    <a:pt x="3080825" y="947225"/>
                    <a:pt x="3106615" y="574431"/>
                    <a:pt x="3151163" y="576776"/>
                  </a:cubicBezTo>
                  <a:cubicBezTo>
                    <a:pt x="3195711" y="579121"/>
                    <a:pt x="3261360" y="961293"/>
                    <a:pt x="3305908" y="1153551"/>
                  </a:cubicBezTo>
                  <a:cubicBezTo>
                    <a:pt x="3350456" y="1345809"/>
                    <a:pt x="3376247" y="1730326"/>
                    <a:pt x="3418450" y="1730326"/>
                  </a:cubicBezTo>
                  <a:cubicBezTo>
                    <a:pt x="3460653" y="1730326"/>
                    <a:pt x="3516923" y="1348154"/>
                    <a:pt x="3559126" y="1153551"/>
                  </a:cubicBezTo>
                  <a:cubicBezTo>
                    <a:pt x="3601329" y="958948"/>
                    <a:pt x="3629465" y="562708"/>
                    <a:pt x="3671668" y="562708"/>
                  </a:cubicBezTo>
                  <a:cubicBezTo>
                    <a:pt x="3713871" y="562708"/>
                    <a:pt x="3767797" y="956603"/>
                    <a:pt x="3812345" y="1153551"/>
                  </a:cubicBezTo>
                  <a:cubicBezTo>
                    <a:pt x="3856893" y="1350499"/>
                    <a:pt x="3899096" y="1744394"/>
                    <a:pt x="3938954" y="1744394"/>
                  </a:cubicBezTo>
                  <a:cubicBezTo>
                    <a:pt x="3978812" y="1744394"/>
                    <a:pt x="4011638" y="1345809"/>
                    <a:pt x="4051496" y="1153551"/>
                  </a:cubicBezTo>
                  <a:cubicBezTo>
                    <a:pt x="4091354" y="961293"/>
                    <a:pt x="4133557" y="588498"/>
                    <a:pt x="4178105" y="590843"/>
                  </a:cubicBezTo>
                  <a:cubicBezTo>
                    <a:pt x="4222653" y="593188"/>
                    <a:pt x="4274234" y="975361"/>
                    <a:pt x="4318782" y="1167619"/>
                  </a:cubicBezTo>
                  <a:cubicBezTo>
                    <a:pt x="4363330" y="1359877"/>
                    <a:pt x="4403188" y="1746739"/>
                    <a:pt x="4445391" y="1744394"/>
                  </a:cubicBezTo>
                  <a:cubicBezTo>
                    <a:pt x="4487594" y="1742049"/>
                    <a:pt x="4572000" y="1153551"/>
                    <a:pt x="4572000" y="1153551"/>
                  </a:cubicBezTo>
                  <a:cubicBezTo>
                    <a:pt x="4614203" y="956603"/>
                    <a:pt x="4656407" y="562708"/>
                    <a:pt x="4698610" y="562708"/>
                  </a:cubicBezTo>
                  <a:cubicBezTo>
                    <a:pt x="4740813" y="562708"/>
                    <a:pt x="4783016" y="961292"/>
                    <a:pt x="4825219" y="1153551"/>
                  </a:cubicBezTo>
                  <a:cubicBezTo>
                    <a:pt x="4867422" y="1345810"/>
                    <a:pt x="4909625" y="1718604"/>
                    <a:pt x="4951828" y="1716259"/>
                  </a:cubicBezTo>
                  <a:cubicBezTo>
                    <a:pt x="4994031" y="1713914"/>
                    <a:pt x="5038579" y="1329397"/>
                    <a:pt x="5078437" y="1139483"/>
                  </a:cubicBezTo>
                  <a:cubicBezTo>
                    <a:pt x="5118295" y="949569"/>
                    <a:pt x="5148776" y="572087"/>
                    <a:pt x="5190979" y="576776"/>
                  </a:cubicBezTo>
                  <a:cubicBezTo>
                    <a:pt x="5233182" y="581465"/>
                    <a:pt x="5289453" y="975361"/>
                    <a:pt x="5331656" y="1167619"/>
                  </a:cubicBezTo>
                  <a:cubicBezTo>
                    <a:pt x="5373859" y="1359877"/>
                    <a:pt x="5401994" y="1732671"/>
                    <a:pt x="5444197" y="1730326"/>
                  </a:cubicBezTo>
                  <a:cubicBezTo>
                    <a:pt x="5486400" y="1727981"/>
                    <a:pt x="5540326" y="1345809"/>
                    <a:pt x="5584874" y="1153551"/>
                  </a:cubicBezTo>
                  <a:cubicBezTo>
                    <a:pt x="5629422" y="961293"/>
                    <a:pt x="5666935" y="576776"/>
                    <a:pt x="5711483" y="576776"/>
                  </a:cubicBezTo>
                  <a:cubicBezTo>
                    <a:pt x="5756031" y="576776"/>
                    <a:pt x="5809957" y="961293"/>
                    <a:pt x="5852160" y="1153551"/>
                  </a:cubicBezTo>
                  <a:cubicBezTo>
                    <a:pt x="5894363" y="1345809"/>
                    <a:pt x="5924844" y="1730326"/>
                    <a:pt x="5964702" y="1730326"/>
                  </a:cubicBezTo>
                  <a:cubicBezTo>
                    <a:pt x="6004560" y="1730326"/>
                    <a:pt x="6051453" y="1345809"/>
                    <a:pt x="6091311" y="1153551"/>
                  </a:cubicBezTo>
                  <a:cubicBezTo>
                    <a:pt x="6131170" y="961293"/>
                    <a:pt x="6161650" y="576776"/>
                    <a:pt x="6203853" y="576776"/>
                  </a:cubicBezTo>
                  <a:cubicBezTo>
                    <a:pt x="6246056" y="576776"/>
                    <a:pt x="6299982" y="961293"/>
                    <a:pt x="6344530" y="1153551"/>
                  </a:cubicBezTo>
                  <a:cubicBezTo>
                    <a:pt x="6389078" y="1345809"/>
                    <a:pt x="6428936" y="1732671"/>
                    <a:pt x="6471139" y="1730326"/>
                  </a:cubicBezTo>
                  <a:cubicBezTo>
                    <a:pt x="6513342" y="1727981"/>
                    <a:pt x="6557890" y="1334086"/>
                    <a:pt x="6597748" y="1139483"/>
                  </a:cubicBezTo>
                  <a:cubicBezTo>
                    <a:pt x="6637607" y="944880"/>
                    <a:pt x="6668087" y="560363"/>
                    <a:pt x="6710290" y="562708"/>
                  </a:cubicBezTo>
                  <a:cubicBezTo>
                    <a:pt x="6752493" y="565053"/>
                    <a:pt x="6811108" y="961293"/>
                    <a:pt x="6850966" y="1153551"/>
                  </a:cubicBezTo>
                  <a:cubicBezTo>
                    <a:pt x="6890824" y="1345809"/>
                    <a:pt x="6907237" y="1716259"/>
                    <a:pt x="6949440" y="1716259"/>
                  </a:cubicBezTo>
                  <a:cubicBezTo>
                    <a:pt x="6991643" y="1716259"/>
                    <a:pt x="7059637" y="1343465"/>
                    <a:pt x="7104185" y="1153551"/>
                  </a:cubicBezTo>
                  <a:cubicBezTo>
                    <a:pt x="7148733" y="963637"/>
                    <a:pt x="7172178" y="576776"/>
                    <a:pt x="7216726" y="576776"/>
                  </a:cubicBezTo>
                  <a:cubicBezTo>
                    <a:pt x="7261274" y="576776"/>
                    <a:pt x="7329268" y="961293"/>
                    <a:pt x="7371471" y="1153551"/>
                  </a:cubicBezTo>
                  <a:cubicBezTo>
                    <a:pt x="7413674" y="1345809"/>
                    <a:pt x="7430087" y="1732671"/>
                    <a:pt x="7469945" y="1730326"/>
                  </a:cubicBezTo>
                  <a:cubicBezTo>
                    <a:pt x="7509804" y="1727981"/>
                    <a:pt x="7570764" y="1331741"/>
                    <a:pt x="7610622" y="1139483"/>
                  </a:cubicBezTo>
                  <a:cubicBezTo>
                    <a:pt x="7650481" y="947225"/>
                    <a:pt x="7666893" y="576776"/>
                    <a:pt x="7709096" y="576776"/>
                  </a:cubicBezTo>
                  <a:cubicBezTo>
                    <a:pt x="7751299" y="576776"/>
                    <a:pt x="7816948" y="949569"/>
                    <a:pt x="7863840" y="1139483"/>
                  </a:cubicBezTo>
                  <a:cubicBezTo>
                    <a:pt x="7910732" y="1329397"/>
                    <a:pt x="7948247" y="1716259"/>
                    <a:pt x="7990450" y="1716259"/>
                  </a:cubicBezTo>
                  <a:cubicBezTo>
                    <a:pt x="8032653" y="1716259"/>
                    <a:pt x="8077201" y="1331741"/>
                    <a:pt x="8117059" y="1139483"/>
                  </a:cubicBezTo>
                  <a:cubicBezTo>
                    <a:pt x="8156917" y="947225"/>
                    <a:pt x="8187397" y="562708"/>
                    <a:pt x="8229600" y="562708"/>
                  </a:cubicBezTo>
                  <a:cubicBezTo>
                    <a:pt x="8271803" y="562708"/>
                    <a:pt x="8321040" y="851095"/>
                    <a:pt x="8370277" y="113948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5732EA12-C53A-438C-B24B-9DC70318DE5C}"/>
                </a:ext>
              </a:extLst>
            </p:cNvPr>
            <p:cNvCxnSpPr/>
            <p:nvPr/>
          </p:nvCxnSpPr>
          <p:spPr>
            <a:xfrm>
              <a:off x="548640" y="3277774"/>
              <a:ext cx="53457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97671EC0-FA8A-442E-AAC6-6E46D21B1077}"/>
                </a:ext>
              </a:extLst>
            </p:cNvPr>
            <p:cNvCxnSpPr/>
            <p:nvPr/>
          </p:nvCxnSpPr>
          <p:spPr>
            <a:xfrm flipV="1">
              <a:off x="5894363" y="3277774"/>
              <a:ext cx="2025748" cy="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C4B7025E-EAA7-41DA-89DD-2397FACB4DEA}"/>
                </a:ext>
              </a:extLst>
            </p:cNvPr>
            <p:cNvCxnSpPr/>
            <p:nvPr/>
          </p:nvCxnSpPr>
          <p:spPr>
            <a:xfrm flipV="1">
              <a:off x="7920111" y="3277772"/>
              <a:ext cx="3404381" cy="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236EB2EF-1592-4536-A728-7702AC215868}"/>
                </a:ext>
              </a:extLst>
            </p:cNvPr>
            <p:cNvCxnSpPr/>
            <p:nvPr/>
          </p:nvCxnSpPr>
          <p:spPr>
            <a:xfrm>
              <a:off x="546294" y="4527453"/>
              <a:ext cx="53457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C02C7D86-562F-435B-A434-584D2896A9A3}"/>
                </a:ext>
              </a:extLst>
            </p:cNvPr>
            <p:cNvSpPr/>
            <p:nvPr/>
          </p:nvSpPr>
          <p:spPr>
            <a:xfrm>
              <a:off x="1294227" y="4501657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220D4CB1-C0BE-4BD5-840B-FF1E8A8985AB}"/>
                </a:ext>
              </a:extLst>
            </p:cNvPr>
            <p:cNvSpPr/>
            <p:nvPr/>
          </p:nvSpPr>
          <p:spPr>
            <a:xfrm>
              <a:off x="3022212" y="4499309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25E52E3-6CF2-4C56-9BAB-1C6883A958B2}"/>
                </a:ext>
              </a:extLst>
            </p:cNvPr>
            <p:cNvSpPr/>
            <p:nvPr/>
          </p:nvSpPr>
          <p:spPr>
            <a:xfrm>
              <a:off x="5498124" y="4499309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73F5D971-F78C-4D95-A2A1-1529123F49C1}"/>
                </a:ext>
              </a:extLst>
            </p:cNvPr>
            <p:cNvCxnSpPr/>
            <p:nvPr/>
          </p:nvCxnSpPr>
          <p:spPr>
            <a:xfrm flipV="1">
              <a:off x="5906086" y="4527458"/>
              <a:ext cx="2025748" cy="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C7B04207-BC49-4A35-869E-0063D0A81DA6}"/>
                </a:ext>
              </a:extLst>
            </p:cNvPr>
            <p:cNvCxnSpPr/>
            <p:nvPr/>
          </p:nvCxnSpPr>
          <p:spPr>
            <a:xfrm flipV="1">
              <a:off x="7931832" y="4527455"/>
              <a:ext cx="2785403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C67A61E9-6C35-48BF-B6A7-FDCEFBC9D179}"/>
                </a:ext>
              </a:extLst>
            </p:cNvPr>
            <p:cNvSpPr/>
            <p:nvPr/>
          </p:nvSpPr>
          <p:spPr>
            <a:xfrm>
              <a:off x="8013900" y="4496963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AD34B027-DD0D-46BE-A363-4E510A8487F0}"/>
                </a:ext>
              </a:extLst>
            </p:cNvPr>
            <p:cNvSpPr/>
            <p:nvPr/>
          </p:nvSpPr>
          <p:spPr>
            <a:xfrm>
              <a:off x="10529673" y="4508684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66867078-5DC7-462E-A891-D015BFCBD4D9}"/>
                </a:ext>
              </a:extLst>
            </p:cNvPr>
            <p:cNvSpPr txBox="1"/>
            <p:nvPr/>
          </p:nvSpPr>
          <p:spPr>
            <a:xfrm>
              <a:off x="3562828" y="1582834"/>
              <a:ext cx="4842899" cy="672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latin typeface="+mj-lt"/>
                  <a:cs typeface="Arial" panose="020B0604020202020204" pitchFamily="34" charset="0"/>
                </a:rPr>
                <a:t>SS – strain 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sweep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test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(10</a:t>
              </a:r>
              <a:r>
                <a:rPr lang="pt-BR" sz="1000" baseline="30000" dirty="0">
                  <a:latin typeface="+mj-lt"/>
                  <a:cs typeface="Arial" panose="020B0604020202020204" pitchFamily="34" charset="0"/>
                </a:rPr>
                <a:t>-5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&lt; 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strain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&lt; 10</a:t>
              </a:r>
              <a:r>
                <a:rPr lang="pt-BR" sz="1000" baseline="30000" dirty="0">
                  <a:latin typeface="+mj-lt"/>
                  <a:cs typeface="Arial" panose="020B0604020202020204" pitchFamily="34" charset="0"/>
                </a:rPr>
                <a:t>-1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; freq. 1Hz)</a:t>
              </a:r>
            </a:p>
            <a:p>
              <a:r>
                <a:rPr lang="pt-BR" sz="1000" dirty="0">
                  <a:latin typeface="+mj-lt"/>
                  <a:cs typeface="Arial" panose="020B0604020202020204" pitchFamily="34" charset="0"/>
                </a:rPr>
                <a:t>TS – time 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sweep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test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(</a:t>
              </a:r>
              <a:r>
                <a:rPr lang="pt-BR" sz="1000" dirty="0" err="1">
                  <a:latin typeface="+mj-lt"/>
                  <a:cs typeface="Arial" panose="020B0604020202020204" pitchFamily="34" charset="0"/>
                </a:rPr>
                <a:t>strain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 = 10</a:t>
              </a:r>
              <a:r>
                <a:rPr lang="pt-BR" sz="1000" baseline="30000" dirty="0">
                  <a:latin typeface="+mj-lt"/>
                  <a:cs typeface="Arial" panose="020B0604020202020204" pitchFamily="34" charset="0"/>
                </a:rPr>
                <a:t>-4</a:t>
              </a:r>
              <a:r>
                <a:rPr lang="pt-BR" sz="1000" dirty="0">
                  <a:latin typeface="+mj-lt"/>
                  <a:cs typeface="Arial" panose="020B0604020202020204" pitchFamily="34" charset="0"/>
                </a:rPr>
                <a:t>; freq. 1Hz)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22ED315-C06F-4F06-9E7D-C18ECC0D0072}"/>
                </a:ext>
              </a:extLst>
            </p:cNvPr>
            <p:cNvSpPr txBox="1"/>
            <p:nvPr/>
          </p:nvSpPr>
          <p:spPr>
            <a:xfrm>
              <a:off x="726508" y="4563457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072089A-887E-4989-8D5B-633EC0E81F88}"/>
                </a:ext>
              </a:extLst>
            </p:cNvPr>
            <p:cNvSpPr txBox="1"/>
            <p:nvPr/>
          </p:nvSpPr>
          <p:spPr>
            <a:xfrm>
              <a:off x="3228207" y="4575177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7137EAA5-0862-4F4D-A5A7-F115A5ED81C7}"/>
                </a:ext>
              </a:extLst>
            </p:cNvPr>
            <p:cNvSpPr/>
            <p:nvPr/>
          </p:nvSpPr>
          <p:spPr>
            <a:xfrm>
              <a:off x="3765457" y="4496964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67A4861A-519E-4F08-8C0E-39B2A06C7778}"/>
                </a:ext>
              </a:extLst>
            </p:cNvPr>
            <p:cNvSpPr/>
            <p:nvPr/>
          </p:nvSpPr>
          <p:spPr>
            <a:xfrm>
              <a:off x="8771213" y="4508683"/>
              <a:ext cx="56271" cy="562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+mj-lt"/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7F3DEC05-959F-4FFA-A11F-DEABF3C3E97C}"/>
                </a:ext>
              </a:extLst>
            </p:cNvPr>
            <p:cNvSpPr txBox="1"/>
            <p:nvPr/>
          </p:nvSpPr>
          <p:spPr>
            <a:xfrm>
              <a:off x="8237037" y="4559930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242D4CB4-E224-4FD1-9F0E-B5BF83827DDF}"/>
                </a:ext>
              </a:extLst>
            </p:cNvPr>
            <p:cNvSpPr txBox="1"/>
            <p:nvPr/>
          </p:nvSpPr>
          <p:spPr>
            <a:xfrm>
              <a:off x="1758392" y="4561109"/>
              <a:ext cx="1020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TS – 30 min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C6939581-39A8-4DA1-A07F-990BB5FE7B83}"/>
                </a:ext>
              </a:extLst>
            </p:cNvPr>
            <p:cNvSpPr txBox="1"/>
            <p:nvPr/>
          </p:nvSpPr>
          <p:spPr>
            <a:xfrm>
              <a:off x="4169988" y="4559931"/>
              <a:ext cx="1020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TS – 30 min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60559E40-A09F-43A9-8DF8-A961F1BC065E}"/>
                </a:ext>
              </a:extLst>
            </p:cNvPr>
            <p:cNvSpPr txBox="1"/>
            <p:nvPr/>
          </p:nvSpPr>
          <p:spPr>
            <a:xfrm>
              <a:off x="9284992" y="4559930"/>
              <a:ext cx="1020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TS – 30 min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5D56239-7EB3-4F92-BE3E-F8A3DEE1CA59}"/>
                </a:ext>
              </a:extLst>
            </p:cNvPr>
            <p:cNvSpPr txBox="1"/>
            <p:nvPr/>
          </p:nvSpPr>
          <p:spPr>
            <a:xfrm>
              <a:off x="6323755" y="4559930"/>
              <a:ext cx="998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+mj-lt"/>
                  <a:cs typeface="Arial" panose="020B0604020202020204" pitchFamily="34" charset="0"/>
                </a:rPr>
                <a:t>SS + TS (5x)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529E974E-E363-44EA-822B-190E8DA7DEE2}"/>
                </a:ext>
              </a:extLst>
            </p:cNvPr>
            <p:cNvSpPr txBox="1"/>
            <p:nvPr/>
          </p:nvSpPr>
          <p:spPr>
            <a:xfrm rot="16200000">
              <a:off x="-82399" y="3244011"/>
              <a:ext cx="58772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err="1">
                  <a:latin typeface="+mj-lt"/>
                  <a:cs typeface="Arial" panose="020B0604020202020204" pitchFamily="34" charset="0"/>
                </a:rPr>
                <a:t>strain</a:t>
              </a:r>
              <a:endParaRPr lang="pt-BR" sz="14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7B37B71-5A4A-4CCC-83A5-368BCED7CF26}"/>
                </a:ext>
              </a:extLst>
            </p:cNvPr>
            <p:cNvSpPr txBox="1"/>
            <p:nvPr/>
          </p:nvSpPr>
          <p:spPr>
            <a:xfrm>
              <a:off x="10529673" y="3277773"/>
              <a:ext cx="938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err="1">
                  <a:latin typeface="+mj-lt"/>
                  <a:cs typeface="Arial" panose="020B0604020202020204" pitchFamily="34" charset="0"/>
                </a:rPr>
                <a:t>Frequency</a:t>
              </a:r>
              <a:endParaRPr lang="pt-BR" sz="14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1EBB7E27-CF29-4924-870D-5327F9950A70}"/>
              </a:ext>
            </a:extLst>
          </p:cNvPr>
          <p:cNvSpPr/>
          <p:nvPr/>
        </p:nvSpPr>
        <p:spPr>
          <a:xfrm>
            <a:off x="2898401" y="1318712"/>
            <a:ext cx="531040" cy="176368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B03F615C-9396-440A-9C0A-7E9F7CEF0E9C}"/>
              </a:ext>
            </a:extLst>
          </p:cNvPr>
          <p:cNvSpPr/>
          <p:nvPr/>
        </p:nvSpPr>
        <p:spPr>
          <a:xfrm>
            <a:off x="4368607" y="1323195"/>
            <a:ext cx="531040" cy="176368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A36008E8-0826-4125-93DB-43762F30E51A}"/>
              </a:ext>
            </a:extLst>
          </p:cNvPr>
          <p:cNvSpPr/>
          <p:nvPr/>
        </p:nvSpPr>
        <p:spPr>
          <a:xfrm>
            <a:off x="7358333" y="1341125"/>
            <a:ext cx="531040" cy="176368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253F3DE2-6C90-4294-AAA4-6F341B30422D}"/>
              </a:ext>
            </a:extLst>
          </p:cNvPr>
          <p:cNvSpPr/>
          <p:nvPr/>
        </p:nvSpPr>
        <p:spPr>
          <a:xfrm>
            <a:off x="3430838" y="1663956"/>
            <a:ext cx="932878" cy="9209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C253B111-EF85-4365-AC68-7C408F57B197}"/>
              </a:ext>
            </a:extLst>
          </p:cNvPr>
          <p:cNvSpPr/>
          <p:nvPr/>
        </p:nvSpPr>
        <p:spPr>
          <a:xfrm>
            <a:off x="4930187" y="1678158"/>
            <a:ext cx="932878" cy="9209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BC9D56F4-2302-4F19-AA69-908AE7FEF691}"/>
              </a:ext>
            </a:extLst>
          </p:cNvPr>
          <p:cNvSpPr/>
          <p:nvPr/>
        </p:nvSpPr>
        <p:spPr>
          <a:xfrm>
            <a:off x="7878475" y="1637898"/>
            <a:ext cx="932878" cy="9209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C327DE2A-6E86-42E0-8F26-F2C6FB46D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00" y="3320382"/>
            <a:ext cx="5657114" cy="3404700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6566DFBD-179E-467C-A11D-6552BFE0A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46" y="3320382"/>
            <a:ext cx="5657114" cy="34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Tipos de ensaio oscilatório...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 + varredura de tempo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D8903EA5-F414-45D8-AAB7-661BCDF7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30" y="1796770"/>
            <a:ext cx="5657114" cy="34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43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C77AC911-1CB3-4259-819D-55F868F3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534" y="260648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 + varredura de tempo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2DE6092-D213-4E71-92B4-6512BEDF8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6"/>
          <a:stretch/>
        </p:blipFill>
        <p:spPr bwMode="auto">
          <a:xfrm>
            <a:off x="6220329" y="1344207"/>
            <a:ext cx="5810713" cy="373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20655E1-E3EC-4E25-888F-0A5381972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0"/>
          <a:stretch/>
        </p:blipFill>
        <p:spPr bwMode="auto">
          <a:xfrm>
            <a:off x="134124" y="1988840"/>
            <a:ext cx="5634631" cy="33810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358CE32-E7F2-41C4-828B-1F1002B309A5}"/>
              </a:ext>
            </a:extLst>
          </p:cNvPr>
          <p:cNvSpPr/>
          <p:nvPr/>
        </p:nvSpPr>
        <p:spPr>
          <a:xfrm>
            <a:off x="132910" y="6608385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Mesquita et al. Monitoring of early age consolidation of cementitious pastes with different mineral additions. Em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elaboração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(Construction and Building Materials)</a:t>
            </a:r>
          </a:p>
        </p:txBody>
      </p:sp>
    </p:spTree>
    <p:extLst>
      <p:ext uri="{BB962C8B-B14F-4D97-AF65-F5344CB8AC3E}">
        <p14:creationId xmlns:p14="http://schemas.microsoft.com/office/powerpoint/2010/main" val="27079613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C77AC911-1CB3-4259-819D-55F868F3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534" y="260648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tempo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4FC2865-D2C1-401A-B739-3A466321C3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6" y="1399687"/>
            <a:ext cx="5068570" cy="4755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9D83BEE-0F46-4FD7-BDFE-4998E5480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"/>
          <a:stretch/>
        </p:blipFill>
        <p:spPr bwMode="auto">
          <a:xfrm>
            <a:off x="0" y="740071"/>
            <a:ext cx="6606330" cy="585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7A99AB9-3412-48AF-886D-574C6ACDF0F4}"/>
              </a:ext>
            </a:extLst>
          </p:cNvPr>
          <p:cNvSpPr/>
          <p:nvPr/>
        </p:nvSpPr>
        <p:spPr>
          <a:xfrm>
            <a:off x="132910" y="6608385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Mesquita et al. Monitoring of early age consolidation of cementitious pastes with different mineral additions. Em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elaboração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(Construction and Building Materials)</a:t>
            </a:r>
          </a:p>
        </p:txBody>
      </p:sp>
    </p:spTree>
    <p:extLst>
      <p:ext uri="{BB962C8B-B14F-4D97-AF65-F5344CB8AC3E}">
        <p14:creationId xmlns:p14="http://schemas.microsoft.com/office/powerpoint/2010/main" val="24610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B00CC9-10F2-40B3-89CF-A26F12AE2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92696"/>
            <a:ext cx="7226204" cy="60031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77AC911-1CB3-4259-819D-55F868F3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534" y="260648"/>
            <a:ext cx="8715436" cy="590465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Varredura de deformação + varredura de tempo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39EB248-6003-47CC-99C6-56EC5F9486BB}"/>
              </a:ext>
            </a:extLst>
          </p:cNvPr>
          <p:cNvSpPr/>
          <p:nvPr/>
        </p:nvSpPr>
        <p:spPr>
          <a:xfrm>
            <a:off x="132910" y="6608385"/>
            <a:ext cx="12083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Mesquita et al. Monitoring of early age consolidation of cementitious pastes with different mineral additions. Em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dvOT596495f2"/>
              </a:rPr>
              <a:t>elaboração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dvOT596495f2"/>
              </a:rPr>
              <a:t> (Construction and Building Materials)</a:t>
            </a:r>
          </a:p>
        </p:txBody>
      </p:sp>
    </p:spTree>
    <p:extLst>
      <p:ext uri="{BB962C8B-B14F-4D97-AF65-F5344CB8AC3E}">
        <p14:creationId xmlns:p14="http://schemas.microsoft.com/office/powerpoint/2010/main" val="277046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2ABC2E4-3F30-4F99-853F-B62CC8D27446}"/>
              </a:ext>
            </a:extLst>
          </p:cNvPr>
          <p:cNvSpPr/>
          <p:nvPr/>
        </p:nvSpPr>
        <p:spPr>
          <a:xfrm>
            <a:off x="767408" y="3777995"/>
            <a:ext cx="2304256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51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9476" y="2852936"/>
            <a:ext cx="9433048" cy="1728192"/>
          </a:xfrm>
        </p:spPr>
        <p:txBody>
          <a:bodyPr>
            <a:noAutofit/>
          </a:bodyPr>
          <a:lstStyle/>
          <a:p>
            <a:r>
              <a:rPr lang="pt-PT" sz="4000" b="1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Princípio de funcionamento dos reômetros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871543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Grandezas medidas durante o ensaio de reometria...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Velocidade de rotação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Torque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Tempo de resposta (entre uma perturbação e a reação do material)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Deformação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Tensão de cisalhamento ↔ relação com o torque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depende dos parâmetros geométricos dos sensores</a:t>
            </a:r>
          </a:p>
          <a:p>
            <a:pPr lvl="1" algn="just"/>
            <a:endParaRPr lang="pt-P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Taxa de cisalhamento ↔ relação com a velocidade de rotação</a:t>
            </a:r>
            <a:endParaRPr lang="pt-PT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B59445B-E147-4B6C-B8BC-217E0CC95A7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Princípio de funcionamento dos reômetros</a:t>
            </a:r>
          </a:p>
        </p:txBody>
      </p:sp>
    </p:spTree>
    <p:extLst>
      <p:ext uri="{BB962C8B-B14F-4D97-AF65-F5344CB8AC3E}">
        <p14:creationId xmlns:p14="http://schemas.microsoft.com/office/powerpoint/2010/main" val="40923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ão 1 4"/>
          <p:cNvSpPr/>
          <p:nvPr/>
        </p:nvSpPr>
        <p:spPr>
          <a:xfrm>
            <a:off x="2279576" y="1052736"/>
            <a:ext cx="2592288" cy="144016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Propriedades químicas</a:t>
            </a:r>
          </a:p>
        </p:txBody>
      </p:sp>
      <p:sp>
        <p:nvSpPr>
          <p:cNvPr id="7" name="Explosão 1 6"/>
          <p:cNvSpPr/>
          <p:nvPr/>
        </p:nvSpPr>
        <p:spPr>
          <a:xfrm>
            <a:off x="4511824" y="2708920"/>
            <a:ext cx="2520280" cy="1512168"/>
          </a:xfrm>
          <a:prstGeom prst="irregularSeal1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Temperatura</a:t>
            </a:r>
          </a:p>
        </p:txBody>
      </p:sp>
      <p:sp>
        <p:nvSpPr>
          <p:cNvPr id="8" name="Explosão 1 7"/>
          <p:cNvSpPr/>
          <p:nvPr/>
        </p:nvSpPr>
        <p:spPr>
          <a:xfrm>
            <a:off x="5807968" y="692696"/>
            <a:ext cx="2520280" cy="136815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Propriedades físicas</a:t>
            </a:r>
          </a:p>
        </p:txBody>
      </p:sp>
      <p:sp>
        <p:nvSpPr>
          <p:cNvPr id="9" name="Explosão 1 8"/>
          <p:cNvSpPr/>
          <p:nvPr/>
        </p:nvSpPr>
        <p:spPr>
          <a:xfrm>
            <a:off x="7968208" y="1988840"/>
            <a:ext cx="2592288" cy="1440160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Condições de mistura</a:t>
            </a:r>
          </a:p>
        </p:txBody>
      </p:sp>
      <p:sp>
        <p:nvSpPr>
          <p:cNvPr id="10" name="Explosão 1 9"/>
          <p:cNvSpPr/>
          <p:nvPr/>
        </p:nvSpPr>
        <p:spPr>
          <a:xfrm>
            <a:off x="1991544" y="4077072"/>
            <a:ext cx="2520280" cy="1584176"/>
          </a:xfrm>
          <a:prstGeom prst="irregularSeal1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12" name="Explosão 1 11"/>
          <p:cNvSpPr/>
          <p:nvPr/>
        </p:nvSpPr>
        <p:spPr>
          <a:xfrm>
            <a:off x="5303912" y="4941168"/>
            <a:ext cx="2592288" cy="144016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Tempo</a:t>
            </a:r>
          </a:p>
        </p:txBody>
      </p:sp>
      <p:sp>
        <p:nvSpPr>
          <p:cNvPr id="13" name="Explosão 1 12"/>
          <p:cNvSpPr/>
          <p:nvPr/>
        </p:nvSpPr>
        <p:spPr>
          <a:xfrm>
            <a:off x="7896200" y="4005064"/>
            <a:ext cx="2592288" cy="1440160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Tensão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5CBBC78-50DF-4EC9-AC39-07D63A34DF26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Variáveis do ensaio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55"/>
          <p:cNvGrpSpPr>
            <a:grpSpLocks noChangeAspect="1"/>
          </p:cNvGrpSpPr>
          <p:nvPr/>
        </p:nvGrpSpPr>
        <p:grpSpPr>
          <a:xfrm>
            <a:off x="2601602" y="2636913"/>
            <a:ext cx="686086" cy="902283"/>
            <a:chOff x="2771800" y="3072365"/>
            <a:chExt cx="1715214" cy="2255708"/>
          </a:xfrm>
        </p:grpSpPr>
        <p:grpSp>
          <p:nvGrpSpPr>
            <p:cNvPr id="9" name="Grupo 80"/>
            <p:cNvGrpSpPr/>
            <p:nvPr/>
          </p:nvGrpSpPr>
          <p:grpSpPr>
            <a:xfrm>
              <a:off x="2771800" y="5126451"/>
              <a:ext cx="1713790" cy="201622"/>
              <a:chOff x="2051720" y="2894203"/>
              <a:chExt cx="1713790" cy="201622"/>
            </a:xfrm>
          </p:grpSpPr>
          <p:sp>
            <p:nvSpPr>
              <p:cNvPr id="26" name="Retângulo 25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orma livre 54"/>
            <p:cNvSpPr/>
            <p:nvPr/>
          </p:nvSpPr>
          <p:spPr>
            <a:xfrm>
              <a:off x="2776801" y="3072365"/>
              <a:ext cx="1710213" cy="2008549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581" h="1434678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291803"/>
                  </a:lnTo>
                  <a:lnTo>
                    <a:pt x="607218" y="1434678"/>
                  </a:lnTo>
                  <a:lnTo>
                    <a:pt x="1221581" y="1289422"/>
                  </a:lnTo>
                  <a:lnTo>
                    <a:pt x="1221581" y="1225128"/>
                  </a:ln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Grupo 86"/>
          <p:cNvGrpSpPr>
            <a:grpSpLocks noChangeAspect="1"/>
          </p:cNvGrpSpPr>
          <p:nvPr/>
        </p:nvGrpSpPr>
        <p:grpSpPr>
          <a:xfrm>
            <a:off x="5914496" y="2636913"/>
            <a:ext cx="685561" cy="902283"/>
            <a:chOff x="4932040" y="3216381"/>
            <a:chExt cx="1713903" cy="2255708"/>
          </a:xfrm>
        </p:grpSpPr>
        <p:grpSp>
          <p:nvGrpSpPr>
            <p:cNvPr id="15" name="Grupo 62"/>
            <p:cNvGrpSpPr/>
            <p:nvPr/>
          </p:nvGrpSpPr>
          <p:grpSpPr>
            <a:xfrm>
              <a:off x="4932040" y="5270467"/>
              <a:ext cx="1713790" cy="201622"/>
              <a:chOff x="1475656" y="2894203"/>
              <a:chExt cx="1713790" cy="201622"/>
            </a:xfrm>
          </p:grpSpPr>
          <p:sp>
            <p:nvSpPr>
              <p:cNvPr id="60" name="Retângulo 59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to 62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to 63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Forma livre 85"/>
            <p:cNvSpPr/>
            <p:nvPr/>
          </p:nvSpPr>
          <p:spPr>
            <a:xfrm>
              <a:off x="4932040" y="3216381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16"/>
          <p:cNvGrpSpPr>
            <a:grpSpLocks noChangeAspect="1"/>
          </p:cNvGrpSpPr>
          <p:nvPr/>
        </p:nvGrpSpPr>
        <p:grpSpPr>
          <a:xfrm>
            <a:off x="8904312" y="2636912"/>
            <a:ext cx="576064" cy="921702"/>
            <a:chOff x="5364088" y="2996952"/>
            <a:chExt cx="720080" cy="1152128"/>
          </a:xfrm>
        </p:grpSpPr>
        <p:sp>
          <p:nvSpPr>
            <p:cNvPr id="84" name="Forma livre 8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Retângulo 10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0" name="Conector reto 109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81"/>
          <p:cNvGrpSpPr/>
          <p:nvPr/>
        </p:nvGrpSpPr>
        <p:grpSpPr>
          <a:xfrm>
            <a:off x="9768408" y="2636912"/>
            <a:ext cx="576064" cy="921702"/>
            <a:chOff x="7668344" y="2636912"/>
            <a:chExt cx="576064" cy="921702"/>
          </a:xfrm>
        </p:grpSpPr>
        <p:sp>
          <p:nvSpPr>
            <p:cNvPr id="125" name="Forma livre 124"/>
            <p:cNvSpPr/>
            <p:nvPr/>
          </p:nvSpPr>
          <p:spPr>
            <a:xfrm>
              <a:off x="7955842" y="2943992"/>
              <a:ext cx="149227" cy="485008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  <a:gd name="connsiteX0" fmla="*/ 333096 w 333096"/>
                <a:gd name="connsiteY0" fmla="*/ 0 h 916054"/>
                <a:gd name="connsiteX1" fmla="*/ 2380 w 333096"/>
                <a:gd name="connsiteY1" fmla="*/ 140501 h 916054"/>
                <a:gd name="connsiteX2" fmla="*/ 1190 w 333096"/>
                <a:gd name="connsiteY2" fmla="*/ 916054 h 916054"/>
                <a:gd name="connsiteX3" fmla="*/ 315766 w 333096"/>
                <a:gd name="connsiteY3" fmla="*/ 773394 h 916054"/>
                <a:gd name="connsiteX4" fmla="*/ 333096 w 333096"/>
                <a:gd name="connsiteY4" fmla="*/ 0 h 91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96" h="916054">
                  <a:moveTo>
                    <a:pt x="333096" y="0"/>
                  </a:moveTo>
                  <a:lnTo>
                    <a:pt x="2380" y="140501"/>
                  </a:lnTo>
                  <a:cubicBezTo>
                    <a:pt x="3570" y="376924"/>
                    <a:pt x="0" y="679631"/>
                    <a:pt x="1190" y="916054"/>
                  </a:cubicBezTo>
                  <a:lnTo>
                    <a:pt x="315766" y="773394"/>
                  </a:lnTo>
                  <a:lnTo>
                    <a:pt x="33309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Forma livre 118"/>
            <p:cNvSpPr/>
            <p:nvPr/>
          </p:nvSpPr>
          <p:spPr>
            <a:xfrm>
              <a:off x="7740352" y="2708920"/>
              <a:ext cx="432581" cy="789707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582" h="1491550">
                  <a:moveTo>
                    <a:pt x="359862" y="0"/>
                  </a:moveTo>
                  <a:cubicBezTo>
                    <a:pt x="360003" y="406789"/>
                    <a:pt x="364926" y="137228"/>
                    <a:pt x="365067" y="544017"/>
                  </a:cubicBezTo>
                  <a:lnTo>
                    <a:pt x="750" y="450647"/>
                  </a:lnTo>
                  <a:cubicBezTo>
                    <a:pt x="1940" y="687070"/>
                    <a:pt x="0" y="983118"/>
                    <a:pt x="1190" y="1219541"/>
                  </a:cubicBezTo>
                  <a:lnTo>
                    <a:pt x="483386" y="1355546"/>
                  </a:lnTo>
                  <a:lnTo>
                    <a:pt x="965582" y="1491550"/>
                  </a:lnTo>
                  <a:lnTo>
                    <a:pt x="965582" y="675524"/>
                  </a:lnTo>
                  <a:lnTo>
                    <a:pt x="611972" y="591450"/>
                  </a:lnTo>
                  <a:lnTo>
                    <a:pt x="611972" y="77106"/>
                  </a:lnTo>
                  <a:lnTo>
                    <a:pt x="35986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Retângulo 119"/>
            <p:cNvSpPr/>
            <p:nvPr/>
          </p:nvSpPr>
          <p:spPr>
            <a:xfrm>
              <a:off x="7841163" y="2636912"/>
              <a:ext cx="230426" cy="115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1" name="Conector reto 120"/>
            <p:cNvCxnSpPr/>
            <p:nvPr/>
          </p:nvCxnSpPr>
          <p:spPr>
            <a:xfrm rot="5400000">
              <a:off x="7351509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 rot="5400000">
              <a:off x="7927573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7668344" y="3558614"/>
              <a:ext cx="576064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Forma livre 123"/>
            <p:cNvSpPr/>
            <p:nvPr/>
          </p:nvSpPr>
          <p:spPr>
            <a:xfrm>
              <a:off x="7807064" y="3018381"/>
              <a:ext cx="148694" cy="506436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906" h="956526">
                  <a:moveTo>
                    <a:pt x="331906" y="0"/>
                  </a:moveTo>
                  <a:lnTo>
                    <a:pt x="1190" y="140501"/>
                  </a:lnTo>
                  <a:cubicBezTo>
                    <a:pt x="2380" y="376924"/>
                    <a:pt x="0" y="720104"/>
                    <a:pt x="1190" y="956527"/>
                  </a:cubicBezTo>
                  <a:lnTo>
                    <a:pt x="314576" y="773394"/>
                  </a:lnTo>
                  <a:lnTo>
                    <a:pt x="33190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231" t="12285" r="50097" b="56530"/>
          <a:stretch>
            <a:fillRect/>
          </a:stretch>
        </p:blipFill>
        <p:spPr bwMode="auto">
          <a:xfrm>
            <a:off x="6384032" y="4005064"/>
            <a:ext cx="2016264" cy="190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9328" t="52919" r="50000" b="15896"/>
          <a:stretch>
            <a:fillRect/>
          </a:stretch>
        </p:blipFill>
        <p:spPr bwMode="auto">
          <a:xfrm>
            <a:off x="1991544" y="3861048"/>
            <a:ext cx="2016264" cy="190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2953" t="13146" r="26375" b="56195"/>
          <a:stretch>
            <a:fillRect/>
          </a:stretch>
        </p:blipFill>
        <p:spPr bwMode="auto">
          <a:xfrm>
            <a:off x="4151784" y="4581129"/>
            <a:ext cx="2016264" cy="186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52953" t="52560" r="26375" b="15311"/>
          <a:stretch>
            <a:fillRect/>
          </a:stretch>
        </p:blipFill>
        <p:spPr bwMode="auto">
          <a:xfrm>
            <a:off x="8544272" y="4437112"/>
            <a:ext cx="2016264" cy="195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Fluxograma: Processo alternativo 82"/>
          <p:cNvSpPr/>
          <p:nvPr/>
        </p:nvSpPr>
        <p:spPr>
          <a:xfrm>
            <a:off x="5519936" y="836712"/>
            <a:ext cx="1440160" cy="64807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Reometria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Rotacional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Fluxograma: Processo alternativo 84"/>
          <p:cNvSpPr/>
          <p:nvPr/>
        </p:nvSpPr>
        <p:spPr>
          <a:xfrm>
            <a:off x="2279576" y="1844824"/>
            <a:ext cx="1440160" cy="64807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Cone/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Placa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Fluxograma: Processo alternativo 86"/>
          <p:cNvSpPr/>
          <p:nvPr/>
        </p:nvSpPr>
        <p:spPr>
          <a:xfrm>
            <a:off x="5519936" y="1844824"/>
            <a:ext cx="1440160" cy="64807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Placas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paralelas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Fluxograma: Processo alternativo 87"/>
          <p:cNvSpPr/>
          <p:nvPr/>
        </p:nvSpPr>
        <p:spPr>
          <a:xfrm>
            <a:off x="8760296" y="1844824"/>
            <a:ext cx="1656184" cy="64807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Cilíndros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concêntricos</a:t>
            </a:r>
            <a:endParaRPr lang="pt-B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Conector de seta reta 88"/>
          <p:cNvCxnSpPr/>
          <p:nvPr/>
        </p:nvCxnSpPr>
        <p:spPr>
          <a:xfrm rot="5400000">
            <a:off x="2891644" y="1736812"/>
            <a:ext cx="216818" cy="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rot="5400000">
            <a:off x="6132004" y="1736812"/>
            <a:ext cx="216818" cy="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de seta reta 90"/>
          <p:cNvCxnSpPr/>
          <p:nvPr/>
        </p:nvCxnSpPr>
        <p:spPr>
          <a:xfrm rot="5400000">
            <a:off x="9443578" y="1736812"/>
            <a:ext cx="216818" cy="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>
            <a:off x="2999656" y="1628800"/>
            <a:ext cx="65527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 rot="5400000" flipH="1" flipV="1">
            <a:off x="6168008" y="1556792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ítulo 1">
            <a:extLst>
              <a:ext uri="{FF2B5EF4-FFF2-40B4-BE49-F238E27FC236}">
                <a16:creationId xmlns:a16="http://schemas.microsoft.com/office/drawing/2014/main" id="{F38EC383-8102-49C1-9B3A-C93A114FCC9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Sensores para realização de medidas reológicas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>
            <a:extLst>
              <a:ext uri="{FF2B5EF4-FFF2-40B4-BE49-F238E27FC236}">
                <a16:creationId xmlns:a16="http://schemas.microsoft.com/office/drawing/2014/main" id="{5C8614BC-1764-4B33-9364-F8176400E93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 rotacional</a:t>
            </a:r>
          </a:p>
        </p:txBody>
      </p:sp>
      <p:pic>
        <p:nvPicPr>
          <p:cNvPr id="39" name="330 rotação">
            <a:hlinkClick r:id="" action="ppaction://media"/>
            <a:extLst>
              <a:ext uri="{FF2B5EF4-FFF2-40B4-BE49-F238E27FC236}">
                <a16:creationId xmlns:a16="http://schemas.microsoft.com/office/drawing/2014/main" id="{ECCA5C11-8192-4FF6-8CE0-0CFF3DEED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1700808"/>
            <a:ext cx="3810532" cy="3810532"/>
          </a:xfrm>
          <a:prstGeom prst="rect">
            <a:avLst/>
          </a:prstGeom>
        </p:spPr>
      </p:pic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0B95DA8B-1D36-46E4-ACDC-E5AFFC419911}"/>
              </a:ext>
            </a:extLst>
          </p:cNvPr>
          <p:cNvGraphicFramePr>
            <a:graphicFrameLocks/>
          </p:cNvGraphicFramePr>
          <p:nvPr/>
        </p:nvGraphicFramePr>
        <p:xfrm>
          <a:off x="6600056" y="22344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7952FA2D-9A6E-47E9-A9BA-5446929AD3B1}"/>
              </a:ext>
            </a:extLst>
          </p:cNvPr>
          <p:cNvSpPr txBox="1"/>
          <p:nvPr/>
        </p:nvSpPr>
        <p:spPr>
          <a:xfrm>
            <a:off x="1280480" y="5589240"/>
            <a:ext cx="1883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Animação: Estevão Laurito</a:t>
            </a:r>
          </a:p>
        </p:txBody>
      </p:sp>
    </p:spTree>
    <p:extLst>
      <p:ext uri="{BB962C8B-B14F-4D97-AF65-F5344CB8AC3E}">
        <p14:creationId xmlns:p14="http://schemas.microsoft.com/office/powerpoint/2010/main" val="8508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Graphic spid="4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ítulo 1">
            <a:extLst>
              <a:ext uri="{FF2B5EF4-FFF2-40B4-BE49-F238E27FC236}">
                <a16:creationId xmlns:a16="http://schemas.microsoft.com/office/drawing/2014/main" id="{DFA53EB4-E4C9-4EC0-A30B-9204E7C40802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Retentores de água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F25E1568-4E7E-4177-B93B-9238D48839A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D3EA93BB-6E75-4D16-98EC-13820517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3201" r="50980" b="54200"/>
          <a:stretch/>
        </p:blipFill>
        <p:spPr>
          <a:xfrm>
            <a:off x="8689845" y="1084658"/>
            <a:ext cx="2891044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" name="CaixaDeTexto 67">
            <a:extLst>
              <a:ext uri="{FF2B5EF4-FFF2-40B4-BE49-F238E27FC236}">
                <a16:creationId xmlns:a16="http://schemas.microsoft.com/office/drawing/2014/main" id="{6EA96AA0-FCE1-4B98-8609-3932461016CD}"/>
              </a:ext>
            </a:extLst>
          </p:cNvPr>
          <p:cNvSpPr txBox="1"/>
          <p:nvPr/>
        </p:nvSpPr>
        <p:spPr>
          <a:xfrm>
            <a:off x="767408" y="1495681"/>
            <a:ext cx="2808312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id="{F206D3F8-DC67-40A2-B1D9-FFEC7C87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6" y="2761941"/>
            <a:ext cx="6776470" cy="1334118"/>
          </a:xfrm>
          <a:prstGeom prst="rect">
            <a:avLst/>
          </a:prstGeom>
        </p:spPr>
      </p:pic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2FD0A6F7-8D5B-47F1-B2B4-86E9756E251B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6775313" y="1696726"/>
            <a:ext cx="1914532" cy="1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agem 70">
            <a:extLst>
              <a:ext uri="{FF2B5EF4-FFF2-40B4-BE49-F238E27FC236}">
                <a16:creationId xmlns:a16="http://schemas.microsoft.com/office/drawing/2014/main" id="{8DCCC681-8B36-44AC-99DB-F7C4DB623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45" y="2869012"/>
            <a:ext cx="3294394" cy="111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6BDA0EDD-846F-4567-B31C-B9863D6A3CBB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7063345" y="3310662"/>
            <a:ext cx="1626500" cy="11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0A4D50-7EB5-4F6E-A1A7-3C1C6BA2AE64}"/>
              </a:ext>
            </a:extLst>
          </p:cNvPr>
          <p:cNvSpPr txBox="1"/>
          <p:nvPr/>
        </p:nvSpPr>
        <p:spPr>
          <a:xfrm>
            <a:off x="615165" y="4721890"/>
            <a:ext cx="11288839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Reduzem a tendência de segregação e exsudação;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Auxiliam no bombeamento de concretos e argamassas;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Auxiliam no processo de extrusão;</a:t>
            </a:r>
          </a:p>
        </p:txBody>
      </p:sp>
    </p:spTree>
    <p:extLst>
      <p:ext uri="{BB962C8B-B14F-4D97-AF65-F5344CB8AC3E}">
        <p14:creationId xmlns:p14="http://schemas.microsoft.com/office/powerpoint/2010/main" val="91655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ítulo 1">
            <a:extLst>
              <a:ext uri="{FF2B5EF4-FFF2-40B4-BE49-F238E27FC236}">
                <a16:creationId xmlns:a16="http://schemas.microsoft.com/office/drawing/2014/main" id="{A5ECA6B9-C64C-45EF-A52A-B0B92734B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16" y="115684"/>
            <a:ext cx="11864829" cy="639325"/>
          </a:xfrm>
        </p:spPr>
        <p:txBody>
          <a:bodyPr>
            <a:normAutofit/>
          </a:bodyPr>
          <a:lstStyle/>
          <a:p>
            <a:pPr algn="l"/>
            <a:r>
              <a:rPr lang="pt-BR" sz="3200" dirty="0">
                <a:solidFill>
                  <a:srgbClr val="C00000"/>
                </a:solidFill>
              </a:rPr>
              <a:t>Comportamentos reológicos (independentes do tempo)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61EF0FC-111C-4126-9917-6D68B9A5ED33}"/>
              </a:ext>
            </a:extLst>
          </p:cNvPr>
          <p:cNvGrpSpPr/>
          <p:nvPr/>
        </p:nvGrpSpPr>
        <p:grpSpPr>
          <a:xfrm>
            <a:off x="139817" y="1437994"/>
            <a:ext cx="7042243" cy="4621261"/>
            <a:chOff x="139817" y="1437994"/>
            <a:chExt cx="7042243" cy="4621261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5DB040E4-3F75-4B2C-BDCB-794E2CB849B5}"/>
                </a:ext>
              </a:extLst>
            </p:cNvPr>
            <p:cNvCxnSpPr>
              <a:cxnSpLocks/>
            </p:cNvCxnSpPr>
            <p:nvPr/>
          </p:nvCxnSpPr>
          <p:spPr>
            <a:xfrm>
              <a:off x="498624" y="1447800"/>
              <a:ext cx="0" cy="42100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7C2A60CC-CE73-43D3-BA2D-0DAA430B8CAD}"/>
                </a:ext>
              </a:extLst>
            </p:cNvPr>
            <p:cNvCxnSpPr/>
            <p:nvPr/>
          </p:nvCxnSpPr>
          <p:spPr>
            <a:xfrm>
              <a:off x="508149" y="5667375"/>
              <a:ext cx="28289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A26E93D-EEBF-4E63-9A5C-6D1059ECC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24" y="3419475"/>
              <a:ext cx="2324100" cy="22383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00923D74-428C-4B24-8B64-8DABF212E17A}"/>
                </a:ext>
              </a:extLst>
            </p:cNvPr>
            <p:cNvSpPr/>
            <p:nvPr/>
          </p:nvSpPr>
          <p:spPr>
            <a:xfrm>
              <a:off x="489099" y="3124200"/>
              <a:ext cx="2200275" cy="2533650"/>
            </a:xfrm>
            <a:custGeom>
              <a:avLst/>
              <a:gdLst>
                <a:gd name="connsiteX0" fmla="*/ 0 w 2200275"/>
                <a:gd name="connsiteY0" fmla="*/ 2533650 h 2533650"/>
                <a:gd name="connsiteX1" fmla="*/ 276225 w 2200275"/>
                <a:gd name="connsiteY1" fmla="*/ 2028825 h 2533650"/>
                <a:gd name="connsiteX2" fmla="*/ 628650 w 2200275"/>
                <a:gd name="connsiteY2" fmla="*/ 1447800 h 2533650"/>
                <a:gd name="connsiteX3" fmla="*/ 990600 w 2200275"/>
                <a:gd name="connsiteY3" fmla="*/ 971550 h 2533650"/>
                <a:gd name="connsiteX4" fmla="*/ 1352550 w 2200275"/>
                <a:gd name="connsiteY4" fmla="*/ 590550 h 2533650"/>
                <a:gd name="connsiteX5" fmla="*/ 1752600 w 2200275"/>
                <a:gd name="connsiteY5" fmla="*/ 276225 h 2533650"/>
                <a:gd name="connsiteX6" fmla="*/ 2200275 w 2200275"/>
                <a:gd name="connsiteY6" fmla="*/ 0 h 253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275" h="2533650">
                  <a:moveTo>
                    <a:pt x="0" y="2533650"/>
                  </a:moveTo>
                  <a:lnTo>
                    <a:pt x="276225" y="2028825"/>
                  </a:lnTo>
                  <a:lnTo>
                    <a:pt x="628650" y="1447800"/>
                  </a:lnTo>
                  <a:lnTo>
                    <a:pt x="990600" y="971550"/>
                  </a:lnTo>
                  <a:lnTo>
                    <a:pt x="1352550" y="590550"/>
                  </a:lnTo>
                  <a:lnTo>
                    <a:pt x="1752600" y="276225"/>
                  </a:lnTo>
                  <a:lnTo>
                    <a:pt x="2200275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3E0A5C95-D2E0-4CB0-B316-68E53AAC1F7B}"/>
                </a:ext>
              </a:extLst>
            </p:cNvPr>
            <p:cNvSpPr/>
            <p:nvPr/>
          </p:nvSpPr>
          <p:spPr>
            <a:xfrm>
              <a:off x="489099" y="3867150"/>
              <a:ext cx="2247900" cy="1800225"/>
            </a:xfrm>
            <a:custGeom>
              <a:avLst/>
              <a:gdLst>
                <a:gd name="connsiteX0" fmla="*/ 0 w 2247900"/>
                <a:gd name="connsiteY0" fmla="*/ 1800225 h 1800225"/>
                <a:gd name="connsiteX1" fmla="*/ 485775 w 2247900"/>
                <a:gd name="connsiteY1" fmla="*/ 1533525 h 1800225"/>
                <a:gd name="connsiteX2" fmla="*/ 904875 w 2247900"/>
                <a:gd name="connsiteY2" fmla="*/ 1238250 h 1800225"/>
                <a:gd name="connsiteX3" fmla="*/ 1381125 w 2247900"/>
                <a:gd name="connsiteY3" fmla="*/ 838200 h 1800225"/>
                <a:gd name="connsiteX4" fmla="*/ 1866900 w 2247900"/>
                <a:gd name="connsiteY4" fmla="*/ 400050 h 1800225"/>
                <a:gd name="connsiteX5" fmla="*/ 2247900 w 2247900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900" h="1800225">
                  <a:moveTo>
                    <a:pt x="0" y="1800225"/>
                  </a:moveTo>
                  <a:lnTo>
                    <a:pt x="485775" y="1533525"/>
                  </a:lnTo>
                  <a:lnTo>
                    <a:pt x="904875" y="1238250"/>
                  </a:lnTo>
                  <a:lnTo>
                    <a:pt x="1381125" y="838200"/>
                  </a:lnTo>
                  <a:lnTo>
                    <a:pt x="1866900" y="400050"/>
                  </a:lnTo>
                  <a:lnTo>
                    <a:pt x="2247900" y="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197C34A-1A48-43BB-A376-17F6997B9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199" y="1905001"/>
              <a:ext cx="2324100" cy="223837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7B89155-9F0A-4823-A157-171ED3286C83}"/>
                </a:ext>
              </a:extLst>
            </p:cNvPr>
            <p:cNvSpPr/>
            <p:nvPr/>
          </p:nvSpPr>
          <p:spPr>
            <a:xfrm>
              <a:off x="517674" y="1609726"/>
              <a:ext cx="2200275" cy="2533650"/>
            </a:xfrm>
            <a:custGeom>
              <a:avLst/>
              <a:gdLst>
                <a:gd name="connsiteX0" fmla="*/ 0 w 2200275"/>
                <a:gd name="connsiteY0" fmla="*/ 2533650 h 2533650"/>
                <a:gd name="connsiteX1" fmla="*/ 276225 w 2200275"/>
                <a:gd name="connsiteY1" fmla="*/ 2028825 h 2533650"/>
                <a:gd name="connsiteX2" fmla="*/ 628650 w 2200275"/>
                <a:gd name="connsiteY2" fmla="*/ 1447800 h 2533650"/>
                <a:gd name="connsiteX3" fmla="*/ 990600 w 2200275"/>
                <a:gd name="connsiteY3" fmla="*/ 971550 h 2533650"/>
                <a:gd name="connsiteX4" fmla="*/ 1352550 w 2200275"/>
                <a:gd name="connsiteY4" fmla="*/ 590550 h 2533650"/>
                <a:gd name="connsiteX5" fmla="*/ 1752600 w 2200275"/>
                <a:gd name="connsiteY5" fmla="*/ 276225 h 2533650"/>
                <a:gd name="connsiteX6" fmla="*/ 2200275 w 2200275"/>
                <a:gd name="connsiteY6" fmla="*/ 0 h 253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275" h="2533650">
                  <a:moveTo>
                    <a:pt x="0" y="2533650"/>
                  </a:moveTo>
                  <a:lnTo>
                    <a:pt x="276225" y="2028825"/>
                  </a:lnTo>
                  <a:lnTo>
                    <a:pt x="628650" y="1447800"/>
                  </a:lnTo>
                  <a:lnTo>
                    <a:pt x="990600" y="971550"/>
                  </a:lnTo>
                  <a:lnTo>
                    <a:pt x="1352550" y="590550"/>
                  </a:lnTo>
                  <a:lnTo>
                    <a:pt x="1752600" y="276225"/>
                  </a:lnTo>
                  <a:lnTo>
                    <a:pt x="2200275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441FEB1C-8DF6-4E81-9538-12ADC149A012}"/>
                </a:ext>
              </a:extLst>
            </p:cNvPr>
            <p:cNvSpPr/>
            <p:nvPr/>
          </p:nvSpPr>
          <p:spPr>
            <a:xfrm>
              <a:off x="508149" y="2343151"/>
              <a:ext cx="2247900" cy="1800225"/>
            </a:xfrm>
            <a:custGeom>
              <a:avLst/>
              <a:gdLst>
                <a:gd name="connsiteX0" fmla="*/ 0 w 2247900"/>
                <a:gd name="connsiteY0" fmla="*/ 1800225 h 1800225"/>
                <a:gd name="connsiteX1" fmla="*/ 485775 w 2247900"/>
                <a:gd name="connsiteY1" fmla="*/ 1533525 h 1800225"/>
                <a:gd name="connsiteX2" fmla="*/ 904875 w 2247900"/>
                <a:gd name="connsiteY2" fmla="*/ 1238250 h 1800225"/>
                <a:gd name="connsiteX3" fmla="*/ 1381125 w 2247900"/>
                <a:gd name="connsiteY3" fmla="*/ 838200 h 1800225"/>
                <a:gd name="connsiteX4" fmla="*/ 1866900 w 2247900"/>
                <a:gd name="connsiteY4" fmla="*/ 400050 h 1800225"/>
                <a:gd name="connsiteX5" fmla="*/ 2247900 w 2247900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900" h="1800225">
                  <a:moveTo>
                    <a:pt x="0" y="1800225"/>
                  </a:moveTo>
                  <a:lnTo>
                    <a:pt x="485775" y="1533525"/>
                  </a:lnTo>
                  <a:lnTo>
                    <a:pt x="904875" y="1238250"/>
                  </a:lnTo>
                  <a:lnTo>
                    <a:pt x="1381125" y="838200"/>
                  </a:lnTo>
                  <a:lnTo>
                    <a:pt x="1866900" y="400050"/>
                  </a:lnTo>
                  <a:lnTo>
                    <a:pt x="2247900" y="0"/>
                  </a:lnTo>
                </a:path>
              </a:pathLst>
            </a:cu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09CD1F8F-0DD4-45CD-8B39-79082D81656D}"/>
                </a:ext>
              </a:extLst>
            </p:cNvPr>
            <p:cNvCxnSpPr>
              <a:cxnSpLocks/>
            </p:cNvCxnSpPr>
            <p:nvPr/>
          </p:nvCxnSpPr>
          <p:spPr>
            <a:xfrm>
              <a:off x="4232424" y="1447800"/>
              <a:ext cx="0" cy="42100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2E688AA5-A5AC-4C72-AB92-7231F5E080A4}"/>
                </a:ext>
              </a:extLst>
            </p:cNvPr>
            <p:cNvCxnSpPr/>
            <p:nvPr/>
          </p:nvCxnSpPr>
          <p:spPr>
            <a:xfrm>
              <a:off x="4241949" y="5667375"/>
              <a:ext cx="28289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D08AFBE3-3174-4164-9564-17238A62CFD8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00" y="4286250"/>
              <a:ext cx="264794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6F0F5B-6403-40F9-9574-ECA15CBA353E}"/>
                </a:ext>
              </a:extLst>
            </p:cNvPr>
            <p:cNvSpPr/>
            <p:nvPr/>
          </p:nvSpPr>
          <p:spPr>
            <a:xfrm>
              <a:off x="4413399" y="4486275"/>
              <a:ext cx="2619375" cy="981075"/>
            </a:xfrm>
            <a:custGeom>
              <a:avLst/>
              <a:gdLst>
                <a:gd name="connsiteX0" fmla="*/ 0 w 2619375"/>
                <a:gd name="connsiteY0" fmla="*/ 981075 h 981075"/>
                <a:gd name="connsiteX1" fmla="*/ 323850 w 2619375"/>
                <a:gd name="connsiteY1" fmla="*/ 742950 h 981075"/>
                <a:gd name="connsiteX2" fmla="*/ 800100 w 2619375"/>
                <a:gd name="connsiteY2" fmla="*/ 504825 h 981075"/>
                <a:gd name="connsiteX3" fmla="*/ 1314450 w 2619375"/>
                <a:gd name="connsiteY3" fmla="*/ 285750 h 981075"/>
                <a:gd name="connsiteX4" fmla="*/ 1838325 w 2619375"/>
                <a:gd name="connsiteY4" fmla="*/ 133350 h 981075"/>
                <a:gd name="connsiteX5" fmla="*/ 2390775 w 2619375"/>
                <a:gd name="connsiteY5" fmla="*/ 28575 h 981075"/>
                <a:gd name="connsiteX6" fmla="*/ 2619375 w 2619375"/>
                <a:gd name="connsiteY6" fmla="*/ 0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9375" h="981075">
                  <a:moveTo>
                    <a:pt x="0" y="981075"/>
                  </a:moveTo>
                  <a:lnTo>
                    <a:pt x="323850" y="742950"/>
                  </a:lnTo>
                  <a:lnTo>
                    <a:pt x="800100" y="504825"/>
                  </a:lnTo>
                  <a:lnTo>
                    <a:pt x="1314450" y="285750"/>
                  </a:lnTo>
                  <a:lnTo>
                    <a:pt x="1838325" y="133350"/>
                  </a:lnTo>
                  <a:lnTo>
                    <a:pt x="2390775" y="28575"/>
                  </a:lnTo>
                  <a:lnTo>
                    <a:pt x="2619375" y="0"/>
                  </a:lnTo>
                </a:path>
              </a:pathLst>
            </a:custGeom>
            <a:noFill/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AC628C2C-4F40-4913-9244-A7FC28C97D67}"/>
                </a:ext>
              </a:extLst>
            </p:cNvPr>
            <p:cNvSpPr/>
            <p:nvPr/>
          </p:nvSpPr>
          <p:spPr>
            <a:xfrm>
              <a:off x="4422924" y="3009900"/>
              <a:ext cx="2504335" cy="1596131"/>
            </a:xfrm>
            <a:custGeom>
              <a:avLst/>
              <a:gdLst>
                <a:gd name="connsiteX0" fmla="*/ 0 w 1971675"/>
                <a:gd name="connsiteY0" fmla="*/ 0 h 1409700"/>
                <a:gd name="connsiteX1" fmla="*/ 171450 w 1971675"/>
                <a:gd name="connsiteY1" fmla="*/ 266700 h 1409700"/>
                <a:gd name="connsiteX2" fmla="*/ 495300 w 1971675"/>
                <a:gd name="connsiteY2" fmla="*/ 571500 h 1409700"/>
                <a:gd name="connsiteX3" fmla="*/ 904875 w 1971675"/>
                <a:gd name="connsiteY3" fmla="*/ 866775 h 1409700"/>
                <a:gd name="connsiteX4" fmla="*/ 1238250 w 1971675"/>
                <a:gd name="connsiteY4" fmla="*/ 1076325 h 1409700"/>
                <a:gd name="connsiteX5" fmla="*/ 1666875 w 1971675"/>
                <a:gd name="connsiteY5" fmla="*/ 1295400 h 1409700"/>
                <a:gd name="connsiteX6" fmla="*/ 1971675 w 1971675"/>
                <a:gd name="connsiteY6" fmla="*/ 1409700 h 1409700"/>
                <a:gd name="connsiteX0" fmla="*/ 0 w 2504335"/>
                <a:gd name="connsiteY0" fmla="*/ 0 h 1596131"/>
                <a:gd name="connsiteX1" fmla="*/ 171450 w 2504335"/>
                <a:gd name="connsiteY1" fmla="*/ 266700 h 1596131"/>
                <a:gd name="connsiteX2" fmla="*/ 495300 w 2504335"/>
                <a:gd name="connsiteY2" fmla="*/ 571500 h 1596131"/>
                <a:gd name="connsiteX3" fmla="*/ 904875 w 2504335"/>
                <a:gd name="connsiteY3" fmla="*/ 866775 h 1596131"/>
                <a:gd name="connsiteX4" fmla="*/ 1238250 w 2504335"/>
                <a:gd name="connsiteY4" fmla="*/ 1076325 h 1596131"/>
                <a:gd name="connsiteX5" fmla="*/ 1666875 w 2504335"/>
                <a:gd name="connsiteY5" fmla="*/ 1295400 h 1596131"/>
                <a:gd name="connsiteX6" fmla="*/ 2504335 w 2504335"/>
                <a:gd name="connsiteY6" fmla="*/ 1596131 h 1596131"/>
                <a:gd name="connsiteX0" fmla="*/ 0 w 2504335"/>
                <a:gd name="connsiteY0" fmla="*/ 0 h 1596131"/>
                <a:gd name="connsiteX1" fmla="*/ 171450 w 2504335"/>
                <a:gd name="connsiteY1" fmla="*/ 266700 h 1596131"/>
                <a:gd name="connsiteX2" fmla="*/ 495300 w 2504335"/>
                <a:gd name="connsiteY2" fmla="*/ 571500 h 1596131"/>
                <a:gd name="connsiteX3" fmla="*/ 904875 w 2504335"/>
                <a:gd name="connsiteY3" fmla="*/ 866775 h 1596131"/>
                <a:gd name="connsiteX4" fmla="*/ 1238250 w 2504335"/>
                <a:gd name="connsiteY4" fmla="*/ 1076325 h 1596131"/>
                <a:gd name="connsiteX5" fmla="*/ 1959838 w 2504335"/>
                <a:gd name="connsiteY5" fmla="*/ 1419687 h 1596131"/>
                <a:gd name="connsiteX6" fmla="*/ 2504335 w 2504335"/>
                <a:gd name="connsiteY6" fmla="*/ 1596131 h 1596131"/>
                <a:gd name="connsiteX0" fmla="*/ 0 w 2504335"/>
                <a:gd name="connsiteY0" fmla="*/ 0 h 1596131"/>
                <a:gd name="connsiteX1" fmla="*/ 171450 w 2504335"/>
                <a:gd name="connsiteY1" fmla="*/ 266700 h 1596131"/>
                <a:gd name="connsiteX2" fmla="*/ 495300 w 2504335"/>
                <a:gd name="connsiteY2" fmla="*/ 571500 h 1596131"/>
                <a:gd name="connsiteX3" fmla="*/ 904875 w 2504335"/>
                <a:gd name="connsiteY3" fmla="*/ 866775 h 1596131"/>
                <a:gd name="connsiteX4" fmla="*/ 1362537 w 2504335"/>
                <a:gd name="connsiteY4" fmla="*/ 1147347 h 1596131"/>
                <a:gd name="connsiteX5" fmla="*/ 1959838 w 2504335"/>
                <a:gd name="connsiteY5" fmla="*/ 1419687 h 1596131"/>
                <a:gd name="connsiteX6" fmla="*/ 2504335 w 2504335"/>
                <a:gd name="connsiteY6" fmla="*/ 1596131 h 15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4335" h="1596131">
                  <a:moveTo>
                    <a:pt x="0" y="0"/>
                  </a:moveTo>
                  <a:lnTo>
                    <a:pt x="171450" y="266700"/>
                  </a:lnTo>
                  <a:lnTo>
                    <a:pt x="495300" y="571500"/>
                  </a:lnTo>
                  <a:lnTo>
                    <a:pt x="904875" y="866775"/>
                  </a:lnTo>
                  <a:lnTo>
                    <a:pt x="1362537" y="1147347"/>
                  </a:lnTo>
                  <a:lnTo>
                    <a:pt x="1959838" y="1419687"/>
                  </a:lnTo>
                  <a:cubicBezTo>
                    <a:pt x="2061438" y="1457787"/>
                    <a:pt x="2402735" y="1558031"/>
                    <a:pt x="2504335" y="1596131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1D61971-9C20-4C75-A4DF-6895F56DFB97}"/>
                </a:ext>
              </a:extLst>
            </p:cNvPr>
            <p:cNvSpPr/>
            <p:nvPr/>
          </p:nvSpPr>
          <p:spPr>
            <a:xfrm>
              <a:off x="4413399" y="2371725"/>
              <a:ext cx="2505075" cy="962025"/>
            </a:xfrm>
            <a:custGeom>
              <a:avLst/>
              <a:gdLst>
                <a:gd name="connsiteX0" fmla="*/ 0 w 2505075"/>
                <a:gd name="connsiteY0" fmla="*/ 0 h 962025"/>
                <a:gd name="connsiteX1" fmla="*/ 190500 w 2505075"/>
                <a:gd name="connsiteY1" fmla="*/ 304800 h 962025"/>
                <a:gd name="connsiteX2" fmla="*/ 514350 w 2505075"/>
                <a:gd name="connsiteY2" fmla="*/ 600075 h 962025"/>
                <a:gd name="connsiteX3" fmla="*/ 790575 w 2505075"/>
                <a:gd name="connsiteY3" fmla="*/ 771525 h 962025"/>
                <a:gd name="connsiteX4" fmla="*/ 1200150 w 2505075"/>
                <a:gd name="connsiteY4" fmla="*/ 904875 h 962025"/>
                <a:gd name="connsiteX5" fmla="*/ 1562100 w 2505075"/>
                <a:gd name="connsiteY5" fmla="*/ 962025 h 962025"/>
                <a:gd name="connsiteX6" fmla="*/ 1981200 w 2505075"/>
                <a:gd name="connsiteY6" fmla="*/ 962025 h 962025"/>
                <a:gd name="connsiteX7" fmla="*/ 2314575 w 2505075"/>
                <a:gd name="connsiteY7" fmla="*/ 895350 h 962025"/>
                <a:gd name="connsiteX8" fmla="*/ 2505075 w 2505075"/>
                <a:gd name="connsiteY8" fmla="*/ 81915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5075" h="962025">
                  <a:moveTo>
                    <a:pt x="0" y="0"/>
                  </a:moveTo>
                  <a:lnTo>
                    <a:pt x="190500" y="304800"/>
                  </a:lnTo>
                  <a:lnTo>
                    <a:pt x="514350" y="600075"/>
                  </a:lnTo>
                  <a:lnTo>
                    <a:pt x="790575" y="771525"/>
                  </a:lnTo>
                  <a:lnTo>
                    <a:pt x="1200150" y="904875"/>
                  </a:lnTo>
                  <a:lnTo>
                    <a:pt x="1562100" y="962025"/>
                  </a:lnTo>
                  <a:lnTo>
                    <a:pt x="1981200" y="962025"/>
                  </a:lnTo>
                  <a:lnTo>
                    <a:pt x="2314575" y="895350"/>
                  </a:lnTo>
                  <a:lnTo>
                    <a:pt x="2505075" y="819150"/>
                  </a:lnTo>
                </a:path>
              </a:pathLst>
            </a:cu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998C594E-2C10-40F3-9E79-5E1A141E273A}"/>
                </a:ext>
              </a:extLst>
            </p:cNvPr>
            <p:cNvSpPr/>
            <p:nvPr/>
          </p:nvSpPr>
          <p:spPr>
            <a:xfrm>
              <a:off x="4403874" y="2181225"/>
              <a:ext cx="2476500" cy="1609725"/>
            </a:xfrm>
            <a:custGeom>
              <a:avLst/>
              <a:gdLst>
                <a:gd name="connsiteX0" fmla="*/ 0 w 2476500"/>
                <a:gd name="connsiteY0" fmla="*/ 0 h 1609725"/>
                <a:gd name="connsiteX1" fmla="*/ 209550 w 2476500"/>
                <a:gd name="connsiteY1" fmla="*/ 266700 h 1609725"/>
                <a:gd name="connsiteX2" fmla="*/ 476250 w 2476500"/>
                <a:gd name="connsiteY2" fmla="*/ 561975 h 1609725"/>
                <a:gd name="connsiteX3" fmla="*/ 914400 w 2476500"/>
                <a:gd name="connsiteY3" fmla="*/ 866775 h 1609725"/>
                <a:gd name="connsiteX4" fmla="*/ 1276350 w 2476500"/>
                <a:gd name="connsiteY4" fmla="*/ 1076325 h 1609725"/>
                <a:gd name="connsiteX5" fmla="*/ 1724025 w 2476500"/>
                <a:gd name="connsiteY5" fmla="*/ 1304925 h 1609725"/>
                <a:gd name="connsiteX6" fmla="*/ 2152650 w 2476500"/>
                <a:gd name="connsiteY6" fmla="*/ 1466850 h 1609725"/>
                <a:gd name="connsiteX7" fmla="*/ 2476500 w 2476500"/>
                <a:gd name="connsiteY7" fmla="*/ 1609725 h 160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6500" h="1609725">
                  <a:moveTo>
                    <a:pt x="0" y="0"/>
                  </a:moveTo>
                  <a:lnTo>
                    <a:pt x="209550" y="266700"/>
                  </a:lnTo>
                  <a:lnTo>
                    <a:pt x="476250" y="561975"/>
                  </a:lnTo>
                  <a:lnTo>
                    <a:pt x="914400" y="866775"/>
                  </a:lnTo>
                  <a:lnTo>
                    <a:pt x="1276350" y="1076325"/>
                  </a:lnTo>
                  <a:lnTo>
                    <a:pt x="1724025" y="1304925"/>
                  </a:lnTo>
                  <a:lnTo>
                    <a:pt x="2152650" y="1466850"/>
                  </a:lnTo>
                  <a:lnTo>
                    <a:pt x="2476500" y="1609725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88B4ECAE-4B68-482B-8B90-93166F67DAC3}"/>
                </a:ext>
              </a:extLst>
            </p:cNvPr>
            <p:cNvSpPr/>
            <p:nvPr/>
          </p:nvSpPr>
          <p:spPr>
            <a:xfrm>
              <a:off x="4375300" y="2005012"/>
              <a:ext cx="2543175" cy="1009650"/>
            </a:xfrm>
            <a:custGeom>
              <a:avLst/>
              <a:gdLst>
                <a:gd name="connsiteX0" fmla="*/ 0 w 2476500"/>
                <a:gd name="connsiteY0" fmla="*/ 0 h 1609725"/>
                <a:gd name="connsiteX1" fmla="*/ 209550 w 2476500"/>
                <a:gd name="connsiteY1" fmla="*/ 266700 h 1609725"/>
                <a:gd name="connsiteX2" fmla="*/ 476250 w 2476500"/>
                <a:gd name="connsiteY2" fmla="*/ 561975 h 1609725"/>
                <a:gd name="connsiteX3" fmla="*/ 914400 w 2476500"/>
                <a:gd name="connsiteY3" fmla="*/ 866775 h 1609725"/>
                <a:gd name="connsiteX4" fmla="*/ 1276350 w 2476500"/>
                <a:gd name="connsiteY4" fmla="*/ 1076325 h 1609725"/>
                <a:gd name="connsiteX5" fmla="*/ 1724025 w 2476500"/>
                <a:gd name="connsiteY5" fmla="*/ 1304925 h 1609725"/>
                <a:gd name="connsiteX6" fmla="*/ 2152650 w 2476500"/>
                <a:gd name="connsiteY6" fmla="*/ 1466850 h 1609725"/>
                <a:gd name="connsiteX7" fmla="*/ 2476500 w 2476500"/>
                <a:gd name="connsiteY7" fmla="*/ 1609725 h 1609725"/>
                <a:gd name="connsiteX0" fmla="*/ 0 w 2543175"/>
                <a:gd name="connsiteY0" fmla="*/ 0 h 1466850"/>
                <a:gd name="connsiteX1" fmla="*/ 209550 w 2543175"/>
                <a:gd name="connsiteY1" fmla="*/ 266700 h 1466850"/>
                <a:gd name="connsiteX2" fmla="*/ 476250 w 2543175"/>
                <a:gd name="connsiteY2" fmla="*/ 561975 h 1466850"/>
                <a:gd name="connsiteX3" fmla="*/ 914400 w 2543175"/>
                <a:gd name="connsiteY3" fmla="*/ 866775 h 1466850"/>
                <a:gd name="connsiteX4" fmla="*/ 1276350 w 2543175"/>
                <a:gd name="connsiteY4" fmla="*/ 1076325 h 1466850"/>
                <a:gd name="connsiteX5" fmla="*/ 1724025 w 2543175"/>
                <a:gd name="connsiteY5" fmla="*/ 1304925 h 1466850"/>
                <a:gd name="connsiteX6" fmla="*/ 2152650 w 2543175"/>
                <a:gd name="connsiteY6" fmla="*/ 1466850 h 1466850"/>
                <a:gd name="connsiteX7" fmla="*/ 2543175 w 2543175"/>
                <a:gd name="connsiteY7" fmla="*/ 942975 h 1466850"/>
                <a:gd name="connsiteX0" fmla="*/ 0 w 2543175"/>
                <a:gd name="connsiteY0" fmla="*/ 0 h 1466850"/>
                <a:gd name="connsiteX1" fmla="*/ 209550 w 2543175"/>
                <a:gd name="connsiteY1" fmla="*/ 266700 h 1466850"/>
                <a:gd name="connsiteX2" fmla="*/ 514350 w 2543175"/>
                <a:gd name="connsiteY2" fmla="*/ 561975 h 1466850"/>
                <a:gd name="connsiteX3" fmla="*/ 914400 w 2543175"/>
                <a:gd name="connsiteY3" fmla="*/ 866775 h 1466850"/>
                <a:gd name="connsiteX4" fmla="*/ 1276350 w 2543175"/>
                <a:gd name="connsiteY4" fmla="*/ 1076325 h 1466850"/>
                <a:gd name="connsiteX5" fmla="*/ 1724025 w 2543175"/>
                <a:gd name="connsiteY5" fmla="*/ 1304925 h 1466850"/>
                <a:gd name="connsiteX6" fmla="*/ 2152650 w 2543175"/>
                <a:gd name="connsiteY6" fmla="*/ 1466850 h 1466850"/>
                <a:gd name="connsiteX7" fmla="*/ 2543175 w 2543175"/>
                <a:gd name="connsiteY7" fmla="*/ 942975 h 1466850"/>
                <a:gd name="connsiteX0" fmla="*/ 0 w 2543175"/>
                <a:gd name="connsiteY0" fmla="*/ 0 h 1466850"/>
                <a:gd name="connsiteX1" fmla="*/ 209550 w 2543175"/>
                <a:gd name="connsiteY1" fmla="*/ 266700 h 1466850"/>
                <a:gd name="connsiteX2" fmla="*/ 514350 w 2543175"/>
                <a:gd name="connsiteY2" fmla="*/ 561975 h 1466850"/>
                <a:gd name="connsiteX3" fmla="*/ 971550 w 2543175"/>
                <a:gd name="connsiteY3" fmla="*/ 781050 h 1466850"/>
                <a:gd name="connsiteX4" fmla="*/ 1276350 w 2543175"/>
                <a:gd name="connsiteY4" fmla="*/ 1076325 h 1466850"/>
                <a:gd name="connsiteX5" fmla="*/ 1724025 w 2543175"/>
                <a:gd name="connsiteY5" fmla="*/ 1304925 h 1466850"/>
                <a:gd name="connsiteX6" fmla="*/ 2152650 w 2543175"/>
                <a:gd name="connsiteY6" fmla="*/ 1466850 h 1466850"/>
                <a:gd name="connsiteX7" fmla="*/ 2543175 w 2543175"/>
                <a:gd name="connsiteY7" fmla="*/ 942975 h 1466850"/>
                <a:gd name="connsiteX0" fmla="*/ 0 w 2543175"/>
                <a:gd name="connsiteY0" fmla="*/ 0 h 1466850"/>
                <a:gd name="connsiteX1" fmla="*/ 209550 w 2543175"/>
                <a:gd name="connsiteY1" fmla="*/ 266700 h 1466850"/>
                <a:gd name="connsiteX2" fmla="*/ 514350 w 2543175"/>
                <a:gd name="connsiteY2" fmla="*/ 561975 h 1466850"/>
                <a:gd name="connsiteX3" fmla="*/ 971550 w 2543175"/>
                <a:gd name="connsiteY3" fmla="*/ 781050 h 1466850"/>
                <a:gd name="connsiteX4" fmla="*/ 1381125 w 2543175"/>
                <a:gd name="connsiteY4" fmla="*/ 885825 h 1466850"/>
                <a:gd name="connsiteX5" fmla="*/ 1724025 w 2543175"/>
                <a:gd name="connsiteY5" fmla="*/ 1304925 h 1466850"/>
                <a:gd name="connsiteX6" fmla="*/ 2152650 w 2543175"/>
                <a:gd name="connsiteY6" fmla="*/ 1466850 h 1466850"/>
                <a:gd name="connsiteX7" fmla="*/ 2543175 w 2543175"/>
                <a:gd name="connsiteY7" fmla="*/ 942975 h 1466850"/>
                <a:gd name="connsiteX0" fmla="*/ 0 w 2543175"/>
                <a:gd name="connsiteY0" fmla="*/ 0 h 1466850"/>
                <a:gd name="connsiteX1" fmla="*/ 209550 w 2543175"/>
                <a:gd name="connsiteY1" fmla="*/ 266700 h 1466850"/>
                <a:gd name="connsiteX2" fmla="*/ 514350 w 2543175"/>
                <a:gd name="connsiteY2" fmla="*/ 561975 h 1466850"/>
                <a:gd name="connsiteX3" fmla="*/ 971550 w 2543175"/>
                <a:gd name="connsiteY3" fmla="*/ 781050 h 1466850"/>
                <a:gd name="connsiteX4" fmla="*/ 1381125 w 2543175"/>
                <a:gd name="connsiteY4" fmla="*/ 885825 h 1466850"/>
                <a:gd name="connsiteX5" fmla="*/ 1819275 w 2543175"/>
                <a:gd name="connsiteY5" fmla="*/ 971550 h 1466850"/>
                <a:gd name="connsiteX6" fmla="*/ 2152650 w 2543175"/>
                <a:gd name="connsiteY6" fmla="*/ 1466850 h 1466850"/>
                <a:gd name="connsiteX7" fmla="*/ 2543175 w 2543175"/>
                <a:gd name="connsiteY7" fmla="*/ 942975 h 1466850"/>
                <a:gd name="connsiteX0" fmla="*/ 0 w 2543175"/>
                <a:gd name="connsiteY0" fmla="*/ 0 h 1009650"/>
                <a:gd name="connsiteX1" fmla="*/ 209550 w 2543175"/>
                <a:gd name="connsiteY1" fmla="*/ 266700 h 1009650"/>
                <a:gd name="connsiteX2" fmla="*/ 514350 w 2543175"/>
                <a:gd name="connsiteY2" fmla="*/ 561975 h 1009650"/>
                <a:gd name="connsiteX3" fmla="*/ 971550 w 2543175"/>
                <a:gd name="connsiteY3" fmla="*/ 781050 h 1009650"/>
                <a:gd name="connsiteX4" fmla="*/ 1381125 w 2543175"/>
                <a:gd name="connsiteY4" fmla="*/ 885825 h 1009650"/>
                <a:gd name="connsiteX5" fmla="*/ 1819275 w 2543175"/>
                <a:gd name="connsiteY5" fmla="*/ 971550 h 1009650"/>
                <a:gd name="connsiteX6" fmla="*/ 2190750 w 2543175"/>
                <a:gd name="connsiteY6" fmla="*/ 1009650 h 1009650"/>
                <a:gd name="connsiteX7" fmla="*/ 2543175 w 2543175"/>
                <a:gd name="connsiteY7" fmla="*/ 942975 h 1009650"/>
                <a:gd name="connsiteX0" fmla="*/ 0 w 2495550"/>
                <a:gd name="connsiteY0" fmla="*/ 0 h 1009650"/>
                <a:gd name="connsiteX1" fmla="*/ 209550 w 2495550"/>
                <a:gd name="connsiteY1" fmla="*/ 266700 h 1009650"/>
                <a:gd name="connsiteX2" fmla="*/ 514350 w 2495550"/>
                <a:gd name="connsiteY2" fmla="*/ 561975 h 1009650"/>
                <a:gd name="connsiteX3" fmla="*/ 971550 w 2495550"/>
                <a:gd name="connsiteY3" fmla="*/ 781050 h 1009650"/>
                <a:gd name="connsiteX4" fmla="*/ 1381125 w 2495550"/>
                <a:gd name="connsiteY4" fmla="*/ 885825 h 1009650"/>
                <a:gd name="connsiteX5" fmla="*/ 1819275 w 2495550"/>
                <a:gd name="connsiteY5" fmla="*/ 971550 h 1009650"/>
                <a:gd name="connsiteX6" fmla="*/ 2190750 w 2495550"/>
                <a:gd name="connsiteY6" fmla="*/ 1009650 h 1009650"/>
                <a:gd name="connsiteX7" fmla="*/ 2495550 w 2495550"/>
                <a:gd name="connsiteY7" fmla="*/ 981075 h 1009650"/>
                <a:gd name="connsiteX0" fmla="*/ 0 w 2533650"/>
                <a:gd name="connsiteY0" fmla="*/ 0 h 1038225"/>
                <a:gd name="connsiteX1" fmla="*/ 209550 w 2533650"/>
                <a:gd name="connsiteY1" fmla="*/ 266700 h 1038225"/>
                <a:gd name="connsiteX2" fmla="*/ 514350 w 2533650"/>
                <a:gd name="connsiteY2" fmla="*/ 561975 h 1038225"/>
                <a:gd name="connsiteX3" fmla="*/ 971550 w 2533650"/>
                <a:gd name="connsiteY3" fmla="*/ 781050 h 1038225"/>
                <a:gd name="connsiteX4" fmla="*/ 1381125 w 2533650"/>
                <a:gd name="connsiteY4" fmla="*/ 885825 h 1038225"/>
                <a:gd name="connsiteX5" fmla="*/ 1819275 w 2533650"/>
                <a:gd name="connsiteY5" fmla="*/ 971550 h 1038225"/>
                <a:gd name="connsiteX6" fmla="*/ 2190750 w 2533650"/>
                <a:gd name="connsiteY6" fmla="*/ 1009650 h 1038225"/>
                <a:gd name="connsiteX7" fmla="*/ 2533650 w 2533650"/>
                <a:gd name="connsiteY7" fmla="*/ 1038225 h 1038225"/>
                <a:gd name="connsiteX0" fmla="*/ 0 w 2543175"/>
                <a:gd name="connsiteY0" fmla="*/ 0 h 1009650"/>
                <a:gd name="connsiteX1" fmla="*/ 209550 w 2543175"/>
                <a:gd name="connsiteY1" fmla="*/ 266700 h 1009650"/>
                <a:gd name="connsiteX2" fmla="*/ 514350 w 2543175"/>
                <a:gd name="connsiteY2" fmla="*/ 561975 h 1009650"/>
                <a:gd name="connsiteX3" fmla="*/ 971550 w 2543175"/>
                <a:gd name="connsiteY3" fmla="*/ 781050 h 1009650"/>
                <a:gd name="connsiteX4" fmla="*/ 1381125 w 2543175"/>
                <a:gd name="connsiteY4" fmla="*/ 885825 h 1009650"/>
                <a:gd name="connsiteX5" fmla="*/ 1819275 w 2543175"/>
                <a:gd name="connsiteY5" fmla="*/ 971550 h 1009650"/>
                <a:gd name="connsiteX6" fmla="*/ 2190750 w 2543175"/>
                <a:gd name="connsiteY6" fmla="*/ 1009650 h 1009650"/>
                <a:gd name="connsiteX7" fmla="*/ 2543175 w 2543175"/>
                <a:gd name="connsiteY7" fmla="*/ 1000125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3175" h="1009650">
                  <a:moveTo>
                    <a:pt x="0" y="0"/>
                  </a:moveTo>
                  <a:lnTo>
                    <a:pt x="209550" y="266700"/>
                  </a:lnTo>
                  <a:lnTo>
                    <a:pt x="514350" y="561975"/>
                  </a:lnTo>
                  <a:lnTo>
                    <a:pt x="971550" y="781050"/>
                  </a:lnTo>
                  <a:lnTo>
                    <a:pt x="1381125" y="885825"/>
                  </a:lnTo>
                  <a:lnTo>
                    <a:pt x="1819275" y="971550"/>
                  </a:lnTo>
                  <a:lnTo>
                    <a:pt x="2190750" y="1009650"/>
                  </a:lnTo>
                  <a:lnTo>
                    <a:pt x="2543175" y="1000125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752A313-DE42-4476-BA98-F0C55D3BF7CE}"/>
                </a:ext>
              </a:extLst>
            </p:cNvPr>
            <p:cNvSpPr txBox="1"/>
            <p:nvPr/>
          </p:nvSpPr>
          <p:spPr>
            <a:xfrm>
              <a:off x="2548056" y="39788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5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5F12411-8CC9-427F-A44D-B3BFE562A218}"/>
                </a:ext>
              </a:extLst>
            </p:cNvPr>
            <p:cNvSpPr txBox="1"/>
            <p:nvPr/>
          </p:nvSpPr>
          <p:spPr>
            <a:xfrm>
              <a:off x="5613550" y="47720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5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9052E73-C57F-47BD-AC27-1A2A17D2C75F}"/>
                </a:ext>
              </a:extLst>
            </p:cNvPr>
            <p:cNvSpPr txBox="1"/>
            <p:nvPr/>
          </p:nvSpPr>
          <p:spPr>
            <a:xfrm>
              <a:off x="2671881" y="34391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1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1933C02-CF02-46EE-8FB8-5C0FB1B9FB08}"/>
                </a:ext>
              </a:extLst>
            </p:cNvPr>
            <p:cNvSpPr txBox="1"/>
            <p:nvPr/>
          </p:nvSpPr>
          <p:spPr>
            <a:xfrm>
              <a:off x="4395907" y="39550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1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A5738A75-6B20-4030-AADF-84D5979410A6}"/>
                </a:ext>
              </a:extLst>
            </p:cNvPr>
            <p:cNvSpPr txBox="1"/>
            <p:nvPr/>
          </p:nvSpPr>
          <p:spPr>
            <a:xfrm>
              <a:off x="2641657" y="28765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3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AA54D6EC-181B-40B9-B7A3-A4FE68180ACC}"/>
                </a:ext>
              </a:extLst>
            </p:cNvPr>
            <p:cNvSpPr txBox="1"/>
            <p:nvPr/>
          </p:nvSpPr>
          <p:spPr>
            <a:xfrm>
              <a:off x="5491281" y="37147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3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DE9D176D-4BCC-425A-9DA1-E6A2A36372ED}"/>
                </a:ext>
              </a:extLst>
            </p:cNvPr>
            <p:cNvSpPr txBox="1"/>
            <p:nvPr/>
          </p:nvSpPr>
          <p:spPr>
            <a:xfrm>
              <a:off x="2631354" y="23537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6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519E01C7-68BC-4C39-9404-3E329732F481}"/>
                </a:ext>
              </a:extLst>
            </p:cNvPr>
            <p:cNvSpPr txBox="1"/>
            <p:nvPr/>
          </p:nvSpPr>
          <p:spPr>
            <a:xfrm>
              <a:off x="6880374" y="30204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6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6536213E-2538-4811-9F85-B43BAAC48DEC}"/>
                </a:ext>
              </a:extLst>
            </p:cNvPr>
            <p:cNvSpPr txBox="1"/>
            <p:nvPr/>
          </p:nvSpPr>
          <p:spPr>
            <a:xfrm>
              <a:off x="2306291" y="18954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AC1B810-3EE7-4D03-8507-5C95F9B917FC}"/>
                </a:ext>
              </a:extLst>
            </p:cNvPr>
            <p:cNvSpPr txBox="1"/>
            <p:nvPr/>
          </p:nvSpPr>
          <p:spPr>
            <a:xfrm>
              <a:off x="6507251" y="26892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228BEFAA-DEE7-48FF-BBE2-8C6911C9F4E8}"/>
                </a:ext>
              </a:extLst>
            </p:cNvPr>
            <p:cNvSpPr txBox="1"/>
            <p:nvPr/>
          </p:nvSpPr>
          <p:spPr>
            <a:xfrm>
              <a:off x="2306291" y="14379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4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0386B39E-5E27-4F3A-B497-DB342E7CADAA}"/>
                </a:ext>
              </a:extLst>
            </p:cNvPr>
            <p:cNvSpPr txBox="1"/>
            <p:nvPr/>
          </p:nvSpPr>
          <p:spPr>
            <a:xfrm>
              <a:off x="6877169" y="36216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4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AE783DE-AB57-4DC6-B4B7-1073EF78793F}"/>
                </a:ext>
              </a:extLst>
            </p:cNvPr>
            <p:cNvSpPr txBox="1"/>
            <p:nvPr/>
          </p:nvSpPr>
          <p:spPr>
            <a:xfrm>
              <a:off x="810865" y="5689923"/>
              <a:ext cx="2269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Taxa de cisalhamento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C6A58E0B-BC3F-40EB-85CF-1AE16D68D1D4}"/>
                </a:ext>
              </a:extLst>
            </p:cNvPr>
            <p:cNvSpPr txBox="1"/>
            <p:nvPr/>
          </p:nvSpPr>
          <p:spPr>
            <a:xfrm>
              <a:off x="4707118" y="5689923"/>
              <a:ext cx="2269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Taxa de cisalhamento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14E9CA13-95C5-4399-8F6C-F340DFC30522}"/>
                </a:ext>
              </a:extLst>
            </p:cNvPr>
            <p:cNvSpPr txBox="1"/>
            <p:nvPr/>
          </p:nvSpPr>
          <p:spPr>
            <a:xfrm rot="16200000">
              <a:off x="2878885" y="3459688"/>
              <a:ext cx="2269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Viscosidade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E952A16B-4F38-4E6A-BE20-BEE9AE5D4231}"/>
                </a:ext>
              </a:extLst>
            </p:cNvPr>
            <p:cNvSpPr txBox="1"/>
            <p:nvPr/>
          </p:nvSpPr>
          <p:spPr>
            <a:xfrm rot="16200000">
              <a:off x="-924333" y="3407299"/>
              <a:ext cx="2497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Tensão de cisalhamento</a:t>
              </a: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CA64658-E9D5-4B55-B08F-0119F854EA65}"/>
              </a:ext>
            </a:extLst>
          </p:cNvPr>
          <p:cNvSpPr txBox="1"/>
          <p:nvPr/>
        </p:nvSpPr>
        <p:spPr>
          <a:xfrm>
            <a:off x="7497814" y="4845149"/>
            <a:ext cx="4570931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/>
              <a:t>Newtoniano</a:t>
            </a:r>
          </a:p>
          <a:p>
            <a:pPr marL="342900" indent="-342900">
              <a:buAutoNum type="arabicPeriod"/>
            </a:pPr>
            <a:r>
              <a:rPr lang="pt-BR" dirty="0"/>
              <a:t>Bingham</a:t>
            </a:r>
          </a:p>
          <a:p>
            <a:pPr marL="342900" indent="-342900">
              <a:buAutoNum type="arabicPeriod"/>
            </a:pPr>
            <a:r>
              <a:rPr lang="pt-BR" dirty="0"/>
              <a:t>Pseudoplástico (</a:t>
            </a:r>
            <a:r>
              <a:rPr lang="pt-BR" i="1" dirty="0" err="1"/>
              <a:t>shear</a:t>
            </a:r>
            <a:r>
              <a:rPr lang="pt-BR" i="1" dirty="0"/>
              <a:t> </a:t>
            </a:r>
            <a:r>
              <a:rPr lang="pt-BR" i="1" dirty="0" err="1"/>
              <a:t>thinning</a:t>
            </a:r>
            <a:r>
              <a:rPr lang="pt-BR" dirty="0"/>
              <a:t>)</a:t>
            </a:r>
          </a:p>
          <a:p>
            <a:pPr marL="342900" indent="-342900">
              <a:buAutoNum type="arabicPeriod"/>
            </a:pPr>
            <a:r>
              <a:rPr lang="pt-BR" dirty="0"/>
              <a:t>Pseudoplástico com tensão de escoamento</a:t>
            </a:r>
          </a:p>
          <a:p>
            <a:pPr marL="342900" indent="-342900">
              <a:buAutoNum type="arabicPeriod"/>
            </a:pPr>
            <a:r>
              <a:rPr lang="pt-BR" dirty="0"/>
              <a:t>Dilatante (</a:t>
            </a:r>
            <a:r>
              <a:rPr lang="pt-BR" i="1" dirty="0" err="1"/>
              <a:t>shear</a:t>
            </a:r>
            <a:r>
              <a:rPr lang="pt-BR" i="1" dirty="0"/>
              <a:t> </a:t>
            </a:r>
            <a:r>
              <a:rPr lang="pt-BR" i="1" dirty="0" err="1"/>
              <a:t>thickening</a:t>
            </a:r>
            <a:r>
              <a:rPr lang="pt-BR" dirty="0"/>
              <a:t>)</a:t>
            </a:r>
          </a:p>
          <a:p>
            <a:pPr marL="342900" indent="-342900">
              <a:buAutoNum type="arabicPeriod"/>
            </a:pPr>
            <a:r>
              <a:rPr lang="pt-BR" dirty="0"/>
              <a:t>Dilatante com tensão de escoamento</a:t>
            </a:r>
          </a:p>
        </p:txBody>
      </p:sp>
      <p:pic>
        <p:nvPicPr>
          <p:cNvPr id="49" name="330 rotação">
            <a:hlinkClick r:id="" action="ppaction://media"/>
            <a:extLst>
              <a:ext uri="{FF2B5EF4-FFF2-40B4-BE49-F238E27FC236}">
                <a16:creationId xmlns:a16="http://schemas.microsoft.com/office/drawing/2014/main" id="{49DD9224-16B2-4EAC-9D70-2D5C283EA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0351" y="1074016"/>
            <a:ext cx="2381583" cy="2381583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5A6FA26B-81DF-436A-ABBF-5857C09E1DBE}"/>
              </a:ext>
            </a:extLst>
          </p:cNvPr>
          <p:cNvSpPr txBox="1"/>
          <p:nvPr/>
        </p:nvSpPr>
        <p:spPr>
          <a:xfrm>
            <a:off x="9290351" y="3462063"/>
            <a:ext cx="1883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Animação: Estevão Laurito</a:t>
            </a:r>
          </a:p>
        </p:txBody>
      </p:sp>
    </p:spTree>
    <p:extLst>
      <p:ext uri="{BB962C8B-B14F-4D97-AF65-F5344CB8AC3E}">
        <p14:creationId xmlns:p14="http://schemas.microsoft.com/office/powerpoint/2010/main" val="24179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2852936"/>
            <a:ext cx="8715436" cy="1296144"/>
          </a:xfrm>
        </p:spPr>
        <p:txBody>
          <a:bodyPr>
            <a:noAutofit/>
          </a:bodyPr>
          <a:lstStyle/>
          <a:p>
            <a:r>
              <a:rPr lang="pt-PT" sz="4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Aparatos para realização de medidas reológicas</a:t>
            </a:r>
            <a:endParaRPr lang="pt-PT" sz="4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2636912"/>
            <a:ext cx="8715436" cy="1656184"/>
          </a:xfrm>
        </p:spPr>
        <p:txBody>
          <a:bodyPr>
            <a:normAutofit/>
          </a:bodyPr>
          <a:lstStyle/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Geometria</a:t>
            </a:r>
          </a:p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PLACAS PARALELAS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976BC95A-5E75-43B0-A294-845104F84FF9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45048" t="-7693" r="44954"/>
          <a:stretch>
            <a:fillRect/>
          </a:stretch>
        </p:blipFill>
        <p:spPr bwMode="auto">
          <a:xfrm>
            <a:off x="2351584" y="3933056"/>
            <a:ext cx="1080120" cy="100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tângulo 79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2063552" y="544522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2063553" y="5795972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 = raio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CC24D939-DFF1-4534-B8AC-E992746B2BB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3323" t="-7644" r="42681" b="15920"/>
          <a:stretch>
            <a:fillRect/>
          </a:stretch>
        </p:blipFill>
        <p:spPr bwMode="auto">
          <a:xfrm>
            <a:off x="7032104" y="1916832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45048" t="-7693" r="44954"/>
          <a:stretch>
            <a:fillRect/>
          </a:stretch>
        </p:blipFill>
        <p:spPr bwMode="auto">
          <a:xfrm>
            <a:off x="2351584" y="3933056"/>
            <a:ext cx="1080120" cy="100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tângulo 79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2063552" y="544522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2063553" y="5795972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 = raio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44955" t="-6163" r="44386" b="21771"/>
          <a:stretch>
            <a:fillRect/>
          </a:stretch>
        </p:blipFill>
        <p:spPr bwMode="auto">
          <a:xfrm>
            <a:off x="7104112" y="980728"/>
            <a:ext cx="11521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Retângulo 62"/>
          <p:cNvSpPr/>
          <p:nvPr/>
        </p:nvSpPr>
        <p:spPr>
          <a:xfrm>
            <a:off x="6729302" y="2924944"/>
            <a:ext cx="2756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Symbol"/>
              <a:buChar char="G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= torque de cisalhamento</a:t>
            </a:r>
          </a:p>
          <a:p>
            <a:r>
              <a:rPr lang="en-US" dirty="0">
                <a:latin typeface="Symbol" pitchFamily="18" charset="2"/>
                <a:cs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Tensão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cisalhamento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viscosidade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CA06E893-4BC5-4C41-A918-C9DCA839804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upo 208"/>
          <p:cNvGrpSpPr>
            <a:grpSpLocks noChangeAspect="1"/>
          </p:cNvGrpSpPr>
          <p:nvPr/>
        </p:nvGrpSpPr>
        <p:grpSpPr>
          <a:xfrm>
            <a:off x="9192344" y="1196752"/>
            <a:ext cx="1102360" cy="1445832"/>
            <a:chOff x="968375" y="4293096"/>
            <a:chExt cx="1377950" cy="1807290"/>
          </a:xfrm>
        </p:grpSpPr>
        <p:sp>
          <p:nvSpPr>
            <p:cNvPr id="127" name="Forma livre 126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6" name="Conector reto 95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orma livre 118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Grupo 186"/>
          <p:cNvGrpSpPr>
            <a:grpSpLocks noChangeAspect="1"/>
          </p:cNvGrpSpPr>
          <p:nvPr/>
        </p:nvGrpSpPr>
        <p:grpSpPr>
          <a:xfrm>
            <a:off x="6168009" y="1196752"/>
            <a:ext cx="1251007" cy="1445832"/>
            <a:chOff x="3753721" y="4293096"/>
            <a:chExt cx="1563759" cy="1807290"/>
          </a:xfrm>
        </p:grpSpPr>
        <p:sp>
          <p:nvSpPr>
            <p:cNvPr id="183" name="Elipse 182"/>
            <p:cNvSpPr/>
            <p:nvPr/>
          </p:nvSpPr>
          <p:spPr>
            <a:xfrm>
              <a:off x="3753721" y="579335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Elipse 181"/>
            <p:cNvSpPr/>
            <p:nvPr/>
          </p:nvSpPr>
          <p:spPr>
            <a:xfrm>
              <a:off x="5101456" y="580208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Forma livre 154"/>
            <p:cNvSpPr/>
            <p:nvPr/>
          </p:nvSpPr>
          <p:spPr>
            <a:xfrm>
              <a:off x="3842122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Grupo 155"/>
            <p:cNvGrpSpPr>
              <a:grpSpLocks noChangeAspect="1"/>
            </p:cNvGrpSpPr>
            <p:nvPr/>
          </p:nvGrpSpPr>
          <p:grpSpPr>
            <a:xfrm>
              <a:off x="3845347" y="4293096"/>
              <a:ext cx="1371122" cy="1807290"/>
              <a:chOff x="1475656" y="836712"/>
              <a:chExt cx="1713903" cy="2259113"/>
            </a:xfrm>
          </p:grpSpPr>
          <p:sp>
            <p:nvSpPr>
              <p:cNvPr id="157" name="Retângulo 156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9" name="Retângulo 158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60" name="Conector reto 159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ector reto 164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ector reto 165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67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68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ector reto 173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75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77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orma livre 180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1" name="Grupo 185"/>
          <p:cNvGrpSpPr>
            <a:grpSpLocks noChangeAspect="1"/>
          </p:cNvGrpSpPr>
          <p:nvPr/>
        </p:nvGrpSpPr>
        <p:grpSpPr>
          <a:xfrm>
            <a:off x="7608169" y="1196752"/>
            <a:ext cx="1324947" cy="1445832"/>
            <a:chOff x="6876256" y="4293096"/>
            <a:chExt cx="1656184" cy="1807290"/>
          </a:xfrm>
        </p:grpSpPr>
        <p:sp>
          <p:nvSpPr>
            <p:cNvPr id="128" name="Forma livre 127"/>
            <p:cNvSpPr/>
            <p:nvPr/>
          </p:nvSpPr>
          <p:spPr>
            <a:xfrm>
              <a:off x="7010474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" name="Grupo 128"/>
            <p:cNvGrpSpPr>
              <a:grpSpLocks noChangeAspect="1"/>
            </p:cNvGrpSpPr>
            <p:nvPr/>
          </p:nvGrpSpPr>
          <p:grpSpPr>
            <a:xfrm>
              <a:off x="7013699" y="4293096"/>
              <a:ext cx="1371122" cy="1807290"/>
              <a:chOff x="1475656" y="836712"/>
              <a:chExt cx="1713903" cy="2259113"/>
            </a:xfrm>
          </p:grpSpPr>
          <p:sp>
            <p:nvSpPr>
              <p:cNvPr id="130" name="Retângulo 129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Retângulo 130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Retângulo 131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3" name="Conector reto 132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41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42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43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to 144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45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Forma livre 153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4" name="Elipse 183"/>
            <p:cNvSpPr/>
            <p:nvPr/>
          </p:nvSpPr>
          <p:spPr>
            <a:xfrm>
              <a:off x="6876256" y="5792564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8316416" y="5795162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0" name="Retângulo 209"/>
          <p:cNvSpPr/>
          <p:nvPr/>
        </p:nvSpPr>
        <p:spPr>
          <a:xfrm>
            <a:off x="6023992" y="1124744"/>
            <a:ext cx="4392488" cy="165618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2" name="Conector reto 211"/>
          <p:cNvCxnSpPr/>
          <p:nvPr/>
        </p:nvCxnSpPr>
        <p:spPr>
          <a:xfrm rot="5400000">
            <a:off x="6708068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3" name="Conector reto 212"/>
          <p:cNvCxnSpPr/>
          <p:nvPr/>
        </p:nvCxnSpPr>
        <p:spPr>
          <a:xfrm rot="5400000">
            <a:off x="8220236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4" name="Retângulo 213"/>
          <p:cNvSpPr/>
          <p:nvPr/>
        </p:nvSpPr>
        <p:spPr>
          <a:xfrm>
            <a:off x="6023993" y="692696"/>
            <a:ext cx="3996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Preparo da amostra no equipamento</a:t>
            </a:r>
          </a:p>
        </p:txBody>
      </p:sp>
      <p:sp>
        <p:nvSpPr>
          <p:cNvPr id="156" name="Título 1">
            <a:extLst>
              <a:ext uri="{FF2B5EF4-FFF2-40B4-BE49-F238E27FC236}">
                <a16:creationId xmlns:a16="http://schemas.microsoft.com/office/drawing/2014/main" id="{54DEBF64-645D-4B52-9EBB-68B5DBC6CA43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  <p:pic>
        <p:nvPicPr>
          <p:cNvPr id="129" name="210 Rotação -3,5">
            <a:hlinkClick r:id="" action="ppaction://media"/>
            <a:extLst>
              <a:ext uri="{FF2B5EF4-FFF2-40B4-BE49-F238E27FC236}">
                <a16:creationId xmlns:a16="http://schemas.microsoft.com/office/drawing/2014/main" id="{08D04BFF-8EC3-49E6-9AE8-E291EF82B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6539" y="4149080"/>
            <a:ext cx="2381583" cy="238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500A68-4818-4704-909B-236AC2F93F57}"/>
              </a:ext>
            </a:extLst>
          </p:cNvPr>
          <p:cNvSpPr txBox="1"/>
          <p:nvPr/>
        </p:nvSpPr>
        <p:spPr>
          <a:xfrm>
            <a:off x="9912424" y="6453336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9" name="Grupo 208"/>
          <p:cNvGrpSpPr>
            <a:grpSpLocks noChangeAspect="1"/>
          </p:cNvGrpSpPr>
          <p:nvPr/>
        </p:nvGrpSpPr>
        <p:grpSpPr>
          <a:xfrm>
            <a:off x="9192344" y="1196752"/>
            <a:ext cx="1102360" cy="1445832"/>
            <a:chOff x="968375" y="4293096"/>
            <a:chExt cx="1377950" cy="1807290"/>
          </a:xfrm>
        </p:grpSpPr>
        <p:sp>
          <p:nvSpPr>
            <p:cNvPr id="127" name="Forma livre 126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6" name="Conector reto 95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orma livre 118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7" name="Grupo 186"/>
          <p:cNvGrpSpPr>
            <a:grpSpLocks noChangeAspect="1"/>
          </p:cNvGrpSpPr>
          <p:nvPr/>
        </p:nvGrpSpPr>
        <p:grpSpPr>
          <a:xfrm>
            <a:off x="6168009" y="1196752"/>
            <a:ext cx="1251007" cy="1445832"/>
            <a:chOff x="3753721" y="4293096"/>
            <a:chExt cx="1563759" cy="1807290"/>
          </a:xfrm>
        </p:grpSpPr>
        <p:sp>
          <p:nvSpPr>
            <p:cNvPr id="183" name="Elipse 182"/>
            <p:cNvSpPr/>
            <p:nvPr/>
          </p:nvSpPr>
          <p:spPr>
            <a:xfrm>
              <a:off x="3753721" y="579335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Elipse 181"/>
            <p:cNvSpPr/>
            <p:nvPr/>
          </p:nvSpPr>
          <p:spPr>
            <a:xfrm>
              <a:off x="5101456" y="580208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Forma livre 154"/>
            <p:cNvSpPr/>
            <p:nvPr/>
          </p:nvSpPr>
          <p:spPr>
            <a:xfrm>
              <a:off x="3842122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56" name="Grupo 155"/>
            <p:cNvGrpSpPr>
              <a:grpSpLocks noChangeAspect="1"/>
            </p:cNvGrpSpPr>
            <p:nvPr/>
          </p:nvGrpSpPr>
          <p:grpSpPr>
            <a:xfrm>
              <a:off x="3845347" y="4293096"/>
              <a:ext cx="1371122" cy="1807290"/>
              <a:chOff x="1475656" y="836712"/>
              <a:chExt cx="1713903" cy="2259113"/>
            </a:xfrm>
          </p:grpSpPr>
          <p:sp>
            <p:nvSpPr>
              <p:cNvPr id="157" name="Retângulo 156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9" name="Retângulo 158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60" name="Conector reto 159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ector reto 164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ector reto 165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67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68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ector reto 173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75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77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orma livre 180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86" name="Grupo 185"/>
          <p:cNvGrpSpPr>
            <a:grpSpLocks noChangeAspect="1"/>
          </p:cNvGrpSpPr>
          <p:nvPr/>
        </p:nvGrpSpPr>
        <p:grpSpPr>
          <a:xfrm>
            <a:off x="7608169" y="1196752"/>
            <a:ext cx="1324947" cy="1445832"/>
            <a:chOff x="6876256" y="4293096"/>
            <a:chExt cx="1656184" cy="1807290"/>
          </a:xfrm>
        </p:grpSpPr>
        <p:sp>
          <p:nvSpPr>
            <p:cNvPr id="128" name="Forma livre 127"/>
            <p:cNvSpPr/>
            <p:nvPr/>
          </p:nvSpPr>
          <p:spPr>
            <a:xfrm>
              <a:off x="7010474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9" name="Grupo 128"/>
            <p:cNvGrpSpPr>
              <a:grpSpLocks noChangeAspect="1"/>
            </p:cNvGrpSpPr>
            <p:nvPr/>
          </p:nvGrpSpPr>
          <p:grpSpPr>
            <a:xfrm>
              <a:off x="7013699" y="4293096"/>
              <a:ext cx="1371122" cy="1807290"/>
              <a:chOff x="1475656" y="836712"/>
              <a:chExt cx="1713903" cy="2259113"/>
            </a:xfrm>
          </p:grpSpPr>
          <p:sp>
            <p:nvSpPr>
              <p:cNvPr id="130" name="Retângulo 129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Retângulo 130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Retângulo 131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3" name="Conector reto 132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41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42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43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to 144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45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Forma livre 153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4" name="Elipse 183"/>
            <p:cNvSpPr/>
            <p:nvPr/>
          </p:nvSpPr>
          <p:spPr>
            <a:xfrm>
              <a:off x="6876256" y="5792564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8316416" y="5795162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0" name="Retângulo 209"/>
          <p:cNvSpPr/>
          <p:nvPr/>
        </p:nvSpPr>
        <p:spPr>
          <a:xfrm>
            <a:off x="6023992" y="1124744"/>
            <a:ext cx="4392488" cy="165618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2" name="Conector reto 211"/>
          <p:cNvCxnSpPr/>
          <p:nvPr/>
        </p:nvCxnSpPr>
        <p:spPr>
          <a:xfrm rot="5400000">
            <a:off x="6708068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3" name="Conector reto 212"/>
          <p:cNvCxnSpPr/>
          <p:nvPr/>
        </p:nvCxnSpPr>
        <p:spPr>
          <a:xfrm rot="5400000">
            <a:off x="8220236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4" name="Retângulo 213"/>
          <p:cNvSpPr/>
          <p:nvPr/>
        </p:nvSpPr>
        <p:spPr>
          <a:xfrm>
            <a:off x="6023993" y="692696"/>
            <a:ext cx="3996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Preparo da amostra no equipamento</a:t>
            </a:r>
          </a:p>
        </p:txBody>
      </p:sp>
      <p:sp>
        <p:nvSpPr>
          <p:cNvPr id="215" name="Forma livre 214"/>
          <p:cNvSpPr>
            <a:spLocks noChangeAspect="1"/>
          </p:cNvSpPr>
          <p:nvPr/>
        </p:nvSpPr>
        <p:spPr>
          <a:xfrm>
            <a:off x="6096001" y="1196753"/>
            <a:ext cx="388883" cy="630621"/>
          </a:xfrm>
          <a:custGeom>
            <a:avLst/>
            <a:gdLst>
              <a:gd name="connsiteX0" fmla="*/ 0 w 777766"/>
              <a:gd name="connsiteY0" fmla="*/ 189186 h 1261242"/>
              <a:gd name="connsiteX1" fmla="*/ 0 w 777766"/>
              <a:gd name="connsiteY1" fmla="*/ 189186 h 1261242"/>
              <a:gd name="connsiteX2" fmla="*/ 84083 w 777766"/>
              <a:gd name="connsiteY2" fmla="*/ 147145 h 1261242"/>
              <a:gd name="connsiteX3" fmla="*/ 147145 w 777766"/>
              <a:gd name="connsiteY3" fmla="*/ 115614 h 1261242"/>
              <a:gd name="connsiteX4" fmla="*/ 178676 w 777766"/>
              <a:gd name="connsiteY4" fmla="*/ 94593 h 1261242"/>
              <a:gd name="connsiteX5" fmla="*/ 367863 w 777766"/>
              <a:gd name="connsiteY5" fmla="*/ 536028 h 1261242"/>
              <a:gd name="connsiteX6" fmla="*/ 599090 w 777766"/>
              <a:gd name="connsiteY6" fmla="*/ 0 h 1261242"/>
              <a:gd name="connsiteX7" fmla="*/ 777766 w 777766"/>
              <a:gd name="connsiteY7" fmla="*/ 63062 h 1261242"/>
              <a:gd name="connsiteX8" fmla="*/ 472966 w 777766"/>
              <a:gd name="connsiteY8" fmla="*/ 693683 h 1261242"/>
              <a:gd name="connsiteX9" fmla="*/ 704194 w 777766"/>
              <a:gd name="connsiteY9" fmla="*/ 1135118 h 1261242"/>
              <a:gd name="connsiteX10" fmla="*/ 525518 w 777766"/>
              <a:gd name="connsiteY10" fmla="*/ 1208690 h 1261242"/>
              <a:gd name="connsiteX11" fmla="*/ 357352 w 777766"/>
              <a:gd name="connsiteY11" fmla="*/ 851338 h 1261242"/>
              <a:gd name="connsiteX12" fmla="*/ 157656 w 777766"/>
              <a:gd name="connsiteY12" fmla="*/ 1261242 h 1261242"/>
              <a:gd name="connsiteX13" fmla="*/ 21021 w 777766"/>
              <a:gd name="connsiteY13" fmla="*/ 1198180 h 1261242"/>
              <a:gd name="connsiteX14" fmla="*/ 283780 w 777766"/>
              <a:gd name="connsiteY14" fmla="*/ 672662 h 1261242"/>
              <a:gd name="connsiteX15" fmla="*/ 0 w 777766"/>
              <a:gd name="connsiteY15" fmla="*/ 189186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66" h="1261242">
                <a:moveTo>
                  <a:pt x="0" y="189186"/>
                </a:moveTo>
                <a:lnTo>
                  <a:pt x="0" y="189186"/>
                </a:lnTo>
                <a:cubicBezTo>
                  <a:pt x="28028" y="175172"/>
                  <a:pt x="56573" y="162150"/>
                  <a:pt x="84083" y="147145"/>
                </a:cubicBezTo>
                <a:cubicBezTo>
                  <a:pt x="148119" y="112217"/>
                  <a:pt x="83207" y="136926"/>
                  <a:pt x="147145" y="115614"/>
                </a:cubicBezTo>
                <a:lnTo>
                  <a:pt x="178676" y="94593"/>
                </a:lnTo>
                <a:lnTo>
                  <a:pt x="367863" y="536028"/>
                </a:lnTo>
                <a:lnTo>
                  <a:pt x="599090" y="0"/>
                </a:lnTo>
                <a:lnTo>
                  <a:pt x="777766" y="63062"/>
                </a:lnTo>
                <a:lnTo>
                  <a:pt x="472966" y="693683"/>
                </a:lnTo>
                <a:lnTo>
                  <a:pt x="704194" y="1135118"/>
                </a:lnTo>
                <a:lnTo>
                  <a:pt x="525518" y="1208690"/>
                </a:lnTo>
                <a:lnTo>
                  <a:pt x="357352" y="851338"/>
                </a:lnTo>
                <a:lnTo>
                  <a:pt x="157656" y="1261242"/>
                </a:lnTo>
                <a:lnTo>
                  <a:pt x="21021" y="1198180"/>
                </a:lnTo>
                <a:lnTo>
                  <a:pt x="283780" y="672662"/>
                </a:lnTo>
                <a:lnTo>
                  <a:pt x="0" y="18918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6" name="Forma livre 215"/>
          <p:cNvSpPr>
            <a:spLocks noChangeAspect="1"/>
          </p:cNvSpPr>
          <p:nvPr/>
        </p:nvSpPr>
        <p:spPr>
          <a:xfrm>
            <a:off x="7680177" y="1196753"/>
            <a:ext cx="388883" cy="630621"/>
          </a:xfrm>
          <a:custGeom>
            <a:avLst/>
            <a:gdLst>
              <a:gd name="connsiteX0" fmla="*/ 0 w 777766"/>
              <a:gd name="connsiteY0" fmla="*/ 189186 h 1261242"/>
              <a:gd name="connsiteX1" fmla="*/ 0 w 777766"/>
              <a:gd name="connsiteY1" fmla="*/ 189186 h 1261242"/>
              <a:gd name="connsiteX2" fmla="*/ 84083 w 777766"/>
              <a:gd name="connsiteY2" fmla="*/ 147145 h 1261242"/>
              <a:gd name="connsiteX3" fmla="*/ 147145 w 777766"/>
              <a:gd name="connsiteY3" fmla="*/ 115614 h 1261242"/>
              <a:gd name="connsiteX4" fmla="*/ 178676 w 777766"/>
              <a:gd name="connsiteY4" fmla="*/ 94593 h 1261242"/>
              <a:gd name="connsiteX5" fmla="*/ 367863 w 777766"/>
              <a:gd name="connsiteY5" fmla="*/ 536028 h 1261242"/>
              <a:gd name="connsiteX6" fmla="*/ 599090 w 777766"/>
              <a:gd name="connsiteY6" fmla="*/ 0 h 1261242"/>
              <a:gd name="connsiteX7" fmla="*/ 777766 w 777766"/>
              <a:gd name="connsiteY7" fmla="*/ 63062 h 1261242"/>
              <a:gd name="connsiteX8" fmla="*/ 472966 w 777766"/>
              <a:gd name="connsiteY8" fmla="*/ 693683 h 1261242"/>
              <a:gd name="connsiteX9" fmla="*/ 704194 w 777766"/>
              <a:gd name="connsiteY9" fmla="*/ 1135118 h 1261242"/>
              <a:gd name="connsiteX10" fmla="*/ 525518 w 777766"/>
              <a:gd name="connsiteY10" fmla="*/ 1208690 h 1261242"/>
              <a:gd name="connsiteX11" fmla="*/ 357352 w 777766"/>
              <a:gd name="connsiteY11" fmla="*/ 851338 h 1261242"/>
              <a:gd name="connsiteX12" fmla="*/ 157656 w 777766"/>
              <a:gd name="connsiteY12" fmla="*/ 1261242 h 1261242"/>
              <a:gd name="connsiteX13" fmla="*/ 21021 w 777766"/>
              <a:gd name="connsiteY13" fmla="*/ 1198180 h 1261242"/>
              <a:gd name="connsiteX14" fmla="*/ 283780 w 777766"/>
              <a:gd name="connsiteY14" fmla="*/ 672662 h 1261242"/>
              <a:gd name="connsiteX15" fmla="*/ 0 w 777766"/>
              <a:gd name="connsiteY15" fmla="*/ 189186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66" h="1261242">
                <a:moveTo>
                  <a:pt x="0" y="189186"/>
                </a:moveTo>
                <a:lnTo>
                  <a:pt x="0" y="189186"/>
                </a:lnTo>
                <a:cubicBezTo>
                  <a:pt x="28028" y="175172"/>
                  <a:pt x="56573" y="162150"/>
                  <a:pt x="84083" y="147145"/>
                </a:cubicBezTo>
                <a:cubicBezTo>
                  <a:pt x="148119" y="112217"/>
                  <a:pt x="83207" y="136926"/>
                  <a:pt x="147145" y="115614"/>
                </a:cubicBezTo>
                <a:lnTo>
                  <a:pt x="178676" y="94593"/>
                </a:lnTo>
                <a:lnTo>
                  <a:pt x="367863" y="536028"/>
                </a:lnTo>
                <a:lnTo>
                  <a:pt x="599090" y="0"/>
                </a:lnTo>
                <a:lnTo>
                  <a:pt x="777766" y="63062"/>
                </a:lnTo>
                <a:lnTo>
                  <a:pt x="472966" y="693683"/>
                </a:lnTo>
                <a:lnTo>
                  <a:pt x="704194" y="1135118"/>
                </a:lnTo>
                <a:lnTo>
                  <a:pt x="525518" y="1208690"/>
                </a:lnTo>
                <a:lnTo>
                  <a:pt x="357352" y="851338"/>
                </a:lnTo>
                <a:lnTo>
                  <a:pt x="157656" y="1261242"/>
                </a:lnTo>
                <a:lnTo>
                  <a:pt x="21021" y="1198180"/>
                </a:lnTo>
                <a:lnTo>
                  <a:pt x="283780" y="672662"/>
                </a:lnTo>
                <a:lnTo>
                  <a:pt x="0" y="18918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7" name="Forma livre 216"/>
          <p:cNvSpPr>
            <a:spLocks noChangeAspect="1"/>
          </p:cNvSpPr>
          <p:nvPr/>
        </p:nvSpPr>
        <p:spPr>
          <a:xfrm>
            <a:off x="9929876" y="1268760"/>
            <a:ext cx="630621" cy="341586"/>
          </a:xfrm>
          <a:custGeom>
            <a:avLst/>
            <a:gdLst>
              <a:gd name="connsiteX0" fmla="*/ 105104 w 1261242"/>
              <a:gd name="connsiteY0" fmla="*/ 147144 h 683172"/>
              <a:gd name="connsiteX1" fmla="*/ 0 w 1261242"/>
              <a:gd name="connsiteY1" fmla="*/ 683172 h 683172"/>
              <a:gd name="connsiteX2" fmla="*/ 1261242 w 1261242"/>
              <a:gd name="connsiteY2" fmla="*/ 105103 h 683172"/>
              <a:gd name="connsiteX3" fmla="*/ 1240221 w 1261242"/>
              <a:gd name="connsiteY3" fmla="*/ 0 h 683172"/>
              <a:gd name="connsiteX4" fmla="*/ 241738 w 1261242"/>
              <a:gd name="connsiteY4" fmla="*/ 409903 h 683172"/>
              <a:gd name="connsiteX5" fmla="*/ 304800 w 1261242"/>
              <a:gd name="connsiteY5" fmla="*/ 115613 h 683172"/>
              <a:gd name="connsiteX6" fmla="*/ 105104 w 1261242"/>
              <a:gd name="connsiteY6" fmla="*/ 147144 h 6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242" h="683172">
                <a:moveTo>
                  <a:pt x="105104" y="147144"/>
                </a:moveTo>
                <a:lnTo>
                  <a:pt x="0" y="683172"/>
                </a:lnTo>
                <a:lnTo>
                  <a:pt x="1261242" y="105103"/>
                </a:lnTo>
                <a:lnTo>
                  <a:pt x="1240221" y="0"/>
                </a:lnTo>
                <a:lnTo>
                  <a:pt x="241738" y="409903"/>
                </a:lnTo>
                <a:lnTo>
                  <a:pt x="304800" y="115613"/>
                </a:lnTo>
                <a:lnTo>
                  <a:pt x="105104" y="147144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8" name="Título 1">
            <a:extLst>
              <a:ext uri="{FF2B5EF4-FFF2-40B4-BE49-F238E27FC236}">
                <a16:creationId xmlns:a16="http://schemas.microsoft.com/office/drawing/2014/main" id="{4CB5464F-E642-45ED-A803-40D44E66BE8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  <p:pic>
        <p:nvPicPr>
          <p:cNvPr id="189" name="210 Rotação -3,5">
            <a:hlinkClick r:id="" action="ppaction://media"/>
            <a:extLst>
              <a:ext uri="{FF2B5EF4-FFF2-40B4-BE49-F238E27FC236}">
                <a16:creationId xmlns:a16="http://schemas.microsoft.com/office/drawing/2014/main" id="{45C7261B-F0CD-414C-B71E-10A2CC7B7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6539" y="4149080"/>
            <a:ext cx="2381583" cy="238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64106F8-FAA3-498A-861E-0AAC1ADCA271}"/>
              </a:ext>
            </a:extLst>
          </p:cNvPr>
          <p:cNvSpPr txBox="1"/>
          <p:nvPr/>
        </p:nvSpPr>
        <p:spPr>
          <a:xfrm>
            <a:off x="9912424" y="6453336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62"/>
          <p:cNvGrpSpPr/>
          <p:nvPr/>
        </p:nvGrpSpPr>
        <p:grpSpPr>
          <a:xfrm>
            <a:off x="1919537" y="836712"/>
            <a:ext cx="2954477" cy="2601580"/>
            <a:chOff x="395536" y="836712"/>
            <a:chExt cx="2954477" cy="2601580"/>
          </a:xfrm>
        </p:grpSpPr>
        <p:sp>
          <p:nvSpPr>
            <p:cNvPr id="5" name="Retângulo 4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orma livre 63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331640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395536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rotativa</a:t>
              </a:r>
            </a:p>
          </p:txBody>
        </p:sp>
      </p:grpSp>
      <p:cxnSp>
        <p:nvCxnSpPr>
          <p:cNvPr id="65" name="Conector reto 64"/>
          <p:cNvCxnSpPr>
            <a:stCxn id="64" idx="5"/>
          </p:cNvCxnSpPr>
          <p:nvPr/>
        </p:nvCxnSpPr>
        <p:spPr>
          <a:xfrm>
            <a:off x="4713560" y="2708920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>
            <a:off x="4715941" y="2893991"/>
            <a:ext cx="2303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4871752" y="2713683"/>
            <a:ext cx="113" cy="160683"/>
          </a:xfrm>
          <a:prstGeom prst="line">
            <a:avLst/>
          </a:prstGeom>
          <a:ln>
            <a:solidFill>
              <a:srgbClr val="FF0000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4943872" y="26038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upo 208"/>
          <p:cNvGrpSpPr>
            <a:grpSpLocks noChangeAspect="1"/>
          </p:cNvGrpSpPr>
          <p:nvPr/>
        </p:nvGrpSpPr>
        <p:grpSpPr>
          <a:xfrm>
            <a:off x="9192344" y="1196752"/>
            <a:ext cx="1102360" cy="1445832"/>
            <a:chOff x="968375" y="4293096"/>
            <a:chExt cx="1377950" cy="1807290"/>
          </a:xfrm>
        </p:grpSpPr>
        <p:sp>
          <p:nvSpPr>
            <p:cNvPr id="127" name="Forma livre 126"/>
            <p:cNvSpPr/>
            <p:nvPr/>
          </p:nvSpPr>
          <p:spPr>
            <a:xfrm>
              <a:off x="968375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1571869" y="4293096"/>
              <a:ext cx="161298" cy="1371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971600" y="5664128"/>
              <a:ext cx="1371032" cy="126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971600" y="5939088"/>
              <a:ext cx="1371032" cy="1612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6" name="Conector reto 95"/>
            <p:cNvCxnSpPr/>
            <p:nvPr/>
          </p:nvCxnSpPr>
          <p:spPr>
            <a:xfrm rot="5400000" flipH="1" flipV="1">
              <a:off x="952236" y="5989337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 flipH="1" flipV="1">
              <a:off x="1014224" y="598741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 rot="5400000" flipH="1" flipV="1">
              <a:off x="1077590" y="5992651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 rot="5400000" flipH="1" flipV="1">
              <a:off x="1139578" y="599072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rot="5400000" flipH="1" flipV="1">
              <a:off x="1203454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 rot="5400000" flipH="1" flipV="1">
              <a:off x="1265442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rot="5400000" flipH="1" flipV="1">
              <a:off x="1328808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rot="5400000" flipH="1" flipV="1">
              <a:off x="1390796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rot="5400000" flipH="1" flipV="1">
              <a:off x="1454797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rot="5400000" flipH="1" flipV="1">
              <a:off x="1516785" y="598539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rot="5400000" flipH="1" flipV="1">
              <a:off x="1580150" y="599063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rot="5400000" flipH="1" flipV="1">
              <a:off x="1642138" y="5988710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 rot="5400000" flipH="1" flipV="1">
              <a:off x="1706015" y="5987965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rot="5400000" flipH="1" flipV="1">
              <a:off x="1768002" y="5986043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 rot="5400000" flipH="1" flipV="1">
              <a:off x="1831369" y="5991279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 rot="5400000" flipH="1" flipV="1">
              <a:off x="1893357" y="599202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 rot="5400000" flipH="1" flipV="1">
              <a:off x="1958748" y="5989984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 rot="5400000" flipH="1" flipV="1">
              <a:off x="2020735" y="5988062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 rot="5400000" flipH="1" flipV="1">
              <a:off x="2084101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 rot="5400000" flipH="1" flipV="1">
              <a:off x="2146088" y="5991376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 rot="5400000" flipH="1" flipV="1">
              <a:off x="2209965" y="5993298"/>
              <a:ext cx="141352" cy="586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orma livre 118"/>
            <p:cNvSpPr/>
            <p:nvPr/>
          </p:nvSpPr>
          <p:spPr>
            <a:xfrm>
              <a:off x="971600" y="4295820"/>
              <a:ext cx="1371122" cy="1495042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Grupo 186"/>
          <p:cNvGrpSpPr>
            <a:grpSpLocks noChangeAspect="1"/>
          </p:cNvGrpSpPr>
          <p:nvPr/>
        </p:nvGrpSpPr>
        <p:grpSpPr>
          <a:xfrm>
            <a:off x="6168009" y="1196752"/>
            <a:ext cx="1251007" cy="1445832"/>
            <a:chOff x="3753721" y="4293096"/>
            <a:chExt cx="1563759" cy="1807290"/>
          </a:xfrm>
        </p:grpSpPr>
        <p:sp>
          <p:nvSpPr>
            <p:cNvPr id="183" name="Elipse 182"/>
            <p:cNvSpPr/>
            <p:nvPr/>
          </p:nvSpPr>
          <p:spPr>
            <a:xfrm>
              <a:off x="3753721" y="579335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Elipse 181"/>
            <p:cNvSpPr/>
            <p:nvPr/>
          </p:nvSpPr>
          <p:spPr>
            <a:xfrm>
              <a:off x="5101456" y="5802089"/>
              <a:ext cx="216024" cy="1440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Forma livre 154"/>
            <p:cNvSpPr/>
            <p:nvPr/>
          </p:nvSpPr>
          <p:spPr>
            <a:xfrm>
              <a:off x="3842122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Grupo 155"/>
            <p:cNvGrpSpPr>
              <a:grpSpLocks noChangeAspect="1"/>
            </p:cNvGrpSpPr>
            <p:nvPr/>
          </p:nvGrpSpPr>
          <p:grpSpPr>
            <a:xfrm>
              <a:off x="3845347" y="4293096"/>
              <a:ext cx="1371122" cy="1807290"/>
              <a:chOff x="1475656" y="836712"/>
              <a:chExt cx="1713903" cy="2259113"/>
            </a:xfrm>
          </p:grpSpPr>
          <p:sp>
            <p:nvSpPr>
              <p:cNvPr id="157" name="Retângulo 156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9" name="Retângulo 158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60" name="Conector reto 159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ector reto 164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ector reto 165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67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68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ector reto 173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75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77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Forma livre 180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1" name="Grupo 185"/>
          <p:cNvGrpSpPr>
            <a:grpSpLocks noChangeAspect="1"/>
          </p:cNvGrpSpPr>
          <p:nvPr/>
        </p:nvGrpSpPr>
        <p:grpSpPr>
          <a:xfrm>
            <a:off x="7608169" y="1196752"/>
            <a:ext cx="1324947" cy="1445832"/>
            <a:chOff x="6876256" y="4293096"/>
            <a:chExt cx="1656184" cy="1807290"/>
          </a:xfrm>
        </p:grpSpPr>
        <p:sp>
          <p:nvSpPr>
            <p:cNvPr id="128" name="Forma livre 127"/>
            <p:cNvSpPr/>
            <p:nvPr/>
          </p:nvSpPr>
          <p:spPr>
            <a:xfrm>
              <a:off x="7010474" y="5794375"/>
              <a:ext cx="1377950" cy="146050"/>
            </a:xfrm>
            <a:custGeom>
              <a:avLst/>
              <a:gdLst>
                <a:gd name="connsiteX0" fmla="*/ 0 w 1377950"/>
                <a:gd name="connsiteY0" fmla="*/ 0 h 146050"/>
                <a:gd name="connsiteX1" fmla="*/ 3175 w 1377950"/>
                <a:gd name="connsiteY1" fmla="*/ 146050 h 146050"/>
                <a:gd name="connsiteX2" fmla="*/ 1377950 w 1377950"/>
                <a:gd name="connsiteY2" fmla="*/ 142875 h 146050"/>
                <a:gd name="connsiteX3" fmla="*/ 1377950 w 1377950"/>
                <a:gd name="connsiteY3" fmla="*/ 3175 h 146050"/>
                <a:gd name="connsiteX4" fmla="*/ 0 w 1377950"/>
                <a:gd name="connsiteY4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950" h="146050">
                  <a:moveTo>
                    <a:pt x="0" y="0"/>
                  </a:moveTo>
                  <a:cubicBezTo>
                    <a:pt x="1058" y="48683"/>
                    <a:pt x="2117" y="97367"/>
                    <a:pt x="3175" y="146050"/>
                  </a:cubicBezTo>
                  <a:lnTo>
                    <a:pt x="1377950" y="142875"/>
                  </a:lnTo>
                  <a:lnTo>
                    <a:pt x="13779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" name="Grupo 128"/>
            <p:cNvGrpSpPr>
              <a:grpSpLocks noChangeAspect="1"/>
            </p:cNvGrpSpPr>
            <p:nvPr/>
          </p:nvGrpSpPr>
          <p:grpSpPr>
            <a:xfrm>
              <a:off x="7013699" y="4293096"/>
              <a:ext cx="1371122" cy="1807290"/>
              <a:chOff x="1475656" y="836712"/>
              <a:chExt cx="1713903" cy="2259113"/>
            </a:xfrm>
          </p:grpSpPr>
          <p:sp>
            <p:nvSpPr>
              <p:cNvPr id="130" name="Retângulo 129"/>
              <p:cNvSpPr/>
              <p:nvPr/>
            </p:nvSpPr>
            <p:spPr>
              <a:xfrm>
                <a:off x="2225993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Retângulo 130"/>
              <p:cNvSpPr/>
              <p:nvPr/>
            </p:nvSpPr>
            <p:spPr>
              <a:xfrm>
                <a:off x="1475656" y="2550503"/>
                <a:ext cx="1713790" cy="1584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Retângulo 131"/>
              <p:cNvSpPr/>
              <p:nvPr/>
            </p:nvSpPr>
            <p:spPr>
              <a:xfrm>
                <a:off x="1475656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3" name="Conector reto 132"/>
              <p:cNvCxnSpPr/>
              <p:nvPr/>
            </p:nvCxnSpPr>
            <p:spPr>
              <a:xfrm rot="5400000" flipH="1" flipV="1">
                <a:off x="1451451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>
              <a:xfrm rot="5400000" flipH="1" flipV="1">
                <a:off x="1528936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 rot="5400000" flipH="1" flipV="1">
                <a:off x="1608144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/>
              <p:cNvCxnSpPr/>
              <p:nvPr/>
            </p:nvCxnSpPr>
            <p:spPr>
              <a:xfrm rot="5400000" flipH="1" flipV="1">
                <a:off x="1685628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 rot="5400000" flipH="1" flipV="1">
                <a:off x="1765474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>
              <a:xfrm rot="5400000" flipH="1" flipV="1">
                <a:off x="184295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 rot="5400000" flipH="1" flipV="1">
                <a:off x="1922166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 rot="5400000" flipH="1" flipV="1">
                <a:off x="199965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>
              <a:xfrm rot="5400000" flipH="1" flipV="1">
                <a:off x="2079652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41"/>
              <p:cNvCxnSpPr/>
              <p:nvPr/>
            </p:nvCxnSpPr>
            <p:spPr>
              <a:xfrm rot="5400000" flipH="1" flipV="1">
                <a:off x="2157137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42"/>
              <p:cNvCxnSpPr/>
              <p:nvPr/>
            </p:nvCxnSpPr>
            <p:spPr>
              <a:xfrm rot="5400000" flipH="1" flipV="1">
                <a:off x="2236344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43"/>
              <p:cNvCxnSpPr/>
              <p:nvPr/>
            </p:nvCxnSpPr>
            <p:spPr>
              <a:xfrm rot="5400000" flipH="1" flipV="1">
                <a:off x="2313829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to 144"/>
              <p:cNvCxnSpPr/>
              <p:nvPr/>
            </p:nvCxnSpPr>
            <p:spPr>
              <a:xfrm rot="5400000" flipH="1" flipV="1">
                <a:off x="2393675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45"/>
              <p:cNvCxnSpPr/>
              <p:nvPr/>
            </p:nvCxnSpPr>
            <p:spPr>
              <a:xfrm rot="5400000" flipH="1" flipV="1">
                <a:off x="2471159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 rot="5400000" flipH="1" flipV="1">
                <a:off x="2550367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 rot="5400000" flipH="1" flipV="1">
                <a:off x="2627852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 rot="5400000" flipH="1" flipV="1">
                <a:off x="2709591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 rot="5400000" flipH="1" flipV="1">
                <a:off x="2787075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rot="5400000" flipH="1" flipV="1">
                <a:off x="286628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rot="5400000" flipH="1" flipV="1">
                <a:off x="2943767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 rot="5400000" flipH="1" flipV="1">
                <a:off x="3023613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Forma livre 153"/>
              <p:cNvSpPr/>
              <p:nvPr/>
            </p:nvSpPr>
            <p:spPr>
              <a:xfrm>
                <a:off x="1475656" y="840117"/>
                <a:ext cx="1713903" cy="1868803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334859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  <a:gd name="connsiteX0" fmla="*/ 535359 w 1234423"/>
                  <a:gd name="connsiteY0" fmla="*/ 0 h 1434678"/>
                  <a:gd name="connsiteX1" fmla="*/ 535781 w 1234423"/>
                  <a:gd name="connsiteY1" fmla="*/ 1222747 h 1434678"/>
                  <a:gd name="connsiteX2" fmla="*/ 0 w 1234423"/>
                  <a:gd name="connsiteY2" fmla="*/ 1222747 h 1434678"/>
                  <a:gd name="connsiteX3" fmla="*/ 0 w 1234423"/>
                  <a:gd name="connsiteY3" fmla="*/ 1334859 h 1434678"/>
                  <a:gd name="connsiteX4" fmla="*/ 607218 w 1234423"/>
                  <a:gd name="connsiteY4" fmla="*/ 1434678 h 1434678"/>
                  <a:gd name="connsiteX5" fmla="*/ 1234423 w 1234423"/>
                  <a:gd name="connsiteY5" fmla="*/ 1334859 h 1434678"/>
                  <a:gd name="connsiteX6" fmla="*/ 1221581 w 1234423"/>
                  <a:gd name="connsiteY6" fmla="*/ 1225128 h 1434678"/>
                  <a:gd name="connsiteX7" fmla="*/ 676275 w 1234423"/>
                  <a:gd name="connsiteY7" fmla="*/ 1225128 h 1434678"/>
                  <a:gd name="connsiteX8" fmla="*/ 676275 w 1234423"/>
                  <a:gd name="connsiteY8" fmla="*/ 1166 h 1434678"/>
                  <a:gd name="connsiteX9" fmla="*/ 535359 w 1234423"/>
                  <a:gd name="connsiteY9" fmla="*/ 0 h 1434678"/>
                  <a:gd name="connsiteX0" fmla="*/ 535359 w 1234423"/>
                  <a:gd name="connsiteY0" fmla="*/ 0 h 1334859"/>
                  <a:gd name="connsiteX1" fmla="*/ 535781 w 1234423"/>
                  <a:gd name="connsiteY1" fmla="*/ 1222747 h 1334859"/>
                  <a:gd name="connsiteX2" fmla="*/ 0 w 1234423"/>
                  <a:gd name="connsiteY2" fmla="*/ 1222747 h 1334859"/>
                  <a:gd name="connsiteX3" fmla="*/ 0 w 1234423"/>
                  <a:gd name="connsiteY3" fmla="*/ 1334859 h 1334859"/>
                  <a:gd name="connsiteX4" fmla="*/ 617211 w 1234423"/>
                  <a:gd name="connsiteY4" fmla="*/ 1334859 h 1334859"/>
                  <a:gd name="connsiteX5" fmla="*/ 1234423 w 1234423"/>
                  <a:gd name="connsiteY5" fmla="*/ 1334859 h 1334859"/>
                  <a:gd name="connsiteX6" fmla="*/ 1221581 w 1234423"/>
                  <a:gd name="connsiteY6" fmla="*/ 1225128 h 1334859"/>
                  <a:gd name="connsiteX7" fmla="*/ 676275 w 1234423"/>
                  <a:gd name="connsiteY7" fmla="*/ 1225128 h 1334859"/>
                  <a:gd name="connsiteX8" fmla="*/ 676275 w 1234423"/>
                  <a:gd name="connsiteY8" fmla="*/ 1166 h 1334859"/>
                  <a:gd name="connsiteX9" fmla="*/ 535359 w 1234423"/>
                  <a:gd name="connsiteY9" fmla="*/ 0 h 1334859"/>
                  <a:gd name="connsiteX0" fmla="*/ 535359 w 1234422"/>
                  <a:gd name="connsiteY0" fmla="*/ 0 h 1334860"/>
                  <a:gd name="connsiteX1" fmla="*/ 535781 w 1234422"/>
                  <a:gd name="connsiteY1" fmla="*/ 1222747 h 1334860"/>
                  <a:gd name="connsiteX2" fmla="*/ 0 w 1234422"/>
                  <a:gd name="connsiteY2" fmla="*/ 1222747 h 1334860"/>
                  <a:gd name="connsiteX3" fmla="*/ 0 w 1234422"/>
                  <a:gd name="connsiteY3" fmla="*/ 1334859 h 1334860"/>
                  <a:gd name="connsiteX4" fmla="*/ 617211 w 1234422"/>
                  <a:gd name="connsiteY4" fmla="*/ 1334859 h 1334860"/>
                  <a:gd name="connsiteX5" fmla="*/ 1234422 w 1234422"/>
                  <a:gd name="connsiteY5" fmla="*/ 1334860 h 1334860"/>
                  <a:gd name="connsiteX6" fmla="*/ 1221581 w 1234422"/>
                  <a:gd name="connsiteY6" fmla="*/ 1225128 h 1334860"/>
                  <a:gd name="connsiteX7" fmla="*/ 676275 w 1234422"/>
                  <a:gd name="connsiteY7" fmla="*/ 1225128 h 1334860"/>
                  <a:gd name="connsiteX8" fmla="*/ 676275 w 1234422"/>
                  <a:gd name="connsiteY8" fmla="*/ 1166 h 1334860"/>
                  <a:gd name="connsiteX9" fmla="*/ 535359 w 1234422"/>
                  <a:gd name="connsiteY9" fmla="*/ 0 h 1334860"/>
                  <a:gd name="connsiteX0" fmla="*/ 535359 w 1224216"/>
                  <a:gd name="connsiteY0" fmla="*/ 0 h 1334860"/>
                  <a:gd name="connsiteX1" fmla="*/ 535781 w 1224216"/>
                  <a:gd name="connsiteY1" fmla="*/ 1222747 h 1334860"/>
                  <a:gd name="connsiteX2" fmla="*/ 0 w 1224216"/>
                  <a:gd name="connsiteY2" fmla="*/ 1222747 h 1334860"/>
                  <a:gd name="connsiteX3" fmla="*/ 0 w 1224216"/>
                  <a:gd name="connsiteY3" fmla="*/ 1334859 h 1334860"/>
                  <a:gd name="connsiteX4" fmla="*/ 617211 w 1224216"/>
                  <a:gd name="connsiteY4" fmla="*/ 1334859 h 1334860"/>
                  <a:gd name="connsiteX5" fmla="*/ 1224216 w 1224216"/>
                  <a:gd name="connsiteY5" fmla="*/ 1334860 h 1334860"/>
                  <a:gd name="connsiteX6" fmla="*/ 1221581 w 1224216"/>
                  <a:gd name="connsiteY6" fmla="*/ 1225128 h 1334860"/>
                  <a:gd name="connsiteX7" fmla="*/ 676275 w 1224216"/>
                  <a:gd name="connsiteY7" fmla="*/ 1225128 h 1334860"/>
                  <a:gd name="connsiteX8" fmla="*/ 676275 w 1224216"/>
                  <a:gd name="connsiteY8" fmla="*/ 1166 h 1334860"/>
                  <a:gd name="connsiteX9" fmla="*/ 535359 w 1224216"/>
                  <a:gd name="connsiteY9" fmla="*/ 0 h 13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4216" h="1334860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334859"/>
                    </a:lnTo>
                    <a:lnTo>
                      <a:pt x="617211" y="1334859"/>
                    </a:lnTo>
                    <a:lnTo>
                      <a:pt x="1224216" y="1334860"/>
                    </a:lnTo>
                    <a:cubicBezTo>
                      <a:pt x="1223338" y="1298283"/>
                      <a:pt x="1222459" y="1261705"/>
                      <a:pt x="1221581" y="1225128"/>
                    </a:cubicBez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4" name="Elipse 183"/>
            <p:cNvSpPr/>
            <p:nvPr/>
          </p:nvSpPr>
          <p:spPr>
            <a:xfrm>
              <a:off x="6876256" y="5792564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8316416" y="5795162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0" name="Retângulo 209"/>
          <p:cNvSpPr/>
          <p:nvPr/>
        </p:nvSpPr>
        <p:spPr>
          <a:xfrm>
            <a:off x="6023992" y="1124744"/>
            <a:ext cx="4392488" cy="165618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2" name="Conector reto 211"/>
          <p:cNvCxnSpPr/>
          <p:nvPr/>
        </p:nvCxnSpPr>
        <p:spPr>
          <a:xfrm rot="5400000">
            <a:off x="6708068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3" name="Conector reto 212"/>
          <p:cNvCxnSpPr/>
          <p:nvPr/>
        </p:nvCxnSpPr>
        <p:spPr>
          <a:xfrm rot="5400000">
            <a:off x="8220236" y="1952836"/>
            <a:ext cx="1656184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4" name="Retângulo 213"/>
          <p:cNvSpPr/>
          <p:nvPr/>
        </p:nvSpPr>
        <p:spPr>
          <a:xfrm>
            <a:off x="6023993" y="692696"/>
            <a:ext cx="3996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Preparo da amostra no equipamento</a:t>
            </a:r>
          </a:p>
        </p:txBody>
      </p:sp>
      <p:sp>
        <p:nvSpPr>
          <p:cNvPr id="215" name="Forma livre 214"/>
          <p:cNvSpPr>
            <a:spLocks noChangeAspect="1"/>
          </p:cNvSpPr>
          <p:nvPr/>
        </p:nvSpPr>
        <p:spPr>
          <a:xfrm>
            <a:off x="6096001" y="1196753"/>
            <a:ext cx="388883" cy="630621"/>
          </a:xfrm>
          <a:custGeom>
            <a:avLst/>
            <a:gdLst>
              <a:gd name="connsiteX0" fmla="*/ 0 w 777766"/>
              <a:gd name="connsiteY0" fmla="*/ 189186 h 1261242"/>
              <a:gd name="connsiteX1" fmla="*/ 0 w 777766"/>
              <a:gd name="connsiteY1" fmla="*/ 189186 h 1261242"/>
              <a:gd name="connsiteX2" fmla="*/ 84083 w 777766"/>
              <a:gd name="connsiteY2" fmla="*/ 147145 h 1261242"/>
              <a:gd name="connsiteX3" fmla="*/ 147145 w 777766"/>
              <a:gd name="connsiteY3" fmla="*/ 115614 h 1261242"/>
              <a:gd name="connsiteX4" fmla="*/ 178676 w 777766"/>
              <a:gd name="connsiteY4" fmla="*/ 94593 h 1261242"/>
              <a:gd name="connsiteX5" fmla="*/ 367863 w 777766"/>
              <a:gd name="connsiteY5" fmla="*/ 536028 h 1261242"/>
              <a:gd name="connsiteX6" fmla="*/ 599090 w 777766"/>
              <a:gd name="connsiteY6" fmla="*/ 0 h 1261242"/>
              <a:gd name="connsiteX7" fmla="*/ 777766 w 777766"/>
              <a:gd name="connsiteY7" fmla="*/ 63062 h 1261242"/>
              <a:gd name="connsiteX8" fmla="*/ 472966 w 777766"/>
              <a:gd name="connsiteY8" fmla="*/ 693683 h 1261242"/>
              <a:gd name="connsiteX9" fmla="*/ 704194 w 777766"/>
              <a:gd name="connsiteY9" fmla="*/ 1135118 h 1261242"/>
              <a:gd name="connsiteX10" fmla="*/ 525518 w 777766"/>
              <a:gd name="connsiteY10" fmla="*/ 1208690 h 1261242"/>
              <a:gd name="connsiteX11" fmla="*/ 357352 w 777766"/>
              <a:gd name="connsiteY11" fmla="*/ 851338 h 1261242"/>
              <a:gd name="connsiteX12" fmla="*/ 157656 w 777766"/>
              <a:gd name="connsiteY12" fmla="*/ 1261242 h 1261242"/>
              <a:gd name="connsiteX13" fmla="*/ 21021 w 777766"/>
              <a:gd name="connsiteY13" fmla="*/ 1198180 h 1261242"/>
              <a:gd name="connsiteX14" fmla="*/ 283780 w 777766"/>
              <a:gd name="connsiteY14" fmla="*/ 672662 h 1261242"/>
              <a:gd name="connsiteX15" fmla="*/ 0 w 777766"/>
              <a:gd name="connsiteY15" fmla="*/ 189186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66" h="1261242">
                <a:moveTo>
                  <a:pt x="0" y="189186"/>
                </a:moveTo>
                <a:lnTo>
                  <a:pt x="0" y="189186"/>
                </a:lnTo>
                <a:cubicBezTo>
                  <a:pt x="28028" y="175172"/>
                  <a:pt x="56573" y="162150"/>
                  <a:pt x="84083" y="147145"/>
                </a:cubicBezTo>
                <a:cubicBezTo>
                  <a:pt x="148119" y="112217"/>
                  <a:pt x="83207" y="136926"/>
                  <a:pt x="147145" y="115614"/>
                </a:cubicBezTo>
                <a:lnTo>
                  <a:pt x="178676" y="94593"/>
                </a:lnTo>
                <a:lnTo>
                  <a:pt x="367863" y="536028"/>
                </a:lnTo>
                <a:lnTo>
                  <a:pt x="599090" y="0"/>
                </a:lnTo>
                <a:lnTo>
                  <a:pt x="777766" y="63062"/>
                </a:lnTo>
                <a:lnTo>
                  <a:pt x="472966" y="693683"/>
                </a:lnTo>
                <a:lnTo>
                  <a:pt x="704194" y="1135118"/>
                </a:lnTo>
                <a:lnTo>
                  <a:pt x="525518" y="1208690"/>
                </a:lnTo>
                <a:lnTo>
                  <a:pt x="357352" y="851338"/>
                </a:lnTo>
                <a:lnTo>
                  <a:pt x="157656" y="1261242"/>
                </a:lnTo>
                <a:lnTo>
                  <a:pt x="21021" y="1198180"/>
                </a:lnTo>
                <a:lnTo>
                  <a:pt x="283780" y="672662"/>
                </a:lnTo>
                <a:lnTo>
                  <a:pt x="0" y="18918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6" name="Forma livre 215"/>
          <p:cNvSpPr>
            <a:spLocks noChangeAspect="1"/>
          </p:cNvSpPr>
          <p:nvPr/>
        </p:nvSpPr>
        <p:spPr>
          <a:xfrm>
            <a:off x="7680177" y="1196753"/>
            <a:ext cx="388883" cy="630621"/>
          </a:xfrm>
          <a:custGeom>
            <a:avLst/>
            <a:gdLst>
              <a:gd name="connsiteX0" fmla="*/ 0 w 777766"/>
              <a:gd name="connsiteY0" fmla="*/ 189186 h 1261242"/>
              <a:gd name="connsiteX1" fmla="*/ 0 w 777766"/>
              <a:gd name="connsiteY1" fmla="*/ 189186 h 1261242"/>
              <a:gd name="connsiteX2" fmla="*/ 84083 w 777766"/>
              <a:gd name="connsiteY2" fmla="*/ 147145 h 1261242"/>
              <a:gd name="connsiteX3" fmla="*/ 147145 w 777766"/>
              <a:gd name="connsiteY3" fmla="*/ 115614 h 1261242"/>
              <a:gd name="connsiteX4" fmla="*/ 178676 w 777766"/>
              <a:gd name="connsiteY4" fmla="*/ 94593 h 1261242"/>
              <a:gd name="connsiteX5" fmla="*/ 367863 w 777766"/>
              <a:gd name="connsiteY5" fmla="*/ 536028 h 1261242"/>
              <a:gd name="connsiteX6" fmla="*/ 599090 w 777766"/>
              <a:gd name="connsiteY6" fmla="*/ 0 h 1261242"/>
              <a:gd name="connsiteX7" fmla="*/ 777766 w 777766"/>
              <a:gd name="connsiteY7" fmla="*/ 63062 h 1261242"/>
              <a:gd name="connsiteX8" fmla="*/ 472966 w 777766"/>
              <a:gd name="connsiteY8" fmla="*/ 693683 h 1261242"/>
              <a:gd name="connsiteX9" fmla="*/ 704194 w 777766"/>
              <a:gd name="connsiteY9" fmla="*/ 1135118 h 1261242"/>
              <a:gd name="connsiteX10" fmla="*/ 525518 w 777766"/>
              <a:gd name="connsiteY10" fmla="*/ 1208690 h 1261242"/>
              <a:gd name="connsiteX11" fmla="*/ 357352 w 777766"/>
              <a:gd name="connsiteY11" fmla="*/ 851338 h 1261242"/>
              <a:gd name="connsiteX12" fmla="*/ 157656 w 777766"/>
              <a:gd name="connsiteY12" fmla="*/ 1261242 h 1261242"/>
              <a:gd name="connsiteX13" fmla="*/ 21021 w 777766"/>
              <a:gd name="connsiteY13" fmla="*/ 1198180 h 1261242"/>
              <a:gd name="connsiteX14" fmla="*/ 283780 w 777766"/>
              <a:gd name="connsiteY14" fmla="*/ 672662 h 1261242"/>
              <a:gd name="connsiteX15" fmla="*/ 0 w 777766"/>
              <a:gd name="connsiteY15" fmla="*/ 189186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66" h="1261242">
                <a:moveTo>
                  <a:pt x="0" y="189186"/>
                </a:moveTo>
                <a:lnTo>
                  <a:pt x="0" y="189186"/>
                </a:lnTo>
                <a:cubicBezTo>
                  <a:pt x="28028" y="175172"/>
                  <a:pt x="56573" y="162150"/>
                  <a:pt x="84083" y="147145"/>
                </a:cubicBezTo>
                <a:cubicBezTo>
                  <a:pt x="148119" y="112217"/>
                  <a:pt x="83207" y="136926"/>
                  <a:pt x="147145" y="115614"/>
                </a:cubicBezTo>
                <a:lnTo>
                  <a:pt x="178676" y="94593"/>
                </a:lnTo>
                <a:lnTo>
                  <a:pt x="367863" y="536028"/>
                </a:lnTo>
                <a:lnTo>
                  <a:pt x="599090" y="0"/>
                </a:lnTo>
                <a:lnTo>
                  <a:pt x="777766" y="63062"/>
                </a:lnTo>
                <a:lnTo>
                  <a:pt x="472966" y="693683"/>
                </a:lnTo>
                <a:lnTo>
                  <a:pt x="704194" y="1135118"/>
                </a:lnTo>
                <a:lnTo>
                  <a:pt x="525518" y="1208690"/>
                </a:lnTo>
                <a:lnTo>
                  <a:pt x="357352" y="851338"/>
                </a:lnTo>
                <a:lnTo>
                  <a:pt x="157656" y="1261242"/>
                </a:lnTo>
                <a:lnTo>
                  <a:pt x="21021" y="1198180"/>
                </a:lnTo>
                <a:lnTo>
                  <a:pt x="283780" y="672662"/>
                </a:lnTo>
                <a:lnTo>
                  <a:pt x="0" y="189186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7" name="Forma livre 216"/>
          <p:cNvSpPr>
            <a:spLocks noChangeAspect="1"/>
          </p:cNvSpPr>
          <p:nvPr/>
        </p:nvSpPr>
        <p:spPr>
          <a:xfrm>
            <a:off x="9929876" y="1268760"/>
            <a:ext cx="630621" cy="341586"/>
          </a:xfrm>
          <a:custGeom>
            <a:avLst/>
            <a:gdLst>
              <a:gd name="connsiteX0" fmla="*/ 105104 w 1261242"/>
              <a:gd name="connsiteY0" fmla="*/ 147144 h 683172"/>
              <a:gd name="connsiteX1" fmla="*/ 0 w 1261242"/>
              <a:gd name="connsiteY1" fmla="*/ 683172 h 683172"/>
              <a:gd name="connsiteX2" fmla="*/ 1261242 w 1261242"/>
              <a:gd name="connsiteY2" fmla="*/ 105103 h 683172"/>
              <a:gd name="connsiteX3" fmla="*/ 1240221 w 1261242"/>
              <a:gd name="connsiteY3" fmla="*/ 0 h 683172"/>
              <a:gd name="connsiteX4" fmla="*/ 241738 w 1261242"/>
              <a:gd name="connsiteY4" fmla="*/ 409903 h 683172"/>
              <a:gd name="connsiteX5" fmla="*/ 304800 w 1261242"/>
              <a:gd name="connsiteY5" fmla="*/ 115613 h 683172"/>
              <a:gd name="connsiteX6" fmla="*/ 105104 w 1261242"/>
              <a:gd name="connsiteY6" fmla="*/ 147144 h 6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242" h="683172">
                <a:moveTo>
                  <a:pt x="105104" y="147144"/>
                </a:moveTo>
                <a:lnTo>
                  <a:pt x="0" y="683172"/>
                </a:lnTo>
                <a:lnTo>
                  <a:pt x="1261242" y="105103"/>
                </a:lnTo>
                <a:lnTo>
                  <a:pt x="1240221" y="0"/>
                </a:lnTo>
                <a:lnTo>
                  <a:pt x="241738" y="409903"/>
                </a:lnTo>
                <a:lnTo>
                  <a:pt x="304800" y="115613"/>
                </a:lnTo>
                <a:lnTo>
                  <a:pt x="105104" y="147144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8" name="Retângulo 187"/>
          <p:cNvSpPr/>
          <p:nvPr/>
        </p:nvSpPr>
        <p:spPr>
          <a:xfrm>
            <a:off x="8000069" y="281286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9" name="Retângulo 188"/>
          <p:cNvSpPr/>
          <p:nvPr/>
        </p:nvSpPr>
        <p:spPr>
          <a:xfrm>
            <a:off x="8216094" y="2917065"/>
            <a:ext cx="21595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FONTE DE ERROS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Preparo da amostra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Gap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(h)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Retângulo 189"/>
          <p:cNvSpPr/>
          <p:nvPr/>
        </p:nvSpPr>
        <p:spPr>
          <a:xfrm>
            <a:off x="8033207" y="4791922"/>
            <a:ext cx="41068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DESVANTAGEM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Tensão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uniforme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por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todo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diâmetro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amostra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Somente utilizado em baixas taxas de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cisalhamento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Imprecisão quando utilizada suspensão com muito baixa viscosidade.</a:t>
            </a:r>
          </a:p>
        </p:txBody>
      </p:sp>
      <p:sp>
        <p:nvSpPr>
          <p:cNvPr id="156" name="Título 1">
            <a:extLst>
              <a:ext uri="{FF2B5EF4-FFF2-40B4-BE49-F238E27FC236}">
                <a16:creationId xmlns:a16="http://schemas.microsoft.com/office/drawing/2014/main" id="{A135AEEC-D2CB-47BD-B836-EDC6ADAE43B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836712"/>
            <a:ext cx="2058231" cy="2744308"/>
          </a:xfrm>
          <a:prstGeom prst="rect">
            <a:avLst/>
          </a:prstGeom>
        </p:spPr>
      </p:pic>
      <p:pic>
        <p:nvPicPr>
          <p:cNvPr id="156" name="Imagem 1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3789040"/>
            <a:ext cx="6784343" cy="28930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2E1688C-7043-497A-8E43-BBA820D90AF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  <p:extLst>
      <p:ext uri="{BB962C8B-B14F-4D97-AF65-F5344CB8AC3E}">
        <p14:creationId xmlns:p14="http://schemas.microsoft.com/office/powerpoint/2010/main" val="4062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ítulo 1">
            <a:extLst>
              <a:ext uri="{FF2B5EF4-FFF2-40B4-BE49-F238E27FC236}">
                <a16:creationId xmlns:a16="http://schemas.microsoft.com/office/drawing/2014/main" id="{DFA53EB4-E4C9-4EC0-A30B-9204E7C40802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Látices poliméricos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F25E1568-4E7E-4177-B93B-9238D48839A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pic>
        <p:nvPicPr>
          <p:cNvPr id="3" name="Imagem 2" descr="Modelo simplificado do processo de formação de filme do polímero com os hidratos do cimento.JPG">
            <a:extLst>
              <a:ext uri="{FF2B5EF4-FFF2-40B4-BE49-F238E27FC236}">
                <a16:creationId xmlns:a16="http://schemas.microsoft.com/office/drawing/2014/main" id="{C59AAF50-2FDE-4689-B72C-3FB7BE66E9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9399" y="0"/>
            <a:ext cx="4058107" cy="374536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C33D89-0DFE-4C11-AD2F-4FA9EF89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608" t="27400" r="23617" b="16321"/>
          <a:stretch>
            <a:fillRect/>
          </a:stretch>
        </p:blipFill>
        <p:spPr bwMode="auto">
          <a:xfrm>
            <a:off x="8400256" y="4181771"/>
            <a:ext cx="3456385" cy="25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B6390F-FAE3-419B-886F-D1739249820F}"/>
              </a:ext>
            </a:extLst>
          </p:cNvPr>
          <p:cNvSpPr txBox="1"/>
          <p:nvPr/>
        </p:nvSpPr>
        <p:spPr>
          <a:xfrm>
            <a:off x="485212" y="2069515"/>
            <a:ext cx="7128792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Emulsão estável de micropartículas poliméricas em um meio aquoso;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Promovem maior flexibilidade e aderência no estado endurecido;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Reduz o grau de hidratação do cimento, aumentando os tempos de pega e endurecimento.</a:t>
            </a:r>
          </a:p>
        </p:txBody>
      </p:sp>
    </p:spTree>
    <p:extLst>
      <p:ext uri="{BB962C8B-B14F-4D97-AF65-F5344CB8AC3E}">
        <p14:creationId xmlns:p14="http://schemas.microsoft.com/office/powerpoint/2010/main" val="96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ometro de Placas Plan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7688" y="1196752"/>
            <a:ext cx="6096000" cy="4572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EFA7B86-2533-40F7-BDD3-4DDB5530674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Placas Paralelas</a:t>
            </a:r>
          </a:p>
        </p:txBody>
      </p:sp>
    </p:spTree>
    <p:extLst>
      <p:ext uri="{BB962C8B-B14F-4D97-AF65-F5344CB8AC3E}">
        <p14:creationId xmlns:p14="http://schemas.microsoft.com/office/powerpoint/2010/main" val="40636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2636912"/>
            <a:ext cx="8715436" cy="1656184"/>
          </a:xfrm>
        </p:spPr>
        <p:txBody>
          <a:bodyPr>
            <a:normAutofit/>
          </a:bodyPr>
          <a:lstStyle/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Geometria</a:t>
            </a:r>
          </a:p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2293905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40" name="Título 1">
            <a:extLst>
              <a:ext uri="{FF2B5EF4-FFF2-40B4-BE49-F238E27FC236}">
                <a16:creationId xmlns:a16="http://schemas.microsoft.com/office/drawing/2014/main" id="{AA24274C-2A05-450F-89D4-A02AA6F69F8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  <p:pic>
        <p:nvPicPr>
          <p:cNvPr id="10" name="Imagem 9" descr="Uma imagem contendo no interior, mesa, abajur, computador&#10;&#10;Descrição gerada automaticamente">
            <a:extLst>
              <a:ext uri="{FF2B5EF4-FFF2-40B4-BE49-F238E27FC236}">
                <a16:creationId xmlns:a16="http://schemas.microsoft.com/office/drawing/2014/main" id="{2191423F-4B89-49DB-8CAD-A3D53A079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09" y="135248"/>
            <a:ext cx="2540579" cy="254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0CD592-20BE-4C4C-AC10-CB82A05E5FE2}"/>
              </a:ext>
            </a:extLst>
          </p:cNvPr>
          <p:cNvSpPr txBox="1"/>
          <p:nvPr/>
        </p:nvSpPr>
        <p:spPr>
          <a:xfrm>
            <a:off x="10241140" y="2588304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  <p:extLst>
      <p:ext uri="{BB962C8B-B14F-4D97-AF65-F5344CB8AC3E}">
        <p14:creationId xmlns:p14="http://schemas.microsoft.com/office/powerpoint/2010/main" val="1870503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2063553" y="5435932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ângulo entre o cone e a placa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2063553" y="5795972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 do cone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3622" t="-6163" r="42387" b="14099"/>
          <a:stretch>
            <a:fillRect/>
          </a:stretch>
        </p:blipFill>
        <p:spPr bwMode="auto">
          <a:xfrm>
            <a:off x="2351584" y="3933056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Título 1">
            <a:extLst>
              <a:ext uri="{FF2B5EF4-FFF2-40B4-BE49-F238E27FC236}">
                <a16:creationId xmlns:a16="http://schemas.microsoft.com/office/drawing/2014/main" id="{D155C8B5-D7B1-4B4C-A466-80F43F0770D6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1845358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2063553" y="5435932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ângulo entre o cone e a placa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2063553" y="5795972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 do cone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36383" r="36290" b="13767"/>
          <a:stretch>
            <a:fillRect/>
          </a:stretch>
        </p:blipFill>
        <p:spPr bwMode="auto">
          <a:xfrm>
            <a:off x="6672064" y="1052736"/>
            <a:ext cx="2952328" cy="101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2382" r="42288"/>
          <a:stretch>
            <a:fillRect/>
          </a:stretch>
        </p:blipFill>
        <p:spPr bwMode="auto">
          <a:xfrm>
            <a:off x="6672064" y="2060848"/>
            <a:ext cx="1656184" cy="94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Retângulo 76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43622" t="-6163" r="42387" b="14099"/>
          <a:stretch>
            <a:fillRect/>
          </a:stretch>
        </p:blipFill>
        <p:spPr bwMode="auto">
          <a:xfrm>
            <a:off x="2351584" y="3933056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Retângulo 66"/>
          <p:cNvSpPr/>
          <p:nvPr/>
        </p:nvSpPr>
        <p:spPr>
          <a:xfrm>
            <a:off x="6729303" y="2924945"/>
            <a:ext cx="27676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Symbol"/>
              <a:buChar char="G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= torque de cisalhamento</a:t>
            </a:r>
          </a:p>
          <a:p>
            <a:r>
              <a:rPr lang="en-US" dirty="0">
                <a:latin typeface="Symbol" pitchFamily="18" charset="2"/>
                <a:cs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Tensão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cisalhamento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/>
              <a:buChar char="m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viscosidade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 =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raio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placa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7B2D7ADF-BBE8-4CA7-BA81-D7918D17B62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2048862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2063553" y="5435932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ângulo entre o cone e a placa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2063553" y="5795972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 do cone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36383" r="36290" b="13767"/>
          <a:stretch>
            <a:fillRect/>
          </a:stretch>
        </p:blipFill>
        <p:spPr bwMode="auto">
          <a:xfrm>
            <a:off x="6672064" y="1052736"/>
            <a:ext cx="2952328" cy="101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Retângulo 88"/>
          <p:cNvSpPr/>
          <p:nvPr/>
        </p:nvSpPr>
        <p:spPr>
          <a:xfrm>
            <a:off x="6729302" y="2924945"/>
            <a:ext cx="275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  <a:sym typeface="Symbol"/>
              </a:rPr>
              <a:t>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= torque de cisalhamento</a:t>
            </a: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 = raio da placa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2382" r="42288"/>
          <a:stretch>
            <a:fillRect/>
          </a:stretch>
        </p:blipFill>
        <p:spPr bwMode="auto">
          <a:xfrm>
            <a:off x="6672064" y="2060848"/>
            <a:ext cx="1656184" cy="94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Retângulo 62"/>
          <p:cNvSpPr/>
          <p:nvPr/>
        </p:nvSpPr>
        <p:spPr>
          <a:xfrm>
            <a:off x="6528048" y="285293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6744072" y="2957136"/>
            <a:ext cx="24753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muito pequeno: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0,5°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4°     ou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0,0087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0,0523 </a:t>
            </a:r>
            <a:r>
              <a:rPr lang="pt-BR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8040216" y="4541312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≈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8400256" y="457324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76" name="Picture 9"/>
          <p:cNvPicPr>
            <a:picLocks noChangeAspect="1" noChangeArrowheads="1"/>
          </p:cNvPicPr>
          <p:nvPr/>
        </p:nvPicPr>
        <p:blipFill>
          <a:blip r:embed="rId4" cstate="print"/>
          <a:srcRect l="41767" t="-10972" r="42237" b="23190"/>
          <a:stretch>
            <a:fillRect/>
          </a:stretch>
        </p:blipFill>
        <p:spPr bwMode="auto">
          <a:xfrm>
            <a:off x="6744072" y="4509120"/>
            <a:ext cx="12961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Retângulo 76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5" cstate="print"/>
          <a:srcRect l="43622" t="-6163" r="42387" b="14099"/>
          <a:stretch>
            <a:fillRect/>
          </a:stretch>
        </p:blipFill>
        <p:spPr bwMode="auto">
          <a:xfrm>
            <a:off x="2351584" y="3933056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Título 1">
            <a:extLst>
              <a:ext uri="{FF2B5EF4-FFF2-40B4-BE49-F238E27FC236}">
                <a16:creationId xmlns:a16="http://schemas.microsoft.com/office/drawing/2014/main" id="{C294CBDB-D905-4209-B079-5FA9C7E4A32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204951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tângulo 99"/>
          <p:cNvSpPr/>
          <p:nvPr/>
        </p:nvSpPr>
        <p:spPr>
          <a:xfrm>
            <a:off x="6528048" y="285293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85" name="Retângulo 84"/>
          <p:cNvSpPr/>
          <p:nvPr/>
        </p:nvSpPr>
        <p:spPr>
          <a:xfrm>
            <a:off x="2063553" y="508518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2063553" y="5435932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ângulo entre o cone e a placa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2063553" y="5795972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 do cone</a:t>
            </a:r>
          </a:p>
        </p:txBody>
      </p:sp>
      <p:sp>
        <p:nvSpPr>
          <p:cNvPr id="91" name="Retângulo 90"/>
          <p:cNvSpPr/>
          <p:nvPr/>
        </p:nvSpPr>
        <p:spPr>
          <a:xfrm>
            <a:off x="6744072" y="2957136"/>
            <a:ext cx="24753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muito pequeno: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0,5°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4°     ou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0,0087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0,0523 </a:t>
            </a:r>
            <a:r>
              <a:rPr lang="pt-BR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8040216" y="4541312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≈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8400256" y="457324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l="41767" t="-10972" r="42237" b="23190"/>
          <a:stretch>
            <a:fillRect/>
          </a:stretch>
        </p:blipFill>
        <p:spPr bwMode="auto">
          <a:xfrm>
            <a:off x="6744072" y="4509120"/>
            <a:ext cx="12961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 l="42382" r="42288"/>
          <a:stretch>
            <a:fillRect/>
          </a:stretch>
        </p:blipFill>
        <p:spPr bwMode="auto">
          <a:xfrm>
            <a:off x="6672064" y="2060848"/>
            <a:ext cx="1656184" cy="94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Retângulo 66"/>
          <p:cNvSpPr/>
          <p:nvPr/>
        </p:nvSpPr>
        <p:spPr>
          <a:xfrm>
            <a:off x="6528048" y="5557049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Symbol"/>
              <a:buChar char="s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6915329" y="5373216"/>
            <a:ext cx="37946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será uniforme através do fluido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independe da posição da geometria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(fundamental para o tipo de geometria)</a:t>
            </a:r>
          </a:p>
        </p:txBody>
      </p:sp>
      <p:sp>
        <p:nvSpPr>
          <p:cNvPr id="70" name="Chave esquerda 69"/>
          <p:cNvSpPr/>
          <p:nvPr/>
        </p:nvSpPr>
        <p:spPr>
          <a:xfrm>
            <a:off x="6816080" y="5485041"/>
            <a:ext cx="72008" cy="752271"/>
          </a:xfrm>
          <a:prstGeom prst="lef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2084572" y="493187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/>
          <a:srcRect l="43622" t="-6163" r="42387" b="14099"/>
          <a:stretch>
            <a:fillRect/>
          </a:stretch>
        </p:blipFill>
        <p:spPr bwMode="auto">
          <a:xfrm>
            <a:off x="2351584" y="3933056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43622" t="-6163" r="43054"/>
          <a:stretch>
            <a:fillRect/>
          </a:stretch>
        </p:blipFill>
        <p:spPr bwMode="auto">
          <a:xfrm>
            <a:off x="6672064" y="1004478"/>
            <a:ext cx="1440160" cy="99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Título 1">
            <a:extLst>
              <a:ext uri="{FF2B5EF4-FFF2-40B4-BE49-F238E27FC236}">
                <a16:creationId xmlns:a16="http://schemas.microsoft.com/office/drawing/2014/main" id="{0840B2FA-F6BA-441D-A352-FC4E7408D97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502271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89" name="Retângulo 88"/>
          <p:cNvSpPr/>
          <p:nvPr/>
        </p:nvSpPr>
        <p:spPr>
          <a:xfrm>
            <a:off x="6729302" y="2924945"/>
            <a:ext cx="275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  <a:sym typeface="Symbol"/>
              </a:rPr>
              <a:t>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= torque de cisalhamento</a:t>
            </a: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 = raio da placa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6528048" y="285293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6744072" y="2957136"/>
            <a:ext cx="24753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muito pequeno: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0,5°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4°     ou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0,0087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0,0523 </a:t>
            </a:r>
            <a:r>
              <a:rPr lang="pt-BR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8040216" y="4541312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≈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8400256" y="457324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76" name="Picture 9"/>
          <p:cNvPicPr>
            <a:picLocks noChangeAspect="1" noChangeArrowheads="1"/>
          </p:cNvPicPr>
          <p:nvPr/>
        </p:nvPicPr>
        <p:blipFill>
          <a:blip r:embed="rId2" cstate="print"/>
          <a:srcRect l="41767" t="-10972" r="42237" b="23190"/>
          <a:stretch>
            <a:fillRect/>
          </a:stretch>
        </p:blipFill>
        <p:spPr bwMode="auto">
          <a:xfrm>
            <a:off x="6744072" y="4509120"/>
            <a:ext cx="12961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Título 1">
            <a:extLst>
              <a:ext uri="{FF2B5EF4-FFF2-40B4-BE49-F238E27FC236}">
                <a16:creationId xmlns:a16="http://schemas.microsoft.com/office/drawing/2014/main" id="{C294CBDB-D905-4209-B079-5FA9C7E4A32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2053455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tângulo 99"/>
          <p:cNvSpPr/>
          <p:nvPr/>
        </p:nvSpPr>
        <p:spPr>
          <a:xfrm>
            <a:off x="6528048" y="285293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9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91" name="Retângulo 90"/>
          <p:cNvSpPr/>
          <p:nvPr/>
        </p:nvSpPr>
        <p:spPr>
          <a:xfrm>
            <a:off x="6744072" y="2957136"/>
            <a:ext cx="24753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muito pequeno: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0,5°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4°     ou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0,0087 &lt; </a:t>
            </a:r>
            <a:r>
              <a:rPr lang="pt-BR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&lt; 0,0523 </a:t>
            </a:r>
            <a:r>
              <a:rPr lang="pt-BR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8040216" y="4541312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≈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8400256" y="457324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l="41767" t="-10972" r="42237" b="23190"/>
          <a:stretch>
            <a:fillRect/>
          </a:stretch>
        </p:blipFill>
        <p:spPr bwMode="auto">
          <a:xfrm>
            <a:off x="6744072" y="4509120"/>
            <a:ext cx="12961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Retângulo 67"/>
          <p:cNvSpPr/>
          <p:nvPr/>
        </p:nvSpPr>
        <p:spPr>
          <a:xfrm>
            <a:off x="6915329" y="5373216"/>
            <a:ext cx="37946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será uniforme através do fluido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independe da posição da geometria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(fundamental para o tipo de geometria)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0840B2FA-F6BA-441D-A352-FC4E7408D97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754A0A9-3ECB-4A3B-BDE1-7BE305B5D920}"/>
              </a:ext>
            </a:extLst>
          </p:cNvPr>
          <p:cNvSpPr/>
          <p:nvPr/>
        </p:nvSpPr>
        <p:spPr>
          <a:xfrm>
            <a:off x="6528048" y="5557049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Symbol"/>
              <a:buChar char="s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Chave esquerda 69">
            <a:extLst>
              <a:ext uri="{FF2B5EF4-FFF2-40B4-BE49-F238E27FC236}">
                <a16:creationId xmlns:a16="http://schemas.microsoft.com/office/drawing/2014/main" id="{E7754207-8A27-4390-94FC-110F118222D5}"/>
              </a:ext>
            </a:extLst>
          </p:cNvPr>
          <p:cNvSpPr/>
          <p:nvPr/>
        </p:nvSpPr>
        <p:spPr>
          <a:xfrm>
            <a:off x="6816080" y="5485041"/>
            <a:ext cx="72008" cy="752271"/>
          </a:xfrm>
          <a:prstGeom prst="lef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30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tângulo 99"/>
          <p:cNvSpPr/>
          <p:nvPr/>
        </p:nvSpPr>
        <p:spPr>
          <a:xfrm>
            <a:off x="6528048" y="2852936"/>
            <a:ext cx="4139952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Grupo 83"/>
          <p:cNvGrpSpPr/>
          <p:nvPr/>
        </p:nvGrpSpPr>
        <p:grpSpPr>
          <a:xfrm>
            <a:off x="1919536" y="836713"/>
            <a:ext cx="3456384" cy="2680211"/>
            <a:chOff x="971600" y="836712"/>
            <a:chExt cx="3456384" cy="2680211"/>
          </a:xfrm>
        </p:grpSpPr>
        <p:grpSp>
          <p:nvGrpSpPr>
            <p:cNvPr id="81" name="Grupo 80"/>
            <p:cNvGrpSpPr/>
            <p:nvPr/>
          </p:nvGrpSpPr>
          <p:grpSpPr>
            <a:xfrm>
              <a:off x="2051720" y="836712"/>
              <a:ext cx="2376264" cy="2680211"/>
              <a:chOff x="2051720" y="836712"/>
              <a:chExt cx="2376264" cy="2680211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2802057" y="836712"/>
                <a:ext cx="201622" cy="17137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051720" y="2550503"/>
                <a:ext cx="1713790" cy="1008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Triângulo isósceles 6"/>
              <p:cNvSpPr>
                <a:spLocks noChangeAspect="1"/>
              </p:cNvSpPr>
              <p:nvPr/>
            </p:nvSpPr>
            <p:spPr>
              <a:xfrm rot="10800000">
                <a:off x="2051720" y="2651312"/>
                <a:ext cx="1713790" cy="201622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051720" y="2894203"/>
                <a:ext cx="1713790" cy="2016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rot="5400000" flipH="1" flipV="1">
                <a:off x="2027515" y="295701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5400000" flipH="1" flipV="1">
                <a:off x="2105000" y="295461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5400000" flipH="1" flipV="1">
                <a:off x="2184208" y="296115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5400000" flipH="1" flipV="1">
                <a:off x="2261692" y="2958754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5400000" flipH="1" flipV="1">
                <a:off x="2341538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5400000" flipH="1" flipV="1">
                <a:off x="2419023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5400000" flipH="1" flipV="1">
                <a:off x="2498230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5400000" flipH="1" flipV="1">
                <a:off x="2575715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5400000" flipH="1" flipV="1">
                <a:off x="2655716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5400000" flipH="1" flipV="1">
                <a:off x="2733201" y="2952087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5400000" flipH="1" flipV="1">
                <a:off x="2812408" y="295863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5400000" flipH="1" flipV="1">
                <a:off x="2889893" y="295623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5400000" flipH="1" flipV="1">
                <a:off x="2969739" y="2955299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5400000" flipH="1" flipV="1">
                <a:off x="3047223" y="2952896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5400000" flipH="1" flipV="1">
                <a:off x="3126431" y="2959441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5400000" flipH="1" flipV="1">
                <a:off x="3203916" y="2960372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5400000" flipH="1" flipV="1">
                <a:off x="3285655" y="295782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5400000" flipH="1" flipV="1">
                <a:off x="3363139" y="2955420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5400000" flipH="1" flipV="1">
                <a:off x="344234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5400000" flipH="1" flipV="1">
                <a:off x="3519831" y="2959563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5400000" flipH="1" flipV="1">
                <a:off x="3599677" y="2961965"/>
                <a:ext cx="176690" cy="733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a livre 63"/>
              <p:cNvSpPr/>
              <p:nvPr/>
            </p:nvSpPr>
            <p:spPr>
              <a:xfrm>
                <a:off x="2056721" y="840117"/>
                <a:ext cx="1710213" cy="2008549"/>
              </a:xfrm>
              <a:custGeom>
                <a:avLst/>
                <a:gdLst>
                  <a:gd name="connsiteX0" fmla="*/ 535781 w 1221581"/>
                  <a:gd name="connsiteY0" fmla="*/ 0 h 1438275"/>
                  <a:gd name="connsiteX1" fmla="*/ 535781 w 1221581"/>
                  <a:gd name="connsiteY1" fmla="*/ 1226344 h 1438275"/>
                  <a:gd name="connsiteX2" fmla="*/ 0 w 1221581"/>
                  <a:gd name="connsiteY2" fmla="*/ 1226344 h 1438275"/>
                  <a:gd name="connsiteX3" fmla="*/ 0 w 1221581"/>
                  <a:gd name="connsiteY3" fmla="*/ 1295400 h 1438275"/>
                  <a:gd name="connsiteX4" fmla="*/ 607218 w 1221581"/>
                  <a:gd name="connsiteY4" fmla="*/ 1438275 h 1438275"/>
                  <a:gd name="connsiteX5" fmla="*/ 1221581 w 1221581"/>
                  <a:gd name="connsiteY5" fmla="*/ 1293019 h 1438275"/>
                  <a:gd name="connsiteX6" fmla="*/ 1221581 w 1221581"/>
                  <a:gd name="connsiteY6" fmla="*/ 1228725 h 1438275"/>
                  <a:gd name="connsiteX7" fmla="*/ 676275 w 1221581"/>
                  <a:gd name="connsiteY7" fmla="*/ 1228725 h 1438275"/>
                  <a:gd name="connsiteX8" fmla="*/ 676275 w 1221581"/>
                  <a:gd name="connsiteY8" fmla="*/ 4763 h 1438275"/>
                  <a:gd name="connsiteX9" fmla="*/ 535781 w 1221581"/>
                  <a:gd name="connsiteY9" fmla="*/ 0 h 1438275"/>
                  <a:gd name="connsiteX0" fmla="*/ 535359 w 1221581"/>
                  <a:gd name="connsiteY0" fmla="*/ 1215 h 1433512"/>
                  <a:gd name="connsiteX1" fmla="*/ 535781 w 1221581"/>
                  <a:gd name="connsiteY1" fmla="*/ 1221581 h 1433512"/>
                  <a:gd name="connsiteX2" fmla="*/ 0 w 1221581"/>
                  <a:gd name="connsiteY2" fmla="*/ 1221581 h 1433512"/>
                  <a:gd name="connsiteX3" fmla="*/ 0 w 1221581"/>
                  <a:gd name="connsiteY3" fmla="*/ 1290637 h 1433512"/>
                  <a:gd name="connsiteX4" fmla="*/ 607218 w 1221581"/>
                  <a:gd name="connsiteY4" fmla="*/ 1433512 h 1433512"/>
                  <a:gd name="connsiteX5" fmla="*/ 1221581 w 1221581"/>
                  <a:gd name="connsiteY5" fmla="*/ 1288256 h 1433512"/>
                  <a:gd name="connsiteX6" fmla="*/ 1221581 w 1221581"/>
                  <a:gd name="connsiteY6" fmla="*/ 1223962 h 1433512"/>
                  <a:gd name="connsiteX7" fmla="*/ 676275 w 1221581"/>
                  <a:gd name="connsiteY7" fmla="*/ 1223962 h 1433512"/>
                  <a:gd name="connsiteX8" fmla="*/ 676275 w 1221581"/>
                  <a:gd name="connsiteY8" fmla="*/ 0 h 1433512"/>
                  <a:gd name="connsiteX9" fmla="*/ 535359 w 1221581"/>
                  <a:gd name="connsiteY9" fmla="*/ 1215 h 1433512"/>
                  <a:gd name="connsiteX0" fmla="*/ 535359 w 1221581"/>
                  <a:gd name="connsiteY0" fmla="*/ 0 h 1434678"/>
                  <a:gd name="connsiteX1" fmla="*/ 535781 w 1221581"/>
                  <a:gd name="connsiteY1" fmla="*/ 1222747 h 1434678"/>
                  <a:gd name="connsiteX2" fmla="*/ 0 w 1221581"/>
                  <a:gd name="connsiteY2" fmla="*/ 1222747 h 1434678"/>
                  <a:gd name="connsiteX3" fmla="*/ 0 w 1221581"/>
                  <a:gd name="connsiteY3" fmla="*/ 1291803 h 1434678"/>
                  <a:gd name="connsiteX4" fmla="*/ 607218 w 1221581"/>
                  <a:gd name="connsiteY4" fmla="*/ 1434678 h 1434678"/>
                  <a:gd name="connsiteX5" fmla="*/ 1221581 w 1221581"/>
                  <a:gd name="connsiteY5" fmla="*/ 1289422 h 1434678"/>
                  <a:gd name="connsiteX6" fmla="*/ 1221581 w 1221581"/>
                  <a:gd name="connsiteY6" fmla="*/ 1225128 h 1434678"/>
                  <a:gd name="connsiteX7" fmla="*/ 676275 w 1221581"/>
                  <a:gd name="connsiteY7" fmla="*/ 1225128 h 1434678"/>
                  <a:gd name="connsiteX8" fmla="*/ 676275 w 1221581"/>
                  <a:gd name="connsiteY8" fmla="*/ 1166 h 1434678"/>
                  <a:gd name="connsiteX9" fmla="*/ 535359 w 1221581"/>
                  <a:gd name="connsiteY9" fmla="*/ 0 h 143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581" h="1434678">
                    <a:moveTo>
                      <a:pt x="535359" y="0"/>
                    </a:moveTo>
                    <a:cubicBezTo>
                      <a:pt x="535500" y="406789"/>
                      <a:pt x="535640" y="815958"/>
                      <a:pt x="535781" y="1222747"/>
                    </a:cubicBezTo>
                    <a:lnTo>
                      <a:pt x="0" y="1222747"/>
                    </a:lnTo>
                    <a:lnTo>
                      <a:pt x="0" y="1291803"/>
                    </a:lnTo>
                    <a:lnTo>
                      <a:pt x="607218" y="1434678"/>
                    </a:lnTo>
                    <a:lnTo>
                      <a:pt x="1221581" y="1289422"/>
                    </a:lnTo>
                    <a:lnTo>
                      <a:pt x="1221581" y="1225128"/>
                    </a:lnTo>
                    <a:lnTo>
                      <a:pt x="676275" y="1225128"/>
                    </a:lnTo>
                    <a:lnTo>
                      <a:pt x="676275" y="1166"/>
                    </a:lnTo>
                    <a:lnTo>
                      <a:pt x="535359" y="0"/>
                    </a:ln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6" name="Conector reto 65"/>
              <p:cNvCxnSpPr/>
              <p:nvPr/>
            </p:nvCxnSpPr>
            <p:spPr>
              <a:xfrm rot="5400000">
                <a:off x="3664699" y="2768792"/>
                <a:ext cx="201622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stealth" w="sm" len="sm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V="1">
                <a:off x="3782177" y="2535293"/>
                <a:ext cx="371470" cy="10602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3782986" y="2896270"/>
                <a:ext cx="40324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o 72"/>
              <p:cNvSpPr/>
              <p:nvPr/>
            </p:nvSpPr>
            <p:spPr>
              <a:xfrm>
                <a:off x="2801276" y="2236763"/>
                <a:ext cx="1280160" cy="1280160"/>
              </a:xfrm>
              <a:prstGeom prst="arc">
                <a:avLst>
                  <a:gd name="adj1" fmla="val 20042463"/>
                  <a:gd name="adj2" fmla="val 2159322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4044546" y="2513080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Symbol" pitchFamily="18" charset="2"/>
                  </a:rPr>
                  <a:t>q</a:t>
                </a:r>
                <a:r>
                  <a:rPr lang="pt-BR" baseline="-25000" dirty="0"/>
                  <a:t>0</a:t>
                </a:r>
              </a:p>
            </p:txBody>
          </p:sp>
          <p:sp>
            <p:nvSpPr>
              <p:cNvPr id="78" name="Forma livre 77"/>
              <p:cNvSpPr/>
              <p:nvPr/>
            </p:nvSpPr>
            <p:spPr>
              <a:xfrm>
                <a:off x="2652918" y="1628798"/>
                <a:ext cx="550929" cy="288033"/>
              </a:xfrm>
              <a:custGeom>
                <a:avLst/>
                <a:gdLst>
                  <a:gd name="connsiteX0" fmla="*/ 24809 w 620232"/>
                  <a:gd name="connsiteY0" fmla="*/ 0 h 287079"/>
                  <a:gd name="connsiteX1" fmla="*/ 35442 w 620232"/>
                  <a:gd name="connsiteY1" fmla="*/ 191386 h 287079"/>
                  <a:gd name="connsiteX2" fmla="*/ 237460 w 620232"/>
                  <a:gd name="connsiteY2" fmla="*/ 287079 h 287079"/>
                  <a:gd name="connsiteX3" fmla="*/ 524539 w 620232"/>
                  <a:gd name="connsiteY3" fmla="*/ 191386 h 287079"/>
                  <a:gd name="connsiteX4" fmla="*/ 620232 w 620232"/>
                  <a:gd name="connsiteY4" fmla="*/ 10632 h 287079"/>
                  <a:gd name="connsiteX0" fmla="*/ 24809 w 620232"/>
                  <a:gd name="connsiteY0" fmla="*/ 0 h 289004"/>
                  <a:gd name="connsiteX1" fmla="*/ 35442 w 620232"/>
                  <a:gd name="connsiteY1" fmla="*/ 191386 h 289004"/>
                  <a:gd name="connsiteX2" fmla="*/ 237460 w 620232"/>
                  <a:gd name="connsiteY2" fmla="*/ 287079 h 289004"/>
                  <a:gd name="connsiteX3" fmla="*/ 491325 w 620232"/>
                  <a:gd name="connsiteY3" fmla="*/ 179838 h 289004"/>
                  <a:gd name="connsiteX4" fmla="*/ 620232 w 620232"/>
                  <a:gd name="connsiteY4" fmla="*/ 10632 h 289004"/>
                  <a:gd name="connsiteX0" fmla="*/ 24809 w 563333"/>
                  <a:gd name="connsiteY0" fmla="*/ 36187 h 325191"/>
                  <a:gd name="connsiteX1" fmla="*/ 35442 w 563333"/>
                  <a:gd name="connsiteY1" fmla="*/ 227573 h 325191"/>
                  <a:gd name="connsiteX2" fmla="*/ 237460 w 563333"/>
                  <a:gd name="connsiteY2" fmla="*/ 323266 h 325191"/>
                  <a:gd name="connsiteX3" fmla="*/ 491325 w 563333"/>
                  <a:gd name="connsiteY3" fmla="*/ 216025 h 325191"/>
                  <a:gd name="connsiteX4" fmla="*/ 563333 w 563333"/>
                  <a:gd name="connsiteY4" fmla="*/ 0 h 325191"/>
                  <a:gd name="connsiteX0" fmla="*/ 31116 w 569640"/>
                  <a:gd name="connsiteY0" fmla="*/ 36187 h 289958"/>
                  <a:gd name="connsiteX1" fmla="*/ 41749 w 569640"/>
                  <a:gd name="connsiteY1" fmla="*/ 227573 h 289958"/>
                  <a:gd name="connsiteX2" fmla="*/ 281609 w 569640"/>
                  <a:gd name="connsiteY2" fmla="*/ 288033 h 289958"/>
                  <a:gd name="connsiteX3" fmla="*/ 497632 w 569640"/>
                  <a:gd name="connsiteY3" fmla="*/ 216025 h 289958"/>
                  <a:gd name="connsiteX4" fmla="*/ 569640 w 569640"/>
                  <a:gd name="connsiteY4" fmla="*/ 0 h 289958"/>
                  <a:gd name="connsiteX0" fmla="*/ 12405 w 550929"/>
                  <a:gd name="connsiteY0" fmla="*/ 36187 h 288033"/>
                  <a:gd name="connsiteX1" fmla="*/ 46874 w 550929"/>
                  <a:gd name="connsiteY1" fmla="*/ 216025 h 288033"/>
                  <a:gd name="connsiteX2" fmla="*/ 262898 w 550929"/>
                  <a:gd name="connsiteY2" fmla="*/ 288033 h 288033"/>
                  <a:gd name="connsiteX3" fmla="*/ 478921 w 550929"/>
                  <a:gd name="connsiteY3" fmla="*/ 216025 h 288033"/>
                  <a:gd name="connsiteX4" fmla="*/ 550929 w 550929"/>
                  <a:gd name="connsiteY4" fmla="*/ 0 h 28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29" h="288033">
                    <a:moveTo>
                      <a:pt x="12405" y="36187"/>
                    </a:moveTo>
                    <a:cubicBezTo>
                      <a:pt x="0" y="107957"/>
                      <a:pt x="5125" y="174051"/>
                      <a:pt x="46874" y="216025"/>
                    </a:cubicBezTo>
                    <a:cubicBezTo>
                      <a:pt x="88623" y="257999"/>
                      <a:pt x="190890" y="288033"/>
                      <a:pt x="262898" y="288033"/>
                    </a:cubicBezTo>
                    <a:cubicBezTo>
                      <a:pt x="334906" y="288033"/>
                      <a:pt x="430916" y="264031"/>
                      <a:pt x="478921" y="216025"/>
                    </a:cubicBezTo>
                    <a:cubicBezTo>
                      <a:pt x="526926" y="168020"/>
                      <a:pt x="534980" y="67340"/>
                      <a:pt x="550929" y="0"/>
                    </a:cubicBezTo>
                  </a:path>
                </a:pathLst>
              </a:cu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2" name="CaixaDeTexto 81"/>
            <p:cNvSpPr txBox="1"/>
            <p:nvPr/>
          </p:nvSpPr>
          <p:spPr>
            <a:xfrm>
              <a:off x="1907704" y="3068960"/>
              <a:ext cx="201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Placa plana estática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971600" y="213285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Times New Roman" pitchFamily="18" charset="0"/>
                  <a:cs typeface="Times New Roman" pitchFamily="18" charset="0"/>
                </a:rPr>
                <a:t>Cone rotativo</a:t>
              </a:r>
            </a:p>
          </p:txBody>
        </p:sp>
      </p:grpSp>
      <p:sp>
        <p:nvSpPr>
          <p:cNvPr id="91" name="Retângulo 90"/>
          <p:cNvSpPr/>
          <p:nvPr/>
        </p:nvSpPr>
        <p:spPr>
          <a:xfrm>
            <a:off x="6744073" y="2957135"/>
            <a:ext cx="22813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FONTE DE ERROS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Formação de vórtice;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Efeitos de bordas;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Retângulo 103"/>
          <p:cNvSpPr/>
          <p:nvPr/>
        </p:nvSpPr>
        <p:spPr>
          <a:xfrm>
            <a:off x="6744073" y="4831992"/>
            <a:ext cx="38884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DESVANTAGEM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Somente utilizado em baixas taxas de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cisalhamento</a:t>
            </a:r>
          </a:p>
          <a:p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Imprecisão quando utilizada suspensão com muito baixa viscosidade.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0EFED8A9-82E2-4976-8F8C-6D9D8F9B65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CONE-PLACA</a:t>
            </a:r>
          </a:p>
        </p:txBody>
      </p:sp>
    </p:spTree>
    <p:extLst>
      <p:ext uri="{BB962C8B-B14F-4D97-AF65-F5344CB8AC3E}">
        <p14:creationId xmlns:p14="http://schemas.microsoft.com/office/powerpoint/2010/main" val="390730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ítulo 1">
            <a:extLst>
              <a:ext uri="{FF2B5EF4-FFF2-40B4-BE49-F238E27FC236}">
                <a16:creationId xmlns:a16="http://schemas.microsoft.com/office/drawing/2014/main" id="{F25E1568-4E7E-4177-B93B-9238D48839A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15DB8B-13D0-4054-B81E-70865367FB7B}"/>
              </a:ext>
            </a:extLst>
          </p:cNvPr>
          <p:cNvSpPr txBox="1"/>
          <p:nvPr/>
        </p:nvSpPr>
        <p:spPr>
          <a:xfrm>
            <a:off x="2063552" y="2924944"/>
            <a:ext cx="813690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Os aditivos aprimoram certas características positivas dos concretos, mas não transformam um concreto/argamassa mal dosado(a) em um bom concreto/argamassa.</a:t>
            </a:r>
          </a:p>
        </p:txBody>
      </p:sp>
    </p:spTree>
    <p:extLst>
      <p:ext uri="{BB962C8B-B14F-4D97-AF65-F5344CB8AC3E}">
        <p14:creationId xmlns:p14="http://schemas.microsoft.com/office/powerpoint/2010/main" val="2641298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1917068" y="2636912"/>
            <a:ext cx="8715436" cy="1656184"/>
          </a:xfrm>
        </p:spPr>
        <p:txBody>
          <a:bodyPr>
            <a:normAutofit/>
          </a:bodyPr>
          <a:lstStyle/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Geometria</a:t>
            </a:r>
          </a:p>
          <a:p>
            <a:r>
              <a:rPr lang="pt-PT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CILÍNDROS CONCÊNTRICOS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Conjunto = copo + geometria:</a:t>
            </a:r>
          </a:p>
          <a:p>
            <a:pPr algn="just"/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Fundo Reto (Recessed end)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Fundo Cônico (DIN)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Geometria Vane </a:t>
            </a: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Concêntrico Duplo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055BA3E-4C0C-4B59-AB9E-AE4F556FD70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CILÍNDROS CONCÊNTRICOS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908720"/>
            <a:ext cx="1555373" cy="2488596"/>
            <a:chOff x="5364088" y="2996952"/>
            <a:chExt cx="720080" cy="1152128"/>
          </a:xfrm>
        </p:grpSpPr>
        <p:sp>
          <p:nvSpPr>
            <p:cNvPr id="4" name="Forma livre 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 reto 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rma livre 8"/>
          <p:cNvSpPr/>
          <p:nvPr/>
        </p:nvSpPr>
        <p:spPr>
          <a:xfrm>
            <a:off x="3143673" y="1484785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EA70A37-F912-4955-8520-DE1387ED62C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Fundo Cônico (DIN) ou Fundo Reto</a:t>
            </a:r>
          </a:p>
        </p:txBody>
      </p:sp>
      <p:pic>
        <p:nvPicPr>
          <p:cNvPr id="11" name="Imagem 10" descr="Uma imagem contendo no interior, mesa, monitor, geladeira&#10;&#10;Descrição gerada automaticamente">
            <a:extLst>
              <a:ext uri="{FF2B5EF4-FFF2-40B4-BE49-F238E27FC236}">
                <a16:creationId xmlns:a16="http://schemas.microsoft.com/office/drawing/2014/main" id="{E3934237-E484-481A-9CB9-BFF6BEEE8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10" y="260648"/>
            <a:ext cx="2540579" cy="254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60F91A1-B5AF-4691-960D-8D4C8F4D4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10" y="2786484"/>
            <a:ext cx="2540579" cy="254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0960E86-286E-4932-B1B2-1C4E5E66F9CA}"/>
              </a:ext>
            </a:extLst>
          </p:cNvPr>
          <p:cNvSpPr txBox="1"/>
          <p:nvPr/>
        </p:nvSpPr>
        <p:spPr>
          <a:xfrm>
            <a:off x="9768408" y="5327063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  <p:grpSp>
        <p:nvGrpSpPr>
          <p:cNvPr id="16" name="Grupo 116">
            <a:extLst>
              <a:ext uri="{FF2B5EF4-FFF2-40B4-BE49-F238E27FC236}">
                <a16:creationId xmlns:a16="http://schemas.microsoft.com/office/drawing/2014/main" id="{A4B07008-5C99-4916-A56D-03A883210502}"/>
              </a:ext>
            </a:extLst>
          </p:cNvPr>
          <p:cNvGrpSpPr>
            <a:grpSpLocks noChangeAspect="1"/>
          </p:cNvGrpSpPr>
          <p:nvPr/>
        </p:nvGrpSpPr>
        <p:grpSpPr>
          <a:xfrm>
            <a:off x="2639617" y="4143251"/>
            <a:ext cx="1555373" cy="2367623"/>
            <a:chOff x="5364088" y="3052958"/>
            <a:chExt cx="720080" cy="1096122"/>
          </a:xfrm>
        </p:grpSpPr>
        <p:sp>
          <p:nvSpPr>
            <p:cNvPr id="17" name="Forma livre 3">
              <a:extLst>
                <a:ext uri="{FF2B5EF4-FFF2-40B4-BE49-F238E27FC236}">
                  <a16:creationId xmlns:a16="http://schemas.microsoft.com/office/drawing/2014/main" id="{75A8FE78-C8AC-406F-9324-F9C0CA8C7D0F}"/>
                </a:ext>
              </a:extLst>
            </p:cNvPr>
            <p:cNvSpPr/>
            <p:nvPr/>
          </p:nvSpPr>
          <p:spPr>
            <a:xfrm>
              <a:off x="5435430" y="3196974"/>
              <a:ext cx="576730" cy="856095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293551"/>
                <a:gd name="connsiteX1" fmla="*/ 386946 w 1029874"/>
                <a:gd name="connsiteY1" fmla="*/ 514345 h 1293551"/>
                <a:gd name="connsiteX2" fmla="*/ 1190 w 1029874"/>
                <a:gd name="connsiteY2" fmla="*/ 514344 h 1293551"/>
                <a:gd name="connsiteX3" fmla="*/ 1190 w 1029874"/>
                <a:gd name="connsiteY3" fmla="*/ 1285859 h 1293551"/>
                <a:gd name="connsiteX4" fmla="*/ 527437 w 1029874"/>
                <a:gd name="connsiteY4" fmla="*/ 1293551 h 1293551"/>
                <a:gd name="connsiteX5" fmla="*/ 1029874 w 1029874"/>
                <a:gd name="connsiteY5" fmla="*/ 1285859 h 1293551"/>
                <a:gd name="connsiteX6" fmla="*/ 1029874 w 1029874"/>
                <a:gd name="connsiteY6" fmla="*/ 514344 h 1293551"/>
                <a:gd name="connsiteX7" fmla="*/ 644117 w 1029874"/>
                <a:gd name="connsiteY7" fmla="*/ 514344 h 1293551"/>
                <a:gd name="connsiteX8" fmla="*/ 644117 w 1029874"/>
                <a:gd name="connsiteY8" fmla="*/ 0 h 1293551"/>
                <a:gd name="connsiteX9" fmla="*/ 386946 w 1029874"/>
                <a:gd name="connsiteY9" fmla="*/ 2 h 129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293551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27437" y="1293551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90BC15D-B87E-4AAA-838A-32F048BAA2C6}"/>
                </a:ext>
              </a:extLst>
            </p:cNvPr>
            <p:cNvSpPr/>
            <p:nvPr/>
          </p:nvSpPr>
          <p:spPr>
            <a:xfrm>
              <a:off x="5580112" y="3052958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63800599-6F43-4EBC-AA41-25552FA8B6E1}"/>
                </a:ext>
              </a:extLst>
            </p:cNvPr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42041D25-32A7-4C36-A939-2C4CCB231EE3}"/>
                </a:ext>
              </a:extLst>
            </p:cNvPr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BC2FBD3A-F7C2-4CE2-AE67-F0D49AB34B92}"/>
                </a:ext>
              </a:extLst>
            </p:cNvPr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orma livre 8">
            <a:extLst>
              <a:ext uri="{FF2B5EF4-FFF2-40B4-BE49-F238E27FC236}">
                <a16:creationId xmlns:a16="http://schemas.microsoft.com/office/drawing/2014/main" id="{186441E0-182E-40C4-AFBC-2DA55573EA9B}"/>
              </a:ext>
            </a:extLst>
          </p:cNvPr>
          <p:cNvSpPr/>
          <p:nvPr/>
        </p:nvSpPr>
        <p:spPr>
          <a:xfrm>
            <a:off x="3143673" y="4598342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2640281" y="2327564"/>
            <a:ext cx="1567542" cy="1056904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143351" y="741396"/>
                </a:lnTo>
                <a:lnTo>
                  <a:pt x="788719" y="923636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908720"/>
            <a:ext cx="1555373" cy="2488596"/>
            <a:chOff x="5364088" y="2996952"/>
            <a:chExt cx="720080" cy="1152128"/>
          </a:xfrm>
        </p:grpSpPr>
        <p:sp>
          <p:nvSpPr>
            <p:cNvPr id="4" name="Forma livre 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 reto 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ector reto 11"/>
          <p:cNvCxnSpPr/>
          <p:nvPr/>
        </p:nvCxnSpPr>
        <p:spPr>
          <a:xfrm rot="16200000" flipH="1">
            <a:off x="3791236" y="3141478"/>
            <a:ext cx="9292" cy="87237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rot="5400000" flipH="1" flipV="1">
            <a:off x="3731103" y="2121490"/>
            <a:ext cx="9292" cy="608089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rot="5400000">
            <a:off x="3323692" y="3537012"/>
            <a:ext cx="2160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rot="5400000">
            <a:off x="4092030" y="3537012"/>
            <a:ext cx="2160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2423592" y="2336180"/>
            <a:ext cx="288032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2423592" y="3068960"/>
            <a:ext cx="360040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5400000">
            <a:off x="2103748" y="2700474"/>
            <a:ext cx="792088" cy="838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207568" y="24928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03712" y="20608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575720" y="35730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8" name="Conector reto 27"/>
          <p:cNvCxnSpPr>
            <a:stCxn id="11" idx="4"/>
          </p:cNvCxnSpPr>
          <p:nvPr/>
        </p:nvCxnSpPr>
        <p:spPr>
          <a:xfrm flipV="1">
            <a:off x="4035326" y="2852936"/>
            <a:ext cx="620514" cy="20332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4130576" y="3403600"/>
            <a:ext cx="504056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o 35"/>
          <p:cNvSpPr/>
          <p:nvPr/>
        </p:nvSpPr>
        <p:spPr>
          <a:xfrm>
            <a:off x="3222030" y="2756654"/>
            <a:ext cx="1280160" cy="1280160"/>
          </a:xfrm>
          <a:prstGeom prst="arc">
            <a:avLst>
              <a:gd name="adj1" fmla="val 19209033"/>
              <a:gd name="adj2" fmla="val 2138861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4494964" y="29249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Symbol" pitchFamily="18" charset="2"/>
              </a:rPr>
              <a:t>q</a:t>
            </a:r>
            <a:endParaRPr lang="pt-BR" baseline="-25000" dirty="0"/>
          </a:p>
        </p:txBody>
      </p:sp>
      <p:cxnSp>
        <p:nvCxnSpPr>
          <p:cNvPr id="40" name="Conector reto 39"/>
          <p:cNvCxnSpPr>
            <a:stCxn id="5" idx="2"/>
          </p:cNvCxnSpPr>
          <p:nvPr/>
        </p:nvCxnSpPr>
        <p:spPr>
          <a:xfrm rot="16200000" flipH="1">
            <a:off x="2355906" y="2281193"/>
            <a:ext cx="2137197" cy="14401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3143673" y="1484785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6600057" y="3717032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6600056" y="4077072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6621076" y="357301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2" cstate="print"/>
          <a:srcRect l="40382" t="-6768" r="40289"/>
          <a:stretch>
            <a:fillRect/>
          </a:stretch>
        </p:blipFill>
        <p:spPr bwMode="auto">
          <a:xfrm>
            <a:off x="6600056" y="2420888"/>
            <a:ext cx="2088232" cy="11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 l="35717" t="-2154" r="34957" b="20943"/>
          <a:stretch>
            <a:fillRect/>
          </a:stretch>
        </p:blipFill>
        <p:spPr bwMode="auto">
          <a:xfrm>
            <a:off x="6600056" y="1268760"/>
            <a:ext cx="31683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B13CEE47-7980-4796-8AF3-DDA347E8236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Fundo Cônico (DIN)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o 47"/>
          <p:cNvGrpSpPr>
            <a:grpSpLocks noChangeAspect="1"/>
          </p:cNvGrpSpPr>
          <p:nvPr/>
        </p:nvGrpSpPr>
        <p:grpSpPr>
          <a:xfrm>
            <a:off x="1847528" y="1150741"/>
            <a:ext cx="1382554" cy="2212085"/>
            <a:chOff x="7668344" y="2636912"/>
            <a:chExt cx="576064" cy="921702"/>
          </a:xfrm>
        </p:grpSpPr>
        <p:sp>
          <p:nvSpPr>
            <p:cNvPr id="49" name="Forma livre 48"/>
            <p:cNvSpPr/>
            <p:nvPr/>
          </p:nvSpPr>
          <p:spPr>
            <a:xfrm>
              <a:off x="7955842" y="2943992"/>
              <a:ext cx="149227" cy="485008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  <a:gd name="connsiteX0" fmla="*/ 333096 w 333096"/>
                <a:gd name="connsiteY0" fmla="*/ 0 h 916054"/>
                <a:gd name="connsiteX1" fmla="*/ 2380 w 333096"/>
                <a:gd name="connsiteY1" fmla="*/ 140501 h 916054"/>
                <a:gd name="connsiteX2" fmla="*/ 1190 w 333096"/>
                <a:gd name="connsiteY2" fmla="*/ 916054 h 916054"/>
                <a:gd name="connsiteX3" fmla="*/ 315766 w 333096"/>
                <a:gd name="connsiteY3" fmla="*/ 773394 h 916054"/>
                <a:gd name="connsiteX4" fmla="*/ 333096 w 333096"/>
                <a:gd name="connsiteY4" fmla="*/ 0 h 91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96" h="916054">
                  <a:moveTo>
                    <a:pt x="333096" y="0"/>
                  </a:moveTo>
                  <a:lnTo>
                    <a:pt x="2380" y="140501"/>
                  </a:lnTo>
                  <a:cubicBezTo>
                    <a:pt x="3570" y="376924"/>
                    <a:pt x="0" y="679631"/>
                    <a:pt x="1190" y="916054"/>
                  </a:cubicBezTo>
                  <a:lnTo>
                    <a:pt x="315766" y="773394"/>
                  </a:lnTo>
                  <a:lnTo>
                    <a:pt x="33309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7740352" y="2708920"/>
              <a:ext cx="432581" cy="789707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582" h="1491550">
                  <a:moveTo>
                    <a:pt x="359862" y="0"/>
                  </a:moveTo>
                  <a:cubicBezTo>
                    <a:pt x="360003" y="406789"/>
                    <a:pt x="364926" y="137228"/>
                    <a:pt x="365067" y="544017"/>
                  </a:cubicBezTo>
                  <a:lnTo>
                    <a:pt x="750" y="450647"/>
                  </a:lnTo>
                  <a:cubicBezTo>
                    <a:pt x="1940" y="687070"/>
                    <a:pt x="0" y="983118"/>
                    <a:pt x="1190" y="1219541"/>
                  </a:cubicBezTo>
                  <a:lnTo>
                    <a:pt x="483386" y="1355546"/>
                  </a:lnTo>
                  <a:lnTo>
                    <a:pt x="965582" y="1491550"/>
                  </a:lnTo>
                  <a:lnTo>
                    <a:pt x="965582" y="675524"/>
                  </a:lnTo>
                  <a:lnTo>
                    <a:pt x="611972" y="591450"/>
                  </a:lnTo>
                  <a:lnTo>
                    <a:pt x="611972" y="77106"/>
                  </a:lnTo>
                  <a:lnTo>
                    <a:pt x="35986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7841163" y="2636912"/>
              <a:ext cx="230426" cy="115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reto 51"/>
            <p:cNvCxnSpPr/>
            <p:nvPr/>
          </p:nvCxnSpPr>
          <p:spPr>
            <a:xfrm rot="5400000">
              <a:off x="7351509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5400000">
              <a:off x="7927573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>
              <a:off x="7668344" y="3558614"/>
              <a:ext cx="576064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orma livre 54"/>
            <p:cNvSpPr/>
            <p:nvPr/>
          </p:nvSpPr>
          <p:spPr>
            <a:xfrm>
              <a:off x="7807064" y="3018381"/>
              <a:ext cx="148694" cy="506436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906" h="956526">
                  <a:moveTo>
                    <a:pt x="331906" y="0"/>
                  </a:moveTo>
                  <a:lnTo>
                    <a:pt x="1190" y="140501"/>
                  </a:lnTo>
                  <a:cubicBezTo>
                    <a:pt x="2380" y="376924"/>
                    <a:pt x="0" y="720104"/>
                    <a:pt x="1190" y="956527"/>
                  </a:cubicBezTo>
                  <a:lnTo>
                    <a:pt x="314576" y="773394"/>
                  </a:lnTo>
                  <a:lnTo>
                    <a:pt x="33190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Forma livre 55"/>
          <p:cNvSpPr/>
          <p:nvPr/>
        </p:nvSpPr>
        <p:spPr>
          <a:xfrm>
            <a:off x="2279577" y="1582788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C625C84-DDD8-44EA-A491-3971D255EBB6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GEOMETRIA VANE</a:t>
            </a:r>
          </a:p>
        </p:txBody>
      </p:sp>
      <p:pic>
        <p:nvPicPr>
          <p:cNvPr id="2" name="340 Vanne em rotação">
            <a:hlinkClick r:id="" action="ppaction://media"/>
            <a:extLst>
              <a:ext uri="{FF2B5EF4-FFF2-40B4-BE49-F238E27FC236}">
                <a16:creationId xmlns:a16="http://schemas.microsoft.com/office/drawing/2014/main" id="{C29B5483-BFF4-44C1-AD77-6E102E012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026" y="2056778"/>
            <a:ext cx="2736000" cy="273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9881CBD-9AD2-4760-80E1-AC41C9C25957}"/>
              </a:ext>
            </a:extLst>
          </p:cNvPr>
          <p:cNvSpPr txBox="1"/>
          <p:nvPr/>
        </p:nvSpPr>
        <p:spPr>
          <a:xfrm>
            <a:off x="8595714" y="4892887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vre 31"/>
          <p:cNvSpPr/>
          <p:nvPr/>
        </p:nvSpPr>
        <p:spPr>
          <a:xfrm>
            <a:off x="2640281" y="2327564"/>
            <a:ext cx="1567542" cy="1056904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154379" y="855023"/>
                </a:lnTo>
                <a:lnTo>
                  <a:pt x="1413163" y="855023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029694"/>
            <a:ext cx="1555373" cy="2367623"/>
            <a:chOff x="5364088" y="3052958"/>
            <a:chExt cx="720080" cy="1096122"/>
          </a:xfrm>
        </p:grpSpPr>
        <p:sp>
          <p:nvSpPr>
            <p:cNvPr id="4" name="Forma livre 3"/>
            <p:cNvSpPr/>
            <p:nvPr/>
          </p:nvSpPr>
          <p:spPr>
            <a:xfrm>
              <a:off x="5435430" y="3196974"/>
              <a:ext cx="576730" cy="856095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293551"/>
                <a:gd name="connsiteX1" fmla="*/ 386946 w 1029874"/>
                <a:gd name="connsiteY1" fmla="*/ 514345 h 1293551"/>
                <a:gd name="connsiteX2" fmla="*/ 1190 w 1029874"/>
                <a:gd name="connsiteY2" fmla="*/ 514344 h 1293551"/>
                <a:gd name="connsiteX3" fmla="*/ 1190 w 1029874"/>
                <a:gd name="connsiteY3" fmla="*/ 1285859 h 1293551"/>
                <a:gd name="connsiteX4" fmla="*/ 527437 w 1029874"/>
                <a:gd name="connsiteY4" fmla="*/ 1293551 h 1293551"/>
                <a:gd name="connsiteX5" fmla="*/ 1029874 w 1029874"/>
                <a:gd name="connsiteY5" fmla="*/ 1285859 h 1293551"/>
                <a:gd name="connsiteX6" fmla="*/ 1029874 w 1029874"/>
                <a:gd name="connsiteY6" fmla="*/ 514344 h 1293551"/>
                <a:gd name="connsiteX7" fmla="*/ 644117 w 1029874"/>
                <a:gd name="connsiteY7" fmla="*/ 514344 h 1293551"/>
                <a:gd name="connsiteX8" fmla="*/ 644117 w 1029874"/>
                <a:gd name="connsiteY8" fmla="*/ 0 h 1293551"/>
                <a:gd name="connsiteX9" fmla="*/ 386946 w 1029874"/>
                <a:gd name="connsiteY9" fmla="*/ 2 h 129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293551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27437" y="1293551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5580112" y="3052958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 reto 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rma livre 8"/>
          <p:cNvSpPr/>
          <p:nvPr/>
        </p:nvSpPr>
        <p:spPr>
          <a:xfrm>
            <a:off x="3143673" y="1484785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/>
          <p:nvPr/>
        </p:nvCxnSpPr>
        <p:spPr>
          <a:xfrm>
            <a:off x="3393604" y="3573016"/>
            <a:ext cx="864096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3431704" y="2492896"/>
            <a:ext cx="599814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rot="5400000">
            <a:off x="3323692" y="3537012"/>
            <a:ext cx="2160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4092030" y="3537012"/>
            <a:ext cx="2160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10800000">
            <a:off x="2362700" y="3177351"/>
            <a:ext cx="3600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stCxn id="32" idx="7"/>
          </p:cNvCxnSpPr>
          <p:nvPr/>
        </p:nvCxnSpPr>
        <p:spPr>
          <a:xfrm flipH="1">
            <a:off x="2379024" y="3384468"/>
            <a:ext cx="2731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rot="5400000" flipH="1" flipV="1">
            <a:off x="2279576" y="3284984"/>
            <a:ext cx="288032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V="1">
            <a:off x="4223792" y="2325130"/>
            <a:ext cx="288032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flipV="1">
            <a:off x="4223792" y="3405250"/>
            <a:ext cx="288032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rot="5400000">
            <a:off x="3795936" y="2848744"/>
            <a:ext cx="1152128" cy="838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4344641" y="26513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3619153" y="35349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3503712" y="21328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122927" y="3092710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d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652" t="-6768" r="39686" b="18789"/>
          <a:stretch>
            <a:fillRect/>
          </a:stretch>
        </p:blipFill>
        <p:spPr bwMode="auto">
          <a:xfrm>
            <a:off x="6600056" y="1196752"/>
            <a:ext cx="22322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tângulo 27"/>
          <p:cNvSpPr/>
          <p:nvPr/>
        </p:nvSpPr>
        <p:spPr>
          <a:xfrm>
            <a:off x="6600057" y="4941168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taxa de cisalhamento (s</a:t>
            </a:r>
            <a:r>
              <a:rPr lang="pt-B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600056" y="5301208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W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= velocidade angular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621076" y="479715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  <a:cs typeface="Times New Roman" pitchFamily="18" charset="0"/>
              </a:rPr>
              <a:t>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40382" t="-6768" r="40289"/>
          <a:stretch>
            <a:fillRect/>
          </a:stretch>
        </p:blipFill>
        <p:spPr bwMode="auto">
          <a:xfrm>
            <a:off x="6600056" y="2420888"/>
            <a:ext cx="2088232" cy="11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39049" t="-2452" r="38956" b="21241"/>
          <a:stretch>
            <a:fillRect/>
          </a:stretch>
        </p:blipFill>
        <p:spPr bwMode="auto">
          <a:xfrm>
            <a:off x="6528048" y="3645024"/>
            <a:ext cx="237626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upo 33"/>
          <p:cNvGrpSpPr>
            <a:grpSpLocks noChangeAspect="1"/>
          </p:cNvGrpSpPr>
          <p:nvPr/>
        </p:nvGrpSpPr>
        <p:grpSpPr>
          <a:xfrm>
            <a:off x="2769230" y="4313260"/>
            <a:ext cx="1382554" cy="2212085"/>
            <a:chOff x="7668344" y="2636912"/>
            <a:chExt cx="576064" cy="921702"/>
          </a:xfrm>
        </p:grpSpPr>
        <p:sp>
          <p:nvSpPr>
            <p:cNvPr id="35" name="Forma livre 34"/>
            <p:cNvSpPr/>
            <p:nvPr/>
          </p:nvSpPr>
          <p:spPr>
            <a:xfrm>
              <a:off x="7955842" y="2943992"/>
              <a:ext cx="149227" cy="485008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  <a:gd name="connsiteX0" fmla="*/ 333096 w 333096"/>
                <a:gd name="connsiteY0" fmla="*/ 0 h 916054"/>
                <a:gd name="connsiteX1" fmla="*/ 2380 w 333096"/>
                <a:gd name="connsiteY1" fmla="*/ 140501 h 916054"/>
                <a:gd name="connsiteX2" fmla="*/ 1190 w 333096"/>
                <a:gd name="connsiteY2" fmla="*/ 916054 h 916054"/>
                <a:gd name="connsiteX3" fmla="*/ 315766 w 333096"/>
                <a:gd name="connsiteY3" fmla="*/ 773394 h 916054"/>
                <a:gd name="connsiteX4" fmla="*/ 333096 w 333096"/>
                <a:gd name="connsiteY4" fmla="*/ 0 h 91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96" h="916054">
                  <a:moveTo>
                    <a:pt x="333096" y="0"/>
                  </a:moveTo>
                  <a:lnTo>
                    <a:pt x="2380" y="140501"/>
                  </a:lnTo>
                  <a:cubicBezTo>
                    <a:pt x="3570" y="376924"/>
                    <a:pt x="0" y="679631"/>
                    <a:pt x="1190" y="916054"/>
                  </a:cubicBezTo>
                  <a:lnTo>
                    <a:pt x="315766" y="773394"/>
                  </a:lnTo>
                  <a:lnTo>
                    <a:pt x="33309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Forma livre 37"/>
            <p:cNvSpPr/>
            <p:nvPr/>
          </p:nvSpPr>
          <p:spPr>
            <a:xfrm>
              <a:off x="7740352" y="2708920"/>
              <a:ext cx="432581" cy="789707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582" h="1491550">
                  <a:moveTo>
                    <a:pt x="359862" y="0"/>
                  </a:moveTo>
                  <a:cubicBezTo>
                    <a:pt x="360003" y="406789"/>
                    <a:pt x="364926" y="137228"/>
                    <a:pt x="365067" y="544017"/>
                  </a:cubicBezTo>
                  <a:lnTo>
                    <a:pt x="750" y="450647"/>
                  </a:lnTo>
                  <a:cubicBezTo>
                    <a:pt x="1940" y="687070"/>
                    <a:pt x="0" y="983118"/>
                    <a:pt x="1190" y="1219541"/>
                  </a:cubicBezTo>
                  <a:lnTo>
                    <a:pt x="483386" y="1355546"/>
                  </a:lnTo>
                  <a:lnTo>
                    <a:pt x="965582" y="1491550"/>
                  </a:lnTo>
                  <a:lnTo>
                    <a:pt x="965582" y="675524"/>
                  </a:lnTo>
                  <a:lnTo>
                    <a:pt x="611972" y="591450"/>
                  </a:lnTo>
                  <a:lnTo>
                    <a:pt x="611972" y="77106"/>
                  </a:lnTo>
                  <a:lnTo>
                    <a:pt x="35986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7841163" y="2636912"/>
              <a:ext cx="230426" cy="115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4" name="Conector reto 43"/>
            <p:cNvCxnSpPr/>
            <p:nvPr/>
          </p:nvCxnSpPr>
          <p:spPr>
            <a:xfrm rot="5400000">
              <a:off x="7351509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7927573" y="3241779"/>
              <a:ext cx="633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7668344" y="3558614"/>
              <a:ext cx="576064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orma livre 46"/>
            <p:cNvSpPr/>
            <p:nvPr/>
          </p:nvSpPr>
          <p:spPr>
            <a:xfrm>
              <a:off x="7807064" y="3018381"/>
              <a:ext cx="148694" cy="506436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33335 w 1029874"/>
                <a:gd name="connsiteY2" fmla="*/ 46241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997727 w 1029874"/>
                <a:gd name="connsiteY6" fmla="*/ 598418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54801 w 997729"/>
                <a:gd name="connsiteY0" fmla="*/ 2 h 1414444"/>
                <a:gd name="connsiteX1" fmla="*/ 354801 w 997729"/>
                <a:gd name="connsiteY1" fmla="*/ 514345 h 1414444"/>
                <a:gd name="connsiteX2" fmla="*/ 1190 w 997729"/>
                <a:gd name="connsiteY2" fmla="*/ 462414 h 1414444"/>
                <a:gd name="connsiteX3" fmla="*/ 1190 w 997729"/>
                <a:gd name="connsiteY3" fmla="*/ 1278440 h 1414444"/>
                <a:gd name="connsiteX4" fmla="*/ 483387 w 997729"/>
                <a:gd name="connsiteY4" fmla="*/ 1414444 h 1414444"/>
                <a:gd name="connsiteX5" fmla="*/ 997729 w 997729"/>
                <a:gd name="connsiteY5" fmla="*/ 1285859 h 1414444"/>
                <a:gd name="connsiteX6" fmla="*/ 965582 w 997729"/>
                <a:gd name="connsiteY6" fmla="*/ 598418 h 1414444"/>
                <a:gd name="connsiteX7" fmla="*/ 611972 w 997729"/>
                <a:gd name="connsiteY7" fmla="*/ 514344 h 1414444"/>
                <a:gd name="connsiteX8" fmla="*/ 611972 w 997729"/>
                <a:gd name="connsiteY8" fmla="*/ 0 h 1414444"/>
                <a:gd name="connsiteX9" fmla="*/ 354801 w 997729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7 w 965582"/>
                <a:gd name="connsiteY4" fmla="*/ 1414444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278440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462414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54801 w 965582"/>
                <a:gd name="connsiteY1" fmla="*/ 514345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54801 w 965582"/>
                <a:gd name="connsiteY0" fmla="*/ 2 h 1414444"/>
                <a:gd name="connsiteX1" fmla="*/ 322654 w 965582"/>
                <a:gd name="connsiteY1" fmla="*/ 462414 h 1414444"/>
                <a:gd name="connsiteX2" fmla="*/ 1190 w 965582"/>
                <a:gd name="connsiteY2" fmla="*/ 326410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354801 w 965582"/>
                <a:gd name="connsiteY9" fmla="*/ 2 h 1414444"/>
                <a:gd name="connsiteX0" fmla="*/ 322654 w 965582"/>
                <a:gd name="connsiteY0" fmla="*/ 0 h 1496047"/>
                <a:gd name="connsiteX1" fmla="*/ 322654 w 965582"/>
                <a:gd name="connsiteY1" fmla="*/ 544017 h 1496047"/>
                <a:gd name="connsiteX2" fmla="*/ 1190 w 965582"/>
                <a:gd name="connsiteY2" fmla="*/ 408013 h 1496047"/>
                <a:gd name="connsiteX3" fmla="*/ 1190 w 965582"/>
                <a:gd name="connsiteY3" fmla="*/ 1224038 h 1496047"/>
                <a:gd name="connsiteX4" fmla="*/ 483386 w 965582"/>
                <a:gd name="connsiteY4" fmla="*/ 1360043 h 1496047"/>
                <a:gd name="connsiteX5" fmla="*/ 965582 w 965582"/>
                <a:gd name="connsiteY5" fmla="*/ 1496047 h 1496047"/>
                <a:gd name="connsiteX6" fmla="*/ 965582 w 965582"/>
                <a:gd name="connsiteY6" fmla="*/ 680021 h 1496047"/>
                <a:gd name="connsiteX7" fmla="*/ 611972 w 965582"/>
                <a:gd name="connsiteY7" fmla="*/ 595947 h 1496047"/>
                <a:gd name="connsiteX8" fmla="*/ 611972 w 965582"/>
                <a:gd name="connsiteY8" fmla="*/ 81603 h 1496047"/>
                <a:gd name="connsiteX9" fmla="*/ 322654 w 965582"/>
                <a:gd name="connsiteY9" fmla="*/ 0 h 1496047"/>
                <a:gd name="connsiteX0" fmla="*/ 324341 w 967269"/>
                <a:gd name="connsiteY0" fmla="*/ 0 h 1496047"/>
                <a:gd name="connsiteX1" fmla="*/ 324341 w 967269"/>
                <a:gd name="connsiteY1" fmla="*/ 544017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24341 w 967269"/>
                <a:gd name="connsiteY0" fmla="*/ 0 h 1496047"/>
                <a:gd name="connsiteX1" fmla="*/ 366754 w 967269"/>
                <a:gd name="connsiteY1" fmla="*/ 548514 h 1496047"/>
                <a:gd name="connsiteX2" fmla="*/ 0 w 967269"/>
                <a:gd name="connsiteY2" fmla="*/ 445072 h 1496047"/>
                <a:gd name="connsiteX3" fmla="*/ 2877 w 967269"/>
                <a:gd name="connsiteY3" fmla="*/ 1224038 h 1496047"/>
                <a:gd name="connsiteX4" fmla="*/ 485073 w 967269"/>
                <a:gd name="connsiteY4" fmla="*/ 1360043 h 1496047"/>
                <a:gd name="connsiteX5" fmla="*/ 967269 w 967269"/>
                <a:gd name="connsiteY5" fmla="*/ 1496047 h 1496047"/>
                <a:gd name="connsiteX6" fmla="*/ 967269 w 967269"/>
                <a:gd name="connsiteY6" fmla="*/ 680021 h 1496047"/>
                <a:gd name="connsiteX7" fmla="*/ 613659 w 967269"/>
                <a:gd name="connsiteY7" fmla="*/ 595947 h 1496047"/>
                <a:gd name="connsiteX8" fmla="*/ 613659 w 967269"/>
                <a:gd name="connsiteY8" fmla="*/ 81603 h 1496047"/>
                <a:gd name="connsiteX9" fmla="*/ 324341 w 967269"/>
                <a:gd name="connsiteY9" fmla="*/ 0 h 1496047"/>
                <a:gd name="connsiteX0" fmla="*/ 361549 w 967269"/>
                <a:gd name="connsiteY0" fmla="*/ 0 h 1491550"/>
                <a:gd name="connsiteX1" fmla="*/ 366754 w 967269"/>
                <a:gd name="connsiteY1" fmla="*/ 544017 h 1491550"/>
                <a:gd name="connsiteX2" fmla="*/ 0 w 967269"/>
                <a:gd name="connsiteY2" fmla="*/ 440575 h 1491550"/>
                <a:gd name="connsiteX3" fmla="*/ 2877 w 967269"/>
                <a:gd name="connsiteY3" fmla="*/ 1219541 h 1491550"/>
                <a:gd name="connsiteX4" fmla="*/ 485073 w 967269"/>
                <a:gd name="connsiteY4" fmla="*/ 1355546 h 1491550"/>
                <a:gd name="connsiteX5" fmla="*/ 967269 w 967269"/>
                <a:gd name="connsiteY5" fmla="*/ 1491550 h 1491550"/>
                <a:gd name="connsiteX6" fmla="*/ 967269 w 967269"/>
                <a:gd name="connsiteY6" fmla="*/ 675524 h 1491550"/>
                <a:gd name="connsiteX7" fmla="*/ 613659 w 967269"/>
                <a:gd name="connsiteY7" fmla="*/ 591450 h 1491550"/>
                <a:gd name="connsiteX8" fmla="*/ 613659 w 967269"/>
                <a:gd name="connsiteY8" fmla="*/ 77106 h 1491550"/>
                <a:gd name="connsiteX9" fmla="*/ 361549 w 967269"/>
                <a:gd name="connsiteY9" fmla="*/ 0 h 1491550"/>
                <a:gd name="connsiteX0" fmla="*/ 359862 w 965582"/>
                <a:gd name="connsiteY0" fmla="*/ 0 h 1491550"/>
                <a:gd name="connsiteX1" fmla="*/ 365067 w 965582"/>
                <a:gd name="connsiteY1" fmla="*/ 544017 h 1491550"/>
                <a:gd name="connsiteX2" fmla="*/ 750 w 965582"/>
                <a:gd name="connsiteY2" fmla="*/ 450647 h 1491550"/>
                <a:gd name="connsiteX3" fmla="*/ 1190 w 965582"/>
                <a:gd name="connsiteY3" fmla="*/ 1219541 h 1491550"/>
                <a:gd name="connsiteX4" fmla="*/ 483386 w 965582"/>
                <a:gd name="connsiteY4" fmla="*/ 1355546 h 1491550"/>
                <a:gd name="connsiteX5" fmla="*/ 965582 w 965582"/>
                <a:gd name="connsiteY5" fmla="*/ 1491550 h 1491550"/>
                <a:gd name="connsiteX6" fmla="*/ 965582 w 965582"/>
                <a:gd name="connsiteY6" fmla="*/ 675524 h 1491550"/>
                <a:gd name="connsiteX7" fmla="*/ 611972 w 965582"/>
                <a:gd name="connsiteY7" fmla="*/ 591450 h 1491550"/>
                <a:gd name="connsiteX8" fmla="*/ 611972 w 965582"/>
                <a:gd name="connsiteY8" fmla="*/ 77106 h 1491550"/>
                <a:gd name="connsiteX9" fmla="*/ 359862 w 965582"/>
                <a:gd name="connsiteY9" fmla="*/ 0 h 1491550"/>
                <a:gd name="connsiteX0" fmla="*/ 464672 w 965582"/>
                <a:gd name="connsiteY0" fmla="*/ 446579 h 1414444"/>
                <a:gd name="connsiteX1" fmla="*/ 365067 w 965582"/>
                <a:gd name="connsiteY1" fmla="*/ 466911 h 1414444"/>
                <a:gd name="connsiteX2" fmla="*/ 750 w 965582"/>
                <a:gd name="connsiteY2" fmla="*/ 373541 h 1414444"/>
                <a:gd name="connsiteX3" fmla="*/ 1190 w 965582"/>
                <a:gd name="connsiteY3" fmla="*/ 1142435 h 1414444"/>
                <a:gd name="connsiteX4" fmla="*/ 483386 w 965582"/>
                <a:gd name="connsiteY4" fmla="*/ 1278440 h 1414444"/>
                <a:gd name="connsiteX5" fmla="*/ 965582 w 965582"/>
                <a:gd name="connsiteY5" fmla="*/ 1414444 h 1414444"/>
                <a:gd name="connsiteX6" fmla="*/ 965582 w 965582"/>
                <a:gd name="connsiteY6" fmla="*/ 598418 h 1414444"/>
                <a:gd name="connsiteX7" fmla="*/ 611972 w 965582"/>
                <a:gd name="connsiteY7" fmla="*/ 514344 h 1414444"/>
                <a:gd name="connsiteX8" fmla="*/ 611972 w 965582"/>
                <a:gd name="connsiteY8" fmla="*/ 0 h 1414444"/>
                <a:gd name="connsiteX9" fmla="*/ 464672 w 965582"/>
                <a:gd name="connsiteY9" fmla="*/ 446579 h 1414444"/>
                <a:gd name="connsiteX0" fmla="*/ 464672 w 965582"/>
                <a:gd name="connsiteY0" fmla="*/ 386457 h 1354322"/>
                <a:gd name="connsiteX1" fmla="*/ 365067 w 965582"/>
                <a:gd name="connsiteY1" fmla="*/ 406789 h 1354322"/>
                <a:gd name="connsiteX2" fmla="*/ 750 w 965582"/>
                <a:gd name="connsiteY2" fmla="*/ 313419 h 1354322"/>
                <a:gd name="connsiteX3" fmla="*/ 1190 w 965582"/>
                <a:gd name="connsiteY3" fmla="*/ 1082313 h 1354322"/>
                <a:gd name="connsiteX4" fmla="*/ 483386 w 965582"/>
                <a:gd name="connsiteY4" fmla="*/ 1218318 h 1354322"/>
                <a:gd name="connsiteX5" fmla="*/ 965582 w 965582"/>
                <a:gd name="connsiteY5" fmla="*/ 1354322 h 1354322"/>
                <a:gd name="connsiteX6" fmla="*/ 965582 w 965582"/>
                <a:gd name="connsiteY6" fmla="*/ 538296 h 1354322"/>
                <a:gd name="connsiteX7" fmla="*/ 611972 w 965582"/>
                <a:gd name="connsiteY7" fmla="*/ 454222 h 1354322"/>
                <a:gd name="connsiteX8" fmla="*/ 625404 w 965582"/>
                <a:gd name="connsiteY8" fmla="*/ 386457 h 1354322"/>
                <a:gd name="connsiteX9" fmla="*/ 464672 w 965582"/>
                <a:gd name="connsiteY9" fmla="*/ 386457 h 1354322"/>
                <a:gd name="connsiteX0" fmla="*/ 642929 w 1143839"/>
                <a:gd name="connsiteY0" fmla="*/ 386457 h 1354322"/>
                <a:gd name="connsiteX1" fmla="*/ 543324 w 1143839"/>
                <a:gd name="connsiteY1" fmla="*/ 406789 h 1354322"/>
                <a:gd name="connsiteX2" fmla="*/ 0 w 1143839"/>
                <a:gd name="connsiteY2" fmla="*/ 250452 h 1354322"/>
                <a:gd name="connsiteX3" fmla="*/ 179447 w 1143839"/>
                <a:gd name="connsiteY3" fmla="*/ 1082313 h 1354322"/>
                <a:gd name="connsiteX4" fmla="*/ 661643 w 1143839"/>
                <a:gd name="connsiteY4" fmla="*/ 1218318 h 1354322"/>
                <a:gd name="connsiteX5" fmla="*/ 1143839 w 1143839"/>
                <a:gd name="connsiteY5" fmla="*/ 1354322 h 1354322"/>
                <a:gd name="connsiteX6" fmla="*/ 1143839 w 1143839"/>
                <a:gd name="connsiteY6" fmla="*/ 538296 h 1354322"/>
                <a:gd name="connsiteX7" fmla="*/ 790229 w 1143839"/>
                <a:gd name="connsiteY7" fmla="*/ 454222 h 1354322"/>
                <a:gd name="connsiteX8" fmla="*/ 803661 w 1143839"/>
                <a:gd name="connsiteY8" fmla="*/ 386457 h 1354322"/>
                <a:gd name="connsiteX9" fmla="*/ 642929 w 1143839"/>
                <a:gd name="connsiteY9" fmla="*/ 386457 h 1354322"/>
                <a:gd name="connsiteX0" fmla="*/ 644119 w 1145029"/>
                <a:gd name="connsiteY0" fmla="*/ 386457 h 1354322"/>
                <a:gd name="connsiteX1" fmla="*/ 544514 w 1145029"/>
                <a:gd name="connsiteY1" fmla="*/ 406789 h 1354322"/>
                <a:gd name="connsiteX2" fmla="*/ 1190 w 1145029"/>
                <a:gd name="connsiteY2" fmla="*/ 250452 h 1354322"/>
                <a:gd name="connsiteX3" fmla="*/ 1190 w 1145029"/>
                <a:gd name="connsiteY3" fmla="*/ 1066478 h 1354322"/>
                <a:gd name="connsiteX4" fmla="*/ 662833 w 1145029"/>
                <a:gd name="connsiteY4" fmla="*/ 1218318 h 1354322"/>
                <a:gd name="connsiteX5" fmla="*/ 1145029 w 1145029"/>
                <a:gd name="connsiteY5" fmla="*/ 1354322 h 1354322"/>
                <a:gd name="connsiteX6" fmla="*/ 1145029 w 1145029"/>
                <a:gd name="connsiteY6" fmla="*/ 538296 h 1354322"/>
                <a:gd name="connsiteX7" fmla="*/ 791419 w 1145029"/>
                <a:gd name="connsiteY7" fmla="*/ 454222 h 1354322"/>
                <a:gd name="connsiteX8" fmla="*/ 804851 w 1145029"/>
                <a:gd name="connsiteY8" fmla="*/ 386457 h 1354322"/>
                <a:gd name="connsiteX9" fmla="*/ 644119 w 1145029"/>
                <a:gd name="connsiteY9" fmla="*/ 386457 h 1354322"/>
                <a:gd name="connsiteX0" fmla="*/ 644119 w 1145029"/>
                <a:gd name="connsiteY0" fmla="*/ 408013 h 1375878"/>
                <a:gd name="connsiteX1" fmla="*/ 544514 w 1145029"/>
                <a:gd name="connsiteY1" fmla="*/ 428345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791419 w 1145029"/>
                <a:gd name="connsiteY7" fmla="*/ 475778 h 1375878"/>
                <a:gd name="connsiteX8" fmla="*/ 804851 w 1145029"/>
                <a:gd name="connsiteY8" fmla="*/ 408013 h 1375878"/>
                <a:gd name="connsiteX9" fmla="*/ 644119 w 1145029"/>
                <a:gd name="connsiteY9" fmla="*/ 408013 h 1375878"/>
                <a:gd name="connsiteX0" fmla="*/ 644119 w 1145029"/>
                <a:gd name="connsiteY0" fmla="*/ 678798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644119 w 1145029"/>
                <a:gd name="connsiteY9" fmla="*/ 678798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791419 w 1145029"/>
                <a:gd name="connsiteY7" fmla="*/ 746563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483388 w 1145029"/>
                <a:gd name="connsiteY0" fmla="*/ 270785 h 1646663"/>
                <a:gd name="connsiteX1" fmla="*/ 322656 w 1145029"/>
                <a:gd name="connsiteY1" fmla="*/ 406789 h 1646663"/>
                <a:gd name="connsiteX2" fmla="*/ 1190 w 1145029"/>
                <a:gd name="connsiteY2" fmla="*/ 542793 h 1646663"/>
                <a:gd name="connsiteX3" fmla="*/ 1190 w 1145029"/>
                <a:gd name="connsiteY3" fmla="*/ 1358819 h 1646663"/>
                <a:gd name="connsiteX4" fmla="*/ 662833 w 1145029"/>
                <a:gd name="connsiteY4" fmla="*/ 1510659 h 1646663"/>
                <a:gd name="connsiteX5" fmla="*/ 1145029 w 1145029"/>
                <a:gd name="connsiteY5" fmla="*/ 1646663 h 1646663"/>
                <a:gd name="connsiteX6" fmla="*/ 644121 w 1145029"/>
                <a:gd name="connsiteY6" fmla="*/ 270785 h 1646663"/>
                <a:gd name="connsiteX7" fmla="*/ 644121 w 1145029"/>
                <a:gd name="connsiteY7" fmla="*/ 270785 h 1646663"/>
                <a:gd name="connsiteX8" fmla="*/ 804851 w 1145029"/>
                <a:gd name="connsiteY8" fmla="*/ 678798 h 1646663"/>
                <a:gd name="connsiteX9" fmla="*/ 483388 w 1145029"/>
                <a:gd name="connsiteY9" fmla="*/ 270785 h 1646663"/>
                <a:gd name="connsiteX0" fmla="*/ 804851 w 1145029"/>
                <a:gd name="connsiteY0" fmla="*/ 408013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8" fmla="*/ 804851 w 1145029"/>
                <a:gd name="connsiteY8" fmla="*/ 408013 h 1375878"/>
                <a:gd name="connsiteX0" fmla="*/ 644121 w 1145029"/>
                <a:gd name="connsiteY0" fmla="*/ 0 h 1375878"/>
                <a:gd name="connsiteX1" fmla="*/ 322656 w 1145029"/>
                <a:gd name="connsiteY1" fmla="*/ 136004 h 1375878"/>
                <a:gd name="connsiteX2" fmla="*/ 1190 w 1145029"/>
                <a:gd name="connsiteY2" fmla="*/ 272008 h 1375878"/>
                <a:gd name="connsiteX3" fmla="*/ 1190 w 1145029"/>
                <a:gd name="connsiteY3" fmla="*/ 1088034 h 1375878"/>
                <a:gd name="connsiteX4" fmla="*/ 662833 w 1145029"/>
                <a:gd name="connsiteY4" fmla="*/ 1239874 h 1375878"/>
                <a:gd name="connsiteX5" fmla="*/ 1145029 w 1145029"/>
                <a:gd name="connsiteY5" fmla="*/ 1375878 h 1375878"/>
                <a:gd name="connsiteX6" fmla="*/ 644121 w 1145029"/>
                <a:gd name="connsiteY6" fmla="*/ 0 h 1375878"/>
                <a:gd name="connsiteX7" fmla="*/ 644121 w 1145029"/>
                <a:gd name="connsiteY7" fmla="*/ 0 h 1375878"/>
                <a:gd name="connsiteX0" fmla="*/ 644121 w 853473"/>
                <a:gd name="connsiteY0" fmla="*/ 0 h 1287848"/>
                <a:gd name="connsiteX1" fmla="*/ 322656 w 853473"/>
                <a:gd name="connsiteY1" fmla="*/ 136004 h 1287848"/>
                <a:gd name="connsiteX2" fmla="*/ 1190 w 853473"/>
                <a:gd name="connsiteY2" fmla="*/ 272008 h 1287848"/>
                <a:gd name="connsiteX3" fmla="*/ 1190 w 853473"/>
                <a:gd name="connsiteY3" fmla="*/ 1088034 h 1287848"/>
                <a:gd name="connsiteX4" fmla="*/ 662833 w 853473"/>
                <a:gd name="connsiteY4" fmla="*/ 1239874 h 1287848"/>
                <a:gd name="connsiteX5" fmla="*/ 644121 w 853473"/>
                <a:gd name="connsiteY5" fmla="*/ 680021 h 1287848"/>
                <a:gd name="connsiteX6" fmla="*/ 644121 w 853473"/>
                <a:gd name="connsiteY6" fmla="*/ 0 h 1287848"/>
                <a:gd name="connsiteX7" fmla="*/ 644121 w 853473"/>
                <a:gd name="connsiteY7" fmla="*/ 0 h 1287848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322656 w 644120"/>
                <a:gd name="connsiteY4" fmla="*/ 952030 h 1088035"/>
                <a:gd name="connsiteX5" fmla="*/ 644121 w 644120"/>
                <a:gd name="connsiteY5" fmla="*/ 680021 h 1088035"/>
                <a:gd name="connsiteX6" fmla="*/ 644121 w 644120"/>
                <a:gd name="connsiteY6" fmla="*/ 0 h 1088035"/>
                <a:gd name="connsiteX7" fmla="*/ 644121 w 644120"/>
                <a:gd name="connsiteY7" fmla="*/ 0 h 1088035"/>
                <a:gd name="connsiteX0" fmla="*/ 644121 w 644120"/>
                <a:gd name="connsiteY0" fmla="*/ 0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644121 w 644120"/>
                <a:gd name="connsiteY4" fmla="*/ 680021 h 1088033"/>
                <a:gd name="connsiteX5" fmla="*/ 644121 w 644120"/>
                <a:gd name="connsiteY5" fmla="*/ 0 h 1088033"/>
                <a:gd name="connsiteX6" fmla="*/ 644121 w 644120"/>
                <a:gd name="connsiteY6" fmla="*/ 0 h 1088033"/>
                <a:gd name="connsiteX0" fmla="*/ 644121 w 644120"/>
                <a:gd name="connsiteY0" fmla="*/ 0 h 1088035"/>
                <a:gd name="connsiteX1" fmla="*/ 322656 w 644120"/>
                <a:gd name="connsiteY1" fmla="*/ 136004 h 1088035"/>
                <a:gd name="connsiteX2" fmla="*/ 1190 w 644120"/>
                <a:gd name="connsiteY2" fmla="*/ 272008 h 1088035"/>
                <a:gd name="connsiteX3" fmla="*/ 1190 w 644120"/>
                <a:gd name="connsiteY3" fmla="*/ 1088034 h 1088035"/>
                <a:gd name="connsiteX4" fmla="*/ 553763 w 644120"/>
                <a:gd name="connsiteY4" fmla="*/ 760979 h 1088035"/>
                <a:gd name="connsiteX5" fmla="*/ 644121 w 644120"/>
                <a:gd name="connsiteY5" fmla="*/ 0 h 1088035"/>
                <a:gd name="connsiteX6" fmla="*/ 644121 w 644120"/>
                <a:gd name="connsiteY6" fmla="*/ 0 h 1088035"/>
                <a:gd name="connsiteX0" fmla="*/ 436828 w 644120"/>
                <a:gd name="connsiteY0" fmla="*/ 98947 h 1088033"/>
                <a:gd name="connsiteX1" fmla="*/ 322656 w 644120"/>
                <a:gd name="connsiteY1" fmla="*/ 136004 h 1088033"/>
                <a:gd name="connsiteX2" fmla="*/ 1190 w 644120"/>
                <a:gd name="connsiteY2" fmla="*/ 272008 h 1088033"/>
                <a:gd name="connsiteX3" fmla="*/ 1190 w 644120"/>
                <a:gd name="connsiteY3" fmla="*/ 1088034 h 1088033"/>
                <a:gd name="connsiteX4" fmla="*/ 553763 w 644120"/>
                <a:gd name="connsiteY4" fmla="*/ 760979 h 1088033"/>
                <a:gd name="connsiteX5" fmla="*/ 644121 w 644120"/>
                <a:gd name="connsiteY5" fmla="*/ 0 h 1088033"/>
                <a:gd name="connsiteX6" fmla="*/ 436828 w 644120"/>
                <a:gd name="connsiteY6" fmla="*/ 98947 h 1088033"/>
                <a:gd name="connsiteX0" fmla="*/ 436828 w 644120"/>
                <a:gd name="connsiteY0" fmla="*/ 98947 h 1088035"/>
                <a:gd name="connsiteX1" fmla="*/ 1190 w 644120"/>
                <a:gd name="connsiteY1" fmla="*/ 272008 h 1088035"/>
                <a:gd name="connsiteX2" fmla="*/ 1190 w 644120"/>
                <a:gd name="connsiteY2" fmla="*/ 1088034 h 1088035"/>
                <a:gd name="connsiteX3" fmla="*/ 553763 w 644120"/>
                <a:gd name="connsiteY3" fmla="*/ 760979 h 1088035"/>
                <a:gd name="connsiteX4" fmla="*/ 644121 w 644120"/>
                <a:gd name="connsiteY4" fmla="*/ 0 h 1088035"/>
                <a:gd name="connsiteX5" fmla="*/ 436828 w 644120"/>
                <a:gd name="connsiteY5" fmla="*/ 98947 h 1088035"/>
                <a:gd name="connsiteX0" fmla="*/ 644121 w 644120"/>
                <a:gd name="connsiteY0" fmla="*/ 0 h 1088033"/>
                <a:gd name="connsiteX1" fmla="*/ 1190 w 644120"/>
                <a:gd name="connsiteY1" fmla="*/ 272008 h 1088033"/>
                <a:gd name="connsiteX2" fmla="*/ 1190 w 644120"/>
                <a:gd name="connsiteY2" fmla="*/ 1088034 h 1088033"/>
                <a:gd name="connsiteX3" fmla="*/ 553763 w 644120"/>
                <a:gd name="connsiteY3" fmla="*/ 760979 h 1088033"/>
                <a:gd name="connsiteX4" fmla="*/ 644121 w 644120"/>
                <a:gd name="connsiteY4" fmla="*/ 0 h 1088033"/>
                <a:gd name="connsiteX0" fmla="*/ 331906 w 553763"/>
                <a:gd name="connsiteY0" fmla="*/ 0 h 956528"/>
                <a:gd name="connsiteX1" fmla="*/ 1190 w 553763"/>
                <a:gd name="connsiteY1" fmla="*/ 140501 h 956528"/>
                <a:gd name="connsiteX2" fmla="*/ 1190 w 553763"/>
                <a:gd name="connsiteY2" fmla="*/ 956527 h 956528"/>
                <a:gd name="connsiteX3" fmla="*/ 553763 w 553763"/>
                <a:gd name="connsiteY3" fmla="*/ 629472 h 956528"/>
                <a:gd name="connsiteX4" fmla="*/ 331906 w 553763"/>
                <a:gd name="connsiteY4" fmla="*/ 0 h 956528"/>
                <a:gd name="connsiteX0" fmla="*/ 331906 w 331906"/>
                <a:gd name="connsiteY0" fmla="*/ 0 h 956526"/>
                <a:gd name="connsiteX1" fmla="*/ 1190 w 331906"/>
                <a:gd name="connsiteY1" fmla="*/ 140501 h 956526"/>
                <a:gd name="connsiteX2" fmla="*/ 1190 w 331906"/>
                <a:gd name="connsiteY2" fmla="*/ 956527 h 956526"/>
                <a:gd name="connsiteX3" fmla="*/ 314576 w 331906"/>
                <a:gd name="connsiteY3" fmla="*/ 773394 h 956526"/>
                <a:gd name="connsiteX4" fmla="*/ 331906 w 331906"/>
                <a:gd name="connsiteY4" fmla="*/ 0 h 9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906" h="956526">
                  <a:moveTo>
                    <a:pt x="331906" y="0"/>
                  </a:moveTo>
                  <a:lnTo>
                    <a:pt x="1190" y="140501"/>
                  </a:lnTo>
                  <a:cubicBezTo>
                    <a:pt x="2380" y="376924"/>
                    <a:pt x="0" y="720104"/>
                    <a:pt x="1190" y="956527"/>
                  </a:cubicBezTo>
                  <a:lnTo>
                    <a:pt x="314576" y="773394"/>
                  </a:lnTo>
                  <a:lnTo>
                    <a:pt x="331906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8" name="Forma livre 47"/>
          <p:cNvSpPr/>
          <p:nvPr/>
        </p:nvSpPr>
        <p:spPr>
          <a:xfrm>
            <a:off x="3201279" y="4745307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2" name="Conector reto 51"/>
          <p:cNvCxnSpPr/>
          <p:nvPr/>
        </p:nvCxnSpPr>
        <p:spPr>
          <a:xfrm rot="16200000" flipH="1">
            <a:off x="2355906" y="2281193"/>
            <a:ext cx="2137197" cy="14401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ítulo 1">
            <a:extLst>
              <a:ext uri="{FF2B5EF4-FFF2-40B4-BE49-F238E27FC236}">
                <a16:creationId xmlns:a16="http://schemas.microsoft.com/office/drawing/2014/main" id="{921A4F52-AE88-41E6-8CA6-A787DA60137E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FUNDO RETO / GEOMETRIA VANE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2495600" y="1268760"/>
            <a:ext cx="1679804" cy="2414716"/>
            <a:chOff x="2267744" y="4581128"/>
            <a:chExt cx="1152129" cy="1656184"/>
          </a:xfrm>
        </p:grpSpPr>
        <p:sp>
          <p:nvSpPr>
            <p:cNvPr id="4" name="Forma livre 3"/>
            <p:cNvSpPr/>
            <p:nvPr/>
          </p:nvSpPr>
          <p:spPr>
            <a:xfrm>
              <a:off x="2267744" y="5085185"/>
              <a:ext cx="1152129" cy="1152127"/>
            </a:xfrm>
            <a:custGeom>
              <a:avLst/>
              <a:gdLst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95003 w 1140031"/>
                <a:gd name="connsiteY5" fmla="*/ 1033153 h 1187533"/>
                <a:gd name="connsiteX6" fmla="*/ 344385 w 1140031"/>
                <a:gd name="connsiteY6" fmla="*/ 1033153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95003 w 1140031"/>
                <a:gd name="connsiteY5" fmla="*/ 1033153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144016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144016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80120 w 1140031"/>
                <a:gd name="connsiteY10" fmla="*/ 1008112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80120 w 1140031"/>
                <a:gd name="connsiteY10" fmla="*/ 1008112 h 1187533"/>
                <a:gd name="connsiteX11" fmla="*/ 1080120 w 1140031"/>
                <a:gd name="connsiteY11" fmla="*/ 0 h 1187533"/>
                <a:gd name="connsiteX12" fmla="*/ 1140031 w 1140031"/>
                <a:gd name="connsiteY12" fmla="*/ 0 h 1187533"/>
                <a:gd name="connsiteX0" fmla="*/ 1152128 w 1152128"/>
                <a:gd name="connsiteY0" fmla="*/ 0 h 1187533"/>
                <a:gd name="connsiteX1" fmla="*/ 1128156 w 1152128"/>
                <a:gd name="connsiteY1" fmla="*/ 1187533 h 1187533"/>
                <a:gd name="connsiteX2" fmla="*/ 0 w 1152128"/>
                <a:gd name="connsiteY2" fmla="*/ 1187533 h 1187533"/>
                <a:gd name="connsiteX3" fmla="*/ 0 w 1152128"/>
                <a:gd name="connsiteY3" fmla="*/ 11875 h 1187533"/>
                <a:gd name="connsiteX4" fmla="*/ 72008 w 1152128"/>
                <a:gd name="connsiteY4" fmla="*/ 0 h 1187533"/>
                <a:gd name="connsiteX5" fmla="*/ 72008 w 1152128"/>
                <a:gd name="connsiteY5" fmla="*/ 1008112 h 1187533"/>
                <a:gd name="connsiteX6" fmla="*/ 360040 w 1152128"/>
                <a:gd name="connsiteY6" fmla="*/ 1008112 h 1187533"/>
                <a:gd name="connsiteX7" fmla="*/ 332509 w 1152128"/>
                <a:gd name="connsiteY7" fmla="*/ 344384 h 1187533"/>
                <a:gd name="connsiteX8" fmla="*/ 783772 w 1152128"/>
                <a:gd name="connsiteY8" fmla="*/ 344384 h 1187533"/>
                <a:gd name="connsiteX9" fmla="*/ 795647 w 1152128"/>
                <a:gd name="connsiteY9" fmla="*/ 1021278 h 1187533"/>
                <a:gd name="connsiteX10" fmla="*/ 1080120 w 1152128"/>
                <a:gd name="connsiteY10" fmla="*/ 1008112 h 1187533"/>
                <a:gd name="connsiteX11" fmla="*/ 1080120 w 1152128"/>
                <a:gd name="connsiteY11" fmla="*/ 0 h 1187533"/>
                <a:gd name="connsiteX12" fmla="*/ 1152128 w 1152128"/>
                <a:gd name="connsiteY12" fmla="*/ 0 h 1187533"/>
                <a:gd name="connsiteX0" fmla="*/ 1152128 w 1152128"/>
                <a:gd name="connsiteY0" fmla="*/ 0 h 1224136"/>
                <a:gd name="connsiteX1" fmla="*/ 1152127 w 1152128"/>
                <a:gd name="connsiteY1" fmla="*/ 1224136 h 1224136"/>
                <a:gd name="connsiteX2" fmla="*/ 0 w 1152128"/>
                <a:gd name="connsiteY2" fmla="*/ 1187533 h 1224136"/>
                <a:gd name="connsiteX3" fmla="*/ 0 w 1152128"/>
                <a:gd name="connsiteY3" fmla="*/ 11875 h 1224136"/>
                <a:gd name="connsiteX4" fmla="*/ 72008 w 1152128"/>
                <a:gd name="connsiteY4" fmla="*/ 0 h 1224136"/>
                <a:gd name="connsiteX5" fmla="*/ 72008 w 1152128"/>
                <a:gd name="connsiteY5" fmla="*/ 1008112 h 1224136"/>
                <a:gd name="connsiteX6" fmla="*/ 360040 w 1152128"/>
                <a:gd name="connsiteY6" fmla="*/ 1008112 h 1224136"/>
                <a:gd name="connsiteX7" fmla="*/ 332509 w 1152128"/>
                <a:gd name="connsiteY7" fmla="*/ 344384 h 1224136"/>
                <a:gd name="connsiteX8" fmla="*/ 783772 w 1152128"/>
                <a:gd name="connsiteY8" fmla="*/ 344384 h 1224136"/>
                <a:gd name="connsiteX9" fmla="*/ 795647 w 1152128"/>
                <a:gd name="connsiteY9" fmla="*/ 1021278 h 1224136"/>
                <a:gd name="connsiteX10" fmla="*/ 1080120 w 1152128"/>
                <a:gd name="connsiteY10" fmla="*/ 1008112 h 1224136"/>
                <a:gd name="connsiteX11" fmla="*/ 1080120 w 1152128"/>
                <a:gd name="connsiteY11" fmla="*/ 0 h 1224136"/>
                <a:gd name="connsiteX12" fmla="*/ 1152128 w 1152128"/>
                <a:gd name="connsiteY12" fmla="*/ 0 h 1224136"/>
                <a:gd name="connsiteX0" fmla="*/ 1152129 w 1152129"/>
                <a:gd name="connsiteY0" fmla="*/ 0 h 1224136"/>
                <a:gd name="connsiteX1" fmla="*/ 1152128 w 1152129"/>
                <a:gd name="connsiteY1" fmla="*/ 1224136 h 1224136"/>
                <a:gd name="connsiteX2" fmla="*/ 0 w 1152129"/>
                <a:gd name="connsiteY2" fmla="*/ 1152127 h 1224136"/>
                <a:gd name="connsiteX3" fmla="*/ 1 w 1152129"/>
                <a:gd name="connsiteY3" fmla="*/ 11875 h 1224136"/>
                <a:gd name="connsiteX4" fmla="*/ 72009 w 1152129"/>
                <a:gd name="connsiteY4" fmla="*/ 0 h 1224136"/>
                <a:gd name="connsiteX5" fmla="*/ 72009 w 1152129"/>
                <a:gd name="connsiteY5" fmla="*/ 1008112 h 1224136"/>
                <a:gd name="connsiteX6" fmla="*/ 360041 w 1152129"/>
                <a:gd name="connsiteY6" fmla="*/ 1008112 h 1224136"/>
                <a:gd name="connsiteX7" fmla="*/ 332510 w 1152129"/>
                <a:gd name="connsiteY7" fmla="*/ 344384 h 1224136"/>
                <a:gd name="connsiteX8" fmla="*/ 783773 w 1152129"/>
                <a:gd name="connsiteY8" fmla="*/ 344384 h 1224136"/>
                <a:gd name="connsiteX9" fmla="*/ 795648 w 1152129"/>
                <a:gd name="connsiteY9" fmla="*/ 1021278 h 1224136"/>
                <a:gd name="connsiteX10" fmla="*/ 1080121 w 1152129"/>
                <a:gd name="connsiteY10" fmla="*/ 1008112 h 1224136"/>
                <a:gd name="connsiteX11" fmla="*/ 1080121 w 1152129"/>
                <a:gd name="connsiteY11" fmla="*/ 0 h 1224136"/>
                <a:gd name="connsiteX12" fmla="*/ 1152129 w 1152129"/>
                <a:gd name="connsiteY12" fmla="*/ 0 h 1224136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32510 w 1152129"/>
                <a:gd name="connsiteY7" fmla="*/ 344384 h 1152127"/>
                <a:gd name="connsiteX8" fmla="*/ 783773 w 1152129"/>
                <a:gd name="connsiteY8" fmla="*/ 344384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83773 w 1152129"/>
                <a:gd name="connsiteY8" fmla="*/ 344384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2089 w 1152129"/>
                <a:gd name="connsiteY9" fmla="*/ 1008112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0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2089 w 1152129"/>
                <a:gd name="connsiteY9" fmla="*/ 1008112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9" h="1152127">
                  <a:moveTo>
                    <a:pt x="1152129" y="0"/>
                  </a:moveTo>
                  <a:lnTo>
                    <a:pt x="1152129" y="1152127"/>
                  </a:lnTo>
                  <a:lnTo>
                    <a:pt x="0" y="1152127"/>
                  </a:lnTo>
                  <a:cubicBezTo>
                    <a:pt x="0" y="772043"/>
                    <a:pt x="1" y="380084"/>
                    <a:pt x="1" y="0"/>
                  </a:cubicBezTo>
                  <a:lnTo>
                    <a:pt x="72009" y="0"/>
                  </a:lnTo>
                  <a:lnTo>
                    <a:pt x="72009" y="1008112"/>
                  </a:lnTo>
                  <a:lnTo>
                    <a:pt x="360041" y="1008112"/>
                  </a:lnTo>
                  <a:lnTo>
                    <a:pt x="360041" y="360040"/>
                  </a:lnTo>
                  <a:lnTo>
                    <a:pt x="792089" y="360040"/>
                  </a:lnTo>
                  <a:cubicBezTo>
                    <a:pt x="793275" y="580453"/>
                    <a:pt x="790903" y="787699"/>
                    <a:pt x="792089" y="1008112"/>
                  </a:cubicBezTo>
                  <a:lnTo>
                    <a:pt x="1080121" y="1008112"/>
                  </a:lnTo>
                  <a:lnTo>
                    <a:pt x="1080121" y="0"/>
                  </a:lnTo>
                  <a:lnTo>
                    <a:pt x="11521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400177" y="4581128"/>
              <a:ext cx="879475" cy="1448322"/>
            </a:xfrm>
            <a:custGeom>
              <a:avLst/>
              <a:gdLst>
                <a:gd name="connsiteX0" fmla="*/ 295275 w 879475"/>
                <a:gd name="connsiteY0" fmla="*/ 149225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301625 w 879475"/>
                <a:gd name="connsiteY15" fmla="*/ 3175 h 1311275"/>
                <a:gd name="connsiteX16" fmla="*/ 295275 w 879475"/>
                <a:gd name="connsiteY16" fmla="*/ 149225 h 1311275"/>
                <a:gd name="connsiteX0" fmla="*/ 295275 w 879475"/>
                <a:gd name="connsiteY0" fmla="*/ 149225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5275 w 879475"/>
                <a:gd name="connsiteY16" fmla="*/ 149225 h 1311275"/>
                <a:gd name="connsiteX0" fmla="*/ 299616 w 879475"/>
                <a:gd name="connsiteY0" fmla="*/ 150986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9616 w 879475"/>
                <a:gd name="connsiteY16" fmla="*/ 150986 h 1311275"/>
                <a:gd name="connsiteX0" fmla="*/ 299616 w 879475"/>
                <a:gd name="connsiteY0" fmla="*/ 150986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87648 w 879475"/>
                <a:gd name="connsiteY13" fmla="*/ 150986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9616 w 879475"/>
                <a:gd name="connsiteY16" fmla="*/ 150986 h 131127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5640 w 879475"/>
                <a:gd name="connsiteY12" fmla="*/ 144016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8 w 879475"/>
                <a:gd name="connsiteY13" fmla="*/ 216025 h 1376314"/>
                <a:gd name="connsiteX14" fmla="*/ 587648 w 879475"/>
                <a:gd name="connsiteY14" fmla="*/ 72009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8 w 879475"/>
                <a:gd name="connsiteY13" fmla="*/ 216025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39 w 879475"/>
                <a:gd name="connsiteY12" fmla="*/ 72008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1623 w 879475"/>
                <a:gd name="connsiteY1" fmla="*/ 72008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39 w 879475"/>
                <a:gd name="connsiteY12" fmla="*/ 72008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0250 w 879475"/>
                <a:gd name="connsiteY7" fmla="*/ 791097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72008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0250 w 879475"/>
                <a:gd name="connsiteY7" fmla="*/ 791097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1663 w 879475"/>
                <a:gd name="connsiteY7" fmla="*/ 792088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1663 w 879475"/>
                <a:gd name="connsiteY7" fmla="*/ 792088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9475" h="1448322">
                  <a:moveTo>
                    <a:pt x="227607" y="144016"/>
                  </a:moveTo>
                  <a:lnTo>
                    <a:pt x="371623" y="144016"/>
                  </a:lnTo>
                  <a:cubicBezTo>
                    <a:pt x="370515" y="314201"/>
                    <a:pt x="369408" y="484387"/>
                    <a:pt x="368300" y="654572"/>
                  </a:cubicBezTo>
                  <a:lnTo>
                    <a:pt x="9525" y="651397"/>
                  </a:lnTo>
                  <a:lnTo>
                    <a:pt x="0" y="1448322"/>
                  </a:lnTo>
                  <a:lnTo>
                    <a:pt x="155575" y="1448322"/>
                  </a:lnTo>
                  <a:cubicBezTo>
                    <a:pt x="154517" y="1228189"/>
                    <a:pt x="153458" y="1008055"/>
                    <a:pt x="152400" y="787922"/>
                  </a:cubicBezTo>
                  <a:lnTo>
                    <a:pt x="731663" y="792088"/>
                  </a:lnTo>
                  <a:cubicBezTo>
                    <a:pt x="733780" y="1006930"/>
                    <a:pt x="734483" y="1220780"/>
                    <a:pt x="736600" y="1435622"/>
                  </a:cubicBezTo>
                  <a:lnTo>
                    <a:pt x="879475" y="1438797"/>
                  </a:lnTo>
                  <a:cubicBezTo>
                    <a:pt x="877358" y="1174214"/>
                    <a:pt x="875242" y="909630"/>
                    <a:pt x="873125" y="645047"/>
                  </a:cubicBezTo>
                  <a:lnTo>
                    <a:pt x="517525" y="645047"/>
                  </a:lnTo>
                  <a:cubicBezTo>
                    <a:pt x="516467" y="523339"/>
                    <a:pt x="516697" y="265724"/>
                    <a:pt x="515639" y="144016"/>
                  </a:cubicBezTo>
                  <a:lnTo>
                    <a:pt x="659655" y="144016"/>
                  </a:lnTo>
                  <a:cubicBezTo>
                    <a:pt x="658506" y="93687"/>
                    <a:pt x="660804" y="50329"/>
                    <a:pt x="659655" y="0"/>
                  </a:cubicBezTo>
                  <a:lnTo>
                    <a:pt x="227607" y="0"/>
                  </a:lnTo>
                  <a:lnTo>
                    <a:pt x="227607" y="144016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BAE3348A-E850-4780-8426-CEE73F180021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CONCÊNTRICO DUPLO</a:t>
            </a:r>
          </a:p>
        </p:txBody>
      </p:sp>
      <p:pic>
        <p:nvPicPr>
          <p:cNvPr id="2" name="360 Concentrico Duplo">
            <a:hlinkClick r:id="" action="ppaction://media"/>
            <a:extLst>
              <a:ext uri="{FF2B5EF4-FFF2-40B4-BE49-F238E27FC236}">
                <a16:creationId xmlns:a16="http://schemas.microsoft.com/office/drawing/2014/main" id="{E073F4DC-7082-4656-8A15-1ED511354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2144" y="1916832"/>
            <a:ext cx="3334216" cy="333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A360B85-DEC6-4A3B-9FE2-145796522EC4}"/>
              </a:ext>
            </a:extLst>
          </p:cNvPr>
          <p:cNvSpPr txBox="1"/>
          <p:nvPr/>
        </p:nvSpPr>
        <p:spPr>
          <a:xfrm>
            <a:off x="9160641" y="5407045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a livre 52"/>
          <p:cNvSpPr/>
          <p:nvPr/>
        </p:nvSpPr>
        <p:spPr>
          <a:xfrm>
            <a:off x="2597151" y="2454276"/>
            <a:ext cx="1482725" cy="1025525"/>
          </a:xfrm>
          <a:custGeom>
            <a:avLst/>
            <a:gdLst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17500 w 1482725"/>
              <a:gd name="connsiteY17" fmla="*/ 952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110629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182637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182637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254645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326653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326653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470669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470669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330498 w 1482725"/>
              <a:gd name="connsiteY17" fmla="*/ 470669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85725 w 1482725"/>
              <a:gd name="connsiteY15" fmla="*/ 930275 h 1025525"/>
              <a:gd name="connsiteX16" fmla="*/ 320675 w 1482725"/>
              <a:gd name="connsiteY16" fmla="*/ 927100 h 1025525"/>
              <a:gd name="connsiteX17" fmla="*/ 258490 w 1482725"/>
              <a:gd name="connsiteY17" fmla="*/ 542677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186482 w 1482725"/>
              <a:gd name="connsiteY15" fmla="*/ 974725 h 1025525"/>
              <a:gd name="connsiteX16" fmla="*/ 320675 w 1482725"/>
              <a:gd name="connsiteY16" fmla="*/ 927100 h 1025525"/>
              <a:gd name="connsiteX17" fmla="*/ 258490 w 1482725"/>
              <a:gd name="connsiteY17" fmla="*/ 542677 h 1025525"/>
              <a:gd name="connsiteX18" fmla="*/ 317500 w 1482725"/>
              <a:gd name="connsiteY18" fmla="*/ 155575 h 1025525"/>
              <a:gd name="connsiteX0" fmla="*/ 317500 w 1482725"/>
              <a:gd name="connsiteY0" fmla="*/ 155575 h 1025525"/>
              <a:gd name="connsiteX1" fmla="*/ 317500 w 1482725"/>
              <a:gd name="connsiteY1" fmla="*/ 6350 h 1025525"/>
              <a:gd name="connsiteX2" fmla="*/ 1158875 w 1482725"/>
              <a:gd name="connsiteY2" fmla="*/ 12700 h 1025525"/>
              <a:gd name="connsiteX3" fmla="*/ 1165225 w 1482725"/>
              <a:gd name="connsiteY3" fmla="*/ 911225 h 1025525"/>
              <a:gd name="connsiteX4" fmla="*/ 1374775 w 1482725"/>
              <a:gd name="connsiteY4" fmla="*/ 911225 h 1025525"/>
              <a:gd name="connsiteX5" fmla="*/ 1368425 w 1482725"/>
              <a:gd name="connsiteY5" fmla="*/ 12700 h 1025525"/>
              <a:gd name="connsiteX6" fmla="*/ 1482725 w 1482725"/>
              <a:gd name="connsiteY6" fmla="*/ 12700 h 1025525"/>
              <a:gd name="connsiteX7" fmla="*/ 1479550 w 1482725"/>
              <a:gd name="connsiteY7" fmla="*/ 1019175 h 1025525"/>
              <a:gd name="connsiteX8" fmla="*/ 1035050 w 1482725"/>
              <a:gd name="connsiteY8" fmla="*/ 1019175 h 1025525"/>
              <a:gd name="connsiteX9" fmla="*/ 1035050 w 1482725"/>
              <a:gd name="connsiteY9" fmla="*/ 73025 h 1025525"/>
              <a:gd name="connsiteX10" fmla="*/ 419100 w 1482725"/>
              <a:gd name="connsiteY10" fmla="*/ 73025 h 1025525"/>
              <a:gd name="connsiteX11" fmla="*/ 422275 w 1482725"/>
              <a:gd name="connsiteY11" fmla="*/ 1025525 h 1025525"/>
              <a:gd name="connsiteX12" fmla="*/ 0 w 1482725"/>
              <a:gd name="connsiteY12" fmla="*/ 1019175 h 1025525"/>
              <a:gd name="connsiteX13" fmla="*/ 12700 w 1482725"/>
              <a:gd name="connsiteY13" fmla="*/ 0 h 1025525"/>
              <a:gd name="connsiteX14" fmla="*/ 98425 w 1482725"/>
              <a:gd name="connsiteY14" fmla="*/ 0 h 1025525"/>
              <a:gd name="connsiteX15" fmla="*/ 186482 w 1482725"/>
              <a:gd name="connsiteY15" fmla="*/ 830709 h 1025525"/>
              <a:gd name="connsiteX16" fmla="*/ 320675 w 1482725"/>
              <a:gd name="connsiteY16" fmla="*/ 927100 h 1025525"/>
              <a:gd name="connsiteX17" fmla="*/ 258490 w 1482725"/>
              <a:gd name="connsiteY17" fmla="*/ 542677 h 1025525"/>
              <a:gd name="connsiteX18" fmla="*/ 317500 w 1482725"/>
              <a:gd name="connsiteY18" fmla="*/ 155575 h 10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82725" h="1025525">
                <a:moveTo>
                  <a:pt x="317500" y="155575"/>
                </a:moveTo>
                <a:lnTo>
                  <a:pt x="317500" y="6350"/>
                </a:lnTo>
                <a:lnTo>
                  <a:pt x="1158875" y="12700"/>
                </a:lnTo>
                <a:cubicBezTo>
                  <a:pt x="1160992" y="312208"/>
                  <a:pt x="1163108" y="611717"/>
                  <a:pt x="1165225" y="911225"/>
                </a:cubicBezTo>
                <a:lnTo>
                  <a:pt x="1374775" y="911225"/>
                </a:lnTo>
                <a:cubicBezTo>
                  <a:pt x="1372658" y="611717"/>
                  <a:pt x="1370542" y="312208"/>
                  <a:pt x="1368425" y="12700"/>
                </a:cubicBezTo>
                <a:lnTo>
                  <a:pt x="1482725" y="12700"/>
                </a:lnTo>
                <a:cubicBezTo>
                  <a:pt x="1481667" y="348192"/>
                  <a:pt x="1480608" y="683683"/>
                  <a:pt x="1479550" y="1019175"/>
                </a:cubicBezTo>
                <a:lnTo>
                  <a:pt x="1035050" y="1019175"/>
                </a:lnTo>
                <a:lnTo>
                  <a:pt x="1035050" y="73025"/>
                </a:lnTo>
                <a:lnTo>
                  <a:pt x="419100" y="73025"/>
                </a:lnTo>
                <a:cubicBezTo>
                  <a:pt x="420158" y="390525"/>
                  <a:pt x="421217" y="708025"/>
                  <a:pt x="422275" y="1025525"/>
                </a:cubicBezTo>
                <a:lnTo>
                  <a:pt x="0" y="1019175"/>
                </a:lnTo>
                <a:lnTo>
                  <a:pt x="12700" y="0"/>
                </a:lnTo>
                <a:lnTo>
                  <a:pt x="98425" y="0"/>
                </a:lnTo>
                <a:lnTo>
                  <a:pt x="186482" y="830709"/>
                </a:lnTo>
                <a:lnTo>
                  <a:pt x="320675" y="927100"/>
                </a:lnTo>
                <a:cubicBezTo>
                  <a:pt x="319617" y="621242"/>
                  <a:pt x="173525" y="842309"/>
                  <a:pt x="258490" y="542677"/>
                </a:cubicBezTo>
                <a:cubicBezTo>
                  <a:pt x="222109" y="519931"/>
                  <a:pt x="321833" y="212601"/>
                  <a:pt x="317500" y="15557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2495600" y="1268760"/>
            <a:ext cx="1679804" cy="2414716"/>
            <a:chOff x="2267744" y="4581128"/>
            <a:chExt cx="1152129" cy="1656184"/>
          </a:xfrm>
        </p:grpSpPr>
        <p:sp>
          <p:nvSpPr>
            <p:cNvPr id="4" name="Forma livre 3"/>
            <p:cNvSpPr/>
            <p:nvPr/>
          </p:nvSpPr>
          <p:spPr>
            <a:xfrm>
              <a:off x="2267744" y="5085185"/>
              <a:ext cx="1152129" cy="1152127"/>
            </a:xfrm>
            <a:custGeom>
              <a:avLst/>
              <a:gdLst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95003 w 1140031"/>
                <a:gd name="connsiteY5" fmla="*/ 1033153 h 1187533"/>
                <a:gd name="connsiteX6" fmla="*/ 344385 w 1140031"/>
                <a:gd name="connsiteY6" fmla="*/ 1033153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95003 w 1140031"/>
                <a:gd name="connsiteY5" fmla="*/ 1033153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106878 w 1140031"/>
                <a:gd name="connsiteY4" fmla="*/ 11875 h 1187533"/>
                <a:gd name="connsiteX5" fmla="*/ 144016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144016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21278 w 1140031"/>
                <a:gd name="connsiteY10" fmla="*/ 1021278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80120 w 1140031"/>
                <a:gd name="connsiteY10" fmla="*/ 1008112 h 1187533"/>
                <a:gd name="connsiteX11" fmla="*/ 1033153 w 1140031"/>
                <a:gd name="connsiteY11" fmla="*/ 0 h 1187533"/>
                <a:gd name="connsiteX12" fmla="*/ 1140031 w 1140031"/>
                <a:gd name="connsiteY12" fmla="*/ 0 h 1187533"/>
                <a:gd name="connsiteX0" fmla="*/ 1140031 w 1140031"/>
                <a:gd name="connsiteY0" fmla="*/ 0 h 1187533"/>
                <a:gd name="connsiteX1" fmla="*/ 1128156 w 1140031"/>
                <a:gd name="connsiteY1" fmla="*/ 1187533 h 1187533"/>
                <a:gd name="connsiteX2" fmla="*/ 0 w 1140031"/>
                <a:gd name="connsiteY2" fmla="*/ 1187533 h 1187533"/>
                <a:gd name="connsiteX3" fmla="*/ 0 w 1140031"/>
                <a:gd name="connsiteY3" fmla="*/ 11875 h 1187533"/>
                <a:gd name="connsiteX4" fmla="*/ 72008 w 1140031"/>
                <a:gd name="connsiteY4" fmla="*/ 0 h 1187533"/>
                <a:gd name="connsiteX5" fmla="*/ 72008 w 1140031"/>
                <a:gd name="connsiteY5" fmla="*/ 1008112 h 1187533"/>
                <a:gd name="connsiteX6" fmla="*/ 360040 w 1140031"/>
                <a:gd name="connsiteY6" fmla="*/ 1008112 h 1187533"/>
                <a:gd name="connsiteX7" fmla="*/ 332509 w 1140031"/>
                <a:gd name="connsiteY7" fmla="*/ 344384 h 1187533"/>
                <a:gd name="connsiteX8" fmla="*/ 783772 w 1140031"/>
                <a:gd name="connsiteY8" fmla="*/ 344384 h 1187533"/>
                <a:gd name="connsiteX9" fmla="*/ 795647 w 1140031"/>
                <a:gd name="connsiteY9" fmla="*/ 1021278 h 1187533"/>
                <a:gd name="connsiteX10" fmla="*/ 1080120 w 1140031"/>
                <a:gd name="connsiteY10" fmla="*/ 1008112 h 1187533"/>
                <a:gd name="connsiteX11" fmla="*/ 1080120 w 1140031"/>
                <a:gd name="connsiteY11" fmla="*/ 0 h 1187533"/>
                <a:gd name="connsiteX12" fmla="*/ 1140031 w 1140031"/>
                <a:gd name="connsiteY12" fmla="*/ 0 h 1187533"/>
                <a:gd name="connsiteX0" fmla="*/ 1152128 w 1152128"/>
                <a:gd name="connsiteY0" fmla="*/ 0 h 1187533"/>
                <a:gd name="connsiteX1" fmla="*/ 1128156 w 1152128"/>
                <a:gd name="connsiteY1" fmla="*/ 1187533 h 1187533"/>
                <a:gd name="connsiteX2" fmla="*/ 0 w 1152128"/>
                <a:gd name="connsiteY2" fmla="*/ 1187533 h 1187533"/>
                <a:gd name="connsiteX3" fmla="*/ 0 w 1152128"/>
                <a:gd name="connsiteY3" fmla="*/ 11875 h 1187533"/>
                <a:gd name="connsiteX4" fmla="*/ 72008 w 1152128"/>
                <a:gd name="connsiteY4" fmla="*/ 0 h 1187533"/>
                <a:gd name="connsiteX5" fmla="*/ 72008 w 1152128"/>
                <a:gd name="connsiteY5" fmla="*/ 1008112 h 1187533"/>
                <a:gd name="connsiteX6" fmla="*/ 360040 w 1152128"/>
                <a:gd name="connsiteY6" fmla="*/ 1008112 h 1187533"/>
                <a:gd name="connsiteX7" fmla="*/ 332509 w 1152128"/>
                <a:gd name="connsiteY7" fmla="*/ 344384 h 1187533"/>
                <a:gd name="connsiteX8" fmla="*/ 783772 w 1152128"/>
                <a:gd name="connsiteY8" fmla="*/ 344384 h 1187533"/>
                <a:gd name="connsiteX9" fmla="*/ 795647 w 1152128"/>
                <a:gd name="connsiteY9" fmla="*/ 1021278 h 1187533"/>
                <a:gd name="connsiteX10" fmla="*/ 1080120 w 1152128"/>
                <a:gd name="connsiteY10" fmla="*/ 1008112 h 1187533"/>
                <a:gd name="connsiteX11" fmla="*/ 1080120 w 1152128"/>
                <a:gd name="connsiteY11" fmla="*/ 0 h 1187533"/>
                <a:gd name="connsiteX12" fmla="*/ 1152128 w 1152128"/>
                <a:gd name="connsiteY12" fmla="*/ 0 h 1187533"/>
                <a:gd name="connsiteX0" fmla="*/ 1152128 w 1152128"/>
                <a:gd name="connsiteY0" fmla="*/ 0 h 1224136"/>
                <a:gd name="connsiteX1" fmla="*/ 1152127 w 1152128"/>
                <a:gd name="connsiteY1" fmla="*/ 1224136 h 1224136"/>
                <a:gd name="connsiteX2" fmla="*/ 0 w 1152128"/>
                <a:gd name="connsiteY2" fmla="*/ 1187533 h 1224136"/>
                <a:gd name="connsiteX3" fmla="*/ 0 w 1152128"/>
                <a:gd name="connsiteY3" fmla="*/ 11875 h 1224136"/>
                <a:gd name="connsiteX4" fmla="*/ 72008 w 1152128"/>
                <a:gd name="connsiteY4" fmla="*/ 0 h 1224136"/>
                <a:gd name="connsiteX5" fmla="*/ 72008 w 1152128"/>
                <a:gd name="connsiteY5" fmla="*/ 1008112 h 1224136"/>
                <a:gd name="connsiteX6" fmla="*/ 360040 w 1152128"/>
                <a:gd name="connsiteY6" fmla="*/ 1008112 h 1224136"/>
                <a:gd name="connsiteX7" fmla="*/ 332509 w 1152128"/>
                <a:gd name="connsiteY7" fmla="*/ 344384 h 1224136"/>
                <a:gd name="connsiteX8" fmla="*/ 783772 w 1152128"/>
                <a:gd name="connsiteY8" fmla="*/ 344384 h 1224136"/>
                <a:gd name="connsiteX9" fmla="*/ 795647 w 1152128"/>
                <a:gd name="connsiteY9" fmla="*/ 1021278 h 1224136"/>
                <a:gd name="connsiteX10" fmla="*/ 1080120 w 1152128"/>
                <a:gd name="connsiteY10" fmla="*/ 1008112 h 1224136"/>
                <a:gd name="connsiteX11" fmla="*/ 1080120 w 1152128"/>
                <a:gd name="connsiteY11" fmla="*/ 0 h 1224136"/>
                <a:gd name="connsiteX12" fmla="*/ 1152128 w 1152128"/>
                <a:gd name="connsiteY12" fmla="*/ 0 h 1224136"/>
                <a:gd name="connsiteX0" fmla="*/ 1152129 w 1152129"/>
                <a:gd name="connsiteY0" fmla="*/ 0 h 1224136"/>
                <a:gd name="connsiteX1" fmla="*/ 1152128 w 1152129"/>
                <a:gd name="connsiteY1" fmla="*/ 1224136 h 1224136"/>
                <a:gd name="connsiteX2" fmla="*/ 0 w 1152129"/>
                <a:gd name="connsiteY2" fmla="*/ 1152127 h 1224136"/>
                <a:gd name="connsiteX3" fmla="*/ 1 w 1152129"/>
                <a:gd name="connsiteY3" fmla="*/ 11875 h 1224136"/>
                <a:gd name="connsiteX4" fmla="*/ 72009 w 1152129"/>
                <a:gd name="connsiteY4" fmla="*/ 0 h 1224136"/>
                <a:gd name="connsiteX5" fmla="*/ 72009 w 1152129"/>
                <a:gd name="connsiteY5" fmla="*/ 1008112 h 1224136"/>
                <a:gd name="connsiteX6" fmla="*/ 360041 w 1152129"/>
                <a:gd name="connsiteY6" fmla="*/ 1008112 h 1224136"/>
                <a:gd name="connsiteX7" fmla="*/ 332510 w 1152129"/>
                <a:gd name="connsiteY7" fmla="*/ 344384 h 1224136"/>
                <a:gd name="connsiteX8" fmla="*/ 783773 w 1152129"/>
                <a:gd name="connsiteY8" fmla="*/ 344384 h 1224136"/>
                <a:gd name="connsiteX9" fmla="*/ 795648 w 1152129"/>
                <a:gd name="connsiteY9" fmla="*/ 1021278 h 1224136"/>
                <a:gd name="connsiteX10" fmla="*/ 1080121 w 1152129"/>
                <a:gd name="connsiteY10" fmla="*/ 1008112 h 1224136"/>
                <a:gd name="connsiteX11" fmla="*/ 1080121 w 1152129"/>
                <a:gd name="connsiteY11" fmla="*/ 0 h 1224136"/>
                <a:gd name="connsiteX12" fmla="*/ 1152129 w 1152129"/>
                <a:gd name="connsiteY12" fmla="*/ 0 h 1224136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32510 w 1152129"/>
                <a:gd name="connsiteY7" fmla="*/ 344384 h 1152127"/>
                <a:gd name="connsiteX8" fmla="*/ 783773 w 1152129"/>
                <a:gd name="connsiteY8" fmla="*/ 344384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83773 w 1152129"/>
                <a:gd name="connsiteY8" fmla="*/ 344384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5648 w 1152129"/>
                <a:gd name="connsiteY9" fmla="*/ 1021278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11875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2089 w 1152129"/>
                <a:gd name="connsiteY9" fmla="*/ 1008112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  <a:gd name="connsiteX0" fmla="*/ 1152129 w 1152129"/>
                <a:gd name="connsiteY0" fmla="*/ 0 h 1152127"/>
                <a:gd name="connsiteX1" fmla="*/ 1152129 w 1152129"/>
                <a:gd name="connsiteY1" fmla="*/ 1152127 h 1152127"/>
                <a:gd name="connsiteX2" fmla="*/ 0 w 1152129"/>
                <a:gd name="connsiteY2" fmla="*/ 1152127 h 1152127"/>
                <a:gd name="connsiteX3" fmla="*/ 1 w 1152129"/>
                <a:gd name="connsiteY3" fmla="*/ 0 h 1152127"/>
                <a:gd name="connsiteX4" fmla="*/ 72009 w 1152129"/>
                <a:gd name="connsiteY4" fmla="*/ 0 h 1152127"/>
                <a:gd name="connsiteX5" fmla="*/ 72009 w 1152129"/>
                <a:gd name="connsiteY5" fmla="*/ 1008112 h 1152127"/>
                <a:gd name="connsiteX6" fmla="*/ 360041 w 1152129"/>
                <a:gd name="connsiteY6" fmla="*/ 1008112 h 1152127"/>
                <a:gd name="connsiteX7" fmla="*/ 360041 w 1152129"/>
                <a:gd name="connsiteY7" fmla="*/ 360040 h 1152127"/>
                <a:gd name="connsiteX8" fmla="*/ 792089 w 1152129"/>
                <a:gd name="connsiteY8" fmla="*/ 360040 h 1152127"/>
                <a:gd name="connsiteX9" fmla="*/ 792089 w 1152129"/>
                <a:gd name="connsiteY9" fmla="*/ 1008112 h 1152127"/>
                <a:gd name="connsiteX10" fmla="*/ 1080121 w 1152129"/>
                <a:gd name="connsiteY10" fmla="*/ 1008112 h 1152127"/>
                <a:gd name="connsiteX11" fmla="*/ 1080121 w 1152129"/>
                <a:gd name="connsiteY11" fmla="*/ 0 h 1152127"/>
                <a:gd name="connsiteX12" fmla="*/ 1152129 w 1152129"/>
                <a:gd name="connsiteY12" fmla="*/ 0 h 115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9" h="1152127">
                  <a:moveTo>
                    <a:pt x="1152129" y="0"/>
                  </a:moveTo>
                  <a:lnTo>
                    <a:pt x="1152129" y="1152127"/>
                  </a:lnTo>
                  <a:lnTo>
                    <a:pt x="0" y="1152127"/>
                  </a:lnTo>
                  <a:cubicBezTo>
                    <a:pt x="0" y="772043"/>
                    <a:pt x="1" y="380084"/>
                    <a:pt x="1" y="0"/>
                  </a:cubicBezTo>
                  <a:lnTo>
                    <a:pt x="72009" y="0"/>
                  </a:lnTo>
                  <a:lnTo>
                    <a:pt x="72009" y="1008112"/>
                  </a:lnTo>
                  <a:lnTo>
                    <a:pt x="360041" y="1008112"/>
                  </a:lnTo>
                  <a:lnTo>
                    <a:pt x="360041" y="360040"/>
                  </a:lnTo>
                  <a:lnTo>
                    <a:pt x="792089" y="360040"/>
                  </a:lnTo>
                  <a:cubicBezTo>
                    <a:pt x="793275" y="580453"/>
                    <a:pt x="790903" y="787699"/>
                    <a:pt x="792089" y="1008112"/>
                  </a:cubicBezTo>
                  <a:lnTo>
                    <a:pt x="1080121" y="1008112"/>
                  </a:lnTo>
                  <a:lnTo>
                    <a:pt x="1080121" y="0"/>
                  </a:lnTo>
                  <a:lnTo>
                    <a:pt x="11521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400177" y="4581128"/>
              <a:ext cx="879475" cy="1448322"/>
            </a:xfrm>
            <a:custGeom>
              <a:avLst/>
              <a:gdLst>
                <a:gd name="connsiteX0" fmla="*/ 295275 w 879475"/>
                <a:gd name="connsiteY0" fmla="*/ 149225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301625 w 879475"/>
                <a:gd name="connsiteY15" fmla="*/ 3175 h 1311275"/>
                <a:gd name="connsiteX16" fmla="*/ 295275 w 879475"/>
                <a:gd name="connsiteY16" fmla="*/ 149225 h 1311275"/>
                <a:gd name="connsiteX0" fmla="*/ 295275 w 879475"/>
                <a:gd name="connsiteY0" fmla="*/ 149225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5275 w 879475"/>
                <a:gd name="connsiteY16" fmla="*/ 149225 h 1311275"/>
                <a:gd name="connsiteX0" fmla="*/ 299616 w 879475"/>
                <a:gd name="connsiteY0" fmla="*/ 150986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90550 w 879475"/>
                <a:gd name="connsiteY13" fmla="*/ 142875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9616 w 879475"/>
                <a:gd name="connsiteY16" fmla="*/ 150986 h 1311275"/>
                <a:gd name="connsiteX0" fmla="*/ 299616 w 879475"/>
                <a:gd name="connsiteY0" fmla="*/ 150986 h 1311275"/>
                <a:gd name="connsiteX1" fmla="*/ 374650 w 879475"/>
                <a:gd name="connsiteY1" fmla="*/ 149225 h 1311275"/>
                <a:gd name="connsiteX2" fmla="*/ 368300 w 879475"/>
                <a:gd name="connsiteY2" fmla="*/ 517525 h 1311275"/>
                <a:gd name="connsiteX3" fmla="*/ 9525 w 879475"/>
                <a:gd name="connsiteY3" fmla="*/ 514350 h 1311275"/>
                <a:gd name="connsiteX4" fmla="*/ 0 w 879475"/>
                <a:gd name="connsiteY4" fmla="*/ 1311275 h 1311275"/>
                <a:gd name="connsiteX5" fmla="*/ 155575 w 879475"/>
                <a:gd name="connsiteY5" fmla="*/ 1311275 h 1311275"/>
                <a:gd name="connsiteX6" fmla="*/ 152400 w 879475"/>
                <a:gd name="connsiteY6" fmla="*/ 650875 h 1311275"/>
                <a:gd name="connsiteX7" fmla="*/ 730250 w 879475"/>
                <a:gd name="connsiteY7" fmla="*/ 654050 h 1311275"/>
                <a:gd name="connsiteX8" fmla="*/ 736600 w 879475"/>
                <a:gd name="connsiteY8" fmla="*/ 1298575 h 1311275"/>
                <a:gd name="connsiteX9" fmla="*/ 879475 w 879475"/>
                <a:gd name="connsiteY9" fmla="*/ 1301750 h 1311275"/>
                <a:gd name="connsiteX10" fmla="*/ 873125 w 879475"/>
                <a:gd name="connsiteY10" fmla="*/ 508000 h 1311275"/>
                <a:gd name="connsiteX11" fmla="*/ 517525 w 879475"/>
                <a:gd name="connsiteY11" fmla="*/ 508000 h 1311275"/>
                <a:gd name="connsiteX12" fmla="*/ 514350 w 879475"/>
                <a:gd name="connsiteY12" fmla="*/ 142875 h 1311275"/>
                <a:gd name="connsiteX13" fmla="*/ 587648 w 879475"/>
                <a:gd name="connsiteY13" fmla="*/ 150986 h 1311275"/>
                <a:gd name="connsiteX14" fmla="*/ 584200 w 879475"/>
                <a:gd name="connsiteY14" fmla="*/ 0 h 1311275"/>
                <a:gd name="connsiteX15" fmla="*/ 299616 w 879475"/>
                <a:gd name="connsiteY15" fmla="*/ 6970 h 1311275"/>
                <a:gd name="connsiteX16" fmla="*/ 299616 w 879475"/>
                <a:gd name="connsiteY16" fmla="*/ 150986 h 131127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4350 w 879475"/>
                <a:gd name="connsiteY12" fmla="*/ 135905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144016 h 1304305"/>
                <a:gd name="connsiteX1" fmla="*/ 374650 w 879475"/>
                <a:gd name="connsiteY1" fmla="*/ 142255 h 1304305"/>
                <a:gd name="connsiteX2" fmla="*/ 368300 w 879475"/>
                <a:gd name="connsiteY2" fmla="*/ 510555 h 1304305"/>
                <a:gd name="connsiteX3" fmla="*/ 9525 w 879475"/>
                <a:gd name="connsiteY3" fmla="*/ 507380 h 1304305"/>
                <a:gd name="connsiteX4" fmla="*/ 0 w 879475"/>
                <a:gd name="connsiteY4" fmla="*/ 1304305 h 1304305"/>
                <a:gd name="connsiteX5" fmla="*/ 155575 w 879475"/>
                <a:gd name="connsiteY5" fmla="*/ 1304305 h 1304305"/>
                <a:gd name="connsiteX6" fmla="*/ 152400 w 879475"/>
                <a:gd name="connsiteY6" fmla="*/ 643905 h 1304305"/>
                <a:gd name="connsiteX7" fmla="*/ 730250 w 879475"/>
                <a:gd name="connsiteY7" fmla="*/ 647080 h 1304305"/>
                <a:gd name="connsiteX8" fmla="*/ 736600 w 879475"/>
                <a:gd name="connsiteY8" fmla="*/ 1291605 h 1304305"/>
                <a:gd name="connsiteX9" fmla="*/ 879475 w 879475"/>
                <a:gd name="connsiteY9" fmla="*/ 1294780 h 1304305"/>
                <a:gd name="connsiteX10" fmla="*/ 873125 w 879475"/>
                <a:gd name="connsiteY10" fmla="*/ 501030 h 1304305"/>
                <a:gd name="connsiteX11" fmla="*/ 517525 w 879475"/>
                <a:gd name="connsiteY11" fmla="*/ 501030 h 1304305"/>
                <a:gd name="connsiteX12" fmla="*/ 515640 w 879475"/>
                <a:gd name="connsiteY12" fmla="*/ 144016 h 1304305"/>
                <a:gd name="connsiteX13" fmla="*/ 587648 w 879475"/>
                <a:gd name="connsiteY13" fmla="*/ 144016 h 1304305"/>
                <a:gd name="connsiteX14" fmla="*/ 587648 w 879475"/>
                <a:gd name="connsiteY14" fmla="*/ 0 h 1304305"/>
                <a:gd name="connsiteX15" fmla="*/ 299616 w 879475"/>
                <a:gd name="connsiteY15" fmla="*/ 0 h 1304305"/>
                <a:gd name="connsiteX16" fmla="*/ 299616 w 879475"/>
                <a:gd name="connsiteY16" fmla="*/ 144016 h 1304305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8 w 879475"/>
                <a:gd name="connsiteY13" fmla="*/ 216025 h 1376314"/>
                <a:gd name="connsiteX14" fmla="*/ 587648 w 879475"/>
                <a:gd name="connsiteY14" fmla="*/ 72009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8 w 879475"/>
                <a:gd name="connsiteY13" fmla="*/ 216025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99616 w 879475"/>
                <a:gd name="connsiteY0" fmla="*/ 216025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99616 w 879475"/>
                <a:gd name="connsiteY16" fmla="*/ 216025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99615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587647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587647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40 w 879475"/>
                <a:gd name="connsiteY12" fmla="*/ 216025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4650 w 879475"/>
                <a:gd name="connsiteY1" fmla="*/ 214264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39 w 879475"/>
                <a:gd name="connsiteY12" fmla="*/ 72008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72008 h 1376314"/>
                <a:gd name="connsiteX1" fmla="*/ 371623 w 879475"/>
                <a:gd name="connsiteY1" fmla="*/ 72008 h 1376314"/>
                <a:gd name="connsiteX2" fmla="*/ 368300 w 879475"/>
                <a:gd name="connsiteY2" fmla="*/ 582564 h 1376314"/>
                <a:gd name="connsiteX3" fmla="*/ 9525 w 879475"/>
                <a:gd name="connsiteY3" fmla="*/ 579389 h 1376314"/>
                <a:gd name="connsiteX4" fmla="*/ 0 w 879475"/>
                <a:gd name="connsiteY4" fmla="*/ 1376314 h 1376314"/>
                <a:gd name="connsiteX5" fmla="*/ 155575 w 879475"/>
                <a:gd name="connsiteY5" fmla="*/ 1376314 h 1376314"/>
                <a:gd name="connsiteX6" fmla="*/ 152400 w 879475"/>
                <a:gd name="connsiteY6" fmla="*/ 715914 h 1376314"/>
                <a:gd name="connsiteX7" fmla="*/ 730250 w 879475"/>
                <a:gd name="connsiteY7" fmla="*/ 719089 h 1376314"/>
                <a:gd name="connsiteX8" fmla="*/ 736600 w 879475"/>
                <a:gd name="connsiteY8" fmla="*/ 1363614 h 1376314"/>
                <a:gd name="connsiteX9" fmla="*/ 879475 w 879475"/>
                <a:gd name="connsiteY9" fmla="*/ 1366789 h 1376314"/>
                <a:gd name="connsiteX10" fmla="*/ 873125 w 879475"/>
                <a:gd name="connsiteY10" fmla="*/ 573039 h 1376314"/>
                <a:gd name="connsiteX11" fmla="*/ 517525 w 879475"/>
                <a:gd name="connsiteY11" fmla="*/ 573039 h 1376314"/>
                <a:gd name="connsiteX12" fmla="*/ 515639 w 879475"/>
                <a:gd name="connsiteY12" fmla="*/ 72008 h 1376314"/>
                <a:gd name="connsiteX13" fmla="*/ 659655 w 879475"/>
                <a:gd name="connsiteY13" fmla="*/ 72008 h 1376314"/>
                <a:gd name="connsiteX14" fmla="*/ 659655 w 879475"/>
                <a:gd name="connsiteY14" fmla="*/ 0 h 1376314"/>
                <a:gd name="connsiteX15" fmla="*/ 227607 w 879475"/>
                <a:gd name="connsiteY15" fmla="*/ 0 h 1376314"/>
                <a:gd name="connsiteX16" fmla="*/ 227607 w 879475"/>
                <a:gd name="connsiteY16" fmla="*/ 72008 h 1376314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0250 w 879475"/>
                <a:gd name="connsiteY7" fmla="*/ 791097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72008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0250 w 879475"/>
                <a:gd name="connsiteY7" fmla="*/ 791097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1663 w 879475"/>
                <a:gd name="connsiteY7" fmla="*/ 792088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  <a:gd name="connsiteX0" fmla="*/ 227607 w 879475"/>
                <a:gd name="connsiteY0" fmla="*/ 144016 h 1448322"/>
                <a:gd name="connsiteX1" fmla="*/ 371623 w 879475"/>
                <a:gd name="connsiteY1" fmla="*/ 144016 h 1448322"/>
                <a:gd name="connsiteX2" fmla="*/ 368300 w 879475"/>
                <a:gd name="connsiteY2" fmla="*/ 654572 h 1448322"/>
                <a:gd name="connsiteX3" fmla="*/ 9525 w 879475"/>
                <a:gd name="connsiteY3" fmla="*/ 651397 h 1448322"/>
                <a:gd name="connsiteX4" fmla="*/ 0 w 879475"/>
                <a:gd name="connsiteY4" fmla="*/ 1448322 h 1448322"/>
                <a:gd name="connsiteX5" fmla="*/ 155575 w 879475"/>
                <a:gd name="connsiteY5" fmla="*/ 1448322 h 1448322"/>
                <a:gd name="connsiteX6" fmla="*/ 152400 w 879475"/>
                <a:gd name="connsiteY6" fmla="*/ 787922 h 1448322"/>
                <a:gd name="connsiteX7" fmla="*/ 731663 w 879475"/>
                <a:gd name="connsiteY7" fmla="*/ 792088 h 1448322"/>
                <a:gd name="connsiteX8" fmla="*/ 736600 w 879475"/>
                <a:gd name="connsiteY8" fmla="*/ 1435622 h 1448322"/>
                <a:gd name="connsiteX9" fmla="*/ 879475 w 879475"/>
                <a:gd name="connsiteY9" fmla="*/ 1438797 h 1448322"/>
                <a:gd name="connsiteX10" fmla="*/ 873125 w 879475"/>
                <a:gd name="connsiteY10" fmla="*/ 645047 h 1448322"/>
                <a:gd name="connsiteX11" fmla="*/ 517525 w 879475"/>
                <a:gd name="connsiteY11" fmla="*/ 645047 h 1448322"/>
                <a:gd name="connsiteX12" fmla="*/ 515639 w 879475"/>
                <a:gd name="connsiteY12" fmla="*/ 144016 h 1448322"/>
                <a:gd name="connsiteX13" fmla="*/ 659655 w 879475"/>
                <a:gd name="connsiteY13" fmla="*/ 144016 h 1448322"/>
                <a:gd name="connsiteX14" fmla="*/ 659655 w 879475"/>
                <a:gd name="connsiteY14" fmla="*/ 0 h 1448322"/>
                <a:gd name="connsiteX15" fmla="*/ 227607 w 879475"/>
                <a:gd name="connsiteY15" fmla="*/ 0 h 1448322"/>
                <a:gd name="connsiteX16" fmla="*/ 227607 w 879475"/>
                <a:gd name="connsiteY16" fmla="*/ 144016 h 144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9475" h="1448322">
                  <a:moveTo>
                    <a:pt x="227607" y="144016"/>
                  </a:moveTo>
                  <a:lnTo>
                    <a:pt x="371623" y="144016"/>
                  </a:lnTo>
                  <a:cubicBezTo>
                    <a:pt x="370515" y="314201"/>
                    <a:pt x="369408" y="484387"/>
                    <a:pt x="368300" y="654572"/>
                  </a:cubicBezTo>
                  <a:lnTo>
                    <a:pt x="9525" y="651397"/>
                  </a:lnTo>
                  <a:lnTo>
                    <a:pt x="0" y="1448322"/>
                  </a:lnTo>
                  <a:lnTo>
                    <a:pt x="155575" y="1448322"/>
                  </a:lnTo>
                  <a:cubicBezTo>
                    <a:pt x="154517" y="1228189"/>
                    <a:pt x="153458" y="1008055"/>
                    <a:pt x="152400" y="787922"/>
                  </a:cubicBezTo>
                  <a:lnTo>
                    <a:pt x="731663" y="792088"/>
                  </a:lnTo>
                  <a:cubicBezTo>
                    <a:pt x="733780" y="1006930"/>
                    <a:pt x="734483" y="1220780"/>
                    <a:pt x="736600" y="1435622"/>
                  </a:cubicBezTo>
                  <a:lnTo>
                    <a:pt x="879475" y="1438797"/>
                  </a:lnTo>
                  <a:cubicBezTo>
                    <a:pt x="877358" y="1174214"/>
                    <a:pt x="875242" y="909630"/>
                    <a:pt x="873125" y="645047"/>
                  </a:cubicBezTo>
                  <a:lnTo>
                    <a:pt x="517525" y="645047"/>
                  </a:lnTo>
                  <a:cubicBezTo>
                    <a:pt x="516467" y="523339"/>
                    <a:pt x="516697" y="265724"/>
                    <a:pt x="515639" y="144016"/>
                  </a:cubicBezTo>
                  <a:lnTo>
                    <a:pt x="659655" y="144016"/>
                  </a:lnTo>
                  <a:cubicBezTo>
                    <a:pt x="658506" y="93687"/>
                    <a:pt x="660804" y="50329"/>
                    <a:pt x="659655" y="0"/>
                  </a:cubicBezTo>
                  <a:lnTo>
                    <a:pt x="227607" y="0"/>
                  </a:lnTo>
                  <a:lnTo>
                    <a:pt x="227607" y="144016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7" name="Conector reto 6"/>
          <p:cNvCxnSpPr/>
          <p:nvPr/>
        </p:nvCxnSpPr>
        <p:spPr>
          <a:xfrm>
            <a:off x="2711624" y="1052736"/>
            <a:ext cx="1224136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rot="5400000">
            <a:off x="2063552" y="1556792"/>
            <a:ext cx="12961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3755452" y="2464760"/>
            <a:ext cx="684365" cy="2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143672" y="42210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5" name="Conector reto 14"/>
          <p:cNvCxnSpPr/>
          <p:nvPr/>
        </p:nvCxnSpPr>
        <p:spPr>
          <a:xfrm rot="5400000">
            <a:off x="3308954" y="1556792"/>
            <a:ext cx="12961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628983" y="4221088"/>
            <a:ext cx="1440160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rot="16200000" flipH="1">
            <a:off x="2178950" y="3929776"/>
            <a:ext cx="858341" cy="8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3607304" y="3897510"/>
            <a:ext cx="919716" cy="39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927648" y="3861048"/>
            <a:ext cx="864096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rot="5400000">
            <a:off x="2639616" y="3645024"/>
            <a:ext cx="57606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rot="5400000">
            <a:off x="3474236" y="3645024"/>
            <a:ext cx="57606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3143672" y="37890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143672" y="6926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4151784" y="3429000"/>
            <a:ext cx="288032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rot="5400000" flipH="1" flipV="1">
            <a:off x="3899756" y="2954598"/>
            <a:ext cx="936104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2290209" y="3458477"/>
            <a:ext cx="288032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rot="10800000">
            <a:off x="2290209" y="3386468"/>
            <a:ext cx="43204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rot="5400000">
            <a:off x="2279576" y="3429002"/>
            <a:ext cx="144018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1991544" y="321297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e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367808" y="27089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h</a:t>
            </a:r>
            <a:endParaRPr lang="pt-BR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1"/>
          <p:cNvPicPr>
            <a:picLocks noChangeAspect="1" noChangeArrowheads="1"/>
          </p:cNvPicPr>
          <p:nvPr/>
        </p:nvPicPr>
        <p:blipFill>
          <a:blip r:embed="rId2" cstate="print"/>
          <a:srcRect l="40382" t="-2154" r="40289" b="20943"/>
          <a:stretch>
            <a:fillRect/>
          </a:stretch>
        </p:blipFill>
        <p:spPr bwMode="auto">
          <a:xfrm>
            <a:off x="6600056" y="1268760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0382" t="-8921" r="40289" b="14175"/>
          <a:stretch>
            <a:fillRect/>
          </a:stretch>
        </p:blipFill>
        <p:spPr bwMode="auto">
          <a:xfrm>
            <a:off x="6600056" y="2204864"/>
            <a:ext cx="20882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5C03D806-CE19-432B-A20D-3A811FF5155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CONCÊNTRICO DUPLO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6D1E05B-B559-4182-AFAE-B8B42C3BB53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Resumindo...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658380" y="1124744"/>
          <a:ext cx="6894005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5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Aparato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Taxa</a:t>
                      </a:r>
                      <a:r>
                        <a:rPr lang="pt-BR" baseline="0" dirty="0">
                          <a:latin typeface="Times New Roman" pitchFamily="18" charset="0"/>
                          <a:cs typeface="Times New Roman" pitchFamily="18" charset="0"/>
                        </a:rPr>
                        <a:t> de cisalhamento</a:t>
                      </a:r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Tensão de cisalhamento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Cone/placa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Placas paralelas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Fundo</a:t>
                      </a:r>
                      <a:r>
                        <a:rPr lang="pt-BR" baseline="0" dirty="0">
                          <a:latin typeface="Times New Roman" pitchFamily="18" charset="0"/>
                          <a:cs typeface="Times New Roman" pitchFamily="18" charset="0"/>
                        </a:rPr>
                        <a:t> Reto / Vane</a:t>
                      </a:r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Times New Roman" pitchFamily="18" charset="0"/>
                          <a:cs typeface="Times New Roman" pitchFamily="18" charset="0"/>
                        </a:rPr>
                        <a:t>Concêntrico</a:t>
                      </a:r>
                      <a:r>
                        <a:rPr lang="pt-BR" baseline="0" dirty="0">
                          <a:latin typeface="Times New Roman" pitchFamily="18" charset="0"/>
                          <a:cs typeface="Times New Roman" pitchFamily="18" charset="0"/>
                        </a:rPr>
                        <a:t> duplo</a:t>
                      </a:r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l="45048" t="-6768" r="40289" b="18789"/>
          <a:stretch>
            <a:fillRect/>
          </a:stretch>
        </p:blipFill>
        <p:spPr bwMode="auto">
          <a:xfrm>
            <a:off x="7482915" y="3356992"/>
            <a:ext cx="15841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l="48380" t="-7693" r="42955" b="13520"/>
          <a:stretch>
            <a:fillRect/>
          </a:stretch>
        </p:blipFill>
        <p:spPr bwMode="auto">
          <a:xfrm>
            <a:off x="5466691" y="3356993"/>
            <a:ext cx="936104" cy="8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48380" t="-7693" r="42955" b="13520"/>
          <a:stretch>
            <a:fillRect/>
          </a:stretch>
        </p:blipFill>
        <p:spPr bwMode="auto">
          <a:xfrm>
            <a:off x="5466691" y="1556793"/>
            <a:ext cx="936104" cy="8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 l="41715" r="36290" b="20248"/>
          <a:stretch>
            <a:fillRect/>
          </a:stretch>
        </p:blipFill>
        <p:spPr bwMode="auto">
          <a:xfrm>
            <a:off x="7122875" y="1506050"/>
            <a:ext cx="23762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49714" t="-7693" r="44954" b="15372"/>
          <a:stretch>
            <a:fillRect/>
          </a:stretch>
        </p:blipFill>
        <p:spPr bwMode="auto">
          <a:xfrm>
            <a:off x="5610707" y="2492896"/>
            <a:ext cx="57606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49618" t="-6163" r="44386" b="21771"/>
          <a:stretch>
            <a:fillRect/>
          </a:stretch>
        </p:blipFill>
        <p:spPr bwMode="auto">
          <a:xfrm>
            <a:off x="7986971" y="2492896"/>
            <a:ext cx="6480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44984" t="-6768" r="39686" b="18789"/>
          <a:stretch>
            <a:fillRect/>
          </a:stretch>
        </p:blipFill>
        <p:spPr bwMode="auto">
          <a:xfrm>
            <a:off x="5106651" y="4221088"/>
            <a:ext cx="1656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/>
          <a:srcRect l="45048" t="-6768" r="40289" b="18789"/>
          <a:stretch>
            <a:fillRect/>
          </a:stretch>
        </p:blipFill>
        <p:spPr bwMode="auto">
          <a:xfrm>
            <a:off x="7482915" y="4221088"/>
            <a:ext cx="15841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8" cstate="print"/>
          <a:srcRect l="45048" t="-2154" r="40289" b="20943"/>
          <a:stretch>
            <a:fillRect/>
          </a:stretch>
        </p:blipFill>
        <p:spPr bwMode="auto">
          <a:xfrm>
            <a:off x="5157393" y="5197301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 l="45048" t="-8921" r="40289" b="20942"/>
          <a:stretch>
            <a:fillRect/>
          </a:stretch>
        </p:blipFill>
        <p:spPr bwMode="auto">
          <a:xfrm>
            <a:off x="7482915" y="5157192"/>
            <a:ext cx="15841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6B8CE11-462A-4901-B02F-1564F4AD4733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Resumindo...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027548" y="116632"/>
            <a:ext cx="8136904" cy="55399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Técnicas de caracterização reológica</a:t>
            </a:r>
          </a:p>
        </p:txBody>
      </p:sp>
    </p:spTree>
    <p:extLst>
      <p:ext uri="{BB962C8B-B14F-4D97-AF65-F5344CB8AC3E}">
        <p14:creationId xmlns:p14="http://schemas.microsoft.com/office/powerpoint/2010/main" val="2404967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35660" y="2564904"/>
            <a:ext cx="6120680" cy="1296144"/>
          </a:xfrm>
        </p:spPr>
        <p:txBody>
          <a:bodyPr>
            <a:noAutofit/>
          </a:bodyPr>
          <a:lstStyle/>
          <a:p>
            <a:r>
              <a:rPr lang="pt-PT" sz="36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Escolha da geometria adequada para o ensaio</a:t>
            </a:r>
            <a:endParaRPr lang="pt-PT" sz="36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Dependente das...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1277144"/>
            <a:ext cx="8643428" cy="546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características físicas da amostra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baixa viscosidade (cilíndros concêntricos)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média/alta viscosidade (placas paralelas / cone-placa)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D22BA75-BE1D-4499-AD7D-EEB61D9B358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Dependente das...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1277144"/>
            <a:ext cx="8643428" cy="546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características físicas da amostra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baixa viscosidade (cilíndros concêntricos)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média/alta viscosidade (placas paralelas / cone-placa)</a:t>
            </a:r>
          </a:p>
          <a:p>
            <a:pPr lvl="1" algn="just">
              <a:spcBef>
                <a:spcPct val="20000"/>
              </a:spcBef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condições de análise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altas taxas de cisalhamento (cilíndros concêntricos com menor distância entre o cilíndro externo e interno)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baixas taxas de cisalhamento (cone-placa ou placas paralelas)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26D6084-852E-43AB-B095-5B8E61A7309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Efeito do diâmetro da geometria...</a:t>
            </a:r>
          </a:p>
        </p:txBody>
      </p:sp>
      <p:grpSp>
        <p:nvGrpSpPr>
          <p:cNvPr id="43" name="Grupo 42"/>
          <p:cNvGrpSpPr>
            <a:grpSpLocks noChangeAspect="1"/>
          </p:cNvGrpSpPr>
          <p:nvPr/>
        </p:nvGrpSpPr>
        <p:grpSpPr>
          <a:xfrm>
            <a:off x="5305912" y="2852142"/>
            <a:ext cx="1026128" cy="1032310"/>
            <a:chOff x="683568" y="1556792"/>
            <a:chExt cx="1710213" cy="1720517"/>
          </a:xfrm>
        </p:grpSpPr>
        <p:sp>
          <p:nvSpPr>
            <p:cNvPr id="35" name="Forma livre 34"/>
            <p:cNvSpPr/>
            <p:nvPr/>
          </p:nvSpPr>
          <p:spPr>
            <a:xfrm>
              <a:off x="683568" y="1700808"/>
              <a:ext cx="1710213" cy="1576501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68646 w 1221581"/>
                <a:gd name="connsiteY8" fmla="*/ 360040 h 1434678"/>
                <a:gd name="connsiteX9" fmla="*/ 535359 w 1221581"/>
                <a:gd name="connsiteY9" fmla="*/ 0 h 1434678"/>
                <a:gd name="connsiteX0" fmla="*/ 514343 w 1221581"/>
                <a:gd name="connsiteY0" fmla="*/ 0 h 1126072"/>
                <a:gd name="connsiteX1" fmla="*/ 535781 w 1221581"/>
                <a:gd name="connsiteY1" fmla="*/ 914141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  <a:gd name="connsiteX0" fmla="*/ 514343 w 1221581"/>
                <a:gd name="connsiteY0" fmla="*/ 0 h 1126072"/>
                <a:gd name="connsiteX1" fmla="*/ 514343 w 1221581"/>
                <a:gd name="connsiteY1" fmla="*/ 925817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581" h="1126072">
                  <a:moveTo>
                    <a:pt x="514343" y="0"/>
                  </a:moveTo>
                  <a:cubicBezTo>
                    <a:pt x="514484" y="406789"/>
                    <a:pt x="514202" y="519028"/>
                    <a:pt x="514343" y="925817"/>
                  </a:cubicBezTo>
                  <a:lnTo>
                    <a:pt x="0" y="914141"/>
                  </a:lnTo>
                  <a:lnTo>
                    <a:pt x="0" y="983197"/>
                  </a:lnTo>
                  <a:lnTo>
                    <a:pt x="607218" y="1126072"/>
                  </a:lnTo>
                  <a:lnTo>
                    <a:pt x="1221581" y="980816"/>
                  </a:lnTo>
                  <a:lnTo>
                    <a:pt x="1221581" y="916522"/>
                  </a:lnTo>
                  <a:lnTo>
                    <a:pt x="676275" y="916522"/>
                  </a:lnTo>
                  <a:lnTo>
                    <a:pt x="668646" y="51434"/>
                  </a:lnTo>
                  <a:lnTo>
                    <a:pt x="514343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1331640" y="1556792"/>
              <a:ext cx="360040" cy="43204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>
            <a:grpSpLocks noChangeAspect="1"/>
          </p:cNvGrpSpPr>
          <p:nvPr/>
        </p:nvGrpSpPr>
        <p:grpSpPr>
          <a:xfrm>
            <a:off x="5409819" y="1833397"/>
            <a:ext cx="820902" cy="825848"/>
            <a:chOff x="683568" y="1556792"/>
            <a:chExt cx="1710213" cy="1720517"/>
          </a:xfrm>
        </p:grpSpPr>
        <p:sp>
          <p:nvSpPr>
            <p:cNvPr id="45" name="Forma livre 44"/>
            <p:cNvSpPr/>
            <p:nvPr/>
          </p:nvSpPr>
          <p:spPr>
            <a:xfrm>
              <a:off x="683568" y="1700808"/>
              <a:ext cx="1710213" cy="1576501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68646 w 1221581"/>
                <a:gd name="connsiteY8" fmla="*/ 360040 h 1434678"/>
                <a:gd name="connsiteX9" fmla="*/ 535359 w 1221581"/>
                <a:gd name="connsiteY9" fmla="*/ 0 h 1434678"/>
                <a:gd name="connsiteX0" fmla="*/ 514343 w 1221581"/>
                <a:gd name="connsiteY0" fmla="*/ 0 h 1126072"/>
                <a:gd name="connsiteX1" fmla="*/ 535781 w 1221581"/>
                <a:gd name="connsiteY1" fmla="*/ 914141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  <a:gd name="connsiteX0" fmla="*/ 514343 w 1221581"/>
                <a:gd name="connsiteY0" fmla="*/ 0 h 1126072"/>
                <a:gd name="connsiteX1" fmla="*/ 514343 w 1221581"/>
                <a:gd name="connsiteY1" fmla="*/ 925817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581" h="1126072">
                  <a:moveTo>
                    <a:pt x="514343" y="0"/>
                  </a:moveTo>
                  <a:cubicBezTo>
                    <a:pt x="514484" y="406789"/>
                    <a:pt x="514202" y="519028"/>
                    <a:pt x="514343" y="925817"/>
                  </a:cubicBezTo>
                  <a:lnTo>
                    <a:pt x="0" y="914141"/>
                  </a:lnTo>
                  <a:lnTo>
                    <a:pt x="0" y="983197"/>
                  </a:lnTo>
                  <a:lnTo>
                    <a:pt x="607218" y="1126072"/>
                  </a:lnTo>
                  <a:lnTo>
                    <a:pt x="1221581" y="980816"/>
                  </a:lnTo>
                  <a:lnTo>
                    <a:pt x="1221581" y="916522"/>
                  </a:lnTo>
                  <a:lnTo>
                    <a:pt x="676275" y="916522"/>
                  </a:lnTo>
                  <a:lnTo>
                    <a:pt x="668646" y="51434"/>
                  </a:lnTo>
                  <a:lnTo>
                    <a:pt x="514343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1331640" y="1556792"/>
              <a:ext cx="360040" cy="43204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>
            <a:grpSpLocks noChangeAspect="1"/>
          </p:cNvGrpSpPr>
          <p:nvPr/>
        </p:nvGrpSpPr>
        <p:grpSpPr>
          <a:xfrm>
            <a:off x="5226686" y="4076278"/>
            <a:ext cx="1231354" cy="1238772"/>
            <a:chOff x="683568" y="1556792"/>
            <a:chExt cx="1710213" cy="1720517"/>
          </a:xfrm>
        </p:grpSpPr>
        <p:sp>
          <p:nvSpPr>
            <p:cNvPr id="48" name="Forma livre 47"/>
            <p:cNvSpPr/>
            <p:nvPr/>
          </p:nvSpPr>
          <p:spPr>
            <a:xfrm>
              <a:off x="683568" y="1700808"/>
              <a:ext cx="1710213" cy="1576501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68646 w 1221581"/>
                <a:gd name="connsiteY8" fmla="*/ 360040 h 1434678"/>
                <a:gd name="connsiteX9" fmla="*/ 535359 w 1221581"/>
                <a:gd name="connsiteY9" fmla="*/ 0 h 1434678"/>
                <a:gd name="connsiteX0" fmla="*/ 514343 w 1221581"/>
                <a:gd name="connsiteY0" fmla="*/ 0 h 1126072"/>
                <a:gd name="connsiteX1" fmla="*/ 535781 w 1221581"/>
                <a:gd name="connsiteY1" fmla="*/ 914141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  <a:gd name="connsiteX0" fmla="*/ 514343 w 1221581"/>
                <a:gd name="connsiteY0" fmla="*/ 0 h 1126072"/>
                <a:gd name="connsiteX1" fmla="*/ 514343 w 1221581"/>
                <a:gd name="connsiteY1" fmla="*/ 925817 h 1126072"/>
                <a:gd name="connsiteX2" fmla="*/ 0 w 1221581"/>
                <a:gd name="connsiteY2" fmla="*/ 914141 h 1126072"/>
                <a:gd name="connsiteX3" fmla="*/ 0 w 1221581"/>
                <a:gd name="connsiteY3" fmla="*/ 983197 h 1126072"/>
                <a:gd name="connsiteX4" fmla="*/ 607218 w 1221581"/>
                <a:gd name="connsiteY4" fmla="*/ 1126072 h 1126072"/>
                <a:gd name="connsiteX5" fmla="*/ 1221581 w 1221581"/>
                <a:gd name="connsiteY5" fmla="*/ 980816 h 1126072"/>
                <a:gd name="connsiteX6" fmla="*/ 1221581 w 1221581"/>
                <a:gd name="connsiteY6" fmla="*/ 916522 h 1126072"/>
                <a:gd name="connsiteX7" fmla="*/ 676275 w 1221581"/>
                <a:gd name="connsiteY7" fmla="*/ 916522 h 1126072"/>
                <a:gd name="connsiteX8" fmla="*/ 668646 w 1221581"/>
                <a:gd name="connsiteY8" fmla="*/ 51434 h 1126072"/>
                <a:gd name="connsiteX9" fmla="*/ 514343 w 1221581"/>
                <a:gd name="connsiteY9" fmla="*/ 0 h 112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581" h="1126072">
                  <a:moveTo>
                    <a:pt x="514343" y="0"/>
                  </a:moveTo>
                  <a:cubicBezTo>
                    <a:pt x="514484" y="406789"/>
                    <a:pt x="514202" y="519028"/>
                    <a:pt x="514343" y="925817"/>
                  </a:cubicBezTo>
                  <a:lnTo>
                    <a:pt x="0" y="914141"/>
                  </a:lnTo>
                  <a:lnTo>
                    <a:pt x="0" y="983197"/>
                  </a:lnTo>
                  <a:lnTo>
                    <a:pt x="607218" y="1126072"/>
                  </a:lnTo>
                  <a:lnTo>
                    <a:pt x="1221581" y="980816"/>
                  </a:lnTo>
                  <a:lnTo>
                    <a:pt x="1221581" y="916522"/>
                  </a:lnTo>
                  <a:lnTo>
                    <a:pt x="676275" y="916522"/>
                  </a:lnTo>
                  <a:lnTo>
                    <a:pt x="668646" y="51434"/>
                  </a:lnTo>
                  <a:lnTo>
                    <a:pt x="514343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1331640" y="1556792"/>
              <a:ext cx="360040" cy="43204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51" name="Conector de seta reta 50"/>
          <p:cNvCxnSpPr/>
          <p:nvPr/>
        </p:nvCxnSpPr>
        <p:spPr>
          <a:xfrm rot="5400000" flipH="1" flipV="1">
            <a:off x="2601400" y="3608623"/>
            <a:ext cx="410445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>
            <a:off x="4653231" y="5661248"/>
            <a:ext cx="295232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ângulo 56"/>
          <p:cNvSpPr/>
          <p:nvPr/>
        </p:nvSpPr>
        <p:spPr>
          <a:xfrm>
            <a:off x="5517328" y="5733256"/>
            <a:ext cx="1964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58" name="Retângulo 57"/>
          <p:cNvSpPr>
            <a:spLocks noChangeAspect="1"/>
          </p:cNvSpPr>
          <p:nvPr/>
        </p:nvSpPr>
        <p:spPr>
          <a:xfrm rot="-5400000">
            <a:off x="3317025" y="2676180"/>
            <a:ext cx="2146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6309416" y="1988046"/>
            <a:ext cx="129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↑ viscosidade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6309416" y="4385796"/>
            <a:ext cx="129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↓ viscosidade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FC7B626D-D550-498E-9288-21464BC241CE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Efeito do material da geometria...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Aço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baixo coeficiente de expansão térmica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compatível com a maioria das amostras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mais resistente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grandes efeitos inerciais</a:t>
            </a:r>
            <a:endParaRPr lang="pt-P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A644F95-814C-4778-BB70-984864F9147A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Efeito do material da geometria...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Aço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baixo coeficiente de expansão térmica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compatível com a maioria das amostras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mais resistente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grandes efeitos inerciais</a:t>
            </a:r>
            <a:endParaRPr lang="pt-PT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Alumínio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elevado coeficiente de expansão térmica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menos resistente que o aço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pode apresentar compatibilidade química com algum material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pequenos efeitos inerciais</a:t>
            </a:r>
          </a:p>
          <a:p>
            <a:pPr algn="just"/>
            <a:endParaRPr lang="pt-P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F9C7825-F82C-4AD3-AE4B-3C487444CED9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Efeito do material da geometria...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Aço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baixo coeficiente de expansão térmica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compatível com a maioria das amostras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mais resistente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grandes efeitos inerciais</a:t>
            </a:r>
            <a:endParaRPr lang="pt-PT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Alumínio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elevado coeficiente de expansão térmica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menos resistente que o aço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pode apresentar compatibilidade química com algum material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pequenos efeitos inerciais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Acrílico ou policarbonato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efeitos inerciais quase nulos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somente utilizada para materiais com baixa viscosidade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pt-P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não pode ser utilizado em temperaturas maiores que 40°C.</a:t>
            </a:r>
            <a:endParaRPr lang="pt-PT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t-P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663E955-6945-4BBA-BB7E-243433C3D42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Efeito do ângulo (cone – placa)...</a:t>
            </a:r>
          </a:p>
          <a:p>
            <a:pPr algn="just"/>
            <a:endParaRPr lang="pt-P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Para maiores ângulos a velocidade dificilmente é controlada;</a:t>
            </a:r>
          </a:p>
          <a:p>
            <a:pPr lvl="0" algn="just">
              <a:buFont typeface="Wingdings" pitchFamily="2" charset="2"/>
              <a:buChar char="Ø"/>
              <a:defRPr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Ângulo de 4° é ideal para ensaio de relaxação;</a:t>
            </a:r>
          </a:p>
          <a:p>
            <a:pPr lvl="0" algn="just">
              <a:buFont typeface="Wingdings" pitchFamily="2" charset="2"/>
              <a:buChar char="Ø"/>
              <a:defRPr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  <a:defRPr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Menores ângulos geram maiores cisalhamentos.</a:t>
            </a:r>
          </a:p>
          <a:p>
            <a:pPr algn="just"/>
            <a:endParaRPr lang="pt-P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309EC6D-E76E-4B1C-A138-0A625271AFE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/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Deve-se ter em mente 4 questões: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127714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Qual a situação real que se espera recriar?</a:t>
            </a: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Que tipo de material estará sendo avaliado?</a:t>
            </a: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lvl="2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Que tipo de informação pretende-se obter?</a:t>
            </a: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  <a:p>
            <a:pPr lvl="3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Quais as características das amostras/supensões?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74A2AF-3CE1-40C8-8F33-80C5C54AEEA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Escolha da geometria adequada para o ensaio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2852936"/>
            <a:ext cx="8715436" cy="1296144"/>
          </a:xfrm>
        </p:spPr>
        <p:txBody>
          <a:bodyPr>
            <a:noAutofit/>
          </a:bodyPr>
          <a:lstStyle/>
          <a:p>
            <a:r>
              <a:rPr lang="pt-BR" sz="4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Problemas freqüentes durante os ensaios / análises</a:t>
            </a:r>
            <a:endParaRPr lang="pt-PT" sz="4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41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Erro no ajuste do zero do equipamento</a:t>
            </a:r>
          </a:p>
          <a:p>
            <a:pPr algn="just">
              <a:spcBef>
                <a:spcPct val="20000"/>
              </a:spcBef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EBF7BC2-F049-4E87-9A1B-8B80A733B7D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Erro no ajuste do zero do equipamento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fluidos ‘newtonianos’</a:t>
            </a:r>
          </a:p>
          <a:p>
            <a:pPr lvl="2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, tendência = linha reta passando pela origem</a:t>
            </a:r>
          </a:p>
          <a:p>
            <a:pPr algn="just">
              <a:spcBef>
                <a:spcPct val="20000"/>
              </a:spcBef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528048" y="6165304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- 5% de deslocamento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2309744"/>
            <a:ext cx="4911726" cy="313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6528049" y="5805264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Curvas paralelas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5989" r="44680" b="22561"/>
          <a:stretch>
            <a:fillRect/>
          </a:stretch>
        </p:blipFill>
        <p:spPr bwMode="auto">
          <a:xfrm>
            <a:off x="9048328" y="3140968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4716792" y="2060848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Fluido com </a:t>
            </a:r>
            <a:r>
              <a:rPr lang="pt-BR" dirty="0">
                <a:latin typeface="Symbol" pitchFamily="18" charset="2"/>
                <a:cs typeface="Times New Roman" pitchFamily="18" charset="0"/>
              </a:rPr>
              <a:t>h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.s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14345" y="147415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659DD11-4223-4B96-A5A4-BBDC3E8DCC2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2309744"/>
            <a:ext cx="4911726" cy="313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Erro no ajuste do zero do equipamento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fluidos ‘newtonianos’</a:t>
            </a:r>
          </a:p>
          <a:p>
            <a:pPr lvl="2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, tendência = linha reta passando pela origem</a:t>
            </a:r>
          </a:p>
          <a:p>
            <a:pPr algn="just">
              <a:spcBef>
                <a:spcPct val="20000"/>
              </a:spcBef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28049" y="6165304"/>
            <a:ext cx="4195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- 40% de diferença do valor verdadeiro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14345" y="147415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16792" y="2060848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Fluido com </a:t>
            </a:r>
            <a:r>
              <a:rPr lang="pt-BR" dirty="0">
                <a:latin typeface="Symbol" pitchFamily="18" charset="2"/>
                <a:cs typeface="Times New Roman" pitchFamily="18" charset="0"/>
              </a:rPr>
              <a:t>h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.s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3015A6D-1470-45AF-8D33-B137065FF2F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2309744"/>
            <a:ext cx="4911726" cy="313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Erro no ajuste do zero do equipamento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fluidos ‘newtonianos’</a:t>
            </a:r>
          </a:p>
          <a:p>
            <a:pPr lvl="2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s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pt-PT" sz="2000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pt-PT" sz="2000" dirty="0">
                <a:latin typeface="Times New Roman" pitchFamily="18" charset="0"/>
                <a:cs typeface="Times New Roman" pitchFamily="18" charset="0"/>
              </a:rPr>
              <a:t>, tendência = linha reta passando pela origem</a:t>
            </a:r>
          </a:p>
          <a:p>
            <a:pPr algn="just">
              <a:spcBef>
                <a:spcPct val="20000"/>
              </a:spcBef>
              <a:defRPr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28049" y="6165304"/>
            <a:ext cx="4195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- 40% de diferença do valor verdadeiro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14345" y="147415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16792" y="2060848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Fluido com </a:t>
            </a:r>
            <a:r>
              <a:rPr lang="pt-BR" dirty="0">
                <a:latin typeface="Symbol" pitchFamily="18" charset="2"/>
                <a:cs typeface="Times New Roman" pitchFamily="18" charset="0"/>
              </a:rPr>
              <a:t>h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.s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13992" y="3140969"/>
            <a:ext cx="8791189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 pequeno erro no ajuste do zero do equipamento resulta em valores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 viscosidade extremamente incorretos, principalmente em baixas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taxas de cisalhamento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FC510A1-C580-499B-AB41-C676B290C99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CC84411-0A00-4DAB-B8CB-9E3A202FA61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88719" y="923636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14" name="Forma livre 1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70DA34F-0C41-4624-B982-7C6D560A7C71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88719" y="923636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14" name="Forma livre 1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ector de seta reta 46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7608168" y="4221088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72" name="CaixaDeTexto 71"/>
          <p:cNvSpPr txBox="1"/>
          <p:nvPr/>
        </p:nvSpPr>
        <p:spPr>
          <a:xfrm rot="-5400000">
            <a:off x="4903811" y="2827275"/>
            <a:ext cx="214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5701F7-20D3-44D5-AC72-031C6B3B67C9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/>
          <p:cNvSpPr/>
          <p:nvPr/>
        </p:nvSpPr>
        <p:spPr>
          <a:xfrm>
            <a:off x="7176120" y="2060848"/>
            <a:ext cx="1008112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/>
          <p:cNvSpPr/>
          <p:nvPr/>
        </p:nvSpPr>
        <p:spPr>
          <a:xfrm>
            <a:off x="6168008" y="2060848"/>
            <a:ext cx="1008112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88719" y="923636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14" name="Forma livre 1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ector de seta reta 46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a livre 52"/>
          <p:cNvSpPr/>
          <p:nvPr/>
        </p:nvSpPr>
        <p:spPr>
          <a:xfrm>
            <a:off x="6170429" y="2552102"/>
            <a:ext cx="2881741" cy="1669024"/>
          </a:xfrm>
          <a:custGeom>
            <a:avLst/>
            <a:gdLst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998921 w 2796363"/>
              <a:gd name="connsiteY2" fmla="*/ 542261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373844 w 2796363"/>
              <a:gd name="connsiteY5" fmla="*/ 112156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85730"/>
              <a:gd name="connsiteY0" fmla="*/ 1512206 h 1512206"/>
              <a:gd name="connsiteX1" fmla="*/ 1073888 w 2785730"/>
              <a:gd name="connsiteY1" fmla="*/ 948680 h 1512206"/>
              <a:gd name="connsiteX2" fmla="*/ 2157820 w 2785730"/>
              <a:gd name="connsiteY2" fmla="*/ 360040 h 1512206"/>
              <a:gd name="connsiteX3" fmla="*/ 2785730 w 2785730"/>
              <a:gd name="connsiteY3" fmla="*/ 76810 h 1512206"/>
              <a:gd name="connsiteX4" fmla="*/ 2661876 w 2785730"/>
              <a:gd name="connsiteY4" fmla="*/ 0 h 1512206"/>
              <a:gd name="connsiteX5" fmla="*/ 2373844 w 2785730"/>
              <a:gd name="connsiteY5" fmla="*/ 72008 h 1512206"/>
              <a:gd name="connsiteX6" fmla="*/ 2179674 w 2785730"/>
              <a:gd name="connsiteY6" fmla="*/ 278829 h 1512206"/>
              <a:gd name="connsiteX7" fmla="*/ 2085812 w 2785730"/>
              <a:gd name="connsiteY7" fmla="*/ 360040 h 1512206"/>
              <a:gd name="connsiteX8" fmla="*/ 1403498 w 2785730"/>
              <a:gd name="connsiteY8" fmla="*/ 757294 h 1512206"/>
              <a:gd name="connsiteX9" fmla="*/ 925032 w 2785730"/>
              <a:gd name="connsiteY9" fmla="*/ 969945 h 1512206"/>
              <a:gd name="connsiteX10" fmla="*/ 0 w 2785730"/>
              <a:gd name="connsiteY10" fmla="*/ 1512206 h 1512206"/>
              <a:gd name="connsiteX0" fmla="*/ 0 w 2785730"/>
              <a:gd name="connsiteY0" fmla="*/ 1584214 h 1584214"/>
              <a:gd name="connsiteX1" fmla="*/ 1073888 w 2785730"/>
              <a:gd name="connsiteY1" fmla="*/ 1020688 h 1584214"/>
              <a:gd name="connsiteX2" fmla="*/ 2157820 w 2785730"/>
              <a:gd name="connsiteY2" fmla="*/ 432048 h 1584214"/>
              <a:gd name="connsiteX3" fmla="*/ 2785730 w 2785730"/>
              <a:gd name="connsiteY3" fmla="*/ 148818 h 1584214"/>
              <a:gd name="connsiteX4" fmla="*/ 2733884 w 2785730"/>
              <a:gd name="connsiteY4" fmla="*/ 0 h 1584214"/>
              <a:gd name="connsiteX5" fmla="*/ 2373844 w 2785730"/>
              <a:gd name="connsiteY5" fmla="*/ 144016 h 1584214"/>
              <a:gd name="connsiteX6" fmla="*/ 2179674 w 2785730"/>
              <a:gd name="connsiteY6" fmla="*/ 350837 h 1584214"/>
              <a:gd name="connsiteX7" fmla="*/ 2085812 w 2785730"/>
              <a:gd name="connsiteY7" fmla="*/ 432048 h 1584214"/>
              <a:gd name="connsiteX8" fmla="*/ 1403498 w 2785730"/>
              <a:gd name="connsiteY8" fmla="*/ 829302 h 1584214"/>
              <a:gd name="connsiteX9" fmla="*/ 925032 w 2785730"/>
              <a:gd name="connsiteY9" fmla="*/ 1041953 h 1584214"/>
              <a:gd name="connsiteX10" fmla="*/ 0 w 2785730"/>
              <a:gd name="connsiteY10" fmla="*/ 1584214 h 15842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403498 w 2881741"/>
              <a:gd name="connsiteY8" fmla="*/ 830102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509748 w 2881741"/>
              <a:gd name="connsiteY8" fmla="*/ 720880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657022 h 1657022"/>
              <a:gd name="connsiteX1" fmla="*/ 1073888 w 2881741"/>
              <a:gd name="connsiteY1" fmla="*/ 1093496 h 1657022"/>
              <a:gd name="connsiteX2" fmla="*/ 2157820 w 2881741"/>
              <a:gd name="connsiteY2" fmla="*/ 504856 h 1657022"/>
              <a:gd name="connsiteX3" fmla="*/ 2785730 w 2881741"/>
              <a:gd name="connsiteY3" fmla="*/ 221626 h 1657022"/>
              <a:gd name="connsiteX4" fmla="*/ 2805892 w 2881741"/>
              <a:gd name="connsiteY4" fmla="*/ 800 h 1657022"/>
              <a:gd name="connsiteX5" fmla="*/ 2373844 w 2881741"/>
              <a:gd name="connsiteY5" fmla="*/ 216824 h 1657022"/>
              <a:gd name="connsiteX6" fmla="*/ 2179674 w 2881741"/>
              <a:gd name="connsiteY6" fmla="*/ 423645 h 1657022"/>
              <a:gd name="connsiteX7" fmla="*/ 2085812 w 2881741"/>
              <a:gd name="connsiteY7" fmla="*/ 504856 h 1657022"/>
              <a:gd name="connsiteX8" fmla="*/ 1509748 w 2881741"/>
              <a:gd name="connsiteY8" fmla="*/ 792888 h 1657022"/>
              <a:gd name="connsiteX9" fmla="*/ 925032 w 2881741"/>
              <a:gd name="connsiteY9" fmla="*/ 1114761 h 1657022"/>
              <a:gd name="connsiteX10" fmla="*/ 0 w 2881741"/>
              <a:gd name="connsiteY10" fmla="*/ 1657022 h 1657022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79674 w 2881741"/>
              <a:gd name="connsiteY6" fmla="*/ 435647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13804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1741" h="1669024">
                <a:moveTo>
                  <a:pt x="0" y="1669024"/>
                </a:moveTo>
                <a:lnTo>
                  <a:pt x="1073888" y="1105498"/>
                </a:lnTo>
                <a:lnTo>
                  <a:pt x="2157820" y="516858"/>
                </a:lnTo>
                <a:lnTo>
                  <a:pt x="2785730" y="233628"/>
                </a:lnTo>
                <a:cubicBezTo>
                  <a:pt x="2881741" y="161620"/>
                  <a:pt x="2874540" y="25604"/>
                  <a:pt x="2805892" y="12802"/>
                </a:cubicBezTo>
                <a:cubicBezTo>
                  <a:pt x="2737244" y="0"/>
                  <a:pt x="2466212" y="98345"/>
                  <a:pt x="2373844" y="156818"/>
                </a:cubicBezTo>
                <a:lnTo>
                  <a:pt x="2157820" y="372842"/>
                </a:lnTo>
                <a:lnTo>
                  <a:pt x="2013804" y="516858"/>
                </a:lnTo>
                <a:lnTo>
                  <a:pt x="1509748" y="804890"/>
                </a:lnTo>
                <a:lnTo>
                  <a:pt x="925032" y="1126763"/>
                </a:lnTo>
                <a:lnTo>
                  <a:pt x="0" y="166902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de seta reta 54"/>
          <p:cNvCxnSpPr/>
          <p:nvPr/>
        </p:nvCxnSpPr>
        <p:spPr>
          <a:xfrm flipV="1">
            <a:off x="6600056" y="4005064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7608168" y="3501008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V="1">
            <a:off x="8544272" y="2996952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rot="10800000" flipV="1">
            <a:off x="6384032" y="3717032"/>
            <a:ext cx="360040" cy="2076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rot="10800000" flipV="1">
            <a:off x="7248130" y="3285460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rot="10800000" flipV="1">
            <a:off x="8400257" y="2564904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7608168" y="4221088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72" name="CaixaDeTexto 71"/>
          <p:cNvSpPr txBox="1"/>
          <p:nvPr/>
        </p:nvSpPr>
        <p:spPr>
          <a:xfrm rot="-5400000">
            <a:off x="4903811" y="2827275"/>
            <a:ext cx="214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847529" y="4437112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Baixas taxas de cisalhamento</a:t>
            </a:r>
          </a:p>
        </p:txBody>
      </p:sp>
      <p:sp>
        <p:nvSpPr>
          <p:cNvPr id="26" name="Forma livre 25"/>
          <p:cNvSpPr/>
          <p:nvPr/>
        </p:nvSpPr>
        <p:spPr>
          <a:xfrm>
            <a:off x="3143673" y="2420889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Retângulo 69"/>
          <p:cNvSpPr/>
          <p:nvPr/>
        </p:nvSpPr>
        <p:spPr>
          <a:xfrm>
            <a:off x="7176120" y="2060848"/>
            <a:ext cx="20162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76704F8B-9298-4E6C-BFBB-F995DE35A4D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640285" y="2924944"/>
            <a:ext cx="1567542" cy="1372586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09265 w 1567542"/>
              <a:gd name="connsiteY1" fmla="*/ 10522 h 1056904"/>
              <a:gd name="connsiteX2" fmla="*/ 154379 w 1567542"/>
              <a:gd name="connsiteY2" fmla="*/ 11875 h 1056904"/>
              <a:gd name="connsiteX3" fmla="*/ 272966 w 1567542"/>
              <a:gd name="connsiteY3" fmla="*/ 764438 h 1056904"/>
              <a:gd name="connsiteX4" fmla="*/ 788719 w 1567542"/>
              <a:gd name="connsiteY4" fmla="*/ 923636 h 1056904"/>
              <a:gd name="connsiteX5" fmla="*/ 1395045 w 1567542"/>
              <a:gd name="connsiteY5" fmla="*/ 728696 h 1056904"/>
              <a:gd name="connsiteX6" fmla="*/ 1401288 w 1567542"/>
              <a:gd name="connsiteY6" fmla="*/ 0 h 1056904"/>
              <a:gd name="connsiteX7" fmla="*/ 1543792 w 1567542"/>
              <a:gd name="connsiteY7" fmla="*/ 0 h 1056904"/>
              <a:gd name="connsiteX8" fmla="*/ 1567542 w 1567542"/>
              <a:gd name="connsiteY8" fmla="*/ 1056904 h 1056904"/>
              <a:gd name="connsiteX9" fmla="*/ 11875 w 1567542"/>
              <a:gd name="connsiteY9" fmla="*/ 1056904 h 1056904"/>
              <a:gd name="connsiteX10" fmla="*/ 0 w 1567542"/>
              <a:gd name="connsiteY10" fmla="*/ 11875 h 1056904"/>
              <a:gd name="connsiteX0" fmla="*/ 0 w 1567542"/>
              <a:gd name="connsiteY0" fmla="*/ 70392 h 1115421"/>
              <a:gd name="connsiteX1" fmla="*/ 71339 w 1567542"/>
              <a:gd name="connsiteY1" fmla="*/ 0 h 1115421"/>
              <a:gd name="connsiteX2" fmla="*/ 154379 w 1567542"/>
              <a:gd name="connsiteY2" fmla="*/ 70392 h 1115421"/>
              <a:gd name="connsiteX3" fmla="*/ 272966 w 1567542"/>
              <a:gd name="connsiteY3" fmla="*/ 822955 h 1115421"/>
              <a:gd name="connsiteX4" fmla="*/ 788719 w 1567542"/>
              <a:gd name="connsiteY4" fmla="*/ 982153 h 1115421"/>
              <a:gd name="connsiteX5" fmla="*/ 1395045 w 1567542"/>
              <a:gd name="connsiteY5" fmla="*/ 787213 h 1115421"/>
              <a:gd name="connsiteX6" fmla="*/ 1401288 w 1567542"/>
              <a:gd name="connsiteY6" fmla="*/ 58517 h 1115421"/>
              <a:gd name="connsiteX7" fmla="*/ 1543792 w 1567542"/>
              <a:gd name="connsiteY7" fmla="*/ 58517 h 1115421"/>
              <a:gd name="connsiteX8" fmla="*/ 1567542 w 1567542"/>
              <a:gd name="connsiteY8" fmla="*/ 1115421 h 1115421"/>
              <a:gd name="connsiteX9" fmla="*/ 11875 w 1567542"/>
              <a:gd name="connsiteY9" fmla="*/ 1115421 h 1115421"/>
              <a:gd name="connsiteX10" fmla="*/ 0 w 1567542"/>
              <a:gd name="connsiteY10" fmla="*/ 70392 h 1115421"/>
              <a:gd name="connsiteX0" fmla="*/ 0 w 1567542"/>
              <a:gd name="connsiteY0" fmla="*/ 70392 h 1115421"/>
              <a:gd name="connsiteX1" fmla="*/ 71339 w 1567542"/>
              <a:gd name="connsiteY1" fmla="*/ 0 h 1115421"/>
              <a:gd name="connsiteX2" fmla="*/ 154379 w 1567542"/>
              <a:gd name="connsiteY2" fmla="*/ 70392 h 1115421"/>
              <a:gd name="connsiteX3" fmla="*/ 272966 w 1567542"/>
              <a:gd name="connsiteY3" fmla="*/ 822955 h 1115421"/>
              <a:gd name="connsiteX4" fmla="*/ 788719 w 1567542"/>
              <a:gd name="connsiteY4" fmla="*/ 982153 h 1115421"/>
              <a:gd name="connsiteX5" fmla="*/ 1395045 w 1567542"/>
              <a:gd name="connsiteY5" fmla="*/ 787213 h 1115421"/>
              <a:gd name="connsiteX6" fmla="*/ 1401288 w 1567542"/>
              <a:gd name="connsiteY6" fmla="*/ 58517 h 1115421"/>
              <a:gd name="connsiteX7" fmla="*/ 1458640 w 1567542"/>
              <a:gd name="connsiteY7" fmla="*/ 56138 h 1115421"/>
              <a:gd name="connsiteX8" fmla="*/ 1543792 w 1567542"/>
              <a:gd name="connsiteY8" fmla="*/ 58517 h 1115421"/>
              <a:gd name="connsiteX9" fmla="*/ 1567542 w 1567542"/>
              <a:gd name="connsiteY9" fmla="*/ 1115421 h 1115421"/>
              <a:gd name="connsiteX10" fmla="*/ 11875 w 1567542"/>
              <a:gd name="connsiteY10" fmla="*/ 1115421 h 1115421"/>
              <a:gd name="connsiteX11" fmla="*/ 0 w 1567542"/>
              <a:gd name="connsiteY11" fmla="*/ 70392 h 1115421"/>
              <a:gd name="connsiteX0" fmla="*/ 0 w 1567542"/>
              <a:gd name="connsiteY0" fmla="*/ 70392 h 1115421"/>
              <a:gd name="connsiteX1" fmla="*/ 71339 w 1567542"/>
              <a:gd name="connsiteY1" fmla="*/ 0 h 1115421"/>
              <a:gd name="connsiteX2" fmla="*/ 154379 w 1567542"/>
              <a:gd name="connsiteY2" fmla="*/ 70392 h 1115421"/>
              <a:gd name="connsiteX3" fmla="*/ 272966 w 1567542"/>
              <a:gd name="connsiteY3" fmla="*/ 822955 h 1115421"/>
              <a:gd name="connsiteX4" fmla="*/ 788719 w 1567542"/>
              <a:gd name="connsiteY4" fmla="*/ 982153 h 1115421"/>
              <a:gd name="connsiteX5" fmla="*/ 1395045 w 1567542"/>
              <a:gd name="connsiteY5" fmla="*/ 787213 h 1115421"/>
              <a:gd name="connsiteX6" fmla="*/ 1401288 w 1567542"/>
              <a:gd name="connsiteY6" fmla="*/ 58517 h 1115421"/>
              <a:gd name="connsiteX7" fmla="*/ 1511499 w 1567542"/>
              <a:gd name="connsiteY7" fmla="*/ 0 h 1115421"/>
              <a:gd name="connsiteX8" fmla="*/ 1543792 w 1567542"/>
              <a:gd name="connsiteY8" fmla="*/ 58517 h 1115421"/>
              <a:gd name="connsiteX9" fmla="*/ 1567542 w 1567542"/>
              <a:gd name="connsiteY9" fmla="*/ 1115421 h 1115421"/>
              <a:gd name="connsiteX10" fmla="*/ 11875 w 1567542"/>
              <a:gd name="connsiteY10" fmla="*/ 1115421 h 1115421"/>
              <a:gd name="connsiteX11" fmla="*/ 0 w 1567542"/>
              <a:gd name="connsiteY11" fmla="*/ 70392 h 111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7542" h="1115421">
                <a:moveTo>
                  <a:pt x="0" y="70392"/>
                </a:moveTo>
                <a:lnTo>
                  <a:pt x="71339" y="0"/>
                </a:lnTo>
                <a:lnTo>
                  <a:pt x="154379" y="70392"/>
                </a:lnTo>
                <a:lnTo>
                  <a:pt x="272966" y="822955"/>
                </a:lnTo>
                <a:lnTo>
                  <a:pt x="788719" y="982153"/>
                </a:lnTo>
                <a:lnTo>
                  <a:pt x="1395045" y="787213"/>
                </a:lnTo>
                <a:lnTo>
                  <a:pt x="1401288" y="58517"/>
                </a:lnTo>
                <a:lnTo>
                  <a:pt x="1511499" y="0"/>
                </a:lnTo>
                <a:lnTo>
                  <a:pt x="1543792" y="58517"/>
                </a:lnTo>
                <a:lnTo>
                  <a:pt x="1567542" y="1115421"/>
                </a:lnTo>
                <a:lnTo>
                  <a:pt x="11875" y="1115421"/>
                </a:lnTo>
                <a:lnTo>
                  <a:pt x="0" y="7039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14" name="Forma livre 1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orma livre 44"/>
          <p:cNvSpPr/>
          <p:nvPr/>
        </p:nvSpPr>
        <p:spPr>
          <a:xfrm>
            <a:off x="3143673" y="2420889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847529" y="4437112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Médias taxas de cisalhamento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176120" y="2060848"/>
            <a:ext cx="1008112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6168008" y="2060848"/>
            <a:ext cx="1008112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rma livre 23"/>
          <p:cNvSpPr/>
          <p:nvPr/>
        </p:nvSpPr>
        <p:spPr>
          <a:xfrm>
            <a:off x="6170429" y="2552102"/>
            <a:ext cx="2881741" cy="1669024"/>
          </a:xfrm>
          <a:custGeom>
            <a:avLst/>
            <a:gdLst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998921 w 2796363"/>
              <a:gd name="connsiteY2" fmla="*/ 542261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373844 w 2796363"/>
              <a:gd name="connsiteY5" fmla="*/ 112156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85730"/>
              <a:gd name="connsiteY0" fmla="*/ 1512206 h 1512206"/>
              <a:gd name="connsiteX1" fmla="*/ 1073888 w 2785730"/>
              <a:gd name="connsiteY1" fmla="*/ 948680 h 1512206"/>
              <a:gd name="connsiteX2" fmla="*/ 2157820 w 2785730"/>
              <a:gd name="connsiteY2" fmla="*/ 360040 h 1512206"/>
              <a:gd name="connsiteX3" fmla="*/ 2785730 w 2785730"/>
              <a:gd name="connsiteY3" fmla="*/ 76810 h 1512206"/>
              <a:gd name="connsiteX4" fmla="*/ 2661876 w 2785730"/>
              <a:gd name="connsiteY4" fmla="*/ 0 h 1512206"/>
              <a:gd name="connsiteX5" fmla="*/ 2373844 w 2785730"/>
              <a:gd name="connsiteY5" fmla="*/ 72008 h 1512206"/>
              <a:gd name="connsiteX6" fmla="*/ 2179674 w 2785730"/>
              <a:gd name="connsiteY6" fmla="*/ 278829 h 1512206"/>
              <a:gd name="connsiteX7" fmla="*/ 2085812 w 2785730"/>
              <a:gd name="connsiteY7" fmla="*/ 360040 h 1512206"/>
              <a:gd name="connsiteX8" fmla="*/ 1403498 w 2785730"/>
              <a:gd name="connsiteY8" fmla="*/ 757294 h 1512206"/>
              <a:gd name="connsiteX9" fmla="*/ 925032 w 2785730"/>
              <a:gd name="connsiteY9" fmla="*/ 969945 h 1512206"/>
              <a:gd name="connsiteX10" fmla="*/ 0 w 2785730"/>
              <a:gd name="connsiteY10" fmla="*/ 1512206 h 1512206"/>
              <a:gd name="connsiteX0" fmla="*/ 0 w 2785730"/>
              <a:gd name="connsiteY0" fmla="*/ 1584214 h 1584214"/>
              <a:gd name="connsiteX1" fmla="*/ 1073888 w 2785730"/>
              <a:gd name="connsiteY1" fmla="*/ 1020688 h 1584214"/>
              <a:gd name="connsiteX2" fmla="*/ 2157820 w 2785730"/>
              <a:gd name="connsiteY2" fmla="*/ 432048 h 1584214"/>
              <a:gd name="connsiteX3" fmla="*/ 2785730 w 2785730"/>
              <a:gd name="connsiteY3" fmla="*/ 148818 h 1584214"/>
              <a:gd name="connsiteX4" fmla="*/ 2733884 w 2785730"/>
              <a:gd name="connsiteY4" fmla="*/ 0 h 1584214"/>
              <a:gd name="connsiteX5" fmla="*/ 2373844 w 2785730"/>
              <a:gd name="connsiteY5" fmla="*/ 144016 h 1584214"/>
              <a:gd name="connsiteX6" fmla="*/ 2179674 w 2785730"/>
              <a:gd name="connsiteY6" fmla="*/ 350837 h 1584214"/>
              <a:gd name="connsiteX7" fmla="*/ 2085812 w 2785730"/>
              <a:gd name="connsiteY7" fmla="*/ 432048 h 1584214"/>
              <a:gd name="connsiteX8" fmla="*/ 1403498 w 2785730"/>
              <a:gd name="connsiteY8" fmla="*/ 829302 h 1584214"/>
              <a:gd name="connsiteX9" fmla="*/ 925032 w 2785730"/>
              <a:gd name="connsiteY9" fmla="*/ 1041953 h 1584214"/>
              <a:gd name="connsiteX10" fmla="*/ 0 w 2785730"/>
              <a:gd name="connsiteY10" fmla="*/ 1584214 h 15842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403498 w 2881741"/>
              <a:gd name="connsiteY8" fmla="*/ 830102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509748 w 2881741"/>
              <a:gd name="connsiteY8" fmla="*/ 720880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657022 h 1657022"/>
              <a:gd name="connsiteX1" fmla="*/ 1073888 w 2881741"/>
              <a:gd name="connsiteY1" fmla="*/ 1093496 h 1657022"/>
              <a:gd name="connsiteX2" fmla="*/ 2157820 w 2881741"/>
              <a:gd name="connsiteY2" fmla="*/ 504856 h 1657022"/>
              <a:gd name="connsiteX3" fmla="*/ 2785730 w 2881741"/>
              <a:gd name="connsiteY3" fmla="*/ 221626 h 1657022"/>
              <a:gd name="connsiteX4" fmla="*/ 2805892 w 2881741"/>
              <a:gd name="connsiteY4" fmla="*/ 800 h 1657022"/>
              <a:gd name="connsiteX5" fmla="*/ 2373844 w 2881741"/>
              <a:gd name="connsiteY5" fmla="*/ 216824 h 1657022"/>
              <a:gd name="connsiteX6" fmla="*/ 2179674 w 2881741"/>
              <a:gd name="connsiteY6" fmla="*/ 423645 h 1657022"/>
              <a:gd name="connsiteX7" fmla="*/ 2085812 w 2881741"/>
              <a:gd name="connsiteY7" fmla="*/ 504856 h 1657022"/>
              <a:gd name="connsiteX8" fmla="*/ 1509748 w 2881741"/>
              <a:gd name="connsiteY8" fmla="*/ 792888 h 1657022"/>
              <a:gd name="connsiteX9" fmla="*/ 925032 w 2881741"/>
              <a:gd name="connsiteY9" fmla="*/ 1114761 h 1657022"/>
              <a:gd name="connsiteX10" fmla="*/ 0 w 2881741"/>
              <a:gd name="connsiteY10" fmla="*/ 1657022 h 1657022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79674 w 2881741"/>
              <a:gd name="connsiteY6" fmla="*/ 435647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13804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1741" h="1669024">
                <a:moveTo>
                  <a:pt x="0" y="1669024"/>
                </a:moveTo>
                <a:lnTo>
                  <a:pt x="1073888" y="1105498"/>
                </a:lnTo>
                <a:lnTo>
                  <a:pt x="2157820" y="516858"/>
                </a:lnTo>
                <a:lnTo>
                  <a:pt x="2785730" y="233628"/>
                </a:lnTo>
                <a:cubicBezTo>
                  <a:pt x="2881741" y="161620"/>
                  <a:pt x="2874540" y="25604"/>
                  <a:pt x="2805892" y="12802"/>
                </a:cubicBezTo>
                <a:cubicBezTo>
                  <a:pt x="2737244" y="0"/>
                  <a:pt x="2466212" y="98345"/>
                  <a:pt x="2373844" y="156818"/>
                </a:cubicBezTo>
                <a:lnTo>
                  <a:pt x="2157820" y="372842"/>
                </a:lnTo>
                <a:lnTo>
                  <a:pt x="2013804" y="516858"/>
                </a:lnTo>
                <a:lnTo>
                  <a:pt x="1509748" y="804890"/>
                </a:lnTo>
                <a:lnTo>
                  <a:pt x="925032" y="1126763"/>
                </a:lnTo>
                <a:lnTo>
                  <a:pt x="0" y="166902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/>
          <p:cNvCxnSpPr/>
          <p:nvPr/>
        </p:nvCxnSpPr>
        <p:spPr>
          <a:xfrm flipV="1">
            <a:off x="6600056" y="4005064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7608168" y="3501008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8544272" y="2996952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10800000" flipV="1">
            <a:off x="6384032" y="3717032"/>
            <a:ext cx="360040" cy="2076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10800000" flipV="1">
            <a:off x="7248130" y="3285460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0800000" flipV="1">
            <a:off x="8400257" y="2564904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7608168" y="4221088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32" name="CaixaDeTexto 31"/>
          <p:cNvSpPr txBox="1"/>
          <p:nvPr/>
        </p:nvSpPr>
        <p:spPr>
          <a:xfrm rot="-5400000">
            <a:off x="4903811" y="2827275"/>
            <a:ext cx="214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8184232" y="2060848"/>
            <a:ext cx="1008112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7E51182F-32C4-412D-BCB9-DCDAE7632CF1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2639617" y="2663399"/>
            <a:ext cx="1568210" cy="1634130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0540 w 1567542"/>
              <a:gd name="connsiteY2" fmla="*/ 16328 h 1056904"/>
              <a:gd name="connsiteX3" fmla="*/ 272966 w 1567542"/>
              <a:gd name="connsiteY3" fmla="*/ 764438 h 1056904"/>
              <a:gd name="connsiteX4" fmla="*/ 788719 w 1567542"/>
              <a:gd name="connsiteY4" fmla="*/ 923636 h 1056904"/>
              <a:gd name="connsiteX5" fmla="*/ 1395045 w 1567542"/>
              <a:gd name="connsiteY5" fmla="*/ 728696 h 1056904"/>
              <a:gd name="connsiteX6" fmla="*/ 1401288 w 1567542"/>
              <a:gd name="connsiteY6" fmla="*/ 0 h 1056904"/>
              <a:gd name="connsiteX7" fmla="*/ 1543792 w 1567542"/>
              <a:gd name="connsiteY7" fmla="*/ 0 h 1056904"/>
              <a:gd name="connsiteX8" fmla="*/ 1567542 w 1567542"/>
              <a:gd name="connsiteY8" fmla="*/ 1056904 h 1056904"/>
              <a:gd name="connsiteX9" fmla="*/ 11875 w 1567542"/>
              <a:gd name="connsiteY9" fmla="*/ 1056904 h 1056904"/>
              <a:gd name="connsiteX10" fmla="*/ 0 w 1567542"/>
              <a:gd name="connsiteY10" fmla="*/ 11875 h 1056904"/>
              <a:gd name="connsiteX0" fmla="*/ 0 w 1567542"/>
              <a:gd name="connsiteY0" fmla="*/ 70392 h 1115421"/>
              <a:gd name="connsiteX1" fmla="*/ 154379 w 1567542"/>
              <a:gd name="connsiteY1" fmla="*/ 70392 h 1115421"/>
              <a:gd name="connsiteX2" fmla="*/ 143347 w 1567542"/>
              <a:gd name="connsiteY2" fmla="*/ 0 h 1115421"/>
              <a:gd name="connsiteX3" fmla="*/ 272966 w 1567542"/>
              <a:gd name="connsiteY3" fmla="*/ 822955 h 1115421"/>
              <a:gd name="connsiteX4" fmla="*/ 788719 w 1567542"/>
              <a:gd name="connsiteY4" fmla="*/ 982153 h 1115421"/>
              <a:gd name="connsiteX5" fmla="*/ 1395045 w 1567542"/>
              <a:gd name="connsiteY5" fmla="*/ 787213 h 1115421"/>
              <a:gd name="connsiteX6" fmla="*/ 1401288 w 1567542"/>
              <a:gd name="connsiteY6" fmla="*/ 58517 h 1115421"/>
              <a:gd name="connsiteX7" fmla="*/ 1543792 w 1567542"/>
              <a:gd name="connsiteY7" fmla="*/ 58517 h 1115421"/>
              <a:gd name="connsiteX8" fmla="*/ 1567542 w 1567542"/>
              <a:gd name="connsiteY8" fmla="*/ 1115421 h 1115421"/>
              <a:gd name="connsiteX9" fmla="*/ 11875 w 1567542"/>
              <a:gd name="connsiteY9" fmla="*/ 1115421 h 1115421"/>
              <a:gd name="connsiteX10" fmla="*/ 0 w 1567542"/>
              <a:gd name="connsiteY10" fmla="*/ 70392 h 1115421"/>
              <a:gd name="connsiteX0" fmla="*/ 669 w 1568211"/>
              <a:gd name="connsiteY0" fmla="*/ 187425 h 1232454"/>
              <a:gd name="connsiteX1" fmla="*/ 0 w 1568211"/>
              <a:gd name="connsiteY1" fmla="*/ 0 h 1232454"/>
              <a:gd name="connsiteX2" fmla="*/ 144016 w 1568211"/>
              <a:gd name="connsiteY2" fmla="*/ 117033 h 1232454"/>
              <a:gd name="connsiteX3" fmla="*/ 273635 w 1568211"/>
              <a:gd name="connsiteY3" fmla="*/ 939988 h 1232454"/>
              <a:gd name="connsiteX4" fmla="*/ 789388 w 1568211"/>
              <a:gd name="connsiteY4" fmla="*/ 1099186 h 1232454"/>
              <a:gd name="connsiteX5" fmla="*/ 1395714 w 1568211"/>
              <a:gd name="connsiteY5" fmla="*/ 904246 h 1232454"/>
              <a:gd name="connsiteX6" fmla="*/ 1401957 w 1568211"/>
              <a:gd name="connsiteY6" fmla="*/ 175550 h 1232454"/>
              <a:gd name="connsiteX7" fmla="*/ 1544461 w 1568211"/>
              <a:gd name="connsiteY7" fmla="*/ 175550 h 1232454"/>
              <a:gd name="connsiteX8" fmla="*/ 1568211 w 1568211"/>
              <a:gd name="connsiteY8" fmla="*/ 1232454 h 1232454"/>
              <a:gd name="connsiteX9" fmla="*/ 12544 w 1568211"/>
              <a:gd name="connsiteY9" fmla="*/ 1232454 h 1232454"/>
              <a:gd name="connsiteX10" fmla="*/ 669 w 1568211"/>
              <a:gd name="connsiteY10" fmla="*/ 187425 h 1232454"/>
              <a:gd name="connsiteX0" fmla="*/ 669 w 1568211"/>
              <a:gd name="connsiteY0" fmla="*/ 187425 h 1232454"/>
              <a:gd name="connsiteX1" fmla="*/ 0 w 1568211"/>
              <a:gd name="connsiteY1" fmla="*/ 0 h 1232454"/>
              <a:gd name="connsiteX2" fmla="*/ 144017 w 1568211"/>
              <a:gd name="connsiteY2" fmla="*/ 58517 h 1232454"/>
              <a:gd name="connsiteX3" fmla="*/ 273635 w 1568211"/>
              <a:gd name="connsiteY3" fmla="*/ 939988 h 1232454"/>
              <a:gd name="connsiteX4" fmla="*/ 789388 w 1568211"/>
              <a:gd name="connsiteY4" fmla="*/ 1099186 h 1232454"/>
              <a:gd name="connsiteX5" fmla="*/ 1395714 w 1568211"/>
              <a:gd name="connsiteY5" fmla="*/ 904246 h 1232454"/>
              <a:gd name="connsiteX6" fmla="*/ 1401957 w 1568211"/>
              <a:gd name="connsiteY6" fmla="*/ 175550 h 1232454"/>
              <a:gd name="connsiteX7" fmla="*/ 1544461 w 1568211"/>
              <a:gd name="connsiteY7" fmla="*/ 175550 h 1232454"/>
              <a:gd name="connsiteX8" fmla="*/ 1568211 w 1568211"/>
              <a:gd name="connsiteY8" fmla="*/ 1232454 h 1232454"/>
              <a:gd name="connsiteX9" fmla="*/ 12544 w 1568211"/>
              <a:gd name="connsiteY9" fmla="*/ 1232454 h 1232454"/>
              <a:gd name="connsiteX10" fmla="*/ 669 w 1568211"/>
              <a:gd name="connsiteY10" fmla="*/ 187425 h 1232454"/>
              <a:gd name="connsiteX0" fmla="*/ 668 w 1568210"/>
              <a:gd name="connsiteY0" fmla="*/ 245942 h 1290971"/>
              <a:gd name="connsiteX1" fmla="*/ 0 w 1568210"/>
              <a:gd name="connsiteY1" fmla="*/ 0 h 1290971"/>
              <a:gd name="connsiteX2" fmla="*/ 144016 w 1568210"/>
              <a:gd name="connsiteY2" fmla="*/ 117034 h 1290971"/>
              <a:gd name="connsiteX3" fmla="*/ 273634 w 1568210"/>
              <a:gd name="connsiteY3" fmla="*/ 998505 h 1290971"/>
              <a:gd name="connsiteX4" fmla="*/ 789387 w 1568210"/>
              <a:gd name="connsiteY4" fmla="*/ 1157703 h 1290971"/>
              <a:gd name="connsiteX5" fmla="*/ 1395713 w 1568210"/>
              <a:gd name="connsiteY5" fmla="*/ 962763 h 1290971"/>
              <a:gd name="connsiteX6" fmla="*/ 1401956 w 1568210"/>
              <a:gd name="connsiteY6" fmla="*/ 234067 h 1290971"/>
              <a:gd name="connsiteX7" fmla="*/ 1544460 w 1568210"/>
              <a:gd name="connsiteY7" fmla="*/ 234067 h 1290971"/>
              <a:gd name="connsiteX8" fmla="*/ 1568210 w 1568210"/>
              <a:gd name="connsiteY8" fmla="*/ 1290971 h 1290971"/>
              <a:gd name="connsiteX9" fmla="*/ 12543 w 1568210"/>
              <a:gd name="connsiteY9" fmla="*/ 1290971 h 1290971"/>
              <a:gd name="connsiteX10" fmla="*/ 668 w 1568210"/>
              <a:gd name="connsiteY10" fmla="*/ 245942 h 1290971"/>
              <a:gd name="connsiteX0" fmla="*/ 668 w 1568210"/>
              <a:gd name="connsiteY0" fmla="*/ 245942 h 1290971"/>
              <a:gd name="connsiteX1" fmla="*/ 0 w 1568210"/>
              <a:gd name="connsiteY1" fmla="*/ 0 h 1290971"/>
              <a:gd name="connsiteX2" fmla="*/ 144016 w 1568210"/>
              <a:gd name="connsiteY2" fmla="*/ 117034 h 1290971"/>
              <a:gd name="connsiteX3" fmla="*/ 273634 w 1568210"/>
              <a:gd name="connsiteY3" fmla="*/ 998505 h 1290971"/>
              <a:gd name="connsiteX4" fmla="*/ 789387 w 1568210"/>
              <a:gd name="connsiteY4" fmla="*/ 1157703 h 1290971"/>
              <a:gd name="connsiteX5" fmla="*/ 1395713 w 1568210"/>
              <a:gd name="connsiteY5" fmla="*/ 962763 h 1290971"/>
              <a:gd name="connsiteX6" fmla="*/ 1401956 w 1568210"/>
              <a:gd name="connsiteY6" fmla="*/ 234067 h 1290971"/>
              <a:gd name="connsiteX7" fmla="*/ 1401364 w 1568210"/>
              <a:gd name="connsiteY7" fmla="*/ 231043 h 1290971"/>
              <a:gd name="connsiteX8" fmla="*/ 1544460 w 1568210"/>
              <a:gd name="connsiteY8" fmla="*/ 234067 h 1290971"/>
              <a:gd name="connsiteX9" fmla="*/ 1568210 w 1568210"/>
              <a:gd name="connsiteY9" fmla="*/ 1290971 h 1290971"/>
              <a:gd name="connsiteX10" fmla="*/ 12543 w 1568210"/>
              <a:gd name="connsiteY10" fmla="*/ 1290971 h 1290971"/>
              <a:gd name="connsiteX11" fmla="*/ 668 w 1568210"/>
              <a:gd name="connsiteY11" fmla="*/ 245942 h 1290971"/>
              <a:gd name="connsiteX0" fmla="*/ 668 w 1584175"/>
              <a:gd name="connsiteY0" fmla="*/ 245942 h 1290971"/>
              <a:gd name="connsiteX1" fmla="*/ 0 w 1584175"/>
              <a:gd name="connsiteY1" fmla="*/ 0 h 1290971"/>
              <a:gd name="connsiteX2" fmla="*/ 144016 w 1584175"/>
              <a:gd name="connsiteY2" fmla="*/ 117034 h 1290971"/>
              <a:gd name="connsiteX3" fmla="*/ 273634 w 1584175"/>
              <a:gd name="connsiteY3" fmla="*/ 998505 h 1290971"/>
              <a:gd name="connsiteX4" fmla="*/ 789387 w 1584175"/>
              <a:gd name="connsiteY4" fmla="*/ 1157703 h 1290971"/>
              <a:gd name="connsiteX5" fmla="*/ 1395713 w 1584175"/>
              <a:gd name="connsiteY5" fmla="*/ 962763 h 1290971"/>
              <a:gd name="connsiteX6" fmla="*/ 1401956 w 1584175"/>
              <a:gd name="connsiteY6" fmla="*/ 234067 h 1290971"/>
              <a:gd name="connsiteX7" fmla="*/ 1584175 w 1584175"/>
              <a:gd name="connsiteY7" fmla="*/ 58517 h 1290971"/>
              <a:gd name="connsiteX8" fmla="*/ 1544460 w 1584175"/>
              <a:gd name="connsiteY8" fmla="*/ 234067 h 1290971"/>
              <a:gd name="connsiteX9" fmla="*/ 1568210 w 1584175"/>
              <a:gd name="connsiteY9" fmla="*/ 1290971 h 1290971"/>
              <a:gd name="connsiteX10" fmla="*/ 12543 w 1584175"/>
              <a:gd name="connsiteY10" fmla="*/ 1290971 h 1290971"/>
              <a:gd name="connsiteX11" fmla="*/ 668 w 1584175"/>
              <a:gd name="connsiteY11" fmla="*/ 245942 h 1290971"/>
              <a:gd name="connsiteX0" fmla="*/ 668 w 1584175"/>
              <a:gd name="connsiteY0" fmla="*/ 245942 h 1290971"/>
              <a:gd name="connsiteX1" fmla="*/ 0 w 1584175"/>
              <a:gd name="connsiteY1" fmla="*/ 0 h 1290971"/>
              <a:gd name="connsiteX2" fmla="*/ 144016 w 1584175"/>
              <a:gd name="connsiteY2" fmla="*/ 117034 h 1290971"/>
              <a:gd name="connsiteX3" fmla="*/ 273634 w 1584175"/>
              <a:gd name="connsiteY3" fmla="*/ 998505 h 1290971"/>
              <a:gd name="connsiteX4" fmla="*/ 789387 w 1584175"/>
              <a:gd name="connsiteY4" fmla="*/ 1157703 h 1290971"/>
              <a:gd name="connsiteX5" fmla="*/ 1395713 w 1584175"/>
              <a:gd name="connsiteY5" fmla="*/ 962763 h 1290971"/>
              <a:gd name="connsiteX6" fmla="*/ 1404213 w 1584175"/>
              <a:gd name="connsiteY6" fmla="*/ 122677 h 1290971"/>
              <a:gd name="connsiteX7" fmla="*/ 1584175 w 1584175"/>
              <a:gd name="connsiteY7" fmla="*/ 58517 h 1290971"/>
              <a:gd name="connsiteX8" fmla="*/ 1544460 w 1584175"/>
              <a:gd name="connsiteY8" fmla="*/ 234067 h 1290971"/>
              <a:gd name="connsiteX9" fmla="*/ 1568210 w 1584175"/>
              <a:gd name="connsiteY9" fmla="*/ 1290971 h 1290971"/>
              <a:gd name="connsiteX10" fmla="*/ 12543 w 1584175"/>
              <a:gd name="connsiteY10" fmla="*/ 1290971 h 1290971"/>
              <a:gd name="connsiteX11" fmla="*/ 668 w 1584175"/>
              <a:gd name="connsiteY11" fmla="*/ 245942 h 1290971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6 w 1568210"/>
              <a:gd name="connsiteY2" fmla="*/ 120138 h 1294075"/>
              <a:gd name="connsiteX3" fmla="*/ 273634 w 1568210"/>
              <a:gd name="connsiteY3" fmla="*/ 1001609 h 1294075"/>
              <a:gd name="connsiteX4" fmla="*/ 789387 w 1568210"/>
              <a:gd name="connsiteY4" fmla="*/ 1160807 h 1294075"/>
              <a:gd name="connsiteX5" fmla="*/ 1395713 w 1568210"/>
              <a:gd name="connsiteY5" fmla="*/ 965867 h 1294075"/>
              <a:gd name="connsiteX6" fmla="*/ 1404213 w 1568210"/>
              <a:gd name="connsiteY6" fmla="*/ 125781 h 1294075"/>
              <a:gd name="connsiteX7" fmla="*/ 1553764 w 1568210"/>
              <a:gd name="connsiteY7" fmla="*/ 0 h 1294075"/>
              <a:gd name="connsiteX8" fmla="*/ 1544460 w 1568210"/>
              <a:gd name="connsiteY8" fmla="*/ 237171 h 1294075"/>
              <a:gd name="connsiteX9" fmla="*/ 1568210 w 1568210"/>
              <a:gd name="connsiteY9" fmla="*/ 1294075 h 1294075"/>
              <a:gd name="connsiteX10" fmla="*/ 12543 w 1568210"/>
              <a:gd name="connsiteY10" fmla="*/ 1294075 h 1294075"/>
              <a:gd name="connsiteX11" fmla="*/ 668 w 1568210"/>
              <a:gd name="connsiteY11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79771 w 1568210"/>
              <a:gd name="connsiteY2" fmla="*/ 58054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553764 w 1568210"/>
              <a:gd name="connsiteY8" fmla="*/ 0 h 1294075"/>
              <a:gd name="connsiteX9" fmla="*/ 1544460 w 1568210"/>
              <a:gd name="connsiteY9" fmla="*/ 237171 h 1294075"/>
              <a:gd name="connsiteX10" fmla="*/ 1568210 w 1568210"/>
              <a:gd name="connsiteY10" fmla="*/ 1294075 h 1294075"/>
              <a:gd name="connsiteX11" fmla="*/ 12543 w 1568210"/>
              <a:gd name="connsiteY11" fmla="*/ 1294075 h 1294075"/>
              <a:gd name="connsiteX12" fmla="*/ 668 w 1568210"/>
              <a:gd name="connsiteY12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553764 w 1568210"/>
              <a:gd name="connsiteY8" fmla="*/ 0 h 1294075"/>
              <a:gd name="connsiteX9" fmla="*/ 1544460 w 1568210"/>
              <a:gd name="connsiteY9" fmla="*/ 237171 h 1294075"/>
              <a:gd name="connsiteX10" fmla="*/ 1568210 w 1568210"/>
              <a:gd name="connsiteY10" fmla="*/ 1294075 h 1294075"/>
              <a:gd name="connsiteX11" fmla="*/ 12543 w 1568210"/>
              <a:gd name="connsiteY11" fmla="*/ 1294075 h 1294075"/>
              <a:gd name="connsiteX12" fmla="*/ 668 w 1568210"/>
              <a:gd name="connsiteY12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56133 w 1568210"/>
              <a:gd name="connsiteY8" fmla="*/ 77404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34007 w 1568210"/>
              <a:gd name="connsiteY8" fmla="*/ 35135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13108 w 1568210"/>
              <a:gd name="connsiteY2" fmla="*/ 27092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34007 w 1568210"/>
              <a:gd name="connsiteY8" fmla="*/ 35135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34007 w 1568210"/>
              <a:gd name="connsiteY8" fmla="*/ 69023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34007 w 1568210"/>
              <a:gd name="connsiteY8" fmla="*/ 69023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40159 w 1568210"/>
              <a:gd name="connsiteY8" fmla="*/ 36992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68210" h="1327963">
                <a:moveTo>
                  <a:pt x="668" y="282934"/>
                </a:moveTo>
                <a:cubicBezTo>
                  <a:pt x="445" y="200953"/>
                  <a:pt x="223" y="118973"/>
                  <a:pt x="0" y="36992"/>
                </a:cubicBezTo>
                <a:cubicBezTo>
                  <a:pt x="18740" y="0"/>
                  <a:pt x="113108" y="41474"/>
                  <a:pt x="113108" y="60980"/>
                </a:cubicBezTo>
                <a:cubicBezTo>
                  <a:pt x="113108" y="80486"/>
                  <a:pt x="144016" y="134520"/>
                  <a:pt x="144016" y="154026"/>
                </a:cubicBezTo>
                <a:lnTo>
                  <a:pt x="273634" y="1035497"/>
                </a:lnTo>
                <a:lnTo>
                  <a:pt x="789387" y="1194695"/>
                </a:lnTo>
                <a:lnTo>
                  <a:pt x="1395713" y="999755"/>
                </a:lnTo>
                <a:cubicBezTo>
                  <a:pt x="1398546" y="719726"/>
                  <a:pt x="1401380" y="439698"/>
                  <a:pt x="1404213" y="159669"/>
                </a:cubicBezTo>
                <a:cubicBezTo>
                  <a:pt x="1410595" y="4547"/>
                  <a:pt x="1415234" y="57955"/>
                  <a:pt x="1440159" y="36992"/>
                </a:cubicBezTo>
                <a:cubicBezTo>
                  <a:pt x="1465084" y="16029"/>
                  <a:pt x="1535355" y="215"/>
                  <a:pt x="1553764" y="33888"/>
                </a:cubicBezTo>
                <a:lnTo>
                  <a:pt x="1544460" y="271059"/>
                </a:lnTo>
                <a:lnTo>
                  <a:pt x="1568210" y="1327963"/>
                </a:lnTo>
                <a:lnTo>
                  <a:pt x="12543" y="1327963"/>
                </a:lnTo>
                <a:lnTo>
                  <a:pt x="668" y="2829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14" name="Forma livre 13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orma livre 44"/>
          <p:cNvSpPr/>
          <p:nvPr/>
        </p:nvSpPr>
        <p:spPr>
          <a:xfrm>
            <a:off x="3143673" y="2420889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3143673" y="2132857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1847529" y="4437112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Altas taxas de cisalhamento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8184232" y="2060848"/>
            <a:ext cx="1008112" cy="216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176120" y="2060848"/>
            <a:ext cx="1008112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6168008" y="2060848"/>
            <a:ext cx="1008112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de seta reta 22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a livre 24"/>
          <p:cNvSpPr/>
          <p:nvPr/>
        </p:nvSpPr>
        <p:spPr>
          <a:xfrm>
            <a:off x="6170429" y="2552102"/>
            <a:ext cx="2881741" cy="1669024"/>
          </a:xfrm>
          <a:custGeom>
            <a:avLst/>
            <a:gdLst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998921 w 2796363"/>
              <a:gd name="connsiteY2" fmla="*/ 542261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373844 w 2796363"/>
              <a:gd name="connsiteY5" fmla="*/ 112156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85730"/>
              <a:gd name="connsiteY0" fmla="*/ 1512206 h 1512206"/>
              <a:gd name="connsiteX1" fmla="*/ 1073888 w 2785730"/>
              <a:gd name="connsiteY1" fmla="*/ 948680 h 1512206"/>
              <a:gd name="connsiteX2" fmla="*/ 2157820 w 2785730"/>
              <a:gd name="connsiteY2" fmla="*/ 360040 h 1512206"/>
              <a:gd name="connsiteX3" fmla="*/ 2785730 w 2785730"/>
              <a:gd name="connsiteY3" fmla="*/ 76810 h 1512206"/>
              <a:gd name="connsiteX4" fmla="*/ 2661876 w 2785730"/>
              <a:gd name="connsiteY4" fmla="*/ 0 h 1512206"/>
              <a:gd name="connsiteX5" fmla="*/ 2373844 w 2785730"/>
              <a:gd name="connsiteY5" fmla="*/ 72008 h 1512206"/>
              <a:gd name="connsiteX6" fmla="*/ 2179674 w 2785730"/>
              <a:gd name="connsiteY6" fmla="*/ 278829 h 1512206"/>
              <a:gd name="connsiteX7" fmla="*/ 2085812 w 2785730"/>
              <a:gd name="connsiteY7" fmla="*/ 360040 h 1512206"/>
              <a:gd name="connsiteX8" fmla="*/ 1403498 w 2785730"/>
              <a:gd name="connsiteY8" fmla="*/ 757294 h 1512206"/>
              <a:gd name="connsiteX9" fmla="*/ 925032 w 2785730"/>
              <a:gd name="connsiteY9" fmla="*/ 969945 h 1512206"/>
              <a:gd name="connsiteX10" fmla="*/ 0 w 2785730"/>
              <a:gd name="connsiteY10" fmla="*/ 1512206 h 1512206"/>
              <a:gd name="connsiteX0" fmla="*/ 0 w 2785730"/>
              <a:gd name="connsiteY0" fmla="*/ 1584214 h 1584214"/>
              <a:gd name="connsiteX1" fmla="*/ 1073888 w 2785730"/>
              <a:gd name="connsiteY1" fmla="*/ 1020688 h 1584214"/>
              <a:gd name="connsiteX2" fmla="*/ 2157820 w 2785730"/>
              <a:gd name="connsiteY2" fmla="*/ 432048 h 1584214"/>
              <a:gd name="connsiteX3" fmla="*/ 2785730 w 2785730"/>
              <a:gd name="connsiteY3" fmla="*/ 148818 h 1584214"/>
              <a:gd name="connsiteX4" fmla="*/ 2733884 w 2785730"/>
              <a:gd name="connsiteY4" fmla="*/ 0 h 1584214"/>
              <a:gd name="connsiteX5" fmla="*/ 2373844 w 2785730"/>
              <a:gd name="connsiteY5" fmla="*/ 144016 h 1584214"/>
              <a:gd name="connsiteX6" fmla="*/ 2179674 w 2785730"/>
              <a:gd name="connsiteY6" fmla="*/ 350837 h 1584214"/>
              <a:gd name="connsiteX7" fmla="*/ 2085812 w 2785730"/>
              <a:gd name="connsiteY7" fmla="*/ 432048 h 1584214"/>
              <a:gd name="connsiteX8" fmla="*/ 1403498 w 2785730"/>
              <a:gd name="connsiteY8" fmla="*/ 829302 h 1584214"/>
              <a:gd name="connsiteX9" fmla="*/ 925032 w 2785730"/>
              <a:gd name="connsiteY9" fmla="*/ 1041953 h 1584214"/>
              <a:gd name="connsiteX10" fmla="*/ 0 w 2785730"/>
              <a:gd name="connsiteY10" fmla="*/ 1584214 h 15842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403498 w 2881741"/>
              <a:gd name="connsiteY8" fmla="*/ 830102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509748 w 2881741"/>
              <a:gd name="connsiteY8" fmla="*/ 720880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657022 h 1657022"/>
              <a:gd name="connsiteX1" fmla="*/ 1073888 w 2881741"/>
              <a:gd name="connsiteY1" fmla="*/ 1093496 h 1657022"/>
              <a:gd name="connsiteX2" fmla="*/ 2157820 w 2881741"/>
              <a:gd name="connsiteY2" fmla="*/ 504856 h 1657022"/>
              <a:gd name="connsiteX3" fmla="*/ 2785730 w 2881741"/>
              <a:gd name="connsiteY3" fmla="*/ 221626 h 1657022"/>
              <a:gd name="connsiteX4" fmla="*/ 2805892 w 2881741"/>
              <a:gd name="connsiteY4" fmla="*/ 800 h 1657022"/>
              <a:gd name="connsiteX5" fmla="*/ 2373844 w 2881741"/>
              <a:gd name="connsiteY5" fmla="*/ 216824 h 1657022"/>
              <a:gd name="connsiteX6" fmla="*/ 2179674 w 2881741"/>
              <a:gd name="connsiteY6" fmla="*/ 423645 h 1657022"/>
              <a:gd name="connsiteX7" fmla="*/ 2085812 w 2881741"/>
              <a:gd name="connsiteY7" fmla="*/ 504856 h 1657022"/>
              <a:gd name="connsiteX8" fmla="*/ 1509748 w 2881741"/>
              <a:gd name="connsiteY8" fmla="*/ 792888 h 1657022"/>
              <a:gd name="connsiteX9" fmla="*/ 925032 w 2881741"/>
              <a:gd name="connsiteY9" fmla="*/ 1114761 h 1657022"/>
              <a:gd name="connsiteX10" fmla="*/ 0 w 2881741"/>
              <a:gd name="connsiteY10" fmla="*/ 1657022 h 1657022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79674 w 2881741"/>
              <a:gd name="connsiteY6" fmla="*/ 435647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13804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1741" h="1669024">
                <a:moveTo>
                  <a:pt x="0" y="1669024"/>
                </a:moveTo>
                <a:lnTo>
                  <a:pt x="1073888" y="1105498"/>
                </a:lnTo>
                <a:lnTo>
                  <a:pt x="2157820" y="516858"/>
                </a:lnTo>
                <a:lnTo>
                  <a:pt x="2785730" y="233628"/>
                </a:lnTo>
                <a:cubicBezTo>
                  <a:pt x="2881741" y="161620"/>
                  <a:pt x="2874540" y="25604"/>
                  <a:pt x="2805892" y="12802"/>
                </a:cubicBezTo>
                <a:cubicBezTo>
                  <a:pt x="2737244" y="0"/>
                  <a:pt x="2466212" y="98345"/>
                  <a:pt x="2373844" y="156818"/>
                </a:cubicBezTo>
                <a:lnTo>
                  <a:pt x="2157820" y="372842"/>
                </a:lnTo>
                <a:lnTo>
                  <a:pt x="2013804" y="516858"/>
                </a:lnTo>
                <a:lnTo>
                  <a:pt x="1509748" y="804890"/>
                </a:lnTo>
                <a:lnTo>
                  <a:pt x="925032" y="1126763"/>
                </a:lnTo>
                <a:lnTo>
                  <a:pt x="0" y="166902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6600056" y="4005064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7608168" y="3501008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8544272" y="2996952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10800000" flipV="1">
            <a:off x="6384032" y="3717032"/>
            <a:ext cx="360040" cy="2076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0800000" flipV="1">
            <a:off x="7248130" y="3285460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0800000" flipV="1">
            <a:off x="8400257" y="2564904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608168" y="4221088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33" name="CaixaDeTexto 32"/>
          <p:cNvSpPr txBox="1"/>
          <p:nvPr/>
        </p:nvSpPr>
        <p:spPr>
          <a:xfrm rot="-5400000">
            <a:off x="4903811" y="2827275"/>
            <a:ext cx="214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85DDCCD2-0219-4603-84F0-BD8BC0CCFAD6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91598A-DBE1-46B4-9731-EE0C15524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756547"/>
            <a:ext cx="365788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9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rma livre 34"/>
          <p:cNvSpPr/>
          <p:nvPr/>
        </p:nvSpPr>
        <p:spPr>
          <a:xfrm>
            <a:off x="2639617" y="2663399"/>
            <a:ext cx="1568210" cy="1634130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0540 w 1567542"/>
              <a:gd name="connsiteY2" fmla="*/ 16328 h 1056904"/>
              <a:gd name="connsiteX3" fmla="*/ 272966 w 1567542"/>
              <a:gd name="connsiteY3" fmla="*/ 764438 h 1056904"/>
              <a:gd name="connsiteX4" fmla="*/ 788719 w 1567542"/>
              <a:gd name="connsiteY4" fmla="*/ 923636 h 1056904"/>
              <a:gd name="connsiteX5" fmla="*/ 1395045 w 1567542"/>
              <a:gd name="connsiteY5" fmla="*/ 728696 h 1056904"/>
              <a:gd name="connsiteX6" fmla="*/ 1401288 w 1567542"/>
              <a:gd name="connsiteY6" fmla="*/ 0 h 1056904"/>
              <a:gd name="connsiteX7" fmla="*/ 1543792 w 1567542"/>
              <a:gd name="connsiteY7" fmla="*/ 0 h 1056904"/>
              <a:gd name="connsiteX8" fmla="*/ 1567542 w 1567542"/>
              <a:gd name="connsiteY8" fmla="*/ 1056904 h 1056904"/>
              <a:gd name="connsiteX9" fmla="*/ 11875 w 1567542"/>
              <a:gd name="connsiteY9" fmla="*/ 1056904 h 1056904"/>
              <a:gd name="connsiteX10" fmla="*/ 0 w 1567542"/>
              <a:gd name="connsiteY10" fmla="*/ 11875 h 1056904"/>
              <a:gd name="connsiteX0" fmla="*/ 0 w 1567542"/>
              <a:gd name="connsiteY0" fmla="*/ 70392 h 1115421"/>
              <a:gd name="connsiteX1" fmla="*/ 154379 w 1567542"/>
              <a:gd name="connsiteY1" fmla="*/ 70392 h 1115421"/>
              <a:gd name="connsiteX2" fmla="*/ 143347 w 1567542"/>
              <a:gd name="connsiteY2" fmla="*/ 0 h 1115421"/>
              <a:gd name="connsiteX3" fmla="*/ 272966 w 1567542"/>
              <a:gd name="connsiteY3" fmla="*/ 822955 h 1115421"/>
              <a:gd name="connsiteX4" fmla="*/ 788719 w 1567542"/>
              <a:gd name="connsiteY4" fmla="*/ 982153 h 1115421"/>
              <a:gd name="connsiteX5" fmla="*/ 1395045 w 1567542"/>
              <a:gd name="connsiteY5" fmla="*/ 787213 h 1115421"/>
              <a:gd name="connsiteX6" fmla="*/ 1401288 w 1567542"/>
              <a:gd name="connsiteY6" fmla="*/ 58517 h 1115421"/>
              <a:gd name="connsiteX7" fmla="*/ 1543792 w 1567542"/>
              <a:gd name="connsiteY7" fmla="*/ 58517 h 1115421"/>
              <a:gd name="connsiteX8" fmla="*/ 1567542 w 1567542"/>
              <a:gd name="connsiteY8" fmla="*/ 1115421 h 1115421"/>
              <a:gd name="connsiteX9" fmla="*/ 11875 w 1567542"/>
              <a:gd name="connsiteY9" fmla="*/ 1115421 h 1115421"/>
              <a:gd name="connsiteX10" fmla="*/ 0 w 1567542"/>
              <a:gd name="connsiteY10" fmla="*/ 70392 h 1115421"/>
              <a:gd name="connsiteX0" fmla="*/ 669 w 1568211"/>
              <a:gd name="connsiteY0" fmla="*/ 187425 h 1232454"/>
              <a:gd name="connsiteX1" fmla="*/ 0 w 1568211"/>
              <a:gd name="connsiteY1" fmla="*/ 0 h 1232454"/>
              <a:gd name="connsiteX2" fmla="*/ 144016 w 1568211"/>
              <a:gd name="connsiteY2" fmla="*/ 117033 h 1232454"/>
              <a:gd name="connsiteX3" fmla="*/ 273635 w 1568211"/>
              <a:gd name="connsiteY3" fmla="*/ 939988 h 1232454"/>
              <a:gd name="connsiteX4" fmla="*/ 789388 w 1568211"/>
              <a:gd name="connsiteY4" fmla="*/ 1099186 h 1232454"/>
              <a:gd name="connsiteX5" fmla="*/ 1395714 w 1568211"/>
              <a:gd name="connsiteY5" fmla="*/ 904246 h 1232454"/>
              <a:gd name="connsiteX6" fmla="*/ 1401957 w 1568211"/>
              <a:gd name="connsiteY6" fmla="*/ 175550 h 1232454"/>
              <a:gd name="connsiteX7" fmla="*/ 1544461 w 1568211"/>
              <a:gd name="connsiteY7" fmla="*/ 175550 h 1232454"/>
              <a:gd name="connsiteX8" fmla="*/ 1568211 w 1568211"/>
              <a:gd name="connsiteY8" fmla="*/ 1232454 h 1232454"/>
              <a:gd name="connsiteX9" fmla="*/ 12544 w 1568211"/>
              <a:gd name="connsiteY9" fmla="*/ 1232454 h 1232454"/>
              <a:gd name="connsiteX10" fmla="*/ 669 w 1568211"/>
              <a:gd name="connsiteY10" fmla="*/ 187425 h 1232454"/>
              <a:gd name="connsiteX0" fmla="*/ 669 w 1568211"/>
              <a:gd name="connsiteY0" fmla="*/ 187425 h 1232454"/>
              <a:gd name="connsiteX1" fmla="*/ 0 w 1568211"/>
              <a:gd name="connsiteY1" fmla="*/ 0 h 1232454"/>
              <a:gd name="connsiteX2" fmla="*/ 144017 w 1568211"/>
              <a:gd name="connsiteY2" fmla="*/ 58517 h 1232454"/>
              <a:gd name="connsiteX3" fmla="*/ 273635 w 1568211"/>
              <a:gd name="connsiteY3" fmla="*/ 939988 h 1232454"/>
              <a:gd name="connsiteX4" fmla="*/ 789388 w 1568211"/>
              <a:gd name="connsiteY4" fmla="*/ 1099186 h 1232454"/>
              <a:gd name="connsiteX5" fmla="*/ 1395714 w 1568211"/>
              <a:gd name="connsiteY5" fmla="*/ 904246 h 1232454"/>
              <a:gd name="connsiteX6" fmla="*/ 1401957 w 1568211"/>
              <a:gd name="connsiteY6" fmla="*/ 175550 h 1232454"/>
              <a:gd name="connsiteX7" fmla="*/ 1544461 w 1568211"/>
              <a:gd name="connsiteY7" fmla="*/ 175550 h 1232454"/>
              <a:gd name="connsiteX8" fmla="*/ 1568211 w 1568211"/>
              <a:gd name="connsiteY8" fmla="*/ 1232454 h 1232454"/>
              <a:gd name="connsiteX9" fmla="*/ 12544 w 1568211"/>
              <a:gd name="connsiteY9" fmla="*/ 1232454 h 1232454"/>
              <a:gd name="connsiteX10" fmla="*/ 669 w 1568211"/>
              <a:gd name="connsiteY10" fmla="*/ 187425 h 1232454"/>
              <a:gd name="connsiteX0" fmla="*/ 668 w 1568210"/>
              <a:gd name="connsiteY0" fmla="*/ 245942 h 1290971"/>
              <a:gd name="connsiteX1" fmla="*/ 0 w 1568210"/>
              <a:gd name="connsiteY1" fmla="*/ 0 h 1290971"/>
              <a:gd name="connsiteX2" fmla="*/ 144016 w 1568210"/>
              <a:gd name="connsiteY2" fmla="*/ 117034 h 1290971"/>
              <a:gd name="connsiteX3" fmla="*/ 273634 w 1568210"/>
              <a:gd name="connsiteY3" fmla="*/ 998505 h 1290971"/>
              <a:gd name="connsiteX4" fmla="*/ 789387 w 1568210"/>
              <a:gd name="connsiteY4" fmla="*/ 1157703 h 1290971"/>
              <a:gd name="connsiteX5" fmla="*/ 1395713 w 1568210"/>
              <a:gd name="connsiteY5" fmla="*/ 962763 h 1290971"/>
              <a:gd name="connsiteX6" fmla="*/ 1401956 w 1568210"/>
              <a:gd name="connsiteY6" fmla="*/ 234067 h 1290971"/>
              <a:gd name="connsiteX7" fmla="*/ 1544460 w 1568210"/>
              <a:gd name="connsiteY7" fmla="*/ 234067 h 1290971"/>
              <a:gd name="connsiteX8" fmla="*/ 1568210 w 1568210"/>
              <a:gd name="connsiteY8" fmla="*/ 1290971 h 1290971"/>
              <a:gd name="connsiteX9" fmla="*/ 12543 w 1568210"/>
              <a:gd name="connsiteY9" fmla="*/ 1290971 h 1290971"/>
              <a:gd name="connsiteX10" fmla="*/ 668 w 1568210"/>
              <a:gd name="connsiteY10" fmla="*/ 245942 h 1290971"/>
              <a:gd name="connsiteX0" fmla="*/ 668 w 1568210"/>
              <a:gd name="connsiteY0" fmla="*/ 245942 h 1290971"/>
              <a:gd name="connsiteX1" fmla="*/ 0 w 1568210"/>
              <a:gd name="connsiteY1" fmla="*/ 0 h 1290971"/>
              <a:gd name="connsiteX2" fmla="*/ 144016 w 1568210"/>
              <a:gd name="connsiteY2" fmla="*/ 117034 h 1290971"/>
              <a:gd name="connsiteX3" fmla="*/ 273634 w 1568210"/>
              <a:gd name="connsiteY3" fmla="*/ 998505 h 1290971"/>
              <a:gd name="connsiteX4" fmla="*/ 789387 w 1568210"/>
              <a:gd name="connsiteY4" fmla="*/ 1157703 h 1290971"/>
              <a:gd name="connsiteX5" fmla="*/ 1395713 w 1568210"/>
              <a:gd name="connsiteY5" fmla="*/ 962763 h 1290971"/>
              <a:gd name="connsiteX6" fmla="*/ 1401956 w 1568210"/>
              <a:gd name="connsiteY6" fmla="*/ 234067 h 1290971"/>
              <a:gd name="connsiteX7" fmla="*/ 1401364 w 1568210"/>
              <a:gd name="connsiteY7" fmla="*/ 231043 h 1290971"/>
              <a:gd name="connsiteX8" fmla="*/ 1544460 w 1568210"/>
              <a:gd name="connsiteY8" fmla="*/ 234067 h 1290971"/>
              <a:gd name="connsiteX9" fmla="*/ 1568210 w 1568210"/>
              <a:gd name="connsiteY9" fmla="*/ 1290971 h 1290971"/>
              <a:gd name="connsiteX10" fmla="*/ 12543 w 1568210"/>
              <a:gd name="connsiteY10" fmla="*/ 1290971 h 1290971"/>
              <a:gd name="connsiteX11" fmla="*/ 668 w 1568210"/>
              <a:gd name="connsiteY11" fmla="*/ 245942 h 1290971"/>
              <a:gd name="connsiteX0" fmla="*/ 668 w 1584175"/>
              <a:gd name="connsiteY0" fmla="*/ 245942 h 1290971"/>
              <a:gd name="connsiteX1" fmla="*/ 0 w 1584175"/>
              <a:gd name="connsiteY1" fmla="*/ 0 h 1290971"/>
              <a:gd name="connsiteX2" fmla="*/ 144016 w 1584175"/>
              <a:gd name="connsiteY2" fmla="*/ 117034 h 1290971"/>
              <a:gd name="connsiteX3" fmla="*/ 273634 w 1584175"/>
              <a:gd name="connsiteY3" fmla="*/ 998505 h 1290971"/>
              <a:gd name="connsiteX4" fmla="*/ 789387 w 1584175"/>
              <a:gd name="connsiteY4" fmla="*/ 1157703 h 1290971"/>
              <a:gd name="connsiteX5" fmla="*/ 1395713 w 1584175"/>
              <a:gd name="connsiteY5" fmla="*/ 962763 h 1290971"/>
              <a:gd name="connsiteX6" fmla="*/ 1401956 w 1584175"/>
              <a:gd name="connsiteY6" fmla="*/ 234067 h 1290971"/>
              <a:gd name="connsiteX7" fmla="*/ 1584175 w 1584175"/>
              <a:gd name="connsiteY7" fmla="*/ 58517 h 1290971"/>
              <a:gd name="connsiteX8" fmla="*/ 1544460 w 1584175"/>
              <a:gd name="connsiteY8" fmla="*/ 234067 h 1290971"/>
              <a:gd name="connsiteX9" fmla="*/ 1568210 w 1584175"/>
              <a:gd name="connsiteY9" fmla="*/ 1290971 h 1290971"/>
              <a:gd name="connsiteX10" fmla="*/ 12543 w 1584175"/>
              <a:gd name="connsiteY10" fmla="*/ 1290971 h 1290971"/>
              <a:gd name="connsiteX11" fmla="*/ 668 w 1584175"/>
              <a:gd name="connsiteY11" fmla="*/ 245942 h 1290971"/>
              <a:gd name="connsiteX0" fmla="*/ 668 w 1584175"/>
              <a:gd name="connsiteY0" fmla="*/ 245942 h 1290971"/>
              <a:gd name="connsiteX1" fmla="*/ 0 w 1584175"/>
              <a:gd name="connsiteY1" fmla="*/ 0 h 1290971"/>
              <a:gd name="connsiteX2" fmla="*/ 144016 w 1584175"/>
              <a:gd name="connsiteY2" fmla="*/ 117034 h 1290971"/>
              <a:gd name="connsiteX3" fmla="*/ 273634 w 1584175"/>
              <a:gd name="connsiteY3" fmla="*/ 998505 h 1290971"/>
              <a:gd name="connsiteX4" fmla="*/ 789387 w 1584175"/>
              <a:gd name="connsiteY4" fmla="*/ 1157703 h 1290971"/>
              <a:gd name="connsiteX5" fmla="*/ 1395713 w 1584175"/>
              <a:gd name="connsiteY5" fmla="*/ 962763 h 1290971"/>
              <a:gd name="connsiteX6" fmla="*/ 1404213 w 1584175"/>
              <a:gd name="connsiteY6" fmla="*/ 122677 h 1290971"/>
              <a:gd name="connsiteX7" fmla="*/ 1584175 w 1584175"/>
              <a:gd name="connsiteY7" fmla="*/ 58517 h 1290971"/>
              <a:gd name="connsiteX8" fmla="*/ 1544460 w 1584175"/>
              <a:gd name="connsiteY8" fmla="*/ 234067 h 1290971"/>
              <a:gd name="connsiteX9" fmla="*/ 1568210 w 1584175"/>
              <a:gd name="connsiteY9" fmla="*/ 1290971 h 1290971"/>
              <a:gd name="connsiteX10" fmla="*/ 12543 w 1584175"/>
              <a:gd name="connsiteY10" fmla="*/ 1290971 h 1290971"/>
              <a:gd name="connsiteX11" fmla="*/ 668 w 1584175"/>
              <a:gd name="connsiteY11" fmla="*/ 245942 h 1290971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6 w 1568210"/>
              <a:gd name="connsiteY2" fmla="*/ 120138 h 1294075"/>
              <a:gd name="connsiteX3" fmla="*/ 273634 w 1568210"/>
              <a:gd name="connsiteY3" fmla="*/ 1001609 h 1294075"/>
              <a:gd name="connsiteX4" fmla="*/ 789387 w 1568210"/>
              <a:gd name="connsiteY4" fmla="*/ 1160807 h 1294075"/>
              <a:gd name="connsiteX5" fmla="*/ 1395713 w 1568210"/>
              <a:gd name="connsiteY5" fmla="*/ 965867 h 1294075"/>
              <a:gd name="connsiteX6" fmla="*/ 1404213 w 1568210"/>
              <a:gd name="connsiteY6" fmla="*/ 125781 h 1294075"/>
              <a:gd name="connsiteX7" fmla="*/ 1553764 w 1568210"/>
              <a:gd name="connsiteY7" fmla="*/ 0 h 1294075"/>
              <a:gd name="connsiteX8" fmla="*/ 1544460 w 1568210"/>
              <a:gd name="connsiteY8" fmla="*/ 237171 h 1294075"/>
              <a:gd name="connsiteX9" fmla="*/ 1568210 w 1568210"/>
              <a:gd name="connsiteY9" fmla="*/ 1294075 h 1294075"/>
              <a:gd name="connsiteX10" fmla="*/ 12543 w 1568210"/>
              <a:gd name="connsiteY10" fmla="*/ 1294075 h 1294075"/>
              <a:gd name="connsiteX11" fmla="*/ 668 w 1568210"/>
              <a:gd name="connsiteY11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79771 w 1568210"/>
              <a:gd name="connsiteY2" fmla="*/ 58054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553764 w 1568210"/>
              <a:gd name="connsiteY8" fmla="*/ 0 h 1294075"/>
              <a:gd name="connsiteX9" fmla="*/ 1544460 w 1568210"/>
              <a:gd name="connsiteY9" fmla="*/ 237171 h 1294075"/>
              <a:gd name="connsiteX10" fmla="*/ 1568210 w 1568210"/>
              <a:gd name="connsiteY10" fmla="*/ 1294075 h 1294075"/>
              <a:gd name="connsiteX11" fmla="*/ 12543 w 1568210"/>
              <a:gd name="connsiteY11" fmla="*/ 1294075 h 1294075"/>
              <a:gd name="connsiteX12" fmla="*/ 668 w 1568210"/>
              <a:gd name="connsiteY12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553764 w 1568210"/>
              <a:gd name="connsiteY8" fmla="*/ 0 h 1294075"/>
              <a:gd name="connsiteX9" fmla="*/ 1544460 w 1568210"/>
              <a:gd name="connsiteY9" fmla="*/ 237171 h 1294075"/>
              <a:gd name="connsiteX10" fmla="*/ 1568210 w 1568210"/>
              <a:gd name="connsiteY10" fmla="*/ 1294075 h 1294075"/>
              <a:gd name="connsiteX11" fmla="*/ 12543 w 1568210"/>
              <a:gd name="connsiteY11" fmla="*/ 1294075 h 1294075"/>
              <a:gd name="connsiteX12" fmla="*/ 668 w 1568210"/>
              <a:gd name="connsiteY12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56133 w 1568210"/>
              <a:gd name="connsiteY8" fmla="*/ 77404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44015 w 1568210"/>
              <a:gd name="connsiteY2" fmla="*/ 61621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34007 w 1568210"/>
              <a:gd name="connsiteY8" fmla="*/ 35135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49046 h 1294075"/>
              <a:gd name="connsiteX1" fmla="*/ 0 w 1568210"/>
              <a:gd name="connsiteY1" fmla="*/ 3104 h 1294075"/>
              <a:gd name="connsiteX2" fmla="*/ 113108 w 1568210"/>
              <a:gd name="connsiteY2" fmla="*/ 27092 h 1294075"/>
              <a:gd name="connsiteX3" fmla="*/ 144016 w 1568210"/>
              <a:gd name="connsiteY3" fmla="*/ 120138 h 1294075"/>
              <a:gd name="connsiteX4" fmla="*/ 273634 w 1568210"/>
              <a:gd name="connsiteY4" fmla="*/ 1001609 h 1294075"/>
              <a:gd name="connsiteX5" fmla="*/ 789387 w 1568210"/>
              <a:gd name="connsiteY5" fmla="*/ 1160807 h 1294075"/>
              <a:gd name="connsiteX6" fmla="*/ 1395713 w 1568210"/>
              <a:gd name="connsiteY6" fmla="*/ 965867 h 1294075"/>
              <a:gd name="connsiteX7" fmla="*/ 1404213 w 1568210"/>
              <a:gd name="connsiteY7" fmla="*/ 125781 h 1294075"/>
              <a:gd name="connsiteX8" fmla="*/ 1434007 w 1568210"/>
              <a:gd name="connsiteY8" fmla="*/ 35135 h 1294075"/>
              <a:gd name="connsiteX9" fmla="*/ 1553764 w 1568210"/>
              <a:gd name="connsiteY9" fmla="*/ 0 h 1294075"/>
              <a:gd name="connsiteX10" fmla="*/ 1544460 w 1568210"/>
              <a:gd name="connsiteY10" fmla="*/ 237171 h 1294075"/>
              <a:gd name="connsiteX11" fmla="*/ 1568210 w 1568210"/>
              <a:gd name="connsiteY11" fmla="*/ 1294075 h 1294075"/>
              <a:gd name="connsiteX12" fmla="*/ 12543 w 1568210"/>
              <a:gd name="connsiteY12" fmla="*/ 1294075 h 1294075"/>
              <a:gd name="connsiteX13" fmla="*/ 668 w 1568210"/>
              <a:gd name="connsiteY13" fmla="*/ 249046 h 1294075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34007 w 1568210"/>
              <a:gd name="connsiteY8" fmla="*/ 69023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34007 w 1568210"/>
              <a:gd name="connsiteY8" fmla="*/ 69023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  <a:gd name="connsiteX0" fmla="*/ 668 w 1568210"/>
              <a:gd name="connsiteY0" fmla="*/ 282934 h 1327963"/>
              <a:gd name="connsiteX1" fmla="*/ 0 w 1568210"/>
              <a:gd name="connsiteY1" fmla="*/ 36992 h 1327963"/>
              <a:gd name="connsiteX2" fmla="*/ 113108 w 1568210"/>
              <a:gd name="connsiteY2" fmla="*/ 60980 h 1327963"/>
              <a:gd name="connsiteX3" fmla="*/ 144016 w 1568210"/>
              <a:gd name="connsiteY3" fmla="*/ 154026 h 1327963"/>
              <a:gd name="connsiteX4" fmla="*/ 273634 w 1568210"/>
              <a:gd name="connsiteY4" fmla="*/ 1035497 h 1327963"/>
              <a:gd name="connsiteX5" fmla="*/ 789387 w 1568210"/>
              <a:gd name="connsiteY5" fmla="*/ 1194695 h 1327963"/>
              <a:gd name="connsiteX6" fmla="*/ 1395713 w 1568210"/>
              <a:gd name="connsiteY6" fmla="*/ 999755 h 1327963"/>
              <a:gd name="connsiteX7" fmla="*/ 1404213 w 1568210"/>
              <a:gd name="connsiteY7" fmla="*/ 159669 h 1327963"/>
              <a:gd name="connsiteX8" fmla="*/ 1440159 w 1568210"/>
              <a:gd name="connsiteY8" fmla="*/ 36992 h 1327963"/>
              <a:gd name="connsiteX9" fmla="*/ 1553764 w 1568210"/>
              <a:gd name="connsiteY9" fmla="*/ 33888 h 1327963"/>
              <a:gd name="connsiteX10" fmla="*/ 1544460 w 1568210"/>
              <a:gd name="connsiteY10" fmla="*/ 271059 h 1327963"/>
              <a:gd name="connsiteX11" fmla="*/ 1568210 w 1568210"/>
              <a:gd name="connsiteY11" fmla="*/ 1327963 h 1327963"/>
              <a:gd name="connsiteX12" fmla="*/ 12543 w 1568210"/>
              <a:gd name="connsiteY12" fmla="*/ 1327963 h 1327963"/>
              <a:gd name="connsiteX13" fmla="*/ 668 w 1568210"/>
              <a:gd name="connsiteY13" fmla="*/ 282934 h 13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68210" h="1327963">
                <a:moveTo>
                  <a:pt x="668" y="282934"/>
                </a:moveTo>
                <a:cubicBezTo>
                  <a:pt x="445" y="200953"/>
                  <a:pt x="223" y="118973"/>
                  <a:pt x="0" y="36992"/>
                </a:cubicBezTo>
                <a:cubicBezTo>
                  <a:pt x="18740" y="0"/>
                  <a:pt x="113108" y="41474"/>
                  <a:pt x="113108" y="60980"/>
                </a:cubicBezTo>
                <a:cubicBezTo>
                  <a:pt x="113108" y="80486"/>
                  <a:pt x="144016" y="134520"/>
                  <a:pt x="144016" y="154026"/>
                </a:cubicBezTo>
                <a:lnTo>
                  <a:pt x="273634" y="1035497"/>
                </a:lnTo>
                <a:lnTo>
                  <a:pt x="789387" y="1194695"/>
                </a:lnTo>
                <a:lnTo>
                  <a:pt x="1395713" y="999755"/>
                </a:lnTo>
                <a:cubicBezTo>
                  <a:pt x="1398546" y="719726"/>
                  <a:pt x="1401380" y="439698"/>
                  <a:pt x="1404213" y="159669"/>
                </a:cubicBezTo>
                <a:cubicBezTo>
                  <a:pt x="1410595" y="4547"/>
                  <a:pt x="1415234" y="57955"/>
                  <a:pt x="1440159" y="36992"/>
                </a:cubicBezTo>
                <a:cubicBezTo>
                  <a:pt x="1465084" y="16029"/>
                  <a:pt x="1535355" y="215"/>
                  <a:pt x="1553764" y="33888"/>
                </a:cubicBezTo>
                <a:lnTo>
                  <a:pt x="1544460" y="271059"/>
                </a:lnTo>
                <a:lnTo>
                  <a:pt x="1568210" y="1327963"/>
                </a:lnTo>
                <a:lnTo>
                  <a:pt x="12543" y="1327963"/>
                </a:lnTo>
                <a:lnTo>
                  <a:pt x="668" y="2829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Grupo 116"/>
          <p:cNvGrpSpPr>
            <a:grpSpLocks noChangeAspect="1"/>
          </p:cNvGrpSpPr>
          <p:nvPr/>
        </p:nvGrpSpPr>
        <p:grpSpPr>
          <a:xfrm>
            <a:off x="2639617" y="1821782"/>
            <a:ext cx="1555375" cy="2488596"/>
            <a:chOff x="5364087" y="2996952"/>
            <a:chExt cx="720081" cy="1152128"/>
          </a:xfrm>
        </p:grpSpPr>
        <p:sp>
          <p:nvSpPr>
            <p:cNvPr id="37" name="Forma livre 36"/>
            <p:cNvSpPr/>
            <p:nvPr/>
          </p:nvSpPr>
          <p:spPr>
            <a:xfrm>
              <a:off x="5435430" y="3140968"/>
              <a:ext cx="576730" cy="93610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874" h="1414444">
                  <a:moveTo>
                    <a:pt x="386946" y="2"/>
                  </a:moveTo>
                  <a:cubicBezTo>
                    <a:pt x="387087" y="406791"/>
                    <a:pt x="386805" y="107556"/>
                    <a:pt x="386946" y="514345"/>
                  </a:cubicBezTo>
                  <a:lnTo>
                    <a:pt x="1190" y="514344"/>
                  </a:lnTo>
                  <a:cubicBezTo>
                    <a:pt x="2380" y="750767"/>
                    <a:pt x="0" y="1049436"/>
                    <a:pt x="1190" y="1285859"/>
                  </a:cubicBezTo>
                  <a:lnTo>
                    <a:pt x="515532" y="1414444"/>
                  </a:lnTo>
                  <a:lnTo>
                    <a:pt x="1029874" y="1285859"/>
                  </a:lnTo>
                  <a:lnTo>
                    <a:pt x="1029874" y="514344"/>
                  </a:lnTo>
                  <a:lnTo>
                    <a:pt x="644117" y="514344"/>
                  </a:lnTo>
                  <a:lnTo>
                    <a:pt x="644117" y="0"/>
                  </a:lnTo>
                  <a:lnTo>
                    <a:pt x="386946" y="2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9" name="Conector reto 3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orma livre 41"/>
          <p:cNvSpPr/>
          <p:nvPr/>
        </p:nvSpPr>
        <p:spPr>
          <a:xfrm>
            <a:off x="3143673" y="2420889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orma livre 42"/>
          <p:cNvSpPr/>
          <p:nvPr/>
        </p:nvSpPr>
        <p:spPr>
          <a:xfrm>
            <a:off x="3143673" y="2132857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Excesso de volume de amostra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847529" y="4437112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Altas taxas de cisalhamento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8184232" y="2060848"/>
            <a:ext cx="1008112" cy="216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176120" y="2060848"/>
            <a:ext cx="1008112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6168008" y="2060848"/>
            <a:ext cx="1008112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de seta reta 22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a livre 24"/>
          <p:cNvSpPr/>
          <p:nvPr/>
        </p:nvSpPr>
        <p:spPr>
          <a:xfrm>
            <a:off x="6170429" y="2552102"/>
            <a:ext cx="2881741" cy="1669024"/>
          </a:xfrm>
          <a:custGeom>
            <a:avLst/>
            <a:gdLst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998921 w 2796363"/>
              <a:gd name="connsiteY2" fmla="*/ 542261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200939 w 2796363"/>
              <a:gd name="connsiteY7" fmla="*/ 435935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1869788 w 2796363"/>
              <a:gd name="connsiteY2" fmla="*/ 544204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498651 w 2796363"/>
              <a:gd name="connsiteY5" fmla="*/ 74428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96363"/>
              <a:gd name="connsiteY0" fmla="*/ 1552354 h 1552354"/>
              <a:gd name="connsiteX1" fmla="*/ 1073888 w 2796363"/>
              <a:gd name="connsiteY1" fmla="*/ 988828 h 1552354"/>
              <a:gd name="connsiteX2" fmla="*/ 2157820 w 2796363"/>
              <a:gd name="connsiteY2" fmla="*/ 400188 h 1552354"/>
              <a:gd name="connsiteX3" fmla="*/ 2785730 w 2796363"/>
              <a:gd name="connsiteY3" fmla="*/ 116958 h 1552354"/>
              <a:gd name="connsiteX4" fmla="*/ 2796363 w 2796363"/>
              <a:gd name="connsiteY4" fmla="*/ 0 h 1552354"/>
              <a:gd name="connsiteX5" fmla="*/ 2373844 w 2796363"/>
              <a:gd name="connsiteY5" fmla="*/ 112156 h 1552354"/>
              <a:gd name="connsiteX6" fmla="*/ 2179674 w 2796363"/>
              <a:gd name="connsiteY6" fmla="*/ 318977 h 1552354"/>
              <a:gd name="connsiteX7" fmla="*/ 2085812 w 2796363"/>
              <a:gd name="connsiteY7" fmla="*/ 400188 h 1552354"/>
              <a:gd name="connsiteX8" fmla="*/ 1403498 w 2796363"/>
              <a:gd name="connsiteY8" fmla="*/ 797442 h 1552354"/>
              <a:gd name="connsiteX9" fmla="*/ 925032 w 2796363"/>
              <a:gd name="connsiteY9" fmla="*/ 1010093 h 1552354"/>
              <a:gd name="connsiteX10" fmla="*/ 0 w 2796363"/>
              <a:gd name="connsiteY10" fmla="*/ 1552354 h 1552354"/>
              <a:gd name="connsiteX0" fmla="*/ 0 w 2785730"/>
              <a:gd name="connsiteY0" fmla="*/ 1512206 h 1512206"/>
              <a:gd name="connsiteX1" fmla="*/ 1073888 w 2785730"/>
              <a:gd name="connsiteY1" fmla="*/ 948680 h 1512206"/>
              <a:gd name="connsiteX2" fmla="*/ 2157820 w 2785730"/>
              <a:gd name="connsiteY2" fmla="*/ 360040 h 1512206"/>
              <a:gd name="connsiteX3" fmla="*/ 2785730 w 2785730"/>
              <a:gd name="connsiteY3" fmla="*/ 76810 h 1512206"/>
              <a:gd name="connsiteX4" fmla="*/ 2661876 w 2785730"/>
              <a:gd name="connsiteY4" fmla="*/ 0 h 1512206"/>
              <a:gd name="connsiteX5" fmla="*/ 2373844 w 2785730"/>
              <a:gd name="connsiteY5" fmla="*/ 72008 h 1512206"/>
              <a:gd name="connsiteX6" fmla="*/ 2179674 w 2785730"/>
              <a:gd name="connsiteY6" fmla="*/ 278829 h 1512206"/>
              <a:gd name="connsiteX7" fmla="*/ 2085812 w 2785730"/>
              <a:gd name="connsiteY7" fmla="*/ 360040 h 1512206"/>
              <a:gd name="connsiteX8" fmla="*/ 1403498 w 2785730"/>
              <a:gd name="connsiteY8" fmla="*/ 757294 h 1512206"/>
              <a:gd name="connsiteX9" fmla="*/ 925032 w 2785730"/>
              <a:gd name="connsiteY9" fmla="*/ 969945 h 1512206"/>
              <a:gd name="connsiteX10" fmla="*/ 0 w 2785730"/>
              <a:gd name="connsiteY10" fmla="*/ 1512206 h 1512206"/>
              <a:gd name="connsiteX0" fmla="*/ 0 w 2785730"/>
              <a:gd name="connsiteY0" fmla="*/ 1584214 h 1584214"/>
              <a:gd name="connsiteX1" fmla="*/ 1073888 w 2785730"/>
              <a:gd name="connsiteY1" fmla="*/ 1020688 h 1584214"/>
              <a:gd name="connsiteX2" fmla="*/ 2157820 w 2785730"/>
              <a:gd name="connsiteY2" fmla="*/ 432048 h 1584214"/>
              <a:gd name="connsiteX3" fmla="*/ 2785730 w 2785730"/>
              <a:gd name="connsiteY3" fmla="*/ 148818 h 1584214"/>
              <a:gd name="connsiteX4" fmla="*/ 2733884 w 2785730"/>
              <a:gd name="connsiteY4" fmla="*/ 0 h 1584214"/>
              <a:gd name="connsiteX5" fmla="*/ 2373844 w 2785730"/>
              <a:gd name="connsiteY5" fmla="*/ 144016 h 1584214"/>
              <a:gd name="connsiteX6" fmla="*/ 2179674 w 2785730"/>
              <a:gd name="connsiteY6" fmla="*/ 350837 h 1584214"/>
              <a:gd name="connsiteX7" fmla="*/ 2085812 w 2785730"/>
              <a:gd name="connsiteY7" fmla="*/ 432048 h 1584214"/>
              <a:gd name="connsiteX8" fmla="*/ 1403498 w 2785730"/>
              <a:gd name="connsiteY8" fmla="*/ 829302 h 1584214"/>
              <a:gd name="connsiteX9" fmla="*/ 925032 w 2785730"/>
              <a:gd name="connsiteY9" fmla="*/ 1041953 h 1584214"/>
              <a:gd name="connsiteX10" fmla="*/ 0 w 2785730"/>
              <a:gd name="connsiteY10" fmla="*/ 1584214 h 15842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403498 w 2881741"/>
              <a:gd name="connsiteY8" fmla="*/ 830102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585014 h 1585014"/>
              <a:gd name="connsiteX1" fmla="*/ 1073888 w 2881741"/>
              <a:gd name="connsiteY1" fmla="*/ 1021488 h 1585014"/>
              <a:gd name="connsiteX2" fmla="*/ 2157820 w 2881741"/>
              <a:gd name="connsiteY2" fmla="*/ 432848 h 1585014"/>
              <a:gd name="connsiteX3" fmla="*/ 2785730 w 2881741"/>
              <a:gd name="connsiteY3" fmla="*/ 149618 h 1585014"/>
              <a:gd name="connsiteX4" fmla="*/ 2733884 w 2881741"/>
              <a:gd name="connsiteY4" fmla="*/ 800 h 1585014"/>
              <a:gd name="connsiteX5" fmla="*/ 2373844 w 2881741"/>
              <a:gd name="connsiteY5" fmla="*/ 144816 h 1585014"/>
              <a:gd name="connsiteX6" fmla="*/ 2179674 w 2881741"/>
              <a:gd name="connsiteY6" fmla="*/ 351637 h 1585014"/>
              <a:gd name="connsiteX7" fmla="*/ 2085812 w 2881741"/>
              <a:gd name="connsiteY7" fmla="*/ 432848 h 1585014"/>
              <a:gd name="connsiteX8" fmla="*/ 1509748 w 2881741"/>
              <a:gd name="connsiteY8" fmla="*/ 720880 h 1585014"/>
              <a:gd name="connsiteX9" fmla="*/ 925032 w 2881741"/>
              <a:gd name="connsiteY9" fmla="*/ 1042753 h 1585014"/>
              <a:gd name="connsiteX10" fmla="*/ 0 w 2881741"/>
              <a:gd name="connsiteY10" fmla="*/ 1585014 h 1585014"/>
              <a:gd name="connsiteX0" fmla="*/ 0 w 2881741"/>
              <a:gd name="connsiteY0" fmla="*/ 1657022 h 1657022"/>
              <a:gd name="connsiteX1" fmla="*/ 1073888 w 2881741"/>
              <a:gd name="connsiteY1" fmla="*/ 1093496 h 1657022"/>
              <a:gd name="connsiteX2" fmla="*/ 2157820 w 2881741"/>
              <a:gd name="connsiteY2" fmla="*/ 504856 h 1657022"/>
              <a:gd name="connsiteX3" fmla="*/ 2785730 w 2881741"/>
              <a:gd name="connsiteY3" fmla="*/ 221626 h 1657022"/>
              <a:gd name="connsiteX4" fmla="*/ 2805892 w 2881741"/>
              <a:gd name="connsiteY4" fmla="*/ 800 h 1657022"/>
              <a:gd name="connsiteX5" fmla="*/ 2373844 w 2881741"/>
              <a:gd name="connsiteY5" fmla="*/ 216824 h 1657022"/>
              <a:gd name="connsiteX6" fmla="*/ 2179674 w 2881741"/>
              <a:gd name="connsiteY6" fmla="*/ 423645 h 1657022"/>
              <a:gd name="connsiteX7" fmla="*/ 2085812 w 2881741"/>
              <a:gd name="connsiteY7" fmla="*/ 504856 h 1657022"/>
              <a:gd name="connsiteX8" fmla="*/ 1509748 w 2881741"/>
              <a:gd name="connsiteY8" fmla="*/ 792888 h 1657022"/>
              <a:gd name="connsiteX9" fmla="*/ 925032 w 2881741"/>
              <a:gd name="connsiteY9" fmla="*/ 1114761 h 1657022"/>
              <a:gd name="connsiteX10" fmla="*/ 0 w 2881741"/>
              <a:gd name="connsiteY10" fmla="*/ 1657022 h 1657022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79674 w 2881741"/>
              <a:gd name="connsiteY6" fmla="*/ 435647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85812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  <a:gd name="connsiteX0" fmla="*/ 0 w 2881741"/>
              <a:gd name="connsiteY0" fmla="*/ 1669024 h 1669024"/>
              <a:gd name="connsiteX1" fmla="*/ 1073888 w 2881741"/>
              <a:gd name="connsiteY1" fmla="*/ 1105498 h 1669024"/>
              <a:gd name="connsiteX2" fmla="*/ 2157820 w 2881741"/>
              <a:gd name="connsiteY2" fmla="*/ 516858 h 1669024"/>
              <a:gd name="connsiteX3" fmla="*/ 2785730 w 2881741"/>
              <a:gd name="connsiteY3" fmla="*/ 233628 h 1669024"/>
              <a:gd name="connsiteX4" fmla="*/ 2805892 w 2881741"/>
              <a:gd name="connsiteY4" fmla="*/ 12802 h 1669024"/>
              <a:gd name="connsiteX5" fmla="*/ 2373844 w 2881741"/>
              <a:gd name="connsiteY5" fmla="*/ 156818 h 1669024"/>
              <a:gd name="connsiteX6" fmla="*/ 2157820 w 2881741"/>
              <a:gd name="connsiteY6" fmla="*/ 372842 h 1669024"/>
              <a:gd name="connsiteX7" fmla="*/ 2013804 w 2881741"/>
              <a:gd name="connsiteY7" fmla="*/ 516858 h 1669024"/>
              <a:gd name="connsiteX8" fmla="*/ 1509748 w 2881741"/>
              <a:gd name="connsiteY8" fmla="*/ 804890 h 1669024"/>
              <a:gd name="connsiteX9" fmla="*/ 925032 w 2881741"/>
              <a:gd name="connsiteY9" fmla="*/ 1126763 h 1669024"/>
              <a:gd name="connsiteX10" fmla="*/ 0 w 2881741"/>
              <a:gd name="connsiteY10" fmla="*/ 1669024 h 16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1741" h="1669024">
                <a:moveTo>
                  <a:pt x="0" y="1669024"/>
                </a:moveTo>
                <a:lnTo>
                  <a:pt x="1073888" y="1105498"/>
                </a:lnTo>
                <a:lnTo>
                  <a:pt x="2157820" y="516858"/>
                </a:lnTo>
                <a:lnTo>
                  <a:pt x="2785730" y="233628"/>
                </a:lnTo>
                <a:cubicBezTo>
                  <a:pt x="2881741" y="161620"/>
                  <a:pt x="2874540" y="25604"/>
                  <a:pt x="2805892" y="12802"/>
                </a:cubicBezTo>
                <a:cubicBezTo>
                  <a:pt x="2737244" y="0"/>
                  <a:pt x="2466212" y="98345"/>
                  <a:pt x="2373844" y="156818"/>
                </a:cubicBezTo>
                <a:lnTo>
                  <a:pt x="2157820" y="372842"/>
                </a:lnTo>
                <a:lnTo>
                  <a:pt x="2013804" y="516858"/>
                </a:lnTo>
                <a:lnTo>
                  <a:pt x="1509748" y="804890"/>
                </a:lnTo>
                <a:lnTo>
                  <a:pt x="925032" y="1126763"/>
                </a:lnTo>
                <a:lnTo>
                  <a:pt x="0" y="166902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6600056" y="4005064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7608168" y="3501008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8544272" y="2996952"/>
            <a:ext cx="288032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10800000" flipV="1">
            <a:off x="6384032" y="3717032"/>
            <a:ext cx="360040" cy="2076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0800000" flipV="1">
            <a:off x="7248130" y="3285460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10800000" flipV="1">
            <a:off x="8400257" y="2564904"/>
            <a:ext cx="283267" cy="1435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608168" y="4221088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33" name="CaixaDeTexto 32"/>
          <p:cNvSpPr txBox="1"/>
          <p:nvPr/>
        </p:nvSpPr>
        <p:spPr>
          <a:xfrm rot="-5400000">
            <a:off x="4903811" y="2827275"/>
            <a:ext cx="214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Tensão de cisalhamento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745886" y="3140969"/>
            <a:ext cx="8927445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Geralmente, o problema de excesso de volume de amostra é mais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crítico em geometrias de cilindros concêntricos (DIN ou de fundo reto)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D59E2FDD-536E-480A-B53C-DF1538D8CCD7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A7DF19D-B1F0-41B1-8B86-35347354C1ED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91419" y="702200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>
            <a:spLocks noChangeAspect="1"/>
          </p:cNvSpPr>
          <p:nvPr/>
        </p:nvSpPr>
        <p:spPr>
          <a:xfrm>
            <a:off x="2704589" y="3833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/>
          <p:cNvSpPr>
            <a:spLocks noChangeAspect="1"/>
          </p:cNvSpPr>
          <p:nvPr/>
        </p:nvSpPr>
        <p:spPr>
          <a:xfrm>
            <a:off x="2674541" y="37519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>
            <a:spLocks noChangeAspect="1"/>
          </p:cNvSpPr>
          <p:nvPr/>
        </p:nvSpPr>
        <p:spPr>
          <a:xfrm>
            <a:off x="2671366" y="3904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>
            <a:spLocks noChangeAspect="1"/>
          </p:cNvSpPr>
          <p:nvPr/>
        </p:nvSpPr>
        <p:spPr>
          <a:xfrm>
            <a:off x="2695064" y="36704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>
            <a:spLocks noChangeAspect="1"/>
          </p:cNvSpPr>
          <p:nvPr/>
        </p:nvSpPr>
        <p:spPr>
          <a:xfrm>
            <a:off x="2676699" y="35825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>
            <a:spLocks noChangeAspect="1"/>
          </p:cNvSpPr>
          <p:nvPr/>
        </p:nvSpPr>
        <p:spPr>
          <a:xfrm>
            <a:off x="2720132" y="35243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>
            <a:spLocks noChangeAspect="1"/>
          </p:cNvSpPr>
          <p:nvPr/>
        </p:nvSpPr>
        <p:spPr>
          <a:xfrm>
            <a:off x="2662402" y="350088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>
            <a:spLocks noChangeAspect="1"/>
          </p:cNvSpPr>
          <p:nvPr/>
        </p:nvSpPr>
        <p:spPr>
          <a:xfrm>
            <a:off x="2682925" y="341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/>
          <p:cNvSpPr>
            <a:spLocks noChangeAspect="1"/>
          </p:cNvSpPr>
          <p:nvPr/>
        </p:nvSpPr>
        <p:spPr>
          <a:xfrm>
            <a:off x="2664560" y="333146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Elipse 86"/>
          <p:cNvSpPr>
            <a:spLocks noChangeAspect="1"/>
          </p:cNvSpPr>
          <p:nvPr/>
        </p:nvSpPr>
        <p:spPr>
          <a:xfrm>
            <a:off x="2707993" y="32733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>
            <a:spLocks noChangeAspect="1"/>
          </p:cNvSpPr>
          <p:nvPr/>
        </p:nvSpPr>
        <p:spPr>
          <a:xfrm>
            <a:off x="2717974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>
            <a:spLocks noChangeAspect="1"/>
          </p:cNvSpPr>
          <p:nvPr/>
        </p:nvSpPr>
        <p:spPr>
          <a:xfrm>
            <a:off x="4137506" y="36080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>
            <a:spLocks noChangeAspect="1"/>
          </p:cNvSpPr>
          <p:nvPr/>
        </p:nvSpPr>
        <p:spPr>
          <a:xfrm>
            <a:off x="4079776" y="358457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>
            <a:spLocks noChangeAspect="1"/>
          </p:cNvSpPr>
          <p:nvPr/>
        </p:nvSpPr>
        <p:spPr>
          <a:xfrm>
            <a:off x="4100299" y="3503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>
            <a:spLocks noChangeAspect="1"/>
          </p:cNvSpPr>
          <p:nvPr/>
        </p:nvSpPr>
        <p:spPr>
          <a:xfrm>
            <a:off x="4081934" y="341515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>
            <a:spLocks noChangeAspect="1"/>
          </p:cNvSpPr>
          <p:nvPr/>
        </p:nvSpPr>
        <p:spPr>
          <a:xfrm>
            <a:off x="4125367" y="335699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>
            <a:spLocks noChangeAspect="1"/>
          </p:cNvSpPr>
          <p:nvPr/>
        </p:nvSpPr>
        <p:spPr>
          <a:xfrm>
            <a:off x="4135348" y="344385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>
            <a:spLocks noChangeAspect="1"/>
          </p:cNvSpPr>
          <p:nvPr/>
        </p:nvSpPr>
        <p:spPr>
          <a:xfrm>
            <a:off x="4100299" y="38360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>
            <a:spLocks noChangeAspect="1"/>
          </p:cNvSpPr>
          <p:nvPr/>
        </p:nvSpPr>
        <p:spPr>
          <a:xfrm>
            <a:off x="4081934" y="374820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>
            <a:spLocks noChangeAspect="1"/>
          </p:cNvSpPr>
          <p:nvPr/>
        </p:nvSpPr>
        <p:spPr>
          <a:xfrm>
            <a:off x="4125367" y="369003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>
            <a:spLocks noChangeAspect="1"/>
          </p:cNvSpPr>
          <p:nvPr/>
        </p:nvSpPr>
        <p:spPr>
          <a:xfrm>
            <a:off x="4135348" y="37769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>
            <a:spLocks noChangeAspect="1"/>
          </p:cNvSpPr>
          <p:nvPr/>
        </p:nvSpPr>
        <p:spPr>
          <a:xfrm>
            <a:off x="4137506" y="328033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>
            <a:spLocks noChangeAspect="1"/>
          </p:cNvSpPr>
          <p:nvPr/>
        </p:nvSpPr>
        <p:spPr>
          <a:xfrm>
            <a:off x="4079776" y="325684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>
            <a:spLocks noChangeAspect="1"/>
          </p:cNvSpPr>
          <p:nvPr/>
        </p:nvSpPr>
        <p:spPr>
          <a:xfrm>
            <a:off x="4100299" y="31753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>
            <a:spLocks noChangeAspect="1"/>
          </p:cNvSpPr>
          <p:nvPr/>
        </p:nvSpPr>
        <p:spPr>
          <a:xfrm>
            <a:off x="4081934" y="308743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>
            <a:spLocks noChangeAspect="1"/>
          </p:cNvSpPr>
          <p:nvPr/>
        </p:nvSpPr>
        <p:spPr>
          <a:xfrm>
            <a:off x="4125367" y="302926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>
            <a:spLocks noChangeAspect="1"/>
          </p:cNvSpPr>
          <p:nvPr/>
        </p:nvSpPr>
        <p:spPr>
          <a:xfrm>
            <a:off x="4135348" y="311612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>
            <a:spLocks noChangeAspect="1"/>
          </p:cNvSpPr>
          <p:nvPr/>
        </p:nvSpPr>
        <p:spPr>
          <a:xfrm>
            <a:off x="2658771" y="326002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>
            <a:spLocks noChangeAspect="1"/>
          </p:cNvSpPr>
          <p:nvPr/>
        </p:nvSpPr>
        <p:spPr>
          <a:xfrm>
            <a:off x="2679294" y="31784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>
            <a:spLocks noChangeAspect="1"/>
          </p:cNvSpPr>
          <p:nvPr/>
        </p:nvSpPr>
        <p:spPr>
          <a:xfrm>
            <a:off x="2660929" y="309060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Elipse 110"/>
          <p:cNvSpPr>
            <a:spLocks noChangeAspect="1"/>
          </p:cNvSpPr>
          <p:nvPr/>
        </p:nvSpPr>
        <p:spPr>
          <a:xfrm>
            <a:off x="2704362" y="30324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>
            <a:spLocks noChangeAspect="1"/>
          </p:cNvSpPr>
          <p:nvPr/>
        </p:nvSpPr>
        <p:spPr>
          <a:xfrm>
            <a:off x="2714343" y="311930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/>
          <p:cNvSpPr txBox="1"/>
          <p:nvPr/>
        </p:nvSpPr>
        <p:spPr>
          <a:xfrm>
            <a:off x="2708760" y="443711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Alta rotação</a:t>
            </a:r>
          </a:p>
        </p:txBody>
      </p:sp>
      <p:sp>
        <p:nvSpPr>
          <p:cNvPr id="115" name="Forma livre 114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3" name="Forma livre 112"/>
          <p:cNvSpPr/>
          <p:nvPr/>
        </p:nvSpPr>
        <p:spPr>
          <a:xfrm>
            <a:off x="3143673" y="2132857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Título 1">
            <a:extLst>
              <a:ext uri="{FF2B5EF4-FFF2-40B4-BE49-F238E27FC236}">
                <a16:creationId xmlns:a16="http://schemas.microsoft.com/office/drawing/2014/main" id="{0C810EA1-33B8-47F3-A072-52132205FB5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91419" y="702200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>
            <a:spLocks noChangeAspect="1"/>
          </p:cNvSpPr>
          <p:nvPr/>
        </p:nvSpPr>
        <p:spPr>
          <a:xfrm>
            <a:off x="2704589" y="3833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/>
          <p:cNvSpPr>
            <a:spLocks noChangeAspect="1"/>
          </p:cNvSpPr>
          <p:nvPr/>
        </p:nvSpPr>
        <p:spPr>
          <a:xfrm>
            <a:off x="2674541" y="37519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>
            <a:spLocks noChangeAspect="1"/>
          </p:cNvSpPr>
          <p:nvPr/>
        </p:nvSpPr>
        <p:spPr>
          <a:xfrm>
            <a:off x="2671366" y="3904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>
            <a:spLocks noChangeAspect="1"/>
          </p:cNvSpPr>
          <p:nvPr/>
        </p:nvSpPr>
        <p:spPr>
          <a:xfrm>
            <a:off x="2695064" y="36704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>
            <a:spLocks noChangeAspect="1"/>
          </p:cNvSpPr>
          <p:nvPr/>
        </p:nvSpPr>
        <p:spPr>
          <a:xfrm>
            <a:off x="2676699" y="35825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>
            <a:spLocks noChangeAspect="1"/>
          </p:cNvSpPr>
          <p:nvPr/>
        </p:nvSpPr>
        <p:spPr>
          <a:xfrm>
            <a:off x="2720132" y="35243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>
            <a:spLocks noChangeAspect="1"/>
          </p:cNvSpPr>
          <p:nvPr/>
        </p:nvSpPr>
        <p:spPr>
          <a:xfrm>
            <a:off x="2662402" y="350088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>
            <a:spLocks noChangeAspect="1"/>
          </p:cNvSpPr>
          <p:nvPr/>
        </p:nvSpPr>
        <p:spPr>
          <a:xfrm>
            <a:off x="2682925" y="341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/>
          <p:cNvSpPr>
            <a:spLocks noChangeAspect="1"/>
          </p:cNvSpPr>
          <p:nvPr/>
        </p:nvSpPr>
        <p:spPr>
          <a:xfrm>
            <a:off x="2664560" y="333146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Elipse 86"/>
          <p:cNvSpPr>
            <a:spLocks noChangeAspect="1"/>
          </p:cNvSpPr>
          <p:nvPr/>
        </p:nvSpPr>
        <p:spPr>
          <a:xfrm>
            <a:off x="2707993" y="32733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>
            <a:spLocks noChangeAspect="1"/>
          </p:cNvSpPr>
          <p:nvPr/>
        </p:nvSpPr>
        <p:spPr>
          <a:xfrm>
            <a:off x="2717974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>
            <a:spLocks noChangeAspect="1"/>
          </p:cNvSpPr>
          <p:nvPr/>
        </p:nvSpPr>
        <p:spPr>
          <a:xfrm>
            <a:off x="4137506" y="36080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>
            <a:spLocks noChangeAspect="1"/>
          </p:cNvSpPr>
          <p:nvPr/>
        </p:nvSpPr>
        <p:spPr>
          <a:xfrm>
            <a:off x="4079776" y="358457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>
            <a:spLocks noChangeAspect="1"/>
          </p:cNvSpPr>
          <p:nvPr/>
        </p:nvSpPr>
        <p:spPr>
          <a:xfrm>
            <a:off x="4100299" y="3503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>
            <a:spLocks noChangeAspect="1"/>
          </p:cNvSpPr>
          <p:nvPr/>
        </p:nvSpPr>
        <p:spPr>
          <a:xfrm>
            <a:off x="4081934" y="341515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>
            <a:spLocks noChangeAspect="1"/>
          </p:cNvSpPr>
          <p:nvPr/>
        </p:nvSpPr>
        <p:spPr>
          <a:xfrm>
            <a:off x="4125367" y="335699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>
            <a:spLocks noChangeAspect="1"/>
          </p:cNvSpPr>
          <p:nvPr/>
        </p:nvSpPr>
        <p:spPr>
          <a:xfrm>
            <a:off x="4135348" y="344385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>
            <a:spLocks noChangeAspect="1"/>
          </p:cNvSpPr>
          <p:nvPr/>
        </p:nvSpPr>
        <p:spPr>
          <a:xfrm>
            <a:off x="4100299" y="38360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>
            <a:spLocks noChangeAspect="1"/>
          </p:cNvSpPr>
          <p:nvPr/>
        </p:nvSpPr>
        <p:spPr>
          <a:xfrm>
            <a:off x="4081934" y="374820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>
            <a:spLocks noChangeAspect="1"/>
          </p:cNvSpPr>
          <p:nvPr/>
        </p:nvSpPr>
        <p:spPr>
          <a:xfrm>
            <a:off x="4125367" y="369003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>
            <a:spLocks noChangeAspect="1"/>
          </p:cNvSpPr>
          <p:nvPr/>
        </p:nvSpPr>
        <p:spPr>
          <a:xfrm>
            <a:off x="4135348" y="37769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>
            <a:spLocks noChangeAspect="1"/>
          </p:cNvSpPr>
          <p:nvPr/>
        </p:nvSpPr>
        <p:spPr>
          <a:xfrm>
            <a:off x="4137506" y="328033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>
            <a:spLocks noChangeAspect="1"/>
          </p:cNvSpPr>
          <p:nvPr/>
        </p:nvSpPr>
        <p:spPr>
          <a:xfrm>
            <a:off x="4079776" y="325684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>
            <a:spLocks noChangeAspect="1"/>
          </p:cNvSpPr>
          <p:nvPr/>
        </p:nvSpPr>
        <p:spPr>
          <a:xfrm>
            <a:off x="4100299" y="31753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>
            <a:spLocks noChangeAspect="1"/>
          </p:cNvSpPr>
          <p:nvPr/>
        </p:nvSpPr>
        <p:spPr>
          <a:xfrm>
            <a:off x="4081934" y="308743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>
            <a:spLocks noChangeAspect="1"/>
          </p:cNvSpPr>
          <p:nvPr/>
        </p:nvSpPr>
        <p:spPr>
          <a:xfrm>
            <a:off x="4125367" y="302926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>
            <a:spLocks noChangeAspect="1"/>
          </p:cNvSpPr>
          <p:nvPr/>
        </p:nvSpPr>
        <p:spPr>
          <a:xfrm>
            <a:off x="4135348" y="311612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>
            <a:spLocks noChangeAspect="1"/>
          </p:cNvSpPr>
          <p:nvPr/>
        </p:nvSpPr>
        <p:spPr>
          <a:xfrm>
            <a:off x="2658771" y="326002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>
            <a:spLocks noChangeAspect="1"/>
          </p:cNvSpPr>
          <p:nvPr/>
        </p:nvSpPr>
        <p:spPr>
          <a:xfrm>
            <a:off x="2679294" y="31784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>
            <a:spLocks noChangeAspect="1"/>
          </p:cNvSpPr>
          <p:nvPr/>
        </p:nvSpPr>
        <p:spPr>
          <a:xfrm>
            <a:off x="2660929" y="309060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Elipse 110"/>
          <p:cNvSpPr>
            <a:spLocks noChangeAspect="1"/>
          </p:cNvSpPr>
          <p:nvPr/>
        </p:nvSpPr>
        <p:spPr>
          <a:xfrm>
            <a:off x="2704362" y="30324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>
            <a:spLocks noChangeAspect="1"/>
          </p:cNvSpPr>
          <p:nvPr/>
        </p:nvSpPr>
        <p:spPr>
          <a:xfrm>
            <a:off x="2714343" y="311930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/>
          <p:cNvSpPr txBox="1"/>
          <p:nvPr/>
        </p:nvSpPr>
        <p:spPr>
          <a:xfrm>
            <a:off x="2708760" y="443711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Alta rotação</a:t>
            </a:r>
          </a:p>
        </p:txBody>
      </p:sp>
      <p:sp>
        <p:nvSpPr>
          <p:cNvPr id="115" name="Forma livre 114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9" name="Conector de seta reta 118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de seta reta 119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aixaDeTexto 127"/>
          <p:cNvSpPr txBox="1"/>
          <p:nvPr/>
        </p:nvSpPr>
        <p:spPr>
          <a:xfrm>
            <a:off x="7648000" y="4221088"/>
            <a:ext cx="752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Tempo</a:t>
            </a:r>
          </a:p>
        </p:txBody>
      </p:sp>
      <p:sp>
        <p:nvSpPr>
          <p:cNvPr id="129" name="CaixaDeTexto 128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cxnSp>
        <p:nvCxnSpPr>
          <p:cNvPr id="130" name="Conector de seta reta 129"/>
          <p:cNvCxnSpPr/>
          <p:nvPr/>
        </p:nvCxnSpPr>
        <p:spPr>
          <a:xfrm rot="5400000" flipH="1" flipV="1">
            <a:off x="8543478" y="2996158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aixaDeTexto 130"/>
          <p:cNvSpPr txBox="1"/>
          <p:nvPr/>
        </p:nvSpPr>
        <p:spPr>
          <a:xfrm rot="-5400000">
            <a:off x="9580732" y="282099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Rotação</a:t>
            </a:r>
          </a:p>
        </p:txBody>
      </p:sp>
      <p:cxnSp>
        <p:nvCxnSpPr>
          <p:cNvPr id="133" name="Conector reto 132"/>
          <p:cNvCxnSpPr/>
          <p:nvPr/>
        </p:nvCxnSpPr>
        <p:spPr>
          <a:xfrm rot="10800000">
            <a:off x="6218532" y="2924945"/>
            <a:ext cx="3477869" cy="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Forma livre 136"/>
          <p:cNvSpPr/>
          <p:nvPr/>
        </p:nvSpPr>
        <p:spPr>
          <a:xfrm>
            <a:off x="6293981" y="3575264"/>
            <a:ext cx="3391786" cy="141768"/>
          </a:xfrm>
          <a:custGeom>
            <a:avLst/>
            <a:gdLst>
              <a:gd name="connsiteX0" fmla="*/ 0 w 3391786"/>
              <a:gd name="connsiteY0" fmla="*/ 0 h 141768"/>
              <a:gd name="connsiteX1" fmla="*/ 744279 w 3391786"/>
              <a:gd name="connsiteY1" fmla="*/ 85061 h 141768"/>
              <a:gd name="connsiteX2" fmla="*/ 1573619 w 3391786"/>
              <a:gd name="connsiteY2" fmla="*/ 116959 h 141768"/>
              <a:gd name="connsiteX3" fmla="*/ 2286000 w 3391786"/>
              <a:gd name="connsiteY3" fmla="*/ 138224 h 141768"/>
              <a:gd name="connsiteX4" fmla="*/ 3030279 w 3391786"/>
              <a:gd name="connsiteY4" fmla="*/ 138224 h 141768"/>
              <a:gd name="connsiteX5" fmla="*/ 3391786 w 3391786"/>
              <a:gd name="connsiteY5" fmla="*/ 127591 h 14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1786" h="141768">
                <a:moveTo>
                  <a:pt x="0" y="0"/>
                </a:moveTo>
                <a:cubicBezTo>
                  <a:pt x="241004" y="32784"/>
                  <a:pt x="482009" y="65568"/>
                  <a:pt x="744279" y="85061"/>
                </a:cubicBezTo>
                <a:cubicBezTo>
                  <a:pt x="1006549" y="104554"/>
                  <a:pt x="1573619" y="116959"/>
                  <a:pt x="1573619" y="116959"/>
                </a:cubicBezTo>
                <a:lnTo>
                  <a:pt x="2286000" y="138224"/>
                </a:lnTo>
                <a:cubicBezTo>
                  <a:pt x="2528777" y="141768"/>
                  <a:pt x="2845981" y="139996"/>
                  <a:pt x="3030279" y="138224"/>
                </a:cubicBezTo>
                <a:cubicBezTo>
                  <a:pt x="3214577" y="136452"/>
                  <a:pt x="3303181" y="132021"/>
                  <a:pt x="3391786" y="127591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8" name="Forma livre 117"/>
          <p:cNvSpPr/>
          <p:nvPr/>
        </p:nvSpPr>
        <p:spPr>
          <a:xfrm>
            <a:off x="3143673" y="2132857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Título 1">
            <a:extLst>
              <a:ext uri="{FF2B5EF4-FFF2-40B4-BE49-F238E27FC236}">
                <a16:creationId xmlns:a16="http://schemas.microsoft.com/office/drawing/2014/main" id="{21BA7100-9A51-47A9-A7AE-D9B0309284D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40285" y="2996952"/>
            <a:ext cx="1567542" cy="1300578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2" h="1056904">
                <a:moveTo>
                  <a:pt x="0" y="11875"/>
                </a:moveTo>
                <a:lnTo>
                  <a:pt x="154379" y="11875"/>
                </a:lnTo>
                <a:lnTo>
                  <a:pt x="272966" y="764438"/>
                </a:lnTo>
                <a:lnTo>
                  <a:pt x="791419" y="702200"/>
                </a:lnTo>
                <a:lnTo>
                  <a:pt x="1395045" y="728696"/>
                </a:lnTo>
                <a:lnTo>
                  <a:pt x="1401288" y="0"/>
                </a:lnTo>
                <a:lnTo>
                  <a:pt x="1543792" y="0"/>
                </a:lnTo>
                <a:lnTo>
                  <a:pt x="1567542" y="1056904"/>
                </a:lnTo>
                <a:lnTo>
                  <a:pt x="11875" y="1056904"/>
                </a:lnTo>
                <a:lnTo>
                  <a:pt x="0" y="11875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>
            <a:spLocks noChangeAspect="1"/>
          </p:cNvSpPr>
          <p:nvPr/>
        </p:nvSpPr>
        <p:spPr>
          <a:xfrm>
            <a:off x="2704589" y="3833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/>
          <p:cNvSpPr>
            <a:spLocks noChangeAspect="1"/>
          </p:cNvSpPr>
          <p:nvPr/>
        </p:nvSpPr>
        <p:spPr>
          <a:xfrm>
            <a:off x="2674541" y="37519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>
            <a:spLocks noChangeAspect="1"/>
          </p:cNvSpPr>
          <p:nvPr/>
        </p:nvSpPr>
        <p:spPr>
          <a:xfrm>
            <a:off x="2671366" y="3904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>
            <a:spLocks noChangeAspect="1"/>
          </p:cNvSpPr>
          <p:nvPr/>
        </p:nvSpPr>
        <p:spPr>
          <a:xfrm>
            <a:off x="2695064" y="36704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>
            <a:spLocks noChangeAspect="1"/>
          </p:cNvSpPr>
          <p:nvPr/>
        </p:nvSpPr>
        <p:spPr>
          <a:xfrm>
            <a:off x="2676699" y="35825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>
            <a:spLocks noChangeAspect="1"/>
          </p:cNvSpPr>
          <p:nvPr/>
        </p:nvSpPr>
        <p:spPr>
          <a:xfrm>
            <a:off x="2720132" y="35243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>
            <a:spLocks noChangeAspect="1"/>
          </p:cNvSpPr>
          <p:nvPr/>
        </p:nvSpPr>
        <p:spPr>
          <a:xfrm>
            <a:off x="2662402" y="350088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>
            <a:spLocks noChangeAspect="1"/>
          </p:cNvSpPr>
          <p:nvPr/>
        </p:nvSpPr>
        <p:spPr>
          <a:xfrm>
            <a:off x="2682925" y="341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/>
          <p:cNvSpPr>
            <a:spLocks noChangeAspect="1"/>
          </p:cNvSpPr>
          <p:nvPr/>
        </p:nvSpPr>
        <p:spPr>
          <a:xfrm>
            <a:off x="2664560" y="333146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Elipse 86"/>
          <p:cNvSpPr>
            <a:spLocks noChangeAspect="1"/>
          </p:cNvSpPr>
          <p:nvPr/>
        </p:nvSpPr>
        <p:spPr>
          <a:xfrm>
            <a:off x="2707993" y="32733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>
            <a:spLocks noChangeAspect="1"/>
          </p:cNvSpPr>
          <p:nvPr/>
        </p:nvSpPr>
        <p:spPr>
          <a:xfrm>
            <a:off x="2717974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>
            <a:spLocks noChangeAspect="1"/>
          </p:cNvSpPr>
          <p:nvPr/>
        </p:nvSpPr>
        <p:spPr>
          <a:xfrm>
            <a:off x="4137506" y="36080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>
            <a:spLocks noChangeAspect="1"/>
          </p:cNvSpPr>
          <p:nvPr/>
        </p:nvSpPr>
        <p:spPr>
          <a:xfrm>
            <a:off x="4079776" y="358457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>
            <a:spLocks noChangeAspect="1"/>
          </p:cNvSpPr>
          <p:nvPr/>
        </p:nvSpPr>
        <p:spPr>
          <a:xfrm>
            <a:off x="4100299" y="3503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>
            <a:spLocks noChangeAspect="1"/>
          </p:cNvSpPr>
          <p:nvPr/>
        </p:nvSpPr>
        <p:spPr>
          <a:xfrm>
            <a:off x="4081934" y="341515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>
            <a:spLocks noChangeAspect="1"/>
          </p:cNvSpPr>
          <p:nvPr/>
        </p:nvSpPr>
        <p:spPr>
          <a:xfrm>
            <a:off x="4125367" y="335699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>
            <a:spLocks noChangeAspect="1"/>
          </p:cNvSpPr>
          <p:nvPr/>
        </p:nvSpPr>
        <p:spPr>
          <a:xfrm>
            <a:off x="4135348" y="344385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>
            <a:spLocks noChangeAspect="1"/>
          </p:cNvSpPr>
          <p:nvPr/>
        </p:nvSpPr>
        <p:spPr>
          <a:xfrm>
            <a:off x="4100299" y="38360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>
            <a:spLocks noChangeAspect="1"/>
          </p:cNvSpPr>
          <p:nvPr/>
        </p:nvSpPr>
        <p:spPr>
          <a:xfrm>
            <a:off x="4081934" y="374820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>
            <a:spLocks noChangeAspect="1"/>
          </p:cNvSpPr>
          <p:nvPr/>
        </p:nvSpPr>
        <p:spPr>
          <a:xfrm>
            <a:off x="4125367" y="369003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>
            <a:spLocks noChangeAspect="1"/>
          </p:cNvSpPr>
          <p:nvPr/>
        </p:nvSpPr>
        <p:spPr>
          <a:xfrm>
            <a:off x="4135348" y="37769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>
            <a:spLocks noChangeAspect="1"/>
          </p:cNvSpPr>
          <p:nvPr/>
        </p:nvSpPr>
        <p:spPr>
          <a:xfrm>
            <a:off x="4137506" y="328033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>
            <a:spLocks noChangeAspect="1"/>
          </p:cNvSpPr>
          <p:nvPr/>
        </p:nvSpPr>
        <p:spPr>
          <a:xfrm>
            <a:off x="4079776" y="325684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>
            <a:spLocks noChangeAspect="1"/>
          </p:cNvSpPr>
          <p:nvPr/>
        </p:nvSpPr>
        <p:spPr>
          <a:xfrm>
            <a:off x="4100299" y="31753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>
            <a:spLocks noChangeAspect="1"/>
          </p:cNvSpPr>
          <p:nvPr/>
        </p:nvSpPr>
        <p:spPr>
          <a:xfrm>
            <a:off x="4081934" y="308743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>
            <a:spLocks noChangeAspect="1"/>
          </p:cNvSpPr>
          <p:nvPr/>
        </p:nvSpPr>
        <p:spPr>
          <a:xfrm>
            <a:off x="4125367" y="302926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>
            <a:spLocks noChangeAspect="1"/>
          </p:cNvSpPr>
          <p:nvPr/>
        </p:nvSpPr>
        <p:spPr>
          <a:xfrm>
            <a:off x="4135348" y="311612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>
            <a:spLocks noChangeAspect="1"/>
          </p:cNvSpPr>
          <p:nvPr/>
        </p:nvSpPr>
        <p:spPr>
          <a:xfrm>
            <a:off x="2658771" y="326002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>
            <a:spLocks noChangeAspect="1"/>
          </p:cNvSpPr>
          <p:nvPr/>
        </p:nvSpPr>
        <p:spPr>
          <a:xfrm>
            <a:off x="2679294" y="31784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>
            <a:spLocks noChangeAspect="1"/>
          </p:cNvSpPr>
          <p:nvPr/>
        </p:nvSpPr>
        <p:spPr>
          <a:xfrm>
            <a:off x="2660929" y="309060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Elipse 110"/>
          <p:cNvSpPr>
            <a:spLocks noChangeAspect="1"/>
          </p:cNvSpPr>
          <p:nvPr/>
        </p:nvSpPr>
        <p:spPr>
          <a:xfrm>
            <a:off x="2704362" y="30324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>
            <a:spLocks noChangeAspect="1"/>
          </p:cNvSpPr>
          <p:nvPr/>
        </p:nvSpPr>
        <p:spPr>
          <a:xfrm>
            <a:off x="2714343" y="311930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3" name="Forma livre 112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/>
          <p:cNvSpPr txBox="1"/>
          <p:nvPr/>
        </p:nvSpPr>
        <p:spPr>
          <a:xfrm>
            <a:off x="2708760" y="4437112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Baixa rotação</a:t>
            </a:r>
          </a:p>
        </p:txBody>
      </p:sp>
      <p:sp>
        <p:nvSpPr>
          <p:cNvPr id="116" name="Título 1">
            <a:extLst>
              <a:ext uri="{FF2B5EF4-FFF2-40B4-BE49-F238E27FC236}">
                <a16:creationId xmlns:a16="http://schemas.microsoft.com/office/drawing/2014/main" id="{98029D39-C72B-486C-9ECA-1D5FDC3E61A6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39616" y="3038228"/>
            <a:ext cx="1568211" cy="1259303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43347 w 1567542"/>
              <a:gd name="connsiteY1" fmla="*/ 58517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8211"/>
              <a:gd name="connsiteY0" fmla="*/ 58517 h 1056904"/>
              <a:gd name="connsiteX1" fmla="*/ 144016 w 1568211"/>
              <a:gd name="connsiteY1" fmla="*/ 58517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01957 w 1568211"/>
              <a:gd name="connsiteY5" fmla="*/ 0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58517 h 1056904"/>
              <a:gd name="connsiteX0" fmla="*/ 0 w 1568211"/>
              <a:gd name="connsiteY0" fmla="*/ 58517 h 1056904"/>
              <a:gd name="connsiteX1" fmla="*/ 144016 w 1568211"/>
              <a:gd name="connsiteY1" fmla="*/ 58517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04214 w 1568211"/>
              <a:gd name="connsiteY5" fmla="*/ 36323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58517 h 1056904"/>
              <a:gd name="connsiteX0" fmla="*/ 0 w 1568211"/>
              <a:gd name="connsiteY0" fmla="*/ 24975 h 1023362"/>
              <a:gd name="connsiteX1" fmla="*/ 144016 w 1568211"/>
              <a:gd name="connsiteY1" fmla="*/ 24975 h 1023362"/>
              <a:gd name="connsiteX2" fmla="*/ 273635 w 1568211"/>
              <a:gd name="connsiteY2" fmla="*/ 730896 h 1023362"/>
              <a:gd name="connsiteX3" fmla="*/ 792088 w 1568211"/>
              <a:gd name="connsiteY3" fmla="*/ 668658 h 1023362"/>
              <a:gd name="connsiteX4" fmla="*/ 1395714 w 1568211"/>
              <a:gd name="connsiteY4" fmla="*/ 695154 h 1023362"/>
              <a:gd name="connsiteX5" fmla="*/ 1404214 w 1568211"/>
              <a:gd name="connsiteY5" fmla="*/ 2781 h 1023362"/>
              <a:gd name="connsiteX6" fmla="*/ 1547636 w 1568211"/>
              <a:gd name="connsiteY6" fmla="*/ 0 h 1023362"/>
              <a:gd name="connsiteX7" fmla="*/ 1568211 w 1568211"/>
              <a:gd name="connsiteY7" fmla="*/ 1023362 h 1023362"/>
              <a:gd name="connsiteX8" fmla="*/ 12544 w 1568211"/>
              <a:gd name="connsiteY8" fmla="*/ 1023362 h 1023362"/>
              <a:gd name="connsiteX9" fmla="*/ 0 w 1568211"/>
              <a:gd name="connsiteY9" fmla="*/ 24975 h 10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8211" h="1023362">
                <a:moveTo>
                  <a:pt x="0" y="24975"/>
                </a:moveTo>
                <a:lnTo>
                  <a:pt x="144016" y="24975"/>
                </a:lnTo>
                <a:lnTo>
                  <a:pt x="273635" y="730896"/>
                </a:lnTo>
                <a:lnTo>
                  <a:pt x="792088" y="668658"/>
                </a:lnTo>
                <a:lnTo>
                  <a:pt x="1395714" y="695154"/>
                </a:lnTo>
                <a:lnTo>
                  <a:pt x="1404214" y="2781"/>
                </a:lnTo>
                <a:lnTo>
                  <a:pt x="1547636" y="0"/>
                </a:lnTo>
                <a:lnTo>
                  <a:pt x="1568211" y="1023362"/>
                </a:lnTo>
                <a:lnTo>
                  <a:pt x="12544" y="1023362"/>
                </a:lnTo>
                <a:lnTo>
                  <a:pt x="0" y="24975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>
            <a:spLocks noChangeAspect="1"/>
          </p:cNvSpPr>
          <p:nvPr/>
        </p:nvSpPr>
        <p:spPr>
          <a:xfrm>
            <a:off x="2704589" y="3833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/>
          <p:cNvSpPr>
            <a:spLocks noChangeAspect="1"/>
          </p:cNvSpPr>
          <p:nvPr/>
        </p:nvSpPr>
        <p:spPr>
          <a:xfrm>
            <a:off x="2674541" y="37519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>
            <a:spLocks noChangeAspect="1"/>
          </p:cNvSpPr>
          <p:nvPr/>
        </p:nvSpPr>
        <p:spPr>
          <a:xfrm>
            <a:off x="2671366" y="3904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>
            <a:spLocks noChangeAspect="1"/>
          </p:cNvSpPr>
          <p:nvPr/>
        </p:nvSpPr>
        <p:spPr>
          <a:xfrm>
            <a:off x="2695064" y="36704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>
            <a:spLocks noChangeAspect="1"/>
          </p:cNvSpPr>
          <p:nvPr/>
        </p:nvSpPr>
        <p:spPr>
          <a:xfrm>
            <a:off x="2676699" y="35825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>
            <a:spLocks noChangeAspect="1"/>
          </p:cNvSpPr>
          <p:nvPr/>
        </p:nvSpPr>
        <p:spPr>
          <a:xfrm>
            <a:off x="2720132" y="35243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>
            <a:spLocks noChangeAspect="1"/>
          </p:cNvSpPr>
          <p:nvPr/>
        </p:nvSpPr>
        <p:spPr>
          <a:xfrm>
            <a:off x="2662402" y="350088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>
            <a:spLocks noChangeAspect="1"/>
          </p:cNvSpPr>
          <p:nvPr/>
        </p:nvSpPr>
        <p:spPr>
          <a:xfrm>
            <a:off x="2682925" y="341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/>
          <p:cNvSpPr>
            <a:spLocks noChangeAspect="1"/>
          </p:cNvSpPr>
          <p:nvPr/>
        </p:nvSpPr>
        <p:spPr>
          <a:xfrm>
            <a:off x="2664560" y="333146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Elipse 86"/>
          <p:cNvSpPr>
            <a:spLocks noChangeAspect="1"/>
          </p:cNvSpPr>
          <p:nvPr/>
        </p:nvSpPr>
        <p:spPr>
          <a:xfrm>
            <a:off x="2707993" y="32733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>
            <a:spLocks noChangeAspect="1"/>
          </p:cNvSpPr>
          <p:nvPr/>
        </p:nvSpPr>
        <p:spPr>
          <a:xfrm>
            <a:off x="2717974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>
            <a:spLocks noChangeAspect="1"/>
          </p:cNvSpPr>
          <p:nvPr/>
        </p:nvSpPr>
        <p:spPr>
          <a:xfrm>
            <a:off x="4137506" y="36080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>
            <a:spLocks noChangeAspect="1"/>
          </p:cNvSpPr>
          <p:nvPr/>
        </p:nvSpPr>
        <p:spPr>
          <a:xfrm>
            <a:off x="4079776" y="358457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>
            <a:spLocks noChangeAspect="1"/>
          </p:cNvSpPr>
          <p:nvPr/>
        </p:nvSpPr>
        <p:spPr>
          <a:xfrm>
            <a:off x="4100299" y="3503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>
            <a:spLocks noChangeAspect="1"/>
          </p:cNvSpPr>
          <p:nvPr/>
        </p:nvSpPr>
        <p:spPr>
          <a:xfrm>
            <a:off x="4081934" y="341515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>
            <a:spLocks noChangeAspect="1"/>
          </p:cNvSpPr>
          <p:nvPr/>
        </p:nvSpPr>
        <p:spPr>
          <a:xfrm>
            <a:off x="4125367" y="335699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>
            <a:spLocks noChangeAspect="1"/>
          </p:cNvSpPr>
          <p:nvPr/>
        </p:nvSpPr>
        <p:spPr>
          <a:xfrm>
            <a:off x="4135348" y="344385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>
            <a:spLocks noChangeAspect="1"/>
          </p:cNvSpPr>
          <p:nvPr/>
        </p:nvSpPr>
        <p:spPr>
          <a:xfrm>
            <a:off x="4100299" y="38360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>
            <a:spLocks noChangeAspect="1"/>
          </p:cNvSpPr>
          <p:nvPr/>
        </p:nvSpPr>
        <p:spPr>
          <a:xfrm>
            <a:off x="4081934" y="374820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>
            <a:spLocks noChangeAspect="1"/>
          </p:cNvSpPr>
          <p:nvPr/>
        </p:nvSpPr>
        <p:spPr>
          <a:xfrm>
            <a:off x="4125367" y="369003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>
            <a:spLocks noChangeAspect="1"/>
          </p:cNvSpPr>
          <p:nvPr/>
        </p:nvSpPr>
        <p:spPr>
          <a:xfrm>
            <a:off x="4135348" y="37769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>
            <a:spLocks noChangeAspect="1"/>
          </p:cNvSpPr>
          <p:nvPr/>
        </p:nvSpPr>
        <p:spPr>
          <a:xfrm>
            <a:off x="4137506" y="328033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>
            <a:spLocks noChangeAspect="1"/>
          </p:cNvSpPr>
          <p:nvPr/>
        </p:nvSpPr>
        <p:spPr>
          <a:xfrm>
            <a:off x="4079776" y="325684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>
            <a:spLocks noChangeAspect="1"/>
          </p:cNvSpPr>
          <p:nvPr/>
        </p:nvSpPr>
        <p:spPr>
          <a:xfrm>
            <a:off x="4100299" y="31753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>
            <a:spLocks noChangeAspect="1"/>
          </p:cNvSpPr>
          <p:nvPr/>
        </p:nvSpPr>
        <p:spPr>
          <a:xfrm>
            <a:off x="4081934" y="308743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>
            <a:spLocks noChangeAspect="1"/>
          </p:cNvSpPr>
          <p:nvPr/>
        </p:nvSpPr>
        <p:spPr>
          <a:xfrm>
            <a:off x="4125367" y="304356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>
            <a:spLocks noChangeAspect="1"/>
          </p:cNvSpPr>
          <p:nvPr/>
        </p:nvSpPr>
        <p:spPr>
          <a:xfrm>
            <a:off x="4135348" y="311612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>
            <a:spLocks noChangeAspect="1"/>
          </p:cNvSpPr>
          <p:nvPr/>
        </p:nvSpPr>
        <p:spPr>
          <a:xfrm>
            <a:off x="2658771" y="326002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>
            <a:spLocks noChangeAspect="1"/>
          </p:cNvSpPr>
          <p:nvPr/>
        </p:nvSpPr>
        <p:spPr>
          <a:xfrm>
            <a:off x="2679294" y="31784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>
            <a:spLocks noChangeAspect="1"/>
          </p:cNvSpPr>
          <p:nvPr/>
        </p:nvSpPr>
        <p:spPr>
          <a:xfrm>
            <a:off x="2660929" y="309060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Elipse 110"/>
          <p:cNvSpPr>
            <a:spLocks noChangeAspect="1"/>
          </p:cNvSpPr>
          <p:nvPr/>
        </p:nvSpPr>
        <p:spPr>
          <a:xfrm>
            <a:off x="2704362" y="30737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>
            <a:spLocks noChangeAspect="1"/>
          </p:cNvSpPr>
          <p:nvPr/>
        </p:nvSpPr>
        <p:spPr>
          <a:xfrm>
            <a:off x="2714343" y="311930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3" name="Forma livre 112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/>
          <p:cNvSpPr txBox="1"/>
          <p:nvPr/>
        </p:nvSpPr>
        <p:spPr>
          <a:xfrm>
            <a:off x="2708760" y="4437112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Baixa rotação</a:t>
            </a:r>
          </a:p>
        </p:txBody>
      </p:sp>
      <p:sp>
        <p:nvSpPr>
          <p:cNvPr id="116" name="Retângulo 115"/>
          <p:cNvSpPr/>
          <p:nvPr/>
        </p:nvSpPr>
        <p:spPr>
          <a:xfrm>
            <a:off x="7392144" y="2060848"/>
            <a:ext cx="1224136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Retângulo 116"/>
          <p:cNvSpPr/>
          <p:nvPr/>
        </p:nvSpPr>
        <p:spPr>
          <a:xfrm>
            <a:off x="6168008" y="2060848"/>
            <a:ext cx="1224136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8" name="Conector de seta reta 117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ixaDeTexto 119"/>
          <p:cNvSpPr txBox="1"/>
          <p:nvPr/>
        </p:nvSpPr>
        <p:spPr>
          <a:xfrm>
            <a:off x="7648000" y="4221088"/>
            <a:ext cx="752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Tempo</a:t>
            </a:r>
          </a:p>
        </p:txBody>
      </p:sp>
      <p:sp>
        <p:nvSpPr>
          <p:cNvPr id="121" name="CaixaDeTexto 120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cxnSp>
        <p:nvCxnSpPr>
          <p:cNvPr id="122" name="Conector de seta reta 121"/>
          <p:cNvCxnSpPr/>
          <p:nvPr/>
        </p:nvCxnSpPr>
        <p:spPr>
          <a:xfrm rot="5400000" flipH="1" flipV="1">
            <a:off x="8543478" y="2996158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aixaDeTexto 122"/>
          <p:cNvSpPr txBox="1"/>
          <p:nvPr/>
        </p:nvSpPr>
        <p:spPr>
          <a:xfrm rot="-5400000">
            <a:off x="9580732" y="282099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Rotação</a:t>
            </a:r>
          </a:p>
        </p:txBody>
      </p:sp>
      <p:cxnSp>
        <p:nvCxnSpPr>
          <p:cNvPr id="124" name="Conector reto 123"/>
          <p:cNvCxnSpPr/>
          <p:nvPr/>
        </p:nvCxnSpPr>
        <p:spPr>
          <a:xfrm rot="10800000">
            <a:off x="6218532" y="3500608"/>
            <a:ext cx="3477869" cy="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orma livre 124"/>
          <p:cNvSpPr/>
          <p:nvPr/>
        </p:nvSpPr>
        <p:spPr>
          <a:xfrm>
            <a:off x="6312025" y="2636913"/>
            <a:ext cx="3367148" cy="1222707"/>
          </a:xfrm>
          <a:custGeom>
            <a:avLst/>
            <a:gdLst>
              <a:gd name="connsiteX0" fmla="*/ 0 w 3402419"/>
              <a:gd name="connsiteY0" fmla="*/ 0 h 1403498"/>
              <a:gd name="connsiteX1" fmla="*/ 903768 w 3402419"/>
              <a:gd name="connsiteY1" fmla="*/ 680484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402419"/>
              <a:gd name="connsiteY0" fmla="*/ 0 h 1403498"/>
              <a:gd name="connsiteX1" fmla="*/ 971375 w 3402419"/>
              <a:gd name="connsiteY1" fmla="*/ 396815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367148"/>
              <a:gd name="connsiteY0" fmla="*/ 0 h 1222707"/>
              <a:gd name="connsiteX1" fmla="*/ 936104 w 3367148"/>
              <a:gd name="connsiteY1" fmla="*/ 216024 h 1222707"/>
              <a:gd name="connsiteX2" fmla="*/ 1836060 w 3367148"/>
              <a:gd name="connsiteY2" fmla="*/ 871832 h 1222707"/>
              <a:gd name="connsiteX3" fmla="*/ 2878050 w 3367148"/>
              <a:gd name="connsiteY3" fmla="*/ 1127014 h 1222707"/>
              <a:gd name="connsiteX4" fmla="*/ 3367148 w 3367148"/>
              <a:gd name="connsiteY4" fmla="*/ 1222707 h 1222707"/>
              <a:gd name="connsiteX0" fmla="*/ 0 w 3367148"/>
              <a:gd name="connsiteY0" fmla="*/ 0 h 1222707"/>
              <a:gd name="connsiteX1" fmla="*/ 411296 w 3367148"/>
              <a:gd name="connsiteY1" fmla="*/ 159451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  <a:gd name="connsiteX0" fmla="*/ 0 w 3367148"/>
              <a:gd name="connsiteY0" fmla="*/ 0 h 1222707"/>
              <a:gd name="connsiteX1" fmla="*/ 432047 w 3367148"/>
              <a:gd name="connsiteY1" fmla="*/ 72008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148" h="1222707">
                <a:moveTo>
                  <a:pt x="0" y="0"/>
                </a:moveTo>
                <a:cubicBezTo>
                  <a:pt x="68549" y="26575"/>
                  <a:pt x="276030" y="36004"/>
                  <a:pt x="432047" y="72008"/>
                </a:cubicBezTo>
                <a:cubicBezTo>
                  <a:pt x="588064" y="108012"/>
                  <a:pt x="702102" y="82720"/>
                  <a:pt x="936104" y="216024"/>
                </a:cubicBezTo>
                <a:cubicBezTo>
                  <a:pt x="1170106" y="349328"/>
                  <a:pt x="1512402" y="720000"/>
                  <a:pt x="1836060" y="871832"/>
                </a:cubicBezTo>
                <a:cubicBezTo>
                  <a:pt x="2159718" y="1023664"/>
                  <a:pt x="2622869" y="1068535"/>
                  <a:pt x="2878050" y="1127014"/>
                </a:cubicBezTo>
                <a:cubicBezTo>
                  <a:pt x="3133231" y="1185493"/>
                  <a:pt x="3250189" y="1204100"/>
                  <a:pt x="3367148" y="1222707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Retângulo 114"/>
          <p:cNvSpPr/>
          <p:nvPr/>
        </p:nvSpPr>
        <p:spPr>
          <a:xfrm>
            <a:off x="7392144" y="2060848"/>
            <a:ext cx="237626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Título 1">
            <a:extLst>
              <a:ext uri="{FF2B5EF4-FFF2-40B4-BE49-F238E27FC236}">
                <a16:creationId xmlns:a16="http://schemas.microsoft.com/office/drawing/2014/main" id="{080500F4-FCA4-42E0-8EF7-2228BA3342B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id="{F760EEF2-2ABE-4A0C-A1CB-BCA8E4AD7D28}"/>
              </a:ext>
            </a:extLst>
          </p:cNvPr>
          <p:cNvSpPr/>
          <p:nvPr/>
        </p:nvSpPr>
        <p:spPr>
          <a:xfrm>
            <a:off x="2618926" y="2996951"/>
            <a:ext cx="1573335" cy="1307933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tângulo 134"/>
          <p:cNvSpPr/>
          <p:nvPr/>
        </p:nvSpPr>
        <p:spPr>
          <a:xfrm>
            <a:off x="7392144" y="2060848"/>
            <a:ext cx="1224136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135"/>
          <p:cNvSpPr/>
          <p:nvPr/>
        </p:nvSpPr>
        <p:spPr>
          <a:xfrm>
            <a:off x="6168008" y="2060848"/>
            <a:ext cx="1224136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Forma livre 144"/>
          <p:cNvSpPr/>
          <p:nvPr/>
        </p:nvSpPr>
        <p:spPr>
          <a:xfrm>
            <a:off x="6312025" y="2636913"/>
            <a:ext cx="3367148" cy="1222707"/>
          </a:xfrm>
          <a:custGeom>
            <a:avLst/>
            <a:gdLst>
              <a:gd name="connsiteX0" fmla="*/ 0 w 3402419"/>
              <a:gd name="connsiteY0" fmla="*/ 0 h 1403498"/>
              <a:gd name="connsiteX1" fmla="*/ 903768 w 3402419"/>
              <a:gd name="connsiteY1" fmla="*/ 680484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402419"/>
              <a:gd name="connsiteY0" fmla="*/ 0 h 1403498"/>
              <a:gd name="connsiteX1" fmla="*/ 971375 w 3402419"/>
              <a:gd name="connsiteY1" fmla="*/ 396815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367148"/>
              <a:gd name="connsiteY0" fmla="*/ 0 h 1222707"/>
              <a:gd name="connsiteX1" fmla="*/ 936104 w 3367148"/>
              <a:gd name="connsiteY1" fmla="*/ 216024 h 1222707"/>
              <a:gd name="connsiteX2" fmla="*/ 1836060 w 3367148"/>
              <a:gd name="connsiteY2" fmla="*/ 871832 h 1222707"/>
              <a:gd name="connsiteX3" fmla="*/ 2878050 w 3367148"/>
              <a:gd name="connsiteY3" fmla="*/ 1127014 h 1222707"/>
              <a:gd name="connsiteX4" fmla="*/ 3367148 w 3367148"/>
              <a:gd name="connsiteY4" fmla="*/ 1222707 h 1222707"/>
              <a:gd name="connsiteX0" fmla="*/ 0 w 3367148"/>
              <a:gd name="connsiteY0" fmla="*/ 0 h 1222707"/>
              <a:gd name="connsiteX1" fmla="*/ 411296 w 3367148"/>
              <a:gd name="connsiteY1" fmla="*/ 159451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  <a:gd name="connsiteX0" fmla="*/ 0 w 3367148"/>
              <a:gd name="connsiteY0" fmla="*/ 0 h 1222707"/>
              <a:gd name="connsiteX1" fmla="*/ 432047 w 3367148"/>
              <a:gd name="connsiteY1" fmla="*/ 72008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148" h="1222707">
                <a:moveTo>
                  <a:pt x="0" y="0"/>
                </a:moveTo>
                <a:cubicBezTo>
                  <a:pt x="68549" y="26575"/>
                  <a:pt x="276030" y="36004"/>
                  <a:pt x="432047" y="72008"/>
                </a:cubicBezTo>
                <a:cubicBezTo>
                  <a:pt x="588064" y="108012"/>
                  <a:pt x="702102" y="82720"/>
                  <a:pt x="936104" y="216024"/>
                </a:cubicBezTo>
                <a:cubicBezTo>
                  <a:pt x="1170106" y="349328"/>
                  <a:pt x="1512402" y="720000"/>
                  <a:pt x="1836060" y="871832"/>
                </a:cubicBezTo>
                <a:cubicBezTo>
                  <a:pt x="2159718" y="1023664"/>
                  <a:pt x="2622869" y="1068535"/>
                  <a:pt x="2878050" y="1127014"/>
                </a:cubicBezTo>
                <a:cubicBezTo>
                  <a:pt x="3133231" y="1185493"/>
                  <a:pt x="3250189" y="1204100"/>
                  <a:pt x="3367148" y="1222707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39616" y="3356994"/>
            <a:ext cx="1558529" cy="940537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43347 w 1567542"/>
              <a:gd name="connsiteY1" fmla="*/ 292584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8211"/>
              <a:gd name="connsiteY0" fmla="*/ 292584 h 1056904"/>
              <a:gd name="connsiteX1" fmla="*/ 144016 w 1568211"/>
              <a:gd name="connsiteY1" fmla="*/ 292584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01957 w 1568211"/>
              <a:gd name="connsiteY5" fmla="*/ 0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292584 h 1056904"/>
              <a:gd name="connsiteX0" fmla="*/ 0 w 1568211"/>
              <a:gd name="connsiteY0" fmla="*/ 292584 h 1056904"/>
              <a:gd name="connsiteX1" fmla="*/ 144016 w 1568211"/>
              <a:gd name="connsiteY1" fmla="*/ 292584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40161 w 1568211"/>
              <a:gd name="connsiteY5" fmla="*/ 292584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292584 h 1056904"/>
              <a:gd name="connsiteX0" fmla="*/ 0 w 1584177"/>
              <a:gd name="connsiteY0" fmla="*/ 0 h 764320"/>
              <a:gd name="connsiteX1" fmla="*/ 144016 w 1584177"/>
              <a:gd name="connsiteY1" fmla="*/ 0 h 764320"/>
              <a:gd name="connsiteX2" fmla="*/ 273635 w 1584177"/>
              <a:gd name="connsiteY2" fmla="*/ 471854 h 764320"/>
              <a:gd name="connsiteX3" fmla="*/ 792088 w 1584177"/>
              <a:gd name="connsiteY3" fmla="*/ 409616 h 764320"/>
              <a:gd name="connsiteX4" fmla="*/ 1395714 w 1584177"/>
              <a:gd name="connsiteY4" fmla="*/ 436112 h 764320"/>
              <a:gd name="connsiteX5" fmla="*/ 1440161 w 1584177"/>
              <a:gd name="connsiteY5" fmla="*/ 0 h 764320"/>
              <a:gd name="connsiteX6" fmla="*/ 1584177 w 1584177"/>
              <a:gd name="connsiteY6" fmla="*/ 0 h 764320"/>
              <a:gd name="connsiteX7" fmla="*/ 1568211 w 1584177"/>
              <a:gd name="connsiteY7" fmla="*/ 764320 h 764320"/>
              <a:gd name="connsiteX8" fmla="*/ 12544 w 1584177"/>
              <a:gd name="connsiteY8" fmla="*/ 764320 h 764320"/>
              <a:gd name="connsiteX9" fmla="*/ 0 w 1584177"/>
              <a:gd name="connsiteY9" fmla="*/ 0 h 764320"/>
              <a:gd name="connsiteX0" fmla="*/ 0 w 1584177"/>
              <a:gd name="connsiteY0" fmla="*/ 1 h 764321"/>
              <a:gd name="connsiteX1" fmla="*/ 144016 w 1584177"/>
              <a:gd name="connsiteY1" fmla="*/ 1 h 764321"/>
              <a:gd name="connsiteX2" fmla="*/ 273635 w 1584177"/>
              <a:gd name="connsiteY2" fmla="*/ 471855 h 764321"/>
              <a:gd name="connsiteX3" fmla="*/ 792088 w 1584177"/>
              <a:gd name="connsiteY3" fmla="*/ 409617 h 764321"/>
              <a:gd name="connsiteX4" fmla="*/ 1395714 w 1584177"/>
              <a:gd name="connsiteY4" fmla="*/ 436113 h 764321"/>
              <a:gd name="connsiteX5" fmla="*/ 1440161 w 1584177"/>
              <a:gd name="connsiteY5" fmla="*/ 1 h 764321"/>
              <a:gd name="connsiteX6" fmla="*/ 1584177 w 1584177"/>
              <a:gd name="connsiteY6" fmla="*/ 0 h 764321"/>
              <a:gd name="connsiteX7" fmla="*/ 1568211 w 1584177"/>
              <a:gd name="connsiteY7" fmla="*/ 764321 h 764321"/>
              <a:gd name="connsiteX8" fmla="*/ 12544 w 1584177"/>
              <a:gd name="connsiteY8" fmla="*/ 764321 h 764321"/>
              <a:gd name="connsiteX9" fmla="*/ 0 w 1584177"/>
              <a:gd name="connsiteY9" fmla="*/ 1 h 764321"/>
              <a:gd name="connsiteX0" fmla="*/ 0 w 1568211"/>
              <a:gd name="connsiteY0" fmla="*/ 1 h 764321"/>
              <a:gd name="connsiteX1" fmla="*/ 144016 w 1568211"/>
              <a:gd name="connsiteY1" fmla="*/ 1 h 764321"/>
              <a:gd name="connsiteX2" fmla="*/ 273635 w 1568211"/>
              <a:gd name="connsiteY2" fmla="*/ 471855 h 764321"/>
              <a:gd name="connsiteX3" fmla="*/ 792088 w 1568211"/>
              <a:gd name="connsiteY3" fmla="*/ 409617 h 764321"/>
              <a:gd name="connsiteX4" fmla="*/ 1395714 w 1568211"/>
              <a:gd name="connsiteY4" fmla="*/ 436113 h 764321"/>
              <a:gd name="connsiteX5" fmla="*/ 1440161 w 1568211"/>
              <a:gd name="connsiteY5" fmla="*/ 1 h 764321"/>
              <a:gd name="connsiteX6" fmla="*/ 1512169 w 1568211"/>
              <a:gd name="connsiteY6" fmla="*/ 0 h 764321"/>
              <a:gd name="connsiteX7" fmla="*/ 1568211 w 1568211"/>
              <a:gd name="connsiteY7" fmla="*/ 764321 h 764321"/>
              <a:gd name="connsiteX8" fmla="*/ 12544 w 1568211"/>
              <a:gd name="connsiteY8" fmla="*/ 764321 h 764321"/>
              <a:gd name="connsiteX9" fmla="*/ 0 w 1568211"/>
              <a:gd name="connsiteY9" fmla="*/ 1 h 764321"/>
              <a:gd name="connsiteX0" fmla="*/ 0 w 1568211"/>
              <a:gd name="connsiteY0" fmla="*/ 0 h 764320"/>
              <a:gd name="connsiteX1" fmla="*/ 144016 w 1568211"/>
              <a:gd name="connsiteY1" fmla="*/ 0 h 764320"/>
              <a:gd name="connsiteX2" fmla="*/ 273635 w 1568211"/>
              <a:gd name="connsiteY2" fmla="*/ 471854 h 764320"/>
              <a:gd name="connsiteX3" fmla="*/ 792088 w 1568211"/>
              <a:gd name="connsiteY3" fmla="*/ 409616 h 764320"/>
              <a:gd name="connsiteX4" fmla="*/ 1395714 w 1568211"/>
              <a:gd name="connsiteY4" fmla="*/ 436112 h 764320"/>
              <a:gd name="connsiteX5" fmla="*/ 1440161 w 1568211"/>
              <a:gd name="connsiteY5" fmla="*/ 0 h 764320"/>
              <a:gd name="connsiteX6" fmla="*/ 1558529 w 1568211"/>
              <a:gd name="connsiteY6" fmla="*/ 463 h 764320"/>
              <a:gd name="connsiteX7" fmla="*/ 1568211 w 1568211"/>
              <a:gd name="connsiteY7" fmla="*/ 764320 h 764320"/>
              <a:gd name="connsiteX8" fmla="*/ 12544 w 1568211"/>
              <a:gd name="connsiteY8" fmla="*/ 764320 h 764320"/>
              <a:gd name="connsiteX9" fmla="*/ 0 w 1568211"/>
              <a:gd name="connsiteY9" fmla="*/ 0 h 764320"/>
              <a:gd name="connsiteX0" fmla="*/ 0 w 1558529"/>
              <a:gd name="connsiteY0" fmla="*/ 0 h 764320"/>
              <a:gd name="connsiteX1" fmla="*/ 144016 w 1558529"/>
              <a:gd name="connsiteY1" fmla="*/ 0 h 764320"/>
              <a:gd name="connsiteX2" fmla="*/ 273635 w 1558529"/>
              <a:gd name="connsiteY2" fmla="*/ 471854 h 764320"/>
              <a:gd name="connsiteX3" fmla="*/ 792088 w 1558529"/>
              <a:gd name="connsiteY3" fmla="*/ 409616 h 764320"/>
              <a:gd name="connsiteX4" fmla="*/ 1395714 w 1558529"/>
              <a:gd name="connsiteY4" fmla="*/ 436112 h 764320"/>
              <a:gd name="connsiteX5" fmla="*/ 1440161 w 1558529"/>
              <a:gd name="connsiteY5" fmla="*/ 0 h 764320"/>
              <a:gd name="connsiteX6" fmla="*/ 1558529 w 1558529"/>
              <a:gd name="connsiteY6" fmla="*/ 463 h 764320"/>
              <a:gd name="connsiteX7" fmla="*/ 1556304 w 1558529"/>
              <a:gd name="connsiteY7" fmla="*/ 764320 h 764320"/>
              <a:gd name="connsiteX8" fmla="*/ 12544 w 1558529"/>
              <a:gd name="connsiteY8" fmla="*/ 764320 h 764320"/>
              <a:gd name="connsiteX9" fmla="*/ 0 w 1558529"/>
              <a:gd name="connsiteY9" fmla="*/ 0 h 7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8529" h="764320">
                <a:moveTo>
                  <a:pt x="0" y="0"/>
                </a:moveTo>
                <a:lnTo>
                  <a:pt x="144016" y="0"/>
                </a:lnTo>
                <a:lnTo>
                  <a:pt x="273635" y="471854"/>
                </a:lnTo>
                <a:lnTo>
                  <a:pt x="792088" y="409616"/>
                </a:lnTo>
                <a:lnTo>
                  <a:pt x="1395714" y="436112"/>
                </a:lnTo>
                <a:lnTo>
                  <a:pt x="1440161" y="0"/>
                </a:lnTo>
                <a:lnTo>
                  <a:pt x="1558529" y="463"/>
                </a:lnTo>
                <a:cubicBezTo>
                  <a:pt x="1557787" y="255082"/>
                  <a:pt x="1557046" y="509701"/>
                  <a:pt x="1556304" y="764320"/>
                </a:cubicBezTo>
                <a:lnTo>
                  <a:pt x="12544" y="76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/>
          <p:cNvSpPr>
            <a:spLocks noChangeAspect="1"/>
          </p:cNvSpPr>
          <p:nvPr/>
        </p:nvSpPr>
        <p:spPr>
          <a:xfrm>
            <a:off x="2704589" y="3833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/>
          <p:cNvSpPr>
            <a:spLocks noChangeAspect="1"/>
          </p:cNvSpPr>
          <p:nvPr/>
        </p:nvSpPr>
        <p:spPr>
          <a:xfrm>
            <a:off x="2674541" y="37519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>
            <a:spLocks noChangeAspect="1"/>
          </p:cNvSpPr>
          <p:nvPr/>
        </p:nvSpPr>
        <p:spPr>
          <a:xfrm>
            <a:off x="2671366" y="3904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>
            <a:spLocks noChangeAspect="1"/>
          </p:cNvSpPr>
          <p:nvPr/>
        </p:nvSpPr>
        <p:spPr>
          <a:xfrm>
            <a:off x="2695064" y="36704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>
            <a:spLocks noChangeAspect="1"/>
          </p:cNvSpPr>
          <p:nvPr/>
        </p:nvSpPr>
        <p:spPr>
          <a:xfrm>
            <a:off x="2676699" y="35825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>
            <a:spLocks noChangeAspect="1"/>
          </p:cNvSpPr>
          <p:nvPr/>
        </p:nvSpPr>
        <p:spPr>
          <a:xfrm>
            <a:off x="2720132" y="35243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>
            <a:spLocks noChangeAspect="1"/>
          </p:cNvSpPr>
          <p:nvPr/>
        </p:nvSpPr>
        <p:spPr>
          <a:xfrm>
            <a:off x="2662402" y="350088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>
            <a:spLocks noChangeAspect="1"/>
          </p:cNvSpPr>
          <p:nvPr/>
        </p:nvSpPr>
        <p:spPr>
          <a:xfrm>
            <a:off x="2682925" y="341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/>
          <p:cNvSpPr>
            <a:spLocks noChangeAspect="1"/>
          </p:cNvSpPr>
          <p:nvPr/>
        </p:nvSpPr>
        <p:spPr>
          <a:xfrm>
            <a:off x="2717974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Elipse 88"/>
          <p:cNvSpPr>
            <a:spLocks noChangeAspect="1"/>
          </p:cNvSpPr>
          <p:nvPr/>
        </p:nvSpPr>
        <p:spPr>
          <a:xfrm>
            <a:off x="4137506" y="36080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/>
          <p:cNvSpPr>
            <a:spLocks noChangeAspect="1"/>
          </p:cNvSpPr>
          <p:nvPr/>
        </p:nvSpPr>
        <p:spPr>
          <a:xfrm>
            <a:off x="4079776" y="358457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/>
          <p:cNvSpPr>
            <a:spLocks noChangeAspect="1"/>
          </p:cNvSpPr>
          <p:nvPr/>
        </p:nvSpPr>
        <p:spPr>
          <a:xfrm>
            <a:off x="4100299" y="3503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>
            <a:spLocks noChangeAspect="1"/>
          </p:cNvSpPr>
          <p:nvPr/>
        </p:nvSpPr>
        <p:spPr>
          <a:xfrm>
            <a:off x="4081934" y="341515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>
            <a:spLocks noChangeAspect="1"/>
          </p:cNvSpPr>
          <p:nvPr/>
        </p:nvSpPr>
        <p:spPr>
          <a:xfrm>
            <a:off x="4125367" y="335699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>
            <a:spLocks noChangeAspect="1"/>
          </p:cNvSpPr>
          <p:nvPr/>
        </p:nvSpPr>
        <p:spPr>
          <a:xfrm>
            <a:off x="4135348" y="344385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>
            <a:spLocks noChangeAspect="1"/>
          </p:cNvSpPr>
          <p:nvPr/>
        </p:nvSpPr>
        <p:spPr>
          <a:xfrm>
            <a:off x="4100299" y="38360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>
            <a:spLocks noChangeAspect="1"/>
          </p:cNvSpPr>
          <p:nvPr/>
        </p:nvSpPr>
        <p:spPr>
          <a:xfrm>
            <a:off x="4081934" y="374820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>
            <a:spLocks noChangeAspect="1"/>
          </p:cNvSpPr>
          <p:nvPr/>
        </p:nvSpPr>
        <p:spPr>
          <a:xfrm>
            <a:off x="4125367" y="369003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>
            <a:spLocks noChangeAspect="1"/>
          </p:cNvSpPr>
          <p:nvPr/>
        </p:nvSpPr>
        <p:spPr>
          <a:xfrm>
            <a:off x="4135348" y="377690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Elipse 114"/>
          <p:cNvSpPr>
            <a:spLocks noChangeAspect="1"/>
          </p:cNvSpPr>
          <p:nvPr/>
        </p:nvSpPr>
        <p:spPr>
          <a:xfrm>
            <a:off x="2652316" y="336651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Elipse 115"/>
          <p:cNvSpPr>
            <a:spLocks noChangeAspect="1"/>
          </p:cNvSpPr>
          <p:nvPr/>
        </p:nvSpPr>
        <p:spPr>
          <a:xfrm>
            <a:off x="2711624" y="34629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Elipse 116"/>
          <p:cNvSpPr>
            <a:spLocks noChangeAspect="1"/>
          </p:cNvSpPr>
          <p:nvPr/>
        </p:nvSpPr>
        <p:spPr>
          <a:xfrm>
            <a:off x="2725341" y="37314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8" name="Elipse 117"/>
          <p:cNvSpPr>
            <a:spLocks noChangeAspect="1"/>
          </p:cNvSpPr>
          <p:nvPr/>
        </p:nvSpPr>
        <p:spPr>
          <a:xfrm>
            <a:off x="2652316" y="384199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Elipse 118"/>
          <p:cNvSpPr>
            <a:spLocks noChangeAspect="1"/>
          </p:cNvSpPr>
          <p:nvPr/>
        </p:nvSpPr>
        <p:spPr>
          <a:xfrm>
            <a:off x="2870042" y="41634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Elipse 119"/>
          <p:cNvSpPr>
            <a:spLocks noChangeAspect="1"/>
          </p:cNvSpPr>
          <p:nvPr/>
        </p:nvSpPr>
        <p:spPr>
          <a:xfrm>
            <a:off x="3101941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Elipse 120"/>
          <p:cNvSpPr>
            <a:spLocks noChangeAspect="1"/>
          </p:cNvSpPr>
          <p:nvPr/>
        </p:nvSpPr>
        <p:spPr>
          <a:xfrm>
            <a:off x="3349715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Elipse 121"/>
          <p:cNvSpPr>
            <a:spLocks noChangeAspect="1"/>
          </p:cNvSpPr>
          <p:nvPr/>
        </p:nvSpPr>
        <p:spPr>
          <a:xfrm>
            <a:off x="3727788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Elipse 122"/>
          <p:cNvSpPr>
            <a:spLocks noChangeAspect="1"/>
          </p:cNvSpPr>
          <p:nvPr/>
        </p:nvSpPr>
        <p:spPr>
          <a:xfrm>
            <a:off x="3999945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Elipse 123"/>
          <p:cNvSpPr>
            <a:spLocks noChangeAspect="1"/>
          </p:cNvSpPr>
          <p:nvPr/>
        </p:nvSpPr>
        <p:spPr>
          <a:xfrm>
            <a:off x="4079776" y="36503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Elipse 124"/>
          <p:cNvSpPr>
            <a:spLocks noChangeAspect="1"/>
          </p:cNvSpPr>
          <p:nvPr/>
        </p:nvSpPr>
        <p:spPr>
          <a:xfrm>
            <a:off x="4129559" y="35412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Elipse 125"/>
          <p:cNvSpPr>
            <a:spLocks noChangeAspect="1"/>
          </p:cNvSpPr>
          <p:nvPr/>
        </p:nvSpPr>
        <p:spPr>
          <a:xfrm>
            <a:off x="4079776" y="33601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Elipse 126"/>
          <p:cNvSpPr>
            <a:spLocks noChangeAspect="1"/>
          </p:cNvSpPr>
          <p:nvPr/>
        </p:nvSpPr>
        <p:spPr>
          <a:xfrm>
            <a:off x="38256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Elipse 127"/>
          <p:cNvSpPr>
            <a:spLocks noChangeAspect="1"/>
          </p:cNvSpPr>
          <p:nvPr/>
        </p:nvSpPr>
        <p:spPr>
          <a:xfrm>
            <a:off x="346345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Elipse 128"/>
          <p:cNvSpPr>
            <a:spLocks noChangeAspect="1"/>
          </p:cNvSpPr>
          <p:nvPr/>
        </p:nvSpPr>
        <p:spPr>
          <a:xfrm>
            <a:off x="3018706" y="417130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Elipse 129"/>
          <p:cNvSpPr>
            <a:spLocks noChangeAspect="1"/>
          </p:cNvSpPr>
          <p:nvPr/>
        </p:nvSpPr>
        <p:spPr>
          <a:xfrm>
            <a:off x="2649141" y="41444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Elipse 130"/>
          <p:cNvSpPr>
            <a:spLocks noChangeAspect="1"/>
          </p:cNvSpPr>
          <p:nvPr/>
        </p:nvSpPr>
        <p:spPr>
          <a:xfrm>
            <a:off x="264914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Forma livre 131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/>
          <p:cNvSpPr txBox="1"/>
          <p:nvPr/>
        </p:nvSpPr>
        <p:spPr>
          <a:xfrm>
            <a:off x="2708760" y="4437112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Baixa rotação</a:t>
            </a:r>
          </a:p>
        </p:txBody>
      </p:sp>
      <p:cxnSp>
        <p:nvCxnSpPr>
          <p:cNvPr id="137" name="Conector de seta reta 136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de seta reta 137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ixaDeTexto 138"/>
          <p:cNvSpPr txBox="1"/>
          <p:nvPr/>
        </p:nvSpPr>
        <p:spPr>
          <a:xfrm>
            <a:off x="7648000" y="4221088"/>
            <a:ext cx="752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Tempo</a:t>
            </a:r>
          </a:p>
        </p:txBody>
      </p:sp>
      <p:sp>
        <p:nvSpPr>
          <p:cNvPr id="140" name="CaixaDeTexto 139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cxnSp>
        <p:nvCxnSpPr>
          <p:cNvPr id="141" name="Conector de seta reta 140"/>
          <p:cNvCxnSpPr/>
          <p:nvPr/>
        </p:nvCxnSpPr>
        <p:spPr>
          <a:xfrm rot="5400000" flipH="1" flipV="1">
            <a:off x="8543478" y="2996158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CaixaDeTexto 141"/>
          <p:cNvSpPr txBox="1"/>
          <p:nvPr/>
        </p:nvSpPr>
        <p:spPr>
          <a:xfrm rot="-5400000">
            <a:off x="9580732" y="282099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Rotação</a:t>
            </a:r>
          </a:p>
        </p:txBody>
      </p:sp>
      <p:cxnSp>
        <p:nvCxnSpPr>
          <p:cNvPr id="143" name="Conector reto 142"/>
          <p:cNvCxnSpPr/>
          <p:nvPr/>
        </p:nvCxnSpPr>
        <p:spPr>
          <a:xfrm rot="10800000">
            <a:off x="6218532" y="3500608"/>
            <a:ext cx="3477869" cy="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ângulo 133"/>
          <p:cNvSpPr/>
          <p:nvPr/>
        </p:nvSpPr>
        <p:spPr>
          <a:xfrm>
            <a:off x="8616280" y="2060848"/>
            <a:ext cx="115212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Título 1">
            <a:extLst>
              <a:ext uri="{FF2B5EF4-FFF2-40B4-BE49-F238E27FC236}">
                <a16:creationId xmlns:a16="http://schemas.microsoft.com/office/drawing/2014/main" id="{147B7545-8388-4F39-A739-65A914B25AA2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8EF76B6A-C648-400C-8F42-881020430D62}"/>
              </a:ext>
            </a:extLst>
          </p:cNvPr>
          <p:cNvSpPr/>
          <p:nvPr/>
        </p:nvSpPr>
        <p:spPr>
          <a:xfrm>
            <a:off x="2618926" y="2996951"/>
            <a:ext cx="1573335" cy="1307933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639615" y="3861049"/>
            <a:ext cx="1557046" cy="436482"/>
          </a:xfrm>
          <a:custGeom>
            <a:avLst/>
            <a:gdLst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54379 w 1567542"/>
              <a:gd name="connsiteY2" fmla="*/ 855023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1413163 w 1567542"/>
              <a:gd name="connsiteY3" fmla="*/ 855023 h 1056904"/>
              <a:gd name="connsiteX4" fmla="*/ 1401288 w 1567542"/>
              <a:gd name="connsiteY4" fmla="*/ 0 h 1056904"/>
              <a:gd name="connsiteX5" fmla="*/ 1543792 w 1567542"/>
              <a:gd name="connsiteY5" fmla="*/ 0 h 1056904"/>
              <a:gd name="connsiteX6" fmla="*/ 1567542 w 1567542"/>
              <a:gd name="connsiteY6" fmla="*/ 1056904 h 1056904"/>
              <a:gd name="connsiteX7" fmla="*/ 11875 w 1567542"/>
              <a:gd name="connsiteY7" fmla="*/ 1056904 h 1056904"/>
              <a:gd name="connsiteX8" fmla="*/ 0 w 1567542"/>
              <a:gd name="connsiteY8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693469 w 1567542"/>
              <a:gd name="connsiteY3" fmla="*/ 802986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413163 w 1567542"/>
              <a:gd name="connsiteY4" fmla="*/ 855023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885412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19415 w 1567542"/>
              <a:gd name="connsiteY3" fmla="*/ 957420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67487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439495 w 1567542"/>
              <a:gd name="connsiteY4" fmla="*/ 7413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143351 w 1567542"/>
              <a:gd name="connsiteY2" fmla="*/ 741396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88719 w 1567542"/>
              <a:gd name="connsiteY3" fmla="*/ 923636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54379 w 1567542"/>
              <a:gd name="connsiteY1" fmla="*/ 11875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7542"/>
              <a:gd name="connsiteY0" fmla="*/ 11875 h 1056904"/>
              <a:gd name="connsiteX1" fmla="*/ 143347 w 1567542"/>
              <a:gd name="connsiteY1" fmla="*/ 292584 h 1056904"/>
              <a:gd name="connsiteX2" fmla="*/ 272966 w 1567542"/>
              <a:gd name="connsiteY2" fmla="*/ 764438 h 1056904"/>
              <a:gd name="connsiteX3" fmla="*/ 791419 w 1567542"/>
              <a:gd name="connsiteY3" fmla="*/ 702200 h 1056904"/>
              <a:gd name="connsiteX4" fmla="*/ 1395045 w 1567542"/>
              <a:gd name="connsiteY4" fmla="*/ 728696 h 1056904"/>
              <a:gd name="connsiteX5" fmla="*/ 1401288 w 1567542"/>
              <a:gd name="connsiteY5" fmla="*/ 0 h 1056904"/>
              <a:gd name="connsiteX6" fmla="*/ 1543792 w 1567542"/>
              <a:gd name="connsiteY6" fmla="*/ 0 h 1056904"/>
              <a:gd name="connsiteX7" fmla="*/ 1567542 w 1567542"/>
              <a:gd name="connsiteY7" fmla="*/ 1056904 h 1056904"/>
              <a:gd name="connsiteX8" fmla="*/ 11875 w 1567542"/>
              <a:gd name="connsiteY8" fmla="*/ 1056904 h 1056904"/>
              <a:gd name="connsiteX9" fmla="*/ 0 w 1567542"/>
              <a:gd name="connsiteY9" fmla="*/ 11875 h 1056904"/>
              <a:gd name="connsiteX0" fmla="*/ 0 w 1568211"/>
              <a:gd name="connsiteY0" fmla="*/ 292584 h 1056904"/>
              <a:gd name="connsiteX1" fmla="*/ 144016 w 1568211"/>
              <a:gd name="connsiteY1" fmla="*/ 292584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01957 w 1568211"/>
              <a:gd name="connsiteY5" fmla="*/ 0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292584 h 1056904"/>
              <a:gd name="connsiteX0" fmla="*/ 0 w 1568211"/>
              <a:gd name="connsiteY0" fmla="*/ 292584 h 1056904"/>
              <a:gd name="connsiteX1" fmla="*/ 144016 w 1568211"/>
              <a:gd name="connsiteY1" fmla="*/ 292584 h 1056904"/>
              <a:gd name="connsiteX2" fmla="*/ 273635 w 1568211"/>
              <a:gd name="connsiteY2" fmla="*/ 764438 h 1056904"/>
              <a:gd name="connsiteX3" fmla="*/ 792088 w 1568211"/>
              <a:gd name="connsiteY3" fmla="*/ 702200 h 1056904"/>
              <a:gd name="connsiteX4" fmla="*/ 1395714 w 1568211"/>
              <a:gd name="connsiteY4" fmla="*/ 728696 h 1056904"/>
              <a:gd name="connsiteX5" fmla="*/ 1440161 w 1568211"/>
              <a:gd name="connsiteY5" fmla="*/ 292584 h 1056904"/>
              <a:gd name="connsiteX6" fmla="*/ 1544461 w 1568211"/>
              <a:gd name="connsiteY6" fmla="*/ 0 h 1056904"/>
              <a:gd name="connsiteX7" fmla="*/ 1568211 w 1568211"/>
              <a:gd name="connsiteY7" fmla="*/ 1056904 h 1056904"/>
              <a:gd name="connsiteX8" fmla="*/ 12544 w 1568211"/>
              <a:gd name="connsiteY8" fmla="*/ 1056904 h 1056904"/>
              <a:gd name="connsiteX9" fmla="*/ 0 w 1568211"/>
              <a:gd name="connsiteY9" fmla="*/ 292584 h 1056904"/>
              <a:gd name="connsiteX0" fmla="*/ 0 w 1584177"/>
              <a:gd name="connsiteY0" fmla="*/ 0 h 764320"/>
              <a:gd name="connsiteX1" fmla="*/ 144016 w 1584177"/>
              <a:gd name="connsiteY1" fmla="*/ 0 h 764320"/>
              <a:gd name="connsiteX2" fmla="*/ 273635 w 1584177"/>
              <a:gd name="connsiteY2" fmla="*/ 471854 h 764320"/>
              <a:gd name="connsiteX3" fmla="*/ 792088 w 1584177"/>
              <a:gd name="connsiteY3" fmla="*/ 409616 h 764320"/>
              <a:gd name="connsiteX4" fmla="*/ 1395714 w 1584177"/>
              <a:gd name="connsiteY4" fmla="*/ 436112 h 764320"/>
              <a:gd name="connsiteX5" fmla="*/ 1440161 w 1584177"/>
              <a:gd name="connsiteY5" fmla="*/ 0 h 764320"/>
              <a:gd name="connsiteX6" fmla="*/ 1584177 w 1584177"/>
              <a:gd name="connsiteY6" fmla="*/ 0 h 764320"/>
              <a:gd name="connsiteX7" fmla="*/ 1568211 w 1584177"/>
              <a:gd name="connsiteY7" fmla="*/ 764320 h 764320"/>
              <a:gd name="connsiteX8" fmla="*/ 12544 w 1584177"/>
              <a:gd name="connsiteY8" fmla="*/ 764320 h 764320"/>
              <a:gd name="connsiteX9" fmla="*/ 0 w 1584177"/>
              <a:gd name="connsiteY9" fmla="*/ 0 h 764320"/>
              <a:gd name="connsiteX0" fmla="*/ 0 w 1584177"/>
              <a:gd name="connsiteY0" fmla="*/ 1 h 764321"/>
              <a:gd name="connsiteX1" fmla="*/ 144016 w 1584177"/>
              <a:gd name="connsiteY1" fmla="*/ 1 h 764321"/>
              <a:gd name="connsiteX2" fmla="*/ 273635 w 1584177"/>
              <a:gd name="connsiteY2" fmla="*/ 471855 h 764321"/>
              <a:gd name="connsiteX3" fmla="*/ 792088 w 1584177"/>
              <a:gd name="connsiteY3" fmla="*/ 409617 h 764321"/>
              <a:gd name="connsiteX4" fmla="*/ 1395714 w 1584177"/>
              <a:gd name="connsiteY4" fmla="*/ 436113 h 764321"/>
              <a:gd name="connsiteX5" fmla="*/ 1440161 w 1584177"/>
              <a:gd name="connsiteY5" fmla="*/ 1 h 764321"/>
              <a:gd name="connsiteX6" fmla="*/ 1584177 w 1584177"/>
              <a:gd name="connsiteY6" fmla="*/ 0 h 764321"/>
              <a:gd name="connsiteX7" fmla="*/ 1568211 w 1584177"/>
              <a:gd name="connsiteY7" fmla="*/ 764321 h 764321"/>
              <a:gd name="connsiteX8" fmla="*/ 12544 w 1584177"/>
              <a:gd name="connsiteY8" fmla="*/ 764321 h 764321"/>
              <a:gd name="connsiteX9" fmla="*/ 0 w 1584177"/>
              <a:gd name="connsiteY9" fmla="*/ 1 h 764321"/>
              <a:gd name="connsiteX0" fmla="*/ 0 w 1568211"/>
              <a:gd name="connsiteY0" fmla="*/ 1 h 764321"/>
              <a:gd name="connsiteX1" fmla="*/ 144016 w 1568211"/>
              <a:gd name="connsiteY1" fmla="*/ 1 h 764321"/>
              <a:gd name="connsiteX2" fmla="*/ 273635 w 1568211"/>
              <a:gd name="connsiteY2" fmla="*/ 471855 h 764321"/>
              <a:gd name="connsiteX3" fmla="*/ 792088 w 1568211"/>
              <a:gd name="connsiteY3" fmla="*/ 409617 h 764321"/>
              <a:gd name="connsiteX4" fmla="*/ 1395714 w 1568211"/>
              <a:gd name="connsiteY4" fmla="*/ 436113 h 764321"/>
              <a:gd name="connsiteX5" fmla="*/ 1440161 w 1568211"/>
              <a:gd name="connsiteY5" fmla="*/ 1 h 764321"/>
              <a:gd name="connsiteX6" fmla="*/ 1512169 w 1568211"/>
              <a:gd name="connsiteY6" fmla="*/ 0 h 764321"/>
              <a:gd name="connsiteX7" fmla="*/ 1568211 w 1568211"/>
              <a:gd name="connsiteY7" fmla="*/ 764321 h 764321"/>
              <a:gd name="connsiteX8" fmla="*/ 12544 w 1568211"/>
              <a:gd name="connsiteY8" fmla="*/ 764321 h 764321"/>
              <a:gd name="connsiteX9" fmla="*/ 0 w 1568211"/>
              <a:gd name="connsiteY9" fmla="*/ 1 h 764321"/>
              <a:gd name="connsiteX0" fmla="*/ 0 w 1568211"/>
              <a:gd name="connsiteY0" fmla="*/ 0 h 764320"/>
              <a:gd name="connsiteX1" fmla="*/ 144016 w 1568211"/>
              <a:gd name="connsiteY1" fmla="*/ 0 h 764320"/>
              <a:gd name="connsiteX2" fmla="*/ 273635 w 1568211"/>
              <a:gd name="connsiteY2" fmla="*/ 471854 h 764320"/>
              <a:gd name="connsiteX3" fmla="*/ 792088 w 1568211"/>
              <a:gd name="connsiteY3" fmla="*/ 409616 h 764320"/>
              <a:gd name="connsiteX4" fmla="*/ 1395714 w 1568211"/>
              <a:gd name="connsiteY4" fmla="*/ 436112 h 764320"/>
              <a:gd name="connsiteX5" fmla="*/ 1440161 w 1568211"/>
              <a:gd name="connsiteY5" fmla="*/ 0 h 764320"/>
              <a:gd name="connsiteX6" fmla="*/ 1558529 w 1568211"/>
              <a:gd name="connsiteY6" fmla="*/ 463 h 764320"/>
              <a:gd name="connsiteX7" fmla="*/ 1568211 w 1568211"/>
              <a:gd name="connsiteY7" fmla="*/ 764320 h 764320"/>
              <a:gd name="connsiteX8" fmla="*/ 12544 w 1568211"/>
              <a:gd name="connsiteY8" fmla="*/ 764320 h 764320"/>
              <a:gd name="connsiteX9" fmla="*/ 0 w 1568211"/>
              <a:gd name="connsiteY9" fmla="*/ 0 h 764320"/>
              <a:gd name="connsiteX0" fmla="*/ 0 w 1558529"/>
              <a:gd name="connsiteY0" fmla="*/ 0 h 764320"/>
              <a:gd name="connsiteX1" fmla="*/ 144016 w 1558529"/>
              <a:gd name="connsiteY1" fmla="*/ 0 h 764320"/>
              <a:gd name="connsiteX2" fmla="*/ 273635 w 1558529"/>
              <a:gd name="connsiteY2" fmla="*/ 471854 h 764320"/>
              <a:gd name="connsiteX3" fmla="*/ 792088 w 1558529"/>
              <a:gd name="connsiteY3" fmla="*/ 409616 h 764320"/>
              <a:gd name="connsiteX4" fmla="*/ 1395714 w 1558529"/>
              <a:gd name="connsiteY4" fmla="*/ 436112 h 764320"/>
              <a:gd name="connsiteX5" fmla="*/ 1440161 w 1558529"/>
              <a:gd name="connsiteY5" fmla="*/ 0 h 764320"/>
              <a:gd name="connsiteX6" fmla="*/ 1558529 w 1558529"/>
              <a:gd name="connsiteY6" fmla="*/ 463 h 764320"/>
              <a:gd name="connsiteX7" fmla="*/ 1556304 w 1558529"/>
              <a:gd name="connsiteY7" fmla="*/ 764320 h 764320"/>
              <a:gd name="connsiteX8" fmla="*/ 12544 w 1558529"/>
              <a:gd name="connsiteY8" fmla="*/ 764320 h 764320"/>
              <a:gd name="connsiteX9" fmla="*/ 0 w 1558529"/>
              <a:gd name="connsiteY9" fmla="*/ 0 h 764320"/>
              <a:gd name="connsiteX0" fmla="*/ 0 w 1558529"/>
              <a:gd name="connsiteY0" fmla="*/ 0 h 764320"/>
              <a:gd name="connsiteX1" fmla="*/ 144017 w 1558529"/>
              <a:gd name="connsiteY1" fmla="*/ 409616 h 764320"/>
              <a:gd name="connsiteX2" fmla="*/ 273635 w 1558529"/>
              <a:gd name="connsiteY2" fmla="*/ 471854 h 764320"/>
              <a:gd name="connsiteX3" fmla="*/ 792088 w 1558529"/>
              <a:gd name="connsiteY3" fmla="*/ 409616 h 764320"/>
              <a:gd name="connsiteX4" fmla="*/ 1395714 w 1558529"/>
              <a:gd name="connsiteY4" fmla="*/ 436112 h 764320"/>
              <a:gd name="connsiteX5" fmla="*/ 1440161 w 1558529"/>
              <a:gd name="connsiteY5" fmla="*/ 0 h 764320"/>
              <a:gd name="connsiteX6" fmla="*/ 1558529 w 1558529"/>
              <a:gd name="connsiteY6" fmla="*/ 463 h 764320"/>
              <a:gd name="connsiteX7" fmla="*/ 1556304 w 1558529"/>
              <a:gd name="connsiteY7" fmla="*/ 764320 h 764320"/>
              <a:gd name="connsiteX8" fmla="*/ 12544 w 1558529"/>
              <a:gd name="connsiteY8" fmla="*/ 764320 h 764320"/>
              <a:gd name="connsiteX9" fmla="*/ 0 w 1558529"/>
              <a:gd name="connsiteY9" fmla="*/ 0 h 764320"/>
              <a:gd name="connsiteX0" fmla="*/ 0 w 1558528"/>
              <a:gd name="connsiteY0" fmla="*/ 409616 h 764320"/>
              <a:gd name="connsiteX1" fmla="*/ 144016 w 1558528"/>
              <a:gd name="connsiteY1" fmla="*/ 409616 h 764320"/>
              <a:gd name="connsiteX2" fmla="*/ 273634 w 1558528"/>
              <a:gd name="connsiteY2" fmla="*/ 471854 h 764320"/>
              <a:gd name="connsiteX3" fmla="*/ 792087 w 1558528"/>
              <a:gd name="connsiteY3" fmla="*/ 409616 h 764320"/>
              <a:gd name="connsiteX4" fmla="*/ 1395713 w 1558528"/>
              <a:gd name="connsiteY4" fmla="*/ 436112 h 764320"/>
              <a:gd name="connsiteX5" fmla="*/ 1440160 w 1558528"/>
              <a:gd name="connsiteY5" fmla="*/ 0 h 764320"/>
              <a:gd name="connsiteX6" fmla="*/ 1558528 w 1558528"/>
              <a:gd name="connsiteY6" fmla="*/ 463 h 764320"/>
              <a:gd name="connsiteX7" fmla="*/ 1556303 w 1558528"/>
              <a:gd name="connsiteY7" fmla="*/ 764320 h 764320"/>
              <a:gd name="connsiteX8" fmla="*/ 12543 w 1558528"/>
              <a:gd name="connsiteY8" fmla="*/ 764320 h 764320"/>
              <a:gd name="connsiteX9" fmla="*/ 0 w 1558528"/>
              <a:gd name="connsiteY9" fmla="*/ 409616 h 764320"/>
              <a:gd name="connsiteX0" fmla="*/ 0 w 1558528"/>
              <a:gd name="connsiteY0" fmla="*/ 409616 h 764320"/>
              <a:gd name="connsiteX1" fmla="*/ 144015 w 1558528"/>
              <a:gd name="connsiteY1" fmla="*/ 468133 h 764320"/>
              <a:gd name="connsiteX2" fmla="*/ 273634 w 1558528"/>
              <a:gd name="connsiteY2" fmla="*/ 471854 h 764320"/>
              <a:gd name="connsiteX3" fmla="*/ 792087 w 1558528"/>
              <a:gd name="connsiteY3" fmla="*/ 409616 h 764320"/>
              <a:gd name="connsiteX4" fmla="*/ 1395713 w 1558528"/>
              <a:gd name="connsiteY4" fmla="*/ 436112 h 764320"/>
              <a:gd name="connsiteX5" fmla="*/ 1440160 w 1558528"/>
              <a:gd name="connsiteY5" fmla="*/ 0 h 764320"/>
              <a:gd name="connsiteX6" fmla="*/ 1558528 w 1558528"/>
              <a:gd name="connsiteY6" fmla="*/ 463 h 764320"/>
              <a:gd name="connsiteX7" fmla="*/ 1556303 w 1558528"/>
              <a:gd name="connsiteY7" fmla="*/ 764320 h 764320"/>
              <a:gd name="connsiteX8" fmla="*/ 12543 w 1558528"/>
              <a:gd name="connsiteY8" fmla="*/ 764320 h 764320"/>
              <a:gd name="connsiteX9" fmla="*/ 0 w 1558528"/>
              <a:gd name="connsiteY9" fmla="*/ 409616 h 764320"/>
              <a:gd name="connsiteX0" fmla="*/ 0 w 1558529"/>
              <a:gd name="connsiteY0" fmla="*/ 468133 h 764320"/>
              <a:gd name="connsiteX1" fmla="*/ 144016 w 1558529"/>
              <a:gd name="connsiteY1" fmla="*/ 468133 h 764320"/>
              <a:gd name="connsiteX2" fmla="*/ 273635 w 1558529"/>
              <a:gd name="connsiteY2" fmla="*/ 471854 h 764320"/>
              <a:gd name="connsiteX3" fmla="*/ 792088 w 1558529"/>
              <a:gd name="connsiteY3" fmla="*/ 409616 h 764320"/>
              <a:gd name="connsiteX4" fmla="*/ 1395714 w 1558529"/>
              <a:gd name="connsiteY4" fmla="*/ 436112 h 764320"/>
              <a:gd name="connsiteX5" fmla="*/ 1440161 w 1558529"/>
              <a:gd name="connsiteY5" fmla="*/ 0 h 764320"/>
              <a:gd name="connsiteX6" fmla="*/ 1558529 w 1558529"/>
              <a:gd name="connsiteY6" fmla="*/ 463 h 764320"/>
              <a:gd name="connsiteX7" fmla="*/ 1556304 w 1558529"/>
              <a:gd name="connsiteY7" fmla="*/ 764320 h 764320"/>
              <a:gd name="connsiteX8" fmla="*/ 12544 w 1558529"/>
              <a:gd name="connsiteY8" fmla="*/ 764320 h 764320"/>
              <a:gd name="connsiteX9" fmla="*/ 0 w 1558529"/>
              <a:gd name="connsiteY9" fmla="*/ 468133 h 764320"/>
              <a:gd name="connsiteX0" fmla="*/ 0 w 1558529"/>
              <a:gd name="connsiteY0" fmla="*/ 467670 h 763857"/>
              <a:gd name="connsiteX1" fmla="*/ 144016 w 1558529"/>
              <a:gd name="connsiteY1" fmla="*/ 467670 h 763857"/>
              <a:gd name="connsiteX2" fmla="*/ 273635 w 1558529"/>
              <a:gd name="connsiteY2" fmla="*/ 471391 h 763857"/>
              <a:gd name="connsiteX3" fmla="*/ 792088 w 1558529"/>
              <a:gd name="connsiteY3" fmla="*/ 409153 h 763857"/>
              <a:gd name="connsiteX4" fmla="*/ 1395714 w 1558529"/>
              <a:gd name="connsiteY4" fmla="*/ 435649 h 763857"/>
              <a:gd name="connsiteX5" fmla="*/ 1440161 w 1558529"/>
              <a:gd name="connsiteY5" fmla="*/ 467670 h 763857"/>
              <a:gd name="connsiteX6" fmla="*/ 1558529 w 1558529"/>
              <a:gd name="connsiteY6" fmla="*/ 0 h 763857"/>
              <a:gd name="connsiteX7" fmla="*/ 1556304 w 1558529"/>
              <a:gd name="connsiteY7" fmla="*/ 763857 h 763857"/>
              <a:gd name="connsiteX8" fmla="*/ 12544 w 1558529"/>
              <a:gd name="connsiteY8" fmla="*/ 763857 h 763857"/>
              <a:gd name="connsiteX9" fmla="*/ 0 w 1558529"/>
              <a:gd name="connsiteY9" fmla="*/ 467670 h 763857"/>
              <a:gd name="connsiteX0" fmla="*/ 0 w 1557046"/>
              <a:gd name="connsiteY0" fmla="*/ 58517 h 354704"/>
              <a:gd name="connsiteX1" fmla="*/ 144016 w 1557046"/>
              <a:gd name="connsiteY1" fmla="*/ 58517 h 354704"/>
              <a:gd name="connsiteX2" fmla="*/ 273635 w 1557046"/>
              <a:gd name="connsiteY2" fmla="*/ 62238 h 354704"/>
              <a:gd name="connsiteX3" fmla="*/ 792088 w 1557046"/>
              <a:gd name="connsiteY3" fmla="*/ 0 h 354704"/>
              <a:gd name="connsiteX4" fmla="*/ 1395714 w 1557046"/>
              <a:gd name="connsiteY4" fmla="*/ 26496 h 354704"/>
              <a:gd name="connsiteX5" fmla="*/ 1440161 w 1557046"/>
              <a:gd name="connsiteY5" fmla="*/ 58517 h 354704"/>
              <a:gd name="connsiteX6" fmla="*/ 1556693 w 1557046"/>
              <a:gd name="connsiteY6" fmla="*/ 38320 h 354704"/>
              <a:gd name="connsiteX7" fmla="*/ 1556304 w 1557046"/>
              <a:gd name="connsiteY7" fmla="*/ 354704 h 354704"/>
              <a:gd name="connsiteX8" fmla="*/ 12544 w 1557046"/>
              <a:gd name="connsiteY8" fmla="*/ 354704 h 354704"/>
              <a:gd name="connsiteX9" fmla="*/ 0 w 1557046"/>
              <a:gd name="connsiteY9" fmla="*/ 58517 h 354704"/>
              <a:gd name="connsiteX0" fmla="*/ 0 w 1557046"/>
              <a:gd name="connsiteY0" fmla="*/ 58517 h 354704"/>
              <a:gd name="connsiteX1" fmla="*/ 144016 w 1557046"/>
              <a:gd name="connsiteY1" fmla="*/ 58517 h 354704"/>
              <a:gd name="connsiteX2" fmla="*/ 273635 w 1557046"/>
              <a:gd name="connsiteY2" fmla="*/ 62238 h 354704"/>
              <a:gd name="connsiteX3" fmla="*/ 792088 w 1557046"/>
              <a:gd name="connsiteY3" fmla="*/ 0 h 354704"/>
              <a:gd name="connsiteX4" fmla="*/ 1395714 w 1557046"/>
              <a:gd name="connsiteY4" fmla="*/ 26496 h 354704"/>
              <a:gd name="connsiteX5" fmla="*/ 1444924 w 1557046"/>
              <a:gd name="connsiteY5" fmla="*/ 43036 h 354704"/>
              <a:gd name="connsiteX6" fmla="*/ 1556693 w 1557046"/>
              <a:gd name="connsiteY6" fmla="*/ 38320 h 354704"/>
              <a:gd name="connsiteX7" fmla="*/ 1556304 w 1557046"/>
              <a:gd name="connsiteY7" fmla="*/ 354704 h 354704"/>
              <a:gd name="connsiteX8" fmla="*/ 12544 w 1557046"/>
              <a:gd name="connsiteY8" fmla="*/ 354704 h 354704"/>
              <a:gd name="connsiteX9" fmla="*/ 0 w 1557046"/>
              <a:gd name="connsiteY9" fmla="*/ 58517 h 35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046" h="354704">
                <a:moveTo>
                  <a:pt x="0" y="58517"/>
                </a:moveTo>
                <a:lnTo>
                  <a:pt x="144016" y="58517"/>
                </a:lnTo>
                <a:lnTo>
                  <a:pt x="273635" y="62238"/>
                </a:lnTo>
                <a:lnTo>
                  <a:pt x="792088" y="0"/>
                </a:lnTo>
                <a:lnTo>
                  <a:pt x="1395714" y="26496"/>
                </a:lnTo>
                <a:lnTo>
                  <a:pt x="1444924" y="43036"/>
                </a:lnTo>
                <a:lnTo>
                  <a:pt x="1556693" y="38320"/>
                </a:lnTo>
                <a:cubicBezTo>
                  <a:pt x="1555951" y="292939"/>
                  <a:pt x="1557046" y="100085"/>
                  <a:pt x="1556304" y="354704"/>
                </a:cubicBezTo>
                <a:lnTo>
                  <a:pt x="12544" y="354704"/>
                </a:lnTo>
                <a:lnTo>
                  <a:pt x="0" y="58517"/>
                </a:lnTo>
                <a:close/>
              </a:path>
            </a:pathLst>
          </a:cu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430094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80112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>
            <a:spLocks noChangeAspect="1"/>
          </p:cNvSpPr>
          <p:nvPr/>
        </p:nvSpPr>
        <p:spPr>
          <a:xfrm>
            <a:off x="2711624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2798034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>
            <a:spLocks noChangeAspect="1"/>
          </p:cNvSpPr>
          <p:nvPr/>
        </p:nvSpPr>
        <p:spPr>
          <a:xfrm>
            <a:off x="2681576" y="40675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678401" y="421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767757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805857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2842940" y="40750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2877865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>
            <a:spLocks noChangeAspect="1"/>
          </p:cNvSpPr>
          <p:nvPr/>
        </p:nvSpPr>
        <p:spPr>
          <a:xfrm>
            <a:off x="279803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>
            <a:spLocks noChangeAspect="1"/>
          </p:cNvSpPr>
          <p:nvPr/>
        </p:nvSpPr>
        <p:spPr>
          <a:xfrm>
            <a:off x="2702099" y="39860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2894425" y="40082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900090" y="413841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2958381" y="4214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2977431" y="41278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961556" y="406119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3073366" y="41476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159776" y="42196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>
            <a:spLocks noChangeAspect="1"/>
          </p:cNvSpPr>
          <p:nvPr/>
        </p:nvSpPr>
        <p:spPr>
          <a:xfrm>
            <a:off x="3043318" y="40660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3040143" y="42184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3129499" y="40755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3167599" y="41461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3204682" y="40735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3239607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>
            <a:off x="3159776" y="400359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>
            <a:spLocks noChangeAspect="1"/>
          </p:cNvSpPr>
          <p:nvPr/>
        </p:nvSpPr>
        <p:spPr>
          <a:xfrm>
            <a:off x="3022566" y="40004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>
            <a:off x="3256167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/>
          <p:cNvSpPr>
            <a:spLocks noChangeAspect="1"/>
          </p:cNvSpPr>
          <p:nvPr/>
        </p:nvSpPr>
        <p:spPr>
          <a:xfrm>
            <a:off x="3261832" y="4136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>
            <a:spLocks noChangeAspect="1"/>
          </p:cNvSpPr>
          <p:nvPr/>
        </p:nvSpPr>
        <p:spPr>
          <a:xfrm>
            <a:off x="3320123" y="421326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>
            <a:spLocks noChangeAspect="1"/>
          </p:cNvSpPr>
          <p:nvPr/>
        </p:nvSpPr>
        <p:spPr>
          <a:xfrm>
            <a:off x="3339173" y="4126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>
            <a:spLocks noChangeAspect="1"/>
          </p:cNvSpPr>
          <p:nvPr/>
        </p:nvSpPr>
        <p:spPr>
          <a:xfrm>
            <a:off x="3323298" y="405972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3435564" y="414341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3521974" y="421542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3405516" y="40618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3402341" y="42142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>
          <a:xfrm>
            <a:off x="3491697" y="40714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3529797" y="41419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>
            <a:spLocks noChangeAspect="1"/>
          </p:cNvSpPr>
          <p:nvPr/>
        </p:nvSpPr>
        <p:spPr>
          <a:xfrm>
            <a:off x="3566880" y="40693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>
            <a:spLocks noChangeAspect="1"/>
          </p:cNvSpPr>
          <p:nvPr/>
        </p:nvSpPr>
        <p:spPr>
          <a:xfrm>
            <a:off x="3601805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>
            <a:spLocks noChangeAspect="1"/>
          </p:cNvSpPr>
          <p:nvPr/>
        </p:nvSpPr>
        <p:spPr>
          <a:xfrm>
            <a:off x="3521974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>
            <a:spLocks noChangeAspect="1"/>
          </p:cNvSpPr>
          <p:nvPr/>
        </p:nvSpPr>
        <p:spPr>
          <a:xfrm>
            <a:off x="3426039" y="39993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>
            <a:spLocks noChangeAspect="1"/>
          </p:cNvSpPr>
          <p:nvPr/>
        </p:nvSpPr>
        <p:spPr>
          <a:xfrm>
            <a:off x="3618365" y="4002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>
            <a:spLocks noChangeAspect="1"/>
          </p:cNvSpPr>
          <p:nvPr/>
        </p:nvSpPr>
        <p:spPr>
          <a:xfrm>
            <a:off x="3624030" y="41327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>
            <a:spLocks noChangeAspect="1"/>
          </p:cNvSpPr>
          <p:nvPr/>
        </p:nvSpPr>
        <p:spPr>
          <a:xfrm>
            <a:off x="3682321" y="420907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>
            <a:spLocks noChangeAspect="1"/>
          </p:cNvSpPr>
          <p:nvPr/>
        </p:nvSpPr>
        <p:spPr>
          <a:xfrm>
            <a:off x="3701371" y="412220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>
            <a:spLocks noChangeAspect="1"/>
          </p:cNvSpPr>
          <p:nvPr/>
        </p:nvSpPr>
        <p:spPr>
          <a:xfrm>
            <a:off x="3685496" y="405553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>
            <a:spLocks noChangeAspect="1"/>
          </p:cNvSpPr>
          <p:nvPr/>
        </p:nvSpPr>
        <p:spPr>
          <a:xfrm>
            <a:off x="3802742" y="415078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>
            <a:spLocks noChangeAspect="1"/>
          </p:cNvSpPr>
          <p:nvPr/>
        </p:nvSpPr>
        <p:spPr>
          <a:xfrm>
            <a:off x="3889152" y="42227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>
            <a:spLocks noChangeAspect="1"/>
          </p:cNvSpPr>
          <p:nvPr/>
        </p:nvSpPr>
        <p:spPr>
          <a:xfrm>
            <a:off x="3772694" y="40692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>
            <a:spLocks noChangeAspect="1"/>
          </p:cNvSpPr>
          <p:nvPr/>
        </p:nvSpPr>
        <p:spPr>
          <a:xfrm>
            <a:off x="3769519" y="422164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>
            <a:spLocks noChangeAspect="1"/>
          </p:cNvSpPr>
          <p:nvPr/>
        </p:nvSpPr>
        <p:spPr>
          <a:xfrm>
            <a:off x="3858875" y="40787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/>
          <p:cNvSpPr>
            <a:spLocks noChangeAspect="1"/>
          </p:cNvSpPr>
          <p:nvPr/>
        </p:nvSpPr>
        <p:spPr>
          <a:xfrm>
            <a:off x="3896975" y="414930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/>
          <p:cNvSpPr>
            <a:spLocks noChangeAspect="1"/>
          </p:cNvSpPr>
          <p:nvPr/>
        </p:nvSpPr>
        <p:spPr>
          <a:xfrm>
            <a:off x="3934058" y="40767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>
            <a:spLocks noChangeAspect="1"/>
          </p:cNvSpPr>
          <p:nvPr/>
        </p:nvSpPr>
        <p:spPr>
          <a:xfrm>
            <a:off x="3968983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>
            <a:spLocks noChangeAspect="1"/>
          </p:cNvSpPr>
          <p:nvPr/>
        </p:nvSpPr>
        <p:spPr>
          <a:xfrm>
            <a:off x="3889152" y="400676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/>
          <p:cNvSpPr>
            <a:spLocks noChangeAspect="1"/>
          </p:cNvSpPr>
          <p:nvPr/>
        </p:nvSpPr>
        <p:spPr>
          <a:xfrm>
            <a:off x="3793217" y="39877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/>
          <p:cNvSpPr>
            <a:spLocks noChangeAspect="1"/>
          </p:cNvSpPr>
          <p:nvPr/>
        </p:nvSpPr>
        <p:spPr>
          <a:xfrm>
            <a:off x="3985543" y="400994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>
            <a:spLocks noChangeAspect="1"/>
          </p:cNvSpPr>
          <p:nvPr/>
        </p:nvSpPr>
        <p:spPr>
          <a:xfrm>
            <a:off x="3991208" y="414011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>
            <a:spLocks noChangeAspect="1"/>
          </p:cNvSpPr>
          <p:nvPr/>
        </p:nvSpPr>
        <p:spPr>
          <a:xfrm>
            <a:off x="4049499" y="421644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/>
          <p:cNvSpPr>
            <a:spLocks noChangeAspect="1"/>
          </p:cNvSpPr>
          <p:nvPr/>
        </p:nvSpPr>
        <p:spPr>
          <a:xfrm>
            <a:off x="4068549" y="412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Elipse 72"/>
          <p:cNvSpPr>
            <a:spLocks noChangeAspect="1"/>
          </p:cNvSpPr>
          <p:nvPr/>
        </p:nvSpPr>
        <p:spPr>
          <a:xfrm>
            <a:off x="4052674" y="40628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>
            <a:spLocks noChangeAspect="1"/>
          </p:cNvSpPr>
          <p:nvPr/>
        </p:nvSpPr>
        <p:spPr>
          <a:xfrm>
            <a:off x="4129559" y="421745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>
            <a:spLocks noChangeAspect="1"/>
          </p:cNvSpPr>
          <p:nvPr/>
        </p:nvSpPr>
        <p:spPr>
          <a:xfrm>
            <a:off x="4126384" y="409091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/>
          <p:cNvSpPr>
            <a:spLocks noChangeAspect="1"/>
          </p:cNvSpPr>
          <p:nvPr/>
        </p:nvSpPr>
        <p:spPr>
          <a:xfrm>
            <a:off x="4095651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>
            <a:spLocks noChangeAspect="1"/>
          </p:cNvSpPr>
          <p:nvPr/>
        </p:nvSpPr>
        <p:spPr>
          <a:xfrm>
            <a:off x="4137506" y="394110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>
            <a:spLocks noChangeAspect="1"/>
          </p:cNvSpPr>
          <p:nvPr/>
        </p:nvSpPr>
        <p:spPr>
          <a:xfrm>
            <a:off x="4079776" y="391761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>
            <a:spLocks noChangeAspect="1"/>
          </p:cNvSpPr>
          <p:nvPr/>
        </p:nvSpPr>
        <p:spPr>
          <a:xfrm>
            <a:off x="2654018" y="393305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>
            <a:spLocks noChangeAspect="1"/>
          </p:cNvSpPr>
          <p:nvPr/>
        </p:nvSpPr>
        <p:spPr>
          <a:xfrm>
            <a:off x="2730788" y="403137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>
            <a:spLocks noChangeAspect="1"/>
          </p:cNvSpPr>
          <p:nvPr/>
        </p:nvSpPr>
        <p:spPr>
          <a:xfrm>
            <a:off x="2726488" y="409612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>
            <a:spLocks noChangeAspect="1"/>
          </p:cNvSpPr>
          <p:nvPr/>
        </p:nvSpPr>
        <p:spPr>
          <a:xfrm>
            <a:off x="2754482" y="418423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>
            <a:spLocks noChangeAspect="1"/>
          </p:cNvSpPr>
          <p:nvPr/>
        </p:nvSpPr>
        <p:spPr>
          <a:xfrm>
            <a:off x="2736012" y="423901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>
            <a:spLocks noChangeAspect="1"/>
          </p:cNvSpPr>
          <p:nvPr/>
        </p:nvSpPr>
        <p:spPr>
          <a:xfrm>
            <a:off x="2658664" y="415146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Elipse 106"/>
          <p:cNvSpPr>
            <a:spLocks noChangeAspect="1"/>
          </p:cNvSpPr>
          <p:nvPr/>
        </p:nvSpPr>
        <p:spPr>
          <a:xfrm>
            <a:off x="2656399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>
            <a:spLocks noChangeAspect="1"/>
          </p:cNvSpPr>
          <p:nvPr/>
        </p:nvSpPr>
        <p:spPr>
          <a:xfrm>
            <a:off x="2903376" y="406936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>
            <a:spLocks noChangeAspect="1"/>
          </p:cNvSpPr>
          <p:nvPr/>
        </p:nvSpPr>
        <p:spPr>
          <a:xfrm>
            <a:off x="2855640" y="415509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>
            <a:spLocks noChangeAspect="1"/>
          </p:cNvSpPr>
          <p:nvPr/>
        </p:nvSpPr>
        <p:spPr>
          <a:xfrm>
            <a:off x="2840129" y="423833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Elipse 110"/>
          <p:cNvSpPr>
            <a:spLocks noChangeAspect="1"/>
          </p:cNvSpPr>
          <p:nvPr/>
        </p:nvSpPr>
        <p:spPr>
          <a:xfrm>
            <a:off x="2923480" y="423775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>
            <a:spLocks noChangeAspect="1"/>
          </p:cNvSpPr>
          <p:nvPr/>
        </p:nvSpPr>
        <p:spPr>
          <a:xfrm>
            <a:off x="3007377" y="417346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Elipse 114"/>
          <p:cNvSpPr>
            <a:spLocks noChangeAspect="1"/>
          </p:cNvSpPr>
          <p:nvPr/>
        </p:nvSpPr>
        <p:spPr>
          <a:xfrm>
            <a:off x="2853259" y="401696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Elipse 115"/>
          <p:cNvSpPr>
            <a:spLocks noChangeAspect="1"/>
          </p:cNvSpPr>
          <p:nvPr/>
        </p:nvSpPr>
        <p:spPr>
          <a:xfrm>
            <a:off x="2726026" y="393305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Elipse 116"/>
          <p:cNvSpPr>
            <a:spLocks noChangeAspect="1"/>
          </p:cNvSpPr>
          <p:nvPr/>
        </p:nvSpPr>
        <p:spPr>
          <a:xfrm>
            <a:off x="2968819" y="401278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8" name="Elipse 117"/>
          <p:cNvSpPr>
            <a:spLocks noChangeAspect="1"/>
          </p:cNvSpPr>
          <p:nvPr/>
        </p:nvSpPr>
        <p:spPr>
          <a:xfrm>
            <a:off x="3095474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Elipse 118"/>
          <p:cNvSpPr>
            <a:spLocks noChangeAspect="1"/>
          </p:cNvSpPr>
          <p:nvPr/>
        </p:nvSpPr>
        <p:spPr>
          <a:xfrm>
            <a:off x="2927648" y="41574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Elipse 119"/>
          <p:cNvSpPr>
            <a:spLocks noChangeAspect="1"/>
          </p:cNvSpPr>
          <p:nvPr/>
        </p:nvSpPr>
        <p:spPr>
          <a:xfrm>
            <a:off x="3080048" y="409373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Elipse 120"/>
          <p:cNvSpPr>
            <a:spLocks noChangeAspect="1"/>
          </p:cNvSpPr>
          <p:nvPr/>
        </p:nvSpPr>
        <p:spPr>
          <a:xfrm>
            <a:off x="3097971" y="4238996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Elipse 121"/>
          <p:cNvSpPr>
            <a:spLocks noChangeAspect="1"/>
          </p:cNvSpPr>
          <p:nvPr/>
        </p:nvSpPr>
        <p:spPr>
          <a:xfrm>
            <a:off x="3119862" y="417823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Elipse 122"/>
          <p:cNvSpPr>
            <a:spLocks noChangeAspect="1"/>
          </p:cNvSpPr>
          <p:nvPr/>
        </p:nvSpPr>
        <p:spPr>
          <a:xfrm>
            <a:off x="3222261" y="414908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Elipse 123"/>
          <p:cNvSpPr>
            <a:spLocks noChangeAspect="1"/>
          </p:cNvSpPr>
          <p:nvPr/>
        </p:nvSpPr>
        <p:spPr>
          <a:xfrm>
            <a:off x="2999656" y="423957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Elipse 124"/>
          <p:cNvSpPr>
            <a:spLocks noChangeAspect="1"/>
          </p:cNvSpPr>
          <p:nvPr/>
        </p:nvSpPr>
        <p:spPr>
          <a:xfrm>
            <a:off x="3268178" y="4069351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Elipse 125"/>
          <p:cNvSpPr>
            <a:spLocks noChangeAspect="1"/>
          </p:cNvSpPr>
          <p:nvPr/>
        </p:nvSpPr>
        <p:spPr>
          <a:xfrm>
            <a:off x="3374098" y="41669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Elipse 126"/>
          <p:cNvSpPr>
            <a:spLocks noChangeAspect="1"/>
          </p:cNvSpPr>
          <p:nvPr/>
        </p:nvSpPr>
        <p:spPr>
          <a:xfrm>
            <a:off x="3280661" y="423843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Elipse 127"/>
          <p:cNvSpPr>
            <a:spLocks noChangeAspect="1"/>
          </p:cNvSpPr>
          <p:nvPr/>
        </p:nvSpPr>
        <p:spPr>
          <a:xfrm>
            <a:off x="3215680" y="424727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Elipse 128"/>
          <p:cNvSpPr>
            <a:spLocks noChangeAspect="1"/>
          </p:cNvSpPr>
          <p:nvPr/>
        </p:nvSpPr>
        <p:spPr>
          <a:xfrm>
            <a:off x="3368080" y="424025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Elipse 129"/>
          <p:cNvSpPr>
            <a:spLocks noChangeAspect="1"/>
          </p:cNvSpPr>
          <p:nvPr/>
        </p:nvSpPr>
        <p:spPr>
          <a:xfrm>
            <a:off x="3467535" y="423299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Elipse 130"/>
          <p:cNvSpPr>
            <a:spLocks noChangeAspect="1"/>
          </p:cNvSpPr>
          <p:nvPr/>
        </p:nvSpPr>
        <p:spPr>
          <a:xfrm>
            <a:off x="3359696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Elipse 131"/>
          <p:cNvSpPr>
            <a:spLocks noChangeAspect="1"/>
          </p:cNvSpPr>
          <p:nvPr/>
        </p:nvSpPr>
        <p:spPr>
          <a:xfrm>
            <a:off x="4125131" y="4043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4" name="Elipse 133"/>
          <p:cNvSpPr>
            <a:spLocks noChangeAspect="1"/>
          </p:cNvSpPr>
          <p:nvPr/>
        </p:nvSpPr>
        <p:spPr>
          <a:xfrm>
            <a:off x="4123212" y="415804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5" name="Elipse 134"/>
          <p:cNvSpPr>
            <a:spLocks noChangeAspect="1"/>
          </p:cNvSpPr>
          <p:nvPr/>
        </p:nvSpPr>
        <p:spPr>
          <a:xfrm>
            <a:off x="3993598" y="407707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6" name="Elipse 135"/>
          <p:cNvSpPr>
            <a:spLocks noChangeAspect="1"/>
          </p:cNvSpPr>
          <p:nvPr/>
        </p:nvSpPr>
        <p:spPr>
          <a:xfrm>
            <a:off x="4046442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7" name="Elipse 136"/>
          <p:cNvSpPr>
            <a:spLocks noChangeAspect="1"/>
          </p:cNvSpPr>
          <p:nvPr/>
        </p:nvSpPr>
        <p:spPr>
          <a:xfrm>
            <a:off x="3828037" y="404373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8" name="Elipse 137"/>
          <p:cNvSpPr>
            <a:spLocks noChangeAspect="1"/>
          </p:cNvSpPr>
          <p:nvPr/>
        </p:nvSpPr>
        <p:spPr>
          <a:xfrm>
            <a:off x="3741165" y="4169947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9" name="Elipse 138"/>
          <p:cNvSpPr>
            <a:spLocks noChangeAspect="1"/>
          </p:cNvSpPr>
          <p:nvPr/>
        </p:nvSpPr>
        <p:spPr>
          <a:xfrm>
            <a:off x="3828037" y="4221088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0" name="Elipse 139"/>
          <p:cNvSpPr>
            <a:spLocks noChangeAspect="1"/>
          </p:cNvSpPr>
          <p:nvPr/>
        </p:nvSpPr>
        <p:spPr>
          <a:xfrm>
            <a:off x="3647728" y="4235490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1" name="Elipse 140"/>
          <p:cNvSpPr>
            <a:spLocks noChangeAspect="1"/>
          </p:cNvSpPr>
          <p:nvPr/>
        </p:nvSpPr>
        <p:spPr>
          <a:xfrm>
            <a:off x="3631061" y="4069929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2" name="Elipse 141"/>
          <p:cNvSpPr>
            <a:spLocks noChangeAspect="1"/>
          </p:cNvSpPr>
          <p:nvPr/>
        </p:nvSpPr>
        <p:spPr>
          <a:xfrm>
            <a:off x="3719736" y="4005064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3" name="Elipse 142"/>
          <p:cNvSpPr>
            <a:spLocks noChangeAspect="1"/>
          </p:cNvSpPr>
          <p:nvPr/>
        </p:nvSpPr>
        <p:spPr>
          <a:xfrm>
            <a:off x="3475140" y="417651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4" name="Elipse 143"/>
          <p:cNvSpPr>
            <a:spLocks noChangeAspect="1"/>
          </p:cNvSpPr>
          <p:nvPr/>
        </p:nvSpPr>
        <p:spPr>
          <a:xfrm>
            <a:off x="3568577" y="4238333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5" name="Elipse 144"/>
          <p:cNvSpPr>
            <a:spLocks noChangeAspect="1"/>
          </p:cNvSpPr>
          <p:nvPr/>
        </p:nvSpPr>
        <p:spPr>
          <a:xfrm>
            <a:off x="3818051" y="410622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6" name="Elipse 145"/>
          <p:cNvSpPr>
            <a:spLocks noChangeAspect="1"/>
          </p:cNvSpPr>
          <p:nvPr/>
        </p:nvSpPr>
        <p:spPr>
          <a:xfrm>
            <a:off x="4041218" y="4170525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7" name="Elipse 146"/>
          <p:cNvSpPr>
            <a:spLocks noChangeAspect="1"/>
          </p:cNvSpPr>
          <p:nvPr/>
        </p:nvSpPr>
        <p:spPr>
          <a:xfrm>
            <a:off x="4091681" y="4235952"/>
            <a:ext cx="57606" cy="57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8" name="Forma livre 147"/>
          <p:cNvSpPr/>
          <p:nvPr/>
        </p:nvSpPr>
        <p:spPr>
          <a:xfrm>
            <a:off x="3143673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CaixaDeTexto 148"/>
          <p:cNvSpPr txBox="1"/>
          <p:nvPr/>
        </p:nvSpPr>
        <p:spPr>
          <a:xfrm>
            <a:off x="2708760" y="4437112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Baixa rotação</a:t>
            </a:r>
          </a:p>
        </p:txBody>
      </p:sp>
      <p:sp>
        <p:nvSpPr>
          <p:cNvPr id="150" name="CaixaDeTexto 149"/>
          <p:cNvSpPr txBox="1"/>
          <p:nvPr/>
        </p:nvSpPr>
        <p:spPr>
          <a:xfrm>
            <a:off x="4235357" y="3068960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↑ Fase líquida</a:t>
            </a:r>
          </a:p>
        </p:txBody>
      </p:sp>
      <p:sp>
        <p:nvSpPr>
          <p:cNvPr id="151" name="Retângulo 150"/>
          <p:cNvSpPr/>
          <p:nvPr/>
        </p:nvSpPr>
        <p:spPr>
          <a:xfrm>
            <a:off x="8616280" y="2060848"/>
            <a:ext cx="1152128" cy="216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2" name="Retângulo 151"/>
          <p:cNvSpPr/>
          <p:nvPr/>
        </p:nvSpPr>
        <p:spPr>
          <a:xfrm>
            <a:off x="7392144" y="2060848"/>
            <a:ext cx="1224136" cy="2160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3" name="Retângulo 152"/>
          <p:cNvSpPr/>
          <p:nvPr/>
        </p:nvSpPr>
        <p:spPr>
          <a:xfrm>
            <a:off x="6168008" y="2060848"/>
            <a:ext cx="1224136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4" name="Conector de seta reta 153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de seta reta 154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CaixaDeTexto 155"/>
          <p:cNvSpPr txBox="1"/>
          <p:nvPr/>
        </p:nvSpPr>
        <p:spPr>
          <a:xfrm>
            <a:off x="7648000" y="4221088"/>
            <a:ext cx="752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Tempo</a:t>
            </a:r>
          </a:p>
        </p:txBody>
      </p:sp>
      <p:sp>
        <p:nvSpPr>
          <p:cNvPr id="157" name="CaixaDeTexto 156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cxnSp>
        <p:nvCxnSpPr>
          <p:cNvPr id="158" name="Conector de seta reta 157"/>
          <p:cNvCxnSpPr/>
          <p:nvPr/>
        </p:nvCxnSpPr>
        <p:spPr>
          <a:xfrm rot="5400000" flipH="1" flipV="1">
            <a:off x="8543478" y="2996158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CaixaDeTexto 158"/>
          <p:cNvSpPr txBox="1"/>
          <p:nvPr/>
        </p:nvSpPr>
        <p:spPr>
          <a:xfrm rot="-5400000">
            <a:off x="9580732" y="2820990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Rotação</a:t>
            </a:r>
          </a:p>
        </p:txBody>
      </p:sp>
      <p:cxnSp>
        <p:nvCxnSpPr>
          <p:cNvPr id="160" name="Conector reto 159"/>
          <p:cNvCxnSpPr/>
          <p:nvPr/>
        </p:nvCxnSpPr>
        <p:spPr>
          <a:xfrm rot="10800000">
            <a:off x="6218532" y="3500608"/>
            <a:ext cx="3477869" cy="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Forma livre 161"/>
          <p:cNvSpPr/>
          <p:nvPr/>
        </p:nvSpPr>
        <p:spPr>
          <a:xfrm>
            <a:off x="6312025" y="2636913"/>
            <a:ext cx="3367148" cy="1222707"/>
          </a:xfrm>
          <a:custGeom>
            <a:avLst/>
            <a:gdLst>
              <a:gd name="connsiteX0" fmla="*/ 0 w 3402419"/>
              <a:gd name="connsiteY0" fmla="*/ 0 h 1403498"/>
              <a:gd name="connsiteX1" fmla="*/ 903768 w 3402419"/>
              <a:gd name="connsiteY1" fmla="*/ 680484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402419"/>
              <a:gd name="connsiteY0" fmla="*/ 0 h 1403498"/>
              <a:gd name="connsiteX1" fmla="*/ 971375 w 3402419"/>
              <a:gd name="connsiteY1" fmla="*/ 396815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367148"/>
              <a:gd name="connsiteY0" fmla="*/ 0 h 1222707"/>
              <a:gd name="connsiteX1" fmla="*/ 936104 w 3367148"/>
              <a:gd name="connsiteY1" fmla="*/ 216024 h 1222707"/>
              <a:gd name="connsiteX2" fmla="*/ 1836060 w 3367148"/>
              <a:gd name="connsiteY2" fmla="*/ 871832 h 1222707"/>
              <a:gd name="connsiteX3" fmla="*/ 2878050 w 3367148"/>
              <a:gd name="connsiteY3" fmla="*/ 1127014 h 1222707"/>
              <a:gd name="connsiteX4" fmla="*/ 3367148 w 3367148"/>
              <a:gd name="connsiteY4" fmla="*/ 1222707 h 1222707"/>
              <a:gd name="connsiteX0" fmla="*/ 0 w 3367148"/>
              <a:gd name="connsiteY0" fmla="*/ 0 h 1222707"/>
              <a:gd name="connsiteX1" fmla="*/ 411296 w 3367148"/>
              <a:gd name="connsiteY1" fmla="*/ 159451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  <a:gd name="connsiteX0" fmla="*/ 0 w 3367148"/>
              <a:gd name="connsiteY0" fmla="*/ 0 h 1222707"/>
              <a:gd name="connsiteX1" fmla="*/ 432047 w 3367148"/>
              <a:gd name="connsiteY1" fmla="*/ 72008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148" h="1222707">
                <a:moveTo>
                  <a:pt x="0" y="0"/>
                </a:moveTo>
                <a:cubicBezTo>
                  <a:pt x="68549" y="26575"/>
                  <a:pt x="276030" y="36004"/>
                  <a:pt x="432047" y="72008"/>
                </a:cubicBezTo>
                <a:cubicBezTo>
                  <a:pt x="588064" y="108012"/>
                  <a:pt x="702102" y="82720"/>
                  <a:pt x="936104" y="216024"/>
                </a:cubicBezTo>
                <a:cubicBezTo>
                  <a:pt x="1170106" y="349328"/>
                  <a:pt x="1512402" y="720000"/>
                  <a:pt x="1836060" y="871832"/>
                </a:cubicBezTo>
                <a:cubicBezTo>
                  <a:pt x="2159718" y="1023664"/>
                  <a:pt x="2622869" y="1068535"/>
                  <a:pt x="2878050" y="1127014"/>
                </a:cubicBezTo>
                <a:cubicBezTo>
                  <a:pt x="3133231" y="1185493"/>
                  <a:pt x="3250189" y="1204100"/>
                  <a:pt x="3367148" y="1222707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Título 1">
            <a:extLst>
              <a:ext uri="{FF2B5EF4-FFF2-40B4-BE49-F238E27FC236}">
                <a16:creationId xmlns:a16="http://schemas.microsoft.com/office/drawing/2014/main" id="{D2503071-26A9-4A6C-88A4-8FAE19D9A72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  <p:sp>
        <p:nvSpPr>
          <p:cNvPr id="114" name="Retângulo 113"/>
          <p:cNvSpPr/>
          <p:nvPr/>
        </p:nvSpPr>
        <p:spPr>
          <a:xfrm>
            <a:off x="2618926" y="2996951"/>
            <a:ext cx="1573335" cy="1307933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tângulo 194"/>
          <p:cNvSpPr/>
          <p:nvPr/>
        </p:nvSpPr>
        <p:spPr>
          <a:xfrm>
            <a:off x="2562845" y="3155257"/>
            <a:ext cx="1728192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grpSp>
        <p:nvGrpSpPr>
          <p:cNvPr id="161" name="Grupo 62"/>
          <p:cNvGrpSpPr/>
          <p:nvPr/>
        </p:nvGrpSpPr>
        <p:grpSpPr>
          <a:xfrm>
            <a:off x="2567609" y="1313904"/>
            <a:ext cx="1713903" cy="2259113"/>
            <a:chOff x="1475656" y="836712"/>
            <a:chExt cx="1713903" cy="2259113"/>
          </a:xfrm>
        </p:grpSpPr>
        <p:sp>
          <p:nvSpPr>
            <p:cNvPr id="163" name="Retângulo 162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6" name="Conector reto 165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to 184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Forma livre 186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8" name="Forma livre 18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00" name="Conector de seta reta 199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de seta reta 200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CaixaDeTexto 201"/>
          <p:cNvSpPr txBox="1"/>
          <p:nvPr/>
        </p:nvSpPr>
        <p:spPr>
          <a:xfrm>
            <a:off x="7648000" y="4221088"/>
            <a:ext cx="1964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203" name="CaixaDeTexto 202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sp>
        <p:nvSpPr>
          <p:cNvPr id="207" name="Forma livre 206"/>
          <p:cNvSpPr/>
          <p:nvPr/>
        </p:nvSpPr>
        <p:spPr>
          <a:xfrm>
            <a:off x="6312024" y="2204865"/>
            <a:ext cx="3360615" cy="1610065"/>
          </a:xfrm>
          <a:custGeom>
            <a:avLst/>
            <a:gdLst>
              <a:gd name="connsiteX0" fmla="*/ 0 w 3402419"/>
              <a:gd name="connsiteY0" fmla="*/ 0 h 1403498"/>
              <a:gd name="connsiteX1" fmla="*/ 903768 w 3402419"/>
              <a:gd name="connsiteY1" fmla="*/ 680484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402419"/>
              <a:gd name="connsiteY0" fmla="*/ 0 h 1403498"/>
              <a:gd name="connsiteX1" fmla="*/ 971375 w 3402419"/>
              <a:gd name="connsiteY1" fmla="*/ 396815 h 1403498"/>
              <a:gd name="connsiteX2" fmla="*/ 1871331 w 3402419"/>
              <a:gd name="connsiteY2" fmla="*/ 1052623 h 1403498"/>
              <a:gd name="connsiteX3" fmla="*/ 2913321 w 3402419"/>
              <a:gd name="connsiteY3" fmla="*/ 1307805 h 1403498"/>
              <a:gd name="connsiteX4" fmla="*/ 3402419 w 3402419"/>
              <a:gd name="connsiteY4" fmla="*/ 1403498 h 1403498"/>
              <a:gd name="connsiteX0" fmla="*/ 0 w 3367148"/>
              <a:gd name="connsiteY0" fmla="*/ 0 h 1222707"/>
              <a:gd name="connsiteX1" fmla="*/ 936104 w 3367148"/>
              <a:gd name="connsiteY1" fmla="*/ 216024 h 1222707"/>
              <a:gd name="connsiteX2" fmla="*/ 1836060 w 3367148"/>
              <a:gd name="connsiteY2" fmla="*/ 871832 h 1222707"/>
              <a:gd name="connsiteX3" fmla="*/ 2878050 w 3367148"/>
              <a:gd name="connsiteY3" fmla="*/ 1127014 h 1222707"/>
              <a:gd name="connsiteX4" fmla="*/ 3367148 w 3367148"/>
              <a:gd name="connsiteY4" fmla="*/ 1222707 h 1222707"/>
              <a:gd name="connsiteX0" fmla="*/ 0 w 3367148"/>
              <a:gd name="connsiteY0" fmla="*/ 0 h 1222707"/>
              <a:gd name="connsiteX1" fmla="*/ 411296 w 3367148"/>
              <a:gd name="connsiteY1" fmla="*/ 159451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  <a:gd name="connsiteX0" fmla="*/ 0 w 3367148"/>
              <a:gd name="connsiteY0" fmla="*/ 0 h 1222707"/>
              <a:gd name="connsiteX1" fmla="*/ 432047 w 3367148"/>
              <a:gd name="connsiteY1" fmla="*/ 72008 h 1222707"/>
              <a:gd name="connsiteX2" fmla="*/ 936104 w 3367148"/>
              <a:gd name="connsiteY2" fmla="*/ 216024 h 1222707"/>
              <a:gd name="connsiteX3" fmla="*/ 1836060 w 3367148"/>
              <a:gd name="connsiteY3" fmla="*/ 871832 h 1222707"/>
              <a:gd name="connsiteX4" fmla="*/ 2878050 w 3367148"/>
              <a:gd name="connsiteY4" fmla="*/ 1127014 h 1222707"/>
              <a:gd name="connsiteX5" fmla="*/ 3367148 w 3367148"/>
              <a:gd name="connsiteY5" fmla="*/ 1222707 h 1222707"/>
              <a:gd name="connsiteX0" fmla="*/ 0 w 3367149"/>
              <a:gd name="connsiteY0" fmla="*/ 0 h 1654755"/>
              <a:gd name="connsiteX1" fmla="*/ 432048 w 3367149"/>
              <a:gd name="connsiteY1" fmla="*/ 504056 h 1654755"/>
              <a:gd name="connsiteX2" fmla="*/ 936105 w 3367149"/>
              <a:gd name="connsiteY2" fmla="*/ 648072 h 1654755"/>
              <a:gd name="connsiteX3" fmla="*/ 1836061 w 3367149"/>
              <a:gd name="connsiteY3" fmla="*/ 1303880 h 1654755"/>
              <a:gd name="connsiteX4" fmla="*/ 2878051 w 3367149"/>
              <a:gd name="connsiteY4" fmla="*/ 1559062 h 1654755"/>
              <a:gd name="connsiteX5" fmla="*/ 3367149 w 3367149"/>
              <a:gd name="connsiteY5" fmla="*/ 1654755 h 1654755"/>
              <a:gd name="connsiteX0" fmla="*/ 0 w 3367149"/>
              <a:gd name="connsiteY0" fmla="*/ 0 h 1654755"/>
              <a:gd name="connsiteX1" fmla="*/ 432048 w 3367149"/>
              <a:gd name="connsiteY1" fmla="*/ 504056 h 1654755"/>
              <a:gd name="connsiteX2" fmla="*/ 936105 w 3367149"/>
              <a:gd name="connsiteY2" fmla="*/ 864096 h 1654755"/>
              <a:gd name="connsiteX3" fmla="*/ 1836061 w 3367149"/>
              <a:gd name="connsiteY3" fmla="*/ 1303880 h 1654755"/>
              <a:gd name="connsiteX4" fmla="*/ 2878051 w 3367149"/>
              <a:gd name="connsiteY4" fmla="*/ 1559062 h 1654755"/>
              <a:gd name="connsiteX5" fmla="*/ 3367149 w 3367149"/>
              <a:gd name="connsiteY5" fmla="*/ 1654755 h 1654755"/>
              <a:gd name="connsiteX0" fmla="*/ 0 w 3384377"/>
              <a:gd name="connsiteY0" fmla="*/ 0 h 1605778"/>
              <a:gd name="connsiteX1" fmla="*/ 432048 w 3384377"/>
              <a:gd name="connsiteY1" fmla="*/ 504056 h 1605778"/>
              <a:gd name="connsiteX2" fmla="*/ 936105 w 3384377"/>
              <a:gd name="connsiteY2" fmla="*/ 864096 h 1605778"/>
              <a:gd name="connsiteX3" fmla="*/ 1836061 w 3384377"/>
              <a:gd name="connsiteY3" fmla="*/ 1303880 h 1605778"/>
              <a:gd name="connsiteX4" fmla="*/ 2878051 w 3384377"/>
              <a:gd name="connsiteY4" fmla="*/ 1559062 h 1605778"/>
              <a:gd name="connsiteX5" fmla="*/ 3384377 w 3384377"/>
              <a:gd name="connsiteY5" fmla="*/ 1584176 h 1605778"/>
              <a:gd name="connsiteX0" fmla="*/ 0 w 3384377"/>
              <a:gd name="connsiteY0" fmla="*/ 0 h 1605778"/>
              <a:gd name="connsiteX1" fmla="*/ 432048 w 3384377"/>
              <a:gd name="connsiteY1" fmla="*/ 504056 h 1605778"/>
              <a:gd name="connsiteX2" fmla="*/ 936105 w 3384377"/>
              <a:gd name="connsiteY2" fmla="*/ 864096 h 1605778"/>
              <a:gd name="connsiteX3" fmla="*/ 1836061 w 3384377"/>
              <a:gd name="connsiteY3" fmla="*/ 1303880 h 1605778"/>
              <a:gd name="connsiteX4" fmla="*/ 2878051 w 3384377"/>
              <a:gd name="connsiteY4" fmla="*/ 1559062 h 1605778"/>
              <a:gd name="connsiteX5" fmla="*/ 3384377 w 3384377"/>
              <a:gd name="connsiteY5" fmla="*/ 1584176 h 1605778"/>
              <a:gd name="connsiteX0" fmla="*/ 0 w 3384377"/>
              <a:gd name="connsiteY0" fmla="*/ 0 h 1605778"/>
              <a:gd name="connsiteX1" fmla="*/ 432048 w 3384377"/>
              <a:gd name="connsiteY1" fmla="*/ 504056 h 1605778"/>
              <a:gd name="connsiteX2" fmla="*/ 936105 w 3384377"/>
              <a:gd name="connsiteY2" fmla="*/ 864096 h 1605778"/>
              <a:gd name="connsiteX3" fmla="*/ 1836061 w 3384377"/>
              <a:gd name="connsiteY3" fmla="*/ 1303880 h 1605778"/>
              <a:gd name="connsiteX4" fmla="*/ 2878051 w 3384377"/>
              <a:gd name="connsiteY4" fmla="*/ 1559062 h 1605778"/>
              <a:gd name="connsiteX5" fmla="*/ 3384377 w 3384377"/>
              <a:gd name="connsiteY5" fmla="*/ 1584176 h 1605778"/>
              <a:gd name="connsiteX0" fmla="*/ 0 w 3240361"/>
              <a:gd name="connsiteY0" fmla="*/ 0 h 1605778"/>
              <a:gd name="connsiteX1" fmla="*/ 432048 w 3240361"/>
              <a:gd name="connsiteY1" fmla="*/ 504056 h 1605778"/>
              <a:gd name="connsiteX2" fmla="*/ 936105 w 3240361"/>
              <a:gd name="connsiteY2" fmla="*/ 864096 h 1605778"/>
              <a:gd name="connsiteX3" fmla="*/ 1836061 w 3240361"/>
              <a:gd name="connsiteY3" fmla="*/ 1303880 h 1605778"/>
              <a:gd name="connsiteX4" fmla="*/ 2878051 w 3240361"/>
              <a:gd name="connsiteY4" fmla="*/ 1559062 h 1605778"/>
              <a:gd name="connsiteX5" fmla="*/ 3240361 w 3240361"/>
              <a:gd name="connsiteY5" fmla="*/ 1584176 h 1605778"/>
              <a:gd name="connsiteX0" fmla="*/ 0 w 3360615"/>
              <a:gd name="connsiteY0" fmla="*/ 0 h 1610065"/>
              <a:gd name="connsiteX1" fmla="*/ 432048 w 3360615"/>
              <a:gd name="connsiteY1" fmla="*/ 504056 h 1610065"/>
              <a:gd name="connsiteX2" fmla="*/ 936105 w 3360615"/>
              <a:gd name="connsiteY2" fmla="*/ 864096 h 1610065"/>
              <a:gd name="connsiteX3" fmla="*/ 1836061 w 3360615"/>
              <a:gd name="connsiteY3" fmla="*/ 1303880 h 1610065"/>
              <a:gd name="connsiteX4" fmla="*/ 2878051 w 3360615"/>
              <a:gd name="connsiteY4" fmla="*/ 1559062 h 1610065"/>
              <a:gd name="connsiteX5" fmla="*/ 3360615 w 3360615"/>
              <a:gd name="connsiteY5" fmla="*/ 1609899 h 16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0615" h="1610065">
                <a:moveTo>
                  <a:pt x="0" y="0"/>
                </a:moveTo>
                <a:cubicBezTo>
                  <a:pt x="68549" y="26575"/>
                  <a:pt x="276031" y="360040"/>
                  <a:pt x="432048" y="504056"/>
                </a:cubicBezTo>
                <a:cubicBezTo>
                  <a:pt x="588066" y="648072"/>
                  <a:pt x="702103" y="730792"/>
                  <a:pt x="936105" y="864096"/>
                </a:cubicBezTo>
                <a:cubicBezTo>
                  <a:pt x="1170107" y="997400"/>
                  <a:pt x="1512403" y="1188052"/>
                  <a:pt x="1836061" y="1303880"/>
                </a:cubicBezTo>
                <a:cubicBezTo>
                  <a:pt x="2159719" y="1419708"/>
                  <a:pt x="2623959" y="1508059"/>
                  <a:pt x="2878051" y="1559062"/>
                </a:cubicBezTo>
                <a:cubicBezTo>
                  <a:pt x="3132143" y="1610065"/>
                  <a:pt x="3243656" y="1591292"/>
                  <a:pt x="3360615" y="1609899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Forma livre 207"/>
          <p:cNvSpPr/>
          <p:nvPr/>
        </p:nvSpPr>
        <p:spPr>
          <a:xfrm>
            <a:off x="6379780" y="3132083"/>
            <a:ext cx="3300249" cy="721711"/>
          </a:xfrm>
          <a:custGeom>
            <a:avLst/>
            <a:gdLst>
              <a:gd name="connsiteX0" fmla="*/ 3300249 w 3300249"/>
              <a:gd name="connsiteY0" fmla="*/ 683173 h 714704"/>
              <a:gd name="connsiteX1" fmla="*/ 2438400 w 3300249"/>
              <a:gd name="connsiteY1" fmla="*/ 714704 h 714704"/>
              <a:gd name="connsiteX2" fmla="*/ 1303283 w 3300249"/>
              <a:gd name="connsiteY2" fmla="*/ 641131 h 714704"/>
              <a:gd name="connsiteX3" fmla="*/ 493987 w 3300249"/>
              <a:gd name="connsiteY3" fmla="*/ 315311 h 714704"/>
              <a:gd name="connsiteX4" fmla="*/ 0 w 3300249"/>
              <a:gd name="connsiteY4" fmla="*/ 0 h 714704"/>
              <a:gd name="connsiteX0" fmla="*/ 3300249 w 3300249"/>
              <a:gd name="connsiteY0" fmla="*/ 683173 h 721711"/>
              <a:gd name="connsiteX1" fmla="*/ 2438400 w 3300249"/>
              <a:gd name="connsiteY1" fmla="*/ 714704 h 721711"/>
              <a:gd name="connsiteX2" fmla="*/ 1303283 w 3300249"/>
              <a:gd name="connsiteY2" fmla="*/ 641131 h 721711"/>
              <a:gd name="connsiteX3" fmla="*/ 493987 w 3300249"/>
              <a:gd name="connsiteY3" fmla="*/ 315311 h 721711"/>
              <a:gd name="connsiteX4" fmla="*/ 0 w 3300249"/>
              <a:gd name="connsiteY4" fmla="*/ 0 h 721711"/>
              <a:gd name="connsiteX0" fmla="*/ 3300249 w 3300249"/>
              <a:gd name="connsiteY0" fmla="*/ 683173 h 721711"/>
              <a:gd name="connsiteX1" fmla="*/ 2438400 w 3300249"/>
              <a:gd name="connsiteY1" fmla="*/ 714704 h 721711"/>
              <a:gd name="connsiteX2" fmla="*/ 1303283 w 3300249"/>
              <a:gd name="connsiteY2" fmla="*/ 641131 h 721711"/>
              <a:gd name="connsiteX3" fmla="*/ 493987 w 3300249"/>
              <a:gd name="connsiteY3" fmla="*/ 315311 h 721711"/>
              <a:gd name="connsiteX4" fmla="*/ 0 w 3300249"/>
              <a:gd name="connsiteY4" fmla="*/ 0 h 72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249" h="721711">
                <a:moveTo>
                  <a:pt x="3300249" y="683173"/>
                </a:moveTo>
                <a:cubicBezTo>
                  <a:pt x="3012966" y="693683"/>
                  <a:pt x="2771228" y="721711"/>
                  <a:pt x="2438400" y="714704"/>
                </a:cubicBezTo>
                <a:cubicBezTo>
                  <a:pt x="2105572" y="707697"/>
                  <a:pt x="1627352" y="707696"/>
                  <a:pt x="1303283" y="641131"/>
                </a:cubicBezTo>
                <a:cubicBezTo>
                  <a:pt x="979214" y="574566"/>
                  <a:pt x="711201" y="422166"/>
                  <a:pt x="493987" y="315311"/>
                </a:cubicBezTo>
                <a:cubicBezTo>
                  <a:pt x="276773" y="208456"/>
                  <a:pt x="164662" y="105104"/>
                  <a:pt x="0" y="0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5C8614BC-1764-4B33-9364-F8176400E93F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  <p:extLst>
      <p:ext uri="{BB962C8B-B14F-4D97-AF65-F5344CB8AC3E}">
        <p14:creationId xmlns:p14="http://schemas.microsoft.com/office/powerpoint/2010/main" val="22437343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tângulo 195"/>
          <p:cNvSpPr>
            <a:spLocks noChangeAspect="1"/>
          </p:cNvSpPr>
          <p:nvPr/>
        </p:nvSpPr>
        <p:spPr>
          <a:xfrm>
            <a:off x="2567608" y="3140967"/>
            <a:ext cx="1719072" cy="214884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5" name="Retângulo 194"/>
          <p:cNvSpPr/>
          <p:nvPr/>
        </p:nvSpPr>
        <p:spPr>
          <a:xfrm>
            <a:off x="2562845" y="3242944"/>
            <a:ext cx="1728192" cy="1828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grpSp>
        <p:nvGrpSpPr>
          <p:cNvPr id="3" name="Grupo 62"/>
          <p:cNvGrpSpPr/>
          <p:nvPr/>
        </p:nvGrpSpPr>
        <p:grpSpPr>
          <a:xfrm>
            <a:off x="2567609" y="1313904"/>
            <a:ext cx="1713903" cy="2259113"/>
            <a:chOff x="1475656" y="836712"/>
            <a:chExt cx="1713903" cy="2259113"/>
          </a:xfrm>
        </p:grpSpPr>
        <p:sp>
          <p:nvSpPr>
            <p:cNvPr id="163" name="Retângulo 162"/>
            <p:cNvSpPr/>
            <p:nvPr/>
          </p:nvSpPr>
          <p:spPr>
            <a:xfrm>
              <a:off x="2225993" y="836712"/>
              <a:ext cx="201622" cy="17137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1475656" y="2550503"/>
              <a:ext cx="1713790" cy="1584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1475656" y="2894203"/>
              <a:ext cx="1713790" cy="2016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6" name="Conector reto 165"/>
            <p:cNvCxnSpPr/>
            <p:nvPr/>
          </p:nvCxnSpPr>
          <p:spPr>
            <a:xfrm rot="5400000" flipH="1" flipV="1">
              <a:off x="1451451" y="295701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 rot="5400000" flipH="1" flipV="1">
              <a:off x="1528936" y="295461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>
            <a:xfrm rot="5400000" flipH="1" flipV="1">
              <a:off x="1608144" y="296115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 rot="5400000" flipH="1" flipV="1">
              <a:off x="1685628" y="2958754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 rot="5400000" flipH="1" flipV="1">
              <a:off x="1765474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 rot="5400000" flipH="1" flipV="1">
              <a:off x="1842959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>
            <a:xfrm rot="5400000" flipH="1" flipV="1">
              <a:off x="1922166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>
            <a:xfrm rot="5400000" flipH="1" flipV="1">
              <a:off x="1999651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 rot="5400000" flipH="1" flipV="1">
              <a:off x="2079652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 rot="5400000" flipH="1" flipV="1">
              <a:off x="2157137" y="2952087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 rot="5400000" flipH="1" flipV="1">
              <a:off x="2236344" y="295863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 rot="5400000" flipH="1" flipV="1">
              <a:off x="2313829" y="295623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 rot="5400000" flipH="1" flipV="1">
              <a:off x="2393675" y="2955299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 rot="5400000" flipH="1" flipV="1">
              <a:off x="2471159" y="2952896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 rot="5400000" flipH="1" flipV="1">
              <a:off x="2550367" y="2959441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 rot="5400000" flipH="1" flipV="1">
              <a:off x="2627852" y="2960372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 rot="5400000" flipH="1" flipV="1">
              <a:off x="2709591" y="295782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 rot="5400000" flipH="1" flipV="1">
              <a:off x="2787075" y="2955420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 rot="5400000" flipH="1" flipV="1">
              <a:off x="286628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to 184"/>
            <p:cNvCxnSpPr/>
            <p:nvPr/>
          </p:nvCxnSpPr>
          <p:spPr>
            <a:xfrm rot="5400000" flipH="1" flipV="1">
              <a:off x="2943767" y="2959563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/>
            <p:nvPr/>
          </p:nvCxnSpPr>
          <p:spPr>
            <a:xfrm rot="5400000" flipH="1" flipV="1">
              <a:off x="3023613" y="2961965"/>
              <a:ext cx="176690" cy="733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Forma livre 186"/>
            <p:cNvSpPr/>
            <p:nvPr/>
          </p:nvSpPr>
          <p:spPr>
            <a:xfrm>
              <a:off x="1475656" y="840117"/>
              <a:ext cx="1713903" cy="1868803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334859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5359 w 1234423"/>
                <a:gd name="connsiteY0" fmla="*/ 0 h 1434678"/>
                <a:gd name="connsiteX1" fmla="*/ 535781 w 1234423"/>
                <a:gd name="connsiteY1" fmla="*/ 1222747 h 1434678"/>
                <a:gd name="connsiteX2" fmla="*/ 0 w 1234423"/>
                <a:gd name="connsiteY2" fmla="*/ 1222747 h 1434678"/>
                <a:gd name="connsiteX3" fmla="*/ 0 w 1234423"/>
                <a:gd name="connsiteY3" fmla="*/ 1334859 h 1434678"/>
                <a:gd name="connsiteX4" fmla="*/ 607218 w 1234423"/>
                <a:gd name="connsiteY4" fmla="*/ 1434678 h 1434678"/>
                <a:gd name="connsiteX5" fmla="*/ 1234423 w 1234423"/>
                <a:gd name="connsiteY5" fmla="*/ 1334859 h 1434678"/>
                <a:gd name="connsiteX6" fmla="*/ 1221581 w 1234423"/>
                <a:gd name="connsiteY6" fmla="*/ 1225128 h 1434678"/>
                <a:gd name="connsiteX7" fmla="*/ 676275 w 1234423"/>
                <a:gd name="connsiteY7" fmla="*/ 1225128 h 1434678"/>
                <a:gd name="connsiteX8" fmla="*/ 676275 w 1234423"/>
                <a:gd name="connsiteY8" fmla="*/ 1166 h 1434678"/>
                <a:gd name="connsiteX9" fmla="*/ 535359 w 1234423"/>
                <a:gd name="connsiteY9" fmla="*/ 0 h 1434678"/>
                <a:gd name="connsiteX0" fmla="*/ 535359 w 1234423"/>
                <a:gd name="connsiteY0" fmla="*/ 0 h 1334859"/>
                <a:gd name="connsiteX1" fmla="*/ 535781 w 1234423"/>
                <a:gd name="connsiteY1" fmla="*/ 1222747 h 1334859"/>
                <a:gd name="connsiteX2" fmla="*/ 0 w 1234423"/>
                <a:gd name="connsiteY2" fmla="*/ 1222747 h 1334859"/>
                <a:gd name="connsiteX3" fmla="*/ 0 w 1234423"/>
                <a:gd name="connsiteY3" fmla="*/ 1334859 h 1334859"/>
                <a:gd name="connsiteX4" fmla="*/ 617211 w 1234423"/>
                <a:gd name="connsiteY4" fmla="*/ 1334859 h 1334859"/>
                <a:gd name="connsiteX5" fmla="*/ 1234423 w 1234423"/>
                <a:gd name="connsiteY5" fmla="*/ 1334859 h 1334859"/>
                <a:gd name="connsiteX6" fmla="*/ 1221581 w 1234423"/>
                <a:gd name="connsiteY6" fmla="*/ 1225128 h 1334859"/>
                <a:gd name="connsiteX7" fmla="*/ 676275 w 1234423"/>
                <a:gd name="connsiteY7" fmla="*/ 1225128 h 1334859"/>
                <a:gd name="connsiteX8" fmla="*/ 676275 w 1234423"/>
                <a:gd name="connsiteY8" fmla="*/ 1166 h 1334859"/>
                <a:gd name="connsiteX9" fmla="*/ 535359 w 1234423"/>
                <a:gd name="connsiteY9" fmla="*/ 0 h 1334859"/>
                <a:gd name="connsiteX0" fmla="*/ 535359 w 1234422"/>
                <a:gd name="connsiteY0" fmla="*/ 0 h 1334860"/>
                <a:gd name="connsiteX1" fmla="*/ 535781 w 1234422"/>
                <a:gd name="connsiteY1" fmla="*/ 1222747 h 1334860"/>
                <a:gd name="connsiteX2" fmla="*/ 0 w 1234422"/>
                <a:gd name="connsiteY2" fmla="*/ 1222747 h 1334860"/>
                <a:gd name="connsiteX3" fmla="*/ 0 w 1234422"/>
                <a:gd name="connsiteY3" fmla="*/ 1334859 h 1334860"/>
                <a:gd name="connsiteX4" fmla="*/ 617211 w 1234422"/>
                <a:gd name="connsiteY4" fmla="*/ 1334859 h 1334860"/>
                <a:gd name="connsiteX5" fmla="*/ 1234422 w 1234422"/>
                <a:gd name="connsiteY5" fmla="*/ 1334860 h 1334860"/>
                <a:gd name="connsiteX6" fmla="*/ 1221581 w 1234422"/>
                <a:gd name="connsiteY6" fmla="*/ 1225128 h 1334860"/>
                <a:gd name="connsiteX7" fmla="*/ 676275 w 1234422"/>
                <a:gd name="connsiteY7" fmla="*/ 1225128 h 1334860"/>
                <a:gd name="connsiteX8" fmla="*/ 676275 w 1234422"/>
                <a:gd name="connsiteY8" fmla="*/ 1166 h 1334860"/>
                <a:gd name="connsiteX9" fmla="*/ 535359 w 1234422"/>
                <a:gd name="connsiteY9" fmla="*/ 0 h 1334860"/>
                <a:gd name="connsiteX0" fmla="*/ 535359 w 1224216"/>
                <a:gd name="connsiteY0" fmla="*/ 0 h 1334860"/>
                <a:gd name="connsiteX1" fmla="*/ 535781 w 1224216"/>
                <a:gd name="connsiteY1" fmla="*/ 1222747 h 1334860"/>
                <a:gd name="connsiteX2" fmla="*/ 0 w 1224216"/>
                <a:gd name="connsiteY2" fmla="*/ 1222747 h 1334860"/>
                <a:gd name="connsiteX3" fmla="*/ 0 w 1224216"/>
                <a:gd name="connsiteY3" fmla="*/ 1334859 h 1334860"/>
                <a:gd name="connsiteX4" fmla="*/ 617211 w 1224216"/>
                <a:gd name="connsiteY4" fmla="*/ 1334859 h 1334860"/>
                <a:gd name="connsiteX5" fmla="*/ 1224216 w 1224216"/>
                <a:gd name="connsiteY5" fmla="*/ 1334860 h 1334860"/>
                <a:gd name="connsiteX6" fmla="*/ 1221581 w 1224216"/>
                <a:gd name="connsiteY6" fmla="*/ 1225128 h 1334860"/>
                <a:gd name="connsiteX7" fmla="*/ 676275 w 1224216"/>
                <a:gd name="connsiteY7" fmla="*/ 1225128 h 1334860"/>
                <a:gd name="connsiteX8" fmla="*/ 676275 w 1224216"/>
                <a:gd name="connsiteY8" fmla="*/ 1166 h 1334860"/>
                <a:gd name="connsiteX9" fmla="*/ 535359 w 1224216"/>
                <a:gd name="connsiteY9" fmla="*/ 0 h 1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216" h="1334860">
                  <a:moveTo>
                    <a:pt x="535359" y="0"/>
                  </a:moveTo>
                  <a:cubicBezTo>
                    <a:pt x="535500" y="406789"/>
                    <a:pt x="535640" y="815958"/>
                    <a:pt x="535781" y="1222747"/>
                  </a:cubicBezTo>
                  <a:lnTo>
                    <a:pt x="0" y="1222747"/>
                  </a:lnTo>
                  <a:lnTo>
                    <a:pt x="0" y="1334859"/>
                  </a:lnTo>
                  <a:lnTo>
                    <a:pt x="617211" y="1334859"/>
                  </a:lnTo>
                  <a:lnTo>
                    <a:pt x="1224216" y="1334860"/>
                  </a:lnTo>
                  <a:cubicBezTo>
                    <a:pt x="1223338" y="1298283"/>
                    <a:pt x="1222459" y="1261705"/>
                    <a:pt x="1221581" y="1225128"/>
                  </a:cubicBezTo>
                  <a:lnTo>
                    <a:pt x="676275" y="1225128"/>
                  </a:lnTo>
                  <a:lnTo>
                    <a:pt x="676275" y="1166"/>
                  </a:lnTo>
                  <a:lnTo>
                    <a:pt x="535359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8" name="Forma livre 187"/>
            <p:cNvSpPr/>
            <p:nvPr/>
          </p:nvSpPr>
          <p:spPr>
            <a:xfrm>
              <a:off x="2076854" y="1628798"/>
              <a:ext cx="550929" cy="288033"/>
            </a:xfrm>
            <a:custGeom>
              <a:avLst/>
              <a:gdLst>
                <a:gd name="connsiteX0" fmla="*/ 24809 w 620232"/>
                <a:gd name="connsiteY0" fmla="*/ 0 h 287079"/>
                <a:gd name="connsiteX1" fmla="*/ 35442 w 620232"/>
                <a:gd name="connsiteY1" fmla="*/ 191386 h 287079"/>
                <a:gd name="connsiteX2" fmla="*/ 237460 w 620232"/>
                <a:gd name="connsiteY2" fmla="*/ 287079 h 287079"/>
                <a:gd name="connsiteX3" fmla="*/ 524539 w 620232"/>
                <a:gd name="connsiteY3" fmla="*/ 191386 h 287079"/>
                <a:gd name="connsiteX4" fmla="*/ 620232 w 620232"/>
                <a:gd name="connsiteY4" fmla="*/ 10632 h 287079"/>
                <a:gd name="connsiteX0" fmla="*/ 24809 w 620232"/>
                <a:gd name="connsiteY0" fmla="*/ 0 h 289004"/>
                <a:gd name="connsiteX1" fmla="*/ 35442 w 620232"/>
                <a:gd name="connsiteY1" fmla="*/ 191386 h 289004"/>
                <a:gd name="connsiteX2" fmla="*/ 237460 w 620232"/>
                <a:gd name="connsiteY2" fmla="*/ 287079 h 289004"/>
                <a:gd name="connsiteX3" fmla="*/ 491325 w 620232"/>
                <a:gd name="connsiteY3" fmla="*/ 179838 h 289004"/>
                <a:gd name="connsiteX4" fmla="*/ 620232 w 620232"/>
                <a:gd name="connsiteY4" fmla="*/ 10632 h 289004"/>
                <a:gd name="connsiteX0" fmla="*/ 24809 w 563333"/>
                <a:gd name="connsiteY0" fmla="*/ 36187 h 325191"/>
                <a:gd name="connsiteX1" fmla="*/ 35442 w 563333"/>
                <a:gd name="connsiteY1" fmla="*/ 227573 h 325191"/>
                <a:gd name="connsiteX2" fmla="*/ 237460 w 563333"/>
                <a:gd name="connsiteY2" fmla="*/ 323266 h 325191"/>
                <a:gd name="connsiteX3" fmla="*/ 491325 w 563333"/>
                <a:gd name="connsiteY3" fmla="*/ 216025 h 325191"/>
                <a:gd name="connsiteX4" fmla="*/ 563333 w 563333"/>
                <a:gd name="connsiteY4" fmla="*/ 0 h 325191"/>
                <a:gd name="connsiteX0" fmla="*/ 31116 w 569640"/>
                <a:gd name="connsiteY0" fmla="*/ 36187 h 289958"/>
                <a:gd name="connsiteX1" fmla="*/ 41749 w 569640"/>
                <a:gd name="connsiteY1" fmla="*/ 227573 h 289958"/>
                <a:gd name="connsiteX2" fmla="*/ 281609 w 569640"/>
                <a:gd name="connsiteY2" fmla="*/ 288033 h 289958"/>
                <a:gd name="connsiteX3" fmla="*/ 497632 w 569640"/>
                <a:gd name="connsiteY3" fmla="*/ 216025 h 289958"/>
                <a:gd name="connsiteX4" fmla="*/ 569640 w 569640"/>
                <a:gd name="connsiteY4" fmla="*/ 0 h 289958"/>
                <a:gd name="connsiteX0" fmla="*/ 12405 w 550929"/>
                <a:gd name="connsiteY0" fmla="*/ 36187 h 288033"/>
                <a:gd name="connsiteX1" fmla="*/ 46874 w 550929"/>
                <a:gd name="connsiteY1" fmla="*/ 216025 h 288033"/>
                <a:gd name="connsiteX2" fmla="*/ 262898 w 550929"/>
                <a:gd name="connsiteY2" fmla="*/ 288033 h 288033"/>
                <a:gd name="connsiteX3" fmla="*/ 478921 w 550929"/>
                <a:gd name="connsiteY3" fmla="*/ 216025 h 288033"/>
                <a:gd name="connsiteX4" fmla="*/ 550929 w 550929"/>
                <a:gd name="connsiteY4" fmla="*/ 0 h 28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9" h="288033">
                  <a:moveTo>
                    <a:pt x="12405" y="36187"/>
                  </a:moveTo>
                  <a:cubicBezTo>
                    <a:pt x="0" y="107957"/>
                    <a:pt x="5125" y="174051"/>
                    <a:pt x="46874" y="216025"/>
                  </a:cubicBezTo>
                  <a:cubicBezTo>
                    <a:pt x="88623" y="257999"/>
                    <a:pt x="190890" y="288033"/>
                    <a:pt x="262898" y="288033"/>
                  </a:cubicBezTo>
                  <a:cubicBezTo>
                    <a:pt x="334906" y="288033"/>
                    <a:pt x="430916" y="264031"/>
                    <a:pt x="478921" y="216025"/>
                  </a:cubicBezTo>
                  <a:cubicBezTo>
                    <a:pt x="526926" y="168020"/>
                    <a:pt x="534980" y="67340"/>
                    <a:pt x="550929" y="0"/>
                  </a:cubicBezTo>
                </a:path>
              </a:pathLst>
            </a:cu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4307364" y="2996952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Fase líquida</a:t>
            </a:r>
          </a:p>
        </p:txBody>
      </p:sp>
      <p:cxnSp>
        <p:nvCxnSpPr>
          <p:cNvPr id="34" name="Conector de seta reta 33"/>
          <p:cNvCxnSpPr/>
          <p:nvPr/>
        </p:nvCxnSpPr>
        <p:spPr>
          <a:xfrm rot="5400000" flipH="1" flipV="1">
            <a:off x="4943872" y="2996952"/>
            <a:ext cx="244827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>
            <a:off x="6168008" y="4221088"/>
            <a:ext cx="36004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7648000" y="4221088"/>
            <a:ext cx="1964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Taxa de cisalhamento</a:t>
            </a:r>
          </a:p>
        </p:txBody>
      </p:sp>
      <p:sp>
        <p:nvSpPr>
          <p:cNvPr id="37" name="CaixaDeTexto 36"/>
          <p:cNvSpPr txBox="1"/>
          <p:nvPr/>
        </p:nvSpPr>
        <p:spPr>
          <a:xfrm rot="-5400000">
            <a:off x="5388529" y="2827275"/>
            <a:ext cx="117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Viscosidade</a:t>
            </a:r>
          </a:p>
        </p:txBody>
      </p:sp>
      <p:sp>
        <p:nvSpPr>
          <p:cNvPr id="40" name="Forma livre 39"/>
          <p:cNvSpPr/>
          <p:nvPr/>
        </p:nvSpPr>
        <p:spPr>
          <a:xfrm>
            <a:off x="6383080" y="3228888"/>
            <a:ext cx="3296093" cy="776176"/>
          </a:xfrm>
          <a:custGeom>
            <a:avLst/>
            <a:gdLst>
              <a:gd name="connsiteX0" fmla="*/ 0 w 3296093"/>
              <a:gd name="connsiteY0" fmla="*/ 0 h 776176"/>
              <a:gd name="connsiteX1" fmla="*/ 659219 w 3296093"/>
              <a:gd name="connsiteY1" fmla="*/ 414669 h 776176"/>
              <a:gd name="connsiteX2" fmla="*/ 1275907 w 3296093"/>
              <a:gd name="connsiteY2" fmla="*/ 637953 h 776176"/>
              <a:gd name="connsiteX3" fmla="*/ 1967023 w 3296093"/>
              <a:gd name="connsiteY3" fmla="*/ 712381 h 776176"/>
              <a:gd name="connsiteX4" fmla="*/ 2902688 w 3296093"/>
              <a:gd name="connsiteY4" fmla="*/ 723014 h 776176"/>
              <a:gd name="connsiteX5" fmla="*/ 3296093 w 3296093"/>
              <a:gd name="connsiteY5" fmla="*/ 744279 h 776176"/>
              <a:gd name="connsiteX6" fmla="*/ 2955851 w 3296093"/>
              <a:gd name="connsiteY6" fmla="*/ 765544 h 776176"/>
              <a:gd name="connsiteX7" fmla="*/ 2413591 w 3296093"/>
              <a:gd name="connsiteY7" fmla="*/ 776176 h 776176"/>
              <a:gd name="connsiteX8" fmla="*/ 1562986 w 3296093"/>
              <a:gd name="connsiteY8" fmla="*/ 744279 h 776176"/>
              <a:gd name="connsiteX9" fmla="*/ 893135 w 3296093"/>
              <a:gd name="connsiteY9" fmla="*/ 616688 h 776176"/>
              <a:gd name="connsiteX10" fmla="*/ 382772 w 3296093"/>
              <a:gd name="connsiteY10" fmla="*/ 361507 h 776176"/>
              <a:gd name="connsiteX11" fmla="*/ 10633 w 3296093"/>
              <a:gd name="connsiteY11" fmla="*/ 180753 h 776176"/>
              <a:gd name="connsiteX0" fmla="*/ 0 w 3296093"/>
              <a:gd name="connsiteY0" fmla="*/ 0 h 776176"/>
              <a:gd name="connsiteX1" fmla="*/ 659219 w 3296093"/>
              <a:gd name="connsiteY1" fmla="*/ 414669 h 776176"/>
              <a:gd name="connsiteX2" fmla="*/ 1275907 w 3296093"/>
              <a:gd name="connsiteY2" fmla="*/ 637953 h 776176"/>
              <a:gd name="connsiteX3" fmla="*/ 1967023 w 3296093"/>
              <a:gd name="connsiteY3" fmla="*/ 712381 h 776176"/>
              <a:gd name="connsiteX4" fmla="*/ 2902688 w 3296093"/>
              <a:gd name="connsiteY4" fmla="*/ 723014 h 776176"/>
              <a:gd name="connsiteX5" fmla="*/ 3296093 w 3296093"/>
              <a:gd name="connsiteY5" fmla="*/ 744279 h 776176"/>
              <a:gd name="connsiteX6" fmla="*/ 2955851 w 3296093"/>
              <a:gd name="connsiteY6" fmla="*/ 765544 h 776176"/>
              <a:gd name="connsiteX7" fmla="*/ 2413591 w 3296093"/>
              <a:gd name="connsiteY7" fmla="*/ 776176 h 776176"/>
              <a:gd name="connsiteX8" fmla="*/ 1562986 w 3296093"/>
              <a:gd name="connsiteY8" fmla="*/ 744279 h 776176"/>
              <a:gd name="connsiteX9" fmla="*/ 893135 w 3296093"/>
              <a:gd name="connsiteY9" fmla="*/ 616688 h 776176"/>
              <a:gd name="connsiteX10" fmla="*/ 382772 w 3296093"/>
              <a:gd name="connsiteY10" fmla="*/ 361507 h 776176"/>
              <a:gd name="connsiteX11" fmla="*/ 10633 w 3296093"/>
              <a:gd name="connsiteY11" fmla="*/ 180753 h 776176"/>
              <a:gd name="connsiteX0" fmla="*/ 0 w 3296093"/>
              <a:gd name="connsiteY0" fmla="*/ 0 h 776176"/>
              <a:gd name="connsiteX1" fmla="*/ 659219 w 3296093"/>
              <a:gd name="connsiteY1" fmla="*/ 414669 h 776176"/>
              <a:gd name="connsiteX2" fmla="*/ 1275907 w 3296093"/>
              <a:gd name="connsiteY2" fmla="*/ 637953 h 776176"/>
              <a:gd name="connsiteX3" fmla="*/ 1967023 w 3296093"/>
              <a:gd name="connsiteY3" fmla="*/ 712381 h 776176"/>
              <a:gd name="connsiteX4" fmla="*/ 2902688 w 3296093"/>
              <a:gd name="connsiteY4" fmla="*/ 723014 h 776176"/>
              <a:gd name="connsiteX5" fmla="*/ 3296093 w 3296093"/>
              <a:gd name="connsiteY5" fmla="*/ 744279 h 776176"/>
              <a:gd name="connsiteX6" fmla="*/ 2955851 w 3296093"/>
              <a:gd name="connsiteY6" fmla="*/ 765544 h 776176"/>
              <a:gd name="connsiteX7" fmla="*/ 2413591 w 3296093"/>
              <a:gd name="connsiteY7" fmla="*/ 776176 h 776176"/>
              <a:gd name="connsiteX8" fmla="*/ 1562986 w 3296093"/>
              <a:gd name="connsiteY8" fmla="*/ 744279 h 776176"/>
              <a:gd name="connsiteX9" fmla="*/ 893135 w 3296093"/>
              <a:gd name="connsiteY9" fmla="*/ 616688 h 776176"/>
              <a:gd name="connsiteX10" fmla="*/ 382772 w 3296093"/>
              <a:gd name="connsiteY10" fmla="*/ 361507 h 776176"/>
              <a:gd name="connsiteX11" fmla="*/ 10633 w 3296093"/>
              <a:gd name="connsiteY11" fmla="*/ 180753 h 776176"/>
              <a:gd name="connsiteX0" fmla="*/ 0 w 3296093"/>
              <a:gd name="connsiteY0" fmla="*/ 0 h 776176"/>
              <a:gd name="connsiteX1" fmla="*/ 659219 w 3296093"/>
              <a:gd name="connsiteY1" fmla="*/ 414669 h 776176"/>
              <a:gd name="connsiteX2" fmla="*/ 1275907 w 3296093"/>
              <a:gd name="connsiteY2" fmla="*/ 637953 h 776176"/>
              <a:gd name="connsiteX3" fmla="*/ 1967023 w 3296093"/>
              <a:gd name="connsiteY3" fmla="*/ 712381 h 776176"/>
              <a:gd name="connsiteX4" fmla="*/ 2902688 w 3296093"/>
              <a:gd name="connsiteY4" fmla="*/ 723014 h 776176"/>
              <a:gd name="connsiteX5" fmla="*/ 3296093 w 3296093"/>
              <a:gd name="connsiteY5" fmla="*/ 744279 h 776176"/>
              <a:gd name="connsiteX6" fmla="*/ 2955851 w 3296093"/>
              <a:gd name="connsiteY6" fmla="*/ 765544 h 776176"/>
              <a:gd name="connsiteX7" fmla="*/ 2413591 w 3296093"/>
              <a:gd name="connsiteY7" fmla="*/ 776176 h 776176"/>
              <a:gd name="connsiteX8" fmla="*/ 1562986 w 3296093"/>
              <a:gd name="connsiteY8" fmla="*/ 744279 h 776176"/>
              <a:gd name="connsiteX9" fmla="*/ 893135 w 3296093"/>
              <a:gd name="connsiteY9" fmla="*/ 616688 h 776176"/>
              <a:gd name="connsiteX10" fmla="*/ 382772 w 3296093"/>
              <a:gd name="connsiteY10" fmla="*/ 361507 h 776176"/>
              <a:gd name="connsiteX11" fmla="*/ 10633 w 3296093"/>
              <a:gd name="connsiteY11" fmla="*/ 180753 h 77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6093" h="776176">
                <a:moveTo>
                  <a:pt x="0" y="0"/>
                </a:moveTo>
                <a:cubicBezTo>
                  <a:pt x="219740" y="138223"/>
                  <a:pt x="446568" y="308344"/>
                  <a:pt x="659219" y="414669"/>
                </a:cubicBezTo>
                <a:cubicBezTo>
                  <a:pt x="871870" y="520994"/>
                  <a:pt x="1057940" y="588334"/>
                  <a:pt x="1275907" y="637953"/>
                </a:cubicBezTo>
                <a:lnTo>
                  <a:pt x="1967023" y="712381"/>
                </a:lnTo>
                <a:lnTo>
                  <a:pt x="2902688" y="723014"/>
                </a:lnTo>
                <a:lnTo>
                  <a:pt x="3296093" y="744279"/>
                </a:lnTo>
                <a:lnTo>
                  <a:pt x="2955851" y="765544"/>
                </a:lnTo>
                <a:lnTo>
                  <a:pt x="2413591" y="776176"/>
                </a:lnTo>
                <a:cubicBezTo>
                  <a:pt x="2181447" y="772632"/>
                  <a:pt x="1816395" y="770860"/>
                  <a:pt x="1562986" y="744279"/>
                </a:cubicBezTo>
                <a:cubicBezTo>
                  <a:pt x="1309577" y="717698"/>
                  <a:pt x="1089837" y="680483"/>
                  <a:pt x="893135" y="616688"/>
                </a:cubicBezTo>
                <a:cubicBezTo>
                  <a:pt x="696433" y="552893"/>
                  <a:pt x="529856" y="434163"/>
                  <a:pt x="382772" y="361507"/>
                </a:cubicBezTo>
                <a:lnTo>
                  <a:pt x="10633" y="180753"/>
                </a:ln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D8AC41D2-FE38-43D1-A07E-AD761B55356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91598A-DBE1-46B4-9731-EE0C15524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756547"/>
            <a:ext cx="365788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Capillary Tube Viscometer">
            <a:hlinkClick r:id="" action="ppaction://media"/>
            <a:extLst>
              <a:ext uri="{FF2B5EF4-FFF2-40B4-BE49-F238E27FC236}">
                <a16:creationId xmlns:a16="http://schemas.microsoft.com/office/drawing/2014/main" id="{E4D3143E-F404-48D1-B454-1EF835175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9856" y="3565867"/>
            <a:ext cx="3912096" cy="293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9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da sedimentação de partículas</a:t>
            </a:r>
          </a:p>
        </p:txBody>
      </p:sp>
      <p:graphicFrame>
        <p:nvGraphicFramePr>
          <p:cNvPr id="42" name="Gráfico 41"/>
          <p:cNvGraphicFramePr/>
          <p:nvPr/>
        </p:nvGraphicFramePr>
        <p:xfrm>
          <a:off x="3647728" y="1916832"/>
          <a:ext cx="5253756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" name="CaixaDeTexto 43"/>
          <p:cNvSpPr txBox="1"/>
          <p:nvPr/>
        </p:nvSpPr>
        <p:spPr>
          <a:xfrm>
            <a:off x="1991544" y="2708920"/>
            <a:ext cx="8568952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Diminuir a superfície da amostra exposta ao ar;</a:t>
            </a:r>
          </a:p>
          <a:p>
            <a:pPr algn="ctr">
              <a:buFontTx/>
              <a:buChar char="-"/>
            </a:pPr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Utilizar </a:t>
            </a:r>
            <a:r>
              <a:rPr lang="pt-BR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solvent</a:t>
            </a:r>
            <a:r>
              <a:rPr lang="pt-BR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trap</a:t>
            </a:r>
            <a:r>
              <a:rPr lang="pt-BR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sobre a geometria;</a:t>
            </a:r>
          </a:p>
          <a:p>
            <a:pPr algn="ctr">
              <a:buFontTx/>
              <a:buChar char="-"/>
            </a:pPr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Não colocar quantidade reduzida de amostra;</a:t>
            </a:r>
          </a:p>
          <a:p>
            <a:pPr algn="ctr">
              <a:buFontTx/>
              <a:buChar char="-"/>
            </a:pPr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Vedar o aparato do ensaio.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48DC49-1E90-4C8D-8A86-7B34A3F04D5A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Excentricidade</a:t>
            </a:r>
          </a:p>
        </p:txBody>
      </p:sp>
      <p:grpSp>
        <p:nvGrpSpPr>
          <p:cNvPr id="3" name="Grupo 116"/>
          <p:cNvGrpSpPr>
            <a:grpSpLocks noChangeAspect="1"/>
          </p:cNvGrpSpPr>
          <p:nvPr/>
        </p:nvGrpSpPr>
        <p:grpSpPr>
          <a:xfrm>
            <a:off x="2639620" y="1821782"/>
            <a:ext cx="1555373" cy="2488596"/>
            <a:chOff x="5364088" y="2996952"/>
            <a:chExt cx="720080" cy="1152128"/>
          </a:xfrm>
        </p:grpSpPr>
        <p:sp>
          <p:nvSpPr>
            <p:cNvPr id="7" name="Forma livre 6"/>
            <p:cNvSpPr/>
            <p:nvPr/>
          </p:nvSpPr>
          <p:spPr>
            <a:xfrm>
              <a:off x="5396758" y="3140967"/>
              <a:ext cx="600733" cy="866764"/>
            </a:xfrm>
            <a:custGeom>
              <a:avLst/>
              <a:gdLst>
                <a:gd name="connsiteX0" fmla="*/ 535781 w 1221581"/>
                <a:gd name="connsiteY0" fmla="*/ 0 h 1438275"/>
                <a:gd name="connsiteX1" fmla="*/ 535781 w 1221581"/>
                <a:gd name="connsiteY1" fmla="*/ 1226344 h 1438275"/>
                <a:gd name="connsiteX2" fmla="*/ 0 w 1221581"/>
                <a:gd name="connsiteY2" fmla="*/ 1226344 h 1438275"/>
                <a:gd name="connsiteX3" fmla="*/ 0 w 1221581"/>
                <a:gd name="connsiteY3" fmla="*/ 1295400 h 1438275"/>
                <a:gd name="connsiteX4" fmla="*/ 607218 w 1221581"/>
                <a:gd name="connsiteY4" fmla="*/ 1438275 h 1438275"/>
                <a:gd name="connsiteX5" fmla="*/ 1221581 w 1221581"/>
                <a:gd name="connsiteY5" fmla="*/ 1293019 h 1438275"/>
                <a:gd name="connsiteX6" fmla="*/ 1221581 w 1221581"/>
                <a:gd name="connsiteY6" fmla="*/ 1228725 h 1438275"/>
                <a:gd name="connsiteX7" fmla="*/ 676275 w 1221581"/>
                <a:gd name="connsiteY7" fmla="*/ 1228725 h 1438275"/>
                <a:gd name="connsiteX8" fmla="*/ 676275 w 1221581"/>
                <a:gd name="connsiteY8" fmla="*/ 4763 h 1438275"/>
                <a:gd name="connsiteX9" fmla="*/ 535781 w 1221581"/>
                <a:gd name="connsiteY9" fmla="*/ 0 h 1438275"/>
                <a:gd name="connsiteX0" fmla="*/ 535359 w 1221581"/>
                <a:gd name="connsiteY0" fmla="*/ 1215 h 1433512"/>
                <a:gd name="connsiteX1" fmla="*/ 535781 w 1221581"/>
                <a:gd name="connsiteY1" fmla="*/ 1221581 h 1433512"/>
                <a:gd name="connsiteX2" fmla="*/ 0 w 1221581"/>
                <a:gd name="connsiteY2" fmla="*/ 1221581 h 1433512"/>
                <a:gd name="connsiteX3" fmla="*/ 0 w 1221581"/>
                <a:gd name="connsiteY3" fmla="*/ 1290637 h 1433512"/>
                <a:gd name="connsiteX4" fmla="*/ 607218 w 1221581"/>
                <a:gd name="connsiteY4" fmla="*/ 1433512 h 1433512"/>
                <a:gd name="connsiteX5" fmla="*/ 1221581 w 1221581"/>
                <a:gd name="connsiteY5" fmla="*/ 1288256 h 1433512"/>
                <a:gd name="connsiteX6" fmla="*/ 1221581 w 1221581"/>
                <a:gd name="connsiteY6" fmla="*/ 1223962 h 1433512"/>
                <a:gd name="connsiteX7" fmla="*/ 676275 w 1221581"/>
                <a:gd name="connsiteY7" fmla="*/ 1223962 h 1433512"/>
                <a:gd name="connsiteX8" fmla="*/ 676275 w 1221581"/>
                <a:gd name="connsiteY8" fmla="*/ 0 h 1433512"/>
                <a:gd name="connsiteX9" fmla="*/ 535359 w 1221581"/>
                <a:gd name="connsiteY9" fmla="*/ 1215 h 1433512"/>
                <a:gd name="connsiteX0" fmla="*/ 535359 w 1221581"/>
                <a:gd name="connsiteY0" fmla="*/ 0 h 1434678"/>
                <a:gd name="connsiteX1" fmla="*/ 535781 w 1221581"/>
                <a:gd name="connsiteY1" fmla="*/ 1222747 h 1434678"/>
                <a:gd name="connsiteX2" fmla="*/ 0 w 1221581"/>
                <a:gd name="connsiteY2" fmla="*/ 1222747 h 1434678"/>
                <a:gd name="connsiteX3" fmla="*/ 0 w 1221581"/>
                <a:gd name="connsiteY3" fmla="*/ 1291803 h 1434678"/>
                <a:gd name="connsiteX4" fmla="*/ 607218 w 1221581"/>
                <a:gd name="connsiteY4" fmla="*/ 1434678 h 1434678"/>
                <a:gd name="connsiteX5" fmla="*/ 1221581 w 1221581"/>
                <a:gd name="connsiteY5" fmla="*/ 1289422 h 1434678"/>
                <a:gd name="connsiteX6" fmla="*/ 1221581 w 1221581"/>
                <a:gd name="connsiteY6" fmla="*/ 1225128 h 1434678"/>
                <a:gd name="connsiteX7" fmla="*/ 676275 w 1221581"/>
                <a:gd name="connsiteY7" fmla="*/ 1225128 h 1434678"/>
                <a:gd name="connsiteX8" fmla="*/ 676275 w 1221581"/>
                <a:gd name="connsiteY8" fmla="*/ 1166 h 1434678"/>
                <a:gd name="connsiteX9" fmla="*/ 535359 w 1221581"/>
                <a:gd name="connsiteY9" fmla="*/ 0 h 1434678"/>
                <a:gd name="connsiteX0" fmla="*/ 538930 w 1225152"/>
                <a:gd name="connsiteY0" fmla="*/ 0 h 1434678"/>
                <a:gd name="connsiteX1" fmla="*/ 539352 w 1225152"/>
                <a:gd name="connsiteY1" fmla="*/ 1222747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38930 w 1225152"/>
                <a:gd name="connsiteY0" fmla="*/ 0 h 1434678"/>
                <a:gd name="connsiteX1" fmla="*/ 514342 w 1225152"/>
                <a:gd name="connsiteY1" fmla="*/ 582534 h 1434678"/>
                <a:gd name="connsiteX2" fmla="*/ 0 w 1225152"/>
                <a:gd name="connsiteY2" fmla="*/ 582534 h 1434678"/>
                <a:gd name="connsiteX3" fmla="*/ 3571 w 1225152"/>
                <a:gd name="connsiteY3" fmla="*/ 1291803 h 1434678"/>
                <a:gd name="connsiteX4" fmla="*/ 610789 w 1225152"/>
                <a:gd name="connsiteY4" fmla="*/ 1434678 h 1434678"/>
                <a:gd name="connsiteX5" fmla="*/ 1225152 w 1225152"/>
                <a:gd name="connsiteY5" fmla="*/ 1289422 h 1434678"/>
                <a:gd name="connsiteX6" fmla="*/ 1225152 w 1225152"/>
                <a:gd name="connsiteY6" fmla="*/ 1225128 h 1434678"/>
                <a:gd name="connsiteX7" fmla="*/ 679846 w 1225152"/>
                <a:gd name="connsiteY7" fmla="*/ 1225128 h 1434678"/>
                <a:gd name="connsiteX8" fmla="*/ 679846 w 1225152"/>
                <a:gd name="connsiteY8" fmla="*/ 1166 h 1434678"/>
                <a:gd name="connsiteX9" fmla="*/ 538930 w 1225152"/>
                <a:gd name="connsiteY9" fmla="*/ 0 h 1434678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79846 w 1225152"/>
                <a:gd name="connsiteY7" fmla="*/ 1223962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225152 w 1225152"/>
                <a:gd name="connsiteY6" fmla="*/ 1223962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225152"/>
                <a:gd name="connsiteY0" fmla="*/ 67025 h 1433512"/>
                <a:gd name="connsiteX1" fmla="*/ 514342 w 1225152"/>
                <a:gd name="connsiteY1" fmla="*/ 581368 h 1433512"/>
                <a:gd name="connsiteX2" fmla="*/ 0 w 1225152"/>
                <a:gd name="connsiteY2" fmla="*/ 581368 h 1433512"/>
                <a:gd name="connsiteX3" fmla="*/ 3571 w 1225152"/>
                <a:gd name="connsiteY3" fmla="*/ 1290637 h 1433512"/>
                <a:gd name="connsiteX4" fmla="*/ 610789 w 1225152"/>
                <a:gd name="connsiteY4" fmla="*/ 1433512 h 1433512"/>
                <a:gd name="connsiteX5" fmla="*/ 1225152 w 1225152"/>
                <a:gd name="connsiteY5" fmla="*/ 1288256 h 1433512"/>
                <a:gd name="connsiteX6" fmla="*/ 1157270 w 1225152"/>
                <a:gd name="connsiteY6" fmla="*/ 581367 h 1433512"/>
                <a:gd name="connsiteX7" fmla="*/ 642928 w 1225152"/>
                <a:gd name="connsiteY7" fmla="*/ 581367 h 1433512"/>
                <a:gd name="connsiteX8" fmla="*/ 679846 w 1225152"/>
                <a:gd name="connsiteY8" fmla="*/ 0 h 1433512"/>
                <a:gd name="connsiteX9" fmla="*/ 514342 w 1225152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3571 w 1157270"/>
                <a:gd name="connsiteY3" fmla="*/ 1290637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514342 w 1157270"/>
                <a:gd name="connsiteY0" fmla="*/ 67025 h 1433512"/>
                <a:gd name="connsiteX1" fmla="*/ 514342 w 1157270"/>
                <a:gd name="connsiteY1" fmla="*/ 581368 h 1433512"/>
                <a:gd name="connsiteX2" fmla="*/ 0 w 1157270"/>
                <a:gd name="connsiteY2" fmla="*/ 581368 h 1433512"/>
                <a:gd name="connsiteX3" fmla="*/ 128586 w 1157270"/>
                <a:gd name="connsiteY3" fmla="*/ 1352882 h 1433512"/>
                <a:gd name="connsiteX4" fmla="*/ 610789 w 1157270"/>
                <a:gd name="connsiteY4" fmla="*/ 1433512 h 1433512"/>
                <a:gd name="connsiteX5" fmla="*/ 1157270 w 1157270"/>
                <a:gd name="connsiteY5" fmla="*/ 1352882 h 1433512"/>
                <a:gd name="connsiteX6" fmla="*/ 1157270 w 1157270"/>
                <a:gd name="connsiteY6" fmla="*/ 581367 h 1433512"/>
                <a:gd name="connsiteX7" fmla="*/ 642928 w 1157270"/>
                <a:gd name="connsiteY7" fmla="*/ 581367 h 1433512"/>
                <a:gd name="connsiteX8" fmla="*/ 679846 w 1157270"/>
                <a:gd name="connsiteY8" fmla="*/ 0 h 1433512"/>
                <a:gd name="connsiteX9" fmla="*/ 514342 w 1157270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515532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67025 h 1433512"/>
                <a:gd name="connsiteX1" fmla="*/ 386946 w 1029874"/>
                <a:gd name="connsiteY1" fmla="*/ 581368 h 1433512"/>
                <a:gd name="connsiteX2" fmla="*/ 1190 w 1029874"/>
                <a:gd name="connsiteY2" fmla="*/ 581367 h 1433512"/>
                <a:gd name="connsiteX3" fmla="*/ 1190 w 1029874"/>
                <a:gd name="connsiteY3" fmla="*/ 1352882 h 1433512"/>
                <a:gd name="connsiteX4" fmla="*/ 483393 w 1029874"/>
                <a:gd name="connsiteY4" fmla="*/ 1433512 h 1433512"/>
                <a:gd name="connsiteX5" fmla="*/ 1029874 w 1029874"/>
                <a:gd name="connsiteY5" fmla="*/ 1352882 h 1433512"/>
                <a:gd name="connsiteX6" fmla="*/ 1029874 w 1029874"/>
                <a:gd name="connsiteY6" fmla="*/ 581367 h 1433512"/>
                <a:gd name="connsiteX7" fmla="*/ 644117 w 1029874"/>
                <a:gd name="connsiteY7" fmla="*/ 581367 h 1433512"/>
                <a:gd name="connsiteX8" fmla="*/ 552450 w 1029874"/>
                <a:gd name="connsiteY8" fmla="*/ 0 h 1433512"/>
                <a:gd name="connsiteX9" fmla="*/ 386946 w 1029874"/>
                <a:gd name="connsiteY9" fmla="*/ 67025 h 1433512"/>
                <a:gd name="connsiteX0" fmla="*/ 386946 w 1029874"/>
                <a:gd name="connsiteY0" fmla="*/ 2 h 1366489"/>
                <a:gd name="connsiteX1" fmla="*/ 386946 w 1029874"/>
                <a:gd name="connsiteY1" fmla="*/ 514345 h 1366489"/>
                <a:gd name="connsiteX2" fmla="*/ 1190 w 1029874"/>
                <a:gd name="connsiteY2" fmla="*/ 514344 h 1366489"/>
                <a:gd name="connsiteX3" fmla="*/ 1190 w 1029874"/>
                <a:gd name="connsiteY3" fmla="*/ 1285859 h 1366489"/>
                <a:gd name="connsiteX4" fmla="*/ 483393 w 1029874"/>
                <a:gd name="connsiteY4" fmla="*/ 1366489 h 1366489"/>
                <a:gd name="connsiteX5" fmla="*/ 1029874 w 1029874"/>
                <a:gd name="connsiteY5" fmla="*/ 1285859 h 1366489"/>
                <a:gd name="connsiteX6" fmla="*/ 1029874 w 1029874"/>
                <a:gd name="connsiteY6" fmla="*/ 514344 h 1366489"/>
                <a:gd name="connsiteX7" fmla="*/ 644117 w 1029874"/>
                <a:gd name="connsiteY7" fmla="*/ 514344 h 1366489"/>
                <a:gd name="connsiteX8" fmla="*/ 644117 w 1029874"/>
                <a:gd name="connsiteY8" fmla="*/ 0 h 1366489"/>
                <a:gd name="connsiteX9" fmla="*/ 386946 w 1029874"/>
                <a:gd name="connsiteY9" fmla="*/ 2 h 1366489"/>
                <a:gd name="connsiteX0" fmla="*/ 386946 w 1029874"/>
                <a:gd name="connsiteY0" fmla="*/ 2 h 1414444"/>
                <a:gd name="connsiteX1" fmla="*/ 386946 w 1029874"/>
                <a:gd name="connsiteY1" fmla="*/ 514345 h 1414444"/>
                <a:gd name="connsiteX2" fmla="*/ 1190 w 1029874"/>
                <a:gd name="connsiteY2" fmla="*/ 514344 h 1414444"/>
                <a:gd name="connsiteX3" fmla="*/ 1190 w 1029874"/>
                <a:gd name="connsiteY3" fmla="*/ 1285859 h 1414444"/>
                <a:gd name="connsiteX4" fmla="*/ 515532 w 1029874"/>
                <a:gd name="connsiteY4" fmla="*/ 1414444 h 1414444"/>
                <a:gd name="connsiteX5" fmla="*/ 1029874 w 1029874"/>
                <a:gd name="connsiteY5" fmla="*/ 1285859 h 1414444"/>
                <a:gd name="connsiteX6" fmla="*/ 1029874 w 1029874"/>
                <a:gd name="connsiteY6" fmla="*/ 514344 h 1414444"/>
                <a:gd name="connsiteX7" fmla="*/ 644117 w 1029874"/>
                <a:gd name="connsiteY7" fmla="*/ 514344 h 1414444"/>
                <a:gd name="connsiteX8" fmla="*/ 644117 w 1029874"/>
                <a:gd name="connsiteY8" fmla="*/ 0 h 1414444"/>
                <a:gd name="connsiteX9" fmla="*/ 386946 w 1029874"/>
                <a:gd name="connsiteY9" fmla="*/ 2 h 1414444"/>
                <a:gd name="connsiteX0" fmla="*/ 386946 w 1029874"/>
                <a:gd name="connsiteY0" fmla="*/ 2 h 1309670"/>
                <a:gd name="connsiteX1" fmla="*/ 386946 w 1029874"/>
                <a:gd name="connsiteY1" fmla="*/ 514345 h 1309670"/>
                <a:gd name="connsiteX2" fmla="*/ 1190 w 1029874"/>
                <a:gd name="connsiteY2" fmla="*/ 514344 h 1309670"/>
                <a:gd name="connsiteX3" fmla="*/ 1190 w 1029874"/>
                <a:gd name="connsiteY3" fmla="*/ 1285859 h 1309670"/>
                <a:gd name="connsiteX4" fmla="*/ 467905 w 1029874"/>
                <a:gd name="connsiteY4" fmla="*/ 1309670 h 1309670"/>
                <a:gd name="connsiteX5" fmla="*/ 1029874 w 1029874"/>
                <a:gd name="connsiteY5" fmla="*/ 1285859 h 1309670"/>
                <a:gd name="connsiteX6" fmla="*/ 1029874 w 1029874"/>
                <a:gd name="connsiteY6" fmla="*/ 514344 h 1309670"/>
                <a:gd name="connsiteX7" fmla="*/ 644117 w 1029874"/>
                <a:gd name="connsiteY7" fmla="*/ 514344 h 1309670"/>
                <a:gd name="connsiteX8" fmla="*/ 644117 w 1029874"/>
                <a:gd name="connsiteY8" fmla="*/ 0 h 1309670"/>
                <a:gd name="connsiteX9" fmla="*/ 386946 w 1029874"/>
                <a:gd name="connsiteY9" fmla="*/ 2 h 1309670"/>
                <a:gd name="connsiteX0" fmla="*/ 396473 w 1039401"/>
                <a:gd name="connsiteY0" fmla="*/ 2 h 1309671"/>
                <a:gd name="connsiteX1" fmla="*/ 396473 w 1039401"/>
                <a:gd name="connsiteY1" fmla="*/ 514345 h 1309671"/>
                <a:gd name="connsiteX2" fmla="*/ 10717 w 1039401"/>
                <a:gd name="connsiteY2" fmla="*/ 514344 h 1309671"/>
                <a:gd name="connsiteX3" fmla="*/ 1190 w 1039401"/>
                <a:gd name="connsiteY3" fmla="*/ 1309671 h 1309671"/>
                <a:gd name="connsiteX4" fmla="*/ 477432 w 1039401"/>
                <a:gd name="connsiteY4" fmla="*/ 1309670 h 1309671"/>
                <a:gd name="connsiteX5" fmla="*/ 1039401 w 1039401"/>
                <a:gd name="connsiteY5" fmla="*/ 1285859 h 1309671"/>
                <a:gd name="connsiteX6" fmla="*/ 1039401 w 1039401"/>
                <a:gd name="connsiteY6" fmla="*/ 514344 h 1309671"/>
                <a:gd name="connsiteX7" fmla="*/ 653644 w 1039401"/>
                <a:gd name="connsiteY7" fmla="*/ 514344 h 1309671"/>
                <a:gd name="connsiteX8" fmla="*/ 653644 w 1039401"/>
                <a:gd name="connsiteY8" fmla="*/ 0 h 1309671"/>
                <a:gd name="connsiteX9" fmla="*/ 396473 w 1039401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39401 w 1072736"/>
                <a:gd name="connsiteY6" fmla="*/ 514344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0717 w 1072736"/>
                <a:gd name="connsiteY2" fmla="*/ 514344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396473 w 1072736"/>
                <a:gd name="connsiteY1" fmla="*/ 514345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3644 w 1072736"/>
                <a:gd name="connsiteY7" fmla="*/ 514344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396473 w 1072736"/>
                <a:gd name="connsiteY0" fmla="*/ 2 h 1309671"/>
                <a:gd name="connsiteX1" fmla="*/ 417902 w 1072736"/>
                <a:gd name="connsiteY1" fmla="*/ 503719 h 1309671"/>
                <a:gd name="connsiteX2" fmla="*/ 1190 w 1072736"/>
                <a:gd name="connsiteY2" fmla="*/ 503719 h 1309671"/>
                <a:gd name="connsiteX3" fmla="*/ 1190 w 1072736"/>
                <a:gd name="connsiteY3" fmla="*/ 1309671 h 1309671"/>
                <a:gd name="connsiteX4" fmla="*/ 477432 w 1072736"/>
                <a:gd name="connsiteY4" fmla="*/ 1309670 h 1309671"/>
                <a:gd name="connsiteX5" fmla="*/ 1072736 w 1072736"/>
                <a:gd name="connsiteY5" fmla="*/ 1309670 h 1309671"/>
                <a:gd name="connsiteX6" fmla="*/ 1072736 w 1072736"/>
                <a:gd name="connsiteY6" fmla="*/ 503719 h 1309671"/>
                <a:gd name="connsiteX7" fmla="*/ 656024 w 1072736"/>
                <a:gd name="connsiteY7" fmla="*/ 503719 h 1309671"/>
                <a:gd name="connsiteX8" fmla="*/ 653644 w 1072736"/>
                <a:gd name="connsiteY8" fmla="*/ 0 h 1309671"/>
                <a:gd name="connsiteX9" fmla="*/ 396473 w 1072736"/>
                <a:gd name="connsiteY9" fmla="*/ 2 h 1309671"/>
                <a:gd name="connsiteX0" fmla="*/ 417902 w 1072736"/>
                <a:gd name="connsiteY0" fmla="*/ 0 h 1309672"/>
                <a:gd name="connsiteX1" fmla="*/ 417902 w 1072736"/>
                <a:gd name="connsiteY1" fmla="*/ 503720 h 1309672"/>
                <a:gd name="connsiteX2" fmla="*/ 1190 w 1072736"/>
                <a:gd name="connsiteY2" fmla="*/ 503720 h 1309672"/>
                <a:gd name="connsiteX3" fmla="*/ 1190 w 1072736"/>
                <a:gd name="connsiteY3" fmla="*/ 1309672 h 1309672"/>
                <a:gd name="connsiteX4" fmla="*/ 477432 w 1072736"/>
                <a:gd name="connsiteY4" fmla="*/ 1309671 h 1309672"/>
                <a:gd name="connsiteX5" fmla="*/ 1072736 w 1072736"/>
                <a:gd name="connsiteY5" fmla="*/ 1309671 h 1309672"/>
                <a:gd name="connsiteX6" fmla="*/ 1072736 w 1072736"/>
                <a:gd name="connsiteY6" fmla="*/ 503720 h 1309672"/>
                <a:gd name="connsiteX7" fmla="*/ 656024 w 1072736"/>
                <a:gd name="connsiteY7" fmla="*/ 503720 h 1309672"/>
                <a:gd name="connsiteX8" fmla="*/ 653644 w 1072736"/>
                <a:gd name="connsiteY8" fmla="*/ 1 h 1309672"/>
                <a:gd name="connsiteX9" fmla="*/ 417902 w 1072736"/>
                <a:gd name="connsiteY9" fmla="*/ 0 h 130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2736" h="1309672">
                  <a:moveTo>
                    <a:pt x="417902" y="0"/>
                  </a:moveTo>
                  <a:cubicBezTo>
                    <a:pt x="418043" y="406789"/>
                    <a:pt x="417761" y="96931"/>
                    <a:pt x="417902" y="503720"/>
                  </a:cubicBezTo>
                  <a:lnTo>
                    <a:pt x="1190" y="503720"/>
                  </a:lnTo>
                  <a:cubicBezTo>
                    <a:pt x="2380" y="740143"/>
                    <a:pt x="0" y="1073249"/>
                    <a:pt x="1190" y="1309672"/>
                  </a:cubicBezTo>
                  <a:lnTo>
                    <a:pt x="477432" y="1309671"/>
                  </a:lnTo>
                  <a:lnTo>
                    <a:pt x="1072736" y="1309671"/>
                  </a:lnTo>
                  <a:lnTo>
                    <a:pt x="1072736" y="503720"/>
                  </a:lnTo>
                  <a:lnTo>
                    <a:pt x="656024" y="503720"/>
                  </a:lnTo>
                  <a:cubicBezTo>
                    <a:pt x="655231" y="335814"/>
                    <a:pt x="654437" y="167907"/>
                    <a:pt x="653644" y="1"/>
                  </a:cubicBezTo>
                  <a:lnTo>
                    <a:pt x="417902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564108" y="2996952"/>
              <a:ext cx="288032" cy="1440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reto 8"/>
            <p:cNvCxnSpPr/>
            <p:nvPr/>
          </p:nvCxnSpPr>
          <p:spPr>
            <a:xfrm rot="5400000">
              <a:off x="496804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5364088" y="4149080"/>
              <a:ext cx="72008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 rot="5400000">
              <a:off x="5688124" y="3753036"/>
              <a:ext cx="792088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orma livre 147"/>
          <p:cNvSpPr/>
          <p:nvPr/>
        </p:nvSpPr>
        <p:spPr>
          <a:xfrm>
            <a:off x="3096799" y="2348880"/>
            <a:ext cx="550929" cy="288033"/>
          </a:xfrm>
          <a:custGeom>
            <a:avLst/>
            <a:gdLst>
              <a:gd name="connsiteX0" fmla="*/ 24809 w 620232"/>
              <a:gd name="connsiteY0" fmla="*/ 0 h 287079"/>
              <a:gd name="connsiteX1" fmla="*/ 35442 w 620232"/>
              <a:gd name="connsiteY1" fmla="*/ 191386 h 287079"/>
              <a:gd name="connsiteX2" fmla="*/ 237460 w 620232"/>
              <a:gd name="connsiteY2" fmla="*/ 287079 h 287079"/>
              <a:gd name="connsiteX3" fmla="*/ 524539 w 620232"/>
              <a:gd name="connsiteY3" fmla="*/ 191386 h 287079"/>
              <a:gd name="connsiteX4" fmla="*/ 620232 w 620232"/>
              <a:gd name="connsiteY4" fmla="*/ 10632 h 287079"/>
              <a:gd name="connsiteX0" fmla="*/ 24809 w 620232"/>
              <a:gd name="connsiteY0" fmla="*/ 0 h 289004"/>
              <a:gd name="connsiteX1" fmla="*/ 35442 w 620232"/>
              <a:gd name="connsiteY1" fmla="*/ 191386 h 289004"/>
              <a:gd name="connsiteX2" fmla="*/ 237460 w 620232"/>
              <a:gd name="connsiteY2" fmla="*/ 287079 h 289004"/>
              <a:gd name="connsiteX3" fmla="*/ 491325 w 620232"/>
              <a:gd name="connsiteY3" fmla="*/ 179838 h 289004"/>
              <a:gd name="connsiteX4" fmla="*/ 620232 w 620232"/>
              <a:gd name="connsiteY4" fmla="*/ 10632 h 289004"/>
              <a:gd name="connsiteX0" fmla="*/ 24809 w 563333"/>
              <a:gd name="connsiteY0" fmla="*/ 36187 h 325191"/>
              <a:gd name="connsiteX1" fmla="*/ 35442 w 563333"/>
              <a:gd name="connsiteY1" fmla="*/ 227573 h 325191"/>
              <a:gd name="connsiteX2" fmla="*/ 237460 w 563333"/>
              <a:gd name="connsiteY2" fmla="*/ 323266 h 325191"/>
              <a:gd name="connsiteX3" fmla="*/ 491325 w 563333"/>
              <a:gd name="connsiteY3" fmla="*/ 216025 h 325191"/>
              <a:gd name="connsiteX4" fmla="*/ 563333 w 563333"/>
              <a:gd name="connsiteY4" fmla="*/ 0 h 325191"/>
              <a:gd name="connsiteX0" fmla="*/ 31116 w 569640"/>
              <a:gd name="connsiteY0" fmla="*/ 36187 h 289958"/>
              <a:gd name="connsiteX1" fmla="*/ 41749 w 569640"/>
              <a:gd name="connsiteY1" fmla="*/ 227573 h 289958"/>
              <a:gd name="connsiteX2" fmla="*/ 281609 w 569640"/>
              <a:gd name="connsiteY2" fmla="*/ 288033 h 289958"/>
              <a:gd name="connsiteX3" fmla="*/ 497632 w 569640"/>
              <a:gd name="connsiteY3" fmla="*/ 216025 h 289958"/>
              <a:gd name="connsiteX4" fmla="*/ 569640 w 569640"/>
              <a:gd name="connsiteY4" fmla="*/ 0 h 289958"/>
              <a:gd name="connsiteX0" fmla="*/ 12405 w 550929"/>
              <a:gd name="connsiteY0" fmla="*/ 36187 h 288033"/>
              <a:gd name="connsiteX1" fmla="*/ 46874 w 550929"/>
              <a:gd name="connsiteY1" fmla="*/ 216025 h 288033"/>
              <a:gd name="connsiteX2" fmla="*/ 262898 w 550929"/>
              <a:gd name="connsiteY2" fmla="*/ 288033 h 288033"/>
              <a:gd name="connsiteX3" fmla="*/ 478921 w 550929"/>
              <a:gd name="connsiteY3" fmla="*/ 216025 h 288033"/>
              <a:gd name="connsiteX4" fmla="*/ 550929 w 550929"/>
              <a:gd name="connsiteY4" fmla="*/ 0 h 2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929" h="288033">
                <a:moveTo>
                  <a:pt x="12405" y="36187"/>
                </a:moveTo>
                <a:cubicBezTo>
                  <a:pt x="0" y="107957"/>
                  <a:pt x="5125" y="174051"/>
                  <a:pt x="46874" y="216025"/>
                </a:cubicBezTo>
                <a:cubicBezTo>
                  <a:pt x="88623" y="257999"/>
                  <a:pt x="190890" y="288033"/>
                  <a:pt x="262898" y="288033"/>
                </a:cubicBezTo>
                <a:cubicBezTo>
                  <a:pt x="334906" y="288033"/>
                  <a:pt x="430916" y="264031"/>
                  <a:pt x="478921" y="216025"/>
                </a:cubicBezTo>
                <a:cubicBezTo>
                  <a:pt x="526926" y="168020"/>
                  <a:pt x="534980" y="67340"/>
                  <a:pt x="550929" y="0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CaixaDeTexto 148"/>
          <p:cNvSpPr txBox="1"/>
          <p:nvPr/>
        </p:nvSpPr>
        <p:spPr>
          <a:xfrm>
            <a:off x="2092975" y="4437113"/>
            <a:ext cx="3050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Alteração do torque medido</a:t>
            </a:r>
          </a:p>
        </p:txBody>
      </p:sp>
      <p:sp>
        <p:nvSpPr>
          <p:cNvPr id="161" name="Título 1">
            <a:extLst>
              <a:ext uri="{FF2B5EF4-FFF2-40B4-BE49-F238E27FC236}">
                <a16:creationId xmlns:a16="http://schemas.microsoft.com/office/drawing/2014/main" id="{D2503071-26A9-4A6C-88A4-8FAE19D9A72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  <p:pic>
        <p:nvPicPr>
          <p:cNvPr id="164" name="Imagem 163">
            <a:extLst>
              <a:ext uri="{FF2B5EF4-FFF2-40B4-BE49-F238E27FC236}">
                <a16:creationId xmlns:a16="http://schemas.microsoft.com/office/drawing/2014/main" id="{EB09BDD6-DEBE-42BF-BF8B-03C7C6F0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4" t="48853" r="35719" b="40536"/>
          <a:stretch/>
        </p:blipFill>
        <p:spPr>
          <a:xfrm>
            <a:off x="6888928" y="2348880"/>
            <a:ext cx="2216160" cy="727661"/>
          </a:xfrm>
          <a:prstGeom prst="rect">
            <a:avLst/>
          </a:prstGeom>
        </p:spPr>
      </p:pic>
      <p:pic>
        <p:nvPicPr>
          <p:cNvPr id="165" name="Imagem 164">
            <a:extLst>
              <a:ext uri="{FF2B5EF4-FFF2-40B4-BE49-F238E27FC236}">
                <a16:creationId xmlns:a16="http://schemas.microsoft.com/office/drawing/2014/main" id="{58EAC8DC-3C5F-4E3A-AB59-DC2242CD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31" t="66471" r="41368" b="11990"/>
          <a:stretch/>
        </p:blipFill>
        <p:spPr>
          <a:xfrm>
            <a:off x="6790990" y="3583497"/>
            <a:ext cx="2597545" cy="1253726"/>
          </a:xfrm>
          <a:prstGeom prst="rect">
            <a:avLst/>
          </a:prstGeom>
        </p:spPr>
      </p:pic>
      <p:sp>
        <p:nvSpPr>
          <p:cNvPr id="114" name="Retângulo 113"/>
          <p:cNvSpPr/>
          <p:nvPr/>
        </p:nvSpPr>
        <p:spPr>
          <a:xfrm>
            <a:off x="2636890" y="2996951"/>
            <a:ext cx="1555372" cy="1303725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480F4990-8961-4852-9576-EAF74DA05C21}"/>
              </a:ext>
            </a:extLst>
          </p:cNvPr>
          <p:cNvGrpSpPr/>
          <p:nvPr/>
        </p:nvGrpSpPr>
        <p:grpSpPr>
          <a:xfrm>
            <a:off x="2823950" y="2348880"/>
            <a:ext cx="1368312" cy="2088232"/>
            <a:chOff x="2823950" y="2348880"/>
            <a:chExt cx="1368312" cy="2088232"/>
          </a:xfrm>
        </p:grpSpPr>
        <p:sp>
          <p:nvSpPr>
            <p:cNvPr id="169" name="CaixaDeTexto 168">
              <a:extLst>
                <a:ext uri="{FF2B5EF4-FFF2-40B4-BE49-F238E27FC236}">
                  <a16:creationId xmlns:a16="http://schemas.microsoft.com/office/drawing/2014/main" id="{3B50DB46-7272-4545-88AD-EDF11F349A79}"/>
                </a:ext>
              </a:extLst>
            </p:cNvPr>
            <p:cNvSpPr txBox="1"/>
            <p:nvPr/>
          </p:nvSpPr>
          <p:spPr>
            <a:xfrm>
              <a:off x="3061139" y="399289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E22B3507-A6A4-4139-96A3-4BA6AE1D78C7}"/>
                </a:ext>
              </a:extLst>
            </p:cNvPr>
            <p:cNvGrpSpPr/>
            <p:nvPr/>
          </p:nvGrpSpPr>
          <p:grpSpPr>
            <a:xfrm>
              <a:off x="2823950" y="2348880"/>
              <a:ext cx="1368312" cy="2088232"/>
              <a:chOff x="2823950" y="2348880"/>
              <a:chExt cx="1368312" cy="2088232"/>
            </a:xfrm>
          </p:grpSpPr>
          <p:cxnSp>
            <p:nvCxnSpPr>
              <p:cNvPr id="77" name="Conector reto 76">
                <a:extLst>
                  <a:ext uri="{FF2B5EF4-FFF2-40B4-BE49-F238E27FC236}">
                    <a16:creationId xmlns:a16="http://schemas.microsoft.com/office/drawing/2014/main" id="{A88A1673-F0C0-4B06-980E-8FDE0FDE7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8978" y="2348880"/>
                <a:ext cx="0" cy="191685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Conector de Seta Reta 79">
                <a:extLst>
                  <a:ext uri="{FF2B5EF4-FFF2-40B4-BE49-F238E27FC236}">
                    <a16:creationId xmlns:a16="http://schemas.microsoft.com/office/drawing/2014/main" id="{04DBD0C8-57C6-4E52-97AF-25C3658C0853}"/>
                  </a:ext>
                </a:extLst>
              </p:cNvPr>
              <p:cNvCxnSpPr/>
              <p:nvPr/>
            </p:nvCxnSpPr>
            <p:spPr>
              <a:xfrm>
                <a:off x="3358978" y="3284984"/>
                <a:ext cx="64879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Conector de Seta Reta 165">
                <a:extLst>
                  <a:ext uri="{FF2B5EF4-FFF2-40B4-BE49-F238E27FC236}">
                    <a16:creationId xmlns:a16="http://schemas.microsoft.com/office/drawing/2014/main" id="{3A610BBB-5644-4C62-98FB-FFDD964759F8}"/>
                  </a:ext>
                </a:extLst>
              </p:cNvPr>
              <p:cNvCxnSpPr>
                <a:cxnSpLocks/>
                <a:endCxn id="114" idx="3"/>
              </p:cNvCxnSpPr>
              <p:nvPr/>
            </p:nvCxnSpPr>
            <p:spPr>
              <a:xfrm>
                <a:off x="3358978" y="3648813"/>
                <a:ext cx="83328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>
                <a:extLst>
                  <a:ext uri="{FF2B5EF4-FFF2-40B4-BE49-F238E27FC236}">
                    <a16:creationId xmlns:a16="http://schemas.microsoft.com/office/drawing/2014/main" id="{B034DCE5-169A-4DB6-9CC4-C712D2AF7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576" y="3699750"/>
                <a:ext cx="0" cy="73736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id="{681207A6-8DE0-4D55-B0EC-7C6B422371C7}"/>
                  </a:ext>
                </a:extLst>
              </p:cNvPr>
              <p:cNvCxnSpPr/>
              <p:nvPr/>
            </p:nvCxnSpPr>
            <p:spPr>
              <a:xfrm>
                <a:off x="3323200" y="3933056"/>
                <a:ext cx="14154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Conector de Seta Reta 85">
                <a:extLst>
                  <a:ext uri="{FF2B5EF4-FFF2-40B4-BE49-F238E27FC236}">
                    <a16:creationId xmlns:a16="http://schemas.microsoft.com/office/drawing/2014/main" id="{6B6FD414-3420-4F87-8886-11F1E59B6E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5640" y="2996951"/>
                <a:ext cx="0" cy="10081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de Seta Reta 167">
                <a:extLst>
                  <a:ext uri="{FF2B5EF4-FFF2-40B4-BE49-F238E27FC236}">
                    <a16:creationId xmlns:a16="http://schemas.microsoft.com/office/drawing/2014/main" id="{E8508E24-D54A-4379-98C3-4BEAAFC75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540" y="4005064"/>
                <a:ext cx="0" cy="288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CaixaDeTexto 169">
                <a:extLst>
                  <a:ext uri="{FF2B5EF4-FFF2-40B4-BE49-F238E27FC236}">
                    <a16:creationId xmlns:a16="http://schemas.microsoft.com/office/drawing/2014/main" id="{17903025-1ED1-4022-9BAB-F0FC719DD2E7}"/>
                  </a:ext>
                </a:extLst>
              </p:cNvPr>
              <p:cNvSpPr txBox="1"/>
              <p:nvPr/>
            </p:nvSpPr>
            <p:spPr>
              <a:xfrm>
                <a:off x="2823950" y="3375698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L</a:t>
                </a:r>
              </a:p>
            </p:txBody>
          </p:sp>
          <p:sp>
            <p:nvSpPr>
              <p:cNvPr id="171" name="CaixaDeTexto 170">
                <a:extLst>
                  <a:ext uri="{FF2B5EF4-FFF2-40B4-BE49-F238E27FC236}">
                    <a16:creationId xmlns:a16="http://schemas.microsoft.com/office/drawing/2014/main" id="{075CF8D5-3438-4F54-93D7-28784716A192}"/>
                  </a:ext>
                </a:extLst>
              </p:cNvPr>
              <p:cNvSpPr txBox="1"/>
              <p:nvPr/>
            </p:nvSpPr>
            <p:spPr>
              <a:xfrm>
                <a:off x="3530351" y="3031322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R</a:t>
                </a:r>
              </a:p>
            </p:txBody>
          </p:sp>
          <p:sp>
            <p:nvSpPr>
              <p:cNvPr id="172" name="CaixaDeTexto 171">
                <a:extLst>
                  <a:ext uri="{FF2B5EF4-FFF2-40B4-BE49-F238E27FC236}">
                    <a16:creationId xmlns:a16="http://schemas.microsoft.com/office/drawing/2014/main" id="{DB5FED64-7C3F-4DE8-9BBD-10F98AA28330}"/>
                  </a:ext>
                </a:extLst>
              </p:cNvPr>
              <p:cNvSpPr txBox="1"/>
              <p:nvPr/>
            </p:nvSpPr>
            <p:spPr>
              <a:xfrm>
                <a:off x="3532040" y="3365013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pt-BR" sz="1400" baseline="-25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73" name="CaixaDeTexto 172">
                <a:extLst>
                  <a:ext uri="{FF2B5EF4-FFF2-40B4-BE49-F238E27FC236}">
                    <a16:creationId xmlns:a16="http://schemas.microsoft.com/office/drawing/2014/main" id="{36672C4C-1221-475B-85D6-E85EA68DF057}"/>
                  </a:ext>
                </a:extLst>
              </p:cNvPr>
              <p:cNvSpPr txBox="1"/>
              <p:nvPr/>
            </p:nvSpPr>
            <p:spPr>
              <a:xfrm>
                <a:off x="3353576" y="3680949"/>
                <a:ext cx="2648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do aquecimento por cisalhamento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3681412" y="1924050"/>
          <a:ext cx="4829176" cy="300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7320136" y="2348880"/>
            <a:ext cx="1905352" cy="369332"/>
            <a:chOff x="5796136" y="2348880"/>
            <a:chExt cx="1905352" cy="369332"/>
          </a:xfrm>
        </p:grpSpPr>
        <p:cxnSp>
          <p:nvCxnSpPr>
            <p:cNvPr id="8" name="Conector reto 7"/>
            <p:cNvCxnSpPr/>
            <p:nvPr/>
          </p:nvCxnSpPr>
          <p:spPr>
            <a:xfrm rot="10800000">
              <a:off x="5836245" y="2666388"/>
              <a:ext cx="1368152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0800000">
              <a:off x="5796136" y="2420888"/>
              <a:ext cx="144016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>
              <a:off x="7056276" y="2535250"/>
              <a:ext cx="216024" cy="0"/>
            </a:xfrm>
            <a:prstGeom prst="line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/>
            <p:cNvSpPr txBox="1"/>
            <p:nvPr/>
          </p:nvSpPr>
          <p:spPr>
            <a:xfrm>
              <a:off x="7236296" y="2348880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Symbol" pitchFamily="18" charset="2"/>
                </a:rPr>
                <a:t>Ds</a:t>
              </a:r>
              <a:endParaRPr lang="pt-BR" dirty="0">
                <a:latin typeface="Symbol" pitchFamily="18" charset="2"/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1991544" y="2708921"/>
            <a:ext cx="85689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Programação de ensaios com períodos de tempo suficiente entre cada nível de tensão / taxa de cisalhamento.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D034175-4FBA-4C36-B7C1-6CA0A854B8D9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24" grpId="0" animBg="1"/>
      <p:bldP spid="24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917068" y="764704"/>
            <a:ext cx="8643428" cy="53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 Efeito de mudanças físicas ou químicas na amostra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pt-PT" sz="2200" dirty="0">
                <a:latin typeface="Times New Roman" pitchFamily="18" charset="0"/>
                <a:cs typeface="Times New Roman" pitchFamily="18" charset="0"/>
              </a:rPr>
              <a:t> Hidratação do cimento</a:t>
            </a:r>
          </a:p>
        </p:txBody>
      </p:sp>
      <p:graphicFrame>
        <p:nvGraphicFramePr>
          <p:cNvPr id="5" name="Gráfico 4"/>
          <p:cNvGraphicFramePr/>
          <p:nvPr/>
        </p:nvGraphicFramePr>
        <p:xfrm>
          <a:off x="3431704" y="1916833"/>
          <a:ext cx="5510932" cy="3665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991544" y="5589241"/>
            <a:ext cx="856895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↑ Área de Histerese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↑ Viscosidade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↑ Tensão de escoamento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7AA700A-CBE2-4F31-8AF8-5816282DDEA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Problemas frequentes durante os ensaios / análises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lagem: Vertical 2"/>
          <p:cNvSpPr/>
          <p:nvPr/>
        </p:nvSpPr>
        <p:spPr>
          <a:xfrm>
            <a:off x="1991544" y="1685175"/>
            <a:ext cx="8496944" cy="1467326"/>
          </a:xfrm>
          <a:prstGeom prst="verticalScroll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Avaliação ao longo do tempo?</a:t>
            </a:r>
          </a:p>
          <a:p>
            <a:pPr algn="ctr"/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534988" y="4005064"/>
            <a:ext cx="7305429" cy="1962274"/>
            <a:chOff x="978100" y="4005064"/>
            <a:chExt cx="7305429" cy="1962274"/>
          </a:xfrm>
        </p:grpSpPr>
        <p:pic>
          <p:nvPicPr>
            <p:cNvPr id="1026" name="Picture 2" descr="Resultado de imagem para concreto fresco y endurecid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00" y="4005064"/>
              <a:ext cx="3089844" cy="195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sultado de imagem para obras incriveis de concret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"/>
            <a:stretch/>
          </p:blipFill>
          <p:spPr bwMode="auto">
            <a:xfrm>
              <a:off x="5580112" y="4014192"/>
              <a:ext cx="2703417" cy="195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Conector de Seta Reta 12"/>
            <p:cNvCxnSpPr/>
            <p:nvPr/>
          </p:nvCxnSpPr>
          <p:spPr>
            <a:xfrm>
              <a:off x="4283968" y="4981637"/>
              <a:ext cx="10801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2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344" y="14270"/>
            <a:ext cx="8786874" cy="714379"/>
          </a:xfrm>
        </p:spPr>
        <p:txBody>
          <a:bodyPr>
            <a:normAutofit/>
          </a:bodyPr>
          <a:lstStyle/>
          <a:p>
            <a:pPr algn="l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Reologia / Reometria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1384" y="764704"/>
            <a:ext cx="11305256" cy="5904656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t-BR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DAC3586-C681-46C0-8511-9C2D18F3D6CD}"/>
              </a:ext>
            </a:extLst>
          </p:cNvPr>
          <p:cNvGrpSpPr/>
          <p:nvPr/>
        </p:nvGrpSpPr>
        <p:grpSpPr>
          <a:xfrm>
            <a:off x="2855640" y="1124744"/>
            <a:ext cx="6552728" cy="2304256"/>
            <a:chOff x="2855640" y="1124744"/>
            <a:chExt cx="6552728" cy="2304256"/>
          </a:xfrm>
        </p:grpSpPr>
        <p:sp>
          <p:nvSpPr>
            <p:cNvPr id="4" name="Elipse 3"/>
            <p:cNvSpPr/>
            <p:nvPr/>
          </p:nvSpPr>
          <p:spPr>
            <a:xfrm>
              <a:off x="2855640" y="1124744"/>
              <a:ext cx="2592288" cy="1656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927648" y="1700809"/>
              <a:ext cx="1184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Fluidos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Elipse 5"/>
            <p:cNvSpPr/>
            <p:nvPr/>
          </p:nvSpPr>
          <p:spPr>
            <a:xfrm>
              <a:off x="4799856" y="1124744"/>
              <a:ext cx="2592288" cy="165618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303913" y="1196753"/>
              <a:ext cx="17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Semi-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sólidos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Elipse 7"/>
            <p:cNvSpPr/>
            <p:nvPr/>
          </p:nvSpPr>
          <p:spPr>
            <a:xfrm>
              <a:off x="6816080" y="1124744"/>
              <a:ext cx="2592288" cy="165618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084348" y="1671192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Sólidos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Seta para a direita 9"/>
            <p:cNvSpPr/>
            <p:nvPr/>
          </p:nvSpPr>
          <p:spPr>
            <a:xfrm>
              <a:off x="4007768" y="2852936"/>
              <a:ext cx="4464496" cy="576064"/>
            </a:xfrm>
            <a:prstGeom prst="rightArrow">
              <a:avLst/>
            </a:prstGeom>
            <a:solidFill>
              <a:srgbClr val="00206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Reativos</a:t>
              </a:r>
              <a:endParaRPr lang="pt-BR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CAFEBA3-60D9-4083-A074-BFFCFA909A7A}"/>
              </a:ext>
            </a:extLst>
          </p:cNvPr>
          <p:cNvGrpSpPr/>
          <p:nvPr/>
        </p:nvGrpSpPr>
        <p:grpSpPr>
          <a:xfrm>
            <a:off x="2711624" y="4149080"/>
            <a:ext cx="6696744" cy="2232248"/>
            <a:chOff x="2711624" y="4149080"/>
            <a:chExt cx="6696744" cy="2232248"/>
          </a:xfrm>
        </p:grpSpPr>
        <p:sp>
          <p:nvSpPr>
            <p:cNvPr id="11" name="Elipse 10"/>
            <p:cNvSpPr/>
            <p:nvPr/>
          </p:nvSpPr>
          <p:spPr>
            <a:xfrm>
              <a:off x="2711624" y="4149080"/>
              <a:ext cx="6696744" cy="1656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Seta para a direita 11"/>
            <p:cNvSpPr/>
            <p:nvPr/>
          </p:nvSpPr>
          <p:spPr>
            <a:xfrm>
              <a:off x="4007768" y="5805264"/>
              <a:ext cx="4464496" cy="576064"/>
            </a:xfrm>
            <a:prstGeom prst="rightArrow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Inertes</a:t>
              </a:r>
              <a:endParaRPr lang="pt-BR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519936" y="4293097"/>
              <a:ext cx="1184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Fluidos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Luis Vic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179" y="669228"/>
            <a:ext cx="2293982" cy="3277117"/>
          </a:xfrm>
        </p:spPr>
      </p:pic>
      <p:sp>
        <p:nvSpPr>
          <p:cNvPr id="7" name="Retângulo 6"/>
          <p:cNvSpPr/>
          <p:nvPr/>
        </p:nvSpPr>
        <p:spPr>
          <a:xfrm>
            <a:off x="348704" y="3993208"/>
            <a:ext cx="2670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Louis Joseph Vicat</a:t>
            </a:r>
          </a:p>
          <a:p>
            <a:r>
              <a:rPr lang="pt-BR" dirty="0"/>
              <a:t>(1786 – 1861)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84801" y="1304268"/>
            <a:ext cx="5109029" cy="10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Construção de uma ponte sobre o </a:t>
            </a:r>
            <a:r>
              <a:rPr lang="pt-BR" sz="2200" b="1" i="1" kern="0" dirty="0">
                <a:solidFill>
                  <a:srgbClr val="000066"/>
                </a:solidFill>
                <a:latin typeface="Calibri" pitchFamily="34" charset="0"/>
              </a:rPr>
              <a:t>Rio </a:t>
            </a:r>
            <a:r>
              <a:rPr lang="pt-BR" sz="2200" b="1" i="1" kern="0" dirty="0" err="1">
                <a:solidFill>
                  <a:srgbClr val="000066"/>
                </a:solidFill>
                <a:latin typeface="Calibri" pitchFamily="34" charset="0"/>
              </a:rPr>
              <a:t>Dordogne</a:t>
            </a: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 (primeiro grande projeto em que as fundações de concreto foram feitas sem o uso de </a:t>
            </a:r>
            <a:r>
              <a:rPr lang="pt-BR" sz="2200" b="1" kern="0" dirty="0" err="1">
                <a:solidFill>
                  <a:srgbClr val="000066"/>
                </a:solidFill>
                <a:latin typeface="Calibri" pitchFamily="34" charset="0"/>
              </a:rPr>
              <a:t>pozolana</a:t>
            </a: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).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35720" y="1311515"/>
            <a:ext cx="5762172" cy="10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1808 :</a:t>
            </a:r>
          </a:p>
        </p:txBody>
      </p:sp>
      <p:pic>
        <p:nvPicPr>
          <p:cNvPr id="14" name="Imagem 13" descr="Vista do rio Dordogne (picasaweb.google.com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0628" y="2859314"/>
            <a:ext cx="4772250" cy="37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5073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84801" y="1304268"/>
            <a:ext cx="5109029" cy="10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spcBef>
                <a:spcPct val="20000"/>
              </a:spcBef>
            </a:pP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Fatores que poderiam resultar em um material capaz de endurecer embaixo da água.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35720" y="1311515"/>
            <a:ext cx="5762172" cy="10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200" b="1" kern="0" dirty="0">
                <a:solidFill>
                  <a:srgbClr val="000066"/>
                </a:solidFill>
                <a:latin typeface="Calibri" pitchFamily="34" charset="0"/>
              </a:rPr>
              <a:t>1808 :</a:t>
            </a:r>
          </a:p>
        </p:txBody>
      </p:sp>
      <p:pic>
        <p:nvPicPr>
          <p:cNvPr id="9" name="Imagem 8" descr="Ponte - Rio Dordogne (http.salutaufrance.blogspot.com).jpg"/>
          <p:cNvPicPr>
            <a:picLocks noChangeAspect="1"/>
          </p:cNvPicPr>
          <p:nvPr/>
        </p:nvPicPr>
        <p:blipFill>
          <a:blip r:embed="rId2" cstate="print"/>
          <a:srcRect r="3816"/>
          <a:stretch>
            <a:fillRect/>
          </a:stretch>
        </p:blipFill>
        <p:spPr>
          <a:xfrm>
            <a:off x="5216070" y="2873830"/>
            <a:ext cx="4755244" cy="3707947"/>
          </a:xfrm>
          <a:prstGeom prst="rect">
            <a:avLst/>
          </a:prstGeom>
        </p:spPr>
      </p:pic>
      <p:pic>
        <p:nvPicPr>
          <p:cNvPr id="13" name="Espaço Reservado para Conteúdo 4" descr="Luis Vicat.jpg">
            <a:extLst>
              <a:ext uri="{FF2B5EF4-FFF2-40B4-BE49-F238E27FC236}">
                <a16:creationId xmlns:a16="http://schemas.microsoft.com/office/drawing/2014/main" id="{C1B50C43-78B5-4B48-8649-5FBBA750C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1179" y="669228"/>
            <a:ext cx="2293982" cy="3277117"/>
          </a:xfr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37D34CC-0E95-42FC-9661-565A895958A7}"/>
              </a:ext>
            </a:extLst>
          </p:cNvPr>
          <p:cNvSpPr/>
          <p:nvPr/>
        </p:nvSpPr>
        <p:spPr>
          <a:xfrm>
            <a:off x="348704" y="3993208"/>
            <a:ext cx="2670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Louis Joseph Vicat</a:t>
            </a:r>
          </a:p>
          <a:p>
            <a:r>
              <a:rPr lang="pt-BR" dirty="0"/>
              <a:t>(1786 – 1861)</a:t>
            </a:r>
          </a:p>
        </p:txBody>
      </p:sp>
    </p:spTree>
    <p:extLst>
      <p:ext uri="{BB962C8B-B14F-4D97-AF65-F5344CB8AC3E}">
        <p14:creationId xmlns:p14="http://schemas.microsoft.com/office/powerpoint/2010/main" val="251750238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316" y="1277257"/>
            <a:ext cx="3900488" cy="53721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 bwMode="auto">
          <a:xfrm>
            <a:off x="8084464" y="5138058"/>
            <a:ext cx="1219200" cy="7547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latin typeface="Arial" charset="0"/>
            </a:endParaRPr>
          </a:p>
        </p:txBody>
      </p:sp>
      <p:pic>
        <p:nvPicPr>
          <p:cNvPr id="10" name="Espaço Reservado para Conteúdo 4" descr="Luis Vicat.jpg">
            <a:extLst>
              <a:ext uri="{FF2B5EF4-FFF2-40B4-BE49-F238E27FC236}">
                <a16:creationId xmlns:a16="http://schemas.microsoft.com/office/drawing/2014/main" id="{83BDC41F-4B30-487F-BFC5-87E8126C0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1179" y="669228"/>
            <a:ext cx="2293982" cy="3277117"/>
          </a:xfr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59295BF-9318-4CEB-967E-6DC9A829C7FD}"/>
              </a:ext>
            </a:extLst>
          </p:cNvPr>
          <p:cNvSpPr/>
          <p:nvPr/>
        </p:nvSpPr>
        <p:spPr>
          <a:xfrm>
            <a:off x="348704" y="3993208"/>
            <a:ext cx="2670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Louis Joseph Vicat</a:t>
            </a:r>
          </a:p>
          <a:p>
            <a:r>
              <a:rPr lang="pt-BR" dirty="0"/>
              <a:t>(1786 – 1861)</a:t>
            </a:r>
          </a:p>
        </p:txBody>
      </p:sp>
    </p:spTree>
    <p:extLst>
      <p:ext uri="{BB962C8B-B14F-4D97-AF65-F5344CB8AC3E}">
        <p14:creationId xmlns:p14="http://schemas.microsoft.com/office/powerpoint/2010/main" val="5214357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cat.png"/>
          <p:cNvPicPr>
            <a:picLocks noChangeAspect="1"/>
          </p:cNvPicPr>
          <p:nvPr/>
        </p:nvPicPr>
        <p:blipFill>
          <a:blip r:embed="rId2" cstate="print"/>
          <a:srcRect l="16411" t="2354" r="17621" b="13475"/>
          <a:stretch>
            <a:fillRect/>
          </a:stretch>
        </p:blipFill>
        <p:spPr>
          <a:xfrm>
            <a:off x="185057" y="908720"/>
            <a:ext cx="2119086" cy="3309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9336" y="319823"/>
            <a:ext cx="6480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Agulha de Vicat – Tempo de Pega</a:t>
            </a:r>
          </a:p>
        </p:txBody>
      </p:sp>
      <p:sp>
        <p:nvSpPr>
          <p:cNvPr id="9" name="Retângulo 8"/>
          <p:cNvSpPr/>
          <p:nvPr/>
        </p:nvSpPr>
        <p:spPr>
          <a:xfrm>
            <a:off x="3654982" y="1272826"/>
            <a:ext cx="5377543" cy="76944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ASTM C187 - 10 Standard Test Method for Normal Consistency of Hydraulic Cement</a:t>
            </a:r>
          </a:p>
        </p:txBody>
      </p:sp>
      <p:sp>
        <p:nvSpPr>
          <p:cNvPr id="6" name="Retângulo 5"/>
          <p:cNvSpPr/>
          <p:nvPr/>
        </p:nvSpPr>
        <p:spPr>
          <a:xfrm>
            <a:off x="3647728" y="2208982"/>
            <a:ext cx="5377543" cy="76944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NBR NM 65/2003 - </a:t>
            </a:r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Cimento Portland - determinação do tempo de pega</a:t>
            </a:r>
            <a:endParaRPr lang="en-US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58135F3-CB14-4448-A557-546DE7A72D53}"/>
              </a:ext>
            </a:extLst>
          </p:cNvPr>
          <p:cNvSpPr/>
          <p:nvPr/>
        </p:nvSpPr>
        <p:spPr>
          <a:xfrm>
            <a:off x="5591944" y="3459389"/>
            <a:ext cx="63137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“... intervalo de tempo transcorrido desde a adição de água ao cimento até o momento em que a agulha de Vicat penetra na pasta até uma distância de (4±1) mm da placa base”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5D3B45E-9A3C-4713-A63E-B7EBB92EF0DF}"/>
              </a:ext>
            </a:extLst>
          </p:cNvPr>
          <p:cNvSpPr/>
          <p:nvPr/>
        </p:nvSpPr>
        <p:spPr>
          <a:xfrm>
            <a:off x="1785257" y="5475366"/>
            <a:ext cx="86940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“... possibilita estimar um intervalo de tempo em que as operações de </a:t>
            </a:r>
            <a:r>
              <a:rPr lang="pt-BR" sz="2200" b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mistura</a:t>
            </a:r>
            <a:r>
              <a:rPr lang="pt-BR" sz="2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transporte</a:t>
            </a:r>
            <a:r>
              <a:rPr lang="pt-BR" sz="2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200" b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aplicação</a:t>
            </a:r>
            <a:r>
              <a:rPr lang="pt-BR" sz="2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podem ser realizados sem alterações prejudiciais no mecanismo de hidratação do cimento.”</a:t>
            </a:r>
          </a:p>
        </p:txBody>
      </p:sp>
    </p:spTree>
    <p:extLst>
      <p:ext uri="{BB962C8B-B14F-4D97-AF65-F5344CB8AC3E}">
        <p14:creationId xmlns:p14="http://schemas.microsoft.com/office/powerpoint/2010/main" val="3719135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90F879-3875-4391-B809-44D41385F76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rgbClr val="C00000"/>
                </a:solidFill>
              </a:rPr>
              <a:t>Reometria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2FA57B9-34DE-4526-94DA-851BD1CD5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1124744"/>
            <a:ext cx="6984776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Capilar (vazão em função da gravidade) 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Dutos (vazão em função da pressão aplicada)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Fendas (vazão em função da diferença de pressão)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Extensional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Rotacional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Oscilatória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Compressiva</a:t>
            </a:r>
          </a:p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576C92-92B9-4D05-9577-6519E7171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8" t="41999" r="36113" b="42252"/>
          <a:stretch/>
        </p:blipFill>
        <p:spPr>
          <a:xfrm>
            <a:off x="8620269" y="1463519"/>
            <a:ext cx="3384376" cy="1080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AA12F5-4718-40FB-A6E0-30C232A40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5" t="21413" r="44382" b="62696"/>
          <a:stretch/>
        </p:blipFill>
        <p:spPr>
          <a:xfrm>
            <a:off x="9840416" y="244694"/>
            <a:ext cx="1512168" cy="10898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B83C74-34AA-44BD-93A8-E19B1D4B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83" t="63906" r="41308" b="13903"/>
          <a:stretch/>
        </p:blipFill>
        <p:spPr>
          <a:xfrm>
            <a:off x="9480376" y="2852936"/>
            <a:ext cx="2232248" cy="15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8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587256" y="1251474"/>
            <a:ext cx="7262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ENSAIO </a:t>
            </a:r>
            <a:r>
              <a:rPr lang="pt-BR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MECÂNICO</a:t>
            </a:r>
            <a:r>
              <a:rPr lang="pt-BR" sz="28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 UTILIZADO PARA AVALIAR UM FENÔMENO </a:t>
            </a:r>
            <a:r>
              <a:rPr lang="pt-BR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FISICO-QUÍMICO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90794" y="3626171"/>
            <a:ext cx="7262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 </a:t>
            </a:r>
            <a:r>
              <a:rPr lang="pt-BR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ESTRUTURA</a:t>
            </a:r>
            <a:r>
              <a:rPr lang="pt-BR" sz="28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 ALTERADA PELA HIDRATAÇÃO É </a:t>
            </a:r>
            <a:r>
              <a:rPr lang="pt-BR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ROMPIDA PELA PENETRAÇÃO DA AGULHA</a:t>
            </a:r>
          </a:p>
        </p:txBody>
      </p:sp>
    </p:spTree>
    <p:extLst>
      <p:ext uri="{BB962C8B-B14F-4D97-AF65-F5344CB8AC3E}">
        <p14:creationId xmlns:p14="http://schemas.microsoft.com/office/powerpoint/2010/main" val="1178205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Ensaio de Vicat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63908"/>
            <a:ext cx="8229600" cy="1028988"/>
          </a:xfrm>
        </p:spPr>
        <p:txBody>
          <a:bodyPr/>
          <a:lstStyle/>
          <a:p>
            <a:pPr algn="ctr">
              <a:buNone/>
            </a:pPr>
            <a:r>
              <a:rPr lang="pt-BR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“... resistência a penetração de uma agulha em uma pasta...”</a:t>
            </a:r>
          </a:p>
        </p:txBody>
      </p:sp>
      <p:graphicFrame>
        <p:nvGraphicFramePr>
          <p:cNvPr id="6" name="Chart 1"/>
          <p:cNvGraphicFramePr>
            <a:graphicFrameLocks/>
          </p:cNvGraphicFramePr>
          <p:nvPr/>
        </p:nvGraphicFramePr>
        <p:xfrm>
          <a:off x="2888344" y="2648858"/>
          <a:ext cx="6545942" cy="4209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307BD2AD-C8F4-4AF0-874C-0510CC3523DA}"/>
              </a:ext>
            </a:extLst>
          </p:cNvPr>
          <p:cNvSpPr txBox="1"/>
          <p:nvPr/>
        </p:nvSpPr>
        <p:spPr>
          <a:xfrm>
            <a:off x="9912424" y="639869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Incorporadores de ar</a:t>
            </a:r>
          </a:p>
        </p:txBody>
      </p:sp>
    </p:spTree>
    <p:extLst>
      <p:ext uri="{BB962C8B-B14F-4D97-AF65-F5344CB8AC3E}">
        <p14:creationId xmlns:p14="http://schemas.microsoft.com/office/powerpoint/2010/main" val="1124891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Ensaio de Vicat</a:t>
            </a:r>
          </a:p>
        </p:txBody>
      </p:sp>
      <p:graphicFrame>
        <p:nvGraphicFramePr>
          <p:cNvPr id="5" name="Chart 1"/>
          <p:cNvGraphicFramePr>
            <a:graphicFrameLocks/>
          </p:cNvGraphicFramePr>
          <p:nvPr/>
        </p:nvGraphicFramePr>
        <p:xfrm>
          <a:off x="2830285" y="2330904"/>
          <a:ext cx="6545036" cy="452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463908"/>
            <a:ext cx="8229600" cy="4405312"/>
          </a:xfrm>
        </p:spPr>
        <p:txBody>
          <a:bodyPr/>
          <a:lstStyle/>
          <a:p>
            <a:pPr algn="ctr">
              <a:buNone/>
            </a:pPr>
            <a:r>
              <a:rPr lang="pt-BR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“... resistência a penetração de uma agulha em uma pasta...”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4394FB-58CD-496D-8CE0-2649C5C8D68B}"/>
              </a:ext>
            </a:extLst>
          </p:cNvPr>
          <p:cNvSpPr txBox="1"/>
          <p:nvPr/>
        </p:nvSpPr>
        <p:spPr>
          <a:xfrm>
            <a:off x="9030360" y="6398696"/>
            <a:ext cx="318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Celulósicos e látices poliméricos</a:t>
            </a:r>
          </a:p>
        </p:txBody>
      </p:sp>
    </p:spTree>
    <p:extLst>
      <p:ext uri="{BB962C8B-B14F-4D97-AF65-F5344CB8AC3E}">
        <p14:creationId xmlns:p14="http://schemas.microsoft.com/office/powerpoint/2010/main" val="106667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Ensaio de Vicat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463908"/>
            <a:ext cx="8229600" cy="4405312"/>
          </a:xfrm>
        </p:spPr>
        <p:txBody>
          <a:bodyPr/>
          <a:lstStyle/>
          <a:p>
            <a:pPr algn="ctr">
              <a:buNone/>
            </a:pPr>
            <a:r>
              <a:rPr lang="pt-BR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“... a resistência a penetração de uma agulha em uma pasta...”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DCF168-545F-480F-B022-8571238B6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2492896"/>
            <a:ext cx="5913786" cy="37065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DFD964-98F5-4E10-AF94-56A59A8A18C0}"/>
              </a:ext>
            </a:extLst>
          </p:cNvPr>
          <p:cNvSpPr txBox="1"/>
          <p:nvPr/>
        </p:nvSpPr>
        <p:spPr>
          <a:xfrm>
            <a:off x="9030360" y="6398696"/>
            <a:ext cx="276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Diferentes adições minerais</a:t>
            </a:r>
          </a:p>
        </p:txBody>
      </p:sp>
    </p:spTree>
    <p:extLst>
      <p:ext uri="{BB962C8B-B14F-4D97-AF65-F5344CB8AC3E}">
        <p14:creationId xmlns:p14="http://schemas.microsoft.com/office/powerpoint/2010/main" val="332285135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1"/>
          <p:cNvGrpSpPr/>
          <p:nvPr/>
        </p:nvGrpSpPr>
        <p:grpSpPr>
          <a:xfrm>
            <a:off x="8400256" y="3573016"/>
            <a:ext cx="1967023" cy="1967023"/>
            <a:chOff x="6326150" y="3019646"/>
            <a:chExt cx="1967023" cy="1967023"/>
          </a:xfrm>
        </p:grpSpPr>
        <p:pic>
          <p:nvPicPr>
            <p:cNvPr id="7" name="Imagem 6" descr="Qual é a sua dúvida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6150" y="3019646"/>
              <a:ext cx="1967023" cy="1967023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 bwMode="auto">
            <a:xfrm>
              <a:off x="7028120" y="3508745"/>
              <a:ext cx="223284" cy="2232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latin typeface="Arial" charset="0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6315" y="2130425"/>
            <a:ext cx="7773987" cy="2090738"/>
          </a:xfrm>
        </p:spPr>
        <p:txBody>
          <a:bodyPr>
            <a:normAutofit fontScale="90000"/>
          </a:bodyPr>
          <a:lstStyle/>
          <a:p>
            <a:r>
              <a:rPr lang="pt-BR" dirty="0">
                <a:ln w="12700">
                  <a:noFill/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É possível o Ensaio de Vicat (um ensaio mecânico) identificar a causa da consolidação</a:t>
            </a:r>
            <a:endParaRPr lang="pt-BR" sz="4000" dirty="0">
              <a:ln w="12700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945484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Consolidação – Vicat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804247"/>
            <a:ext cx="8229600" cy="132284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sz="2800" dirty="0"/>
              <a:t>“... o ensaio de Vicat não registra uma mudança específica nas características físico-químicas do cimento na água”.</a:t>
            </a:r>
          </a:p>
          <a:p>
            <a:pPr algn="ctr">
              <a:buNone/>
            </a:pPr>
            <a:endParaRPr lang="pt-BR" sz="2800" dirty="0"/>
          </a:p>
        </p:txBody>
      </p:sp>
      <p:sp>
        <p:nvSpPr>
          <p:cNvPr id="5" name="Retângulo 4"/>
          <p:cNvSpPr/>
          <p:nvPr/>
        </p:nvSpPr>
        <p:spPr bwMode="auto">
          <a:xfrm>
            <a:off x="6879774" y="5109030"/>
            <a:ext cx="1001485" cy="783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8793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 txBox="1">
            <a:spLocks/>
          </p:cNvSpPr>
          <p:nvPr/>
        </p:nvSpPr>
        <p:spPr>
          <a:xfrm>
            <a:off x="1738282" y="116632"/>
            <a:ext cx="8715436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PT" sz="40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Reometria Oscilatória</a:t>
            </a:r>
          </a:p>
          <a:p>
            <a:pPr algn="ctr">
              <a:spcBef>
                <a:spcPct val="20000"/>
              </a:spcBef>
              <a:defRPr/>
            </a:pPr>
            <a:r>
              <a:rPr lang="pt-PT" sz="40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(PASTAS)</a:t>
            </a:r>
          </a:p>
        </p:txBody>
      </p:sp>
      <p:pic>
        <p:nvPicPr>
          <p:cNvPr id="2" name="120 - Tempo 16 5">
            <a:hlinkClick r:id="" action="ppaction://media"/>
            <a:extLst>
              <a:ext uri="{FF2B5EF4-FFF2-40B4-BE49-F238E27FC236}">
                <a16:creationId xmlns:a16="http://schemas.microsoft.com/office/drawing/2014/main" id="{9649A07E-12F9-41B8-8EAF-1F19437F0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1844824"/>
            <a:ext cx="403244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401118-B4EC-4DDD-89CC-F2CAA2EA8BC9}"/>
              </a:ext>
            </a:extLst>
          </p:cNvPr>
          <p:cNvSpPr txBox="1"/>
          <p:nvPr/>
        </p:nvSpPr>
        <p:spPr>
          <a:xfrm>
            <a:off x="847688" y="5949280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  <p:pic>
        <p:nvPicPr>
          <p:cNvPr id="6" name="330 rotação">
            <a:hlinkClick r:id="" action="ppaction://media"/>
            <a:extLst>
              <a:ext uri="{FF2B5EF4-FFF2-40B4-BE49-F238E27FC236}">
                <a16:creationId xmlns:a16="http://schemas.microsoft.com/office/drawing/2014/main" id="{9DEBCEEB-4360-483D-BCF6-B728F4CFDC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6400" y="1412776"/>
            <a:ext cx="237626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9F38AE-832C-4A68-BDE6-5628574FF3D9}"/>
              </a:ext>
            </a:extLst>
          </p:cNvPr>
          <p:cNvSpPr txBox="1"/>
          <p:nvPr/>
        </p:nvSpPr>
        <p:spPr>
          <a:xfrm>
            <a:off x="9752466" y="3789040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Fonte: Estevão Laurito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7085A7-BEFF-4BA7-81DD-B5F6BBEDE7CB}"/>
              </a:ext>
            </a:extLst>
          </p:cNvPr>
          <p:cNvSpPr txBox="1"/>
          <p:nvPr/>
        </p:nvSpPr>
        <p:spPr>
          <a:xfrm>
            <a:off x="11015850" y="161234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Rotacional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Comportamento dos materiais...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8715436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Dependente do tipo de ensaio...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Simulação do manuseio e aplicação</a:t>
            </a:r>
          </a:p>
          <a:p>
            <a:pPr lvl="2" algn="just">
              <a:buFont typeface="Wingdings" pitchFamily="2" charset="2"/>
              <a:buChar char="Ø"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Ensaio de escoamento com diferentes taxas (fluxo)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Comportamento dos materiais...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068" y="764704"/>
            <a:ext cx="9291500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Dependente do tipo de ensaio...</a:t>
            </a:r>
          </a:p>
          <a:p>
            <a:pPr algn="just">
              <a:buFont typeface="Wingdings" pitchFamily="2" charset="2"/>
              <a:buChar char="Ø"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Simulação do manuseio e aplicação</a:t>
            </a:r>
          </a:p>
          <a:p>
            <a:pPr lvl="2" algn="just">
              <a:buFont typeface="Wingdings" pitchFamily="2" charset="2"/>
              <a:buChar char="Ø"/>
            </a:pP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Ensaio de escoamento com diferentes taxas (fluxo)</a:t>
            </a:r>
          </a:p>
          <a:p>
            <a:pPr lvl="1" algn="just">
              <a:buFont typeface="Wingdings" pitchFamily="2" charset="2"/>
              <a:buChar char="Ø"/>
            </a:pPr>
            <a:endParaRPr lang="pt-PT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PT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Cinética de hidratação, consolidação da estrutura, influência de aditivos</a:t>
            </a:r>
          </a:p>
          <a:p>
            <a:pPr lvl="2" algn="just">
              <a:buFont typeface="Wingdings" pitchFamily="2" charset="2"/>
              <a:buChar char="Ø"/>
            </a:pPr>
            <a:r>
              <a:rPr lang="pt-PT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Ensaios dinâmicos (oscilação)</a:t>
            </a:r>
          </a:p>
          <a:p>
            <a:pPr lvl="3" algn="just">
              <a:buFont typeface="Wingdings" pitchFamily="2" charset="2"/>
              <a:buChar char="Ø"/>
            </a:pPr>
            <a:r>
              <a:rPr lang="pt-P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além de não afetarem a estrutura que se forma, simulam o material no molde ou já aplicado</a:t>
            </a:r>
            <a:endParaRPr lang="pt-P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1614" y="-27384"/>
            <a:ext cx="8786874" cy="714379"/>
          </a:xfrm>
        </p:spPr>
        <p:txBody>
          <a:bodyPr>
            <a:normAutofit/>
          </a:bodyPr>
          <a:lstStyle/>
          <a:p>
            <a:pPr algn="r"/>
            <a:r>
              <a:rPr lang="pt-PT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Princípios do ensaio oscilatório...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4229</Words>
  <Application>Microsoft Office PowerPoint</Application>
  <PresentationFormat>Widescreen</PresentationFormat>
  <Paragraphs>921</Paragraphs>
  <Slides>137</Slides>
  <Notes>1</Notes>
  <HiddenSlides>32</HiddenSlides>
  <MMClips>14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137</vt:i4>
      </vt:variant>
    </vt:vector>
  </HeadingPairs>
  <TitlesOfParts>
    <vt:vector size="145" baseType="lpstr">
      <vt:lpstr>AdvOT596495f2</vt:lpstr>
      <vt:lpstr>AdvOT596495f2+01</vt:lpstr>
      <vt:lpstr>Arial</vt:lpstr>
      <vt:lpstr>Calibri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Comportamentos reológicos (independentes do tempo)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Reologia / Reometria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Ensaio de Vicat</vt:lpstr>
      <vt:lpstr>Ensaio de Vicat</vt:lpstr>
      <vt:lpstr>Ensaio de Vicat</vt:lpstr>
      <vt:lpstr>É possível o Ensaio de Vicat (um ensaio mecânico) identificar a causa da consolidação</vt:lpstr>
      <vt:lpstr>Consolidação – Vicat</vt:lpstr>
      <vt:lpstr>Apresentação do PowerPoint</vt:lpstr>
      <vt:lpstr>Comportamento dos materiais...</vt:lpstr>
      <vt:lpstr>Comportamento dos materiais...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Princípios do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Tipos de ensaio oscilatório...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CESAR</dc:creator>
  <cp:lastModifiedBy>Cesar Romano</cp:lastModifiedBy>
  <cp:revision>227</cp:revision>
  <dcterms:created xsi:type="dcterms:W3CDTF">2013-10-20T19:35:34Z</dcterms:created>
  <dcterms:modified xsi:type="dcterms:W3CDTF">2020-11-10T19:38:41Z</dcterms:modified>
</cp:coreProperties>
</file>