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2" r:id="rId3"/>
    <p:sldId id="311" r:id="rId4"/>
    <p:sldId id="312" r:id="rId5"/>
    <p:sldId id="315" r:id="rId6"/>
    <p:sldId id="333" r:id="rId7"/>
    <p:sldId id="336" r:id="rId8"/>
    <p:sldId id="325" r:id="rId9"/>
    <p:sldId id="314" r:id="rId10"/>
    <p:sldId id="318" r:id="rId11"/>
    <p:sldId id="319" r:id="rId12"/>
    <p:sldId id="334" r:id="rId13"/>
    <p:sldId id="321" r:id="rId14"/>
    <p:sldId id="326" r:id="rId15"/>
    <p:sldId id="329" r:id="rId16"/>
  </p:sldIdLst>
  <p:sldSz cx="9906000" cy="6858000" type="A4"/>
  <p:notesSz cx="6692900" cy="95678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252" y="56"/>
      </p:cViewPr>
      <p:guideLst>
        <p:guide orient="horz" pos="2160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2538" y="0"/>
            <a:ext cx="29003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0025"/>
            <a:ext cx="290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2538" y="9090025"/>
            <a:ext cx="29003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1D81D2D-7FF9-426E-A174-0F43CA01264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922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2538" y="0"/>
            <a:ext cx="29003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5813" y="755650"/>
            <a:ext cx="5122862" cy="3546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529138"/>
            <a:ext cx="4908550" cy="430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58275"/>
            <a:ext cx="2900363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2538" y="9058275"/>
            <a:ext cx="290036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F5ABC4C-949B-4CB1-A422-BA53A338EA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175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79522D-196D-42FF-AEA7-0F745F2CD80B}" type="slidenum">
              <a:rPr lang="pt-BR"/>
              <a:pPr/>
              <a:t>1</a:t>
            </a:fld>
            <a:endParaRPr lang="pt-B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567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C2891-F3DE-4EBA-845B-D7F5DE63540C}" type="slidenum">
              <a:rPr lang="pt-BR"/>
              <a:pPr/>
              <a:t>13</a:t>
            </a:fld>
            <a:endParaRPr lang="pt-B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77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C2891-F3DE-4EBA-845B-D7F5DE63540C}" type="slidenum">
              <a:rPr lang="pt-BR"/>
              <a:pPr/>
              <a:t>14</a:t>
            </a:fld>
            <a:endParaRPr lang="pt-B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673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C2891-F3DE-4EBA-845B-D7F5DE63540C}" type="slidenum">
              <a:rPr lang="pt-BR"/>
              <a:pPr/>
              <a:t>15</a:t>
            </a:fld>
            <a:endParaRPr lang="pt-B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608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1491E5-49A7-43B8-8C3D-0BDDB90B1514}" type="slidenum">
              <a:rPr lang="pt-BR"/>
              <a:pPr/>
              <a:t>2</a:t>
            </a:fld>
            <a:endParaRPr lang="pt-BR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649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F102E-50B7-4719-BD09-9D2E69ED4F3D}" type="slidenum">
              <a:rPr lang="pt-BR"/>
              <a:pPr/>
              <a:t>3</a:t>
            </a:fld>
            <a:endParaRPr lang="pt-BR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419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37E6D-F31B-41CF-AA92-0FB2419D990B}" type="slidenum">
              <a:rPr lang="pt-BR"/>
              <a:pPr/>
              <a:t>4</a:t>
            </a:fld>
            <a:endParaRPr lang="pt-B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063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7BCB8-B6A4-47D1-8FDC-05748465F970}" type="slidenum">
              <a:rPr lang="pt-BR"/>
              <a:pPr/>
              <a:t>5</a:t>
            </a:fld>
            <a:endParaRPr lang="pt-B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14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592D3-4D0A-4315-92EB-70A49BAB099D}" type="slidenum">
              <a:rPr lang="pt-BR"/>
              <a:pPr/>
              <a:t>6</a:t>
            </a:fld>
            <a:endParaRPr lang="pt-B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791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3E3966-E593-4A40-A12A-3FFCC7958474}" type="slidenum">
              <a:rPr lang="pt-BR"/>
              <a:pPr/>
              <a:t>9</a:t>
            </a:fld>
            <a:endParaRPr lang="pt-B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79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0B0DE-A649-40D5-B6F0-35E327ACC9E3}" type="slidenum">
              <a:rPr lang="pt-BR"/>
              <a:pPr/>
              <a:t>10</a:t>
            </a:fld>
            <a:endParaRPr lang="pt-B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046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66156-F7F1-4D84-AABC-9D0E3C27B320}" type="slidenum">
              <a:rPr lang="pt-BR"/>
              <a:pPr/>
              <a:t>11</a:t>
            </a:fld>
            <a:endParaRPr lang="pt-B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34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E6A2F-7143-41F7-A4FC-D681A49FFDD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A4B9E-1AC5-4C7F-9142-96D891A79A36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47DB0-F5B9-4E20-A0B0-A3DC53CD81F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494C-5EB1-41E8-85C9-8E8CB475F38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8AF53-A18F-471E-8C5B-4CDD8E09058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7CBD2-2F66-42B6-BFC8-2B7B600A9EF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EDA05-1CDF-4D24-935F-7C0AA04EACC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20AA9-3AC0-4983-9291-FACDAB14429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6656-BFB6-435C-B844-E7552E9A072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72D05-1169-4DF7-8EF1-BE0FFAAB204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4A741-1F55-4551-BE76-73BA79C8BE8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os estilos do texto mestre</a:t>
            </a:r>
          </a:p>
          <a:p>
            <a:pPr lvl="1"/>
            <a:r>
              <a:rPr lang="en-GB"/>
              <a:t>Segundo nível</a:t>
            </a:r>
          </a:p>
          <a:p>
            <a:pPr lvl="2"/>
            <a:r>
              <a:rPr lang="en-GB"/>
              <a:t>Terceiro nível</a:t>
            </a:r>
          </a:p>
          <a:p>
            <a:pPr lvl="3"/>
            <a:r>
              <a:rPr lang="en-GB"/>
              <a:t>Quarto nível</a:t>
            </a:r>
          </a:p>
          <a:p>
            <a:pPr lvl="4"/>
            <a:r>
              <a:rPr lang="en-GB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12A8F68-E791-47D4-B926-A4938727963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533400" y="685800"/>
            <a:ext cx="8458200" cy="1682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8382000" cy="1143000"/>
          </a:xfrm>
        </p:spPr>
        <p:txBody>
          <a:bodyPr/>
          <a:lstStyle/>
          <a:p>
            <a:pPr eaLnBrk="1" hangingPunct="1"/>
            <a:br>
              <a:rPr lang="pt-BR" dirty="0"/>
            </a:br>
            <a:r>
              <a:rPr lang="pt-BR" dirty="0"/>
              <a:t>FORMAS DE GOVERNO: </a:t>
            </a:r>
            <a:br>
              <a:rPr lang="pt-BR" dirty="0"/>
            </a:br>
            <a:r>
              <a:rPr lang="pt-BR" dirty="0"/>
              <a:t>quem governa?</a:t>
            </a: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267200"/>
            <a:ext cx="6934200" cy="1752600"/>
          </a:xfrm>
        </p:spPr>
        <p:txBody>
          <a:bodyPr/>
          <a:lstStyle/>
          <a:p>
            <a:pPr eaLnBrk="1" hangingPunct="1"/>
            <a:r>
              <a:rPr lang="pt-BR" sz="2800" dirty="0"/>
              <a:t>TGE I</a:t>
            </a:r>
          </a:p>
          <a:p>
            <a:pPr eaLnBrk="1" hangingPunct="1"/>
            <a:r>
              <a:rPr lang="pt-BR" sz="2800" dirty="0"/>
              <a:t>Nina Ranieri</a:t>
            </a:r>
          </a:p>
          <a:p>
            <a:pPr eaLnBrk="1" hangingPunct="1"/>
            <a:r>
              <a:rPr lang="pt-BR" sz="2800" dirty="0"/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Monarquia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Monarquia </a:t>
            </a:r>
          </a:p>
          <a:p>
            <a:pPr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Antiguidade – governo de um, forma boa </a:t>
            </a:r>
          </a:p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</a:p>
          <a:p>
            <a:pPr>
              <a:defRPr/>
            </a:pPr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Absoluta – soberania real / não se responsabiliza perante o povo</a:t>
            </a:r>
          </a:p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</a:p>
          <a:p>
            <a:pPr>
              <a:defRPr/>
            </a:pPr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Parlamentarista  - constitucional, parlamentarista </a:t>
            </a: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República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República </a:t>
            </a:r>
          </a:p>
          <a:p>
            <a:pPr>
              <a:defRPr/>
            </a:pPr>
            <a:r>
              <a:rPr lang="pt-BR" sz="2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</a:t>
            </a:r>
            <a:r>
              <a:rPr lang="pt-BR" sz="2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Res</a:t>
            </a:r>
            <a:r>
              <a:rPr lang="pt-BR" sz="2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publica </a:t>
            </a:r>
          </a:p>
          <a:p>
            <a:pPr algn="ctr">
              <a:defRPr/>
            </a:pPr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Cícero (sec. VI dC)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Maquiavel (sec. XVI)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Federalistas (sec. XVIII)</a:t>
            </a:r>
          </a:p>
          <a:p>
            <a:pPr algn="ctr">
              <a:defRPr/>
            </a:pPr>
            <a:endParaRPr lang="pt-BR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Princípio Republicano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Supremacia do bem comum sobre interesses individuais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Moralidade e responsabilidade publicas 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Igualdade perante a lei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Valorização dignidade humana </a:t>
            </a:r>
          </a:p>
          <a:p>
            <a:pPr algn="ctr">
              <a:defRPr/>
            </a:pPr>
            <a:r>
              <a:rPr lang="pt-B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Controle /publicidade atos de governo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Parlamentarismo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sz="2800" dirty="0">
                <a:solidFill>
                  <a:srgbClr val="FF0000"/>
                </a:solidFill>
              </a:rPr>
              <a:t>Executivo dual / interdependência de Poderes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CHEFE DE ESTADO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Monarca </a:t>
            </a:r>
          </a:p>
          <a:p>
            <a:pPr marL="0" indent="0">
              <a:buNone/>
            </a:pPr>
            <a:r>
              <a:rPr lang="pt-BR" dirty="0"/>
              <a:t>Presidente 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CHEFE DE GOVERNO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Primeiro Ministro </a:t>
            </a:r>
          </a:p>
          <a:p>
            <a:pPr marL="0" indent="0">
              <a:buNone/>
            </a:pPr>
            <a:r>
              <a:rPr lang="pt-BR" dirty="0"/>
              <a:t>executa as funções de governo, com o auxílio de um gabinete de Ministros</a:t>
            </a:r>
          </a:p>
          <a:p>
            <a:pPr marL="0" indent="0">
              <a:buNone/>
            </a:pPr>
            <a:r>
              <a:rPr lang="pt-BR" dirty="0"/>
              <a:t>Depende de confiança popular, manifestada em eleições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4208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Presidencialismo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800" dirty="0">
                <a:solidFill>
                  <a:srgbClr val="FF0000"/>
                </a:solidFill>
              </a:rPr>
              <a:t>Executivo autônomo / separação de Poderes </a:t>
            </a:r>
          </a:p>
          <a:p>
            <a:pPr algn="ctr">
              <a:defRPr/>
            </a:pPr>
            <a:endParaRPr lang="pt-BR" sz="2800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pt-BR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t-BR" dirty="0">
                <a:solidFill>
                  <a:srgbClr val="FF0000"/>
                </a:solidFill>
              </a:rPr>
              <a:t>CHEFE DE ESTADO E DE GOVERNO </a:t>
            </a:r>
          </a:p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b="1" dirty="0"/>
              <a:t>Presidente </a:t>
            </a:r>
          </a:p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dirty="0"/>
              <a:t>Eleito </a:t>
            </a:r>
          </a:p>
          <a:p>
            <a:pPr algn="ctr">
              <a:defRPr/>
            </a:pPr>
            <a:r>
              <a:rPr lang="pt-BR" dirty="0"/>
              <a:t>Mandato fixo </a:t>
            </a:r>
          </a:p>
          <a:p>
            <a:pPr algn="ctr">
              <a:buFont typeface="Arial" pitchFamily="34" charset="0"/>
              <a:buChar char="•"/>
              <a:defRPr/>
            </a:pPr>
            <a:endParaRPr lang="pt-BR" dirty="0"/>
          </a:p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dirty="0"/>
              <a:t> controle dos Poderes por meio de limitações recíprocas   </a:t>
            </a:r>
          </a:p>
          <a:p>
            <a:pPr>
              <a:buFont typeface="Arial" pitchFamily="34" charset="0"/>
              <a:buChar char="•"/>
              <a:defRPr/>
            </a:pPr>
            <a:endParaRPr lang="pt-BR" dirty="0"/>
          </a:p>
          <a:p>
            <a:pPr>
              <a:defRPr/>
            </a:pPr>
            <a:r>
              <a:rPr lang="pt-BR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80792" y="3284984"/>
            <a:ext cx="3024336" cy="18722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</a:rPr>
              <a:t>Presidente</a:t>
            </a:r>
          </a:p>
          <a:p>
            <a:pPr algn="ctr"/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dirty="0">
                <a:solidFill>
                  <a:schemeClr val="tx1"/>
                </a:solidFill>
              </a:rPr>
              <a:t>eleito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mandato</a:t>
            </a:r>
            <a:r>
              <a:rPr lang="pt-BR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Sistema Misto ou </a:t>
            </a:r>
            <a:r>
              <a:rPr lang="pt-BR" sz="3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Semi-presidencial</a:t>
            </a: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França – 1962</a:t>
            </a:r>
          </a:p>
          <a:p>
            <a:pPr algn="ctr">
              <a:defRPr/>
            </a:pPr>
            <a:endParaRPr lang="pt-BR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Portugal – 1976</a:t>
            </a:r>
          </a:p>
          <a:p>
            <a:pPr algn="ctr">
              <a:defRPr/>
            </a:pPr>
            <a:endParaRPr lang="pt-B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Executivo dual</a:t>
            </a:r>
          </a:p>
          <a:p>
            <a:pPr algn="ctr">
              <a:defRPr/>
            </a:pPr>
            <a:endParaRPr lang="pt-B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Fortalecimento da autoridade do presidente   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795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420192"/>
            <a:ext cx="89154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Sistema Diretorial </a:t>
            </a:r>
          </a:p>
          <a:p>
            <a:pPr>
              <a:defRPr/>
            </a:pPr>
            <a:endParaRPr lang="pt-BR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pt-BR" sz="3200" b="1" dirty="0">
                <a:solidFill>
                  <a:srgbClr val="FF0000"/>
                </a:solidFill>
              </a:rPr>
              <a:t>Suíça: </a:t>
            </a:r>
            <a:r>
              <a:rPr lang="pt-BR" sz="3200" b="1" dirty="0"/>
              <a:t>o Executivo é parte do Legislativo</a:t>
            </a:r>
          </a:p>
          <a:p>
            <a:endParaRPr lang="pt-BR" sz="3200" b="1" dirty="0"/>
          </a:p>
          <a:p>
            <a:endParaRPr lang="pt-BR" sz="3200" b="1" dirty="0"/>
          </a:p>
          <a:p>
            <a:r>
              <a:rPr lang="pt-BR" sz="2800" b="1" dirty="0"/>
              <a:t>Diretório – órgão de governo, eleito pelo Legislativo ou pelo voto popular </a:t>
            </a:r>
          </a:p>
          <a:p>
            <a:endParaRPr lang="pt-BR" sz="2800" b="1" dirty="0"/>
          </a:p>
          <a:p>
            <a:r>
              <a:rPr lang="pt-BR" sz="2800" b="1" dirty="0"/>
              <a:t>Não há possibilidade de dissolução do Parlamento ou queda do Gabinete </a:t>
            </a:r>
          </a:p>
          <a:p>
            <a:endParaRPr lang="pt-BR" sz="1800" dirty="0"/>
          </a:p>
          <a:p>
            <a:endParaRPr lang="pt-BR" sz="1800" dirty="0"/>
          </a:p>
          <a:p>
            <a:pPr>
              <a:defRPr/>
            </a:pPr>
            <a:endParaRPr lang="pt-BR" sz="18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43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Formas de Governo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09600" y="1143000"/>
            <a:ext cx="89154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3200" b="1"/>
          </a:p>
          <a:p>
            <a:r>
              <a:rPr lang="pt-BR" b="1"/>
              <a:t>Plano de Aula</a:t>
            </a:r>
          </a:p>
          <a:p>
            <a:endParaRPr lang="pt-BR" b="1"/>
          </a:p>
          <a:p>
            <a:r>
              <a:rPr lang="pt-BR" b="1"/>
              <a:t>1- Governo</a:t>
            </a:r>
          </a:p>
          <a:p>
            <a:endParaRPr lang="pt-BR" b="1"/>
          </a:p>
          <a:p>
            <a:r>
              <a:rPr lang="pt-BR" b="1"/>
              <a:t>2- Modos de exercício do Poder Executivo</a:t>
            </a:r>
          </a:p>
          <a:p>
            <a:endParaRPr lang="pt-BR" b="1"/>
          </a:p>
          <a:p>
            <a:r>
              <a:rPr lang="pt-BR" b="1"/>
              <a:t>3- Teorias das formas de governo</a:t>
            </a:r>
          </a:p>
          <a:p>
            <a:endParaRPr lang="pt-BR" b="1"/>
          </a:p>
          <a:p>
            <a:r>
              <a:rPr lang="pt-BR" b="1"/>
              <a:t>4- Monarquia e República</a:t>
            </a:r>
          </a:p>
          <a:p>
            <a:endParaRPr lang="pt-BR" b="1"/>
          </a:p>
          <a:p>
            <a:r>
              <a:rPr lang="pt-BR" b="1"/>
              <a:t>5- Parlamentarismo e Presidencialismo </a:t>
            </a:r>
          </a:p>
          <a:p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29288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821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Formas de Governo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Governo</a:t>
            </a:r>
          </a:p>
          <a:p>
            <a:pPr algn="ctr"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conjunto de pessoas </a:t>
            </a:r>
          </a:p>
          <a:p>
            <a:pPr algn="ctr"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que exercem o poder político e</a:t>
            </a:r>
          </a:p>
          <a:p>
            <a:pPr algn="ctr"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determinam a orientação política </a:t>
            </a:r>
          </a:p>
          <a:p>
            <a:pPr algn="ctr"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 uma sociedade estatal </a:t>
            </a:r>
          </a:p>
          <a:p>
            <a:pPr algn="ctr">
              <a:buFontTx/>
              <a:buChar char="-"/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Char char="-"/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Coincide com o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Poder Executivo </a:t>
            </a:r>
          </a:p>
          <a:p>
            <a:pPr algn="ctr">
              <a:buFontTx/>
              <a:buChar char="-"/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Char char="-"/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Modos de Exercício do Poder Executivo</a:t>
            </a:r>
          </a:p>
          <a:p>
            <a:pPr algn="ctr"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34" y="692696"/>
            <a:ext cx="8839966" cy="546248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Modos de Exercício do Poder Executivo 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3- Formas Mistas </a:t>
            </a: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Parlamentarismo + Presidencialismo  (França, Itália, Portugal)</a:t>
            </a:r>
          </a:p>
          <a:p>
            <a:pPr algn="ctr">
              <a:defRPr/>
            </a:pPr>
            <a:endParaRPr lang="pt-BR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 diretorial ou de assembleia (Suíça)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Formas de Governo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Modos de Exercício do Poder Executivo </a:t>
            </a: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Monarquia  - Parlamentarista</a:t>
            </a:r>
          </a:p>
          <a:p>
            <a:pPr marL="514350" indent="-514350"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República – Parlamentarista</a:t>
            </a:r>
          </a:p>
          <a:p>
            <a:pPr marL="514350" indent="-514350"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</a:t>
            </a:r>
          </a:p>
          <a:p>
            <a:pPr marL="514350" indent="-514350"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Presidencialista</a:t>
            </a:r>
          </a:p>
          <a:p>
            <a:pPr marL="514350" indent="-514350" algn="ctr">
              <a:defRPr/>
            </a:pP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241487"/>
              </p:ext>
            </p:extLst>
          </p:nvPr>
        </p:nvGraphicFramePr>
        <p:xfrm>
          <a:off x="1651000" y="1227666"/>
          <a:ext cx="6604000" cy="3837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058">
                <a:tc>
                  <a:txBody>
                    <a:bodyPr/>
                    <a:lstStyle/>
                    <a:p>
                      <a:endParaRPr lang="pt-BR" dirty="0"/>
                    </a:p>
                    <a:p>
                      <a:pPr algn="ctr"/>
                      <a:r>
                        <a:rPr lang="pt-BR" sz="2400" dirty="0"/>
                        <a:t>      Monarquia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  <a:p>
                      <a:r>
                        <a:rPr lang="pt-BR" dirty="0"/>
                        <a:t>            </a:t>
                      </a:r>
                      <a:r>
                        <a:rPr lang="pt-BR" sz="2400" dirty="0"/>
                        <a:t>República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436">
                <a:tc>
                  <a:txBody>
                    <a:bodyPr/>
                    <a:lstStyle/>
                    <a:p>
                      <a:endParaRPr lang="pt-BR" dirty="0"/>
                    </a:p>
                    <a:p>
                      <a:pPr algn="ctr"/>
                      <a:r>
                        <a:rPr lang="pt-BR" dirty="0"/>
                        <a:t>         </a:t>
                      </a:r>
                      <a:r>
                        <a:rPr lang="pt-BR" b="1" dirty="0"/>
                        <a:t>Parlamentarista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  <a:p>
                      <a:pPr algn="ctr"/>
                      <a:r>
                        <a:rPr lang="pt-BR" b="1" dirty="0"/>
                        <a:t>Parlamentarista</a:t>
                      </a:r>
                    </a:p>
                    <a:p>
                      <a:pPr algn="ctr"/>
                      <a:endParaRPr lang="pt-BR" b="1" dirty="0"/>
                    </a:p>
                    <a:p>
                      <a:pPr algn="ctr"/>
                      <a:r>
                        <a:rPr lang="pt-BR" b="1" dirty="0"/>
                        <a:t>Presidencialista</a:t>
                      </a:r>
                    </a:p>
                    <a:p>
                      <a:pPr algn="ctr"/>
                      <a:endParaRPr lang="pt-BR" b="1" dirty="0"/>
                    </a:p>
                    <a:p>
                      <a:pPr algn="ctr"/>
                      <a:endParaRPr lang="pt-BR" b="1" dirty="0"/>
                    </a:p>
                    <a:p>
                      <a:pPr algn="ctr"/>
                      <a:r>
                        <a:rPr lang="pt-BR" b="1" dirty="0"/>
                        <a:t>Formas Mistas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88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38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/>
              <a:t>2012 – </a:t>
            </a:r>
          </a:p>
          <a:p>
            <a:r>
              <a:rPr lang="pt-BR" dirty="0"/>
              <a:t>45 monarquias entre os 192 estados membros da ONU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534434"/>
            <a:ext cx="9172575" cy="4910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32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3"/>
          <p:cNvSpPr>
            <a:spLocks noChangeShapeType="1"/>
          </p:cNvSpPr>
          <p:nvPr/>
        </p:nvSpPr>
        <p:spPr bwMode="auto">
          <a:xfrm>
            <a:off x="457200" y="990600"/>
            <a:ext cx="8991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395288"/>
            <a:ext cx="8915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Teoria das Formas de Governo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Aristóteles</a:t>
            </a: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150971"/>
              </p:ext>
            </p:extLst>
          </p:nvPr>
        </p:nvGraphicFramePr>
        <p:xfrm>
          <a:off x="1651000" y="2348879"/>
          <a:ext cx="6470352" cy="3706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6008">
                <a:tc>
                  <a:txBody>
                    <a:bodyPr/>
                    <a:lstStyle/>
                    <a:p>
                      <a:endParaRPr lang="pt-BR" sz="2000" dirty="0"/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Quem governa?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  <a:p>
                      <a:r>
                        <a:rPr lang="pt-BR" sz="2000" dirty="0"/>
                        <a:t>Como ?</a:t>
                      </a:r>
                    </a:p>
                    <a:p>
                      <a:r>
                        <a:rPr lang="pt-BR" sz="2000" dirty="0"/>
                        <a:t>Positiva</a:t>
                      </a:r>
                      <a:r>
                        <a:rPr lang="pt-BR" sz="2000" baseline="0" dirty="0"/>
                        <a:t> </a:t>
                      </a:r>
                      <a:endParaRPr lang="pt-BR" sz="2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  <a:p>
                      <a:r>
                        <a:rPr lang="pt-BR" sz="2000" dirty="0"/>
                        <a:t>Como? </a:t>
                      </a:r>
                    </a:p>
                    <a:p>
                      <a:r>
                        <a:rPr lang="pt-BR" sz="2000" dirty="0"/>
                        <a:t>Negativa 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252">
                <a:tc>
                  <a:txBody>
                    <a:bodyPr/>
                    <a:lstStyle/>
                    <a:p>
                      <a:endParaRPr lang="pt-BR" b="1" dirty="0"/>
                    </a:p>
                    <a:p>
                      <a:r>
                        <a:rPr lang="pt-BR" b="1" dirty="0"/>
                        <a:t>Um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Monarquia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Tirania 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252">
                <a:tc>
                  <a:txBody>
                    <a:bodyPr/>
                    <a:lstStyle/>
                    <a:p>
                      <a:endParaRPr lang="pt-BR" b="1" dirty="0"/>
                    </a:p>
                    <a:p>
                      <a:r>
                        <a:rPr lang="pt-BR" b="1" dirty="0"/>
                        <a:t>Poucos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Aristocracia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Oligarquia 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252">
                <a:tc>
                  <a:txBody>
                    <a:bodyPr/>
                    <a:lstStyle/>
                    <a:p>
                      <a:endParaRPr lang="pt-BR" b="1" dirty="0"/>
                    </a:p>
                    <a:p>
                      <a:r>
                        <a:rPr lang="pt-BR" b="1" dirty="0"/>
                        <a:t>Muitos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República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Democracia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384</Words>
  <Application>Microsoft Office PowerPoint</Application>
  <PresentationFormat>Papel A4 (210 x 297 mm)</PresentationFormat>
  <Paragraphs>198</Paragraphs>
  <Slides>15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Estrutura padrão</vt:lpstr>
      <vt:lpstr> FORMAS DE GOVERNO:  quem governa?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Parlamentarismo Executivo dual / interdependência de Poderes </vt:lpstr>
      <vt:lpstr>Apresentação do PowerPoint</vt:lpstr>
      <vt:lpstr>Apresentação do PowerPoint</vt:lpstr>
      <vt:lpstr>Apresentação do PowerPoint</vt:lpstr>
    </vt:vector>
  </TitlesOfParts>
  <Company>Expert Treinamento S/C Ltda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EDUARDO LACAZ</dc:creator>
  <cp:lastModifiedBy>Nina Ranieri</cp:lastModifiedBy>
  <cp:revision>170</cp:revision>
  <cp:lastPrinted>2002-04-22T00:32:58Z</cp:lastPrinted>
  <dcterms:created xsi:type="dcterms:W3CDTF">2002-01-20T21:32:24Z</dcterms:created>
  <dcterms:modified xsi:type="dcterms:W3CDTF">2023-06-08T15:48:15Z</dcterms:modified>
</cp:coreProperties>
</file>