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1" r:id="rId3"/>
    <p:sldId id="302" r:id="rId4"/>
    <p:sldId id="303" r:id="rId5"/>
    <p:sldId id="304" r:id="rId6"/>
    <p:sldId id="280" r:id="rId7"/>
    <p:sldId id="421" r:id="rId8"/>
    <p:sldId id="422" r:id="rId9"/>
    <p:sldId id="423" r:id="rId10"/>
    <p:sldId id="28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39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9197-7977-5AF7-5AAC-02833617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51353-2F14-BF4B-385E-D23AFD6F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B519-C3C2-5445-9916-0BB43EDB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30D4-6573-F5C9-D5ED-DB936483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F13F5-2641-20A1-375C-4BAC2B9E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2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BBFE-C33A-DEF0-734D-6AF8A083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33394-F26D-301D-9036-B8FD25ECB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AA95-B972-DBCB-8184-F3C91970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1D320-D928-9EA6-821C-3166DC56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2C5FC-E48D-0824-B215-756D9076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23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8C8A2-30E9-1423-76BA-6251FAD2C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830B5-3698-FCC6-775A-0958C63E9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1C38C-C287-2E56-E530-B3565AA1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696C-5432-9D21-F8A5-47FEA1E4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35FDF-990A-8B06-C76C-5D36DB65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13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9E42-B741-9178-E367-3D0EF8AE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050F-E1C1-CDEE-7285-34F176E5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C299B-8C24-8F53-055A-D188CB68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B22E-B580-02BB-523B-427F6223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67DD-6B5F-0C6A-6AED-00705261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3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90D-D516-D31B-3D98-BC9E1838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8CD6-4201-E3BE-F579-BB347064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3A0C-3DAF-6E3D-539D-1B1742F2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A29C-A7C1-7471-C577-CD03435A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8905-B98C-D7E1-8657-C57D85C5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20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F67C-DF1A-22FF-72E8-174DFC35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417E-E295-56C0-9ABF-3951EB60A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74FB6-F9E5-6DBB-B0F3-6021A4184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D61C5-BBD6-89F8-7530-1EE61233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CE783-AED2-6841-7CE6-FC7EFB12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58D2F-4F94-8BD2-2835-F67A1C91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8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65E4-1DD1-B3E7-4857-8CD1C7C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0355-C270-BE7A-6E01-EE36D3F7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4E7C2-9C1D-6A0A-DE21-60BC9EC7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69912-85DA-F3D3-36A3-8F0506D87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24429-2F1D-99E7-5F85-3FE123E73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86AE0-0E01-5983-8075-66AE7AB2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93279-E8BD-96E6-C6BB-90A6E4CB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A2789-8DFB-AD22-6871-5A303D1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13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19A7-4D59-D6AB-F809-985ACAA3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7DF60-0D26-8069-A6C7-EA9E034C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3F2E8-0CFF-3EC6-F449-6295EEB6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E373A-5790-89B3-A0E1-949C96F4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0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8E186-D4CF-8D50-DA05-5AD2A26F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DF42D-49AC-F520-87B3-6A06EC8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C36A4-8FBA-AFA7-8CF8-CC21B6DB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3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F9B7-5C40-0FA0-BC2E-71A62B6E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2856-2B0B-B6CC-4471-01E224E5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7A370-CCDC-7C6A-D9C9-83FF56BDF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E7C0F-0BD5-261C-FF4B-F623FF95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B2522-06A5-F188-BC8E-F36FBE16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64CF5-AC97-71BF-D067-330414D5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7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C90A-E0CA-6B48-BBD5-14C1AAC8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6C6A2-8A08-3F51-0AA0-B23AA4A8A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04603-9830-F9A4-C4EE-8D2CF6656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8B68-E838-BAE9-60F2-9E3B6BB2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5B155-2D47-83DC-47DF-93057D6C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9B491-B94F-94BA-BEE1-520E2F1A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9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6D4F0-669F-C5B1-17A3-51B9092E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AC97B-3922-9D1A-7EAD-B8979B00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9BBC3-80B5-034B-BECC-EB18548F4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B6A4-BE3A-46AA-8F80-ED6E2A1C0307}" type="datetimeFigureOut">
              <a:rPr lang="pt-BR" smtClean="0"/>
              <a:t>11/02/2024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43F8D-15F0-9C78-AC9A-276C079F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E0ED-C09E-D8EB-802F-6C583209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19AF-6C93-4286-9BBA-91997C00E07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4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elio Salgado\Desktop\Brasão  FMRP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69875"/>
            <a:ext cx="1295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C:\Users\Helio Salgado\Desktop\Brasão USP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104775"/>
            <a:ext cx="14668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19175" y="2349500"/>
            <a:ext cx="10153650" cy="27352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altLang="pt-BR" b="1" kern="0" dirty="0"/>
              <a:t> </a:t>
            </a:r>
            <a:r>
              <a:rPr lang="pt-BR" altLang="pt-BR" b="1" i="1" kern="0" dirty="0"/>
              <a:t>“TILT  TEST”</a:t>
            </a:r>
          </a:p>
          <a:p>
            <a:pPr eaLnBrk="1" hangingPunct="1">
              <a:defRPr/>
            </a:pPr>
            <a:endParaRPr lang="pt-BR" altLang="pt-BR" kern="0" dirty="0"/>
          </a:p>
          <a:p>
            <a:pPr eaLnBrk="1" hangingPunct="1">
              <a:defRPr/>
            </a:pPr>
            <a:r>
              <a:rPr lang="pt-BR" altLang="pt-BR" sz="2400" b="1" kern="0" dirty="0">
                <a:cs typeface="Arial" panose="020B0604020202020204" pitchFamily="34" charset="0"/>
              </a:rPr>
              <a:t>RESULTADOS   OBTIDOS   EM   AULA   PRÁTICA</a:t>
            </a:r>
          </a:p>
          <a:p>
            <a:pPr eaLnBrk="1" hangingPunct="1">
              <a:defRPr/>
            </a:pPr>
            <a:endParaRPr lang="pt-BR" altLang="pt-BR" sz="2400" b="1" kern="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2400" b="1" kern="0" dirty="0">
                <a:cs typeface="Arial" panose="020B0604020202020204" pitchFamily="34" charset="0"/>
              </a:rPr>
              <a:t>ANÁLISE   NO   DOMÍNIO   DO   TEMPO</a:t>
            </a:r>
          </a:p>
        </p:txBody>
      </p:sp>
    </p:spTree>
    <p:extLst>
      <p:ext uri="{BB962C8B-B14F-4D97-AF65-F5344CB8AC3E}">
        <p14:creationId xmlns:p14="http://schemas.microsoft.com/office/powerpoint/2010/main" val="349704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620713"/>
            <a:ext cx="7245350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2" descr="C:\Users\Helio Salgado\Desktop\Brasão  FMRP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0" y="319378"/>
            <a:ext cx="1133705" cy="150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 descr="C:\Users\Helio Salgado\Desktop\Brasão USP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63" y="104775"/>
            <a:ext cx="14668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tângulo 2"/>
          <p:cNvSpPr>
            <a:spLocks noChangeArrowheads="1"/>
          </p:cNvSpPr>
          <p:nvPr/>
        </p:nvSpPr>
        <p:spPr bwMode="auto">
          <a:xfrm>
            <a:off x="5362575" y="115888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 MÓDULO 8</a:t>
            </a: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940157" y="5794624"/>
            <a:ext cx="2311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FIM  DA  AULA</a:t>
            </a:r>
          </a:p>
        </p:txBody>
      </p:sp>
    </p:spTree>
    <p:extLst>
      <p:ext uri="{BB962C8B-B14F-4D97-AF65-F5344CB8AC3E}">
        <p14:creationId xmlns:p14="http://schemas.microsoft.com/office/powerpoint/2010/main" val="67692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/>
          </p:cNvGraphicFramePr>
          <p:nvPr/>
        </p:nvGraphicFramePr>
        <p:xfrm>
          <a:off x="4835525" y="1516669"/>
          <a:ext cx="5428677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7800975" imgH="4057464" progId="Excel.Chart.8">
                  <p:embed/>
                </p:oleObj>
              </mc:Choice>
              <mc:Fallback>
                <p:oleObj name="Gráfico" r:id="rId2" imgW="7800975" imgH="4057464" progId="Excel.Chart.8">
                  <p:embed/>
                  <p:pic>
                    <p:nvPicPr>
                      <p:cNvPr id="3993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1516669"/>
                        <a:ext cx="5428677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/>
          </p:cNvGraphicFramePr>
          <p:nvPr/>
        </p:nvGraphicFramePr>
        <p:xfrm>
          <a:off x="4837113" y="4185501"/>
          <a:ext cx="5428677" cy="267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4" imgW="7810338" imgH="4067175" progId="Excel.Chart.8">
                  <p:embed/>
                </p:oleObj>
              </mc:Choice>
              <mc:Fallback>
                <p:oleObj name="Gráfico" r:id="rId4" imgW="7810338" imgH="4067175" progId="Excel.Chart.8">
                  <p:embed/>
                  <p:pic>
                    <p:nvPicPr>
                      <p:cNvPr id="3993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185501"/>
                        <a:ext cx="5428677" cy="2670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9788" y="1363598"/>
            <a:ext cx="2528887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800" b="1" cap="all" dirty="0"/>
              <a:t>Basal</a:t>
            </a:r>
          </a:p>
        </p:txBody>
      </p:sp>
      <p:pic>
        <p:nvPicPr>
          <p:cNvPr id="39941" name="Picture 5" descr="BASAL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8360" r="4459" b="82501"/>
          <a:stretch>
            <a:fillRect/>
          </a:stretch>
        </p:blipFill>
        <p:spPr bwMode="auto">
          <a:xfrm>
            <a:off x="4750993" y="520180"/>
            <a:ext cx="5437793" cy="76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7067550" y="273579"/>
            <a:ext cx="0" cy="179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8326320" y="245298"/>
            <a:ext cx="0" cy="179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9944" name="Agrupar 1"/>
          <p:cNvGrpSpPr>
            <a:grpSpLocks/>
          </p:cNvGrpSpPr>
          <p:nvPr/>
        </p:nvGrpSpPr>
        <p:grpSpPr bwMode="auto">
          <a:xfrm>
            <a:off x="263525" y="2060575"/>
            <a:ext cx="4248150" cy="2039938"/>
            <a:chOff x="1524000" y="1125538"/>
            <a:chExt cx="3276600" cy="1222375"/>
          </a:xfrm>
        </p:grpSpPr>
        <p:pic>
          <p:nvPicPr>
            <p:cNvPr id="39946" name="Picture 6" descr="BASAL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30183" r="51949" b="57919"/>
            <a:stretch>
              <a:fillRect/>
            </a:stretch>
          </p:blipFill>
          <p:spPr bwMode="auto">
            <a:xfrm>
              <a:off x="1524000" y="1125538"/>
              <a:ext cx="3276600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1790700" y="1725613"/>
              <a:ext cx="2892425" cy="3333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39945" name="CaixaDeTexto 3"/>
          <p:cNvSpPr txBox="1">
            <a:spLocks noChangeArrowheads="1"/>
          </p:cNvSpPr>
          <p:nvPr/>
        </p:nvSpPr>
        <p:spPr bwMode="auto">
          <a:xfrm>
            <a:off x="263525" y="5157788"/>
            <a:ext cx="409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RESULTADOS  DE  AULA  PRÁTICA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445319-E5B8-9876-93D0-97C314AFAFAA}"/>
              </a:ext>
            </a:extLst>
          </p:cNvPr>
          <p:cNvSpPr txBox="1"/>
          <p:nvPr/>
        </p:nvSpPr>
        <p:spPr>
          <a:xfrm>
            <a:off x="7202083" y="1"/>
            <a:ext cx="9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129206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/>
          </p:cNvGraphicFramePr>
          <p:nvPr/>
        </p:nvGraphicFramePr>
        <p:xfrm>
          <a:off x="4819651" y="1800524"/>
          <a:ext cx="5219700" cy="240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7801145" imgH="4057650" progId="Excel.Chart.8">
                  <p:embed/>
                </p:oleObj>
              </mc:Choice>
              <mc:Fallback>
                <p:oleObj name="Gráfico" r:id="rId2" imgW="7801145" imgH="4057650" progId="Excel.Chart.8">
                  <p:embed/>
                  <p:pic>
                    <p:nvPicPr>
                      <p:cNvPr id="4096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1" y="1800524"/>
                        <a:ext cx="5219700" cy="2400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/>
          </p:cNvGraphicFramePr>
          <p:nvPr/>
        </p:nvGraphicFramePr>
        <p:xfrm>
          <a:off x="4819651" y="4204352"/>
          <a:ext cx="5219700" cy="269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4" imgW="7810338" imgH="4067175" progId="Excel.Chart.8">
                  <p:embed/>
                </p:oleObj>
              </mc:Choice>
              <mc:Fallback>
                <p:oleObj name="Gráfico" r:id="rId4" imgW="7810338" imgH="4067175" progId="Excel.Chart.8">
                  <p:embed/>
                  <p:pic>
                    <p:nvPicPr>
                      <p:cNvPr id="4096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1" y="4204352"/>
                        <a:ext cx="5219700" cy="2697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 descr="TILT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8360" r="4790" b="82501"/>
          <a:stretch>
            <a:fillRect/>
          </a:stretch>
        </p:blipFill>
        <p:spPr bwMode="auto">
          <a:xfrm>
            <a:off x="4421188" y="944796"/>
            <a:ext cx="5561010" cy="7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980388" y="1432874"/>
            <a:ext cx="2588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000" b="1" i="1" dirty="0"/>
              <a:t>TILT  TEST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8157820" y="688355"/>
            <a:ext cx="0" cy="179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9426016" y="669306"/>
            <a:ext cx="0" cy="179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0968" name="Agrupar 1"/>
          <p:cNvGrpSpPr>
            <a:grpSpLocks/>
          </p:cNvGrpSpPr>
          <p:nvPr/>
        </p:nvGrpSpPr>
        <p:grpSpPr bwMode="auto">
          <a:xfrm>
            <a:off x="214313" y="2276475"/>
            <a:ext cx="4445000" cy="1657350"/>
            <a:chOff x="214183" y="1772816"/>
            <a:chExt cx="4445431" cy="1656184"/>
          </a:xfrm>
        </p:grpSpPr>
        <p:pic>
          <p:nvPicPr>
            <p:cNvPr id="40970" name="Picture 5" descr="TILT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" t="30199" r="51939" b="57915"/>
            <a:stretch>
              <a:fillRect/>
            </a:stretch>
          </p:blipFill>
          <p:spPr bwMode="auto">
            <a:xfrm>
              <a:off x="214183" y="1772816"/>
              <a:ext cx="4445431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Rectangle 9"/>
            <p:cNvSpPr>
              <a:spLocks noChangeArrowheads="1"/>
            </p:cNvSpPr>
            <p:nvPr/>
          </p:nvSpPr>
          <p:spPr bwMode="auto">
            <a:xfrm>
              <a:off x="479376" y="2564904"/>
              <a:ext cx="4032448" cy="4320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40969" name="CaixaDeTexto 9"/>
          <p:cNvSpPr txBox="1">
            <a:spLocks noChangeArrowheads="1"/>
          </p:cNvSpPr>
          <p:nvPr/>
        </p:nvSpPr>
        <p:spPr bwMode="auto">
          <a:xfrm>
            <a:off x="263525" y="4941888"/>
            <a:ext cx="409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RESULTADOS  DE  AULA  PRÁTICA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35B8AB3-ACF4-9BF0-CF1E-37D7BD3C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794" y="265518"/>
            <a:ext cx="1684893" cy="3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b="1" i="1" dirty="0"/>
              <a:t>TILT  TEST</a:t>
            </a:r>
          </a:p>
        </p:txBody>
      </p:sp>
    </p:spTree>
    <p:extLst>
      <p:ext uri="{BB962C8B-B14F-4D97-AF65-F5344CB8AC3E}">
        <p14:creationId xmlns:p14="http://schemas.microsoft.com/office/powerpoint/2010/main" val="370120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/>
          </p:cNvGraphicFramePr>
          <p:nvPr/>
        </p:nvGraphicFramePr>
        <p:xfrm>
          <a:off x="4835525" y="1800522"/>
          <a:ext cx="5430265" cy="233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7801145" imgH="4057650" progId="Excel.Chart.8">
                  <p:embed/>
                </p:oleObj>
              </mc:Choice>
              <mc:Fallback>
                <p:oleObj name="Gráfico" r:id="rId2" imgW="7801145" imgH="4057650" progId="Excel.Chart.8">
                  <p:embed/>
                  <p:pic>
                    <p:nvPicPr>
                      <p:cNvPr id="4198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1800522"/>
                        <a:ext cx="5430265" cy="2336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/>
          </p:cNvGraphicFramePr>
          <p:nvPr/>
        </p:nvGraphicFramePr>
        <p:xfrm>
          <a:off x="4833938" y="4157221"/>
          <a:ext cx="5431852" cy="268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4" imgW="7810338" imgH="4067175" progId="Excel.Chart.8">
                  <p:embed/>
                </p:oleObj>
              </mc:Choice>
              <mc:Fallback>
                <p:oleObj name="Gráfico" r:id="rId4" imgW="7810338" imgH="4067175" progId="Excel.Chart.8">
                  <p:embed/>
                  <p:pic>
                    <p:nvPicPr>
                      <p:cNvPr id="4198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4157221"/>
                        <a:ext cx="5431852" cy="2689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4" descr="POS_TILT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8360" r="4506" b="82501"/>
          <a:stretch>
            <a:fillRect/>
          </a:stretch>
        </p:blipFill>
        <p:spPr bwMode="auto">
          <a:xfrm>
            <a:off x="4359275" y="916448"/>
            <a:ext cx="5849364" cy="8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72619" y="1362868"/>
            <a:ext cx="2446894" cy="371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800" b="1" cap="all" dirty="0"/>
              <a:t>Pós </a:t>
            </a:r>
            <a:r>
              <a:rPr lang="en-US" altLang="pt-BR" sz="1800" b="1" i="1" cap="all" dirty="0"/>
              <a:t>Tilt TEST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9643324" y="660075"/>
            <a:ext cx="0" cy="179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10157674" y="650645"/>
            <a:ext cx="0" cy="179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1992" name="Agrupar 1"/>
          <p:cNvGrpSpPr>
            <a:grpSpLocks/>
          </p:cNvGrpSpPr>
          <p:nvPr/>
        </p:nvGrpSpPr>
        <p:grpSpPr bwMode="auto">
          <a:xfrm>
            <a:off x="334963" y="2425700"/>
            <a:ext cx="3960812" cy="1866900"/>
            <a:chOff x="695400" y="3052872"/>
            <a:chExt cx="3267075" cy="1219200"/>
          </a:xfrm>
        </p:grpSpPr>
        <p:pic>
          <p:nvPicPr>
            <p:cNvPr id="41994" name="Picture 5" descr="POS_TILT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" t="30199" r="51939" b="57915"/>
            <a:stretch>
              <a:fillRect/>
            </a:stretch>
          </p:blipFill>
          <p:spPr bwMode="auto">
            <a:xfrm>
              <a:off x="695400" y="3052872"/>
              <a:ext cx="32670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Rectangle 9"/>
            <p:cNvSpPr>
              <a:spLocks noChangeArrowheads="1"/>
            </p:cNvSpPr>
            <p:nvPr/>
          </p:nvSpPr>
          <p:spPr bwMode="auto">
            <a:xfrm>
              <a:off x="962100" y="3656600"/>
              <a:ext cx="2892425" cy="3333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41993" name="CaixaDeTexto 10"/>
          <p:cNvSpPr txBox="1">
            <a:spLocks noChangeArrowheads="1"/>
          </p:cNvSpPr>
          <p:nvPr/>
        </p:nvSpPr>
        <p:spPr bwMode="auto">
          <a:xfrm>
            <a:off x="263525" y="4941888"/>
            <a:ext cx="409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RESULTADOS  DE  AULA  PRÁTICA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8CFCD770-AF1E-A1BA-B34A-36CBE2E9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180" y="214368"/>
            <a:ext cx="19771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600" b="1" cap="all" dirty="0"/>
              <a:t>Pós </a:t>
            </a:r>
            <a:r>
              <a:rPr lang="en-US" altLang="pt-BR" sz="1600" b="1" i="1" cap="all" dirty="0"/>
              <a:t>Tilt TEST</a:t>
            </a:r>
          </a:p>
        </p:txBody>
      </p:sp>
    </p:spTree>
    <p:extLst>
      <p:ext uri="{BB962C8B-B14F-4D97-AF65-F5344CB8AC3E}">
        <p14:creationId xmlns:p14="http://schemas.microsoft.com/office/powerpoint/2010/main" val="38893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Helio Salgado\Desktop\Brasão  FMRP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69875"/>
            <a:ext cx="1295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C:\Users\Helio Salgado\Desktop\Brasão USP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104775"/>
            <a:ext cx="14668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19175" y="1989138"/>
            <a:ext cx="10153650" cy="27352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altLang="pt-BR" b="1" kern="0" dirty="0"/>
              <a:t> </a:t>
            </a:r>
            <a:r>
              <a:rPr lang="pt-BR" altLang="pt-BR" b="1" i="1" kern="0" dirty="0"/>
              <a:t>“TILT  TEST”</a:t>
            </a:r>
          </a:p>
          <a:p>
            <a:pPr eaLnBrk="1" hangingPunct="1">
              <a:defRPr/>
            </a:pPr>
            <a:endParaRPr lang="pt-BR" altLang="pt-BR" kern="0" dirty="0"/>
          </a:p>
          <a:p>
            <a:pPr eaLnBrk="1" hangingPunct="1">
              <a:defRPr/>
            </a:pPr>
            <a:r>
              <a:rPr lang="pt-BR" altLang="pt-BR" sz="2400" b="1" kern="0" dirty="0">
                <a:cs typeface="Arial" panose="020B0604020202020204" pitchFamily="34" charset="0"/>
              </a:rPr>
              <a:t>RESULTADOS   OBTIDOS   EM   AULA   PRÁTICA</a:t>
            </a:r>
          </a:p>
          <a:p>
            <a:pPr eaLnBrk="1" hangingPunct="1">
              <a:defRPr/>
            </a:pPr>
            <a:endParaRPr lang="pt-BR" altLang="pt-BR" sz="2400" b="1" kern="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2400" b="1" kern="0" dirty="0">
                <a:cs typeface="Arial" panose="020B0604020202020204" pitchFamily="34" charset="0"/>
              </a:rPr>
              <a:t>ANÁLISE   NO   DOMÍNIO   DA    FREQUÊNCIA</a:t>
            </a:r>
          </a:p>
        </p:txBody>
      </p:sp>
    </p:spTree>
    <p:extLst>
      <p:ext uri="{BB962C8B-B14F-4D97-AF65-F5344CB8AC3E}">
        <p14:creationId xmlns:p14="http://schemas.microsoft.com/office/powerpoint/2010/main" val="101629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851025" y="466725"/>
            <a:ext cx="8388350" cy="4767263"/>
            <a:chOff x="206" y="294"/>
            <a:chExt cx="5284" cy="3003"/>
          </a:xfrm>
        </p:grpSpPr>
        <p:sp>
          <p:nvSpPr>
            <p:cNvPr id="44036" name="Text Box 3"/>
            <p:cNvSpPr txBox="1">
              <a:spLocks noChangeArrowheads="1"/>
            </p:cNvSpPr>
            <p:nvPr/>
          </p:nvSpPr>
          <p:spPr bwMode="auto">
            <a:xfrm>
              <a:off x="2543" y="294"/>
              <a:ext cx="6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000" b="1" i="1"/>
                <a:t>BASAL</a:t>
              </a:r>
            </a:p>
          </p:txBody>
        </p:sp>
        <p:pic>
          <p:nvPicPr>
            <p:cNvPr id="44037" name="Picture 4" descr="BASAL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" t="63687" r="2841" b="6773"/>
            <a:stretch>
              <a:fillRect/>
            </a:stretch>
          </p:blipFill>
          <p:spPr bwMode="auto">
            <a:xfrm>
              <a:off x="206" y="935"/>
              <a:ext cx="5284" cy="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Rectangle 5"/>
            <p:cNvSpPr>
              <a:spLocks noChangeArrowheads="1"/>
            </p:cNvSpPr>
            <p:nvPr/>
          </p:nvSpPr>
          <p:spPr bwMode="auto">
            <a:xfrm>
              <a:off x="350" y="2931"/>
              <a:ext cx="340" cy="3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44039" name="Rectangle 6"/>
            <p:cNvSpPr>
              <a:spLocks noChangeArrowheads="1"/>
            </p:cNvSpPr>
            <p:nvPr/>
          </p:nvSpPr>
          <p:spPr bwMode="auto">
            <a:xfrm>
              <a:off x="1867" y="3178"/>
              <a:ext cx="340" cy="1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44040" name="Rectangle 7"/>
            <p:cNvSpPr>
              <a:spLocks noChangeArrowheads="1"/>
            </p:cNvSpPr>
            <p:nvPr/>
          </p:nvSpPr>
          <p:spPr bwMode="auto">
            <a:xfrm>
              <a:off x="2401" y="2932"/>
              <a:ext cx="249" cy="2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44041" name="Rectangle 8"/>
            <p:cNvSpPr>
              <a:spLocks noChangeArrowheads="1"/>
            </p:cNvSpPr>
            <p:nvPr/>
          </p:nvSpPr>
          <p:spPr bwMode="auto">
            <a:xfrm>
              <a:off x="3085" y="2930"/>
              <a:ext cx="340" cy="3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44042" name="Rectangle 9"/>
            <p:cNvSpPr>
              <a:spLocks noChangeArrowheads="1"/>
            </p:cNvSpPr>
            <p:nvPr/>
          </p:nvSpPr>
          <p:spPr bwMode="auto">
            <a:xfrm>
              <a:off x="4602" y="3177"/>
              <a:ext cx="340" cy="1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44043" name="Rectangle 10"/>
            <p:cNvSpPr>
              <a:spLocks noChangeArrowheads="1"/>
            </p:cNvSpPr>
            <p:nvPr/>
          </p:nvSpPr>
          <p:spPr bwMode="auto">
            <a:xfrm>
              <a:off x="5136" y="2931"/>
              <a:ext cx="249" cy="2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136996" y="5910606"/>
            <a:ext cx="5686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b="1" kern="0" dirty="0">
                <a:latin typeface="Arial" panose="020B0604020202020204" pitchFamily="34" charset="0"/>
                <a:cs typeface="Arial" panose="020B0604020202020204" pitchFamily="34" charset="0"/>
              </a:rPr>
              <a:t> RESULTADOS   OBTIDOS   EM   AULA   PRÁTICA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860551" y="476250"/>
            <a:ext cx="8378825" cy="4757738"/>
            <a:chOff x="212" y="300"/>
            <a:chExt cx="5278" cy="2997"/>
          </a:xfrm>
        </p:grpSpPr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2648" y="300"/>
              <a:ext cx="4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b="1" i="1"/>
                <a:t>TILT</a:t>
              </a:r>
            </a:p>
          </p:txBody>
        </p:sp>
        <p:pic>
          <p:nvPicPr>
            <p:cNvPr id="35844" name="Picture 4" descr="TILT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" t="63680" r="2861" b="6757"/>
            <a:stretch>
              <a:fillRect/>
            </a:stretch>
          </p:blipFill>
          <p:spPr bwMode="auto">
            <a:xfrm>
              <a:off x="212" y="935"/>
              <a:ext cx="5278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50" y="2931"/>
              <a:ext cx="340" cy="3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1867" y="3178"/>
              <a:ext cx="340" cy="1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401" y="2932"/>
              <a:ext cx="249" cy="2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3085" y="2930"/>
              <a:ext cx="340" cy="3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4602" y="3177"/>
              <a:ext cx="340" cy="1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5136" y="2931"/>
              <a:ext cx="249" cy="2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</p:spTree>
    <p:extLst>
      <p:ext uri="{BB962C8B-B14F-4D97-AF65-F5344CB8AC3E}">
        <p14:creationId xmlns:p14="http://schemas.microsoft.com/office/powerpoint/2010/main" val="120051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226"/>
          <p:cNvGrpSpPr>
            <a:grpSpLocks/>
          </p:cNvGrpSpPr>
          <p:nvPr/>
        </p:nvGrpSpPr>
        <p:grpSpPr bwMode="auto">
          <a:xfrm>
            <a:off x="1860551" y="538164"/>
            <a:ext cx="8378825" cy="4695825"/>
            <a:chOff x="212" y="339"/>
            <a:chExt cx="5278" cy="2958"/>
          </a:xfrm>
        </p:grpSpPr>
        <p:pic>
          <p:nvPicPr>
            <p:cNvPr id="36867" name="Picture 3" descr="POS_TILT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" t="63680" r="2861" b="6757"/>
            <a:stretch>
              <a:fillRect/>
            </a:stretch>
          </p:blipFill>
          <p:spPr bwMode="auto">
            <a:xfrm>
              <a:off x="212" y="935"/>
              <a:ext cx="5278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2475" y="339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b="1" i="1"/>
                <a:t>PÓS-TILT</a:t>
              </a:r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350" y="2931"/>
              <a:ext cx="340" cy="3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1867" y="3178"/>
              <a:ext cx="340" cy="1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401" y="2932"/>
              <a:ext cx="249" cy="2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085" y="2930"/>
              <a:ext cx="340" cy="3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4602" y="3177"/>
              <a:ext cx="340" cy="1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5136" y="2931"/>
              <a:ext cx="249" cy="2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</p:spTree>
    <p:extLst>
      <p:ext uri="{BB962C8B-B14F-4D97-AF65-F5344CB8AC3E}">
        <p14:creationId xmlns:p14="http://schemas.microsoft.com/office/powerpoint/2010/main" val="248325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DAC0C3-23F9-C98A-9F8D-7AF9911AA57D}"/>
              </a:ext>
            </a:extLst>
          </p:cNvPr>
          <p:cNvGrpSpPr/>
          <p:nvPr/>
        </p:nvGrpSpPr>
        <p:grpSpPr>
          <a:xfrm>
            <a:off x="1994798" y="905321"/>
            <a:ext cx="8202405" cy="5444918"/>
            <a:chOff x="1811338" y="-77788"/>
            <a:chExt cx="8567737" cy="6935789"/>
          </a:xfrm>
        </p:grpSpPr>
        <p:graphicFrame>
          <p:nvGraphicFramePr>
            <p:cNvPr id="3789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054535"/>
                </p:ext>
              </p:extLst>
            </p:nvPr>
          </p:nvGraphicFramePr>
          <p:xfrm>
            <a:off x="1811338" y="-77788"/>
            <a:ext cx="3924300" cy="2335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2" imgW="7581900" imgH="4486275" progId="Excel.Chart.8">
                    <p:embed/>
                  </p:oleObj>
                </mc:Choice>
                <mc:Fallback>
                  <p:oleObj name="Gráfico" r:id="rId2" imgW="7581900" imgH="4486275" progId="Excel.Chart.8">
                    <p:embed/>
                    <p:pic>
                      <p:nvPicPr>
                        <p:cNvPr id="3789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1338" y="-77788"/>
                          <a:ext cx="3924300" cy="2335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0793041"/>
                </p:ext>
              </p:extLst>
            </p:nvPr>
          </p:nvGraphicFramePr>
          <p:xfrm>
            <a:off x="6456363" y="0"/>
            <a:ext cx="3922712" cy="225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4" imgW="7581900" imgH="4419600" progId="Excel.Chart.8">
                    <p:embed/>
                  </p:oleObj>
                </mc:Choice>
                <mc:Fallback>
                  <p:oleObj name="Gráfico" r:id="rId4" imgW="7581900" imgH="4419600" progId="Excel.Chart.8">
                    <p:embed/>
                    <p:pic>
                      <p:nvPicPr>
                        <p:cNvPr id="378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6363" y="0"/>
                          <a:ext cx="3922712" cy="225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5202215"/>
                </p:ext>
              </p:extLst>
            </p:nvPr>
          </p:nvGraphicFramePr>
          <p:xfrm>
            <a:off x="1811338" y="2492375"/>
            <a:ext cx="39243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6" imgW="7581900" imgH="4048125" progId="Excel.Chart.8">
                    <p:embed/>
                  </p:oleObj>
                </mc:Choice>
                <mc:Fallback>
                  <p:oleObj name="Gráfico" r:id="rId6" imgW="7581900" imgH="4048125" progId="Excel.Chart.8">
                    <p:embed/>
                    <p:pic>
                      <p:nvPicPr>
                        <p:cNvPr id="3789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1338" y="2492375"/>
                          <a:ext cx="3924300" cy="211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338914"/>
                </p:ext>
              </p:extLst>
            </p:nvPr>
          </p:nvGraphicFramePr>
          <p:xfrm>
            <a:off x="6454775" y="2492376"/>
            <a:ext cx="3924300" cy="210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8" imgW="7581900" imgH="4010025" progId="Excel.Chart.8">
                    <p:embed/>
                  </p:oleObj>
                </mc:Choice>
                <mc:Fallback>
                  <p:oleObj name="Gráfico" r:id="rId8" imgW="7581900" imgH="4010025" progId="Excel.Chart.8">
                    <p:embed/>
                    <p:pic>
                      <p:nvPicPr>
                        <p:cNvPr id="378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4775" y="2492376"/>
                          <a:ext cx="3924300" cy="210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545937"/>
                </p:ext>
              </p:extLst>
            </p:nvPr>
          </p:nvGraphicFramePr>
          <p:xfrm>
            <a:off x="1811339" y="4762500"/>
            <a:ext cx="3851275" cy="207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10" imgW="7581900" imgH="4057650" progId="Excel.Chart.8">
                    <p:embed/>
                  </p:oleObj>
                </mc:Choice>
                <mc:Fallback>
                  <p:oleObj name="Gráfico" r:id="rId10" imgW="7581900" imgH="4057650" progId="Excel.Chart.8">
                    <p:embed/>
                    <p:pic>
                      <p:nvPicPr>
                        <p:cNvPr id="3789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1339" y="4762500"/>
                          <a:ext cx="3851275" cy="207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011817"/>
                </p:ext>
              </p:extLst>
            </p:nvPr>
          </p:nvGraphicFramePr>
          <p:xfrm>
            <a:off x="6456363" y="4710114"/>
            <a:ext cx="3922712" cy="214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12" imgW="7581900" imgH="4010025" progId="Excel.Chart.8">
                    <p:embed/>
                  </p:oleObj>
                </mc:Choice>
                <mc:Fallback>
                  <p:oleObj name="Gráfico" r:id="rId12" imgW="7581900" imgH="4010025" progId="Excel.Chart.8">
                    <p:embed/>
                    <p:pic>
                      <p:nvPicPr>
                        <p:cNvPr id="3789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6363" y="4710114"/>
                          <a:ext cx="3922712" cy="2147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1A96C9-C728-3E8B-4682-E0C08FD9608F}"/>
              </a:ext>
            </a:extLst>
          </p:cNvPr>
          <p:cNvSpPr txBox="1"/>
          <p:nvPr/>
        </p:nvSpPr>
        <p:spPr>
          <a:xfrm>
            <a:off x="3015381" y="198785"/>
            <a:ext cx="616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SÉRIES  TEMPORAIS  E  HISTOGRAMAS  DE  DISTRIBUIÇÃO </a:t>
            </a:r>
          </a:p>
        </p:txBody>
      </p:sp>
    </p:spTree>
    <p:extLst>
      <p:ext uri="{BB962C8B-B14F-4D97-AF65-F5344CB8AC3E}">
        <p14:creationId xmlns:p14="http://schemas.microsoft.com/office/powerpoint/2010/main" val="287989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75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Gráfico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Helio Cesar Salgado</dc:creator>
  <cp:lastModifiedBy>Helio Cesar Salgado</cp:lastModifiedBy>
  <cp:revision>3</cp:revision>
  <dcterms:created xsi:type="dcterms:W3CDTF">2024-02-11T11:52:42Z</dcterms:created>
  <dcterms:modified xsi:type="dcterms:W3CDTF">2024-02-11T12:42:02Z</dcterms:modified>
</cp:coreProperties>
</file>