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9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72" r:id="rId11"/>
    <p:sldId id="267" r:id="rId12"/>
    <p:sldId id="265" r:id="rId13"/>
    <p:sldId id="268" r:id="rId14"/>
    <p:sldId id="278" r:id="rId15"/>
    <p:sldId id="269" r:id="rId16"/>
    <p:sldId id="275" r:id="rId17"/>
    <p:sldId id="276" r:id="rId18"/>
    <p:sldId id="273" r:id="rId19"/>
    <p:sldId id="274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9FC"/>
    <a:srgbClr val="C7E2FD"/>
    <a:srgbClr val="FF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4DC4E-56C2-4BAE-BAE9-83CCB3E86506}" type="doc">
      <dgm:prSet loTypeId="urn:microsoft.com/office/officeart/2005/8/layout/arrow6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625F9591-6C77-4E20-8C2E-E183CDFEA813}">
      <dgm:prSet phldrT="[Texto]" custT="1"/>
      <dgm:spPr/>
      <dgm:t>
        <a:bodyPr/>
        <a:lstStyle/>
        <a:p>
          <a:r>
            <a:rPr lang="pt-BR" sz="2000" b="1" dirty="0" smtClean="0"/>
            <a:t>Impactos secundários </a:t>
          </a:r>
          <a:r>
            <a:rPr lang="pt-BR" sz="2000" b="1" dirty="0" smtClean="0">
              <a:sym typeface="Wingdings" panose="05000000000000000000" pitchFamily="2" charset="2"/>
            </a:rPr>
            <a:t></a:t>
          </a:r>
          <a:r>
            <a:rPr lang="pt-BR" sz="2000" dirty="0" smtClean="0">
              <a:solidFill>
                <a:schemeClr val="tx1"/>
              </a:solidFill>
            </a:rPr>
            <a:t>Aqueles que surgem de uma ação, </a:t>
          </a:r>
          <a:r>
            <a:rPr lang="pt-BR" sz="2000" dirty="0" smtClean="0"/>
            <a:t>mas </a:t>
          </a:r>
          <a:r>
            <a:rPr lang="pt-BR" sz="2000" dirty="0" smtClean="0">
              <a:solidFill>
                <a:schemeClr val="tx1"/>
              </a:solidFill>
            </a:rPr>
            <a:t>que</a:t>
          </a:r>
          <a:r>
            <a:rPr lang="pt-BR" sz="2000" dirty="0" smtClean="0"/>
            <a:t> </a:t>
          </a:r>
          <a:r>
            <a:rPr lang="pt-BR" sz="2000" b="1" dirty="0" smtClean="0"/>
            <a:t>não</a:t>
          </a:r>
          <a:r>
            <a:rPr lang="pt-BR" sz="2000" dirty="0" smtClean="0"/>
            <a:t> são iniciados diretamente por ela</a:t>
          </a:r>
          <a:endParaRPr lang="pt-BR" sz="2000" dirty="0"/>
        </a:p>
      </dgm:t>
    </dgm:pt>
    <dgm:pt modelId="{C405CD01-8033-4B80-AB80-866B6F8F3D51}" type="sibTrans" cxnId="{00211362-FBEB-48C5-8794-99F080A01653}">
      <dgm:prSet/>
      <dgm:spPr/>
      <dgm:t>
        <a:bodyPr/>
        <a:lstStyle/>
        <a:p>
          <a:endParaRPr lang="pt-BR"/>
        </a:p>
      </dgm:t>
    </dgm:pt>
    <dgm:pt modelId="{59E2EB03-F0D5-442A-B3CF-67CC4EB93060}" type="parTrans" cxnId="{00211362-FBEB-48C5-8794-99F080A01653}">
      <dgm:prSet/>
      <dgm:spPr/>
      <dgm:t>
        <a:bodyPr/>
        <a:lstStyle/>
        <a:p>
          <a:endParaRPr lang="pt-BR"/>
        </a:p>
      </dgm:t>
    </dgm:pt>
    <dgm:pt modelId="{19940F9D-EB4A-4870-97F3-32C0F361C8B0}">
      <dgm:prSet phldrT="[Texto]" custT="1"/>
      <dgm:spPr/>
      <dgm:t>
        <a:bodyPr/>
        <a:lstStyle/>
        <a:p>
          <a:r>
            <a:rPr lang="pt-BR" sz="1800" dirty="0" smtClean="0">
              <a:solidFill>
                <a:schemeClr val="tx1"/>
              </a:solidFill>
            </a:rPr>
            <a:t>Qualquer </a:t>
          </a:r>
          <a:r>
            <a:rPr lang="pt-BR" sz="1800" b="1" dirty="0" smtClean="0"/>
            <a:t>efeito</a:t>
          </a:r>
          <a:r>
            <a:rPr lang="pt-BR" sz="1800" dirty="0" smtClean="0"/>
            <a:t> </a:t>
          </a:r>
          <a:r>
            <a:rPr lang="pt-BR" sz="1800" dirty="0" smtClean="0">
              <a:solidFill>
                <a:schemeClr val="tx1"/>
              </a:solidFill>
            </a:rPr>
            <a:t>sobre o ambiente biofísico ou socioeconômico que tenha como </a:t>
          </a:r>
          <a:r>
            <a:rPr lang="pt-BR" sz="1800" dirty="0" smtClean="0"/>
            <a:t>causa direta uma ação da atividade proposta </a:t>
          </a:r>
          <a:r>
            <a:rPr lang="pt-BR" sz="1800" dirty="0" smtClean="0">
              <a:sym typeface="Wingdings" panose="05000000000000000000" pitchFamily="2" charset="2"/>
            </a:rPr>
            <a:t> </a:t>
          </a:r>
          <a:r>
            <a:rPr lang="pt-BR" sz="1800" b="1" dirty="0" smtClean="0"/>
            <a:t>impacto primário</a:t>
          </a:r>
          <a:r>
            <a:rPr lang="pt-BR" sz="1800" dirty="0" smtClean="0"/>
            <a:t> </a:t>
          </a:r>
          <a:r>
            <a:rPr lang="pt-BR" sz="1800" dirty="0" smtClean="0">
              <a:solidFill>
                <a:schemeClr val="tx1"/>
              </a:solidFill>
            </a:rPr>
            <a:t>ou de primeira ordem</a:t>
          </a:r>
          <a:endParaRPr lang="pt-BR" sz="1800" dirty="0">
            <a:solidFill>
              <a:schemeClr val="tx1"/>
            </a:solidFill>
          </a:endParaRPr>
        </a:p>
      </dgm:t>
    </dgm:pt>
    <dgm:pt modelId="{741B07D2-2EDB-4906-9DBA-834A2F5E222A}" type="sibTrans" cxnId="{543E4478-FBDD-45BC-AF42-B55374270F61}">
      <dgm:prSet/>
      <dgm:spPr/>
      <dgm:t>
        <a:bodyPr/>
        <a:lstStyle/>
        <a:p>
          <a:endParaRPr lang="pt-BR"/>
        </a:p>
      </dgm:t>
    </dgm:pt>
    <dgm:pt modelId="{8485F3EE-2CDA-4F4B-B083-B3A7F2C8BC92}" type="parTrans" cxnId="{543E4478-FBDD-45BC-AF42-B55374270F61}">
      <dgm:prSet/>
      <dgm:spPr/>
      <dgm:t>
        <a:bodyPr/>
        <a:lstStyle/>
        <a:p>
          <a:endParaRPr lang="pt-BR"/>
        </a:p>
      </dgm:t>
    </dgm:pt>
    <dgm:pt modelId="{8387E4F8-749A-4B3E-A780-DD1723AABECC}" type="pres">
      <dgm:prSet presAssocID="{1604DC4E-56C2-4BAE-BAE9-83CCB3E8650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DAD4F35-27EC-465B-8C07-15B876F48EB0}" type="pres">
      <dgm:prSet presAssocID="{1604DC4E-56C2-4BAE-BAE9-83CCB3E86506}" presName="ribbon" presStyleLbl="node1" presStyleIdx="0" presStyleCnt="1" custLinFactNeighborY="-698"/>
      <dgm:spPr/>
      <dgm:t>
        <a:bodyPr/>
        <a:lstStyle/>
        <a:p>
          <a:endParaRPr lang="pt-BR"/>
        </a:p>
      </dgm:t>
    </dgm:pt>
    <dgm:pt modelId="{BA5C0A24-0879-4A18-BA81-3ABB4EF5EB3C}" type="pres">
      <dgm:prSet presAssocID="{1604DC4E-56C2-4BAE-BAE9-83CCB3E86506}" presName="leftArrowText" presStyleLbl="node1" presStyleIdx="0" presStyleCnt="1" custScaleX="122540" custLinFactNeighborX="-3384" custLinFactNeighborY="142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C11E39-E050-4445-9308-EFDB5390C9B2}" type="pres">
      <dgm:prSet presAssocID="{1604DC4E-56C2-4BAE-BAE9-83CCB3E86506}" presName="rightArrowText" presStyleLbl="node1" presStyleIdx="0" presStyleCnt="1" custScaleX="11417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0211362-FBEB-48C5-8794-99F080A01653}" srcId="{1604DC4E-56C2-4BAE-BAE9-83CCB3E86506}" destId="{625F9591-6C77-4E20-8C2E-E183CDFEA813}" srcOrd="1" destOrd="0" parTransId="{59E2EB03-F0D5-442A-B3CF-67CC4EB93060}" sibTransId="{C405CD01-8033-4B80-AB80-866B6F8F3D51}"/>
    <dgm:cxn modelId="{5EE21764-6249-4547-B85B-B5F1892EB633}" type="presOf" srcId="{1604DC4E-56C2-4BAE-BAE9-83CCB3E86506}" destId="{8387E4F8-749A-4B3E-A780-DD1723AABECC}" srcOrd="0" destOrd="0" presId="urn:microsoft.com/office/officeart/2005/8/layout/arrow6"/>
    <dgm:cxn modelId="{EDA802EC-D58F-4770-946A-2CB374273D31}" type="presOf" srcId="{19940F9D-EB4A-4870-97F3-32C0F361C8B0}" destId="{BA5C0A24-0879-4A18-BA81-3ABB4EF5EB3C}" srcOrd="0" destOrd="0" presId="urn:microsoft.com/office/officeart/2005/8/layout/arrow6"/>
    <dgm:cxn modelId="{543E4478-FBDD-45BC-AF42-B55374270F61}" srcId="{1604DC4E-56C2-4BAE-BAE9-83CCB3E86506}" destId="{19940F9D-EB4A-4870-97F3-32C0F361C8B0}" srcOrd="0" destOrd="0" parTransId="{8485F3EE-2CDA-4F4B-B083-B3A7F2C8BC92}" sibTransId="{741B07D2-2EDB-4906-9DBA-834A2F5E222A}"/>
    <dgm:cxn modelId="{A7ABF929-96BB-40B5-B189-01047DBFCC82}" type="presOf" srcId="{625F9591-6C77-4E20-8C2E-E183CDFEA813}" destId="{F4C11E39-E050-4445-9308-EFDB5390C9B2}" srcOrd="0" destOrd="0" presId="urn:microsoft.com/office/officeart/2005/8/layout/arrow6"/>
    <dgm:cxn modelId="{BE7EFA12-711B-45DF-9BC1-57041A5B73F0}" type="presParOf" srcId="{8387E4F8-749A-4B3E-A780-DD1723AABECC}" destId="{5DAD4F35-27EC-465B-8C07-15B876F48EB0}" srcOrd="0" destOrd="0" presId="urn:microsoft.com/office/officeart/2005/8/layout/arrow6"/>
    <dgm:cxn modelId="{B9604FD0-7DF3-4B20-93B3-7451CF8EF450}" type="presParOf" srcId="{8387E4F8-749A-4B3E-A780-DD1723AABECC}" destId="{BA5C0A24-0879-4A18-BA81-3ABB4EF5EB3C}" srcOrd="1" destOrd="0" presId="urn:microsoft.com/office/officeart/2005/8/layout/arrow6"/>
    <dgm:cxn modelId="{3602A8D6-9BA6-4ED3-8AB7-3CF57542F246}" type="presParOf" srcId="{8387E4F8-749A-4B3E-A780-DD1723AABECC}" destId="{F4C11E39-E050-4445-9308-EFDB5390C9B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41E3B7-3F9E-47EF-A7C8-4F10E05B9E8A}" type="doc">
      <dgm:prSet loTypeId="urn:microsoft.com/office/officeart/2005/8/layout/gear1" loCatId="process" qsTypeId="urn:microsoft.com/office/officeart/2005/8/quickstyle/simple1" qsCatId="simple" csTypeId="urn:microsoft.com/office/officeart/2005/8/colors/accent6_3" csCatId="accent6" phldr="1"/>
      <dgm:spPr/>
    </dgm:pt>
    <dgm:pt modelId="{96B6183A-03C2-4392-B7D8-305518A823A7}">
      <dgm:prSet phldrT="[Texto]" custT="1"/>
      <dgm:spPr/>
      <dgm:t>
        <a:bodyPr/>
        <a:lstStyle/>
        <a:p>
          <a:r>
            <a:rPr lang="pt-BR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Condições consequentes, efeitos e med. mitigadoras</a:t>
          </a:r>
          <a:endParaRPr lang="pt-BR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7E6E3D-6784-4557-B7A6-5D5046BF8EB6}" type="parTrans" cxnId="{F2263059-6F1F-4BAD-8F17-64B89B0D8A01}">
      <dgm:prSet/>
      <dgm:spPr/>
      <dgm:t>
        <a:bodyPr/>
        <a:lstStyle/>
        <a:p>
          <a:endParaRPr lang="pt-BR"/>
        </a:p>
      </dgm:t>
    </dgm:pt>
    <dgm:pt modelId="{06D0EE49-07B9-45AA-8D4A-BFDBD6C24BF1}" type="sibTrans" cxnId="{F2263059-6F1F-4BAD-8F17-64B89B0D8A01}">
      <dgm:prSet/>
      <dgm:spPr/>
      <dgm:t>
        <a:bodyPr/>
        <a:lstStyle/>
        <a:p>
          <a:endParaRPr lang="pt-BR"/>
        </a:p>
      </dgm:t>
    </dgm:pt>
    <dgm:pt modelId="{9317FF7A-F0B7-4D95-B650-549073036908}">
      <dgm:prSet phldrT="[Texto]" custT="1"/>
      <dgm:spPr/>
      <dgm:t>
        <a:bodyPr/>
        <a:lstStyle/>
        <a:p>
          <a:r>
            <a:rPr lang="pt-BR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Mudanças da condição inicial</a:t>
          </a:r>
          <a:endParaRPr lang="pt-BR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D4E0DA-3528-4798-93D8-F6A245B21536}" type="parTrans" cxnId="{12FE635E-B9F9-49F8-AD34-F5C1646436B6}">
      <dgm:prSet/>
      <dgm:spPr/>
      <dgm:t>
        <a:bodyPr/>
        <a:lstStyle/>
        <a:p>
          <a:endParaRPr lang="pt-BR"/>
        </a:p>
      </dgm:t>
    </dgm:pt>
    <dgm:pt modelId="{955EE217-7F22-420F-A098-9CFE569035B6}" type="sibTrans" cxnId="{12FE635E-B9F9-49F8-AD34-F5C1646436B6}">
      <dgm:prSet/>
      <dgm:spPr/>
      <dgm:t>
        <a:bodyPr/>
        <a:lstStyle/>
        <a:p>
          <a:endParaRPr lang="pt-BR"/>
        </a:p>
      </dgm:t>
    </dgm:pt>
    <dgm:pt modelId="{CBBBF1D4-36FC-41D5-8EA2-5BC12A5EA4AA}">
      <dgm:prSet phldrT="[Texto]" custT="1"/>
      <dgm:spPr/>
      <dgm:t>
        <a:bodyPr/>
        <a:lstStyle/>
        <a:p>
          <a:r>
            <a: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Ações do </a:t>
          </a:r>
          <a:r>
            <a:rPr lang="pt-BR" sz="1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Empreend</a:t>
          </a:r>
          <a:r>
            <a: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pt-B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AA40D6-2BB0-48E2-8163-D0F619725CF7}" type="parTrans" cxnId="{3580DF6C-2809-4E5B-B1C0-DFE48AB68FA6}">
      <dgm:prSet/>
      <dgm:spPr/>
      <dgm:t>
        <a:bodyPr/>
        <a:lstStyle/>
        <a:p>
          <a:endParaRPr lang="pt-BR"/>
        </a:p>
      </dgm:t>
    </dgm:pt>
    <dgm:pt modelId="{67C1EE35-AA13-461F-8EB9-2D06D3317DBA}" type="sibTrans" cxnId="{3580DF6C-2809-4E5B-B1C0-DFE48AB68FA6}">
      <dgm:prSet/>
      <dgm:spPr/>
      <dgm:t>
        <a:bodyPr/>
        <a:lstStyle/>
        <a:p>
          <a:endParaRPr lang="pt-BR"/>
        </a:p>
      </dgm:t>
    </dgm:pt>
    <dgm:pt modelId="{6F1AA53A-C329-40A7-B008-5A5F07AB40BE}" type="pres">
      <dgm:prSet presAssocID="{A541E3B7-3F9E-47EF-A7C8-4F10E05B9E8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F6B3D59-560C-425B-B0D7-FEFC0C265A69}" type="pres">
      <dgm:prSet presAssocID="{96B6183A-03C2-4392-B7D8-305518A823A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916D3A-F0E7-4952-B0A9-9C86BBCB000D}" type="pres">
      <dgm:prSet presAssocID="{96B6183A-03C2-4392-B7D8-305518A823A7}" presName="gear1srcNode" presStyleLbl="node1" presStyleIdx="0" presStyleCnt="3"/>
      <dgm:spPr/>
      <dgm:t>
        <a:bodyPr/>
        <a:lstStyle/>
        <a:p>
          <a:endParaRPr lang="pt-BR"/>
        </a:p>
      </dgm:t>
    </dgm:pt>
    <dgm:pt modelId="{B57DA5D7-6DB3-4B89-856A-EDE72586D3E3}" type="pres">
      <dgm:prSet presAssocID="{96B6183A-03C2-4392-B7D8-305518A823A7}" presName="gear1dstNode" presStyleLbl="node1" presStyleIdx="0" presStyleCnt="3"/>
      <dgm:spPr/>
      <dgm:t>
        <a:bodyPr/>
        <a:lstStyle/>
        <a:p>
          <a:endParaRPr lang="pt-BR"/>
        </a:p>
      </dgm:t>
    </dgm:pt>
    <dgm:pt modelId="{021CD406-BCBE-44E9-A916-3CC7A3EB7B1E}" type="pres">
      <dgm:prSet presAssocID="{9317FF7A-F0B7-4D95-B650-549073036908}" presName="gear2" presStyleLbl="node1" presStyleIdx="1" presStyleCnt="3" custLinFactNeighborX="-1318" custLinFactNeighborY="-263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76AB9E-A223-4BDB-A8AB-849EDCABE4BC}" type="pres">
      <dgm:prSet presAssocID="{9317FF7A-F0B7-4D95-B650-549073036908}" presName="gear2srcNode" presStyleLbl="node1" presStyleIdx="1" presStyleCnt="3"/>
      <dgm:spPr/>
      <dgm:t>
        <a:bodyPr/>
        <a:lstStyle/>
        <a:p>
          <a:endParaRPr lang="pt-BR"/>
        </a:p>
      </dgm:t>
    </dgm:pt>
    <dgm:pt modelId="{F72A9E31-80EA-4356-BF97-61F0387E3574}" type="pres">
      <dgm:prSet presAssocID="{9317FF7A-F0B7-4D95-B650-549073036908}" presName="gear2dstNode" presStyleLbl="node1" presStyleIdx="1" presStyleCnt="3"/>
      <dgm:spPr/>
      <dgm:t>
        <a:bodyPr/>
        <a:lstStyle/>
        <a:p>
          <a:endParaRPr lang="pt-BR"/>
        </a:p>
      </dgm:t>
    </dgm:pt>
    <dgm:pt modelId="{D6F01B40-1F8F-4D6C-B689-BFAAFEE5B90D}" type="pres">
      <dgm:prSet presAssocID="{CBBBF1D4-36FC-41D5-8EA2-5BC12A5EA4AA}" presName="gear3" presStyleLbl="node1" presStyleIdx="2" presStyleCnt="3"/>
      <dgm:spPr/>
      <dgm:t>
        <a:bodyPr/>
        <a:lstStyle/>
        <a:p>
          <a:endParaRPr lang="pt-BR"/>
        </a:p>
      </dgm:t>
    </dgm:pt>
    <dgm:pt modelId="{5580250E-86D1-4B96-A888-326100939DD5}" type="pres">
      <dgm:prSet presAssocID="{CBBBF1D4-36FC-41D5-8EA2-5BC12A5EA4A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462CA1-3557-4E28-8161-C6650DFACC05}" type="pres">
      <dgm:prSet presAssocID="{CBBBF1D4-36FC-41D5-8EA2-5BC12A5EA4AA}" presName="gear3srcNode" presStyleLbl="node1" presStyleIdx="2" presStyleCnt="3"/>
      <dgm:spPr/>
      <dgm:t>
        <a:bodyPr/>
        <a:lstStyle/>
        <a:p>
          <a:endParaRPr lang="pt-BR"/>
        </a:p>
      </dgm:t>
    </dgm:pt>
    <dgm:pt modelId="{7C64D7B3-2BD7-4609-9498-1DCCCD7D0D77}" type="pres">
      <dgm:prSet presAssocID="{CBBBF1D4-36FC-41D5-8EA2-5BC12A5EA4AA}" presName="gear3dstNode" presStyleLbl="node1" presStyleIdx="2" presStyleCnt="3"/>
      <dgm:spPr/>
      <dgm:t>
        <a:bodyPr/>
        <a:lstStyle/>
        <a:p>
          <a:endParaRPr lang="pt-BR"/>
        </a:p>
      </dgm:t>
    </dgm:pt>
    <dgm:pt modelId="{6BDFF282-E2CF-4F56-973C-5C98C91BD2B9}" type="pres">
      <dgm:prSet presAssocID="{06D0EE49-07B9-45AA-8D4A-BFDBD6C24BF1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13E4CDE2-6097-44E6-B782-A075978AB4AD}" type="pres">
      <dgm:prSet presAssocID="{955EE217-7F22-420F-A098-9CFE569035B6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85D9D4B2-F182-4D9A-934D-D4C3B4209AEF}" type="pres">
      <dgm:prSet presAssocID="{67C1EE35-AA13-461F-8EB9-2D06D3317DBA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A6BCA60B-07D9-4326-B622-8AF3FF067336}" type="presOf" srcId="{9317FF7A-F0B7-4D95-B650-549073036908}" destId="{F72A9E31-80EA-4356-BF97-61F0387E3574}" srcOrd="2" destOrd="0" presId="urn:microsoft.com/office/officeart/2005/8/layout/gear1"/>
    <dgm:cxn modelId="{ED785853-B01E-4A12-9C2B-7D74DB3D6315}" type="presOf" srcId="{96B6183A-03C2-4392-B7D8-305518A823A7}" destId="{B57DA5D7-6DB3-4B89-856A-EDE72586D3E3}" srcOrd="2" destOrd="0" presId="urn:microsoft.com/office/officeart/2005/8/layout/gear1"/>
    <dgm:cxn modelId="{B742612E-43D1-41A3-90BA-6384AA03626A}" type="presOf" srcId="{CBBBF1D4-36FC-41D5-8EA2-5BC12A5EA4AA}" destId="{5580250E-86D1-4B96-A888-326100939DD5}" srcOrd="1" destOrd="0" presId="urn:microsoft.com/office/officeart/2005/8/layout/gear1"/>
    <dgm:cxn modelId="{5F558F12-1778-4A5D-BC5E-FF58F5AA4938}" type="presOf" srcId="{CBBBF1D4-36FC-41D5-8EA2-5BC12A5EA4AA}" destId="{9A462CA1-3557-4E28-8161-C6650DFACC05}" srcOrd="2" destOrd="0" presId="urn:microsoft.com/office/officeart/2005/8/layout/gear1"/>
    <dgm:cxn modelId="{241154FC-B8E1-4D37-A478-591CCA45729C}" type="presOf" srcId="{955EE217-7F22-420F-A098-9CFE569035B6}" destId="{13E4CDE2-6097-44E6-B782-A075978AB4AD}" srcOrd="0" destOrd="0" presId="urn:microsoft.com/office/officeart/2005/8/layout/gear1"/>
    <dgm:cxn modelId="{12FE635E-B9F9-49F8-AD34-F5C1646436B6}" srcId="{A541E3B7-3F9E-47EF-A7C8-4F10E05B9E8A}" destId="{9317FF7A-F0B7-4D95-B650-549073036908}" srcOrd="1" destOrd="0" parTransId="{C7D4E0DA-3528-4798-93D8-F6A245B21536}" sibTransId="{955EE217-7F22-420F-A098-9CFE569035B6}"/>
    <dgm:cxn modelId="{B96A325D-382B-4DAA-9315-FB39C021E182}" type="presOf" srcId="{CBBBF1D4-36FC-41D5-8EA2-5BC12A5EA4AA}" destId="{D6F01B40-1F8F-4D6C-B689-BFAAFEE5B90D}" srcOrd="0" destOrd="0" presId="urn:microsoft.com/office/officeart/2005/8/layout/gear1"/>
    <dgm:cxn modelId="{74F0A01F-7E15-4E3B-944D-F5CFDBF43034}" type="presOf" srcId="{06D0EE49-07B9-45AA-8D4A-BFDBD6C24BF1}" destId="{6BDFF282-E2CF-4F56-973C-5C98C91BD2B9}" srcOrd="0" destOrd="0" presId="urn:microsoft.com/office/officeart/2005/8/layout/gear1"/>
    <dgm:cxn modelId="{813F37DA-71AB-420E-A51F-4EED3F8CFA7B}" type="presOf" srcId="{A541E3B7-3F9E-47EF-A7C8-4F10E05B9E8A}" destId="{6F1AA53A-C329-40A7-B008-5A5F07AB40BE}" srcOrd="0" destOrd="0" presId="urn:microsoft.com/office/officeart/2005/8/layout/gear1"/>
    <dgm:cxn modelId="{89BB72FA-CD42-4B37-8B0B-F76F095424AB}" type="presOf" srcId="{9317FF7A-F0B7-4D95-B650-549073036908}" destId="{BF76AB9E-A223-4BDB-A8AB-849EDCABE4BC}" srcOrd="1" destOrd="0" presId="urn:microsoft.com/office/officeart/2005/8/layout/gear1"/>
    <dgm:cxn modelId="{3580DF6C-2809-4E5B-B1C0-DFE48AB68FA6}" srcId="{A541E3B7-3F9E-47EF-A7C8-4F10E05B9E8A}" destId="{CBBBF1D4-36FC-41D5-8EA2-5BC12A5EA4AA}" srcOrd="2" destOrd="0" parTransId="{E4AA40D6-2BB0-48E2-8163-D0F619725CF7}" sibTransId="{67C1EE35-AA13-461F-8EB9-2D06D3317DBA}"/>
    <dgm:cxn modelId="{F1B8270C-182D-40B0-910B-4853AA5E95D3}" type="presOf" srcId="{67C1EE35-AA13-461F-8EB9-2D06D3317DBA}" destId="{85D9D4B2-F182-4D9A-934D-D4C3B4209AEF}" srcOrd="0" destOrd="0" presId="urn:microsoft.com/office/officeart/2005/8/layout/gear1"/>
    <dgm:cxn modelId="{C7AB0D35-42BA-440A-ADC1-03A3F132B733}" type="presOf" srcId="{CBBBF1D4-36FC-41D5-8EA2-5BC12A5EA4AA}" destId="{7C64D7B3-2BD7-4609-9498-1DCCCD7D0D77}" srcOrd="3" destOrd="0" presId="urn:microsoft.com/office/officeart/2005/8/layout/gear1"/>
    <dgm:cxn modelId="{02A7D653-BD87-4EFE-9EF8-15EAA0074E55}" type="presOf" srcId="{96B6183A-03C2-4392-B7D8-305518A823A7}" destId="{06916D3A-F0E7-4952-B0A9-9C86BBCB000D}" srcOrd="1" destOrd="0" presId="urn:microsoft.com/office/officeart/2005/8/layout/gear1"/>
    <dgm:cxn modelId="{4F44F64B-C05D-497D-9A95-C8B4C19B4202}" type="presOf" srcId="{9317FF7A-F0B7-4D95-B650-549073036908}" destId="{021CD406-BCBE-44E9-A916-3CC7A3EB7B1E}" srcOrd="0" destOrd="0" presId="urn:microsoft.com/office/officeart/2005/8/layout/gear1"/>
    <dgm:cxn modelId="{F2263059-6F1F-4BAD-8F17-64B89B0D8A01}" srcId="{A541E3B7-3F9E-47EF-A7C8-4F10E05B9E8A}" destId="{96B6183A-03C2-4392-B7D8-305518A823A7}" srcOrd="0" destOrd="0" parTransId="{767E6E3D-6784-4557-B7A6-5D5046BF8EB6}" sibTransId="{06D0EE49-07B9-45AA-8D4A-BFDBD6C24BF1}"/>
    <dgm:cxn modelId="{603A79B1-3DF5-4279-85C6-088E16AB998C}" type="presOf" srcId="{96B6183A-03C2-4392-B7D8-305518A823A7}" destId="{7F6B3D59-560C-425B-B0D7-FEFC0C265A69}" srcOrd="0" destOrd="0" presId="urn:microsoft.com/office/officeart/2005/8/layout/gear1"/>
    <dgm:cxn modelId="{AC1D2156-7449-431F-88C6-902ABFBCA7D6}" type="presParOf" srcId="{6F1AA53A-C329-40A7-B008-5A5F07AB40BE}" destId="{7F6B3D59-560C-425B-B0D7-FEFC0C265A69}" srcOrd="0" destOrd="0" presId="urn:microsoft.com/office/officeart/2005/8/layout/gear1"/>
    <dgm:cxn modelId="{916C964B-201B-475F-8EC1-00C314F026EF}" type="presParOf" srcId="{6F1AA53A-C329-40A7-B008-5A5F07AB40BE}" destId="{06916D3A-F0E7-4952-B0A9-9C86BBCB000D}" srcOrd="1" destOrd="0" presId="urn:microsoft.com/office/officeart/2005/8/layout/gear1"/>
    <dgm:cxn modelId="{27621E2B-2275-4438-8341-6378379A026C}" type="presParOf" srcId="{6F1AA53A-C329-40A7-B008-5A5F07AB40BE}" destId="{B57DA5D7-6DB3-4B89-856A-EDE72586D3E3}" srcOrd="2" destOrd="0" presId="urn:microsoft.com/office/officeart/2005/8/layout/gear1"/>
    <dgm:cxn modelId="{13DDA3A7-4CCE-4CF3-A9ED-0493BAEF4F1C}" type="presParOf" srcId="{6F1AA53A-C329-40A7-B008-5A5F07AB40BE}" destId="{021CD406-BCBE-44E9-A916-3CC7A3EB7B1E}" srcOrd="3" destOrd="0" presId="urn:microsoft.com/office/officeart/2005/8/layout/gear1"/>
    <dgm:cxn modelId="{1241778D-CCDE-415F-8EF9-80D041A6983D}" type="presParOf" srcId="{6F1AA53A-C329-40A7-B008-5A5F07AB40BE}" destId="{BF76AB9E-A223-4BDB-A8AB-849EDCABE4BC}" srcOrd="4" destOrd="0" presId="urn:microsoft.com/office/officeart/2005/8/layout/gear1"/>
    <dgm:cxn modelId="{A300FD4B-DB54-41C1-BF27-24B7C22269C7}" type="presParOf" srcId="{6F1AA53A-C329-40A7-B008-5A5F07AB40BE}" destId="{F72A9E31-80EA-4356-BF97-61F0387E3574}" srcOrd="5" destOrd="0" presId="urn:microsoft.com/office/officeart/2005/8/layout/gear1"/>
    <dgm:cxn modelId="{1DCC8BB1-66DB-4D14-B4BA-3D79C79D1124}" type="presParOf" srcId="{6F1AA53A-C329-40A7-B008-5A5F07AB40BE}" destId="{D6F01B40-1F8F-4D6C-B689-BFAAFEE5B90D}" srcOrd="6" destOrd="0" presId="urn:microsoft.com/office/officeart/2005/8/layout/gear1"/>
    <dgm:cxn modelId="{55A92BC4-EB2C-4A7F-9194-7A310A32A272}" type="presParOf" srcId="{6F1AA53A-C329-40A7-B008-5A5F07AB40BE}" destId="{5580250E-86D1-4B96-A888-326100939DD5}" srcOrd="7" destOrd="0" presId="urn:microsoft.com/office/officeart/2005/8/layout/gear1"/>
    <dgm:cxn modelId="{CB9F4332-3820-410C-83CA-088EEC7311DC}" type="presParOf" srcId="{6F1AA53A-C329-40A7-B008-5A5F07AB40BE}" destId="{9A462CA1-3557-4E28-8161-C6650DFACC05}" srcOrd="8" destOrd="0" presId="urn:microsoft.com/office/officeart/2005/8/layout/gear1"/>
    <dgm:cxn modelId="{FD758726-6664-4F70-9719-ABCFD8C363F3}" type="presParOf" srcId="{6F1AA53A-C329-40A7-B008-5A5F07AB40BE}" destId="{7C64D7B3-2BD7-4609-9498-1DCCCD7D0D77}" srcOrd="9" destOrd="0" presId="urn:microsoft.com/office/officeart/2005/8/layout/gear1"/>
    <dgm:cxn modelId="{0A153849-A216-4C14-A558-964E213F6D9C}" type="presParOf" srcId="{6F1AA53A-C329-40A7-B008-5A5F07AB40BE}" destId="{6BDFF282-E2CF-4F56-973C-5C98C91BD2B9}" srcOrd="10" destOrd="0" presId="urn:microsoft.com/office/officeart/2005/8/layout/gear1"/>
    <dgm:cxn modelId="{79B436BB-F47A-4612-A803-30140DD332F3}" type="presParOf" srcId="{6F1AA53A-C329-40A7-B008-5A5F07AB40BE}" destId="{13E4CDE2-6097-44E6-B782-A075978AB4AD}" srcOrd="11" destOrd="0" presId="urn:microsoft.com/office/officeart/2005/8/layout/gear1"/>
    <dgm:cxn modelId="{07657ABE-903F-4107-AFA4-F1BC1A3E7EC5}" type="presParOf" srcId="{6F1AA53A-C329-40A7-B008-5A5F07AB40BE}" destId="{85D9D4B2-F182-4D9A-934D-D4C3B4209AE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D4F35-27EC-465B-8C07-15B876F48EB0}">
      <dsp:nvSpPr>
        <dsp:cNvPr id="0" name=""/>
        <dsp:cNvSpPr/>
      </dsp:nvSpPr>
      <dsp:spPr>
        <a:xfrm>
          <a:off x="0" y="1122295"/>
          <a:ext cx="10234421" cy="4093768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C0A24-0879-4A18-BA81-3ABB4EF5EB3C}">
      <dsp:nvSpPr>
        <dsp:cNvPr id="0" name=""/>
        <dsp:cNvSpPr/>
      </dsp:nvSpPr>
      <dsp:spPr>
        <a:xfrm>
          <a:off x="733212" y="1895903"/>
          <a:ext cx="4138616" cy="200594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</a:rPr>
            <a:t>Qualquer </a:t>
          </a:r>
          <a:r>
            <a:rPr lang="pt-BR" sz="1800" b="1" kern="1200" dirty="0" smtClean="0"/>
            <a:t>efeito</a:t>
          </a:r>
          <a:r>
            <a:rPr lang="pt-BR" sz="1800" kern="1200" dirty="0" smtClean="0"/>
            <a:t> </a:t>
          </a:r>
          <a:r>
            <a:rPr lang="pt-BR" sz="1800" kern="1200" dirty="0" smtClean="0">
              <a:solidFill>
                <a:schemeClr val="tx1"/>
              </a:solidFill>
            </a:rPr>
            <a:t>sobre o ambiente biofísico ou socioeconômico que tenha como </a:t>
          </a:r>
          <a:r>
            <a:rPr lang="pt-BR" sz="1800" kern="1200" dirty="0" smtClean="0"/>
            <a:t>causa direta uma ação da atividade proposta </a:t>
          </a:r>
          <a:r>
            <a:rPr lang="pt-BR" sz="1800" kern="1200" dirty="0" smtClean="0">
              <a:sym typeface="Wingdings" panose="05000000000000000000" pitchFamily="2" charset="2"/>
            </a:rPr>
            <a:t> </a:t>
          </a:r>
          <a:r>
            <a:rPr lang="pt-BR" sz="1800" b="1" kern="1200" dirty="0" smtClean="0"/>
            <a:t>impacto primário</a:t>
          </a:r>
          <a:r>
            <a:rPr lang="pt-BR" sz="1800" kern="1200" dirty="0" smtClean="0"/>
            <a:t> </a:t>
          </a:r>
          <a:r>
            <a:rPr lang="pt-BR" sz="1800" kern="1200" dirty="0" smtClean="0">
              <a:solidFill>
                <a:schemeClr val="tx1"/>
              </a:solidFill>
            </a:rPr>
            <a:t>ou de primeira ordem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733212" y="1895903"/>
        <a:ext cx="4138616" cy="2005946"/>
      </dsp:txXfrm>
    </dsp:sp>
    <dsp:sp modelId="{F4C11E39-E050-4445-9308-EFDB5390C9B2}">
      <dsp:nvSpPr>
        <dsp:cNvPr id="0" name=""/>
        <dsp:cNvSpPr/>
      </dsp:nvSpPr>
      <dsp:spPr>
        <a:xfrm>
          <a:off x="4834378" y="2522282"/>
          <a:ext cx="4557089" cy="200594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Impactos secundários </a:t>
          </a:r>
          <a:r>
            <a:rPr lang="pt-BR" sz="2000" b="1" kern="1200" dirty="0" smtClean="0">
              <a:sym typeface="Wingdings" panose="05000000000000000000" pitchFamily="2" charset="2"/>
            </a:rPr>
            <a:t></a:t>
          </a:r>
          <a:r>
            <a:rPr lang="pt-BR" sz="2000" kern="1200" dirty="0" smtClean="0">
              <a:solidFill>
                <a:schemeClr val="tx1"/>
              </a:solidFill>
            </a:rPr>
            <a:t>Aqueles que surgem de uma ação, </a:t>
          </a:r>
          <a:r>
            <a:rPr lang="pt-BR" sz="2000" kern="1200" dirty="0" smtClean="0"/>
            <a:t>mas </a:t>
          </a:r>
          <a:r>
            <a:rPr lang="pt-BR" sz="2000" kern="1200" dirty="0" smtClean="0">
              <a:solidFill>
                <a:schemeClr val="tx1"/>
              </a:solidFill>
            </a:rPr>
            <a:t>que</a:t>
          </a:r>
          <a:r>
            <a:rPr lang="pt-BR" sz="2000" kern="1200" dirty="0" smtClean="0"/>
            <a:t> </a:t>
          </a:r>
          <a:r>
            <a:rPr lang="pt-BR" sz="2000" b="1" kern="1200" dirty="0" smtClean="0"/>
            <a:t>não</a:t>
          </a:r>
          <a:r>
            <a:rPr lang="pt-BR" sz="2000" kern="1200" dirty="0" smtClean="0"/>
            <a:t> são iniciados diretamente por ela</a:t>
          </a:r>
          <a:endParaRPr lang="pt-BR" sz="2000" kern="1200" dirty="0"/>
        </a:p>
      </dsp:txBody>
      <dsp:txXfrm>
        <a:off x="4834378" y="2522282"/>
        <a:ext cx="4557089" cy="2005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B3D59-560C-425B-B0D7-FEFC0C265A69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Condições consequentes, efeitos e med. mitigadoras</a:t>
          </a:r>
          <a:endParaRPr lang="pt-BR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92232" y="3136513"/>
        <a:ext cx="1781934" cy="1531918"/>
      </dsp:txXfrm>
    </dsp:sp>
    <dsp:sp modelId="{021CD406-BCBE-44E9-A916-3CC7A3EB7B1E}">
      <dsp:nvSpPr>
        <dsp:cNvPr id="0" name=""/>
        <dsp:cNvSpPr/>
      </dsp:nvSpPr>
      <dsp:spPr>
        <a:xfrm>
          <a:off x="2030525" y="1676839"/>
          <a:ext cx="2167466" cy="2167466"/>
        </a:xfrm>
        <a:prstGeom prst="gear6">
          <a:avLst/>
        </a:prstGeom>
        <a:solidFill>
          <a:schemeClr val="accent6">
            <a:shade val="80000"/>
            <a:hueOff val="6098"/>
            <a:satOff val="-10175"/>
            <a:lumOff val="147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Mudanças da condição inicial</a:t>
          </a:r>
          <a:endParaRPr lang="pt-BR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6191" y="2225803"/>
        <a:ext cx="1076134" cy="1069538"/>
      </dsp:txXfrm>
    </dsp:sp>
    <dsp:sp modelId="{D6F01B40-1F8F-4D6C-B689-BFAAFEE5B90D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accent6">
            <a:shade val="80000"/>
            <a:hueOff val="12195"/>
            <a:satOff val="-20350"/>
            <a:lumOff val="29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Ações do </a:t>
          </a:r>
          <a:r>
            <a:rPr lang="pt-BR" sz="1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Empreend</a:t>
          </a:r>
          <a:r>
            <a:rPr lang="pt-BR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pt-BR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20700000">
        <a:off x="3738879" y="704426"/>
        <a:ext cx="1192106" cy="1192106"/>
      </dsp:txXfrm>
    </dsp:sp>
    <dsp:sp modelId="{6BDFF282-E2CF-4F56-973C-5C98C91BD2B9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4CDE2-6097-44E6-B782-A075978AB4AD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6105"/>
            <a:satOff val="-10000"/>
            <a:lumOff val="136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9D4B2-F182-4D9A-934D-D4C3B4209AEF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12209"/>
            <a:satOff val="-19999"/>
            <a:lumOff val="272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5DF1B-AB55-4C33-A274-1F8304E4D422}" type="datetimeFigureOut">
              <a:rPr lang="pt-BR" smtClean="0"/>
              <a:t>02/12/2015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7E289-5F95-4088-91FD-8D8C7FA1CF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4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identificação de impactos - realizada através de métodos específicos – deve considerar os impactos possíveis diante de todos os componentes ambientais, incluindo a avaliação de impactos diretos, indiretos, cumulativos e, adicionalmente, </a:t>
            </a:r>
            <a:r>
              <a:rPr lang="pt-BR" b="1" dirty="0" smtClean="0"/>
              <a:t>a possibilidade de interações entre os diferentes impactos e as diferentes fases</a:t>
            </a:r>
            <a:r>
              <a:rPr lang="pt-BR" dirty="0" smtClean="0"/>
              <a:t> de um projeto (MORRIS; THERIVEL, 2001).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7E289-5F95-4088-91FD-8D8C7FA1CFC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38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7E289-5F95-4088-91FD-8D8C7FA1CFC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72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 aplicação considera seis componentes ambientais para a identificação de impactos, sendo eles a água, o clima, as condições geofísicas, a biota, as condições de acesso e estéticas. O método de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Sorensen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começa com a identificação de causas potenciais de mudanças ambientais associadas à atividade proposta, utilizando um formato de matriz, sendo encerrada apenas quando a causa inicial de mudança tiver sido rastreada por todos os impactos subsequentes e mudanças nas condições ambientais, ou seja, até seus impactos finais (GLASSON et al., 2005).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7E289-5F95-4088-91FD-8D8C7FA1CFC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244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73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4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50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4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39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0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7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3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2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8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19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95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2393" y="4960137"/>
            <a:ext cx="7207619" cy="1463040"/>
          </a:xfrm>
        </p:spPr>
        <p:txBody>
          <a:bodyPr/>
          <a:lstStyle/>
          <a:p>
            <a:r>
              <a:rPr lang="pt-BR" dirty="0" smtClean="0"/>
              <a:t>Métodos de aia: </a:t>
            </a:r>
            <a:br>
              <a:rPr lang="pt-BR" dirty="0" smtClean="0"/>
            </a:br>
            <a:r>
              <a:rPr lang="pt-BR" b="1" dirty="0" smtClean="0"/>
              <a:t>rede de </a:t>
            </a:r>
            <a:r>
              <a:rPr lang="pt-BR" b="1" dirty="0" err="1" smtClean="0"/>
              <a:t>sorensen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80295" y="4960137"/>
            <a:ext cx="3895165" cy="1463040"/>
          </a:xfrm>
        </p:spPr>
        <p:txBody>
          <a:bodyPr/>
          <a:lstStyle/>
          <a:p>
            <a:pPr lvl="0" algn="r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pt-BR" sz="1600" b="1" dirty="0" smtClean="0">
                <a:solidFill>
                  <a:schemeClr val="accent2">
                    <a:lumMod val="50000"/>
                  </a:schemeClr>
                </a:solidFill>
              </a:rPr>
              <a:t>Fabia </a:t>
            </a:r>
            <a:r>
              <a:rPr lang="pt-BR" sz="1600" b="1" dirty="0" err="1" smtClean="0">
                <a:solidFill>
                  <a:schemeClr val="accent2">
                    <a:lumMod val="50000"/>
                  </a:schemeClr>
                </a:solidFill>
              </a:rPr>
              <a:t>Bozzola</a:t>
            </a:r>
            <a:r>
              <a:rPr lang="pt-BR" sz="1600" b="1" dirty="0" smtClean="0">
                <a:solidFill>
                  <a:schemeClr val="accent2">
                    <a:lumMod val="50000"/>
                  </a:schemeClr>
                </a:solidFill>
              </a:rPr>
              <a:t>, Fernanda </a:t>
            </a:r>
            <a:r>
              <a:rPr lang="pt-BR" sz="1600" b="1" dirty="0" err="1" smtClean="0">
                <a:solidFill>
                  <a:schemeClr val="accent2">
                    <a:lumMod val="50000"/>
                  </a:schemeClr>
                </a:solidFill>
              </a:rPr>
              <a:t>Veronez</a:t>
            </a:r>
            <a:r>
              <a:rPr lang="pt-BR" sz="1600" b="1" dirty="0" smtClean="0">
                <a:solidFill>
                  <a:schemeClr val="accent2">
                    <a:lumMod val="50000"/>
                  </a:schemeClr>
                </a:solidFill>
              </a:rPr>
              <a:t> e Joyce </a:t>
            </a:r>
            <a:r>
              <a:rPr lang="pt-BR" sz="1600" b="1" dirty="0">
                <a:solidFill>
                  <a:schemeClr val="accent2">
                    <a:lumMod val="50000"/>
                  </a:schemeClr>
                </a:solidFill>
              </a:rPr>
              <a:t>Celestino</a:t>
            </a:r>
          </a:p>
          <a:p>
            <a:pPr lvl="0" algn="r">
              <a:spcBef>
                <a:spcPts val="1000"/>
              </a:spcBef>
              <a:buClr>
                <a:srgbClr val="5FCBEF"/>
              </a:buClr>
              <a:buSzPct val="80000"/>
            </a:pPr>
            <a:endParaRPr lang="pt-BR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algn="r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pt-BR" sz="1600" b="1" dirty="0" smtClean="0">
                <a:solidFill>
                  <a:schemeClr val="accent2">
                    <a:lumMod val="50000"/>
                  </a:schemeClr>
                </a:solidFill>
              </a:rPr>
              <a:t>Prof</a:t>
            </a:r>
            <a:r>
              <a:rPr lang="pt-BR" sz="1600" b="1" dirty="0">
                <a:solidFill>
                  <a:schemeClr val="accent2">
                    <a:lumMod val="50000"/>
                  </a:schemeClr>
                </a:solidFill>
              </a:rPr>
              <a:t>. Marcelo </a:t>
            </a:r>
            <a:r>
              <a:rPr lang="pt-BR" sz="1600" b="1" dirty="0" err="1">
                <a:solidFill>
                  <a:schemeClr val="accent2">
                    <a:lumMod val="50000"/>
                  </a:schemeClr>
                </a:solidFill>
              </a:rPr>
              <a:t>Montaño</a:t>
            </a:r>
            <a:endParaRPr lang="pt-BR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93617" y="-321651"/>
            <a:ext cx="9720072" cy="1499616"/>
          </a:xfrm>
        </p:spPr>
        <p:txBody>
          <a:bodyPr>
            <a:normAutofit/>
          </a:bodyPr>
          <a:lstStyle/>
          <a:p>
            <a:pPr lvl="0"/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da Rede de </a:t>
            </a:r>
            <a:r>
              <a:rPr lang="pt-BR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Sorensen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spaço Reservado para Conteúdo 5"/>
          <p:cNvSpPr txBox="1">
            <a:spLocks/>
          </p:cNvSpPr>
          <p:nvPr/>
        </p:nvSpPr>
        <p:spPr>
          <a:xfrm>
            <a:off x="6537876" y="742014"/>
            <a:ext cx="5406652" cy="412230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b="1" smtClean="0">
                <a:ln/>
                <a:solidFill>
                  <a:schemeClr val="accent3"/>
                </a:solidFill>
              </a:rPr>
              <a:t>Quadro de referência de Impactos</a:t>
            </a:r>
            <a:endParaRPr lang="pt-BR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-92577" y="1177965"/>
            <a:ext cx="12258367" cy="16891382"/>
            <a:chOff x="-92577" y="1177965"/>
            <a:chExt cx="12258367" cy="16891382"/>
          </a:xfrm>
        </p:grpSpPr>
        <p:grpSp>
          <p:nvGrpSpPr>
            <p:cNvPr id="9" name="Grupo 8"/>
            <p:cNvGrpSpPr/>
            <p:nvPr/>
          </p:nvGrpSpPr>
          <p:grpSpPr>
            <a:xfrm>
              <a:off x="161040" y="1177965"/>
              <a:ext cx="12004750" cy="16891382"/>
              <a:chOff x="0" y="2410922"/>
              <a:chExt cx="12004750" cy="16891382"/>
            </a:xfrm>
          </p:grpSpPr>
          <p:pic>
            <p:nvPicPr>
              <p:cNvPr id="6" name="Imagem 5"/>
              <p:cNvPicPr>
                <a:picLocks noChangeAspect="1"/>
              </p:cNvPicPr>
              <p:nvPr/>
            </p:nvPicPr>
            <p:blipFill rotWithShape="1">
              <a:blip r:embed="rId2"/>
              <a:srcRect l="16956" t="104"/>
              <a:stretch/>
            </p:blipFill>
            <p:spPr>
              <a:xfrm>
                <a:off x="0" y="2653260"/>
                <a:ext cx="12004750" cy="16649044"/>
              </a:xfrm>
              <a:prstGeom prst="rect">
                <a:avLst/>
              </a:prstGeom>
            </p:spPr>
          </p:pic>
          <p:pic>
            <p:nvPicPr>
              <p:cNvPr id="8" name="Imagem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15" y="2410922"/>
                <a:ext cx="11953319" cy="292172"/>
              </a:xfrm>
              <a:prstGeom prst="rect">
                <a:avLst/>
              </a:prstGeom>
            </p:spPr>
          </p:pic>
        </p:grpSp>
        <p:sp>
          <p:nvSpPr>
            <p:cNvPr id="12" name="CaixaDeTexto 11"/>
            <p:cNvSpPr txBox="1"/>
            <p:nvPr/>
          </p:nvSpPr>
          <p:spPr>
            <a:xfrm>
              <a:off x="-92577" y="14621922"/>
              <a:ext cx="29980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/>
                <a:t>ENCERRAMENTO</a:t>
              </a:r>
              <a:endParaRPr lang="pt-BR" sz="1200" b="1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-47607" y="1521703"/>
              <a:ext cx="29980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/>
                <a:t>OPERAÇÃO</a:t>
              </a:r>
              <a:endParaRPr lang="pt-BR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3636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0.18333 L 0.00417 -1.6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7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7" y="14193"/>
            <a:ext cx="15516664" cy="1370072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9738">
            <a:off x="80586" y="-491564"/>
            <a:ext cx="3197238" cy="32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3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" decel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4.58333E-6 -2.22222E-6 L 0.0138 0.00602 C 0.01497 0.00672 0.01614 0.00741 0.01718 0.00811 C 0.01914 0.00949 0.02096 0.01135 0.02304 0.01227 C 0.02526 0.0132 0.0276 0.01343 0.02994 0.01436 C 0.0319 0.01482 0.03385 0.01551 0.03567 0.01621 C 0.0388 0.0176 0.04192 0.01852 0.04492 0.02037 C 0.04609 0.02107 0.04726 0.02153 0.04843 0.02246 C 0.04961 0.02362 0.05065 0.02547 0.05182 0.02662 C 0.05403 0.02824 0.05872 0.03079 0.05872 0.03079 C 0.0595 0.03195 0.06015 0.0338 0.06106 0.03473 C 0.06289 0.03658 0.06914 0.03843 0.07031 0.03889 C 0.07226 0.04028 0.07408 0.0419 0.07604 0.04306 C 0.07812 0.04399 0.08711 0.04653 0.0888 0.04723 L 0.12799 0.04514 C 0.13073 0.04491 0.13333 0.04352 0.13606 0.04306 L 0.1569 0.03889 L 0.18112 0.03473 L 0.19257 0.03264 C 0.20104 0.03334 0.2095 0.03357 0.21796 0.03473 C 0.23893 0.0375 0.19817 0.0382 0.23645 0.03889 L 0.34153 0.03889 L 0.34153 0.03889 " pathEditMode="relative" ptsTypes="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" decel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53 0.03912 L 0.34153 0.03912 C 0.34453 0.04653 0.34778 0.05394 0.35065 0.06158 C 0.35143 0.06366 0.35221 0.06574 0.35299 0.06783 C 0.3539 0.06991 0.35781 0.07894 0.35872 0.08218 C 0.35976 0.08542 0.36028 0.08889 0.36106 0.09237 C 0.36185 0.09514 0.36276 0.09769 0.36341 0.10047 C 0.36432 0.10463 0.36497 0.1088 0.36575 0.11297 C 0.36614 0.11505 0.36614 0.11713 0.36679 0.11899 L 0.36914 0.12524 C 0.36953 0.12778 0.3707 0.13658 0.37148 0.13959 C 0.37213 0.14167 0.37304 0.14375 0.37382 0.14561 C 0.37422 0.14838 0.37435 0.15139 0.37487 0.15394 C 0.37786 0.16644 0.37851 0.16783 0.3819 0.17639 C 0.38229 0.17848 0.38242 0.18079 0.38294 0.18264 C 0.38359 0.18426 0.38463 0.18519 0.38528 0.18681 C 0.38658 0.18936 0.38763 0.19213 0.3888 0.19491 C 0.3901 0.20209 0.38984 0.20301 0.39336 0.20926 C 0.39479 0.21181 0.39661 0.2132 0.39804 0.21551 C 0.40039 0.21945 0.40221 0.22454 0.40494 0.22778 C 0.40612 0.22917 0.40729 0.23033 0.40833 0.23195 C 0.41041 0.23519 0.41224 0.23866 0.41419 0.24213 C 0.41536 0.24422 0.41627 0.24676 0.41757 0.24838 C 0.41875 0.24977 0.42005 0.25093 0.42109 0.25232 C 0.42565 0.2588 0.42083 0.2551 0.42682 0.25857 C 0.43242 0.26852 0.42539 0.25649 0.43268 0.2669 C 0.43346 0.26806 0.43398 0.27014 0.43489 0.27084 C 0.43711 0.27292 0.43945 0.27385 0.44179 0.275 C 0.44336 0.2757 0.44492 0.27639 0.44648 0.27709 C 0.44843 0.27778 0.45039 0.27824 0.45221 0.27917 C 0.45338 0.27963 0.45455 0.28056 0.45573 0.28125 C 0.4595 0.28264 0.46341 0.28357 0.46718 0.28519 C 0.46875 0.28588 0.47031 0.28681 0.47187 0.28727 C 0.47448 0.2882 0.47721 0.28866 0.47994 0.28936 C 0.4845 0.29074 0.48906 0.2926 0.49375 0.29352 C 0.50612 0.29561 0.50182 0.29237 0.50768 0.29769 L 0.50768 0.29769 " pathEditMode="relative" ptsTypes="AAAAAAAAAAAAAAAAAAAAAAAAAAA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" decel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768 0.29791 L 0.50768 0.29791 C 0.50873 0.30393 0.50964 0.31018 0.51107 0.3162 C 0.51159 0.31852 0.51224 0.32106 0.51341 0.32245 C 0.51472 0.32384 0.51641 0.32384 0.51797 0.3243 C 0.52331 0.32592 0.53412 0.32847 0.53412 0.32847 C 0.54597 0.33541 0.5319 0.32778 0.56185 0.33264 C 0.56654 0.33333 0.5711 0.33541 0.57565 0.33657 C 0.5806 0.33819 0.58568 0.33796 0.59076 0.33865 C 0.60755 0.34375 0.60078 0.34282 0.63112 0.33472 C 0.63281 0.33426 0.63412 0.33148 0.63568 0.33055 C 0.63763 0.3294 0.63959 0.3294 0.64154 0.32847 C 0.64492 0.32708 0.64623 0.32523 0.64961 0.32245 L 0.65196 0.32037 L 0.65196 0.32037 " pathEditMode="relative" ptsTypes="AAAA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" decel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196 0.32061 L 0.65196 0.32061 L 0.66342 0.32477 C 0.66498 0.32524 0.66641 0.32686 0.6681 0.32686 C 0.67006 0.32686 0.67188 0.325 0.67383 0.32477 C 0.71993 0.31829 0.67696 0.32639 0.71303 0.32061 C 0.71615 0.32014 0.71928 0.31922 0.72227 0.31852 C 0.72501 0.31806 0.72761 0.31667 0.73034 0.31644 C 0.73842 0.31598 0.74649 0.31644 0.75469 0.31644 L 0.75469 0.31644 " pathEditMode="relative" ptsTypes="AAAAAA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" decel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69 0.30533 L 1.0069 0.30533 C 1.00104 0.30926 0.99544 0.31435 0.98958 0.31759 C 0.9862 0.31921 0.98255 0.31898 0.97917 0.31968 C 0.96068 0.32361 0.97982 0.31991 0.95833 0.32384 C 0.95495 0.325 0.95143 0.32662 0.94792 0.32778 C 0.9457 0.32871 0.94336 0.32894 0.94102 0.32986 C 0.93867 0.33102 0.93646 0.33264 0.93412 0.33403 C 0.93294 0.33472 0.9319 0.33588 0.9306 0.33611 C 0.92643 0.33681 0.92214 0.33727 0.91797 0.3382 C 0.91563 0.33866 0.91341 0.33959 0.91107 0.34028 C 0.90247 0.34259 0.90182 0.34259 0.89258 0.34445 C 0.87721 0.34375 0.86172 0.34352 0.84635 0.34236 C 0.84479 0.34213 0.84336 0.34097 0.8418 0.34028 C 0.84063 0.33959 0.83945 0.33866 0.83828 0.3382 C 0.83685 0.33727 0.83529 0.33681 0.83372 0.33611 C 0.83255 0.33542 0.83138 0.33449 0.83021 0.33403 C 0.8276 0.3331 0.82487 0.33287 0.82214 0.33195 C 0.81901 0.33079 0.81602 0.32917 0.81289 0.32778 C 0.80794 0.3257 0.80794 0.32546 0.8026 0.32384 C 0.80026 0.32292 0.79792 0.32246 0.79557 0.32176 C 0.79401 0.32107 0.79258 0.31991 0.79102 0.31968 C 0.78633 0.31921 0.78177 0.31968 0.77721 0.31968 L 0.77721 0.31968 L 0.77721 0.31968 " pathEditMode="relative" ptsTypes="AAAAAAAAAAAAAAAAAAAAAAA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-1.45833E-6 0 C -0.00586 0.00393 -0.01146 0.00902 -0.01732 0.01226 C -0.0207 0.01388 -0.02435 0.01365 -0.02773 0.01435 C -0.04622 0.01828 -0.02708 0.01458 -0.04857 0.01851 C -0.05195 0.01967 -0.05547 0.02129 -0.05898 0.02245 C -0.0612 0.02338 -0.06354 0.02361 -0.06588 0.02453 C -0.06823 0.02569 -0.07044 0.02731 -0.07278 0.0287 C -0.07396 0.02939 -0.075 0.03055 -0.0763 0.03078 C -0.08047 0.03148 -0.08476 0.03194 -0.08893 0.03287 C -0.09127 0.03333 -0.09349 0.03426 -0.09583 0.03495 C -0.10443 0.03726 -0.10508 0.03726 -0.11432 0.03912 C -0.12969 0.03842 -0.14518 0.03819 -0.16055 0.03703 C -0.16211 0.0368 -0.16354 0.03564 -0.1651 0.03495 C -0.16627 0.03426 -0.16745 0.03333 -0.16862 0.03287 C -0.17005 0.03194 -0.17161 0.03148 -0.17318 0.03078 C -0.17435 0.03009 -0.17552 0.02916 -0.17669 0.0287 C -0.1793 0.02777 -0.18203 0.02754 -0.18476 0.02662 C -0.18789 0.02546 -0.19088 0.02384 -0.19401 0.02245 C -0.19896 0.02037 -0.19896 0.02013 -0.2043 0.01851 C -0.20664 0.01759 -0.20898 0.01713 -0.21133 0.01643 C -0.21289 0.01574 -0.21432 0.01458 -0.21588 0.01435 C -0.22057 0.01388 -0.22513 0.01435 -0.22969 0.01435 L -0.22969 0.01435 L -0.22969 0.01435 " pathEditMode="relative" ptsTypes="AAAAAAAAAAAA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83" y="54592"/>
            <a:ext cx="9949218" cy="6736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ector reto 2"/>
          <p:cNvCxnSpPr/>
          <p:nvPr/>
        </p:nvCxnSpPr>
        <p:spPr>
          <a:xfrm>
            <a:off x="3753133" y="54591"/>
            <a:ext cx="13784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4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r="110" b="52556"/>
          <a:stretch/>
        </p:blipFill>
        <p:spPr>
          <a:xfrm>
            <a:off x="-1800396" y="-7100"/>
            <a:ext cx="23088600" cy="987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7 -0.27708 L -0.71328 -0.28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768" y="0"/>
            <a:ext cx="644636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Conector de seta reta 67"/>
          <p:cNvCxnSpPr>
            <a:endCxn id="17" idx="1"/>
          </p:cNvCxnSpPr>
          <p:nvPr/>
        </p:nvCxnSpPr>
        <p:spPr>
          <a:xfrm>
            <a:off x="3421923" y="3997335"/>
            <a:ext cx="1714648" cy="82112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/>
          <p:cNvCxnSpPr>
            <a:endCxn id="17" idx="1"/>
          </p:cNvCxnSpPr>
          <p:nvPr/>
        </p:nvCxnSpPr>
        <p:spPr>
          <a:xfrm>
            <a:off x="2759250" y="4387178"/>
            <a:ext cx="2377321" cy="431281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/>
          <p:cNvSpPr/>
          <p:nvPr/>
        </p:nvSpPr>
        <p:spPr>
          <a:xfrm>
            <a:off x="3889676" y="1727338"/>
            <a:ext cx="2802276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Operação da CGA Linhares</a:t>
            </a:r>
            <a:r>
              <a:rPr lang="pt-BR" dirty="0"/>
              <a:t> </a:t>
            </a:r>
            <a:endParaRPr lang="pt-BR" dirty="0" smtClean="0"/>
          </a:p>
          <a:p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Cobertura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final das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células,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plantio de Cobertura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Veg. e acompanhamento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411" y="284965"/>
            <a:ext cx="9720072" cy="1499616"/>
          </a:xfrm>
        </p:spPr>
        <p:txBody>
          <a:bodyPr>
            <a:normAutofit/>
          </a:bodyPr>
          <a:lstStyle/>
          <a:p>
            <a:r>
              <a:rPr lang="pt-BR" sz="4000" dirty="0" smtClean="0"/>
              <a:t>Rede de </a:t>
            </a:r>
            <a:r>
              <a:rPr lang="pt-BR" sz="4000" b="1" dirty="0" err="1" smtClean="0"/>
              <a:t>sorensen</a:t>
            </a:r>
            <a:endParaRPr lang="pt-BR" sz="4000" b="1" dirty="0"/>
          </a:p>
        </p:txBody>
      </p:sp>
      <p:sp>
        <p:nvSpPr>
          <p:cNvPr id="5" name="Retângulo 4"/>
          <p:cNvSpPr/>
          <p:nvPr/>
        </p:nvSpPr>
        <p:spPr>
          <a:xfrm>
            <a:off x="7688238" y="1127175"/>
            <a:ext cx="3625755" cy="2400657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500" dirty="0"/>
              <a:t>Solo</a:t>
            </a:r>
          </a:p>
          <a:p>
            <a:r>
              <a:rPr lang="pt-BR" sz="1500" dirty="0"/>
              <a:t>Relevo</a:t>
            </a:r>
          </a:p>
          <a:p>
            <a:r>
              <a:rPr lang="pt-BR" sz="1500" dirty="0"/>
              <a:t>Qualidade do ar / Atmosfera</a:t>
            </a:r>
          </a:p>
          <a:p>
            <a:r>
              <a:rPr lang="pt-BR" sz="1500" dirty="0"/>
              <a:t>Águas subterrâneas</a:t>
            </a:r>
          </a:p>
          <a:p>
            <a:r>
              <a:rPr lang="pt-BR" sz="1500" dirty="0"/>
              <a:t>Águas superficiais</a:t>
            </a:r>
          </a:p>
          <a:p>
            <a:r>
              <a:rPr lang="pt-BR" sz="1500" dirty="0"/>
              <a:t>Fauna</a:t>
            </a:r>
          </a:p>
          <a:p>
            <a:r>
              <a:rPr lang="pt-BR" sz="1500" dirty="0"/>
              <a:t>Vegetação</a:t>
            </a:r>
          </a:p>
          <a:p>
            <a:r>
              <a:rPr lang="pt-BR" sz="1500" dirty="0"/>
              <a:t>Uso e Ocupação do Solo</a:t>
            </a:r>
          </a:p>
          <a:p>
            <a:r>
              <a:rPr lang="pt-BR" sz="1500" dirty="0" smtClean="0"/>
              <a:t>População </a:t>
            </a:r>
            <a:r>
              <a:rPr lang="pt-BR" sz="1500" dirty="0"/>
              <a:t>do entorno</a:t>
            </a:r>
          </a:p>
          <a:p>
            <a:r>
              <a:rPr lang="pt-BR" sz="1500" dirty="0"/>
              <a:t>População do município</a:t>
            </a:r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6691952" y="2356123"/>
            <a:ext cx="996286" cy="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 flipV="1">
            <a:off x="2927315" y="1801283"/>
            <a:ext cx="989217" cy="278231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>
            <a:off x="605757" y="2202037"/>
            <a:ext cx="15891" cy="12923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932238" y="1432794"/>
            <a:ext cx="2001672" cy="92333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Modificação da Morfologia do Terreno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406899" y="3492709"/>
            <a:ext cx="3047427" cy="646331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 smtClean="0"/>
              <a:t>Aumento </a:t>
            </a:r>
            <a:r>
              <a:rPr lang="pt-BR" dirty="0"/>
              <a:t>das superfícies impermeáveis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5136571" y="4633793"/>
            <a:ext cx="4436637" cy="36933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 smtClean="0"/>
              <a:t>Contaminação </a:t>
            </a:r>
            <a:r>
              <a:rPr lang="pt-BR" dirty="0"/>
              <a:t>das águas </a:t>
            </a:r>
            <a:r>
              <a:rPr lang="pt-BR" dirty="0" smtClean="0"/>
              <a:t>superficiais</a:t>
            </a:r>
            <a:endParaRPr lang="pt-BR" dirty="0"/>
          </a:p>
        </p:txBody>
      </p:sp>
      <p:cxnSp>
        <p:nvCxnSpPr>
          <p:cNvPr id="18" name="Conector de seta reta 17"/>
          <p:cNvCxnSpPr>
            <a:endCxn id="7" idx="1"/>
          </p:cNvCxnSpPr>
          <p:nvPr/>
        </p:nvCxnSpPr>
        <p:spPr>
          <a:xfrm>
            <a:off x="3454326" y="3954739"/>
            <a:ext cx="1682245" cy="31337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5136571" y="4083452"/>
            <a:ext cx="5713424" cy="36933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dirty="0"/>
              <a:t>Redução do quantitativo das águas subterrâneas </a:t>
            </a:r>
          </a:p>
        </p:txBody>
      </p:sp>
      <p:cxnSp>
        <p:nvCxnSpPr>
          <p:cNvPr id="19" name="Conector de seta reta 18"/>
          <p:cNvCxnSpPr>
            <a:endCxn id="7" idx="1"/>
          </p:cNvCxnSpPr>
          <p:nvPr/>
        </p:nvCxnSpPr>
        <p:spPr>
          <a:xfrm flipV="1">
            <a:off x="2661313" y="4268118"/>
            <a:ext cx="2475258" cy="12815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3598469" y="5562401"/>
            <a:ext cx="7034455" cy="64633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/>
              <a:t>Preferência por pavimentos permeáveis (fase de instalação</a:t>
            </a:r>
            <a:r>
              <a:rPr lang="pt-BR" dirty="0" smtClean="0"/>
              <a:t>)</a:t>
            </a:r>
          </a:p>
          <a:p>
            <a:r>
              <a:rPr lang="pt-BR" dirty="0" smtClean="0"/>
              <a:t>Sistemas </a:t>
            </a:r>
            <a:r>
              <a:rPr lang="pt-BR" dirty="0"/>
              <a:t>de coleta de percolados e águas pluviais</a:t>
            </a:r>
          </a:p>
        </p:txBody>
      </p:sp>
      <p:cxnSp>
        <p:nvCxnSpPr>
          <p:cNvPr id="23" name="Conector de seta reta 22"/>
          <p:cNvCxnSpPr/>
          <p:nvPr/>
        </p:nvCxnSpPr>
        <p:spPr>
          <a:xfrm>
            <a:off x="9291386" y="5012529"/>
            <a:ext cx="0" cy="4688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H="1">
            <a:off x="10539483" y="4473001"/>
            <a:ext cx="1" cy="10083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885541" y="2558432"/>
            <a:ext cx="2001672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Drenagem de águas pluviais</a:t>
            </a:r>
            <a:endParaRPr lang="pt-BR" dirty="0"/>
          </a:p>
        </p:txBody>
      </p:sp>
      <p:cxnSp>
        <p:nvCxnSpPr>
          <p:cNvPr id="22" name="Conector de seta reta 21"/>
          <p:cNvCxnSpPr/>
          <p:nvPr/>
        </p:nvCxnSpPr>
        <p:spPr>
          <a:xfrm flipH="1">
            <a:off x="2920719" y="2677646"/>
            <a:ext cx="989217" cy="34109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614149" y="2221868"/>
            <a:ext cx="31808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/>
          <p:cNvSpPr/>
          <p:nvPr/>
        </p:nvSpPr>
        <p:spPr>
          <a:xfrm>
            <a:off x="56023" y="4268118"/>
            <a:ext cx="2743154" cy="646331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/>
              <a:t>alteração do escoamento superficial</a:t>
            </a:r>
          </a:p>
        </p:txBody>
      </p:sp>
      <p:cxnSp>
        <p:nvCxnSpPr>
          <p:cNvPr id="56" name="Conector de seta reta 55"/>
          <p:cNvCxnSpPr/>
          <p:nvPr/>
        </p:nvCxnSpPr>
        <p:spPr>
          <a:xfrm flipH="1">
            <a:off x="239546" y="3059689"/>
            <a:ext cx="21989" cy="11875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250529" y="3045373"/>
            <a:ext cx="635012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4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ector de seta reta 33"/>
          <p:cNvCxnSpPr/>
          <p:nvPr/>
        </p:nvCxnSpPr>
        <p:spPr>
          <a:xfrm flipH="1" flipV="1">
            <a:off x="3481923" y="4349872"/>
            <a:ext cx="2709426" cy="8557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flipH="1" flipV="1">
            <a:off x="2695710" y="4604699"/>
            <a:ext cx="1285791" cy="12556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576807" y="3993653"/>
            <a:ext cx="2931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Aumento </a:t>
            </a:r>
            <a:r>
              <a:rPr lang="pt-BR" dirty="0"/>
              <a:t>da exploração dos recursos </a:t>
            </a:r>
            <a:r>
              <a:rPr lang="pt-BR" dirty="0" smtClean="0"/>
              <a:t>faunísticos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7825562" y="4270652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Supressão </a:t>
            </a:r>
            <a:r>
              <a:rPr lang="pt-BR" dirty="0"/>
              <a:t>da </a:t>
            </a:r>
            <a:r>
              <a:rPr lang="pt-BR" dirty="0" smtClean="0"/>
              <a:t>vegetação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284918" y="2794794"/>
            <a:ext cx="279445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 smtClean="0"/>
              <a:t>Perturbação </a:t>
            </a:r>
            <a:r>
              <a:rPr lang="pt-BR" dirty="0"/>
              <a:t>da </a:t>
            </a:r>
            <a:r>
              <a:rPr lang="pt-BR" dirty="0" smtClean="0"/>
              <a:t>fauna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593753" y="2756310"/>
            <a:ext cx="2585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Aumento </a:t>
            </a:r>
            <a:r>
              <a:rPr lang="pt-BR" dirty="0"/>
              <a:t>de Processos </a:t>
            </a:r>
            <a:r>
              <a:rPr lang="pt-BR" dirty="0" smtClean="0"/>
              <a:t>Erosivos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448409" y="3485821"/>
            <a:ext cx="264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Supressão </a:t>
            </a:r>
            <a:r>
              <a:rPr lang="pt-BR" dirty="0"/>
              <a:t>de </a:t>
            </a:r>
            <a:r>
              <a:rPr lang="pt-BR" dirty="0" smtClean="0"/>
              <a:t>habitats</a:t>
            </a:r>
            <a:endParaRPr lang="pt-BR" dirty="0"/>
          </a:p>
        </p:txBody>
      </p:sp>
      <p:cxnSp>
        <p:nvCxnSpPr>
          <p:cNvPr id="9" name="Conector de seta reta 8"/>
          <p:cNvCxnSpPr/>
          <p:nvPr/>
        </p:nvCxnSpPr>
        <p:spPr>
          <a:xfrm flipH="1" flipV="1">
            <a:off x="9586913" y="3832937"/>
            <a:ext cx="35718" cy="46298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3197345" y="3255532"/>
            <a:ext cx="1133618" cy="7329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 flipV="1">
            <a:off x="7193987" y="3255532"/>
            <a:ext cx="1263149" cy="31997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H="1" flipV="1">
            <a:off x="1691281" y="3437871"/>
            <a:ext cx="16626" cy="4781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3898023" y="1537082"/>
            <a:ext cx="2967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Mortalidade da fauna</a:t>
            </a:r>
          </a:p>
          <a:p>
            <a:pPr algn="ctr"/>
            <a:r>
              <a:rPr lang="pt-BR" dirty="0" smtClean="0"/>
              <a:t>Afugentamento da fauna</a:t>
            </a:r>
            <a:endParaRPr lang="pt-BR" dirty="0"/>
          </a:p>
        </p:txBody>
      </p:sp>
      <p:sp>
        <p:nvSpPr>
          <p:cNvPr id="28" name="Retângulo 27"/>
          <p:cNvSpPr/>
          <p:nvPr/>
        </p:nvSpPr>
        <p:spPr>
          <a:xfrm>
            <a:off x="8457136" y="232980"/>
            <a:ext cx="2786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Evitar a supressão de ambientes </a:t>
            </a:r>
            <a:r>
              <a:rPr lang="pt-BR" dirty="0" smtClean="0"/>
              <a:t>naturais</a:t>
            </a:r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1060457" y="202913"/>
            <a:ext cx="32705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Programas de Treinamento de Trabalhadores e de Comunicação Social</a:t>
            </a:r>
          </a:p>
        </p:txBody>
      </p:sp>
      <p:cxnSp>
        <p:nvCxnSpPr>
          <p:cNvPr id="30" name="Conector de seta reta 29"/>
          <p:cNvCxnSpPr/>
          <p:nvPr/>
        </p:nvCxnSpPr>
        <p:spPr>
          <a:xfrm flipV="1">
            <a:off x="7079372" y="879311"/>
            <a:ext cx="2007478" cy="185508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H="1" flipV="1">
            <a:off x="5364916" y="2183413"/>
            <a:ext cx="16626" cy="4781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 flipH="1" flipV="1">
            <a:off x="3467563" y="879312"/>
            <a:ext cx="1034301" cy="60765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/>
          <p:cNvSpPr/>
          <p:nvPr/>
        </p:nvSpPr>
        <p:spPr>
          <a:xfrm>
            <a:off x="256547" y="5188189"/>
            <a:ext cx="3174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Operação da CGA Linhares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1507133" y="5815746"/>
            <a:ext cx="299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Execução de Obras Civis </a:t>
            </a:r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5553599" y="5803078"/>
            <a:ext cx="5116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Instalação e Operação de Canteiro de </a:t>
            </a:r>
            <a:r>
              <a:rPr lang="pt-BR" dirty="0" smtClean="0"/>
              <a:t>Obras</a:t>
            </a:r>
            <a:endParaRPr lang="pt-BR" dirty="0"/>
          </a:p>
        </p:txBody>
      </p:sp>
      <p:sp>
        <p:nvSpPr>
          <p:cNvPr id="42" name="Retângulo 41"/>
          <p:cNvSpPr/>
          <p:nvPr/>
        </p:nvSpPr>
        <p:spPr>
          <a:xfrm>
            <a:off x="6191893" y="5205614"/>
            <a:ext cx="3387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Preparação e Terraplanagem</a:t>
            </a:r>
          </a:p>
        </p:txBody>
      </p:sp>
      <p:cxnSp>
        <p:nvCxnSpPr>
          <p:cNvPr id="43" name="Conector de seta reta 42"/>
          <p:cNvCxnSpPr/>
          <p:nvPr/>
        </p:nvCxnSpPr>
        <p:spPr>
          <a:xfrm flipH="1" flipV="1">
            <a:off x="1843681" y="4604699"/>
            <a:ext cx="16626" cy="4781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 flipH="1" flipV="1">
            <a:off x="3400827" y="4580681"/>
            <a:ext cx="2175739" cy="12796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 flipV="1">
            <a:off x="8448409" y="4639984"/>
            <a:ext cx="0" cy="50430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/>
          <p:nvPr/>
        </p:nvCxnSpPr>
        <p:spPr>
          <a:xfrm flipH="1" flipV="1">
            <a:off x="9971314" y="4604699"/>
            <a:ext cx="8353" cy="118693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 flipH="1" flipV="1">
            <a:off x="2695710" y="4616139"/>
            <a:ext cx="1285791" cy="1255672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Conector de seta reta 57"/>
          <p:cNvCxnSpPr/>
          <p:nvPr/>
        </p:nvCxnSpPr>
        <p:spPr>
          <a:xfrm flipH="1" flipV="1">
            <a:off x="1857854" y="4619763"/>
            <a:ext cx="16626" cy="478176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/>
          <p:nvPr/>
        </p:nvCxnSpPr>
        <p:spPr>
          <a:xfrm flipH="1" flipV="1">
            <a:off x="3378358" y="4581762"/>
            <a:ext cx="2185879" cy="1252319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 flipH="1" flipV="1">
            <a:off x="3496802" y="4341164"/>
            <a:ext cx="2818184" cy="882785"/>
          </a:xfrm>
          <a:prstGeom prst="line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Conector de seta reta 60"/>
          <p:cNvCxnSpPr/>
          <p:nvPr/>
        </p:nvCxnSpPr>
        <p:spPr>
          <a:xfrm flipV="1">
            <a:off x="8448409" y="4639984"/>
            <a:ext cx="0" cy="58111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Conector de seta reta 61"/>
          <p:cNvCxnSpPr/>
          <p:nvPr/>
        </p:nvCxnSpPr>
        <p:spPr>
          <a:xfrm flipH="1" flipV="1">
            <a:off x="9971314" y="4616139"/>
            <a:ext cx="8353" cy="1186939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tângulo de cantos arredondados 2"/>
          <p:cNvSpPr/>
          <p:nvPr/>
        </p:nvSpPr>
        <p:spPr>
          <a:xfrm>
            <a:off x="4330963" y="2734393"/>
            <a:ext cx="2748409" cy="429733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21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eta para baixo 45"/>
          <p:cNvSpPr/>
          <p:nvPr/>
        </p:nvSpPr>
        <p:spPr>
          <a:xfrm rot="1593338">
            <a:off x="11333142" y="3699121"/>
            <a:ext cx="515054" cy="867321"/>
          </a:xfrm>
          <a:prstGeom prst="downArrow">
            <a:avLst/>
          </a:prstGeom>
          <a:solidFill>
            <a:schemeClr val="tx1">
              <a:alpha val="1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 de seta reta 26"/>
          <p:cNvCxnSpPr/>
          <p:nvPr/>
        </p:nvCxnSpPr>
        <p:spPr>
          <a:xfrm>
            <a:off x="6198346" y="2772847"/>
            <a:ext cx="2326646" cy="1031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536813" y="1690747"/>
            <a:ext cx="23571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Risco de falha no recobrimento das células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414714" y="1794332"/>
            <a:ext cx="40576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Alteração da qualidade do ar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Aparecimento de fauna oportunista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Dispersão </a:t>
            </a:r>
            <a:r>
              <a:rPr lang="pt-BR" dirty="0"/>
              <a:t>de resíduos </a:t>
            </a:r>
            <a:r>
              <a:rPr lang="pt-BR" dirty="0" smtClean="0"/>
              <a:t>sólidos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7469267" y="2152412"/>
            <a:ext cx="4629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Risco à saúde da população do entorno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Mortalidade </a:t>
            </a:r>
            <a:r>
              <a:rPr lang="pt-BR" dirty="0"/>
              <a:t>da fauna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Contaminação </a:t>
            </a:r>
            <a:r>
              <a:rPr lang="pt-BR" dirty="0"/>
              <a:t>da água superficial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00013" y="609006"/>
            <a:ext cx="3586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Operação da CGA Linhares</a:t>
            </a:r>
            <a:r>
              <a:rPr lang="pt-BR" dirty="0"/>
              <a:t> </a:t>
            </a:r>
            <a:endParaRPr lang="pt-BR" dirty="0" smtClean="0"/>
          </a:p>
          <a:p>
            <a:r>
              <a:rPr lang="pt-BR" dirty="0" smtClean="0">
                <a:solidFill>
                  <a:srgbClr val="000000"/>
                </a:solidFill>
              </a:rPr>
              <a:t>Falhas </a:t>
            </a:r>
            <a:r>
              <a:rPr lang="pt-BR" dirty="0">
                <a:solidFill>
                  <a:srgbClr val="000000"/>
                </a:solidFill>
              </a:rPr>
              <a:t>na Operação do Aterro</a:t>
            </a:r>
            <a:r>
              <a:rPr lang="pt-BR" dirty="0"/>
              <a:t>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514850" y="4724946"/>
            <a:ext cx="7377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/>
              <a:t>Manutenção das células, </a:t>
            </a:r>
            <a:r>
              <a:rPr lang="pt-BR" sz="1600" dirty="0" smtClean="0"/>
              <a:t>respeito aos limites </a:t>
            </a:r>
            <a:r>
              <a:rPr lang="pt-BR" sz="1600" dirty="0"/>
              <a:t>de recobrimento </a:t>
            </a:r>
            <a:r>
              <a:rPr lang="pt-BR" sz="1600" dirty="0" smtClean="0"/>
              <a:t>diários;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 smtClean="0"/>
              <a:t>Programa de acompanhamento </a:t>
            </a:r>
            <a:r>
              <a:rPr lang="pt-BR" sz="1600" dirty="0"/>
              <a:t>e monitoramento dos impactos ambientais relacionados à erosão e perda de solos</a:t>
            </a:r>
            <a:r>
              <a:rPr lang="pt-BR" sz="1600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 smtClean="0"/>
              <a:t>Manutenção </a:t>
            </a:r>
            <a:r>
              <a:rPr lang="pt-BR" sz="1600" dirty="0"/>
              <a:t>de máquinas e veículos utilizados na operação do aterro</a:t>
            </a:r>
            <a:r>
              <a:rPr lang="pt-BR" sz="1600" dirty="0" smtClean="0"/>
              <a:t>; Uso </a:t>
            </a:r>
            <a:r>
              <a:rPr lang="pt-BR" sz="1600" dirty="0"/>
              <a:t>de telas em torno da célula em </a:t>
            </a:r>
            <a:r>
              <a:rPr lang="pt-BR" sz="1600" dirty="0" smtClean="0"/>
              <a:t>operação;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 smtClean="0"/>
              <a:t>Preservação </a:t>
            </a:r>
            <a:r>
              <a:rPr lang="pt-BR" sz="1600" dirty="0"/>
              <a:t>do sistema de drenagem de águas pluviais.</a:t>
            </a: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1400175" y="1255337"/>
            <a:ext cx="0" cy="4354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2951087" y="1971675"/>
            <a:ext cx="735164" cy="72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2728913" y="2233493"/>
            <a:ext cx="1343025" cy="3805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2362086" y="2337035"/>
            <a:ext cx="1295591" cy="87162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7055006" y="2000905"/>
            <a:ext cx="489953" cy="3361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>
            <a:off x="7161151" y="3358038"/>
            <a:ext cx="706590" cy="30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 flipV="1">
            <a:off x="6774622" y="2437922"/>
            <a:ext cx="845028" cy="188947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flipV="1">
            <a:off x="6291265" y="2437923"/>
            <a:ext cx="1328385" cy="770736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have direita 1"/>
          <p:cNvSpPr/>
          <p:nvPr/>
        </p:nvSpPr>
        <p:spPr>
          <a:xfrm>
            <a:off x="11788508" y="2125317"/>
            <a:ext cx="452790" cy="154728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5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6949" y="270886"/>
            <a:ext cx="9720072" cy="1499616"/>
          </a:xfrm>
        </p:spPr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3215" y="3941096"/>
            <a:ext cx="5937585" cy="217338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dirty="0"/>
              <a:t> Perfil dos aspectos e impactos relacionados à </a:t>
            </a:r>
            <a:r>
              <a:rPr lang="pt-BR" sz="2000" dirty="0" smtClean="0"/>
              <a:t>implantação/operação </a:t>
            </a:r>
            <a:r>
              <a:rPr lang="pt-BR" sz="2000" dirty="0"/>
              <a:t>de aterros sanitários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dirty="0" smtClean="0"/>
              <a:t>Visualizar </a:t>
            </a:r>
            <a:r>
              <a:rPr lang="pt-BR" sz="2000" dirty="0"/>
              <a:t>e correlacionar os impactos decorrentes da atividade, diretos e indiretos, bem como algumas medidas mitigadoras e </a:t>
            </a:r>
            <a:r>
              <a:rPr lang="pt-BR" sz="2000" dirty="0" smtClean="0"/>
              <a:t>mecanismos de </a:t>
            </a:r>
            <a:r>
              <a:rPr lang="pt-BR" sz="2000" dirty="0"/>
              <a:t>monitoramento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3311446"/>
              </p:ext>
            </p:extLst>
          </p:nvPr>
        </p:nvGraphicFramePr>
        <p:xfrm>
          <a:off x="4645108" y="4833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94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076225"/>
            <a:ext cx="9720071" cy="953484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Complementarmente </a:t>
            </a:r>
            <a:r>
              <a:rPr lang="pt-BR" sz="2000" dirty="0"/>
              <a:t>às condições iniciais identificadas </a:t>
            </a:r>
            <a:r>
              <a:rPr lang="pt-BR" sz="2000" dirty="0" smtClean="0"/>
              <a:t>nos EIA</a:t>
            </a:r>
            <a:r>
              <a:rPr lang="pt-BR" sz="2000" dirty="0"/>
              <a:t>, foram incluídas na rede outras condições </a:t>
            </a:r>
            <a:r>
              <a:rPr lang="pt-BR" sz="2000" dirty="0" smtClean="0"/>
              <a:t>iniciais </a:t>
            </a:r>
            <a:r>
              <a:rPr lang="pt-BR" sz="2000" dirty="0" smtClean="0">
                <a:sym typeface="Wingdings" panose="05000000000000000000" pitchFamily="2" charset="2"/>
              </a:rPr>
              <a:t></a:t>
            </a:r>
            <a:r>
              <a:rPr lang="pt-BR" sz="2000" dirty="0" smtClean="0"/>
              <a:t> </a:t>
            </a:r>
            <a:r>
              <a:rPr lang="pt-BR" sz="2000" dirty="0"/>
              <a:t>discussão em grupo </a:t>
            </a:r>
            <a:r>
              <a:rPr lang="pt-BR" sz="2000" dirty="0" smtClean="0"/>
              <a:t>e </a:t>
            </a:r>
            <a:r>
              <a:rPr lang="pt-BR" sz="2000" dirty="0"/>
              <a:t>dados apontados no quadro de referência de </a:t>
            </a:r>
            <a:r>
              <a:rPr lang="pt-BR" sz="2000" dirty="0" smtClean="0"/>
              <a:t>impacto.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445" y="0"/>
            <a:ext cx="1813298" cy="17096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64644" y="4630616"/>
            <a:ext cx="204311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eliminação dos insignificantes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363261" y="4492116"/>
            <a:ext cx="380047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retenção dos significativos, potencialmente significativos e </a:t>
            </a:r>
            <a:r>
              <a:rPr lang="pt-BR" dirty="0" smtClean="0"/>
              <a:t>dos </a:t>
            </a:r>
            <a:r>
              <a:rPr lang="pt-BR" dirty="0"/>
              <a:t>impactos desconhecidos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2334126" y="3746269"/>
            <a:ext cx="6472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Dificuldade </a:t>
            </a:r>
            <a:r>
              <a:rPr lang="pt-BR" dirty="0">
                <a:sym typeface="Wingdings" panose="05000000000000000000" pitchFamily="2" charset="2"/>
              </a:rPr>
              <a:t> Julgamento da significância dos efeitos</a:t>
            </a:r>
            <a:endParaRPr lang="pt-BR" dirty="0"/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4403559" y="3977101"/>
            <a:ext cx="721894" cy="5150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6349785" y="3999842"/>
            <a:ext cx="627404" cy="4922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ultiplicar 17"/>
          <p:cNvSpPr/>
          <p:nvPr/>
        </p:nvSpPr>
        <p:spPr>
          <a:xfrm>
            <a:off x="3922294" y="3631376"/>
            <a:ext cx="3296652" cy="19984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0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084832"/>
            <a:ext cx="8419910" cy="320154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000" dirty="0" smtClean="0"/>
              <a:t> Compreensão do método de Rede de </a:t>
            </a:r>
            <a:r>
              <a:rPr lang="pt-BR" sz="2000" dirty="0" err="1" smtClean="0"/>
              <a:t>Sorensen</a:t>
            </a:r>
            <a:r>
              <a:rPr lang="pt-BR" sz="2000" dirty="0" smtClean="0"/>
              <a:t>, a partir de revisão bibliográfica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000" dirty="0" smtClean="0"/>
              <a:t> Aplicação do método com </a:t>
            </a:r>
            <a:r>
              <a:rPr lang="pt-BR" sz="2000" dirty="0"/>
              <a:t>base nas informações contidas nos Estudos de Impacto Ambiental (EIA) de projetos de aterro sanitário submetidos ao licenciamento ambiental no estado do Espírito Santo.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14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9" y="2960039"/>
            <a:ext cx="2249337" cy="220844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87" y="3177175"/>
            <a:ext cx="2621430" cy="220855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988044" y="4927646"/>
            <a:ext cx="4077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Chegar </a:t>
            </a:r>
            <a:r>
              <a:rPr lang="pt-BR" dirty="0"/>
              <a:t>a um consenso das interações estabelecidas entre eles</a:t>
            </a:r>
          </a:p>
        </p:txBody>
      </p:sp>
      <p:sp>
        <p:nvSpPr>
          <p:cNvPr id="8" name="Retângulo 7"/>
          <p:cNvSpPr/>
          <p:nvPr/>
        </p:nvSpPr>
        <p:spPr>
          <a:xfrm>
            <a:off x="4264321" y="2590707"/>
            <a:ext cx="3357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dirimir dúvidas </a:t>
            </a:r>
            <a:r>
              <a:rPr lang="pt-BR" dirty="0" smtClean="0"/>
              <a:t>conceituais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7100537" y="3555252"/>
            <a:ext cx="43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condições consequentes </a:t>
            </a:r>
            <a:r>
              <a:rPr lang="pt-BR" dirty="0" smtClean="0">
                <a:sym typeface="Symbol" panose="05050102010706020507" pitchFamily="18" charset="2"/>
              </a:rPr>
              <a:t></a:t>
            </a:r>
            <a:r>
              <a:rPr lang="pt-BR" dirty="0" smtClean="0"/>
              <a:t> efeitos ?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53901" y="3264583"/>
            <a:ext cx="4294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Há necessidade de </a:t>
            </a:r>
            <a:r>
              <a:rPr lang="pt-BR" dirty="0"/>
              <a:t>mais um nível de condições consequentes 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7620" y="4679536"/>
            <a:ext cx="4290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Discutir concepções </a:t>
            </a:r>
            <a:r>
              <a:rPr lang="pt-BR" dirty="0"/>
              <a:t>e visões </a:t>
            </a:r>
            <a:r>
              <a:rPr lang="pt-BR" dirty="0" smtClean="0">
                <a:sym typeface="Wingdings" panose="05000000000000000000" pitchFamily="2" charset="2"/>
              </a:rPr>
              <a:t> Relações  </a:t>
            </a:r>
            <a:r>
              <a:rPr lang="pt-BR" dirty="0" smtClean="0"/>
              <a:t>entre </a:t>
            </a:r>
            <a:r>
              <a:rPr lang="pt-BR" dirty="0"/>
              <a:t>os fatores causais, as condições iniciais e demais </a:t>
            </a:r>
            <a:r>
              <a:rPr lang="pt-BR" dirty="0" smtClean="0"/>
              <a:t>itens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2335806" y="3206353"/>
            <a:ext cx="7409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2000" dirty="0"/>
              <a:t>Métodos de identificação de impactos devem ser cuidadosamente </a:t>
            </a:r>
            <a:r>
              <a:rPr lang="pt-BR" sz="2000" dirty="0" smtClean="0"/>
              <a:t>escolhidos.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2000" dirty="0" smtClean="0"/>
              <a:t>Parece improvável </a:t>
            </a:r>
            <a:r>
              <a:rPr lang="pt-BR" sz="2000" dirty="0"/>
              <a:t>que um único método seja capaz de atender a todos os critérios esperados para o processo de AIA (MODAK; BISWAS, 1999)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35" r="-3370" b="-1618"/>
          <a:stretch/>
        </p:blipFill>
        <p:spPr>
          <a:xfrm>
            <a:off x="9651355" y="2960039"/>
            <a:ext cx="2378238" cy="240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4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228020"/>
            <a:ext cx="9720072" cy="1499616"/>
          </a:xfrm>
        </p:spPr>
        <p:txBody>
          <a:bodyPr/>
          <a:lstStyle/>
          <a:p>
            <a:r>
              <a:rPr lang="pt-BR" cap="none" dirty="0" smtClean="0"/>
              <a:t>Métodos de Identificação de Impactos: </a:t>
            </a:r>
            <a:r>
              <a:rPr lang="pt-BR" b="1" dirty="0" smtClean="0"/>
              <a:t>Redes</a:t>
            </a:r>
            <a:endParaRPr lang="pt-BR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97163993"/>
              </p:ext>
            </p:extLst>
          </p:nvPr>
        </p:nvGraphicFramePr>
        <p:xfrm>
          <a:off x="838390" y="1743082"/>
          <a:ext cx="10234422" cy="6395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tângulo 5"/>
          <p:cNvSpPr/>
          <p:nvPr/>
        </p:nvSpPr>
        <p:spPr>
          <a:xfrm>
            <a:off x="5691188" y="131873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000" dirty="0"/>
              <a:t>Segundo </a:t>
            </a:r>
            <a:r>
              <a:rPr lang="pt-BR" sz="2000" dirty="0" err="1"/>
              <a:t>Canter</a:t>
            </a:r>
            <a:r>
              <a:rPr lang="pt-BR" sz="2000" dirty="0"/>
              <a:t> (1996), os métodos de rede </a:t>
            </a:r>
            <a:r>
              <a:rPr lang="pt-BR" sz="2000" b="1" dirty="0">
                <a:solidFill>
                  <a:schemeClr val="accent2"/>
                </a:solidFill>
              </a:rPr>
              <a:t>integram as causas e consequências dos impactos através da identificação das inter-relações entre as causas e os fatores ambientais impactados</a:t>
            </a:r>
            <a:r>
              <a:rPr lang="pt-BR" sz="2000" dirty="0"/>
              <a:t>, incluindo os efeitos secundários e terciários. </a:t>
            </a:r>
            <a:endParaRPr lang="pt-BR" sz="2000" dirty="0">
              <a:solidFill>
                <a:schemeClr val="accent6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4021" y="6387584"/>
            <a:ext cx="230543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00" dirty="0"/>
              <a:t>MODAK; BISWAS, 1999</a:t>
            </a:r>
          </a:p>
        </p:txBody>
      </p:sp>
    </p:spTree>
    <p:extLst>
      <p:ext uri="{BB962C8B-B14F-4D97-AF65-F5344CB8AC3E}">
        <p14:creationId xmlns:p14="http://schemas.microsoft.com/office/powerpoint/2010/main" val="37548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 de </a:t>
            </a:r>
            <a:r>
              <a:rPr lang="pt-BR" dirty="0" err="1" smtClean="0"/>
              <a:t>sorensen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100260"/>
            <a:ext cx="9720071" cy="4023360"/>
          </a:xfrm>
        </p:spPr>
        <p:txBody>
          <a:bodyPr>
            <a:normAutofit fontScale="92500"/>
          </a:bodyPr>
          <a:lstStyle/>
          <a:p>
            <a:pPr marL="355600" indent="-3556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dirty="0"/>
              <a:t>A</a:t>
            </a:r>
            <a:r>
              <a:rPr lang="pt-BR" dirty="0" smtClean="0"/>
              <a:t>uxiliar </a:t>
            </a:r>
            <a:r>
              <a:rPr lang="pt-BR" dirty="0"/>
              <a:t>o planejamento e a conciliação de conflitos sobre o uso do solo em uma seção da zona costeira da Califórnia </a:t>
            </a:r>
            <a:r>
              <a:rPr lang="pt-BR" dirty="0" smtClean="0"/>
              <a:t>(1971) (GLASSON et al. 2005)</a:t>
            </a:r>
          </a:p>
          <a:p>
            <a:pPr marL="355600" indent="-3556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dirty="0"/>
              <a:t>E</a:t>
            </a:r>
            <a:r>
              <a:rPr lang="pt-BR" dirty="0" smtClean="0"/>
              <a:t>xibir</a:t>
            </a:r>
            <a:r>
              <a:rPr lang="pt-BR" dirty="0"/>
              <a:t>, em um formato de fácil compreensão, as </a:t>
            </a:r>
            <a:r>
              <a:rPr lang="pt-BR" b="1" dirty="0"/>
              <a:t>ligações intermediárias entre um projeto e seus impactos finais</a:t>
            </a:r>
            <a:r>
              <a:rPr lang="pt-BR" dirty="0"/>
              <a:t> (MODAK; BISWAS, 1999</a:t>
            </a:r>
            <a:r>
              <a:rPr lang="pt-BR" dirty="0" smtClean="0"/>
              <a:t>)</a:t>
            </a:r>
          </a:p>
          <a:p>
            <a:pPr marL="355600" indent="-3556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dirty="0"/>
              <a:t>R</a:t>
            </a:r>
            <a:r>
              <a:rPr lang="pt-BR" dirty="0" smtClean="0"/>
              <a:t>epresentado </a:t>
            </a:r>
            <a:r>
              <a:rPr lang="pt-BR" dirty="0"/>
              <a:t>por um </a:t>
            </a:r>
            <a:r>
              <a:rPr lang="pt-BR" b="1" dirty="0"/>
              <a:t>diagrama de causa e efeito </a:t>
            </a:r>
            <a:r>
              <a:rPr lang="pt-BR" dirty="0" smtClean="0"/>
              <a:t>inserido </a:t>
            </a:r>
            <a:r>
              <a:rPr lang="pt-BR" dirty="0"/>
              <a:t>em uma </a:t>
            </a:r>
            <a:r>
              <a:rPr lang="pt-BR" b="1" dirty="0"/>
              <a:t>matriz de impacto </a:t>
            </a:r>
            <a:r>
              <a:rPr lang="pt-BR" dirty="0"/>
              <a:t>(PERDICOÚLIS; GLASSON, 2006)</a:t>
            </a:r>
          </a:p>
        </p:txBody>
      </p:sp>
    </p:spTree>
    <p:extLst>
      <p:ext uri="{BB962C8B-B14F-4D97-AF65-F5344CB8AC3E}">
        <p14:creationId xmlns:p14="http://schemas.microsoft.com/office/powerpoint/2010/main" val="19896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10008" r="1" b="11424"/>
          <a:stretch/>
        </p:blipFill>
        <p:spPr bwMode="auto">
          <a:xfrm>
            <a:off x="57570" y="0"/>
            <a:ext cx="11981329" cy="6683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tângulo 6"/>
          <p:cNvSpPr/>
          <p:nvPr/>
        </p:nvSpPr>
        <p:spPr>
          <a:xfrm>
            <a:off x="9615654" y="6381093"/>
            <a:ext cx="257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</a:t>
            </a:r>
            <a:r>
              <a:rPr lang="pt-BR" dirty="0" err="1"/>
              <a:t>Canter</a:t>
            </a:r>
            <a:r>
              <a:rPr lang="pt-BR" dirty="0"/>
              <a:t> (1996).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3521122" y="2838734"/>
            <a:ext cx="900753" cy="2729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1962048" y="2576918"/>
            <a:ext cx="1449891" cy="57822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Fatores Causais</a:t>
            </a:r>
            <a:endParaRPr lang="pt-BR" sz="1600" b="1" dirty="0"/>
          </a:p>
        </p:txBody>
      </p:sp>
      <p:sp>
        <p:nvSpPr>
          <p:cNvPr id="14" name="Forma livre 13"/>
          <p:cNvSpPr/>
          <p:nvPr/>
        </p:nvSpPr>
        <p:spPr>
          <a:xfrm>
            <a:off x="191069" y="559558"/>
            <a:ext cx="1146412" cy="2251881"/>
          </a:xfrm>
          <a:custGeom>
            <a:avLst/>
            <a:gdLst>
              <a:gd name="connsiteX0" fmla="*/ 81886 w 1146412"/>
              <a:gd name="connsiteY0" fmla="*/ 0 h 2251881"/>
              <a:gd name="connsiteX1" fmla="*/ 0 w 1146412"/>
              <a:gd name="connsiteY1" fmla="*/ 2238233 h 2251881"/>
              <a:gd name="connsiteX2" fmla="*/ 0 w 1146412"/>
              <a:gd name="connsiteY2" fmla="*/ 2238233 h 2251881"/>
              <a:gd name="connsiteX3" fmla="*/ 1146412 w 1146412"/>
              <a:gd name="connsiteY3" fmla="*/ 2251881 h 225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412" h="2251881">
                <a:moveTo>
                  <a:pt x="81886" y="0"/>
                </a:moveTo>
                <a:lnTo>
                  <a:pt x="0" y="2238233"/>
                </a:lnTo>
                <a:lnTo>
                  <a:pt x="0" y="2238233"/>
                </a:lnTo>
                <a:lnTo>
                  <a:pt x="1146412" y="2251881"/>
                </a:lnTo>
              </a:path>
            </a:pathLst>
          </a:custGeom>
          <a:ln w="5715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4273764" y="2233216"/>
            <a:ext cx="1624084" cy="57822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Condição Inicial</a:t>
            </a:r>
            <a:endParaRPr lang="pt-BR" sz="1600" b="1" dirty="0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5597859" y="2881950"/>
            <a:ext cx="900753" cy="2729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5947016" y="1884471"/>
            <a:ext cx="2188189" cy="99747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Condição Consequente</a:t>
            </a:r>
            <a:endParaRPr lang="pt-BR" sz="1600" b="1" dirty="0"/>
          </a:p>
        </p:txBody>
      </p:sp>
      <p:cxnSp>
        <p:nvCxnSpPr>
          <p:cNvPr id="19" name="Conector de seta reta 18"/>
          <p:cNvCxnSpPr/>
          <p:nvPr/>
        </p:nvCxnSpPr>
        <p:spPr>
          <a:xfrm>
            <a:off x="7524469" y="2884222"/>
            <a:ext cx="900753" cy="2729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Elipse 19"/>
          <p:cNvSpPr/>
          <p:nvPr/>
        </p:nvSpPr>
        <p:spPr>
          <a:xfrm>
            <a:off x="8444720" y="2252962"/>
            <a:ext cx="1104002" cy="58577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Efeito</a:t>
            </a:r>
            <a:endParaRPr lang="pt-BR" sz="1600" b="1" dirty="0"/>
          </a:p>
        </p:txBody>
      </p:sp>
      <p:cxnSp>
        <p:nvCxnSpPr>
          <p:cNvPr id="21" name="Conector de seta reta 20"/>
          <p:cNvCxnSpPr/>
          <p:nvPr/>
        </p:nvCxnSpPr>
        <p:spPr>
          <a:xfrm>
            <a:off x="9055293" y="2913790"/>
            <a:ext cx="900753" cy="2729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Elipse 21"/>
          <p:cNvSpPr/>
          <p:nvPr/>
        </p:nvSpPr>
        <p:spPr>
          <a:xfrm>
            <a:off x="9858237" y="2656401"/>
            <a:ext cx="2550665" cy="99747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Ação corretiva ou Mecanismo de Controle</a:t>
            </a:r>
            <a:endParaRPr lang="pt-BR" sz="1600" b="1" dirty="0"/>
          </a:p>
        </p:txBody>
      </p:sp>
      <p:sp>
        <p:nvSpPr>
          <p:cNvPr id="2" name="Elipse 1"/>
          <p:cNvSpPr/>
          <p:nvPr/>
        </p:nvSpPr>
        <p:spPr>
          <a:xfrm>
            <a:off x="-104745" y="376678"/>
            <a:ext cx="1183342" cy="57822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Usos</a:t>
            </a:r>
            <a:endParaRPr lang="pt-BR" sz="1600" b="1" dirty="0"/>
          </a:p>
        </p:txBody>
      </p:sp>
      <p:sp>
        <p:nvSpPr>
          <p:cNvPr id="15" name="Elipse 14"/>
          <p:cNvSpPr/>
          <p:nvPr/>
        </p:nvSpPr>
        <p:spPr>
          <a:xfrm>
            <a:off x="3392479" y="4801469"/>
            <a:ext cx="119475" cy="29917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X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4211131" y="4139478"/>
            <a:ext cx="119475" cy="29917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X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1902310" y="6024770"/>
            <a:ext cx="119475" cy="29917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X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1701677" y="5990777"/>
            <a:ext cx="119475" cy="29917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X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3191846" y="4781760"/>
            <a:ext cx="119475" cy="29917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X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3093000" y="4082330"/>
            <a:ext cx="119475" cy="29917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X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3860774" y="4139477"/>
            <a:ext cx="119475" cy="29917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X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2445014" y="4082330"/>
            <a:ext cx="119475" cy="29917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X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2285096" y="4120425"/>
            <a:ext cx="119475" cy="29917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X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2952105" y="4063278"/>
            <a:ext cx="119475" cy="29917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X</a:t>
            </a:r>
            <a:endParaRPr lang="pt-B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7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" grpId="0" animBg="1"/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27" y="579627"/>
            <a:ext cx="11721255" cy="45792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101353" y="5346157"/>
            <a:ext cx="6710083" cy="95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Perdicoúlis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Glasson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(2006), adaptado de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Canter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(1996).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7240"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3361" y="738458"/>
            <a:ext cx="4563872" cy="1060362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Aspectos </a:t>
            </a:r>
            <a:r>
              <a:rPr lang="pt-B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fortes</a:t>
            </a:r>
            <a:endParaRPr lang="pt-B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791" y="2105304"/>
            <a:ext cx="5131012" cy="3581121"/>
          </a:xfrm>
        </p:spPr>
        <p:txBody>
          <a:bodyPr>
            <a:normAutofit/>
          </a:bodyPr>
          <a:lstStyle/>
          <a:p>
            <a:pPr marL="355600" indent="-355600" algn="just"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rgbClr val="0070C0"/>
                </a:solidFill>
              </a:rPr>
              <a:t>Ajuda a </a:t>
            </a:r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organizar e antecipar </a:t>
            </a:r>
            <a:r>
              <a:rPr lang="pt-BR" dirty="0" smtClean="0">
                <a:solidFill>
                  <a:srgbClr val="0070C0"/>
                </a:solidFill>
              </a:rPr>
              <a:t>a discussão dos impactos do projeto </a:t>
            </a:r>
            <a:r>
              <a:rPr lang="pt-BR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pt-BR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comunicar</a:t>
            </a:r>
            <a:r>
              <a:rPr lang="pt-BR" dirty="0" smtClean="0">
                <a:solidFill>
                  <a:srgbClr val="0070C0"/>
                </a:solidFill>
                <a:sym typeface="Wingdings" panose="05000000000000000000" pitchFamily="2" charset="2"/>
              </a:rPr>
              <a:t> sobre o estudo de impacto </a:t>
            </a:r>
            <a:r>
              <a:rPr lang="pt-BR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ao público </a:t>
            </a:r>
            <a:r>
              <a:rPr lang="pt-BR" dirty="0" smtClean="0">
                <a:solidFill>
                  <a:srgbClr val="0070C0"/>
                </a:solidFill>
                <a:sym typeface="Wingdings" panose="05000000000000000000" pitchFamily="2" charset="2"/>
              </a:rPr>
              <a:t>interessado. </a:t>
            </a:r>
            <a:r>
              <a:rPr lang="pt-BR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CANTER (1996</a:t>
            </a:r>
            <a:r>
              <a:rPr lang="pt-BR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</a:p>
          <a:p>
            <a:pPr marL="355600" indent="-355600" algn="just">
              <a:buFont typeface="Courier New" panose="02070309020205020404" pitchFamily="49" charset="0"/>
              <a:buChar char="o"/>
            </a:pPr>
            <a:endParaRPr lang="pt-BR" sz="16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355600" indent="-355600" algn="just">
              <a:buFont typeface="Courier New" panose="02070309020205020404" pitchFamily="49" charset="0"/>
              <a:buChar char="o"/>
            </a:pPr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Método 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consistente e imparcial</a:t>
            </a:r>
            <a:r>
              <a:rPr lang="pt-BR" dirty="0">
                <a:solidFill>
                  <a:srgbClr val="0070C0"/>
                </a:solidFill>
                <a:sym typeface="Wingdings" panose="05000000000000000000" pitchFamily="2" charset="2"/>
              </a:rPr>
              <a:t>, que tem como vantagem cobrir </a:t>
            </a: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impactos secundários, indiretos e </a:t>
            </a:r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cumulativos</a:t>
            </a:r>
            <a:r>
              <a:rPr lang="pt-B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pt-BR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(</a:t>
            </a:r>
            <a:r>
              <a:rPr lang="pt-BR" sz="1600" dirty="0" smtClean="0">
                <a:solidFill>
                  <a:srgbClr val="0070C0"/>
                </a:solidFill>
              </a:rPr>
              <a:t>GLASSON </a:t>
            </a:r>
            <a:r>
              <a:rPr lang="pt-BR" sz="1600" dirty="0">
                <a:solidFill>
                  <a:srgbClr val="0070C0"/>
                </a:solidFill>
              </a:rPr>
              <a:t>et al., </a:t>
            </a:r>
            <a:r>
              <a:rPr lang="pt-BR" sz="1600" dirty="0" smtClean="0">
                <a:solidFill>
                  <a:srgbClr val="0070C0"/>
                </a:solidFill>
              </a:rPr>
              <a:t>2005</a:t>
            </a:r>
            <a:r>
              <a:rPr lang="pt-BR" sz="1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).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636133" y="2105304"/>
            <a:ext cx="5242787" cy="4023360"/>
          </a:xfrm>
        </p:spPr>
        <p:txBody>
          <a:bodyPr>
            <a:normAutofit/>
          </a:bodyPr>
          <a:lstStyle/>
          <a:p>
            <a:pPr marL="355600" indent="-3556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impactos não pontuados</a:t>
            </a:r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smtClean="0">
                <a:solidFill>
                  <a:srgbClr val="C00000"/>
                </a:solidFill>
              </a:rPr>
              <a:t>de forma quantitativa </a:t>
            </a:r>
          </a:p>
          <a:p>
            <a:pPr marL="355600" indent="-3556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comparação entre alternativas </a:t>
            </a:r>
            <a:r>
              <a:rPr lang="pt-BR" dirty="0" smtClean="0">
                <a:solidFill>
                  <a:srgbClr val="C00000"/>
                </a:solidFill>
              </a:rPr>
              <a:t>de um projeto não é alcançada por essa metodologia</a:t>
            </a:r>
          </a:p>
          <a:p>
            <a:pPr marL="355600" indent="-3556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Complexidade visual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spcAft>
                <a:spcPts val="1200"/>
              </a:spcAft>
              <a:buNone/>
            </a:pPr>
            <a:r>
              <a:rPr lang="pt-BR" sz="1600" dirty="0">
                <a:solidFill>
                  <a:srgbClr val="C00000"/>
                </a:solidFill>
              </a:rPr>
              <a:t>(CANTER, 1996; MODAK; BISWAS, 1999)</a:t>
            </a:r>
            <a:endParaRPr lang="pt-BR" sz="1600" dirty="0" smtClean="0">
              <a:solidFill>
                <a:srgbClr val="C0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247709" y="914696"/>
            <a:ext cx="4571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cap="all" spc="1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  <a:ea typeface="+mj-ea"/>
                <a:cs typeface="+mj-cs"/>
              </a:rPr>
              <a:t>ASPECTOS </a:t>
            </a:r>
            <a:r>
              <a:rPr lang="pt-BR" sz="4000" b="1" cap="all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/>
                <a:ea typeface="+mj-ea"/>
                <a:cs typeface="+mj-cs"/>
              </a:rPr>
              <a:t>fracos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493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27" t="685" r="4228" b="265"/>
          <a:stretch/>
        </p:blipFill>
        <p:spPr>
          <a:xfrm>
            <a:off x="801858" y="1533378"/>
            <a:ext cx="3221502" cy="512064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7" y="168359"/>
            <a:ext cx="10621025" cy="1499616"/>
          </a:xfrm>
        </p:spPr>
        <p:txBody>
          <a:bodyPr>
            <a:normAutofit/>
          </a:bodyPr>
          <a:lstStyle/>
          <a:p>
            <a:pPr lvl="0"/>
            <a:r>
              <a:rPr lang="pt-BR" sz="4000" dirty="0"/>
              <a:t>Aplicação da Rede de </a:t>
            </a:r>
            <a:r>
              <a:rPr lang="pt-BR" sz="4000" dirty="0" err="1"/>
              <a:t>Sorensen</a:t>
            </a:r>
            <a:endParaRPr lang="pt-BR" sz="40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96086" y="2502833"/>
            <a:ext cx="1681372" cy="1657075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720" y="1452282"/>
            <a:ext cx="5923400" cy="5045448"/>
          </a:xfrm>
          <a:prstGeom prst="rect">
            <a:avLst/>
          </a:prstGeom>
        </p:spPr>
      </p:pic>
      <p:sp>
        <p:nvSpPr>
          <p:cNvPr id="7" name="Fluxograma: Conector 6"/>
          <p:cNvSpPr/>
          <p:nvPr/>
        </p:nvSpPr>
        <p:spPr>
          <a:xfrm>
            <a:off x="8122023" y="2502833"/>
            <a:ext cx="121023" cy="146238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luxograma: Conector 8"/>
          <p:cNvSpPr/>
          <p:nvPr/>
        </p:nvSpPr>
        <p:spPr>
          <a:xfrm>
            <a:off x="9229163" y="2773350"/>
            <a:ext cx="121023" cy="146238"/>
          </a:xfrm>
          <a:prstGeom prst="flowChartConnector">
            <a:avLst/>
          </a:prstGeom>
          <a:solidFill>
            <a:srgbClr val="B7D9FC"/>
          </a:solidFill>
          <a:ln>
            <a:solidFill>
              <a:srgbClr val="B7D9F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luxograma: Conector 9"/>
          <p:cNvSpPr/>
          <p:nvPr/>
        </p:nvSpPr>
        <p:spPr>
          <a:xfrm>
            <a:off x="6593545" y="5304307"/>
            <a:ext cx="121023" cy="146238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 de Texto 11"/>
          <p:cNvSpPr txBox="1">
            <a:spLocks noChangeArrowheads="1"/>
          </p:cNvSpPr>
          <p:nvPr/>
        </p:nvSpPr>
        <p:spPr bwMode="auto">
          <a:xfrm>
            <a:off x="7032887" y="2208586"/>
            <a:ext cx="2568314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CTR Brasil Ambiental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São Mateus</a:t>
            </a:r>
            <a:endParaRPr kumimoji="0" lang="pt-BR" altLang="pt-BR" sz="2400" b="0" i="0" u="none" strike="noStrike" cap="none" normalizeH="0" baseline="0" dirty="0" smtClean="0">
              <a:solidFill>
                <a:sysClr val="windowText" lastClr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" name="Caixa de Texto 11"/>
          <p:cNvSpPr txBox="1">
            <a:spLocks noChangeArrowheads="1"/>
          </p:cNvSpPr>
          <p:nvPr/>
        </p:nvSpPr>
        <p:spPr bwMode="auto">
          <a:xfrm>
            <a:off x="7722004" y="5387793"/>
            <a:ext cx="1006236" cy="3413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CGA Linhares</a:t>
            </a:r>
            <a:endParaRPr kumimoji="0" lang="pt-BR" altLang="pt-BR" sz="2400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" name="Caixa de Texto 11"/>
          <p:cNvSpPr txBox="1">
            <a:spLocks noChangeArrowheads="1"/>
          </p:cNvSpPr>
          <p:nvPr/>
        </p:nvSpPr>
        <p:spPr bwMode="auto">
          <a:xfrm>
            <a:off x="5930101" y="5036114"/>
            <a:ext cx="11160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CTR</a:t>
            </a:r>
            <a:r>
              <a:rPr kumimoji="0" lang="pt-BR" altLang="pt-BR" sz="1400" b="1" i="0" u="none" strike="noStrike" cap="none" normalizeH="0" dirty="0" smtClean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 Colatina</a:t>
            </a:r>
            <a:endParaRPr kumimoji="0" lang="pt-BR" altLang="pt-BR" sz="2400" b="0" i="0" u="none" strike="noStrike" cap="none" normalizeH="0" baseline="0" dirty="0" smtClean="0">
              <a:solidFill>
                <a:sysClr val="windowText" lastClr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7" name="Fluxograma: Conector 16"/>
          <p:cNvSpPr/>
          <p:nvPr/>
        </p:nvSpPr>
        <p:spPr>
          <a:xfrm>
            <a:off x="10260463" y="3205806"/>
            <a:ext cx="121023" cy="146238"/>
          </a:xfrm>
          <a:prstGeom prst="flowChart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luxograma: Conector 17"/>
          <p:cNvSpPr/>
          <p:nvPr/>
        </p:nvSpPr>
        <p:spPr>
          <a:xfrm>
            <a:off x="10287421" y="4013671"/>
            <a:ext cx="121023" cy="146238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 de Texto 11"/>
          <p:cNvSpPr txBox="1">
            <a:spLocks noChangeArrowheads="1"/>
          </p:cNvSpPr>
          <p:nvPr/>
        </p:nvSpPr>
        <p:spPr bwMode="auto">
          <a:xfrm>
            <a:off x="10351070" y="3000218"/>
            <a:ext cx="1492624" cy="73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altLang="pt-BR" sz="1500" b="0" i="0" u="none" strike="noStrike" cap="none" normalizeH="0" baseline="0" dirty="0" smtClean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EIA</a:t>
            </a:r>
            <a:r>
              <a:rPr lang="pt-BR" altLang="pt-BR" sz="1500" dirty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pt-BR" altLang="pt-BR" sz="1500" dirty="0" smtClean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– Quadro de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pt-BR" altLang="pt-BR" sz="1500" dirty="0" smtClean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Referências</a:t>
            </a:r>
            <a:endParaRPr kumimoji="0" lang="pt-BR" altLang="pt-BR" sz="1500" b="0" i="0" u="none" strike="noStrike" cap="none" normalizeH="0" baseline="0" dirty="0" smtClean="0">
              <a:solidFill>
                <a:sysClr val="windowText" lastClr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0" name="Caixa de Texto 11"/>
          <p:cNvSpPr txBox="1">
            <a:spLocks noChangeArrowheads="1"/>
          </p:cNvSpPr>
          <p:nvPr/>
        </p:nvSpPr>
        <p:spPr bwMode="auto">
          <a:xfrm>
            <a:off x="10536145" y="3912196"/>
            <a:ext cx="1218554" cy="6194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pt-BR" altLang="pt-BR" sz="15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EIA  - Rede 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pt-BR" altLang="pt-BR" sz="1500" b="1" dirty="0" err="1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Sorensen</a:t>
            </a:r>
            <a:endParaRPr kumimoji="0" lang="pt-BR" altLang="pt-BR" sz="1500" b="0" i="0" u="none" strike="noStrike" cap="none" normalizeH="0" baseline="0" dirty="0" smtClean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eta em curva para baixo 20"/>
          <p:cNvSpPr/>
          <p:nvPr/>
        </p:nvSpPr>
        <p:spPr>
          <a:xfrm rot="21259497">
            <a:off x="3343719" y="1201083"/>
            <a:ext cx="2729810" cy="1155543"/>
          </a:xfrm>
          <a:prstGeom prst="curved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Fluxograma: Conector 21"/>
          <p:cNvSpPr/>
          <p:nvPr/>
        </p:nvSpPr>
        <p:spPr>
          <a:xfrm>
            <a:off x="8061511" y="5262290"/>
            <a:ext cx="121023" cy="146238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44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059" t="-379"/>
          <a:stretch/>
        </p:blipFill>
        <p:spPr>
          <a:xfrm>
            <a:off x="189424" y="1177965"/>
            <a:ext cx="11989759" cy="119096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617" y="-321651"/>
            <a:ext cx="9720072" cy="1499616"/>
          </a:xfrm>
        </p:spPr>
        <p:txBody>
          <a:bodyPr>
            <a:normAutofit/>
          </a:bodyPr>
          <a:lstStyle/>
          <a:p>
            <a:pPr lvl="0"/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da Rede de </a:t>
            </a:r>
            <a:r>
              <a:rPr lang="pt-BR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Sorensen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6537876" y="742014"/>
            <a:ext cx="5406652" cy="41223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pt-BR" b="1" dirty="0" smtClean="0">
                <a:ln/>
                <a:solidFill>
                  <a:schemeClr val="accent3"/>
                </a:solidFill>
              </a:rPr>
              <a:t>Quadro de referência de Impactos</a:t>
            </a:r>
            <a:endParaRPr lang="pt-BR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7627" y="4635709"/>
            <a:ext cx="2998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INSTALAÇÃO</a:t>
            </a:r>
            <a:endParaRPr lang="pt-BR" sz="12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-17627" y="1536693"/>
            <a:ext cx="299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PLANEJ.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254550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5 0.36689 L 0.01172 -0.965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-6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3065</TotalTime>
  <Words>1006</Words>
  <Application>Microsoft Office PowerPoint</Application>
  <PresentationFormat>Widescreen</PresentationFormat>
  <Paragraphs>136</Paragraphs>
  <Slides>20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Courier New</vt:lpstr>
      <vt:lpstr>Symbol</vt:lpstr>
      <vt:lpstr>Times New Roman</vt:lpstr>
      <vt:lpstr>Tw Cen MT</vt:lpstr>
      <vt:lpstr>Tw Cen MT Condensed</vt:lpstr>
      <vt:lpstr>Wingdings</vt:lpstr>
      <vt:lpstr>Wingdings 3</vt:lpstr>
      <vt:lpstr>Integral</vt:lpstr>
      <vt:lpstr>Métodos de aia:  rede de sorensen</vt:lpstr>
      <vt:lpstr>objetivoS</vt:lpstr>
      <vt:lpstr>Métodos de Identificação de Impactos: Redes</vt:lpstr>
      <vt:lpstr>Rede de sorensen</vt:lpstr>
      <vt:lpstr>Apresentação do PowerPoint</vt:lpstr>
      <vt:lpstr>Apresentação do PowerPoint</vt:lpstr>
      <vt:lpstr>Aspectos fortes</vt:lpstr>
      <vt:lpstr>Aplicação da Rede de Sorensen</vt:lpstr>
      <vt:lpstr>Aplicação da Rede de Sorensen</vt:lpstr>
      <vt:lpstr>Aplicação da Rede de Sorensen</vt:lpstr>
      <vt:lpstr>Apresentação do PowerPoint</vt:lpstr>
      <vt:lpstr>Apresentação do PowerPoint</vt:lpstr>
      <vt:lpstr>Apresentação do PowerPoint</vt:lpstr>
      <vt:lpstr>Apresentação do PowerPoint</vt:lpstr>
      <vt:lpstr>Rede de sorensen</vt:lpstr>
      <vt:lpstr>Apresentação do PowerPoint</vt:lpstr>
      <vt:lpstr>Apresentação do PowerPoint</vt:lpstr>
      <vt:lpstr>Considerações FINAIS</vt:lpstr>
      <vt:lpstr>Considerações FINAIS</vt:lpstr>
      <vt:lpstr>Considerações FINAIS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de aia:  rede de sorensen</dc:title>
  <dc:creator>Joyce</dc:creator>
  <cp:lastModifiedBy>Joyce</cp:lastModifiedBy>
  <cp:revision>130</cp:revision>
  <dcterms:created xsi:type="dcterms:W3CDTF">2015-11-18T19:37:37Z</dcterms:created>
  <dcterms:modified xsi:type="dcterms:W3CDTF">2015-12-03T00:30:12Z</dcterms:modified>
</cp:coreProperties>
</file>