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2" r:id="rId13"/>
    <p:sldId id="271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2"/>
    <p:restoredTop sz="94710"/>
  </p:normalViewPr>
  <p:slideViewPr>
    <p:cSldViewPr snapToGrid="0" snapToObjects="1">
      <p:cViewPr varScale="1">
        <p:scale>
          <a:sx n="77" d="100"/>
          <a:sy n="77" d="100"/>
        </p:scale>
        <p:origin x="13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40058-2A5E-874C-AF62-8A90E529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2E6DED-03B8-9E48-B300-C793AA37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361524-E078-2845-85E5-68D0A59D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B2C8CA-C4C5-AA4D-9FF8-AF6AD155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0AE90C-7EA1-EE4F-AED3-B53D328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A55EC8-FB9A-5F48-AADF-FA8D4C10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549DC4-9EED-2649-BCB2-973901B3A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8A4C9-8C9D-544C-AD00-13A3DCD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327B59-11F0-3144-AB3A-126E73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D87F21-6A21-EA42-BC93-4888FB6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AC0590A-ED48-B944-A4A3-3E1DAA4F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23E2CE-94FA-494D-9DE5-F26B68F4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3B039B-9E10-8F4B-A74A-F18AA89D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9D1C26-C4D3-3F4D-8D52-29CD72DC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E380C-CDEB-5040-ABDE-2604575B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67344-740D-BF42-964C-69CFC6DE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B51774-53F6-7644-9453-392712EE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81EF2D-398B-A244-B2BC-6CB4BE86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17E3CC-2E47-A04A-839F-BA02C8BA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1EAE7A-7999-7F4B-9B99-CCDD3249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5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177DAA-26E1-2D42-89DE-01A1F87C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7EFD6C-893C-6040-9B2E-F57CD381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5DCA39-6C43-684A-AD1A-95664EE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23C52A-3A90-934B-82CD-D8B8ABF5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6AD6E1-AD4C-764C-87A1-A9126BD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41114-8ED8-1742-BA8B-E83C9766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A10EFB-69EC-DC48-B850-F7C186A3E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0A8D0-E00D-964A-8E3A-555552541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3CC87C-44F0-B841-9333-3FC5B3DF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7E0DB8-5356-1444-861B-2691534F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8B6447-1018-E748-8A32-D715392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68E99E-374F-DB47-8820-3BE93BC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BDA925-5F3C-254D-B49D-C2247FE52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4CB6F8-356B-4A4C-8469-797AF522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46E3CB-C491-F64E-9346-9CD36615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6B86B2-A466-3D44-957E-C68514C70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E74F1A7-362C-B043-9BE9-F7AFDA4A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DFE497B-3688-3E40-A34E-EE1CD74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7B7FB5-68DF-6945-8E3D-2DF9743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EC193E-767F-154E-8A4E-16BC3A3C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AF9E183-26F2-6A4B-AF96-CCB37D1D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BE9D8B-0E9B-8248-BFA5-E881CEB2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0D65F62-79A0-F049-8A15-4EB9979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9D3AB6D-F9D4-0644-A9A5-F0355534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30237C-68B9-DF4D-9731-E9C85DC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790335-454A-A04D-9118-C3C4C49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397505-DFA5-B84C-85AF-AE03B16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CF2512-59AE-484C-8D48-F57688CC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295B9E-8EBB-3E41-AFDF-53E006161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DA3472-5113-9C4C-9496-0C822508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494165F-6E04-3A41-95D4-7C72AF6A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EE10F7-4D9C-B847-B17C-1FE892D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2FF41-271A-804A-AD8B-69D8911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113D1FF-9963-1748-B30D-D7F8EAC61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B1D58B-BFFD-F84C-9FEE-57BC8932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8FEFCE-9285-5946-8168-B49F3E24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F006684-A47D-BD46-AA1F-3820B7FF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D6F6C7-F521-9041-82B8-A442A89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9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91B12D-5F4E-A341-999C-973703F7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0B1C508-244C-7F41-9C6A-1BF7D97B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0C8F22-5D2D-2E48-8B6F-C0795ABBE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904-EB6F-5F42-9602-E846D329DBB8}" type="datetimeFigureOut">
              <a:rPr lang="pt-BR" smtClean="0"/>
              <a:t>16/08/2018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3E4E6E-B976-9F4A-9638-51F8E90D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E4C887-134B-7844-9EA8-B267FFBAC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A9647F-E8C1-344D-A325-FDA0E91CF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das Relações Internacionais I: Teorias Clássicas</a:t>
            </a:r>
            <a:r>
              <a:rPr lang="en-US" sz="4400" dirty="0">
                <a:effectLst/>
              </a:rPr>
              <a:t> </a:t>
            </a:r>
            <a:endParaRPr lang="pt-B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3FD39F-762B-E94B-9564-05BF9E4F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Cristiane Lucena</a:t>
            </a:r>
          </a:p>
        </p:txBody>
      </p:sp>
    </p:spTree>
    <p:extLst>
      <p:ext uri="{BB962C8B-B14F-4D97-AF65-F5344CB8AC3E}">
        <p14:creationId xmlns:p14="http://schemas.microsoft.com/office/powerpoint/2010/main" val="1972625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Atividade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Como </a:t>
            </a:r>
            <a:r>
              <a:rPr lang="pt-BR" dirty="0"/>
              <a:t>as três noções de </a:t>
            </a:r>
            <a:r>
              <a:rPr lang="pt-BR" i="1" dirty="0"/>
              <a:t>poder político </a:t>
            </a:r>
            <a:r>
              <a:rPr lang="pt-BR" dirty="0"/>
              <a:t>em </a:t>
            </a:r>
            <a:r>
              <a:rPr lang="pt-BR" dirty="0" err="1"/>
              <a:t>Carr</a:t>
            </a:r>
            <a:r>
              <a:rPr lang="pt-BR" dirty="0"/>
              <a:t> nos ajudam a analisar o caso da Coreia do Norte</a:t>
            </a:r>
            <a:r>
              <a:rPr lang="pt-BR" dirty="0" smtClean="0"/>
              <a:t>?</a:t>
            </a:r>
          </a:p>
          <a:p>
            <a:pPr marL="457200" lvl="1" indent="0">
              <a:buNone/>
            </a:pPr>
            <a:r>
              <a:rPr lang="pt-BR" dirty="0" smtClean="0"/>
              <a:t>Palestra do Prof. </a:t>
            </a:r>
            <a:r>
              <a:rPr lang="pt-BR" dirty="0" err="1" smtClean="0"/>
              <a:t>Geun</a:t>
            </a:r>
            <a:r>
              <a:rPr lang="pt-BR" dirty="0" smtClean="0"/>
              <a:t> Lee, Seoul </a:t>
            </a:r>
            <a:r>
              <a:rPr lang="pt-BR" dirty="0" err="1" smtClean="0"/>
              <a:t>National</a:t>
            </a:r>
            <a:r>
              <a:rPr lang="pt-BR" dirty="0" smtClean="0"/>
              <a:t> </a:t>
            </a:r>
            <a:r>
              <a:rPr lang="pt-BR" dirty="0" err="1" smtClean="0"/>
              <a:t>University</a:t>
            </a:r>
            <a:endParaRPr lang="pt-BR" dirty="0" smtClean="0"/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1950 – 2018, a guerra mais longa da história contemporânea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Principal demanda do líder norte-coreano: declaração do fim da guerra por parte dos EUA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Horizonte econômico: crescimento negativo (-3.5%, a dois anos do termo final do plano quinquenal, em 2020)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Fracasso da “Sunshine </a:t>
            </a:r>
            <a:r>
              <a:rPr lang="pt-BR" dirty="0" err="1" smtClean="0"/>
              <a:t>Policy</a:t>
            </a:r>
            <a:r>
              <a:rPr lang="pt-BR" dirty="0" smtClean="0"/>
              <a:t>” (1998-208)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Novembro 2017, a Coreia do Norte anuncia o sucesso do seu programa de desenvolvimento nuclear</a:t>
            </a:r>
            <a:r>
              <a:rPr lang="pt-BR" dirty="0"/>
              <a:t>	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59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/>
              <a:t>US </a:t>
            </a:r>
            <a:r>
              <a:rPr lang="pt-BR" sz="3600" dirty="0" err="1" smtClean="0"/>
              <a:t>President</a:t>
            </a:r>
            <a:r>
              <a:rPr lang="pt-BR" sz="3600" dirty="0" smtClean="0"/>
              <a:t> Donald </a:t>
            </a:r>
            <a:r>
              <a:rPr lang="pt-BR" sz="3600" dirty="0" err="1" smtClean="0"/>
              <a:t>Trump</a:t>
            </a:r>
            <a:r>
              <a:rPr lang="pt-BR" sz="3600" dirty="0" smtClean="0"/>
              <a:t> </a:t>
            </a:r>
            <a:r>
              <a:rPr lang="pt-BR" sz="3600" dirty="0" err="1" smtClean="0"/>
              <a:t>and</a:t>
            </a:r>
            <a:r>
              <a:rPr lang="pt-BR" sz="3600" dirty="0" smtClean="0"/>
              <a:t> North Korean </a:t>
            </a:r>
            <a:r>
              <a:rPr lang="pt-BR" sz="3600" dirty="0" err="1" smtClean="0"/>
              <a:t>leader</a:t>
            </a:r>
            <a:r>
              <a:rPr lang="pt-BR" sz="3600" dirty="0" smtClean="0"/>
              <a:t> Kim Jong-</a:t>
            </a:r>
            <a:r>
              <a:rPr lang="pt-BR" sz="3600" dirty="0" err="1" smtClean="0"/>
              <a:t>un</a:t>
            </a:r>
            <a:r>
              <a:rPr lang="pt-BR" sz="3600" dirty="0" smtClean="0"/>
              <a:t> </a:t>
            </a:r>
            <a:r>
              <a:rPr lang="pt-BR" sz="3600" dirty="0" err="1" smtClean="0"/>
              <a:t>met</a:t>
            </a:r>
            <a:r>
              <a:rPr lang="pt-BR" sz="3600" dirty="0" smtClean="0"/>
              <a:t> in Singapore </a:t>
            </a:r>
            <a:r>
              <a:rPr lang="pt-BR" sz="3600" dirty="0" err="1" smtClean="0"/>
              <a:t>after</a:t>
            </a:r>
            <a:r>
              <a:rPr lang="pt-BR" sz="3600" dirty="0" smtClean="0"/>
              <a:t> </a:t>
            </a:r>
            <a:r>
              <a:rPr lang="pt-BR" sz="3600" dirty="0" err="1" smtClean="0"/>
              <a:t>months</a:t>
            </a:r>
            <a:r>
              <a:rPr lang="pt-BR" sz="3600" dirty="0" smtClean="0"/>
              <a:t> </a:t>
            </a:r>
            <a:r>
              <a:rPr lang="pt-BR" sz="3600" dirty="0" err="1" smtClean="0"/>
              <a:t>of</a:t>
            </a:r>
            <a:r>
              <a:rPr lang="pt-BR" sz="3600" dirty="0" smtClean="0"/>
              <a:t> </a:t>
            </a:r>
            <a:r>
              <a:rPr lang="pt-BR" sz="3600" dirty="0" err="1" smtClean="0"/>
              <a:t>tensions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2700" dirty="0" smtClean="0"/>
              <a:t>(Aljazeera.com 12 </a:t>
            </a:r>
            <a:r>
              <a:rPr lang="pt-BR" sz="2700" dirty="0" err="1" smtClean="0"/>
              <a:t>Jun</a:t>
            </a:r>
            <a:r>
              <a:rPr lang="pt-BR" sz="2700" dirty="0" smtClean="0"/>
              <a:t> 2018)</a:t>
            </a:r>
            <a:endParaRPr lang="pt-BR" sz="27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12" y="2066795"/>
            <a:ext cx="6137754" cy="4008328"/>
          </a:xfrm>
        </p:spPr>
      </p:pic>
      <p:sp>
        <p:nvSpPr>
          <p:cNvPr id="3" name="CaixaDeTexto 2"/>
          <p:cNvSpPr txBox="1"/>
          <p:nvPr/>
        </p:nvSpPr>
        <p:spPr>
          <a:xfrm>
            <a:off x="300625" y="2066795"/>
            <a:ext cx="2430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The “</a:t>
            </a:r>
            <a:r>
              <a:rPr lang="pt-BR" sz="2400" dirty="0" err="1" smtClean="0"/>
              <a:t>rocket</a:t>
            </a:r>
            <a:r>
              <a:rPr lang="pt-BR" sz="2400" dirty="0" smtClean="0"/>
              <a:t> </a:t>
            </a:r>
            <a:r>
              <a:rPr lang="pt-BR" sz="2400" dirty="0" err="1" smtClean="0"/>
              <a:t>man</a:t>
            </a:r>
            <a:r>
              <a:rPr lang="pt-BR" sz="2400" dirty="0" smtClean="0"/>
              <a:t>”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9244208" y="2066795"/>
            <a:ext cx="2947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“A </a:t>
            </a:r>
            <a:r>
              <a:rPr lang="pt-BR" sz="2400" dirty="0" err="1" smtClean="0"/>
              <a:t>very</a:t>
            </a:r>
            <a:r>
              <a:rPr lang="pt-BR" sz="2400" dirty="0" smtClean="0"/>
              <a:t> </a:t>
            </a:r>
            <a:r>
              <a:rPr lang="pt-BR" sz="2400" dirty="0" err="1" smtClean="0"/>
              <a:t>talented</a:t>
            </a:r>
            <a:r>
              <a:rPr lang="pt-BR" sz="2400" dirty="0" smtClean="0"/>
              <a:t> </a:t>
            </a:r>
            <a:r>
              <a:rPr lang="pt-BR" sz="2400" dirty="0" err="1" smtClean="0"/>
              <a:t>man</a:t>
            </a:r>
            <a:r>
              <a:rPr lang="pt-BR" sz="2400" dirty="0" smtClean="0"/>
              <a:t>”</a:t>
            </a:r>
          </a:p>
          <a:p>
            <a:endParaRPr lang="pt-BR" sz="2400" dirty="0" smtClean="0"/>
          </a:p>
          <a:p>
            <a:r>
              <a:rPr lang="pt-BR" sz="2400" dirty="0" smtClean="0"/>
              <a:t>Who “</a:t>
            </a:r>
            <a:r>
              <a:rPr lang="pt-BR" sz="2400" dirty="0" err="1" smtClean="0"/>
              <a:t>loved</a:t>
            </a:r>
            <a:r>
              <a:rPr lang="pt-BR" sz="2400" dirty="0" smtClean="0"/>
              <a:t> </a:t>
            </a:r>
            <a:r>
              <a:rPr lang="pt-BR" sz="2400" dirty="0" err="1" smtClean="0"/>
              <a:t>his</a:t>
            </a:r>
            <a:r>
              <a:rPr lang="pt-BR" sz="2400" dirty="0" smtClean="0"/>
              <a:t> country </a:t>
            </a:r>
            <a:r>
              <a:rPr lang="pt-BR" sz="2400" dirty="0" err="1" smtClean="0"/>
              <a:t>very</a:t>
            </a:r>
            <a:r>
              <a:rPr lang="pt-BR" sz="2400" dirty="0" smtClean="0"/>
              <a:t> </a:t>
            </a:r>
            <a:r>
              <a:rPr lang="pt-BR" sz="2400" dirty="0" err="1" smtClean="0"/>
              <a:t>much</a:t>
            </a:r>
            <a:r>
              <a:rPr lang="pt-BR" sz="2400" dirty="0" smtClean="0"/>
              <a:t>”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4970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A Península Coreana à Noite</a:t>
            </a:r>
            <a:br>
              <a:rPr lang="pt-BR" sz="3600" dirty="0" smtClean="0"/>
            </a:br>
            <a:r>
              <a:rPr lang="pt-BR" sz="2400" dirty="0" smtClean="0"/>
              <a:t>(The </a:t>
            </a:r>
            <a:r>
              <a:rPr lang="pt-BR" sz="2400" dirty="0" err="1" smtClean="0"/>
              <a:t>Verge</a:t>
            </a:r>
            <a:r>
              <a:rPr lang="pt-BR" sz="2400" dirty="0" smtClean="0"/>
              <a:t> 2015)</a:t>
            </a:r>
            <a:endParaRPr lang="pt-BR" sz="36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70" y="1988462"/>
            <a:ext cx="6527007" cy="4700435"/>
          </a:xfrm>
        </p:spPr>
      </p:pic>
      <p:sp>
        <p:nvSpPr>
          <p:cNvPr id="5" name="CaixaDeTexto 4"/>
          <p:cNvSpPr txBox="1"/>
          <p:nvPr/>
        </p:nvSpPr>
        <p:spPr>
          <a:xfrm>
            <a:off x="7778663" y="1988462"/>
            <a:ext cx="41962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“North </a:t>
            </a:r>
            <a:r>
              <a:rPr lang="en-US" sz="2400" dirty="0"/>
              <a:t>Korea defends blackout satellite photos: 'the essence of society is not on flashy </a:t>
            </a:r>
            <a:r>
              <a:rPr lang="en-US" sz="2400" dirty="0" smtClean="0"/>
              <a:t>lights‘”</a:t>
            </a:r>
            <a:endParaRPr lang="en-US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90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Atividade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Pesquisa </a:t>
            </a:r>
            <a:r>
              <a:rPr lang="pt-BR" dirty="0"/>
              <a:t>de indicadores: Coreia do Norte e Coreia do Sul</a:t>
            </a:r>
          </a:p>
          <a:p>
            <a:pPr marL="457200" lvl="1" indent="0">
              <a:buSzPct val="60000"/>
              <a:buNone/>
            </a:pPr>
            <a:r>
              <a:rPr lang="pt-BR" dirty="0" smtClean="0"/>
              <a:t>1. </a:t>
            </a:r>
            <a:r>
              <a:rPr lang="pt-BR" dirty="0" err="1" smtClean="0"/>
              <a:t>Freedom</a:t>
            </a:r>
            <a:r>
              <a:rPr lang="pt-BR" dirty="0" smtClean="0"/>
              <a:t> </a:t>
            </a:r>
            <a:r>
              <a:rPr lang="pt-BR" dirty="0" err="1"/>
              <a:t>House</a:t>
            </a:r>
            <a:endParaRPr lang="pt-BR" dirty="0"/>
          </a:p>
          <a:p>
            <a:pPr lvl="2">
              <a:buSzPct val="60000"/>
              <a:buFont typeface="Wingdings" panose="05000000000000000000" pitchFamily="2" charset="2"/>
              <a:buChar char="§"/>
            </a:pPr>
            <a:r>
              <a:rPr lang="pt-BR" dirty="0" err="1" smtClean="0"/>
              <a:t>Freedom</a:t>
            </a:r>
            <a:r>
              <a:rPr lang="pt-BR" dirty="0" smtClean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press</a:t>
            </a:r>
            <a:endParaRPr lang="pt-BR" dirty="0"/>
          </a:p>
          <a:p>
            <a:pPr marL="457200" lvl="1" indent="0">
              <a:buSzPct val="60000"/>
              <a:buNone/>
            </a:pPr>
            <a:r>
              <a:rPr lang="pt-BR" dirty="0" smtClean="0"/>
              <a:t>2. World </a:t>
            </a:r>
            <a:r>
              <a:rPr lang="pt-BR" dirty="0"/>
              <a:t>Bank</a:t>
            </a:r>
          </a:p>
          <a:p>
            <a:pPr lvl="2">
              <a:buSzPct val="60000"/>
              <a:buFont typeface="Wingdings" panose="05000000000000000000" pitchFamily="2" charset="2"/>
              <a:buChar char="§"/>
            </a:pPr>
            <a:r>
              <a:rPr lang="pt-BR" dirty="0"/>
              <a:t>World </a:t>
            </a:r>
            <a:r>
              <a:rPr lang="pt-BR" dirty="0" err="1"/>
              <a:t>development</a:t>
            </a:r>
            <a:r>
              <a:rPr lang="pt-BR" dirty="0"/>
              <a:t> </a:t>
            </a:r>
            <a:r>
              <a:rPr lang="pt-BR" dirty="0" err="1"/>
              <a:t>indicators</a:t>
            </a:r>
            <a:endParaRPr lang="pt-BR" dirty="0"/>
          </a:p>
          <a:p>
            <a:pPr marL="457200" lvl="1" indent="0">
              <a:buSzPct val="60000"/>
              <a:buNone/>
            </a:pPr>
            <a:r>
              <a:rPr lang="pt-BR" dirty="0" smtClean="0"/>
              <a:t>3. Stockholm </a:t>
            </a:r>
            <a:r>
              <a:rPr lang="pt-BR" dirty="0" err="1"/>
              <a:t>International</a:t>
            </a:r>
            <a:r>
              <a:rPr lang="pt-BR" dirty="0"/>
              <a:t> Peace </a:t>
            </a:r>
            <a:r>
              <a:rPr lang="pt-BR" dirty="0" err="1"/>
              <a:t>Research</a:t>
            </a:r>
            <a:r>
              <a:rPr lang="pt-BR" dirty="0"/>
              <a:t> </a:t>
            </a:r>
            <a:r>
              <a:rPr lang="pt-BR" dirty="0" err="1" smtClean="0"/>
              <a:t>Institute</a:t>
            </a:r>
            <a:endParaRPr lang="pt-BR" dirty="0" smtClean="0"/>
          </a:p>
          <a:p>
            <a:pPr lvl="2">
              <a:buSzPct val="60000"/>
              <a:buFont typeface="Wingdings" panose="05000000000000000000" pitchFamily="2" charset="2"/>
              <a:buChar char="§"/>
            </a:pPr>
            <a:r>
              <a:rPr lang="pt-BR" dirty="0"/>
              <a:t>SIPRI </a:t>
            </a:r>
            <a:r>
              <a:rPr lang="pt-BR" dirty="0" err="1"/>
              <a:t>Military</a:t>
            </a:r>
            <a:r>
              <a:rPr lang="pt-BR" dirty="0"/>
              <a:t> </a:t>
            </a:r>
            <a:r>
              <a:rPr lang="pt-BR" dirty="0" err="1"/>
              <a:t>Expenditure</a:t>
            </a:r>
            <a:endParaRPr lang="pt-BR" dirty="0"/>
          </a:p>
          <a:p>
            <a:pPr marL="457200" lvl="1" indent="0">
              <a:buSzPct val="60000"/>
              <a:buNone/>
            </a:pPr>
            <a:r>
              <a:rPr lang="pt-BR" dirty="0" smtClean="0"/>
              <a:t>4.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Campaign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Abolish</a:t>
            </a:r>
            <a:r>
              <a:rPr lang="pt-BR" dirty="0" smtClean="0"/>
              <a:t> Nuclear </a:t>
            </a:r>
            <a:r>
              <a:rPr lang="pt-BR" dirty="0" err="1" smtClean="0"/>
              <a:t>Weapons</a:t>
            </a:r>
            <a:r>
              <a:rPr lang="pt-BR" dirty="0" smtClean="0"/>
              <a:t> (ICAN)</a:t>
            </a:r>
          </a:p>
          <a:p>
            <a:pPr lvl="2">
              <a:buSzPct val="60000"/>
              <a:buFont typeface="Wingdings" panose="05000000000000000000" pitchFamily="2" charset="2"/>
              <a:buChar char="§"/>
            </a:pPr>
            <a:r>
              <a:rPr lang="pt-BR" dirty="0" smtClean="0"/>
              <a:t>ICAN </a:t>
            </a:r>
            <a:r>
              <a:rPr lang="pt-BR" dirty="0" err="1" smtClean="0"/>
              <a:t>Facts</a:t>
            </a:r>
            <a:endParaRPr lang="pt-BR" dirty="0" smtClean="0"/>
          </a:p>
          <a:p>
            <a:pPr marL="457200" lvl="1" indent="0">
              <a:buSzPct val="60000"/>
              <a:buNone/>
            </a:pPr>
            <a:r>
              <a:rPr lang="pt-BR" dirty="0" smtClean="0"/>
              <a:t>5. United </a:t>
            </a:r>
            <a:r>
              <a:rPr lang="pt-BR" dirty="0" err="1" smtClean="0"/>
              <a:t>Nations</a:t>
            </a:r>
            <a:r>
              <a:rPr lang="pt-BR" dirty="0" smtClean="0"/>
              <a:t> Office for </a:t>
            </a:r>
            <a:r>
              <a:rPr lang="pt-BR" dirty="0" err="1" smtClean="0"/>
              <a:t>Disarmament</a:t>
            </a:r>
            <a:r>
              <a:rPr lang="pt-BR" dirty="0" smtClean="0"/>
              <a:t> </a:t>
            </a:r>
            <a:r>
              <a:rPr lang="pt-BR" dirty="0" err="1" smtClean="0"/>
              <a:t>Affairs</a:t>
            </a:r>
            <a:endParaRPr lang="pt-BR" dirty="0" smtClean="0"/>
          </a:p>
          <a:p>
            <a:pPr lvl="2">
              <a:buSzPct val="60000"/>
              <a:buFont typeface="Wingdings" panose="05000000000000000000" pitchFamily="2" charset="2"/>
              <a:buChar char="§"/>
            </a:pPr>
            <a:r>
              <a:rPr lang="pt-BR" dirty="0" smtClean="0"/>
              <a:t>UN </a:t>
            </a:r>
            <a:r>
              <a:rPr lang="pt-BR" dirty="0" err="1" smtClean="0"/>
              <a:t>Register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Conventional</a:t>
            </a:r>
            <a:r>
              <a:rPr lang="pt-BR" dirty="0" smtClean="0"/>
              <a:t> </a:t>
            </a:r>
            <a:r>
              <a:rPr lang="pt-BR" dirty="0" err="1" smtClean="0"/>
              <a:t>Arms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54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8BD5B-0935-BC4F-986F-E3A27DA0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73B3CE-7CA7-2D47-AA40-01263D27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Edward </a:t>
            </a:r>
            <a:r>
              <a:rPr lang="pt-BR" dirty="0" err="1" smtClean="0"/>
              <a:t>Carr</a:t>
            </a:r>
            <a:r>
              <a:rPr lang="pt-BR" dirty="0" smtClean="0"/>
              <a:t> (1939/2001)</a:t>
            </a:r>
          </a:p>
          <a:p>
            <a:pPr lvl="1"/>
            <a:r>
              <a:rPr lang="pt-BR" i="1" dirty="0"/>
              <a:t>Vinte Anos de Crise (</a:t>
            </a:r>
            <a:r>
              <a:rPr lang="pt-BR" i="1" dirty="0" smtClean="0"/>
              <a:t>1919-1939)</a:t>
            </a:r>
            <a:r>
              <a:rPr lang="pt-BR" dirty="0" smtClean="0"/>
              <a:t> </a:t>
            </a:r>
          </a:p>
          <a:p>
            <a:r>
              <a:rPr lang="pt-BR" dirty="0"/>
              <a:t>Joseph </a:t>
            </a:r>
            <a:r>
              <a:rPr lang="pt-BR" dirty="0" err="1"/>
              <a:t>Grieco</a:t>
            </a:r>
            <a:r>
              <a:rPr lang="pt-BR" dirty="0"/>
              <a:t> (1997)</a:t>
            </a:r>
          </a:p>
          <a:p>
            <a:pPr marL="457200" lvl="1" indent="0">
              <a:buNone/>
            </a:pPr>
            <a:r>
              <a:rPr lang="pt-BR" i="1" dirty="0"/>
              <a:t>“</a:t>
            </a:r>
            <a:r>
              <a:rPr lang="pt-BR" i="1" dirty="0" err="1"/>
              <a:t>Realist</a:t>
            </a:r>
            <a:r>
              <a:rPr lang="pt-BR" i="1" dirty="0"/>
              <a:t> </a:t>
            </a:r>
            <a:r>
              <a:rPr lang="pt-BR" i="1" dirty="0" err="1"/>
              <a:t>Theory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Study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World </a:t>
            </a:r>
            <a:r>
              <a:rPr lang="pt-BR" i="1" dirty="0" err="1"/>
              <a:t>Politics</a:t>
            </a:r>
            <a:r>
              <a:rPr lang="pt-BR" i="1" dirty="0"/>
              <a:t>.”</a:t>
            </a:r>
          </a:p>
          <a:p>
            <a:endParaRPr lang="pt-BR" dirty="0" smtClean="0"/>
          </a:p>
          <a:p>
            <a:r>
              <a:rPr lang="pt-BR" dirty="0" smtClean="0"/>
              <a:t>Feliciano de Sá Guimarães (2017)</a:t>
            </a:r>
          </a:p>
          <a:p>
            <a:pPr marL="457200" lvl="1" indent="0">
              <a:buNone/>
            </a:pPr>
            <a:r>
              <a:rPr lang="pt-BR" dirty="0" smtClean="0"/>
              <a:t>“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Middle</a:t>
            </a:r>
            <a:r>
              <a:rPr lang="pt-BR" dirty="0" smtClean="0"/>
              <a:t> </a:t>
            </a:r>
            <a:r>
              <a:rPr lang="pt-BR" dirty="0" err="1" smtClean="0"/>
              <a:t>Powers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Entrepreneurial</a:t>
            </a:r>
            <a:r>
              <a:rPr lang="pt-BR" dirty="0" smtClean="0"/>
              <a:t> </a:t>
            </a:r>
            <a:r>
              <a:rPr lang="pt-BR" dirty="0" err="1" smtClean="0"/>
              <a:t>Powers</a:t>
            </a:r>
            <a:r>
              <a:rPr lang="pt-BR" dirty="0" smtClean="0"/>
              <a:t> in World </a:t>
            </a:r>
            <a:r>
              <a:rPr lang="pt-BR" dirty="0" err="1" smtClean="0"/>
              <a:t>Politics</a:t>
            </a:r>
            <a:r>
              <a:rPr lang="pt-BR" dirty="0" smtClean="0"/>
              <a:t>: </a:t>
            </a:r>
            <a:r>
              <a:rPr lang="pt-BR" dirty="0" err="1" smtClean="0"/>
              <a:t>Brazil’s</a:t>
            </a:r>
            <a:r>
              <a:rPr lang="pt-BR" dirty="0" smtClean="0"/>
              <a:t> </a:t>
            </a:r>
            <a:r>
              <a:rPr lang="pt-BR" dirty="0" err="1" smtClean="0"/>
              <a:t>Successes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Failures</a:t>
            </a:r>
            <a:r>
              <a:rPr lang="pt-BR" dirty="0" smtClean="0"/>
              <a:t> in </a:t>
            </a:r>
            <a:r>
              <a:rPr lang="pt-BR" dirty="0" err="1" smtClean="0"/>
              <a:t>International</a:t>
            </a:r>
            <a:r>
              <a:rPr lang="pt-BR" dirty="0" smtClean="0"/>
              <a:t> Crises.”</a:t>
            </a:r>
          </a:p>
          <a:p>
            <a:pPr lvl="1"/>
            <a:endParaRPr lang="en-US" dirty="0">
              <a:effectLst/>
            </a:endParaRPr>
          </a:p>
          <a:p>
            <a:pPr lvl="1"/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2475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0C6CA-250D-9740-8667-193A4619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Edward </a:t>
            </a:r>
            <a:r>
              <a:rPr lang="pt-BR" sz="4000" dirty="0" err="1" smtClean="0"/>
              <a:t>Carr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A8D361-AEE3-D04D-801B-1ED6FFBB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A ditadura das grandes potências como “lei da natureza” em política internacional</a:t>
            </a:r>
          </a:p>
          <a:p>
            <a:r>
              <a:rPr lang="pt-BR" dirty="0" smtClean="0"/>
              <a:t>Denunciada por autores “utópicos” como uma política malévola</a:t>
            </a:r>
          </a:p>
          <a:p>
            <a:r>
              <a:rPr lang="pt-BR" dirty="0" smtClean="0"/>
              <a:t>A política de poder e o (dilema) da segurança</a:t>
            </a:r>
          </a:p>
          <a:p>
            <a:pPr marL="457200" lvl="1" indent="0">
              <a:buNone/>
            </a:pPr>
            <a:r>
              <a:rPr lang="pt-BR" dirty="0" smtClean="0"/>
              <a:t>“O fracasso em reconhecer que a força é um elemento essencial da política viciou, até agora, todas as tentativas de se estabelecer formas de governo do meio internacional, e confundiu quase todas as tentativas de se discutir o assunto (p. 140).”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3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58BE79-503C-3D45-B8B8-681D43F6F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Edward </a:t>
            </a:r>
            <a:r>
              <a:rPr lang="pt-BR" sz="4000" dirty="0" err="1" smtClean="0"/>
              <a:t>Carr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D450DB-CFEB-DA40-9776-1112BB80C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“Internacionalizar o governo, em qualquer sentido real, significa internacionalizar o </a:t>
            </a:r>
            <a:r>
              <a:rPr lang="pt-BR" dirty="0" smtClean="0"/>
              <a:t>poder, </a:t>
            </a:r>
            <a:r>
              <a:rPr lang="pt-BR" dirty="0" smtClean="0"/>
              <a:t>e o governo internacional é, de fato, o governo pelo estado que conta com o poder necessário para o propósito de governar (p. 141)”</a:t>
            </a:r>
          </a:p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dirty="0" err="1"/>
              <a:t>D</a:t>
            </a:r>
            <a:r>
              <a:rPr lang="pt-BR" dirty="0" err="1" smtClean="0"/>
              <a:t>esnuclearização</a:t>
            </a:r>
            <a:r>
              <a:rPr lang="pt-BR" dirty="0" smtClean="0"/>
              <a:t> da Coreia do Norte e a Paz no Nordeste Asiático, Prof. </a:t>
            </a:r>
            <a:r>
              <a:rPr lang="pt-BR" dirty="0" err="1" smtClean="0"/>
              <a:t>Geun</a:t>
            </a:r>
            <a:r>
              <a:rPr lang="pt-BR" dirty="0" smtClean="0"/>
              <a:t> Lee (Universidade Nacional de Seul)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0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B8435D-F78D-584A-8F71-8762DE40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Edward </a:t>
            </a:r>
            <a:r>
              <a:rPr lang="pt-BR" sz="4000" dirty="0" err="1" smtClean="0"/>
              <a:t>Carr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C4CB1E-B162-844C-A881-6367D5456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r>
              <a:rPr lang="pt-BR" dirty="0" smtClean="0"/>
              <a:t>Poder político na esfera internacional:</a:t>
            </a:r>
          </a:p>
          <a:p>
            <a:pPr marL="971550" lvl="1" indent="-514350">
              <a:buFont typeface="+mj-lt"/>
              <a:buAutoNum type="romanUcPeriod"/>
            </a:pPr>
            <a:r>
              <a:rPr lang="pt-BR" dirty="0" smtClean="0"/>
              <a:t>Poder militar</a:t>
            </a:r>
          </a:p>
          <a:p>
            <a:pPr marL="1428750" lvl="2" indent="-514350">
              <a:buFont typeface="+mj-lt"/>
              <a:buAutoNum type="alphaLcParenR"/>
            </a:pPr>
            <a:r>
              <a:rPr lang="pt-BR" dirty="0" smtClean="0"/>
              <a:t>Autodefesa</a:t>
            </a:r>
          </a:p>
          <a:p>
            <a:pPr marL="1428750" lvl="2" indent="-514350">
              <a:buFont typeface="+mj-lt"/>
              <a:buAutoNum type="alphaLcParenR"/>
            </a:pPr>
            <a:r>
              <a:rPr lang="pt-BR" dirty="0" smtClean="0"/>
              <a:t>Impossibilidade da g</a:t>
            </a:r>
            <a:r>
              <a:rPr lang="pt-BR" dirty="0" smtClean="0"/>
              <a:t>uerra </a:t>
            </a:r>
            <a:r>
              <a:rPr lang="pt-BR" dirty="0" smtClean="0"/>
              <a:t>de objetivos e engajamento limitados</a:t>
            </a:r>
          </a:p>
          <a:p>
            <a:pPr marL="971550" lvl="1" indent="-514350">
              <a:buFont typeface="+mj-lt"/>
              <a:buAutoNum type="romanUcPeriod"/>
            </a:pPr>
            <a:r>
              <a:rPr lang="pt-BR" dirty="0" smtClean="0"/>
              <a:t>Poder econômico</a:t>
            </a:r>
          </a:p>
          <a:p>
            <a:pPr marL="1428750" lvl="2" indent="-514350">
              <a:buFont typeface="+mj-lt"/>
              <a:buAutoNum type="alphaLcParenR"/>
            </a:pPr>
            <a:r>
              <a:rPr lang="pt-BR" dirty="0" smtClean="0"/>
              <a:t>Associação entre poder econômico e poder militar</a:t>
            </a:r>
          </a:p>
          <a:p>
            <a:pPr marL="1428750" lvl="2" indent="-514350">
              <a:buFont typeface="+mj-lt"/>
              <a:buAutoNum type="alphaLcParenR"/>
            </a:pPr>
            <a:r>
              <a:rPr lang="pt-BR" dirty="0" smtClean="0"/>
              <a:t>A riqueza como fonte de poder político (mercantilismo)</a:t>
            </a:r>
          </a:p>
          <a:p>
            <a:pPr lvl="3"/>
            <a:r>
              <a:rPr lang="pt-BR" dirty="0" smtClean="0"/>
              <a:t>Contraposição ao liberalismo econômico do Século XIX</a:t>
            </a:r>
          </a:p>
          <a:p>
            <a:pPr lvl="3"/>
            <a:r>
              <a:rPr lang="pt-BR" dirty="0" smtClean="0"/>
              <a:t>A noção de autarquia como instrumento de defesa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pt-BR" dirty="0" smtClean="0"/>
              <a:t>Sanções econômicas e bloqueios</a:t>
            </a:r>
          </a:p>
          <a:p>
            <a:pPr lvl="3"/>
            <a:r>
              <a:rPr lang="pt-BR" dirty="0" err="1" smtClean="0"/>
              <a:t>Indissociabilidade</a:t>
            </a:r>
            <a:r>
              <a:rPr lang="pt-BR" dirty="0" smtClean="0"/>
              <a:t> entre poder político e poder econômico</a:t>
            </a:r>
          </a:p>
        </p:txBody>
      </p:sp>
    </p:spTree>
    <p:extLst>
      <p:ext uri="{BB962C8B-B14F-4D97-AF65-F5344CB8AC3E}">
        <p14:creationId xmlns:p14="http://schemas.microsoft.com/office/powerpoint/2010/main" val="31364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71C77-FE03-1845-8FEF-772E01671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Edward </a:t>
            </a:r>
            <a:r>
              <a:rPr lang="pt-BR" sz="4000" dirty="0" err="1" smtClean="0"/>
              <a:t>Carr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D36220-6FB4-7F47-A337-39FEDFEA0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Poder político na esfera internacional</a:t>
            </a:r>
          </a:p>
          <a:p>
            <a:pPr marL="457200" lvl="1" indent="0">
              <a:buNone/>
            </a:pPr>
            <a:r>
              <a:rPr lang="pt-BR" dirty="0" smtClean="0"/>
              <a:t>III. Poder </a:t>
            </a:r>
            <a:r>
              <a:rPr lang="pt-BR" dirty="0"/>
              <a:t>sobre a </a:t>
            </a:r>
            <a:r>
              <a:rPr lang="pt-BR" dirty="0" smtClean="0"/>
              <a:t>opinião</a:t>
            </a:r>
          </a:p>
          <a:p>
            <a:pPr marL="1371600" lvl="2" indent="-457200">
              <a:buFont typeface="+mj-lt"/>
              <a:buAutoNum type="alphaLcParenR"/>
            </a:pPr>
            <a:r>
              <a:rPr lang="pt-BR" dirty="0" smtClean="0"/>
              <a:t>A regulamentação da mídia</a:t>
            </a:r>
          </a:p>
          <a:p>
            <a:pPr marL="1371600" lvl="2" indent="-457200">
              <a:buFont typeface="+mj-lt"/>
              <a:buAutoNum type="alphaLcParenR"/>
            </a:pPr>
            <a:r>
              <a:rPr lang="pt-BR" dirty="0" smtClean="0"/>
              <a:t>O papel da “moral” e do Direito Internacional na propaganda </a:t>
            </a:r>
            <a:r>
              <a:rPr lang="pt-BR" dirty="0" smtClean="0"/>
              <a:t>política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t-BR" dirty="0" smtClean="0"/>
              <a:t>Ações e políticas que buscam respaldo na “moral”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t-BR" dirty="0" smtClean="0"/>
              <a:t>Ações e políticas que estão amparadas pelas normas do Direito Internacional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t-BR" dirty="0" smtClean="0"/>
              <a:t>Eric </a:t>
            </a:r>
            <a:r>
              <a:rPr lang="pt-BR" dirty="0" err="1" smtClean="0"/>
              <a:t>Posner</a:t>
            </a:r>
            <a:r>
              <a:rPr lang="pt-BR" dirty="0" smtClean="0"/>
              <a:t> &amp; Jack Goldsmith, </a:t>
            </a:r>
            <a:r>
              <a:rPr lang="pt-BR" i="1" dirty="0" smtClean="0"/>
              <a:t>The </a:t>
            </a:r>
            <a:r>
              <a:rPr lang="pt-BR" i="1" dirty="0" err="1" smtClean="0"/>
              <a:t>Limits</a:t>
            </a:r>
            <a:r>
              <a:rPr lang="pt-BR" i="1" dirty="0" smtClean="0"/>
              <a:t> </a:t>
            </a:r>
            <a:r>
              <a:rPr lang="pt-BR" i="1" dirty="0" err="1" smtClean="0"/>
              <a:t>of</a:t>
            </a:r>
            <a:r>
              <a:rPr lang="pt-BR" i="1" dirty="0" smtClean="0"/>
              <a:t> </a:t>
            </a:r>
            <a:r>
              <a:rPr lang="pt-BR" i="1" dirty="0" err="1" smtClean="0"/>
              <a:t>Interntional</a:t>
            </a:r>
            <a:r>
              <a:rPr lang="pt-BR" i="1" dirty="0" smtClean="0"/>
              <a:t> Law</a:t>
            </a:r>
            <a:r>
              <a:rPr lang="pt-BR" dirty="0" smtClean="0"/>
              <a:t> (2006)</a:t>
            </a:r>
            <a:endParaRPr lang="pt-BR" dirty="0" smtClean="0"/>
          </a:p>
          <a:p>
            <a:pPr marL="1371600" lvl="2" indent="-457200">
              <a:buFont typeface="+mj-lt"/>
              <a:buAutoNum type="alphaLcParenR"/>
            </a:pPr>
            <a:r>
              <a:rPr lang="pt-BR" dirty="0" smtClean="0"/>
              <a:t>Limitações da propaganda internacional</a:t>
            </a:r>
          </a:p>
          <a:p>
            <a:pPr marL="1371600" lvl="2" indent="-457200">
              <a:buFont typeface="+mj-lt"/>
              <a:buAutoNum type="alphaLcParenR"/>
            </a:pPr>
            <a:endParaRPr lang="pt-BR" dirty="0" smtClean="0"/>
          </a:p>
          <a:p>
            <a:pPr marL="914400" lvl="2" indent="0">
              <a:buNone/>
            </a:pPr>
            <a:r>
              <a:rPr lang="pt-BR" dirty="0"/>
              <a:t>	</a:t>
            </a:r>
            <a:r>
              <a:rPr lang="pt-BR" dirty="0" smtClean="0"/>
              <a:t>	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99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3682F0-17D3-1D4C-B79B-B243E6B24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Joseph </a:t>
            </a:r>
            <a:r>
              <a:rPr lang="pt-BR" sz="4000" dirty="0" err="1" smtClean="0"/>
              <a:t>Grieco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2F09DF-1E56-134C-ACC4-675EF1312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 err="1" smtClean="0"/>
              <a:t>Realist</a:t>
            </a:r>
            <a:r>
              <a:rPr lang="pt-BR" dirty="0" smtClean="0"/>
              <a:t>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Theory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Study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World </a:t>
            </a:r>
            <a:r>
              <a:rPr lang="pt-BR" dirty="0" err="1" smtClean="0"/>
              <a:t>Politics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Pressupostos</a:t>
            </a:r>
          </a:p>
          <a:p>
            <a:pPr lvl="1">
              <a:buSzPct val="60000"/>
              <a:buFont typeface="Wingdings" panose="05000000000000000000" pitchFamily="2" charset="2"/>
              <a:buChar char="Ø"/>
            </a:pPr>
            <a:r>
              <a:rPr lang="pt-BR" dirty="0" smtClean="0"/>
              <a:t>Centralidade do estado, enquanto ator na política internacional</a:t>
            </a:r>
          </a:p>
          <a:p>
            <a:pPr lvl="1">
              <a:buSzPct val="60000"/>
              <a:buFont typeface="Wingdings" panose="05000000000000000000" pitchFamily="2" charset="2"/>
              <a:buChar char="Ø"/>
            </a:pPr>
            <a:r>
              <a:rPr lang="pt-BR" dirty="0" smtClean="0"/>
              <a:t>Anarquia, enquanto contexto da ação </a:t>
            </a:r>
          </a:p>
          <a:p>
            <a:pPr lvl="1">
              <a:buSzPct val="60000"/>
              <a:buFont typeface="Wingdings" panose="05000000000000000000" pitchFamily="2" charset="2"/>
              <a:buChar char="Ø"/>
            </a:pPr>
            <a:r>
              <a:rPr lang="pt-BR" dirty="0" smtClean="0"/>
              <a:t>Racionalidade e autonomia, no que respeita os estados enquanto atores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78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3A5EB2-4F0E-D446-8303-33F67D235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Joseph </a:t>
            </a:r>
            <a:r>
              <a:rPr lang="pt-BR" sz="4000" dirty="0" err="1" smtClean="0"/>
              <a:t>Grieco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A3CF81-0E99-0049-A7E3-036115764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Condições para a cooperação</a:t>
            </a:r>
          </a:p>
          <a:p>
            <a:pPr lvl="1"/>
            <a:r>
              <a:rPr lang="pt-BR" dirty="0" smtClean="0"/>
              <a:t>Liderança hegemônica</a:t>
            </a:r>
          </a:p>
          <a:p>
            <a:pPr lvl="1"/>
            <a:r>
              <a:rPr lang="pt-BR" dirty="0" smtClean="0"/>
              <a:t>Robert </a:t>
            </a:r>
            <a:r>
              <a:rPr lang="pt-BR" dirty="0" err="1" smtClean="0"/>
              <a:t>Gilpin</a:t>
            </a:r>
            <a:r>
              <a:rPr lang="pt-BR" dirty="0" smtClean="0"/>
              <a:t> e Stephen </a:t>
            </a:r>
            <a:r>
              <a:rPr lang="pt-BR" dirty="0" err="1" smtClean="0"/>
              <a:t>Krasner</a:t>
            </a:r>
            <a:endParaRPr lang="pt-BR" dirty="0" smtClean="0"/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Expansão do investimento internacional britânico no Século XIX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pt-BR" dirty="0" smtClean="0"/>
              <a:t>Cláusulas da nação mais favorecida e do tratamento doméstico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Expansão de multinacionais norte-americanas na segunda metade do Século XX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Crítica de Robert </a:t>
            </a:r>
            <a:r>
              <a:rPr lang="pt-BR" dirty="0" err="1" smtClean="0"/>
              <a:t>Keohane</a:t>
            </a:r>
            <a:r>
              <a:rPr lang="pt-BR" dirty="0" smtClean="0"/>
              <a:t>, e outros (David Lake, Joanne </a:t>
            </a:r>
            <a:r>
              <a:rPr lang="pt-BR" dirty="0" err="1" smtClean="0"/>
              <a:t>Gowa</a:t>
            </a:r>
            <a:r>
              <a:rPr lang="pt-BR" dirty="0" smtClean="0"/>
              <a:t>, Arthur Stein)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457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Joseph </a:t>
            </a:r>
            <a:r>
              <a:rPr lang="pt-BR" sz="4000" dirty="0" err="1" smtClean="0"/>
              <a:t>Grieco</a:t>
            </a:r>
            <a:r>
              <a:rPr lang="pt-BR" sz="1600" dirty="0" smtClean="0"/>
              <a:t>*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Paradoxos e problemas para a explicação realista</a:t>
            </a:r>
          </a:p>
          <a:p>
            <a:pPr marL="971550" lvl="1" indent="-514350">
              <a:buFont typeface="+mj-lt"/>
              <a:buAutoNum type="romanUcPeriod"/>
            </a:pPr>
            <a:r>
              <a:rPr lang="pt-BR" dirty="0" smtClean="0"/>
              <a:t>A União Europeia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dirty="0" smtClean="0"/>
              <a:t>Processos regionais de integração na América Latina e no Sudeste Asiático, assim como na África (sucessos recentes da União Africana)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dirty="0" smtClean="0"/>
              <a:t>Crise atual da UNASUR, mas persistência da OEA</a:t>
            </a:r>
          </a:p>
          <a:p>
            <a:pPr marL="971550" lvl="1" indent="-514350">
              <a:buFont typeface="+mj-lt"/>
              <a:buAutoNum type="romanUcPeriod"/>
            </a:pPr>
            <a:r>
              <a:rPr lang="pt-BR" dirty="0" smtClean="0"/>
              <a:t>As instituições internacionais</a:t>
            </a:r>
          </a:p>
        </p:txBody>
      </p:sp>
    </p:spTree>
    <p:extLst>
      <p:ext uri="{BB962C8B-B14F-4D97-AF65-F5344CB8AC3E}">
        <p14:creationId xmlns:p14="http://schemas.microsoft.com/office/powerpoint/2010/main" val="14922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8904</TotalTime>
  <Words>720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Teoria das Relações Internacionais I: Teorias Clássicas </vt:lpstr>
      <vt:lpstr>Roteiro</vt:lpstr>
      <vt:lpstr>Edward Carr</vt:lpstr>
      <vt:lpstr>Edward Carr</vt:lpstr>
      <vt:lpstr>Edward Carr</vt:lpstr>
      <vt:lpstr>Edward Carr</vt:lpstr>
      <vt:lpstr>Joseph Grieco</vt:lpstr>
      <vt:lpstr>Joseph Grieco</vt:lpstr>
      <vt:lpstr>Joseph Grieco*</vt:lpstr>
      <vt:lpstr>Atividade</vt:lpstr>
      <vt:lpstr>US President Donald Trump and North Korean leader Kim Jong-un met in Singapore after months of tensions (Aljazeera.com 12 Jun 2018)</vt:lpstr>
      <vt:lpstr>A Península Coreana à Noite (The Verge 2015)</vt:lpstr>
      <vt:lpstr>Atividade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Relações Internacionais I: Teorias Clássicas</dc:title>
  <dc:creator>Cristiane</dc:creator>
  <cp:lastModifiedBy>Cristiane</cp:lastModifiedBy>
  <cp:revision>82</cp:revision>
  <cp:lastPrinted>2018-08-09T21:25:41Z</cp:lastPrinted>
  <dcterms:created xsi:type="dcterms:W3CDTF">2018-08-02T19:58:24Z</dcterms:created>
  <dcterms:modified xsi:type="dcterms:W3CDTF">2018-08-16T21:30:35Z</dcterms:modified>
</cp:coreProperties>
</file>