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307" r:id="rId4"/>
    <p:sldId id="273" r:id="rId5"/>
    <p:sldId id="274" r:id="rId6"/>
    <p:sldId id="275" r:id="rId7"/>
    <p:sldId id="313" r:id="rId8"/>
    <p:sldId id="262" r:id="rId9"/>
    <p:sldId id="263" r:id="rId10"/>
    <p:sldId id="264" r:id="rId11"/>
    <p:sldId id="314" r:id="rId12"/>
    <p:sldId id="315" r:id="rId13"/>
    <p:sldId id="267" r:id="rId14"/>
    <p:sldId id="320" r:id="rId1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3F1E72-401E-4599-811E-907ADF8154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70002A-F7A4-4731-B2CD-43D683430D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675144A-BF12-4197-93F6-3DC7036E4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5B4AE60-57D8-4B4F-B2BA-E5D6D0B48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8ADB6C6-3F61-45C8-A73B-1311C9B362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91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4F8F49-323F-4DDA-9D2B-C7DE754D3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361FD29-704D-48F4-95E5-305820A87D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F38F162-8BE3-41D3-B4ED-B956F471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9BF3242-F83C-433C-97AD-6C579A9E6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686A93B-7FE2-4EC7-8763-BDEC244A9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4718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D438258-A692-48AD-9A7F-2C8AF13DDD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6068594-99D7-43EB-9A73-E46CAB8958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F37072D-E588-4CA8-A7C3-B5EBE0B56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158AD7B-000D-4DD0-8EF5-118920250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1930A1D-FE66-4439-9AF6-D7F76CA824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3610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73D613-F5CC-4760-886B-91850961E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1CA0CBE-236D-4873-8EC3-0C5E3260C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EF6B2E7-4E8A-4493-B495-C028379FA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1BB53EE-AB65-4DF3-900C-6E3B9A484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32A5376-DD14-49F3-95E8-67F0FBF7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8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5154D3-08BC-429B-97BE-B7D42D580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C13A778-A761-4214-AE1A-1B2D08A8AA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CBAFD7-352D-4C6B-AFA5-264D714854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3569972-2CB2-4071-B12D-C0C2FBE54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32B5916-517A-46B2-A281-010494C54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68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B1E8D7-056D-4CD5-9D30-9DFF8BA3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0B48E26-4F6D-498D-8872-8844597B81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66A99AD4-4F8F-42D3-B4F9-98C9114F1E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4B23C74-F0E2-4A51-8453-EA58E67FB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8B173814-F580-4454-9152-FC1B28012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75BB407-57F3-4697-827B-9DF36C3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2804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474926-3CAA-402A-AD3A-6B49E1DA2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5F5448A-D7BF-4BCB-84B1-7B880D97B8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347B9CB-57FC-4FC0-9E62-DFBE0511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1FD6A26-5A32-484C-8831-5F3F0421D2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9836BBB6-1867-47A1-8A7B-D598BCC5EC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80EB4513-74FE-4045-8C15-4D9C771C6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5430DFC-1DE8-45E4-815D-E21654E31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A82622E5-6AC9-469F-9E11-23FA0E0645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0077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E7CBEA-7A88-46FD-B938-76A4752A1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C2A8902-44BF-47B6-9389-B3C5C59BE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67E3773-431C-45AC-9F65-5FB822089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C96D69F7-054A-44F5-B69E-4ACF7FE335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4370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907A17E-9BBD-4686-9E51-9C071202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E6BFDCB3-00FA-4455-B917-F79EA08D9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580E0FB-7202-4596-B78F-B3E62D817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2622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7DEA4B-41FD-49B2-BA75-7FBB796B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D09E08-A05B-4890-9193-F869B39456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7F95575-9791-47DE-A0A9-E12240C1E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C545450-952D-4E40-917B-C195CFE2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BBAD46A-9D46-4033-BC02-C9DC2B7D4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77B2320-C48F-420E-8A8D-4BC4A477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5086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AA28B-91D6-452E-91D1-2FD6BD10B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B1FBCE7-6AE2-4F27-AD19-EA5D91FA10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AA11812-A155-4A74-A90E-88EE06B4DE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7AAF52F-3F5E-4CF8-9D15-9FA1A0966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D5E9085-F884-4A1F-BCE8-BAFCD8421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AD4EB90-B8F7-4D3A-9291-7FB312FF6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8833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686C97BD-FC99-451B-8D58-ED93E4388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FB38188-F8A2-439A-8B69-E7A0A5934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571C52-43F0-4B4F-B92C-C920133AB4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219778-E303-4F00-9183-77A0D3D46AC3}" type="datetimeFigureOut">
              <a:rPr lang="pt-BR" smtClean="0"/>
              <a:t>12/05/2020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79EED1-A432-4653-83A0-1696E57F5F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5B37D40-E9E1-43DA-8951-8C3054A92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40064-247B-483A-B834-F01324C2E26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8824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t.wikipedia.org/wiki/Cruz_vermelh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05743F-8C81-46A9-8521-B088EDF347D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Direitos Humanos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F391572-2618-4F64-B2AE-FE59C6EBF7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3645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136648" y="1600200"/>
            <a:ext cx="3805116" cy="4495800"/>
          </a:xfrm>
        </p:spPr>
        <p:txBody>
          <a:bodyPr>
            <a:normAutofit fontScale="92500" lnSpcReduction="10000"/>
          </a:bodyPr>
          <a:lstStyle/>
          <a:p>
            <a:r>
              <a:rPr lang="pt-BR" b="1" dirty="0"/>
              <a:t>Direitos Políticos e cíveis: </a:t>
            </a:r>
          </a:p>
          <a:p>
            <a:r>
              <a:rPr lang="pt-BR" dirty="0"/>
              <a:t>Proporcionam proteção legal contra abusos do estado e procura garantir a participação política de todos os cidadãos.</a:t>
            </a:r>
          </a:p>
          <a:p>
            <a:pPr lvl="1"/>
            <a:r>
              <a:rPr lang="pt-BR" dirty="0"/>
              <a:t>Igualdade perante a lei, proteção contra privação de liberdade e detenção arbitraria, liberdade religiosa, de expressão, etc. </a:t>
            </a:r>
          </a:p>
          <a:p>
            <a:endParaRPr lang="pt-BR" dirty="0"/>
          </a:p>
        </p:txBody>
      </p:sp>
      <p:pic>
        <p:nvPicPr>
          <p:cNvPr id="29698" name="Picture 2" descr="http://us.cdn2.123rf.com/168nwm/radiantskies/radiantskies1212/radiantskies121202808/16888860-nube-de-la-palabra-abstracta-de-los-derechos-civiles-y-politicos-con-las-etiquetas-y-terminos-relac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82930" y="1893065"/>
            <a:ext cx="3559793" cy="39605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B95F33-DE57-4CBB-9FCB-1E3131936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regime dos direitos humanos global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D458338-21C0-42F3-B7C8-8242AB9D09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dirty="0"/>
              <a:t>International Bill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, composta pelos seguintes documentos: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Declaração Universal dos Direitos Humanos (1948)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Pacto internacional sobre direitos civis e políticos (1954 - 1966 - 1976)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Pacto internacional dos direitos sociais, econômicos e culturais (1954 - 1966 - 1976)</a:t>
            </a:r>
          </a:p>
          <a:p>
            <a:r>
              <a:rPr lang="pt-BR" dirty="0"/>
              <a:t>Outros documentos: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 Relativa ao Estatuto dos Refugiados (1951)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sobre a Eliminação de Todas as Formas de Discriminação Racial (1965)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sobre a Eliminação de Todas as Formas de Discriminação da Mulher (1979)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Contra a Tortura e Outros Tratamentos e Penas Cruéis, Desumanas ou Degradantes (1987);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Convenção de Direitos da Criança (1989);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Além disso, na segunda metade do século XX também foram criados mecanismos regionais, como a Convenção Europeia dos DH (1950), a Convenção Africana dos DH (1981) e a Convenção Americana dos DH (1969)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888470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F9E897B-F7A3-43E1-AA1A-C043829A7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Sendo assim...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DCB813-F83E-465D-BC47-33FAD16B06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</a:t>
            </a:r>
            <a:r>
              <a:rPr lang="pt-BR" b="1" dirty="0"/>
              <a:t>conceito </a:t>
            </a:r>
            <a:r>
              <a:rPr lang="pt-BR" dirty="0"/>
              <a:t>de direitos humanos expandiu consideravelmente, principalmente desde a 2ª Guerra Mundial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Quais são os direitos humanos fundamentais?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A quem se aplicam os direitos humanos fundamentais</a:t>
            </a:r>
          </a:p>
          <a:p>
            <a:r>
              <a:rPr lang="pt-BR" dirty="0"/>
              <a:t>Importante no contexto da Guerra Fria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Transcendendo as divisões políticas/ideológicas da Guerra Fria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Relevância das Nações Unidas </a:t>
            </a:r>
          </a:p>
          <a:p>
            <a:pPr marL="0" indent="0">
              <a:buNone/>
            </a:pP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324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As </a:t>
            </a:r>
            <a:r>
              <a:rPr lang="pt-BR" dirty="0" err="1"/>
              <a:t>ONG´s</a:t>
            </a:r>
            <a:r>
              <a:rPr lang="pt-BR" dirty="0"/>
              <a:t> e os Direitos Humanos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524001" y="1564396"/>
            <a:ext cx="9143999" cy="3205909"/>
          </a:xfrm>
        </p:spPr>
        <p:txBody>
          <a:bodyPr>
            <a:normAutofit/>
          </a:bodyPr>
          <a:lstStyle/>
          <a:p>
            <a:r>
              <a:rPr lang="pt-BR" dirty="0"/>
              <a:t>Atores importantes na política internacional dos Direitos Humanos, formam parte da “sociedade civil”, o espaço político publico que não é nem o mercado nem o estado.</a:t>
            </a:r>
          </a:p>
          <a:p>
            <a:r>
              <a:rPr lang="pt-BR" dirty="0"/>
              <a:t>Podem operar de forma nacional ou transnacional.</a:t>
            </a:r>
          </a:p>
          <a:p>
            <a:r>
              <a:rPr lang="pt-BR" dirty="0"/>
              <a:t>ONGs transnacionais: existem desde o século XIX com as campanhas </a:t>
            </a:r>
            <a:r>
              <a:rPr lang="pt-BR" dirty="0" err="1"/>
              <a:t>anti-escravidão</a:t>
            </a:r>
            <a:r>
              <a:rPr lang="pt-BR" dirty="0"/>
              <a:t> e foram importantes na difusão das normas de direitos humanos</a:t>
            </a:r>
          </a:p>
        </p:txBody>
      </p:sp>
      <p:pic>
        <p:nvPicPr>
          <p:cNvPr id="20482" name="Picture 2" descr="http://apadrino.com/wp-content/2012/11/Icoenergia-donara-a-una-ONG-una-instalacion-completa-de-autoconsum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1" y="4770305"/>
            <a:ext cx="9143998" cy="20876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ítulo 1">
            <a:extLst>
              <a:ext uri="{FF2B5EF4-FFF2-40B4-BE49-F238E27FC236}">
                <a16:creationId xmlns:a16="http://schemas.microsoft.com/office/drawing/2014/main" id="{85EFF928-4EAA-4D4C-B5C5-27A115497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b="1" dirty="0"/>
              <a:t>Problemas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03E031D-286B-42D5-8E09-4A5A5134A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pt-BR" sz="2000" dirty="0"/>
              <a:t>Regime de direitos humanos como um regime puramente normativo?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Interdependência moral, mas não prática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Interação é difícil com aqueles que não respeitam os direitos humanos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Quem decide os direitos humanos?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dirty="0"/>
              <a:t>Os problemas práticos: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‘</a:t>
            </a:r>
            <a:r>
              <a:rPr lang="pt-BR" sz="2000" dirty="0" err="1"/>
              <a:t>Enforcement</a:t>
            </a:r>
            <a:r>
              <a:rPr lang="pt-BR" sz="2000" dirty="0"/>
              <a:t>’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A supremacia do conceito de soberania sobre os dos direitos humanos 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Definição de ‘sucesso’?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dirty="0"/>
              <a:t>Estratégias: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/>
              <a:t>‘Name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shame</a:t>
            </a:r>
            <a:r>
              <a:rPr lang="pt-BR" sz="2000" dirty="0"/>
              <a:t>’?</a:t>
            </a:r>
          </a:p>
          <a:p>
            <a:pPr>
              <a:buFont typeface="Arial" charset="0"/>
              <a:buChar char="•"/>
              <a:defRPr/>
            </a:pPr>
            <a:r>
              <a:rPr lang="pt-BR" sz="2000" dirty="0"/>
              <a:t>Responsabilidade: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pt-BR" sz="2000" dirty="0"/>
              <a:t>O individuo ou o estado?</a:t>
            </a:r>
          </a:p>
          <a:p>
            <a:pPr>
              <a:defRPr/>
            </a:pPr>
            <a:r>
              <a:rPr lang="pt-BR" sz="2000" b="1" dirty="0"/>
              <a:t>Semana que vem: o bem estar do indivíduo </a:t>
            </a:r>
          </a:p>
          <a:p>
            <a:pPr marL="0" indent="0">
              <a:buNone/>
              <a:defRPr/>
            </a:pPr>
            <a:endParaRPr lang="pt-BR" sz="2000" b="1" dirty="0"/>
          </a:p>
          <a:p>
            <a:pPr marL="0" indent="0">
              <a:buNone/>
              <a:defRPr/>
            </a:pPr>
            <a:endParaRPr lang="pt-BR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>
            <a:extLst>
              <a:ext uri="{FF2B5EF4-FFF2-40B4-BE49-F238E27FC236}">
                <a16:creationId xmlns:a16="http://schemas.microsoft.com/office/drawing/2014/main" id="{5D92656E-9E44-4C3A-81AE-29769D4D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Direitos Humanos</a:t>
            </a:r>
          </a:p>
        </p:txBody>
      </p:sp>
      <p:sp>
        <p:nvSpPr>
          <p:cNvPr id="18435" name="Espaço Reservado para Conteúdo 2">
            <a:extLst>
              <a:ext uri="{FF2B5EF4-FFF2-40B4-BE49-F238E27FC236}">
                <a16:creationId xmlns:a16="http://schemas.microsoft.com/office/drawing/2014/main" id="{AD030B60-9BFF-4824-A188-01F0DCDB0E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altLang="pt-BR" sz="2400" dirty="0"/>
          </a:p>
          <a:p>
            <a:r>
              <a:rPr lang="pt-BR" altLang="pt-BR" dirty="0"/>
              <a:t>Fazem parte da nova agenda das RI, dos temas “</a:t>
            </a:r>
            <a:r>
              <a:rPr lang="pt-BR" altLang="pt-BR" dirty="0" err="1"/>
              <a:t>transsoberanos</a:t>
            </a:r>
            <a:r>
              <a:rPr lang="pt-BR" altLang="pt-BR" dirty="0"/>
              <a:t>”: </a:t>
            </a:r>
          </a:p>
          <a:p>
            <a:endParaRPr lang="pt-BR" altLang="pt-BR" sz="1600" dirty="0"/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a questão ambiental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o fluxo de refugiados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a proliferação nuclear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dirty="0"/>
              <a:t>o crime organizado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altLang="pt-BR" b="1" dirty="0"/>
              <a:t>os direitos humanos</a:t>
            </a:r>
            <a:endParaRPr lang="pt-BR" altLang="pt-BR" dirty="0"/>
          </a:p>
          <a:p>
            <a:endParaRPr lang="pt-BR" alt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36662F-C143-4EA0-A3DC-C9BD7FB42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historia e a evolução dos Direitos Humanos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1F0BAF3-9EAB-44C0-ACE6-E3CD42EB7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altLang="pt-BR" dirty="0"/>
              <a:t>Existe um conjunto de direitos inalienáveis que todo e cada um dos seres humanos possui pelo simples fato de ser humano </a:t>
            </a:r>
          </a:p>
          <a:p>
            <a:r>
              <a:rPr lang="pt-BR" altLang="pt-BR" dirty="0"/>
              <a:t>Longa tradição na história do pensamento (‘</a:t>
            </a:r>
            <a:r>
              <a:rPr lang="pt-BR" altLang="pt-BR" dirty="0" err="1"/>
              <a:t>Enlightenment</a:t>
            </a:r>
            <a:r>
              <a:rPr lang="pt-BR" altLang="pt-BR" dirty="0"/>
              <a:t>’, Revolução Francesa, Estados Unidos, as revoluções Europeias de 1848)</a:t>
            </a:r>
          </a:p>
          <a:p>
            <a:r>
              <a:rPr lang="pt-BR" altLang="pt-BR" dirty="0"/>
              <a:t>Porém, antigamente os Direitos Humanos eram protegidos pelos direitos de soberania e não eram considerados uma preocupação internacional legitima.</a:t>
            </a:r>
          </a:p>
          <a:p>
            <a:r>
              <a:rPr lang="pt-BR" altLang="pt-BR" dirty="0"/>
              <a:t>é apenas a partir da segunda metade do século XX que o reconhecimento desses direitos passa a ser afirmado internacionalmente pela elaboração de cartas de direitos, tratados e convenções internacionais, e da incorporação da temática dos direitos humanos na elaboração da política externa de diversos estados.</a:t>
            </a:r>
          </a:p>
          <a:p>
            <a:pPr marL="0" indent="0">
              <a:buNone/>
            </a:pPr>
            <a:endParaRPr lang="pt-BR" altLang="pt-BR" dirty="0"/>
          </a:p>
          <a:p>
            <a:pPr marL="0" indent="0">
              <a:buNone/>
            </a:pPr>
            <a:endParaRPr lang="pt-BR" alt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213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09720" y="1714489"/>
            <a:ext cx="8643998" cy="492922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t-BR" b="1" dirty="0"/>
              <a:t>1ª Convenção, 1863</a:t>
            </a:r>
            <a:endParaRPr lang="pt-BR" dirty="0"/>
          </a:p>
          <a:p>
            <a:pPr lvl="0"/>
            <a:r>
              <a:rPr lang="pt-BR" sz="3000" dirty="0"/>
              <a:t>Criação da </a:t>
            </a:r>
            <a:r>
              <a:rPr lang="pt-BR" sz="3000" u="sng" dirty="0">
                <a:hlinkClick r:id="rId2" tooltip="Cruz vermelha"/>
              </a:rPr>
              <a:t>Cruz Vermelha</a:t>
            </a:r>
            <a:endParaRPr lang="pt-BR" sz="3000" dirty="0"/>
          </a:p>
          <a:p>
            <a:pPr lvl="0"/>
            <a:r>
              <a:rPr lang="pt-BR" sz="3000" dirty="0"/>
              <a:t>Respeitar e cuidar dos militares feridos ou doentes sem discriminação. </a:t>
            </a:r>
          </a:p>
          <a:p>
            <a:pPr lvl="0"/>
            <a:r>
              <a:rPr lang="pt-BR" sz="3000" dirty="0"/>
              <a:t>Desde então, as ambulâncias e os hospitais são protegidos de todo ato hostil </a:t>
            </a:r>
          </a:p>
          <a:p>
            <a:r>
              <a:rPr lang="pt-BR" sz="3000" dirty="0"/>
              <a:t>A primeira verdadeira aplicação deste tratado aconteceu durante a Primeira Guerra Mundial</a:t>
            </a:r>
          </a:p>
          <a:p>
            <a:pPr>
              <a:buNone/>
            </a:pPr>
            <a:endParaRPr lang="pt-BR" sz="2200" dirty="0"/>
          </a:p>
          <a:p>
            <a:pPr>
              <a:buNone/>
            </a:pPr>
            <a:r>
              <a:rPr lang="pt-BR" b="1" dirty="0"/>
              <a:t>2ª Convenção, 1906</a:t>
            </a:r>
            <a:endParaRPr lang="pt-BR" dirty="0"/>
          </a:p>
          <a:p>
            <a:pPr lvl="0"/>
            <a:r>
              <a:rPr lang="pt-BR" sz="3000" dirty="0"/>
              <a:t>Estende as obrigações da primeira Convenção às forças navais.</a:t>
            </a:r>
          </a:p>
          <a:p>
            <a:endParaRPr lang="pt-BR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38282" y="1714489"/>
            <a:ext cx="8643998" cy="4857783"/>
          </a:xfrm>
        </p:spPr>
        <p:txBody>
          <a:bodyPr>
            <a:normAutofit lnSpcReduction="10000"/>
          </a:bodyPr>
          <a:lstStyle/>
          <a:p>
            <a:r>
              <a:rPr lang="pt-BR" b="1" dirty="0"/>
              <a:t>3ª Convenção, 1929</a:t>
            </a:r>
            <a:endParaRPr lang="pt-B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Definição do termo </a:t>
            </a:r>
            <a:r>
              <a:rPr lang="pt-BR" sz="3000" b="1" dirty="0"/>
              <a:t>prisioneiro de guerra</a:t>
            </a:r>
            <a:r>
              <a:rPr lang="pt-BR" sz="3000" dirty="0"/>
              <a:t>: todo combatente capturado, podendo este ser um soldado de um exército, um membro de uma milícia ou até mesmo um civil, como os resistentes.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Definir o tratamento de</a:t>
            </a:r>
            <a:r>
              <a:rPr lang="pt-BR" sz="3000" b="1" dirty="0"/>
              <a:t> </a:t>
            </a:r>
            <a:r>
              <a:rPr lang="pt-BR" sz="3000" dirty="0"/>
              <a:t>prisioneiro de guerra</a:t>
            </a:r>
          </a:p>
          <a:p>
            <a:pPr lvl="1"/>
            <a:r>
              <a:rPr lang="pt-BR" dirty="0"/>
              <a:t>obrigação de tratar os prisioneiros humanamente, sendo a tortura e quaisquer atos de pressão física ou psicológica proibidos.</a:t>
            </a:r>
          </a:p>
          <a:p>
            <a:pPr lvl="1"/>
            <a:r>
              <a:rPr lang="pt-BR" dirty="0"/>
              <a:t>obrigações sanitárias, seja ao nível da higiene ou da alimentação.</a:t>
            </a:r>
          </a:p>
          <a:p>
            <a:pPr lvl="1"/>
            <a:r>
              <a:rPr lang="pt-BR" dirty="0"/>
              <a:t>o respeito à religião dos prisioneiros.</a:t>
            </a:r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52596" y="1785927"/>
            <a:ext cx="8358246" cy="4857783"/>
          </a:xfrm>
        </p:spPr>
        <p:txBody>
          <a:bodyPr>
            <a:normAutofit/>
          </a:bodyPr>
          <a:lstStyle/>
          <a:p>
            <a:r>
              <a:rPr lang="pt-BR" b="1" dirty="0"/>
              <a:t>4ª Convenção, 1949</a:t>
            </a:r>
            <a:endParaRPr lang="pt-BR" dirty="0"/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Revisão as três Convenções anteriores 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pt-BR" sz="3000" dirty="0"/>
              <a:t>Acrescenta a proteção dos civis em período de guerra</a:t>
            </a:r>
          </a:p>
          <a:p>
            <a:pPr lvl="1"/>
            <a:r>
              <a:rPr lang="pt-BR" dirty="0"/>
              <a:t>não podem ser </a:t>
            </a:r>
            <a:r>
              <a:rPr lang="pt-BR" dirty="0" err="1"/>
              <a:t>sequestrados</a:t>
            </a:r>
            <a:r>
              <a:rPr lang="pt-BR" dirty="0"/>
              <a:t>, para servir, por exemplo, de "escudos humanos";</a:t>
            </a:r>
          </a:p>
          <a:p>
            <a:pPr lvl="1"/>
            <a:r>
              <a:rPr lang="pt-BR" dirty="0"/>
              <a:t>as punições coletivas são estritamente proibidas.</a:t>
            </a:r>
          </a:p>
          <a:p>
            <a:pPr lvl="1"/>
            <a:endParaRPr lang="pt-BR" dirty="0"/>
          </a:p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155448"/>
            <a:ext cx="8229600" cy="1252728"/>
          </a:xfrm>
        </p:spPr>
        <p:txBody>
          <a:bodyPr>
            <a:normAutofit/>
          </a:bodyPr>
          <a:lstStyle/>
          <a:p>
            <a:r>
              <a:rPr lang="pt-BR" dirty="0"/>
              <a:t>Convenções de Genebra</a:t>
            </a:r>
          </a:p>
        </p:txBody>
      </p:sp>
    </p:spTree>
  </p:cSld>
  <p:clrMapOvr>
    <a:masterClrMapping/>
  </p:clrMapOvr>
  <p:transition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>
            <a:extLst>
              <a:ext uri="{FF2B5EF4-FFF2-40B4-BE49-F238E27FC236}">
                <a16:creationId xmlns:a16="http://schemas.microsoft.com/office/drawing/2014/main" id="{99D6268D-AEE2-4E94-892A-5A9370736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/>
              <a:t>Marcos fundadores</a:t>
            </a:r>
          </a:p>
        </p:txBody>
      </p:sp>
      <p:sp>
        <p:nvSpPr>
          <p:cNvPr id="21507" name="Espaço Reservado para Conteúdo 2">
            <a:extLst>
              <a:ext uri="{FF2B5EF4-FFF2-40B4-BE49-F238E27FC236}">
                <a16:creationId xmlns:a16="http://schemas.microsoft.com/office/drawing/2014/main" id="{F14C24DC-E098-4D2D-B7B7-31C7E5A975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pt-BR"/>
              <a:t>A Carta de fundação da Organização das Nações Unidas (ONU) </a:t>
            </a:r>
            <a:r>
              <a:rPr lang="pt-BR" altLang="pt-BR" b="1"/>
              <a:t>(1945);</a:t>
            </a:r>
          </a:p>
          <a:p>
            <a:endParaRPr lang="pt-BR" altLang="pt-BR" sz="2400" b="1"/>
          </a:p>
          <a:p>
            <a:r>
              <a:rPr lang="pt-BR" altLang="pt-BR"/>
              <a:t> A Carta de fundação do Tribunal de Nuremberg </a:t>
            </a:r>
            <a:r>
              <a:rPr lang="pt-BR" altLang="pt-BR" b="1"/>
              <a:t>(1945-1946);</a:t>
            </a:r>
            <a:r>
              <a:rPr lang="pt-BR" altLang="pt-BR"/>
              <a:t> e </a:t>
            </a:r>
          </a:p>
          <a:p>
            <a:endParaRPr lang="pt-BR" altLang="pt-BR" sz="2400"/>
          </a:p>
          <a:p>
            <a:r>
              <a:rPr lang="pt-BR" altLang="pt-BR"/>
              <a:t>A Declaração Universal dos Direitos Humanos </a:t>
            </a:r>
            <a:r>
              <a:rPr lang="pt-BR" altLang="pt-BR" b="1"/>
              <a:t>(1948) </a:t>
            </a:r>
            <a:endParaRPr lang="pt-BR" altLang="pt-BR"/>
          </a:p>
          <a:p>
            <a:endParaRPr lang="pt-BR" alt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733320" y="1589567"/>
            <a:ext cx="4793676" cy="5268433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Uma lista sucinta e compreensiva dos Direitos Humanos Internacionalmente reconhecidos</a:t>
            </a:r>
          </a:p>
          <a:p>
            <a:r>
              <a:rPr lang="pt-BR" dirty="0"/>
              <a:t>Estabelece um mínimo de condições sociais e políticas para uma vida com dignidade no mundo contemporâneo.</a:t>
            </a:r>
          </a:p>
          <a:p>
            <a:r>
              <a:rPr lang="pt-BR" dirty="0"/>
              <a:t>São direitos universais.</a:t>
            </a:r>
          </a:p>
          <a:p>
            <a:r>
              <a:rPr lang="pt-BR" dirty="0"/>
              <a:t>Esta dividida em dois conjuntos de direitos, considerados por lei internacional como indivisíveis: 1) direitos cíveis e políticos 2)Direitos culturais, sociais e econômicos.</a:t>
            </a:r>
          </a:p>
        </p:txBody>
      </p:sp>
      <p:pic>
        <p:nvPicPr>
          <p:cNvPr id="31746" name="Picture 2" descr="http://upload.wikimedia.org/wikipedia/commons/thumb/8/85/Eleanor_Roosevelt_and_Human_Rights_Declaration.jpg/250px-Eleanor_Roosevelt_and_Human_Rights_Declaratio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26997" y="1589567"/>
            <a:ext cx="3226603" cy="2439312"/>
          </a:xfrm>
          <a:prstGeom prst="rect">
            <a:avLst/>
          </a:prstGeom>
          <a:noFill/>
        </p:spPr>
      </p:pic>
      <p:pic>
        <p:nvPicPr>
          <p:cNvPr id="31748" name="Picture 4" descr="http://2.bp.blogspot.com/_lcJl9aAoTVI/R1zvAKxHL4I/AAAAAAAAA-M/MjILwdYr9aA/s400/Human-Right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6317" y="3841541"/>
            <a:ext cx="2857500" cy="2724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70538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Declaração Universal dos Direitos Humanos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Direitos Econômicos, Sociais e Culturais: </a:t>
            </a:r>
          </a:p>
          <a:p>
            <a:pPr lvl="1" algn="just"/>
            <a:r>
              <a:rPr lang="pt-BR" dirty="0"/>
              <a:t>Garantir aos indivíduos acesso aos bens e serviços essenciais, e procurar garantir participação social e cultural igualitária (ex. direito a uma boa alimentação, moradia, saúde, educação, etc.)</a:t>
            </a:r>
          </a:p>
          <a:p>
            <a:endParaRPr lang="pt-BR" dirty="0"/>
          </a:p>
        </p:txBody>
      </p:sp>
      <p:pic>
        <p:nvPicPr>
          <p:cNvPr id="30724" name="Picture 4" descr="http://www.jornallivre.com.br/images_enviadas/pacto-internacional-dos-dire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36336" y="4043306"/>
            <a:ext cx="3810498" cy="26339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6428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917</Words>
  <Application>Microsoft Office PowerPoint</Application>
  <PresentationFormat>Widescreen</PresentationFormat>
  <Paragraphs>94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Wingdings</vt:lpstr>
      <vt:lpstr>Tema do Office</vt:lpstr>
      <vt:lpstr>Direitos Humanos </vt:lpstr>
      <vt:lpstr>Direitos Humanos</vt:lpstr>
      <vt:lpstr>A historia e a evolução dos Direitos Humanos </vt:lpstr>
      <vt:lpstr>Convenções de Genebra</vt:lpstr>
      <vt:lpstr>Convenções de Genebra</vt:lpstr>
      <vt:lpstr>Convenções de Genebra</vt:lpstr>
      <vt:lpstr>Marcos fundadores</vt:lpstr>
      <vt:lpstr>Declaração Universal dos Direitos Humanos </vt:lpstr>
      <vt:lpstr>Declaração Universal dos Direitos Humanos </vt:lpstr>
      <vt:lpstr>Declaração Universal dos Direitos Humanos </vt:lpstr>
      <vt:lpstr>O regime dos direitos humanos global </vt:lpstr>
      <vt:lpstr>Sendo assim...</vt:lpstr>
      <vt:lpstr>As ONG´s e os Direitos Humanos</vt:lpstr>
      <vt:lpstr>Problemas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Direitos Humanos</dc:title>
  <dc:creator>Kai Lehmann</dc:creator>
  <cp:lastModifiedBy>Kai Lehmann</cp:lastModifiedBy>
  <cp:revision>8</cp:revision>
  <dcterms:created xsi:type="dcterms:W3CDTF">2020-05-11T21:30:03Z</dcterms:created>
  <dcterms:modified xsi:type="dcterms:W3CDTF">2020-05-12T14:34:48Z</dcterms:modified>
</cp:coreProperties>
</file>