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56" r:id="rId4"/>
    <p:sldId id="300" r:id="rId5"/>
    <p:sldId id="308" r:id="rId6"/>
    <p:sldId id="305" r:id="rId7"/>
    <p:sldId id="306" r:id="rId8"/>
    <p:sldId id="307" r:id="rId9"/>
    <p:sldId id="277" r:id="rId10"/>
    <p:sldId id="283" r:id="rId11"/>
    <p:sldId id="304" r:id="rId12"/>
    <p:sldId id="284" r:id="rId13"/>
    <p:sldId id="282" r:id="rId14"/>
    <p:sldId id="280" r:id="rId15"/>
    <p:sldId id="281" r:id="rId16"/>
    <p:sldId id="291" r:id="rId17"/>
    <p:sldId id="274" r:id="rId18"/>
    <p:sldId id="293" r:id="rId19"/>
    <p:sldId id="285" r:id="rId20"/>
    <p:sldId id="286" r:id="rId21"/>
    <p:sldId id="287" r:id="rId22"/>
    <p:sldId id="288" r:id="rId23"/>
    <p:sldId id="289" r:id="rId24"/>
    <p:sldId id="290" r:id="rId25"/>
    <p:sldId id="303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1B5"/>
    <a:srgbClr val="C3D0B1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3" autoAdjust="0"/>
    <p:restoredTop sz="94660"/>
  </p:normalViewPr>
  <p:slideViewPr>
    <p:cSldViewPr snapToGrid="0">
      <p:cViewPr>
        <p:scale>
          <a:sx n="100" d="100"/>
          <a:sy n="100" d="100"/>
        </p:scale>
        <p:origin x="-13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4120C-8185-49DE-9B2C-11846174C133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4862F-B5A2-4F7A-B08D-7F708B5483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94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565C-74BD-482E-8888-B06DE7CD2CA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993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565C-74BD-482E-8888-B06DE7CD2CA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1853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565C-74BD-482E-8888-B06DE7CD2CAB}" type="slidenum">
              <a:rPr lang="pt-BR" smtClean="0">
                <a:solidFill>
                  <a:prstClr val="black"/>
                </a:solidFill>
              </a:rPr>
              <a:pPr/>
              <a:t>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4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2976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78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685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15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65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36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3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62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18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81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79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2062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74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65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78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07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05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49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14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49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443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8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61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78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10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634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851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69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954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377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C0A56-6F58-4004-808F-B0DF064290D1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97E6-AEA8-4F9B-A156-044067FAEE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77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0A56-6F58-4004-808F-B0DF064290D1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297E6-AEA8-4F9B-A156-044067FAEE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65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0A56-6F58-4004-808F-B0DF064290D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09/10/2018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297E6-AEA8-4F9B-A156-044067FAEEA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7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t.scribd.com/document/52458118/Resisting-the-Allegorical-Peter-Bruegel-Magpie-on-the-Gallows" TargetMode="External"/><Relationship Id="rId2" Type="http://schemas.openxmlformats.org/officeDocument/2006/relationships/hyperlink" Target="http://www.13point7billion.org/2012/04/ars-animalis-magpie-on-gallow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volvy.com/page/The-Magpie-on-the-Gallows" TargetMode="External"/><Relationship Id="rId4" Type="http://schemas.openxmlformats.org/officeDocument/2006/relationships/hyperlink" Target="https://www.theartstory.org/artist-bruegel-the-elder-pieter-artworks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7642"/>
            <a:ext cx="12578168" cy="77734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7918"/>
            <a:ext cx="9144000" cy="23876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Cultura e Realismo </a:t>
            </a:r>
            <a:b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2474" y="4150677"/>
            <a:ext cx="9144000" cy="1655762"/>
          </a:xfrm>
        </p:spPr>
        <p:txBody>
          <a:bodyPr>
            <a:no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“Mas, como a natureza é espaço sem limite, a história é tempo infinito, em que nada é novo e tudo se repete; os homens continuarão para sempre a construir sua Torre de Babel, que continuará desmoronando sobre seu próprio peso.”</a:t>
            </a:r>
          </a:p>
          <a:p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- Giulio Carlo </a:t>
            </a:r>
            <a:r>
              <a:rPr lang="pt-BR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Argan</a:t>
            </a:r>
            <a:r>
              <a:rPr lang="pt-B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6603" y="6421276"/>
            <a:ext cx="7492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“Little” Tower </a:t>
            </a:r>
            <a:r>
              <a:rPr lang="pt-BR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Babel, </a:t>
            </a:r>
            <a:r>
              <a:rPr lang="pt-B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1563</a:t>
            </a:r>
          </a:p>
        </p:txBody>
      </p:sp>
    </p:spTree>
    <p:extLst>
      <p:ext uri="{BB962C8B-B14F-4D97-AF65-F5344CB8AC3E}">
        <p14:creationId xmlns:p14="http://schemas.microsoft.com/office/powerpoint/2010/main" val="347892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7" y="365124"/>
            <a:ext cx="7578308" cy="5665833"/>
          </a:xfrm>
        </p:spPr>
      </p:pic>
      <p:sp>
        <p:nvSpPr>
          <p:cNvPr id="5" name="CaixaDeTexto 4"/>
          <p:cNvSpPr txBox="1"/>
          <p:nvPr/>
        </p:nvSpPr>
        <p:spPr>
          <a:xfrm>
            <a:off x="184766" y="6211669"/>
            <a:ext cx="11822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“[...] São Paulo cai no caminho de Damasco, sem que a tropa interrompa por um momento sua marcha[...]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Argan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pag. 462</a:t>
            </a:r>
          </a:p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8213559" y="365123"/>
            <a:ext cx="3641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Conversão de Saul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1567, de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Óleo sobre painel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108 x 156 cm</a:t>
            </a:r>
          </a:p>
          <a:p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Kunsthistorisches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Viena, Áustria.</a:t>
            </a:r>
          </a:p>
        </p:txBody>
      </p:sp>
    </p:spTree>
    <p:extLst>
      <p:ext uri="{BB962C8B-B14F-4D97-AF65-F5344CB8AC3E}">
        <p14:creationId xmlns:p14="http://schemas.microsoft.com/office/powerpoint/2010/main" val="99369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20440" y="561036"/>
            <a:ext cx="3176338" cy="2346217"/>
          </a:xfrm>
        </p:spPr>
        <p:txBody>
          <a:bodyPr>
            <a:normAutofit/>
          </a:bodyPr>
          <a:lstStyle/>
          <a:p>
            <a:pPr fontAlgn="base"/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Parábola dos </a:t>
            </a:r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Cegos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1568, de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Têmpera sobre tela.</a:t>
            </a:r>
            <a:b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 x 154 cm.</a:t>
            </a:r>
            <a:b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Museo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Nazionale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Capodimonte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Nápoles, Itália.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6936" y="5646821"/>
            <a:ext cx="11000875" cy="1026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"Deixai-os; são cegos condutores de cegos. Ora, se um cego guiar outro cego, ambos cairão na cova” Mateus 15:14.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37" y="552698"/>
            <a:ext cx="8123534" cy="470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0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" r="8754" b="-2526"/>
          <a:stretch/>
        </p:blipFill>
        <p:spPr>
          <a:xfrm>
            <a:off x="780916" y="284914"/>
            <a:ext cx="2982253" cy="3255169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9" r="45243" b="52844"/>
          <a:stretch/>
        </p:blipFill>
        <p:spPr>
          <a:xfrm>
            <a:off x="8703716" y="3689616"/>
            <a:ext cx="3051893" cy="298560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44" b="45007"/>
          <a:stretch/>
        </p:blipFill>
        <p:spPr>
          <a:xfrm>
            <a:off x="780916" y="3689476"/>
            <a:ext cx="2860642" cy="298574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"/>
          <a:stretch/>
        </p:blipFill>
        <p:spPr>
          <a:xfrm>
            <a:off x="8746887" y="284914"/>
            <a:ext cx="3034112" cy="317495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/>
          <a:srcRect l="37190" t="521" r="533" b="39261"/>
          <a:stretch/>
        </p:blipFill>
        <p:spPr>
          <a:xfrm>
            <a:off x="4736871" y="3689616"/>
            <a:ext cx="3014298" cy="298560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/>
          <a:srcRect l="47571" t="12581" r="-176" b="-648"/>
          <a:stretch/>
        </p:blipFill>
        <p:spPr>
          <a:xfrm>
            <a:off x="4736871" y="284914"/>
            <a:ext cx="3036314" cy="31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3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Sátira e Ironia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"Elogio da Loucura" de Erasmo de Rotterdam como chave para a interpretação de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sátira e da ironia para revelar o verdadeiro caráter dos homens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Desconstrução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ideias elevadas acerca da condição humana: explicita a hipocrisia, os vícios e a irreparabilidade dos defeitos humanos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Desconfiança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acerca da ideia de salvação e livre-arbítrio: Os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quadros de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focam e não ultrapassam o horizonte terreno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Tanto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fé quanto as hierarquias sociais são incapazes de redimir o homem de sua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mediocridade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9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33" y="310534"/>
            <a:ext cx="8441271" cy="6024101"/>
          </a:xfrm>
        </p:spPr>
      </p:pic>
      <p:sp>
        <p:nvSpPr>
          <p:cNvPr id="2" name="CaixaDeTexto 1"/>
          <p:cNvSpPr txBox="1"/>
          <p:nvPr/>
        </p:nvSpPr>
        <p:spPr>
          <a:xfrm>
            <a:off x="8898340" y="300251"/>
            <a:ext cx="29888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Combate entre o Carnaval e a </a:t>
            </a:r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Quaresma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1559, de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Óleo sobre madeira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118 x 164,5 cm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Museu de História da Arte de Viena, Alemanha</a:t>
            </a:r>
          </a:p>
        </p:txBody>
      </p:sp>
    </p:spTree>
    <p:extLst>
      <p:ext uri="{BB962C8B-B14F-4D97-AF65-F5344CB8AC3E}">
        <p14:creationId xmlns:p14="http://schemas.microsoft.com/office/powerpoint/2010/main" val="323806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1" y="363228"/>
            <a:ext cx="7668653" cy="5429136"/>
          </a:xfrm>
        </p:spPr>
      </p:pic>
      <p:sp>
        <p:nvSpPr>
          <p:cNvPr id="6" name="CaixaDeTexto 5"/>
          <p:cNvSpPr txBox="1"/>
          <p:nvPr/>
        </p:nvSpPr>
        <p:spPr>
          <a:xfrm>
            <a:off x="512822" y="5919941"/>
            <a:ext cx="11550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“[...] o mundo sempre andou do mesmo jeito, acreditou nos mesmos pecados; e assim será sempre, e os elevados pensamentos dos eruditos não poderiam muda-lo.” </a:t>
            </a:r>
            <a:r>
              <a:rPr lang="pt-BR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Argan</a:t>
            </a:r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pag. 464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261683" y="656150"/>
            <a:ext cx="3801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Provérbios Flamengos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1559, de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Óleo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sobre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madeira.</a:t>
            </a:r>
            <a:b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117cm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163cm. </a:t>
            </a:r>
          </a:p>
          <a:p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Gemäldegalerie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Staatliche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Museen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Berlim, Alemanha.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5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2" y="365125"/>
            <a:ext cx="8366287" cy="5855669"/>
          </a:xfrm>
        </p:spPr>
      </p:pic>
      <p:sp>
        <p:nvSpPr>
          <p:cNvPr id="5" name="CaixaDeTexto 4"/>
          <p:cNvSpPr txBox="1"/>
          <p:nvPr/>
        </p:nvSpPr>
        <p:spPr>
          <a:xfrm>
            <a:off x="8898340" y="365125"/>
            <a:ext cx="31116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Triunfo da Morte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1562, de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óleo sobre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madeira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117 x 162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Museu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Prado, Madri, Espanha</a:t>
            </a:r>
          </a:p>
        </p:txBody>
      </p:sp>
    </p:spTree>
    <p:extLst>
      <p:ext uri="{BB962C8B-B14F-4D97-AF65-F5344CB8AC3E}">
        <p14:creationId xmlns:p14="http://schemas.microsoft.com/office/powerpoint/2010/main" val="252095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14419"/>
            <a:ext cx="3995774" cy="2843745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579"/>
            <a:ext cx="3928057" cy="28437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75" y="106579"/>
            <a:ext cx="4053917" cy="283723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75" y="3914418"/>
            <a:ext cx="4053917" cy="284374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56" y="3914418"/>
            <a:ext cx="3996969" cy="284146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56" y="106579"/>
            <a:ext cx="3963244" cy="286146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772025" y="3010866"/>
            <a:ext cx="23936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 Meses</a:t>
            </a:r>
            <a:endParaRPr lang="pt-BR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0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1" y="359537"/>
            <a:ext cx="7516776" cy="5427113"/>
          </a:xfrm>
        </p:spPr>
      </p:pic>
      <p:sp>
        <p:nvSpPr>
          <p:cNvPr id="5" name="CaixaDeTexto 4"/>
          <p:cNvSpPr txBox="1"/>
          <p:nvPr/>
        </p:nvSpPr>
        <p:spPr>
          <a:xfrm>
            <a:off x="8024884" y="632493"/>
            <a:ext cx="39169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Dia Cinzento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1565, de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Óleo sobre tela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118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163 cm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Museu de História da Arte de Viena, Alemanha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118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de altura e 163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  <a:p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Fevereiro e Março)</a:t>
            </a:r>
          </a:p>
          <a:p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90500" y="6096000"/>
            <a:ext cx="1188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“[...] o ciclo das estações, o movimento das ondas no mar e das nuvens no céu; e é por eles que uma natureza benigna permanece no fundo das ações medíocres de uma humanidade medíocre.” </a:t>
            </a:r>
            <a:r>
              <a:rPr lang="pt-BR" dirty="0" err="1" smtClean="0"/>
              <a:t>Argan</a:t>
            </a:r>
            <a:r>
              <a:rPr lang="pt-BR" dirty="0" smtClean="0"/>
              <a:t> – pág. 463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94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085" y="494130"/>
            <a:ext cx="5928189" cy="4148985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6" y="494130"/>
            <a:ext cx="5433868" cy="414898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76726" y="4900457"/>
            <a:ext cx="54338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Primavera, 1565</a:t>
            </a:r>
          </a:p>
          <a:p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 Velho</a:t>
            </a:r>
          </a:p>
          <a:p>
            <a:r>
              <a:rPr lang="pt-BR" sz="2000" dirty="0"/>
              <a:t>22.8 x 29 </a:t>
            </a:r>
            <a:r>
              <a:rPr lang="pt-BR" sz="2000" dirty="0" smtClean="0"/>
              <a:t>cm</a:t>
            </a:r>
          </a:p>
          <a:p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Metropolitan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Arte, Nova Iorque, E.U.A.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Abril e Maio)</a:t>
            </a:r>
          </a:p>
          <a:p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987085" y="4764505"/>
            <a:ext cx="5928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Primavera</a:t>
            </a:r>
          </a:p>
          <a:p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 Novo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2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1480" y="122857"/>
            <a:ext cx="3932237" cy="771525"/>
          </a:xfrm>
        </p:spPr>
        <p:txBody>
          <a:bodyPr>
            <a:normAutofit/>
          </a:bodyPr>
          <a:lstStyle/>
          <a:p>
            <a:r>
              <a:rPr lang="pt-B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Questão central:</a:t>
            </a:r>
            <a:endParaRPr lang="pt-BR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Espaço Reservado para Conteúdo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r="8840"/>
          <a:stretch>
            <a:fillRect/>
          </a:stretch>
        </p:blipFill>
        <p:spPr>
          <a:xfrm>
            <a:off x="4885898" y="341194"/>
            <a:ext cx="6916106" cy="5461020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88419" y="871288"/>
            <a:ext cx="4269199" cy="5525047"/>
          </a:xfrm>
        </p:spPr>
        <p:txBody>
          <a:bodyPr>
            <a:normAutofit lnSpcReduction="10000"/>
          </a:bodyPr>
          <a:lstStyle/>
          <a:p>
            <a:endParaRPr lang="pt-B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artista complexo, </a:t>
            </a:r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“[...]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muito mais do que um delicioso  e ingênuo pintor popular, ligado a uma pitoresca tradição provinciana </a:t>
            </a:r>
            <a:r>
              <a:rPr lang="pt-B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pt-B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]”</a:t>
            </a:r>
          </a:p>
          <a:p>
            <a:pPr marL="342900" indent="-342900">
              <a:buFontTx/>
              <a:buChar char="-"/>
            </a:pP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Argan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pg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459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humanidade dominada por um arbítrio servo, obrigada a repetir gestos como condenados</a:t>
            </a:r>
          </a:p>
          <a:p>
            <a:pPr marL="342900" indent="-342900">
              <a:buFontTx/>
              <a:buChar char="-"/>
            </a:pP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Escola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Viena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Dvorák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(1874-1921) em 1921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 de 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Tolnay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(1899 –1981) em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1935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885898" y="5934670"/>
            <a:ext cx="6916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Terra da </a:t>
            </a:r>
            <a:r>
              <a:rPr lang="pt-B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Cocanha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1566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Óleo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sobre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madeira. 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 78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cm. Antiga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Pinacoteca, Munique, Alemanha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184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365125"/>
            <a:ext cx="5727031" cy="407054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84" y="365125"/>
            <a:ext cx="5802784" cy="407054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40632" y="4587947"/>
            <a:ext cx="5802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Ceifa do Feno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1565, de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Óleo sobre madeira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117 x 161 cm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Palácio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Lobkowitz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Praga, República Tcheca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Junho e Julho )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043416" y="4587947"/>
            <a:ext cx="5802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Ceifeiros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1565, de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Óleo sobre madeira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118 cm × 161 cm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Metropolitan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Nova Iorque, E.U.A.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Agosto e Setembro )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0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1" y="365125"/>
            <a:ext cx="8379939" cy="606709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939284" y="365125"/>
            <a:ext cx="28660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Regresso da Manada</a:t>
            </a:r>
            <a:endParaRPr lang="pt-B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1565, de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Óleo sobre madeira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117 cm × 159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Museu de História da Arte de Viena, Alemanha</a:t>
            </a:r>
          </a:p>
          <a:p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Outubro e Novembro )</a:t>
            </a:r>
          </a:p>
          <a:p>
            <a:endParaRPr lang="pt-B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6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616" y="327025"/>
            <a:ext cx="8573815" cy="6099843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075761" y="327025"/>
            <a:ext cx="28114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Caçadores na </a:t>
            </a:r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Neve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1565, de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Óleo sobre madeira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1,17 m x 1,62 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Museu de História da Arte de Viena, Alemanha</a:t>
            </a:r>
          </a:p>
          <a:p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Dezembro e Janeiro )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53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5063" y="0"/>
            <a:ext cx="10515600" cy="1325563"/>
          </a:xfrm>
        </p:spPr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ibliografia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05063" y="662781"/>
            <a:ext cx="10515600" cy="261610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sng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ARGAN; Giulio Carlo – “Clássico anticlássico o Renascimento de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Brunelleschi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Cia.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Letras – São Paulo – 1999.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BIANCONI; Piero &amp;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amp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TOLNAY; Charles – “Tout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l’ouvre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peint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l’Ancien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Flamarion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Paris – 1981.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DVORAK; MAX – “Pierre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L’Ancien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Gerard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Monfort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Éditeur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Brionne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1992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HAGEN; R &amp;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amp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HAGEN; R.M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“The Elder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Peasants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Fools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Demons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Taschen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pt-BR" alt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Köln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2015</a:t>
            </a:r>
            <a:r>
              <a:rPr lang="pt-BR" alt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kumimoji="0" lang="pt-BR" altLang="pt-BR" sz="1600" b="0" i="0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FRANCO JR; Hilário – “</a:t>
            </a:r>
            <a:r>
              <a:rPr kumimoji="0" lang="pt-BR" altLang="pt-BR" sz="1600" b="0" i="0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Cocanha</a:t>
            </a:r>
            <a:r>
              <a:rPr kumimoji="0" lang="pt-BR" altLang="pt-BR" sz="1600" b="0" i="0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a história</a:t>
            </a:r>
            <a:r>
              <a:rPr kumimoji="0" lang="pt-BR" altLang="pt-BR" sz="1600" b="0" i="0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uma país imaginário”. Cia. Das Letras – São Paulo- 1998</a:t>
            </a:r>
          </a:p>
          <a:p>
            <a:pPr marL="0" lvl="0" indent="0">
              <a:lnSpc>
                <a:spcPct val="100000"/>
              </a:lnSpc>
              <a:buNone/>
            </a:pPr>
            <a:endParaRPr kumimoji="0" lang="pt-BR" altLang="pt-BR" sz="1800" b="0" i="0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05063" y="2911630"/>
            <a:ext cx="11331825" cy="35394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LOKI, Reynard. “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Ars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Animalis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| The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Magpie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Gallows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Disponível em: 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http://www.13point7billion.org/2012/04/ars-animalis-magpie-on-gallows.html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Acesso em: 9 de Abril de 2012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PORRAS, Stephanie</a:t>
            </a:r>
            <a:r>
              <a:rPr kumimoji="0" lang="pt-BR" altLang="pt-BR" sz="16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Resisting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Allegorical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Bruegel’s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Magpie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Gallows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Disponível em: 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https://pt.scribd.com/document/52458118/Resisting-the-Allegorical-Peter-Bruegel-Magpie-on-the-Gallows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Acesso em: 7 de Abril de 2011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Story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Modern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Insight,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Elder. Disponível em: 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https://www.theartstory.org/artist-bruegel-the-elder-pieter-artworks.htm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REVOLVY. - The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Magpie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Gallows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Disponível em: 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https://www.revolvy.com/page/The-Magpie-on-the-Gallows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FERREIRA,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Emilinda</a:t>
            </a:r>
            <a:r>
              <a:rPr kumimoji="0" lang="pt-BR" altLang="pt-BR" sz="16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Ensaios sobre a cegueira: Charles Baudelaire,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H.G.Wells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José Saramago. Revista do Centro de Estudos Portugueses. Pernambuco, 2002.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GALVANI, Mara Aparecida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Magero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ARENDT, João Claudio</a:t>
            </a:r>
            <a:r>
              <a:rPr kumimoji="0" lang="pt-BR" altLang="pt-BR" sz="16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riso medieval na obra de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SUYLLIVAN, Margaret</a:t>
            </a:r>
            <a:r>
              <a:rPr kumimoji="0" lang="pt-BR" altLang="pt-BR" sz="16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Bruegel's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Proverbs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audience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Northen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pt-B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Renaissance</a:t>
            </a:r>
            <a:endParaRPr kumimoji="0" lang="pt-BR" altLang="pt-BR" sz="16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ERKER, Nicholas Ryan. -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 Bruegel The Elder’s the months: a perspective -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Burlington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Magazine, Vol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132 -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</a:p>
          <a:p>
            <a:pPr lvl="0"/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5223"/>
            <a:ext cx="10515600" cy="1325563"/>
          </a:xfrm>
        </p:spPr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Humanismo em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06379" y="1452502"/>
            <a:ext cx="10515600" cy="4859612"/>
          </a:xfrm>
        </p:spPr>
        <p:txBody>
          <a:bodyPr>
            <a:normAutofit fontScale="25000" lnSpcReduction="20000"/>
          </a:bodyPr>
          <a:lstStyle/>
          <a:p>
            <a:pPr marL="285750" indent="-285750"/>
            <a:r>
              <a:rPr lang="pt-BR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mundo está em constante atividade e movimento</a:t>
            </a:r>
            <a:r>
              <a:rPr lang="pt-BR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/>
            <a:endParaRPr lang="pt-BR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pt-BR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 </a:t>
            </a:r>
            <a:r>
              <a:rPr lang="pt-B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necessário o distanciamento da arte de suas finalidades religiosas e decorativas tradicionais</a:t>
            </a:r>
            <a:r>
              <a:rPr lang="pt-BR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/>
            <a:endParaRPr lang="pt-BR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pt-B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época de </a:t>
            </a:r>
            <a:r>
              <a:rPr lang="pt-BR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 a época de Erasmo de Rotterdam. </a:t>
            </a:r>
            <a:r>
              <a:rPr lang="pt-BR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Tolnay</a:t>
            </a:r>
            <a:r>
              <a:rPr lang="pt-B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reconhece na obra de </a:t>
            </a:r>
            <a:r>
              <a:rPr lang="pt-BR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uma relação com “Elogio da Loucura</a:t>
            </a:r>
            <a:r>
              <a:rPr lang="pt-BR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285750" indent="-285750"/>
            <a:endParaRPr lang="pt-BR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pt-B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 muita água luterana que “[...] correu sob as pontes do humanismo liberal de Erasmo, pela arraigada convicção na impotência desse contínuo fazer humano, prescrito à humanidade desde o pecado original mas que nunca chega a ser expiado”. Pg. </a:t>
            </a:r>
            <a:r>
              <a:rPr lang="pt-BR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461;</a:t>
            </a:r>
          </a:p>
          <a:p>
            <a:pPr marL="285750" indent="-285750"/>
            <a:endParaRPr lang="pt-BR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pt-B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Não há saída escatológica nem para o céu, como em </a:t>
            </a:r>
            <a:r>
              <a:rPr lang="pt-BR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Dürer</a:t>
            </a:r>
            <a:r>
              <a:rPr lang="pt-B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nem para o Inferno, como em Bosch.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842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38" y="214381"/>
            <a:ext cx="7425572" cy="48804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58338" y="5103674"/>
            <a:ext cx="8156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não rejeita aquela instância histórica, mas a supera e amplia, no sentido em que sua história já não é a dos grandes responsáveis [...] Não podendo ter fim, aquela história não tem desenvolvimento, por isso está fora do tempo; e tampouco podendo ser localizada em fatos ou pessoas determinados, está fora do espaço. Cada fato dessa história é ao mesmo tempo remotíssimo e contemporâneo [...] todo dia um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Ícaro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cai do céu e ninguém percebe [...]” pg. 470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082486" y="214381"/>
            <a:ext cx="3678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Queda de </a:t>
            </a:r>
            <a:r>
              <a:rPr lang="pt-BR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Ícaro</a:t>
            </a:r>
            <a:endParaRPr lang="pt-BR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1560, de </a:t>
            </a:r>
            <a:r>
              <a:rPr lang="pt-BR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endParaRPr lang="pt-BR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pt-BR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Óleo sobre tela</a:t>
            </a:r>
          </a:p>
          <a:p>
            <a:pPr defTabSz="457200"/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73,5 x 112 cm</a:t>
            </a:r>
          </a:p>
          <a:p>
            <a:pPr defTabSz="457200"/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Museu Real de</a:t>
            </a:r>
          </a:p>
          <a:p>
            <a:pPr defTabSz="457200"/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Belas-Artes, Bélgica</a:t>
            </a:r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321" y="2287584"/>
            <a:ext cx="2536156" cy="196308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321" y="4499655"/>
            <a:ext cx="2548349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1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43" y="135451"/>
            <a:ext cx="8315325" cy="549748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32509" y="675409"/>
            <a:ext cx="2930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Suicídio de Saul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562, de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Óleo sobre madeira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33,5x55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Museu de História da Arte de Viena, Alemanha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9773" y="5709117"/>
            <a:ext cx="11605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“Inverte-se, assim o processo do </a:t>
            </a:r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alegorismo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italiano contemporâneo, pelo qual uma ideia, realizando-se numa figura, a impregna de nobreza e esplendor intelectual; enquanto aqui as figuras, perdendo ou deformando seus caracteres humanos, tornam-se significativas de uma ideia”. Pg. 467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32509" y="2763983"/>
            <a:ext cx="2930235" cy="48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32509" y="3745207"/>
            <a:ext cx="2763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Saul, rei arrogante, mencionado no Antigo Testamento.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0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5212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pt-BR" sz="4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Michelangelo</a:t>
            </a:r>
            <a:endParaRPr lang="pt-BR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3926" y="1094873"/>
            <a:ext cx="10515600" cy="3196513"/>
          </a:xfrm>
        </p:spPr>
        <p:txBody>
          <a:bodyPr>
            <a:normAutofit fontScale="92500" lnSpcReduction="20000"/>
          </a:bodyPr>
          <a:lstStyle/>
          <a:p>
            <a:pPr marL="285750" indent="-285750"/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Ambos reagiram contra a pintura preocupada em apenas arrancar lágrimas de seu público religioso</a:t>
            </a:r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pintura devota ).</a:t>
            </a:r>
          </a:p>
          <a:p>
            <a:pPr marL="285750" indent="-285750"/>
            <a:endParaRPr lang="pt-BR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realista   x   Michelangelo 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idealista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t-BR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Michelangelo: Fontes </a:t>
            </a:r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primárias do Renascimento florentino, a </a:t>
            </a:r>
            <a:r>
              <a:rPr lang="pt-B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Donatello</a:t>
            </a:r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Brunelleschi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t-B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Bosch e a Erasmus </a:t>
            </a:r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Rotterdan</a:t>
            </a:r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“Elogio da Loucura” e “</a:t>
            </a:r>
            <a:r>
              <a:rPr lang="pt-B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Adagios</a:t>
            </a:r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pt-BR" sz="2600" dirty="0"/>
          </a:p>
          <a:p>
            <a:endParaRPr lang="pt-BR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17358" y="4291387"/>
            <a:ext cx="10619874" cy="70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pt-BR" sz="3600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sz="36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Leonardo </a:t>
            </a:r>
            <a:endParaRPr lang="pt-BR" sz="36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17358" y="5001250"/>
            <a:ext cx="114660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Princípio da </a:t>
            </a:r>
            <a:r>
              <a:rPr lang="pt-BR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sucessão.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curioso das coisas morais x Leonardo – curioso das </a:t>
            </a:r>
            <a:r>
              <a:rPr lang="pt-BR" sz="2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coisas </a:t>
            </a:r>
            <a:r>
              <a:rPr lang="pt-BR" sz="2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naturais.</a:t>
            </a:r>
            <a:endParaRPr lang="pt-BR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0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Contexto Histórico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Fernando </a:t>
            </a:r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Álvares de Toledo, o Duque de Alba, enviado por Filipe II, rei da Espanha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endParaRPr lang="pt-B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Duque de Alba deveria livrar a região dos Países Baixos dos hereges (protestantes</a:t>
            </a:r>
            <a:r>
              <a:rPr lang="pt-B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fontAlgn="base"/>
            <a:endParaRPr lang="pt-B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pt-B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possuía por volta quarenta anos quando Bruxelas foi invadida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4" y="246372"/>
            <a:ext cx="7697400" cy="5549730"/>
          </a:xfrm>
        </p:spPr>
      </p:pic>
      <p:sp>
        <p:nvSpPr>
          <p:cNvPr id="5" name="CaixaDeTexto 4"/>
          <p:cNvSpPr txBox="1"/>
          <p:nvPr/>
        </p:nvSpPr>
        <p:spPr>
          <a:xfrm>
            <a:off x="516159" y="6079958"/>
            <a:ext cx="97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/>
              <a:t>“Cristo sobe ao calvário entre uma multidão distraída, que se ocupa de seus negócios”</a:t>
            </a:r>
            <a:r>
              <a:rPr lang="pt-BR" sz="1600" dirty="0" smtClean="0"/>
              <a:t> </a:t>
            </a:r>
            <a:r>
              <a:rPr lang="pt-BR" dirty="0" err="1" smtClean="0"/>
              <a:t>Argan</a:t>
            </a:r>
            <a:r>
              <a:rPr lang="pt-BR" dirty="0" smtClean="0"/>
              <a:t> – pg. 462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228402" y="355080"/>
            <a:ext cx="32084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Caminho do Calvário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1564, de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Óleo sobre tela</a:t>
            </a: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124 x 170 cm</a:t>
            </a:r>
          </a:p>
          <a:p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Kunsthistorisches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Viena, Áustria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5338" r="7464" b="12375"/>
          <a:stretch/>
        </p:blipFill>
        <p:spPr>
          <a:xfrm>
            <a:off x="8516202" y="3002506"/>
            <a:ext cx="3249605" cy="212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" y="551134"/>
            <a:ext cx="6540933" cy="5816277"/>
          </a:xfr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/>
          <a:stretch/>
        </p:blipFill>
        <p:spPr>
          <a:xfrm>
            <a:off x="7051790" y="2019099"/>
            <a:ext cx="2200470" cy="213506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320" y="2019099"/>
            <a:ext cx="2222558" cy="215779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87" y="4381647"/>
            <a:ext cx="2200813" cy="210421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"/>
          <a:stretch/>
        </p:blipFill>
        <p:spPr>
          <a:xfrm>
            <a:off x="9563320" y="4381647"/>
            <a:ext cx="2222558" cy="2104213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6801134" y="218246"/>
            <a:ext cx="539086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Pega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Sobre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Forca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1568, de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Pieter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Bruegel</a:t>
            </a:r>
            <a:endParaRPr lang="pt-B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Óleo sobre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madeira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45.9 ×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50.8 cm</a:t>
            </a:r>
          </a:p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Museu Regional de Hesse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Darmstadt, Alemanha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178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11287</TotalTime>
  <Words>1186</Words>
  <Application>Microsoft Office PowerPoint</Application>
  <PresentationFormat>Personalizar</PresentationFormat>
  <Paragraphs>162</Paragraphs>
  <Slides>23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23</vt:i4>
      </vt:variant>
    </vt:vector>
  </HeadingPairs>
  <TitlesOfParts>
    <vt:vector size="26" baseType="lpstr">
      <vt:lpstr>Tema do Office</vt:lpstr>
      <vt:lpstr>1_Tema do Office</vt:lpstr>
      <vt:lpstr>2_Tema do Office</vt:lpstr>
      <vt:lpstr>Cultura e Realismo  de Pieter Bruegel</vt:lpstr>
      <vt:lpstr>Questão central:</vt:lpstr>
      <vt:lpstr>O Humanismo em Bruegel</vt:lpstr>
      <vt:lpstr>Apresentação do PowerPoint</vt:lpstr>
      <vt:lpstr>Apresentação do PowerPoint</vt:lpstr>
      <vt:lpstr>                       Bruegel x Michelangelo</vt:lpstr>
      <vt:lpstr>Contexto Histórico</vt:lpstr>
      <vt:lpstr>Apresentação do PowerPoint</vt:lpstr>
      <vt:lpstr>Apresentação do PowerPoint</vt:lpstr>
      <vt:lpstr>Apresentação do PowerPoint</vt:lpstr>
      <vt:lpstr>A Parábola dos Cegos 1568, de Pieter Bruegel. Têmpera sobre tela. 86 x 154 cm. Museo Nazionale di Capodimonte, Nápoles, Itália.</vt:lpstr>
      <vt:lpstr>Apresentação do PowerPoint</vt:lpstr>
      <vt:lpstr>Sátira e Ironia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Bibliografia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 e Realismo de Pieter Bruegel</dc:title>
  <dc:creator>Sandro Rizzi</dc:creator>
  <cp:lastModifiedBy>Usuário Biblioteca</cp:lastModifiedBy>
  <cp:revision>91</cp:revision>
  <dcterms:created xsi:type="dcterms:W3CDTF">2018-09-24T17:34:58Z</dcterms:created>
  <dcterms:modified xsi:type="dcterms:W3CDTF">2018-10-09T17:01:08Z</dcterms:modified>
</cp:coreProperties>
</file>