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9"/>
  </p:notesMasterIdLst>
  <p:handoutMasterIdLst>
    <p:handoutMasterId r:id="rId40"/>
  </p:handoutMasterIdLst>
  <p:sldIdLst>
    <p:sldId id="256" r:id="rId2"/>
    <p:sldId id="297" r:id="rId3"/>
    <p:sldId id="289" r:id="rId4"/>
    <p:sldId id="296" r:id="rId5"/>
    <p:sldId id="292" r:id="rId6"/>
    <p:sldId id="291" r:id="rId7"/>
    <p:sldId id="300" r:id="rId8"/>
    <p:sldId id="298" r:id="rId9"/>
    <p:sldId id="302" r:id="rId10"/>
    <p:sldId id="258" r:id="rId11"/>
    <p:sldId id="299" r:id="rId12"/>
    <p:sldId id="260" r:id="rId13"/>
    <p:sldId id="259" r:id="rId14"/>
    <p:sldId id="269" r:id="rId15"/>
    <p:sldId id="301" r:id="rId16"/>
    <p:sldId id="293" r:id="rId17"/>
    <p:sldId id="270" r:id="rId18"/>
    <p:sldId id="271" r:id="rId19"/>
    <p:sldId id="268" r:id="rId20"/>
    <p:sldId id="262" r:id="rId21"/>
    <p:sldId id="272" r:id="rId22"/>
    <p:sldId id="273" r:id="rId23"/>
    <p:sldId id="282" r:id="rId24"/>
    <p:sldId id="283" r:id="rId25"/>
    <p:sldId id="294" r:id="rId26"/>
    <p:sldId id="284" r:id="rId27"/>
    <p:sldId id="285" r:id="rId28"/>
    <p:sldId id="286" r:id="rId29"/>
    <p:sldId id="263" r:id="rId30"/>
    <p:sldId id="264" r:id="rId31"/>
    <p:sldId id="274" r:id="rId32"/>
    <p:sldId id="275" r:id="rId33"/>
    <p:sldId id="276" r:id="rId34"/>
    <p:sldId id="304" r:id="rId35"/>
    <p:sldId id="306" r:id="rId36"/>
    <p:sldId id="277" r:id="rId37"/>
    <p:sldId id="279" r:id="rId38"/>
  </p:sldIdLst>
  <p:sldSz cx="9144000" cy="6858000" type="screen4x3"/>
  <p:notesSz cx="7099300" cy="10234613"/>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FF"/>
    <a:srgbClr val="0066FF"/>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0357" autoAdjust="0"/>
  </p:normalViewPr>
  <p:slideViewPr>
    <p:cSldViewPr>
      <p:cViewPr>
        <p:scale>
          <a:sx n="75" d="100"/>
          <a:sy n="75" d="100"/>
        </p:scale>
        <p:origin x="-2664" y="-10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6136" tIns="48069" rIns="96136" bIns="48069" numCol="1" anchor="t" anchorCtr="0" compatLnSpc="1">
            <a:prstTxWarp prst="textNoShape">
              <a:avLst/>
            </a:prstTxWarp>
          </a:bodyPr>
          <a:lstStyle>
            <a:lvl1pPr defTabSz="960438">
              <a:defRPr sz="1300" smtClean="0"/>
            </a:lvl1pPr>
          </a:lstStyle>
          <a:p>
            <a:pPr>
              <a:defRPr/>
            </a:pPr>
            <a:endParaRPr lang="en-US"/>
          </a:p>
        </p:txBody>
      </p:sp>
      <p:sp>
        <p:nvSpPr>
          <p:cNvPr id="10752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96136" tIns="48069" rIns="96136" bIns="48069" numCol="1" anchor="t" anchorCtr="0" compatLnSpc="1">
            <a:prstTxWarp prst="textNoShape">
              <a:avLst/>
            </a:prstTxWarp>
          </a:bodyPr>
          <a:lstStyle>
            <a:lvl1pPr algn="r" defTabSz="960438">
              <a:defRPr sz="1300" smtClean="0"/>
            </a:lvl1pPr>
          </a:lstStyle>
          <a:p>
            <a:pPr>
              <a:defRPr/>
            </a:pPr>
            <a:endParaRPr lang="en-US"/>
          </a:p>
        </p:txBody>
      </p:sp>
      <p:sp>
        <p:nvSpPr>
          <p:cNvPr id="10752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6136" tIns="48069" rIns="96136" bIns="48069" numCol="1" anchor="b" anchorCtr="0" compatLnSpc="1">
            <a:prstTxWarp prst="textNoShape">
              <a:avLst/>
            </a:prstTxWarp>
          </a:bodyPr>
          <a:lstStyle>
            <a:lvl1pPr defTabSz="960438">
              <a:defRPr sz="1300" smtClean="0"/>
            </a:lvl1pPr>
          </a:lstStyle>
          <a:p>
            <a:pPr>
              <a:defRPr/>
            </a:pPr>
            <a:endParaRPr lang="en-US"/>
          </a:p>
        </p:txBody>
      </p:sp>
      <p:sp>
        <p:nvSpPr>
          <p:cNvPr id="107525"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96136" tIns="48069" rIns="96136" bIns="48069" numCol="1" anchor="b" anchorCtr="0" compatLnSpc="1">
            <a:prstTxWarp prst="textNoShape">
              <a:avLst/>
            </a:prstTxWarp>
          </a:bodyPr>
          <a:lstStyle>
            <a:lvl1pPr algn="r" defTabSz="960438">
              <a:defRPr sz="1300" smtClean="0"/>
            </a:lvl1pPr>
          </a:lstStyle>
          <a:p>
            <a:pPr>
              <a:defRPr/>
            </a:pPr>
            <a:fld id="{755D53F4-F76A-4CAE-B8A4-1DD46E2E6BF8}" type="slidenum">
              <a:rPr lang="en-US"/>
              <a:pPr>
                <a:defRPr/>
              </a:pPr>
              <a:t>‹nº›</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6136" tIns="48069" rIns="96136" bIns="48069" numCol="1" anchor="t" anchorCtr="0" compatLnSpc="1">
            <a:prstTxWarp prst="textNoShape">
              <a:avLst/>
            </a:prstTxWarp>
          </a:bodyPr>
          <a:lstStyle>
            <a:lvl1pPr defTabSz="960438">
              <a:defRPr sz="1300" smtClean="0"/>
            </a:lvl1pPr>
          </a:lstStyle>
          <a:p>
            <a:pPr>
              <a:defRPr/>
            </a:pPr>
            <a:endParaRPr lang="en-US"/>
          </a:p>
        </p:txBody>
      </p:sp>
      <p:sp>
        <p:nvSpPr>
          <p:cNvPr id="68611"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6136" tIns="48069" rIns="96136" bIns="48069" numCol="1" anchor="t" anchorCtr="0" compatLnSpc="1">
            <a:prstTxWarp prst="textNoShape">
              <a:avLst/>
            </a:prstTxWarp>
          </a:bodyPr>
          <a:lstStyle>
            <a:lvl1pPr algn="r" defTabSz="960438">
              <a:defRPr sz="1300" smtClean="0"/>
            </a:lvl1pPr>
          </a:lstStyle>
          <a:p>
            <a:pPr>
              <a:defRPr/>
            </a:pPr>
            <a:endParaRPr lang="en-US"/>
          </a:p>
        </p:txBody>
      </p:sp>
      <p:sp>
        <p:nvSpPr>
          <p:cNvPr id="33796" name="Rectangle 4"/>
          <p:cNvSpPr>
            <a:spLocks noGrp="1" noRot="1" noChangeAspect="1" noChangeArrowheads="1" noTextEdit="1"/>
          </p:cNvSpPr>
          <p:nvPr>
            <p:ph type="sldImg" idx="2"/>
          </p:nvPr>
        </p:nvSpPr>
        <p:spPr bwMode="auto">
          <a:xfrm>
            <a:off x="990600" y="766763"/>
            <a:ext cx="5119688" cy="3840162"/>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709613" y="4862513"/>
            <a:ext cx="5680075" cy="4605337"/>
          </a:xfrm>
          <a:prstGeom prst="rect">
            <a:avLst/>
          </a:prstGeom>
          <a:noFill/>
          <a:ln w="9525">
            <a:noFill/>
            <a:miter lim="800000"/>
            <a:headEnd/>
            <a:tailEnd/>
          </a:ln>
          <a:effectLst/>
        </p:spPr>
        <p:txBody>
          <a:bodyPr vert="horz" wrap="square" lIns="96136" tIns="48069" rIns="96136" bIns="48069" numCol="1" anchor="t" anchorCtr="0" compatLnSpc="1">
            <a:prstTxWarp prst="textNoShape">
              <a:avLst/>
            </a:prstTxWarp>
          </a:bodyPr>
          <a:lstStyle/>
          <a:p>
            <a:pPr lvl="0"/>
            <a:r>
              <a:rPr lang="en-US" noProof="0" smtClean="0"/>
              <a:t>Clique para editar os estilos do texto mestre</a:t>
            </a:r>
          </a:p>
          <a:p>
            <a:pPr lvl="1"/>
            <a:r>
              <a:rPr lang="en-US" noProof="0" smtClean="0"/>
              <a:t>Segundo nível</a:t>
            </a:r>
          </a:p>
          <a:p>
            <a:pPr lvl="2"/>
            <a:r>
              <a:rPr lang="en-US" noProof="0" smtClean="0"/>
              <a:t>Terceiro nível</a:t>
            </a:r>
          </a:p>
          <a:p>
            <a:pPr lvl="3"/>
            <a:r>
              <a:rPr lang="en-US" noProof="0" smtClean="0"/>
              <a:t>Quarto nível</a:t>
            </a:r>
          </a:p>
          <a:p>
            <a:pPr lvl="4"/>
            <a:r>
              <a:rPr lang="en-US" noProof="0" smtClean="0"/>
              <a:t>Quinto nível</a:t>
            </a:r>
          </a:p>
        </p:txBody>
      </p:sp>
      <p:sp>
        <p:nvSpPr>
          <p:cNvPr id="68614" name="Rectangle 6"/>
          <p:cNvSpPr>
            <a:spLocks noGrp="1" noChangeArrowheads="1"/>
          </p:cNvSpPr>
          <p:nvPr>
            <p:ph type="ftr" sz="quarter" idx="4"/>
          </p:nvPr>
        </p:nvSpPr>
        <p:spPr bwMode="auto">
          <a:xfrm>
            <a:off x="0" y="9721850"/>
            <a:ext cx="3078163" cy="511175"/>
          </a:xfrm>
          <a:prstGeom prst="rect">
            <a:avLst/>
          </a:prstGeom>
          <a:noFill/>
          <a:ln w="9525">
            <a:noFill/>
            <a:miter lim="800000"/>
            <a:headEnd/>
            <a:tailEnd/>
          </a:ln>
          <a:effectLst/>
        </p:spPr>
        <p:txBody>
          <a:bodyPr vert="horz" wrap="square" lIns="96136" tIns="48069" rIns="96136" bIns="48069" numCol="1" anchor="b" anchorCtr="0" compatLnSpc="1">
            <a:prstTxWarp prst="textNoShape">
              <a:avLst/>
            </a:prstTxWarp>
          </a:bodyPr>
          <a:lstStyle>
            <a:lvl1pPr defTabSz="960438">
              <a:defRPr sz="1300" smtClean="0"/>
            </a:lvl1pPr>
          </a:lstStyle>
          <a:p>
            <a:pPr>
              <a:defRPr/>
            </a:pPr>
            <a:endParaRPr lang="en-US"/>
          </a:p>
        </p:txBody>
      </p:sp>
      <p:sp>
        <p:nvSpPr>
          <p:cNvPr id="68615"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6136" tIns="48069" rIns="96136" bIns="48069" numCol="1" anchor="b" anchorCtr="0" compatLnSpc="1">
            <a:prstTxWarp prst="textNoShape">
              <a:avLst/>
            </a:prstTxWarp>
          </a:bodyPr>
          <a:lstStyle>
            <a:lvl1pPr algn="r" defTabSz="960438">
              <a:defRPr sz="1300" smtClean="0"/>
            </a:lvl1pPr>
          </a:lstStyle>
          <a:p>
            <a:pPr>
              <a:defRPr/>
            </a:pPr>
            <a:fld id="{A6377843-32AC-45F3-9B7F-D3511F1B8D3C}" type="slidenum">
              <a:rPr lang="en-US"/>
              <a:pPr>
                <a:defRPr/>
              </a:pPr>
              <a:t>‹nº›</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29B4D4A7-2738-46EB-BEEF-EBC0378165A3}" type="slidenum">
              <a:rPr lang="en-US"/>
              <a:pPr/>
              <a:t>6</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r>
              <a:rPr lang="pt-BR" smtClean="0"/>
              <a:t>É por essa razão que é adequada/indicada a utilização do teste t de Student para n&gt;6. A correção t é feita quando necessária e o teste t reproduz o teste Z para N -&gt; infinito.</a:t>
            </a: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24559140-AC3C-48FF-A930-942A922EB503}" type="slidenum">
              <a:rPr lang="en-US"/>
              <a:pPr/>
              <a:t>17</a:t>
            </a:fld>
            <a:endParaRPr 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pt-BR" smtClean="0"/>
              <a:t>letras gregas para parâmetros populacionais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1F7AAC92-0198-4A69-A3C1-153BDC69C4E8}" type="slidenum">
              <a:rPr lang="en-US"/>
              <a:pPr/>
              <a:t>23</a:t>
            </a:fld>
            <a:endParaRPr lang="en-US"/>
          </a:p>
        </p:txBody>
      </p:sp>
      <p:sp>
        <p:nvSpPr>
          <p:cNvPr id="36867" name="Rectangle 2"/>
          <p:cNvSpPr>
            <a:spLocks noGrp="1" noRot="1" noChangeAspect="1" noChangeArrowheads="1" noTextEdit="1"/>
          </p:cNvSpPr>
          <p:nvPr>
            <p:ph type="sldImg"/>
          </p:nvPr>
        </p:nvSpPr>
        <p:spPr>
          <a:xfrm>
            <a:off x="992188" y="766763"/>
            <a:ext cx="5119687" cy="3840162"/>
          </a:xfrm>
          <a:solidFill>
            <a:srgbClr val="FFFFFF"/>
          </a:solidFill>
          <a:ln/>
        </p:spPr>
      </p:sp>
      <p:sp>
        <p:nvSpPr>
          <p:cNvPr id="36868" name="Rectangle 3"/>
          <p:cNvSpPr>
            <a:spLocks noGrp="1" noChangeArrowheads="1"/>
          </p:cNvSpPr>
          <p:nvPr>
            <p:ph type="body" idx="1"/>
          </p:nvPr>
        </p:nvSpPr>
        <p:spPr>
          <a:xfrm>
            <a:off x="946150" y="4862513"/>
            <a:ext cx="5207000" cy="4605337"/>
          </a:xfrm>
          <a:noFill/>
          <a:ln/>
        </p:spPr>
        <p:txBody>
          <a:bodyPr wrap="none" anchor="ctr"/>
          <a:lstStyle/>
          <a:p>
            <a:pPr defTabSz="449263" eaLnBrk="1" hangingPunct="1"/>
            <a:endParaRPr lang="pt-B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p>
        </p:txBody>
      </p:sp>
      <p:sp>
        <p:nvSpPr>
          <p:cNvPr id="50179" name="Rectangle 3"/>
          <p:cNvSpPr>
            <a:spLocks noGrp="1" noChangeArrowheads="1"/>
          </p:cNvSpPr>
          <p:nvPr>
            <p:ph type="ctrTitle"/>
          </p:nvPr>
        </p:nvSpPr>
        <p:spPr>
          <a:xfrm>
            <a:off x="315913" y="466725"/>
            <a:ext cx="6781800" cy="2133600"/>
          </a:xfrm>
        </p:spPr>
        <p:txBody>
          <a:bodyPr/>
          <a:lstStyle>
            <a:lvl1pPr>
              <a:defRPr/>
            </a:lvl1pPr>
          </a:lstStyle>
          <a:p>
            <a:r>
              <a:rPr lang="en-US" altLang="en-US"/>
              <a:t>Clique para editar o estilo do título mestre</a:t>
            </a:r>
          </a:p>
        </p:txBody>
      </p:sp>
      <p:sp>
        <p:nvSpPr>
          <p:cNvPr id="50180" name="Rectangle 4"/>
          <p:cNvSpPr>
            <a:spLocks noGrp="1" noChangeArrowheads="1"/>
          </p:cNvSpPr>
          <p:nvPr>
            <p:ph type="subTitle" idx="1"/>
          </p:nvPr>
        </p:nvSpPr>
        <p:spPr>
          <a:xfrm>
            <a:off x="849313" y="3049588"/>
            <a:ext cx="6248400" cy="2362200"/>
          </a:xfrm>
        </p:spPr>
        <p:txBody>
          <a:bodyPr/>
          <a:lstStyle>
            <a:lvl1pPr marL="0" indent="0" algn="ctr">
              <a:buFont typeface="Wingdings" pitchFamily="2" charset="2"/>
              <a:buNone/>
              <a:defRPr/>
            </a:lvl1pPr>
          </a:lstStyle>
          <a:p>
            <a:r>
              <a:rPr lang="en-US" altLang="en-US"/>
              <a:t>Clique para editar o estilo do subtítulo mestre</a:t>
            </a:r>
          </a:p>
        </p:txBody>
      </p:sp>
      <p:sp>
        <p:nvSpPr>
          <p:cNvPr id="38" name="Rectangle 5"/>
          <p:cNvSpPr>
            <a:spLocks noGrp="1" noChangeArrowheads="1"/>
          </p:cNvSpPr>
          <p:nvPr>
            <p:ph type="dt" sz="half" idx="10"/>
          </p:nvPr>
        </p:nvSpPr>
        <p:spPr/>
        <p:txBody>
          <a:bodyPr/>
          <a:lstStyle>
            <a:lvl1pPr>
              <a:defRPr smtClean="0"/>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smtClean="0"/>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smtClean="0"/>
            </a:lvl1pPr>
          </a:lstStyle>
          <a:p>
            <a:pPr>
              <a:defRPr/>
            </a:pPr>
            <a:fld id="{B2ACFA6D-5FB9-4E65-9F87-89DF46182CC6}" type="slidenum">
              <a:rPr lang="en-US" altLang="en-US"/>
              <a:pPr>
                <a:defRPr/>
              </a:pPr>
              <a:t>‹nº›</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53072BB8-A931-44CA-B3DE-FB1BB263D788}" type="slidenum">
              <a:rPr lang="en-US" altLang="en-US"/>
              <a:pPr>
                <a:defRPr/>
              </a:pPr>
              <a:t>‹nº›</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122238"/>
            <a:ext cx="2057400" cy="6008687"/>
          </a:xfrm>
        </p:spPr>
        <p:txBody>
          <a:bodyPr vert="eaVer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122238"/>
            <a:ext cx="6019800" cy="6008687"/>
          </a:xfrm>
        </p:spPr>
        <p:txBody>
          <a:bodyPr vert="eaVer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92D0158D-0B99-4C99-8805-CCD175FB2879}" type="slidenum">
              <a:rPr lang="en-US" altLang="en-US"/>
              <a:pPr>
                <a:defRPr/>
              </a:pPr>
              <a:t>‹nº›</a:t>
            </a:fld>
            <a:endParaRPr lang="en-U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ítulo e texto e 2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22238"/>
            <a:ext cx="7543800" cy="1295400"/>
          </a:xfrm>
        </p:spPr>
        <p:txBody>
          <a:bodyPr/>
          <a:lstStyle/>
          <a:p>
            <a:r>
              <a:rPr lang="pt-BR" smtClean="0"/>
              <a:t>Clique para editar o estilo do título mestre</a:t>
            </a:r>
            <a:endParaRPr lang="en-US"/>
          </a:p>
        </p:txBody>
      </p:sp>
      <p:sp>
        <p:nvSpPr>
          <p:cNvPr id="3" name="Espaço Reservado para Texto 2"/>
          <p:cNvSpPr>
            <a:spLocks noGrp="1"/>
          </p:cNvSpPr>
          <p:nvPr>
            <p:ph type="body" sz="half" idx="1"/>
          </p:nvPr>
        </p:nvSpPr>
        <p:spPr>
          <a:xfrm>
            <a:off x="457200" y="1719263"/>
            <a:ext cx="4038600" cy="4411662"/>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quarter" idx="2"/>
          </p:nvPr>
        </p:nvSpPr>
        <p:spPr>
          <a:xfrm>
            <a:off x="4648200" y="1719263"/>
            <a:ext cx="4038600" cy="2128837"/>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Conteúdo 4"/>
          <p:cNvSpPr>
            <a:spLocks noGrp="1"/>
          </p:cNvSpPr>
          <p:nvPr>
            <p:ph sz="quarter" idx="3"/>
          </p:nvPr>
        </p:nvSpPr>
        <p:spPr>
          <a:xfrm>
            <a:off x="4648200" y="4000500"/>
            <a:ext cx="4038600" cy="2130425"/>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7"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8" name="Rectangle 7"/>
          <p:cNvSpPr>
            <a:spLocks noGrp="1" noChangeArrowheads="1"/>
          </p:cNvSpPr>
          <p:nvPr>
            <p:ph type="sldNum" sz="quarter" idx="12"/>
          </p:nvPr>
        </p:nvSpPr>
        <p:spPr>
          <a:ln/>
        </p:spPr>
        <p:txBody>
          <a:bodyPr/>
          <a:lstStyle>
            <a:lvl1pPr>
              <a:defRPr/>
            </a:lvl1pPr>
          </a:lstStyle>
          <a:p>
            <a:pPr>
              <a:defRPr/>
            </a:pPr>
            <a:fld id="{135310F3-B21C-42F3-B231-56A5BA14E85C}" type="slidenum">
              <a:rPr lang="en-US" altLang="en-US"/>
              <a:pPr>
                <a:defRPr/>
              </a:pPr>
              <a:t>‹nº›</a:t>
            </a:fld>
            <a:endParaRPr lang="en-US"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ítulo, text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22238"/>
            <a:ext cx="7543800" cy="1295400"/>
          </a:xfrm>
        </p:spPr>
        <p:txBody>
          <a:bodyPr/>
          <a:lstStyle/>
          <a:p>
            <a:r>
              <a:rPr lang="pt-BR" smtClean="0"/>
              <a:t>Clique para editar o estilo do título mestre</a:t>
            </a:r>
            <a:endParaRPr lang="en-US"/>
          </a:p>
        </p:txBody>
      </p:sp>
      <p:sp>
        <p:nvSpPr>
          <p:cNvPr id="3" name="Espaço Reservado para Texto 2"/>
          <p:cNvSpPr>
            <a:spLocks noGrp="1"/>
          </p:cNvSpPr>
          <p:nvPr>
            <p:ph type="body" sz="half" idx="1"/>
          </p:nvPr>
        </p:nvSpPr>
        <p:spPr>
          <a:xfrm>
            <a:off x="457200" y="1719263"/>
            <a:ext cx="4038600" cy="4411662"/>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719263"/>
            <a:ext cx="4038600" cy="4411662"/>
          </a:xfrm>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30D767D2-D056-4105-B528-387F13F01CF0}" type="slidenum">
              <a:rPr lang="en-US" altLang="en-US"/>
              <a:pPr>
                <a:defRPr/>
              </a:pPr>
              <a:t>‹nº›</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A667EA11-FF44-4909-881A-B2B70C0CA31A}" type="slidenum">
              <a:rPr lang="en-US" altLang="en-US"/>
              <a:pPr>
                <a:defRPr/>
              </a:pPr>
              <a:t>‹nº›</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smtClean="0"/>
              <a:t>Clique para editar os estilos do texto mestre</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B3DFB343-914A-49F6-9DAF-61CB8B29F0B1}" type="slidenum">
              <a:rPr lang="en-US" altLang="en-US"/>
              <a:pPr>
                <a:defRPr/>
              </a:pPr>
              <a:t>‹nº›</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E794976-6598-4E7B-8781-22BF6E237860}" type="slidenum">
              <a:rPr lang="en-US" altLang="en-US"/>
              <a:pPr>
                <a:defRPr/>
              </a:pPr>
              <a:t>‹nº›</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3C0FAB09-A071-43B9-9143-A958959AE2E4}" type="slidenum">
              <a:rPr lang="en-US" altLang="en-US"/>
              <a:pPr>
                <a:defRPr/>
              </a:pPr>
              <a:t>‹nº›</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estilo do título mestre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6A5571D6-EFAF-4DE1-A317-089ABF0919AD}" type="slidenum">
              <a:rPr lang="en-US" altLang="en-US"/>
              <a:pPr>
                <a:defRPr/>
              </a:pPr>
              <a:t>‹nº›</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54F498-1A62-4399-AC09-F2D9D09423EF}" type="slidenum">
              <a:rPr lang="en-US" altLang="en-US"/>
              <a:pPr>
                <a:defRPr/>
              </a:pPr>
              <a:t>‹nº›</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lstStyle>
            <a:lvl1pPr algn="l">
              <a:defRPr sz="2000" b="1"/>
            </a:lvl1pPr>
          </a:lstStyle>
          <a:p>
            <a:r>
              <a:rPr lang="pt-BR" smtClean="0"/>
              <a:t>Clique para editar o estilo do título mestre</a:t>
            </a:r>
            <a:endParaRPr lang="en-US"/>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405B9536-AF66-437D-B607-FFA0D3E39BEF}" type="slidenum">
              <a:rPr lang="en-US" altLang="en-US"/>
              <a:pPr>
                <a:defRPr/>
              </a:pPr>
              <a:t>‹nº›</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lstStyle>
            <a:lvl1pPr algn="l">
              <a:defRPr sz="2000" b="1"/>
            </a:lvl1pPr>
          </a:lstStyle>
          <a:p>
            <a:r>
              <a:rPr lang="pt-BR" smtClean="0"/>
              <a:t>Clique para editar o estilo do título mestre</a:t>
            </a:r>
            <a:endParaRPr lang="en-US"/>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os estilos do texto mestre</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EF34859-6445-436A-9A28-1C9C71FBB6A3}" type="slidenum">
              <a:rPr lang="en-US" altLang="en-US"/>
              <a:pPr>
                <a:defRPr/>
              </a:pPr>
              <a:t>‹nº›</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n-US"/>
          </a:p>
        </p:txBody>
      </p:sp>
      <p:sp>
        <p:nvSpPr>
          <p:cNvPr id="8195"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Clique para editar o estilo do título mestre</a:t>
            </a:r>
          </a:p>
        </p:txBody>
      </p:sp>
      <p:sp>
        <p:nvSpPr>
          <p:cNvPr id="8196"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Clique para editar os estilos do texto mestre</a:t>
            </a:r>
          </a:p>
          <a:p>
            <a:pPr lvl="1"/>
            <a:r>
              <a:rPr lang="en-US" altLang="en-US" smtClean="0"/>
              <a:t>Segundo nível</a:t>
            </a:r>
          </a:p>
          <a:p>
            <a:pPr lvl="2"/>
            <a:r>
              <a:rPr lang="en-US" altLang="en-US" smtClean="0"/>
              <a:t>Terceiro nível</a:t>
            </a:r>
          </a:p>
          <a:p>
            <a:pPr lvl="3"/>
            <a:r>
              <a:rPr lang="en-US" altLang="en-US" smtClean="0"/>
              <a:t>Quarto nível</a:t>
            </a:r>
          </a:p>
          <a:p>
            <a:pPr lvl="4"/>
            <a:r>
              <a:rPr lang="en-US" altLang="en-US" smtClean="0"/>
              <a:t>Quinto nível</a:t>
            </a:r>
          </a:p>
        </p:txBody>
      </p:sp>
      <p:sp>
        <p:nvSpPr>
          <p:cNvPr id="4915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smtClean="0"/>
            </a:lvl1pPr>
          </a:lstStyle>
          <a:p>
            <a:pPr>
              <a:defRPr/>
            </a:pPr>
            <a:endParaRPr lang="en-US" altLang="en-US"/>
          </a:p>
        </p:txBody>
      </p:sp>
      <p:sp>
        <p:nvSpPr>
          <p:cNvPr id="4915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smtClean="0"/>
            </a:lvl1pPr>
          </a:lstStyle>
          <a:p>
            <a:pPr>
              <a:defRPr/>
            </a:pPr>
            <a:endParaRPr lang="en-US" altLang="en-US"/>
          </a:p>
        </p:txBody>
      </p:sp>
      <p:sp>
        <p:nvSpPr>
          <p:cNvPr id="4915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smtClean="0"/>
            </a:lvl1pPr>
          </a:lstStyle>
          <a:p>
            <a:pPr>
              <a:defRPr/>
            </a:pPr>
            <a:fld id="{01F325E4-B6DA-4745-A4BB-D3D70411F2D0}" type="slidenum">
              <a:rPr lang="en-US" altLang="en-US"/>
              <a:pPr>
                <a:defRPr/>
              </a:pPr>
              <a:t>‹nº›</a:t>
            </a:fld>
            <a:endParaRPr lang="en-US" altLang="en-US"/>
          </a:p>
        </p:txBody>
      </p:sp>
      <p:grpSp>
        <p:nvGrpSpPr>
          <p:cNvPr id="8200" name="Group 8"/>
          <p:cNvGrpSpPr>
            <a:grpSpLocks/>
          </p:cNvGrpSpPr>
          <p:nvPr/>
        </p:nvGrpSpPr>
        <p:grpSpPr bwMode="auto">
          <a:xfrm>
            <a:off x="8153400" y="152400"/>
            <a:ext cx="792163" cy="1295400"/>
            <a:chOff x="5136" y="960"/>
            <a:chExt cx="528" cy="864"/>
          </a:xfrm>
        </p:grpSpPr>
        <p:sp>
          <p:nvSpPr>
            <p:cNvPr id="4916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4916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49163" name="Oval 11"/>
            <p:cNvSpPr>
              <a:spLocks noChangeArrowheads="1"/>
            </p:cNvSpPr>
            <p:nvPr/>
          </p:nvSpPr>
          <p:spPr bwMode="auto">
            <a:xfrm>
              <a:off x="5360" y="960"/>
              <a:ext cx="79" cy="80"/>
            </a:xfrm>
            <a:prstGeom prst="ellipse">
              <a:avLst/>
            </a:prstGeom>
            <a:solidFill>
              <a:schemeClr val="tx2"/>
            </a:solidFill>
            <a:ln w="9525">
              <a:noFill/>
              <a:round/>
              <a:headEnd/>
              <a:tailEnd/>
            </a:ln>
            <a:effectLst/>
          </p:spPr>
          <p:txBody>
            <a:bodyPr wrap="none" anchor="ctr"/>
            <a:lstStyle/>
            <a:p>
              <a:pPr>
                <a:defRPr/>
              </a:pPr>
              <a:endParaRPr lang="en-US"/>
            </a:p>
          </p:txBody>
        </p:sp>
        <p:sp>
          <p:nvSpPr>
            <p:cNvPr id="49164" name="Oval 12"/>
            <p:cNvSpPr>
              <a:spLocks noChangeArrowheads="1"/>
            </p:cNvSpPr>
            <p:nvPr/>
          </p:nvSpPr>
          <p:spPr bwMode="auto">
            <a:xfrm>
              <a:off x="5136" y="1072"/>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49165" name="Oval 13"/>
            <p:cNvSpPr>
              <a:spLocks noChangeArrowheads="1"/>
            </p:cNvSpPr>
            <p:nvPr/>
          </p:nvSpPr>
          <p:spPr bwMode="auto">
            <a:xfrm>
              <a:off x="5248"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49166" name="Oval 14"/>
            <p:cNvSpPr>
              <a:spLocks noChangeArrowheads="1"/>
            </p:cNvSpPr>
            <p:nvPr/>
          </p:nvSpPr>
          <p:spPr bwMode="auto">
            <a:xfrm>
              <a:off x="5360" y="1072"/>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49167" name="Oval 15"/>
            <p:cNvSpPr>
              <a:spLocks noChangeArrowheads="1"/>
            </p:cNvSpPr>
            <p:nvPr/>
          </p:nvSpPr>
          <p:spPr bwMode="auto">
            <a:xfrm>
              <a:off x="5472" y="1072"/>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49168" name="Oval 16"/>
            <p:cNvSpPr>
              <a:spLocks noChangeArrowheads="1"/>
            </p:cNvSpPr>
            <p:nvPr/>
          </p:nvSpPr>
          <p:spPr bwMode="auto">
            <a:xfrm>
              <a:off x="5136" y="1184"/>
              <a:ext cx="80" cy="79"/>
            </a:xfrm>
            <a:prstGeom prst="ellipse">
              <a:avLst/>
            </a:prstGeom>
            <a:solidFill>
              <a:schemeClr val="tx2"/>
            </a:solidFill>
            <a:ln w="9525">
              <a:noFill/>
              <a:round/>
              <a:headEnd/>
              <a:tailEnd/>
            </a:ln>
            <a:effectLst/>
          </p:spPr>
          <p:txBody>
            <a:bodyPr wrap="none" anchor="ctr"/>
            <a:lstStyle/>
            <a:p>
              <a:pPr>
                <a:defRPr/>
              </a:pPr>
              <a:endParaRPr lang="en-US"/>
            </a:p>
          </p:txBody>
        </p:sp>
        <p:sp>
          <p:nvSpPr>
            <p:cNvPr id="49169" name="Oval 17"/>
            <p:cNvSpPr>
              <a:spLocks noChangeArrowheads="1"/>
            </p:cNvSpPr>
            <p:nvPr/>
          </p:nvSpPr>
          <p:spPr bwMode="auto">
            <a:xfrm>
              <a:off x="5248" y="1184"/>
              <a:ext cx="79" cy="79"/>
            </a:xfrm>
            <a:prstGeom prst="ellipse">
              <a:avLst/>
            </a:prstGeom>
            <a:solidFill>
              <a:schemeClr val="tx2"/>
            </a:solidFill>
            <a:ln w="9525">
              <a:noFill/>
              <a:round/>
              <a:headEnd/>
              <a:tailEnd/>
            </a:ln>
            <a:effectLst/>
          </p:spPr>
          <p:txBody>
            <a:bodyPr wrap="none" anchor="ctr"/>
            <a:lstStyle/>
            <a:p>
              <a:pPr>
                <a:defRPr/>
              </a:pPr>
              <a:endParaRPr lang="en-US"/>
            </a:p>
          </p:txBody>
        </p:sp>
        <p:sp>
          <p:nvSpPr>
            <p:cNvPr id="49170" name="Oval 18"/>
            <p:cNvSpPr>
              <a:spLocks noChangeArrowheads="1"/>
            </p:cNvSpPr>
            <p:nvPr/>
          </p:nvSpPr>
          <p:spPr bwMode="auto">
            <a:xfrm>
              <a:off x="5360"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49171" name="Oval 19"/>
            <p:cNvSpPr>
              <a:spLocks noChangeArrowheads="1"/>
            </p:cNvSpPr>
            <p:nvPr/>
          </p:nvSpPr>
          <p:spPr bwMode="auto">
            <a:xfrm>
              <a:off x="5472" y="1184"/>
              <a:ext cx="79"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49172" name="Oval 20"/>
            <p:cNvSpPr>
              <a:spLocks noChangeArrowheads="1"/>
            </p:cNvSpPr>
            <p:nvPr/>
          </p:nvSpPr>
          <p:spPr bwMode="auto">
            <a:xfrm>
              <a:off x="5584" y="1184"/>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4917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n-US"/>
            </a:p>
          </p:txBody>
        </p:sp>
        <p:sp>
          <p:nvSpPr>
            <p:cNvPr id="4917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9175" name="Oval 23"/>
            <p:cNvSpPr>
              <a:spLocks noChangeArrowheads="1"/>
            </p:cNvSpPr>
            <p:nvPr/>
          </p:nvSpPr>
          <p:spPr bwMode="auto">
            <a:xfrm>
              <a:off x="5360" y="1296"/>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9176" name="Oval 24"/>
            <p:cNvSpPr>
              <a:spLocks noChangeArrowheads="1"/>
            </p:cNvSpPr>
            <p:nvPr/>
          </p:nvSpPr>
          <p:spPr bwMode="auto">
            <a:xfrm>
              <a:off x="5472" y="1296"/>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4917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917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n-US"/>
            </a:p>
          </p:txBody>
        </p:sp>
        <p:sp>
          <p:nvSpPr>
            <p:cNvPr id="49179" name="Oval 27"/>
            <p:cNvSpPr>
              <a:spLocks noChangeArrowheads="1"/>
            </p:cNvSpPr>
            <p:nvPr/>
          </p:nvSpPr>
          <p:spPr bwMode="auto">
            <a:xfrm>
              <a:off x="5360"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49180" name="Oval 28"/>
            <p:cNvSpPr>
              <a:spLocks noChangeArrowheads="1"/>
            </p:cNvSpPr>
            <p:nvPr/>
          </p:nvSpPr>
          <p:spPr bwMode="auto">
            <a:xfrm>
              <a:off x="5472" y="1408"/>
              <a:ext cx="79" cy="80"/>
            </a:xfrm>
            <a:prstGeom prst="ellipse">
              <a:avLst/>
            </a:prstGeom>
            <a:solidFill>
              <a:schemeClr val="accent1"/>
            </a:solidFill>
            <a:ln w="9525">
              <a:noFill/>
              <a:round/>
              <a:headEnd/>
              <a:tailEnd/>
            </a:ln>
            <a:effectLst/>
          </p:spPr>
          <p:txBody>
            <a:bodyPr wrap="none" anchor="ctr"/>
            <a:lstStyle/>
            <a:p>
              <a:pPr>
                <a:defRPr/>
              </a:pPr>
              <a:endParaRPr lang="en-US"/>
            </a:p>
          </p:txBody>
        </p:sp>
        <p:sp>
          <p:nvSpPr>
            <p:cNvPr id="4918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4918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n-US"/>
            </a:p>
          </p:txBody>
        </p:sp>
        <p:sp>
          <p:nvSpPr>
            <p:cNvPr id="4918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49184" name="Oval 32"/>
            <p:cNvSpPr>
              <a:spLocks noChangeArrowheads="1"/>
            </p:cNvSpPr>
            <p:nvPr/>
          </p:nvSpPr>
          <p:spPr bwMode="auto">
            <a:xfrm>
              <a:off x="5360" y="1520"/>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49185" name="Oval 33"/>
            <p:cNvSpPr>
              <a:spLocks noChangeArrowheads="1"/>
            </p:cNvSpPr>
            <p:nvPr/>
          </p:nvSpPr>
          <p:spPr bwMode="auto">
            <a:xfrm>
              <a:off x="5472" y="1520"/>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49186" name="Oval 34"/>
            <p:cNvSpPr>
              <a:spLocks noChangeArrowheads="1"/>
            </p:cNvSpPr>
            <p:nvPr/>
          </p:nvSpPr>
          <p:spPr bwMode="auto">
            <a:xfrm>
              <a:off x="5136" y="1632"/>
              <a:ext cx="80"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49187" name="Oval 35"/>
            <p:cNvSpPr>
              <a:spLocks noChangeArrowheads="1"/>
            </p:cNvSpPr>
            <p:nvPr/>
          </p:nvSpPr>
          <p:spPr bwMode="auto">
            <a:xfrm>
              <a:off x="5248" y="1632"/>
              <a:ext cx="79" cy="79"/>
            </a:xfrm>
            <a:prstGeom prst="ellipse">
              <a:avLst/>
            </a:prstGeom>
            <a:solidFill>
              <a:schemeClr val="accent1"/>
            </a:solidFill>
            <a:ln w="9525">
              <a:noFill/>
              <a:round/>
              <a:headEnd/>
              <a:tailEnd/>
            </a:ln>
            <a:effectLst/>
          </p:spPr>
          <p:txBody>
            <a:bodyPr wrap="none" anchor="ctr"/>
            <a:lstStyle/>
            <a:p>
              <a:pPr>
                <a:defRPr/>
              </a:pPr>
              <a:endParaRPr lang="en-US"/>
            </a:p>
          </p:txBody>
        </p:sp>
        <p:sp>
          <p:nvSpPr>
            <p:cNvPr id="49188" name="Oval 36"/>
            <p:cNvSpPr>
              <a:spLocks noChangeArrowheads="1"/>
            </p:cNvSpPr>
            <p:nvPr/>
          </p:nvSpPr>
          <p:spPr bwMode="auto">
            <a:xfrm>
              <a:off x="5360"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49189" name="Oval 37"/>
            <p:cNvSpPr>
              <a:spLocks noChangeArrowheads="1"/>
            </p:cNvSpPr>
            <p:nvPr/>
          </p:nvSpPr>
          <p:spPr bwMode="auto">
            <a:xfrm>
              <a:off x="5472" y="1632"/>
              <a:ext cx="79" cy="79"/>
            </a:xfrm>
            <a:prstGeom prst="ellipse">
              <a:avLst/>
            </a:prstGeom>
            <a:solidFill>
              <a:schemeClr val="folHlink"/>
            </a:solidFill>
            <a:ln w="9525">
              <a:noFill/>
              <a:round/>
              <a:headEnd/>
              <a:tailEnd/>
            </a:ln>
            <a:effectLst/>
          </p:spPr>
          <p:txBody>
            <a:bodyPr wrap="none" anchor="ctr"/>
            <a:lstStyle/>
            <a:p>
              <a:pPr>
                <a:defRPr/>
              </a:pPr>
              <a:endParaRPr lang="en-US"/>
            </a:p>
          </p:txBody>
        </p:sp>
        <p:sp>
          <p:nvSpPr>
            <p:cNvPr id="4919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n-US"/>
            </a:p>
          </p:txBody>
        </p:sp>
        <p:sp>
          <p:nvSpPr>
            <p:cNvPr id="49191" name="Oval 39"/>
            <p:cNvSpPr>
              <a:spLocks noChangeArrowheads="1"/>
            </p:cNvSpPr>
            <p:nvPr/>
          </p:nvSpPr>
          <p:spPr bwMode="auto">
            <a:xfrm>
              <a:off x="5472" y="1744"/>
              <a:ext cx="79" cy="80"/>
            </a:xfrm>
            <a:prstGeom prst="ellipse">
              <a:avLst/>
            </a:prstGeom>
            <a:solidFill>
              <a:schemeClr val="folHlink"/>
            </a:solidFill>
            <a:ln w="9525">
              <a:noFill/>
              <a:round/>
              <a:headEnd/>
              <a:tailEnd/>
            </a:ln>
            <a:effectLst/>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99"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Lst>
  <p:timing>
    <p:tnLst>
      <p:par>
        <p:cTn id="1" dur="indefinite" restart="never" nodeType="tmRoot"/>
      </p:par>
    </p:tnLst>
  </p:timing>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12.xml"/><Relationship Id="rId1" Type="http://schemas.openxmlformats.org/officeDocument/2006/relationships/vmlDrawing" Target="../drawings/vmlDrawing4.vml"/><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12.bin"/></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7.vml"/></Relationships>
</file>

<file path=ppt/slides/_rels/slide23.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0.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13.xml"/><Relationship Id="rId1" Type="http://schemas.openxmlformats.org/officeDocument/2006/relationships/vmlDrawing" Target="../drawings/vmlDrawing8.vml"/></Relationships>
</file>

<file path=ppt/slides/_rels/slide25.x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9.vml"/></Relationships>
</file>

<file path=ppt/slides/_rels/slide32.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10.vml"/></Relationships>
</file>

<file path=ppt/slides/_rels/slide37.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8.png"/><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1187450" y="476250"/>
            <a:ext cx="6781800" cy="2133600"/>
          </a:xfrm>
        </p:spPr>
        <p:txBody>
          <a:bodyPr/>
          <a:lstStyle/>
          <a:p>
            <a:pPr eaLnBrk="1" hangingPunct="1"/>
            <a:r>
              <a:rPr lang="pt-BR" smtClean="0"/>
              <a:t>Comparação de duas médias amostrais</a:t>
            </a:r>
            <a:endParaRPr lang="en-US" smtClean="0"/>
          </a:p>
        </p:txBody>
      </p:sp>
      <p:sp>
        <p:nvSpPr>
          <p:cNvPr id="10243" name="Rectangle 3"/>
          <p:cNvSpPr>
            <a:spLocks noGrp="1" noChangeArrowheads="1"/>
          </p:cNvSpPr>
          <p:nvPr>
            <p:ph type="subTitle" idx="1"/>
          </p:nvPr>
        </p:nvSpPr>
        <p:spPr/>
        <p:txBody>
          <a:bodyPr/>
          <a:lstStyle/>
          <a:p>
            <a:pPr eaLnBrk="1" hangingPunct="1"/>
            <a:r>
              <a:rPr lang="pt-BR" smtClean="0"/>
              <a:t>Tratamento Paramétrico</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pt-BR" sz="2800" smtClean="0"/>
              <a:t>Teste </a:t>
            </a:r>
            <a:r>
              <a:rPr lang="pt-BR" sz="2800" i="1" smtClean="0"/>
              <a:t>t</a:t>
            </a:r>
            <a:r>
              <a:rPr lang="pt-BR" sz="2800" smtClean="0"/>
              <a:t> para 2 amostras independentes (e variâncias iguais)</a:t>
            </a:r>
            <a:endParaRPr lang="en-US" sz="2800" smtClean="0"/>
          </a:p>
        </p:txBody>
      </p:sp>
      <p:sp>
        <p:nvSpPr>
          <p:cNvPr id="16387" name="Rectangle 3"/>
          <p:cNvSpPr>
            <a:spLocks noGrp="1" noChangeArrowheads="1"/>
          </p:cNvSpPr>
          <p:nvPr>
            <p:ph type="body" idx="1"/>
          </p:nvPr>
        </p:nvSpPr>
        <p:spPr>
          <a:xfrm>
            <a:off x="468313" y="1989138"/>
            <a:ext cx="8229600" cy="4464198"/>
          </a:xfrm>
        </p:spPr>
        <p:txBody>
          <a:bodyPr/>
          <a:lstStyle/>
          <a:p>
            <a:pPr eaLnBrk="1" hangingPunct="1">
              <a:lnSpc>
                <a:spcPct val="80000"/>
              </a:lnSpc>
            </a:pPr>
            <a:r>
              <a:rPr lang="pt-BR" sz="2600" dirty="0" smtClean="0"/>
              <a:t>O teste t para 2 amostras independentes também é conhecido como teste </a:t>
            </a:r>
            <a:r>
              <a:rPr lang="pt-BR" sz="2600" i="1" dirty="0" smtClean="0"/>
              <a:t>t</a:t>
            </a:r>
            <a:r>
              <a:rPr lang="pt-BR" sz="2600" dirty="0" smtClean="0"/>
              <a:t> </a:t>
            </a:r>
            <a:r>
              <a:rPr lang="pt-BR" sz="2600" dirty="0" err="1" smtClean="0"/>
              <a:t>não-pareado</a:t>
            </a:r>
            <a:endParaRPr lang="pt-BR" sz="2600" dirty="0" smtClean="0"/>
          </a:p>
          <a:p>
            <a:pPr eaLnBrk="1" hangingPunct="1">
              <a:lnSpc>
                <a:spcPct val="80000"/>
              </a:lnSpc>
            </a:pPr>
            <a:r>
              <a:rPr lang="pt-BR" sz="2600" b="1" dirty="0" smtClean="0"/>
              <a:t>Comparação de médias</a:t>
            </a:r>
            <a:r>
              <a:rPr lang="pt-BR" sz="2600" dirty="0" smtClean="0"/>
              <a:t> de </a:t>
            </a:r>
            <a:r>
              <a:rPr lang="pt-BR" sz="2600" b="1" dirty="0" smtClean="0"/>
              <a:t>2 grupos </a:t>
            </a:r>
            <a:r>
              <a:rPr lang="pt-BR" sz="2600" dirty="0" smtClean="0"/>
              <a:t>independentes de observações usando amostras representativas.</a:t>
            </a:r>
          </a:p>
          <a:p>
            <a:pPr eaLnBrk="1" hangingPunct="1">
              <a:lnSpc>
                <a:spcPct val="80000"/>
              </a:lnSpc>
            </a:pPr>
            <a:r>
              <a:rPr lang="pt-BR" sz="2600" dirty="0" smtClean="0"/>
              <a:t>Premissas (suposições):</a:t>
            </a:r>
          </a:p>
          <a:p>
            <a:pPr lvl="1" eaLnBrk="1" hangingPunct="1">
              <a:lnSpc>
                <a:spcPct val="80000"/>
              </a:lnSpc>
            </a:pPr>
            <a:r>
              <a:rPr lang="pt-BR" sz="2200" dirty="0" smtClean="0"/>
              <a:t>indivíduos sorteados </a:t>
            </a:r>
            <a:r>
              <a:rPr lang="pt-BR" sz="2200" b="1" dirty="0" smtClean="0"/>
              <a:t>aleatoriamente</a:t>
            </a:r>
            <a:r>
              <a:rPr lang="pt-BR" sz="2200" dirty="0" smtClean="0"/>
              <a:t> da população</a:t>
            </a:r>
          </a:p>
          <a:p>
            <a:pPr lvl="1" eaLnBrk="1" hangingPunct="1">
              <a:lnSpc>
                <a:spcPct val="80000"/>
              </a:lnSpc>
            </a:pPr>
            <a:r>
              <a:rPr lang="pt-BR" sz="2200" dirty="0" smtClean="0"/>
              <a:t>duas amostras devem ser </a:t>
            </a:r>
            <a:r>
              <a:rPr lang="pt-BR" sz="2200" b="1" dirty="0" smtClean="0"/>
              <a:t>independentes</a:t>
            </a:r>
          </a:p>
          <a:p>
            <a:pPr lvl="1" eaLnBrk="1" hangingPunct="1">
              <a:lnSpc>
                <a:spcPct val="80000"/>
              </a:lnSpc>
            </a:pPr>
            <a:r>
              <a:rPr lang="pt-BR" sz="2200" dirty="0" smtClean="0"/>
              <a:t>a variável de interesse deve se distribuir de forma </a:t>
            </a:r>
            <a:r>
              <a:rPr lang="pt-BR" sz="2200" b="1" dirty="0" smtClean="0"/>
              <a:t>Normal</a:t>
            </a:r>
            <a:r>
              <a:rPr lang="pt-BR" sz="2200" dirty="0" smtClean="0"/>
              <a:t> em cada uma das populações (das quais as amostras foram colhidas)</a:t>
            </a:r>
          </a:p>
          <a:p>
            <a:pPr lvl="1" eaLnBrk="1" hangingPunct="1">
              <a:lnSpc>
                <a:spcPct val="80000"/>
              </a:lnSpc>
            </a:pPr>
            <a:r>
              <a:rPr lang="pt-BR" sz="2200" dirty="0" smtClean="0"/>
              <a:t>Deve-se saber se as </a:t>
            </a:r>
            <a:r>
              <a:rPr lang="pt-BR" sz="2200" b="1" dirty="0" smtClean="0"/>
              <a:t>variâncias</a:t>
            </a:r>
            <a:r>
              <a:rPr lang="pt-BR" sz="2200" dirty="0" smtClean="0"/>
              <a:t> são aproximadamente </a:t>
            </a:r>
            <a:r>
              <a:rPr lang="pt-BR" sz="2200" b="1" dirty="0" smtClean="0"/>
              <a:t>iguais </a:t>
            </a:r>
            <a:r>
              <a:rPr lang="pt-BR" sz="2200" dirty="0" smtClean="0"/>
              <a:t>ou</a:t>
            </a:r>
            <a:r>
              <a:rPr lang="pt-BR" sz="2200" b="1" dirty="0" smtClean="0"/>
              <a:t> não</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Premissas</a:t>
            </a:r>
            <a:endParaRPr lang="pt-BR" dirty="0"/>
          </a:p>
        </p:txBody>
      </p:sp>
      <p:sp>
        <p:nvSpPr>
          <p:cNvPr id="3" name="Espaço Reservado para Conteúdo 2"/>
          <p:cNvSpPr>
            <a:spLocks noGrp="1"/>
          </p:cNvSpPr>
          <p:nvPr>
            <p:ph idx="1"/>
          </p:nvPr>
        </p:nvSpPr>
        <p:spPr/>
        <p:txBody>
          <a:bodyPr/>
          <a:lstStyle/>
          <a:p>
            <a:r>
              <a:rPr lang="pt-BR" dirty="0" smtClean="0">
                <a:solidFill>
                  <a:schemeClr val="tx1"/>
                </a:solidFill>
                <a:latin typeface="+mn-lt"/>
                <a:ea typeface="+mn-ea"/>
                <a:cs typeface="+mn-cs"/>
              </a:rPr>
              <a:t>Distribuição normal: Adequado a dados com distribuição simétrica, o que levou à simplificação de que o teste é mais adequado para dados com distribuição normal.</a:t>
            </a:r>
          </a:p>
          <a:p>
            <a:r>
              <a:rPr lang="pt-BR" dirty="0" smtClean="0">
                <a:solidFill>
                  <a:schemeClr val="tx1"/>
                </a:solidFill>
                <a:latin typeface="+mn-lt"/>
                <a:ea typeface="+mn-ea"/>
                <a:cs typeface="+mn-cs"/>
              </a:rPr>
              <a:t>Variâncias iguais (</a:t>
            </a:r>
            <a:r>
              <a:rPr lang="pt-BR" dirty="0" err="1" smtClean="0">
                <a:solidFill>
                  <a:schemeClr val="tx1"/>
                </a:solidFill>
                <a:latin typeface="+mn-lt"/>
                <a:ea typeface="+mn-ea"/>
                <a:cs typeface="+mn-cs"/>
              </a:rPr>
              <a:t>homocedasticidade</a:t>
            </a:r>
            <a:r>
              <a:rPr lang="pt-BR" dirty="0" smtClean="0">
                <a:solidFill>
                  <a:schemeClr val="tx1"/>
                </a:solidFill>
                <a:latin typeface="+mn-lt"/>
                <a:ea typeface="+mn-ea"/>
                <a:cs typeface="+mn-cs"/>
              </a:rPr>
              <a:t>) ou variâncias diferentes (</a:t>
            </a:r>
            <a:r>
              <a:rPr lang="pt-BR" dirty="0" err="1" smtClean="0">
                <a:solidFill>
                  <a:schemeClr val="tx1"/>
                </a:solidFill>
                <a:latin typeface="+mn-lt"/>
                <a:ea typeface="+mn-ea"/>
                <a:cs typeface="+mn-cs"/>
              </a:rPr>
              <a:t>heterocedasticidade</a:t>
            </a:r>
            <a:r>
              <a:rPr lang="pt-BR" dirty="0" smtClean="0">
                <a:solidFill>
                  <a:schemeClr val="tx1"/>
                </a:solidFill>
                <a:latin typeface="+mn-lt"/>
                <a:ea typeface="+mn-ea"/>
                <a:cs typeface="+mn-cs"/>
              </a:rPr>
              <a:t>): Necessário saber se as variâncias das populações estudadas são iguais ou diferentes entre si</a:t>
            </a:r>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pt-BR" smtClean="0"/>
              <a:t>Exemplo (Teste </a:t>
            </a:r>
            <a:r>
              <a:rPr lang="pt-BR" i="1" smtClean="0"/>
              <a:t>t</a:t>
            </a:r>
            <a:r>
              <a:rPr lang="pt-BR" smtClean="0"/>
              <a:t> – 2 amostras independentes)</a:t>
            </a:r>
            <a:endParaRPr lang="en-US" smtClean="0"/>
          </a:p>
        </p:txBody>
      </p:sp>
      <p:sp>
        <p:nvSpPr>
          <p:cNvPr id="17411" name="Rectangle 3"/>
          <p:cNvSpPr>
            <a:spLocks noGrp="1" noChangeArrowheads="1"/>
          </p:cNvSpPr>
          <p:nvPr>
            <p:ph type="body" idx="1"/>
          </p:nvPr>
        </p:nvSpPr>
        <p:spPr>
          <a:xfrm>
            <a:off x="468313" y="2492375"/>
            <a:ext cx="8229600" cy="2646363"/>
          </a:xfrm>
        </p:spPr>
        <p:txBody>
          <a:bodyPr/>
          <a:lstStyle/>
          <a:p>
            <a:pPr eaLnBrk="1" hangingPunct="1"/>
            <a:r>
              <a:rPr lang="pt-BR" smtClean="0"/>
              <a:t>Comparação do peso médio de um grupo de 24 ovelhas que passou por um processo de </a:t>
            </a:r>
            <a:r>
              <a:rPr lang="pt-BR" i="1" smtClean="0"/>
              <a:t>flushing</a:t>
            </a:r>
            <a:r>
              <a:rPr lang="pt-BR" smtClean="0"/>
              <a:t> (recebeu nutrição altamente calórica algumas semanas antes do acasalamento) com um grupo-controle de 30 ovelhas.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pPr eaLnBrk="1" hangingPunct="1"/>
            <a:r>
              <a:rPr lang="pt-BR" sz="2800" smtClean="0"/>
              <a:t>Teste </a:t>
            </a:r>
            <a:r>
              <a:rPr lang="pt-BR" sz="2800" i="1" smtClean="0"/>
              <a:t>t</a:t>
            </a:r>
            <a:r>
              <a:rPr lang="pt-BR" sz="2800" smtClean="0"/>
              <a:t> para 2 amostras independentes (para variâncias iguais)</a:t>
            </a:r>
            <a:endParaRPr lang="en-US" sz="2800" smtClean="0"/>
          </a:p>
        </p:txBody>
      </p:sp>
      <p:sp>
        <p:nvSpPr>
          <p:cNvPr id="1029" name="Rectangle 3"/>
          <p:cNvSpPr>
            <a:spLocks noGrp="1" noChangeArrowheads="1"/>
          </p:cNvSpPr>
          <p:nvPr>
            <p:ph type="body" sz="half" idx="1"/>
          </p:nvPr>
        </p:nvSpPr>
        <p:spPr>
          <a:xfrm>
            <a:off x="457200" y="1719263"/>
            <a:ext cx="6923088" cy="4411662"/>
          </a:xfrm>
        </p:spPr>
        <p:txBody>
          <a:bodyPr/>
          <a:lstStyle/>
          <a:p>
            <a:pPr eaLnBrk="1" hangingPunct="1">
              <a:buFont typeface="Wingdings" pitchFamily="2" charset="2"/>
              <a:buNone/>
            </a:pPr>
            <a:r>
              <a:rPr lang="pt-BR" sz="2600" smtClean="0">
                <a:solidFill>
                  <a:srgbClr val="0066FF"/>
                </a:solidFill>
              </a:rPr>
              <a:t>1)</a:t>
            </a:r>
            <a:r>
              <a:rPr lang="pt-BR" sz="2600" smtClean="0"/>
              <a:t> Estabelecer as hipóteses do teste</a:t>
            </a:r>
          </a:p>
          <a:p>
            <a:pPr eaLnBrk="1" hangingPunct="1"/>
            <a:r>
              <a:rPr lang="pt-BR" sz="2600" b="1" smtClean="0"/>
              <a:t>Hipótese nula</a:t>
            </a:r>
            <a:r>
              <a:rPr lang="pt-BR" sz="2600" smtClean="0"/>
              <a:t>: os pesos médios dos dois grupos são iguais.</a:t>
            </a:r>
          </a:p>
          <a:p>
            <a:pPr eaLnBrk="1" hangingPunct="1"/>
            <a:r>
              <a:rPr lang="pt-BR" sz="2600" b="1" smtClean="0"/>
              <a:t>Hipótese alternativa</a:t>
            </a:r>
            <a:r>
              <a:rPr lang="pt-BR" sz="2600" smtClean="0"/>
              <a:t>: os pesos médios são diferentes.</a:t>
            </a:r>
            <a:endParaRPr lang="en-US" sz="2600" smtClean="0"/>
          </a:p>
          <a:p>
            <a:pPr eaLnBrk="1" hangingPunct="1">
              <a:buFont typeface="Wingdings" pitchFamily="2" charset="2"/>
              <a:buNone/>
            </a:pPr>
            <a:endParaRPr lang="pt-BR" sz="2600" smtClean="0"/>
          </a:p>
          <a:p>
            <a:pPr eaLnBrk="1" hangingPunct="1">
              <a:buFont typeface="Wingdings" pitchFamily="2" charset="2"/>
              <a:buNone/>
            </a:pPr>
            <a:endParaRPr lang="pt-BR" sz="2600" smtClean="0"/>
          </a:p>
          <a:p>
            <a:pPr eaLnBrk="1" hangingPunct="1">
              <a:buFont typeface="Wingdings" pitchFamily="2" charset="2"/>
              <a:buNone/>
            </a:pPr>
            <a:endParaRPr lang="en-US" sz="2600" smtClean="0"/>
          </a:p>
        </p:txBody>
      </p:sp>
      <p:graphicFrame>
        <p:nvGraphicFramePr>
          <p:cNvPr id="1026" name="Object 0"/>
          <p:cNvGraphicFramePr>
            <a:graphicFrameLocks noChangeAspect="1"/>
          </p:cNvGraphicFramePr>
          <p:nvPr>
            <p:ph sz="quarter" idx="2"/>
          </p:nvPr>
        </p:nvGraphicFramePr>
        <p:xfrm>
          <a:off x="1187624" y="4365104"/>
          <a:ext cx="2691967" cy="1002234"/>
        </p:xfrm>
        <a:graphic>
          <a:graphicData uri="http://schemas.openxmlformats.org/presentationml/2006/ole">
            <p:oleObj spid="_x0000_s1026" name="Equação" r:id="rId3" imgW="1295280" imgH="482400" progId="Equation.3">
              <p:embed/>
            </p:oleObj>
          </a:graphicData>
        </a:graphic>
      </p:graphicFrame>
      <p:graphicFrame>
        <p:nvGraphicFramePr>
          <p:cNvPr id="1027" name="Object 0"/>
          <p:cNvGraphicFramePr>
            <a:graphicFrameLocks noChangeAspect="1"/>
          </p:cNvGraphicFramePr>
          <p:nvPr/>
        </p:nvGraphicFramePr>
        <p:xfrm>
          <a:off x="4992519" y="4365104"/>
          <a:ext cx="3258165" cy="1031031"/>
        </p:xfrm>
        <a:graphic>
          <a:graphicData uri="http://schemas.openxmlformats.org/presentationml/2006/ole">
            <p:oleObj spid="_x0000_s1027" name="Equação" r:id="rId4" imgW="1523880" imgH="482400" progId="Equation.3">
              <p:embed/>
            </p:oleObj>
          </a:graphicData>
        </a:graphic>
      </p:graphicFrame>
      <p:sp>
        <p:nvSpPr>
          <p:cNvPr id="1030" name="Text Box 2"/>
          <p:cNvSpPr txBox="1">
            <a:spLocks noChangeArrowheads="1"/>
          </p:cNvSpPr>
          <p:nvPr/>
        </p:nvSpPr>
        <p:spPr bwMode="auto">
          <a:xfrm>
            <a:off x="4355976" y="4581128"/>
            <a:ext cx="647700" cy="519113"/>
          </a:xfrm>
          <a:prstGeom prst="rect">
            <a:avLst/>
          </a:prstGeom>
          <a:noFill/>
          <a:ln w="9525">
            <a:noFill/>
            <a:miter lim="800000"/>
            <a:headEnd/>
            <a:tailEnd/>
          </a:ln>
        </p:spPr>
        <p:txBody>
          <a:bodyPr>
            <a:spAutoFit/>
          </a:bodyPr>
          <a:lstStyle/>
          <a:p>
            <a:pPr>
              <a:spcBef>
                <a:spcPct val="50000"/>
              </a:spcBef>
            </a:pPr>
            <a:r>
              <a:rPr lang="pt-BR" sz="2800" dirty="0"/>
              <a:t>ou</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p:cNvPicPr>
            <a:picLocks noGrp="1" noChangeAspect="1" noChangeArrowheads="1"/>
          </p:cNvPicPr>
          <p:nvPr>
            <p:ph idx="1"/>
          </p:nvPr>
        </p:nvPicPr>
        <p:blipFill>
          <a:blip r:embed="rId2" cstate="print"/>
          <a:srcRect/>
          <a:stretch>
            <a:fillRect/>
          </a:stretch>
        </p:blipFill>
        <p:spPr>
          <a:xfrm>
            <a:off x="1908175" y="2492375"/>
            <a:ext cx="6035675" cy="4141788"/>
          </a:xfrm>
          <a:noFill/>
        </p:spPr>
      </p:pic>
      <p:sp>
        <p:nvSpPr>
          <p:cNvPr id="18435" name="Text Box 7"/>
          <p:cNvSpPr txBox="1">
            <a:spLocks noChangeArrowheads="1"/>
          </p:cNvSpPr>
          <p:nvPr/>
        </p:nvSpPr>
        <p:spPr bwMode="auto">
          <a:xfrm>
            <a:off x="611188" y="333375"/>
            <a:ext cx="7200900" cy="2187575"/>
          </a:xfrm>
          <a:prstGeom prst="rect">
            <a:avLst/>
          </a:prstGeom>
          <a:noFill/>
          <a:ln w="9525">
            <a:noFill/>
            <a:miter lim="800000"/>
            <a:headEnd/>
            <a:tailEnd/>
          </a:ln>
        </p:spPr>
        <p:txBody>
          <a:bodyPr>
            <a:spAutoFit/>
          </a:bodyPr>
          <a:lstStyle/>
          <a:p>
            <a:pPr>
              <a:spcBef>
                <a:spcPct val="50000"/>
              </a:spcBef>
            </a:pPr>
            <a:r>
              <a:rPr lang="pt-BR" sz="2500">
                <a:solidFill>
                  <a:srgbClr val="0066FF"/>
                </a:solidFill>
              </a:rPr>
              <a:t>2)</a:t>
            </a:r>
            <a:r>
              <a:rPr lang="pt-BR" sz="2500"/>
              <a:t> Observar </a:t>
            </a:r>
            <a:r>
              <a:rPr lang="pt-BR" sz="2500" b="1">
                <a:solidFill>
                  <a:srgbClr val="FF3300"/>
                </a:solidFill>
              </a:rPr>
              <a:t>gráficos</a:t>
            </a:r>
            <a:r>
              <a:rPr lang="pt-BR" sz="2500"/>
              <a:t> referentes a cada uma das amostras. Verificar visualmente se a suposição de distribuição Normal é adequada.</a:t>
            </a:r>
          </a:p>
          <a:p>
            <a:pPr>
              <a:spcBef>
                <a:spcPct val="50000"/>
              </a:spcBef>
            </a:pPr>
            <a:r>
              <a:rPr lang="pt-BR" sz="2500"/>
              <a:t>Verifique também se as </a:t>
            </a:r>
            <a:r>
              <a:rPr lang="pt-BR" sz="2500">
                <a:solidFill>
                  <a:srgbClr val="FF3300"/>
                </a:solidFill>
              </a:rPr>
              <a:t>variâncias</a:t>
            </a:r>
            <a:r>
              <a:rPr lang="pt-BR" sz="2500"/>
              <a:t> são aproximadamente </a:t>
            </a:r>
            <a:r>
              <a:rPr lang="pt-BR" sz="2500">
                <a:solidFill>
                  <a:srgbClr val="FF3300"/>
                </a:solidFill>
              </a:rPr>
              <a:t>iguais</a:t>
            </a:r>
            <a:r>
              <a:rPr lang="pt-BR" sz="2500"/>
              <a:t>.</a:t>
            </a:r>
            <a:endParaRPr lang="en-US" sz="25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Checando as premissas</a:t>
            </a:r>
            <a:endParaRPr lang="pt-BR" dirty="0"/>
          </a:p>
        </p:txBody>
      </p:sp>
      <p:sp>
        <p:nvSpPr>
          <p:cNvPr id="3" name="Espaço Reservado para Conteúdo 2"/>
          <p:cNvSpPr>
            <a:spLocks noGrp="1"/>
          </p:cNvSpPr>
          <p:nvPr>
            <p:ph idx="1"/>
          </p:nvPr>
        </p:nvSpPr>
        <p:spPr/>
        <p:txBody>
          <a:bodyPr/>
          <a:lstStyle/>
          <a:p>
            <a:r>
              <a:rPr lang="pt-BR" dirty="0" smtClean="0"/>
              <a:t>Normalidade</a:t>
            </a:r>
          </a:p>
          <a:p>
            <a:r>
              <a:rPr lang="pt-BR" dirty="0" smtClean="0"/>
              <a:t>Variâncias</a:t>
            </a:r>
            <a:endParaRPr lang="pt-B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8"/>
          <p:cNvSpPr>
            <a:spLocks noGrp="1" noChangeArrowheads="1"/>
          </p:cNvSpPr>
          <p:nvPr>
            <p:ph type="title"/>
          </p:nvPr>
        </p:nvSpPr>
        <p:spPr/>
        <p:txBody>
          <a:bodyPr/>
          <a:lstStyle/>
          <a:p>
            <a:pPr eaLnBrk="1" hangingPunct="1"/>
            <a:endParaRPr lang="pt-BR" smtClean="0"/>
          </a:p>
        </p:txBody>
      </p:sp>
      <p:pic>
        <p:nvPicPr>
          <p:cNvPr id="19459" name="Picture 4"/>
          <p:cNvPicPr>
            <a:picLocks noGrp="1" noChangeAspect="1" noChangeArrowheads="1"/>
          </p:cNvPicPr>
          <p:nvPr>
            <p:ph sz="quarter" idx="2"/>
          </p:nvPr>
        </p:nvPicPr>
        <p:blipFill>
          <a:blip r:embed="rId2" cstate="print"/>
          <a:srcRect/>
          <a:stretch>
            <a:fillRect/>
          </a:stretch>
        </p:blipFill>
        <p:spPr>
          <a:xfrm>
            <a:off x="0" y="0"/>
            <a:ext cx="4999038" cy="3378200"/>
          </a:xfrm>
          <a:noFill/>
        </p:spPr>
      </p:pic>
      <p:sp>
        <p:nvSpPr>
          <p:cNvPr id="19460" name="Rectangle 3"/>
          <p:cNvSpPr>
            <a:spLocks noGrp="1" noChangeArrowheads="1"/>
          </p:cNvSpPr>
          <p:nvPr>
            <p:ph type="body" sz="half" idx="1"/>
          </p:nvPr>
        </p:nvSpPr>
        <p:spPr>
          <a:xfrm>
            <a:off x="5105400" y="1484313"/>
            <a:ext cx="4038600" cy="4411662"/>
          </a:xfrm>
        </p:spPr>
        <p:txBody>
          <a:bodyPr/>
          <a:lstStyle/>
          <a:p>
            <a:pPr eaLnBrk="1" hangingPunct="1">
              <a:buFont typeface="Wingdings" pitchFamily="2" charset="2"/>
              <a:buNone/>
            </a:pPr>
            <a:r>
              <a:rPr lang="pt-BR" sz="2600" dirty="0" smtClean="0"/>
              <a:t>		</a:t>
            </a:r>
            <a:r>
              <a:rPr lang="pt-BR" sz="1800" dirty="0" smtClean="0"/>
              <a:t>Neste caso, através da observação dos </a:t>
            </a:r>
            <a:r>
              <a:rPr lang="pt-BR" sz="1800" i="1" dirty="0" smtClean="0"/>
              <a:t>histogramas e </a:t>
            </a:r>
            <a:r>
              <a:rPr lang="pt-BR" sz="1800" i="1" dirty="0" err="1" smtClean="0"/>
              <a:t>boxplots</a:t>
            </a:r>
            <a:r>
              <a:rPr lang="pt-BR" sz="1800" i="1" dirty="0" smtClean="0"/>
              <a:t>, </a:t>
            </a:r>
            <a:r>
              <a:rPr lang="pt-BR" sz="1800" dirty="0" smtClean="0"/>
              <a:t>pode-se assumir que os dados sigam a distribuição Normal.</a:t>
            </a:r>
          </a:p>
          <a:p>
            <a:pPr eaLnBrk="1" hangingPunct="1">
              <a:buFont typeface="Wingdings" pitchFamily="2" charset="2"/>
              <a:buNone/>
            </a:pPr>
            <a:r>
              <a:rPr lang="pt-BR" sz="1800" dirty="0" smtClean="0"/>
              <a:t>		No entanto, podemos confirmar utilizando um teste de Normalidade (como o teste de Anderson-Darling feito pelo </a:t>
            </a:r>
            <a:r>
              <a:rPr lang="pt-BR" sz="1800" dirty="0" err="1" smtClean="0"/>
              <a:t>Minitab</a:t>
            </a:r>
            <a:r>
              <a:rPr lang="pt-BR" sz="1800" dirty="0" smtClean="0"/>
              <a:t>) para confirmar a hipótese de Normalidade.</a:t>
            </a:r>
          </a:p>
          <a:p>
            <a:pPr eaLnBrk="1" hangingPunct="1">
              <a:buFont typeface="Wingdings" pitchFamily="2" charset="2"/>
              <a:buNone/>
            </a:pPr>
            <a:r>
              <a:rPr lang="pt-BR" sz="1600" dirty="0" smtClean="0"/>
              <a:t>	</a:t>
            </a:r>
            <a:r>
              <a:rPr lang="pt-BR" sz="1600" dirty="0" smtClean="0">
                <a:solidFill>
                  <a:srgbClr val="0033CC"/>
                </a:solidFill>
              </a:rPr>
              <a:t>Hipóteses do teste de Normalidade:</a:t>
            </a:r>
          </a:p>
          <a:p>
            <a:pPr eaLnBrk="1" hangingPunct="1">
              <a:buFont typeface="Wingdings" pitchFamily="2" charset="2"/>
              <a:buNone/>
            </a:pPr>
            <a:r>
              <a:rPr lang="pt-BR" sz="1600" dirty="0" smtClean="0">
                <a:solidFill>
                  <a:srgbClr val="0033CC"/>
                </a:solidFill>
              </a:rPr>
              <a:t>	H</a:t>
            </a:r>
            <a:r>
              <a:rPr lang="pt-BR" sz="1600" baseline="-25000" dirty="0" smtClean="0">
                <a:solidFill>
                  <a:srgbClr val="0033CC"/>
                </a:solidFill>
              </a:rPr>
              <a:t>0</a:t>
            </a:r>
            <a:r>
              <a:rPr lang="pt-BR" sz="1600" dirty="0" smtClean="0">
                <a:solidFill>
                  <a:srgbClr val="0033CC"/>
                </a:solidFill>
              </a:rPr>
              <a:t>: Distribuição é Normal</a:t>
            </a:r>
          </a:p>
          <a:p>
            <a:pPr eaLnBrk="1" hangingPunct="1">
              <a:buFont typeface="Wingdings" pitchFamily="2" charset="2"/>
              <a:buNone/>
            </a:pPr>
            <a:r>
              <a:rPr lang="pt-BR" sz="1600" dirty="0" smtClean="0">
                <a:solidFill>
                  <a:srgbClr val="0033CC"/>
                </a:solidFill>
              </a:rPr>
              <a:t>	H</a:t>
            </a:r>
            <a:r>
              <a:rPr lang="pt-BR" sz="1600" baseline="-25000" dirty="0" smtClean="0">
                <a:solidFill>
                  <a:srgbClr val="0033CC"/>
                </a:solidFill>
              </a:rPr>
              <a:t>1</a:t>
            </a:r>
            <a:r>
              <a:rPr lang="pt-BR" sz="1600" dirty="0" smtClean="0">
                <a:solidFill>
                  <a:srgbClr val="0033CC"/>
                </a:solidFill>
              </a:rPr>
              <a:t>: Distribuição não é Normal</a:t>
            </a:r>
          </a:p>
        </p:txBody>
      </p:sp>
      <p:pic>
        <p:nvPicPr>
          <p:cNvPr id="19461" name="Picture 7"/>
          <p:cNvPicPr>
            <a:picLocks noGrp="1" noChangeAspect="1" noChangeArrowheads="1"/>
          </p:cNvPicPr>
          <p:nvPr>
            <p:ph sz="quarter" idx="3"/>
          </p:nvPr>
        </p:nvPicPr>
        <p:blipFill>
          <a:blip r:embed="rId3" cstate="print"/>
          <a:srcRect/>
          <a:stretch>
            <a:fillRect/>
          </a:stretch>
        </p:blipFill>
        <p:spPr>
          <a:xfrm>
            <a:off x="0" y="3476625"/>
            <a:ext cx="5005388" cy="3381375"/>
          </a:xfrm>
          <a:noFill/>
        </p:spPr>
      </p:pic>
      <p:sp>
        <p:nvSpPr>
          <p:cNvPr id="19462" name="Oval 10"/>
          <p:cNvSpPr>
            <a:spLocks noChangeArrowheads="1"/>
          </p:cNvSpPr>
          <p:nvPr/>
        </p:nvSpPr>
        <p:spPr bwMode="auto">
          <a:xfrm>
            <a:off x="3132138" y="620713"/>
            <a:ext cx="2016125" cy="504825"/>
          </a:xfrm>
          <a:prstGeom prst="ellipse">
            <a:avLst/>
          </a:prstGeom>
          <a:noFill/>
          <a:ln w="25400">
            <a:solidFill>
              <a:srgbClr val="FF0000"/>
            </a:solidFill>
            <a:round/>
            <a:headEnd/>
            <a:tailEnd/>
          </a:ln>
        </p:spPr>
        <p:txBody>
          <a:bodyPr wrap="none" anchor="ctr"/>
          <a:lstStyle/>
          <a:p>
            <a:endParaRPr lang="pt-BR"/>
          </a:p>
        </p:txBody>
      </p:sp>
      <p:sp>
        <p:nvSpPr>
          <p:cNvPr id="19463" name="Oval 11"/>
          <p:cNvSpPr>
            <a:spLocks noChangeArrowheads="1"/>
          </p:cNvSpPr>
          <p:nvPr/>
        </p:nvSpPr>
        <p:spPr bwMode="auto">
          <a:xfrm>
            <a:off x="3059113" y="4076700"/>
            <a:ext cx="2016125" cy="504825"/>
          </a:xfrm>
          <a:prstGeom prst="ellipse">
            <a:avLst/>
          </a:prstGeom>
          <a:noFill/>
          <a:ln w="25400">
            <a:solidFill>
              <a:srgbClr val="FF0000"/>
            </a:solidFill>
            <a:round/>
            <a:headEnd/>
            <a:tailEnd/>
          </a:ln>
        </p:spPr>
        <p:txBody>
          <a:bodyPr wrap="none" anchor="ctr"/>
          <a:lstStyle/>
          <a:p>
            <a:endParaRPr lang="pt-BR"/>
          </a:p>
        </p:txBody>
      </p:sp>
      <p:sp>
        <p:nvSpPr>
          <p:cNvPr id="19464" name="Text Box 12"/>
          <p:cNvSpPr txBox="1">
            <a:spLocks noChangeArrowheads="1"/>
          </p:cNvSpPr>
          <p:nvPr/>
        </p:nvSpPr>
        <p:spPr bwMode="auto">
          <a:xfrm>
            <a:off x="4427538" y="3789363"/>
            <a:ext cx="1152525" cy="336550"/>
          </a:xfrm>
          <a:prstGeom prst="rect">
            <a:avLst/>
          </a:prstGeom>
          <a:noFill/>
          <a:ln w="9525">
            <a:noFill/>
            <a:miter lim="800000"/>
            <a:headEnd/>
            <a:tailEnd/>
          </a:ln>
        </p:spPr>
        <p:txBody>
          <a:bodyPr>
            <a:spAutoFit/>
          </a:bodyPr>
          <a:lstStyle/>
          <a:p>
            <a:pPr>
              <a:spcBef>
                <a:spcPct val="50000"/>
              </a:spcBef>
            </a:pPr>
            <a:r>
              <a:rPr lang="pt-BR" b="1" i="1">
                <a:solidFill>
                  <a:srgbClr val="FF3300"/>
                </a:solidFill>
              </a:rPr>
              <a:t>p</a:t>
            </a:r>
            <a:r>
              <a:rPr lang="pt-BR" b="1">
                <a:solidFill>
                  <a:srgbClr val="FF3300"/>
                </a:solidFill>
              </a:rPr>
              <a:t>=0,894</a:t>
            </a:r>
          </a:p>
        </p:txBody>
      </p:sp>
      <p:sp>
        <p:nvSpPr>
          <p:cNvPr id="19465" name="Text Box 13"/>
          <p:cNvSpPr txBox="1">
            <a:spLocks noChangeArrowheads="1"/>
          </p:cNvSpPr>
          <p:nvPr/>
        </p:nvSpPr>
        <p:spPr bwMode="auto">
          <a:xfrm>
            <a:off x="4500563" y="333375"/>
            <a:ext cx="1152525" cy="336550"/>
          </a:xfrm>
          <a:prstGeom prst="rect">
            <a:avLst/>
          </a:prstGeom>
          <a:noFill/>
          <a:ln w="9525">
            <a:noFill/>
            <a:miter lim="800000"/>
            <a:headEnd/>
            <a:tailEnd/>
          </a:ln>
        </p:spPr>
        <p:txBody>
          <a:bodyPr>
            <a:spAutoFit/>
          </a:bodyPr>
          <a:lstStyle/>
          <a:p>
            <a:pPr>
              <a:spcBef>
                <a:spcPct val="50000"/>
              </a:spcBef>
            </a:pPr>
            <a:r>
              <a:rPr lang="pt-BR" b="1" i="1">
                <a:solidFill>
                  <a:srgbClr val="FF3300"/>
                </a:solidFill>
              </a:rPr>
              <a:t>p</a:t>
            </a:r>
            <a:r>
              <a:rPr lang="pt-BR" b="1">
                <a:solidFill>
                  <a:srgbClr val="FF3300"/>
                </a:solidFill>
              </a:rPr>
              <a:t>=0,972</a:t>
            </a:r>
          </a:p>
        </p:txBody>
      </p:sp>
      <p:sp>
        <p:nvSpPr>
          <p:cNvPr id="19466" name="Text Box 14"/>
          <p:cNvSpPr txBox="1">
            <a:spLocks noChangeArrowheads="1"/>
          </p:cNvSpPr>
          <p:nvPr/>
        </p:nvSpPr>
        <p:spPr bwMode="auto">
          <a:xfrm>
            <a:off x="6011863" y="5743575"/>
            <a:ext cx="2520950" cy="1069975"/>
          </a:xfrm>
          <a:prstGeom prst="rect">
            <a:avLst/>
          </a:prstGeom>
          <a:noFill/>
          <a:ln w="9525">
            <a:noFill/>
            <a:miter lim="800000"/>
            <a:headEnd/>
            <a:tailEnd/>
          </a:ln>
        </p:spPr>
        <p:txBody>
          <a:bodyPr>
            <a:spAutoFit/>
          </a:bodyPr>
          <a:lstStyle/>
          <a:p>
            <a:pPr>
              <a:spcBef>
                <a:spcPct val="50000"/>
              </a:spcBef>
            </a:pPr>
            <a:r>
              <a:rPr lang="pt-BR" b="1" i="1">
                <a:solidFill>
                  <a:srgbClr val="FF3300"/>
                </a:solidFill>
              </a:rPr>
              <a:t>p</a:t>
            </a:r>
            <a:r>
              <a:rPr lang="pt-BR" b="1">
                <a:solidFill>
                  <a:srgbClr val="FF3300"/>
                </a:solidFill>
              </a:rPr>
              <a:t> &gt;&gt; 0,05 </a:t>
            </a:r>
            <a:r>
              <a:rPr lang="pt-BR" b="1">
                <a:solidFill>
                  <a:srgbClr val="FF3300"/>
                </a:solidFill>
                <a:cs typeface="Arial" charset="0"/>
              </a:rPr>
              <a:t>→</a:t>
            </a:r>
            <a:r>
              <a:rPr lang="pt-BR" b="1">
                <a:solidFill>
                  <a:srgbClr val="FF3300"/>
                </a:solidFill>
              </a:rPr>
              <a:t> podemos assumir que os dados sigam a distribuição Normal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pPr eaLnBrk="1" hangingPunct="1"/>
            <a:r>
              <a:rPr lang="pt-BR" sz="2800" dirty="0" smtClean="0"/>
              <a:t>Teste F para variâncias</a:t>
            </a:r>
            <a:endParaRPr lang="en-US" sz="2800" dirty="0" smtClean="0"/>
          </a:p>
        </p:txBody>
      </p:sp>
      <p:sp>
        <p:nvSpPr>
          <p:cNvPr id="2053" name="Rectangle 3"/>
          <p:cNvSpPr>
            <a:spLocks noGrp="1" noChangeArrowheads="1"/>
          </p:cNvSpPr>
          <p:nvPr>
            <p:ph type="body" sz="half" idx="1"/>
          </p:nvPr>
        </p:nvSpPr>
        <p:spPr/>
        <p:txBody>
          <a:bodyPr/>
          <a:lstStyle/>
          <a:p>
            <a:pPr algn="just" eaLnBrk="1" hangingPunct="1"/>
            <a:r>
              <a:rPr lang="pt-BR" sz="2600" smtClean="0"/>
              <a:t>O </a:t>
            </a:r>
            <a:r>
              <a:rPr lang="pt-BR" sz="2600" b="1" smtClean="0">
                <a:solidFill>
                  <a:srgbClr val="0066FF"/>
                </a:solidFill>
              </a:rPr>
              <a:t>teste F</a:t>
            </a:r>
            <a:r>
              <a:rPr lang="pt-BR" sz="2600" smtClean="0"/>
              <a:t>, também conhecido como </a:t>
            </a:r>
            <a:r>
              <a:rPr lang="pt-BR" sz="2600" smtClean="0">
                <a:solidFill>
                  <a:srgbClr val="FF3300"/>
                </a:solidFill>
              </a:rPr>
              <a:t>teste da razão de variâncias</a:t>
            </a:r>
            <a:r>
              <a:rPr lang="pt-BR" sz="2600" smtClean="0"/>
              <a:t>, pode ser utilizado</a:t>
            </a:r>
            <a:r>
              <a:rPr lang="pt-BR" sz="2600" smtClean="0">
                <a:solidFill>
                  <a:srgbClr val="FF3300"/>
                </a:solidFill>
              </a:rPr>
              <a:t> </a:t>
            </a:r>
            <a:r>
              <a:rPr lang="pt-BR" sz="2600" smtClean="0"/>
              <a:t>para testar se dois conjuntos de dados apresentam a mesma variância.</a:t>
            </a:r>
          </a:p>
          <a:p>
            <a:pPr eaLnBrk="1" hangingPunct="1"/>
            <a:r>
              <a:rPr lang="pt-BR" sz="2600" smtClean="0"/>
              <a:t>A estatística do teste é </a:t>
            </a:r>
            <a:endParaRPr lang="en-US" sz="2600" smtClean="0"/>
          </a:p>
        </p:txBody>
      </p:sp>
      <p:graphicFrame>
        <p:nvGraphicFramePr>
          <p:cNvPr id="2050" name="Object 4"/>
          <p:cNvGraphicFramePr>
            <a:graphicFrameLocks noChangeAspect="1"/>
          </p:cNvGraphicFramePr>
          <p:nvPr>
            <p:ph sz="quarter" idx="2"/>
          </p:nvPr>
        </p:nvGraphicFramePr>
        <p:xfrm>
          <a:off x="1619250" y="5229225"/>
          <a:ext cx="5715000" cy="1371600"/>
        </p:xfrm>
        <a:graphic>
          <a:graphicData uri="http://schemas.openxmlformats.org/presentationml/2006/ole">
            <p:oleObj spid="_x0000_s2050" name="Equation" r:id="rId4" imgW="3809880" imgH="914400" progId="Equation.3">
              <p:embed/>
            </p:oleObj>
          </a:graphicData>
        </a:graphic>
      </p:graphicFrame>
      <p:graphicFrame>
        <p:nvGraphicFramePr>
          <p:cNvPr id="2051" name="Object 6"/>
          <p:cNvGraphicFramePr>
            <a:graphicFrameLocks noChangeAspect="1"/>
          </p:cNvGraphicFramePr>
          <p:nvPr>
            <p:ph sz="quarter" idx="3"/>
          </p:nvPr>
        </p:nvGraphicFramePr>
        <p:xfrm>
          <a:off x="5435600" y="2565400"/>
          <a:ext cx="2036763" cy="1209675"/>
        </p:xfrm>
        <a:graphic>
          <a:graphicData uri="http://schemas.openxmlformats.org/presentationml/2006/ole">
            <p:oleObj spid="_x0000_s2051" name="Equação" r:id="rId5" imgW="812520" imgH="482400" progId="Equation.3">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pt-BR" smtClean="0"/>
              <a:t>Ainda o Teste F</a:t>
            </a:r>
            <a:endParaRPr lang="en-US" smtClean="0"/>
          </a:p>
        </p:txBody>
      </p:sp>
      <p:sp>
        <p:nvSpPr>
          <p:cNvPr id="20483" name="Rectangle 3"/>
          <p:cNvSpPr>
            <a:spLocks noGrp="1" noChangeArrowheads="1"/>
          </p:cNvSpPr>
          <p:nvPr>
            <p:ph type="body" idx="1"/>
          </p:nvPr>
        </p:nvSpPr>
        <p:spPr/>
        <p:txBody>
          <a:bodyPr/>
          <a:lstStyle/>
          <a:p>
            <a:pPr eaLnBrk="1" hangingPunct="1"/>
            <a:r>
              <a:rPr lang="pt-BR" smtClean="0"/>
              <a:t>No caso do nosso exemplo, os resultados obtidos no Minitab são:</a:t>
            </a:r>
          </a:p>
          <a:p>
            <a:pPr eaLnBrk="1" hangingPunct="1">
              <a:buFont typeface="Wingdings" pitchFamily="2" charset="2"/>
              <a:buNone/>
            </a:pPr>
            <a:endParaRPr lang="en-US" smtClean="0"/>
          </a:p>
        </p:txBody>
      </p:sp>
      <p:sp>
        <p:nvSpPr>
          <p:cNvPr id="20484" name="Text Box 4"/>
          <p:cNvSpPr txBox="1">
            <a:spLocks noChangeArrowheads="1"/>
          </p:cNvSpPr>
          <p:nvPr/>
        </p:nvSpPr>
        <p:spPr bwMode="auto">
          <a:xfrm>
            <a:off x="611188" y="2852738"/>
            <a:ext cx="3673475" cy="3292475"/>
          </a:xfrm>
          <a:prstGeom prst="rect">
            <a:avLst/>
          </a:prstGeom>
          <a:noFill/>
          <a:ln w="9525">
            <a:solidFill>
              <a:schemeClr val="tx1"/>
            </a:solidFill>
            <a:miter lim="800000"/>
            <a:headEnd/>
            <a:tailEnd/>
          </a:ln>
        </p:spPr>
        <p:txBody>
          <a:bodyPr>
            <a:spAutoFit/>
          </a:bodyPr>
          <a:lstStyle/>
          <a:p>
            <a:pPr eaLnBrk="0" hangingPunct="0"/>
            <a:r>
              <a:rPr lang="en-US" sz="1400" b="1"/>
              <a:t>Test for Equal Variances</a:t>
            </a:r>
          </a:p>
          <a:p>
            <a:pPr eaLnBrk="0" hangingPunct="0"/>
            <a:endParaRPr lang="en-US" sz="1400" b="1"/>
          </a:p>
          <a:p>
            <a:pPr eaLnBrk="0" hangingPunct="0"/>
            <a:r>
              <a:rPr lang="en-US" sz="1400"/>
              <a:t>Level1     controle</a:t>
            </a:r>
          </a:p>
          <a:p>
            <a:pPr eaLnBrk="0" hangingPunct="0"/>
            <a:r>
              <a:rPr lang="en-US" sz="1400"/>
              <a:t>Level2     dieta</a:t>
            </a:r>
          </a:p>
          <a:p>
            <a:pPr eaLnBrk="0" hangingPunct="0"/>
            <a:r>
              <a:rPr lang="en-US" sz="1400"/>
              <a:t>ConfLvl    95,0000</a:t>
            </a:r>
          </a:p>
          <a:p>
            <a:pPr eaLnBrk="0" hangingPunct="0"/>
            <a:r>
              <a:rPr lang="en-US" sz="1400"/>
              <a:t> </a:t>
            </a:r>
          </a:p>
          <a:p>
            <a:pPr eaLnBrk="0" hangingPunct="0"/>
            <a:r>
              <a:rPr lang="en-US" sz="1400"/>
              <a:t>F-Test (normal distribution)</a:t>
            </a:r>
          </a:p>
          <a:p>
            <a:pPr eaLnBrk="0" hangingPunct="0"/>
            <a:r>
              <a:rPr lang="en-US" sz="1400"/>
              <a:t> </a:t>
            </a:r>
          </a:p>
          <a:p>
            <a:pPr eaLnBrk="0" hangingPunct="0"/>
            <a:r>
              <a:rPr lang="en-US" sz="1400"/>
              <a:t>Test Statistic: 1,229</a:t>
            </a:r>
          </a:p>
          <a:p>
            <a:pPr eaLnBrk="0" hangingPunct="0"/>
            <a:r>
              <a:rPr lang="en-US" sz="1400"/>
              <a:t>P-Value       : 0,617</a:t>
            </a:r>
          </a:p>
          <a:p>
            <a:pPr eaLnBrk="0" hangingPunct="0"/>
            <a:endParaRPr lang="en-US" sz="1400"/>
          </a:p>
          <a:p>
            <a:pPr eaLnBrk="0" hangingPunct="0"/>
            <a:r>
              <a:rPr lang="en-US" sz="1400"/>
              <a:t>Levene's Test (any continuous distribution)</a:t>
            </a:r>
          </a:p>
          <a:p>
            <a:pPr eaLnBrk="0" hangingPunct="0"/>
            <a:r>
              <a:rPr lang="en-US" sz="1400"/>
              <a:t> </a:t>
            </a:r>
          </a:p>
          <a:p>
            <a:pPr eaLnBrk="0" hangingPunct="0"/>
            <a:r>
              <a:rPr lang="en-US" sz="1400"/>
              <a:t>Test Statistic: 0,238</a:t>
            </a:r>
          </a:p>
          <a:p>
            <a:pPr eaLnBrk="0" hangingPunct="0"/>
            <a:r>
              <a:rPr lang="en-US" sz="1400"/>
              <a:t>P-Value       : 0,628</a:t>
            </a:r>
          </a:p>
        </p:txBody>
      </p:sp>
      <p:sp>
        <p:nvSpPr>
          <p:cNvPr id="20485" name="Oval 5"/>
          <p:cNvSpPr>
            <a:spLocks noChangeArrowheads="1"/>
          </p:cNvSpPr>
          <p:nvPr/>
        </p:nvSpPr>
        <p:spPr bwMode="auto">
          <a:xfrm>
            <a:off x="179388" y="4005263"/>
            <a:ext cx="3529012" cy="1152525"/>
          </a:xfrm>
          <a:prstGeom prst="ellipse">
            <a:avLst/>
          </a:prstGeom>
          <a:noFill/>
          <a:ln w="25400">
            <a:solidFill>
              <a:srgbClr val="FF0000"/>
            </a:solidFill>
            <a:round/>
            <a:headEnd/>
            <a:tailEnd/>
          </a:ln>
        </p:spPr>
        <p:txBody>
          <a:bodyPr wrap="none" anchor="ctr"/>
          <a:lstStyle/>
          <a:p>
            <a:endParaRPr lang="pt-BR"/>
          </a:p>
        </p:txBody>
      </p:sp>
      <p:sp>
        <p:nvSpPr>
          <p:cNvPr id="20486" name="Text Box 6"/>
          <p:cNvSpPr txBox="1">
            <a:spLocks noChangeArrowheads="1"/>
          </p:cNvSpPr>
          <p:nvPr/>
        </p:nvSpPr>
        <p:spPr bwMode="auto">
          <a:xfrm>
            <a:off x="4643438" y="3357563"/>
            <a:ext cx="4032250" cy="2605087"/>
          </a:xfrm>
          <a:prstGeom prst="rect">
            <a:avLst/>
          </a:prstGeom>
          <a:noFill/>
          <a:ln w="9525">
            <a:noFill/>
            <a:miter lim="800000"/>
            <a:headEnd/>
            <a:tailEnd/>
          </a:ln>
        </p:spPr>
        <p:txBody>
          <a:bodyPr>
            <a:spAutoFit/>
          </a:bodyPr>
          <a:lstStyle/>
          <a:p>
            <a:pPr eaLnBrk="0" hangingPunct="0">
              <a:spcBef>
                <a:spcPct val="50000"/>
              </a:spcBef>
            </a:pPr>
            <a:r>
              <a:rPr lang="pt-BR" sz="2200"/>
              <a:t>Para um nível de significância </a:t>
            </a:r>
            <a:r>
              <a:rPr lang="pt-BR" sz="2200">
                <a:latin typeface="Symbol" pitchFamily="18" charset="2"/>
              </a:rPr>
              <a:t>a</a:t>
            </a:r>
            <a:r>
              <a:rPr lang="pt-BR" sz="2200"/>
              <a:t> = 0,05: </a:t>
            </a:r>
          </a:p>
          <a:p>
            <a:pPr eaLnBrk="0" hangingPunct="0">
              <a:spcBef>
                <a:spcPct val="50000"/>
              </a:spcBef>
            </a:pPr>
            <a:r>
              <a:rPr lang="pt-BR" sz="2200"/>
              <a:t>Como </a:t>
            </a:r>
            <a:r>
              <a:rPr lang="pt-BR" sz="2200" i="1"/>
              <a:t>p</a:t>
            </a:r>
            <a:r>
              <a:rPr lang="pt-BR" sz="2200"/>
              <a:t>&gt;0,05, não há evidência de desigualdade entre as variâncias e a hipótese de igualdade das variâncias permanece válida.</a:t>
            </a:r>
            <a:endParaRPr lang="en-US" sz="22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ext Box 4"/>
          <p:cNvSpPr txBox="1">
            <a:spLocks noChangeArrowheads="1"/>
          </p:cNvSpPr>
          <p:nvPr/>
        </p:nvSpPr>
        <p:spPr bwMode="auto">
          <a:xfrm>
            <a:off x="611188" y="333375"/>
            <a:ext cx="7200900" cy="1433513"/>
          </a:xfrm>
          <a:prstGeom prst="rect">
            <a:avLst/>
          </a:prstGeom>
          <a:noFill/>
          <a:ln w="9525">
            <a:noFill/>
            <a:miter lim="800000"/>
            <a:headEnd/>
            <a:tailEnd/>
          </a:ln>
        </p:spPr>
        <p:txBody>
          <a:bodyPr>
            <a:spAutoFit/>
          </a:bodyPr>
          <a:lstStyle/>
          <a:p>
            <a:pPr>
              <a:spcBef>
                <a:spcPct val="50000"/>
              </a:spcBef>
            </a:pPr>
            <a:r>
              <a:rPr lang="pt-BR" sz="2200" dirty="0">
                <a:solidFill>
                  <a:srgbClr val="0066FF"/>
                </a:solidFill>
              </a:rPr>
              <a:t>Voltando ao nosso exemplo...</a:t>
            </a:r>
          </a:p>
          <a:p>
            <a:pPr>
              <a:spcBef>
                <a:spcPct val="50000"/>
              </a:spcBef>
            </a:pPr>
            <a:r>
              <a:rPr lang="pt-BR" sz="2200" dirty="0">
                <a:solidFill>
                  <a:srgbClr val="0066FF"/>
                </a:solidFill>
              </a:rPr>
              <a:t>3)</a:t>
            </a:r>
            <a:r>
              <a:rPr lang="pt-BR" sz="2200" dirty="0"/>
              <a:t> Calcular a estatística </a:t>
            </a:r>
            <a:r>
              <a:rPr lang="pt-BR" sz="2200" dirty="0" smtClean="0"/>
              <a:t>do </a:t>
            </a:r>
            <a:r>
              <a:rPr lang="pt-BR" sz="2200" dirty="0"/>
              <a:t>teste </a:t>
            </a:r>
            <a:r>
              <a:rPr lang="pt-BR" sz="2200" i="1" dirty="0"/>
              <a:t>t</a:t>
            </a:r>
            <a:r>
              <a:rPr lang="pt-BR" sz="2200" dirty="0"/>
              <a:t>. </a:t>
            </a:r>
            <a:r>
              <a:rPr lang="pt-BR" sz="2200" dirty="0" smtClean="0"/>
              <a:t>(fórmula)</a:t>
            </a:r>
            <a:endParaRPr lang="pt-BR" sz="2200" dirty="0"/>
          </a:p>
          <a:p>
            <a:pPr>
              <a:spcBef>
                <a:spcPct val="50000"/>
              </a:spcBef>
            </a:pPr>
            <a:r>
              <a:rPr lang="pt-BR" sz="2200" dirty="0"/>
              <a:t>Nesse caso:       </a:t>
            </a:r>
            <a:r>
              <a:rPr lang="pt-BR" sz="2200" i="1" dirty="0">
                <a:solidFill>
                  <a:srgbClr val="0000FF"/>
                </a:solidFill>
              </a:rPr>
              <a:t>t</a:t>
            </a:r>
            <a:r>
              <a:rPr lang="pt-BR" sz="2200" dirty="0">
                <a:solidFill>
                  <a:srgbClr val="0000FF"/>
                </a:solidFill>
              </a:rPr>
              <a:t>=2,43</a:t>
            </a:r>
            <a:endParaRPr lang="pt-BR" sz="2200" dirty="0"/>
          </a:p>
        </p:txBody>
      </p:sp>
      <p:graphicFrame>
        <p:nvGraphicFramePr>
          <p:cNvPr id="3074" name="Object 5"/>
          <p:cNvGraphicFramePr>
            <a:graphicFrameLocks noChangeAspect="1"/>
          </p:cNvGraphicFramePr>
          <p:nvPr/>
        </p:nvGraphicFramePr>
        <p:xfrm>
          <a:off x="900113" y="2276475"/>
          <a:ext cx="4113212" cy="1878013"/>
        </p:xfrm>
        <a:graphic>
          <a:graphicData uri="http://schemas.openxmlformats.org/presentationml/2006/ole">
            <p:oleObj spid="_x0000_s3074" name="Equação" r:id="rId3" imgW="2057400" imgH="939600" progId="Equation.3">
              <p:embed/>
            </p:oleObj>
          </a:graphicData>
        </a:graphic>
      </p:graphicFrame>
      <p:graphicFrame>
        <p:nvGraphicFramePr>
          <p:cNvPr id="3075" name="Object 6"/>
          <p:cNvGraphicFramePr>
            <a:graphicFrameLocks noChangeAspect="1"/>
          </p:cNvGraphicFramePr>
          <p:nvPr/>
        </p:nvGraphicFramePr>
        <p:xfrm>
          <a:off x="5364163" y="2708275"/>
          <a:ext cx="3198812" cy="914400"/>
        </p:xfrm>
        <a:graphic>
          <a:graphicData uri="http://schemas.openxmlformats.org/presentationml/2006/ole">
            <p:oleObj spid="_x0000_s3075" name="Equation" r:id="rId4" imgW="1600200" imgH="457200" progId="Equation.3">
              <p:embed/>
            </p:oleObj>
          </a:graphicData>
        </a:graphic>
      </p:graphicFrame>
      <p:sp>
        <p:nvSpPr>
          <p:cNvPr id="3077" name="Text Box 0"/>
          <p:cNvSpPr txBox="1">
            <a:spLocks noChangeArrowheads="1"/>
          </p:cNvSpPr>
          <p:nvPr/>
        </p:nvSpPr>
        <p:spPr bwMode="auto">
          <a:xfrm>
            <a:off x="611188" y="4868863"/>
            <a:ext cx="5976937" cy="1600200"/>
          </a:xfrm>
          <a:prstGeom prst="rect">
            <a:avLst/>
          </a:prstGeom>
          <a:noFill/>
          <a:ln w="9525">
            <a:noFill/>
            <a:miter lim="800000"/>
            <a:headEnd/>
            <a:tailEnd/>
          </a:ln>
        </p:spPr>
        <p:txBody>
          <a:bodyPr>
            <a:spAutoFit/>
          </a:bodyPr>
          <a:lstStyle/>
          <a:p>
            <a:pPr eaLnBrk="0" hangingPunct="0">
              <a:spcBef>
                <a:spcPct val="50000"/>
              </a:spcBef>
            </a:pPr>
            <a:r>
              <a:rPr lang="pt-BR" sz="2200"/>
              <a:t>4) Obter o valor de p:   </a:t>
            </a:r>
            <a:r>
              <a:rPr lang="pt-BR" sz="2200" i="1">
                <a:solidFill>
                  <a:srgbClr val="0000FF"/>
                </a:solidFill>
              </a:rPr>
              <a:t>p</a:t>
            </a:r>
            <a:r>
              <a:rPr lang="pt-BR" sz="2200">
                <a:solidFill>
                  <a:srgbClr val="0000FF"/>
                </a:solidFill>
              </a:rPr>
              <a:t>=0,018</a:t>
            </a:r>
          </a:p>
          <a:p>
            <a:pPr eaLnBrk="0" hangingPunct="0">
              <a:spcBef>
                <a:spcPct val="50000"/>
              </a:spcBef>
            </a:pPr>
            <a:r>
              <a:rPr lang="pt-BR" sz="2200">
                <a:solidFill>
                  <a:srgbClr val="0000FF"/>
                </a:solidFill>
              </a:rPr>
              <a:t>    Há uma chance de 1,8% de obter uma diferença entre os pesos médios de 1,59 kg ou superior, se a hipótese nula for verdadeira.</a:t>
            </a:r>
            <a:endParaRPr lang="en-US" sz="2200">
              <a:solidFill>
                <a:srgbClr val="0000FF"/>
              </a:solidFill>
            </a:endParaRPr>
          </a:p>
        </p:txBody>
      </p:sp>
      <p:sp>
        <p:nvSpPr>
          <p:cNvPr id="3078" name="Text Box 1"/>
          <p:cNvSpPr txBox="1">
            <a:spLocks noChangeArrowheads="1"/>
          </p:cNvSpPr>
          <p:nvPr/>
        </p:nvSpPr>
        <p:spPr bwMode="auto">
          <a:xfrm>
            <a:off x="5292725" y="3716338"/>
            <a:ext cx="3276600" cy="366712"/>
          </a:xfrm>
          <a:prstGeom prst="rect">
            <a:avLst/>
          </a:prstGeom>
          <a:noFill/>
          <a:ln w="9525">
            <a:noFill/>
            <a:miter lim="800000"/>
            <a:headEnd/>
            <a:tailEnd/>
          </a:ln>
        </p:spPr>
        <p:txBody>
          <a:bodyPr>
            <a:spAutoFit/>
          </a:bodyPr>
          <a:lstStyle/>
          <a:p>
            <a:pPr eaLnBrk="0" hangingPunct="0">
              <a:spcBef>
                <a:spcPct val="50000"/>
              </a:spcBef>
            </a:pPr>
            <a:r>
              <a:rPr lang="pt-BR" sz="1800" b="1" i="1" dirty="0">
                <a:solidFill>
                  <a:srgbClr val="FF3300"/>
                </a:solidFill>
              </a:rPr>
              <a:t>s</a:t>
            </a:r>
            <a:r>
              <a:rPr lang="pt-BR" sz="1800" b="1" dirty="0">
                <a:solidFill>
                  <a:srgbClr val="FF3300"/>
                </a:solidFill>
              </a:rPr>
              <a:t>: desvio padrão conjugado</a:t>
            </a:r>
            <a:endParaRPr lang="en-US" sz="1800" b="1" dirty="0">
              <a:solidFill>
                <a:srgbClr val="FF33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22238"/>
            <a:ext cx="7543800" cy="858490"/>
          </a:xfrm>
        </p:spPr>
        <p:txBody>
          <a:bodyPr/>
          <a:lstStyle/>
          <a:p>
            <a:r>
              <a:rPr lang="pt-BR" dirty="0" smtClean="0"/>
              <a:t>Aula de hoje</a:t>
            </a:r>
            <a:endParaRPr lang="pt-BR" dirty="0"/>
          </a:p>
        </p:txBody>
      </p:sp>
      <p:pic>
        <p:nvPicPr>
          <p:cNvPr id="52226" name="Picture 2" descr="C:\Users\ze\Downloads\tabela_trecho.png"/>
          <p:cNvPicPr>
            <a:picLocks noChangeAspect="1" noChangeArrowheads="1"/>
          </p:cNvPicPr>
          <p:nvPr/>
        </p:nvPicPr>
        <p:blipFill>
          <a:blip r:embed="rId2" cstate="print"/>
          <a:srcRect/>
          <a:stretch>
            <a:fillRect/>
          </a:stretch>
        </p:blipFill>
        <p:spPr bwMode="auto">
          <a:xfrm>
            <a:off x="467544" y="1124744"/>
            <a:ext cx="8393386" cy="4876749"/>
          </a:xfrm>
          <a:prstGeom prst="rect">
            <a:avLst/>
          </a:prstGeom>
          <a:noFill/>
        </p:spPr>
      </p:pic>
      <p:sp>
        <p:nvSpPr>
          <p:cNvPr id="5" name="Retângulo 4"/>
          <p:cNvSpPr/>
          <p:nvPr/>
        </p:nvSpPr>
        <p:spPr>
          <a:xfrm>
            <a:off x="323528" y="2708920"/>
            <a:ext cx="8424936" cy="108012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457200" y="908050"/>
            <a:ext cx="8218488" cy="4968875"/>
          </a:xfrm>
          <a:noFill/>
          <a:ln>
            <a:solidFill>
              <a:schemeClr val="tx1"/>
            </a:solidFill>
          </a:ln>
        </p:spPr>
        <p:txBody>
          <a:bodyPr/>
          <a:lstStyle/>
          <a:p>
            <a:pPr eaLnBrk="1" hangingPunct="1">
              <a:lnSpc>
                <a:spcPct val="90000"/>
              </a:lnSpc>
              <a:buFont typeface="Wingdings" pitchFamily="2" charset="2"/>
              <a:buNone/>
            </a:pPr>
            <a:r>
              <a:rPr lang="en-US" sz="2100" b="1" smtClean="0"/>
              <a:t>Two-Sample T-Test and CI: dieta; controle</a:t>
            </a:r>
          </a:p>
          <a:p>
            <a:pPr eaLnBrk="1" hangingPunct="1">
              <a:lnSpc>
                <a:spcPct val="90000"/>
              </a:lnSpc>
              <a:buFont typeface="Wingdings" pitchFamily="2" charset="2"/>
              <a:buNone/>
            </a:pPr>
            <a:endParaRPr lang="en-US" sz="2100" b="1" smtClean="0"/>
          </a:p>
          <a:p>
            <a:pPr eaLnBrk="1" hangingPunct="1">
              <a:lnSpc>
                <a:spcPct val="90000"/>
              </a:lnSpc>
              <a:buFont typeface="Wingdings" pitchFamily="2" charset="2"/>
              <a:buNone/>
            </a:pPr>
            <a:r>
              <a:rPr lang="en-US" sz="2100" smtClean="0"/>
              <a:t>Two-sample T for dieta vs controle</a:t>
            </a:r>
          </a:p>
          <a:p>
            <a:pPr eaLnBrk="1" hangingPunct="1">
              <a:lnSpc>
                <a:spcPct val="90000"/>
              </a:lnSpc>
              <a:buFont typeface="Wingdings" pitchFamily="2" charset="2"/>
              <a:buNone/>
            </a:pPr>
            <a:endParaRPr lang="en-US" sz="2100" smtClean="0"/>
          </a:p>
          <a:p>
            <a:pPr eaLnBrk="1" hangingPunct="1">
              <a:lnSpc>
                <a:spcPct val="90000"/>
              </a:lnSpc>
              <a:buFont typeface="Wingdings" pitchFamily="2" charset="2"/>
              <a:buNone/>
            </a:pPr>
            <a:r>
              <a:rPr lang="en-US" sz="2100" smtClean="0"/>
              <a:t>                N      Mean      StDev    SE Mean</a:t>
            </a:r>
          </a:p>
          <a:p>
            <a:pPr eaLnBrk="1" hangingPunct="1">
              <a:lnSpc>
                <a:spcPct val="90000"/>
              </a:lnSpc>
              <a:buFont typeface="Wingdings" pitchFamily="2" charset="2"/>
              <a:buNone/>
            </a:pPr>
            <a:r>
              <a:rPr lang="en-US" sz="2100" smtClean="0"/>
              <a:t>dieta        24     67,37       2,25        0,46</a:t>
            </a:r>
          </a:p>
          <a:p>
            <a:pPr eaLnBrk="1" hangingPunct="1">
              <a:lnSpc>
                <a:spcPct val="90000"/>
              </a:lnSpc>
              <a:buFont typeface="Wingdings" pitchFamily="2" charset="2"/>
              <a:buNone/>
            </a:pPr>
            <a:r>
              <a:rPr lang="en-US" sz="2100" smtClean="0"/>
              <a:t>controle   30     65,77       2,50        0,46</a:t>
            </a:r>
          </a:p>
          <a:p>
            <a:pPr eaLnBrk="1" hangingPunct="1">
              <a:lnSpc>
                <a:spcPct val="90000"/>
              </a:lnSpc>
              <a:buFont typeface="Wingdings" pitchFamily="2" charset="2"/>
              <a:buNone/>
            </a:pPr>
            <a:endParaRPr lang="en-US" sz="2100" smtClean="0"/>
          </a:p>
          <a:p>
            <a:pPr eaLnBrk="1" hangingPunct="1">
              <a:lnSpc>
                <a:spcPct val="90000"/>
              </a:lnSpc>
              <a:buFont typeface="Wingdings" pitchFamily="2" charset="2"/>
              <a:buNone/>
            </a:pPr>
            <a:r>
              <a:rPr lang="en-US" sz="2100" smtClean="0"/>
              <a:t>Difference = mu dieta - mu controle</a:t>
            </a:r>
          </a:p>
          <a:p>
            <a:pPr eaLnBrk="1" hangingPunct="1">
              <a:lnSpc>
                <a:spcPct val="90000"/>
              </a:lnSpc>
              <a:buFont typeface="Wingdings" pitchFamily="2" charset="2"/>
              <a:buNone/>
            </a:pPr>
            <a:r>
              <a:rPr lang="en-US" sz="2100" smtClean="0">
                <a:solidFill>
                  <a:srgbClr val="0000FF"/>
                </a:solidFill>
              </a:rPr>
              <a:t>Estimate for difference:  1,593</a:t>
            </a:r>
          </a:p>
          <a:p>
            <a:pPr eaLnBrk="1" hangingPunct="1">
              <a:lnSpc>
                <a:spcPct val="90000"/>
              </a:lnSpc>
              <a:buFont typeface="Wingdings" pitchFamily="2" charset="2"/>
              <a:buNone/>
            </a:pPr>
            <a:r>
              <a:rPr lang="en-US" sz="2100" smtClean="0">
                <a:solidFill>
                  <a:srgbClr val="0000FF"/>
                </a:solidFill>
              </a:rPr>
              <a:t>95% CI for difference: (0,279; 2,908)</a:t>
            </a:r>
          </a:p>
          <a:p>
            <a:pPr eaLnBrk="1" hangingPunct="1">
              <a:lnSpc>
                <a:spcPct val="90000"/>
              </a:lnSpc>
              <a:buFont typeface="Wingdings" pitchFamily="2" charset="2"/>
              <a:buNone/>
            </a:pPr>
            <a:r>
              <a:rPr lang="en-US" sz="2100" smtClean="0"/>
              <a:t>T-Test of difference = 0 (vs not =): T-Value = 2,43  P-Value = 0,018  DF = 52</a:t>
            </a:r>
          </a:p>
          <a:p>
            <a:pPr eaLnBrk="1" hangingPunct="1">
              <a:lnSpc>
                <a:spcPct val="90000"/>
              </a:lnSpc>
              <a:buFont typeface="Wingdings" pitchFamily="2" charset="2"/>
              <a:buNone/>
            </a:pPr>
            <a:r>
              <a:rPr lang="en-US" sz="2100" smtClean="0"/>
              <a:t>Both use Pooled StDev = 2,39</a:t>
            </a:r>
          </a:p>
        </p:txBody>
      </p:sp>
      <p:sp>
        <p:nvSpPr>
          <p:cNvPr id="21507" name="Oval 0"/>
          <p:cNvSpPr>
            <a:spLocks noChangeArrowheads="1"/>
          </p:cNvSpPr>
          <p:nvPr/>
        </p:nvSpPr>
        <p:spPr bwMode="auto">
          <a:xfrm>
            <a:off x="4500563" y="4652963"/>
            <a:ext cx="4103687" cy="647700"/>
          </a:xfrm>
          <a:prstGeom prst="ellipse">
            <a:avLst/>
          </a:prstGeom>
          <a:noFill/>
          <a:ln w="31750">
            <a:solidFill>
              <a:srgbClr val="FF0000"/>
            </a:solidFill>
            <a:round/>
            <a:headEnd/>
            <a:tailEnd/>
          </a:ln>
        </p:spPr>
        <p:txBody>
          <a:bodyPr wrap="none" anchor="ctr"/>
          <a:lstStyle/>
          <a:p>
            <a:endParaRPr lang="pt-B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Grp="1" noChangeArrowheads="1"/>
          </p:cNvSpPr>
          <p:nvPr>
            <p:ph type="body" idx="1"/>
          </p:nvPr>
        </p:nvSpPr>
        <p:spPr>
          <a:xfrm>
            <a:off x="468313" y="1268413"/>
            <a:ext cx="8229600" cy="5113337"/>
          </a:xfrm>
        </p:spPr>
        <p:txBody>
          <a:bodyPr/>
          <a:lstStyle/>
          <a:p>
            <a:pPr eaLnBrk="1" hangingPunct="1">
              <a:lnSpc>
                <a:spcPct val="90000"/>
              </a:lnSpc>
              <a:buFont typeface="Wingdings" pitchFamily="2" charset="2"/>
              <a:buNone/>
            </a:pPr>
            <a:r>
              <a:rPr lang="pt-BR" sz="2200" smtClean="0"/>
              <a:t>5) Decidir se rejeita ou não H</a:t>
            </a:r>
            <a:r>
              <a:rPr lang="pt-BR" sz="2200" baseline="-25000" smtClean="0"/>
              <a:t>0</a:t>
            </a:r>
            <a:r>
              <a:rPr lang="pt-BR" sz="2200" smtClean="0"/>
              <a:t>:</a:t>
            </a:r>
          </a:p>
          <a:p>
            <a:pPr eaLnBrk="1" hangingPunct="1">
              <a:lnSpc>
                <a:spcPct val="90000"/>
              </a:lnSpc>
              <a:buFont typeface="Wingdings" pitchFamily="2" charset="2"/>
              <a:buNone/>
            </a:pPr>
            <a:r>
              <a:rPr lang="pt-BR" sz="2200" smtClean="0">
                <a:solidFill>
                  <a:srgbClr val="0000FF"/>
                </a:solidFill>
              </a:rPr>
              <a:t>É pouco provável que a hipótese nula – que é a hipótese de que não há diferença entre os pesos – seja verdadeira. Assim, rejeitamos a hipótese nula em favor da hipótese alternativa, de que há diferença entre os pesos médios. Além disso, o peso das ovelhas que passaram pelo processo de </a:t>
            </a:r>
            <a:r>
              <a:rPr lang="pt-BR" sz="2200" i="1" smtClean="0">
                <a:solidFill>
                  <a:srgbClr val="0000FF"/>
                </a:solidFill>
              </a:rPr>
              <a:t>flushing</a:t>
            </a:r>
            <a:r>
              <a:rPr lang="pt-BR" sz="2200" smtClean="0">
                <a:solidFill>
                  <a:srgbClr val="0000FF"/>
                </a:solidFill>
              </a:rPr>
              <a:t> é, em média, 1,59kg superior ao das ovelhas do grupo-controle.</a:t>
            </a:r>
          </a:p>
          <a:p>
            <a:pPr eaLnBrk="1" hangingPunct="1">
              <a:lnSpc>
                <a:spcPct val="90000"/>
              </a:lnSpc>
              <a:buFont typeface="Wingdings" pitchFamily="2" charset="2"/>
              <a:buNone/>
            </a:pPr>
            <a:endParaRPr lang="pt-BR" sz="2200" smtClean="0">
              <a:solidFill>
                <a:srgbClr val="0000FF"/>
              </a:solidFill>
            </a:endParaRPr>
          </a:p>
          <a:p>
            <a:pPr eaLnBrk="1" hangingPunct="1">
              <a:lnSpc>
                <a:spcPct val="90000"/>
              </a:lnSpc>
              <a:buFont typeface="Wingdings" pitchFamily="2" charset="2"/>
              <a:buNone/>
            </a:pPr>
            <a:r>
              <a:rPr lang="pt-BR" sz="2200" smtClean="0"/>
              <a:t>6) Intervalo de confiança de 95% para a diferença entre as médias:</a:t>
            </a:r>
          </a:p>
          <a:p>
            <a:pPr eaLnBrk="1" hangingPunct="1">
              <a:lnSpc>
                <a:spcPct val="90000"/>
              </a:lnSpc>
              <a:buFont typeface="Wingdings" pitchFamily="2" charset="2"/>
              <a:buNone/>
            </a:pPr>
            <a:r>
              <a:rPr lang="pt-BR" sz="2200" smtClean="0"/>
              <a:t>	</a:t>
            </a:r>
            <a:r>
              <a:rPr lang="pt-BR" sz="2200" smtClean="0">
                <a:solidFill>
                  <a:srgbClr val="0000FF"/>
                </a:solidFill>
              </a:rPr>
              <a:t>IC 95% para a diferença: </a:t>
            </a:r>
            <a:r>
              <a:rPr lang="en-US" sz="2200" smtClean="0">
                <a:solidFill>
                  <a:srgbClr val="0000FF"/>
                </a:solidFill>
              </a:rPr>
              <a:t>(0,279; 2,908)</a:t>
            </a:r>
          </a:p>
          <a:p>
            <a:pPr eaLnBrk="1" hangingPunct="1">
              <a:lnSpc>
                <a:spcPct val="90000"/>
              </a:lnSpc>
              <a:buFont typeface="Wingdings" pitchFamily="2" charset="2"/>
              <a:buNone/>
            </a:pPr>
            <a:endParaRPr lang="en-US" sz="2200" smtClean="0">
              <a:solidFill>
                <a:srgbClr val="0000FF"/>
              </a:solidFill>
            </a:endParaRPr>
          </a:p>
          <a:p>
            <a:pPr eaLnBrk="1" hangingPunct="1">
              <a:lnSpc>
                <a:spcPct val="90000"/>
              </a:lnSpc>
              <a:buFont typeface="Wingdings" pitchFamily="2" charset="2"/>
              <a:buNone/>
            </a:pPr>
            <a:r>
              <a:rPr lang="en-US" sz="2200" smtClean="0">
                <a:solidFill>
                  <a:srgbClr val="0000FF"/>
                </a:solidFill>
              </a:rPr>
              <a:t>	IC 95% não inclui o valor 0 (zero). Portanto, a diferença entre as médias não é compatível com 0, o que confirma a rejeição da hipótese nula.</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r>
              <a:rPr lang="pt-BR" sz="2800" dirty="0" smtClean="0"/>
              <a:t>Teste </a:t>
            </a:r>
            <a:r>
              <a:rPr lang="pt-BR" sz="2800" i="1" dirty="0" smtClean="0"/>
              <a:t>t</a:t>
            </a:r>
            <a:r>
              <a:rPr lang="pt-BR" sz="2800" dirty="0" smtClean="0"/>
              <a:t> para 2 amostras independentes (variâncias </a:t>
            </a:r>
            <a:r>
              <a:rPr lang="pt-BR" sz="2800" dirty="0" smtClean="0"/>
              <a:t>diferentes)</a:t>
            </a:r>
            <a:endParaRPr lang="en-US" sz="2800" dirty="0" smtClean="0"/>
          </a:p>
        </p:txBody>
      </p:sp>
      <p:sp>
        <p:nvSpPr>
          <p:cNvPr id="4100" name="Rectangle 3"/>
          <p:cNvSpPr>
            <a:spLocks noGrp="1" noChangeArrowheads="1"/>
          </p:cNvSpPr>
          <p:nvPr>
            <p:ph type="body" sz="half" idx="1"/>
          </p:nvPr>
        </p:nvSpPr>
        <p:spPr/>
        <p:txBody>
          <a:bodyPr/>
          <a:lstStyle/>
          <a:p>
            <a:pPr eaLnBrk="1" hangingPunct="1"/>
            <a:r>
              <a:rPr lang="pt-BR" sz="2200" smtClean="0"/>
              <a:t>Nesse caso, utiliza-se um teste </a:t>
            </a:r>
            <a:r>
              <a:rPr lang="pt-BR" sz="2200" i="1" smtClean="0"/>
              <a:t>t</a:t>
            </a:r>
            <a:r>
              <a:rPr lang="pt-BR" sz="2200" smtClean="0"/>
              <a:t> modificado, com a seguinte estatística:</a:t>
            </a:r>
          </a:p>
          <a:p>
            <a:pPr eaLnBrk="1" hangingPunct="1">
              <a:buFont typeface="Wingdings" pitchFamily="2" charset="2"/>
              <a:buNone/>
            </a:pPr>
            <a:endParaRPr lang="pt-BR" sz="2200" smtClean="0"/>
          </a:p>
          <a:p>
            <a:pPr eaLnBrk="1" hangingPunct="1"/>
            <a:r>
              <a:rPr lang="pt-BR" sz="2200" smtClean="0"/>
              <a:t>Como esse teste não segue uma distribuição </a:t>
            </a:r>
            <a:r>
              <a:rPr lang="pt-BR" sz="2200" i="1" smtClean="0"/>
              <a:t>t</a:t>
            </a:r>
            <a:r>
              <a:rPr lang="pt-BR" sz="2200" smtClean="0"/>
              <a:t>, o cálculo do valor de </a:t>
            </a:r>
            <a:r>
              <a:rPr lang="pt-BR" sz="2200" i="1" smtClean="0"/>
              <a:t>p</a:t>
            </a:r>
            <a:r>
              <a:rPr lang="pt-BR" sz="2200" smtClean="0"/>
              <a:t> não é direto. No entanto, os pacotes estatísticos (como o Minitab) incluem essa opção de teste, e fazem a estimativa de </a:t>
            </a:r>
            <a:r>
              <a:rPr lang="pt-BR" sz="2200" i="1" smtClean="0"/>
              <a:t>p</a:t>
            </a:r>
            <a:r>
              <a:rPr lang="pt-BR" sz="2200" smtClean="0"/>
              <a:t>.</a:t>
            </a:r>
            <a:endParaRPr lang="en-US" sz="2200" smtClean="0"/>
          </a:p>
        </p:txBody>
      </p:sp>
      <p:graphicFrame>
        <p:nvGraphicFramePr>
          <p:cNvPr id="4098" name="Object 4"/>
          <p:cNvGraphicFramePr>
            <a:graphicFrameLocks noChangeAspect="1"/>
          </p:cNvGraphicFramePr>
          <p:nvPr>
            <p:ph sz="half" idx="2"/>
          </p:nvPr>
        </p:nvGraphicFramePr>
        <p:xfrm>
          <a:off x="5148263" y="1557338"/>
          <a:ext cx="2127250" cy="1714500"/>
        </p:xfrm>
        <a:graphic>
          <a:graphicData uri="http://schemas.openxmlformats.org/presentationml/2006/ole">
            <p:oleObj spid="_x0000_s4098" name="Equação" r:id="rId3" imgW="850680" imgH="685800" progId="Equation.3">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3" cstate="print"/>
          <a:srcRect/>
          <a:stretch>
            <a:fillRect/>
          </a:stretch>
        </p:blipFill>
        <p:spPr bwMode="auto">
          <a:xfrm>
            <a:off x="1258888" y="2997200"/>
            <a:ext cx="5132387" cy="3522663"/>
          </a:xfrm>
          <a:prstGeom prst="rect">
            <a:avLst/>
          </a:prstGeom>
          <a:noFill/>
          <a:ln w="9525">
            <a:noFill/>
            <a:miter lim="800000"/>
            <a:headEnd/>
            <a:tailEnd/>
          </a:ln>
        </p:spPr>
      </p:pic>
      <p:sp>
        <p:nvSpPr>
          <p:cNvPr id="23555" name="Text Box 3"/>
          <p:cNvSpPr txBox="1">
            <a:spLocks noChangeArrowheads="1"/>
          </p:cNvSpPr>
          <p:nvPr/>
        </p:nvSpPr>
        <p:spPr bwMode="auto">
          <a:xfrm>
            <a:off x="6324600" y="4114800"/>
            <a:ext cx="1368425" cy="434975"/>
          </a:xfrm>
          <a:prstGeom prst="rect">
            <a:avLst/>
          </a:prstGeom>
          <a:noFill/>
          <a:ln w="9525">
            <a:noFill/>
            <a:miter lim="800000"/>
            <a:headEnd/>
            <a:tailEnd/>
          </a:ln>
        </p:spPr>
        <p:txBody>
          <a:bodyPr lIns="90000" tIns="46800" rIns="90000" bIns="46800">
            <a:spAutoFit/>
          </a:bodyPr>
          <a:lstStyle/>
          <a:p>
            <a:pPr eaLnBrk="0" hangingPunct="0">
              <a:lnSpc>
                <a:spcPct val="94000"/>
              </a:lnSpc>
              <a:spcBef>
                <a:spcPts val="1488"/>
              </a:spcBef>
              <a:buClr>
                <a:srgbClr val="000000"/>
              </a:buClr>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latin typeface="Times New Roman" pitchFamily="18" charset="0"/>
              </a:rPr>
              <a:t>25 </a:t>
            </a:r>
            <a:r>
              <a:rPr lang="en-GB" sz="2400" baseline="30000">
                <a:latin typeface="Times New Roman" pitchFamily="18" charset="0"/>
              </a:rPr>
              <a:t>o</a:t>
            </a:r>
            <a:r>
              <a:rPr lang="en-GB" sz="2400">
                <a:latin typeface="Times New Roman" pitchFamily="18" charset="0"/>
              </a:rPr>
              <a:t>C</a:t>
            </a:r>
          </a:p>
        </p:txBody>
      </p:sp>
      <p:sp>
        <p:nvSpPr>
          <p:cNvPr id="23556" name="Text Box 4"/>
          <p:cNvSpPr txBox="1">
            <a:spLocks noChangeArrowheads="1"/>
          </p:cNvSpPr>
          <p:nvPr/>
        </p:nvSpPr>
        <p:spPr bwMode="auto">
          <a:xfrm>
            <a:off x="6324600" y="914400"/>
            <a:ext cx="1368425" cy="434975"/>
          </a:xfrm>
          <a:prstGeom prst="rect">
            <a:avLst/>
          </a:prstGeom>
          <a:noFill/>
          <a:ln w="9525">
            <a:noFill/>
            <a:miter lim="800000"/>
            <a:headEnd/>
            <a:tailEnd/>
          </a:ln>
        </p:spPr>
        <p:txBody>
          <a:bodyPr lIns="90000" tIns="46800" rIns="90000" bIns="46800">
            <a:spAutoFit/>
          </a:bodyPr>
          <a:lstStyle/>
          <a:p>
            <a:pPr eaLnBrk="0" hangingPunct="0">
              <a:lnSpc>
                <a:spcPct val="94000"/>
              </a:lnSpc>
              <a:spcBef>
                <a:spcPts val="1488"/>
              </a:spcBef>
              <a:buClr>
                <a:srgbClr val="000000"/>
              </a:buClr>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latin typeface="Times New Roman" pitchFamily="18" charset="0"/>
              </a:rPr>
              <a:t>23 </a:t>
            </a:r>
            <a:r>
              <a:rPr lang="en-GB" sz="2400" baseline="30000">
                <a:latin typeface="Times New Roman" pitchFamily="18" charset="0"/>
              </a:rPr>
              <a:t>o</a:t>
            </a:r>
            <a:r>
              <a:rPr lang="en-GB" sz="2400">
                <a:latin typeface="Times New Roman" pitchFamily="18" charset="0"/>
              </a:rPr>
              <a:t>C</a:t>
            </a:r>
          </a:p>
        </p:txBody>
      </p:sp>
      <p:sp>
        <p:nvSpPr>
          <p:cNvPr id="23557" name="Text Box 5"/>
          <p:cNvSpPr txBox="1">
            <a:spLocks noChangeArrowheads="1"/>
          </p:cNvSpPr>
          <p:nvPr/>
        </p:nvSpPr>
        <p:spPr bwMode="auto">
          <a:xfrm>
            <a:off x="5562600" y="5257800"/>
            <a:ext cx="3024188" cy="1309688"/>
          </a:xfrm>
          <a:prstGeom prst="rect">
            <a:avLst/>
          </a:prstGeom>
          <a:noFill/>
          <a:ln w="9525">
            <a:noFill/>
            <a:miter lim="800000"/>
            <a:headEnd/>
            <a:tailEnd/>
          </a:ln>
        </p:spPr>
        <p:txBody>
          <a:bodyPr lIns="90000" tIns="46800" rIns="90000" bIns="46800">
            <a:spAutoFit/>
          </a:bodyPr>
          <a:lstStyle/>
          <a:p>
            <a:pPr eaLnBrk="0" hangingPunct="0">
              <a:lnSpc>
                <a:spcPct val="94000"/>
              </a:lnSpc>
              <a:spcBef>
                <a:spcPts val="1488"/>
              </a:spcBef>
              <a:buClr>
                <a:srgbClr val="000000"/>
              </a:buClr>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latin typeface="Times New Roman" pitchFamily="18" charset="0"/>
              </a:rPr>
              <a:t>Período de pré-muda de ninfa de carrapatos</a:t>
            </a:r>
          </a:p>
          <a:p>
            <a:pPr eaLnBrk="0" hangingPunct="0">
              <a:lnSpc>
                <a:spcPct val="94000"/>
              </a:lnSpc>
              <a:spcBef>
                <a:spcPts val="1488"/>
              </a:spcBef>
              <a:buClr>
                <a:srgbClr val="000000"/>
              </a:buClr>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latin typeface="Times New Roman" pitchFamily="18" charset="0"/>
              </a:rPr>
              <a:t>(Dados hipotéticos)</a:t>
            </a:r>
          </a:p>
        </p:txBody>
      </p:sp>
      <p:pic>
        <p:nvPicPr>
          <p:cNvPr id="23558" name="Picture 6"/>
          <p:cNvPicPr>
            <a:picLocks noChangeAspect="1" noChangeArrowheads="1"/>
          </p:cNvPicPr>
          <p:nvPr/>
        </p:nvPicPr>
        <p:blipFill>
          <a:blip r:embed="rId4" cstate="print"/>
          <a:srcRect/>
          <a:stretch>
            <a:fillRect/>
          </a:stretch>
        </p:blipFill>
        <p:spPr bwMode="auto">
          <a:xfrm>
            <a:off x="1258888" y="0"/>
            <a:ext cx="5132387" cy="3522663"/>
          </a:xfrm>
          <a:prstGeom prst="rect">
            <a:avLst/>
          </a:prstGeom>
          <a:noFill/>
          <a:ln w="9525">
            <a:noFill/>
            <a:miter lim="800000"/>
            <a:headEnd/>
            <a:tailEnd/>
          </a:ln>
        </p:spPr>
      </p:pic>
      <p:sp>
        <p:nvSpPr>
          <p:cNvPr id="23559" name="Text Box 7"/>
          <p:cNvSpPr txBox="1">
            <a:spLocks noChangeArrowheads="1"/>
          </p:cNvSpPr>
          <p:nvPr/>
        </p:nvSpPr>
        <p:spPr bwMode="auto">
          <a:xfrm>
            <a:off x="2627313" y="0"/>
            <a:ext cx="3167062" cy="434975"/>
          </a:xfrm>
          <a:prstGeom prst="rect">
            <a:avLst/>
          </a:prstGeom>
          <a:noFill/>
          <a:ln w="9525">
            <a:noFill/>
            <a:miter lim="800000"/>
            <a:headEnd/>
            <a:tailEnd/>
          </a:ln>
        </p:spPr>
        <p:txBody>
          <a:bodyPr lIns="90000" tIns="46800" rIns="90000" bIns="46800">
            <a:spAutoFit/>
          </a:bodyPr>
          <a:lstStyle/>
          <a:p>
            <a:pPr eaLnBrk="0" hangingPunct="0">
              <a:lnSpc>
                <a:spcPct val="94000"/>
              </a:lnSpc>
              <a:spcBef>
                <a:spcPts val="1488"/>
              </a:spcBef>
              <a:buClr>
                <a:srgbClr val="000000"/>
              </a:buClr>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latin typeface="Times New Roman" pitchFamily="18" charset="0"/>
              </a:rPr>
              <a:t>Histogramas</a:t>
            </a:r>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pt-BR" sz="2800" smtClean="0"/>
              <a:t>Exemplo – Teste t para amostras independentes (variâncias desiguais)</a:t>
            </a:r>
            <a:endParaRPr lang="en-US" sz="2800" smtClean="0"/>
          </a:p>
        </p:txBody>
      </p:sp>
      <p:sp>
        <p:nvSpPr>
          <p:cNvPr id="5124" name="Rectangle 3"/>
          <p:cNvSpPr>
            <a:spLocks noGrp="1" noChangeArrowheads="1"/>
          </p:cNvSpPr>
          <p:nvPr>
            <p:ph type="body" sz="half" idx="1"/>
          </p:nvPr>
        </p:nvSpPr>
        <p:spPr>
          <a:xfrm>
            <a:off x="457200" y="1719263"/>
            <a:ext cx="6923088" cy="2789237"/>
          </a:xfrm>
        </p:spPr>
        <p:txBody>
          <a:bodyPr/>
          <a:lstStyle/>
          <a:p>
            <a:pPr marL="571500" indent="-571500" eaLnBrk="1" hangingPunct="1"/>
            <a:r>
              <a:rPr lang="pt-BR" sz="2600" smtClean="0"/>
              <a:t>Exemplo: Comparar os tempos médios de pré-muda (em dias) de ninfa do carrapato </a:t>
            </a:r>
            <a:r>
              <a:rPr lang="pt-BR" sz="2600" i="1" smtClean="0"/>
              <a:t>Amblyomma cajennense</a:t>
            </a:r>
            <a:r>
              <a:rPr lang="pt-BR" sz="2600" smtClean="0"/>
              <a:t>, em laboratório, nas temperaturas de 23</a:t>
            </a:r>
            <a:r>
              <a:rPr lang="en-US" sz="2600" smtClean="0">
                <a:cs typeface="Arial" charset="0"/>
              </a:rPr>
              <a:t>°C e 25°C.</a:t>
            </a:r>
          </a:p>
          <a:p>
            <a:pPr marL="571500" indent="-571500" eaLnBrk="1" hangingPunct="1">
              <a:buFont typeface="Wingdings" pitchFamily="2" charset="2"/>
              <a:buNone/>
            </a:pPr>
            <a:r>
              <a:rPr lang="pt-BR" sz="2600" smtClean="0">
                <a:solidFill>
                  <a:srgbClr val="0066FF"/>
                </a:solidFill>
                <a:cs typeface="Arial" charset="0"/>
              </a:rPr>
              <a:t>1)</a:t>
            </a:r>
            <a:r>
              <a:rPr lang="pt-BR" sz="2600" smtClean="0">
                <a:cs typeface="Arial" charset="0"/>
              </a:rPr>
              <a:t> Hipóteses:</a:t>
            </a:r>
          </a:p>
        </p:txBody>
      </p:sp>
      <p:graphicFrame>
        <p:nvGraphicFramePr>
          <p:cNvPr id="5122" name="Object 4"/>
          <p:cNvGraphicFramePr>
            <a:graphicFrameLocks noChangeAspect="1"/>
          </p:cNvGraphicFramePr>
          <p:nvPr>
            <p:ph sz="half" idx="2"/>
          </p:nvPr>
        </p:nvGraphicFramePr>
        <p:xfrm>
          <a:off x="827088" y="4508500"/>
          <a:ext cx="1727200" cy="914400"/>
        </p:xfrm>
        <a:graphic>
          <a:graphicData uri="http://schemas.openxmlformats.org/presentationml/2006/ole">
            <p:oleObj spid="_x0000_s5122" name="Equação" r:id="rId3" imgW="863280" imgH="457200" progId="Equation.3">
              <p:embed/>
            </p:oleObj>
          </a:graphicData>
        </a:graphic>
      </p:graphicFrame>
      <p:sp>
        <p:nvSpPr>
          <p:cNvPr id="5125" name="Text Box 6"/>
          <p:cNvSpPr txBox="1">
            <a:spLocks noChangeArrowheads="1"/>
          </p:cNvSpPr>
          <p:nvPr/>
        </p:nvSpPr>
        <p:spPr bwMode="auto">
          <a:xfrm>
            <a:off x="2843213" y="3789363"/>
            <a:ext cx="5905500" cy="2228850"/>
          </a:xfrm>
          <a:prstGeom prst="rect">
            <a:avLst/>
          </a:prstGeom>
          <a:noFill/>
          <a:ln w="9525">
            <a:solidFill>
              <a:schemeClr val="tx1"/>
            </a:solidFill>
            <a:miter lim="800000"/>
            <a:headEnd/>
            <a:tailEnd/>
          </a:ln>
        </p:spPr>
        <p:txBody>
          <a:bodyPr>
            <a:spAutoFit/>
          </a:bodyPr>
          <a:lstStyle/>
          <a:p>
            <a:pPr eaLnBrk="0" hangingPunct="0"/>
            <a:r>
              <a:rPr lang="en-US" sz="1400" b="1"/>
              <a:t>Descriptive Statistics: t25; t23</a:t>
            </a:r>
          </a:p>
          <a:p>
            <a:pPr eaLnBrk="0" hangingPunct="0"/>
            <a:endParaRPr lang="en-US" sz="1400" b="1"/>
          </a:p>
          <a:p>
            <a:pPr eaLnBrk="0" hangingPunct="0"/>
            <a:endParaRPr lang="en-US" sz="1400" b="1"/>
          </a:p>
          <a:p>
            <a:pPr eaLnBrk="0" hangingPunct="0"/>
            <a:r>
              <a:rPr lang="en-US" sz="1400"/>
              <a:t>Variable         N       Mean     Median     TrMean      StDev    SE Mean</a:t>
            </a:r>
          </a:p>
          <a:p>
            <a:pPr eaLnBrk="0" hangingPunct="0"/>
            <a:r>
              <a:rPr lang="en-US" sz="1400"/>
              <a:t>t25                100     18,766     18,771     18,742      0,889      0,089</a:t>
            </a:r>
          </a:p>
          <a:p>
            <a:pPr eaLnBrk="0" hangingPunct="0"/>
            <a:r>
              <a:rPr lang="en-US" sz="1400"/>
              <a:t>t23                100     24,996     25,036     24,943      2,016      0,202</a:t>
            </a:r>
          </a:p>
          <a:p>
            <a:pPr eaLnBrk="0" hangingPunct="0"/>
            <a:endParaRPr lang="en-US" sz="1400"/>
          </a:p>
          <a:p>
            <a:pPr eaLnBrk="0" hangingPunct="0"/>
            <a:r>
              <a:rPr lang="en-US" sz="1400"/>
              <a:t>Variable       Minimum    Maximum         Q1         Q3</a:t>
            </a:r>
          </a:p>
          <a:p>
            <a:pPr eaLnBrk="0" hangingPunct="0"/>
            <a:r>
              <a:rPr lang="en-US" sz="1400"/>
              <a:t>t25                   16,912       21,241      18,057     19,335</a:t>
            </a:r>
          </a:p>
          <a:p>
            <a:pPr eaLnBrk="0" hangingPunct="0"/>
            <a:r>
              <a:rPr lang="en-US" sz="1400"/>
              <a:t>t23                   20,376       30,891      23,863     26,253</a:t>
            </a:r>
            <a:endParaRPr lang="en-US" sz="1800"/>
          </a:p>
        </p:txBody>
      </p:sp>
      <p:sp>
        <p:nvSpPr>
          <p:cNvPr id="5126" name="Oval 7"/>
          <p:cNvSpPr>
            <a:spLocks noChangeArrowheads="1"/>
          </p:cNvSpPr>
          <p:nvPr/>
        </p:nvSpPr>
        <p:spPr bwMode="auto">
          <a:xfrm>
            <a:off x="6732588" y="4076700"/>
            <a:ext cx="863600" cy="1296988"/>
          </a:xfrm>
          <a:prstGeom prst="ellipse">
            <a:avLst/>
          </a:prstGeom>
          <a:noFill/>
          <a:ln w="9525">
            <a:solidFill>
              <a:srgbClr val="FF0000"/>
            </a:solidFill>
            <a:round/>
            <a:headEnd/>
            <a:tailEnd/>
          </a:ln>
        </p:spPr>
        <p:txBody>
          <a:bodyPr wrap="none" anchor="ctr"/>
          <a:lstStyle/>
          <a:p>
            <a:endParaRPr lang="pt-B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5"/>
          <p:cNvPicPr>
            <a:picLocks noGrp="1" noChangeAspect="1" noChangeArrowheads="1"/>
          </p:cNvPicPr>
          <p:nvPr>
            <p:ph sz="quarter" idx="2"/>
          </p:nvPr>
        </p:nvPicPr>
        <p:blipFill>
          <a:blip r:embed="rId2" cstate="print"/>
          <a:srcRect/>
          <a:stretch>
            <a:fillRect/>
          </a:stretch>
        </p:blipFill>
        <p:spPr>
          <a:xfrm>
            <a:off x="0" y="3425825"/>
            <a:ext cx="5002213" cy="3432175"/>
          </a:xfrm>
          <a:noFill/>
        </p:spPr>
      </p:pic>
      <p:sp>
        <p:nvSpPr>
          <p:cNvPr id="24579" name="Rectangle 8"/>
          <p:cNvSpPr>
            <a:spLocks noGrp="1" noChangeArrowheads="1"/>
          </p:cNvSpPr>
          <p:nvPr>
            <p:ph type="title"/>
          </p:nvPr>
        </p:nvSpPr>
        <p:spPr/>
        <p:txBody>
          <a:bodyPr/>
          <a:lstStyle/>
          <a:p>
            <a:pPr eaLnBrk="1" hangingPunct="1"/>
            <a:endParaRPr lang="pt-BR" smtClean="0"/>
          </a:p>
        </p:txBody>
      </p:sp>
      <p:sp>
        <p:nvSpPr>
          <p:cNvPr id="24580" name="Rectangle 3"/>
          <p:cNvSpPr>
            <a:spLocks noGrp="1" noChangeArrowheads="1"/>
          </p:cNvSpPr>
          <p:nvPr>
            <p:ph type="body" sz="half" idx="1"/>
          </p:nvPr>
        </p:nvSpPr>
        <p:spPr>
          <a:xfrm>
            <a:off x="5651500" y="2565400"/>
            <a:ext cx="3211513" cy="2735263"/>
          </a:xfrm>
        </p:spPr>
        <p:txBody>
          <a:bodyPr/>
          <a:lstStyle/>
          <a:p>
            <a:pPr eaLnBrk="1" hangingPunct="1">
              <a:buFont typeface="Wingdings" pitchFamily="2" charset="2"/>
              <a:buNone/>
            </a:pPr>
            <a:r>
              <a:rPr lang="pt-BR" sz="2600" smtClean="0"/>
              <a:t>	Confirmando a Normalidade dos dados</a:t>
            </a:r>
          </a:p>
        </p:txBody>
      </p:sp>
      <p:pic>
        <p:nvPicPr>
          <p:cNvPr id="24581" name="Picture 7"/>
          <p:cNvPicPr>
            <a:picLocks noGrp="1" noChangeAspect="1" noChangeArrowheads="1"/>
          </p:cNvPicPr>
          <p:nvPr>
            <p:ph sz="quarter" idx="3"/>
          </p:nvPr>
        </p:nvPicPr>
        <p:blipFill>
          <a:blip r:embed="rId3" cstate="print"/>
          <a:srcRect/>
          <a:stretch>
            <a:fillRect/>
          </a:stretch>
        </p:blipFill>
        <p:spPr>
          <a:xfrm>
            <a:off x="0" y="0"/>
            <a:ext cx="5010150" cy="3436938"/>
          </a:xfrm>
          <a:noFill/>
        </p:spPr>
      </p:pic>
      <p:sp>
        <p:nvSpPr>
          <p:cNvPr id="24582" name="Oval 10"/>
          <p:cNvSpPr>
            <a:spLocks noChangeArrowheads="1"/>
          </p:cNvSpPr>
          <p:nvPr/>
        </p:nvSpPr>
        <p:spPr bwMode="auto">
          <a:xfrm>
            <a:off x="3132138" y="620713"/>
            <a:ext cx="2016125" cy="504825"/>
          </a:xfrm>
          <a:prstGeom prst="ellipse">
            <a:avLst/>
          </a:prstGeom>
          <a:noFill/>
          <a:ln w="25400">
            <a:solidFill>
              <a:srgbClr val="FF0000"/>
            </a:solidFill>
            <a:round/>
            <a:headEnd/>
            <a:tailEnd/>
          </a:ln>
        </p:spPr>
        <p:txBody>
          <a:bodyPr wrap="none" anchor="ctr"/>
          <a:lstStyle/>
          <a:p>
            <a:endParaRPr lang="pt-BR"/>
          </a:p>
        </p:txBody>
      </p:sp>
      <p:sp>
        <p:nvSpPr>
          <p:cNvPr id="24583" name="Oval 11"/>
          <p:cNvSpPr>
            <a:spLocks noChangeArrowheads="1"/>
          </p:cNvSpPr>
          <p:nvPr/>
        </p:nvSpPr>
        <p:spPr bwMode="auto">
          <a:xfrm>
            <a:off x="3059113" y="4005263"/>
            <a:ext cx="2016125" cy="504825"/>
          </a:xfrm>
          <a:prstGeom prst="ellipse">
            <a:avLst/>
          </a:prstGeom>
          <a:noFill/>
          <a:ln w="25400">
            <a:solidFill>
              <a:srgbClr val="FF0000"/>
            </a:solidFill>
            <a:round/>
            <a:headEnd/>
            <a:tailEnd/>
          </a:ln>
        </p:spPr>
        <p:txBody>
          <a:bodyPr wrap="none" anchor="ctr"/>
          <a:lstStyle/>
          <a:p>
            <a:endParaRPr lang="pt-BR"/>
          </a:p>
        </p:txBody>
      </p:sp>
      <p:sp>
        <p:nvSpPr>
          <p:cNvPr id="24584" name="Text Box 12"/>
          <p:cNvSpPr txBox="1">
            <a:spLocks noChangeArrowheads="1"/>
          </p:cNvSpPr>
          <p:nvPr/>
        </p:nvSpPr>
        <p:spPr bwMode="auto">
          <a:xfrm>
            <a:off x="4500563" y="260350"/>
            <a:ext cx="1152525" cy="336550"/>
          </a:xfrm>
          <a:prstGeom prst="rect">
            <a:avLst/>
          </a:prstGeom>
          <a:noFill/>
          <a:ln w="9525">
            <a:noFill/>
            <a:miter lim="800000"/>
            <a:headEnd/>
            <a:tailEnd/>
          </a:ln>
        </p:spPr>
        <p:txBody>
          <a:bodyPr>
            <a:spAutoFit/>
          </a:bodyPr>
          <a:lstStyle/>
          <a:p>
            <a:pPr>
              <a:spcBef>
                <a:spcPct val="50000"/>
              </a:spcBef>
            </a:pPr>
            <a:r>
              <a:rPr lang="pt-BR" b="1" i="1">
                <a:solidFill>
                  <a:srgbClr val="FF3300"/>
                </a:solidFill>
              </a:rPr>
              <a:t>p</a:t>
            </a:r>
            <a:r>
              <a:rPr lang="pt-BR" b="1">
                <a:solidFill>
                  <a:srgbClr val="FF3300"/>
                </a:solidFill>
              </a:rPr>
              <a:t>=0,229</a:t>
            </a:r>
          </a:p>
        </p:txBody>
      </p:sp>
      <p:sp>
        <p:nvSpPr>
          <p:cNvPr id="24585" name="Text Box 13"/>
          <p:cNvSpPr txBox="1">
            <a:spLocks noChangeArrowheads="1"/>
          </p:cNvSpPr>
          <p:nvPr/>
        </p:nvSpPr>
        <p:spPr bwMode="auto">
          <a:xfrm>
            <a:off x="4572000" y="3716338"/>
            <a:ext cx="1152525" cy="336550"/>
          </a:xfrm>
          <a:prstGeom prst="rect">
            <a:avLst/>
          </a:prstGeom>
          <a:noFill/>
          <a:ln w="9525">
            <a:noFill/>
            <a:miter lim="800000"/>
            <a:headEnd/>
            <a:tailEnd/>
          </a:ln>
        </p:spPr>
        <p:txBody>
          <a:bodyPr>
            <a:spAutoFit/>
          </a:bodyPr>
          <a:lstStyle/>
          <a:p>
            <a:pPr>
              <a:spcBef>
                <a:spcPct val="50000"/>
              </a:spcBef>
            </a:pPr>
            <a:r>
              <a:rPr lang="pt-BR" b="1" i="1">
                <a:solidFill>
                  <a:srgbClr val="FF3300"/>
                </a:solidFill>
              </a:rPr>
              <a:t>p</a:t>
            </a:r>
            <a:r>
              <a:rPr lang="pt-BR" b="1">
                <a:solidFill>
                  <a:srgbClr val="FF3300"/>
                </a:solidFill>
              </a:rPr>
              <a:t>=0,530</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611188" y="260350"/>
            <a:ext cx="6985000" cy="427038"/>
          </a:xfrm>
          <a:prstGeom prst="rect">
            <a:avLst/>
          </a:prstGeom>
          <a:noFill/>
          <a:ln w="9525">
            <a:noFill/>
            <a:miter lim="800000"/>
            <a:headEnd/>
            <a:tailEnd/>
          </a:ln>
        </p:spPr>
        <p:txBody>
          <a:bodyPr>
            <a:spAutoFit/>
          </a:bodyPr>
          <a:lstStyle/>
          <a:p>
            <a:pPr>
              <a:spcBef>
                <a:spcPct val="20000"/>
              </a:spcBef>
              <a:buClr>
                <a:schemeClr val="tx2"/>
              </a:buClr>
              <a:buSzPct val="70000"/>
              <a:buFont typeface="Wingdings" pitchFamily="2" charset="2"/>
              <a:buNone/>
            </a:pPr>
            <a:r>
              <a:rPr lang="pt-BR" sz="2200">
                <a:solidFill>
                  <a:srgbClr val="0066FF"/>
                </a:solidFill>
              </a:rPr>
              <a:t>2)</a:t>
            </a:r>
            <a:r>
              <a:rPr lang="pt-BR" sz="2200"/>
              <a:t> Verificando se as variâncias são iguais (teste F)</a:t>
            </a:r>
            <a:endParaRPr lang="en-US" sz="2200"/>
          </a:p>
        </p:txBody>
      </p:sp>
      <p:pic>
        <p:nvPicPr>
          <p:cNvPr id="25603" name="Picture 6"/>
          <p:cNvPicPr>
            <a:picLocks noChangeAspect="1" noChangeArrowheads="1"/>
          </p:cNvPicPr>
          <p:nvPr/>
        </p:nvPicPr>
        <p:blipFill>
          <a:blip r:embed="rId2" cstate="print"/>
          <a:srcRect/>
          <a:stretch>
            <a:fillRect/>
          </a:stretch>
        </p:blipFill>
        <p:spPr bwMode="auto">
          <a:xfrm>
            <a:off x="611188" y="836613"/>
            <a:ext cx="7546975" cy="5180012"/>
          </a:xfrm>
          <a:prstGeom prst="rect">
            <a:avLst/>
          </a:prstGeom>
          <a:noFill/>
          <a:ln w="9525">
            <a:solidFill>
              <a:schemeClr val="tx1"/>
            </a:solidFill>
            <a:miter lim="800000"/>
            <a:headEnd/>
            <a:tailEnd/>
          </a:ln>
        </p:spPr>
      </p:pic>
      <p:sp>
        <p:nvSpPr>
          <p:cNvPr id="25604" name="Oval 7"/>
          <p:cNvSpPr>
            <a:spLocks noChangeArrowheads="1"/>
          </p:cNvSpPr>
          <p:nvPr/>
        </p:nvSpPr>
        <p:spPr bwMode="auto">
          <a:xfrm>
            <a:off x="1258888" y="2781300"/>
            <a:ext cx="3673475" cy="1081088"/>
          </a:xfrm>
          <a:prstGeom prst="ellipse">
            <a:avLst/>
          </a:prstGeom>
          <a:noFill/>
          <a:ln w="25400">
            <a:solidFill>
              <a:srgbClr val="FF0000"/>
            </a:solidFill>
            <a:round/>
            <a:headEnd/>
            <a:tailEnd/>
          </a:ln>
        </p:spPr>
        <p:txBody>
          <a:bodyPr wrap="none" anchor="ctr"/>
          <a:lstStyle/>
          <a:p>
            <a:endParaRPr lang="pt-BR"/>
          </a:p>
        </p:txBody>
      </p:sp>
      <p:sp>
        <p:nvSpPr>
          <p:cNvPr id="25605" name="Text Box 8"/>
          <p:cNvSpPr txBox="1">
            <a:spLocks noChangeArrowheads="1"/>
          </p:cNvSpPr>
          <p:nvPr/>
        </p:nvSpPr>
        <p:spPr bwMode="auto">
          <a:xfrm>
            <a:off x="250825" y="3141663"/>
            <a:ext cx="1152525" cy="366712"/>
          </a:xfrm>
          <a:prstGeom prst="rect">
            <a:avLst/>
          </a:prstGeom>
          <a:noFill/>
          <a:ln w="9525">
            <a:noFill/>
            <a:miter lim="800000"/>
            <a:headEnd/>
            <a:tailEnd/>
          </a:ln>
        </p:spPr>
        <p:txBody>
          <a:bodyPr>
            <a:spAutoFit/>
          </a:bodyPr>
          <a:lstStyle/>
          <a:p>
            <a:pPr eaLnBrk="0" hangingPunct="0">
              <a:spcBef>
                <a:spcPct val="50000"/>
              </a:spcBef>
            </a:pPr>
            <a:endParaRPr lang="pt-BR" sz="1800"/>
          </a:p>
        </p:txBody>
      </p:sp>
      <p:sp>
        <p:nvSpPr>
          <p:cNvPr id="25606" name="Text Box 9"/>
          <p:cNvSpPr txBox="1">
            <a:spLocks noChangeArrowheads="1"/>
          </p:cNvSpPr>
          <p:nvPr/>
        </p:nvSpPr>
        <p:spPr bwMode="auto">
          <a:xfrm>
            <a:off x="1476375" y="6092825"/>
            <a:ext cx="5975350" cy="366713"/>
          </a:xfrm>
          <a:prstGeom prst="rect">
            <a:avLst/>
          </a:prstGeom>
          <a:noFill/>
          <a:ln w="9525">
            <a:noFill/>
            <a:miter lim="800000"/>
            <a:headEnd/>
            <a:tailEnd/>
          </a:ln>
        </p:spPr>
        <p:txBody>
          <a:bodyPr>
            <a:spAutoFit/>
          </a:bodyPr>
          <a:lstStyle/>
          <a:p>
            <a:pPr eaLnBrk="0" hangingPunct="0">
              <a:spcBef>
                <a:spcPct val="50000"/>
              </a:spcBef>
            </a:pPr>
            <a:r>
              <a:rPr lang="pt-BR" sz="1800">
                <a:solidFill>
                  <a:srgbClr val="0000FF"/>
                </a:solidFill>
                <a:sym typeface="Symbol" pitchFamily="18" charset="2"/>
              </a:rPr>
              <a:t>p &lt; 0,001 </a:t>
            </a:r>
            <a:r>
              <a:rPr lang="pt-BR" sz="1800">
                <a:sym typeface="Symbol" pitchFamily="18" charset="2"/>
              </a:rPr>
              <a:t> </a:t>
            </a:r>
            <a:r>
              <a:rPr lang="pt-BR" sz="1800" b="1">
                <a:solidFill>
                  <a:srgbClr val="0000FF"/>
                </a:solidFill>
                <a:sym typeface="Symbol" pitchFamily="18" charset="2"/>
              </a:rPr>
              <a:t>variâncias desiguais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611188" y="260350"/>
            <a:ext cx="6985000" cy="762000"/>
          </a:xfrm>
          <a:prstGeom prst="rect">
            <a:avLst/>
          </a:prstGeom>
          <a:noFill/>
          <a:ln w="9525">
            <a:noFill/>
            <a:miter lim="800000"/>
            <a:headEnd/>
            <a:tailEnd/>
          </a:ln>
        </p:spPr>
        <p:txBody>
          <a:bodyPr>
            <a:spAutoFit/>
          </a:bodyPr>
          <a:lstStyle/>
          <a:p>
            <a:pPr>
              <a:spcBef>
                <a:spcPct val="20000"/>
              </a:spcBef>
              <a:buClr>
                <a:schemeClr val="tx2"/>
              </a:buClr>
              <a:buSzPct val="70000"/>
              <a:buFont typeface="Wingdings" pitchFamily="2" charset="2"/>
              <a:buNone/>
            </a:pPr>
            <a:r>
              <a:rPr lang="pt-BR" sz="2200">
                <a:solidFill>
                  <a:srgbClr val="0066FF"/>
                </a:solidFill>
              </a:rPr>
              <a:t>3)</a:t>
            </a:r>
            <a:r>
              <a:rPr lang="pt-BR" sz="2200"/>
              <a:t> Resultados do teste t para 2 médias amostrais considerando variâncias desiguais</a:t>
            </a:r>
            <a:endParaRPr lang="en-US" sz="2200"/>
          </a:p>
        </p:txBody>
      </p:sp>
      <p:sp>
        <p:nvSpPr>
          <p:cNvPr id="26627" name="Text Box 5"/>
          <p:cNvSpPr txBox="1">
            <a:spLocks noChangeArrowheads="1"/>
          </p:cNvSpPr>
          <p:nvPr/>
        </p:nvSpPr>
        <p:spPr bwMode="auto">
          <a:xfrm>
            <a:off x="684213" y="1196975"/>
            <a:ext cx="7561262" cy="3035300"/>
          </a:xfrm>
          <a:prstGeom prst="rect">
            <a:avLst/>
          </a:prstGeom>
          <a:noFill/>
          <a:ln w="9525">
            <a:solidFill>
              <a:schemeClr val="tx1"/>
            </a:solidFill>
            <a:miter lim="800000"/>
            <a:headEnd/>
            <a:tailEnd/>
          </a:ln>
        </p:spPr>
        <p:txBody>
          <a:bodyPr>
            <a:spAutoFit/>
          </a:bodyPr>
          <a:lstStyle/>
          <a:p>
            <a:pPr eaLnBrk="0" hangingPunct="0"/>
            <a:r>
              <a:rPr lang="en-US" b="1"/>
              <a:t>Two-Sample T-Test and CI: t23; t25</a:t>
            </a:r>
          </a:p>
          <a:p>
            <a:pPr eaLnBrk="0" hangingPunct="0"/>
            <a:endParaRPr lang="en-US" b="1"/>
          </a:p>
          <a:p>
            <a:pPr eaLnBrk="0" hangingPunct="0"/>
            <a:r>
              <a:rPr lang="en-US"/>
              <a:t>Two-sample T for t23 vs t25</a:t>
            </a:r>
          </a:p>
          <a:p>
            <a:pPr eaLnBrk="0" hangingPunct="0"/>
            <a:endParaRPr lang="en-US"/>
          </a:p>
          <a:p>
            <a:pPr eaLnBrk="0" hangingPunct="0"/>
            <a:r>
              <a:rPr lang="en-US"/>
              <a:t>          N      Mean      StDev     SE Mean</a:t>
            </a:r>
          </a:p>
          <a:p>
            <a:pPr eaLnBrk="0" hangingPunct="0"/>
            <a:r>
              <a:rPr lang="en-US"/>
              <a:t>t23   100     25,00       2,02        0,20</a:t>
            </a:r>
          </a:p>
          <a:p>
            <a:pPr eaLnBrk="0" hangingPunct="0"/>
            <a:r>
              <a:rPr lang="en-US"/>
              <a:t>t25   100    18,766      0,889      0,089</a:t>
            </a:r>
          </a:p>
          <a:p>
            <a:pPr eaLnBrk="0" hangingPunct="0"/>
            <a:endParaRPr lang="en-US"/>
          </a:p>
          <a:p>
            <a:pPr eaLnBrk="0" hangingPunct="0"/>
            <a:r>
              <a:rPr lang="en-US"/>
              <a:t>Difference = mu t23 - mu t25</a:t>
            </a:r>
          </a:p>
          <a:p>
            <a:pPr eaLnBrk="0" hangingPunct="0"/>
            <a:r>
              <a:rPr lang="en-US"/>
              <a:t>Estimate for difference:  6,229</a:t>
            </a:r>
          </a:p>
          <a:p>
            <a:pPr eaLnBrk="0" hangingPunct="0"/>
            <a:r>
              <a:rPr lang="en-US" b="1">
                <a:solidFill>
                  <a:srgbClr val="0000FF"/>
                </a:solidFill>
              </a:rPr>
              <a:t>95% CI for difference: (5,794; 6,665)</a:t>
            </a:r>
          </a:p>
          <a:p>
            <a:pPr eaLnBrk="0" hangingPunct="0"/>
            <a:r>
              <a:rPr lang="en-US"/>
              <a:t>T-Test of difference = 0 (vs not =): T-Value = 28,27  P-Value = 0,000  DF = 136</a:t>
            </a:r>
          </a:p>
        </p:txBody>
      </p:sp>
      <p:sp>
        <p:nvSpPr>
          <p:cNvPr id="26628" name="Oval 6"/>
          <p:cNvSpPr>
            <a:spLocks noChangeArrowheads="1"/>
          </p:cNvSpPr>
          <p:nvPr/>
        </p:nvSpPr>
        <p:spPr bwMode="auto">
          <a:xfrm>
            <a:off x="3851275" y="3789363"/>
            <a:ext cx="3241675" cy="576262"/>
          </a:xfrm>
          <a:prstGeom prst="ellipse">
            <a:avLst/>
          </a:prstGeom>
          <a:noFill/>
          <a:ln w="25400">
            <a:solidFill>
              <a:srgbClr val="FF0000"/>
            </a:solidFill>
            <a:round/>
            <a:headEnd/>
            <a:tailEnd/>
          </a:ln>
        </p:spPr>
        <p:txBody>
          <a:bodyPr wrap="none" anchor="ctr"/>
          <a:lstStyle/>
          <a:p>
            <a:endParaRPr lang="pt-B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611188" y="260350"/>
            <a:ext cx="7416800" cy="2671763"/>
          </a:xfrm>
          <a:prstGeom prst="rect">
            <a:avLst/>
          </a:prstGeom>
          <a:noFill/>
          <a:ln w="9525">
            <a:noFill/>
            <a:miter lim="800000"/>
            <a:headEnd/>
            <a:tailEnd/>
          </a:ln>
        </p:spPr>
        <p:txBody>
          <a:bodyPr>
            <a:spAutoFit/>
          </a:bodyPr>
          <a:lstStyle/>
          <a:p>
            <a:pPr>
              <a:spcBef>
                <a:spcPct val="20000"/>
              </a:spcBef>
              <a:buClr>
                <a:schemeClr val="tx2"/>
              </a:buClr>
              <a:buSzPct val="70000"/>
              <a:buFont typeface="Wingdings" pitchFamily="2" charset="2"/>
              <a:buNone/>
            </a:pPr>
            <a:r>
              <a:rPr lang="pt-BR" sz="2200">
                <a:solidFill>
                  <a:srgbClr val="0066FF"/>
                </a:solidFill>
              </a:rPr>
              <a:t>4)</a:t>
            </a:r>
            <a:r>
              <a:rPr lang="pt-BR" sz="2200"/>
              <a:t> Decidir se rejeita ou não a hipótese nula:</a:t>
            </a:r>
          </a:p>
          <a:p>
            <a:pPr eaLnBrk="0" hangingPunct="0">
              <a:spcBef>
                <a:spcPct val="50000"/>
              </a:spcBef>
            </a:pPr>
            <a:r>
              <a:rPr lang="pt-BR" sz="2200">
                <a:solidFill>
                  <a:srgbClr val="0000FF"/>
                </a:solidFill>
              </a:rPr>
              <a:t>O valor de </a:t>
            </a:r>
            <a:r>
              <a:rPr lang="pt-BR" sz="2200" i="1">
                <a:solidFill>
                  <a:srgbClr val="0000FF"/>
                </a:solidFill>
              </a:rPr>
              <a:t>p</a:t>
            </a:r>
            <a:r>
              <a:rPr lang="pt-BR" sz="2200">
                <a:solidFill>
                  <a:srgbClr val="0000FF"/>
                </a:solidFill>
              </a:rPr>
              <a:t> é muito pequeno (</a:t>
            </a:r>
            <a:r>
              <a:rPr lang="pt-BR" sz="2200" i="1">
                <a:solidFill>
                  <a:srgbClr val="0000FF"/>
                </a:solidFill>
              </a:rPr>
              <a:t>p</a:t>
            </a:r>
            <a:r>
              <a:rPr lang="pt-BR" sz="2200">
                <a:solidFill>
                  <a:srgbClr val="0000FF"/>
                </a:solidFill>
              </a:rPr>
              <a:t>&lt;0,001), e, portanto, rejeitamos a hipótese nula de igualdade. Ou seja, os tempos médios de pré-muda para as temperaturas de 23</a:t>
            </a:r>
            <a:r>
              <a:rPr lang="en-US" sz="2200">
                <a:solidFill>
                  <a:srgbClr val="0000FF"/>
                </a:solidFill>
              </a:rPr>
              <a:t>°</a:t>
            </a:r>
            <a:r>
              <a:rPr lang="pt-BR" sz="2200">
                <a:solidFill>
                  <a:srgbClr val="0000FF"/>
                </a:solidFill>
              </a:rPr>
              <a:t>C e 25 </a:t>
            </a:r>
            <a:r>
              <a:rPr lang="en-US" sz="2200">
                <a:solidFill>
                  <a:srgbClr val="0000FF"/>
                </a:solidFill>
              </a:rPr>
              <a:t>°</a:t>
            </a:r>
            <a:r>
              <a:rPr lang="pt-BR" sz="2200">
                <a:solidFill>
                  <a:srgbClr val="0000FF"/>
                </a:solidFill>
              </a:rPr>
              <a:t>C são significativamente diferentes, com base nas informações dessas amostras.</a:t>
            </a:r>
            <a:endParaRPr lang="en-US" sz="2200">
              <a:solidFill>
                <a:srgbClr val="0000FF"/>
              </a:solidFill>
            </a:endParaRPr>
          </a:p>
          <a:p>
            <a:pPr>
              <a:spcBef>
                <a:spcPct val="20000"/>
              </a:spcBef>
              <a:buClr>
                <a:schemeClr val="tx2"/>
              </a:buClr>
              <a:buSzPct val="70000"/>
              <a:buFont typeface="Wingdings" pitchFamily="2" charset="2"/>
              <a:buNone/>
            </a:pPr>
            <a:endParaRPr lang="en-US" sz="2200">
              <a:solidFill>
                <a:srgbClr val="0000FF"/>
              </a:solidFill>
            </a:endParaRPr>
          </a:p>
        </p:txBody>
      </p:sp>
      <p:pic>
        <p:nvPicPr>
          <p:cNvPr id="27651" name="Picture 5"/>
          <p:cNvPicPr>
            <a:picLocks noChangeAspect="1" noChangeArrowheads="1"/>
          </p:cNvPicPr>
          <p:nvPr/>
        </p:nvPicPr>
        <p:blipFill>
          <a:blip r:embed="rId2" cstate="print"/>
          <a:srcRect/>
          <a:stretch>
            <a:fillRect/>
          </a:stretch>
        </p:blipFill>
        <p:spPr bwMode="auto">
          <a:xfrm>
            <a:off x="1476375" y="2492375"/>
            <a:ext cx="6035675" cy="4141788"/>
          </a:xfrm>
          <a:prstGeom prst="rect">
            <a:avLst/>
          </a:prstGeom>
          <a:noFill/>
          <a:ln w="9525">
            <a:solidFill>
              <a:schemeClr val="tx1"/>
            </a:solid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pt-BR" smtClean="0"/>
              <a:t>Teste </a:t>
            </a:r>
            <a:r>
              <a:rPr lang="pt-BR" i="1" smtClean="0"/>
              <a:t>t</a:t>
            </a:r>
            <a:r>
              <a:rPr lang="pt-BR" smtClean="0"/>
              <a:t> pareado</a:t>
            </a:r>
            <a:endParaRPr lang="en-US" smtClean="0"/>
          </a:p>
        </p:txBody>
      </p:sp>
      <p:sp>
        <p:nvSpPr>
          <p:cNvPr id="28675" name="Rectangle 3"/>
          <p:cNvSpPr>
            <a:spLocks noGrp="1" noChangeArrowheads="1"/>
          </p:cNvSpPr>
          <p:nvPr>
            <p:ph type="body" idx="1"/>
          </p:nvPr>
        </p:nvSpPr>
        <p:spPr>
          <a:xfrm>
            <a:off x="457200" y="1719263"/>
            <a:ext cx="8229600" cy="4878387"/>
          </a:xfrm>
        </p:spPr>
        <p:txBody>
          <a:bodyPr/>
          <a:lstStyle/>
          <a:p>
            <a:pPr eaLnBrk="1" hangingPunct="1">
              <a:lnSpc>
                <a:spcPct val="90000"/>
              </a:lnSpc>
            </a:pPr>
            <a:r>
              <a:rPr lang="pt-BR" sz="2100" dirty="0" smtClean="0"/>
              <a:t>O teste </a:t>
            </a:r>
            <a:r>
              <a:rPr lang="pt-BR" sz="2100" i="1" dirty="0" smtClean="0"/>
              <a:t>t</a:t>
            </a:r>
            <a:r>
              <a:rPr lang="pt-BR" sz="2100" dirty="0" smtClean="0"/>
              <a:t> pareado é utilizado quando selecionamos duas amostras com observações </a:t>
            </a:r>
            <a:r>
              <a:rPr lang="pt-BR" sz="2100" b="1" dirty="0" smtClean="0"/>
              <a:t>dependentes</a:t>
            </a:r>
            <a:r>
              <a:rPr lang="pt-BR" sz="2100" dirty="0" smtClean="0"/>
              <a:t> ou </a:t>
            </a:r>
            <a:r>
              <a:rPr lang="pt-BR" sz="2100" b="1" dirty="0" smtClean="0"/>
              <a:t>pareadas</a:t>
            </a:r>
            <a:r>
              <a:rPr lang="pt-BR" sz="2100" dirty="0" smtClean="0"/>
              <a:t>.</a:t>
            </a:r>
          </a:p>
          <a:p>
            <a:pPr lvl="1" eaLnBrk="1" hangingPunct="1">
              <a:lnSpc>
                <a:spcPct val="90000"/>
              </a:lnSpc>
            </a:pPr>
            <a:r>
              <a:rPr lang="pt-BR" sz="2000" dirty="0" err="1" smtClean="0"/>
              <a:t>auto-pareamento</a:t>
            </a:r>
            <a:r>
              <a:rPr lang="pt-BR" sz="2000" dirty="0" smtClean="0"/>
              <a:t>: cada animal selecionado da população é seu próprio controle;</a:t>
            </a:r>
          </a:p>
          <a:p>
            <a:pPr lvl="1" eaLnBrk="1" hangingPunct="1">
              <a:lnSpc>
                <a:spcPct val="90000"/>
              </a:lnSpc>
            </a:pPr>
            <a:r>
              <a:rPr lang="pt-BR" sz="2000" dirty="0" smtClean="0"/>
              <a:t>pareamento natural (filhotes da mesma ninhada, gêmeos);</a:t>
            </a:r>
          </a:p>
          <a:p>
            <a:pPr lvl="1" eaLnBrk="1" hangingPunct="1">
              <a:lnSpc>
                <a:spcPct val="90000"/>
              </a:lnSpc>
            </a:pPr>
            <a:r>
              <a:rPr lang="pt-BR" sz="2000" dirty="0" smtClean="0"/>
              <a:t>pareamento de animais idênticos.</a:t>
            </a:r>
          </a:p>
          <a:p>
            <a:pPr lvl="1" eaLnBrk="1" hangingPunct="1">
              <a:lnSpc>
                <a:spcPct val="90000"/>
              </a:lnSpc>
              <a:buFont typeface="Wingdings" pitchFamily="2" charset="2"/>
              <a:buNone/>
            </a:pPr>
            <a:endParaRPr lang="pt-BR" sz="2000" dirty="0" smtClean="0"/>
          </a:p>
          <a:p>
            <a:pPr eaLnBrk="1" hangingPunct="1">
              <a:lnSpc>
                <a:spcPct val="90000"/>
              </a:lnSpc>
            </a:pPr>
            <a:r>
              <a:rPr lang="pt-BR" sz="2100" dirty="0" smtClean="0"/>
              <a:t>É baseado na hipótese de que diferenças entre pares de observações se distribuem de forma aproximadamente Normal, embora as observações originais nos grupos possam não apresentar distribuição Normal. </a:t>
            </a:r>
          </a:p>
          <a:p>
            <a:pPr lvl="1" eaLnBrk="1" hangingPunct="1">
              <a:lnSpc>
                <a:spcPct val="90000"/>
              </a:lnSpc>
            </a:pPr>
            <a:r>
              <a:rPr lang="pt-BR" sz="2000" dirty="0" smtClean="0"/>
              <a:t>Porém, nos casos em que se suspeita que as diferenças não sigam a Normal, podem ser utilizados: transformação dos dados; teste </a:t>
            </a:r>
            <a:r>
              <a:rPr lang="pt-BR" sz="2000" dirty="0" err="1" smtClean="0"/>
              <a:t>não-paramétrico</a:t>
            </a:r>
            <a:r>
              <a:rPr lang="pt-BR" sz="2000" dirty="0" smtClean="0"/>
              <a:t>.  </a:t>
            </a:r>
          </a:p>
          <a:p>
            <a:pPr lvl="1" eaLnBrk="1" hangingPunct="1">
              <a:lnSpc>
                <a:spcPct val="90000"/>
              </a:lnSpc>
            </a:pPr>
            <a:r>
              <a:rPr lang="pt-BR" sz="2000" dirty="0" smtClean="0"/>
              <a:t>Para validar esta premissa, é possível testar a normalidade das amostras separadamente, ao invés de testar as diferenças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endParaRPr lang="pt-BR" smtClean="0"/>
          </a:p>
        </p:txBody>
      </p:sp>
      <p:pic>
        <p:nvPicPr>
          <p:cNvPr id="11267" name="Picture 5" descr="flux_2amostras"/>
          <p:cNvPicPr>
            <a:picLocks noChangeAspect="1" noChangeArrowheads="1"/>
          </p:cNvPicPr>
          <p:nvPr/>
        </p:nvPicPr>
        <p:blipFill>
          <a:blip r:embed="rId2" cstate="print"/>
          <a:srcRect/>
          <a:stretch>
            <a:fillRect/>
          </a:stretch>
        </p:blipFill>
        <p:spPr bwMode="auto">
          <a:xfrm>
            <a:off x="258763" y="247650"/>
            <a:ext cx="8748712" cy="5341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pt-BR" smtClean="0"/>
              <a:t>Exemplo (teste </a:t>
            </a:r>
            <a:r>
              <a:rPr lang="pt-BR" i="1" smtClean="0"/>
              <a:t>t</a:t>
            </a:r>
            <a:r>
              <a:rPr lang="pt-BR" smtClean="0"/>
              <a:t> pareado)</a:t>
            </a:r>
            <a:endParaRPr lang="en-US" smtClean="0"/>
          </a:p>
        </p:txBody>
      </p:sp>
      <p:sp>
        <p:nvSpPr>
          <p:cNvPr id="29699" name="Rectangle 3"/>
          <p:cNvSpPr>
            <a:spLocks noGrp="1" noChangeArrowheads="1"/>
          </p:cNvSpPr>
          <p:nvPr>
            <p:ph type="body" idx="1"/>
          </p:nvPr>
        </p:nvSpPr>
        <p:spPr/>
        <p:txBody>
          <a:bodyPr/>
          <a:lstStyle/>
          <a:p>
            <a:pPr eaLnBrk="1" hangingPunct="1"/>
            <a:r>
              <a:rPr lang="pt-BR" sz="2600" dirty="0" smtClean="0"/>
              <a:t>Um grupo de pesquisadores (Nelson </a:t>
            </a:r>
            <a:r>
              <a:rPr lang="pt-BR" sz="2600" i="1" dirty="0" smtClean="0"/>
              <a:t>et al.</a:t>
            </a:r>
            <a:r>
              <a:rPr lang="pt-BR" sz="2600" dirty="0" smtClean="0"/>
              <a:t>, 1998) fez uma comparação de duas diferentes dietas em 11 cães diabéticos, medindo o nível sérico de glicose como uma variável indicadora da qualidade do controle de diabetes. As dietas ou continham fibra pouco insolúvel (LF) ou fibra altamente insolúvel (HF). Os cães foram alocados de modo aleatório para receber uma das dietas primeiro.</a:t>
            </a:r>
          </a:p>
          <a:p>
            <a:pPr eaLnBrk="1" hangingPunct="1"/>
            <a:r>
              <a:rPr lang="pt-BR" sz="2600" dirty="0" smtClean="0"/>
              <a:t>Esse tipo de delineamento é conhecido como “</a:t>
            </a:r>
            <a:r>
              <a:rPr lang="pt-BR" sz="2600" dirty="0" err="1" smtClean="0"/>
              <a:t>cross-over</a:t>
            </a:r>
            <a:r>
              <a:rPr lang="pt-BR" sz="2600" dirty="0" smtClean="0"/>
              <a:t>” (</a:t>
            </a:r>
            <a:r>
              <a:rPr lang="pt-BR" sz="2600" i="1" dirty="0" err="1" smtClean="0"/>
              <a:t>randomized</a:t>
            </a:r>
            <a:r>
              <a:rPr lang="pt-BR" sz="2600" i="1" dirty="0" smtClean="0"/>
              <a:t> </a:t>
            </a:r>
            <a:r>
              <a:rPr lang="pt-BR" sz="2600" i="1" dirty="0" err="1" smtClean="0"/>
              <a:t>cross-over</a:t>
            </a:r>
            <a:r>
              <a:rPr lang="pt-BR" sz="2600" i="1" dirty="0" smtClean="0"/>
              <a:t> </a:t>
            </a:r>
            <a:r>
              <a:rPr lang="pt-BR" sz="2600" i="1" dirty="0" err="1" smtClean="0"/>
              <a:t>trial</a:t>
            </a:r>
            <a:r>
              <a:rPr lang="pt-BR" sz="2600" dirty="0" smtClean="0"/>
              <a:t>).</a:t>
            </a:r>
            <a:endParaRPr lang="en-US" sz="26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ChangeArrowheads="1"/>
          </p:cNvSpPr>
          <p:nvPr/>
        </p:nvSpPr>
        <p:spPr bwMode="auto">
          <a:xfrm>
            <a:off x="395288" y="549275"/>
            <a:ext cx="6923087" cy="2881313"/>
          </a:xfrm>
          <a:prstGeom prst="rect">
            <a:avLst/>
          </a:prstGeom>
          <a:noFill/>
          <a:ln w="9525">
            <a:noFill/>
            <a:miter lim="800000"/>
            <a:headEnd/>
            <a:tailEnd/>
          </a:ln>
        </p:spPr>
        <p:txBody>
          <a:bodyPr/>
          <a:lstStyle/>
          <a:p>
            <a:pPr marL="342900" indent="-342900">
              <a:spcBef>
                <a:spcPct val="20000"/>
              </a:spcBef>
              <a:buClr>
                <a:schemeClr val="tx2"/>
              </a:buClr>
              <a:buSzPct val="70000"/>
              <a:buFont typeface="Wingdings" pitchFamily="2" charset="2"/>
              <a:buNone/>
            </a:pPr>
            <a:r>
              <a:rPr lang="pt-BR" sz="2600">
                <a:solidFill>
                  <a:srgbClr val="0066FF"/>
                </a:solidFill>
              </a:rPr>
              <a:t>1)</a:t>
            </a:r>
            <a:r>
              <a:rPr lang="pt-BR" sz="2600"/>
              <a:t> Estabelecer as hipóteses do teste</a:t>
            </a:r>
          </a:p>
          <a:p>
            <a:pPr marL="342900" indent="-342900">
              <a:spcBef>
                <a:spcPct val="20000"/>
              </a:spcBef>
              <a:buClr>
                <a:schemeClr val="tx2"/>
              </a:buClr>
              <a:buSzPct val="70000"/>
              <a:buFont typeface="Wingdings" pitchFamily="2" charset="2"/>
              <a:buChar char="l"/>
            </a:pPr>
            <a:r>
              <a:rPr lang="pt-BR" sz="2600"/>
              <a:t>Hipótese nula: a diferença média do nível de glicose (em mmol/l) entre as duas dietas é zero</a:t>
            </a:r>
          </a:p>
          <a:p>
            <a:pPr marL="342900" indent="-342900">
              <a:spcBef>
                <a:spcPct val="20000"/>
              </a:spcBef>
              <a:buClr>
                <a:schemeClr val="tx2"/>
              </a:buClr>
              <a:buSzPct val="70000"/>
              <a:buFont typeface="Wingdings" pitchFamily="2" charset="2"/>
              <a:buChar char="l"/>
            </a:pPr>
            <a:r>
              <a:rPr lang="pt-BR" sz="2600"/>
              <a:t> Hipótese alternativa: a diferença média não é zero</a:t>
            </a:r>
            <a:endParaRPr lang="en-US" sz="2600"/>
          </a:p>
        </p:txBody>
      </p:sp>
      <p:graphicFrame>
        <p:nvGraphicFramePr>
          <p:cNvPr id="6146" name="Object 5"/>
          <p:cNvGraphicFramePr>
            <a:graphicFrameLocks noChangeAspect="1"/>
          </p:cNvGraphicFramePr>
          <p:nvPr/>
        </p:nvGraphicFramePr>
        <p:xfrm>
          <a:off x="1328738" y="3429000"/>
          <a:ext cx="5283200" cy="1146175"/>
        </p:xfrm>
        <a:graphic>
          <a:graphicData uri="http://schemas.openxmlformats.org/presentationml/2006/ole">
            <p:oleObj spid="_x0000_s6146" name="Equação" r:id="rId3" imgW="2108160" imgH="457200" progId="Equation.3">
              <p:embed/>
            </p:oleObj>
          </a:graphicData>
        </a:graphic>
      </p:graphicFrame>
      <p:sp>
        <p:nvSpPr>
          <p:cNvPr id="6148" name="Text Box 1"/>
          <p:cNvSpPr txBox="1">
            <a:spLocks noChangeArrowheads="1"/>
          </p:cNvSpPr>
          <p:nvPr/>
        </p:nvSpPr>
        <p:spPr bwMode="auto">
          <a:xfrm>
            <a:off x="900113" y="5157788"/>
            <a:ext cx="6335712" cy="488950"/>
          </a:xfrm>
          <a:prstGeom prst="rect">
            <a:avLst/>
          </a:prstGeom>
          <a:noFill/>
          <a:ln w="9525">
            <a:noFill/>
            <a:miter lim="800000"/>
            <a:headEnd/>
            <a:tailEnd/>
          </a:ln>
        </p:spPr>
        <p:txBody>
          <a:bodyPr>
            <a:spAutoFit/>
          </a:bodyPr>
          <a:lstStyle/>
          <a:p>
            <a:pPr>
              <a:spcBef>
                <a:spcPct val="50000"/>
              </a:spcBef>
            </a:pPr>
            <a:r>
              <a:rPr lang="pt-BR" sz="2600"/>
              <a:t>onde o índice </a:t>
            </a:r>
            <a:r>
              <a:rPr lang="pt-BR" sz="2600" i="1">
                <a:latin typeface="Times New Roman" pitchFamily="18" charset="0"/>
              </a:rPr>
              <a:t>d</a:t>
            </a:r>
            <a:r>
              <a:rPr lang="pt-BR" sz="2600"/>
              <a:t> significa </a:t>
            </a:r>
            <a:r>
              <a:rPr lang="pt-BR" sz="2600" i="1"/>
              <a:t>diferença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4"/>
          <p:cNvSpPr txBox="1">
            <a:spLocks noChangeArrowheads="1"/>
          </p:cNvSpPr>
          <p:nvPr/>
        </p:nvSpPr>
        <p:spPr bwMode="auto">
          <a:xfrm>
            <a:off x="611188" y="333375"/>
            <a:ext cx="7200900" cy="762000"/>
          </a:xfrm>
          <a:prstGeom prst="rect">
            <a:avLst/>
          </a:prstGeom>
          <a:noFill/>
          <a:ln w="9525">
            <a:noFill/>
            <a:miter lim="800000"/>
            <a:headEnd/>
            <a:tailEnd/>
          </a:ln>
        </p:spPr>
        <p:txBody>
          <a:bodyPr>
            <a:spAutoFit/>
          </a:bodyPr>
          <a:lstStyle/>
          <a:p>
            <a:pPr>
              <a:spcBef>
                <a:spcPct val="50000"/>
              </a:spcBef>
            </a:pPr>
            <a:r>
              <a:rPr lang="pt-BR" sz="2200">
                <a:solidFill>
                  <a:srgbClr val="0066FF"/>
                </a:solidFill>
              </a:rPr>
              <a:t>2)</a:t>
            </a:r>
            <a:r>
              <a:rPr lang="pt-BR" sz="2200"/>
              <a:t> Observar um </a:t>
            </a:r>
            <a:r>
              <a:rPr lang="pt-BR" sz="2200" b="1">
                <a:solidFill>
                  <a:srgbClr val="FF3300"/>
                </a:solidFill>
              </a:rPr>
              <a:t>gráfico</a:t>
            </a:r>
            <a:r>
              <a:rPr lang="pt-BR" sz="2200"/>
              <a:t> (por exemplo, diagrama de pontos) dos dois grupos que estão sendo comparados.</a:t>
            </a:r>
            <a:endParaRPr lang="en-US" sz="2200"/>
          </a:p>
        </p:txBody>
      </p:sp>
      <p:pic>
        <p:nvPicPr>
          <p:cNvPr id="30723" name="Picture 0"/>
          <p:cNvPicPr>
            <a:picLocks noChangeAspect="1" noChangeArrowheads="1"/>
          </p:cNvPicPr>
          <p:nvPr/>
        </p:nvPicPr>
        <p:blipFill>
          <a:blip r:embed="rId2" cstate="print"/>
          <a:srcRect/>
          <a:stretch>
            <a:fillRect/>
          </a:stretch>
        </p:blipFill>
        <p:spPr bwMode="auto">
          <a:xfrm>
            <a:off x="971550" y="1341438"/>
            <a:ext cx="6902450" cy="5102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4"/>
          <p:cNvPicPr>
            <a:picLocks noChangeAspect="1" noChangeArrowheads="1"/>
          </p:cNvPicPr>
          <p:nvPr/>
        </p:nvPicPr>
        <p:blipFill>
          <a:blip r:embed="rId2" cstate="print"/>
          <a:srcRect/>
          <a:stretch>
            <a:fillRect/>
          </a:stretch>
        </p:blipFill>
        <p:spPr bwMode="auto">
          <a:xfrm>
            <a:off x="468313" y="981075"/>
            <a:ext cx="7694612" cy="5278438"/>
          </a:xfrm>
          <a:prstGeom prst="rect">
            <a:avLst/>
          </a:prstGeom>
          <a:noFill/>
          <a:ln w="9525">
            <a:noFill/>
            <a:miter lim="800000"/>
            <a:headEnd/>
            <a:tailEnd/>
          </a:ln>
        </p:spPr>
      </p:pic>
      <p:sp>
        <p:nvSpPr>
          <p:cNvPr id="31747" name="Text Box 5"/>
          <p:cNvSpPr txBox="1">
            <a:spLocks noChangeArrowheads="1"/>
          </p:cNvSpPr>
          <p:nvPr/>
        </p:nvSpPr>
        <p:spPr bwMode="auto">
          <a:xfrm>
            <a:off x="1042988" y="260350"/>
            <a:ext cx="6121400" cy="762000"/>
          </a:xfrm>
          <a:prstGeom prst="rect">
            <a:avLst/>
          </a:prstGeom>
          <a:noFill/>
          <a:ln w="9525">
            <a:noFill/>
            <a:miter lim="800000"/>
            <a:headEnd/>
            <a:tailEnd/>
          </a:ln>
        </p:spPr>
        <p:txBody>
          <a:bodyPr>
            <a:spAutoFit/>
          </a:bodyPr>
          <a:lstStyle/>
          <a:p>
            <a:pPr eaLnBrk="0" hangingPunct="0">
              <a:spcBef>
                <a:spcPct val="50000"/>
              </a:spcBef>
            </a:pPr>
            <a:r>
              <a:rPr lang="pt-BR" sz="2200" b="1"/>
              <a:t>Boxplot da diferença de nível de glicose nas duas dietas</a:t>
            </a:r>
            <a:endParaRPr lang="en-US" sz="2200" b="1"/>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Checando a premissa</a:t>
            </a:r>
            <a:endParaRPr lang="pt-BR" dirty="0"/>
          </a:p>
        </p:txBody>
      </p:sp>
      <p:sp>
        <p:nvSpPr>
          <p:cNvPr id="3" name="Espaço Reservado para Conteúdo 2"/>
          <p:cNvSpPr>
            <a:spLocks noGrp="1"/>
          </p:cNvSpPr>
          <p:nvPr>
            <p:ph idx="1"/>
          </p:nvPr>
        </p:nvSpPr>
        <p:spPr/>
        <p:txBody>
          <a:bodyPr/>
          <a:lstStyle/>
          <a:p>
            <a:r>
              <a:rPr lang="pt-BR" dirty="0" smtClean="0"/>
              <a:t>Teste de normalidade das diferenças:</a:t>
            </a:r>
            <a:endParaRPr lang="pt-BR" dirty="0"/>
          </a:p>
        </p:txBody>
      </p:sp>
      <p:pic>
        <p:nvPicPr>
          <p:cNvPr id="4" name="Imagem 3" descr="summary_dif_LF_HF.png"/>
          <p:cNvPicPr>
            <a:picLocks noChangeAspect="1"/>
          </p:cNvPicPr>
          <p:nvPr/>
        </p:nvPicPr>
        <p:blipFill>
          <a:blip r:embed="rId2" cstate="print"/>
          <a:stretch>
            <a:fillRect/>
          </a:stretch>
        </p:blipFill>
        <p:spPr>
          <a:xfrm>
            <a:off x="395536" y="2276871"/>
            <a:ext cx="4680520" cy="3454669"/>
          </a:xfrm>
          <a:prstGeom prst="rect">
            <a:avLst/>
          </a:prstGeom>
        </p:spPr>
      </p:pic>
      <p:sp>
        <p:nvSpPr>
          <p:cNvPr id="5" name="Elipse 4"/>
          <p:cNvSpPr/>
          <p:nvPr/>
        </p:nvSpPr>
        <p:spPr>
          <a:xfrm>
            <a:off x="4283968" y="2636912"/>
            <a:ext cx="576064" cy="28803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CaixaDeTexto 5"/>
          <p:cNvSpPr txBox="1"/>
          <p:nvPr/>
        </p:nvSpPr>
        <p:spPr>
          <a:xfrm>
            <a:off x="5436096" y="2852936"/>
            <a:ext cx="1065805" cy="338554"/>
          </a:xfrm>
          <a:prstGeom prst="rect">
            <a:avLst/>
          </a:prstGeom>
          <a:noFill/>
        </p:spPr>
        <p:txBody>
          <a:bodyPr wrap="none" rtlCol="0">
            <a:spAutoFit/>
          </a:bodyPr>
          <a:lstStyle/>
          <a:p>
            <a:r>
              <a:rPr lang="pt-BR" dirty="0" smtClean="0"/>
              <a:t>P = 0,928</a:t>
            </a:r>
            <a:endParaRPr lang="pt-B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Checando a premissa</a:t>
            </a:r>
            <a:endParaRPr lang="pt-BR" dirty="0"/>
          </a:p>
        </p:txBody>
      </p:sp>
      <p:sp>
        <p:nvSpPr>
          <p:cNvPr id="3" name="Espaço Reservado para Conteúdo 2"/>
          <p:cNvSpPr>
            <a:spLocks noGrp="1"/>
          </p:cNvSpPr>
          <p:nvPr>
            <p:ph idx="1"/>
          </p:nvPr>
        </p:nvSpPr>
        <p:spPr/>
        <p:txBody>
          <a:bodyPr/>
          <a:lstStyle/>
          <a:p>
            <a:r>
              <a:rPr lang="pt-BR" dirty="0" smtClean="0"/>
              <a:t>Alternativamente, e mais simples, teste de normalidade de cada amostra:</a:t>
            </a:r>
            <a:endParaRPr lang="pt-BR" dirty="0"/>
          </a:p>
        </p:txBody>
      </p:sp>
      <p:pic>
        <p:nvPicPr>
          <p:cNvPr id="7" name="Imagem 6" descr="summary_LF.png"/>
          <p:cNvPicPr>
            <a:picLocks noChangeAspect="1"/>
          </p:cNvPicPr>
          <p:nvPr/>
        </p:nvPicPr>
        <p:blipFill>
          <a:blip r:embed="rId2" cstate="print"/>
          <a:stretch>
            <a:fillRect/>
          </a:stretch>
        </p:blipFill>
        <p:spPr>
          <a:xfrm>
            <a:off x="467544" y="2708920"/>
            <a:ext cx="2991768" cy="2222799"/>
          </a:xfrm>
          <a:prstGeom prst="rect">
            <a:avLst/>
          </a:prstGeom>
        </p:spPr>
      </p:pic>
      <p:pic>
        <p:nvPicPr>
          <p:cNvPr id="8" name="Imagem 7" descr="summary_HF.png"/>
          <p:cNvPicPr>
            <a:picLocks noChangeAspect="1"/>
          </p:cNvPicPr>
          <p:nvPr/>
        </p:nvPicPr>
        <p:blipFill>
          <a:blip r:embed="rId3" cstate="print"/>
          <a:stretch>
            <a:fillRect/>
          </a:stretch>
        </p:blipFill>
        <p:spPr>
          <a:xfrm>
            <a:off x="4932040" y="2708920"/>
            <a:ext cx="2960311" cy="2233147"/>
          </a:xfrm>
          <a:prstGeom prst="rect">
            <a:avLst/>
          </a:prstGeom>
        </p:spPr>
      </p:pic>
      <p:sp>
        <p:nvSpPr>
          <p:cNvPr id="9" name="Elipse 8"/>
          <p:cNvSpPr/>
          <p:nvPr/>
        </p:nvSpPr>
        <p:spPr>
          <a:xfrm>
            <a:off x="7380312" y="2924944"/>
            <a:ext cx="432048" cy="2160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Elipse 9"/>
          <p:cNvSpPr/>
          <p:nvPr/>
        </p:nvSpPr>
        <p:spPr>
          <a:xfrm>
            <a:off x="2987824" y="2924944"/>
            <a:ext cx="360040" cy="21602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CaixaDeTexto 10"/>
          <p:cNvSpPr txBox="1"/>
          <p:nvPr/>
        </p:nvSpPr>
        <p:spPr>
          <a:xfrm>
            <a:off x="7956376" y="2852936"/>
            <a:ext cx="1065805" cy="338554"/>
          </a:xfrm>
          <a:prstGeom prst="rect">
            <a:avLst/>
          </a:prstGeom>
          <a:noFill/>
        </p:spPr>
        <p:txBody>
          <a:bodyPr wrap="none" rtlCol="0">
            <a:spAutoFit/>
          </a:bodyPr>
          <a:lstStyle/>
          <a:p>
            <a:r>
              <a:rPr lang="pt-BR" dirty="0" smtClean="0"/>
              <a:t>P = 0,262</a:t>
            </a:r>
            <a:endParaRPr lang="pt-BR" dirty="0"/>
          </a:p>
        </p:txBody>
      </p:sp>
      <p:sp>
        <p:nvSpPr>
          <p:cNvPr id="12" name="CaixaDeTexto 11"/>
          <p:cNvSpPr txBox="1"/>
          <p:nvPr/>
        </p:nvSpPr>
        <p:spPr>
          <a:xfrm>
            <a:off x="3419872" y="2852936"/>
            <a:ext cx="1065805" cy="338554"/>
          </a:xfrm>
          <a:prstGeom prst="rect">
            <a:avLst/>
          </a:prstGeom>
          <a:noFill/>
        </p:spPr>
        <p:txBody>
          <a:bodyPr wrap="none" rtlCol="0">
            <a:spAutoFit/>
          </a:bodyPr>
          <a:lstStyle/>
          <a:p>
            <a:r>
              <a:rPr lang="pt-BR" dirty="0" smtClean="0"/>
              <a:t>P = 0,390</a:t>
            </a:r>
            <a:endParaRPr lang="pt-BR" dirty="0"/>
          </a:p>
        </p:txBody>
      </p:sp>
      <p:sp>
        <p:nvSpPr>
          <p:cNvPr id="13" name="CaixaDeTexto 12"/>
          <p:cNvSpPr txBox="1"/>
          <p:nvPr/>
        </p:nvSpPr>
        <p:spPr>
          <a:xfrm>
            <a:off x="2195736" y="5589240"/>
            <a:ext cx="4392549" cy="338554"/>
          </a:xfrm>
          <a:prstGeom prst="rect">
            <a:avLst/>
          </a:prstGeom>
          <a:noFill/>
        </p:spPr>
        <p:txBody>
          <a:bodyPr wrap="none" rtlCol="0">
            <a:spAutoFit/>
          </a:bodyPr>
          <a:lstStyle/>
          <a:p>
            <a:r>
              <a:rPr lang="pt-BR" dirty="0" smtClean="0"/>
              <a:t>Ambas amostras possuem distribuição normal</a:t>
            </a:r>
            <a:endParaRPr lang="pt-B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4"/>
          <p:cNvSpPr txBox="1">
            <a:spLocks noChangeArrowheads="1"/>
          </p:cNvSpPr>
          <p:nvPr/>
        </p:nvSpPr>
        <p:spPr bwMode="auto">
          <a:xfrm>
            <a:off x="611188" y="333375"/>
            <a:ext cx="4321175" cy="427038"/>
          </a:xfrm>
          <a:prstGeom prst="rect">
            <a:avLst/>
          </a:prstGeom>
          <a:noFill/>
          <a:ln w="9525">
            <a:noFill/>
            <a:miter lim="800000"/>
            <a:headEnd/>
            <a:tailEnd/>
          </a:ln>
        </p:spPr>
        <p:txBody>
          <a:bodyPr>
            <a:spAutoFit/>
          </a:bodyPr>
          <a:lstStyle/>
          <a:p>
            <a:pPr>
              <a:spcBef>
                <a:spcPct val="50000"/>
              </a:spcBef>
            </a:pPr>
            <a:r>
              <a:rPr lang="pt-BR" sz="2200">
                <a:solidFill>
                  <a:srgbClr val="0066FF"/>
                </a:solidFill>
              </a:rPr>
              <a:t>3)</a:t>
            </a:r>
            <a:r>
              <a:rPr lang="pt-BR" sz="2200"/>
              <a:t> Calcular a estatística do teste:</a:t>
            </a:r>
            <a:endParaRPr lang="en-US" sz="2200"/>
          </a:p>
        </p:txBody>
      </p:sp>
      <p:graphicFrame>
        <p:nvGraphicFramePr>
          <p:cNvPr id="7170" name="Object 5"/>
          <p:cNvGraphicFramePr>
            <a:graphicFrameLocks noChangeAspect="1"/>
          </p:cNvGraphicFramePr>
          <p:nvPr/>
        </p:nvGraphicFramePr>
        <p:xfrm>
          <a:off x="1908175" y="908050"/>
          <a:ext cx="4271963" cy="1908175"/>
        </p:xfrm>
        <a:graphic>
          <a:graphicData uri="http://schemas.openxmlformats.org/presentationml/2006/ole">
            <p:oleObj spid="_x0000_s7170" name="Equação" r:id="rId3" imgW="2133360" imgH="952200" progId="Equation.3">
              <p:embed/>
            </p:oleObj>
          </a:graphicData>
        </a:graphic>
      </p:graphicFrame>
      <p:sp>
        <p:nvSpPr>
          <p:cNvPr id="7172" name="Text Box 8"/>
          <p:cNvSpPr txBox="1">
            <a:spLocks noChangeArrowheads="1"/>
          </p:cNvSpPr>
          <p:nvPr/>
        </p:nvSpPr>
        <p:spPr bwMode="auto">
          <a:xfrm>
            <a:off x="755650" y="3716338"/>
            <a:ext cx="7200900" cy="2790825"/>
          </a:xfrm>
          <a:prstGeom prst="rect">
            <a:avLst/>
          </a:prstGeom>
          <a:noFill/>
          <a:ln w="9525">
            <a:solidFill>
              <a:schemeClr val="tx1"/>
            </a:solidFill>
            <a:miter lim="800000"/>
            <a:headEnd/>
            <a:tailEnd/>
          </a:ln>
        </p:spPr>
        <p:txBody>
          <a:bodyPr>
            <a:spAutoFit/>
          </a:bodyPr>
          <a:lstStyle/>
          <a:p>
            <a:pPr eaLnBrk="0" hangingPunct="0"/>
            <a:r>
              <a:rPr lang="en-US" b="1"/>
              <a:t>Paired T-Test and CI: LF; HF</a:t>
            </a:r>
          </a:p>
          <a:p>
            <a:pPr eaLnBrk="0" hangingPunct="0"/>
            <a:endParaRPr lang="en-US" b="1"/>
          </a:p>
          <a:p>
            <a:pPr eaLnBrk="0" hangingPunct="0"/>
            <a:r>
              <a:rPr lang="en-US"/>
              <a:t>Paired T for LF - HF</a:t>
            </a:r>
          </a:p>
          <a:p>
            <a:pPr eaLnBrk="0" hangingPunct="0"/>
            <a:endParaRPr lang="en-US"/>
          </a:p>
          <a:p>
            <a:pPr eaLnBrk="0" hangingPunct="0"/>
            <a:r>
              <a:rPr lang="en-US"/>
              <a:t>                     N       Mean      StDev   SE Mean</a:t>
            </a:r>
          </a:p>
          <a:p>
            <a:pPr eaLnBrk="0" hangingPunct="0"/>
            <a:r>
              <a:rPr lang="en-US"/>
              <a:t>LF                11      13,47        5,30      1,60</a:t>
            </a:r>
          </a:p>
          <a:p>
            <a:pPr eaLnBrk="0" hangingPunct="0"/>
            <a:r>
              <a:rPr lang="en-US"/>
              <a:t>HF                11       9,66        4,13      1,24</a:t>
            </a:r>
          </a:p>
          <a:p>
            <a:pPr eaLnBrk="0" hangingPunct="0"/>
            <a:r>
              <a:rPr lang="en-US"/>
              <a:t>Difference     11     3,808       2,892     0,872</a:t>
            </a:r>
          </a:p>
          <a:p>
            <a:pPr eaLnBrk="0" hangingPunct="0"/>
            <a:endParaRPr lang="en-US"/>
          </a:p>
          <a:p>
            <a:pPr eaLnBrk="0" hangingPunct="0"/>
            <a:r>
              <a:rPr lang="en-US">
                <a:solidFill>
                  <a:srgbClr val="0000FF"/>
                </a:solidFill>
              </a:rPr>
              <a:t>95% CI for mean difference: (1,866; 5,751)</a:t>
            </a:r>
          </a:p>
          <a:p>
            <a:pPr eaLnBrk="0" hangingPunct="0"/>
            <a:r>
              <a:rPr lang="en-US"/>
              <a:t>T-Test of mean difference = 0 (vs not = 0): T-Value = 4,37  P-Value = 0,001</a:t>
            </a:r>
          </a:p>
        </p:txBody>
      </p:sp>
      <p:sp>
        <p:nvSpPr>
          <p:cNvPr id="7173" name="Oval 9"/>
          <p:cNvSpPr>
            <a:spLocks noChangeArrowheads="1"/>
          </p:cNvSpPr>
          <p:nvPr/>
        </p:nvSpPr>
        <p:spPr bwMode="auto">
          <a:xfrm>
            <a:off x="4500563" y="6092825"/>
            <a:ext cx="3708400" cy="504825"/>
          </a:xfrm>
          <a:prstGeom prst="ellipse">
            <a:avLst/>
          </a:prstGeom>
          <a:noFill/>
          <a:ln w="31750">
            <a:solidFill>
              <a:srgbClr val="FF0000"/>
            </a:solidFill>
            <a:round/>
            <a:headEnd/>
            <a:tailEnd/>
          </a:ln>
        </p:spPr>
        <p:txBody>
          <a:bodyPr wrap="none" anchor="ctr"/>
          <a:lstStyle/>
          <a:p>
            <a:endParaRPr lang="pt-BR"/>
          </a:p>
        </p:txBody>
      </p:sp>
      <p:sp>
        <p:nvSpPr>
          <p:cNvPr id="7174" name="Text Box 10"/>
          <p:cNvSpPr txBox="1">
            <a:spLocks noChangeArrowheads="1"/>
          </p:cNvSpPr>
          <p:nvPr/>
        </p:nvSpPr>
        <p:spPr bwMode="auto">
          <a:xfrm>
            <a:off x="5148263" y="404813"/>
            <a:ext cx="1081087" cy="366712"/>
          </a:xfrm>
          <a:prstGeom prst="rect">
            <a:avLst/>
          </a:prstGeom>
          <a:noFill/>
          <a:ln w="9525">
            <a:noFill/>
            <a:miter lim="800000"/>
            <a:headEnd/>
            <a:tailEnd/>
          </a:ln>
        </p:spPr>
        <p:txBody>
          <a:bodyPr>
            <a:spAutoFit/>
          </a:bodyPr>
          <a:lstStyle/>
          <a:p>
            <a:pPr eaLnBrk="0" hangingPunct="0">
              <a:spcBef>
                <a:spcPct val="50000"/>
              </a:spcBef>
            </a:pPr>
            <a:r>
              <a:rPr lang="pt-BR" sz="1800" b="1" i="1">
                <a:solidFill>
                  <a:srgbClr val="0000FF"/>
                </a:solidFill>
              </a:rPr>
              <a:t>t </a:t>
            </a:r>
            <a:r>
              <a:rPr lang="pt-BR" sz="1800" b="1">
                <a:solidFill>
                  <a:srgbClr val="0000FF"/>
                </a:solidFill>
              </a:rPr>
              <a:t>= 4,37</a:t>
            </a:r>
            <a:endParaRPr lang="en-US" sz="1800" b="1">
              <a:solidFill>
                <a:srgbClr val="0000FF"/>
              </a:solidFill>
            </a:endParaRPr>
          </a:p>
        </p:txBody>
      </p:sp>
      <p:sp>
        <p:nvSpPr>
          <p:cNvPr id="7175" name="Text Box 12"/>
          <p:cNvSpPr txBox="1">
            <a:spLocks noChangeArrowheads="1"/>
          </p:cNvSpPr>
          <p:nvPr/>
        </p:nvSpPr>
        <p:spPr bwMode="auto">
          <a:xfrm>
            <a:off x="611188" y="2997200"/>
            <a:ext cx="2952750" cy="427038"/>
          </a:xfrm>
          <a:prstGeom prst="rect">
            <a:avLst/>
          </a:prstGeom>
          <a:noFill/>
          <a:ln w="9525">
            <a:noFill/>
            <a:miter lim="800000"/>
            <a:headEnd/>
            <a:tailEnd/>
          </a:ln>
        </p:spPr>
        <p:txBody>
          <a:bodyPr>
            <a:spAutoFit/>
          </a:bodyPr>
          <a:lstStyle/>
          <a:p>
            <a:pPr>
              <a:spcBef>
                <a:spcPct val="50000"/>
              </a:spcBef>
            </a:pPr>
            <a:r>
              <a:rPr lang="pt-BR" sz="2200">
                <a:solidFill>
                  <a:srgbClr val="0066FF"/>
                </a:solidFill>
              </a:rPr>
              <a:t>4)</a:t>
            </a:r>
            <a:r>
              <a:rPr lang="pt-BR" sz="2200"/>
              <a:t> Obter o valor de </a:t>
            </a:r>
            <a:r>
              <a:rPr lang="pt-BR" sz="2200" i="1"/>
              <a:t>p</a:t>
            </a:r>
            <a:r>
              <a:rPr lang="pt-BR" sz="2200"/>
              <a:t>:</a:t>
            </a:r>
            <a:endParaRPr lang="en-US" sz="2200"/>
          </a:p>
        </p:txBody>
      </p:sp>
      <p:sp>
        <p:nvSpPr>
          <p:cNvPr id="7176" name="Text Box 13"/>
          <p:cNvSpPr txBox="1">
            <a:spLocks noChangeArrowheads="1"/>
          </p:cNvSpPr>
          <p:nvPr/>
        </p:nvSpPr>
        <p:spPr bwMode="auto">
          <a:xfrm>
            <a:off x="3635375" y="3068638"/>
            <a:ext cx="2016125" cy="366712"/>
          </a:xfrm>
          <a:prstGeom prst="rect">
            <a:avLst/>
          </a:prstGeom>
          <a:noFill/>
          <a:ln w="9525">
            <a:noFill/>
            <a:miter lim="800000"/>
            <a:headEnd/>
            <a:tailEnd/>
          </a:ln>
        </p:spPr>
        <p:txBody>
          <a:bodyPr>
            <a:spAutoFit/>
          </a:bodyPr>
          <a:lstStyle/>
          <a:p>
            <a:pPr eaLnBrk="0" hangingPunct="0">
              <a:spcBef>
                <a:spcPct val="50000"/>
              </a:spcBef>
            </a:pPr>
            <a:r>
              <a:rPr lang="pt-BR" sz="1800" b="1" i="1">
                <a:solidFill>
                  <a:srgbClr val="0000FF"/>
                </a:solidFill>
              </a:rPr>
              <a:t>p </a:t>
            </a:r>
            <a:r>
              <a:rPr lang="pt-BR" sz="1800" b="1">
                <a:solidFill>
                  <a:srgbClr val="0000FF"/>
                </a:solidFill>
              </a:rPr>
              <a:t>= 0,001</a:t>
            </a:r>
            <a:endParaRPr lang="en-US" sz="1800" b="1">
              <a:solidFill>
                <a:srgbClr val="0000FF"/>
              </a:solidFill>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p:cNvSpPr>
            <a:spLocks noChangeArrowheads="1"/>
          </p:cNvSpPr>
          <p:nvPr/>
        </p:nvSpPr>
        <p:spPr bwMode="auto">
          <a:xfrm>
            <a:off x="395288" y="3014663"/>
            <a:ext cx="8280400" cy="3843337"/>
          </a:xfrm>
          <a:prstGeom prst="rect">
            <a:avLst/>
          </a:prstGeom>
          <a:noFill/>
          <a:ln w="9525">
            <a:noFill/>
            <a:miter lim="800000"/>
            <a:headEnd/>
            <a:tailEnd/>
          </a:ln>
        </p:spPr>
        <p:txBody>
          <a:bodyPr/>
          <a:lstStyle/>
          <a:p>
            <a:pPr marL="342900" indent="-342900">
              <a:spcBef>
                <a:spcPct val="20000"/>
              </a:spcBef>
              <a:buClr>
                <a:schemeClr val="tx2"/>
              </a:buClr>
              <a:buSzPct val="70000"/>
              <a:buFont typeface="Wingdings" pitchFamily="2" charset="2"/>
              <a:buNone/>
            </a:pPr>
            <a:r>
              <a:rPr lang="pt-BR" sz="2200">
                <a:solidFill>
                  <a:srgbClr val="0066FF"/>
                </a:solidFill>
              </a:rPr>
              <a:t>5)</a:t>
            </a:r>
            <a:r>
              <a:rPr lang="pt-BR" sz="2200"/>
              <a:t> Decidir se rejeita ou não H</a:t>
            </a:r>
            <a:r>
              <a:rPr lang="pt-BR" sz="2200" baseline="-25000"/>
              <a:t>0</a:t>
            </a:r>
            <a:r>
              <a:rPr lang="pt-BR" sz="2200"/>
              <a:t>:</a:t>
            </a:r>
          </a:p>
          <a:p>
            <a:pPr marL="342900" indent="-342900">
              <a:spcBef>
                <a:spcPct val="20000"/>
              </a:spcBef>
              <a:buClr>
                <a:schemeClr val="tx2"/>
              </a:buClr>
              <a:buSzPct val="70000"/>
              <a:buFont typeface="Wingdings" pitchFamily="2" charset="2"/>
              <a:buNone/>
            </a:pPr>
            <a:r>
              <a:rPr lang="pt-BR" sz="2200"/>
              <a:t>    </a:t>
            </a:r>
            <a:r>
              <a:rPr lang="pt-BR" sz="2200">
                <a:solidFill>
                  <a:srgbClr val="0000FF"/>
                </a:solidFill>
              </a:rPr>
              <a:t>Se a hipótese nula for verdadeira, há uma chance de apenas 0,1% (p=0,001) de observarmos uma diferença média tão grande quanto 3,81 mmol/l. Como a diferença média é significativamente diferente de zero, rejeitamos H</a:t>
            </a:r>
            <a:r>
              <a:rPr lang="pt-BR" sz="2200" baseline="-25000">
                <a:solidFill>
                  <a:srgbClr val="0000FF"/>
                </a:solidFill>
              </a:rPr>
              <a:t>0</a:t>
            </a:r>
            <a:r>
              <a:rPr lang="pt-BR" sz="2200">
                <a:solidFill>
                  <a:srgbClr val="0000FF"/>
                </a:solidFill>
              </a:rPr>
              <a:t>. A dieta com fibra altamente insolúvel reduz de modo significativo o nível de glicose em relação à dieta com fibra pouco insolúvel.</a:t>
            </a:r>
          </a:p>
          <a:p>
            <a:pPr marL="342900" indent="-342900">
              <a:spcBef>
                <a:spcPct val="20000"/>
              </a:spcBef>
              <a:buClr>
                <a:schemeClr val="tx2"/>
              </a:buClr>
              <a:buSzPct val="70000"/>
              <a:buFont typeface="Wingdings" pitchFamily="2" charset="2"/>
              <a:buNone/>
            </a:pPr>
            <a:r>
              <a:rPr lang="pt-BR" sz="2200">
                <a:solidFill>
                  <a:srgbClr val="0066FF"/>
                </a:solidFill>
              </a:rPr>
              <a:t>6)</a:t>
            </a:r>
            <a:r>
              <a:rPr lang="pt-BR" sz="2200"/>
              <a:t> Intervalo de confiança de 95% para a diferença média:</a:t>
            </a:r>
          </a:p>
          <a:p>
            <a:pPr marL="342900" indent="-342900">
              <a:spcBef>
                <a:spcPct val="20000"/>
              </a:spcBef>
              <a:buClr>
                <a:schemeClr val="tx2"/>
              </a:buClr>
              <a:buSzPct val="70000"/>
              <a:buFont typeface="Wingdings" pitchFamily="2" charset="2"/>
              <a:buNone/>
            </a:pPr>
            <a:r>
              <a:rPr lang="pt-BR" sz="2200"/>
              <a:t>	</a:t>
            </a:r>
            <a:r>
              <a:rPr lang="pt-BR" sz="2200">
                <a:solidFill>
                  <a:srgbClr val="0000FF"/>
                </a:solidFill>
              </a:rPr>
              <a:t>IC 95% para a diferença: </a:t>
            </a:r>
            <a:r>
              <a:rPr lang="en-US" sz="2200">
                <a:solidFill>
                  <a:srgbClr val="0000FF"/>
                </a:solidFill>
              </a:rPr>
              <a:t>(1,866; 5,751)</a:t>
            </a:r>
          </a:p>
          <a:p>
            <a:pPr marL="342900" indent="-342900">
              <a:spcBef>
                <a:spcPct val="20000"/>
              </a:spcBef>
              <a:buClr>
                <a:schemeClr val="tx2"/>
              </a:buClr>
              <a:buSzPct val="70000"/>
              <a:buFont typeface="Wingdings" pitchFamily="2" charset="2"/>
              <a:buNone/>
            </a:pPr>
            <a:r>
              <a:rPr lang="en-US" sz="2200">
                <a:solidFill>
                  <a:srgbClr val="0000FF"/>
                </a:solidFill>
              </a:rPr>
              <a:t>	IC 95% não inclui o 0 (zero), o que confirma a rejeição de </a:t>
            </a:r>
            <a:r>
              <a:rPr lang="pt-BR" sz="2200">
                <a:solidFill>
                  <a:srgbClr val="0000FF"/>
                </a:solidFill>
              </a:rPr>
              <a:t>H</a:t>
            </a:r>
            <a:r>
              <a:rPr lang="pt-BR" sz="2200" baseline="-25000">
                <a:solidFill>
                  <a:srgbClr val="0000FF"/>
                </a:solidFill>
              </a:rPr>
              <a:t>0</a:t>
            </a:r>
            <a:r>
              <a:rPr lang="pt-BR" sz="2200">
                <a:solidFill>
                  <a:srgbClr val="0000FF"/>
                </a:solidFill>
              </a:rPr>
              <a:t>. </a:t>
            </a:r>
            <a:endParaRPr lang="en-US" sz="2200">
              <a:solidFill>
                <a:srgbClr val="0000FF"/>
              </a:solidFill>
            </a:endParaRPr>
          </a:p>
        </p:txBody>
      </p:sp>
      <p:pic>
        <p:nvPicPr>
          <p:cNvPr id="32771" name="Picture 0"/>
          <p:cNvPicPr>
            <a:picLocks noChangeAspect="1" noChangeArrowheads="1"/>
          </p:cNvPicPr>
          <p:nvPr/>
        </p:nvPicPr>
        <p:blipFill>
          <a:blip r:embed="rId2" cstate="print"/>
          <a:srcRect/>
          <a:stretch>
            <a:fillRect/>
          </a:stretch>
        </p:blipFill>
        <p:spPr bwMode="auto">
          <a:xfrm>
            <a:off x="2268538" y="0"/>
            <a:ext cx="4533900" cy="311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pt-BR" sz="3500" smtClean="0"/>
              <a:t>Diferenças entre testes paramétricos e não-paramétricos</a:t>
            </a:r>
            <a:endParaRPr lang="en-US" sz="3500" smtClean="0"/>
          </a:p>
        </p:txBody>
      </p:sp>
      <p:sp>
        <p:nvSpPr>
          <p:cNvPr id="12291" name="Rectangle 3"/>
          <p:cNvSpPr>
            <a:spLocks noGrp="1" noChangeArrowheads="1"/>
          </p:cNvSpPr>
          <p:nvPr>
            <p:ph type="body" idx="1"/>
          </p:nvPr>
        </p:nvSpPr>
        <p:spPr/>
        <p:txBody>
          <a:bodyPr/>
          <a:lstStyle/>
          <a:p>
            <a:pPr eaLnBrk="1" hangingPunct="1"/>
            <a:r>
              <a:rPr lang="pt-BR" dirty="0" smtClean="0"/>
              <a:t>Testes paramétricos:</a:t>
            </a:r>
          </a:p>
          <a:p>
            <a:pPr marL="742950" lvl="1" indent="-285750" eaLnBrk="1" hangingPunct="1"/>
            <a:r>
              <a:rPr lang="pt-BR" dirty="0" smtClean="0"/>
              <a:t>Baseados em parâmetros da amostra (média e desvio-padrão).</a:t>
            </a:r>
          </a:p>
          <a:p>
            <a:pPr marL="742950" lvl="1" indent="-285750" eaLnBrk="1" hangingPunct="1"/>
            <a:r>
              <a:rPr lang="pt-BR" dirty="0" smtClean="0"/>
              <a:t>Funcionam melhor se distribuição normal</a:t>
            </a:r>
            <a:endParaRPr lang="pt-BR" dirty="0" smtClean="0"/>
          </a:p>
          <a:p>
            <a:pPr eaLnBrk="1" hangingPunct="1"/>
            <a:r>
              <a:rPr lang="pt-BR" dirty="0" smtClean="0"/>
              <a:t>Testes </a:t>
            </a:r>
            <a:r>
              <a:rPr lang="pt-BR" dirty="0" err="1" smtClean="0"/>
              <a:t>não-paramétricos</a:t>
            </a:r>
            <a:r>
              <a:rPr lang="pt-BR" dirty="0" smtClean="0"/>
              <a:t>:</a:t>
            </a:r>
          </a:p>
          <a:p>
            <a:pPr marL="742950" lvl="1" indent="-285750" eaLnBrk="1" hangingPunct="1"/>
            <a:r>
              <a:rPr lang="pt-BR" dirty="0" smtClean="0"/>
              <a:t>Baseiam-se em postos (</a:t>
            </a:r>
            <a:r>
              <a:rPr lang="pt-BR" i="1" dirty="0" err="1" smtClean="0"/>
              <a:t>ranks</a:t>
            </a:r>
            <a:r>
              <a:rPr lang="pt-BR" dirty="0" smtClean="0"/>
              <a:t>) dos dados.</a:t>
            </a:r>
          </a:p>
          <a:p>
            <a:pPr marL="742950" lvl="1" indent="-285750" eaLnBrk="1" hangingPunct="1"/>
            <a:r>
              <a:rPr lang="pt-BR" dirty="0" smtClean="0"/>
              <a:t>Pouco influenciados por valores extremos</a:t>
            </a:r>
          </a:p>
          <a:p>
            <a:pPr marL="742950" lvl="1" indent="-285750" eaLnBrk="1" hangingPunct="1"/>
            <a:r>
              <a:rPr lang="pt-BR" dirty="0" smtClean="0"/>
              <a:t>Não </a:t>
            </a:r>
            <a:r>
              <a:rPr lang="pt-BR" dirty="0" smtClean="0"/>
              <a:t>dependem da </a:t>
            </a:r>
            <a:r>
              <a:rPr lang="pt-BR" dirty="0" smtClean="0"/>
              <a:t>distribuição dos dados</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pt-BR" dirty="0" smtClean="0"/>
              <a:t>Transformação</a:t>
            </a:r>
          </a:p>
        </p:txBody>
      </p:sp>
      <p:sp>
        <p:nvSpPr>
          <p:cNvPr id="15363" name="Rectangle 3"/>
          <p:cNvSpPr>
            <a:spLocks noGrp="1" noChangeArrowheads="1"/>
          </p:cNvSpPr>
          <p:nvPr>
            <p:ph type="body" idx="1"/>
          </p:nvPr>
        </p:nvSpPr>
        <p:spPr>
          <a:xfrm>
            <a:off x="457200" y="1719263"/>
            <a:ext cx="8229600" cy="4662487"/>
          </a:xfrm>
        </p:spPr>
        <p:txBody>
          <a:bodyPr/>
          <a:lstStyle/>
          <a:p>
            <a:pPr eaLnBrk="1" hangingPunct="1"/>
            <a:r>
              <a:rPr lang="pt-BR" dirty="0" smtClean="0"/>
              <a:t>E quando houver uma clara discrepância dos dados em relação à distribuição Normal?</a:t>
            </a:r>
          </a:p>
          <a:p>
            <a:pPr lvl="1" eaLnBrk="1" hangingPunct="1"/>
            <a:r>
              <a:rPr lang="pt-BR" dirty="0" smtClean="0"/>
              <a:t>Duas saídas possíveis:</a:t>
            </a:r>
          </a:p>
          <a:p>
            <a:pPr lvl="2" eaLnBrk="1" hangingPunct="1"/>
            <a:r>
              <a:rPr lang="pt-BR" dirty="0" smtClean="0"/>
              <a:t>Transformar os dados (ex. calculando o logaritmo ou a raiz quadrada) em uma tentativa de obter uma distribuição aproximadamente Normal;</a:t>
            </a:r>
          </a:p>
          <a:p>
            <a:pPr lvl="3" eaLnBrk="1" hangingPunct="1"/>
            <a:r>
              <a:rPr lang="pt-BR" dirty="0" smtClean="0"/>
              <a:t>Desvantagem: a interpretação dos resultados fica mais complexa.</a:t>
            </a:r>
          </a:p>
          <a:p>
            <a:pPr lvl="2" eaLnBrk="1" hangingPunct="1"/>
            <a:endParaRPr lang="pt-BR" dirty="0" smtClean="0"/>
          </a:p>
          <a:p>
            <a:pPr lvl="2" eaLnBrk="1" hangingPunct="1"/>
            <a:r>
              <a:rPr lang="pt-BR" dirty="0" smtClean="0"/>
              <a:t>Utilizar um teste </a:t>
            </a:r>
            <a:r>
              <a:rPr lang="pt-BR" dirty="0" err="1" smtClean="0"/>
              <a:t>não-paramétrico</a:t>
            </a:r>
            <a:r>
              <a:rPr lang="pt-BR" dirty="0" smtClean="0"/>
              <a:t> adequado.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pt-BR" sz="3500" smtClean="0"/>
              <a:t>Implicações do tamanho da amostra</a:t>
            </a:r>
            <a:endParaRPr lang="en-US" sz="3500" smtClean="0"/>
          </a:p>
        </p:txBody>
      </p:sp>
      <p:sp>
        <p:nvSpPr>
          <p:cNvPr id="14339" name="Rectangle 3"/>
          <p:cNvSpPr>
            <a:spLocks noGrp="1" noChangeArrowheads="1"/>
          </p:cNvSpPr>
          <p:nvPr>
            <p:ph type="body" idx="1"/>
          </p:nvPr>
        </p:nvSpPr>
        <p:spPr>
          <a:xfrm>
            <a:off x="457200" y="1719263"/>
            <a:ext cx="8229600" cy="4878387"/>
          </a:xfrm>
          <a:noFill/>
        </p:spPr>
        <p:txBody>
          <a:bodyPr/>
          <a:lstStyle/>
          <a:p>
            <a:pPr eaLnBrk="1" hangingPunct="1">
              <a:lnSpc>
                <a:spcPct val="90000"/>
              </a:lnSpc>
            </a:pPr>
            <a:r>
              <a:rPr lang="pt-BR" dirty="0" smtClean="0"/>
              <a:t>Amostras muito pequenas (&lt; 6 observações): Testes de normalidade e variância se tornam pouco confiáveis nessas situações, comprometendo a validação das premissas, e portanto sugere-se utilizar testes </a:t>
            </a:r>
            <a:r>
              <a:rPr lang="pt-BR" dirty="0" err="1" smtClean="0"/>
              <a:t>não-paramétricos</a:t>
            </a:r>
            <a:r>
              <a:rPr lang="pt-BR" dirty="0" smtClean="0"/>
              <a:t>.</a:t>
            </a:r>
          </a:p>
          <a:p>
            <a:pPr eaLnBrk="1" hangingPunct="1">
              <a:lnSpc>
                <a:spcPct val="90000"/>
              </a:lnSpc>
            </a:pPr>
            <a:endParaRPr lang="en-US" sz="1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pPr eaLnBrk="1" hangingPunct="1"/>
            <a:r>
              <a:rPr lang="pt-BR" sz="2800" dirty="0" smtClean="0"/>
              <a:t>Teste </a:t>
            </a:r>
            <a:r>
              <a:rPr lang="pt-BR" sz="2800" i="1" dirty="0" smtClean="0"/>
              <a:t>t</a:t>
            </a:r>
            <a:r>
              <a:rPr lang="pt-BR" sz="2800" dirty="0" smtClean="0"/>
              <a:t> para 2 amostras</a:t>
            </a:r>
            <a:endParaRPr lang="en-US" sz="2800" dirty="0" smtClean="0"/>
          </a:p>
        </p:txBody>
      </p:sp>
      <p:sp>
        <p:nvSpPr>
          <p:cNvPr id="1029" name="Rectangle 3"/>
          <p:cNvSpPr>
            <a:spLocks noGrp="1" noChangeArrowheads="1"/>
          </p:cNvSpPr>
          <p:nvPr>
            <p:ph type="body" sz="half" idx="1"/>
          </p:nvPr>
        </p:nvSpPr>
        <p:spPr>
          <a:xfrm>
            <a:off x="457200" y="1719263"/>
            <a:ext cx="8435280" cy="4411662"/>
          </a:xfrm>
        </p:spPr>
        <p:txBody>
          <a:bodyPr/>
          <a:lstStyle/>
          <a:p>
            <a:pPr eaLnBrk="1" hangingPunct="1">
              <a:buFont typeface="Wingdings" pitchFamily="2" charset="2"/>
              <a:buNone/>
            </a:pPr>
            <a:r>
              <a:rPr lang="pt-BR" sz="2600" dirty="0" smtClean="0"/>
              <a:t>Hipóteses do teste:</a:t>
            </a:r>
          </a:p>
          <a:p>
            <a:pPr eaLnBrk="1" hangingPunct="1"/>
            <a:r>
              <a:rPr lang="pt-BR" sz="2600" b="1" dirty="0" smtClean="0"/>
              <a:t>Hipótese nula</a:t>
            </a:r>
            <a:r>
              <a:rPr lang="pt-BR" sz="2600" dirty="0" smtClean="0"/>
              <a:t>: média das duas populações são iguais.</a:t>
            </a:r>
          </a:p>
          <a:p>
            <a:pPr eaLnBrk="1" hangingPunct="1"/>
            <a:r>
              <a:rPr lang="pt-BR" sz="2600" b="1" dirty="0" smtClean="0"/>
              <a:t>Hipótese alternativa</a:t>
            </a:r>
            <a:r>
              <a:rPr lang="pt-BR" sz="2600" dirty="0" smtClean="0"/>
              <a:t>: média das duas populações são diferentes.</a:t>
            </a:r>
            <a:endParaRPr lang="en-US" sz="2600" dirty="0" smtClean="0"/>
          </a:p>
          <a:p>
            <a:pPr eaLnBrk="1" hangingPunct="1">
              <a:buFont typeface="Wingdings" pitchFamily="2" charset="2"/>
              <a:buNone/>
            </a:pPr>
            <a:endParaRPr lang="pt-BR" sz="2600" dirty="0" smtClean="0"/>
          </a:p>
          <a:p>
            <a:pPr eaLnBrk="1" hangingPunct="1">
              <a:buFont typeface="Wingdings" pitchFamily="2" charset="2"/>
              <a:buNone/>
            </a:pPr>
            <a:endParaRPr lang="pt-BR" sz="2600" dirty="0" smtClean="0"/>
          </a:p>
          <a:p>
            <a:pPr eaLnBrk="1" hangingPunct="1">
              <a:buFont typeface="Wingdings" pitchFamily="2" charset="2"/>
              <a:buNone/>
            </a:pPr>
            <a:endParaRPr lang="en-US" sz="2600" dirty="0" smtClean="0"/>
          </a:p>
        </p:txBody>
      </p:sp>
      <p:graphicFrame>
        <p:nvGraphicFramePr>
          <p:cNvPr id="1026" name="Object 0"/>
          <p:cNvGraphicFramePr>
            <a:graphicFrameLocks noChangeAspect="1"/>
          </p:cNvGraphicFramePr>
          <p:nvPr>
            <p:ph sz="quarter" idx="2"/>
          </p:nvPr>
        </p:nvGraphicFramePr>
        <p:xfrm>
          <a:off x="1116013" y="4437063"/>
          <a:ext cx="1914525" cy="1147762"/>
        </p:xfrm>
        <a:graphic>
          <a:graphicData uri="http://schemas.openxmlformats.org/presentationml/2006/ole">
            <p:oleObj spid="_x0000_s53250" name="Equation" r:id="rId3" imgW="761760" imgH="457200" progId="Equation.3">
              <p:embed/>
            </p:oleObj>
          </a:graphicData>
        </a:graphic>
      </p:graphicFrame>
      <p:graphicFrame>
        <p:nvGraphicFramePr>
          <p:cNvPr id="1027" name="Object 0"/>
          <p:cNvGraphicFramePr>
            <a:graphicFrameLocks noChangeAspect="1"/>
          </p:cNvGraphicFramePr>
          <p:nvPr/>
        </p:nvGraphicFramePr>
        <p:xfrm>
          <a:off x="4716463" y="4437063"/>
          <a:ext cx="2452687" cy="1146175"/>
        </p:xfrm>
        <a:graphic>
          <a:graphicData uri="http://schemas.openxmlformats.org/presentationml/2006/ole">
            <p:oleObj spid="_x0000_s53251" name="Equation" r:id="rId4" imgW="977760" imgH="457200" progId="Equation.3">
              <p:embed/>
            </p:oleObj>
          </a:graphicData>
        </a:graphic>
      </p:graphicFrame>
      <p:sp>
        <p:nvSpPr>
          <p:cNvPr id="1030" name="Text Box 2"/>
          <p:cNvSpPr txBox="1">
            <a:spLocks noChangeArrowheads="1"/>
          </p:cNvSpPr>
          <p:nvPr/>
        </p:nvSpPr>
        <p:spPr bwMode="auto">
          <a:xfrm>
            <a:off x="3492500" y="4797425"/>
            <a:ext cx="647700" cy="519113"/>
          </a:xfrm>
          <a:prstGeom prst="rect">
            <a:avLst/>
          </a:prstGeom>
          <a:noFill/>
          <a:ln w="9525">
            <a:noFill/>
            <a:miter lim="800000"/>
            <a:headEnd/>
            <a:tailEnd/>
          </a:ln>
        </p:spPr>
        <p:txBody>
          <a:bodyPr>
            <a:spAutoFit/>
          </a:bodyPr>
          <a:lstStyle/>
          <a:p>
            <a:pPr>
              <a:spcBef>
                <a:spcPct val="50000"/>
              </a:spcBef>
            </a:pPr>
            <a:r>
              <a:rPr lang="pt-BR" sz="2800"/>
              <a:t>ou</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457200" y="1719263"/>
            <a:ext cx="843528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
                <a:schemeClr val="tx2"/>
              </a:buClr>
              <a:buSzPct val="70000"/>
              <a:buFont typeface="Wingdings" pitchFamily="2" charset="2"/>
              <a:buChar char="l"/>
              <a:tabLst/>
              <a:defRPr/>
            </a:pPr>
            <a:r>
              <a:rPr kumimoji="0" lang="pt-BR" sz="2600" b="1" i="0" u="none" strike="noStrike" kern="0" cap="none" spc="0" normalizeH="0" baseline="0" noProof="0" dirty="0" smtClean="0">
                <a:ln>
                  <a:noFill/>
                </a:ln>
                <a:solidFill>
                  <a:schemeClr val="tx1"/>
                </a:solidFill>
                <a:effectLst/>
                <a:uLnTx/>
                <a:uFillTx/>
                <a:latin typeface="+mn-lt"/>
                <a:ea typeface="+mn-ea"/>
                <a:cs typeface="+mn-cs"/>
              </a:rPr>
              <a:t>Variâncias iguais:</a:t>
            </a:r>
          </a:p>
          <a:p>
            <a:pPr marL="342900" marR="0" lvl="0" indent="-342900" algn="l" defTabSz="914400" rtl="0" eaLnBrk="1" fontAlgn="base" latinLnBrk="0" hangingPunct="1">
              <a:lnSpc>
                <a:spcPct val="100000"/>
              </a:lnSpc>
              <a:spcBef>
                <a:spcPct val="20000"/>
              </a:spcBef>
              <a:spcAft>
                <a:spcPct val="0"/>
              </a:spcAft>
              <a:buClr>
                <a:schemeClr val="tx2"/>
              </a:buClr>
              <a:buSzPct val="70000"/>
              <a:buFont typeface="Wingdings" pitchFamily="2" charset="2"/>
              <a:buChar char="l"/>
              <a:tabLst/>
              <a:defRPr/>
            </a:pPr>
            <a:endParaRPr lang="pt-BR" sz="2600" b="1" kern="0" dirty="0" smtClean="0">
              <a:latin typeface="+mn-lt"/>
            </a:endParaRPr>
          </a:p>
          <a:p>
            <a:pPr marL="342900" marR="0" lvl="0" indent="-342900" algn="l" defTabSz="914400" rtl="0" eaLnBrk="1" fontAlgn="base" latinLnBrk="0" hangingPunct="1">
              <a:lnSpc>
                <a:spcPct val="100000"/>
              </a:lnSpc>
              <a:spcBef>
                <a:spcPct val="20000"/>
              </a:spcBef>
              <a:spcAft>
                <a:spcPct val="0"/>
              </a:spcAft>
              <a:buClr>
                <a:schemeClr val="tx2"/>
              </a:buClr>
              <a:buSzPct val="70000"/>
              <a:buFont typeface="Wingdings" pitchFamily="2" charset="2"/>
              <a:buChar char="l"/>
              <a:tabLst/>
              <a:defRPr/>
            </a:pPr>
            <a:endParaRPr lang="pt-BR" sz="2600" b="1" kern="0" dirty="0">
              <a:latin typeface="+mn-lt"/>
            </a:endParaRPr>
          </a:p>
          <a:p>
            <a:pPr marL="342900" marR="0" lvl="0" indent="-342900" algn="l" defTabSz="914400" rtl="0" eaLnBrk="1" fontAlgn="base" latinLnBrk="0" hangingPunct="1">
              <a:lnSpc>
                <a:spcPct val="100000"/>
              </a:lnSpc>
              <a:spcBef>
                <a:spcPct val="20000"/>
              </a:spcBef>
              <a:spcAft>
                <a:spcPct val="0"/>
              </a:spcAft>
              <a:buClr>
                <a:schemeClr val="tx2"/>
              </a:buClr>
              <a:buSzPct val="70000"/>
              <a:buFont typeface="Wingdings" pitchFamily="2" charset="2"/>
              <a:buChar char="l"/>
              <a:tabLst/>
              <a:defRPr/>
            </a:pPr>
            <a:endParaRPr lang="pt-BR" sz="2600" b="1" kern="0" dirty="0" smtClean="0">
              <a:latin typeface="+mn-lt"/>
            </a:endParaRPr>
          </a:p>
          <a:p>
            <a:pPr marL="342900" marR="0" lvl="0" indent="-342900" algn="l" defTabSz="914400" rtl="0" eaLnBrk="1" fontAlgn="base" latinLnBrk="0" hangingPunct="1">
              <a:lnSpc>
                <a:spcPct val="100000"/>
              </a:lnSpc>
              <a:spcBef>
                <a:spcPct val="20000"/>
              </a:spcBef>
              <a:spcAft>
                <a:spcPct val="0"/>
              </a:spcAft>
              <a:buClr>
                <a:schemeClr val="tx2"/>
              </a:buClr>
              <a:buSzPct val="70000"/>
              <a:buFont typeface="Wingdings" pitchFamily="2" charset="2"/>
              <a:buChar char="l"/>
              <a:tabLst/>
              <a:defRPr/>
            </a:pPr>
            <a:endParaRPr lang="pt-BR" sz="2600" b="1" kern="0" dirty="0">
              <a:latin typeface="+mn-lt"/>
            </a:endParaRPr>
          </a:p>
          <a:p>
            <a:pPr marL="342900" marR="0" lvl="0" indent="-342900" algn="l" defTabSz="914400" rtl="0" eaLnBrk="1" fontAlgn="base" latinLnBrk="0" hangingPunct="1">
              <a:lnSpc>
                <a:spcPct val="100000"/>
              </a:lnSpc>
              <a:spcBef>
                <a:spcPct val="20000"/>
              </a:spcBef>
              <a:spcAft>
                <a:spcPct val="0"/>
              </a:spcAft>
              <a:buClr>
                <a:schemeClr val="tx2"/>
              </a:buClr>
              <a:buSzPct val="70000"/>
              <a:buFont typeface="Wingdings" pitchFamily="2" charset="2"/>
              <a:buChar char="l"/>
              <a:tabLst/>
              <a:defRPr/>
            </a:pPr>
            <a:endParaRPr lang="pt-BR" sz="2600" b="1" kern="0" dirty="0" smtClean="0">
              <a:latin typeface="+mn-lt"/>
            </a:endParaRPr>
          </a:p>
          <a:p>
            <a:pPr marL="342900" marR="0" lvl="0" indent="-342900" algn="l" defTabSz="914400" rtl="0" eaLnBrk="1" fontAlgn="base" latinLnBrk="0" hangingPunct="1">
              <a:lnSpc>
                <a:spcPct val="100000"/>
              </a:lnSpc>
              <a:spcBef>
                <a:spcPct val="20000"/>
              </a:spcBef>
              <a:spcAft>
                <a:spcPct val="0"/>
              </a:spcAft>
              <a:buClr>
                <a:schemeClr val="tx2"/>
              </a:buClr>
              <a:buSzPct val="70000"/>
              <a:buFont typeface="Wingdings" pitchFamily="2" charset="2"/>
              <a:buChar char="l"/>
              <a:tabLst/>
              <a:defRPr/>
            </a:pPr>
            <a:r>
              <a:rPr lang="pt-BR" sz="2600" b="1" kern="0" dirty="0" smtClean="0">
                <a:latin typeface="+mn-lt"/>
              </a:rPr>
              <a:t>Variâncias diferentes:</a:t>
            </a:r>
            <a:endParaRPr kumimoji="0" lang="en-US" sz="26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2" name="Título 1"/>
          <p:cNvSpPr>
            <a:spLocks noGrp="1"/>
          </p:cNvSpPr>
          <p:nvPr>
            <p:ph type="title"/>
          </p:nvPr>
        </p:nvSpPr>
        <p:spPr/>
        <p:txBody>
          <a:bodyPr/>
          <a:lstStyle/>
          <a:p>
            <a:r>
              <a:rPr lang="pt-BR" dirty="0" smtClean="0"/>
              <a:t>Funcionamento do teste t para 2 amostras independentes</a:t>
            </a:r>
            <a:endParaRPr lang="pt-BR" dirty="0"/>
          </a:p>
        </p:txBody>
      </p:sp>
      <p:sp>
        <p:nvSpPr>
          <p:cNvPr id="6" name="Text Box 1"/>
          <p:cNvSpPr txBox="1">
            <a:spLocks noChangeArrowheads="1"/>
          </p:cNvSpPr>
          <p:nvPr/>
        </p:nvSpPr>
        <p:spPr bwMode="auto">
          <a:xfrm>
            <a:off x="5724698" y="3284935"/>
            <a:ext cx="3276600" cy="366712"/>
          </a:xfrm>
          <a:prstGeom prst="rect">
            <a:avLst/>
          </a:prstGeom>
          <a:noFill/>
          <a:ln w="9525">
            <a:noFill/>
            <a:miter lim="800000"/>
            <a:headEnd/>
            <a:tailEnd/>
          </a:ln>
        </p:spPr>
        <p:txBody>
          <a:bodyPr>
            <a:spAutoFit/>
          </a:bodyPr>
          <a:lstStyle/>
          <a:p>
            <a:pPr eaLnBrk="0" hangingPunct="0">
              <a:spcBef>
                <a:spcPct val="50000"/>
              </a:spcBef>
            </a:pPr>
            <a:r>
              <a:rPr lang="pt-BR" sz="1800" b="1" i="1" dirty="0"/>
              <a:t>s</a:t>
            </a:r>
            <a:r>
              <a:rPr lang="pt-BR" sz="1800" b="1" dirty="0"/>
              <a:t>: desvio padrão conjugado</a:t>
            </a:r>
            <a:endParaRPr lang="en-US" sz="1800" b="1" dirty="0"/>
          </a:p>
        </p:txBody>
      </p:sp>
      <p:graphicFrame>
        <p:nvGraphicFramePr>
          <p:cNvPr id="54276" name="Object 4"/>
          <p:cNvGraphicFramePr>
            <a:graphicFrameLocks noChangeAspect="1"/>
          </p:cNvGraphicFramePr>
          <p:nvPr>
            <p:ph idx="1"/>
          </p:nvPr>
        </p:nvGraphicFramePr>
        <p:xfrm>
          <a:off x="1763688" y="5085184"/>
          <a:ext cx="1692188" cy="1363853"/>
        </p:xfrm>
        <a:graphic>
          <a:graphicData uri="http://schemas.openxmlformats.org/presentationml/2006/ole">
            <p:oleObj spid="_x0000_s54276" name="Equação" r:id="rId3" imgW="850680" imgH="685800" progId="Equation.3">
              <p:embed/>
            </p:oleObj>
          </a:graphicData>
        </a:graphic>
      </p:graphicFrame>
      <p:graphicFrame>
        <p:nvGraphicFramePr>
          <p:cNvPr id="9" name="Objeto 8"/>
          <p:cNvGraphicFramePr>
            <a:graphicFrameLocks noChangeAspect="1"/>
          </p:cNvGraphicFramePr>
          <p:nvPr/>
        </p:nvGraphicFramePr>
        <p:xfrm>
          <a:off x="755576" y="2276872"/>
          <a:ext cx="4680519" cy="1659810"/>
        </p:xfrm>
        <a:graphic>
          <a:graphicData uri="http://schemas.openxmlformats.org/presentationml/2006/ole">
            <p:oleObj spid="_x0000_s54277" name="Equação" r:id="rId4" imgW="2057400" imgH="939600" progId="Equation.3">
              <p:embed/>
            </p:oleObj>
          </a:graphicData>
        </a:graphic>
      </p:graphicFrame>
      <p:graphicFrame>
        <p:nvGraphicFramePr>
          <p:cNvPr id="54278" name="Object 6"/>
          <p:cNvGraphicFramePr>
            <a:graphicFrameLocks noChangeAspect="1"/>
          </p:cNvGraphicFramePr>
          <p:nvPr/>
        </p:nvGraphicFramePr>
        <p:xfrm>
          <a:off x="5364088" y="2348880"/>
          <a:ext cx="3640138" cy="808037"/>
        </p:xfrm>
        <a:graphic>
          <a:graphicData uri="http://schemas.openxmlformats.org/presentationml/2006/ole">
            <p:oleObj spid="_x0000_s54278" name="Equação" r:id="rId5" imgW="1600200" imgH="457200" progId="Equation.3">
              <p:embed/>
            </p:oleObj>
          </a:graphicData>
        </a:graphic>
      </p:graphicFrame>
      <p:pic>
        <p:nvPicPr>
          <p:cNvPr id="54279" name="Picture 7" descr="C:\Users\ze\Downloads\Student_t_pdf.svg.png"/>
          <p:cNvPicPr>
            <a:picLocks noChangeAspect="1" noChangeArrowheads="1"/>
          </p:cNvPicPr>
          <p:nvPr/>
        </p:nvPicPr>
        <p:blipFill>
          <a:blip r:embed="rId6" cstate="print"/>
          <a:srcRect/>
          <a:stretch>
            <a:fillRect/>
          </a:stretch>
        </p:blipFill>
        <p:spPr bwMode="auto">
          <a:xfrm>
            <a:off x="6300192" y="4581128"/>
            <a:ext cx="2494732" cy="199578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Cálculo do valor de p e distribuição t de </a:t>
            </a:r>
            <a:r>
              <a:rPr lang="pt-BR" dirty="0" err="1" smtClean="0"/>
              <a:t>student</a:t>
            </a:r>
            <a:endParaRPr lang="pt-BR" dirty="0"/>
          </a:p>
        </p:txBody>
      </p:sp>
      <p:sp>
        <p:nvSpPr>
          <p:cNvPr id="3" name="Espaço Reservado para Conteúdo 2"/>
          <p:cNvSpPr>
            <a:spLocks noGrp="1"/>
          </p:cNvSpPr>
          <p:nvPr>
            <p:ph idx="1"/>
          </p:nvPr>
        </p:nvSpPr>
        <p:spPr/>
        <p:txBody>
          <a:bodyPr/>
          <a:lstStyle/>
          <a:p>
            <a:r>
              <a:rPr lang="pt-BR" dirty="0" smtClean="0"/>
              <a:t>O valor de p é a probabilidade de obter uma dada diferença entre as médias </a:t>
            </a:r>
            <a:br>
              <a:rPr lang="pt-BR" dirty="0" smtClean="0"/>
            </a:br>
            <a:r>
              <a:rPr lang="pt-BR" dirty="0" smtClean="0"/>
              <a:t>dado que H0 é verdadeira.</a:t>
            </a:r>
            <a:endParaRPr lang="pt-BR" dirty="0"/>
          </a:p>
        </p:txBody>
      </p:sp>
      <p:pic>
        <p:nvPicPr>
          <p:cNvPr id="4" name="Picture 7" descr="C:\Users\ze\Downloads\Student_t_pdf.svg.png"/>
          <p:cNvPicPr>
            <a:picLocks noChangeAspect="1" noChangeArrowheads="1"/>
          </p:cNvPicPr>
          <p:nvPr/>
        </p:nvPicPr>
        <p:blipFill>
          <a:blip r:embed="rId3" cstate="print"/>
          <a:srcRect/>
          <a:stretch>
            <a:fillRect/>
          </a:stretch>
        </p:blipFill>
        <p:spPr bwMode="auto">
          <a:xfrm>
            <a:off x="899591" y="3356992"/>
            <a:ext cx="3510389" cy="2808312"/>
          </a:xfrm>
          <a:prstGeom prst="rect">
            <a:avLst/>
          </a:prstGeom>
          <a:noFill/>
        </p:spPr>
      </p:pic>
      <p:graphicFrame>
        <p:nvGraphicFramePr>
          <p:cNvPr id="5" name="Objeto 4"/>
          <p:cNvGraphicFramePr>
            <a:graphicFrameLocks noChangeAspect="1"/>
          </p:cNvGraphicFramePr>
          <p:nvPr/>
        </p:nvGraphicFramePr>
        <p:xfrm>
          <a:off x="6660232" y="2204864"/>
          <a:ext cx="1008111" cy="547259"/>
        </p:xfrm>
        <a:graphic>
          <a:graphicData uri="http://schemas.openxmlformats.org/presentationml/2006/ole">
            <p:oleObj spid="_x0000_s98306" name="Equação" r:id="rId4" imgW="444240" imgH="24120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Rede">
  <a:themeElements>
    <a:clrScheme name="Red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Rede">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ed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Red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Red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Red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Red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Red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Red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Red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Red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Red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350325</TotalTime>
  <Words>1743</Words>
  <Application>Microsoft Office PowerPoint</Application>
  <PresentationFormat>Apresentação na tela (4:3)</PresentationFormat>
  <Paragraphs>210</Paragraphs>
  <Slides>37</Slides>
  <Notes>3</Notes>
  <HiddenSlides>0</HiddenSlides>
  <MMClips>0</MMClips>
  <ScaleCrop>false</ScaleCrop>
  <HeadingPairs>
    <vt:vector size="6" baseType="variant">
      <vt:variant>
        <vt:lpstr>Tema</vt:lpstr>
      </vt:variant>
      <vt:variant>
        <vt:i4>1</vt:i4>
      </vt:variant>
      <vt:variant>
        <vt:lpstr>Servidores OLE incorporados</vt:lpstr>
      </vt:variant>
      <vt:variant>
        <vt:i4>2</vt:i4>
      </vt:variant>
      <vt:variant>
        <vt:lpstr>Títulos de slides</vt:lpstr>
      </vt:variant>
      <vt:variant>
        <vt:i4>37</vt:i4>
      </vt:variant>
    </vt:vector>
  </HeadingPairs>
  <TitlesOfParts>
    <vt:vector size="40" baseType="lpstr">
      <vt:lpstr>Rede</vt:lpstr>
      <vt:lpstr>Equation</vt:lpstr>
      <vt:lpstr>Equação</vt:lpstr>
      <vt:lpstr>Comparação de duas médias amostrais</vt:lpstr>
      <vt:lpstr>Aula de hoje</vt:lpstr>
      <vt:lpstr>Slide 3</vt:lpstr>
      <vt:lpstr>Diferenças entre testes paramétricos e não-paramétricos</vt:lpstr>
      <vt:lpstr>Transformação</vt:lpstr>
      <vt:lpstr>Implicações do tamanho da amostra</vt:lpstr>
      <vt:lpstr>Teste t para 2 amostras</vt:lpstr>
      <vt:lpstr>Funcionamento do teste t para 2 amostras independentes</vt:lpstr>
      <vt:lpstr>Cálculo do valor de p e distribuição t de student</vt:lpstr>
      <vt:lpstr>Teste t para 2 amostras independentes (e variâncias iguais)</vt:lpstr>
      <vt:lpstr>Premissas</vt:lpstr>
      <vt:lpstr>Exemplo (Teste t – 2 amostras independentes)</vt:lpstr>
      <vt:lpstr>Teste t para 2 amostras independentes (para variâncias iguais)</vt:lpstr>
      <vt:lpstr>Slide 14</vt:lpstr>
      <vt:lpstr>Checando as premissas</vt:lpstr>
      <vt:lpstr>Slide 16</vt:lpstr>
      <vt:lpstr>Teste F para variâncias</vt:lpstr>
      <vt:lpstr>Ainda o Teste F</vt:lpstr>
      <vt:lpstr>Slide 19</vt:lpstr>
      <vt:lpstr>Slide 20</vt:lpstr>
      <vt:lpstr>Slide 21</vt:lpstr>
      <vt:lpstr>Teste t para 2 amostras independentes (variâncias diferentes)</vt:lpstr>
      <vt:lpstr>Slide 23</vt:lpstr>
      <vt:lpstr>Exemplo – Teste t para amostras independentes (variâncias desiguais)</vt:lpstr>
      <vt:lpstr>Slide 25</vt:lpstr>
      <vt:lpstr>Slide 26</vt:lpstr>
      <vt:lpstr>Slide 27</vt:lpstr>
      <vt:lpstr>Slide 28</vt:lpstr>
      <vt:lpstr>Teste t pareado</vt:lpstr>
      <vt:lpstr>Exemplo (teste t pareado)</vt:lpstr>
      <vt:lpstr>Slide 31</vt:lpstr>
      <vt:lpstr>Slide 32</vt:lpstr>
      <vt:lpstr>Slide 33</vt:lpstr>
      <vt:lpstr>Checando a premissa</vt:lpstr>
      <vt:lpstr>Checando a premissa</vt:lpstr>
      <vt:lpstr>Slide 36</vt:lpstr>
      <vt:lpstr>Slide 37</vt:lpstr>
    </vt:vector>
  </TitlesOfParts>
  <Company>VPS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Comparação de duas médias amostrais: tratamento paramétrico</dc:title>
  <dc:creator>Marcos</dc:creator>
  <cp:lastModifiedBy>ze</cp:lastModifiedBy>
  <cp:revision>243</cp:revision>
  <dcterms:created xsi:type="dcterms:W3CDTF">2002-10-24T01:52:54Z</dcterms:created>
  <dcterms:modified xsi:type="dcterms:W3CDTF">2017-06-23T14:40:35Z</dcterms:modified>
</cp:coreProperties>
</file>