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41" r:id="rId3"/>
    <p:sldId id="362" r:id="rId4"/>
    <p:sldId id="393" r:id="rId5"/>
    <p:sldId id="267" r:id="rId6"/>
    <p:sldId id="342" r:id="rId7"/>
    <p:sldId id="345" r:id="rId8"/>
    <p:sldId id="346" r:id="rId9"/>
    <p:sldId id="351" r:id="rId10"/>
    <p:sldId id="363" r:id="rId11"/>
    <p:sldId id="364" r:id="rId12"/>
    <p:sldId id="365" r:id="rId13"/>
    <p:sldId id="366" r:id="rId14"/>
    <p:sldId id="367" r:id="rId15"/>
    <p:sldId id="372" r:id="rId16"/>
    <p:sldId id="340" r:id="rId17"/>
    <p:sldId id="368" r:id="rId18"/>
    <p:sldId id="370" r:id="rId19"/>
    <p:sldId id="369" r:id="rId20"/>
    <p:sldId id="387" r:id="rId21"/>
    <p:sldId id="371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2" r:id="rId31"/>
    <p:sldId id="381" r:id="rId32"/>
    <p:sldId id="383" r:id="rId33"/>
    <p:sldId id="388" r:id="rId34"/>
    <p:sldId id="394" r:id="rId35"/>
    <p:sldId id="395" r:id="rId36"/>
    <p:sldId id="396" r:id="rId37"/>
    <p:sldId id="397" r:id="rId38"/>
    <p:sldId id="392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36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1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10" Type="http://schemas.openxmlformats.org/officeDocument/2006/relationships/image" Target="../media/image58.png"/><Relationship Id="rId4" Type="http://schemas.openxmlformats.org/officeDocument/2006/relationships/image" Target="../media/image14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em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77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6.png"/><Relationship Id="rId7" Type="http://schemas.openxmlformats.org/officeDocument/2006/relationships/image" Target="../media/image10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710.png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6.png"/><Relationship Id="rId7" Type="http://schemas.openxmlformats.org/officeDocument/2006/relationships/image" Target="../media/image3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14.png"/><Relationship Id="rId9" Type="http://schemas.openxmlformats.org/officeDocument/2006/relationships/image" Target="../media/image3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.png"/><Relationship Id="rId7" Type="http://schemas.openxmlformats.org/officeDocument/2006/relationships/image" Target="../media/image3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62.emf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420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550.png"/><Relationship Id="rId4" Type="http://schemas.openxmlformats.org/officeDocument/2006/relationships/image" Target="../media/image5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8.png"/><Relationship Id="rId18" Type="http://schemas.openxmlformats.org/officeDocument/2006/relationships/image" Target="../media/image111.png"/><Relationship Id="rId3" Type="http://schemas.openxmlformats.org/officeDocument/2006/relationships/image" Target="../media/image6.png"/><Relationship Id="rId7" Type="http://schemas.openxmlformats.org/officeDocument/2006/relationships/image" Target="../media/image580.png"/><Relationship Id="rId12" Type="http://schemas.openxmlformats.org/officeDocument/2006/relationships/image" Target="../media/image630.png"/><Relationship Id="rId17" Type="http://schemas.openxmlformats.org/officeDocument/2006/relationships/image" Target="../media/image110.png"/><Relationship Id="rId2" Type="http://schemas.openxmlformats.org/officeDocument/2006/relationships/image" Target="../media/image5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5" Type="http://schemas.openxmlformats.org/officeDocument/2006/relationships/image" Target="../media/image105.png"/><Relationship Id="rId15" Type="http://schemas.openxmlformats.org/officeDocument/2006/relationships/image" Target="../media/image660.png"/><Relationship Id="rId10" Type="http://schemas.openxmlformats.org/officeDocument/2006/relationships/image" Target="../media/image610.png"/><Relationship Id="rId4" Type="http://schemas.openxmlformats.org/officeDocument/2006/relationships/image" Target="../media/image14.png"/><Relationship Id="rId9" Type="http://schemas.openxmlformats.org/officeDocument/2006/relationships/image" Target="../media/image107.png"/><Relationship Id="rId1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Variação das tensões com o plano de corte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4407C3-60C5-4BD1-AAEA-8B58BAB0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08" y="2172695"/>
            <a:ext cx="2768600" cy="29204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071DFF-0427-478B-8D04-B06EBD262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687" y="3023623"/>
            <a:ext cx="1655825" cy="102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5171440" y="5151902"/>
                <a:ext cx="5286456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40" y="5151902"/>
                <a:ext cx="5286456" cy="601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C7633D34-8CC3-4D59-9866-4BACBF0D9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291" y="1438183"/>
            <a:ext cx="4209496" cy="35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principais (</a:t>
            </a:r>
            <a:r>
              <a:rPr lang="el-GR" sz="2200" dirty="0"/>
              <a:t>σ</a:t>
            </a:r>
            <a:r>
              <a:rPr lang="pt-BR" sz="2200" baseline="-25000" dirty="0" err="1"/>
              <a:t>max</a:t>
            </a:r>
            <a:r>
              <a:rPr lang="pt-BR" sz="2200" dirty="0"/>
              <a:t>, </a:t>
            </a:r>
            <a:r>
              <a:rPr lang="el-GR" sz="2200" dirty="0"/>
              <a:t>σ</a:t>
            </a:r>
            <a:r>
              <a:rPr lang="pt-BR" sz="2200" baseline="-25000" dirty="0"/>
              <a:t>min</a:t>
            </a:r>
            <a:r>
              <a:rPr lang="pt-BR" sz="2200" dirty="0"/>
              <a:t>)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Direções principais (</a:t>
            </a:r>
            <a:r>
              <a:rPr lang="el-GR" sz="2200" dirty="0"/>
              <a:t>θ</a:t>
            </a:r>
            <a:r>
              <a:rPr lang="pt-BR" sz="2200" baseline="-25000" dirty="0"/>
              <a:t>p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07DC346-96A2-491A-A8A2-7A109F5E22F8}"/>
                  </a:ext>
                </a:extLst>
              </p:cNvPr>
              <p:cNvSpPr txBox="1"/>
              <p:nvPr/>
            </p:nvSpPr>
            <p:spPr>
              <a:xfrm>
                <a:off x="1669001" y="2838094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07DC346-96A2-491A-A8A2-7A109F5E2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838094"/>
                <a:ext cx="5249959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6F4F51-D780-4B98-A3CF-322DCD4E480B}"/>
                  </a:ext>
                </a:extLst>
              </p:cNvPr>
              <p:cNvSpPr txBox="1"/>
              <p:nvPr/>
            </p:nvSpPr>
            <p:spPr>
              <a:xfrm>
                <a:off x="1669001" y="3696123"/>
                <a:ext cx="56896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6F4F51-D780-4B98-A3CF-322DCD4E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96123"/>
                <a:ext cx="5689600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599A2D-21FA-4879-B52C-63B9ED0B98A6}"/>
                  </a:ext>
                </a:extLst>
              </p:cNvPr>
              <p:cNvSpPr txBox="1"/>
              <p:nvPr/>
            </p:nvSpPr>
            <p:spPr>
              <a:xfrm>
                <a:off x="2965560" y="4579417"/>
                <a:ext cx="265684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599A2D-21FA-4879-B52C-63B9ED0B9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60" y="4579417"/>
                <a:ext cx="2656840" cy="972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/>
              <p:nvPr/>
            </p:nvSpPr>
            <p:spPr>
              <a:xfrm>
                <a:off x="6318927" y="4679483"/>
                <a:ext cx="2656840" cy="7731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𝐚𝐧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27" y="4679483"/>
                <a:ext cx="2656840" cy="773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direções principais (</a:t>
            </a:r>
            <a:r>
              <a:rPr lang="el-GR" sz="2200" dirty="0"/>
              <a:t>θ</a:t>
            </a:r>
            <a:r>
              <a:rPr lang="pt-BR" sz="2200" baseline="-25000" dirty="0"/>
              <a:t>p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/>
              <p:nvPr/>
            </p:nvSpPr>
            <p:spPr>
              <a:xfrm>
                <a:off x="1371007" y="2169155"/>
                <a:ext cx="2459313" cy="7731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07" y="2169155"/>
                <a:ext cx="2459313" cy="773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CC0B3F7B-63C0-4955-8D59-6A23FD0FC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634" y="1594525"/>
            <a:ext cx="5400365" cy="366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F5B5089-85AA-4F50-B4F9-3AE3B61511BE}"/>
                  </a:ext>
                </a:extLst>
              </p:cNvPr>
              <p:cNvSpPr txBox="1"/>
              <p:nvPr/>
            </p:nvSpPr>
            <p:spPr>
              <a:xfrm>
                <a:off x="1371007" y="3182012"/>
                <a:ext cx="3048000" cy="7900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F5B5089-85AA-4F50-B4F9-3AE3B615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07" y="3182012"/>
                <a:ext cx="304800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FB56E6-F374-4503-832A-ABF99D10CB07}"/>
                  </a:ext>
                </a:extLst>
              </p:cNvPr>
              <p:cNvSpPr txBox="1"/>
              <p:nvPr/>
            </p:nvSpPr>
            <p:spPr>
              <a:xfrm>
                <a:off x="1459689" y="4211733"/>
                <a:ext cx="2870635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+180°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FB56E6-F374-4503-832A-ABF99D10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9" y="4211733"/>
                <a:ext cx="2870635" cy="445891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DBAC74-E2F2-4832-8C39-C602FA0CF578}"/>
                  </a:ext>
                </a:extLst>
              </p:cNvPr>
              <p:cNvSpPr txBox="1"/>
              <p:nvPr/>
            </p:nvSpPr>
            <p:spPr>
              <a:xfrm>
                <a:off x="1925943" y="4897522"/>
                <a:ext cx="1938126" cy="4237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DBAC74-E2F2-4832-8C39-C602FA0C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43" y="4897522"/>
                <a:ext cx="1938126" cy="423770"/>
              </a:xfrm>
              <a:prstGeom prst="rect">
                <a:avLst/>
              </a:prstGeom>
              <a:blipFill>
                <a:blip r:embed="rId8"/>
                <a:stretch>
                  <a:fillRect b="-274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8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tensões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483360" y="2016613"/>
                <a:ext cx="522224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016613"/>
                <a:ext cx="5222240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BF17BE0-05A5-4078-AEB5-F9AF9A658C20}"/>
                  </a:ext>
                </a:extLst>
              </p:cNvPr>
              <p:cNvSpPr txBox="1"/>
              <p:nvPr/>
            </p:nvSpPr>
            <p:spPr>
              <a:xfrm>
                <a:off x="1483360" y="2829986"/>
                <a:ext cx="3027680" cy="7900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BF17BE0-05A5-4078-AEB5-F9AF9A65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829986"/>
                <a:ext cx="3027680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870AFA75-AC35-48E9-9731-FB092180F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055" y="1704974"/>
            <a:ext cx="2078038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C8B972-659D-464F-8078-1EFB8B6EB585}"/>
                  </a:ext>
                </a:extLst>
              </p:cNvPr>
              <p:cNvSpPr txBox="1"/>
              <p:nvPr/>
            </p:nvSpPr>
            <p:spPr>
              <a:xfrm>
                <a:off x="4753181" y="2832170"/>
                <a:ext cx="2479633" cy="7731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C8B972-659D-464F-8078-1EFB8B6EB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81" y="2832170"/>
                <a:ext cx="2479633" cy="773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CAB8FB2-72E1-4A50-93EE-E6A85C960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914" y="1704974"/>
            <a:ext cx="2320179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D28322-0500-47B3-B44A-41FE26C72859}"/>
                  </a:ext>
                </a:extLst>
              </p:cNvPr>
              <p:cNvSpPr txBox="1"/>
              <p:nvPr/>
            </p:nvSpPr>
            <p:spPr>
              <a:xfrm>
                <a:off x="1483360" y="3779949"/>
                <a:ext cx="4830543" cy="85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D28322-0500-47B3-B44A-41FE26C72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3779949"/>
                <a:ext cx="4830543" cy="851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A89018-D2AC-4607-9F7B-88FB1B1BB814}"/>
                  </a:ext>
                </a:extLst>
              </p:cNvPr>
              <p:cNvSpPr txBox="1"/>
              <p:nvPr/>
            </p:nvSpPr>
            <p:spPr>
              <a:xfrm>
                <a:off x="1483360" y="4779165"/>
                <a:ext cx="6096000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A89018-D2AC-4607-9F7B-88FB1B1B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4779165"/>
                <a:ext cx="6096000" cy="10016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1637B5EB-A829-42AB-8730-CB7D36F22AF8}"/>
              </a:ext>
            </a:extLst>
          </p:cNvPr>
          <p:cNvSpPr/>
          <p:nvPr/>
        </p:nvSpPr>
        <p:spPr>
          <a:xfrm>
            <a:off x="4511040" y="4277360"/>
            <a:ext cx="406400" cy="4335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F4668BC-354E-44BE-AA47-A6AC99173DFA}"/>
              </a:ext>
            </a:extLst>
          </p:cNvPr>
          <p:cNvSpPr/>
          <p:nvPr/>
        </p:nvSpPr>
        <p:spPr>
          <a:xfrm>
            <a:off x="5835786" y="4301322"/>
            <a:ext cx="406400" cy="4335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2" grpId="0"/>
      <p:bldP spid="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tensões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089238" y="2196355"/>
                <a:ext cx="522224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196355"/>
                <a:ext cx="5222240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írculo Trigonométrico - Toda Matéria">
            <a:extLst>
              <a:ext uri="{FF2B5EF4-FFF2-40B4-BE49-F238E27FC236}">
                <a16:creationId xmlns:a16="http://schemas.microsoft.com/office/drawing/2014/main" id="{42D1960B-FC39-4320-A1F1-A5DBBCB4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35" y="1713902"/>
            <a:ext cx="3414065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CC573FB-4635-406E-BF86-F36EDE1F6E85}"/>
                  </a:ext>
                </a:extLst>
              </p:cNvPr>
              <p:cNvSpPr txBox="1"/>
              <p:nvPr/>
            </p:nvSpPr>
            <p:spPr>
              <a:xfrm>
                <a:off x="1089238" y="3077361"/>
                <a:ext cx="5982122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CC573FB-4635-406E-BF86-F36EDE1F6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077361"/>
                <a:ext cx="5982122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0B6707-B5C8-4259-91F5-8FAE27548105}"/>
                  </a:ext>
                </a:extLst>
              </p:cNvPr>
              <p:cNvSpPr txBox="1"/>
              <p:nvPr/>
            </p:nvSpPr>
            <p:spPr>
              <a:xfrm>
                <a:off x="1206078" y="4417616"/>
                <a:ext cx="5748442" cy="10016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0B6707-B5C8-4259-91F5-8FAE27548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78" y="4417616"/>
                <a:ext cx="5748442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Cisalhamento nas direções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401007" y="2270613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7" y="2270613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CAB8FB2-72E1-4A50-93EE-E6A85C960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14" y="2005487"/>
            <a:ext cx="2320179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9BF7CA2-AAAD-47EE-96C6-8C6C2C811087}"/>
                  </a:ext>
                </a:extLst>
              </p:cNvPr>
              <p:cNvSpPr txBox="1"/>
              <p:nvPr/>
            </p:nvSpPr>
            <p:spPr>
              <a:xfrm>
                <a:off x="1401007" y="3232727"/>
                <a:ext cx="4410513" cy="86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9BF7CA2-AAAD-47EE-96C6-8C6C2C811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7" y="3232727"/>
                <a:ext cx="4410513" cy="868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7B280E-26BF-41C2-9598-140F6F1DAFF8}"/>
                  </a:ext>
                </a:extLst>
              </p:cNvPr>
              <p:cNvSpPr txBox="1"/>
              <p:nvPr/>
            </p:nvSpPr>
            <p:spPr>
              <a:xfrm>
                <a:off x="3011366" y="4620910"/>
                <a:ext cx="1189794" cy="4611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7B280E-26BF-41C2-9598-140F6F1D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366" y="4620910"/>
                <a:ext cx="1189794" cy="461152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7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estado plano de tensão da figura,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as 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as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411E51-B1AC-4976-B699-E6EC92B48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43" y="3214281"/>
            <a:ext cx="1996313" cy="12409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D70B87-CE89-4F28-B3EB-AFCDA9040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97" y="2331583"/>
            <a:ext cx="3236191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6ABD10-34A9-4FBD-ADAC-AA054DD7B731}"/>
                  </a:ext>
                </a:extLst>
              </p:cNvPr>
              <p:cNvSpPr txBox="1"/>
              <p:nvPr/>
            </p:nvSpPr>
            <p:spPr>
              <a:xfrm>
                <a:off x="1404198" y="2382383"/>
                <a:ext cx="2403283" cy="7731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6ABD10-34A9-4FBD-ADAC-AA054DD7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2382383"/>
                <a:ext cx="2403283" cy="773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0E66C6-980A-4659-93E5-2CB177B35DF2}"/>
                  </a:ext>
                </a:extLst>
              </p:cNvPr>
              <p:cNvSpPr txBox="1"/>
              <p:nvPr/>
            </p:nvSpPr>
            <p:spPr>
              <a:xfrm>
                <a:off x="1404198" y="3355829"/>
                <a:ext cx="4712122" cy="78386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.40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50+10</m:t>
                              </m:r>
                            </m:den>
                          </m:f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0E66C6-980A-4659-93E5-2CB177B35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3355829"/>
                <a:ext cx="4712122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FD82E8-16A6-4989-9A43-74089F1C23EE}"/>
                  </a:ext>
                </a:extLst>
              </p:cNvPr>
              <p:cNvSpPr txBox="1"/>
              <p:nvPr/>
            </p:nvSpPr>
            <p:spPr>
              <a:xfrm>
                <a:off x="1404198" y="4450341"/>
                <a:ext cx="1938126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FD82E8-16A6-4989-9A43-74089F1C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450341"/>
                <a:ext cx="1938126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34688F-F0CB-437F-8FED-FE2C8120FD81}"/>
                  </a:ext>
                </a:extLst>
              </p:cNvPr>
              <p:cNvSpPr txBox="1"/>
              <p:nvPr/>
            </p:nvSpPr>
            <p:spPr>
              <a:xfrm>
                <a:off x="4201479" y="4439401"/>
                <a:ext cx="2049094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34688F-F0CB-437F-8FED-FE2C8120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79" y="4439401"/>
                <a:ext cx="2049094" cy="423770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as tensões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/>
              <p:nvPr/>
            </p:nvSpPr>
            <p:spPr>
              <a:xfrm>
                <a:off x="1117871" y="2331583"/>
                <a:ext cx="5748442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2331583"/>
                <a:ext cx="5748442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672F0E-948F-4E3B-B67D-985ABC4BFC47}"/>
                  </a:ext>
                </a:extLst>
              </p:cNvPr>
              <p:cNvSpPr txBox="1"/>
              <p:nvPr/>
            </p:nvSpPr>
            <p:spPr>
              <a:xfrm>
                <a:off x="1117871" y="3524734"/>
                <a:ext cx="430756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BR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672F0E-948F-4E3B-B67D-985ABC4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3524734"/>
                <a:ext cx="430756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49F367-2967-4B52-96A5-1DC4282EE86A}"/>
                  </a:ext>
                </a:extLst>
              </p:cNvPr>
              <p:cNvSpPr txBox="1"/>
              <p:nvPr/>
            </p:nvSpPr>
            <p:spPr>
              <a:xfrm>
                <a:off x="1117871" y="5007076"/>
                <a:ext cx="1818369" cy="4135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49F367-2967-4B52-96A5-1DC4282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5007076"/>
                <a:ext cx="1818369" cy="413511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F001D8-040D-41F8-8443-F56256779CE4}"/>
                  </a:ext>
                </a:extLst>
              </p:cNvPr>
              <p:cNvSpPr txBox="1"/>
              <p:nvPr/>
            </p:nvSpPr>
            <p:spPr>
              <a:xfrm>
                <a:off x="3377491" y="4726704"/>
                <a:ext cx="2637229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𝐦𝐚𝐱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F001D8-040D-41F8-8443-F5625677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1" y="4726704"/>
                <a:ext cx="2637229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B899680-F892-44DA-9450-D7EF892B44AA}"/>
                  </a:ext>
                </a:extLst>
              </p:cNvPr>
              <p:cNvSpPr txBox="1"/>
              <p:nvPr/>
            </p:nvSpPr>
            <p:spPr>
              <a:xfrm>
                <a:off x="3377491" y="5281988"/>
                <a:ext cx="2718510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B899680-F892-44DA-9450-D7EF892B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1" y="5281988"/>
                <a:ext cx="271851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Obs.: invariância das tensões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/>
              <p:nvPr/>
            </p:nvSpPr>
            <p:spPr>
              <a:xfrm>
                <a:off x="1233997" y="2331583"/>
                <a:ext cx="424660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31583"/>
                <a:ext cx="4246609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E2BB92-4E1E-4E98-B5D8-BA49CC0B1DAD}"/>
                  </a:ext>
                </a:extLst>
              </p:cNvPr>
              <p:cNvSpPr txBox="1"/>
              <p:nvPr/>
            </p:nvSpPr>
            <p:spPr>
              <a:xfrm>
                <a:off x="1601939" y="3635500"/>
                <a:ext cx="3510723" cy="65774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E2BB92-4E1E-4E98-B5D8-BA49CC0B1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9" y="3635500"/>
                <a:ext cx="3510723" cy="657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3F87F5E-5A8B-4DE4-A762-C26D994330F1}"/>
                  </a:ext>
                </a:extLst>
              </p:cNvPr>
              <p:cNvSpPr txBox="1"/>
              <p:nvPr/>
            </p:nvSpPr>
            <p:spPr>
              <a:xfrm>
                <a:off x="1601938" y="4595477"/>
                <a:ext cx="3510723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70−30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50−10=40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3F87F5E-5A8B-4DE4-A762-C26D9943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8" y="4595477"/>
                <a:ext cx="35107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3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EF96E11-3A0B-4DF9-9030-315819AB413C}"/>
                  </a:ext>
                </a:extLst>
              </p:cNvPr>
              <p:cNvSpPr txBox="1"/>
              <p:nvPr/>
            </p:nvSpPr>
            <p:spPr>
              <a:xfrm>
                <a:off x="919480" y="2116139"/>
                <a:ext cx="1458939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=26,6°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=116,6°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EF96E11-3A0B-4DF9-9030-315819AB4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" y="2116139"/>
                <a:ext cx="1458939" cy="987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29B14E-3FD9-4240-90B5-79A2C9149FF8}"/>
                  </a:ext>
                </a:extLst>
              </p:cNvPr>
              <p:cNvSpPr txBox="1"/>
              <p:nvPr/>
            </p:nvSpPr>
            <p:spPr>
              <a:xfrm>
                <a:off x="2966232" y="2148263"/>
                <a:ext cx="17272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=−30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29B14E-3FD9-4240-90B5-79A2C914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232" y="2148263"/>
                <a:ext cx="17272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6AEF7D0-EB8A-4B52-908E-432CE77EDA85}"/>
                  </a:ext>
                </a:extLst>
              </p:cNvPr>
              <p:cNvSpPr txBox="1"/>
              <p:nvPr/>
            </p:nvSpPr>
            <p:spPr>
              <a:xfrm>
                <a:off x="919480" y="3393176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6AEF7D0-EB8A-4B52-908E-432CE77ED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" y="3393176"/>
                <a:ext cx="5249959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38D3AF-C390-42DC-B5E2-7C79A974B069}"/>
                  </a:ext>
                </a:extLst>
              </p:cNvPr>
              <p:cNvSpPr txBox="1"/>
              <p:nvPr/>
            </p:nvSpPr>
            <p:spPr>
              <a:xfrm>
                <a:off x="919481" y="4340379"/>
                <a:ext cx="6416040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38D3AF-C390-42DC-B5E2-7C79A974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1" y="4340379"/>
                <a:ext cx="6416040" cy="6769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61414A0-D5F3-4B80-AE9A-C35A0D6E5859}"/>
                  </a:ext>
                </a:extLst>
              </p:cNvPr>
              <p:cNvSpPr txBox="1"/>
              <p:nvPr/>
            </p:nvSpPr>
            <p:spPr>
              <a:xfrm>
                <a:off x="1316636" y="5269144"/>
                <a:ext cx="274320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61414A0-D5F3-4B80-AE9A-C35A0D6E5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36" y="5269144"/>
                <a:ext cx="2743200" cy="423770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B158FF-5617-4E08-A4E5-FCC3F68BA857}"/>
                  </a:ext>
                </a:extLst>
              </p:cNvPr>
              <p:cNvSpPr txBox="1"/>
              <p:nvPr/>
            </p:nvSpPr>
            <p:spPr>
              <a:xfrm>
                <a:off x="4317999" y="5215420"/>
                <a:ext cx="3017521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B158FF-5617-4E08-A4E5-FCC3F68BA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9" y="5215420"/>
                <a:ext cx="3017521" cy="423770"/>
              </a:xfrm>
              <a:prstGeom prst="rect">
                <a:avLst/>
              </a:prstGeom>
              <a:blipFill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B6C325-614F-4E01-8109-0C781C77A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336526"/>
            <a:ext cx="2997200" cy="17566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363E85-B9DE-494A-9DED-F04B6D8E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403" y="2215507"/>
            <a:ext cx="4817648" cy="35150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F314239-A6D0-46E4-B781-E2C86B6D0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21" y="2671294"/>
            <a:ext cx="446876" cy="14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Ângulos correspondentes à máxima tensão cisalhante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Valores extremos de cisalhamento no plano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390847" y="2906903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906903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7CD1E2-509C-430B-8809-EEA0B3B72C00}"/>
                  </a:ext>
                </a:extLst>
              </p:cNvPr>
              <p:cNvSpPr txBox="1"/>
              <p:nvPr/>
            </p:nvSpPr>
            <p:spPr>
              <a:xfrm>
                <a:off x="1390847" y="3730886"/>
                <a:ext cx="5589074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7CD1E2-509C-430B-8809-EEA0B3B72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3730886"/>
                <a:ext cx="5589074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/>
              <p:nvPr/>
            </p:nvSpPr>
            <p:spPr>
              <a:xfrm>
                <a:off x="1390847" y="4755911"/>
                <a:ext cx="415544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4755911"/>
                <a:ext cx="415544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6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Ângulos correspondentes à máxima tensão cisalhante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3A6A74-53D3-4D76-97F2-F26DEEB42DEF}"/>
                  </a:ext>
                </a:extLst>
              </p:cNvPr>
              <p:cNvSpPr txBox="1"/>
              <p:nvPr/>
            </p:nvSpPr>
            <p:spPr>
              <a:xfrm>
                <a:off x="1669000" y="2337349"/>
                <a:ext cx="3482119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3A6A74-53D3-4D76-97F2-F26DEEB4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2337349"/>
                <a:ext cx="3482119" cy="790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EFE747-D982-42D9-9690-F06271ED5D6D}"/>
                  </a:ext>
                </a:extLst>
              </p:cNvPr>
              <p:cNvSpPr txBox="1"/>
              <p:nvPr/>
            </p:nvSpPr>
            <p:spPr>
              <a:xfrm>
                <a:off x="1669000" y="3393699"/>
                <a:ext cx="193812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EFE747-D982-42D9-9690-F06271ED5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393699"/>
                <a:ext cx="193812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Valores extremos de cisalhamento no plano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390847" y="2182236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182236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/>
              <p:nvPr/>
            </p:nvSpPr>
            <p:spPr>
              <a:xfrm>
                <a:off x="1390847" y="2983154"/>
                <a:ext cx="280308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983154"/>
                <a:ext cx="280308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575A5112-CB07-478A-9190-565904D76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223" y="1731167"/>
            <a:ext cx="2320179" cy="30765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633" y="1736248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DF4C00-CAB6-4E1C-B26F-4AFF685FFBA9}"/>
                  </a:ext>
                </a:extLst>
              </p:cNvPr>
              <p:cNvSpPr txBox="1"/>
              <p:nvPr/>
            </p:nvSpPr>
            <p:spPr>
              <a:xfrm>
                <a:off x="1390847" y="3944450"/>
                <a:ext cx="5107223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DF4C00-CAB6-4E1C-B26F-4AFF685F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3944450"/>
                <a:ext cx="5107223" cy="777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C799091-A568-4925-B717-84AB51544C93}"/>
                  </a:ext>
                </a:extLst>
              </p:cNvPr>
              <p:cNvSpPr txBox="1"/>
              <p:nvPr/>
            </p:nvSpPr>
            <p:spPr>
              <a:xfrm>
                <a:off x="1390847" y="5115811"/>
                <a:ext cx="22972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C799091-A568-4925-B717-84AB5154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5115811"/>
                <a:ext cx="2297233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5D35A5-0A4B-4FE7-83E6-324DC8B50E3B}"/>
                  </a:ext>
                </a:extLst>
              </p:cNvPr>
              <p:cNvSpPr txBox="1"/>
              <p:nvPr/>
            </p:nvSpPr>
            <p:spPr>
              <a:xfrm>
                <a:off x="4193934" y="5115811"/>
                <a:ext cx="25319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5D35A5-0A4B-4FE7-83E6-324DC8B5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34" y="5115811"/>
                <a:ext cx="2531986" cy="430887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59075D-BB27-4E2C-B9AD-004CA3898C47}"/>
                  </a:ext>
                </a:extLst>
              </p:cNvPr>
              <p:cNvSpPr txBox="1"/>
              <p:nvPr/>
            </p:nvSpPr>
            <p:spPr>
              <a:xfrm>
                <a:off x="4694456" y="2957378"/>
                <a:ext cx="280308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59075D-BB27-4E2C-B9AD-004CA389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56" y="2957378"/>
                <a:ext cx="2803087" cy="790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7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Defasagem entre os ângulos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2667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E0B7F19-3C6E-4465-A22A-9AA301C1DCD8}"/>
                  </a:ext>
                </a:extLst>
              </p:cNvPr>
              <p:cNvSpPr txBox="1"/>
              <p:nvPr/>
            </p:nvSpPr>
            <p:spPr>
              <a:xfrm>
                <a:off x="4724400" y="2272667"/>
                <a:ext cx="393192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=90°⇒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E0B7F19-3C6E-4465-A22A-9AA301C1D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72667"/>
                <a:ext cx="3931920" cy="423770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D2FAB4A-A577-4A7E-B70E-68F32950A4A4}"/>
                  </a:ext>
                </a:extLst>
              </p:cNvPr>
              <p:cNvSpPr txBox="1"/>
              <p:nvPr/>
            </p:nvSpPr>
            <p:spPr>
              <a:xfrm>
                <a:off x="4724400" y="3034855"/>
                <a:ext cx="19405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D2FAB4A-A577-4A7E-B70E-68F32950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34855"/>
                <a:ext cx="1940560" cy="423770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A632E06-0AFF-4BBB-B193-08A801FC7376}"/>
                  </a:ext>
                </a:extLst>
              </p:cNvPr>
              <p:cNvSpPr txBox="1"/>
              <p:nvPr/>
            </p:nvSpPr>
            <p:spPr>
              <a:xfrm>
                <a:off x="4724400" y="3757918"/>
                <a:ext cx="19405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A632E06-0AFF-4BBB-B193-08A801FC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57918"/>
                <a:ext cx="1940560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B533D5A-1213-4B98-9889-87A3DD41D0C0}"/>
                  </a:ext>
                </a:extLst>
              </p:cNvPr>
              <p:cNvSpPr txBox="1"/>
              <p:nvPr/>
            </p:nvSpPr>
            <p:spPr>
              <a:xfrm>
                <a:off x="4734560" y="4497840"/>
                <a:ext cx="481584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+90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5°=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B533D5A-1213-4B98-9889-87A3DD41D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4497840"/>
                <a:ext cx="4815840" cy="423770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5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nos planos com máximo cisalhamento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2667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1A42CB-6317-46ED-BE8D-470608505659}"/>
                  </a:ext>
                </a:extLst>
              </p:cNvPr>
              <p:cNvSpPr txBox="1"/>
              <p:nvPr/>
            </p:nvSpPr>
            <p:spPr>
              <a:xfrm>
                <a:off x="4556760" y="2272667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1A42CB-6317-46ED-BE8D-470608505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2272667"/>
                <a:ext cx="5249959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DAA2796-594E-4A50-A255-80759C861E37}"/>
                  </a:ext>
                </a:extLst>
              </p:cNvPr>
              <p:cNvSpPr txBox="1"/>
              <p:nvPr/>
            </p:nvSpPr>
            <p:spPr>
              <a:xfrm>
                <a:off x="4556760" y="3355899"/>
                <a:ext cx="5732459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DAA2796-594E-4A50-A255-80759C861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3355899"/>
                <a:ext cx="5732459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BA46EC-3F44-4044-B84A-34C4C5158B88}"/>
                  </a:ext>
                </a:extLst>
              </p:cNvPr>
              <p:cNvSpPr txBox="1"/>
              <p:nvPr/>
            </p:nvSpPr>
            <p:spPr>
              <a:xfrm>
                <a:off x="4899065" y="4558651"/>
                <a:ext cx="1972252" cy="6577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BA46EC-3F44-4044-B84A-34C4C5158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65" y="4558651"/>
                <a:ext cx="1972252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do Exemplo 5.2, determinar:</a:t>
            </a:r>
            <a:endParaRPr lang="pt-BR" altLang="pt-BR" sz="22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os ângulos correspondentes ao cisalhamento máximo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o valor máximo do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em tais direções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3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os ângulos correspondentes ao cisalhamento máximo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8B6D982-AB6B-4A61-ACC4-CF4AD0BC6A4B}"/>
                  </a:ext>
                </a:extLst>
              </p:cNvPr>
              <p:cNvSpPr txBox="1"/>
              <p:nvPr/>
            </p:nvSpPr>
            <p:spPr>
              <a:xfrm>
                <a:off x="1233997" y="2708560"/>
                <a:ext cx="286155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8B6D982-AB6B-4A61-ACC4-CF4AD0BC6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708560"/>
                <a:ext cx="286155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58F007-7C52-45DD-BB7E-19B822B2D0B9}"/>
                  </a:ext>
                </a:extLst>
              </p:cNvPr>
              <p:cNvSpPr txBox="1"/>
              <p:nvPr/>
            </p:nvSpPr>
            <p:spPr>
              <a:xfrm>
                <a:off x="1233997" y="3772005"/>
                <a:ext cx="338534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50+10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.40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58F007-7C52-45DD-BB7E-19B822B2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772005"/>
                <a:ext cx="338534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16D3D0-F25B-4ADD-8E35-0C4AEF027BE5}"/>
                  </a:ext>
                </a:extLst>
              </p:cNvPr>
              <p:cNvSpPr txBox="1"/>
              <p:nvPr/>
            </p:nvSpPr>
            <p:spPr>
              <a:xfrm>
                <a:off x="1233997" y="4869741"/>
                <a:ext cx="1929402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16D3D0-F25B-4ADD-8E35-0C4AEF027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869741"/>
                <a:ext cx="1929402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/>
              <p:nvPr/>
            </p:nvSpPr>
            <p:spPr>
              <a:xfrm>
                <a:off x="4984811" y="3966962"/>
                <a:ext cx="1744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1" y="3966962"/>
                <a:ext cx="1744463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/>
              <p:nvPr/>
            </p:nvSpPr>
            <p:spPr>
              <a:xfrm>
                <a:off x="4984811" y="4847886"/>
                <a:ext cx="1549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1" y="4847886"/>
                <a:ext cx="1549154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5.6. Cisalhamento máximo absoluto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Obs.: defasagem angular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/>
              <p:nvPr/>
            </p:nvSpPr>
            <p:spPr>
              <a:xfrm>
                <a:off x="3190076" y="3126815"/>
                <a:ext cx="1744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−18,4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3126815"/>
                <a:ext cx="174446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/>
              <p:nvPr/>
            </p:nvSpPr>
            <p:spPr>
              <a:xfrm>
                <a:off x="3190076" y="4391590"/>
                <a:ext cx="1549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71,6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4391590"/>
                <a:ext cx="154915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84ADB8-91DA-484D-874E-7EFAA6A202C7}"/>
                  </a:ext>
                </a:extLst>
              </p:cNvPr>
              <p:cNvSpPr txBox="1"/>
              <p:nvPr/>
            </p:nvSpPr>
            <p:spPr>
              <a:xfrm>
                <a:off x="1656949" y="2574011"/>
                <a:ext cx="1501562" cy="4276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84ADB8-91DA-484D-874E-7EFAA6A20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2574011"/>
                <a:ext cx="1501562" cy="427618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05286AE-DCB5-46BF-82E9-8B5233F5729D}"/>
                  </a:ext>
                </a:extLst>
              </p:cNvPr>
              <p:cNvSpPr txBox="1"/>
              <p:nvPr/>
            </p:nvSpPr>
            <p:spPr>
              <a:xfrm>
                <a:off x="1669001" y="3829689"/>
                <a:ext cx="1648093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BR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05286AE-DCB5-46BF-82E9-8B5233F5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829689"/>
                <a:ext cx="1648093" cy="423770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15EE786-4A97-458B-991A-7DB837563524}"/>
                  </a:ext>
                </a:extLst>
              </p:cNvPr>
              <p:cNvSpPr txBox="1"/>
              <p:nvPr/>
            </p:nvSpPr>
            <p:spPr>
              <a:xfrm>
                <a:off x="3190076" y="5061302"/>
                <a:ext cx="33032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116,6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=161,6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15EE786-4A97-458B-991A-7DB83756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5061302"/>
                <a:ext cx="330324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DB54EB8E-3CE6-41E5-864D-E135B922C3E6}"/>
              </a:ext>
            </a:extLst>
          </p:cNvPr>
          <p:cNvSpPr/>
          <p:nvPr/>
        </p:nvSpPr>
        <p:spPr>
          <a:xfrm>
            <a:off x="3891280" y="3001629"/>
            <a:ext cx="1043259" cy="6458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EC13195-0EFF-4146-B93F-D2A28E9E2B71}"/>
              </a:ext>
            </a:extLst>
          </p:cNvPr>
          <p:cNvSpPr/>
          <p:nvPr/>
        </p:nvSpPr>
        <p:spPr>
          <a:xfrm>
            <a:off x="5476978" y="4926862"/>
            <a:ext cx="1043259" cy="6458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" grpId="0"/>
      <p:bldP spid="16" grpId="0"/>
      <p:bldP spid="22" grpId="0"/>
      <p:bldP spid="4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o valor máximo do cisalhamento no plano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5FE267-FC6B-48C0-90E7-4E0BEB94E81A}"/>
                  </a:ext>
                </a:extLst>
              </p:cNvPr>
              <p:cNvSpPr txBox="1"/>
              <p:nvPr/>
            </p:nvSpPr>
            <p:spPr>
              <a:xfrm>
                <a:off x="1656949" y="2402076"/>
                <a:ext cx="3897296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5FE267-FC6B-48C0-90E7-4E0BEB94E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2402076"/>
                <a:ext cx="3897296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35708D-40DC-4CAF-BA3B-D6EF0EC4376D}"/>
                  </a:ext>
                </a:extLst>
              </p:cNvPr>
              <p:cNvSpPr txBox="1"/>
              <p:nvPr/>
            </p:nvSpPr>
            <p:spPr>
              <a:xfrm>
                <a:off x="1656949" y="3623740"/>
                <a:ext cx="3897296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t-BR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50+</m:t>
                                      </m:r>
                                      <m:r>
                                        <a:rPr kumimoji="0" lang="pt-B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35708D-40DC-4CAF-BA3B-D6EF0EC43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3623740"/>
                <a:ext cx="389729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00CB2-1EBE-469F-9F8C-3F5887C99C4C}"/>
                  </a:ext>
                </a:extLst>
              </p:cNvPr>
              <p:cNvSpPr txBox="1"/>
              <p:nvPr/>
            </p:nvSpPr>
            <p:spPr>
              <a:xfrm>
                <a:off x="2256191" y="4924420"/>
                <a:ext cx="2698811" cy="4135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𝒎𝒊𝒏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𝑴𝑷𝒂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00CB2-1EBE-469F-9F8C-3F5887C9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91" y="4924420"/>
                <a:ext cx="2698811" cy="413511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7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em tais direções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ACCD2A01-F90D-4ED9-B643-1953762A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28" y="3917946"/>
            <a:ext cx="3680918" cy="1682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FA933F-BF9D-4993-BA66-23E68FAB73FA}"/>
                  </a:ext>
                </a:extLst>
              </p:cNvPr>
              <p:cNvSpPr txBox="1"/>
              <p:nvPr/>
            </p:nvSpPr>
            <p:spPr>
              <a:xfrm>
                <a:off x="1331828" y="2317468"/>
                <a:ext cx="4439052" cy="53655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FA933F-BF9D-4993-BA66-23E68FAB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2317468"/>
                <a:ext cx="4439052" cy="536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F2069-BE56-45A0-84D8-0B2EFC20D3B7}"/>
                  </a:ext>
                </a:extLst>
              </p:cNvPr>
              <p:cNvSpPr txBox="1"/>
              <p:nvPr/>
            </p:nvSpPr>
            <p:spPr>
              <a:xfrm>
                <a:off x="1331828" y="3054311"/>
                <a:ext cx="4328160" cy="6236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F2069-BE56-45A0-84D8-0B2EFC20D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3054311"/>
                <a:ext cx="4328160" cy="623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654939-97B2-4016-AD9C-CC6A5553E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980" y="1970857"/>
            <a:ext cx="5246416" cy="36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7654939-97B2-4016-AD9C-CC6A5553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4695"/>
            <a:ext cx="4907280" cy="33915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27C27D-33E4-4818-953C-30866D1E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6" y="1832726"/>
            <a:ext cx="4576000" cy="33387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213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Cálculo analítico: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Ângulos correspondentes a </a:t>
            </a:r>
            <a:r>
              <a:rPr lang="pt-BR" sz="2000" i="1" dirty="0"/>
              <a:t>τ</a:t>
            </a:r>
            <a:r>
              <a:rPr lang="pt-BR" sz="2000" baseline="-25000" dirty="0"/>
              <a:t>max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C616149-50CD-4844-82D9-A092DEB6279F}"/>
                  </a:ext>
                </a:extLst>
              </p:cNvPr>
              <p:cNvSpPr txBox="1"/>
              <p:nvPr/>
            </p:nvSpPr>
            <p:spPr>
              <a:xfrm>
                <a:off x="6069863" y="1461300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C616149-50CD-4844-82D9-A092DEB6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63" y="1461300"/>
                <a:ext cx="4678680" cy="60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82704E6-5ED3-46D8-A70C-105705248F1E}"/>
                  </a:ext>
                </a:extLst>
              </p:cNvPr>
              <p:cNvSpPr txBox="1"/>
              <p:nvPr/>
            </p:nvSpPr>
            <p:spPr>
              <a:xfrm>
                <a:off x="6481343" y="2255220"/>
                <a:ext cx="3855720" cy="57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82704E6-5ED3-46D8-A70C-105705248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43" y="2255220"/>
                <a:ext cx="3855720" cy="570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A4152B-47F5-4572-8D4C-2240B9164D63}"/>
                  </a:ext>
                </a:extLst>
              </p:cNvPr>
              <p:cNvSpPr txBox="1"/>
              <p:nvPr/>
            </p:nvSpPr>
            <p:spPr>
              <a:xfrm>
                <a:off x="5158740" y="3352480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A4152B-47F5-4572-8D4C-2240B916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3352480"/>
                <a:ext cx="385572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DB8F7A-01F8-4382-9800-C7440708505F}"/>
                  </a:ext>
                </a:extLst>
              </p:cNvPr>
              <p:cNvSpPr txBox="1"/>
              <p:nvPr/>
            </p:nvSpPr>
            <p:spPr>
              <a:xfrm>
                <a:off x="9182079" y="3458791"/>
                <a:ext cx="2171721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DB8F7A-01F8-4382-9800-C7440708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79" y="3458791"/>
                <a:ext cx="2171721" cy="698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9B1ACF0-C99C-42B0-B032-3E07B3E0A427}"/>
                  </a:ext>
                </a:extLst>
              </p:cNvPr>
              <p:cNvSpPr txBox="1"/>
              <p:nvPr/>
            </p:nvSpPr>
            <p:spPr>
              <a:xfrm>
                <a:off x="5158740" y="4600530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9B1ACF0-C99C-42B0-B032-3E07B3E0A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4600530"/>
                <a:ext cx="352508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DE8F0B-9497-46CC-9B94-CB661A2BEB4F}"/>
                  </a:ext>
                </a:extLst>
              </p:cNvPr>
              <p:cNvSpPr txBox="1"/>
              <p:nvPr/>
            </p:nvSpPr>
            <p:spPr>
              <a:xfrm>
                <a:off x="8751366" y="4732271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DE8F0B-9497-46CC-9B94-CB661A2BE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366" y="4732271"/>
                <a:ext cx="2602434" cy="720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5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 animBg="1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Otto Mohr (1835 – 1918)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25ECD6-C549-4A3E-8B68-2227AC33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17" y="2419995"/>
            <a:ext cx="1741604" cy="2400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C571D-2703-4E61-A95A-8F490C6290F3}"/>
                  </a:ext>
                </a:extLst>
              </p:cNvPr>
              <p:cNvSpPr txBox="1"/>
              <p:nvPr/>
            </p:nvSpPr>
            <p:spPr>
              <a:xfrm>
                <a:off x="3615238" y="2419995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C571D-2703-4E61-A95A-8F490C62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8" y="2419995"/>
                <a:ext cx="4678680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29616F-C159-43ED-9757-512D0957CBF4}"/>
                  </a:ext>
                </a:extLst>
              </p:cNvPr>
              <p:cNvSpPr txBox="1"/>
              <p:nvPr/>
            </p:nvSpPr>
            <p:spPr>
              <a:xfrm>
                <a:off x="3615238" y="4249647"/>
                <a:ext cx="3855720" cy="57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29616F-C159-43ED-9757-512D0957C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8" y="4249647"/>
                <a:ext cx="3855720" cy="570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2B33326-6F82-471A-8C92-9D14C5B5077E}"/>
                  </a:ext>
                </a:extLst>
              </p:cNvPr>
              <p:cNvSpPr txBox="1"/>
              <p:nvPr/>
            </p:nvSpPr>
            <p:spPr>
              <a:xfrm>
                <a:off x="4415801" y="3304153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2B33326-6F82-471A-8C92-9D14C5B5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01" y="3304153"/>
                <a:ext cx="4678680" cy="601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1"/>
            <a:ext cx="10515600" cy="43495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Eliminação do ângulo de rotação </a:t>
            </a:r>
            <a:r>
              <a:rPr lang="el-GR" sz="2400" dirty="0"/>
              <a:t>θ</a:t>
            </a:r>
            <a:r>
              <a:rPr lang="pt-BR" sz="2400" dirty="0"/>
              <a:t>: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89EE64D-211A-4EF5-92C4-AACCF539EDFC}"/>
                  </a:ext>
                </a:extLst>
              </p:cNvPr>
              <p:cNvSpPr txBox="1"/>
              <p:nvPr/>
            </p:nvSpPr>
            <p:spPr>
              <a:xfrm>
                <a:off x="1089238" y="2061849"/>
                <a:ext cx="10264562" cy="66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box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89EE64D-211A-4EF5-92C4-AACCF539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061849"/>
                <a:ext cx="10264562" cy="665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B4019C2-913D-4852-B8E8-52CD40A180A2}"/>
                  </a:ext>
                </a:extLst>
              </p:cNvPr>
              <p:cNvSpPr txBox="1"/>
              <p:nvPr/>
            </p:nvSpPr>
            <p:spPr>
              <a:xfrm>
                <a:off x="3003217" y="3045428"/>
                <a:ext cx="735307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xy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sen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B4019C2-913D-4852-B8E8-52CD40A1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17" y="3045428"/>
                <a:ext cx="735307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5A4DBEA-A220-4E1D-A974-34B8D2448026}"/>
                  </a:ext>
                </a:extLst>
              </p:cNvPr>
              <p:cNvSpPr txBox="1"/>
              <p:nvPr/>
            </p:nvSpPr>
            <p:spPr>
              <a:xfrm>
                <a:off x="2974414" y="4000601"/>
                <a:ext cx="718163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sen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5A4DBEA-A220-4E1D-A974-34B8D2448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4" y="4000601"/>
                <a:ext cx="718163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F120E77-21DA-47B6-96BF-A640D7CA6839}"/>
              </a:ext>
            </a:extLst>
          </p:cNvPr>
          <p:cNvCxnSpPr/>
          <p:nvPr/>
        </p:nvCxnSpPr>
        <p:spPr>
          <a:xfrm flipV="1">
            <a:off x="5344160" y="3103880"/>
            <a:ext cx="3098800" cy="675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A79E5F1-C1FD-4660-B61A-EEF3E214FAEF}"/>
              </a:ext>
            </a:extLst>
          </p:cNvPr>
          <p:cNvCxnSpPr/>
          <p:nvPr/>
        </p:nvCxnSpPr>
        <p:spPr>
          <a:xfrm flipV="1">
            <a:off x="5344160" y="3961802"/>
            <a:ext cx="3098800" cy="675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96818846-D58C-496B-A30D-D81CA576692D}"/>
              </a:ext>
            </a:extLst>
          </p:cNvPr>
          <p:cNvSpPr/>
          <p:nvPr/>
        </p:nvSpPr>
        <p:spPr>
          <a:xfrm>
            <a:off x="3003217" y="3045428"/>
            <a:ext cx="2147903" cy="15920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7483DF2-B5FF-4200-92AC-94BC667F53F1}"/>
              </a:ext>
            </a:extLst>
          </p:cNvPr>
          <p:cNvSpPr/>
          <p:nvPr/>
        </p:nvSpPr>
        <p:spPr>
          <a:xfrm>
            <a:off x="8630699" y="3064447"/>
            <a:ext cx="1427702" cy="15920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/>
              <p:nvPr/>
            </p:nvSpPr>
            <p:spPr>
              <a:xfrm>
                <a:off x="3003217" y="4955774"/>
                <a:ext cx="4886960" cy="77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𝒙𝒚</m:t>
                              </m:r>
                            </m:sub>
                          </m:sSub>
                        </m:e>
                        <m:sup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17" y="4955774"/>
                <a:ext cx="4886960" cy="776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8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10" grpId="0" animBg="1"/>
      <p:bldP spid="24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Círculo de Mohr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/>
              <p:nvPr/>
            </p:nvSpPr>
            <p:spPr>
              <a:xfrm>
                <a:off x="838198" y="2031341"/>
                <a:ext cx="4998721" cy="72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031341"/>
                <a:ext cx="4998721" cy="726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59158D-BE61-4D4E-9BCF-CA57313B26F6}"/>
                  </a:ext>
                </a:extLst>
              </p:cNvPr>
              <p:cNvSpPr txBox="1"/>
              <p:nvPr/>
            </p:nvSpPr>
            <p:spPr>
              <a:xfrm>
                <a:off x="1605279" y="2895408"/>
                <a:ext cx="3464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59158D-BE61-4D4E-9BCF-CA57313B2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9" y="2895408"/>
                <a:ext cx="3464560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F8A9E2-D3B9-4833-B1FE-D616CE5A40BF}"/>
                  </a:ext>
                </a:extLst>
              </p:cNvPr>
              <p:cNvSpPr txBox="1"/>
              <p:nvPr/>
            </p:nvSpPr>
            <p:spPr>
              <a:xfrm>
                <a:off x="838199" y="4032829"/>
                <a:ext cx="107696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F8A9E2-D3B9-4833-B1FE-D616CE5A4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032829"/>
                <a:ext cx="107696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305967C-178F-4373-B1F4-5BA2D120AAE5}"/>
                  </a:ext>
                </a:extLst>
              </p:cNvPr>
              <p:cNvSpPr txBox="1"/>
              <p:nvPr/>
            </p:nvSpPr>
            <p:spPr>
              <a:xfrm>
                <a:off x="2616559" y="3429000"/>
                <a:ext cx="1615442" cy="1271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305967C-178F-4373-B1F4-5BA2D12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59" y="3429000"/>
                <a:ext cx="1615442" cy="1271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1DF8921-70AF-4360-9B6A-66DC669DD407}"/>
                  </a:ext>
                </a:extLst>
              </p:cNvPr>
              <p:cNvSpPr txBox="1"/>
              <p:nvPr/>
            </p:nvSpPr>
            <p:spPr>
              <a:xfrm>
                <a:off x="1946000" y="4780326"/>
                <a:ext cx="2956560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1DF8921-70AF-4360-9B6A-66DC669DD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00" y="4780326"/>
                <a:ext cx="2956560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54AE427-EEC6-4876-893E-14D9430661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882" y="1424958"/>
            <a:ext cx="5373918" cy="35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9" grpId="0"/>
      <p:bldP spid="21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do Exemplo 5.3, traçar o círculo de Mohr e marcar os pontos referentes à rotação do sistema de 30 em 30 graus.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1" y="1560326"/>
            <a:ext cx="3439158" cy="3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8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Parâmetros do círculo: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1" y="1560326"/>
            <a:ext cx="3439158" cy="3627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A70741-31E5-49F7-84AA-F7C6EAAD2F9A}"/>
                  </a:ext>
                </a:extLst>
              </p:cNvPr>
              <p:cNvSpPr txBox="1"/>
              <p:nvPr/>
            </p:nvSpPr>
            <p:spPr>
              <a:xfrm>
                <a:off x="910921" y="2291231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A70741-31E5-49F7-84AA-F7C6EAAD2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1" y="2291231"/>
                <a:ext cx="1516160" cy="855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41883FF-C5C7-4812-B456-BCF267A16D9E}"/>
                  </a:ext>
                </a:extLst>
              </p:cNvPr>
              <p:cNvSpPr txBox="1"/>
              <p:nvPr/>
            </p:nvSpPr>
            <p:spPr>
              <a:xfrm>
                <a:off x="1287558" y="3279017"/>
                <a:ext cx="856919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41883FF-C5C7-4812-B456-BCF267A1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558" y="3279017"/>
                <a:ext cx="856919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2D2DD8-32A6-43DD-A939-97BF4C78DC21}"/>
                  </a:ext>
                </a:extLst>
              </p:cNvPr>
              <p:cNvSpPr txBox="1"/>
              <p:nvPr/>
            </p:nvSpPr>
            <p:spPr>
              <a:xfrm>
                <a:off x="910921" y="406832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2D2DD8-32A6-43DD-A939-97BF4C78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1" y="4068323"/>
                <a:ext cx="26145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CBD926-0018-4E76-AC44-9AAF86D60794}"/>
                  </a:ext>
                </a:extLst>
              </p:cNvPr>
              <p:cNvSpPr txBox="1"/>
              <p:nvPr/>
            </p:nvSpPr>
            <p:spPr>
              <a:xfrm>
                <a:off x="4013062" y="2291231"/>
                <a:ext cx="2573959" cy="88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50−10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CBD926-0018-4E76-AC44-9AAF86D6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2" y="2291231"/>
                <a:ext cx="2573959" cy="8899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E7F222-10A4-4236-8F13-5B56472156F2}"/>
                  </a:ext>
                </a:extLst>
              </p:cNvPr>
              <p:cNvSpPr txBox="1"/>
              <p:nvPr/>
            </p:nvSpPr>
            <p:spPr>
              <a:xfrm>
                <a:off x="4013062" y="4068322"/>
                <a:ext cx="3667898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t-BR" sz="18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50+</m:t>
                                      </m:r>
                                      <m:r>
                                        <a:rPr kumimoji="0" lang="pt-BR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E7F222-10A4-4236-8F13-5B564721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2" y="4068322"/>
                <a:ext cx="3667898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Observação P2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Segunda prova (13/12)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Capítulo 5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Capítulo 7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Capítulo 8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51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Círculo de Mohr: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2B6E872-C7F1-4BE6-AC0B-21972BFC8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24" y="1569543"/>
            <a:ext cx="4160215" cy="40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699515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Pontos marcados: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C2CDC48-BD53-4153-BCF4-38AE0F3E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100" y="1571211"/>
            <a:ext cx="2459698" cy="25946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125A55-C805-4F6F-B7F6-E1CF5CB27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51966"/>
            <a:ext cx="3128287" cy="1913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B8E9B6-3E29-4EB8-9717-812C62886503}"/>
                  </a:ext>
                </a:extLst>
              </p:cNvPr>
              <p:cNvSpPr txBox="1"/>
              <p:nvPr/>
            </p:nvSpPr>
            <p:spPr>
              <a:xfrm>
                <a:off x="391160" y="4373014"/>
                <a:ext cx="4278900" cy="54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B8E9B6-3E29-4EB8-9717-812C6288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" y="4373014"/>
                <a:ext cx="4278900" cy="544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06A0C02-A820-4986-BAB4-5E07E2D8A1AD}"/>
                  </a:ext>
                </a:extLst>
              </p:cNvPr>
              <p:cNvSpPr txBox="1"/>
              <p:nvPr/>
            </p:nvSpPr>
            <p:spPr>
              <a:xfrm>
                <a:off x="787400" y="5104989"/>
                <a:ext cx="3486420" cy="51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06A0C02-A820-4986-BAB4-5E07E2D8A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5104989"/>
                <a:ext cx="3486420" cy="517449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E981EDF1-C445-4172-9694-01D221E79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862" y="1531012"/>
            <a:ext cx="3859326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F68007C-AAE3-45F1-9816-F5B8B3491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0282"/>
            <a:ext cx="5368948" cy="34951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9179E8-6831-4DD1-BC4D-7FEB14C1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20282"/>
            <a:ext cx="5368948" cy="349510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7348D22-DF2B-4987-8AA4-486559E4F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749" y="2120282"/>
            <a:ext cx="3003525" cy="27902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950EF45-3269-4195-B7B7-26B53C69F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749" y="2120282"/>
            <a:ext cx="2991423" cy="29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69179E8-6831-4DD1-BC4D-7FEB14C1C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02599"/>
            <a:ext cx="5368948" cy="349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376F88-7A83-4B33-8944-A95E90795F9C}"/>
                  </a:ext>
                </a:extLst>
              </p:cNvPr>
              <p:cNvSpPr txBox="1"/>
              <p:nvPr/>
            </p:nvSpPr>
            <p:spPr>
              <a:xfrm>
                <a:off x="7314757" y="2102599"/>
                <a:ext cx="284480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376F88-7A83-4B33-8944-A95E9079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57" y="2102599"/>
                <a:ext cx="284480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5C8E6D82-B0DF-4A49-9096-2D912042E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97" y="2102599"/>
            <a:ext cx="5784799" cy="34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774405E-1685-40ED-BABE-5DFC461F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20" y="2026280"/>
            <a:ext cx="5169284" cy="349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51F7D3-5CA2-4FDB-8013-58562D714CAE}"/>
                  </a:ext>
                </a:extLst>
              </p:cNvPr>
              <p:cNvSpPr txBox="1"/>
              <p:nvPr/>
            </p:nvSpPr>
            <p:spPr>
              <a:xfrm>
                <a:off x="1246062" y="2324075"/>
                <a:ext cx="13309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51F7D3-5CA2-4FDB-8013-58562D71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62" y="2324075"/>
                <a:ext cx="1330960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99F383-9542-4EA1-B6EB-FF95D4FD6331}"/>
                  </a:ext>
                </a:extLst>
              </p:cNvPr>
              <p:cNvSpPr txBox="1"/>
              <p:nvPr/>
            </p:nvSpPr>
            <p:spPr>
              <a:xfrm>
                <a:off x="1304513" y="2886489"/>
                <a:ext cx="121405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99F383-9542-4EA1-B6EB-FF95D4FD6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13" y="2886489"/>
                <a:ext cx="1214058" cy="424283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4D9FB90-1ABC-49C3-897D-ABBD8EC96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753" y="2026280"/>
            <a:ext cx="2587991" cy="250508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239713D-309B-4F4A-BC97-822FA4755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7919" y="2032247"/>
            <a:ext cx="2581826" cy="24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F239713D-309B-4F4A-BC97-822FA4755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71472"/>
            <a:ext cx="2581826" cy="2499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C8CD9C-46FF-4522-A843-6AACC335C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934" y="2171472"/>
            <a:ext cx="5028119" cy="33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(analítico x gráfico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/>
              <p:nvPr/>
            </p:nvSpPr>
            <p:spPr>
              <a:xfrm>
                <a:off x="7086600" y="2024072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024072"/>
                <a:ext cx="3855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/>
              <p:nvPr/>
            </p:nvSpPr>
            <p:spPr>
              <a:xfrm>
                <a:off x="7335086" y="3120002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086" y="3120002"/>
                <a:ext cx="352508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F6DFDC39-F7D1-479E-B778-768817D31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26280"/>
            <a:ext cx="5784799" cy="34951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CE57B8-C237-4145-BC59-AC0EF6342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024072"/>
            <a:ext cx="5784798" cy="3562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1E0EAF-E257-4F07-8F10-21E4995C1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2024072"/>
            <a:ext cx="5784798" cy="36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Ângulos “extremos” (analítico x gráfico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36B9AF-44A1-40E4-8FD9-FAB7945FC2C8}"/>
                  </a:ext>
                </a:extLst>
              </p:cNvPr>
              <p:cNvSpPr txBox="1"/>
              <p:nvPr/>
            </p:nvSpPr>
            <p:spPr>
              <a:xfrm>
                <a:off x="7283005" y="2221920"/>
                <a:ext cx="2171721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36B9AF-44A1-40E4-8FD9-FAB7945F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005" y="2221920"/>
                <a:ext cx="2171721" cy="698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8B795D-C433-4784-BBC8-34776080EA2F}"/>
                  </a:ext>
                </a:extLst>
              </p:cNvPr>
              <p:cNvSpPr txBox="1"/>
              <p:nvPr/>
            </p:nvSpPr>
            <p:spPr>
              <a:xfrm>
                <a:off x="7067648" y="3217743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8B795D-C433-4784-BBC8-34776080E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48" y="3217743"/>
                <a:ext cx="2602434" cy="72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AEE4E6A-75AC-417B-8D4E-A7A2591EB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736" y="2069872"/>
            <a:ext cx="5437977" cy="34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(5.5)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606270"/>
            <a:ext cx="2243220" cy="2366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95F403-8500-4BA8-A92D-7389C772C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463" y="1606270"/>
            <a:ext cx="4270965" cy="411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74E690-4005-4063-9EB3-77038FED9236}"/>
                  </a:ext>
                </a:extLst>
              </p:cNvPr>
              <p:cNvSpPr txBox="1"/>
              <p:nvPr/>
            </p:nvSpPr>
            <p:spPr>
              <a:xfrm>
                <a:off x="8635291" y="1606270"/>
                <a:ext cx="222488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70 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74E690-4005-4063-9EB3-77038FED9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91" y="1606270"/>
                <a:ext cx="22248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4D367F-0CBF-4450-B80F-E63EA8C240FD}"/>
                  </a:ext>
                </a:extLst>
              </p:cNvPr>
              <p:cNvSpPr txBox="1"/>
              <p:nvPr/>
            </p:nvSpPr>
            <p:spPr>
              <a:xfrm>
                <a:off x="8563737" y="2101990"/>
                <a:ext cx="236799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min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−30 </m:t>
                      </m:r>
                      <m:r>
                        <m:rPr>
                          <m:sty m:val="p"/>
                        </m:rP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4D367F-0CBF-4450-B80F-E63EA8C2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37" y="2101990"/>
                <a:ext cx="236799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5B687417-3D77-4650-BCFA-9AB09344B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570" y="1606270"/>
            <a:ext cx="4642750" cy="411980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40DE518-7E5B-4DBA-8927-FCFEF82731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570" y="1604442"/>
            <a:ext cx="4642749" cy="4119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1BE8A2-EF9E-498E-899B-C5D5EDCFC7D3}"/>
                  </a:ext>
                </a:extLst>
              </p:cNvPr>
              <p:cNvSpPr txBox="1"/>
              <p:nvPr/>
            </p:nvSpPr>
            <p:spPr>
              <a:xfrm>
                <a:off x="9126299" y="3581812"/>
                <a:ext cx="133159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26,6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1BE8A2-EF9E-498E-899B-C5D5EDCF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299" y="3581812"/>
                <a:ext cx="1331597" cy="390748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C3EC128-381F-494D-888A-46C6F39061B5}"/>
                  </a:ext>
                </a:extLst>
              </p:cNvPr>
              <p:cNvSpPr txBox="1"/>
              <p:nvPr/>
            </p:nvSpPr>
            <p:spPr>
              <a:xfrm>
                <a:off x="9037484" y="4075586"/>
                <a:ext cx="1509225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C3EC128-381F-494D-888A-46C6F3906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484" y="4075586"/>
                <a:ext cx="1509225" cy="390748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22BD77-DA14-416E-87B6-3736AB13B6A3}"/>
                  </a:ext>
                </a:extLst>
              </p:cNvPr>
              <p:cNvSpPr txBox="1"/>
              <p:nvPr/>
            </p:nvSpPr>
            <p:spPr>
              <a:xfrm>
                <a:off x="8563737" y="2752107"/>
                <a:ext cx="2367990" cy="38151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50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22BD77-DA14-416E-87B6-3736AB13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37" y="2752107"/>
                <a:ext cx="2367990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56DB23BB-59C5-462E-9A3F-5F803BC438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4569" y="1602613"/>
            <a:ext cx="4642750" cy="411980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CFD63E2-FAF6-49F9-9304-DB177ACF5C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717" y="1604630"/>
            <a:ext cx="4640473" cy="4117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63D7433-A9B6-4870-BC9F-ADCB1840B3C1}"/>
                  </a:ext>
                </a:extLst>
              </p:cNvPr>
              <p:cNvSpPr txBox="1"/>
              <p:nvPr/>
            </p:nvSpPr>
            <p:spPr>
              <a:xfrm>
                <a:off x="8978716" y="4776802"/>
                <a:ext cx="1538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−18,4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63D7433-A9B6-4870-BC9F-ADCB1840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716" y="4776802"/>
                <a:ext cx="15380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799728F-FEF4-48AA-88FF-348A32B14363}"/>
                  </a:ext>
                </a:extLst>
              </p:cNvPr>
              <p:cNvSpPr txBox="1"/>
              <p:nvPr/>
            </p:nvSpPr>
            <p:spPr>
              <a:xfrm>
                <a:off x="9064814" y="5282818"/>
                <a:ext cx="13658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71,6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799728F-FEF4-48AA-88FF-348A32B1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814" y="5282818"/>
                <a:ext cx="136583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BAEBAD3B-012F-4DBA-B4D2-BCCC2714B8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22698" y="1606267"/>
            <a:ext cx="4640473" cy="411778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DA1C736-DB93-4630-A396-963FBE6906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8717" y="1598953"/>
            <a:ext cx="4642749" cy="41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5.6. Cisalhamento máximo absoluto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Capítulo 7. Lei de Hooke 3D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09.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tensões e 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determinar o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método gráfico do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estado triaxial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Determinar o cisalhamento máximo absoluto (3D)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Estado Plano de 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Plano </a:t>
            </a:r>
            <a:r>
              <a:rPr lang="pt-BR" sz="2400" i="1" dirty="0" err="1"/>
              <a:t>xy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6499F65-9D92-4F89-96F7-9FE04E0BB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95182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em planos inclinados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Ligações por solda ou cola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E4C4E97-ABC5-4F0D-9E2D-1DA343CA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4" y="2965604"/>
            <a:ext cx="3296159" cy="2259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69F2C0-8EED-4D60-8E04-FF5A4E24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3095463"/>
            <a:ext cx="4019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Definições: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Eixos</a:t>
            </a:r>
            <a:r>
              <a:rPr lang="en-US" sz="2000" dirty="0"/>
              <a:t> </a:t>
            </a:r>
            <a:r>
              <a:rPr lang="en-US" sz="2000" dirty="0" err="1"/>
              <a:t>inclinados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’ e </a:t>
            </a:r>
            <a:r>
              <a:rPr lang="en-US" sz="2000" i="1" dirty="0"/>
              <a:t>y</a:t>
            </a:r>
            <a:r>
              <a:rPr lang="en-US" sz="2000" dirty="0"/>
              <a:t>’)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Ângulo</a:t>
            </a:r>
            <a:r>
              <a:rPr lang="en-US" sz="2000" dirty="0"/>
              <a:t> de </a:t>
            </a:r>
            <a:r>
              <a:rPr lang="en-US" sz="2000" dirty="0" err="1"/>
              <a:t>rotação</a:t>
            </a:r>
            <a:r>
              <a:rPr lang="en-US" sz="2000" dirty="0"/>
              <a:t> (</a:t>
            </a:r>
            <a:r>
              <a:rPr lang="el-GR" sz="2000" dirty="0"/>
              <a:t>θ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00" y="2152270"/>
            <a:ext cx="6846301" cy="28845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B69FAB8-A4CE-453B-8C8B-714626342DBF}"/>
              </a:ext>
            </a:extLst>
          </p:cNvPr>
          <p:cNvSpPr/>
          <p:nvPr/>
        </p:nvSpPr>
        <p:spPr>
          <a:xfrm>
            <a:off x="9312675" y="2876365"/>
            <a:ext cx="435006" cy="4350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F1F511-B71F-4024-BEFD-55618250E7D0}"/>
              </a:ext>
            </a:extLst>
          </p:cNvPr>
          <p:cNvSpPr/>
          <p:nvPr/>
        </p:nvSpPr>
        <p:spPr>
          <a:xfrm>
            <a:off x="9805755" y="3429000"/>
            <a:ext cx="435006" cy="4350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no sistema rotacionado (</a:t>
            </a:r>
            <a:r>
              <a:rPr lang="pt-BR" sz="2200" i="1" dirty="0" err="1"/>
              <a:t>x’y</a:t>
            </a:r>
            <a:r>
              <a:rPr lang="pt-BR" sz="2200" i="1" dirty="0"/>
              <a:t>’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0CC34F2-68D9-4BDF-94B7-7C86FAC20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115" y="2867138"/>
            <a:ext cx="4344439" cy="7035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2128D9-12C3-4D76-9AC3-69A88CF6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408" y="3787714"/>
            <a:ext cx="3827498" cy="7108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ED3607-8189-4ECD-B45C-03151194C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316240"/>
            <a:ext cx="3247958" cy="29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2298</Words>
  <Application>Microsoft Office PowerPoint</Application>
  <PresentationFormat>Widescreen</PresentationFormat>
  <Paragraphs>297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de hoje</vt:lpstr>
      <vt:lpstr>Observação P2</vt:lpstr>
      <vt:lpstr>Aula 09. Estado Plano de Tensão</vt:lpstr>
      <vt:lpstr>5.1. Estado Plano de Tensão</vt:lpstr>
      <vt:lpstr>5.2. Equações de transformação</vt:lpstr>
      <vt:lpstr>5.2. Equações de transformação</vt:lpstr>
      <vt:lpstr>5.2. Equações de transformação</vt:lpstr>
      <vt:lpstr>5.3. Tensões principais</vt:lpstr>
      <vt:lpstr>5.3. Tensões principais</vt:lpstr>
      <vt:lpstr>5.3. Tensões principais</vt:lpstr>
      <vt:lpstr>5.3. Tensões principais</vt:lpstr>
      <vt:lpstr>5.3. Tensões principais</vt:lpstr>
      <vt:lpstr>5.3.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5.4. Máximo cisalhamento no plano</vt:lpstr>
      <vt:lpstr>5.4. Máximo cisalhamento no plano</vt:lpstr>
      <vt:lpstr>5.4. Máximo cisalhamento no plano</vt:lpstr>
      <vt:lpstr>5.4. Máximo cisalhamento no plano</vt:lpstr>
      <vt:lpstr>5.4. Máximo cisalhamento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5.5. Círculo de Mohr</vt:lpstr>
      <vt:lpstr>5.5. Círculo de Mohr</vt:lpstr>
      <vt:lpstr>5.5. Círculo de Mohr</vt:lpstr>
      <vt:lpstr>5.5. Círculo de Mohr</vt:lpstr>
      <vt:lpstr>Exemplo 5.5. Círculo de Mohr</vt:lpstr>
      <vt:lpstr>Exemplo 5.5. Círculo de Mohr</vt:lpstr>
      <vt:lpstr>Exemplo 5.5. Círculo de Mohr</vt:lpstr>
      <vt:lpstr>Exemplo 5.5. Círculo de Mohr</vt:lpstr>
      <vt:lpstr>5.5. Círculo de Mohr</vt:lpstr>
      <vt:lpstr>5.5. Círculo de Mohr</vt:lpstr>
      <vt:lpstr>5.5. Círculo de Mohr</vt:lpstr>
      <vt:lpstr>5.5. Círculo de Mohr</vt:lpstr>
      <vt:lpstr>5.5. Círculo de Mohr</vt:lpstr>
      <vt:lpstr>5.5. Círculo de Mohr</vt:lpstr>
      <vt:lpstr>Exemplo 5.3. (5.5)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1007</cp:revision>
  <dcterms:created xsi:type="dcterms:W3CDTF">2021-04-12T22:54:59Z</dcterms:created>
  <dcterms:modified xsi:type="dcterms:W3CDTF">2021-11-23T15:58:04Z</dcterms:modified>
</cp:coreProperties>
</file>