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77" r:id="rId2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GB"/>
          </a:p>
        </p:txBody>
      </p:sp>
      <p:sp>
        <p:nvSpPr>
          <p:cNvPr id="4" name="Espaço Reservado para Data 3"/>
          <p:cNvSpPr>
            <a:spLocks noGrp="1"/>
          </p:cNvSpPr>
          <p:nvPr>
            <p:ph type="dt" sz="half" idx="10"/>
          </p:nvPr>
        </p:nvSpPr>
        <p:spPr/>
        <p:txBody>
          <a:bodyPr/>
          <a:lstStyle/>
          <a:p>
            <a:fld id="{35971AC1-C3FE-4047-A335-EAABD35C9262}" type="datetimeFigureOut">
              <a:rPr lang="en-GB" smtClean="0"/>
              <a:t>02/12/2017</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133065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10"/>
          </p:nvPr>
        </p:nvSpPr>
        <p:spPr/>
        <p:txBody>
          <a:bodyPr/>
          <a:lstStyle/>
          <a:p>
            <a:fld id="{35971AC1-C3FE-4047-A335-EAABD35C9262}" type="datetimeFigureOut">
              <a:rPr lang="en-GB" smtClean="0"/>
              <a:t>02/12/2017</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80479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10"/>
          </p:nvPr>
        </p:nvSpPr>
        <p:spPr/>
        <p:txBody>
          <a:bodyPr/>
          <a:lstStyle/>
          <a:p>
            <a:fld id="{35971AC1-C3FE-4047-A335-EAABD35C9262}" type="datetimeFigureOut">
              <a:rPr lang="en-GB" smtClean="0"/>
              <a:t>02/12/2017</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94532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10"/>
          </p:nvPr>
        </p:nvSpPr>
        <p:spPr/>
        <p:txBody>
          <a:bodyPr/>
          <a:lstStyle/>
          <a:p>
            <a:fld id="{35971AC1-C3FE-4047-A335-EAABD35C9262}" type="datetimeFigureOut">
              <a:rPr lang="en-GB" smtClean="0"/>
              <a:t>02/12/2017</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339482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5971AC1-C3FE-4047-A335-EAABD35C9262}" type="datetimeFigureOut">
              <a:rPr lang="en-GB" smtClean="0"/>
              <a:t>02/12/2017</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278760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5" name="Espaço Reservado para Data 4"/>
          <p:cNvSpPr>
            <a:spLocks noGrp="1"/>
          </p:cNvSpPr>
          <p:nvPr>
            <p:ph type="dt" sz="half" idx="10"/>
          </p:nvPr>
        </p:nvSpPr>
        <p:spPr/>
        <p:txBody>
          <a:bodyPr/>
          <a:lstStyle/>
          <a:p>
            <a:fld id="{35971AC1-C3FE-4047-A335-EAABD35C9262}" type="datetimeFigureOut">
              <a:rPr lang="en-GB" smtClean="0"/>
              <a:t>02/12/2017</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38032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7" name="Espaço Reservado para Data 6"/>
          <p:cNvSpPr>
            <a:spLocks noGrp="1"/>
          </p:cNvSpPr>
          <p:nvPr>
            <p:ph type="dt" sz="half" idx="10"/>
          </p:nvPr>
        </p:nvSpPr>
        <p:spPr/>
        <p:txBody>
          <a:bodyPr/>
          <a:lstStyle/>
          <a:p>
            <a:fld id="{35971AC1-C3FE-4047-A335-EAABD35C9262}" type="datetimeFigureOut">
              <a:rPr lang="en-GB" smtClean="0"/>
              <a:t>02/12/2017</a:t>
            </a:fld>
            <a:endParaRPr lang="en-GB"/>
          </a:p>
        </p:txBody>
      </p:sp>
      <p:sp>
        <p:nvSpPr>
          <p:cNvPr id="8" name="Espaço Reservado para Rodapé 7"/>
          <p:cNvSpPr>
            <a:spLocks noGrp="1"/>
          </p:cNvSpPr>
          <p:nvPr>
            <p:ph type="ftr" sz="quarter" idx="11"/>
          </p:nvPr>
        </p:nvSpPr>
        <p:spPr/>
        <p:txBody>
          <a:bodyPr/>
          <a:lstStyle/>
          <a:p>
            <a:endParaRPr lang="en-GB"/>
          </a:p>
        </p:txBody>
      </p:sp>
      <p:sp>
        <p:nvSpPr>
          <p:cNvPr id="9" name="Espaço Reservado para Número de Slide 8"/>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247598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Data 2"/>
          <p:cNvSpPr>
            <a:spLocks noGrp="1"/>
          </p:cNvSpPr>
          <p:nvPr>
            <p:ph type="dt" sz="half" idx="10"/>
          </p:nvPr>
        </p:nvSpPr>
        <p:spPr/>
        <p:txBody>
          <a:bodyPr/>
          <a:lstStyle/>
          <a:p>
            <a:fld id="{35971AC1-C3FE-4047-A335-EAABD35C9262}" type="datetimeFigureOut">
              <a:rPr lang="en-GB" smtClean="0"/>
              <a:t>02/12/2017</a:t>
            </a:fld>
            <a:endParaRPr lang="en-GB"/>
          </a:p>
        </p:txBody>
      </p:sp>
      <p:sp>
        <p:nvSpPr>
          <p:cNvPr id="4" name="Espaço Reservado para Rodapé 3"/>
          <p:cNvSpPr>
            <a:spLocks noGrp="1"/>
          </p:cNvSpPr>
          <p:nvPr>
            <p:ph type="ftr" sz="quarter" idx="11"/>
          </p:nvPr>
        </p:nvSpPr>
        <p:spPr/>
        <p:txBody>
          <a:bodyPr/>
          <a:lstStyle/>
          <a:p>
            <a:endParaRPr lang="en-GB"/>
          </a:p>
        </p:txBody>
      </p:sp>
      <p:sp>
        <p:nvSpPr>
          <p:cNvPr id="5" name="Espaço Reservado para Número de Slide 4"/>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48823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5971AC1-C3FE-4047-A335-EAABD35C9262}" type="datetimeFigureOut">
              <a:rPr lang="en-GB" smtClean="0"/>
              <a:t>02/12/2017</a:t>
            </a:fld>
            <a:endParaRPr lang="en-GB"/>
          </a:p>
        </p:txBody>
      </p:sp>
      <p:sp>
        <p:nvSpPr>
          <p:cNvPr id="3" name="Espaço Reservado para Rodapé 2"/>
          <p:cNvSpPr>
            <a:spLocks noGrp="1"/>
          </p:cNvSpPr>
          <p:nvPr>
            <p:ph type="ftr" sz="quarter" idx="11"/>
          </p:nvPr>
        </p:nvSpPr>
        <p:spPr/>
        <p:txBody>
          <a:bodyPr/>
          <a:lstStyle/>
          <a:p>
            <a:endParaRPr lang="en-GB"/>
          </a:p>
        </p:txBody>
      </p:sp>
      <p:sp>
        <p:nvSpPr>
          <p:cNvPr id="4" name="Espaço Reservado para Número de Slide 3"/>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375244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5971AC1-C3FE-4047-A335-EAABD35C9262}" type="datetimeFigureOut">
              <a:rPr lang="en-GB" smtClean="0"/>
              <a:t>02/12/2017</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428242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5971AC1-C3FE-4047-A335-EAABD35C9262}" type="datetimeFigureOut">
              <a:rPr lang="en-GB" smtClean="0"/>
              <a:t>02/12/2017</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2EB02127-B14F-41FB-AB4C-77446E00DDA0}" type="slidenum">
              <a:rPr lang="en-GB" smtClean="0"/>
              <a:t>‹nº›</a:t>
            </a:fld>
            <a:endParaRPr lang="en-GB"/>
          </a:p>
        </p:txBody>
      </p:sp>
    </p:spTree>
    <p:extLst>
      <p:ext uri="{BB962C8B-B14F-4D97-AF65-F5344CB8AC3E}">
        <p14:creationId xmlns:p14="http://schemas.microsoft.com/office/powerpoint/2010/main" val="94371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71AC1-C3FE-4047-A335-EAABD35C9262}" type="datetimeFigureOut">
              <a:rPr lang="en-GB" smtClean="0"/>
              <a:t>02/12/2017</a:t>
            </a:fld>
            <a:endParaRPr lang="en-GB"/>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02127-B14F-41FB-AB4C-77446E00DDA0}" type="slidenum">
              <a:rPr lang="en-GB" smtClean="0"/>
              <a:t>‹nº›</a:t>
            </a:fld>
            <a:endParaRPr lang="en-GB"/>
          </a:p>
        </p:txBody>
      </p:sp>
    </p:spTree>
    <p:extLst>
      <p:ext uri="{BB962C8B-B14F-4D97-AF65-F5344CB8AC3E}">
        <p14:creationId xmlns:p14="http://schemas.microsoft.com/office/powerpoint/2010/main" val="2265021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GB" dirty="0" err="1" smtClean="0"/>
              <a:t>Solução</a:t>
            </a:r>
            <a:r>
              <a:rPr lang="en-GB" dirty="0" smtClean="0"/>
              <a:t> de </a:t>
            </a:r>
            <a:r>
              <a:rPr lang="en-GB" dirty="0" err="1" smtClean="0"/>
              <a:t>Controvérsias</a:t>
            </a:r>
            <a:r>
              <a:rPr lang="en-GB" dirty="0" smtClean="0"/>
              <a:t> no </a:t>
            </a:r>
            <a:r>
              <a:rPr lang="en-GB" dirty="0" err="1" smtClean="0"/>
              <a:t>Direito</a:t>
            </a:r>
            <a:r>
              <a:rPr lang="en-GB" dirty="0" smtClean="0"/>
              <a:t> </a:t>
            </a:r>
            <a:r>
              <a:rPr lang="en-GB" dirty="0" err="1" smtClean="0"/>
              <a:t>Internacional</a:t>
            </a:r>
            <a:endParaRPr lang="en-GB" dirty="0"/>
          </a:p>
        </p:txBody>
      </p:sp>
      <p:sp>
        <p:nvSpPr>
          <p:cNvPr id="3" name="Subtítulo 2"/>
          <p:cNvSpPr>
            <a:spLocks noGrp="1"/>
          </p:cNvSpPr>
          <p:nvPr>
            <p:ph type="subTitle" idx="1"/>
          </p:nvPr>
        </p:nvSpPr>
        <p:spPr/>
        <p:txBody>
          <a:bodyPr/>
          <a:lstStyle/>
          <a:p>
            <a:r>
              <a:rPr lang="en-GB" dirty="0" err="1" smtClean="0"/>
              <a:t>Aula</a:t>
            </a:r>
            <a:r>
              <a:rPr lang="en-GB" dirty="0" smtClean="0"/>
              <a:t> de </a:t>
            </a:r>
            <a:r>
              <a:rPr lang="en-GB" dirty="0" err="1" smtClean="0"/>
              <a:t>Revisão</a:t>
            </a:r>
            <a:r>
              <a:rPr lang="en-GB" dirty="0" smtClean="0"/>
              <a:t> – 01.12.2017</a:t>
            </a:r>
            <a:endParaRPr lang="en-GB" dirty="0"/>
          </a:p>
        </p:txBody>
      </p:sp>
    </p:spTree>
    <p:extLst>
      <p:ext uri="{BB962C8B-B14F-4D97-AF65-F5344CB8AC3E}">
        <p14:creationId xmlns:p14="http://schemas.microsoft.com/office/powerpoint/2010/main" val="2346353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Conciliação</a:t>
            </a:r>
            <a:endParaRPr lang="en-GB" dirty="0"/>
          </a:p>
        </p:txBody>
      </p:sp>
      <p:sp>
        <p:nvSpPr>
          <p:cNvPr id="3" name="Espaço Reservado para Conteúdo 2"/>
          <p:cNvSpPr>
            <a:spLocks noGrp="1"/>
          </p:cNvSpPr>
          <p:nvPr>
            <p:ph idx="1"/>
          </p:nvPr>
        </p:nvSpPr>
        <p:spPr/>
        <p:txBody>
          <a:bodyPr/>
          <a:lstStyle/>
          <a:p>
            <a:r>
              <a:rPr lang="pt-BR" dirty="0" smtClean="0"/>
              <a:t>Caracteriza-se pela intervenção consentida de terceiros que têm a missão de realizar estudos sobre o conflito e propor solução para ele.</a:t>
            </a:r>
            <a:endParaRPr lang="en-GB" dirty="0"/>
          </a:p>
        </p:txBody>
      </p:sp>
    </p:spTree>
    <p:extLst>
      <p:ext uri="{BB962C8B-B14F-4D97-AF65-F5344CB8AC3E}">
        <p14:creationId xmlns:p14="http://schemas.microsoft.com/office/powerpoint/2010/main" val="604222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Investigação</a:t>
            </a:r>
            <a:r>
              <a:rPr lang="en-GB" dirty="0" smtClean="0"/>
              <a:t> </a:t>
            </a:r>
            <a:r>
              <a:rPr lang="en-GB" dirty="0" err="1" smtClean="0"/>
              <a:t>ou</a:t>
            </a:r>
            <a:r>
              <a:rPr lang="en-GB" dirty="0" smtClean="0"/>
              <a:t> </a:t>
            </a:r>
            <a:r>
              <a:rPr lang="en-GB" dirty="0" err="1" smtClean="0"/>
              <a:t>inquérito</a:t>
            </a:r>
            <a:endParaRPr lang="en-GB" dirty="0"/>
          </a:p>
        </p:txBody>
      </p:sp>
      <p:sp>
        <p:nvSpPr>
          <p:cNvPr id="3" name="Espaço Reservado para Conteúdo 2"/>
          <p:cNvSpPr>
            <a:spLocks noGrp="1"/>
          </p:cNvSpPr>
          <p:nvPr>
            <p:ph idx="1"/>
          </p:nvPr>
        </p:nvSpPr>
        <p:spPr/>
        <p:txBody>
          <a:bodyPr/>
          <a:lstStyle/>
          <a:p>
            <a:r>
              <a:rPr lang="pt-BR" dirty="0" smtClean="0"/>
              <a:t>Quando um litígio envolver essencialmente uma questão de fato controverso, as partes poderão recorrer a institucionalização de uma Comissão de Investigação ou Inquérito, que poderá apurar e elucidar por meio de exame imparcial e exaustivo a materialidade da ação ilícita supostamente praticada pelos Estados em litígio.</a:t>
            </a:r>
            <a:endParaRPr lang="en-GB" dirty="0"/>
          </a:p>
        </p:txBody>
      </p:sp>
    </p:spTree>
    <p:extLst>
      <p:ext uri="{BB962C8B-B14F-4D97-AF65-F5344CB8AC3E}">
        <p14:creationId xmlns:p14="http://schemas.microsoft.com/office/powerpoint/2010/main" val="91949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smtClean="0"/>
              <a:t>Sistema </a:t>
            </a:r>
            <a:r>
              <a:rPr lang="pt-BR" dirty="0" smtClean="0"/>
              <a:t>Consultivo</a:t>
            </a:r>
            <a:r>
              <a:rPr lang="en-GB" dirty="0" smtClean="0"/>
              <a:t> </a:t>
            </a:r>
            <a:endParaRPr lang="en-GB" dirty="0"/>
          </a:p>
        </p:txBody>
      </p:sp>
      <p:sp>
        <p:nvSpPr>
          <p:cNvPr id="3" name="Espaço Reservado para Conteúdo 2"/>
          <p:cNvSpPr>
            <a:spLocks noGrp="1"/>
          </p:cNvSpPr>
          <p:nvPr>
            <p:ph idx="1"/>
          </p:nvPr>
        </p:nvSpPr>
        <p:spPr/>
        <p:txBody>
          <a:bodyPr/>
          <a:lstStyle/>
          <a:p>
            <a:r>
              <a:rPr lang="pt-BR" dirty="0" smtClean="0"/>
              <a:t>Consiste em uma troca de opiniões, entre dois ou mais governos interessados direta ou indiretamente num litígio internacional, no intuito de alcançarem solução conciliatória.</a:t>
            </a:r>
            <a:endParaRPr lang="en-GB" dirty="0"/>
          </a:p>
        </p:txBody>
      </p:sp>
    </p:spTree>
    <p:extLst>
      <p:ext uri="{BB962C8B-B14F-4D97-AF65-F5344CB8AC3E}">
        <p14:creationId xmlns:p14="http://schemas.microsoft.com/office/powerpoint/2010/main" val="4206588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Mecanismos</a:t>
            </a:r>
            <a:r>
              <a:rPr lang="en-GB" dirty="0" smtClean="0"/>
              <a:t> </a:t>
            </a:r>
            <a:r>
              <a:rPr lang="en-GB" dirty="0" err="1" smtClean="0"/>
              <a:t>Políticos</a:t>
            </a:r>
            <a:endParaRPr lang="en-GB" dirty="0"/>
          </a:p>
        </p:txBody>
      </p:sp>
      <p:sp>
        <p:nvSpPr>
          <p:cNvPr id="3" name="Espaço Reservado para Conteúdo 2"/>
          <p:cNvSpPr>
            <a:spLocks noGrp="1"/>
          </p:cNvSpPr>
          <p:nvPr>
            <p:ph idx="1"/>
          </p:nvPr>
        </p:nvSpPr>
        <p:spPr/>
        <p:txBody>
          <a:bodyPr/>
          <a:lstStyle/>
          <a:p>
            <a:r>
              <a:rPr lang="pt-BR" dirty="0" smtClean="0"/>
              <a:t>No âmbito das organizações internacionais, os estados se fazem representar politicamente, como atores que compõem a organização, que agem em ambiente onde têm direito a voto e veto, nas decisões que são tomadas e que vão representar a vontade da instituição.</a:t>
            </a:r>
          </a:p>
          <a:p>
            <a:r>
              <a:rPr lang="pt-BR" dirty="0" smtClean="0"/>
              <a:t>As Organizações Internacionais têm sido palco de importantes reuniões, conferências e documentos para resolução de conflitos.</a:t>
            </a:r>
            <a:endParaRPr lang="en-GB" dirty="0"/>
          </a:p>
        </p:txBody>
      </p:sp>
    </p:spTree>
    <p:extLst>
      <p:ext uri="{BB962C8B-B14F-4D97-AF65-F5344CB8AC3E}">
        <p14:creationId xmlns:p14="http://schemas.microsoft.com/office/powerpoint/2010/main" val="3999651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Meios</a:t>
            </a:r>
            <a:r>
              <a:rPr lang="en-GB" dirty="0" smtClean="0"/>
              <a:t> </a:t>
            </a:r>
            <a:r>
              <a:rPr lang="en-GB" dirty="0" err="1" smtClean="0"/>
              <a:t>jurídicos</a:t>
            </a:r>
            <a:endParaRPr lang="en-GB" dirty="0"/>
          </a:p>
        </p:txBody>
      </p:sp>
      <p:sp>
        <p:nvSpPr>
          <p:cNvPr id="3" name="Espaço Reservado para Conteúdo 2"/>
          <p:cNvSpPr>
            <a:spLocks noGrp="1"/>
          </p:cNvSpPr>
          <p:nvPr>
            <p:ph idx="1"/>
          </p:nvPr>
        </p:nvSpPr>
        <p:spPr/>
        <p:txBody>
          <a:bodyPr/>
          <a:lstStyle/>
          <a:p>
            <a:r>
              <a:rPr lang="pt-BR" dirty="0" smtClean="0"/>
              <a:t>Enquanto nos meios diplomáticos de bons ofícios, mediação e conciliação os terceiros buscam a aproximação das partes, sem, no entanto, decidir a questão, nos meios </a:t>
            </a:r>
            <a:r>
              <a:rPr lang="pt-BR" dirty="0" smtClean="0"/>
              <a:t>jurisdicionais </a:t>
            </a:r>
            <a:r>
              <a:rPr lang="pt-BR" dirty="0" smtClean="0"/>
              <a:t>é auferida competência ao terceiro para decidir, pondo fim ao litígio.</a:t>
            </a:r>
            <a:endParaRPr lang="en-GB" dirty="0"/>
          </a:p>
        </p:txBody>
      </p:sp>
    </p:spTree>
    <p:extLst>
      <p:ext uri="{BB962C8B-B14F-4D97-AF65-F5344CB8AC3E}">
        <p14:creationId xmlns:p14="http://schemas.microsoft.com/office/powerpoint/2010/main" val="220635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Arbitragem</a:t>
            </a:r>
            <a:endParaRPr lang="en-GB" dirty="0"/>
          </a:p>
        </p:txBody>
      </p:sp>
      <p:sp>
        <p:nvSpPr>
          <p:cNvPr id="3" name="Espaço Reservado para Conteúdo 2"/>
          <p:cNvSpPr>
            <a:spLocks noGrp="1"/>
          </p:cNvSpPr>
          <p:nvPr>
            <p:ph idx="1"/>
          </p:nvPr>
        </p:nvSpPr>
        <p:spPr/>
        <p:txBody>
          <a:bodyPr/>
          <a:lstStyle/>
          <a:p>
            <a:r>
              <a:rPr lang="pt-BR" dirty="0" smtClean="0"/>
              <a:t>Pode ser voluntária, por acordo ocasional das partes, ou obrigatória, consequência de acordo prévio dos litigantes.</a:t>
            </a:r>
          </a:p>
          <a:p>
            <a:r>
              <a:rPr lang="pt-BR" dirty="0" smtClean="0"/>
              <a:t>A arbitragem pode ser prevista em tratados de arbitragem ou em cláusulas compromissórias. </a:t>
            </a:r>
          </a:p>
          <a:p>
            <a:r>
              <a:rPr lang="pt-BR" dirty="0" smtClean="0"/>
              <a:t>princípio da livre escolha de árbitros</a:t>
            </a:r>
          </a:p>
          <a:p>
            <a:r>
              <a:rPr lang="pt-BR" dirty="0" smtClean="0"/>
              <a:t>O procedimento arbitral não é regulado no compromisso arbitral, os próprios árbitros podem formulá-lo. Em regra, temos uma parte escrita e outra oral. Os debates orais só serão públicos se as partes assim decidirem, em comum acordo</a:t>
            </a:r>
            <a:endParaRPr lang="en-GB" dirty="0"/>
          </a:p>
        </p:txBody>
      </p:sp>
    </p:spTree>
    <p:extLst>
      <p:ext uri="{BB962C8B-B14F-4D97-AF65-F5344CB8AC3E}">
        <p14:creationId xmlns:p14="http://schemas.microsoft.com/office/powerpoint/2010/main" val="923751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Arbitragem</a:t>
            </a:r>
            <a:endParaRPr lang="en-GB" dirty="0"/>
          </a:p>
        </p:txBody>
      </p:sp>
      <p:sp>
        <p:nvSpPr>
          <p:cNvPr id="3" name="Espaço Reservado para Conteúdo 2"/>
          <p:cNvSpPr>
            <a:spLocks noGrp="1"/>
          </p:cNvSpPr>
          <p:nvPr>
            <p:ph idx="1"/>
          </p:nvPr>
        </p:nvSpPr>
        <p:spPr/>
        <p:txBody>
          <a:bodyPr>
            <a:normAutofit lnSpcReduction="10000"/>
          </a:bodyPr>
          <a:lstStyle/>
          <a:p>
            <a:r>
              <a:rPr lang="pt-BR" dirty="0" smtClean="0"/>
              <a:t>A decisão final (sentença arbitral) é obrigatória e irrecorrível. Não há força executória, mas as sentenças, em geral, são acatadas pelas partes. A decisão arbitral não pode ser impugnada, mas sua nulidade pode se alegada por excesso de poder, sentença resulta de fraude ou deslealdade, sentença pronunciada por árbitro incapaz (por fato ou direito); e quando uma das partes não tiver sido ouvida, ou tiver sido violado algum principio fundamental do processo.</a:t>
            </a:r>
          </a:p>
          <a:p>
            <a:r>
              <a:rPr lang="pt-BR" dirty="0" smtClean="0"/>
              <a:t>CPA: Convenções de Haia de 1899 e 1907 sobre solução pacífica de controvérsias. Não se trata de um tribunal, mas de uma lista de nomes, entre os quais as partes escolherão os que </a:t>
            </a:r>
            <a:r>
              <a:rPr lang="pt-BR" dirty="0" smtClean="0"/>
              <a:t>lhes </a:t>
            </a:r>
            <a:r>
              <a:rPr lang="pt-BR" dirty="0" smtClean="0"/>
              <a:t>convenham para árbitros. A lista é mantida diante da Secretaria da Corte, que de fato é permanente.</a:t>
            </a:r>
            <a:endParaRPr lang="en-GB" dirty="0"/>
          </a:p>
        </p:txBody>
      </p:sp>
    </p:spTree>
    <p:extLst>
      <p:ext uri="{BB962C8B-B14F-4D97-AF65-F5344CB8AC3E}">
        <p14:creationId xmlns:p14="http://schemas.microsoft.com/office/powerpoint/2010/main" val="3480105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Tribunais</a:t>
            </a:r>
            <a:r>
              <a:rPr lang="en-GB" dirty="0" smtClean="0"/>
              <a:t> </a:t>
            </a:r>
            <a:r>
              <a:rPr lang="en-GB" dirty="0" err="1" smtClean="0"/>
              <a:t>Internacionais</a:t>
            </a:r>
            <a:endParaRPr lang="en-GB" dirty="0"/>
          </a:p>
        </p:txBody>
      </p:sp>
      <p:sp>
        <p:nvSpPr>
          <p:cNvPr id="3" name="Espaço Reservado para Conteúdo 2"/>
          <p:cNvSpPr>
            <a:spLocks noGrp="1"/>
          </p:cNvSpPr>
          <p:nvPr>
            <p:ph idx="1"/>
          </p:nvPr>
        </p:nvSpPr>
        <p:spPr/>
        <p:txBody>
          <a:bodyPr>
            <a:normAutofit fontScale="92500" lnSpcReduction="10000"/>
          </a:bodyPr>
          <a:lstStyle/>
          <a:p>
            <a:r>
              <a:rPr lang="pt-BR" dirty="0" smtClean="0"/>
              <a:t>Os Tribunais ou Cortes Internacionais são </a:t>
            </a:r>
            <a:r>
              <a:rPr lang="pt-BR" b="1" dirty="0" smtClean="0"/>
              <a:t>órgãos autônomos</a:t>
            </a:r>
            <a:r>
              <a:rPr lang="pt-BR" dirty="0" smtClean="0"/>
              <a:t>, dotados de </a:t>
            </a:r>
            <a:r>
              <a:rPr lang="pt-BR" b="1" dirty="0" smtClean="0"/>
              <a:t>poder jurisdicional </a:t>
            </a:r>
            <a:r>
              <a:rPr lang="pt-BR" dirty="0" smtClean="0"/>
              <a:t>conferido pelos Estados, com competência para dirimir sob a égide do Direito Internacional questões ligadas à sua aplicação, por meio de um rito processual e procedimental judiciário que tem seu fim em uma sentença que dever ser obrigatoriamente cumprida pelas partes.</a:t>
            </a:r>
          </a:p>
          <a:p>
            <a:r>
              <a:rPr lang="pt-BR" dirty="0" smtClean="0"/>
              <a:t>A jurisdição internacional dos Tribunais Internacionais é o poder a eles conferido pelo Estados para dirimir, à luz da justiça e dos ideais do direito, suas controvérsias decorrentes do sistema de princípios, regras e normas internacionais.</a:t>
            </a:r>
          </a:p>
          <a:p>
            <a:r>
              <a:rPr lang="pt-BR" dirty="0" smtClean="0"/>
              <a:t>São sempre instituídos e estruturados nos termos de tratados internacionais, sendo compostos por juízes permanentes e, em regra, aplicando o Direito.</a:t>
            </a:r>
            <a:endParaRPr lang="en-GB" dirty="0"/>
          </a:p>
        </p:txBody>
      </p:sp>
    </p:spTree>
    <p:extLst>
      <p:ext uri="{BB962C8B-B14F-4D97-AF65-F5344CB8AC3E}">
        <p14:creationId xmlns:p14="http://schemas.microsoft.com/office/powerpoint/2010/main" val="1423221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Tribunais</a:t>
            </a:r>
            <a:r>
              <a:rPr lang="en-GB" dirty="0" smtClean="0"/>
              <a:t> </a:t>
            </a:r>
            <a:r>
              <a:rPr lang="en-GB" dirty="0" err="1" smtClean="0"/>
              <a:t>Internacionais</a:t>
            </a:r>
            <a:endParaRPr lang="en-GB" dirty="0"/>
          </a:p>
        </p:txBody>
      </p:sp>
      <p:sp>
        <p:nvSpPr>
          <p:cNvPr id="3" name="Espaço Reservado para Conteúdo 2"/>
          <p:cNvSpPr>
            <a:spLocks noGrp="1"/>
          </p:cNvSpPr>
          <p:nvPr>
            <p:ph idx="1"/>
          </p:nvPr>
        </p:nvSpPr>
        <p:spPr/>
        <p:txBody>
          <a:bodyPr/>
          <a:lstStyle/>
          <a:p>
            <a:r>
              <a:rPr lang="pt-BR" dirty="0" smtClean="0"/>
              <a:t>As decisões dos Tribunais Internacionais têm legitimidade, sob o ponto de vista do Direito Internacional, para colocar fim a um processo em uma controvérsia entre sujeitos de Direito Internacional, estabelecendo uma regra de direito a ser aplicada perante a ordem internacional, constituindo, por isso, uma obrigação normativa que, se não cumprida, leva o sujeito a um ilícito internacional</a:t>
            </a:r>
          </a:p>
          <a:p>
            <a:r>
              <a:rPr lang="pt-BR" dirty="0" smtClean="0"/>
              <a:t>A previsibilidade é um ponto importante para a existência de um tribunal: não se criam cortes de exceção, para que um tribunal seja assim considerado, é preciso que ele tenha legitimidade prévia.</a:t>
            </a:r>
            <a:endParaRPr lang="en-GB" dirty="0"/>
          </a:p>
        </p:txBody>
      </p:sp>
    </p:spTree>
    <p:extLst>
      <p:ext uri="{BB962C8B-B14F-4D97-AF65-F5344CB8AC3E}">
        <p14:creationId xmlns:p14="http://schemas.microsoft.com/office/powerpoint/2010/main" val="1261807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Jurisdicionalização</a:t>
            </a:r>
            <a:r>
              <a:rPr lang="en-GB" dirty="0" smtClean="0"/>
              <a:t> do </a:t>
            </a:r>
            <a:r>
              <a:rPr lang="en-GB" dirty="0" err="1" smtClean="0"/>
              <a:t>Direito</a:t>
            </a:r>
            <a:r>
              <a:rPr lang="en-GB" dirty="0" smtClean="0"/>
              <a:t> </a:t>
            </a:r>
            <a:r>
              <a:rPr lang="en-GB" dirty="0" err="1" smtClean="0"/>
              <a:t>Internacional</a:t>
            </a:r>
            <a:endParaRPr lang="en-GB" dirty="0"/>
          </a:p>
        </p:txBody>
      </p:sp>
      <p:sp>
        <p:nvSpPr>
          <p:cNvPr id="3" name="Espaço Reservado para Conteúdo 2"/>
          <p:cNvSpPr>
            <a:spLocks noGrp="1"/>
          </p:cNvSpPr>
          <p:nvPr>
            <p:ph idx="1"/>
          </p:nvPr>
        </p:nvSpPr>
        <p:spPr/>
        <p:txBody>
          <a:bodyPr>
            <a:normAutofit lnSpcReduction="10000"/>
          </a:bodyPr>
          <a:lstStyle/>
          <a:p>
            <a:r>
              <a:rPr lang="pt-BR" dirty="0" smtClean="0"/>
              <a:t>A multiplicação de tribunais internacionais nos últimos anos levou à consolidação do fenômeno internacional nomeado como a era da jurisdicionalização do direito internacional e das relações internacionais, que traduz a ideia de que vivemos o momento da expansão da jurisdição internacional, que traz consigo melhorias nas modalidades de disputa pacífica de controvérsias.</a:t>
            </a:r>
          </a:p>
          <a:p>
            <a:r>
              <a:rPr lang="pt-BR" dirty="0" smtClean="0"/>
              <a:t>A </a:t>
            </a:r>
            <a:r>
              <a:rPr lang="pt-BR" dirty="0" err="1" smtClean="0"/>
              <a:t>jursdicionalização</a:t>
            </a:r>
            <a:r>
              <a:rPr lang="pt-BR" dirty="0" smtClean="0"/>
              <a:t> da sociedade internacional pode ser definida como crescente comprometimento da sociedade internacional com a adoção de mecanismos jurídicos para solucionar as controvérsias e com a produção de um conjunto de regras e para garantir a sua aplicação.</a:t>
            </a:r>
            <a:endParaRPr lang="en-GB" dirty="0"/>
          </a:p>
        </p:txBody>
      </p:sp>
    </p:spTree>
    <p:extLst>
      <p:ext uri="{BB962C8B-B14F-4D97-AF65-F5344CB8AC3E}">
        <p14:creationId xmlns:p14="http://schemas.microsoft.com/office/powerpoint/2010/main" val="102913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Noção</a:t>
            </a:r>
            <a:endParaRPr lang="en-GB" dirty="0"/>
          </a:p>
        </p:txBody>
      </p:sp>
      <p:sp>
        <p:nvSpPr>
          <p:cNvPr id="3" name="Espaço Reservado para Conteúdo 2"/>
          <p:cNvSpPr>
            <a:spLocks noGrp="1"/>
          </p:cNvSpPr>
          <p:nvPr>
            <p:ph idx="1"/>
          </p:nvPr>
        </p:nvSpPr>
        <p:spPr/>
        <p:txBody>
          <a:bodyPr>
            <a:normAutofit lnSpcReduction="10000"/>
          </a:bodyPr>
          <a:lstStyle/>
          <a:p>
            <a:pPr algn="just"/>
            <a:r>
              <a:rPr lang="pt-BR" dirty="0" smtClean="0"/>
              <a:t>Corte Permanente de Justiça, 1924: controvérsia internacional é um desacordo entre Estados sobre um ponto de direito ou de fato, uma contradição, ou uma oposição de teses jurídicas ou de interesses.</a:t>
            </a:r>
          </a:p>
          <a:p>
            <a:pPr algn="just"/>
            <a:r>
              <a:rPr lang="pt-BR" dirty="0" smtClean="0"/>
              <a:t>Prof. Wagner (p. 102): Diante do conflito, seja ele de que natureza for, os Estados deverão buscar caminhos para colocar fim a ele, de acordo com as possibilidades disponíveis e mais adequadas.</a:t>
            </a:r>
          </a:p>
          <a:p>
            <a:pPr algn="just"/>
            <a:r>
              <a:rPr lang="pt-BR" dirty="0" smtClean="0"/>
              <a:t> A controvérsia é o mal a ser eliminado pelo Direito Internacional, por meio de mecanismos preventivos formados por um conjunto de regras costumeiras, valores e normas e de mecanismos sistematizados para as partes, sejam eles diplomáticos, políticos ou jurídicos, acessíveis aos Estados para a resolução de conflitos</a:t>
            </a:r>
            <a:endParaRPr lang="en-GB" dirty="0"/>
          </a:p>
        </p:txBody>
      </p:sp>
    </p:spTree>
    <p:extLst>
      <p:ext uri="{BB962C8B-B14F-4D97-AF65-F5344CB8AC3E}">
        <p14:creationId xmlns:p14="http://schemas.microsoft.com/office/powerpoint/2010/main" val="3966447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smtClean="0"/>
              <a:t>Corte </a:t>
            </a:r>
            <a:r>
              <a:rPr lang="en-GB" dirty="0" err="1" smtClean="0"/>
              <a:t>Internacional</a:t>
            </a:r>
            <a:r>
              <a:rPr lang="en-GB" dirty="0" smtClean="0"/>
              <a:t> de </a:t>
            </a:r>
            <a:r>
              <a:rPr lang="en-GB" dirty="0" err="1" smtClean="0"/>
              <a:t>Justiça</a:t>
            </a:r>
            <a:endParaRPr lang="en-GB" dirty="0"/>
          </a:p>
        </p:txBody>
      </p:sp>
      <p:sp>
        <p:nvSpPr>
          <p:cNvPr id="3" name="Espaço Reservado para Conteúdo 2"/>
          <p:cNvSpPr>
            <a:spLocks noGrp="1"/>
          </p:cNvSpPr>
          <p:nvPr>
            <p:ph idx="1"/>
          </p:nvPr>
        </p:nvSpPr>
        <p:spPr/>
        <p:txBody>
          <a:bodyPr/>
          <a:lstStyle/>
          <a:p>
            <a:r>
              <a:rPr lang="en-GB" dirty="0" smtClean="0"/>
              <a:t>Carta de São Francisco, 1945.</a:t>
            </a:r>
          </a:p>
          <a:p>
            <a:r>
              <a:rPr lang="en-GB" dirty="0" err="1" smtClean="0"/>
              <a:t>Estatuto</a:t>
            </a:r>
            <a:r>
              <a:rPr lang="en-GB" dirty="0" smtClean="0"/>
              <a:t> da CIJ;</a:t>
            </a:r>
          </a:p>
          <a:p>
            <a:r>
              <a:rPr lang="en-GB" dirty="0" err="1" smtClean="0"/>
              <a:t>Juízes</a:t>
            </a:r>
            <a:r>
              <a:rPr lang="en-GB" dirty="0" smtClean="0"/>
              <a:t> </a:t>
            </a:r>
            <a:r>
              <a:rPr lang="en-GB" dirty="0" err="1" smtClean="0"/>
              <a:t>eleitos</a:t>
            </a:r>
            <a:r>
              <a:rPr lang="en-GB" dirty="0" smtClean="0"/>
              <a:t> </a:t>
            </a:r>
            <a:r>
              <a:rPr lang="en-GB" dirty="0" err="1" smtClean="0"/>
              <a:t>por</a:t>
            </a:r>
            <a:r>
              <a:rPr lang="en-GB" dirty="0" smtClean="0"/>
              <a:t> </a:t>
            </a:r>
            <a:r>
              <a:rPr lang="en-GB" dirty="0" err="1" smtClean="0"/>
              <a:t>nove</a:t>
            </a:r>
            <a:r>
              <a:rPr lang="en-GB" dirty="0" smtClean="0"/>
              <a:t> </a:t>
            </a:r>
            <a:r>
              <a:rPr lang="en-GB" dirty="0" err="1" smtClean="0"/>
              <a:t>anos</a:t>
            </a:r>
            <a:r>
              <a:rPr lang="en-GB" dirty="0" smtClean="0"/>
              <a:t>, </a:t>
            </a:r>
            <a:r>
              <a:rPr lang="en-GB" dirty="0" err="1" smtClean="0"/>
              <a:t>podem</a:t>
            </a:r>
            <a:r>
              <a:rPr lang="en-GB" dirty="0" smtClean="0"/>
              <a:t> </a:t>
            </a:r>
            <a:r>
              <a:rPr lang="en-GB" dirty="0" err="1" smtClean="0"/>
              <a:t>ser</a:t>
            </a:r>
            <a:r>
              <a:rPr lang="en-GB" dirty="0" smtClean="0"/>
              <a:t> </a:t>
            </a:r>
            <a:r>
              <a:rPr lang="en-GB" dirty="0" err="1" smtClean="0"/>
              <a:t>reeleitos</a:t>
            </a:r>
            <a:r>
              <a:rPr lang="en-GB" dirty="0" smtClean="0"/>
              <a:t>.</a:t>
            </a:r>
          </a:p>
          <a:p>
            <a:r>
              <a:rPr lang="en-GB" dirty="0" err="1" smtClean="0"/>
              <a:t>Competência</a:t>
            </a:r>
            <a:r>
              <a:rPr lang="en-GB" dirty="0" smtClean="0"/>
              <a:t> </a:t>
            </a:r>
            <a:r>
              <a:rPr lang="en-GB" dirty="0" err="1"/>
              <a:t>r</a:t>
            </a:r>
            <a:r>
              <a:rPr lang="en-GB" dirty="0" err="1" smtClean="0"/>
              <a:t>atione</a:t>
            </a:r>
            <a:r>
              <a:rPr lang="en-GB" dirty="0" smtClean="0"/>
              <a:t> personae: </a:t>
            </a:r>
            <a:r>
              <a:rPr lang="en-GB" dirty="0" err="1" smtClean="0"/>
              <a:t>só</a:t>
            </a:r>
            <a:r>
              <a:rPr lang="en-GB" dirty="0" smtClean="0"/>
              <a:t> </a:t>
            </a:r>
            <a:r>
              <a:rPr lang="en-GB" dirty="0" err="1" smtClean="0"/>
              <a:t>Estados</a:t>
            </a:r>
            <a:r>
              <a:rPr lang="en-GB" dirty="0" smtClean="0"/>
              <a:t> </a:t>
            </a:r>
            <a:r>
              <a:rPr lang="en-GB" dirty="0" err="1" smtClean="0"/>
              <a:t>poderão</a:t>
            </a:r>
            <a:r>
              <a:rPr lang="en-GB" dirty="0" smtClean="0"/>
              <a:t> </a:t>
            </a:r>
            <a:r>
              <a:rPr lang="en-GB" dirty="0" err="1" smtClean="0"/>
              <a:t>ser</a:t>
            </a:r>
            <a:r>
              <a:rPr lang="en-GB" dirty="0" smtClean="0"/>
              <a:t> </a:t>
            </a:r>
            <a:r>
              <a:rPr lang="en-GB" dirty="0" err="1" smtClean="0"/>
              <a:t>partes</a:t>
            </a:r>
            <a:r>
              <a:rPr lang="en-GB" dirty="0" smtClean="0"/>
              <a:t> </a:t>
            </a:r>
            <a:r>
              <a:rPr lang="en-GB" dirty="0" err="1" smtClean="0"/>
              <a:t>em</a:t>
            </a:r>
            <a:r>
              <a:rPr lang="en-GB" dirty="0" smtClean="0"/>
              <a:t> </a:t>
            </a:r>
            <a:r>
              <a:rPr lang="en-GB" dirty="0" err="1" smtClean="0"/>
              <a:t>processos</a:t>
            </a:r>
            <a:r>
              <a:rPr lang="en-GB" dirty="0" smtClean="0"/>
              <a:t> </a:t>
            </a:r>
            <a:r>
              <a:rPr lang="en-GB" dirty="0" err="1" smtClean="0"/>
              <a:t>perante</a:t>
            </a:r>
            <a:r>
              <a:rPr lang="en-GB" dirty="0" smtClean="0"/>
              <a:t> a CIJ.</a:t>
            </a:r>
          </a:p>
          <a:p>
            <a:r>
              <a:rPr lang="en-GB" dirty="0" err="1" smtClean="0"/>
              <a:t>Competência</a:t>
            </a:r>
            <a:r>
              <a:rPr lang="en-GB" dirty="0" smtClean="0"/>
              <a:t> </a:t>
            </a:r>
            <a:r>
              <a:rPr lang="en-GB" dirty="0" err="1" smtClean="0"/>
              <a:t>ratione</a:t>
            </a:r>
            <a:r>
              <a:rPr lang="en-GB" dirty="0" smtClean="0"/>
              <a:t> </a:t>
            </a:r>
            <a:r>
              <a:rPr lang="en-GB" dirty="0" err="1" smtClean="0"/>
              <a:t>materiare</a:t>
            </a:r>
            <a:r>
              <a:rPr lang="en-GB" dirty="0" smtClean="0"/>
              <a:t>: se </a:t>
            </a:r>
            <a:r>
              <a:rPr lang="en-GB" dirty="0" err="1" smtClean="0"/>
              <a:t>estende</a:t>
            </a:r>
            <a:r>
              <a:rPr lang="en-GB" dirty="0" smtClean="0"/>
              <a:t> a </a:t>
            </a:r>
            <a:r>
              <a:rPr lang="en-GB" dirty="0" err="1" smtClean="0"/>
              <a:t>todas</a:t>
            </a:r>
            <a:r>
              <a:rPr lang="en-GB" dirty="0" smtClean="0"/>
              <a:t> as </a:t>
            </a:r>
            <a:r>
              <a:rPr lang="en-GB" dirty="0" err="1" smtClean="0"/>
              <a:t>questões</a:t>
            </a:r>
            <a:r>
              <a:rPr lang="en-GB" dirty="0" smtClean="0"/>
              <a:t> de </a:t>
            </a:r>
            <a:r>
              <a:rPr lang="en-GB" dirty="0" err="1" smtClean="0"/>
              <a:t>ordem</a:t>
            </a:r>
            <a:r>
              <a:rPr lang="en-GB" dirty="0" smtClean="0"/>
              <a:t> </a:t>
            </a:r>
            <a:r>
              <a:rPr lang="en-GB" dirty="0" err="1" smtClean="0"/>
              <a:t>jurídica</a:t>
            </a:r>
            <a:r>
              <a:rPr lang="en-GB" dirty="0" smtClean="0"/>
              <a:t> que </a:t>
            </a:r>
            <a:r>
              <a:rPr lang="en-GB" dirty="0" err="1" smtClean="0"/>
              <a:t>possam</a:t>
            </a:r>
            <a:r>
              <a:rPr lang="en-GB" dirty="0" smtClean="0"/>
              <a:t> </a:t>
            </a:r>
            <a:r>
              <a:rPr lang="en-GB" dirty="0" err="1" smtClean="0"/>
              <a:t>ser</a:t>
            </a:r>
            <a:r>
              <a:rPr lang="en-GB" dirty="0" smtClean="0"/>
              <a:t> a </a:t>
            </a:r>
            <a:r>
              <a:rPr lang="en-GB" dirty="0" err="1" smtClean="0"/>
              <a:t>ela</a:t>
            </a:r>
            <a:r>
              <a:rPr lang="en-GB" dirty="0" smtClean="0"/>
              <a:t> </a:t>
            </a:r>
            <a:r>
              <a:rPr lang="en-GB" dirty="0" err="1" smtClean="0"/>
              <a:t>submetidas</a:t>
            </a:r>
            <a:r>
              <a:rPr lang="en-GB" dirty="0" smtClean="0"/>
              <a:t>.</a:t>
            </a:r>
          </a:p>
          <a:p>
            <a:r>
              <a:rPr lang="en-GB" dirty="0" smtClean="0"/>
              <a:t>O </a:t>
            </a:r>
            <a:r>
              <a:rPr lang="en-GB" dirty="0" err="1" smtClean="0"/>
              <a:t>processo</a:t>
            </a:r>
            <a:r>
              <a:rPr lang="en-GB" dirty="0" smtClean="0"/>
              <a:t> </a:t>
            </a:r>
            <a:r>
              <a:rPr lang="en-GB" dirty="0" err="1" smtClean="0"/>
              <a:t>conta</a:t>
            </a:r>
            <a:r>
              <a:rPr lang="en-GB" dirty="0" smtClean="0"/>
              <a:t> com </a:t>
            </a:r>
            <a:r>
              <a:rPr lang="en-GB" dirty="0" err="1" smtClean="0"/>
              <a:t>duas</a:t>
            </a:r>
            <a:r>
              <a:rPr lang="en-GB" dirty="0" smtClean="0"/>
              <a:t> </a:t>
            </a:r>
            <a:r>
              <a:rPr lang="en-GB" dirty="0" err="1" smtClean="0"/>
              <a:t>fases</a:t>
            </a:r>
            <a:r>
              <a:rPr lang="en-GB" dirty="0" smtClean="0"/>
              <a:t>, </a:t>
            </a:r>
            <a:r>
              <a:rPr lang="en-GB" dirty="0" err="1" smtClean="0"/>
              <a:t>escrita</a:t>
            </a:r>
            <a:r>
              <a:rPr lang="en-GB" dirty="0" smtClean="0"/>
              <a:t> e </a:t>
            </a:r>
            <a:r>
              <a:rPr lang="en-GB" dirty="0" err="1" smtClean="0"/>
              <a:t>ora</a:t>
            </a:r>
            <a:r>
              <a:rPr lang="en-GB" dirty="0" smtClean="0"/>
              <a:t>, e a </a:t>
            </a:r>
            <a:r>
              <a:rPr lang="en-GB" dirty="0" err="1" smtClean="0"/>
              <a:t>sentença</a:t>
            </a:r>
            <a:r>
              <a:rPr lang="en-GB" dirty="0" smtClean="0"/>
              <a:t> final é </a:t>
            </a:r>
            <a:r>
              <a:rPr lang="en-GB" dirty="0" err="1" smtClean="0"/>
              <a:t>definitiva</a:t>
            </a:r>
            <a:r>
              <a:rPr lang="en-GB" dirty="0" smtClean="0"/>
              <a:t> e </a:t>
            </a:r>
            <a:r>
              <a:rPr lang="en-GB" dirty="0" err="1" smtClean="0"/>
              <a:t>inapelável</a:t>
            </a:r>
            <a:r>
              <a:rPr lang="en-GB" dirty="0" smtClean="0"/>
              <a:t>.</a:t>
            </a:r>
            <a:endParaRPr lang="en-GB" dirty="0"/>
          </a:p>
        </p:txBody>
      </p:sp>
    </p:spTree>
    <p:extLst>
      <p:ext uri="{BB962C8B-B14F-4D97-AF65-F5344CB8AC3E}">
        <p14:creationId xmlns:p14="http://schemas.microsoft.com/office/powerpoint/2010/main" val="1470999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smtClean="0"/>
              <a:t>Tribunal Penal </a:t>
            </a:r>
            <a:r>
              <a:rPr lang="en-GB" dirty="0" err="1" smtClean="0"/>
              <a:t>Internacional</a:t>
            </a:r>
            <a:endParaRPr lang="en-GB" dirty="0"/>
          </a:p>
        </p:txBody>
      </p:sp>
      <p:sp>
        <p:nvSpPr>
          <p:cNvPr id="3" name="Espaço Reservado para Conteúdo 2"/>
          <p:cNvSpPr>
            <a:spLocks noGrp="1"/>
          </p:cNvSpPr>
          <p:nvPr>
            <p:ph idx="1"/>
          </p:nvPr>
        </p:nvSpPr>
        <p:spPr/>
        <p:txBody>
          <a:bodyPr/>
          <a:lstStyle/>
          <a:p>
            <a:r>
              <a:rPr lang="en-GB" dirty="0" err="1" smtClean="0"/>
              <a:t>Responsabilidade</a:t>
            </a:r>
            <a:r>
              <a:rPr lang="en-GB" dirty="0" smtClean="0"/>
              <a:t> criminal do </a:t>
            </a:r>
            <a:r>
              <a:rPr lang="en-GB" dirty="0" err="1" smtClean="0"/>
              <a:t>indivíduo</a:t>
            </a:r>
            <a:r>
              <a:rPr lang="en-GB" dirty="0" smtClean="0"/>
              <a:t>.</a:t>
            </a:r>
          </a:p>
          <a:p>
            <a:r>
              <a:rPr lang="en-GB" dirty="0" smtClean="0"/>
              <a:t>Antes: Tribunal de Nuremberg e de </a:t>
            </a:r>
            <a:r>
              <a:rPr lang="en-GB" dirty="0" err="1" smtClean="0"/>
              <a:t>Tóquio</a:t>
            </a:r>
            <a:r>
              <a:rPr lang="en-GB" dirty="0" smtClean="0"/>
              <a:t>, </a:t>
            </a:r>
            <a:r>
              <a:rPr lang="en-GB" dirty="0" err="1" smtClean="0"/>
              <a:t>bem</a:t>
            </a:r>
            <a:r>
              <a:rPr lang="en-GB" dirty="0" smtClean="0"/>
              <a:t> </a:t>
            </a:r>
            <a:r>
              <a:rPr lang="en-GB" dirty="0" err="1" smtClean="0"/>
              <a:t>como</a:t>
            </a:r>
            <a:r>
              <a:rPr lang="en-GB" dirty="0" smtClean="0"/>
              <a:t> </a:t>
            </a:r>
            <a:r>
              <a:rPr lang="en-GB" dirty="0" err="1" smtClean="0"/>
              <a:t>os</a:t>
            </a:r>
            <a:r>
              <a:rPr lang="en-GB" dirty="0" smtClean="0"/>
              <a:t> </a:t>
            </a:r>
            <a:r>
              <a:rPr lang="en-GB" dirty="0" err="1" smtClean="0"/>
              <a:t>tribunais</a:t>
            </a:r>
            <a:r>
              <a:rPr lang="en-GB" dirty="0" smtClean="0"/>
              <a:t> </a:t>
            </a:r>
            <a:r>
              <a:rPr lang="en-GB" i="1" dirty="0" smtClean="0"/>
              <a:t>ad hoc</a:t>
            </a:r>
            <a:r>
              <a:rPr lang="en-GB" dirty="0" smtClean="0"/>
              <a:t> para Ruanda e a </a:t>
            </a:r>
            <a:r>
              <a:rPr lang="en-GB" dirty="0" err="1" smtClean="0"/>
              <a:t>ex-Iuguslávia</a:t>
            </a:r>
            <a:r>
              <a:rPr lang="en-GB" dirty="0" smtClean="0"/>
              <a:t>.</a:t>
            </a:r>
          </a:p>
          <a:p>
            <a:r>
              <a:rPr lang="en-GB" dirty="0" err="1" smtClean="0"/>
              <a:t>Estatuto</a:t>
            </a:r>
            <a:r>
              <a:rPr lang="en-GB" dirty="0" smtClean="0"/>
              <a:t> de Roma (1998)</a:t>
            </a:r>
          </a:p>
          <a:p>
            <a:r>
              <a:rPr lang="en-GB" dirty="0" err="1" smtClean="0"/>
              <a:t>Competência</a:t>
            </a:r>
            <a:r>
              <a:rPr lang="en-GB" dirty="0" smtClean="0"/>
              <a:t> para </a:t>
            </a:r>
            <a:r>
              <a:rPr lang="en-GB" dirty="0" err="1" smtClean="0"/>
              <a:t>julgar</a:t>
            </a:r>
            <a:r>
              <a:rPr lang="en-GB" dirty="0" smtClean="0"/>
              <a:t> crime de </a:t>
            </a:r>
            <a:r>
              <a:rPr lang="en-GB" dirty="0" err="1" smtClean="0"/>
              <a:t>genocídio</a:t>
            </a:r>
            <a:r>
              <a:rPr lang="en-GB" dirty="0" smtClean="0"/>
              <a:t>; crime de </a:t>
            </a:r>
            <a:r>
              <a:rPr lang="en-GB" dirty="0" err="1" smtClean="0"/>
              <a:t>agressão</a:t>
            </a:r>
            <a:r>
              <a:rPr lang="en-GB" dirty="0" smtClean="0"/>
              <a:t>; crime contra a </a:t>
            </a:r>
            <a:r>
              <a:rPr lang="en-GB" dirty="0" err="1" smtClean="0"/>
              <a:t>humanidade</a:t>
            </a:r>
            <a:r>
              <a:rPr lang="en-GB" dirty="0" smtClean="0"/>
              <a:t> e crimes de </a:t>
            </a:r>
            <a:r>
              <a:rPr lang="en-GB" dirty="0" err="1" smtClean="0"/>
              <a:t>guerra</a:t>
            </a:r>
            <a:r>
              <a:rPr lang="en-GB" dirty="0" smtClean="0"/>
              <a:t>.</a:t>
            </a:r>
          </a:p>
          <a:p>
            <a:r>
              <a:rPr lang="en-GB" dirty="0" smtClean="0"/>
              <a:t>Obs.: </a:t>
            </a:r>
            <a:r>
              <a:rPr lang="en-GB" dirty="0" err="1" smtClean="0"/>
              <a:t>Tribunais</a:t>
            </a:r>
            <a:r>
              <a:rPr lang="en-GB" dirty="0" smtClean="0"/>
              <a:t> </a:t>
            </a:r>
            <a:r>
              <a:rPr lang="en-GB" dirty="0" err="1" smtClean="0"/>
              <a:t>mistos</a:t>
            </a:r>
            <a:r>
              <a:rPr lang="en-GB" dirty="0" smtClean="0"/>
              <a:t>, </a:t>
            </a:r>
            <a:r>
              <a:rPr lang="en-GB" dirty="0" err="1" smtClean="0"/>
              <a:t>como</a:t>
            </a:r>
            <a:r>
              <a:rPr lang="en-GB" dirty="0" smtClean="0"/>
              <a:t> </a:t>
            </a:r>
            <a:r>
              <a:rPr lang="en-GB" dirty="0" err="1" smtClean="0"/>
              <a:t>por</a:t>
            </a:r>
            <a:r>
              <a:rPr lang="en-GB" dirty="0" smtClean="0"/>
              <a:t> </a:t>
            </a:r>
            <a:r>
              <a:rPr lang="en-GB" dirty="0" err="1" smtClean="0"/>
              <a:t>exemplo</a:t>
            </a:r>
            <a:r>
              <a:rPr lang="en-GB" dirty="0" smtClean="0"/>
              <a:t> Serra </a:t>
            </a:r>
            <a:r>
              <a:rPr lang="en-GB" dirty="0" err="1" smtClean="0"/>
              <a:t>Leoa</a:t>
            </a:r>
            <a:r>
              <a:rPr lang="en-GB" dirty="0" smtClean="0"/>
              <a:t> e </a:t>
            </a:r>
            <a:r>
              <a:rPr lang="en-GB" dirty="0" err="1" smtClean="0"/>
              <a:t>Líbano</a:t>
            </a:r>
            <a:r>
              <a:rPr lang="en-GB" dirty="0" smtClean="0"/>
              <a:t>.</a:t>
            </a:r>
            <a:endParaRPr lang="en-GB" dirty="0"/>
          </a:p>
        </p:txBody>
      </p:sp>
    </p:spTree>
    <p:extLst>
      <p:ext uri="{BB962C8B-B14F-4D97-AF65-F5344CB8AC3E}">
        <p14:creationId xmlns:p14="http://schemas.microsoft.com/office/powerpoint/2010/main" val="3246299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Soluções coercitivas de controvérsias</a:t>
            </a:r>
            <a:endParaRPr lang="en-GB" dirty="0"/>
          </a:p>
        </p:txBody>
      </p:sp>
      <p:sp>
        <p:nvSpPr>
          <p:cNvPr id="3" name="Espaço Reservado para Conteúdo 2"/>
          <p:cNvSpPr>
            <a:spLocks noGrp="1"/>
          </p:cNvSpPr>
          <p:nvPr>
            <p:ph idx="1"/>
          </p:nvPr>
        </p:nvSpPr>
        <p:spPr/>
        <p:txBody>
          <a:bodyPr>
            <a:normAutofit fontScale="92500"/>
          </a:bodyPr>
          <a:lstStyle/>
          <a:p>
            <a:r>
              <a:rPr lang="en-GB" dirty="0" err="1" smtClean="0"/>
              <a:t>Esgotados</a:t>
            </a:r>
            <a:r>
              <a:rPr lang="en-GB" dirty="0" smtClean="0"/>
              <a:t> </a:t>
            </a:r>
            <a:r>
              <a:rPr lang="en-GB" dirty="0" err="1" smtClean="0"/>
              <a:t>os</a:t>
            </a:r>
            <a:r>
              <a:rPr lang="en-GB" dirty="0" smtClean="0"/>
              <a:t> </a:t>
            </a:r>
            <a:r>
              <a:rPr lang="en-GB" dirty="0" err="1" smtClean="0"/>
              <a:t>meios</a:t>
            </a:r>
            <a:r>
              <a:rPr lang="en-GB" dirty="0" smtClean="0"/>
              <a:t> </a:t>
            </a:r>
            <a:r>
              <a:rPr lang="en-GB" dirty="0" err="1" smtClean="0"/>
              <a:t>pacíficos</a:t>
            </a:r>
            <a:r>
              <a:rPr lang="en-GB" dirty="0" smtClean="0"/>
              <a:t> de </a:t>
            </a:r>
            <a:r>
              <a:rPr lang="en-GB" dirty="0" err="1" smtClean="0"/>
              <a:t>solução</a:t>
            </a:r>
            <a:r>
              <a:rPr lang="en-GB" dirty="0" smtClean="0"/>
              <a:t> de </a:t>
            </a:r>
            <a:r>
              <a:rPr lang="en-GB" dirty="0" err="1" smtClean="0"/>
              <a:t>controvérsias</a:t>
            </a:r>
            <a:r>
              <a:rPr lang="en-GB" dirty="0" smtClean="0"/>
              <a:t>, </a:t>
            </a:r>
            <a:r>
              <a:rPr lang="en-GB" dirty="0" err="1" smtClean="0"/>
              <a:t>há</a:t>
            </a:r>
            <a:r>
              <a:rPr lang="en-GB" dirty="0" smtClean="0"/>
              <a:t> </a:t>
            </a:r>
            <a:r>
              <a:rPr lang="en-GB" dirty="0" err="1" smtClean="0"/>
              <a:t>os</a:t>
            </a:r>
            <a:r>
              <a:rPr lang="en-GB" dirty="0" smtClean="0"/>
              <a:t> </a:t>
            </a:r>
            <a:r>
              <a:rPr lang="en-GB" dirty="0" err="1" smtClean="0"/>
              <a:t>meios</a:t>
            </a:r>
            <a:r>
              <a:rPr lang="en-GB" dirty="0" smtClean="0"/>
              <a:t> </a:t>
            </a:r>
            <a:r>
              <a:rPr lang="en-GB" dirty="0" err="1" smtClean="0"/>
              <a:t>coercitivos</a:t>
            </a:r>
            <a:r>
              <a:rPr lang="en-GB" dirty="0" smtClean="0"/>
              <a:t>, que </a:t>
            </a:r>
            <a:r>
              <a:rPr lang="en-GB" dirty="0" err="1" smtClean="0"/>
              <a:t>evitam</a:t>
            </a:r>
            <a:r>
              <a:rPr lang="en-GB" dirty="0" smtClean="0"/>
              <a:t> o </a:t>
            </a:r>
            <a:r>
              <a:rPr lang="en-GB" dirty="0" err="1" smtClean="0"/>
              <a:t>extremo</a:t>
            </a:r>
            <a:r>
              <a:rPr lang="en-GB" dirty="0" smtClean="0"/>
              <a:t> do </a:t>
            </a:r>
            <a:r>
              <a:rPr lang="en-GB" dirty="0" err="1" smtClean="0"/>
              <a:t>ataque</a:t>
            </a:r>
            <a:r>
              <a:rPr lang="en-GB" dirty="0" smtClean="0"/>
              <a:t> </a:t>
            </a:r>
            <a:r>
              <a:rPr lang="en-GB" dirty="0" err="1" smtClean="0"/>
              <a:t>armado</a:t>
            </a:r>
            <a:r>
              <a:rPr lang="en-GB" dirty="0" smtClean="0"/>
              <a:t>. </a:t>
            </a:r>
            <a:r>
              <a:rPr lang="en-GB" dirty="0" err="1" smtClean="0"/>
              <a:t>Tais</a:t>
            </a:r>
            <a:r>
              <a:rPr lang="en-GB" dirty="0" smtClean="0"/>
              <a:t> </a:t>
            </a:r>
            <a:r>
              <a:rPr lang="en-GB" dirty="0" err="1" smtClean="0"/>
              <a:t>métodos</a:t>
            </a:r>
            <a:r>
              <a:rPr lang="en-GB" dirty="0" smtClean="0"/>
              <a:t> </a:t>
            </a:r>
            <a:r>
              <a:rPr lang="en-GB" dirty="0" err="1" smtClean="0"/>
              <a:t>são</a:t>
            </a:r>
            <a:r>
              <a:rPr lang="en-GB" dirty="0" smtClean="0"/>
              <a:t> </a:t>
            </a:r>
            <a:r>
              <a:rPr lang="en-GB" dirty="0" err="1" smtClean="0"/>
              <a:t>verdadeiras</a:t>
            </a:r>
            <a:r>
              <a:rPr lang="en-GB" dirty="0" smtClean="0"/>
              <a:t> </a:t>
            </a:r>
            <a:r>
              <a:rPr lang="en-GB" dirty="0" err="1" smtClean="0"/>
              <a:t>sanções</a:t>
            </a:r>
            <a:r>
              <a:rPr lang="en-GB" dirty="0" smtClean="0"/>
              <a:t> e, </a:t>
            </a:r>
            <a:r>
              <a:rPr lang="en-GB" dirty="0" err="1" smtClean="0"/>
              <a:t>como</a:t>
            </a:r>
            <a:r>
              <a:rPr lang="en-GB" dirty="0" smtClean="0"/>
              <a:t> </a:t>
            </a:r>
            <a:r>
              <a:rPr lang="en-GB" dirty="0" err="1" smtClean="0"/>
              <a:t>tais</a:t>
            </a:r>
            <a:r>
              <a:rPr lang="en-GB" dirty="0" smtClean="0"/>
              <a:t>, a </a:t>
            </a:r>
            <a:r>
              <a:rPr lang="en-GB" dirty="0" err="1" smtClean="0"/>
              <a:t>sua</a:t>
            </a:r>
            <a:r>
              <a:rPr lang="en-GB" dirty="0" smtClean="0"/>
              <a:t> </a:t>
            </a:r>
            <a:r>
              <a:rPr lang="en-GB" dirty="0" err="1" smtClean="0"/>
              <a:t>utilização</a:t>
            </a:r>
            <a:r>
              <a:rPr lang="en-GB" dirty="0" smtClean="0"/>
              <a:t> </a:t>
            </a:r>
            <a:r>
              <a:rPr lang="en-GB" dirty="0" err="1" smtClean="0"/>
              <a:t>só</a:t>
            </a:r>
            <a:r>
              <a:rPr lang="en-GB" dirty="0" smtClean="0"/>
              <a:t> se </a:t>
            </a:r>
            <a:r>
              <a:rPr lang="en-GB" dirty="0" err="1" smtClean="0"/>
              <a:t>justifica</a:t>
            </a:r>
            <a:r>
              <a:rPr lang="en-GB" dirty="0" smtClean="0"/>
              <a:t> </a:t>
            </a:r>
            <a:r>
              <a:rPr lang="en-GB" dirty="0" err="1" smtClean="0"/>
              <a:t>quando</a:t>
            </a:r>
            <a:r>
              <a:rPr lang="en-GB" dirty="0" smtClean="0"/>
              <a:t> </a:t>
            </a:r>
            <a:r>
              <a:rPr lang="en-GB" dirty="0" err="1" smtClean="0"/>
              <a:t>determinada</a:t>
            </a:r>
            <a:r>
              <a:rPr lang="en-GB" dirty="0" smtClean="0"/>
              <a:t> </a:t>
            </a:r>
            <a:r>
              <a:rPr lang="en-GB" dirty="0" err="1" smtClean="0"/>
              <a:t>por</a:t>
            </a:r>
            <a:r>
              <a:rPr lang="en-GB" dirty="0" smtClean="0"/>
              <a:t> </a:t>
            </a:r>
            <a:r>
              <a:rPr lang="en-GB" dirty="0" err="1" smtClean="0"/>
              <a:t>organização</a:t>
            </a:r>
            <a:r>
              <a:rPr lang="en-GB" dirty="0" smtClean="0"/>
              <a:t> </a:t>
            </a:r>
            <a:r>
              <a:rPr lang="en-GB" dirty="0" err="1" smtClean="0"/>
              <a:t>internacional</a:t>
            </a:r>
            <a:r>
              <a:rPr lang="en-GB" dirty="0" smtClean="0"/>
              <a:t>.</a:t>
            </a:r>
          </a:p>
          <a:p>
            <a:r>
              <a:rPr lang="en-GB" dirty="0" err="1" smtClean="0"/>
              <a:t>Retorsão</a:t>
            </a:r>
            <a:r>
              <a:rPr lang="en-GB" dirty="0" smtClean="0"/>
              <a:t>: </a:t>
            </a:r>
            <a:r>
              <a:rPr lang="en-GB" dirty="0" err="1" smtClean="0"/>
              <a:t>ato</a:t>
            </a:r>
            <a:r>
              <a:rPr lang="en-GB" dirty="0" smtClean="0"/>
              <a:t> </a:t>
            </a:r>
            <a:r>
              <a:rPr lang="en-GB" dirty="0" err="1" smtClean="0"/>
              <a:t>por</a:t>
            </a:r>
            <a:r>
              <a:rPr lang="en-GB" dirty="0" smtClean="0"/>
              <a:t> </a:t>
            </a:r>
            <a:r>
              <a:rPr lang="en-GB" dirty="0" err="1" smtClean="0"/>
              <a:t>meio</a:t>
            </a:r>
            <a:r>
              <a:rPr lang="en-GB" dirty="0" smtClean="0"/>
              <a:t> do </a:t>
            </a:r>
            <a:r>
              <a:rPr lang="en-GB" dirty="0" err="1" smtClean="0"/>
              <a:t>qual</a:t>
            </a:r>
            <a:r>
              <a:rPr lang="en-GB" dirty="0" smtClean="0"/>
              <a:t> um </a:t>
            </a:r>
            <a:r>
              <a:rPr lang="en-GB" dirty="0" err="1" smtClean="0"/>
              <a:t>estado</a:t>
            </a:r>
            <a:r>
              <a:rPr lang="en-GB" dirty="0" smtClean="0"/>
              <a:t> </a:t>
            </a:r>
            <a:r>
              <a:rPr lang="en-GB" dirty="0" err="1" smtClean="0"/>
              <a:t>ofendido</a:t>
            </a:r>
            <a:r>
              <a:rPr lang="en-GB" dirty="0" smtClean="0"/>
              <a:t> </a:t>
            </a:r>
            <a:r>
              <a:rPr lang="en-GB" dirty="0" err="1" smtClean="0"/>
              <a:t>apica</a:t>
            </a:r>
            <a:r>
              <a:rPr lang="en-GB" dirty="0" smtClean="0"/>
              <a:t> </a:t>
            </a:r>
            <a:r>
              <a:rPr lang="en-GB" dirty="0" err="1" smtClean="0"/>
              <a:t>seu</a:t>
            </a:r>
            <a:r>
              <a:rPr lang="en-GB" dirty="0" smtClean="0"/>
              <a:t> </a:t>
            </a:r>
            <a:r>
              <a:rPr lang="en-GB" dirty="0" err="1" smtClean="0"/>
              <a:t>ao</a:t>
            </a:r>
            <a:r>
              <a:rPr lang="en-GB" dirty="0" smtClean="0"/>
              <a:t> </a:t>
            </a:r>
            <a:r>
              <a:rPr lang="en-GB" dirty="0" err="1" smtClean="0"/>
              <a:t>estado</a:t>
            </a:r>
            <a:r>
              <a:rPr lang="en-GB" dirty="0" smtClean="0"/>
              <a:t> </a:t>
            </a:r>
            <a:r>
              <a:rPr lang="en-GB" dirty="0" err="1" smtClean="0"/>
              <a:t>ofensor</a:t>
            </a:r>
            <a:r>
              <a:rPr lang="en-GB" dirty="0" smtClean="0"/>
              <a:t> as </a:t>
            </a:r>
            <a:r>
              <a:rPr lang="en-GB" dirty="0" err="1" smtClean="0"/>
              <a:t>mesmas</a:t>
            </a:r>
            <a:r>
              <a:rPr lang="en-GB" dirty="0" smtClean="0"/>
              <a:t> </a:t>
            </a:r>
            <a:r>
              <a:rPr lang="en-GB" dirty="0" err="1" smtClean="0"/>
              <a:t>medidas</a:t>
            </a:r>
            <a:r>
              <a:rPr lang="en-GB" dirty="0" smtClean="0"/>
              <a:t> </a:t>
            </a:r>
            <a:r>
              <a:rPr lang="en-GB" dirty="0" err="1" smtClean="0"/>
              <a:t>ou</a:t>
            </a:r>
            <a:r>
              <a:rPr lang="en-GB" dirty="0" smtClean="0"/>
              <a:t> </a:t>
            </a:r>
            <a:r>
              <a:rPr lang="en-GB" dirty="0" err="1" smtClean="0"/>
              <a:t>os</a:t>
            </a:r>
            <a:r>
              <a:rPr lang="en-GB" dirty="0" smtClean="0"/>
              <a:t> </a:t>
            </a:r>
            <a:r>
              <a:rPr lang="en-GB" dirty="0" err="1" smtClean="0"/>
              <a:t>mesmos</a:t>
            </a:r>
            <a:r>
              <a:rPr lang="en-GB" dirty="0" smtClean="0"/>
              <a:t> </a:t>
            </a:r>
            <a:r>
              <a:rPr lang="en-GB" dirty="0" err="1" smtClean="0"/>
              <a:t>processos</a:t>
            </a:r>
            <a:r>
              <a:rPr lang="en-GB" dirty="0" smtClean="0"/>
              <a:t> que </a:t>
            </a:r>
            <a:r>
              <a:rPr lang="en-GB" dirty="0" err="1" smtClean="0"/>
              <a:t>este</a:t>
            </a:r>
            <a:r>
              <a:rPr lang="en-GB" dirty="0" smtClean="0"/>
              <a:t> </a:t>
            </a:r>
            <a:r>
              <a:rPr lang="en-GB" dirty="0" err="1" smtClean="0"/>
              <a:t>empregou</a:t>
            </a:r>
            <a:r>
              <a:rPr lang="en-GB" dirty="0" smtClean="0"/>
              <a:t> o </a:t>
            </a:r>
            <a:r>
              <a:rPr lang="en-GB" dirty="0" err="1" smtClean="0"/>
              <a:t>emprega</a:t>
            </a:r>
            <a:r>
              <a:rPr lang="en-GB" dirty="0" smtClean="0"/>
              <a:t> contra </a:t>
            </a:r>
            <a:r>
              <a:rPr lang="en-GB" dirty="0" err="1" smtClean="0"/>
              <a:t>ele</a:t>
            </a:r>
            <a:r>
              <a:rPr lang="en-GB" dirty="0" smtClean="0"/>
              <a:t>.</a:t>
            </a:r>
          </a:p>
          <a:p>
            <a:r>
              <a:rPr lang="en-GB" dirty="0" err="1" smtClean="0"/>
              <a:t>Represálias</a:t>
            </a:r>
            <a:r>
              <a:rPr lang="en-GB" dirty="0" smtClean="0"/>
              <a:t>: </a:t>
            </a:r>
            <a:r>
              <a:rPr lang="en-GB" dirty="0" err="1" smtClean="0"/>
              <a:t>medidas</a:t>
            </a:r>
            <a:r>
              <a:rPr lang="en-GB" dirty="0" smtClean="0"/>
              <a:t> </a:t>
            </a:r>
            <a:r>
              <a:rPr lang="en-GB" dirty="0" err="1" smtClean="0"/>
              <a:t>coercitivas</a:t>
            </a:r>
            <a:r>
              <a:rPr lang="en-GB" dirty="0" smtClean="0"/>
              <a:t>, </a:t>
            </a:r>
            <a:r>
              <a:rPr lang="en-GB" dirty="0" err="1" smtClean="0"/>
              <a:t>derrogatórias</a:t>
            </a:r>
            <a:r>
              <a:rPr lang="en-GB" dirty="0" smtClean="0"/>
              <a:t> das </a:t>
            </a:r>
            <a:r>
              <a:rPr lang="en-GB" dirty="0" err="1" smtClean="0"/>
              <a:t>regras</a:t>
            </a:r>
            <a:r>
              <a:rPr lang="en-GB" dirty="0" smtClean="0"/>
              <a:t> </a:t>
            </a:r>
            <a:r>
              <a:rPr lang="en-GB" dirty="0" err="1" smtClean="0"/>
              <a:t>ordinárias</a:t>
            </a:r>
            <a:r>
              <a:rPr lang="en-GB" dirty="0" smtClean="0"/>
              <a:t> do </a:t>
            </a:r>
            <a:r>
              <a:rPr lang="en-GB" dirty="0" err="1" smtClean="0"/>
              <a:t>direito</a:t>
            </a:r>
            <a:r>
              <a:rPr lang="en-GB" dirty="0" smtClean="0"/>
              <a:t> das </a:t>
            </a:r>
            <a:r>
              <a:rPr lang="en-GB" dirty="0" err="1" smtClean="0"/>
              <a:t>gentes</a:t>
            </a:r>
            <a:r>
              <a:rPr lang="en-GB" dirty="0" smtClean="0"/>
              <a:t>, </a:t>
            </a:r>
            <a:r>
              <a:rPr lang="en-GB" dirty="0" err="1" smtClean="0"/>
              <a:t>tomadaspor</a:t>
            </a:r>
            <a:r>
              <a:rPr lang="en-GB" dirty="0" smtClean="0"/>
              <a:t> um </a:t>
            </a:r>
            <a:r>
              <a:rPr lang="en-GB" dirty="0" err="1" smtClean="0"/>
              <a:t>estado</a:t>
            </a:r>
            <a:r>
              <a:rPr lang="en-GB" dirty="0" smtClean="0"/>
              <a:t> </a:t>
            </a:r>
            <a:r>
              <a:rPr lang="en-GB" dirty="0" err="1" smtClean="0"/>
              <a:t>em</a:t>
            </a:r>
            <a:r>
              <a:rPr lang="en-GB" dirty="0" smtClean="0"/>
              <a:t> </a:t>
            </a:r>
            <a:r>
              <a:rPr lang="en-GB" dirty="0" err="1" smtClean="0"/>
              <a:t>consequência</a:t>
            </a:r>
            <a:r>
              <a:rPr lang="en-GB" dirty="0" smtClean="0"/>
              <a:t> de </a:t>
            </a:r>
            <a:r>
              <a:rPr lang="en-GB" dirty="0" err="1" smtClean="0"/>
              <a:t>atos</a:t>
            </a:r>
            <a:r>
              <a:rPr lang="en-GB" dirty="0" smtClean="0"/>
              <a:t> </a:t>
            </a:r>
            <a:r>
              <a:rPr lang="en-GB" dirty="0" err="1" smtClean="0"/>
              <a:t>ilícitos</a:t>
            </a:r>
            <a:r>
              <a:rPr lang="en-GB" dirty="0" smtClean="0"/>
              <a:t> </a:t>
            </a:r>
            <a:r>
              <a:rPr lang="en-GB" dirty="0" err="1" smtClean="0"/>
              <a:t>praticados</a:t>
            </a:r>
            <a:r>
              <a:rPr lang="en-GB" dirty="0" smtClean="0"/>
              <a:t>, </a:t>
            </a:r>
            <a:r>
              <a:rPr lang="en-GB" dirty="0" err="1" smtClean="0"/>
              <a:t>em</a:t>
            </a:r>
            <a:r>
              <a:rPr lang="en-GB" dirty="0" smtClean="0"/>
              <a:t> </a:t>
            </a:r>
            <a:r>
              <a:rPr lang="en-GB" dirty="0" err="1" smtClean="0"/>
              <a:t>seu</a:t>
            </a:r>
            <a:r>
              <a:rPr lang="en-GB" dirty="0" smtClean="0"/>
              <a:t> </a:t>
            </a:r>
            <a:r>
              <a:rPr lang="en-GB" dirty="0" err="1" smtClean="0"/>
              <a:t>prejuízo</a:t>
            </a:r>
            <a:r>
              <a:rPr lang="en-GB" dirty="0" smtClean="0"/>
              <a:t>, </a:t>
            </a:r>
            <a:r>
              <a:rPr lang="en-GB" dirty="0" err="1" smtClean="0"/>
              <a:t>por</a:t>
            </a:r>
            <a:r>
              <a:rPr lang="en-GB" dirty="0" smtClean="0"/>
              <a:t> outro </a:t>
            </a:r>
            <a:r>
              <a:rPr lang="en-GB" dirty="0" err="1" smtClean="0"/>
              <a:t>estado</a:t>
            </a:r>
            <a:r>
              <a:rPr lang="en-GB" dirty="0" smtClean="0"/>
              <a:t> e </a:t>
            </a:r>
            <a:r>
              <a:rPr lang="en-GB" dirty="0" err="1" smtClean="0"/>
              <a:t>destinadas</a:t>
            </a:r>
            <a:r>
              <a:rPr lang="en-GB" dirty="0" smtClean="0"/>
              <a:t> a </a:t>
            </a:r>
            <a:r>
              <a:rPr lang="en-GB" dirty="0" err="1" smtClean="0"/>
              <a:t>impor</a:t>
            </a:r>
            <a:r>
              <a:rPr lang="en-GB" dirty="0" smtClean="0"/>
              <a:t> a </a:t>
            </a:r>
            <a:r>
              <a:rPr lang="en-GB" dirty="0" err="1" smtClean="0"/>
              <a:t>este</a:t>
            </a:r>
            <a:r>
              <a:rPr lang="en-GB" dirty="0" smtClean="0"/>
              <a:t>, </a:t>
            </a:r>
            <a:r>
              <a:rPr lang="en-GB" dirty="0" err="1" smtClean="0"/>
              <a:t>por</a:t>
            </a:r>
            <a:r>
              <a:rPr lang="en-GB" dirty="0" smtClean="0"/>
              <a:t> </a:t>
            </a:r>
            <a:r>
              <a:rPr lang="en-GB" dirty="0" err="1" smtClean="0"/>
              <a:t>meio</a:t>
            </a:r>
            <a:r>
              <a:rPr lang="en-GB" dirty="0" smtClean="0"/>
              <a:t> de um </a:t>
            </a:r>
            <a:r>
              <a:rPr lang="en-GB" dirty="0" err="1" smtClean="0"/>
              <a:t>dano</a:t>
            </a:r>
            <a:r>
              <a:rPr lang="en-GB" dirty="0" smtClean="0"/>
              <a:t>, o </a:t>
            </a:r>
            <a:r>
              <a:rPr lang="en-GB" dirty="0" err="1" smtClean="0"/>
              <a:t>respeito</a:t>
            </a:r>
            <a:r>
              <a:rPr lang="en-GB" dirty="0" smtClean="0"/>
              <a:t> </a:t>
            </a:r>
            <a:r>
              <a:rPr lang="en-GB" dirty="0" err="1" smtClean="0"/>
              <a:t>ao</a:t>
            </a:r>
            <a:r>
              <a:rPr lang="en-GB" dirty="0" smtClean="0"/>
              <a:t> </a:t>
            </a:r>
            <a:r>
              <a:rPr lang="en-GB" dirty="0" err="1" smtClean="0"/>
              <a:t>seu</a:t>
            </a:r>
            <a:r>
              <a:rPr lang="en-GB" dirty="0" smtClean="0"/>
              <a:t> </a:t>
            </a:r>
            <a:r>
              <a:rPr lang="en-GB" dirty="0" err="1" smtClean="0"/>
              <a:t>direito</a:t>
            </a:r>
            <a:r>
              <a:rPr lang="en-GB" dirty="0" smtClean="0"/>
              <a:t>.</a:t>
            </a:r>
            <a:endParaRPr lang="en-GB" dirty="0"/>
          </a:p>
        </p:txBody>
      </p:sp>
    </p:spTree>
    <p:extLst>
      <p:ext uri="{BB962C8B-B14F-4D97-AF65-F5344CB8AC3E}">
        <p14:creationId xmlns:p14="http://schemas.microsoft.com/office/powerpoint/2010/main" val="411360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Soluções coercitivas de controvérsias</a:t>
            </a:r>
            <a:endParaRPr lang="en-GB" dirty="0"/>
          </a:p>
        </p:txBody>
      </p:sp>
      <p:sp>
        <p:nvSpPr>
          <p:cNvPr id="3" name="Espaço Reservado para Conteúdo 2"/>
          <p:cNvSpPr>
            <a:spLocks noGrp="1"/>
          </p:cNvSpPr>
          <p:nvPr>
            <p:ph idx="1"/>
          </p:nvPr>
        </p:nvSpPr>
        <p:spPr/>
        <p:txBody>
          <a:bodyPr/>
          <a:lstStyle/>
          <a:p>
            <a:r>
              <a:rPr lang="en-GB" dirty="0" smtClean="0"/>
              <a:t>Casella </a:t>
            </a:r>
            <a:r>
              <a:rPr lang="en-GB" dirty="0" err="1" smtClean="0"/>
              <a:t>explica</a:t>
            </a:r>
            <a:r>
              <a:rPr lang="en-GB" dirty="0" smtClean="0"/>
              <a:t> que: a </a:t>
            </a:r>
            <a:r>
              <a:rPr lang="en-GB" dirty="0" err="1" smtClean="0"/>
              <a:t>represália</a:t>
            </a:r>
            <a:r>
              <a:rPr lang="en-GB" dirty="0" smtClean="0"/>
              <a:t> se </a:t>
            </a:r>
            <a:r>
              <a:rPr lang="en-GB" dirty="0" err="1" smtClean="0"/>
              <a:t>distingue</a:t>
            </a:r>
            <a:r>
              <a:rPr lang="en-GB" dirty="0" smtClean="0"/>
              <a:t> da </a:t>
            </a:r>
            <a:r>
              <a:rPr lang="en-GB" dirty="0" err="1" smtClean="0"/>
              <a:t>retorsão</a:t>
            </a:r>
            <a:r>
              <a:rPr lang="en-GB" dirty="0" smtClean="0"/>
              <a:t> </a:t>
            </a:r>
            <a:r>
              <a:rPr lang="en-GB" dirty="0" err="1" smtClean="0"/>
              <a:t>na</a:t>
            </a:r>
            <a:r>
              <a:rPr lang="en-GB" dirty="0" smtClean="0"/>
              <a:t> </a:t>
            </a:r>
            <a:r>
              <a:rPr lang="en-GB" dirty="0" err="1" smtClean="0"/>
              <a:t>medida</a:t>
            </a:r>
            <a:r>
              <a:rPr lang="en-GB" dirty="0" smtClean="0"/>
              <a:t> </a:t>
            </a:r>
            <a:r>
              <a:rPr lang="en-GB" dirty="0" err="1" smtClean="0"/>
              <a:t>em</a:t>
            </a:r>
            <a:r>
              <a:rPr lang="en-GB" dirty="0" smtClean="0"/>
              <a:t> que se </a:t>
            </a:r>
            <a:r>
              <a:rPr lang="en-GB" dirty="0" err="1" smtClean="0"/>
              <a:t>baseia</a:t>
            </a:r>
            <a:r>
              <a:rPr lang="en-GB" dirty="0" smtClean="0"/>
              <a:t> </a:t>
            </a:r>
            <a:r>
              <a:rPr lang="en-GB" dirty="0" err="1" smtClean="0"/>
              <a:t>na</a:t>
            </a:r>
            <a:r>
              <a:rPr lang="en-GB" dirty="0" smtClean="0"/>
              <a:t> </a:t>
            </a:r>
            <a:r>
              <a:rPr lang="en-GB" dirty="0" err="1" smtClean="0"/>
              <a:t>existência</a:t>
            </a:r>
            <a:r>
              <a:rPr lang="en-GB" dirty="0" smtClean="0"/>
              <a:t> de </a:t>
            </a:r>
            <a:r>
              <a:rPr lang="en-GB" dirty="0" err="1" smtClean="0"/>
              <a:t>uma</a:t>
            </a:r>
            <a:r>
              <a:rPr lang="en-GB" dirty="0" smtClean="0"/>
              <a:t> </a:t>
            </a:r>
            <a:r>
              <a:rPr lang="en-GB" dirty="0" err="1" smtClean="0"/>
              <a:t>injustiça</a:t>
            </a:r>
            <a:r>
              <a:rPr lang="en-GB" dirty="0" smtClean="0"/>
              <a:t> </a:t>
            </a:r>
            <a:r>
              <a:rPr lang="en-GB" dirty="0" err="1" smtClean="0"/>
              <a:t>ou</a:t>
            </a:r>
            <a:r>
              <a:rPr lang="en-GB" dirty="0" smtClean="0"/>
              <a:t> </a:t>
            </a:r>
            <a:r>
              <a:rPr lang="en-GB" dirty="0" err="1" smtClean="0"/>
              <a:t>violação</a:t>
            </a:r>
            <a:r>
              <a:rPr lang="en-GB" dirty="0" smtClean="0"/>
              <a:t> de um </a:t>
            </a:r>
            <a:r>
              <a:rPr lang="en-GB" dirty="0" err="1" smtClean="0"/>
              <a:t>direito</a:t>
            </a:r>
            <a:r>
              <a:rPr lang="en-GB" dirty="0" smtClean="0"/>
              <a:t>, </a:t>
            </a:r>
            <a:r>
              <a:rPr lang="en-GB" dirty="0" err="1" smtClean="0"/>
              <a:t>enquanto</a:t>
            </a:r>
            <a:r>
              <a:rPr lang="en-GB" dirty="0" smtClean="0"/>
              <a:t> a </a:t>
            </a:r>
            <a:r>
              <a:rPr lang="en-GB" dirty="0" err="1" smtClean="0"/>
              <a:t>retorsão</a:t>
            </a:r>
            <a:r>
              <a:rPr lang="en-GB" dirty="0" smtClean="0"/>
              <a:t> é </a:t>
            </a:r>
            <a:r>
              <a:rPr lang="en-GB" dirty="0" err="1" smtClean="0"/>
              <a:t>motivada</a:t>
            </a:r>
            <a:r>
              <a:rPr lang="en-GB" dirty="0" smtClean="0"/>
              <a:t> </a:t>
            </a:r>
            <a:r>
              <a:rPr lang="en-GB" dirty="0" err="1" smtClean="0"/>
              <a:t>por</a:t>
            </a:r>
            <a:r>
              <a:rPr lang="en-GB" dirty="0" smtClean="0"/>
              <a:t> um </a:t>
            </a:r>
            <a:r>
              <a:rPr lang="en-GB" dirty="0" err="1" smtClean="0"/>
              <a:t>ato</a:t>
            </a:r>
            <a:r>
              <a:rPr lang="en-GB" dirty="0" smtClean="0"/>
              <a:t> que o </a:t>
            </a:r>
            <a:r>
              <a:rPr lang="en-GB" dirty="0" err="1" smtClean="0"/>
              <a:t>direito</a:t>
            </a:r>
            <a:r>
              <a:rPr lang="en-GB" dirty="0" smtClean="0"/>
              <a:t> </a:t>
            </a:r>
            <a:r>
              <a:rPr lang="en-GB" dirty="0" err="1" smtClean="0"/>
              <a:t>não</a:t>
            </a:r>
            <a:r>
              <a:rPr lang="en-GB" dirty="0" smtClean="0"/>
              <a:t> </a:t>
            </a:r>
            <a:r>
              <a:rPr lang="en-GB" dirty="0" err="1" smtClean="0"/>
              <a:t>proíbe</a:t>
            </a:r>
            <a:r>
              <a:rPr lang="en-GB" dirty="0" smtClean="0"/>
              <a:t> </a:t>
            </a:r>
            <a:r>
              <a:rPr lang="en-GB" dirty="0" err="1" smtClean="0"/>
              <a:t>ao</a:t>
            </a:r>
            <a:r>
              <a:rPr lang="en-GB" dirty="0" smtClean="0"/>
              <a:t> </a:t>
            </a:r>
            <a:r>
              <a:rPr lang="en-GB" dirty="0" err="1" smtClean="0"/>
              <a:t>estado</a:t>
            </a:r>
            <a:r>
              <a:rPr lang="en-GB" dirty="0" smtClean="0"/>
              <a:t> </a:t>
            </a:r>
            <a:r>
              <a:rPr lang="en-GB" dirty="0" err="1" smtClean="0"/>
              <a:t>estrangeiro</a:t>
            </a:r>
            <a:r>
              <a:rPr lang="en-GB" dirty="0" smtClean="0"/>
              <a:t>, mas que causa </a:t>
            </a:r>
            <a:r>
              <a:rPr lang="en-GB" dirty="0" err="1" smtClean="0"/>
              <a:t>prejuízo</a:t>
            </a:r>
            <a:r>
              <a:rPr lang="en-GB" dirty="0" smtClean="0"/>
              <a:t> </a:t>
            </a:r>
            <a:r>
              <a:rPr lang="en-GB" dirty="0" err="1" smtClean="0"/>
              <a:t>ao</a:t>
            </a:r>
            <a:r>
              <a:rPr lang="en-GB" dirty="0" smtClean="0"/>
              <a:t> </a:t>
            </a:r>
            <a:r>
              <a:rPr lang="en-GB" dirty="0" err="1" smtClean="0"/>
              <a:t>estado</a:t>
            </a:r>
            <a:r>
              <a:rPr lang="en-GB" dirty="0" smtClean="0"/>
              <a:t> que </a:t>
            </a:r>
            <a:r>
              <a:rPr lang="en-GB" dirty="0" err="1" smtClean="0"/>
              <a:t>desta</a:t>
            </a:r>
            <a:r>
              <a:rPr lang="en-GB" dirty="0" smtClean="0"/>
              <a:t> </a:t>
            </a:r>
            <a:r>
              <a:rPr lang="en-GB" dirty="0" err="1" smtClean="0"/>
              <a:t>lança</a:t>
            </a:r>
            <a:r>
              <a:rPr lang="en-GB" dirty="0" smtClean="0"/>
              <a:t> </a:t>
            </a:r>
            <a:r>
              <a:rPr lang="en-GB" dirty="0" err="1" smtClean="0"/>
              <a:t>mão</a:t>
            </a:r>
            <a:r>
              <a:rPr lang="en-GB" dirty="0" smtClean="0"/>
              <a:t>.</a:t>
            </a:r>
          </a:p>
          <a:p>
            <a:r>
              <a:rPr lang="en-GB" dirty="0" smtClean="0"/>
              <a:t>Embargo: é forma especial de </a:t>
            </a:r>
            <a:r>
              <a:rPr lang="en-GB" dirty="0" err="1" smtClean="0"/>
              <a:t>represália</a:t>
            </a:r>
            <a:r>
              <a:rPr lang="en-GB" dirty="0" smtClean="0"/>
              <a:t>. </a:t>
            </a:r>
            <a:r>
              <a:rPr lang="en-GB" dirty="0" err="1" smtClean="0"/>
              <a:t>Consiste</a:t>
            </a:r>
            <a:r>
              <a:rPr lang="en-GB" dirty="0" smtClean="0"/>
              <a:t> no </a:t>
            </a:r>
            <a:r>
              <a:rPr lang="en-GB" dirty="0" err="1" smtClean="0"/>
              <a:t>sequestro</a:t>
            </a:r>
            <a:r>
              <a:rPr lang="en-GB" dirty="0" smtClean="0"/>
              <a:t>, </a:t>
            </a:r>
            <a:r>
              <a:rPr lang="en-GB" dirty="0" err="1" smtClean="0"/>
              <a:t>em</a:t>
            </a:r>
            <a:r>
              <a:rPr lang="en-GB" dirty="0" smtClean="0"/>
              <a:t> plena </a:t>
            </a:r>
            <a:r>
              <a:rPr lang="en-GB" dirty="0" err="1" smtClean="0"/>
              <a:t>paz</a:t>
            </a:r>
            <a:r>
              <a:rPr lang="en-GB" dirty="0" smtClean="0"/>
              <a:t>, de </a:t>
            </a:r>
            <a:r>
              <a:rPr lang="en-GB" dirty="0" err="1" smtClean="0"/>
              <a:t>navios</a:t>
            </a:r>
            <a:r>
              <a:rPr lang="en-GB" dirty="0" smtClean="0"/>
              <a:t> e </a:t>
            </a:r>
            <a:r>
              <a:rPr lang="en-GB" dirty="0" err="1" smtClean="0"/>
              <a:t>cargas</a:t>
            </a:r>
            <a:r>
              <a:rPr lang="en-GB" dirty="0" smtClean="0"/>
              <a:t> </a:t>
            </a:r>
            <a:r>
              <a:rPr lang="en-GB" dirty="0" err="1" smtClean="0"/>
              <a:t>nacionais</a:t>
            </a:r>
            <a:r>
              <a:rPr lang="en-GB" dirty="0" smtClean="0"/>
              <a:t> de um </a:t>
            </a:r>
            <a:r>
              <a:rPr lang="en-GB" dirty="0" err="1" smtClean="0"/>
              <a:t>estado</a:t>
            </a:r>
            <a:r>
              <a:rPr lang="en-GB" dirty="0" smtClean="0"/>
              <a:t> </a:t>
            </a:r>
            <a:r>
              <a:rPr lang="en-GB" dirty="0" err="1" smtClean="0"/>
              <a:t>estrangeiros</a:t>
            </a:r>
            <a:r>
              <a:rPr lang="en-GB" dirty="0" smtClean="0"/>
              <a:t>, </a:t>
            </a:r>
            <a:r>
              <a:rPr lang="en-GB" dirty="0" err="1" smtClean="0"/>
              <a:t>ancorados</a:t>
            </a:r>
            <a:r>
              <a:rPr lang="en-GB" dirty="0" smtClean="0"/>
              <a:t> </a:t>
            </a:r>
            <a:r>
              <a:rPr lang="en-GB" dirty="0" err="1" smtClean="0"/>
              <a:t>nos</a:t>
            </a:r>
            <a:r>
              <a:rPr lang="en-GB" dirty="0" smtClean="0"/>
              <a:t> </a:t>
            </a:r>
            <a:r>
              <a:rPr lang="en-GB" dirty="0" err="1" smtClean="0"/>
              <a:t>portos</a:t>
            </a:r>
            <a:r>
              <a:rPr lang="en-GB" dirty="0" smtClean="0"/>
              <a:t> </a:t>
            </a:r>
            <a:r>
              <a:rPr lang="en-GB" dirty="0" err="1" smtClean="0"/>
              <a:t>ou</a:t>
            </a:r>
            <a:r>
              <a:rPr lang="en-GB" dirty="0" smtClean="0"/>
              <a:t> </a:t>
            </a:r>
            <a:r>
              <a:rPr lang="en-GB" dirty="0" err="1" smtClean="0"/>
              <a:t>em</a:t>
            </a:r>
            <a:r>
              <a:rPr lang="en-GB" dirty="0" smtClean="0"/>
              <a:t> </a:t>
            </a:r>
            <a:r>
              <a:rPr lang="en-GB" dirty="0" err="1" smtClean="0"/>
              <a:t>éaguas</a:t>
            </a:r>
            <a:r>
              <a:rPr lang="en-GB" dirty="0" smtClean="0"/>
              <a:t> </a:t>
            </a:r>
            <a:r>
              <a:rPr lang="en-GB" dirty="0" err="1" smtClean="0"/>
              <a:t>territoriais</a:t>
            </a:r>
            <a:r>
              <a:rPr lang="en-GB" dirty="0" smtClean="0"/>
              <a:t> do </a:t>
            </a:r>
            <a:r>
              <a:rPr lang="en-GB" dirty="0" err="1" smtClean="0"/>
              <a:t>estado</a:t>
            </a:r>
            <a:r>
              <a:rPr lang="en-GB" dirty="0" smtClean="0"/>
              <a:t> que </a:t>
            </a:r>
            <a:r>
              <a:rPr lang="en-GB" dirty="0" err="1" smtClean="0"/>
              <a:t>utiliza</a:t>
            </a:r>
            <a:r>
              <a:rPr lang="en-GB" dirty="0" smtClean="0"/>
              <a:t> o embargo</a:t>
            </a:r>
            <a:endParaRPr lang="en-GB" dirty="0"/>
          </a:p>
        </p:txBody>
      </p:sp>
    </p:spTree>
    <p:extLst>
      <p:ext uri="{BB962C8B-B14F-4D97-AF65-F5344CB8AC3E}">
        <p14:creationId xmlns:p14="http://schemas.microsoft.com/office/powerpoint/2010/main" val="2690612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Soluções coercitivas de controvérsias</a:t>
            </a:r>
            <a:endParaRPr lang="en-GB" dirty="0"/>
          </a:p>
        </p:txBody>
      </p:sp>
      <p:sp>
        <p:nvSpPr>
          <p:cNvPr id="3" name="Espaço Reservado para Conteúdo 2"/>
          <p:cNvSpPr>
            <a:spLocks noGrp="1"/>
          </p:cNvSpPr>
          <p:nvPr>
            <p:ph idx="1"/>
          </p:nvPr>
        </p:nvSpPr>
        <p:spPr/>
        <p:txBody>
          <a:bodyPr/>
          <a:lstStyle/>
          <a:p>
            <a:r>
              <a:rPr lang="en-GB" dirty="0" err="1" smtClean="0"/>
              <a:t>Bloqueio</a:t>
            </a:r>
            <a:r>
              <a:rPr lang="en-GB" dirty="0" smtClean="0"/>
              <a:t> </a:t>
            </a:r>
            <a:r>
              <a:rPr lang="en-GB" dirty="0" err="1" smtClean="0"/>
              <a:t>pacífico</a:t>
            </a:r>
            <a:r>
              <a:rPr lang="en-GB" dirty="0" smtClean="0"/>
              <a:t>: forma de </a:t>
            </a:r>
            <a:r>
              <a:rPr lang="en-GB" dirty="0" err="1" smtClean="0"/>
              <a:t>represália</a:t>
            </a:r>
            <a:r>
              <a:rPr lang="en-GB" dirty="0" smtClean="0"/>
              <a:t> que visa </a:t>
            </a:r>
            <a:r>
              <a:rPr lang="en-GB" dirty="0" err="1" smtClean="0"/>
              <a:t>impedir</a:t>
            </a:r>
            <a:r>
              <a:rPr lang="en-GB" dirty="0" smtClean="0"/>
              <a:t>, </a:t>
            </a:r>
            <a:r>
              <a:rPr lang="en-GB" dirty="0" err="1" smtClean="0"/>
              <a:t>por</a:t>
            </a:r>
            <a:r>
              <a:rPr lang="en-GB" dirty="0" smtClean="0"/>
              <a:t> </a:t>
            </a:r>
            <a:r>
              <a:rPr lang="en-GB" dirty="0" err="1" smtClean="0"/>
              <a:t>meio</a:t>
            </a:r>
            <a:r>
              <a:rPr lang="en-GB" dirty="0" smtClean="0"/>
              <a:t> de </a:t>
            </a:r>
            <a:r>
              <a:rPr lang="en-GB" dirty="0" err="1" smtClean="0"/>
              <a:t>força</a:t>
            </a:r>
            <a:r>
              <a:rPr lang="en-GB" dirty="0" smtClean="0"/>
              <a:t> armada, as </a:t>
            </a:r>
            <a:r>
              <a:rPr lang="en-GB" dirty="0" err="1" smtClean="0"/>
              <a:t>comunicações</a:t>
            </a:r>
            <a:r>
              <a:rPr lang="en-GB" dirty="0" smtClean="0"/>
              <a:t> com </a:t>
            </a:r>
            <a:r>
              <a:rPr lang="en-GB" dirty="0" err="1" smtClean="0"/>
              <a:t>os</a:t>
            </a:r>
            <a:r>
              <a:rPr lang="en-GB" dirty="0" smtClean="0"/>
              <a:t> </a:t>
            </a:r>
            <a:r>
              <a:rPr lang="en-GB" dirty="0" err="1" smtClean="0"/>
              <a:t>portos</a:t>
            </a:r>
            <a:r>
              <a:rPr lang="en-GB" dirty="0" smtClean="0"/>
              <a:t> </a:t>
            </a:r>
            <a:r>
              <a:rPr lang="en-GB" dirty="0" err="1" smtClean="0"/>
              <a:t>ou</a:t>
            </a:r>
            <a:r>
              <a:rPr lang="en-GB" dirty="0" smtClean="0"/>
              <a:t> as </a:t>
            </a:r>
            <a:r>
              <a:rPr lang="en-GB" dirty="0" err="1" smtClean="0"/>
              <a:t>costas</a:t>
            </a:r>
            <a:r>
              <a:rPr lang="en-GB" dirty="0" smtClean="0"/>
              <a:t> de um </a:t>
            </a:r>
            <a:r>
              <a:rPr lang="en-GB" dirty="0" err="1" smtClean="0"/>
              <a:t>país</a:t>
            </a:r>
            <a:r>
              <a:rPr lang="en-GB" dirty="0" smtClean="0"/>
              <a:t> </a:t>
            </a:r>
            <a:r>
              <a:rPr lang="en-GB" dirty="0" err="1" smtClean="0"/>
              <a:t>ao</a:t>
            </a:r>
            <a:r>
              <a:rPr lang="en-GB" dirty="0" smtClean="0"/>
              <a:t> </a:t>
            </a:r>
            <a:r>
              <a:rPr lang="en-GB" dirty="0" err="1" smtClean="0"/>
              <a:t>qual</a:t>
            </a:r>
            <a:r>
              <a:rPr lang="en-GB" dirty="0" smtClean="0"/>
              <a:t> se </a:t>
            </a:r>
            <a:r>
              <a:rPr lang="en-GB" dirty="0" err="1" smtClean="0"/>
              <a:t>pretende</a:t>
            </a:r>
            <a:r>
              <a:rPr lang="en-GB" dirty="0" smtClean="0"/>
              <a:t> </a:t>
            </a:r>
            <a:r>
              <a:rPr lang="en-GB" dirty="0" err="1" smtClean="0"/>
              <a:t>obrigar</a:t>
            </a:r>
            <a:r>
              <a:rPr lang="en-GB" dirty="0" smtClean="0"/>
              <a:t> a </a:t>
            </a:r>
            <a:r>
              <a:rPr lang="en-GB" dirty="0" err="1" smtClean="0"/>
              <a:t>proceder</a:t>
            </a:r>
            <a:r>
              <a:rPr lang="en-GB" dirty="0" smtClean="0"/>
              <a:t> de </a:t>
            </a:r>
            <a:r>
              <a:rPr lang="en-GB" dirty="0" err="1" smtClean="0"/>
              <a:t>determinado</a:t>
            </a:r>
            <a:r>
              <a:rPr lang="en-GB" dirty="0" smtClean="0"/>
              <a:t> </a:t>
            </a:r>
            <a:r>
              <a:rPr lang="en-GB" dirty="0" err="1" smtClean="0"/>
              <a:t>modo</a:t>
            </a:r>
            <a:r>
              <a:rPr lang="en-GB" dirty="0" smtClean="0"/>
              <a:t>. </a:t>
            </a:r>
            <a:r>
              <a:rPr lang="en-GB" dirty="0" err="1" smtClean="0"/>
              <a:t>Conselho</a:t>
            </a:r>
            <a:r>
              <a:rPr lang="en-GB" dirty="0" smtClean="0"/>
              <a:t> de </a:t>
            </a:r>
            <a:r>
              <a:rPr lang="en-GB" dirty="0" err="1" smtClean="0"/>
              <a:t>Segurança</a:t>
            </a:r>
            <a:r>
              <a:rPr lang="en-GB" dirty="0" smtClean="0"/>
              <a:t> </a:t>
            </a:r>
            <a:r>
              <a:rPr lang="en-GB" dirty="0" err="1" smtClean="0"/>
              <a:t>pode</a:t>
            </a:r>
            <a:r>
              <a:rPr lang="en-GB" dirty="0" smtClean="0"/>
              <a:t> </a:t>
            </a:r>
            <a:r>
              <a:rPr lang="en-GB" dirty="0" err="1" smtClean="0"/>
              <a:t>utilizar</a:t>
            </a:r>
            <a:r>
              <a:rPr lang="en-GB" dirty="0" smtClean="0"/>
              <a:t> </a:t>
            </a:r>
            <a:r>
              <a:rPr lang="en-GB" dirty="0" err="1" smtClean="0"/>
              <a:t>esse</a:t>
            </a:r>
            <a:r>
              <a:rPr lang="en-GB" dirty="0" smtClean="0"/>
              <a:t> </a:t>
            </a:r>
            <a:r>
              <a:rPr lang="en-GB" dirty="0" err="1" smtClean="0"/>
              <a:t>tipo</a:t>
            </a:r>
            <a:r>
              <a:rPr lang="en-GB" dirty="0" smtClean="0"/>
              <a:t> de </a:t>
            </a:r>
            <a:r>
              <a:rPr lang="en-GB" dirty="0" err="1" smtClean="0"/>
              <a:t>represália</a:t>
            </a:r>
            <a:r>
              <a:rPr lang="en-GB" dirty="0" smtClean="0"/>
              <a:t> para </a:t>
            </a:r>
            <a:r>
              <a:rPr lang="en-GB" dirty="0" err="1" smtClean="0"/>
              <a:t>compelir</a:t>
            </a:r>
            <a:r>
              <a:rPr lang="en-GB" dirty="0" smtClean="0"/>
              <a:t> um </a:t>
            </a:r>
            <a:r>
              <a:rPr lang="en-GB" dirty="0" err="1" smtClean="0"/>
              <a:t>país</a:t>
            </a:r>
            <a:r>
              <a:rPr lang="en-GB" dirty="0" smtClean="0"/>
              <a:t> a </a:t>
            </a:r>
            <a:r>
              <a:rPr lang="en-GB" dirty="0" err="1" smtClean="0"/>
              <a:t>agir</a:t>
            </a:r>
            <a:r>
              <a:rPr lang="en-GB" dirty="0" smtClean="0"/>
              <a:t> </a:t>
            </a:r>
            <a:r>
              <a:rPr lang="en-GB" dirty="0" err="1" smtClean="0"/>
              <a:t>conforme</a:t>
            </a:r>
            <a:r>
              <a:rPr lang="en-GB" dirty="0" smtClean="0"/>
              <a:t> a Carta da ONU.</a:t>
            </a:r>
          </a:p>
          <a:p>
            <a:r>
              <a:rPr lang="en-GB" dirty="0" err="1" smtClean="0"/>
              <a:t>Boicotagem</a:t>
            </a:r>
            <a:r>
              <a:rPr lang="en-GB" dirty="0" smtClean="0"/>
              <a:t>: é a </a:t>
            </a:r>
            <a:r>
              <a:rPr lang="en-GB" dirty="0" err="1" smtClean="0"/>
              <a:t>interrupção</a:t>
            </a:r>
            <a:r>
              <a:rPr lang="en-GB" dirty="0" smtClean="0"/>
              <a:t> de </a:t>
            </a:r>
            <a:r>
              <a:rPr lang="en-GB" dirty="0" err="1" smtClean="0"/>
              <a:t>relações</a:t>
            </a:r>
            <a:r>
              <a:rPr lang="en-GB" dirty="0" smtClean="0"/>
              <a:t>  </a:t>
            </a:r>
            <a:r>
              <a:rPr lang="en-GB" dirty="0" err="1" smtClean="0"/>
              <a:t>comerciais</a:t>
            </a:r>
            <a:r>
              <a:rPr lang="en-GB" dirty="0" smtClean="0"/>
              <a:t> cm um </a:t>
            </a:r>
            <a:r>
              <a:rPr lang="en-GB" dirty="0" err="1" smtClean="0"/>
              <a:t>estado</a:t>
            </a:r>
            <a:r>
              <a:rPr lang="en-GB" dirty="0" smtClean="0"/>
              <a:t> </a:t>
            </a:r>
            <a:r>
              <a:rPr lang="en-GB" dirty="0" err="1" smtClean="0"/>
              <a:t>considerado</a:t>
            </a:r>
            <a:r>
              <a:rPr lang="en-GB" dirty="0" smtClean="0"/>
              <a:t> </a:t>
            </a:r>
            <a:r>
              <a:rPr lang="en-GB" dirty="0" err="1" smtClean="0"/>
              <a:t>ofensor</a:t>
            </a:r>
            <a:r>
              <a:rPr lang="en-GB" dirty="0" smtClean="0"/>
              <a:t> dos </a:t>
            </a:r>
            <a:r>
              <a:rPr lang="en-GB" dirty="0" err="1" smtClean="0"/>
              <a:t>naciois</a:t>
            </a:r>
            <a:r>
              <a:rPr lang="en-GB" dirty="0" smtClean="0"/>
              <a:t> </a:t>
            </a:r>
            <a:r>
              <a:rPr lang="en-GB" dirty="0" err="1" smtClean="0"/>
              <a:t>ou</a:t>
            </a:r>
            <a:r>
              <a:rPr lang="en-GB" dirty="0" smtClean="0"/>
              <a:t> dos </a:t>
            </a:r>
            <a:r>
              <a:rPr lang="en-GB" dirty="0" err="1" smtClean="0"/>
              <a:t>interesses</a:t>
            </a:r>
            <a:r>
              <a:rPr lang="en-GB" dirty="0" smtClean="0"/>
              <a:t> de outro </a:t>
            </a:r>
            <a:r>
              <a:rPr lang="en-GB" dirty="0" err="1" smtClean="0"/>
              <a:t>estado</a:t>
            </a:r>
            <a:r>
              <a:rPr lang="en-GB" dirty="0" smtClean="0"/>
              <a:t>. Essa </a:t>
            </a:r>
            <a:r>
              <a:rPr lang="en-GB" dirty="0" err="1" smtClean="0"/>
              <a:t>medida</a:t>
            </a:r>
            <a:r>
              <a:rPr lang="en-GB" dirty="0" smtClean="0"/>
              <a:t> </a:t>
            </a:r>
            <a:r>
              <a:rPr lang="en-GB" dirty="0" err="1" smtClean="0"/>
              <a:t>pode</a:t>
            </a:r>
            <a:r>
              <a:rPr lang="en-GB" dirty="0" smtClean="0"/>
              <a:t> </a:t>
            </a:r>
            <a:r>
              <a:rPr lang="en-GB" dirty="0" err="1" smtClean="0"/>
              <a:t>ser</a:t>
            </a:r>
            <a:r>
              <a:rPr lang="en-GB" dirty="0" smtClean="0"/>
              <a:t> </a:t>
            </a:r>
            <a:r>
              <a:rPr lang="en-GB" dirty="0" err="1" smtClean="0"/>
              <a:t>adotada</a:t>
            </a:r>
            <a:r>
              <a:rPr lang="en-GB" dirty="0" smtClean="0"/>
              <a:t> </a:t>
            </a:r>
            <a:r>
              <a:rPr lang="en-GB" dirty="0" err="1" smtClean="0"/>
              <a:t>por</a:t>
            </a:r>
            <a:r>
              <a:rPr lang="en-GB" dirty="0" smtClean="0"/>
              <a:t> </a:t>
            </a:r>
            <a:r>
              <a:rPr lang="en-GB" dirty="0" err="1" smtClean="0"/>
              <a:t>ato</a:t>
            </a:r>
            <a:r>
              <a:rPr lang="en-GB" dirty="0" smtClean="0"/>
              <a:t> official de um </a:t>
            </a:r>
            <a:r>
              <a:rPr lang="en-GB" dirty="0" err="1" smtClean="0"/>
              <a:t>governo</a:t>
            </a:r>
            <a:r>
              <a:rPr lang="en-GB" dirty="0" smtClean="0"/>
              <a:t> </a:t>
            </a:r>
            <a:r>
              <a:rPr lang="en-GB" dirty="0" err="1" smtClean="0"/>
              <a:t>ou</a:t>
            </a:r>
            <a:r>
              <a:rPr lang="en-GB" dirty="0" smtClean="0"/>
              <a:t> </a:t>
            </a:r>
            <a:r>
              <a:rPr lang="en-GB" dirty="0" err="1" smtClean="0"/>
              <a:t>pode</a:t>
            </a:r>
            <a:r>
              <a:rPr lang="en-GB" dirty="0" smtClean="0"/>
              <a:t> </a:t>
            </a:r>
            <a:r>
              <a:rPr lang="en-GB" dirty="0" err="1" smtClean="0"/>
              <a:t>ser</a:t>
            </a:r>
            <a:r>
              <a:rPr lang="en-GB" dirty="0" smtClean="0"/>
              <a:t> </a:t>
            </a:r>
            <a:r>
              <a:rPr lang="en-GB" dirty="0" err="1" smtClean="0"/>
              <a:t>obra</a:t>
            </a:r>
            <a:r>
              <a:rPr lang="en-GB" dirty="0" smtClean="0"/>
              <a:t> de </a:t>
            </a:r>
            <a:r>
              <a:rPr lang="en-GB" dirty="0" err="1" smtClean="0"/>
              <a:t>meros</a:t>
            </a:r>
            <a:r>
              <a:rPr lang="en-GB" dirty="0" smtClean="0"/>
              <a:t> </a:t>
            </a:r>
            <a:r>
              <a:rPr lang="en-GB" dirty="0" err="1" smtClean="0"/>
              <a:t>particulares</a:t>
            </a:r>
            <a:r>
              <a:rPr lang="en-GB" dirty="0" smtClean="0"/>
              <a:t> (</a:t>
            </a:r>
            <a:r>
              <a:rPr lang="en-GB" dirty="0" err="1" smtClean="0"/>
              <a:t>neste</a:t>
            </a:r>
            <a:r>
              <a:rPr lang="en-GB" dirty="0" smtClean="0"/>
              <a:t> </a:t>
            </a:r>
            <a:r>
              <a:rPr lang="en-GB" dirty="0" err="1" smtClean="0"/>
              <a:t>caso</a:t>
            </a:r>
            <a:r>
              <a:rPr lang="en-GB" dirty="0" smtClean="0"/>
              <a:t> </a:t>
            </a:r>
            <a:r>
              <a:rPr lang="en-GB" dirty="0" err="1" smtClean="0"/>
              <a:t>não</a:t>
            </a:r>
            <a:r>
              <a:rPr lang="en-GB" dirty="0" smtClean="0"/>
              <a:t> </a:t>
            </a:r>
            <a:r>
              <a:rPr lang="en-GB" dirty="0" err="1" smtClean="0"/>
              <a:t>geral</a:t>
            </a:r>
            <a:r>
              <a:rPr lang="en-GB" dirty="0" smtClean="0"/>
              <a:t> </a:t>
            </a:r>
            <a:r>
              <a:rPr lang="en-GB" dirty="0" err="1" smtClean="0"/>
              <a:t>responsabilidade</a:t>
            </a:r>
            <a:r>
              <a:rPr lang="en-GB" dirty="0" smtClean="0"/>
              <a:t> </a:t>
            </a:r>
            <a:r>
              <a:rPr lang="en-GB" dirty="0" err="1" smtClean="0"/>
              <a:t>internacional</a:t>
            </a:r>
            <a:r>
              <a:rPr lang="en-GB" dirty="0" smtClean="0"/>
              <a:t>). </a:t>
            </a:r>
            <a:r>
              <a:rPr lang="en-GB" dirty="0" err="1" smtClean="0"/>
              <a:t>Artigo</a:t>
            </a:r>
            <a:r>
              <a:rPr lang="en-GB" dirty="0" smtClean="0"/>
              <a:t> 41 da Carta de São Francisco.</a:t>
            </a:r>
            <a:endParaRPr lang="en-GB" dirty="0"/>
          </a:p>
        </p:txBody>
      </p:sp>
    </p:spTree>
    <p:extLst>
      <p:ext uri="{BB962C8B-B14F-4D97-AF65-F5344CB8AC3E}">
        <p14:creationId xmlns:p14="http://schemas.microsoft.com/office/powerpoint/2010/main" val="1533940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Soluções coercitivas de controvérsias</a:t>
            </a:r>
            <a:endParaRPr lang="en-GB" dirty="0"/>
          </a:p>
        </p:txBody>
      </p:sp>
      <p:sp>
        <p:nvSpPr>
          <p:cNvPr id="3" name="Espaço Reservado para Conteúdo 2"/>
          <p:cNvSpPr>
            <a:spLocks noGrp="1"/>
          </p:cNvSpPr>
          <p:nvPr>
            <p:ph idx="1"/>
          </p:nvPr>
        </p:nvSpPr>
        <p:spPr/>
        <p:txBody>
          <a:bodyPr/>
          <a:lstStyle/>
          <a:p>
            <a:r>
              <a:rPr lang="en-GB" dirty="0" err="1" smtClean="0"/>
              <a:t>Ruptura</a:t>
            </a:r>
            <a:r>
              <a:rPr lang="en-GB" dirty="0" smtClean="0"/>
              <a:t> das </a:t>
            </a:r>
            <a:r>
              <a:rPr lang="en-GB" dirty="0" err="1" smtClean="0"/>
              <a:t>relações</a:t>
            </a:r>
            <a:r>
              <a:rPr lang="en-GB" dirty="0" smtClean="0"/>
              <a:t> </a:t>
            </a:r>
            <a:r>
              <a:rPr lang="en-GB" dirty="0" err="1" smtClean="0"/>
              <a:t>diplomáticas</a:t>
            </a:r>
            <a:r>
              <a:rPr lang="en-GB" dirty="0" smtClean="0"/>
              <a:t>: é </a:t>
            </a:r>
            <a:r>
              <a:rPr lang="en-GB" dirty="0" err="1" smtClean="0"/>
              <a:t>usada</a:t>
            </a:r>
            <a:r>
              <a:rPr lang="en-GB" dirty="0" smtClean="0"/>
              <a:t> </a:t>
            </a:r>
            <a:r>
              <a:rPr lang="en-GB" dirty="0" err="1" smtClean="0"/>
              <a:t>como</a:t>
            </a:r>
            <a:r>
              <a:rPr lang="en-GB" dirty="0" smtClean="0"/>
              <a:t> </a:t>
            </a:r>
            <a:r>
              <a:rPr lang="en-GB" dirty="0" err="1" smtClean="0"/>
              <a:t>sinal</a:t>
            </a:r>
            <a:r>
              <a:rPr lang="en-GB" dirty="0" smtClean="0"/>
              <a:t> de </a:t>
            </a:r>
            <a:r>
              <a:rPr lang="en-GB" dirty="0" err="1" smtClean="0"/>
              <a:t>protesto</a:t>
            </a:r>
            <a:r>
              <a:rPr lang="en-GB" dirty="0" smtClean="0"/>
              <a:t> contra </a:t>
            </a:r>
            <a:r>
              <a:rPr lang="en-GB" dirty="0" err="1" smtClean="0"/>
              <a:t>uma</a:t>
            </a:r>
            <a:r>
              <a:rPr lang="en-GB" dirty="0" smtClean="0"/>
              <a:t> </a:t>
            </a:r>
            <a:r>
              <a:rPr lang="en-GB" dirty="0" err="1" smtClean="0"/>
              <a:t>ofensa</a:t>
            </a:r>
            <a:r>
              <a:rPr lang="en-GB" dirty="0" smtClean="0"/>
              <a:t> </a:t>
            </a:r>
            <a:r>
              <a:rPr lang="en-GB" dirty="0" err="1" smtClean="0"/>
              <a:t>recebida</a:t>
            </a:r>
            <a:r>
              <a:rPr lang="en-GB" dirty="0" smtClean="0"/>
              <a:t>, </a:t>
            </a:r>
            <a:r>
              <a:rPr lang="en-GB" dirty="0" err="1" smtClean="0"/>
              <a:t>ou</a:t>
            </a:r>
            <a:r>
              <a:rPr lang="en-GB" dirty="0" smtClean="0"/>
              <a:t> </a:t>
            </a:r>
            <a:r>
              <a:rPr lang="en-GB" dirty="0" err="1" smtClean="0"/>
              <a:t>como</a:t>
            </a:r>
            <a:r>
              <a:rPr lang="en-GB" dirty="0" smtClean="0"/>
              <a:t> </a:t>
            </a:r>
            <a:r>
              <a:rPr lang="en-GB" dirty="0" err="1" smtClean="0"/>
              <a:t>maneira</a:t>
            </a:r>
            <a:r>
              <a:rPr lang="en-GB" dirty="0" smtClean="0"/>
              <a:t> de </a:t>
            </a:r>
            <a:r>
              <a:rPr lang="en-GB" dirty="0" err="1" smtClean="0"/>
              <a:t>pressionar</a:t>
            </a:r>
            <a:r>
              <a:rPr lang="en-GB" dirty="0" smtClean="0"/>
              <a:t> o outro </a:t>
            </a:r>
            <a:r>
              <a:rPr lang="en-GB" dirty="0" err="1" smtClean="0"/>
              <a:t>estado</a:t>
            </a:r>
            <a:r>
              <a:rPr lang="en-GB" dirty="0" smtClean="0"/>
              <a:t> a </a:t>
            </a:r>
            <a:r>
              <a:rPr lang="en-GB" dirty="0" err="1" smtClean="0"/>
              <a:t>adotar</a:t>
            </a:r>
            <a:r>
              <a:rPr lang="en-GB" dirty="0" smtClean="0"/>
              <a:t> </a:t>
            </a:r>
            <a:r>
              <a:rPr lang="en-GB" dirty="0" err="1" smtClean="0"/>
              <a:t>procedimento</a:t>
            </a:r>
            <a:r>
              <a:rPr lang="en-GB" dirty="0" smtClean="0"/>
              <a:t> </a:t>
            </a:r>
            <a:r>
              <a:rPr lang="en-GB" dirty="0" err="1" smtClean="0"/>
              <a:t>razoável</a:t>
            </a:r>
            <a:r>
              <a:rPr lang="en-GB" dirty="0" smtClean="0"/>
              <a:t> e </a:t>
            </a:r>
            <a:r>
              <a:rPr lang="en-GB" dirty="0" err="1" smtClean="0"/>
              <a:t>mais</a:t>
            </a:r>
            <a:r>
              <a:rPr lang="en-GB" dirty="0" smtClean="0"/>
              <a:t> </a:t>
            </a:r>
            <a:r>
              <a:rPr lang="en-GB" dirty="0" err="1" smtClean="0"/>
              <a:t>conforme</a:t>
            </a:r>
            <a:r>
              <a:rPr lang="en-GB" dirty="0" smtClean="0"/>
              <a:t> </a:t>
            </a:r>
            <a:r>
              <a:rPr lang="en-GB" dirty="0" err="1" smtClean="0"/>
              <a:t>aos</a:t>
            </a:r>
            <a:r>
              <a:rPr lang="en-GB" dirty="0" smtClean="0"/>
              <a:t> </a:t>
            </a:r>
            <a:r>
              <a:rPr lang="en-GB" dirty="0" err="1" smtClean="0"/>
              <a:t>instuítos</a:t>
            </a:r>
            <a:r>
              <a:rPr lang="en-GB" dirty="0" smtClean="0"/>
              <a:t> que se tem </a:t>
            </a:r>
            <a:r>
              <a:rPr lang="en-GB" dirty="0" err="1" smtClean="0"/>
              <a:t>em</a:t>
            </a:r>
            <a:r>
              <a:rPr lang="en-GB" dirty="0" smtClean="0"/>
              <a:t> vista.</a:t>
            </a:r>
            <a:endParaRPr lang="en-GB" dirty="0"/>
          </a:p>
        </p:txBody>
      </p:sp>
    </p:spTree>
    <p:extLst>
      <p:ext uri="{BB962C8B-B14F-4D97-AF65-F5344CB8AC3E}">
        <p14:creationId xmlns:p14="http://schemas.microsoft.com/office/powerpoint/2010/main" val="933628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Uso</a:t>
            </a:r>
            <a:r>
              <a:rPr lang="en-GB" dirty="0" smtClean="0"/>
              <a:t> de </a:t>
            </a:r>
            <a:r>
              <a:rPr lang="en-GB" dirty="0" err="1" smtClean="0"/>
              <a:t>força</a:t>
            </a:r>
            <a:endParaRPr lang="en-GB" dirty="0"/>
          </a:p>
        </p:txBody>
      </p:sp>
      <p:sp>
        <p:nvSpPr>
          <p:cNvPr id="3" name="Espaço Reservado para Conteúdo 2"/>
          <p:cNvSpPr>
            <a:spLocks noGrp="1"/>
          </p:cNvSpPr>
          <p:nvPr>
            <p:ph idx="1"/>
          </p:nvPr>
        </p:nvSpPr>
        <p:spPr/>
        <p:txBody>
          <a:bodyPr/>
          <a:lstStyle/>
          <a:p>
            <a:r>
              <a:rPr lang="en-GB" dirty="0" smtClean="0"/>
              <a:t>A </a:t>
            </a:r>
            <a:r>
              <a:rPr lang="en-GB" dirty="0" err="1" smtClean="0"/>
              <a:t>proibição</a:t>
            </a:r>
            <a:r>
              <a:rPr lang="en-GB" dirty="0" smtClean="0"/>
              <a:t> do </a:t>
            </a:r>
            <a:r>
              <a:rPr lang="en-GB" dirty="0" err="1" smtClean="0"/>
              <a:t>uso</a:t>
            </a:r>
            <a:r>
              <a:rPr lang="en-GB" dirty="0" smtClean="0"/>
              <a:t> da </a:t>
            </a:r>
            <a:r>
              <a:rPr lang="en-GB" dirty="0" err="1" smtClean="0"/>
              <a:t>força</a:t>
            </a:r>
            <a:r>
              <a:rPr lang="en-GB" dirty="0" smtClean="0"/>
              <a:t> é, </a:t>
            </a:r>
            <a:r>
              <a:rPr lang="en-GB" dirty="0" err="1" smtClean="0"/>
              <a:t>na</a:t>
            </a:r>
            <a:r>
              <a:rPr lang="en-GB" dirty="0" smtClean="0"/>
              <a:t> </a:t>
            </a:r>
            <a:r>
              <a:rPr lang="en-GB" dirty="0" err="1" smtClean="0"/>
              <a:t>atualidade</a:t>
            </a:r>
            <a:r>
              <a:rPr lang="en-GB" dirty="0" smtClean="0"/>
              <a:t>, o </a:t>
            </a:r>
            <a:r>
              <a:rPr lang="en-GB" dirty="0" err="1" smtClean="0"/>
              <a:t>princípio</a:t>
            </a:r>
            <a:r>
              <a:rPr lang="en-GB" dirty="0" smtClean="0"/>
              <a:t> </a:t>
            </a:r>
            <a:r>
              <a:rPr lang="en-GB" dirty="0" err="1" smtClean="0"/>
              <a:t>básico</a:t>
            </a:r>
            <a:r>
              <a:rPr lang="en-GB" dirty="0" smtClean="0"/>
              <a:t> e </a:t>
            </a:r>
            <a:r>
              <a:rPr lang="en-GB" dirty="0" err="1" smtClean="0"/>
              <a:t>estrutural</a:t>
            </a:r>
            <a:r>
              <a:rPr lang="en-GB" dirty="0" smtClean="0"/>
              <a:t> do </a:t>
            </a:r>
            <a:r>
              <a:rPr lang="en-GB" dirty="0" err="1" smtClean="0"/>
              <a:t>Direito</a:t>
            </a:r>
            <a:r>
              <a:rPr lang="en-GB" dirty="0" smtClean="0"/>
              <a:t> </a:t>
            </a:r>
            <a:r>
              <a:rPr lang="en-GB" dirty="0" err="1" smtClean="0"/>
              <a:t>Internacional</a:t>
            </a:r>
            <a:r>
              <a:rPr lang="en-GB" dirty="0" smtClean="0"/>
              <a:t> </a:t>
            </a:r>
            <a:r>
              <a:rPr lang="en-GB" dirty="0" err="1" smtClean="0"/>
              <a:t>contemporâneo</a:t>
            </a:r>
            <a:r>
              <a:rPr lang="en-GB" dirty="0" smtClean="0"/>
              <a:t> </a:t>
            </a:r>
            <a:r>
              <a:rPr lang="en-GB" dirty="0" err="1" smtClean="0"/>
              <a:t>como</a:t>
            </a:r>
            <a:r>
              <a:rPr lang="en-GB" dirty="0" smtClean="0"/>
              <a:t> </a:t>
            </a:r>
            <a:r>
              <a:rPr lang="en-GB" dirty="0" err="1" smtClean="0"/>
              <a:t>resposta</a:t>
            </a:r>
            <a:r>
              <a:rPr lang="en-GB" dirty="0" smtClean="0"/>
              <a:t> </a:t>
            </a:r>
            <a:r>
              <a:rPr lang="en-GB" dirty="0" err="1" smtClean="0"/>
              <a:t>aos</a:t>
            </a:r>
            <a:r>
              <a:rPr lang="en-GB" dirty="0" smtClean="0"/>
              <a:t> </a:t>
            </a:r>
            <a:r>
              <a:rPr lang="en-GB" dirty="0" err="1" smtClean="0"/>
              <a:t>conflitos</a:t>
            </a:r>
            <a:r>
              <a:rPr lang="en-GB" dirty="0" smtClean="0"/>
              <a:t> </a:t>
            </a:r>
            <a:r>
              <a:rPr lang="en-GB" dirty="0" err="1" smtClean="0"/>
              <a:t>armados</a:t>
            </a:r>
            <a:r>
              <a:rPr lang="en-GB" dirty="0" smtClean="0"/>
              <a:t>, à </a:t>
            </a:r>
            <a:r>
              <a:rPr lang="en-GB" dirty="0" err="1" smtClean="0"/>
              <a:t>guerra</a:t>
            </a:r>
            <a:r>
              <a:rPr lang="en-GB" dirty="0" smtClean="0"/>
              <a:t> e à </a:t>
            </a:r>
            <a:r>
              <a:rPr lang="en-GB" dirty="0" err="1" smtClean="0"/>
              <a:t>utilização</a:t>
            </a:r>
            <a:r>
              <a:rPr lang="en-GB" dirty="0" smtClean="0"/>
              <a:t> do </a:t>
            </a:r>
            <a:r>
              <a:rPr lang="en-GB" dirty="0" err="1" smtClean="0"/>
              <a:t>uso</a:t>
            </a:r>
            <a:r>
              <a:rPr lang="en-GB" dirty="0" smtClean="0"/>
              <a:t> de </a:t>
            </a:r>
            <a:r>
              <a:rPr lang="en-GB" dirty="0" err="1" smtClean="0"/>
              <a:t>força</a:t>
            </a:r>
            <a:r>
              <a:rPr lang="en-GB" dirty="0" smtClean="0"/>
              <a:t>.</a:t>
            </a:r>
          </a:p>
          <a:p>
            <a:r>
              <a:rPr lang="en-GB" dirty="0" smtClean="0"/>
              <a:t>A Carta da ONU </a:t>
            </a:r>
            <a:r>
              <a:rPr lang="en-GB" dirty="0" err="1" smtClean="0"/>
              <a:t>permite</a:t>
            </a:r>
            <a:r>
              <a:rPr lang="en-GB" dirty="0" smtClean="0"/>
              <a:t> o </a:t>
            </a:r>
            <a:r>
              <a:rPr lang="en-GB" dirty="0" err="1" smtClean="0"/>
              <a:t>uso</a:t>
            </a:r>
            <a:r>
              <a:rPr lang="en-GB" dirty="0" smtClean="0"/>
              <a:t> da </a:t>
            </a:r>
            <a:r>
              <a:rPr lang="en-GB" dirty="0" err="1" smtClean="0"/>
              <a:t>força</a:t>
            </a:r>
            <a:r>
              <a:rPr lang="en-GB" dirty="0" smtClean="0"/>
              <a:t> </a:t>
            </a:r>
            <a:r>
              <a:rPr lang="en-GB" dirty="0" err="1" smtClean="0"/>
              <a:t>em</a:t>
            </a:r>
            <a:r>
              <a:rPr lang="en-GB" dirty="0" smtClean="0"/>
              <a:t> </a:t>
            </a:r>
            <a:r>
              <a:rPr lang="en-GB" dirty="0" err="1" smtClean="0"/>
              <a:t>duas</a:t>
            </a:r>
            <a:r>
              <a:rPr lang="en-GB" dirty="0" smtClean="0"/>
              <a:t> </a:t>
            </a:r>
            <a:r>
              <a:rPr lang="en-GB" dirty="0" err="1" smtClean="0"/>
              <a:t>situações</a:t>
            </a:r>
            <a:r>
              <a:rPr lang="en-GB" dirty="0" smtClean="0"/>
              <a:t>: </a:t>
            </a:r>
            <a:r>
              <a:rPr lang="en-GB" dirty="0" err="1" smtClean="0"/>
              <a:t>legítima</a:t>
            </a:r>
            <a:r>
              <a:rPr lang="en-GB" dirty="0" smtClean="0"/>
              <a:t> </a:t>
            </a:r>
            <a:r>
              <a:rPr lang="en-GB" dirty="0" err="1" smtClean="0"/>
              <a:t>defesa</a:t>
            </a:r>
            <a:r>
              <a:rPr lang="en-GB" dirty="0" smtClean="0"/>
              <a:t> e </a:t>
            </a:r>
            <a:r>
              <a:rPr lang="en-GB" dirty="0" err="1" smtClean="0"/>
              <a:t>medidas</a:t>
            </a:r>
            <a:r>
              <a:rPr lang="en-GB" dirty="0" smtClean="0"/>
              <a:t> </a:t>
            </a:r>
            <a:r>
              <a:rPr lang="en-GB" dirty="0" err="1" smtClean="0"/>
              <a:t>tomadas</a:t>
            </a:r>
            <a:r>
              <a:rPr lang="en-GB" dirty="0" smtClean="0"/>
              <a:t> </a:t>
            </a:r>
            <a:r>
              <a:rPr lang="en-GB" dirty="0" err="1" smtClean="0"/>
              <a:t>pelo</a:t>
            </a:r>
            <a:r>
              <a:rPr lang="en-GB" dirty="0" smtClean="0"/>
              <a:t> </a:t>
            </a:r>
            <a:r>
              <a:rPr lang="en-GB" dirty="0" err="1" smtClean="0"/>
              <a:t>Conselho</a:t>
            </a:r>
            <a:r>
              <a:rPr lang="en-GB" dirty="0" smtClean="0"/>
              <a:t> de </a:t>
            </a:r>
            <a:r>
              <a:rPr lang="en-GB" dirty="0" err="1" smtClean="0"/>
              <a:t>Segurança</a:t>
            </a:r>
            <a:r>
              <a:rPr lang="en-GB" dirty="0" smtClean="0"/>
              <a:t> que </a:t>
            </a:r>
            <a:r>
              <a:rPr lang="en-GB" dirty="0" err="1" smtClean="0"/>
              <a:t>envolvem</a:t>
            </a:r>
            <a:r>
              <a:rPr lang="en-GB" dirty="0" smtClean="0"/>
              <a:t> o </a:t>
            </a:r>
            <a:r>
              <a:rPr lang="en-GB" dirty="0" err="1" smtClean="0"/>
              <a:t>emprego</a:t>
            </a:r>
            <a:r>
              <a:rPr lang="en-GB" dirty="0" smtClean="0"/>
              <a:t> de </a:t>
            </a:r>
            <a:r>
              <a:rPr lang="en-GB" dirty="0" err="1" smtClean="0"/>
              <a:t>força</a:t>
            </a:r>
            <a:r>
              <a:rPr lang="en-GB" dirty="0" smtClean="0"/>
              <a:t> armada (art. 41).</a:t>
            </a:r>
          </a:p>
          <a:p>
            <a:endParaRPr lang="en-GB" dirty="0"/>
          </a:p>
        </p:txBody>
      </p:sp>
    </p:spTree>
    <p:extLst>
      <p:ext uri="{BB962C8B-B14F-4D97-AF65-F5344CB8AC3E}">
        <p14:creationId xmlns:p14="http://schemas.microsoft.com/office/powerpoint/2010/main" val="409032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Controvérsias</a:t>
            </a:r>
            <a:r>
              <a:rPr lang="en-GB" dirty="0" smtClean="0"/>
              <a:t> </a:t>
            </a:r>
            <a:r>
              <a:rPr lang="en-GB" dirty="0" err="1" smtClean="0"/>
              <a:t>Jurídicas</a:t>
            </a:r>
            <a:endParaRPr lang="en-GB" dirty="0"/>
          </a:p>
        </p:txBody>
      </p:sp>
      <p:sp>
        <p:nvSpPr>
          <p:cNvPr id="3" name="Espaço Reservado para Conteúdo 2"/>
          <p:cNvSpPr>
            <a:spLocks noGrp="1"/>
          </p:cNvSpPr>
          <p:nvPr>
            <p:ph idx="1"/>
          </p:nvPr>
        </p:nvSpPr>
        <p:spPr/>
        <p:txBody>
          <a:bodyPr/>
          <a:lstStyle/>
          <a:p>
            <a:pPr algn="just"/>
            <a:r>
              <a:rPr lang="pt-BR" dirty="0" smtClean="0"/>
              <a:t>Uma controvérsia apenas se torna jurídica quando as partes apelam a uma instância, ad hoc ou institucionalizada, para que seja determinada a aplicação de princípios  e regras jurídicas na solução requerida.</a:t>
            </a:r>
            <a:endParaRPr lang="en-GB" dirty="0"/>
          </a:p>
        </p:txBody>
      </p:sp>
    </p:spTree>
    <p:extLst>
      <p:ext uri="{BB962C8B-B14F-4D97-AF65-F5344CB8AC3E}">
        <p14:creationId xmlns:p14="http://schemas.microsoft.com/office/powerpoint/2010/main" val="400029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Formas de Solução de Controvérsias</a:t>
            </a:r>
            <a:endParaRPr lang="en-GB" dirty="0"/>
          </a:p>
        </p:txBody>
      </p:sp>
      <p:sp>
        <p:nvSpPr>
          <p:cNvPr id="3" name="Espaço Reservado para Conteúdo 2"/>
          <p:cNvSpPr>
            <a:spLocks noGrp="1"/>
          </p:cNvSpPr>
          <p:nvPr>
            <p:ph idx="1"/>
          </p:nvPr>
        </p:nvSpPr>
        <p:spPr/>
        <p:txBody>
          <a:bodyPr/>
          <a:lstStyle/>
          <a:p>
            <a:r>
              <a:rPr lang="pt-BR" dirty="0" smtClean="0"/>
              <a:t>Solução pacífica de controvérsias: meios diplomáticos e meios jurídicos;</a:t>
            </a:r>
          </a:p>
          <a:p>
            <a:r>
              <a:rPr lang="pt-BR" dirty="0" smtClean="0"/>
              <a:t>Soluções coercitivas de controvérsias: </a:t>
            </a:r>
            <a:r>
              <a:rPr lang="pt-BR" dirty="0" err="1" smtClean="0"/>
              <a:t>retorsão</a:t>
            </a:r>
            <a:r>
              <a:rPr lang="pt-BR" dirty="0" smtClean="0"/>
              <a:t>, represália, embargo, bloqueio pacífico, boicotagem, ruptura das relações diplomáticas,</a:t>
            </a:r>
          </a:p>
          <a:p>
            <a:r>
              <a:rPr lang="pt-BR" dirty="0" smtClean="0"/>
              <a:t>Uso de força</a:t>
            </a:r>
            <a:endParaRPr lang="en-GB" dirty="0"/>
          </a:p>
        </p:txBody>
      </p:sp>
    </p:spTree>
    <p:extLst>
      <p:ext uri="{BB962C8B-B14F-4D97-AF65-F5344CB8AC3E}">
        <p14:creationId xmlns:p14="http://schemas.microsoft.com/office/powerpoint/2010/main" val="47865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Soluções</a:t>
            </a:r>
            <a:r>
              <a:rPr lang="en-GB" dirty="0" smtClean="0"/>
              <a:t> </a:t>
            </a:r>
            <a:r>
              <a:rPr lang="en-GB" dirty="0" err="1"/>
              <a:t>P</a:t>
            </a:r>
            <a:r>
              <a:rPr lang="en-GB" dirty="0" err="1" smtClean="0"/>
              <a:t>acíficas</a:t>
            </a:r>
            <a:r>
              <a:rPr lang="en-GB" dirty="0" smtClean="0"/>
              <a:t> de </a:t>
            </a:r>
            <a:r>
              <a:rPr lang="en-GB" dirty="0" err="1" smtClean="0"/>
              <a:t>Controvérsias</a:t>
            </a:r>
            <a:endParaRPr lang="en-GB" dirty="0"/>
          </a:p>
        </p:txBody>
      </p:sp>
      <p:sp>
        <p:nvSpPr>
          <p:cNvPr id="3" name="Espaço Reservado para Conteúdo 2"/>
          <p:cNvSpPr>
            <a:spLocks noGrp="1"/>
          </p:cNvSpPr>
          <p:nvPr>
            <p:ph idx="1"/>
          </p:nvPr>
        </p:nvSpPr>
        <p:spPr/>
        <p:txBody>
          <a:bodyPr>
            <a:normAutofit fontScale="92500" lnSpcReduction="10000"/>
          </a:bodyPr>
          <a:lstStyle/>
          <a:p>
            <a:r>
              <a:rPr lang="pt-BR" dirty="0" smtClean="0"/>
              <a:t>Meios diplomáticos: negociações diretas, bons ofícios, mediação, conciliação, investigação ou inquérito e sistema consultivo.</a:t>
            </a:r>
          </a:p>
          <a:p>
            <a:r>
              <a:rPr lang="pt-BR" dirty="0" smtClean="0"/>
              <a:t>Mecanismos políticos: foros internacionais e regionais de discussão.</a:t>
            </a:r>
          </a:p>
          <a:p>
            <a:r>
              <a:rPr lang="pt-BR" dirty="0" smtClean="0"/>
              <a:t>Meios jurídicos: tribunais internacionais e arbitragem.</a:t>
            </a:r>
            <a:endParaRPr lang="en-GB" dirty="0"/>
          </a:p>
          <a:p>
            <a:endParaRPr lang="en-GB" dirty="0" smtClean="0"/>
          </a:p>
          <a:p>
            <a:pPr algn="just"/>
            <a:r>
              <a:rPr lang="en-GB" dirty="0" err="1" smtClean="0"/>
              <a:t>Não</a:t>
            </a:r>
            <a:r>
              <a:rPr lang="en-GB" dirty="0" smtClean="0"/>
              <a:t> </a:t>
            </a:r>
            <a:r>
              <a:rPr lang="en-GB" dirty="0" err="1" smtClean="0"/>
              <a:t>há</a:t>
            </a:r>
            <a:r>
              <a:rPr lang="en-GB" dirty="0" smtClean="0"/>
              <a:t> </a:t>
            </a:r>
            <a:r>
              <a:rPr lang="en-GB" dirty="0" err="1" smtClean="0"/>
              <a:t>hierarquia</a:t>
            </a:r>
            <a:r>
              <a:rPr lang="en-GB" dirty="0" smtClean="0"/>
              <a:t> entre </a:t>
            </a:r>
            <a:r>
              <a:rPr lang="en-GB" dirty="0" err="1" smtClean="0"/>
              <a:t>os</a:t>
            </a:r>
            <a:r>
              <a:rPr lang="en-GB" dirty="0" smtClean="0"/>
              <a:t> </a:t>
            </a:r>
            <a:r>
              <a:rPr lang="en-GB" dirty="0" err="1" smtClean="0"/>
              <a:t>mecanismos</a:t>
            </a:r>
            <a:r>
              <a:rPr lang="en-GB" dirty="0" smtClean="0"/>
              <a:t> de </a:t>
            </a:r>
            <a:r>
              <a:rPr lang="en-GB" dirty="0" err="1" smtClean="0"/>
              <a:t>solução</a:t>
            </a:r>
            <a:r>
              <a:rPr lang="en-GB" dirty="0" smtClean="0"/>
              <a:t> </a:t>
            </a:r>
            <a:r>
              <a:rPr lang="en-GB" dirty="0" err="1" smtClean="0"/>
              <a:t>pacífica</a:t>
            </a:r>
            <a:r>
              <a:rPr lang="en-GB" dirty="0" smtClean="0"/>
              <a:t> de </a:t>
            </a:r>
            <a:r>
              <a:rPr lang="en-GB" dirty="0" err="1" smtClean="0"/>
              <a:t>constrovérsias</a:t>
            </a:r>
            <a:r>
              <a:rPr lang="en-GB" dirty="0" smtClean="0"/>
              <a:t>. Ela é </a:t>
            </a:r>
            <a:r>
              <a:rPr lang="en-GB" dirty="0" err="1" smtClean="0"/>
              <a:t>uma</a:t>
            </a:r>
            <a:r>
              <a:rPr lang="en-GB" dirty="0" smtClean="0"/>
              <a:t> </a:t>
            </a:r>
            <a:r>
              <a:rPr lang="en-GB" dirty="0" err="1" smtClean="0"/>
              <a:t>obrigação</a:t>
            </a:r>
            <a:r>
              <a:rPr lang="en-GB" dirty="0" smtClean="0"/>
              <a:t> </a:t>
            </a:r>
            <a:r>
              <a:rPr lang="en-GB" dirty="0" err="1" smtClean="0"/>
              <a:t>geral</a:t>
            </a:r>
            <a:r>
              <a:rPr lang="en-GB" dirty="0" smtClean="0"/>
              <a:t>, </a:t>
            </a:r>
            <a:r>
              <a:rPr lang="en-GB" dirty="0" err="1" smtClean="0"/>
              <a:t>imposta</a:t>
            </a:r>
            <a:r>
              <a:rPr lang="en-GB" dirty="0" smtClean="0"/>
              <a:t> </a:t>
            </a:r>
            <a:r>
              <a:rPr lang="en-GB" dirty="0" err="1" smtClean="0"/>
              <a:t>pelo</a:t>
            </a:r>
            <a:r>
              <a:rPr lang="en-GB" dirty="0" smtClean="0"/>
              <a:t> </a:t>
            </a:r>
            <a:r>
              <a:rPr lang="en-GB" dirty="0" err="1" smtClean="0"/>
              <a:t>Direito</a:t>
            </a:r>
            <a:r>
              <a:rPr lang="en-GB" dirty="0" smtClean="0"/>
              <a:t> </a:t>
            </a:r>
            <a:r>
              <a:rPr lang="en-GB" dirty="0" err="1" smtClean="0"/>
              <a:t>Internacional</a:t>
            </a:r>
            <a:r>
              <a:rPr lang="en-GB" dirty="0"/>
              <a:t> </a:t>
            </a:r>
            <a:r>
              <a:rPr lang="en-GB" dirty="0" err="1" smtClean="0"/>
              <a:t>contemporâneo</a:t>
            </a:r>
            <a:r>
              <a:rPr lang="en-GB" dirty="0" smtClean="0"/>
              <a:t>, pela </a:t>
            </a:r>
            <a:r>
              <a:rPr lang="en-GB" dirty="0" err="1" smtClean="0"/>
              <a:t>qual</a:t>
            </a:r>
            <a:r>
              <a:rPr lang="en-GB" dirty="0" smtClean="0"/>
              <a:t> </a:t>
            </a:r>
            <a:r>
              <a:rPr lang="en-GB" dirty="0" err="1" smtClean="0"/>
              <a:t>os</a:t>
            </a:r>
            <a:r>
              <a:rPr lang="en-GB" dirty="0" smtClean="0"/>
              <a:t> </a:t>
            </a:r>
            <a:r>
              <a:rPr lang="en-GB" dirty="0" err="1" smtClean="0"/>
              <a:t>Estados</a:t>
            </a:r>
            <a:r>
              <a:rPr lang="en-GB" dirty="0" smtClean="0"/>
              <a:t> </a:t>
            </a:r>
            <a:r>
              <a:rPr lang="en-GB" dirty="0" err="1" smtClean="0"/>
              <a:t>devem</a:t>
            </a:r>
            <a:r>
              <a:rPr lang="en-GB" dirty="0" smtClean="0"/>
              <a:t> </a:t>
            </a:r>
            <a:r>
              <a:rPr lang="en-GB" dirty="0" err="1" smtClean="0"/>
              <a:t>solucionar</a:t>
            </a:r>
            <a:r>
              <a:rPr lang="en-GB" dirty="0" smtClean="0"/>
              <a:t> </a:t>
            </a:r>
            <a:r>
              <a:rPr lang="en-GB" dirty="0" err="1" smtClean="0"/>
              <a:t>suas</a:t>
            </a:r>
            <a:r>
              <a:rPr lang="en-GB" dirty="0" smtClean="0"/>
              <a:t> </a:t>
            </a:r>
            <a:r>
              <a:rPr lang="en-GB" dirty="0" err="1" smtClean="0"/>
              <a:t>controvérsias</a:t>
            </a:r>
            <a:r>
              <a:rPr lang="en-GB" dirty="0" smtClean="0"/>
              <a:t> </a:t>
            </a:r>
            <a:r>
              <a:rPr lang="en-GB" dirty="0" err="1" smtClean="0"/>
              <a:t>por</a:t>
            </a:r>
            <a:r>
              <a:rPr lang="en-GB" dirty="0" smtClean="0"/>
              <a:t> </a:t>
            </a:r>
            <a:r>
              <a:rPr lang="en-GB" dirty="0" err="1" smtClean="0"/>
              <a:t>meios</a:t>
            </a:r>
            <a:r>
              <a:rPr lang="en-GB" dirty="0" smtClean="0"/>
              <a:t> </a:t>
            </a:r>
            <a:r>
              <a:rPr lang="en-GB" dirty="0" err="1" smtClean="0"/>
              <a:t>pacíficos</a:t>
            </a:r>
            <a:r>
              <a:rPr lang="en-GB" dirty="0" smtClean="0"/>
              <a:t>, </a:t>
            </a:r>
            <a:r>
              <a:rPr lang="en-GB" dirty="0" err="1" smtClean="0"/>
              <a:t>sendo</a:t>
            </a:r>
            <a:r>
              <a:rPr lang="en-GB" dirty="0" smtClean="0"/>
              <a:t> que </a:t>
            </a:r>
            <a:r>
              <a:rPr lang="en-GB" dirty="0" err="1" smtClean="0"/>
              <a:t>os</a:t>
            </a:r>
            <a:r>
              <a:rPr lang="en-GB" dirty="0" smtClean="0"/>
              <a:t> </a:t>
            </a:r>
            <a:r>
              <a:rPr lang="en-GB" dirty="0" err="1" smtClean="0"/>
              <a:t>Estados</a:t>
            </a:r>
            <a:r>
              <a:rPr lang="en-GB" dirty="0" smtClean="0"/>
              <a:t> </a:t>
            </a:r>
            <a:r>
              <a:rPr lang="en-GB" dirty="0" err="1" smtClean="0"/>
              <a:t>conservam</a:t>
            </a:r>
            <a:r>
              <a:rPr lang="en-GB" dirty="0" smtClean="0"/>
              <a:t> </a:t>
            </a:r>
            <a:r>
              <a:rPr lang="en-GB" dirty="0" err="1" smtClean="0"/>
              <a:t>ampla</a:t>
            </a:r>
            <a:r>
              <a:rPr lang="en-GB" dirty="0" smtClean="0"/>
              <a:t> Liberdade </a:t>
            </a:r>
            <a:r>
              <a:rPr lang="en-GB" dirty="0" err="1" smtClean="0"/>
              <a:t>na</a:t>
            </a:r>
            <a:r>
              <a:rPr lang="en-GB" dirty="0" smtClean="0"/>
              <a:t> </a:t>
            </a:r>
            <a:r>
              <a:rPr lang="en-GB" dirty="0" err="1" smtClean="0"/>
              <a:t>eleição</a:t>
            </a:r>
            <a:r>
              <a:rPr lang="en-GB" dirty="0" smtClean="0"/>
              <a:t> dos </a:t>
            </a:r>
            <a:r>
              <a:rPr lang="en-GB" dirty="0" err="1" smtClean="0"/>
              <a:t>meios</a:t>
            </a:r>
            <a:r>
              <a:rPr lang="en-GB" dirty="0" smtClean="0"/>
              <a:t> que </a:t>
            </a:r>
            <a:r>
              <a:rPr lang="en-GB" dirty="0" err="1" smtClean="0"/>
              <a:t>empregarão</a:t>
            </a:r>
            <a:r>
              <a:rPr lang="en-GB" dirty="0" smtClean="0"/>
              <a:t> para </a:t>
            </a:r>
            <a:r>
              <a:rPr lang="en-GB" dirty="0" err="1" smtClean="0"/>
              <a:t>solucionar</a:t>
            </a:r>
            <a:r>
              <a:rPr lang="en-GB" dirty="0" smtClean="0"/>
              <a:t> </a:t>
            </a:r>
            <a:r>
              <a:rPr lang="en-GB" dirty="0" err="1" smtClean="0"/>
              <a:t>suas</a:t>
            </a:r>
            <a:r>
              <a:rPr lang="en-GB" dirty="0" smtClean="0"/>
              <a:t> </a:t>
            </a:r>
            <a:r>
              <a:rPr lang="en-GB" dirty="0" err="1" smtClean="0"/>
              <a:t>diferenças</a:t>
            </a:r>
            <a:endParaRPr lang="pt-BR" dirty="0" smtClean="0"/>
          </a:p>
        </p:txBody>
      </p:sp>
    </p:spTree>
    <p:extLst>
      <p:ext uri="{BB962C8B-B14F-4D97-AF65-F5344CB8AC3E}">
        <p14:creationId xmlns:p14="http://schemas.microsoft.com/office/powerpoint/2010/main" val="245036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Meios</a:t>
            </a:r>
            <a:r>
              <a:rPr lang="en-GB" dirty="0" smtClean="0"/>
              <a:t> </a:t>
            </a:r>
            <a:r>
              <a:rPr lang="en-GB" dirty="0" err="1" smtClean="0"/>
              <a:t>diplomáticos</a:t>
            </a:r>
            <a:endParaRPr lang="en-GB" dirty="0"/>
          </a:p>
        </p:txBody>
      </p:sp>
      <p:sp>
        <p:nvSpPr>
          <p:cNvPr id="3" name="Espaço Reservado para Conteúdo 2"/>
          <p:cNvSpPr>
            <a:spLocks noGrp="1"/>
          </p:cNvSpPr>
          <p:nvPr>
            <p:ph idx="1"/>
          </p:nvPr>
        </p:nvSpPr>
        <p:spPr/>
        <p:txBody>
          <a:bodyPr/>
          <a:lstStyle/>
          <a:p>
            <a:r>
              <a:rPr lang="pt-BR" dirty="0" smtClean="0"/>
              <a:t>trata-se de método pacífico de solução de controvérsias, meios amistosos.</a:t>
            </a:r>
            <a:endParaRPr lang="en-GB" dirty="0"/>
          </a:p>
        </p:txBody>
      </p:sp>
    </p:spTree>
    <p:extLst>
      <p:ext uri="{BB962C8B-B14F-4D97-AF65-F5344CB8AC3E}">
        <p14:creationId xmlns:p14="http://schemas.microsoft.com/office/powerpoint/2010/main" val="381156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Negociações</a:t>
            </a:r>
            <a:r>
              <a:rPr lang="en-GB" dirty="0" smtClean="0"/>
              <a:t> </a:t>
            </a:r>
            <a:r>
              <a:rPr lang="en-GB" dirty="0" err="1" smtClean="0"/>
              <a:t>Diretas</a:t>
            </a:r>
            <a:endParaRPr lang="en-GB" dirty="0"/>
          </a:p>
        </p:txBody>
      </p:sp>
      <p:sp>
        <p:nvSpPr>
          <p:cNvPr id="3" name="Espaço Reservado para Conteúdo 2"/>
          <p:cNvSpPr>
            <a:spLocks noGrp="1"/>
          </p:cNvSpPr>
          <p:nvPr>
            <p:ph idx="1"/>
          </p:nvPr>
        </p:nvSpPr>
        <p:spPr/>
        <p:txBody>
          <a:bodyPr/>
          <a:lstStyle/>
          <a:p>
            <a:r>
              <a:rPr lang="pt-BR" dirty="0" smtClean="0"/>
              <a:t>É o meio usual e geralmente o de melhores resultados. Na maioria dos casos, a solução da controvérsia constará de uma troca de notas.</a:t>
            </a:r>
          </a:p>
          <a:p>
            <a:r>
              <a:rPr lang="pt-BR" dirty="0" smtClean="0"/>
              <a:t>Os resultados da negociação podem ser: </a:t>
            </a:r>
          </a:p>
          <a:p>
            <a:r>
              <a:rPr lang="pt-BR" dirty="0" smtClean="0"/>
              <a:t>desistência por um dos Estados;</a:t>
            </a:r>
          </a:p>
          <a:p>
            <a:r>
              <a:rPr lang="pt-BR" dirty="0" err="1" smtClean="0"/>
              <a:t>aquisciência</a:t>
            </a:r>
            <a:r>
              <a:rPr lang="pt-BR" dirty="0" smtClean="0"/>
              <a:t> - reconhecimento das pretensões do outro Estado; ou</a:t>
            </a:r>
          </a:p>
          <a:p>
            <a:r>
              <a:rPr lang="pt-BR" dirty="0" smtClean="0"/>
              <a:t>transação - concessões recíprocas.</a:t>
            </a:r>
            <a:endParaRPr lang="en-GB" dirty="0"/>
          </a:p>
        </p:txBody>
      </p:sp>
    </p:spTree>
    <p:extLst>
      <p:ext uri="{BB962C8B-B14F-4D97-AF65-F5344CB8AC3E}">
        <p14:creationId xmlns:p14="http://schemas.microsoft.com/office/powerpoint/2010/main" val="179769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Bons</a:t>
            </a:r>
            <a:r>
              <a:rPr lang="en-GB" dirty="0" smtClean="0"/>
              <a:t> </a:t>
            </a:r>
            <a:r>
              <a:rPr lang="en-GB" dirty="0" err="1" smtClean="0"/>
              <a:t>ofícios</a:t>
            </a:r>
            <a:endParaRPr lang="en-GB" dirty="0"/>
          </a:p>
        </p:txBody>
      </p:sp>
      <p:sp>
        <p:nvSpPr>
          <p:cNvPr id="3" name="Espaço Reservado para Conteúdo 2"/>
          <p:cNvSpPr>
            <a:spLocks noGrp="1"/>
          </p:cNvSpPr>
          <p:nvPr>
            <p:ph idx="1"/>
          </p:nvPr>
        </p:nvSpPr>
        <p:spPr/>
        <p:txBody>
          <a:bodyPr/>
          <a:lstStyle/>
          <a:p>
            <a:r>
              <a:rPr lang="pt-BR" dirty="0" smtClean="0"/>
              <a:t>Consiste na tentativa de um terceiro Estado no sentido de levar Estados litigantes a resolver suas controvérsias. </a:t>
            </a:r>
          </a:p>
          <a:p>
            <a:r>
              <a:rPr lang="pt-BR" dirty="0" smtClean="0"/>
              <a:t>O Estado que os oferecem não toma parte direta nas negociações, nem no acordo a que os litigantes possam chegar. Sua intervenção se limita a colocar os litigantes em contato ou colocá-los em terreno neutro para que possam discutir livremente.</a:t>
            </a:r>
            <a:endParaRPr lang="en-GB" dirty="0"/>
          </a:p>
        </p:txBody>
      </p:sp>
    </p:spTree>
    <p:extLst>
      <p:ext uri="{BB962C8B-B14F-4D97-AF65-F5344CB8AC3E}">
        <p14:creationId xmlns:p14="http://schemas.microsoft.com/office/powerpoint/2010/main" val="379945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err="1" smtClean="0"/>
              <a:t>Mediação</a:t>
            </a:r>
            <a:endParaRPr lang="en-GB" dirty="0"/>
          </a:p>
        </p:txBody>
      </p:sp>
      <p:sp>
        <p:nvSpPr>
          <p:cNvPr id="3" name="Espaço Reservado para Conteúdo 2"/>
          <p:cNvSpPr>
            <a:spLocks noGrp="1"/>
          </p:cNvSpPr>
          <p:nvPr>
            <p:ph idx="1"/>
          </p:nvPr>
        </p:nvSpPr>
        <p:spPr/>
        <p:txBody>
          <a:bodyPr/>
          <a:lstStyle/>
          <a:p>
            <a:r>
              <a:rPr lang="pt-BR" dirty="0" smtClean="0"/>
              <a:t>Consiste na interposição de um ou mais Estados para a solução pacífica de controvérsias.</a:t>
            </a:r>
          </a:p>
          <a:p>
            <a:r>
              <a:rPr lang="pt-BR" dirty="0" smtClean="0"/>
              <a:t>Se distingue dos bons ofícios na medida em que constitui uma espécie de participação direta nas negociações entre os litigantes.</a:t>
            </a:r>
            <a:endParaRPr lang="en-GB" dirty="0"/>
          </a:p>
        </p:txBody>
      </p:sp>
    </p:spTree>
    <p:extLst>
      <p:ext uri="{BB962C8B-B14F-4D97-AF65-F5344CB8AC3E}">
        <p14:creationId xmlns:p14="http://schemas.microsoft.com/office/powerpoint/2010/main" val="413181274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1863</Words>
  <Application>Microsoft Office PowerPoint</Application>
  <PresentationFormat>Widescreen</PresentationFormat>
  <Paragraphs>89</Paragraphs>
  <Slides>26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26</vt:i4>
      </vt:variant>
    </vt:vector>
  </HeadingPairs>
  <TitlesOfParts>
    <vt:vector size="30" baseType="lpstr">
      <vt:lpstr>Arial</vt:lpstr>
      <vt:lpstr>Calibri</vt:lpstr>
      <vt:lpstr>Calibri Light</vt:lpstr>
      <vt:lpstr>Tema do Office</vt:lpstr>
      <vt:lpstr>Solução de Controvérsias no Direito Internacional</vt:lpstr>
      <vt:lpstr>Noção</vt:lpstr>
      <vt:lpstr>Controvérsias Jurídicas</vt:lpstr>
      <vt:lpstr>Formas de Solução de Controvérsias</vt:lpstr>
      <vt:lpstr>Soluções Pacíficas de Controvérsias</vt:lpstr>
      <vt:lpstr>Meios diplomáticos</vt:lpstr>
      <vt:lpstr>Negociações Diretas</vt:lpstr>
      <vt:lpstr>Bons ofícios</vt:lpstr>
      <vt:lpstr>Mediação</vt:lpstr>
      <vt:lpstr>Conciliação</vt:lpstr>
      <vt:lpstr>Investigação ou inquérito</vt:lpstr>
      <vt:lpstr>Sistema Consultivo </vt:lpstr>
      <vt:lpstr>Mecanismos Políticos</vt:lpstr>
      <vt:lpstr>Meios jurídicos</vt:lpstr>
      <vt:lpstr>Arbitragem</vt:lpstr>
      <vt:lpstr>Arbitragem</vt:lpstr>
      <vt:lpstr>Tribunais Internacionais</vt:lpstr>
      <vt:lpstr>Tribunais Internacionais</vt:lpstr>
      <vt:lpstr>Jurisdicionalização do Direito Internacional</vt:lpstr>
      <vt:lpstr>Corte Internacional de Justiça</vt:lpstr>
      <vt:lpstr>Tribunal Penal Internacional</vt:lpstr>
      <vt:lpstr>Soluções coercitivas de controvérsias</vt:lpstr>
      <vt:lpstr>Soluções coercitivas de controvérsias</vt:lpstr>
      <vt:lpstr>Soluções coercitivas de controvérsias</vt:lpstr>
      <vt:lpstr>Soluções coercitivas de controvérsias</vt:lpstr>
      <vt:lpstr>Uso de força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Solução de Controvérsias no Direito Internacional</dc:title>
  <dc:creator>Mi</dc:creator>
  <cp:lastModifiedBy>Milena Malteze</cp:lastModifiedBy>
  <cp:revision>12</cp:revision>
  <dcterms:created xsi:type="dcterms:W3CDTF">2017-12-01T11:05:05Z</dcterms:created>
  <dcterms:modified xsi:type="dcterms:W3CDTF">2017-12-02T16:33:44Z</dcterms:modified>
</cp:coreProperties>
</file>