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9" r:id="rId4"/>
    <p:sldId id="289" r:id="rId5"/>
    <p:sldId id="375" r:id="rId6"/>
    <p:sldId id="264" r:id="rId7"/>
    <p:sldId id="373" r:id="rId8"/>
    <p:sldId id="267" r:id="rId9"/>
    <p:sldId id="297" r:id="rId10"/>
    <p:sldId id="272" r:id="rId11"/>
    <p:sldId id="265" r:id="rId12"/>
    <p:sldId id="296" r:id="rId13"/>
    <p:sldId id="376" r:id="rId14"/>
    <p:sldId id="377" r:id="rId15"/>
    <p:sldId id="378" r:id="rId16"/>
    <p:sldId id="280" r:id="rId17"/>
    <p:sldId id="379" r:id="rId18"/>
    <p:sldId id="3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58" d="100"/>
          <a:sy n="58" d="100"/>
        </p:scale>
        <p:origin x="96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Costin" userId="e3f091cfa9e99d67" providerId="LiveId" clId="{CB7C51B2-4A8D-40E1-817A-2F247E91CA9A}"/>
    <pc:docChg chg="addSld delSld modSld">
      <pc:chgData name="Cláudia Costin" userId="e3f091cfa9e99d67" providerId="LiveId" clId="{CB7C51B2-4A8D-40E1-817A-2F247E91CA9A}" dt="2019-11-14T01:27:32.968" v="53" actId="20577"/>
      <pc:docMkLst>
        <pc:docMk/>
      </pc:docMkLst>
      <pc:sldChg chg="modSp">
        <pc:chgData name="Cláudia Costin" userId="e3f091cfa9e99d67" providerId="LiveId" clId="{CB7C51B2-4A8D-40E1-817A-2F247E91CA9A}" dt="2019-11-14T01:27:32.968" v="53" actId="20577"/>
        <pc:sldMkLst>
          <pc:docMk/>
          <pc:sldMk cId="3789909000" sldId="256"/>
        </pc:sldMkLst>
        <pc:spChg chg="mod">
          <ac:chgData name="Cláudia Costin" userId="e3f091cfa9e99d67" providerId="LiveId" clId="{CB7C51B2-4A8D-40E1-817A-2F247E91CA9A}" dt="2019-11-14T01:27:32.968" v="53" actId="20577"/>
          <ac:spMkLst>
            <pc:docMk/>
            <pc:sldMk cId="3789909000" sldId="256"/>
            <ac:spMk id="2" creationId="{00000000-0000-0000-0000-000000000000}"/>
          </ac:spMkLst>
        </pc:spChg>
      </pc:sldChg>
      <pc:sldChg chg="del">
        <pc:chgData name="Cláudia Costin" userId="e3f091cfa9e99d67" providerId="LiveId" clId="{CB7C51B2-4A8D-40E1-817A-2F247E91CA9A}" dt="2019-11-14T01:20:54.744" v="43" actId="2696"/>
        <pc:sldMkLst>
          <pc:docMk/>
          <pc:sldMk cId="3744776965" sldId="284"/>
        </pc:sldMkLst>
      </pc:sldChg>
      <pc:sldChg chg="del">
        <pc:chgData name="Cláudia Costin" userId="e3f091cfa9e99d67" providerId="LiveId" clId="{CB7C51B2-4A8D-40E1-817A-2F247E91CA9A}" dt="2019-11-14T01:18:22.771" v="28" actId="2696"/>
        <pc:sldMkLst>
          <pc:docMk/>
          <pc:sldMk cId="2994783553" sldId="374"/>
        </pc:sldMkLst>
      </pc:sldChg>
      <pc:sldChg chg="add">
        <pc:chgData name="Cláudia Costin" userId="e3f091cfa9e99d67" providerId="LiveId" clId="{CB7C51B2-4A8D-40E1-817A-2F247E91CA9A}" dt="2019-11-14T01:16:28.871" v="24"/>
        <pc:sldMkLst>
          <pc:docMk/>
          <pc:sldMk cId="3324794135" sldId="375"/>
        </pc:sldMkLst>
      </pc:sldChg>
      <pc:sldChg chg="add">
        <pc:chgData name="Cláudia Costin" userId="e3f091cfa9e99d67" providerId="LiveId" clId="{CB7C51B2-4A8D-40E1-817A-2F247E91CA9A}" dt="2019-11-14T01:18:30.004" v="30"/>
        <pc:sldMkLst>
          <pc:docMk/>
          <pc:sldMk cId="1950502221" sldId="376"/>
        </pc:sldMkLst>
      </pc:sldChg>
      <pc:sldChg chg="add del">
        <pc:chgData name="Cláudia Costin" userId="e3f091cfa9e99d67" providerId="LiveId" clId="{CB7C51B2-4A8D-40E1-817A-2F247E91CA9A}" dt="2019-11-14T01:16:43.638" v="27" actId="2696"/>
        <pc:sldMkLst>
          <pc:docMk/>
          <pc:sldMk cId="4178904705" sldId="376"/>
        </pc:sldMkLst>
      </pc:sldChg>
      <pc:sldChg chg="add del">
        <pc:chgData name="Cláudia Costin" userId="e3f091cfa9e99d67" providerId="LiveId" clId="{CB7C51B2-4A8D-40E1-817A-2F247E91CA9A}" dt="2019-11-14T01:18:39.187" v="33" actId="2696"/>
        <pc:sldMkLst>
          <pc:docMk/>
          <pc:sldMk cId="587734288" sldId="377"/>
        </pc:sldMkLst>
      </pc:sldChg>
      <pc:sldChg chg="add">
        <pc:chgData name="Cláudia Costin" userId="e3f091cfa9e99d67" providerId="LiveId" clId="{CB7C51B2-4A8D-40E1-817A-2F247E91CA9A}" dt="2019-11-14T01:19:38.116" v="35"/>
        <pc:sldMkLst>
          <pc:docMk/>
          <pc:sldMk cId="849808173" sldId="377"/>
        </pc:sldMkLst>
      </pc:sldChg>
      <pc:sldChg chg="add">
        <pc:chgData name="Cláudia Costin" userId="e3f091cfa9e99d67" providerId="LiveId" clId="{CB7C51B2-4A8D-40E1-817A-2F247E91CA9A}" dt="2019-11-14T01:19:40.764" v="37"/>
        <pc:sldMkLst>
          <pc:docMk/>
          <pc:sldMk cId="766603229" sldId="378"/>
        </pc:sldMkLst>
      </pc:sldChg>
      <pc:sldChg chg="add">
        <pc:chgData name="Cláudia Costin" userId="e3f091cfa9e99d67" providerId="LiveId" clId="{CB7C51B2-4A8D-40E1-817A-2F247E91CA9A}" dt="2019-11-14T01:20:20.031" v="39"/>
        <pc:sldMkLst>
          <pc:docMk/>
          <pc:sldMk cId="4239202026" sldId="379"/>
        </pc:sldMkLst>
      </pc:sldChg>
      <pc:sldChg chg="add del">
        <pc:chgData name="Cláudia Costin" userId="e3f091cfa9e99d67" providerId="LiveId" clId="{CB7C51B2-4A8D-40E1-817A-2F247E91CA9A}" dt="2019-11-14T01:20:40.700" v="42" actId="2696"/>
        <pc:sldMkLst>
          <pc:docMk/>
          <pc:sldMk cId="1505204469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EC42-54C4-4B06-B730-142BB29B8DBB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31473-FBFD-46CD-8B19-9E8F9723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31473-FBFD-46CD-8B19-9E8F97232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43327"/>
            <a:ext cx="9144000" cy="183858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18432"/>
            <a:ext cx="9144000" cy="1039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91500-A594-244C-9CEF-2839732A7DD0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8302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376670"/>
            <a:ext cx="2743200" cy="365125"/>
          </a:xfrm>
          <a:prstGeom prst="rect">
            <a:avLst/>
          </a:prstGeom>
        </p:spPr>
        <p:txBody>
          <a:bodyPr/>
          <a:lstStyle/>
          <a:p>
            <a:fld id="{1D8C8174-AF19-1646-B284-800037AC4D5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4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3276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045336"/>
            <a:ext cx="10515600" cy="50384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978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24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1817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999743"/>
            <a:ext cx="2628900" cy="493776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999743"/>
            <a:ext cx="7734300" cy="49377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79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44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31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6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85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160" y="1709738"/>
            <a:ext cx="1006729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4589463"/>
            <a:ext cx="1006729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301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8302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37667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2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1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4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7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6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26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3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4099"/>
            <a:ext cx="10515600" cy="593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7553"/>
            <a:ext cx="105156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27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5714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83881"/>
            <a:ext cx="5181600" cy="495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083881"/>
            <a:ext cx="5181600" cy="495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36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883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02279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016062"/>
            <a:ext cx="5157787" cy="403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02279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040064"/>
            <a:ext cx="5183188" cy="4015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22223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24890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00440" y="624255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5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5449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24662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27329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00440" y="62669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3443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E491500-A594-244C-9CEF-2839732A7DD0}" type="datetimeFigureOut">
              <a:rPr lang="pt-BR" smtClean="0"/>
              <a:pPr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2611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00440" y="62547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D8C8174-AF19-1646-B284-800037AC4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4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55" r:id="rId4"/>
    <p:sldLayoutId id="214748365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9A71-A9B2-4C66-9DF1-5E1AAD3F26C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E51-2AF0-4AE9-BE60-631F291458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7740" y="3241961"/>
            <a:ext cx="10303824" cy="973264"/>
          </a:xfrm>
        </p:spPr>
        <p:txBody>
          <a:bodyPr/>
          <a:lstStyle/>
          <a:p>
            <a:r>
              <a:rPr lang="en-US" sz="5400" dirty="0" err="1"/>
              <a:t>Tendências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Educação e seus </a:t>
            </a:r>
            <a:r>
              <a:rPr lang="en-US" sz="5400" dirty="0" err="1"/>
              <a:t>Desafios</a:t>
            </a:r>
            <a:r>
              <a:rPr lang="en-US" sz="5400" dirty="0"/>
              <a:t> </a:t>
            </a:r>
            <a:r>
              <a:rPr lang="en-US" sz="5400"/>
              <a:t>no Brasil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7127" y="4714227"/>
            <a:ext cx="9144000" cy="1039368"/>
          </a:xfrm>
        </p:spPr>
        <p:txBody>
          <a:bodyPr/>
          <a:lstStyle/>
          <a:p>
            <a:r>
              <a:rPr lang="pt-BR" b="0" dirty="0"/>
              <a:t>Claudia Costin</a:t>
            </a:r>
          </a:p>
          <a:p>
            <a:r>
              <a:rPr lang="pt-BR" b="0" dirty="0"/>
              <a:t>Diretora do CEIPE-FGV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9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654629" y="215831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TENDÊNCIAS </a:t>
            </a:r>
          </a:p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EM EDUCAÇÃO</a:t>
            </a:r>
          </a:p>
          <a:p>
            <a:pPr algn="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NO MUNDO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52010" y="496322"/>
            <a:ext cx="69826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Foco em resolução colaborativa de problemas e em criatividade.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Personalização do ensino.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Flexibilização dos currículos e interdisciplinaridade.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Ensinar a pensar, cultura digital (5)  e aprendizado profundo.  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Competências cognitivas associadas a competências socioemocionais.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</a:rPr>
              <a:t>Protagonismo do aluno (formar para a autonomia  e para a cidadania global).</a:t>
            </a:r>
          </a:p>
        </p:txBody>
      </p:sp>
    </p:spTree>
    <p:extLst>
      <p:ext uri="{BB962C8B-B14F-4D97-AF65-F5344CB8AC3E}">
        <p14:creationId xmlns:p14="http://schemas.microsoft.com/office/powerpoint/2010/main" val="61937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189" y="320675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O QUE NOS DIFERENCIA DE ROBÔS?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8189" y="1415332"/>
            <a:ext cx="10745199" cy="5121992"/>
          </a:xfrm>
        </p:spPr>
        <p:txBody>
          <a:bodyPr/>
          <a:lstStyle/>
          <a:p>
            <a:pPr>
              <a:spcBef>
                <a:spcPts val="2600"/>
              </a:spcBef>
            </a:pPr>
            <a:r>
              <a:rPr lang="pt-BR" dirty="0">
                <a:ea typeface="Avenir Next" charset="0"/>
                <a:cs typeface="Avenir Next" charset="0"/>
              </a:rPr>
              <a:t>Empatia, o que nos faz humanos.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Persistência e Garra (Grit), vulnerabilidade e equidade.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Resiliência e erros.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Pensamento crítico, abstrato e sistêmico.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Autocontrole ou autoeficácia.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Curiosidade, Criatividade e Imaginação. 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Protagonismo e  Projeto de Vida.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8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189" y="320675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E O ENSINO SUPERIOR?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8189" y="1415332"/>
            <a:ext cx="10745199" cy="5121992"/>
          </a:xfrm>
        </p:spPr>
        <p:txBody>
          <a:bodyPr/>
          <a:lstStyle/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Joseph Aoun- Robot-Proof Higher Education: criação de ecossistema de Educação Superior, combinando curso de longa duração com plataformas digitais, cursos de curta duração e aconselhamento de competências 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Pensamento crítico e sistêmico.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Flexibilidade cultural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Colaboração entre áreas de saber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Evolução no EaD e no presencial, construindo maior convergência</a:t>
            </a:r>
          </a:p>
          <a:p>
            <a:pPr marL="285750" indent="-28575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pt-BR" dirty="0">
                <a:ea typeface="Avenir Next" charset="0"/>
                <a:cs typeface="Avenir Next" charset="0"/>
              </a:rPr>
              <a:t>Cultura digital e maker demandarão maior autonomia intelectual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0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535" y="2624446"/>
            <a:ext cx="10067290" cy="1783650"/>
          </a:xfrm>
        </p:spPr>
        <p:txBody>
          <a:bodyPr/>
          <a:lstStyle/>
          <a:p>
            <a:r>
              <a:rPr lang="pt-BR" sz="4800" dirty="0"/>
              <a:t>O NOVO PAPEL DO PROFESSOR </a:t>
            </a:r>
            <a:r>
              <a:rPr lang="en-US" sz="4800" dirty="0"/>
              <a:t>NESTE CONTEXTO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4980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189" y="320675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 SER PROFESSOR EM TEMPOS DE MUDANÇA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8189" y="1155133"/>
            <a:ext cx="11060876" cy="4958970"/>
          </a:xfrm>
        </p:spPr>
        <p:txBody>
          <a:bodyPr/>
          <a:lstStyle/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Deixar de ser mero fornecedor de aulas para ser assegurador de aprendizagem e um pesquisador (sobre seus alunos).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Ter orgulho profissional.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Compensar a formação inicial hoje ainda divorciada da realidade do chão da escola, com aprendizagem colaborativa.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Trabalhar colaborativamente com colegas no planejamento de aulas.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Criar um “mindset” de crescimento na sala de aula (Carol Dweck) e mudar a relação com o erro.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Ensinar a ter garra e protagonismo (empreender a vida).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ea typeface="Avenir Next" charset="0"/>
                <a:cs typeface="Avenir Next" charset="0"/>
              </a:rPr>
              <a:t>Ensinar a aprender a aprender...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0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658" y="2766953"/>
            <a:ext cx="10067290" cy="2280062"/>
          </a:xfrm>
        </p:spPr>
        <p:txBody>
          <a:bodyPr/>
          <a:lstStyle/>
          <a:p>
            <a:r>
              <a:rPr lang="pt-BR" sz="4800" dirty="0"/>
              <a:t>MINHA UTOPIA, OU </a:t>
            </a:r>
            <a:br>
              <a:rPr lang="pt-BR" sz="4800" dirty="0"/>
            </a:br>
            <a:r>
              <a:rPr lang="pt-BR" sz="4800" dirty="0"/>
              <a:t>QUAL A ESCOLA A SE CONSTRUIR?</a:t>
            </a:r>
            <a:br>
              <a:rPr lang="pt-BR" sz="4800" dirty="0"/>
            </a:b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35219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0218" y="1099320"/>
            <a:ext cx="11511148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em que todos aprendam –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excelência com equidade</a:t>
            </a:r>
            <a:r>
              <a:rPr lang="pt-BR" sz="2800" dirty="0"/>
              <a:t>;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em que tanto alunos como professores trabalhem </a:t>
            </a:r>
            <a:r>
              <a:rPr lang="pt-BR" sz="2800" b="1" dirty="0" err="1">
                <a:solidFill>
                  <a:schemeClr val="accent1">
                    <a:lumMod val="50000"/>
                  </a:schemeClr>
                </a:solidFill>
              </a:rPr>
              <a:t>colaborativamente</a:t>
            </a:r>
            <a:r>
              <a:rPr lang="pt-BR" sz="2800" dirty="0"/>
              <a:t>;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que trabalhe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valores e atitudes </a:t>
            </a:r>
            <a:r>
              <a:rPr lang="pt-BR" sz="2800" dirty="0"/>
              <a:t>(formar cidadãos globais);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em que os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saberes não </a:t>
            </a:r>
            <a:r>
              <a:rPr lang="pt-BR" sz="2800" dirty="0"/>
              <a:t>estejam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fragmentados</a:t>
            </a:r>
            <a:r>
              <a:rPr lang="pt-BR" sz="2800" dirty="0"/>
              <a:t>;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que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ensine a pensar</a:t>
            </a:r>
            <a:r>
              <a:rPr lang="pt-BR" sz="2800" dirty="0"/>
              <a:t>;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Uma escola que reserve tempo e espaço para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formar para a autonomia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20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38" y="3910694"/>
            <a:ext cx="1039623" cy="5978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32" y="3520761"/>
            <a:ext cx="427510" cy="4275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2" y="3020523"/>
            <a:ext cx="462660" cy="462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22668" y="1820636"/>
            <a:ext cx="43463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Obrigada !</a:t>
            </a:r>
          </a:p>
          <a:p>
            <a:endParaRPr lang="pt-BR" sz="3200" dirty="0"/>
          </a:p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claudia.costin@fgv.br</a:t>
            </a:r>
          </a:p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pt-BR" sz="3200" dirty="0" err="1">
                <a:solidFill>
                  <a:schemeClr val="accent1">
                    <a:lumMod val="75000"/>
                  </a:schemeClr>
                </a:solidFill>
              </a:rPr>
              <a:t>claudiacostin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2668" y="3910694"/>
            <a:ext cx="314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@fgv.ebape.ceipe</a:t>
            </a:r>
          </a:p>
        </p:txBody>
      </p:sp>
    </p:spTree>
    <p:extLst>
      <p:ext uri="{BB962C8B-B14F-4D97-AF65-F5344CB8AC3E}">
        <p14:creationId xmlns:p14="http://schemas.microsoft.com/office/powerpoint/2010/main" val="174032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1ACAE-2A9B-4106-8836-FAAB7146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NOVOS OBJETIVOS GLOBAIS PARA 2030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A569A9-58E0-4DF9-82B8-B80A8DC9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155"/>
            <a:ext cx="6353323" cy="4093471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6A2570A0-D63E-46AE-A2E7-5C554173521A}"/>
              </a:ext>
            </a:extLst>
          </p:cNvPr>
          <p:cNvSpPr/>
          <p:nvPr/>
        </p:nvSpPr>
        <p:spPr>
          <a:xfrm>
            <a:off x="6353322" y="1882236"/>
            <a:ext cx="551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ODS 4 – PARA A </a:t>
            </a:r>
            <a:r>
              <a:rPr lang="pt-BR" sz="3200" b="1" dirty="0"/>
              <a:t>EDUCAÇÃO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1AC504-D486-45E9-A2FE-32EB43D7AA83}"/>
              </a:ext>
            </a:extLst>
          </p:cNvPr>
          <p:cNvSpPr/>
          <p:nvPr/>
        </p:nvSpPr>
        <p:spPr>
          <a:xfrm>
            <a:off x="6353322" y="2582124"/>
            <a:ext cx="55141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Assegurar a educação inclusiva,  equitativa e de qualidade, e promover oportunidades de aprendizagem ao longo da vida para todos.</a:t>
            </a:r>
          </a:p>
        </p:txBody>
      </p:sp>
    </p:spTree>
    <p:extLst>
      <p:ext uri="{BB962C8B-B14F-4D97-AF65-F5344CB8AC3E}">
        <p14:creationId xmlns:p14="http://schemas.microsoft.com/office/powerpoint/2010/main" val="16796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METAS ESPECÍFICAS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2239013"/>
            <a:ext cx="10098975" cy="4958970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Até 2030, assegurar que todas as meninas e meninos completem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Educação Primária e Secundária</a:t>
            </a:r>
            <a:r>
              <a:rPr lang="pt-BR" sz="3600" dirty="0"/>
              <a:t> de qualidade, gratuita e equitativa, que conduza a resultados de aprendizagem relevantes e efetivos.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3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METAS ESPECÍFICAS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2239013"/>
            <a:ext cx="10098975" cy="4958970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Até 2030, assegurar que todas as meninas e meninos tenham acesso a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Programas de Primeira Infância de qualidade</a:t>
            </a:r>
            <a:r>
              <a:rPr lang="pt-BR" sz="3600" dirty="0"/>
              <a:t>, incluindo Educação pré-escolar, para que estejam prontos para o Ensino Primário.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9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METAS ESPECÍFICAS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2239013"/>
            <a:ext cx="10098975" cy="4958970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Até 2030, aumentar, de forma expressiva o número de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jovens e adultos que tenham habilidades relevantes</a:t>
            </a:r>
            <a:r>
              <a:rPr lang="pt-BR" sz="3600" dirty="0"/>
              <a:t>, inclusive competências técnicas, para empregabilidade e empreendedorismo.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89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0683" y="305578"/>
            <a:ext cx="11678392" cy="557149"/>
          </a:xfrm>
        </p:spPr>
        <p:txBody>
          <a:bodyPr>
            <a:noAutofit/>
          </a:bodyPr>
          <a:lstStyle/>
          <a:p>
            <a:r>
              <a:rPr lang="pt-BR" sz="3600" dirty="0"/>
              <a:t>COMO ESTAMOS HOJE NA EDUCAÇÃO PÚBLICA?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220683" y="1334958"/>
            <a:ext cx="11155878" cy="4958970"/>
          </a:xfrm>
        </p:spPr>
        <p:txBody>
          <a:bodyPr/>
          <a:lstStyle/>
          <a:p>
            <a:pPr>
              <a:spcBef>
                <a:spcPts val="2600"/>
              </a:spcBef>
            </a:pPr>
            <a:r>
              <a:rPr lang="pt-BR" dirty="0"/>
              <a:t>Problema começa cedo: 54,73% dos estudantes acima dos 8 anos, estão em níveis insuficientes de leitura e em Matemática, são 54,4%(ANA-2016).</a:t>
            </a:r>
          </a:p>
          <a:p>
            <a:pPr>
              <a:spcBef>
                <a:spcPts val="2600"/>
              </a:spcBef>
            </a:pPr>
            <a:r>
              <a:rPr lang="pt-BR" dirty="0"/>
              <a:t>No 5º ano, 60,7% aprenderam o adequado em Português e 48,9% em Matemática</a:t>
            </a:r>
          </a:p>
          <a:p>
            <a:pPr>
              <a:spcBef>
                <a:spcPts val="2600"/>
              </a:spcBef>
            </a:pPr>
            <a:r>
              <a:rPr lang="pt-BR" dirty="0"/>
              <a:t>No 9º ano, 39,5% dos alunos aprenderam o adequado em Português e 21,5% em Matemática.</a:t>
            </a:r>
          </a:p>
          <a:p>
            <a:pPr>
              <a:spcBef>
                <a:spcPts val="2600"/>
              </a:spcBef>
            </a:pPr>
            <a:r>
              <a:rPr lang="pt-BR" dirty="0"/>
              <a:t>Só 21,9% dos jovens  de 3º ano do EM aprenderam o suficiente em Português e 9,1% em Matemática.</a:t>
            </a:r>
          </a:p>
          <a:p>
            <a:pPr>
              <a:spcBef>
                <a:spcPts val="26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33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0683" y="320716"/>
            <a:ext cx="10515600" cy="557149"/>
          </a:xfrm>
        </p:spPr>
        <p:txBody>
          <a:bodyPr>
            <a:noAutofit/>
          </a:bodyPr>
          <a:lstStyle/>
          <a:p>
            <a:r>
              <a:rPr lang="pt-BR" sz="4000" dirty="0"/>
              <a:t>COMO ESTAMOS HOJE FRENTE A OUTROS PAÍSES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220683" y="1300861"/>
            <a:ext cx="11203379" cy="49589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/>
              <a:t>Jovens de 15 anos- PISA: Brasil em 63º lugar em Ciências,  59º em leitura e 66º em Matemática, entre 70 economias.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25% mais </a:t>
            </a:r>
            <a:r>
              <a:rPr lang="pt-BR"/>
              <a:t>ricos da amostra brasileira no </a:t>
            </a:r>
            <a:r>
              <a:rPr lang="pt-BR" dirty="0"/>
              <a:t>PISA tiveram desempenho pior que os 25% mais pobres da OCDE.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Carreira de professor pouco atrativa.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Formação de professores no Ensino Superior muito teórica, centrada nos pilares da Educação e não na preparação para uma profissão.</a:t>
            </a:r>
          </a:p>
        </p:txBody>
      </p:sp>
    </p:spTree>
    <p:extLst>
      <p:ext uri="{BB962C8B-B14F-4D97-AF65-F5344CB8AC3E}">
        <p14:creationId xmlns:p14="http://schemas.microsoft.com/office/powerpoint/2010/main" val="326080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034" y="2813276"/>
            <a:ext cx="10067290" cy="1617395"/>
          </a:xfrm>
        </p:spPr>
        <p:txBody>
          <a:bodyPr/>
          <a:lstStyle/>
          <a:p>
            <a:r>
              <a:rPr lang="en-US" sz="4800" dirty="0"/>
              <a:t>A </a:t>
            </a:r>
            <a:r>
              <a:rPr lang="en-US" sz="4800" dirty="0" err="1"/>
              <a:t>Revolução</a:t>
            </a:r>
            <a:r>
              <a:rPr lang="en-US" sz="4800" dirty="0"/>
              <a:t> 4.0 e o </a:t>
            </a:r>
            <a:r>
              <a:rPr lang="en-US" sz="4800" dirty="0" err="1"/>
              <a:t>mundo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transformação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44818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DESAFIOS QUE O FUTURO TRAZ PARA O BRASIL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8200" y="877824"/>
            <a:ext cx="10182101" cy="5767819"/>
          </a:xfrm>
        </p:spPr>
        <p:txBody>
          <a:bodyPr/>
          <a:lstStyle/>
          <a:p>
            <a:pPr marL="0" indent="0">
              <a:spcBef>
                <a:spcPts val="2600"/>
              </a:spcBef>
              <a:buNone/>
            </a:pPr>
            <a:endParaRPr lang="pt-BR" dirty="0"/>
          </a:p>
          <a:p>
            <a:pPr>
              <a:spcBef>
                <a:spcPts val="2600"/>
              </a:spcBef>
            </a:pPr>
            <a:r>
              <a:rPr lang="pt-BR" dirty="0"/>
              <a:t>Automação e robotização, extinção de postos de trabalho: o Futuro do Trabalho ou 4ª Revolução Industrial</a:t>
            </a:r>
          </a:p>
          <a:p>
            <a:pPr>
              <a:spcBef>
                <a:spcPts val="2600"/>
              </a:spcBef>
            </a:pPr>
            <a:r>
              <a:rPr lang="pt-BR" dirty="0"/>
              <a:t>Envelhecimento da População</a:t>
            </a:r>
          </a:p>
          <a:p>
            <a:pPr>
              <a:spcBef>
                <a:spcPts val="2600"/>
              </a:spcBef>
            </a:pPr>
            <a:r>
              <a:rPr lang="pt-BR" dirty="0"/>
              <a:t>Produtividade do trabalho estagnada.</a:t>
            </a:r>
          </a:p>
          <a:p>
            <a:pPr>
              <a:spcBef>
                <a:spcPts val="2600"/>
              </a:spcBef>
            </a:pPr>
            <a:r>
              <a:rPr lang="pt-BR" dirty="0"/>
              <a:t>Crescimento da desigualdade social</a:t>
            </a:r>
          </a:p>
          <a:p>
            <a:pPr>
              <a:spcBef>
                <a:spcPts val="2600"/>
              </a:spcBef>
            </a:pPr>
            <a:r>
              <a:rPr lang="pt-BR" dirty="0"/>
              <a:t>Cidadania frágil e populismos.</a:t>
            </a:r>
          </a:p>
          <a:p>
            <a:endParaRPr lang="pt-BR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45E0D87-3AB1-4BC7-B9E5-1BCC9C349D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3541080"/>
                  </p:ext>
                </p:extLst>
              </p:nvPr>
            </p:nvGraphicFramePr>
            <p:xfrm>
              <a:off x="-3448634" y="493689"/>
              <a:ext cx="3048000" cy="1714500"/>
            </p:xfrm>
            <a:graphic>
              <a:graphicData uri="http://schemas.microsoft.com/office/powerpoint/2016/slidezoom">
                <pslz:sldZm>
                  <pslz:sldZmObj sldId="272" cId="561479225">
                    <pslz:zmPr id="{C1869B6E-C67E-43A5-9A24-DAD09ED84ED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E45E0D87-3AB1-4BC7-B9E5-1BCC9C349D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448634" y="49368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479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21630</TotalTime>
  <Words>748</Words>
  <Application>Microsoft Office PowerPoint</Application>
  <PresentationFormat>Widescreen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Personalizar design</vt:lpstr>
      <vt:lpstr>Tendências em Educação e seus Desafios no Brasil</vt:lpstr>
      <vt:lpstr>NOVOS OBJETIVOS GLOBAIS PARA 2030</vt:lpstr>
      <vt:lpstr>ALGUMAS METAS ESPECÍFICAS</vt:lpstr>
      <vt:lpstr>ALGUMAS METAS ESPECÍFICAS</vt:lpstr>
      <vt:lpstr>ALGUMAS METAS ESPECÍFICAS</vt:lpstr>
      <vt:lpstr>COMO ESTAMOS HOJE NA EDUCAÇÃO PÚBLICA? </vt:lpstr>
      <vt:lpstr>COMO ESTAMOS HOJE FRENTE A OUTROS PAÍSES</vt:lpstr>
      <vt:lpstr>A Revolução 4.0 e o mundo em transformação</vt:lpstr>
      <vt:lpstr>DESAFIOS QUE O FUTURO TRAZ PARA O BRASIL </vt:lpstr>
      <vt:lpstr>PowerPoint Presentation</vt:lpstr>
      <vt:lpstr>O QUE NOS DIFERENCIA DE ROBÔS?</vt:lpstr>
      <vt:lpstr>E O ENSINO SUPERIOR?</vt:lpstr>
      <vt:lpstr>O NOVO PAPEL DO PROFESSOR NESTE CONTEXTO</vt:lpstr>
      <vt:lpstr> SER PROFESSOR EM TEMPOS DE MUDANÇA</vt:lpstr>
      <vt:lpstr>MINHA UTOPIA, OU  QUAL A ESCOLA A SE CONSTRUIR?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Cláudia Costin</cp:lastModifiedBy>
  <cp:revision>52</cp:revision>
  <dcterms:created xsi:type="dcterms:W3CDTF">2017-10-30T13:14:25Z</dcterms:created>
  <dcterms:modified xsi:type="dcterms:W3CDTF">2019-11-14T01:27:38Z</dcterms:modified>
</cp:coreProperties>
</file>