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10" r:id="rId4"/>
    <p:sldId id="313" r:id="rId5"/>
    <p:sldId id="265" r:id="rId6"/>
    <p:sldId id="260" r:id="rId7"/>
    <p:sldId id="261" r:id="rId8"/>
    <p:sldId id="262" r:id="rId9"/>
    <p:sldId id="263" r:id="rId10"/>
    <p:sldId id="264" r:id="rId11"/>
    <p:sldId id="273" r:id="rId12"/>
    <p:sldId id="266" r:id="rId13"/>
    <p:sldId id="267" r:id="rId14"/>
    <p:sldId id="312" r:id="rId15"/>
    <p:sldId id="268" r:id="rId16"/>
    <p:sldId id="271" r:id="rId17"/>
    <p:sldId id="269" r:id="rId18"/>
    <p:sldId id="311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 autoAdjust="0"/>
    <p:restoredTop sz="94660"/>
  </p:normalViewPr>
  <p:slideViewPr>
    <p:cSldViewPr snapToGrid="0">
      <p:cViewPr>
        <p:scale>
          <a:sx n="115" d="100"/>
          <a:sy n="115" d="100"/>
        </p:scale>
        <p:origin x="-42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5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4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9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12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32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23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8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44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35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74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16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8AF1D-B040-4866-BF37-C0AC35F6BBFB}" type="datetimeFigureOut">
              <a:rPr lang="pt-BR" smtClean="0"/>
              <a:t>18/05/2023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CAF83-4322-446F-98A8-E7EC0A6020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70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852055"/>
            <a:ext cx="9144000" cy="2504209"/>
          </a:xfrm>
        </p:spPr>
        <p:txBody>
          <a:bodyPr/>
          <a:lstStyle/>
          <a:p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Sucessão Legítima. Ordem da vocação hereditária. Herdeiros necessários e direito de representação.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886201"/>
            <a:ext cx="9144000" cy="2254826"/>
          </a:xfrm>
        </p:spPr>
        <p:txBody>
          <a:bodyPr>
            <a:normAutofit/>
          </a:bodyPr>
          <a:lstStyle/>
          <a:p>
            <a:r>
              <a:rPr lang="pt-BR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endParaRPr lang="pt-BR" sz="2800" b="1" dirty="0"/>
          </a:p>
          <a:p>
            <a:r>
              <a:rPr lang="pt-BR" sz="2800" b="1" dirty="0"/>
              <a:t>Professora Titular da Faculdade de Direito da 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09081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69028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PERFIL DO DIREITO SUCESSÓRIO: 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transmissão da titularidade de direitos e obrigações que compunham o acervo de quem falece.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pressupostos: </a:t>
            </a:r>
          </a:p>
          <a:p>
            <a:pPr lvl="1" algn="just" fontAlgn="base"/>
            <a:r>
              <a:rPr lang="pt-BR" sz="28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a morte</a:t>
            </a:r>
            <a:r>
              <a:rPr lang="pt-BR" sz="2800" b="1" dirty="0"/>
              <a:t>, que põe fim à existência da pessoa natural;</a:t>
            </a:r>
          </a:p>
          <a:p>
            <a:pPr lvl="1" algn="just" fontAlgn="base"/>
            <a:r>
              <a:rPr lang="pt-BR" sz="28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a vocação hereditária</a:t>
            </a:r>
            <a:r>
              <a:rPr lang="pt-BR" sz="2800" b="1" dirty="0"/>
              <a:t>: instituída pelo falecido ou pela lei, no silêncio daquele (art. 1.829 CC).</a:t>
            </a:r>
          </a:p>
          <a:p>
            <a:pPr marL="0" indent="0" algn="just" fontAlgn="base">
              <a:buNone/>
            </a:pPr>
            <a:r>
              <a:rPr lang="pt-BR" b="1" dirty="0">
                <a:solidFill>
                  <a:srgbClr val="FF0000"/>
                </a:solidFill>
              </a:rPr>
              <a:t>O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rdem de vocação hereditária: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é uma 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relação preferencial</a:t>
            </a:r>
            <a:r>
              <a:rPr lang="pt-BR" b="1" dirty="0"/>
              <a:t>, estabelecida pela lei, das pessoas que são chamadas a suceder ao finado. </a:t>
            </a:r>
          </a:p>
          <a:p>
            <a:pPr lvl="1" algn="just" fontAlgn="base"/>
            <a:r>
              <a:rPr lang="pt-BR" b="1" dirty="0"/>
              <a:t>A 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lei faz a escolha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dos chamados a herdar, colocando-os na ordem preferencial que 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imagina ser a querida pelo falecido</a:t>
            </a:r>
            <a:r>
              <a:rPr lang="pt-B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047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Sucessão legítima e ordem da vocação hereditária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1121791" y="1828800"/>
            <a:ext cx="10039546" cy="4495800"/>
          </a:xfrm>
        </p:spPr>
        <p:txBody>
          <a:bodyPr>
            <a:normAutofit/>
          </a:bodyPr>
          <a:lstStyle/>
          <a:p>
            <a:pPr algn="just">
              <a:lnSpc>
                <a:spcPct val="60000"/>
              </a:lnSpc>
              <a:buNone/>
              <a:defRPr/>
            </a:pPr>
            <a:endParaRPr lang="pt-BR" sz="10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60000"/>
              </a:lnSpc>
              <a:buNone/>
              <a:defRPr/>
            </a:pP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Art. 1.829.</a:t>
            </a:r>
            <a:r>
              <a:rPr lang="pt-BR" sz="3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pt-BR" sz="3000" dirty="0">
                <a:cs typeface="Times New Roman" pitchFamily="18" charset="0"/>
              </a:rPr>
              <a:t>A sucessão legítima defere-se na ordem seguinte:</a:t>
            </a:r>
            <a:endParaRPr lang="pt-BR" sz="3000" dirty="0">
              <a:cs typeface="Arial" charset="0"/>
            </a:endParaRPr>
          </a:p>
          <a:p>
            <a:pPr algn="just">
              <a:lnSpc>
                <a:spcPct val="70000"/>
              </a:lnSpc>
              <a:buNone/>
              <a:defRPr/>
            </a:pPr>
            <a:r>
              <a:rPr lang="pt-BR" sz="3000" dirty="0">
                <a:cs typeface="Times New Roman" pitchFamily="18" charset="0"/>
              </a:rPr>
              <a:t>I -</a:t>
            </a:r>
            <a:r>
              <a:rPr lang="pt-BR" sz="3000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descendentes</a:t>
            </a:r>
            <a:r>
              <a:rPr lang="pt-BR" sz="3000" dirty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pt-BR" sz="30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em concorrência com o</a:t>
            </a:r>
            <a:r>
              <a:rPr lang="pt-BR" sz="3000" u="sng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pt-BR" sz="30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cônjuge </a:t>
            </a:r>
            <a:r>
              <a:rPr lang="pt-BR" sz="3000" u="sng" dirty="0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(ou companheiro)</a:t>
            </a:r>
            <a:r>
              <a:rPr lang="pt-BR" sz="30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sobrevivente</a:t>
            </a:r>
            <a:r>
              <a:rPr lang="pt-BR" sz="3000" dirty="0">
                <a:cs typeface="Times New Roman" pitchFamily="18" charset="0"/>
              </a:rPr>
              <a:t>, salvo se casado este com o falecido no regime da comunhão universal, ou no da separação obrigatória de bens (</a:t>
            </a:r>
            <a:r>
              <a:rPr lang="pt-BR" sz="3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art. 1.641</a:t>
            </a:r>
            <a:r>
              <a:rPr lang="pt-BR" sz="3000" dirty="0">
                <a:cs typeface="Times New Roman" pitchFamily="18" charset="0"/>
              </a:rPr>
              <a:t>); ou se, no regime da comunhão parcial, o autor da herança não houver deixado bens particulares;</a:t>
            </a:r>
          </a:p>
          <a:p>
            <a:pPr algn="just">
              <a:lnSpc>
                <a:spcPct val="60000"/>
              </a:lnSpc>
              <a:buNone/>
              <a:defRPr/>
            </a:pPr>
            <a:r>
              <a:rPr lang="pt-BR" sz="3000" dirty="0">
                <a:cs typeface="Times New Roman" pitchFamily="18" charset="0"/>
              </a:rPr>
              <a:t>II -</a:t>
            </a:r>
            <a:r>
              <a:rPr lang="pt-BR" sz="3000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ascendentes</a:t>
            </a:r>
            <a:r>
              <a:rPr lang="pt-BR" sz="3000" dirty="0">
                <a:cs typeface="Times New Roman" pitchFamily="18" charset="0"/>
              </a:rPr>
              <a:t>,</a:t>
            </a:r>
            <a:r>
              <a:rPr lang="pt-BR" sz="3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pt-BR" sz="3000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em concorrência com o cônjuge</a:t>
            </a:r>
            <a:r>
              <a:rPr lang="pt-BR" sz="3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pt-BR" sz="3000" dirty="0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(ou companheiro)</a:t>
            </a:r>
            <a:r>
              <a:rPr lang="pt-BR" sz="3000" dirty="0">
                <a:cs typeface="Times New Roman" pitchFamily="18" charset="0"/>
              </a:rPr>
              <a:t>;</a:t>
            </a:r>
          </a:p>
          <a:p>
            <a:pPr algn="just">
              <a:lnSpc>
                <a:spcPct val="60000"/>
              </a:lnSpc>
              <a:buNone/>
              <a:defRPr/>
            </a:pPr>
            <a:r>
              <a:rPr lang="pt-BR" sz="3000" dirty="0">
                <a:cs typeface="Times New Roman" pitchFamily="18" charset="0"/>
              </a:rPr>
              <a:t>III -</a:t>
            </a:r>
            <a:r>
              <a:rPr lang="pt-BR" sz="3000" dirty="0">
                <a:solidFill>
                  <a:srgbClr val="FF3300"/>
                </a:solidFill>
                <a:cs typeface="Times New Roman" pitchFamily="18" charset="0"/>
              </a:rPr>
              <a:t>  </a:t>
            </a: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 cônjuge </a:t>
            </a:r>
            <a:r>
              <a:rPr lang="pt-BR" sz="3000" dirty="0">
                <a:solidFill>
                  <a:srgbClr val="0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(ou companheiro)</a:t>
            </a: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sobrevivente</a:t>
            </a:r>
            <a:r>
              <a:rPr lang="pt-BR" sz="3000" dirty="0">
                <a:cs typeface="Times New Roman" pitchFamily="18" charset="0"/>
              </a:rPr>
              <a:t>;</a:t>
            </a:r>
          </a:p>
          <a:p>
            <a:pPr algn="just">
              <a:lnSpc>
                <a:spcPct val="60000"/>
              </a:lnSpc>
              <a:buNone/>
              <a:defRPr/>
            </a:pPr>
            <a:r>
              <a:rPr lang="pt-BR" sz="3000" dirty="0">
                <a:cs typeface="Times New Roman" pitchFamily="18" charset="0"/>
              </a:rPr>
              <a:t>IV -</a:t>
            </a:r>
            <a:r>
              <a:rPr lang="pt-BR" sz="3000" dirty="0">
                <a:solidFill>
                  <a:srgbClr val="FF3300"/>
                </a:solidFill>
                <a:cs typeface="Times New Roman" pitchFamily="18" charset="0"/>
              </a:rPr>
              <a:t>  </a:t>
            </a:r>
            <a:r>
              <a:rPr lang="pt-BR" sz="3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aos colaterais</a:t>
            </a:r>
            <a:r>
              <a:rPr lang="pt-BR" sz="3000" dirty="0">
                <a:cs typeface="Times New Roman" pitchFamily="18" charset="0"/>
              </a:rPr>
              <a:t>.</a:t>
            </a:r>
            <a:endParaRPr lang="pt-BR" sz="3000" dirty="0"/>
          </a:p>
        </p:txBody>
      </p:sp>
      <p:sp>
        <p:nvSpPr>
          <p:cNvPr id="6148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r>
              <a:rPr lang="pt-BR" altLang="pt-BR" sz="1400">
                <a:solidFill>
                  <a:schemeClr val="tx1"/>
                </a:solidFill>
              </a:rPr>
              <a:t>Profª Giselda Hironaka</a:t>
            </a:r>
          </a:p>
        </p:txBody>
      </p:sp>
      <p:sp>
        <p:nvSpPr>
          <p:cNvPr id="6149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 marL="742950" indent="-28575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 marL="11430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 marL="16002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 marL="2057400" indent="-228600"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fld id="{5BB86220-D29B-4D05-9E2D-25D0CF462C55}" type="slidenum">
              <a:rPr lang="pt-BR" altLang="pt-BR" sz="1400">
                <a:solidFill>
                  <a:schemeClr val="tx1"/>
                </a:solidFill>
              </a:rPr>
              <a:pPr/>
              <a:t>11</a:t>
            </a:fld>
            <a:endParaRPr lang="pt-BR" altLang="pt-B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5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Parentalidade consanguínea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b="1" dirty="0">
                <a:solidFill>
                  <a:srgbClr val="FF0000"/>
                </a:solidFill>
              </a:rPr>
              <a:t>Parentes em linha reta:</a:t>
            </a:r>
          </a:p>
          <a:p>
            <a:pPr lvl="1"/>
            <a:r>
              <a:rPr lang="pt-BR" sz="3000" b="1" dirty="0"/>
              <a:t>Descendente: filhos, netos, bisnetos, etc...infinitamente.</a:t>
            </a:r>
          </a:p>
          <a:p>
            <a:pPr lvl="1"/>
            <a:r>
              <a:rPr lang="pt-BR" sz="3000" b="1" dirty="0"/>
              <a:t>Ascendente: pais, avós, bisavós, etc... Infinitamente.</a:t>
            </a:r>
          </a:p>
          <a:p>
            <a:endParaRPr lang="pt-BR" sz="3000" b="1" dirty="0"/>
          </a:p>
          <a:p>
            <a:r>
              <a:rPr lang="pt-BR" sz="3000" b="1" dirty="0">
                <a:solidFill>
                  <a:srgbClr val="FF0000"/>
                </a:solidFill>
              </a:rPr>
              <a:t>Parentes em linha colateral:</a:t>
            </a:r>
          </a:p>
          <a:p>
            <a:pPr lvl="1"/>
            <a:r>
              <a:rPr lang="pt-BR" sz="3000" b="1" dirty="0"/>
              <a:t>2º grau: irmãos</a:t>
            </a:r>
          </a:p>
          <a:p>
            <a:pPr lvl="1"/>
            <a:r>
              <a:rPr lang="pt-BR" sz="3000" b="1" dirty="0"/>
              <a:t>3º grau: tios e sobrinhos</a:t>
            </a:r>
          </a:p>
          <a:p>
            <a:pPr lvl="1"/>
            <a:r>
              <a:rPr lang="pt-BR" sz="3000" b="1" dirty="0"/>
              <a:t>4º grau: primos, sobrinhos-netos e </a:t>
            </a:r>
            <a:r>
              <a:rPr lang="pt-BR" sz="3000" b="1" dirty="0" err="1"/>
              <a:t>tios-avós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17734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Herdeiros necessários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100000"/>
              </a:lnSpc>
              <a:buNone/>
              <a:defRPr/>
            </a:pP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Herdeiros necessários</a:t>
            </a:r>
            <a:r>
              <a:rPr lang="pt-BR" sz="3000" b="1" dirty="0">
                <a:solidFill>
                  <a:srgbClr val="FF0000"/>
                </a:solidFill>
              </a:rPr>
              <a:t> </a:t>
            </a:r>
            <a:r>
              <a:rPr lang="pt-BR" sz="3000" b="1" dirty="0"/>
              <a:t>são aqueles que não podem ser afastados da sucessão pela simples vontade do falecido.</a:t>
            </a:r>
          </a:p>
          <a:p>
            <a:pPr algn="just">
              <a:lnSpc>
                <a:spcPct val="100000"/>
              </a:lnSpc>
              <a:buNone/>
              <a:defRPr/>
            </a:pPr>
            <a:endParaRPr lang="pt-BR" sz="3000" b="1" dirty="0"/>
          </a:p>
          <a:p>
            <a:pPr algn="just">
              <a:lnSpc>
                <a:spcPct val="100000"/>
              </a:lnSpc>
              <a:buNone/>
              <a:defRPr/>
            </a:pP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Art. 1845</a:t>
            </a:r>
            <a:r>
              <a:rPr lang="pt-BR" sz="3000" b="1" dirty="0">
                <a:solidFill>
                  <a:srgbClr val="FF0000"/>
                </a:solidFill>
              </a:rPr>
              <a:t> </a:t>
            </a:r>
            <a:r>
              <a:rPr lang="pt-BR" sz="3000" b="1" dirty="0"/>
              <a:t>– São herdeiros necessários os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descendentes</a:t>
            </a:r>
            <a:r>
              <a:rPr lang="pt-BR" sz="3000" b="1" dirty="0"/>
              <a:t>, os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ascendentes</a:t>
            </a:r>
            <a:r>
              <a:rPr lang="pt-BR" sz="3000" b="1" dirty="0">
                <a:solidFill>
                  <a:srgbClr val="FF0000"/>
                </a:solidFill>
              </a:rPr>
              <a:t> </a:t>
            </a:r>
            <a:r>
              <a:rPr lang="pt-BR" sz="3000" b="1" dirty="0"/>
              <a:t>e o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cônjuge</a:t>
            </a:r>
            <a:r>
              <a:rPr lang="pt-BR" sz="3000" b="1" dirty="0"/>
              <a:t> </a:t>
            </a:r>
            <a:r>
              <a:rPr lang="pt-BR" sz="3000" b="1" dirty="0">
                <a:solidFill>
                  <a:srgbClr val="002060"/>
                </a:solidFill>
              </a:rPr>
              <a:t>(</a:t>
            </a:r>
            <a:r>
              <a:rPr lang="pt-BR" sz="3000" b="1" dirty="0">
                <a:solidFill>
                  <a:srgbClr val="FF0000"/>
                </a:solidFill>
              </a:rPr>
              <a:t>ou o companheiro </a:t>
            </a:r>
            <a:r>
              <a:rPr lang="pt-BR" sz="3000" b="1" dirty="0">
                <a:solidFill>
                  <a:srgbClr val="002060"/>
                </a:solidFill>
              </a:rPr>
              <a:t>– </a:t>
            </a:r>
            <a:r>
              <a:rPr lang="pt-BR" sz="3000" b="1" u="sng" dirty="0">
                <a:solidFill>
                  <a:srgbClr val="002060"/>
                </a:solidFill>
              </a:rPr>
              <a:t>depois do paradigmático julgamento do RE n. 878.694-MG, pelo STF – relatoria do Min. Luis Roberto Barroso, em maio de 2017</a:t>
            </a:r>
            <a:r>
              <a:rPr lang="pt-BR" sz="3000" b="1" dirty="0">
                <a:solidFill>
                  <a:srgbClr val="002060"/>
                </a:solidFill>
              </a:rPr>
              <a:t>)</a:t>
            </a:r>
            <a:endParaRPr lang="pt-BR" sz="3000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364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3DC3CF-D70A-35AF-C77A-2E2E35948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Herdeiros legítimos e testamentários. Legatários</a:t>
            </a:r>
            <a:r>
              <a:rPr lang="pt-BR" sz="4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4E94F10-5813-06EE-AFE6-9CC3DF80F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>
                <a:solidFill>
                  <a:srgbClr val="FF0000"/>
                </a:solidFill>
              </a:rPr>
              <a:t>Herdeiros legítimos</a:t>
            </a:r>
            <a:r>
              <a:rPr lang="pt-BR" dirty="0"/>
              <a:t>: são os sucessores eleitos pela lei, por meio da ordem de vocação hereditária (art. 1.829 CC).</a:t>
            </a:r>
          </a:p>
          <a:p>
            <a:pPr lvl="1"/>
            <a:r>
              <a:rPr lang="pt-BR" sz="2500" dirty="0">
                <a:solidFill>
                  <a:srgbClr val="FF0000"/>
                </a:solidFill>
              </a:rPr>
              <a:t>Herdeiro necessário</a:t>
            </a:r>
            <a:r>
              <a:rPr lang="pt-BR" sz="2500" dirty="0"/>
              <a:t>: é(são) o(s) sucessor(es) legítimo(s) para os quais se reserva, obrigatoriamente, 50% do acervo (minimamente)</a:t>
            </a:r>
          </a:p>
          <a:p>
            <a:pPr lvl="1"/>
            <a:r>
              <a:rPr lang="pt-BR" sz="2500" dirty="0">
                <a:solidFill>
                  <a:srgbClr val="FF0000"/>
                </a:solidFill>
              </a:rPr>
              <a:t>Herdeiros facultativos</a:t>
            </a:r>
            <a:r>
              <a:rPr lang="pt-BR" sz="2500" dirty="0"/>
              <a:t>: são os colaterais até o 4º grau, que podem ser privados da herança, desde que o testador não os contemple em seu testamento.</a:t>
            </a:r>
          </a:p>
          <a:p>
            <a:r>
              <a:rPr lang="pt-BR" dirty="0">
                <a:solidFill>
                  <a:srgbClr val="FF0000"/>
                </a:solidFill>
              </a:rPr>
              <a:t>Herdeiros testamentários (ou instituídos)</a:t>
            </a:r>
            <a:r>
              <a:rPr lang="pt-BR" dirty="0"/>
              <a:t>: são os indicados como beneficiários da herança por disposição de última vontade (testamento) do autor da herança.</a:t>
            </a:r>
          </a:p>
          <a:p>
            <a:r>
              <a:rPr lang="pt-BR" dirty="0">
                <a:solidFill>
                  <a:srgbClr val="FF0000"/>
                </a:solidFill>
              </a:rPr>
              <a:t>Legatários</a:t>
            </a:r>
            <a:r>
              <a:rPr lang="pt-BR" dirty="0"/>
              <a:t>: são os instituídos por testamento para receber determinado bem, certo </a:t>
            </a:r>
            <a:r>
              <a:rPr lang="pt-BR"/>
              <a:t>e individualizado.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8278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Herdar por cabeça e herdar por estirpe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Clr>
                <a:schemeClr val="hlink"/>
              </a:buClr>
              <a:buNone/>
              <a:defRPr/>
            </a:pPr>
            <a:r>
              <a:rPr lang="pt-BR" b="1" dirty="0"/>
              <a:t>Os descendentes chamados a herdar podem ser de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graus diversos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(1º grau e 2º grau, por exemplo). </a:t>
            </a:r>
          </a:p>
          <a:p>
            <a:pPr marL="0" indent="0" algn="just">
              <a:lnSpc>
                <a:spcPct val="100000"/>
              </a:lnSpc>
              <a:buClr>
                <a:schemeClr val="hlink"/>
              </a:buClr>
              <a:buNone/>
              <a:defRPr/>
            </a:pPr>
            <a:r>
              <a:rPr lang="pt-BR" b="1" dirty="0"/>
              <a:t>Nessa hipótese, a sucessão se dará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</a:t>
            </a:r>
            <a:r>
              <a:rPr lang="pt-BR" b="1" u="sng" dirty="0">
                <a:solidFill>
                  <a:srgbClr val="FF0000"/>
                </a:solidFill>
              </a:rPr>
              <a:t>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cabeça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e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estirpe</a:t>
            </a:r>
            <a:r>
              <a:rPr lang="pt-BR" b="1" dirty="0"/>
              <a:t>.</a:t>
            </a:r>
          </a:p>
          <a:p>
            <a:pPr algn="just">
              <a:lnSpc>
                <a:spcPct val="100000"/>
              </a:lnSpc>
              <a:buClr>
                <a:schemeClr val="hlink"/>
              </a:buClr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cabeça (ou por direito próprio)</a:t>
            </a:r>
            <a:r>
              <a:rPr lang="pt-BR" b="1" dirty="0"/>
              <a:t>: aqueles que herdam pela sua própria vez de chamamento (</a:t>
            </a:r>
            <a:r>
              <a:rPr lang="pt-BR" b="1" dirty="0" err="1"/>
              <a:t>ex</a:t>
            </a:r>
            <a:r>
              <a:rPr lang="pt-BR" b="1" dirty="0"/>
              <a:t>: os filhos -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1º grau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– chamados a herdar)</a:t>
            </a:r>
          </a:p>
          <a:p>
            <a:pPr algn="just">
              <a:lnSpc>
                <a:spcPct val="100000"/>
              </a:lnSpc>
              <a:buClr>
                <a:schemeClr val="hlink"/>
              </a:buClr>
              <a:defRPr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estirpe (ou por direito de representação)</a:t>
            </a:r>
            <a:r>
              <a:rPr lang="pt-BR" b="1" dirty="0"/>
              <a:t>: aqueles que são chamados a herdar em lugar de descendente do autor da herança que antes deste tenha falecido (</a:t>
            </a:r>
            <a:r>
              <a:rPr lang="pt-BR" b="1" dirty="0" err="1"/>
              <a:t>ex</a:t>
            </a:r>
            <a:r>
              <a:rPr lang="pt-BR" b="1" dirty="0"/>
              <a:t>: os netos –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2º grau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– filhos do filho pré-morto).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559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de Representação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55423"/>
            <a:ext cx="10515600" cy="4621540"/>
          </a:xfrm>
        </p:spPr>
        <p:txBody>
          <a:bodyPr>
            <a:normAutofit/>
          </a:bodyPr>
          <a:lstStyle/>
          <a:p>
            <a:r>
              <a:rPr lang="pt-BR" b="1" dirty="0"/>
              <a:t>Pelo direito de representação um herdeiro substitui outro (pré-morto), por força de convocação realizada pela lei. Essa categoria gera a chamada </a:t>
            </a:r>
            <a:r>
              <a:rPr lang="pt-BR" b="1" dirty="0">
                <a:solidFill>
                  <a:srgbClr val="FF0000"/>
                </a:solidFill>
              </a:rPr>
              <a:t>sucessão por estirpe</a:t>
            </a:r>
            <a:r>
              <a:rPr lang="pt-BR" b="1" dirty="0"/>
              <a:t>.</a:t>
            </a:r>
          </a:p>
          <a:p>
            <a:r>
              <a:rPr lang="pt-BR" b="1" dirty="0"/>
              <a:t>São duas as situações em que o direito de representação se dá:</a:t>
            </a:r>
          </a:p>
          <a:p>
            <a:pPr lvl="1"/>
            <a:r>
              <a:rPr lang="pt-BR" b="1" dirty="0"/>
              <a:t>Representação na linha reta descendente (art.1.852 CC). </a:t>
            </a:r>
            <a:r>
              <a:rPr lang="pt-BR" b="1" u="sng" dirty="0">
                <a:solidFill>
                  <a:srgbClr val="FF0000"/>
                </a:solidFill>
              </a:rPr>
              <a:t>Atenção</a:t>
            </a:r>
            <a:r>
              <a:rPr lang="pt-BR" b="1" dirty="0"/>
              <a:t>: não há direito de representação na linha reta ascendente.</a:t>
            </a:r>
          </a:p>
          <a:p>
            <a:pPr lvl="1"/>
            <a:r>
              <a:rPr lang="pt-BR" b="1" dirty="0"/>
              <a:t>Representação na linha colateral ou transversal (art. 1.853 CC) – somente em favor de </a:t>
            </a:r>
            <a:r>
              <a:rPr lang="pt-BR" b="1" dirty="0">
                <a:solidFill>
                  <a:srgbClr val="FF0000"/>
                </a:solidFill>
              </a:rPr>
              <a:t>filhos de irmão pré-morto do falecido</a:t>
            </a:r>
            <a:r>
              <a:rPr lang="pt-BR" b="1" dirty="0"/>
              <a:t>, quando com irmãos deste concorrerem. </a:t>
            </a:r>
          </a:p>
          <a:p>
            <a:r>
              <a:rPr lang="pt-BR" b="1" dirty="0"/>
              <a:t>Os representantes só herdam o que o representado herdaria, se vivo fosse (art. 1.854 CC).</a:t>
            </a:r>
          </a:p>
        </p:txBody>
      </p:sp>
    </p:spTree>
    <p:extLst>
      <p:ext uri="{BB962C8B-B14F-4D97-AF65-F5344CB8AC3E}">
        <p14:creationId xmlns:p14="http://schemas.microsoft.com/office/powerpoint/2010/main" val="308226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Não se deve confundir meação com a herança!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70000"/>
              </a:lnSpc>
              <a:buNone/>
              <a:defRPr/>
            </a:pPr>
            <a:r>
              <a:rPr lang="pt-BR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endParaRPr lang="pt-BR" sz="1200" b="1" dirty="0"/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Meação</a:t>
            </a:r>
            <a:r>
              <a:rPr lang="pt-BR" b="1" dirty="0">
                <a:solidFill>
                  <a:schemeClr val="hlink"/>
                </a:solidFill>
              </a:rPr>
              <a:t> </a:t>
            </a:r>
            <a:r>
              <a:rPr lang="pt-BR" b="1" dirty="0"/>
              <a:t>é o direito de cada sócio da sociedade conjugal, consistente na metade dos bens que integram o patrimônio comum do casal. Esta metade ideal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já pertencia a cada um deles</a:t>
            </a:r>
            <a:r>
              <a:rPr lang="pt-BR" b="1" dirty="0"/>
              <a:t>, mesmo antes do falecimento do autor da herança. A metade que pertencia ao sobrevivente continua lhe pertencendo (mas não por força do deferimento sucessório).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endParaRPr lang="pt-BR" sz="1200" b="1" dirty="0"/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Herança</a:t>
            </a:r>
            <a:r>
              <a:rPr lang="pt-BR" b="1" dirty="0"/>
              <a:t> é o patrimônio deixado pelo falecido. Pode consistir na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meação que lhe pertencia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em vida,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somada a outros bens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(particulares) que não integravam o patrimônio comum.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200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D4CADD-71C3-6ED6-3D52-E6575754B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ED9B0A8-3C49-1CA6-D11E-32DAE557C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03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0718" y="1485900"/>
            <a:ext cx="11128664" cy="4925291"/>
          </a:xfrm>
        </p:spPr>
        <p:txBody>
          <a:bodyPr>
            <a:noAutofit/>
          </a:bodyPr>
          <a:lstStyle/>
          <a:p>
            <a:pPr marL="0" indent="0" algn="just" eaLnBrk="0" fontAlgn="base" hangingPunct="0">
              <a:buNone/>
            </a:pPr>
            <a:r>
              <a:rPr lang="pt-BR" sz="2700" b="1" dirty="0">
                <a:solidFill>
                  <a:srgbClr val="FF0000"/>
                </a:solidFill>
              </a:rPr>
              <a:t>George </a:t>
            </a:r>
            <a:r>
              <a:rPr lang="pt-BR" sz="2700" b="1" dirty="0" err="1">
                <a:solidFill>
                  <a:srgbClr val="FF0000"/>
                </a:solidFill>
              </a:rPr>
              <a:t>Santayana</a:t>
            </a:r>
            <a:r>
              <a:rPr lang="pt-BR" sz="2700" b="1" dirty="0"/>
              <a:t>: “Ao nos dar a memória, a natureza revelou-nos uma verdade amarga e de outro modo inimaginável: a verdade sobre a imortalidade e a morte”.</a:t>
            </a:r>
          </a:p>
          <a:p>
            <a:pPr marL="0" indent="0" algn="just">
              <a:buNone/>
            </a:pPr>
            <a:endParaRPr lang="pt-BR" sz="1200" b="1" dirty="0"/>
          </a:p>
          <a:p>
            <a:pPr marL="0" indent="0" algn="just" fontAlgn="base">
              <a:buNone/>
            </a:pPr>
            <a:r>
              <a:rPr lang="pt-BR" sz="2700" b="1" dirty="0">
                <a:solidFill>
                  <a:srgbClr val="FF0000"/>
                </a:solidFill>
              </a:rPr>
              <a:t>Direito das Sucessões </a:t>
            </a:r>
            <a:r>
              <a:rPr lang="pt-BR" sz="2700" b="1" dirty="0"/>
              <a:t>cuida da transmissão da titularidade de direitos e obrigações que compunham o acervo de quem falece. </a:t>
            </a:r>
          </a:p>
          <a:p>
            <a:pPr marL="0" indent="0" algn="just" fontAlgn="base">
              <a:buNone/>
            </a:pPr>
            <a:endParaRPr lang="pt-BR" sz="1200" b="1" dirty="0"/>
          </a:p>
          <a:p>
            <a:pPr marL="0" indent="0" algn="just" fontAlgn="base">
              <a:buNone/>
            </a:pPr>
            <a:r>
              <a:rPr lang="pt-BR" sz="2700" b="1" dirty="0">
                <a:solidFill>
                  <a:srgbClr val="FF0000"/>
                </a:solidFill>
              </a:rPr>
              <a:t>Luiz Paulo Vieira de Carvalho </a:t>
            </a:r>
            <a:r>
              <a:rPr lang="pt-BR" sz="2700" b="1" dirty="0"/>
              <a:t>(</a:t>
            </a:r>
            <a:r>
              <a:rPr lang="pt-BR" sz="2700" b="1" i="1" dirty="0"/>
              <a:t>Direito das Sucessões</a:t>
            </a:r>
            <a:r>
              <a:rPr lang="pt-BR" sz="2700" b="1" dirty="0"/>
              <a:t>, São Paulo, Editora Atlas, 2014, p. 18): “Direito das Sucessões é o ramo do Direito Civil, obviamente permeado por valores e princípios constitucionais, que tem por objetivo principal estudar e regulamentar a destinação do patrimônio da pessoa física ou natural em decorrência de sua morte, momento em que se indaga qual o patrimônio transferível e quem são as pessoas que o recolherão. ”</a:t>
            </a:r>
          </a:p>
          <a:p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203613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1FEA0B-21D9-691A-36C3-173D38F0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55048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do Direito Sucessório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EAA85DF-CFFE-3DBA-7592-038985E35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9736"/>
            <a:ext cx="10515600" cy="3977227"/>
          </a:xfrm>
        </p:spPr>
        <p:txBody>
          <a:bodyPr>
            <a:normAutofit lnSpcReduction="10000"/>
          </a:bodyPr>
          <a:lstStyle/>
          <a:p>
            <a:pPr lvl="1"/>
            <a:endParaRPr lang="pt-BR" dirty="0"/>
          </a:p>
          <a:p>
            <a:pPr algn="just"/>
            <a:r>
              <a:rPr lang="pt-BR" dirty="0">
                <a:solidFill>
                  <a:srgbClr val="FF0000"/>
                </a:solidFill>
              </a:rPr>
              <a:t>Início da socialização das pessoas</a:t>
            </a:r>
            <a:r>
              <a:rPr lang="pt-BR" dirty="0"/>
              <a:t>: propriedade coletiva; ausência da transmissão sucessória.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Individualização da propriedade</a:t>
            </a:r>
            <a:r>
              <a:rPr lang="pt-BR" dirty="0"/>
              <a:t>: a pessoa passa a ser titular de seu patrimônio; sucessão hereditária ganha espaço.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Possibilidade de transmissão em razão da morte</a:t>
            </a:r>
            <a:r>
              <a:rPr lang="pt-BR" dirty="0"/>
              <a:t>: relevante função social da propriedade; estímulo à poupança; dedicação pessoal no progresso econômico.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CF, art. 5º, XXII </a:t>
            </a:r>
            <a:r>
              <a:rPr lang="pt-BR" dirty="0"/>
              <a:t>– é garantido o direito à herança.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156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341E62-878B-B736-56F6-D9BBA12F0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93FFFB1-332C-FB8B-6553-F768EBADC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Pessoa falecida</a:t>
            </a:r>
            <a:r>
              <a:rPr lang="pt-BR" dirty="0"/>
              <a:t>: autor da herança, falecido, morto, </a:t>
            </a:r>
            <a:r>
              <a:rPr lang="pt-BR" i="1" dirty="0"/>
              <a:t>de cujus.</a:t>
            </a:r>
          </a:p>
          <a:p>
            <a:r>
              <a:rPr lang="pt-BR" dirty="0">
                <a:solidFill>
                  <a:srgbClr val="FF0000"/>
                </a:solidFill>
              </a:rPr>
              <a:t>Pessoa a quem se transmite os bens do falecido</a:t>
            </a:r>
            <a:r>
              <a:rPr lang="pt-BR" dirty="0"/>
              <a:t>: herdeiro ou sucessor.</a:t>
            </a:r>
          </a:p>
          <a:p>
            <a:r>
              <a:rPr lang="pt-BR" dirty="0">
                <a:solidFill>
                  <a:srgbClr val="FF0000"/>
                </a:solidFill>
              </a:rPr>
              <a:t>Conjunto de bens deixados por aquele que falece</a:t>
            </a:r>
            <a:r>
              <a:rPr lang="pt-BR" dirty="0"/>
              <a:t>: herança, acervo hereditário, </a:t>
            </a:r>
            <a:r>
              <a:rPr lang="pt-BR" dirty="0" err="1"/>
              <a:t>monte-mór</a:t>
            </a:r>
            <a:r>
              <a:rPr lang="pt-BR" dirty="0"/>
              <a:t>, monte partível, espólio.</a:t>
            </a:r>
          </a:p>
          <a:p>
            <a:r>
              <a:rPr lang="pt-BR" dirty="0">
                <a:solidFill>
                  <a:srgbClr val="FF0000"/>
                </a:solidFill>
              </a:rPr>
              <a:t>Parcela da herança destinada ao(s) sucessor(es)</a:t>
            </a:r>
            <a:r>
              <a:rPr lang="pt-BR" dirty="0"/>
              <a:t>: quinhão hereditário, quota parte, quota hereditária.</a:t>
            </a:r>
          </a:p>
          <a:p>
            <a:r>
              <a:rPr lang="pt-BR" dirty="0">
                <a:solidFill>
                  <a:srgbClr val="FF0000"/>
                </a:solidFill>
              </a:rPr>
              <a:t>Vocação hereditária</a:t>
            </a:r>
            <a:r>
              <a:rPr lang="pt-BR" dirty="0"/>
              <a:t>: chamada para herdar.</a:t>
            </a:r>
          </a:p>
          <a:p>
            <a:r>
              <a:rPr lang="pt-BR" dirty="0"/>
              <a:t>Inventário: processo judicial ou extrajudicial pelo qual se promove a transmissão da herança.</a:t>
            </a:r>
          </a:p>
        </p:txBody>
      </p:sp>
    </p:spTree>
    <p:extLst>
      <p:ext uri="{BB962C8B-B14F-4D97-AF65-F5344CB8AC3E}">
        <p14:creationId xmlns:p14="http://schemas.microsoft.com/office/powerpoint/2010/main" val="276080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SUCESSÃO EM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8547"/>
          </a:xfrm>
        </p:spPr>
        <p:txBody>
          <a:bodyPr>
            <a:normAutofit fontScale="85000" lnSpcReduction="10000"/>
          </a:bodyPr>
          <a:lstStyle/>
          <a:p>
            <a:pPr marL="0" indent="0" algn="ctr" eaLnBrk="0" fontAlgn="base" hangingPunct="0">
              <a:buNone/>
            </a:pPr>
            <a:r>
              <a:rPr lang="pt-BR" sz="4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Livro V da Parte Especial do Código Civil:</a:t>
            </a:r>
            <a:endParaRPr lang="pt-BR" sz="4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 eaLnBrk="0" fontAlgn="base" hangingPunct="0">
              <a:buNone/>
            </a:pPr>
            <a:endParaRPr lang="pt-BR" sz="3000" dirty="0"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</a:endParaRPr>
          </a:p>
          <a:p>
            <a:pPr lvl="0" algn="just" eaLnBrk="0" fontAlgn="base" hangingPunct="0"/>
            <a:r>
              <a:rPr lang="pt-BR" sz="30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Sucessão em geral </a:t>
            </a:r>
            <a:r>
              <a:rPr lang="pt-BR" sz="3000" b="1" dirty="0"/>
              <a:t>– normas gerais especialmente quanto à transmissão, à aceitação, à renúncia, à petição da herança e os excluídos da herança. </a:t>
            </a:r>
          </a:p>
          <a:p>
            <a:pPr lvl="0" algn="just" eaLnBrk="0" fontAlgn="base" hangingPunct="0"/>
            <a:r>
              <a:rPr lang="pt-BR" sz="30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Sucessão Legítima </a:t>
            </a:r>
            <a:r>
              <a:rPr lang="pt-BR" sz="3000" b="1" dirty="0"/>
              <a:t>– sucessão que se opera por lei, </a:t>
            </a:r>
            <a:r>
              <a:rPr lang="pt-BR" sz="3000" b="1" i="1" dirty="0" err="1"/>
              <a:t>ab</a:t>
            </a:r>
            <a:r>
              <a:rPr lang="pt-BR" sz="3000" b="1" i="1" dirty="0"/>
              <a:t> intestato</a:t>
            </a:r>
            <a:r>
              <a:rPr lang="pt-BR" sz="3000" b="1" dirty="0"/>
              <a:t>, conforme a ordem da vocação hereditária e outras regras.</a:t>
            </a:r>
          </a:p>
          <a:p>
            <a:pPr lvl="0" algn="just"/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Sucessão testamentária </a:t>
            </a:r>
            <a:r>
              <a:rPr lang="pt-BR" sz="3000" b="1" dirty="0"/>
              <a:t>– sobre as regras relativas à transmissão que se opera por ato de última vontade (testamento).</a:t>
            </a:r>
          </a:p>
          <a:p>
            <a:pPr lvl="0" algn="just"/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Inventário e partilha </a:t>
            </a:r>
            <a:r>
              <a:rPr lang="pt-BR" sz="3000" b="1" dirty="0"/>
              <a:t>– normas sobre o processo judicial não contencioso ou pelo procedimento extrajudicial, por meio </a:t>
            </a:r>
            <a:r>
              <a:rPr lang="pt-BR" sz="3000" b="1"/>
              <a:t>dos quais </a:t>
            </a:r>
            <a:r>
              <a:rPr lang="pt-BR" sz="3000" b="1" dirty="0"/>
              <a:t>se efetua a divisão dos bens entre os herdeiros, além de normas sobre colações e sonegados.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279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Abertura da Sucessão. 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Abertura da sucessão</a:t>
            </a:r>
            <a:r>
              <a:rPr lang="pt-BR" b="1" dirty="0"/>
              <a:t>: “é a ocorrência indiscutível da morte da pessoa física, de modo a gerar a transmissão da titularidade dos bens que deixou e a responsabilidade pelo pagamento das dívidas que contraiu em vida e ainda não solveu.”  (Paulo Lôbo)</a:t>
            </a:r>
          </a:p>
          <a:p>
            <a:pPr algn="just"/>
            <a:r>
              <a:rPr lang="pt-BR" b="1" dirty="0"/>
              <a:t>O morto é o “</a:t>
            </a:r>
            <a:r>
              <a:rPr lang="pt-BR" b="1" dirty="0">
                <a:solidFill>
                  <a:srgbClr val="FF0000"/>
                </a:solidFill>
              </a:rPr>
              <a:t>autor da herança</a:t>
            </a:r>
            <a:r>
              <a:rPr lang="pt-BR" b="1" dirty="0"/>
              <a:t>”.</a:t>
            </a:r>
          </a:p>
          <a:p>
            <a:pPr algn="just"/>
            <a:r>
              <a:rPr lang="pt-BR" b="1" dirty="0"/>
              <a:t>A morte é fato jurídico em sentido estrito. A morte faz com que o ser humano deixe de ser pessoa e, por consequência, desapareça a titularidade sobre seu patrimônio.</a:t>
            </a:r>
          </a:p>
          <a:p>
            <a:pPr algn="just"/>
            <a:r>
              <a:rPr lang="pt-BR" b="1" dirty="0"/>
              <a:t>A finitude da pessoa é parte de sua condição humana.</a:t>
            </a:r>
          </a:p>
        </p:txBody>
      </p:sp>
    </p:spTree>
    <p:extLst>
      <p:ext uri="{BB962C8B-B14F-4D97-AF65-F5344CB8AC3E}">
        <p14:creationId xmlns:p14="http://schemas.microsoft.com/office/powerpoint/2010/main" val="82975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Morte real e morte presumida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Morte real: </a:t>
            </a:r>
            <a:r>
              <a:rPr lang="pt-BR" b="1" dirty="0"/>
              <a:t>a Organização Mundial da Saúde caracteriza a morte como a </a:t>
            </a:r>
            <a:r>
              <a:rPr lang="pt-BR" b="1" dirty="0">
                <a:solidFill>
                  <a:srgbClr val="FF0000"/>
                </a:solidFill>
              </a:rPr>
              <a:t>cessação completa e irreversível das funções cerebrais</a:t>
            </a:r>
            <a:r>
              <a:rPr lang="pt-BR" b="1" dirty="0"/>
              <a:t>, provocada pela perda de contato entre cérebro e o restante do organismo, a incapacidade muscular, a parada espontânea da respiração, o colapso da pressão sanguínea. Ocorre a morte da pessoa, mesmo sem parada cardiorrespiratória do corpo.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Morte presumida: </a:t>
            </a:r>
            <a:r>
              <a:rPr lang="pt-BR" b="1" dirty="0"/>
              <a:t>se dá em virtude da </a:t>
            </a:r>
            <a:r>
              <a:rPr lang="pt-BR" b="1" dirty="0">
                <a:solidFill>
                  <a:srgbClr val="FF0000"/>
                </a:solidFill>
              </a:rPr>
              <a:t>ausência</a:t>
            </a:r>
            <a:r>
              <a:rPr lang="pt-BR" b="1" dirty="0"/>
              <a:t>, tendo por efeito a abertura da sucessão.  Ausência é o desconhecimento, por longo período de tempo, do paradeiro de uma pessoa, por seus parentes e conhecidos, constatado pela demorada interrupção de informações.</a:t>
            </a:r>
          </a:p>
        </p:txBody>
      </p:sp>
    </p:spTree>
    <p:extLst>
      <p:ext uri="{BB962C8B-B14F-4D97-AF65-F5344CB8AC3E}">
        <p14:creationId xmlns:p14="http://schemas.microsoft.com/office/powerpoint/2010/main" val="391404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39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COMORIÊNCIA.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44336"/>
            <a:ext cx="10515600" cy="503959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t-BR" b="1" dirty="0"/>
              <a:t>Art. 8º CC – </a:t>
            </a:r>
            <a:r>
              <a:rPr lang="pt-BR" b="1" i="1" dirty="0">
                <a:solidFill>
                  <a:srgbClr val="FF0000"/>
                </a:solidFill>
              </a:rPr>
              <a:t>Se dois ou mais indivíduos falecerem na mesma ocasião, não se podendo averiguar se algum dos </a:t>
            </a:r>
            <a:r>
              <a:rPr lang="pt-BR" b="1" i="1" dirty="0" err="1">
                <a:solidFill>
                  <a:srgbClr val="FF0000"/>
                </a:solidFill>
              </a:rPr>
              <a:t>comorientes</a:t>
            </a:r>
            <a:r>
              <a:rPr lang="pt-BR" b="1" i="1" dirty="0">
                <a:solidFill>
                  <a:srgbClr val="FF0000"/>
                </a:solidFill>
              </a:rPr>
              <a:t> precedeu aos outros, presumir-se-ão simultaneamente mortos.</a:t>
            </a:r>
          </a:p>
          <a:p>
            <a:pPr lvl="0" algn="just"/>
            <a:r>
              <a:rPr lang="pt-BR" b="1" dirty="0"/>
              <a:t>O preceito não exige que a morte tenha ocorrido no mesmo lugar, mas sim que tenha se dado </a:t>
            </a:r>
            <a:r>
              <a:rPr lang="pt-BR" b="1" u="sng" dirty="0"/>
              <a:t>ao mesmo tempo</a:t>
            </a:r>
            <a:r>
              <a:rPr lang="pt-BR" b="1" dirty="0"/>
              <a:t>.</a:t>
            </a:r>
          </a:p>
          <a:p>
            <a:pPr lvl="0" algn="just"/>
            <a:r>
              <a:rPr lang="pt-BR" b="1" dirty="0"/>
              <a:t>Interessa quando os </a:t>
            </a:r>
            <a:r>
              <a:rPr lang="pt-BR" b="1" dirty="0" err="1"/>
              <a:t>comorientes</a:t>
            </a:r>
            <a:r>
              <a:rPr lang="pt-BR" b="1" dirty="0"/>
              <a:t> são sucessores entre si, apenas, porque </a:t>
            </a:r>
            <a:r>
              <a:rPr lang="pt-BR" b="1" u="sng" dirty="0">
                <a:solidFill>
                  <a:srgbClr val="0000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</a:t>
            </a:r>
            <a:r>
              <a:rPr lang="pt-BR" b="1" u="sng" dirty="0" err="1">
                <a:solidFill>
                  <a:srgbClr val="0000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comorientes</a:t>
            </a:r>
            <a:r>
              <a:rPr lang="pt-BR" b="1" u="sng" dirty="0">
                <a:solidFill>
                  <a:srgbClr val="0000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não se dá a transmissão sucessória</a:t>
            </a:r>
            <a:r>
              <a:rPr lang="pt-BR" b="1" dirty="0"/>
              <a:t>.</a:t>
            </a:r>
          </a:p>
          <a:p>
            <a:pPr lvl="0" algn="just"/>
            <a:r>
              <a:rPr lang="pt-BR" b="1" dirty="0"/>
              <a:t>“Não podendo afirmar com absoluta certeza, em face da prova dos autos, a </a:t>
            </a:r>
            <a:r>
              <a:rPr lang="pt-BR" b="1" dirty="0" err="1"/>
              <a:t>premoriência</a:t>
            </a:r>
            <a:r>
              <a:rPr lang="pt-BR" b="1" dirty="0"/>
              <a:t> de uma das vítimas de acidente em que veículo é abalroado e vem a explodir em seguida, deve ser mantida a presunção de </a:t>
            </a:r>
            <a:r>
              <a:rPr lang="pt-BR" b="1" dirty="0" err="1"/>
              <a:t>comoriência</a:t>
            </a:r>
            <a:r>
              <a:rPr lang="pt-BR" b="1" dirty="0"/>
              <a:t>” – TJMG, Acórdão 1.0137.06.900006-5/001, 5ª Câmara Cível, Carlos Chagas, Rel. Des. Cláudio Renato dos Santos Costa, j. 09.11.2006, DJMG 1º.12.2006.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256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CÓDIGO CIVIL - Artigos 1.784 a 1.844.</a:t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Sucessão hereditária </a:t>
            </a:r>
            <a:r>
              <a:rPr lang="pt-BR" b="1" i="1" dirty="0"/>
              <a:t>(causa mortis)</a:t>
            </a:r>
            <a:r>
              <a:rPr lang="pt-BR" b="1" dirty="0"/>
              <a:t>: Transmissão imediata da herança, logo que aberta a sucessão,  aos herdeiros legítimos e testamentários (</a:t>
            </a:r>
            <a:r>
              <a:rPr lang="pt-BR" b="1" i="1" dirty="0" err="1"/>
              <a:t>droit</a:t>
            </a:r>
            <a:r>
              <a:rPr lang="pt-BR" b="1" i="1" dirty="0"/>
              <a:t> de </a:t>
            </a:r>
            <a:r>
              <a:rPr lang="pt-BR" b="1" i="1" dirty="0" err="1"/>
              <a:t>saisine</a:t>
            </a:r>
            <a:r>
              <a:rPr lang="pt-BR" b="1" i="1" dirty="0"/>
              <a:t>)</a:t>
            </a:r>
            <a:r>
              <a:rPr lang="pt-BR" b="1" dirty="0"/>
              <a:t> – art. 1.784.</a:t>
            </a:r>
          </a:p>
          <a:p>
            <a:pPr marL="0" indent="0" algn="just">
              <a:buNone/>
            </a:pPr>
            <a:endParaRPr lang="pt-BR" b="1" dirty="0"/>
          </a:p>
          <a:p>
            <a:pPr algn="just" fontAlgn="base"/>
            <a:r>
              <a:rPr lang="pt-BR" b="1" dirty="0" err="1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Droit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pt-BR" b="1" dirty="0" err="1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saisine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pt-BR" b="1" dirty="0"/>
              <a:t>origem do chamado </a:t>
            </a:r>
            <a:r>
              <a:rPr lang="pt-BR" b="1" i="1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droit</a:t>
            </a:r>
            <a:r>
              <a:rPr lang="pt-BR" b="1" i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pt-BR" b="1" i="1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saisine</a:t>
            </a:r>
            <a:r>
              <a:rPr lang="pt-BR" b="1" i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pt-BR" b="1" i="1" dirty="0"/>
              <a:t>– </a:t>
            </a:r>
            <a:r>
              <a:rPr lang="pt-BR" b="1" dirty="0"/>
              <a:t>ou princípio de </a:t>
            </a:r>
            <a:r>
              <a:rPr lang="pt-BR" b="1" i="1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saisine</a:t>
            </a:r>
            <a:r>
              <a:rPr lang="pt-BR" b="1" i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pt-BR" b="1" i="1" dirty="0"/>
              <a:t> </a:t>
            </a:r>
            <a:r>
              <a:rPr lang="pt-BR" b="1" dirty="0"/>
              <a:t>:</a:t>
            </a:r>
            <a:r>
              <a:rPr lang="pt-BR" b="1" i="1" dirty="0"/>
              <a:t> </a:t>
            </a:r>
            <a:r>
              <a:rPr lang="pt-BR" b="1" dirty="0"/>
              <a:t>nem mesmo a morte pode interromper ou nulificar o direito de propriedade, pois o domínio e a posse dos bens de alguém imediatamente transmitem-se aos herdeiros.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16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</TotalTime>
  <Words>1502</Words>
  <Application>Microsoft Office PowerPoint</Application>
  <PresentationFormat>Personalizar</PresentationFormat>
  <Paragraphs>98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Sucessão Legítima. Ordem da vocação hereditária. Herdeiros necessários e direito de representação.  </vt:lpstr>
      <vt:lpstr>INTRODUÇÃO </vt:lpstr>
      <vt:lpstr>Fundamento do Direito Sucessório</vt:lpstr>
      <vt:lpstr>Terminologia</vt:lpstr>
      <vt:lpstr>SUCESSÃO EM GERAL</vt:lpstr>
      <vt:lpstr>Abertura da Sucessão.  </vt:lpstr>
      <vt:lpstr>Morte real e morte presumida</vt:lpstr>
      <vt:lpstr>COMORIÊNCIA.</vt:lpstr>
      <vt:lpstr>CÓDIGO CIVIL - Artigos 1.784 a 1.844. </vt:lpstr>
      <vt:lpstr>PERFIL DO DIREITO SUCESSÓRIO:  transmissão da titularidade de direitos e obrigações que compunham o acervo de quem falece.</vt:lpstr>
      <vt:lpstr>Sucessão legítima e ordem da vocação hereditária</vt:lpstr>
      <vt:lpstr>Parentalidade consanguínea</vt:lpstr>
      <vt:lpstr>Herdeiros necessários</vt:lpstr>
      <vt:lpstr>Herdeiros legítimos e testamentários. Legatários.</vt:lpstr>
      <vt:lpstr>Herdar por cabeça e herdar por estirpe</vt:lpstr>
      <vt:lpstr>Direito de Representação</vt:lpstr>
      <vt:lpstr>Não se deve confundir meação com a herança!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Sucessão Legítima. Ordem da vocação hereditária. Herdeiros necessários e direito de representação. Excluídos da sucessão. Sucessão no casamento e na união estável.</dc:title>
  <dc:creator>Giselda</dc:creator>
  <cp:lastModifiedBy>Romualdo Baptista dos Santos</cp:lastModifiedBy>
  <cp:revision>24</cp:revision>
  <dcterms:created xsi:type="dcterms:W3CDTF">2017-09-06T16:59:58Z</dcterms:created>
  <dcterms:modified xsi:type="dcterms:W3CDTF">2023-05-18T14:23:11Z</dcterms:modified>
</cp:coreProperties>
</file>