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07AF7-4477-4BA6-85DD-B55B9A3C8FAC}" type="datetimeFigureOut">
              <a:rPr lang="pt-BR" smtClean="0"/>
              <a:pPr/>
              <a:t>23/05/2022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8DF23-361D-4B03-8764-B50D5F2A66E4}"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6A8DF23-361D-4B03-8764-B50D5F2A66E4}" type="slidenum">
              <a:rPr lang="pt-BR" smtClean="0"/>
              <a:pPr/>
              <a:t>34</a:t>
            </a:fld>
            <a:endParaRPr lang="pt-BR"/>
          </a:p>
        </p:txBody>
      </p:sp>
    </p:spTree>
    <p:extLst>
      <p:ext uri="{BB962C8B-B14F-4D97-AF65-F5344CB8AC3E}">
        <p14:creationId xmlns:p14="http://schemas.microsoft.com/office/powerpoint/2010/main" val="391822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7FCFCAC7-F8A7-4968-93D8-14CBD510CE36}" type="datetime1">
              <a:rPr lang="pt-BR" smtClean="0"/>
              <a:pPr/>
              <a:t>23/05/2022</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7E7BDC16-1385-4F9C-82E3-9D29116EF87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553B586-E6BB-439B-B5F6-CBBE49205A55}" type="datetime1">
              <a:rPr lang="pt-BR" smtClean="0"/>
              <a:pPr/>
              <a:t>23/05/2022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658896B-0099-4E11-8671-965D977EF41E}" type="datetime1">
              <a:rPr lang="pt-BR" smtClean="0"/>
              <a:pPr/>
              <a:t>23/05/2022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31F9D3C2-3786-4A26-A329-4FBD398F9CA1}" type="datetime1">
              <a:rPr lang="pt-BR" smtClean="0"/>
              <a:pPr/>
              <a:t>23/05/2022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033E5653-286F-4249-8BDB-CE968EFD9B0F}" type="datetime1">
              <a:rPr lang="pt-BR" smtClean="0"/>
              <a:pPr/>
              <a:t>23/05/2022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7BDC16-1385-4F9C-82E3-9D29116EF87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DB6F366B-A6DB-4708-9F2A-6F6551AD31B4}" type="datetime1">
              <a:rPr lang="pt-BR" smtClean="0"/>
              <a:pPr/>
              <a:t>23/05/2022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F22FB236-6CA5-463F-A8B6-AD7C1A3783B2}" type="datetime1">
              <a:rPr lang="pt-BR" smtClean="0"/>
              <a:pPr/>
              <a:t>23/05/2022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02EB55E6-CB49-4991-B60D-03BB1DD50FDA}" type="datetime1">
              <a:rPr lang="pt-BR" smtClean="0"/>
              <a:pPr/>
              <a:t>23/05/2022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7CD0BA5-CAD0-4D31-9AF5-E39867B6CABF}" type="datetime1">
              <a:rPr lang="pt-BR" smtClean="0"/>
              <a:pPr/>
              <a:t>23/05/2022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ED821FA-0B70-4E26-876B-A80E4BD39809}" type="datetime1">
              <a:rPr lang="pt-BR" smtClean="0"/>
              <a:pPr/>
              <a:t>23/05/2022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7BDC16-1385-4F9C-82E3-9D29116EF87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0A7F7E4-A065-4DAD-B6FB-88C27BC93785}" type="datetime1">
              <a:rPr lang="pt-BR" smtClean="0"/>
              <a:pPr/>
              <a:t>23/05/2022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7E7BDC16-1385-4F9C-82E3-9D29116EF87D}"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E095CC-80A2-44B2-B397-ED366391B71B}" type="datetime1">
              <a:rPr lang="pt-BR" smtClean="0"/>
              <a:pPr/>
              <a:t>23/05/2022</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7BDC16-1385-4F9C-82E3-9D29116EF87D}"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História Econômica da América Latina	</a:t>
            </a:r>
          </a:p>
        </p:txBody>
      </p:sp>
      <p:sp>
        <p:nvSpPr>
          <p:cNvPr id="3" name="Subtítulo 2"/>
          <p:cNvSpPr>
            <a:spLocks noGrp="1"/>
          </p:cNvSpPr>
          <p:nvPr>
            <p:ph type="subTitle" idx="1"/>
          </p:nvPr>
        </p:nvSpPr>
        <p:spPr/>
        <p:txBody>
          <a:bodyPr/>
          <a:lstStyle/>
          <a:p>
            <a:r>
              <a:rPr lang="pt-BR" dirty="0" err="1"/>
              <a:t>Bértola</a:t>
            </a:r>
            <a:r>
              <a:rPr lang="pt-BR" dirty="0"/>
              <a:t> e </a:t>
            </a:r>
            <a:r>
              <a:rPr lang="pt-BR" dirty="0" err="1"/>
              <a:t>Ocampo</a:t>
            </a: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a:t>
            </a:fld>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Sob o </a:t>
            </a:r>
            <a:r>
              <a:rPr lang="pt-BR" dirty="0" err="1"/>
              <a:t>pto</a:t>
            </a:r>
            <a:r>
              <a:rPr lang="pt-BR" dirty="0"/>
              <a:t> de vista sócio-produtivo</a:t>
            </a:r>
          </a:p>
        </p:txBody>
      </p:sp>
      <p:sp>
        <p:nvSpPr>
          <p:cNvPr id="3" name="Espaço Reservado para Conteúdo 2"/>
          <p:cNvSpPr>
            <a:spLocks noGrp="1"/>
          </p:cNvSpPr>
          <p:nvPr>
            <p:ph idx="1"/>
          </p:nvPr>
        </p:nvSpPr>
        <p:spPr/>
        <p:txBody>
          <a:bodyPr/>
          <a:lstStyle/>
          <a:p>
            <a:r>
              <a:rPr lang="pt-BR" dirty="0"/>
              <a:t>1) os países dominados pelo complexo “</a:t>
            </a:r>
            <a:r>
              <a:rPr lang="pt-BR" i="1" dirty="0" err="1"/>
              <a:t>hacienda</a:t>
            </a:r>
            <a:r>
              <a:rPr lang="pt-BR" i="1" dirty="0"/>
              <a:t>”</a:t>
            </a:r>
            <a:r>
              <a:rPr lang="pt-BR" dirty="0"/>
              <a:t>,</a:t>
            </a:r>
            <a:br>
              <a:rPr lang="pt-BR" dirty="0"/>
            </a:br>
            <a:r>
              <a:rPr lang="pt-BR" dirty="0"/>
              <a:t>comunidade indígena e mineração em sociedades indo-européias; </a:t>
            </a:r>
            <a:br>
              <a:rPr lang="pt-BR" dirty="0"/>
            </a:br>
            <a:r>
              <a:rPr lang="pt-BR" dirty="0"/>
              <a:t>2) o complexo dominado pelas fazendas tropicais em sociedades afro-americanas; </a:t>
            </a:r>
          </a:p>
          <a:p>
            <a:r>
              <a:rPr lang="pt-BR" dirty="0"/>
              <a:t>3) o complexo de sociedades </a:t>
            </a:r>
            <a:r>
              <a:rPr lang="pt-BR" dirty="0" err="1"/>
              <a:t>euroamericanas</a:t>
            </a:r>
            <a:r>
              <a:rPr lang="pt-BR" dirty="0"/>
              <a:t> dedicadas à produção agrícola de clima temperado ou à mineração.</a:t>
            </a:r>
            <a:br>
              <a:rPr lang="pt-BR" dirty="0"/>
            </a:b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10</a:t>
            </a:fld>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142976" y="671821"/>
            <a:ext cx="7569586" cy="6186179"/>
          </a:xfrm>
          <a:prstGeom prst="rect">
            <a:avLst/>
          </a:prstGeom>
          <a:noFill/>
          <a:ln w="9525">
            <a:noFill/>
            <a:miter lim="800000"/>
            <a:headEnd/>
            <a:tailEnd/>
          </a:ln>
          <a:effectLst/>
        </p:spPr>
      </p:pic>
      <p:sp>
        <p:nvSpPr>
          <p:cNvPr id="5" name="Espaço Reservado para Número de Slide 4"/>
          <p:cNvSpPr>
            <a:spLocks noGrp="1"/>
          </p:cNvSpPr>
          <p:nvPr>
            <p:ph type="sldNum" sz="quarter" idx="12"/>
          </p:nvPr>
        </p:nvSpPr>
        <p:spPr/>
        <p:txBody>
          <a:bodyPr/>
          <a:lstStyle/>
          <a:p>
            <a:fld id="{7E7BDC16-1385-4F9C-82E3-9D29116EF87D}" type="slidenum">
              <a:rPr lang="pt-BR" smtClean="0"/>
              <a:pPr/>
              <a:t>11</a:t>
            </a:fld>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Observações a partir da tabela</a:t>
            </a:r>
          </a:p>
        </p:txBody>
      </p:sp>
      <p:sp>
        <p:nvSpPr>
          <p:cNvPr id="3" name="Espaço Reservado para Conteúdo 2"/>
          <p:cNvSpPr>
            <a:spLocks noGrp="1"/>
          </p:cNvSpPr>
          <p:nvPr>
            <p:ph idx="1"/>
          </p:nvPr>
        </p:nvSpPr>
        <p:spPr/>
        <p:txBody>
          <a:bodyPr/>
          <a:lstStyle/>
          <a:p>
            <a:r>
              <a:rPr lang="pt-BR" dirty="0"/>
              <a:t>Da Independência até 1913, ocorre um significativo aumento das disparidades entre os países latino-americanos, expressas no coeficiente de variação dos níveis de renda per capita. </a:t>
            </a:r>
          </a:p>
          <a:p>
            <a:r>
              <a:rPr lang="pt-BR" dirty="0"/>
              <a:t>Entre 1913 e 1990, a tendência muda e verifica-se um importante processo de convergência, que se reverte parcialmente a partir de 1990.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12</a:t>
            </a:fld>
            <a:endParaRPr 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653210"/>
          </a:xfrm>
        </p:spPr>
        <p:txBody>
          <a:bodyPr>
            <a:normAutofit fontScale="90000"/>
          </a:bodyPr>
          <a:lstStyle/>
          <a:p>
            <a:pPr algn="ctr"/>
            <a:r>
              <a:rPr lang="pt-BR" dirty="0"/>
              <a:t>Volatilidade</a:t>
            </a:r>
          </a:p>
        </p:txBody>
      </p:sp>
      <p:sp>
        <p:nvSpPr>
          <p:cNvPr id="3" name="Espaço Reservado para Conteúdo 2"/>
          <p:cNvSpPr>
            <a:spLocks noGrp="1"/>
          </p:cNvSpPr>
          <p:nvPr>
            <p:ph idx="1"/>
          </p:nvPr>
        </p:nvSpPr>
        <p:spPr>
          <a:xfrm>
            <a:off x="457200" y="1428736"/>
            <a:ext cx="8229600" cy="4895864"/>
          </a:xfrm>
        </p:spPr>
        <p:txBody>
          <a:bodyPr>
            <a:normAutofit fontScale="55000" lnSpcReduction="20000"/>
          </a:bodyPr>
          <a:lstStyle/>
          <a:p>
            <a:r>
              <a:rPr lang="pt-BR" sz="3800" dirty="0">
                <a:cs typeface="Arial" pitchFamily="34" charset="0"/>
              </a:rPr>
              <a:t>Países da América Latina </a:t>
            </a:r>
            <a:r>
              <a:rPr lang="pt-BR" sz="3800" dirty="0">
                <a:latin typeface="Calibri"/>
                <a:cs typeface="Calibri"/>
              </a:rPr>
              <a:t>→</a:t>
            </a:r>
            <a:r>
              <a:rPr lang="pt-BR" sz="3800" dirty="0">
                <a:cs typeface="Arial" pitchFamily="34" charset="0"/>
              </a:rPr>
              <a:t> crescimento acelerado </a:t>
            </a:r>
            <a:r>
              <a:rPr lang="pt-BR" sz="3800" dirty="0">
                <a:latin typeface="Calibri"/>
                <a:cs typeface="Calibri"/>
              </a:rPr>
              <a:t>→</a:t>
            </a:r>
            <a:r>
              <a:rPr lang="pt-BR" sz="3800" dirty="0">
                <a:cs typeface="Arial" pitchFamily="34" charset="0"/>
              </a:rPr>
              <a:t> alcançaram níveis de renda per capita relativamente altos em determinados períodos mas não conseguiram sustentar esse crescimento;</a:t>
            </a:r>
          </a:p>
          <a:p>
            <a:endParaRPr lang="pt-BR" sz="3800" dirty="0">
              <a:cs typeface="Arial" pitchFamily="34" charset="0"/>
            </a:endParaRPr>
          </a:p>
          <a:p>
            <a:r>
              <a:rPr lang="pt-BR" sz="3800" dirty="0">
                <a:cs typeface="Arial" pitchFamily="34" charset="0"/>
              </a:rPr>
              <a:t>A volatilidade do crescimento econômico também foi uma característica destacada das economias latino-americanas;</a:t>
            </a:r>
          </a:p>
          <a:p>
            <a:endParaRPr lang="pt-BR" sz="3800" dirty="0">
              <a:cs typeface="Arial" pitchFamily="34" charset="0"/>
            </a:endParaRPr>
          </a:p>
          <a:p>
            <a:r>
              <a:rPr lang="pt-BR" sz="3800" dirty="0">
                <a:cs typeface="Arial" pitchFamily="34" charset="0"/>
              </a:rPr>
              <a:t>Alguns elementos que contribuem: termos de estabilidade social, das empresas, das instituições, da política e das possibilidades de planejamento de investimento de médio e longo prazos. </a:t>
            </a:r>
            <a:br>
              <a:rPr lang="pt-BR" sz="3800" dirty="0">
                <a:latin typeface="Arial" pitchFamily="34" charset="0"/>
                <a:cs typeface="Arial" pitchFamily="34" charset="0"/>
              </a:rPr>
            </a:br>
            <a:r>
              <a:rPr lang="pt-BR" sz="3800" b="1" dirty="0">
                <a:latin typeface="Arial" pitchFamily="34" charset="0"/>
                <a:cs typeface="Arial" pitchFamily="34" charset="0"/>
              </a:rPr>
              <a:t>V</a:t>
            </a:r>
            <a:r>
              <a:rPr lang="pt-BR" sz="3800" b="1" dirty="0"/>
              <a:t>olatilidade latino-americana </a:t>
            </a:r>
            <a:r>
              <a:rPr lang="pt-BR" sz="3800" b="1" dirty="0">
                <a:latin typeface="Calibri"/>
                <a:cs typeface="Calibri"/>
              </a:rPr>
              <a:t>↔</a:t>
            </a:r>
            <a:r>
              <a:rPr lang="pt-BR" sz="3800" b="1" dirty="0"/>
              <a:t> forma de inserção na economia internacional.</a:t>
            </a:r>
          </a:p>
          <a:p>
            <a:endParaRPr lang="pt-BR" sz="3800" dirty="0"/>
          </a:p>
          <a:p>
            <a:br>
              <a:rPr lang="pt-BR" sz="3300" dirty="0"/>
            </a:br>
            <a:br>
              <a:rPr lang="pt-BR" dirty="0"/>
            </a:br>
            <a:br>
              <a:rPr lang="pt-BR" dirty="0"/>
            </a:b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13</a:t>
            </a:fld>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714356"/>
            <a:ext cx="8229600" cy="785818"/>
          </a:xfrm>
        </p:spPr>
        <p:txBody>
          <a:bodyPr>
            <a:normAutofit fontScale="90000"/>
          </a:bodyPr>
          <a:lstStyle/>
          <a:p>
            <a:r>
              <a:rPr lang="pt-BR" dirty="0"/>
              <a:t>Volatilidade</a:t>
            </a:r>
          </a:p>
        </p:txBody>
      </p:sp>
      <p:sp>
        <p:nvSpPr>
          <p:cNvPr id="3" name="Espaço Reservado para Conteúdo 2"/>
          <p:cNvSpPr>
            <a:spLocks noGrp="1"/>
          </p:cNvSpPr>
          <p:nvPr>
            <p:ph idx="1"/>
          </p:nvPr>
        </p:nvSpPr>
        <p:spPr>
          <a:xfrm>
            <a:off x="457200" y="1571612"/>
            <a:ext cx="8229600" cy="4752988"/>
          </a:xfrm>
        </p:spPr>
        <p:txBody>
          <a:bodyPr>
            <a:normAutofit fontScale="55000" lnSpcReduction="20000"/>
          </a:bodyPr>
          <a:lstStyle/>
          <a:p>
            <a:r>
              <a:rPr lang="pt-BR" sz="2800" dirty="0"/>
              <a:t> </a:t>
            </a:r>
            <a:r>
              <a:rPr lang="pt-BR" sz="3600" dirty="0"/>
              <a:t>Após a </a:t>
            </a:r>
            <a:r>
              <a:rPr lang="pt-BR" sz="3600" b="1" dirty="0"/>
              <a:t>Revolução Industrial</a:t>
            </a:r>
            <a:r>
              <a:rPr lang="pt-BR" sz="3600" dirty="0"/>
              <a:t>: </a:t>
            </a:r>
          </a:p>
          <a:p>
            <a:r>
              <a:rPr lang="pt-BR" sz="3600" dirty="0"/>
              <a:t>Países industrializados desenvolveram um perfil de especialização e de inserção baseados na sua dotação de bens de capital. </a:t>
            </a:r>
          </a:p>
          <a:p>
            <a:r>
              <a:rPr lang="pt-BR" sz="3600" dirty="0"/>
              <a:t>Países asiáticos contaram com abundância de mão de obra. </a:t>
            </a:r>
          </a:p>
          <a:p>
            <a:r>
              <a:rPr lang="pt-BR" sz="3600" dirty="0"/>
              <a:t>Países latino-americanos basearam sua inserção internacional principalmente em seus recursos naturais. </a:t>
            </a:r>
          </a:p>
          <a:p>
            <a:r>
              <a:rPr lang="pt-BR" sz="3600" b="1" dirty="0"/>
              <a:t>Fluxos de capitais para a AL  tiveram um caráter pró-cíclico</a:t>
            </a:r>
            <a:r>
              <a:rPr lang="pt-BR" sz="3600" dirty="0"/>
              <a:t>. </a:t>
            </a:r>
          </a:p>
          <a:p>
            <a:r>
              <a:rPr lang="pt-BR" sz="3600" b="1" dirty="0"/>
              <a:t>Penalizados pela intensidade das crises  financeiras mundiais</a:t>
            </a:r>
          </a:p>
          <a:p>
            <a:endParaRPr lang="pt-BR" sz="3600" b="1" dirty="0"/>
          </a:p>
          <a:p>
            <a:r>
              <a:rPr lang="pt-BR" sz="3600" dirty="0"/>
              <a:t>Fortes desvalorizações  </a:t>
            </a:r>
            <a:r>
              <a:rPr lang="pt-BR" sz="3600" dirty="0">
                <a:latin typeface="Calibri"/>
                <a:cs typeface="Calibri"/>
              </a:rPr>
              <a:t>→ </a:t>
            </a:r>
            <a:r>
              <a:rPr lang="pt-BR" sz="3600" dirty="0"/>
              <a:t>associadas a crises de balanço de pagamentos </a:t>
            </a:r>
            <a:r>
              <a:rPr lang="pt-BR" sz="3600" dirty="0">
                <a:latin typeface="Calibri"/>
                <a:cs typeface="Calibri"/>
              </a:rPr>
              <a:t>→ </a:t>
            </a:r>
            <a:r>
              <a:rPr lang="pt-BR" sz="3600" dirty="0"/>
              <a:t>freqüentes desde a Primeira Guerra Mundial (crises entre 1950 e 1960)</a:t>
            </a:r>
          </a:p>
          <a:p>
            <a:endParaRPr lang="pt-BR" sz="3600" dirty="0"/>
          </a:p>
          <a:p>
            <a:r>
              <a:rPr lang="pt-BR" sz="3600" dirty="0"/>
              <a:t>Crises bancárias ocorrem durante as décadas de 1970 a 1980 </a:t>
            </a:r>
            <a:br>
              <a:rPr lang="pt-BR" sz="1600" dirty="0"/>
            </a:br>
            <a:br>
              <a:rPr lang="pt-BR" sz="2400" dirty="0"/>
            </a:br>
            <a:br>
              <a:rPr lang="pt-BR" dirty="0"/>
            </a:b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14</a:t>
            </a:fld>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E7BDC16-1385-4F9C-82E3-9D29116EF87D}" type="slidenum">
              <a:rPr lang="pt-BR" smtClean="0"/>
              <a:pPr/>
              <a:t>15</a:t>
            </a:fld>
            <a:endParaRPr lang="pt-BR"/>
          </a:p>
        </p:txBody>
      </p:sp>
      <p:pic>
        <p:nvPicPr>
          <p:cNvPr id="3074" name="Picture 2"/>
          <p:cNvPicPr>
            <a:picLocks noGrp="1" noChangeAspect="1" noChangeArrowheads="1"/>
          </p:cNvPicPr>
          <p:nvPr>
            <p:ph idx="1"/>
          </p:nvPr>
        </p:nvPicPr>
        <p:blipFill>
          <a:blip r:embed="rId2"/>
          <a:srcRect/>
          <a:stretch>
            <a:fillRect/>
          </a:stretch>
        </p:blipFill>
        <p:spPr bwMode="auto">
          <a:xfrm>
            <a:off x="1000100" y="797200"/>
            <a:ext cx="7215238" cy="6060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Volatilidade e Inserção Mundial</a:t>
            </a:r>
          </a:p>
        </p:txBody>
      </p:sp>
      <p:sp>
        <p:nvSpPr>
          <p:cNvPr id="3" name="Espaço Reservado para Conteúdo 2"/>
          <p:cNvSpPr>
            <a:spLocks noGrp="1"/>
          </p:cNvSpPr>
          <p:nvPr>
            <p:ph idx="1"/>
          </p:nvPr>
        </p:nvSpPr>
        <p:spPr/>
        <p:txBody>
          <a:bodyPr/>
          <a:lstStyle/>
          <a:p>
            <a:r>
              <a:rPr lang="pt-BR" dirty="0"/>
              <a:t>AL </a:t>
            </a:r>
            <a:r>
              <a:rPr lang="pt-BR" dirty="0">
                <a:latin typeface="Calibri"/>
                <a:cs typeface="Calibri"/>
              </a:rPr>
              <a:t>→ flutuações em geral são maiores que a do seu mundo relevante (crises em geral mais intensas) → flutuações nos termos de troca acentuam a intensidade das crises na AL</a:t>
            </a:r>
          </a:p>
          <a:p>
            <a:endParaRPr lang="pt-BR" dirty="0">
              <a:latin typeface="Calibri"/>
              <a:cs typeface="Calibri"/>
            </a:endParaRPr>
          </a:p>
          <a:p>
            <a:r>
              <a:rPr lang="pt-BR" dirty="0">
                <a:latin typeface="Calibri"/>
                <a:cs typeface="Calibri"/>
              </a:rPr>
              <a:t>Visão estruturalista → persistência no padrão de inserção internacional → dinâmica exportadora AL → falta de dinamismo na região AL</a:t>
            </a: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16</a:t>
            </a:fld>
            <a:endParaRPr lang="pt-B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E7BDC16-1385-4F9C-82E3-9D29116EF87D}" type="slidenum">
              <a:rPr lang="pt-BR" smtClean="0"/>
              <a:pPr/>
              <a:t>17</a:t>
            </a:fld>
            <a:endParaRPr lang="pt-BR"/>
          </a:p>
        </p:txBody>
      </p:sp>
      <p:pic>
        <p:nvPicPr>
          <p:cNvPr id="1026" name="Picture 2"/>
          <p:cNvPicPr>
            <a:picLocks noGrp="1" noChangeAspect="1" noChangeArrowheads="1"/>
          </p:cNvPicPr>
          <p:nvPr>
            <p:ph idx="1"/>
          </p:nvPr>
        </p:nvPicPr>
        <p:blipFill>
          <a:blip r:embed="rId2"/>
          <a:srcRect/>
          <a:stretch>
            <a:fillRect/>
          </a:stretch>
        </p:blipFill>
        <p:spPr bwMode="auto">
          <a:xfrm>
            <a:off x="857224" y="985873"/>
            <a:ext cx="7358114" cy="562609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867524"/>
          </a:xfrm>
        </p:spPr>
        <p:txBody>
          <a:bodyPr/>
          <a:lstStyle/>
          <a:p>
            <a:r>
              <a:rPr lang="pt-BR" dirty="0"/>
              <a:t>Inserção e termos de troca</a:t>
            </a:r>
          </a:p>
        </p:txBody>
      </p:sp>
      <p:sp>
        <p:nvSpPr>
          <p:cNvPr id="3" name="Espaço Reservado para Conteúdo 2"/>
          <p:cNvSpPr>
            <a:spLocks noGrp="1"/>
          </p:cNvSpPr>
          <p:nvPr>
            <p:ph idx="1"/>
          </p:nvPr>
        </p:nvSpPr>
        <p:spPr>
          <a:xfrm>
            <a:off x="457200" y="1714488"/>
            <a:ext cx="8229600" cy="4610112"/>
          </a:xfrm>
        </p:spPr>
        <p:txBody>
          <a:bodyPr>
            <a:normAutofit fontScale="47500" lnSpcReduction="20000"/>
          </a:bodyPr>
          <a:lstStyle/>
          <a:p>
            <a:r>
              <a:rPr lang="pt-BR" sz="3800" dirty="0"/>
              <a:t>A teoria </a:t>
            </a:r>
            <a:r>
              <a:rPr lang="pt-BR" sz="3800" dirty="0" err="1"/>
              <a:t>cepalina</a:t>
            </a:r>
            <a:r>
              <a:rPr lang="pt-BR" sz="3800" dirty="0"/>
              <a:t> sobre o desenvolvimento relativo dos países latino-americanos, ou entre o centro e a periferia, não se baseia principalmente na deterioração dos termos de troca, mas sim nas tendências dos déficits da balança comercial.</a:t>
            </a:r>
          </a:p>
          <a:p>
            <a:pPr>
              <a:buNone/>
            </a:pPr>
            <a:endParaRPr lang="pt-BR" sz="3800" dirty="0"/>
          </a:p>
          <a:p>
            <a:r>
              <a:rPr lang="pt-BR" sz="3800" dirty="0"/>
              <a:t>Problema básico dos países primário-exportadores  </a:t>
            </a:r>
            <a:r>
              <a:rPr lang="pt-BR" sz="3800" dirty="0">
                <a:cs typeface="Calibri"/>
              </a:rPr>
              <a:t>→</a:t>
            </a:r>
            <a:r>
              <a:rPr lang="pt-BR" sz="3800" dirty="0"/>
              <a:t> enfrentam uma elasticidade-renda da demanda das importações ainda maior do que a de suas exportações (</a:t>
            </a:r>
            <a:r>
              <a:rPr lang="pt-BR" sz="3800" dirty="0" err="1"/>
              <a:t>Prebisch</a:t>
            </a:r>
            <a:r>
              <a:rPr lang="pt-BR" sz="3800" dirty="0"/>
              <a:t>, Singer)</a:t>
            </a:r>
          </a:p>
          <a:p>
            <a:endParaRPr lang="pt-BR" sz="3800" dirty="0"/>
          </a:p>
          <a:p>
            <a:r>
              <a:rPr lang="pt-BR" sz="3800" dirty="0"/>
              <a:t>“O desenvolvimento econômico supõe um processo de mudança estrutural e que a insuficiência de tal mudança gera uma tendência permanente ao déficit da balança comercial e um processo de crescimento marcado por fases de expansão e de ajuste “ (</a:t>
            </a:r>
            <a:r>
              <a:rPr lang="pt-BR" sz="3800" dirty="0" err="1"/>
              <a:t>Bértola</a:t>
            </a:r>
            <a:r>
              <a:rPr lang="pt-BR" sz="3800" dirty="0"/>
              <a:t> e </a:t>
            </a:r>
            <a:r>
              <a:rPr lang="pt-BR" sz="3800" dirty="0" err="1"/>
              <a:t>Ocampo</a:t>
            </a:r>
            <a:r>
              <a:rPr lang="pt-BR" sz="3800" dirty="0"/>
              <a:t>)</a:t>
            </a:r>
            <a:br>
              <a:rPr lang="pt-BR" sz="3800" dirty="0"/>
            </a:br>
            <a:r>
              <a:rPr lang="pt-BR" sz="3800" dirty="0"/>
              <a:t> </a:t>
            </a:r>
            <a:br>
              <a:rPr lang="pt-BR" sz="3600" dirty="0"/>
            </a:br>
            <a:endParaRPr lang="pt-BR" sz="3600" dirty="0"/>
          </a:p>
          <a:p>
            <a:pPr>
              <a:buNone/>
            </a:pPr>
            <a:br>
              <a:rPr lang="pt-BR" dirty="0"/>
            </a:br>
            <a:r>
              <a:rPr lang="pt-BR" dirty="0"/>
              <a:t>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18</a:t>
            </a:fld>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e meio ambiente</a:t>
            </a:r>
          </a:p>
        </p:txBody>
      </p:sp>
      <p:sp>
        <p:nvSpPr>
          <p:cNvPr id="3" name="Espaço Reservado para Conteúdo 2"/>
          <p:cNvSpPr>
            <a:spLocks noGrp="1"/>
          </p:cNvSpPr>
          <p:nvPr>
            <p:ph idx="1"/>
          </p:nvPr>
        </p:nvSpPr>
        <p:spPr/>
        <p:txBody>
          <a:bodyPr>
            <a:normAutofit/>
          </a:bodyPr>
          <a:lstStyle/>
          <a:p>
            <a:r>
              <a:rPr lang="pt-BR" dirty="0"/>
              <a:t>Como assinala </a:t>
            </a:r>
            <a:r>
              <a:rPr lang="pt-BR" dirty="0" err="1"/>
              <a:t>Orihuela</a:t>
            </a:r>
            <a:r>
              <a:rPr lang="pt-BR" dirty="0"/>
              <a:t> (2010), a etnografia eurocêntrica do Século XIX, quando ocasionalmente olhava com simpatia para a população indígena das Américas, considerava-a como selvagens em estado natural, similar à natureza em que viviam. Em todo caso, a população nativa podia constituir um obstáculo para a apropriação da natureza por parte da civilização.</a:t>
            </a:r>
          </a:p>
          <a:p>
            <a:r>
              <a:rPr lang="pt-BR" dirty="0"/>
              <a:t>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19</a:t>
            </a:fld>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dirty="0"/>
              <a:t>A história econômica da América Latina é uma história de desenvolvimento: tanto sua população como o produto por habitante mostraram acentuado crescimento.</a:t>
            </a:r>
          </a:p>
          <a:p>
            <a:r>
              <a:rPr lang="pt-BR" dirty="0"/>
              <a:t>História de vicissitudes: econômica, institucional, mudanças nos modelos de desenvolvimento</a:t>
            </a:r>
          </a:p>
          <a:p>
            <a:r>
              <a:rPr lang="pt-BR" dirty="0"/>
              <a:t>História de desigualdade dentro de cada país</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a:t>
            </a:fld>
            <a:endParaRPr 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e meio ambiente</a:t>
            </a:r>
          </a:p>
        </p:txBody>
      </p:sp>
      <p:sp>
        <p:nvSpPr>
          <p:cNvPr id="3" name="Espaço Reservado para Conteúdo 2"/>
          <p:cNvSpPr>
            <a:spLocks noGrp="1"/>
          </p:cNvSpPr>
          <p:nvPr>
            <p:ph idx="1"/>
          </p:nvPr>
        </p:nvSpPr>
        <p:spPr/>
        <p:txBody>
          <a:bodyPr>
            <a:normAutofit fontScale="92500" lnSpcReduction="10000"/>
          </a:bodyPr>
          <a:lstStyle/>
          <a:p>
            <a:r>
              <a:rPr lang="pt-BR" b="1" dirty="0"/>
              <a:t>Etapa do desenvolvimento primário-exportador </a:t>
            </a:r>
            <a:r>
              <a:rPr lang="pt-BR" dirty="0">
                <a:latin typeface="Calibri"/>
                <a:cs typeface="Calibri"/>
              </a:rPr>
              <a:t>→</a:t>
            </a:r>
            <a:r>
              <a:rPr lang="pt-BR" dirty="0"/>
              <a:t>  espaço geográfico transformado pela expansão das lavouras de exportação </a:t>
            </a:r>
            <a:r>
              <a:rPr lang="pt-BR" dirty="0">
                <a:latin typeface="Calibri"/>
                <a:cs typeface="Calibri"/>
              </a:rPr>
              <a:t>→</a:t>
            </a:r>
            <a:r>
              <a:rPr lang="pt-BR" dirty="0"/>
              <a:t>desmatamento de amplas áreas </a:t>
            </a:r>
            <a:r>
              <a:rPr lang="pt-BR" dirty="0">
                <a:latin typeface="Calibri"/>
                <a:cs typeface="Calibri"/>
              </a:rPr>
              <a:t>→</a:t>
            </a:r>
            <a:r>
              <a:rPr lang="pt-BR" dirty="0"/>
              <a:t> construção de cidades </a:t>
            </a:r>
            <a:r>
              <a:rPr lang="pt-BR" dirty="0">
                <a:latin typeface="Calibri"/>
                <a:cs typeface="Calibri"/>
              </a:rPr>
              <a:t>→</a:t>
            </a:r>
            <a:r>
              <a:rPr lang="pt-BR" dirty="0"/>
              <a:t> desenvolvimento de ferrovias e caminhos </a:t>
            </a:r>
            <a:r>
              <a:rPr lang="pt-BR" dirty="0">
                <a:latin typeface="Calibri"/>
                <a:cs typeface="Calibri"/>
              </a:rPr>
              <a:t>→</a:t>
            </a:r>
            <a:r>
              <a:rPr lang="pt-BR" dirty="0"/>
              <a:t>a ampliação e diversificação das atividades de mineração </a:t>
            </a:r>
            <a:r>
              <a:rPr lang="pt-BR" dirty="0">
                <a:latin typeface="Calibri"/>
                <a:cs typeface="Calibri"/>
              </a:rPr>
              <a:t>→</a:t>
            </a:r>
            <a:r>
              <a:rPr lang="pt-BR" dirty="0"/>
              <a:t>exploração de novas regiões </a:t>
            </a:r>
            <a:br>
              <a:rPr lang="pt-BR" dirty="0"/>
            </a:br>
            <a:r>
              <a:rPr lang="pt-BR" b="1" dirty="0"/>
              <a:t>Período da industrialização dirigida pelo Estado </a:t>
            </a:r>
            <a:r>
              <a:rPr lang="pt-BR" dirty="0">
                <a:latin typeface="Calibri"/>
                <a:cs typeface="Calibri"/>
              </a:rPr>
              <a:t>→</a:t>
            </a:r>
            <a:r>
              <a:rPr lang="pt-BR" dirty="0"/>
              <a:t> as principais transformações do espaço vieram com a urbanização, a industrialização e a difusão da eletrificação como insumo-chave da indústria, a construção de estradas e a forte expansão da fronteira agrícola.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20</a:t>
            </a:fld>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e meio ambiente</a:t>
            </a:r>
          </a:p>
        </p:txBody>
      </p:sp>
      <p:sp>
        <p:nvSpPr>
          <p:cNvPr id="3" name="Espaço Reservado para Conteúdo 2"/>
          <p:cNvSpPr>
            <a:spLocks noGrp="1"/>
          </p:cNvSpPr>
          <p:nvPr>
            <p:ph idx="1"/>
          </p:nvPr>
        </p:nvSpPr>
        <p:spPr/>
        <p:txBody>
          <a:bodyPr/>
          <a:lstStyle/>
          <a:p>
            <a:r>
              <a:rPr lang="pt-BR" dirty="0"/>
              <a:t>As últimas décadas </a:t>
            </a:r>
            <a:r>
              <a:rPr lang="pt-BR" dirty="0">
                <a:cs typeface="Calibri"/>
              </a:rPr>
              <a:t>→ </a:t>
            </a:r>
            <a:r>
              <a:rPr lang="pt-BR" dirty="0"/>
              <a:t>forte expansão da indústria extrativa mineral. Ao mesmo tempo, o processo de urbanização </a:t>
            </a:r>
            <a:r>
              <a:rPr lang="pt-BR" dirty="0">
                <a:cs typeface="Calibri"/>
              </a:rPr>
              <a:t>→ </a:t>
            </a:r>
            <a:r>
              <a:rPr lang="pt-BR" dirty="0"/>
              <a:t>tem começado a refletir-se em uma excessiva aglomeração e contaminação ambiental. </a:t>
            </a:r>
          </a:p>
          <a:p>
            <a:r>
              <a:rPr lang="pt-BR" dirty="0"/>
              <a:t>Padrões de desenvolvimento </a:t>
            </a:r>
            <a:r>
              <a:rPr lang="pt-BR" dirty="0">
                <a:cs typeface="Calibri"/>
              </a:rPr>
              <a:t>→ pressão crescente sobre seus recursos naturais</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21</a:t>
            </a:fld>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Educação e capital humano</a:t>
            </a:r>
          </a:p>
        </p:txBody>
      </p:sp>
      <p:sp>
        <p:nvSpPr>
          <p:cNvPr id="3" name="Espaço Reservado para Conteúdo 2"/>
          <p:cNvSpPr>
            <a:spLocks noGrp="1"/>
          </p:cNvSpPr>
          <p:nvPr>
            <p:ph idx="1"/>
          </p:nvPr>
        </p:nvSpPr>
        <p:spPr/>
        <p:txBody>
          <a:bodyPr>
            <a:normAutofit fontScale="77500" lnSpcReduction="20000"/>
          </a:bodyPr>
          <a:lstStyle/>
          <a:p>
            <a:r>
              <a:rPr lang="pt-BR" i="1" dirty="0"/>
              <a:t>Educação</a:t>
            </a:r>
            <a:r>
              <a:rPr lang="pt-BR" i="1" dirty="0">
                <a:cs typeface="Calibri"/>
              </a:rPr>
              <a:t>→</a:t>
            </a:r>
            <a:r>
              <a:rPr lang="pt-BR" dirty="0"/>
              <a:t>  parte do desenvolvimento humano e da apropriação de capacidades. A AL em 2000 7,1 anos de educação enquanto a Europa 12,5 </a:t>
            </a:r>
            <a:r>
              <a:rPr lang="pt-BR" i="1" dirty="0">
                <a:cs typeface="Calibri"/>
              </a:rPr>
              <a:t>→ relativo sucesso visto que partiu de uma média de 1,5 (começo do </a:t>
            </a:r>
            <a:r>
              <a:rPr lang="pt-BR" i="1" dirty="0" err="1">
                <a:cs typeface="Calibri"/>
              </a:rPr>
              <a:t>sec</a:t>
            </a:r>
            <a:r>
              <a:rPr lang="pt-BR" i="1" dirty="0">
                <a:cs typeface="Calibri"/>
              </a:rPr>
              <a:t> XX)</a:t>
            </a:r>
          </a:p>
          <a:p>
            <a:pPr>
              <a:buNone/>
            </a:pPr>
            <a:endParaRPr lang="pt-BR" dirty="0"/>
          </a:p>
          <a:p>
            <a:r>
              <a:rPr lang="pt-BR" i="1" dirty="0"/>
              <a:t>Capital humano</a:t>
            </a:r>
            <a:r>
              <a:rPr lang="pt-BR" i="1" dirty="0">
                <a:cs typeface="Calibri"/>
              </a:rPr>
              <a:t> →</a:t>
            </a:r>
            <a:r>
              <a:rPr lang="pt-BR" dirty="0"/>
              <a:t> um componente da função de produção e determinante da competitividade de uma economia. </a:t>
            </a:r>
          </a:p>
          <a:p>
            <a:pPr>
              <a:buNone/>
            </a:pPr>
            <a:endParaRPr lang="pt-BR" dirty="0"/>
          </a:p>
          <a:p>
            <a:r>
              <a:rPr lang="pt-BR" dirty="0"/>
              <a:t>Provas do sistema PISA </a:t>
            </a:r>
            <a:r>
              <a:rPr lang="pt-BR" i="1" dirty="0">
                <a:cs typeface="Calibri"/>
              </a:rPr>
              <a:t>→ </a:t>
            </a:r>
            <a:r>
              <a:rPr lang="pt-BR" dirty="0"/>
              <a:t> países latino-americanos exibem desempenho inferior ao dos países desenvolvidos.</a:t>
            </a:r>
            <a:br>
              <a:rPr lang="pt-BR" dirty="0"/>
            </a:br>
            <a:r>
              <a:rPr lang="pt-BR" dirty="0" err="1"/>
              <a:t>Hanushek</a:t>
            </a:r>
            <a:r>
              <a:rPr lang="pt-BR" dirty="0"/>
              <a:t> y </a:t>
            </a:r>
            <a:r>
              <a:rPr lang="pt-BR" dirty="0" err="1"/>
              <a:t>Woessmann</a:t>
            </a:r>
            <a:r>
              <a:rPr lang="pt-BR" dirty="0"/>
              <a:t> (2009) mostram que os países latino-americanos ficaram abaixo da média nos testes internacionais de leitura, matemática e ciência realizados no início do século XXI </a:t>
            </a:r>
            <a:br>
              <a:rPr lang="pt-BR" dirty="0"/>
            </a:br>
            <a:r>
              <a:rPr lang="pt-BR" dirty="0"/>
              <a:t> </a:t>
            </a:r>
            <a:br>
              <a:rPr lang="pt-BR" dirty="0">
                <a:latin typeface="+mj-lt"/>
              </a:rPr>
            </a:br>
            <a:br>
              <a:rPr lang="pt-BR" dirty="0">
                <a:latin typeface="+mj-lt"/>
              </a:rPr>
            </a:br>
            <a:endParaRPr lang="pt-BR" dirty="0">
              <a:latin typeface="+mj-lt"/>
            </a:endParaRP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22</a:t>
            </a:fld>
            <a:endParaRPr lang="pt-B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E7BDC16-1385-4F9C-82E3-9D29116EF87D}" type="slidenum">
              <a:rPr lang="pt-BR" smtClean="0"/>
              <a:pPr/>
              <a:t>23</a:t>
            </a:fld>
            <a:endParaRPr lang="pt-BR"/>
          </a:p>
        </p:txBody>
      </p:sp>
      <p:pic>
        <p:nvPicPr>
          <p:cNvPr id="2050" name="Picture 2"/>
          <p:cNvPicPr>
            <a:picLocks noGrp="1" noChangeAspect="1" noChangeArrowheads="1"/>
          </p:cNvPicPr>
          <p:nvPr>
            <p:ph idx="1"/>
          </p:nvPr>
        </p:nvPicPr>
        <p:blipFill>
          <a:blip r:embed="rId2"/>
          <a:srcRect/>
          <a:stretch>
            <a:fillRect/>
          </a:stretch>
        </p:blipFill>
        <p:spPr bwMode="auto">
          <a:xfrm>
            <a:off x="596579" y="1142984"/>
            <a:ext cx="8096307" cy="485778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O moderno sistema educacional surge na América Latina vinculado a uma série de processos,</a:t>
            </a:r>
            <a:br>
              <a:rPr lang="pt-BR" dirty="0"/>
            </a:br>
            <a:r>
              <a:rPr lang="pt-BR" dirty="0"/>
              <a:t>entre os quais o mais importante é a criação dos Estados nacionais. </a:t>
            </a:r>
            <a:br>
              <a:rPr lang="pt-BR" dirty="0"/>
            </a:br>
            <a:endParaRPr lang="pt-BR" dirty="0"/>
          </a:p>
          <a:p>
            <a:r>
              <a:rPr lang="pt-BR" dirty="0"/>
              <a:t>Processos educacionais na AL </a:t>
            </a:r>
            <a:r>
              <a:rPr lang="pt-BR" dirty="0">
                <a:latin typeface="Calibri"/>
                <a:cs typeface="Calibri"/>
              </a:rPr>
              <a:t>→ </a:t>
            </a:r>
            <a:r>
              <a:rPr lang="pt-BR" dirty="0"/>
              <a:t>contradição fundamental, entre aqueles que defendiam uma educação democrática</a:t>
            </a:r>
            <a:br>
              <a:rPr lang="pt-BR" dirty="0"/>
            </a:br>
            <a:r>
              <a:rPr lang="pt-BR" dirty="0"/>
              <a:t>e inclusiva e os que defendiam estruturas sociais hierárquicas e autoritárias, que são associadas</a:t>
            </a:r>
            <a:br>
              <a:rPr lang="pt-BR" dirty="0"/>
            </a:br>
            <a:r>
              <a:rPr lang="pt-BR" dirty="0"/>
              <a:t>a elevados níveis de exclusão social. </a:t>
            </a:r>
          </a:p>
          <a:p>
            <a:endParaRPr lang="pt-BR" dirty="0"/>
          </a:p>
          <a:p>
            <a:r>
              <a:rPr lang="pt-BR" dirty="0"/>
              <a:t>O investimento massivo em educação na AL começou no período 1920/30.</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24</a:t>
            </a:fld>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Expectativa de vida ao nascer</a:t>
            </a:r>
          </a:p>
        </p:txBody>
      </p:sp>
      <p:sp>
        <p:nvSpPr>
          <p:cNvPr id="3" name="Espaço Reservado para Conteúdo 2"/>
          <p:cNvSpPr>
            <a:spLocks noGrp="1"/>
          </p:cNvSpPr>
          <p:nvPr>
            <p:ph idx="1"/>
          </p:nvPr>
        </p:nvSpPr>
        <p:spPr>
          <a:xfrm>
            <a:off x="457200" y="1935480"/>
            <a:ext cx="8229600" cy="1707834"/>
          </a:xfrm>
        </p:spPr>
        <p:txBody>
          <a:bodyPr>
            <a:normAutofit fontScale="92500" lnSpcReduction="20000"/>
          </a:bodyPr>
          <a:lstStyle/>
          <a:p>
            <a:r>
              <a:rPr lang="pt-BR" dirty="0"/>
              <a:t>Redução das taxas de mortalidade (maior longevidade) </a:t>
            </a:r>
            <a:r>
              <a:rPr lang="pt-BR" dirty="0">
                <a:latin typeface="Calibri"/>
                <a:cs typeface="Calibri"/>
              </a:rPr>
              <a:t>→ 4</a:t>
            </a:r>
            <a:r>
              <a:rPr lang="pt-BR" dirty="0"/>
              <a:t> processos: reformas dos sistemas públicos de saneamento, avanços teórico-práticos da medicina, melhora nos níveis de higiene pessoal;maiores rendas e níveis de vida.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25</a:t>
            </a:fld>
            <a:endParaRPr lang="pt-BR"/>
          </a:p>
        </p:txBody>
      </p:sp>
      <p:pic>
        <p:nvPicPr>
          <p:cNvPr id="1027" name="Picture 3"/>
          <p:cNvPicPr>
            <a:picLocks noChangeAspect="1" noChangeArrowheads="1"/>
          </p:cNvPicPr>
          <p:nvPr/>
        </p:nvPicPr>
        <p:blipFill>
          <a:blip r:embed="rId2"/>
          <a:srcRect/>
          <a:stretch>
            <a:fillRect/>
          </a:stretch>
        </p:blipFill>
        <p:spPr bwMode="auto">
          <a:xfrm>
            <a:off x="1571604" y="3239738"/>
            <a:ext cx="5357850" cy="3258748"/>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Desigualdade</a:t>
            </a:r>
          </a:p>
        </p:txBody>
      </p:sp>
      <p:sp>
        <p:nvSpPr>
          <p:cNvPr id="3" name="Espaço Reservado para Conteúdo 2"/>
          <p:cNvSpPr>
            <a:spLocks noGrp="1"/>
          </p:cNvSpPr>
          <p:nvPr>
            <p:ph idx="1"/>
          </p:nvPr>
        </p:nvSpPr>
        <p:spPr/>
        <p:txBody>
          <a:bodyPr>
            <a:normAutofit fontScale="85000" lnSpcReduction="10000"/>
          </a:bodyPr>
          <a:lstStyle/>
          <a:p>
            <a:r>
              <a:rPr lang="pt-BR" dirty="0"/>
              <a:t>AL, continente com maior desigualdade de renda mundial</a:t>
            </a:r>
          </a:p>
          <a:p>
            <a:r>
              <a:rPr lang="pt-BR" dirty="0"/>
              <a:t>Economia convencional</a:t>
            </a:r>
            <a:r>
              <a:rPr lang="pt-BR" dirty="0">
                <a:latin typeface="Calibri"/>
                <a:cs typeface="Calibri"/>
              </a:rPr>
              <a:t>→</a:t>
            </a:r>
            <a:r>
              <a:rPr lang="pt-BR" dirty="0"/>
              <a:t> acumulação de capital humano o principal canal pelo qual a desigualdade afeta a taxa de crescimento: quanto mais igualitária é uma sociedade, maior será a taxa de formação de capital humano e maior o crescimento. </a:t>
            </a:r>
          </a:p>
          <a:p>
            <a:r>
              <a:rPr lang="pt-BR" dirty="0"/>
              <a:t>A discussão teórica tem se deslocado cada vez mais no sentido de identificar quais as instituições promovem a desigualdade,do ponto de vista tanto da distribuição da renda e da riqueza quanto do poder político (visão institucional)</a:t>
            </a:r>
          </a:p>
          <a:p>
            <a:r>
              <a:rPr lang="pt-BR" dirty="0"/>
              <a:t>forças de mercado e a alocação de recursos </a:t>
            </a:r>
            <a:r>
              <a:rPr lang="pt-BR" dirty="0">
                <a:latin typeface="Calibri"/>
                <a:cs typeface="Calibri"/>
              </a:rPr>
              <a:t>→ </a:t>
            </a:r>
            <a:r>
              <a:rPr lang="pt-BR" dirty="0"/>
              <a:t>papel secundário </a:t>
            </a:r>
            <a:br>
              <a:rPr lang="pt-BR" dirty="0"/>
            </a:b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26</a:t>
            </a:fld>
            <a:endParaRPr lang="pt-B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Desigualdade</a:t>
            </a:r>
          </a:p>
        </p:txBody>
      </p:sp>
      <p:sp>
        <p:nvSpPr>
          <p:cNvPr id="3" name="Espaço Reservado para Conteúdo 2"/>
          <p:cNvSpPr>
            <a:spLocks noGrp="1"/>
          </p:cNvSpPr>
          <p:nvPr>
            <p:ph idx="1"/>
          </p:nvPr>
        </p:nvSpPr>
        <p:spPr/>
        <p:txBody>
          <a:bodyPr>
            <a:normAutofit fontScale="85000" lnSpcReduction="10000"/>
          </a:bodyPr>
          <a:lstStyle/>
          <a:p>
            <a:r>
              <a:rPr lang="pt-BR" dirty="0"/>
              <a:t>Investigação estruturalista 1950/70 </a:t>
            </a:r>
            <a:r>
              <a:rPr lang="pt-BR" dirty="0">
                <a:latin typeface="Calibri"/>
                <a:cs typeface="Calibri"/>
              </a:rPr>
              <a:t>→</a:t>
            </a:r>
            <a:r>
              <a:rPr lang="pt-BR" dirty="0"/>
              <a:t> destaque à importância dos elementos oligárquicos do desenvolvimento latino-americano </a:t>
            </a:r>
          </a:p>
          <a:p>
            <a:r>
              <a:rPr lang="pt-BR" dirty="0"/>
              <a:t>As teorias neo-institucionalistas recuperaram essa antiga tradição de investigação </a:t>
            </a:r>
            <a:r>
              <a:rPr lang="pt-BR" dirty="0">
                <a:latin typeface="Calibri"/>
                <a:cs typeface="Calibri"/>
              </a:rPr>
              <a:t>→ </a:t>
            </a:r>
            <a:r>
              <a:rPr lang="pt-BR" dirty="0"/>
              <a:t>as instituições instaladas pelos poderes coloniais depois da colonização foram as responsáveis por um equilíbrio de longo prazo de alta desigualdade política e</a:t>
            </a:r>
            <a:br>
              <a:rPr lang="pt-BR" dirty="0"/>
            </a:br>
            <a:r>
              <a:rPr lang="pt-BR" dirty="0"/>
              <a:t>econômica, baixa formação de capital humano e lento crescimento econômico. </a:t>
            </a:r>
          </a:p>
          <a:p>
            <a:r>
              <a:rPr lang="pt-BR" dirty="0"/>
              <a:t>Não discutem: como essas desigualdades reproduziram-se no plano internacional e afetaram as desigualdades nacionais ?</a:t>
            </a:r>
            <a:br>
              <a:rPr lang="pt-BR" dirty="0"/>
            </a:br>
            <a:r>
              <a:rPr lang="pt-BR" dirty="0"/>
              <a:t>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27</a:t>
            </a:fld>
            <a:endParaRPr lang="pt-B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Desigualdade</a:t>
            </a:r>
          </a:p>
        </p:txBody>
      </p:sp>
      <p:sp>
        <p:nvSpPr>
          <p:cNvPr id="3" name="Espaço Reservado para Conteúdo 2"/>
          <p:cNvSpPr>
            <a:spLocks noGrp="1"/>
          </p:cNvSpPr>
          <p:nvPr>
            <p:ph idx="1"/>
          </p:nvPr>
        </p:nvSpPr>
        <p:spPr/>
        <p:txBody>
          <a:bodyPr>
            <a:normAutofit fontScale="85000" lnSpcReduction="10000"/>
          </a:bodyPr>
          <a:lstStyle/>
          <a:p>
            <a:r>
              <a:rPr lang="pt-BR" dirty="0"/>
              <a:t>Industrialização Estado Dirigida (IED) apresentou 2 efeitos distintos:</a:t>
            </a:r>
          </a:p>
          <a:p>
            <a:r>
              <a:rPr lang="pt-BR" dirty="0"/>
              <a:t>A) países como Argentina, o Chile e o Uruguai </a:t>
            </a:r>
            <a:r>
              <a:rPr lang="pt-BR" dirty="0">
                <a:latin typeface="Calibri"/>
                <a:cs typeface="Calibri"/>
              </a:rPr>
              <a:t>→ redução da desigualdade;</a:t>
            </a:r>
          </a:p>
          <a:p>
            <a:r>
              <a:rPr lang="pt-BR" dirty="0">
                <a:latin typeface="Calibri"/>
                <a:cs typeface="Calibri"/>
              </a:rPr>
              <a:t>B) </a:t>
            </a:r>
            <a:r>
              <a:rPr lang="pt-BR" dirty="0"/>
              <a:t>países com mercados internos grandes e com um mercado de trabalho segmentados, com altas porcentagens de população descendente de escravos ou camponesa mestiça e indígena, o processo de industrialização assumiu características concentradoras (Brasil, México, Colômbia)</a:t>
            </a:r>
          </a:p>
          <a:p>
            <a:r>
              <a:rPr lang="pt-BR" dirty="0"/>
              <a:t>Final do sec. XX </a:t>
            </a:r>
            <a:r>
              <a:rPr lang="pt-BR" dirty="0">
                <a:latin typeface="Calibri"/>
                <a:cs typeface="Calibri"/>
              </a:rPr>
              <a:t>→</a:t>
            </a:r>
            <a:r>
              <a:rPr lang="pt-BR" dirty="0"/>
              <a:t> </a:t>
            </a:r>
            <a:r>
              <a:rPr lang="pt-BR" dirty="0" err="1"/>
              <a:t>desregulação</a:t>
            </a:r>
            <a:r>
              <a:rPr lang="pt-BR" dirty="0"/>
              <a:t>, destruição das capacidades do Estado, desindustrialização </a:t>
            </a:r>
            <a:r>
              <a:rPr lang="pt-BR" dirty="0">
                <a:latin typeface="Calibri"/>
                <a:cs typeface="Calibri"/>
              </a:rPr>
              <a:t>→ </a:t>
            </a:r>
            <a:r>
              <a:rPr lang="pt-BR" dirty="0"/>
              <a:t>aumentaram  a desigualdade </a:t>
            </a:r>
            <a:br>
              <a:rPr lang="pt-BR" dirty="0"/>
            </a:br>
            <a:r>
              <a:rPr lang="pt-BR" dirty="0"/>
              <a:t> </a:t>
            </a: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28</a:t>
            </a:fld>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700" b="1" dirty="0"/>
              <a:t>Globalização, Fortalecimento institucional e Desenvolvimento Primário-exportador (1870-1929)</a:t>
            </a:r>
            <a:r>
              <a:rPr lang="pt-BR" sz="2700" dirty="0"/>
              <a:t> </a:t>
            </a:r>
            <a:endParaRPr lang="pt-BR" dirty="0"/>
          </a:p>
        </p:txBody>
      </p:sp>
      <p:sp>
        <p:nvSpPr>
          <p:cNvPr id="3" name="Espaço Reservado para Conteúdo 2"/>
          <p:cNvSpPr>
            <a:spLocks noGrp="1"/>
          </p:cNvSpPr>
          <p:nvPr>
            <p:ph idx="1"/>
          </p:nvPr>
        </p:nvSpPr>
        <p:spPr/>
        <p:txBody>
          <a:bodyPr>
            <a:normAutofit fontScale="92500"/>
          </a:bodyPr>
          <a:lstStyle/>
          <a:p>
            <a:r>
              <a:rPr lang="pt-BR" dirty="0"/>
              <a:t>AL – último terço do </a:t>
            </a:r>
            <a:r>
              <a:rPr lang="pt-BR" dirty="0" err="1"/>
              <a:t>sec</a:t>
            </a:r>
            <a:r>
              <a:rPr lang="pt-BR" dirty="0"/>
              <a:t> XIX – cresci/to rápido </a:t>
            </a:r>
            <a:r>
              <a:rPr lang="pt-BR" dirty="0">
                <a:latin typeface="Calibri"/>
                <a:cs typeface="Calibri"/>
              </a:rPr>
              <a:t>→ inserção dinâmica na economia mundial</a:t>
            </a:r>
          </a:p>
          <a:p>
            <a:r>
              <a:rPr lang="pt-BR" dirty="0">
                <a:latin typeface="Calibri"/>
                <a:cs typeface="Calibri"/>
              </a:rPr>
              <a:t>Combinação de 2 fatores:</a:t>
            </a:r>
          </a:p>
          <a:p>
            <a:r>
              <a:rPr lang="pt-BR" dirty="0">
                <a:latin typeface="Calibri"/>
                <a:cs typeface="Calibri"/>
              </a:rPr>
              <a:t>1) </a:t>
            </a:r>
            <a:r>
              <a:rPr lang="pt-BR" b="1" dirty="0">
                <a:latin typeface="Calibri"/>
                <a:cs typeface="Calibri"/>
              </a:rPr>
              <a:t>Externos</a:t>
            </a:r>
            <a:r>
              <a:rPr lang="pt-BR" dirty="0">
                <a:latin typeface="Calibri"/>
                <a:cs typeface="Calibri"/>
              </a:rPr>
              <a:t> →Revolução nos transportes;</a:t>
            </a:r>
          </a:p>
          <a:p>
            <a:r>
              <a:rPr lang="pt-BR" dirty="0">
                <a:latin typeface="Calibri"/>
                <a:cs typeface="Calibri"/>
              </a:rPr>
              <a:t>2) </a:t>
            </a:r>
            <a:r>
              <a:rPr lang="pt-BR" b="1" dirty="0">
                <a:latin typeface="Calibri"/>
                <a:cs typeface="Calibri"/>
              </a:rPr>
              <a:t>Internos </a:t>
            </a:r>
            <a:r>
              <a:rPr lang="pt-BR" dirty="0">
                <a:latin typeface="Calibri"/>
                <a:cs typeface="Calibri"/>
              </a:rPr>
              <a:t> →</a:t>
            </a:r>
            <a:r>
              <a:rPr lang="pt-BR" dirty="0"/>
              <a:t> mudanças político-institucionais ocorridas na maioria dos países  e que foram, por sua vez, de dois tipos principalmente </a:t>
            </a:r>
            <a:r>
              <a:rPr lang="pt-BR" dirty="0">
                <a:latin typeface="Calibri"/>
                <a:cs typeface="Calibri"/>
              </a:rPr>
              <a:t>→ 1)</a:t>
            </a:r>
            <a:r>
              <a:rPr lang="pt-BR" dirty="0"/>
              <a:t> reformas liberais, abolição final da escravidão, a mobilidade da mão de obra, a criação de mercado de terras </a:t>
            </a:r>
            <a:r>
              <a:rPr lang="pt-BR" dirty="0">
                <a:latin typeface="Calibri"/>
                <a:cs typeface="Calibri"/>
              </a:rPr>
              <a:t>→ 2) consolidação das estruturas institucionais e dos Estados Nacionais</a:t>
            </a:r>
            <a:r>
              <a:rPr lang="pt-BR" dirty="0"/>
              <a:t>  </a:t>
            </a:r>
            <a:br>
              <a:rPr lang="pt-BR" dirty="0"/>
            </a:br>
            <a:endParaRPr lang="pt-BR" dirty="0">
              <a:latin typeface="Calibri"/>
              <a:cs typeface="Calibri"/>
            </a:endParaRPr>
          </a:p>
          <a:p>
            <a:endParaRPr lang="pt-BR" dirty="0"/>
          </a:p>
          <a:p>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29</a:t>
            </a:fld>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 do curso</a:t>
            </a:r>
          </a:p>
        </p:txBody>
      </p:sp>
      <p:pic>
        <p:nvPicPr>
          <p:cNvPr id="2050" name="Picture 2"/>
          <p:cNvPicPr>
            <a:picLocks noGrp="1" noChangeAspect="1" noChangeArrowheads="1"/>
          </p:cNvPicPr>
          <p:nvPr>
            <p:ph idx="1"/>
          </p:nvPr>
        </p:nvPicPr>
        <p:blipFill>
          <a:blip r:embed="rId2"/>
          <a:stretch>
            <a:fillRect/>
          </a:stretch>
        </p:blipFill>
        <p:spPr bwMode="auto">
          <a:xfrm>
            <a:off x="1924050" y="2639219"/>
            <a:ext cx="5295900" cy="2981325"/>
          </a:xfrm>
          <a:prstGeom prst="rect">
            <a:avLst/>
          </a:prstGeom>
          <a:noFill/>
          <a:ln w="9525">
            <a:noFill/>
            <a:miter lim="800000"/>
            <a:headEnd/>
            <a:tailEnd/>
          </a:ln>
          <a:effectLst/>
        </p:spPr>
      </p:pic>
      <p:sp>
        <p:nvSpPr>
          <p:cNvPr id="4" name="Espaço Reservado para Número de Slide 3"/>
          <p:cNvSpPr>
            <a:spLocks noGrp="1"/>
          </p:cNvSpPr>
          <p:nvPr>
            <p:ph type="sldNum" sz="quarter" idx="12"/>
          </p:nvPr>
        </p:nvSpPr>
        <p:spPr/>
        <p:txBody>
          <a:bodyPr/>
          <a:lstStyle/>
          <a:p>
            <a:fld id="{7E7BDC16-1385-4F9C-82E3-9D29116EF87D}" type="slidenum">
              <a:rPr lang="pt-BR" smtClean="0"/>
              <a:pPr/>
              <a:t>3</a:t>
            </a:fld>
            <a:endParaRPr 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Exportações</a:t>
            </a:r>
          </a:p>
        </p:txBody>
      </p:sp>
      <p:sp>
        <p:nvSpPr>
          <p:cNvPr id="3" name="Espaço Reservado para Conteúdo 2"/>
          <p:cNvSpPr>
            <a:spLocks noGrp="1"/>
          </p:cNvSpPr>
          <p:nvPr>
            <p:ph idx="1"/>
          </p:nvPr>
        </p:nvSpPr>
        <p:spPr/>
        <p:txBody>
          <a:bodyPr>
            <a:normAutofit lnSpcReduction="10000"/>
          </a:bodyPr>
          <a:lstStyle/>
          <a:p>
            <a:r>
              <a:rPr lang="pt-BR" b="1" dirty="0"/>
              <a:t>Expansão das exportações </a:t>
            </a:r>
            <a:r>
              <a:rPr lang="pt-BR" dirty="0">
                <a:latin typeface="Calibri"/>
                <a:cs typeface="Calibri"/>
              </a:rPr>
              <a:t>→ diversificação das estruturas econômicas → período vai terminar com a crise de 1929</a:t>
            </a:r>
          </a:p>
          <a:p>
            <a:r>
              <a:rPr lang="pt-BR" u="sng" dirty="0">
                <a:latin typeface="Calibri"/>
                <a:cs typeface="Calibri"/>
              </a:rPr>
              <a:t>Crescimento desigual entre 3 blocos de países da AL</a:t>
            </a:r>
          </a:p>
          <a:p>
            <a:r>
              <a:rPr lang="pt-BR" dirty="0">
                <a:latin typeface="Calibri"/>
                <a:cs typeface="Calibri"/>
              </a:rPr>
              <a:t>O grupo 1 apresentou crescimento levemente superior, principalmente se considerado o aumento populacional</a:t>
            </a:r>
          </a:p>
          <a:p>
            <a:r>
              <a:rPr lang="pt-BR" dirty="0">
                <a:latin typeface="Calibri"/>
                <a:cs typeface="Calibri"/>
              </a:rPr>
              <a:t>O grupo 3 veio logo a seguir</a:t>
            </a:r>
          </a:p>
          <a:p>
            <a:r>
              <a:rPr lang="pt-BR" dirty="0">
                <a:latin typeface="Calibri"/>
                <a:cs typeface="Calibri"/>
              </a:rPr>
              <a:t>O grupo 2 apresentou menor crescimento principalmente devido ao baixo desempenho de Brasil e Venezuela</a:t>
            </a:r>
          </a:p>
          <a:p>
            <a:r>
              <a:rPr lang="pt-BR" dirty="0"/>
              <a:t>Carlos Díaz-Alejandro =&gt; loteria das commodities</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30</a:t>
            </a:fld>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E7BDC16-1385-4F9C-82E3-9D29116EF87D}" type="slidenum">
              <a:rPr lang="pt-BR" smtClean="0"/>
              <a:pPr/>
              <a:t>31</a:t>
            </a:fld>
            <a:endParaRPr lang="pt-BR"/>
          </a:p>
        </p:txBody>
      </p:sp>
      <p:sp>
        <p:nvSpPr>
          <p:cNvPr id="2" name="CaixaDeTexto 1"/>
          <p:cNvSpPr txBox="1"/>
          <p:nvPr/>
        </p:nvSpPr>
        <p:spPr>
          <a:xfrm>
            <a:off x="8172400" y="4077072"/>
            <a:ext cx="792088" cy="430887"/>
          </a:xfrm>
          <a:prstGeom prst="rect">
            <a:avLst/>
          </a:prstGeom>
          <a:noFill/>
        </p:spPr>
        <p:txBody>
          <a:bodyPr wrap="square" rtlCol="0">
            <a:spAutoFit/>
          </a:bodyPr>
          <a:lstStyle/>
          <a:p>
            <a:r>
              <a:rPr lang="pt-BR" sz="1100" dirty="0"/>
              <a:t>Menos dinâmico</a:t>
            </a:r>
          </a:p>
        </p:txBody>
      </p:sp>
      <p:sp>
        <p:nvSpPr>
          <p:cNvPr id="3" name="Seta para a Esquerda 2"/>
          <p:cNvSpPr/>
          <p:nvPr/>
        </p:nvSpPr>
        <p:spPr>
          <a:xfrm>
            <a:off x="8388424" y="4653136"/>
            <a:ext cx="298376"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8208404" y="1974765"/>
            <a:ext cx="828092" cy="369332"/>
          </a:xfrm>
          <a:prstGeom prst="rect">
            <a:avLst/>
          </a:prstGeom>
          <a:noFill/>
        </p:spPr>
        <p:txBody>
          <a:bodyPr wrap="square" rtlCol="0">
            <a:spAutoFit/>
          </a:bodyPr>
          <a:lstStyle/>
          <a:p>
            <a:r>
              <a:rPr lang="pt-BR" sz="900" dirty="0"/>
              <a:t>Maior crescimento</a:t>
            </a:r>
          </a:p>
        </p:txBody>
      </p:sp>
      <p:sp>
        <p:nvSpPr>
          <p:cNvPr id="6" name="Seta para a Esquerda 5"/>
          <p:cNvSpPr/>
          <p:nvPr/>
        </p:nvSpPr>
        <p:spPr>
          <a:xfrm>
            <a:off x="8312154" y="2614641"/>
            <a:ext cx="298648" cy="28425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Imagem 9"/>
          <p:cNvPicPr>
            <a:picLocks noChangeAspect="1"/>
          </p:cNvPicPr>
          <p:nvPr/>
        </p:nvPicPr>
        <p:blipFill>
          <a:blip r:embed="rId2"/>
          <a:stretch>
            <a:fillRect/>
          </a:stretch>
        </p:blipFill>
        <p:spPr>
          <a:xfrm>
            <a:off x="-111965" y="958561"/>
            <a:ext cx="8340404" cy="576064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852704"/>
          </a:xfrm>
        </p:spPr>
        <p:txBody>
          <a:bodyPr/>
          <a:lstStyle/>
          <a:p>
            <a:r>
              <a:rPr lang="pt-BR" dirty="0"/>
              <a:t>Exportações</a:t>
            </a:r>
          </a:p>
        </p:txBody>
      </p:sp>
      <p:sp>
        <p:nvSpPr>
          <p:cNvPr id="3" name="Espaço Reservado para Conteúdo 2"/>
          <p:cNvSpPr>
            <a:spLocks noGrp="1"/>
          </p:cNvSpPr>
          <p:nvPr>
            <p:ph idx="1"/>
          </p:nvPr>
        </p:nvSpPr>
        <p:spPr>
          <a:xfrm>
            <a:off x="457200" y="1700808"/>
            <a:ext cx="8229600" cy="4623792"/>
          </a:xfrm>
        </p:spPr>
        <p:txBody>
          <a:bodyPr/>
          <a:lstStyle/>
          <a:p>
            <a:r>
              <a:rPr lang="pt-BR" dirty="0"/>
              <a:t>Aumento da volatilidade &gt; nos preços dos produtos e termos de troca &gt; melhoria dos transporte e comunicações</a:t>
            </a:r>
          </a:p>
          <a:p>
            <a:r>
              <a:rPr lang="pt-BR" dirty="0"/>
              <a:t>A partir da deflação de 1920 até 1930 &gt; deterioração dos termos de troca nos produtos primários</a:t>
            </a:r>
          </a:p>
          <a:p>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32</a:t>
            </a:fld>
            <a:endParaRPr lang="pt-BR"/>
          </a:p>
        </p:txBody>
      </p:sp>
      <p:pic>
        <p:nvPicPr>
          <p:cNvPr id="5" name="Imagem 4"/>
          <p:cNvPicPr>
            <a:picLocks noChangeAspect="1"/>
          </p:cNvPicPr>
          <p:nvPr/>
        </p:nvPicPr>
        <p:blipFill>
          <a:blip r:embed="rId2"/>
          <a:stretch>
            <a:fillRect/>
          </a:stretch>
        </p:blipFill>
        <p:spPr>
          <a:xfrm>
            <a:off x="1187624" y="3908726"/>
            <a:ext cx="6219825" cy="290512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780696"/>
          </a:xfrm>
        </p:spPr>
        <p:txBody>
          <a:bodyPr>
            <a:normAutofit fontScale="90000"/>
          </a:bodyPr>
          <a:lstStyle/>
          <a:p>
            <a:r>
              <a:rPr lang="pt-BR" dirty="0"/>
              <a:t>Ambiente político-social</a:t>
            </a:r>
          </a:p>
        </p:txBody>
      </p:sp>
      <p:sp>
        <p:nvSpPr>
          <p:cNvPr id="3" name="Espaço Reservado para Conteúdo 2"/>
          <p:cNvSpPr>
            <a:spLocks noGrp="1"/>
          </p:cNvSpPr>
          <p:nvPr>
            <p:ph idx="1"/>
          </p:nvPr>
        </p:nvSpPr>
        <p:spPr>
          <a:xfrm>
            <a:off x="457200" y="1700808"/>
            <a:ext cx="8229600" cy="4623792"/>
          </a:xfrm>
        </p:spPr>
        <p:txBody>
          <a:bodyPr>
            <a:normAutofit fontScale="85000" lnSpcReduction="10000"/>
          </a:bodyPr>
          <a:lstStyle/>
          <a:p>
            <a:r>
              <a:rPr lang="pt-BR" b="1" dirty="0"/>
              <a:t>Consolidação do poder central </a:t>
            </a:r>
            <a:r>
              <a:rPr lang="pt-BR" dirty="0"/>
              <a:t>dos Estados nacionais apoiada em governos oligárquicos. </a:t>
            </a:r>
          </a:p>
          <a:p>
            <a:r>
              <a:rPr lang="pt-BR" b="1" dirty="0"/>
              <a:t>Coalizão de poder</a:t>
            </a:r>
            <a:r>
              <a:rPr lang="pt-BR" dirty="0"/>
              <a:t>: interesses dos setores proprietários de terra, mineradores, capital estrangeiro e agentes do comércio internacional com os agentes, partidos ou caudilhos políticos.</a:t>
            </a:r>
          </a:p>
          <a:p>
            <a:r>
              <a:rPr lang="pt-BR" u="sng" dirty="0"/>
              <a:t>Caso brasileiro, transição distinta </a:t>
            </a:r>
            <a:r>
              <a:rPr lang="pt-BR" dirty="0"/>
              <a:t>da monarquia para a república. Destaque para a expansão cafeeira em São Paulo. Nordeste e Rio de Janeiro começam um esgotamento de crescimento.</a:t>
            </a:r>
          </a:p>
          <a:p>
            <a:r>
              <a:rPr lang="pt-BR" b="1" dirty="0"/>
              <a:t>Questão da causalidade</a:t>
            </a:r>
            <a:r>
              <a:rPr lang="pt-BR" dirty="0"/>
              <a:t>: são os avanços institucionais que provocaram a onda de crescimento ou foram as oportunidades criadas pela expansão da demanda internacional de matérias-primas e a redução dos custos dos transportes que evitaram as turbulências políticas?</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33</a:t>
            </a:fld>
            <a:endParaRPr lang="pt-BR"/>
          </a:p>
        </p:txBody>
      </p:sp>
    </p:spTree>
    <p:extLst>
      <p:ext uri="{BB962C8B-B14F-4D97-AF65-F5344CB8AC3E}">
        <p14:creationId xmlns:p14="http://schemas.microsoft.com/office/powerpoint/2010/main" val="1182110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E7BDC16-1385-4F9C-82E3-9D29116EF87D}" type="slidenum">
              <a:rPr lang="pt-BR" smtClean="0"/>
              <a:pPr/>
              <a:t>34</a:t>
            </a:fld>
            <a:endParaRPr lang="pt-BR"/>
          </a:p>
        </p:txBody>
      </p:sp>
      <p:pic>
        <p:nvPicPr>
          <p:cNvPr id="7" name="Espaço Reservado para Conteúdo 6"/>
          <p:cNvPicPr>
            <a:picLocks noGrp="1" noChangeAspect="1"/>
          </p:cNvPicPr>
          <p:nvPr>
            <p:ph idx="1"/>
          </p:nvPr>
        </p:nvPicPr>
        <p:blipFill>
          <a:blip r:embed="rId3"/>
          <a:stretch>
            <a:fillRect/>
          </a:stretch>
        </p:blipFill>
        <p:spPr>
          <a:xfrm>
            <a:off x="1115616" y="1124743"/>
            <a:ext cx="6717780" cy="3645625"/>
          </a:xfrm>
          <a:prstGeom prst="rect">
            <a:avLst/>
          </a:prstGeom>
        </p:spPr>
      </p:pic>
      <p:sp>
        <p:nvSpPr>
          <p:cNvPr id="8" name="CaixaDeTexto 7"/>
          <p:cNvSpPr txBox="1"/>
          <p:nvPr/>
        </p:nvSpPr>
        <p:spPr>
          <a:xfrm>
            <a:off x="1331640" y="5013176"/>
            <a:ext cx="6336704" cy="1477328"/>
          </a:xfrm>
          <a:prstGeom prst="rect">
            <a:avLst/>
          </a:prstGeom>
          <a:noFill/>
        </p:spPr>
        <p:txBody>
          <a:bodyPr wrap="square" rtlCol="0">
            <a:spAutoFit/>
          </a:bodyPr>
          <a:lstStyle/>
          <a:p>
            <a:r>
              <a:rPr lang="pt-BR" dirty="0"/>
              <a:t>Algumas observações sobre o gráfico:</a:t>
            </a:r>
          </a:p>
          <a:p>
            <a:pPr marL="285750" indent="-285750">
              <a:buFontTx/>
              <a:buChar char="-"/>
            </a:pPr>
            <a:r>
              <a:rPr lang="pt-BR" dirty="0"/>
              <a:t>Altos níveis salariais nos EUA</a:t>
            </a:r>
          </a:p>
          <a:p>
            <a:pPr marL="285750" indent="-285750">
              <a:buFontTx/>
              <a:buChar char="-"/>
            </a:pPr>
            <a:r>
              <a:rPr lang="pt-BR" dirty="0"/>
              <a:t>Argentina e Uruguai &gt; maiores salários na AL</a:t>
            </a:r>
          </a:p>
          <a:p>
            <a:pPr marL="285750" indent="-285750">
              <a:buFontTx/>
              <a:buChar char="-"/>
            </a:pPr>
            <a:r>
              <a:rPr lang="pt-BR" dirty="0"/>
              <a:t>Colômbia, México e Brasil &gt; menores salários na AL</a:t>
            </a:r>
          </a:p>
          <a:p>
            <a:pPr marL="285750" indent="-285750">
              <a:buFontTx/>
              <a:buChar char="-"/>
            </a:pPr>
            <a:r>
              <a:rPr lang="pt-BR" dirty="0" err="1"/>
              <a:t>Pag</a:t>
            </a:r>
            <a:r>
              <a:rPr lang="pt-BR" dirty="0"/>
              <a:t> 124</a:t>
            </a:r>
          </a:p>
        </p:txBody>
      </p:sp>
    </p:spTree>
    <p:extLst>
      <p:ext uri="{BB962C8B-B14F-4D97-AF65-F5344CB8AC3E}">
        <p14:creationId xmlns:p14="http://schemas.microsoft.com/office/powerpoint/2010/main" val="1648967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D19616-2BCC-537A-E341-DF5FD9B375C9}"/>
              </a:ext>
            </a:extLst>
          </p:cNvPr>
          <p:cNvSpPr>
            <a:spLocks noGrp="1"/>
          </p:cNvSpPr>
          <p:nvPr>
            <p:ph type="title"/>
          </p:nvPr>
        </p:nvSpPr>
        <p:spPr>
          <a:xfrm>
            <a:off x="457200" y="704088"/>
            <a:ext cx="8229600" cy="564672"/>
          </a:xfrm>
        </p:spPr>
        <p:txBody>
          <a:bodyPr>
            <a:normAutofit fontScale="90000"/>
          </a:bodyPr>
          <a:lstStyle/>
          <a:p>
            <a:r>
              <a:rPr lang="pt-BR" sz="3600" dirty="0"/>
              <a:t>A DISTRIBUIÇÃO DA RENDA E DA RIQUEZA</a:t>
            </a:r>
          </a:p>
        </p:txBody>
      </p:sp>
      <p:sp>
        <p:nvSpPr>
          <p:cNvPr id="3" name="Espaço Reservado para Conteúdo 2">
            <a:extLst>
              <a:ext uri="{FF2B5EF4-FFF2-40B4-BE49-F238E27FC236}">
                <a16:creationId xmlns:a16="http://schemas.microsoft.com/office/drawing/2014/main" id="{16278D3F-C895-D951-3740-3D9E55AC9B3F}"/>
              </a:ext>
            </a:extLst>
          </p:cNvPr>
          <p:cNvSpPr>
            <a:spLocks noGrp="1"/>
          </p:cNvSpPr>
          <p:nvPr>
            <p:ph idx="1"/>
          </p:nvPr>
        </p:nvSpPr>
        <p:spPr>
          <a:xfrm>
            <a:off x="457200" y="1556792"/>
            <a:ext cx="8229600" cy="4767808"/>
          </a:xfrm>
        </p:spPr>
        <p:txBody>
          <a:bodyPr/>
          <a:lstStyle/>
          <a:p>
            <a:r>
              <a:rPr lang="pt-BR" dirty="0"/>
              <a:t>Um ponto de discussão: Quando e porque começa e se acentua a concentração de riqueza na AL?</a:t>
            </a:r>
          </a:p>
          <a:p>
            <a:r>
              <a:rPr lang="pt-BR" dirty="0"/>
              <a:t>Questão histórica da colonização? Das instituições criadas? Do processo de desenvolvimento? Da forma de inserção internacional da AL?</a:t>
            </a:r>
          </a:p>
          <a:p>
            <a:r>
              <a:rPr lang="pt-BR" dirty="0"/>
              <a:t>Período 1870/1913 </a:t>
            </a:r>
            <a:r>
              <a:rPr lang="pt-BR" dirty="0">
                <a:cs typeface="Calibri"/>
              </a:rPr>
              <a:t>→ crescente desigualdade global</a:t>
            </a:r>
            <a:r>
              <a:rPr lang="pt-BR" dirty="0"/>
              <a:t> </a:t>
            </a:r>
          </a:p>
          <a:p>
            <a:r>
              <a:rPr lang="pt-BR" dirty="0"/>
              <a:t>Regiões agrárias do países do grupo 1 </a:t>
            </a:r>
            <a:r>
              <a:rPr lang="pt-BR" dirty="0">
                <a:cs typeface="Calibri"/>
              </a:rPr>
              <a:t>→ indígenas detinham no mínimo 50% das terras (Bauer) mas, Existia um setor de mineração gerador de desigualdades. A relação das </a:t>
            </a:r>
            <a:r>
              <a:rPr lang="pt-BR" dirty="0" err="1">
                <a:cs typeface="Calibri"/>
              </a:rPr>
              <a:t>haciendas</a:t>
            </a:r>
            <a:r>
              <a:rPr lang="pt-BR" dirty="0">
                <a:cs typeface="Calibri"/>
              </a:rPr>
              <a:t> com as comunidades camponesas em geral é tensa.</a:t>
            </a:r>
          </a:p>
          <a:p>
            <a:endParaRPr lang="pt-BR" dirty="0"/>
          </a:p>
        </p:txBody>
      </p:sp>
      <p:sp>
        <p:nvSpPr>
          <p:cNvPr id="4" name="Espaço Reservado para Número de Slide 3">
            <a:extLst>
              <a:ext uri="{FF2B5EF4-FFF2-40B4-BE49-F238E27FC236}">
                <a16:creationId xmlns:a16="http://schemas.microsoft.com/office/drawing/2014/main" id="{1F207FBC-D3B0-12AF-E1ED-66538653AF7F}"/>
              </a:ext>
            </a:extLst>
          </p:cNvPr>
          <p:cNvSpPr>
            <a:spLocks noGrp="1"/>
          </p:cNvSpPr>
          <p:nvPr>
            <p:ph type="sldNum" sz="quarter" idx="12"/>
          </p:nvPr>
        </p:nvSpPr>
        <p:spPr/>
        <p:txBody>
          <a:bodyPr/>
          <a:lstStyle/>
          <a:p>
            <a:fld id="{7E7BDC16-1385-4F9C-82E3-9D29116EF87D}" type="slidenum">
              <a:rPr lang="pt-BR" smtClean="0"/>
              <a:pPr/>
              <a:t>35</a:t>
            </a:fld>
            <a:endParaRPr lang="pt-BR"/>
          </a:p>
        </p:txBody>
      </p:sp>
    </p:spTree>
    <p:extLst>
      <p:ext uri="{BB962C8B-B14F-4D97-AF65-F5344CB8AC3E}">
        <p14:creationId xmlns:p14="http://schemas.microsoft.com/office/powerpoint/2010/main" val="973524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27504-79F1-8260-AC61-7E1FE728AF62}"/>
              </a:ext>
            </a:extLst>
          </p:cNvPr>
          <p:cNvSpPr>
            <a:spLocks noGrp="1"/>
          </p:cNvSpPr>
          <p:nvPr>
            <p:ph type="title"/>
          </p:nvPr>
        </p:nvSpPr>
        <p:spPr>
          <a:xfrm>
            <a:off x="457200" y="704088"/>
            <a:ext cx="8229600" cy="924712"/>
          </a:xfrm>
        </p:spPr>
        <p:txBody>
          <a:bodyPr>
            <a:normAutofit/>
          </a:bodyPr>
          <a:lstStyle/>
          <a:p>
            <a:r>
              <a:rPr lang="pt-BR" sz="3600" dirty="0"/>
              <a:t>A DISTRIBUIÇÃO DA RENDA E DA RIQUEZA</a:t>
            </a:r>
          </a:p>
        </p:txBody>
      </p:sp>
      <p:sp>
        <p:nvSpPr>
          <p:cNvPr id="3" name="Espaço Reservado para Conteúdo 2">
            <a:extLst>
              <a:ext uri="{FF2B5EF4-FFF2-40B4-BE49-F238E27FC236}">
                <a16:creationId xmlns:a16="http://schemas.microsoft.com/office/drawing/2014/main" id="{36FA775A-BE02-511D-810F-A83413379D5B}"/>
              </a:ext>
            </a:extLst>
          </p:cNvPr>
          <p:cNvSpPr>
            <a:spLocks noGrp="1"/>
          </p:cNvSpPr>
          <p:nvPr>
            <p:ph idx="1"/>
          </p:nvPr>
        </p:nvSpPr>
        <p:spPr/>
        <p:txBody>
          <a:bodyPr/>
          <a:lstStyle/>
          <a:p>
            <a:r>
              <a:rPr lang="pt-BR" dirty="0"/>
              <a:t>A desigualdade estrutural dos países do grupo 2, principalmente em suas regiões costeiras, os baixos níveis salariais, a valoração das exportações e o fortalecimento das rendas da elite.</a:t>
            </a:r>
          </a:p>
          <a:p>
            <a:r>
              <a:rPr lang="pt-BR" dirty="0"/>
              <a:t>A questão da concentração maior ou menor da terra e o papel da mão de obra imigrante assalariada na geração de renda.</a:t>
            </a:r>
          </a:p>
          <a:p>
            <a:r>
              <a:rPr lang="pt-BR" sz="2400" b="0" i="0" dirty="0">
                <a:solidFill>
                  <a:srgbClr val="000000"/>
                </a:solidFill>
                <a:effectLst/>
              </a:rPr>
              <a:t>Quais são os mecanismos através dos quais esse aumento da desigualdade se produziu?</a:t>
            </a:r>
            <a:r>
              <a:rPr lang="pt-BR" sz="2400" dirty="0"/>
              <a:t> </a:t>
            </a:r>
            <a:br>
              <a:rPr lang="pt-BR" dirty="0"/>
            </a:br>
            <a:endParaRPr lang="pt-BR" dirty="0"/>
          </a:p>
          <a:p>
            <a:endParaRPr lang="pt-BR" dirty="0"/>
          </a:p>
        </p:txBody>
      </p:sp>
      <p:sp>
        <p:nvSpPr>
          <p:cNvPr id="4" name="Espaço Reservado para Número de Slide 3">
            <a:extLst>
              <a:ext uri="{FF2B5EF4-FFF2-40B4-BE49-F238E27FC236}">
                <a16:creationId xmlns:a16="http://schemas.microsoft.com/office/drawing/2014/main" id="{1A1B80B2-58D2-4E6D-FB73-7BE28BD04A84}"/>
              </a:ext>
            </a:extLst>
          </p:cNvPr>
          <p:cNvSpPr>
            <a:spLocks noGrp="1"/>
          </p:cNvSpPr>
          <p:nvPr>
            <p:ph type="sldNum" sz="quarter" idx="12"/>
          </p:nvPr>
        </p:nvSpPr>
        <p:spPr/>
        <p:txBody>
          <a:bodyPr/>
          <a:lstStyle/>
          <a:p>
            <a:fld id="{7E7BDC16-1385-4F9C-82E3-9D29116EF87D}" type="slidenum">
              <a:rPr lang="pt-BR" smtClean="0"/>
              <a:pPr/>
              <a:t>36</a:t>
            </a:fld>
            <a:endParaRPr lang="pt-BR"/>
          </a:p>
        </p:txBody>
      </p:sp>
    </p:spTree>
    <p:extLst>
      <p:ext uri="{BB962C8B-B14F-4D97-AF65-F5344CB8AC3E}">
        <p14:creationId xmlns:p14="http://schemas.microsoft.com/office/powerpoint/2010/main" val="723955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04590E6-A0D7-B1FD-3044-C6BBF5C6D2D7}"/>
              </a:ext>
            </a:extLst>
          </p:cNvPr>
          <p:cNvSpPr>
            <a:spLocks noGrp="1"/>
          </p:cNvSpPr>
          <p:nvPr>
            <p:ph idx="1"/>
          </p:nvPr>
        </p:nvSpPr>
        <p:spPr>
          <a:xfrm>
            <a:off x="457200" y="836712"/>
            <a:ext cx="8363272" cy="5616624"/>
          </a:xfrm>
        </p:spPr>
        <p:txBody>
          <a:bodyPr>
            <a:noAutofit/>
          </a:bodyPr>
          <a:lstStyle/>
          <a:p>
            <a:r>
              <a:rPr lang="pt-BR" sz="1900" b="0" i="0" dirty="0">
                <a:solidFill>
                  <a:srgbClr val="000000"/>
                </a:solidFill>
                <a:effectLst/>
              </a:rPr>
              <a:t>A desigualdade aumentou de maneira significativa entre 1870 e 1920 no Cone Sul e no Brasil como um todo.</a:t>
            </a:r>
          </a:p>
          <a:p>
            <a:r>
              <a:rPr lang="pt-BR" sz="1900" b="0" i="0" dirty="0">
                <a:solidFill>
                  <a:srgbClr val="000000"/>
                </a:solidFill>
                <a:effectLst/>
              </a:rPr>
              <a:t>A desigualdade aumentou em todos os países, mas também aumentou entre os países.</a:t>
            </a:r>
          </a:p>
          <a:p>
            <a:r>
              <a:rPr lang="pt-BR" sz="1900" b="1" i="0" dirty="0">
                <a:solidFill>
                  <a:srgbClr val="000000"/>
                </a:solidFill>
                <a:effectLst/>
              </a:rPr>
              <a:t> </a:t>
            </a:r>
            <a:r>
              <a:rPr lang="pt-BR" sz="1900" b="0" i="0" dirty="0">
                <a:solidFill>
                  <a:srgbClr val="000000"/>
                </a:solidFill>
                <a:effectLst/>
              </a:rPr>
              <a:t>No início do período, a desigualdade entre países era importante, mas explicava menos de 10% da desigualdade total. Os restantes 90% consistiam na desigualdade dentro dos países.</a:t>
            </a:r>
            <a:r>
              <a:rPr lang="pt-BR" sz="1900" b="1" i="0" dirty="0">
                <a:solidFill>
                  <a:srgbClr val="000000"/>
                </a:solidFill>
                <a:effectLst/>
              </a:rPr>
              <a:t> </a:t>
            </a:r>
          </a:p>
          <a:p>
            <a:r>
              <a:rPr lang="pt-BR" sz="1900" b="0" i="0" dirty="0">
                <a:solidFill>
                  <a:srgbClr val="000000"/>
                </a:solidFill>
                <a:effectLst/>
              </a:rPr>
              <a:t>Ao final do período as desigualdades entre países passaram a explicar aproximadamente 20% da desigualdade, mesmo quando as desigualdades nacionais tinham aumentado.</a:t>
            </a:r>
            <a:br>
              <a:rPr lang="pt-BR" sz="1900" b="0" i="0" dirty="0">
                <a:solidFill>
                  <a:srgbClr val="000000"/>
                </a:solidFill>
                <a:effectLst/>
              </a:rPr>
            </a:br>
            <a:r>
              <a:rPr lang="pt-BR" sz="1900" b="0" i="0" dirty="0">
                <a:solidFill>
                  <a:srgbClr val="000000"/>
                </a:solidFill>
                <a:effectLst/>
              </a:rPr>
              <a:t>Tal fato se explica pelo bom desempenho econômico dos três países do Grupo 3 e pelo péssimo desempenho do Brasil em finais do século XIX.</a:t>
            </a:r>
          </a:p>
          <a:p>
            <a:r>
              <a:rPr lang="pt-BR" sz="1900" b="1" i="0" dirty="0">
                <a:solidFill>
                  <a:srgbClr val="000000"/>
                </a:solidFill>
                <a:effectLst/>
              </a:rPr>
              <a:t> </a:t>
            </a:r>
            <a:r>
              <a:rPr lang="pt-BR" sz="1900" b="0" i="0" dirty="0">
                <a:solidFill>
                  <a:srgbClr val="000000"/>
                </a:solidFill>
                <a:effectLst/>
              </a:rPr>
              <a:t>O Brasil e o Chile mostram níveis de desigualdade altos e crescentes, aparentemente mais altos que os da Argentina e do Uruguai, ainda que o caso argentino esteja baseado em suposições.</a:t>
            </a:r>
            <a:r>
              <a:rPr lang="pt-BR" sz="1900" dirty="0"/>
              <a:t> </a:t>
            </a:r>
            <a:br>
              <a:rPr lang="pt-BR" sz="1900" dirty="0"/>
            </a:br>
            <a:r>
              <a:rPr lang="pt-BR" sz="1900" dirty="0"/>
              <a:t>Conforme </a:t>
            </a:r>
            <a:r>
              <a:rPr lang="pt-BR" sz="1900" b="0" i="0" dirty="0">
                <a:solidFill>
                  <a:srgbClr val="000000"/>
                </a:solidFill>
                <a:effectLst/>
              </a:rPr>
              <a:t>(</a:t>
            </a:r>
            <a:r>
              <a:rPr lang="pt-BR" sz="1900" b="0" i="0" dirty="0" err="1">
                <a:solidFill>
                  <a:srgbClr val="000000"/>
                </a:solidFill>
                <a:effectLst/>
              </a:rPr>
              <a:t>Bértola</a:t>
            </a:r>
            <a:r>
              <a:rPr lang="pt-BR" sz="1900" b="0" i="0" dirty="0">
                <a:solidFill>
                  <a:srgbClr val="000000"/>
                </a:solidFill>
                <a:effectLst/>
              </a:rPr>
              <a:t> et. al., 2010)</a:t>
            </a:r>
            <a:r>
              <a:rPr lang="pt-BR" sz="1900" dirty="0"/>
              <a:t> </a:t>
            </a:r>
            <a:br>
              <a:rPr lang="pt-BR" sz="1900" dirty="0"/>
            </a:br>
            <a:endParaRPr lang="pt-BR" sz="1900" dirty="0"/>
          </a:p>
        </p:txBody>
      </p:sp>
      <p:sp>
        <p:nvSpPr>
          <p:cNvPr id="4" name="Espaço Reservado para Número de Slide 3">
            <a:extLst>
              <a:ext uri="{FF2B5EF4-FFF2-40B4-BE49-F238E27FC236}">
                <a16:creationId xmlns:a16="http://schemas.microsoft.com/office/drawing/2014/main" id="{8E994874-AABB-DA79-7FB5-65BCC26BA055}"/>
              </a:ext>
            </a:extLst>
          </p:cNvPr>
          <p:cNvSpPr>
            <a:spLocks noGrp="1"/>
          </p:cNvSpPr>
          <p:nvPr>
            <p:ph type="sldNum" sz="quarter" idx="12"/>
          </p:nvPr>
        </p:nvSpPr>
        <p:spPr/>
        <p:txBody>
          <a:bodyPr/>
          <a:lstStyle/>
          <a:p>
            <a:fld id="{7E7BDC16-1385-4F9C-82E3-9D29116EF87D}" type="slidenum">
              <a:rPr lang="pt-BR" smtClean="0"/>
              <a:pPr/>
              <a:t>37</a:t>
            </a:fld>
            <a:endParaRPr lang="pt-BR"/>
          </a:p>
        </p:txBody>
      </p:sp>
    </p:spTree>
    <p:extLst>
      <p:ext uri="{BB962C8B-B14F-4D97-AF65-F5344CB8AC3E}">
        <p14:creationId xmlns:p14="http://schemas.microsoft.com/office/powerpoint/2010/main" val="3957032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8E15C2-6ABE-E8E6-B0D0-02A1BB02F8B7}"/>
              </a:ext>
            </a:extLst>
          </p:cNvPr>
          <p:cNvSpPr>
            <a:spLocks noGrp="1"/>
          </p:cNvSpPr>
          <p:nvPr>
            <p:ph type="title"/>
          </p:nvPr>
        </p:nvSpPr>
        <p:spPr>
          <a:xfrm>
            <a:off x="457200" y="704088"/>
            <a:ext cx="8229600" cy="708688"/>
          </a:xfrm>
        </p:spPr>
        <p:txBody>
          <a:bodyPr>
            <a:normAutofit/>
          </a:bodyPr>
          <a:lstStyle/>
          <a:p>
            <a:r>
              <a:rPr lang="pt-BR" sz="3200" dirty="0"/>
              <a:t>A DISTRIBUIÇÃO DA RENDA E DA RIQUEZA</a:t>
            </a:r>
          </a:p>
        </p:txBody>
      </p:sp>
      <p:sp>
        <p:nvSpPr>
          <p:cNvPr id="3" name="Espaço Reservado para Conteúdo 2">
            <a:extLst>
              <a:ext uri="{FF2B5EF4-FFF2-40B4-BE49-F238E27FC236}">
                <a16:creationId xmlns:a16="http://schemas.microsoft.com/office/drawing/2014/main" id="{2930773A-E913-41FC-EBF8-40E756EBEF5B}"/>
              </a:ext>
            </a:extLst>
          </p:cNvPr>
          <p:cNvSpPr>
            <a:spLocks noGrp="1"/>
          </p:cNvSpPr>
          <p:nvPr>
            <p:ph idx="1"/>
          </p:nvPr>
        </p:nvSpPr>
        <p:spPr/>
        <p:txBody>
          <a:bodyPr>
            <a:normAutofit fontScale="92500"/>
          </a:bodyPr>
          <a:lstStyle/>
          <a:p>
            <a:r>
              <a:rPr lang="pt-BR" sz="1800" b="0" i="0" dirty="0" err="1">
                <a:solidFill>
                  <a:srgbClr val="000000"/>
                </a:solidFill>
                <a:effectLst/>
                <a:latin typeface="Myriad-Roman"/>
              </a:rPr>
              <a:t>Cf</a:t>
            </a:r>
            <a:r>
              <a:rPr lang="pt-BR" sz="1800" b="0" i="0" dirty="0">
                <a:solidFill>
                  <a:srgbClr val="000000"/>
                </a:solidFill>
                <a:effectLst/>
                <a:latin typeface="Myriad-Roman"/>
              </a:rPr>
              <a:t> </a:t>
            </a:r>
            <a:r>
              <a:rPr lang="pt-BR" sz="1800" b="0" i="0" dirty="0" err="1">
                <a:solidFill>
                  <a:srgbClr val="000000"/>
                </a:solidFill>
                <a:effectLst/>
                <a:latin typeface="Myriad-Roman"/>
              </a:rPr>
              <a:t>Bértola</a:t>
            </a:r>
            <a:endParaRPr lang="pt-BR" sz="1800" b="0" i="0" dirty="0">
              <a:solidFill>
                <a:srgbClr val="000000"/>
              </a:solidFill>
              <a:effectLst/>
              <a:latin typeface="Myriad-Roman"/>
            </a:endParaRPr>
          </a:p>
          <a:p>
            <a:r>
              <a:rPr lang="pt-BR" sz="2400" b="0" i="0" dirty="0">
                <a:solidFill>
                  <a:srgbClr val="000000"/>
                </a:solidFill>
                <a:effectLst/>
                <a:latin typeface="Myriad-Roman"/>
              </a:rPr>
              <a:t>“Podemos concluir, então, não sem expressar nossa cautela pela ainda limitada qualidade e quantidade de dados disponíveis, que a América Latina possuía cenários diversos, mas com uma forte presença de uma elevada desigualdade estrutural antes do início desse processo de globalização. Ao final do mesmo, as desigualdades cresceram de maneira substancial, reproduzindo</a:t>
            </a:r>
            <a:br>
              <a:rPr lang="pt-BR" sz="2400" b="0" i="0" dirty="0">
                <a:solidFill>
                  <a:srgbClr val="000000"/>
                </a:solidFill>
                <a:effectLst/>
                <a:latin typeface="Myriad-Roman"/>
              </a:rPr>
            </a:br>
            <a:r>
              <a:rPr lang="pt-BR" sz="2400" b="0" i="0" dirty="0">
                <a:solidFill>
                  <a:srgbClr val="000000"/>
                </a:solidFill>
                <a:effectLst/>
                <a:latin typeface="Myriad-Roman"/>
              </a:rPr>
              <a:t>padrões da desigualdade original e gerando padrões novos de desigualdade, especialmente nas regiões nas quais as comunidades indígenas foram despojadas de suas terras e submetidas a uma proletarização com poderosos elementos coercitivos. “</a:t>
            </a:r>
            <a:br>
              <a:rPr lang="pt-BR" dirty="0"/>
            </a:br>
            <a:endParaRPr lang="pt-BR" dirty="0"/>
          </a:p>
        </p:txBody>
      </p:sp>
      <p:sp>
        <p:nvSpPr>
          <p:cNvPr id="4" name="Espaço Reservado para Número de Slide 3">
            <a:extLst>
              <a:ext uri="{FF2B5EF4-FFF2-40B4-BE49-F238E27FC236}">
                <a16:creationId xmlns:a16="http://schemas.microsoft.com/office/drawing/2014/main" id="{FDE2B35D-0934-286F-33C9-395919F41E13}"/>
              </a:ext>
            </a:extLst>
          </p:cNvPr>
          <p:cNvSpPr>
            <a:spLocks noGrp="1"/>
          </p:cNvSpPr>
          <p:nvPr>
            <p:ph type="sldNum" sz="quarter" idx="12"/>
          </p:nvPr>
        </p:nvSpPr>
        <p:spPr/>
        <p:txBody>
          <a:bodyPr/>
          <a:lstStyle/>
          <a:p>
            <a:fld id="{7E7BDC16-1385-4F9C-82E3-9D29116EF87D}" type="slidenum">
              <a:rPr lang="pt-BR" smtClean="0"/>
              <a:pPr/>
              <a:t>38</a:t>
            </a:fld>
            <a:endParaRPr lang="pt-BR"/>
          </a:p>
        </p:txBody>
      </p:sp>
    </p:spTree>
    <p:extLst>
      <p:ext uri="{BB962C8B-B14F-4D97-AF65-F5344CB8AC3E}">
        <p14:creationId xmlns:p14="http://schemas.microsoft.com/office/powerpoint/2010/main" val="3126820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5627B3-9319-AD10-7D51-0FF4752E55F7}"/>
              </a:ext>
            </a:extLst>
          </p:cNvPr>
          <p:cNvSpPr>
            <a:spLocks noGrp="1"/>
          </p:cNvSpPr>
          <p:nvPr>
            <p:ph type="title"/>
          </p:nvPr>
        </p:nvSpPr>
        <p:spPr/>
        <p:txBody>
          <a:bodyPr>
            <a:normAutofit/>
          </a:bodyPr>
          <a:lstStyle/>
          <a:p>
            <a:r>
              <a:rPr lang="pt-BR" sz="3600" dirty="0"/>
              <a:t>A DISTRIBUIÇÃO DA RENDA E DA RIQUEZA</a:t>
            </a:r>
          </a:p>
        </p:txBody>
      </p:sp>
      <p:pic>
        <p:nvPicPr>
          <p:cNvPr id="6" name="Espaço Reservado para Conteúdo 5">
            <a:extLst>
              <a:ext uri="{FF2B5EF4-FFF2-40B4-BE49-F238E27FC236}">
                <a16:creationId xmlns:a16="http://schemas.microsoft.com/office/drawing/2014/main" id="{F12E82EB-4A9D-1EF7-CDFE-021B8A9A5359}"/>
              </a:ext>
            </a:extLst>
          </p:cNvPr>
          <p:cNvPicPr>
            <a:picLocks noGrp="1" noChangeAspect="1"/>
          </p:cNvPicPr>
          <p:nvPr>
            <p:ph idx="1"/>
          </p:nvPr>
        </p:nvPicPr>
        <p:blipFill>
          <a:blip r:embed="rId2"/>
          <a:stretch>
            <a:fillRect/>
          </a:stretch>
        </p:blipFill>
        <p:spPr>
          <a:xfrm>
            <a:off x="1776412" y="2153444"/>
            <a:ext cx="5591175" cy="3952875"/>
          </a:xfrm>
        </p:spPr>
      </p:pic>
      <p:sp>
        <p:nvSpPr>
          <p:cNvPr id="4" name="Espaço Reservado para Número de Slide 3">
            <a:extLst>
              <a:ext uri="{FF2B5EF4-FFF2-40B4-BE49-F238E27FC236}">
                <a16:creationId xmlns:a16="http://schemas.microsoft.com/office/drawing/2014/main" id="{C6DF611D-63DE-04C3-F529-AD7462C2F08E}"/>
              </a:ext>
            </a:extLst>
          </p:cNvPr>
          <p:cNvSpPr>
            <a:spLocks noGrp="1"/>
          </p:cNvSpPr>
          <p:nvPr>
            <p:ph type="sldNum" sz="quarter" idx="12"/>
          </p:nvPr>
        </p:nvSpPr>
        <p:spPr/>
        <p:txBody>
          <a:bodyPr/>
          <a:lstStyle/>
          <a:p>
            <a:fld id="{7E7BDC16-1385-4F9C-82E3-9D29116EF87D}" type="slidenum">
              <a:rPr lang="pt-BR" smtClean="0"/>
              <a:pPr/>
              <a:t>39</a:t>
            </a:fld>
            <a:endParaRPr lang="pt-BR"/>
          </a:p>
        </p:txBody>
      </p:sp>
    </p:spTree>
    <p:extLst>
      <p:ext uri="{BB962C8B-B14F-4D97-AF65-F5344CB8AC3E}">
        <p14:creationId xmlns:p14="http://schemas.microsoft.com/office/powerpoint/2010/main" val="208970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América Latina (1810-2010)</a:t>
            </a:r>
          </a:p>
        </p:txBody>
      </p:sp>
      <p:sp>
        <p:nvSpPr>
          <p:cNvPr id="3" name="Espaço Reservado para Conteúdo 2"/>
          <p:cNvSpPr>
            <a:spLocks noGrp="1"/>
          </p:cNvSpPr>
          <p:nvPr>
            <p:ph idx="1"/>
          </p:nvPr>
        </p:nvSpPr>
        <p:spPr/>
        <p:txBody>
          <a:bodyPr>
            <a:normAutofit/>
          </a:bodyPr>
          <a:lstStyle/>
          <a:p>
            <a:r>
              <a:rPr lang="pt-BR" dirty="0"/>
              <a:t>A transformação em países desenvolvidos baseados em produtos com elevado valor agregado não ocorreu como na Ásia;</a:t>
            </a:r>
          </a:p>
          <a:p>
            <a:r>
              <a:rPr lang="pt-BR" dirty="0"/>
              <a:t>Situação intermediária de desenvolvimento, quando comparada em nível mundial;</a:t>
            </a:r>
          </a:p>
          <a:p>
            <a:r>
              <a:rPr lang="pt-BR" dirty="0"/>
              <a:t>Quais as razões da AL não ter feito essa transformação?</a:t>
            </a:r>
          </a:p>
          <a:p>
            <a:r>
              <a:rPr lang="pt-BR" dirty="0"/>
              <a:t>Resposta passa por uma abordagem econômica, política, social e geográfica.</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4</a:t>
            </a:fld>
            <a:endParaRPr lang="pt-B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63C4C-0C94-3082-48AE-0952B2238AA6}"/>
              </a:ext>
            </a:extLst>
          </p:cNvPr>
          <p:cNvSpPr>
            <a:spLocks noGrp="1"/>
          </p:cNvSpPr>
          <p:nvPr>
            <p:ph type="title"/>
          </p:nvPr>
        </p:nvSpPr>
        <p:spPr/>
        <p:txBody>
          <a:bodyPr>
            <a:normAutofit fontScale="90000"/>
          </a:bodyPr>
          <a:lstStyle/>
          <a:p>
            <a:r>
              <a:rPr lang="pt-BR" dirty="0"/>
              <a:t>Investimentos estrangeiros na AL</a:t>
            </a:r>
          </a:p>
        </p:txBody>
      </p:sp>
      <p:sp>
        <p:nvSpPr>
          <p:cNvPr id="3" name="Espaço Reservado para Conteúdo 2">
            <a:extLst>
              <a:ext uri="{FF2B5EF4-FFF2-40B4-BE49-F238E27FC236}">
                <a16:creationId xmlns:a16="http://schemas.microsoft.com/office/drawing/2014/main" id="{FEFF1FF8-361D-EA7A-9792-387D2FF3686B}"/>
              </a:ext>
            </a:extLst>
          </p:cNvPr>
          <p:cNvSpPr>
            <a:spLocks noGrp="1"/>
          </p:cNvSpPr>
          <p:nvPr>
            <p:ph idx="1"/>
          </p:nvPr>
        </p:nvSpPr>
        <p:spPr/>
        <p:txBody>
          <a:bodyPr/>
          <a:lstStyle/>
          <a:p>
            <a:r>
              <a:rPr lang="pt-BR" sz="2000" b="0" i="0" dirty="0">
                <a:solidFill>
                  <a:srgbClr val="000000"/>
                </a:solidFill>
                <a:effectLst/>
              </a:rPr>
              <a:t>Até a Primeira Guerra Mundial (1914), a Grã-Bretanha foi a principal fonte de financiamento (investimentos em ferrovias, portos)</a:t>
            </a:r>
          </a:p>
          <a:p>
            <a:r>
              <a:rPr lang="pt-BR" sz="2000" dirty="0">
                <a:solidFill>
                  <a:srgbClr val="000000"/>
                </a:solidFill>
              </a:rPr>
              <a:t>Em 1915 EUA </a:t>
            </a:r>
            <a:r>
              <a:rPr lang="pt-BR" sz="2000" dirty="0">
                <a:solidFill>
                  <a:srgbClr val="000000"/>
                </a:solidFill>
                <a:ea typeface="Lato ExtraBold" panose="020B0604020202020204" pitchFamily="34" charset="0"/>
                <a:cs typeface="Lato ExtraBold" panose="020B0604020202020204" pitchFamily="34" charset="0"/>
              </a:rPr>
              <a:t>→ principal investidor na AL (20% do total) → petróleo, mineração, agricultura. Investimentos localizados no México e Am. Central e Caribe.</a:t>
            </a:r>
          </a:p>
          <a:p>
            <a:r>
              <a:rPr lang="pt-BR" sz="2000" dirty="0">
                <a:solidFill>
                  <a:srgbClr val="000000"/>
                </a:solidFill>
                <a:ea typeface="Lato ExtraBold" panose="020B0604020202020204" pitchFamily="34" charset="0"/>
                <a:cs typeface="Lato ExtraBold" panose="020B0604020202020204" pitchFamily="34" charset="0"/>
              </a:rPr>
              <a:t>Países europeus → investimentos na América do Sul</a:t>
            </a:r>
            <a:endParaRPr lang="pt-BR" sz="2000" dirty="0"/>
          </a:p>
          <a:p>
            <a:r>
              <a:rPr lang="pt-BR" sz="2000" dirty="0"/>
              <a:t>Países do grupo 3 </a:t>
            </a:r>
            <a:r>
              <a:rPr lang="pt-BR" sz="2000" dirty="0">
                <a:solidFill>
                  <a:srgbClr val="000000"/>
                </a:solidFill>
                <a:ea typeface="Lato ExtraBold" panose="020B0604020202020204" pitchFamily="34" charset="0"/>
                <a:cs typeface="Lato ExtraBold" panose="020B0604020202020204" pitchFamily="34" charset="0"/>
              </a:rPr>
              <a:t>→ recebem 7x mais investimentos</a:t>
            </a:r>
          </a:p>
          <a:p>
            <a:r>
              <a:rPr lang="pt-BR" sz="2000" dirty="0">
                <a:solidFill>
                  <a:srgbClr val="000000"/>
                </a:solidFill>
                <a:ea typeface="Lato ExtraBold" panose="020B0604020202020204" pitchFamily="34" charset="0"/>
                <a:cs typeface="Lato ExtraBold" panose="020B0604020202020204" pitchFamily="34" charset="0"/>
              </a:rPr>
              <a:t>No período 1870/1930 → crescimento do mercado interno e avanço da urbanização dos países</a:t>
            </a:r>
          </a:p>
          <a:p>
            <a:r>
              <a:rPr lang="pt-BR" sz="2000" dirty="0">
                <a:solidFill>
                  <a:srgbClr val="000000"/>
                </a:solidFill>
                <a:ea typeface="Lato ExtraBold" panose="020B0604020202020204" pitchFamily="34" charset="0"/>
                <a:cs typeface="Lato ExtraBold" panose="020B0604020202020204" pitchFamily="34" charset="0"/>
              </a:rPr>
              <a:t>Até 1930 → surgimento de uma industrialização precoce, baseada no mercado interno dos países da AL</a:t>
            </a:r>
            <a:br>
              <a:rPr lang="pt-BR" sz="2000" dirty="0"/>
            </a:br>
            <a:endParaRPr lang="pt-BR" sz="2000" dirty="0"/>
          </a:p>
        </p:txBody>
      </p:sp>
      <p:sp>
        <p:nvSpPr>
          <p:cNvPr id="4" name="Espaço Reservado para Número de Slide 3">
            <a:extLst>
              <a:ext uri="{FF2B5EF4-FFF2-40B4-BE49-F238E27FC236}">
                <a16:creationId xmlns:a16="http://schemas.microsoft.com/office/drawing/2014/main" id="{5A1C8244-F897-D2BD-38BB-E280FD272B3C}"/>
              </a:ext>
            </a:extLst>
          </p:cNvPr>
          <p:cNvSpPr>
            <a:spLocks noGrp="1"/>
          </p:cNvSpPr>
          <p:nvPr>
            <p:ph type="sldNum" sz="quarter" idx="12"/>
          </p:nvPr>
        </p:nvSpPr>
        <p:spPr/>
        <p:txBody>
          <a:bodyPr/>
          <a:lstStyle/>
          <a:p>
            <a:fld id="{7E7BDC16-1385-4F9C-82E3-9D29116EF87D}" type="slidenum">
              <a:rPr lang="pt-BR" smtClean="0"/>
              <a:pPr/>
              <a:t>40</a:t>
            </a:fld>
            <a:endParaRPr lang="pt-BR"/>
          </a:p>
        </p:txBody>
      </p:sp>
    </p:spTree>
    <p:extLst>
      <p:ext uri="{BB962C8B-B14F-4D97-AF65-F5344CB8AC3E}">
        <p14:creationId xmlns:p14="http://schemas.microsoft.com/office/powerpoint/2010/main" val="2105860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a:extLst>
              <a:ext uri="{FF2B5EF4-FFF2-40B4-BE49-F238E27FC236}">
                <a16:creationId xmlns:a16="http://schemas.microsoft.com/office/drawing/2014/main" id="{02509CDB-33D7-E116-0D66-63DF6F5CC73C}"/>
              </a:ext>
            </a:extLst>
          </p:cNvPr>
          <p:cNvPicPr>
            <a:picLocks noGrp="1" noChangeAspect="1"/>
          </p:cNvPicPr>
          <p:nvPr>
            <p:ph idx="1"/>
          </p:nvPr>
        </p:nvPicPr>
        <p:blipFill>
          <a:blip r:embed="rId2"/>
          <a:stretch>
            <a:fillRect/>
          </a:stretch>
        </p:blipFill>
        <p:spPr>
          <a:xfrm>
            <a:off x="2195736" y="592860"/>
            <a:ext cx="5616624" cy="6167456"/>
          </a:xfrm>
        </p:spPr>
      </p:pic>
      <p:sp>
        <p:nvSpPr>
          <p:cNvPr id="4" name="Espaço Reservado para Número de Slide 3">
            <a:extLst>
              <a:ext uri="{FF2B5EF4-FFF2-40B4-BE49-F238E27FC236}">
                <a16:creationId xmlns:a16="http://schemas.microsoft.com/office/drawing/2014/main" id="{FFF88634-469C-00A8-255D-FFECDAAB651C}"/>
              </a:ext>
            </a:extLst>
          </p:cNvPr>
          <p:cNvSpPr>
            <a:spLocks noGrp="1"/>
          </p:cNvSpPr>
          <p:nvPr>
            <p:ph type="sldNum" sz="quarter" idx="12"/>
          </p:nvPr>
        </p:nvSpPr>
        <p:spPr/>
        <p:txBody>
          <a:bodyPr/>
          <a:lstStyle/>
          <a:p>
            <a:fld id="{7E7BDC16-1385-4F9C-82E3-9D29116EF87D}" type="slidenum">
              <a:rPr lang="pt-BR" smtClean="0"/>
              <a:pPr/>
              <a:t>41</a:t>
            </a:fld>
            <a:endParaRPr lang="pt-BR"/>
          </a:p>
        </p:txBody>
      </p:sp>
    </p:spTree>
    <p:extLst>
      <p:ext uri="{BB962C8B-B14F-4D97-AF65-F5344CB8AC3E}">
        <p14:creationId xmlns:p14="http://schemas.microsoft.com/office/powerpoint/2010/main" val="32652940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a:extLst>
              <a:ext uri="{FF2B5EF4-FFF2-40B4-BE49-F238E27FC236}">
                <a16:creationId xmlns:a16="http://schemas.microsoft.com/office/drawing/2014/main" id="{7E1E3F3E-FFB5-0BEB-EC24-13C6377D8427}"/>
              </a:ext>
            </a:extLst>
          </p:cNvPr>
          <p:cNvPicPr>
            <a:picLocks noGrp="1" noChangeAspect="1"/>
          </p:cNvPicPr>
          <p:nvPr>
            <p:ph idx="1"/>
          </p:nvPr>
        </p:nvPicPr>
        <p:blipFill>
          <a:blip r:embed="rId2"/>
          <a:stretch>
            <a:fillRect/>
          </a:stretch>
        </p:blipFill>
        <p:spPr>
          <a:xfrm>
            <a:off x="1144915" y="1412776"/>
            <a:ext cx="6791325" cy="3638550"/>
          </a:xfrm>
        </p:spPr>
      </p:pic>
      <p:sp>
        <p:nvSpPr>
          <p:cNvPr id="4" name="Espaço Reservado para Número de Slide 3">
            <a:extLst>
              <a:ext uri="{FF2B5EF4-FFF2-40B4-BE49-F238E27FC236}">
                <a16:creationId xmlns:a16="http://schemas.microsoft.com/office/drawing/2014/main" id="{0676FB00-827D-7C4A-FAA7-B9F8F4B33EE1}"/>
              </a:ext>
            </a:extLst>
          </p:cNvPr>
          <p:cNvSpPr>
            <a:spLocks noGrp="1"/>
          </p:cNvSpPr>
          <p:nvPr>
            <p:ph type="sldNum" sz="quarter" idx="12"/>
          </p:nvPr>
        </p:nvSpPr>
        <p:spPr/>
        <p:txBody>
          <a:bodyPr/>
          <a:lstStyle/>
          <a:p>
            <a:fld id="{7E7BDC16-1385-4F9C-82E3-9D29116EF87D}" type="slidenum">
              <a:rPr lang="pt-BR" smtClean="0"/>
              <a:pPr/>
              <a:t>42</a:t>
            </a:fld>
            <a:endParaRPr lang="pt-BR"/>
          </a:p>
        </p:txBody>
      </p:sp>
      <p:sp>
        <p:nvSpPr>
          <p:cNvPr id="7" name="CaixaDeTexto 6">
            <a:extLst>
              <a:ext uri="{FF2B5EF4-FFF2-40B4-BE49-F238E27FC236}">
                <a16:creationId xmlns:a16="http://schemas.microsoft.com/office/drawing/2014/main" id="{6C547CD5-C1A2-86F5-5B78-39E3EE21B42C}"/>
              </a:ext>
            </a:extLst>
          </p:cNvPr>
          <p:cNvSpPr txBox="1"/>
          <p:nvPr/>
        </p:nvSpPr>
        <p:spPr>
          <a:xfrm>
            <a:off x="1435501" y="5156021"/>
            <a:ext cx="6791325" cy="1477328"/>
          </a:xfrm>
          <a:prstGeom prst="rect">
            <a:avLst/>
          </a:prstGeom>
          <a:noFill/>
        </p:spPr>
        <p:txBody>
          <a:bodyPr wrap="square" rtlCol="0">
            <a:spAutoFit/>
          </a:bodyPr>
          <a:lstStyle/>
          <a:p>
            <a:r>
              <a:rPr lang="pt-BR" sz="1800" b="0" i="0" dirty="0">
                <a:solidFill>
                  <a:srgbClr val="000000"/>
                </a:solidFill>
                <a:effectLst/>
                <a:latin typeface="Myriad-Roman"/>
              </a:rPr>
              <a:t>O crescimento natural da produção industrial tinha limites muito marcados e dificilmente estava em condições de produzir uma profunda mudança estrutural da economia latino americana. </a:t>
            </a:r>
          </a:p>
          <a:p>
            <a:r>
              <a:rPr lang="pt-BR" dirty="0">
                <a:solidFill>
                  <a:srgbClr val="000000"/>
                </a:solidFill>
                <a:latin typeface="Myriad-Roman"/>
              </a:rPr>
              <a:t>(</a:t>
            </a:r>
            <a:r>
              <a:rPr lang="pt-BR" dirty="0" err="1">
                <a:solidFill>
                  <a:srgbClr val="000000"/>
                </a:solidFill>
                <a:latin typeface="Myriad-Roman"/>
              </a:rPr>
              <a:t>cf</a:t>
            </a:r>
            <a:r>
              <a:rPr lang="pt-BR" dirty="0">
                <a:solidFill>
                  <a:srgbClr val="000000"/>
                </a:solidFill>
                <a:latin typeface="Myriad-Roman"/>
              </a:rPr>
              <a:t> </a:t>
            </a:r>
            <a:r>
              <a:rPr lang="pt-BR" dirty="0" err="1">
                <a:solidFill>
                  <a:srgbClr val="000000"/>
                </a:solidFill>
                <a:latin typeface="Myriad-Roman"/>
              </a:rPr>
              <a:t>Bértola</a:t>
            </a:r>
            <a:r>
              <a:rPr lang="pt-BR" dirty="0">
                <a:solidFill>
                  <a:srgbClr val="000000"/>
                </a:solidFill>
                <a:latin typeface="Myriad-Roman"/>
              </a:rPr>
              <a:t> e </a:t>
            </a:r>
            <a:r>
              <a:rPr lang="pt-BR" dirty="0" err="1">
                <a:solidFill>
                  <a:srgbClr val="000000"/>
                </a:solidFill>
                <a:latin typeface="Myriad-Roman"/>
              </a:rPr>
              <a:t>Ocampo</a:t>
            </a:r>
            <a:r>
              <a:rPr lang="pt-BR" dirty="0">
                <a:solidFill>
                  <a:srgbClr val="000000"/>
                </a:solidFill>
                <a:latin typeface="Myriad-Roman"/>
              </a:rPr>
              <a:t>)</a:t>
            </a:r>
            <a:br>
              <a:rPr lang="pt-BR" dirty="0"/>
            </a:br>
            <a:endParaRPr lang="pt-BR" dirty="0"/>
          </a:p>
        </p:txBody>
      </p:sp>
    </p:spTree>
    <p:extLst>
      <p:ext uri="{BB962C8B-B14F-4D97-AF65-F5344CB8AC3E}">
        <p14:creationId xmlns:p14="http://schemas.microsoft.com/office/powerpoint/2010/main" val="246020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Crescimento AL e Ocidente</a:t>
            </a:r>
          </a:p>
        </p:txBody>
      </p:sp>
      <p:pic>
        <p:nvPicPr>
          <p:cNvPr id="1026" name="Picture 2"/>
          <p:cNvPicPr>
            <a:picLocks noGrp="1" noChangeAspect="1" noChangeArrowheads="1"/>
          </p:cNvPicPr>
          <p:nvPr>
            <p:ph idx="1"/>
          </p:nvPr>
        </p:nvPicPr>
        <p:blipFill>
          <a:blip r:embed="rId2"/>
          <a:srcRect/>
          <a:stretch>
            <a:fillRect/>
          </a:stretch>
        </p:blipFill>
        <p:spPr bwMode="auto">
          <a:xfrm>
            <a:off x="589410" y="1285860"/>
            <a:ext cx="7625928" cy="4935097"/>
          </a:xfrm>
          <a:prstGeom prst="rect">
            <a:avLst/>
          </a:prstGeom>
          <a:noFill/>
          <a:ln w="9525">
            <a:noFill/>
            <a:miter lim="800000"/>
            <a:headEnd/>
            <a:tailEnd/>
          </a:ln>
          <a:effectLst/>
        </p:spPr>
      </p:pic>
      <p:sp>
        <p:nvSpPr>
          <p:cNvPr id="4" name="Espaço Reservado para Número de Slide 3"/>
          <p:cNvSpPr>
            <a:spLocks noGrp="1"/>
          </p:cNvSpPr>
          <p:nvPr>
            <p:ph type="sldNum" sz="quarter" idx="12"/>
          </p:nvPr>
        </p:nvSpPr>
        <p:spPr/>
        <p:txBody>
          <a:bodyPr/>
          <a:lstStyle/>
          <a:p>
            <a:fld id="{7E7BDC16-1385-4F9C-82E3-9D29116EF87D}" type="slidenum">
              <a:rPr lang="pt-BR" smtClean="0"/>
              <a:pPr/>
              <a:t>5</a:t>
            </a:fld>
            <a:endParaRPr lang="pt-B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1472" y="928670"/>
            <a:ext cx="8229600" cy="1143000"/>
          </a:xfrm>
        </p:spPr>
        <p:txBody>
          <a:bodyPr>
            <a:normAutofit fontScale="90000"/>
          </a:bodyPr>
          <a:lstStyle/>
          <a:p>
            <a:r>
              <a:rPr lang="pt-BR" dirty="0"/>
              <a:t>As etapas do desenvolvimento latino-americano</a:t>
            </a:r>
          </a:p>
        </p:txBody>
      </p:sp>
      <p:sp>
        <p:nvSpPr>
          <p:cNvPr id="3" name="Espaço Reservado para Conteúdo 2"/>
          <p:cNvSpPr>
            <a:spLocks noGrp="1"/>
          </p:cNvSpPr>
          <p:nvPr>
            <p:ph idx="1"/>
          </p:nvPr>
        </p:nvSpPr>
        <p:spPr>
          <a:xfrm>
            <a:off x="500034" y="2214554"/>
            <a:ext cx="8229600" cy="3429024"/>
          </a:xfrm>
        </p:spPr>
        <p:txBody>
          <a:bodyPr/>
          <a:lstStyle/>
          <a:p>
            <a:r>
              <a:rPr lang="pt-BR" dirty="0"/>
              <a:t>A idéia geral, de que as primeiras décadas posteriores à independência não foram boas em termos econômicos relativamente aos países do mundo hoje desenvolvido, pode ser mantida.</a:t>
            </a:r>
          </a:p>
          <a:p>
            <a:r>
              <a:rPr lang="pt-BR" dirty="0"/>
              <a:t>1820 e 1870, o hiato entre a América Latina e o Ocidente cresceu de 0,9 para 1,7 vezes o PIB per capita da primeira</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6</a:t>
            </a:fld>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642918"/>
            <a:ext cx="8229600" cy="5626121"/>
          </a:xfrm>
        </p:spPr>
        <p:txBody>
          <a:bodyPr>
            <a:normAutofit fontScale="92500" lnSpcReduction="20000"/>
          </a:bodyPr>
          <a:lstStyle/>
          <a:p>
            <a:r>
              <a:rPr lang="pt-BR" dirty="0"/>
              <a:t>Entre 1870 e 1980, a América Latina melhorou sua posição em relação à média mundial, o que contrasta com a queda, até meados do século XX, do “resto do mundo”.</a:t>
            </a:r>
          </a:p>
          <a:p>
            <a:r>
              <a:rPr lang="pt-BR" dirty="0"/>
              <a:t>O período corresponde a duas fases inteiramente diferentes</a:t>
            </a:r>
          </a:p>
          <a:p>
            <a:r>
              <a:rPr lang="pt-BR" dirty="0"/>
              <a:t>A primeira abrange a primeira globalização e, na América Latina, a uma etapa de expansão primário-exportadora. A primeira globalização começou a enfraquecer-se em muitos sentidos a partir da Primeira Guerra Mundial e sofreu colapso definitivo durante a Grande Depressão dos anos 1930. </a:t>
            </a:r>
          </a:p>
          <a:p>
            <a:r>
              <a:rPr lang="pt-BR" dirty="0"/>
              <a:t>A partir daí, inicia-se uma nova fase do desenvolvimento latino-americano, que denominaremos de “industrialização dirigida pelo Estado”</a:t>
            </a:r>
          </a:p>
          <a:p>
            <a:r>
              <a:rPr lang="pt-BR" dirty="0"/>
              <a:t>Desde 1980 até a atualidade, a América Latina não apenas perdeu posições em relação às economias desenvolvidas, mas também iniciou um processo de deterioração em relação à média mundial</a:t>
            </a:r>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7</a:t>
            </a:fld>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dirty="0"/>
              <a:t>Uma tipologia para a análise dos países latino-americanos </a:t>
            </a:r>
          </a:p>
        </p:txBody>
      </p:sp>
      <p:sp>
        <p:nvSpPr>
          <p:cNvPr id="3" name="Espaço Reservado para Conteúdo 2"/>
          <p:cNvSpPr>
            <a:spLocks noGrp="1"/>
          </p:cNvSpPr>
          <p:nvPr>
            <p:ph idx="1"/>
          </p:nvPr>
        </p:nvSpPr>
        <p:spPr/>
        <p:txBody>
          <a:bodyPr>
            <a:normAutofit fontScale="77500" lnSpcReduction="20000"/>
          </a:bodyPr>
          <a:lstStyle/>
          <a:p>
            <a:r>
              <a:rPr lang="pt-BR" dirty="0"/>
              <a:t>As sociedades latino-americanas foram formadas  a partir do encontro e da interação, no território americano, de três sociedades:</a:t>
            </a:r>
            <a:br>
              <a:rPr lang="pt-BR" dirty="0"/>
            </a:br>
            <a:r>
              <a:rPr lang="pt-BR" dirty="0"/>
              <a:t>as nativas pré-colombianas, as européias e as africanas </a:t>
            </a:r>
            <a:br>
              <a:rPr lang="pt-BR" dirty="0"/>
            </a:br>
            <a:endParaRPr lang="pt-BR" dirty="0"/>
          </a:p>
          <a:p>
            <a:r>
              <a:rPr lang="pt-BR" dirty="0"/>
              <a:t>Serão utilizados alguns critérios:</a:t>
            </a:r>
          </a:p>
          <a:p>
            <a:pPr marL="514350" indent="-514350">
              <a:buFont typeface="+mj-lt"/>
              <a:buAutoNum type="alphaUcPeriod"/>
            </a:pPr>
            <a:r>
              <a:rPr lang="pt-BR" dirty="0"/>
              <a:t>O tipo de poder colonial ;</a:t>
            </a:r>
          </a:p>
          <a:p>
            <a:pPr marL="514350" indent="-514350">
              <a:buFont typeface="+mj-lt"/>
              <a:buAutoNum type="alphaUcPeriod"/>
            </a:pPr>
            <a:r>
              <a:rPr lang="pt-BR" dirty="0"/>
              <a:t>O tipo de mercado ao qual se vincula cada sociedade;</a:t>
            </a:r>
          </a:p>
          <a:p>
            <a:pPr marL="514350" indent="-514350">
              <a:buFont typeface="+mj-lt"/>
              <a:buAutoNum type="alphaUcPeriod"/>
            </a:pPr>
            <a:r>
              <a:rPr lang="pt-BR" dirty="0"/>
              <a:t>O tipo de produto predominante na atividade exportadora ;</a:t>
            </a:r>
          </a:p>
          <a:p>
            <a:pPr marL="514350" indent="-514350">
              <a:buFont typeface="+mj-lt"/>
              <a:buAutoNum type="alphaUcPeriod"/>
            </a:pPr>
            <a:r>
              <a:rPr lang="pt-BR" dirty="0"/>
              <a:t>As diferentes transições até a constituição do mercado de trabalho assalariado;</a:t>
            </a:r>
          </a:p>
          <a:p>
            <a:pPr marL="514350" indent="-514350">
              <a:buFont typeface="+mj-lt"/>
              <a:buAutoNum type="alphaUcPeriod"/>
            </a:pPr>
            <a:r>
              <a:rPr lang="pt-BR" dirty="0"/>
              <a:t>Por último, o tamanho é uma variável de importância </a:t>
            </a:r>
            <a:br>
              <a:rPr lang="pt-BR" dirty="0"/>
            </a:br>
            <a:r>
              <a:rPr lang="pt-BR" dirty="0"/>
              <a:t> </a:t>
            </a:r>
            <a:br>
              <a:rPr lang="pt-BR" dirty="0"/>
            </a:br>
            <a:br>
              <a:rPr lang="pt-BR" dirty="0"/>
            </a:br>
            <a:r>
              <a:rPr lang="pt-BR" dirty="0"/>
              <a:t> </a:t>
            </a:r>
            <a:br>
              <a:rPr lang="pt-BR" dirty="0"/>
            </a:br>
            <a:br>
              <a:rPr lang="pt-BR" dirty="0"/>
            </a:br>
            <a:endParaRPr lang="pt-BR" dirty="0"/>
          </a:p>
        </p:txBody>
      </p:sp>
      <p:sp>
        <p:nvSpPr>
          <p:cNvPr id="4" name="Espaço Reservado para Número de Slide 3"/>
          <p:cNvSpPr>
            <a:spLocks noGrp="1"/>
          </p:cNvSpPr>
          <p:nvPr>
            <p:ph type="sldNum" sz="quarter" idx="12"/>
          </p:nvPr>
        </p:nvSpPr>
        <p:spPr/>
        <p:txBody>
          <a:bodyPr/>
          <a:lstStyle/>
          <a:p>
            <a:fld id="{7E7BDC16-1385-4F9C-82E3-9D29116EF87D}" type="slidenum">
              <a:rPr lang="pt-BR" smtClean="0"/>
              <a:pPr/>
              <a:t>8</a:t>
            </a:fld>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438896"/>
          </a:xfrm>
        </p:spPr>
        <p:txBody>
          <a:bodyPr>
            <a:normAutofit fontScale="90000"/>
          </a:bodyPr>
          <a:lstStyle/>
          <a:p>
            <a:pPr algn="ctr"/>
            <a:r>
              <a:rPr lang="pt-BR" sz="2800" b="1" dirty="0"/>
              <a:t>Tipologia Das economias latino-americanas</a:t>
            </a:r>
            <a:r>
              <a:rPr lang="pt-BR" sz="2800" dirty="0"/>
              <a:t> </a:t>
            </a:r>
          </a:p>
        </p:txBody>
      </p:sp>
      <p:pic>
        <p:nvPicPr>
          <p:cNvPr id="1026" name="Picture 2"/>
          <p:cNvPicPr>
            <a:picLocks noGrp="1" noChangeAspect="1" noChangeArrowheads="1"/>
          </p:cNvPicPr>
          <p:nvPr>
            <p:ph idx="1"/>
          </p:nvPr>
        </p:nvPicPr>
        <p:blipFill>
          <a:blip r:embed="rId2"/>
          <a:srcRect/>
          <a:stretch>
            <a:fillRect/>
          </a:stretch>
        </p:blipFill>
        <p:spPr bwMode="auto">
          <a:xfrm>
            <a:off x="1142976" y="1225620"/>
            <a:ext cx="7215238" cy="5534537"/>
          </a:xfrm>
          <a:prstGeom prst="rect">
            <a:avLst/>
          </a:prstGeom>
          <a:noFill/>
          <a:ln w="9525">
            <a:noFill/>
            <a:miter lim="800000"/>
            <a:headEnd/>
            <a:tailEnd/>
          </a:ln>
          <a:effectLst/>
        </p:spPr>
      </p:pic>
      <p:sp>
        <p:nvSpPr>
          <p:cNvPr id="5" name="Espaço Reservado para Número de Slide 4"/>
          <p:cNvSpPr>
            <a:spLocks noGrp="1"/>
          </p:cNvSpPr>
          <p:nvPr>
            <p:ph type="sldNum" sz="quarter" idx="12"/>
          </p:nvPr>
        </p:nvSpPr>
        <p:spPr/>
        <p:txBody>
          <a:bodyPr/>
          <a:lstStyle/>
          <a:p>
            <a:fld id="{7E7BDC16-1385-4F9C-82E3-9D29116EF87D}" type="slidenum">
              <a:rPr lang="pt-BR" smtClean="0"/>
              <a:pPr/>
              <a:t>9</a:t>
            </a:fld>
            <a:endParaRPr lang="pt-B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1852</TotalTime>
  <Words>2620</Words>
  <Application>Microsoft Office PowerPoint</Application>
  <PresentationFormat>Apresentação na tela (4:3)</PresentationFormat>
  <Paragraphs>196</Paragraphs>
  <Slides>42</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42</vt:i4>
      </vt:variant>
    </vt:vector>
  </HeadingPairs>
  <TitlesOfParts>
    <vt:vector size="48" baseType="lpstr">
      <vt:lpstr>Arial</vt:lpstr>
      <vt:lpstr>Calibri</vt:lpstr>
      <vt:lpstr>Constantia</vt:lpstr>
      <vt:lpstr>Myriad-Roman</vt:lpstr>
      <vt:lpstr>Wingdings 2</vt:lpstr>
      <vt:lpstr>Fluxo</vt:lpstr>
      <vt:lpstr>História Econômica da América Latina </vt:lpstr>
      <vt:lpstr>Apresentação do PowerPoint</vt:lpstr>
      <vt:lpstr>Programa do curso</vt:lpstr>
      <vt:lpstr>América Latina (1810-2010)</vt:lpstr>
      <vt:lpstr>Crescimento AL e Ocidente</vt:lpstr>
      <vt:lpstr>As etapas do desenvolvimento latino-americano</vt:lpstr>
      <vt:lpstr>Apresentação do PowerPoint</vt:lpstr>
      <vt:lpstr>Uma tipologia para a análise dos países latino-americanos </vt:lpstr>
      <vt:lpstr>Tipologia Das economias latino-americanas </vt:lpstr>
      <vt:lpstr>Sob o pto de vista sócio-produtivo</vt:lpstr>
      <vt:lpstr>Apresentação do PowerPoint</vt:lpstr>
      <vt:lpstr>Observações a partir da tabela</vt:lpstr>
      <vt:lpstr>Volatilidade</vt:lpstr>
      <vt:lpstr>Volatilidade</vt:lpstr>
      <vt:lpstr>Apresentação do PowerPoint</vt:lpstr>
      <vt:lpstr>Volatilidade e Inserção Mundial</vt:lpstr>
      <vt:lpstr>Apresentação do PowerPoint</vt:lpstr>
      <vt:lpstr>Inserção e termos de troca</vt:lpstr>
      <vt:lpstr>Desenvolvimento e meio ambiente</vt:lpstr>
      <vt:lpstr>Desenvolvimento e meio ambiente</vt:lpstr>
      <vt:lpstr>Desenvolvimento e meio ambiente</vt:lpstr>
      <vt:lpstr>Educação e capital humano</vt:lpstr>
      <vt:lpstr>Apresentação do PowerPoint</vt:lpstr>
      <vt:lpstr>Apresentação do PowerPoint</vt:lpstr>
      <vt:lpstr>Expectativa de vida ao nascer</vt:lpstr>
      <vt:lpstr>Desigualdade</vt:lpstr>
      <vt:lpstr>Desigualdade</vt:lpstr>
      <vt:lpstr>Desigualdade</vt:lpstr>
      <vt:lpstr>Globalização, Fortalecimento institucional e Desenvolvimento Primário-exportador (1870-1929) </vt:lpstr>
      <vt:lpstr>Exportações</vt:lpstr>
      <vt:lpstr>Apresentação do PowerPoint</vt:lpstr>
      <vt:lpstr>Exportações</vt:lpstr>
      <vt:lpstr>Ambiente político-social</vt:lpstr>
      <vt:lpstr>Apresentação do PowerPoint</vt:lpstr>
      <vt:lpstr>A DISTRIBUIÇÃO DA RENDA E DA RIQUEZA</vt:lpstr>
      <vt:lpstr>A DISTRIBUIÇÃO DA RENDA E DA RIQUEZA</vt:lpstr>
      <vt:lpstr>Apresentação do PowerPoint</vt:lpstr>
      <vt:lpstr>A DISTRIBUIÇÃO DA RENDA E DA RIQUEZA</vt:lpstr>
      <vt:lpstr>A DISTRIBUIÇÃO DA RENDA E DA RIQUEZA</vt:lpstr>
      <vt:lpstr>Investimentos estrangeiros na AL</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História Econômica da América Latina </dc:title>
  <dc:creator>EasyPC</dc:creator>
  <cp:lastModifiedBy>EDGARD MERLO</cp:lastModifiedBy>
  <cp:revision>74</cp:revision>
  <dcterms:created xsi:type="dcterms:W3CDTF">2022-05-09T14:07:10Z</dcterms:created>
  <dcterms:modified xsi:type="dcterms:W3CDTF">2022-05-23T16:41:08Z</dcterms:modified>
</cp:coreProperties>
</file>