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83" r:id="rId3"/>
    <p:sldId id="291" r:id="rId4"/>
    <p:sldId id="297" r:id="rId5"/>
    <p:sldId id="289" r:id="rId6"/>
    <p:sldId id="374" r:id="rId7"/>
    <p:sldId id="384" r:id="rId8"/>
    <p:sldId id="300" r:id="rId9"/>
    <p:sldId id="301" r:id="rId10"/>
    <p:sldId id="303" r:id="rId11"/>
    <p:sldId id="302" r:id="rId12"/>
    <p:sldId id="304" r:id="rId13"/>
    <p:sldId id="377" r:id="rId14"/>
    <p:sldId id="367" r:id="rId15"/>
    <p:sldId id="401" r:id="rId16"/>
    <p:sldId id="385" r:id="rId17"/>
    <p:sldId id="312" r:id="rId18"/>
    <p:sldId id="372" r:id="rId19"/>
    <p:sldId id="369" r:id="rId20"/>
    <p:sldId id="370" r:id="rId21"/>
    <p:sldId id="315" r:id="rId22"/>
    <p:sldId id="316" r:id="rId23"/>
    <p:sldId id="409" r:id="rId24"/>
    <p:sldId id="410" r:id="rId25"/>
    <p:sldId id="371" r:id="rId26"/>
    <p:sldId id="308" r:id="rId27"/>
    <p:sldId id="375" r:id="rId28"/>
    <p:sldId id="318" r:id="rId29"/>
    <p:sldId id="378" r:id="rId30"/>
    <p:sldId id="317" r:id="rId31"/>
    <p:sldId id="320" r:id="rId32"/>
    <p:sldId id="321" r:id="rId33"/>
    <p:sldId id="322" r:id="rId34"/>
    <p:sldId id="323" r:id="rId35"/>
    <p:sldId id="324" r:id="rId36"/>
    <p:sldId id="325" r:id="rId37"/>
    <p:sldId id="326" r:id="rId38"/>
    <p:sldId id="327" r:id="rId39"/>
    <p:sldId id="328" r:id="rId40"/>
    <p:sldId id="331" r:id="rId41"/>
    <p:sldId id="333" r:id="rId42"/>
    <p:sldId id="336" r:id="rId43"/>
    <p:sldId id="338" r:id="rId44"/>
    <p:sldId id="341" r:id="rId45"/>
    <p:sldId id="344" r:id="rId46"/>
    <p:sldId id="347" r:id="rId47"/>
    <p:sldId id="348" r:id="rId48"/>
    <p:sldId id="349" r:id="rId49"/>
    <p:sldId id="350" r:id="rId50"/>
    <p:sldId id="351" r:id="rId51"/>
    <p:sldId id="352" r:id="rId52"/>
    <p:sldId id="353" r:id="rId53"/>
    <p:sldId id="354" r:id="rId54"/>
    <p:sldId id="355" r:id="rId55"/>
    <p:sldId id="356" r:id="rId56"/>
    <p:sldId id="357" r:id="rId57"/>
    <p:sldId id="376" r:id="rId58"/>
    <p:sldId id="405" r:id="rId5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A196"/>
    <a:srgbClr val="F0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13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5DA7BFBD-58E7-4710-9963-8AC469DF3CE7}" type="datetimeFigureOut">
              <a:rPr lang="es-AR"/>
              <a:pPr>
                <a:defRPr/>
              </a:pPr>
              <a:t>13/3/2020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F5F1D2-16BC-4A64-801C-28B8E95D0E1D}" type="slidenum">
              <a:rPr lang="es-AR" altLang="es-ES"/>
              <a:pPr>
                <a:defRPr/>
              </a:pPr>
              <a:t>‹Nº›</a:t>
            </a:fld>
            <a:endParaRPr lang="es-AR"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BE5A53-1744-4A15-9EDA-23000313E3C4}" type="slidenum">
              <a:rPr lang="es-ES" altLang="es-ES" smtClean="0">
                <a:latin typeface="Arial" panose="020B0604020202020204" pitchFamily="34" charset="0"/>
              </a:rPr>
              <a:pPr>
                <a:spcBef>
                  <a:spcPct val="0"/>
                </a:spcBef>
              </a:pPr>
              <a:t>26</a:t>
            </a:fld>
            <a:endParaRPr lang="es-ES" altLang="es-ES" smtClean="0">
              <a:latin typeface="Arial" panose="020B0604020202020204" pitchFamily="34" charset="0"/>
            </a:endParaRPr>
          </a:p>
        </p:txBody>
      </p:sp>
      <p:sp>
        <p:nvSpPr>
          <p:cNvPr id="58371"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s-AR"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1343CD-0B44-4642-A02E-FC9D7C60EAAA}" type="slidenum">
              <a:rPr lang="es-ES" altLang="es-ES" smtClean="0">
                <a:cs typeface="Times New Roman" panose="02020603050405020304" pitchFamily="18" charset="0"/>
              </a:rPr>
              <a:pPr>
                <a:spcBef>
                  <a:spcPct val="0"/>
                </a:spcBef>
              </a:pPr>
              <a:t>58</a:t>
            </a:fld>
            <a:endParaRPr lang="es-ES" altLang="es-ES" smtClean="0">
              <a:cs typeface="Times New Roman" panose="02020603050405020304" pitchFamily="18" charset="0"/>
            </a:endParaRPr>
          </a:p>
        </p:txBody>
      </p:sp>
      <p:sp>
        <p:nvSpPr>
          <p:cNvPr id="921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21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s-AR" altLang="es-E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321EE5B-9574-4233-A1AA-650701C44B30}" type="slidenum">
              <a:rPr lang="es-ES" altLang="es-ES"/>
              <a:pPr>
                <a:defRPr/>
              </a:pPr>
              <a:t>‹Nº›</a:t>
            </a:fld>
            <a:endParaRPr lang="es-ES" altLang="es-ES"/>
          </a:p>
        </p:txBody>
      </p:sp>
    </p:spTree>
    <p:extLst>
      <p:ext uri="{BB962C8B-B14F-4D97-AF65-F5344CB8AC3E}">
        <p14:creationId xmlns:p14="http://schemas.microsoft.com/office/powerpoint/2010/main" val="214649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52B414F-0E19-4763-90B3-77583959ACC4}" type="slidenum">
              <a:rPr lang="es-ES" altLang="es-ES"/>
              <a:pPr>
                <a:defRPr/>
              </a:pPr>
              <a:t>‹Nº›</a:t>
            </a:fld>
            <a:endParaRPr lang="es-ES" altLang="es-ES"/>
          </a:p>
        </p:txBody>
      </p:sp>
    </p:spTree>
    <p:extLst>
      <p:ext uri="{BB962C8B-B14F-4D97-AF65-F5344CB8AC3E}">
        <p14:creationId xmlns:p14="http://schemas.microsoft.com/office/powerpoint/2010/main" val="181705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7B9983-CABF-41C9-B9E4-9D454A068A61}" type="slidenum">
              <a:rPr lang="es-ES" altLang="es-ES"/>
              <a:pPr>
                <a:defRPr/>
              </a:pPr>
              <a:t>‹Nº›</a:t>
            </a:fld>
            <a:endParaRPr lang="es-ES" altLang="es-ES"/>
          </a:p>
        </p:txBody>
      </p:sp>
    </p:spTree>
    <p:extLst>
      <p:ext uri="{BB962C8B-B14F-4D97-AF65-F5344CB8AC3E}">
        <p14:creationId xmlns:p14="http://schemas.microsoft.com/office/powerpoint/2010/main" val="44116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3871B6B-3F88-49F0-80D1-EF334D9EC673}" type="slidenum">
              <a:rPr lang="es-ES" altLang="es-ES"/>
              <a:pPr>
                <a:defRPr/>
              </a:pPr>
              <a:t>‹Nº›</a:t>
            </a:fld>
            <a:endParaRPr lang="es-ES" altLang="es-ES"/>
          </a:p>
        </p:txBody>
      </p:sp>
    </p:spTree>
    <p:extLst>
      <p:ext uri="{BB962C8B-B14F-4D97-AF65-F5344CB8AC3E}">
        <p14:creationId xmlns:p14="http://schemas.microsoft.com/office/powerpoint/2010/main" val="3383275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C594BFD-B6A7-4D0C-A41F-C49495DB88EF}" type="slidenum">
              <a:rPr lang="es-ES" altLang="es-ES"/>
              <a:pPr>
                <a:defRPr/>
              </a:pPr>
              <a:t>‹Nº›</a:t>
            </a:fld>
            <a:endParaRPr lang="es-ES" altLang="es-ES"/>
          </a:p>
        </p:txBody>
      </p:sp>
    </p:spTree>
    <p:extLst>
      <p:ext uri="{BB962C8B-B14F-4D97-AF65-F5344CB8AC3E}">
        <p14:creationId xmlns:p14="http://schemas.microsoft.com/office/powerpoint/2010/main" val="43974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1E91AE-2D3C-433E-9CB6-929F4FCC7AA5}" type="slidenum">
              <a:rPr lang="es-ES" altLang="es-ES"/>
              <a:pPr>
                <a:defRPr/>
              </a:pPr>
              <a:t>‹Nº›</a:t>
            </a:fld>
            <a:endParaRPr lang="es-ES" altLang="es-ES"/>
          </a:p>
        </p:txBody>
      </p:sp>
    </p:spTree>
    <p:extLst>
      <p:ext uri="{BB962C8B-B14F-4D97-AF65-F5344CB8AC3E}">
        <p14:creationId xmlns:p14="http://schemas.microsoft.com/office/powerpoint/2010/main" val="404057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97F7443-60A5-4F37-9547-B8A2CF4C52CC}" type="slidenum">
              <a:rPr lang="es-ES" altLang="es-ES"/>
              <a:pPr>
                <a:defRPr/>
              </a:pPr>
              <a:t>‹Nº›</a:t>
            </a:fld>
            <a:endParaRPr lang="es-ES" altLang="es-ES"/>
          </a:p>
        </p:txBody>
      </p:sp>
    </p:spTree>
    <p:extLst>
      <p:ext uri="{BB962C8B-B14F-4D97-AF65-F5344CB8AC3E}">
        <p14:creationId xmlns:p14="http://schemas.microsoft.com/office/powerpoint/2010/main" val="164018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EB75A4E-2E19-46D7-B0D2-2A65E114BC55}" type="slidenum">
              <a:rPr lang="es-ES" altLang="es-ES"/>
              <a:pPr>
                <a:defRPr/>
              </a:pPr>
              <a:t>‹Nº›</a:t>
            </a:fld>
            <a:endParaRPr lang="es-ES" altLang="es-ES"/>
          </a:p>
        </p:txBody>
      </p:sp>
    </p:spTree>
    <p:extLst>
      <p:ext uri="{BB962C8B-B14F-4D97-AF65-F5344CB8AC3E}">
        <p14:creationId xmlns:p14="http://schemas.microsoft.com/office/powerpoint/2010/main" val="264533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2130AC3-A3D3-475D-9C44-312215AA1462}" type="slidenum">
              <a:rPr lang="es-ES" altLang="es-ES"/>
              <a:pPr>
                <a:defRPr/>
              </a:pPr>
              <a:t>‹Nº›</a:t>
            </a:fld>
            <a:endParaRPr lang="es-ES" altLang="es-ES"/>
          </a:p>
        </p:txBody>
      </p:sp>
    </p:spTree>
    <p:extLst>
      <p:ext uri="{BB962C8B-B14F-4D97-AF65-F5344CB8AC3E}">
        <p14:creationId xmlns:p14="http://schemas.microsoft.com/office/powerpoint/2010/main" val="133219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32A282F-3A8C-4F8F-8D58-5184DD1296D8}" type="slidenum">
              <a:rPr lang="es-ES" altLang="es-ES"/>
              <a:pPr>
                <a:defRPr/>
              </a:pPr>
              <a:t>‹Nº›</a:t>
            </a:fld>
            <a:endParaRPr lang="es-ES" altLang="es-ES"/>
          </a:p>
        </p:txBody>
      </p:sp>
    </p:spTree>
    <p:extLst>
      <p:ext uri="{BB962C8B-B14F-4D97-AF65-F5344CB8AC3E}">
        <p14:creationId xmlns:p14="http://schemas.microsoft.com/office/powerpoint/2010/main" val="60855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B83692A-C43F-4875-ACCA-B4C6D7D925F6}" type="slidenum">
              <a:rPr lang="es-ES" altLang="es-ES"/>
              <a:pPr>
                <a:defRPr/>
              </a:pPr>
              <a:t>‹Nº›</a:t>
            </a:fld>
            <a:endParaRPr lang="es-ES" altLang="es-ES"/>
          </a:p>
        </p:txBody>
      </p:sp>
    </p:spTree>
    <p:extLst>
      <p:ext uri="{BB962C8B-B14F-4D97-AF65-F5344CB8AC3E}">
        <p14:creationId xmlns:p14="http://schemas.microsoft.com/office/powerpoint/2010/main" val="171624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26F82C0-9EA8-42B3-8718-C37C828CE6E9}" type="slidenum">
              <a:rPr lang="es-ES" altLang="es-ES"/>
              <a:pPr>
                <a:defRPr/>
              </a:pPr>
              <a:t>‹Nº›</a:t>
            </a:fld>
            <a:endParaRPr lang="es-ES" altLang="es-ES"/>
          </a:p>
        </p:txBody>
      </p:sp>
    </p:spTree>
    <p:extLst>
      <p:ext uri="{BB962C8B-B14F-4D97-AF65-F5344CB8AC3E}">
        <p14:creationId xmlns:p14="http://schemas.microsoft.com/office/powerpoint/2010/main" val="28949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C8B84F2-51A0-46A8-B1A0-25425BE99ADE}" type="slidenum">
              <a:rPr lang="es-ES" altLang="es-ES"/>
              <a:pPr>
                <a:defRPr/>
              </a:pPr>
              <a:t>‹Nº›</a:t>
            </a:fld>
            <a:endParaRPr lang="es-ES" altLang="es-ES"/>
          </a:p>
        </p:txBody>
      </p:sp>
    </p:spTree>
    <p:extLst>
      <p:ext uri="{BB962C8B-B14F-4D97-AF65-F5344CB8AC3E}">
        <p14:creationId xmlns:p14="http://schemas.microsoft.com/office/powerpoint/2010/main" val="205268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06258"/>
            </a:gs>
            <a:gs pos="100000">
              <a:srgbClr val="E7D1E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B04ADA3-D1AD-430D-8279-5D0AC0096B6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6632"/>
            <a:ext cx="9144000" cy="3678039"/>
          </a:xfrm>
        </p:spPr>
        <p:txBody>
          <a:bodyPr/>
          <a:lstStyle/>
          <a:p>
            <a:pPr eaLnBrk="1" hangingPunct="1">
              <a:defRPr/>
            </a:pPr>
            <a:r>
              <a:rPr lang="es-MX" sz="3300" dirty="0" smtClean="0"/>
              <a:t>Aula 3</a:t>
            </a:r>
            <a:r>
              <a:rPr lang="es-MX" sz="3600" b="1" dirty="0" smtClean="0">
                <a:effectLst>
                  <a:outerShdw blurRad="38100" dist="38100" dir="2700000" algn="tl">
                    <a:srgbClr val="FFFFFF"/>
                  </a:outerShdw>
                </a:effectLst>
              </a:rPr>
              <a:t/>
            </a:r>
            <a:br>
              <a:rPr lang="es-MX" sz="3600" b="1" dirty="0" smtClean="0">
                <a:effectLst>
                  <a:outerShdw blurRad="38100" dist="38100" dir="2700000" algn="tl">
                    <a:srgbClr val="FFFFFF"/>
                  </a:outerShdw>
                </a:effectLst>
              </a:rPr>
            </a:br>
            <a:r>
              <a:rPr lang="es-MX" sz="3800" b="1" dirty="0" smtClean="0">
                <a:effectLst>
                  <a:outerShdw blurRad="38100" dist="38100" dir="2700000" algn="tl">
                    <a:srgbClr val="FFFFFF"/>
                  </a:outerShdw>
                </a:effectLst>
              </a:rPr>
              <a:t>Herramientas</a:t>
            </a:r>
            <a:br>
              <a:rPr lang="es-MX" sz="3800" b="1" dirty="0" smtClean="0">
                <a:effectLst>
                  <a:outerShdw blurRad="38100" dist="38100" dir="2700000" algn="tl">
                    <a:srgbClr val="FFFFFF"/>
                  </a:outerShdw>
                </a:effectLst>
              </a:rPr>
            </a:br>
            <a:r>
              <a:rPr lang="es-MX" sz="3800" b="1" dirty="0" smtClean="0">
                <a:effectLst>
                  <a:outerShdw blurRad="38100" dist="38100" dir="2700000" algn="tl">
                    <a:srgbClr val="FFFFFF"/>
                  </a:outerShdw>
                </a:effectLst>
              </a:rPr>
              <a:t>de la historia de la epistemología</a:t>
            </a:r>
            <a:br>
              <a:rPr lang="es-MX" sz="3800" b="1" dirty="0" smtClean="0">
                <a:effectLst>
                  <a:outerShdw blurRad="38100" dist="38100" dir="2700000" algn="tl">
                    <a:srgbClr val="FFFFFF"/>
                  </a:outerShdw>
                </a:effectLst>
              </a:rPr>
            </a:br>
            <a:r>
              <a:rPr lang="es-MX" sz="3800" b="1" dirty="0" smtClean="0">
                <a:effectLst>
                  <a:outerShdw blurRad="38100" dist="38100" dir="2700000" algn="tl">
                    <a:srgbClr val="FFFFFF"/>
                  </a:outerShdw>
                </a:effectLst>
              </a:rPr>
              <a:t>potencialmente útiles</a:t>
            </a:r>
            <a:br>
              <a:rPr lang="es-MX" sz="3800" b="1" dirty="0" smtClean="0">
                <a:effectLst>
                  <a:outerShdw blurRad="38100" dist="38100" dir="2700000" algn="tl">
                    <a:srgbClr val="FFFFFF"/>
                  </a:outerShdw>
                </a:effectLst>
              </a:rPr>
            </a:br>
            <a:r>
              <a:rPr lang="es-MX" sz="3800" b="1" dirty="0" smtClean="0">
                <a:effectLst>
                  <a:outerShdw blurRad="38100" dist="38100" dir="2700000" algn="tl">
                    <a:srgbClr val="FFFFFF"/>
                  </a:outerShdw>
                </a:effectLst>
              </a:rPr>
              <a:t>para la enseñanza</a:t>
            </a:r>
            <a:br>
              <a:rPr lang="es-MX" sz="3800" b="1" dirty="0" smtClean="0">
                <a:effectLst>
                  <a:outerShdw blurRad="38100" dist="38100" dir="2700000" algn="tl">
                    <a:srgbClr val="FFFFFF"/>
                  </a:outerShdw>
                </a:effectLst>
              </a:rPr>
            </a:br>
            <a:r>
              <a:rPr lang="es-MX" sz="3800" b="1" dirty="0" smtClean="0">
                <a:effectLst>
                  <a:outerShdw blurRad="38100" dist="38100" dir="2700000" algn="tl">
                    <a:srgbClr val="FFFFFF"/>
                  </a:outerShdw>
                </a:effectLst>
              </a:rPr>
              <a:t>de las ciencias naturales</a:t>
            </a:r>
            <a:endParaRPr lang="es-ES" sz="3800" b="1" dirty="0" smtClean="0">
              <a:effectLst>
                <a:outerShdw blurRad="38100" dist="38100" dir="2700000" algn="tl">
                  <a:srgbClr val="FFFFFF"/>
                </a:outerShdw>
              </a:effectLst>
            </a:endParaRPr>
          </a:p>
        </p:txBody>
      </p:sp>
      <p:sp>
        <p:nvSpPr>
          <p:cNvPr id="2051" name="Rectangle 3"/>
          <p:cNvSpPr>
            <a:spLocks noGrp="1" noChangeArrowheads="1"/>
          </p:cNvSpPr>
          <p:nvPr>
            <p:ph type="subTitle" idx="1"/>
          </p:nvPr>
        </p:nvSpPr>
        <p:spPr>
          <a:xfrm>
            <a:off x="250825" y="4005064"/>
            <a:ext cx="8642350" cy="2664024"/>
          </a:xfrm>
        </p:spPr>
        <p:txBody>
          <a:bodyPr/>
          <a:lstStyle/>
          <a:p>
            <a:pPr eaLnBrk="1" hangingPunct="1">
              <a:lnSpc>
                <a:spcPct val="90000"/>
              </a:lnSpc>
              <a:defRPr/>
            </a:pPr>
            <a:endParaRPr lang="es-MX" dirty="0" smtClean="0">
              <a:effectLst>
                <a:outerShdw blurRad="38100" dist="38100" dir="2700000" algn="tl">
                  <a:srgbClr val="FFFFFF"/>
                </a:outerShdw>
              </a:effectLst>
            </a:endParaRPr>
          </a:p>
          <a:p>
            <a:pPr eaLnBrk="1" hangingPunct="1">
              <a:lnSpc>
                <a:spcPct val="90000"/>
              </a:lnSpc>
              <a:defRPr/>
            </a:pPr>
            <a:r>
              <a:rPr lang="es-MX" sz="3700" dirty="0" smtClean="0">
                <a:effectLst>
                  <a:outerShdw blurRad="38100" dist="38100" dir="2700000" algn="tl">
                    <a:srgbClr val="FFFFFF"/>
                  </a:outerShdw>
                </a:effectLst>
              </a:rPr>
              <a:t>Agustín </a:t>
            </a:r>
            <a:r>
              <a:rPr lang="es-MX" sz="3700" dirty="0" err="1" smtClean="0">
                <a:effectLst>
                  <a:outerShdw blurRad="38100" dist="38100" dir="2700000" algn="tl">
                    <a:srgbClr val="FFFFFF"/>
                  </a:outerShdw>
                </a:effectLst>
              </a:rPr>
              <a:t>Adúriz</a:t>
            </a:r>
            <a:r>
              <a:rPr lang="es-MX" sz="3700" dirty="0" smtClean="0">
                <a:effectLst>
                  <a:outerShdw blurRad="38100" dist="38100" dir="2700000" algn="tl">
                    <a:srgbClr val="FFFFFF"/>
                  </a:outerShdw>
                </a:effectLst>
              </a:rPr>
              <a:t>-Bravo</a:t>
            </a:r>
          </a:p>
          <a:p>
            <a:pPr eaLnBrk="1" hangingPunct="1">
              <a:lnSpc>
                <a:spcPct val="90000"/>
              </a:lnSpc>
              <a:defRPr/>
            </a:pPr>
            <a:endParaRPr lang="es-MX" sz="1500" i="1" dirty="0" smtClean="0">
              <a:effectLst>
                <a:outerShdw blurRad="38100" dist="38100" dir="2700000" algn="tl">
                  <a:srgbClr val="FFFFFF"/>
                </a:outerShdw>
              </a:effectLst>
            </a:endParaRPr>
          </a:p>
          <a:p>
            <a:pPr eaLnBrk="1" hangingPunct="1">
              <a:lnSpc>
                <a:spcPct val="90000"/>
              </a:lnSpc>
              <a:defRPr/>
            </a:pPr>
            <a:r>
              <a:rPr lang="es-MX" sz="2100" i="1" dirty="0" smtClean="0"/>
              <a:t>CONICET/</a:t>
            </a:r>
            <a:r>
              <a:rPr lang="es-MX" sz="2100" i="1" dirty="0" err="1" smtClean="0"/>
              <a:t>GEHyD</a:t>
            </a:r>
            <a:r>
              <a:rPr lang="es-MX" sz="2100" i="1" dirty="0" smtClean="0"/>
              <a:t>, Instituto </a:t>
            </a:r>
            <a:r>
              <a:rPr lang="es-MX" sz="2100" i="1" dirty="0" err="1" smtClean="0"/>
              <a:t>CeFIEC</a:t>
            </a:r>
            <a:r>
              <a:rPr lang="es-MX" sz="2100" i="1" dirty="0" smtClean="0"/>
              <a:t>, </a:t>
            </a:r>
            <a:r>
              <a:rPr lang="es-MX" sz="2100" i="1" dirty="0" err="1" smtClean="0"/>
              <a:t>FCEyN</a:t>
            </a:r>
            <a:endParaRPr lang="es-MX" sz="2100" i="1" dirty="0" smtClean="0"/>
          </a:p>
          <a:p>
            <a:pPr eaLnBrk="1" hangingPunct="1">
              <a:lnSpc>
                <a:spcPct val="90000"/>
              </a:lnSpc>
              <a:defRPr/>
            </a:pPr>
            <a:r>
              <a:rPr lang="es-MX" sz="2100" i="1" dirty="0" smtClean="0"/>
              <a:t>Universidad de Buenos Aires</a:t>
            </a:r>
          </a:p>
          <a:p>
            <a:pPr eaLnBrk="1" hangingPunct="1">
              <a:lnSpc>
                <a:spcPct val="90000"/>
              </a:lnSpc>
              <a:defRPr/>
            </a:pPr>
            <a:endParaRPr lang="es-MX" sz="2000" i="1" dirty="0" smtClean="0"/>
          </a:p>
          <a:p>
            <a:pPr eaLnBrk="1" hangingPunct="1">
              <a:lnSpc>
                <a:spcPct val="90000"/>
              </a:lnSpc>
              <a:defRPr/>
            </a:pPr>
            <a:endParaRPr lang="es-MX" sz="2000" i="1" dirty="0" smtClean="0"/>
          </a:p>
          <a:p>
            <a:pPr eaLnBrk="1" hangingPunct="1">
              <a:lnSpc>
                <a:spcPct val="90000"/>
              </a:lnSpc>
              <a:defRPr/>
            </a:pPr>
            <a:endParaRPr lang="es-MX" sz="15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s-ES" b="1" dirty="0" smtClean="0">
                <a:effectLst>
                  <a:outerShdw blurRad="38100" dist="38100" dir="2700000" algn="tl">
                    <a:srgbClr val="FFFFFF"/>
                  </a:outerShdw>
                </a:effectLst>
              </a:rPr>
              <a:t>Paradigma</a:t>
            </a:r>
          </a:p>
        </p:txBody>
      </p:sp>
      <p:sp>
        <p:nvSpPr>
          <p:cNvPr id="36867" name="Rectangle 3"/>
          <p:cNvSpPr>
            <a:spLocks noGrp="1" noChangeArrowheads="1"/>
          </p:cNvSpPr>
          <p:nvPr>
            <p:ph type="body" idx="1"/>
          </p:nvPr>
        </p:nvSpPr>
        <p:spPr>
          <a:xfrm>
            <a:off x="468313" y="1916113"/>
            <a:ext cx="8229600" cy="4249737"/>
          </a:xfrm>
        </p:spPr>
        <p:txBody>
          <a:bodyPr/>
          <a:lstStyle/>
          <a:p>
            <a:pPr eaLnBrk="1" hangingPunct="1"/>
            <a:r>
              <a:rPr lang="es-ES" altLang="es-ES" dirty="0" smtClean="0"/>
              <a:t>1. Cosmovisión.</a:t>
            </a:r>
          </a:p>
          <a:p>
            <a:pPr eaLnBrk="1" hangingPunct="1"/>
            <a:r>
              <a:rPr lang="es-ES" altLang="es-ES" dirty="0" smtClean="0"/>
              <a:t>2. Conjunto de ideas, métodos y valores compartidos.</a:t>
            </a:r>
          </a:p>
          <a:p>
            <a:pPr eaLnBrk="1" hangingPunct="1"/>
            <a:r>
              <a:rPr lang="es-ES" altLang="es-ES" dirty="0" smtClean="0"/>
              <a:t>3. Modelo. Problema y solución “paradigmáticos”.</a:t>
            </a:r>
          </a:p>
          <a:p>
            <a:pPr eaLnBrk="1" hangingPunct="1"/>
            <a:r>
              <a:rPr lang="es-ES" altLang="es-ES" dirty="0" smtClean="0"/>
              <a:t>1 + 2 = matriz disciplinar.</a:t>
            </a:r>
          </a:p>
          <a:p>
            <a:pPr eaLnBrk="1" hangingPunct="1"/>
            <a:r>
              <a:rPr lang="es-ES" altLang="es-ES" dirty="0" smtClean="0"/>
              <a:t>2 + 3 = ejemplar.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85750"/>
            <a:ext cx="7772400" cy="828675"/>
          </a:xfrm>
        </p:spPr>
        <p:txBody>
          <a:bodyPr/>
          <a:lstStyle/>
          <a:p>
            <a:pPr>
              <a:defRPr/>
            </a:pPr>
            <a:r>
              <a:rPr lang="es-ES" b="1" dirty="0" smtClean="0">
                <a:effectLst>
                  <a:outerShdw blurRad="38100" dist="38100" dir="2700000" algn="tl">
                    <a:srgbClr val="FFFFFF"/>
                  </a:outerShdw>
                </a:effectLst>
              </a:rPr>
              <a:t>Toman logros anteriores</a:t>
            </a:r>
            <a:endParaRPr lang="ca-ES" altLang="es-ES" b="1" dirty="0" smtClean="0">
              <a:effectLst>
                <a:outerShdw blurRad="38100" dist="38100" dir="2700000" algn="tl">
                  <a:srgbClr val="000000">
                    <a:alpha val="43137"/>
                  </a:srgbClr>
                </a:outerShdw>
              </a:effectLst>
            </a:endParaRPr>
          </a:p>
        </p:txBody>
      </p:sp>
      <p:sp>
        <p:nvSpPr>
          <p:cNvPr id="9219" name="Rectangle 3"/>
          <p:cNvSpPr>
            <a:spLocks noGrp="1" noChangeArrowheads="1"/>
          </p:cNvSpPr>
          <p:nvPr>
            <p:ph type="body" idx="1"/>
          </p:nvPr>
        </p:nvSpPr>
        <p:spPr>
          <a:xfrm>
            <a:off x="457200" y="1857375"/>
            <a:ext cx="8229600" cy="4268788"/>
          </a:xfrm>
        </p:spPr>
        <p:txBody>
          <a:bodyPr/>
          <a:lstStyle/>
          <a:p>
            <a:r>
              <a:rPr lang="es-MX" altLang="es-ES" smtClean="0"/>
              <a:t>La ‘vieja joven’</a:t>
            </a:r>
            <a:endParaRPr lang="ca-ES" altLang="es-ES" smtClean="0"/>
          </a:p>
        </p:txBody>
      </p:sp>
      <p:pic>
        <p:nvPicPr>
          <p:cNvPr id="9220" name="Picture 4" descr="vieja-j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68463"/>
            <a:ext cx="3114675"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1357313" y="3214688"/>
            <a:ext cx="27574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MX" altLang="es-ES" sz="2400"/>
              <a:t>para mostrar la interacción entre la observación y las ideas</a:t>
            </a:r>
            <a:endParaRPr lang="ca-ES" altLang="es-E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P spid="92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39862"/>
          </a:xfrm>
        </p:spPr>
        <p:txBody>
          <a:bodyPr/>
          <a:lstStyle/>
          <a:p>
            <a:pPr>
              <a:defRPr/>
            </a:pPr>
            <a:r>
              <a:rPr lang="ca-ES" b="1" dirty="0" smtClean="0">
                <a:effectLst>
                  <a:outerShdw blurRad="38100" dist="38100" dir="2700000" algn="tl">
                    <a:srgbClr val="FFFFFF"/>
                  </a:outerShdw>
                </a:effectLst>
              </a:rPr>
              <a:t>Autores no </a:t>
            </a:r>
            <a:r>
              <a:rPr lang="ca-ES" b="1" dirty="0" err="1" smtClean="0">
                <a:effectLst>
                  <a:outerShdw blurRad="38100" dist="38100" dir="2700000" algn="tl">
                    <a:srgbClr val="FFFFFF"/>
                  </a:outerShdw>
                </a:effectLst>
              </a:rPr>
              <a:t>historicistas</a:t>
            </a:r>
            <a:r>
              <a:rPr lang="ca-ES" b="1" dirty="0" smtClean="0">
                <a:effectLst>
                  <a:outerShdw blurRad="38100" dist="38100" dir="2700000" algn="tl">
                    <a:srgbClr val="FFFFFF"/>
                  </a:outerShdw>
                </a:effectLst>
              </a:rPr>
              <a:t>, “</a:t>
            </a:r>
            <a:r>
              <a:rPr lang="ca-ES" b="1" dirty="0" err="1" smtClean="0">
                <a:effectLst>
                  <a:outerShdw blurRad="38100" dist="38100" dir="2700000" algn="tl">
                    <a:srgbClr val="FFFFFF"/>
                  </a:outerShdw>
                </a:effectLst>
              </a:rPr>
              <a:t>internalistas</a:t>
            </a:r>
            <a:r>
              <a:rPr lang="ca-ES" b="1" dirty="0" smtClean="0">
                <a:effectLst>
                  <a:outerShdw blurRad="38100" dist="38100" dir="2700000" algn="tl">
                    <a:srgbClr val="FFFFFF"/>
                  </a:outerShdw>
                </a:effectLst>
              </a:rPr>
              <a:t>”</a:t>
            </a:r>
            <a:endParaRPr lang="es-AR" b="1" dirty="0">
              <a:effectLst>
                <a:outerShdw blurRad="38100" dist="38100" dir="2700000" algn="tl">
                  <a:srgbClr val="000000">
                    <a:alpha val="43137"/>
                  </a:srgbClr>
                </a:outerShdw>
              </a:effectLst>
            </a:endParaRPr>
          </a:p>
        </p:txBody>
      </p:sp>
      <p:sp>
        <p:nvSpPr>
          <p:cNvPr id="34819" name="2 Marcador de contenido"/>
          <p:cNvSpPr>
            <a:spLocks noGrp="1"/>
          </p:cNvSpPr>
          <p:nvPr>
            <p:ph idx="1"/>
          </p:nvPr>
        </p:nvSpPr>
        <p:spPr>
          <a:xfrm>
            <a:off x="457200" y="2714625"/>
            <a:ext cx="8229600" cy="3411538"/>
          </a:xfrm>
        </p:spPr>
        <p:txBody>
          <a:bodyPr/>
          <a:lstStyle/>
          <a:p>
            <a:r>
              <a:rPr lang="es-ES" altLang="es-ES" smtClean="0"/>
              <a:t>Lenguaje, explicación, argumentación, lógica.</a:t>
            </a:r>
          </a:p>
          <a:p>
            <a:r>
              <a:rPr lang="es-ES" altLang="es-ES" smtClean="0"/>
              <a:t>Quine, Putnam, Hanson, Goodman.</a:t>
            </a:r>
          </a:p>
          <a:p>
            <a:r>
              <a:rPr lang="es-ES" altLang="es-ES" smtClean="0"/>
              <a:t>Tesis de Duhem-Quine.</a:t>
            </a:r>
            <a:endParaRPr lang="es-AR" altLang="es-E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381000" y="457200"/>
          <a:ext cx="8351838" cy="5903913"/>
        </p:xfrm>
        <a:graphic>
          <a:graphicData uri="http://schemas.openxmlformats.org/presentationml/2006/ole">
            <mc:AlternateContent xmlns:mc="http://schemas.openxmlformats.org/markup-compatibility/2006">
              <mc:Choice xmlns:v="urn:schemas-microsoft-com:vml" Requires="v">
                <p:oleObj spid="_x0000_s43025"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51838" cy="5903913"/>
                      </a:xfrm>
                      <a:prstGeom prst="rect">
                        <a:avLst/>
                      </a:prstGeom>
                      <a:solidFill>
                        <a:srgbClr val="3C8C93"/>
                      </a:solidFill>
                      <a:ln w="9525">
                        <a:solidFill>
                          <a:srgbClr val="3C8C93"/>
                        </a:solidFill>
                        <a:miter lim="800000"/>
                        <a:headEnd/>
                        <a:tailEnd/>
                      </a:ln>
                    </p:spPr>
                  </p:pic>
                </p:oleObj>
              </mc:Fallback>
            </mc:AlternateContent>
          </a:graphicData>
        </a:graphic>
      </p:graphicFrame>
      <p:sp>
        <p:nvSpPr>
          <p:cNvPr id="43011" name="2 CuadroTexto"/>
          <p:cNvSpPr txBox="1">
            <a:spLocks noChangeArrowheads="1"/>
          </p:cNvSpPr>
          <p:nvPr/>
        </p:nvSpPr>
        <p:spPr bwMode="auto">
          <a:xfrm>
            <a:off x="7072313" y="4548188"/>
            <a:ext cx="135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400">
                <a:latin typeface="Times New Roman" panose="02020603050405020304" pitchFamily="18" charset="0"/>
                <a:cs typeface="Times New Roman" panose="02020603050405020304" pitchFamily="18" charset="0"/>
              </a:rPr>
              <a:t>epistemología postkuhniana</a:t>
            </a:r>
            <a:endParaRPr lang="es-AR" altLang="es-ES" sz="1400">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6516688" y="836613"/>
            <a:ext cx="0" cy="467995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a:defRPr/>
            </a:pPr>
            <a:r>
              <a:rPr lang="es-ES" b="1" dirty="0" smtClean="0">
                <a:solidFill>
                  <a:srgbClr val="000000"/>
                </a:solidFill>
                <a:effectLst>
                  <a:outerShdw blurRad="38100" dist="38100" dir="2700000" algn="tl">
                    <a:srgbClr val="FFFFFF"/>
                  </a:outerShdw>
                </a:effectLst>
              </a:rPr>
              <a:t>NFC hacia 1968</a:t>
            </a:r>
            <a:endParaRPr lang="es-AR" altLang="es-ES" b="1" dirty="0" smtClean="0"/>
          </a:p>
        </p:txBody>
      </p:sp>
      <p:sp>
        <p:nvSpPr>
          <p:cNvPr id="44035" name="2 Marcador de contenido"/>
          <p:cNvSpPr>
            <a:spLocks noGrp="1"/>
          </p:cNvSpPr>
          <p:nvPr>
            <p:ph idx="1"/>
          </p:nvPr>
        </p:nvSpPr>
        <p:spPr>
          <a:xfrm>
            <a:off x="457200" y="2000250"/>
            <a:ext cx="8229600" cy="4125913"/>
          </a:xfrm>
        </p:spPr>
        <p:txBody>
          <a:bodyPr/>
          <a:lstStyle/>
          <a:p>
            <a:r>
              <a:rPr lang="es-ES" altLang="es-ES" smtClean="0"/>
              <a:t>Discusión peri-kuhniana.</a:t>
            </a:r>
          </a:p>
          <a:p>
            <a:r>
              <a:rPr lang="es-ES" altLang="es-ES" smtClean="0"/>
              <a:t>Marcada divergencia con la tradición “ortodoxa” (Wartofsky vs. Achinstein, Harré, Thagard).</a:t>
            </a:r>
            <a:endParaRPr lang="es-AR" altLang="es-E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82737"/>
          </a:xfrm>
        </p:spPr>
        <p:txBody>
          <a:bodyPr/>
          <a:lstStyle/>
          <a:p>
            <a:pPr>
              <a:defRPr/>
            </a:pPr>
            <a:r>
              <a:rPr lang="es-ES" sz="3400" b="1" dirty="0" smtClean="0">
                <a:effectLst>
                  <a:outerShdw blurRad="38100" dist="38100" dir="2700000" algn="tl">
                    <a:srgbClr val="000000">
                      <a:alpha val="43137"/>
                    </a:srgbClr>
                  </a:outerShdw>
                </a:effectLst>
              </a:rPr>
              <a:t>Representación esquemática</a:t>
            </a:r>
            <a:br>
              <a:rPr lang="es-ES" sz="3400" b="1" dirty="0" smtClean="0">
                <a:effectLst>
                  <a:outerShdw blurRad="38100" dist="38100" dir="2700000" algn="tl">
                    <a:srgbClr val="000000">
                      <a:alpha val="43137"/>
                    </a:srgbClr>
                  </a:outerShdw>
                </a:effectLst>
              </a:rPr>
            </a:br>
            <a:r>
              <a:rPr lang="es-ES" sz="3400" b="1" dirty="0" smtClean="0">
                <a:effectLst>
                  <a:outerShdw blurRad="38100" dist="38100" dir="2700000" algn="tl">
                    <a:srgbClr val="000000">
                      <a:alpha val="43137"/>
                    </a:srgbClr>
                  </a:outerShdw>
                </a:effectLst>
              </a:rPr>
              <a:t>del uso de la epistemología</a:t>
            </a:r>
            <a:br>
              <a:rPr lang="es-ES" sz="3400" b="1" dirty="0" smtClean="0">
                <a:effectLst>
                  <a:outerShdw blurRad="38100" dist="38100" dir="2700000" algn="tl">
                    <a:srgbClr val="000000">
                      <a:alpha val="43137"/>
                    </a:srgbClr>
                  </a:outerShdw>
                </a:effectLst>
              </a:rPr>
            </a:br>
            <a:r>
              <a:rPr lang="es-ES" sz="3400" b="1" dirty="0" smtClean="0">
                <a:effectLst>
                  <a:outerShdw blurRad="38100" dist="38100" dir="2700000" algn="tl">
                    <a:srgbClr val="000000">
                      <a:alpha val="43137"/>
                    </a:srgbClr>
                  </a:outerShdw>
                </a:effectLst>
              </a:rPr>
              <a:t>en la didáctica de las ciencias</a:t>
            </a:r>
            <a:endParaRPr lang="es-AR" sz="3400" b="1" dirty="0">
              <a:effectLst>
                <a:outerShdw blurRad="38100" dist="38100" dir="2700000" algn="tl">
                  <a:srgbClr val="000000">
                    <a:alpha val="43137"/>
                  </a:srgbClr>
                </a:outerShdw>
              </a:effectLst>
            </a:endParaRPr>
          </a:p>
        </p:txBody>
      </p:sp>
      <p:cxnSp>
        <p:nvCxnSpPr>
          <p:cNvPr id="5" name="4 Conector recto"/>
          <p:cNvCxnSpPr>
            <a:endCxn id="3" idx="3"/>
          </p:cNvCxnSpPr>
          <p:nvPr/>
        </p:nvCxnSpPr>
        <p:spPr>
          <a:xfrm rot="10800000" flipH="1">
            <a:off x="457200" y="4313238"/>
            <a:ext cx="8229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6573044" y="435689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7144544" y="435689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Flecha cuádruple"/>
          <p:cNvSpPr/>
          <p:nvPr/>
        </p:nvSpPr>
        <p:spPr>
          <a:xfrm rot="2700000">
            <a:off x="2422525" y="3603625"/>
            <a:ext cx="1270000" cy="13843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14" name="13 Elipse"/>
          <p:cNvSpPr/>
          <p:nvPr/>
        </p:nvSpPr>
        <p:spPr>
          <a:xfrm>
            <a:off x="6786563" y="4071938"/>
            <a:ext cx="428625" cy="500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45064" name="8 CuadroTexto"/>
          <p:cNvSpPr txBox="1">
            <a:spLocks noChangeArrowheads="1"/>
          </p:cNvSpPr>
          <p:nvPr/>
        </p:nvSpPr>
        <p:spPr bwMode="auto">
          <a:xfrm>
            <a:off x="7308850" y="2924175"/>
            <a:ext cx="1320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6000" b="1"/>
              <a:t>?</a:t>
            </a:r>
            <a:endParaRPr lang="es-AR" altLang="es-ES" sz="160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381000" y="457200"/>
          <a:ext cx="8351838" cy="5903913"/>
        </p:xfrm>
        <a:graphic>
          <a:graphicData uri="http://schemas.openxmlformats.org/presentationml/2006/ole">
            <mc:AlternateContent xmlns:mc="http://schemas.openxmlformats.org/markup-compatibility/2006">
              <mc:Choice xmlns:v="urn:schemas-microsoft-com:vml" Requires="v">
                <p:oleObj spid="_x0000_s46097"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5183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2 CuadroTexto"/>
          <p:cNvSpPr txBox="1">
            <a:spLocks noChangeArrowheads="1"/>
          </p:cNvSpPr>
          <p:nvPr/>
        </p:nvSpPr>
        <p:spPr bwMode="auto">
          <a:xfrm>
            <a:off x="7072313" y="4548188"/>
            <a:ext cx="135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400">
                <a:latin typeface="Times New Roman" panose="02020603050405020304" pitchFamily="18" charset="0"/>
                <a:cs typeface="Times New Roman" panose="02020603050405020304" pitchFamily="18" charset="0"/>
              </a:rPr>
              <a:t>epistemología postkuhniana</a:t>
            </a:r>
            <a:endParaRPr lang="es-AR" altLang="es-ES" sz="1400">
              <a:latin typeface="Times New Roman" panose="02020603050405020304" pitchFamily="18" charset="0"/>
              <a:cs typeface="Times New Roman" panose="02020603050405020304" pitchFamily="18" charset="0"/>
            </a:endParaRPr>
          </a:p>
        </p:txBody>
      </p:sp>
      <p:sp>
        <p:nvSpPr>
          <p:cNvPr id="2" name="Elipse 1"/>
          <p:cNvSpPr/>
          <p:nvPr/>
        </p:nvSpPr>
        <p:spPr>
          <a:xfrm rot="21036586">
            <a:off x="6516688" y="931863"/>
            <a:ext cx="1871662" cy="467995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88"/>
            <a:ext cx="8229600" cy="1143000"/>
          </a:xfrm>
        </p:spPr>
        <p:txBody>
          <a:bodyPr/>
          <a:lstStyle/>
          <a:p>
            <a:pPr>
              <a:defRPr/>
            </a:pPr>
            <a:r>
              <a:rPr lang="es-ES" b="1" dirty="0" smtClean="0">
                <a:effectLst>
                  <a:outerShdw blurRad="38100" dist="38100" dir="2700000" algn="tl">
                    <a:srgbClr val="FFFFFF"/>
                  </a:outerShdw>
                </a:effectLst>
              </a:rPr>
              <a:t>Epistemología reciente</a:t>
            </a:r>
            <a:br>
              <a:rPr lang="es-ES" b="1" dirty="0" smtClean="0">
                <a:effectLst>
                  <a:outerShdw blurRad="38100" dist="38100" dir="2700000" algn="tl">
                    <a:srgbClr val="FFFFFF"/>
                  </a:outerShdw>
                </a:effectLst>
              </a:rPr>
            </a:br>
            <a:r>
              <a:rPr lang="es-ES" b="1" dirty="0" smtClean="0">
                <a:effectLst>
                  <a:outerShdw blurRad="38100" dist="38100" dir="2700000" algn="tl">
                    <a:srgbClr val="FFFFFF"/>
                  </a:outerShdw>
                </a:effectLst>
              </a:rPr>
              <a:t>y actual</a:t>
            </a:r>
            <a:endParaRPr lang="es-AR" b="1" dirty="0">
              <a:effectLst>
                <a:outerShdw blurRad="38100" dist="38100" dir="2700000" algn="tl">
                  <a:srgbClr val="000000">
                    <a:alpha val="43137"/>
                  </a:srgbClr>
                </a:outerShdw>
              </a:effectLst>
            </a:endParaRPr>
          </a:p>
        </p:txBody>
      </p:sp>
      <p:sp>
        <p:nvSpPr>
          <p:cNvPr id="47107" name="2 Marcador de contenido"/>
          <p:cNvSpPr>
            <a:spLocks noGrp="1"/>
          </p:cNvSpPr>
          <p:nvPr>
            <p:ph idx="1"/>
          </p:nvPr>
        </p:nvSpPr>
        <p:spPr>
          <a:xfrm>
            <a:off x="457200" y="2214563"/>
            <a:ext cx="8229600" cy="3911600"/>
          </a:xfrm>
        </p:spPr>
        <p:txBody>
          <a:bodyPr/>
          <a:lstStyle/>
          <a:p>
            <a:r>
              <a:rPr lang="es-ES" altLang="es-ES" smtClean="0"/>
              <a:t>Epistemología heredera de la tradición analítica.</a:t>
            </a:r>
          </a:p>
          <a:p>
            <a:r>
              <a:rPr lang="es-ES" altLang="es-ES" smtClean="0"/>
              <a:t>Epistemología post-kuhniana.</a:t>
            </a:r>
          </a:p>
          <a:p>
            <a:r>
              <a:rPr lang="es-ES" altLang="es-ES" smtClean="0"/>
              <a:t>Epistemología semanticista y basada en modelos.</a:t>
            </a:r>
          </a:p>
          <a:p>
            <a:r>
              <a:rPr lang="es-ES" altLang="es-ES" i="1" smtClean="0"/>
              <a:t>Epistemologías de la física, la química y la biología.</a:t>
            </a:r>
          </a:p>
          <a:p>
            <a:endParaRPr lang="es-AR" altLang="es-E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1026"/>
          <p:cNvSpPr>
            <a:spLocks noGrp="1" noChangeArrowheads="1"/>
          </p:cNvSpPr>
          <p:nvPr>
            <p:ph type="ctrTitle"/>
          </p:nvPr>
        </p:nvSpPr>
        <p:spPr>
          <a:xfrm>
            <a:off x="179388" y="188913"/>
            <a:ext cx="7772400" cy="503237"/>
          </a:xfrm>
        </p:spPr>
        <p:txBody>
          <a:bodyPr/>
          <a:lstStyle/>
          <a:p>
            <a:pPr eaLnBrk="1" hangingPunct="1">
              <a:defRPr/>
            </a:pPr>
            <a:r>
              <a:rPr lang="es-ES" sz="2800" b="1" dirty="0" smtClean="0">
                <a:effectLst>
                  <a:outerShdw blurRad="38100" dist="38100" dir="2700000" algn="tl">
                    <a:srgbClr val="FFFFFF"/>
                  </a:outerShdw>
                </a:effectLst>
              </a:rPr>
              <a:t>Método científico de Mario Bunge</a:t>
            </a:r>
            <a:endParaRPr lang="es-CO" sz="2800" b="1" dirty="0" smtClean="0">
              <a:solidFill>
                <a:schemeClr val="tx1"/>
              </a:solidFill>
              <a:effectLst>
                <a:outerShdw blurRad="38100" dist="38100" dir="2700000" algn="tl">
                  <a:srgbClr val="000000"/>
                </a:outerShdw>
              </a:effectLst>
            </a:endParaRPr>
          </a:p>
        </p:txBody>
      </p:sp>
      <p:pic>
        <p:nvPicPr>
          <p:cNvPr id="73731" name="Picture 1027" descr="j0078753[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8021638" y="188913"/>
            <a:ext cx="1122362" cy="1193800"/>
          </a:xfrm>
        </p:spPr>
      </p:pic>
      <p:sp>
        <p:nvSpPr>
          <p:cNvPr id="73732" name="Rectangle 1028"/>
          <p:cNvSpPr>
            <a:spLocks noChangeArrowheads="1"/>
          </p:cNvSpPr>
          <p:nvPr/>
        </p:nvSpPr>
        <p:spPr bwMode="auto">
          <a:xfrm>
            <a:off x="4716463" y="838200"/>
            <a:ext cx="3527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CO" altLang="es-ES" sz="1600" b="1"/>
              <a:t>Reconocimiento de los hechos</a:t>
            </a:r>
          </a:p>
          <a:p>
            <a:pPr eaLnBrk="1" hangingPunct="1">
              <a:spcBef>
                <a:spcPct val="0"/>
              </a:spcBef>
            </a:pPr>
            <a:r>
              <a:rPr lang="es-CO" altLang="es-ES" sz="1600" b="1"/>
              <a:t>Descubrimiento del problema</a:t>
            </a:r>
          </a:p>
          <a:p>
            <a:pPr eaLnBrk="1" hangingPunct="1">
              <a:spcBef>
                <a:spcPct val="0"/>
              </a:spcBef>
            </a:pPr>
            <a:r>
              <a:rPr lang="es-CO" altLang="es-ES" sz="1600" b="1"/>
              <a:t>Formulación del problema</a:t>
            </a:r>
          </a:p>
        </p:txBody>
      </p:sp>
      <p:sp>
        <p:nvSpPr>
          <p:cNvPr id="73733" name="AutoShape 1029"/>
          <p:cNvSpPr>
            <a:spLocks/>
          </p:cNvSpPr>
          <p:nvPr/>
        </p:nvSpPr>
        <p:spPr bwMode="auto">
          <a:xfrm>
            <a:off x="4427538" y="836613"/>
            <a:ext cx="431800" cy="936625"/>
          </a:xfrm>
          <a:prstGeom prst="leftBrace">
            <a:avLst>
              <a:gd name="adj1" fmla="val 18076"/>
              <a:gd name="adj2" fmla="val 5294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3734" name="Rectangle 1030"/>
          <p:cNvSpPr>
            <a:spLocks noChangeArrowheads="1"/>
          </p:cNvSpPr>
          <p:nvPr/>
        </p:nvSpPr>
        <p:spPr bwMode="auto">
          <a:xfrm rot="-5400000">
            <a:off x="2132807" y="564356"/>
            <a:ext cx="461962"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vert="eaVert"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FF0066"/>
              </a:buClr>
              <a:buFontTx/>
              <a:buAutoNum type="alphaLcPeriod" startAt="2"/>
            </a:pPr>
            <a:r>
              <a:rPr lang="es-CO" altLang="es-ES" sz="1800" b="1"/>
              <a:t>Construcción del modelo teórico:</a:t>
            </a:r>
          </a:p>
        </p:txBody>
      </p:sp>
      <p:sp>
        <p:nvSpPr>
          <p:cNvPr id="73735" name="Rectangle 1031"/>
          <p:cNvSpPr>
            <a:spLocks noChangeArrowheads="1"/>
          </p:cNvSpPr>
          <p:nvPr/>
        </p:nvSpPr>
        <p:spPr bwMode="auto">
          <a:xfrm rot="-5400000">
            <a:off x="1913732" y="-542131"/>
            <a:ext cx="46196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vert="eaVert"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FF0066"/>
              </a:buClr>
              <a:buFontTx/>
              <a:buAutoNum type="alphaLcPeriod"/>
            </a:pPr>
            <a:r>
              <a:rPr lang="es-CO" altLang="es-ES" sz="1800" b="1"/>
              <a:t>Planteamiento del problema:</a:t>
            </a:r>
          </a:p>
        </p:txBody>
      </p:sp>
      <p:sp>
        <p:nvSpPr>
          <p:cNvPr id="73736" name="Rectangle 1032"/>
          <p:cNvSpPr>
            <a:spLocks noChangeArrowheads="1"/>
          </p:cNvSpPr>
          <p:nvPr/>
        </p:nvSpPr>
        <p:spPr bwMode="auto">
          <a:xfrm>
            <a:off x="4716463" y="2133600"/>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CO" altLang="es-ES" sz="1600" b="1"/>
              <a:t>Selección de los factores pertinentes</a:t>
            </a:r>
          </a:p>
          <a:p>
            <a:pPr eaLnBrk="1" hangingPunct="1">
              <a:spcBef>
                <a:spcPct val="0"/>
              </a:spcBef>
            </a:pPr>
            <a:r>
              <a:rPr lang="es-CO" altLang="es-ES" sz="1600" b="1"/>
              <a:t>Planteamiento de la hipótesis central</a:t>
            </a:r>
          </a:p>
          <a:p>
            <a:pPr eaLnBrk="1" hangingPunct="1">
              <a:spcBef>
                <a:spcPct val="0"/>
              </a:spcBef>
            </a:pPr>
            <a:r>
              <a:rPr lang="es-CO" altLang="es-ES" sz="1600" b="1"/>
              <a:t>Operacionalización de los indicadores de</a:t>
            </a:r>
          </a:p>
          <a:p>
            <a:pPr eaLnBrk="1" hangingPunct="1">
              <a:spcBef>
                <a:spcPct val="0"/>
              </a:spcBef>
              <a:buFontTx/>
              <a:buNone/>
            </a:pPr>
            <a:r>
              <a:rPr lang="es-CO" altLang="es-ES" sz="1600" b="1"/>
              <a:t>  las variables</a:t>
            </a:r>
          </a:p>
        </p:txBody>
      </p:sp>
      <p:sp>
        <p:nvSpPr>
          <p:cNvPr id="73737" name="AutoShape 1033"/>
          <p:cNvSpPr>
            <a:spLocks/>
          </p:cNvSpPr>
          <p:nvPr/>
        </p:nvSpPr>
        <p:spPr bwMode="auto">
          <a:xfrm>
            <a:off x="4427538" y="2060575"/>
            <a:ext cx="431800" cy="1079500"/>
          </a:xfrm>
          <a:prstGeom prst="leftBrace">
            <a:avLst>
              <a:gd name="adj1" fmla="val 20833"/>
              <a:gd name="adj2" fmla="val 5294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3738" name="Rectangle 1034"/>
          <p:cNvSpPr>
            <a:spLocks noChangeArrowheads="1"/>
          </p:cNvSpPr>
          <p:nvPr/>
        </p:nvSpPr>
        <p:spPr bwMode="auto">
          <a:xfrm rot="-5400000">
            <a:off x="1941513" y="1790700"/>
            <a:ext cx="65405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vert="eaVert"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Clr>
                <a:srgbClr val="FF0066"/>
              </a:buClr>
              <a:buFontTx/>
              <a:buAutoNum type="alphaLcPeriod" startAt="3"/>
            </a:pPr>
            <a:r>
              <a:rPr lang="es-CO" altLang="es-ES" sz="1800" b="1"/>
              <a:t>Deducciones de consecuencias</a:t>
            </a:r>
          </a:p>
          <a:p>
            <a:pPr algn="ctr" eaLnBrk="1" hangingPunct="1">
              <a:lnSpc>
                <a:spcPct val="85000"/>
              </a:lnSpc>
              <a:spcBef>
                <a:spcPct val="0"/>
              </a:spcBef>
              <a:buClr>
                <a:srgbClr val="FF0066"/>
              </a:buClr>
              <a:buFontTx/>
              <a:buNone/>
            </a:pPr>
            <a:r>
              <a:rPr lang="es-CO" altLang="es-ES" sz="1800" b="1"/>
              <a:t>      particulares:</a:t>
            </a:r>
          </a:p>
        </p:txBody>
      </p:sp>
      <p:sp>
        <p:nvSpPr>
          <p:cNvPr id="73739" name="Rectangle 1035"/>
          <p:cNvSpPr>
            <a:spLocks noChangeArrowheads="1"/>
          </p:cNvSpPr>
          <p:nvPr/>
        </p:nvSpPr>
        <p:spPr bwMode="auto">
          <a:xfrm>
            <a:off x="4716463" y="3500438"/>
            <a:ext cx="3527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CO" altLang="es-ES" sz="1600" b="1"/>
              <a:t>Búsqueda de soportes racionales</a:t>
            </a:r>
          </a:p>
          <a:p>
            <a:pPr eaLnBrk="1" hangingPunct="1">
              <a:spcBef>
                <a:spcPct val="0"/>
              </a:spcBef>
            </a:pPr>
            <a:r>
              <a:rPr lang="es-CO" altLang="es-ES" sz="1600" b="1"/>
              <a:t>Búsqueda de soportes empíricos</a:t>
            </a:r>
          </a:p>
        </p:txBody>
      </p:sp>
      <p:sp>
        <p:nvSpPr>
          <p:cNvPr id="73740" name="AutoShape 1036"/>
          <p:cNvSpPr>
            <a:spLocks/>
          </p:cNvSpPr>
          <p:nvPr/>
        </p:nvSpPr>
        <p:spPr bwMode="auto">
          <a:xfrm>
            <a:off x="4427538" y="3357563"/>
            <a:ext cx="431800" cy="863600"/>
          </a:xfrm>
          <a:prstGeom prst="leftBrace">
            <a:avLst>
              <a:gd name="adj1" fmla="val 16667"/>
              <a:gd name="adj2" fmla="val 5294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3741" name="Rectangle 1037"/>
          <p:cNvSpPr>
            <a:spLocks noChangeArrowheads="1"/>
          </p:cNvSpPr>
          <p:nvPr/>
        </p:nvSpPr>
        <p:spPr bwMode="auto">
          <a:xfrm rot="-5400000">
            <a:off x="1651794" y="3396457"/>
            <a:ext cx="42068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vert="eaVert"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buClr>
                <a:srgbClr val="FF0066"/>
              </a:buClr>
              <a:buFontTx/>
              <a:buAutoNum type="alphaLcPeriod" startAt="4"/>
            </a:pPr>
            <a:r>
              <a:rPr lang="es-CO" altLang="es-ES" sz="1800" b="1"/>
              <a:t>Aplicación de la prueba:</a:t>
            </a:r>
          </a:p>
        </p:txBody>
      </p:sp>
      <p:sp>
        <p:nvSpPr>
          <p:cNvPr id="73742" name="Rectangle 1038"/>
          <p:cNvSpPr>
            <a:spLocks noChangeArrowheads="1"/>
          </p:cNvSpPr>
          <p:nvPr/>
        </p:nvSpPr>
        <p:spPr bwMode="auto">
          <a:xfrm>
            <a:off x="4716463" y="44370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CO" altLang="es-ES" sz="1600" b="1"/>
              <a:t>Diseño de la prueba</a:t>
            </a:r>
          </a:p>
          <a:p>
            <a:pPr eaLnBrk="1" hangingPunct="1">
              <a:spcBef>
                <a:spcPct val="0"/>
              </a:spcBef>
            </a:pPr>
            <a:r>
              <a:rPr lang="es-CO" altLang="es-ES" sz="1600" b="1"/>
              <a:t>Aplicación de la prueba</a:t>
            </a:r>
          </a:p>
          <a:p>
            <a:pPr eaLnBrk="1" hangingPunct="1">
              <a:spcBef>
                <a:spcPct val="0"/>
              </a:spcBef>
            </a:pPr>
            <a:r>
              <a:rPr lang="es-CO" altLang="es-ES" sz="1600" b="1"/>
              <a:t>Recopilación de datos</a:t>
            </a:r>
          </a:p>
          <a:p>
            <a:pPr eaLnBrk="1" hangingPunct="1">
              <a:spcBef>
                <a:spcPct val="0"/>
              </a:spcBef>
            </a:pPr>
            <a:r>
              <a:rPr lang="es-CO" altLang="es-ES" sz="1600" b="1"/>
              <a:t>Inferencia de conclusiones</a:t>
            </a:r>
          </a:p>
        </p:txBody>
      </p:sp>
      <p:sp>
        <p:nvSpPr>
          <p:cNvPr id="73743" name="AutoShape 1039"/>
          <p:cNvSpPr>
            <a:spLocks/>
          </p:cNvSpPr>
          <p:nvPr/>
        </p:nvSpPr>
        <p:spPr bwMode="auto">
          <a:xfrm>
            <a:off x="4427538" y="4365625"/>
            <a:ext cx="431800" cy="1079500"/>
          </a:xfrm>
          <a:prstGeom prst="leftBrace">
            <a:avLst>
              <a:gd name="adj1" fmla="val 20833"/>
              <a:gd name="adj2" fmla="val 5294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3744" name="Rectangle 1040"/>
          <p:cNvSpPr>
            <a:spLocks noChangeArrowheads="1"/>
          </p:cNvSpPr>
          <p:nvPr/>
        </p:nvSpPr>
        <p:spPr bwMode="auto">
          <a:xfrm rot="-5400000">
            <a:off x="2022476" y="4098925"/>
            <a:ext cx="6540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vert="eaVert"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Clr>
                <a:srgbClr val="FF0066"/>
              </a:buClr>
              <a:buFontTx/>
              <a:buAutoNum type="alphaLcPeriod" startAt="5"/>
            </a:pPr>
            <a:r>
              <a:rPr lang="es-CO" altLang="es-ES" sz="1800" b="1"/>
              <a:t>Introducción de las conclusiones</a:t>
            </a:r>
          </a:p>
          <a:p>
            <a:pPr algn="ctr" eaLnBrk="1" hangingPunct="1">
              <a:lnSpc>
                <a:spcPct val="85000"/>
              </a:lnSpc>
              <a:spcBef>
                <a:spcPct val="0"/>
              </a:spcBef>
              <a:buClr>
                <a:srgbClr val="FF0066"/>
              </a:buClr>
              <a:buFontTx/>
              <a:buNone/>
            </a:pPr>
            <a:r>
              <a:rPr lang="es-CO" altLang="es-ES" sz="1800" b="1"/>
              <a:t>a la teoría:</a:t>
            </a:r>
          </a:p>
        </p:txBody>
      </p:sp>
      <p:sp>
        <p:nvSpPr>
          <p:cNvPr id="73745" name="Rectangle 1041"/>
          <p:cNvSpPr>
            <a:spLocks noChangeArrowheads="1"/>
          </p:cNvSpPr>
          <p:nvPr/>
        </p:nvSpPr>
        <p:spPr bwMode="auto">
          <a:xfrm>
            <a:off x="4716463" y="5803900"/>
            <a:ext cx="3527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CO" altLang="es-ES" sz="1600" b="1"/>
              <a:t>Confrontación de las conclusiones con las</a:t>
            </a:r>
          </a:p>
          <a:p>
            <a:pPr eaLnBrk="1" hangingPunct="1">
              <a:spcBef>
                <a:spcPct val="0"/>
              </a:spcBef>
              <a:buFontTx/>
              <a:buNone/>
            </a:pPr>
            <a:r>
              <a:rPr lang="es-CO" altLang="es-ES" sz="1600" b="1"/>
              <a:t>  predicciones.</a:t>
            </a:r>
          </a:p>
          <a:p>
            <a:pPr eaLnBrk="1" hangingPunct="1">
              <a:spcBef>
                <a:spcPct val="0"/>
              </a:spcBef>
            </a:pPr>
            <a:r>
              <a:rPr lang="es-CO" altLang="es-ES" sz="1600" b="1"/>
              <a:t>Reajuste del modelo</a:t>
            </a:r>
          </a:p>
          <a:p>
            <a:pPr eaLnBrk="1" hangingPunct="1">
              <a:spcBef>
                <a:spcPct val="0"/>
              </a:spcBef>
            </a:pPr>
            <a:r>
              <a:rPr lang="es-CO" altLang="es-ES" sz="1600" b="1"/>
              <a:t>Sugerencias para trabajos posteriores</a:t>
            </a:r>
          </a:p>
        </p:txBody>
      </p:sp>
      <p:sp>
        <p:nvSpPr>
          <p:cNvPr id="73746" name="AutoShape 1042"/>
          <p:cNvSpPr>
            <a:spLocks/>
          </p:cNvSpPr>
          <p:nvPr/>
        </p:nvSpPr>
        <p:spPr bwMode="auto">
          <a:xfrm>
            <a:off x="4427538" y="5661025"/>
            <a:ext cx="504825" cy="1008063"/>
          </a:xfrm>
          <a:prstGeom prst="leftBrace">
            <a:avLst>
              <a:gd name="adj1" fmla="val 16640"/>
              <a:gd name="adj2" fmla="val 5294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37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37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3738"/>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374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374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373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73736"/>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73739"/>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73742"/>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73745"/>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499"/>
                                          </p:stCondLst>
                                        </p:cTn>
                                        <p:tgtEl>
                                          <p:spTgt spid="73731"/>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73733"/>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7373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73740"/>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73743"/>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73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P spid="73733" grpId="0" animBg="1"/>
      <p:bldP spid="73734" grpId="0" autoUpdateAnimBg="0"/>
      <p:bldP spid="73735" grpId="0" autoUpdateAnimBg="0"/>
      <p:bldP spid="73736" grpId="0" autoUpdateAnimBg="0"/>
      <p:bldP spid="73737" grpId="0" animBg="1"/>
      <p:bldP spid="73738" grpId="0" autoUpdateAnimBg="0"/>
      <p:bldP spid="73739" grpId="0" autoUpdateAnimBg="0"/>
      <p:bldP spid="73740" grpId="0" animBg="1"/>
      <p:bldP spid="73741" grpId="0" autoUpdateAnimBg="0"/>
      <p:bldP spid="73742" grpId="0" autoUpdateAnimBg="0"/>
      <p:bldP spid="73743" grpId="0" animBg="1"/>
      <p:bldP spid="73744" grpId="0" autoUpdateAnimBg="0"/>
      <p:bldP spid="73745" grpId="0" autoUpdateAnimBg="0"/>
      <p:bldP spid="73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effectLst>
                  <a:outerShdw blurRad="38100" dist="38100" dir="2700000" algn="tl">
                    <a:srgbClr val="000000">
                      <a:alpha val="43137"/>
                    </a:srgbClr>
                  </a:outerShdw>
                </a:effectLst>
              </a:rPr>
              <a:t>Filosofía analítica contemporánea</a:t>
            </a:r>
            <a:endParaRPr lang="es-AR" b="1" dirty="0">
              <a:effectLst>
                <a:outerShdw blurRad="38100" dist="38100" dir="2700000" algn="tl">
                  <a:srgbClr val="000000">
                    <a:alpha val="43137"/>
                  </a:srgbClr>
                </a:outerShdw>
              </a:effectLst>
            </a:endParaRPr>
          </a:p>
        </p:txBody>
      </p:sp>
      <p:sp>
        <p:nvSpPr>
          <p:cNvPr id="49155" name="2 Marcador de contenido"/>
          <p:cNvSpPr>
            <a:spLocks noGrp="1"/>
          </p:cNvSpPr>
          <p:nvPr>
            <p:ph idx="1"/>
          </p:nvPr>
        </p:nvSpPr>
        <p:spPr>
          <a:xfrm>
            <a:off x="457200" y="1857375"/>
            <a:ext cx="8229600" cy="4268788"/>
          </a:xfrm>
        </p:spPr>
        <p:txBody>
          <a:bodyPr/>
          <a:lstStyle/>
          <a:p>
            <a:pPr>
              <a:buFontTx/>
              <a:buNone/>
            </a:pPr>
            <a:r>
              <a:rPr lang="es-ES" altLang="es-ES" sz="2500" smtClean="0"/>
              <a:t>Distinciones bungeanas sobre modelos:</a:t>
            </a:r>
          </a:p>
          <a:p>
            <a:r>
              <a:rPr lang="es-ES" altLang="es-ES" sz="2500" smtClean="0"/>
              <a:t>Modelo objeto: entidad conceptual definida con la intención de representar algo en el mundo (su “referente”).</a:t>
            </a:r>
          </a:p>
          <a:p>
            <a:r>
              <a:rPr lang="es-ES" altLang="es-ES" sz="2500" smtClean="0"/>
              <a:t>Modelo teórico: es el modelo objeto junto con un conjunto de suposiciones específicas sobre él que llevan a poder derivar propiedades testeables.</a:t>
            </a:r>
          </a:p>
          <a:p>
            <a:r>
              <a:rPr lang="es-ES" altLang="es-ES" sz="2500" smtClean="0"/>
              <a:t>Lo “teórico” es la capacidad de derivar conclusiones bien definidas que, interpretadas como observaciones esperables, pueden ser falseadas.</a:t>
            </a:r>
            <a:endParaRPr lang="es-AR" altLang="es-ES" sz="25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381000" y="457200"/>
          <a:ext cx="8351838" cy="5903913"/>
        </p:xfrm>
        <a:graphic>
          <a:graphicData uri="http://schemas.openxmlformats.org/presentationml/2006/ole">
            <mc:AlternateContent xmlns:mc="http://schemas.openxmlformats.org/markup-compatibility/2006">
              <mc:Choice xmlns:v="urn:schemas-microsoft-com:vml" Requires="v">
                <p:oleObj spid="_x0000_s23569"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5183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2 CuadroTexto"/>
          <p:cNvSpPr txBox="1">
            <a:spLocks noChangeArrowheads="1"/>
          </p:cNvSpPr>
          <p:nvPr/>
        </p:nvSpPr>
        <p:spPr bwMode="auto">
          <a:xfrm>
            <a:off x="7072313" y="4548188"/>
            <a:ext cx="135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400">
                <a:latin typeface="Times New Roman" panose="02020603050405020304" pitchFamily="18" charset="0"/>
                <a:cs typeface="Times New Roman" panose="02020603050405020304" pitchFamily="18" charset="0"/>
              </a:rPr>
              <a:t>epistemología postkuhniana</a:t>
            </a:r>
            <a:endParaRPr lang="es-AR" altLang="es-ES" sz="1400">
              <a:latin typeface="Times New Roman" panose="02020603050405020304" pitchFamily="18" charset="0"/>
              <a:cs typeface="Times New Roman" panose="02020603050405020304" pitchFamily="18" charset="0"/>
            </a:endParaRPr>
          </a:p>
        </p:txBody>
      </p:sp>
      <p:sp>
        <p:nvSpPr>
          <p:cNvPr id="2" name="Elipse 1"/>
          <p:cNvSpPr/>
          <p:nvPr/>
        </p:nvSpPr>
        <p:spPr>
          <a:xfrm>
            <a:off x="1619250" y="620713"/>
            <a:ext cx="1873250" cy="115252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457200" y="142875"/>
            <a:ext cx="8229600" cy="1143000"/>
          </a:xfrm>
        </p:spPr>
        <p:txBody>
          <a:bodyPr/>
          <a:lstStyle/>
          <a:p>
            <a:r>
              <a:rPr lang="es-ES" altLang="es-ES" b="1" smtClean="0"/>
              <a:t>Epistemología klimovskiana</a:t>
            </a:r>
            <a:endParaRPr lang="es-AR" altLang="es-ES" b="1" smtClean="0"/>
          </a:p>
        </p:txBody>
      </p:sp>
      <p:sp>
        <p:nvSpPr>
          <p:cNvPr id="50179" name="2 Marcador de contenido"/>
          <p:cNvSpPr>
            <a:spLocks noGrp="1"/>
          </p:cNvSpPr>
          <p:nvPr>
            <p:ph idx="1"/>
          </p:nvPr>
        </p:nvSpPr>
        <p:spPr>
          <a:xfrm>
            <a:off x="457200" y="1500188"/>
            <a:ext cx="8229600" cy="5072062"/>
          </a:xfrm>
        </p:spPr>
        <p:txBody>
          <a:bodyPr/>
          <a:lstStyle/>
          <a:p>
            <a:r>
              <a:rPr lang="es-ES" altLang="es-ES" sz="2900" smtClean="0"/>
              <a:t>Toda teoría es una estructura lingüística, una “mera” colección de oraciones, enunciados o afirmaciones.</a:t>
            </a:r>
            <a:endParaRPr lang="es-AR" altLang="es-ES" sz="2900" smtClean="0"/>
          </a:p>
          <a:p>
            <a:r>
              <a:rPr lang="es-AR" altLang="es-ES" sz="2900" smtClean="0"/>
              <a:t>La teoría es un sistema axiomático formal interpretado mediante reglas de correspondencia.</a:t>
            </a:r>
          </a:p>
          <a:p>
            <a:r>
              <a:rPr lang="es-ES" altLang="es-ES" sz="2900" smtClean="0"/>
              <a:t>“Familias de teorías” para subsanar el problema de la diversidad de formulaciones.</a:t>
            </a:r>
          </a:p>
          <a:p>
            <a:r>
              <a:rPr lang="es-ES" altLang="es-ES" sz="2900" smtClean="0"/>
              <a:t>Secundarización/eliminación de la idea de modelo.</a:t>
            </a:r>
            <a:endParaRPr lang="es-AR" altLang="es-ES" sz="29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8625" y="104775"/>
            <a:ext cx="8486775" cy="1895475"/>
          </a:xfrm>
        </p:spPr>
        <p:txBody>
          <a:bodyPr>
            <a:normAutofit/>
          </a:bodyPr>
          <a:lstStyle/>
          <a:p>
            <a:pPr eaLnBrk="1" fontAlgn="auto" hangingPunct="1">
              <a:spcAft>
                <a:spcPts val="0"/>
              </a:spcAft>
              <a:defRPr/>
            </a:pPr>
            <a:r>
              <a:rPr lang="es-ES" sz="3200" b="1" dirty="0" smtClean="0">
                <a:effectLst>
                  <a:outerShdw blurRad="38100" dist="38100" dir="2700000" algn="tl">
                    <a:srgbClr val="FFFFFF"/>
                  </a:outerShdw>
                </a:effectLst>
              </a:rPr>
              <a:t>Artefacto didáctico para ubicar contribuciones valiosas</a:t>
            </a:r>
            <a:br>
              <a:rPr lang="es-ES" sz="3200" b="1" dirty="0" smtClean="0">
                <a:effectLst>
                  <a:outerShdw blurRad="38100" dist="38100" dir="2700000" algn="tl">
                    <a:srgbClr val="FFFFFF"/>
                  </a:outerShdw>
                </a:effectLst>
              </a:rPr>
            </a:br>
            <a:r>
              <a:rPr lang="es-ES" sz="3200" b="1" dirty="0" smtClean="0">
                <a:effectLst>
                  <a:outerShdw blurRad="38100" dist="38100" dir="2700000" algn="tl">
                    <a:srgbClr val="FFFFFF"/>
                  </a:outerShdw>
                </a:effectLst>
              </a:rPr>
              <a:t>de la epistemología</a:t>
            </a:r>
            <a:endParaRPr lang="es-ES" sz="3200" b="1" dirty="0" smtClean="0">
              <a:effectLst>
                <a:outerShdw blurRad="38100" dist="38100" dir="2700000" algn="tl">
                  <a:srgbClr val="000000"/>
                </a:outerShdw>
              </a:effectLst>
            </a:endParaRPr>
          </a:p>
        </p:txBody>
      </p:sp>
      <p:grpSp>
        <p:nvGrpSpPr>
          <p:cNvPr id="2" name="Group 27"/>
          <p:cNvGrpSpPr>
            <a:grpSpLocks/>
          </p:cNvGrpSpPr>
          <p:nvPr/>
        </p:nvGrpSpPr>
        <p:grpSpPr bwMode="auto">
          <a:xfrm>
            <a:off x="1000125" y="3429000"/>
            <a:ext cx="7500938" cy="533400"/>
            <a:chOff x="816" y="2160"/>
            <a:chExt cx="4725" cy="336"/>
          </a:xfrm>
        </p:grpSpPr>
        <p:sp>
          <p:nvSpPr>
            <p:cNvPr id="51221" name="Line 5"/>
            <p:cNvSpPr>
              <a:spLocks noChangeShapeType="1"/>
            </p:cNvSpPr>
            <p:nvPr/>
          </p:nvSpPr>
          <p:spPr bwMode="auto">
            <a:xfrm>
              <a:off x="816" y="2496"/>
              <a:ext cx="465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22" name="Text Box 6"/>
            <p:cNvSpPr txBox="1">
              <a:spLocks noChangeArrowheads="1"/>
            </p:cNvSpPr>
            <p:nvPr/>
          </p:nvSpPr>
          <p:spPr bwMode="auto">
            <a:xfrm>
              <a:off x="870" y="2160"/>
              <a:ext cx="467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300"/>
                <a:t>epistemología hegemónica (neopositivista &amp; analítica)</a:t>
              </a:r>
            </a:p>
          </p:txBody>
        </p:sp>
      </p:grpSp>
      <p:grpSp>
        <p:nvGrpSpPr>
          <p:cNvPr id="3" name="Group 11"/>
          <p:cNvGrpSpPr>
            <a:grpSpLocks/>
          </p:cNvGrpSpPr>
          <p:nvPr/>
        </p:nvGrpSpPr>
        <p:grpSpPr bwMode="auto">
          <a:xfrm>
            <a:off x="3429000" y="2133600"/>
            <a:ext cx="3133725" cy="1828800"/>
            <a:chOff x="2538" y="1344"/>
            <a:chExt cx="1974" cy="1152"/>
          </a:xfrm>
        </p:grpSpPr>
        <p:sp>
          <p:nvSpPr>
            <p:cNvPr id="51218" name="Line 8"/>
            <p:cNvSpPr>
              <a:spLocks noChangeShapeType="1"/>
            </p:cNvSpPr>
            <p:nvPr/>
          </p:nvSpPr>
          <p:spPr bwMode="auto">
            <a:xfrm flipV="1">
              <a:off x="2928" y="1632"/>
              <a:ext cx="672"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9" name="Line 9"/>
            <p:cNvSpPr>
              <a:spLocks noChangeShapeType="1"/>
            </p:cNvSpPr>
            <p:nvPr/>
          </p:nvSpPr>
          <p:spPr bwMode="auto">
            <a:xfrm>
              <a:off x="3600" y="1632"/>
              <a:ext cx="8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20" name="Text Box 10"/>
            <p:cNvSpPr txBox="1">
              <a:spLocks noChangeArrowheads="1"/>
            </p:cNvSpPr>
            <p:nvPr/>
          </p:nvSpPr>
          <p:spPr bwMode="auto">
            <a:xfrm>
              <a:off x="2538" y="1344"/>
              <a:ext cx="19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200" b="1">
                  <a:solidFill>
                    <a:srgbClr val="C00000"/>
                  </a:solidFill>
                </a:rPr>
                <a:t>familia semanticista</a:t>
              </a:r>
            </a:p>
          </p:txBody>
        </p:sp>
      </p:grpSp>
      <p:grpSp>
        <p:nvGrpSpPr>
          <p:cNvPr id="4" name="Group 15"/>
          <p:cNvGrpSpPr>
            <a:grpSpLocks/>
          </p:cNvGrpSpPr>
          <p:nvPr/>
        </p:nvGrpSpPr>
        <p:grpSpPr bwMode="auto">
          <a:xfrm>
            <a:off x="2700338" y="4000500"/>
            <a:ext cx="4514850" cy="2055813"/>
            <a:chOff x="2268" y="2520"/>
            <a:chExt cx="2655" cy="1295"/>
          </a:xfrm>
        </p:grpSpPr>
        <p:sp>
          <p:nvSpPr>
            <p:cNvPr id="51215" name="Line 12"/>
            <p:cNvSpPr>
              <a:spLocks noChangeShapeType="1"/>
            </p:cNvSpPr>
            <p:nvPr/>
          </p:nvSpPr>
          <p:spPr bwMode="auto">
            <a:xfrm>
              <a:off x="3078" y="2520"/>
              <a:ext cx="570" cy="98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6" name="Line 13"/>
            <p:cNvSpPr>
              <a:spLocks noChangeShapeType="1"/>
            </p:cNvSpPr>
            <p:nvPr/>
          </p:nvSpPr>
          <p:spPr bwMode="auto">
            <a:xfrm>
              <a:off x="3648" y="3504"/>
              <a:ext cx="8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7" name="Text Box 14"/>
            <p:cNvSpPr txBox="1">
              <a:spLocks noChangeArrowheads="1"/>
            </p:cNvSpPr>
            <p:nvPr/>
          </p:nvSpPr>
          <p:spPr bwMode="auto">
            <a:xfrm>
              <a:off x="2268" y="3555"/>
              <a:ext cx="265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s-ES" altLang="es-ES" sz="2100" b="1">
                  <a:solidFill>
                    <a:srgbClr val="7030A0"/>
                  </a:solidFill>
                </a:rPr>
                <a:t>postkuhnianos</a:t>
              </a:r>
            </a:p>
          </p:txBody>
        </p:sp>
      </p:grpSp>
      <p:grpSp>
        <p:nvGrpSpPr>
          <p:cNvPr id="5" name="Group 25"/>
          <p:cNvGrpSpPr>
            <a:grpSpLocks/>
          </p:cNvGrpSpPr>
          <p:nvPr/>
        </p:nvGrpSpPr>
        <p:grpSpPr bwMode="auto">
          <a:xfrm>
            <a:off x="6410325" y="2057400"/>
            <a:ext cx="762000" cy="1066800"/>
            <a:chOff x="4272" y="1296"/>
            <a:chExt cx="480" cy="672"/>
          </a:xfrm>
        </p:grpSpPr>
        <p:sp>
          <p:nvSpPr>
            <p:cNvPr id="51212" name="Line 16"/>
            <p:cNvSpPr>
              <a:spLocks noChangeShapeType="1"/>
            </p:cNvSpPr>
            <p:nvPr/>
          </p:nvSpPr>
          <p:spPr bwMode="auto">
            <a:xfrm flipV="1">
              <a:off x="4272" y="1296"/>
              <a:ext cx="384"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3" name="Line 17"/>
            <p:cNvSpPr>
              <a:spLocks noChangeShapeType="1"/>
            </p:cNvSpPr>
            <p:nvPr/>
          </p:nvSpPr>
          <p:spPr bwMode="auto">
            <a:xfrm>
              <a:off x="4272" y="1632"/>
              <a:ext cx="48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4" name="Line 19"/>
            <p:cNvSpPr>
              <a:spLocks noChangeShapeType="1"/>
            </p:cNvSpPr>
            <p:nvPr/>
          </p:nvSpPr>
          <p:spPr bwMode="auto">
            <a:xfrm>
              <a:off x="4272" y="1632"/>
              <a:ext cx="432"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grpSp>
      <p:grpSp>
        <p:nvGrpSpPr>
          <p:cNvPr id="6" name="Group 28"/>
          <p:cNvGrpSpPr>
            <a:grpSpLocks/>
          </p:cNvGrpSpPr>
          <p:nvPr/>
        </p:nvGrpSpPr>
        <p:grpSpPr bwMode="auto">
          <a:xfrm>
            <a:off x="6486525" y="4800600"/>
            <a:ext cx="685800" cy="1295400"/>
            <a:chOff x="4272" y="3024"/>
            <a:chExt cx="432" cy="816"/>
          </a:xfrm>
        </p:grpSpPr>
        <p:sp>
          <p:nvSpPr>
            <p:cNvPr id="51209" name="Line 21"/>
            <p:cNvSpPr>
              <a:spLocks noChangeShapeType="1"/>
            </p:cNvSpPr>
            <p:nvPr/>
          </p:nvSpPr>
          <p:spPr bwMode="auto">
            <a:xfrm flipV="1">
              <a:off x="4272" y="3024"/>
              <a:ext cx="432" cy="48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0" name="Line 22"/>
            <p:cNvSpPr>
              <a:spLocks noChangeShapeType="1"/>
            </p:cNvSpPr>
            <p:nvPr/>
          </p:nvSpPr>
          <p:spPr bwMode="auto">
            <a:xfrm>
              <a:off x="4272" y="3504"/>
              <a:ext cx="43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51211" name="Line 23"/>
            <p:cNvSpPr>
              <a:spLocks noChangeShapeType="1"/>
            </p:cNvSpPr>
            <p:nvPr/>
          </p:nvSpPr>
          <p:spPr bwMode="auto">
            <a:xfrm>
              <a:off x="4272" y="3504"/>
              <a:ext cx="432"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grpSp>
      <p:sp>
        <p:nvSpPr>
          <p:cNvPr id="5120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E3CE2B-9E9B-40F2-B0E4-125B256CA77C}" type="slidenum">
              <a:rPr lang="es-ES" altLang="es-ES" sz="1400" smtClean="0"/>
              <a:pPr>
                <a:spcBef>
                  <a:spcPct val="0"/>
                </a:spcBef>
                <a:buFontTx/>
                <a:buNone/>
              </a:pPr>
              <a:t>21</a:t>
            </a:fld>
            <a:endParaRPr lang="es-ES" altLang="es-E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s-ES" b="1" dirty="0" smtClean="0">
                <a:effectLst>
                  <a:outerShdw blurRad="38100" dist="38100" dir="2700000" algn="tl">
                    <a:srgbClr val="FFFFFF"/>
                  </a:outerShdw>
                </a:effectLst>
              </a:rPr>
              <a:t>Desde 1970</a:t>
            </a:r>
          </a:p>
        </p:txBody>
      </p:sp>
      <p:sp>
        <p:nvSpPr>
          <p:cNvPr id="39939" name="Rectangle 3"/>
          <p:cNvSpPr>
            <a:spLocks noGrp="1" noChangeArrowheads="1"/>
          </p:cNvSpPr>
          <p:nvPr>
            <p:ph type="body" idx="1"/>
          </p:nvPr>
        </p:nvSpPr>
        <p:spPr>
          <a:xfrm>
            <a:off x="457200" y="1981200"/>
            <a:ext cx="8229600" cy="4471988"/>
          </a:xfrm>
        </p:spPr>
        <p:txBody>
          <a:bodyPr/>
          <a:lstStyle/>
          <a:p>
            <a:pPr eaLnBrk="1" hangingPunct="1">
              <a:lnSpc>
                <a:spcPct val="90000"/>
              </a:lnSpc>
            </a:pPr>
            <a:r>
              <a:rPr lang="es-ES" altLang="es-ES" smtClean="0"/>
              <a:t>Post-kuhnianos: algunos se radicalizan y se van a la sociología de la ciencia o los ‘science studies’.</a:t>
            </a:r>
          </a:p>
          <a:p>
            <a:pPr eaLnBrk="1" hangingPunct="1">
              <a:lnSpc>
                <a:spcPct val="90000"/>
              </a:lnSpc>
            </a:pPr>
            <a:r>
              <a:rPr lang="es-ES" altLang="es-ES" smtClean="0"/>
              <a:t>Barnes &amp; Bloor; Latour &amp; Woolgar; Collins &amp; Pinch.</a:t>
            </a:r>
          </a:p>
          <a:p>
            <a:pPr eaLnBrk="1" hangingPunct="1">
              <a:lnSpc>
                <a:spcPct val="90000"/>
              </a:lnSpc>
            </a:pPr>
            <a:r>
              <a:rPr lang="es-ES" altLang="es-ES" smtClean="0"/>
              <a:t>Otros van al estudio de la práctica (Gooding, Pickering, Hacking), los valores y el lenguaje.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44824"/>
            <a:ext cx="8568952" cy="4680519"/>
          </a:xfrm>
        </p:spPr>
        <p:txBody>
          <a:bodyPr>
            <a:normAutofit/>
          </a:bodyPr>
          <a:lstStyle/>
          <a:p>
            <a:r>
              <a:rPr lang="es-AR" sz="2300" dirty="0"/>
              <a:t>Watson y Crick 	DESCUBRIERON	la estructura del ADN.</a:t>
            </a:r>
          </a:p>
        </p:txBody>
      </p:sp>
      <p:sp>
        <p:nvSpPr>
          <p:cNvPr id="4" name="CuadroTexto 3"/>
          <p:cNvSpPr txBox="1"/>
          <p:nvPr/>
        </p:nvSpPr>
        <p:spPr>
          <a:xfrm>
            <a:off x="3047399" y="2420888"/>
            <a:ext cx="3396809" cy="2723823"/>
          </a:xfrm>
          <a:prstGeom prst="rect">
            <a:avLst/>
          </a:prstGeom>
          <a:noFill/>
        </p:spPr>
        <p:txBody>
          <a:bodyPr wrap="square" rtlCol="0">
            <a:spAutoFit/>
          </a:bodyPr>
          <a:lstStyle/>
          <a:p>
            <a:r>
              <a:rPr lang="es-AR" sz="1900" dirty="0">
                <a:solidFill>
                  <a:schemeClr val="accent2">
                    <a:lumMod val="75000"/>
                  </a:schemeClr>
                </a:solidFill>
              </a:rPr>
              <a:t>determinaron</a:t>
            </a:r>
          </a:p>
          <a:p>
            <a:r>
              <a:rPr lang="es-AR" sz="1900" dirty="0">
                <a:solidFill>
                  <a:schemeClr val="accent2">
                    <a:lumMod val="75000"/>
                  </a:schemeClr>
                </a:solidFill>
              </a:rPr>
              <a:t>llegaron (laboriosamente) a</a:t>
            </a:r>
          </a:p>
          <a:p>
            <a:r>
              <a:rPr lang="es-AR" sz="1900" dirty="0">
                <a:solidFill>
                  <a:schemeClr val="accent2">
                    <a:lumMod val="75000"/>
                  </a:schemeClr>
                </a:solidFill>
              </a:rPr>
              <a:t>propusieron</a:t>
            </a:r>
          </a:p>
          <a:p>
            <a:r>
              <a:rPr lang="es-AR" sz="1900" dirty="0">
                <a:solidFill>
                  <a:schemeClr val="accent2">
                    <a:lumMod val="75000"/>
                  </a:schemeClr>
                </a:solidFill>
              </a:rPr>
              <a:t>sugirieron</a:t>
            </a:r>
          </a:p>
          <a:p>
            <a:r>
              <a:rPr lang="es-AR" sz="1900" dirty="0" err="1">
                <a:solidFill>
                  <a:schemeClr val="accent2">
                    <a:lumMod val="75000"/>
                  </a:schemeClr>
                </a:solidFill>
              </a:rPr>
              <a:t>hipotetizaron</a:t>
            </a:r>
            <a:endParaRPr lang="es-AR" sz="1900" dirty="0">
              <a:solidFill>
                <a:schemeClr val="accent2">
                  <a:lumMod val="75000"/>
                </a:schemeClr>
              </a:solidFill>
            </a:endParaRPr>
          </a:p>
          <a:p>
            <a:r>
              <a:rPr lang="es-AR" sz="1900" dirty="0">
                <a:solidFill>
                  <a:schemeClr val="accent2">
                    <a:lumMod val="75000"/>
                  </a:schemeClr>
                </a:solidFill>
              </a:rPr>
              <a:t>infirieron</a:t>
            </a:r>
          </a:p>
          <a:p>
            <a:r>
              <a:rPr lang="es-AR" sz="1900" dirty="0">
                <a:solidFill>
                  <a:schemeClr val="accent2">
                    <a:lumMod val="75000"/>
                  </a:schemeClr>
                </a:solidFill>
              </a:rPr>
              <a:t>abdujeron</a:t>
            </a:r>
          </a:p>
          <a:p>
            <a:r>
              <a:rPr lang="es-AR" sz="1900" dirty="0">
                <a:solidFill>
                  <a:schemeClr val="accent2">
                    <a:lumMod val="75000"/>
                  </a:schemeClr>
                </a:solidFill>
              </a:rPr>
              <a:t>calcularon</a:t>
            </a:r>
          </a:p>
          <a:p>
            <a:endParaRPr lang="es-AR" sz="1900" dirty="0">
              <a:solidFill>
                <a:srgbClr val="FF0000"/>
              </a:solidFill>
            </a:endParaRPr>
          </a:p>
        </p:txBody>
      </p:sp>
      <p:sp>
        <p:nvSpPr>
          <p:cNvPr id="5" name="Marcador de número de diapositiva 4"/>
          <p:cNvSpPr>
            <a:spLocks noGrp="1"/>
          </p:cNvSpPr>
          <p:nvPr>
            <p:ph type="sldNum" sz="quarter" idx="12"/>
          </p:nvPr>
        </p:nvSpPr>
        <p:spPr/>
        <p:txBody>
          <a:bodyPr/>
          <a:lstStyle/>
          <a:p>
            <a:fld id="{629637A9-119A-49DA-BD12-AAC58B377D80}" type="slidenum">
              <a:rPr lang="en-US" smtClean="0"/>
              <a:t>23</a:t>
            </a:fld>
            <a:endParaRPr lang="en-US" dirty="0"/>
          </a:p>
        </p:txBody>
      </p:sp>
      <p:sp>
        <p:nvSpPr>
          <p:cNvPr id="6" name="Título 5"/>
          <p:cNvSpPr>
            <a:spLocks noGrp="1"/>
          </p:cNvSpPr>
          <p:nvPr>
            <p:ph type="title"/>
          </p:nvPr>
        </p:nvSpPr>
        <p:spPr/>
        <p:txBody>
          <a:bodyPr/>
          <a:lstStyle/>
          <a:p>
            <a:r>
              <a:rPr lang="ca-ES" dirty="0" smtClean="0"/>
              <a:t>“Giro” </a:t>
            </a:r>
            <a:r>
              <a:rPr lang="ca-ES" dirty="0" err="1" smtClean="0"/>
              <a:t>sociológico</a:t>
            </a:r>
            <a:endParaRPr lang="es-ES" dirty="0"/>
          </a:p>
        </p:txBody>
      </p:sp>
    </p:spTree>
    <p:extLst>
      <p:ext uri="{BB962C8B-B14F-4D97-AF65-F5344CB8AC3E}">
        <p14:creationId xmlns:p14="http://schemas.microsoft.com/office/powerpoint/2010/main" val="24591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844824"/>
            <a:ext cx="8568952" cy="4680519"/>
          </a:xfrm>
        </p:spPr>
        <p:txBody>
          <a:bodyPr>
            <a:normAutofit/>
          </a:bodyPr>
          <a:lstStyle/>
          <a:p>
            <a:r>
              <a:rPr lang="es-AR" sz="2300" dirty="0"/>
              <a:t>Watson y Crick 	DESCUBRIERON	la estructura del ADN.</a:t>
            </a:r>
          </a:p>
        </p:txBody>
      </p:sp>
      <p:sp>
        <p:nvSpPr>
          <p:cNvPr id="4" name="CuadroTexto 3"/>
          <p:cNvSpPr txBox="1"/>
          <p:nvPr/>
        </p:nvSpPr>
        <p:spPr>
          <a:xfrm>
            <a:off x="3047399" y="2420888"/>
            <a:ext cx="3396809" cy="3893374"/>
          </a:xfrm>
          <a:prstGeom prst="rect">
            <a:avLst/>
          </a:prstGeom>
          <a:noFill/>
        </p:spPr>
        <p:txBody>
          <a:bodyPr wrap="square" rtlCol="0">
            <a:spAutoFit/>
          </a:bodyPr>
          <a:lstStyle/>
          <a:p>
            <a:r>
              <a:rPr lang="es-AR" sz="1900" dirty="0">
                <a:solidFill>
                  <a:schemeClr val="accent2">
                    <a:lumMod val="75000"/>
                  </a:schemeClr>
                </a:solidFill>
              </a:rPr>
              <a:t>determinaron</a:t>
            </a:r>
          </a:p>
          <a:p>
            <a:r>
              <a:rPr lang="es-AR" sz="1900" dirty="0">
                <a:solidFill>
                  <a:schemeClr val="accent2">
                    <a:lumMod val="75000"/>
                  </a:schemeClr>
                </a:solidFill>
              </a:rPr>
              <a:t>llegaron (laboriosamente) a</a:t>
            </a:r>
          </a:p>
          <a:p>
            <a:r>
              <a:rPr lang="es-AR" sz="1900" dirty="0">
                <a:solidFill>
                  <a:schemeClr val="accent2">
                    <a:lumMod val="75000"/>
                  </a:schemeClr>
                </a:solidFill>
              </a:rPr>
              <a:t>propusieron</a:t>
            </a:r>
          </a:p>
          <a:p>
            <a:r>
              <a:rPr lang="es-AR" sz="1900" dirty="0">
                <a:solidFill>
                  <a:schemeClr val="accent2">
                    <a:lumMod val="75000"/>
                  </a:schemeClr>
                </a:solidFill>
              </a:rPr>
              <a:t>sugirieron</a:t>
            </a:r>
          </a:p>
          <a:p>
            <a:r>
              <a:rPr lang="es-AR" sz="1900" dirty="0" err="1">
                <a:solidFill>
                  <a:schemeClr val="accent2">
                    <a:lumMod val="75000"/>
                  </a:schemeClr>
                </a:solidFill>
              </a:rPr>
              <a:t>hipotetizaron</a:t>
            </a:r>
            <a:endParaRPr lang="es-AR" sz="1900" dirty="0">
              <a:solidFill>
                <a:schemeClr val="accent2">
                  <a:lumMod val="75000"/>
                </a:schemeClr>
              </a:solidFill>
            </a:endParaRPr>
          </a:p>
          <a:p>
            <a:r>
              <a:rPr lang="es-AR" sz="1900" dirty="0">
                <a:solidFill>
                  <a:schemeClr val="accent2">
                    <a:lumMod val="75000"/>
                  </a:schemeClr>
                </a:solidFill>
              </a:rPr>
              <a:t>infirieron</a:t>
            </a:r>
          </a:p>
          <a:p>
            <a:r>
              <a:rPr lang="es-AR" sz="1900" dirty="0">
                <a:solidFill>
                  <a:schemeClr val="accent2">
                    <a:lumMod val="75000"/>
                  </a:schemeClr>
                </a:solidFill>
              </a:rPr>
              <a:t>abdujeron</a:t>
            </a:r>
          </a:p>
          <a:p>
            <a:r>
              <a:rPr lang="es-AR" sz="1900" dirty="0">
                <a:solidFill>
                  <a:schemeClr val="accent2">
                    <a:lumMod val="75000"/>
                  </a:schemeClr>
                </a:solidFill>
              </a:rPr>
              <a:t>calcularon</a:t>
            </a:r>
          </a:p>
          <a:p>
            <a:r>
              <a:rPr lang="es-AR" sz="1900" dirty="0">
                <a:solidFill>
                  <a:srgbClr val="FF0000"/>
                </a:solidFill>
              </a:rPr>
              <a:t>presentaron</a:t>
            </a:r>
          </a:p>
          <a:p>
            <a:r>
              <a:rPr lang="es-AR" sz="1900" dirty="0">
                <a:solidFill>
                  <a:srgbClr val="FF0000"/>
                </a:solidFill>
              </a:rPr>
              <a:t>permitieron conocer</a:t>
            </a:r>
          </a:p>
          <a:p>
            <a:r>
              <a:rPr lang="es-AR" sz="1900" dirty="0">
                <a:solidFill>
                  <a:srgbClr val="FF0000"/>
                </a:solidFill>
              </a:rPr>
              <a:t>publicaron por primera vez</a:t>
            </a:r>
          </a:p>
          <a:p>
            <a:r>
              <a:rPr lang="es-AR" sz="1900" dirty="0">
                <a:solidFill>
                  <a:srgbClr val="FF0000"/>
                </a:solidFill>
              </a:rPr>
              <a:t>fueron premiados por</a:t>
            </a:r>
          </a:p>
          <a:p>
            <a:r>
              <a:rPr lang="es-AR" sz="1900" dirty="0">
                <a:solidFill>
                  <a:srgbClr val="FF0000"/>
                </a:solidFill>
              </a:rPr>
              <a:t>robaron descaradamente</a:t>
            </a:r>
          </a:p>
        </p:txBody>
      </p:sp>
      <p:sp>
        <p:nvSpPr>
          <p:cNvPr id="5" name="Marcador de número de diapositiva 4"/>
          <p:cNvSpPr>
            <a:spLocks noGrp="1"/>
          </p:cNvSpPr>
          <p:nvPr>
            <p:ph type="sldNum" sz="quarter" idx="12"/>
          </p:nvPr>
        </p:nvSpPr>
        <p:spPr/>
        <p:txBody>
          <a:bodyPr/>
          <a:lstStyle/>
          <a:p>
            <a:fld id="{629637A9-119A-49DA-BD12-AAC58B377D80}" type="slidenum">
              <a:rPr lang="en-US" smtClean="0"/>
              <a:t>24</a:t>
            </a:fld>
            <a:endParaRPr lang="en-US" dirty="0"/>
          </a:p>
        </p:txBody>
      </p:sp>
      <p:sp>
        <p:nvSpPr>
          <p:cNvPr id="6" name="Título 5"/>
          <p:cNvSpPr>
            <a:spLocks noGrp="1"/>
          </p:cNvSpPr>
          <p:nvPr>
            <p:ph type="title"/>
          </p:nvPr>
        </p:nvSpPr>
        <p:spPr/>
        <p:txBody>
          <a:bodyPr/>
          <a:lstStyle/>
          <a:p>
            <a:r>
              <a:rPr lang="ca-ES" dirty="0" smtClean="0"/>
              <a:t>“Giro” </a:t>
            </a:r>
            <a:r>
              <a:rPr lang="ca-ES" dirty="0" err="1" smtClean="0"/>
              <a:t>sociológico</a:t>
            </a:r>
            <a:endParaRPr lang="es-ES" dirty="0"/>
          </a:p>
        </p:txBody>
      </p:sp>
    </p:spTree>
    <p:extLst>
      <p:ext uri="{BB962C8B-B14F-4D97-AF65-F5344CB8AC3E}">
        <p14:creationId xmlns:p14="http://schemas.microsoft.com/office/powerpoint/2010/main" val="32150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5"/>
            <a:ext cx="8229600" cy="1143000"/>
          </a:xfrm>
        </p:spPr>
        <p:txBody>
          <a:bodyPr/>
          <a:lstStyle/>
          <a:p>
            <a:pPr>
              <a:defRPr/>
            </a:pPr>
            <a:r>
              <a:rPr lang="es-ES" b="1" dirty="0" smtClean="0">
                <a:effectLst>
                  <a:outerShdw blurRad="38100" dist="38100" dir="2700000" algn="tl">
                    <a:srgbClr val="FFFFFF"/>
                  </a:outerShdw>
                </a:effectLst>
              </a:rPr>
              <a:t>Nuevo experimentalismo</a:t>
            </a:r>
            <a:endParaRPr lang="es-AR" b="1" dirty="0">
              <a:effectLst>
                <a:outerShdw blurRad="38100" dist="38100" dir="2700000" algn="tl">
                  <a:srgbClr val="000000">
                    <a:alpha val="43137"/>
                  </a:srgbClr>
                </a:outerShdw>
              </a:effectLst>
            </a:endParaRPr>
          </a:p>
        </p:txBody>
      </p:sp>
      <p:grpSp>
        <p:nvGrpSpPr>
          <p:cNvPr id="3" name="Group 14"/>
          <p:cNvGrpSpPr>
            <a:grpSpLocks/>
          </p:cNvGrpSpPr>
          <p:nvPr/>
        </p:nvGrpSpPr>
        <p:grpSpPr bwMode="auto">
          <a:xfrm>
            <a:off x="2181225" y="1357313"/>
            <a:ext cx="4748213" cy="5143500"/>
            <a:chOff x="1824" y="2000"/>
            <a:chExt cx="2337" cy="2320"/>
          </a:xfrm>
        </p:grpSpPr>
        <p:pic>
          <p:nvPicPr>
            <p:cNvPr id="56324" name="Picture 15" descr="C:\Documents and Settings\Administrador\Mis documentos\agus 2010\cali 2010\ge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2000"/>
              <a:ext cx="2337"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2112" y="3552"/>
              <a:ext cx="1680" cy="443"/>
            </a:xfrm>
            <a:prstGeom prst="rect">
              <a:avLst/>
            </a:prstGeom>
            <a:noFill/>
            <a:ln w="9525">
              <a:noFill/>
              <a:miter lim="800000"/>
              <a:headEnd/>
              <a:tailEnd/>
            </a:ln>
            <a:effectLst/>
          </p:spPr>
          <p:txBody>
            <a:bodyPr>
              <a:spAutoFit/>
            </a:bodyPr>
            <a:lstStyle/>
            <a:p>
              <a:pPr algn="ctr" eaLnBrk="1" hangingPunct="1">
                <a:spcBef>
                  <a:spcPct val="50000"/>
                </a:spcBef>
                <a:defRPr/>
              </a:pPr>
              <a:r>
                <a:rPr lang="es-ES" sz="2000" b="1" i="1">
                  <a:solidFill>
                    <a:srgbClr val="FFFFFF"/>
                  </a:solidFill>
                  <a:effectLst>
                    <a:outerShdw blurRad="38100" dist="38100" dir="2700000" algn="tl">
                      <a:srgbClr val="000000"/>
                    </a:outerShdw>
                  </a:effectLst>
                  <a:latin typeface="Arial" charset="0"/>
                  <a:cs typeface="Times New Roman" charset="0"/>
                </a:rPr>
                <a:t>Geiger and Marsden play volleyball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3 Imagen" descr="Alan_Tu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052513"/>
            <a:ext cx="45354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4 CuadroTexto"/>
          <p:cNvSpPr txBox="1">
            <a:spLocks noChangeArrowheads="1"/>
          </p:cNvSpPr>
          <p:nvPr/>
        </p:nvSpPr>
        <p:spPr bwMode="auto">
          <a:xfrm>
            <a:off x="2071688" y="6207125"/>
            <a:ext cx="500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400"/>
              <a:t>Alan Mathison Turing (1912-1954)</a:t>
            </a:r>
          </a:p>
        </p:txBody>
      </p:sp>
      <p:sp>
        <p:nvSpPr>
          <p:cNvPr id="57348"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971CA4-0D56-449E-83BC-492230DE11F6}" type="slidenum">
              <a:rPr lang="es-ES" altLang="es-ES" sz="1400" smtClean="0"/>
              <a:pPr>
                <a:spcBef>
                  <a:spcPct val="0"/>
                </a:spcBef>
                <a:buFontTx/>
                <a:buNone/>
              </a:pPr>
              <a:t>26</a:t>
            </a:fld>
            <a:endParaRPr lang="es-ES" altLang="es-ES" sz="1400" smtClean="0"/>
          </a:p>
        </p:txBody>
      </p:sp>
      <p:sp>
        <p:nvSpPr>
          <p:cNvPr id="5" name="1 Título"/>
          <p:cNvSpPr>
            <a:spLocks noGrp="1"/>
          </p:cNvSpPr>
          <p:nvPr>
            <p:ph type="title"/>
          </p:nvPr>
        </p:nvSpPr>
        <p:spPr>
          <a:xfrm>
            <a:off x="457200" y="115888"/>
            <a:ext cx="8229600" cy="962025"/>
          </a:xfrm>
        </p:spPr>
        <p:txBody>
          <a:bodyPr/>
          <a:lstStyle/>
          <a:p>
            <a:pPr>
              <a:defRPr/>
            </a:pPr>
            <a:r>
              <a:rPr lang="es-ES" sz="4000" b="1" dirty="0" smtClean="0">
                <a:effectLst>
                  <a:outerShdw blurRad="38100" dist="38100" dir="2700000" algn="tl">
                    <a:srgbClr val="FFFFFF"/>
                  </a:outerShdw>
                </a:effectLst>
              </a:rPr>
              <a:t>Axiología</a:t>
            </a:r>
            <a:endParaRPr lang="es-AR"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14313"/>
            <a:ext cx="7772400" cy="1219200"/>
          </a:xfrm>
        </p:spPr>
        <p:txBody>
          <a:bodyPr/>
          <a:lstStyle/>
          <a:p>
            <a:pPr eaLnBrk="1" hangingPunct="1">
              <a:defRPr/>
            </a:pPr>
            <a:r>
              <a:rPr lang="ca-ES" sz="3900" b="1" dirty="0" err="1" smtClean="0">
                <a:solidFill>
                  <a:schemeClr val="bg1"/>
                </a:solidFill>
                <a:effectLst>
                  <a:outerShdw blurRad="38100" dist="38100" dir="2700000" algn="tl">
                    <a:srgbClr val="000000">
                      <a:alpha val="43137"/>
                    </a:srgbClr>
                  </a:outerShdw>
                </a:effectLst>
              </a:rPr>
              <a:t>Ideas</a:t>
            </a:r>
            <a:r>
              <a:rPr lang="ca-ES" sz="3900" b="1" dirty="0" smtClean="0">
                <a:solidFill>
                  <a:schemeClr val="bg1"/>
                </a:solidFill>
                <a:effectLst>
                  <a:outerShdw blurRad="38100" dist="38100" dir="2700000" algn="tl">
                    <a:srgbClr val="000000">
                      <a:alpha val="43137"/>
                    </a:srgbClr>
                  </a:outerShdw>
                </a:effectLst>
              </a:rPr>
              <a:t> </a:t>
            </a:r>
            <a:r>
              <a:rPr lang="ca-ES" sz="3900" b="1" dirty="0" err="1" smtClean="0">
                <a:solidFill>
                  <a:schemeClr val="bg1"/>
                </a:solidFill>
                <a:effectLst>
                  <a:outerShdw blurRad="38100" dist="38100" dir="2700000" algn="tl">
                    <a:srgbClr val="000000">
                      <a:alpha val="43137"/>
                    </a:srgbClr>
                  </a:outerShdw>
                </a:effectLst>
              </a:rPr>
              <a:t>epistemológicas</a:t>
            </a:r>
            <a:r>
              <a:rPr lang="ca-ES" sz="3900" b="1" dirty="0" smtClean="0">
                <a:solidFill>
                  <a:schemeClr val="bg1"/>
                </a:solidFill>
                <a:effectLst>
                  <a:outerShdw blurRad="38100" dist="38100" dir="2700000" algn="tl">
                    <a:srgbClr val="000000">
                      <a:alpha val="43137"/>
                    </a:srgbClr>
                  </a:outerShdw>
                </a:effectLst>
              </a:rPr>
              <a:t> </a:t>
            </a:r>
            <a:r>
              <a:rPr lang="ca-ES" sz="3900" b="1" dirty="0" err="1" smtClean="0">
                <a:solidFill>
                  <a:schemeClr val="bg1"/>
                </a:solidFill>
                <a:effectLst>
                  <a:outerShdw blurRad="38100" dist="38100" dir="2700000" algn="tl">
                    <a:srgbClr val="000000">
                      <a:alpha val="43137"/>
                    </a:srgbClr>
                  </a:outerShdw>
                </a:effectLst>
              </a:rPr>
              <a:t>clave</a:t>
            </a:r>
            <a:endParaRPr lang="es-ES" sz="3900" b="1" dirty="0" smtClean="0">
              <a:solidFill>
                <a:schemeClr val="bg1"/>
              </a:solidFill>
              <a:effectLst>
                <a:outerShdw blurRad="38100" dist="38100" dir="2700000" algn="tl">
                  <a:srgbClr val="000000">
                    <a:alpha val="43137"/>
                  </a:srgbClr>
                </a:outerShdw>
              </a:effectLst>
            </a:endParaRPr>
          </a:p>
        </p:txBody>
      </p:sp>
      <p:pic>
        <p:nvPicPr>
          <p:cNvPr id="43012" name="Picture 4" descr="ro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1143000" y="3352800"/>
            <a:ext cx="2362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¿quiénes corren la carrera?</a:t>
            </a:r>
          </a:p>
        </p:txBody>
      </p:sp>
      <p:sp>
        <p:nvSpPr>
          <p:cNvPr id="43014" name="Text Box 6"/>
          <p:cNvSpPr txBox="1">
            <a:spLocks noChangeArrowheads="1"/>
          </p:cNvSpPr>
          <p:nvPr/>
        </p:nvSpPr>
        <p:spPr bwMode="auto">
          <a:xfrm>
            <a:off x="914400" y="4191000"/>
            <a:ext cx="2819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¿inteligencia o ignorancia?</a:t>
            </a:r>
          </a:p>
        </p:txBody>
      </p:sp>
      <p:sp>
        <p:nvSpPr>
          <p:cNvPr id="43015" name="Text Box 7"/>
          <p:cNvSpPr txBox="1">
            <a:spLocks noChangeArrowheads="1"/>
          </p:cNvSpPr>
          <p:nvPr/>
        </p:nvSpPr>
        <p:spPr bwMode="auto">
          <a:xfrm>
            <a:off x="838200" y="2057400"/>
            <a:ext cx="2971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t>heroína olvidada</a:t>
            </a:r>
          </a:p>
        </p:txBody>
      </p:sp>
      <p:sp>
        <p:nvSpPr>
          <p:cNvPr id="43016" name="Text Box 8"/>
          <p:cNvSpPr txBox="1">
            <a:spLocks noChangeArrowheads="1"/>
          </p:cNvSpPr>
          <p:nvPr/>
        </p:nvSpPr>
        <p:spPr bwMode="auto">
          <a:xfrm>
            <a:off x="5562600" y="3810000"/>
            <a:ext cx="2971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t>bloopers varios</a:t>
            </a:r>
          </a:p>
        </p:txBody>
      </p:sp>
      <p:sp>
        <p:nvSpPr>
          <p:cNvPr id="43017" name="Text Box 9"/>
          <p:cNvSpPr txBox="1">
            <a:spLocks noChangeArrowheads="1"/>
          </p:cNvSpPr>
          <p:nvPr/>
        </p:nvSpPr>
        <p:spPr bwMode="auto">
          <a:xfrm>
            <a:off x="5562600" y="1981200"/>
            <a:ext cx="2971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centralidad del párrafo cuasifinal del paper</a:t>
            </a:r>
          </a:p>
        </p:txBody>
      </p:sp>
      <p:sp>
        <p:nvSpPr>
          <p:cNvPr id="43018" name="Text Box 10"/>
          <p:cNvSpPr txBox="1">
            <a:spLocks noChangeArrowheads="1"/>
          </p:cNvSpPr>
          <p:nvPr/>
        </p:nvSpPr>
        <p:spPr bwMode="auto">
          <a:xfrm>
            <a:off x="838200" y="2667000"/>
            <a:ext cx="2971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t>el estereotipo Rosy</a:t>
            </a:r>
          </a:p>
        </p:txBody>
      </p:sp>
      <p:sp>
        <p:nvSpPr>
          <p:cNvPr id="43019" name="Text Box 11"/>
          <p:cNvSpPr txBox="1">
            <a:spLocks noChangeArrowheads="1"/>
          </p:cNvSpPr>
          <p:nvPr/>
        </p:nvSpPr>
        <p:spPr bwMode="auto">
          <a:xfrm>
            <a:off x="838200" y="5105400"/>
            <a:ext cx="2971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el affaire de la fotografía 51</a:t>
            </a:r>
          </a:p>
        </p:txBody>
      </p:sp>
      <p:sp>
        <p:nvSpPr>
          <p:cNvPr id="43020" name="Text Box 12"/>
          <p:cNvSpPr txBox="1">
            <a:spLocks noChangeArrowheads="1"/>
          </p:cNvSpPr>
          <p:nvPr/>
        </p:nvSpPr>
        <p:spPr bwMode="auto">
          <a:xfrm>
            <a:off x="5562600" y="4419600"/>
            <a:ext cx="2971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el papel del pasaporte de Pauling</a:t>
            </a:r>
          </a:p>
        </p:txBody>
      </p:sp>
      <p:sp>
        <p:nvSpPr>
          <p:cNvPr id="43021" name="Text Box 13"/>
          <p:cNvSpPr txBox="1">
            <a:spLocks noChangeArrowheads="1"/>
          </p:cNvSpPr>
          <p:nvPr/>
        </p:nvSpPr>
        <p:spPr bwMode="auto">
          <a:xfrm>
            <a:off x="5562600" y="2895600"/>
            <a:ext cx="2971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200"/>
              <a:t>Peter Pauling correveidile</a:t>
            </a:r>
          </a:p>
        </p:txBody>
      </p:sp>
      <p:sp>
        <p:nvSpPr>
          <p:cNvPr id="43022" name="Text Box 14"/>
          <p:cNvSpPr txBox="1">
            <a:spLocks noChangeArrowheads="1"/>
          </p:cNvSpPr>
          <p:nvPr/>
        </p:nvSpPr>
        <p:spPr bwMode="auto">
          <a:xfrm>
            <a:off x="5638800" y="5410200"/>
            <a:ext cx="2971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a:t>el señuelo Birkbeck</a:t>
            </a:r>
          </a:p>
        </p:txBody>
      </p:sp>
      <p:sp>
        <p:nvSpPr>
          <p:cNvPr id="14" name="Text Box 12"/>
          <p:cNvSpPr txBox="1">
            <a:spLocks noChangeArrowheads="1"/>
          </p:cNvSpPr>
          <p:nvPr/>
        </p:nvSpPr>
        <p:spPr bwMode="auto">
          <a:xfrm>
            <a:off x="3048000" y="3657600"/>
            <a:ext cx="2971800"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a:t>¿Y Raymond Gosling??</a:t>
            </a:r>
          </a:p>
        </p:txBody>
      </p:sp>
      <p:sp>
        <p:nvSpPr>
          <p:cNvPr id="59407" name="1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AE6AA5-CCD2-436D-A50A-2F006BA4D12D}" type="slidenum">
              <a:rPr lang="es-ES" altLang="es-ES" sz="1400" smtClean="0"/>
              <a:pPr>
                <a:spcBef>
                  <a:spcPct val="0"/>
                </a:spcBef>
                <a:buFontTx/>
                <a:buNone/>
              </a:pPr>
              <a:t>27</a:t>
            </a:fld>
            <a:endParaRPr lang="es-ES" altLang="es-E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0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30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30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autoUpdateAnimBg="0"/>
      <p:bldP spid="43014" grpId="0" animBg="1" autoUpdateAnimBg="0"/>
      <p:bldP spid="43015" grpId="0" animBg="1" autoUpdateAnimBg="0"/>
      <p:bldP spid="43016" grpId="0" animBg="1" autoUpdateAnimBg="0"/>
      <p:bldP spid="43017" grpId="0" animBg="1" autoUpdateAnimBg="0"/>
      <p:bldP spid="43018" grpId="0" animBg="1" autoUpdateAnimBg="0"/>
      <p:bldP spid="43019" grpId="0" animBg="1" autoUpdateAnimBg="0"/>
      <p:bldP spid="43020" grpId="0" animBg="1" autoUpdateAnimBg="0"/>
      <p:bldP spid="43021" grpId="0" animBg="1" autoUpdateAnimBg="0"/>
      <p:bldP spid="43022" grpId="0" animBg="1" autoUpdateAnimBg="0"/>
      <p:bldP spid="1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8625" y="104775"/>
            <a:ext cx="8486775" cy="1895475"/>
          </a:xfrm>
        </p:spPr>
        <p:txBody>
          <a:bodyPr>
            <a:normAutofit/>
          </a:bodyPr>
          <a:lstStyle/>
          <a:p>
            <a:pPr eaLnBrk="1" fontAlgn="auto" hangingPunct="1">
              <a:spcAft>
                <a:spcPts val="0"/>
              </a:spcAft>
              <a:defRPr/>
            </a:pPr>
            <a:r>
              <a:rPr lang="es-ES" sz="3200" b="1" dirty="0" smtClean="0">
                <a:effectLst>
                  <a:outerShdw blurRad="38100" dist="38100" dir="2700000" algn="tl">
                    <a:srgbClr val="000000"/>
                  </a:outerShdw>
                </a:effectLst>
              </a:rPr>
              <a:t>Artefacto didáctico</a:t>
            </a:r>
            <a:br>
              <a:rPr lang="es-ES" sz="3200" b="1" dirty="0" smtClean="0">
                <a:effectLst>
                  <a:outerShdw blurRad="38100" dist="38100" dir="2700000" algn="tl">
                    <a:srgbClr val="000000"/>
                  </a:outerShdw>
                </a:effectLst>
              </a:rPr>
            </a:br>
            <a:r>
              <a:rPr lang="es-ES" sz="3200" b="1" dirty="0" smtClean="0">
                <a:effectLst>
                  <a:outerShdw blurRad="38100" dist="38100" dir="2700000" algn="tl">
                    <a:srgbClr val="000000"/>
                  </a:outerShdw>
                </a:effectLst>
              </a:rPr>
              <a:t>para ubicar contribuciones valiosas</a:t>
            </a:r>
            <a:br>
              <a:rPr lang="es-ES" sz="3200" b="1" dirty="0" smtClean="0">
                <a:effectLst>
                  <a:outerShdw blurRad="38100" dist="38100" dir="2700000" algn="tl">
                    <a:srgbClr val="000000"/>
                  </a:outerShdw>
                </a:effectLst>
              </a:rPr>
            </a:br>
            <a:r>
              <a:rPr lang="es-ES" sz="3200" b="1" dirty="0" smtClean="0">
                <a:effectLst>
                  <a:outerShdw blurRad="38100" dist="38100" dir="2700000" algn="tl">
                    <a:srgbClr val="000000"/>
                  </a:outerShdw>
                </a:effectLst>
              </a:rPr>
              <a:t>de la epistemología</a:t>
            </a:r>
          </a:p>
        </p:txBody>
      </p:sp>
      <p:grpSp>
        <p:nvGrpSpPr>
          <p:cNvPr id="2" name="Group 27"/>
          <p:cNvGrpSpPr>
            <a:grpSpLocks/>
          </p:cNvGrpSpPr>
          <p:nvPr/>
        </p:nvGrpSpPr>
        <p:grpSpPr bwMode="auto">
          <a:xfrm>
            <a:off x="1000125" y="3429000"/>
            <a:ext cx="7500938" cy="533400"/>
            <a:chOff x="816" y="2160"/>
            <a:chExt cx="4725" cy="336"/>
          </a:xfrm>
        </p:grpSpPr>
        <p:sp>
          <p:nvSpPr>
            <p:cNvPr id="60437" name="Line 5"/>
            <p:cNvSpPr>
              <a:spLocks noChangeShapeType="1"/>
            </p:cNvSpPr>
            <p:nvPr/>
          </p:nvSpPr>
          <p:spPr bwMode="auto">
            <a:xfrm>
              <a:off x="816" y="2496"/>
              <a:ext cx="465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8" name="Text Box 6"/>
            <p:cNvSpPr txBox="1">
              <a:spLocks noChangeArrowheads="1"/>
            </p:cNvSpPr>
            <p:nvPr/>
          </p:nvSpPr>
          <p:spPr bwMode="auto">
            <a:xfrm>
              <a:off x="870" y="2160"/>
              <a:ext cx="467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300"/>
                <a:t>epistemología hegemónica (neopositivista &amp; analítica)</a:t>
              </a:r>
            </a:p>
          </p:txBody>
        </p:sp>
      </p:grpSp>
      <p:grpSp>
        <p:nvGrpSpPr>
          <p:cNvPr id="3" name="Group 11"/>
          <p:cNvGrpSpPr>
            <a:grpSpLocks/>
          </p:cNvGrpSpPr>
          <p:nvPr/>
        </p:nvGrpSpPr>
        <p:grpSpPr bwMode="auto">
          <a:xfrm>
            <a:off x="3429000" y="2133600"/>
            <a:ext cx="3133725" cy="1828800"/>
            <a:chOff x="2538" y="1344"/>
            <a:chExt cx="1974" cy="1152"/>
          </a:xfrm>
        </p:grpSpPr>
        <p:sp>
          <p:nvSpPr>
            <p:cNvPr id="60434" name="Line 8"/>
            <p:cNvSpPr>
              <a:spLocks noChangeShapeType="1"/>
            </p:cNvSpPr>
            <p:nvPr/>
          </p:nvSpPr>
          <p:spPr bwMode="auto">
            <a:xfrm flipV="1">
              <a:off x="2928" y="1632"/>
              <a:ext cx="672" cy="86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5" name="Line 9"/>
            <p:cNvSpPr>
              <a:spLocks noChangeShapeType="1"/>
            </p:cNvSpPr>
            <p:nvPr/>
          </p:nvSpPr>
          <p:spPr bwMode="auto">
            <a:xfrm>
              <a:off x="3600" y="1632"/>
              <a:ext cx="8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6" name="Text Box 10"/>
            <p:cNvSpPr txBox="1">
              <a:spLocks noChangeArrowheads="1"/>
            </p:cNvSpPr>
            <p:nvPr/>
          </p:nvSpPr>
          <p:spPr bwMode="auto">
            <a:xfrm>
              <a:off x="2538" y="1344"/>
              <a:ext cx="19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200" b="1">
                  <a:solidFill>
                    <a:srgbClr val="C00000"/>
                  </a:solidFill>
                </a:rPr>
                <a:t>familia semanticista</a:t>
              </a:r>
            </a:p>
          </p:txBody>
        </p:sp>
      </p:grpSp>
      <p:grpSp>
        <p:nvGrpSpPr>
          <p:cNvPr id="4" name="Group 15"/>
          <p:cNvGrpSpPr>
            <a:grpSpLocks/>
          </p:cNvGrpSpPr>
          <p:nvPr/>
        </p:nvGrpSpPr>
        <p:grpSpPr bwMode="auto">
          <a:xfrm>
            <a:off x="3000375" y="4000500"/>
            <a:ext cx="4214813" cy="2055813"/>
            <a:chOff x="2268" y="2520"/>
            <a:chExt cx="2655" cy="1295"/>
          </a:xfrm>
        </p:grpSpPr>
        <p:sp>
          <p:nvSpPr>
            <p:cNvPr id="60431" name="Line 12"/>
            <p:cNvSpPr>
              <a:spLocks noChangeShapeType="1"/>
            </p:cNvSpPr>
            <p:nvPr/>
          </p:nvSpPr>
          <p:spPr bwMode="auto">
            <a:xfrm>
              <a:off x="3078" y="2520"/>
              <a:ext cx="570" cy="98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2" name="Line 13"/>
            <p:cNvSpPr>
              <a:spLocks noChangeShapeType="1"/>
            </p:cNvSpPr>
            <p:nvPr/>
          </p:nvSpPr>
          <p:spPr bwMode="auto">
            <a:xfrm>
              <a:off x="3648" y="3504"/>
              <a:ext cx="8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3" name="Text Box 14"/>
            <p:cNvSpPr txBox="1">
              <a:spLocks noChangeArrowheads="1"/>
            </p:cNvSpPr>
            <p:nvPr/>
          </p:nvSpPr>
          <p:spPr bwMode="auto">
            <a:xfrm>
              <a:off x="2268" y="3555"/>
              <a:ext cx="2655"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100" b="1">
                  <a:solidFill>
                    <a:srgbClr val="7030A0"/>
                  </a:solidFill>
                </a:rPr>
                <a:t>nueva filosofía de la ciencia</a:t>
              </a:r>
            </a:p>
          </p:txBody>
        </p:sp>
      </p:grpSp>
      <p:grpSp>
        <p:nvGrpSpPr>
          <p:cNvPr id="5" name="Group 25"/>
          <p:cNvGrpSpPr>
            <a:grpSpLocks/>
          </p:cNvGrpSpPr>
          <p:nvPr/>
        </p:nvGrpSpPr>
        <p:grpSpPr bwMode="auto">
          <a:xfrm>
            <a:off x="6410325" y="2057400"/>
            <a:ext cx="762000" cy="1066800"/>
            <a:chOff x="4272" y="1296"/>
            <a:chExt cx="480" cy="672"/>
          </a:xfrm>
        </p:grpSpPr>
        <p:sp>
          <p:nvSpPr>
            <p:cNvPr id="60428" name="Line 16"/>
            <p:cNvSpPr>
              <a:spLocks noChangeShapeType="1"/>
            </p:cNvSpPr>
            <p:nvPr/>
          </p:nvSpPr>
          <p:spPr bwMode="auto">
            <a:xfrm flipV="1">
              <a:off x="4272" y="1296"/>
              <a:ext cx="384"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29" name="Line 17"/>
            <p:cNvSpPr>
              <a:spLocks noChangeShapeType="1"/>
            </p:cNvSpPr>
            <p:nvPr/>
          </p:nvSpPr>
          <p:spPr bwMode="auto">
            <a:xfrm>
              <a:off x="4272" y="1632"/>
              <a:ext cx="48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30" name="Line 19"/>
            <p:cNvSpPr>
              <a:spLocks noChangeShapeType="1"/>
            </p:cNvSpPr>
            <p:nvPr/>
          </p:nvSpPr>
          <p:spPr bwMode="auto">
            <a:xfrm>
              <a:off x="4272" y="1632"/>
              <a:ext cx="432"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grpSp>
      <p:grpSp>
        <p:nvGrpSpPr>
          <p:cNvPr id="6" name="Group 28"/>
          <p:cNvGrpSpPr>
            <a:grpSpLocks/>
          </p:cNvGrpSpPr>
          <p:nvPr/>
        </p:nvGrpSpPr>
        <p:grpSpPr bwMode="auto">
          <a:xfrm>
            <a:off x="6486525" y="4800600"/>
            <a:ext cx="685800" cy="1295400"/>
            <a:chOff x="4272" y="3024"/>
            <a:chExt cx="432" cy="816"/>
          </a:xfrm>
        </p:grpSpPr>
        <p:sp>
          <p:nvSpPr>
            <p:cNvPr id="60425" name="Line 21"/>
            <p:cNvSpPr>
              <a:spLocks noChangeShapeType="1"/>
            </p:cNvSpPr>
            <p:nvPr/>
          </p:nvSpPr>
          <p:spPr bwMode="auto">
            <a:xfrm flipV="1">
              <a:off x="4272" y="3024"/>
              <a:ext cx="432" cy="48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26" name="Line 22"/>
            <p:cNvSpPr>
              <a:spLocks noChangeShapeType="1"/>
            </p:cNvSpPr>
            <p:nvPr/>
          </p:nvSpPr>
          <p:spPr bwMode="auto">
            <a:xfrm>
              <a:off x="4272" y="3504"/>
              <a:ext cx="43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sp>
          <p:nvSpPr>
            <p:cNvPr id="60427" name="Line 23"/>
            <p:cNvSpPr>
              <a:spLocks noChangeShapeType="1"/>
            </p:cNvSpPr>
            <p:nvPr/>
          </p:nvSpPr>
          <p:spPr bwMode="auto">
            <a:xfrm>
              <a:off x="4272" y="3504"/>
              <a:ext cx="432" cy="33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s-ES"/>
            </a:p>
          </p:txBody>
        </p:sp>
      </p:grpSp>
      <p:sp>
        <p:nvSpPr>
          <p:cNvPr id="6042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EF495B-792E-4F9E-98D1-89D3745AC386}" type="slidenum">
              <a:rPr lang="es-ES" altLang="es-ES" sz="1400" smtClean="0"/>
              <a:pPr>
                <a:spcBef>
                  <a:spcPct val="0"/>
                </a:spcBef>
                <a:buFontTx/>
                <a:buNone/>
              </a:pPr>
              <a:t>28</a:t>
            </a:fld>
            <a:endParaRPr lang="es-ES" altLang="es-E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381000" y="457200"/>
          <a:ext cx="8351838" cy="5903913"/>
        </p:xfrm>
        <a:graphic>
          <a:graphicData uri="http://schemas.openxmlformats.org/presentationml/2006/ole">
            <mc:AlternateContent xmlns:mc="http://schemas.openxmlformats.org/markup-compatibility/2006">
              <mc:Choice xmlns:v="urn:schemas-microsoft-com:vml" Requires="v">
                <p:oleObj spid="_x0000_s61457"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5183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2 CuadroTexto"/>
          <p:cNvSpPr txBox="1">
            <a:spLocks noChangeArrowheads="1"/>
          </p:cNvSpPr>
          <p:nvPr/>
        </p:nvSpPr>
        <p:spPr bwMode="auto">
          <a:xfrm>
            <a:off x="7072313" y="4548188"/>
            <a:ext cx="135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400">
                <a:latin typeface="Times New Roman" panose="02020603050405020304" pitchFamily="18" charset="0"/>
                <a:cs typeface="Times New Roman" panose="02020603050405020304" pitchFamily="18" charset="0"/>
              </a:rPr>
              <a:t>epistemología postkuhniana</a:t>
            </a:r>
            <a:endParaRPr lang="es-AR" altLang="es-ES" sz="1400">
              <a:latin typeface="Times New Roman" panose="02020603050405020304" pitchFamily="18" charset="0"/>
              <a:cs typeface="Times New Roman" panose="02020603050405020304" pitchFamily="18" charset="0"/>
            </a:endParaRPr>
          </a:p>
        </p:txBody>
      </p:sp>
      <p:sp>
        <p:nvSpPr>
          <p:cNvPr id="2" name="Elipse 1"/>
          <p:cNvSpPr/>
          <p:nvPr/>
        </p:nvSpPr>
        <p:spPr>
          <a:xfrm>
            <a:off x="4643438" y="1125538"/>
            <a:ext cx="3529012" cy="15113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effectLst>
                  <a:outerShdw blurRad="38100" dist="38100" dir="2700000" algn="tl">
                    <a:srgbClr val="000000">
                      <a:alpha val="43137"/>
                    </a:srgbClr>
                  </a:outerShdw>
                </a:effectLst>
              </a:rPr>
              <a:t>Racionalismo crítico</a:t>
            </a:r>
            <a:endParaRPr lang="es-AR" b="1" dirty="0">
              <a:effectLst>
                <a:outerShdw blurRad="38100" dist="38100" dir="2700000" algn="tl">
                  <a:srgbClr val="000000">
                    <a:alpha val="43137"/>
                  </a:srgbClr>
                </a:outerShdw>
              </a:effectLst>
            </a:endParaRPr>
          </a:p>
        </p:txBody>
      </p:sp>
      <p:sp>
        <p:nvSpPr>
          <p:cNvPr id="24579" name="2 Marcador de contenido"/>
          <p:cNvSpPr>
            <a:spLocks noGrp="1"/>
          </p:cNvSpPr>
          <p:nvPr>
            <p:ph idx="1"/>
          </p:nvPr>
        </p:nvSpPr>
        <p:spPr>
          <a:xfrm>
            <a:off x="357188" y="1714500"/>
            <a:ext cx="8429625" cy="4786313"/>
          </a:xfrm>
        </p:spPr>
        <p:txBody>
          <a:bodyPr/>
          <a:lstStyle/>
          <a:p>
            <a:r>
              <a:rPr lang="es-ES" altLang="es-ES" sz="2900" smtClean="0"/>
              <a:t>Críticas tempranas a la concepción empiroinductivista hegemónica.</a:t>
            </a:r>
          </a:p>
          <a:p>
            <a:r>
              <a:rPr lang="es-ES" altLang="es-ES" sz="2900" smtClean="0"/>
              <a:t>Énfasis en los elementos neo-racionalistas; incorporación del sujeto inventivo y creativo.</a:t>
            </a:r>
          </a:p>
          <a:p>
            <a:r>
              <a:rPr lang="es-ES" altLang="es-ES" sz="2900" smtClean="0"/>
              <a:t>Karl Popper, Gaston Bachelard, Ludwik Fleck.</a:t>
            </a:r>
          </a:p>
          <a:p>
            <a:r>
              <a:rPr lang="es-ES" altLang="es-ES" sz="2900" smtClean="0"/>
              <a:t>Popper: </a:t>
            </a:r>
            <a:r>
              <a:rPr lang="es-ES" altLang="es-ES" sz="2900" i="1" smtClean="0"/>
              <a:t>falsacionismo</a:t>
            </a:r>
            <a:r>
              <a:rPr lang="es-ES" altLang="es-ES" sz="2900" smtClean="0"/>
              <a:t> (método hipotético-deductivo + falsabilidad como criterio de demarcación).</a:t>
            </a:r>
          </a:p>
          <a:p>
            <a:r>
              <a:rPr lang="es-ES" altLang="es-ES" sz="2900" smtClean="0"/>
              <a:t>“Conjeturas y refutaciones”.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14313"/>
            <a:ext cx="8229600" cy="1143000"/>
          </a:xfrm>
        </p:spPr>
        <p:txBody>
          <a:bodyPr/>
          <a:lstStyle/>
          <a:p>
            <a:pPr eaLnBrk="1" hangingPunct="1">
              <a:defRPr/>
            </a:pPr>
            <a:r>
              <a:rPr lang="es-ES" b="1" dirty="0" smtClean="0">
                <a:effectLst>
                  <a:outerShdw blurRad="38100" dist="38100" dir="2700000" algn="tl">
                    <a:srgbClr val="FFFFFF"/>
                  </a:outerShdw>
                </a:effectLst>
              </a:rPr>
              <a:t>Desde 1950</a:t>
            </a:r>
          </a:p>
        </p:txBody>
      </p:sp>
      <p:sp>
        <p:nvSpPr>
          <p:cNvPr id="39939" name="Rectangle 3"/>
          <p:cNvSpPr>
            <a:spLocks noGrp="1" noChangeArrowheads="1"/>
          </p:cNvSpPr>
          <p:nvPr>
            <p:ph type="body" idx="1"/>
          </p:nvPr>
        </p:nvSpPr>
        <p:spPr>
          <a:xfrm>
            <a:off x="457200" y="1500188"/>
            <a:ext cx="8229600" cy="4953000"/>
          </a:xfrm>
        </p:spPr>
        <p:txBody>
          <a:bodyPr/>
          <a:lstStyle/>
          <a:p>
            <a:pPr eaLnBrk="1" hangingPunct="1">
              <a:lnSpc>
                <a:spcPct val="90000"/>
              </a:lnSpc>
            </a:pPr>
            <a:r>
              <a:rPr lang="es-ES" altLang="es-ES" sz="2900" smtClean="0"/>
              <a:t>Se inaugura el programa estructuralista.</a:t>
            </a:r>
          </a:p>
          <a:p>
            <a:pPr lvl="1" eaLnBrk="1" hangingPunct="1">
              <a:lnSpc>
                <a:spcPct val="90000"/>
              </a:lnSpc>
            </a:pPr>
            <a:r>
              <a:rPr lang="es-ES" altLang="es-ES" sz="2200" smtClean="0"/>
              <a:t>Estructuralismo “avant la lettre” (Adams, McKinsey, Suppes).</a:t>
            </a:r>
          </a:p>
          <a:p>
            <a:pPr lvl="1" eaLnBrk="1" hangingPunct="1">
              <a:lnSpc>
                <a:spcPct val="90000"/>
              </a:lnSpc>
            </a:pPr>
            <a:r>
              <a:rPr lang="es-ES" altLang="es-ES" sz="2200" smtClean="0"/>
              <a:t>Metateoría estructuralista estadounidense (Sneed).</a:t>
            </a:r>
          </a:p>
          <a:p>
            <a:pPr lvl="1" eaLnBrk="1" hangingPunct="1">
              <a:lnSpc>
                <a:spcPct val="90000"/>
              </a:lnSpc>
            </a:pPr>
            <a:r>
              <a:rPr lang="es-ES" altLang="es-ES" sz="2200" smtClean="0"/>
              <a:t>Metateoría estructuralista europea (Balzer, Stegmüller, Moulines).</a:t>
            </a:r>
          </a:p>
          <a:p>
            <a:pPr eaLnBrk="1" hangingPunct="1">
              <a:lnSpc>
                <a:spcPct val="90000"/>
              </a:lnSpc>
            </a:pPr>
            <a:r>
              <a:rPr lang="es-ES" altLang="es-ES" sz="2900" smtClean="0"/>
              <a:t>Enfoque representacional, concepción semántica, giro cognitivo, visión basada en modelos.</a:t>
            </a:r>
          </a:p>
          <a:p>
            <a:pPr eaLnBrk="1" hangingPunct="1">
              <a:lnSpc>
                <a:spcPct val="90000"/>
              </a:lnSpc>
            </a:pPr>
            <a:r>
              <a:rPr lang="es-ES" altLang="es-ES" sz="2900" smtClean="0"/>
              <a:t>La perspectiva semántica.</a:t>
            </a:r>
          </a:p>
          <a:p>
            <a:pPr eaLnBrk="1" hangingPunct="1">
              <a:lnSpc>
                <a:spcPct val="90000"/>
              </a:lnSpc>
            </a:pPr>
            <a:r>
              <a:rPr lang="es-ES" altLang="es-ES" sz="2900" smtClean="0"/>
              <a:t>Los modelos científicos como unidad estructural y funcional.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9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99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99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147" name="Rectangle 3"/>
          <p:cNvSpPr>
            <a:spLocks noGrp="1" noChangeArrowheads="1"/>
          </p:cNvSpPr>
          <p:nvPr>
            <p:ph type="body" idx="1"/>
          </p:nvPr>
        </p:nvSpPr>
        <p:spPr>
          <a:xfrm>
            <a:off x="457200" y="2708275"/>
            <a:ext cx="8229600" cy="3417888"/>
          </a:xfrm>
        </p:spPr>
        <p:txBody>
          <a:bodyPr/>
          <a:lstStyle/>
          <a:p>
            <a:pPr eaLnBrk="1" hangingPunct="1"/>
            <a:r>
              <a:rPr lang="es-AR" altLang="es-ES" smtClean="0"/>
              <a:t>P</a:t>
            </a:r>
            <a:r>
              <a:rPr lang="es-AR" altLang="es-ES" sz="2800" smtClean="0"/>
              <a:t>1</a:t>
            </a:r>
            <a:r>
              <a:rPr lang="es-AR" altLang="es-ES" smtClean="0"/>
              <a:t>: </a:t>
            </a:r>
            <a:r>
              <a:rPr lang="es-AR" altLang="es-ES" i="1" smtClean="0"/>
              <a:t>Mona Lisa Gherardini del Giocondo posó como </a:t>
            </a:r>
            <a:r>
              <a:rPr lang="es-AR" altLang="es-ES" b="1" i="1" smtClean="0"/>
              <a:t>modelo</a:t>
            </a:r>
            <a:r>
              <a:rPr lang="es-AR" altLang="es-ES" i="1" smtClean="0"/>
              <a:t> para Leonardo da Vinci.</a:t>
            </a:r>
          </a:p>
          <a:p>
            <a:pPr eaLnBrk="1" hangingPunct="1"/>
            <a:r>
              <a:rPr lang="es-AR" altLang="es-ES" smtClean="0"/>
              <a:t>P</a:t>
            </a:r>
            <a:r>
              <a:rPr lang="es-AR" altLang="es-ES" sz="2800" smtClean="0"/>
              <a:t>2</a:t>
            </a:r>
            <a:r>
              <a:rPr lang="es-AR" altLang="es-ES" smtClean="0"/>
              <a:t>: </a:t>
            </a:r>
            <a:r>
              <a:rPr lang="es-AR" altLang="es-ES" i="1" smtClean="0"/>
              <a:t>Este autito de juguete es un </a:t>
            </a:r>
            <a:r>
              <a:rPr lang="es-AR" altLang="es-ES" b="1" i="1" smtClean="0"/>
              <a:t>modelo</a:t>
            </a:r>
            <a:r>
              <a:rPr lang="es-AR" altLang="es-ES" i="1" smtClean="0"/>
              <a:t> exacto de un coche de Fórmula 1.</a:t>
            </a:r>
            <a:r>
              <a:rPr lang="es-ES" altLang="es-ES" i="1"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4515" name="Oval 5"/>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4516" name="Oval 6"/>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4517" name="Text Box 7"/>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realidad</a:t>
            </a:r>
          </a:p>
        </p:txBody>
      </p:sp>
      <p:sp>
        <p:nvSpPr>
          <p:cNvPr id="64518" name="Text Box 8"/>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representación</a:t>
            </a:r>
          </a:p>
        </p:txBody>
      </p:sp>
      <p:sp>
        <p:nvSpPr>
          <p:cNvPr id="64519" name="Freeform 9"/>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4520" name="Freeform 10"/>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5539" name="Oval 3"/>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5540" name="Oval 4"/>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5541" name="Text Box 5"/>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solidFill>
                  <a:schemeClr val="bg1"/>
                </a:solidFill>
              </a:rPr>
              <a:t>realidad</a:t>
            </a:r>
          </a:p>
        </p:txBody>
      </p:sp>
      <p:sp>
        <p:nvSpPr>
          <p:cNvPr id="65542" name="Text Box 6"/>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solidFill>
                  <a:schemeClr val="bg1"/>
                </a:solidFill>
              </a:rPr>
              <a:t>representación</a:t>
            </a:r>
          </a:p>
        </p:txBody>
      </p:sp>
      <p:sp>
        <p:nvSpPr>
          <p:cNvPr id="65543"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34827" name="Picture 11" descr="monalis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86463" y="2708275"/>
            <a:ext cx="2038350" cy="3168650"/>
          </a:xfrm>
        </p:spPr>
      </p:pic>
      <p:pic>
        <p:nvPicPr>
          <p:cNvPr id="65545" name="Picture 9" descr="MovieLandWaxWorksML-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2781300"/>
            <a:ext cx="3059113" cy="2944813"/>
          </a:xfrm>
        </p:spPr>
      </p:pic>
      <p:sp>
        <p:nvSpPr>
          <p:cNvPr id="65546"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6563" name="Oval 3"/>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6564" name="Oval 4"/>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6565" name="Text Box 5"/>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realidad</a:t>
            </a:r>
          </a:p>
        </p:txBody>
      </p:sp>
      <p:sp>
        <p:nvSpPr>
          <p:cNvPr id="66566" name="Text Box 6"/>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representación</a:t>
            </a:r>
          </a:p>
        </p:txBody>
      </p:sp>
      <p:sp>
        <p:nvSpPr>
          <p:cNvPr id="66567"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6568"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7587" name="Oval 3"/>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7588" name="Oval 4"/>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7589" name="Text Box 5"/>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solidFill>
                  <a:schemeClr val="bg1"/>
                </a:solidFill>
              </a:rPr>
              <a:t>realidad</a:t>
            </a:r>
          </a:p>
        </p:txBody>
      </p:sp>
      <p:sp>
        <p:nvSpPr>
          <p:cNvPr id="67590" name="Text Box 6"/>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solidFill>
                  <a:schemeClr val="bg1"/>
                </a:solidFill>
              </a:rPr>
              <a:t>representación</a:t>
            </a:r>
          </a:p>
        </p:txBody>
      </p:sp>
      <p:sp>
        <p:nvSpPr>
          <p:cNvPr id="67591"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pic>
        <p:nvPicPr>
          <p:cNvPr id="67592" name="Picture 11" descr="formula-1-car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48263" y="2852738"/>
            <a:ext cx="3671887" cy="2754312"/>
          </a:xfrm>
        </p:spPr>
      </p:pic>
      <p:pic>
        <p:nvPicPr>
          <p:cNvPr id="37897" name="Picture 9" descr="ferrari F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7338" y="2924175"/>
            <a:ext cx="3205162" cy="2736850"/>
          </a:xfrm>
        </p:spPr>
      </p:pic>
      <p:sp>
        <p:nvSpPr>
          <p:cNvPr id="67594"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8611" name="Oval 3"/>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8612" name="Oval 4"/>
          <p:cNvSpPr>
            <a:spLocks noChangeArrowheads="1"/>
          </p:cNvSpPr>
          <p:nvPr/>
        </p:nvSpPr>
        <p:spPr bwMode="auto">
          <a:xfrm>
            <a:off x="5724525" y="2636838"/>
            <a:ext cx="2519363" cy="3313112"/>
          </a:xfrm>
          <a:prstGeom prst="ellipse">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8613" name="Text Box 5"/>
          <p:cNvSpPr txBox="1">
            <a:spLocks noChangeArrowheads="1"/>
          </p:cNvSpPr>
          <p:nvPr/>
        </p:nvSpPr>
        <p:spPr bwMode="auto">
          <a:xfrm>
            <a:off x="539750" y="3141663"/>
            <a:ext cx="280828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b="1"/>
              <a:t>Ejemplo:</a:t>
            </a:r>
          </a:p>
          <a:p>
            <a:pPr algn="ctr" eaLnBrk="1" hangingPunct="1">
              <a:spcBef>
                <a:spcPct val="50000"/>
              </a:spcBef>
              <a:buFontTx/>
              <a:buNone/>
            </a:pPr>
            <a:r>
              <a:rPr lang="es-ES" altLang="es-ES" sz="2600" i="1"/>
              <a:t>arquetipo paradigma epítome </a:t>
            </a:r>
          </a:p>
        </p:txBody>
      </p:sp>
      <p:sp>
        <p:nvSpPr>
          <p:cNvPr id="68614" name="Text Box 6"/>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representación</a:t>
            </a:r>
          </a:p>
        </p:txBody>
      </p:sp>
      <p:sp>
        <p:nvSpPr>
          <p:cNvPr id="68615"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8616"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69635" name="Oval 3"/>
          <p:cNvSpPr>
            <a:spLocks noChangeArrowheads="1"/>
          </p:cNvSpPr>
          <p:nvPr/>
        </p:nvSpPr>
        <p:spPr bwMode="auto">
          <a:xfrm>
            <a:off x="827088" y="2636838"/>
            <a:ext cx="2159000"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9636" name="Oval 4"/>
          <p:cNvSpPr>
            <a:spLocks noChangeArrowheads="1"/>
          </p:cNvSpPr>
          <p:nvPr/>
        </p:nvSpPr>
        <p:spPr bwMode="auto">
          <a:xfrm>
            <a:off x="5724525" y="2636838"/>
            <a:ext cx="2519363" cy="3313112"/>
          </a:xfrm>
          <a:prstGeom prst="ellipse">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69637" name="Text Box 5"/>
          <p:cNvSpPr txBox="1">
            <a:spLocks noChangeArrowheads="1"/>
          </p:cNvSpPr>
          <p:nvPr/>
        </p:nvSpPr>
        <p:spPr bwMode="auto">
          <a:xfrm>
            <a:off x="755650" y="3206750"/>
            <a:ext cx="23764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b="1"/>
              <a:t>Ejemplo:</a:t>
            </a:r>
          </a:p>
          <a:p>
            <a:pPr algn="ctr" eaLnBrk="1" hangingPunct="1">
              <a:spcBef>
                <a:spcPct val="50000"/>
              </a:spcBef>
              <a:buFontTx/>
              <a:buNone/>
            </a:pPr>
            <a:r>
              <a:rPr lang="es-ES" altLang="es-ES" sz="2600" i="1"/>
              <a:t>caso concreción instancia</a:t>
            </a:r>
          </a:p>
        </p:txBody>
      </p:sp>
      <p:sp>
        <p:nvSpPr>
          <p:cNvPr id="69638" name="Text Box 6"/>
          <p:cNvSpPr txBox="1">
            <a:spLocks noChangeArrowheads="1"/>
          </p:cNvSpPr>
          <p:nvPr/>
        </p:nvSpPr>
        <p:spPr bwMode="auto">
          <a:xfrm>
            <a:off x="5795963" y="4005263"/>
            <a:ext cx="2376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representación</a:t>
            </a:r>
          </a:p>
        </p:txBody>
      </p:sp>
      <p:sp>
        <p:nvSpPr>
          <p:cNvPr id="69639"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9640"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70659" name="Oval 3"/>
          <p:cNvSpPr>
            <a:spLocks noChangeArrowheads="1"/>
          </p:cNvSpPr>
          <p:nvPr/>
        </p:nvSpPr>
        <p:spPr bwMode="auto">
          <a:xfrm>
            <a:off x="827088" y="2636838"/>
            <a:ext cx="2159000" cy="3313112"/>
          </a:xfrm>
          <a:prstGeom prst="ellipse">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0660" name="Oval 4"/>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0661" name="Text Box 5"/>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realidad</a:t>
            </a:r>
          </a:p>
        </p:txBody>
      </p:sp>
      <p:sp>
        <p:nvSpPr>
          <p:cNvPr id="70662" name="Text Box 6"/>
          <p:cNvSpPr txBox="1">
            <a:spLocks noChangeArrowheads="1"/>
          </p:cNvSpPr>
          <p:nvPr/>
        </p:nvSpPr>
        <p:spPr bwMode="auto">
          <a:xfrm>
            <a:off x="5795963" y="3213100"/>
            <a:ext cx="23764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b="1"/>
              <a:t>Versión:</a:t>
            </a:r>
          </a:p>
          <a:p>
            <a:pPr algn="ctr" eaLnBrk="1" hangingPunct="1">
              <a:spcBef>
                <a:spcPct val="50000"/>
              </a:spcBef>
              <a:buFontTx/>
              <a:buNone/>
            </a:pPr>
            <a:r>
              <a:rPr lang="es-ES" altLang="es-ES" sz="2600" i="1"/>
              <a:t>copia esquema réplica</a:t>
            </a:r>
          </a:p>
        </p:txBody>
      </p:sp>
      <p:sp>
        <p:nvSpPr>
          <p:cNvPr id="70663"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0664"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282700"/>
          </a:xfrm>
        </p:spPr>
        <p:txBody>
          <a:bodyPr/>
          <a:lstStyle/>
          <a:p>
            <a:pPr eaLnBrk="1" hangingPunct="1">
              <a:defRPr/>
            </a:pPr>
            <a:r>
              <a:rPr lang="es-ES" sz="4000" b="1" smtClean="0">
                <a:solidFill>
                  <a:schemeClr val="bg1"/>
                </a:solidFill>
                <a:effectLst>
                  <a:outerShdw blurRad="38100" dist="38100" dir="2700000" algn="tl">
                    <a:srgbClr val="000000"/>
                  </a:outerShdw>
                </a:effectLst>
              </a:rPr>
              <a:t>¿Qué es un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en la vida cotidiana?</a:t>
            </a:r>
          </a:p>
        </p:txBody>
      </p:sp>
      <p:sp>
        <p:nvSpPr>
          <p:cNvPr id="71683" name="Oval 3"/>
          <p:cNvSpPr>
            <a:spLocks noChangeArrowheads="1"/>
          </p:cNvSpPr>
          <p:nvPr/>
        </p:nvSpPr>
        <p:spPr bwMode="auto">
          <a:xfrm>
            <a:off x="827088" y="2636838"/>
            <a:ext cx="2159000" cy="3313112"/>
          </a:xfrm>
          <a:prstGeom prst="ellipse">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1684" name="Oval 4"/>
          <p:cNvSpPr>
            <a:spLocks noChangeArrowheads="1"/>
          </p:cNvSpPr>
          <p:nvPr/>
        </p:nvSpPr>
        <p:spPr bwMode="auto">
          <a:xfrm>
            <a:off x="5724525" y="2636838"/>
            <a:ext cx="2519363" cy="3313112"/>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71685" name="Text Box 5"/>
          <p:cNvSpPr txBox="1">
            <a:spLocks noChangeArrowheads="1"/>
          </p:cNvSpPr>
          <p:nvPr/>
        </p:nvSpPr>
        <p:spPr bwMode="auto">
          <a:xfrm>
            <a:off x="1114425" y="4005263"/>
            <a:ext cx="151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i="1"/>
              <a:t>realidad</a:t>
            </a:r>
          </a:p>
        </p:txBody>
      </p:sp>
      <p:sp>
        <p:nvSpPr>
          <p:cNvPr id="71686" name="Text Box 6"/>
          <p:cNvSpPr txBox="1">
            <a:spLocks noChangeArrowheads="1"/>
          </p:cNvSpPr>
          <p:nvPr/>
        </p:nvSpPr>
        <p:spPr bwMode="auto">
          <a:xfrm>
            <a:off x="6011863" y="3213100"/>
            <a:ext cx="18732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600" b="1"/>
              <a:t>Versión:</a:t>
            </a:r>
          </a:p>
          <a:p>
            <a:pPr algn="ctr" eaLnBrk="1" hangingPunct="1">
              <a:spcBef>
                <a:spcPct val="50000"/>
              </a:spcBef>
              <a:buFontTx/>
              <a:buNone/>
            </a:pPr>
            <a:r>
              <a:rPr lang="es-ES" altLang="es-ES" sz="2600" i="1"/>
              <a:t>diseño plan simulación</a:t>
            </a:r>
          </a:p>
        </p:txBody>
      </p:sp>
      <p:sp>
        <p:nvSpPr>
          <p:cNvPr id="71687" name="Freeform 7"/>
          <p:cNvSpPr>
            <a:spLocks/>
          </p:cNvSpPr>
          <p:nvPr/>
        </p:nvSpPr>
        <p:spPr bwMode="auto">
          <a:xfrm>
            <a:off x="2484438" y="2036763"/>
            <a:ext cx="3743325" cy="960437"/>
          </a:xfrm>
          <a:custGeom>
            <a:avLst/>
            <a:gdLst>
              <a:gd name="T0" fmla="*/ 0 w 2358"/>
              <a:gd name="T1" fmla="*/ 2147483646 h 605"/>
              <a:gd name="T2" fmla="*/ 2147483646 w 2358"/>
              <a:gd name="T3" fmla="*/ 2147483646 h 605"/>
              <a:gd name="T4" fmla="*/ 2147483646 w 2358"/>
              <a:gd name="T5" fmla="*/ 2147483646 h 605"/>
              <a:gd name="T6" fmla="*/ 0 60000 65536"/>
              <a:gd name="T7" fmla="*/ 0 60000 65536"/>
              <a:gd name="T8" fmla="*/ 0 60000 65536"/>
              <a:gd name="T9" fmla="*/ 0 w 2358"/>
              <a:gd name="T10" fmla="*/ 0 h 605"/>
              <a:gd name="T11" fmla="*/ 2358 w 2358"/>
              <a:gd name="T12" fmla="*/ 605 h 605"/>
            </a:gdLst>
            <a:ahLst/>
            <a:cxnLst>
              <a:cxn ang="T6">
                <a:pos x="T0" y="T1"/>
              </a:cxn>
              <a:cxn ang="T7">
                <a:pos x="T2" y="T3"/>
              </a:cxn>
              <a:cxn ang="T8">
                <a:pos x="T4" y="T5"/>
              </a:cxn>
            </a:cxnLst>
            <a:rect l="T9" t="T10" r="T11" b="T12"/>
            <a:pathLst>
              <a:path w="2358" h="605">
                <a:moveTo>
                  <a:pt x="0" y="514"/>
                </a:moveTo>
                <a:cubicBezTo>
                  <a:pt x="393" y="257"/>
                  <a:pt x="786" y="0"/>
                  <a:pt x="1179" y="15"/>
                </a:cubicBezTo>
                <a:cubicBezTo>
                  <a:pt x="1572" y="30"/>
                  <a:pt x="1965" y="317"/>
                  <a:pt x="2358" y="605"/>
                </a:cubicBezTo>
              </a:path>
            </a:pathLst>
          </a:custGeom>
          <a:noFill/>
          <a:ln w="3810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1688" name="Freeform 8"/>
          <p:cNvSpPr>
            <a:spLocks/>
          </p:cNvSpPr>
          <p:nvPr/>
        </p:nvSpPr>
        <p:spPr bwMode="auto">
          <a:xfrm>
            <a:off x="2627313" y="5516563"/>
            <a:ext cx="3457575" cy="720725"/>
          </a:xfrm>
          <a:custGeom>
            <a:avLst/>
            <a:gdLst>
              <a:gd name="T0" fmla="*/ 2147483646 w 2178"/>
              <a:gd name="T1" fmla="*/ 0 h 454"/>
              <a:gd name="T2" fmla="*/ 2147483646 w 2178"/>
              <a:gd name="T3" fmla="*/ 2147483646 h 454"/>
              <a:gd name="T4" fmla="*/ 0 w 2178"/>
              <a:gd name="T5" fmla="*/ 0 h 454"/>
              <a:gd name="T6" fmla="*/ 0 60000 65536"/>
              <a:gd name="T7" fmla="*/ 0 60000 65536"/>
              <a:gd name="T8" fmla="*/ 0 60000 65536"/>
              <a:gd name="T9" fmla="*/ 0 w 2178"/>
              <a:gd name="T10" fmla="*/ 0 h 454"/>
              <a:gd name="T11" fmla="*/ 2178 w 2178"/>
              <a:gd name="T12" fmla="*/ 454 h 454"/>
            </a:gdLst>
            <a:ahLst/>
            <a:cxnLst>
              <a:cxn ang="T6">
                <a:pos x="T0" y="T1"/>
              </a:cxn>
              <a:cxn ang="T7">
                <a:pos x="T2" y="T3"/>
              </a:cxn>
              <a:cxn ang="T8">
                <a:pos x="T4" y="T5"/>
              </a:cxn>
            </a:cxnLst>
            <a:rect l="T9" t="T10" r="T11" b="T12"/>
            <a:pathLst>
              <a:path w="2178" h="454">
                <a:moveTo>
                  <a:pt x="2178" y="0"/>
                </a:moveTo>
                <a:cubicBezTo>
                  <a:pt x="1792" y="227"/>
                  <a:pt x="1407" y="454"/>
                  <a:pt x="1044" y="454"/>
                </a:cubicBezTo>
                <a:cubicBezTo>
                  <a:pt x="681" y="454"/>
                  <a:pt x="340" y="227"/>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a:defRPr/>
            </a:pPr>
            <a:r>
              <a:rPr lang="es-ES" b="1" dirty="0" smtClean="0">
                <a:effectLst>
                  <a:outerShdw blurRad="38100" dist="38100" dir="2700000" algn="tl">
                    <a:srgbClr val="FFFFFF"/>
                  </a:outerShdw>
                </a:effectLst>
              </a:rPr>
              <a:t>Método científico</a:t>
            </a:r>
            <a:endParaRPr lang="es-ES_tradnl" altLang="es-ES" dirty="0" smtClean="0"/>
          </a:p>
        </p:txBody>
      </p:sp>
      <p:sp>
        <p:nvSpPr>
          <p:cNvPr id="7171" name="Rectangle 3"/>
          <p:cNvSpPr>
            <a:spLocks noGrp="1" noChangeArrowheads="1"/>
          </p:cNvSpPr>
          <p:nvPr>
            <p:ph type="body" idx="1"/>
          </p:nvPr>
        </p:nvSpPr>
        <p:spPr>
          <a:xfrm>
            <a:off x="685800" y="1219200"/>
            <a:ext cx="7772400" cy="5638800"/>
          </a:xfrm>
        </p:spPr>
        <p:txBody>
          <a:bodyPr/>
          <a:lstStyle/>
          <a:p>
            <a:pPr algn="ctr">
              <a:buFontTx/>
              <a:buNone/>
            </a:pPr>
            <a:r>
              <a:rPr lang="es-ES" altLang="es-ES" sz="1800" smtClean="0"/>
              <a:t>OBSERVACIÓN</a:t>
            </a:r>
          </a:p>
          <a:p>
            <a:pPr algn="ctr">
              <a:buFontTx/>
              <a:buNone/>
            </a:pPr>
            <a:endParaRPr lang="es-ES" altLang="es-ES" sz="1000" smtClean="0"/>
          </a:p>
          <a:p>
            <a:pPr algn="ctr">
              <a:buFontTx/>
              <a:buNone/>
            </a:pPr>
            <a:r>
              <a:rPr lang="es-ES" altLang="es-ES" sz="1800" smtClean="0"/>
              <a:t>PROBLEMA</a:t>
            </a:r>
          </a:p>
          <a:p>
            <a:pPr algn="ctr">
              <a:buFontTx/>
              <a:buNone/>
            </a:pPr>
            <a:endParaRPr lang="es-ES" altLang="es-ES" sz="1000" smtClean="0"/>
          </a:p>
          <a:p>
            <a:pPr algn="ctr">
              <a:buFontTx/>
              <a:buNone/>
            </a:pPr>
            <a:r>
              <a:rPr lang="es-ES" altLang="es-ES" sz="1800" smtClean="0"/>
              <a:t>HIPÓTESIS</a:t>
            </a:r>
          </a:p>
          <a:p>
            <a:pPr algn="ctr">
              <a:buFontTx/>
              <a:buNone/>
            </a:pPr>
            <a:endParaRPr lang="es-ES" altLang="es-ES" sz="1000" smtClean="0"/>
          </a:p>
          <a:p>
            <a:pPr algn="ctr">
              <a:buFontTx/>
              <a:buNone/>
            </a:pPr>
            <a:r>
              <a:rPr lang="es-ES" altLang="es-ES" sz="1800" smtClean="0"/>
              <a:t>PREDICCIONES</a:t>
            </a:r>
          </a:p>
          <a:p>
            <a:pPr algn="ctr">
              <a:buFontTx/>
              <a:buNone/>
            </a:pPr>
            <a:endParaRPr lang="es-ES" altLang="es-ES" sz="1000" smtClean="0"/>
          </a:p>
          <a:p>
            <a:pPr algn="ctr">
              <a:buFontTx/>
              <a:buNone/>
            </a:pPr>
            <a:r>
              <a:rPr lang="es-ES" altLang="es-ES" sz="1800" smtClean="0"/>
              <a:t>DISEÑO EXPERIMENTAL</a:t>
            </a:r>
          </a:p>
          <a:p>
            <a:pPr algn="ctr">
              <a:buFontTx/>
              <a:buNone/>
            </a:pPr>
            <a:endParaRPr lang="es-ES" altLang="es-ES" sz="1000" smtClean="0"/>
          </a:p>
          <a:p>
            <a:pPr algn="ctr">
              <a:buFontTx/>
              <a:buNone/>
            </a:pPr>
            <a:r>
              <a:rPr lang="es-ES" altLang="es-ES" sz="1800" smtClean="0"/>
              <a:t>EXPERIMENTACIÓN</a:t>
            </a:r>
          </a:p>
          <a:p>
            <a:pPr algn="ctr">
              <a:buFontTx/>
              <a:buNone/>
            </a:pPr>
            <a:endParaRPr lang="es-ES" altLang="es-ES" sz="1000" smtClean="0"/>
          </a:p>
          <a:p>
            <a:pPr algn="ctr">
              <a:buFontTx/>
              <a:buNone/>
            </a:pPr>
            <a:r>
              <a:rPr lang="es-ES" altLang="es-ES" sz="1800" smtClean="0"/>
              <a:t>ANÁLISIS DE DATOS</a:t>
            </a:r>
          </a:p>
          <a:p>
            <a:pPr algn="ctr">
              <a:buFontTx/>
              <a:buNone/>
            </a:pPr>
            <a:endParaRPr lang="es-ES" altLang="es-ES" sz="1000" smtClean="0"/>
          </a:p>
          <a:p>
            <a:pPr algn="ctr">
              <a:buFontTx/>
              <a:buNone/>
            </a:pPr>
            <a:r>
              <a:rPr lang="es-ES" altLang="es-ES" sz="1800" smtClean="0"/>
              <a:t>CONCLUSIONES</a:t>
            </a:r>
          </a:p>
          <a:p>
            <a:pPr algn="ctr">
              <a:buFontTx/>
              <a:buNone/>
            </a:pPr>
            <a:endParaRPr lang="es-ES" altLang="es-ES" sz="1000" smtClean="0"/>
          </a:p>
          <a:p>
            <a:pPr algn="ctr">
              <a:buFontTx/>
              <a:buNone/>
            </a:pPr>
            <a:r>
              <a:rPr lang="es-ES" altLang="es-ES" sz="1800" smtClean="0"/>
              <a:t>RECHAZO  HIPÓTESIS                   CONFIRMACIÓN HIPÓTESIS</a:t>
            </a:r>
          </a:p>
          <a:p>
            <a:pPr algn="ctr">
              <a:buFontTx/>
              <a:buNone/>
            </a:pPr>
            <a:endParaRPr lang="es-ES" altLang="es-ES" sz="800" smtClean="0"/>
          </a:p>
          <a:p>
            <a:pPr algn="just">
              <a:buFontTx/>
              <a:buNone/>
            </a:pPr>
            <a:r>
              <a:rPr lang="es-ES" altLang="es-ES" sz="1800" smtClean="0"/>
              <a:t>                                  GENERALIZACIONES   PRINCIPIOS             LEYES</a:t>
            </a:r>
          </a:p>
          <a:p>
            <a:pPr algn="just">
              <a:buFontTx/>
              <a:buNone/>
            </a:pPr>
            <a:r>
              <a:rPr lang="es-ES" altLang="es-ES" sz="900" smtClean="0"/>
              <a:t>                                             </a:t>
            </a:r>
            <a:endParaRPr lang="es-ES" altLang="es-ES" sz="800" smtClean="0"/>
          </a:p>
          <a:p>
            <a:pPr algn="just">
              <a:buFontTx/>
              <a:buNone/>
            </a:pPr>
            <a:r>
              <a:rPr lang="es-ES" altLang="es-ES" sz="1800" smtClean="0"/>
              <a:t>                                                                                   TEORÍA</a:t>
            </a:r>
            <a:endParaRPr lang="es-ES_tradnl" altLang="es-ES" smtClean="0"/>
          </a:p>
        </p:txBody>
      </p:sp>
      <p:grpSp>
        <p:nvGrpSpPr>
          <p:cNvPr id="2" name="Group 19"/>
          <p:cNvGrpSpPr>
            <a:grpSpLocks/>
          </p:cNvGrpSpPr>
          <p:nvPr/>
        </p:nvGrpSpPr>
        <p:grpSpPr bwMode="auto">
          <a:xfrm>
            <a:off x="2819400" y="1524000"/>
            <a:ext cx="4800600" cy="4953000"/>
            <a:chOff x="1776" y="960"/>
            <a:chExt cx="3024" cy="3120"/>
          </a:xfrm>
        </p:grpSpPr>
        <p:sp>
          <p:nvSpPr>
            <p:cNvPr id="25607" name="Line 4"/>
            <p:cNvSpPr>
              <a:spLocks noChangeShapeType="1"/>
            </p:cNvSpPr>
            <p:nvPr/>
          </p:nvSpPr>
          <p:spPr bwMode="auto">
            <a:xfrm>
              <a:off x="2880" y="96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08" name="Line 5"/>
            <p:cNvSpPr>
              <a:spLocks noChangeShapeType="1"/>
            </p:cNvSpPr>
            <p:nvPr/>
          </p:nvSpPr>
          <p:spPr bwMode="auto">
            <a:xfrm>
              <a:off x="2880" y="129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09" name="Line 6"/>
            <p:cNvSpPr>
              <a:spLocks noChangeShapeType="1"/>
            </p:cNvSpPr>
            <p:nvPr/>
          </p:nvSpPr>
          <p:spPr bwMode="auto">
            <a:xfrm>
              <a:off x="2880" y="1632"/>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0" name="Line 7"/>
            <p:cNvSpPr>
              <a:spLocks noChangeShapeType="1"/>
            </p:cNvSpPr>
            <p:nvPr/>
          </p:nvSpPr>
          <p:spPr bwMode="auto">
            <a:xfrm>
              <a:off x="2880" y="192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1" name="Line 8"/>
            <p:cNvSpPr>
              <a:spLocks noChangeShapeType="1"/>
            </p:cNvSpPr>
            <p:nvPr/>
          </p:nvSpPr>
          <p:spPr bwMode="auto">
            <a:xfrm>
              <a:off x="2880" y="225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2" name="Line 9"/>
            <p:cNvSpPr>
              <a:spLocks noChangeShapeType="1"/>
            </p:cNvSpPr>
            <p:nvPr/>
          </p:nvSpPr>
          <p:spPr bwMode="auto">
            <a:xfrm>
              <a:off x="2880" y="25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3" name="Line 10"/>
            <p:cNvSpPr>
              <a:spLocks noChangeShapeType="1"/>
            </p:cNvSpPr>
            <p:nvPr/>
          </p:nvSpPr>
          <p:spPr bwMode="auto">
            <a:xfrm>
              <a:off x="2880" y="288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4" name="Line 11"/>
            <p:cNvSpPr>
              <a:spLocks noChangeShapeType="1"/>
            </p:cNvSpPr>
            <p:nvPr/>
          </p:nvSpPr>
          <p:spPr bwMode="auto">
            <a:xfrm flipH="1">
              <a:off x="1776" y="3168"/>
              <a:ext cx="52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5" name="Line 12"/>
            <p:cNvSpPr>
              <a:spLocks noChangeShapeType="1"/>
            </p:cNvSpPr>
            <p:nvPr/>
          </p:nvSpPr>
          <p:spPr bwMode="auto">
            <a:xfrm>
              <a:off x="3504" y="3168"/>
              <a:ext cx="52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6" name="Line 13"/>
            <p:cNvSpPr>
              <a:spLocks noChangeShapeType="1"/>
            </p:cNvSpPr>
            <p:nvPr/>
          </p:nvSpPr>
          <p:spPr bwMode="auto">
            <a:xfrm flipH="1">
              <a:off x="2640" y="3552"/>
              <a:ext cx="86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7" name="Line 14"/>
            <p:cNvSpPr>
              <a:spLocks noChangeShapeType="1"/>
            </p:cNvSpPr>
            <p:nvPr/>
          </p:nvSpPr>
          <p:spPr bwMode="auto">
            <a:xfrm>
              <a:off x="3936" y="3552"/>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8" name="Line 15"/>
            <p:cNvSpPr>
              <a:spLocks noChangeShapeType="1"/>
            </p:cNvSpPr>
            <p:nvPr/>
          </p:nvSpPr>
          <p:spPr bwMode="auto">
            <a:xfrm>
              <a:off x="4368" y="3552"/>
              <a:ext cx="432"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19" name="Line 16"/>
            <p:cNvSpPr>
              <a:spLocks noChangeShapeType="1"/>
            </p:cNvSpPr>
            <p:nvPr/>
          </p:nvSpPr>
          <p:spPr bwMode="auto">
            <a:xfrm>
              <a:off x="3840" y="384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20" name="Line 17"/>
            <p:cNvSpPr>
              <a:spLocks noChangeShapeType="1"/>
            </p:cNvSpPr>
            <p:nvPr/>
          </p:nvSpPr>
          <p:spPr bwMode="auto">
            <a:xfrm>
              <a:off x="2736" y="3888"/>
              <a:ext cx="672"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5621" name="Line 18"/>
            <p:cNvSpPr>
              <a:spLocks noChangeShapeType="1"/>
            </p:cNvSpPr>
            <p:nvPr/>
          </p:nvSpPr>
          <p:spPr bwMode="auto">
            <a:xfrm flipH="1">
              <a:off x="4080" y="3888"/>
              <a:ext cx="624"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sp>
        <p:nvSpPr>
          <p:cNvPr id="20" name="19 Elipse"/>
          <p:cNvSpPr/>
          <p:nvPr/>
        </p:nvSpPr>
        <p:spPr>
          <a:xfrm>
            <a:off x="3286125" y="1071563"/>
            <a:ext cx="2571750" cy="157162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21" name="20 Elipse"/>
          <p:cNvSpPr/>
          <p:nvPr/>
        </p:nvSpPr>
        <p:spPr>
          <a:xfrm>
            <a:off x="2857500" y="5072063"/>
            <a:ext cx="6072188" cy="157162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0825" y="2133600"/>
            <a:ext cx="8569325" cy="4319588"/>
          </a:xfrm>
        </p:spPr>
        <p:txBody>
          <a:bodyPr/>
          <a:lstStyle/>
          <a:p>
            <a:pPr algn="r" eaLnBrk="1" hangingPunct="1"/>
            <a:r>
              <a:rPr lang="es-ES" altLang="es-ES" sz="3100" i="1" smtClean="0">
                <a:solidFill>
                  <a:schemeClr val="tx1"/>
                </a:solidFill>
              </a:rPr>
              <a:t>E</a:t>
            </a:r>
            <a:r>
              <a:rPr lang="el-GR" altLang="es-ES" sz="3100" i="1" smtClean="0">
                <a:solidFill>
                  <a:schemeClr val="tx1"/>
                </a:solidFill>
              </a:rPr>
              <a:t>squema teórico</a:t>
            </a:r>
            <a:r>
              <a:rPr lang="es-ES" altLang="es-ES" sz="3100" i="1" smtClean="0">
                <a:solidFill>
                  <a:schemeClr val="tx1"/>
                </a:solidFill>
              </a:rPr>
              <a:t> [...] </a:t>
            </a:r>
            <a:r>
              <a:rPr lang="el-GR" altLang="es-ES" sz="3100" i="1" smtClean="0">
                <a:solidFill>
                  <a:schemeClr val="tx1"/>
                </a:solidFill>
              </a:rPr>
              <a:t>de un sistema</a:t>
            </a:r>
            <a:r>
              <a:rPr lang="es-ES" altLang="es-ES" sz="3100" i="1" smtClean="0">
                <a:solidFill>
                  <a:schemeClr val="tx1"/>
                </a:solidFill>
              </a:rPr>
              <a:t/>
            </a:r>
            <a:br>
              <a:rPr lang="es-ES" altLang="es-ES" sz="3100" i="1" smtClean="0">
                <a:solidFill>
                  <a:schemeClr val="tx1"/>
                </a:solidFill>
              </a:rPr>
            </a:br>
            <a:r>
              <a:rPr lang="el-GR" altLang="es-ES" sz="3100" i="1" smtClean="0">
                <a:solidFill>
                  <a:schemeClr val="tx1"/>
                </a:solidFill>
              </a:rPr>
              <a:t>o de una realidad compleja</a:t>
            </a:r>
            <a:r>
              <a:rPr lang="es-ES" altLang="es-ES" sz="3100" i="1" smtClean="0">
                <a:solidFill>
                  <a:schemeClr val="tx1"/>
                </a:solidFill>
              </a:rPr>
              <a:t> [...]</a:t>
            </a:r>
            <a:br>
              <a:rPr lang="es-ES" altLang="es-ES" sz="3100" i="1" smtClean="0">
                <a:solidFill>
                  <a:schemeClr val="tx1"/>
                </a:solidFill>
              </a:rPr>
            </a:br>
            <a:r>
              <a:rPr lang="el-GR" altLang="es-ES" sz="3100" i="1" smtClean="0">
                <a:solidFill>
                  <a:schemeClr val="tx1"/>
                </a:solidFill>
              </a:rPr>
              <a:t>que se elabora para facilitar su</a:t>
            </a:r>
            <a:r>
              <a:rPr lang="es-ES" altLang="es-ES" sz="3100" i="1" smtClean="0">
                <a:solidFill>
                  <a:schemeClr val="tx1"/>
                </a:solidFill>
              </a:rPr>
              <a:t> </a:t>
            </a:r>
            <a:r>
              <a:rPr lang="el-GR" altLang="es-ES" sz="3100" i="1" smtClean="0">
                <a:solidFill>
                  <a:schemeClr val="tx1"/>
                </a:solidFill>
              </a:rPr>
              <a:t>comprensión</a:t>
            </a:r>
            <a:r>
              <a:rPr lang="es-ES" altLang="es-ES" sz="3100" i="1" smtClean="0">
                <a:solidFill>
                  <a:schemeClr val="tx1"/>
                </a:solidFill>
              </a:rPr>
              <a:t/>
            </a:r>
            <a:br>
              <a:rPr lang="es-ES" altLang="es-ES" sz="3100" i="1" smtClean="0">
                <a:solidFill>
                  <a:schemeClr val="tx1"/>
                </a:solidFill>
              </a:rPr>
            </a:br>
            <a:r>
              <a:rPr lang="el-GR" altLang="es-ES" sz="3100" i="1" smtClean="0">
                <a:solidFill>
                  <a:schemeClr val="tx1"/>
                </a:solidFill>
              </a:rPr>
              <a:t>y el estudio de su comportamiento</a:t>
            </a:r>
            <a:r>
              <a:rPr lang="es-AR" altLang="es-ES" sz="3100" i="1" smtClean="0">
                <a:solidFill>
                  <a:schemeClr val="tx1"/>
                </a:solidFill>
              </a:rPr>
              <a:t>.</a:t>
            </a:r>
            <a:br>
              <a:rPr lang="es-AR" altLang="es-ES" sz="3100" i="1" smtClean="0">
                <a:solidFill>
                  <a:schemeClr val="tx1"/>
                </a:solidFill>
              </a:rPr>
            </a:br>
            <a:r>
              <a:rPr lang="es-AR" altLang="es-ES" sz="3500" i="1" smtClean="0">
                <a:solidFill>
                  <a:schemeClr val="tx1"/>
                </a:solidFill>
              </a:rPr>
              <a:t/>
            </a:r>
            <a:br>
              <a:rPr lang="es-AR" altLang="es-ES" sz="3500" i="1" smtClean="0">
                <a:solidFill>
                  <a:schemeClr val="tx1"/>
                </a:solidFill>
              </a:rPr>
            </a:br>
            <a:r>
              <a:rPr lang="es-AR" altLang="es-ES" sz="3500" smtClean="0">
                <a:solidFill>
                  <a:schemeClr val="tx1"/>
                </a:solidFill>
              </a:rPr>
              <a:t>Real Academia Española</a:t>
            </a:r>
            <a:r>
              <a:rPr lang="es-ES" altLang="es-ES" smtClean="0">
                <a:solidFill>
                  <a:schemeClr val="tx1"/>
                </a:solidFill>
              </a:rPr>
              <a:t> </a:t>
            </a:r>
          </a:p>
        </p:txBody>
      </p:sp>
      <p:sp>
        <p:nvSpPr>
          <p:cNvPr id="15365" name="Rectangle 5"/>
          <p:cNvSpPr>
            <a:spLocks noChangeArrowheads="1"/>
          </p:cNvSpPr>
          <p:nvPr/>
        </p:nvSpPr>
        <p:spPr bwMode="auto">
          <a:xfrm>
            <a:off x="457200" y="274638"/>
            <a:ext cx="8229600" cy="1282700"/>
          </a:xfrm>
          <a:prstGeom prst="rect">
            <a:avLst/>
          </a:prstGeom>
          <a:noFill/>
          <a:ln w="9525">
            <a:noFill/>
            <a:miter lim="800000"/>
            <a:headEnd/>
            <a:tailEnd/>
          </a:ln>
          <a:effectLst/>
        </p:spPr>
        <p:txBody>
          <a:bodyPr anchor="ctr"/>
          <a:lstStyle/>
          <a:p>
            <a:pPr algn="ctr" eaLnBrk="1" hangingPunct="1">
              <a:defRPr/>
            </a:pPr>
            <a:r>
              <a:rPr lang="es-ES" sz="4000" b="1">
                <a:solidFill>
                  <a:schemeClr val="bg1"/>
                </a:solidFill>
                <a:effectLst>
                  <a:outerShdw blurRad="38100" dist="38100" dir="2700000" algn="tl">
                    <a:srgbClr val="000000"/>
                  </a:outerShdw>
                </a:effectLst>
                <a:latin typeface="Arial" charset="0"/>
              </a:rPr>
              <a:t>¿Qué es un modelo</a:t>
            </a:r>
            <a:br>
              <a:rPr lang="es-ES" sz="4000" b="1">
                <a:solidFill>
                  <a:schemeClr val="bg1"/>
                </a:solidFill>
                <a:effectLst>
                  <a:outerShdw blurRad="38100" dist="38100" dir="2700000" algn="tl">
                    <a:srgbClr val="000000"/>
                  </a:outerShdw>
                </a:effectLst>
                <a:latin typeface="Arial" charset="0"/>
              </a:rPr>
            </a:br>
            <a:r>
              <a:rPr lang="es-ES" sz="4000" b="1">
                <a:solidFill>
                  <a:schemeClr val="bg1"/>
                </a:solidFill>
                <a:effectLst>
                  <a:outerShdw blurRad="38100" dist="38100" dir="2700000" algn="tl">
                    <a:srgbClr val="000000"/>
                  </a:outerShdw>
                </a:effectLst>
                <a:latin typeface="Arial" charset="0"/>
              </a:rPr>
              <a:t>en las ciencias naturales?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229600" cy="1143000"/>
          </a:xfrm>
        </p:spPr>
        <p:txBody>
          <a:bodyPr/>
          <a:lstStyle/>
          <a:p>
            <a:pPr eaLnBrk="1" hangingPunct="1">
              <a:defRPr/>
            </a:pPr>
            <a:r>
              <a:rPr lang="es-ES" sz="4200" b="1" smtClean="0">
                <a:solidFill>
                  <a:schemeClr val="bg1"/>
                </a:solidFill>
                <a:effectLst>
                  <a:outerShdw blurRad="38100" dist="38100" dir="2700000" algn="tl">
                    <a:srgbClr val="000000"/>
                  </a:outerShdw>
                </a:effectLst>
              </a:rPr>
              <a:t>Enfoque “heredado”:</a:t>
            </a:r>
            <a:br>
              <a:rPr lang="es-ES" sz="4200" b="1" smtClean="0">
                <a:solidFill>
                  <a:schemeClr val="bg1"/>
                </a:solidFill>
                <a:effectLst>
                  <a:outerShdw blurRad="38100" dist="38100" dir="2700000" algn="tl">
                    <a:srgbClr val="000000"/>
                  </a:outerShdw>
                </a:effectLst>
              </a:rPr>
            </a:br>
            <a:r>
              <a:rPr lang="es-ES" sz="4200" b="1" smtClean="0">
                <a:solidFill>
                  <a:schemeClr val="bg1"/>
                </a:solidFill>
                <a:effectLst>
                  <a:outerShdw blurRad="38100" dist="38100" dir="2700000" algn="tl">
                    <a:srgbClr val="000000"/>
                  </a:outerShdw>
                </a:effectLst>
              </a:rPr>
              <a:t>Concepción basada en teorías</a:t>
            </a:r>
          </a:p>
        </p:txBody>
      </p:sp>
      <p:sp>
        <p:nvSpPr>
          <p:cNvPr id="50179" name="Rectangle 3"/>
          <p:cNvSpPr>
            <a:spLocks noGrp="1" noChangeArrowheads="1"/>
          </p:cNvSpPr>
          <p:nvPr>
            <p:ph type="body" idx="1"/>
          </p:nvPr>
        </p:nvSpPr>
        <p:spPr>
          <a:xfrm>
            <a:off x="457200" y="2667000"/>
            <a:ext cx="8229600" cy="3611563"/>
          </a:xfrm>
        </p:spPr>
        <p:txBody>
          <a:bodyPr/>
          <a:lstStyle/>
          <a:p>
            <a:pPr eaLnBrk="1" hangingPunct="1">
              <a:lnSpc>
                <a:spcPct val="90000"/>
              </a:lnSpc>
            </a:pPr>
            <a:r>
              <a:rPr lang="es-ES" altLang="es-ES" smtClean="0"/>
              <a:t>La teoría como unidad del análisis epistemológico.</a:t>
            </a:r>
          </a:p>
          <a:p>
            <a:pPr eaLnBrk="1" hangingPunct="1">
              <a:lnSpc>
                <a:spcPct val="90000"/>
              </a:lnSpc>
            </a:pPr>
            <a:r>
              <a:rPr lang="es-ES" altLang="es-ES" smtClean="0"/>
              <a:t>Enfoque analítico, lógico-lingüístico, sintáctico, formalizante.</a:t>
            </a:r>
          </a:p>
          <a:p>
            <a:pPr eaLnBrk="1" hangingPunct="1">
              <a:lnSpc>
                <a:spcPct val="90000"/>
              </a:lnSpc>
            </a:pPr>
            <a:r>
              <a:rPr lang="es-ES" altLang="es-ES" smtClean="0"/>
              <a:t>Amplio uso de la matemática y énfasis en las leyes.</a:t>
            </a:r>
          </a:p>
          <a:p>
            <a:pPr eaLnBrk="1" hangingPunct="1">
              <a:lnSpc>
                <a:spcPct val="90000"/>
              </a:lnSpc>
            </a:pPr>
            <a:r>
              <a:rPr lang="es-ES" altLang="es-ES" smtClean="0"/>
              <a:t>Modelos: poco importantes/interesantes.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Tres concepciones históricas</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18435" name="Rectangle 3"/>
          <p:cNvSpPr>
            <a:spLocks noGrp="1" noChangeArrowheads="1"/>
          </p:cNvSpPr>
          <p:nvPr>
            <p:ph type="body" idx="1"/>
          </p:nvPr>
        </p:nvSpPr>
        <p:spPr>
          <a:xfrm>
            <a:off x="457200" y="2532063"/>
            <a:ext cx="7643813" cy="3849687"/>
          </a:xfrm>
        </p:spPr>
        <p:txBody>
          <a:bodyPr/>
          <a:lstStyle/>
          <a:p>
            <a:pPr eaLnBrk="1" hangingPunct="1">
              <a:lnSpc>
                <a:spcPct val="90000"/>
              </a:lnSpc>
              <a:buFontTx/>
              <a:buNone/>
            </a:pPr>
            <a:r>
              <a:rPr lang="es-ES" altLang="es-ES" sz="2900" b="1" smtClean="0"/>
              <a:t>1a. Positivismo lógico (1922-1939):</a:t>
            </a:r>
          </a:p>
          <a:p>
            <a:pPr eaLnBrk="1" hangingPunct="1">
              <a:lnSpc>
                <a:spcPct val="90000"/>
              </a:lnSpc>
            </a:pPr>
            <a:r>
              <a:rPr lang="es-AR" altLang="es-ES" sz="2900" smtClean="0"/>
              <a:t>La teoría es una estructura axiomática. Los modelos son </a:t>
            </a:r>
            <a:r>
              <a:rPr lang="es-AR" altLang="es-ES" sz="2900" smtClean="0">
                <a:cs typeface="Times New Roman" panose="02020603050405020304" pitchFamily="18" charset="0"/>
              </a:rPr>
              <a:t>sistemas (</a:t>
            </a:r>
            <a:r>
              <a:rPr lang="es-AR" altLang="es-ES" sz="2900" i="1" smtClean="0">
                <a:cs typeface="Times New Roman" panose="02020603050405020304" pitchFamily="18" charset="0"/>
              </a:rPr>
              <a:t>estructuras</a:t>
            </a:r>
            <a:r>
              <a:rPr lang="es-AR" altLang="es-ES" sz="2900" smtClean="0">
                <a:cs typeface="Times New Roman" panose="02020603050405020304" pitchFamily="18" charset="0"/>
              </a:rPr>
              <a:t>) que </a:t>
            </a:r>
            <a:r>
              <a:rPr lang="es-AR" altLang="es-ES" sz="2900" i="1" smtClean="0">
                <a:cs typeface="Times New Roman" panose="02020603050405020304" pitchFamily="18" charset="0"/>
              </a:rPr>
              <a:t>satisfacen</a:t>
            </a:r>
            <a:r>
              <a:rPr lang="es-AR" altLang="es-ES" sz="2900" smtClean="0">
                <a:cs typeface="Times New Roman" panose="02020603050405020304" pitchFamily="18" charset="0"/>
              </a:rPr>
              <a:t> (cumplen) todos y cada uno de los axiomas de la teoría científica, de la cual </a:t>
            </a:r>
            <a:r>
              <a:rPr lang="es-AR" altLang="es-ES" sz="2900" i="1" smtClean="0">
                <a:cs typeface="Times New Roman" panose="02020603050405020304" pitchFamily="18" charset="0"/>
              </a:rPr>
              <a:t>pasan a ser modelo</a:t>
            </a:r>
            <a:r>
              <a:rPr lang="es-AR" altLang="es-ES" sz="2900" smtClean="0">
                <a:cs typeface="Times New Roman" panose="02020603050405020304" pitchFamily="18" charset="0"/>
              </a:rPr>
              <a:t> tras este proceso de ‘interpretación’ </a:t>
            </a:r>
            <a:r>
              <a:rPr lang="es-AR" altLang="es-ES" sz="2900" smtClean="0"/>
              <a:t>.</a:t>
            </a:r>
            <a:endParaRPr lang="es-ES" altLang="es-ES" sz="29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Tres concepciones históricas</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21507" name="Rectangle 3"/>
          <p:cNvSpPr>
            <a:spLocks noGrp="1" noChangeArrowheads="1"/>
          </p:cNvSpPr>
          <p:nvPr>
            <p:ph type="body" idx="1"/>
          </p:nvPr>
        </p:nvSpPr>
        <p:spPr>
          <a:xfrm>
            <a:off x="457200" y="2532063"/>
            <a:ext cx="7786688" cy="3849687"/>
          </a:xfrm>
        </p:spPr>
        <p:txBody>
          <a:bodyPr/>
          <a:lstStyle/>
          <a:p>
            <a:pPr eaLnBrk="1" hangingPunct="1">
              <a:buFontTx/>
              <a:buNone/>
            </a:pPr>
            <a:r>
              <a:rPr lang="es-ES" altLang="es-ES" sz="3500" b="1" smtClean="0"/>
              <a:t>1b. Concepción heredada (1945-1969):</a:t>
            </a:r>
          </a:p>
          <a:p>
            <a:pPr eaLnBrk="1" hangingPunct="1"/>
            <a:r>
              <a:rPr lang="es-AR" altLang="es-ES" sz="3500" smtClean="0"/>
              <a:t>Los modelos de las ciencias naturales son modelos </a:t>
            </a:r>
            <a:r>
              <a:rPr lang="es-AR" altLang="es-ES" sz="3500" i="1" smtClean="0"/>
              <a:t>desde</a:t>
            </a:r>
            <a:r>
              <a:rPr lang="es-AR" altLang="es-ES" sz="3500" smtClean="0"/>
              <a:t> o </a:t>
            </a:r>
            <a:r>
              <a:rPr lang="es-AR" altLang="es-ES" sz="3500" i="1" smtClean="0"/>
              <a:t>a partir de</a:t>
            </a:r>
            <a:r>
              <a:rPr lang="es-AR" altLang="es-ES" sz="3500" smtClean="0"/>
              <a:t> un sistema. Son sus </a:t>
            </a:r>
            <a:r>
              <a:rPr lang="es-AR" altLang="es-ES" sz="3500" i="1" smtClean="0"/>
              <a:t>representaciones</a:t>
            </a:r>
            <a:r>
              <a:rPr lang="es-AR" altLang="es-ES" sz="3500" smtClean="0"/>
              <a:t>.</a:t>
            </a:r>
            <a:endParaRPr lang="es-ES" altLang="es-ES" sz="3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Tres concepciones históricas</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19459" name="Rectangle 3"/>
          <p:cNvSpPr>
            <a:spLocks noGrp="1" noChangeArrowheads="1"/>
          </p:cNvSpPr>
          <p:nvPr>
            <p:ph type="body" idx="1"/>
          </p:nvPr>
        </p:nvSpPr>
        <p:spPr>
          <a:xfrm>
            <a:off x="457200" y="2532063"/>
            <a:ext cx="8435975" cy="3849687"/>
          </a:xfrm>
        </p:spPr>
        <p:txBody>
          <a:bodyPr/>
          <a:lstStyle/>
          <a:p>
            <a:pPr eaLnBrk="1" hangingPunct="1">
              <a:buFontTx/>
              <a:buNone/>
            </a:pPr>
            <a:r>
              <a:rPr lang="es-ES" altLang="es-ES" sz="3100" b="1" smtClean="0"/>
              <a:t>2. Nueva filosofía de la ciencia (1950-1985):</a:t>
            </a:r>
          </a:p>
          <a:p>
            <a:pPr eaLnBrk="1" hangingPunct="1"/>
            <a:r>
              <a:rPr lang="es-AR" altLang="es-ES" sz="3100" smtClean="0"/>
              <a:t>Los modelos de las ciencias naturales son logros “a imitar” en la búsqueda de nuevas soluciones a los problemas que van investigándose, soluciones inspiradas en esos logros canónicos y fundacionales que se siguen de cerca al hacer ciencia.</a:t>
            </a:r>
            <a:r>
              <a:rPr lang="es-ES" altLang="es-ES" sz="3100" smtClean="0"/>
              <a:t> </a:t>
            </a:r>
          </a:p>
          <a:p>
            <a:pPr eaLnBrk="1" hangingPunct="1"/>
            <a:endParaRPr lang="es-ES" altLang="es-ES" sz="31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Tres concepciones históricas</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20483" name="Rectangle 3"/>
          <p:cNvSpPr>
            <a:spLocks noGrp="1" noChangeArrowheads="1"/>
          </p:cNvSpPr>
          <p:nvPr>
            <p:ph type="body" idx="1"/>
          </p:nvPr>
        </p:nvSpPr>
        <p:spPr>
          <a:xfrm>
            <a:off x="457200" y="2276475"/>
            <a:ext cx="8229600" cy="4248150"/>
          </a:xfrm>
        </p:spPr>
        <p:txBody>
          <a:bodyPr/>
          <a:lstStyle/>
          <a:p>
            <a:pPr eaLnBrk="1" hangingPunct="1">
              <a:buFontTx/>
              <a:buNone/>
            </a:pPr>
            <a:r>
              <a:rPr lang="es-ES" altLang="es-ES" sz="2900" b="1" smtClean="0"/>
              <a:t>3. Concepción semántica (1970-):</a:t>
            </a:r>
          </a:p>
          <a:p>
            <a:pPr eaLnBrk="1" hangingPunct="1"/>
            <a:r>
              <a:rPr lang="es-AR" altLang="es-ES" sz="2900" smtClean="0"/>
              <a:t>Los modelos de las ciencias naturales son el centro de la </a:t>
            </a:r>
            <a:r>
              <a:rPr lang="es-AR" altLang="es-ES" sz="2900" i="1" smtClean="0"/>
              <a:t>parte aplicativa</a:t>
            </a:r>
            <a:r>
              <a:rPr lang="es-AR" altLang="es-ES" sz="2900" smtClean="0"/>
              <a:t> de una teoría y forman una </a:t>
            </a:r>
            <a:r>
              <a:rPr lang="es-AR" altLang="es-ES" sz="2900" i="1" smtClean="0"/>
              <a:t>clase</a:t>
            </a:r>
            <a:r>
              <a:rPr lang="es-AR" altLang="es-ES" sz="2900" smtClean="0"/>
              <a:t> que queda caracterizada por las </a:t>
            </a:r>
            <a:r>
              <a:rPr lang="es-AR" altLang="es-ES" sz="2900" i="1" smtClean="0"/>
              <a:t>leyes</a:t>
            </a:r>
            <a:r>
              <a:rPr lang="es-AR" altLang="es-ES" sz="2900" smtClean="0"/>
              <a:t> científicas de esa teoría. Los modelos son “proyecciones” de la teoría al mundo (sus </a:t>
            </a:r>
            <a:r>
              <a:rPr lang="es-AR" altLang="es-ES" sz="2900" i="1" smtClean="0"/>
              <a:t>realizaciones posibles</a:t>
            </a:r>
            <a:r>
              <a:rPr lang="es-AR" altLang="es-ES" sz="2900" smtClean="0"/>
              <a:t>); son los correlatos formales de los trozos de realidad que la teoría explica.</a:t>
            </a:r>
            <a:r>
              <a:rPr lang="es-ES" altLang="es-ES" sz="2900" smtClean="0"/>
              <a:t> </a:t>
            </a:r>
          </a:p>
          <a:p>
            <a:pPr eaLnBrk="1" hangingPunct="1"/>
            <a:endParaRPr lang="es-ES" altLang="es-ES" sz="29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371600"/>
            <a:ext cx="8229600" cy="3429000"/>
          </a:xfrm>
        </p:spPr>
        <p:txBody>
          <a:bodyPr/>
          <a:lstStyle/>
          <a:p>
            <a:pPr eaLnBrk="1" hangingPunct="1"/>
            <a:r>
              <a:rPr lang="es-ES" altLang="es-ES" sz="4200" smtClean="0">
                <a:solidFill>
                  <a:schemeClr val="tx1"/>
                </a:solidFill>
              </a:rPr>
              <a:t>A partir</a:t>
            </a:r>
            <a:br>
              <a:rPr lang="es-ES" altLang="es-ES" sz="4200" smtClean="0">
                <a:solidFill>
                  <a:schemeClr val="tx1"/>
                </a:solidFill>
              </a:rPr>
            </a:br>
            <a:r>
              <a:rPr lang="es-ES" altLang="es-ES" sz="4200" smtClean="0">
                <a:solidFill>
                  <a:schemeClr val="tx1"/>
                </a:solidFill>
              </a:rPr>
              <a:t>de la nueva filosofía de la ciencia</a:t>
            </a:r>
            <a:br>
              <a:rPr lang="es-ES" altLang="es-ES" sz="4200" smtClean="0">
                <a:solidFill>
                  <a:schemeClr val="tx1"/>
                </a:solidFill>
              </a:rPr>
            </a:br>
            <a:r>
              <a:rPr lang="es-ES" altLang="es-ES" sz="4200" smtClean="0">
                <a:solidFill>
                  <a:schemeClr val="tx1"/>
                </a:solidFill>
              </a:rPr>
              <a:t>se da un creciente movimiento hacia una</a:t>
            </a:r>
            <a:br>
              <a:rPr lang="es-ES" altLang="es-ES" sz="4200" smtClean="0">
                <a:solidFill>
                  <a:schemeClr val="tx1"/>
                </a:solidFill>
              </a:rPr>
            </a:br>
            <a:r>
              <a:rPr lang="es-ES" altLang="es-ES" sz="4200" i="1" smtClean="0">
                <a:solidFill>
                  <a:schemeClr val="tx1"/>
                </a:solidFill>
              </a:rPr>
              <a:t>concepción basada en modelos</a:t>
            </a:r>
            <a:r>
              <a:rPr lang="es-ES" altLang="es-ES" sz="4200" smtClean="0">
                <a:solidFill>
                  <a:schemeClr val="tx1"/>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1143000"/>
          </a:xfrm>
        </p:spPr>
        <p:txBody>
          <a:bodyPr/>
          <a:lstStyle/>
          <a:p>
            <a:pPr eaLnBrk="1" hangingPunct="1">
              <a:defRPr/>
            </a:pPr>
            <a:r>
              <a:rPr lang="es-ES" sz="4100" b="1" smtClean="0">
                <a:solidFill>
                  <a:schemeClr val="bg1"/>
                </a:solidFill>
                <a:effectLst>
                  <a:outerShdw blurRad="38100" dist="38100" dir="2700000" algn="tl">
                    <a:srgbClr val="000000"/>
                  </a:outerShdw>
                </a:effectLst>
              </a:rPr>
              <a:t>Concepción semántica</a:t>
            </a:r>
          </a:p>
        </p:txBody>
      </p:sp>
      <p:sp>
        <p:nvSpPr>
          <p:cNvPr id="58371" name="Rectangle 3"/>
          <p:cNvSpPr>
            <a:spLocks noGrp="1" noChangeArrowheads="1"/>
          </p:cNvSpPr>
          <p:nvPr>
            <p:ph type="body" idx="1"/>
          </p:nvPr>
        </p:nvSpPr>
        <p:spPr>
          <a:xfrm>
            <a:off x="0" y="1600200"/>
            <a:ext cx="9144000" cy="4525963"/>
          </a:xfrm>
        </p:spPr>
        <p:txBody>
          <a:bodyPr/>
          <a:lstStyle/>
          <a:p>
            <a:pPr eaLnBrk="1" hangingPunct="1">
              <a:lnSpc>
                <a:spcPct val="90000"/>
              </a:lnSpc>
            </a:pPr>
            <a:r>
              <a:rPr lang="es-ES" altLang="es-ES" sz="2700" smtClean="0">
                <a:latin typeface="Times New Roman" panose="02020603050405020304" pitchFamily="18" charset="0"/>
              </a:rPr>
              <a:t>El nombre de esta escuela</a:t>
            </a:r>
          </a:p>
          <a:p>
            <a:pPr eaLnBrk="1" hangingPunct="1">
              <a:lnSpc>
                <a:spcPct val="90000"/>
              </a:lnSpc>
              <a:buFontTx/>
              <a:buNone/>
            </a:pPr>
            <a:endParaRPr lang="es-ES" altLang="es-ES" sz="2700" smtClean="0">
              <a:latin typeface="Times New Roman" panose="02020603050405020304" pitchFamily="18" charset="0"/>
            </a:endParaRPr>
          </a:p>
          <a:p>
            <a:pPr eaLnBrk="1" hangingPunct="1">
              <a:lnSpc>
                <a:spcPct val="90000"/>
              </a:lnSpc>
              <a:spcBef>
                <a:spcPct val="0"/>
              </a:spcBef>
              <a:buFontTx/>
              <a:buNone/>
            </a:pPr>
            <a:r>
              <a:rPr lang="es-ES" altLang="es-ES" sz="2700" smtClean="0">
                <a:latin typeface="Times New Roman" panose="02020603050405020304" pitchFamily="18" charset="0"/>
              </a:rPr>
              <a:t>	se debe fundamentalmente al hecho de que </a:t>
            </a:r>
            <a:r>
              <a:rPr lang="es-ES" altLang="es-ES" sz="2700" u="sng" smtClean="0">
                <a:latin typeface="Times New Roman" panose="02020603050405020304" pitchFamily="18" charset="0"/>
              </a:rPr>
              <a:t>la misma formulación lingüística de la teoría pasa a segundo plano</a:t>
            </a:r>
            <a:r>
              <a:rPr lang="es-ES" altLang="es-ES" sz="2700" i="1" smtClean="0">
                <a:latin typeface="Times New Roman" panose="02020603050405020304" pitchFamily="18" charset="0"/>
              </a:rPr>
              <a:t> </a:t>
            </a:r>
            <a:r>
              <a:rPr lang="es-ES" altLang="es-ES" sz="2700" smtClean="0">
                <a:latin typeface="Times New Roman" panose="02020603050405020304" pitchFamily="18" charset="0"/>
              </a:rPr>
              <a:t>y a que en semántica formal los términos “modelo” y “verdad” son conceptos semánticos por excelencia: son conceptos que tienen que ver con una relación entre mundo y teoría. Que la formulación lingüística sea secundaria significa que en una teoría entidades lingüísticas como los enunciados mismos (...) son sólo medios para expresar la teoría y, por tanto, no hacen parte de ella. (Guerrero Pino, 2000: 194-195)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Un modelo ‘semántico’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22531" name="Rectangle 3"/>
          <p:cNvSpPr>
            <a:spLocks noGrp="1" noChangeArrowheads="1"/>
          </p:cNvSpPr>
          <p:nvPr>
            <p:ph type="body" idx="1"/>
          </p:nvPr>
        </p:nvSpPr>
        <p:spPr>
          <a:xfrm>
            <a:off x="457200" y="2205038"/>
            <a:ext cx="8229600" cy="4195762"/>
          </a:xfrm>
        </p:spPr>
        <p:txBody>
          <a:bodyPr/>
          <a:lstStyle/>
          <a:p>
            <a:pPr eaLnBrk="1" hangingPunct="1">
              <a:lnSpc>
                <a:spcPct val="90000"/>
              </a:lnSpc>
              <a:buFontTx/>
              <a:buNone/>
            </a:pPr>
            <a:r>
              <a:rPr lang="es-ES" altLang="es-ES" sz="2600" smtClean="0"/>
              <a:t>Los “semanticistas”:</a:t>
            </a:r>
          </a:p>
          <a:p>
            <a:pPr eaLnBrk="1" hangingPunct="1">
              <a:lnSpc>
                <a:spcPct val="90000"/>
              </a:lnSpc>
            </a:pPr>
            <a:r>
              <a:rPr lang="es-AR" altLang="es-ES" sz="2600" smtClean="0"/>
              <a:t>Están más interesados por cómo las teorías científicas </a:t>
            </a:r>
            <a:r>
              <a:rPr lang="es-AR" altLang="es-ES" sz="2600" i="1" smtClean="0"/>
              <a:t>dan sentido</a:t>
            </a:r>
            <a:r>
              <a:rPr lang="es-AR" altLang="es-ES" sz="2600" smtClean="0"/>
              <a:t> al mundo sobre el que se aplican y </a:t>
            </a:r>
            <a:r>
              <a:rPr lang="es-AR" altLang="es-ES" sz="2600" i="1" smtClean="0"/>
              <a:t>cobran sentido</a:t>
            </a:r>
            <a:r>
              <a:rPr lang="es-AR" altLang="es-ES" sz="2600" smtClean="0"/>
              <a:t> para quienes las están aplicando que por su estructura lógica y lingüística estricta.</a:t>
            </a:r>
          </a:p>
          <a:p>
            <a:pPr eaLnBrk="1" hangingPunct="1">
              <a:lnSpc>
                <a:spcPct val="90000"/>
              </a:lnSpc>
            </a:pPr>
            <a:r>
              <a:rPr lang="es-AR" altLang="es-ES" sz="2600" smtClean="0"/>
              <a:t>Suponen que las teorías no son </a:t>
            </a:r>
            <a:r>
              <a:rPr lang="es-AR" altLang="es-ES" sz="2600" i="1" smtClean="0"/>
              <a:t>sólo</a:t>
            </a:r>
            <a:r>
              <a:rPr lang="es-AR" altLang="es-ES" sz="2600" smtClean="0"/>
              <a:t> los enunciados teóricos de los que aquellas están compuestas, sino que contienen </a:t>
            </a:r>
            <a:r>
              <a:rPr lang="es-AR" altLang="es-ES" sz="2600" i="1" smtClean="0"/>
              <a:t>también</a:t>
            </a:r>
            <a:r>
              <a:rPr lang="es-AR" altLang="es-ES" sz="2600" smtClean="0"/>
              <a:t> los hechos interpretados por ellas.</a:t>
            </a:r>
          </a:p>
          <a:p>
            <a:pPr eaLnBrk="1" hangingPunct="1">
              <a:lnSpc>
                <a:spcPct val="90000"/>
              </a:lnSpc>
            </a:pPr>
            <a:endParaRPr lang="es-ES" altLang="es-E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354137"/>
          </a:xfrm>
        </p:spPr>
        <p:txBody>
          <a:bodyPr/>
          <a:lstStyle/>
          <a:p>
            <a:pPr eaLnBrk="1" hangingPunct="1">
              <a:defRPr/>
            </a:pPr>
            <a:r>
              <a:rPr lang="es-ES" sz="4000" b="1" smtClean="0">
                <a:solidFill>
                  <a:schemeClr val="bg1"/>
                </a:solidFill>
                <a:effectLst>
                  <a:outerShdw blurRad="38100" dist="38100" dir="2700000" algn="tl">
                    <a:srgbClr val="000000"/>
                  </a:outerShdw>
                </a:effectLst>
              </a:rPr>
              <a:t>Un modelo ‘semántico’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23555" name="Rectangle 3"/>
          <p:cNvSpPr>
            <a:spLocks noGrp="1" noChangeArrowheads="1"/>
          </p:cNvSpPr>
          <p:nvPr>
            <p:ph type="body" idx="1"/>
          </p:nvPr>
        </p:nvSpPr>
        <p:spPr>
          <a:xfrm>
            <a:off x="457200" y="2327275"/>
            <a:ext cx="8229600" cy="3921125"/>
          </a:xfrm>
        </p:spPr>
        <p:txBody>
          <a:bodyPr/>
          <a:lstStyle/>
          <a:p>
            <a:pPr eaLnBrk="1" hangingPunct="1">
              <a:lnSpc>
                <a:spcPct val="90000"/>
              </a:lnSpc>
            </a:pPr>
            <a:r>
              <a:rPr lang="es-AR" altLang="es-ES" sz="2600" smtClean="0"/>
              <a:t>Ponen el foco en entender la naturaleza del modelo científico, más que en ubicar este dentro de una red teórica cerrada descrita mediante enunciados.</a:t>
            </a:r>
          </a:p>
          <a:p>
            <a:pPr eaLnBrk="1" hangingPunct="1"/>
            <a:r>
              <a:rPr lang="es-AR" altLang="es-ES" sz="2600" smtClean="0"/>
              <a:t>Toman “en pie de igualdad” las distintas formas lingüísticas con las que se pueden presentar los mismos modelos, sin presuponer la prioridad de algunas por sobre otras.</a:t>
            </a:r>
            <a:endParaRPr lang="es-ES" altLang="es-ES" sz="2600" smtClean="0"/>
          </a:p>
          <a:p>
            <a:pPr eaLnBrk="1" hangingPunct="1">
              <a:lnSpc>
                <a:spcPct val="80000"/>
              </a:lnSpc>
            </a:pPr>
            <a:endParaRPr lang="es-ES" altLang="es-E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285750" y="214313"/>
            <a:ext cx="8572500" cy="6500812"/>
          </a:xfrm>
        </p:spPr>
        <p:txBody>
          <a:bodyPr/>
          <a:lstStyle/>
          <a:p>
            <a:r>
              <a:rPr lang="es-ES" altLang="es-ES" sz="2000" smtClean="0"/>
              <a:t>¿En cuál de los siguientes momentos diría usted que Marie y Pierre Curie ‘descubren’ el radio? ¿Por qué?</a:t>
            </a:r>
            <a:endParaRPr lang="es-AR" altLang="es-ES" sz="2000" smtClean="0"/>
          </a:p>
          <a:p>
            <a:r>
              <a:rPr lang="es-ES" altLang="es-ES" sz="2000" smtClean="0"/>
              <a:t>1. En algún momento de abril de 1898, cuando los Curie postulan la existencia de un nuevo radiometal sumamente activo en la pecblenda traída de las minas de Joachimsthal (Bohemia).</a:t>
            </a:r>
            <a:endParaRPr lang="es-AR" altLang="es-ES" sz="2000" smtClean="0"/>
          </a:p>
          <a:p>
            <a:r>
              <a:rPr lang="es-ES_tradnl" altLang="es-ES" sz="2000" smtClean="0"/>
              <a:t>2. Más tarde en 1898, cuando los Curie </a:t>
            </a:r>
            <a:r>
              <a:rPr lang="es-ES" altLang="es-ES" sz="2000" smtClean="0"/>
              <a:t>y el químico Gustave Bémont </a:t>
            </a:r>
            <a:r>
              <a:rPr lang="es-ES_tradnl" altLang="es-ES" sz="2000" smtClean="0"/>
              <a:t>identifican el ‘bario radífero’ como el residuo activo de la pecblenda.</a:t>
            </a:r>
            <a:endParaRPr lang="es-AR" altLang="es-ES" sz="2000" smtClean="0"/>
          </a:p>
          <a:p>
            <a:r>
              <a:rPr lang="es-ES" altLang="es-ES" sz="2000" smtClean="0"/>
              <a:t>3. Todavía más tarde en 1898, cuando el físico Eugène Demarçay encuentra una nueva línea espectral en el bario radífero concentrado.</a:t>
            </a:r>
            <a:endParaRPr lang="es-AR" altLang="es-ES" sz="2000" smtClean="0"/>
          </a:p>
          <a:p>
            <a:r>
              <a:rPr lang="es-ES" altLang="es-ES" sz="2000" smtClean="0"/>
              <a:t>4. A fines de 1898, cuando aparece por primera vez el término ‘radio’ en un artículo científico.</a:t>
            </a:r>
            <a:endParaRPr lang="es-AR" altLang="es-ES" sz="2000" smtClean="0"/>
          </a:p>
          <a:p>
            <a:r>
              <a:rPr lang="es-ES" altLang="es-ES" sz="2000" smtClean="0"/>
              <a:t>5. En 1902, cuando Marie obtiene un decigramo de cloruro de radio casi puro.</a:t>
            </a:r>
            <a:endParaRPr lang="es-AR" altLang="es-ES" sz="2000" smtClean="0"/>
          </a:p>
          <a:p>
            <a:r>
              <a:rPr lang="es-ES" altLang="es-ES" sz="2000" smtClean="0"/>
              <a:t>6. Ese mismo año, cuando Marie atribuye al radio un peso atómico de 225.</a:t>
            </a:r>
            <a:endParaRPr lang="es-AR" altLang="es-ES" sz="2000" smtClean="0"/>
          </a:p>
          <a:p>
            <a:r>
              <a:rPr lang="es-ES" altLang="es-ES" sz="2000" smtClean="0"/>
              <a:t>7. Recién en 1910, cuando Marie Curie y el químico André Debierne aíslan el radio metálico.</a:t>
            </a:r>
            <a:endParaRPr lang="es-AR" altLang="es-ES" sz="2000" smtClean="0"/>
          </a:p>
          <a:p>
            <a:r>
              <a:rPr lang="es-ES" altLang="es-ES" sz="2000" smtClean="0"/>
              <a:t>8. O finalmente en 1911, cuando Marie es oficialmente reconocida por el descubrimiento del radio con el premio Nobel de química.</a:t>
            </a:r>
            <a:endParaRPr lang="es-AR" altLang="es-ES" sz="2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274638"/>
            <a:ext cx="8642350" cy="1143000"/>
          </a:xfrm>
        </p:spPr>
        <p:txBody>
          <a:bodyPr/>
          <a:lstStyle/>
          <a:p>
            <a:pPr eaLnBrk="1" hangingPunct="1">
              <a:defRPr/>
            </a:pPr>
            <a:r>
              <a:rPr lang="es-ES" sz="4000" b="1" smtClean="0">
                <a:solidFill>
                  <a:schemeClr val="bg1"/>
                </a:solidFill>
                <a:effectLst>
                  <a:outerShdw blurRad="38100" dist="38100" dir="2700000" algn="tl">
                    <a:srgbClr val="000000"/>
                  </a:outerShdw>
                </a:effectLst>
              </a:rPr>
              <a:t>Un modelo de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para la enseñanza de las ciencias</a:t>
            </a:r>
          </a:p>
        </p:txBody>
      </p:sp>
      <p:sp>
        <p:nvSpPr>
          <p:cNvPr id="26627" name="Rectangle 3"/>
          <p:cNvSpPr>
            <a:spLocks noGrp="1" noChangeArrowheads="1"/>
          </p:cNvSpPr>
          <p:nvPr>
            <p:ph type="body" idx="1"/>
          </p:nvPr>
        </p:nvSpPr>
        <p:spPr>
          <a:xfrm>
            <a:off x="457200" y="2636838"/>
            <a:ext cx="8229600" cy="3489325"/>
          </a:xfrm>
        </p:spPr>
        <p:txBody>
          <a:bodyPr/>
          <a:lstStyle/>
          <a:p>
            <a:pPr eaLnBrk="1" hangingPunct="1"/>
            <a:r>
              <a:rPr lang="es-ES" altLang="es-ES" b="1" smtClean="0"/>
              <a:t>Modelo teórico:</a:t>
            </a:r>
            <a:r>
              <a:rPr lang="es-ES" altLang="es-ES" smtClean="0"/>
              <a:t> E</a:t>
            </a:r>
            <a:r>
              <a:rPr lang="es-AR" altLang="es-ES" smtClean="0"/>
              <a:t>ntidad abstracta, no lingüística, que se comporta como lo “mandan” los enunciados o proposiciones –en cualquier sistema simbólico elegido– que definen esa entidad. </a:t>
            </a:r>
            <a:endParaRPr lang="es-ES" altLang="es-E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274638"/>
            <a:ext cx="8642350" cy="1143000"/>
          </a:xfrm>
        </p:spPr>
        <p:txBody>
          <a:bodyPr/>
          <a:lstStyle/>
          <a:p>
            <a:pPr eaLnBrk="1" hangingPunct="1">
              <a:defRPr/>
            </a:pPr>
            <a:r>
              <a:rPr lang="es-ES" sz="4000" b="1" smtClean="0">
                <a:solidFill>
                  <a:schemeClr val="bg1"/>
                </a:solidFill>
                <a:effectLst>
                  <a:outerShdw blurRad="38100" dist="38100" dir="2700000" algn="tl">
                    <a:srgbClr val="000000"/>
                  </a:outerShdw>
                </a:effectLst>
              </a:rPr>
              <a:t>Un modelo de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para la enseñanza de las ciencias</a:t>
            </a:r>
          </a:p>
        </p:txBody>
      </p:sp>
      <p:sp>
        <p:nvSpPr>
          <p:cNvPr id="83971" name="Rectangle 3"/>
          <p:cNvSpPr>
            <a:spLocks noGrp="1" noChangeArrowheads="1"/>
          </p:cNvSpPr>
          <p:nvPr>
            <p:ph type="body" idx="1"/>
          </p:nvPr>
        </p:nvSpPr>
        <p:spPr>
          <a:xfrm>
            <a:off x="457200" y="2636838"/>
            <a:ext cx="7427913" cy="3489325"/>
          </a:xfrm>
        </p:spPr>
        <p:txBody>
          <a:bodyPr/>
          <a:lstStyle/>
          <a:p>
            <a:pPr eaLnBrk="1" hangingPunct="1">
              <a:lnSpc>
                <a:spcPct val="90000"/>
              </a:lnSpc>
            </a:pPr>
            <a:r>
              <a:rPr lang="es-ES" altLang="es-ES" b="1" smtClean="0"/>
              <a:t>Modelo teórico: </a:t>
            </a:r>
            <a:r>
              <a:rPr lang="es-AR" altLang="es-ES" smtClean="0"/>
              <a:t>Se relaciona sustantivamente con dos elementos: 1. el conjunto de recursos simbólicos (“expresivos”) que sirve para definirlo; y 2. el mundo (sistema) al cual viene a modelizar, con el cual mantiene una relación de “parecido” (</a:t>
            </a:r>
            <a:r>
              <a:rPr lang="es-AR" altLang="es-ES" i="1" smtClean="0"/>
              <a:t>similaridad</a:t>
            </a:r>
            <a:r>
              <a:rPr lang="es-AR" altLang="es-ES" smtClean="0"/>
              <a:t>). </a:t>
            </a:r>
            <a:endParaRPr lang="es-ES" altLang="es-E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8913"/>
            <a:ext cx="8229600" cy="1425575"/>
          </a:xfrm>
        </p:spPr>
        <p:txBody>
          <a:bodyPr/>
          <a:lstStyle/>
          <a:p>
            <a:pPr eaLnBrk="1" hangingPunct="1">
              <a:defRPr/>
            </a:pPr>
            <a:r>
              <a:rPr lang="es-ES" sz="4000" b="1" smtClean="0">
                <a:solidFill>
                  <a:schemeClr val="bg1"/>
                </a:solidFill>
                <a:effectLst>
                  <a:outerShdw blurRad="38100" dist="38100" dir="2700000" algn="tl">
                    <a:srgbClr val="000000"/>
                  </a:outerShdw>
                </a:effectLst>
              </a:rPr>
              <a:t>El modelo de Giere</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un modelo teórico</a:t>
            </a:r>
          </a:p>
        </p:txBody>
      </p:sp>
      <p:grpSp>
        <p:nvGrpSpPr>
          <p:cNvPr id="84995" name="Group 19"/>
          <p:cNvGrpSpPr>
            <a:grpSpLocks noChangeAspect="1"/>
          </p:cNvGrpSpPr>
          <p:nvPr/>
        </p:nvGrpSpPr>
        <p:grpSpPr bwMode="auto">
          <a:xfrm>
            <a:off x="503238" y="1698625"/>
            <a:ext cx="8101012" cy="4826000"/>
            <a:chOff x="1707" y="1977"/>
            <a:chExt cx="8460" cy="5040"/>
          </a:xfrm>
        </p:grpSpPr>
        <p:sp>
          <p:nvSpPr>
            <p:cNvPr id="84996" name="AutoShape 20"/>
            <p:cNvSpPr>
              <a:spLocks noChangeAspect="1" noChangeArrowheads="1"/>
            </p:cNvSpPr>
            <p:nvPr/>
          </p:nvSpPr>
          <p:spPr bwMode="auto">
            <a:xfrm>
              <a:off x="1707" y="1977"/>
              <a:ext cx="846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grpSp>
          <p:nvGrpSpPr>
            <p:cNvPr id="84997" name="Group 21"/>
            <p:cNvGrpSpPr>
              <a:grpSpLocks/>
            </p:cNvGrpSpPr>
            <p:nvPr/>
          </p:nvGrpSpPr>
          <p:grpSpPr bwMode="auto">
            <a:xfrm>
              <a:off x="2613" y="2338"/>
              <a:ext cx="6480" cy="4319"/>
              <a:chOff x="2607" y="2338"/>
              <a:chExt cx="6480" cy="4319"/>
            </a:xfrm>
          </p:grpSpPr>
          <p:sp>
            <p:nvSpPr>
              <p:cNvPr id="84998" name="Text Box 22"/>
              <p:cNvSpPr txBox="1">
                <a:spLocks noChangeArrowheads="1"/>
              </p:cNvSpPr>
              <p:nvPr/>
            </p:nvSpPr>
            <p:spPr bwMode="auto">
              <a:xfrm>
                <a:off x="7287" y="3417"/>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1100"/>
                  <a:t>se parece</a:t>
                </a:r>
              </a:p>
              <a:p>
                <a:pPr algn="ctr" eaLnBrk="1" hangingPunct="1">
                  <a:spcBef>
                    <a:spcPct val="0"/>
                  </a:spcBef>
                  <a:buFontTx/>
                  <a:buNone/>
                </a:pPr>
                <a:r>
                  <a:rPr lang="es-ES" altLang="es-ES" sz="1100"/>
                  <a:t>o “es similar” a</a:t>
                </a:r>
                <a:endParaRPr lang="es-ES" altLang="es-ES" sz="1800"/>
              </a:p>
            </p:txBody>
          </p:sp>
          <p:grpSp>
            <p:nvGrpSpPr>
              <p:cNvPr id="84999" name="Group 23"/>
              <p:cNvGrpSpPr>
                <a:grpSpLocks/>
              </p:cNvGrpSpPr>
              <p:nvPr/>
            </p:nvGrpSpPr>
            <p:grpSpPr bwMode="auto">
              <a:xfrm>
                <a:off x="2607" y="2338"/>
                <a:ext cx="6114" cy="4319"/>
                <a:chOff x="2607" y="2338"/>
                <a:chExt cx="6114" cy="4319"/>
              </a:xfrm>
            </p:grpSpPr>
            <p:grpSp>
              <p:nvGrpSpPr>
                <p:cNvPr id="85000" name="Group 24"/>
                <p:cNvGrpSpPr>
                  <a:grpSpLocks/>
                </p:cNvGrpSpPr>
                <p:nvPr/>
              </p:nvGrpSpPr>
              <p:grpSpPr bwMode="auto">
                <a:xfrm>
                  <a:off x="2607" y="2338"/>
                  <a:ext cx="6114" cy="4319"/>
                  <a:chOff x="2607" y="2338"/>
                  <a:chExt cx="6114" cy="4319"/>
                </a:xfrm>
              </p:grpSpPr>
              <p:sp>
                <p:nvSpPr>
                  <p:cNvPr id="85002" name="Text Box 25"/>
                  <p:cNvSpPr txBox="1">
                    <a:spLocks noChangeArrowheads="1"/>
                  </p:cNvSpPr>
                  <p:nvPr/>
                </p:nvSpPr>
                <p:spPr bwMode="auto">
                  <a:xfrm>
                    <a:off x="2967" y="3417"/>
                    <a:ext cx="14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1100"/>
                      <a:t>se define mediante</a:t>
                    </a:r>
                    <a:endParaRPr lang="es-ES" altLang="es-ES" sz="1800"/>
                  </a:p>
                </p:txBody>
              </p:sp>
              <p:grpSp>
                <p:nvGrpSpPr>
                  <p:cNvPr id="85003" name="Group 26"/>
                  <p:cNvGrpSpPr>
                    <a:grpSpLocks/>
                  </p:cNvGrpSpPr>
                  <p:nvPr/>
                </p:nvGrpSpPr>
                <p:grpSpPr bwMode="auto">
                  <a:xfrm>
                    <a:off x="2607" y="2338"/>
                    <a:ext cx="6114" cy="4319"/>
                    <a:chOff x="2607" y="2338"/>
                    <a:chExt cx="6114" cy="4319"/>
                  </a:xfrm>
                </p:grpSpPr>
                <p:sp>
                  <p:nvSpPr>
                    <p:cNvPr id="85004" name="Oval 27"/>
                    <p:cNvSpPr>
                      <a:spLocks noChangeArrowheads="1"/>
                    </p:cNvSpPr>
                    <p:nvPr/>
                  </p:nvSpPr>
                  <p:spPr bwMode="auto">
                    <a:xfrm>
                      <a:off x="4946" y="2338"/>
                      <a:ext cx="1802" cy="180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85005" name="Text Box 28"/>
                    <p:cNvSpPr txBox="1">
                      <a:spLocks noChangeArrowheads="1"/>
                    </p:cNvSpPr>
                    <p:nvPr/>
                  </p:nvSpPr>
                  <p:spPr bwMode="auto">
                    <a:xfrm>
                      <a:off x="4946" y="2877"/>
                      <a:ext cx="180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1100"/>
                        <a:t>modelo teórico</a:t>
                      </a:r>
                      <a:endParaRPr lang="es-ES" altLang="es-ES" sz="1800"/>
                    </a:p>
                  </p:txBody>
                </p:sp>
                <p:sp>
                  <p:nvSpPr>
                    <p:cNvPr id="85006" name="Text Box 29"/>
                    <p:cNvSpPr txBox="1">
                      <a:spLocks noChangeArrowheads="1"/>
                    </p:cNvSpPr>
                    <p:nvPr/>
                  </p:nvSpPr>
                  <p:spPr bwMode="auto">
                    <a:xfrm>
                      <a:off x="2607" y="4677"/>
                      <a:ext cx="1800" cy="198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100"/>
                        <a:t>principios</a:t>
                      </a:r>
                    </a:p>
                    <a:p>
                      <a:pPr eaLnBrk="1" hangingPunct="1">
                        <a:spcBef>
                          <a:spcPct val="0"/>
                        </a:spcBef>
                        <a:buFontTx/>
                        <a:buNone/>
                      </a:pPr>
                      <a:r>
                        <a:rPr lang="es-ES" altLang="es-ES" sz="1100"/>
                        <a:t>leyes</a:t>
                      </a:r>
                    </a:p>
                    <a:p>
                      <a:pPr eaLnBrk="1" hangingPunct="1">
                        <a:spcBef>
                          <a:spcPct val="0"/>
                        </a:spcBef>
                        <a:buFontTx/>
                        <a:buNone/>
                      </a:pPr>
                      <a:r>
                        <a:rPr lang="es-ES" altLang="es-ES" sz="1100"/>
                        <a:t>ecuaciones</a:t>
                      </a:r>
                    </a:p>
                    <a:p>
                      <a:pPr eaLnBrk="1" hangingPunct="1">
                        <a:spcBef>
                          <a:spcPct val="0"/>
                        </a:spcBef>
                        <a:buFontTx/>
                        <a:buNone/>
                      </a:pPr>
                      <a:r>
                        <a:rPr lang="es-ES" altLang="es-ES" sz="1100"/>
                        <a:t>tablas</a:t>
                      </a:r>
                    </a:p>
                    <a:p>
                      <a:pPr eaLnBrk="1" hangingPunct="1">
                        <a:spcBef>
                          <a:spcPct val="0"/>
                        </a:spcBef>
                        <a:buFontTx/>
                        <a:buNone/>
                      </a:pPr>
                      <a:r>
                        <a:rPr lang="es-ES" altLang="es-ES" sz="1100"/>
                        <a:t>gráficas</a:t>
                      </a:r>
                    </a:p>
                    <a:p>
                      <a:pPr eaLnBrk="1" hangingPunct="1">
                        <a:spcBef>
                          <a:spcPct val="0"/>
                        </a:spcBef>
                        <a:buFontTx/>
                        <a:buNone/>
                      </a:pPr>
                      <a:r>
                        <a:rPr lang="es-ES" altLang="es-ES" sz="1100"/>
                        <a:t>analogías</a:t>
                      </a:r>
                    </a:p>
                    <a:p>
                      <a:pPr eaLnBrk="1" hangingPunct="1">
                        <a:spcBef>
                          <a:spcPct val="0"/>
                        </a:spcBef>
                        <a:buFontTx/>
                        <a:buNone/>
                      </a:pPr>
                      <a:r>
                        <a:rPr lang="es-ES" altLang="es-ES" sz="1100"/>
                        <a:t>…</a:t>
                      </a:r>
                    </a:p>
                    <a:p>
                      <a:pPr eaLnBrk="1" hangingPunct="1">
                        <a:spcBef>
                          <a:spcPct val="0"/>
                        </a:spcBef>
                        <a:buFontTx/>
                        <a:buNone/>
                      </a:pPr>
                      <a:endParaRPr lang="es-ES" altLang="es-ES" sz="1800"/>
                    </a:p>
                  </p:txBody>
                </p:sp>
                <p:sp>
                  <p:nvSpPr>
                    <p:cNvPr id="85007" name="Line 30"/>
                    <p:cNvSpPr>
                      <a:spLocks noChangeShapeType="1"/>
                    </p:cNvSpPr>
                    <p:nvPr/>
                  </p:nvSpPr>
                  <p:spPr bwMode="auto">
                    <a:xfrm flipH="1">
                      <a:off x="3507" y="3417"/>
                      <a:ext cx="14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85008" name="AutoShape 31"/>
                    <p:cNvSpPr>
                      <a:spLocks noChangeArrowheads="1"/>
                    </p:cNvSpPr>
                    <p:nvPr/>
                  </p:nvSpPr>
                  <p:spPr bwMode="auto">
                    <a:xfrm>
                      <a:off x="6921" y="4777"/>
                      <a:ext cx="1800" cy="1620"/>
                    </a:xfrm>
                    <a:prstGeom prst="doubleWave">
                      <a:avLst>
                        <a:gd name="adj1" fmla="val 6500"/>
                        <a:gd name="adj2" fmla="val 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ES" sz="1800"/>
                    </a:p>
                  </p:txBody>
                </p:sp>
                <p:sp>
                  <p:nvSpPr>
                    <p:cNvPr id="85009" name="Line 32"/>
                    <p:cNvSpPr>
                      <a:spLocks noChangeShapeType="1"/>
                    </p:cNvSpPr>
                    <p:nvPr/>
                  </p:nvSpPr>
                  <p:spPr bwMode="auto">
                    <a:xfrm>
                      <a:off x="6747" y="3417"/>
                      <a:ext cx="108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sp>
              <p:nvSpPr>
                <p:cNvPr id="85001" name="Text Box 33"/>
                <p:cNvSpPr txBox="1">
                  <a:spLocks noChangeArrowheads="1"/>
                </p:cNvSpPr>
                <p:nvPr/>
              </p:nvSpPr>
              <p:spPr bwMode="auto">
                <a:xfrm>
                  <a:off x="6921" y="5233"/>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1100"/>
                    <a:t>sistemas reales</a:t>
                  </a:r>
                  <a:endParaRPr lang="es-ES" altLang="es-ES" sz="1800"/>
                </a:p>
              </p:txBody>
            </p:sp>
          </p:gr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s-ES" b="1" smtClean="0">
                <a:solidFill>
                  <a:schemeClr val="bg1"/>
                </a:solidFill>
                <a:effectLst>
                  <a:outerShdw blurRad="38100" dist="38100" dir="2700000" algn="tl">
                    <a:srgbClr val="000000"/>
                  </a:outerShdw>
                </a:effectLst>
              </a:rPr>
              <a:t>Analogía del mapa</a:t>
            </a:r>
          </a:p>
        </p:txBody>
      </p:sp>
      <p:pic>
        <p:nvPicPr>
          <p:cNvPr id="57348" name="Picture 4" descr="C:\Documents and Settings\Administrador\Mis documentos\agus 2008\epistemologia fisica 2007\buenos aires fot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490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C:\Documents and Settings\Administrador\Mis documentos\agus 2008\epistemologia fisica 2007\buenos aires map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7588"/>
            <a:ext cx="42672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Line 6"/>
          <p:cNvSpPr>
            <a:spLocks noChangeShapeType="1"/>
          </p:cNvSpPr>
          <p:nvPr/>
        </p:nvSpPr>
        <p:spPr bwMode="auto">
          <a:xfrm>
            <a:off x="3352800" y="3276600"/>
            <a:ext cx="1600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7351" name="Line 7"/>
          <p:cNvSpPr>
            <a:spLocks noChangeShapeType="1"/>
          </p:cNvSpPr>
          <p:nvPr/>
        </p:nvSpPr>
        <p:spPr bwMode="auto">
          <a:xfrm flipH="1">
            <a:off x="3276600" y="4419600"/>
            <a:ext cx="1600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3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7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s-ES" sz="4000" b="1" smtClean="0">
                <a:solidFill>
                  <a:schemeClr val="bg1"/>
                </a:solidFill>
                <a:effectLst>
                  <a:outerShdw blurRad="38100" dist="38100" dir="2700000" algn="tl">
                    <a:srgbClr val="000000"/>
                  </a:outerShdw>
                </a:effectLst>
              </a:rPr>
              <a:t>¿Ventajas? de este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
        <p:nvSpPr>
          <p:cNvPr id="30723" name="Rectangle 3"/>
          <p:cNvSpPr>
            <a:spLocks noGrp="1" noChangeArrowheads="1"/>
          </p:cNvSpPr>
          <p:nvPr>
            <p:ph type="body" idx="1"/>
          </p:nvPr>
        </p:nvSpPr>
        <p:spPr>
          <a:xfrm>
            <a:off x="323850" y="1989138"/>
            <a:ext cx="8569325" cy="4464050"/>
          </a:xfrm>
        </p:spPr>
        <p:txBody>
          <a:bodyPr/>
          <a:lstStyle/>
          <a:p>
            <a:pPr eaLnBrk="1" hangingPunct="1">
              <a:lnSpc>
                <a:spcPct val="90000"/>
              </a:lnSpc>
            </a:pPr>
            <a:r>
              <a:rPr lang="es-AR" altLang="es-ES" sz="2600" smtClean="0"/>
              <a:t>Cualquier representación, en cualquier medio simbólico, que permite pensar, hablar y actuar con rigor y profundidad sobre el sistema que se está estudiando califica como modelo teórico.</a:t>
            </a:r>
          </a:p>
          <a:p>
            <a:pPr eaLnBrk="1" hangingPunct="1">
              <a:lnSpc>
                <a:spcPct val="90000"/>
              </a:lnSpc>
            </a:pPr>
            <a:r>
              <a:rPr lang="es-AR" altLang="es-ES" sz="2600" smtClean="0"/>
              <a:t>No solo los modelos altamente matematizados y abstractos usuales, sino también las maquetas, las imágenes, las tablas, los grafos, las redes, las analogías...</a:t>
            </a:r>
          </a:p>
          <a:p>
            <a:pPr eaLnBrk="1" hangingPunct="1">
              <a:lnSpc>
                <a:spcPct val="90000"/>
              </a:lnSpc>
            </a:pPr>
            <a:r>
              <a:rPr lang="es-AR" altLang="es-ES" sz="2600" smtClean="0"/>
              <a:t>… siempre que habiliten, a quien los usa, a describir, explicar, predecir e intervenir y no se reduzcan a meros “calcos” </a:t>
            </a:r>
            <a:r>
              <a:rPr lang="es-AR" altLang="es-ES" sz="2600" i="1" smtClean="0"/>
              <a:t>fenomenológicos</a:t>
            </a:r>
            <a:r>
              <a:rPr lang="es-AR" altLang="es-ES" sz="2600" smtClean="0"/>
              <a:t> del objeto sustituido.</a:t>
            </a:r>
            <a:endParaRPr lang="es-ES" altLang="es-E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1782763"/>
            <a:ext cx="8229600" cy="4741862"/>
          </a:xfrm>
        </p:spPr>
        <p:txBody>
          <a:bodyPr/>
          <a:lstStyle/>
          <a:p>
            <a:pPr eaLnBrk="1" hangingPunct="1">
              <a:lnSpc>
                <a:spcPct val="90000"/>
              </a:lnSpc>
            </a:pPr>
            <a:r>
              <a:rPr lang="es-AR" altLang="es-ES" sz="2600" smtClean="0"/>
              <a:t>Esta nueva definición de modelo abriría un espacio de juego para el trabajo en el aula de ciencias naturales, puesto que quitaría la pesada carga impuesta por los “formalismos” que supuestamente se han de seguir a rajatabla cuando se hace ciencia escolar.</a:t>
            </a:r>
          </a:p>
          <a:p>
            <a:pPr eaLnBrk="1" hangingPunct="1">
              <a:lnSpc>
                <a:spcPct val="90000"/>
              </a:lnSpc>
            </a:pPr>
            <a:r>
              <a:rPr lang="es-AR" altLang="es-ES" sz="2600" smtClean="0"/>
              <a:t>Ahora no sería tan importante enseñar a repetir y a manipular enunciaciones proposicionales compactas, sino poder pensar sobre ciertos “hechos-clave reconstruidos teóricamente” para dar sentido a los fenómenos del mundo que nos rodea, que se nos mostrarían análogos a aquellos.</a:t>
            </a:r>
            <a:endParaRPr lang="es-ES" altLang="es-ES" sz="2600" smtClean="0"/>
          </a:p>
        </p:txBody>
      </p:sp>
      <p:sp>
        <p:nvSpPr>
          <p:cNvPr id="31748" name="Rectangle 4"/>
          <p:cNvSpPr>
            <a:spLocks noGrp="1" noChangeArrowheads="1"/>
          </p:cNvSpPr>
          <p:nvPr>
            <p:ph type="title"/>
          </p:nvPr>
        </p:nvSpPr>
        <p:spPr/>
        <p:txBody>
          <a:bodyPr/>
          <a:lstStyle/>
          <a:p>
            <a:pPr eaLnBrk="1" hangingPunct="1">
              <a:defRPr/>
            </a:pPr>
            <a:r>
              <a:rPr lang="es-ES" sz="4000" b="1" smtClean="0">
                <a:solidFill>
                  <a:schemeClr val="bg1"/>
                </a:solidFill>
                <a:effectLst>
                  <a:outerShdw blurRad="38100" dist="38100" dir="2700000" algn="tl">
                    <a:srgbClr val="000000"/>
                  </a:outerShdw>
                </a:effectLst>
              </a:rPr>
              <a:t>¿Ventajas? de este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457200" y="1951038"/>
            <a:ext cx="8229600" cy="4525962"/>
          </a:xfrm>
        </p:spPr>
        <p:txBody>
          <a:bodyPr/>
          <a:lstStyle/>
          <a:p>
            <a:pPr eaLnBrk="1" hangingPunct="1"/>
            <a:r>
              <a:rPr lang="es-AR" altLang="es-ES" sz="3000" smtClean="0"/>
              <a:t>El marco teórico de Giere es suficientemente flexible y riguroso como para poder trabajar en clase con </a:t>
            </a:r>
            <a:r>
              <a:rPr lang="es-AR" altLang="es-ES" sz="3000" i="1" smtClean="0"/>
              <a:t>modelos científicos escolares</a:t>
            </a:r>
            <a:r>
              <a:rPr lang="es-AR" altLang="es-ES" sz="3000" smtClean="0"/>
              <a:t> que genuinamente sirvan para entender el funcionamiento del mundo natural mediante ideas abstractas y, al mismo tiempo, no se encuentren tan alejados de las concepciones “alternativas” que traen los niños y niñas, adolescentes y jóvenes a la escuela.</a:t>
            </a:r>
            <a:endParaRPr lang="es-ES" altLang="es-ES" sz="3000" smtClean="0"/>
          </a:p>
        </p:txBody>
      </p:sp>
      <p:sp>
        <p:nvSpPr>
          <p:cNvPr id="33796" name="Rectangle 4"/>
          <p:cNvSpPr>
            <a:spLocks noGrp="1" noChangeArrowheads="1"/>
          </p:cNvSpPr>
          <p:nvPr>
            <p:ph type="title"/>
          </p:nvPr>
        </p:nvSpPr>
        <p:spPr/>
        <p:txBody>
          <a:bodyPr/>
          <a:lstStyle/>
          <a:p>
            <a:pPr eaLnBrk="1" hangingPunct="1">
              <a:defRPr/>
            </a:pPr>
            <a:r>
              <a:rPr lang="es-ES" sz="4000" b="1" smtClean="0">
                <a:solidFill>
                  <a:schemeClr val="bg1"/>
                </a:solidFill>
                <a:effectLst>
                  <a:outerShdw blurRad="38100" dist="38100" dir="2700000" algn="tl">
                    <a:srgbClr val="000000"/>
                  </a:outerShdw>
                </a:effectLst>
              </a:rPr>
              <a:t>¿Ventajas? de este modelo</a:t>
            </a:r>
            <a:br>
              <a:rPr lang="es-ES" sz="4000" b="1" smtClean="0">
                <a:solidFill>
                  <a:schemeClr val="bg1"/>
                </a:solidFill>
                <a:effectLst>
                  <a:outerShdw blurRad="38100" dist="38100" dir="2700000" algn="tl">
                    <a:srgbClr val="000000"/>
                  </a:outerShdw>
                </a:effectLst>
              </a:rPr>
            </a:br>
            <a:r>
              <a:rPr lang="es-ES" sz="4000" b="1" smtClean="0">
                <a:solidFill>
                  <a:schemeClr val="bg1"/>
                </a:solidFill>
                <a:effectLst>
                  <a:outerShdw blurRad="38100" dist="38100" dir="2700000" algn="tl">
                    <a:srgbClr val="000000"/>
                  </a:outerShdw>
                </a:effectLst>
              </a:rPr>
              <a:t>de modelo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b="1" dirty="0" smtClean="0">
                <a:solidFill>
                  <a:schemeClr val="accent2">
                    <a:lumMod val="75000"/>
                  </a:schemeClr>
                </a:solidFill>
              </a:rPr>
              <a:t>¿Qué no se ve en este curso?</a:t>
            </a:r>
            <a:endParaRPr lang="es-AR" b="1" dirty="0">
              <a:solidFill>
                <a:schemeClr val="accent2">
                  <a:lumMod val="75000"/>
                </a:schemeClr>
              </a:solidFill>
            </a:endParaRPr>
          </a:p>
        </p:txBody>
      </p:sp>
      <p:sp>
        <p:nvSpPr>
          <p:cNvPr id="90115" name="2 Marcador de contenido"/>
          <p:cNvSpPr>
            <a:spLocks noGrp="1"/>
          </p:cNvSpPr>
          <p:nvPr>
            <p:ph idx="1"/>
          </p:nvPr>
        </p:nvSpPr>
        <p:spPr>
          <a:xfrm>
            <a:off x="457200" y="2214563"/>
            <a:ext cx="8229600" cy="3911600"/>
          </a:xfrm>
        </p:spPr>
        <p:txBody>
          <a:bodyPr/>
          <a:lstStyle/>
          <a:p>
            <a:r>
              <a:rPr lang="es-ES" altLang="es-ES" smtClean="0"/>
              <a:t>Epistemologías específicas.</a:t>
            </a:r>
          </a:p>
          <a:p>
            <a:r>
              <a:rPr lang="es-ES" altLang="es-ES" smtClean="0"/>
              <a:t>Epistemología continental.</a:t>
            </a:r>
            <a:endParaRPr lang="es-AR" altLang="es-ES" smtClean="0"/>
          </a:p>
          <a:p>
            <a:r>
              <a:rPr lang="es-ES" altLang="es-ES" smtClean="0"/>
              <a:t>Epistemologías “emergentes”: Prigogine &amp; Stengers, Varela &amp; Maturana, E. Morin.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50825" y="44450"/>
            <a:ext cx="6858000" cy="4832350"/>
          </a:xfrm>
          <a:prstGeom prst="rect">
            <a:avLst/>
          </a:prstGeom>
          <a:noFill/>
          <a:ln w="9525">
            <a:noFill/>
            <a:miter lim="800000"/>
            <a:headEnd/>
            <a:tailEnd/>
          </a:ln>
        </p:spPr>
        <p:txBody>
          <a:bodyPr>
            <a:spAutoFit/>
          </a:bodyPr>
          <a:lstStyle/>
          <a:p>
            <a:pPr algn="r">
              <a:spcBef>
                <a:spcPct val="50000"/>
              </a:spcBef>
              <a:defRPr/>
            </a:pPr>
            <a:r>
              <a:rPr lang="es-ES_tradnl" sz="37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¡Muchas gracias!</a:t>
            </a:r>
          </a:p>
          <a:p>
            <a:pPr>
              <a:spcBef>
                <a:spcPct val="50000"/>
              </a:spcBef>
              <a:defRPr/>
            </a:pPr>
            <a:endParaRPr lang="es-ES_tradnl" sz="4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spcBef>
                <a:spcPct val="50000"/>
              </a:spcBef>
              <a:defRPr/>
            </a:pPr>
            <a:endParaRPr lang="es-ES_tradnl" sz="4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spcBef>
                <a:spcPct val="50000"/>
              </a:spcBef>
              <a:defRPr/>
            </a:pPr>
            <a:endParaRPr lang="es-ES_tradnl" sz="4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spcBef>
                <a:spcPct val="50000"/>
              </a:spcBef>
              <a:defRPr/>
            </a:pPr>
            <a:endParaRPr lang="es-ES_tradnl" sz="44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91140" name="Text Box 4"/>
          <p:cNvSpPr txBox="1">
            <a:spLocks noChangeArrowheads="1"/>
          </p:cNvSpPr>
          <p:nvPr/>
        </p:nvSpPr>
        <p:spPr bwMode="auto">
          <a:xfrm>
            <a:off x="827088" y="6376988"/>
            <a:ext cx="7386637" cy="508000"/>
          </a:xfrm>
          <a:prstGeom prst="rect">
            <a:avLst/>
          </a:prstGeom>
          <a:noFill/>
          <a:ln w="9525">
            <a:noFill/>
            <a:miter lim="800000"/>
            <a:headEnd/>
            <a:tailEnd/>
          </a:ln>
          <a:effectLst/>
        </p:spPr>
        <p:txBody>
          <a:bodyPr>
            <a:spAutoFit/>
          </a:bodyPr>
          <a:lstStyle/>
          <a:p>
            <a:pPr algn="ctr">
              <a:spcBef>
                <a:spcPct val="50000"/>
              </a:spcBef>
              <a:defRPr/>
            </a:pPr>
            <a:r>
              <a:rPr lang="en-US" sz="2700" dirty="0">
                <a:solidFill>
                  <a:schemeClr val="bg1"/>
                </a:solidFill>
                <a:effectLst>
                  <a:outerShdw blurRad="38100" dist="38100" dir="2700000" algn="tl">
                    <a:srgbClr val="000000">
                      <a:alpha val="43137"/>
                    </a:srgbClr>
                  </a:outerShdw>
                </a:effectLst>
                <a:latin typeface="Verdana" pitchFamily="34" charset="0"/>
                <a:cs typeface="Arial" charset="0"/>
              </a:rPr>
              <a:t>aadurizbravo@cefiec.fcen.uba.ar</a:t>
            </a:r>
            <a:endParaRPr lang="el-GR" sz="2700" dirty="0">
              <a:solidFill>
                <a:schemeClr val="bg1"/>
              </a:solidFill>
              <a:effectLst>
                <a:outerShdw blurRad="38100" dist="38100" dir="2700000" algn="tl">
                  <a:srgbClr val="000000">
                    <a:alpha val="43137"/>
                  </a:srgbClr>
                </a:outerShdw>
              </a:effectLst>
              <a:latin typeface="Verdana"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82737"/>
          </a:xfrm>
        </p:spPr>
        <p:txBody>
          <a:bodyPr/>
          <a:lstStyle/>
          <a:p>
            <a:pPr>
              <a:defRPr/>
            </a:pPr>
            <a:r>
              <a:rPr lang="es-ES" sz="3400" b="1" dirty="0" smtClean="0">
                <a:effectLst>
                  <a:outerShdw blurRad="38100" dist="38100" dir="2700000" algn="tl">
                    <a:srgbClr val="000000">
                      <a:alpha val="43137"/>
                    </a:srgbClr>
                  </a:outerShdw>
                </a:effectLst>
              </a:rPr>
              <a:t>Representación esquemática</a:t>
            </a:r>
            <a:br>
              <a:rPr lang="es-ES" sz="3400" b="1" dirty="0" smtClean="0">
                <a:effectLst>
                  <a:outerShdw blurRad="38100" dist="38100" dir="2700000" algn="tl">
                    <a:srgbClr val="000000">
                      <a:alpha val="43137"/>
                    </a:srgbClr>
                  </a:outerShdw>
                </a:effectLst>
              </a:rPr>
            </a:br>
            <a:r>
              <a:rPr lang="es-ES" sz="3400" b="1" dirty="0" smtClean="0">
                <a:effectLst>
                  <a:outerShdw blurRad="38100" dist="38100" dir="2700000" algn="tl">
                    <a:srgbClr val="000000">
                      <a:alpha val="43137"/>
                    </a:srgbClr>
                  </a:outerShdw>
                </a:effectLst>
              </a:rPr>
              <a:t>del uso de la epistemología</a:t>
            </a:r>
            <a:br>
              <a:rPr lang="es-ES" sz="3400" b="1" dirty="0" smtClean="0">
                <a:effectLst>
                  <a:outerShdw blurRad="38100" dist="38100" dir="2700000" algn="tl">
                    <a:srgbClr val="000000">
                      <a:alpha val="43137"/>
                    </a:srgbClr>
                  </a:outerShdw>
                </a:effectLst>
              </a:rPr>
            </a:br>
            <a:r>
              <a:rPr lang="es-ES" sz="3400" b="1" dirty="0" smtClean="0">
                <a:effectLst>
                  <a:outerShdw blurRad="38100" dist="38100" dir="2700000" algn="tl">
                    <a:srgbClr val="000000">
                      <a:alpha val="43137"/>
                    </a:srgbClr>
                  </a:outerShdw>
                </a:effectLst>
              </a:rPr>
              <a:t>en la didáctica de las ciencias</a:t>
            </a:r>
            <a:endParaRPr lang="es-AR" sz="3400" b="1" dirty="0">
              <a:effectLst>
                <a:outerShdw blurRad="38100" dist="38100" dir="2700000" algn="tl">
                  <a:srgbClr val="000000">
                    <a:alpha val="43137"/>
                  </a:srgbClr>
                </a:outerShdw>
              </a:effectLst>
            </a:endParaRPr>
          </a:p>
        </p:txBody>
      </p:sp>
      <p:cxnSp>
        <p:nvCxnSpPr>
          <p:cNvPr id="5" name="4 Conector recto"/>
          <p:cNvCxnSpPr>
            <a:endCxn id="3" idx="3"/>
          </p:cNvCxnSpPr>
          <p:nvPr/>
        </p:nvCxnSpPr>
        <p:spPr>
          <a:xfrm rot="10800000" flipH="1">
            <a:off x="457200" y="4313238"/>
            <a:ext cx="8229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6573044" y="435689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7144544" y="435689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Flecha cuádruple"/>
          <p:cNvSpPr/>
          <p:nvPr/>
        </p:nvSpPr>
        <p:spPr>
          <a:xfrm rot="2700000">
            <a:off x="2370138" y="3670300"/>
            <a:ext cx="1301750" cy="125095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14" name="13 Elipse"/>
          <p:cNvSpPr/>
          <p:nvPr/>
        </p:nvSpPr>
        <p:spPr>
          <a:xfrm>
            <a:off x="5600700" y="3222625"/>
            <a:ext cx="2284413" cy="21510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27656" name="8 CuadroTexto"/>
          <p:cNvSpPr txBox="1">
            <a:spLocks noChangeArrowheads="1"/>
          </p:cNvSpPr>
          <p:nvPr/>
        </p:nvSpPr>
        <p:spPr bwMode="auto">
          <a:xfrm>
            <a:off x="8004175" y="3789363"/>
            <a:ext cx="3841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6000" b="1"/>
              <a:t>?</a:t>
            </a:r>
            <a:endParaRPr lang="es-AR" altLang="es-ES" sz="6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81000" y="457200"/>
          <a:ext cx="8351838" cy="5903913"/>
        </p:xfrm>
        <a:graphic>
          <a:graphicData uri="http://schemas.openxmlformats.org/presentationml/2006/ole">
            <mc:AlternateContent xmlns:mc="http://schemas.openxmlformats.org/markup-compatibility/2006">
              <mc:Choice xmlns:v="urn:schemas-microsoft-com:vml" Requires="v">
                <p:oleObj spid="_x0000_s28689"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35183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2 CuadroTexto"/>
          <p:cNvSpPr txBox="1">
            <a:spLocks noChangeArrowheads="1"/>
          </p:cNvSpPr>
          <p:nvPr/>
        </p:nvSpPr>
        <p:spPr bwMode="auto">
          <a:xfrm>
            <a:off x="7072313" y="4548188"/>
            <a:ext cx="1357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1400">
                <a:latin typeface="Times New Roman" panose="02020603050405020304" pitchFamily="18" charset="0"/>
                <a:cs typeface="Times New Roman" panose="02020603050405020304" pitchFamily="18" charset="0"/>
              </a:rPr>
              <a:t>epistemología postkuhniana</a:t>
            </a:r>
            <a:endParaRPr lang="es-AR" altLang="es-ES" sz="1400">
              <a:latin typeface="Times New Roman" panose="02020603050405020304" pitchFamily="18" charset="0"/>
              <a:cs typeface="Times New Roman" panose="02020603050405020304" pitchFamily="18" charset="0"/>
            </a:endParaRPr>
          </a:p>
        </p:txBody>
      </p:sp>
      <p:sp>
        <p:nvSpPr>
          <p:cNvPr id="2" name="Elipse 1"/>
          <p:cNvSpPr/>
          <p:nvPr/>
        </p:nvSpPr>
        <p:spPr>
          <a:xfrm>
            <a:off x="4427538" y="4233863"/>
            <a:ext cx="1657350" cy="113982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s-ES" b="1" smtClean="0">
                <a:effectLst>
                  <a:outerShdw blurRad="38100" dist="38100" dir="2700000" algn="tl">
                    <a:srgbClr val="FFFFFF"/>
                  </a:outerShdw>
                </a:effectLst>
              </a:rPr>
              <a:t>Nueva filosofía de la ciencia</a:t>
            </a:r>
          </a:p>
        </p:txBody>
      </p:sp>
      <p:sp>
        <p:nvSpPr>
          <p:cNvPr id="35843" name="Rectangle 3"/>
          <p:cNvSpPr>
            <a:spLocks noGrp="1" noChangeArrowheads="1"/>
          </p:cNvSpPr>
          <p:nvPr>
            <p:ph type="body" idx="1"/>
          </p:nvPr>
        </p:nvSpPr>
        <p:spPr>
          <a:xfrm>
            <a:off x="457200" y="2060575"/>
            <a:ext cx="8229600" cy="4065588"/>
          </a:xfrm>
        </p:spPr>
        <p:txBody>
          <a:bodyPr/>
          <a:lstStyle/>
          <a:p>
            <a:pPr eaLnBrk="1" hangingPunct="1"/>
            <a:r>
              <a:rPr lang="es-ES" altLang="es-ES" smtClean="0"/>
              <a:t>1962 [1952]-1987</a:t>
            </a:r>
          </a:p>
          <a:p>
            <a:pPr eaLnBrk="1" hangingPunct="1"/>
            <a:r>
              <a:rPr lang="es-ES" altLang="es-ES" smtClean="0"/>
              <a:t>Aparición del libro de Kuhn.</a:t>
            </a:r>
          </a:p>
          <a:p>
            <a:pPr eaLnBrk="1" hangingPunct="1"/>
            <a:r>
              <a:rPr lang="es-ES" altLang="es-ES" smtClean="0"/>
              <a:t>“Irrupción de la historia”; primera ola de naturalización.</a:t>
            </a:r>
          </a:p>
          <a:p>
            <a:pPr eaLnBrk="1" hangingPunct="1"/>
            <a:r>
              <a:rPr lang="es-ES" altLang="es-ES" smtClean="0"/>
              <a:t>Cambio en la “unidad de cambio”.</a:t>
            </a:r>
          </a:p>
          <a:p>
            <a:pPr eaLnBrk="1" hangingPunct="1"/>
            <a:r>
              <a:rPr lang="es-ES" altLang="es-ES" smtClean="0"/>
              <a:t>Abren la puerta a la “sociologización”.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39862"/>
          </a:xfrm>
        </p:spPr>
        <p:txBody>
          <a:bodyPr/>
          <a:lstStyle/>
          <a:p>
            <a:pPr>
              <a:defRPr/>
            </a:pPr>
            <a:r>
              <a:rPr lang="es-ES" b="1" dirty="0" smtClean="0">
                <a:effectLst>
                  <a:outerShdw blurRad="38100" dist="38100" dir="2700000" algn="tl">
                    <a:srgbClr val="000000">
                      <a:alpha val="43137"/>
                    </a:srgbClr>
                  </a:outerShdw>
                </a:effectLst>
              </a:rPr>
              <a:t>Autores historicistas, </a:t>
            </a:r>
            <a:r>
              <a:rPr lang="es-ES" b="1" dirty="0" err="1" smtClean="0">
                <a:effectLst>
                  <a:outerShdw blurRad="38100" dist="38100" dir="2700000" algn="tl">
                    <a:srgbClr val="000000">
                      <a:alpha val="43137"/>
                    </a:srgbClr>
                  </a:outerShdw>
                </a:effectLst>
              </a:rPr>
              <a:t>externalistas</a:t>
            </a:r>
            <a:endParaRPr lang="es-AR" b="1" dirty="0">
              <a:effectLst>
                <a:outerShdw blurRad="38100" dist="38100" dir="2700000" algn="tl">
                  <a:srgbClr val="000000">
                    <a:alpha val="43137"/>
                  </a:srgbClr>
                </a:outerShdw>
              </a:effectLst>
            </a:endParaRPr>
          </a:p>
        </p:txBody>
      </p:sp>
      <p:sp>
        <p:nvSpPr>
          <p:cNvPr id="30723" name="2 Marcador de contenido"/>
          <p:cNvSpPr>
            <a:spLocks noGrp="1"/>
          </p:cNvSpPr>
          <p:nvPr>
            <p:ph idx="1"/>
          </p:nvPr>
        </p:nvSpPr>
        <p:spPr>
          <a:xfrm>
            <a:off x="457200" y="2500313"/>
            <a:ext cx="8229600" cy="3625850"/>
          </a:xfrm>
        </p:spPr>
        <p:txBody>
          <a:bodyPr/>
          <a:lstStyle/>
          <a:p>
            <a:r>
              <a:rPr lang="es-ES" altLang="es-ES" smtClean="0"/>
              <a:t>Dinámica científica.</a:t>
            </a:r>
          </a:p>
          <a:p>
            <a:r>
              <a:rPr lang="es-ES" altLang="es-ES" smtClean="0"/>
              <a:t>Relaciones entre ciencia y contexto.</a:t>
            </a:r>
          </a:p>
          <a:p>
            <a:r>
              <a:rPr lang="es-ES" altLang="es-ES" smtClean="0"/>
              <a:t>Thomas Kuhn, Imre Lakatos, Stephen Toulmin, Larry Laudan, Paul Feyerabend.</a:t>
            </a:r>
            <a:endParaRPr lang="es-AR" alt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6202</TotalTime>
  <Words>1961</Words>
  <Application>Microsoft Office PowerPoint</Application>
  <PresentationFormat>Presentación en pantalla (4:3)</PresentationFormat>
  <Paragraphs>285</Paragraphs>
  <Slides>58</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4" baseType="lpstr">
      <vt:lpstr>Arial</vt:lpstr>
      <vt:lpstr>Calibri</vt:lpstr>
      <vt:lpstr>Times New Roman</vt:lpstr>
      <vt:lpstr>Verdana</vt:lpstr>
      <vt:lpstr>Diseño predeterminado</vt:lpstr>
      <vt:lpstr>Acrobat Document</vt:lpstr>
      <vt:lpstr>Aula 3 Herramientas de la historia de la epistemología potencialmente útiles para la enseñanza de las ciencias naturales</vt:lpstr>
      <vt:lpstr>Presentación de PowerPoint</vt:lpstr>
      <vt:lpstr>Racionalismo crítico</vt:lpstr>
      <vt:lpstr>Método científico</vt:lpstr>
      <vt:lpstr>Presentación de PowerPoint</vt:lpstr>
      <vt:lpstr>Representación esquemática del uso de la epistemología en la didáctica de las ciencias</vt:lpstr>
      <vt:lpstr>Presentación de PowerPoint</vt:lpstr>
      <vt:lpstr>Nueva filosofía de la ciencia</vt:lpstr>
      <vt:lpstr>Autores historicistas, externalistas</vt:lpstr>
      <vt:lpstr>Paradigma</vt:lpstr>
      <vt:lpstr>Toman logros anteriores</vt:lpstr>
      <vt:lpstr>Autores no historicistas, “internalistas”</vt:lpstr>
      <vt:lpstr>Presentación de PowerPoint</vt:lpstr>
      <vt:lpstr>NFC hacia 1968</vt:lpstr>
      <vt:lpstr>Representación esquemática del uso de la epistemología en la didáctica de las ciencias</vt:lpstr>
      <vt:lpstr>Presentación de PowerPoint</vt:lpstr>
      <vt:lpstr>Epistemología reciente y actual</vt:lpstr>
      <vt:lpstr>Método científico de Mario Bunge</vt:lpstr>
      <vt:lpstr>Filosofía analítica contemporánea</vt:lpstr>
      <vt:lpstr>Epistemología klimovskiana</vt:lpstr>
      <vt:lpstr>Artefacto didáctico para ubicar contribuciones valiosas de la epistemología</vt:lpstr>
      <vt:lpstr>Desde 1970</vt:lpstr>
      <vt:lpstr>“Giro” sociológico</vt:lpstr>
      <vt:lpstr>“Giro” sociológico</vt:lpstr>
      <vt:lpstr>Nuevo experimentalismo</vt:lpstr>
      <vt:lpstr>Axiología</vt:lpstr>
      <vt:lpstr>Ideas epistemológicas clave</vt:lpstr>
      <vt:lpstr>Artefacto didáctico para ubicar contribuciones valiosas de la epistemología</vt:lpstr>
      <vt:lpstr>Presentación de PowerPoint</vt:lpstr>
      <vt:lpstr>Desde 1950</vt:lpstr>
      <vt:lpstr>¿Qué es un modelo en la vida cotidiana?</vt:lpstr>
      <vt:lpstr>¿Qué es un modelo en la vida cotidiana?</vt:lpstr>
      <vt:lpstr>¿Qué es un modelo en la vida cotidiana?</vt:lpstr>
      <vt:lpstr>¿Qué es un modelo en la vida cotidiana?</vt:lpstr>
      <vt:lpstr>¿Qué es un modelo en la vida cotidiana?</vt:lpstr>
      <vt:lpstr>¿Qué es un modelo en la vida cotidiana?</vt:lpstr>
      <vt:lpstr>¿Qué es un modelo en la vida cotidiana?</vt:lpstr>
      <vt:lpstr>¿Qué es un modelo en la vida cotidiana?</vt:lpstr>
      <vt:lpstr>¿Qué es un modelo en la vida cotidiana?</vt:lpstr>
      <vt:lpstr>Esquema teórico [...] de un sistema o de una realidad compleja [...] que se elabora para facilitar su comprensión y el estudio de su comportamiento.  Real Academia Española </vt:lpstr>
      <vt:lpstr>Enfoque “heredado”: Concepción basada en teorías</vt:lpstr>
      <vt:lpstr>Tres concepciones históricas de modelo</vt:lpstr>
      <vt:lpstr>Tres concepciones históricas de modelo</vt:lpstr>
      <vt:lpstr>Tres concepciones históricas de modelo</vt:lpstr>
      <vt:lpstr>Tres concepciones históricas de modelo</vt:lpstr>
      <vt:lpstr>A partir de la nueva filosofía de la ciencia se da un creciente movimiento hacia una concepción basada en modelos.</vt:lpstr>
      <vt:lpstr>Concepción semántica</vt:lpstr>
      <vt:lpstr>Un modelo ‘semántico’ de modelo</vt:lpstr>
      <vt:lpstr>Un modelo ‘semántico’ de modelo</vt:lpstr>
      <vt:lpstr>Un modelo de modelo para la enseñanza de las ciencias</vt:lpstr>
      <vt:lpstr>Un modelo de modelo para la enseñanza de las ciencias</vt:lpstr>
      <vt:lpstr>El modelo de Giere de un modelo teórico</vt:lpstr>
      <vt:lpstr>Analogía del mapa</vt:lpstr>
      <vt:lpstr>¿Ventajas? de este modelo de modelo</vt:lpstr>
      <vt:lpstr>¿Ventajas? de este modelo de modelo</vt:lpstr>
      <vt:lpstr>¿Ventajas? de este modelo de modelo</vt:lpstr>
      <vt:lpstr>¿Qué no se ve en este curso?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naturaleza de la ciencia en la enseñanza universitaria de las “ciencias exactas”</dc:title>
  <dc:creator>YO</dc:creator>
  <cp:lastModifiedBy>Nitsuga Ziruda</cp:lastModifiedBy>
  <cp:revision>161</cp:revision>
  <dcterms:created xsi:type="dcterms:W3CDTF">2006-05-04T21:44:27Z</dcterms:created>
  <dcterms:modified xsi:type="dcterms:W3CDTF">2020-03-13T16:24:44Z</dcterms:modified>
</cp:coreProperties>
</file>