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37AB17C-FA1E-4A6B-8698-BF3554A69E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CEBB98D-9D8A-403E-86A9-53118DCAD16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71600" y="548681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SAES, Flávio Azevedo Marques; SAES, Alexandre </a:t>
            </a:r>
            <a:r>
              <a:rPr lang="pt-BR" sz="2400" dirty="0" err="1" smtClean="0"/>
              <a:t>Macchione</a:t>
            </a:r>
            <a:r>
              <a:rPr lang="pt-BR" sz="2400" dirty="0" smtClean="0"/>
              <a:t>. </a:t>
            </a:r>
            <a:r>
              <a:rPr lang="pt-BR" sz="2400" b="1" dirty="0" smtClean="0"/>
              <a:t>História econômica geral</a:t>
            </a:r>
            <a:r>
              <a:rPr lang="pt-BR" sz="2400" dirty="0" smtClean="0"/>
              <a:t>. São Paulo: Saraiva, 2013.</a:t>
            </a:r>
          </a:p>
          <a:p>
            <a:endParaRPr lang="pt-BR" sz="2400" dirty="0" smtClean="0"/>
          </a:p>
          <a:p>
            <a:r>
              <a:rPr lang="pt-BR" sz="2400" dirty="0" smtClean="0"/>
              <a:t>RELAÇÕES INTERNACIONAIS: PADRÃO-OURO, COMÉRCIO E FLUXO DE CAPITAIS</a:t>
            </a:r>
          </a:p>
          <a:p>
            <a:endParaRPr lang="pt-BR" sz="2400" dirty="0" smtClean="0"/>
          </a:p>
          <a:p>
            <a:r>
              <a:rPr lang="pt-BR" sz="2400" dirty="0" smtClean="0"/>
              <a:t>- Entre 1870 e 1913, as relações internacionais sofreram grandes transformações – especialmente nos transportes e comunicações.</a:t>
            </a:r>
          </a:p>
          <a:p>
            <a:r>
              <a:rPr lang="pt-BR" sz="2400" dirty="0" smtClean="0"/>
              <a:t>- A Segunda Revolução Industrial demandou novas matérias-primas integrando novas regiões no comércio internacional.</a:t>
            </a:r>
          </a:p>
          <a:p>
            <a:r>
              <a:rPr lang="pt-BR" sz="2400" dirty="0" smtClean="0"/>
              <a:t>- A industrialização de vários países colocou em questão a divisão internacional do trabalho estabelecida pela Grã-Bretanha.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095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z="1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- O padrão-ouro admitia algumas variações: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3" y="836712"/>
            <a:ext cx="873446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2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12845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000" b="1" dirty="0" smtClean="0"/>
              <a:t>Uma </a:t>
            </a:r>
            <a:r>
              <a:rPr lang="pt-BR" sz="2000" b="1" dirty="0"/>
              <a:t>regra adicional – </a:t>
            </a:r>
            <a:r>
              <a:rPr lang="pt-BR" sz="2000" b="1" u="sng" dirty="0"/>
              <a:t>emissão da moeda</a:t>
            </a:r>
            <a:r>
              <a:rPr lang="pt-BR" sz="2000" b="1" dirty="0" smtClean="0"/>
              <a:t>:</a:t>
            </a:r>
          </a:p>
          <a:p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b="1" dirty="0" smtClean="0"/>
              <a:t>a </a:t>
            </a:r>
            <a:r>
              <a:rPr lang="pt-BR" sz="2000" b="1" dirty="0"/>
              <a:t>circulação monetária de um país deveria aumentar (ou diminuir) de acordo com o aumento (ou diminuição) das reservas de ouro = </a:t>
            </a:r>
            <a:r>
              <a:rPr lang="pt-BR" sz="2000" b="1" u="sng" dirty="0"/>
              <a:t>base teórica para a compensação dos desequilíbrios internacionais</a:t>
            </a:r>
            <a:r>
              <a:rPr lang="pt-BR" sz="2000" b="1" dirty="0" smtClean="0"/>
              <a:t>.</a:t>
            </a:r>
          </a:p>
          <a:p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b="1" dirty="0" smtClean="0"/>
              <a:t>o </a:t>
            </a:r>
            <a:r>
              <a:rPr lang="pt-BR" sz="2000" b="1" dirty="0"/>
              <a:t>ponto de partida do “sistema”: a definição das taxas de câmbio fixas entre as diferentes moedas </a:t>
            </a:r>
            <a:r>
              <a:rPr lang="pt-BR" sz="2000" b="1" dirty="0" smtClean="0"/>
              <a:t>=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r>
              <a:rPr lang="pt-BR" sz="2000" b="1" dirty="0"/>
              <a:t>	- se cada moeda se definia pela quantidade de ouro que continha (e essa quantidade de moeda não variava no tempo) a relação entre as moedas – taxa de câmbio – também era fixa</a:t>
            </a:r>
            <a:r>
              <a:rPr lang="pt-BR" sz="2000" b="1" dirty="0" smtClean="0"/>
              <a:t>.</a:t>
            </a:r>
          </a:p>
          <a:p>
            <a:endParaRPr lang="pt-BR" sz="2000" dirty="0"/>
          </a:p>
          <a:p>
            <a:r>
              <a:rPr lang="pt-BR" sz="2000" b="1" dirty="0"/>
              <a:t>	Ex.:   Libra = 113,0016 grãos de ouro</a:t>
            </a:r>
            <a:endParaRPr lang="pt-BR" sz="2000" dirty="0"/>
          </a:p>
          <a:p>
            <a:r>
              <a:rPr lang="pt-BR" sz="2000" b="1" dirty="0" smtClean="0"/>
              <a:t>                        Dólar </a:t>
            </a:r>
            <a:r>
              <a:rPr lang="pt-BR" sz="2000" b="1" dirty="0"/>
              <a:t>americano = 23,22 grãos</a:t>
            </a:r>
            <a:endParaRPr lang="pt-BR" sz="2000" dirty="0"/>
          </a:p>
          <a:p>
            <a:r>
              <a:rPr lang="pt-BR" sz="2000" b="1" dirty="0" smtClean="0"/>
              <a:t>                        Cada </a:t>
            </a:r>
            <a:r>
              <a:rPr lang="pt-BR" sz="2000" b="1" u="sng" dirty="0"/>
              <a:t>Libra</a:t>
            </a:r>
            <a:r>
              <a:rPr lang="pt-BR" sz="2000" b="1" dirty="0"/>
              <a:t> “valia” US$ 4,86656 (4,87).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05254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z="1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- O funcionamento “teórico” do padrão-ouro previa o reajustamento automático dos desequilíbrios internacionais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81" y="1412776"/>
            <a:ext cx="742278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500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12845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000" b="1" dirty="0" smtClean="0"/>
              <a:t>Até </a:t>
            </a:r>
            <a:r>
              <a:rPr lang="pt-BR" sz="2000" b="1" dirty="0"/>
              <a:t>que ponto essas regras correspondiam a </a:t>
            </a:r>
            <a:r>
              <a:rPr lang="pt-BR" sz="2000" b="1" dirty="0" smtClean="0"/>
              <a:t>realidade?</a:t>
            </a:r>
          </a:p>
          <a:p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b="1" u="sng" dirty="0" smtClean="0"/>
              <a:t>Robert </a:t>
            </a:r>
            <a:r>
              <a:rPr lang="pt-BR" sz="2000" b="1" u="sng" dirty="0" err="1"/>
              <a:t>Triffin</a:t>
            </a:r>
            <a:r>
              <a:rPr lang="pt-BR" sz="2000" b="1" dirty="0"/>
              <a:t>: a partir das “evidências empíricas” colocou em questão o funcionamento das regras do padrão-ouro</a:t>
            </a:r>
            <a:r>
              <a:rPr lang="pt-BR" sz="2000" b="1" dirty="0" smtClean="0"/>
              <a:t>.</a:t>
            </a:r>
          </a:p>
          <a:p>
            <a:endParaRPr lang="pt-BR" sz="2000" dirty="0"/>
          </a:p>
          <a:p>
            <a:r>
              <a:rPr lang="pt-BR" sz="2000" b="1" dirty="0"/>
              <a:t>	- os níveis de preços (e as exportações) dos diferentes países tiveram movimentos paralelos (subiam e desciam ao mesmo tempo) e não divergentes como sugeria o padrão-ouro</a:t>
            </a:r>
            <a:r>
              <a:rPr lang="pt-BR" sz="2000" b="1" dirty="0" smtClean="0"/>
              <a:t>.</a:t>
            </a:r>
          </a:p>
          <a:p>
            <a:endParaRPr lang="pt-BR" sz="2000" dirty="0"/>
          </a:p>
          <a:p>
            <a:r>
              <a:rPr lang="pt-BR" sz="2000" b="1" dirty="0"/>
              <a:t>	- na </a:t>
            </a:r>
            <a:r>
              <a:rPr lang="pt-BR" sz="2000" b="1" u="sng" dirty="0"/>
              <a:t>realidade</a:t>
            </a:r>
            <a:r>
              <a:rPr lang="pt-BR" sz="2000" b="1" dirty="0"/>
              <a:t> os </a:t>
            </a:r>
            <a:r>
              <a:rPr lang="pt-BR" sz="2000" b="1" u="sng" dirty="0"/>
              <a:t>desequilíbrios externos</a:t>
            </a:r>
            <a:r>
              <a:rPr lang="pt-BR" sz="2000" b="1" dirty="0"/>
              <a:t> eram superados por mecanismos diferentes</a:t>
            </a:r>
            <a:r>
              <a:rPr lang="pt-BR" sz="2000" b="1" dirty="0" smtClean="0"/>
              <a:t>:</a:t>
            </a:r>
          </a:p>
          <a:p>
            <a:endParaRPr lang="pt-BR" sz="2000" dirty="0"/>
          </a:p>
          <a:p>
            <a:r>
              <a:rPr lang="pt-BR" sz="2000" b="1" dirty="0"/>
              <a:t>	. movimento internacional de capitais;</a:t>
            </a:r>
            <a:endParaRPr lang="pt-BR" sz="2000" dirty="0"/>
          </a:p>
          <a:p>
            <a:r>
              <a:rPr lang="pt-BR" sz="2000" b="1" dirty="0"/>
              <a:t>	. elevar as taxas de juros e atrair capitais de outros países;</a:t>
            </a:r>
            <a:endParaRPr lang="pt-BR" sz="2000" dirty="0"/>
          </a:p>
          <a:p>
            <a:r>
              <a:rPr lang="pt-BR" sz="2000" b="1" dirty="0"/>
              <a:t>	. política monetária restritiva.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95724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b="1" dirty="0" smtClean="0"/>
              <a:t>Para </a:t>
            </a:r>
            <a:r>
              <a:rPr lang="pt-BR" sz="2400" b="1" u="sng" dirty="0" err="1"/>
              <a:t>Eichengreen</a:t>
            </a:r>
            <a:r>
              <a:rPr lang="pt-BR" sz="2400" b="1" dirty="0"/>
              <a:t> o que sustentou o </a:t>
            </a:r>
            <a:r>
              <a:rPr lang="pt-BR" sz="2400" b="1" u="sng" dirty="0"/>
              <a:t>padrão-ouro</a:t>
            </a:r>
            <a:r>
              <a:rPr lang="pt-BR" sz="2400" b="1" dirty="0"/>
              <a:t>, mais do que as virtudes do modelo ou as reservas de ouro, foi a </a:t>
            </a:r>
            <a:r>
              <a:rPr lang="pt-BR" sz="2400" b="1" u="sng" dirty="0"/>
              <a:t>credibilidade</a:t>
            </a:r>
            <a:r>
              <a:rPr lang="pt-BR" sz="2400" b="1" dirty="0"/>
              <a:t> que o sistema adquiriu a partir do compromisso dos diferentes governos com a garantia de conversibilidade das moedas em ouro</a:t>
            </a:r>
            <a:r>
              <a:rPr lang="pt-BR" sz="2400" b="1" dirty="0" smtClean="0"/>
              <a:t>.</a:t>
            </a:r>
          </a:p>
          <a:p>
            <a:endParaRPr lang="pt-BR" sz="2400" dirty="0"/>
          </a:p>
          <a:p>
            <a:r>
              <a:rPr lang="pt-BR" sz="2400" b="1" dirty="0" smtClean="0"/>
              <a:t>-    Não </a:t>
            </a:r>
            <a:r>
              <a:rPr lang="pt-BR" sz="2400" b="1" dirty="0"/>
              <a:t>havia pressão contrária à conversibilidade por partes dos afetados por suas consequências</a:t>
            </a:r>
            <a:r>
              <a:rPr lang="pt-BR" sz="2400" b="1" dirty="0" smtClean="0"/>
              <a:t>.</a:t>
            </a:r>
          </a:p>
          <a:p>
            <a:endParaRPr lang="pt-BR" sz="2400" dirty="0"/>
          </a:p>
          <a:p>
            <a:r>
              <a:rPr lang="pt-BR" sz="2400" b="1" dirty="0"/>
              <a:t>- O </a:t>
            </a:r>
            <a:r>
              <a:rPr lang="pt-BR" sz="2400" b="1" u="sng" dirty="0"/>
              <a:t>padrão-ouro</a:t>
            </a:r>
            <a:r>
              <a:rPr lang="pt-BR" sz="2400" b="1" dirty="0"/>
              <a:t> vigorou amplamente no período 1870-1913.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4943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305342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200" b="1" dirty="0" smtClean="0"/>
              <a:t>Algumas </a:t>
            </a:r>
            <a:r>
              <a:rPr lang="pt-BR" sz="2200" b="1" dirty="0"/>
              <a:t>partes do mundo não puderam adotá-lo: periferia da economia mundial</a:t>
            </a:r>
            <a:r>
              <a:rPr lang="pt-BR" sz="2200" b="1" dirty="0" smtClean="0"/>
              <a:t>:</a:t>
            </a:r>
          </a:p>
          <a:p>
            <a:pPr marL="285750" indent="-285750">
              <a:buFontTx/>
              <a:buChar char="-"/>
            </a:pPr>
            <a:endParaRPr lang="pt-BR" sz="2200" dirty="0"/>
          </a:p>
          <a:p>
            <a:r>
              <a:rPr lang="pt-BR" sz="2200" b="1" dirty="0"/>
              <a:t>	- a regra na periferia foi a partir de sistemas monetários fundados na </a:t>
            </a:r>
            <a:r>
              <a:rPr lang="pt-BR" sz="2200" b="1" u="sng" dirty="0"/>
              <a:t>emissão de moeda fiduciária</a:t>
            </a:r>
            <a:r>
              <a:rPr lang="pt-BR" sz="2200" b="1" dirty="0"/>
              <a:t>, moeda sujeita a amplas flutuações em seu valor (fora do padrão de taxa de câmbio fixa</a:t>
            </a:r>
            <a:r>
              <a:rPr lang="pt-BR" sz="2200" b="1" dirty="0" smtClean="0"/>
              <a:t>).</a:t>
            </a:r>
          </a:p>
          <a:p>
            <a:endParaRPr lang="pt-BR" sz="2200" dirty="0"/>
          </a:p>
          <a:p>
            <a:pPr marL="285750" indent="-285750">
              <a:buFontTx/>
              <a:buChar char="-"/>
            </a:pPr>
            <a:r>
              <a:rPr lang="pt-BR" sz="2200" b="1" dirty="0" smtClean="0"/>
              <a:t>A </a:t>
            </a:r>
            <a:r>
              <a:rPr lang="pt-BR" sz="2200" b="1" dirty="0"/>
              <a:t>Primeira Guerra Mundial levou a </a:t>
            </a:r>
            <a:r>
              <a:rPr lang="pt-BR" sz="2200" b="1" u="sng" dirty="0"/>
              <a:t>inconversibilidade</a:t>
            </a:r>
            <a:r>
              <a:rPr lang="pt-BR" sz="2200" b="1" dirty="0"/>
              <a:t> de quase todas as moedas vinculadas ao </a:t>
            </a:r>
            <a:r>
              <a:rPr lang="pt-BR" sz="2200" b="1" u="sng" dirty="0"/>
              <a:t>padrão-ouro</a:t>
            </a:r>
            <a:r>
              <a:rPr lang="pt-BR" sz="2200" b="1" u="sng" dirty="0" smtClean="0"/>
              <a:t>.</a:t>
            </a:r>
          </a:p>
          <a:p>
            <a:pPr marL="285750" indent="-285750">
              <a:buFontTx/>
              <a:buChar char="-"/>
            </a:pPr>
            <a:endParaRPr lang="pt-BR" sz="2200" dirty="0"/>
          </a:p>
          <a:p>
            <a:r>
              <a:rPr lang="pt-BR" sz="2200" b="1" dirty="0"/>
              <a:t>- A necessidade de recursos para os governos levou a emissões de moeda (papel-moeda) em grande volume.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9387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476672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A GRÃ-BRETANHA E A ECONOMIA MUNDIAL</a:t>
            </a:r>
          </a:p>
          <a:p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Por ser o 1º país a passar pela Revolução Industrial, a Grã-Bretanha assumiu uma posição impar na economia mundial no século XIX.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1850: 2/3 da produção mundial  de carvão; ½ do ferro; 5/7 da produção de aço; ½ de tecidos de algodão; e, 2/5 produtos metalúrgicos.</a:t>
            </a:r>
          </a:p>
          <a:p>
            <a:endParaRPr lang="pt-BR" sz="2400" dirty="0" smtClean="0"/>
          </a:p>
          <a:p>
            <a:r>
              <a:rPr lang="pt-BR" sz="2400" dirty="0" smtClean="0"/>
              <a:t>- Os outros países menos desenvolvidos tinham na Grã-Bretanha o mercado para escoamento da sua produção primária, além de importarem os manufaturados.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663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476673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dirty="0" smtClean="0"/>
              <a:t>A partir de 1870 o quadro modificou-se: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r>
              <a:rPr lang="pt-BR" sz="2400" dirty="0" smtClean="0"/>
              <a:t>	- o desenvolvimento industrial dos retardatários – ex.: Alemanha, EUA – transformou o interesse comercial pré-existente em rivalidade.</a:t>
            </a:r>
          </a:p>
          <a:p>
            <a:endParaRPr lang="pt-BR" sz="2400" dirty="0" smtClean="0"/>
          </a:p>
          <a:p>
            <a:r>
              <a:rPr lang="pt-BR" sz="2400" dirty="0" smtClean="0"/>
              <a:t>	- redirecionamento do comércio britânico (em 1820, 60% das exportações de tecidos de algodão se dirigiam à Europa e EUA, em 1880 reduziu para 10% e, em 1900 7%).</a:t>
            </a:r>
          </a:p>
          <a:p>
            <a:endParaRPr lang="pt-BR" sz="2400" dirty="0" smtClean="0"/>
          </a:p>
          <a:p>
            <a:r>
              <a:rPr lang="pt-BR" sz="2400" dirty="0" smtClean="0"/>
              <a:t>	- em 1900, o “mundo subdesenvolvido” (América Latina e Índia) absorvia 86% das exportações britânicas de tecidos de algodão.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666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028343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	</a:t>
            </a:r>
            <a:r>
              <a:rPr lang="pt-BR" sz="2400" dirty="0" smtClean="0"/>
              <a:t>- Déficit da Balança Comercial britânica – dependia da importação das maior parte das matérias-primas (inclusive algodão). – o valor das importações superou sistematicamente o das exportações.</a:t>
            </a:r>
          </a:p>
          <a:p>
            <a:r>
              <a:rPr lang="pt-BR" sz="2400" dirty="0" smtClean="0"/>
              <a:t>	- A Grã-Bretanha passou a contar – concomitantemente – com outras receitas das relações internacionais: serviços como fretes e seguros, investimentos externos (empréstimos a governos estrangeiros e empresas privadas de estradas de ferro).</a:t>
            </a:r>
          </a:p>
          <a:p>
            <a:r>
              <a:rPr lang="pt-BR" sz="2400" dirty="0" smtClean="0"/>
              <a:t>	- Essa indústria britânica que dependia de importações induziu a permanência do livre comércio numa época de protecionismo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39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60648"/>
            <a:ext cx="74888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dirty="0" smtClean="0"/>
              <a:t>Por que a indústria britânica titubeava?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r>
              <a:rPr lang="pt-BR" sz="2400" dirty="0" smtClean="0"/>
              <a:t>	- A Segunda Revolução Industrial: maior conhecimento científico - eletricidade, química, ótica; sistema fabril – produção de máquinas (antes artesanais); administração científica; aumento dos monopólios, oligopólios, trustes e cartéis. – Condições surgidas na Inglaterra, mas implementados em outros países (Alemanha).</a:t>
            </a:r>
          </a:p>
          <a:p>
            <a:endParaRPr lang="pt-BR" sz="2400" dirty="0" smtClean="0"/>
          </a:p>
          <a:p>
            <a:r>
              <a:rPr lang="pt-BR" sz="2400" dirty="0" smtClean="0"/>
              <a:t>	- Educação britânica – camadas ricas pautadas por ideais aristocráticos e humanísticos e pouco voltada ao ensino e à pesquisa técnica. “Alcançado um certo grau de riqueza pela atividade industrial os empresários passaram a aspirar a ascensão social que os inserisse nos meios aristocráticos.”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1952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692696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	- Diferenças entre o ensino técnico e universitário: </a:t>
            </a:r>
          </a:p>
          <a:p>
            <a:r>
              <a:rPr lang="pt-BR" sz="2400" dirty="0" smtClean="0"/>
              <a:t>- Grã-Bretanha 9.000 estudantes / Alemanha 60.000;</a:t>
            </a:r>
          </a:p>
          <a:p>
            <a:r>
              <a:rPr lang="pt-BR" sz="2400" dirty="0" smtClean="0"/>
              <a:t>- Grã-Bretanha formava 350 estudantes “em todos os ramos da ciência, tecnologia e matemática” / Alemanha formava 3.000 por ano. </a:t>
            </a:r>
          </a:p>
          <a:p>
            <a:r>
              <a:rPr lang="pt-BR" sz="2400" dirty="0" smtClean="0"/>
              <a:t>	- Ônus do pioneirismo: </a:t>
            </a:r>
          </a:p>
          <a:p>
            <a:r>
              <a:rPr lang="pt-BR" sz="2400" dirty="0" smtClean="0"/>
              <a:t>	- A “velha” indústria ainda era lucrativa; o custo de investir em novas tecnologias era elevado (pelo risco que envolvia – e competição).</a:t>
            </a:r>
          </a:p>
          <a:p>
            <a:r>
              <a:rPr lang="pt-BR" sz="2400" dirty="0" smtClean="0"/>
              <a:t>	- A necessidade de fusão de capitais x conflitos entre os empresários.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8840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88640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O SISTEMA MONETÁRIO INTERNACIONAL: PADRÃO-OURO</a:t>
            </a:r>
          </a:p>
          <a:p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A noção de que o padrão-ouro foi durante longo tempo o fundamento do sistema monetário internacional NÃO corresponde à realidade.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Somente nas décadas de 1870 e 1914 é possível identificar a adesão das principais nações ao padrão-ouro.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285750" indent="-285750">
              <a:buFontTx/>
              <a:buChar char="-"/>
            </a:pPr>
            <a:r>
              <a:rPr lang="pt-BR" sz="2400" dirty="0" smtClean="0"/>
              <a:t>Muitas vezes os nomes das moedas correspondiam ao peso do metal contido em uma unidade monetária – caso da libra (moeda inglesa) = </a:t>
            </a:r>
          </a:p>
          <a:p>
            <a:pPr marL="285750" indent="-285750">
              <a:buFontTx/>
              <a:buChar char="-"/>
            </a:pPr>
            <a:endParaRPr lang="pt-BR" sz="2400" dirty="0" smtClean="0"/>
          </a:p>
          <a:p>
            <a:r>
              <a:rPr lang="pt-BR" sz="2400" dirty="0" smtClean="0"/>
              <a:t>Unidade de medida de peso: 1 libra = 453,49 gramas.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6777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548680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b="1" dirty="0" smtClean="0"/>
              <a:t>No </a:t>
            </a:r>
            <a:r>
              <a:rPr lang="pt-BR" b="1" dirty="0"/>
              <a:t>século XIX foi comum a prática do </a:t>
            </a:r>
            <a:r>
              <a:rPr lang="pt-BR" b="1" i="1" u="sng" dirty="0" err="1"/>
              <a:t>bimetalismo</a:t>
            </a:r>
            <a:r>
              <a:rPr lang="pt-BR" b="1" dirty="0"/>
              <a:t> </a:t>
            </a:r>
            <a:r>
              <a:rPr lang="pt-BR" b="1" dirty="0" smtClean="0"/>
              <a:t>: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r>
              <a:rPr lang="pt-BR" b="1" dirty="0"/>
              <a:t>	- França – vigorava a relação, em peso: </a:t>
            </a:r>
            <a:endParaRPr lang="pt-BR" b="1" dirty="0" smtClean="0"/>
          </a:p>
          <a:p>
            <a:endParaRPr lang="pt-BR" dirty="0"/>
          </a:p>
          <a:p>
            <a:r>
              <a:rPr lang="pt-BR" b="1" dirty="0" smtClean="0"/>
              <a:t>	-</a:t>
            </a:r>
            <a:r>
              <a:rPr lang="pt-BR" b="1" dirty="0"/>
              <a:t>15,5 gramas de prata para 1 grama de ouro</a:t>
            </a:r>
            <a:r>
              <a:rPr lang="pt-BR" b="1" dirty="0" smtClean="0"/>
              <a:t>.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b="1" dirty="0" smtClean="0"/>
              <a:t>Alguns </a:t>
            </a:r>
            <a:r>
              <a:rPr lang="pt-BR" b="1" dirty="0"/>
              <a:t>países adotavam apenas a prata: Alemanha, Império Austro-Húngaro, Rússia, extremo oriente</a:t>
            </a:r>
            <a:r>
              <a:rPr lang="pt-BR" b="1" dirty="0" smtClean="0"/>
              <a:t>.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r>
              <a:rPr lang="pt-BR" b="1" dirty="0"/>
              <a:t>- </a:t>
            </a:r>
            <a:r>
              <a:rPr lang="pt-BR" b="1" u="sng" dirty="0"/>
              <a:t>O </a:t>
            </a:r>
            <a:r>
              <a:rPr lang="pt-BR" b="1" u="sng" dirty="0" err="1"/>
              <a:t>bimetalismo</a:t>
            </a:r>
            <a:r>
              <a:rPr lang="pt-BR" b="1" u="sng" dirty="0"/>
              <a:t> oferecia dificuldades para gestão</a:t>
            </a:r>
            <a:r>
              <a:rPr lang="pt-BR" b="1" dirty="0"/>
              <a:t>:</a:t>
            </a:r>
            <a:endParaRPr lang="pt-BR" dirty="0"/>
          </a:p>
          <a:p>
            <a:r>
              <a:rPr lang="pt-BR" b="1" dirty="0"/>
              <a:t>	- mudança que um país promovesse no grau de pureza da moeda (quantidade efetiva de metal na unidade monetária) provocava a expulsão da moeda de um país para outro.</a:t>
            </a:r>
            <a:endParaRPr lang="pt-BR" dirty="0"/>
          </a:p>
          <a:p>
            <a:r>
              <a:rPr lang="pt-BR" b="1" dirty="0"/>
              <a:t>	- em </a:t>
            </a:r>
            <a:r>
              <a:rPr lang="pt-BR" b="1" u="sng" dirty="0"/>
              <a:t>1865 </a:t>
            </a:r>
            <a:r>
              <a:rPr lang="pt-BR" b="1" dirty="0"/>
              <a:t>foi formada a </a:t>
            </a:r>
            <a:r>
              <a:rPr lang="pt-BR" b="1" u="sng" dirty="0"/>
              <a:t>União Monetária Latina</a:t>
            </a:r>
            <a:r>
              <a:rPr lang="pt-BR" b="1" dirty="0"/>
              <a:t> (?) – França, Bélgica, Itália, Suíça e Grécia). Guerra franco-prussiana – </a:t>
            </a:r>
            <a:r>
              <a:rPr lang="pt-BR" b="1" u="sng" dirty="0"/>
              <a:t>1870-1871 – suspensão da conversibilidade</a:t>
            </a:r>
            <a:r>
              <a:rPr lang="pt-BR" b="1" dirty="0"/>
              <a:t> colocando em questão o </a:t>
            </a:r>
            <a:r>
              <a:rPr lang="pt-BR" b="1" dirty="0" err="1"/>
              <a:t>bimetalismo</a:t>
            </a:r>
            <a:r>
              <a:rPr lang="pt-BR" b="1" dirty="0"/>
              <a:t>. </a:t>
            </a:r>
            <a:endParaRPr lang="pt-BR" dirty="0"/>
          </a:p>
          <a:p>
            <a:r>
              <a:rPr lang="pt-BR" b="1" dirty="0"/>
              <a:t>- Importância da Grã-Bretanha no comércio internacional – razão para outros países adotarem o </a:t>
            </a:r>
            <a:r>
              <a:rPr lang="pt-BR" b="1" u="sng" dirty="0"/>
              <a:t>padrão-ouro:</a:t>
            </a:r>
            <a:endParaRPr lang="pt-BR" dirty="0"/>
          </a:p>
          <a:p>
            <a:r>
              <a:rPr lang="pt-BR" b="1" dirty="0"/>
              <a:t>	- ex.: O Império alemão logo após a constituição – 1870 – aboliu a cunhagem de prata e adotou o ouro como base da nova moeda: o marco.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58847"/>
            <a:ext cx="79928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000" b="1" u="sng" dirty="0" smtClean="0"/>
              <a:t>Definir </a:t>
            </a:r>
            <a:r>
              <a:rPr lang="pt-BR" sz="2000" b="1" u="sng" dirty="0"/>
              <a:t>o “padrão-ouro</a:t>
            </a:r>
            <a:r>
              <a:rPr lang="pt-BR" sz="2000" b="1" u="sng" dirty="0" smtClean="0"/>
              <a:t>”:</a:t>
            </a:r>
          </a:p>
          <a:p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b="1" dirty="0" smtClean="0"/>
              <a:t>A </a:t>
            </a:r>
            <a:r>
              <a:rPr lang="pt-BR" sz="2000" b="1" dirty="0"/>
              <a:t>unidade monetária de um Estado Nacional é definida em termos da quantidade de ouro que ela contém</a:t>
            </a:r>
            <a:r>
              <a:rPr lang="pt-BR" sz="2000" b="1" dirty="0" smtClean="0"/>
              <a:t>: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r>
              <a:rPr lang="pt-BR" sz="2000" b="1" dirty="0"/>
              <a:t>	Ex.: Grã-Bretanha – antes de 1914:</a:t>
            </a:r>
            <a:endParaRPr lang="pt-BR" sz="2000" dirty="0"/>
          </a:p>
          <a:p>
            <a:r>
              <a:rPr lang="pt-BR" sz="2000" b="1" dirty="0" smtClean="0"/>
              <a:t>- </a:t>
            </a:r>
            <a:r>
              <a:rPr lang="pt-BR" sz="2000" b="1" dirty="0"/>
              <a:t>libra ouro: 113,0016 grãos de ouro (cada grão: 0,0648 g</a:t>
            </a:r>
            <a:r>
              <a:rPr lang="pt-BR" sz="2000" b="1" dirty="0" smtClean="0"/>
              <a:t>.)</a:t>
            </a:r>
          </a:p>
          <a:p>
            <a:endParaRPr lang="pt-BR" sz="2000" dirty="0"/>
          </a:p>
          <a:p>
            <a:r>
              <a:rPr lang="pt-BR" sz="2000" b="1" dirty="0"/>
              <a:t>	- uma parte da moeda em circulação poderia ser de moedas de ouro;</a:t>
            </a:r>
            <a:endParaRPr lang="pt-BR" sz="2000" dirty="0"/>
          </a:p>
          <a:p>
            <a:r>
              <a:rPr lang="pt-BR" sz="2000" b="1" dirty="0"/>
              <a:t>	- o essencial é que a autoridade monetária garantisse a </a:t>
            </a:r>
            <a:r>
              <a:rPr lang="pt-BR" sz="2000" b="1" i="1" dirty="0"/>
              <a:t>conversibilidade</a:t>
            </a:r>
            <a:r>
              <a:rPr lang="pt-BR" sz="2000" b="1" dirty="0"/>
              <a:t> do </a:t>
            </a:r>
            <a:r>
              <a:rPr lang="pt-BR" sz="2000" b="1" i="1" dirty="0"/>
              <a:t>papel-moeda</a:t>
            </a:r>
            <a:r>
              <a:rPr lang="pt-BR" sz="2000" b="1" dirty="0"/>
              <a:t> em circulação por ouro (uma nota de libras correspondia a uma quantidade de ouro</a:t>
            </a:r>
            <a:r>
              <a:rPr lang="pt-BR" sz="2000" b="1" dirty="0" smtClean="0"/>
              <a:t>).</a:t>
            </a:r>
          </a:p>
          <a:p>
            <a:endParaRPr lang="pt-BR" sz="2000" dirty="0"/>
          </a:p>
          <a:p>
            <a:r>
              <a:rPr lang="pt-BR" sz="2000" b="1" dirty="0"/>
              <a:t>	- autoridade monetária deveria manter uma </a:t>
            </a:r>
            <a:r>
              <a:rPr lang="pt-BR" sz="2000" b="1" i="1" dirty="0"/>
              <a:t>reserva em ouro</a:t>
            </a:r>
            <a:r>
              <a:rPr lang="pt-BR" sz="2000" b="1" dirty="0"/>
              <a:t> “suficiente” para conversão do papel-moeda. </a:t>
            </a:r>
            <a:endParaRPr lang="pt-BR" sz="2000" b="1" dirty="0" smtClean="0"/>
          </a:p>
          <a:p>
            <a:endParaRPr lang="pt-BR" sz="2000" dirty="0"/>
          </a:p>
          <a:p>
            <a:r>
              <a:rPr lang="pt-BR" sz="2000" b="1" dirty="0"/>
              <a:t>	- mais do que a </a:t>
            </a:r>
            <a:r>
              <a:rPr lang="pt-BR" sz="2000" b="1" u="sng" dirty="0"/>
              <a:t>reserva em ouro</a:t>
            </a:r>
            <a:r>
              <a:rPr lang="pt-BR" sz="2000" b="1" dirty="0"/>
              <a:t>, o </a:t>
            </a:r>
            <a:r>
              <a:rPr lang="pt-BR" sz="2000" b="1" u="sng" dirty="0"/>
              <a:t>padrão-ouro</a:t>
            </a:r>
            <a:r>
              <a:rPr lang="pt-BR" sz="2000" b="1" dirty="0"/>
              <a:t> era garantido pela confiança do público de que a conversão seria realizada</a:t>
            </a:r>
            <a:r>
              <a:rPr lang="pt-BR" b="1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607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162</TotalTime>
  <Words>497</Words>
  <Application>Microsoft Office PowerPoint</Application>
  <PresentationFormat>Apresentação na tela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Essencial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Lelio Luiz De Oliveira</dc:creator>
  <cp:lastModifiedBy>Lelio Luiz De Oliveira</cp:lastModifiedBy>
  <cp:revision>6</cp:revision>
  <dcterms:created xsi:type="dcterms:W3CDTF">2015-03-04T20:34:20Z</dcterms:created>
  <dcterms:modified xsi:type="dcterms:W3CDTF">2015-03-04T23:16:51Z</dcterms:modified>
</cp:coreProperties>
</file>