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67" r:id="rId4"/>
    <p:sldId id="275" r:id="rId5"/>
    <p:sldId id="264" r:id="rId6"/>
    <p:sldId id="271" r:id="rId7"/>
    <p:sldId id="277" r:id="rId8"/>
    <p:sldId id="272" r:id="rId9"/>
    <p:sldId id="265" r:id="rId10"/>
    <p:sldId id="276" r:id="rId11"/>
    <p:sldId id="270" r:id="rId12"/>
    <p:sldId id="269" r:id="rId13"/>
    <p:sldId id="260" r:id="rId14"/>
    <p:sldId id="266" r:id="rId15"/>
    <p:sldId id="278" r:id="rId16"/>
    <p:sldId id="258" r:id="rId17"/>
    <p:sldId id="268" r:id="rId18"/>
    <p:sldId id="273" r:id="rId19"/>
    <p:sldId id="259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  <p:extLst>
    <p:ext uri="{521415D9-36F7-43E2-AB2F-B90AF26B5E84}">
      <p14:sectionLst xmlns:p14="http://schemas.microsoft.com/office/powerpoint/2010/main">
        <p14:section name="Default Section" id="{48B22D7C-3DCD-4548-B666-ED9A5ADC7080}">
          <p14:sldIdLst>
            <p14:sldId id="256"/>
            <p14:sldId id="257"/>
            <p14:sldId id="267"/>
            <p14:sldId id="275"/>
            <p14:sldId id="264"/>
            <p14:sldId id="271"/>
            <p14:sldId id="277"/>
            <p14:sldId id="272"/>
            <p14:sldId id="265"/>
            <p14:sldId id="276"/>
            <p14:sldId id="270"/>
            <p14:sldId id="269"/>
            <p14:sldId id="260"/>
            <p14:sldId id="266"/>
            <p14:sldId id="278"/>
            <p14:sldId id="258"/>
            <p14:sldId id="268"/>
            <p14:sldId id="273"/>
            <p14:sldId id="259"/>
          </p14:sldIdLst>
        </p14:section>
        <p14:section name="Untitled Section" id="{553A526C-4BED-104E-B60D-3E38503DD796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9193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97"/>
    <p:restoredTop sz="94620"/>
  </p:normalViewPr>
  <p:slideViewPr>
    <p:cSldViewPr snapToGrid="0" snapToObjects="1">
      <p:cViewPr varScale="1">
        <p:scale>
          <a:sx n="72" d="100"/>
          <a:sy n="72" d="100"/>
        </p:scale>
        <p:origin x="1656" y="2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278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85A544D-8ED1-3F40-88BC-EC67712B83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5D3283-A251-494A-908C-740D084E37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F7F9F-2E54-8446-AB2E-1A168952E1ED}" type="datetimeFigureOut">
              <a:rPr lang="en-US" smtClean="0"/>
              <a:t>5/15/19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87B1D2-1B7E-184C-919A-60A635F0D1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6A027E-B9A5-F24C-A32D-089BE4A6E1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795C1D-7086-584F-AD77-7DABF6C83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75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36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64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287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68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68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  <a:lvl2pPr marL="777875" indent="-333375" algn="ctr">
              <a:spcBef>
                <a:spcPts val="0"/>
              </a:spcBef>
              <a:defRPr sz="2400" i="1"/>
            </a:lvl2pPr>
            <a:lvl3pPr marL="1222375" indent="-333375" algn="ctr">
              <a:spcBef>
                <a:spcPts val="0"/>
              </a:spcBef>
              <a:defRPr sz="2400" i="1"/>
            </a:lvl3pPr>
            <a:lvl4pPr marL="1666875" indent="-333375" algn="ctr">
              <a:spcBef>
                <a:spcPts val="0"/>
              </a:spcBef>
              <a:defRPr sz="2400" i="1"/>
            </a:lvl4pPr>
            <a:lvl5pPr marL="2111375" indent="-333375" algn="ctr">
              <a:spcBef>
                <a:spcPts val="0"/>
              </a:spcBef>
              <a:defRPr sz="24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1270000" y="4267112"/>
            <a:ext cx="10464800" cy="609777"/>
          </a:xfrm>
          <a:prstGeom prst="rect">
            <a:avLst/>
          </a:prstGeom>
        </p:spPr>
        <p:txBody>
          <a:bodyPr/>
          <a:lstStyle/>
          <a:p>
            <a:pPr marL="0" indent="0" algn="ctr" defTabSz="572516">
              <a:spcBef>
                <a:spcPts val="0"/>
              </a:spcBef>
              <a:buSzTx/>
              <a:buNone/>
              <a:defRPr sz="3332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DE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7543" y="8882097"/>
            <a:ext cx="397019" cy="389268"/>
          </a:xfrm>
          <a:prstGeom prst="rect">
            <a:avLst/>
          </a:prstGeom>
        </p:spPr>
        <p:txBody>
          <a:bodyPr lIns="65022" tIns="65022" rIns="65022" bIns="65022"/>
          <a:lstStyle>
            <a:lvl1pPr algn="r" defTabSz="1300480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revistapesquisa.fapesp.br/2012/02/26/biorrefinarias-do-futuro/" TargetMode="Externa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rasilescola.uol.com.br/geografia/a-crise-do-petroleo.ht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j.1567-1364.2008.00428.x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revistapesquisa.fapesp.br/2012/10/11/entre-acucares-e-genes/" TargetMode="External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Instituto de Ciências Biomédicas USP"/>
          <p:cNvSpPr txBox="1">
            <a:spLocks noGrp="1"/>
          </p:cNvSpPr>
          <p:nvPr>
            <p:ph type="title"/>
          </p:nvPr>
        </p:nvSpPr>
        <p:spPr>
          <a:xfrm>
            <a:off x="622298" y="38098"/>
            <a:ext cx="4898483" cy="1576837"/>
          </a:xfrm>
          <a:prstGeom prst="rect">
            <a:avLst/>
          </a:prstGeom>
        </p:spPr>
        <p:txBody>
          <a:bodyPr/>
          <a:lstStyle>
            <a:lvl1pPr defTabSz="286258">
              <a:defRPr sz="3900"/>
            </a:lvl1pPr>
          </a:lstStyle>
          <a:p>
            <a:r>
              <a:rPr dirty="0"/>
              <a:t>Instituto de </a:t>
            </a:r>
            <a:r>
              <a:rPr dirty="0" err="1"/>
              <a:t>Ciências</a:t>
            </a:r>
            <a:r>
              <a:t> </a:t>
            </a:r>
            <a:r>
              <a:rPr err="1"/>
              <a:t>Biomédicas</a:t>
            </a:r>
            <a:r>
              <a:t> USP</a:t>
            </a:r>
          </a:p>
        </p:txBody>
      </p:sp>
      <p:sp>
        <p:nvSpPr>
          <p:cNvPr id="136" name="BMM0180"/>
          <p:cNvSpPr txBox="1">
            <a:spLocks noGrp="1"/>
          </p:cNvSpPr>
          <p:nvPr>
            <p:ph type="body" sz="quarter" idx="1"/>
          </p:nvPr>
        </p:nvSpPr>
        <p:spPr>
          <a:xfrm>
            <a:off x="723900" y="1639316"/>
            <a:ext cx="10464800" cy="772173"/>
          </a:xfrm>
          <a:prstGeom prst="rect">
            <a:avLst/>
          </a:prstGeom>
          <a:solidFill>
            <a:srgbClr val="E3FFFF"/>
          </a:solidFill>
        </p:spPr>
        <p:txBody>
          <a:bodyPr/>
          <a:lstStyle/>
          <a:p>
            <a:r>
              <a:t>BMM0180</a:t>
            </a:r>
          </a:p>
        </p:txBody>
      </p:sp>
      <p:sp>
        <p:nvSpPr>
          <p:cNvPr id="137" name="4.2. Indústria Química:…"/>
          <p:cNvSpPr txBox="1"/>
          <p:nvPr/>
        </p:nvSpPr>
        <p:spPr>
          <a:xfrm>
            <a:off x="723900" y="2224245"/>
            <a:ext cx="10679206" cy="7258397"/>
          </a:xfrm>
          <a:prstGeom prst="rect">
            <a:avLst/>
          </a:prstGeom>
          <a:solidFill>
            <a:srgbClr val="F9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49580">
              <a:spcBef>
                <a:spcPts val="400"/>
              </a:spcBef>
              <a:defRPr sz="18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pt-BR" sz="2500" b="1" dirty="0">
                <a:uFill>
                  <a:solidFill>
                    <a:srgbClr val="FF26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16</a:t>
            </a:r>
            <a:r>
              <a:rPr sz="2500" b="1" dirty="0">
                <a:uFill>
                  <a:solidFill>
                    <a:srgbClr val="FF26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/05	</a:t>
            </a:r>
          </a:p>
          <a:p>
            <a:pPr algn="l" defTabSz="457200">
              <a:defRPr sz="1700" b="1">
                <a:solidFill>
                  <a:srgbClr val="393939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lang="pt-BR" sz="2500" dirty="0"/>
          </a:p>
          <a:p>
            <a:pPr algn="l" defTabSz="457200">
              <a:defRPr sz="1700" b="1">
                <a:solidFill>
                  <a:srgbClr val="393939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pt-BR" sz="2500" dirty="0"/>
              <a:t>Aula Teórica:</a:t>
            </a:r>
          </a:p>
          <a:p>
            <a:pPr algn="l" defTabSz="457200">
              <a:defRPr sz="1700" b="1">
                <a:solidFill>
                  <a:srgbClr val="393939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2500" dirty="0" err="1"/>
              <a:t>Emprego</a:t>
            </a:r>
            <a:r>
              <a:rPr sz="2500" dirty="0"/>
              <a:t> de </a:t>
            </a:r>
            <a:r>
              <a:rPr sz="2500" dirty="0" err="1"/>
              <a:t>Microrganismos</a:t>
            </a:r>
            <a:r>
              <a:rPr sz="2500" dirty="0"/>
              <a:t> </a:t>
            </a:r>
            <a:r>
              <a:rPr sz="2500" dirty="0" err="1"/>
              <a:t>na</a:t>
            </a:r>
            <a:r>
              <a:rPr sz="2500" dirty="0"/>
              <a:t> </a:t>
            </a:r>
            <a:r>
              <a:rPr lang="pt-BR" sz="2500" dirty="0"/>
              <a:t>Produção de Energia – </a:t>
            </a:r>
            <a:r>
              <a:rPr lang="pt-BR" sz="2500" dirty="0">
                <a:solidFill>
                  <a:srgbClr val="0432FF"/>
                </a:solidFill>
              </a:rPr>
              <a:t>Biocombustíveis e Energia Elétrica</a:t>
            </a:r>
            <a:r>
              <a:rPr sz="2500" dirty="0"/>
              <a:t>:</a:t>
            </a:r>
          </a:p>
          <a:p>
            <a:pPr marL="457200" indent="-457200" algn="l" defTabSz="449580">
              <a:spcBef>
                <a:spcPts val="400"/>
              </a:spcBef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sz="2500" b="1" dirty="0">
              <a:solidFill>
                <a:srgbClr val="393939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457200" indent="-457200" algn="l" defTabSz="449580">
              <a:spcBef>
                <a:spcPts val="400"/>
              </a:spcBef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2500" b="1" dirty="0">
                <a:uFill>
                  <a:solidFill>
                    <a:srgbClr val="000000"/>
                  </a:solidFill>
                </a:uFill>
              </a:rPr>
              <a:t>A)</a:t>
            </a:r>
            <a:r>
              <a:rPr sz="250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pt-BR" sz="2500" b="1" dirty="0">
                <a:uFill>
                  <a:solidFill>
                    <a:srgbClr val="000000"/>
                  </a:solidFill>
                </a:uFill>
              </a:rPr>
              <a:t>Bioe</a:t>
            </a:r>
            <a:r>
              <a:rPr lang="pt-BR" sz="2500" b="1" dirty="0"/>
              <a:t>tanol </a:t>
            </a:r>
            <a:r>
              <a:rPr lang="pt-BR" sz="2500" b="1" u="sng" dirty="0"/>
              <a:t>e</a:t>
            </a:r>
            <a:r>
              <a:rPr lang="pt-BR" sz="2500" b="1" dirty="0"/>
              <a:t> Cogeração de Energia Elétrica</a:t>
            </a:r>
            <a:endParaRPr sz="2500" dirty="0"/>
          </a:p>
          <a:p>
            <a:pPr marL="457200" indent="-457200" algn="l" defTabSz="449580">
              <a:spcBef>
                <a:spcPts val="400"/>
              </a:spcBef>
              <a:defRPr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sz="2500" dirty="0"/>
          </a:p>
          <a:p>
            <a:pPr marL="457200" indent="-457200" algn="l" defTabSz="449580">
              <a:spcBef>
                <a:spcPts val="400"/>
              </a:spcBef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2500" b="1" dirty="0">
                <a:uFill>
                  <a:solidFill>
                    <a:srgbClr val="000000"/>
                  </a:solidFill>
                </a:uFill>
              </a:rPr>
              <a:t>B</a:t>
            </a:r>
            <a:r>
              <a:rPr sz="2500" dirty="0">
                <a:uFill>
                  <a:solidFill>
                    <a:srgbClr val="000000"/>
                  </a:solidFill>
                </a:uFill>
              </a:rPr>
              <a:t>) </a:t>
            </a:r>
            <a:r>
              <a:rPr lang="en-US" sz="2500" b="1" dirty="0"/>
              <a:t>Biodiesel</a:t>
            </a:r>
            <a:endParaRPr lang="pt" sz="2500" b="1" dirty="0"/>
          </a:p>
          <a:p>
            <a:pPr marL="457200" indent="-457200" algn="l" defTabSz="449580">
              <a:spcBef>
                <a:spcPts val="400"/>
              </a:spcBef>
              <a:tabLst>
                <a:tab pos="88900" algn="l"/>
              </a:tabLst>
              <a:defRPr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lang="pt-BR" sz="2500" dirty="0"/>
          </a:p>
          <a:p>
            <a:pPr marL="457200" indent="-457200" algn="l" defTabSz="449580">
              <a:spcBef>
                <a:spcPts val="400"/>
              </a:spcBef>
              <a:tabLst>
                <a:tab pos="88900" algn="l"/>
              </a:tabLst>
              <a:defRPr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lang="en-US" sz="2500" dirty="0"/>
          </a:p>
          <a:p>
            <a:pPr marL="457200" indent="-457200" algn="l" defTabSz="449580">
              <a:spcBef>
                <a:spcPts val="400"/>
              </a:spcBef>
              <a:tabLst>
                <a:tab pos="88900" algn="l"/>
              </a:tabLst>
              <a:defRPr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sz="2500" dirty="0"/>
          </a:p>
          <a:p>
            <a:pPr marL="457200" indent="-457200" algn="just" defTabSz="449580">
              <a:spcBef>
                <a:spcPts val="400"/>
              </a:spcBef>
              <a:defRPr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sz="2500" dirty="0">
              <a:uFill>
                <a:solidFill>
                  <a:srgbClr val="99403D"/>
                </a:solidFill>
              </a:uFill>
            </a:endParaRPr>
          </a:p>
          <a:p>
            <a:pPr algn="l" defTabSz="449580">
              <a:spcBef>
                <a:spcPts val="400"/>
              </a:spcBef>
              <a:defRPr sz="1800" b="1">
                <a:uFill>
                  <a:solidFill>
                    <a:srgbClr val="FF26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2500" dirty="0">
                <a:uFill>
                  <a:solidFill>
                    <a:srgbClr val="FF2600"/>
                  </a:solidFill>
                </a:uFill>
              </a:rPr>
              <a:t>C)</a:t>
            </a:r>
            <a:endParaRPr sz="2500" dirty="0">
              <a:uFill>
                <a:solidFill>
                  <a:srgbClr val="FF2600"/>
                </a:solidFill>
              </a:uFill>
            </a:endParaRPr>
          </a:p>
          <a:p>
            <a:pPr algn="l" defTabSz="449580">
              <a:spcBef>
                <a:spcPts val="400"/>
              </a:spcBef>
              <a:defRPr sz="1800">
                <a:uFill>
                  <a:solidFill>
                    <a:srgbClr val="FF26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2500" b="1" dirty="0"/>
              <a:t>P7- </a:t>
            </a:r>
            <a:r>
              <a:rPr sz="2500" dirty="0" err="1"/>
              <a:t>Isolamento</a:t>
            </a:r>
            <a:r>
              <a:rPr sz="2500" dirty="0"/>
              <a:t> de </a:t>
            </a:r>
            <a:r>
              <a:rPr sz="2500" dirty="0" err="1"/>
              <a:t>bacteriófagos</a:t>
            </a:r>
            <a:endParaRPr lang="pt-BR" sz="2500" dirty="0"/>
          </a:p>
          <a:p>
            <a:pPr algn="l" defTabSz="449580">
              <a:spcBef>
                <a:spcPts val="400"/>
              </a:spcBef>
              <a:defRPr sz="1800">
                <a:uFill>
                  <a:solidFill>
                    <a:srgbClr val="FF26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" sz="2500" dirty="0">
                <a:uFill>
                  <a:solidFill>
                    <a:srgbClr val="99403D"/>
                  </a:solidFill>
                </a:uFill>
              </a:rPr>
              <a:t>Os vírus e a biotecnologia - FAGOTERAPIA</a:t>
            </a:r>
            <a:endParaRPr lang="en-US" sz="2500" dirty="0"/>
          </a:p>
          <a:p>
            <a:pPr algn="l" defTabSz="449580">
              <a:spcBef>
                <a:spcPts val="400"/>
              </a:spcBef>
              <a:defRPr sz="1800">
                <a:uFill>
                  <a:solidFill>
                    <a:srgbClr val="FF26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" sz="2500" dirty="0"/>
              <a:t>(Convidada: </a:t>
            </a:r>
            <a:r>
              <a:rPr lang="pt" sz="2500" b="1" dirty="0">
                <a:solidFill>
                  <a:srgbClr val="7030A0"/>
                </a:solidFill>
              </a:rPr>
              <a:t>Anna</a:t>
            </a:r>
            <a:r>
              <a:rPr lang="pt" sz="2500" dirty="0">
                <a:solidFill>
                  <a:srgbClr val="7030A0"/>
                </a:solidFill>
              </a:rPr>
              <a:t> </a:t>
            </a:r>
            <a:r>
              <a:rPr lang="pt" sz="2500" b="1" dirty="0">
                <a:solidFill>
                  <a:srgbClr val="7030A0"/>
                </a:solidFill>
              </a:rPr>
              <a:t>Melo</a:t>
            </a:r>
            <a:r>
              <a:rPr lang="pt" sz="2500" dirty="0"/>
              <a:t>)</a:t>
            </a:r>
          </a:p>
        </p:txBody>
      </p:sp>
      <p:pic>
        <p:nvPicPr>
          <p:cNvPr id="138" name="page1image19835664.jpg" descr="page1image1983566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02787" y="94471"/>
            <a:ext cx="3497692" cy="2325966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Text"/>
          <p:cNvSpPr txBox="1"/>
          <p:nvPr/>
        </p:nvSpPr>
        <p:spPr>
          <a:xfrm>
            <a:off x="5162550" y="-2491741"/>
            <a:ext cx="152400" cy="42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AD3F23-59EA-DB41-826D-2956847DE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7894" y="3956334"/>
            <a:ext cx="3464485" cy="259617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8074E5-1C2C-314F-8FC0-5410B7757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304800"/>
            <a:ext cx="12192000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711224-2268-D341-9F33-BE507D935A96}"/>
              </a:ext>
            </a:extLst>
          </p:cNvPr>
          <p:cNvSpPr txBox="1"/>
          <p:nvPr/>
        </p:nvSpPr>
        <p:spPr>
          <a:xfrm>
            <a:off x="5253316" y="6518089"/>
            <a:ext cx="2061883" cy="26879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rgbClr val="7030A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400" b="0" i="0" u="none" strike="noStrike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PROBLEMA:</a:t>
            </a:r>
            <a:endParaRPr lang="pt-BR" dirty="0">
              <a:solidFill>
                <a:schemeClr val="accent5"/>
              </a:solidFill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400" b="0" i="0" u="none" strike="noStrike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Não </a:t>
            </a:r>
            <a:r>
              <a:rPr lang="pt-BR" dirty="0">
                <a:solidFill>
                  <a:schemeClr val="accent5"/>
                </a:solidFill>
              </a:rPr>
              <a:t>há ainda  tecnologia para conseguir realizar a fermentação </a:t>
            </a:r>
            <a:r>
              <a:rPr kumimoji="0" lang="pt-BR" sz="2400" b="0" i="0" u="none" strike="noStrike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552844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614C60-F3C1-AF4F-B862-81BD23C6C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669" y="1332456"/>
            <a:ext cx="9127909" cy="67116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43DC64-FE5D-5B40-9877-899E8FA39213}"/>
              </a:ext>
            </a:extLst>
          </p:cNvPr>
          <p:cNvSpPr txBox="1"/>
          <p:nvPr/>
        </p:nvSpPr>
        <p:spPr>
          <a:xfrm>
            <a:off x="2673723" y="8867193"/>
            <a:ext cx="5443071" cy="471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Linhagens selecionadas de levedura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BEDCD7-7009-7947-9803-652418562B94}"/>
              </a:ext>
            </a:extLst>
          </p:cNvPr>
          <p:cNvSpPr txBox="1"/>
          <p:nvPr/>
        </p:nvSpPr>
        <p:spPr>
          <a:xfrm>
            <a:off x="5494451" y="691227"/>
            <a:ext cx="1626347" cy="471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Enzimas </a:t>
            </a:r>
          </a:p>
        </p:txBody>
      </p:sp>
      <p:sp>
        <p:nvSpPr>
          <p:cNvPr id="5" name="Curved Right Arrow 4">
            <a:extLst>
              <a:ext uri="{FF2B5EF4-FFF2-40B4-BE49-F238E27FC236}">
                <a16:creationId xmlns:a16="http://schemas.microsoft.com/office/drawing/2014/main" id="{E5D5DF13-49B2-FD42-97BA-D5A3581D4FB0}"/>
              </a:ext>
            </a:extLst>
          </p:cNvPr>
          <p:cNvSpPr/>
          <p:nvPr/>
        </p:nvSpPr>
        <p:spPr>
          <a:xfrm rot="10800000" flipH="1">
            <a:off x="3223992" y="8077403"/>
            <a:ext cx="415290" cy="756541"/>
          </a:xfrm>
          <a:prstGeom prst="curved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Curved Right Arrow 6">
            <a:extLst>
              <a:ext uri="{FF2B5EF4-FFF2-40B4-BE49-F238E27FC236}">
                <a16:creationId xmlns:a16="http://schemas.microsoft.com/office/drawing/2014/main" id="{6F280A73-6136-6946-AFBC-287657023C28}"/>
              </a:ext>
            </a:extLst>
          </p:cNvPr>
          <p:cNvSpPr/>
          <p:nvPr/>
        </p:nvSpPr>
        <p:spPr>
          <a:xfrm rot="20115715">
            <a:off x="6725660" y="1185130"/>
            <a:ext cx="570627" cy="2123057"/>
          </a:xfrm>
          <a:prstGeom prst="curvedRightArrow">
            <a:avLst>
              <a:gd name="adj1" fmla="val 0"/>
              <a:gd name="adj2" fmla="val 50000"/>
              <a:gd name="adj3" fmla="val 25000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Curved Right Arrow 7">
            <a:extLst>
              <a:ext uri="{FF2B5EF4-FFF2-40B4-BE49-F238E27FC236}">
                <a16:creationId xmlns:a16="http://schemas.microsoft.com/office/drawing/2014/main" id="{4017BA5E-4F16-E949-9A7A-3065109EA938}"/>
              </a:ext>
            </a:extLst>
          </p:cNvPr>
          <p:cNvSpPr/>
          <p:nvPr/>
        </p:nvSpPr>
        <p:spPr>
          <a:xfrm flipH="1">
            <a:off x="5936153" y="1163149"/>
            <a:ext cx="403800" cy="2123057"/>
          </a:xfrm>
          <a:prstGeom prst="curvedRightArrow">
            <a:avLst>
              <a:gd name="adj1" fmla="val 0"/>
              <a:gd name="adj2" fmla="val 50000"/>
              <a:gd name="adj3" fmla="val 25000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4873192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teriófagos">
            <a:extLst>
              <a:ext uri="{FF2B5EF4-FFF2-40B4-BE49-F238E27FC236}">
                <a16:creationId xmlns:a16="http://schemas.microsoft.com/office/drawing/2014/main" id="{044F6331-CF08-CC48-AAAA-615A07711007}"/>
              </a:ext>
            </a:extLst>
          </p:cNvPr>
          <p:cNvSpPr txBox="1"/>
          <p:nvPr/>
        </p:nvSpPr>
        <p:spPr>
          <a:xfrm>
            <a:off x="520409" y="270169"/>
            <a:ext cx="1726434" cy="533479"/>
          </a:xfrm>
          <a:prstGeom prst="rect">
            <a:avLst/>
          </a:prstGeom>
          <a:solidFill>
            <a:schemeClr val="accent3">
              <a:lumMod val="40000"/>
              <a:lumOff val="60000"/>
              <a:alpha val="73033"/>
            </a:schemeClr>
          </a:solidFill>
          <a:ln w="12700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t-BR" sz="16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IOETANOL</a:t>
            </a:r>
            <a:r>
              <a:rPr lang="pt-B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68B1C4-8EC1-D748-A355-1DB26AAC8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3134385"/>
            <a:ext cx="11430000" cy="5511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C85158-18B9-4542-9A45-BF283F7A584B}"/>
              </a:ext>
            </a:extLst>
          </p:cNvPr>
          <p:cNvSpPr/>
          <p:nvPr/>
        </p:nvSpPr>
        <p:spPr>
          <a:xfrm>
            <a:off x="-16" y="8663920"/>
            <a:ext cx="11583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http://revistapesquisa.fapesp.br/2012/02/26/biorrefinarias-do-futuro/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9492E9-EA19-0240-8977-F1D61F1612B0}"/>
              </a:ext>
            </a:extLst>
          </p:cNvPr>
          <p:cNvSpPr txBox="1"/>
          <p:nvPr/>
        </p:nvSpPr>
        <p:spPr>
          <a:xfrm>
            <a:off x="520409" y="1107415"/>
            <a:ext cx="397443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As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biorrefinarias</a:t>
            </a:r>
            <a:r>
              <a: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do </a:t>
            </a:r>
            <a:r>
              <a:rPr lang="en-US" err="1"/>
              <a:t>f</a:t>
            </a:r>
            <a:r>
              <a:rPr kumimoji="0" lang="en-US" sz="24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uturo</a:t>
            </a:r>
            <a:r>
              <a: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207315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B644ED60-EA5B-4D4D-B978-4433F05F9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921" y="1377906"/>
            <a:ext cx="9556063" cy="5015613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6F2B1F61-D201-BC40-8D0C-3F02266FE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46" y="1218164"/>
            <a:ext cx="3275107" cy="74789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en-US" sz="2000" b="1" dirty="0">
                <a:solidFill>
                  <a:schemeClr val="tx1"/>
                </a:solidFill>
                <a:latin typeface="Arial" panose="020B0604020202020204" pitchFamily="34" charset="0"/>
              </a:rPr>
              <a:t>Biorrefinaria</a:t>
            </a:r>
            <a:r>
              <a:rPr lang="pt-BR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 é uma </a:t>
            </a:r>
            <a:r>
              <a:rPr lang="pt-BR" altLang="en-US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I</a:t>
            </a:r>
            <a:r>
              <a:rPr kumimoji="0" lang="pt-BR" altLang="en-US" sz="2000" b="0" i="0" u="none" strike="noStrike" cap="none" normalizeH="0" baseline="0" dirty="0" err="1">
                <a:ln>
                  <a:noFill/>
                </a:ln>
                <a:solidFill>
                  <a:srgbClr val="003582"/>
                </a:solidFill>
                <a:effectLst/>
                <a:latin typeface="Frutiger"/>
              </a:rPr>
              <a:t>nstalação</a:t>
            </a:r>
            <a:r>
              <a:rPr kumimoji="0" lang="pt-BR" altLang="en-US" sz="2000" b="0" i="0" u="none" strike="noStrike" cap="none" normalizeH="0" baseline="0" dirty="0">
                <a:ln>
                  <a:noFill/>
                </a:ln>
                <a:solidFill>
                  <a:srgbClr val="003582"/>
                </a:solidFill>
                <a:effectLst/>
                <a:latin typeface="Frutiger"/>
              </a:rPr>
              <a:t> que integra processos de </a:t>
            </a:r>
            <a:r>
              <a:rPr kumimoji="0" lang="pt-BR" altLang="en-US" sz="2000" b="1" u="none" strike="noStrike" cap="none" normalizeH="0" dirty="0" err="1">
                <a:ln>
                  <a:noFill/>
                </a:ln>
                <a:solidFill>
                  <a:srgbClr val="003582"/>
                </a:solidFill>
                <a:effectLst/>
                <a:latin typeface="Frutiger"/>
              </a:rPr>
              <a:t>conversão</a:t>
            </a:r>
            <a:r>
              <a:rPr kumimoji="0" lang="pt-BR" altLang="en-US" sz="2000" b="1" u="none" strike="noStrike" cap="none" normalizeH="0" dirty="0">
                <a:ln>
                  <a:noFill/>
                </a:ln>
                <a:solidFill>
                  <a:srgbClr val="003582"/>
                </a:solidFill>
                <a:effectLst/>
                <a:latin typeface="Frutiger"/>
              </a:rPr>
              <a:t> de biomassa </a:t>
            </a:r>
            <a:r>
              <a:rPr kumimoji="0" lang="pt-BR" altLang="en-US" sz="2000" b="0" i="0" u="none" strike="noStrike" cap="none" normalizeH="0" baseline="0" dirty="0">
                <a:ln>
                  <a:noFill/>
                </a:ln>
                <a:solidFill>
                  <a:srgbClr val="003582"/>
                </a:solidFill>
                <a:effectLst/>
                <a:latin typeface="Frutiger"/>
              </a:rPr>
              <a:t>em: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pt-BR" altLang="en-US" sz="2000" b="0" i="0" u="none" strike="noStrike" cap="none" normalizeH="0" baseline="0" dirty="0" err="1">
                <a:ln>
                  <a:noFill/>
                </a:ln>
                <a:solidFill>
                  <a:srgbClr val="003582"/>
                </a:solidFill>
                <a:effectLst/>
                <a:latin typeface="Frutiger"/>
              </a:rPr>
              <a:t>biocombustíveis</a:t>
            </a:r>
            <a:r>
              <a:rPr kumimoji="0" lang="pt-BR" altLang="en-US" sz="2000" b="0" i="0" u="none" strike="noStrike" cap="none" normalizeH="0" baseline="0" dirty="0">
                <a:ln>
                  <a:noFill/>
                </a:ln>
                <a:solidFill>
                  <a:srgbClr val="003582"/>
                </a:solidFill>
                <a:effectLst/>
                <a:latin typeface="Frutiger"/>
              </a:rPr>
              <a:t>,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pt-BR" altLang="en-US" sz="2000" b="0" i="0" u="none" strike="noStrike" cap="none" normalizeH="0" baseline="0" dirty="0">
                <a:ln>
                  <a:noFill/>
                </a:ln>
                <a:solidFill>
                  <a:srgbClr val="003582"/>
                </a:solidFill>
                <a:effectLst/>
                <a:latin typeface="Frutiger"/>
              </a:rPr>
              <a:t>insumos </a:t>
            </a:r>
            <a:r>
              <a:rPr kumimoji="0" lang="pt-BR" altLang="en-US" sz="2000" b="0" i="0" u="none" strike="noStrike" cap="none" normalizeH="0" baseline="0" dirty="0" err="1">
                <a:ln>
                  <a:noFill/>
                </a:ln>
                <a:solidFill>
                  <a:srgbClr val="003582"/>
                </a:solidFill>
                <a:effectLst/>
                <a:latin typeface="Frutiger"/>
              </a:rPr>
              <a:t>químicos</a:t>
            </a:r>
            <a:r>
              <a:rPr kumimoji="0" lang="pt-BR" altLang="en-US" sz="2000" b="0" i="0" u="none" strike="noStrike" cap="none" normalizeH="0" baseline="0" dirty="0">
                <a:ln>
                  <a:noFill/>
                </a:ln>
                <a:solidFill>
                  <a:srgbClr val="003582"/>
                </a:solidFill>
                <a:effectLst/>
                <a:latin typeface="Frutiger"/>
              </a:rPr>
              <a:t>,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pt-BR" altLang="en-US" sz="2000" b="0" i="0" u="none" strike="noStrike" cap="none" normalizeH="0" baseline="0" dirty="0">
                <a:ln>
                  <a:noFill/>
                </a:ln>
                <a:solidFill>
                  <a:srgbClr val="003582"/>
                </a:solidFill>
                <a:effectLst/>
                <a:latin typeface="Frutiger"/>
              </a:rPr>
              <a:t>materiais,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pt-BR" altLang="en-US" sz="2000" b="0" i="0" u="none" strike="noStrike" cap="none" normalizeH="0" baseline="0" dirty="0">
                <a:ln>
                  <a:noFill/>
                </a:ln>
                <a:solidFill>
                  <a:srgbClr val="003582"/>
                </a:solidFill>
                <a:effectLst/>
                <a:latin typeface="Frutiger"/>
              </a:rPr>
              <a:t>alimentos,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pt-BR" altLang="en-US" sz="2000" b="0" i="0" u="none" strike="noStrike" cap="none" normalizeH="0" baseline="0" dirty="0" err="1">
                <a:ln>
                  <a:noFill/>
                </a:ln>
                <a:solidFill>
                  <a:srgbClr val="003582"/>
                </a:solidFill>
                <a:effectLst/>
                <a:latin typeface="Frutiger"/>
              </a:rPr>
              <a:t>rações</a:t>
            </a:r>
            <a:r>
              <a:rPr kumimoji="0" lang="pt-BR" altLang="en-US" sz="2000" b="0" i="0" u="none" strike="noStrike" cap="none" normalizeH="0" baseline="0" dirty="0">
                <a:ln>
                  <a:noFill/>
                </a:ln>
                <a:solidFill>
                  <a:srgbClr val="003582"/>
                </a:solidFill>
                <a:effectLst/>
                <a:latin typeface="Frutiger"/>
              </a:rPr>
              <a:t> e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pt-BR" altLang="en-US" sz="2000" b="0" i="0" u="none" strike="noStrike" cap="none" normalizeH="0" baseline="0" dirty="0">
                <a:ln>
                  <a:noFill/>
                </a:ln>
                <a:solidFill>
                  <a:srgbClr val="003582"/>
                </a:solidFill>
                <a:effectLst/>
                <a:latin typeface="Frutiger"/>
              </a:rPr>
              <a:t>energia.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pt-BR" altLang="en-US" sz="2000" dirty="0">
              <a:solidFill>
                <a:srgbClr val="003582"/>
              </a:solidFill>
              <a:latin typeface="Frutiger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altLang="en-US" sz="2000" b="0" i="0" u="none" strike="noStrike" cap="none" normalizeH="0" baseline="0" dirty="0">
                <a:ln>
                  <a:noFill/>
                </a:ln>
                <a:solidFill>
                  <a:srgbClr val="003582"/>
                </a:solidFill>
                <a:effectLst/>
                <a:latin typeface="Frutiger"/>
              </a:rPr>
              <a:t>O objetivo de uma biorrefinaria é otimizar o uso de recursos e minimizar os efluentes, maximizando os benefícios e o lucro.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pt-BR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en-US" sz="2000" dirty="0">
                <a:solidFill>
                  <a:srgbClr val="003582"/>
                </a:solidFill>
                <a:latin typeface="Frutiger"/>
              </a:rPr>
              <a:t>I</a:t>
            </a:r>
            <a:r>
              <a:rPr kumimoji="0" lang="pt-BR" altLang="en-US" sz="2000" b="0" i="0" u="none" strike="noStrike" cap="none" normalizeH="0" baseline="0" dirty="0">
                <a:ln>
                  <a:noFill/>
                </a:ln>
                <a:solidFill>
                  <a:srgbClr val="003582"/>
                </a:solidFill>
                <a:effectLst/>
                <a:latin typeface="Frutiger"/>
              </a:rPr>
              <a:t>ntegram diversas rotas de conversão</a:t>
            </a:r>
            <a:r>
              <a:rPr lang="pt-BR" altLang="en-US" sz="2000" dirty="0">
                <a:solidFill>
                  <a:srgbClr val="003582"/>
                </a:solidFill>
                <a:latin typeface="Frutiger"/>
              </a:rPr>
              <a:t> (</a:t>
            </a:r>
            <a:r>
              <a:rPr kumimoji="0" lang="pt-BR" altLang="en-US" sz="2000" b="0" i="0" u="none" strike="noStrike" cap="none" normalizeH="0" baseline="0" dirty="0">
                <a:ln>
                  <a:noFill/>
                </a:ln>
                <a:solidFill>
                  <a:srgbClr val="003582"/>
                </a:solidFill>
                <a:effectLst/>
                <a:latin typeface="Frutiger"/>
              </a:rPr>
              <a:t> bioquímicas, </a:t>
            </a:r>
            <a:r>
              <a:rPr kumimoji="0" lang="pt-BR" altLang="en-US" sz="2000" b="1" u="none" strike="noStrike" cap="none" normalizeH="0" dirty="0">
                <a:ln>
                  <a:noFill/>
                </a:ln>
                <a:solidFill>
                  <a:srgbClr val="003582"/>
                </a:solidFill>
                <a:effectLst/>
                <a:latin typeface="Frutiger"/>
              </a:rPr>
              <a:t>microbianas</a:t>
            </a:r>
            <a:r>
              <a:rPr kumimoji="0" lang="pt-BR" altLang="en-US" sz="2000" b="0" i="0" u="none" strike="noStrike" cap="none" normalizeH="0" baseline="0" dirty="0">
                <a:ln>
                  <a:noFill/>
                </a:ln>
                <a:solidFill>
                  <a:srgbClr val="003582"/>
                </a:solidFill>
                <a:effectLst/>
                <a:latin typeface="Frutiger"/>
              </a:rPr>
              <a:t>, químicas e termoquímicas) em busca do melhor aproveitamento da biomassa e da energia nela contida. </a:t>
            </a:r>
            <a:endParaRPr kumimoji="0" lang="pt-BR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46F55D-E1F4-A34C-9D99-DBADB8F33CFF}"/>
              </a:ext>
            </a:extLst>
          </p:cNvPr>
          <p:cNvSpPr/>
          <p:nvPr/>
        </p:nvSpPr>
        <p:spPr>
          <a:xfrm>
            <a:off x="173046" y="432557"/>
            <a:ext cx="557235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2800" b="1" dirty="0">
                <a:solidFill>
                  <a:srgbClr val="A84C19"/>
                </a:solidFill>
                <a:latin typeface="Frutiger"/>
              </a:rPr>
              <a:t>BIORREFINARIA e a Alcoolquímica </a:t>
            </a:r>
            <a:r>
              <a:rPr lang="pt-BR" altLang="en-US" b="1" dirty="0">
                <a:solidFill>
                  <a:srgbClr val="A84C19"/>
                </a:solidFill>
                <a:latin typeface="Frutiger"/>
              </a:rPr>
              <a:t> </a:t>
            </a:r>
            <a:endParaRPr lang="pt-BR" altLang="en-US" sz="11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53CAAD-3CC6-9D4F-94AA-789D237A4266}"/>
              </a:ext>
            </a:extLst>
          </p:cNvPr>
          <p:cNvSpPr/>
          <p:nvPr/>
        </p:nvSpPr>
        <p:spPr>
          <a:xfrm>
            <a:off x="3448153" y="6728492"/>
            <a:ext cx="9383601" cy="2862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" sz="2000" dirty="0">
                <a:solidFill>
                  <a:srgbClr val="003582"/>
                </a:solidFill>
                <a:latin typeface="Frutiger"/>
              </a:rPr>
              <a:t>A </a:t>
            </a:r>
            <a:r>
              <a:rPr lang="pt" sz="2000" b="1" dirty="0">
                <a:solidFill>
                  <a:srgbClr val="003582"/>
                </a:solidFill>
                <a:latin typeface="Frutiger"/>
              </a:rPr>
              <a:t>celulose</a:t>
            </a:r>
            <a:r>
              <a:rPr lang="pt" sz="2000" dirty="0">
                <a:solidFill>
                  <a:srgbClr val="003582"/>
                </a:solidFill>
                <a:latin typeface="Frutiger"/>
              </a:rPr>
              <a:t> e a </a:t>
            </a:r>
            <a:r>
              <a:rPr lang="pt" sz="2000" b="1" dirty="0" err="1">
                <a:solidFill>
                  <a:srgbClr val="003582"/>
                </a:solidFill>
                <a:latin typeface="Frutiger"/>
              </a:rPr>
              <a:t>hemicelulose</a:t>
            </a:r>
            <a:r>
              <a:rPr lang="pt" sz="2000" dirty="0">
                <a:solidFill>
                  <a:srgbClr val="003582"/>
                </a:solidFill>
                <a:latin typeface="Frutiger"/>
              </a:rPr>
              <a:t>, tratadas por </a:t>
            </a:r>
            <a:r>
              <a:rPr lang="pt" sz="2000" dirty="0" err="1">
                <a:solidFill>
                  <a:srgbClr val="003582"/>
                </a:solidFill>
                <a:latin typeface="Frutiger"/>
              </a:rPr>
              <a:t>métodos</a:t>
            </a:r>
            <a:r>
              <a:rPr lang="pt" sz="2000" dirty="0">
                <a:solidFill>
                  <a:srgbClr val="003582"/>
                </a:solidFill>
                <a:latin typeface="Frutiger"/>
              </a:rPr>
              <a:t> </a:t>
            </a:r>
            <a:r>
              <a:rPr lang="pt" sz="2000" dirty="0" err="1">
                <a:solidFill>
                  <a:srgbClr val="003582"/>
                </a:solidFill>
                <a:latin typeface="Frutiger"/>
              </a:rPr>
              <a:t>físico-químicos</a:t>
            </a:r>
            <a:r>
              <a:rPr lang="pt" sz="2000" dirty="0">
                <a:solidFill>
                  <a:srgbClr val="003582"/>
                </a:solidFill>
                <a:latin typeface="Frutiger"/>
              </a:rPr>
              <a:t> e/ou </a:t>
            </a:r>
            <a:r>
              <a:rPr lang="pt" sz="2000" dirty="0" err="1">
                <a:solidFill>
                  <a:srgbClr val="003582"/>
                </a:solidFill>
                <a:latin typeface="Frutiger"/>
              </a:rPr>
              <a:t>biológicos</a:t>
            </a:r>
            <a:r>
              <a:rPr lang="pt" sz="2000" dirty="0">
                <a:solidFill>
                  <a:srgbClr val="003582"/>
                </a:solidFill>
                <a:latin typeface="Frutiger"/>
              </a:rPr>
              <a:t>, </a:t>
            </a:r>
            <a:r>
              <a:rPr lang="pt" sz="2000" dirty="0" err="1">
                <a:solidFill>
                  <a:srgbClr val="003582"/>
                </a:solidFill>
                <a:latin typeface="Frutiger"/>
              </a:rPr>
              <a:t>decompõem-se</a:t>
            </a:r>
            <a:r>
              <a:rPr lang="pt" sz="2000" dirty="0">
                <a:solidFill>
                  <a:srgbClr val="003582"/>
                </a:solidFill>
                <a:latin typeface="Frutiger"/>
              </a:rPr>
              <a:t> em </a:t>
            </a:r>
            <a:r>
              <a:rPr lang="pt" sz="2000" b="1" dirty="0">
                <a:solidFill>
                  <a:srgbClr val="003582"/>
                </a:solidFill>
                <a:latin typeface="Frutiger"/>
              </a:rPr>
              <a:t>hexoses</a:t>
            </a:r>
            <a:r>
              <a:rPr lang="pt" sz="2000" dirty="0">
                <a:solidFill>
                  <a:srgbClr val="003582"/>
                </a:solidFill>
                <a:latin typeface="Frutiger"/>
              </a:rPr>
              <a:t> e </a:t>
            </a:r>
            <a:r>
              <a:rPr lang="pt" sz="2000" b="1" dirty="0">
                <a:solidFill>
                  <a:srgbClr val="003582"/>
                </a:solidFill>
                <a:latin typeface="Frutiger"/>
              </a:rPr>
              <a:t>pentoses</a:t>
            </a:r>
            <a:r>
              <a:rPr lang="pt" sz="2000" dirty="0">
                <a:solidFill>
                  <a:srgbClr val="003582"/>
                </a:solidFill>
                <a:latin typeface="Frutiger"/>
              </a:rPr>
              <a:t>. Os produtos derivados desses </a:t>
            </a:r>
            <a:r>
              <a:rPr lang="pt" sz="2000" dirty="0" err="1">
                <a:solidFill>
                  <a:srgbClr val="003582"/>
                </a:solidFill>
                <a:latin typeface="Frutiger"/>
              </a:rPr>
              <a:t>açúcares</a:t>
            </a:r>
            <a:r>
              <a:rPr lang="pt" sz="2000" dirty="0">
                <a:solidFill>
                  <a:srgbClr val="003582"/>
                </a:solidFill>
                <a:latin typeface="Frutiger"/>
              </a:rPr>
              <a:t> de maior potencial industrial </a:t>
            </a:r>
            <a:r>
              <a:rPr lang="pt" sz="2000" dirty="0" err="1">
                <a:solidFill>
                  <a:srgbClr val="003582"/>
                </a:solidFill>
                <a:latin typeface="Frutiger"/>
              </a:rPr>
              <a:t>são</a:t>
            </a:r>
            <a:r>
              <a:rPr lang="pt" sz="2000" dirty="0">
                <a:solidFill>
                  <a:srgbClr val="003582"/>
                </a:solidFill>
                <a:latin typeface="Frutiger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pt" sz="2000" dirty="0" err="1">
                <a:solidFill>
                  <a:srgbClr val="003582"/>
                </a:solidFill>
                <a:latin typeface="Frutiger"/>
              </a:rPr>
              <a:t>ácidos</a:t>
            </a:r>
            <a:r>
              <a:rPr lang="pt" sz="2000" dirty="0">
                <a:solidFill>
                  <a:srgbClr val="003582"/>
                </a:solidFill>
                <a:latin typeface="Frutiger"/>
              </a:rPr>
              <a:t> </a:t>
            </a:r>
            <a:r>
              <a:rPr lang="pt" sz="2000" dirty="0" err="1">
                <a:solidFill>
                  <a:srgbClr val="003582"/>
                </a:solidFill>
                <a:latin typeface="Frutiger"/>
              </a:rPr>
              <a:t>carboxílicos</a:t>
            </a:r>
            <a:r>
              <a:rPr lang="pt" sz="2000" dirty="0">
                <a:solidFill>
                  <a:srgbClr val="003582"/>
                </a:solidFill>
                <a:latin typeface="Frutiger"/>
              </a:rPr>
              <a:t> (</a:t>
            </a:r>
            <a:r>
              <a:rPr lang="pt" sz="2000" dirty="0" err="1">
                <a:solidFill>
                  <a:srgbClr val="003582"/>
                </a:solidFill>
                <a:latin typeface="Frutiger"/>
              </a:rPr>
              <a:t>lático</a:t>
            </a:r>
            <a:r>
              <a:rPr lang="pt" sz="2000" dirty="0">
                <a:solidFill>
                  <a:srgbClr val="003582"/>
                </a:solidFill>
                <a:latin typeface="Frutiger"/>
              </a:rPr>
              <a:t>, </a:t>
            </a:r>
            <a:r>
              <a:rPr lang="pt" sz="2000" dirty="0" err="1">
                <a:solidFill>
                  <a:srgbClr val="003582"/>
                </a:solidFill>
                <a:latin typeface="Frutiger"/>
              </a:rPr>
              <a:t>succínico</a:t>
            </a:r>
            <a:r>
              <a:rPr lang="pt" sz="2000" dirty="0">
                <a:solidFill>
                  <a:srgbClr val="003582"/>
                </a:solidFill>
                <a:latin typeface="Frutiger"/>
              </a:rPr>
              <a:t>), </a:t>
            </a:r>
          </a:p>
          <a:p>
            <a:pPr marL="342900" indent="-342900" algn="just">
              <a:buFontTx/>
              <a:buChar char="-"/>
            </a:pPr>
            <a:r>
              <a:rPr lang="pt" sz="2000" dirty="0">
                <a:solidFill>
                  <a:srgbClr val="003582"/>
                </a:solidFill>
                <a:latin typeface="Frutiger"/>
              </a:rPr>
              <a:t>etanol, </a:t>
            </a:r>
          </a:p>
          <a:p>
            <a:pPr marL="342900" indent="-342900" algn="just">
              <a:buFontTx/>
              <a:buChar char="-"/>
            </a:pPr>
            <a:r>
              <a:rPr lang="pt" sz="2000" dirty="0" err="1">
                <a:solidFill>
                  <a:srgbClr val="003582"/>
                </a:solidFill>
                <a:latin typeface="Frutiger"/>
              </a:rPr>
              <a:t>sorbitol</a:t>
            </a:r>
            <a:r>
              <a:rPr lang="pt" sz="2000" dirty="0">
                <a:solidFill>
                  <a:srgbClr val="003582"/>
                </a:solidFill>
                <a:latin typeface="Frutiger"/>
              </a:rPr>
              <a:t>, </a:t>
            </a:r>
          </a:p>
          <a:p>
            <a:pPr marL="342900" indent="-342900" algn="just">
              <a:buFontTx/>
              <a:buChar char="-"/>
            </a:pPr>
            <a:r>
              <a:rPr lang="pt" sz="2000" dirty="0">
                <a:solidFill>
                  <a:srgbClr val="003582"/>
                </a:solidFill>
                <a:latin typeface="Frutiger"/>
              </a:rPr>
              <a:t>butanol, etc. </a:t>
            </a:r>
          </a:p>
          <a:p>
            <a:pPr algn="just"/>
            <a:r>
              <a:rPr lang="pt" sz="2000" dirty="0">
                <a:solidFill>
                  <a:srgbClr val="003582"/>
                </a:solidFill>
                <a:latin typeface="Frutiger"/>
              </a:rPr>
              <a:t>Tais compostos </a:t>
            </a:r>
            <a:r>
              <a:rPr lang="pt" sz="2000" dirty="0" err="1">
                <a:solidFill>
                  <a:srgbClr val="003582"/>
                </a:solidFill>
                <a:latin typeface="Frutiger"/>
              </a:rPr>
              <a:t>s</a:t>
            </a:r>
            <a:r>
              <a:rPr lang="en-US" sz="2000" dirty="0" err="1">
                <a:solidFill>
                  <a:srgbClr val="003582"/>
                </a:solidFill>
                <a:latin typeface="Frutiger"/>
              </a:rPr>
              <a:t>ã</a:t>
            </a:r>
            <a:r>
              <a:rPr lang="pt" sz="2000" dirty="0">
                <a:solidFill>
                  <a:srgbClr val="003582"/>
                </a:solidFill>
                <a:latin typeface="Frutiger"/>
              </a:rPr>
              <a:t>o utilizados como solventes, </a:t>
            </a:r>
            <a:r>
              <a:rPr lang="pt" sz="2000" dirty="0" err="1">
                <a:solidFill>
                  <a:srgbClr val="003582"/>
                </a:solidFill>
                <a:latin typeface="Frutiger"/>
              </a:rPr>
              <a:t>combustíveis</a:t>
            </a:r>
            <a:r>
              <a:rPr lang="pt" sz="2000" dirty="0">
                <a:solidFill>
                  <a:srgbClr val="003582"/>
                </a:solidFill>
                <a:latin typeface="Frutiger"/>
              </a:rPr>
              <a:t>, </a:t>
            </a:r>
            <a:r>
              <a:rPr lang="pt" sz="2000" dirty="0" err="1">
                <a:solidFill>
                  <a:srgbClr val="003582"/>
                </a:solidFill>
                <a:latin typeface="Frutiger"/>
              </a:rPr>
              <a:t>monômeros</a:t>
            </a:r>
            <a:r>
              <a:rPr lang="pt" sz="2000" dirty="0">
                <a:solidFill>
                  <a:srgbClr val="003582"/>
                </a:solidFill>
                <a:latin typeface="Frutiger"/>
              </a:rPr>
              <a:t> para </a:t>
            </a:r>
            <a:r>
              <a:rPr lang="pt" sz="2000" dirty="0" err="1">
                <a:solidFill>
                  <a:srgbClr val="003582"/>
                </a:solidFill>
                <a:latin typeface="Frutiger"/>
              </a:rPr>
              <a:t>plásticos</a:t>
            </a:r>
            <a:r>
              <a:rPr lang="pt" sz="2000" dirty="0">
                <a:solidFill>
                  <a:srgbClr val="003582"/>
                </a:solidFill>
                <a:latin typeface="Frutiger"/>
              </a:rPr>
              <a:t>, </a:t>
            </a:r>
            <a:r>
              <a:rPr lang="pt" sz="2000" dirty="0" err="1">
                <a:solidFill>
                  <a:srgbClr val="003582"/>
                </a:solidFill>
                <a:latin typeface="Frutiger"/>
              </a:rPr>
              <a:t>intermediários</a:t>
            </a:r>
            <a:r>
              <a:rPr lang="pt" sz="2000" dirty="0">
                <a:solidFill>
                  <a:srgbClr val="003582"/>
                </a:solidFill>
                <a:latin typeface="Frutiger"/>
              </a:rPr>
              <a:t> </a:t>
            </a:r>
            <a:r>
              <a:rPr lang="pt" sz="2000" dirty="0" err="1">
                <a:solidFill>
                  <a:srgbClr val="003582"/>
                </a:solidFill>
                <a:latin typeface="Frutiger"/>
              </a:rPr>
              <a:t>químicos</a:t>
            </a:r>
            <a:r>
              <a:rPr lang="pt" sz="2000" dirty="0">
                <a:solidFill>
                  <a:srgbClr val="003582"/>
                </a:solidFill>
                <a:latin typeface="Frutiger"/>
              </a:rPr>
              <a:t> para a </a:t>
            </a:r>
            <a:r>
              <a:rPr lang="pt" sz="2000" dirty="0" err="1">
                <a:solidFill>
                  <a:srgbClr val="003582"/>
                </a:solidFill>
                <a:latin typeface="Frutiger"/>
              </a:rPr>
              <a:t>indústria</a:t>
            </a:r>
            <a:r>
              <a:rPr lang="pt" sz="2000" dirty="0">
                <a:solidFill>
                  <a:srgbClr val="003582"/>
                </a:solidFill>
                <a:latin typeface="Frutiger"/>
              </a:rPr>
              <a:t> </a:t>
            </a:r>
            <a:r>
              <a:rPr lang="pt" sz="2000" dirty="0" err="1">
                <a:solidFill>
                  <a:srgbClr val="003582"/>
                </a:solidFill>
                <a:latin typeface="Frutiger"/>
              </a:rPr>
              <a:t>farmacêutica</a:t>
            </a:r>
            <a:r>
              <a:rPr lang="pt" sz="2000" dirty="0">
                <a:solidFill>
                  <a:srgbClr val="003582"/>
                </a:solidFill>
                <a:latin typeface="Frutiger"/>
              </a:rPr>
              <a:t> e de </a:t>
            </a:r>
            <a:r>
              <a:rPr lang="pt" sz="2000" dirty="0" err="1">
                <a:solidFill>
                  <a:srgbClr val="003582"/>
                </a:solidFill>
                <a:latin typeface="Frutiger"/>
              </a:rPr>
              <a:t>química</a:t>
            </a:r>
            <a:r>
              <a:rPr lang="pt" sz="2000" dirty="0">
                <a:solidFill>
                  <a:srgbClr val="003582"/>
                </a:solidFill>
                <a:latin typeface="Frutiger"/>
              </a:rPr>
              <a:t> fina em geral. </a:t>
            </a:r>
            <a:endParaRPr lang="pt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062E17-9783-A148-BEBE-B7766B1CA0CF}"/>
              </a:ext>
            </a:extLst>
          </p:cNvPr>
          <p:cNvSpPr txBox="1"/>
          <p:nvPr/>
        </p:nvSpPr>
        <p:spPr>
          <a:xfrm>
            <a:off x="173046" y="9003007"/>
            <a:ext cx="2037976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Fonte: Embrapa, MMA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teriófagos">
            <a:extLst>
              <a:ext uri="{FF2B5EF4-FFF2-40B4-BE49-F238E27FC236}">
                <a16:creationId xmlns:a16="http://schemas.microsoft.com/office/drawing/2014/main" id="{7D3CE0EA-6836-0A4C-A4D8-4279A95BDC61}"/>
              </a:ext>
            </a:extLst>
          </p:cNvPr>
          <p:cNvSpPr txBox="1"/>
          <p:nvPr/>
        </p:nvSpPr>
        <p:spPr>
          <a:xfrm>
            <a:off x="418454" y="131815"/>
            <a:ext cx="1726434" cy="595035"/>
          </a:xfrm>
          <a:prstGeom prst="rect">
            <a:avLst/>
          </a:prstGeom>
          <a:solidFill>
            <a:schemeClr val="accent4">
              <a:lumMod val="40000"/>
              <a:lumOff val="60000"/>
              <a:alpha val="73033"/>
            </a:schemeClr>
          </a:solidFill>
          <a:ln w="12700">
            <a:solidFill>
              <a:schemeClr val="accent5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t-BR" sz="20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IODIESEL</a:t>
            </a:r>
            <a:endParaRPr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EA38CE-FC15-1846-A605-6D0BE7C5A4E4}"/>
              </a:ext>
            </a:extLst>
          </p:cNvPr>
          <p:cNvSpPr/>
          <p:nvPr/>
        </p:nvSpPr>
        <p:spPr>
          <a:xfrm>
            <a:off x="418454" y="797302"/>
            <a:ext cx="4890792" cy="85869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pt" dirty="0">
                <a:latin typeface="Raleway"/>
              </a:rPr>
              <a:t>O etanol é utilizado para veículos e equipamentos de motores leves, e o </a:t>
            </a:r>
            <a:r>
              <a:rPr lang="pt" b="1" dirty="0">
                <a:solidFill>
                  <a:srgbClr val="0432FF"/>
                </a:solidFill>
                <a:latin typeface="Raleway"/>
              </a:rPr>
              <a:t>Biodiesel</a:t>
            </a:r>
            <a:r>
              <a:rPr lang="pt" dirty="0">
                <a:latin typeface="Raleway"/>
              </a:rPr>
              <a:t> é um biocombustível utilizado para </a:t>
            </a:r>
            <a:r>
              <a:rPr lang="pt" b="1" dirty="0">
                <a:latin typeface="Raleway"/>
              </a:rPr>
              <a:t>caminhões</a:t>
            </a:r>
            <a:r>
              <a:rPr lang="pt" dirty="0">
                <a:latin typeface="Raleway"/>
              </a:rPr>
              <a:t> e </a:t>
            </a:r>
            <a:r>
              <a:rPr lang="pt" b="1" dirty="0">
                <a:latin typeface="Raleway"/>
              </a:rPr>
              <a:t>ônibus</a:t>
            </a:r>
            <a:r>
              <a:rPr lang="pt" dirty="0">
                <a:latin typeface="Raleway"/>
              </a:rPr>
              <a:t>. </a:t>
            </a:r>
          </a:p>
          <a:p>
            <a:pPr algn="just"/>
            <a:endParaRPr lang="pt" dirty="0">
              <a:latin typeface="Raleway"/>
            </a:endParaRPr>
          </a:p>
          <a:p>
            <a:pPr algn="just"/>
            <a:r>
              <a:rPr lang="pt" dirty="0">
                <a:latin typeface="Raleway"/>
              </a:rPr>
              <a:t>Sua produção e consumo no Brasil avançaram com a criação do </a:t>
            </a:r>
            <a:r>
              <a:rPr lang="pt" b="1" dirty="0">
                <a:latin typeface="Raleway"/>
              </a:rPr>
              <a:t>Plano Nacional de Produção e Uso do Biodiesel </a:t>
            </a:r>
            <a:r>
              <a:rPr lang="pt" dirty="0">
                <a:latin typeface="Raleway"/>
              </a:rPr>
              <a:t>(</a:t>
            </a:r>
            <a:r>
              <a:rPr lang="pt" b="1" dirty="0">
                <a:solidFill>
                  <a:srgbClr val="0432FF"/>
                </a:solidFill>
                <a:latin typeface="Raleway"/>
              </a:rPr>
              <a:t>PNPB</a:t>
            </a:r>
            <a:r>
              <a:rPr lang="pt" dirty="0">
                <a:latin typeface="Raleway"/>
              </a:rPr>
              <a:t>), no ano de </a:t>
            </a:r>
            <a:r>
              <a:rPr lang="pt" dirty="0">
                <a:solidFill>
                  <a:srgbClr val="0432FF"/>
                </a:solidFill>
                <a:latin typeface="Raleway"/>
              </a:rPr>
              <a:t>2004</a:t>
            </a:r>
            <a:r>
              <a:rPr lang="pt" dirty="0">
                <a:latin typeface="Raleway"/>
              </a:rPr>
              <a:t>. Passou a ser</a:t>
            </a:r>
            <a:r>
              <a:rPr lang="pt" dirty="0"/>
              <a:t> incorporado ao diesel em </a:t>
            </a:r>
            <a:r>
              <a:rPr lang="pt" dirty="0">
                <a:solidFill>
                  <a:srgbClr val="0432FF"/>
                </a:solidFill>
              </a:rPr>
              <a:t>2004. </a:t>
            </a:r>
            <a:r>
              <a:rPr lang="pt" dirty="0">
                <a:solidFill>
                  <a:schemeClr val="tx1"/>
                </a:solidFill>
              </a:rPr>
              <a:t>Passou a ser obrigatoriamente incorporado ao diesel em </a:t>
            </a:r>
            <a:r>
              <a:rPr lang="pt" dirty="0">
                <a:solidFill>
                  <a:srgbClr val="0432FF"/>
                </a:solidFill>
              </a:rPr>
              <a:t>2008 (em 2%)  </a:t>
            </a:r>
            <a:r>
              <a:rPr lang="pt" dirty="0"/>
              <a:t>e em </a:t>
            </a:r>
            <a:r>
              <a:rPr lang="pt" dirty="0">
                <a:solidFill>
                  <a:srgbClr val="0432FF"/>
                </a:solidFill>
              </a:rPr>
              <a:t>2010 (em 5%).</a:t>
            </a:r>
            <a:endParaRPr lang="pt" dirty="0">
              <a:solidFill>
                <a:srgbClr val="0432FF"/>
              </a:solidFill>
              <a:latin typeface="Raleway"/>
            </a:endParaRPr>
          </a:p>
          <a:p>
            <a:pPr algn="just"/>
            <a:endParaRPr lang="pt" dirty="0">
              <a:latin typeface="Raleway"/>
            </a:endParaRPr>
          </a:p>
          <a:p>
            <a:pPr algn="just"/>
            <a:r>
              <a:rPr lang="pt" dirty="0" err="1">
                <a:latin typeface="Raleway"/>
              </a:rPr>
              <a:t>Pa</a:t>
            </a:r>
            <a:r>
              <a:rPr lang="en-US" dirty="0" err="1">
                <a:latin typeface="Raleway"/>
              </a:rPr>
              <a:t>í</a:t>
            </a:r>
            <a:r>
              <a:rPr lang="pt" dirty="0" err="1">
                <a:latin typeface="Raleway"/>
              </a:rPr>
              <a:t>ses</a:t>
            </a:r>
            <a:r>
              <a:rPr lang="pt" dirty="0">
                <a:latin typeface="Raleway"/>
              </a:rPr>
              <a:t> que o produzem: Alemanha e Estados Unidos, seguidos por Argentina, França, Japão etc. </a:t>
            </a:r>
          </a:p>
          <a:p>
            <a:pPr algn="just"/>
            <a:endParaRPr lang="pt" dirty="0">
              <a:latin typeface="Raleway"/>
            </a:endParaRPr>
          </a:p>
          <a:p>
            <a:pPr algn="just"/>
            <a:r>
              <a:rPr lang="pt" dirty="0">
                <a:latin typeface="Raleway"/>
              </a:rPr>
              <a:t>A sua fabricação ocorre a partir da transformação de óleos vegetais e gorduras.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E5BDB7-9FE3-7E4D-9737-073E57617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0610" y="1338097"/>
            <a:ext cx="72771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1202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teriófagos">
            <a:extLst>
              <a:ext uri="{FF2B5EF4-FFF2-40B4-BE49-F238E27FC236}">
                <a16:creationId xmlns:a16="http://schemas.microsoft.com/office/drawing/2014/main" id="{7D3CE0EA-6836-0A4C-A4D8-4279A95BDC61}"/>
              </a:ext>
            </a:extLst>
          </p:cNvPr>
          <p:cNvSpPr txBox="1"/>
          <p:nvPr/>
        </p:nvSpPr>
        <p:spPr>
          <a:xfrm>
            <a:off x="418454" y="131815"/>
            <a:ext cx="1726434" cy="595035"/>
          </a:xfrm>
          <a:prstGeom prst="rect">
            <a:avLst/>
          </a:prstGeom>
          <a:solidFill>
            <a:schemeClr val="accent4">
              <a:lumMod val="40000"/>
              <a:lumOff val="60000"/>
              <a:alpha val="73033"/>
            </a:schemeClr>
          </a:solidFill>
          <a:ln w="12700">
            <a:solidFill>
              <a:schemeClr val="accent5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t-BR" sz="20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IODIESEL</a:t>
            </a:r>
            <a:endParaRPr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EA38CE-FC15-1846-A605-6D0BE7C5A4E4}"/>
              </a:ext>
            </a:extLst>
          </p:cNvPr>
          <p:cNvSpPr/>
          <p:nvPr/>
        </p:nvSpPr>
        <p:spPr>
          <a:xfrm>
            <a:off x="543960" y="6634139"/>
            <a:ext cx="1052897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pt" b="1" dirty="0">
                <a:solidFill>
                  <a:schemeClr val="tx1"/>
                </a:solidFill>
                <a:latin typeface="Raleway"/>
              </a:rPr>
              <a:t>O</a:t>
            </a:r>
            <a:r>
              <a:rPr lang="pt" b="1" dirty="0">
                <a:solidFill>
                  <a:srgbClr val="0432FF"/>
                </a:solidFill>
                <a:latin typeface="Raleway"/>
              </a:rPr>
              <a:t> Biodiesel</a:t>
            </a:r>
            <a:r>
              <a:rPr lang="pt" dirty="0">
                <a:latin typeface="Raleway"/>
              </a:rPr>
              <a:t> é produzido partir da </a:t>
            </a:r>
            <a:r>
              <a:rPr lang="en-US" dirty="0" err="1">
                <a:latin typeface="Raleway"/>
              </a:rPr>
              <a:t>transesterificação</a:t>
            </a:r>
            <a:r>
              <a:rPr lang="pt" dirty="0">
                <a:latin typeface="Raleway"/>
              </a:rPr>
              <a:t> de óleos vegetais e de gorduras (</a:t>
            </a:r>
            <a:r>
              <a:rPr lang="en-US" dirty="0" err="1">
                <a:latin typeface="Raleway"/>
              </a:rPr>
              <a:t>triglicérideo</a:t>
            </a:r>
            <a:r>
              <a:rPr lang="pt" dirty="0" err="1">
                <a:latin typeface="Raleway"/>
              </a:rPr>
              <a:t>s</a:t>
            </a:r>
            <a:r>
              <a:rPr lang="pt" dirty="0">
                <a:latin typeface="Raleway"/>
              </a:rPr>
              <a:t>) empregando catalizadores:</a:t>
            </a:r>
          </a:p>
          <a:p>
            <a:pPr marL="342900" indent="-342900" algn="just">
              <a:buFontTx/>
              <a:buChar char="-"/>
            </a:pPr>
            <a:r>
              <a:rPr lang="en-US" dirty="0" err="1">
                <a:latin typeface="Raleway"/>
              </a:rPr>
              <a:t>químicos</a:t>
            </a:r>
            <a:r>
              <a:rPr lang="pt" dirty="0">
                <a:latin typeface="Raleway"/>
              </a:rPr>
              <a:t> </a:t>
            </a:r>
          </a:p>
          <a:p>
            <a:pPr marL="342900" indent="-342900" algn="just">
              <a:buFontTx/>
              <a:buChar char="-"/>
            </a:pPr>
            <a:r>
              <a:rPr lang="en-US" dirty="0" err="1">
                <a:latin typeface="Raleway"/>
              </a:rPr>
              <a:t>enzimáticos</a:t>
            </a:r>
            <a:r>
              <a:rPr lang="pt" dirty="0">
                <a:latin typeface="Raleway"/>
              </a:rPr>
              <a:t> (lipases)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E2224B-6B21-D44C-B3DF-D1FFFA41D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54" y="1703979"/>
            <a:ext cx="10779982" cy="45635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22805272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teriófagos">
            <a:extLst>
              <a:ext uri="{FF2B5EF4-FFF2-40B4-BE49-F238E27FC236}">
                <a16:creationId xmlns:a16="http://schemas.microsoft.com/office/drawing/2014/main" id="{7D3CE0EA-6836-0A4C-A4D8-4279A95BDC61}"/>
              </a:ext>
            </a:extLst>
          </p:cNvPr>
          <p:cNvSpPr txBox="1"/>
          <p:nvPr/>
        </p:nvSpPr>
        <p:spPr>
          <a:xfrm>
            <a:off x="522304" y="175406"/>
            <a:ext cx="1726434" cy="533479"/>
          </a:xfrm>
          <a:prstGeom prst="rect">
            <a:avLst/>
          </a:prstGeom>
          <a:solidFill>
            <a:schemeClr val="accent4">
              <a:lumMod val="40000"/>
              <a:lumOff val="60000"/>
              <a:alpha val="73033"/>
            </a:schemeClr>
          </a:solidFill>
          <a:ln w="12700">
            <a:solidFill>
              <a:schemeClr val="accent5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t-BR" sz="160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IODIESEL</a:t>
            </a:r>
            <a:endParaRPr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119AC5-DC52-D641-BEC8-AEBA8E0F8F4D}"/>
              </a:ext>
            </a:extLst>
          </p:cNvPr>
          <p:cNvSpPr/>
          <p:nvPr/>
        </p:nvSpPr>
        <p:spPr>
          <a:xfrm>
            <a:off x="522304" y="966132"/>
            <a:ext cx="59458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Materia Prima: Fontes de </a:t>
            </a:r>
            <a:r>
              <a:rPr lang="en-US" b="1" dirty="0" err="1">
                <a:solidFill>
                  <a:srgbClr val="333333"/>
                </a:solidFill>
                <a:latin typeface="Arial" panose="020B0604020202020204" pitchFamily="34" charset="0"/>
              </a:rPr>
              <a:t>triglicerideos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4FC76F-357B-494A-9B13-FC4F89E16F19}"/>
              </a:ext>
            </a:extLst>
          </p:cNvPr>
          <p:cNvSpPr/>
          <p:nvPr/>
        </p:nvSpPr>
        <p:spPr>
          <a:xfrm>
            <a:off x="522304" y="1737689"/>
            <a:ext cx="5125461" cy="36317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just"/>
            <a:br>
              <a:rPr lang="pt" sz="1400" dirty="0">
                <a:solidFill>
                  <a:srgbClr val="333333"/>
                </a:solidFill>
                <a:latin typeface="Times New Roman" panose="02020603050405020304" pitchFamily="18" charset="0"/>
              </a:rPr>
            </a:br>
            <a:r>
              <a:rPr lang="pt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Oleaginosas agrícolas, como:</a:t>
            </a:r>
          </a:p>
          <a:p>
            <a:pPr marL="342900" indent="-342900" algn="just">
              <a:buFontTx/>
              <a:buChar char="-"/>
            </a:pPr>
            <a:r>
              <a:rPr lang="pt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óleo de soja,</a:t>
            </a:r>
          </a:p>
          <a:p>
            <a:pPr marL="342900" indent="-342900" algn="just">
              <a:buFontTx/>
              <a:buChar char="-"/>
            </a:pPr>
            <a:r>
              <a:rPr lang="pt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óleo de palma, </a:t>
            </a:r>
          </a:p>
          <a:p>
            <a:pPr marL="342900" indent="-342900" algn="just">
              <a:buFontTx/>
              <a:buChar char="-"/>
            </a:pPr>
            <a:r>
              <a:rPr lang="pt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gorduras</a:t>
            </a:r>
          </a:p>
          <a:p>
            <a:pPr marL="342900" indent="-342900" algn="just">
              <a:buFontTx/>
              <a:buChar char="-"/>
            </a:pPr>
            <a:endParaRPr lang="pt" sz="2800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pt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óleo reciclados, res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í</a:t>
            </a:r>
            <a:r>
              <a:rPr lang="pt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duos</a:t>
            </a:r>
          </a:p>
          <a:p>
            <a:pPr algn="just"/>
            <a:endParaRPr lang="pt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endParaRPr lang="pt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6C31D2-862A-324C-9EFB-0411F212E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792" y="3747247"/>
            <a:ext cx="6402704" cy="4380063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7EB9B2-1165-E04D-8F59-F677CB51FE2C}"/>
              </a:ext>
            </a:extLst>
          </p:cNvPr>
          <p:cNvSpPr/>
          <p:nvPr/>
        </p:nvSpPr>
        <p:spPr>
          <a:xfrm>
            <a:off x="6079792" y="8164743"/>
            <a:ext cx="640270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pt" dirty="0">
                <a:solidFill>
                  <a:srgbClr val="333333"/>
                </a:solidFill>
                <a:latin typeface="Times New Roman" panose="02020603050405020304" pitchFamily="18" charset="0"/>
              </a:rPr>
              <a:t>Estações de biodiesel na Flórida a partir de 2007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teriófagos">
            <a:extLst>
              <a:ext uri="{FF2B5EF4-FFF2-40B4-BE49-F238E27FC236}">
                <a16:creationId xmlns:a16="http://schemas.microsoft.com/office/drawing/2014/main" id="{7D3CE0EA-6836-0A4C-A4D8-4279A95BDC61}"/>
              </a:ext>
            </a:extLst>
          </p:cNvPr>
          <p:cNvSpPr txBox="1"/>
          <p:nvPr/>
        </p:nvSpPr>
        <p:spPr>
          <a:xfrm>
            <a:off x="418454" y="119482"/>
            <a:ext cx="1726434" cy="533479"/>
          </a:xfrm>
          <a:prstGeom prst="rect">
            <a:avLst/>
          </a:prstGeom>
          <a:solidFill>
            <a:schemeClr val="accent4">
              <a:lumMod val="40000"/>
              <a:lumOff val="60000"/>
              <a:alpha val="73033"/>
            </a:schemeClr>
          </a:solidFill>
          <a:ln w="12700">
            <a:solidFill>
              <a:schemeClr val="accent5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t-BR" sz="160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IODIESEL</a:t>
            </a:r>
            <a:endParaRPr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22D03-E496-044F-95F4-B1857AD1E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53" y="1078114"/>
            <a:ext cx="6546367" cy="46223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56F2D6-DB86-B541-82CC-8DD7F79EA6E2}"/>
              </a:ext>
            </a:extLst>
          </p:cNvPr>
          <p:cNvSpPr/>
          <p:nvPr/>
        </p:nvSpPr>
        <p:spPr>
          <a:xfrm>
            <a:off x="2144888" y="507238"/>
            <a:ext cx="351731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BIODIESEL DE ALGAS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F9B8B0-E748-8344-8CA4-27AF53874C1C}"/>
              </a:ext>
            </a:extLst>
          </p:cNvPr>
          <p:cNvSpPr/>
          <p:nvPr/>
        </p:nvSpPr>
        <p:spPr>
          <a:xfrm>
            <a:off x="7958686" y="1027279"/>
            <a:ext cx="4685553" cy="80380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" sz="2000" b="1" dirty="0">
                <a:solidFill>
                  <a:schemeClr val="tx1"/>
                </a:solidFill>
                <a:latin typeface="Arial" panose="020B0604020202020204" pitchFamily="34" charset="0"/>
              </a:rPr>
              <a:t>DESVANTAGENS </a:t>
            </a:r>
            <a:endParaRPr lang="pt" sz="2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/>
            <a:r>
              <a:rPr lang="pt" dirty="0">
                <a:solidFill>
                  <a:schemeClr val="tx1"/>
                </a:solidFill>
                <a:latin typeface="Times New Roman" panose="02020603050405020304" pitchFamily="18" charset="0"/>
              </a:rPr>
              <a:t>Tecnologia atual: Custos elevados de extração e baixas taxas de conversão. </a:t>
            </a:r>
          </a:p>
          <a:p>
            <a:pPr algn="just"/>
            <a:endParaRPr lang="pt" sz="2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/>
            <a:endParaRPr lang="pt" sz="2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/>
            <a:endParaRPr lang="pt" sz="2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/>
            <a:r>
              <a:rPr lang="pt" dirty="0">
                <a:solidFill>
                  <a:schemeClr val="tx1"/>
                </a:solidFill>
                <a:latin typeface="Times New Roman" panose="02020603050405020304" pitchFamily="18" charset="0"/>
              </a:rPr>
              <a:t>Dezenas de empresas começaram a projetos-piloto e produção em pequena escala. Mas, produzir em quantidade significa encontrar fontes confiáveis de </a:t>
            </a:r>
            <a:r>
              <a:rPr lang="pt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nutrientes de baixo custo </a:t>
            </a:r>
            <a:r>
              <a:rPr lang="pt" dirty="0">
                <a:solidFill>
                  <a:schemeClr val="tx1"/>
                </a:solidFill>
                <a:latin typeface="Times New Roman" panose="02020603050405020304" pitchFamily="18" charset="0"/>
              </a:rPr>
              <a:t>e de </a:t>
            </a:r>
            <a:r>
              <a:rPr lang="pt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água</a:t>
            </a:r>
            <a:r>
              <a:rPr lang="pt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pt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gestão de patógenos </a:t>
            </a:r>
            <a:r>
              <a:rPr lang="pt" dirty="0">
                <a:solidFill>
                  <a:schemeClr val="tx1"/>
                </a:solidFill>
                <a:latin typeface="Times New Roman" panose="02020603050405020304" pitchFamily="18" charset="0"/>
              </a:rPr>
              <a:t>que podem reduzir o rendimento. </a:t>
            </a:r>
            <a:endParaRPr lang="pt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1143000" algn="just">
              <a:lnSpc>
                <a:spcPts val="1680"/>
              </a:lnSpc>
            </a:pPr>
            <a:br>
              <a:rPr lang="pt" dirty="0"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pt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/>
            <a:r>
              <a:rPr lang="pt" dirty="0">
                <a:solidFill>
                  <a:schemeClr val="tx1"/>
                </a:solidFill>
                <a:latin typeface="Times New Roman" panose="02020603050405020304" pitchFamily="18" charset="0"/>
              </a:rPr>
              <a:t>Biomassa de microalgas, com um teor de óleo de 55% terá de ser produzido em menos de US$ 340/</a:t>
            </a:r>
            <a:r>
              <a:rPr lang="pt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ton</a:t>
            </a:r>
            <a:r>
              <a:rPr lang="pt" dirty="0">
                <a:solidFill>
                  <a:schemeClr val="tx1"/>
                </a:solidFill>
                <a:latin typeface="Times New Roman" panose="02020603050405020304" pitchFamily="18" charset="0"/>
              </a:rPr>
              <a:t> para ser competitivo com o diesel de petróleo. Atualmente, US$ 3.000/</a:t>
            </a:r>
            <a:r>
              <a:rPr lang="pt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ton</a:t>
            </a:r>
            <a:r>
              <a:rPr lang="pt" dirty="0">
                <a:solidFill>
                  <a:schemeClr val="tx1"/>
                </a:solidFill>
                <a:latin typeface="Times New Roman" panose="02020603050405020304" pitchFamily="18" charset="0"/>
              </a:rPr>
              <a:t> .</a:t>
            </a:r>
            <a:endParaRPr lang="pt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2E238A-7CAA-1340-9CC6-7347CAAE0F68}"/>
              </a:ext>
            </a:extLst>
          </p:cNvPr>
          <p:cNvSpPr/>
          <p:nvPr/>
        </p:nvSpPr>
        <p:spPr>
          <a:xfrm>
            <a:off x="360561" y="5660172"/>
            <a:ext cx="7291194" cy="40934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" sz="20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VANTAGENS</a:t>
            </a:r>
            <a:r>
              <a:rPr lang="pt" sz="2000" dirty="0">
                <a:solidFill>
                  <a:srgbClr val="333333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/>
            <a:endParaRPr lang="pt" sz="800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pt" dirty="0">
                <a:solidFill>
                  <a:srgbClr val="333333"/>
                </a:solidFill>
                <a:latin typeface="Times New Roman" panose="02020603050405020304" pitchFamily="18" charset="0"/>
              </a:rPr>
              <a:t>As algas crescem rapidamente, consomem o dióxido de carbono e pode gerar mais de 5.000 litros por ano por hectare de biocombustível, em comparação com 350 galões por ano para o etanol de milho. </a:t>
            </a:r>
          </a:p>
          <a:p>
            <a:pPr algn="just"/>
            <a:endParaRPr lang="pt" sz="800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pt" dirty="0">
                <a:solidFill>
                  <a:srgbClr val="333333"/>
                </a:solidFill>
                <a:latin typeface="Times New Roman" panose="02020603050405020304" pitchFamily="18" charset="0"/>
              </a:rPr>
              <a:t>Algas combustível baseado pode ser adicionado diretamente na refinação e distribuição de sistemas existentes.</a:t>
            </a:r>
          </a:p>
          <a:p>
            <a:pPr algn="just"/>
            <a:endParaRPr lang="pt" sz="800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pt" dirty="0">
                <a:solidFill>
                  <a:srgbClr val="333333"/>
                </a:solidFill>
                <a:latin typeface="Times New Roman" panose="02020603050405020304" pitchFamily="18" charset="0"/>
              </a:rPr>
              <a:t>Em teoria, os E.U. poderia produzir o suficiente para satisfazer todas as necessidades de transporte do país .</a:t>
            </a:r>
            <a:endParaRPr lang="pt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79912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CD1A90-E30F-BE4B-9A99-60BAFBD0F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202" y="1739153"/>
            <a:ext cx="10142909" cy="6738096"/>
          </a:xfrm>
          <a:prstGeom prst="rect">
            <a:avLst/>
          </a:prstGeom>
        </p:spPr>
      </p:pic>
      <p:sp>
        <p:nvSpPr>
          <p:cNvPr id="3" name="Bacteriófagos">
            <a:extLst>
              <a:ext uri="{FF2B5EF4-FFF2-40B4-BE49-F238E27FC236}">
                <a16:creationId xmlns:a16="http://schemas.microsoft.com/office/drawing/2014/main" id="{A6EA22E1-53C7-1840-B8DF-E0CB79BB407A}"/>
              </a:ext>
            </a:extLst>
          </p:cNvPr>
          <p:cNvSpPr txBox="1"/>
          <p:nvPr/>
        </p:nvSpPr>
        <p:spPr>
          <a:xfrm>
            <a:off x="996202" y="742872"/>
            <a:ext cx="2215350" cy="533479"/>
          </a:xfrm>
          <a:prstGeom prst="rect">
            <a:avLst/>
          </a:prstGeom>
          <a:solidFill>
            <a:schemeClr val="accent3">
              <a:lumMod val="40000"/>
              <a:lumOff val="60000"/>
              <a:alpha val="73033"/>
            </a:schemeClr>
          </a:solidFill>
          <a:ln w="28575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t-BR" sz="28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ioRefinarias</a:t>
            </a:r>
            <a:endParaRPr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54259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Bacteriófagos"/>
          <p:cNvSpPr txBox="1"/>
          <p:nvPr/>
        </p:nvSpPr>
        <p:spPr>
          <a:xfrm>
            <a:off x="7290564" y="7841051"/>
            <a:ext cx="3558667" cy="471924"/>
          </a:xfrm>
          <a:prstGeom prst="rect">
            <a:avLst/>
          </a:prstGeom>
          <a:solidFill>
            <a:srgbClr val="73FDFF">
              <a:alpha val="3122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dirty="0"/>
              <a:t>Obrigada por sua atenção ! </a:t>
            </a:r>
            <a:endParaRPr b="1"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Bacteriófagos"/>
          <p:cNvSpPr txBox="1"/>
          <p:nvPr/>
        </p:nvSpPr>
        <p:spPr>
          <a:xfrm>
            <a:off x="227563" y="241074"/>
            <a:ext cx="2872581" cy="533479"/>
          </a:xfrm>
          <a:prstGeom prst="rect">
            <a:avLst/>
          </a:prstGeom>
          <a:solidFill>
            <a:schemeClr val="accent3">
              <a:lumMod val="40000"/>
              <a:lumOff val="60000"/>
              <a:alpha val="73033"/>
            </a:schemeClr>
          </a:solidFill>
          <a:ln w="28575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t-BR" sz="280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ioCombustíveis</a:t>
            </a:r>
            <a:endParaRPr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1DD8AE-398B-4843-B831-14D6DAB0B109}"/>
              </a:ext>
            </a:extLst>
          </p:cNvPr>
          <p:cNvSpPr/>
          <p:nvPr/>
        </p:nvSpPr>
        <p:spPr>
          <a:xfrm>
            <a:off x="227563" y="1043523"/>
            <a:ext cx="6274837" cy="834074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Os </a:t>
            </a:r>
            <a:r>
              <a:rPr lang="pt-BR" b="1" dirty="0">
                <a:solidFill>
                  <a:srgbClr val="0070C0"/>
                </a:solidFill>
                <a:latin typeface="Helvetica" pitchFamily="2" charset="0"/>
                <a:ea typeface="+mn-ea"/>
                <a:cs typeface="Gadugi" panose="020F0502020204030204" pitchFamily="34" charset="0"/>
              </a:rPr>
              <a:t>Biocombustíveis</a:t>
            </a:r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 são </a:t>
            </a:r>
            <a:r>
              <a:rPr lang="pt-BR" b="1" dirty="0">
                <a:latin typeface="Helvetica" pitchFamily="2" charset="0"/>
                <a:ea typeface="+mn-ea"/>
                <a:cs typeface="Gadugi" panose="020F0502020204030204" pitchFamily="34" charset="0"/>
              </a:rPr>
              <a:t>Combustíveis</a:t>
            </a:r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 produzidos a partir de </a:t>
            </a:r>
            <a:r>
              <a:rPr lang="pt-BR" u="sng" dirty="0">
                <a:latin typeface="Helvetica" pitchFamily="2" charset="0"/>
                <a:ea typeface="+mn-ea"/>
                <a:cs typeface="Gadugi" panose="020F0502020204030204" pitchFamily="34" charset="0"/>
              </a:rPr>
              <a:t>recursos agrícolas </a:t>
            </a:r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(fontes) renováveis como: </a:t>
            </a:r>
          </a:p>
          <a:p>
            <a:pPr algn="just"/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- Cana-de-açúcar, </a:t>
            </a:r>
          </a:p>
          <a:p>
            <a:pPr algn="just"/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- Milho, </a:t>
            </a:r>
          </a:p>
          <a:p>
            <a:pPr algn="just"/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- Óleos (soja, mamona, outros)  </a:t>
            </a:r>
          </a:p>
          <a:p>
            <a:pPr algn="just"/>
            <a:endParaRPr lang="pt-BR" dirty="0">
              <a:latin typeface="Helvetica" pitchFamily="2" charset="0"/>
              <a:ea typeface="+mn-ea"/>
              <a:cs typeface="Gadugi" panose="020F0502020204030204" pitchFamily="34" charset="0"/>
            </a:endParaRPr>
          </a:p>
          <a:p>
            <a:pPr algn="just"/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Podem ser utilizados para a locomoção de veículos e para a geração de energia (operação de motores como: </a:t>
            </a:r>
            <a:r>
              <a:rPr lang="pt-BR" dirty="0">
                <a:solidFill>
                  <a:srgbClr val="0432FF"/>
                </a:solidFill>
                <a:latin typeface="Helvetica" pitchFamily="2" charset="0"/>
                <a:ea typeface="+mn-ea"/>
                <a:cs typeface="Gadugi" panose="020F0502020204030204" pitchFamily="34" charset="0"/>
              </a:rPr>
              <a:t>geradores</a:t>
            </a:r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 e </a:t>
            </a:r>
            <a:r>
              <a:rPr lang="pt-BR" dirty="0">
                <a:solidFill>
                  <a:srgbClr val="0070C0"/>
                </a:solidFill>
                <a:latin typeface="Helvetica" pitchFamily="2" charset="0"/>
                <a:ea typeface="+mn-ea"/>
                <a:cs typeface="Gadugi" panose="020F0502020204030204" pitchFamily="34" charset="0"/>
              </a:rPr>
              <a:t>outros</a:t>
            </a:r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). </a:t>
            </a:r>
          </a:p>
          <a:p>
            <a:pPr algn="just"/>
            <a:endParaRPr lang="pt-BR" dirty="0">
              <a:latin typeface="Helvetica" pitchFamily="2" charset="0"/>
              <a:ea typeface="+mn-ea"/>
              <a:cs typeface="Gadugi" panose="020F0502020204030204" pitchFamily="34" charset="0"/>
            </a:endParaRPr>
          </a:p>
          <a:p>
            <a:pPr algn="just"/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São considerados uma </a:t>
            </a:r>
            <a:r>
              <a:rPr lang="pt-BR" b="1" dirty="0">
                <a:solidFill>
                  <a:srgbClr val="0070C0"/>
                </a:solidFill>
                <a:latin typeface="Helvetica" pitchFamily="2" charset="0"/>
                <a:ea typeface="+mn-ea"/>
                <a:cs typeface="Gadugi" panose="020F0502020204030204" pitchFamily="34" charset="0"/>
              </a:rPr>
              <a:t>tecnologia </a:t>
            </a:r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 </a:t>
            </a:r>
            <a:r>
              <a:rPr lang="pt-BR" sz="3200" b="1" dirty="0">
                <a:solidFill>
                  <a:srgbClr val="0070C0"/>
                </a:solidFill>
                <a:latin typeface="Helvetica" pitchFamily="2" charset="0"/>
                <a:ea typeface="+mn-ea"/>
                <a:cs typeface="Gadugi" panose="020F0502020204030204" pitchFamily="34" charset="0"/>
              </a:rPr>
              <a:t>sustentável</a:t>
            </a:r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 porque sua queima gera CO</a:t>
            </a:r>
            <a:r>
              <a:rPr lang="pt-BR" baseline="-11000" dirty="0">
                <a:latin typeface="Helvetica" pitchFamily="2" charset="0"/>
                <a:ea typeface="+mn-ea"/>
                <a:cs typeface="Gadugi" panose="020F0502020204030204" pitchFamily="34" charset="0"/>
              </a:rPr>
              <a:t>2</a:t>
            </a:r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 que rapidamente é reciclado pela natureza. </a:t>
            </a:r>
          </a:p>
          <a:p>
            <a:pPr algn="just"/>
            <a:endParaRPr lang="pt-BR" dirty="0">
              <a:latin typeface="Helvetica" pitchFamily="2" charset="0"/>
              <a:ea typeface="+mn-ea"/>
              <a:cs typeface="Gadugi" panose="020F0502020204030204" pitchFamily="34" charset="0"/>
            </a:endParaRPr>
          </a:p>
          <a:p>
            <a:pPr algn="just"/>
            <a:endParaRPr lang="pt-BR" dirty="0">
              <a:latin typeface="Helvetica" pitchFamily="2" charset="0"/>
              <a:ea typeface="+mn-ea"/>
              <a:cs typeface="Gadugi" panose="020F0502020204030204" pitchFamily="34" charset="0"/>
            </a:endParaRPr>
          </a:p>
          <a:p>
            <a:pPr algn="just"/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Os principais tipos de </a:t>
            </a:r>
            <a:r>
              <a:rPr lang="pt-BR" b="1" dirty="0">
                <a:solidFill>
                  <a:srgbClr val="0070C0"/>
                </a:solidFill>
                <a:latin typeface="Helvetica" pitchFamily="2" charset="0"/>
                <a:ea typeface="+mn-ea"/>
                <a:cs typeface="Gadugi" panose="020F0502020204030204" pitchFamily="34" charset="0"/>
              </a:rPr>
              <a:t>biocombustíveis</a:t>
            </a:r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 atualmente utilizados são:</a:t>
            </a:r>
          </a:p>
          <a:p>
            <a:pPr marL="342900" indent="-342900" algn="just">
              <a:buFontTx/>
              <a:buChar char="-"/>
            </a:pPr>
            <a:r>
              <a:rPr lang="pt-BR" b="1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  <a:ea typeface="+mn-ea"/>
                <a:cs typeface="Gadugi" panose="020F0502020204030204" pitchFamily="34" charset="0"/>
              </a:rPr>
              <a:t>Etanol  (Bioetanol) </a:t>
            </a:r>
          </a:p>
          <a:p>
            <a:pPr marL="342900" indent="-342900" algn="just">
              <a:buFontTx/>
              <a:buChar char="-"/>
            </a:pPr>
            <a:r>
              <a:rPr lang="pt-BR" b="1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  <a:ea typeface="+mn-ea"/>
                <a:cs typeface="Gadugi" panose="020F0502020204030204" pitchFamily="34" charset="0"/>
              </a:rPr>
              <a:t>Biodiesel</a:t>
            </a:r>
            <a:r>
              <a:rPr lang="pt-BR" dirty="0">
                <a:latin typeface="Helvetica" pitchFamily="2" charset="0"/>
                <a:ea typeface="+mn-ea"/>
                <a:cs typeface="Gadugi" panose="020F0502020204030204" pitchFamily="34" charset="0"/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471928-D37A-FE42-A71F-40C7CE39D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008" y="3872752"/>
            <a:ext cx="5891792" cy="3603813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B2E7076E-90FA-AD45-88C7-400CBEA6620B}"/>
              </a:ext>
            </a:extLst>
          </p:cNvPr>
          <p:cNvSpPr/>
          <p:nvPr/>
        </p:nvSpPr>
        <p:spPr>
          <a:xfrm>
            <a:off x="6502400" y="6006353"/>
            <a:ext cx="610608" cy="268941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3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13F78F-8978-5C44-BB31-0AFE782906FD}"/>
              </a:ext>
            </a:extLst>
          </p:cNvPr>
          <p:cNvSpPr/>
          <p:nvPr/>
        </p:nvSpPr>
        <p:spPr>
          <a:xfrm>
            <a:off x="7113008" y="7808730"/>
            <a:ext cx="5891792" cy="1508105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pt" b="1">
                <a:latin typeface="Arial" panose="020B0604020202020204" pitchFamily="34" charset="0"/>
              </a:rPr>
              <a:t>Brasil institui Política Nacional dos Biocombustíveis (</a:t>
            </a:r>
            <a:r>
              <a:rPr lang="pt" b="1" err="1">
                <a:latin typeface="Arial" panose="020B0604020202020204" pitchFamily="34" charset="0"/>
              </a:rPr>
              <a:t>RenovaBio</a:t>
            </a:r>
            <a:r>
              <a:rPr lang="pt" b="1">
                <a:latin typeface="Arial" panose="020B0604020202020204" pitchFamily="34" charset="0"/>
              </a:rPr>
              <a:t>)</a:t>
            </a:r>
          </a:p>
          <a:p>
            <a:pPr algn="l"/>
            <a:r>
              <a:rPr lang="pt">
                <a:solidFill>
                  <a:srgbClr val="2C67CD"/>
                </a:solidFill>
                <a:latin typeface="Arial" panose="020B0604020202020204" pitchFamily="34" charset="0"/>
              </a:rPr>
              <a:t>Publicação: 27/12/2017 |</a:t>
            </a:r>
          </a:p>
          <a:p>
            <a:pPr algn="l"/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</a:rPr>
              <a:t>F</a:t>
            </a:r>
            <a:r>
              <a:rPr lang="pt" sz="2000" err="1">
                <a:solidFill>
                  <a:schemeClr val="tx1"/>
                </a:solidFill>
                <a:latin typeface="Arial" panose="020B0604020202020204" pitchFamily="34" charset="0"/>
              </a:rPr>
              <a:t>onte</a:t>
            </a:r>
            <a:r>
              <a:rPr lang="pt" sz="2000">
                <a:solidFill>
                  <a:schemeClr val="tx1"/>
                </a:solidFill>
                <a:latin typeface="Arial" panose="020B0604020202020204" pitchFamily="34" charset="0"/>
              </a:rPr>
              <a:t>: MME, </a:t>
            </a:r>
            <a:r>
              <a:rPr lang="pt" sz="2000" err="1">
                <a:solidFill>
                  <a:schemeClr val="tx1"/>
                </a:solidFill>
                <a:latin typeface="Arial" panose="020B0604020202020204" pitchFamily="34" charset="0"/>
              </a:rPr>
              <a:t>Brasi</a:t>
            </a:r>
            <a:r>
              <a:rPr lang="pt" sz="20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3E4DA5-4654-6443-A526-3DDE009A9F2B}"/>
              </a:ext>
            </a:extLst>
          </p:cNvPr>
          <p:cNvSpPr/>
          <p:nvPr/>
        </p:nvSpPr>
        <p:spPr>
          <a:xfrm rot="20037821">
            <a:off x="8327242" y="1453226"/>
            <a:ext cx="27682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b="1">
                <a:solidFill>
                  <a:srgbClr val="0070C0"/>
                </a:solidFill>
                <a:latin typeface="Helvetica" pitchFamily="2" charset="0"/>
                <a:cs typeface="Gadugi" panose="020F0502020204030204" pitchFamily="34" charset="0"/>
              </a:rPr>
              <a:t>sustentável</a:t>
            </a:r>
            <a:r>
              <a:rPr lang="pt-BR" sz="3000">
                <a:latin typeface="Helvetica" pitchFamily="2" charset="0"/>
                <a:cs typeface="Gadugi" panose="020F0502020204030204" pitchFamily="34" charset="0"/>
              </a:rPr>
              <a:t> </a:t>
            </a:r>
            <a:endParaRPr lang="en-US" sz="300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7FB1A1-F224-1142-A4B1-9509F52078FC}"/>
              </a:ext>
            </a:extLst>
          </p:cNvPr>
          <p:cNvSpPr/>
          <p:nvPr/>
        </p:nvSpPr>
        <p:spPr>
          <a:xfrm>
            <a:off x="412833" y="787060"/>
            <a:ext cx="6502400" cy="8725466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just"/>
            <a:r>
              <a:rPr lang="pt" sz="1700" b="1" dirty="0">
                <a:solidFill>
                  <a:srgbClr val="0432FF"/>
                </a:solidFill>
                <a:latin typeface="+mn-lt"/>
              </a:rPr>
              <a:t>Pesquisas</a:t>
            </a:r>
            <a:r>
              <a:rPr lang="pt" sz="1700" dirty="0">
                <a:latin typeface="+mn-lt"/>
              </a:rPr>
              <a:t> relacionadas ao uso de Álcool (etanol) ocorrem desde meados do século XX, no entanto a sua produção iniciou-se de maneira decisiva a partir da década de 1970, com a chamada </a:t>
            </a:r>
            <a:r>
              <a:rPr lang="pt" sz="1700" b="1" dirty="0">
                <a:latin typeface="+mn-lt"/>
                <a:hlinkClick r:id="rId3"/>
              </a:rPr>
              <a:t>Crise do Petróleo</a:t>
            </a:r>
            <a:r>
              <a:rPr lang="pt" sz="1700" dirty="0">
                <a:latin typeface="+mn-lt"/>
              </a:rPr>
              <a:t>. </a:t>
            </a:r>
          </a:p>
          <a:p>
            <a:pPr algn="just"/>
            <a:endParaRPr lang="pt" sz="1700" dirty="0">
              <a:latin typeface="+mn-lt"/>
            </a:endParaRPr>
          </a:p>
          <a:p>
            <a:pPr algn="just"/>
            <a:endParaRPr lang="pt" sz="1700" dirty="0">
              <a:latin typeface="+mn-lt"/>
            </a:endParaRPr>
          </a:p>
          <a:p>
            <a:pPr algn="just"/>
            <a:r>
              <a:rPr lang="pt" sz="1700" dirty="0">
                <a:latin typeface="+mn-lt"/>
              </a:rPr>
              <a:t>Com isso, o mundo passou a buscar por outras fontes de energia que fizessem uma alternativa à extrema dependência dos combustíveis fósseis.</a:t>
            </a:r>
          </a:p>
          <a:p>
            <a:pPr algn="just"/>
            <a:endParaRPr lang="pt" sz="1700" dirty="0">
              <a:latin typeface="+mn-lt"/>
            </a:endParaRPr>
          </a:p>
          <a:p>
            <a:pPr algn="just"/>
            <a:r>
              <a:rPr lang="pt" sz="1700" dirty="0">
                <a:latin typeface="+mn-lt"/>
              </a:rPr>
              <a:t>No Brasil foi criado o Programa Nacional do Álcool (</a:t>
            </a:r>
            <a:r>
              <a:rPr lang="pt" sz="1700" b="1" dirty="0">
                <a:solidFill>
                  <a:srgbClr val="0432FF"/>
                </a:solidFill>
                <a:latin typeface="+mn-lt"/>
              </a:rPr>
              <a:t>Proálcool</a:t>
            </a:r>
            <a:r>
              <a:rPr lang="pt" sz="1700" dirty="0">
                <a:solidFill>
                  <a:srgbClr val="0432FF"/>
                </a:solidFill>
                <a:latin typeface="+mn-lt"/>
              </a:rPr>
              <a:t>)</a:t>
            </a:r>
            <a:r>
              <a:rPr lang="pt" sz="1700" dirty="0">
                <a:latin typeface="+mn-lt"/>
              </a:rPr>
              <a:t> para reduzir os prejuízos econômicos causados pelo alto preço do barril de Petróleo no mercado internacional.</a:t>
            </a:r>
          </a:p>
          <a:p>
            <a:pPr algn="just"/>
            <a:endParaRPr lang="pt" sz="1700" dirty="0">
              <a:latin typeface="+mn-lt"/>
            </a:endParaRPr>
          </a:p>
          <a:p>
            <a:pPr algn="just"/>
            <a:r>
              <a:rPr lang="pt" sz="1700" dirty="0">
                <a:latin typeface="+mn-lt"/>
              </a:rPr>
              <a:t>Problemas iniciais:</a:t>
            </a:r>
          </a:p>
          <a:p>
            <a:pPr marL="285750" indent="-285750" algn="just">
              <a:buFontTx/>
              <a:buChar char="-"/>
            </a:pPr>
            <a:r>
              <a:rPr lang="pt" sz="1700" dirty="0">
                <a:latin typeface="+mn-lt"/>
              </a:rPr>
              <a:t>baixa eficiência dos automóveis,</a:t>
            </a:r>
          </a:p>
          <a:p>
            <a:pPr marL="285750" indent="-285750" algn="just">
              <a:buFontTx/>
              <a:buChar char="-"/>
            </a:pPr>
            <a:r>
              <a:rPr lang="en-US" sz="1700" dirty="0" err="1">
                <a:latin typeface="+mn-lt"/>
              </a:rPr>
              <a:t>corrosão</a:t>
            </a:r>
            <a:r>
              <a:rPr lang="pt" sz="1700" dirty="0">
                <a:latin typeface="+mn-lt"/>
              </a:rPr>
              <a:t> dos motores, carburadores e demais peças</a:t>
            </a:r>
          </a:p>
          <a:p>
            <a:pPr algn="just"/>
            <a:endParaRPr lang="pt" sz="1700" dirty="0">
              <a:latin typeface="+mn-lt"/>
            </a:endParaRPr>
          </a:p>
          <a:p>
            <a:pPr algn="just"/>
            <a:r>
              <a:rPr lang="pt" sz="1700" dirty="0">
                <a:latin typeface="+mn-lt"/>
              </a:rPr>
              <a:t>A partir do início da década de 2.000 avanços tecnológicos permitiram a criação dos </a:t>
            </a:r>
            <a:r>
              <a:rPr lang="pt" sz="1700" b="1" dirty="0">
                <a:solidFill>
                  <a:srgbClr val="0432FF"/>
                </a:solidFill>
                <a:latin typeface="+mn-lt"/>
              </a:rPr>
              <a:t>motores </a:t>
            </a:r>
            <a:r>
              <a:rPr lang="pt" sz="1700" b="1" i="1" dirty="0" err="1">
                <a:solidFill>
                  <a:srgbClr val="0432FF"/>
                </a:solidFill>
                <a:latin typeface="+mn-lt"/>
              </a:rPr>
              <a:t>flex</a:t>
            </a:r>
            <a:r>
              <a:rPr lang="pt" sz="1700" b="1" i="1" dirty="0">
                <a:solidFill>
                  <a:srgbClr val="0432FF"/>
                </a:solidFill>
                <a:latin typeface="+mn-lt"/>
              </a:rPr>
              <a:t> </a:t>
            </a:r>
            <a:r>
              <a:rPr lang="pt" sz="1700" dirty="0">
                <a:latin typeface="+mn-lt"/>
              </a:rPr>
              <a:t>que aceitavam tanto o álcool quanto gasolina, permitindo a consolida</a:t>
            </a:r>
            <a:r>
              <a:rPr lang="en-US" sz="1700" dirty="0" err="1">
                <a:latin typeface="+mn-lt"/>
              </a:rPr>
              <a:t>çã</a:t>
            </a:r>
            <a:r>
              <a:rPr lang="pt" sz="1700" dirty="0">
                <a:latin typeface="+mn-lt"/>
              </a:rPr>
              <a:t>o do uso do etanol.</a:t>
            </a:r>
          </a:p>
          <a:p>
            <a:pPr algn="just"/>
            <a:endParaRPr lang="pt" sz="1700" dirty="0">
              <a:latin typeface="+mn-lt"/>
            </a:endParaRPr>
          </a:p>
          <a:p>
            <a:pPr algn="just"/>
            <a:r>
              <a:rPr lang="pt" sz="1700" dirty="0">
                <a:latin typeface="+mn-lt"/>
              </a:rPr>
              <a:t>Dai em diante, o consumo de etanol ultrapassou o de petróleo e tornou o Brasil um dos líderes mundiais de produção e sua exportação.</a:t>
            </a:r>
          </a:p>
          <a:p>
            <a:pPr algn="just"/>
            <a:endParaRPr lang="pt" sz="1700" dirty="0">
              <a:latin typeface="+mn-lt"/>
            </a:endParaRPr>
          </a:p>
          <a:p>
            <a:pPr algn="just"/>
            <a:r>
              <a:rPr lang="pt" sz="1700" dirty="0">
                <a:latin typeface="+mn-lt"/>
              </a:rPr>
              <a:t>No Brasil,  a </a:t>
            </a:r>
            <a:r>
              <a:rPr lang="pt" sz="1700" dirty="0" err="1">
                <a:latin typeface="+mn-lt"/>
              </a:rPr>
              <a:t>produ</a:t>
            </a:r>
            <a:r>
              <a:rPr lang="en-US" sz="1700" dirty="0" err="1">
                <a:latin typeface="+mn-lt"/>
              </a:rPr>
              <a:t>çã</a:t>
            </a:r>
            <a:r>
              <a:rPr lang="pt" sz="1700" dirty="0">
                <a:latin typeface="+mn-lt"/>
              </a:rPr>
              <a:t>o de ETANOL </a:t>
            </a:r>
            <a:r>
              <a:rPr lang="pt-BR" sz="1700" dirty="0">
                <a:latin typeface="+mn-lt"/>
              </a:rPr>
              <a:t>COMBUSTIVEL </a:t>
            </a:r>
            <a:r>
              <a:rPr lang="pt" sz="1700" dirty="0">
                <a:latin typeface="+mn-lt"/>
              </a:rPr>
              <a:t>é principalmente, a partir da </a:t>
            </a:r>
            <a:r>
              <a:rPr lang="pt" sz="1700" b="1" dirty="0">
                <a:latin typeface="+mn-lt"/>
              </a:rPr>
              <a:t>cana-de-açúca</a:t>
            </a:r>
            <a:r>
              <a:rPr lang="pt" sz="1700" dirty="0">
                <a:latin typeface="+mn-lt"/>
              </a:rPr>
              <a:t>r. Tal escolha deve-se, principalmente, à viabilidade do seu plantio, além de atender a interesses econômicos dos grandes produtores nacionais. Apesar disso, o Brasil também é um dos líderes em </a:t>
            </a:r>
            <a:r>
              <a:rPr lang="pt" sz="1700" b="1" dirty="0">
                <a:solidFill>
                  <a:srgbClr val="0432FF"/>
                </a:solidFill>
                <a:latin typeface="+mn-lt"/>
              </a:rPr>
              <a:t>pesquisas</a:t>
            </a:r>
            <a:r>
              <a:rPr lang="pt" sz="1700" dirty="0">
                <a:latin typeface="+mn-lt"/>
              </a:rPr>
              <a:t> de </a:t>
            </a:r>
            <a:r>
              <a:rPr lang="pt" sz="1700" b="1" dirty="0">
                <a:latin typeface="+mn-lt"/>
              </a:rPr>
              <a:t>fontes alternativas de produção</a:t>
            </a:r>
            <a:r>
              <a:rPr lang="pt" sz="1600" b="1" dirty="0">
                <a:latin typeface="+mn-lt"/>
              </a:rPr>
              <a:t>.</a:t>
            </a:r>
            <a:endParaRPr lang="pt" sz="16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FBF626-64C4-8C43-9B93-E972FCF01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2878" y="1076254"/>
            <a:ext cx="5309089" cy="5309089"/>
          </a:xfrm>
          <a:prstGeom prst="rect">
            <a:avLst/>
          </a:prstGeom>
        </p:spPr>
      </p:pic>
      <p:sp>
        <p:nvSpPr>
          <p:cNvPr id="6" name="Bacteriófagos">
            <a:extLst>
              <a:ext uri="{FF2B5EF4-FFF2-40B4-BE49-F238E27FC236}">
                <a16:creationId xmlns:a16="http://schemas.microsoft.com/office/drawing/2014/main" id="{7D898ED1-832C-3A43-9761-FFD61E1A13FA}"/>
              </a:ext>
            </a:extLst>
          </p:cNvPr>
          <p:cNvSpPr txBox="1"/>
          <p:nvPr/>
        </p:nvSpPr>
        <p:spPr>
          <a:xfrm>
            <a:off x="412833" y="241074"/>
            <a:ext cx="5905463" cy="533479"/>
          </a:xfrm>
          <a:prstGeom prst="rect">
            <a:avLst/>
          </a:prstGeom>
          <a:solidFill>
            <a:schemeClr val="accent3">
              <a:lumMod val="40000"/>
              <a:lumOff val="60000"/>
              <a:alpha val="73033"/>
            </a:schemeClr>
          </a:solidFill>
          <a:ln w="28575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t-BR" sz="280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ioEtanol</a:t>
            </a:r>
            <a:r>
              <a:rPr lang="pt-BR" sz="280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-  </a:t>
            </a:r>
            <a:r>
              <a:rPr lang="pt-BR" sz="240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Como tudo começou...........</a:t>
            </a:r>
            <a:r>
              <a:rPr lang="pt-BR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sz="2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74496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teriófagos">
            <a:extLst>
              <a:ext uri="{FF2B5EF4-FFF2-40B4-BE49-F238E27FC236}">
                <a16:creationId xmlns:a16="http://schemas.microsoft.com/office/drawing/2014/main" id="{7D898ED1-832C-3A43-9761-FFD61E1A13FA}"/>
              </a:ext>
            </a:extLst>
          </p:cNvPr>
          <p:cNvSpPr txBox="1"/>
          <p:nvPr/>
        </p:nvSpPr>
        <p:spPr>
          <a:xfrm>
            <a:off x="412833" y="241074"/>
            <a:ext cx="5905463" cy="533479"/>
          </a:xfrm>
          <a:prstGeom prst="rect">
            <a:avLst/>
          </a:prstGeom>
          <a:solidFill>
            <a:schemeClr val="accent3">
              <a:lumMod val="40000"/>
              <a:lumOff val="60000"/>
              <a:alpha val="73033"/>
            </a:schemeClr>
          </a:solidFill>
          <a:ln w="28575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t-BR" sz="280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ioEtanol</a:t>
            </a:r>
            <a:r>
              <a:rPr lang="pt-BR" sz="280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-  </a:t>
            </a:r>
            <a:r>
              <a:rPr lang="pt-BR" sz="240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Como tudo começou...........</a:t>
            </a:r>
            <a:r>
              <a:rPr lang="pt-BR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sz="2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ED236C-01B5-6442-B903-DB282C14FB05}"/>
              </a:ext>
            </a:extLst>
          </p:cNvPr>
          <p:cNvSpPr/>
          <p:nvPr/>
        </p:nvSpPr>
        <p:spPr>
          <a:xfrm>
            <a:off x="7267388" y="2973094"/>
            <a:ext cx="5647764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rgbClr val="444444"/>
                </a:solidFill>
                <a:latin typeface="NewsGothicMt"/>
              </a:rPr>
              <a:t>produto</a:t>
            </a:r>
            <a:r>
              <a:rPr lang="pt" sz="2000" dirty="0">
                <a:solidFill>
                  <a:srgbClr val="444444"/>
                </a:solidFill>
                <a:latin typeface="NewsGothicMt"/>
              </a:rPr>
              <a:t> da hidrolise da sacarose, é muito usado em indústrias de doces, pois a a combinação glicose e frutose tem um sabor muito mais adocicado que o açúcar comum (sacarose).</a:t>
            </a:r>
            <a:endParaRPr lang="pt-BR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767B13-92BD-A04B-BBF5-01DE9B17686B}"/>
              </a:ext>
            </a:extLst>
          </p:cNvPr>
          <p:cNvSpPr/>
          <p:nvPr/>
        </p:nvSpPr>
        <p:spPr>
          <a:xfrm>
            <a:off x="8010132" y="-7456"/>
            <a:ext cx="137409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44444"/>
                </a:solidFill>
                <a:latin typeface="NewsGothicMt"/>
              </a:rPr>
              <a:t>invertase</a:t>
            </a:r>
            <a:endParaRPr lang="pt-BR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CDFF47-982E-E94A-926B-7D2947C42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70" y="999791"/>
            <a:ext cx="6878918" cy="2571870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A2A0C8-F067-F749-A1E7-5184B123ECA8}"/>
              </a:ext>
            </a:extLst>
          </p:cNvPr>
          <p:cNvSpPr/>
          <p:nvPr/>
        </p:nvSpPr>
        <p:spPr>
          <a:xfrm>
            <a:off x="4118255" y="3896423"/>
            <a:ext cx="3128372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" dirty="0">
                <a:solidFill>
                  <a:schemeClr val="tx1"/>
                </a:solidFill>
                <a:latin typeface="NewsGothicMt"/>
              </a:rPr>
              <a:t>açúcar invertido :  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7D736A07-893B-D54C-83FE-57CFDE3EDE6D}"/>
              </a:ext>
            </a:extLst>
          </p:cNvPr>
          <p:cNvSpPr/>
          <p:nvPr/>
        </p:nvSpPr>
        <p:spPr>
          <a:xfrm rot="5400000">
            <a:off x="5519236" y="2263471"/>
            <a:ext cx="326410" cy="2942790"/>
          </a:xfrm>
          <a:prstGeom prst="rightBrace">
            <a:avLst>
              <a:gd name="adj1" fmla="val 0"/>
              <a:gd name="adj2" fmla="val 49999"/>
            </a:avLst>
          </a:prstGeom>
          <a:noFill/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F76C74-0057-9845-91E0-D47EF4327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53" y="5582468"/>
            <a:ext cx="12273286" cy="25718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A7C7FE8-8279-8240-B3C3-79C205536519}"/>
              </a:ext>
            </a:extLst>
          </p:cNvPr>
          <p:cNvSpPr/>
          <p:nvPr/>
        </p:nvSpPr>
        <p:spPr>
          <a:xfrm>
            <a:off x="181652" y="8189087"/>
            <a:ext cx="1227328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800" dirty="0">
                <a:solidFill>
                  <a:srgbClr val="444444"/>
                </a:solidFill>
                <a:latin typeface="NewsGothicMt"/>
              </a:rPr>
              <a:t>             </a:t>
            </a:r>
            <a:r>
              <a:rPr lang="pt-BR" sz="2800" b="1" dirty="0">
                <a:solidFill>
                  <a:srgbClr val="444444"/>
                </a:solidFill>
                <a:latin typeface="NewsGothicMt"/>
              </a:rPr>
              <a:t>100 </a:t>
            </a:r>
            <a:r>
              <a:rPr lang="pt-BR" sz="2800" b="1" dirty="0" err="1">
                <a:solidFill>
                  <a:srgbClr val="444444"/>
                </a:solidFill>
                <a:latin typeface="NewsGothicMt"/>
              </a:rPr>
              <a:t>g</a:t>
            </a:r>
            <a:r>
              <a:rPr lang="pt-BR" sz="2800" b="1" dirty="0">
                <a:solidFill>
                  <a:srgbClr val="444444"/>
                </a:solidFill>
                <a:latin typeface="NewsGothicMt"/>
              </a:rPr>
              <a:t> </a:t>
            </a:r>
            <a:r>
              <a:rPr lang="pt-BR" sz="2800" dirty="0">
                <a:solidFill>
                  <a:srgbClr val="444444"/>
                </a:solidFill>
                <a:latin typeface="NewsGothicMt"/>
              </a:rPr>
              <a:t>                                 </a:t>
            </a:r>
            <a:r>
              <a:rPr lang="pt-BR" sz="2000" dirty="0">
                <a:solidFill>
                  <a:srgbClr val="444444"/>
                </a:solidFill>
                <a:latin typeface="NewsGothicMt"/>
              </a:rPr>
              <a:t>	</a:t>
            </a:r>
            <a:r>
              <a:rPr lang="pt-BR" b="1" dirty="0">
                <a:solidFill>
                  <a:srgbClr val="444444"/>
                </a:solidFill>
                <a:latin typeface="NewsGothicMt"/>
              </a:rPr>
              <a:t>  </a:t>
            </a:r>
            <a:r>
              <a:rPr lang="pt-BR" sz="2800" b="1" dirty="0">
                <a:solidFill>
                  <a:srgbClr val="444444"/>
                </a:solidFill>
                <a:latin typeface="NewsGothicMt"/>
              </a:rPr>
              <a:t>51,1 </a:t>
            </a:r>
            <a:r>
              <a:rPr lang="pt-BR" sz="2800" b="1" dirty="0" err="1">
                <a:solidFill>
                  <a:srgbClr val="444444"/>
                </a:solidFill>
                <a:latin typeface="NewsGothicMt"/>
              </a:rPr>
              <a:t>g</a:t>
            </a:r>
            <a:r>
              <a:rPr lang="pt-BR" sz="2800" b="1" dirty="0">
                <a:solidFill>
                  <a:srgbClr val="444444"/>
                </a:solidFill>
                <a:latin typeface="NewsGothicMt"/>
              </a:rPr>
              <a:t>               +              48,9 </a:t>
            </a:r>
            <a:r>
              <a:rPr lang="pt-BR" sz="2800" b="1" dirty="0" err="1">
                <a:solidFill>
                  <a:srgbClr val="444444"/>
                </a:solidFill>
                <a:latin typeface="NewsGothicMt"/>
              </a:rPr>
              <a:t>g</a:t>
            </a:r>
            <a:r>
              <a:rPr lang="pt-BR" sz="2000" dirty="0">
                <a:solidFill>
                  <a:srgbClr val="444444"/>
                </a:solidFill>
                <a:latin typeface="NewsGothicMt"/>
              </a:rPr>
              <a:t>				  </a:t>
            </a:r>
            <a:endParaRPr lang="pt-BR" sz="200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0876067-445C-8B4E-95EF-53E5F2BED34E}"/>
              </a:ext>
            </a:extLst>
          </p:cNvPr>
          <p:cNvCxnSpPr>
            <a:cxnSpLocks/>
          </p:cNvCxnSpPr>
          <p:nvPr/>
        </p:nvCxnSpPr>
        <p:spPr>
          <a:xfrm>
            <a:off x="3278716" y="8390965"/>
            <a:ext cx="932330" cy="0"/>
          </a:xfrm>
          <a:prstGeom prst="straightConnector1">
            <a:avLst/>
          </a:prstGeom>
          <a:noFill/>
          <a:ln w="28575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06332894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teriófagos">
            <a:extLst>
              <a:ext uri="{FF2B5EF4-FFF2-40B4-BE49-F238E27FC236}">
                <a16:creationId xmlns:a16="http://schemas.microsoft.com/office/drawing/2014/main" id="{044F6331-CF08-CC48-AAAA-615A07711007}"/>
              </a:ext>
            </a:extLst>
          </p:cNvPr>
          <p:cNvSpPr txBox="1"/>
          <p:nvPr/>
        </p:nvSpPr>
        <p:spPr>
          <a:xfrm>
            <a:off x="520409" y="270169"/>
            <a:ext cx="1726434" cy="533479"/>
          </a:xfrm>
          <a:prstGeom prst="rect">
            <a:avLst/>
          </a:prstGeom>
          <a:solidFill>
            <a:schemeClr val="accent3">
              <a:lumMod val="40000"/>
              <a:lumOff val="60000"/>
              <a:alpha val="73033"/>
            </a:schemeClr>
          </a:solidFill>
          <a:ln w="12700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t-BR" sz="16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IOETANOL</a:t>
            </a:r>
            <a:r>
              <a:rPr lang="pt-B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359FF2-0DA8-E64F-ABDC-D1B32D766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38" y="690438"/>
            <a:ext cx="7649096" cy="54818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4FF69B-E6C1-9A4A-959D-A0EC09B3B70E}"/>
              </a:ext>
            </a:extLst>
          </p:cNvPr>
          <p:cNvSpPr txBox="1"/>
          <p:nvPr/>
        </p:nvSpPr>
        <p:spPr>
          <a:xfrm>
            <a:off x="8203367" y="880592"/>
            <a:ext cx="4141694" cy="8720336"/>
          </a:xfrm>
          <a:prstGeom prst="rect">
            <a:avLst/>
          </a:prstGeom>
          <a:solidFill>
            <a:schemeClr val="bg1"/>
          </a:solidFill>
          <a:ln w="19050" cap="flat">
            <a:solidFill>
              <a:srgbClr val="00919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000" dirty="0"/>
              <a:t>Principais linhagens de levedura </a:t>
            </a:r>
            <a:r>
              <a:rPr lang="pt-BR" sz="2000" i="1" dirty="0" err="1"/>
              <a:t>Saccharomyces</a:t>
            </a:r>
            <a:r>
              <a:rPr lang="pt-BR" sz="2000" i="1" dirty="0"/>
              <a:t> </a:t>
            </a:r>
            <a:r>
              <a:rPr lang="pt-BR" sz="2000" i="1" dirty="0" err="1"/>
              <a:t>cerevisiae</a:t>
            </a:r>
            <a:r>
              <a:rPr lang="pt-BR" sz="2000" i="1" dirty="0"/>
              <a:t> </a:t>
            </a:r>
            <a:r>
              <a:rPr lang="pt-BR" sz="2000" dirty="0"/>
              <a:t>utilizadas no Brasil para fermentação de sacarose e  produção de BIOETANOL.</a:t>
            </a:r>
          </a:p>
          <a:p>
            <a:pPr marL="0" marR="0" indent="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2000" dirty="0"/>
          </a:p>
          <a:p>
            <a:pPr marL="0" marR="0" indent="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000" dirty="0"/>
              <a:t>As Usinas utilizam linhagens residentes de dornas. Algumas das mais eficientes são: </a:t>
            </a:r>
          </a:p>
          <a:p>
            <a:pPr marL="0" marR="0" indent="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800" dirty="0"/>
          </a:p>
          <a:p>
            <a:pPr marL="342900" marR="0" indent="-3429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pt-BR" sz="2000" dirty="0"/>
              <a:t>PE-2, CAT-1, VR-1 (</a:t>
            </a:r>
            <a:r>
              <a:rPr lang="pt-BR" sz="2000" dirty="0" err="1"/>
              <a:t>Fermentec</a:t>
            </a:r>
            <a:r>
              <a:rPr lang="pt-BR" sz="2000" dirty="0"/>
              <a:t>)</a:t>
            </a:r>
          </a:p>
          <a:p>
            <a:pPr marL="342900" marR="0" indent="-3429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pt-BR" sz="800" dirty="0"/>
          </a:p>
          <a:p>
            <a:pPr marL="342900" marR="0" indent="-3429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pt-BR" sz="2000" dirty="0"/>
              <a:t>BG-1, CR-1, SA-1 (</a:t>
            </a:r>
            <a:r>
              <a:rPr lang="pt-BR" sz="2000" dirty="0" err="1"/>
              <a:t>Copersucar</a:t>
            </a:r>
            <a:r>
              <a:rPr lang="pt-BR" sz="2000" dirty="0"/>
              <a:t>)</a:t>
            </a:r>
            <a:endParaRPr lang="pt-BR" dirty="0"/>
          </a:p>
          <a:p>
            <a:pPr marL="0" marR="0" indent="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dirty="0"/>
          </a:p>
          <a:p>
            <a:pPr marL="0" marR="0" indent="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dirty="0"/>
          </a:p>
          <a:p>
            <a:pPr marL="0" marR="0" indent="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1800" dirty="0"/>
          </a:p>
          <a:p>
            <a:pPr marL="0" marR="0" indent="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1800" dirty="0"/>
          </a:p>
          <a:p>
            <a:pPr marL="0" marR="0" indent="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1800" dirty="0"/>
          </a:p>
          <a:p>
            <a:pPr marL="0" marR="0" indent="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1800" dirty="0"/>
          </a:p>
          <a:p>
            <a:pPr marL="0" marR="0" indent="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1800" dirty="0"/>
          </a:p>
          <a:p>
            <a:pPr marL="0" marR="0" indent="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1800" dirty="0"/>
          </a:p>
          <a:p>
            <a:pPr algn="just"/>
            <a:endParaRPr lang="en-US" sz="1400" dirty="0"/>
          </a:p>
          <a:p>
            <a:pPr algn="just"/>
            <a:endParaRPr lang="en-US" sz="1400" dirty="0"/>
          </a:p>
          <a:p>
            <a:pPr algn="just"/>
            <a:endParaRPr lang="en-US" sz="1400" dirty="0"/>
          </a:p>
          <a:p>
            <a:pPr algn="just"/>
            <a:r>
              <a:rPr lang="en-US" sz="1400" dirty="0"/>
              <a:t>Fig. 1. Karyotyping profiles of some strains used in this work obtained by PFGE as the TAFE system. All strains presented a unique profile. BG-1, CR-1, ME-2, MA-3, MA-4, PE-2, SA-1, VR-1, VR-2 and IZ-1904 strains were isolated from ethanol distilleries; FLE is a baker’s yeast strain. </a:t>
            </a:r>
          </a:p>
          <a:p>
            <a:pPr marL="0" marR="0" indent="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1800" dirty="0"/>
          </a:p>
          <a:p>
            <a:pPr marL="0" marR="0" indent="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200" dirty="0"/>
              <a:t>Fonte: </a:t>
            </a:r>
            <a:r>
              <a:rPr lang="pt-BR" sz="1200" dirty="0">
                <a:hlinkClick r:id="rId3"/>
              </a:rPr>
              <a:t>Basso et al 2008</a:t>
            </a:r>
            <a:r>
              <a:rPr lang="pt-BR" sz="1200" dirty="0"/>
              <a:t> </a:t>
            </a:r>
            <a:endParaRPr kumimoji="0" lang="pt-BR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026" name="Picture 2" descr="page2image1749565168">
            <a:extLst>
              <a:ext uri="{FF2B5EF4-FFF2-40B4-BE49-F238E27FC236}">
                <a16:creationId xmlns:a16="http://schemas.microsoft.com/office/drawing/2014/main" id="{77EB6095-262E-8343-83B2-41959DC77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1235075"/>
            <a:ext cx="28829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2image1749634080">
            <a:extLst>
              <a:ext uri="{FF2B5EF4-FFF2-40B4-BE49-F238E27FC236}">
                <a16:creationId xmlns:a16="http://schemas.microsoft.com/office/drawing/2014/main" id="{8023F456-91A1-0542-8AC8-158DBB3B9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066800"/>
            <a:ext cx="28829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age4image1750052928">
            <a:extLst>
              <a:ext uri="{FF2B5EF4-FFF2-40B4-BE49-F238E27FC236}">
                <a16:creationId xmlns:a16="http://schemas.microsoft.com/office/drawing/2014/main" id="{40FC80F7-37E9-0345-91F8-E10FB91F6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367" y="4889824"/>
            <a:ext cx="4141694" cy="272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203D007-14BB-3B4B-A0AC-EBDE628A71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468" y="6172290"/>
            <a:ext cx="5979832" cy="36502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E10BD5-9F76-1E4D-A8E2-8C41819E43BF}"/>
              </a:ext>
            </a:extLst>
          </p:cNvPr>
          <p:cNvSpPr txBox="1"/>
          <p:nvPr/>
        </p:nvSpPr>
        <p:spPr>
          <a:xfrm>
            <a:off x="326304" y="4671615"/>
            <a:ext cx="1264302" cy="4103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amido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C7E59D-9BE1-1D43-AD00-66F3178B5D97}"/>
              </a:ext>
            </a:extLst>
          </p:cNvPr>
          <p:cNvSpPr txBox="1"/>
          <p:nvPr/>
        </p:nvSpPr>
        <p:spPr>
          <a:xfrm>
            <a:off x="1919949" y="1885823"/>
            <a:ext cx="1380470" cy="4103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Sacarose</a:t>
            </a:r>
          </a:p>
        </p:txBody>
      </p:sp>
    </p:spTree>
    <p:extLst>
      <p:ext uri="{BB962C8B-B14F-4D97-AF65-F5344CB8AC3E}">
        <p14:creationId xmlns:p14="http://schemas.microsoft.com/office/powerpoint/2010/main" val="166637121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7FB1A1-F224-1142-A4B1-9509F52078FC}"/>
              </a:ext>
            </a:extLst>
          </p:cNvPr>
          <p:cNvSpPr/>
          <p:nvPr/>
        </p:nvSpPr>
        <p:spPr>
          <a:xfrm>
            <a:off x="477518" y="1645638"/>
            <a:ext cx="6502400" cy="4693593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algn="just"/>
            <a:r>
              <a:rPr lang="pt-BR" sz="2500" dirty="0">
                <a:latin typeface="+mn-lt"/>
              </a:rPr>
              <a:t>A produção de energia elétrica é um subproduto da produção de bioetanol. </a:t>
            </a:r>
          </a:p>
          <a:p>
            <a:pPr algn="just"/>
            <a:r>
              <a:rPr lang="pt-BR" sz="2500" dirty="0">
                <a:latin typeface="+mn-lt"/>
              </a:rPr>
              <a:t>O bagaço da </a:t>
            </a:r>
            <a:r>
              <a:rPr lang="pt-BR" sz="2500" dirty="0">
                <a:solidFill>
                  <a:srgbClr val="0432FF"/>
                </a:solidFill>
                <a:latin typeface="+mn-lt"/>
              </a:rPr>
              <a:t>cana-de-açúcar</a:t>
            </a:r>
            <a:r>
              <a:rPr lang="pt-BR" sz="2500" dirty="0">
                <a:latin typeface="+mn-lt"/>
              </a:rPr>
              <a:t> alimenta caldeiras e turbinas, cada vez mais eficientes, produzem Eletricidade.</a:t>
            </a:r>
          </a:p>
          <a:p>
            <a:pPr algn="just"/>
            <a:endParaRPr lang="pt-BR" sz="1800" dirty="0">
              <a:latin typeface="+mn-lt"/>
            </a:endParaRPr>
          </a:p>
          <a:p>
            <a:pPr algn="just"/>
            <a:r>
              <a:rPr lang="pt" dirty="0"/>
              <a:t>O Brasil se destaca como um dos grandes produtores mundiais de biomassa.</a:t>
            </a:r>
            <a:endParaRPr lang="pt-BR" sz="1800" dirty="0">
              <a:latin typeface="+mn-lt"/>
            </a:endParaRPr>
          </a:p>
          <a:p>
            <a:pPr algn="just"/>
            <a:endParaRPr lang="pt-BR" sz="1800" dirty="0">
              <a:latin typeface="+mn-lt"/>
            </a:endParaRPr>
          </a:p>
          <a:p>
            <a:pPr algn="just"/>
            <a:endParaRPr lang="pt-BR" sz="1800" dirty="0">
              <a:latin typeface="+mn-lt"/>
            </a:endParaRPr>
          </a:p>
          <a:p>
            <a:pPr algn="just"/>
            <a:endParaRPr lang="pt-BR" sz="1800" dirty="0">
              <a:latin typeface="+mn-lt"/>
            </a:endParaRPr>
          </a:p>
          <a:p>
            <a:pPr algn="just"/>
            <a:endParaRPr lang="pt-BR" sz="1800" dirty="0">
              <a:latin typeface="+mn-lt"/>
            </a:endParaRPr>
          </a:p>
          <a:p>
            <a:pPr algn="just"/>
            <a:endParaRPr lang="pt-BR" sz="1800" dirty="0">
              <a:latin typeface="+mn-lt"/>
            </a:endParaRPr>
          </a:p>
          <a:p>
            <a:pPr algn="just"/>
            <a:endParaRPr lang="pt-BR" sz="1800" dirty="0"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07CBE4-493A-B649-8F1F-74A77D9C731E}"/>
              </a:ext>
            </a:extLst>
          </p:cNvPr>
          <p:cNvSpPr/>
          <p:nvPr/>
        </p:nvSpPr>
        <p:spPr>
          <a:xfrm>
            <a:off x="477518" y="1149167"/>
            <a:ext cx="6585457" cy="4785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9193"/>
            </a:solidFill>
          </a:ln>
        </p:spPr>
        <p:txBody>
          <a:bodyPr wrap="none">
            <a:spAutoFit/>
          </a:bodyPr>
          <a:lstStyle/>
          <a:p>
            <a:r>
              <a:rPr lang="pt-BR" sz="251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Como ocorre a Produção de </a:t>
            </a:r>
            <a:r>
              <a:rPr lang="pt-BR" sz="251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Bioeletricidade</a:t>
            </a:r>
            <a:r>
              <a:rPr lang="pt-BR" sz="251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 ?</a:t>
            </a:r>
            <a:r>
              <a:rPr lang="pt-BR" dirty="0">
                <a:solidFill>
                  <a:srgbClr val="333333"/>
                </a:solidFill>
                <a:latin typeface="Georgia" panose="02040502050405020303" pitchFamily="18" charset="0"/>
              </a:rPr>
              <a:t> </a:t>
            </a:r>
            <a:endParaRPr lang="pt-BR" dirty="0"/>
          </a:p>
        </p:txBody>
      </p:sp>
      <p:sp>
        <p:nvSpPr>
          <p:cNvPr id="7" name="Bacteriófagos">
            <a:extLst>
              <a:ext uri="{FF2B5EF4-FFF2-40B4-BE49-F238E27FC236}">
                <a16:creationId xmlns:a16="http://schemas.microsoft.com/office/drawing/2014/main" id="{A20E3FDA-EE74-6240-A78B-D5773E2AE343}"/>
              </a:ext>
            </a:extLst>
          </p:cNvPr>
          <p:cNvSpPr txBox="1"/>
          <p:nvPr/>
        </p:nvSpPr>
        <p:spPr>
          <a:xfrm>
            <a:off x="548371" y="325052"/>
            <a:ext cx="6514604" cy="533479"/>
          </a:xfrm>
          <a:prstGeom prst="rect">
            <a:avLst/>
          </a:prstGeom>
          <a:solidFill>
            <a:schemeClr val="accent3">
              <a:lumMod val="40000"/>
              <a:lumOff val="60000"/>
              <a:alpha val="73033"/>
            </a:schemeClr>
          </a:solidFill>
          <a:ln w="28575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t-BR" sz="28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ioEtanol</a:t>
            </a:r>
            <a:r>
              <a:rPr lang="pt-BR" sz="2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pt-BR" sz="2800" u="sng" dirty="0"/>
              <a:t>e</a:t>
            </a:r>
            <a:r>
              <a:rPr lang="pt-BR" sz="2800" dirty="0"/>
              <a:t> Cogeração de Energia Elétrica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D6D9AB-9F78-0345-8DF9-74F04265E9A3}"/>
              </a:ext>
            </a:extLst>
          </p:cNvPr>
          <p:cNvSpPr/>
          <p:nvPr/>
        </p:nvSpPr>
        <p:spPr>
          <a:xfrm>
            <a:off x="5120060" y="8848217"/>
            <a:ext cx="65024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pt" dirty="0">
                <a:solidFill>
                  <a:srgbClr val="333333"/>
                </a:solidFill>
                <a:latin typeface="BebasNeueRegular"/>
              </a:rPr>
              <a:t>As </a:t>
            </a:r>
            <a:r>
              <a:rPr lang="pt" b="1" dirty="0" err="1">
                <a:solidFill>
                  <a:srgbClr val="333333"/>
                </a:solidFill>
                <a:latin typeface="BebasNeueRegular"/>
              </a:rPr>
              <a:t>biorrefinarias</a:t>
            </a:r>
            <a:r>
              <a:rPr lang="pt" dirty="0">
                <a:solidFill>
                  <a:srgbClr val="333333"/>
                </a:solidFill>
                <a:latin typeface="BebasNeueRegular"/>
              </a:rPr>
              <a:t> e o aproveitamento integral do potencial da biomassa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3902AE-924B-6B43-A116-4E0BE8231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800" y="4657217"/>
            <a:ext cx="8382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1367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FDC623-4ACF-D54F-ABC4-C488D5BFD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90" y="2094267"/>
            <a:ext cx="9061450" cy="1955800"/>
          </a:xfrm>
          <a:prstGeom prst="rect">
            <a:avLst/>
          </a:prstGeom>
        </p:spPr>
      </p:pic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47193DE2-AC8D-CE41-BACE-BE76473C8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1" y="4397151"/>
            <a:ext cx="5710333" cy="34519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2795A-C87F-034B-9C3F-9C4E5346AFB7}"/>
              </a:ext>
            </a:extLst>
          </p:cNvPr>
          <p:cNvSpPr txBox="1"/>
          <p:nvPr/>
        </p:nvSpPr>
        <p:spPr>
          <a:xfrm>
            <a:off x="278090" y="7849077"/>
            <a:ext cx="5710333" cy="15183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pt-BR" sz="2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Hemicelulose</a:t>
            </a:r>
            <a:r>
              <a:rPr lang="pt-BR" sz="1800" dirty="0"/>
              <a:t>: </a:t>
            </a:r>
          </a:p>
          <a:p>
            <a:pPr algn="just"/>
            <a:r>
              <a:rPr lang="en-US" sz="1800" dirty="0" err="1"/>
              <a:t>são</a:t>
            </a:r>
            <a:r>
              <a:rPr lang="en-US" sz="1800" dirty="0"/>
              <a:t> </a:t>
            </a:r>
            <a:r>
              <a:rPr lang="en-US" sz="1800" dirty="0" err="1"/>
              <a:t>heteropolissacarídeos</a:t>
            </a:r>
            <a:r>
              <a:rPr lang="en-US" sz="1800" dirty="0"/>
              <a:t> </a:t>
            </a:r>
            <a:r>
              <a:rPr lang="en-US" sz="1800" dirty="0" err="1"/>
              <a:t>formados</a:t>
            </a:r>
            <a:r>
              <a:rPr lang="en-US" sz="1800" dirty="0"/>
              <a:t> </a:t>
            </a:r>
            <a:r>
              <a:rPr lang="en-US" sz="1800" dirty="0" err="1"/>
              <a:t>por</a:t>
            </a:r>
            <a:r>
              <a:rPr lang="en-US" sz="1800" dirty="0"/>
              <a:t> </a:t>
            </a:r>
            <a:r>
              <a:rPr lang="en-US" sz="1800" dirty="0" err="1"/>
              <a:t>vários</a:t>
            </a:r>
            <a:r>
              <a:rPr lang="en-US" sz="1800" dirty="0"/>
              <a:t> </a:t>
            </a:r>
            <a:r>
              <a:rPr lang="en-US" sz="1800" dirty="0" err="1"/>
              <a:t>resíduos</a:t>
            </a:r>
            <a:r>
              <a:rPr lang="en-US" sz="1800" dirty="0"/>
              <a:t> de </a:t>
            </a:r>
            <a:r>
              <a:rPr lang="en-US" sz="1800" dirty="0" err="1"/>
              <a:t>açúcares</a:t>
            </a:r>
            <a:r>
              <a:rPr lang="en-US" sz="1800" dirty="0"/>
              <a:t> pentoses (</a:t>
            </a:r>
            <a:r>
              <a:rPr lang="en-US" sz="1800" dirty="0" err="1"/>
              <a:t>xilose</a:t>
            </a:r>
            <a:r>
              <a:rPr lang="en-US" sz="1800" dirty="0"/>
              <a:t> e arabinose) e hexoses (</a:t>
            </a:r>
            <a:r>
              <a:rPr lang="en-US" sz="1800" dirty="0" err="1"/>
              <a:t>glicose</a:t>
            </a:r>
            <a:r>
              <a:rPr lang="en-US" sz="1800" dirty="0"/>
              <a:t>, </a:t>
            </a:r>
            <a:r>
              <a:rPr lang="en-US" sz="1800" dirty="0" err="1"/>
              <a:t>manose</a:t>
            </a:r>
            <a:r>
              <a:rPr lang="en-US" sz="1800" dirty="0"/>
              <a:t> e galactose), </a:t>
            </a:r>
            <a:r>
              <a:rPr lang="en-US" sz="1800" dirty="0" err="1"/>
              <a:t>ácidos</a:t>
            </a:r>
            <a:r>
              <a:rPr lang="en-US" sz="1800" dirty="0"/>
              <a:t> </a:t>
            </a:r>
            <a:r>
              <a:rPr lang="en-US" sz="1800" dirty="0" err="1"/>
              <a:t>urônicos</a:t>
            </a:r>
            <a:r>
              <a:rPr lang="en-US" sz="1800" dirty="0"/>
              <a:t> e </a:t>
            </a:r>
            <a:r>
              <a:rPr lang="en-US" sz="1800" dirty="0" err="1"/>
              <a:t>grupos</a:t>
            </a:r>
            <a:r>
              <a:rPr lang="en-US" sz="1800" dirty="0"/>
              <a:t> </a:t>
            </a:r>
            <a:r>
              <a:rPr lang="en-US" sz="1800" dirty="0" err="1"/>
              <a:t>acetila</a:t>
            </a:r>
            <a:r>
              <a:rPr lang="en-US" sz="18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1319CB-2F8D-034B-9852-E240C9F9D620}"/>
              </a:ext>
            </a:extLst>
          </p:cNvPr>
          <p:cNvSpPr txBox="1"/>
          <p:nvPr/>
        </p:nvSpPr>
        <p:spPr>
          <a:xfrm>
            <a:off x="2171325" y="3639698"/>
            <a:ext cx="2187389" cy="4103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000" b="1" dirty="0"/>
              <a:t>C</a:t>
            </a:r>
            <a:r>
              <a:rPr kumimoji="0" lang="pt-BR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elulose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7796B5-CE81-094C-8158-B2A1FFB3D0E7}"/>
              </a:ext>
            </a:extLst>
          </p:cNvPr>
          <p:cNvSpPr txBox="1"/>
          <p:nvPr/>
        </p:nvSpPr>
        <p:spPr>
          <a:xfrm>
            <a:off x="3545632" y="172027"/>
            <a:ext cx="8561109" cy="15799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dirty="0"/>
              <a:t>O Bagaço de cana é composto por: aprox. partes iguais de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dirty="0"/>
              <a:t>CELULOSE, HEMICELULOSE  e LIGNINA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Como fazer para fermentar estes açúcares ?????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650A06-527B-8A4C-A0FF-34067551D068}"/>
              </a:ext>
            </a:extLst>
          </p:cNvPr>
          <p:cNvSpPr txBox="1"/>
          <p:nvPr/>
        </p:nvSpPr>
        <p:spPr>
          <a:xfrm>
            <a:off x="6864903" y="7141086"/>
            <a:ext cx="5710333" cy="22570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Precursores de </a:t>
            </a:r>
            <a:r>
              <a:rPr kumimoji="0" lang="pt-BR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Lignina.</a:t>
            </a:r>
          </a:p>
          <a:p>
            <a:pPr algn="just"/>
            <a:r>
              <a:rPr lang="pt" sz="2000" dirty="0"/>
              <a:t>Devido à natureza </a:t>
            </a:r>
            <a:r>
              <a:rPr lang="en-US" sz="2000" dirty="0" err="1"/>
              <a:t>fenólica</a:t>
            </a:r>
            <a:r>
              <a:rPr lang="pt" sz="2000" dirty="0"/>
              <a:t> da lignina, essa </a:t>
            </a:r>
            <a:r>
              <a:rPr lang="en-US" sz="2000" dirty="0" err="1"/>
              <a:t>fração</a:t>
            </a:r>
            <a:r>
              <a:rPr lang="pt" sz="2000" dirty="0"/>
              <a:t> </a:t>
            </a:r>
            <a:r>
              <a:rPr lang="pt" sz="2000" dirty="0" err="1"/>
              <a:t>não</a:t>
            </a:r>
            <a:r>
              <a:rPr lang="pt" sz="2000" dirty="0"/>
              <a:t> pode ser diretamente convertida em etanol. A lignina tem sido usada para a </a:t>
            </a:r>
            <a:r>
              <a:rPr lang="en-US" sz="2000" dirty="0" err="1"/>
              <a:t>produção</a:t>
            </a:r>
            <a:r>
              <a:rPr lang="pt" sz="2000" dirty="0"/>
              <a:t> de energia pelo processo de </a:t>
            </a:r>
            <a:r>
              <a:rPr lang="en-US" sz="2000" dirty="0" err="1"/>
              <a:t>combustão</a:t>
            </a:r>
            <a:r>
              <a:rPr lang="pt" sz="2000" dirty="0"/>
              <a:t> (LARSEN et al., 2008)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000" dirty="0"/>
              <a:t> </a:t>
            </a:r>
            <a:endParaRPr kumimoji="0" lang="pt-BR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83075759-48DC-8B48-9D3E-5C9F7C068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904" y="4438190"/>
            <a:ext cx="5710333" cy="2702896"/>
          </a:xfrm>
          <a:prstGeom prst="rect">
            <a:avLst/>
          </a:prstGeom>
        </p:spPr>
      </p:pic>
      <p:sp>
        <p:nvSpPr>
          <p:cNvPr id="12" name="Bacteriófagos">
            <a:extLst>
              <a:ext uri="{FF2B5EF4-FFF2-40B4-BE49-F238E27FC236}">
                <a16:creationId xmlns:a16="http://schemas.microsoft.com/office/drawing/2014/main" id="{9DAB0C7D-CF1E-CA4E-85AE-39E35D6CA13F}"/>
              </a:ext>
            </a:extLst>
          </p:cNvPr>
          <p:cNvSpPr txBox="1"/>
          <p:nvPr/>
        </p:nvSpPr>
        <p:spPr>
          <a:xfrm>
            <a:off x="278090" y="166129"/>
            <a:ext cx="2712011" cy="1518364"/>
          </a:xfrm>
          <a:prstGeom prst="rect">
            <a:avLst/>
          </a:prstGeom>
          <a:solidFill>
            <a:schemeClr val="accent3">
              <a:lumMod val="40000"/>
              <a:lumOff val="60000"/>
              <a:alpha val="73033"/>
            </a:schemeClr>
          </a:solidFill>
          <a:ln w="12700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t-BR" sz="16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IOETANOL – </a:t>
            </a:r>
            <a:r>
              <a:rPr lang="pt-BR" sz="32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Etanol de 2ª geração </a:t>
            </a:r>
            <a:r>
              <a:rPr lang="pt-B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18806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765B1A-3488-3B4D-B0AA-27E61E286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2023"/>
            <a:ext cx="10638118" cy="79785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D86828-29E3-024F-BF23-CCE16C7411A9}"/>
              </a:ext>
            </a:extLst>
          </p:cNvPr>
          <p:cNvSpPr txBox="1"/>
          <p:nvPr/>
        </p:nvSpPr>
        <p:spPr>
          <a:xfrm>
            <a:off x="10765117" y="1447334"/>
            <a:ext cx="1626347" cy="11182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C5</a:t>
            </a:r>
            <a:endParaRPr lang="pt-BR" dirty="0"/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800" b="1" i="0" u="none" strike="noStrike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(levedura não fermenta</a:t>
            </a:r>
            <a:r>
              <a:rPr kumimoji="0" lang="pt-BR" sz="2400" b="0" i="0" u="none" strike="noStrike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)</a:t>
            </a:r>
            <a:r>
              <a:rPr kumimoji="0" lang="pt-B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154DF9-4F48-4144-BDCC-621A2EC68222}"/>
              </a:ext>
            </a:extLst>
          </p:cNvPr>
          <p:cNvSpPr txBox="1"/>
          <p:nvPr/>
        </p:nvSpPr>
        <p:spPr>
          <a:xfrm>
            <a:off x="10680699" y="3086351"/>
            <a:ext cx="1710765" cy="11490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C6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dirty="0"/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fermentação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09A540-0C70-8D44-8604-43439C972B8A}"/>
              </a:ext>
            </a:extLst>
          </p:cNvPr>
          <p:cNvSpPr txBox="1"/>
          <p:nvPr/>
        </p:nvSpPr>
        <p:spPr>
          <a:xfrm>
            <a:off x="10618693" y="4876800"/>
            <a:ext cx="1879599" cy="22570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Anéis aromáticos</a:t>
            </a:r>
            <a:endParaRPr lang="pt-BR" sz="2000" dirty="0"/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000" dirty="0"/>
              <a:t>recalcitrantes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2000" dirty="0"/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Queima e produção de Energia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5E062515-365F-4C48-8EF3-215AA0B705DD}"/>
              </a:ext>
            </a:extLst>
          </p:cNvPr>
          <p:cNvSpPr/>
          <p:nvPr/>
        </p:nvSpPr>
        <p:spPr>
          <a:xfrm>
            <a:off x="11365006" y="5845305"/>
            <a:ext cx="254000" cy="345144"/>
          </a:xfrm>
          <a:prstGeom prst="downArrow">
            <a:avLst/>
          </a:prstGeom>
          <a:solidFill>
            <a:schemeClr val="accent5"/>
          </a:solidFill>
          <a:ln w="25400" cap="flat">
            <a:solidFill>
              <a:srgbClr val="C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3754D3-1B3C-7A42-B91A-C87240A5635E}"/>
              </a:ext>
            </a:extLst>
          </p:cNvPr>
          <p:cNvCxnSpPr/>
          <p:nvPr/>
        </p:nvCxnSpPr>
        <p:spPr>
          <a:xfrm>
            <a:off x="10094259" y="2183234"/>
            <a:ext cx="543859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41F380-DDE1-254E-BB8D-A48B2906BBC1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10041219" y="3660866"/>
            <a:ext cx="639480" cy="2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A75996-9B4F-EA46-8BC5-48F7803CD54E}"/>
              </a:ext>
            </a:extLst>
          </p:cNvPr>
          <p:cNvCxnSpPr/>
          <p:nvPr/>
        </p:nvCxnSpPr>
        <p:spPr>
          <a:xfrm>
            <a:off x="9628094" y="5325035"/>
            <a:ext cx="990599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Down Arrow 14">
            <a:extLst>
              <a:ext uri="{FF2B5EF4-FFF2-40B4-BE49-F238E27FC236}">
                <a16:creationId xmlns:a16="http://schemas.microsoft.com/office/drawing/2014/main" id="{96172637-B8A2-7C4B-B9D2-C5BA6E1F24D2}"/>
              </a:ext>
            </a:extLst>
          </p:cNvPr>
          <p:cNvSpPr/>
          <p:nvPr/>
        </p:nvSpPr>
        <p:spPr>
          <a:xfrm>
            <a:off x="11365007" y="3557003"/>
            <a:ext cx="254000" cy="376418"/>
          </a:xfrm>
          <a:prstGeom prst="downArrow">
            <a:avLst/>
          </a:prstGeom>
          <a:solidFill>
            <a:srgbClr val="00B050"/>
          </a:solidFill>
          <a:ln w="25400" cap="flat">
            <a:solidFill>
              <a:schemeClr val="accent3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1158381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teriófagos">
            <a:extLst>
              <a:ext uri="{FF2B5EF4-FFF2-40B4-BE49-F238E27FC236}">
                <a16:creationId xmlns:a16="http://schemas.microsoft.com/office/drawing/2014/main" id="{044F6331-CF08-CC48-AAAA-615A07711007}"/>
              </a:ext>
            </a:extLst>
          </p:cNvPr>
          <p:cNvSpPr txBox="1"/>
          <p:nvPr/>
        </p:nvSpPr>
        <p:spPr>
          <a:xfrm>
            <a:off x="437424" y="476147"/>
            <a:ext cx="5521804" cy="595035"/>
          </a:xfrm>
          <a:prstGeom prst="rect">
            <a:avLst/>
          </a:prstGeom>
          <a:solidFill>
            <a:schemeClr val="accent3">
              <a:lumMod val="40000"/>
              <a:lumOff val="60000"/>
              <a:alpha val="73033"/>
            </a:schemeClr>
          </a:solidFill>
          <a:ln w="12700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sz="2700"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t-BR" sz="160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IOETANOL – </a:t>
            </a:r>
            <a:r>
              <a:rPr lang="pt-BR" sz="320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Etanol de 2ª geração </a:t>
            </a:r>
            <a:r>
              <a:rPr lang="pt-BR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03D9EF-7F45-4542-B72C-B5B5153E3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374" y="3382812"/>
            <a:ext cx="9681426" cy="46232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0B75A3-0A35-9B44-B2D5-0B1229B7373E}"/>
              </a:ext>
            </a:extLst>
          </p:cNvPr>
          <p:cNvSpPr/>
          <p:nvPr/>
        </p:nvSpPr>
        <p:spPr>
          <a:xfrm>
            <a:off x="3675986" y="8006071"/>
            <a:ext cx="73685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solidFill>
                  <a:srgbClr val="626262"/>
                </a:solidFill>
                <a:latin typeface="Roboto"/>
              </a:rPr>
              <a:t>(</a:t>
            </a:r>
            <a:r>
              <a:rPr lang="en-US" sz="1600">
                <a:solidFill>
                  <a:srgbClr val="FF0000"/>
                </a:solidFill>
                <a:latin typeface="Roboto"/>
                <a:hlinkClick r:id="rId3"/>
              </a:rPr>
              <a:t>http://revistapesquisa.fapesp.br/</a:t>
            </a:r>
            <a:r>
              <a:rPr lang="en-US" sz="1800">
                <a:solidFill>
                  <a:srgbClr val="FF0000"/>
                </a:solidFill>
                <a:latin typeface="Roboto"/>
                <a:hlinkClick r:id="rId3"/>
              </a:rPr>
              <a:t>2012/10/11</a:t>
            </a:r>
            <a:r>
              <a:rPr lang="en-US" sz="1600">
                <a:solidFill>
                  <a:srgbClr val="FF0000"/>
                </a:solidFill>
                <a:latin typeface="Roboto"/>
                <a:hlinkClick r:id="rId3"/>
              </a:rPr>
              <a:t>/entre-acucares-e-genes/</a:t>
            </a:r>
            <a:r>
              <a:rPr lang="en-US" sz="1600">
                <a:solidFill>
                  <a:srgbClr val="626262"/>
                </a:solidFill>
                <a:latin typeface="Roboto"/>
              </a:rPr>
              <a:t>)</a:t>
            </a:r>
            <a:endParaRPr lang="en-US" sz="16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E8CCED-9A1C-134A-AB27-7C391CC749FF}"/>
              </a:ext>
            </a:extLst>
          </p:cNvPr>
          <p:cNvSpPr/>
          <p:nvPr/>
        </p:nvSpPr>
        <p:spPr>
          <a:xfrm>
            <a:off x="293761" y="1985733"/>
            <a:ext cx="2904565" cy="7417415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">
                <a:solidFill>
                  <a:schemeClr val="tx1"/>
                </a:solidFill>
                <a:latin typeface="Roboto"/>
              </a:rPr>
              <a:t>Um coquetel Enzimático </a:t>
            </a:r>
            <a:r>
              <a:rPr lang="pt" sz="2000">
                <a:solidFill>
                  <a:schemeClr val="tx1"/>
                </a:solidFill>
                <a:latin typeface="Roboto"/>
              </a:rPr>
              <a:t>(mistura de varias  enzimas) </a:t>
            </a:r>
            <a:r>
              <a:rPr lang="pt">
                <a:solidFill>
                  <a:schemeClr val="tx1"/>
                </a:solidFill>
                <a:latin typeface="Roboto"/>
              </a:rPr>
              <a:t>precisa ser empregado para   a que ocorra a degradação da parede celular </a:t>
            </a:r>
            <a:r>
              <a:rPr lang="pt" b="1" err="1">
                <a:solidFill>
                  <a:schemeClr val="tx1"/>
                </a:solidFill>
                <a:latin typeface="Roboto"/>
              </a:rPr>
              <a:t>polissacar</a:t>
            </a:r>
            <a:r>
              <a:rPr lang="en-US" err="1">
                <a:solidFill>
                  <a:schemeClr val="tx1"/>
                </a:solidFill>
                <a:latin typeface="Roboto"/>
              </a:rPr>
              <a:t>í</a:t>
            </a:r>
            <a:r>
              <a:rPr lang="pt">
                <a:solidFill>
                  <a:schemeClr val="tx1"/>
                </a:solidFill>
                <a:latin typeface="Roboto"/>
              </a:rPr>
              <a:t>dica do </a:t>
            </a:r>
            <a:r>
              <a:rPr lang="pt" b="1">
                <a:solidFill>
                  <a:schemeClr val="accent3">
                    <a:lumMod val="75000"/>
                  </a:schemeClr>
                </a:solidFill>
                <a:latin typeface="Roboto"/>
              </a:rPr>
              <a:t>bagaço da cana-de-açúcar.</a:t>
            </a:r>
            <a:endParaRPr lang="pt">
              <a:solidFill>
                <a:schemeClr val="tx1"/>
              </a:solidFill>
              <a:latin typeface="Roboto"/>
            </a:endParaRPr>
          </a:p>
          <a:p>
            <a:pPr algn="just"/>
            <a:endParaRPr lang="pt">
              <a:solidFill>
                <a:schemeClr val="tx1"/>
              </a:solidFill>
              <a:latin typeface="Roboto"/>
            </a:endParaRPr>
          </a:p>
          <a:p>
            <a:pPr algn="just"/>
            <a:r>
              <a:rPr lang="pt">
                <a:solidFill>
                  <a:schemeClr val="tx1"/>
                </a:solidFill>
                <a:latin typeface="Roboto"/>
              </a:rPr>
              <a:t>Isto libera  os açúcares que posteriormente podem ser fermentados pela levedura  resultando na produção do </a:t>
            </a:r>
            <a:r>
              <a:rPr lang="pt">
                <a:solidFill>
                  <a:srgbClr val="0432FF"/>
                </a:solidFill>
                <a:latin typeface="Roboto"/>
              </a:rPr>
              <a:t>etanol</a:t>
            </a:r>
            <a:r>
              <a:rPr lang="pt">
                <a:solidFill>
                  <a:schemeClr val="tx1"/>
                </a:solidFill>
                <a:latin typeface="Roboto"/>
              </a:rPr>
              <a:t>.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73739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895</Words>
  <Application>Microsoft Macintosh PowerPoint</Application>
  <PresentationFormat>Custom</PresentationFormat>
  <Paragraphs>185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Arial</vt:lpstr>
      <vt:lpstr>BebasNeueRegular</vt:lpstr>
      <vt:lpstr>Calibri</vt:lpstr>
      <vt:lpstr>Frutiger</vt:lpstr>
      <vt:lpstr>Georgia</vt:lpstr>
      <vt:lpstr>Helvetica</vt:lpstr>
      <vt:lpstr>Helvetica Light</vt:lpstr>
      <vt:lpstr>Helvetica Neue</vt:lpstr>
      <vt:lpstr>Helvetica Neue Light</vt:lpstr>
      <vt:lpstr>Helvetica Neue Medium</vt:lpstr>
      <vt:lpstr>Helvetica Neue Thin</vt:lpstr>
      <vt:lpstr>NewsGothicMt</vt:lpstr>
      <vt:lpstr>Raleway</vt:lpstr>
      <vt:lpstr>Roboto</vt:lpstr>
      <vt:lpstr>Tahoma</vt:lpstr>
      <vt:lpstr>Times</vt:lpstr>
      <vt:lpstr>Times New Roman</vt:lpstr>
      <vt:lpstr>White</vt:lpstr>
      <vt:lpstr>Instituto de Ciências Biomédicas USP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Instituto de Ciências Biomédicas USP</dc:title>
  <cp:lastModifiedBy>Elisabete Vicente</cp:lastModifiedBy>
  <cp:revision>37</cp:revision>
  <dcterms:modified xsi:type="dcterms:W3CDTF">2019-05-16T04:52:42Z</dcterms:modified>
</cp:coreProperties>
</file>