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9" r:id="rId4"/>
    <p:sldId id="326" r:id="rId5"/>
    <p:sldId id="260" r:id="rId6"/>
    <p:sldId id="327" r:id="rId7"/>
    <p:sldId id="369" r:id="rId8"/>
    <p:sldId id="329" r:id="rId9"/>
    <p:sldId id="355" r:id="rId10"/>
    <p:sldId id="353" r:id="rId11"/>
    <p:sldId id="370" r:id="rId12"/>
    <p:sldId id="358" r:id="rId13"/>
    <p:sldId id="376" r:id="rId14"/>
    <p:sldId id="359" r:id="rId15"/>
    <p:sldId id="360" r:id="rId16"/>
    <p:sldId id="261" r:id="rId17"/>
    <p:sldId id="328" r:id="rId18"/>
    <p:sldId id="354" r:id="rId19"/>
    <p:sldId id="330" r:id="rId20"/>
    <p:sldId id="331" r:id="rId21"/>
    <p:sldId id="333" r:id="rId22"/>
    <p:sldId id="332" r:id="rId23"/>
    <p:sldId id="335" r:id="rId24"/>
    <p:sldId id="334" r:id="rId25"/>
    <p:sldId id="262" r:id="rId26"/>
    <p:sldId id="336" r:id="rId27"/>
    <p:sldId id="263" r:id="rId28"/>
    <p:sldId id="337" r:id="rId29"/>
    <p:sldId id="264" r:id="rId30"/>
    <p:sldId id="340" r:id="rId31"/>
    <p:sldId id="341" r:id="rId32"/>
    <p:sldId id="265" r:id="rId33"/>
    <p:sldId id="338" r:id="rId34"/>
    <p:sldId id="266" r:id="rId35"/>
    <p:sldId id="339" r:id="rId36"/>
    <p:sldId id="267" r:id="rId37"/>
    <p:sldId id="343" r:id="rId38"/>
    <p:sldId id="344" r:id="rId39"/>
    <p:sldId id="268" r:id="rId40"/>
    <p:sldId id="345" r:id="rId41"/>
    <p:sldId id="346" r:id="rId42"/>
    <p:sldId id="347" r:id="rId43"/>
    <p:sldId id="348" r:id="rId44"/>
    <p:sldId id="349" r:id="rId45"/>
    <p:sldId id="269" r:id="rId46"/>
    <p:sldId id="342" r:id="rId47"/>
    <p:sldId id="364" r:id="rId48"/>
    <p:sldId id="363" r:id="rId49"/>
    <p:sldId id="361" r:id="rId50"/>
    <p:sldId id="362" r:id="rId51"/>
    <p:sldId id="350" r:id="rId52"/>
    <p:sldId id="351" r:id="rId53"/>
    <p:sldId id="270" r:id="rId54"/>
    <p:sldId id="352" r:id="rId55"/>
    <p:sldId id="271" r:id="rId56"/>
    <p:sldId id="272" r:id="rId57"/>
    <p:sldId id="371" r:id="rId58"/>
    <p:sldId id="372" r:id="rId59"/>
    <p:sldId id="374" r:id="rId60"/>
    <p:sldId id="375" r:id="rId61"/>
    <p:sldId id="373" r:id="rId62"/>
    <p:sldId id="280" r:id="rId63"/>
    <p:sldId id="281" r:id="rId64"/>
    <p:sldId id="368" r:id="rId65"/>
    <p:sldId id="276" r:id="rId66"/>
    <p:sldId id="274" r:id="rId67"/>
    <p:sldId id="282" r:id="rId68"/>
    <p:sldId id="283" r:id="rId69"/>
    <p:sldId id="285" r:id="rId70"/>
    <p:sldId id="287" r:id="rId71"/>
    <p:sldId id="284" r:id="rId72"/>
    <p:sldId id="366" r:id="rId73"/>
    <p:sldId id="288" r:id="rId74"/>
    <p:sldId id="367" r:id="rId75"/>
    <p:sldId id="286" r:id="rId7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D9"/>
    <a:srgbClr val="FFE2C5"/>
    <a:srgbClr val="C8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18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 smtClean="0"/>
                      <a:t>32,9%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 smtClean="0"/>
                      <a:t>14,1%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smtClean="0"/>
                      <a:t>8,8%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 smtClean="0"/>
                      <a:t>6,1%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100" smtClean="0"/>
                      <a:t>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100" smtClean="0"/>
                      <a:t>5,9%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100" smtClean="0"/>
                      <a:t>5,6%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7.3985612909497428E-2"/>
                  <c:y val="2.7563194838313966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4,1%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7.3691795470010688E-2"/>
                  <c:y val="3.6013772096678651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 3,3%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6.8644830854476521E-2"/>
                  <c:y val="4.7818331700899899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3</a:t>
                    </a:r>
                    <a:r>
                      <a:rPr lang="en-US" sz="11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100" smtClean="0"/>
                      <a:t>10,2%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Plan1!$A$2:$A$12</c:f>
              <c:strCache>
                <c:ptCount val="11"/>
                <c:pt idx="0">
                  <c:v>RS</c:v>
                </c:pt>
                <c:pt idx="1">
                  <c:v>SP</c:v>
                </c:pt>
                <c:pt idx="2">
                  <c:v>SE</c:v>
                </c:pt>
                <c:pt idx="3">
                  <c:v>MG</c:v>
                </c:pt>
                <c:pt idx="4">
                  <c:v>PR</c:v>
                </c:pt>
                <c:pt idx="5">
                  <c:v>SC</c:v>
                </c:pt>
                <c:pt idx="6">
                  <c:v>PB</c:v>
                </c:pt>
                <c:pt idx="7">
                  <c:v>CE</c:v>
                </c:pt>
                <c:pt idx="8">
                  <c:v>RN</c:v>
                </c:pt>
                <c:pt idx="9">
                  <c:v>RJ</c:v>
                </c:pt>
                <c:pt idx="10">
                  <c:v>Outros</c:v>
                </c:pt>
              </c:strCache>
            </c:strRef>
          </c:cat>
          <c:val>
            <c:numRef>
              <c:f>Plan1!$B$2:$B$12</c:f>
              <c:numCache>
                <c:formatCode>General</c:formatCode>
                <c:ptCount val="11"/>
                <c:pt idx="0">
                  <c:v>32.9</c:v>
                </c:pt>
                <c:pt idx="1">
                  <c:v>14.1</c:v>
                </c:pt>
                <c:pt idx="2">
                  <c:v>8.8000000000000007</c:v>
                </c:pt>
                <c:pt idx="3">
                  <c:v>6.1</c:v>
                </c:pt>
                <c:pt idx="4">
                  <c:v>6</c:v>
                </c:pt>
                <c:pt idx="5">
                  <c:v>5.9</c:v>
                </c:pt>
                <c:pt idx="6">
                  <c:v>5.6</c:v>
                </c:pt>
                <c:pt idx="7">
                  <c:v>4.0999999999999996</c:v>
                </c:pt>
                <c:pt idx="8">
                  <c:v>3.3</c:v>
                </c:pt>
                <c:pt idx="9">
                  <c:v>3</c:v>
                </c:pt>
                <c:pt idx="10">
                  <c:v>10.199999999999999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6715308684240555"/>
          <c:y val="4.5194582158711645E-2"/>
          <c:w val="0.1192599566358553"/>
          <c:h val="0.92188360714169992"/>
        </c:manualLayout>
      </c:layout>
      <c:overlay val="0"/>
      <c:txPr>
        <a:bodyPr/>
        <a:lstStyle/>
        <a:p>
          <a:pPr>
            <a:defRPr sz="11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Plan1!$A$2:$A$8</c:f>
              <c:strCache>
                <c:ptCount val="6"/>
                <c:pt idx="0">
                  <c:v>Encargos financeiros</c:v>
                </c:pt>
                <c:pt idx="1">
                  <c:v>Depreciação</c:v>
                </c:pt>
                <c:pt idx="2">
                  <c:v>Insumos</c:v>
                </c:pt>
                <c:pt idx="3">
                  <c:v>Op. Manuais</c:v>
                </c:pt>
                <c:pt idx="4">
                  <c:v>Op. Mecanizadas</c:v>
                </c:pt>
                <c:pt idx="5">
                  <c:v>Outras despesas</c:v>
                </c:pt>
              </c:strCache>
            </c:strRef>
          </c:cat>
          <c:val>
            <c:numRef>
              <c:f>Plan1!$B$2:$B$8</c:f>
              <c:numCache>
                <c:formatCode>0%</c:formatCode>
                <c:ptCount val="7"/>
                <c:pt idx="0">
                  <c:v>0.04</c:v>
                </c:pt>
                <c:pt idx="1">
                  <c:v>0.05</c:v>
                </c:pt>
                <c:pt idx="2">
                  <c:v>0.14000000000000001</c:v>
                </c:pt>
                <c:pt idx="3">
                  <c:v>0.31</c:v>
                </c:pt>
                <c:pt idx="4">
                  <c:v>0.42</c:v>
                </c:pt>
                <c:pt idx="5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FD242-97C5-4F8C-8913-F7B4B0DAC6EA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B394F-43A3-4AEC-9BB2-8A079C1268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0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B394F-43A3-4AEC-9BB2-8A079C126850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84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86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22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94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62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47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56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51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26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89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3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10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FFD00-0E8D-4F68-9ED5-995229707D3B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59B2B-806A-481E-BFC5-0E731D3467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24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jp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e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10" Type="http://schemas.openxmlformats.org/officeDocument/2006/relationships/image" Target="../media/image61.jpg"/><Relationship Id="rId4" Type="http://schemas.openxmlformats.org/officeDocument/2006/relationships/image" Target="../media/image3.jpeg"/><Relationship Id="rId9" Type="http://schemas.openxmlformats.org/officeDocument/2006/relationships/image" Target="../media/image6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64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 da batata-doce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404592"/>
            <a:ext cx="6400800" cy="1752600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Paulo César Tavares de Melo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Professor Associado – ESALQ/USP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Departamento de Produção Vegetal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404665"/>
            <a:ext cx="1619250" cy="1071710"/>
          </a:xfrm>
          <a:prstGeom prst="rect">
            <a:avLst/>
          </a:prstGeom>
          <a:solidFill>
            <a:srgbClr val="15D161"/>
          </a:solidFill>
          <a:ln w="9525">
            <a:solidFill>
              <a:srgbClr val="15D16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806450" y="3333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5000"/>
              </a:lnSpc>
              <a:defRPr/>
            </a:pPr>
            <a:endParaRPr lang="en-US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958850" y="4857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5000"/>
              </a:lnSpc>
              <a:defRPr/>
            </a:pPr>
            <a:endParaRPr lang="en-US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476375" y="404813"/>
            <a:ext cx="7667625" cy="1079500"/>
          </a:xfrm>
          <a:prstGeom prst="rect">
            <a:avLst/>
          </a:prstGeom>
          <a:solidFill>
            <a:srgbClr val="0F954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21" name="Picture 4" descr="logo_ESALQ_2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7397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3"/>
          <p:cNvSpPr txBox="1">
            <a:spLocks noChangeArrowheads="1"/>
          </p:cNvSpPr>
          <p:nvPr/>
        </p:nvSpPr>
        <p:spPr bwMode="auto">
          <a:xfrm>
            <a:off x="1835150" y="404664"/>
            <a:ext cx="70580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1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Disciplina LPV 622 – Olericultura II – 2º semestre de 2016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1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(Hortaliças de Raízes, Tubérculos, Bulbos e Rizomas)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1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Responsável: Prof. Dr. Paulo César Tavares de Melo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1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435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nutricional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t-BR" sz="2000" dirty="0" smtClean="0"/>
          </a:p>
          <a:p>
            <a:endParaRPr lang="pt-BR" sz="2000" dirty="0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2"/>
          </p:nvPr>
        </p:nvSpPr>
        <p:spPr>
          <a:xfrm>
            <a:off x="179512" y="1340768"/>
            <a:ext cx="8712968" cy="5688632"/>
          </a:xfrm>
        </p:spPr>
        <p:txBody>
          <a:bodyPr>
            <a:normAutofit/>
          </a:bodyPr>
          <a:lstStyle/>
          <a:p>
            <a:r>
              <a:rPr lang="pt-BR" sz="1800" b="1" dirty="0" smtClean="0"/>
              <a:t>Rica </a:t>
            </a:r>
            <a:r>
              <a:rPr lang="pt-BR" sz="1800" b="1" dirty="0"/>
              <a:t>fonte de vitaminas A, B1 e </a:t>
            </a:r>
            <a:r>
              <a:rPr lang="pt-BR" sz="1800" b="1" dirty="0" smtClean="0"/>
              <a:t>B5</a:t>
            </a:r>
            <a:r>
              <a:rPr lang="pt-BR" altLang="pt-BR" sz="1800" b="1" dirty="0" smtClean="0">
                <a:sym typeface="Wingdings 3" pitchFamily="18" charset="2"/>
              </a:rPr>
              <a:t> </a:t>
            </a:r>
            <a:r>
              <a:rPr lang="pt-BR" altLang="pt-BR" sz="1800" dirty="0" smtClean="0">
                <a:sym typeface="Wingdings 3" pitchFamily="18" charset="2"/>
              </a:rPr>
              <a:t></a:t>
            </a:r>
            <a:r>
              <a:rPr lang="pt-BR" sz="1800" dirty="0" smtClean="0"/>
              <a:t> uma </a:t>
            </a:r>
            <a:r>
              <a:rPr lang="pt-BR" sz="1800" dirty="0"/>
              <a:t>porção de 100 </a:t>
            </a:r>
            <a:r>
              <a:rPr lang="pt-BR" sz="1800" dirty="0" smtClean="0"/>
              <a:t>g apresenta a </a:t>
            </a:r>
            <a:r>
              <a:rPr lang="pt-BR" sz="1800" dirty="0"/>
              <a:t>mesma quantidade de vitamina A que </a:t>
            </a:r>
            <a:r>
              <a:rPr lang="pt-BR" sz="1800" dirty="0" smtClean="0"/>
              <a:t>23 kg de </a:t>
            </a:r>
            <a:r>
              <a:rPr lang="pt-BR" sz="1800" dirty="0"/>
              <a:t>batata </a:t>
            </a:r>
            <a:r>
              <a:rPr lang="pt-BR" sz="1800" dirty="0" smtClean="0"/>
              <a:t>inglesa;</a:t>
            </a:r>
          </a:p>
          <a:p>
            <a:r>
              <a:rPr lang="pt-BR" sz="1800" dirty="0" smtClean="0"/>
              <a:t>Possui 5 vezes </a:t>
            </a:r>
            <a:r>
              <a:rPr lang="pt-BR" sz="1800" dirty="0"/>
              <a:t>mais </a:t>
            </a:r>
            <a:r>
              <a:rPr lang="pt-BR" sz="1800" dirty="0" smtClean="0"/>
              <a:t>Ca, </a:t>
            </a:r>
            <a:r>
              <a:rPr lang="pt-BR" sz="1800" dirty="0"/>
              <a:t>o </a:t>
            </a:r>
            <a:r>
              <a:rPr lang="pt-BR" sz="1800" b="1" dirty="0"/>
              <a:t>dobro de fibras </a:t>
            </a:r>
            <a:r>
              <a:rPr lang="pt-BR" sz="1800" dirty="0"/>
              <a:t>e mais </a:t>
            </a:r>
            <a:r>
              <a:rPr lang="pt-BR" sz="1800" dirty="0" smtClean="0"/>
              <a:t>K </a:t>
            </a:r>
            <a:r>
              <a:rPr lang="pt-BR" sz="1800" dirty="0"/>
              <a:t>que a </a:t>
            </a:r>
            <a:r>
              <a:rPr lang="pt-BR" sz="1800" dirty="0" smtClean="0"/>
              <a:t>batata-inglesa;</a:t>
            </a:r>
            <a:r>
              <a:rPr lang="pt-BR" sz="1800" dirty="0"/>
              <a:t> </a:t>
            </a:r>
          </a:p>
          <a:p>
            <a:r>
              <a:rPr lang="pt-BR" sz="1800" dirty="0" smtClean="0"/>
              <a:t>Fonte de amido resistente (AR) favorecendo a dieta</a:t>
            </a:r>
            <a:r>
              <a:rPr lang="pt-BR" altLang="pt-BR" sz="1800" dirty="0" smtClean="0">
                <a:sym typeface="Wingdings 3" pitchFamily="18" charset="2"/>
              </a:rPr>
              <a:t>  embora seja um </a:t>
            </a:r>
            <a:r>
              <a:rPr lang="pt-BR" sz="1800" dirty="0" smtClean="0"/>
              <a:t>carboidrato</a:t>
            </a:r>
            <a:r>
              <a:rPr lang="pt-BR" sz="1800" dirty="0"/>
              <a:t>, </a:t>
            </a:r>
            <a:r>
              <a:rPr lang="pt-BR" sz="1800" dirty="0" smtClean="0"/>
              <a:t> se </a:t>
            </a:r>
            <a:r>
              <a:rPr lang="pt-BR" sz="1800" dirty="0"/>
              <a:t>comporta como uma fibra insolúvel: resiste às enzimas do intestino delgado, que não conseguem digeri-lo, além de atrair as moléculas de gordura e de açúcar, fazendo com que sejam absorvidas mais </a:t>
            </a:r>
            <a:r>
              <a:rPr lang="pt-BR" sz="1800" dirty="0" smtClean="0"/>
              <a:t>devagar apresentando </a:t>
            </a:r>
            <a:r>
              <a:rPr lang="pt-BR" sz="1800" b="1" dirty="0" smtClean="0"/>
              <a:t>índice </a:t>
            </a:r>
            <a:r>
              <a:rPr lang="pt-BR" sz="1800" b="1" dirty="0"/>
              <a:t>glicêmico (IG) </a:t>
            </a:r>
            <a:r>
              <a:rPr lang="pt-BR" sz="1800" b="1" dirty="0" smtClean="0"/>
              <a:t>baixo</a:t>
            </a:r>
            <a:r>
              <a:rPr lang="pt-BR" sz="1800" dirty="0" smtClean="0"/>
              <a:t>; </a:t>
            </a:r>
          </a:p>
          <a:p>
            <a:r>
              <a:rPr lang="pt-BR" sz="1800" dirty="0" smtClean="0"/>
              <a:t>O AR contribui também para a diminuição da fração nociva do colesterol, (LDL) e triglicérides </a:t>
            </a:r>
            <a:r>
              <a:rPr lang="pt-BR" altLang="pt-BR" sz="1800" dirty="0" smtClean="0">
                <a:sym typeface="Wingdings 3" pitchFamily="18" charset="2"/>
              </a:rPr>
              <a:t> fatores importantes na </a:t>
            </a:r>
            <a:r>
              <a:rPr lang="pt-BR" sz="1800" b="1" dirty="0" smtClean="0"/>
              <a:t>prevenção de doenças cardiovasculares</a:t>
            </a:r>
            <a:r>
              <a:rPr lang="pt-BR" sz="1800" dirty="0" smtClean="0"/>
              <a:t>; </a:t>
            </a:r>
          </a:p>
          <a:p>
            <a:r>
              <a:rPr lang="pt-BR" sz="1800" dirty="0" smtClean="0"/>
              <a:t>Fornece energia de modo equilibrado sem provocar picos de glicose e demanda excessiva de insulina auxiliando na </a:t>
            </a:r>
            <a:r>
              <a:rPr lang="pt-BR" sz="1800" b="1" dirty="0" smtClean="0"/>
              <a:t>prevenção e tratamento de diabetes tipo 2</a:t>
            </a:r>
            <a:r>
              <a:rPr lang="pt-BR" sz="1800" dirty="0" smtClean="0"/>
              <a:t>, além de conferir </a:t>
            </a:r>
            <a:r>
              <a:rPr lang="pt-BR" sz="1800" b="1" dirty="0" smtClean="0"/>
              <a:t>maior sensação de saciedade </a:t>
            </a:r>
            <a:r>
              <a:rPr lang="pt-BR" altLang="pt-BR" sz="1800" dirty="0" smtClean="0">
                <a:sym typeface="Wingdings 3" pitchFamily="18" charset="2"/>
              </a:rPr>
              <a:t></a:t>
            </a:r>
            <a:r>
              <a:rPr lang="pt-BR" sz="1800" dirty="0" smtClean="0"/>
              <a:t> auxilia no emagrecimento</a:t>
            </a:r>
          </a:p>
          <a:p>
            <a:r>
              <a:rPr lang="pt-BR" sz="1800" dirty="0" smtClean="0"/>
              <a:t>É uma </a:t>
            </a:r>
            <a:r>
              <a:rPr lang="pt-BR" sz="1800" b="1" dirty="0" smtClean="0"/>
              <a:t>excelente fonte de antioxidantes</a:t>
            </a:r>
            <a:r>
              <a:rPr lang="pt-BR" sz="1800" dirty="0" smtClean="0"/>
              <a:t>, além de apresentar propriedades anti-inflamatórias. O betacaroteno e a vitamina C, presentes na batata-doce, ainda contribuem para o combate aos radicais livres diminuindo as chances do desenvolvimento de alguns tipos de câncer;</a:t>
            </a:r>
          </a:p>
          <a:p>
            <a:r>
              <a:rPr lang="pt-BR" sz="1800" dirty="0" smtClean="0"/>
              <a:t>Fornece energia necessária para a realização de exercícios físicos, já que é uma </a:t>
            </a:r>
            <a:r>
              <a:rPr lang="pt-BR" sz="1800" b="1" dirty="0" smtClean="0"/>
              <a:t>excelente fonte de carboidratos </a:t>
            </a:r>
            <a:r>
              <a:rPr lang="pt-BR" altLang="pt-BR" sz="1800" dirty="0" smtClean="0">
                <a:sym typeface="Wingdings 3" pitchFamily="18" charset="2"/>
              </a:rPr>
              <a:t></a:t>
            </a:r>
            <a:r>
              <a:rPr lang="pt-BR" sz="1800" dirty="0" smtClean="0"/>
              <a:t> energia.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372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t-BR" sz="2000" dirty="0" smtClean="0"/>
          </a:p>
          <a:p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880954" cy="28809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14" y="3852243"/>
            <a:ext cx="2880954" cy="288095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8" y="116632"/>
            <a:ext cx="3645024" cy="36450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3645024" cy="36450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27" y="3852243"/>
            <a:ext cx="2880954" cy="288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Batata-doce biofortificada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2952328"/>
          </a:xfrm>
        </p:spPr>
        <p:txBody>
          <a:bodyPr>
            <a:noAutofit/>
          </a:bodyPr>
          <a:lstStyle/>
          <a:p>
            <a:r>
              <a:rPr lang="pt-BR" sz="1800" dirty="0" smtClean="0"/>
              <a:t>Programa </a:t>
            </a:r>
            <a:r>
              <a:rPr lang="pt-BR" sz="1800" dirty="0"/>
              <a:t>de desenvolvimento de cultivares de batata-doce de polpa alaranjada </a:t>
            </a:r>
            <a:r>
              <a:rPr lang="pt-BR" sz="1800" dirty="0" smtClean="0"/>
              <a:t>(BDPA) </a:t>
            </a:r>
            <a:r>
              <a:rPr lang="pt-BR" sz="1800" dirty="0" smtClean="0">
                <a:effectLst/>
              </a:rPr>
              <a:t>rica em </a:t>
            </a:r>
            <a:r>
              <a:rPr lang="pt-BR" sz="1800" dirty="0" err="1" smtClean="0">
                <a:effectLst/>
              </a:rPr>
              <a:t>beta-caroteno</a:t>
            </a:r>
            <a:r>
              <a:rPr lang="pt-BR" sz="1800" dirty="0" smtClean="0">
                <a:effectLst/>
              </a:rPr>
              <a:t> (</a:t>
            </a:r>
            <a:r>
              <a:rPr lang="pt-BR" sz="1800" dirty="0" err="1" smtClean="0">
                <a:effectLst/>
              </a:rPr>
              <a:t>pro-Vitamina</a:t>
            </a:r>
            <a:r>
              <a:rPr lang="pt-BR" sz="1800" dirty="0" smtClean="0">
                <a:effectLst/>
              </a:rPr>
              <a:t> A) e adaptadas a condições de seca o qual vem sendo conduzido em Moçambique;</a:t>
            </a:r>
          </a:p>
          <a:p>
            <a:r>
              <a:rPr lang="pt-BR" sz="1800" dirty="0" smtClean="0"/>
              <a:t>Dra</a:t>
            </a:r>
            <a:r>
              <a:rPr lang="pt-BR" sz="1800" dirty="0"/>
              <a:t>. Maria </a:t>
            </a:r>
            <a:r>
              <a:rPr lang="pt-BR" sz="1800" dirty="0" smtClean="0"/>
              <a:t>Isabel Andrade, líder do programa, foi agraciada com o </a:t>
            </a:r>
            <a:r>
              <a:rPr lang="pt-BR" sz="1800" dirty="0"/>
              <a:t>Prêmio Mundial da Alimentação 2016 (The World </a:t>
            </a:r>
            <a:r>
              <a:rPr lang="pt-BR" sz="1800" dirty="0" err="1"/>
              <a:t>Food</a:t>
            </a:r>
            <a:r>
              <a:rPr lang="pt-BR" sz="1800" dirty="0"/>
              <a:t> </a:t>
            </a:r>
            <a:r>
              <a:rPr lang="pt-BR" sz="1800" dirty="0" err="1"/>
              <a:t>Prize</a:t>
            </a:r>
            <a:r>
              <a:rPr lang="pt-BR" sz="1800" dirty="0"/>
              <a:t> 2016</a:t>
            </a:r>
            <a:r>
              <a:rPr lang="pt-BR" sz="1800" dirty="0" smtClean="0"/>
              <a:t>), considerado como o Prêmio Nobel da Agricultura;</a:t>
            </a:r>
          </a:p>
          <a:p>
            <a:r>
              <a:rPr lang="pt-BR" sz="1800" dirty="0"/>
              <a:t>O Prêmio Mundial de Alimentação distingue cientistas que contribuem para melhorar a quantidade, a qualidade e a oferta de alimentos em todo o mundo </a:t>
            </a:r>
            <a:r>
              <a:rPr lang="pt-BR" sz="1800" dirty="0" smtClean="0"/>
              <a:t>promovendo </a:t>
            </a:r>
            <a:r>
              <a:rPr lang="pt-BR" sz="1800" dirty="0"/>
              <a:t>a segurança alimentar em áreas onde a </a:t>
            </a:r>
            <a:r>
              <a:rPr lang="pt-BR" sz="1800" b="1" dirty="0"/>
              <a:t>fome oculta </a:t>
            </a:r>
            <a:r>
              <a:rPr lang="pt-BR" sz="1800" dirty="0"/>
              <a:t>constitui um grande </a:t>
            </a:r>
            <a:r>
              <a:rPr lang="pt-BR" sz="1800" dirty="0" smtClean="0"/>
              <a:t>desafio;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640119" y="4208361"/>
            <a:ext cx="7820313" cy="2533007"/>
            <a:chOff x="735791" y="4136353"/>
            <a:chExt cx="7820313" cy="2533007"/>
          </a:xfrm>
        </p:grpSpPr>
        <p:grpSp>
          <p:nvGrpSpPr>
            <p:cNvPr id="15" name="Grupo 14"/>
            <p:cNvGrpSpPr/>
            <p:nvPr/>
          </p:nvGrpSpPr>
          <p:grpSpPr>
            <a:xfrm>
              <a:off x="4067116" y="4136353"/>
              <a:ext cx="4488988" cy="2533007"/>
              <a:chOff x="4067116" y="4100677"/>
              <a:chExt cx="4488988" cy="2533007"/>
            </a:xfrm>
          </p:grpSpPr>
          <p:pic>
            <p:nvPicPr>
              <p:cNvPr id="4" name="Imagem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4" y="4109094"/>
                <a:ext cx="4488160" cy="2524590"/>
              </a:xfrm>
              <a:prstGeom prst="rect">
                <a:avLst/>
              </a:prstGeom>
            </p:spPr>
          </p:pic>
          <p:cxnSp>
            <p:nvCxnSpPr>
              <p:cNvPr id="7" name="Conector reto 6"/>
              <p:cNvCxnSpPr/>
              <p:nvPr/>
            </p:nvCxnSpPr>
            <p:spPr>
              <a:xfrm>
                <a:off x="4067116" y="4100677"/>
                <a:ext cx="0" cy="25330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91" y="4136353"/>
              <a:ext cx="3260145" cy="2533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0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Batata-doce biofortificada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44015" y="1844824"/>
            <a:ext cx="8797148" cy="3318501"/>
            <a:chOff x="144015" y="2314160"/>
            <a:chExt cx="8797148" cy="3318501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314160"/>
              <a:ext cx="4225147" cy="3318501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15" y="2314160"/>
              <a:ext cx="4427985" cy="3318501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-36512" y="5585352"/>
            <a:ext cx="9218645" cy="1300032"/>
            <a:chOff x="69371" y="5585352"/>
            <a:chExt cx="9074629" cy="1300032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5585352"/>
              <a:ext cx="1547664" cy="1300032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1" y="5616624"/>
              <a:ext cx="1259632" cy="1268760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039" y="5589240"/>
              <a:ext cx="1800122" cy="1273141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379" y="5585352"/>
              <a:ext cx="1653547" cy="1300032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555" y="5585352"/>
              <a:ext cx="1367141" cy="1300032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179" y="5589240"/>
              <a:ext cx="1858609" cy="1281942"/>
            </a:xfrm>
            <a:prstGeom prst="rect">
              <a:avLst/>
            </a:prstGeom>
          </p:spPr>
        </p:pic>
        <p:cxnSp>
          <p:nvCxnSpPr>
            <p:cNvPr id="21" name="Conector reto 20"/>
            <p:cNvCxnSpPr/>
            <p:nvPr/>
          </p:nvCxnSpPr>
          <p:spPr>
            <a:xfrm>
              <a:off x="69371" y="5589240"/>
              <a:ext cx="9074629" cy="0"/>
            </a:xfrm>
            <a:prstGeom prst="line">
              <a:avLst/>
            </a:prstGeom>
            <a:ln w="76200">
              <a:solidFill>
                <a:srgbClr val="C82A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98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Batata-doce biofortificada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>
            <a:noAutofit/>
          </a:bodyPr>
          <a:lstStyle/>
          <a:p>
            <a:r>
              <a:rPr lang="pt-BR" sz="2000" dirty="0" smtClean="0"/>
              <a:t>A </a:t>
            </a:r>
            <a:r>
              <a:rPr lang="pt-BR" sz="2000" b="1" dirty="0" smtClean="0"/>
              <a:t>fome oculta </a:t>
            </a:r>
            <a:r>
              <a:rPr lang="pt-BR" sz="2000" dirty="0" smtClean="0"/>
              <a:t>é uma consequência da falta ou do baixo consumo, sobretudo, de micronutrientes (vitaminas e minerais) em que há alterações fisiológicas mínimas, não perceptíveis no exame clínico de rotina;</a:t>
            </a:r>
          </a:p>
          <a:p>
            <a:r>
              <a:rPr lang="pt-BR" sz="2000" dirty="0" smtClean="0"/>
              <a:t>A carência de Vitamina A em Moçambique atinge 69% das crianças com menos de 5 anos;</a:t>
            </a:r>
          </a:p>
          <a:p>
            <a:r>
              <a:rPr lang="pt-BR" sz="2000" dirty="0" smtClean="0"/>
              <a:t>A carência dessa vitamina pode provocar a </a:t>
            </a:r>
            <a:r>
              <a:rPr lang="pt-BR" sz="2000" b="1" dirty="0" smtClean="0"/>
              <a:t>xeroftalmia</a:t>
            </a:r>
            <a:r>
              <a:rPr lang="pt-BR" sz="2000" dirty="0" smtClean="0"/>
              <a:t>, cuja forma clínica mais precoce é a </a:t>
            </a:r>
            <a:r>
              <a:rPr lang="pt-BR" sz="2000" b="1" dirty="0" smtClean="0"/>
              <a:t>cegueira noturna</a:t>
            </a:r>
            <a:r>
              <a:rPr lang="pt-BR" sz="2000" dirty="0" smtClean="0"/>
              <a:t>, onde a criança não consegue enxergar bem na penumbra;</a:t>
            </a:r>
          </a:p>
          <a:p>
            <a:r>
              <a:rPr lang="pt-BR" sz="2000" dirty="0" smtClean="0"/>
              <a:t>Essa carência, em crianças com menos de 5 anos, vem sendo combatida em Moçambique e em outros países africanos (</a:t>
            </a:r>
            <a:r>
              <a:rPr lang="pt-BR" sz="2000" dirty="0" err="1" smtClean="0"/>
              <a:t>Rwanda</a:t>
            </a:r>
            <a:r>
              <a:rPr lang="pt-BR" sz="2000" dirty="0" smtClean="0"/>
              <a:t>, Burundi, Burkina Faso, Gana), com o consumo de 100 a 125 g/dia de BDPA;</a:t>
            </a:r>
          </a:p>
          <a:p>
            <a:r>
              <a:rPr lang="pt-BR" sz="2000" dirty="0" smtClean="0"/>
              <a:t>O programa atinge hoje mais de 2 milhões de famílias</a:t>
            </a:r>
          </a:p>
          <a:p>
            <a:r>
              <a:rPr lang="pt-BR" sz="2000" dirty="0" smtClean="0"/>
              <a:t>O programa contribui ainda para reduzir mortes prematuras de crianças e de mulheres grávidas, pois a carência de Vitamina A reduz a capacidade do organismo de se defender de doenças infecciosas.   </a:t>
            </a:r>
            <a:r>
              <a:rPr lang="pt-BR" sz="2000" dirty="0" smtClean="0">
                <a:effectLst/>
              </a:rPr>
              <a:t> </a:t>
            </a:r>
            <a:br>
              <a:rPr lang="pt-BR" sz="2000" dirty="0" smtClean="0">
                <a:effectLst/>
              </a:rPr>
            </a:br>
            <a:endParaRPr lang="pt-BR" sz="2000" dirty="0" smtClean="0"/>
          </a:p>
          <a:p>
            <a:endParaRPr lang="pt-BR" sz="1700" dirty="0" smtClean="0"/>
          </a:p>
        </p:txBody>
      </p:sp>
    </p:spTree>
    <p:extLst>
      <p:ext uri="{BB962C8B-B14F-4D97-AF65-F5344CB8AC3E}">
        <p14:creationId xmlns:p14="http://schemas.microsoft.com/office/powerpoint/2010/main" val="881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58638" y="354722"/>
            <a:ext cx="87058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alt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Ocorrência de deficiência de vitamina A </a:t>
            </a:r>
            <a:r>
              <a:rPr lang="pt-BR" altLang="pt-B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vs. xeroftalmia </a:t>
            </a:r>
            <a:endParaRPr lang="pt-BR" altLang="pt-B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107" name="Group 3"/>
          <p:cNvGrpSpPr>
            <a:grpSpLocks noRot="1"/>
          </p:cNvGrpSpPr>
          <p:nvPr/>
        </p:nvGrpSpPr>
        <p:grpSpPr bwMode="auto">
          <a:xfrm>
            <a:off x="179388" y="1321519"/>
            <a:ext cx="8748712" cy="5203825"/>
            <a:chOff x="113" y="663"/>
            <a:chExt cx="5511" cy="3278"/>
          </a:xfrm>
        </p:grpSpPr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5057" y="3623"/>
              <a:ext cx="56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latin typeface="Arial" pitchFamily="34" charset="0"/>
                  <a:cs typeface="Arial" pitchFamily="34" charset="0"/>
                </a:rPr>
                <a:t>0,88</a:t>
              </a:r>
              <a:endParaRPr lang="pt-BR" altLang="pt-BR" sz="2400"/>
            </a:p>
          </p:txBody>
        </p:sp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4172" y="3623"/>
              <a:ext cx="88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latin typeface="Arial" pitchFamily="34" charset="0"/>
                  <a:cs typeface="Arial" pitchFamily="34" charset="0"/>
                </a:rPr>
                <a:t>4.424</a:t>
              </a:r>
              <a:endParaRPr lang="pt-BR" altLang="pt-BR" sz="2400"/>
            </a:p>
          </p:txBody>
        </p:sp>
        <p:sp>
          <p:nvSpPr>
            <p:cNvPr id="47110" name="Rectangle 6"/>
            <p:cNvSpPr>
              <a:spLocks noChangeArrowheads="1"/>
            </p:cNvSpPr>
            <p:nvPr/>
          </p:nvSpPr>
          <p:spPr bwMode="auto">
            <a:xfrm>
              <a:off x="3606" y="3623"/>
              <a:ext cx="566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latin typeface="Arial" pitchFamily="34" charset="0"/>
                  <a:cs typeface="Arial" pitchFamily="34" charset="0"/>
                </a:rPr>
                <a:t>25,3</a:t>
              </a:r>
              <a:endParaRPr lang="pt-BR" altLang="pt-BR" sz="2400"/>
            </a:p>
          </p:txBody>
        </p:sp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2653" y="3623"/>
              <a:ext cx="95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latin typeface="Arial" pitchFamily="34" charset="0"/>
                  <a:cs typeface="Arial" pitchFamily="34" charset="0"/>
                </a:rPr>
                <a:t>127.273</a:t>
              </a:r>
              <a:endParaRPr lang="pt-BR" altLang="pt-BR" sz="2400"/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1496" y="3623"/>
              <a:ext cx="115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latin typeface="Arial" pitchFamily="34" charset="0"/>
                  <a:cs typeface="Arial" pitchFamily="34" charset="0"/>
                </a:rPr>
                <a:t>502.494</a:t>
              </a:r>
              <a:endParaRPr lang="pt-BR" altLang="pt-BR" sz="2400"/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113" y="3623"/>
              <a:ext cx="138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b="1">
                  <a:latin typeface="Arial" pitchFamily="34" charset="0"/>
                  <a:cs typeface="Arial" pitchFamily="34" charset="0"/>
                </a:rPr>
                <a:t>Total</a:t>
              </a:r>
              <a:endParaRPr lang="pt-BR" altLang="pt-BR" sz="2400"/>
            </a:p>
          </p:txBody>
        </p:sp>
        <p:sp>
          <p:nvSpPr>
            <p:cNvPr id="47114" name="Rectangle 10"/>
            <p:cNvSpPr>
              <a:spLocks noChangeArrowheads="1"/>
            </p:cNvSpPr>
            <p:nvPr/>
          </p:nvSpPr>
          <p:spPr bwMode="auto">
            <a:xfrm>
              <a:off x="5057" y="3106"/>
              <a:ext cx="567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0,18</a:t>
              </a:r>
              <a:endParaRPr lang="pt-BR" altLang="pt-BR" sz="2400"/>
            </a:p>
          </p:txBody>
        </p:sp>
        <p:sp>
          <p:nvSpPr>
            <p:cNvPr id="47115" name="Rectangle 11"/>
            <p:cNvSpPr>
              <a:spLocks noChangeArrowheads="1"/>
            </p:cNvSpPr>
            <p:nvPr/>
          </p:nvSpPr>
          <p:spPr bwMode="auto">
            <a:xfrm>
              <a:off x="4172" y="3106"/>
              <a:ext cx="885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220</a:t>
              </a:r>
              <a:endParaRPr lang="pt-BR" altLang="pt-BR" sz="2400"/>
            </a:p>
          </p:txBody>
        </p:sp>
        <p:sp>
          <p:nvSpPr>
            <p:cNvPr id="47116" name="Rectangle 12"/>
            <p:cNvSpPr>
              <a:spLocks noChangeArrowheads="1"/>
            </p:cNvSpPr>
            <p:nvPr/>
          </p:nvSpPr>
          <p:spPr bwMode="auto">
            <a:xfrm>
              <a:off x="3606" y="3106"/>
              <a:ext cx="566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14,0</a:t>
              </a:r>
              <a:endParaRPr lang="pt-BR" altLang="pt-BR" sz="2400"/>
            </a:p>
          </p:txBody>
        </p:sp>
        <p:sp>
          <p:nvSpPr>
            <p:cNvPr id="47117" name="Rectangle 13"/>
            <p:cNvSpPr>
              <a:spLocks noChangeArrowheads="1"/>
            </p:cNvSpPr>
            <p:nvPr/>
          </p:nvSpPr>
          <p:spPr bwMode="auto">
            <a:xfrm>
              <a:off x="2653" y="3106"/>
              <a:ext cx="95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17.128</a:t>
              </a:r>
              <a:endParaRPr lang="pt-BR" altLang="pt-BR" sz="2400"/>
            </a:p>
          </p:txBody>
        </p:sp>
        <p:sp>
          <p:nvSpPr>
            <p:cNvPr id="47118" name="Rectangle 14"/>
            <p:cNvSpPr>
              <a:spLocks noChangeArrowheads="1"/>
            </p:cNvSpPr>
            <p:nvPr/>
          </p:nvSpPr>
          <p:spPr bwMode="auto">
            <a:xfrm>
              <a:off x="1496" y="3106"/>
              <a:ext cx="1157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122.006</a:t>
              </a:r>
              <a:endParaRPr lang="pt-BR" altLang="pt-BR" sz="2400"/>
            </a:p>
          </p:txBody>
        </p:sp>
        <p:sp>
          <p:nvSpPr>
            <p:cNvPr id="47119" name="Rectangle 15"/>
            <p:cNvSpPr>
              <a:spLocks noChangeArrowheads="1"/>
            </p:cNvSpPr>
            <p:nvPr/>
          </p:nvSpPr>
          <p:spPr bwMode="auto">
            <a:xfrm>
              <a:off x="113" y="3106"/>
              <a:ext cx="138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Oeste do Pacífico</a:t>
              </a:r>
              <a:endParaRPr lang="pt-BR" altLang="pt-BR" sz="2400"/>
            </a:p>
          </p:txBody>
        </p:sp>
        <p:sp>
          <p:nvSpPr>
            <p:cNvPr id="47120" name="Rectangle 16"/>
            <p:cNvSpPr>
              <a:spLocks noChangeArrowheads="1"/>
            </p:cNvSpPr>
            <p:nvPr/>
          </p:nvSpPr>
          <p:spPr bwMode="auto">
            <a:xfrm>
              <a:off x="5057" y="2589"/>
              <a:ext cx="567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1,20</a:t>
              </a:r>
              <a:endParaRPr lang="pt-BR" altLang="pt-BR" sz="2400"/>
            </a:p>
          </p:txBody>
        </p:sp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4172" y="2589"/>
              <a:ext cx="885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2.026</a:t>
              </a:r>
              <a:endParaRPr lang="pt-BR" altLang="pt-BR" sz="2400"/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3606" y="2589"/>
              <a:ext cx="566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33,0</a:t>
              </a:r>
              <a:endParaRPr lang="pt-BR" altLang="pt-BR" sz="2400"/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2653" y="2589"/>
              <a:ext cx="95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55.812</a:t>
              </a:r>
              <a:endParaRPr lang="pt-BR" altLang="pt-BR" sz="2400"/>
            </a:p>
          </p:txBody>
        </p:sp>
        <p:sp>
          <p:nvSpPr>
            <p:cNvPr id="47124" name="Rectangle 20"/>
            <p:cNvSpPr>
              <a:spLocks noChangeArrowheads="1"/>
            </p:cNvSpPr>
            <p:nvPr/>
          </p:nvSpPr>
          <p:spPr bwMode="auto">
            <a:xfrm>
              <a:off x="1496" y="2589"/>
              <a:ext cx="1157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169.009</a:t>
              </a:r>
              <a:endParaRPr lang="pt-BR" altLang="pt-BR" sz="2400"/>
            </a:p>
          </p:txBody>
        </p:sp>
        <p:sp>
          <p:nvSpPr>
            <p:cNvPr id="47125" name="Rectangle 21"/>
            <p:cNvSpPr>
              <a:spLocks noChangeArrowheads="1"/>
            </p:cNvSpPr>
            <p:nvPr/>
          </p:nvSpPr>
          <p:spPr bwMode="auto">
            <a:xfrm>
              <a:off x="113" y="2589"/>
              <a:ext cx="138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Sudeste da Ásia</a:t>
              </a:r>
              <a:endParaRPr lang="pt-BR" altLang="pt-BR" sz="2400"/>
            </a:p>
          </p:txBody>
        </p:sp>
        <p:sp>
          <p:nvSpPr>
            <p:cNvPr id="47126" name="Rectangle 22"/>
            <p:cNvSpPr>
              <a:spLocks noChangeArrowheads="1"/>
            </p:cNvSpPr>
            <p:nvPr/>
          </p:nvSpPr>
          <p:spPr bwMode="auto">
            <a:xfrm>
              <a:off x="5057" y="2271"/>
              <a:ext cx="56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0,85</a:t>
              </a:r>
              <a:endParaRPr lang="pt-BR" altLang="pt-BR" sz="2400"/>
            </a:p>
          </p:txBody>
        </p:sp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4172" y="2271"/>
              <a:ext cx="88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510</a:t>
              </a:r>
              <a:endParaRPr lang="pt-BR" altLang="pt-BR" sz="2400"/>
            </a:p>
          </p:txBody>
        </p:sp>
        <p:sp>
          <p:nvSpPr>
            <p:cNvPr id="47128" name="Rectangle 24"/>
            <p:cNvSpPr>
              <a:spLocks noChangeArrowheads="1"/>
            </p:cNvSpPr>
            <p:nvPr/>
          </p:nvSpPr>
          <p:spPr bwMode="auto">
            <a:xfrm>
              <a:off x="3606" y="2271"/>
              <a:ext cx="566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21,2</a:t>
              </a:r>
              <a:endParaRPr lang="pt-BR" altLang="pt-BR" sz="2400"/>
            </a:p>
          </p:txBody>
        </p:sp>
        <p:sp>
          <p:nvSpPr>
            <p:cNvPr id="47129" name="Rectangle 25"/>
            <p:cNvSpPr>
              <a:spLocks noChangeArrowheads="1"/>
            </p:cNvSpPr>
            <p:nvPr/>
          </p:nvSpPr>
          <p:spPr bwMode="auto">
            <a:xfrm>
              <a:off x="2653" y="2271"/>
              <a:ext cx="95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12.664</a:t>
              </a:r>
              <a:endParaRPr lang="pt-BR" altLang="pt-BR" sz="2400"/>
            </a:p>
          </p:txBody>
        </p:sp>
        <p:sp>
          <p:nvSpPr>
            <p:cNvPr id="47130" name="Rectangle 26"/>
            <p:cNvSpPr>
              <a:spLocks noChangeArrowheads="1"/>
            </p:cNvSpPr>
            <p:nvPr/>
          </p:nvSpPr>
          <p:spPr bwMode="auto">
            <a:xfrm>
              <a:off x="1496" y="2271"/>
              <a:ext cx="115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59.818</a:t>
              </a:r>
              <a:endParaRPr lang="pt-BR" altLang="pt-BR" sz="2400"/>
            </a:p>
          </p:txBody>
        </p:sp>
        <p:sp>
          <p:nvSpPr>
            <p:cNvPr id="47131" name="Rectangle 27"/>
            <p:cNvSpPr>
              <a:spLocks noChangeArrowheads="1"/>
            </p:cNvSpPr>
            <p:nvPr/>
          </p:nvSpPr>
          <p:spPr bwMode="auto">
            <a:xfrm>
              <a:off x="113" y="2271"/>
              <a:ext cx="138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Mediterrâneo</a:t>
              </a:r>
              <a:endParaRPr lang="pt-BR" altLang="pt-BR" sz="2400"/>
            </a:p>
          </p:txBody>
        </p:sp>
        <p:sp>
          <p:nvSpPr>
            <p:cNvPr id="47132" name="Rectangle 28"/>
            <p:cNvSpPr>
              <a:spLocks noChangeArrowheads="1"/>
            </p:cNvSpPr>
            <p:nvPr/>
          </p:nvSpPr>
          <p:spPr bwMode="auto">
            <a:xfrm>
              <a:off x="5057" y="1984"/>
              <a:ext cx="567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0,16</a:t>
              </a:r>
              <a:endParaRPr lang="pt-BR" altLang="pt-BR" sz="2400"/>
            </a:p>
          </p:txBody>
        </p:sp>
        <p:sp>
          <p:nvSpPr>
            <p:cNvPr id="47133" name="Rectangle 29"/>
            <p:cNvSpPr>
              <a:spLocks noChangeArrowheads="1"/>
            </p:cNvSpPr>
            <p:nvPr/>
          </p:nvSpPr>
          <p:spPr bwMode="auto">
            <a:xfrm>
              <a:off x="4172" y="1984"/>
              <a:ext cx="885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75</a:t>
              </a:r>
              <a:endParaRPr lang="pt-BR" altLang="pt-BR" sz="2400"/>
            </a:p>
          </p:txBody>
        </p:sp>
        <p:sp>
          <p:nvSpPr>
            <p:cNvPr id="47134" name="Rectangle 30"/>
            <p:cNvSpPr>
              <a:spLocks noChangeArrowheads="1"/>
            </p:cNvSpPr>
            <p:nvPr/>
          </p:nvSpPr>
          <p:spPr bwMode="auto">
            <a:xfrm>
              <a:off x="3606" y="1984"/>
              <a:ext cx="566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17,3</a:t>
              </a:r>
              <a:endParaRPr lang="pt-BR" altLang="pt-BR" sz="2400"/>
            </a:p>
          </p:txBody>
        </p:sp>
        <p:sp>
          <p:nvSpPr>
            <p:cNvPr id="47135" name="Rectangle 31"/>
            <p:cNvSpPr>
              <a:spLocks noChangeArrowheads="1"/>
            </p:cNvSpPr>
            <p:nvPr/>
          </p:nvSpPr>
          <p:spPr bwMode="auto">
            <a:xfrm>
              <a:off x="2653" y="1984"/>
              <a:ext cx="95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8.218</a:t>
              </a:r>
              <a:endParaRPr lang="pt-BR" altLang="pt-BR" sz="2400"/>
            </a:p>
          </p:txBody>
        </p:sp>
        <p:sp>
          <p:nvSpPr>
            <p:cNvPr id="47136" name="Rectangle 32"/>
            <p:cNvSpPr>
              <a:spLocks noChangeArrowheads="1"/>
            </p:cNvSpPr>
            <p:nvPr/>
          </p:nvSpPr>
          <p:spPr bwMode="auto">
            <a:xfrm>
              <a:off x="1496" y="1984"/>
              <a:ext cx="1157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47.575</a:t>
              </a:r>
              <a:endParaRPr lang="pt-BR" altLang="pt-BR" sz="2400"/>
            </a:p>
          </p:txBody>
        </p:sp>
        <p:sp>
          <p:nvSpPr>
            <p:cNvPr id="47137" name="Rectangle 33"/>
            <p:cNvSpPr>
              <a:spLocks noChangeArrowheads="1"/>
            </p:cNvSpPr>
            <p:nvPr/>
          </p:nvSpPr>
          <p:spPr bwMode="auto">
            <a:xfrm>
              <a:off x="113" y="1984"/>
              <a:ext cx="138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Américas</a:t>
              </a:r>
              <a:endParaRPr lang="pt-BR" altLang="pt-BR" sz="2400"/>
            </a:p>
          </p:txBody>
        </p:sp>
        <p:sp>
          <p:nvSpPr>
            <p:cNvPr id="47138" name="Rectangle 34"/>
            <p:cNvSpPr>
              <a:spLocks noChangeArrowheads="1"/>
            </p:cNvSpPr>
            <p:nvPr/>
          </p:nvSpPr>
          <p:spPr bwMode="auto">
            <a:xfrm>
              <a:off x="5057" y="1697"/>
              <a:ext cx="567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1,53</a:t>
              </a:r>
              <a:endParaRPr lang="pt-BR" altLang="pt-BR" sz="2400"/>
            </a:p>
          </p:txBody>
        </p:sp>
        <p:sp>
          <p:nvSpPr>
            <p:cNvPr id="47139" name="Rectangle 35"/>
            <p:cNvSpPr>
              <a:spLocks noChangeArrowheads="1"/>
            </p:cNvSpPr>
            <p:nvPr/>
          </p:nvSpPr>
          <p:spPr bwMode="auto">
            <a:xfrm>
              <a:off x="4172" y="1697"/>
              <a:ext cx="885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1.593</a:t>
              </a:r>
              <a:endParaRPr lang="pt-BR" altLang="pt-BR" sz="2400"/>
            </a:p>
          </p:txBody>
        </p:sp>
        <p:sp>
          <p:nvSpPr>
            <p:cNvPr id="47140" name="Rectangle 36"/>
            <p:cNvSpPr>
              <a:spLocks noChangeArrowheads="1"/>
            </p:cNvSpPr>
            <p:nvPr/>
          </p:nvSpPr>
          <p:spPr bwMode="auto">
            <a:xfrm>
              <a:off x="3606" y="1697"/>
              <a:ext cx="566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32,1</a:t>
              </a:r>
              <a:endParaRPr lang="pt-BR" altLang="pt-BR" sz="2400"/>
            </a:p>
          </p:txBody>
        </p:sp>
        <p:sp>
          <p:nvSpPr>
            <p:cNvPr id="47141" name="Rectangle 37"/>
            <p:cNvSpPr>
              <a:spLocks noChangeArrowheads="1"/>
            </p:cNvSpPr>
            <p:nvPr/>
          </p:nvSpPr>
          <p:spPr bwMode="auto">
            <a:xfrm>
              <a:off x="2653" y="1697"/>
              <a:ext cx="95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33.406</a:t>
              </a:r>
              <a:endParaRPr lang="pt-BR" altLang="pt-BR" sz="2400"/>
            </a:p>
          </p:txBody>
        </p:sp>
        <p:sp>
          <p:nvSpPr>
            <p:cNvPr id="47142" name="Rectangle 38"/>
            <p:cNvSpPr>
              <a:spLocks noChangeArrowheads="1"/>
            </p:cNvSpPr>
            <p:nvPr/>
          </p:nvSpPr>
          <p:spPr bwMode="auto">
            <a:xfrm>
              <a:off x="1496" y="1697"/>
              <a:ext cx="1157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2400">
                  <a:latin typeface="Arial" pitchFamily="34" charset="0"/>
                  <a:cs typeface="Arial" pitchFamily="34" charset="0"/>
                </a:rPr>
                <a:t>103.934</a:t>
              </a:r>
              <a:endParaRPr lang="pt-BR" altLang="pt-BR" sz="2400"/>
            </a:p>
          </p:txBody>
        </p:sp>
        <p:sp>
          <p:nvSpPr>
            <p:cNvPr id="47143" name="Rectangle 39"/>
            <p:cNvSpPr>
              <a:spLocks noChangeArrowheads="1"/>
            </p:cNvSpPr>
            <p:nvPr/>
          </p:nvSpPr>
          <p:spPr bwMode="auto">
            <a:xfrm>
              <a:off x="113" y="1697"/>
              <a:ext cx="138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2400" dirty="0">
                  <a:latin typeface="Arial" pitchFamily="34" charset="0"/>
                  <a:cs typeface="Arial" pitchFamily="34" charset="0"/>
                </a:rPr>
                <a:t>África</a:t>
              </a:r>
              <a:endParaRPr lang="pt-BR" altLang="pt-BR" sz="2400" dirty="0"/>
            </a:p>
          </p:txBody>
        </p:sp>
        <p:sp>
          <p:nvSpPr>
            <p:cNvPr id="47144" name="Rectangle 40"/>
            <p:cNvSpPr>
              <a:spLocks noChangeArrowheads="1"/>
            </p:cNvSpPr>
            <p:nvPr/>
          </p:nvSpPr>
          <p:spPr bwMode="auto">
            <a:xfrm>
              <a:off x="5057" y="1180"/>
              <a:ext cx="567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%</a:t>
              </a:r>
              <a:endParaRPr lang="pt-BR" altLang="pt-BR" sz="2200" dirty="0"/>
            </a:p>
          </p:txBody>
        </p:sp>
        <p:sp>
          <p:nvSpPr>
            <p:cNvPr id="47145" name="Rectangle 41"/>
            <p:cNvSpPr>
              <a:spLocks noChangeArrowheads="1"/>
            </p:cNvSpPr>
            <p:nvPr/>
          </p:nvSpPr>
          <p:spPr bwMode="auto">
            <a:xfrm>
              <a:off x="4172" y="1180"/>
              <a:ext cx="885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Número (1000)</a:t>
              </a:r>
              <a:endParaRPr lang="pt-BR" altLang="pt-BR" sz="2200" dirty="0"/>
            </a:p>
          </p:txBody>
        </p:sp>
        <p:sp>
          <p:nvSpPr>
            <p:cNvPr id="47146" name="Rectangle 42"/>
            <p:cNvSpPr>
              <a:spLocks noChangeArrowheads="1"/>
            </p:cNvSpPr>
            <p:nvPr/>
          </p:nvSpPr>
          <p:spPr bwMode="auto">
            <a:xfrm>
              <a:off x="3606" y="1180"/>
              <a:ext cx="566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%</a:t>
              </a:r>
              <a:endParaRPr lang="pt-BR" altLang="pt-BR" sz="2200" dirty="0"/>
            </a:p>
          </p:txBody>
        </p:sp>
        <p:sp>
          <p:nvSpPr>
            <p:cNvPr id="47147" name="Rectangle 43"/>
            <p:cNvSpPr>
              <a:spLocks noChangeArrowheads="1"/>
            </p:cNvSpPr>
            <p:nvPr/>
          </p:nvSpPr>
          <p:spPr bwMode="auto">
            <a:xfrm>
              <a:off x="2653" y="1180"/>
              <a:ext cx="95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Número (1000)</a:t>
              </a:r>
              <a:endParaRPr lang="pt-BR" altLang="pt-BR" sz="2200" dirty="0"/>
            </a:p>
          </p:txBody>
        </p:sp>
        <p:sp>
          <p:nvSpPr>
            <p:cNvPr id="47148" name="Rectangle 44"/>
            <p:cNvSpPr>
              <a:spLocks noChangeArrowheads="1"/>
            </p:cNvSpPr>
            <p:nvPr/>
          </p:nvSpPr>
          <p:spPr bwMode="auto">
            <a:xfrm>
              <a:off x="4172" y="663"/>
              <a:ext cx="1452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Xeroftalmia</a:t>
              </a:r>
              <a:endParaRPr lang="pt-BR" altLang="pt-BR" sz="2200" dirty="0"/>
            </a:p>
          </p:txBody>
        </p:sp>
        <p:sp>
          <p:nvSpPr>
            <p:cNvPr id="47149" name="Rectangle 45"/>
            <p:cNvSpPr>
              <a:spLocks noChangeArrowheads="1"/>
            </p:cNvSpPr>
            <p:nvPr/>
          </p:nvSpPr>
          <p:spPr bwMode="auto">
            <a:xfrm>
              <a:off x="2653" y="663"/>
              <a:ext cx="1519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Deficiência Vitamina A</a:t>
              </a:r>
            </a:p>
          </p:txBody>
        </p:sp>
        <p:sp>
          <p:nvSpPr>
            <p:cNvPr id="47150" name="Rectangle 46"/>
            <p:cNvSpPr>
              <a:spLocks noChangeArrowheads="1"/>
            </p:cNvSpPr>
            <p:nvPr/>
          </p:nvSpPr>
          <p:spPr bwMode="auto">
            <a:xfrm>
              <a:off x="1496" y="663"/>
              <a:ext cx="1157" cy="1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População</a:t>
              </a:r>
              <a:br>
                <a:rPr lang="pt-BR" altLang="pt-BR" sz="2200" b="1" dirty="0">
                  <a:latin typeface="Arial" pitchFamily="34" charset="0"/>
                  <a:cs typeface="Arial" pitchFamily="34" charset="0"/>
                </a:rPr>
              </a:b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&lt; 5 anos (1000)</a:t>
              </a:r>
              <a:endParaRPr lang="pt-BR" altLang="pt-BR" sz="2200" dirty="0"/>
            </a:p>
          </p:txBody>
        </p:sp>
        <p:sp>
          <p:nvSpPr>
            <p:cNvPr id="47151" name="Rectangle 47"/>
            <p:cNvSpPr>
              <a:spLocks noChangeArrowheads="1"/>
            </p:cNvSpPr>
            <p:nvPr/>
          </p:nvSpPr>
          <p:spPr bwMode="auto">
            <a:xfrm>
              <a:off x="113" y="663"/>
              <a:ext cx="1383" cy="1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pt-BR" altLang="pt-BR" sz="2400" b="1" dirty="0">
                <a:latin typeface="Arial" pitchFamily="34" charset="0"/>
                <a:cs typeface="Arial" pitchFamily="34" charset="0"/>
              </a:endParaRPr>
            </a:p>
            <a:p>
              <a:pPr algn="ctr">
                <a:spcBef>
                  <a:spcPct val="0"/>
                </a:spcBef>
                <a:buFont typeface="Arial" pitchFamily="34" charset="0"/>
                <a:buNone/>
              </a:pPr>
              <a:r>
                <a:rPr lang="pt-BR" altLang="pt-BR" sz="2200" b="1" dirty="0">
                  <a:latin typeface="Arial" pitchFamily="34" charset="0"/>
                  <a:cs typeface="Arial" pitchFamily="34" charset="0"/>
                </a:rPr>
                <a:t>Região</a:t>
              </a:r>
              <a:endParaRPr lang="pt-BR" altLang="pt-BR" sz="2200" dirty="0"/>
            </a:p>
          </p:txBody>
        </p:sp>
        <p:sp>
          <p:nvSpPr>
            <p:cNvPr id="47152" name="Line 48"/>
            <p:cNvSpPr>
              <a:spLocks noChangeShapeType="1"/>
            </p:cNvSpPr>
            <p:nvPr/>
          </p:nvSpPr>
          <p:spPr bwMode="auto">
            <a:xfrm>
              <a:off x="113" y="663"/>
              <a:ext cx="5511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53" name="Line 49"/>
            <p:cNvSpPr>
              <a:spLocks noChangeShapeType="1"/>
            </p:cNvSpPr>
            <p:nvPr/>
          </p:nvSpPr>
          <p:spPr bwMode="auto">
            <a:xfrm>
              <a:off x="113" y="3941"/>
              <a:ext cx="5511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54" name="Line 50"/>
            <p:cNvSpPr>
              <a:spLocks noChangeShapeType="1"/>
            </p:cNvSpPr>
            <p:nvPr/>
          </p:nvSpPr>
          <p:spPr bwMode="auto">
            <a:xfrm>
              <a:off x="113" y="663"/>
              <a:ext cx="0" cy="327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55" name="Line 51"/>
            <p:cNvSpPr>
              <a:spLocks noChangeShapeType="1"/>
            </p:cNvSpPr>
            <p:nvPr/>
          </p:nvSpPr>
          <p:spPr bwMode="auto">
            <a:xfrm>
              <a:off x="5624" y="663"/>
              <a:ext cx="0" cy="327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56" name="Line 52"/>
            <p:cNvSpPr>
              <a:spLocks noChangeShapeType="1"/>
            </p:cNvSpPr>
            <p:nvPr/>
          </p:nvSpPr>
          <p:spPr bwMode="auto">
            <a:xfrm>
              <a:off x="113" y="1697"/>
              <a:ext cx="5511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57" name="Line 53"/>
            <p:cNvSpPr>
              <a:spLocks noChangeShapeType="1"/>
            </p:cNvSpPr>
            <p:nvPr/>
          </p:nvSpPr>
          <p:spPr bwMode="auto">
            <a:xfrm>
              <a:off x="1496" y="663"/>
              <a:ext cx="0" cy="327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58" name="Line 54"/>
            <p:cNvSpPr>
              <a:spLocks noChangeShapeType="1"/>
            </p:cNvSpPr>
            <p:nvPr/>
          </p:nvSpPr>
          <p:spPr bwMode="auto">
            <a:xfrm>
              <a:off x="2653" y="663"/>
              <a:ext cx="0" cy="327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59" name="Line 55"/>
            <p:cNvSpPr>
              <a:spLocks noChangeShapeType="1"/>
            </p:cNvSpPr>
            <p:nvPr/>
          </p:nvSpPr>
          <p:spPr bwMode="auto">
            <a:xfrm>
              <a:off x="3606" y="1180"/>
              <a:ext cx="0" cy="2761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0" name="Line 56"/>
            <p:cNvSpPr>
              <a:spLocks noChangeShapeType="1"/>
            </p:cNvSpPr>
            <p:nvPr/>
          </p:nvSpPr>
          <p:spPr bwMode="auto">
            <a:xfrm>
              <a:off x="2653" y="1180"/>
              <a:ext cx="2971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1" name="Line 57"/>
            <p:cNvSpPr>
              <a:spLocks noChangeShapeType="1"/>
            </p:cNvSpPr>
            <p:nvPr/>
          </p:nvSpPr>
          <p:spPr bwMode="auto">
            <a:xfrm>
              <a:off x="4172" y="663"/>
              <a:ext cx="0" cy="327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2" name="Line 58"/>
            <p:cNvSpPr>
              <a:spLocks noChangeShapeType="1"/>
            </p:cNvSpPr>
            <p:nvPr/>
          </p:nvSpPr>
          <p:spPr bwMode="auto">
            <a:xfrm>
              <a:off x="5057" y="1180"/>
              <a:ext cx="0" cy="2761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>
              <a:off x="113" y="1984"/>
              <a:ext cx="551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4" name="Line 60"/>
            <p:cNvSpPr>
              <a:spLocks noChangeShapeType="1"/>
            </p:cNvSpPr>
            <p:nvPr/>
          </p:nvSpPr>
          <p:spPr bwMode="auto">
            <a:xfrm>
              <a:off x="113" y="2271"/>
              <a:ext cx="551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5" name="Line 61"/>
            <p:cNvSpPr>
              <a:spLocks noChangeShapeType="1"/>
            </p:cNvSpPr>
            <p:nvPr/>
          </p:nvSpPr>
          <p:spPr bwMode="auto">
            <a:xfrm>
              <a:off x="113" y="2589"/>
              <a:ext cx="551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6" name="Line 62"/>
            <p:cNvSpPr>
              <a:spLocks noChangeShapeType="1"/>
            </p:cNvSpPr>
            <p:nvPr/>
          </p:nvSpPr>
          <p:spPr bwMode="auto">
            <a:xfrm>
              <a:off x="113" y="3106"/>
              <a:ext cx="551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7167" name="Line 63"/>
            <p:cNvSpPr>
              <a:spLocks noChangeShapeType="1"/>
            </p:cNvSpPr>
            <p:nvPr/>
          </p:nvSpPr>
          <p:spPr bwMode="auto">
            <a:xfrm>
              <a:off x="113" y="3623"/>
              <a:ext cx="5511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1291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2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social no Brasil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57200" y="1196752"/>
            <a:ext cx="8229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 smtClean="0"/>
              <a:t>É cultivada em todas as regiões geográficas do país, sendo explorada geralmente em base familiar;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 smtClean="0"/>
              <a:t>Constitui importante fonte de renda e de alimento energético;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 smtClean="0"/>
              <a:t>É uma cultura considerada rústica, de fácil manutenção, e ampla adaptação;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 smtClean="0"/>
              <a:t>Apresenta diversificada possibilidades de utilização: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as raízes tuberosas são consumidas geralmente cozidas;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as raízes constituem matéria-prima para produção de álcool farmacêutico e biocombustível;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as raízes são processadas na forma de chips, doces, flocos, fécula, congelada e desidratada;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 folhagem, por ser rica em proteína, pode ser utilizada na alimentação humana e como forrageira para alimentação animal.</a:t>
            </a:r>
          </a:p>
          <a:p>
            <a:pPr lvl="1"/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18514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35171"/>
            <a:ext cx="3235123" cy="209843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158"/>
            <a:ext cx="2880370" cy="216789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30" y="4304470"/>
            <a:ext cx="3541008" cy="258142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74" y="1992411"/>
            <a:ext cx="3148025" cy="2355081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38" y="4313587"/>
            <a:ext cx="3201962" cy="2535284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2843808" cy="314096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69" y="2063259"/>
            <a:ext cx="3201962" cy="2256713"/>
          </a:xfrm>
          <a:prstGeom prst="rect">
            <a:avLst/>
          </a:prstGeom>
          <a:solidFill>
            <a:srgbClr val="FFC000">
              <a:alpha val="74000"/>
            </a:srgbClr>
          </a:solidFill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71"/>
            <a:ext cx="2843808" cy="2027582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30" y="-35171"/>
            <a:ext cx="3065069" cy="2098431"/>
          </a:xfrm>
          <a:prstGeom prst="rect">
            <a:avLst/>
          </a:prstGeom>
        </p:spPr>
      </p:pic>
      <p:sp>
        <p:nvSpPr>
          <p:cNvPr id="30" name="Título 1"/>
          <p:cNvSpPr txBox="1">
            <a:spLocks/>
          </p:cNvSpPr>
          <p:nvPr/>
        </p:nvSpPr>
        <p:spPr>
          <a:xfrm>
            <a:off x="457200" y="341784"/>
            <a:ext cx="8229600" cy="1143000"/>
          </a:xfrm>
          <a:prstGeom prst="rect">
            <a:avLst/>
          </a:prstGeom>
          <a:solidFill>
            <a:schemeClr val="tx1">
              <a:alpha val="9000"/>
            </a:schemeClr>
          </a:solidFill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Versatilidade gastronômica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09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econômica mundial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pt-BR" sz="2600" dirty="0" smtClean="0"/>
              <a:t>Atualmente é cultivada em </a:t>
            </a:r>
            <a:r>
              <a:rPr lang="pt-BR" sz="2600" dirty="0"/>
              <a:t>mais de 100 </a:t>
            </a:r>
            <a:r>
              <a:rPr lang="pt-BR" sz="2600" dirty="0" smtClean="0"/>
              <a:t>países (FAO/ONU);</a:t>
            </a:r>
          </a:p>
          <a:p>
            <a:r>
              <a:rPr lang="pt-BR" sz="2600" dirty="0" smtClean="0"/>
              <a:t>Ocupa o 7º lugar entre as culturas alimentícias mais produzidas no mundo sendo superada apenas pelo trigo, arroz, milho, batata, cevada e mandioca; </a:t>
            </a:r>
          </a:p>
          <a:p>
            <a:r>
              <a:rPr lang="pt-BR" sz="2600" dirty="0" smtClean="0"/>
              <a:t>Ásia e África são </a:t>
            </a:r>
            <a:r>
              <a:rPr lang="pt-BR" sz="2600" dirty="0"/>
              <a:t>responsáveis por mais de 95% da produção global </a:t>
            </a:r>
            <a:r>
              <a:rPr lang="pt-BR" altLang="pt-BR" sz="2600" dirty="0" smtClean="0">
                <a:sym typeface="Wingdings 3" pitchFamily="18" charset="2"/>
              </a:rPr>
              <a:t></a:t>
            </a:r>
            <a:r>
              <a:rPr lang="pt-BR" sz="2600" dirty="0" smtClean="0"/>
              <a:t> principal </a:t>
            </a:r>
            <a:r>
              <a:rPr lang="pt-BR" sz="2600" dirty="0"/>
              <a:t>fonte de alimento e de </a:t>
            </a:r>
            <a:r>
              <a:rPr lang="pt-BR" sz="2600" dirty="0" smtClean="0"/>
              <a:t>renda; </a:t>
            </a:r>
          </a:p>
          <a:p>
            <a:r>
              <a:rPr lang="pt-BR" sz="2600" dirty="0" smtClean="0"/>
              <a:t>Enquadra-se </a:t>
            </a:r>
            <a:r>
              <a:rPr lang="pt-BR" sz="2600" dirty="0"/>
              <a:t>no rol das culturas denominadas de </a:t>
            </a:r>
            <a:r>
              <a:rPr lang="pt-BR" sz="2600" dirty="0" err="1"/>
              <a:t>subexploradas</a:t>
            </a:r>
            <a:r>
              <a:rPr lang="pt-BR" sz="2600" dirty="0"/>
              <a:t>, subutilizadas ou </a:t>
            </a:r>
            <a:r>
              <a:rPr lang="pt-BR" sz="2600" dirty="0" smtClean="0"/>
              <a:t>negligenciadas.</a:t>
            </a:r>
          </a:p>
          <a:p>
            <a:pPr marL="0" indent="0">
              <a:buNone/>
            </a:pPr>
            <a:r>
              <a:rPr lang="pt-BR" sz="2400" dirty="0" smtClean="0"/>
              <a:t> </a:t>
            </a:r>
          </a:p>
          <a:p>
            <a:endParaRPr lang="pt-BR" sz="2400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0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econômica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1429619"/>
          </a:xfrm>
        </p:spPr>
        <p:txBody>
          <a:bodyPr>
            <a:normAutofit/>
          </a:bodyPr>
          <a:lstStyle/>
          <a:p>
            <a:r>
              <a:rPr lang="pt-BR" sz="2100" dirty="0" smtClean="0"/>
              <a:t>A </a:t>
            </a:r>
            <a:r>
              <a:rPr lang="pt-BR" sz="2100" dirty="0"/>
              <a:t>produção mundial de batata-doce </a:t>
            </a:r>
            <a:r>
              <a:rPr lang="pt-BR" sz="2100" dirty="0" smtClean="0"/>
              <a:t>em 2013 foi estimada em 103 </a:t>
            </a:r>
            <a:r>
              <a:rPr lang="pt-BR" sz="2100" dirty="0"/>
              <a:t>milhões de </a:t>
            </a:r>
            <a:r>
              <a:rPr lang="pt-BR" sz="2100" dirty="0" smtClean="0"/>
              <a:t>t </a:t>
            </a:r>
            <a:r>
              <a:rPr lang="pt-BR" sz="2100" dirty="0"/>
              <a:t>em área colhida de 8,1 milhões de </a:t>
            </a:r>
            <a:r>
              <a:rPr lang="pt-BR" sz="2100" dirty="0" smtClean="0"/>
              <a:t>ha.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465980"/>
              </p:ext>
            </p:extLst>
          </p:nvPr>
        </p:nvGraphicFramePr>
        <p:xfrm>
          <a:off x="1499325" y="234888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País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Produção (milhões de t)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China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70,5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Nigéria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3,5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Uganda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2,5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Indonésia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2,4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Vietnã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1,3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EUA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1,1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Demais países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21,8</a:t>
                      </a:r>
                      <a:endParaRPr lang="pt-B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03648" y="5271011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FAOSTATE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8438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botânica e centro de origem </a:t>
            </a:r>
            <a:b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567333"/>
            <a:ext cx="8229600" cy="4021907"/>
          </a:xfrm>
        </p:spPr>
        <p:txBody>
          <a:bodyPr>
            <a:normAutofit/>
          </a:bodyPr>
          <a:lstStyle/>
          <a:p>
            <a:r>
              <a:rPr lang="pt-BR" sz="2500" dirty="0" smtClean="0"/>
              <a:t>Classe: Dicotiledôneas;</a:t>
            </a:r>
          </a:p>
          <a:p>
            <a:r>
              <a:rPr lang="pt-BR" sz="2500" dirty="0" smtClean="0"/>
              <a:t>Família </a:t>
            </a:r>
            <a:r>
              <a:rPr lang="pt-BR" sz="2500" i="1" dirty="0" err="1" smtClean="0"/>
              <a:t>Convolvulaceae</a:t>
            </a:r>
            <a:r>
              <a:rPr lang="pt-BR" sz="2500" i="1" dirty="0" smtClean="0"/>
              <a:t>;</a:t>
            </a:r>
          </a:p>
          <a:p>
            <a:r>
              <a:rPr lang="pt-BR" sz="2500" dirty="0" smtClean="0"/>
              <a:t>Gênero: </a:t>
            </a:r>
            <a:r>
              <a:rPr lang="pt-BR" sz="2500" i="1" dirty="0" err="1" smtClean="0"/>
              <a:t>Ipomoea</a:t>
            </a:r>
            <a:r>
              <a:rPr lang="pt-BR" sz="2500" i="1" dirty="0" smtClean="0"/>
              <a:t>;</a:t>
            </a:r>
            <a:endParaRPr lang="pt-BR" sz="2500" dirty="0" smtClean="0"/>
          </a:p>
          <a:p>
            <a:r>
              <a:rPr lang="pt-BR" sz="2500" dirty="0" smtClean="0"/>
              <a:t>Espécie: </a:t>
            </a:r>
            <a:r>
              <a:rPr lang="pt-BR" sz="2500" i="1" dirty="0" smtClean="0"/>
              <a:t>batatas </a:t>
            </a:r>
            <a:r>
              <a:rPr lang="pt-BR" altLang="pt-BR" sz="2500" dirty="0" smtClean="0">
                <a:latin typeface="Century Gothic" pitchFamily="34" charset="0"/>
                <a:sym typeface="Wingdings 3" pitchFamily="18" charset="2"/>
              </a:rPr>
              <a:t></a:t>
            </a:r>
            <a:r>
              <a:rPr lang="pt-BR" altLang="pt-BR" sz="2800" b="1" dirty="0" smtClean="0">
                <a:solidFill>
                  <a:srgbClr val="003366"/>
                </a:solidFill>
                <a:latin typeface="Century Gothic" pitchFamily="34" charset="0"/>
                <a:sym typeface="Wingdings 3" pitchFamily="18" charset="2"/>
              </a:rPr>
              <a:t> </a:t>
            </a:r>
            <a:r>
              <a:rPr lang="pt-BR" sz="2500" dirty="0" smtClean="0"/>
              <a:t>é </a:t>
            </a:r>
            <a:r>
              <a:rPr lang="pt-BR" sz="2500" dirty="0"/>
              <a:t>a única cultivada e que se destaca sob o ponto de vista </a:t>
            </a:r>
            <a:r>
              <a:rPr lang="pt-BR" sz="2500" dirty="0" smtClean="0"/>
              <a:t>econômico;</a:t>
            </a:r>
            <a:endParaRPr lang="pt-BR" sz="2500" i="1" dirty="0" smtClean="0"/>
          </a:p>
          <a:p>
            <a:r>
              <a:rPr lang="pt-BR" sz="2500" dirty="0" smtClean="0"/>
              <a:t>Centro de origem: se </a:t>
            </a:r>
            <a:r>
              <a:rPr lang="pt-BR" sz="2500" dirty="0"/>
              <a:t>presume que esteja localizado entre a Península de </a:t>
            </a:r>
            <a:r>
              <a:rPr lang="pt-BR" sz="2500" dirty="0" err="1"/>
              <a:t>Yucatán</a:t>
            </a:r>
            <a:r>
              <a:rPr lang="pt-BR" sz="2500" dirty="0"/>
              <a:t>, no México, e o Noroeste da América do </a:t>
            </a:r>
            <a:r>
              <a:rPr lang="pt-BR" sz="2500" dirty="0" smtClean="0"/>
              <a:t>Sul;</a:t>
            </a:r>
          </a:p>
          <a:p>
            <a:r>
              <a:rPr lang="pt-BR" sz="2500" dirty="0" smtClean="0"/>
              <a:t>Centro de domesticação: América Tropical. 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8913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econômica no Brasil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309939"/>
          </a:xfrm>
        </p:spPr>
        <p:txBody>
          <a:bodyPr>
            <a:normAutofit lnSpcReduction="10000"/>
          </a:bodyPr>
          <a:lstStyle/>
          <a:p>
            <a:r>
              <a:rPr lang="pt-BR" sz="3000" dirty="0" smtClean="0"/>
              <a:t>Na safra 2013</a:t>
            </a:r>
            <a:r>
              <a:rPr lang="pt-BR" sz="3000" dirty="0"/>
              <a:t>, a produção </a:t>
            </a:r>
            <a:r>
              <a:rPr lang="pt-BR" sz="3000" dirty="0" smtClean="0"/>
              <a:t>brasileira atingiu </a:t>
            </a:r>
            <a:r>
              <a:rPr lang="pt-BR" sz="3000" dirty="0"/>
              <a:t>505,3 mil </a:t>
            </a:r>
            <a:r>
              <a:rPr lang="pt-BR" sz="3000" dirty="0" smtClean="0"/>
              <a:t>t </a:t>
            </a:r>
            <a:r>
              <a:rPr lang="pt-BR" sz="3000" dirty="0"/>
              <a:t>em área colhida de 38,6 mil </a:t>
            </a:r>
            <a:r>
              <a:rPr lang="pt-BR" sz="3000" dirty="0" smtClean="0"/>
              <a:t>ha (PAM/IBGE</a:t>
            </a:r>
            <a:r>
              <a:rPr lang="pt-BR" sz="3000" dirty="0"/>
              <a:t>, 2013</a:t>
            </a:r>
            <a:r>
              <a:rPr lang="pt-BR" sz="3000" dirty="0" smtClean="0"/>
              <a:t>);</a:t>
            </a:r>
          </a:p>
          <a:p>
            <a:r>
              <a:rPr lang="pt-BR" sz="3000" dirty="0"/>
              <a:t>A cultura é praticada nas </a:t>
            </a:r>
            <a:r>
              <a:rPr lang="pt-BR" sz="3000" dirty="0" smtClean="0"/>
              <a:t>5 regiões </a:t>
            </a:r>
            <a:r>
              <a:rPr lang="pt-BR" sz="3000" dirty="0"/>
              <a:t>geográficas </a:t>
            </a:r>
            <a:r>
              <a:rPr lang="pt-BR" sz="3000" dirty="0" smtClean="0"/>
              <a:t>do país </a:t>
            </a:r>
            <a:r>
              <a:rPr lang="pt-BR" sz="3000" dirty="0"/>
              <a:t>com maior concentração de produção no </a:t>
            </a:r>
            <a:r>
              <a:rPr lang="pt-BR" sz="3000" dirty="0" smtClean="0"/>
              <a:t>Sul (45%), Nordeste (28,1%) </a:t>
            </a:r>
            <a:r>
              <a:rPr lang="pt-BR" sz="3000" dirty="0"/>
              <a:t>e </a:t>
            </a:r>
            <a:r>
              <a:rPr lang="pt-BR" sz="3000" dirty="0" smtClean="0"/>
              <a:t>Sudeste (23,6%);</a:t>
            </a:r>
          </a:p>
          <a:p>
            <a:r>
              <a:rPr lang="pt-BR" sz="3000" dirty="0" smtClean="0"/>
              <a:t>A batata-doce é cultivada em </a:t>
            </a:r>
            <a:r>
              <a:rPr lang="pt-BR" sz="3000" dirty="0"/>
              <a:t>22 </a:t>
            </a:r>
            <a:r>
              <a:rPr lang="pt-BR" sz="3000" dirty="0" smtClean="0"/>
              <a:t>estados,  mas cerca de 90</a:t>
            </a:r>
            <a:r>
              <a:rPr lang="pt-BR" sz="3000" dirty="0"/>
              <a:t>% da produção está concentrada em apenas </a:t>
            </a:r>
            <a:r>
              <a:rPr lang="pt-BR" sz="3000" dirty="0" smtClean="0"/>
              <a:t>10.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61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econômica no Brasil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3205809236"/>
              </p:ext>
            </p:extLst>
          </p:nvPr>
        </p:nvGraphicFramePr>
        <p:xfrm>
          <a:off x="2114503" y="1400582"/>
          <a:ext cx="640871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88030" y="4797152"/>
            <a:ext cx="702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Participação (%) dos 10 principais estados brasileiros produtores de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batata-doce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safra 2013 (PAM/IBGE, 2013).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220508" y="1475492"/>
            <a:ext cx="3439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Produção total (2013): 505,3 mil </a:t>
            </a:r>
            <a:r>
              <a:rPr lang="pt-BR" b="1" dirty="0" smtClean="0"/>
              <a:t>t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98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econômica no Brasil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381947"/>
          </a:xfrm>
        </p:spPr>
        <p:txBody>
          <a:bodyPr>
            <a:normAutofit/>
          </a:bodyPr>
          <a:lstStyle/>
          <a:p>
            <a:r>
              <a:rPr lang="pt-BR" sz="1900" dirty="0" smtClean="0"/>
              <a:t>A cultura vem </a:t>
            </a:r>
            <a:r>
              <a:rPr lang="pt-BR" sz="1900" dirty="0"/>
              <a:t>mostrando decréscimo tanto em produção como em área </a:t>
            </a:r>
            <a:r>
              <a:rPr lang="pt-BR" sz="1900" dirty="0" smtClean="0"/>
              <a:t>cultivada </a:t>
            </a:r>
            <a:r>
              <a:rPr lang="pt-BR" altLang="pt-BR" sz="1900" dirty="0" smtClean="0">
                <a:sym typeface="Wingdings 3" pitchFamily="18" charset="2"/>
              </a:rPr>
              <a:t> </a:t>
            </a:r>
            <a:r>
              <a:rPr lang="pt-BR" sz="1900" dirty="0" smtClean="0"/>
              <a:t>em 1984 chegou </a:t>
            </a:r>
            <a:r>
              <a:rPr lang="pt-BR" sz="1900" dirty="0"/>
              <a:t>a ocupar a </a:t>
            </a:r>
            <a:r>
              <a:rPr lang="pt-BR" sz="1900" dirty="0" smtClean="0"/>
              <a:t>3ª colocação </a:t>
            </a:r>
            <a:r>
              <a:rPr lang="pt-BR" sz="1900" dirty="0"/>
              <a:t>em volume entre as hortaliças mais produzidas no Brasil com 762,6 mil </a:t>
            </a:r>
            <a:r>
              <a:rPr lang="pt-BR" sz="1900" dirty="0" smtClean="0"/>
              <a:t>t;  </a:t>
            </a:r>
            <a:r>
              <a:rPr lang="pt-BR" sz="1900" dirty="0"/>
              <a:t>na safra de 2013 recuou para o </a:t>
            </a:r>
            <a:r>
              <a:rPr lang="pt-BR" sz="1900" dirty="0" smtClean="0"/>
              <a:t>7º lugar </a:t>
            </a:r>
            <a:r>
              <a:rPr lang="pt-BR" sz="1900" dirty="0"/>
              <a:t>com 505,3 mil </a:t>
            </a:r>
            <a:r>
              <a:rPr lang="pt-BR" sz="1900" dirty="0" smtClean="0"/>
              <a:t>t;</a:t>
            </a:r>
          </a:p>
          <a:p>
            <a:r>
              <a:rPr lang="pt-BR" sz="1900" dirty="0" smtClean="0"/>
              <a:t>O </a:t>
            </a:r>
            <a:r>
              <a:rPr lang="pt-BR" sz="1900" dirty="0"/>
              <a:t>maior declínio da cultura foi registrado nos estados nordestinos que produziram 240,9 mil </a:t>
            </a:r>
            <a:r>
              <a:rPr lang="pt-BR" sz="1900" dirty="0" smtClean="0"/>
              <a:t>t </a:t>
            </a:r>
            <a:r>
              <a:rPr lang="pt-BR" sz="1900" dirty="0"/>
              <a:t>em 1984 tendo recuado para 142 mil </a:t>
            </a:r>
            <a:r>
              <a:rPr lang="pt-BR" sz="1900" dirty="0" smtClean="0"/>
              <a:t>t </a:t>
            </a:r>
            <a:r>
              <a:rPr lang="pt-BR" sz="1900" dirty="0"/>
              <a:t>na safra de 2013, configurando um decréscimo de aproximadamente 94</a:t>
            </a:r>
            <a:r>
              <a:rPr lang="pt-BR" sz="1900" dirty="0" smtClean="0"/>
              <a:t>%;</a:t>
            </a:r>
          </a:p>
          <a:p>
            <a:r>
              <a:rPr lang="pt-BR" sz="1900" dirty="0" smtClean="0"/>
              <a:t>Principais fatores responsáveis por esse desestímulo à cultura:</a:t>
            </a:r>
          </a:p>
          <a:p>
            <a:pPr lvl="1"/>
            <a:r>
              <a:rPr lang="pt-BR" sz="1600" dirty="0"/>
              <a:t>escassez de informações </a:t>
            </a:r>
            <a:r>
              <a:rPr lang="pt-BR" sz="1600" dirty="0" smtClean="0"/>
              <a:t> sobre técnicas de manejo e sobre cultivares </a:t>
            </a:r>
            <a:r>
              <a:rPr lang="pt-BR" sz="1600" dirty="0"/>
              <a:t>adequadas para as diferentes regiões de </a:t>
            </a:r>
            <a:r>
              <a:rPr lang="pt-BR" sz="1600" dirty="0" smtClean="0"/>
              <a:t>cultivo do país;</a:t>
            </a:r>
          </a:p>
          <a:p>
            <a:pPr lvl="1"/>
            <a:r>
              <a:rPr lang="pt-BR" sz="1600" dirty="0"/>
              <a:t>suporte fitossanitário </a:t>
            </a:r>
            <a:r>
              <a:rPr lang="pt-BR" sz="1600" dirty="0" smtClean="0"/>
              <a:t>insuficiente </a:t>
            </a:r>
            <a:r>
              <a:rPr lang="pt-BR" altLang="pt-BR" sz="1600" dirty="0" smtClean="0">
                <a:sym typeface="Wingdings 3" pitchFamily="18" charset="2"/>
              </a:rPr>
              <a:t></a:t>
            </a:r>
            <a:r>
              <a:rPr lang="pt-BR" sz="1600" dirty="0"/>
              <a:t> existiam </a:t>
            </a:r>
            <a:r>
              <a:rPr lang="pt-BR" sz="1600" dirty="0" smtClean="0"/>
              <a:t>em 2015 apenas 3 agrotóxicos </a:t>
            </a:r>
            <a:r>
              <a:rPr lang="pt-BR" sz="1600" dirty="0"/>
              <a:t>registrados para essa cultura </a:t>
            </a:r>
            <a:r>
              <a:rPr lang="pt-BR" sz="1600" dirty="0" smtClean="0"/>
              <a:t>no MAPA;</a:t>
            </a:r>
          </a:p>
          <a:p>
            <a:pPr lvl="1"/>
            <a:r>
              <a:rPr lang="pt-BR" sz="1600" dirty="0"/>
              <a:t>pouca atenção </a:t>
            </a:r>
            <a:r>
              <a:rPr lang="pt-BR" sz="1600" dirty="0" smtClean="0"/>
              <a:t>à cultura pelos órgãos </a:t>
            </a:r>
            <a:r>
              <a:rPr lang="pt-BR" sz="1600" dirty="0"/>
              <a:t>de pesquisa e extensão </a:t>
            </a:r>
            <a:r>
              <a:rPr lang="pt-BR" sz="1600" dirty="0" smtClean="0"/>
              <a:t>agrícola.</a:t>
            </a:r>
            <a:endParaRPr lang="pt-BR" sz="1500" dirty="0" smtClean="0"/>
          </a:p>
          <a:p>
            <a:pPr marL="0" indent="0">
              <a:buNone/>
            </a:pPr>
            <a:r>
              <a:rPr lang="pt-BR" sz="1900" dirty="0" smtClean="0"/>
              <a:t> 	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29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econômica no Brasil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m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5759629" cy="381642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5157192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total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batata-doce no Brasil, 2008 a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(PAM/IBGE, 2013).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73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econômica no Brasil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5157192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colhida de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batata-doce no Brasil, 2008 a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(PAM/IBGE, 2013).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</p:txBody>
      </p:sp>
      <p:pic>
        <p:nvPicPr>
          <p:cNvPr id="15" name="Imagem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33" y="1340768"/>
            <a:ext cx="511256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Exigências </a:t>
            </a: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climáticas</a:t>
            </a: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r>
              <a:rPr lang="pt-BR" sz="2200" dirty="0" smtClean="0"/>
              <a:t>A batata-doce encontra </a:t>
            </a:r>
            <a:r>
              <a:rPr lang="pt-BR" sz="2200" dirty="0"/>
              <a:t>condições favoráveis para o seu desenvolvimento em climas tropical e </a:t>
            </a:r>
            <a:r>
              <a:rPr lang="pt-BR" sz="2200" dirty="0" smtClean="0"/>
              <a:t>subtropical devido a sua origem tropical; </a:t>
            </a:r>
          </a:p>
          <a:p>
            <a:r>
              <a:rPr lang="pt-BR" sz="2200" dirty="0" smtClean="0"/>
              <a:t>Sob clima </a:t>
            </a:r>
            <a:r>
              <a:rPr lang="pt-BR" sz="2200" dirty="0"/>
              <a:t>temperado é cultivada em época do ano com predomínio de alta temperatura e livre de geadas, às quais é muito </a:t>
            </a:r>
            <a:r>
              <a:rPr lang="pt-BR" sz="2200" dirty="0" smtClean="0"/>
              <a:t>sensível; </a:t>
            </a:r>
          </a:p>
          <a:p>
            <a:r>
              <a:rPr lang="pt-BR" sz="2200" dirty="0"/>
              <a:t>As produtividades mais elevadas são obtidas quando </a:t>
            </a:r>
            <a:r>
              <a:rPr lang="pt-BR" sz="2200" dirty="0" smtClean="0"/>
              <a:t>cultivada </a:t>
            </a:r>
            <a:r>
              <a:rPr lang="pt-BR" sz="2200" dirty="0"/>
              <a:t>em zonas ou épocas de plantio com temperatura média acima de 20</a:t>
            </a:r>
            <a:r>
              <a:rPr lang="pt-BR" sz="2200" baseline="30000" dirty="0"/>
              <a:t>o</a:t>
            </a:r>
            <a:r>
              <a:rPr lang="pt-BR" sz="2200" dirty="0"/>
              <a:t> C durante </a:t>
            </a:r>
            <a:r>
              <a:rPr lang="pt-BR" sz="2200" dirty="0" smtClean="0"/>
              <a:t>todo ciclo vegetativo; </a:t>
            </a:r>
          </a:p>
          <a:p>
            <a:r>
              <a:rPr lang="pt-BR" sz="2200" dirty="0"/>
              <a:t>Embora seja </a:t>
            </a:r>
            <a:r>
              <a:rPr lang="pt-BR" sz="2200" dirty="0" smtClean="0"/>
              <a:t>tolerante </a:t>
            </a:r>
            <a:r>
              <a:rPr lang="pt-BR" sz="2200" dirty="0"/>
              <a:t>à seca, a falta do suprimento de água durante o ciclo vegetativo da cultura </a:t>
            </a:r>
            <a:r>
              <a:rPr lang="pt-BR" sz="2200" dirty="0" smtClean="0"/>
              <a:t>ocasiona </a:t>
            </a:r>
            <a:r>
              <a:rPr lang="pt-BR" sz="2200" dirty="0"/>
              <a:t>redução de produtividade.</a:t>
            </a:r>
            <a:r>
              <a:rPr lang="pt-BR" sz="2200" dirty="0" smtClean="0"/>
              <a:t>  </a:t>
            </a:r>
            <a:endParaRPr lang="pt-BR" sz="22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638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Exigências </a:t>
            </a: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edáficas</a:t>
            </a: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3888432"/>
          </a:xfrm>
        </p:spPr>
        <p:txBody>
          <a:bodyPr>
            <a:normAutofit fontScale="92500" lnSpcReduction="10000"/>
          </a:bodyPr>
          <a:lstStyle/>
          <a:p>
            <a:r>
              <a:rPr lang="pt-BR" sz="2800" dirty="0" smtClean="0"/>
              <a:t>A </a:t>
            </a:r>
            <a:r>
              <a:rPr lang="pt-BR" sz="2800" dirty="0"/>
              <a:t>cultura </a:t>
            </a:r>
            <a:r>
              <a:rPr lang="pt-BR" sz="2800" dirty="0" smtClean="0"/>
              <a:t>pode </a:t>
            </a:r>
            <a:r>
              <a:rPr lang="pt-BR" sz="2800" dirty="0"/>
              <a:t>ser estabelecida em qualquer tipo de </a:t>
            </a:r>
            <a:r>
              <a:rPr lang="pt-BR" sz="2800" dirty="0" smtClean="0"/>
              <a:t>solo, sendo </a:t>
            </a:r>
            <a:r>
              <a:rPr lang="pt-BR" sz="2800" dirty="0"/>
              <a:t>mais adequados </a:t>
            </a:r>
            <a:r>
              <a:rPr lang="pt-BR" sz="2800" dirty="0" smtClean="0"/>
              <a:t>os de textura </a:t>
            </a:r>
            <a:r>
              <a:rPr lang="pt-BR" sz="2800" dirty="0"/>
              <a:t>arenosa ou areno-argilosa, bem estruturados, arejados, com boa drenagem e alta fertilidade </a:t>
            </a:r>
            <a:r>
              <a:rPr lang="pt-BR" sz="2800" dirty="0" smtClean="0"/>
              <a:t>natural</a:t>
            </a:r>
            <a:r>
              <a:rPr lang="pt-BR" altLang="pt-BR" sz="2800" dirty="0" smtClean="0">
                <a:sym typeface="Wingdings 3" pitchFamily="18" charset="2"/>
              </a:rPr>
              <a:t>  propiciam a </a:t>
            </a:r>
            <a:r>
              <a:rPr lang="pt-BR" sz="2800" dirty="0" smtClean="0"/>
              <a:t>obtenção </a:t>
            </a:r>
            <a:r>
              <a:rPr lang="pt-BR" sz="2800" dirty="0"/>
              <a:t>de </a:t>
            </a:r>
            <a:r>
              <a:rPr lang="pt-BR" sz="2800" dirty="0" smtClean="0"/>
              <a:t>raízes tuberosas com alto índice de uniformidade;</a:t>
            </a:r>
          </a:p>
          <a:p>
            <a:r>
              <a:rPr lang="pt-BR" sz="2800" dirty="0" smtClean="0"/>
              <a:t>Solos </a:t>
            </a:r>
            <a:r>
              <a:rPr lang="pt-BR" sz="2800" dirty="0"/>
              <a:t>pedregosos, compactados, sujeitos </a:t>
            </a:r>
            <a:r>
              <a:rPr lang="pt-BR" sz="2800" dirty="0" smtClean="0"/>
              <a:t>a encharcamento não são recomendados </a:t>
            </a:r>
            <a:r>
              <a:rPr lang="pt-BR" altLang="pt-BR" sz="2800" dirty="0" smtClean="0">
                <a:sym typeface="Wingdings 3" pitchFamily="18" charset="2"/>
              </a:rPr>
              <a:t></a:t>
            </a:r>
            <a:r>
              <a:rPr lang="pt-BR" sz="2800" dirty="0" smtClean="0"/>
              <a:t> dificultam </a:t>
            </a:r>
            <a:r>
              <a:rPr lang="pt-BR" sz="2800" dirty="0"/>
              <a:t>o desenvolvimento das raízes tuberosas </a:t>
            </a:r>
            <a:r>
              <a:rPr lang="pt-BR" sz="2800" dirty="0" smtClean="0"/>
              <a:t>resultando em alto índice de defeitos. </a:t>
            </a:r>
            <a:r>
              <a:rPr lang="pt-BR" sz="2200" dirty="0" smtClean="0"/>
              <a:t> </a:t>
            </a:r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81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Preparo </a:t>
            </a: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solo</a:t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Consta </a:t>
            </a:r>
            <a:r>
              <a:rPr lang="pt-BR" sz="2000" dirty="0"/>
              <a:t>da aração do terreno com arado de disco até a profundidade de 0,20 a 0,30 m. Em seguida, deve ser realizada a gradagem com grade niveladora em duas passadas visando incorporar o mato e restos </a:t>
            </a:r>
            <a:r>
              <a:rPr lang="pt-BR" sz="2000" dirty="0" smtClean="0"/>
              <a:t>culturais o destorroamento e nivelamento do terreno;</a:t>
            </a:r>
          </a:p>
          <a:p>
            <a:r>
              <a:rPr lang="pt-BR" sz="2000" dirty="0" smtClean="0"/>
              <a:t>Em seguida, deve-se sulcar </a:t>
            </a:r>
            <a:r>
              <a:rPr lang="pt-BR" sz="2000" dirty="0"/>
              <a:t>o terreno a 0,10 m de profundidade, no espaçamento de 0,80 a 0,90 m, e proceder a distribuição e incorporação dos fertilizantes de plantio nos </a:t>
            </a:r>
            <a:r>
              <a:rPr lang="pt-BR" sz="2000" dirty="0" smtClean="0"/>
              <a:t>sulcos;</a:t>
            </a:r>
          </a:p>
          <a:p>
            <a:r>
              <a:rPr lang="pt-BR" sz="2000" dirty="0" smtClean="0"/>
              <a:t>A operação subsequente consiste no levantamento das </a:t>
            </a:r>
            <a:r>
              <a:rPr lang="pt-BR" sz="2000" dirty="0"/>
              <a:t>leiras com 0,30 a 0,40 m de altura, com distância entre elas de 0,80 a 0,90 </a:t>
            </a:r>
            <a:r>
              <a:rPr lang="pt-BR" sz="2000" dirty="0" smtClean="0"/>
              <a:t>m </a:t>
            </a:r>
            <a:r>
              <a:rPr lang="pt-BR" altLang="pt-BR" sz="2000" dirty="0" smtClean="0">
                <a:sym typeface="Wingdings 3" pitchFamily="18" charset="2"/>
              </a:rPr>
              <a:t> </a:t>
            </a:r>
            <a:r>
              <a:rPr lang="pt-BR" sz="2000" dirty="0" smtClean="0"/>
              <a:t>emprega-se, em geral, </a:t>
            </a:r>
            <a:r>
              <a:rPr lang="pt-BR" sz="2000" dirty="0"/>
              <a:t>sulcador com dois </a:t>
            </a:r>
            <a:r>
              <a:rPr lang="pt-BR" sz="2000" dirty="0" smtClean="0"/>
              <a:t>bicos;</a:t>
            </a:r>
          </a:p>
          <a:p>
            <a:r>
              <a:rPr lang="pt-BR" sz="2000" dirty="0" smtClean="0"/>
              <a:t>As </a:t>
            </a:r>
            <a:r>
              <a:rPr lang="pt-BR" sz="2000" dirty="0"/>
              <a:t>leiras podem também ser feitas com arado de aiveca ou de disco, em movimento de ida e vinda, com a terra sendo lançada em sentido contrário.</a:t>
            </a:r>
            <a:endParaRPr lang="pt-BR" sz="2000" dirty="0" smtClean="0"/>
          </a:p>
          <a:p>
            <a:endParaRPr lang="pt-BR" sz="20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72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Preparo </a:t>
            </a: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solo</a:t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m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17" y="1632033"/>
            <a:ext cx="3919056" cy="322105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16959" y="4869160"/>
            <a:ext cx="8304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Levantamento das leiras manual e mecanizado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Arquivos de PCTMelo\Arquivos_PCTMelo\Livro RTBRs Subexploradas_2015\Capítulo 1-Batata-doce_PCTMelo\Fig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9" y="1620353"/>
            <a:ext cx="4327049" cy="32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Calagem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Faixa de pH ideal para o desenvolvimento: entre 5,6 </a:t>
            </a:r>
            <a:r>
              <a:rPr lang="pt-BR" sz="2800" dirty="0"/>
              <a:t>e </a:t>
            </a:r>
            <a:r>
              <a:rPr lang="pt-BR" sz="2800" dirty="0" smtClean="0"/>
              <a:t>6,5 (ligeiramente ácido);</a:t>
            </a:r>
          </a:p>
          <a:p>
            <a:r>
              <a:rPr lang="pt-BR" sz="2800" dirty="0"/>
              <a:t>A análise do solo </a:t>
            </a:r>
            <a:r>
              <a:rPr lang="pt-BR" sz="2800" dirty="0" smtClean="0"/>
              <a:t>indicará </a:t>
            </a:r>
            <a:r>
              <a:rPr lang="pt-BR" sz="2800" dirty="0"/>
              <a:t>se haverá necessidade de fazer a correção da acidez através de </a:t>
            </a:r>
            <a:r>
              <a:rPr lang="pt-BR" sz="2800" dirty="0" smtClean="0"/>
              <a:t>calagem;</a:t>
            </a:r>
          </a:p>
          <a:p>
            <a:r>
              <a:rPr lang="pt-BR" sz="2800" dirty="0"/>
              <a:t>Caso seja preciso, fazer a calagem com calcário dolomítico, 90 a 100 dias antes do plantio, para elevar a saturação por bases a 60% e o teor de magnésio a um mínimo de 4 </a:t>
            </a:r>
            <a:r>
              <a:rPr lang="pt-BR" sz="2800" dirty="0" err="1"/>
              <a:t>mmol</a:t>
            </a:r>
            <a:r>
              <a:rPr lang="pt-BR" sz="2800" baseline="-25000" dirty="0" err="1"/>
              <a:t>c</a:t>
            </a:r>
            <a:r>
              <a:rPr lang="pt-BR" sz="2800" baseline="-25000" dirty="0"/>
              <a:t> </a:t>
            </a:r>
            <a:r>
              <a:rPr lang="pt-BR" sz="2800" dirty="0"/>
              <a:t>dm</a:t>
            </a:r>
            <a:r>
              <a:rPr lang="pt-BR" sz="2800" baseline="30000" dirty="0"/>
              <a:t>3</a:t>
            </a:r>
            <a:r>
              <a:rPr lang="pt-BR" sz="2800" dirty="0"/>
              <a:t>. 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2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dispersão no mundo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60680"/>
            <a:ext cx="8435280" cy="4100568"/>
          </a:xfrm>
        </p:spPr>
        <p:txBody>
          <a:bodyPr>
            <a:normAutofit/>
          </a:bodyPr>
          <a:lstStyle/>
          <a:p>
            <a:r>
              <a:rPr lang="pt-BR" sz="2500" dirty="0" smtClean="0"/>
              <a:t>Foi introduzida na </a:t>
            </a:r>
            <a:r>
              <a:rPr lang="pt-BR" sz="2500" dirty="0"/>
              <a:t>Europa Ocidental pelos exploradores espanhóis a partir da </a:t>
            </a:r>
            <a:r>
              <a:rPr lang="pt-BR" sz="2500" dirty="0" smtClean="0"/>
              <a:t>1ª viagem </a:t>
            </a:r>
            <a:r>
              <a:rPr lang="pt-BR" sz="2500" dirty="0"/>
              <a:t>de Cristóvão Colombo </a:t>
            </a:r>
            <a:r>
              <a:rPr lang="pt-BR" sz="2500" dirty="0" smtClean="0"/>
              <a:t>a América, </a:t>
            </a:r>
            <a:r>
              <a:rPr lang="pt-BR" sz="2500" dirty="0"/>
              <a:t>em </a:t>
            </a:r>
            <a:r>
              <a:rPr lang="pt-BR" sz="2500" dirty="0" smtClean="0"/>
              <a:t>1492;</a:t>
            </a:r>
          </a:p>
          <a:p>
            <a:r>
              <a:rPr lang="pt-BR" sz="2500" dirty="0" smtClean="0"/>
              <a:t>Durante </a:t>
            </a:r>
            <a:r>
              <a:rPr lang="pt-BR" sz="2500" dirty="0"/>
              <a:t>o século XVI os exploradores portugueses levaram a batata-doce em cultivo na bacia ocidental do Mediterrâneo para a África, </a:t>
            </a:r>
            <a:r>
              <a:rPr lang="pt-BR" sz="2500" dirty="0" smtClean="0"/>
              <a:t>Índia </a:t>
            </a:r>
            <a:r>
              <a:rPr lang="pt-BR" sz="2500" dirty="0"/>
              <a:t>e Ásia </a:t>
            </a:r>
            <a:r>
              <a:rPr lang="pt-BR" sz="2500" dirty="0" smtClean="0"/>
              <a:t>Oriental;</a:t>
            </a:r>
          </a:p>
          <a:p>
            <a:r>
              <a:rPr lang="pt-BR" sz="2500" dirty="0" smtClean="0"/>
              <a:t>Na atualidade, a batata-doce </a:t>
            </a:r>
            <a:r>
              <a:rPr lang="pt-BR" sz="2500" dirty="0"/>
              <a:t>é cultivada em zonas tropicais e subtropicais e em regiões temperadas de clima quente de todo o </a:t>
            </a:r>
            <a:r>
              <a:rPr lang="pt-BR" sz="2500" dirty="0" smtClean="0"/>
              <a:t>mundo.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915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Adubação</a:t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</a:t>
            </a:r>
            <a:r>
              <a:rPr lang="pt-BR" b="1" dirty="0"/>
              <a:t> </a:t>
            </a:r>
            <a:r>
              <a:rPr lang="pt-BR" dirty="0"/>
              <a:t>fertilizantes</a:t>
            </a:r>
            <a:r>
              <a:rPr lang="pt-BR" b="1" dirty="0"/>
              <a:t> </a:t>
            </a:r>
            <a:r>
              <a:rPr lang="pt-BR" dirty="0"/>
              <a:t>de </a:t>
            </a:r>
            <a:r>
              <a:rPr lang="pt-BR" dirty="0" smtClean="0"/>
              <a:t>base </a:t>
            </a:r>
            <a:r>
              <a:rPr lang="pt-BR" dirty="0"/>
              <a:t>devem ser distribuídos e incorporados nos sulcos abertos durante o preparo do </a:t>
            </a:r>
            <a:r>
              <a:rPr lang="pt-BR" dirty="0" smtClean="0"/>
              <a:t>solo;</a:t>
            </a:r>
          </a:p>
          <a:p>
            <a:r>
              <a:rPr lang="pt-BR" dirty="0" smtClean="0"/>
              <a:t>A </a:t>
            </a:r>
            <a:r>
              <a:rPr lang="pt-BR" dirty="0"/>
              <a:t>adubação deve ser baseada em dados de pesquisa disponíveis para o local ou região onde a cultura será implantada e nos resultados da análise do </a:t>
            </a:r>
            <a:r>
              <a:rPr lang="pt-BR" dirty="0" smtClean="0"/>
              <a:t>solo.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62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Adubação</a:t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525963"/>
          </a:xfrm>
        </p:spPr>
        <p:txBody>
          <a:bodyPr>
            <a:normAutofit/>
          </a:bodyPr>
          <a:lstStyle/>
          <a:p>
            <a:r>
              <a:rPr lang="pt-BR" sz="2100" dirty="0"/>
              <a:t>O Boletim 200 </a:t>
            </a:r>
            <a:r>
              <a:rPr lang="pt-BR" sz="2100" dirty="0" smtClean="0"/>
              <a:t>do IAC (2014) </a:t>
            </a:r>
            <a:r>
              <a:rPr lang="pt-BR" sz="2100" dirty="0"/>
              <a:t>recomenda, para a adubação de plantio, aplicar no sulco 20 kg de N, e, de acordo com a análise de solo, de 40 a 100 kg ha</a:t>
            </a:r>
            <a:r>
              <a:rPr lang="pt-BR" sz="2100" baseline="30000" dirty="0"/>
              <a:t>-1</a:t>
            </a:r>
            <a:r>
              <a:rPr lang="pt-BR" sz="2100" dirty="0"/>
              <a:t> </a:t>
            </a:r>
            <a:r>
              <a:rPr lang="pt-BR" sz="2100" dirty="0" smtClean="0"/>
              <a:t>de P</a:t>
            </a:r>
            <a:r>
              <a:rPr lang="pt-BR" sz="2100" baseline="-25000" dirty="0" smtClean="0"/>
              <a:t>2</a:t>
            </a:r>
            <a:r>
              <a:rPr lang="pt-BR" sz="2100" dirty="0" smtClean="0"/>
              <a:t>O</a:t>
            </a:r>
            <a:r>
              <a:rPr lang="pt-BR" sz="2100" baseline="-25000" dirty="0" smtClean="0"/>
              <a:t>5</a:t>
            </a:r>
            <a:r>
              <a:rPr lang="pt-BR" sz="2100" dirty="0" smtClean="0"/>
              <a:t> e </a:t>
            </a:r>
            <a:r>
              <a:rPr lang="pt-BR" sz="2100" dirty="0"/>
              <a:t>de 40 a 120 kg ha</a:t>
            </a:r>
            <a:r>
              <a:rPr lang="pt-BR" sz="2100" baseline="30000" dirty="0"/>
              <a:t>-1</a:t>
            </a:r>
            <a:r>
              <a:rPr lang="pt-BR" sz="2100" dirty="0"/>
              <a:t> de K</a:t>
            </a:r>
            <a:r>
              <a:rPr lang="pt-BR" sz="2100" baseline="-25000" dirty="0"/>
              <a:t>2</a:t>
            </a:r>
            <a:r>
              <a:rPr lang="pt-BR" sz="2100" dirty="0"/>
              <a:t>O. Em cobertura, aos 30 dias após o plantio, deve ser aplicado de 20 a 30 kg ha</a:t>
            </a:r>
            <a:r>
              <a:rPr lang="pt-BR" sz="2100" baseline="30000" dirty="0"/>
              <a:t>-1</a:t>
            </a:r>
            <a:r>
              <a:rPr lang="pt-BR" sz="2100" dirty="0"/>
              <a:t> de </a:t>
            </a:r>
            <a:r>
              <a:rPr lang="pt-BR" sz="2100" dirty="0" smtClean="0"/>
              <a:t>N;</a:t>
            </a:r>
          </a:p>
          <a:p>
            <a:r>
              <a:rPr lang="pt-BR" sz="2100" dirty="0"/>
              <a:t>A </a:t>
            </a:r>
            <a:r>
              <a:rPr lang="pt-BR" sz="2100" dirty="0" smtClean="0"/>
              <a:t>fertilização orgânica beneficia a cultura</a:t>
            </a:r>
            <a:r>
              <a:rPr lang="pt-BR" altLang="pt-BR" sz="2100" dirty="0" smtClean="0">
                <a:sym typeface="Wingdings 3" pitchFamily="18" charset="2"/>
              </a:rPr>
              <a:t> devido promover  </a:t>
            </a:r>
            <a:r>
              <a:rPr lang="pt-BR" sz="2100" dirty="0" smtClean="0"/>
              <a:t>a </a:t>
            </a:r>
            <a:r>
              <a:rPr lang="pt-BR" sz="2100" dirty="0"/>
              <a:t>melhoria das qualidades físicas, químicas e biológicas do </a:t>
            </a:r>
            <a:r>
              <a:rPr lang="pt-BR" sz="2100" dirty="0" smtClean="0"/>
              <a:t>solo;</a:t>
            </a:r>
          </a:p>
          <a:p>
            <a:r>
              <a:rPr lang="pt-BR" sz="2100" dirty="0" smtClean="0"/>
              <a:t>Havendo </a:t>
            </a:r>
            <a:r>
              <a:rPr lang="pt-BR" sz="2100" dirty="0"/>
              <a:t>disponibilidade de matéria </a:t>
            </a:r>
            <a:r>
              <a:rPr lang="pt-BR" sz="2100" dirty="0" smtClean="0"/>
              <a:t>orgânica aplicar de </a:t>
            </a:r>
            <a:r>
              <a:rPr lang="pt-BR" sz="2100" dirty="0"/>
              <a:t>20 a 30 kg ha</a:t>
            </a:r>
            <a:r>
              <a:rPr lang="pt-BR" sz="2100" baseline="30000" dirty="0"/>
              <a:t>-1</a:t>
            </a:r>
            <a:r>
              <a:rPr lang="pt-BR" sz="2100" dirty="0"/>
              <a:t> de esterco de gado bem </a:t>
            </a:r>
            <a:r>
              <a:rPr lang="pt-BR" sz="2100" dirty="0" smtClean="0"/>
              <a:t>curtido;</a:t>
            </a:r>
          </a:p>
          <a:p>
            <a:r>
              <a:rPr lang="pt-BR" sz="2100" dirty="0" smtClean="0"/>
              <a:t>Caso seja realizada a aplicação de matéria orgânica, a adubação nitrogenada deve ser reduzida à metade da dose recomendada</a:t>
            </a:r>
            <a:r>
              <a:rPr lang="pt-BR" altLang="pt-BR" sz="2100" dirty="0" smtClean="0">
                <a:sym typeface="Wingdings 3" pitchFamily="18" charset="2"/>
              </a:rPr>
              <a:t> </a:t>
            </a:r>
            <a:r>
              <a:rPr lang="pt-BR" sz="2100" dirty="0" smtClean="0"/>
              <a:t> N em excesso promove exuberante desenvolvimento foliar em detrimento do rendimento de raízes tuberosas.  </a:t>
            </a:r>
          </a:p>
          <a:p>
            <a:endParaRPr lang="pt-BR" sz="2200" dirty="0" smtClean="0"/>
          </a:p>
          <a:p>
            <a:endParaRPr lang="pt-BR" sz="2200" dirty="0" smtClean="0"/>
          </a:p>
          <a:p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1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Cultivares e suas características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100" dirty="0"/>
              <a:t>Na escolha de cultivares é essencial levar em consideração as características varietais e preferências culinárias que o mercado consumidor local requer além da adaptação à época de </a:t>
            </a:r>
            <a:r>
              <a:rPr lang="pt-BR" sz="2100" dirty="0" smtClean="0"/>
              <a:t>plantio;</a:t>
            </a:r>
          </a:p>
          <a:p>
            <a:r>
              <a:rPr lang="pt-BR" sz="2100" dirty="0" smtClean="0"/>
              <a:t>No Brasil, são plantadas cultivares pertencentes a 5 grupos </a:t>
            </a:r>
            <a:r>
              <a:rPr lang="pt-BR" sz="2100" dirty="0"/>
              <a:t>varietais de acordo com as cores da casca e da polpa da </a:t>
            </a:r>
            <a:r>
              <a:rPr lang="pt-BR" sz="2100" dirty="0" smtClean="0"/>
              <a:t>raiz tuberosa </a:t>
            </a:r>
            <a:r>
              <a:rPr lang="pt-BR" sz="2100" dirty="0"/>
              <a:t>(</a:t>
            </a:r>
            <a:r>
              <a:rPr lang="pt-BR" sz="2100" dirty="0" smtClean="0"/>
              <a:t>Tabela);</a:t>
            </a:r>
          </a:p>
          <a:p>
            <a:r>
              <a:rPr lang="pt-BR" sz="2100" dirty="0" smtClean="0"/>
              <a:t>“Diferentes cultivares” mantidas pelos produtores, ao que tudo indica, são geneticamente idênticas, mas são designadas com nomes distintos </a:t>
            </a:r>
            <a:r>
              <a:rPr lang="pt-BR" altLang="pt-BR" sz="2100" dirty="0" smtClean="0">
                <a:sym typeface="Wingdings 3" pitchFamily="18" charset="2"/>
              </a:rPr>
              <a:t> </a:t>
            </a:r>
            <a:r>
              <a:rPr lang="pt-BR" sz="2100" dirty="0" smtClean="0"/>
              <a:t>a </a:t>
            </a:r>
            <a:r>
              <a:rPr lang="pt-BR" sz="2100" dirty="0"/>
              <a:t>alta diversidade existente pode ser explicada pelo fato dos produtores </a:t>
            </a:r>
            <a:r>
              <a:rPr lang="pt-BR" sz="2100" dirty="0" smtClean="0"/>
              <a:t>não</a:t>
            </a:r>
            <a:r>
              <a:rPr lang="pt-BR" sz="2100" dirty="0"/>
              <a:t> distanciarem suficientemente em </a:t>
            </a:r>
            <a:r>
              <a:rPr lang="pt-BR" sz="2100" dirty="0" smtClean="0"/>
              <a:t>suas roças os materiais de propagação geneticamente diferentes, </a:t>
            </a:r>
            <a:r>
              <a:rPr lang="pt-BR" sz="2100" dirty="0"/>
              <a:t>ocorrendo o entrelaçamento de suas ramas. </a:t>
            </a:r>
          </a:p>
        </p:txBody>
      </p:sp>
    </p:spTree>
    <p:extLst>
      <p:ext uri="{BB962C8B-B14F-4D97-AF65-F5344CB8AC3E}">
        <p14:creationId xmlns:p14="http://schemas.microsoft.com/office/powerpoint/2010/main" val="24146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Grupos varietais de batata-doce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71973"/>
              </p:ext>
            </p:extLst>
          </p:nvPr>
        </p:nvGraphicFramePr>
        <p:xfrm>
          <a:off x="1296664" y="1628800"/>
          <a:ext cx="6318449" cy="259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3332"/>
                <a:gridCol w="1778853"/>
                <a:gridCol w="2376264"/>
              </a:tblGrid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Grupo varietal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Cor da casca (epiderme)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Cor da polpa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Rosada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Rosada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Amarela* e Branca**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Roxa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Roxa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Roxa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Creme/Amarela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Creme 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Amarela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40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Branca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Branca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Branca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8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Salmão/Alaranjada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Salmão/Cobre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Alaranjada***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331640" y="4293096"/>
            <a:ext cx="626469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*Cv. Rosada Uruguaiana; **Cv. Rosada Canadense; ***Cv. </a:t>
            </a:r>
            <a:r>
              <a:rPr lang="pt-BR" sz="1600" dirty="0" err="1"/>
              <a:t>Beauregard</a:t>
            </a:r>
            <a:r>
              <a:rPr lang="pt-BR" sz="1600" dirty="0"/>
              <a:t>, de polpa alaranjada e com alto conteúdo de B-caroteno, recém introduzida pela Embrapa Hortaliças, ainda é um nicho de mercado.</a:t>
            </a:r>
          </a:p>
          <a:p>
            <a:r>
              <a:rPr lang="pt-BR" sz="1600" b="1" dirty="0"/>
              <a:t>Fonte:</a:t>
            </a:r>
            <a:r>
              <a:rPr lang="pt-BR" sz="1600" dirty="0"/>
              <a:t> CEAGESP/CQH, 2014.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06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cultivares de batata-doce comercializadas em 2013 na CEAGESP/ETSP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62014"/>
              </p:ext>
            </p:extLst>
          </p:nvPr>
        </p:nvGraphicFramePr>
        <p:xfrm>
          <a:off x="1079612" y="1844824"/>
          <a:ext cx="6984776" cy="3166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5616"/>
                <a:gridCol w="2652447"/>
                <a:gridCol w="1856713"/>
              </a:tblGrid>
              <a:tr h="431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dirty="0" smtClean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+mj-lt"/>
                        </a:rPr>
                        <a:t>Cultivar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+mj-lt"/>
                        </a:rPr>
                        <a:t>Cor </a:t>
                      </a:r>
                      <a:r>
                        <a:rPr lang="pt-BR" sz="1800" dirty="0">
                          <a:effectLst/>
                          <a:latin typeface="+mj-lt"/>
                        </a:rPr>
                        <a:t>da pele (casca)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+mj-lt"/>
                        </a:rPr>
                        <a:t>Cor </a:t>
                      </a:r>
                      <a:r>
                        <a:rPr lang="pt-BR" sz="1800" dirty="0">
                          <a:effectLst/>
                          <a:latin typeface="+mj-lt"/>
                        </a:rPr>
                        <a:t>da polpa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3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Rosada </a:t>
                      </a:r>
                      <a:r>
                        <a:rPr lang="pt-BR" sz="1800" dirty="0" smtClean="0">
                          <a:effectLst/>
                          <a:latin typeface="+mj-lt"/>
                        </a:rPr>
                        <a:t>Uruguaiana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Rosada-arroxeada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Amarela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Rosada Canadense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Rosada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Amarela claro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Rosada Bauru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Rosada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Amarela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Japonesa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Rosada claro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Amarela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Roxa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Roxa 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Roxa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Amarela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Amarelo claro/creme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Amarela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+mj-lt"/>
                        </a:rPr>
                        <a:t>Branca</a:t>
                      </a:r>
                      <a:endParaRPr lang="pt-BR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Branca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</a:rPr>
                        <a:t>Branca</a:t>
                      </a:r>
                      <a:endParaRPr lang="pt-BR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6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</a:t>
            </a:r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cor da casca e da polpa de cultivares de </a:t>
            </a:r>
            <a:r>
              <a:rPr lang="pt-BR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batata-doce comercializadas no CEAGESP/ETSP em 2013 </a:t>
            </a:r>
            <a:endParaRPr lang="pt-B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m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408712" cy="352839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46668" y="4869160"/>
            <a:ext cx="642167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Rosada Uruguaiana (A), Rosada Canadense (B), Roxa (C), Branca (D), Amarela (E) e </a:t>
            </a:r>
            <a:r>
              <a:rPr lang="pt-BR" sz="1600" b="1" dirty="0" smtClean="0"/>
              <a:t>Salmão ou alaranjada </a:t>
            </a:r>
            <a:r>
              <a:rPr lang="pt-BR" sz="1600" b="1" dirty="0"/>
              <a:t>(F). </a:t>
            </a:r>
          </a:p>
        </p:txBody>
      </p:sp>
    </p:spTree>
    <p:extLst>
      <p:ext uri="{BB962C8B-B14F-4D97-AF65-F5344CB8AC3E}">
        <p14:creationId xmlns:p14="http://schemas.microsoft.com/office/powerpoint/2010/main" val="25653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Propagação</a:t>
            </a: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3701008"/>
          </a:xfrm>
        </p:spPr>
        <p:txBody>
          <a:bodyPr>
            <a:normAutofit fontScale="92500"/>
          </a:bodyPr>
          <a:lstStyle/>
          <a:p>
            <a:r>
              <a:rPr lang="pt-BR" sz="3000" dirty="0" smtClean="0"/>
              <a:t>A </a:t>
            </a:r>
            <a:r>
              <a:rPr lang="pt-BR" sz="3000" dirty="0"/>
              <a:t>batata-doce é uma hortaliça </a:t>
            </a:r>
            <a:r>
              <a:rPr lang="pt-BR" sz="3000" dirty="0" smtClean="0"/>
              <a:t>tuberosa de </a:t>
            </a:r>
            <a:r>
              <a:rPr lang="pt-BR" sz="3000" dirty="0"/>
              <a:t>propagação exclusivamente </a:t>
            </a:r>
            <a:r>
              <a:rPr lang="pt-BR" sz="3000" dirty="0" smtClean="0"/>
              <a:t>vegetativa;</a:t>
            </a:r>
          </a:p>
          <a:p>
            <a:r>
              <a:rPr lang="pt-BR" sz="3000" dirty="0"/>
              <a:t>A obtenção de material de propagação ou de plantio pode ser feita das seguintes maneiras</a:t>
            </a:r>
            <a:r>
              <a:rPr lang="pt-BR" sz="3000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sz="2600" dirty="0"/>
              <a:t>Com ramas ou estacas retiradas de uma cultura em </a:t>
            </a:r>
            <a:r>
              <a:rPr lang="pt-BR" sz="2600" dirty="0" smtClean="0"/>
              <a:t>desenvolvimento;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sz="2600" dirty="0" smtClean="0"/>
              <a:t>Pela </a:t>
            </a:r>
            <a:r>
              <a:rPr lang="pt-BR" sz="2600" dirty="0"/>
              <a:t>multiplicação de material de plantio em </a:t>
            </a:r>
            <a:r>
              <a:rPr lang="pt-BR" sz="2600" dirty="0" smtClean="0"/>
              <a:t>viveiros;</a:t>
            </a:r>
          </a:p>
          <a:p>
            <a:pPr marL="971550" lvl="1" indent="-514350">
              <a:buFont typeface="+mj-lt"/>
              <a:buAutoNum type="arabicPeriod"/>
            </a:pPr>
            <a:r>
              <a:rPr lang="pt-BR" sz="2600" dirty="0" smtClean="0"/>
              <a:t>Multiplicação rápida.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723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Propagação</a:t>
            </a:r>
            <a:b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40768"/>
            <a:ext cx="8507288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2800" dirty="0" smtClean="0"/>
              <a:t>Com ramas ou estacas retiradas de uma cultura em desenvolvimento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pt-BR" sz="1900" dirty="0"/>
              <a:t>A</a:t>
            </a:r>
            <a:r>
              <a:rPr lang="pt-BR" sz="1900" dirty="0" smtClean="0"/>
              <a:t>s </a:t>
            </a:r>
            <a:r>
              <a:rPr lang="pt-BR" sz="1900" dirty="0"/>
              <a:t>ramas-semente não são formadas em </a:t>
            </a:r>
            <a:r>
              <a:rPr lang="pt-BR" sz="1900" dirty="0" smtClean="0"/>
              <a:t>viveiros </a:t>
            </a:r>
            <a:r>
              <a:rPr lang="pt-BR" altLang="pt-BR" sz="1900" dirty="0" smtClean="0">
                <a:sym typeface="Wingdings 3" pitchFamily="18" charset="2"/>
              </a:rPr>
              <a:t> </a:t>
            </a:r>
            <a:r>
              <a:rPr lang="pt-BR" sz="1900" dirty="0" smtClean="0"/>
              <a:t>é </a:t>
            </a:r>
            <a:r>
              <a:rPr lang="pt-BR" sz="1900" dirty="0"/>
              <a:t>a opção mais econômica e rápida para sua </a:t>
            </a:r>
            <a:r>
              <a:rPr lang="pt-BR" sz="1900" dirty="0" smtClean="0"/>
              <a:t>obtenção;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pt-BR" sz="1900" dirty="0" smtClean="0"/>
              <a:t>Esse sistema é </a:t>
            </a:r>
            <a:r>
              <a:rPr lang="pt-BR" sz="1900" dirty="0"/>
              <a:t>comumente </a:t>
            </a:r>
            <a:r>
              <a:rPr lang="pt-BR" sz="1900" dirty="0" smtClean="0"/>
              <a:t>adotado em </a:t>
            </a:r>
            <a:r>
              <a:rPr lang="pt-BR" sz="1900" dirty="0"/>
              <a:t>regiões onde o inverno não é restritivo para o desenvolvimento das plantas, como, por exemplo, </a:t>
            </a:r>
            <a:r>
              <a:rPr lang="pt-BR" sz="1900" dirty="0" smtClean="0"/>
              <a:t>no Nordeste;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pt-BR" sz="1900" dirty="0"/>
              <a:t>Consiste na retirada de pedaços de hastes de lavouras em formação, isto é, com até 90 dias após o plantio e em bom estado </a:t>
            </a:r>
            <a:r>
              <a:rPr lang="pt-BR" sz="1900" dirty="0" smtClean="0"/>
              <a:t>fitossanitário;</a:t>
            </a:r>
          </a:p>
          <a:p>
            <a:pPr marL="914400" lvl="1" indent="-514350">
              <a:buFont typeface="Wingdings" panose="05000000000000000000" pitchFamily="2" charset="2"/>
              <a:buChar char="ü"/>
            </a:pPr>
            <a:r>
              <a:rPr lang="pt-BR" sz="1900" dirty="0" smtClean="0"/>
              <a:t>Devem ser cortados 1 a 2 segmentos </a:t>
            </a:r>
            <a:r>
              <a:rPr lang="pt-BR" sz="1900" dirty="0"/>
              <a:t>de </a:t>
            </a:r>
            <a:r>
              <a:rPr lang="pt-BR" sz="1900" dirty="0" smtClean="0"/>
              <a:t>rama com cerca </a:t>
            </a:r>
            <a:r>
              <a:rPr lang="pt-BR" sz="1900" dirty="0"/>
              <a:t>de 30 cm de comprimento por haste a partir de sua extremidade ou da gema apical (ponteiro). Cada pedaço de rama deve conter de seis a oito </a:t>
            </a:r>
            <a:r>
              <a:rPr lang="pt-BR" sz="1900" dirty="0" smtClean="0"/>
              <a:t>entrenós.</a:t>
            </a:r>
          </a:p>
          <a:p>
            <a:pPr marL="914400" lvl="1" indent="-514350">
              <a:buFont typeface="+mj-lt"/>
              <a:buAutoNum type="alphaLcParenR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5017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Propagação</a:t>
            </a:r>
            <a:b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40768"/>
            <a:ext cx="8507288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2800" dirty="0" smtClean="0"/>
              <a:t>Com ramas ou estacas retiradas de uma cultura em desenvolvimento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827584" y="2492896"/>
            <a:ext cx="7560840" cy="2781816"/>
            <a:chOff x="971600" y="2447383"/>
            <a:chExt cx="7560840" cy="2781816"/>
          </a:xfrm>
        </p:grpSpPr>
        <p:pic>
          <p:nvPicPr>
            <p:cNvPr id="14" name="Imagem 13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447384"/>
              <a:ext cx="3600400" cy="2781815"/>
            </a:xfrm>
            <a:prstGeom prst="rect">
              <a:avLst/>
            </a:prstGeom>
          </p:spPr>
        </p:pic>
        <p:pic>
          <p:nvPicPr>
            <p:cNvPr id="15" name="Imagem 14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524" y="2447383"/>
              <a:ext cx="3774916" cy="278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09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2. Pela multiplicação de material de plantio em viveiros </a:t>
            </a:r>
          </a:p>
          <a:p>
            <a:pPr marL="514350" indent="-514350">
              <a:buAutoNum type="arabicPeriod"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29816" y="2551837"/>
            <a:ext cx="7740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Os viveiros para devem ser instalados em solo com boa fertilidade e que não tenha sido cultivado anteriormente com batata-doce;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Devem ser utilizadas raízes tuberosas ou ramas básicas com o objetivo de assegurar a pureza da cultivar que será multiplicada;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As opções de multiplicação em viveiros são as seguintes: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6576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ispersão da batata-doce no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mundo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m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12879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Propagação</a:t>
            </a:r>
            <a:b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172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800" dirty="0"/>
              <a:t>2.1 Obtenção </a:t>
            </a:r>
            <a:r>
              <a:rPr lang="pt-BR" sz="2800" dirty="0" smtClean="0"/>
              <a:t>de ramas-semente </a:t>
            </a:r>
            <a:r>
              <a:rPr lang="pt-BR" sz="2800" dirty="0"/>
              <a:t>a partir de raízes tuberosas postas para </a:t>
            </a:r>
            <a:r>
              <a:rPr lang="pt-BR" sz="2800" dirty="0" smtClean="0"/>
              <a:t>brotar</a:t>
            </a:r>
          </a:p>
          <a:p>
            <a:r>
              <a:rPr lang="pt-BR" sz="2000" dirty="0" smtClean="0"/>
              <a:t>Método adotado em </a:t>
            </a:r>
            <a:r>
              <a:rPr lang="pt-BR" sz="2000" dirty="0"/>
              <a:t>regiões de inverno rigoroso ou quando não </a:t>
            </a:r>
            <a:r>
              <a:rPr lang="pt-BR" sz="2000" dirty="0" smtClean="0"/>
              <a:t>existe </a:t>
            </a:r>
            <a:r>
              <a:rPr lang="pt-BR" sz="2000" dirty="0"/>
              <a:t>disponibilidade de ramas jovens oriundas de lavouras em </a:t>
            </a:r>
            <a:r>
              <a:rPr lang="pt-BR" sz="2000" dirty="0" smtClean="0"/>
              <a:t>desenvolvimento;</a:t>
            </a:r>
          </a:p>
          <a:p>
            <a:r>
              <a:rPr lang="pt-BR" sz="2000" dirty="0" smtClean="0"/>
              <a:t>No </a:t>
            </a:r>
            <a:r>
              <a:rPr lang="pt-BR" sz="2000" dirty="0"/>
              <a:t>sudeste, os viveiros devem ser estabelecidos entre junho e gosto para favorecer a brotação e a produção de </a:t>
            </a:r>
            <a:r>
              <a:rPr lang="pt-BR" sz="2000" dirty="0" smtClean="0"/>
              <a:t>ramas-semente;</a:t>
            </a:r>
          </a:p>
          <a:p>
            <a:r>
              <a:rPr lang="pt-BR" sz="2000" dirty="0" smtClean="0"/>
              <a:t>As </a:t>
            </a:r>
            <a:r>
              <a:rPr lang="pt-BR" sz="2000" dirty="0"/>
              <a:t>brotações estão prontas para serem cortadas quando atingem cerca de 30 cm de </a:t>
            </a:r>
            <a:r>
              <a:rPr lang="pt-BR" sz="2000" dirty="0" smtClean="0"/>
              <a:t>comprimento;</a:t>
            </a:r>
          </a:p>
          <a:p>
            <a:r>
              <a:rPr lang="pt-BR" sz="2000" dirty="0" smtClean="0"/>
              <a:t>De </a:t>
            </a:r>
            <a:r>
              <a:rPr lang="pt-BR" sz="2000" dirty="0"/>
              <a:t>cada batata enviveirada, poderão ser retiradas, em média, 20 </a:t>
            </a:r>
            <a:r>
              <a:rPr lang="pt-BR" sz="2000" dirty="0" smtClean="0"/>
              <a:t>ramas-semente</a:t>
            </a:r>
            <a:r>
              <a:rPr lang="pt-BR" altLang="pt-BR" sz="2000" dirty="0" smtClean="0">
                <a:sym typeface="Wingdings 3" pitchFamily="18" charset="2"/>
              </a:rPr>
              <a:t>  </a:t>
            </a:r>
            <a:r>
              <a:rPr lang="pt-BR" sz="2000" dirty="0"/>
              <a:t>para cada hectare de batata-doce a ser cultivado, precisa-se enviveirar cerca de 300 kg de batatas com massa unitária média de 100 a 150 </a:t>
            </a:r>
            <a:r>
              <a:rPr lang="pt-BR" sz="2000" dirty="0" smtClean="0"/>
              <a:t>g.</a:t>
            </a:r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68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Propagação</a:t>
            </a:r>
            <a:b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17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2.1 Obtenção </a:t>
            </a:r>
            <a:r>
              <a:rPr lang="pt-BR" sz="2800" dirty="0" smtClean="0"/>
              <a:t>de ramas-semente </a:t>
            </a:r>
            <a:r>
              <a:rPr lang="pt-BR" sz="2800" dirty="0"/>
              <a:t>a partir de raízes tuberosas postas para </a:t>
            </a:r>
            <a:r>
              <a:rPr lang="pt-BR" sz="2800" dirty="0" smtClean="0"/>
              <a:t>brotar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4" name="Imagem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2348880"/>
            <a:ext cx="7362564" cy="230425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73832" y="4653136"/>
            <a:ext cx="736256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Raízes tuberosas de uma cultivar roxa de batata-doce exibindo brotos vigorosos, os quais darão origem a mudas (brotos inteiros) ou ramas-semente (segmentos de brotos) (A); brotos transplantados para sacos plásticos (B).</a:t>
            </a:r>
          </a:p>
        </p:txBody>
      </p:sp>
    </p:spTree>
    <p:extLst>
      <p:ext uri="{BB962C8B-B14F-4D97-AF65-F5344CB8AC3E}">
        <p14:creationId xmlns:p14="http://schemas.microsoft.com/office/powerpoint/2010/main" val="21167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Propagação</a:t>
            </a:r>
            <a:b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 smtClean="0"/>
              <a:t>2.2 </a:t>
            </a:r>
            <a:r>
              <a:rPr lang="pt-BR" sz="2800" dirty="0"/>
              <a:t>Obtenção </a:t>
            </a:r>
            <a:r>
              <a:rPr lang="pt-BR" sz="2800" dirty="0" smtClean="0"/>
              <a:t>de ramas-semente </a:t>
            </a:r>
            <a:r>
              <a:rPr lang="pt-BR" sz="2800" dirty="0"/>
              <a:t>a partir </a:t>
            </a:r>
            <a:r>
              <a:rPr lang="pt-BR" sz="2800" dirty="0" smtClean="0"/>
              <a:t>de ramas básicas</a:t>
            </a:r>
          </a:p>
          <a:p>
            <a:r>
              <a:rPr lang="pt-BR" sz="1800" dirty="0" smtClean="0"/>
              <a:t>O </a:t>
            </a:r>
            <a:r>
              <a:rPr lang="pt-BR" sz="1800" dirty="0"/>
              <a:t>viveiro é formado com ramas básicas retiradas de plantas de alta </a:t>
            </a:r>
            <a:r>
              <a:rPr lang="pt-BR" sz="1800" dirty="0" smtClean="0"/>
              <a:t>sanidade de cultivares recomendadas para </a:t>
            </a:r>
            <a:r>
              <a:rPr lang="pt-BR" sz="1800" dirty="0"/>
              <a:t>cultivo na região onde a lavoura será instalada</a:t>
            </a:r>
            <a:r>
              <a:rPr lang="pt-BR" sz="1800" dirty="0" smtClean="0"/>
              <a:t>.</a:t>
            </a:r>
          </a:p>
          <a:p>
            <a:pPr marL="0" indent="0">
              <a:buNone/>
            </a:pPr>
            <a:r>
              <a:rPr lang="pt-BR" sz="2800" dirty="0" smtClean="0"/>
              <a:t>2.3 </a:t>
            </a:r>
            <a:r>
              <a:rPr lang="pt-BR" sz="2800" dirty="0"/>
              <a:t>R</a:t>
            </a:r>
            <a:r>
              <a:rPr lang="pt-BR" sz="2800" dirty="0" smtClean="0"/>
              <a:t>amas-semente obtidas a </a:t>
            </a:r>
            <a:r>
              <a:rPr lang="pt-BR" sz="2800" dirty="0"/>
              <a:t>partir de plantas </a:t>
            </a:r>
            <a:r>
              <a:rPr lang="pt-BR" sz="2800" dirty="0" smtClean="0"/>
              <a:t>matrizes*</a:t>
            </a:r>
          </a:p>
          <a:p>
            <a:r>
              <a:rPr lang="pt-BR" sz="1800" dirty="0"/>
              <a:t>As ramas-semente são retiradas de plantas matrizes que foram submetidas à termoterapia e cultura de tecido meristemático e mantidas em viveiros sob ambiente protegido com tela à prova de </a:t>
            </a:r>
            <a:r>
              <a:rPr lang="pt-BR" sz="1800" dirty="0" smtClean="0"/>
              <a:t>insetos-praga;</a:t>
            </a:r>
          </a:p>
          <a:p>
            <a:r>
              <a:rPr lang="pt-BR" sz="1800" dirty="0" smtClean="0"/>
              <a:t>As </a:t>
            </a:r>
            <a:r>
              <a:rPr lang="pt-BR" sz="1800" dirty="0"/>
              <a:t>plantas podem ser multiplicadas no máximo por </a:t>
            </a:r>
            <a:r>
              <a:rPr lang="pt-BR" sz="1800" dirty="0" smtClean="0"/>
              <a:t>2 ciclos </a:t>
            </a:r>
            <a:r>
              <a:rPr lang="pt-BR" sz="1800" dirty="0"/>
              <a:t>em condições de campo, de onde são retiradas as ramas-semente para a formação de lavouras </a:t>
            </a:r>
            <a:r>
              <a:rPr lang="pt-BR" sz="1800" dirty="0" smtClean="0"/>
              <a:t>comerciais; </a:t>
            </a:r>
          </a:p>
          <a:p>
            <a:r>
              <a:rPr lang="pt-BR" sz="1800" dirty="0"/>
              <a:t>De cada planta enviveirada retiram-se, em média, </a:t>
            </a:r>
            <a:r>
              <a:rPr lang="pt-BR" sz="1800" dirty="0" smtClean="0"/>
              <a:t>5 ramas-semente </a:t>
            </a:r>
            <a:r>
              <a:rPr lang="pt-BR" sz="1800" dirty="0"/>
              <a:t>(estacas) por corte, sendo que o primeiro corte é realizado </a:t>
            </a:r>
            <a:r>
              <a:rPr lang="pt-BR" sz="1800" dirty="0" smtClean="0"/>
              <a:t>2 meses </a:t>
            </a:r>
            <a:r>
              <a:rPr lang="pt-BR" sz="1800" dirty="0"/>
              <a:t>após o plantio. Podem ser feitos mais </a:t>
            </a:r>
            <a:r>
              <a:rPr lang="pt-BR" sz="1800" dirty="0" smtClean="0"/>
              <a:t>1 ou 2 </a:t>
            </a:r>
            <a:r>
              <a:rPr lang="pt-BR" sz="1800" dirty="0"/>
              <a:t>cortes a intervalo de 30 dias.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420738" y="5235236"/>
            <a:ext cx="2723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 smtClean="0"/>
              <a:t>*Tecnologia desenvolvida pela Embrapa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841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Propagação</a:t>
            </a:r>
            <a:b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3. </a:t>
            </a:r>
            <a:r>
              <a:rPr lang="pt-BR" sz="2800" dirty="0" smtClean="0"/>
              <a:t>Multiplicação rápida</a:t>
            </a:r>
            <a:r>
              <a:rPr lang="pt-BR" altLang="pt-BR" sz="2800" dirty="0" smtClean="0">
                <a:sym typeface="Wingdings 3" pitchFamily="18" charset="2"/>
              </a:rPr>
              <a:t>  </a:t>
            </a:r>
            <a:r>
              <a:rPr lang="pt-BR" sz="2800" dirty="0"/>
              <a:t>deve ser adotado quando se dispõe de poucas plantas matrizes e há necessidade de obter uma grande </a:t>
            </a:r>
            <a:r>
              <a:rPr lang="pt-BR" sz="2800" dirty="0" smtClean="0"/>
              <a:t>quantidade </a:t>
            </a:r>
            <a:r>
              <a:rPr lang="pt-BR" sz="2800" dirty="0"/>
              <a:t>de </a:t>
            </a:r>
            <a:r>
              <a:rPr lang="pt-BR" sz="2800" dirty="0" smtClean="0"/>
              <a:t>mudas;</a:t>
            </a:r>
          </a:p>
          <a:p>
            <a:r>
              <a:rPr lang="pt-BR" sz="2500" dirty="0"/>
              <a:t>Esse processo de multiplicação deve ser conduzido sob estrutura protegida (telado antiafídeos);</a:t>
            </a:r>
            <a:r>
              <a:rPr lang="pt-BR" sz="2500" dirty="0" smtClean="0"/>
              <a:t> </a:t>
            </a:r>
          </a:p>
          <a:p>
            <a:r>
              <a:rPr lang="pt-BR" sz="2500" dirty="0" smtClean="0"/>
              <a:t>Consiste </a:t>
            </a:r>
            <a:r>
              <a:rPr lang="pt-BR" sz="2500" dirty="0"/>
              <a:t>em utilizar pequenos segmentos de ramas-semente com dois a três nós os quais, depois de tratados com fungicidas, são plantados em recipientes (vasos, bandejas </a:t>
            </a:r>
            <a:r>
              <a:rPr lang="pt-BR" sz="2500" dirty="0" smtClean="0"/>
              <a:t>ou </a:t>
            </a:r>
            <a:r>
              <a:rPr lang="pt-BR" sz="2500" dirty="0" err="1"/>
              <a:t>tubetes</a:t>
            </a:r>
            <a:r>
              <a:rPr lang="pt-BR" sz="2500" dirty="0"/>
              <a:t>) preenchidas com substrato </a:t>
            </a:r>
            <a:r>
              <a:rPr lang="pt-BR" sz="2500" dirty="0" smtClean="0"/>
              <a:t>estéril.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2938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Propagação</a:t>
            </a:r>
            <a:br>
              <a:rPr lang="pt-BR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2700" dirty="0" smtClean="0"/>
              <a:t/>
            </a:r>
            <a:br>
              <a:rPr lang="pt-BR" sz="2700" dirty="0" smtClean="0"/>
            </a:br>
            <a: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3. Multiplicação rápida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5536" y="5445224"/>
            <a:ext cx="8424936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Pesquisa conduzida na Embrapa Hortaliças revelou que mudas formadas em bandejas de isopor com 72 células e 11 cm de altura exibiram maior área foliar e brotos mais vigorosos quando comparadas com mudas formadas em bandejas de 128 células e 6 cm de altura e </a:t>
            </a:r>
            <a:r>
              <a:rPr lang="pt-BR" sz="1600" b="1" dirty="0" err="1"/>
              <a:t>tubetes</a:t>
            </a:r>
            <a:r>
              <a:rPr lang="pt-BR" sz="1600" b="1" dirty="0"/>
              <a:t> com 12 cm. </a:t>
            </a:r>
            <a:endParaRPr lang="pt-BR" b="1" dirty="0"/>
          </a:p>
        </p:txBody>
      </p:sp>
      <p:pic>
        <p:nvPicPr>
          <p:cNvPr id="15" name="Picture 4" descr="Bdoc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67" y="2420888"/>
            <a:ext cx="408045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Bdoc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92" y="1700808"/>
            <a:ext cx="240138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427984" y="4869160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23528" y="6453336"/>
            <a:ext cx="2088232" cy="33555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Fonte; Embrapa Hortaliças</a:t>
            </a:r>
          </a:p>
        </p:txBody>
      </p:sp>
    </p:spTree>
    <p:extLst>
      <p:ext uri="{BB962C8B-B14F-4D97-AF65-F5344CB8AC3E}">
        <p14:creationId xmlns:p14="http://schemas.microsoft.com/office/powerpoint/2010/main" val="31680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Épocas de plantio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600" dirty="0"/>
              <a:t>Nos estados do </a:t>
            </a:r>
            <a:r>
              <a:rPr lang="pt-BR" sz="2600" b="1" dirty="0"/>
              <a:t>sudeste, centro-oeste e sul</a:t>
            </a:r>
            <a:r>
              <a:rPr lang="pt-BR" sz="2600" dirty="0"/>
              <a:t>, a época mais adequada </a:t>
            </a:r>
            <a:r>
              <a:rPr lang="pt-BR" altLang="pt-BR" sz="2600" dirty="0" smtClean="0">
                <a:sym typeface="Wingdings 3" pitchFamily="18" charset="2"/>
              </a:rPr>
              <a:t> </a:t>
            </a:r>
            <a:r>
              <a:rPr lang="pt-BR" sz="2600" dirty="0" smtClean="0"/>
              <a:t>entrada </a:t>
            </a:r>
            <a:r>
              <a:rPr lang="pt-BR" sz="2600" dirty="0"/>
              <a:t>da estação chuvosa, em </a:t>
            </a:r>
            <a:r>
              <a:rPr lang="pt-BR" sz="2600" dirty="0" smtClean="0"/>
              <a:t>outubro; </a:t>
            </a:r>
            <a:r>
              <a:rPr lang="pt-BR" sz="2600" dirty="0"/>
              <a:t>no </a:t>
            </a:r>
            <a:r>
              <a:rPr lang="pt-BR" sz="2600" b="1" dirty="0"/>
              <a:t>nordeste</a:t>
            </a:r>
            <a:r>
              <a:rPr lang="pt-BR" sz="2600" dirty="0"/>
              <a:t>, em condições de sequeiro, os plantios devem ser </a:t>
            </a:r>
            <a:r>
              <a:rPr lang="pt-BR" sz="2600" dirty="0" smtClean="0"/>
              <a:t>realizados</a:t>
            </a:r>
            <a:r>
              <a:rPr lang="pt-BR" sz="2600" dirty="0"/>
              <a:t> entre fevereiro e março que marca o início do período chuvoso nas zonas do interior da </a:t>
            </a:r>
            <a:r>
              <a:rPr lang="pt-BR" sz="2600" dirty="0" smtClean="0"/>
              <a:t>região;</a:t>
            </a:r>
          </a:p>
          <a:p>
            <a:r>
              <a:rPr lang="pt-BR" sz="2600" dirty="0" smtClean="0"/>
              <a:t>Os </a:t>
            </a:r>
            <a:r>
              <a:rPr lang="pt-BR" sz="2600" dirty="0"/>
              <a:t>melhores resultados </a:t>
            </a:r>
            <a:r>
              <a:rPr lang="pt-BR" sz="2600" dirty="0" smtClean="0"/>
              <a:t>em termos de rendimento são </a:t>
            </a:r>
            <a:r>
              <a:rPr lang="pt-BR" sz="2600" dirty="0"/>
              <a:t>obtidos em culturas irrigadas, cujo cultivo pode ser realizado o ano </a:t>
            </a:r>
            <a:r>
              <a:rPr lang="pt-BR" sz="2600" dirty="0" smtClean="0"/>
              <a:t>todo.</a:t>
            </a:r>
          </a:p>
          <a:p>
            <a:pPr marL="0" indent="0">
              <a:buNone/>
            </a:pPr>
            <a:endParaRPr lang="pt-BR" sz="2400" dirty="0" smtClean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024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plantio*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4525963"/>
          </a:xfrm>
        </p:spPr>
        <p:txBody>
          <a:bodyPr>
            <a:normAutofit/>
          </a:bodyPr>
          <a:lstStyle/>
          <a:p>
            <a:r>
              <a:rPr lang="pt-BR" sz="2000" dirty="0"/>
              <a:t>O plantio é realizado nas leiras previamente levantadas com 0,30 a 0,40 m de altura, com distância entre elas de 0,80 a 0,90 </a:t>
            </a:r>
            <a:r>
              <a:rPr lang="pt-BR" sz="2000" dirty="0" smtClean="0"/>
              <a:t>m;</a:t>
            </a:r>
          </a:p>
          <a:p>
            <a:r>
              <a:rPr lang="pt-BR" sz="2000" dirty="0"/>
              <a:t>As ramas-semente são plantadas sobre as leiras espaçadas de 0,30 a 0,40 </a:t>
            </a:r>
            <a:r>
              <a:rPr lang="pt-BR" sz="2000" dirty="0" smtClean="0"/>
              <a:t>m </a:t>
            </a:r>
            <a:r>
              <a:rPr lang="pt-BR" altLang="pt-BR" sz="2000" dirty="0" smtClean="0">
                <a:sym typeface="Wingdings 3" pitchFamily="18" charset="2"/>
              </a:rPr>
              <a:t> o espaçamento </a:t>
            </a:r>
            <a:r>
              <a:rPr lang="pt-BR" sz="2000" dirty="0" smtClean="0"/>
              <a:t>varia </a:t>
            </a:r>
            <a:r>
              <a:rPr lang="pt-BR" sz="2000" dirty="0"/>
              <a:t>conforme o ciclo das cultivares e a fertilidade do </a:t>
            </a:r>
            <a:r>
              <a:rPr lang="pt-BR" sz="2000" dirty="0" smtClean="0"/>
              <a:t>solo;</a:t>
            </a:r>
          </a:p>
          <a:p>
            <a:r>
              <a:rPr lang="pt-BR" sz="2000" dirty="0"/>
              <a:t>As ramas-semente devem ser retiradas na véspera do plantio </a:t>
            </a:r>
            <a:r>
              <a:rPr lang="pt-BR" altLang="pt-BR" sz="2000" dirty="0" smtClean="0">
                <a:sym typeface="Wingdings 3" pitchFamily="18" charset="2"/>
              </a:rPr>
              <a:t> </a:t>
            </a:r>
            <a:r>
              <a:rPr lang="pt-BR" sz="2000" dirty="0" smtClean="0"/>
              <a:t>recomendável </a:t>
            </a:r>
            <a:r>
              <a:rPr lang="pt-BR" sz="2000" dirty="0"/>
              <a:t>que permaneçam à sombra para que murchem um pouco e se tornem menos </a:t>
            </a:r>
            <a:r>
              <a:rPr lang="pt-BR" sz="2000" dirty="0" smtClean="0"/>
              <a:t>quebradiças;</a:t>
            </a:r>
          </a:p>
          <a:p>
            <a:r>
              <a:rPr lang="pt-BR" sz="2000" dirty="0" smtClean="0"/>
              <a:t>As </a:t>
            </a:r>
            <a:r>
              <a:rPr lang="pt-BR" sz="2000" dirty="0"/>
              <a:t>ramas são enterradas com auxílio de um “plantador-bengala”, pela porção </a:t>
            </a:r>
            <a:r>
              <a:rPr lang="pt-BR" sz="2000" dirty="0" smtClean="0"/>
              <a:t>basal </a:t>
            </a:r>
            <a:r>
              <a:rPr lang="pt-BR" altLang="pt-BR" sz="2000" dirty="0" smtClean="0">
                <a:sym typeface="Wingdings 3" pitchFamily="18" charset="2"/>
              </a:rPr>
              <a:t> </a:t>
            </a:r>
            <a:r>
              <a:rPr lang="pt-BR" sz="2000" dirty="0" smtClean="0"/>
              <a:t>bengala </a:t>
            </a:r>
            <a:r>
              <a:rPr lang="pt-BR" sz="2000" dirty="0"/>
              <a:t>de madeira ou de bambu, de </a:t>
            </a:r>
            <a:r>
              <a:rPr lang="pt-BR" sz="2000" dirty="0" smtClean="0"/>
              <a:t>cerca de 0,80 </a:t>
            </a:r>
            <a:r>
              <a:rPr lang="pt-BR" sz="2000" dirty="0"/>
              <a:t>m de comprimento, com a extremidade inferior escavada em “U” formando uma forquilha. 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5229200"/>
            <a:ext cx="8316416" cy="288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*Replantio – recomendado quando ocorre de 12 a 15% de falhas; deve ser feito 15 DAP.</a:t>
            </a:r>
          </a:p>
        </p:txBody>
      </p:sp>
    </p:spTree>
    <p:extLst>
      <p:ext uri="{BB962C8B-B14F-4D97-AF65-F5344CB8AC3E}">
        <p14:creationId xmlns:p14="http://schemas.microsoft.com/office/powerpoint/2010/main" val="1416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13" y="136151"/>
            <a:ext cx="7220573" cy="529274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61713" y="4931927"/>
            <a:ext cx="7220574" cy="441289"/>
          </a:xfrm>
          <a:prstGeom prst="rect">
            <a:avLst/>
          </a:prstGeom>
          <a:solidFill>
            <a:schemeClr val="tx1">
              <a:alpha val="27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Plantio de uma lavoura de batata-doce com ramas-semente</a:t>
            </a:r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07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07504" y="1484784"/>
            <a:ext cx="8918507" cy="4320000"/>
            <a:chOff x="251520" y="836712"/>
            <a:chExt cx="8918507" cy="4320000"/>
          </a:xfrm>
        </p:grpSpPr>
        <p:pic>
          <p:nvPicPr>
            <p:cNvPr id="6146" name="Picture 2" descr="C:\Arquivos de PCTMelo\Arquivos_PCTMelo\Imagens que estavam em Documentos\2016-02-Bananeiras-Canon\IMG_4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836712"/>
              <a:ext cx="3239820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Arquivos de PCTMelo\Arquivos_PCTMelo\Imagens que estavam em Documentos\2016-02-Bananeiras-Canon\IMG_432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014" y="838298"/>
              <a:ext cx="5550013" cy="431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plantio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6093296"/>
            <a:ext cx="8918507" cy="2880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Ramas-semente utilizadas na implantação de uma cultura de batata-doce numa propriedade em Bananeiras, PB – fevereiro 2016. </a:t>
            </a:r>
          </a:p>
        </p:txBody>
      </p:sp>
    </p:spTree>
    <p:extLst>
      <p:ext uri="{BB962C8B-B14F-4D97-AF65-F5344CB8AC3E}">
        <p14:creationId xmlns:p14="http://schemas.microsoft.com/office/powerpoint/2010/main" val="8203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"/>
            <a:ext cx="9144000" cy="685735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5661248"/>
            <a:ext cx="9144000" cy="1196427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Plantio em leiras, Bananeiras, PB – fevereiro 2016.</a:t>
            </a:r>
          </a:p>
        </p:txBody>
      </p:sp>
    </p:spTree>
    <p:extLst>
      <p:ext uri="{BB962C8B-B14F-4D97-AF65-F5344CB8AC3E}">
        <p14:creationId xmlns:p14="http://schemas.microsoft.com/office/powerpoint/2010/main" val="10337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botânicos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1944216"/>
          </a:xfrm>
        </p:spPr>
        <p:txBody>
          <a:bodyPr>
            <a:normAutofit/>
          </a:bodyPr>
          <a:lstStyle/>
          <a:p>
            <a:r>
              <a:rPr lang="pt-BR" sz="2200" dirty="0"/>
              <a:t>A batata-doce é uma hortaliça herbácea tuberosa, perene, embora seja cultivada como </a:t>
            </a:r>
            <a:r>
              <a:rPr lang="pt-BR" sz="2200" dirty="0" smtClean="0"/>
              <a:t>anual;</a:t>
            </a:r>
          </a:p>
          <a:p>
            <a:r>
              <a:rPr lang="pt-BR" sz="2200" dirty="0" smtClean="0"/>
              <a:t>O caule é rastejante</a:t>
            </a:r>
            <a:r>
              <a:rPr lang="pt-BR" sz="2200" dirty="0"/>
              <a:t>, de hábito de crescimento prostrado, </a:t>
            </a:r>
            <a:r>
              <a:rPr lang="pt-BR" sz="2200" dirty="0" smtClean="0"/>
              <a:t>sendo </a:t>
            </a:r>
            <a:r>
              <a:rPr lang="pt-BR" sz="2200" dirty="0"/>
              <a:t>glabros ou </a:t>
            </a:r>
            <a:r>
              <a:rPr lang="pt-BR" sz="2200" dirty="0" smtClean="0"/>
              <a:t>pubescentes;</a:t>
            </a:r>
          </a:p>
          <a:p>
            <a:r>
              <a:rPr lang="pt-BR" sz="2200" dirty="0" smtClean="0"/>
              <a:t>Ocorre grande </a:t>
            </a:r>
            <a:r>
              <a:rPr lang="pt-BR" sz="2200" dirty="0"/>
              <a:t>variação quanto à forma, cor e recorte das </a:t>
            </a:r>
            <a:r>
              <a:rPr lang="pt-BR" sz="2200" dirty="0" smtClean="0"/>
              <a:t>folhas.</a:t>
            </a:r>
          </a:p>
          <a:p>
            <a:endParaRPr lang="pt-BR" sz="2200" dirty="0" smtClean="0"/>
          </a:p>
          <a:p>
            <a:endParaRPr lang="pt-BR" dirty="0"/>
          </a:p>
        </p:txBody>
      </p:sp>
      <p:pic>
        <p:nvPicPr>
          <p:cNvPr id="14" name="Imagem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01007"/>
            <a:ext cx="7614592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81390"/>
            <a:ext cx="9252520" cy="693939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5661248"/>
            <a:ext cx="9144000" cy="1196427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Plantio em leiras, Bananeiras, PB – fevereiro 2016.</a:t>
            </a:r>
          </a:p>
        </p:txBody>
      </p:sp>
    </p:spTree>
    <p:extLst>
      <p:ext uri="{BB962C8B-B14F-4D97-AF65-F5344CB8AC3E}">
        <p14:creationId xmlns:p14="http://schemas.microsoft.com/office/powerpoint/2010/main" val="20729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Tratos culturais: Capinas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000" dirty="0" smtClean="0"/>
              <a:t>É essencial </a:t>
            </a:r>
            <a:r>
              <a:rPr lang="pt-BR" sz="2000" dirty="0"/>
              <a:t>manter a cultura no limpo até os 60 dias após o plantio, quando o solo fica totalmente coberto pelas ramas impedindo o crescimento de plantas </a:t>
            </a:r>
            <a:r>
              <a:rPr lang="pt-BR" sz="2000" dirty="0" smtClean="0"/>
              <a:t>invasoras </a:t>
            </a:r>
            <a:r>
              <a:rPr lang="pt-BR" altLang="pt-BR" sz="2000" dirty="0" smtClean="0">
                <a:sym typeface="Wingdings 3" pitchFamily="18" charset="2"/>
              </a:rPr>
              <a:t> são feitas 2 a 3 capinas manuais junto às linhas de planta até que as ramas cubram totalmente a área</a:t>
            </a:r>
            <a:r>
              <a:rPr lang="pt-BR" sz="2000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/>
              <a:t>São </a:t>
            </a:r>
            <a:r>
              <a:rPr lang="pt-BR" sz="2000" dirty="0"/>
              <a:t>realizadas, em geral, </a:t>
            </a:r>
            <a:r>
              <a:rPr lang="pt-BR" sz="2000" dirty="0" smtClean="0"/>
              <a:t>manualmente </a:t>
            </a:r>
            <a:r>
              <a:rPr lang="pt-BR" altLang="pt-BR" sz="2000" dirty="0" smtClean="0">
                <a:sym typeface="Wingdings 3" pitchFamily="18" charset="2"/>
              </a:rPr>
              <a:t> </a:t>
            </a:r>
            <a:r>
              <a:rPr lang="pt-BR" sz="2000" dirty="0" smtClean="0"/>
              <a:t>operação </a:t>
            </a:r>
            <a:r>
              <a:rPr lang="pt-BR" sz="2000" dirty="0"/>
              <a:t>morosa, dispendiosa e imperfeita, uma vez que pode causar desmoronamento das leiras e danos mecânicos ao sistema </a:t>
            </a:r>
            <a:r>
              <a:rPr lang="pt-BR" sz="2000" dirty="0" smtClean="0"/>
              <a:t>radicular;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Devido o hábito de crescimento </a:t>
            </a:r>
            <a:r>
              <a:rPr lang="pt-BR" sz="2000" dirty="0" smtClean="0"/>
              <a:t>prostrado, </a:t>
            </a:r>
            <a:r>
              <a:rPr lang="pt-BR" sz="2000" dirty="0"/>
              <a:t>o cultivo mecânico só deve ser feiro nas primeiras semanas após o </a:t>
            </a:r>
            <a:r>
              <a:rPr lang="pt-BR" sz="2000" dirty="0" smtClean="0"/>
              <a:t>plantio </a:t>
            </a:r>
            <a:r>
              <a:rPr lang="pt-BR" altLang="pt-BR" sz="2000" dirty="0" smtClean="0">
                <a:sym typeface="Wingdings 3" pitchFamily="18" charset="2"/>
              </a:rPr>
              <a:t> </a:t>
            </a:r>
            <a:r>
              <a:rPr lang="pt-BR" sz="2000" dirty="0" smtClean="0"/>
              <a:t>evita-se </a:t>
            </a:r>
            <a:r>
              <a:rPr lang="pt-BR" sz="2000" dirty="0"/>
              <a:t>injúrias às </a:t>
            </a:r>
            <a:r>
              <a:rPr lang="pt-BR" sz="2000" dirty="0" smtClean="0"/>
              <a:t>plantas;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/>
              <a:t>Não existem herbicidas registrados no MAPA para o controle de plantas infestantes </a:t>
            </a:r>
            <a:r>
              <a:rPr lang="pt-BR" altLang="pt-BR" sz="2000" dirty="0" smtClean="0">
                <a:sym typeface="Wingdings 3" pitchFamily="18" charset="2"/>
              </a:rPr>
              <a:t> é permitido o uso de dessecantes antes da implantação da cultura.</a:t>
            </a:r>
            <a:endParaRPr lang="pt-BR" sz="2000" dirty="0"/>
          </a:p>
          <a:p>
            <a:pPr marL="457200" indent="-457200">
              <a:buFont typeface="+mj-lt"/>
              <a:buAutoNum type="arabicPeriod"/>
            </a:pPr>
            <a:endParaRPr lang="pt-BR" sz="2400" dirty="0" smtClean="0"/>
          </a:p>
          <a:p>
            <a:pPr marL="457200" indent="-457200">
              <a:buFont typeface="+mj-lt"/>
              <a:buAutoNum type="arabicPeriod"/>
            </a:pPr>
            <a:endParaRPr lang="pt-BR" sz="2800" dirty="0" smtClean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060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Tratos culturais: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montoa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000" dirty="0" smtClean="0"/>
              <a:t>Consiste em reformar as leiras com o uso de sulcador de asa larga; nessa operação coloca-se mais terra na lateral e no topo da leira </a:t>
            </a:r>
            <a:r>
              <a:rPr lang="pt-BR" altLang="pt-BR" sz="2000" dirty="0" smtClean="0">
                <a:sym typeface="Wingdings 3" pitchFamily="18" charset="2"/>
              </a:rPr>
              <a:t> </a:t>
            </a:r>
            <a:r>
              <a:rPr lang="pt-BR" sz="2000" dirty="0" smtClean="0"/>
              <a:t>promove a </a:t>
            </a:r>
            <a:r>
              <a:rPr lang="pt-BR" altLang="pt-BR" sz="2000" dirty="0" smtClean="0">
                <a:sym typeface="Wingdings 3" pitchFamily="18" charset="2"/>
              </a:rPr>
              <a:t>escarificação do solo propiciando menos resistência ao crescimento lateral da raízes de reserva</a:t>
            </a:r>
            <a:r>
              <a:rPr lang="pt-BR" sz="2000" dirty="0" smtClean="0"/>
              <a:t> o que c</a:t>
            </a:r>
            <a:r>
              <a:rPr lang="pt-BR" altLang="pt-BR" sz="2000" dirty="0" smtClean="0">
                <a:sym typeface="Wingdings 3" pitchFamily="18" charset="2"/>
              </a:rPr>
              <a:t>ontribui para redução de raízes defeituosas;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>
                <a:sym typeface="Wingdings 3" pitchFamily="18" charset="2"/>
              </a:rPr>
              <a:t>Outra função é vedar as rachaduras do solo originadas pelo crescimento das raízes tuberosas </a:t>
            </a:r>
            <a:r>
              <a:rPr lang="pt-BR" altLang="pt-BR" sz="2000" dirty="0" smtClean="0">
                <a:sym typeface="Wingdings 3" pitchFamily="18" charset="2"/>
              </a:rPr>
              <a:t> contribui para o controle de insetos-praga que fazem  postura diretamente nas raízes, causando danos e reduzindo seu valor comercial;</a:t>
            </a:r>
          </a:p>
          <a:p>
            <a:pPr marL="457200" indent="-457200">
              <a:buFont typeface="+mj-lt"/>
              <a:buAutoNum type="arabicPeriod"/>
            </a:pPr>
            <a:r>
              <a:rPr lang="pt-BR" altLang="pt-BR" sz="2000" dirty="0" smtClean="0">
                <a:sym typeface="Wingdings 3" pitchFamily="18" charset="2"/>
              </a:rPr>
              <a:t>A amontoa, em geral, é realizada uma única vez antes de ocorrer o entrelaçamento das ramas  (45 DAP) e alguns dias após a capina  o tempo decorrido após a capina é suficiente para a desidratação e morte das plantas daninhas cortadas na capina.</a:t>
            </a:r>
          </a:p>
          <a:p>
            <a:pPr marL="0" indent="0">
              <a:buNone/>
            </a:pPr>
            <a:endParaRPr lang="pt-BR" sz="2400" dirty="0" smtClean="0"/>
          </a:p>
          <a:p>
            <a:pPr marL="457200" indent="-457200">
              <a:buFont typeface="+mj-lt"/>
              <a:buAutoNum type="arabicPeriod"/>
            </a:pPr>
            <a:endParaRPr lang="pt-BR" sz="2800" dirty="0" smtClean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620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Tratos culturais: Irrigação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Hortaliça considerada de moderada </a:t>
            </a:r>
            <a:r>
              <a:rPr lang="pt-BR" sz="2000" dirty="0"/>
              <a:t>tolerância à seca, embora responda à irrigação com aumento de </a:t>
            </a:r>
            <a:r>
              <a:rPr lang="pt-BR" sz="2000" dirty="0" smtClean="0"/>
              <a:t>produtividade </a:t>
            </a:r>
            <a:r>
              <a:rPr lang="pt-BR" altLang="pt-BR" sz="2000" dirty="0" smtClean="0">
                <a:sym typeface="Wingdings 3" pitchFamily="18" charset="2"/>
              </a:rPr>
              <a:t></a:t>
            </a:r>
            <a:r>
              <a:rPr lang="pt-BR" sz="2000" dirty="0" smtClean="0"/>
              <a:t>umidade excessiva pode causar redução de produção em termos quantitativos e qualitativos;</a:t>
            </a:r>
          </a:p>
          <a:p>
            <a:r>
              <a:rPr lang="pt-BR" sz="2000" dirty="0" smtClean="0"/>
              <a:t>O sistema </a:t>
            </a:r>
            <a:r>
              <a:rPr lang="pt-BR" sz="2000" dirty="0"/>
              <a:t>radicular </a:t>
            </a:r>
            <a:r>
              <a:rPr lang="pt-BR" sz="2000" dirty="0" smtClean="0"/>
              <a:t>é profundo </a:t>
            </a:r>
            <a:r>
              <a:rPr lang="pt-BR" sz="2000" dirty="0"/>
              <a:t>(75 a 90cm) e ramificado, </a:t>
            </a:r>
            <a:r>
              <a:rPr lang="pt-BR" sz="2000" dirty="0" smtClean="0"/>
              <a:t>permitindo a planta a </a:t>
            </a:r>
            <a:r>
              <a:rPr lang="pt-BR" sz="2000" dirty="0"/>
              <a:t>explorar maior volume de solo e absorver água em camadas mais profundas do que a maioria das </a:t>
            </a:r>
            <a:r>
              <a:rPr lang="pt-BR" sz="2000" dirty="0" smtClean="0"/>
              <a:t>hortaliças;</a:t>
            </a:r>
            <a:endParaRPr lang="pt-BR" sz="2000" dirty="0"/>
          </a:p>
          <a:p>
            <a:r>
              <a:rPr lang="pt-BR" sz="2000" dirty="0" smtClean="0"/>
              <a:t>O solo deve estar úmido no momento do plantio das estacas-semente </a:t>
            </a:r>
            <a:r>
              <a:rPr lang="pt-BR" altLang="pt-BR" sz="2000" dirty="0" smtClean="0">
                <a:sym typeface="Wingdings 3" pitchFamily="18" charset="2"/>
              </a:rPr>
              <a:t> </a:t>
            </a:r>
            <a:r>
              <a:rPr lang="pt-BR" sz="2000" dirty="0" smtClean="0"/>
              <a:t>favorece o enraizamento; </a:t>
            </a:r>
          </a:p>
          <a:p>
            <a:r>
              <a:rPr lang="pt-BR" sz="2000" dirty="0" smtClean="0"/>
              <a:t>A necessidade de água durante o ciclo da cultura é de 500 a 600 mm</a:t>
            </a:r>
            <a:r>
              <a:rPr lang="pt-BR" altLang="pt-BR" sz="2000" dirty="0" smtClean="0">
                <a:sym typeface="Wingdings 3" pitchFamily="18" charset="2"/>
              </a:rPr>
              <a:t>  favorece a produtividade; </a:t>
            </a:r>
            <a:endParaRPr lang="pt-BR" sz="2000" dirty="0" smtClean="0"/>
          </a:p>
          <a:p>
            <a:r>
              <a:rPr lang="pt-BR" sz="2000" dirty="0" smtClean="0"/>
              <a:t>Em </a:t>
            </a:r>
            <a:r>
              <a:rPr lang="pt-BR" sz="2000" dirty="0"/>
              <a:t>termos práticos, recomenda-se irrigar </a:t>
            </a:r>
            <a:r>
              <a:rPr lang="pt-BR" sz="2000" dirty="0" smtClean="0"/>
              <a:t>2 vezes </a:t>
            </a:r>
            <a:r>
              <a:rPr lang="pt-BR" sz="2000" dirty="0"/>
              <a:t>por </a:t>
            </a:r>
            <a:r>
              <a:rPr lang="pt-BR" sz="2000" dirty="0" smtClean="0"/>
              <a:t>semana </a:t>
            </a:r>
            <a:r>
              <a:rPr lang="pt-BR" sz="2000" dirty="0"/>
              <a:t>até os 20 dias; </a:t>
            </a:r>
            <a:r>
              <a:rPr lang="pt-BR" sz="2000" dirty="0" smtClean="0"/>
              <a:t>1 vez </a:t>
            </a:r>
            <a:r>
              <a:rPr lang="pt-BR" sz="2000" dirty="0"/>
              <a:t>por semana, dos 20 aos 40 dias; e a cada </a:t>
            </a:r>
            <a:r>
              <a:rPr lang="pt-BR" sz="2000" dirty="0" smtClean="0"/>
              <a:t>2 semanas</a:t>
            </a:r>
            <a:r>
              <a:rPr lang="pt-BR" sz="2000" dirty="0"/>
              <a:t>, após os 40 dias até a </a:t>
            </a:r>
            <a:r>
              <a:rPr lang="pt-BR" sz="2000" dirty="0" smtClean="0"/>
              <a:t>colheita.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5076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1" y="0"/>
            <a:ext cx="9150101" cy="688538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0" y="5910371"/>
            <a:ext cx="9144000" cy="830997"/>
          </a:xfrm>
          <a:prstGeom prst="rect">
            <a:avLst/>
          </a:prstGeom>
          <a:solidFill>
            <a:schemeClr val="bg2">
              <a:lumMod val="90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chemeClr val="bg1"/>
                </a:solidFill>
              </a:rPr>
              <a:t>Cultura de batata-doce recém-estabelecida </a:t>
            </a:r>
            <a:r>
              <a:rPr lang="pt-BR" sz="2400" b="1" dirty="0" smtClean="0">
                <a:solidFill>
                  <a:schemeClr val="bg1"/>
                </a:solidFill>
              </a:rPr>
              <a:t>e conduzida </a:t>
            </a:r>
            <a:r>
              <a:rPr lang="pt-BR" sz="2400" b="1" dirty="0">
                <a:solidFill>
                  <a:schemeClr val="bg1"/>
                </a:solidFill>
              </a:rPr>
              <a:t>com irrigação por aspersão. Bananeiras, </a:t>
            </a:r>
            <a:r>
              <a:rPr lang="pt-BR" sz="2400" b="1" dirty="0" smtClean="0">
                <a:solidFill>
                  <a:schemeClr val="bg1"/>
                </a:solidFill>
              </a:rPr>
              <a:t>PB – fevereiro </a:t>
            </a:r>
            <a:r>
              <a:rPr lang="pt-BR" sz="2400" b="1" dirty="0">
                <a:solidFill>
                  <a:schemeClr val="bg1"/>
                </a:solidFill>
              </a:rPr>
              <a:t>de 2016.</a:t>
            </a:r>
          </a:p>
        </p:txBody>
      </p:sp>
    </p:spTree>
    <p:extLst>
      <p:ext uri="{BB962C8B-B14F-4D97-AF65-F5344CB8AC3E}">
        <p14:creationId xmlns:p14="http://schemas.microsoft.com/office/powerpoint/2010/main" val="32152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Tratos culturais: Rotação de culturas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pt-BR" sz="2200" dirty="0" smtClean="0"/>
              <a:t>A cultura não deve ser instalada na mesma área sucessivamente</a:t>
            </a:r>
            <a:r>
              <a:rPr lang="pt-BR" altLang="pt-BR" sz="2200" dirty="0" smtClean="0">
                <a:sym typeface="Wingdings 3" pitchFamily="18" charset="2"/>
              </a:rPr>
              <a:t>  problemas com insetos-praga e doenças serão agravados a cada nova lavoura implantada;</a:t>
            </a:r>
          </a:p>
          <a:p>
            <a:r>
              <a:rPr lang="pt-BR" altLang="pt-BR" sz="2200" dirty="0" smtClean="0">
                <a:sym typeface="Wingdings 3" pitchFamily="18" charset="2"/>
              </a:rPr>
              <a:t>Em SP é comum instalar lavouras em áreas de reforma de pastagem;</a:t>
            </a:r>
          </a:p>
          <a:p>
            <a:r>
              <a:rPr lang="pt-BR" altLang="pt-BR" sz="2200" dirty="0" smtClean="0">
                <a:sym typeface="Wingdings 3" pitchFamily="18" charset="2"/>
              </a:rPr>
              <a:t>Em rotação à cultura da batata-doce recomenda-se o plantio de milho ou adubos verdes de crescimento vigoroso;</a:t>
            </a:r>
          </a:p>
          <a:p>
            <a:r>
              <a:rPr lang="pt-BR" altLang="pt-BR" sz="2200" dirty="0" smtClean="0">
                <a:sym typeface="Wingdings 3" pitchFamily="18" charset="2"/>
              </a:rPr>
              <a:t>O cultivo de leguminosas em rotação deve ser feito preferencialmente após o cultivo da batata-doce  alto teor de N promove vigoroso crescimento da rama em detrimento da produção de raízes tuberosas .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549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insetos-praga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3960440"/>
          </a:xfrm>
        </p:spPr>
        <p:txBody>
          <a:bodyPr>
            <a:normAutofit/>
          </a:bodyPr>
          <a:lstStyle/>
          <a:p>
            <a:r>
              <a:rPr lang="pt-BR" sz="2600" dirty="0"/>
              <a:t>As principais </a:t>
            </a:r>
            <a:r>
              <a:rPr lang="pt-BR" sz="2600" dirty="0" smtClean="0"/>
              <a:t>pragas:</a:t>
            </a:r>
          </a:p>
          <a:p>
            <a:pPr lvl="1"/>
            <a:r>
              <a:rPr lang="pt-BR" sz="1800" dirty="0" smtClean="0"/>
              <a:t>Broca-da-raiz </a:t>
            </a:r>
            <a:r>
              <a:rPr lang="pt-BR" sz="1800" dirty="0"/>
              <a:t>(</a:t>
            </a:r>
            <a:r>
              <a:rPr lang="pt-BR" sz="1800" i="1" dirty="0" err="1"/>
              <a:t>Euscepes</a:t>
            </a:r>
            <a:r>
              <a:rPr lang="pt-BR" sz="1800" i="1" dirty="0"/>
              <a:t> </a:t>
            </a:r>
            <a:r>
              <a:rPr lang="pt-BR" sz="1800" i="1" dirty="0" err="1"/>
              <a:t>postfasciatus</a:t>
            </a:r>
            <a:r>
              <a:rPr lang="pt-BR" sz="1800" dirty="0"/>
              <a:t>, </a:t>
            </a:r>
            <a:r>
              <a:rPr lang="pt-BR" sz="1800" i="1" dirty="0" err="1"/>
              <a:t>Coleoptera</a:t>
            </a:r>
            <a:r>
              <a:rPr lang="pt-BR" sz="1800" dirty="0"/>
              <a:t>, </a:t>
            </a:r>
            <a:r>
              <a:rPr lang="pt-BR" sz="1800" i="1" dirty="0" err="1"/>
              <a:t>Curculionidae</a:t>
            </a:r>
            <a:r>
              <a:rPr lang="pt-BR" sz="1800" dirty="0" smtClean="0"/>
              <a:t>);</a:t>
            </a:r>
          </a:p>
          <a:p>
            <a:pPr lvl="1"/>
            <a:r>
              <a:rPr lang="pt-BR" sz="1800" dirty="0" smtClean="0"/>
              <a:t>Broca-do-coleto (ou das hastes) </a:t>
            </a:r>
            <a:r>
              <a:rPr lang="pt-BR" sz="1800" dirty="0"/>
              <a:t>(</a:t>
            </a:r>
            <a:r>
              <a:rPr lang="pt-BR" sz="1800" i="1" dirty="0" err="1"/>
              <a:t>Megastes</a:t>
            </a:r>
            <a:r>
              <a:rPr lang="pt-BR" sz="1800" i="1" dirty="0"/>
              <a:t> </a:t>
            </a:r>
            <a:r>
              <a:rPr lang="pt-BR" sz="1800" i="1" dirty="0" err="1"/>
              <a:t>pusialis</a:t>
            </a:r>
            <a:r>
              <a:rPr lang="pt-BR" sz="1800" dirty="0" err="1"/>
              <a:t>,</a:t>
            </a:r>
            <a:r>
              <a:rPr lang="pt-BR" sz="1800" i="1" dirty="0" err="1"/>
              <a:t>Lepidoptera</a:t>
            </a:r>
            <a:r>
              <a:rPr lang="pt-BR" sz="1800" dirty="0"/>
              <a:t>, </a:t>
            </a:r>
            <a:r>
              <a:rPr lang="pt-BR" sz="1800" i="1" dirty="0" err="1"/>
              <a:t>Pyralidae</a:t>
            </a:r>
            <a:r>
              <a:rPr lang="pt-BR" sz="1800" dirty="0" smtClean="0"/>
              <a:t>); </a:t>
            </a:r>
          </a:p>
          <a:p>
            <a:r>
              <a:rPr lang="pt-BR" sz="2600" dirty="0" smtClean="0"/>
              <a:t>Pragas de importância secundária:</a:t>
            </a:r>
          </a:p>
          <a:p>
            <a:pPr lvl="1"/>
            <a:r>
              <a:rPr lang="pt-BR" sz="1800" dirty="0" smtClean="0"/>
              <a:t>A </a:t>
            </a:r>
            <a:r>
              <a:rPr lang="pt-BR" sz="1800" dirty="0"/>
              <a:t>larva-arame (</a:t>
            </a:r>
            <a:r>
              <a:rPr lang="pt-BR" sz="1800" i="1" dirty="0" err="1"/>
              <a:t>Conoderus</a:t>
            </a:r>
            <a:r>
              <a:rPr lang="pt-BR" sz="1800" i="1" dirty="0"/>
              <a:t> </a:t>
            </a:r>
            <a:r>
              <a:rPr lang="pt-BR" sz="1800" i="1" dirty="0" err="1"/>
              <a:t>sp</a:t>
            </a:r>
            <a:r>
              <a:rPr lang="pt-BR" sz="1800" dirty="0"/>
              <a:t>, </a:t>
            </a:r>
            <a:r>
              <a:rPr lang="pt-BR" sz="1800" i="1" dirty="0" err="1"/>
              <a:t>Coleoptera</a:t>
            </a:r>
            <a:r>
              <a:rPr lang="pt-BR" sz="1800" dirty="0"/>
              <a:t>, </a:t>
            </a:r>
            <a:r>
              <a:rPr lang="pt-BR" sz="1800" i="1" dirty="0" err="1"/>
              <a:t>Elateridae</a:t>
            </a:r>
            <a:r>
              <a:rPr lang="pt-BR" sz="1800" dirty="0"/>
              <a:t>); </a:t>
            </a:r>
            <a:endParaRPr lang="pt-BR" sz="1800" dirty="0" smtClean="0"/>
          </a:p>
          <a:p>
            <a:pPr lvl="1"/>
            <a:r>
              <a:rPr lang="pt-BR" sz="1800" dirty="0" smtClean="0"/>
              <a:t>Vaquinhas </a:t>
            </a:r>
            <a:r>
              <a:rPr lang="pt-BR" sz="1800" dirty="0"/>
              <a:t>(</a:t>
            </a:r>
            <a:r>
              <a:rPr lang="pt-BR" sz="1800" i="1" dirty="0" err="1"/>
              <a:t>Diabrotica</a:t>
            </a:r>
            <a:r>
              <a:rPr lang="pt-BR" sz="1800" i="1" dirty="0"/>
              <a:t> </a:t>
            </a:r>
            <a:r>
              <a:rPr lang="pt-BR" sz="1800" i="1" dirty="0" err="1"/>
              <a:t>speciosa</a:t>
            </a:r>
            <a:r>
              <a:rPr lang="pt-BR" sz="1800" dirty="0"/>
              <a:t>, </a:t>
            </a:r>
            <a:r>
              <a:rPr lang="pt-BR" sz="1800" i="1" dirty="0" err="1"/>
              <a:t>Coleoptera</a:t>
            </a:r>
            <a:r>
              <a:rPr lang="pt-BR" sz="1800" dirty="0"/>
              <a:t>, </a:t>
            </a:r>
            <a:r>
              <a:rPr lang="pt-BR" sz="1800" i="1" dirty="0" err="1"/>
              <a:t>Chrysomelidae</a:t>
            </a:r>
            <a:r>
              <a:rPr lang="pt-BR" sz="1800" dirty="0"/>
              <a:t>; </a:t>
            </a:r>
            <a:r>
              <a:rPr lang="pt-BR" sz="1800" i="1" dirty="0" err="1"/>
              <a:t>Diabrotica</a:t>
            </a:r>
            <a:r>
              <a:rPr lang="pt-BR" sz="1800" i="1" dirty="0"/>
              <a:t> </a:t>
            </a:r>
            <a:r>
              <a:rPr lang="pt-BR" sz="1800" i="1" dirty="0" err="1"/>
              <a:t>bivittula</a:t>
            </a:r>
            <a:r>
              <a:rPr lang="pt-BR" sz="1800" dirty="0"/>
              <a:t>, </a:t>
            </a:r>
            <a:r>
              <a:rPr lang="pt-BR" sz="1800" i="1" dirty="0" err="1"/>
              <a:t>Coleoptera</a:t>
            </a:r>
            <a:r>
              <a:rPr lang="pt-BR" sz="1800" dirty="0" err="1"/>
              <a:t>,</a:t>
            </a:r>
            <a:r>
              <a:rPr lang="pt-BR" sz="1800" i="1" dirty="0" err="1"/>
              <a:t>Chrysomelidae</a:t>
            </a:r>
            <a:r>
              <a:rPr lang="pt-BR" sz="1800" i="1" dirty="0"/>
              <a:t> </a:t>
            </a:r>
            <a:r>
              <a:rPr lang="pt-BR" sz="1800" dirty="0"/>
              <a:t>e </a:t>
            </a:r>
            <a:r>
              <a:rPr lang="pt-BR" sz="1800" i="1" dirty="0" err="1"/>
              <a:t>Sternocolaspis</a:t>
            </a:r>
            <a:r>
              <a:rPr lang="pt-BR" sz="1800" i="1" dirty="0"/>
              <a:t> </a:t>
            </a:r>
            <a:r>
              <a:rPr lang="pt-BR" sz="1800" i="1" dirty="0" err="1"/>
              <a:t>quatuordecimcostata</a:t>
            </a:r>
            <a:r>
              <a:rPr lang="pt-BR" sz="1800" dirty="0"/>
              <a:t>, </a:t>
            </a:r>
            <a:r>
              <a:rPr lang="pt-BR" sz="1800" i="1" dirty="0" err="1"/>
              <a:t>Coleoptera</a:t>
            </a:r>
            <a:r>
              <a:rPr lang="pt-BR" sz="1800" dirty="0"/>
              <a:t>, </a:t>
            </a:r>
            <a:r>
              <a:rPr lang="pt-BR" sz="1800" i="1" dirty="0" err="1"/>
              <a:t>Chrysomelidae</a:t>
            </a:r>
            <a:r>
              <a:rPr lang="pt-BR" sz="1800" dirty="0"/>
              <a:t>) </a:t>
            </a:r>
            <a:r>
              <a:rPr lang="pt-BR" sz="1800" dirty="0" smtClean="0"/>
              <a:t>;</a:t>
            </a:r>
          </a:p>
          <a:p>
            <a:pPr lvl="1"/>
            <a:r>
              <a:rPr lang="pt-BR" sz="1800" dirty="0" smtClean="0"/>
              <a:t>Negrito </a:t>
            </a:r>
            <a:r>
              <a:rPr lang="pt-BR" sz="1800" dirty="0"/>
              <a:t>(</a:t>
            </a:r>
            <a:r>
              <a:rPr lang="pt-BR" sz="1800" i="1" dirty="0" err="1"/>
              <a:t>Typophorus</a:t>
            </a:r>
            <a:r>
              <a:rPr lang="pt-BR" sz="1800" i="1" dirty="0"/>
              <a:t> </a:t>
            </a:r>
            <a:r>
              <a:rPr lang="pt-BR" sz="1800" i="1" dirty="0" err="1"/>
              <a:t>negritus</a:t>
            </a:r>
            <a:r>
              <a:rPr lang="pt-BR" sz="1800" dirty="0" smtClean="0"/>
              <a:t>);</a:t>
            </a:r>
          </a:p>
          <a:p>
            <a:pPr lvl="1"/>
            <a:r>
              <a:rPr lang="pt-BR" sz="1800" dirty="0" smtClean="0"/>
              <a:t>Bicho bolo (</a:t>
            </a:r>
            <a:r>
              <a:rPr lang="pt-BR" sz="1800" i="1" dirty="0" err="1" smtClean="0"/>
              <a:t>Dyscinetus</a:t>
            </a:r>
            <a:r>
              <a:rPr lang="pt-BR" sz="1800" dirty="0" smtClean="0"/>
              <a:t> spp.)</a:t>
            </a:r>
          </a:p>
          <a:p>
            <a:pPr lvl="1"/>
            <a:r>
              <a:rPr lang="pt-BR" sz="1800" dirty="0" smtClean="0"/>
              <a:t>Ácaros</a:t>
            </a:r>
            <a:endParaRPr lang="pt-BR" sz="18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0" y="5085184"/>
            <a:ext cx="9144000" cy="3600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existem inseticidas registrados para o controle de pragas da batata-doce.</a:t>
            </a:r>
          </a:p>
        </p:txBody>
      </p:sp>
    </p:spTree>
    <p:extLst>
      <p:ext uri="{BB962C8B-B14F-4D97-AF65-F5344CB8AC3E}">
        <p14:creationId xmlns:p14="http://schemas.microsoft.com/office/powerpoint/2010/main" val="5008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insetos-praga</a:t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Broca-da-raiz </a:t>
            </a:r>
            <a:r>
              <a:rPr lang="pt-BR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156894" y="2007373"/>
            <a:ext cx="8807594" cy="4301947"/>
            <a:chOff x="156894" y="2007373"/>
            <a:chExt cx="8807594" cy="4301947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4" y="2398448"/>
              <a:ext cx="5639241" cy="3678610"/>
            </a:xfrm>
            <a:prstGeom prst="rect">
              <a:avLst/>
            </a:prstGeom>
          </p:spPr>
        </p:pic>
        <p:grpSp>
          <p:nvGrpSpPr>
            <p:cNvPr id="15" name="Grupo 14"/>
            <p:cNvGrpSpPr/>
            <p:nvPr/>
          </p:nvGrpSpPr>
          <p:grpSpPr>
            <a:xfrm>
              <a:off x="5940152" y="2007373"/>
              <a:ext cx="3024336" cy="4301947"/>
              <a:chOff x="5868144" y="2007373"/>
              <a:chExt cx="3024336" cy="4301947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8144" y="2007373"/>
                <a:ext cx="3024336" cy="2199517"/>
              </a:xfrm>
              <a:prstGeom prst="rect">
                <a:avLst/>
              </a:prstGeom>
            </p:spPr>
          </p:pic>
          <p:pic>
            <p:nvPicPr>
              <p:cNvPr id="14" name="Imagem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8144" y="4319461"/>
                <a:ext cx="3024336" cy="1989859"/>
              </a:xfrm>
              <a:prstGeom prst="rect">
                <a:avLst/>
              </a:prstGeom>
            </p:spPr>
          </p:pic>
        </p:grpSp>
      </p:grpSp>
      <p:sp>
        <p:nvSpPr>
          <p:cNvPr id="18" name="CaixaDeTexto 17"/>
          <p:cNvSpPr txBox="1"/>
          <p:nvPr/>
        </p:nvSpPr>
        <p:spPr>
          <a:xfrm>
            <a:off x="6084168" y="6574481"/>
            <a:ext cx="3241743" cy="38291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</a:t>
            </a:r>
            <a:r>
              <a:rPr lang="pt-BR" sz="1900" dirty="0" smtClean="0"/>
              <a:t>Lourdes Regina Lopes Batista -UFAL/CCA</a:t>
            </a:r>
          </a:p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61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insetos-praga</a:t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Broca-da-raiz </a:t>
            </a:r>
            <a:r>
              <a:rPr lang="pt-BR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813995"/>
          </a:xfrm>
        </p:spPr>
        <p:txBody>
          <a:bodyPr>
            <a:normAutofit fontScale="92500" lnSpcReduction="20000"/>
          </a:bodyPr>
          <a:lstStyle/>
          <a:p>
            <a:r>
              <a:rPr lang="pt-BR" sz="3700" i="1" dirty="0" smtClean="0"/>
              <a:t>Controle cultural</a:t>
            </a:r>
          </a:p>
          <a:p>
            <a:pPr lvl="1"/>
            <a:r>
              <a:rPr lang="pt-BR" sz="3200" dirty="0" smtClean="0"/>
              <a:t>Usar material de propagação sadio;</a:t>
            </a:r>
          </a:p>
          <a:p>
            <a:pPr lvl="1"/>
            <a:r>
              <a:rPr lang="pt-BR" sz="3200" dirty="0" smtClean="0"/>
              <a:t>Fazer rotação de culturas;</a:t>
            </a:r>
          </a:p>
          <a:p>
            <a:pPr lvl="1"/>
            <a:r>
              <a:rPr lang="pt-BR" sz="3200" dirty="0" smtClean="0"/>
              <a:t>Fazer a amontoa bem feita </a:t>
            </a:r>
            <a:r>
              <a:rPr lang="pt-BR" altLang="pt-BR" sz="3200" dirty="0" smtClean="0">
                <a:sym typeface="Wingdings 3" pitchFamily="18" charset="2"/>
              </a:rPr>
              <a:t> “</a:t>
            </a:r>
            <a:r>
              <a:rPr lang="pt-BR" altLang="pt-BR" sz="3200" dirty="0" err="1" smtClean="0">
                <a:sym typeface="Wingdings 3" pitchFamily="18" charset="2"/>
              </a:rPr>
              <a:t>chegamento</a:t>
            </a:r>
            <a:r>
              <a:rPr lang="pt-BR" altLang="pt-BR" sz="3200" dirty="0" smtClean="0">
                <a:sym typeface="Wingdings 3" pitchFamily="18" charset="2"/>
              </a:rPr>
              <a:t>” de terra </a:t>
            </a:r>
            <a:r>
              <a:rPr lang="pt-BR" sz="3200" dirty="0" smtClean="0"/>
              <a:t>ao redor da base das plantas e preenchimento das fissuras do solo;</a:t>
            </a:r>
          </a:p>
          <a:p>
            <a:pPr lvl="1"/>
            <a:r>
              <a:rPr lang="pt-BR" sz="3200" dirty="0" smtClean="0"/>
              <a:t>Irrigar adequadamente para prevenir ou reduzir o aparecimento de fendas no solo devido ao crescimento das raízes;</a:t>
            </a:r>
          </a:p>
          <a:p>
            <a:pPr lvl="1"/>
            <a:r>
              <a:rPr lang="pt-BR" sz="3200" dirty="0" smtClean="0"/>
              <a:t>Colheita antecipada (130 DAP) reduz danos causados por insetos de solo e roedores.</a:t>
            </a:r>
          </a:p>
          <a:p>
            <a:pPr lvl="1"/>
            <a:endParaRPr lang="pt-BR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43608" y="1988840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084168" y="6574481"/>
            <a:ext cx="3241743" cy="38291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</a:t>
            </a:r>
            <a:r>
              <a:rPr lang="pt-BR" sz="1900" dirty="0" smtClean="0"/>
              <a:t>Lourdes Regina Lopes Batista -UFAL/CCA</a:t>
            </a:r>
          </a:p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9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insetos-praga</a:t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Broca-do-coleto ou das ramas </a:t>
            </a:r>
            <a:br>
              <a:rPr lang="pt-BR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22145" y="1631390"/>
            <a:ext cx="8498327" cy="4511043"/>
            <a:chOff x="219977" y="1631390"/>
            <a:chExt cx="8498327" cy="4511043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77" y="1664061"/>
              <a:ext cx="5556017" cy="3384376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631390"/>
              <a:ext cx="2778152" cy="1989861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3789040"/>
              <a:ext cx="2778152" cy="2353393"/>
            </a:xfrm>
            <a:prstGeom prst="rect">
              <a:avLst/>
            </a:prstGeom>
          </p:spPr>
        </p:pic>
      </p:grpSp>
      <p:sp>
        <p:nvSpPr>
          <p:cNvPr id="9" name="CaixaDeTexto 8"/>
          <p:cNvSpPr txBox="1"/>
          <p:nvPr/>
        </p:nvSpPr>
        <p:spPr>
          <a:xfrm>
            <a:off x="322145" y="5013176"/>
            <a:ext cx="5556017" cy="11292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just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Lagarta de cor rosada com pontuações escuras;</a:t>
            </a:r>
          </a:p>
          <a:p>
            <a:pPr algn="just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Empupam por 2 semanas dentro das hastes;</a:t>
            </a:r>
          </a:p>
          <a:p>
            <a:pPr algn="just"/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Ciclo de vida, em média, de 57 dias.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084168" y="6574481"/>
            <a:ext cx="3241743" cy="38291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</a:t>
            </a:r>
            <a:r>
              <a:rPr lang="pt-BR" sz="1900" dirty="0" smtClean="0"/>
              <a:t>Lourdes Regina Lopes Batista -UFAL/CCA</a:t>
            </a:r>
          </a:p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05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botânicos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199" y="1484784"/>
            <a:ext cx="4245217" cy="3744416"/>
          </a:xfrm>
        </p:spPr>
        <p:txBody>
          <a:bodyPr>
            <a:normAutofit/>
          </a:bodyPr>
          <a:lstStyle/>
          <a:p>
            <a:r>
              <a:rPr lang="pt-BR" sz="3000" dirty="0" smtClean="0">
                <a:latin typeface="+mj-lt"/>
              </a:rPr>
              <a:t>As raízes tuberosas são formadas durante a fase vegetativa pelo engrossamento de raízes adventícias localizadas na parte subterrânea do caule;</a:t>
            </a:r>
          </a:p>
          <a:p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312368" cy="388020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 rot="5400000">
            <a:off x="8279093" y="4690459"/>
            <a:ext cx="1586813" cy="36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CQH/CEAGESP</a:t>
            </a:r>
          </a:p>
        </p:txBody>
      </p:sp>
    </p:spTree>
    <p:extLst>
      <p:ext uri="{BB962C8B-B14F-4D97-AF65-F5344CB8AC3E}">
        <p14:creationId xmlns:p14="http://schemas.microsoft.com/office/powerpoint/2010/main" val="29889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insetos-praga</a:t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Broca-do-coleto ou das ramas </a:t>
            </a:r>
            <a:br>
              <a:rPr lang="pt-BR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r>
              <a:rPr lang="pt-BR" sz="3600" dirty="0" smtClean="0"/>
              <a:t>Medidas de controle:</a:t>
            </a:r>
          </a:p>
          <a:p>
            <a:pPr lvl="1"/>
            <a:r>
              <a:rPr lang="pt-BR" sz="3200" dirty="0" smtClean="0"/>
              <a:t>Plantio de material de propagação sadio;</a:t>
            </a:r>
          </a:p>
          <a:p>
            <a:pPr lvl="1"/>
            <a:r>
              <a:rPr lang="pt-BR" sz="3200" dirty="0" smtClean="0"/>
              <a:t>Produção de ramas em viveiro;</a:t>
            </a:r>
          </a:p>
          <a:p>
            <a:pPr lvl="1"/>
            <a:r>
              <a:rPr lang="pt-BR" sz="3200" dirty="0" smtClean="0"/>
              <a:t>Eliminação de restos de cultura (soqueira);</a:t>
            </a:r>
          </a:p>
          <a:p>
            <a:pPr lvl="1"/>
            <a:r>
              <a:rPr lang="pt-BR" sz="3200" dirty="0" smtClean="0"/>
              <a:t>Plantio de cultivares resistentes (se houver disponível);</a:t>
            </a:r>
          </a:p>
          <a:p>
            <a:pPr lvl="1"/>
            <a:r>
              <a:rPr lang="pt-BR" sz="3200" dirty="0" smtClean="0"/>
              <a:t>Rotação de culturas.</a:t>
            </a:r>
            <a:endParaRPr lang="pt-BR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084168" y="6574481"/>
            <a:ext cx="3241743" cy="38291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</a:t>
            </a:r>
            <a:r>
              <a:rPr lang="pt-BR" sz="1900" dirty="0" smtClean="0"/>
              <a:t>Lourdes Regina Lopes Batista -UFAL/CCA</a:t>
            </a:r>
          </a:p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1124744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73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doenças</a:t>
            </a:r>
            <a:b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rmAutofit fontScale="77500" lnSpcReduction="20000"/>
          </a:bodyPr>
          <a:lstStyle/>
          <a:p>
            <a:r>
              <a:rPr lang="pt-BR" sz="3100" dirty="0" smtClean="0"/>
              <a:t>Mal-do-pé (</a:t>
            </a:r>
            <a:r>
              <a:rPr lang="pt-BR" sz="3100" i="1" dirty="0" err="1" smtClean="0"/>
              <a:t>Plenodomus</a:t>
            </a:r>
            <a:r>
              <a:rPr lang="pt-BR" sz="3100" i="1" dirty="0" smtClean="0"/>
              <a:t> </a:t>
            </a:r>
            <a:r>
              <a:rPr lang="pt-BR" sz="3100" i="1" dirty="0" err="1" smtClean="0"/>
              <a:t>destruens</a:t>
            </a:r>
            <a:r>
              <a:rPr lang="pt-BR" sz="3100" dirty="0" smtClean="0"/>
              <a:t>);</a:t>
            </a:r>
          </a:p>
          <a:p>
            <a:r>
              <a:rPr lang="pt-BR" sz="3100" dirty="0" err="1" smtClean="0"/>
              <a:t>Visoses</a:t>
            </a:r>
            <a:r>
              <a:rPr lang="pt-BR" sz="3100" dirty="0" smtClean="0"/>
              <a:t> (SPMV)</a:t>
            </a:r>
          </a:p>
          <a:p>
            <a:r>
              <a:rPr lang="pt-BR" sz="3100" dirty="0" smtClean="0"/>
              <a:t>Enfezamento (SP </a:t>
            </a:r>
            <a:r>
              <a:rPr lang="pt-BR" sz="3100" dirty="0" err="1" smtClean="0"/>
              <a:t>feathy</a:t>
            </a:r>
            <a:r>
              <a:rPr lang="pt-BR" sz="3100" dirty="0" smtClean="0"/>
              <a:t> </a:t>
            </a:r>
            <a:r>
              <a:rPr lang="pt-BR" sz="3100" dirty="0" err="1" smtClean="0"/>
              <a:t>motle</a:t>
            </a:r>
            <a:r>
              <a:rPr lang="pt-BR" sz="3100" dirty="0" smtClean="0"/>
              <a:t> </a:t>
            </a:r>
            <a:r>
              <a:rPr lang="pt-BR" sz="3100" dirty="0" err="1" smtClean="0"/>
              <a:t>virus</a:t>
            </a:r>
            <a:r>
              <a:rPr lang="pt-BR" sz="3100" dirty="0" smtClean="0"/>
              <a:t>)</a:t>
            </a:r>
          </a:p>
          <a:p>
            <a:r>
              <a:rPr lang="pt-BR" sz="3100" dirty="0" smtClean="0"/>
              <a:t>Nematoides</a:t>
            </a:r>
          </a:p>
          <a:p>
            <a:pPr lvl="1"/>
            <a:r>
              <a:rPr lang="pt-BR" sz="2600" i="1" dirty="0" err="1" smtClean="0"/>
              <a:t>Melodogyne</a:t>
            </a:r>
            <a:r>
              <a:rPr lang="pt-BR" sz="2600" i="1" dirty="0" smtClean="0"/>
              <a:t> </a:t>
            </a:r>
            <a:r>
              <a:rPr lang="pt-BR" sz="2600" i="1" dirty="0" err="1" smtClean="0"/>
              <a:t>incognita</a:t>
            </a:r>
            <a:endParaRPr lang="pt-BR" sz="2600" i="1" dirty="0" smtClean="0"/>
          </a:p>
          <a:p>
            <a:pPr lvl="1"/>
            <a:r>
              <a:rPr lang="pt-BR" sz="2600" i="1" dirty="0" smtClean="0"/>
              <a:t>M. </a:t>
            </a:r>
            <a:r>
              <a:rPr lang="pt-BR" sz="2600" i="1" dirty="0" err="1" smtClean="0"/>
              <a:t>javanica</a:t>
            </a:r>
            <a:endParaRPr lang="pt-BR" sz="2600" i="1" dirty="0" smtClean="0"/>
          </a:p>
          <a:p>
            <a:r>
              <a:rPr lang="pt-BR" sz="3100" dirty="0" smtClean="0"/>
              <a:t>Desordens fisiológicas</a:t>
            </a:r>
          </a:p>
          <a:p>
            <a:pPr lvl="1"/>
            <a:r>
              <a:rPr lang="pt-BR" sz="2600" dirty="0" smtClean="0"/>
              <a:t>Rachaduras – alta umidade do solo seguida de longos períodos de seca; temperatura baixa na fase de formação e enchimento das raízes; espaçamento muito largo; aplicação de adubação química em excesso; cultivares mais suscetíveis;</a:t>
            </a:r>
          </a:p>
          <a:p>
            <a:pPr lvl="1"/>
            <a:r>
              <a:rPr lang="pt-BR" sz="2600" dirty="0" smtClean="0"/>
              <a:t>Escaldadura – exposição das raízes ao sol ou geadas;</a:t>
            </a:r>
          </a:p>
          <a:p>
            <a:pPr lvl="1"/>
            <a:r>
              <a:rPr lang="pt-BR" sz="2600" dirty="0" smtClean="0"/>
              <a:t>Coração duro – A polpa permanece dura após o cozimento; raízes ficaram expostas a temperatura &lt; 8-10º C;</a:t>
            </a:r>
          </a:p>
          <a:p>
            <a:pPr lvl="1"/>
            <a:r>
              <a:rPr lang="pt-BR" sz="2600" dirty="0" smtClean="0"/>
              <a:t>Decomposição interna – tecido da raiz torna-se esponjoso ou ocado.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50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/>
          <p:cNvGrpSpPr/>
          <p:nvPr/>
        </p:nvGrpSpPr>
        <p:grpSpPr>
          <a:xfrm>
            <a:off x="1431113" y="1274828"/>
            <a:ext cx="6165223" cy="3882684"/>
            <a:chOff x="1246668" y="1274828"/>
            <a:chExt cx="6165223" cy="388268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668" y="1293291"/>
              <a:ext cx="2898166" cy="3864221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25" y="1274828"/>
              <a:ext cx="2898166" cy="3882684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80" y="1274828"/>
            <a:ext cx="4475239" cy="3882684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doenças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61865" y="5229520"/>
            <a:ext cx="6750495" cy="50373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r>
              <a:rPr lang="pt-BR" sz="2400" b="1" dirty="0" smtClean="0"/>
              <a:t>Podridão da raiz (Mal-do-pé) causada pelo fungo </a:t>
            </a:r>
            <a:r>
              <a:rPr lang="pt-BR" sz="2400" b="1" i="1" dirty="0" err="1" smtClean="0"/>
              <a:t>Plenodomus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destruens</a:t>
            </a:r>
            <a:endParaRPr lang="pt-BR" sz="2400" b="1" i="1" dirty="0" smtClean="0"/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Retângulo 15"/>
          <p:cNvSpPr/>
          <p:nvPr/>
        </p:nvSpPr>
        <p:spPr>
          <a:xfrm rot="16200000">
            <a:off x="7990987" y="4430493"/>
            <a:ext cx="2040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Fotos: Eng. Agr. Valmir Duarte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0347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Colheita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51309"/>
            <a:ext cx="8435280" cy="4525963"/>
          </a:xfrm>
        </p:spPr>
        <p:txBody>
          <a:bodyPr>
            <a:normAutofit/>
          </a:bodyPr>
          <a:lstStyle/>
          <a:p>
            <a:r>
              <a:rPr lang="pt-BR" sz="2100" dirty="0" smtClean="0"/>
              <a:t>Pode ser manual com enxada ou enxadão ou semimecanizada;</a:t>
            </a:r>
          </a:p>
          <a:p>
            <a:r>
              <a:rPr lang="pt-BR" sz="2100" dirty="0" smtClean="0"/>
              <a:t>O momento de colheita é definido pelo tamanho ou massa das raízes tuberosas</a:t>
            </a:r>
            <a:r>
              <a:rPr lang="pt-BR" altLang="pt-BR" sz="2100" dirty="0" smtClean="0">
                <a:sym typeface="Wingdings 3" pitchFamily="18" charset="2"/>
              </a:rPr>
              <a:t>  </a:t>
            </a:r>
            <a:r>
              <a:rPr lang="pt-BR" sz="2100" dirty="0" smtClean="0"/>
              <a:t>devem ter cerca de 300 g; </a:t>
            </a:r>
          </a:p>
          <a:p>
            <a:r>
              <a:rPr lang="pt-BR" sz="2100" dirty="0" smtClean="0"/>
              <a:t>O momento da colheita depende também da cultivar, além de  ser influenciado pelas condições ambientais;  </a:t>
            </a:r>
          </a:p>
          <a:p>
            <a:r>
              <a:rPr lang="pt-BR" sz="2100" dirty="0" smtClean="0"/>
              <a:t>Em condições ideias de cultivo, inicia-se aos 90 DAP</a:t>
            </a:r>
            <a:r>
              <a:rPr lang="pt-BR" altLang="pt-BR" sz="2100" dirty="0" smtClean="0">
                <a:sym typeface="Wingdings 3" pitchFamily="18" charset="2"/>
              </a:rPr>
              <a:t>  em geral, ocorre entre 120 e 150 DAP;</a:t>
            </a:r>
          </a:p>
          <a:p>
            <a:r>
              <a:rPr lang="pt-BR" sz="2100" dirty="0" smtClean="0">
                <a:sym typeface="Wingdings 3" pitchFamily="18" charset="2"/>
              </a:rPr>
              <a:t>Antecipar a colheita implica em redução da produtividade e retardá-la favorece o ataque das raízes por insetos-praga e as raízes ficam muito grandes e geralmente exibem maior índice de defeitos;</a:t>
            </a:r>
          </a:p>
          <a:p>
            <a:r>
              <a:rPr lang="pt-BR" sz="2100" dirty="0" smtClean="0">
                <a:sym typeface="Wingdings 3" pitchFamily="18" charset="2"/>
              </a:rPr>
              <a:t>Produtividade média no Brasil: 12 t/ha - potencial &gt; 40 t/ha.</a:t>
            </a:r>
            <a:r>
              <a:rPr lang="pt-BR" sz="2100" dirty="0" smtClean="0"/>
              <a:t>   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42326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Colheita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63" y="1076578"/>
            <a:ext cx="6224621" cy="432962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7665707" y="5229200"/>
            <a:ext cx="1586813" cy="36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CQH/CEAGESP</a:t>
            </a:r>
          </a:p>
        </p:txBody>
      </p:sp>
    </p:spTree>
    <p:extLst>
      <p:ext uri="{BB962C8B-B14F-4D97-AF65-F5344CB8AC3E}">
        <p14:creationId xmlns:p14="http://schemas.microsoft.com/office/powerpoint/2010/main" val="19897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Colheita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5496" y="4869160"/>
            <a:ext cx="9073008" cy="43204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Colheita manual com auxílio de enxada 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251520" y="1745126"/>
            <a:ext cx="8673950" cy="2908010"/>
            <a:chOff x="308994" y="1457094"/>
            <a:chExt cx="8673950" cy="290801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94" y="1457094"/>
              <a:ext cx="4335014" cy="2908010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1457094"/>
              <a:ext cx="4338936" cy="2908010"/>
            </a:xfrm>
            <a:prstGeom prst="rect">
              <a:avLst/>
            </a:prstGeom>
          </p:spPr>
        </p:pic>
        <p:cxnSp>
          <p:nvCxnSpPr>
            <p:cNvPr id="20" name="Conector reto 19"/>
            <p:cNvCxnSpPr/>
            <p:nvPr/>
          </p:nvCxnSpPr>
          <p:spPr>
            <a:xfrm>
              <a:off x="4644008" y="1457094"/>
              <a:ext cx="58409" cy="290801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Colheita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Paulo\Documents\BD-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4" y="1466070"/>
            <a:ext cx="735475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4624" y="4778438"/>
            <a:ext cx="7475544" cy="80691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Colheita semimecanizada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5220072" y="1466070"/>
            <a:ext cx="0" cy="331236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4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Lavagem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56792"/>
            <a:ext cx="8507288" cy="4032448"/>
          </a:xfrm>
        </p:spPr>
        <p:txBody>
          <a:bodyPr>
            <a:normAutofit/>
          </a:bodyPr>
          <a:lstStyle/>
          <a:p>
            <a:r>
              <a:rPr lang="pt-BR" sz="2300" dirty="0" smtClean="0"/>
              <a:t>No estado de São Paulo 90% da batata-doce é lavada; </a:t>
            </a:r>
          </a:p>
          <a:p>
            <a:r>
              <a:rPr lang="pt-BR" sz="2300" dirty="0" smtClean="0"/>
              <a:t>A lavagem pode ser manual ou mecânica (lavadoras); </a:t>
            </a:r>
          </a:p>
          <a:p>
            <a:r>
              <a:rPr lang="pt-BR" sz="2300" dirty="0" smtClean="0"/>
              <a:t>Após a lavagem promove-se a secagem das raízes para reduzir perdas pós-colheita, devido à incidência de doenças; </a:t>
            </a:r>
          </a:p>
          <a:p>
            <a:r>
              <a:rPr lang="pt-BR" sz="2300" dirty="0" smtClean="0"/>
              <a:t>Quando a lavoura é realizada em solos arenosos, as raízes são colhidas praticamente limpas, dispensando a escovação e lavagem;</a:t>
            </a:r>
          </a:p>
          <a:p>
            <a:r>
              <a:rPr lang="pt-BR" sz="2300" dirty="0" smtClean="0"/>
              <a:t>No processo de lavagem podem ocorrer lesões na casca</a:t>
            </a:r>
            <a:r>
              <a:rPr lang="pt-BR" altLang="pt-BR" sz="2300" dirty="0" smtClean="0">
                <a:sym typeface="Wingdings 3" pitchFamily="18" charset="2"/>
              </a:rPr>
              <a:t>  depreciação na comercialização;</a:t>
            </a:r>
            <a:r>
              <a:rPr lang="pt-BR" sz="2300" dirty="0" smtClean="0"/>
              <a:t> </a:t>
            </a:r>
          </a:p>
          <a:p>
            <a:r>
              <a:rPr lang="pt-BR" sz="2300" dirty="0" smtClean="0"/>
              <a:t>Se houver necessidade de armazenamento não se deve lavar as raízes.  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294041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4064000" cy="304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Lavagem mecânica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4064000" cy="30833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28" y="3296816"/>
            <a:ext cx="4483563" cy="33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Embalagem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585352"/>
            <a:ext cx="9144000" cy="1300032"/>
            <a:chOff x="0" y="5585352"/>
            <a:chExt cx="9144000" cy="1300032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89240"/>
              <a:ext cx="1259632" cy="1268760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668" y="5589240"/>
              <a:ext cx="1800122" cy="1273141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5585352"/>
              <a:ext cx="1653547" cy="1300032"/>
            </a:xfrm>
            <a:prstGeom prst="rect">
              <a:avLst/>
            </a:prstGeom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5585352"/>
              <a:ext cx="1367141" cy="1300032"/>
            </a:xfrm>
            <a:prstGeom prst="rect">
              <a:avLst/>
            </a:prstGeom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5585352"/>
              <a:ext cx="1547664" cy="1300032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5589240"/>
              <a:ext cx="1858609" cy="1281942"/>
            </a:xfrm>
            <a:prstGeom prst="rect">
              <a:avLst/>
            </a:prstGeom>
          </p:spPr>
        </p:pic>
        <p:cxnSp>
          <p:nvCxnSpPr>
            <p:cNvPr id="26" name="Conector reto 25"/>
            <p:cNvCxnSpPr/>
            <p:nvPr/>
          </p:nvCxnSpPr>
          <p:spPr>
            <a:xfrm>
              <a:off x="0" y="5589240"/>
              <a:ext cx="9144000" cy="0"/>
            </a:xfrm>
            <a:prstGeom prst="line">
              <a:avLst/>
            </a:prstGeom>
            <a:ln w="76200">
              <a:solidFill>
                <a:srgbClr val="C82A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o 28"/>
          <p:cNvGrpSpPr/>
          <p:nvPr/>
        </p:nvGrpSpPr>
        <p:grpSpPr>
          <a:xfrm>
            <a:off x="395536" y="1772816"/>
            <a:ext cx="8434103" cy="3038475"/>
            <a:chOff x="461106" y="1913246"/>
            <a:chExt cx="8434103" cy="303847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06" y="1938964"/>
              <a:ext cx="3966878" cy="2987038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1913246"/>
              <a:ext cx="4467225" cy="3038475"/>
            </a:xfrm>
            <a:prstGeom prst="rect">
              <a:avLst/>
            </a:prstGeom>
          </p:spPr>
        </p:pic>
        <p:cxnSp>
          <p:nvCxnSpPr>
            <p:cNvPr id="28" name="Conector reto 27"/>
            <p:cNvCxnSpPr/>
            <p:nvPr/>
          </p:nvCxnSpPr>
          <p:spPr>
            <a:xfrm>
              <a:off x="4427984" y="1938964"/>
              <a:ext cx="0" cy="298703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ixaDeTexto 29"/>
          <p:cNvSpPr txBox="1"/>
          <p:nvPr/>
        </p:nvSpPr>
        <p:spPr>
          <a:xfrm>
            <a:off x="1801011" y="4797152"/>
            <a:ext cx="5147253" cy="49350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Embalagem e transporte em sacos de plástico</a:t>
            </a:r>
          </a:p>
        </p:txBody>
      </p:sp>
    </p:spTree>
    <p:extLst>
      <p:ext uri="{BB962C8B-B14F-4D97-AF65-F5344CB8AC3E}">
        <p14:creationId xmlns:p14="http://schemas.microsoft.com/office/powerpoint/2010/main" val="21728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botânicos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2736304"/>
          </a:xfrm>
        </p:spPr>
        <p:txBody>
          <a:bodyPr>
            <a:normAutofit/>
          </a:bodyPr>
          <a:lstStyle/>
          <a:p>
            <a:r>
              <a:rPr lang="pt-BR" sz="2400" dirty="0" smtClean="0">
                <a:latin typeface="+mj-lt"/>
              </a:rPr>
              <a:t>O formato predominante da raiz é o alongado, podendo variar conforme a textura do solo;</a:t>
            </a:r>
          </a:p>
          <a:p>
            <a:r>
              <a:rPr lang="pt-BR" sz="2400" dirty="0" smtClean="0">
                <a:latin typeface="+mj-lt"/>
              </a:rPr>
              <a:t>A cor da casca (periderme) da raiz pode ser branca, creme, roxa, rosada, alaranjada, ou uma mescla de cores. A polpa pode apresentar cor branca, creme, amarelada, alaranjada ou roxa. </a:t>
            </a:r>
          </a:p>
          <a:p>
            <a:endParaRPr lang="pt-BR" sz="2000" dirty="0"/>
          </a:p>
        </p:txBody>
      </p:sp>
      <p:pic>
        <p:nvPicPr>
          <p:cNvPr id="14" name="Imagem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040"/>
            <a:ext cx="612068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997152"/>
          </a:xfrm>
        </p:spPr>
        <p:txBody>
          <a:bodyPr>
            <a:normAutofit/>
          </a:bodyPr>
          <a:lstStyle/>
          <a:p>
            <a:r>
              <a:rPr lang="pt-BR" sz="2400" dirty="0" smtClean="0"/>
              <a:t>O Centro de Qualidade Hortigranjeiro do CEAGESP classifica as raízes de batata-doce de acordo com o grupo varietal (amarela e rosada) e massa:</a:t>
            </a:r>
          </a:p>
          <a:p>
            <a:pPr lvl="1"/>
            <a:r>
              <a:rPr lang="pt-BR" sz="2000" dirty="0" smtClean="0"/>
              <a:t>Extra (70 a 149 g)</a:t>
            </a:r>
          </a:p>
          <a:p>
            <a:pPr lvl="1"/>
            <a:r>
              <a:rPr lang="pt-BR" sz="2000" dirty="0" smtClean="0"/>
              <a:t>Extra A (&gt; 450 g)</a:t>
            </a:r>
          </a:p>
          <a:p>
            <a:pPr lvl="1"/>
            <a:r>
              <a:rPr lang="pt-BR" sz="2000" dirty="0" smtClean="0"/>
              <a:t>Extra AA (150 a 449 g)</a:t>
            </a:r>
          </a:p>
          <a:p>
            <a:r>
              <a:rPr lang="pt-BR" sz="2400" dirty="0" smtClean="0"/>
              <a:t>Os atacadistas adotam critério diferente:</a:t>
            </a:r>
          </a:p>
          <a:p>
            <a:pPr lvl="1"/>
            <a:r>
              <a:rPr lang="pt-BR" sz="2000" dirty="0" smtClean="0"/>
              <a:t>1A / G / 2A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65517"/>
            <a:ext cx="3168352" cy="46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5585352"/>
            <a:ext cx="9144000" cy="1300032"/>
            <a:chOff x="0" y="5585352"/>
            <a:chExt cx="9144000" cy="1300032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89240"/>
              <a:ext cx="1259632" cy="1268760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668" y="5589240"/>
              <a:ext cx="1800122" cy="1273141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5585352"/>
              <a:ext cx="1653547" cy="1300032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5585352"/>
              <a:ext cx="1367141" cy="1300032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5585352"/>
              <a:ext cx="1547664" cy="1300032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5589240"/>
              <a:ext cx="1858609" cy="1281942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589240"/>
              <a:ext cx="9144000" cy="0"/>
            </a:xfrm>
            <a:prstGeom prst="line">
              <a:avLst/>
            </a:prstGeom>
            <a:ln w="76200">
              <a:solidFill>
                <a:srgbClr val="C82A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Comercialização e consumo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Ocorre na cultura da batata-doce um ciclo vicioso de baixa qualidade / baixo valor agregado / baixo valor pago ao produtor / pouco investimento / baixo nível tecnológico;</a:t>
            </a:r>
          </a:p>
          <a:p>
            <a:r>
              <a:rPr lang="pt-BR" dirty="0" smtClean="0"/>
              <a:t>Consumo per capita/ano (POF/IBGE) mostra queda acentuada (45%) de 739 g (1987) para 405 g (2008).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88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379536" y="309595"/>
            <a:ext cx="8440936" cy="6359765"/>
            <a:chOff x="318172" y="309595"/>
            <a:chExt cx="8440936" cy="6359765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73" y="309595"/>
              <a:ext cx="4231818" cy="314429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990" y="309595"/>
              <a:ext cx="4192393" cy="3144295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991" y="3453890"/>
              <a:ext cx="4209117" cy="321547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72" y="3453890"/>
              <a:ext cx="4231819" cy="3215470"/>
            </a:xfrm>
            <a:prstGeom prst="rect">
              <a:avLst/>
            </a:prstGeom>
          </p:spPr>
        </p:pic>
        <p:cxnSp>
          <p:nvCxnSpPr>
            <p:cNvPr id="17" name="Conector reto 16"/>
            <p:cNvCxnSpPr/>
            <p:nvPr/>
          </p:nvCxnSpPr>
          <p:spPr>
            <a:xfrm>
              <a:off x="4549991" y="309595"/>
              <a:ext cx="0" cy="635976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flipH="1">
              <a:off x="318173" y="3453890"/>
              <a:ext cx="8424210" cy="3558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ixaDeTexto 23"/>
          <p:cNvSpPr txBox="1"/>
          <p:nvPr/>
        </p:nvSpPr>
        <p:spPr>
          <a:xfrm>
            <a:off x="379535" y="2852936"/>
            <a:ext cx="8424211" cy="360040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 comercializado em feira-livre na Paraíba, 2016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95536" y="6165304"/>
            <a:ext cx="8424211" cy="360040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 comercializado em supermercados de Campinas, SP, 2016</a:t>
            </a:r>
          </a:p>
        </p:txBody>
      </p:sp>
    </p:spTree>
    <p:extLst>
      <p:ext uri="{BB962C8B-B14F-4D97-AF65-F5344CB8AC3E}">
        <p14:creationId xmlns:p14="http://schemas.microsoft.com/office/powerpoint/2010/main" val="31890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Comercialização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8" y="1196752"/>
            <a:ext cx="7016989" cy="405629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665707" y="5229200"/>
            <a:ext cx="1586813" cy="36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CQH/CEAGESP</a:t>
            </a:r>
          </a:p>
        </p:txBody>
      </p:sp>
    </p:spTree>
    <p:extLst>
      <p:ext uri="{BB962C8B-B14F-4D97-AF65-F5344CB8AC3E}">
        <p14:creationId xmlns:p14="http://schemas.microsoft.com/office/powerpoint/2010/main" val="9004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Comercialização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665707" y="5229200"/>
            <a:ext cx="1586813" cy="3600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CQH/CEAGESP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9" y="1196752"/>
            <a:ext cx="6272410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585352"/>
            <a:ext cx="1547664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 de produção</a:t>
            </a:r>
            <a:b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Região de Presidente Prudente, SP – Safra 2011</a:t>
            </a:r>
            <a:endParaRPr lang="pt-BR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05258112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CaixaDeTexto 4"/>
          <p:cNvSpPr txBox="1"/>
          <p:nvPr/>
        </p:nvSpPr>
        <p:spPr>
          <a:xfrm rot="5400000">
            <a:off x="8100392" y="4365104"/>
            <a:ext cx="1944216" cy="50405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pt-BR" sz="1200" dirty="0" smtClean="0"/>
              <a:t>Fonte: </a:t>
            </a:r>
            <a:r>
              <a:rPr lang="pt-BR" sz="1200" dirty="0" err="1" smtClean="0"/>
              <a:t>Furlaneto</a:t>
            </a:r>
            <a:r>
              <a:rPr lang="pt-BR" sz="1200" dirty="0" smtClean="0"/>
              <a:t> et al., 2012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5085184"/>
            <a:ext cx="4824536" cy="50016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CTP = R$ 2.800,69; RL = R$ 4.639,31 (62,35%) - 2009</a:t>
            </a:r>
            <a:endPara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7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40"/>
            <a:ext cx="1259632" cy="1268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8" y="5589240"/>
            <a:ext cx="1800122" cy="1273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85352"/>
            <a:ext cx="1653547" cy="130003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85352"/>
            <a:ext cx="1367141" cy="130003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589240"/>
            <a:ext cx="1858609" cy="1281942"/>
          </a:xfrm>
          <a:prstGeom prst="rect">
            <a:avLst/>
          </a:prstGeom>
        </p:spPr>
      </p:pic>
      <p:cxnSp>
        <p:nvCxnSpPr>
          <p:cNvPr id="19" name="Conector reto 18"/>
          <p:cNvCxnSpPr/>
          <p:nvPr/>
        </p:nvCxnSpPr>
        <p:spPr>
          <a:xfrm>
            <a:off x="0" y="5589240"/>
            <a:ext cx="9144000" cy="0"/>
          </a:xfrm>
          <a:prstGeom prst="line">
            <a:avLst/>
          </a:prstGeom>
          <a:ln w="76200">
            <a:solidFill>
              <a:srgbClr val="C82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botânicos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96752"/>
            <a:ext cx="8579296" cy="2448272"/>
          </a:xfrm>
        </p:spPr>
        <p:txBody>
          <a:bodyPr>
            <a:normAutofit/>
          </a:bodyPr>
          <a:lstStyle/>
          <a:p>
            <a:r>
              <a:rPr lang="pt-BR" sz="1800" dirty="0" smtClean="0"/>
              <a:t>As inflorescências são cimosas e os </a:t>
            </a:r>
            <a:r>
              <a:rPr lang="pt-BR" sz="1800" dirty="0"/>
              <a:t>botões florais exibem cor variando de verde-pálido até </a:t>
            </a:r>
            <a:r>
              <a:rPr lang="pt-BR" sz="1800" dirty="0" smtClean="0"/>
              <a:t>púrpura;</a:t>
            </a:r>
          </a:p>
          <a:p>
            <a:r>
              <a:rPr lang="pt-BR" sz="1800" dirty="0" smtClean="0"/>
              <a:t>As </a:t>
            </a:r>
            <a:r>
              <a:rPr lang="pt-BR" sz="1800" dirty="0"/>
              <a:t>flores são </a:t>
            </a:r>
            <a:r>
              <a:rPr lang="pt-BR" sz="1800" dirty="0" smtClean="0"/>
              <a:t>hermafroditas com </a:t>
            </a:r>
            <a:r>
              <a:rPr lang="pt-BR" sz="1800" dirty="0"/>
              <a:t>androceu </a:t>
            </a:r>
            <a:r>
              <a:rPr lang="pt-BR" sz="1800" dirty="0" smtClean="0"/>
              <a:t>tendo 5 estames e o gineceu é constituído </a:t>
            </a:r>
            <a:r>
              <a:rPr lang="pt-BR" sz="1800" dirty="0"/>
              <a:t>de um ovário </a:t>
            </a:r>
            <a:r>
              <a:rPr lang="pt-BR" sz="1800" dirty="0" smtClean="0"/>
              <a:t>súpero;</a:t>
            </a:r>
          </a:p>
          <a:p>
            <a:r>
              <a:rPr lang="pt-BR" sz="1800" dirty="0"/>
              <a:t>Apesar de possuir flores hermafroditas, existe um sistema de autoincompatibilidade, daí a fecundação cruzada ser mais </a:t>
            </a:r>
            <a:r>
              <a:rPr lang="pt-BR" sz="1800" dirty="0" smtClean="0"/>
              <a:t>comum; </a:t>
            </a:r>
          </a:p>
          <a:p>
            <a:r>
              <a:rPr lang="pt-BR" sz="1800" dirty="0" smtClean="0"/>
              <a:t>A </a:t>
            </a:r>
            <a:r>
              <a:rPr lang="pt-BR" sz="1800" dirty="0"/>
              <a:t>produção de sementes só tem interesse em programas de melhoramento genético.</a:t>
            </a:r>
          </a:p>
          <a:p>
            <a:endParaRPr lang="pt-BR" sz="2000" dirty="0" smtClean="0"/>
          </a:p>
          <a:p>
            <a:endParaRPr lang="pt-BR" sz="2000" dirty="0"/>
          </a:p>
        </p:txBody>
      </p:sp>
      <p:grpSp>
        <p:nvGrpSpPr>
          <p:cNvPr id="7" name="Grupo 6"/>
          <p:cNvGrpSpPr/>
          <p:nvPr/>
        </p:nvGrpSpPr>
        <p:grpSpPr>
          <a:xfrm>
            <a:off x="323528" y="3398617"/>
            <a:ext cx="8473270" cy="2046606"/>
            <a:chOff x="323528" y="3398617"/>
            <a:chExt cx="8473270" cy="2046606"/>
          </a:xfrm>
        </p:grpSpPr>
        <p:pic>
          <p:nvPicPr>
            <p:cNvPr id="15" name="Imagem 14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398618"/>
              <a:ext cx="5759450" cy="2046605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91" y="3398617"/>
              <a:ext cx="2728807" cy="2046605"/>
            </a:xfrm>
            <a:prstGeom prst="rect">
              <a:avLst/>
            </a:prstGeom>
          </p:spPr>
        </p:pic>
      </p:grpSp>
      <p:cxnSp>
        <p:nvCxnSpPr>
          <p:cNvPr id="6" name="Conector reto 5"/>
          <p:cNvCxnSpPr/>
          <p:nvPr/>
        </p:nvCxnSpPr>
        <p:spPr>
          <a:xfrm>
            <a:off x="6082978" y="3398618"/>
            <a:ext cx="0" cy="204660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/>
          <p:cNvGrpSpPr/>
          <p:nvPr/>
        </p:nvGrpSpPr>
        <p:grpSpPr>
          <a:xfrm>
            <a:off x="69371" y="5585352"/>
            <a:ext cx="9074629" cy="1300032"/>
            <a:chOff x="69371" y="5585352"/>
            <a:chExt cx="9074629" cy="1300032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336" y="5585352"/>
              <a:ext cx="1547664" cy="1300032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1" y="5616624"/>
              <a:ext cx="1259632" cy="1268760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039" y="5589240"/>
              <a:ext cx="1800122" cy="1273141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379" y="5585352"/>
              <a:ext cx="1653547" cy="1300032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555" y="5585352"/>
              <a:ext cx="1367141" cy="1300032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179" y="5589240"/>
              <a:ext cx="1858609" cy="1281942"/>
            </a:xfrm>
            <a:prstGeom prst="rect">
              <a:avLst/>
            </a:prstGeom>
          </p:spPr>
        </p:pic>
        <p:cxnSp>
          <p:nvCxnSpPr>
            <p:cNvPr id="22" name="Conector reto 21"/>
            <p:cNvCxnSpPr/>
            <p:nvPr/>
          </p:nvCxnSpPr>
          <p:spPr>
            <a:xfrm>
              <a:off x="69371" y="5589240"/>
              <a:ext cx="9074629" cy="0"/>
            </a:xfrm>
            <a:prstGeom prst="line">
              <a:avLst/>
            </a:prstGeom>
            <a:ln w="76200">
              <a:solidFill>
                <a:srgbClr val="C82A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79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nutricional*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t-BR" sz="2000" dirty="0" smtClean="0"/>
          </a:p>
          <a:p>
            <a:endParaRPr lang="pt-BR" sz="2000" dirty="0"/>
          </a:p>
        </p:txBody>
      </p:sp>
      <p:grpSp>
        <p:nvGrpSpPr>
          <p:cNvPr id="21" name="Grupo 20"/>
          <p:cNvGrpSpPr/>
          <p:nvPr/>
        </p:nvGrpSpPr>
        <p:grpSpPr>
          <a:xfrm>
            <a:off x="2627784" y="1340768"/>
            <a:ext cx="4041958" cy="5275168"/>
            <a:chOff x="379899" y="1412776"/>
            <a:chExt cx="4041958" cy="527516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99" y="1412776"/>
              <a:ext cx="4041958" cy="4536504"/>
            </a:xfrm>
            <a:prstGeom prst="rect">
              <a:avLst/>
            </a:prstGeom>
          </p:spPr>
        </p:pic>
        <p:sp>
          <p:nvSpPr>
            <p:cNvPr id="17" name="CaixaDeTexto 16"/>
            <p:cNvSpPr txBox="1"/>
            <p:nvPr/>
          </p:nvSpPr>
          <p:spPr>
            <a:xfrm>
              <a:off x="379899" y="5949280"/>
              <a:ext cx="4041958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*TACO – Tabela Brasileira de Composição dos Alimentos</a:t>
              </a:r>
            </a:p>
            <a:p>
              <a:r>
                <a:rPr lang="pt-BR" sz="1400" dirty="0" smtClean="0"/>
                <a:t>Porção: 100 g de batata-doce cozida</a:t>
              </a:r>
              <a:endParaRPr lang="pt-BR" sz="1400" dirty="0"/>
            </a:p>
          </p:txBody>
        </p:sp>
      </p:grpSp>
      <p:cxnSp>
        <p:nvCxnSpPr>
          <p:cNvPr id="20" name="Conector reto 19"/>
          <p:cNvCxnSpPr/>
          <p:nvPr/>
        </p:nvCxnSpPr>
        <p:spPr>
          <a:xfrm>
            <a:off x="2618274" y="5877272"/>
            <a:ext cx="40419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rmAutofit/>
      </a:bodyPr>
      <a:lstStyle>
        <a:defPPr>
          <a:defRPr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4375</Words>
  <Application>Microsoft Office PowerPoint</Application>
  <PresentationFormat>Apresentação na tela (4:3)</PresentationFormat>
  <Paragraphs>438</Paragraphs>
  <Slides>75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76" baseType="lpstr">
      <vt:lpstr>Tema do Office</vt:lpstr>
      <vt:lpstr>Cultura da batata-doce</vt:lpstr>
      <vt:lpstr> Classificação botânica e centro de origem  </vt:lpstr>
      <vt:lpstr> História e dispersão no mundo </vt:lpstr>
      <vt:lpstr> Dispersão da batata-doce no mundo </vt:lpstr>
      <vt:lpstr>Aspectos botânicos</vt:lpstr>
      <vt:lpstr>Aspectos botânicos</vt:lpstr>
      <vt:lpstr>Aspectos botânicos</vt:lpstr>
      <vt:lpstr>Aspectos botânicos</vt:lpstr>
      <vt:lpstr>Valor nutricional*</vt:lpstr>
      <vt:lpstr>Valor nutricional</vt:lpstr>
      <vt:lpstr>Apresentação do PowerPoint</vt:lpstr>
      <vt:lpstr>Batata-doce biofortificada</vt:lpstr>
      <vt:lpstr>Batata-doce biofortificada</vt:lpstr>
      <vt:lpstr>Batata-doce biofortificada</vt:lpstr>
      <vt:lpstr>Apresentação do PowerPoint</vt:lpstr>
      <vt:lpstr>Apresentação do PowerPoint</vt:lpstr>
      <vt:lpstr>Apresentação do PowerPoint</vt:lpstr>
      <vt:lpstr>Importância econômica mundial</vt:lpstr>
      <vt:lpstr>Importância econômica</vt:lpstr>
      <vt:lpstr>Importância econômica no Brasil</vt:lpstr>
      <vt:lpstr>Importância econômica no Brasil</vt:lpstr>
      <vt:lpstr>Importância econômica no Brasil</vt:lpstr>
      <vt:lpstr>Importância econômica no Brasil</vt:lpstr>
      <vt:lpstr>Importância econômica no Brasil</vt:lpstr>
      <vt:lpstr> Exigências de climáticas </vt:lpstr>
      <vt:lpstr> Exigências de edáficas </vt:lpstr>
      <vt:lpstr> Preparo do solo </vt:lpstr>
      <vt:lpstr> Preparo do solo </vt:lpstr>
      <vt:lpstr> Calagem </vt:lpstr>
      <vt:lpstr> Adubação </vt:lpstr>
      <vt:lpstr> Adubação </vt:lpstr>
      <vt:lpstr>Cultivares e suas características</vt:lpstr>
      <vt:lpstr>Grupos varietais de batata-doce</vt:lpstr>
      <vt:lpstr>Principais cultivares de batata-doce comercializadas em 2013 na CEAGESP/ETSP</vt:lpstr>
      <vt:lpstr>Características de cor da casca e da polpa de cultivares de batata-doce comercializadas no CEAGESP/ETSP em 2013 </vt:lpstr>
      <vt:lpstr> Propagação </vt:lpstr>
      <vt:lpstr>       Propagação   </vt:lpstr>
      <vt:lpstr>       Propagação   </vt:lpstr>
      <vt:lpstr>Propagação</vt:lpstr>
      <vt:lpstr>       Propagação   </vt:lpstr>
      <vt:lpstr>       Propagação   </vt:lpstr>
      <vt:lpstr>       Propagação   </vt:lpstr>
      <vt:lpstr>       Propagação   </vt:lpstr>
      <vt:lpstr>       Propagação   </vt:lpstr>
      <vt:lpstr>Épocas de plantio</vt:lpstr>
      <vt:lpstr>Técnicas de plantio* </vt:lpstr>
      <vt:lpstr>Apresentação do PowerPoint</vt:lpstr>
      <vt:lpstr>Técnicas de plantio</vt:lpstr>
      <vt:lpstr>Apresentação do PowerPoint</vt:lpstr>
      <vt:lpstr>Apresentação do PowerPoint</vt:lpstr>
      <vt:lpstr>Tratos culturais: Capinas</vt:lpstr>
      <vt:lpstr>Tratos culturais: Amontoa</vt:lpstr>
      <vt:lpstr>Tratos culturais: Irrigação</vt:lpstr>
      <vt:lpstr>Apresentação do PowerPoint</vt:lpstr>
      <vt:lpstr>Tratos culturais: Rotação de culturas</vt:lpstr>
      <vt:lpstr>Principais insetos-praga</vt:lpstr>
      <vt:lpstr>Principais insetos-praga Broca-da-raiz  </vt:lpstr>
      <vt:lpstr>Principais insetos-praga Broca-da-raiz  </vt:lpstr>
      <vt:lpstr>Principais insetos-praga Broca-do-coleto ou das ramas  </vt:lpstr>
      <vt:lpstr>Principais insetos-praga Broca-do-coleto ou das ramas  </vt:lpstr>
      <vt:lpstr> Principais doenças </vt:lpstr>
      <vt:lpstr>Principais doenças</vt:lpstr>
      <vt:lpstr>Colheita</vt:lpstr>
      <vt:lpstr>Colheita</vt:lpstr>
      <vt:lpstr>Colheita</vt:lpstr>
      <vt:lpstr>Colheita</vt:lpstr>
      <vt:lpstr>Lavagem</vt:lpstr>
      <vt:lpstr>Lavagem mecânica</vt:lpstr>
      <vt:lpstr>Embalagem</vt:lpstr>
      <vt:lpstr>Classificação</vt:lpstr>
      <vt:lpstr>Comercialização e consumo</vt:lpstr>
      <vt:lpstr>Apresentação do PowerPoint</vt:lpstr>
      <vt:lpstr>Comercialização</vt:lpstr>
      <vt:lpstr>Comercialização</vt:lpstr>
      <vt:lpstr>Custo de produção Região de Presidente Prudente, SP – Safra 2011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 da batata-doce</dc:title>
  <dc:creator>Microsoft</dc:creator>
  <cp:lastModifiedBy>Paulo</cp:lastModifiedBy>
  <cp:revision>91</cp:revision>
  <dcterms:created xsi:type="dcterms:W3CDTF">2016-10-24T17:09:50Z</dcterms:created>
  <dcterms:modified xsi:type="dcterms:W3CDTF">2016-10-26T15:29:45Z</dcterms:modified>
</cp:coreProperties>
</file>