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375" r:id="rId2"/>
    <p:sldId id="384" r:id="rId3"/>
    <p:sldId id="382" r:id="rId4"/>
    <p:sldId id="265" r:id="rId5"/>
    <p:sldId id="378" r:id="rId6"/>
    <p:sldId id="318" r:id="rId7"/>
    <p:sldId id="376" r:id="rId8"/>
    <p:sldId id="267" r:id="rId9"/>
    <p:sldId id="266" r:id="rId10"/>
    <p:sldId id="381" r:id="rId11"/>
    <p:sldId id="377" r:id="rId12"/>
    <p:sldId id="269" r:id="rId13"/>
    <p:sldId id="279" r:id="rId14"/>
    <p:sldId id="280" r:id="rId15"/>
    <p:sldId id="258" r:id="rId16"/>
    <p:sldId id="391" r:id="rId17"/>
    <p:sldId id="304" r:id="rId18"/>
    <p:sldId id="301" r:id="rId19"/>
    <p:sldId id="299" r:id="rId20"/>
    <p:sldId id="281" r:id="rId21"/>
    <p:sldId id="305" r:id="rId22"/>
    <p:sldId id="300" r:id="rId23"/>
    <p:sldId id="302" r:id="rId24"/>
    <p:sldId id="306" r:id="rId25"/>
    <p:sldId id="315" r:id="rId26"/>
    <p:sldId id="284" r:id="rId27"/>
    <p:sldId id="261" r:id="rId28"/>
    <p:sldId id="392" r:id="rId29"/>
    <p:sldId id="379" r:id="rId30"/>
    <p:sldId id="264" r:id="rId31"/>
    <p:sldId id="386" r:id="rId32"/>
    <p:sldId id="387" r:id="rId33"/>
    <p:sldId id="260" r:id="rId34"/>
    <p:sldId id="303" r:id="rId35"/>
    <p:sldId id="288" r:id="rId36"/>
    <p:sldId id="307" r:id="rId37"/>
    <p:sldId id="312" r:id="rId38"/>
    <p:sldId id="308" r:id="rId39"/>
    <p:sldId id="259" r:id="rId40"/>
    <p:sldId id="309" r:id="rId41"/>
    <p:sldId id="388" r:id="rId42"/>
    <p:sldId id="310" r:id="rId43"/>
    <p:sldId id="316" r:id="rId44"/>
    <p:sldId id="389" r:id="rId45"/>
    <p:sldId id="31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DF7"/>
    <a:srgbClr val="0432FF"/>
    <a:srgbClr val="F9FFEC"/>
    <a:srgbClr val="BBE0E3"/>
    <a:srgbClr val="009051"/>
    <a:srgbClr val="C1EC04"/>
    <a:srgbClr val="D7EC12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0"/>
    <p:restoredTop sz="86335"/>
  </p:normalViewPr>
  <p:slideViewPr>
    <p:cSldViewPr snapToGrid="0" snapToObjects="1">
      <p:cViewPr varScale="1">
        <p:scale>
          <a:sx n="95" d="100"/>
          <a:sy n="95" d="100"/>
        </p:scale>
        <p:origin x="148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FDAAD-E927-2743-9248-A95DA6D4F78D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CEBB-7D4A-B649-BB20-8B4CF3E0664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973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2B974-2FF2-7741-87CF-2D1B89FA540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3563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4443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180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>
            <a:extLst>
              <a:ext uri="{FF2B5EF4-FFF2-40B4-BE49-F238E27FC236}">
                <a16:creationId xmlns:a16="http://schemas.microsoft.com/office/drawing/2014/main" id="{B8059ED5-C43C-3B4A-9198-6A94BF285A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>
            <a:extLst>
              <a:ext uri="{FF2B5EF4-FFF2-40B4-BE49-F238E27FC236}">
                <a16:creationId xmlns:a16="http://schemas.microsoft.com/office/drawing/2014/main" id="{57A1DB71-B322-8540-A91B-313D95FD5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0419" name="Slide Number Placeholder 3">
            <a:extLst>
              <a:ext uri="{FF2B5EF4-FFF2-40B4-BE49-F238E27FC236}">
                <a16:creationId xmlns:a16="http://schemas.microsoft.com/office/drawing/2014/main" id="{0E453AFE-97D4-444B-AF88-814C3D0188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8BC812-05F8-3B43-AA05-8A4DE10608E4}" type="slidenum">
              <a:rPr lang="pt-BR" altLang="en-US"/>
              <a:pPr/>
              <a:t>18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404157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604098C0-EEE5-EC43-B611-B908250902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E3A9D379-FF47-BB45-8607-ED46B74FD9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93D142B7-6374-FA48-99DB-54C2F92972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D361DD-BC2B-AE43-AC04-6DDE848B4D4F}" type="slidenum">
              <a:rPr lang="pt-BR" altLang="en-US"/>
              <a:pPr/>
              <a:t>20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478580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2688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4250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2932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>
            <a:extLst>
              <a:ext uri="{FF2B5EF4-FFF2-40B4-BE49-F238E27FC236}">
                <a16:creationId xmlns:a16="http://schemas.microsoft.com/office/drawing/2014/main" id="{FA1F07BD-D33E-204D-B5CE-019B954C9E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>
            <a:extLst>
              <a:ext uri="{FF2B5EF4-FFF2-40B4-BE49-F238E27FC236}">
                <a16:creationId xmlns:a16="http://schemas.microsoft.com/office/drawing/2014/main" id="{77E8BBEE-09A6-824D-878D-15FF307367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2467" name="Slide Number Placeholder 3">
            <a:extLst>
              <a:ext uri="{FF2B5EF4-FFF2-40B4-BE49-F238E27FC236}">
                <a16:creationId xmlns:a16="http://schemas.microsoft.com/office/drawing/2014/main" id="{A214EDEF-60EA-5846-9F83-11E74878BB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D7AC9D7-FFFC-C143-8D9B-805CD8D32CE3}" type="slidenum">
              <a:rPr lang="pt-BR" altLang="en-US"/>
              <a:pPr/>
              <a:t>30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3795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1655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87A31C65-01DE-6540-A12A-BDC9F3E4AB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BEAF9A76-8460-0148-BD29-CCF582F57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3491" name="Slide Number Placeholder 3">
            <a:extLst>
              <a:ext uri="{FF2B5EF4-FFF2-40B4-BE49-F238E27FC236}">
                <a16:creationId xmlns:a16="http://schemas.microsoft.com/office/drawing/2014/main" id="{3941D525-1991-E946-B702-E443F68C5C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CCF1AC-B374-D54F-8DA6-3421BF72E355}" type="slidenum">
              <a:rPr lang="pt-BR" altLang="en-US"/>
              <a:pPr/>
              <a:t>39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53127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52787D88-95D0-E047-BD18-C7A28321B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AA2A69E8-A127-6F4A-B2B7-CFD3126C2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72E9D036-CAC0-0E43-8675-DB6E7E44BA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D768F6-A805-2149-963C-3E40BA27654B}" type="slidenum">
              <a:rPr lang="pt-BR" altLang="en-US"/>
              <a:pPr/>
              <a:t>2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369223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>
            <a:extLst>
              <a:ext uri="{FF2B5EF4-FFF2-40B4-BE49-F238E27FC236}">
                <a16:creationId xmlns:a16="http://schemas.microsoft.com/office/drawing/2014/main" id="{ABF3117F-D8FF-7B45-968D-787A17D963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>
            <a:extLst>
              <a:ext uri="{FF2B5EF4-FFF2-40B4-BE49-F238E27FC236}">
                <a16:creationId xmlns:a16="http://schemas.microsoft.com/office/drawing/2014/main" id="{997F7F5A-94A4-4548-A8C4-8DE3150E0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4515" name="Slide Number Placeholder 3">
            <a:extLst>
              <a:ext uri="{FF2B5EF4-FFF2-40B4-BE49-F238E27FC236}">
                <a16:creationId xmlns:a16="http://schemas.microsoft.com/office/drawing/2014/main" id="{5E3213E3-31D4-ED4D-9493-C6237DBB1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912650D-6BD5-C24D-A2DF-591236BB2955}" type="slidenum">
              <a:rPr lang="pt-BR" altLang="en-US"/>
              <a:pPr/>
              <a:t>40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1874202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F4339575-3B58-5947-959B-E4B78D8570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6ED01A75-4E8F-0641-910D-91FA96A01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0B7D2443-C512-1147-91A7-5C41D5CFF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6F1D12-535F-1E45-AFC6-40619E241075}" type="slidenum">
              <a:rPr lang="pt-BR" altLang="en-US"/>
              <a:pPr/>
              <a:t>41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996024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>
            <a:extLst>
              <a:ext uri="{FF2B5EF4-FFF2-40B4-BE49-F238E27FC236}">
                <a16:creationId xmlns:a16="http://schemas.microsoft.com/office/drawing/2014/main" id="{53AD73C4-9C8E-7146-AC4E-4FEF68262E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3FCF1397-F97C-9343-A91D-D17AC075A8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D1A23721-A497-F84F-BEFC-B8660F1659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B7ED61-72CE-9047-9687-A32A36673E95}" type="slidenum">
              <a:rPr lang="pt-BR" altLang="en-US"/>
              <a:pPr/>
              <a:t>42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998145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0FE3A172-54AA-7846-886F-ADB131261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59B41BC5-BA7B-5542-83EC-6FD736DDA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67587" name="Slide Number Placeholder 3">
            <a:extLst>
              <a:ext uri="{FF2B5EF4-FFF2-40B4-BE49-F238E27FC236}">
                <a16:creationId xmlns:a16="http://schemas.microsoft.com/office/drawing/2014/main" id="{EEFDB9CA-E718-A041-AF2B-46D5EDB1C4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67DA23-7D75-DD4E-8E02-0636BAE54DAF}" type="slidenum">
              <a:rPr lang="pt-BR" altLang="en-US"/>
              <a:pPr/>
              <a:t>43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957659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6A7A1E36-6171-754D-9DD5-B8A7E91CE0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BF242ABF-AF0F-D341-BC11-F369B464DD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0474C9AC-6553-ED48-B9EB-B3B69B06B7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2DB97A-FCFB-3843-BA69-D76D0900B478}" type="slidenum">
              <a:rPr lang="pt-BR" altLang="en-US"/>
              <a:pPr/>
              <a:t>44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20196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92B974-2FF2-7741-87CF-2D1B89FA5408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906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582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6072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9201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3389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5076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056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8DCEBB-7D4A-B649-BB20-8B4CF3E0664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878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2ED5E-EB9D-2343-9383-87B9C5755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F147F6-34C3-8840-9EE2-9546E1D0AC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FC4B3-A323-7241-86E1-B90059118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5EDFE-D620-8346-9AB0-FEF9D649C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2C833-4A66-AE4B-A678-194A2336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995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8087-5E0D-6F42-8DBC-8E6CCD03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32FF4C-60F4-084C-A349-DE079CC80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1BCC3-4E61-0441-A766-02A77C15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CBE53-8B84-9A45-8963-EB975A938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5A2B2-D7FA-334C-9A67-110BF25E6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60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83DCCE-FD19-474A-BEEE-E137501D90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BAD3F-63FA-4A4E-87A0-D2CEECC78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1DF8C-F13A-3845-A199-187F87313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BF7B4-FD6C-1E43-A9F0-FE8CF89F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66890-7596-E546-8433-F6409294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615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E9EC1-6DE0-4C49-B58B-D224D10EB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28E82-A6E5-7746-8B46-F040DFB4E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218F0-35B4-A440-B3CF-C0A1F97C2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B2C64-5A87-5B4E-BF49-E6310A059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81658-4A04-764C-B25B-D11575E9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8706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4FB3B-829A-CE4A-AF65-3EBF80BF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08C310-19EC-AB42-95DD-9F5BD8A94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03663-E312-7940-A964-F653168C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FD897-06B5-A241-B008-F42AED42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ADC88-B4E1-074F-A7BD-A59D3EC0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71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50D0C-6681-1849-9E82-3FD9FED6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C2202-7E21-0445-9DD0-74F261F63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F6483-7A51-074B-A08A-D8D57AC349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0D954-CB3B-1040-9345-BD4328CA1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16725-1E5F-4543-BE4F-908D73E5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28949-096A-7847-8D89-B00AE4FE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6887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944B-573B-CA4E-97B4-F2A0F9812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D562D-C171-BC47-9F2D-31CC562E7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0E156-24B4-5A4C-B88E-780FE3ECA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58507-9373-104A-BDF3-3D7913B31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0E384-4C9A-D341-AD1C-949B23A62E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768234-93CD-E44C-90F6-EBF531B02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192BFE-0A2C-6F4A-96ED-6B9273194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D09AEC-9971-0D47-A38E-17FB184A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52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F9400-BB45-374D-82CE-A27E513B9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FC29F-0A2E-7141-A142-4E9E938A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09D2C8-90F7-AD4E-8DB5-88BB73B38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A1CC62-9399-CC4B-94F6-CB3E69A3C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062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382C1B-4D1A-E742-BF2A-7903FBC7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C13247-BAC3-904E-A4CA-FFFBE92A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23239-1CFE-DF46-85CE-E6BB47C35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0036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84FA5-4FA8-314D-BBF5-BC8CD953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68ED9-7524-EB46-82AE-B9FBA96A5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D3F7B4-7B85-564D-A70F-5B2AC6375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B7095-7FB2-E14F-9C52-6802873F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3C376-01CA-A646-B811-67025CB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ADA85-62A3-AC43-AB1F-87CEC961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20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FAFE1-43E3-E644-96EA-11C9E6E1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9938CF-5909-A04F-92A3-03A5125A61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BD9D7-F1D1-1F4E-8B8C-F34DE36FA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B0B2E-F577-D54F-93E5-600A6D8A0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D5A9A-31DA-FF47-9E5D-B7249E4F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58FEA-740C-C54D-95A4-A2002B366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370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2ED555-A576-5D45-B2C0-E1A96222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BF776E-5C17-DE48-A746-F10AFFC08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AB6F-F915-9548-919E-68F010597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A776F-4276-814E-8E66-9BD8E575F510}" type="datetimeFigureOut">
              <a:rPr lang="pt-BR" smtClean="0"/>
              <a:t>01/08/2020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CBA39-888E-1B42-A4AC-65F8A901C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18AF5-C091-074E-9525-FC7F1DFF88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CE62E-C7CD-3F41-AD1E-5619FB0EDBA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93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vicent@usp.b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png"/><Relationship Id="rId9" Type="http://schemas.openxmlformats.org/officeDocument/2006/relationships/image" Target="../media/image4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hyperlink" Target="mailto:bevicent@usp.br" TargetMode="External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2.jpeg"/><Relationship Id="rId9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tiff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t.wikipedia.org/wiki/Azul_de_metileno" TargetMode="External"/><Relationship Id="rId5" Type="http://schemas.openxmlformats.org/officeDocument/2006/relationships/hyperlink" Target="https://pt.wikipedia.org/w/index.php?title=%C3%81lcool-%C3%A1cido&amp;action=edit&amp;redlink=1" TargetMode="External"/><Relationship Id="rId4" Type="http://schemas.openxmlformats.org/officeDocument/2006/relationships/hyperlink" Target="https://pt.wikipedia.org/wiki/Carbolfucsin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tif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classic.stmarysschool.org/FETC_WEB/comm_organ/cole/websites/cellpages/blanton_smith/site%20images/Ecoli_flagella_em.jpg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tiff"/><Relationship Id="rId7" Type="http://schemas.openxmlformats.org/officeDocument/2006/relationships/image" Target="../media/image87.jpeg"/><Relationship Id="rId12" Type="http://schemas.openxmlformats.org/officeDocument/2006/relationships/image" Target="../media/image9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humanillnesses.com/original/images/hdc_0001_0003_0_img0264.jpg" TargetMode="External"/><Relationship Id="rId11" Type="http://schemas.openxmlformats.org/officeDocument/2006/relationships/hyperlink" Target="http://images.google.com.br/imgres?imgurl=http://textbookofbacteriology.net/C.diff.spores.gif&amp;imgrefurl=http://textbookofbacteriology.net/clostridia.html&amp;h=189&amp;w=288&amp;sz=18&amp;hl=pt-BR&amp;start=2&amp;tbnid=xhYX72asJBeQQM:&amp;tbnh=75&amp;tbnw=115&amp;prev=/images%3Fq%3DClostridium%2Bdifficile%26svnum%3D10%26hl%3Dpt-BR%26lr%3D%26sa%3DN" TargetMode="External"/><Relationship Id="rId5" Type="http://schemas.openxmlformats.org/officeDocument/2006/relationships/image" Target="../media/image86.tiff"/><Relationship Id="rId10" Type="http://schemas.openxmlformats.org/officeDocument/2006/relationships/image" Target="../media/image89.jpeg"/><Relationship Id="rId4" Type="http://schemas.openxmlformats.org/officeDocument/2006/relationships/image" Target="../media/image85.tiff"/><Relationship Id="rId9" Type="http://schemas.openxmlformats.org/officeDocument/2006/relationships/hyperlink" Target="http://www.bmb.leeds.ac.uk/mbiology/ug/ugteach/icu8/images/skin/spore.jpg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hyperlink" Target="http://microbewiki.kenyon.edu/index.php/Image:Filament.jpg" TargetMode="External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ucmp.berkeley.edu/bacteria/bacteria.html" TargetMode="External"/><Relationship Id="rId7" Type="http://schemas.openxmlformats.org/officeDocument/2006/relationships/hyperlink" Target="http://www.ucmp.berkeley.edu/archaea/archaea.htm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://www.ucmp.berkeley.edu/alllife/eukaryota.html" TargetMode="External"/><Relationship Id="rId10" Type="http://schemas.openxmlformats.org/officeDocument/2006/relationships/image" Target="../media/image17.tiff"/><Relationship Id="rId4" Type="http://schemas.openxmlformats.org/officeDocument/2006/relationships/image" Target="../media/image13.png"/><Relationship Id="rId9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tiff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f"/><Relationship Id="rId5" Type="http://schemas.openxmlformats.org/officeDocument/2006/relationships/image" Target="../media/image31.tiff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62EEF378-740A-5541-B20B-03E6F8A4BEF0}"/>
              </a:ext>
            </a:extLst>
          </p:cNvPr>
          <p:cNvSpPr txBox="1"/>
          <p:nvPr/>
        </p:nvSpPr>
        <p:spPr>
          <a:xfrm>
            <a:off x="130982" y="5378667"/>
            <a:ext cx="2390092" cy="10389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 algn="ctr"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Profa. Elisabete Vicente</a:t>
            </a:r>
          </a:p>
          <a:p>
            <a:pPr algn="ctr"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Dep. Microbiologia </a:t>
            </a:r>
            <a:r>
              <a:rPr lang="pt-BR" sz="16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ICB</a:t>
            </a:r>
            <a:r>
              <a:rPr lang="pt-BR" sz="16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/USP</a:t>
            </a:r>
          </a:p>
          <a:p>
            <a:pPr algn="ctr"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6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bevicent@usp.br</a:t>
            </a:r>
          </a:p>
        </p:txBody>
      </p:sp>
      <p:pic>
        <p:nvPicPr>
          <p:cNvPr id="13314" name="Picture 5">
            <a:extLst>
              <a:ext uri="{FF2B5EF4-FFF2-40B4-BE49-F238E27FC236}">
                <a16:creationId xmlns:a16="http://schemas.microsoft.com/office/drawing/2014/main" id="{E3EDD15F-49DF-3446-81E3-EA807A32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" y="2863959"/>
            <a:ext cx="2523612" cy="251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age1image19835664.jpg" descr="page1image19835664.jpg">
            <a:extLst>
              <a:ext uri="{FF2B5EF4-FFF2-40B4-BE49-F238E27FC236}">
                <a16:creationId xmlns:a16="http://schemas.microsoft.com/office/drawing/2014/main" id="{1041DC93-7832-FA40-B8BA-752124CA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2" y="58483"/>
            <a:ext cx="2523612" cy="16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9945DEA6-617D-7C40-92BE-384CC397811C}"/>
              </a:ext>
            </a:extLst>
          </p:cNvPr>
          <p:cNvSpPr txBox="1">
            <a:spLocks/>
          </p:cNvSpPr>
          <p:nvPr/>
        </p:nvSpPr>
        <p:spPr>
          <a:xfrm>
            <a:off x="130982" y="2053045"/>
            <a:ext cx="1843088" cy="27622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600" b="1" dirty="0"/>
              <a:t>Instituto de Ciências Biomédicas USP</a:t>
            </a:r>
          </a:p>
        </p:txBody>
      </p:sp>
      <p:pic>
        <p:nvPicPr>
          <p:cNvPr id="13317" name="Recorded Sound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508DAD03-0697-F94C-9CE0-369FF3768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13" y="5210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D515A97-0FC4-744D-B649-7916FF9BE6E0}"/>
              </a:ext>
            </a:extLst>
          </p:cNvPr>
          <p:cNvSpPr txBox="1"/>
          <p:nvPr/>
        </p:nvSpPr>
        <p:spPr>
          <a:xfrm>
            <a:off x="3035902" y="1862657"/>
            <a:ext cx="8622698" cy="4893647"/>
          </a:xfrm>
          <a:prstGeom prst="rect">
            <a:avLst/>
          </a:prstGeom>
          <a:solidFill>
            <a:srgbClr val="FFF7C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endParaRPr lang="pt-BR" sz="800" b="1" dirty="0">
              <a:latin typeface="Helvetica" pitchFamily="2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pt-BR" sz="1600" b="1" dirty="0">
                <a:latin typeface="Helvetica" pitchFamily="2" charset="0"/>
              </a:rPr>
              <a:t>Introdução: 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  - Os três domínios da vida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  - Bactérias do bem e bactérias ruins </a:t>
            </a:r>
          </a:p>
          <a:p>
            <a:pPr marL="342900" indent="-342900">
              <a:buFontTx/>
              <a:buAutoNum type="arabicPeriod"/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2. Por que é importante o conhecimento da Morfologia </a:t>
            </a:r>
            <a:r>
              <a:rPr lang="pt-BR" sz="1600" b="1" u="sng" dirty="0">
                <a:latin typeface="Helvetica" pitchFamily="2" charset="0"/>
              </a:rPr>
              <a:t>e</a:t>
            </a:r>
            <a:r>
              <a:rPr lang="pt-BR" sz="1600" b="1" dirty="0">
                <a:latin typeface="Helvetica" pitchFamily="2" charset="0"/>
              </a:rPr>
              <a:t> das Estruturas bacterianas?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3. Morfologia bacteriana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 3.1. Morfologia macroscópica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 3.2. Morfologia microscópica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4. Estruturas bacterianas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4.1. Membrana citoplasmática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</a:t>
            </a: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4.2. Parede celular bacteriana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    4.3. Demais estruturas bacterianas </a:t>
            </a:r>
          </a:p>
          <a:p>
            <a:pPr>
              <a:defRPr/>
            </a:pPr>
            <a:endParaRPr lang="pt-BR" sz="1600" b="1" dirty="0">
              <a:latin typeface="Helvetica" pitchFamily="2" charset="0"/>
            </a:endParaRPr>
          </a:p>
          <a:p>
            <a:pPr>
              <a:defRPr/>
            </a:pPr>
            <a:r>
              <a:rPr lang="pt-BR" sz="1600" b="1" dirty="0">
                <a:latin typeface="Helvetica" pitchFamily="2" charset="0"/>
              </a:rPr>
              <a:t>5. Questões </a:t>
            </a:r>
          </a:p>
        </p:txBody>
      </p:sp>
      <p:sp>
        <p:nvSpPr>
          <p:cNvPr id="13319" name="TextBox 12">
            <a:extLst>
              <a:ext uri="{FF2B5EF4-FFF2-40B4-BE49-F238E27FC236}">
                <a16:creationId xmlns:a16="http://schemas.microsoft.com/office/drawing/2014/main" id="{1A902626-509C-7549-A81E-8A9A231B7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5902" y="1334208"/>
            <a:ext cx="5689600" cy="460375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2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91EDC7-9426-D44D-9BB5-679F36BBC736}"/>
              </a:ext>
            </a:extLst>
          </p:cNvPr>
          <p:cNvSpPr/>
          <p:nvPr/>
        </p:nvSpPr>
        <p:spPr>
          <a:xfrm>
            <a:off x="3253595" y="101696"/>
            <a:ext cx="177003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14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1400" b="1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727AAF4-2730-484C-8A95-2F56B4E6E1A4}"/>
              </a:ext>
            </a:extLst>
          </p:cNvPr>
          <p:cNvSpPr/>
          <p:nvPr/>
        </p:nvSpPr>
        <p:spPr>
          <a:xfrm>
            <a:off x="5320766" y="248765"/>
            <a:ext cx="3168650" cy="530225"/>
          </a:xfrm>
          <a:prstGeom prst="ellipse">
            <a:avLst/>
          </a:prstGeom>
          <a:solidFill>
            <a:srgbClr val="BBE0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22" name="Rectangle 14">
            <a:extLst>
              <a:ext uri="{FF2B5EF4-FFF2-40B4-BE49-F238E27FC236}">
                <a16:creationId xmlns:a16="http://schemas.microsoft.com/office/drawing/2014/main" id="{7FA879E0-BD3A-A248-8AA2-AAED4C166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437" y="328933"/>
            <a:ext cx="1454150" cy="369887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>
                <a:solidFill>
                  <a:srgbClr val="0432FF"/>
                </a:solidFill>
                <a:sym typeface="Wingdings" pitchFamily="2" charset="2"/>
              </a:rPr>
              <a:t>Bem vindos,</a:t>
            </a:r>
            <a:endParaRPr lang="pt-BR" altLang="en-US" sz="1800"/>
          </a:p>
        </p:txBody>
      </p:sp>
    </p:spTree>
    <p:extLst>
      <p:ext uri="{BB962C8B-B14F-4D97-AF65-F5344CB8AC3E}">
        <p14:creationId xmlns:p14="http://schemas.microsoft.com/office/powerpoint/2010/main" val="201420502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2">
            <a:extLst>
              <a:ext uri="{FF2B5EF4-FFF2-40B4-BE49-F238E27FC236}">
                <a16:creationId xmlns:a16="http://schemas.microsoft.com/office/drawing/2014/main" id="{E0630C82-94A3-7749-8B9A-6775DF141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279775"/>
            <a:ext cx="3960813" cy="366713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solidFill>
                  <a:schemeClr val="bg1"/>
                </a:solidFill>
              </a:rPr>
              <a:t>3.2. Morfologia Microscópica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0C3F4F-F49A-FD41-90A5-CF5F648BE37D}"/>
              </a:ext>
            </a:extLst>
          </p:cNvPr>
          <p:cNvSpPr/>
          <p:nvPr/>
        </p:nvSpPr>
        <p:spPr>
          <a:xfrm>
            <a:off x="381000" y="2477295"/>
            <a:ext cx="2686050" cy="4008437"/>
          </a:xfrm>
          <a:prstGeom prst="rect">
            <a:avLst/>
          </a:prstGeom>
          <a:solidFill>
            <a:srgbClr val="F8D2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2532" name="Picture 4" descr="img_monera5">
            <a:extLst>
              <a:ext uri="{FF2B5EF4-FFF2-40B4-BE49-F238E27FC236}">
                <a16:creationId xmlns:a16="http://schemas.microsoft.com/office/drawing/2014/main" id="{6C2AD151-D65A-5A49-A1FC-AD6323FA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0" t="84697" r="-2"/>
          <a:stretch>
            <a:fillRect/>
          </a:stretch>
        </p:blipFill>
        <p:spPr bwMode="auto">
          <a:xfrm>
            <a:off x="698501" y="2938463"/>
            <a:ext cx="22669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238038E1-A184-A749-87FF-083949BF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5" t="42053" r="11971" b="28944"/>
          <a:stretch>
            <a:fillRect/>
          </a:stretch>
        </p:blipFill>
        <p:spPr bwMode="auto">
          <a:xfrm rot="15573138">
            <a:off x="1328327" y="3824084"/>
            <a:ext cx="925513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 descr="img_monera5">
            <a:extLst>
              <a:ext uri="{FF2B5EF4-FFF2-40B4-BE49-F238E27FC236}">
                <a16:creationId xmlns:a16="http://schemas.microsoft.com/office/drawing/2014/main" id="{870CAA05-2CC6-664E-85EA-97A57EA5F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2" t="84344" r="25829" b="5286"/>
          <a:stretch>
            <a:fillRect/>
          </a:stretch>
        </p:blipFill>
        <p:spPr bwMode="auto">
          <a:xfrm>
            <a:off x="621504" y="5485606"/>
            <a:ext cx="2157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35">
            <a:extLst>
              <a:ext uri="{FF2B5EF4-FFF2-40B4-BE49-F238E27FC236}">
                <a16:creationId xmlns:a16="http://schemas.microsoft.com/office/drawing/2014/main" id="{6A8A2FAF-DC43-384F-90C7-FAB4898F5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299" y="6072764"/>
            <a:ext cx="1393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dirty="0"/>
              <a:t>estreptobacilos</a:t>
            </a:r>
            <a:r>
              <a:rPr lang="pt-BR" altLang="en-US" sz="1800" dirty="0"/>
              <a:t> </a:t>
            </a:r>
          </a:p>
        </p:txBody>
      </p:sp>
      <p:sp>
        <p:nvSpPr>
          <p:cNvPr id="22536" name="TextBox 36">
            <a:extLst>
              <a:ext uri="{FF2B5EF4-FFF2-40B4-BE49-F238E27FC236}">
                <a16:creationId xmlns:a16="http://schemas.microsoft.com/office/drawing/2014/main" id="{7D1BD2FD-50E2-1348-800B-1E75F4577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699" y="2509267"/>
            <a:ext cx="1393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1400" dirty="0"/>
              <a:t>bacilos</a:t>
            </a:r>
            <a:r>
              <a:rPr lang="pt-BR" altLang="en-US" sz="1800" dirty="0"/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41B821-0321-BD4A-AFE8-E6A009DB30DC}"/>
              </a:ext>
            </a:extLst>
          </p:cNvPr>
          <p:cNvSpPr/>
          <p:nvPr/>
        </p:nvSpPr>
        <p:spPr>
          <a:xfrm>
            <a:off x="349249" y="846139"/>
            <a:ext cx="10294939" cy="14165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22538" name="Picture 4" descr="img_monera5">
            <a:extLst>
              <a:ext uri="{FF2B5EF4-FFF2-40B4-BE49-F238E27FC236}">
                <a16:creationId xmlns:a16="http://schemas.microsoft.com/office/drawing/2014/main" id="{66D359B8-F607-B940-BA52-346BA4CC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829" r="65639" b="75076"/>
          <a:stretch>
            <a:fillRect/>
          </a:stretch>
        </p:blipFill>
        <p:spPr bwMode="auto">
          <a:xfrm>
            <a:off x="667544" y="888581"/>
            <a:ext cx="2088942" cy="127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4" descr="img_monera5">
            <a:extLst>
              <a:ext uri="{FF2B5EF4-FFF2-40B4-BE49-F238E27FC236}">
                <a16:creationId xmlns:a16="http://schemas.microsoft.com/office/drawing/2014/main" id="{25F5D251-AFC6-FC4E-9102-439B8C186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28688" r="65639" b="43451"/>
          <a:stretch>
            <a:fillRect/>
          </a:stretch>
        </p:blipFill>
        <p:spPr bwMode="auto">
          <a:xfrm>
            <a:off x="3484561" y="943787"/>
            <a:ext cx="1756966" cy="1243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4" descr="img_monera5">
            <a:extLst>
              <a:ext uri="{FF2B5EF4-FFF2-40B4-BE49-F238E27FC236}">
                <a16:creationId xmlns:a16="http://schemas.microsoft.com/office/drawing/2014/main" id="{BE18962B-E7DB-7F4C-B070-357C2C93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 t="46729" r="32533" b="30020"/>
          <a:stretch>
            <a:fillRect/>
          </a:stretch>
        </p:blipFill>
        <p:spPr bwMode="auto">
          <a:xfrm>
            <a:off x="5721350" y="937418"/>
            <a:ext cx="2084871" cy="1230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4" descr="img_monera5">
            <a:extLst>
              <a:ext uri="{FF2B5EF4-FFF2-40B4-BE49-F238E27FC236}">
                <a16:creationId xmlns:a16="http://schemas.microsoft.com/office/drawing/2014/main" id="{65C500D8-2E29-6C4D-A7F2-725B4097A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7" t="16566" r="32533" b="56728"/>
          <a:stretch>
            <a:fillRect/>
          </a:stretch>
        </p:blipFill>
        <p:spPr bwMode="auto">
          <a:xfrm>
            <a:off x="8486775" y="954598"/>
            <a:ext cx="1885950" cy="128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786AD98-987F-4E48-A110-7BFE33754729}"/>
              </a:ext>
            </a:extLst>
          </p:cNvPr>
          <p:cNvSpPr/>
          <p:nvPr/>
        </p:nvSpPr>
        <p:spPr>
          <a:xfrm>
            <a:off x="3693199" y="2514620"/>
            <a:ext cx="8220895" cy="40962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543" name="Rectangle 43">
            <a:extLst>
              <a:ext uri="{FF2B5EF4-FFF2-40B4-BE49-F238E27FC236}">
                <a16:creationId xmlns:a16="http://schemas.microsoft.com/office/drawing/2014/main" id="{9AAE92E0-D585-1F45-AA3A-53E19C2F0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0410" y="2616708"/>
            <a:ext cx="2102428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 dirty="0">
                <a:solidFill>
                  <a:srgbClr val="000000"/>
                </a:solidFill>
                <a:latin typeface="Raleway"/>
              </a:rPr>
              <a:t>Bactérias Espiraladas</a:t>
            </a:r>
            <a:endParaRPr lang="pt-BR" altLang="en-US" sz="1200" dirty="0"/>
          </a:p>
        </p:txBody>
      </p:sp>
      <p:sp>
        <p:nvSpPr>
          <p:cNvPr id="22550" name="Rectangle 51">
            <a:extLst>
              <a:ext uri="{FF2B5EF4-FFF2-40B4-BE49-F238E27FC236}">
                <a16:creationId xmlns:a16="http://schemas.microsoft.com/office/drawing/2014/main" id="{18AE24E5-F715-8042-98C6-DFB06AC09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4016" y="4681992"/>
            <a:ext cx="3800109" cy="1615827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34012E5-FEF9-6F44-A60A-7EB07F62308C}"/>
              </a:ext>
            </a:extLst>
          </p:cNvPr>
          <p:cNvSpPr/>
          <p:nvPr/>
        </p:nvSpPr>
        <p:spPr>
          <a:xfrm>
            <a:off x="274198" y="-4158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9" name="Rectangle 51">
            <a:extLst>
              <a:ext uri="{FF2B5EF4-FFF2-40B4-BE49-F238E27FC236}">
                <a16:creationId xmlns:a16="http://schemas.microsoft.com/office/drawing/2014/main" id="{70676173-153B-FA48-8947-57870CB4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9591" y="2988797"/>
            <a:ext cx="7609067" cy="149271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i="1" dirty="0">
                <a:solidFill>
                  <a:srgbClr val="000000"/>
                </a:solidFill>
                <a:latin typeface="inherit"/>
              </a:rPr>
              <a:t> </a:t>
            </a: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</p:txBody>
      </p:sp>
      <p:sp>
        <p:nvSpPr>
          <p:cNvPr id="30" name="Rectangle 51">
            <a:extLst>
              <a:ext uri="{FF2B5EF4-FFF2-40B4-BE49-F238E27FC236}">
                <a16:creationId xmlns:a16="http://schemas.microsoft.com/office/drawing/2014/main" id="{A7A22B39-0DC4-9C40-ADA1-385EFF8B4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238" y="3126760"/>
            <a:ext cx="1706711" cy="1277273"/>
          </a:xfrm>
          <a:prstGeom prst="rect">
            <a:avLst/>
          </a:prstGeom>
          <a:solidFill>
            <a:srgbClr val="E9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b="1" dirty="0">
                <a:solidFill>
                  <a:srgbClr val="000000"/>
                </a:solidFill>
                <a:latin typeface="inherit"/>
              </a:rPr>
              <a:t>Espiroquetas</a:t>
            </a:r>
            <a:r>
              <a:rPr lang="pt-BR" altLang="en-US" sz="1100" dirty="0">
                <a:solidFill>
                  <a:srgbClr val="000000"/>
                </a:solidFill>
                <a:latin typeface="inherit"/>
              </a:rPr>
              <a:t>: forma de espiral flexíveis e locomoção por contrações citoplasmáticas e rotações, como: </a:t>
            </a: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Treponema, Lepstospira,</a:t>
            </a:r>
            <a:r>
              <a:rPr lang="pt-BR" altLang="en-US" sz="1100" dirty="0">
                <a:solidFill>
                  <a:srgbClr val="000000"/>
                </a:solidFill>
                <a:latin typeface="inherit"/>
              </a:rPr>
              <a:t> </a:t>
            </a: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Leptospira</a:t>
            </a:r>
          </a:p>
        </p:txBody>
      </p:sp>
      <p:pic>
        <p:nvPicPr>
          <p:cNvPr id="31" name="Picture 11">
            <a:extLst>
              <a:ext uri="{FF2B5EF4-FFF2-40B4-BE49-F238E27FC236}">
                <a16:creationId xmlns:a16="http://schemas.microsoft.com/office/drawing/2014/main" id="{36C7340F-07DA-1641-AB2A-C9BAD642B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28" y="3231370"/>
            <a:ext cx="964586" cy="93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1C19610-2041-FC49-A41E-FDCB38557ECD}"/>
              </a:ext>
            </a:extLst>
          </p:cNvPr>
          <p:cNvSpPr/>
          <p:nvPr/>
        </p:nvSpPr>
        <p:spPr>
          <a:xfrm>
            <a:off x="9365763" y="4141470"/>
            <a:ext cx="1380026" cy="261610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100" i="1" dirty="0">
                <a:solidFill>
                  <a:schemeClr val="bg1"/>
                </a:solidFill>
                <a:latin typeface="inherit"/>
              </a:rPr>
              <a:t>Borrelia burgdorferi </a:t>
            </a:r>
          </a:p>
        </p:txBody>
      </p:sp>
      <p:pic>
        <p:nvPicPr>
          <p:cNvPr id="33" name="Picture 9">
            <a:extLst>
              <a:ext uri="{FF2B5EF4-FFF2-40B4-BE49-F238E27FC236}">
                <a16:creationId xmlns:a16="http://schemas.microsoft.com/office/drawing/2014/main" id="{5D76D2F8-A2B0-074A-9D5C-CEFE9D6D4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98" y="3085153"/>
            <a:ext cx="1552295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50">
            <a:extLst>
              <a:ext uri="{FF2B5EF4-FFF2-40B4-BE49-F238E27FC236}">
                <a16:creationId xmlns:a16="http://schemas.microsoft.com/office/drawing/2014/main" id="{CD5B58C6-F2CB-6144-A38C-B4E20B21D7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662" y="4168642"/>
            <a:ext cx="1578140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Treponema pallidum</a:t>
            </a:r>
            <a:endParaRPr lang="pt-BR" altLang="en-US" sz="1200" dirty="0">
              <a:solidFill>
                <a:schemeClr val="bg1"/>
              </a:solidFill>
              <a:latin typeface="inherit"/>
            </a:endParaRPr>
          </a:p>
        </p:txBody>
      </p:sp>
      <p:sp>
        <p:nvSpPr>
          <p:cNvPr id="35" name="Rectangle 46">
            <a:extLst>
              <a:ext uri="{FF2B5EF4-FFF2-40B4-BE49-F238E27FC236}">
                <a16:creationId xmlns:a16="http://schemas.microsoft.com/office/drawing/2014/main" id="{BB84A846-1F8C-6340-A0D8-5D7684EF4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4238" y="4777636"/>
            <a:ext cx="1096509" cy="1107996"/>
          </a:xfrm>
          <a:prstGeom prst="rect">
            <a:avLst/>
          </a:prstGeom>
          <a:solidFill>
            <a:srgbClr val="E9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b="1" dirty="0">
                <a:solidFill>
                  <a:srgbClr val="000000"/>
                </a:solidFill>
                <a:latin typeface="inherit"/>
              </a:rPr>
              <a:t>Espirilos</a:t>
            </a: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: </a:t>
            </a:r>
            <a:r>
              <a:rPr lang="pt-BR" altLang="en-US" sz="1100" dirty="0">
                <a:solidFill>
                  <a:srgbClr val="000000"/>
                </a:solidFill>
                <a:latin typeface="inherit"/>
              </a:rPr>
              <a:t>forma de espiral com corpo rígido e locomoção com flagelos, bipolares,</a:t>
            </a:r>
          </a:p>
        </p:txBody>
      </p:sp>
      <p:pic>
        <p:nvPicPr>
          <p:cNvPr id="36" name="Picture 4" descr="img_monera5">
            <a:extLst>
              <a:ext uri="{FF2B5EF4-FFF2-40B4-BE49-F238E27FC236}">
                <a16:creationId xmlns:a16="http://schemas.microsoft.com/office/drawing/2014/main" id="{87D04AF2-2AAB-CE40-ADDB-F11D9666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59506" r="66881" b="1366"/>
          <a:stretch>
            <a:fillRect/>
          </a:stretch>
        </p:blipFill>
        <p:spPr bwMode="auto">
          <a:xfrm>
            <a:off x="5005719" y="5192999"/>
            <a:ext cx="981618" cy="93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51">
            <a:extLst>
              <a:ext uri="{FF2B5EF4-FFF2-40B4-BE49-F238E27FC236}">
                <a16:creationId xmlns:a16="http://schemas.microsoft.com/office/drawing/2014/main" id="{598139E1-0DEE-5C43-AF10-034B8F513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387" y="4607554"/>
            <a:ext cx="3129009" cy="178510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i="1" dirty="0">
              <a:solidFill>
                <a:srgbClr val="000000"/>
              </a:solidFill>
              <a:latin typeface="inherit"/>
            </a:endParaRPr>
          </a:p>
        </p:txBody>
      </p:sp>
      <p:pic>
        <p:nvPicPr>
          <p:cNvPr id="39" name="Picture 4" descr="img_monera5">
            <a:extLst>
              <a:ext uri="{FF2B5EF4-FFF2-40B4-BE49-F238E27FC236}">
                <a16:creationId xmlns:a16="http://schemas.microsoft.com/office/drawing/2014/main" id="{71928F32-C3EF-A34E-8551-66098637E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9" t="54208" r="1270" b="23201"/>
          <a:stretch>
            <a:fillRect/>
          </a:stretch>
        </p:blipFill>
        <p:spPr bwMode="auto">
          <a:xfrm>
            <a:off x="9991100" y="4767295"/>
            <a:ext cx="1296987" cy="82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44">
            <a:extLst>
              <a:ext uri="{FF2B5EF4-FFF2-40B4-BE49-F238E27FC236}">
                <a16:creationId xmlns:a16="http://schemas.microsoft.com/office/drawing/2014/main" id="{47FD3D80-0264-4042-8E6B-948732132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597" y="4671886"/>
            <a:ext cx="1296987" cy="1107996"/>
          </a:xfrm>
          <a:prstGeom prst="rect">
            <a:avLst/>
          </a:prstGeom>
          <a:solidFill>
            <a:srgbClr val="E9F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b="1" dirty="0">
                <a:solidFill>
                  <a:srgbClr val="000000"/>
                </a:solidFill>
                <a:latin typeface="inherit"/>
              </a:rPr>
              <a:t>Vibriões</a:t>
            </a: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: </a:t>
            </a:r>
            <a:r>
              <a:rPr lang="pt-BR" altLang="en-US" sz="1100" dirty="0">
                <a:solidFill>
                  <a:srgbClr val="000000"/>
                </a:solidFill>
                <a:latin typeface="inherit"/>
              </a:rPr>
              <a:t>Bactérias que apresentam corpo semelhante à uma vírgula, como: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i="1" dirty="0">
                <a:solidFill>
                  <a:srgbClr val="000000"/>
                </a:solidFill>
                <a:latin typeface="inherit"/>
              </a:rPr>
              <a:t>Vibrio cholerae </a:t>
            </a:r>
          </a:p>
        </p:txBody>
      </p:sp>
      <p:pic>
        <p:nvPicPr>
          <p:cNvPr id="41" name="Picture 10">
            <a:extLst>
              <a:ext uri="{FF2B5EF4-FFF2-40B4-BE49-F238E27FC236}">
                <a16:creationId xmlns:a16="http://schemas.microsoft.com/office/drawing/2014/main" id="{9B266782-C74C-5740-A340-6654C0E9D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513" y="5660599"/>
            <a:ext cx="150784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53">
            <a:extLst>
              <a:ext uri="{FF2B5EF4-FFF2-40B4-BE49-F238E27FC236}">
                <a16:creationId xmlns:a16="http://schemas.microsoft.com/office/drawing/2014/main" id="{1F66163B-3611-8945-B608-B783D9840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3369" y="6072764"/>
            <a:ext cx="1049338" cy="2619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1100" i="1" dirty="0">
                <a:solidFill>
                  <a:schemeClr val="bg1"/>
                </a:solidFill>
                <a:latin typeface="inherit"/>
              </a:rPr>
              <a:t>Vibrio cholerae </a:t>
            </a:r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0FDBA019-FE15-8346-BCE9-BA764FB14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1" t="30113" r="22230" b="24188"/>
          <a:stretch/>
        </p:blipFill>
        <p:spPr bwMode="auto">
          <a:xfrm>
            <a:off x="6131718" y="4741309"/>
            <a:ext cx="1216359" cy="151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0F07CE-E66E-CA4D-8EE9-FABC62E245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3256" y="3074731"/>
            <a:ext cx="1739493" cy="1153359"/>
          </a:xfrm>
          <a:prstGeom prst="rect">
            <a:avLst/>
          </a:prstGeom>
        </p:spPr>
      </p:pic>
      <p:sp>
        <p:nvSpPr>
          <p:cNvPr id="47" name="Rectangle 50">
            <a:extLst>
              <a:ext uri="{FF2B5EF4-FFF2-40B4-BE49-F238E27FC236}">
                <a16:creationId xmlns:a16="http://schemas.microsoft.com/office/drawing/2014/main" id="{66E8BB9C-AA1C-DF49-BC52-D0C0769E9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6404" y="4183385"/>
            <a:ext cx="1739493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chemeClr val="bg1"/>
                </a:solidFill>
              </a:rPr>
              <a:t>Leptospira interrogans</a:t>
            </a:r>
            <a:endParaRPr lang="pt-BR" altLang="en-US" sz="1200" dirty="0">
              <a:solidFill>
                <a:schemeClr val="bg1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4129264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58C0771-4DE5-0242-A519-FE87DF8C2019}"/>
              </a:ext>
            </a:extLst>
          </p:cNvPr>
          <p:cNvSpPr/>
          <p:nvPr/>
        </p:nvSpPr>
        <p:spPr>
          <a:xfrm>
            <a:off x="200986" y="1115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3554" name="TextBox 11">
            <a:extLst>
              <a:ext uri="{FF2B5EF4-FFF2-40B4-BE49-F238E27FC236}">
                <a16:creationId xmlns:a16="http://schemas.microsoft.com/office/drawing/2014/main" id="{AE6C816A-0ABD-C746-A713-DD038991A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6" y="265072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C5FA02A3-D26C-9245-8400-ECD11B11F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895" y="2616201"/>
            <a:ext cx="3887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Essenciais     e     Não Essenciais </a:t>
            </a:r>
          </a:p>
        </p:txBody>
      </p:sp>
      <p:sp>
        <p:nvSpPr>
          <p:cNvPr id="23556" name="TextBox 6">
            <a:extLst>
              <a:ext uri="{FF2B5EF4-FFF2-40B4-BE49-F238E27FC236}">
                <a16:creationId xmlns:a16="http://schemas.microsoft.com/office/drawing/2014/main" id="{37ABF5C7-41EE-E145-97E9-725AB2F54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9" y="790452"/>
            <a:ext cx="6726237" cy="1262063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4.1. Membrana citoplasmática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4.2. Parede celular bacteriana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600" b="1"/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4.3. Demais estruturas bacterianas </a:t>
            </a:r>
          </a:p>
        </p:txBody>
      </p:sp>
    </p:spTree>
    <p:extLst>
      <p:ext uri="{BB962C8B-B14F-4D97-AF65-F5344CB8AC3E}">
        <p14:creationId xmlns:p14="http://schemas.microsoft.com/office/powerpoint/2010/main" val="304227777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>
            <a:extLst>
              <a:ext uri="{FF2B5EF4-FFF2-40B4-BE49-F238E27FC236}">
                <a16:creationId xmlns:a16="http://schemas.microsoft.com/office/drawing/2014/main" id="{6CA33A56-19B2-F846-B7EB-345262DFB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7218" y="6011864"/>
            <a:ext cx="3357563" cy="584775"/>
          </a:xfrm>
          <a:prstGeom prst="rect">
            <a:avLst/>
          </a:prstGeom>
          <a:solidFill>
            <a:srgbClr val="F6EDA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>
                <a:solidFill>
                  <a:srgbClr val="DC2102"/>
                </a:solidFill>
              </a:rPr>
              <a:t>Proteínas (60%)</a:t>
            </a:r>
            <a:r>
              <a:rPr lang="pt-BR" altLang="en-US" sz="1600"/>
              <a:t> imersas numa bicamada </a:t>
            </a:r>
            <a:r>
              <a:rPr lang="pt-BR" altLang="en-US" sz="1600">
                <a:solidFill>
                  <a:srgbClr val="DC2102"/>
                </a:solidFill>
              </a:rPr>
              <a:t>fosfo-lipídica (40%)</a:t>
            </a:r>
          </a:p>
        </p:txBody>
      </p:sp>
      <p:pic>
        <p:nvPicPr>
          <p:cNvPr id="24578" name="Picture 13" descr="Cell membrane">
            <a:extLst>
              <a:ext uri="{FF2B5EF4-FFF2-40B4-BE49-F238E27FC236}">
                <a16:creationId xmlns:a16="http://schemas.microsoft.com/office/drawing/2014/main" id="{07A68BA6-D395-8A40-837D-73AB36BE6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7" y="1225553"/>
            <a:ext cx="31051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4" descr="PlasmaMembrane">
            <a:extLst>
              <a:ext uri="{FF2B5EF4-FFF2-40B4-BE49-F238E27FC236}">
                <a16:creationId xmlns:a16="http://schemas.microsoft.com/office/drawing/2014/main" id="{A471800D-4275-164E-B10C-A87B838EF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271589"/>
            <a:ext cx="4435475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0" descr="LAYERS">
            <a:extLst>
              <a:ext uri="{FF2B5EF4-FFF2-40B4-BE49-F238E27FC236}">
                <a16:creationId xmlns:a16="http://schemas.microsoft.com/office/drawing/2014/main" id="{9400A5C7-7917-F944-A5A8-0C3B15C06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7" y="3429000"/>
            <a:ext cx="356393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ACAF40-04EF-794B-B04A-D1428C7C879C}"/>
              </a:ext>
            </a:extLst>
          </p:cNvPr>
          <p:cNvSpPr/>
          <p:nvPr/>
        </p:nvSpPr>
        <p:spPr>
          <a:xfrm>
            <a:off x="204161" y="5406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50130560-A3EC-8447-ACED-C44CA3F1F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" y="285794"/>
            <a:ext cx="3825875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4.1. Membrana citoplasmática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645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4">
            <a:extLst>
              <a:ext uri="{FF2B5EF4-FFF2-40B4-BE49-F238E27FC236}">
                <a16:creationId xmlns:a16="http://schemas.microsoft.com/office/drawing/2014/main" id="{E1D2D1E4-F6D5-ED42-BFBE-560598570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20" y="1123953"/>
            <a:ext cx="2663825" cy="1276350"/>
          </a:xfrm>
          <a:prstGeom prst="rect">
            <a:avLst/>
          </a:prstGeom>
          <a:solidFill>
            <a:srgbClr val="FBFE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pt-BR" altLang="en-US" sz="1400" b="1">
                <a:solidFill>
                  <a:srgbClr val="000066"/>
                </a:solidFill>
              </a:rPr>
              <a:t>Transporte de solutos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/>
              <a:t>	- Difusão facilitada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/>
              <a:t>	- Transporte ativo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1400"/>
              <a:t>  	- Translocação de grupo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AB4ED98D-6350-CC43-AFF6-D4169BB21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797" y="2573345"/>
            <a:ext cx="3384550" cy="954087"/>
          </a:xfrm>
          <a:prstGeom prst="rect">
            <a:avLst/>
          </a:prstGeom>
          <a:solidFill>
            <a:srgbClr val="EFF89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 dirty="0"/>
              <a:t>2. Produção de Energia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- Transporte de Elétrons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- Fosforilação oxidativa</a:t>
            </a: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473A1625-4B97-644E-B913-44C8B9868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581" y="3700474"/>
            <a:ext cx="3455987" cy="1922463"/>
          </a:xfrm>
          <a:prstGeom prst="rect">
            <a:avLst/>
          </a:prstGeom>
          <a:solidFill>
            <a:srgbClr val="E9F88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 dirty="0"/>
              <a:t>3. Biossíntese de Macromoléculas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Lipídios de Membrana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Peptidoglicano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Ácido teicóico e Ácido lipoteicóico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Polissacarídeos extracelulares (LPS)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    - Duplicação do </a:t>
            </a:r>
            <a:r>
              <a:rPr lang="pt-BR" altLang="en-US" sz="1400" b="1" dirty="0"/>
              <a:t>DNA</a:t>
            </a:r>
          </a:p>
        </p:txBody>
      </p:sp>
      <p:sp>
        <p:nvSpPr>
          <p:cNvPr id="19464" name="Text Box 8">
            <a:extLst>
              <a:ext uri="{FF2B5EF4-FFF2-40B4-BE49-F238E27FC236}">
                <a16:creationId xmlns:a16="http://schemas.microsoft.com/office/drawing/2014/main" id="{CF9161C7-F103-FE4C-A029-61726957F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8557" y="5795979"/>
            <a:ext cx="4032250" cy="307975"/>
          </a:xfrm>
          <a:prstGeom prst="rect">
            <a:avLst/>
          </a:prstGeom>
          <a:solidFill>
            <a:srgbClr val="D7EC12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/>
              <a:t>4. Excreção de Enzimas hidrolíticas</a:t>
            </a:r>
          </a:p>
        </p:txBody>
      </p:sp>
      <p:pic>
        <p:nvPicPr>
          <p:cNvPr id="25605" name="Picture 10" descr="transportsystems">
            <a:extLst>
              <a:ext uri="{FF2B5EF4-FFF2-40B4-BE49-F238E27FC236}">
                <a16:creationId xmlns:a16="http://schemas.microsoft.com/office/drawing/2014/main" id="{76384687-009E-2D49-9282-5915CBE4A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882" y="767553"/>
            <a:ext cx="359092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Line 11">
            <a:extLst>
              <a:ext uri="{FF2B5EF4-FFF2-40B4-BE49-F238E27FC236}">
                <a16:creationId xmlns:a16="http://schemas.microsoft.com/office/drawing/2014/main" id="{B94210E7-C2EF-7E4D-9BAB-0725C72FAE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48845" y="1173955"/>
            <a:ext cx="15843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07" name="Line 12">
            <a:extLst>
              <a:ext uri="{FF2B5EF4-FFF2-40B4-BE49-F238E27FC236}">
                <a16:creationId xmlns:a16="http://schemas.microsoft.com/office/drawing/2014/main" id="{877401F4-C487-BE45-A9ED-6CBC1135F0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5357" y="1665290"/>
            <a:ext cx="15113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5608" name="Line 13">
            <a:extLst>
              <a:ext uri="{FF2B5EF4-FFF2-40B4-BE49-F238E27FC236}">
                <a16:creationId xmlns:a16="http://schemas.microsoft.com/office/drawing/2014/main" id="{28DDC229-978A-244B-9B87-CEF07149A9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0284" y="1929603"/>
            <a:ext cx="10080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9470" name="Text Box 14">
            <a:extLst>
              <a:ext uri="{FF2B5EF4-FFF2-40B4-BE49-F238E27FC236}">
                <a16:creationId xmlns:a16="http://schemas.microsoft.com/office/drawing/2014/main" id="{9CAFC927-FB0D-C644-84AE-8C1743D25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6226980"/>
            <a:ext cx="3240088" cy="307975"/>
          </a:xfrm>
          <a:prstGeom prst="rect">
            <a:avLst/>
          </a:prstGeom>
          <a:solidFill>
            <a:srgbClr val="C1EC04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5. Taxia:  Quimiotaxia / Fototaxia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A8F9E3-30D5-D04F-AEC1-34F637A4BE32}"/>
              </a:ext>
            </a:extLst>
          </p:cNvPr>
          <p:cNvSpPr/>
          <p:nvPr/>
        </p:nvSpPr>
        <p:spPr>
          <a:xfrm>
            <a:off x="210511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E5538CA9-23F3-A84A-941E-C7A12EAB2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13520"/>
            <a:ext cx="4900613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 dirty="0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 dirty="0">
                <a:solidFill>
                  <a:schemeClr val="bg1"/>
                </a:solidFill>
              </a:rPr>
              <a:t>    4.1. Membrana citoplasmática – Funções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161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animBg="1"/>
      <p:bldP spid="19463" grpId="0" animBg="1"/>
      <p:bldP spid="19464" grpId="0" animBg="1"/>
      <p:bldP spid="1947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3AE35B50-39D4-104C-AD6C-917CC4EEE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558" y="1195277"/>
            <a:ext cx="1913898" cy="641350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 dirty="0">
                <a:solidFill>
                  <a:srgbClr val="0070C0"/>
                </a:solidFill>
              </a:rPr>
              <a:t>Bactérias Gram-positivas  </a:t>
            </a:r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A641C542-DED6-2D4E-9188-82721E8D5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354" y="1240579"/>
            <a:ext cx="1913898" cy="641350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</a:rPr>
              <a:t>Bactérias Gram-negativas  </a:t>
            </a:r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839D0B2D-FBE1-D247-B074-DE7B47110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312" y="1303771"/>
            <a:ext cx="503237" cy="366712"/>
          </a:xfrm>
          <a:prstGeom prst="rect">
            <a:avLst/>
          </a:prstGeom>
          <a:solidFill>
            <a:srgbClr val="FEA0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e</a:t>
            </a:r>
          </a:p>
        </p:txBody>
      </p:sp>
      <p:pic>
        <p:nvPicPr>
          <p:cNvPr id="26629" name="Picture 8" descr="cellwall">
            <a:extLst>
              <a:ext uri="{FF2B5EF4-FFF2-40B4-BE49-F238E27FC236}">
                <a16:creationId xmlns:a16="http://schemas.microsoft.com/office/drawing/2014/main" id="{12B2BA65-EB1C-3F48-B928-E6C17D67B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497" y="1996353"/>
            <a:ext cx="4016866" cy="453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54048C-7722-D544-B5CE-067923600228}"/>
              </a:ext>
            </a:extLst>
          </p:cNvPr>
          <p:cNvSpPr/>
          <p:nvPr/>
        </p:nvSpPr>
        <p:spPr>
          <a:xfrm>
            <a:off x="439571" y="3183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6635" name="TextBox 13">
            <a:extLst>
              <a:ext uri="{FF2B5EF4-FFF2-40B4-BE49-F238E27FC236}">
                <a16:creationId xmlns:a16="http://schemas.microsoft.com/office/drawing/2014/main" id="{CADEEA43-5836-5341-93D4-B19387565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1" y="269876"/>
            <a:ext cx="504841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16" name="Text Box 16">
            <a:extLst>
              <a:ext uri="{FF2B5EF4-FFF2-40B4-BE49-F238E27FC236}">
                <a16:creationId xmlns:a16="http://schemas.microsoft.com/office/drawing/2014/main" id="{761FC821-B4AD-E142-B36D-EAFAEFFAC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354" y="5580249"/>
            <a:ext cx="4736511" cy="954107"/>
          </a:xfrm>
          <a:prstGeom prst="rect">
            <a:avLst/>
          </a:prstGeom>
          <a:solidFill>
            <a:srgbClr val="98ED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600" dirty="0"/>
              <a:t>Christian Gram, em 1884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600" dirty="0"/>
              <a:t>descobriu que poderia utilizar esta característica para identificar as bactérias </a:t>
            </a:r>
          </a:p>
        </p:txBody>
      </p:sp>
    </p:spTree>
    <p:extLst>
      <p:ext uri="{BB962C8B-B14F-4D97-AF65-F5344CB8AC3E}">
        <p14:creationId xmlns:p14="http://schemas.microsoft.com/office/powerpoint/2010/main" val="181458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87E7C2-B7C8-1047-86F9-7CEF696C2987}"/>
              </a:ext>
            </a:extLst>
          </p:cNvPr>
          <p:cNvSpPr/>
          <p:nvPr/>
        </p:nvSpPr>
        <p:spPr>
          <a:xfrm>
            <a:off x="1523999" y="1354888"/>
            <a:ext cx="490061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pt-BR" sz="2000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coloração de Gram </a:t>
            </a: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é </a:t>
            </a:r>
            <a:r>
              <a:rPr lang="pt-BR" sz="2000" dirty="0" err="1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super</a:t>
            </a: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importante porque </a:t>
            </a:r>
          </a:p>
          <a:p>
            <a:pPr algn="just">
              <a:defRPr/>
            </a:pP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permite a divisão da maioria das bactérias em dois tipos:</a:t>
            </a:r>
          </a:p>
          <a:p>
            <a:pPr marL="214313" indent="-214313" algn="just">
              <a:spcAft>
                <a:spcPts val="600"/>
              </a:spcAft>
              <a:buFontTx/>
              <a:buChar char="-"/>
              <a:defRPr/>
            </a:pPr>
            <a:r>
              <a:rPr lang="pt-BR" sz="2000" dirty="0">
                <a:solidFill>
                  <a:srgbClr val="0432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Gram-positivas</a:t>
            </a:r>
            <a:r>
              <a:rPr lang="pt-BR" sz="20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14313" indent="-214313" algn="just">
              <a:spcAft>
                <a:spcPts val="600"/>
              </a:spcAft>
              <a:buFontTx/>
              <a:buChar char="-"/>
              <a:defRPr/>
            </a:pPr>
            <a:r>
              <a:rPr lang="pt-BR" sz="2000" dirty="0">
                <a:solidFill>
                  <a:srgbClr val="FF0000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Gram-negativas </a:t>
            </a:r>
            <a:endParaRPr lang="pt-BR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9EDE4805-1695-F04D-A6A6-05DFAF2EA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50645"/>
            <a:ext cx="4572000" cy="368300"/>
          </a:xfrm>
          <a:prstGeom prst="rect">
            <a:avLst/>
          </a:prstGeom>
          <a:solidFill>
            <a:srgbClr val="D6F5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8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...e como se faz a </a:t>
            </a:r>
            <a:r>
              <a:rPr lang="pt-BR" altLang="en-US" sz="1800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coloração de Gram </a:t>
            </a:r>
            <a:r>
              <a:rPr lang="pt-BR" altLang="en-US" sz="180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pt-BR" alt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651" name="TextBox 13">
            <a:extLst>
              <a:ext uri="{FF2B5EF4-FFF2-40B4-BE49-F238E27FC236}">
                <a16:creationId xmlns:a16="http://schemas.microsoft.com/office/drawing/2014/main" id="{2D1E0ED4-CB60-554E-B5C6-1AFADA0BA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522" y="232443"/>
            <a:ext cx="4900612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612C94-D6E9-F046-B824-2B765359F5C0}"/>
              </a:ext>
            </a:extLst>
          </p:cNvPr>
          <p:cNvSpPr/>
          <p:nvPr/>
        </p:nvSpPr>
        <p:spPr>
          <a:xfrm>
            <a:off x="420522" y="-21473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757726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3AE35B50-39D4-104C-AD6C-917CC4EEE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09" y="1166452"/>
            <a:ext cx="1913898" cy="641350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 dirty="0">
                <a:solidFill>
                  <a:srgbClr val="0070C0"/>
                </a:solidFill>
              </a:rPr>
              <a:t>Bactérias Gram-positivas  </a:t>
            </a:r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A641C542-DED6-2D4E-9188-82721E8D5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4091" y="1166452"/>
            <a:ext cx="1913898" cy="641350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>
                <a:solidFill>
                  <a:srgbClr val="FF0000"/>
                </a:solidFill>
              </a:rPr>
              <a:t>Bactérias Gram-negativas  </a:t>
            </a:r>
          </a:p>
        </p:txBody>
      </p:sp>
      <p:sp>
        <p:nvSpPr>
          <p:cNvPr id="26628" name="Text Box 6">
            <a:extLst>
              <a:ext uri="{FF2B5EF4-FFF2-40B4-BE49-F238E27FC236}">
                <a16:creationId xmlns:a16="http://schemas.microsoft.com/office/drawing/2014/main" id="{839D0B2D-FBE1-D247-B074-DE7B47110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374" y="1261243"/>
            <a:ext cx="503237" cy="366712"/>
          </a:xfrm>
          <a:prstGeom prst="rect">
            <a:avLst/>
          </a:prstGeom>
          <a:solidFill>
            <a:srgbClr val="FEA0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e</a:t>
            </a:r>
          </a:p>
        </p:txBody>
      </p:sp>
      <p:pic>
        <p:nvPicPr>
          <p:cNvPr id="26629" name="Picture 8" descr="cellwall">
            <a:extLst>
              <a:ext uri="{FF2B5EF4-FFF2-40B4-BE49-F238E27FC236}">
                <a16:creationId xmlns:a16="http://schemas.microsoft.com/office/drawing/2014/main" id="{12B2BA65-EB1C-3F48-B928-E6C17D67B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524" y="2218869"/>
            <a:ext cx="3223516" cy="364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13">
            <a:extLst>
              <a:ext uri="{FF2B5EF4-FFF2-40B4-BE49-F238E27FC236}">
                <a16:creationId xmlns:a16="http://schemas.microsoft.com/office/drawing/2014/main" id="{BBC17B8F-7ED9-5D43-9289-B8506E490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595" y="1627954"/>
            <a:ext cx="3503137" cy="4416061"/>
          </a:xfrm>
          <a:prstGeom prst="rect">
            <a:avLst/>
          </a:prstGeom>
          <a:solidFill>
            <a:srgbClr val="EEFF9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6631" name="Picture 14" descr="gramstn">
            <a:extLst>
              <a:ext uri="{FF2B5EF4-FFF2-40B4-BE49-F238E27FC236}">
                <a16:creationId xmlns:a16="http://schemas.microsoft.com/office/drawing/2014/main" id="{57E0BEE3-83A4-FA48-A1D1-C9ED7BDF8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231" y="3245375"/>
            <a:ext cx="1956565" cy="27986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2" name="Text Box 15">
            <a:extLst>
              <a:ext uri="{FF2B5EF4-FFF2-40B4-BE49-F238E27FC236}">
                <a16:creationId xmlns:a16="http://schemas.microsoft.com/office/drawing/2014/main" id="{12CB25CE-C4B0-1643-8874-641CC9E72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595" y="1247721"/>
            <a:ext cx="3503138" cy="369332"/>
          </a:xfrm>
          <a:prstGeom prst="rect">
            <a:avLst/>
          </a:prstGeom>
          <a:solidFill>
            <a:srgbClr val="EEFF9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/>
              <a:t>Coloração de Gram</a:t>
            </a:r>
          </a:p>
        </p:txBody>
      </p:sp>
      <p:sp>
        <p:nvSpPr>
          <p:cNvPr id="26633" name="Text Box 16">
            <a:extLst>
              <a:ext uri="{FF2B5EF4-FFF2-40B4-BE49-F238E27FC236}">
                <a16:creationId xmlns:a16="http://schemas.microsoft.com/office/drawing/2014/main" id="{E40E044C-DEEB-354E-9895-44C5D9C72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595" y="6044016"/>
            <a:ext cx="5835200" cy="338554"/>
          </a:xfrm>
          <a:prstGeom prst="rect">
            <a:avLst/>
          </a:prstGeom>
          <a:solidFill>
            <a:srgbClr val="98EDFE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Christian Gram (1884)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54048C-7722-D544-B5CE-067923600228}"/>
              </a:ext>
            </a:extLst>
          </p:cNvPr>
          <p:cNvSpPr/>
          <p:nvPr/>
        </p:nvSpPr>
        <p:spPr>
          <a:xfrm>
            <a:off x="439571" y="3183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6635" name="TextBox 13">
            <a:extLst>
              <a:ext uri="{FF2B5EF4-FFF2-40B4-BE49-F238E27FC236}">
                <a16:creationId xmlns:a16="http://schemas.microsoft.com/office/drawing/2014/main" id="{CADEEA43-5836-5341-93D4-B19387565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1" y="269876"/>
            <a:ext cx="504841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F2550F-A7ED-B04E-8695-9C66D3AAD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549" y="1807802"/>
            <a:ext cx="3221228" cy="40527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389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3">
            <a:extLst>
              <a:ext uri="{FF2B5EF4-FFF2-40B4-BE49-F238E27FC236}">
                <a16:creationId xmlns:a16="http://schemas.microsoft.com/office/drawing/2014/main" id="{35689688-2603-3A47-88A2-140FD80C9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014" y="1167063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8674" name="Text Box 11">
            <a:extLst>
              <a:ext uri="{FF2B5EF4-FFF2-40B4-BE49-F238E27FC236}">
                <a16:creationId xmlns:a16="http://schemas.microsoft.com/office/drawing/2014/main" id="{E3CF03D6-26F0-224B-9AA6-246B39803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527" y="1716589"/>
            <a:ext cx="5111750" cy="1077912"/>
          </a:xfrm>
          <a:prstGeom prst="rect">
            <a:avLst/>
          </a:prstGeom>
          <a:solidFill>
            <a:srgbClr val="EBF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400"/>
              <a:t> </a:t>
            </a:r>
            <a:r>
              <a:rPr lang="pt-BR" altLang="en-US" sz="1600"/>
              <a:t>Manutenção da forma celular;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Suportar a elevada pressão osmótica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Auxiliar na divisão celular</a:t>
            </a:r>
          </a:p>
        </p:txBody>
      </p:sp>
      <p:sp>
        <p:nvSpPr>
          <p:cNvPr id="28675" name="Text Box 12">
            <a:extLst>
              <a:ext uri="{FF2B5EF4-FFF2-40B4-BE49-F238E27FC236}">
                <a16:creationId xmlns:a16="http://schemas.microsoft.com/office/drawing/2014/main" id="{6FFACA2B-C037-8B4A-84E9-F1EFB54BB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3429001"/>
            <a:ext cx="1511300" cy="366713"/>
          </a:xfrm>
          <a:prstGeom prst="rect">
            <a:avLst/>
          </a:prstGeom>
          <a:solidFill>
            <a:srgbClr val="FEA0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Estrutura</a:t>
            </a:r>
            <a:r>
              <a:rPr lang="pt-BR" altLang="en-US" sz="1800"/>
              <a:t>:</a:t>
            </a:r>
          </a:p>
        </p:txBody>
      </p:sp>
      <p:sp>
        <p:nvSpPr>
          <p:cNvPr id="28676" name="Text Box 15">
            <a:extLst>
              <a:ext uri="{FF2B5EF4-FFF2-40B4-BE49-F238E27FC236}">
                <a16:creationId xmlns:a16="http://schemas.microsoft.com/office/drawing/2014/main" id="{66AB146C-80A2-C243-9F50-8E4FD6F28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527" y="1284791"/>
            <a:ext cx="1439862" cy="366712"/>
          </a:xfrm>
          <a:prstGeom prst="rect">
            <a:avLst/>
          </a:prstGeom>
          <a:solidFill>
            <a:srgbClr val="FEA0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Funções</a:t>
            </a:r>
            <a:r>
              <a:rPr lang="pt-BR" altLang="en-US" sz="1800"/>
              <a:t>: </a:t>
            </a:r>
          </a:p>
        </p:txBody>
      </p:sp>
      <p:sp>
        <p:nvSpPr>
          <p:cNvPr id="28677" name="Text Box 16">
            <a:extLst>
              <a:ext uri="{FF2B5EF4-FFF2-40B4-BE49-F238E27FC236}">
                <a16:creationId xmlns:a16="http://schemas.microsoft.com/office/drawing/2014/main" id="{7E27BA1D-DCCD-EB47-BEBA-8DB051377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3" y="3830139"/>
            <a:ext cx="6543424" cy="1200329"/>
          </a:xfrm>
          <a:prstGeom prst="rect">
            <a:avLst/>
          </a:prstGeom>
          <a:solidFill>
            <a:srgbClr val="EBF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 b="1" dirty="0">
                <a:solidFill>
                  <a:srgbClr val="660066"/>
                </a:solidFill>
              </a:rPr>
              <a:t> </a:t>
            </a:r>
            <a:r>
              <a:rPr lang="pt-BR" altLang="en-US" sz="1800" b="1" dirty="0">
                <a:solidFill>
                  <a:srgbClr val="660066"/>
                </a:solidFill>
              </a:rPr>
              <a:t>Gram- positivas:   15-60%  de  Mureina (peptidoglicano)</a:t>
            </a:r>
            <a:r>
              <a:rPr lang="pt-BR" altLang="en-US" sz="1800" dirty="0">
                <a:solidFill>
                  <a:srgbClr val="D60093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pt-BR" altLang="en-US" sz="1800" dirty="0">
              <a:solidFill>
                <a:srgbClr val="D60093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 b="1" dirty="0">
                <a:solidFill>
                  <a:srgbClr val="FF66FF"/>
                </a:solidFill>
              </a:rPr>
              <a:t> </a:t>
            </a:r>
            <a:r>
              <a:rPr lang="pt-BR" altLang="en-US" sz="1800" b="1" dirty="0">
                <a:solidFill>
                  <a:srgbClr val="C00000"/>
                </a:solidFill>
              </a:rPr>
              <a:t>Gram-negativas:  Somente aprox. 5% de Mureina</a:t>
            </a:r>
          </a:p>
        </p:txBody>
      </p:sp>
      <p:sp>
        <p:nvSpPr>
          <p:cNvPr id="28678" name="TextBox 7">
            <a:extLst>
              <a:ext uri="{FF2B5EF4-FFF2-40B4-BE49-F238E27FC236}">
                <a16:creationId xmlns:a16="http://schemas.microsoft.com/office/drawing/2014/main" id="{C6DEEE10-E6D9-1D4D-A9F9-84519FB0E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81" y="292602"/>
            <a:ext cx="2952750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258243-AEDB-A348-9176-F6413C9078C4}"/>
              </a:ext>
            </a:extLst>
          </p:cNvPr>
          <p:cNvSpPr/>
          <p:nvPr/>
        </p:nvSpPr>
        <p:spPr>
          <a:xfrm>
            <a:off x="196557" y="3868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98526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peptidoglycan%20monomer">
            <a:extLst>
              <a:ext uri="{FF2B5EF4-FFF2-40B4-BE49-F238E27FC236}">
                <a16:creationId xmlns:a16="http://schemas.microsoft.com/office/drawing/2014/main" id="{01CAAE20-4326-7241-A4FC-6E360F69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59" y="3409950"/>
            <a:ext cx="4671677" cy="29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7" descr="peptidoglycan%20polymer">
            <a:extLst>
              <a:ext uri="{FF2B5EF4-FFF2-40B4-BE49-F238E27FC236}">
                <a16:creationId xmlns:a16="http://schemas.microsoft.com/office/drawing/2014/main" id="{29BD2CDF-AC06-624F-99B7-23EF68B6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481" y="682543"/>
            <a:ext cx="534987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8">
            <a:extLst>
              <a:ext uri="{FF2B5EF4-FFF2-40B4-BE49-F238E27FC236}">
                <a16:creationId xmlns:a16="http://schemas.microsoft.com/office/drawing/2014/main" id="{17647070-0F60-5443-980B-BAC1DF3AD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381" y="3853533"/>
            <a:ext cx="2590800" cy="1322387"/>
          </a:xfrm>
          <a:prstGeom prst="rect">
            <a:avLst/>
          </a:prstGeom>
          <a:solidFill>
            <a:srgbClr val="EEFF9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1"/>
              <a:t>Peptido</a:t>
            </a:r>
            <a:r>
              <a:rPr lang="pt-BR" altLang="en-US" sz="2000" b="1">
                <a:solidFill>
                  <a:srgbClr val="C00000"/>
                </a:solidFill>
              </a:rPr>
              <a:t>glicano</a:t>
            </a:r>
            <a:r>
              <a:rPr lang="pt-BR" altLang="en-US" sz="2000"/>
              <a:t>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/>
              <a:t>ou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/>
              <a:t>Mureina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5372E-F1EF-5B48-9AD0-D46786A998CA}"/>
              </a:ext>
            </a:extLst>
          </p:cNvPr>
          <p:cNvSpPr/>
          <p:nvPr/>
        </p:nvSpPr>
        <p:spPr>
          <a:xfrm>
            <a:off x="178761" y="22644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9701" name="TextBox 5">
            <a:extLst>
              <a:ext uri="{FF2B5EF4-FFF2-40B4-BE49-F238E27FC236}">
                <a16:creationId xmlns:a16="http://schemas.microsoft.com/office/drawing/2014/main" id="{216EEC75-64B6-C940-B5CB-D69C1AA2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61" y="328531"/>
            <a:ext cx="2771775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1794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>
            <a:extLst>
              <a:ext uri="{FF2B5EF4-FFF2-40B4-BE49-F238E27FC236}">
                <a16:creationId xmlns:a16="http://schemas.microsoft.com/office/drawing/2014/main" id="{481A6DE3-B222-A746-A2AB-646786994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7" y="1207294"/>
            <a:ext cx="2808288" cy="369888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Bactérias Gram-positivas  </a:t>
            </a:r>
          </a:p>
        </p:txBody>
      </p:sp>
      <p:pic>
        <p:nvPicPr>
          <p:cNvPr id="30723" name="Picture 8" descr="GramPositive">
            <a:extLst>
              <a:ext uri="{FF2B5EF4-FFF2-40B4-BE49-F238E27FC236}">
                <a16:creationId xmlns:a16="http://schemas.microsoft.com/office/drawing/2014/main" id="{D7272F84-9C1F-CF46-8FD8-EE3B0E1DC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2053135"/>
            <a:ext cx="6314312" cy="456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 descr="staph1">
            <a:extLst>
              <a:ext uri="{FF2B5EF4-FFF2-40B4-BE49-F238E27FC236}">
                <a16:creationId xmlns:a16="http://schemas.microsoft.com/office/drawing/2014/main" id="{1D165B14-45C0-0144-B443-060C867F3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42" y="596484"/>
            <a:ext cx="320357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2B8CF55-16FB-5B4B-B6E5-CB0017CFB31B}"/>
              </a:ext>
            </a:extLst>
          </p:cNvPr>
          <p:cNvSpPr/>
          <p:nvPr/>
        </p:nvSpPr>
        <p:spPr>
          <a:xfrm>
            <a:off x="178761" y="2439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0726" name="TextBox 7">
            <a:extLst>
              <a:ext uri="{FF2B5EF4-FFF2-40B4-BE49-F238E27FC236}">
                <a16:creationId xmlns:a16="http://schemas.microsoft.com/office/drawing/2014/main" id="{13C6AD8F-5D69-DF40-97B9-22FBBA3E5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7" y="242472"/>
            <a:ext cx="34686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016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CB/USP…">
            <a:extLst>
              <a:ext uri="{FF2B5EF4-FFF2-40B4-BE49-F238E27FC236}">
                <a16:creationId xmlns:a16="http://schemas.microsoft.com/office/drawing/2014/main" id="{E636ACCF-95B0-6449-9CC2-BF1A5EE8B563}"/>
              </a:ext>
            </a:extLst>
          </p:cNvPr>
          <p:cNvSpPr txBox="1"/>
          <p:nvPr/>
        </p:nvSpPr>
        <p:spPr>
          <a:xfrm>
            <a:off x="159997" y="5877624"/>
            <a:ext cx="2111717" cy="608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miter lim="400000"/>
          </a:ln>
        </p:spPr>
        <p:txBody>
          <a:bodyPr wrap="square" lIns="26789" tIns="26789" rIns="26789" bIns="26789" anchor="ctr">
            <a:spAutoFit/>
          </a:bodyPr>
          <a:lstStyle/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Profa. Elisabete Vicente/</a:t>
            </a:r>
          </a:p>
          <a:p>
            <a:pPr>
              <a:defRPr sz="1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Dep. Microbiologia </a:t>
            </a:r>
            <a:r>
              <a:rPr lang="pt-BR" sz="1200" dirty="0" err="1">
                <a:latin typeface="Helvetica Neue Medium"/>
                <a:ea typeface="Helvetica Neue Medium"/>
                <a:cs typeface="Helvetica Neue Medium"/>
                <a:sym typeface="Helvetica Neue Medium"/>
              </a:rPr>
              <a:t>ICB</a:t>
            </a:r>
            <a:r>
              <a:rPr lang="pt-BR" sz="1200" dirty="0">
                <a:latin typeface="Helvetica Neue Medium"/>
                <a:ea typeface="Helvetica Neue Medium"/>
                <a:cs typeface="Helvetica Neue Medium"/>
                <a:sym typeface="Helvetica Neue Medium"/>
              </a:rPr>
              <a:t>/USP</a:t>
            </a:r>
          </a:p>
          <a:p>
            <a:pPr>
              <a:defRPr sz="10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pt-BR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elvetica Neue Medium"/>
                <a:ea typeface="Helvetica Neue Medium"/>
                <a:cs typeface="Helvetica Neue Medium"/>
                <a:sym typeface="Helvetica Neue Medium"/>
                <a:hlinkClick r:id="rId3"/>
              </a:rPr>
              <a:t>bevicent@usp.br</a:t>
            </a:r>
          </a:p>
        </p:txBody>
      </p:sp>
      <p:pic>
        <p:nvPicPr>
          <p:cNvPr id="14338" name="page1image19835664.jpg" descr="page1image19835664.jpg">
            <a:extLst>
              <a:ext uri="{FF2B5EF4-FFF2-40B4-BE49-F238E27FC236}">
                <a16:creationId xmlns:a16="http://schemas.microsoft.com/office/drawing/2014/main" id="{570981A7-6D13-E04A-9ECC-799A302B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66271"/>
            <a:ext cx="2120901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A4F4A0F9-0C84-4D4B-ABD3-496E0A2E9F07}"/>
              </a:ext>
            </a:extLst>
          </p:cNvPr>
          <p:cNvSpPr txBox="1">
            <a:spLocks/>
          </p:cNvSpPr>
          <p:nvPr/>
        </p:nvSpPr>
        <p:spPr>
          <a:xfrm>
            <a:off x="102537" y="1544413"/>
            <a:ext cx="1875489" cy="457526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350" b="1" dirty="0"/>
              <a:t>Instituto de Ciências Biomédicas USP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2EF74A7-EE71-8748-BC71-91C6EA96ACBC}"/>
              </a:ext>
            </a:extLst>
          </p:cNvPr>
          <p:cNvSpPr/>
          <p:nvPr/>
        </p:nvSpPr>
        <p:spPr>
          <a:xfrm>
            <a:off x="4098925" y="524435"/>
            <a:ext cx="4171016" cy="726579"/>
          </a:xfrm>
          <a:prstGeom prst="ellipse">
            <a:avLst/>
          </a:prstGeom>
          <a:solidFill>
            <a:srgbClr val="BBE0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22" name="Rectangle 14">
            <a:extLst>
              <a:ext uri="{FF2B5EF4-FFF2-40B4-BE49-F238E27FC236}">
                <a16:creationId xmlns:a16="http://schemas.microsoft.com/office/drawing/2014/main" id="{68D2E1A0-AAB5-014B-8FB1-2E8C19EA3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5817" y="681048"/>
            <a:ext cx="2994025" cy="369887"/>
          </a:xfrm>
          <a:prstGeom prst="rect">
            <a:avLst/>
          </a:prstGeom>
          <a:solidFill>
            <a:srgbClr val="BBE0E3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pt-BR" altLang="en-US" sz="1800" dirty="0">
                <a:solidFill>
                  <a:srgbClr val="0432FF"/>
                </a:solidFill>
                <a:sym typeface="Wingdings" pitchFamily="2" charset="2"/>
              </a:rPr>
              <a:t>bem vindos, bem vindos !!!!</a:t>
            </a:r>
            <a:endParaRPr lang="pt-BR" alt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B7AE7-795B-EA48-A50C-1094E68C61A7}"/>
              </a:ext>
            </a:extLst>
          </p:cNvPr>
          <p:cNvSpPr txBox="1"/>
          <p:nvPr/>
        </p:nvSpPr>
        <p:spPr>
          <a:xfrm>
            <a:off x="3616743" y="2679202"/>
            <a:ext cx="1701969" cy="2918748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defRPr/>
            </a:pPr>
            <a:endParaRPr lang="pt-BR" sz="12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defRPr/>
            </a:pPr>
            <a:endParaRPr lang="pt-BR" sz="12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Microbiologia.</a:t>
            </a:r>
          </a:p>
          <a:p>
            <a:pPr algn="ctr" defTabSz="584200">
              <a:defRPr/>
            </a:pPr>
            <a:r>
              <a:rPr lang="pt-BR" sz="1200" b="1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Tortora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pt-BR" sz="120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Funke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Case.</a:t>
            </a:r>
          </a:p>
          <a:p>
            <a:pPr algn="ctr" defTabSz="584200">
              <a:defRPr/>
            </a:pPr>
            <a:r>
              <a:rPr lang="pt-BR" sz="5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 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12ª. Ed., 2017.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Grupo 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129E80-5DA5-4844-AAAE-70D8175B423D}"/>
              </a:ext>
            </a:extLst>
          </p:cNvPr>
          <p:cNvSpPr txBox="1"/>
          <p:nvPr/>
        </p:nvSpPr>
        <p:spPr>
          <a:xfrm>
            <a:off x="2582862" y="2007896"/>
            <a:ext cx="7279936" cy="471924"/>
          </a:xfrm>
          <a:custGeom>
            <a:avLst/>
            <a:gdLst>
              <a:gd name="connsiteX0" fmla="*/ 0 w 7279936"/>
              <a:gd name="connsiteY0" fmla="*/ 0 h 471924"/>
              <a:gd name="connsiteX1" fmla="*/ 487196 w 7279936"/>
              <a:gd name="connsiteY1" fmla="*/ 0 h 471924"/>
              <a:gd name="connsiteX2" fmla="*/ 1047191 w 7279936"/>
              <a:gd name="connsiteY2" fmla="*/ 0 h 471924"/>
              <a:gd name="connsiteX3" fmla="*/ 1679985 w 7279936"/>
              <a:gd name="connsiteY3" fmla="*/ 0 h 471924"/>
              <a:gd name="connsiteX4" fmla="*/ 2167181 w 7279936"/>
              <a:gd name="connsiteY4" fmla="*/ 0 h 471924"/>
              <a:gd name="connsiteX5" fmla="*/ 2727176 w 7279936"/>
              <a:gd name="connsiteY5" fmla="*/ 0 h 471924"/>
              <a:gd name="connsiteX6" fmla="*/ 3432770 w 7279936"/>
              <a:gd name="connsiteY6" fmla="*/ 0 h 471924"/>
              <a:gd name="connsiteX7" fmla="*/ 3847166 w 7279936"/>
              <a:gd name="connsiteY7" fmla="*/ 0 h 471924"/>
              <a:gd name="connsiteX8" fmla="*/ 4479961 w 7279936"/>
              <a:gd name="connsiteY8" fmla="*/ 0 h 471924"/>
              <a:gd name="connsiteX9" fmla="*/ 4894357 w 7279936"/>
              <a:gd name="connsiteY9" fmla="*/ 0 h 471924"/>
              <a:gd name="connsiteX10" fmla="*/ 5454352 w 7279936"/>
              <a:gd name="connsiteY10" fmla="*/ 0 h 471924"/>
              <a:gd name="connsiteX11" fmla="*/ 6087146 w 7279936"/>
              <a:gd name="connsiteY11" fmla="*/ 0 h 471924"/>
              <a:gd name="connsiteX12" fmla="*/ 6428743 w 7279936"/>
              <a:gd name="connsiteY12" fmla="*/ 0 h 471924"/>
              <a:gd name="connsiteX13" fmla="*/ 6770340 w 7279936"/>
              <a:gd name="connsiteY13" fmla="*/ 0 h 471924"/>
              <a:gd name="connsiteX14" fmla="*/ 7279936 w 7279936"/>
              <a:gd name="connsiteY14" fmla="*/ 0 h 471924"/>
              <a:gd name="connsiteX15" fmla="*/ 7279936 w 7279936"/>
              <a:gd name="connsiteY15" fmla="*/ 471924 h 471924"/>
              <a:gd name="connsiteX16" fmla="*/ 6647142 w 7279936"/>
              <a:gd name="connsiteY16" fmla="*/ 471924 h 471924"/>
              <a:gd name="connsiteX17" fmla="*/ 6087146 w 7279936"/>
              <a:gd name="connsiteY17" fmla="*/ 471924 h 471924"/>
              <a:gd name="connsiteX18" fmla="*/ 5599951 w 7279936"/>
              <a:gd name="connsiteY18" fmla="*/ 471924 h 471924"/>
              <a:gd name="connsiteX19" fmla="*/ 4967156 w 7279936"/>
              <a:gd name="connsiteY19" fmla="*/ 471924 h 471924"/>
              <a:gd name="connsiteX20" fmla="*/ 4407161 w 7279936"/>
              <a:gd name="connsiteY20" fmla="*/ 471924 h 471924"/>
              <a:gd name="connsiteX21" fmla="*/ 3701567 w 7279936"/>
              <a:gd name="connsiteY21" fmla="*/ 471924 h 471924"/>
              <a:gd name="connsiteX22" fmla="*/ 2995974 w 7279936"/>
              <a:gd name="connsiteY22" fmla="*/ 471924 h 471924"/>
              <a:gd name="connsiteX23" fmla="*/ 2363179 w 7279936"/>
              <a:gd name="connsiteY23" fmla="*/ 471924 h 471924"/>
              <a:gd name="connsiteX24" fmla="*/ 1730385 w 7279936"/>
              <a:gd name="connsiteY24" fmla="*/ 471924 h 471924"/>
              <a:gd name="connsiteX25" fmla="*/ 1097590 w 7279936"/>
              <a:gd name="connsiteY25" fmla="*/ 471924 h 471924"/>
              <a:gd name="connsiteX26" fmla="*/ 683194 w 7279936"/>
              <a:gd name="connsiteY26" fmla="*/ 471924 h 471924"/>
              <a:gd name="connsiteX27" fmla="*/ 0 w 7279936"/>
              <a:gd name="connsiteY27" fmla="*/ 471924 h 471924"/>
              <a:gd name="connsiteX28" fmla="*/ 0 w 7279936"/>
              <a:gd name="connsiteY28" fmla="*/ 0 h 47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279936" h="471924" fill="none" extrusionOk="0">
                <a:moveTo>
                  <a:pt x="0" y="0"/>
                </a:moveTo>
                <a:cubicBezTo>
                  <a:pt x="203158" y="-14180"/>
                  <a:pt x="378829" y="44396"/>
                  <a:pt x="487196" y="0"/>
                </a:cubicBezTo>
                <a:cubicBezTo>
                  <a:pt x="595563" y="-44396"/>
                  <a:pt x="869934" y="37980"/>
                  <a:pt x="1047191" y="0"/>
                </a:cubicBezTo>
                <a:cubicBezTo>
                  <a:pt x="1224449" y="-37980"/>
                  <a:pt x="1374343" y="28137"/>
                  <a:pt x="1679985" y="0"/>
                </a:cubicBezTo>
                <a:cubicBezTo>
                  <a:pt x="1985627" y="-28137"/>
                  <a:pt x="2046888" y="12857"/>
                  <a:pt x="2167181" y="0"/>
                </a:cubicBezTo>
                <a:cubicBezTo>
                  <a:pt x="2287474" y="-12857"/>
                  <a:pt x="2546453" y="30602"/>
                  <a:pt x="2727176" y="0"/>
                </a:cubicBezTo>
                <a:cubicBezTo>
                  <a:pt x="2907900" y="-30602"/>
                  <a:pt x="3178760" y="46740"/>
                  <a:pt x="3432770" y="0"/>
                </a:cubicBezTo>
                <a:cubicBezTo>
                  <a:pt x="3686780" y="-46740"/>
                  <a:pt x="3640828" y="7826"/>
                  <a:pt x="3847166" y="0"/>
                </a:cubicBezTo>
                <a:cubicBezTo>
                  <a:pt x="4053504" y="-7826"/>
                  <a:pt x="4333548" y="4297"/>
                  <a:pt x="4479961" y="0"/>
                </a:cubicBezTo>
                <a:cubicBezTo>
                  <a:pt x="4626375" y="-4297"/>
                  <a:pt x="4763482" y="20787"/>
                  <a:pt x="4894357" y="0"/>
                </a:cubicBezTo>
                <a:cubicBezTo>
                  <a:pt x="5025232" y="-20787"/>
                  <a:pt x="5316878" y="32814"/>
                  <a:pt x="5454352" y="0"/>
                </a:cubicBezTo>
                <a:cubicBezTo>
                  <a:pt x="5591826" y="-32814"/>
                  <a:pt x="5958525" y="26453"/>
                  <a:pt x="6087146" y="0"/>
                </a:cubicBezTo>
                <a:cubicBezTo>
                  <a:pt x="6215767" y="-26453"/>
                  <a:pt x="6348702" y="26513"/>
                  <a:pt x="6428743" y="0"/>
                </a:cubicBezTo>
                <a:cubicBezTo>
                  <a:pt x="6508784" y="-26513"/>
                  <a:pt x="6653423" y="37453"/>
                  <a:pt x="6770340" y="0"/>
                </a:cubicBezTo>
                <a:cubicBezTo>
                  <a:pt x="6887257" y="-37453"/>
                  <a:pt x="7045986" y="53462"/>
                  <a:pt x="7279936" y="0"/>
                </a:cubicBezTo>
                <a:cubicBezTo>
                  <a:pt x="7331481" y="219546"/>
                  <a:pt x="7274396" y="298714"/>
                  <a:pt x="7279936" y="471924"/>
                </a:cubicBezTo>
                <a:cubicBezTo>
                  <a:pt x="6974065" y="545379"/>
                  <a:pt x="6781101" y="451748"/>
                  <a:pt x="6647142" y="471924"/>
                </a:cubicBezTo>
                <a:cubicBezTo>
                  <a:pt x="6513183" y="492100"/>
                  <a:pt x="6211516" y="407386"/>
                  <a:pt x="6087146" y="471924"/>
                </a:cubicBezTo>
                <a:cubicBezTo>
                  <a:pt x="5962776" y="536462"/>
                  <a:pt x="5833969" y="448376"/>
                  <a:pt x="5599951" y="471924"/>
                </a:cubicBezTo>
                <a:cubicBezTo>
                  <a:pt x="5365934" y="495472"/>
                  <a:pt x="5251385" y="443263"/>
                  <a:pt x="4967156" y="471924"/>
                </a:cubicBezTo>
                <a:cubicBezTo>
                  <a:pt x="4682927" y="500585"/>
                  <a:pt x="4539462" y="406930"/>
                  <a:pt x="4407161" y="471924"/>
                </a:cubicBezTo>
                <a:cubicBezTo>
                  <a:pt x="4274861" y="536918"/>
                  <a:pt x="3975640" y="442359"/>
                  <a:pt x="3701567" y="471924"/>
                </a:cubicBezTo>
                <a:cubicBezTo>
                  <a:pt x="3427494" y="501489"/>
                  <a:pt x="3214072" y="426572"/>
                  <a:pt x="2995974" y="471924"/>
                </a:cubicBezTo>
                <a:cubicBezTo>
                  <a:pt x="2777876" y="517276"/>
                  <a:pt x="2616775" y="437496"/>
                  <a:pt x="2363179" y="471924"/>
                </a:cubicBezTo>
                <a:cubicBezTo>
                  <a:pt x="2109583" y="506352"/>
                  <a:pt x="1935130" y="429537"/>
                  <a:pt x="1730385" y="471924"/>
                </a:cubicBezTo>
                <a:cubicBezTo>
                  <a:pt x="1525640" y="514311"/>
                  <a:pt x="1404453" y="407012"/>
                  <a:pt x="1097590" y="471924"/>
                </a:cubicBezTo>
                <a:cubicBezTo>
                  <a:pt x="790728" y="536836"/>
                  <a:pt x="792909" y="465383"/>
                  <a:pt x="683194" y="471924"/>
                </a:cubicBezTo>
                <a:cubicBezTo>
                  <a:pt x="573479" y="478465"/>
                  <a:pt x="234199" y="418885"/>
                  <a:pt x="0" y="471924"/>
                </a:cubicBezTo>
                <a:cubicBezTo>
                  <a:pt x="-49147" y="270840"/>
                  <a:pt x="40373" y="130552"/>
                  <a:pt x="0" y="0"/>
                </a:cubicBezTo>
                <a:close/>
              </a:path>
              <a:path w="7279936" h="471924" stroke="0" extrusionOk="0">
                <a:moveTo>
                  <a:pt x="0" y="0"/>
                </a:moveTo>
                <a:cubicBezTo>
                  <a:pt x="226031" y="-24015"/>
                  <a:pt x="308304" y="1579"/>
                  <a:pt x="487196" y="0"/>
                </a:cubicBezTo>
                <a:cubicBezTo>
                  <a:pt x="666088" y="-1579"/>
                  <a:pt x="658094" y="3723"/>
                  <a:pt x="828793" y="0"/>
                </a:cubicBezTo>
                <a:cubicBezTo>
                  <a:pt x="999492" y="-3723"/>
                  <a:pt x="1244695" y="65449"/>
                  <a:pt x="1534387" y="0"/>
                </a:cubicBezTo>
                <a:cubicBezTo>
                  <a:pt x="1824079" y="-65449"/>
                  <a:pt x="1882377" y="49474"/>
                  <a:pt x="2021582" y="0"/>
                </a:cubicBezTo>
                <a:cubicBezTo>
                  <a:pt x="2160788" y="-49474"/>
                  <a:pt x="2278018" y="7168"/>
                  <a:pt x="2508778" y="0"/>
                </a:cubicBezTo>
                <a:cubicBezTo>
                  <a:pt x="2739538" y="-7168"/>
                  <a:pt x="3038975" y="45685"/>
                  <a:pt x="3214372" y="0"/>
                </a:cubicBezTo>
                <a:cubicBezTo>
                  <a:pt x="3389769" y="-45685"/>
                  <a:pt x="3483928" y="40549"/>
                  <a:pt x="3628768" y="0"/>
                </a:cubicBezTo>
                <a:cubicBezTo>
                  <a:pt x="3773608" y="-40549"/>
                  <a:pt x="4184325" y="22868"/>
                  <a:pt x="4334362" y="0"/>
                </a:cubicBezTo>
                <a:cubicBezTo>
                  <a:pt x="4484399" y="-22868"/>
                  <a:pt x="4858155" y="59358"/>
                  <a:pt x="5039956" y="0"/>
                </a:cubicBezTo>
                <a:cubicBezTo>
                  <a:pt x="5221757" y="-59358"/>
                  <a:pt x="5435714" y="26061"/>
                  <a:pt x="5599951" y="0"/>
                </a:cubicBezTo>
                <a:cubicBezTo>
                  <a:pt x="5764189" y="-26061"/>
                  <a:pt x="6016817" y="84373"/>
                  <a:pt x="6305545" y="0"/>
                </a:cubicBezTo>
                <a:cubicBezTo>
                  <a:pt x="6594273" y="-84373"/>
                  <a:pt x="6582326" y="35315"/>
                  <a:pt x="6792740" y="0"/>
                </a:cubicBezTo>
                <a:cubicBezTo>
                  <a:pt x="7003154" y="-35315"/>
                  <a:pt x="7117431" y="41308"/>
                  <a:pt x="7279936" y="0"/>
                </a:cubicBezTo>
                <a:cubicBezTo>
                  <a:pt x="7318723" y="218367"/>
                  <a:pt x="7260645" y="261737"/>
                  <a:pt x="7279936" y="471924"/>
                </a:cubicBezTo>
                <a:cubicBezTo>
                  <a:pt x="7150091" y="503567"/>
                  <a:pt x="6834551" y="417584"/>
                  <a:pt x="6719941" y="471924"/>
                </a:cubicBezTo>
                <a:cubicBezTo>
                  <a:pt x="6605331" y="526264"/>
                  <a:pt x="6332757" y="428744"/>
                  <a:pt x="6159946" y="471924"/>
                </a:cubicBezTo>
                <a:cubicBezTo>
                  <a:pt x="5987135" y="515104"/>
                  <a:pt x="5611559" y="468982"/>
                  <a:pt x="5454352" y="471924"/>
                </a:cubicBezTo>
                <a:cubicBezTo>
                  <a:pt x="5297145" y="474866"/>
                  <a:pt x="5148288" y="410607"/>
                  <a:pt x="4894357" y="471924"/>
                </a:cubicBezTo>
                <a:cubicBezTo>
                  <a:pt x="4640427" y="533241"/>
                  <a:pt x="4709458" y="431951"/>
                  <a:pt x="4552760" y="471924"/>
                </a:cubicBezTo>
                <a:cubicBezTo>
                  <a:pt x="4396062" y="511897"/>
                  <a:pt x="4324701" y="431635"/>
                  <a:pt x="4138364" y="471924"/>
                </a:cubicBezTo>
                <a:cubicBezTo>
                  <a:pt x="3952027" y="512213"/>
                  <a:pt x="3691547" y="423537"/>
                  <a:pt x="3432770" y="471924"/>
                </a:cubicBezTo>
                <a:cubicBezTo>
                  <a:pt x="3173993" y="520311"/>
                  <a:pt x="3109200" y="446756"/>
                  <a:pt x="2872775" y="471924"/>
                </a:cubicBezTo>
                <a:cubicBezTo>
                  <a:pt x="2636351" y="497092"/>
                  <a:pt x="2585484" y="434351"/>
                  <a:pt x="2458378" y="471924"/>
                </a:cubicBezTo>
                <a:cubicBezTo>
                  <a:pt x="2331272" y="509497"/>
                  <a:pt x="2089169" y="430891"/>
                  <a:pt x="1898383" y="471924"/>
                </a:cubicBezTo>
                <a:cubicBezTo>
                  <a:pt x="1707598" y="512957"/>
                  <a:pt x="1661359" y="449883"/>
                  <a:pt x="1556786" y="471924"/>
                </a:cubicBezTo>
                <a:cubicBezTo>
                  <a:pt x="1452213" y="493965"/>
                  <a:pt x="1347147" y="440952"/>
                  <a:pt x="1215189" y="471924"/>
                </a:cubicBezTo>
                <a:cubicBezTo>
                  <a:pt x="1083231" y="502896"/>
                  <a:pt x="781185" y="415854"/>
                  <a:pt x="655194" y="471924"/>
                </a:cubicBezTo>
                <a:cubicBezTo>
                  <a:pt x="529203" y="527994"/>
                  <a:pt x="216353" y="436859"/>
                  <a:pt x="0" y="471924"/>
                </a:cubicBezTo>
                <a:cubicBezTo>
                  <a:pt x="-2772" y="349035"/>
                  <a:pt x="664" y="173233"/>
                  <a:pt x="0" y="0"/>
                </a:cubicBezTo>
                <a:close/>
              </a:path>
            </a:pathLst>
          </a:custGeom>
          <a:solidFill>
            <a:srgbClr val="DDFFFE"/>
          </a:solidFill>
          <a:ln w="12700" cap="flat">
            <a:solidFill>
              <a:srgbClr val="00B0F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r>
              <a:rPr lang="pt-BR" sz="14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  </a:t>
            </a:r>
            <a:r>
              <a:rPr lang="pt-BR" sz="1400" b="1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Há vários ótimos livros de Microbiologia, abaixo seguem alguns recomendados: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F9996F-3A3B-7547-A4E9-42DA5711A1D4}"/>
              </a:ext>
            </a:extLst>
          </p:cNvPr>
          <p:cNvSpPr txBox="1"/>
          <p:nvPr/>
        </p:nvSpPr>
        <p:spPr>
          <a:xfrm>
            <a:off x="1486209" y="2579175"/>
            <a:ext cx="1844676" cy="3118803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Microbiologia </a:t>
            </a: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de </a:t>
            </a:r>
            <a:r>
              <a:rPr lang="pt-BR" sz="1200" b="1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Brock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.</a:t>
            </a:r>
          </a:p>
          <a:p>
            <a:pPr algn="ctr" defTabSz="584200"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14ª. Ed., 2014.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Grupo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42F0C2-CA46-E149-A914-9240E2EF71FA}"/>
              </a:ext>
            </a:extLst>
          </p:cNvPr>
          <p:cNvSpPr txBox="1"/>
          <p:nvPr/>
        </p:nvSpPr>
        <p:spPr>
          <a:xfrm>
            <a:off x="5453765" y="2702287"/>
            <a:ext cx="1657496" cy="3103414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Microbiologia Médica. </a:t>
            </a:r>
            <a:r>
              <a:rPr lang="pt-BR" sz="1200" b="1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Jawetz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pt-BR" sz="120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Melnick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, </a:t>
            </a:r>
            <a:r>
              <a:rPr lang="pt-BR" sz="1200" dirty="0" err="1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Adelberg</a:t>
            </a:r>
            <a:r>
              <a:rPr lang="pt-BR" sz="12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.</a:t>
            </a:r>
          </a:p>
          <a:p>
            <a:pPr algn="ctr" defTabSz="584200">
              <a:defRPr/>
            </a:pPr>
            <a:endParaRPr lang="pt-BR" sz="5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26ª. Ed., 2014.</a:t>
            </a:r>
          </a:p>
          <a:p>
            <a:pPr algn="ctr" defTabSz="584200">
              <a:defRPr/>
            </a:pPr>
            <a:r>
              <a:rPr lang="pt-BR" sz="1000" dirty="0">
                <a:solidFill>
                  <a:srgbClr val="000000"/>
                </a:solidFill>
                <a:ea typeface="Helvetica Neue Medium"/>
                <a:cs typeface="Helvetica Neue Medium"/>
                <a:sym typeface="Helvetica Neue Medium"/>
              </a:rPr>
              <a:t>Grupo 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64FE83-3758-714E-84A7-A7406F65DA6A}"/>
              </a:ext>
            </a:extLst>
          </p:cNvPr>
          <p:cNvSpPr txBox="1"/>
          <p:nvPr/>
        </p:nvSpPr>
        <p:spPr>
          <a:xfrm>
            <a:off x="7332111" y="2702285"/>
            <a:ext cx="1657496" cy="2872581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endParaRPr lang="pt-BR" sz="1200" dirty="0"/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200" dirty="0"/>
              <a:t>Microbiologia. </a:t>
            </a:r>
          </a:p>
          <a:p>
            <a:pPr algn="ctr" defTabSz="584200">
              <a:defRPr/>
            </a:pPr>
            <a:r>
              <a:rPr lang="pt-BR" sz="1200" b="1" dirty="0" err="1"/>
              <a:t>Trabulsi</a:t>
            </a:r>
            <a:r>
              <a:rPr lang="pt-BR" sz="1200" dirty="0"/>
              <a:t> &amp; </a:t>
            </a:r>
            <a:r>
              <a:rPr lang="pt-BR" sz="1200" b="1" dirty="0" err="1"/>
              <a:t>Alterthum</a:t>
            </a:r>
            <a:r>
              <a:rPr lang="pt-BR" sz="1200" dirty="0"/>
              <a:t> </a:t>
            </a:r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000" dirty="0"/>
              <a:t>6ª Ed., 2015 </a:t>
            </a:r>
          </a:p>
          <a:p>
            <a:pPr algn="ctr" defTabSz="584200">
              <a:defRPr/>
            </a:pPr>
            <a:r>
              <a:rPr lang="pt-BR" sz="1000" dirty="0"/>
              <a:t>Livraria Atheneu</a:t>
            </a:r>
          </a:p>
        </p:txBody>
      </p:sp>
      <p:pic>
        <p:nvPicPr>
          <p:cNvPr id="14348" name="Picture 5">
            <a:extLst>
              <a:ext uri="{FF2B5EF4-FFF2-40B4-BE49-F238E27FC236}">
                <a16:creationId xmlns:a16="http://schemas.microsoft.com/office/drawing/2014/main" id="{7A825D75-DE95-EB43-B5FB-B52E2FF9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37" y="2837657"/>
            <a:ext cx="1466752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25D00497-5716-3F44-9B2E-14B012023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740" y="2758821"/>
            <a:ext cx="147161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6">
            <a:extLst>
              <a:ext uri="{FF2B5EF4-FFF2-40B4-BE49-F238E27FC236}">
                <a16:creationId xmlns:a16="http://schemas.microsoft.com/office/drawing/2014/main" id="{81E476BF-7795-B64C-8B1F-69EAAE298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283" y="2896394"/>
            <a:ext cx="1358905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9">
            <a:extLst>
              <a:ext uri="{FF2B5EF4-FFF2-40B4-BE49-F238E27FC236}">
                <a16:creationId xmlns:a16="http://schemas.microsoft.com/office/drawing/2014/main" id="{8AF5F40B-03FC-264F-BFA7-2131A6EA7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8427"/>
          <a:stretch>
            <a:fillRect/>
          </a:stretch>
        </p:blipFill>
        <p:spPr bwMode="auto">
          <a:xfrm>
            <a:off x="7552243" y="2868048"/>
            <a:ext cx="1362098" cy="178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D96C13-A9B2-8245-A535-C9A67AAEA5FD}"/>
              </a:ext>
            </a:extLst>
          </p:cNvPr>
          <p:cNvSpPr/>
          <p:nvPr/>
        </p:nvSpPr>
        <p:spPr>
          <a:xfrm>
            <a:off x="2707577" y="110281"/>
            <a:ext cx="177003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14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1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28DC37-5DAB-3746-B1DC-ED6C07D6E61C}"/>
              </a:ext>
            </a:extLst>
          </p:cNvPr>
          <p:cNvSpPr txBox="1"/>
          <p:nvPr/>
        </p:nvSpPr>
        <p:spPr>
          <a:xfrm>
            <a:off x="9294597" y="2702287"/>
            <a:ext cx="1894103" cy="2872581"/>
          </a:xfrm>
          <a:prstGeom prst="rect">
            <a:avLst/>
          </a:prstGeom>
          <a:solidFill>
            <a:srgbClr val="DDFFFE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8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just" defTabSz="584200">
              <a:spcAft>
                <a:spcPts val="1200"/>
              </a:spcAft>
              <a:defRPr/>
            </a:pPr>
            <a:endParaRPr lang="pt-BR" sz="1400" dirty="0">
              <a:solidFill>
                <a:srgbClr val="000000"/>
              </a:solidFill>
              <a:ea typeface="Helvetica Neue Medium"/>
              <a:cs typeface="Helvetica Neue Medium"/>
              <a:sym typeface="Helvetica Neue Medium"/>
            </a:endParaRPr>
          </a:p>
          <a:p>
            <a:pPr algn="ctr" defTabSz="584200">
              <a:defRPr/>
            </a:pPr>
            <a:endParaRPr lang="pt-BR" sz="1200" dirty="0"/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200" dirty="0"/>
              <a:t>Microbiologia Medica e Imunologia.  </a:t>
            </a:r>
            <a:r>
              <a:rPr lang="pt-BR" sz="1200" b="1" dirty="0" err="1"/>
              <a:t>Levinson</a:t>
            </a:r>
            <a:r>
              <a:rPr lang="pt-BR" sz="1200" dirty="0"/>
              <a:t>.</a:t>
            </a:r>
          </a:p>
          <a:p>
            <a:pPr algn="ctr" defTabSz="584200">
              <a:defRPr/>
            </a:pPr>
            <a:endParaRPr lang="pt-BR" sz="500" dirty="0"/>
          </a:p>
          <a:p>
            <a:pPr algn="ctr" defTabSz="584200">
              <a:defRPr/>
            </a:pPr>
            <a:r>
              <a:rPr lang="pt-BR" sz="1000" dirty="0"/>
              <a:t>12ª Ed., 2014 </a:t>
            </a:r>
          </a:p>
          <a:p>
            <a:pPr algn="ctr" defTabSz="584200">
              <a:defRPr/>
            </a:pPr>
            <a:r>
              <a:rPr lang="pt-BR" sz="1000" dirty="0"/>
              <a:t>Livraria Atheneu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78F418-7E5C-2B40-BC13-43BAD3743BB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396" t="4165" r="22433" b="2833"/>
          <a:stretch/>
        </p:blipFill>
        <p:spPr>
          <a:xfrm>
            <a:off x="9556370" y="2837657"/>
            <a:ext cx="1370555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6773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Composite of Gram-positive bacteria">
            <a:extLst>
              <a:ext uri="{FF2B5EF4-FFF2-40B4-BE49-F238E27FC236}">
                <a16:creationId xmlns:a16="http://schemas.microsoft.com/office/drawing/2014/main" id="{8E60EDA2-A31F-3049-81FF-403F20763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92" y="1611777"/>
            <a:ext cx="2814239" cy="363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6" descr="Lipoteichois acid">
            <a:extLst>
              <a:ext uri="{FF2B5EF4-FFF2-40B4-BE49-F238E27FC236}">
                <a16:creationId xmlns:a16="http://schemas.microsoft.com/office/drawing/2014/main" id="{2CCCEA75-7412-2C4A-9C54-CA41EA53F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90" y="1262059"/>
            <a:ext cx="4601660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8" descr="teicoico">
            <a:extLst>
              <a:ext uri="{FF2B5EF4-FFF2-40B4-BE49-F238E27FC236}">
                <a16:creationId xmlns:a16="http://schemas.microsoft.com/office/drawing/2014/main" id="{5DD7E5F7-FEB8-6B48-B7FD-FF36A987D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6"/>
          <a:stretch/>
        </p:blipFill>
        <p:spPr bwMode="auto">
          <a:xfrm>
            <a:off x="5816984" y="2645089"/>
            <a:ext cx="2616200" cy="3237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9">
            <a:extLst>
              <a:ext uri="{FF2B5EF4-FFF2-40B4-BE49-F238E27FC236}">
                <a16:creationId xmlns:a16="http://schemas.microsoft.com/office/drawing/2014/main" id="{9B211E99-5099-C34D-84BA-AF4AD859A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829" y="6038909"/>
            <a:ext cx="41585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Fórmula de um ácido teicóico, contendo </a:t>
            </a:r>
            <a:r>
              <a:rPr lang="pt-BR" altLang="en-US" sz="1400" b="1" dirty="0" err="1"/>
              <a:t>ribitol</a:t>
            </a:r>
            <a:br>
              <a:rPr lang="pt-BR" altLang="en-US" sz="1400" dirty="0"/>
            </a:br>
            <a:endParaRPr lang="pt-BR" alt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9EB84E-F9FF-2144-81A2-4D652F758120}"/>
              </a:ext>
            </a:extLst>
          </p:cNvPr>
          <p:cNvSpPr/>
          <p:nvPr/>
        </p:nvSpPr>
        <p:spPr>
          <a:xfrm>
            <a:off x="359277" y="3868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1750" name="TextBox 7">
            <a:extLst>
              <a:ext uri="{FF2B5EF4-FFF2-40B4-BE49-F238E27FC236}">
                <a16:creationId xmlns:a16="http://schemas.microsoft.com/office/drawing/2014/main" id="{664A1627-9B34-7148-8890-00B3AAA66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77" y="332290"/>
            <a:ext cx="58943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 das bactérias Gram-positivas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6110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3">
            <a:extLst>
              <a:ext uri="{FF2B5EF4-FFF2-40B4-BE49-F238E27FC236}">
                <a16:creationId xmlns:a16="http://schemas.microsoft.com/office/drawing/2014/main" id="{CB02270F-16B9-4F47-92CE-EA77F9709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084263"/>
            <a:ext cx="29527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2770" name="Picture 6" descr="staph1">
            <a:extLst>
              <a:ext uri="{FF2B5EF4-FFF2-40B4-BE49-F238E27FC236}">
                <a16:creationId xmlns:a16="http://schemas.microsoft.com/office/drawing/2014/main" id="{5FF691D2-1B7F-784A-9F81-71881408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807" y="805901"/>
            <a:ext cx="2952750" cy="229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7">
            <a:extLst>
              <a:ext uri="{FF2B5EF4-FFF2-40B4-BE49-F238E27FC236}">
                <a16:creationId xmlns:a16="http://schemas.microsoft.com/office/drawing/2014/main" id="{5CEC2805-2EB3-A74D-9F7A-247FC3C95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44" y="1268413"/>
            <a:ext cx="4765674" cy="8463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pt-BR" altLang="en-US" sz="1400" dirty="0"/>
              <a:t> A parede celular (peptidoglicano) pode compor 15% ou 	até 60% do peso da bactéria</a:t>
            </a:r>
          </a:p>
          <a:p>
            <a:pPr eaLnBrk="1" hangingPunct="1">
              <a:spcBef>
                <a:spcPct val="50000"/>
              </a:spcBef>
              <a:buFontTx/>
              <a:buChar char="-"/>
              <a:defRPr/>
            </a:pPr>
            <a:r>
              <a:rPr lang="pt-BR" altLang="en-US" sz="1400" dirty="0"/>
              <a:t> Contém Ácido teicóico e Ácidos lipoteicóico</a:t>
            </a:r>
          </a:p>
        </p:txBody>
      </p:sp>
      <p:sp>
        <p:nvSpPr>
          <p:cNvPr id="32772" name="Text Box 8">
            <a:extLst>
              <a:ext uri="{FF2B5EF4-FFF2-40B4-BE49-F238E27FC236}">
                <a16:creationId xmlns:a16="http://schemas.microsoft.com/office/drawing/2014/main" id="{068F621F-94F9-4C47-82B6-B58968BDE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732" y="3759254"/>
            <a:ext cx="3887787" cy="2432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>
                <a:solidFill>
                  <a:srgbClr val="660033"/>
                </a:solidFill>
              </a:rPr>
              <a:t>Propriedades: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Facilitar a entrada e saída de cátions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Regular atividade de autolisinas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Sítios receptores de bacteriófagos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Adesinas ao epitélio do hospedeiro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São antígenos celulares – permitem a identificação sorológica</a:t>
            </a:r>
          </a:p>
        </p:txBody>
      </p:sp>
      <p:pic>
        <p:nvPicPr>
          <p:cNvPr id="32773" name="Picture 11" descr="gm+%20cell%20wall">
            <a:extLst>
              <a:ext uri="{FF2B5EF4-FFF2-40B4-BE49-F238E27FC236}">
                <a16:creationId xmlns:a16="http://schemas.microsoft.com/office/drawing/2014/main" id="{32C9CE8C-CB7B-A642-BC94-ADA249833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2" y="2433927"/>
            <a:ext cx="5420830" cy="361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9">
            <a:extLst>
              <a:ext uri="{FF2B5EF4-FFF2-40B4-BE49-F238E27FC236}">
                <a16:creationId xmlns:a16="http://schemas.microsoft.com/office/drawing/2014/main" id="{5AFD34A2-0993-CF4A-A022-553EAB1AD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344" y="241260"/>
            <a:ext cx="58943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 das bactérias Gram-positivas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324343-1A2E-A64B-B615-1AFAB51817EE}"/>
              </a:ext>
            </a:extLst>
          </p:cNvPr>
          <p:cNvSpPr/>
          <p:nvPr/>
        </p:nvSpPr>
        <p:spPr>
          <a:xfrm>
            <a:off x="297344" y="-14244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55047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3">
            <a:extLst>
              <a:ext uri="{FF2B5EF4-FFF2-40B4-BE49-F238E27FC236}">
                <a16:creationId xmlns:a16="http://schemas.microsoft.com/office/drawing/2014/main" id="{1BE3A64F-51E7-A942-9C0D-41CA587BB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196976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3794" name="Picture 15" descr="gramnegative_3">
            <a:extLst>
              <a:ext uri="{FF2B5EF4-FFF2-40B4-BE49-F238E27FC236}">
                <a16:creationId xmlns:a16="http://schemas.microsoft.com/office/drawing/2014/main" id="{FE68D4C9-31DA-814F-B17D-CA6C518F5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1" y="2136776"/>
            <a:ext cx="5208859" cy="352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23" descr="M_BI_ES_28small">
            <a:extLst>
              <a:ext uri="{FF2B5EF4-FFF2-40B4-BE49-F238E27FC236}">
                <a16:creationId xmlns:a16="http://schemas.microsoft.com/office/drawing/2014/main" id="{FF042ABD-86C6-DD4C-8571-AD8C3F4E4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8039" y="1235076"/>
            <a:ext cx="45243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C072D9-B897-0542-BC35-39099A019F72}"/>
              </a:ext>
            </a:extLst>
          </p:cNvPr>
          <p:cNvSpPr/>
          <p:nvPr/>
        </p:nvSpPr>
        <p:spPr>
          <a:xfrm>
            <a:off x="185110" y="19053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3797" name="Text Box 4">
            <a:extLst>
              <a:ext uri="{FF2B5EF4-FFF2-40B4-BE49-F238E27FC236}">
                <a16:creationId xmlns:a16="http://schemas.microsoft.com/office/drawing/2014/main" id="{7CC63819-3AB6-B44F-9097-8E9C28094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338" y="1256426"/>
            <a:ext cx="3590925" cy="369888"/>
          </a:xfrm>
          <a:prstGeom prst="rect">
            <a:avLst/>
          </a:prstGeom>
          <a:solidFill>
            <a:srgbClr val="F5FC9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Bactérias Gram-negativas  </a:t>
            </a:r>
          </a:p>
        </p:txBody>
      </p:sp>
      <p:sp>
        <p:nvSpPr>
          <p:cNvPr id="33798" name="TextBox 7">
            <a:extLst>
              <a:ext uri="{FF2B5EF4-FFF2-40B4-BE49-F238E27FC236}">
                <a16:creationId xmlns:a16="http://schemas.microsoft.com/office/drawing/2014/main" id="{6DCF4CB8-EA4B-B54E-B5CA-0FD35B599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260350"/>
            <a:ext cx="34686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3607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3">
            <a:extLst>
              <a:ext uri="{FF2B5EF4-FFF2-40B4-BE49-F238E27FC236}">
                <a16:creationId xmlns:a16="http://schemas.microsoft.com/office/drawing/2014/main" id="{963D9E44-B2CC-0441-9BE9-C9336DE40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196976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4818" name="Picture 8" descr="figure2">
            <a:extLst>
              <a:ext uri="{FF2B5EF4-FFF2-40B4-BE49-F238E27FC236}">
                <a16:creationId xmlns:a16="http://schemas.microsoft.com/office/drawing/2014/main" id="{440856C5-8465-8A4E-AA71-9ADFE7804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5" y="1570822"/>
            <a:ext cx="643575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AutoShape 16">
            <a:extLst>
              <a:ext uri="{FF2B5EF4-FFF2-40B4-BE49-F238E27FC236}">
                <a16:creationId xmlns:a16="http://schemas.microsoft.com/office/drawing/2014/main" id="{B4365B79-B29A-1342-A31B-3C469E01A743}"/>
              </a:ext>
            </a:extLst>
          </p:cNvPr>
          <p:cNvSpPr>
            <a:spLocks/>
          </p:cNvSpPr>
          <p:nvPr/>
        </p:nvSpPr>
        <p:spPr bwMode="auto">
          <a:xfrm>
            <a:off x="6963535" y="4032167"/>
            <a:ext cx="576262" cy="976226"/>
          </a:xfrm>
          <a:prstGeom prst="rightBrace">
            <a:avLst>
              <a:gd name="adj1" fmla="val 26033"/>
              <a:gd name="adj2" fmla="val 46713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823" name="Text Box 17">
            <a:extLst>
              <a:ext uri="{FF2B5EF4-FFF2-40B4-BE49-F238E27FC236}">
                <a16:creationId xmlns:a16="http://schemas.microsoft.com/office/drawing/2014/main" id="{DD805A9D-BE91-7241-B253-766F38757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0960" y="480844"/>
            <a:ext cx="593725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/>
              <a:t>LPS</a:t>
            </a:r>
          </a:p>
        </p:txBody>
      </p:sp>
      <p:sp>
        <p:nvSpPr>
          <p:cNvPr id="34824" name="Text Box 18">
            <a:extLst>
              <a:ext uri="{FF2B5EF4-FFF2-40B4-BE49-F238E27FC236}">
                <a16:creationId xmlns:a16="http://schemas.microsoft.com/office/drawing/2014/main" id="{58784FB5-206F-CA46-B423-A462EE7F380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967595" y="2118231"/>
            <a:ext cx="308045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altLang="en-US" sz="1200" b="1" dirty="0">
                <a:solidFill>
                  <a:srgbClr val="FF0000"/>
                </a:solidFill>
              </a:rPr>
              <a:t>   Lipídio A                  </a:t>
            </a:r>
            <a:r>
              <a:rPr lang="pt-BR" altLang="en-US" sz="1200" b="1" dirty="0"/>
              <a:t>Polissacarídeo</a:t>
            </a:r>
            <a:r>
              <a:rPr lang="pt-BR" altLang="en-US" sz="1200" dirty="0"/>
              <a:t> </a:t>
            </a:r>
            <a:r>
              <a:rPr lang="pt-BR" altLang="en-US" sz="1200" b="1" dirty="0"/>
              <a:t>O </a:t>
            </a:r>
            <a:r>
              <a:rPr lang="pt-BR" altLang="en-US" sz="1200" b="1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altLang="en-US" sz="1200" b="1" dirty="0">
                <a:solidFill>
                  <a:srgbClr val="FF0000"/>
                </a:solidFill>
              </a:rPr>
              <a:t>(</a:t>
            </a:r>
            <a:r>
              <a:rPr lang="pt-BR" altLang="en-US" sz="1200" b="1" dirty="0">
                <a:solidFill>
                  <a:srgbClr val="FF3300"/>
                </a:solidFill>
              </a:rPr>
              <a:t>Endotoxina)                  </a:t>
            </a:r>
            <a:r>
              <a:rPr lang="pt-BR" altLang="en-US" sz="1200" b="1" dirty="0"/>
              <a:t>(Antígeno O)</a:t>
            </a:r>
          </a:p>
        </p:txBody>
      </p:sp>
      <p:sp>
        <p:nvSpPr>
          <p:cNvPr id="34826" name="Line 20">
            <a:extLst>
              <a:ext uri="{FF2B5EF4-FFF2-40B4-BE49-F238E27FC236}">
                <a16:creationId xmlns:a16="http://schemas.microsoft.com/office/drawing/2014/main" id="{0D1BC34B-691B-3547-B391-9607804F71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18043" y="3424798"/>
            <a:ext cx="956620" cy="3077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7" name="Line 21">
            <a:extLst>
              <a:ext uri="{FF2B5EF4-FFF2-40B4-BE49-F238E27FC236}">
                <a16:creationId xmlns:a16="http://schemas.microsoft.com/office/drawing/2014/main" id="{39710AF8-DC36-AB4A-896C-147EA2347C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4246" y="1559711"/>
            <a:ext cx="1283167" cy="3077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34828" name="Text Box 12">
            <a:extLst>
              <a:ext uri="{FF2B5EF4-FFF2-40B4-BE49-F238E27FC236}">
                <a16:creationId xmlns:a16="http://schemas.microsoft.com/office/drawing/2014/main" id="{BEA4F79D-1BA1-994B-8120-E411330A6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9797" y="4131230"/>
            <a:ext cx="2353503" cy="1384995"/>
          </a:xfrm>
          <a:prstGeom prst="rect">
            <a:avLst/>
          </a:prstGeom>
          <a:solidFill>
            <a:srgbClr val="DBE3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Espaço periplasmático,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entre as duas membranas: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- Membrana externa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b="1" dirty="0"/>
              <a:t>- Membrana citoplasmática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AC0303-F841-474D-8F5A-35D26E52CC08}"/>
              </a:ext>
            </a:extLst>
          </p:cNvPr>
          <p:cNvSpPr/>
          <p:nvPr/>
        </p:nvSpPr>
        <p:spPr>
          <a:xfrm>
            <a:off x="343234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4831" name="TextBox 18">
            <a:extLst>
              <a:ext uri="{FF2B5EF4-FFF2-40B4-BE49-F238E27FC236}">
                <a16:creationId xmlns:a16="http://schemas.microsoft.com/office/drawing/2014/main" id="{D2D08567-EC94-DC48-8245-0C6B94E82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34" y="261858"/>
            <a:ext cx="58943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    4.2. Parede celular das bactérias Gram-negativas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829203-5510-D64A-B63D-DCB9A8914BF8}"/>
              </a:ext>
            </a:extLst>
          </p:cNvPr>
          <p:cNvCxnSpPr/>
          <p:nvPr/>
        </p:nvCxnSpPr>
        <p:spPr>
          <a:xfrm flipV="1">
            <a:off x="7539797" y="2416526"/>
            <a:ext cx="0" cy="4730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ine 21">
            <a:extLst>
              <a:ext uri="{FF2B5EF4-FFF2-40B4-BE49-F238E27FC236}">
                <a16:creationId xmlns:a16="http://schemas.microsoft.com/office/drawing/2014/main" id="{DFFF1A2B-E291-8F40-81B2-B521381B70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0029" y="5399384"/>
            <a:ext cx="2059767" cy="18528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9" name="Line 21">
            <a:extLst>
              <a:ext uri="{FF2B5EF4-FFF2-40B4-BE49-F238E27FC236}">
                <a16:creationId xmlns:a16="http://schemas.microsoft.com/office/drawing/2014/main" id="{93636443-8158-8646-A7CF-8EA56740053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76173" y="3943091"/>
            <a:ext cx="2356526" cy="864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025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>
            <a:extLst>
              <a:ext uri="{FF2B5EF4-FFF2-40B4-BE49-F238E27FC236}">
                <a16:creationId xmlns:a16="http://schemas.microsoft.com/office/drawing/2014/main" id="{794C96CB-DE34-DA4E-AF99-CB77078F9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8600" y="1289051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5842" name="Picture 6" descr="M_BI_ES_28small">
            <a:extLst>
              <a:ext uri="{FF2B5EF4-FFF2-40B4-BE49-F238E27FC236}">
                <a16:creationId xmlns:a16="http://schemas.microsoft.com/office/drawing/2014/main" id="{4E8F96EB-3A2F-4049-A30B-E5590493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6" y="1812132"/>
            <a:ext cx="45243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7">
            <a:extLst>
              <a:ext uri="{FF2B5EF4-FFF2-40B4-BE49-F238E27FC236}">
                <a16:creationId xmlns:a16="http://schemas.microsoft.com/office/drawing/2014/main" id="{59E371F3-CCFC-C34B-94AC-13151F00E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3" y="1628776"/>
            <a:ext cx="31670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04893785-CA50-C947-8894-FBA5CCCCB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244" y="1812132"/>
            <a:ext cx="4684712" cy="1892826"/>
          </a:xfrm>
          <a:prstGeom prst="rect">
            <a:avLst/>
          </a:prstGeom>
          <a:solidFill>
            <a:srgbClr val="FFB5F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Composta de: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/>
              <a:t> Uma ou poucas camadas de peptoglicano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/>
              <a:t> Espaço periplasmático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800"/>
              <a:t> Uma membrana externa que contem LPS (lipopolissacarídeo)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5E9838-8EC0-DA4B-8987-B3AA6E8415AB}"/>
              </a:ext>
            </a:extLst>
          </p:cNvPr>
          <p:cNvSpPr/>
          <p:nvPr/>
        </p:nvSpPr>
        <p:spPr>
          <a:xfrm>
            <a:off x="342900" y="50071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5846" name="TextBox 8">
            <a:extLst>
              <a:ext uri="{FF2B5EF4-FFF2-40B4-BE49-F238E27FC236}">
                <a16:creationId xmlns:a16="http://schemas.microsoft.com/office/drawing/2014/main" id="{26CCBA9C-7746-724F-8A3D-3520BED3C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303987"/>
            <a:ext cx="5894388" cy="708025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 dirty="0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800" b="1" dirty="0">
                <a:solidFill>
                  <a:schemeClr val="bg1"/>
                </a:solidFill>
              </a:rPr>
              <a:t>    4.2. Parede celular das bactérias Gram-negativas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005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425B2137-8504-3243-B84A-C1A66CFF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23" y="1355323"/>
            <a:ext cx="9042400" cy="3356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6">
            <a:extLst>
              <a:ext uri="{FF2B5EF4-FFF2-40B4-BE49-F238E27FC236}">
                <a16:creationId xmlns:a16="http://schemas.microsoft.com/office/drawing/2014/main" id="{0F2915D7-B5B5-7448-9B27-A45EE88C0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9058" y="846983"/>
            <a:ext cx="2116138" cy="369888"/>
          </a:xfrm>
          <a:prstGeom prst="rect">
            <a:avLst/>
          </a:prstGeom>
          <a:solidFill>
            <a:srgbClr val="6022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Gram-positivas</a:t>
            </a:r>
          </a:p>
        </p:txBody>
      </p:sp>
      <p:sp>
        <p:nvSpPr>
          <p:cNvPr id="36867" name="Rectangle 7">
            <a:extLst>
              <a:ext uri="{FF2B5EF4-FFF2-40B4-BE49-F238E27FC236}">
                <a16:creationId xmlns:a16="http://schemas.microsoft.com/office/drawing/2014/main" id="{4B739363-FE2F-1D49-AE25-D203E62B5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746059"/>
            <a:ext cx="2159000" cy="366713"/>
          </a:xfrm>
          <a:prstGeom prst="rect">
            <a:avLst/>
          </a:prstGeom>
          <a:solidFill>
            <a:srgbClr val="FEA0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Gram-negativas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E87E2A1D-365A-0D46-B39E-2AF5550E0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13" y="4572000"/>
            <a:ext cx="3059112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6D7102-62C8-E64A-AD82-EAAF63563031}"/>
              </a:ext>
            </a:extLst>
          </p:cNvPr>
          <p:cNvSpPr/>
          <p:nvPr/>
        </p:nvSpPr>
        <p:spPr>
          <a:xfrm>
            <a:off x="321635" y="23728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57390BEB-C78E-D14F-A63B-4CBA8F95A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23" y="277644"/>
            <a:ext cx="2700504" cy="430887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 dirty="0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2432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periplasm">
            <a:extLst>
              <a:ext uri="{FF2B5EF4-FFF2-40B4-BE49-F238E27FC236}">
                <a16:creationId xmlns:a16="http://schemas.microsoft.com/office/drawing/2014/main" id="{B5496485-F735-FD4B-A20B-A346D681D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4" r="7127"/>
          <a:stretch/>
        </p:blipFill>
        <p:spPr bwMode="auto">
          <a:xfrm>
            <a:off x="1022349" y="1601789"/>
            <a:ext cx="8058151" cy="499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6">
            <a:extLst>
              <a:ext uri="{FF2B5EF4-FFF2-40B4-BE49-F238E27FC236}">
                <a16:creationId xmlns:a16="http://schemas.microsoft.com/office/drawing/2014/main" id="{7B14F05B-6C52-0940-949C-CDA301168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1136649"/>
            <a:ext cx="2116138" cy="368300"/>
          </a:xfrm>
          <a:prstGeom prst="rect">
            <a:avLst/>
          </a:prstGeom>
          <a:solidFill>
            <a:srgbClr val="6022D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Gram-positivas</a:t>
            </a:r>
          </a:p>
        </p:txBody>
      </p:sp>
      <p:sp>
        <p:nvSpPr>
          <p:cNvPr id="37891" name="Rectangle 7">
            <a:extLst>
              <a:ext uri="{FF2B5EF4-FFF2-40B4-BE49-F238E27FC236}">
                <a16:creationId xmlns:a16="http://schemas.microsoft.com/office/drawing/2014/main" id="{66521A83-D74A-9141-8257-C32D0FFB3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339" y="1216025"/>
            <a:ext cx="2160587" cy="366713"/>
          </a:xfrm>
          <a:prstGeom prst="rect">
            <a:avLst/>
          </a:prstGeom>
          <a:solidFill>
            <a:srgbClr val="FEA0E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b="1">
                <a:solidFill>
                  <a:schemeClr val="bg1"/>
                </a:solidFill>
              </a:rPr>
              <a:t>Gram-negativas</a:t>
            </a:r>
          </a:p>
        </p:txBody>
      </p:sp>
      <p:sp>
        <p:nvSpPr>
          <p:cNvPr id="37892" name="Rectangle 8">
            <a:extLst>
              <a:ext uri="{FF2B5EF4-FFF2-40B4-BE49-F238E27FC236}">
                <a16:creationId xmlns:a16="http://schemas.microsoft.com/office/drawing/2014/main" id="{D6CF9CE1-5132-8441-9AC0-95EAA8F36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4" y="1844675"/>
            <a:ext cx="2301875" cy="2873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2336D1-43E5-014D-B52E-EDF307E65787}"/>
              </a:ext>
            </a:extLst>
          </p:cNvPr>
          <p:cNvSpPr/>
          <p:nvPr/>
        </p:nvSpPr>
        <p:spPr>
          <a:xfrm>
            <a:off x="285750" y="270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7894" name="TextBox 7">
            <a:extLst>
              <a:ext uri="{FF2B5EF4-FFF2-40B4-BE49-F238E27FC236}">
                <a16:creationId xmlns:a16="http://schemas.microsoft.com/office/drawing/2014/main" id="{721EAFA7-E832-9548-8B08-0CF30C93F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4" y="306386"/>
            <a:ext cx="8166100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bactérias: Comparação das bactérias Gram-positivas e Gram-negativas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6320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7AEEE1-1273-8949-920E-992DF6D45807}"/>
              </a:ext>
            </a:extLst>
          </p:cNvPr>
          <p:cNvSpPr/>
          <p:nvPr/>
        </p:nvSpPr>
        <p:spPr>
          <a:xfrm>
            <a:off x="836234" y="2952041"/>
            <a:ext cx="5259766" cy="288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defRPr/>
            </a:pPr>
            <a:r>
              <a:rPr lang="pt-BR" sz="1600" u="sng" dirty="0">
                <a:solidFill>
                  <a:srgbClr val="521B93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</a:t>
            </a:r>
            <a:r>
              <a:rPr lang="pt-BR" sz="1600" b="1" u="sng" dirty="0">
                <a:solidFill>
                  <a:srgbClr val="521B93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Gram-positivas</a:t>
            </a:r>
            <a:r>
              <a:rPr lang="pt-BR" sz="1600" u="sng" dirty="0">
                <a:solidFill>
                  <a:srgbClr val="521B93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patogênicas e as infecções que elas causam incluem:</a:t>
            </a:r>
            <a:endParaRPr lang="en-US" sz="1600" dirty="0">
              <a:solidFill>
                <a:srgbClr val="521B9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Bacillus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cereus, B. anthracis 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(intoxicação alimentar, antraz)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Staphylococcus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aureus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(pneumonia, infecções de pele)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Streptococcus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pneumoniae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(pneumonia, meningite, 				infecções de garganta)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Enterococcus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(infecções do trato urinário)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Clostridium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(tétano, infecções alimentares, 				gangrena gasosa)</a:t>
            </a:r>
            <a:endParaRPr lang="pt-BR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Listeria</a:t>
            </a:r>
            <a:r>
              <a:rPr lang="pt-BR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(intoxicação alimentar) 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060534-3C15-E047-98C5-F9C81134C124}"/>
              </a:ext>
            </a:extLst>
          </p:cNvPr>
          <p:cNvSpPr/>
          <p:nvPr/>
        </p:nvSpPr>
        <p:spPr>
          <a:xfrm>
            <a:off x="7442200" y="3221660"/>
            <a:ext cx="3797300" cy="25923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300"/>
              </a:spcAft>
              <a:defRPr/>
            </a:pPr>
            <a:r>
              <a:rPr lang="pt-BR" sz="1600" u="sng" dirty="0">
                <a:solidFill>
                  <a:srgbClr val="FF40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</a:t>
            </a:r>
            <a:r>
              <a:rPr lang="pt-BR" sz="1600" b="1" u="sng" dirty="0">
                <a:solidFill>
                  <a:srgbClr val="FF40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Gram-negativas</a:t>
            </a:r>
            <a:r>
              <a:rPr lang="pt-BR" sz="1600" u="sng" dirty="0">
                <a:solidFill>
                  <a:srgbClr val="FF40FF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patogênicas e as infecções que elas causam incluem:</a:t>
            </a:r>
            <a:endParaRPr lang="en-US" sz="1600" dirty="0">
              <a:solidFill>
                <a:srgbClr val="FF4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Escherichia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coli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(gastroenterites, 		                 intoxicação alimentar)</a:t>
            </a: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Salmonella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Calibri" panose="020F0502020204030204" pitchFamily="34" charset="0"/>
                <a:cs typeface="Futura Medium" panose="020B0602020204020303" pitchFamily="34" charset="-79"/>
              </a:rPr>
              <a:t>(Salmonelose)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Vibrio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cholerae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(cólera)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Neisseria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(meningite, gonorreia)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  <a:p>
            <a:pPr marL="257175" indent="-257175">
              <a:spcAft>
                <a:spcPts val="600"/>
              </a:spcAft>
              <a:buSzPts val="1000"/>
              <a:buFont typeface="Symbol" pitchFamily="2" charset="2"/>
              <a:buChar char=""/>
              <a:tabLst>
                <a:tab pos="342900" algn="l"/>
              </a:tabLst>
              <a:defRPr/>
            </a:pPr>
            <a:r>
              <a:rPr lang="pt-BR" sz="1600" i="1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Legionella</a:t>
            </a:r>
            <a:r>
              <a:rPr lang="pt-BR" sz="1600" dirty="0">
                <a:solidFill>
                  <a:srgbClr val="000000"/>
                </a:solidFill>
                <a:latin typeface="Helvetica Neue" panose="02000503000000020004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t-BR" sz="1200" dirty="0">
                <a:solidFill>
                  <a:srgbClr val="000000"/>
                </a:solidFill>
                <a:latin typeface="Futura Medium" panose="020B0602020204020303" pitchFamily="34" charset="-79"/>
                <a:ea typeface="Times New Roman" panose="02020603050405020304" pitchFamily="18" charset="0"/>
                <a:cs typeface="Futura Medium" panose="020B0602020204020303" pitchFamily="34" charset="-79"/>
              </a:rPr>
              <a:t>(Doença do legionário)</a:t>
            </a:r>
            <a:endParaRPr lang="en-US" sz="1200" dirty="0">
              <a:solidFill>
                <a:srgbClr val="000000"/>
              </a:solidFill>
              <a:latin typeface="Futura Medium" panose="020B0602020204020303" pitchFamily="34" charset="-79"/>
              <a:ea typeface="Calibri" panose="020F0502020204030204" pitchFamily="34" charset="0"/>
              <a:cs typeface="Futura Medium" panose="020B0602020204020303" pitchFamily="34" charset="-79"/>
            </a:endParaRPr>
          </a:p>
        </p:txBody>
      </p:sp>
      <p:pic>
        <p:nvPicPr>
          <p:cNvPr id="38915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072306-BD54-5444-8377-EBB45EF7B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8606" flipH="1">
            <a:off x="4623920" y="1730397"/>
            <a:ext cx="715674" cy="711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>
            <a:extLst>
              <a:ext uri="{FF2B5EF4-FFF2-40B4-BE49-F238E27FC236}">
                <a16:creationId xmlns:a16="http://schemas.microsoft.com/office/drawing/2014/main" id="{CA8B3206-40EB-4C49-A8F3-0D2F6C34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76" y="1157326"/>
            <a:ext cx="1546604" cy="16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>
            <a:extLst>
              <a:ext uri="{FF2B5EF4-FFF2-40B4-BE49-F238E27FC236}">
                <a16:creationId xmlns:a16="http://schemas.microsoft.com/office/drawing/2014/main" id="{9C274A58-6430-4F4C-8823-A113E95D7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7" b="35690"/>
          <a:stretch>
            <a:fillRect/>
          </a:stretch>
        </p:blipFill>
        <p:spPr bwMode="auto">
          <a:xfrm>
            <a:off x="977485" y="1082595"/>
            <a:ext cx="2301249" cy="167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8">
            <a:extLst>
              <a:ext uri="{FF2B5EF4-FFF2-40B4-BE49-F238E27FC236}">
                <a16:creationId xmlns:a16="http://schemas.microsoft.com/office/drawing/2014/main" id="{1752EB71-2343-A14D-82B3-4C7A38071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5"/>
          <a:stretch>
            <a:fillRect/>
          </a:stretch>
        </p:blipFill>
        <p:spPr bwMode="auto">
          <a:xfrm>
            <a:off x="5417894" y="1343689"/>
            <a:ext cx="757437" cy="6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9">
            <a:extLst>
              <a:ext uri="{FF2B5EF4-FFF2-40B4-BE49-F238E27FC236}">
                <a16:creationId xmlns:a16="http://schemas.microsoft.com/office/drawing/2014/main" id="{D60385C2-8F59-E340-A209-4F53A35B3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r="28896" b="41737"/>
          <a:stretch>
            <a:fillRect/>
          </a:stretch>
        </p:blipFill>
        <p:spPr bwMode="auto">
          <a:xfrm>
            <a:off x="8762108" y="1285184"/>
            <a:ext cx="2452407" cy="160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407303-0915-FC45-BF9D-C7B3D02DF824}"/>
              </a:ext>
            </a:extLst>
          </p:cNvPr>
          <p:cNvSpPr/>
          <p:nvPr/>
        </p:nvSpPr>
        <p:spPr>
          <a:xfrm>
            <a:off x="408949" y="143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8921" name="TextBox 7">
            <a:extLst>
              <a:ext uri="{FF2B5EF4-FFF2-40B4-BE49-F238E27FC236}">
                <a16:creationId xmlns:a16="http://schemas.microsoft.com/office/drawing/2014/main" id="{924689EF-4A93-9F4E-88B7-9FE6EE444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9" y="243608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7900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6">
            <a:extLst>
              <a:ext uri="{FF2B5EF4-FFF2-40B4-BE49-F238E27FC236}">
                <a16:creationId xmlns:a16="http://schemas.microsoft.com/office/drawing/2014/main" id="{CA8B3206-40EB-4C49-A8F3-0D2F6C34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371" y="706967"/>
            <a:ext cx="1146554" cy="118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407303-0915-FC45-BF9D-C7B3D02DF824}"/>
              </a:ext>
            </a:extLst>
          </p:cNvPr>
          <p:cNvSpPr/>
          <p:nvPr/>
        </p:nvSpPr>
        <p:spPr>
          <a:xfrm>
            <a:off x="408949" y="143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38921" name="TextBox 7">
            <a:extLst>
              <a:ext uri="{FF2B5EF4-FFF2-40B4-BE49-F238E27FC236}">
                <a16:creationId xmlns:a16="http://schemas.microsoft.com/office/drawing/2014/main" id="{924689EF-4A93-9F4E-88B7-9FE6EE444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49" y="243608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AC3107-1323-2845-BA60-1D279787A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93" y="1894469"/>
            <a:ext cx="9074332" cy="4760589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F3237238-FE6D-5F42-A700-F33D56AD0F97}"/>
              </a:ext>
            </a:extLst>
          </p:cNvPr>
          <p:cNvSpPr/>
          <p:nvPr/>
        </p:nvSpPr>
        <p:spPr>
          <a:xfrm>
            <a:off x="612593" y="1051891"/>
            <a:ext cx="7307262" cy="646331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Todavia,...</a:t>
            </a:r>
          </a:p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não se coram pela coloração de Gram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43EF5D-5D4B-0740-AE5B-4F070D98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260" y="3173665"/>
            <a:ext cx="802244" cy="75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4C6A7725-E61E-2E40-8DB3-1530BDD259CB}"/>
              </a:ext>
            </a:extLst>
          </p:cNvPr>
          <p:cNvSpPr/>
          <p:nvPr/>
        </p:nvSpPr>
        <p:spPr>
          <a:xfrm rot="4863364">
            <a:off x="9910913" y="3134368"/>
            <a:ext cx="158810" cy="5892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833CA9-9D3A-E341-8D39-D48E87CB9D4F}"/>
              </a:ext>
            </a:extLst>
          </p:cNvPr>
          <p:cNvSpPr txBox="1"/>
          <p:nvPr/>
        </p:nvSpPr>
        <p:spPr>
          <a:xfrm>
            <a:off x="10991504" y="3105832"/>
            <a:ext cx="1091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Como fazer?</a:t>
            </a:r>
          </a:p>
          <a:p>
            <a:endParaRPr lang="pt-BR" sz="1400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Podemos  visualizar ao </a:t>
            </a:r>
            <a:r>
              <a:rPr lang="pt-BR" sz="1400" dirty="0" err="1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M.O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.? </a:t>
            </a:r>
          </a:p>
        </p:txBody>
      </p:sp>
    </p:spTree>
    <p:extLst>
      <p:ext uri="{BB962C8B-B14F-4D97-AF65-F5344CB8AC3E}">
        <p14:creationId xmlns:p14="http://schemas.microsoft.com/office/powerpoint/2010/main" val="2913963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36B08-6A21-FF47-9231-B23D2B26DD5C}"/>
              </a:ext>
            </a:extLst>
          </p:cNvPr>
          <p:cNvSpPr/>
          <p:nvPr/>
        </p:nvSpPr>
        <p:spPr>
          <a:xfrm>
            <a:off x="566737" y="1065505"/>
            <a:ext cx="10263187" cy="530915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podem ser visualizadas empregando outras colorações, como </a:t>
            </a:r>
            <a:r>
              <a:rPr lang="pt-BR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Ziehl-Neelsen</a:t>
            </a: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pt-BR" sz="105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(1/4)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A71A73DD-2F21-A940-A0C6-9A927293A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1" y="1742262"/>
            <a:ext cx="3594100" cy="1208023"/>
          </a:xfrm>
          <a:prstGeom prst="rect">
            <a:avLst/>
          </a:prstGeom>
          <a:solidFill>
            <a:srgbClr val="F9FFC0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300"/>
              </a:spcAft>
              <a:defRPr/>
            </a:pPr>
            <a:r>
              <a:rPr lang="pt-BR" alt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Micobactérias:</a:t>
            </a:r>
          </a:p>
          <a:p>
            <a:pPr algn="just">
              <a:spcAft>
                <a:spcPts val="300"/>
              </a:spcAft>
              <a:defRPr/>
            </a:pP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Têm estrutura celular de Gram-positivo; mas </a:t>
            </a:r>
            <a:r>
              <a:rPr lang="pt-BR" altLang="en-US" sz="1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não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coram pela </a:t>
            </a:r>
            <a:r>
              <a:rPr lang="pt-BR" alt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coloração de Gram </a:t>
            </a:r>
            <a:r>
              <a:rPr lang="pt-BR" altLang="en-US" sz="1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porqu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 têm </a:t>
            </a:r>
            <a:r>
              <a:rPr lang="pt-BR" altLang="en-US" sz="1400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paredes celulares ricas em lipídeos chamados </a:t>
            </a:r>
            <a:r>
              <a:rPr lang="pt-BR" altLang="en-US" sz="1400" b="1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ácidos micólicos</a:t>
            </a:r>
            <a:r>
              <a:rPr lang="pt-BR" altLang="en-US" sz="1400" dirty="0">
                <a:highlight>
                  <a:srgbClr val="FFFF00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sp>
        <p:nvSpPr>
          <p:cNvPr id="39939" name="Rectangle 5">
            <a:extLst>
              <a:ext uri="{FF2B5EF4-FFF2-40B4-BE49-F238E27FC236}">
                <a16:creationId xmlns:a16="http://schemas.microsoft.com/office/drawing/2014/main" id="{0FAB47F8-5BC6-BA4A-9749-EAD421F5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7" y="2312988"/>
            <a:ext cx="3594100" cy="4462462"/>
          </a:xfrm>
          <a:prstGeom prst="rect">
            <a:avLst/>
          </a:prstGeom>
          <a:noFill/>
          <a:ln w="9525">
            <a:solidFill>
              <a:srgbClr val="00FD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100" b="1" dirty="0">
                <a:solidFill>
                  <a:srgbClr val="0432FF"/>
                </a:solidFill>
                <a:latin typeface="Helvetica Neue" panose="02000503000000020004" pitchFamily="2" charset="0"/>
              </a:rPr>
              <a:t>Coloração empregada</a:t>
            </a: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>
                <a:solidFill>
                  <a:srgbClr val="0432FF"/>
                </a:solidFill>
                <a:latin typeface="Helvetica Neue" panose="02000503000000020004" pitchFamily="2" charset="0"/>
              </a:rPr>
              <a:t>Para sua visualização de micobactérias ao </a:t>
            </a:r>
            <a:r>
              <a:rPr lang="pt-BR" altLang="en-US" sz="1200" dirty="0" err="1">
                <a:solidFill>
                  <a:srgbClr val="0432FF"/>
                </a:solidFill>
                <a:latin typeface="Helvetica Neue" panose="02000503000000020004" pitchFamily="2" charset="0"/>
              </a:rPr>
              <a:t>M.O</a:t>
            </a:r>
            <a:r>
              <a:rPr lang="pt-BR" altLang="en-US" sz="1200" dirty="0">
                <a:solidFill>
                  <a:srgbClr val="0432FF"/>
                </a:solidFill>
                <a:latin typeface="Helvetica Neue" panose="02000503000000020004" pitchFamily="2" charset="0"/>
              </a:rPr>
              <a:t>., emprega-se a coloração de </a:t>
            </a:r>
            <a:r>
              <a:rPr lang="pt-BR" altLang="en-US" sz="1200" b="1" dirty="0">
                <a:solidFill>
                  <a:srgbClr val="0432FF"/>
                </a:solidFill>
                <a:latin typeface="Helvetica Neue" panose="02000503000000020004" pitchFamily="2" charset="0"/>
              </a:rPr>
              <a:t>Ziehl-Neelsen (ZN).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Interpretação: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Após a coloração ZN, as </a:t>
            </a:r>
            <a:r>
              <a:rPr lang="pt-BR" altLang="en-US" sz="1200" b="1" dirty="0">
                <a:solidFill>
                  <a:srgbClr val="0432FF"/>
                </a:solidFill>
                <a:latin typeface="Helvetica Neue" panose="02000503000000020004" pitchFamily="2" charset="0"/>
              </a:rPr>
              <a:t>micobactérias</a:t>
            </a: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 se coram em </a:t>
            </a:r>
            <a:r>
              <a:rPr lang="pt-BR" altLang="en-US" sz="1100" b="1" dirty="0">
                <a:solidFill>
                  <a:srgbClr val="FF0000"/>
                </a:solidFill>
                <a:latin typeface="Helvetica Neue" panose="02000503000000020004" pitchFamily="2" charset="0"/>
              </a:rPr>
              <a:t>vermelho </a:t>
            </a:r>
            <a:r>
              <a:rPr lang="pt-BR" altLang="en-US" sz="800" dirty="0">
                <a:solidFill>
                  <a:srgbClr val="FF0000"/>
                </a:solidFill>
                <a:latin typeface="Helvetica Neue" panose="02000503000000020004" pitchFamily="2" charset="0"/>
              </a:rPr>
              <a:t>(fucsina </a:t>
            </a:r>
            <a:r>
              <a:rPr lang="pt-BR" altLang="en-US" sz="800" dirty="0" err="1">
                <a:solidFill>
                  <a:srgbClr val="FF0000"/>
                </a:solidFill>
                <a:latin typeface="Helvetica Neue" panose="02000503000000020004" pitchFamily="2" charset="0"/>
              </a:rPr>
              <a:t>fenicada</a:t>
            </a:r>
            <a:r>
              <a:rPr lang="pt-BR" altLang="en-US" sz="800" dirty="0">
                <a:solidFill>
                  <a:srgbClr val="FF0000"/>
                </a:solidFill>
                <a:latin typeface="Helvetica Neue" panose="02000503000000020004" pitchFamily="2" charset="0"/>
              </a:rPr>
              <a:t>) </a:t>
            </a: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, pois como são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 dirty="0">
                <a:solidFill>
                  <a:srgbClr val="0432FF"/>
                </a:solidFill>
                <a:latin typeface="Helvetica Neue" panose="02000503000000020004" pitchFamily="2" charset="0"/>
              </a:rPr>
              <a:t>bacilos álcool-ácido resistentes </a:t>
            </a:r>
            <a:r>
              <a:rPr lang="pt-BR" altLang="en-US" sz="1200" dirty="0">
                <a:solidFill>
                  <a:srgbClr val="0432FF"/>
                </a:solidFill>
                <a:latin typeface="Helvetica Neue" panose="02000503000000020004" pitchFamily="2" charset="0"/>
              </a:rPr>
              <a:t>– </a:t>
            </a:r>
            <a:r>
              <a:rPr lang="pt-BR" altLang="en-US" sz="1200" b="1" dirty="0" err="1">
                <a:solidFill>
                  <a:srgbClr val="0432FF"/>
                </a:solidFill>
                <a:latin typeface="Helvetica Neue" panose="02000503000000020004" pitchFamily="2" charset="0"/>
              </a:rPr>
              <a:t>BAAR</a:t>
            </a:r>
            <a:r>
              <a:rPr lang="pt-BR" altLang="en-US" sz="1200" b="1" dirty="0">
                <a:solidFill>
                  <a:srgbClr val="0432FF"/>
                </a:solidFill>
                <a:latin typeface="Helvetica Neue" panose="02000503000000020004" pitchFamily="2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mantêm o corante fucsina,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0432FF"/>
                </a:solidFill>
                <a:latin typeface="Helvetica Neue" panose="02000503000000020004" pitchFamily="2" charset="0"/>
              </a:rPr>
              <a:t>após a descoloração com álcool-ácido.  O fundo cora-se de azul, pois os debrís do escarro coram-se com o corante de contraste</a:t>
            </a:r>
            <a:r>
              <a:rPr lang="pt-BR" altLang="en-US" sz="1200" dirty="0">
                <a:solidFill>
                  <a:srgbClr val="0432FF"/>
                </a:solidFill>
                <a:latin typeface="Helvetica Neue" panose="02000503000000020004" pitchFamily="2" charset="0"/>
              </a:rPr>
              <a:t> </a:t>
            </a:r>
            <a:r>
              <a:rPr lang="pt-BR" altLang="en-US" sz="800" dirty="0">
                <a:solidFill>
                  <a:srgbClr val="0432FF"/>
                </a:solidFill>
                <a:latin typeface="Helvetica Neue" panose="02000503000000020004" pitchFamily="2" charset="0"/>
              </a:rPr>
              <a:t>(azul de metileno).</a:t>
            </a:r>
          </a:p>
        </p:txBody>
      </p:sp>
      <p:sp>
        <p:nvSpPr>
          <p:cNvPr id="39940" name="Rectangle 6">
            <a:extLst>
              <a:ext uri="{FF2B5EF4-FFF2-40B4-BE49-F238E27FC236}">
                <a16:creationId xmlns:a16="http://schemas.microsoft.com/office/drawing/2014/main" id="{8E2A8A85-3297-9245-8402-41F3494E1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76" y="3054604"/>
            <a:ext cx="4032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300"/>
              </a:spcAft>
              <a:buSzPts val="1000"/>
              <a:buFont typeface="Symbol" pitchFamily="2" charset="2"/>
              <a:buChar char=""/>
            </a:pPr>
            <a:r>
              <a:rPr lang="pt-BR" altLang="en-US" sz="1600" i="1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Mycobacterium tuberculosis </a:t>
            </a:r>
            <a:r>
              <a:rPr lang="pt-BR" altLang="en-US" sz="12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(tuberculose)</a:t>
            </a:r>
          </a:p>
          <a:p>
            <a:pPr>
              <a:spcBef>
                <a:spcPct val="0"/>
              </a:spcBef>
              <a:spcAft>
                <a:spcPts val="300"/>
              </a:spcAft>
              <a:buSzPts val="1000"/>
              <a:buFont typeface="Symbol" pitchFamily="2" charset="2"/>
              <a:buChar char=""/>
            </a:pPr>
            <a:r>
              <a:rPr lang="pt-BR" altLang="en-US" sz="1800" i="1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Mycobacterium leprae </a:t>
            </a:r>
            <a:r>
              <a:rPr lang="pt-BR" altLang="en-US" sz="1200" dirty="0">
                <a:latin typeface="Futura Medium" panose="020B0602020204020303" pitchFamily="34" charset="-79"/>
                <a:ea typeface="Helvetica Neue" panose="02000503000000020004" pitchFamily="2" charset="0"/>
                <a:cs typeface="Helvetica Neue" panose="02000503000000020004" pitchFamily="2" charset="0"/>
              </a:rPr>
              <a:t>(hanseníase)</a:t>
            </a:r>
          </a:p>
        </p:txBody>
      </p:sp>
      <p:sp>
        <p:nvSpPr>
          <p:cNvPr id="39941" name="TextBox 7">
            <a:extLst>
              <a:ext uri="{FF2B5EF4-FFF2-40B4-BE49-F238E27FC236}">
                <a16:creationId xmlns:a16="http://schemas.microsoft.com/office/drawing/2014/main" id="{57BF7C62-C51A-DE44-91C0-AF8E8D7BF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798" y="284078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1F308-1215-234D-9802-3138FFC70082}"/>
              </a:ext>
            </a:extLst>
          </p:cNvPr>
          <p:cNvSpPr/>
          <p:nvPr/>
        </p:nvSpPr>
        <p:spPr>
          <a:xfrm>
            <a:off x="351798" y="3016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pic>
        <p:nvPicPr>
          <p:cNvPr id="39943" name="Picture 2">
            <a:extLst>
              <a:ext uri="{FF2B5EF4-FFF2-40B4-BE49-F238E27FC236}">
                <a16:creationId xmlns:a16="http://schemas.microsoft.com/office/drawing/2014/main" id="{733BE418-FFCC-154F-AB26-DCEFFC0C3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837" y="3054604"/>
            <a:ext cx="3175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Rectangle 4">
            <a:extLst>
              <a:ext uri="{FF2B5EF4-FFF2-40B4-BE49-F238E27FC236}">
                <a16:creationId xmlns:a16="http://schemas.microsoft.com/office/drawing/2014/main" id="{30BA78A5-6B73-5F4F-85FB-E6221EEA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613" y="3975100"/>
            <a:ext cx="4572000" cy="2677656"/>
          </a:xfrm>
          <a:prstGeom prst="rect">
            <a:avLst/>
          </a:prstGeom>
          <a:solidFill>
            <a:srgbClr val="F9FF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050" b="1">
                <a:solidFill>
                  <a:srgbClr val="202122"/>
                </a:solidFill>
              </a:rPr>
              <a:t>Protocolo da Coloração de Ziehl-Neelsen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050">
                <a:solidFill>
                  <a:srgbClr val="202122"/>
                </a:solidFill>
              </a:rPr>
              <a:t>Esta coloração evidencia a característica </a:t>
            </a:r>
            <a:r>
              <a:rPr lang="pt-BR" altLang="en-US" sz="1050" b="1">
                <a:solidFill>
                  <a:srgbClr val="202122"/>
                </a:solidFill>
              </a:rPr>
              <a:t>ácido-álcool resistência das micobactérias</a:t>
            </a:r>
            <a:r>
              <a:rPr lang="pt-BR" altLang="en-US" sz="1050">
                <a:solidFill>
                  <a:srgbClr val="202122"/>
                </a:solidFill>
              </a:rPr>
              <a:t>. Segue o seguinte protocolo: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Confeccionar o esfregaço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Cobrir a lâmina com </a:t>
            </a:r>
            <a:r>
              <a:rPr lang="pt-BR" altLang="en-US" sz="1050">
                <a:solidFill>
                  <a:srgbClr val="0B0080"/>
                </a:solidFill>
                <a:hlinkClick r:id="rId4" tooltip="Carbolfucsina"/>
              </a:rPr>
              <a:t>fucsina fenicada</a:t>
            </a:r>
            <a:r>
              <a:rPr lang="pt-BR" altLang="en-US" sz="1050">
                <a:solidFill>
                  <a:srgbClr val="202122"/>
                </a:solidFill>
              </a:rPr>
              <a:t>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Aquecer a lâmina até à emissão de vapores (é importante não deixar ferver);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Aguardar 5 a 8 minutos;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Lavar com água corrente;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Cobrir a lâmina com </a:t>
            </a:r>
            <a:r>
              <a:rPr lang="pt-BR" altLang="en-US" sz="1050">
                <a:solidFill>
                  <a:srgbClr val="A55858"/>
                </a:solidFill>
                <a:hlinkClick r:id="rId5" tooltip="Álcool-ácido (página não existe)"/>
              </a:rPr>
              <a:t>álcool-ácido</a:t>
            </a:r>
            <a:r>
              <a:rPr lang="pt-BR" altLang="en-US" sz="1050">
                <a:solidFill>
                  <a:srgbClr val="202122"/>
                </a:solidFill>
              </a:rPr>
              <a:t> 3% até descorar totalmente o esfregaço;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Lavar com água corrente;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Cobrir a lâmina com </a:t>
            </a:r>
            <a:r>
              <a:rPr lang="pt-BR" altLang="en-US" sz="1050">
                <a:solidFill>
                  <a:srgbClr val="0B0080"/>
                </a:solidFill>
                <a:hlinkClick r:id="rId6" tooltip="Azul de metileno"/>
              </a:rPr>
              <a:t>azul de metileno</a:t>
            </a:r>
            <a:r>
              <a:rPr lang="pt-BR" altLang="en-US" sz="1050">
                <a:solidFill>
                  <a:srgbClr val="202122"/>
                </a:solidFill>
              </a:rPr>
              <a:t> durante 1 minuto;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Lavar com água corrente;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Secar;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050">
                <a:solidFill>
                  <a:srgbClr val="202122"/>
                </a:solidFill>
              </a:rPr>
              <a:t> Observar ao M.O.</a:t>
            </a:r>
          </a:p>
        </p:txBody>
      </p:sp>
      <p:sp>
        <p:nvSpPr>
          <p:cNvPr id="6" name="Curved Down Arrow 5">
            <a:extLst>
              <a:ext uri="{FF2B5EF4-FFF2-40B4-BE49-F238E27FC236}">
                <a16:creationId xmlns:a16="http://schemas.microsoft.com/office/drawing/2014/main" id="{40D2E274-4B56-6A49-A4D1-D93948E4349B}"/>
              </a:ext>
            </a:extLst>
          </p:cNvPr>
          <p:cNvSpPr/>
          <p:nvPr/>
        </p:nvSpPr>
        <p:spPr>
          <a:xfrm>
            <a:off x="5572126" y="3232151"/>
            <a:ext cx="1450975" cy="36036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2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m 1">
            <a:extLst>
              <a:ext uri="{FF2B5EF4-FFF2-40B4-BE49-F238E27FC236}">
                <a16:creationId xmlns:a16="http://schemas.microsoft.com/office/drawing/2014/main" id="{A258877F-6F88-2147-8F91-DC3DEFEF7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9"/>
          <a:stretch/>
        </p:blipFill>
        <p:spPr bwMode="auto">
          <a:xfrm>
            <a:off x="1094034" y="785645"/>
            <a:ext cx="4338835" cy="537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F399C1-842C-8D45-9C80-A6CA008DF0D4}"/>
              </a:ext>
            </a:extLst>
          </p:cNvPr>
          <p:cNvSpPr/>
          <p:nvPr/>
        </p:nvSpPr>
        <p:spPr>
          <a:xfrm>
            <a:off x="83178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15364" name="TextBox 7">
            <a:extLst>
              <a:ext uri="{FF2B5EF4-FFF2-40B4-BE49-F238E27FC236}">
                <a16:creationId xmlns:a16="http://schemas.microsoft.com/office/drawing/2014/main" id="{858EA0CC-F563-B34A-835D-29A7181FF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02" y="253916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F24FAD79-7855-1F49-AFEF-5BEFD3C1D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8874" y="5755170"/>
            <a:ext cx="3136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800" b="1" dirty="0"/>
              <a:t>Adaptado de: 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Microbiologia de </a:t>
            </a:r>
            <a:r>
              <a:rPr lang="pt-BR" altLang="en-US" sz="800" dirty="0" err="1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Brock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, 14ª. Ed., 2014 – </a:t>
            </a:r>
            <a:r>
              <a:rPr lang="pt-BR" altLang="en-US" sz="800" dirty="0" err="1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Cap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 1</a:t>
            </a:r>
            <a:r>
              <a:rPr lang="pt-BR" altLang="en-US" sz="800" b="1" dirty="0"/>
              <a:t> </a:t>
            </a:r>
            <a:endParaRPr lang="pt-BR" altLang="en-US" sz="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1FDD87-8D9D-7D45-8E61-61D9D1E77781}"/>
              </a:ext>
            </a:extLst>
          </p:cNvPr>
          <p:cNvSpPr/>
          <p:nvPr/>
        </p:nvSpPr>
        <p:spPr>
          <a:xfrm>
            <a:off x="6128309" y="3140847"/>
            <a:ext cx="5962649" cy="26930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400" b="1" dirty="0">
                <a:solidFill>
                  <a:srgbClr val="FF0000"/>
                </a:solidFill>
                <a:latin typeface="+mj-lt"/>
              </a:rPr>
              <a:t>Fig.: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Surgimento da vida no planeta Terra: </a:t>
            </a:r>
          </a:p>
          <a:p>
            <a:pPr algn="just">
              <a:defRPr/>
            </a:pPr>
            <a:endParaRPr lang="pt-BR" sz="500" dirty="0">
              <a:solidFill>
                <a:srgbClr val="211E1E"/>
              </a:solidFill>
              <a:latin typeface="+mj-lt"/>
            </a:endParaRPr>
          </a:p>
          <a:p>
            <a:pPr algn="just">
              <a:defRPr/>
            </a:pPr>
            <a:r>
              <a:rPr lang="pt-BR" sz="1400" b="1" dirty="0">
                <a:solidFill>
                  <a:srgbClr val="211E1E"/>
                </a:solidFill>
                <a:latin typeface="+mj-lt"/>
              </a:rPr>
              <a:t>(a)  O planeta Terra tem cerca de 4,6 </a:t>
            </a:r>
            <a:r>
              <a:rPr lang="pt-BR" sz="1400" b="1" dirty="0">
                <a:solidFill>
                  <a:srgbClr val="211E1E"/>
                </a:solidFill>
              </a:rPr>
              <a:t>bilhões </a:t>
            </a:r>
            <a:r>
              <a:rPr lang="pt-BR" sz="1400" dirty="0">
                <a:solidFill>
                  <a:srgbClr val="211E1E"/>
                </a:solidFill>
              </a:rPr>
              <a:t>de anos (</a:t>
            </a:r>
            <a:r>
              <a:rPr lang="pt-BR" sz="1400" b="1" dirty="0">
                <a:solidFill>
                  <a:srgbClr val="211E1E"/>
                </a:solidFill>
              </a:rPr>
              <a:t>bia</a:t>
            </a:r>
            <a:r>
              <a:rPr lang="pt-BR" sz="1400" dirty="0">
                <a:solidFill>
                  <a:srgbClr val="211E1E"/>
                </a:solidFill>
              </a:rPr>
              <a:t>). </a:t>
            </a:r>
            <a:endParaRPr lang="pt-BR" sz="1400" b="1" dirty="0">
              <a:solidFill>
                <a:srgbClr val="211E1E"/>
              </a:solidFill>
              <a:latin typeface="+mj-lt"/>
            </a:endParaRPr>
          </a:p>
          <a:p>
            <a:pPr algn="just">
              <a:defRPr/>
            </a:pPr>
            <a:r>
              <a:rPr lang="pt-BR" sz="1400" b="1" dirty="0">
                <a:solidFill>
                  <a:srgbClr val="211E1E"/>
                </a:solidFill>
                <a:latin typeface="+mj-lt"/>
              </a:rPr>
              <a:t>A vida logo se iniciou, há quase 1 bia já surgiram as bactérias, há cerca de 3,8 de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bia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. </a:t>
            </a:r>
          </a:p>
          <a:p>
            <a:pPr algn="just">
              <a:defRPr/>
            </a:pPr>
            <a:r>
              <a:rPr lang="pt-BR" sz="1400" dirty="0">
                <a:solidFill>
                  <a:srgbClr val="211E1E"/>
                </a:solidFill>
                <a:latin typeface="+mj-lt"/>
              </a:rPr>
              <a:t>H</a:t>
            </a:r>
            <a:r>
              <a:rPr lang="pt-BR" sz="1400" dirty="0">
                <a:solidFill>
                  <a:srgbClr val="211E1E"/>
                </a:solidFill>
              </a:rPr>
              <a:t>á cerca de </a:t>
            </a:r>
            <a:r>
              <a:rPr lang="pt-BR" sz="1400" b="1" dirty="0">
                <a:solidFill>
                  <a:srgbClr val="211E1E"/>
                </a:solidFill>
              </a:rPr>
              <a:t>3 bia</a:t>
            </a:r>
            <a:r>
              <a:rPr lang="pt-BR" sz="1400" dirty="0">
                <a:solidFill>
                  <a:srgbClr val="211E1E"/>
                </a:solidFill>
              </a:rPr>
              <a:t>, 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as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cianobactérias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 iniciaram a lenta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oxigenação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 do planeta, </a:t>
            </a:r>
          </a:p>
          <a:p>
            <a:pPr algn="just">
              <a:defRPr/>
            </a:pPr>
            <a:r>
              <a:rPr lang="pt-BR" sz="1400" dirty="0">
                <a:solidFill>
                  <a:srgbClr val="211E1E"/>
                </a:solidFill>
                <a:latin typeface="+mj-lt"/>
              </a:rPr>
              <a:t>mas os atuais níveis de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O</a:t>
            </a:r>
            <a:r>
              <a:rPr lang="pt-BR" sz="1400" b="1" baseline="-25000" dirty="0">
                <a:solidFill>
                  <a:srgbClr val="211E1E"/>
                </a:solidFill>
                <a:latin typeface="+mj-lt"/>
              </a:rPr>
              <a:t>2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 somente foram alcançados há 500-800 milhões 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de anos, e os eucariotos (microbianos e multicelulares) surgiram depois disto;</a:t>
            </a:r>
          </a:p>
          <a:p>
            <a:pPr algn="just">
              <a:defRPr/>
            </a:pPr>
            <a:endParaRPr lang="pt-BR" sz="1400" dirty="0">
              <a:solidFill>
                <a:srgbClr val="211E1E"/>
              </a:solidFill>
              <a:latin typeface="+mj-lt"/>
            </a:endParaRPr>
          </a:p>
          <a:p>
            <a:pPr algn="just">
              <a:defRPr/>
            </a:pPr>
            <a:r>
              <a:rPr lang="pt-BR" sz="1400" b="1" dirty="0">
                <a:solidFill>
                  <a:srgbClr val="211E1E"/>
                </a:solidFill>
                <a:latin typeface="+mj-lt"/>
              </a:rPr>
              <a:t>(</a:t>
            </a:r>
            <a:r>
              <a:rPr lang="pt-BR" sz="1400" b="1" dirty="0" err="1">
                <a:solidFill>
                  <a:srgbClr val="211E1E"/>
                </a:solidFill>
                <a:latin typeface="+mj-lt"/>
              </a:rPr>
              <a:t>b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) 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Os três domínios dos organismos são: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Bactéria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,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Arqueia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 e </a:t>
            </a:r>
            <a:r>
              <a:rPr lang="pt-BR" sz="1400" b="1" dirty="0">
                <a:solidFill>
                  <a:srgbClr val="211E1E"/>
                </a:solidFill>
                <a:latin typeface="+mj-lt"/>
              </a:rPr>
              <a:t>Eucarioto</a:t>
            </a:r>
            <a:r>
              <a:rPr lang="pt-BR" sz="1400" dirty="0">
                <a:solidFill>
                  <a:srgbClr val="211E1E"/>
                </a:solidFill>
                <a:latin typeface="+mj-lt"/>
              </a:rPr>
              <a:t>. Arqueias e Eucariotos divergiram das Bactérias muito antes do surgimento dos eucariotos. </a:t>
            </a:r>
          </a:p>
          <a:p>
            <a:pPr algn="just">
              <a:defRPr/>
            </a:pPr>
            <a:endParaRPr lang="pt-BR" sz="1200" dirty="0">
              <a:solidFill>
                <a:srgbClr val="211E1E"/>
              </a:solidFill>
              <a:latin typeface="+mj-lt"/>
            </a:endParaRPr>
          </a:p>
          <a:p>
            <a:pPr algn="just">
              <a:defRPr/>
            </a:pPr>
            <a:r>
              <a:rPr lang="pt-BR" sz="1200" b="1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* LUCA </a:t>
            </a: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(“</a:t>
            </a:r>
            <a:r>
              <a:rPr lang="en-US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last universal common ancestor</a:t>
            </a:r>
            <a:r>
              <a:rPr lang="pt-BR" sz="1200" dirty="0">
                <a:solidFill>
                  <a:srgbClr val="211E1E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”- último ancestral universal comum) </a:t>
            </a:r>
            <a:endParaRPr lang="pt-BR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07F9BC-683F-BE4D-B7A3-0267B33EE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75404">
            <a:off x="6231926" y="1957814"/>
            <a:ext cx="700108" cy="874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F71113-C68D-4342-A842-5B2680D38F5A}"/>
              </a:ext>
            </a:extLst>
          </p:cNvPr>
          <p:cNvSpPr txBox="1"/>
          <p:nvPr/>
        </p:nvSpPr>
        <p:spPr>
          <a:xfrm rot="639459">
            <a:off x="6529964" y="1415018"/>
            <a:ext cx="1957820" cy="646331"/>
          </a:xfrm>
          <a:custGeom>
            <a:avLst/>
            <a:gdLst>
              <a:gd name="connsiteX0" fmla="*/ 0 w 1957820"/>
              <a:gd name="connsiteY0" fmla="*/ 0 h 646331"/>
              <a:gd name="connsiteX1" fmla="*/ 469877 w 1957820"/>
              <a:gd name="connsiteY1" fmla="*/ 0 h 646331"/>
              <a:gd name="connsiteX2" fmla="*/ 900597 w 1957820"/>
              <a:gd name="connsiteY2" fmla="*/ 0 h 646331"/>
              <a:gd name="connsiteX3" fmla="*/ 1429209 w 1957820"/>
              <a:gd name="connsiteY3" fmla="*/ 0 h 646331"/>
              <a:gd name="connsiteX4" fmla="*/ 1957820 w 1957820"/>
              <a:gd name="connsiteY4" fmla="*/ 0 h 646331"/>
              <a:gd name="connsiteX5" fmla="*/ 1957820 w 1957820"/>
              <a:gd name="connsiteY5" fmla="*/ 316702 h 646331"/>
              <a:gd name="connsiteX6" fmla="*/ 1957820 w 1957820"/>
              <a:gd name="connsiteY6" fmla="*/ 646331 h 646331"/>
              <a:gd name="connsiteX7" fmla="*/ 1468365 w 1957820"/>
              <a:gd name="connsiteY7" fmla="*/ 646331 h 646331"/>
              <a:gd name="connsiteX8" fmla="*/ 939754 w 1957820"/>
              <a:gd name="connsiteY8" fmla="*/ 646331 h 646331"/>
              <a:gd name="connsiteX9" fmla="*/ 509033 w 1957820"/>
              <a:gd name="connsiteY9" fmla="*/ 646331 h 646331"/>
              <a:gd name="connsiteX10" fmla="*/ 0 w 1957820"/>
              <a:gd name="connsiteY10" fmla="*/ 646331 h 646331"/>
              <a:gd name="connsiteX11" fmla="*/ 0 w 1957820"/>
              <a:gd name="connsiteY11" fmla="*/ 323166 h 646331"/>
              <a:gd name="connsiteX12" fmla="*/ 0 w 1957820"/>
              <a:gd name="connsiteY12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57820" h="646331" extrusionOk="0">
                <a:moveTo>
                  <a:pt x="0" y="0"/>
                </a:moveTo>
                <a:cubicBezTo>
                  <a:pt x="169371" y="-2888"/>
                  <a:pt x="313083" y="20811"/>
                  <a:pt x="469877" y="0"/>
                </a:cubicBezTo>
                <a:cubicBezTo>
                  <a:pt x="626671" y="-20811"/>
                  <a:pt x="714473" y="48895"/>
                  <a:pt x="900597" y="0"/>
                </a:cubicBezTo>
                <a:cubicBezTo>
                  <a:pt x="1086721" y="-48895"/>
                  <a:pt x="1221744" y="2712"/>
                  <a:pt x="1429209" y="0"/>
                </a:cubicBezTo>
                <a:cubicBezTo>
                  <a:pt x="1636674" y="-2712"/>
                  <a:pt x="1712848" y="33015"/>
                  <a:pt x="1957820" y="0"/>
                </a:cubicBezTo>
                <a:cubicBezTo>
                  <a:pt x="1966503" y="66160"/>
                  <a:pt x="1933108" y="249942"/>
                  <a:pt x="1957820" y="316702"/>
                </a:cubicBezTo>
                <a:cubicBezTo>
                  <a:pt x="1982532" y="383462"/>
                  <a:pt x="1935979" y="564609"/>
                  <a:pt x="1957820" y="646331"/>
                </a:cubicBezTo>
                <a:cubicBezTo>
                  <a:pt x="1820400" y="685089"/>
                  <a:pt x="1584749" y="624648"/>
                  <a:pt x="1468365" y="646331"/>
                </a:cubicBezTo>
                <a:cubicBezTo>
                  <a:pt x="1351981" y="668014"/>
                  <a:pt x="1096948" y="597173"/>
                  <a:pt x="939754" y="646331"/>
                </a:cubicBezTo>
                <a:cubicBezTo>
                  <a:pt x="782560" y="695489"/>
                  <a:pt x="612479" y="614385"/>
                  <a:pt x="509033" y="646331"/>
                </a:cubicBezTo>
                <a:cubicBezTo>
                  <a:pt x="405587" y="678277"/>
                  <a:pt x="180355" y="618767"/>
                  <a:pt x="0" y="646331"/>
                </a:cubicBezTo>
                <a:cubicBezTo>
                  <a:pt x="-5824" y="570951"/>
                  <a:pt x="1433" y="401953"/>
                  <a:pt x="0" y="323166"/>
                </a:cubicBezTo>
                <a:cubicBezTo>
                  <a:pt x="-1433" y="244380"/>
                  <a:pt x="23279" y="115607"/>
                  <a:pt x="0" y="0"/>
                </a:cubicBezTo>
                <a:close/>
              </a:path>
            </a:pathLst>
          </a:custGeom>
          <a:noFill/>
          <a:ln>
            <a:solidFill>
              <a:srgbClr val="0432F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Olha só...</a:t>
            </a:r>
          </a:p>
          <a:p>
            <a:pPr algn="ctr"/>
            <a:r>
              <a:rPr lang="pt-BR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 bactérias já estão </a:t>
            </a:r>
          </a:p>
          <a:p>
            <a:pPr algn="ctr"/>
            <a:r>
              <a:rPr lang="pt-BR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surgindo por aqui  gente!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139AD4-32C7-B444-9EF0-B95C000C0173}"/>
              </a:ext>
            </a:extLst>
          </p:cNvPr>
          <p:cNvCxnSpPr>
            <a:cxnSpLocks/>
          </p:cNvCxnSpPr>
          <p:nvPr/>
        </p:nvCxnSpPr>
        <p:spPr>
          <a:xfrm flipH="1">
            <a:off x="5368252" y="2581835"/>
            <a:ext cx="754899" cy="2068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FF497E-D215-C948-89AA-E129256DF64B}"/>
              </a:ext>
            </a:extLst>
          </p:cNvPr>
          <p:cNvCxnSpPr>
            <a:cxnSpLocks/>
          </p:cNvCxnSpPr>
          <p:nvPr/>
        </p:nvCxnSpPr>
        <p:spPr>
          <a:xfrm flipH="1">
            <a:off x="4458335" y="2678539"/>
            <a:ext cx="1664816" cy="13114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E6C2DF-CF00-7E4F-BA93-288463C514DC}"/>
              </a:ext>
            </a:extLst>
          </p:cNvPr>
          <p:cNvCxnSpPr>
            <a:cxnSpLocks/>
          </p:cNvCxnSpPr>
          <p:nvPr/>
        </p:nvCxnSpPr>
        <p:spPr>
          <a:xfrm flipH="1" flipV="1">
            <a:off x="5363094" y="2351450"/>
            <a:ext cx="754900" cy="690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95EC7AC-8913-1940-BD50-6B689BDFB8BC}"/>
              </a:ext>
            </a:extLst>
          </p:cNvPr>
          <p:cNvSpPr txBox="1"/>
          <p:nvPr/>
        </p:nvSpPr>
        <p:spPr>
          <a:xfrm rot="156114">
            <a:off x="4847505" y="3295522"/>
            <a:ext cx="607754" cy="523220"/>
          </a:xfrm>
          <a:custGeom>
            <a:avLst/>
            <a:gdLst>
              <a:gd name="connsiteX0" fmla="*/ 0 w 607754"/>
              <a:gd name="connsiteY0" fmla="*/ 0 h 523220"/>
              <a:gd name="connsiteX1" fmla="*/ 297799 w 607754"/>
              <a:gd name="connsiteY1" fmla="*/ 0 h 523220"/>
              <a:gd name="connsiteX2" fmla="*/ 607754 w 607754"/>
              <a:gd name="connsiteY2" fmla="*/ 0 h 523220"/>
              <a:gd name="connsiteX3" fmla="*/ 607754 w 607754"/>
              <a:gd name="connsiteY3" fmla="*/ 523220 h 523220"/>
              <a:gd name="connsiteX4" fmla="*/ 303877 w 607754"/>
              <a:gd name="connsiteY4" fmla="*/ 523220 h 523220"/>
              <a:gd name="connsiteX5" fmla="*/ 0 w 607754"/>
              <a:gd name="connsiteY5" fmla="*/ 523220 h 523220"/>
              <a:gd name="connsiteX6" fmla="*/ 0 w 607754"/>
              <a:gd name="connsiteY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7754" h="523220" extrusionOk="0">
                <a:moveTo>
                  <a:pt x="0" y="0"/>
                </a:moveTo>
                <a:cubicBezTo>
                  <a:pt x="75989" y="-24471"/>
                  <a:pt x="177472" y="11990"/>
                  <a:pt x="297799" y="0"/>
                </a:cubicBezTo>
                <a:cubicBezTo>
                  <a:pt x="418126" y="-11990"/>
                  <a:pt x="500595" y="13756"/>
                  <a:pt x="607754" y="0"/>
                </a:cubicBezTo>
                <a:cubicBezTo>
                  <a:pt x="633554" y="234827"/>
                  <a:pt x="598575" y="416135"/>
                  <a:pt x="607754" y="523220"/>
                </a:cubicBezTo>
                <a:cubicBezTo>
                  <a:pt x="543407" y="537072"/>
                  <a:pt x="379210" y="521916"/>
                  <a:pt x="303877" y="523220"/>
                </a:cubicBezTo>
                <a:cubicBezTo>
                  <a:pt x="228544" y="524524"/>
                  <a:pt x="149491" y="502691"/>
                  <a:pt x="0" y="523220"/>
                </a:cubicBezTo>
                <a:cubicBezTo>
                  <a:pt x="-26295" y="391675"/>
                  <a:pt x="45896" y="239160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pt-BR" sz="1400" b="1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r>
              <a:rPr lang="pt-BR" sz="1400" b="1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</a:t>
            </a:r>
            <a:r>
              <a:rPr lang="pt-BR" sz="1400" b="1" baseline="-250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E2DF20AF-92D1-2243-8434-85F6BE6BDCC5}"/>
              </a:ext>
            </a:extLst>
          </p:cNvPr>
          <p:cNvSpPr/>
          <p:nvPr/>
        </p:nvSpPr>
        <p:spPr>
          <a:xfrm rot="12440092">
            <a:off x="5281392" y="3447450"/>
            <a:ext cx="73236" cy="219363"/>
          </a:xfrm>
          <a:prstGeom prst="downArrow">
            <a:avLst>
              <a:gd name="adj1" fmla="val 50000"/>
              <a:gd name="adj2" fmla="val 43113"/>
            </a:avLst>
          </a:prstGeom>
          <a:solidFill>
            <a:srgbClr val="0432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980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4">
            <a:extLst>
              <a:ext uri="{FF2B5EF4-FFF2-40B4-BE49-F238E27FC236}">
                <a16:creationId xmlns:a16="http://schemas.microsoft.com/office/drawing/2014/main" id="{0AF1144D-80DB-514A-AA6C-4A12CCFD9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381" y="1701783"/>
            <a:ext cx="3594100" cy="1423467"/>
          </a:xfrm>
          <a:prstGeom prst="rect">
            <a:avLst/>
          </a:prstGeom>
          <a:solidFill>
            <a:srgbClr val="F9FF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300"/>
              </a:spcAft>
              <a:buNone/>
            </a:pPr>
            <a:r>
              <a:rPr lang="pt-BR" alt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Bactérias Espiraladas – Espiroquetas :</a:t>
            </a:r>
          </a:p>
          <a:p>
            <a:pPr algn="just">
              <a:spcBef>
                <a:spcPct val="0"/>
              </a:spcBef>
              <a:spcAft>
                <a:spcPts val="300"/>
              </a:spcAft>
              <a:buNone/>
            </a:pP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Estas bactérias têm estrutura celular de bactérias  </a:t>
            </a:r>
            <a:r>
              <a:rPr lang="pt-BR" altLang="en-US" sz="1400" dirty="0">
                <a:solidFill>
                  <a:srgbClr val="FF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Gram-negativas, 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mas </a:t>
            </a:r>
            <a:r>
              <a:rPr lang="pt-BR" altLang="en-US" sz="1400" b="1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não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se coram pela </a:t>
            </a:r>
            <a:r>
              <a:rPr lang="pt-BR" altLang="en-US" sz="14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coloração de Gram </a:t>
            </a:r>
            <a:r>
              <a:rPr lang="pt-BR" altLang="en-US" sz="1400" u="sng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porque</a:t>
            </a:r>
            <a:r>
              <a:rPr lang="pt-BR" altLang="en-US" sz="14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são muito ”finas”. São bem longas, mas têm largura muito pequena:</a:t>
            </a:r>
            <a:endParaRPr lang="en-US" altLang="en-US" sz="1400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2FB984F6-F180-D847-A784-5FA2340DF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56702" r="3027" b="1686"/>
          <a:stretch>
            <a:fillRect/>
          </a:stretch>
        </p:blipFill>
        <p:spPr bwMode="auto">
          <a:xfrm>
            <a:off x="731045" y="3867150"/>
            <a:ext cx="24987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7" descr="A picture containing outdoor, standing, water, walking&#10;&#10;Description automatically generated">
            <a:extLst>
              <a:ext uri="{FF2B5EF4-FFF2-40B4-BE49-F238E27FC236}">
                <a16:creationId xmlns:a16="http://schemas.microsoft.com/office/drawing/2014/main" id="{7654CE7C-DB50-C945-87F0-BDC8806C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10" y="3928270"/>
            <a:ext cx="2298700" cy="1112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AFEE6A6A-270B-4C48-9C0A-483F6AC81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703" y="1868036"/>
            <a:ext cx="2486026" cy="135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10">
            <a:extLst>
              <a:ext uri="{FF2B5EF4-FFF2-40B4-BE49-F238E27FC236}">
                <a16:creationId xmlns:a16="http://schemas.microsoft.com/office/drawing/2014/main" id="{6E89F454-5482-0C4B-881C-D3E7408F8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392" y="3427966"/>
            <a:ext cx="2573337" cy="2469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57175" indent="-257175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r>
              <a:rPr lang="pt-BR" altLang="en-US" sz="1400" i="1" dirty="0">
                <a:latin typeface="Helvetica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Treponema pallidum </a:t>
            </a:r>
            <a:r>
              <a:rPr lang="pt-BR" altLang="en-US" sz="12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(sífilis)</a:t>
            </a: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 algn="ctr">
              <a:spcAft>
                <a:spcPts val="300"/>
              </a:spcAft>
              <a:buSzPts val="1000"/>
              <a:defRPr/>
            </a:pPr>
            <a:r>
              <a:rPr lang="pt-BR" altLang="en-US" sz="1100" dirty="0">
                <a:solidFill>
                  <a:srgbClr val="0432FF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Visualizado ao </a:t>
            </a:r>
            <a:r>
              <a:rPr lang="pt-BR" altLang="en-US" sz="1100" dirty="0" err="1">
                <a:solidFill>
                  <a:srgbClr val="0432FF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M.O</a:t>
            </a:r>
            <a:r>
              <a:rPr lang="pt-BR" altLang="en-US" sz="1100" dirty="0">
                <a:solidFill>
                  <a:srgbClr val="0432FF"/>
                </a:solidFill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. após espessamento com íons prata.</a:t>
            </a: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</p:txBody>
      </p:sp>
      <p:sp>
        <p:nvSpPr>
          <p:cNvPr id="51209" name="Rectangle 11">
            <a:extLst>
              <a:ext uri="{FF2B5EF4-FFF2-40B4-BE49-F238E27FC236}">
                <a16:creationId xmlns:a16="http://schemas.microsoft.com/office/drawing/2014/main" id="{4C6D66E1-84C8-E045-92BC-9AAE6A4AC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9" y="3394077"/>
            <a:ext cx="2606675" cy="3100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57175" indent="-257175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r>
              <a:rPr lang="pt-BR" altLang="en-US" sz="14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Lepstospira</a:t>
            </a:r>
            <a:r>
              <a:rPr lang="pt-BR" altLang="en-US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pt-BR" altLang="en-US" sz="12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(leptospirose)</a:t>
            </a: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spcAft>
                <a:spcPts val="300"/>
              </a:spcAft>
              <a:buSzPts val="1000"/>
              <a:buFont typeface="Symbol" pitchFamily="2" charset="2"/>
              <a:buChar char="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>
              <a:spcAft>
                <a:spcPts val="300"/>
              </a:spcAft>
              <a:buSzPts val="1000"/>
              <a:defRPr/>
            </a:pPr>
            <a:endParaRPr lang="pt-BR" altLang="en-US" sz="1200" dirty="0">
              <a:latin typeface="Futura Medium" panose="020B0602020204020303" pitchFamily="34" charset="-79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 marL="0" indent="0" algn="ctr">
              <a:spcAft>
                <a:spcPts val="300"/>
              </a:spcAft>
              <a:buSzPts val="1000"/>
              <a:defRPr/>
            </a:pPr>
            <a:r>
              <a:rPr lang="pt-BR" altLang="en-US" sz="8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Visualizado de bactérias em </a:t>
            </a:r>
            <a:r>
              <a:rPr lang="pt-BR" altLang="en-US" sz="11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microscópio de campo escuro</a:t>
            </a:r>
            <a:r>
              <a:rPr lang="pt-BR" altLang="en-US" sz="800" dirty="0">
                <a:latin typeface="Futura Medium" panose="020B0602020204020303" pitchFamily="34" charset="-79"/>
                <a:ea typeface="Helvetica Neue" panose="02000503000000020004" pitchFamily="2" charset="0"/>
                <a:cs typeface="Futura Medium" panose="020B0602020204020303" pitchFamily="34" charset="-79"/>
              </a:rPr>
              <a:t> (bloqueio dos raios centrais, permitindo apenas iluminação obliquo.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9BC891-7A1E-ED45-9BF9-50165DE63011}"/>
              </a:ext>
            </a:extLst>
          </p:cNvPr>
          <p:cNvSpPr/>
          <p:nvPr/>
        </p:nvSpPr>
        <p:spPr>
          <a:xfrm>
            <a:off x="234324" y="143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0968" name="TextBox 7">
            <a:extLst>
              <a:ext uri="{FF2B5EF4-FFF2-40B4-BE49-F238E27FC236}">
                <a16:creationId xmlns:a16="http://schemas.microsoft.com/office/drawing/2014/main" id="{5CEEFF64-EE26-9047-ACDA-FED66FDE9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518" y="253208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2AED00BB-88D6-644F-981E-5D5112973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263" y="1692514"/>
            <a:ext cx="3594100" cy="4939814"/>
          </a:xfrm>
          <a:prstGeom prst="rect">
            <a:avLst/>
          </a:prstGeom>
          <a:solidFill>
            <a:srgbClr val="F9FFC0"/>
          </a:solidFill>
          <a:ln w="9525">
            <a:solidFill>
              <a:srgbClr val="00FD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en-US" sz="1400" b="1" dirty="0">
                <a:solidFill>
                  <a:srgbClr val="0432FF"/>
                </a:solidFill>
                <a:latin typeface="Helvetica Neue" panose="02000503000000020004" pitchFamily="2" charset="0"/>
              </a:rPr>
              <a:t>Colorações/Métodos empregados:</a:t>
            </a:r>
          </a:p>
          <a:p>
            <a:pPr>
              <a:defRPr/>
            </a:pPr>
            <a:endParaRPr lang="pt-BR" altLang="en-US" sz="14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 algn="just">
              <a:defRPr/>
            </a:pPr>
            <a:r>
              <a:rPr lang="pt-BR" altLang="en-US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Para sua visualização de </a:t>
            </a:r>
            <a:r>
              <a:rPr lang="pt-BR" altLang="en-US" sz="1400" b="1" dirty="0">
                <a:solidFill>
                  <a:srgbClr val="0432FF"/>
                </a:solidFill>
                <a:latin typeface="Helvetica Neue" panose="02000503000000020004" pitchFamily="2" charset="0"/>
              </a:rPr>
              <a:t>bactérias espiraladas</a:t>
            </a:r>
            <a:r>
              <a:rPr lang="pt-BR" altLang="en-US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, emprega-se:</a:t>
            </a:r>
          </a:p>
          <a:p>
            <a:pPr marL="171450" indent="-171450">
              <a:spcAft>
                <a:spcPts val="400"/>
              </a:spcAft>
              <a:buFontTx/>
              <a:buChar char="-"/>
              <a:defRPr/>
            </a:pPr>
            <a:r>
              <a:rPr lang="pt-BR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Espessamento com  prata</a:t>
            </a:r>
            <a:r>
              <a:rPr lang="pt-BR" altLang="en-US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 </a:t>
            </a:r>
          </a:p>
          <a:p>
            <a:pPr marL="171450" indent="-171450">
              <a:spcAft>
                <a:spcPts val="400"/>
              </a:spcAft>
              <a:buFontTx/>
              <a:buChar char="-"/>
              <a:defRPr/>
            </a:pPr>
            <a:r>
              <a:rPr lang="pt-BR" altLang="en-US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Microscopia de campo escuro </a:t>
            </a:r>
          </a:p>
          <a:p>
            <a:pPr marL="171450" indent="-171450">
              <a:spcAft>
                <a:spcPts val="400"/>
              </a:spcAft>
              <a:buFontTx/>
              <a:buChar char="-"/>
              <a:defRPr/>
            </a:pPr>
            <a:r>
              <a:rPr lang="pt-BR" sz="1400" dirty="0">
                <a:solidFill>
                  <a:srgbClr val="0432FF"/>
                </a:solidFill>
                <a:latin typeface="Helvetica Neue" panose="02000503000000020004" pitchFamily="2" charset="0"/>
              </a:rPr>
              <a:t>Corantes fluorescentes – Imunofluorescência </a:t>
            </a:r>
          </a:p>
          <a:p>
            <a:pPr marL="171450" indent="-171450">
              <a:buFontTx/>
              <a:buChar char="-"/>
              <a:defRPr/>
            </a:pPr>
            <a:endParaRPr lang="pt-BR" sz="11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 marL="171450" indent="-171450">
              <a:buFontTx/>
              <a:buChar char="-"/>
              <a:defRPr/>
            </a:pPr>
            <a:endParaRPr lang="pt-BR" sz="1100" dirty="0">
              <a:solidFill>
                <a:srgbClr val="0432FF"/>
              </a:solidFill>
            </a:endParaRPr>
          </a:p>
          <a:p>
            <a:pPr algn="just">
              <a:defRPr/>
            </a:pPr>
            <a:endParaRPr lang="pt-BR" altLang="en-US" sz="1100" b="1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12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endParaRPr lang="pt-BR" altLang="en-US" sz="800" dirty="0">
              <a:solidFill>
                <a:srgbClr val="0432FF"/>
              </a:solidFill>
              <a:latin typeface="Helvetica Neue" panose="02000503000000020004" pitchFamily="2" charset="0"/>
            </a:endParaRPr>
          </a:p>
          <a:p>
            <a:pPr>
              <a:defRPr/>
            </a:pPr>
            <a:r>
              <a:rPr lang="pt-BR" altLang="en-US" sz="800" dirty="0">
                <a:solidFill>
                  <a:srgbClr val="0432FF"/>
                </a:solidFill>
                <a:latin typeface="Helvetica Neue" panose="02000503000000020004" pitchFamily="2" charset="0"/>
              </a:rPr>
              <a:t>* </a:t>
            </a:r>
            <a:r>
              <a:rPr lang="pt-BR" altLang="en-US" sz="800" b="1" dirty="0" err="1">
                <a:solidFill>
                  <a:srgbClr val="0432FF"/>
                </a:solidFill>
                <a:latin typeface="Helvetica Neue" panose="02000503000000020004" pitchFamily="2" charset="0"/>
              </a:rPr>
              <a:t>IFD</a:t>
            </a:r>
            <a:r>
              <a:rPr lang="pt-BR" altLang="en-US" sz="800" dirty="0">
                <a:solidFill>
                  <a:srgbClr val="0432FF"/>
                </a:solidFill>
                <a:latin typeface="Helvetica Neue" panose="02000503000000020004" pitchFamily="2" charset="0"/>
              </a:rPr>
              <a:t>: Imunofluorescência Direta</a:t>
            </a:r>
          </a:p>
        </p:txBody>
      </p:sp>
      <p:pic>
        <p:nvPicPr>
          <p:cNvPr id="40971" name="Picture 2">
            <a:extLst>
              <a:ext uri="{FF2B5EF4-FFF2-40B4-BE49-F238E27FC236}">
                <a16:creationId xmlns:a16="http://schemas.microsoft.com/office/drawing/2014/main" id="{DAAB5D35-1E71-6C4D-8B7A-E3606AD57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3766455"/>
            <a:ext cx="3394075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D04B1796-57C5-7B42-9AE8-C011E8999FE3}"/>
              </a:ext>
            </a:extLst>
          </p:cNvPr>
          <p:cNvSpPr/>
          <p:nvPr/>
        </p:nvSpPr>
        <p:spPr>
          <a:xfrm>
            <a:off x="510381" y="1111251"/>
            <a:ext cx="10263187" cy="369332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podem ser visualizadas empregando-se </a:t>
            </a:r>
            <a:r>
              <a:rPr lang="pt-BR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colorações ou métodos especiais </a:t>
            </a:r>
            <a:r>
              <a:rPr lang="pt-BR" sz="105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(2/4)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883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F618952-CF01-0F48-837C-A7EF5B5CAC97}"/>
              </a:ext>
            </a:extLst>
          </p:cNvPr>
          <p:cNvSpPr/>
          <p:nvPr/>
        </p:nvSpPr>
        <p:spPr>
          <a:xfrm>
            <a:off x="185111" y="1437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1986" name="TextBox 7">
            <a:extLst>
              <a:ext uri="{FF2B5EF4-FFF2-40B4-BE49-F238E27FC236}">
                <a16:creationId xmlns:a16="http://schemas.microsoft.com/office/drawing/2014/main" id="{B1E29817-B6DC-3C46-B7C5-DB963E1AC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9" y="244477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7F994C-DBDE-984B-8C41-C8D113CF9A82}"/>
              </a:ext>
            </a:extLst>
          </p:cNvPr>
          <p:cNvSpPr/>
          <p:nvPr/>
        </p:nvSpPr>
        <p:spPr>
          <a:xfrm>
            <a:off x="287339" y="2081213"/>
            <a:ext cx="4402138" cy="4216400"/>
          </a:xfrm>
          <a:prstGeom prst="rect">
            <a:avLst/>
          </a:prstGeom>
          <a:solidFill>
            <a:srgbClr val="F9FFC0"/>
          </a:solidFill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</a:rPr>
              <a:t>C</a:t>
            </a:r>
            <a:r>
              <a:rPr lang="pt-BR" sz="1400" b="1" i="1" dirty="0" err="1">
                <a:solidFill>
                  <a:srgbClr val="262323"/>
                </a:solidFill>
                <a:latin typeface="Helvetica" pitchFamily="2" charset="0"/>
              </a:rPr>
              <a:t>hlamydia</a:t>
            </a: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</a:rPr>
              <a:t> trachomatis </a:t>
            </a:r>
          </a:p>
          <a:p>
            <a:pPr>
              <a:defRPr/>
            </a:pP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              </a:t>
            </a:r>
            <a:r>
              <a:rPr lang="pt-BR" sz="1400" dirty="0"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(infecção sexualmente transmissível)</a:t>
            </a:r>
          </a:p>
          <a:p>
            <a:pPr>
              <a:defRPr/>
            </a:pPr>
            <a:endParaRPr lang="pt-BR" sz="800" i="1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  <a:p>
            <a:pPr algn="just">
              <a:spcAft>
                <a:spcPts val="1200"/>
              </a:spcAft>
              <a:defRPr/>
            </a:pPr>
            <a:r>
              <a:rPr lang="pt-BR" sz="12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Não pode ser visualizado após coloração de Gram porque é uma bactéria intracelular de tamanho muito pequeno.</a:t>
            </a:r>
          </a:p>
          <a:p>
            <a:pPr algn="just">
              <a:spcAft>
                <a:spcPts val="1200"/>
              </a:spcAft>
              <a:defRPr/>
            </a:pPr>
            <a:r>
              <a:rPr lang="en-US" sz="1200" dirty="0" err="1">
                <a:latin typeface="Helvetica" pitchFamily="2" charset="0"/>
              </a:rPr>
              <a:t>É</a:t>
            </a:r>
            <a:r>
              <a:rPr lang="pt-BR" sz="1200" dirty="0">
                <a:latin typeface="Helvetica" pitchFamily="2" charset="0"/>
              </a:rPr>
              <a:t> considerada</a:t>
            </a:r>
            <a:r>
              <a:rPr lang="pt-BR" sz="1200" i="1" dirty="0">
                <a:latin typeface="Helvetica" pitchFamily="2" charset="0"/>
              </a:rPr>
              <a:t> </a:t>
            </a:r>
            <a:r>
              <a:rPr lang="pt-BR" sz="1200" dirty="0">
                <a:latin typeface="Helvetica" pitchFamily="2" charset="0"/>
              </a:rPr>
              <a:t>a bactéria sexualmente transmissível mais frequente em países desenvolvidos e tem grande impacto no sistema reprodutivo das mulheres. 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1200" dirty="0">
                <a:latin typeface="Helvetica" pitchFamily="2" charset="0"/>
              </a:rPr>
              <a:t>É o agente causador de doenças do trato urogenital, linfogranuloma venéreo (</a:t>
            </a:r>
            <a:r>
              <a:rPr lang="pt-BR" sz="1200" dirty="0" err="1">
                <a:latin typeface="Helvetica" pitchFamily="2" charset="0"/>
              </a:rPr>
              <a:t>LGV</a:t>
            </a:r>
            <a:r>
              <a:rPr lang="pt-BR" sz="1200" dirty="0">
                <a:latin typeface="Helvetica" pitchFamily="2" charset="0"/>
              </a:rPr>
              <a:t>), tracoma, conjuntivite de inclusão e pneumonia no recém-nascido. 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1200" dirty="0">
                <a:latin typeface="Helvetica" pitchFamily="2" charset="0"/>
              </a:rPr>
              <a:t>Um dos fatores de risco para a infecção é a prática sexual entre adolescentes. A recorrência das infecções é comum. Episódios sucessivos de infecção aumentam o risco de desenvolver sequelas e a chance de contrair a infecção pelo vírus da imunodeficiência humana. </a:t>
            </a:r>
          </a:p>
          <a:p>
            <a:pPr algn="just">
              <a:spcAft>
                <a:spcPts val="1200"/>
              </a:spcAft>
              <a:defRPr/>
            </a:pPr>
            <a:r>
              <a:rPr lang="pt-BR" sz="1200" dirty="0">
                <a:latin typeface="Helvetica" pitchFamily="2" charset="0"/>
              </a:rPr>
              <a:t>O diagnóstico da infecção pela </a:t>
            </a:r>
            <a:r>
              <a:rPr lang="pt-BR" sz="1200" b="1" i="1" dirty="0">
                <a:latin typeface="Helvetica" pitchFamily="2" charset="0"/>
              </a:rPr>
              <a:t>Chlamydia trachomat</a:t>
            </a:r>
            <a:r>
              <a:rPr lang="pt-BR" sz="1200" i="1" dirty="0">
                <a:latin typeface="Helvetica" pitchFamily="2" charset="0"/>
              </a:rPr>
              <a:t>is  </a:t>
            </a:r>
            <a:r>
              <a:rPr lang="pt-BR" sz="1200" b="1" dirty="0">
                <a:latin typeface="Helvetica" pitchFamily="2" charset="0"/>
              </a:rPr>
              <a:t>ainda é crítico</a:t>
            </a:r>
            <a:r>
              <a:rPr lang="pt-BR" sz="1200" dirty="0">
                <a:latin typeface="Helvetica" pitchFamily="2" charset="0"/>
              </a:rPr>
              <a:t>, devido à frequência de infecções assintomáticas.</a:t>
            </a:r>
            <a:endParaRPr lang="pt-BR" sz="1200" dirty="0">
              <a:latin typeface="Helvetica" pitchFamily="2" charset="0"/>
              <a:cs typeface="Futura Medium" panose="020B0602020204020303" pitchFamily="34" charset="-79"/>
            </a:endParaRPr>
          </a:p>
        </p:txBody>
      </p:sp>
      <p:pic>
        <p:nvPicPr>
          <p:cNvPr id="41989" name="Picture 6">
            <a:extLst>
              <a:ext uri="{FF2B5EF4-FFF2-40B4-BE49-F238E27FC236}">
                <a16:creationId xmlns:a16="http://schemas.microsoft.com/office/drawing/2014/main" id="{A204E317-9CFA-E140-87EA-A3057470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556" y="2711451"/>
            <a:ext cx="22161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7">
            <a:extLst>
              <a:ext uri="{FF2B5EF4-FFF2-40B4-BE49-F238E27FC236}">
                <a16:creationId xmlns:a16="http://schemas.microsoft.com/office/drawing/2014/main" id="{04B86B61-218A-664D-9908-6A5696BC0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530" y="1897615"/>
            <a:ext cx="3783807" cy="4308872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 dirty="0">
                <a:solidFill>
                  <a:srgbClr val="0432FF"/>
                </a:solidFill>
                <a:latin typeface="Helvetica Neue" panose="02000503000000020004" pitchFamily="2" charset="0"/>
              </a:rPr>
              <a:t>Colorações/Métodos empregados:</a:t>
            </a:r>
            <a:endParaRPr lang="pt-BR" altLang="en-US" sz="1400" dirty="0">
              <a:solidFill>
                <a:srgbClr val="0432FF"/>
              </a:solidFill>
              <a:latin typeface="Helvetica" pitchFamily="2" charset="0"/>
              <a:cs typeface="Futura Medium" panose="020B0602020204020303" pitchFamily="34" charset="-79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Visualização de efeito citopático e </a:t>
            </a:r>
            <a:r>
              <a:rPr lang="pt-BR" altLang="en-US" sz="1400" b="1" dirty="0">
                <a:solidFill>
                  <a:srgbClr val="0432FF"/>
                </a:solidFill>
                <a:latin typeface="Helvetica" pitchFamily="2" charset="0"/>
              </a:rPr>
              <a:t>Técnica de coloração com  </a:t>
            </a:r>
            <a:r>
              <a:rPr lang="pt-BR" altLang="en-US" sz="1400" b="1" dirty="0" err="1">
                <a:solidFill>
                  <a:srgbClr val="0432FF"/>
                </a:solidFill>
                <a:latin typeface="Helvetica" pitchFamily="2" charset="0"/>
              </a:rPr>
              <a:t>Giemsa</a:t>
            </a: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t-BR" altLang="en-US" sz="1400" dirty="0">
              <a:solidFill>
                <a:srgbClr val="0432FF"/>
              </a:solidFill>
              <a:latin typeface="Helvetica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Como a </a:t>
            </a:r>
            <a:r>
              <a:rPr lang="pt-BR" altLang="en-US" sz="1400" dirty="0" err="1">
                <a:solidFill>
                  <a:srgbClr val="0432FF"/>
                </a:solidFill>
                <a:latin typeface="Helvetica" pitchFamily="2" charset="0"/>
              </a:rPr>
              <a:t>Clamídia</a:t>
            </a: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 é um patógeno de diminuto tamanho, não é possível observá-</a:t>
            </a:r>
            <a:r>
              <a:rPr lang="pt-BR" altLang="en-US" sz="1400" dirty="0" err="1">
                <a:solidFill>
                  <a:srgbClr val="0432FF"/>
                </a:solidFill>
                <a:latin typeface="Helvetica" pitchFamily="2" charset="0"/>
              </a:rPr>
              <a:t>la</a:t>
            </a: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 como se analisa uma bactéria comum.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800" dirty="0">
              <a:solidFill>
                <a:srgbClr val="0432FF"/>
              </a:solidFill>
              <a:latin typeface="Helvetica" pitchFamily="2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Assim, pode-se, como nos casos de infecção viral, apenas notar os </a:t>
            </a:r>
            <a:r>
              <a:rPr lang="pt-BR" altLang="en-US" sz="1400" b="1" dirty="0">
                <a:solidFill>
                  <a:srgbClr val="0432FF"/>
                </a:solidFill>
                <a:latin typeface="Helvetica" pitchFamily="2" charset="0"/>
              </a:rPr>
              <a:t>efeitos citopáticos </a:t>
            </a:r>
            <a:r>
              <a:rPr lang="pt-BR" altLang="en-US" sz="1400" dirty="0">
                <a:solidFill>
                  <a:srgbClr val="0432FF"/>
                </a:solidFill>
                <a:latin typeface="Helvetica" pitchFamily="2" charset="0"/>
              </a:rPr>
              <a:t>que aqui são densas inclusões citoplasmáticas granulosas. 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BDF0757-7312-CE40-8C80-F60F3D858EBD}"/>
              </a:ext>
            </a:extLst>
          </p:cNvPr>
          <p:cNvSpPr/>
          <p:nvPr/>
        </p:nvSpPr>
        <p:spPr>
          <a:xfrm>
            <a:off x="287339" y="1218961"/>
            <a:ext cx="10263187" cy="369332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podem ser visualizadas empregando-se </a:t>
            </a:r>
            <a:r>
              <a:rPr lang="pt-BR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métodos especiais </a:t>
            </a:r>
            <a:r>
              <a:rPr lang="pt-BR" sz="105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(3/4)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497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4B6E0D3-5A3E-2B4E-8BE5-BD5D4955F10D}"/>
              </a:ext>
            </a:extLst>
          </p:cNvPr>
          <p:cNvSpPr/>
          <p:nvPr/>
        </p:nvSpPr>
        <p:spPr>
          <a:xfrm>
            <a:off x="258137" y="3338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3010" name="TextBox 7">
            <a:extLst>
              <a:ext uri="{FF2B5EF4-FFF2-40B4-BE49-F238E27FC236}">
                <a16:creationId xmlns:a16="http://schemas.microsoft.com/office/drawing/2014/main" id="{D9F4F71A-7536-AD43-9E5A-3A0641D39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37" y="317502"/>
            <a:ext cx="6005513" cy="646112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400" b="1">
                <a:solidFill>
                  <a:schemeClr val="bg1"/>
                </a:solidFill>
              </a:rPr>
              <a:t>4.2. Parede celular das bactérias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600" b="1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A6F585-0A89-FA41-9BCC-D97902BA41B6}"/>
              </a:ext>
            </a:extLst>
          </p:cNvPr>
          <p:cNvSpPr/>
          <p:nvPr/>
        </p:nvSpPr>
        <p:spPr>
          <a:xfrm>
            <a:off x="258137" y="2001572"/>
            <a:ext cx="4400550" cy="2616101"/>
          </a:xfrm>
          <a:prstGeom prst="rect">
            <a:avLst/>
          </a:prstGeom>
          <a:solidFill>
            <a:srgbClr val="F9FFC0"/>
          </a:solidFill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</a:rPr>
              <a:t>Mycoplasma</a:t>
            </a:r>
          </a:p>
          <a:p>
            <a:pPr marL="285750" indent="-285750">
              <a:spcAft>
                <a:spcPts val="600"/>
              </a:spcAft>
              <a:buFontTx/>
              <a:buChar char="-"/>
              <a:defRPr/>
            </a:pPr>
            <a:r>
              <a:rPr lang="pt-BR" sz="1400" b="1" i="1" dirty="0" err="1">
                <a:solidFill>
                  <a:srgbClr val="262323"/>
                </a:solidFill>
                <a:latin typeface="Helvetica" pitchFamily="2" charset="0"/>
              </a:rPr>
              <a:t>Ureaplasma</a:t>
            </a:r>
            <a:endParaRPr lang="pt-BR" sz="1400" b="1" i="1" dirty="0">
              <a:solidFill>
                <a:srgbClr val="262323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pt-BR" sz="1400" b="1" i="1" dirty="0">
                <a:solidFill>
                  <a:srgbClr val="262323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              </a:t>
            </a:r>
            <a:endParaRPr lang="pt-BR" sz="1400" i="1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  <a:p>
            <a:pPr>
              <a:defRPr/>
            </a:pPr>
            <a:r>
              <a:rPr lang="pt-BR" sz="14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Não podem ser visualizados após coloração de Gram simplesmente </a:t>
            </a:r>
          </a:p>
          <a:p>
            <a:pPr>
              <a:defRPr/>
            </a:pPr>
            <a:r>
              <a:rPr lang="pt-BR" sz="14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porque NÃO TEM PAREDE CELULAR.</a:t>
            </a:r>
          </a:p>
          <a:p>
            <a:pPr>
              <a:defRPr/>
            </a:pPr>
            <a:endParaRPr lang="pt-BR" sz="14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  <a:p>
            <a:pPr>
              <a:defRPr/>
            </a:pPr>
            <a:r>
              <a:rPr lang="pt-BR" sz="14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Assim, não tem formato bem definido e tem tamanho (0,3 </a:t>
            </a:r>
            <a:r>
              <a:rPr lang="pt-BR" sz="1400" dirty="0">
                <a:solidFill>
                  <a:srgbClr val="000000"/>
                </a:solidFill>
                <a:latin typeface="Symbol" pitchFamily="2" charset="2"/>
                <a:ea typeface="Times New Roman" panose="02020603050405020304" pitchFamily="18" charset="0"/>
                <a:cs typeface="Futura Medium" panose="020B0602020204020303" pitchFamily="34" charset="-79"/>
              </a:rPr>
              <a:t>m</a:t>
            </a:r>
            <a:r>
              <a:rPr lang="pt-BR" sz="1400" dirty="0">
                <a:solidFill>
                  <a:srgbClr val="000000"/>
                </a:solidFill>
                <a:latin typeface="Helvetica" pitchFamily="2" charset="0"/>
                <a:ea typeface="Times New Roman" panose="02020603050405020304" pitchFamily="18" charset="0"/>
                <a:cs typeface="Futura Medium" panose="020B0602020204020303" pitchFamily="34" charset="-79"/>
              </a:rPr>
              <a:t>m) menor que a maioria das bactérias</a:t>
            </a:r>
          </a:p>
          <a:p>
            <a:pPr>
              <a:defRPr/>
            </a:pPr>
            <a:endParaRPr lang="pt-BR" sz="14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  <a:p>
            <a:pPr>
              <a:defRPr/>
            </a:pPr>
            <a:endParaRPr lang="pt-BR" sz="1400" dirty="0">
              <a:solidFill>
                <a:srgbClr val="000000"/>
              </a:solidFill>
              <a:latin typeface="Helvetica" pitchFamily="2" charset="0"/>
              <a:ea typeface="Times New Roman" panose="02020603050405020304" pitchFamily="18" charset="0"/>
              <a:cs typeface="Futura Medium" panose="020B0602020204020303" pitchFamily="34" charset="-79"/>
            </a:endParaRPr>
          </a:p>
        </p:txBody>
      </p:sp>
      <p:sp>
        <p:nvSpPr>
          <p:cNvPr id="43014" name="Rectangle 19">
            <a:extLst>
              <a:ext uri="{FF2B5EF4-FFF2-40B4-BE49-F238E27FC236}">
                <a16:creationId xmlns:a16="http://schemas.microsoft.com/office/drawing/2014/main" id="{79B421C8-CCC5-C74D-A1A0-EEFE67698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8687" y="1994907"/>
            <a:ext cx="2584450" cy="1016000"/>
          </a:xfrm>
          <a:prstGeom prst="rect">
            <a:avLst/>
          </a:prstGeom>
          <a:noFill/>
          <a:ln w="9525">
            <a:solidFill>
              <a:srgbClr val="0432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Diagnóstico: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- </a:t>
            </a:r>
            <a:r>
              <a:rPr lang="pt-BR" altLang="en-US" sz="1200" dirty="0">
                <a:solidFill>
                  <a:srgbClr val="0070C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Atualmente é o PCR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1200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43015" name="AutoShape 2" descr="\mu ">
            <a:extLst>
              <a:ext uri="{FF2B5EF4-FFF2-40B4-BE49-F238E27FC236}">
                <a16:creationId xmlns:a16="http://schemas.microsoft.com/office/drawing/2014/main" id="{2942D489-EE93-BA4F-A58D-5289647C81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988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6" name="AutoShape 3" descr="0,3\times 10^{{-6}}">
            <a:extLst>
              <a:ext uri="{FF2B5EF4-FFF2-40B4-BE49-F238E27FC236}">
                <a16:creationId xmlns:a16="http://schemas.microsoft.com/office/drawing/2014/main" id="{ED5FED7C-CABF-B64C-8D20-253EFD0159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529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8A22215-CE40-9A4A-88A6-E5DC147294A9}"/>
              </a:ext>
            </a:extLst>
          </p:cNvPr>
          <p:cNvSpPr/>
          <p:nvPr/>
        </p:nvSpPr>
        <p:spPr>
          <a:xfrm>
            <a:off x="258138" y="1284840"/>
            <a:ext cx="9200188" cy="369332"/>
          </a:xfrm>
          <a:custGeom>
            <a:avLst/>
            <a:gdLst>
              <a:gd name="connsiteX0" fmla="*/ 0 w 4975225"/>
              <a:gd name="connsiteY0" fmla="*/ 0 h 923925"/>
              <a:gd name="connsiteX1" fmla="*/ 453298 w 4975225"/>
              <a:gd name="connsiteY1" fmla="*/ 0 h 923925"/>
              <a:gd name="connsiteX2" fmla="*/ 856844 w 4975225"/>
              <a:gd name="connsiteY2" fmla="*/ 0 h 923925"/>
              <a:gd name="connsiteX3" fmla="*/ 1459399 w 4975225"/>
              <a:gd name="connsiteY3" fmla="*/ 0 h 923925"/>
              <a:gd name="connsiteX4" fmla="*/ 2061954 w 4975225"/>
              <a:gd name="connsiteY4" fmla="*/ 0 h 923925"/>
              <a:gd name="connsiteX5" fmla="*/ 2614757 w 4975225"/>
              <a:gd name="connsiteY5" fmla="*/ 0 h 923925"/>
              <a:gd name="connsiteX6" fmla="*/ 3068055 w 4975225"/>
              <a:gd name="connsiteY6" fmla="*/ 0 h 923925"/>
              <a:gd name="connsiteX7" fmla="*/ 3620858 w 4975225"/>
              <a:gd name="connsiteY7" fmla="*/ 0 h 923925"/>
              <a:gd name="connsiteX8" fmla="*/ 4173661 w 4975225"/>
              <a:gd name="connsiteY8" fmla="*/ 0 h 923925"/>
              <a:gd name="connsiteX9" fmla="*/ 4975225 w 4975225"/>
              <a:gd name="connsiteY9" fmla="*/ 0 h 923925"/>
              <a:gd name="connsiteX10" fmla="*/ 4975225 w 4975225"/>
              <a:gd name="connsiteY10" fmla="*/ 434245 h 923925"/>
              <a:gd name="connsiteX11" fmla="*/ 4975225 w 4975225"/>
              <a:gd name="connsiteY11" fmla="*/ 923925 h 923925"/>
              <a:gd name="connsiteX12" fmla="*/ 4521927 w 4975225"/>
              <a:gd name="connsiteY12" fmla="*/ 923925 h 923925"/>
              <a:gd name="connsiteX13" fmla="*/ 4068628 w 4975225"/>
              <a:gd name="connsiteY13" fmla="*/ 923925 h 923925"/>
              <a:gd name="connsiteX14" fmla="*/ 3565578 w 4975225"/>
              <a:gd name="connsiteY14" fmla="*/ 923925 h 923925"/>
              <a:gd name="connsiteX15" fmla="*/ 3012775 w 4975225"/>
              <a:gd name="connsiteY15" fmla="*/ 923925 h 923925"/>
              <a:gd name="connsiteX16" fmla="*/ 2509725 w 4975225"/>
              <a:gd name="connsiteY16" fmla="*/ 923925 h 923925"/>
              <a:gd name="connsiteX17" fmla="*/ 1956922 w 4975225"/>
              <a:gd name="connsiteY17" fmla="*/ 923925 h 923925"/>
              <a:gd name="connsiteX18" fmla="*/ 1453871 w 4975225"/>
              <a:gd name="connsiteY18" fmla="*/ 923925 h 923925"/>
              <a:gd name="connsiteX19" fmla="*/ 1000573 w 4975225"/>
              <a:gd name="connsiteY19" fmla="*/ 923925 h 923925"/>
              <a:gd name="connsiteX20" fmla="*/ 547275 w 4975225"/>
              <a:gd name="connsiteY20" fmla="*/ 923925 h 923925"/>
              <a:gd name="connsiteX21" fmla="*/ 0 w 4975225"/>
              <a:gd name="connsiteY21" fmla="*/ 923925 h 923925"/>
              <a:gd name="connsiteX22" fmla="*/ 0 w 4975225"/>
              <a:gd name="connsiteY22" fmla="*/ 452723 h 923925"/>
              <a:gd name="connsiteX23" fmla="*/ 0 w 4975225"/>
              <a:gd name="connsiteY23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5225" h="923925" fill="none" extrusionOk="0">
                <a:moveTo>
                  <a:pt x="0" y="0"/>
                </a:moveTo>
                <a:cubicBezTo>
                  <a:pt x="204917" y="-33079"/>
                  <a:pt x="361804" y="53888"/>
                  <a:pt x="453298" y="0"/>
                </a:cubicBezTo>
                <a:cubicBezTo>
                  <a:pt x="544792" y="-53888"/>
                  <a:pt x="757304" y="23762"/>
                  <a:pt x="856844" y="0"/>
                </a:cubicBezTo>
                <a:cubicBezTo>
                  <a:pt x="956384" y="-23762"/>
                  <a:pt x="1182198" y="31579"/>
                  <a:pt x="1459399" y="0"/>
                </a:cubicBezTo>
                <a:cubicBezTo>
                  <a:pt x="1736601" y="-31579"/>
                  <a:pt x="1915112" y="55373"/>
                  <a:pt x="2061954" y="0"/>
                </a:cubicBezTo>
                <a:cubicBezTo>
                  <a:pt x="2208797" y="-55373"/>
                  <a:pt x="2425244" y="36459"/>
                  <a:pt x="2614757" y="0"/>
                </a:cubicBezTo>
                <a:cubicBezTo>
                  <a:pt x="2804270" y="-36459"/>
                  <a:pt x="2891483" y="13014"/>
                  <a:pt x="3068055" y="0"/>
                </a:cubicBezTo>
                <a:cubicBezTo>
                  <a:pt x="3244627" y="-13014"/>
                  <a:pt x="3436937" y="26054"/>
                  <a:pt x="3620858" y="0"/>
                </a:cubicBezTo>
                <a:cubicBezTo>
                  <a:pt x="3804779" y="-26054"/>
                  <a:pt x="3980276" y="30921"/>
                  <a:pt x="4173661" y="0"/>
                </a:cubicBezTo>
                <a:cubicBezTo>
                  <a:pt x="4367046" y="-30921"/>
                  <a:pt x="4603961" y="44517"/>
                  <a:pt x="4975225" y="0"/>
                </a:cubicBezTo>
                <a:cubicBezTo>
                  <a:pt x="5024198" y="117649"/>
                  <a:pt x="4927932" y="278455"/>
                  <a:pt x="4975225" y="434245"/>
                </a:cubicBezTo>
                <a:cubicBezTo>
                  <a:pt x="5022518" y="590035"/>
                  <a:pt x="4931486" y="705812"/>
                  <a:pt x="4975225" y="923925"/>
                </a:cubicBezTo>
                <a:cubicBezTo>
                  <a:pt x="4765981" y="939533"/>
                  <a:pt x="4688188" y="914006"/>
                  <a:pt x="4521927" y="923925"/>
                </a:cubicBezTo>
                <a:cubicBezTo>
                  <a:pt x="4355666" y="933844"/>
                  <a:pt x="4231638" y="886370"/>
                  <a:pt x="4068628" y="923925"/>
                </a:cubicBezTo>
                <a:cubicBezTo>
                  <a:pt x="3905618" y="961480"/>
                  <a:pt x="3727225" y="864325"/>
                  <a:pt x="3565578" y="923925"/>
                </a:cubicBezTo>
                <a:cubicBezTo>
                  <a:pt x="3403931" y="983525"/>
                  <a:pt x="3172101" y="880376"/>
                  <a:pt x="3012775" y="923925"/>
                </a:cubicBezTo>
                <a:cubicBezTo>
                  <a:pt x="2853449" y="967474"/>
                  <a:pt x="2682831" y="913755"/>
                  <a:pt x="2509725" y="923925"/>
                </a:cubicBezTo>
                <a:cubicBezTo>
                  <a:pt x="2336619" y="934095"/>
                  <a:pt x="2211142" y="882145"/>
                  <a:pt x="1956922" y="923925"/>
                </a:cubicBezTo>
                <a:cubicBezTo>
                  <a:pt x="1702702" y="965705"/>
                  <a:pt x="1608840" y="895266"/>
                  <a:pt x="1453871" y="923925"/>
                </a:cubicBezTo>
                <a:cubicBezTo>
                  <a:pt x="1298902" y="952584"/>
                  <a:pt x="1208698" y="892671"/>
                  <a:pt x="1000573" y="923925"/>
                </a:cubicBezTo>
                <a:cubicBezTo>
                  <a:pt x="792448" y="955179"/>
                  <a:pt x="650876" y="887277"/>
                  <a:pt x="547275" y="923925"/>
                </a:cubicBezTo>
                <a:cubicBezTo>
                  <a:pt x="443674" y="960573"/>
                  <a:pt x="272864" y="914173"/>
                  <a:pt x="0" y="923925"/>
                </a:cubicBezTo>
                <a:cubicBezTo>
                  <a:pt x="-26987" y="815540"/>
                  <a:pt x="30579" y="628094"/>
                  <a:pt x="0" y="452723"/>
                </a:cubicBezTo>
                <a:cubicBezTo>
                  <a:pt x="-30579" y="277352"/>
                  <a:pt x="23479" y="216894"/>
                  <a:pt x="0" y="0"/>
                </a:cubicBezTo>
                <a:close/>
              </a:path>
              <a:path w="4975225" h="923925" stroke="0" extrusionOk="0">
                <a:moveTo>
                  <a:pt x="0" y="0"/>
                </a:moveTo>
                <a:cubicBezTo>
                  <a:pt x="211153" y="-30720"/>
                  <a:pt x="308284" y="11193"/>
                  <a:pt x="503051" y="0"/>
                </a:cubicBezTo>
                <a:cubicBezTo>
                  <a:pt x="697818" y="-11193"/>
                  <a:pt x="847258" y="43566"/>
                  <a:pt x="1105606" y="0"/>
                </a:cubicBezTo>
                <a:cubicBezTo>
                  <a:pt x="1363955" y="-43566"/>
                  <a:pt x="1609196" y="35059"/>
                  <a:pt x="1757913" y="0"/>
                </a:cubicBezTo>
                <a:cubicBezTo>
                  <a:pt x="1906630" y="-35059"/>
                  <a:pt x="2042776" y="6682"/>
                  <a:pt x="2161459" y="0"/>
                </a:cubicBezTo>
                <a:cubicBezTo>
                  <a:pt x="2280142" y="-6682"/>
                  <a:pt x="2570177" y="43918"/>
                  <a:pt x="2714262" y="0"/>
                </a:cubicBezTo>
                <a:cubicBezTo>
                  <a:pt x="2858347" y="-43918"/>
                  <a:pt x="2964611" y="44364"/>
                  <a:pt x="3117808" y="0"/>
                </a:cubicBezTo>
                <a:cubicBezTo>
                  <a:pt x="3271005" y="-44364"/>
                  <a:pt x="3431898" y="41311"/>
                  <a:pt x="3521354" y="0"/>
                </a:cubicBezTo>
                <a:cubicBezTo>
                  <a:pt x="3610810" y="-41311"/>
                  <a:pt x="3946883" y="31484"/>
                  <a:pt x="4123909" y="0"/>
                </a:cubicBezTo>
                <a:cubicBezTo>
                  <a:pt x="4300936" y="-31484"/>
                  <a:pt x="4560968" y="46259"/>
                  <a:pt x="4975225" y="0"/>
                </a:cubicBezTo>
                <a:cubicBezTo>
                  <a:pt x="4987690" y="128830"/>
                  <a:pt x="4931726" y="327614"/>
                  <a:pt x="4975225" y="480441"/>
                </a:cubicBezTo>
                <a:cubicBezTo>
                  <a:pt x="5018724" y="633268"/>
                  <a:pt x="4945347" y="744890"/>
                  <a:pt x="4975225" y="923925"/>
                </a:cubicBezTo>
                <a:cubicBezTo>
                  <a:pt x="4837480" y="956421"/>
                  <a:pt x="4721423" y="911548"/>
                  <a:pt x="4472174" y="923925"/>
                </a:cubicBezTo>
                <a:cubicBezTo>
                  <a:pt x="4222925" y="936302"/>
                  <a:pt x="4184965" y="907331"/>
                  <a:pt x="4068628" y="923925"/>
                </a:cubicBezTo>
                <a:cubicBezTo>
                  <a:pt x="3952291" y="940519"/>
                  <a:pt x="3650751" y="885862"/>
                  <a:pt x="3515826" y="923925"/>
                </a:cubicBezTo>
                <a:cubicBezTo>
                  <a:pt x="3380901" y="961988"/>
                  <a:pt x="3134713" y="917545"/>
                  <a:pt x="3012775" y="923925"/>
                </a:cubicBezTo>
                <a:cubicBezTo>
                  <a:pt x="2890837" y="930305"/>
                  <a:pt x="2678585" y="877926"/>
                  <a:pt x="2360468" y="923925"/>
                </a:cubicBezTo>
                <a:cubicBezTo>
                  <a:pt x="2042351" y="969924"/>
                  <a:pt x="2066725" y="887740"/>
                  <a:pt x="1807665" y="923925"/>
                </a:cubicBezTo>
                <a:cubicBezTo>
                  <a:pt x="1548605" y="960110"/>
                  <a:pt x="1495828" y="904211"/>
                  <a:pt x="1254862" y="923925"/>
                </a:cubicBezTo>
                <a:cubicBezTo>
                  <a:pt x="1013896" y="943639"/>
                  <a:pt x="869236" y="877296"/>
                  <a:pt x="602555" y="923925"/>
                </a:cubicBezTo>
                <a:cubicBezTo>
                  <a:pt x="335874" y="970554"/>
                  <a:pt x="174331" y="885979"/>
                  <a:pt x="0" y="923925"/>
                </a:cubicBezTo>
                <a:cubicBezTo>
                  <a:pt x="-671" y="727490"/>
                  <a:pt x="55272" y="629725"/>
                  <a:pt x="0" y="452723"/>
                </a:cubicBezTo>
                <a:cubicBezTo>
                  <a:pt x="-55272" y="275721"/>
                  <a:pt x="15317" y="168277"/>
                  <a:pt x="0" y="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Algumas bactérias não podem ser visualizadas ao </a:t>
            </a:r>
            <a:r>
              <a:rPr lang="pt-BR" dirty="0" err="1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M.O</a:t>
            </a:r>
            <a:r>
              <a:rPr lang="pt-BR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t-BR" b="1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1050" dirty="0"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(4/4)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A842C02-5043-1744-8749-A776A83F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193" y="3949074"/>
            <a:ext cx="802244" cy="75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5A6BFF4-BC18-3B4A-BCFA-E95478AC2CB3}"/>
              </a:ext>
            </a:extLst>
          </p:cNvPr>
          <p:cNvSpPr txBox="1"/>
          <p:nvPr/>
        </p:nvSpPr>
        <p:spPr>
          <a:xfrm rot="264637">
            <a:off x="7904281" y="2740236"/>
            <a:ext cx="3890962" cy="3754874"/>
          </a:xfrm>
          <a:custGeom>
            <a:avLst/>
            <a:gdLst>
              <a:gd name="connsiteX0" fmla="*/ 0 w 3890962"/>
              <a:gd name="connsiteY0" fmla="*/ 0 h 3754874"/>
              <a:gd name="connsiteX1" fmla="*/ 516942 w 3890962"/>
              <a:gd name="connsiteY1" fmla="*/ 0 h 3754874"/>
              <a:gd name="connsiteX2" fmla="*/ 956065 w 3890962"/>
              <a:gd name="connsiteY2" fmla="*/ 0 h 3754874"/>
              <a:gd name="connsiteX3" fmla="*/ 1589736 w 3890962"/>
              <a:gd name="connsiteY3" fmla="*/ 0 h 3754874"/>
              <a:gd name="connsiteX4" fmla="*/ 2106678 w 3890962"/>
              <a:gd name="connsiteY4" fmla="*/ 0 h 3754874"/>
              <a:gd name="connsiteX5" fmla="*/ 2623620 w 3890962"/>
              <a:gd name="connsiteY5" fmla="*/ 0 h 3754874"/>
              <a:gd name="connsiteX6" fmla="*/ 3257291 w 3890962"/>
              <a:gd name="connsiteY6" fmla="*/ 0 h 3754874"/>
              <a:gd name="connsiteX7" fmla="*/ 3890962 w 3890962"/>
              <a:gd name="connsiteY7" fmla="*/ 0 h 3754874"/>
              <a:gd name="connsiteX8" fmla="*/ 3890962 w 3890962"/>
              <a:gd name="connsiteY8" fmla="*/ 611508 h 3754874"/>
              <a:gd name="connsiteX9" fmla="*/ 3890962 w 3890962"/>
              <a:gd name="connsiteY9" fmla="*/ 1072821 h 3754874"/>
              <a:gd name="connsiteX10" fmla="*/ 3890962 w 3890962"/>
              <a:gd name="connsiteY10" fmla="*/ 1534134 h 3754874"/>
              <a:gd name="connsiteX11" fmla="*/ 3890962 w 3890962"/>
              <a:gd name="connsiteY11" fmla="*/ 2070545 h 3754874"/>
              <a:gd name="connsiteX12" fmla="*/ 3890962 w 3890962"/>
              <a:gd name="connsiteY12" fmla="*/ 2644504 h 3754874"/>
              <a:gd name="connsiteX13" fmla="*/ 3890962 w 3890962"/>
              <a:gd name="connsiteY13" fmla="*/ 3068268 h 3754874"/>
              <a:gd name="connsiteX14" fmla="*/ 3890962 w 3890962"/>
              <a:gd name="connsiteY14" fmla="*/ 3754874 h 3754874"/>
              <a:gd name="connsiteX15" fmla="*/ 3335110 w 3890962"/>
              <a:gd name="connsiteY15" fmla="*/ 3754874 h 3754874"/>
              <a:gd name="connsiteX16" fmla="*/ 2779259 w 3890962"/>
              <a:gd name="connsiteY16" fmla="*/ 3754874 h 3754874"/>
              <a:gd name="connsiteX17" fmla="*/ 2145588 w 3890962"/>
              <a:gd name="connsiteY17" fmla="*/ 3754874 h 3754874"/>
              <a:gd name="connsiteX18" fmla="*/ 1589736 w 3890962"/>
              <a:gd name="connsiteY18" fmla="*/ 3754874 h 3754874"/>
              <a:gd name="connsiteX19" fmla="*/ 1150613 w 3890962"/>
              <a:gd name="connsiteY19" fmla="*/ 3754874 h 3754874"/>
              <a:gd name="connsiteX20" fmla="*/ 672581 w 3890962"/>
              <a:gd name="connsiteY20" fmla="*/ 3754874 h 3754874"/>
              <a:gd name="connsiteX21" fmla="*/ 0 w 3890962"/>
              <a:gd name="connsiteY21" fmla="*/ 3754874 h 3754874"/>
              <a:gd name="connsiteX22" fmla="*/ 0 w 3890962"/>
              <a:gd name="connsiteY22" fmla="*/ 3218463 h 3754874"/>
              <a:gd name="connsiteX23" fmla="*/ 0 w 3890962"/>
              <a:gd name="connsiteY23" fmla="*/ 2682053 h 3754874"/>
              <a:gd name="connsiteX24" fmla="*/ 0 w 3890962"/>
              <a:gd name="connsiteY24" fmla="*/ 2183191 h 3754874"/>
              <a:gd name="connsiteX25" fmla="*/ 0 w 3890962"/>
              <a:gd name="connsiteY25" fmla="*/ 1759427 h 3754874"/>
              <a:gd name="connsiteX26" fmla="*/ 0 w 3890962"/>
              <a:gd name="connsiteY26" fmla="*/ 1335662 h 3754874"/>
              <a:gd name="connsiteX27" fmla="*/ 0 w 3890962"/>
              <a:gd name="connsiteY27" fmla="*/ 761703 h 3754874"/>
              <a:gd name="connsiteX28" fmla="*/ 0 w 3890962"/>
              <a:gd name="connsiteY28" fmla="*/ 0 h 375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890962" h="3754874" extrusionOk="0">
                <a:moveTo>
                  <a:pt x="0" y="0"/>
                </a:moveTo>
                <a:cubicBezTo>
                  <a:pt x="204471" y="-60520"/>
                  <a:pt x="307117" y="11084"/>
                  <a:pt x="516942" y="0"/>
                </a:cubicBezTo>
                <a:cubicBezTo>
                  <a:pt x="726767" y="-11084"/>
                  <a:pt x="764290" y="1730"/>
                  <a:pt x="956065" y="0"/>
                </a:cubicBezTo>
                <a:cubicBezTo>
                  <a:pt x="1147840" y="-1730"/>
                  <a:pt x="1284581" y="55365"/>
                  <a:pt x="1589736" y="0"/>
                </a:cubicBezTo>
                <a:cubicBezTo>
                  <a:pt x="1894891" y="-55365"/>
                  <a:pt x="1922323" y="20130"/>
                  <a:pt x="2106678" y="0"/>
                </a:cubicBezTo>
                <a:cubicBezTo>
                  <a:pt x="2291033" y="-20130"/>
                  <a:pt x="2517163" y="41458"/>
                  <a:pt x="2623620" y="0"/>
                </a:cubicBezTo>
                <a:cubicBezTo>
                  <a:pt x="2730077" y="-41458"/>
                  <a:pt x="2958887" y="71212"/>
                  <a:pt x="3257291" y="0"/>
                </a:cubicBezTo>
                <a:cubicBezTo>
                  <a:pt x="3555695" y="-71212"/>
                  <a:pt x="3751362" y="20973"/>
                  <a:pt x="3890962" y="0"/>
                </a:cubicBezTo>
                <a:cubicBezTo>
                  <a:pt x="3963640" y="142841"/>
                  <a:pt x="3845887" y="358655"/>
                  <a:pt x="3890962" y="611508"/>
                </a:cubicBezTo>
                <a:cubicBezTo>
                  <a:pt x="3936037" y="864361"/>
                  <a:pt x="3868336" y="881085"/>
                  <a:pt x="3890962" y="1072821"/>
                </a:cubicBezTo>
                <a:cubicBezTo>
                  <a:pt x="3913588" y="1264557"/>
                  <a:pt x="3837155" y="1434159"/>
                  <a:pt x="3890962" y="1534134"/>
                </a:cubicBezTo>
                <a:cubicBezTo>
                  <a:pt x="3944769" y="1634109"/>
                  <a:pt x="3855081" y="1844149"/>
                  <a:pt x="3890962" y="2070545"/>
                </a:cubicBezTo>
                <a:cubicBezTo>
                  <a:pt x="3926843" y="2296941"/>
                  <a:pt x="3855122" y="2488699"/>
                  <a:pt x="3890962" y="2644504"/>
                </a:cubicBezTo>
                <a:cubicBezTo>
                  <a:pt x="3926802" y="2800309"/>
                  <a:pt x="3885572" y="2888354"/>
                  <a:pt x="3890962" y="3068268"/>
                </a:cubicBezTo>
                <a:cubicBezTo>
                  <a:pt x="3896352" y="3248182"/>
                  <a:pt x="3887962" y="3471073"/>
                  <a:pt x="3890962" y="3754874"/>
                </a:cubicBezTo>
                <a:cubicBezTo>
                  <a:pt x="3641612" y="3813846"/>
                  <a:pt x="3610332" y="3744530"/>
                  <a:pt x="3335110" y="3754874"/>
                </a:cubicBezTo>
                <a:cubicBezTo>
                  <a:pt x="3059888" y="3765218"/>
                  <a:pt x="3048498" y="3703666"/>
                  <a:pt x="2779259" y="3754874"/>
                </a:cubicBezTo>
                <a:cubicBezTo>
                  <a:pt x="2510020" y="3806082"/>
                  <a:pt x="2379192" y="3729721"/>
                  <a:pt x="2145588" y="3754874"/>
                </a:cubicBezTo>
                <a:cubicBezTo>
                  <a:pt x="1911984" y="3780027"/>
                  <a:pt x="1709118" y="3754866"/>
                  <a:pt x="1589736" y="3754874"/>
                </a:cubicBezTo>
                <a:cubicBezTo>
                  <a:pt x="1470354" y="3754882"/>
                  <a:pt x="1353539" y="3708935"/>
                  <a:pt x="1150613" y="3754874"/>
                </a:cubicBezTo>
                <a:cubicBezTo>
                  <a:pt x="947687" y="3800813"/>
                  <a:pt x="776336" y="3723693"/>
                  <a:pt x="672581" y="3754874"/>
                </a:cubicBezTo>
                <a:cubicBezTo>
                  <a:pt x="568826" y="3786055"/>
                  <a:pt x="322451" y="3688236"/>
                  <a:pt x="0" y="3754874"/>
                </a:cubicBezTo>
                <a:cubicBezTo>
                  <a:pt x="-24523" y="3500971"/>
                  <a:pt x="52034" y="3445622"/>
                  <a:pt x="0" y="3218463"/>
                </a:cubicBezTo>
                <a:cubicBezTo>
                  <a:pt x="-52034" y="2991304"/>
                  <a:pt x="15996" y="2904149"/>
                  <a:pt x="0" y="2682053"/>
                </a:cubicBezTo>
                <a:cubicBezTo>
                  <a:pt x="-15996" y="2459957"/>
                  <a:pt x="47649" y="2286383"/>
                  <a:pt x="0" y="2183191"/>
                </a:cubicBezTo>
                <a:cubicBezTo>
                  <a:pt x="-47649" y="2079999"/>
                  <a:pt x="43054" y="1857354"/>
                  <a:pt x="0" y="1759427"/>
                </a:cubicBezTo>
                <a:cubicBezTo>
                  <a:pt x="-43054" y="1661500"/>
                  <a:pt x="43882" y="1443590"/>
                  <a:pt x="0" y="1335662"/>
                </a:cubicBezTo>
                <a:cubicBezTo>
                  <a:pt x="-43882" y="1227735"/>
                  <a:pt x="24705" y="957220"/>
                  <a:pt x="0" y="761703"/>
                </a:cubicBezTo>
                <a:cubicBezTo>
                  <a:pt x="-24705" y="566186"/>
                  <a:pt x="42197" y="207869"/>
                  <a:pt x="0" y="0"/>
                </a:cubicBezTo>
                <a:close/>
              </a:path>
            </a:pathLst>
          </a:custGeom>
          <a:noFill/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Viram...!</a:t>
            </a:r>
          </a:p>
          <a:p>
            <a:endParaRPr lang="pt-BR" sz="1400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Considerando a </a:t>
            </a:r>
            <a:r>
              <a:rPr lang="pt-BR" sz="1400" dirty="0">
                <a:solidFill>
                  <a:srgbClr val="00905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Morfologia bacteriana</a:t>
            </a:r>
            <a:r>
              <a:rPr lang="pt-BR" sz="1400" dirty="0">
                <a:solidFill>
                  <a:schemeClr val="accent6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</a:t>
            </a:r>
            <a:r>
              <a:rPr lang="pt-BR" sz="1400" b="1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Coloração de Gram 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é muito útil, pois permite identificar se bactéria isolada é: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Coco Gram-positivo,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Coco Gram-negativo,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Bacilo Gram-positivo,</a:t>
            </a:r>
          </a:p>
          <a:p>
            <a:pPr marL="285750" indent="-285750">
              <a:buFontTx/>
              <a:buChar char="-"/>
            </a:pP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Bacilo Gram-negativo, </a:t>
            </a: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 isto </a:t>
            </a:r>
            <a:r>
              <a:rPr lang="pt-BR" sz="1400" u="sng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ajuda muito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na sua identificação final.</a:t>
            </a:r>
          </a:p>
          <a:p>
            <a:endParaRPr lang="pt-BR" sz="1400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Todavia, </a:t>
            </a:r>
            <a:r>
              <a:rPr lang="pt-BR" sz="1400" i="1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Mycobacterium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é facilmente visualizada pela coloração de </a:t>
            </a:r>
            <a:r>
              <a:rPr lang="pt-BR" sz="1400" b="1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Ziehl-Neelsen.</a:t>
            </a:r>
          </a:p>
          <a:p>
            <a:endParaRPr lang="pt-BR" sz="1400" b="1" dirty="0">
              <a:solidFill>
                <a:srgbClr val="0432FF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just"/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Mas, há algumas poucas bactérias que a visualização ao </a:t>
            </a:r>
            <a:r>
              <a:rPr lang="pt-BR" sz="1400" dirty="0" err="1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M.O</a:t>
            </a:r>
            <a:r>
              <a:rPr lang="pt-BR" sz="14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não é tão fácil se ser realizada ou não dá para ser feita.</a:t>
            </a:r>
          </a:p>
        </p:txBody>
      </p:sp>
    </p:spTree>
    <p:extLst>
      <p:ext uri="{BB962C8B-B14F-4D97-AF65-F5344CB8AC3E}">
        <p14:creationId xmlns:p14="http://schemas.microsoft.com/office/powerpoint/2010/main" val="2989313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>
            <a:extLst>
              <a:ext uri="{FF2B5EF4-FFF2-40B4-BE49-F238E27FC236}">
                <a16:creationId xmlns:a16="http://schemas.microsoft.com/office/drawing/2014/main" id="{ECCD19B9-6066-1646-8447-27E9D6A98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1" y="9265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4034" name="Rectangle 4">
            <a:extLst>
              <a:ext uri="{FF2B5EF4-FFF2-40B4-BE49-F238E27FC236}">
                <a16:creationId xmlns:a16="http://schemas.microsoft.com/office/drawing/2014/main" id="{5D8113D6-EB7A-B441-84EE-892C87F49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527051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4605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4605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4605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4605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GB" altLang="en-US" sz="1000">
                <a:cs typeface="Times New Roman" panose="02020603050405020304" pitchFamily="18" charset="0"/>
              </a:rPr>
            </a:br>
            <a:endParaRPr lang="pt-BR" alt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651C99-9DC8-9B4B-9E26-08807DFBD528}"/>
              </a:ext>
            </a:extLst>
          </p:cNvPr>
          <p:cNvSpPr/>
          <p:nvPr/>
        </p:nvSpPr>
        <p:spPr>
          <a:xfrm>
            <a:off x="261310" y="12785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4036" name="TextBox 6">
            <a:extLst>
              <a:ext uri="{FF2B5EF4-FFF2-40B4-BE49-F238E27FC236}">
                <a16:creationId xmlns:a16="http://schemas.microsoft.com/office/drawing/2014/main" id="{E4E5F689-9F69-A446-8A0A-ECF606D89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50" y="912880"/>
            <a:ext cx="6434138" cy="677863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4. Estruturas bacterianas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600" b="1"/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4.3. Demais estruturas bacterianas 	</a:t>
            </a:r>
          </a:p>
        </p:txBody>
      </p:sp>
      <p:sp>
        <p:nvSpPr>
          <p:cNvPr id="44037" name="TextBox 7">
            <a:extLst>
              <a:ext uri="{FF2B5EF4-FFF2-40B4-BE49-F238E27FC236}">
                <a16:creationId xmlns:a16="http://schemas.microsoft.com/office/drawing/2014/main" id="{0662C328-7D84-0347-AC82-B2BB6E2D5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050" y="280196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4038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BFDD66E2-5DC6-CF49-BC8C-CECA725847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4947" r="11817" b="9397"/>
          <a:stretch/>
        </p:blipFill>
        <p:spPr bwMode="auto">
          <a:xfrm>
            <a:off x="1606550" y="1945614"/>
            <a:ext cx="6434138" cy="44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489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E0B25F14-58EA-6648-8E9D-2A43B4019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3" y="796926"/>
            <a:ext cx="2193925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Material Genético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AF2E7348-FB7B-244C-9E03-BFD923636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8" y="1196976"/>
            <a:ext cx="295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5059" name="Object 7">
            <a:extLst>
              <a:ext uri="{FF2B5EF4-FFF2-40B4-BE49-F238E27FC236}">
                <a16:creationId xmlns:a16="http://schemas.microsoft.com/office/drawing/2014/main" id="{F73A10E1-BDDF-9E48-9D29-027714D23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554004"/>
              </p:ext>
            </p:extLst>
          </p:nvPr>
        </p:nvGraphicFramePr>
        <p:xfrm>
          <a:off x="4100511" y="1238251"/>
          <a:ext cx="5491611" cy="5056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7" name="Figura" r:id="rId3" imgW="5918200" imgH="5448300" progId="Word.Picture.8">
                  <p:embed/>
                </p:oleObj>
              </mc:Choice>
              <mc:Fallback>
                <p:oleObj name="Figura" r:id="rId3" imgW="5918200" imgH="5448300" progId="Word.Picture.8">
                  <p:embed/>
                  <p:pic>
                    <p:nvPicPr>
                      <p:cNvPr id="45059" name="Object 7">
                        <a:extLst>
                          <a:ext uri="{FF2B5EF4-FFF2-40B4-BE49-F238E27FC236}">
                            <a16:creationId xmlns:a16="http://schemas.microsoft.com/office/drawing/2014/main" id="{F73A10E1-BDDF-9E48-9D29-027714D23D3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511" y="1238251"/>
                        <a:ext cx="5491611" cy="50561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0" name="Text Box 9">
            <a:extLst>
              <a:ext uri="{FF2B5EF4-FFF2-40B4-BE49-F238E27FC236}">
                <a16:creationId xmlns:a16="http://schemas.microsoft.com/office/drawing/2014/main" id="{3995DF31-45A2-2046-9044-D73099D26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1" y="1669300"/>
            <a:ext cx="2232025" cy="641350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1.  Nucleóide: DNA Cromossomal</a:t>
            </a:r>
          </a:p>
        </p:txBody>
      </p:sp>
      <p:sp>
        <p:nvSpPr>
          <p:cNvPr id="45061" name="Text Box 10">
            <a:extLst>
              <a:ext uri="{FF2B5EF4-FFF2-40B4-BE49-F238E27FC236}">
                <a16:creationId xmlns:a16="http://schemas.microsoft.com/office/drawing/2014/main" id="{B75B5F79-4AA5-2E4E-A006-B833FC009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908" y="2828218"/>
            <a:ext cx="2232025" cy="366713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2. DNA Plasmidial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AC270-73D2-E445-8080-8BFCC7D0D06B}"/>
              </a:ext>
            </a:extLst>
          </p:cNvPr>
          <p:cNvSpPr/>
          <p:nvPr/>
        </p:nvSpPr>
        <p:spPr>
          <a:xfrm>
            <a:off x="401010" y="109538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5063" name="TextBox 7">
            <a:extLst>
              <a:ext uri="{FF2B5EF4-FFF2-40B4-BE49-F238E27FC236}">
                <a16:creationId xmlns:a16="http://schemas.microsoft.com/office/drawing/2014/main" id="{06952F97-7B16-1F42-B192-E587B6A0B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20" y="386514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37994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30F52D03-95EA-F04E-882A-4E6F501E4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1" y="658729"/>
            <a:ext cx="1597025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Ribossomos</a:t>
            </a:r>
          </a:p>
        </p:txBody>
      </p:sp>
      <p:pic>
        <p:nvPicPr>
          <p:cNvPr id="46082" name="Picture 8" descr="ch10f30">
            <a:extLst>
              <a:ext uri="{FF2B5EF4-FFF2-40B4-BE49-F238E27FC236}">
                <a16:creationId xmlns:a16="http://schemas.microsoft.com/office/drawing/2014/main" id="{8B0D6232-E205-7040-A0B3-E2D3EA1B4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1331120"/>
            <a:ext cx="7424511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9">
            <a:extLst>
              <a:ext uri="{FF2B5EF4-FFF2-40B4-BE49-F238E27FC236}">
                <a16:creationId xmlns:a16="http://schemas.microsoft.com/office/drawing/2014/main" id="{B8EBBCEC-DDE1-204B-AF31-A51DF105F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914" y="1470026"/>
            <a:ext cx="1439863" cy="366713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Procariotos</a:t>
            </a:r>
          </a:p>
        </p:txBody>
      </p:sp>
      <p:sp>
        <p:nvSpPr>
          <p:cNvPr id="46084" name="Text Box 10">
            <a:extLst>
              <a:ext uri="{FF2B5EF4-FFF2-40B4-BE49-F238E27FC236}">
                <a16:creationId xmlns:a16="http://schemas.microsoft.com/office/drawing/2014/main" id="{C434C29D-A0C6-4840-80F5-AA91F48F7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9789" y="4075113"/>
            <a:ext cx="1439863" cy="366713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Eucariotos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EAB74C-25A2-974D-B554-08966F5755F5}"/>
              </a:ext>
            </a:extLst>
          </p:cNvPr>
          <p:cNvSpPr/>
          <p:nvPr/>
        </p:nvSpPr>
        <p:spPr>
          <a:xfrm>
            <a:off x="244475" y="12784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6086" name="TextBox 6">
            <a:extLst>
              <a:ext uri="{FF2B5EF4-FFF2-40B4-BE49-F238E27FC236}">
                <a16:creationId xmlns:a16="http://schemas.microsoft.com/office/drawing/2014/main" id="{3D0805C4-6138-6D41-B072-36E8C70F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4" y="266700"/>
            <a:ext cx="3989387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731770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22DFD74A-0CEC-3448-B3F9-2821114DCA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748882"/>
            <a:ext cx="122555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Flagelos</a:t>
            </a:r>
          </a:p>
        </p:txBody>
      </p:sp>
      <p:pic>
        <p:nvPicPr>
          <p:cNvPr id="47106" name="Picture 3">
            <a:extLst>
              <a:ext uri="{FF2B5EF4-FFF2-40B4-BE49-F238E27FC236}">
                <a16:creationId xmlns:a16="http://schemas.microsoft.com/office/drawing/2014/main" id="{64CB0726-E3DF-D04E-B57B-D30EA427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268664"/>
            <a:ext cx="6308725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4">
            <a:extLst>
              <a:ext uri="{FF2B5EF4-FFF2-40B4-BE49-F238E27FC236}">
                <a16:creationId xmlns:a16="http://schemas.microsoft.com/office/drawing/2014/main" id="{54B8DA22-78FC-A847-8BB7-1FE344735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4089" y="1673225"/>
            <a:ext cx="7743825" cy="369888"/>
          </a:xfrm>
          <a:prstGeom prst="rect">
            <a:avLst/>
          </a:prstGeom>
          <a:solidFill>
            <a:srgbClr val="E5F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800"/>
              <a:t>Confere movimento à célula (</a:t>
            </a:r>
            <a:r>
              <a:rPr lang="pt-BR" altLang="en-US" sz="1800" b="1">
                <a:solidFill>
                  <a:srgbClr val="FF3300"/>
                </a:solidFill>
              </a:rPr>
              <a:t>taxia</a:t>
            </a:r>
            <a:r>
              <a:rPr lang="pt-BR" altLang="en-US" sz="1800"/>
              <a:t>): velocidade  </a:t>
            </a:r>
            <a:r>
              <a:rPr lang="pt-BR" altLang="en-US" sz="1800" b="1"/>
              <a:t>200 – 500 </a:t>
            </a:r>
            <a:r>
              <a:rPr lang="pt-BR" altLang="en-US" sz="1800" b="1">
                <a:latin typeface="Symbol" pitchFamily="2" charset="2"/>
              </a:rPr>
              <a:t>m</a:t>
            </a:r>
            <a:r>
              <a:rPr lang="pt-BR" altLang="en-US" sz="1800" b="1"/>
              <a:t>m/segundo</a:t>
            </a:r>
            <a:r>
              <a:rPr lang="pt-BR" altLang="en-US" sz="1800"/>
              <a:t>. </a:t>
            </a:r>
          </a:p>
        </p:txBody>
      </p:sp>
      <p:sp>
        <p:nvSpPr>
          <p:cNvPr id="47108" name="Text Box 5">
            <a:extLst>
              <a:ext uri="{FF2B5EF4-FFF2-40B4-BE49-F238E27FC236}">
                <a16:creationId xmlns:a16="http://schemas.microsoft.com/office/drawing/2014/main" id="{B357BB2A-895B-FF4A-9ADB-A27812ED6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4089" y="1308101"/>
            <a:ext cx="1006475" cy="339725"/>
          </a:xfrm>
          <a:prstGeom prst="rect">
            <a:avLst/>
          </a:prstGeom>
          <a:solidFill>
            <a:srgbClr val="E5F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 b="1"/>
              <a:t>Função</a:t>
            </a:r>
            <a:r>
              <a:rPr lang="pt-BR" altLang="en-US" sz="1600"/>
              <a:t>:</a:t>
            </a:r>
          </a:p>
        </p:txBody>
      </p:sp>
      <p:sp>
        <p:nvSpPr>
          <p:cNvPr id="47109" name="Text Box 6">
            <a:extLst>
              <a:ext uri="{FF2B5EF4-FFF2-40B4-BE49-F238E27FC236}">
                <a16:creationId xmlns:a16="http://schemas.microsoft.com/office/drawing/2014/main" id="{E23F0A19-6CF8-1F4D-AD04-692310CDA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6" y="2190751"/>
            <a:ext cx="4841875" cy="1077913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Composto por: - Uma estrutura Basal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	   - um Gancho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     	   - um longo filamento de </a:t>
            </a:r>
            <a:r>
              <a:rPr lang="pt-BR" altLang="en-US" sz="1600" b="1"/>
              <a:t>FLAGELINA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43596A-3A68-A64D-90D4-3D7D6D256C2A}"/>
              </a:ext>
            </a:extLst>
          </p:cNvPr>
          <p:cNvSpPr/>
          <p:nvPr/>
        </p:nvSpPr>
        <p:spPr>
          <a:xfrm>
            <a:off x="342273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7111" name="TextBox 7">
            <a:extLst>
              <a:ext uri="{FF2B5EF4-FFF2-40B4-BE49-F238E27FC236}">
                <a16:creationId xmlns:a16="http://schemas.microsoft.com/office/drawing/2014/main" id="{589C4497-8948-434F-AC82-F45BAE3C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273" y="286502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62389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5" descr="flagella">
            <a:extLst>
              <a:ext uri="{FF2B5EF4-FFF2-40B4-BE49-F238E27FC236}">
                <a16:creationId xmlns:a16="http://schemas.microsoft.com/office/drawing/2014/main" id="{EEC3E856-61E0-9F48-B8D4-E2D14CA69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1922483"/>
            <a:ext cx="77787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7">
            <a:extLst>
              <a:ext uri="{FF2B5EF4-FFF2-40B4-BE49-F238E27FC236}">
                <a16:creationId xmlns:a16="http://schemas.microsoft.com/office/drawing/2014/main" id="{9886AB98-DF63-A14F-B9C0-972B28BDA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549276"/>
            <a:ext cx="161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>
                <a:solidFill>
                  <a:schemeClr val="bg1"/>
                </a:solidFill>
              </a:rPr>
              <a:t>2. 5.  Flagelos</a:t>
            </a:r>
          </a:p>
        </p:txBody>
      </p:sp>
      <p:sp>
        <p:nvSpPr>
          <p:cNvPr id="48131" name="Text Box 8">
            <a:extLst>
              <a:ext uri="{FF2B5EF4-FFF2-40B4-BE49-F238E27FC236}">
                <a16:creationId xmlns:a16="http://schemas.microsoft.com/office/drawing/2014/main" id="{610F5164-CA7C-F74D-94F4-61225998B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49276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2" name="Rectangle 9">
            <a:extLst>
              <a:ext uri="{FF2B5EF4-FFF2-40B4-BE49-F238E27FC236}">
                <a16:creationId xmlns:a16="http://schemas.microsoft.com/office/drawing/2014/main" id="{C18328F6-F6A4-8342-A6B9-4CDD7AF8C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3" y="789739"/>
            <a:ext cx="361950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Flagelos</a:t>
            </a:r>
            <a:r>
              <a:rPr lang="pt-BR" altLang="en-US" sz="1800">
                <a:solidFill>
                  <a:schemeClr val="bg1"/>
                </a:solidFill>
              </a:rPr>
              <a:t> – Localização na célula</a:t>
            </a:r>
          </a:p>
        </p:txBody>
      </p:sp>
      <p:pic>
        <p:nvPicPr>
          <p:cNvPr id="48133" name="Picture 11" descr="Ecoli_flagella_em">
            <a:hlinkClick r:id="rId3"/>
            <a:extLst>
              <a:ext uri="{FF2B5EF4-FFF2-40B4-BE49-F238E27FC236}">
                <a16:creationId xmlns:a16="http://schemas.microsoft.com/office/drawing/2014/main" id="{679FB809-364F-324A-8714-87322A690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5" y="2244746"/>
            <a:ext cx="244951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12">
            <a:extLst>
              <a:ext uri="{FF2B5EF4-FFF2-40B4-BE49-F238E27FC236}">
                <a16:creationId xmlns:a16="http://schemas.microsoft.com/office/drawing/2014/main" id="{A8DBFC82-114A-D24D-8F27-C26D71AF5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213247"/>
            <a:ext cx="2423152" cy="276999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 dirty="0"/>
              <a:t>a)  polar</a:t>
            </a:r>
          </a:p>
        </p:txBody>
      </p:sp>
      <p:sp>
        <p:nvSpPr>
          <p:cNvPr id="48135" name="Text Box 13">
            <a:extLst>
              <a:ext uri="{FF2B5EF4-FFF2-40B4-BE49-F238E27FC236}">
                <a16:creationId xmlns:a16="http://schemas.microsoft.com/office/drawing/2014/main" id="{7E1E95A5-E206-4149-B318-19B97BFA0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4" y="3921919"/>
            <a:ext cx="1657350" cy="274638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/>
              <a:t>b) Monotríquio</a:t>
            </a:r>
          </a:p>
        </p:txBody>
      </p:sp>
      <p:sp>
        <p:nvSpPr>
          <p:cNvPr id="48136" name="Text Box 14">
            <a:extLst>
              <a:ext uri="{FF2B5EF4-FFF2-40B4-BE49-F238E27FC236}">
                <a16:creationId xmlns:a16="http://schemas.microsoft.com/office/drawing/2014/main" id="{565E2076-C7E8-774F-92FD-429613A71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6" y="3921919"/>
            <a:ext cx="1657350" cy="274638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/>
              <a:t>c) Anfitríquio</a:t>
            </a:r>
          </a:p>
        </p:txBody>
      </p:sp>
      <p:sp>
        <p:nvSpPr>
          <p:cNvPr id="48137" name="Text Box 15">
            <a:extLst>
              <a:ext uri="{FF2B5EF4-FFF2-40B4-BE49-F238E27FC236}">
                <a16:creationId xmlns:a16="http://schemas.microsoft.com/office/drawing/2014/main" id="{CF811C0D-CD30-4041-ABD9-46199939D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688" y="6234113"/>
            <a:ext cx="1657350" cy="274637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 dirty="0"/>
              <a:t>e) </a:t>
            </a:r>
            <a:r>
              <a:rPr lang="pt-BR" altLang="en-US" sz="1200" dirty="0" err="1"/>
              <a:t>Peritríquio</a:t>
            </a:r>
            <a:endParaRPr lang="pt-BR" altLang="en-US" sz="1200" dirty="0"/>
          </a:p>
        </p:txBody>
      </p:sp>
      <p:sp>
        <p:nvSpPr>
          <p:cNvPr id="48138" name="Text Box 16">
            <a:extLst>
              <a:ext uri="{FF2B5EF4-FFF2-40B4-BE49-F238E27FC236}">
                <a16:creationId xmlns:a16="http://schemas.microsoft.com/office/drawing/2014/main" id="{7457146C-71F8-284B-831F-AF374DFB4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0576" y="6199188"/>
            <a:ext cx="1657350" cy="274637"/>
          </a:xfrm>
          <a:prstGeom prst="rect">
            <a:avLst/>
          </a:prstGeom>
          <a:solidFill>
            <a:srgbClr val="E5FA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1200" dirty="0" err="1"/>
              <a:t>d</a:t>
            </a:r>
            <a:r>
              <a:rPr lang="pt-BR" altLang="en-US" sz="1200" dirty="0"/>
              <a:t>) Lofotríquio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F87358-AFEC-C749-BC6B-A7A23E922D8F}"/>
              </a:ext>
            </a:extLst>
          </p:cNvPr>
          <p:cNvSpPr/>
          <p:nvPr/>
        </p:nvSpPr>
        <p:spPr>
          <a:xfrm>
            <a:off x="207168" y="42652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8140" name="TextBox 13">
            <a:extLst>
              <a:ext uri="{FF2B5EF4-FFF2-40B4-BE49-F238E27FC236}">
                <a16:creationId xmlns:a16="http://schemas.microsoft.com/office/drawing/2014/main" id="{9E203F67-A30C-F542-978A-F81A7A0FF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" y="323055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128357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A7ADA9FF-D8EC-D442-A257-7AEAD4F970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4" y="789780"/>
            <a:ext cx="2371725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Pili   ou   Fímbrias</a:t>
            </a:r>
          </a:p>
        </p:txBody>
      </p:sp>
      <p:sp>
        <p:nvSpPr>
          <p:cNvPr id="49154" name="Text Box 3">
            <a:extLst>
              <a:ext uri="{FF2B5EF4-FFF2-40B4-BE49-F238E27FC236}">
                <a16:creationId xmlns:a16="http://schemas.microsoft.com/office/drawing/2014/main" id="{90052C0E-482E-7E4A-A249-CDABE885B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4" y="1517650"/>
            <a:ext cx="1439862" cy="368300"/>
          </a:xfrm>
          <a:prstGeom prst="rect">
            <a:avLst/>
          </a:prstGeom>
          <a:solidFill>
            <a:srgbClr val="E5F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b="1"/>
              <a:t>Função</a:t>
            </a:r>
            <a:r>
              <a:rPr lang="pt-BR" altLang="en-US" sz="1800"/>
              <a:t>:</a:t>
            </a:r>
          </a:p>
        </p:txBody>
      </p:sp>
      <p:sp>
        <p:nvSpPr>
          <p:cNvPr id="49155" name="Text Box 4">
            <a:extLst>
              <a:ext uri="{FF2B5EF4-FFF2-40B4-BE49-F238E27FC236}">
                <a16:creationId xmlns:a16="http://schemas.microsoft.com/office/drawing/2014/main" id="{DF42275A-2707-1B40-B761-8A6160AD5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1" y="2065338"/>
            <a:ext cx="4265612" cy="1076325"/>
          </a:xfrm>
          <a:prstGeom prst="rect">
            <a:avLst/>
          </a:prstGeom>
          <a:solidFill>
            <a:srgbClr val="E5FA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Pili Sexual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Sítios Aceptores de Vírus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pt-BR" altLang="en-US" sz="1600"/>
              <a:t> </a:t>
            </a:r>
            <a:r>
              <a:rPr lang="pt-BR" altLang="en-US" sz="1600" b="1"/>
              <a:t>Adesão</a:t>
            </a:r>
            <a:r>
              <a:rPr lang="pt-BR" altLang="en-US" sz="1600"/>
              <a:t> à células receptoras de mamíferos</a:t>
            </a:r>
          </a:p>
        </p:txBody>
      </p:sp>
      <p:pic>
        <p:nvPicPr>
          <p:cNvPr id="49156" name="Picture 8" descr="fimbriae">
            <a:extLst>
              <a:ext uri="{FF2B5EF4-FFF2-40B4-BE49-F238E27FC236}">
                <a16:creationId xmlns:a16="http://schemas.microsoft.com/office/drawing/2014/main" id="{C4655454-CF59-7345-88C2-5D91AF367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227264"/>
            <a:ext cx="248602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Line 9">
            <a:extLst>
              <a:ext uri="{FF2B5EF4-FFF2-40B4-BE49-F238E27FC236}">
                <a16:creationId xmlns:a16="http://schemas.microsoft.com/office/drawing/2014/main" id="{21F467BD-B1AA-3B4B-9D0B-E45401D7C7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16363" y="4819651"/>
            <a:ext cx="2592388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58" name="Text Box 10">
            <a:extLst>
              <a:ext uri="{FF2B5EF4-FFF2-40B4-BE49-F238E27FC236}">
                <a16:creationId xmlns:a16="http://schemas.microsoft.com/office/drawing/2014/main" id="{E7284FBC-E53B-354E-AF2D-3B1A1FB1B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4865689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/>
              <a:t>pili</a:t>
            </a:r>
          </a:p>
        </p:txBody>
      </p:sp>
      <p:sp>
        <p:nvSpPr>
          <p:cNvPr id="49159" name="Line 11">
            <a:extLst>
              <a:ext uri="{FF2B5EF4-FFF2-40B4-BE49-F238E27FC236}">
                <a16:creationId xmlns:a16="http://schemas.microsoft.com/office/drawing/2014/main" id="{01F166FE-FE67-3848-9DC3-4D1B1E7CA2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31783" y="1885950"/>
            <a:ext cx="1522412" cy="793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9160" name="Text Box 12">
            <a:extLst>
              <a:ext uri="{FF2B5EF4-FFF2-40B4-BE49-F238E27FC236}">
                <a16:creationId xmlns:a16="http://schemas.microsoft.com/office/drawing/2014/main" id="{18A5D299-1BB3-5C41-876A-47137EA7B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4195" y="1516857"/>
            <a:ext cx="15113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/>
              <a:t>Flagelos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200"/>
              <a:t>(motilidade)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3F9807-AA9C-1A42-97B9-3F1CFD213B7A}"/>
              </a:ext>
            </a:extLst>
          </p:cNvPr>
          <p:cNvSpPr/>
          <p:nvPr/>
        </p:nvSpPr>
        <p:spPr>
          <a:xfrm>
            <a:off x="173038" y="6040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49162" name="TextBox 10">
            <a:extLst>
              <a:ext uri="{FF2B5EF4-FFF2-40B4-BE49-F238E27FC236}">
                <a16:creationId xmlns:a16="http://schemas.microsoft.com/office/drawing/2014/main" id="{D01EC9A7-187E-B943-AFDE-D5BBEB5FB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" y="357187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4.3. 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25193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15E71FF7-335A-8445-98C2-F3E7DA63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1" t="19977" r="3465" b="25729"/>
          <a:stretch>
            <a:fillRect/>
          </a:stretch>
        </p:blipFill>
        <p:spPr bwMode="auto">
          <a:xfrm>
            <a:off x="7622754" y="1308323"/>
            <a:ext cx="4149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>
            <a:extLst>
              <a:ext uri="{FF2B5EF4-FFF2-40B4-BE49-F238E27FC236}">
                <a16:creationId xmlns:a16="http://schemas.microsoft.com/office/drawing/2014/main" id="{30EB6A9D-9555-4548-AFE6-18C0FB879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 bwMode="auto">
          <a:xfrm>
            <a:off x="5066460" y="3804060"/>
            <a:ext cx="5112589" cy="305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">
            <a:extLst>
              <a:ext uri="{FF2B5EF4-FFF2-40B4-BE49-F238E27FC236}">
                <a16:creationId xmlns:a16="http://schemas.microsoft.com/office/drawing/2014/main" id="{63992538-6845-5442-A4A9-B1393999F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4070" y="3360940"/>
            <a:ext cx="3294062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1400" b="1" dirty="0"/>
              <a:t>bacteriófago</a:t>
            </a:r>
            <a:r>
              <a:rPr lang="pt-BR" altLang="en-US" sz="1400" dirty="0"/>
              <a:t> aderido ao </a:t>
            </a:r>
            <a:r>
              <a:rPr lang="pt-BR" altLang="en-US" sz="1400" b="1" dirty="0"/>
              <a:t>pili</a:t>
            </a:r>
            <a:r>
              <a:rPr lang="pt-BR" altLang="en-US" sz="1400" dirty="0"/>
              <a:t> de </a:t>
            </a:r>
            <a:r>
              <a:rPr lang="pt-BR" altLang="en-US" sz="1400" i="1" dirty="0"/>
              <a:t>E. coli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60294-6065-9848-BF84-768ED4ECA07F}"/>
              </a:ext>
            </a:extLst>
          </p:cNvPr>
          <p:cNvSpPr/>
          <p:nvPr/>
        </p:nvSpPr>
        <p:spPr>
          <a:xfrm>
            <a:off x="256549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0181" name="TextBox 5">
            <a:extLst>
              <a:ext uri="{FF2B5EF4-FFF2-40B4-BE49-F238E27FC236}">
                <a16:creationId xmlns:a16="http://schemas.microsoft.com/office/drawing/2014/main" id="{36A90A82-8A2E-0640-B317-22E711989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43238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50182" name="Rectangle 2">
            <a:extLst>
              <a:ext uri="{FF2B5EF4-FFF2-40B4-BE49-F238E27FC236}">
                <a16:creationId xmlns:a16="http://schemas.microsoft.com/office/drawing/2014/main" id="{D999831E-7573-F74D-AA2A-19D22212D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654041"/>
            <a:ext cx="593090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Flagelo       e       Pili </a:t>
            </a:r>
            <a:r>
              <a:rPr lang="pt-BR" altLang="en-US" sz="1600" b="1">
                <a:solidFill>
                  <a:schemeClr val="bg1"/>
                </a:solidFill>
              </a:rPr>
              <a:t>(também chamados de Fímbrias) </a:t>
            </a:r>
          </a:p>
        </p:txBody>
      </p:sp>
      <p:pic>
        <p:nvPicPr>
          <p:cNvPr id="50183" name="Picture 2">
            <a:extLst>
              <a:ext uri="{FF2B5EF4-FFF2-40B4-BE49-F238E27FC236}">
                <a16:creationId xmlns:a16="http://schemas.microsoft.com/office/drawing/2014/main" id="{2EAD76EC-C746-AA48-BD05-FF6AE6C4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2" r="57953" b="4039"/>
          <a:stretch>
            <a:fillRect/>
          </a:stretch>
        </p:blipFill>
        <p:spPr bwMode="auto">
          <a:xfrm>
            <a:off x="600673" y="2479674"/>
            <a:ext cx="3356327" cy="385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TextBox 1">
            <a:extLst>
              <a:ext uri="{FF2B5EF4-FFF2-40B4-BE49-F238E27FC236}">
                <a16:creationId xmlns:a16="http://schemas.microsoft.com/office/drawing/2014/main" id="{B10155F1-1A95-0F42-9E54-1FF8E3A2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73" y="3957508"/>
            <a:ext cx="865188" cy="3063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1400" dirty="0">
                <a:solidFill>
                  <a:schemeClr val="bg1"/>
                </a:solidFill>
              </a:rPr>
              <a:t>Flagelos</a:t>
            </a:r>
            <a:endParaRPr lang="pt-BR" altLang="en-US" sz="1400" i="1" dirty="0">
              <a:solidFill>
                <a:schemeClr val="bg1"/>
              </a:solidFill>
            </a:endParaRPr>
          </a:p>
        </p:txBody>
      </p:sp>
      <p:sp>
        <p:nvSpPr>
          <p:cNvPr id="50185" name="TextBox 1">
            <a:extLst>
              <a:ext uri="{FF2B5EF4-FFF2-40B4-BE49-F238E27FC236}">
                <a16:creationId xmlns:a16="http://schemas.microsoft.com/office/drawing/2014/main" id="{9DCB0869-9C90-2A4E-B0B8-271EB80B0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2181" y="4263896"/>
            <a:ext cx="917575" cy="3079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en-US" sz="1400">
                <a:solidFill>
                  <a:schemeClr val="bg1"/>
                </a:solidFill>
              </a:rPr>
              <a:t>Fímbrias</a:t>
            </a:r>
            <a:endParaRPr lang="pt-BR" altLang="en-US" sz="1400" i="1">
              <a:solidFill>
                <a:schemeClr val="bg1"/>
              </a:solidFill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1DCF4FF1-DD57-124B-98FC-26E634450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689" y="1290929"/>
            <a:ext cx="1538287" cy="523875"/>
          </a:xfrm>
          <a:prstGeom prst="rect">
            <a:avLst/>
          </a:prstGeom>
          <a:solidFill>
            <a:srgbClr val="BBE0E3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1400" dirty="0"/>
              <a:t>(</a:t>
            </a:r>
            <a:r>
              <a:rPr lang="pt-BR" altLang="en-US" sz="1400" b="1" dirty="0"/>
              <a:t>Motilidade</a:t>
            </a:r>
            <a:r>
              <a:rPr lang="pt-BR" altLang="en-US" sz="1400" dirty="0"/>
              <a:t> bacteriana)</a:t>
            </a:r>
            <a:endParaRPr lang="pt-BR" altLang="en-US" sz="1400" i="1" dirty="0"/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9BBB00E9-44DE-AE4B-968C-74BCCAC53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340" y="1122364"/>
            <a:ext cx="2590548" cy="738664"/>
          </a:xfrm>
          <a:prstGeom prst="rect">
            <a:avLst/>
          </a:prstGeom>
          <a:solidFill>
            <a:srgbClr val="BBE0E3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1400" dirty="0"/>
              <a:t>(</a:t>
            </a:r>
            <a:r>
              <a:rPr lang="pt-BR" altLang="en-US" sz="1400" b="1" dirty="0"/>
              <a:t>Adesão</a:t>
            </a:r>
            <a:r>
              <a:rPr lang="pt-BR" altLang="en-US" sz="1400" dirty="0"/>
              <a:t> a mucosa, </a:t>
            </a:r>
            <a:r>
              <a:rPr lang="pt-BR" altLang="en-US" sz="1400" b="1" dirty="0"/>
              <a:t>Conjugação</a:t>
            </a:r>
            <a:r>
              <a:rPr lang="pt-BR" altLang="en-US" sz="1400" dirty="0"/>
              <a:t> bacteriana, Sitio de adesão de </a:t>
            </a:r>
            <a:r>
              <a:rPr lang="pt-BR" altLang="en-US" sz="1400" b="1" dirty="0"/>
              <a:t>fagos</a:t>
            </a:r>
            <a:r>
              <a:rPr lang="pt-BR" altLang="en-US" sz="1400" dirty="0"/>
              <a:t>)</a:t>
            </a:r>
            <a:endParaRPr lang="pt-BR" altLang="en-US" sz="1400" i="1" dirty="0"/>
          </a:p>
        </p:txBody>
      </p:sp>
      <p:sp>
        <p:nvSpPr>
          <p:cNvPr id="2" name="Curved Right Arrow 1">
            <a:extLst>
              <a:ext uri="{FF2B5EF4-FFF2-40B4-BE49-F238E27FC236}">
                <a16:creationId xmlns:a16="http://schemas.microsoft.com/office/drawing/2014/main" id="{D049B37C-53E7-6841-A944-1EC7B280AE65}"/>
              </a:ext>
            </a:extLst>
          </p:cNvPr>
          <p:cNvSpPr/>
          <p:nvPr/>
        </p:nvSpPr>
        <p:spPr>
          <a:xfrm rot="18248651">
            <a:off x="4160044" y="973932"/>
            <a:ext cx="217488" cy="9747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Curved Right Arrow 13">
            <a:extLst>
              <a:ext uri="{FF2B5EF4-FFF2-40B4-BE49-F238E27FC236}">
                <a16:creationId xmlns:a16="http://schemas.microsoft.com/office/drawing/2014/main" id="{D027006F-D635-934A-A728-6AC82B747738}"/>
              </a:ext>
            </a:extLst>
          </p:cNvPr>
          <p:cNvSpPr/>
          <p:nvPr/>
        </p:nvSpPr>
        <p:spPr>
          <a:xfrm rot="19780769">
            <a:off x="863353" y="1166381"/>
            <a:ext cx="227012" cy="55403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F4E1B6CA-5A3D-FC47-AE2B-DA1FD17A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9" y="5975386"/>
            <a:ext cx="329406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pt-BR" altLang="en-US" sz="1400" b="1" dirty="0"/>
              <a:t>Plasmídeo</a:t>
            </a:r>
            <a:r>
              <a:rPr lang="pt-BR" altLang="en-US" sz="1400" dirty="0"/>
              <a:t> sendo transferido por conjugação entre duas células </a:t>
            </a:r>
            <a:r>
              <a:rPr lang="pt-BR" altLang="en-US" sz="1400" i="1" dirty="0"/>
              <a:t>E. coli  </a:t>
            </a:r>
          </a:p>
        </p:txBody>
      </p:sp>
    </p:spTree>
    <p:extLst>
      <p:ext uri="{BB962C8B-B14F-4D97-AF65-F5344CB8AC3E}">
        <p14:creationId xmlns:p14="http://schemas.microsoft.com/office/powerpoint/2010/main" val="107887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1" descr="dot_clear">
            <a:extLst>
              <a:ext uri="{FF2B5EF4-FFF2-40B4-BE49-F238E27FC236}">
                <a16:creationId xmlns:a16="http://schemas.microsoft.com/office/drawing/2014/main" id="{CB88192B-F81E-2748-8D0C-8A0D06930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514" y="3781426"/>
            <a:ext cx="14287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24DE1B-604B-0A4B-87D5-60146545AD34}"/>
              </a:ext>
            </a:extLst>
          </p:cNvPr>
          <p:cNvSpPr/>
          <p:nvPr/>
        </p:nvSpPr>
        <p:spPr>
          <a:xfrm>
            <a:off x="305594" y="2153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16388" name="TextBox 9">
            <a:extLst>
              <a:ext uri="{FF2B5EF4-FFF2-40B4-BE49-F238E27FC236}">
                <a16:creationId xmlns:a16="http://schemas.microsoft.com/office/drawing/2014/main" id="{EA2950B1-226F-5440-8BDE-626B5BA28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4" y="618332"/>
            <a:ext cx="6726238" cy="339725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600" b="1"/>
              <a:t>Introdução: Os três domínios da vida</a:t>
            </a:r>
          </a:p>
        </p:txBody>
      </p:sp>
      <p:sp>
        <p:nvSpPr>
          <p:cNvPr id="16389" name="Rectangle 2">
            <a:extLst>
              <a:ext uri="{FF2B5EF4-FFF2-40B4-BE49-F238E27FC236}">
                <a16:creationId xmlns:a16="http://schemas.microsoft.com/office/drawing/2014/main" id="{8E1A686C-4EA0-DA49-BF65-91D4F4FEF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594" y="1212848"/>
            <a:ext cx="7978775" cy="3154363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5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2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100" dirty="0">
              <a:solidFill>
                <a:srgbClr val="FF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100" dirty="0">
                <a:solidFill>
                  <a:srgbClr val="FF0000"/>
                </a:solidFill>
              </a:rPr>
              <a:t>Fig.</a:t>
            </a:r>
            <a:r>
              <a:rPr lang="pt-BR" altLang="en-US" sz="1100" dirty="0">
                <a:solidFill>
                  <a:srgbClr val="222222"/>
                </a:solidFill>
              </a:rPr>
              <a:t>: </a:t>
            </a:r>
            <a:r>
              <a:rPr lang="pt-BR" altLang="en-US" sz="1100" b="1" dirty="0"/>
              <a:t>Classificação dos seres vivos em  três domínios proposta por Woese, em 1977:     a) </a:t>
            </a:r>
            <a:r>
              <a:rPr lang="pt-BR" altLang="en-US" sz="1100" b="1" dirty="0">
                <a:solidFill>
                  <a:srgbClr val="211E1E"/>
                </a:solidFill>
              </a:rPr>
              <a:t>A árvore filogenética da vida </a:t>
            </a:r>
            <a:r>
              <a:rPr lang="pt-BR" altLang="en-US" sz="1100" dirty="0"/>
              <a:t>divide os seres vivos em três grupos (</a:t>
            </a:r>
            <a:r>
              <a:rPr lang="pt-BR" altLang="en-US" sz="1100" b="1" dirty="0">
                <a:solidFill>
                  <a:srgbClr val="211E1E"/>
                </a:solidFill>
              </a:rPr>
              <a:t>três domínios</a:t>
            </a:r>
            <a:r>
              <a:rPr lang="pt-BR" altLang="en-US" sz="1100" dirty="0">
                <a:solidFill>
                  <a:srgbClr val="211E1E"/>
                </a:solidFill>
              </a:rPr>
              <a:t>)</a:t>
            </a:r>
            <a:r>
              <a:rPr lang="pt-BR" altLang="en-US" sz="1100" dirty="0"/>
              <a:t>: </a:t>
            </a:r>
            <a:r>
              <a:rPr lang="pt-BR" altLang="en-US" sz="1100" b="1" dirty="0"/>
              <a:t>Arqueias</a:t>
            </a:r>
            <a:r>
              <a:rPr lang="pt-BR" altLang="en-US" sz="1100" dirty="0"/>
              <a:t>, </a:t>
            </a:r>
            <a:r>
              <a:rPr lang="pt-BR" altLang="en-US" sz="1100" b="1" dirty="0"/>
              <a:t>Bactéria</a:t>
            </a:r>
            <a:r>
              <a:rPr lang="pt-BR" altLang="en-US" sz="1100" dirty="0"/>
              <a:t> e </a:t>
            </a:r>
            <a:r>
              <a:rPr lang="pt-BR" altLang="en-US" sz="1100" b="1" dirty="0"/>
              <a:t>Eucariotos. </a:t>
            </a:r>
            <a:r>
              <a:rPr lang="pt-BR" altLang="en-US" sz="1100" dirty="0"/>
              <a:t>Também são mostrados </a:t>
            </a:r>
            <a:r>
              <a:rPr lang="pt-BR" altLang="en-US" sz="1100" dirty="0">
                <a:solidFill>
                  <a:srgbClr val="211E1E"/>
                </a:solidFill>
              </a:rPr>
              <a:t>alguns grupos representativos em cada domínio. </a:t>
            </a:r>
            <a:endParaRPr lang="pt-BR" altLang="en-US" sz="1100" dirty="0"/>
          </a:p>
        </p:txBody>
      </p:sp>
      <p:pic>
        <p:nvPicPr>
          <p:cNvPr id="16390" name="Imagem 1">
            <a:extLst>
              <a:ext uri="{FF2B5EF4-FFF2-40B4-BE49-F238E27FC236}">
                <a16:creationId xmlns:a16="http://schemas.microsoft.com/office/drawing/2014/main" id="{8BEB30D8-F9A9-5942-B56C-C847D4E55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2536" b="73718"/>
          <a:stretch>
            <a:fillRect/>
          </a:stretch>
        </p:blipFill>
        <p:spPr bwMode="auto">
          <a:xfrm>
            <a:off x="305594" y="4596816"/>
            <a:ext cx="8274862" cy="1694044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Rectangle 18">
            <a:extLst>
              <a:ext uri="{FF2B5EF4-FFF2-40B4-BE49-F238E27FC236}">
                <a16:creationId xmlns:a16="http://schemas.microsoft.com/office/drawing/2014/main" id="{51EFC986-A458-E94F-BEB1-FC00E9302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931" y="6058520"/>
            <a:ext cx="31654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800" b="1" dirty="0"/>
              <a:t>Adaptado de: 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Microbiologia de </a:t>
            </a:r>
            <a:r>
              <a:rPr lang="pt-BR" altLang="en-US" sz="800" dirty="0" err="1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Brock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, 14ª. Ed., 2014 – </a:t>
            </a:r>
            <a:r>
              <a:rPr lang="pt-BR" altLang="en-US" sz="800" dirty="0" err="1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Cap</a:t>
            </a:r>
            <a:r>
              <a:rPr lang="pt-BR" altLang="en-US" sz="800" dirty="0"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rPr>
              <a:t> 1</a:t>
            </a:r>
            <a:r>
              <a:rPr lang="pt-BR" altLang="en-US" sz="800" b="1" dirty="0"/>
              <a:t> </a:t>
            </a:r>
            <a:endParaRPr lang="pt-BR" altLang="en-US" sz="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411BB7-6C4A-C74D-BBDC-8FBF677B5C4D}"/>
              </a:ext>
            </a:extLst>
          </p:cNvPr>
          <p:cNvSpPr/>
          <p:nvPr/>
        </p:nvSpPr>
        <p:spPr>
          <a:xfrm>
            <a:off x="8621476" y="2323833"/>
            <a:ext cx="3364383" cy="3600986"/>
          </a:xfrm>
          <a:prstGeom prst="rect">
            <a:avLst/>
          </a:prstGeom>
          <a:solidFill>
            <a:srgbClr val="DDFFFE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b="1" dirty="0">
                <a:solidFill>
                  <a:srgbClr val="211E1E"/>
                </a:solidFill>
                <a:latin typeface="+mj-lt"/>
              </a:rPr>
              <a:t>(</a:t>
            </a:r>
            <a:r>
              <a:rPr lang="pt-BR" sz="1200" b="1" dirty="0" err="1">
                <a:solidFill>
                  <a:srgbClr val="211E1E"/>
                </a:solidFill>
                <a:latin typeface="+mj-lt"/>
              </a:rPr>
              <a:t>b</a:t>
            </a:r>
            <a:r>
              <a:rPr lang="pt-BR" sz="1200" b="1" dirty="0">
                <a:solidFill>
                  <a:srgbClr val="211E1E"/>
                </a:solidFill>
                <a:latin typeface="+mj-lt"/>
              </a:rPr>
              <a:t>) A tecnologia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 que foi empregada - análise da sequencia do RNA ribossomal (rRNA):</a:t>
            </a:r>
          </a:p>
          <a:p>
            <a:pPr marL="228600" indent="-228600">
              <a:buFontTx/>
              <a:buAutoNum type="arabicParenR"/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O DNA é extraído das células; </a:t>
            </a:r>
          </a:p>
          <a:p>
            <a:pPr marL="228600" indent="-228600">
              <a:buFontTx/>
              <a:buAutoNum type="arabicParenR"/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Cópias do gene que codifica o rRNA são produzidas por PCR;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3,4) O gene é sequenciado e a sequência obtida é alinhada com sequências de outros organismos. Um algoritmo de computador realiza comparações de pares em cada base e gera uma árvore filogenética,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5) Análise das relações evolutivas. </a:t>
            </a:r>
          </a:p>
          <a:p>
            <a:pPr>
              <a:defRPr/>
            </a:pPr>
            <a:endParaRPr lang="pt-BR" sz="1200" dirty="0">
              <a:solidFill>
                <a:srgbClr val="211E1E"/>
              </a:solidFill>
              <a:latin typeface="+mj-lt"/>
            </a:endParaRP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No exemplo, as diferenças na sequência são destacadas em amarelo, sendo as seguintes: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- </a:t>
            </a:r>
            <a:r>
              <a:rPr lang="pt-BR" sz="1200" dirty="0">
                <a:solidFill>
                  <a:srgbClr val="211E1E"/>
                </a:solidFill>
                <a:highlight>
                  <a:srgbClr val="C0C0C0"/>
                </a:highlight>
                <a:latin typeface="+mj-lt"/>
              </a:rPr>
              <a:t>organismo 1 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versus </a:t>
            </a:r>
            <a:r>
              <a:rPr lang="pt-BR" sz="1200" dirty="0">
                <a:solidFill>
                  <a:srgbClr val="211E1E"/>
                </a:solidFill>
                <a:highlight>
                  <a:srgbClr val="00FF00"/>
                </a:highlight>
                <a:latin typeface="+mj-lt"/>
              </a:rPr>
              <a:t>organismo 2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, três diferenças;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- </a:t>
            </a:r>
            <a:r>
              <a:rPr lang="pt-BR" sz="1200" dirty="0">
                <a:solidFill>
                  <a:srgbClr val="211E1E"/>
                </a:solidFill>
                <a:highlight>
                  <a:srgbClr val="C0C0C0"/>
                </a:highlight>
              </a:rPr>
              <a:t>organismo </a:t>
            </a:r>
            <a:r>
              <a:rPr lang="pt-BR" sz="1200" dirty="0">
                <a:solidFill>
                  <a:srgbClr val="211E1E"/>
                </a:solidFill>
                <a:highlight>
                  <a:srgbClr val="C0C0C0"/>
                </a:highlight>
                <a:latin typeface="+mj-lt"/>
              </a:rPr>
              <a:t>1 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versus </a:t>
            </a:r>
            <a:r>
              <a:rPr lang="pt-BR" sz="1200" dirty="0">
                <a:solidFill>
                  <a:srgbClr val="211E1E"/>
                </a:solidFill>
                <a:highlight>
                  <a:srgbClr val="FF0000"/>
                </a:highlight>
                <a:latin typeface="+mj-lt"/>
              </a:rPr>
              <a:t>organismo 3,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 duas diferenças;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- </a:t>
            </a:r>
            <a:r>
              <a:rPr lang="pt-BR" sz="1200" dirty="0">
                <a:solidFill>
                  <a:srgbClr val="211E1E"/>
                </a:solidFill>
                <a:highlight>
                  <a:srgbClr val="00FF00"/>
                </a:highlight>
              </a:rPr>
              <a:t>organismo 2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 versus </a:t>
            </a:r>
            <a:r>
              <a:rPr lang="pt-BR" sz="1200" dirty="0">
                <a:solidFill>
                  <a:srgbClr val="211E1E"/>
                </a:solidFill>
                <a:highlight>
                  <a:srgbClr val="FF0000"/>
                </a:highlight>
              </a:rPr>
              <a:t>organismo 3</a:t>
            </a:r>
            <a:r>
              <a:rPr lang="pt-BR" sz="1200" dirty="0">
                <a:solidFill>
                  <a:srgbClr val="211E1E"/>
                </a:solidFill>
                <a:latin typeface="+mj-lt"/>
              </a:rPr>
              <a:t>, quatro diferenças. </a:t>
            </a:r>
          </a:p>
          <a:p>
            <a:pPr>
              <a:defRPr/>
            </a:pPr>
            <a:r>
              <a:rPr lang="pt-BR" sz="1200" dirty="0">
                <a:solidFill>
                  <a:srgbClr val="211E1E"/>
                </a:solidFill>
                <a:latin typeface="+mj-lt"/>
              </a:rPr>
              <a:t>Assim, isto revela que os organismos 1 e 3 possuem parentesco mais próximo do que 2 e 3. </a:t>
            </a:r>
          </a:p>
        </p:txBody>
      </p:sp>
      <p:pic>
        <p:nvPicPr>
          <p:cNvPr id="16393" name="Imagem 1">
            <a:extLst>
              <a:ext uri="{FF2B5EF4-FFF2-40B4-BE49-F238E27FC236}">
                <a16:creationId xmlns:a16="http://schemas.microsoft.com/office/drawing/2014/main" id="{D679D672-B598-1A48-821F-BBC502E8B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" t="29480" r="2536" b="23524"/>
          <a:stretch/>
        </p:blipFill>
        <p:spPr bwMode="auto">
          <a:xfrm>
            <a:off x="446895" y="1231190"/>
            <a:ext cx="7584281" cy="2452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27F87C-3E95-064F-9B86-02553E41A650}"/>
              </a:ext>
            </a:extLst>
          </p:cNvPr>
          <p:cNvSpPr/>
          <p:nvPr/>
        </p:nvSpPr>
        <p:spPr>
          <a:xfrm>
            <a:off x="247161" y="6286890"/>
            <a:ext cx="3994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211E1E"/>
                </a:solidFill>
              </a:rPr>
              <a:t>(</a:t>
            </a:r>
            <a:r>
              <a:rPr lang="pt-BR" sz="1200" b="1" dirty="0" err="1">
                <a:solidFill>
                  <a:srgbClr val="211E1E"/>
                </a:solidFill>
              </a:rPr>
              <a:t>b</a:t>
            </a:r>
            <a:r>
              <a:rPr lang="pt-BR" sz="1200" b="1" dirty="0">
                <a:solidFill>
                  <a:srgbClr val="211E1E"/>
                </a:solidFill>
              </a:rPr>
              <a:t>) </a:t>
            </a:r>
            <a:endParaRPr lang="pt-BR" sz="1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1D85E7-7A33-5249-8243-5DBEEDECB04D}"/>
              </a:ext>
            </a:extLst>
          </p:cNvPr>
          <p:cNvSpPr/>
          <p:nvPr/>
        </p:nvSpPr>
        <p:spPr>
          <a:xfrm>
            <a:off x="379149" y="3359892"/>
            <a:ext cx="3914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>
                <a:solidFill>
                  <a:srgbClr val="211E1E"/>
                </a:solidFill>
              </a:rPr>
              <a:t>(a) </a:t>
            </a:r>
            <a:endParaRPr lang="pt-BR" sz="1200" dirty="0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8C323C7-65E8-F947-BC35-2FFCC99CA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4" y="282575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57432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B2F384EC-A550-F84F-A605-A963622B9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4" y="696912"/>
            <a:ext cx="252095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Esporos bacterianos</a:t>
            </a:r>
          </a:p>
        </p:txBody>
      </p:sp>
      <p:pic>
        <p:nvPicPr>
          <p:cNvPr id="51202" name="Picture 3">
            <a:extLst>
              <a:ext uri="{FF2B5EF4-FFF2-40B4-BE49-F238E27FC236}">
                <a16:creationId xmlns:a16="http://schemas.microsoft.com/office/drawing/2014/main" id="{A036F93C-559E-B744-81F1-BDFDD3499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r="1186" b="3909"/>
          <a:stretch>
            <a:fillRect/>
          </a:stretch>
        </p:blipFill>
        <p:spPr bwMode="auto">
          <a:xfrm>
            <a:off x="2291702" y="2241550"/>
            <a:ext cx="3989388" cy="3765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FB535C-2C91-594B-9E10-9C5836E689D6}"/>
              </a:ext>
            </a:extLst>
          </p:cNvPr>
          <p:cNvSpPr/>
          <p:nvPr/>
        </p:nvSpPr>
        <p:spPr>
          <a:xfrm>
            <a:off x="205748" y="2865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1204" name="TextBox 4">
            <a:extLst>
              <a:ext uri="{FF2B5EF4-FFF2-40B4-BE49-F238E27FC236}">
                <a16:creationId xmlns:a16="http://schemas.microsoft.com/office/drawing/2014/main" id="{A724C2A4-4B83-1149-AFDF-A42CA2B77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8" y="298450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51205" name="TextBox 1">
            <a:extLst>
              <a:ext uri="{FF2B5EF4-FFF2-40B4-BE49-F238E27FC236}">
                <a16:creationId xmlns:a16="http://schemas.microsoft.com/office/drawing/2014/main" id="{03E5B928-E38E-8D43-9B3C-3D220B70A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91" y="2183675"/>
            <a:ext cx="2025650" cy="254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Aft>
                <a:spcPts val="600"/>
              </a:spcAft>
              <a:defRPr/>
            </a:pPr>
            <a:endParaRPr lang="pt-BR" sz="500" dirty="0"/>
          </a:p>
          <a:p>
            <a:pPr algn="just">
              <a:spcAft>
                <a:spcPts val="600"/>
              </a:spcAft>
              <a:defRPr/>
            </a:pPr>
            <a:r>
              <a:rPr lang="pt-BR" sz="1200" b="1" dirty="0"/>
              <a:t>Agentes que induzem a esporulação: 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  <a:defRPr/>
            </a:pPr>
            <a:r>
              <a:rPr lang="pt-BR" sz="1200" dirty="0"/>
              <a:t>Falta de nutrientes para multiplicação </a:t>
            </a:r>
            <a:r>
              <a:rPr lang="pt-BR" sz="900" dirty="0"/>
              <a:t>(culturas envelhecidas)</a:t>
            </a:r>
            <a:r>
              <a:rPr lang="pt-BR" sz="1200" dirty="0"/>
              <a:t>,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  <a:defRPr/>
            </a:pPr>
            <a:r>
              <a:rPr lang="pt-BR" sz="1200" dirty="0"/>
              <a:t>Secagem, 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  <a:defRPr/>
            </a:pPr>
            <a:r>
              <a:rPr lang="pt-BR" sz="1200" dirty="0"/>
              <a:t>Temperaturas acima da sua ideal para cultivo; </a:t>
            </a:r>
          </a:p>
          <a:p>
            <a:pPr marL="171450" indent="-171450" algn="just">
              <a:spcAft>
                <a:spcPts val="600"/>
              </a:spcAft>
              <a:buFontTx/>
              <a:buChar char="-"/>
              <a:defRPr/>
            </a:pPr>
            <a:r>
              <a:rPr lang="pt-BR" sz="1200" dirty="0"/>
              <a:t>Condições ambientais adversas </a:t>
            </a:r>
            <a:r>
              <a:rPr lang="pt-BR" sz="900" dirty="0"/>
              <a:t>(agentes químicos antibacterianos, radiações)</a:t>
            </a:r>
          </a:p>
        </p:txBody>
      </p:sp>
      <p:sp>
        <p:nvSpPr>
          <p:cNvPr id="51206" name="Rectangle 1">
            <a:extLst>
              <a:ext uri="{FF2B5EF4-FFF2-40B4-BE49-F238E27FC236}">
                <a16:creationId xmlns:a16="http://schemas.microsoft.com/office/drawing/2014/main" id="{9CF26919-BC32-0E40-BF65-3D54BEACA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442" y="6007100"/>
            <a:ext cx="415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200" dirty="0"/>
              <a:t>(</a:t>
            </a:r>
            <a:r>
              <a:rPr lang="pt-BR" altLang="en-US" sz="1200" b="1" dirty="0"/>
              <a:t>a</a:t>
            </a:r>
            <a:r>
              <a:rPr lang="pt-BR" altLang="en-US" sz="1200" dirty="0"/>
              <a:t>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0C61C7-4426-8141-9326-98ECE23DFE07}"/>
              </a:ext>
            </a:extLst>
          </p:cNvPr>
          <p:cNvSpPr/>
          <p:nvPr/>
        </p:nvSpPr>
        <p:spPr>
          <a:xfrm>
            <a:off x="6577985" y="4871244"/>
            <a:ext cx="1802606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en-US" sz="800" dirty="0"/>
              <a:t>Esporos (endósporos) terminais </a:t>
            </a:r>
            <a:endParaRPr lang="pt-BR" sz="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F29E70-9A09-7B4F-B872-72BDB4526F1A}"/>
              </a:ext>
            </a:extLst>
          </p:cNvPr>
          <p:cNvSpPr/>
          <p:nvPr/>
        </p:nvSpPr>
        <p:spPr>
          <a:xfrm>
            <a:off x="8398288" y="4867381"/>
            <a:ext cx="1678132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en-US" sz="800" dirty="0"/>
              <a:t>Esporos (endósporos) subterminais </a:t>
            </a:r>
            <a:endParaRPr lang="pt-BR" sz="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86AD6B-C9B6-AB46-8841-CA4FDC50F427}"/>
              </a:ext>
            </a:extLst>
          </p:cNvPr>
          <p:cNvSpPr/>
          <p:nvPr/>
        </p:nvSpPr>
        <p:spPr>
          <a:xfrm>
            <a:off x="10249840" y="4901208"/>
            <a:ext cx="1678133" cy="215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altLang="en-US" sz="800" dirty="0"/>
              <a:t>Esporos (endósporos) centrais</a:t>
            </a:r>
            <a:endParaRPr lang="pt-BR" sz="800" dirty="0"/>
          </a:p>
        </p:txBody>
      </p:sp>
      <p:sp>
        <p:nvSpPr>
          <p:cNvPr id="51210" name="Rectangle 5">
            <a:extLst>
              <a:ext uri="{FF2B5EF4-FFF2-40B4-BE49-F238E27FC236}">
                <a16:creationId xmlns:a16="http://schemas.microsoft.com/office/drawing/2014/main" id="{42E2DAC7-4977-BA47-8F8D-B47C7740D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44" y="1166733"/>
            <a:ext cx="101417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pt-BR" altLang="en-US" sz="1200" dirty="0"/>
              <a:t>Culturas de bactérias capazes de fazer esporulação, quando submetidas a um </a:t>
            </a:r>
            <a:r>
              <a:rPr lang="pt-BR" altLang="en-US" sz="1200" b="1" dirty="0"/>
              <a:t>agente estressante</a:t>
            </a:r>
            <a:r>
              <a:rPr lang="pt-BR" altLang="en-US" sz="1200" dirty="0"/>
              <a:t>, parte de sua população forma esporos. Como resultado, esta cultura é mais resistente à ação de vários agentes antibacterianos. Os esporos bacterianos permanecem viáveis e, mesmo após vários anos, se encontrarem boas condições para multiplicação,  podem  germinar produzindo novas culturas bactérias. </a:t>
            </a:r>
          </a:p>
        </p:txBody>
      </p:sp>
      <p:sp>
        <p:nvSpPr>
          <p:cNvPr id="51211" name="TextBox 1">
            <a:extLst>
              <a:ext uri="{FF2B5EF4-FFF2-40B4-BE49-F238E27FC236}">
                <a16:creationId xmlns:a16="http://schemas.microsoft.com/office/drawing/2014/main" id="{6042E21B-C5D7-5041-A04B-6AF7DDF3A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3807" y="5545138"/>
            <a:ext cx="5646883" cy="4619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>
                <a:solidFill>
                  <a:srgbClr val="FF0000"/>
                </a:solidFill>
              </a:rPr>
              <a:t>Fig</a:t>
            </a:r>
            <a:r>
              <a:rPr lang="pt-BR" altLang="en-US" sz="1200" dirty="0"/>
              <a:t>.: </a:t>
            </a:r>
            <a:r>
              <a:rPr lang="pt-BR" altLang="en-US" sz="1200" b="1" dirty="0"/>
              <a:t>Esporos bacterianos</a:t>
            </a:r>
            <a:r>
              <a:rPr lang="pt-BR" altLang="en-US" sz="1200" dirty="0"/>
              <a:t>:  (</a:t>
            </a:r>
            <a:r>
              <a:rPr lang="pt-BR" altLang="en-US" sz="1200" b="1" dirty="0"/>
              <a:t>a</a:t>
            </a:r>
            <a:r>
              <a:rPr lang="pt-BR" altLang="en-US" sz="1200" dirty="0"/>
              <a:t>) Etapas da formação de esporos;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 dirty="0"/>
              <a:t>(</a:t>
            </a:r>
            <a:r>
              <a:rPr lang="pt-BR" altLang="en-US" sz="1200" b="1" dirty="0" err="1"/>
              <a:t>b</a:t>
            </a:r>
            <a:r>
              <a:rPr lang="pt-BR" altLang="en-US" sz="1200" dirty="0"/>
              <a:t>) </a:t>
            </a:r>
            <a:r>
              <a:rPr lang="pt-BR" altLang="en-US" sz="800" dirty="0"/>
              <a:t>(Fonte: Microbiologia de </a:t>
            </a:r>
            <a:r>
              <a:rPr lang="pt-BR" altLang="en-US" sz="800" dirty="0" err="1">
                <a:solidFill>
                  <a:srgbClr val="FF0000"/>
                </a:solidFill>
              </a:rPr>
              <a:t>Brock</a:t>
            </a:r>
            <a:r>
              <a:rPr lang="pt-BR" altLang="en-US" sz="800" dirty="0">
                <a:solidFill>
                  <a:srgbClr val="FF0000"/>
                </a:solidFill>
              </a:rPr>
              <a:t> Fig. 2.42</a:t>
            </a:r>
            <a:r>
              <a:rPr lang="pt-BR" altLang="en-US" sz="800" dirty="0"/>
              <a:t>) </a:t>
            </a:r>
            <a:r>
              <a:rPr lang="pt-BR" altLang="en-US" sz="1200" dirty="0"/>
              <a:t>Diferentes localizações de esporos em bactérias.   </a:t>
            </a:r>
          </a:p>
        </p:txBody>
      </p:sp>
      <p:sp>
        <p:nvSpPr>
          <p:cNvPr id="51212" name="Rectangle 6">
            <a:extLst>
              <a:ext uri="{FF2B5EF4-FFF2-40B4-BE49-F238E27FC236}">
                <a16:creationId xmlns:a16="http://schemas.microsoft.com/office/drawing/2014/main" id="{F772D37F-FDDC-E648-92B4-A771C91AD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985" y="5094287"/>
            <a:ext cx="425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200" b="1" dirty="0"/>
              <a:t>(</a:t>
            </a:r>
            <a:r>
              <a:rPr lang="pt-BR" altLang="en-US" sz="1200" b="1" dirty="0" err="1"/>
              <a:t>b</a:t>
            </a:r>
            <a:r>
              <a:rPr lang="pt-BR" altLang="en-US" sz="1200" dirty="0"/>
              <a:t>) </a:t>
            </a:r>
          </a:p>
        </p:txBody>
      </p:sp>
      <p:pic>
        <p:nvPicPr>
          <p:cNvPr id="51213" name="Imagem 1">
            <a:extLst>
              <a:ext uri="{FF2B5EF4-FFF2-40B4-BE49-F238E27FC236}">
                <a16:creationId xmlns:a16="http://schemas.microsoft.com/office/drawing/2014/main" id="{C913DA6F-5085-A64D-A55B-90FE45752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5" t="7707" r="70331" b="27550"/>
          <a:stretch>
            <a:fillRect/>
          </a:stretch>
        </p:blipFill>
        <p:spPr bwMode="auto">
          <a:xfrm>
            <a:off x="6581378" y="3256757"/>
            <a:ext cx="172878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Imagem 1">
            <a:extLst>
              <a:ext uri="{FF2B5EF4-FFF2-40B4-BE49-F238E27FC236}">
                <a16:creationId xmlns:a16="http://schemas.microsoft.com/office/drawing/2014/main" id="{9266D889-AF31-E545-AD16-2D291FF0A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5" t="3909" r="40121" b="25665"/>
          <a:stretch>
            <a:fillRect/>
          </a:stretch>
        </p:blipFill>
        <p:spPr bwMode="auto">
          <a:xfrm>
            <a:off x="8365331" y="3163885"/>
            <a:ext cx="172878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Imagem 1">
            <a:extLst>
              <a:ext uri="{FF2B5EF4-FFF2-40B4-BE49-F238E27FC236}">
                <a16:creationId xmlns:a16="http://schemas.microsoft.com/office/drawing/2014/main" id="{68EDE52C-83B4-3E40-AC25-1F9ADC003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0" t="8022" r="10345" b="27226"/>
          <a:stretch>
            <a:fillRect/>
          </a:stretch>
        </p:blipFill>
        <p:spPr bwMode="auto">
          <a:xfrm>
            <a:off x="10249840" y="3286721"/>
            <a:ext cx="172085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75044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76BACE1-5B1A-1147-980F-C35278DD6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88" y="638967"/>
            <a:ext cx="252095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>
                <a:solidFill>
                  <a:schemeClr val="bg1"/>
                </a:solidFill>
              </a:rPr>
              <a:t>Esporos bacterianos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57A4D2-AE7C-E146-B7F3-691AE57A50DD}"/>
              </a:ext>
            </a:extLst>
          </p:cNvPr>
          <p:cNvSpPr/>
          <p:nvPr/>
        </p:nvSpPr>
        <p:spPr>
          <a:xfrm>
            <a:off x="254560" y="1834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2227" name="TextBox 4">
            <a:extLst>
              <a:ext uri="{FF2B5EF4-FFF2-40B4-BE49-F238E27FC236}">
                <a16:creationId xmlns:a16="http://schemas.microsoft.com/office/drawing/2014/main" id="{2F798136-3ACF-D04B-9697-C2E6E1751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079" y="286543"/>
            <a:ext cx="3989388" cy="338137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52228" name="TextBox 1">
            <a:extLst>
              <a:ext uri="{FF2B5EF4-FFF2-40B4-BE49-F238E27FC236}">
                <a16:creationId xmlns:a16="http://schemas.microsoft.com/office/drawing/2014/main" id="{73CC82F5-4199-E14C-885E-BD2DB629D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40" y="1449331"/>
            <a:ext cx="2168921" cy="4093428"/>
          </a:xfrm>
          <a:prstGeom prst="rect">
            <a:avLst/>
          </a:prstGeom>
          <a:solidFill>
            <a:srgbClr val="EFE9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/>
              <a:t>Bactérias formadoras de esporos são mais resistentes a vários agentes antimicrobianos.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/>
              <a:t>Os esporos bacterianos permanecem viáveis em vários ambientes adversos após vários anos, e então, se encontrarem boas condições para multiplicação, podem  germinar produzindo novas culturas bacterianas.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/>
              <a:t>As bactérias formadoras de endósporos são encontradas predominantemente no solo. Poucas bactérias tem a capacidade de formação de esporos e elas geralmente são </a:t>
            </a:r>
            <a:r>
              <a:rPr lang="pt-BR" altLang="en-US" sz="1200" b="1" dirty="0"/>
              <a:t>Gram-positivas. </a:t>
            </a:r>
          </a:p>
        </p:txBody>
      </p:sp>
      <p:sp>
        <p:nvSpPr>
          <p:cNvPr id="52229" name="TextBox 1">
            <a:extLst>
              <a:ext uri="{FF2B5EF4-FFF2-40B4-BE49-F238E27FC236}">
                <a16:creationId xmlns:a16="http://schemas.microsoft.com/office/drawing/2014/main" id="{AC78C036-4752-0C47-B78A-B7F43FAF4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247" y="5733638"/>
            <a:ext cx="9019380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b="1" dirty="0">
                <a:solidFill>
                  <a:srgbClr val="FF0000"/>
                </a:solidFill>
              </a:rPr>
              <a:t>Fig</a:t>
            </a:r>
            <a:r>
              <a:rPr lang="pt-BR" altLang="en-US" sz="1200" dirty="0">
                <a:solidFill>
                  <a:srgbClr val="FF0000"/>
                </a:solidFill>
              </a:rPr>
              <a:t>. </a:t>
            </a:r>
            <a:r>
              <a:rPr lang="pt-BR" altLang="en-US" sz="1200" dirty="0"/>
              <a:t>Exemplos de algumas bactérias formadoras de </a:t>
            </a:r>
            <a:r>
              <a:rPr lang="pt-BR" altLang="en-US" sz="1200" b="1" dirty="0"/>
              <a:t>esporos </a:t>
            </a:r>
            <a:r>
              <a:rPr lang="pt-BR" altLang="en-US" sz="1000" dirty="0"/>
              <a:t>(como são internos são também chamados de endósporos)</a:t>
            </a:r>
            <a:r>
              <a:rPr lang="pt-BR" altLang="en-US" sz="1200" dirty="0"/>
              <a:t>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pt-BR" altLang="en-US" sz="1200" dirty="0"/>
              <a:t>(</a:t>
            </a:r>
            <a:r>
              <a:rPr lang="pt-BR" altLang="en-US" sz="1200" b="1" dirty="0"/>
              <a:t>a</a:t>
            </a:r>
            <a:r>
              <a:rPr lang="pt-BR" altLang="en-US" sz="1200" dirty="0"/>
              <a:t>) Algumas espécies de </a:t>
            </a:r>
            <a:r>
              <a:rPr lang="pt-BR" altLang="en-US" sz="1200" b="1" i="1" dirty="0"/>
              <a:t>Bacillus</a:t>
            </a:r>
            <a:r>
              <a:rPr lang="pt-BR" altLang="en-US" sz="1200" dirty="0"/>
              <a:t>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 dirty="0"/>
              <a:t>(</a:t>
            </a:r>
            <a:r>
              <a:rPr lang="pt-BR" altLang="en-US" sz="1200" b="1" dirty="0" err="1"/>
              <a:t>b</a:t>
            </a:r>
            <a:r>
              <a:rPr lang="pt-BR" altLang="en-US" sz="1200" dirty="0"/>
              <a:t>) Algumas espécies de </a:t>
            </a:r>
            <a:r>
              <a:rPr lang="pt-BR" altLang="en-US" sz="1200" b="1" i="1" dirty="0"/>
              <a:t>Clostridium</a:t>
            </a:r>
            <a:r>
              <a:rPr lang="pt-BR" altLang="en-US" sz="1200" b="1" dirty="0"/>
              <a:t>.</a:t>
            </a:r>
          </a:p>
        </p:txBody>
      </p:sp>
      <p:sp>
        <p:nvSpPr>
          <p:cNvPr id="52230" name="Rectangle 18">
            <a:extLst>
              <a:ext uri="{FF2B5EF4-FFF2-40B4-BE49-F238E27FC236}">
                <a16:creationId xmlns:a16="http://schemas.microsoft.com/office/drawing/2014/main" id="{BF7B28D1-970B-1E4F-A700-3A1B3D2B8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2270" y="1468043"/>
            <a:ext cx="8648700" cy="141446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/>
              <a:t>Gênero</a:t>
            </a:r>
            <a:r>
              <a:rPr lang="pt-BR" altLang="en-US" sz="1400" i="1"/>
              <a:t> </a:t>
            </a:r>
            <a:r>
              <a:rPr lang="pt-BR" altLang="en-US" sz="1400" b="1" i="1"/>
              <a:t>Bacillus</a:t>
            </a:r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  <a:p>
            <a:endParaRPr lang="pt-BR" altLang="en-US" sz="800" i="1"/>
          </a:p>
        </p:txBody>
      </p:sp>
      <p:sp>
        <p:nvSpPr>
          <p:cNvPr id="52231" name="Rectangle 20">
            <a:extLst>
              <a:ext uri="{FF2B5EF4-FFF2-40B4-BE49-F238E27FC236}">
                <a16:creationId xmlns:a16="http://schemas.microsoft.com/office/drawing/2014/main" id="{C6C0EAC2-4325-7B4A-A057-CE795B118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9569" y="4030663"/>
            <a:ext cx="8948737" cy="1416050"/>
          </a:xfrm>
          <a:prstGeom prst="rect">
            <a:avLst/>
          </a:prstGeom>
          <a:solidFill>
            <a:srgbClr val="DDF2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400" dirty="0"/>
              <a:t>Gênero</a:t>
            </a:r>
            <a:r>
              <a:rPr lang="pt-BR" altLang="en-US" sz="1400" b="1" i="1" dirty="0"/>
              <a:t> Clostridium</a:t>
            </a:r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  <a:p>
            <a:endParaRPr lang="pt-BR" altLang="en-US" sz="800" i="1" dirty="0"/>
          </a:p>
        </p:txBody>
      </p:sp>
      <p:pic>
        <p:nvPicPr>
          <p:cNvPr id="52232" name="Picture 23">
            <a:extLst>
              <a:ext uri="{FF2B5EF4-FFF2-40B4-BE49-F238E27FC236}">
                <a16:creationId xmlns:a16="http://schemas.microsoft.com/office/drawing/2014/main" id="{9CC219A3-34A4-B24E-8D1B-405264388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81" y="1531916"/>
            <a:ext cx="15557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Rectangle 24">
            <a:extLst>
              <a:ext uri="{FF2B5EF4-FFF2-40B4-BE49-F238E27FC236}">
                <a16:creationId xmlns:a16="http://schemas.microsoft.com/office/drawing/2014/main" id="{7F47C00E-C0E4-BA4B-9617-1526FC8F8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943" y="2658258"/>
            <a:ext cx="12795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1000" i="1" dirty="0"/>
              <a:t>Bacillus subtilis</a:t>
            </a:r>
          </a:p>
        </p:txBody>
      </p:sp>
      <p:sp>
        <p:nvSpPr>
          <p:cNvPr id="52234" name="Rectangle 26">
            <a:extLst>
              <a:ext uri="{FF2B5EF4-FFF2-40B4-BE49-F238E27FC236}">
                <a16:creationId xmlns:a16="http://schemas.microsoft.com/office/drawing/2014/main" id="{09F87400-1B4D-D541-BBA6-7CCF98550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2613" y="4320383"/>
            <a:ext cx="4286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000" b="1" dirty="0"/>
              <a:t>(</a:t>
            </a:r>
            <a:r>
              <a:rPr lang="pt-BR" altLang="en-US" sz="1000" b="1" dirty="0" err="1"/>
              <a:t>b</a:t>
            </a:r>
            <a:r>
              <a:rPr lang="pt-BR" altLang="en-US" sz="1000" dirty="0"/>
              <a:t>) </a:t>
            </a:r>
          </a:p>
        </p:txBody>
      </p:sp>
      <p:pic>
        <p:nvPicPr>
          <p:cNvPr id="52235" name="Picture 7">
            <a:extLst>
              <a:ext uri="{FF2B5EF4-FFF2-40B4-BE49-F238E27FC236}">
                <a16:creationId xmlns:a16="http://schemas.microsoft.com/office/drawing/2014/main" id="{B6191BE7-B72B-0842-8804-8CD8FB9D6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099" y="1510109"/>
            <a:ext cx="15176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E8293DA-8DBB-5C49-AC36-33C5C6862DD0}"/>
              </a:ext>
            </a:extLst>
          </p:cNvPr>
          <p:cNvSpPr/>
          <p:nvPr/>
        </p:nvSpPr>
        <p:spPr>
          <a:xfrm>
            <a:off x="9598820" y="2436815"/>
            <a:ext cx="1611312" cy="4000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en-US" sz="1000" i="1" dirty="0"/>
              <a:t>Bacillus anthracis</a:t>
            </a:r>
          </a:p>
          <a:p>
            <a:pPr algn="ctr">
              <a:defRPr/>
            </a:pPr>
            <a:r>
              <a:rPr lang="pt-BR" altLang="en-US" sz="1000" dirty="0"/>
              <a:t>(antraz)</a:t>
            </a:r>
            <a:endParaRPr lang="pt-BR" sz="1000" i="1" dirty="0"/>
          </a:p>
        </p:txBody>
      </p:sp>
      <p:pic>
        <p:nvPicPr>
          <p:cNvPr id="52237" name="Picture 8">
            <a:extLst>
              <a:ext uri="{FF2B5EF4-FFF2-40B4-BE49-F238E27FC236}">
                <a16:creationId xmlns:a16="http://schemas.microsoft.com/office/drawing/2014/main" id="{47F96CE7-9F0D-7343-95EF-4A9856ADA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873" y="1477178"/>
            <a:ext cx="1408112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8" name="Picture 20" descr="hdc_0001_0003_0_img0264">
            <a:hlinkClick r:id="rId6"/>
            <a:extLst>
              <a:ext uri="{FF2B5EF4-FFF2-40B4-BE49-F238E27FC236}">
                <a16:creationId xmlns:a16="http://schemas.microsoft.com/office/drawing/2014/main" id="{0D926FD8-2810-1746-84C3-8572B0230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140" y="4096167"/>
            <a:ext cx="17970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9" name="Rectangle 11">
            <a:extLst>
              <a:ext uri="{FF2B5EF4-FFF2-40B4-BE49-F238E27FC236}">
                <a16:creationId xmlns:a16="http://schemas.microsoft.com/office/drawing/2014/main" id="{75A38E90-0509-0C4F-AE05-859542356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6906" y="5286770"/>
            <a:ext cx="11699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000" i="1"/>
              <a:t>C. tetani  </a:t>
            </a:r>
            <a:r>
              <a:rPr lang="pt-BR" altLang="en-US" sz="1000"/>
              <a:t>(tétano)</a:t>
            </a:r>
          </a:p>
        </p:txBody>
      </p:sp>
      <p:pic>
        <p:nvPicPr>
          <p:cNvPr id="52240" name="Picture 21" descr="botulinum spores">
            <a:extLst>
              <a:ext uri="{FF2B5EF4-FFF2-40B4-BE49-F238E27FC236}">
                <a16:creationId xmlns:a16="http://schemas.microsoft.com/office/drawing/2014/main" id="{9C55ACF5-8FA5-DE43-A998-A6283A029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04065" y="3858815"/>
            <a:ext cx="1222375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1" name="Rectangle 10">
            <a:extLst>
              <a:ext uri="{FF2B5EF4-FFF2-40B4-BE49-F238E27FC236}">
                <a16:creationId xmlns:a16="http://schemas.microsoft.com/office/drawing/2014/main" id="{5527CBA1-B2C8-9947-BBA9-CDB663F96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6" y="4939108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000" i="1" dirty="0"/>
              <a:t>C. botulinum </a:t>
            </a:r>
            <a:r>
              <a:rPr lang="pt-BR" altLang="en-US" sz="1000" dirty="0"/>
              <a:t>(botulismo)</a:t>
            </a:r>
          </a:p>
        </p:txBody>
      </p:sp>
      <p:pic>
        <p:nvPicPr>
          <p:cNvPr id="52242" name="Picture 23" descr="spore">
            <a:hlinkClick r:id="rId9"/>
            <a:extLst>
              <a:ext uri="{FF2B5EF4-FFF2-40B4-BE49-F238E27FC236}">
                <a16:creationId xmlns:a16="http://schemas.microsoft.com/office/drawing/2014/main" id="{28D4704B-8C8C-BC47-B37E-268840296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7"/>
          <a:stretch>
            <a:fillRect/>
          </a:stretch>
        </p:blipFill>
        <p:spPr bwMode="auto">
          <a:xfrm>
            <a:off x="8693944" y="4139806"/>
            <a:ext cx="14287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3" name="Rectangle 12">
            <a:extLst>
              <a:ext uri="{FF2B5EF4-FFF2-40B4-BE49-F238E27FC236}">
                <a16:creationId xmlns:a16="http://schemas.microsoft.com/office/drawing/2014/main" id="{69449003-1CA5-B241-B38A-4A133863A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5229" y="4956235"/>
            <a:ext cx="144780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000" i="1" dirty="0"/>
              <a:t>C. perfringens </a:t>
            </a:r>
            <a:r>
              <a:rPr lang="pt-BR" altLang="en-US" sz="1000" dirty="0"/>
              <a:t>(gangrena gasosa, intoxicação alimentar) </a:t>
            </a:r>
            <a:endParaRPr lang="pt-BR" altLang="en-US" sz="1000" i="1" dirty="0"/>
          </a:p>
        </p:txBody>
      </p:sp>
      <p:pic>
        <p:nvPicPr>
          <p:cNvPr id="52244" name="Picture 14" descr="C">
            <a:hlinkClick r:id="rId11"/>
            <a:extLst>
              <a:ext uri="{FF2B5EF4-FFF2-40B4-BE49-F238E27FC236}">
                <a16:creationId xmlns:a16="http://schemas.microsoft.com/office/drawing/2014/main" id="{20E08059-F5B2-794E-8798-BC766303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50525" y="3894535"/>
            <a:ext cx="95885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5" name="Text Box 9">
            <a:extLst>
              <a:ext uri="{FF2B5EF4-FFF2-40B4-BE49-F238E27FC236}">
                <a16:creationId xmlns:a16="http://schemas.microsoft.com/office/drawing/2014/main" id="{51036D56-0E04-D441-BE5D-08186DE32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4937" y="5076032"/>
            <a:ext cx="1438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000" i="1" dirty="0"/>
              <a:t>C. difficile </a:t>
            </a:r>
            <a:r>
              <a:rPr lang="pt-BR" altLang="en-US" sz="1000" dirty="0"/>
              <a:t>(colite pseudomembranosa) </a:t>
            </a:r>
            <a:endParaRPr lang="pt-BR" altLang="en-US" sz="1000" i="1" dirty="0"/>
          </a:p>
        </p:txBody>
      </p:sp>
      <p:sp>
        <p:nvSpPr>
          <p:cNvPr id="52246" name="Rectangle 9">
            <a:extLst>
              <a:ext uri="{FF2B5EF4-FFF2-40B4-BE49-F238E27FC236}">
                <a16:creationId xmlns:a16="http://schemas.microsoft.com/office/drawing/2014/main" id="{C15A344D-7B1F-3F45-BD34-776308BE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067" y="1751010"/>
            <a:ext cx="18049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1000" b="1" dirty="0"/>
              <a:t>(a) </a:t>
            </a:r>
            <a:r>
              <a:rPr lang="pt-BR" altLang="en-US" sz="1000" dirty="0"/>
              <a:t>As bactérias foram submetidas a coloração de esporos, Coloração de </a:t>
            </a:r>
            <a:r>
              <a:rPr lang="pt-BR" altLang="en-US" sz="1000" dirty="0" err="1"/>
              <a:t>Wirtz</a:t>
            </a:r>
            <a:r>
              <a:rPr lang="pt-BR" altLang="en-US" sz="1000" dirty="0"/>
              <a:t> (resultado: </a:t>
            </a:r>
            <a:r>
              <a:rPr lang="pt-BR" altLang="en-US" sz="1000" dirty="0">
                <a:solidFill>
                  <a:srgbClr val="FF0000"/>
                </a:solidFill>
              </a:rPr>
              <a:t>bactérias vermelhas</a:t>
            </a:r>
            <a:r>
              <a:rPr lang="pt-BR" altLang="en-US" sz="1000" dirty="0"/>
              <a:t>, </a:t>
            </a:r>
            <a:r>
              <a:rPr lang="pt-BR" altLang="en-US" sz="1000" dirty="0">
                <a:solidFill>
                  <a:srgbClr val="009051"/>
                </a:solidFill>
              </a:rPr>
              <a:t>esporos verde</a:t>
            </a:r>
            <a:r>
              <a:rPr lang="pt-BR" altLang="en-US" sz="1000" dirty="0"/>
              <a:t>).</a:t>
            </a:r>
          </a:p>
        </p:txBody>
      </p:sp>
      <p:sp>
        <p:nvSpPr>
          <p:cNvPr id="52247" name="Rectangle 42">
            <a:extLst>
              <a:ext uri="{FF2B5EF4-FFF2-40B4-BE49-F238E27FC236}">
                <a16:creationId xmlns:a16="http://schemas.microsoft.com/office/drawing/2014/main" id="{1269E336-7274-9D4D-A171-5C4E153F7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2676" y="2536021"/>
            <a:ext cx="1555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en-US" sz="1000" i="1" dirty="0"/>
              <a:t>Bacillus cereus </a:t>
            </a:r>
          </a:p>
          <a:p>
            <a:pPr algn="ctr"/>
            <a:r>
              <a:rPr lang="pt-BR" altLang="en-US" sz="1000" dirty="0"/>
              <a:t>(Intoxicação alimentar)</a:t>
            </a:r>
            <a:endParaRPr lang="pt-BR" alt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8412267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EB2168C4-2446-244C-9E94-C37858B03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488" y="621071"/>
            <a:ext cx="3178175" cy="401638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>
                <a:solidFill>
                  <a:schemeClr val="bg1"/>
                </a:solidFill>
              </a:rPr>
              <a:t>Grânulos Citoplasmáticos </a:t>
            </a:r>
          </a:p>
        </p:txBody>
      </p:sp>
      <p:pic>
        <p:nvPicPr>
          <p:cNvPr id="53250" name="Picture 6" descr="1092">
            <a:extLst>
              <a:ext uri="{FF2B5EF4-FFF2-40B4-BE49-F238E27FC236}">
                <a16:creationId xmlns:a16="http://schemas.microsoft.com/office/drawing/2014/main" id="{D48F3929-D3D2-1B42-9E81-8EF55EED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3860642"/>
            <a:ext cx="371792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7">
            <a:extLst>
              <a:ext uri="{FF2B5EF4-FFF2-40B4-BE49-F238E27FC236}">
                <a16:creationId xmlns:a16="http://schemas.microsoft.com/office/drawing/2014/main" id="{70553268-ADB0-9C42-9B8B-EDDE8B522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3" y="3866535"/>
            <a:ext cx="1184277" cy="12679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5" name="Text Box 10">
            <a:extLst>
              <a:ext uri="{FF2B5EF4-FFF2-40B4-BE49-F238E27FC236}">
                <a16:creationId xmlns:a16="http://schemas.microsoft.com/office/drawing/2014/main" id="{FCF782CA-252C-E64B-9B96-69DCA71EF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488" y="3173592"/>
            <a:ext cx="2420938" cy="554037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buFontTx/>
              <a:buAutoNum type="alphaUcParenR"/>
              <a:defRPr/>
            </a:pPr>
            <a:r>
              <a:rPr lang="pt-BR" altLang="en-US" sz="1600" dirty="0"/>
              <a:t>Grânulos de </a:t>
            </a:r>
            <a:r>
              <a:rPr lang="pt-BR" altLang="en-US" sz="1600" b="1" dirty="0"/>
              <a:t>fósforo</a:t>
            </a:r>
            <a:r>
              <a:rPr lang="pt-BR" altLang="en-US" sz="1200" dirty="0"/>
              <a:t> </a:t>
            </a:r>
          </a:p>
          <a:p>
            <a:pPr>
              <a:defRPr/>
            </a:pPr>
            <a:r>
              <a:rPr lang="pt-BR" altLang="en-US" sz="1400" b="1" dirty="0"/>
              <a:t>Bactérias magnetotáticas</a:t>
            </a:r>
          </a:p>
        </p:txBody>
      </p:sp>
      <p:sp>
        <p:nvSpPr>
          <p:cNvPr id="53253" name="Text Box 13">
            <a:extLst>
              <a:ext uri="{FF2B5EF4-FFF2-40B4-BE49-F238E27FC236}">
                <a16:creationId xmlns:a16="http://schemas.microsoft.com/office/drawing/2014/main" id="{ECC5A625-DC47-1142-AEA3-AB3E31684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90" y="5873750"/>
            <a:ext cx="2286000" cy="584200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600"/>
              <a:t>B) Grânulos de enxofre </a:t>
            </a:r>
            <a:r>
              <a:rPr lang="pt-BR" altLang="en-US" sz="1600" i="1">
                <a:latin typeface="Arial Black" panose="020B0604020202020204" pitchFamily="34" charset="0"/>
              </a:rPr>
              <a:t>Beggiatoa</a:t>
            </a:r>
            <a:r>
              <a:rPr lang="pt-BR" altLang="en-US" sz="1600"/>
              <a:t>.</a:t>
            </a:r>
          </a:p>
        </p:txBody>
      </p:sp>
      <p:pic>
        <p:nvPicPr>
          <p:cNvPr id="53254" name="Picture 17" descr=" Filaments of Beggiatoa; the golden granules within the tubes are sulfur.Image from Microbial Diversity 1997 (Rolf Schauder).">
            <a:hlinkClick r:id="rId5" tooltip=" Filaments of Beggiatoa; the golden granules within the tubes are sulfur.Image from Microbial Diversity 1997 (Rolf Schauder)."/>
            <a:extLst>
              <a:ext uri="{FF2B5EF4-FFF2-40B4-BE49-F238E27FC236}">
                <a16:creationId xmlns:a16="http://schemas.microsoft.com/office/drawing/2014/main" id="{33D926E6-5054-5148-8DBB-F2738129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5" y="4416425"/>
            <a:ext cx="21605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9" descr="40578a">
            <a:extLst>
              <a:ext uri="{FF2B5EF4-FFF2-40B4-BE49-F238E27FC236}">
                <a16:creationId xmlns:a16="http://schemas.microsoft.com/office/drawing/2014/main" id="{4BA75D50-A16A-2747-86EE-5A57C3074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288354"/>
            <a:ext cx="20320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9966BD-E427-B045-977F-1B4840F415CC}"/>
              </a:ext>
            </a:extLst>
          </p:cNvPr>
          <p:cNvSpPr/>
          <p:nvPr/>
        </p:nvSpPr>
        <p:spPr>
          <a:xfrm>
            <a:off x="240673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3257" name="TextBox 11">
            <a:extLst>
              <a:ext uri="{FF2B5EF4-FFF2-40B4-BE49-F238E27FC236}">
                <a16:creationId xmlns:a16="http://schemas.microsoft.com/office/drawing/2014/main" id="{D8E1C558-791E-F74B-8BE1-F13952C3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205500"/>
            <a:ext cx="3989388" cy="338137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53258" name="Text Box 4">
            <a:extLst>
              <a:ext uri="{FF2B5EF4-FFF2-40B4-BE49-F238E27FC236}">
                <a16:creationId xmlns:a16="http://schemas.microsoft.com/office/drawing/2014/main" id="{A29D231A-3B70-F94C-B390-4548DC5F8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654565"/>
            <a:ext cx="4267200" cy="2277547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600" dirty="0"/>
              <a:t>C) Grânulos de bentonita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[(Ba, </a:t>
            </a:r>
            <a:r>
              <a:rPr lang="pt-BR" altLang="en-US" sz="1400" dirty="0" err="1"/>
              <a:t>Sr</a:t>
            </a:r>
            <a:r>
              <a:rPr lang="pt-BR" altLang="en-US" sz="1400" dirty="0"/>
              <a:t>, Ca)6Mg(CO</a:t>
            </a:r>
            <a:r>
              <a:rPr lang="pt-BR" altLang="en-US" sz="1400" baseline="-25000" dirty="0"/>
              <a:t>3</a:t>
            </a:r>
            <a:r>
              <a:rPr lang="pt-BR" altLang="en-US" sz="1400" dirty="0"/>
              <a:t>)</a:t>
            </a:r>
            <a:r>
              <a:rPr lang="pt-BR" altLang="en-US" sz="1400" baseline="-25000" dirty="0"/>
              <a:t>13</a:t>
            </a:r>
            <a:r>
              <a:rPr lang="pt-BR" altLang="en-US" sz="1400" dirty="0"/>
              <a:t>].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A cianobactéria </a:t>
            </a:r>
            <a:r>
              <a:rPr lang="pt-BR" altLang="en-US" sz="1200" i="1" dirty="0"/>
              <a:t>Gleomargarita</a:t>
            </a:r>
            <a:r>
              <a:rPr lang="pt-BR" altLang="en-US" sz="1200" dirty="0"/>
              <a:t> (célula tem 2 </a:t>
            </a:r>
            <a:r>
              <a:rPr lang="pt-BR" altLang="en-US" sz="1200" dirty="0">
                <a:latin typeface="Symbol" pitchFamily="2" charset="2"/>
              </a:rPr>
              <a:t>m</a:t>
            </a:r>
            <a:r>
              <a:rPr lang="pt-BR" altLang="en-US" sz="1200" dirty="0"/>
              <a:t>m de largura) realiza um processo de biomineralização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um mineral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Carbonatado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que contém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bário, estrôncio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/>
              <a:t>e magnésio.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12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pt-BR" altLang="en-US" sz="800" dirty="0"/>
          </a:p>
        </p:txBody>
      </p:sp>
      <p:pic>
        <p:nvPicPr>
          <p:cNvPr id="53259" name="Imagem 1">
            <a:extLst>
              <a:ext uri="{FF2B5EF4-FFF2-40B4-BE49-F238E27FC236}">
                <a16:creationId xmlns:a16="http://schemas.microsoft.com/office/drawing/2014/main" id="{FD6357B9-A678-4D42-A834-B483AFCDB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9" t="9909" r="7489" b="29182"/>
          <a:stretch>
            <a:fillRect/>
          </a:stretch>
        </p:blipFill>
        <p:spPr bwMode="auto">
          <a:xfrm>
            <a:off x="7769226" y="1759744"/>
            <a:ext cx="22352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0" name="Text Box 4">
            <a:extLst>
              <a:ext uri="{FF2B5EF4-FFF2-40B4-BE49-F238E27FC236}">
                <a16:creationId xmlns:a16="http://schemas.microsoft.com/office/drawing/2014/main" id="{1487D1B5-8F6E-D24B-90ED-BE5BB8691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24" y="5134451"/>
            <a:ext cx="2378075" cy="1508105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600"/>
              <a:t>D) Grânulos de </a:t>
            </a:r>
            <a:r>
              <a:rPr lang="pt-BR" altLang="en-US" sz="1600" b="1"/>
              <a:t>Polihidroxibutirato</a:t>
            </a:r>
            <a:r>
              <a:rPr lang="pt-BR" altLang="en-US" sz="1600"/>
              <a:t> acumulados por </a:t>
            </a:r>
            <a:r>
              <a:rPr lang="pt-BR" altLang="en-US" sz="1600" i="1"/>
              <a:t>Ralstonia eutropha </a:t>
            </a:r>
            <a:r>
              <a:rPr lang="pt-BR" altLang="en-US" sz="1400"/>
              <a:t>(Biopolímero biodegradável </a:t>
            </a:r>
            <a:r>
              <a:rPr lang="pt-BR" altLang="en-US" sz="1400">
                <a:sym typeface="Wingdings" pitchFamily="2" charset="2"/>
              </a:rPr>
              <a:t></a:t>
            </a:r>
            <a:r>
              <a:rPr lang="pt-BR" altLang="en-US" sz="1400"/>
              <a:t> plástico)</a:t>
            </a:r>
          </a:p>
        </p:txBody>
      </p:sp>
    </p:spTree>
    <p:extLst>
      <p:ext uri="{BB962C8B-B14F-4D97-AF65-F5344CB8AC3E}">
        <p14:creationId xmlns:p14="http://schemas.microsoft.com/office/powerpoint/2010/main" val="3193964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6" descr="capsule">
            <a:extLst>
              <a:ext uri="{FF2B5EF4-FFF2-40B4-BE49-F238E27FC236}">
                <a16:creationId xmlns:a16="http://schemas.microsoft.com/office/drawing/2014/main" id="{AA3D2090-83EB-2A4F-AB90-BC26A63B0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" y="2049463"/>
            <a:ext cx="28797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8" descr="5312">
            <a:extLst>
              <a:ext uri="{FF2B5EF4-FFF2-40B4-BE49-F238E27FC236}">
                <a16:creationId xmlns:a16="http://schemas.microsoft.com/office/drawing/2014/main" id="{43C2010F-E1FD-EA49-8D48-C51A9132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263" y="3498850"/>
            <a:ext cx="11811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0" descr="mucothum">
            <a:extLst>
              <a:ext uri="{FF2B5EF4-FFF2-40B4-BE49-F238E27FC236}">
                <a16:creationId xmlns:a16="http://schemas.microsoft.com/office/drawing/2014/main" id="{3A8F785A-911A-864D-928B-381E1C4CB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995487"/>
            <a:ext cx="172720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3" descr="Xanthan Gum 4741">
            <a:extLst>
              <a:ext uri="{FF2B5EF4-FFF2-40B4-BE49-F238E27FC236}">
                <a16:creationId xmlns:a16="http://schemas.microsoft.com/office/drawing/2014/main" id="{374F2F75-E614-054E-B69E-DC292AFC8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3478213"/>
            <a:ext cx="14001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11">
            <a:extLst>
              <a:ext uri="{FF2B5EF4-FFF2-40B4-BE49-F238E27FC236}">
                <a16:creationId xmlns:a16="http://schemas.microsoft.com/office/drawing/2014/main" id="{A5B9454C-4AD6-9F45-9567-28C03A198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1950" y="5564187"/>
            <a:ext cx="3984625" cy="461963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b="1"/>
              <a:t>Obs: Veja ”The Microbial World:</a:t>
            </a:r>
            <a:br>
              <a:rPr lang="pt-BR" altLang="en-US" sz="1200" b="1"/>
            </a:br>
            <a:r>
              <a:rPr lang="pt-BR" altLang="en-US" sz="1200" b="1"/>
              <a:t>Exopolysaccharides and their commercial roles”</a:t>
            </a:r>
            <a:r>
              <a:rPr lang="pt-BR" altLang="en-US" sz="1200"/>
              <a:t> </a:t>
            </a:r>
          </a:p>
        </p:txBody>
      </p:sp>
      <p:sp>
        <p:nvSpPr>
          <p:cNvPr id="54278" name="Rectangle 14">
            <a:extLst>
              <a:ext uri="{FF2B5EF4-FFF2-40B4-BE49-F238E27FC236}">
                <a16:creationId xmlns:a16="http://schemas.microsoft.com/office/drawing/2014/main" id="{A3966105-33E6-8447-9848-FA90B29CB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4413" y="2000648"/>
            <a:ext cx="2520950" cy="922337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200" b="1"/>
              <a:t>Goma Xantânica </a:t>
            </a:r>
            <a:r>
              <a:rPr lang="pt-BR" altLang="en-US" sz="1200"/>
              <a:t>e feita com substancias poliméricas extracelulares da bactéria </a:t>
            </a:r>
            <a:r>
              <a:rPr lang="pt-BR" altLang="en-US" sz="1200" b="1" i="1"/>
              <a:t>Xanthomonas campestris</a:t>
            </a:r>
            <a:r>
              <a:rPr lang="pt-BR" altLang="en-US" sz="1800" b="1"/>
              <a:t> </a:t>
            </a:r>
          </a:p>
        </p:txBody>
      </p:sp>
      <p:sp>
        <p:nvSpPr>
          <p:cNvPr id="54279" name="Text Box 4">
            <a:extLst>
              <a:ext uri="{FF2B5EF4-FFF2-40B4-BE49-F238E27FC236}">
                <a16:creationId xmlns:a16="http://schemas.microsoft.com/office/drawing/2014/main" id="{197265B0-C8DC-7A41-8D92-B41914033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1293813"/>
            <a:ext cx="4464050" cy="692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/>
              <a:t>2. Camada Mucosa, Camada </a:t>
            </a:r>
            <a:r>
              <a:rPr lang="pt-BR" altLang="en-US" sz="1800" dirty="0" err="1"/>
              <a:t>S</a:t>
            </a:r>
            <a:r>
              <a:rPr lang="pt-BR" altLang="en-US" sz="1800" dirty="0"/>
              <a:t>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Substâncias poliméricas extracelulares (</a:t>
            </a:r>
            <a:r>
              <a:rPr lang="pt-BR" altLang="en-US" sz="1400" dirty="0" err="1"/>
              <a:t>SPE</a:t>
            </a:r>
            <a:r>
              <a:rPr lang="pt-BR" altLang="en-US" sz="1400" dirty="0"/>
              <a:t>)</a:t>
            </a:r>
          </a:p>
        </p:txBody>
      </p:sp>
      <p:sp>
        <p:nvSpPr>
          <p:cNvPr id="14" name="Text Box 4">
            <a:extLst>
              <a:ext uri="{FF2B5EF4-FFF2-40B4-BE49-F238E27FC236}">
                <a16:creationId xmlns:a16="http://schemas.microsoft.com/office/drawing/2014/main" id="{18EC2255-FEEE-4F42-AD4B-15944321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1176338"/>
            <a:ext cx="2879725" cy="908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Tx/>
              <a:buAutoNum type="arabicPeriod"/>
              <a:defRPr/>
            </a:pPr>
            <a:r>
              <a:rPr lang="pt-BR" altLang="en-US" dirty="0"/>
              <a:t>Cápsula: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altLang="en-US" sz="1400" dirty="0"/>
              <a:t>Estrutura morfologicamente definida</a:t>
            </a:r>
          </a:p>
        </p:txBody>
      </p:sp>
      <p:sp>
        <p:nvSpPr>
          <p:cNvPr id="54281" name="Rectangle 2">
            <a:extLst>
              <a:ext uri="{FF2B5EF4-FFF2-40B4-BE49-F238E27FC236}">
                <a16:creationId xmlns:a16="http://schemas.microsoft.com/office/drawing/2014/main" id="{8E2ADA9D-270B-A045-805F-26B455C4A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638175"/>
            <a:ext cx="5027612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Substâncias Poliméricas Extracelulares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E3EEF7-49C5-5D4C-9559-44EDFF7CF10D}"/>
              </a:ext>
            </a:extLst>
          </p:cNvPr>
          <p:cNvSpPr/>
          <p:nvPr/>
        </p:nvSpPr>
        <p:spPr>
          <a:xfrm>
            <a:off x="363539" y="9526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pic>
        <p:nvPicPr>
          <p:cNvPr id="54284" name="Imagem 1">
            <a:extLst>
              <a:ext uri="{FF2B5EF4-FFF2-40B4-BE49-F238E27FC236}">
                <a16:creationId xmlns:a16="http://schemas.microsoft.com/office/drawing/2014/main" id="{DEED8CDA-B8E9-B048-B1F4-762D55976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t="60533" r="8057" b="4492"/>
          <a:stretch>
            <a:fillRect/>
          </a:stretch>
        </p:blipFill>
        <p:spPr bwMode="auto">
          <a:xfrm>
            <a:off x="3529013" y="3629819"/>
            <a:ext cx="23764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5" name="TextBox 16">
            <a:extLst>
              <a:ext uri="{FF2B5EF4-FFF2-40B4-BE49-F238E27FC236}">
                <a16:creationId xmlns:a16="http://schemas.microsoft.com/office/drawing/2014/main" id="{E69A86F0-C345-F14D-8014-C87C1FC92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563" y="5535612"/>
            <a:ext cx="2420938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000" dirty="0"/>
              <a:t>Microscopia eletrônica de transmissão de uma célula de </a:t>
            </a:r>
            <a:r>
              <a:rPr lang="pt-BR" altLang="en-US" sz="1000" i="1" dirty="0"/>
              <a:t>Rhizobium</a:t>
            </a:r>
            <a:r>
              <a:rPr lang="pt-BR" altLang="en-US" sz="1000" dirty="0"/>
              <a:t> (célula tem 0,7 </a:t>
            </a:r>
            <a:r>
              <a:rPr lang="pt-BR" altLang="en-US" sz="1000" dirty="0">
                <a:latin typeface="Symbol" pitchFamily="2" charset="2"/>
              </a:rPr>
              <a:t>m</a:t>
            </a:r>
            <a:r>
              <a:rPr lang="pt-BR" altLang="en-US" sz="1000" dirty="0"/>
              <a:t>m de largura). </a:t>
            </a:r>
            <a:r>
              <a:rPr lang="pt-BR" altLang="en-US" sz="900" dirty="0"/>
              <a:t>(Fonte: Microbiologia de </a:t>
            </a:r>
            <a:r>
              <a:rPr lang="pt-BR" altLang="en-US" sz="900" dirty="0" err="1">
                <a:solidFill>
                  <a:srgbClr val="FF0000"/>
                </a:solidFill>
              </a:rPr>
              <a:t>Brock</a:t>
            </a:r>
            <a:r>
              <a:rPr lang="pt-BR" altLang="en-US" sz="900" dirty="0">
                <a:solidFill>
                  <a:srgbClr val="FF0000"/>
                </a:solidFill>
              </a:rPr>
              <a:t> Fig. 2.32</a:t>
            </a:r>
            <a:r>
              <a:rPr lang="pt-BR" altLang="en-US" sz="900" dirty="0"/>
              <a:t>)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87A96417-A178-304E-8FBE-46702FD72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9" y="259515"/>
            <a:ext cx="3989387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74269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8855DD-99B6-214B-B1F0-9B20B6E273E4}"/>
              </a:ext>
            </a:extLst>
          </p:cNvPr>
          <p:cNvSpPr/>
          <p:nvPr/>
        </p:nvSpPr>
        <p:spPr>
          <a:xfrm>
            <a:off x="158750" y="35009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55298" name="TextBox 4">
            <a:extLst>
              <a:ext uri="{FF2B5EF4-FFF2-40B4-BE49-F238E27FC236}">
                <a16:creationId xmlns:a16="http://schemas.microsoft.com/office/drawing/2014/main" id="{9BCD6FC8-19F2-BE40-9EE1-CD7D47B6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56382"/>
            <a:ext cx="3989388" cy="338138"/>
          </a:xfrm>
          <a:prstGeom prst="rect">
            <a:avLst/>
          </a:prstGeom>
          <a:solidFill>
            <a:srgbClr val="DC21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>
                <a:solidFill>
                  <a:schemeClr val="bg1"/>
                </a:solidFill>
              </a:rPr>
              <a:t>Demais estruturas bacterianas </a:t>
            </a:r>
            <a:r>
              <a:rPr lang="pt-BR" altLang="en-US" sz="1600" b="1"/>
              <a:t>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6A25B-B798-6B4A-94D2-2CB226F1C16F}"/>
              </a:ext>
            </a:extLst>
          </p:cNvPr>
          <p:cNvSpPr/>
          <p:nvPr/>
        </p:nvSpPr>
        <p:spPr>
          <a:xfrm>
            <a:off x="1395413" y="3824289"/>
            <a:ext cx="4589463" cy="283210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O </a:t>
            </a:r>
            <a:r>
              <a:rPr lang="pt-BR" sz="1200" b="1" dirty="0">
                <a:latin typeface="Helvetica" pitchFamily="2" charset="0"/>
              </a:rPr>
              <a:t>glicocálice</a:t>
            </a:r>
            <a:r>
              <a:rPr lang="pt-BR" sz="1200" dirty="0">
                <a:latin typeface="Helvetica" pitchFamily="2" charset="0"/>
              </a:rPr>
              <a:t> consiste em um revestimento polissacarídico secretado por muitas bactérias; e, é um importante componente dos </a:t>
            </a:r>
            <a:r>
              <a:rPr lang="pt-BR" sz="1200" b="1" dirty="0">
                <a:latin typeface="Helvetica" pitchFamily="2" charset="0"/>
              </a:rPr>
              <a:t>biofilmes</a:t>
            </a:r>
            <a:r>
              <a:rPr lang="pt-BR" sz="1200" dirty="0">
                <a:latin typeface="Helvetica" pitchFamily="2" charset="0"/>
              </a:rPr>
              <a:t>. Ele reveste as superfícies bacterianas e possibilita uma </a:t>
            </a:r>
            <a:r>
              <a:rPr lang="pt-BR" sz="1200" b="1" dirty="0">
                <a:latin typeface="Helvetica" pitchFamily="2" charset="0"/>
              </a:rPr>
              <a:t>firme aderência</a:t>
            </a:r>
            <a:r>
              <a:rPr lang="pt-BR" sz="1200" dirty="0">
                <a:latin typeface="Helvetica" pitchFamily="2" charset="0"/>
              </a:rPr>
              <a:t> às estruturas variadas, como: pele, válvulas cardíacas e cateteres. </a:t>
            </a:r>
          </a:p>
          <a:p>
            <a:pPr algn="just">
              <a:defRPr/>
            </a:pPr>
            <a:endParaRPr lang="pt-BR" sz="1200" dirty="0">
              <a:latin typeface="Helvetica" pitchFamily="2" charset="0"/>
            </a:endParaRPr>
          </a:p>
          <a:p>
            <a:pPr algn="just">
              <a:spcAft>
                <a:spcPts val="400"/>
              </a:spcAft>
              <a:defRPr/>
            </a:pPr>
            <a:r>
              <a:rPr lang="pt-BR" sz="1200" dirty="0">
                <a:latin typeface="Helvetica" pitchFamily="2" charset="0"/>
              </a:rPr>
              <a:t>Exemplos da </a:t>
            </a:r>
            <a:r>
              <a:rPr lang="pt-BR" sz="1200" b="1" dirty="0">
                <a:latin typeface="Helvetica" pitchFamily="2" charset="0"/>
              </a:rPr>
              <a:t>importância clínica do biofilme bacteriano:</a:t>
            </a:r>
            <a:endParaRPr lang="pt-BR" sz="1200" dirty="0">
              <a:latin typeface="Helvetica" pitchFamily="2" charset="0"/>
            </a:endParaRPr>
          </a:p>
          <a:p>
            <a:pPr marL="285750" indent="-285750" algn="just">
              <a:spcAft>
                <a:spcPts val="400"/>
              </a:spcAft>
              <a:buFontTx/>
              <a:buChar char="-"/>
              <a:defRPr/>
            </a:pPr>
            <a:r>
              <a:rPr lang="pt-BR" sz="1200" b="1" i="1" dirty="0">
                <a:solidFill>
                  <a:srgbClr val="FF0000"/>
                </a:solidFill>
                <a:latin typeface="Helvetica" pitchFamily="2" charset="0"/>
              </a:rPr>
              <a:t>Pseudomonas aeruginosa </a:t>
            </a:r>
            <a:r>
              <a:rPr lang="pt-BR" sz="1200" dirty="0">
                <a:latin typeface="Helvetica" pitchFamily="2" charset="0"/>
              </a:rPr>
              <a:t>causar infecções do trato respiratório em pacientes com fibrose cística; </a:t>
            </a:r>
          </a:p>
          <a:p>
            <a:pPr marL="285750" indent="-285750" algn="just">
              <a:spcAft>
                <a:spcPts val="400"/>
              </a:spcAft>
              <a:buFontTx/>
              <a:buChar char="-"/>
              <a:defRPr/>
            </a:pPr>
            <a:r>
              <a:rPr lang="pt-BR" sz="1200" b="1" i="1" dirty="0">
                <a:solidFill>
                  <a:srgbClr val="0B0080"/>
                </a:solidFill>
                <a:latin typeface="Helvetica" pitchFamily="2" charset="0"/>
              </a:rPr>
              <a:t>Staphylococcus epidermidis</a:t>
            </a:r>
            <a:r>
              <a:rPr lang="pt-BR" sz="1200" b="1" i="1" dirty="0">
                <a:latin typeface="Helvetica" pitchFamily="2" charset="0"/>
              </a:rPr>
              <a:t> </a:t>
            </a:r>
            <a:r>
              <a:rPr lang="pt-BR" sz="1200" dirty="0">
                <a:latin typeface="Helvetica" pitchFamily="2" charset="0"/>
              </a:rPr>
              <a:t>e </a:t>
            </a:r>
            <a:r>
              <a:rPr lang="pt-BR" sz="1200" b="1" i="1" dirty="0">
                <a:solidFill>
                  <a:srgbClr val="0B0080"/>
                </a:solidFill>
                <a:latin typeface="Helvetica" pitchFamily="2" charset="0"/>
              </a:rPr>
              <a:t>Streptococcus viridans</a:t>
            </a:r>
            <a:r>
              <a:rPr lang="pt-BR" sz="1200" b="1" dirty="0">
                <a:latin typeface="Helvetica" pitchFamily="2" charset="0"/>
              </a:rPr>
              <a:t> </a:t>
            </a:r>
            <a:r>
              <a:rPr lang="pt-BR" sz="1200" dirty="0">
                <a:latin typeface="Helvetica" pitchFamily="2" charset="0"/>
              </a:rPr>
              <a:t>causar endocardites. </a:t>
            </a:r>
          </a:p>
          <a:p>
            <a:pPr marL="285750" indent="-285750" algn="just">
              <a:buFontTx/>
              <a:buChar char="-"/>
              <a:defRPr/>
            </a:pPr>
            <a:r>
              <a:rPr lang="pt-BR" sz="1200" b="1" i="1" dirty="0">
                <a:solidFill>
                  <a:srgbClr val="0B0080"/>
                </a:solidFill>
                <a:latin typeface="Helvetica" pitchFamily="2" charset="0"/>
              </a:rPr>
              <a:t>Streptococcus mutans</a:t>
            </a:r>
            <a:r>
              <a:rPr lang="pt-BR" sz="1200" dirty="0">
                <a:latin typeface="Helvetica" pitchFamily="2" charset="0"/>
              </a:rPr>
              <a:t>, mediar a adesão à̀ superfície dos dentes, fator importante na formação da placa dental precursora da formação da cárie dental.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4C7B7-B0B7-0D41-9799-F1FE62028F4E}"/>
              </a:ext>
            </a:extLst>
          </p:cNvPr>
          <p:cNvSpPr/>
          <p:nvPr/>
        </p:nvSpPr>
        <p:spPr>
          <a:xfrm>
            <a:off x="1395413" y="1238253"/>
            <a:ext cx="4589463" cy="2492375"/>
          </a:xfrm>
          <a:prstGeom prst="rect">
            <a:avLst/>
          </a:prstGeom>
          <a:solidFill>
            <a:srgbClr val="F9FFBE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>
              <a:defRPr/>
            </a:pPr>
            <a:endParaRPr lang="pt-BR" sz="1200" dirty="0"/>
          </a:p>
          <a:p>
            <a:pPr algn="just">
              <a:defRPr/>
            </a:pPr>
            <a:r>
              <a:rPr lang="pt-BR" sz="1200" dirty="0"/>
              <a:t>Diagrama de estruturas poliméricas extracelulares bacterianas: </a:t>
            </a:r>
          </a:p>
          <a:p>
            <a:pPr algn="just">
              <a:defRPr/>
            </a:pPr>
            <a:r>
              <a:rPr lang="pt-BR" sz="1200" b="1" dirty="0"/>
              <a:t>1</a:t>
            </a:r>
            <a:r>
              <a:rPr lang="pt-BR" sz="1200" dirty="0"/>
              <a:t>- cápsula, </a:t>
            </a:r>
          </a:p>
          <a:p>
            <a:pPr algn="just">
              <a:defRPr/>
            </a:pPr>
            <a:r>
              <a:rPr lang="pt-BR" sz="1200" b="1" dirty="0"/>
              <a:t>2</a:t>
            </a:r>
            <a:r>
              <a:rPr lang="pt-BR" sz="1200" dirty="0"/>
              <a:t>- camada mucosa ou glicocálice, </a:t>
            </a:r>
          </a:p>
          <a:p>
            <a:pPr algn="just">
              <a:defRPr/>
            </a:pPr>
            <a:r>
              <a:rPr lang="pt-BR" sz="1200" b="1" dirty="0"/>
              <a:t>3</a:t>
            </a:r>
            <a:r>
              <a:rPr lang="pt-BR" sz="1200" dirty="0"/>
              <a:t>- biopelícula que resulta na formação de </a:t>
            </a:r>
            <a:r>
              <a:rPr lang="pt-BR" sz="1200" b="1" dirty="0"/>
              <a:t>biofilme</a:t>
            </a:r>
            <a:r>
              <a:rPr lang="pt-BR" sz="1200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E3D21C-51D7-DA4E-8994-3567F8CFF601}"/>
              </a:ext>
            </a:extLst>
          </p:cNvPr>
          <p:cNvSpPr/>
          <p:nvPr/>
        </p:nvSpPr>
        <p:spPr>
          <a:xfrm>
            <a:off x="6923088" y="2393952"/>
            <a:ext cx="4202112" cy="4262437"/>
          </a:xfrm>
          <a:prstGeom prst="rect">
            <a:avLst/>
          </a:prstGeom>
          <a:solidFill>
            <a:srgbClr val="F9FFC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A </a:t>
            </a:r>
            <a:r>
              <a:rPr lang="pt-BR" sz="1400" b="1" dirty="0">
                <a:solidFill>
                  <a:srgbClr val="202122"/>
                </a:solidFill>
                <a:latin typeface="Helvetica" pitchFamily="2" charset="0"/>
              </a:rPr>
              <a:t>cápsula bacteriana 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é mais comumente encontrada em  bactérias Gram-negativas, como:</a:t>
            </a:r>
          </a:p>
          <a:p>
            <a:pPr>
              <a:defRPr/>
            </a:pPr>
            <a:endParaRPr lang="pt-BR" sz="5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 </a:t>
            </a: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Escherichia coli</a:t>
            </a:r>
            <a:r>
              <a:rPr lang="pt-BR" sz="1400" dirty="0">
                <a:solidFill>
                  <a:srgbClr val="FF0000"/>
                </a:solidFill>
                <a:latin typeface="Helvetica" pitchFamily="2" charset="0"/>
              </a:rPr>
              <a:t> </a:t>
            </a:r>
            <a:r>
              <a:rPr lang="pt-BR" sz="1400" dirty="0">
                <a:latin typeface="Helvetica" pitchFamily="2" charset="0"/>
              </a:rPr>
              <a:t>(somente em algumas cepas)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Neisseria meningitidis</a:t>
            </a:r>
            <a:endParaRPr lang="pt-BR" sz="1400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Klebsiella pneumoniae</a:t>
            </a:r>
            <a:endParaRPr lang="pt-BR" sz="1400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Haemophilus influenzae</a:t>
            </a:r>
            <a:endParaRPr lang="pt-BR" sz="1400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Pseudomonas aeruginosa</a:t>
            </a:r>
            <a:endParaRPr lang="pt-BR" sz="1400" dirty="0">
              <a:solidFill>
                <a:srgbClr val="FF0000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FF0000"/>
                </a:solidFill>
                <a:latin typeface="Helvetica" pitchFamily="2" charset="0"/>
              </a:rPr>
              <a:t> Salmonella</a:t>
            </a:r>
            <a:r>
              <a:rPr lang="pt-BR" sz="1400" dirty="0">
                <a:solidFill>
                  <a:srgbClr val="FF0000"/>
                </a:solidFill>
                <a:latin typeface="Helvetica" pitchFamily="2" charset="0"/>
              </a:rPr>
              <a:t> </a:t>
            </a:r>
          </a:p>
          <a:p>
            <a:pPr>
              <a:defRPr/>
            </a:pP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defRPr/>
            </a:pP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defRPr/>
            </a:pP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defRPr/>
            </a:pP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A </a:t>
            </a:r>
            <a:r>
              <a:rPr lang="pt-BR" sz="1400" b="1" dirty="0">
                <a:solidFill>
                  <a:srgbClr val="202122"/>
                </a:solidFill>
                <a:latin typeface="Helvetica" pitchFamily="2" charset="0"/>
              </a:rPr>
              <a:t>cápsula bacteriana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 também está presente em algumas bactérias Gram-positivas, como:</a:t>
            </a:r>
          </a:p>
          <a:p>
            <a:pPr>
              <a:defRPr/>
            </a:pPr>
            <a:endParaRPr lang="pt-BR" sz="5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 Bacillus megaterium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202122"/>
                </a:solidFill>
                <a:latin typeface="Helvetica" pitchFamily="2" charset="0"/>
              </a:rPr>
              <a:t> </a:t>
            </a: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Streptococcus pyogenes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 Streptococcus pneumoniae</a:t>
            </a: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 Streptococcus agalactiae</a:t>
            </a:r>
            <a:r>
              <a:rPr lang="pt-BR" sz="1400" dirty="0">
                <a:solidFill>
                  <a:srgbClr val="202122"/>
                </a:solidFill>
                <a:latin typeface="Helvetica" pitchFamily="2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pt-BR" sz="1400" i="1" dirty="0">
                <a:solidFill>
                  <a:srgbClr val="202122"/>
                </a:solidFill>
                <a:latin typeface="Helvetica" pitchFamily="2" charset="0"/>
              </a:rPr>
              <a:t> </a:t>
            </a:r>
            <a:r>
              <a:rPr lang="pt-BR" sz="1400" i="1" dirty="0">
                <a:solidFill>
                  <a:srgbClr val="0B0080"/>
                </a:solidFill>
                <a:latin typeface="Helvetica" pitchFamily="2" charset="0"/>
              </a:rPr>
              <a:t>Staphylococcus epidermidis</a:t>
            </a:r>
            <a:endParaRPr lang="pt-BR" sz="1400" dirty="0">
              <a:solidFill>
                <a:srgbClr val="202122"/>
              </a:solidFill>
              <a:latin typeface="Helvetica" pitchFamily="2" charset="0"/>
            </a:endParaRPr>
          </a:p>
        </p:txBody>
      </p:sp>
      <p:pic>
        <p:nvPicPr>
          <p:cNvPr id="55302" name="Picture 10">
            <a:extLst>
              <a:ext uri="{FF2B5EF4-FFF2-40B4-BE49-F238E27FC236}">
                <a16:creationId xmlns:a16="http://schemas.microsoft.com/office/drawing/2014/main" id="{93DAB647-A8AA-A54B-9A4F-B81EC8059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344614"/>
            <a:ext cx="4421187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2">
            <a:extLst>
              <a:ext uri="{FF2B5EF4-FFF2-40B4-BE49-F238E27FC236}">
                <a16:creationId xmlns:a16="http://schemas.microsoft.com/office/drawing/2014/main" id="{B6CE2665-D4D0-A741-9602-731D9F9F4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6" y="666753"/>
            <a:ext cx="7688263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1">
                <a:solidFill>
                  <a:schemeClr val="bg1"/>
                </a:solidFill>
              </a:rPr>
              <a:t>Substâncias Poliméricas Extracelulares – Biofilme bacteriano</a:t>
            </a:r>
          </a:p>
        </p:txBody>
      </p:sp>
    </p:spTree>
    <p:extLst>
      <p:ext uri="{BB962C8B-B14F-4D97-AF65-F5344CB8AC3E}">
        <p14:creationId xmlns:p14="http://schemas.microsoft.com/office/powerpoint/2010/main" val="8055458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Box 15">
            <a:extLst>
              <a:ext uri="{FF2B5EF4-FFF2-40B4-BE49-F238E27FC236}">
                <a16:creationId xmlns:a16="http://schemas.microsoft.com/office/drawing/2014/main" id="{4934AED1-75EB-2245-9445-1B657725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404" y="1209512"/>
            <a:ext cx="4554324" cy="4985980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pt-BR" altLang="en-US" sz="800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9. A visualização de bactérias ao </a:t>
            </a:r>
            <a:r>
              <a:rPr lang="pt-BR" altLang="en-US" sz="1400" dirty="0" err="1"/>
              <a:t>M.O</a:t>
            </a:r>
            <a:r>
              <a:rPr lang="pt-BR" altLang="en-US" sz="1400" dirty="0"/>
              <a:t>. é muito importante logo nas etapas iniciais quando se deseja fazer um diagnóstico de uma infecção bacteriana. Além da “Coloração e Gram” que é muito empregada, há outra técnica de coloração  bacterina é bastante empregada? Em que caso é usada?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endParaRPr lang="pt-BR" altLang="en-US" sz="1400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10. Flagelo e Pili são estruturas celulares bacterianas que desempenham funções equivalentes?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11. As bactérias são capazes de armazenar material de reserva de carbono e de energia? Comente.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12. Esporos são estruturas presentes em todas as bactérias? Comente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13. DNA cromossomal e plasmidial são estruturas presentes em todas as células?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14. Esta correta a afirmação: ”Cápsulas são estrutura poliméricas extracelulares rígidas, e camada mucosa são também são camadas extracelulares somente que neste ultimo caso são menos rígidas e definidas”? Comente.</a:t>
            </a:r>
          </a:p>
        </p:txBody>
      </p:sp>
      <p:sp>
        <p:nvSpPr>
          <p:cNvPr id="55300" name="Text Box 4">
            <a:extLst>
              <a:ext uri="{FF2B5EF4-FFF2-40B4-BE49-F238E27FC236}">
                <a16:creationId xmlns:a16="http://schemas.microsoft.com/office/drawing/2014/main" id="{DF59D125-0C3B-7C45-B238-7CAB8039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06" y="4864903"/>
            <a:ext cx="2367867" cy="16004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FF0000"/>
                </a:solidFill>
              </a:rPr>
              <a:t>Agradeço por sua atenção!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FF0000"/>
                </a:solidFill>
              </a:rPr>
              <a:t>Espero que aproveitem !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>
                <a:solidFill>
                  <a:srgbClr val="7030A0"/>
                </a:solidFill>
              </a:rPr>
              <a:t>Elisabete Vicente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 err="1">
                <a:solidFill>
                  <a:srgbClr val="7030A0"/>
                </a:solidFill>
              </a:rPr>
              <a:t>ICB</a:t>
            </a:r>
            <a:r>
              <a:rPr lang="pt-BR" altLang="en-US" sz="1400" i="1" dirty="0">
                <a:solidFill>
                  <a:srgbClr val="7030A0"/>
                </a:solidFill>
              </a:rPr>
              <a:t>/USP_2020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i="1" dirty="0" err="1">
                <a:solidFill>
                  <a:srgbClr val="7030A0"/>
                </a:solidFill>
              </a:rPr>
              <a:t>bevicent@usp.br</a:t>
            </a:r>
            <a:endParaRPr lang="pt-BR" altLang="en-US" sz="1400" i="1" dirty="0">
              <a:solidFill>
                <a:srgbClr val="7030A0"/>
              </a:solidFill>
            </a:endParaRPr>
          </a:p>
        </p:txBody>
      </p:sp>
      <p:sp>
        <p:nvSpPr>
          <p:cNvPr id="55301" name="TextBox 17">
            <a:extLst>
              <a:ext uri="{FF2B5EF4-FFF2-40B4-BE49-F238E27FC236}">
                <a16:creationId xmlns:a16="http://schemas.microsoft.com/office/drawing/2014/main" id="{FD05A274-DB67-594F-895A-2B30CAB35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624" y="558617"/>
            <a:ext cx="7611629" cy="46196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24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24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" name="Picture 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C316EB24-1F64-EF46-ABF9-634C4E4C5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2" y="2540101"/>
            <a:ext cx="2324802" cy="2324802"/>
          </a:xfrm>
          <a:prstGeom prst="rect">
            <a:avLst/>
          </a:prstGeom>
        </p:spPr>
      </p:pic>
      <p:pic>
        <p:nvPicPr>
          <p:cNvPr id="9" name="page1image19835664.jpg" descr="page1image19835664.jpg">
            <a:extLst>
              <a:ext uri="{FF2B5EF4-FFF2-40B4-BE49-F238E27FC236}">
                <a16:creationId xmlns:a16="http://schemas.microsoft.com/office/drawing/2014/main" id="{46C03732-B272-FD46-B249-FB7D9EF7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82" y="101696"/>
            <a:ext cx="2390092" cy="16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Instituto de Ciências Biomédicas USP">
            <a:extLst>
              <a:ext uri="{FF2B5EF4-FFF2-40B4-BE49-F238E27FC236}">
                <a16:creationId xmlns:a16="http://schemas.microsoft.com/office/drawing/2014/main" id="{9F4A443B-C326-CF45-9591-7AA73C97D156}"/>
              </a:ext>
            </a:extLst>
          </p:cNvPr>
          <p:cNvSpPr txBox="1">
            <a:spLocks/>
          </p:cNvSpPr>
          <p:nvPr/>
        </p:nvSpPr>
        <p:spPr>
          <a:xfrm>
            <a:off x="130982" y="2053045"/>
            <a:ext cx="1843088" cy="276225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28625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600" b="1" dirty="0"/>
              <a:t>Instituto de Ciências Biomédicas USP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49566B-6E77-0849-B206-93D02B95F020}"/>
              </a:ext>
            </a:extLst>
          </p:cNvPr>
          <p:cNvSpPr/>
          <p:nvPr/>
        </p:nvSpPr>
        <p:spPr>
          <a:xfrm>
            <a:off x="3051889" y="26056"/>
            <a:ext cx="1770036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</a:p>
          <a:p>
            <a:pPr algn="ctr">
              <a:defRPr/>
            </a:pP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 </a:t>
            </a:r>
            <a:r>
              <a:rPr lang="pt-BR" sz="1400" b="1" dirty="0" err="1">
                <a:solidFill>
                  <a:srgbClr val="0432FF"/>
                </a:solidFill>
                <a:sym typeface="Wingdings" pitchFamily="2" charset="2"/>
              </a:rPr>
              <a:t>ICB</a:t>
            </a:r>
            <a:r>
              <a:rPr lang="pt-BR" sz="1400" b="1" dirty="0">
                <a:solidFill>
                  <a:srgbClr val="0432FF"/>
                </a:solidFill>
                <a:sym typeface="Wingdings" pitchFamily="2" charset="2"/>
              </a:rPr>
              <a:t>/USP</a:t>
            </a:r>
            <a:endParaRPr lang="pt-BR" sz="1400" b="1" dirty="0"/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3CC93960-E88B-D945-95BA-EC1E619C1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5862" y="1349120"/>
            <a:ext cx="4652847" cy="5093702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 dirty="0"/>
              <a:t>5. Questões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800" b="1" dirty="0"/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200" b="1" dirty="0"/>
              <a:t>1. </a:t>
            </a:r>
            <a:r>
              <a:rPr lang="pt-BR" altLang="en-US" sz="1400" dirty="0"/>
              <a:t>Por que é importante o conhecimento da morfologia e da estrutura da célula bacteriana 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b="1" dirty="0"/>
              <a:t>2</a:t>
            </a:r>
            <a:r>
              <a:rPr lang="pt-BR" altLang="en-US" sz="1400" dirty="0"/>
              <a:t>. Qual é a estrutura celular que permite a diferenciação das bactérias em dois grandes grupos?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b="1" dirty="0"/>
              <a:t>3</a:t>
            </a:r>
            <a:r>
              <a:rPr lang="pt-BR" altLang="en-US" sz="1400" dirty="0"/>
              <a:t>. Existe uma metodologia simples que permite a rápida diferenciação de grande parte das bactérias patogênicas?  Comente.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4. Quais são as características que diferenciam as bactérias Gram-negativas das Gram-positivas?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5. O que significa LPS e em tipo de bactérias é encontrado?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6. O ácido teicóico e o ácido lipoteicóico podem são encontrados em que tipo de bactéria?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7. O espaço periplasmático está presente em que tipo de bactérias?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pt-BR" altLang="en-US" sz="1400" dirty="0"/>
              <a:t>8. Está correta a afirmação de que todas as bactérias podem ser visualizadas ao microscópio óptico (</a:t>
            </a:r>
            <a:r>
              <a:rPr lang="pt-BR" altLang="en-US" sz="1400" dirty="0" err="1"/>
              <a:t>M.O</a:t>
            </a:r>
            <a:r>
              <a:rPr lang="pt-BR" altLang="en-US" sz="1400" dirty="0"/>
              <a:t>.) após terem sido submetidas à “Coloração de Gram” ? Comente.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50B0F6-E141-CE4E-B523-258EBAC46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0003" y="6061827"/>
            <a:ext cx="609963" cy="761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7A8B45-4A72-894F-8253-D8BF0ABD44DC}"/>
              </a:ext>
            </a:extLst>
          </p:cNvPr>
          <p:cNvSpPr txBox="1"/>
          <p:nvPr/>
        </p:nvSpPr>
        <p:spPr>
          <a:xfrm rot="21026869">
            <a:off x="9498342" y="6114717"/>
            <a:ext cx="1902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7030A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Até a próxima !</a:t>
            </a:r>
          </a:p>
        </p:txBody>
      </p:sp>
    </p:spTree>
    <p:extLst>
      <p:ext uri="{BB962C8B-B14F-4D97-AF65-F5344CB8AC3E}">
        <p14:creationId xmlns:p14="http://schemas.microsoft.com/office/powerpoint/2010/main" val="1802538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5E07F6-7D72-3F45-AECE-971E0D874D0D}"/>
              </a:ext>
            </a:extLst>
          </p:cNvPr>
          <p:cNvSpPr/>
          <p:nvPr/>
        </p:nvSpPr>
        <p:spPr>
          <a:xfrm>
            <a:off x="128477" y="1040303"/>
            <a:ext cx="67952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Atualmente, vivemos cercados por microrganismos - </a:t>
            </a:r>
            <a:r>
              <a:rPr lang="pt-BR" sz="1000" dirty="0">
                <a:latin typeface="Helvetica" pitchFamily="2" charset="0"/>
              </a:rPr>
              <a:t>bactérias, leveduras e fungos </a:t>
            </a:r>
            <a:r>
              <a:rPr lang="pt-BR" sz="1200" dirty="0">
                <a:latin typeface="Helvetica" pitchFamily="2" charset="0"/>
              </a:rPr>
              <a:t>– </a:t>
            </a: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que estão ao nosso redor, a todo lado, e a grande maioria são microrganismos ”do bem”.</a:t>
            </a:r>
          </a:p>
        </p:txBody>
      </p:sp>
      <p:sp>
        <p:nvSpPr>
          <p:cNvPr id="17412" name="TextBox 9">
            <a:extLst>
              <a:ext uri="{FF2B5EF4-FFF2-40B4-BE49-F238E27FC236}">
                <a16:creationId xmlns:a16="http://schemas.microsoft.com/office/drawing/2014/main" id="{1EC29192-FD64-5C46-92C1-9E3797E43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38150"/>
            <a:ext cx="5845175" cy="339725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pt-BR" altLang="en-US" sz="1600" b="1"/>
              <a:t>Introdução: Bactérias do bem e “bactérias ruins”</a:t>
            </a:r>
          </a:p>
        </p:txBody>
      </p:sp>
      <p:grpSp>
        <p:nvGrpSpPr>
          <p:cNvPr id="17413" name="Group 6">
            <a:extLst>
              <a:ext uri="{FF2B5EF4-FFF2-40B4-BE49-F238E27FC236}">
                <a16:creationId xmlns:a16="http://schemas.microsoft.com/office/drawing/2014/main" id="{CC52F86C-029C-124E-BC77-1AC6F9799771}"/>
              </a:ext>
            </a:extLst>
          </p:cNvPr>
          <p:cNvGrpSpPr>
            <a:grpSpLocks/>
          </p:cNvGrpSpPr>
          <p:nvPr/>
        </p:nvGrpSpPr>
        <p:grpSpPr bwMode="auto">
          <a:xfrm>
            <a:off x="6923770" y="89155"/>
            <a:ext cx="1589567" cy="1326862"/>
            <a:chOff x="6709917" y="2724686"/>
            <a:chExt cx="1348871" cy="1242316"/>
          </a:xfrm>
        </p:grpSpPr>
        <p:pic>
          <p:nvPicPr>
            <p:cNvPr id="17414" name="Picture 7" descr="Bacteria">
              <a:hlinkClick r:id="rId3"/>
              <a:extLst>
                <a:ext uri="{FF2B5EF4-FFF2-40B4-BE49-F238E27FC236}">
                  <a16:creationId xmlns:a16="http://schemas.microsoft.com/office/drawing/2014/main" id="{10997B57-93F9-5D4D-8FEF-6F800AFD8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590" y="2724686"/>
              <a:ext cx="527295" cy="79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9" descr="Eukaryota">
              <a:hlinkClick r:id="rId5"/>
              <a:extLst>
                <a:ext uri="{FF2B5EF4-FFF2-40B4-BE49-F238E27FC236}">
                  <a16:creationId xmlns:a16="http://schemas.microsoft.com/office/drawing/2014/main" id="{2BCA7C1F-CFF5-664A-AE64-2B97AFD9E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6885" y="2724687"/>
              <a:ext cx="672225" cy="79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3" descr="Archaea">
              <a:hlinkClick r:id="rId7"/>
              <a:extLst>
                <a:ext uri="{FF2B5EF4-FFF2-40B4-BE49-F238E27FC236}">
                  <a16:creationId xmlns:a16="http://schemas.microsoft.com/office/drawing/2014/main" id="{459C8A0D-1401-8E49-8AD6-50506FA01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9917" y="3517172"/>
              <a:ext cx="1348871" cy="449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9FCF8B9-7325-7848-BA06-8FDD17ED6E68}"/>
              </a:ext>
            </a:extLst>
          </p:cNvPr>
          <p:cNvSpPr/>
          <p:nvPr/>
        </p:nvSpPr>
        <p:spPr>
          <a:xfrm>
            <a:off x="145145" y="2834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C2410D-EA4A-F44F-9142-D8549DAE019B}"/>
              </a:ext>
            </a:extLst>
          </p:cNvPr>
          <p:cNvSpPr/>
          <p:nvPr/>
        </p:nvSpPr>
        <p:spPr>
          <a:xfrm>
            <a:off x="560002" y="5444397"/>
            <a:ext cx="48344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000" dirty="0">
                <a:latin typeface="Helvetica" pitchFamily="2" charset="0"/>
              </a:rPr>
              <a:t>Em nosso planeta, os microrganismos participam de vários ciclos que garantem a produção de O</a:t>
            </a:r>
            <a:r>
              <a:rPr lang="pt-BR" sz="1000" baseline="-25000" dirty="0">
                <a:latin typeface="Helvetica" pitchFamily="2" charset="0"/>
              </a:rPr>
              <a:t>2</a:t>
            </a:r>
            <a:r>
              <a:rPr lang="pt-BR" sz="1000" dirty="0">
                <a:latin typeface="Helvetica" pitchFamily="2" charset="0"/>
              </a:rPr>
              <a:t> e a reciclagem de matéria orgânica. Na figura acima, há um esquema do </a:t>
            </a:r>
            <a:r>
              <a:rPr lang="pt-BR" sz="1000" b="1" dirty="0">
                <a:latin typeface="Helvetica" pitchFamily="2" charset="0"/>
              </a:rPr>
              <a:t>ciclo do nitrogênio</a:t>
            </a:r>
            <a:r>
              <a:rPr lang="pt-BR" sz="1000" dirty="0">
                <a:latin typeface="Helvetica" pitchFamily="2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38D0B4-2460-9540-B5E1-6DCE28E13D7E}"/>
              </a:ext>
            </a:extLst>
          </p:cNvPr>
          <p:cNvSpPr/>
          <p:nvPr/>
        </p:nvSpPr>
        <p:spPr>
          <a:xfrm>
            <a:off x="6817911" y="4364941"/>
            <a:ext cx="5052855" cy="1631216"/>
          </a:xfrm>
          <a:prstGeom prst="rect">
            <a:avLst/>
          </a:prstGeom>
          <a:solidFill>
            <a:srgbClr val="E9EDF7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b="1" dirty="0">
                <a:latin typeface="Helvetica" pitchFamily="2" charset="0"/>
              </a:rPr>
              <a:t>Trilhões</a:t>
            </a:r>
            <a:r>
              <a:rPr lang="pt-BR" sz="1200" dirty="0">
                <a:latin typeface="Helvetica" pitchFamily="2" charset="0"/>
              </a:rPr>
              <a:t> </a:t>
            </a:r>
            <a:r>
              <a:rPr lang="pt-BR" sz="1200" b="1" dirty="0">
                <a:latin typeface="Helvetica" pitchFamily="2" charset="0"/>
              </a:rPr>
              <a:t>de  bactérias estão presentes em nosso corpo</a:t>
            </a:r>
            <a:r>
              <a:rPr lang="pt-BR" sz="1200" dirty="0">
                <a:latin typeface="Helvetica" pitchFamily="2" charset="0"/>
              </a:rPr>
              <a:t>, e elas </a:t>
            </a: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vivem em relação </a:t>
            </a:r>
            <a:r>
              <a:rPr lang="pt-BR" sz="1200" b="1" dirty="0">
                <a:latin typeface="Helvetica" pitchFamily="2" charset="0"/>
              </a:rPr>
              <a:t>simbiótica</a:t>
            </a:r>
            <a:r>
              <a:rPr lang="pt-BR" sz="1200" dirty="0">
                <a:latin typeface="Helvetica" pitchFamily="2" charset="0"/>
              </a:rPr>
              <a:t> (=vida em conjunto) conosco,</a:t>
            </a: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    em sua maioria, </a:t>
            </a:r>
          </a:p>
          <a:p>
            <a:pPr marL="171450" indent="-171450" algn="just">
              <a:buFontTx/>
              <a:buChar char="-"/>
              <a:defRPr/>
            </a:pPr>
            <a:r>
              <a:rPr lang="pt-BR" sz="1200" dirty="0">
                <a:latin typeface="Helvetica" pitchFamily="2" charset="0"/>
              </a:rPr>
              <a:t>ou estão em relação </a:t>
            </a:r>
            <a:r>
              <a:rPr lang="pt-BR" sz="1200" b="1" dirty="0">
                <a:solidFill>
                  <a:srgbClr val="0432FF"/>
                </a:solidFill>
                <a:latin typeface="Helvetica" pitchFamily="2" charset="0"/>
              </a:rPr>
              <a:t>mutualística</a:t>
            </a:r>
            <a:r>
              <a:rPr lang="pt-BR" sz="1200" dirty="0">
                <a:latin typeface="Helvetica" pitchFamily="2" charset="0"/>
              </a:rPr>
              <a:t> (produzem vitaminas, </a:t>
            </a: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     promovem o desenvolvimento da resposta imune),</a:t>
            </a:r>
          </a:p>
          <a:p>
            <a:pPr algn="just">
              <a:defRPr/>
            </a:pPr>
            <a:endParaRPr lang="pt-BR" sz="400" dirty="0">
              <a:latin typeface="Helvetica" pitchFamily="2" charset="0"/>
            </a:endParaRPr>
          </a:p>
          <a:p>
            <a:pPr marL="171450" indent="-171450" algn="just">
              <a:buFontTx/>
              <a:buChar char="-"/>
              <a:defRPr/>
            </a:pPr>
            <a:r>
              <a:rPr lang="pt-BR" sz="1200" dirty="0">
                <a:latin typeface="Helvetica" pitchFamily="2" charset="0"/>
              </a:rPr>
              <a:t>ou são </a:t>
            </a:r>
            <a:r>
              <a:rPr lang="pt-BR" sz="1200" b="1" dirty="0">
                <a:solidFill>
                  <a:srgbClr val="011893"/>
                </a:solidFill>
                <a:latin typeface="Helvetica" pitchFamily="2" charset="0"/>
              </a:rPr>
              <a:t>comensais</a:t>
            </a:r>
            <a:r>
              <a:rPr lang="pt-BR" sz="1200" dirty="0">
                <a:latin typeface="Helvetica" pitchFamily="2" charset="0"/>
              </a:rPr>
              <a:t> (nada nos fazem); e,</a:t>
            </a:r>
          </a:p>
          <a:p>
            <a:pPr algn="just">
              <a:defRPr/>
            </a:pPr>
            <a:endParaRPr lang="pt-BR" sz="800" dirty="0">
              <a:latin typeface="Helvetica" pitchFamily="2" charset="0"/>
            </a:endParaRPr>
          </a:p>
          <a:p>
            <a:pPr algn="just">
              <a:defRPr/>
            </a:pPr>
            <a:r>
              <a:rPr lang="pt-BR" sz="1200" dirty="0">
                <a:latin typeface="Helvetica" pitchFamily="2" charset="0"/>
              </a:rPr>
              <a:t>-  apenas uma pequena minoria é </a:t>
            </a:r>
            <a:r>
              <a:rPr lang="pt-BR" sz="1200" b="1" dirty="0">
                <a:solidFill>
                  <a:srgbClr val="FF0000"/>
                </a:solidFill>
                <a:latin typeface="Helvetica" pitchFamily="2" charset="0"/>
              </a:rPr>
              <a:t>patogênica</a:t>
            </a:r>
            <a:r>
              <a:rPr lang="pt-BR" sz="1200" dirty="0">
                <a:latin typeface="Helvetica" pitchFamily="2" charset="0"/>
              </a:rPr>
              <a:t> (causa doença).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152832-ED2B-194D-AB24-C8A564A30DA5}"/>
              </a:ext>
            </a:extLst>
          </p:cNvPr>
          <p:cNvSpPr/>
          <p:nvPr/>
        </p:nvSpPr>
        <p:spPr>
          <a:xfrm>
            <a:off x="1596065" y="6122513"/>
            <a:ext cx="850423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Não podemos evitar o fato de que as bactérias são essenciais para a nossa boa saúde, mas também podem causar doenças devastadoras. O truque é descobrir as intervenções e os tratamentos direcionados às </a:t>
            </a:r>
            <a:r>
              <a:rPr lang="pt-BR" sz="1200" dirty="0">
                <a:solidFill>
                  <a:srgbClr val="FF00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bactérias ruins </a:t>
            </a:r>
          </a:p>
          <a:p>
            <a:pPr algn="ctr">
              <a:defRPr/>
            </a:pPr>
            <a:r>
              <a:rPr lang="pt-B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e vivermos felizes com as </a:t>
            </a:r>
            <a:r>
              <a:rPr lang="pt-BR" sz="1200" dirty="0">
                <a:solidFill>
                  <a:srgbClr val="0432FF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boas bactérias</a:t>
            </a:r>
            <a:r>
              <a:rPr lang="pt-BR" sz="1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9477C-C269-8548-B72B-9BD6AA1AE5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003" y="1792240"/>
            <a:ext cx="4834450" cy="3652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30CB7-9428-8445-8465-44DF60C6F9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768" t="9723" r="14589"/>
          <a:stretch/>
        </p:blipFill>
        <p:spPr>
          <a:xfrm>
            <a:off x="6923770" y="1988290"/>
            <a:ext cx="2986739" cy="21490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55E476F-C3C3-874A-A270-0D917DD449BA}"/>
              </a:ext>
            </a:extLst>
          </p:cNvPr>
          <p:cNvSpPr/>
          <p:nvPr/>
        </p:nvSpPr>
        <p:spPr>
          <a:xfrm rot="614006">
            <a:off x="9944047" y="3599638"/>
            <a:ext cx="197056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000" b="1" dirty="0">
                <a:solidFill>
                  <a:srgbClr val="FF0000"/>
                </a:solidFill>
              </a:rPr>
              <a:t>Bactérias simbióticas patogênicas </a:t>
            </a:r>
            <a:r>
              <a:rPr lang="pt-BR" sz="1000" dirty="0"/>
              <a:t>e </a:t>
            </a:r>
          </a:p>
          <a:p>
            <a:pPr>
              <a:defRPr/>
            </a:pPr>
            <a:r>
              <a:rPr lang="pt-BR" sz="1000" b="1" dirty="0">
                <a:solidFill>
                  <a:srgbClr val="FF0000"/>
                </a:solidFill>
              </a:rPr>
              <a:t>patogênicas oportunistas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4DE807-855D-2F43-B438-AAF7C31C6957}"/>
              </a:ext>
            </a:extLst>
          </p:cNvPr>
          <p:cNvSpPr/>
          <p:nvPr/>
        </p:nvSpPr>
        <p:spPr>
          <a:xfrm rot="194265">
            <a:off x="9949437" y="2636856"/>
            <a:ext cx="1959781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1200"/>
              </a:spcAft>
              <a:defRPr/>
            </a:pPr>
            <a:r>
              <a:rPr lang="pt-BR" sz="1000" b="1" dirty="0">
                <a:solidFill>
                  <a:srgbClr val="0432FF"/>
                </a:solidFill>
              </a:rPr>
              <a:t>Bactérias simbióticas comensais </a:t>
            </a:r>
            <a:endParaRPr lang="pt-BR" sz="1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38DAAA-F44F-3B42-BA10-FD61516F0FA8}"/>
              </a:ext>
            </a:extLst>
          </p:cNvPr>
          <p:cNvSpPr/>
          <p:nvPr/>
        </p:nvSpPr>
        <p:spPr>
          <a:xfrm rot="20629621">
            <a:off x="9905825" y="1819345"/>
            <a:ext cx="1969623" cy="2462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spcAft>
                <a:spcPts val="1200"/>
              </a:spcAft>
              <a:defRPr/>
            </a:pPr>
            <a:r>
              <a:rPr lang="pt-BR" sz="1000" b="1" dirty="0">
                <a:solidFill>
                  <a:srgbClr val="0432FF"/>
                </a:solidFill>
              </a:rPr>
              <a:t>Bactérias simbióticas  mutualistas</a:t>
            </a:r>
            <a:endParaRPr lang="pt-BR" sz="1000" dirty="0"/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C0188469-8524-654E-9F1E-3C62BA2C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37" y="267467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607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6">
            <a:extLst>
              <a:ext uri="{FF2B5EF4-FFF2-40B4-BE49-F238E27FC236}">
                <a16:creationId xmlns:a16="http://schemas.microsoft.com/office/drawing/2014/main" id="{F25AEA3C-2DE4-1240-A221-7DE1D8E92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67" y="231775"/>
            <a:ext cx="2938463" cy="276225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2EF201-6AD8-0240-B433-C6369E306171}"/>
              </a:ext>
            </a:extLst>
          </p:cNvPr>
          <p:cNvSpPr txBox="1"/>
          <p:nvPr/>
        </p:nvSpPr>
        <p:spPr>
          <a:xfrm>
            <a:off x="1358901" y="1437479"/>
            <a:ext cx="8716963" cy="48307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Para se fazer o correto </a:t>
            </a:r>
            <a:r>
              <a:rPr lang="pt-BR" sz="16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diagnóstico</a:t>
            </a: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 de uma doença infecciosa bacteriana</a:t>
            </a:r>
          </a:p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- Inicialmente se faz a coleta de amostras  </a:t>
            </a: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  <a:sym typeface="Wingdings" pitchFamily="2" charset="2"/>
              </a:rPr>
              <a:t> </a:t>
            </a: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 e deste material se faz o isolamento/identificação da bactéria</a:t>
            </a:r>
          </a:p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                                                                                                 </a:t>
            </a:r>
          </a:p>
          <a:p>
            <a:pPr>
              <a:defRPr/>
            </a:pPr>
            <a:endParaRPr lang="pt-BR" sz="1400" b="1" dirty="0">
              <a:latin typeface="+mj-lt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defRPr/>
            </a:pPr>
            <a:endParaRPr lang="pt-BR" sz="1400" b="1" dirty="0">
              <a:latin typeface="+mj-lt"/>
              <a:ea typeface="Helvetica Neue" panose="02000503000000020004" pitchFamily="2" charset="0"/>
              <a:cs typeface="Futura Medium" panose="020B0602020204020303" pitchFamily="34" charset="-79"/>
            </a:endParaRPr>
          </a:p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</a:rPr>
              <a:t>			Descoberta da morfologia bacteriana </a:t>
            </a: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  <a:sym typeface="Wingdings" pitchFamily="2" charset="2"/>
              </a:rPr>
              <a:t> Divisão das bactérias</a:t>
            </a:r>
          </a:p>
          <a:p>
            <a:pPr>
              <a:defRPr/>
            </a:pPr>
            <a:r>
              <a:rPr lang="pt-BR" sz="1400" b="1" dirty="0">
                <a:latin typeface="+mj-lt"/>
                <a:ea typeface="Helvetica Neue" panose="02000503000000020004" pitchFamily="2" charset="0"/>
                <a:cs typeface="Futura Medium" panose="020B0602020204020303" pitchFamily="34" charset="-79"/>
                <a:sym typeface="Wingdings" pitchFamily="2" charset="2"/>
              </a:rPr>
              <a:t>						           em grandes grupos</a:t>
            </a:r>
          </a:p>
          <a:p>
            <a:pPr>
              <a:defRPr/>
            </a:pPr>
            <a:endParaRPr lang="pt-BR" sz="1400" b="1" dirty="0">
              <a:sym typeface="Wingdings" pitchFamily="2" charset="2"/>
            </a:endParaRPr>
          </a:p>
          <a:p>
            <a:pPr>
              <a:defRPr/>
            </a:pPr>
            <a:endParaRPr lang="pt-BR" sz="1400" b="1" dirty="0">
              <a:sym typeface="Wingdings" pitchFamily="2" charset="2"/>
            </a:endParaRPr>
          </a:p>
          <a:p>
            <a:pPr>
              <a:defRPr/>
            </a:pPr>
            <a:endParaRPr lang="pt-BR" sz="1400" b="1" dirty="0">
              <a:sym typeface="Wingdings" pitchFamily="2" charset="2"/>
            </a:endParaRPr>
          </a:p>
          <a:p>
            <a:pPr>
              <a:defRPr/>
            </a:pPr>
            <a:endParaRPr lang="pt-BR" sz="1400" b="1" dirty="0">
              <a:sym typeface="Wingdings" pitchFamily="2" charset="2"/>
            </a:endParaRPr>
          </a:p>
          <a:p>
            <a:pPr>
              <a:defRPr/>
            </a:pPr>
            <a:r>
              <a:rPr lang="pt-BR" sz="1400" b="1" dirty="0">
                <a:sym typeface="Wingdings" pitchFamily="2" charset="2"/>
              </a:rPr>
              <a:t>		   	- E... depois ? </a:t>
            </a:r>
          </a:p>
          <a:p>
            <a:pPr>
              <a:defRPr/>
            </a:pPr>
            <a:r>
              <a:rPr lang="pt-BR" sz="1400" b="1" dirty="0">
                <a:sym typeface="Wingdings" pitchFamily="2" charset="2"/>
              </a:rPr>
              <a:t>			Depois, de acordo os resultados obtidos na 1ª Etapa, devem ser </a:t>
            </a:r>
          </a:p>
          <a:p>
            <a:pPr>
              <a:defRPr/>
            </a:pPr>
            <a:r>
              <a:rPr lang="pt-BR" sz="1400" b="1" dirty="0">
                <a:sym typeface="Wingdings" pitchFamily="2" charset="2"/>
              </a:rPr>
              <a:t>			seguidos diferentes protocolos </a:t>
            </a:r>
          </a:p>
          <a:p>
            <a:pPr>
              <a:defRPr/>
            </a:pPr>
            <a:r>
              <a:rPr lang="pt-BR" sz="1400" b="1" dirty="0">
                <a:sym typeface="Wingdings" pitchFamily="2" charset="2"/>
              </a:rPr>
              <a:t>			</a:t>
            </a:r>
            <a:r>
              <a:rPr lang="pt-BR" sz="1000" b="1" dirty="0">
                <a:sym typeface="Wingdings" pitchFamily="2" charset="2"/>
              </a:rPr>
              <a:t>(serão discutidos, mais adiante, no espaço Microbiologia), </a:t>
            </a:r>
            <a:r>
              <a:rPr lang="pt-BR" sz="1400" b="1" dirty="0">
                <a:sym typeface="Wingdings" pitchFamily="2" charset="2"/>
              </a:rPr>
              <a:t>incluindo</a:t>
            </a:r>
            <a:r>
              <a:rPr lang="pt-BR" sz="1200" b="1" dirty="0">
                <a:sym typeface="Wingdings" pitchFamily="2" charset="2"/>
              </a:rPr>
              <a:t>: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Provas bioquímicas,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Antibiograma,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Sorologia,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PCR,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Sequenciamento de DNA bacteriano – fragmentos ou até de todo genoma,</a:t>
            </a:r>
          </a:p>
          <a:p>
            <a:pPr>
              <a:defRPr/>
            </a:pPr>
            <a:r>
              <a:rPr lang="pt-BR" sz="1200" b="1" dirty="0">
                <a:sym typeface="Wingdings" pitchFamily="2" charset="2"/>
              </a:rPr>
              <a:t>			- Outros.</a:t>
            </a:r>
          </a:p>
          <a:p>
            <a:pPr>
              <a:defRPr/>
            </a:pPr>
            <a:endParaRPr lang="pt-BR" sz="1200" b="1" dirty="0">
              <a:solidFill>
                <a:srgbClr val="0432FF"/>
              </a:solidFill>
              <a:sym typeface="Wingdings" pitchFamily="2" charset="2"/>
            </a:endParaRPr>
          </a:p>
          <a:p>
            <a:pPr>
              <a:defRPr/>
            </a:pPr>
            <a:endParaRPr lang="pt-BR" sz="1400" b="1" dirty="0">
              <a:solidFill>
                <a:srgbClr val="0432FF"/>
              </a:solidFill>
              <a:sym typeface="Wingdings" pitchFamily="2" charset="2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5F9EEEEB-38DB-AF4C-88EC-7F9ED3CAC482}"/>
              </a:ext>
            </a:extLst>
          </p:cNvPr>
          <p:cNvSpPr/>
          <p:nvPr/>
        </p:nvSpPr>
        <p:spPr>
          <a:xfrm>
            <a:off x="6380162" y="2006602"/>
            <a:ext cx="215900" cy="460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8437" name="TextBox 10">
            <a:extLst>
              <a:ext uri="{FF2B5EF4-FFF2-40B4-BE49-F238E27FC236}">
                <a16:creationId xmlns:a16="http://schemas.microsoft.com/office/drawing/2014/main" id="{96F28E62-1D15-A246-9124-E345E9EC8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966" y="589759"/>
            <a:ext cx="8851733" cy="338554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2. Por que é importante o conhecimento da Morfologia </a:t>
            </a:r>
            <a:r>
              <a:rPr lang="pt-BR" altLang="en-US" sz="1600" b="1" u="sng"/>
              <a:t>e</a:t>
            </a:r>
            <a:r>
              <a:rPr lang="pt-BR" altLang="en-US" sz="1600" b="1"/>
              <a:t> das Estruturas bacterianas?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FA222-0449-9445-B141-6191CC825D33}"/>
              </a:ext>
            </a:extLst>
          </p:cNvPr>
          <p:cNvSpPr/>
          <p:nvPr/>
        </p:nvSpPr>
        <p:spPr>
          <a:xfrm>
            <a:off x="177967" y="-9441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3335925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8">
            <a:extLst>
              <a:ext uri="{FF2B5EF4-FFF2-40B4-BE49-F238E27FC236}">
                <a16:creationId xmlns:a16="http://schemas.microsoft.com/office/drawing/2014/main" id="{CFB42279-31C3-3D4E-99EE-70B4D81B2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" y="690564"/>
            <a:ext cx="5195095" cy="923925"/>
          </a:xfrm>
          <a:prstGeom prst="rect">
            <a:avLst/>
          </a:prstGeom>
          <a:solidFill>
            <a:srgbClr val="FFF7C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3. Morfologia bacteriana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 3.1. Morfologia macroscópica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en-US" sz="600" b="1"/>
          </a:p>
          <a:p>
            <a:pPr>
              <a:spcBef>
                <a:spcPct val="0"/>
              </a:spcBef>
              <a:buFontTx/>
              <a:buNone/>
            </a:pPr>
            <a:r>
              <a:rPr lang="pt-BR" altLang="en-US" sz="1600" b="1"/>
              <a:t>     3.2. Morfologia microscópica	</a:t>
            </a:r>
          </a:p>
        </p:txBody>
      </p:sp>
      <p:sp>
        <p:nvSpPr>
          <p:cNvPr id="19459" name="TextBox 11">
            <a:extLst>
              <a:ext uri="{FF2B5EF4-FFF2-40B4-BE49-F238E27FC236}">
                <a16:creationId xmlns:a16="http://schemas.microsoft.com/office/drawing/2014/main" id="{D172E9B6-2008-9243-B9F7-BF65DA4C1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593" y="234952"/>
            <a:ext cx="2938463" cy="277813"/>
          </a:xfrm>
          <a:prstGeom prst="rect">
            <a:avLst/>
          </a:prstGeom>
          <a:solidFill>
            <a:srgbClr val="FF2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b="1">
                <a:solidFill>
                  <a:schemeClr val="bg1"/>
                </a:solidFill>
              </a:rPr>
              <a:t>Morfologia e Estrutura das bactérias </a:t>
            </a:r>
            <a:r>
              <a:rPr lang="pt-BR" altLang="en-US" sz="12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E4BFA6-FCC3-FB43-A08F-4951E271CBF0}"/>
              </a:ext>
            </a:extLst>
          </p:cNvPr>
          <p:cNvSpPr/>
          <p:nvPr/>
        </p:nvSpPr>
        <p:spPr>
          <a:xfrm>
            <a:off x="2032001" y="5622926"/>
            <a:ext cx="8240713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Fig.: </a:t>
            </a:r>
            <a:r>
              <a:rPr lang="pt-BR" sz="1400" b="1" dirty="0">
                <a:latin typeface="arial" panose="020B0604020202020204" pitchFamily="34" charset="0"/>
              </a:rPr>
              <a:t>Morfologia macroscópica e microscópica de bactérias: </a:t>
            </a:r>
          </a:p>
          <a:p>
            <a:pPr indent="-274320">
              <a:defRPr/>
            </a:pPr>
            <a:r>
              <a:rPr lang="pt-BR" sz="1400" b="1" dirty="0">
                <a:solidFill>
                  <a:srgbClr val="222222"/>
                </a:solidFill>
                <a:latin typeface="arial" panose="020B0604020202020204" pitchFamily="34" charset="0"/>
              </a:rPr>
              <a:t>a</a:t>
            </a:r>
            <a:r>
              <a:rPr lang="pt-BR" sz="1400" dirty="0">
                <a:solidFill>
                  <a:srgbClr val="222222"/>
                </a:solidFill>
                <a:latin typeface="arial" panose="020B0604020202020204" pitchFamily="34" charset="0"/>
              </a:rPr>
              <a:t>) Morfologia macroscópica – 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Colônias de bactérias cultivadas na superfície de meio de cultura sólido. Cada                     uma única colônia contem cerca de 100 bilhões (1x10</a:t>
            </a:r>
            <a:r>
              <a:rPr lang="pt-BR" sz="1200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8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) de células; </a:t>
            </a:r>
          </a:p>
          <a:p>
            <a:pPr>
              <a:defRPr/>
            </a:pPr>
            <a:r>
              <a:rPr lang="pt-BR" sz="1400" b="1" dirty="0" err="1">
                <a:solidFill>
                  <a:srgbClr val="222222"/>
                </a:solidFill>
                <a:latin typeface="arial" panose="020B0604020202020204" pitchFamily="34" charset="0"/>
              </a:rPr>
              <a:t>b</a:t>
            </a:r>
            <a:r>
              <a:rPr lang="pt-BR" sz="1400" dirty="0">
                <a:solidFill>
                  <a:srgbClr val="222222"/>
                </a:solidFill>
                <a:latin typeface="arial" panose="020B0604020202020204" pitchFamily="34" charset="0"/>
              </a:rPr>
              <a:t>) Morfologia microscópica – Exemplos de observações de 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células bacterianas ao Microscópio Óptico (</a:t>
            </a:r>
            <a:r>
              <a:rPr lang="pt-BR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M.O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.)</a:t>
            </a:r>
            <a:endParaRPr lang="pt-BR" sz="1200" dirty="0"/>
          </a:p>
        </p:txBody>
      </p:sp>
      <p:pic>
        <p:nvPicPr>
          <p:cNvPr id="19461" name="Picture 2" descr="A picture containing cup, table, indoor, sitting&#10;&#10;Description automatically generated">
            <a:extLst>
              <a:ext uri="{FF2B5EF4-FFF2-40B4-BE49-F238E27FC236}">
                <a16:creationId xmlns:a16="http://schemas.microsoft.com/office/drawing/2014/main" id="{FB1197B7-C9D0-E044-9385-F5BA72CB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1207" y="2259013"/>
            <a:ext cx="25193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3">
            <a:extLst>
              <a:ext uri="{FF2B5EF4-FFF2-40B4-BE49-F238E27FC236}">
                <a16:creationId xmlns:a16="http://schemas.microsoft.com/office/drawing/2014/main" id="{C28356DD-FCB1-C646-8FA9-62F0D22CB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62" y="4803776"/>
            <a:ext cx="34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400" dirty="0"/>
              <a:t>a)</a:t>
            </a:r>
          </a:p>
        </p:txBody>
      </p:sp>
      <p:sp>
        <p:nvSpPr>
          <p:cNvPr id="19463" name="TextBox 9">
            <a:extLst>
              <a:ext uri="{FF2B5EF4-FFF2-40B4-BE49-F238E27FC236}">
                <a16:creationId xmlns:a16="http://schemas.microsoft.com/office/drawing/2014/main" id="{B37D8004-505A-2147-90AE-2D0420E0B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8122" y="4649788"/>
            <a:ext cx="342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400" dirty="0" err="1"/>
              <a:t>b</a:t>
            </a:r>
            <a:r>
              <a:rPr lang="pt-BR" altLang="en-US" sz="1400" dirty="0"/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16B2EFA-1689-2A45-9F25-99D62F3922D4}"/>
              </a:ext>
            </a:extLst>
          </p:cNvPr>
          <p:cNvCxnSpPr/>
          <p:nvPr/>
        </p:nvCxnSpPr>
        <p:spPr>
          <a:xfrm>
            <a:off x="852488" y="2025651"/>
            <a:ext cx="23368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5" name="TextBox 18">
            <a:extLst>
              <a:ext uri="{FF2B5EF4-FFF2-40B4-BE49-F238E27FC236}">
                <a16:creationId xmlns:a16="http://schemas.microsoft.com/office/drawing/2014/main" id="{E58A6108-FF29-C647-9C13-84D198446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1760141"/>
            <a:ext cx="517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en-US" sz="1200" dirty="0"/>
              <a:t>9 cm</a:t>
            </a:r>
          </a:p>
        </p:txBody>
      </p:sp>
      <p:pic>
        <p:nvPicPr>
          <p:cNvPr id="19466" name="Picture 16">
            <a:extLst>
              <a:ext uri="{FF2B5EF4-FFF2-40B4-BE49-F238E27FC236}">
                <a16:creationId xmlns:a16="http://schemas.microsoft.com/office/drawing/2014/main" id="{DAB263BA-3492-5F4B-8A5A-C9236037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3" t="13420" r="6747" b="28384"/>
          <a:stretch>
            <a:fillRect/>
          </a:stretch>
        </p:blipFill>
        <p:spPr bwMode="auto">
          <a:xfrm rot="21071144">
            <a:off x="3931076" y="2691472"/>
            <a:ext cx="1408700" cy="109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Imagem 1">
            <a:extLst>
              <a:ext uri="{FF2B5EF4-FFF2-40B4-BE49-F238E27FC236}">
                <a16:creationId xmlns:a16="http://schemas.microsoft.com/office/drawing/2014/main" id="{06B5FBA0-3D83-1D40-AA90-5DB971D6C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r="45409" b="16660"/>
          <a:stretch>
            <a:fillRect/>
          </a:stretch>
        </p:blipFill>
        <p:spPr bwMode="auto">
          <a:xfrm>
            <a:off x="5667769" y="2647506"/>
            <a:ext cx="2136427" cy="218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21" descr="A picture containing indoor, table, food, plate&#10;&#10;Description automatically generated">
            <a:extLst>
              <a:ext uri="{FF2B5EF4-FFF2-40B4-BE49-F238E27FC236}">
                <a16:creationId xmlns:a16="http://schemas.microsoft.com/office/drawing/2014/main" id="{F6AF596D-9328-8D4E-9447-ED594B62C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 r="4695"/>
          <a:stretch/>
        </p:blipFill>
        <p:spPr bwMode="auto">
          <a:xfrm>
            <a:off x="8411022" y="898127"/>
            <a:ext cx="2094257" cy="20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5" descr="A picture containing indoor, table, food, plate&#10;&#10;Description automatically generated">
            <a:extLst>
              <a:ext uri="{FF2B5EF4-FFF2-40B4-BE49-F238E27FC236}">
                <a16:creationId xmlns:a16="http://schemas.microsoft.com/office/drawing/2014/main" id="{690A9348-C075-D64D-8B9C-922868EA6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04"/>
          <a:stretch>
            <a:fillRect/>
          </a:stretch>
        </p:blipFill>
        <p:spPr bwMode="auto">
          <a:xfrm>
            <a:off x="6019006" y="1128407"/>
            <a:ext cx="2220566" cy="190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6">
            <a:extLst>
              <a:ext uri="{FF2B5EF4-FFF2-40B4-BE49-F238E27FC236}">
                <a16:creationId xmlns:a16="http://schemas.microsoft.com/office/drawing/2014/main" id="{42AC6C3A-33FE-E844-82B0-D468ED95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0" t="9052" r="18999" b="10510"/>
          <a:stretch>
            <a:fillRect/>
          </a:stretch>
        </p:blipFill>
        <p:spPr bwMode="auto">
          <a:xfrm>
            <a:off x="9624673" y="2893601"/>
            <a:ext cx="1995487" cy="195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urved Down Arrow 29">
            <a:extLst>
              <a:ext uri="{FF2B5EF4-FFF2-40B4-BE49-F238E27FC236}">
                <a16:creationId xmlns:a16="http://schemas.microsoft.com/office/drawing/2014/main" id="{812E680D-9A78-2A46-B56A-60A2EA4A0640}"/>
              </a:ext>
            </a:extLst>
          </p:cNvPr>
          <p:cNvSpPr/>
          <p:nvPr/>
        </p:nvSpPr>
        <p:spPr>
          <a:xfrm rot="21174392">
            <a:off x="2500321" y="2404427"/>
            <a:ext cx="1449925" cy="26102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4B8DF0-FBCF-544F-BBBD-732DFAA4DB8B}"/>
              </a:ext>
            </a:extLst>
          </p:cNvPr>
          <p:cNvSpPr/>
          <p:nvPr/>
        </p:nvSpPr>
        <p:spPr>
          <a:xfrm>
            <a:off x="200986" y="0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0298C8-F079-4D41-9C66-33D5E67AA1DF}"/>
              </a:ext>
            </a:extLst>
          </p:cNvPr>
          <p:cNvSpPr/>
          <p:nvPr/>
        </p:nvSpPr>
        <p:spPr>
          <a:xfrm>
            <a:off x="3502996" y="2015043"/>
            <a:ext cx="915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222222"/>
                </a:solidFill>
                <a:latin typeface="arial" panose="020B0604020202020204" pitchFamily="34" charset="0"/>
              </a:rPr>
              <a:t>colônia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269741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>
            <a:extLst>
              <a:ext uri="{FF2B5EF4-FFF2-40B4-BE49-F238E27FC236}">
                <a16:creationId xmlns:a16="http://schemas.microsoft.com/office/drawing/2014/main" id="{C0A92DAA-63D9-B643-BA75-726788097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82" y="712790"/>
            <a:ext cx="3257550" cy="369887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800">
                <a:solidFill>
                  <a:schemeClr val="bg1"/>
                </a:solidFill>
              </a:rPr>
              <a:t>3.1. Morfologia Macroscópica</a:t>
            </a:r>
          </a:p>
        </p:txBody>
      </p:sp>
      <p:pic>
        <p:nvPicPr>
          <p:cNvPr id="20483" name="Picture 7" descr="plated">
            <a:extLst>
              <a:ext uri="{FF2B5EF4-FFF2-40B4-BE49-F238E27FC236}">
                <a16:creationId xmlns:a16="http://schemas.microsoft.com/office/drawing/2014/main" id="{EF54D4D9-222D-5E43-8D88-3B57CDD95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1" y="1616076"/>
            <a:ext cx="34480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Micrococcuscolonies">
            <a:extLst>
              <a:ext uri="{FF2B5EF4-FFF2-40B4-BE49-F238E27FC236}">
                <a16:creationId xmlns:a16="http://schemas.microsoft.com/office/drawing/2014/main" id="{C405E253-F270-2640-ADDD-8ED2D7E3F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101" y="3375109"/>
            <a:ext cx="2705795" cy="170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1" descr="MacConkeyAgar">
            <a:extLst>
              <a:ext uri="{FF2B5EF4-FFF2-40B4-BE49-F238E27FC236}">
                <a16:creationId xmlns:a16="http://schemas.microsoft.com/office/drawing/2014/main" id="{3A115488-6053-8749-9C1E-A9761E676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02402" y="3085650"/>
            <a:ext cx="2276202" cy="170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2">
            <a:extLst>
              <a:ext uri="{FF2B5EF4-FFF2-40B4-BE49-F238E27FC236}">
                <a16:creationId xmlns:a16="http://schemas.microsoft.com/office/drawing/2014/main" id="{7DF25D1D-C7FF-E449-80A9-B38EB7067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4" y="4898230"/>
            <a:ext cx="3563696" cy="523220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Cultura em meio sólido de uma amostra de microrganismos coletados do solo</a:t>
            </a:r>
          </a:p>
        </p:txBody>
      </p:sp>
      <p:sp>
        <p:nvSpPr>
          <p:cNvPr id="20487" name="Text Box 13">
            <a:extLst>
              <a:ext uri="{FF2B5EF4-FFF2-40B4-BE49-F238E27FC236}">
                <a16:creationId xmlns:a16="http://schemas.microsoft.com/office/drawing/2014/main" id="{F01E7A4F-4C2B-E742-AA4A-BD1FC63E8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101" y="5080756"/>
            <a:ext cx="2705795" cy="307777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 i="1" dirty="0"/>
              <a:t>Staphylococcus aureus</a:t>
            </a:r>
            <a:r>
              <a:rPr lang="pt-BR" altLang="en-US" sz="1400" b="1" dirty="0"/>
              <a:t> </a:t>
            </a:r>
          </a:p>
        </p:txBody>
      </p:sp>
      <p:sp>
        <p:nvSpPr>
          <p:cNvPr id="20488" name="Text Box 14">
            <a:extLst>
              <a:ext uri="{FF2B5EF4-FFF2-40B4-BE49-F238E27FC236}">
                <a16:creationId xmlns:a16="http://schemas.microsoft.com/office/drawing/2014/main" id="{DD36DB7C-9B91-D64F-B3F1-4F8B10019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263" y="4683144"/>
            <a:ext cx="2302480" cy="738664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altLang="en-US" sz="1400" dirty="0"/>
              <a:t>Colônias de </a:t>
            </a:r>
            <a:r>
              <a:rPr lang="pt-BR" altLang="en-US" sz="1400" b="1" dirty="0"/>
              <a:t>Enterobactérias</a:t>
            </a:r>
            <a:r>
              <a:rPr lang="pt-BR" altLang="en-US" sz="1400" dirty="0"/>
              <a:t> </a:t>
            </a:r>
          </a:p>
          <a:p>
            <a:pPr eaLnBrk="1" hangingPunct="1">
              <a:spcBef>
                <a:spcPts val="0"/>
              </a:spcBef>
              <a:buFontTx/>
              <a:buNone/>
            </a:pPr>
            <a:r>
              <a:rPr lang="pt-BR" altLang="en-US" sz="1400" dirty="0" err="1"/>
              <a:t>lac</a:t>
            </a:r>
            <a:r>
              <a:rPr lang="pt-BR" altLang="en-US" sz="1400" dirty="0"/>
              <a:t>+ e </a:t>
            </a:r>
            <a:r>
              <a:rPr lang="pt-BR" altLang="en-US" sz="1400" dirty="0" err="1"/>
              <a:t>Lac</a:t>
            </a:r>
            <a:r>
              <a:rPr lang="pt-BR" altLang="en-US" sz="1400" dirty="0"/>
              <a:t>-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71E2E4-9FC8-F24A-8ACC-88531BE822EA}"/>
              </a:ext>
            </a:extLst>
          </p:cNvPr>
          <p:cNvSpPr/>
          <p:nvPr/>
        </p:nvSpPr>
        <p:spPr>
          <a:xfrm>
            <a:off x="0" y="-10213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B49F6-5D51-A44E-A33A-CBEABBA7D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983" y="330204"/>
            <a:ext cx="2384034" cy="23375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A1CB463-31DD-5049-8F14-D593631433B9}"/>
              </a:ext>
            </a:extLst>
          </p:cNvPr>
          <p:cNvSpPr/>
          <p:nvPr/>
        </p:nvSpPr>
        <p:spPr>
          <a:xfrm>
            <a:off x="647227" y="6281021"/>
            <a:ext cx="1134037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</a:rPr>
              <a:t>Fig.: </a:t>
            </a:r>
            <a:r>
              <a:rPr lang="pt-BR" sz="1400" b="1" dirty="0">
                <a:latin typeface="arial" panose="020B0604020202020204" pitchFamily="34" charset="0"/>
              </a:rPr>
              <a:t>Morfologia macroscópica de bactérias 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11CDB2EF-1FBB-164A-9E0A-B55D220FD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017" y="2128935"/>
            <a:ext cx="3563696" cy="523220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400" dirty="0"/>
              <a:t>Cultura em meio sólido de uma amostra de cultura bacteriana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ED5318E2-CD74-B04F-871C-C6860522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99" y="246879"/>
            <a:ext cx="3146425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3. Morfologia bacteriana</a:t>
            </a:r>
          </a:p>
        </p:txBody>
      </p:sp>
      <p:pic>
        <p:nvPicPr>
          <p:cNvPr id="61441" name="Picture 1" descr="page3image26203424">
            <a:extLst>
              <a:ext uri="{FF2B5EF4-FFF2-40B4-BE49-F238E27FC236}">
                <a16:creationId xmlns:a16="http://schemas.microsoft.com/office/drawing/2014/main" id="{D73EF2EB-BEB2-8C42-B04E-2322FD979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425" y="2926550"/>
            <a:ext cx="2032172" cy="186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3">
            <a:extLst>
              <a:ext uri="{FF2B5EF4-FFF2-40B4-BE49-F238E27FC236}">
                <a16:creationId xmlns:a16="http://schemas.microsoft.com/office/drawing/2014/main" id="{94A1CD97-6F98-9E42-87E9-074D577D0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922" y="4683144"/>
            <a:ext cx="2045068" cy="738664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400" b="1" i="1" dirty="0"/>
              <a:t>Streptococcus</a:t>
            </a:r>
            <a:r>
              <a:rPr lang="pt-BR" altLang="en-US" sz="1400" dirty="0"/>
              <a:t> com diferentes tipos de hemólise  </a:t>
            </a: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7813F22E-E2AC-2F4A-BD6F-EB4BA785A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101" y="5398835"/>
            <a:ext cx="7244496" cy="738664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pt-BR" altLang="en-US" sz="1400" dirty="0"/>
              <a:t>Na </a:t>
            </a:r>
            <a:r>
              <a:rPr lang="pt-BR" altLang="en-US" sz="1400" b="1" dirty="0"/>
              <a:t>Bacteriologia,</a:t>
            </a:r>
          </a:p>
          <a:p>
            <a:pPr algn="just">
              <a:spcBef>
                <a:spcPts val="0"/>
              </a:spcBef>
              <a:buNone/>
            </a:pPr>
            <a:r>
              <a:rPr lang="pt-BR" altLang="en-US" sz="1400" dirty="0"/>
              <a:t>empregamos meios de </a:t>
            </a:r>
            <a:r>
              <a:rPr lang="pt-BR" altLang="en-US" sz="1400" b="1" dirty="0"/>
              <a:t>cultura diferenciais </a:t>
            </a:r>
            <a:r>
              <a:rPr lang="pt-BR" altLang="en-US" sz="1400" dirty="0"/>
              <a:t>sólidos, para a visualização de cores de diferentes colônias de bactérias.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EA79D4-F3E6-7D40-8D70-3D8CEE266132}"/>
              </a:ext>
            </a:extLst>
          </p:cNvPr>
          <p:cNvSpPr/>
          <p:nvPr/>
        </p:nvSpPr>
        <p:spPr>
          <a:xfrm rot="20800827">
            <a:off x="7375929" y="886588"/>
            <a:ext cx="3283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Cada uma única colônia contem cerca de 100 bilhões (1x10</a:t>
            </a:r>
            <a:r>
              <a:rPr lang="pt-BR" sz="1200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8</a:t>
            </a:r>
            <a:r>
              <a:rPr lang="pt-BR" sz="1200" dirty="0">
                <a:solidFill>
                  <a:srgbClr val="222222"/>
                </a:solidFill>
                <a:latin typeface="arial" panose="020B0604020202020204" pitchFamily="34" charset="0"/>
              </a:rPr>
              <a:t>) de células; 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3059898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4">
            <a:extLst>
              <a:ext uri="{FF2B5EF4-FFF2-40B4-BE49-F238E27FC236}">
                <a16:creationId xmlns:a16="http://schemas.microsoft.com/office/drawing/2014/main" id="{B1524C01-3EAF-0041-A733-3DC3C2D1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12" y="6393627"/>
            <a:ext cx="1022536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000" dirty="0">
                <a:solidFill>
                  <a:srgbClr val="FF0000"/>
                </a:solidFill>
              </a:rPr>
              <a:t>Fig. </a:t>
            </a:r>
            <a:r>
              <a:rPr lang="pt-BR" altLang="en-US" sz="2000" dirty="0"/>
              <a:t>: Comparação  das dimensões de : Vírus, Bactéria, Eucariotos</a:t>
            </a:r>
          </a:p>
        </p:txBody>
      </p:sp>
      <p:pic>
        <p:nvPicPr>
          <p:cNvPr id="21506" name="Picture 11" descr="flu3c">
            <a:extLst>
              <a:ext uri="{FF2B5EF4-FFF2-40B4-BE49-F238E27FC236}">
                <a16:creationId xmlns:a16="http://schemas.microsoft.com/office/drawing/2014/main" id="{BF59229E-4085-B348-ABFE-DC31F626E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483522"/>
            <a:ext cx="18129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12">
            <a:extLst>
              <a:ext uri="{FF2B5EF4-FFF2-40B4-BE49-F238E27FC236}">
                <a16:creationId xmlns:a16="http://schemas.microsoft.com/office/drawing/2014/main" id="{3860C3E2-46EB-A549-9B43-CDD576D58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9" y="3067848"/>
            <a:ext cx="1681162" cy="523875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/>
              <a:t>Vírus Influenza</a:t>
            </a:r>
            <a:endParaRPr lang="pt-BR" altLang="en-US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/>
              <a:t>Diâmetro: 200 nm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67013D-37B9-0D45-8183-9AF834CBC3B6}"/>
              </a:ext>
            </a:extLst>
          </p:cNvPr>
          <p:cNvSpPr/>
          <p:nvPr/>
        </p:nvSpPr>
        <p:spPr>
          <a:xfrm>
            <a:off x="3256590" y="437196"/>
            <a:ext cx="3478213" cy="5878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b="1" dirty="0"/>
              <a:t>Bactérias:</a:t>
            </a:r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b="1" dirty="0"/>
          </a:p>
          <a:p>
            <a:pPr algn="ctr" eaLnBrk="1" hangingPunct="1">
              <a:defRPr/>
            </a:pPr>
            <a:endParaRPr lang="pt-BR" altLang="en-US" sz="1400" b="1" dirty="0"/>
          </a:p>
          <a:p>
            <a:pPr algn="ctr" eaLnBrk="1" hangingPunct="1">
              <a:defRPr/>
            </a:pPr>
            <a:r>
              <a:rPr lang="pt-BR" altLang="en-US" sz="1200" dirty="0"/>
              <a:t>     </a:t>
            </a:r>
          </a:p>
          <a:p>
            <a:pPr algn="ctr" eaLnBrk="1" hangingPunct="1">
              <a:defRPr/>
            </a:pPr>
            <a:r>
              <a:rPr lang="pt-BR" altLang="en-US" sz="1200" dirty="0"/>
              <a:t> (Aumento de: </a:t>
            </a:r>
          </a:p>
          <a:p>
            <a:pPr algn="ctr" eaLnBrk="1" hangingPunct="1">
              <a:defRPr/>
            </a:pPr>
            <a:r>
              <a:rPr lang="pt-BR" altLang="en-US" sz="1200" dirty="0"/>
              <a:t>       - Lentes Objetivas 100 </a:t>
            </a:r>
            <a:r>
              <a:rPr lang="pt-BR" altLang="en-US" sz="1200" dirty="0" err="1"/>
              <a:t>X</a:t>
            </a:r>
            <a:r>
              <a:rPr lang="pt-BR" altLang="en-US" sz="1200" dirty="0"/>
              <a:t> e </a:t>
            </a:r>
          </a:p>
          <a:p>
            <a:pPr algn="ctr" eaLnBrk="1" hangingPunct="1">
              <a:defRPr/>
            </a:pPr>
            <a:r>
              <a:rPr lang="pt-BR" altLang="en-US" sz="1200" dirty="0"/>
              <a:t>        - Lentes Oculares 10X =  </a:t>
            </a:r>
            <a:r>
              <a:rPr lang="pt-BR" altLang="en-US" sz="1200" b="1" dirty="0"/>
              <a:t>1.000 </a:t>
            </a:r>
            <a:r>
              <a:rPr lang="pt-BR" altLang="en-US" sz="1200" b="1" dirty="0" err="1"/>
              <a:t>X</a:t>
            </a:r>
            <a:endParaRPr lang="pt-BR" altLang="en-US" sz="1200" b="1" dirty="0"/>
          </a:p>
          <a:p>
            <a:pPr algn="ctr" eaLnBrk="1" hangingPunct="1">
              <a:defRPr/>
            </a:pPr>
            <a:endParaRPr lang="pt-BR" altLang="en-US" sz="1200" dirty="0"/>
          </a:p>
          <a:p>
            <a:pPr algn="ctr" eaLnBrk="1" hangingPunct="1">
              <a:defRPr/>
            </a:pPr>
            <a:r>
              <a:rPr lang="pt-BR" altLang="en-US" sz="1200" dirty="0"/>
              <a:t>  óleo de imersão)</a:t>
            </a:r>
          </a:p>
        </p:txBody>
      </p:sp>
      <p:pic>
        <p:nvPicPr>
          <p:cNvPr id="21509" name="Picture 10" descr="image101">
            <a:extLst>
              <a:ext uri="{FF2B5EF4-FFF2-40B4-BE49-F238E27FC236}">
                <a16:creationId xmlns:a16="http://schemas.microsoft.com/office/drawing/2014/main" id="{97668488-A0E6-5D42-8638-49AB95C10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584" y="794495"/>
            <a:ext cx="2935288" cy="1955800"/>
          </a:xfrm>
          <a:prstGeom prst="rect">
            <a:avLst/>
          </a:prstGeom>
          <a:solidFill>
            <a:srgbClr val="FF0000"/>
          </a:solidFill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1510" name="Rectangle 12">
            <a:extLst>
              <a:ext uri="{FF2B5EF4-FFF2-40B4-BE49-F238E27FC236}">
                <a16:creationId xmlns:a16="http://schemas.microsoft.com/office/drawing/2014/main" id="{C243F0DB-5BE7-2648-A228-62414F806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8486" y="2538494"/>
            <a:ext cx="1979612" cy="307975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Bacilo: 2-3 </a:t>
            </a:r>
            <a:r>
              <a:rPr lang="pt-BR" altLang="en-US" sz="1400" dirty="0" err="1"/>
              <a:t>x</a:t>
            </a:r>
            <a:r>
              <a:rPr lang="pt-BR" altLang="en-US" sz="1400" b="1" dirty="0"/>
              <a:t> 1 </a:t>
            </a:r>
            <a:r>
              <a:rPr lang="pt-BR" altLang="en-US" sz="1400" b="1" dirty="0">
                <a:latin typeface="Symbol" pitchFamily="2" charset="2"/>
              </a:rPr>
              <a:t>m</a:t>
            </a:r>
            <a:r>
              <a:rPr lang="pt-BR" altLang="en-US" sz="1400" b="1" dirty="0"/>
              <a:t>m</a:t>
            </a:r>
          </a:p>
        </p:txBody>
      </p:sp>
      <p:pic>
        <p:nvPicPr>
          <p:cNvPr id="21511" name="Picture 20">
            <a:extLst>
              <a:ext uri="{FF2B5EF4-FFF2-40B4-BE49-F238E27FC236}">
                <a16:creationId xmlns:a16="http://schemas.microsoft.com/office/drawing/2014/main" id="{93FF9EA3-84CB-B845-9188-903F18AEB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75" y="3136895"/>
            <a:ext cx="2490788" cy="166211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Rectangle 12">
            <a:extLst>
              <a:ext uri="{FF2B5EF4-FFF2-40B4-BE49-F238E27FC236}">
                <a16:creationId xmlns:a16="http://schemas.microsoft.com/office/drawing/2014/main" id="{0AEA4852-398A-CF4E-817B-04D28AD3A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371" y="4799008"/>
            <a:ext cx="1979613" cy="307975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b="1"/>
              <a:t>Coco: 1 </a:t>
            </a:r>
            <a:r>
              <a:rPr lang="pt-BR" altLang="en-US" sz="1400" b="1">
                <a:latin typeface="Symbol" pitchFamily="2" charset="2"/>
              </a:rPr>
              <a:t>m</a:t>
            </a:r>
            <a:r>
              <a:rPr lang="pt-BR" altLang="en-US" sz="1400" b="1"/>
              <a:t>m</a:t>
            </a:r>
          </a:p>
        </p:txBody>
      </p:sp>
      <p:sp>
        <p:nvSpPr>
          <p:cNvPr id="21513" name="Rectangle 12">
            <a:extLst>
              <a:ext uri="{FF2B5EF4-FFF2-40B4-BE49-F238E27FC236}">
                <a16:creationId xmlns:a16="http://schemas.microsoft.com/office/drawing/2014/main" id="{8DBF5673-6E6C-D843-9AED-5245A7367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6111" y="582067"/>
            <a:ext cx="2633663" cy="5693866"/>
          </a:xfrm>
          <a:prstGeom prst="rect">
            <a:avLst/>
          </a:prstGeom>
          <a:solidFill>
            <a:srgbClr val="F1FEA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Fungos (10 – 40 </a:t>
            </a:r>
            <a:r>
              <a:rPr lang="pt-BR" altLang="en-US" sz="1400" b="1" dirty="0">
                <a:latin typeface="Symbol" pitchFamily="2" charset="2"/>
              </a:rPr>
              <a:t>m</a:t>
            </a:r>
            <a:r>
              <a:rPr lang="pt-BR" altLang="en-US" sz="1400" b="1" dirty="0"/>
              <a:t>m):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Fungos filamentosos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Leveduras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en-US" sz="1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+mn-lt"/>
              </a:rPr>
              <a:t>(Aumento de: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+mn-lt"/>
              </a:rPr>
              <a:t>- Lentes Objetivas 40 </a:t>
            </a:r>
            <a:r>
              <a:rPr lang="pt-BR" altLang="en-US" sz="1200" dirty="0" err="1">
                <a:latin typeface="+mn-lt"/>
              </a:rPr>
              <a:t>X</a:t>
            </a:r>
            <a:r>
              <a:rPr lang="pt-BR" altLang="en-US" sz="1200" dirty="0">
                <a:latin typeface="+mn-lt"/>
              </a:rPr>
              <a:t>    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200" dirty="0">
                <a:latin typeface="+mn-lt"/>
              </a:rPr>
              <a:t>- Lentes Oculares 10X = </a:t>
            </a:r>
            <a:r>
              <a:rPr lang="pt-BR" altLang="en-US" sz="1200" b="1" dirty="0">
                <a:latin typeface="+mn-lt"/>
              </a:rPr>
              <a:t>400 </a:t>
            </a:r>
            <a:r>
              <a:rPr lang="pt-BR" altLang="en-US" sz="1200" b="1" dirty="0" err="1">
                <a:latin typeface="+mn-lt"/>
              </a:rPr>
              <a:t>X</a:t>
            </a:r>
            <a:r>
              <a:rPr lang="pt-BR" altLang="en-US" sz="1200" dirty="0">
                <a:latin typeface="+mn-lt"/>
              </a:rPr>
              <a:t>)</a:t>
            </a:r>
            <a:endParaRPr lang="pt-BR" altLang="en-US" sz="1200" b="1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            </a:t>
            </a:r>
            <a:endParaRPr lang="pt-BR" altLang="en-US" sz="1800" b="1" dirty="0"/>
          </a:p>
        </p:txBody>
      </p:sp>
      <p:pic>
        <p:nvPicPr>
          <p:cNvPr id="21514" name="Picture 23">
            <a:extLst>
              <a:ext uri="{FF2B5EF4-FFF2-40B4-BE49-F238E27FC236}">
                <a16:creationId xmlns:a16="http://schemas.microsoft.com/office/drawing/2014/main" id="{74D7A2FD-2AD9-154C-BFCF-5BFA37279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164" y="1030120"/>
            <a:ext cx="23447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24">
            <a:extLst>
              <a:ext uri="{FF2B5EF4-FFF2-40B4-BE49-F238E27FC236}">
                <a16:creationId xmlns:a16="http://schemas.microsoft.com/office/drawing/2014/main" id="{207D2457-51E9-B047-814A-90B1651F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298" y="3233947"/>
            <a:ext cx="21732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C60DA398-5B65-074A-BDE1-403F7C428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4" y="4337849"/>
            <a:ext cx="1309688" cy="523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en-US" sz="1400" b="1" dirty="0">
                <a:solidFill>
                  <a:schemeClr val="bg1"/>
                </a:solidFill>
              </a:rPr>
              <a:t>Microscópio Eletrônico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FD6E4548-7845-FA4D-9D25-B53AF9AAF7D8}"/>
              </a:ext>
            </a:extLst>
          </p:cNvPr>
          <p:cNvSpPr/>
          <p:nvPr/>
        </p:nvSpPr>
        <p:spPr>
          <a:xfrm>
            <a:off x="847724" y="3591723"/>
            <a:ext cx="282575" cy="701675"/>
          </a:xfrm>
          <a:prstGeom prst="up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15D2B4-905D-B449-AFEB-1208408B88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1299" y="4112690"/>
            <a:ext cx="1356883" cy="1648613"/>
          </a:xfrm>
          <a:prstGeom prst="rect">
            <a:avLst/>
          </a:prstGeom>
          <a:solidFill>
            <a:srgbClr val="00B050"/>
          </a:solidFill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Bent Arrow 6">
            <a:extLst>
              <a:ext uri="{FF2B5EF4-FFF2-40B4-BE49-F238E27FC236}">
                <a16:creationId xmlns:a16="http://schemas.microsoft.com/office/drawing/2014/main" id="{BD099EFE-D986-F540-BFB2-61CF817B6DC4}"/>
              </a:ext>
            </a:extLst>
          </p:cNvPr>
          <p:cNvSpPr/>
          <p:nvPr/>
        </p:nvSpPr>
        <p:spPr>
          <a:xfrm rot="16200000">
            <a:off x="6534658" y="5755570"/>
            <a:ext cx="242483" cy="671216"/>
          </a:xfrm>
          <a:prstGeom prst="bentArrow">
            <a:avLst>
              <a:gd name="adj1" fmla="val 25000"/>
              <a:gd name="adj2" fmla="val 3252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522" name="Text Box 2">
            <a:extLst>
              <a:ext uri="{FF2B5EF4-FFF2-40B4-BE49-F238E27FC236}">
                <a16:creationId xmlns:a16="http://schemas.microsoft.com/office/drawing/2014/main" id="{8B6BB2A8-88CE-0445-BDE1-30DE0498F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977" y="708819"/>
            <a:ext cx="2959895" cy="353943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1700">
                <a:solidFill>
                  <a:schemeClr val="bg1"/>
                </a:solidFill>
              </a:rPr>
              <a:t>3.2. Morfologia Microscópica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D5738D-60CB-3D43-8C24-977929A6979D}"/>
              </a:ext>
            </a:extLst>
          </p:cNvPr>
          <p:cNvSpPr/>
          <p:nvPr/>
        </p:nvSpPr>
        <p:spPr>
          <a:xfrm>
            <a:off x="156536" y="42947"/>
            <a:ext cx="1345240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050" dirty="0">
                <a:solidFill>
                  <a:srgbClr val="0432FF"/>
                </a:solidFill>
                <a:sym typeface="Wingdings" pitchFamily="2" charset="2"/>
              </a:rPr>
              <a:t>Espaço Microbiologia</a:t>
            </a:r>
            <a:endParaRPr lang="pt-BR" sz="1050" dirty="0"/>
          </a:p>
        </p:txBody>
      </p:sp>
      <p:sp>
        <p:nvSpPr>
          <p:cNvPr id="24" name="Text Box 5">
            <a:extLst>
              <a:ext uri="{FF2B5EF4-FFF2-40B4-BE49-F238E27FC236}">
                <a16:creationId xmlns:a16="http://schemas.microsoft.com/office/drawing/2014/main" id="{3B2CC24C-0BD8-544A-B692-41369446F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238" y="264318"/>
            <a:ext cx="2914650" cy="400050"/>
          </a:xfrm>
          <a:prstGeom prst="rect">
            <a:avLst/>
          </a:prstGeom>
          <a:solidFill>
            <a:srgbClr val="DC210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>
                <a:solidFill>
                  <a:schemeClr val="bg1"/>
                </a:solidFill>
              </a:rPr>
              <a:t>3. Morfologia bacteriana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E22F49-E548-DB47-B038-CF463D7199C2}"/>
              </a:ext>
            </a:extLst>
          </p:cNvPr>
          <p:cNvSpPr txBox="1"/>
          <p:nvPr/>
        </p:nvSpPr>
        <p:spPr>
          <a:xfrm rot="20715773">
            <a:off x="7559640" y="3610592"/>
            <a:ext cx="10070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cs typeface="Futura Medium" panose="020B0602020204020303" pitchFamily="34" charset="-79"/>
              </a:rPr>
              <a:t>Lentes oculares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20D8C9-D537-DA42-8E1A-B90DB2D26E5C}"/>
              </a:ext>
            </a:extLst>
          </p:cNvPr>
          <p:cNvSpPr txBox="1"/>
          <p:nvPr/>
        </p:nvSpPr>
        <p:spPr>
          <a:xfrm rot="20861132">
            <a:off x="6103492" y="4920518"/>
            <a:ext cx="1166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/>
              <a:t>Lentes objetivas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CE210AB-3E42-E243-80B2-B1247665452F}"/>
              </a:ext>
            </a:extLst>
          </p:cNvPr>
          <p:cNvSpPr/>
          <p:nvPr/>
        </p:nvSpPr>
        <p:spPr>
          <a:xfrm rot="8114237">
            <a:off x="7473856" y="4008706"/>
            <a:ext cx="33367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1B31C28E-8CD5-6046-8133-7DE23F40AD70}"/>
              </a:ext>
            </a:extLst>
          </p:cNvPr>
          <p:cNvSpPr/>
          <p:nvPr/>
        </p:nvSpPr>
        <p:spPr>
          <a:xfrm rot="20955325" flipV="1">
            <a:off x="7072661" y="4907434"/>
            <a:ext cx="428283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A014CBE-89B5-2244-81E9-D4EBC08D5F0C}"/>
              </a:ext>
            </a:extLst>
          </p:cNvPr>
          <p:cNvSpPr/>
          <p:nvPr/>
        </p:nvSpPr>
        <p:spPr>
          <a:xfrm rot="5400000">
            <a:off x="4823902" y="5871472"/>
            <a:ext cx="189011" cy="881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Bent Arrow 25">
            <a:extLst>
              <a:ext uri="{FF2B5EF4-FFF2-40B4-BE49-F238E27FC236}">
                <a16:creationId xmlns:a16="http://schemas.microsoft.com/office/drawing/2014/main" id="{62DA4FFA-E300-FF44-9824-5A38CECDD3FD}"/>
              </a:ext>
            </a:extLst>
          </p:cNvPr>
          <p:cNvSpPr/>
          <p:nvPr/>
        </p:nvSpPr>
        <p:spPr>
          <a:xfrm rot="16200000" flipV="1">
            <a:off x="8421697" y="5712056"/>
            <a:ext cx="235626" cy="806221"/>
          </a:xfrm>
          <a:prstGeom prst="bentArrow">
            <a:avLst>
              <a:gd name="adj1" fmla="val 25000"/>
              <a:gd name="adj2" fmla="val 32527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Rectangle 12">
            <a:extLst>
              <a:ext uri="{FF2B5EF4-FFF2-40B4-BE49-F238E27FC236}">
                <a16:creationId xmlns:a16="http://schemas.microsoft.com/office/drawing/2014/main" id="{711C0421-C250-F348-86B9-27119FF5C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5421" y="5773578"/>
            <a:ext cx="1417208" cy="5238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en-US" sz="1400" b="1" dirty="0">
                <a:solidFill>
                  <a:schemeClr val="bg1"/>
                </a:solidFill>
              </a:rPr>
              <a:t>Microscópio Óptico</a:t>
            </a:r>
          </a:p>
        </p:txBody>
      </p:sp>
    </p:spTree>
    <p:extLst>
      <p:ext uri="{BB962C8B-B14F-4D97-AF65-F5344CB8AC3E}">
        <p14:creationId xmlns:p14="http://schemas.microsoft.com/office/powerpoint/2010/main" val="33870564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1287</TotalTime>
  <Words>4122</Words>
  <Application>Microsoft Macintosh PowerPoint</Application>
  <PresentationFormat>Widescreen</PresentationFormat>
  <Paragraphs>865</Paragraphs>
  <Slides>45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Arial</vt:lpstr>
      <vt:lpstr>Arial</vt:lpstr>
      <vt:lpstr>Arial Black</vt:lpstr>
      <vt:lpstr>Calibri</vt:lpstr>
      <vt:lpstr>Calibri Light</vt:lpstr>
      <vt:lpstr>Futura Medium</vt:lpstr>
      <vt:lpstr>Helvetica</vt:lpstr>
      <vt:lpstr>Helvetica Neue</vt:lpstr>
      <vt:lpstr>Helvetica Neue Medium</vt:lpstr>
      <vt:lpstr>inherit</vt:lpstr>
      <vt:lpstr>Raleway</vt:lpstr>
      <vt:lpstr>Symbol</vt:lpstr>
      <vt:lpstr>Office Theme</vt:lpstr>
      <vt:lpstr>Figura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Elisabete José Vicente</dc:creator>
  <cp:lastModifiedBy>Elisabete José Vicente</cp:lastModifiedBy>
  <cp:revision>65</cp:revision>
  <dcterms:created xsi:type="dcterms:W3CDTF">2020-07-30T16:41:00Z</dcterms:created>
  <dcterms:modified xsi:type="dcterms:W3CDTF">2020-08-01T20:39:19Z</dcterms:modified>
</cp:coreProperties>
</file>