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19" autoAdjust="0"/>
    <p:restoredTop sz="94660"/>
  </p:normalViewPr>
  <p:slideViewPr>
    <p:cSldViewPr snapToGrid="0">
      <p:cViewPr varScale="1">
        <p:scale>
          <a:sx n="96" d="100"/>
          <a:sy n="96" d="100"/>
        </p:scale>
        <p:origin x="-25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D390-837C-4D57-AD4C-5C9BA1E88CA5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CF3D-3174-4432-A25F-985F979B7A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5386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D390-837C-4D57-AD4C-5C9BA1E88CA5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CF3D-3174-4432-A25F-985F979B7A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5009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D390-837C-4D57-AD4C-5C9BA1E88CA5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CF3D-3174-4432-A25F-985F979B7A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5254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D390-837C-4D57-AD4C-5C9BA1E88CA5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CF3D-3174-4432-A25F-985F979B7A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9194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D390-837C-4D57-AD4C-5C9BA1E88CA5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CF3D-3174-4432-A25F-985F979B7A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8844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D390-837C-4D57-AD4C-5C9BA1E88CA5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CF3D-3174-4432-A25F-985F979B7A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939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D390-837C-4D57-AD4C-5C9BA1E88CA5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CF3D-3174-4432-A25F-985F979B7A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7538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D390-837C-4D57-AD4C-5C9BA1E88CA5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CF3D-3174-4432-A25F-985F979B7A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4182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D390-837C-4D57-AD4C-5C9BA1E88CA5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CF3D-3174-4432-A25F-985F979B7A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2966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D390-837C-4D57-AD4C-5C9BA1E88CA5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CF3D-3174-4432-A25F-985F979B7A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0504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D390-837C-4D57-AD4C-5C9BA1E88CA5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CF3D-3174-4432-A25F-985F979B7A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6857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3D390-837C-4D57-AD4C-5C9BA1E88CA5}" type="datetimeFigureOut">
              <a:rPr lang="pt-BR" smtClean="0"/>
              <a:pPr/>
              <a:t>09/12/2015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4CF3D-3174-4432-A25F-985F979B7A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5887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PLUGINS</a:t>
            </a:r>
            <a:br>
              <a:rPr lang="pt-BR" dirty="0" smtClean="0"/>
            </a:br>
            <a:r>
              <a:rPr lang="pt-BR" dirty="0" smtClean="0"/>
              <a:t>IMPORTANTES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54715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8247" y="176119"/>
            <a:ext cx="10515600" cy="1222375"/>
          </a:xfrm>
        </p:spPr>
        <p:txBody>
          <a:bodyPr/>
          <a:lstStyle/>
          <a:p>
            <a:r>
              <a:rPr lang="pt-BR" dirty="0" smtClean="0"/>
              <a:t>A operação ‘Coleta’ resultou em uma contagem de casos de dengue para casa um dos setores censitários.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681" y="1390650"/>
            <a:ext cx="8982075" cy="5467350"/>
          </a:xfrm>
          <a:prstGeom prst="rect">
            <a:avLst/>
          </a:prstGeom>
        </p:spPr>
      </p:pic>
      <p:cxnSp>
        <p:nvCxnSpPr>
          <p:cNvPr id="6" name="Conector de seta reta 5"/>
          <p:cNvCxnSpPr/>
          <p:nvPr/>
        </p:nvCxnSpPr>
        <p:spPr>
          <a:xfrm>
            <a:off x="4894729" y="968188"/>
            <a:ext cx="3048000" cy="1631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86653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59353" cy="1325563"/>
          </a:xfrm>
        </p:spPr>
        <p:txBody>
          <a:bodyPr/>
          <a:lstStyle/>
          <a:p>
            <a:r>
              <a:rPr lang="pt-BR" dirty="0" smtClean="0"/>
              <a:t>Cálculo da taxa de incidência e mapa temático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Abra a tabela de atributos do </a:t>
            </a:r>
            <a:r>
              <a:rPr lang="pt-BR" dirty="0" err="1" smtClean="0"/>
              <a:t>layer</a:t>
            </a:r>
            <a:r>
              <a:rPr lang="pt-BR" dirty="0" smtClean="0"/>
              <a:t> ‘</a:t>
            </a:r>
            <a:r>
              <a:rPr lang="pt-BR" dirty="0" err="1" smtClean="0"/>
              <a:t>scens_jag_dengue</a:t>
            </a:r>
            <a:r>
              <a:rPr lang="pt-BR" dirty="0" smtClean="0"/>
              <a:t>’, habite sua edição, vá no botão ‘Abrir calculadora de campo’ e crie uma nova variável correspondente às taxas de incidência de dengue (casos *</a:t>
            </a:r>
            <a:r>
              <a:rPr lang="pt-BR" dirty="0" smtClean="0">
                <a:solidFill>
                  <a:srgbClr val="FF0000"/>
                </a:solidFill>
              </a:rPr>
              <a:t>100000.0</a:t>
            </a:r>
            <a:r>
              <a:rPr lang="pt-BR" dirty="0" smtClean="0"/>
              <a:t> / pop2006). </a:t>
            </a:r>
            <a:r>
              <a:rPr lang="pt-BR" dirty="0" smtClean="0">
                <a:solidFill>
                  <a:srgbClr val="FF0000"/>
                </a:solidFill>
              </a:rPr>
              <a:t>[observe o ‘ponto’ depois do 100000]</a:t>
            </a:r>
          </a:p>
          <a:p>
            <a:r>
              <a:rPr lang="pt-BR" dirty="0" smtClean="0"/>
              <a:t>Vá em propriedade do </a:t>
            </a:r>
            <a:r>
              <a:rPr lang="pt-BR" dirty="0" err="1" smtClean="0"/>
              <a:t>layer</a:t>
            </a:r>
            <a:r>
              <a:rPr lang="pt-BR" dirty="0" smtClean="0"/>
              <a:t> ‘</a:t>
            </a:r>
            <a:r>
              <a:rPr lang="pt-BR" dirty="0" err="1" smtClean="0"/>
              <a:t>scens_jag_dengue</a:t>
            </a:r>
            <a:r>
              <a:rPr lang="pt-BR" dirty="0" smtClean="0"/>
              <a:t>’ e faça um mapa temático da taxa de incidência.</a:t>
            </a:r>
          </a:p>
          <a:p>
            <a:r>
              <a:rPr lang="pt-BR" dirty="0" smtClean="0"/>
              <a:t>Deixar a categoria todos os setores com taxa nula na mesma categoria.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78398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Plugin</a:t>
            </a:r>
            <a:r>
              <a:rPr lang="pt-BR" dirty="0" smtClean="0"/>
              <a:t> Mapa de calor - </a:t>
            </a:r>
            <a:r>
              <a:rPr lang="pt-BR" dirty="0" err="1" smtClean="0"/>
              <a:t>Kernel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Vá em ‘</a:t>
            </a:r>
            <a:r>
              <a:rPr lang="pt-BR" dirty="0" err="1" smtClean="0"/>
              <a:t>Raster</a:t>
            </a:r>
            <a:r>
              <a:rPr lang="pt-BR" dirty="0" smtClean="0"/>
              <a:t>’ e em ‘Mapa de calor’. Se não estiver disponível, carregue-o via ‘Complementos’.</a:t>
            </a:r>
          </a:p>
          <a:p>
            <a:r>
              <a:rPr lang="pt-BR" dirty="0" smtClean="0"/>
              <a:t>Na janela ‘Complemento mapa de calor’, escolha na ‘Camada de pontos de entrada’ o </a:t>
            </a:r>
            <a:r>
              <a:rPr lang="pt-BR" dirty="0" err="1" smtClean="0"/>
              <a:t>layer</a:t>
            </a:r>
            <a:r>
              <a:rPr lang="pt-BR" dirty="0" smtClean="0"/>
              <a:t> ‘den_jan_mai_06’.</a:t>
            </a:r>
          </a:p>
          <a:p>
            <a:r>
              <a:rPr lang="pt-BR" dirty="0" smtClean="0"/>
              <a:t>Na janela ‘</a:t>
            </a:r>
            <a:r>
              <a:rPr lang="pt-BR" dirty="0" err="1" smtClean="0"/>
              <a:t>Raster</a:t>
            </a:r>
            <a:r>
              <a:rPr lang="pt-BR" dirty="0" smtClean="0"/>
              <a:t> de saída’ de um caminho e um nome (</a:t>
            </a:r>
            <a:r>
              <a:rPr lang="pt-BR" dirty="0" err="1" smtClean="0"/>
              <a:t>kernel_dengue</a:t>
            </a:r>
            <a:r>
              <a:rPr lang="pt-BR" dirty="0" smtClean="0"/>
              <a:t>) para o novo </a:t>
            </a:r>
            <a:r>
              <a:rPr lang="pt-BR" dirty="0" err="1" smtClean="0"/>
              <a:t>layer</a:t>
            </a:r>
            <a:r>
              <a:rPr lang="pt-BR" dirty="0" smtClean="0"/>
              <a:t> que será criado.</a:t>
            </a:r>
          </a:p>
          <a:p>
            <a:r>
              <a:rPr lang="pt-BR" dirty="0" smtClean="0"/>
              <a:t>Estabeleça como raio, 200 m (raio de voo do vetor)</a:t>
            </a:r>
          </a:p>
          <a:p>
            <a:r>
              <a:rPr lang="pt-BR" dirty="0" smtClean="0"/>
              <a:t>Clique em OK!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37006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56329" y="14538"/>
            <a:ext cx="7153836" cy="671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7823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0318" y="104401"/>
            <a:ext cx="4845423" cy="4503458"/>
          </a:xfrm>
        </p:spPr>
        <p:txBody>
          <a:bodyPr/>
          <a:lstStyle/>
          <a:p>
            <a:r>
              <a:rPr lang="pt-BR" dirty="0" smtClean="0"/>
              <a:t>Mapa resultante em preto e branco. Para colocar cor no mapa, clique com botão direito no mapa </a:t>
            </a:r>
            <a:r>
              <a:rPr lang="pt-BR" dirty="0" err="1" smtClean="0"/>
              <a:t>kernel</a:t>
            </a:r>
            <a:r>
              <a:rPr lang="pt-BR" dirty="0" smtClean="0"/>
              <a:t>, vá em propriedades, escolha falsa-cor, escolha uma banda e produza o mapa temático.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58118" y="823165"/>
            <a:ext cx="6534150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8813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9965" y="301624"/>
            <a:ext cx="3249706" cy="4216587"/>
          </a:xfrm>
        </p:spPr>
        <p:txBody>
          <a:bodyPr>
            <a:normAutofit/>
          </a:bodyPr>
          <a:lstStyle/>
          <a:p>
            <a:r>
              <a:rPr lang="pt-BR" dirty="0" smtClean="0"/>
              <a:t>Comparar o mapa do </a:t>
            </a:r>
            <a:r>
              <a:rPr lang="pt-BR" dirty="0" err="1" smtClean="0"/>
              <a:t>kernel</a:t>
            </a:r>
            <a:r>
              <a:rPr lang="pt-BR" dirty="0" smtClean="0"/>
              <a:t> com o mapa temático das taxas de incidência.</a:t>
            </a:r>
          </a:p>
          <a:p>
            <a:r>
              <a:rPr lang="pt-BR" dirty="0" smtClean="0"/>
              <a:t>Fazer dois novos mapas </a:t>
            </a:r>
            <a:r>
              <a:rPr lang="pt-BR" dirty="0" err="1" smtClean="0"/>
              <a:t>kernel</a:t>
            </a:r>
            <a:r>
              <a:rPr lang="pt-BR" dirty="0" smtClean="0"/>
              <a:t> com raio de 300 e 500 metros e ver o que acontece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72752" y="385373"/>
            <a:ext cx="7740183" cy="647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174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7174"/>
            <a:ext cx="10515600" cy="1325563"/>
          </a:xfrm>
        </p:spPr>
        <p:txBody>
          <a:bodyPr/>
          <a:lstStyle/>
          <a:p>
            <a:r>
              <a:rPr lang="pt-BR" dirty="0" smtClean="0"/>
              <a:t>MMQGIS - Instalação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21772"/>
            <a:ext cx="10515600" cy="2261183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Instalação do complemento: Vai em ‘Complementos’, em “Gerenciar e Instalar Complementos’.</a:t>
            </a:r>
          </a:p>
          <a:p>
            <a:r>
              <a:rPr lang="pt-BR" dirty="0" smtClean="0"/>
              <a:t>Digite o nome do complemento em ‘Buscar’.</a:t>
            </a:r>
          </a:p>
          <a:p>
            <a:r>
              <a:rPr lang="pt-BR" dirty="0" smtClean="0"/>
              <a:t>Uma vez localizado o complemento, clicar em ‘Instalar complemento’ e em ‘Fechar’.</a:t>
            </a:r>
          </a:p>
          <a:p>
            <a:r>
              <a:rPr lang="pt-BR" dirty="0" smtClean="0"/>
              <a:t>O MMQGIS foi instalado e está localizado na Barra de Ferramentas.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4086808"/>
            <a:ext cx="10722132" cy="2465517"/>
          </a:xfrm>
          <a:prstGeom prst="rect">
            <a:avLst/>
          </a:prstGeom>
        </p:spPr>
      </p:pic>
      <p:cxnSp>
        <p:nvCxnSpPr>
          <p:cNvPr id="6" name="Conector de seta reta 5"/>
          <p:cNvCxnSpPr/>
          <p:nvPr/>
        </p:nvCxnSpPr>
        <p:spPr>
          <a:xfrm>
            <a:off x="8804366" y="3422469"/>
            <a:ext cx="78377" cy="1149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587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MMQGIS - Merge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72634"/>
          </a:xfrm>
        </p:spPr>
        <p:txBody>
          <a:bodyPr/>
          <a:lstStyle/>
          <a:p>
            <a:r>
              <a:rPr lang="pt-BR" dirty="0" smtClean="0"/>
              <a:t>Abra os </a:t>
            </a:r>
            <a:r>
              <a:rPr lang="pt-BR" dirty="0" err="1" smtClean="0"/>
              <a:t>layer</a:t>
            </a:r>
            <a:r>
              <a:rPr lang="pt-BR" dirty="0" smtClean="0"/>
              <a:t> ‘</a:t>
            </a:r>
            <a:r>
              <a:rPr lang="pt-BR" dirty="0" err="1" smtClean="0"/>
              <a:t>scens_jaguare.shp</a:t>
            </a:r>
            <a:r>
              <a:rPr lang="pt-BR" dirty="0" smtClean="0"/>
              <a:t>’ – veja que faltou um setor censitário (nº 398)</a:t>
            </a:r>
          </a:p>
          <a:p>
            <a:r>
              <a:rPr lang="pt-BR" dirty="0" smtClean="0"/>
              <a:t>Abra o </a:t>
            </a:r>
            <a:r>
              <a:rPr lang="pt-BR" dirty="0" err="1" smtClean="0"/>
              <a:t>layer</a:t>
            </a:r>
            <a:r>
              <a:rPr lang="pt-BR" dirty="0" smtClean="0"/>
              <a:t> ‘scens_398.shp’ – é o setor que está faltando</a:t>
            </a:r>
          </a:p>
          <a:p>
            <a:r>
              <a:rPr lang="pt-BR" dirty="0" smtClean="0"/>
              <a:t>Clique no </a:t>
            </a:r>
            <a:r>
              <a:rPr lang="pt-BR" dirty="0" err="1" smtClean="0"/>
              <a:t>plugin</a:t>
            </a:r>
            <a:r>
              <a:rPr lang="pt-BR" dirty="0" smtClean="0"/>
              <a:t> ‘MMQGIS’, vá em ‘Combine’ e escolha ‘Merge </a:t>
            </a:r>
            <a:r>
              <a:rPr lang="pt-BR" dirty="0" err="1" smtClean="0"/>
              <a:t>Layers</a:t>
            </a:r>
            <a:r>
              <a:rPr lang="pt-BR" dirty="0" smtClean="0"/>
              <a:t>’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3465" y="3998259"/>
            <a:ext cx="10370335" cy="2805953"/>
          </a:xfrm>
          <a:prstGeom prst="rect">
            <a:avLst/>
          </a:prstGeom>
        </p:spPr>
      </p:pic>
      <p:cxnSp>
        <p:nvCxnSpPr>
          <p:cNvPr id="6" name="Conector de seta reta 5"/>
          <p:cNvCxnSpPr/>
          <p:nvPr/>
        </p:nvCxnSpPr>
        <p:spPr>
          <a:xfrm>
            <a:off x="4446494" y="3693459"/>
            <a:ext cx="3281082" cy="878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7189694" y="3639671"/>
            <a:ext cx="753035" cy="1322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>
            <a:off x="10112188" y="3585883"/>
            <a:ext cx="448235" cy="1707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411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0843" y="591670"/>
            <a:ext cx="6512859" cy="4593105"/>
          </a:xfrm>
        </p:spPr>
        <p:txBody>
          <a:bodyPr>
            <a:normAutofit/>
          </a:bodyPr>
          <a:lstStyle/>
          <a:p>
            <a:r>
              <a:rPr lang="pt-BR" dirty="0" smtClean="0"/>
              <a:t>Na janela ‘Merge </a:t>
            </a:r>
            <a:r>
              <a:rPr lang="pt-BR" dirty="0" err="1" smtClean="0"/>
              <a:t>Layers</a:t>
            </a:r>
            <a:r>
              <a:rPr lang="pt-BR" dirty="0" smtClean="0"/>
              <a:t>’ selecione os </a:t>
            </a:r>
            <a:r>
              <a:rPr lang="pt-BR" dirty="0" err="1" smtClean="0"/>
              <a:t>layers</a:t>
            </a:r>
            <a:r>
              <a:rPr lang="pt-BR" dirty="0" smtClean="0"/>
              <a:t> ‘</a:t>
            </a:r>
            <a:r>
              <a:rPr lang="pt-BR" dirty="0" err="1" smtClean="0"/>
              <a:t>scens_jaguare</a:t>
            </a:r>
            <a:r>
              <a:rPr lang="pt-BR" dirty="0" smtClean="0"/>
              <a:t>’ e ‘scens_398’. No ‘</a:t>
            </a:r>
            <a:r>
              <a:rPr lang="pt-BR" dirty="0" err="1" smtClean="0"/>
              <a:t>Browse</a:t>
            </a:r>
            <a:r>
              <a:rPr lang="pt-BR" dirty="0" smtClean="0"/>
              <a:t> de um endereço e um nome para no novo </a:t>
            </a:r>
            <a:r>
              <a:rPr lang="pt-BR" dirty="0" err="1" smtClean="0"/>
              <a:t>layers</a:t>
            </a:r>
            <a:r>
              <a:rPr lang="pt-BR" dirty="0" smtClean="0"/>
              <a:t> (‘</a:t>
            </a:r>
            <a:r>
              <a:rPr lang="pt-BR" dirty="0" err="1" smtClean="0"/>
              <a:t>scen_jag_comp</a:t>
            </a:r>
            <a:r>
              <a:rPr lang="pt-BR" dirty="0" smtClean="0"/>
              <a:t>’). Clique em OK.</a:t>
            </a:r>
          </a:p>
          <a:p>
            <a:r>
              <a:rPr lang="pt-BR" dirty="0" smtClean="0"/>
              <a:t>Um novo </a:t>
            </a:r>
            <a:r>
              <a:rPr lang="pt-BR" dirty="0" err="1" smtClean="0"/>
              <a:t>layer</a:t>
            </a:r>
            <a:r>
              <a:rPr lang="pt-BR" dirty="0" smtClean="0"/>
              <a:t> foi criado contendo todos os setores do bairro Jaguaré.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3702" y="591670"/>
            <a:ext cx="5231415" cy="517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5877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95212" cy="1325563"/>
          </a:xfrm>
        </p:spPr>
        <p:txBody>
          <a:bodyPr/>
          <a:lstStyle/>
          <a:p>
            <a:r>
              <a:rPr lang="pt-BR" dirty="0" smtClean="0"/>
              <a:t>MMQGIS – </a:t>
            </a:r>
            <a:r>
              <a:rPr lang="pt-BR" dirty="0" err="1" smtClean="0"/>
              <a:t>Spatial</a:t>
            </a:r>
            <a:r>
              <a:rPr lang="pt-BR" dirty="0" smtClean="0"/>
              <a:t> </a:t>
            </a:r>
            <a:r>
              <a:rPr lang="pt-BR" dirty="0" err="1" smtClean="0"/>
              <a:t>join</a:t>
            </a:r>
            <a:r>
              <a:rPr lang="pt-BR" dirty="0" smtClean="0"/>
              <a:t> – Operação ‘distribuição’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96869"/>
          </a:xfrm>
        </p:spPr>
        <p:txBody>
          <a:bodyPr/>
          <a:lstStyle/>
          <a:p>
            <a:r>
              <a:rPr lang="pt-BR" dirty="0" smtClean="0"/>
              <a:t>Abra o </a:t>
            </a:r>
            <a:r>
              <a:rPr lang="pt-BR" dirty="0" err="1" smtClean="0"/>
              <a:t>layer</a:t>
            </a:r>
            <a:r>
              <a:rPr lang="pt-BR" dirty="0" smtClean="0"/>
              <a:t> ‘den_jan_mai_06.shp’</a:t>
            </a:r>
          </a:p>
          <a:p>
            <a:r>
              <a:rPr lang="pt-BR" dirty="0" smtClean="0"/>
              <a:t>Vá em ‘MMQGIS’, em ‘Combine’ e em ‘</a:t>
            </a:r>
            <a:r>
              <a:rPr lang="pt-BR" dirty="0" err="1" smtClean="0"/>
              <a:t>Spatial</a:t>
            </a:r>
            <a:r>
              <a:rPr lang="pt-BR" dirty="0" smtClean="0"/>
              <a:t> </a:t>
            </a:r>
            <a:r>
              <a:rPr lang="pt-BR" dirty="0" err="1" smtClean="0"/>
              <a:t>Join</a:t>
            </a:r>
            <a:r>
              <a:rPr lang="pt-BR" dirty="0" smtClean="0"/>
              <a:t>’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694" y="2940423"/>
            <a:ext cx="11422897" cy="2348753"/>
          </a:xfrm>
          <a:prstGeom prst="rect">
            <a:avLst/>
          </a:prstGeom>
        </p:spPr>
      </p:pic>
      <p:cxnSp>
        <p:nvCxnSpPr>
          <p:cNvPr id="6" name="Conector de seta reta 5"/>
          <p:cNvCxnSpPr/>
          <p:nvPr/>
        </p:nvCxnSpPr>
        <p:spPr>
          <a:xfrm>
            <a:off x="3065929" y="2779059"/>
            <a:ext cx="4679577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5342965" y="2707341"/>
            <a:ext cx="2545976" cy="806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8570259" y="2617694"/>
            <a:ext cx="1147482" cy="15545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0086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8247" y="355413"/>
            <a:ext cx="6190129" cy="6242611"/>
          </a:xfrm>
        </p:spPr>
        <p:txBody>
          <a:bodyPr>
            <a:normAutofit/>
          </a:bodyPr>
          <a:lstStyle/>
          <a:p>
            <a:r>
              <a:rPr lang="pt-BR" dirty="0" smtClean="0"/>
              <a:t>Na janela ‘</a:t>
            </a:r>
            <a:r>
              <a:rPr lang="pt-BR" dirty="0" err="1" smtClean="0"/>
              <a:t>Spatial</a:t>
            </a:r>
            <a:r>
              <a:rPr lang="pt-BR" dirty="0" smtClean="0"/>
              <a:t> </a:t>
            </a:r>
            <a:r>
              <a:rPr lang="pt-BR" dirty="0" err="1" smtClean="0"/>
              <a:t>Join</a:t>
            </a:r>
            <a:r>
              <a:rPr lang="pt-BR" dirty="0" smtClean="0"/>
              <a:t>’ coloque como ‘Output’ o </a:t>
            </a:r>
            <a:r>
              <a:rPr lang="pt-BR" dirty="0" err="1" smtClean="0"/>
              <a:t>layer</a:t>
            </a:r>
            <a:r>
              <a:rPr lang="pt-BR" dirty="0" smtClean="0"/>
              <a:t> dos casos de dengue, como ‘</a:t>
            </a:r>
            <a:r>
              <a:rPr lang="pt-BR" dirty="0" err="1" smtClean="0"/>
              <a:t>Spatial</a:t>
            </a:r>
            <a:r>
              <a:rPr lang="pt-BR" dirty="0" smtClean="0"/>
              <a:t> </a:t>
            </a:r>
            <a:r>
              <a:rPr lang="pt-BR" dirty="0" err="1" smtClean="0"/>
              <a:t>Operation</a:t>
            </a:r>
            <a:r>
              <a:rPr lang="pt-BR" dirty="0" smtClean="0"/>
              <a:t>’, ‘</a:t>
            </a:r>
            <a:r>
              <a:rPr lang="pt-BR" dirty="0" err="1" smtClean="0"/>
              <a:t>within</a:t>
            </a:r>
            <a:r>
              <a:rPr lang="pt-BR" dirty="0" smtClean="0"/>
              <a:t>’, como Data (</a:t>
            </a:r>
            <a:r>
              <a:rPr lang="pt-BR" dirty="0" err="1" smtClean="0"/>
              <a:t>Joion</a:t>
            </a:r>
            <a:r>
              <a:rPr lang="pt-BR" dirty="0" smtClean="0"/>
              <a:t>) </a:t>
            </a:r>
            <a:r>
              <a:rPr lang="pt-BR" dirty="0" err="1" smtClean="0"/>
              <a:t>Layer</a:t>
            </a:r>
            <a:r>
              <a:rPr lang="pt-BR" dirty="0" smtClean="0"/>
              <a:t>, o </a:t>
            </a:r>
            <a:r>
              <a:rPr lang="pt-BR" dirty="0" err="1" smtClean="0"/>
              <a:t>shape</a:t>
            </a:r>
            <a:r>
              <a:rPr lang="pt-BR" dirty="0" smtClean="0"/>
              <a:t> dos setores censitários do Jaguaré e em ‘</a:t>
            </a:r>
            <a:r>
              <a:rPr lang="pt-BR" dirty="0" err="1" smtClean="0"/>
              <a:t>Attribute</a:t>
            </a:r>
            <a:r>
              <a:rPr lang="pt-BR" dirty="0" smtClean="0"/>
              <a:t> </a:t>
            </a:r>
            <a:r>
              <a:rPr lang="pt-BR" dirty="0" err="1" smtClean="0"/>
              <a:t>Operation</a:t>
            </a:r>
            <a:r>
              <a:rPr lang="pt-BR" dirty="0" smtClean="0"/>
              <a:t>’, ‘</a:t>
            </a:r>
            <a:r>
              <a:rPr lang="pt-BR" dirty="0" err="1" smtClean="0"/>
              <a:t>First</a:t>
            </a:r>
            <a:r>
              <a:rPr lang="pt-BR" dirty="0" smtClean="0"/>
              <a:t>’.</a:t>
            </a:r>
          </a:p>
          <a:p>
            <a:r>
              <a:rPr lang="pt-BR" dirty="0" smtClean="0"/>
              <a:t>Marque todas as variáveis do </a:t>
            </a:r>
            <a:r>
              <a:rPr lang="pt-BR" dirty="0" err="1" smtClean="0"/>
              <a:t>layer</a:t>
            </a:r>
            <a:r>
              <a:rPr lang="pt-BR" dirty="0" smtClean="0"/>
              <a:t> dos casos de dengue e apenas ‘ID_RES do banco dos setores. Escolha um caminho e um nome (</a:t>
            </a:r>
            <a:r>
              <a:rPr lang="pt-BR" dirty="0" err="1" smtClean="0"/>
              <a:t>deng_scens</a:t>
            </a:r>
            <a:r>
              <a:rPr lang="pt-BR" dirty="0" smtClean="0"/>
              <a:t>) e dê OK.</a:t>
            </a:r>
          </a:p>
          <a:p>
            <a:r>
              <a:rPr lang="pt-BR" dirty="0" smtClean="0"/>
              <a:t>Acompanhe no pé da página à esquerda o procedimentos sendo realizado.</a:t>
            </a:r>
          </a:p>
          <a:p>
            <a:r>
              <a:rPr lang="pt-BR" dirty="0" smtClean="0"/>
              <a:t>Verifique o resultado obtido.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6300" y="1004048"/>
            <a:ext cx="5732481" cy="455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2375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211978"/>
            <a:ext cx="10515600" cy="1096869"/>
          </a:xfrm>
        </p:spPr>
        <p:txBody>
          <a:bodyPr/>
          <a:lstStyle/>
          <a:p>
            <a:r>
              <a:rPr lang="pt-BR" dirty="0" smtClean="0"/>
              <a:t>Para cada caso de dengue foi atribuído o número do setor censitário onde ele se encontra.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430276"/>
            <a:ext cx="11766419" cy="3845019"/>
          </a:xfrm>
          <a:prstGeom prst="rect">
            <a:avLst/>
          </a:prstGeom>
        </p:spPr>
      </p:pic>
      <p:cxnSp>
        <p:nvCxnSpPr>
          <p:cNvPr id="6" name="Conector de seta reta 5"/>
          <p:cNvCxnSpPr/>
          <p:nvPr/>
        </p:nvCxnSpPr>
        <p:spPr>
          <a:xfrm>
            <a:off x="7082118" y="573741"/>
            <a:ext cx="2868706" cy="3334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31197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MMQGIS – </a:t>
            </a:r>
            <a:r>
              <a:rPr lang="pt-BR" dirty="0" err="1" smtClean="0"/>
              <a:t>Spatial</a:t>
            </a:r>
            <a:r>
              <a:rPr lang="pt-BR" dirty="0" smtClean="0"/>
              <a:t> </a:t>
            </a:r>
            <a:r>
              <a:rPr lang="pt-BR" dirty="0" err="1" smtClean="0"/>
              <a:t>Join</a:t>
            </a:r>
            <a:r>
              <a:rPr lang="pt-BR" dirty="0" smtClean="0"/>
              <a:t>- Operação ‘Coleta’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Vá em ‘MMQGIS’, em ‘Combine’, em ‘</a:t>
            </a:r>
            <a:r>
              <a:rPr lang="pt-BR" dirty="0" err="1" smtClean="0"/>
              <a:t>Spatial</a:t>
            </a:r>
            <a:r>
              <a:rPr lang="pt-BR" dirty="0" smtClean="0"/>
              <a:t> </a:t>
            </a:r>
            <a:r>
              <a:rPr lang="pt-BR" dirty="0" err="1" smtClean="0"/>
              <a:t>Join</a:t>
            </a:r>
            <a:r>
              <a:rPr lang="pt-BR" dirty="0" smtClean="0"/>
              <a:t>’. Na janela ‘</a:t>
            </a:r>
            <a:r>
              <a:rPr lang="pt-BR" dirty="0" err="1" smtClean="0"/>
              <a:t>Spatial</a:t>
            </a:r>
            <a:r>
              <a:rPr lang="pt-BR" dirty="0" smtClean="0"/>
              <a:t> </a:t>
            </a:r>
            <a:r>
              <a:rPr lang="pt-BR" dirty="0" err="1" smtClean="0"/>
              <a:t>Join</a:t>
            </a:r>
            <a:r>
              <a:rPr lang="pt-BR" dirty="0" smtClean="0"/>
              <a:t>, coloque como ‘Output’ o </a:t>
            </a:r>
            <a:r>
              <a:rPr lang="pt-BR" dirty="0" err="1" smtClean="0"/>
              <a:t>layer</a:t>
            </a:r>
            <a:r>
              <a:rPr lang="pt-BR" dirty="0" smtClean="0"/>
              <a:t> dos setores censitários, como ‘</a:t>
            </a:r>
            <a:r>
              <a:rPr lang="pt-BR" dirty="0" err="1" smtClean="0"/>
              <a:t>Spatial</a:t>
            </a:r>
            <a:r>
              <a:rPr lang="pt-BR" dirty="0" smtClean="0"/>
              <a:t> </a:t>
            </a:r>
            <a:r>
              <a:rPr lang="pt-BR" dirty="0" err="1" smtClean="0"/>
              <a:t>Operation</a:t>
            </a:r>
            <a:r>
              <a:rPr lang="pt-BR" dirty="0" smtClean="0"/>
              <a:t>’, ‘</a:t>
            </a:r>
            <a:r>
              <a:rPr lang="pt-BR" dirty="0" err="1" smtClean="0"/>
              <a:t>Contains</a:t>
            </a:r>
            <a:r>
              <a:rPr lang="pt-BR" dirty="0" smtClean="0"/>
              <a:t>’, como ‘Data (</a:t>
            </a:r>
            <a:r>
              <a:rPr lang="pt-BR" dirty="0" err="1" smtClean="0"/>
              <a:t>Join</a:t>
            </a:r>
            <a:r>
              <a:rPr lang="pt-BR" dirty="0" smtClean="0"/>
              <a:t>) </a:t>
            </a:r>
            <a:r>
              <a:rPr lang="pt-BR" dirty="0" err="1" smtClean="0"/>
              <a:t>Layer</a:t>
            </a:r>
            <a:r>
              <a:rPr lang="pt-BR" dirty="0" smtClean="0"/>
              <a:t>’, o </a:t>
            </a:r>
            <a:r>
              <a:rPr lang="pt-BR" dirty="0" err="1" smtClean="0"/>
              <a:t>layer</a:t>
            </a:r>
            <a:r>
              <a:rPr lang="pt-BR" dirty="0" smtClean="0"/>
              <a:t> dos casos de dengue, em ‘</a:t>
            </a:r>
            <a:r>
              <a:rPr lang="pt-BR" dirty="0" err="1" smtClean="0"/>
              <a:t>Attribute</a:t>
            </a:r>
            <a:r>
              <a:rPr lang="pt-BR" dirty="0" smtClean="0"/>
              <a:t> </a:t>
            </a:r>
            <a:r>
              <a:rPr lang="pt-BR" dirty="0" err="1" smtClean="0"/>
              <a:t>Operation</a:t>
            </a:r>
            <a:r>
              <a:rPr lang="pt-BR" dirty="0" smtClean="0"/>
              <a:t>’, ‘</a:t>
            </a:r>
            <a:r>
              <a:rPr lang="pt-BR" dirty="0" err="1" smtClean="0"/>
              <a:t>First</a:t>
            </a:r>
            <a:r>
              <a:rPr lang="pt-BR" dirty="0" smtClean="0"/>
              <a:t>’.</a:t>
            </a:r>
          </a:p>
          <a:p>
            <a:r>
              <a:rPr lang="pt-BR" dirty="0" smtClean="0"/>
              <a:t>Escolha todos os campos do </a:t>
            </a:r>
            <a:r>
              <a:rPr lang="pt-BR" dirty="0" err="1" smtClean="0"/>
              <a:t>layer</a:t>
            </a:r>
            <a:r>
              <a:rPr lang="pt-BR" dirty="0" smtClean="0"/>
              <a:t> dos setores e nenhum do </a:t>
            </a:r>
            <a:r>
              <a:rPr lang="pt-BR" dirty="0" err="1" smtClean="0"/>
              <a:t>layer</a:t>
            </a:r>
            <a:r>
              <a:rPr lang="pt-BR" dirty="0" smtClean="0"/>
              <a:t> dos casos de dengue.</a:t>
            </a:r>
          </a:p>
          <a:p>
            <a:r>
              <a:rPr lang="pt-BR" dirty="0" smtClean="0"/>
              <a:t>Escolha um endereço e um nome (</a:t>
            </a:r>
            <a:r>
              <a:rPr lang="pt-BR" dirty="0" err="1" smtClean="0"/>
              <a:t>scens_jag_deng</a:t>
            </a:r>
            <a:r>
              <a:rPr lang="pt-BR" dirty="0" smtClean="0"/>
              <a:t>) e clique em OK.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84699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80565" y="151668"/>
            <a:ext cx="7449898" cy="5926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4082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673</Words>
  <Application>Microsoft Office PowerPoint</Application>
  <PresentationFormat>Personalizar</PresentationFormat>
  <Paragraphs>38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PLUGINS IMPORTANTES</vt:lpstr>
      <vt:lpstr>MMQGIS - Instalação</vt:lpstr>
      <vt:lpstr>MMQGIS - Merge</vt:lpstr>
      <vt:lpstr>Slide 4</vt:lpstr>
      <vt:lpstr>MMQGIS – Spatial join – Operação ‘distribuição’</vt:lpstr>
      <vt:lpstr>Slide 6</vt:lpstr>
      <vt:lpstr>Slide 7</vt:lpstr>
      <vt:lpstr>MMQGIS – Spatial Join- Operação ‘Coleta’</vt:lpstr>
      <vt:lpstr>Slide 9</vt:lpstr>
      <vt:lpstr>Slide 10</vt:lpstr>
      <vt:lpstr>Cálculo da taxa de incidência e mapa temático</vt:lpstr>
      <vt:lpstr>Plugin Mapa de calor - Kernel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</dc:creator>
  <cp:lastModifiedBy>Francisco</cp:lastModifiedBy>
  <cp:revision>26</cp:revision>
  <dcterms:created xsi:type="dcterms:W3CDTF">2014-09-02T13:51:44Z</dcterms:created>
  <dcterms:modified xsi:type="dcterms:W3CDTF">2015-12-09T22:33:15Z</dcterms:modified>
</cp:coreProperties>
</file>